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6096000" cy="609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1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7656"/>
            <a:ext cx="5181600" cy="2122311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01812"/>
            <a:ext cx="4572000" cy="1471788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26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719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62450" y="324556"/>
            <a:ext cx="1314450" cy="5166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0" y="324556"/>
            <a:ext cx="3867150" cy="51660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64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40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519769"/>
            <a:ext cx="5257800" cy="253576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4079524"/>
            <a:ext cx="5257800" cy="13335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43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622778"/>
            <a:ext cx="2590800" cy="3867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6100" y="1622778"/>
            <a:ext cx="2590800" cy="3867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267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894" y="324557"/>
            <a:ext cx="5257800" cy="11782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895" y="1494367"/>
            <a:ext cx="2578893" cy="732366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895" y="2226734"/>
            <a:ext cx="2578893" cy="3275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86100" y="1494367"/>
            <a:ext cx="2591594" cy="732366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86100" y="2226734"/>
            <a:ext cx="2591594" cy="3275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313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182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8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894" y="406400"/>
            <a:ext cx="1966119" cy="14224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594" y="877713"/>
            <a:ext cx="3086100" cy="4332111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894" y="1828800"/>
            <a:ext cx="1966119" cy="3388078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96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894" y="406400"/>
            <a:ext cx="1966119" cy="14224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91594" y="877713"/>
            <a:ext cx="3086100" cy="4332111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894" y="1828800"/>
            <a:ext cx="1966119" cy="3388078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82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100" y="324557"/>
            <a:ext cx="5257800" cy="11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622778"/>
            <a:ext cx="5257800" cy="3867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100" y="5650090"/>
            <a:ext cx="1371600" cy="32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189EE7-9C80-4BCB-850A-26F5627A05A1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9300" y="5650090"/>
            <a:ext cx="2057400" cy="32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5650090"/>
            <a:ext cx="1371600" cy="32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97585F-6897-4766-98F1-375E41BF53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59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AC156F-F30D-950D-4ADB-3D5ED28CE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435155"/>
              </p:ext>
            </p:extLst>
          </p:nvPr>
        </p:nvGraphicFramePr>
        <p:xfrm>
          <a:off x="646501" y="1121835"/>
          <a:ext cx="1477034" cy="17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034">
                  <a:extLst>
                    <a:ext uri="{9D8B030D-6E8A-4147-A177-3AD203B41FA5}">
                      <a16:colId xmlns:a16="http://schemas.microsoft.com/office/drawing/2014/main" val="1906047831"/>
                    </a:ext>
                  </a:extLst>
                </a:gridCol>
              </a:tblGrid>
              <a:tr h="242407">
                <a:tc>
                  <a:txBody>
                    <a:bodyPr/>
                    <a:lstStyle/>
                    <a:p>
                      <a:r>
                        <a:rPr lang="en-IN" dirty="0"/>
                        <a:t>summaries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38485"/>
                  </a:ext>
                </a:extLst>
              </a:tr>
              <a:tr h="727222">
                <a:tc>
                  <a:txBody>
                    <a:bodyPr/>
                    <a:lstStyle/>
                    <a:p>
                      <a:r>
                        <a:rPr lang="en-IN" sz="1200" dirty="0"/>
                        <a:t>is about a mystic monk in Nepal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04146"/>
                  </a:ext>
                </a:extLst>
              </a:tr>
              <a:tr h="727222">
                <a:tc>
                  <a:txBody>
                    <a:bodyPr/>
                    <a:lstStyle/>
                    <a:p>
                      <a:r>
                        <a:rPr lang="en-IN" sz="1200" dirty="0"/>
                        <a:t>is about a stranger in hospital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03952"/>
                  </a:ext>
                </a:extLst>
              </a:tr>
            </a:tbl>
          </a:graphicData>
        </a:graphic>
      </p:graphicFrame>
      <p:pic>
        <p:nvPicPr>
          <p:cNvPr id="8" name="Picture 7" descr="A molecule structure with white text&#10;&#10;Description automatically generated">
            <a:extLst>
              <a:ext uri="{FF2B5EF4-FFF2-40B4-BE49-F238E27FC236}">
                <a16:creationId xmlns:a16="http://schemas.microsoft.com/office/drawing/2014/main" id="{EDEA37F4-0C15-7DA3-4740-8BF36FEFF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701" y="1235718"/>
            <a:ext cx="1972574" cy="98628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1081794-097A-B64A-1FC3-B3E4E4113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73675"/>
              </p:ext>
            </p:extLst>
          </p:nvPr>
        </p:nvGraphicFramePr>
        <p:xfrm>
          <a:off x="2846717" y="3443399"/>
          <a:ext cx="2424981" cy="9192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4981">
                  <a:extLst>
                    <a:ext uri="{9D8B030D-6E8A-4147-A177-3AD203B41FA5}">
                      <a16:colId xmlns:a16="http://schemas.microsoft.com/office/drawing/2014/main" val="1906047831"/>
                    </a:ext>
                  </a:extLst>
                </a:gridCol>
              </a:tblGrid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[ 1.0    -3.3    3.1 ….]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0414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-0.130    -3.3    3.1 ….]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03952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EFD5BB-D335-177E-F1E6-2CA038B870BC}"/>
              </a:ext>
            </a:extLst>
          </p:cNvPr>
          <p:cNvCxnSpPr/>
          <p:nvPr/>
        </p:nvCxnSpPr>
        <p:spPr>
          <a:xfrm>
            <a:off x="2347822" y="2050935"/>
            <a:ext cx="56071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1521551-E146-B3F8-80C6-E3704499AAF5}"/>
              </a:ext>
            </a:extLst>
          </p:cNvPr>
          <p:cNvCxnSpPr>
            <a:cxnSpLocks/>
          </p:cNvCxnSpPr>
          <p:nvPr/>
        </p:nvCxnSpPr>
        <p:spPr>
          <a:xfrm>
            <a:off x="4121988" y="2631057"/>
            <a:ext cx="0" cy="5693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: Single Corner Snipped 19">
            <a:extLst>
              <a:ext uri="{FF2B5EF4-FFF2-40B4-BE49-F238E27FC236}">
                <a16:creationId xmlns:a16="http://schemas.microsoft.com/office/drawing/2014/main" id="{5973D516-0904-1695-CCC5-AF875D60309C}"/>
              </a:ext>
            </a:extLst>
          </p:cNvPr>
          <p:cNvSpPr/>
          <p:nvPr/>
        </p:nvSpPr>
        <p:spPr>
          <a:xfrm>
            <a:off x="4958155" y="4224388"/>
            <a:ext cx="591868" cy="785003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16988F-9611-9A0B-204F-34BE13C996D9}"/>
              </a:ext>
            </a:extLst>
          </p:cNvPr>
          <p:cNvSpPr txBox="1"/>
          <p:nvPr/>
        </p:nvSpPr>
        <p:spPr>
          <a:xfrm>
            <a:off x="3080270" y="2316576"/>
            <a:ext cx="2643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/>
              <a:t>Model: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all-MiniLM-L6-v2</a:t>
            </a:r>
            <a:r>
              <a:rPr kumimoji="0" lang="en-US" altLang="en-US" sz="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n-IN" sz="1400" i="1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B9C0D7-2F9E-68AF-EC1C-B50ACCE88AC6}"/>
              </a:ext>
            </a:extLst>
          </p:cNvPr>
          <p:cNvSpPr txBox="1"/>
          <p:nvPr/>
        </p:nvSpPr>
        <p:spPr>
          <a:xfrm>
            <a:off x="895897" y="205267"/>
            <a:ext cx="4941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/>
              <a:t>Why</a:t>
            </a:r>
            <a:r>
              <a:rPr lang="en-IN" dirty="0"/>
              <a:t>: Caching Embedding vectors for reusability</a:t>
            </a:r>
            <a:br>
              <a:rPr lang="en-IN" dirty="0"/>
            </a:br>
            <a:r>
              <a:rPr lang="en-IN" dirty="0"/>
              <a:t>while retrieval (similarity matching)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0F0ED0-3B70-86BD-2D57-531A3A88BA7B}"/>
              </a:ext>
            </a:extLst>
          </p:cNvPr>
          <p:cNvSpPr txBox="1"/>
          <p:nvPr/>
        </p:nvSpPr>
        <p:spPr>
          <a:xfrm>
            <a:off x="2751826" y="5204456"/>
            <a:ext cx="3034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 err="1"/>
              <a:t>app_cache</a:t>
            </a:r>
            <a:r>
              <a:rPr lang="en-IN" sz="1400" i="1" dirty="0"/>
              <a:t>/</a:t>
            </a:r>
            <a:r>
              <a:rPr lang="en-IN" sz="1400" i="1" dirty="0" err="1"/>
              <a:t>Summary_vectors.npy</a:t>
            </a:r>
            <a:endParaRPr lang="en-IN" sz="1400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75D8E1-C4B3-D481-7486-4FDE3A2814E1}"/>
              </a:ext>
            </a:extLst>
          </p:cNvPr>
          <p:cNvSpPr txBox="1"/>
          <p:nvPr/>
        </p:nvSpPr>
        <p:spPr>
          <a:xfrm>
            <a:off x="646501" y="2915728"/>
            <a:ext cx="12486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b="1" i="1" dirty="0"/>
              <a:t>Idea</a:t>
            </a:r>
            <a:r>
              <a:rPr lang="en-IN" sz="1100" i="1" dirty="0"/>
              <a:t>: Just using summary column to avoid leakage of book name to best evaluate </a:t>
            </a:r>
            <a:r>
              <a:rPr lang="en-IN" sz="1100" i="1" dirty="0" err="1"/>
              <a:t>HyDE</a:t>
            </a:r>
            <a:r>
              <a:rPr lang="en-IN" sz="1100" i="1" dirty="0"/>
              <a:t> approach</a:t>
            </a:r>
          </a:p>
        </p:txBody>
      </p:sp>
    </p:spTree>
    <p:extLst>
      <p:ext uri="{BB962C8B-B14F-4D97-AF65-F5344CB8AC3E}">
        <p14:creationId xmlns:p14="http://schemas.microsoft.com/office/powerpoint/2010/main" val="314179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49A35-5D25-6A6C-0F02-8F8EF1388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28D565-9035-32B3-9291-54BEBD7A4802}"/>
              </a:ext>
            </a:extLst>
          </p:cNvPr>
          <p:cNvCxnSpPr>
            <a:cxnSpLocks/>
          </p:cNvCxnSpPr>
          <p:nvPr/>
        </p:nvCxnSpPr>
        <p:spPr>
          <a:xfrm>
            <a:off x="2908539" y="1426892"/>
            <a:ext cx="0" cy="243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6619B0D-2A94-EE5A-4134-4F19C1DD5ABB}"/>
              </a:ext>
            </a:extLst>
          </p:cNvPr>
          <p:cNvSpPr txBox="1"/>
          <p:nvPr/>
        </p:nvSpPr>
        <p:spPr>
          <a:xfrm>
            <a:off x="1509787" y="205267"/>
            <a:ext cx="3714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/>
              <a:t>How</a:t>
            </a:r>
            <a:r>
              <a:rPr lang="en-IN" dirty="0"/>
              <a:t>: Recommendation Generation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46EBD9-926B-6DE5-93FB-DF266FF72B0F}"/>
              </a:ext>
            </a:extLst>
          </p:cNvPr>
          <p:cNvSpPr txBox="1"/>
          <p:nvPr/>
        </p:nvSpPr>
        <p:spPr>
          <a:xfrm>
            <a:off x="745837" y="1077358"/>
            <a:ext cx="1248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i="1" dirty="0"/>
              <a:t>INPUT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025921-6E50-98B2-77E8-170157089394}"/>
              </a:ext>
            </a:extLst>
          </p:cNvPr>
          <p:cNvSpPr/>
          <p:nvPr/>
        </p:nvSpPr>
        <p:spPr>
          <a:xfrm>
            <a:off x="1515877" y="1774816"/>
            <a:ext cx="3060000" cy="55947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D2A08EB1-AA12-4D4D-47B7-CB27CE3EB248}"/>
              </a:ext>
            </a:extLst>
          </p:cNvPr>
          <p:cNvSpPr/>
          <p:nvPr/>
        </p:nvSpPr>
        <p:spPr>
          <a:xfrm>
            <a:off x="1835988" y="969636"/>
            <a:ext cx="2424023" cy="369332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The Midnight Library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7620D93-AA94-B717-EA07-991892B4A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94432"/>
              </p:ext>
            </p:extLst>
          </p:nvPr>
        </p:nvGraphicFramePr>
        <p:xfrm>
          <a:off x="1695877" y="1850270"/>
          <a:ext cx="2700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IN" sz="1000" b="0" dirty="0">
                          <a:solidFill>
                            <a:sysClr val="windowText" lastClr="000000"/>
                          </a:solidFill>
                        </a:rPr>
                        <a:t>Book Title: The Midnight Library</a:t>
                      </a:r>
                    </a:p>
                    <a:p>
                      <a:r>
                        <a:rPr lang="en-IN" sz="1000" b="0" dirty="0">
                          <a:solidFill>
                            <a:sysClr val="windowText" lastClr="000000"/>
                          </a:solidFill>
                        </a:rPr>
                        <a:t>Description: The Midnight Library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3D08032-1B39-41FB-4B33-C6CF3D0629C0}"/>
              </a:ext>
            </a:extLst>
          </p:cNvPr>
          <p:cNvSpPr txBox="1"/>
          <p:nvPr/>
        </p:nvSpPr>
        <p:spPr>
          <a:xfrm>
            <a:off x="745837" y="2052785"/>
            <a:ext cx="1248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Prompt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4C931CC-8ECC-8E9A-D2B2-54705C33A03A}"/>
              </a:ext>
            </a:extLst>
          </p:cNvPr>
          <p:cNvCxnSpPr>
            <a:cxnSpLocks/>
          </p:cNvCxnSpPr>
          <p:nvPr/>
        </p:nvCxnSpPr>
        <p:spPr>
          <a:xfrm>
            <a:off x="2901350" y="2418272"/>
            <a:ext cx="0" cy="26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CB7F103-1C4A-8580-A6F0-72EDBE546276}"/>
              </a:ext>
            </a:extLst>
          </p:cNvPr>
          <p:cNvSpPr/>
          <p:nvPr/>
        </p:nvSpPr>
        <p:spPr>
          <a:xfrm>
            <a:off x="2012114" y="2845086"/>
            <a:ext cx="1792849" cy="480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Finetuned GPT – 2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B1BA15-4CD4-CEDE-2BAE-843535197736}"/>
              </a:ext>
            </a:extLst>
          </p:cNvPr>
          <p:cNvSpPr/>
          <p:nvPr/>
        </p:nvSpPr>
        <p:spPr>
          <a:xfrm>
            <a:off x="305988" y="4351971"/>
            <a:ext cx="3060000" cy="9187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1B7CC76-44FD-F3E9-B2A0-C6F925DA9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120037"/>
              </p:ext>
            </p:extLst>
          </p:nvPr>
        </p:nvGraphicFramePr>
        <p:xfrm>
          <a:off x="485988" y="4457941"/>
          <a:ext cx="2700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609667">
                <a:tc>
                  <a:txBody>
                    <a:bodyPr/>
                    <a:lstStyle/>
                    <a:p>
                      <a:r>
                        <a:rPr lang="en-IN" sz="1000" b="0" dirty="0">
                          <a:solidFill>
                            <a:sysClr val="windowText" lastClr="000000"/>
                          </a:solidFill>
                        </a:rPr>
                        <a:t>Book Title: The Midnight Library</a:t>
                      </a:r>
                    </a:p>
                    <a:p>
                      <a:r>
                        <a:rPr lang="en-IN" sz="1000" b="0" dirty="0">
                          <a:solidFill>
                            <a:schemeClr val="tx1"/>
                          </a:solidFill>
                        </a:rPr>
                        <a:t>Description: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The Midnight Library presents a story-based short story collection about friendship, literature, 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ACF9D9D-2D83-9126-A5CF-6E890D280130}"/>
              </a:ext>
            </a:extLst>
          </p:cNvPr>
          <p:cNvSpPr/>
          <p:nvPr/>
        </p:nvSpPr>
        <p:spPr>
          <a:xfrm>
            <a:off x="1655988" y="4956714"/>
            <a:ext cx="3060000" cy="9187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7605B91-1531-291D-11D9-232176E29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35353"/>
              </p:ext>
            </p:extLst>
          </p:nvPr>
        </p:nvGraphicFramePr>
        <p:xfrm>
          <a:off x="1835988" y="5062684"/>
          <a:ext cx="2700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609667">
                <a:tc>
                  <a:txBody>
                    <a:bodyPr/>
                    <a:lstStyle/>
                    <a:p>
                      <a:r>
                        <a:rPr lang="en-IN" sz="1000" b="0" dirty="0">
                          <a:solidFill>
                            <a:schemeClr val="tx1"/>
                          </a:solidFill>
                        </a:rPr>
                        <a:t>Book Title: The Midnight Library</a:t>
                      </a:r>
                    </a:p>
                    <a:p>
                      <a:r>
                        <a:rPr lang="en-IN" sz="1000" b="0" dirty="0">
                          <a:solidFill>
                            <a:schemeClr val="tx1"/>
                          </a:solidFill>
                        </a:rPr>
                        <a:t>Description: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The Midnight Library explains how the Library of Alexandria got its powers, how our domesticated heroes ….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2C9804-CA85-0B90-5E01-41071A3C2083}"/>
              </a:ext>
            </a:extLst>
          </p:cNvPr>
          <p:cNvSpPr/>
          <p:nvPr/>
        </p:nvSpPr>
        <p:spPr>
          <a:xfrm>
            <a:off x="2865877" y="3984960"/>
            <a:ext cx="3060000" cy="9187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3C0523F1-6A82-8927-7E1E-F981E594E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69463"/>
              </p:ext>
            </p:extLst>
          </p:nvPr>
        </p:nvGraphicFramePr>
        <p:xfrm>
          <a:off x="3045877" y="4090930"/>
          <a:ext cx="2700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609667">
                <a:tc>
                  <a:txBody>
                    <a:bodyPr/>
                    <a:lstStyle/>
                    <a:p>
                      <a:r>
                        <a:rPr lang="en-IN" sz="1000" b="0" dirty="0">
                          <a:solidFill>
                            <a:schemeClr val="tx1"/>
                          </a:solidFill>
                        </a:rPr>
                        <a:t>Book Title: The Midnight Library</a:t>
                      </a:r>
                    </a:p>
                    <a:p>
                      <a:r>
                        <a:rPr lang="en-IN" sz="1000" b="0" dirty="0">
                          <a:solidFill>
                            <a:schemeClr val="tx1"/>
                          </a:solidFill>
                        </a:rPr>
                        <a:t>Description: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he Midnight Library narrates the story of Nora, a young woman on a road trip seeking adventure and a library full…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650711D-39DF-C82F-ED65-0EED8100FEEA}"/>
              </a:ext>
            </a:extLst>
          </p:cNvPr>
          <p:cNvCxnSpPr>
            <a:cxnSpLocks/>
          </p:cNvCxnSpPr>
          <p:nvPr/>
        </p:nvCxnSpPr>
        <p:spPr>
          <a:xfrm>
            <a:off x="2865877" y="3476446"/>
            <a:ext cx="0" cy="26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8212BBE-9769-F8C8-6BAC-DAB1FD291F04}"/>
              </a:ext>
            </a:extLst>
          </p:cNvPr>
          <p:cNvSpPr txBox="1"/>
          <p:nvPr/>
        </p:nvSpPr>
        <p:spPr>
          <a:xfrm>
            <a:off x="745837" y="3708050"/>
            <a:ext cx="1248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Fake Summaries</a:t>
            </a:r>
          </a:p>
        </p:txBody>
      </p:sp>
    </p:spTree>
    <p:extLst>
      <p:ext uri="{BB962C8B-B14F-4D97-AF65-F5344CB8AC3E}">
        <p14:creationId xmlns:p14="http://schemas.microsoft.com/office/powerpoint/2010/main" val="227870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13D89-6847-B0C3-B32F-4D0067F4C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1F4DD8E-DF3E-638B-8F0A-9633D9E10107}"/>
              </a:ext>
            </a:extLst>
          </p:cNvPr>
          <p:cNvSpPr txBox="1"/>
          <p:nvPr/>
        </p:nvSpPr>
        <p:spPr>
          <a:xfrm>
            <a:off x="1379251" y="176067"/>
            <a:ext cx="29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/>
              <a:t>How</a:t>
            </a:r>
            <a:r>
              <a:rPr lang="en-IN" dirty="0"/>
              <a:t>: Similarity Matching (1)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E14F05-377D-C2C1-DAC6-D37BA33F8183}"/>
              </a:ext>
            </a:extLst>
          </p:cNvPr>
          <p:cNvSpPr/>
          <p:nvPr/>
        </p:nvSpPr>
        <p:spPr>
          <a:xfrm>
            <a:off x="1967505" y="2718664"/>
            <a:ext cx="1792849" cy="480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Embedding Model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46553EF-9C09-7399-ECD5-DE9B4F98B143}"/>
              </a:ext>
            </a:extLst>
          </p:cNvPr>
          <p:cNvSpPr/>
          <p:nvPr/>
        </p:nvSpPr>
        <p:spPr>
          <a:xfrm>
            <a:off x="459226" y="765059"/>
            <a:ext cx="2109408" cy="9187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0ED3190-5F65-249E-4054-4469453AF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786874"/>
              </p:ext>
            </p:extLst>
          </p:nvPr>
        </p:nvGraphicFramePr>
        <p:xfrm>
          <a:off x="639226" y="871028"/>
          <a:ext cx="167061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16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334029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presents a story-based short story collection about friendship, literature, 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9A6CD8E-A442-7BCB-DDA6-96FF60B2081A}"/>
              </a:ext>
            </a:extLst>
          </p:cNvPr>
          <p:cNvSpPr/>
          <p:nvPr/>
        </p:nvSpPr>
        <p:spPr>
          <a:xfrm>
            <a:off x="1809225" y="1369801"/>
            <a:ext cx="2166695" cy="9187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A045BD1-6061-FC47-1205-1C039DF6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64336"/>
              </p:ext>
            </p:extLst>
          </p:nvPr>
        </p:nvGraphicFramePr>
        <p:xfrm>
          <a:off x="1989226" y="1475771"/>
          <a:ext cx="174940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408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67553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explains how the Library of Alexandria got its powers, how our domesticated heroes ….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6FE844D-B844-328E-BD57-1A58224B8B1B}"/>
              </a:ext>
            </a:extLst>
          </p:cNvPr>
          <p:cNvSpPr/>
          <p:nvPr/>
        </p:nvSpPr>
        <p:spPr>
          <a:xfrm>
            <a:off x="2805492" y="681043"/>
            <a:ext cx="3060000" cy="9187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45ACB32-2635-4F23-A24B-2742AE361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42371"/>
              </p:ext>
            </p:extLst>
          </p:nvPr>
        </p:nvGraphicFramePr>
        <p:xfrm>
          <a:off x="2985492" y="787013"/>
          <a:ext cx="2700000" cy="609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330858671"/>
                    </a:ext>
                  </a:extLst>
                </a:gridCol>
              </a:tblGrid>
              <a:tr h="609667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narrates the story of Nora, a young woman on a road trip seeking adventure and a library full…</a:t>
                      </a:r>
                      <a:endParaRPr lang="en-IN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61217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A47C51A-C3CF-EDC5-86E5-FDE1BF9B5FE9}"/>
              </a:ext>
            </a:extLst>
          </p:cNvPr>
          <p:cNvCxnSpPr>
            <a:cxnSpLocks/>
          </p:cNvCxnSpPr>
          <p:nvPr/>
        </p:nvCxnSpPr>
        <p:spPr>
          <a:xfrm>
            <a:off x="2805492" y="2390968"/>
            <a:ext cx="0" cy="26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7127435-E441-BE18-C7B3-C963DA0A2C2C}"/>
              </a:ext>
            </a:extLst>
          </p:cNvPr>
          <p:cNvSpPr txBox="1"/>
          <p:nvPr/>
        </p:nvSpPr>
        <p:spPr>
          <a:xfrm>
            <a:off x="323273" y="2048620"/>
            <a:ext cx="1248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Fake Summaries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741C5E-2DF9-2A45-E3CA-2536897E27B7}"/>
              </a:ext>
            </a:extLst>
          </p:cNvPr>
          <p:cNvSpPr txBox="1"/>
          <p:nvPr/>
        </p:nvSpPr>
        <p:spPr>
          <a:xfrm>
            <a:off x="222368" y="4510755"/>
            <a:ext cx="2346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Embedding Vector of Fake Summaries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951C921-DC52-75AE-CE39-67663A223C7A}"/>
              </a:ext>
            </a:extLst>
          </p:cNvPr>
          <p:cNvCxnSpPr>
            <a:cxnSpLocks/>
          </p:cNvCxnSpPr>
          <p:nvPr/>
        </p:nvCxnSpPr>
        <p:spPr>
          <a:xfrm>
            <a:off x="2821777" y="3425007"/>
            <a:ext cx="0" cy="26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F44FE8E-8E59-CEF5-CB25-1EEC3AA55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40936"/>
              </p:ext>
            </p:extLst>
          </p:nvPr>
        </p:nvGraphicFramePr>
        <p:xfrm>
          <a:off x="2257226" y="4160587"/>
          <a:ext cx="2424981" cy="137892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4981">
                  <a:extLst>
                    <a:ext uri="{9D8B030D-6E8A-4147-A177-3AD203B41FA5}">
                      <a16:colId xmlns:a16="http://schemas.microsoft.com/office/drawing/2014/main" val="1906047831"/>
                    </a:ext>
                  </a:extLst>
                </a:gridCol>
              </a:tblGrid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[ 1.0    -3.3    3.1 ….]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0414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-0.130    -3.3    3.1 ….]</a:t>
                      </a:r>
                    </a:p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03952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-0.130    -3.3    3.1 ….]</a:t>
                      </a:r>
                    </a:p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06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C2620-2980-FF2C-9AE7-D03994BCF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3707D9BE-A516-3B95-6D43-FFAC73597707}"/>
              </a:ext>
            </a:extLst>
          </p:cNvPr>
          <p:cNvSpPr txBox="1"/>
          <p:nvPr/>
        </p:nvSpPr>
        <p:spPr>
          <a:xfrm>
            <a:off x="1379251" y="176067"/>
            <a:ext cx="29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/>
              <a:t>How</a:t>
            </a:r>
            <a:r>
              <a:rPr lang="en-IN" dirty="0"/>
              <a:t>: Similarity Matching (2)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6F5030-5870-3A99-6393-59EB54B74E72}"/>
              </a:ext>
            </a:extLst>
          </p:cNvPr>
          <p:cNvSpPr/>
          <p:nvPr/>
        </p:nvSpPr>
        <p:spPr>
          <a:xfrm>
            <a:off x="1967505" y="2807674"/>
            <a:ext cx="1792849" cy="480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Cosine Similarity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30D39D6-BCF2-DBD6-71AB-99B8E8E38F18}"/>
              </a:ext>
            </a:extLst>
          </p:cNvPr>
          <p:cNvCxnSpPr>
            <a:cxnSpLocks/>
          </p:cNvCxnSpPr>
          <p:nvPr/>
        </p:nvCxnSpPr>
        <p:spPr>
          <a:xfrm>
            <a:off x="2460435" y="2140520"/>
            <a:ext cx="236993" cy="4819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4458FB1-4BF3-BCD3-6ECF-AFAC327CEDE9}"/>
              </a:ext>
            </a:extLst>
          </p:cNvPr>
          <p:cNvSpPr txBox="1"/>
          <p:nvPr/>
        </p:nvSpPr>
        <p:spPr>
          <a:xfrm>
            <a:off x="3380556" y="1880710"/>
            <a:ext cx="2346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Embedding Vector of </a:t>
            </a:r>
            <a:r>
              <a:rPr lang="en-IN" sz="1100" b="1" dirty="0"/>
              <a:t>Fake Summaries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B78643-DF11-6E8E-B8F2-3847B2E0B2B3}"/>
              </a:ext>
            </a:extLst>
          </p:cNvPr>
          <p:cNvCxnSpPr>
            <a:cxnSpLocks/>
          </p:cNvCxnSpPr>
          <p:nvPr/>
        </p:nvCxnSpPr>
        <p:spPr>
          <a:xfrm>
            <a:off x="2805492" y="3381875"/>
            <a:ext cx="0" cy="26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A0D18C5-DDFD-940B-51C0-B4984CDDE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64677"/>
              </p:ext>
            </p:extLst>
          </p:nvPr>
        </p:nvGraphicFramePr>
        <p:xfrm>
          <a:off x="3380556" y="771090"/>
          <a:ext cx="2424981" cy="9192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4981">
                  <a:extLst>
                    <a:ext uri="{9D8B030D-6E8A-4147-A177-3AD203B41FA5}">
                      <a16:colId xmlns:a16="http://schemas.microsoft.com/office/drawing/2014/main" val="1906047831"/>
                    </a:ext>
                  </a:extLst>
                </a:gridCol>
              </a:tblGrid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[ 1.0    -3.3    3.1 ….]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0414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-0.130    -3.3    3.1 ….]</a:t>
                      </a:r>
                    </a:p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0395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D26190-448C-13FE-42A4-47CD90612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46664"/>
              </p:ext>
            </p:extLst>
          </p:nvPr>
        </p:nvGraphicFramePr>
        <p:xfrm>
          <a:off x="380511" y="781168"/>
          <a:ext cx="2424981" cy="9192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4981">
                  <a:extLst>
                    <a:ext uri="{9D8B030D-6E8A-4147-A177-3AD203B41FA5}">
                      <a16:colId xmlns:a16="http://schemas.microsoft.com/office/drawing/2014/main" val="1906047831"/>
                    </a:ext>
                  </a:extLst>
                </a:gridCol>
              </a:tblGrid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[ 1.0    -3.3    3.1 ….]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0414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[ -.23    -.21    3.1 ….]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039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E89EE0F-3527-9404-A199-23708BB1C16D}"/>
              </a:ext>
            </a:extLst>
          </p:cNvPr>
          <p:cNvSpPr txBox="1"/>
          <p:nvPr/>
        </p:nvSpPr>
        <p:spPr>
          <a:xfrm>
            <a:off x="351162" y="1880711"/>
            <a:ext cx="2346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Embedding Vector of </a:t>
            </a:r>
            <a:r>
              <a:rPr lang="en-IN" sz="1100" b="1" dirty="0"/>
              <a:t>Actual Summaries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CB99A1E-D3C5-BCA1-DB85-3C86C650D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15990"/>
              </p:ext>
            </p:extLst>
          </p:nvPr>
        </p:nvGraphicFramePr>
        <p:xfrm>
          <a:off x="161970" y="3784402"/>
          <a:ext cx="3196993" cy="204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64">
                  <a:extLst>
                    <a:ext uri="{9D8B030D-6E8A-4147-A177-3AD203B41FA5}">
                      <a16:colId xmlns:a16="http://schemas.microsoft.com/office/drawing/2014/main" val="1098977396"/>
                    </a:ext>
                  </a:extLst>
                </a:gridCol>
                <a:gridCol w="846957">
                  <a:extLst>
                    <a:ext uri="{9D8B030D-6E8A-4147-A177-3AD203B41FA5}">
                      <a16:colId xmlns:a16="http://schemas.microsoft.com/office/drawing/2014/main" val="2378648321"/>
                    </a:ext>
                  </a:extLst>
                </a:gridCol>
                <a:gridCol w="995959">
                  <a:extLst>
                    <a:ext uri="{9D8B030D-6E8A-4147-A177-3AD203B41FA5}">
                      <a16:colId xmlns:a16="http://schemas.microsoft.com/office/drawing/2014/main" val="2226536624"/>
                    </a:ext>
                  </a:extLst>
                </a:gridCol>
                <a:gridCol w="407013">
                  <a:extLst>
                    <a:ext uri="{9D8B030D-6E8A-4147-A177-3AD203B41FA5}">
                      <a16:colId xmlns:a16="http://schemas.microsoft.com/office/drawing/2014/main" val="1221381887"/>
                    </a:ext>
                  </a:extLst>
                </a:gridCol>
              </a:tblGrid>
              <a:tr h="428011">
                <a:tc>
                  <a:txBody>
                    <a:bodyPr/>
                    <a:lstStyle/>
                    <a:p>
                      <a:r>
                        <a:rPr lang="en-IN" dirty="0"/>
                        <a:t>Actual Summary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Fake Sum 1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Fake Sum 2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…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58861761"/>
                  </a:ext>
                </a:extLst>
              </a:tr>
              <a:tr h="599216">
                <a:tc>
                  <a:txBody>
                    <a:bodyPr/>
                    <a:lstStyle/>
                    <a:p>
                      <a:r>
                        <a:rPr lang="en-IN" dirty="0"/>
                        <a:t>Summary from the title 1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0.77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.83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sz="800" dirty="0"/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13198033"/>
                  </a:ext>
                </a:extLst>
              </a:tr>
              <a:tr h="599216">
                <a:tc>
                  <a:txBody>
                    <a:bodyPr/>
                    <a:lstStyle/>
                    <a:p>
                      <a:r>
                        <a:rPr lang="en-IN" dirty="0"/>
                        <a:t>Summary from title 2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0.55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.45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sz="800" dirty="0"/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920814228"/>
                  </a:ext>
                </a:extLst>
              </a:tr>
              <a:tr h="347165">
                <a:tc>
                  <a:txBody>
                    <a:bodyPr/>
                    <a:lstStyle/>
                    <a:p>
                      <a:r>
                        <a:rPr lang="en-IN" dirty="0"/>
                        <a:t>…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sz="800" dirty="0"/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58161849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ADA40FB-D4FB-FDE6-9A94-94C853D3F569}"/>
              </a:ext>
            </a:extLst>
          </p:cNvPr>
          <p:cNvCxnSpPr>
            <a:cxnSpLocks/>
          </p:cNvCxnSpPr>
          <p:nvPr/>
        </p:nvCxnSpPr>
        <p:spPr>
          <a:xfrm flipH="1">
            <a:off x="2881340" y="2140520"/>
            <a:ext cx="250049" cy="4813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7C8318-752B-F41E-2EE1-44CF246B0EA1}"/>
              </a:ext>
            </a:extLst>
          </p:cNvPr>
          <p:cNvCxnSpPr>
            <a:cxnSpLocks/>
          </p:cNvCxnSpPr>
          <p:nvPr/>
        </p:nvCxnSpPr>
        <p:spPr>
          <a:xfrm>
            <a:off x="3535934" y="4681148"/>
            <a:ext cx="34244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410A227-B3BE-AF2E-35DE-C93BE77C1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92269"/>
              </p:ext>
            </p:extLst>
          </p:nvPr>
        </p:nvGraphicFramePr>
        <p:xfrm>
          <a:off x="4200661" y="3781808"/>
          <a:ext cx="1794021" cy="204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64">
                  <a:extLst>
                    <a:ext uri="{9D8B030D-6E8A-4147-A177-3AD203B41FA5}">
                      <a16:colId xmlns:a16="http://schemas.microsoft.com/office/drawing/2014/main" val="1098977396"/>
                    </a:ext>
                  </a:extLst>
                </a:gridCol>
                <a:gridCol w="846957">
                  <a:extLst>
                    <a:ext uri="{9D8B030D-6E8A-4147-A177-3AD203B41FA5}">
                      <a16:colId xmlns:a16="http://schemas.microsoft.com/office/drawing/2014/main" val="2378648321"/>
                    </a:ext>
                  </a:extLst>
                </a:gridCol>
              </a:tblGrid>
              <a:tr h="428011">
                <a:tc>
                  <a:txBody>
                    <a:bodyPr/>
                    <a:lstStyle/>
                    <a:p>
                      <a:r>
                        <a:rPr lang="en-IN" dirty="0"/>
                        <a:t>Actual Summary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Avg</a:t>
                      </a:r>
                      <a:endParaRPr lang="en-IN" dirty="0"/>
                    </a:p>
                    <a:p>
                      <a:r>
                        <a:rPr lang="en-IN" dirty="0"/>
                        <a:t>Sim.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58861761"/>
                  </a:ext>
                </a:extLst>
              </a:tr>
              <a:tr h="599216">
                <a:tc>
                  <a:txBody>
                    <a:bodyPr/>
                    <a:lstStyle/>
                    <a:p>
                      <a:r>
                        <a:rPr lang="en-IN" dirty="0"/>
                        <a:t>Summary from the title 1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0.80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13198033"/>
                  </a:ext>
                </a:extLst>
              </a:tr>
              <a:tr h="599216">
                <a:tc>
                  <a:txBody>
                    <a:bodyPr/>
                    <a:lstStyle/>
                    <a:p>
                      <a:r>
                        <a:rPr lang="en-IN" dirty="0"/>
                        <a:t>Summary from title 2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0.50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920814228"/>
                  </a:ext>
                </a:extLst>
              </a:tr>
              <a:tr h="347165">
                <a:tc>
                  <a:txBody>
                    <a:bodyPr/>
                    <a:lstStyle/>
                    <a:p>
                      <a:r>
                        <a:rPr lang="en-IN" dirty="0"/>
                        <a:t>…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58161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69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9A7B0-37EA-25D6-251D-90764658F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33DBAD63-EAEF-47C9-00FF-C3F0C060C98B}"/>
              </a:ext>
            </a:extLst>
          </p:cNvPr>
          <p:cNvSpPr txBox="1"/>
          <p:nvPr/>
        </p:nvSpPr>
        <p:spPr>
          <a:xfrm>
            <a:off x="1955854" y="176067"/>
            <a:ext cx="182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/>
              <a:t>How</a:t>
            </a:r>
            <a:r>
              <a:rPr lang="en-IN" dirty="0"/>
              <a:t>: Evaluation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D7A296-6B69-AAE9-1DE9-7A9AEF47AA17}"/>
              </a:ext>
            </a:extLst>
          </p:cNvPr>
          <p:cNvCxnSpPr>
            <a:cxnSpLocks/>
          </p:cNvCxnSpPr>
          <p:nvPr/>
        </p:nvCxnSpPr>
        <p:spPr>
          <a:xfrm>
            <a:off x="3070963" y="1140951"/>
            <a:ext cx="7049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CE2DB47-64E4-6877-4969-F6A2431A1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098650"/>
              </p:ext>
            </p:extLst>
          </p:nvPr>
        </p:nvGraphicFramePr>
        <p:xfrm>
          <a:off x="3775904" y="2676058"/>
          <a:ext cx="2070736" cy="204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142">
                  <a:extLst>
                    <a:ext uri="{9D8B030D-6E8A-4147-A177-3AD203B41FA5}">
                      <a16:colId xmlns:a16="http://schemas.microsoft.com/office/drawing/2014/main" val="1098977396"/>
                    </a:ext>
                  </a:extLst>
                </a:gridCol>
                <a:gridCol w="977594">
                  <a:extLst>
                    <a:ext uri="{9D8B030D-6E8A-4147-A177-3AD203B41FA5}">
                      <a16:colId xmlns:a16="http://schemas.microsoft.com/office/drawing/2014/main" val="2378648321"/>
                    </a:ext>
                  </a:extLst>
                </a:gridCol>
              </a:tblGrid>
              <a:tr h="377994">
                <a:tc>
                  <a:txBody>
                    <a:bodyPr/>
                    <a:lstStyle/>
                    <a:p>
                      <a:r>
                        <a:rPr lang="en-IN" dirty="0"/>
                        <a:t>Actual Summary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Avg</a:t>
                      </a:r>
                      <a:r>
                        <a:rPr lang="en-IN" dirty="0"/>
                        <a:t> similarity 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58861761"/>
                  </a:ext>
                </a:extLst>
              </a:tr>
              <a:tr h="529191">
                <a:tc>
                  <a:txBody>
                    <a:bodyPr/>
                    <a:lstStyle/>
                    <a:p>
                      <a:r>
                        <a:rPr lang="en-IN" dirty="0"/>
                        <a:t>Summary from the title 1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0.80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13198033"/>
                  </a:ext>
                </a:extLst>
              </a:tr>
              <a:tr h="495407">
                <a:tc>
                  <a:txBody>
                    <a:bodyPr/>
                    <a:lstStyle/>
                    <a:p>
                      <a:r>
                        <a:rPr lang="en-IN" dirty="0"/>
                        <a:t>Summary from title 2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0.50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920814228"/>
                  </a:ext>
                </a:extLst>
              </a:tr>
              <a:tr h="287021">
                <a:tc>
                  <a:txBody>
                    <a:bodyPr/>
                    <a:lstStyle/>
                    <a:p>
                      <a:r>
                        <a:rPr lang="en-IN" dirty="0"/>
                        <a:t>Summary from title 3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0.74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581618499"/>
                  </a:ext>
                </a:extLst>
              </a:tr>
            </a:tbl>
          </a:graphicData>
        </a:graphic>
      </p:graphicFrame>
      <p:sp>
        <p:nvSpPr>
          <p:cNvPr id="7" name="Parallelogram 6">
            <a:extLst>
              <a:ext uri="{FF2B5EF4-FFF2-40B4-BE49-F238E27FC236}">
                <a16:creationId xmlns:a16="http://schemas.microsoft.com/office/drawing/2014/main" id="{EB3D012C-C3B2-4BB5-B096-1F6C61D5BA97}"/>
              </a:ext>
            </a:extLst>
          </p:cNvPr>
          <p:cNvSpPr/>
          <p:nvPr/>
        </p:nvSpPr>
        <p:spPr>
          <a:xfrm>
            <a:off x="623977" y="900625"/>
            <a:ext cx="2424023" cy="369332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The Midnight Library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C3F6-581E-160E-A549-E4449C00EA5E}"/>
              </a:ext>
            </a:extLst>
          </p:cNvPr>
          <p:cNvSpPr/>
          <p:nvPr/>
        </p:nvSpPr>
        <p:spPr>
          <a:xfrm>
            <a:off x="4009088" y="1445725"/>
            <a:ext cx="1792849" cy="480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Similarity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5E4941-6CBA-D0B4-C227-57B74D1ACD22}"/>
              </a:ext>
            </a:extLst>
          </p:cNvPr>
          <p:cNvSpPr/>
          <p:nvPr/>
        </p:nvSpPr>
        <p:spPr>
          <a:xfrm>
            <a:off x="4009089" y="900625"/>
            <a:ext cx="1792849" cy="480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Recommendation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F1E5758-BAF0-3182-9DA5-AEB4A5506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318081"/>
              </p:ext>
            </p:extLst>
          </p:nvPr>
        </p:nvGraphicFramePr>
        <p:xfrm>
          <a:off x="579623" y="2348505"/>
          <a:ext cx="207073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142">
                  <a:extLst>
                    <a:ext uri="{9D8B030D-6E8A-4147-A177-3AD203B41FA5}">
                      <a16:colId xmlns:a16="http://schemas.microsoft.com/office/drawing/2014/main" val="1098977396"/>
                    </a:ext>
                  </a:extLst>
                </a:gridCol>
                <a:gridCol w="977594">
                  <a:extLst>
                    <a:ext uri="{9D8B030D-6E8A-4147-A177-3AD203B41FA5}">
                      <a16:colId xmlns:a16="http://schemas.microsoft.com/office/drawing/2014/main" val="2378648321"/>
                    </a:ext>
                  </a:extLst>
                </a:gridCol>
              </a:tblGrid>
              <a:tr h="377994">
                <a:tc>
                  <a:txBody>
                    <a:bodyPr/>
                    <a:lstStyle/>
                    <a:p>
                      <a:r>
                        <a:rPr lang="en-IN" dirty="0"/>
                        <a:t>Book Title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Actual Summary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58861761"/>
                  </a:ext>
                </a:extLst>
              </a:tr>
              <a:tr h="529191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Coder of Coder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Summary from the title 1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313198033"/>
                  </a:ext>
                </a:extLst>
              </a:tr>
              <a:tr h="495407">
                <a:tc>
                  <a:txBody>
                    <a:bodyPr/>
                    <a:lstStyle/>
                    <a:p>
                      <a:r>
                        <a:rPr lang="en-IN" b="1" dirty="0"/>
                        <a:t>The Midnight Library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/>
                        <a:t>Summary from the title 3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3920814228"/>
                  </a:ext>
                </a:extLst>
              </a:tr>
              <a:tr h="287021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Pirates of Nowhere</a:t>
                      </a:r>
                    </a:p>
                  </a:txBody>
                  <a:tcPr marL="83127" marR="83127"/>
                </a:tc>
                <a:tc>
                  <a:txBody>
                    <a:bodyPr/>
                    <a:lstStyle/>
                    <a:p>
                      <a:pPr marL="0" marR="0" lvl="0" indent="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Summary from the title 2</a:t>
                      </a:r>
                    </a:p>
                  </a:txBody>
                  <a:tcPr marL="83127" marR="83127"/>
                </a:tc>
                <a:extLst>
                  <a:ext uri="{0D108BD9-81ED-4DB2-BD59-A6C34878D82A}">
                    <a16:rowId xmlns:a16="http://schemas.microsoft.com/office/drawing/2014/main" val="581618499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508E238-EA3F-FFA6-714A-A59BC248C89E}"/>
              </a:ext>
            </a:extLst>
          </p:cNvPr>
          <p:cNvCxnSpPr>
            <a:cxnSpLocks/>
          </p:cNvCxnSpPr>
          <p:nvPr/>
        </p:nvCxnSpPr>
        <p:spPr>
          <a:xfrm>
            <a:off x="4802646" y="2009955"/>
            <a:ext cx="0" cy="5772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0F6BC23-B55C-AAE2-1ABB-9298B6E87862}"/>
              </a:ext>
            </a:extLst>
          </p:cNvPr>
          <p:cNvCxnSpPr>
            <a:cxnSpLocks/>
          </p:cNvCxnSpPr>
          <p:nvPr/>
        </p:nvCxnSpPr>
        <p:spPr>
          <a:xfrm flipH="1">
            <a:off x="2865879" y="3838755"/>
            <a:ext cx="6278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99CC657-9447-0967-54F4-A66E5C78989C}"/>
              </a:ext>
            </a:extLst>
          </p:cNvPr>
          <p:cNvSpPr txBox="1"/>
          <p:nvPr/>
        </p:nvSpPr>
        <p:spPr>
          <a:xfrm>
            <a:off x="577656" y="1435722"/>
            <a:ext cx="2346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i="1" dirty="0"/>
              <a:t>Input Book title from actual Dataset</a:t>
            </a:r>
            <a:endParaRPr lang="en-IN" sz="1100" b="1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DA82A1-9572-3FE6-4DD2-C5151AA8902E}"/>
              </a:ext>
            </a:extLst>
          </p:cNvPr>
          <p:cNvSpPr txBox="1"/>
          <p:nvPr/>
        </p:nvSpPr>
        <p:spPr>
          <a:xfrm>
            <a:off x="2694393" y="3066931"/>
            <a:ext cx="8502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i="1" dirty="0"/>
              <a:t>Ranked by similarity</a:t>
            </a:r>
            <a:endParaRPr lang="en-IN" sz="11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A2D1F7-6426-A887-A86A-11C06EBB1B1A}"/>
                  </a:ext>
                </a:extLst>
              </p:cNvPr>
              <p:cNvSpPr txBox="1"/>
              <p:nvPr/>
            </p:nvSpPr>
            <p:spPr>
              <a:xfrm>
                <a:off x="296568" y="5294964"/>
                <a:ext cx="5254708" cy="597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𝑅𝑒𝑐𝑖𝑝𝑟𝑜𝑐𝑎𝑙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𝑅𝑎𝑛𝑘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𝑟𝑎𝑛𝑘𝑒𝑑𝑇𝑖𝑡𝑙𝑒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𝐼𝑛𝑝𝑢𝑡𝑇𝑖𝑡𝑙𝑒</m:t>
                              </m:r>
                            </m:sub>
                          </m:sSub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A2D1F7-6426-A887-A86A-11C06EBB1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68" y="5294964"/>
                <a:ext cx="5254708" cy="597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87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418</Words>
  <Application>Microsoft Office PowerPoint</Application>
  <PresentationFormat>Custom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Arial Unicode MS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Deepak Sahu</dc:creator>
  <cp:lastModifiedBy>Deepak Sahu</cp:lastModifiedBy>
  <cp:revision>5</cp:revision>
  <dcterms:created xsi:type="dcterms:W3CDTF">2024-11-22T09:39:20Z</dcterms:created>
  <dcterms:modified xsi:type="dcterms:W3CDTF">2024-11-24T01:33:44Z</dcterms:modified>
</cp:coreProperties>
</file>