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7"/>
  </p:notesMasterIdLst>
  <p:sldIdLst>
    <p:sldId id="256" r:id="rId2"/>
    <p:sldId id="257" r:id="rId3"/>
    <p:sldId id="268" r:id="rId4"/>
    <p:sldId id="270" r:id="rId5"/>
    <p:sldId id="258" r:id="rId6"/>
    <p:sldId id="259" r:id="rId7"/>
    <p:sldId id="261" r:id="rId8"/>
    <p:sldId id="262" r:id="rId9"/>
    <p:sldId id="264" r:id="rId10"/>
    <p:sldId id="269" r:id="rId11"/>
    <p:sldId id="279" r:id="rId12"/>
    <p:sldId id="280" r:id="rId13"/>
    <p:sldId id="281" r:id="rId14"/>
    <p:sldId id="282" r:id="rId15"/>
    <p:sldId id="283" r:id="rId16"/>
    <p:sldId id="284" r:id="rId17"/>
    <p:sldId id="285" r:id="rId18"/>
    <p:sldId id="286" r:id="rId19"/>
    <p:sldId id="287" r:id="rId20"/>
    <p:sldId id="265" r:id="rId21"/>
    <p:sldId id="272" r:id="rId22"/>
    <p:sldId id="273" r:id="rId23"/>
    <p:sldId id="274" r:id="rId24"/>
    <p:sldId id="275" r:id="rId25"/>
    <p:sldId id="276" r:id="rId26"/>
    <p:sldId id="277" r:id="rId27"/>
    <p:sldId id="278" r:id="rId28"/>
    <p:sldId id="288" r:id="rId29"/>
    <p:sldId id="266" r:id="rId30"/>
    <p:sldId id="290" r:id="rId31"/>
    <p:sldId id="296" r:id="rId32"/>
    <p:sldId id="292" r:id="rId33"/>
    <p:sldId id="297" r:id="rId34"/>
    <p:sldId id="298" r:id="rId35"/>
    <p:sldId id="295" r:id="rId36"/>
    <p:sldId id="294" r:id="rId37"/>
    <p:sldId id="293" r:id="rId38"/>
    <p:sldId id="291" r:id="rId39"/>
    <p:sldId id="267" r:id="rId40"/>
    <p:sldId id="299" r:id="rId41"/>
    <p:sldId id="271" r:id="rId42"/>
    <p:sldId id="289" r:id="rId43"/>
    <p:sldId id="300" r:id="rId44"/>
    <p:sldId id="301"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84A0F-A7BB-4AA3-9587-62AEF2C9A179}" type="datetimeFigureOut">
              <a:rPr lang="en-IN" smtClean="0"/>
              <a:t>28-06-2024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3733F-E8D0-4D45-B19F-205576ED8912}" type="slidenum">
              <a:rPr lang="en-IN" smtClean="0"/>
              <a:t>‹#›</a:t>
            </a:fld>
            <a:endParaRPr lang="en-IN"/>
          </a:p>
        </p:txBody>
      </p:sp>
    </p:spTree>
    <p:extLst>
      <p:ext uri="{BB962C8B-B14F-4D97-AF65-F5344CB8AC3E}">
        <p14:creationId xmlns:p14="http://schemas.microsoft.com/office/powerpoint/2010/main" val="66359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F73733F-E8D0-4D45-B19F-205576ED8912}" type="slidenum">
              <a:rPr lang="en-IN" smtClean="0"/>
              <a:t>3</a:t>
            </a:fld>
            <a:endParaRPr lang="en-IN"/>
          </a:p>
        </p:txBody>
      </p:sp>
    </p:spTree>
    <p:extLst>
      <p:ext uri="{BB962C8B-B14F-4D97-AF65-F5344CB8AC3E}">
        <p14:creationId xmlns:p14="http://schemas.microsoft.com/office/powerpoint/2010/main" val="107289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73733F-E8D0-4D45-B19F-205576ED8912}" type="slidenum">
              <a:rPr lang="en-IN" smtClean="0"/>
              <a:t>6</a:t>
            </a:fld>
            <a:endParaRPr lang="en-IN"/>
          </a:p>
        </p:txBody>
      </p:sp>
    </p:spTree>
    <p:extLst>
      <p:ext uri="{BB962C8B-B14F-4D97-AF65-F5344CB8AC3E}">
        <p14:creationId xmlns:p14="http://schemas.microsoft.com/office/powerpoint/2010/main" val="383836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F73733F-E8D0-4D45-B19F-205576ED8912}" type="slidenum">
              <a:rPr lang="en-IN" smtClean="0"/>
              <a:t>28</a:t>
            </a:fld>
            <a:endParaRPr lang="en-IN"/>
          </a:p>
        </p:txBody>
      </p:sp>
    </p:spTree>
    <p:extLst>
      <p:ext uri="{BB962C8B-B14F-4D97-AF65-F5344CB8AC3E}">
        <p14:creationId xmlns:p14="http://schemas.microsoft.com/office/powerpoint/2010/main" val="376800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29353D-E2A9-4098-A942-A707C28866C2}" type="datetime1">
              <a:rPr lang="en-IN" smtClean="0"/>
              <a:t>28-06-2024</a:t>
            </a:fld>
            <a:endParaRPr lang="en-IN"/>
          </a:p>
        </p:txBody>
      </p:sp>
      <p:sp>
        <p:nvSpPr>
          <p:cNvPr id="5" name="Footer Placeholder 4"/>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6" name="Slide Number Placeholder 5"/>
          <p:cNvSpPr>
            <a:spLocks noGrp="1"/>
          </p:cNvSpPr>
          <p:nvPr>
            <p:ph type="sldNum" sz="quarter" idx="12"/>
          </p:nvPr>
        </p:nvSpPr>
        <p:spPr/>
        <p:txBody>
          <a:bodyPr/>
          <a:lstStyle/>
          <a:p>
            <a:fld id="{51DFF64B-A1CD-47BA-93B1-60F03446A62C}"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901ED-35FC-4D31-99A8-79138B87B71C}" type="datetime1">
              <a:rPr lang="en-IN" smtClean="0"/>
              <a:t>28-06-2024</a:t>
            </a:fld>
            <a:endParaRPr lang="en-IN"/>
          </a:p>
        </p:txBody>
      </p:sp>
      <p:sp>
        <p:nvSpPr>
          <p:cNvPr id="5" name="Footer Placeholder 4"/>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6" name="Slide Number Placeholder 5"/>
          <p:cNvSpPr>
            <a:spLocks noGrp="1"/>
          </p:cNvSpPr>
          <p:nvPr>
            <p:ph type="sldNum" sz="quarter" idx="12"/>
          </p:nvPr>
        </p:nvSpPr>
        <p:spPr/>
        <p:txBody>
          <a:bodyPr/>
          <a:lstStyle/>
          <a:p>
            <a:fld id="{51DFF64B-A1CD-47BA-93B1-60F03446A62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396C6A2-CD35-4C89-BF05-2F1992C4BD86}" type="datetime1">
              <a:rPr lang="en-IN" smtClean="0"/>
              <a:t>28-06-2024</a:t>
            </a:fld>
            <a:endParaRPr lang="en-IN"/>
          </a:p>
        </p:txBody>
      </p:sp>
      <p:sp>
        <p:nvSpPr>
          <p:cNvPr id="5" name="Footer Placeholder 4"/>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6" name="Slide Number Placeholder 5"/>
          <p:cNvSpPr>
            <a:spLocks noGrp="1"/>
          </p:cNvSpPr>
          <p:nvPr>
            <p:ph type="sldNum" sz="quarter" idx="12"/>
          </p:nvPr>
        </p:nvSpPr>
        <p:spPr/>
        <p:txBody>
          <a:bodyPr/>
          <a:lstStyle/>
          <a:p>
            <a:fld id="{51DFF64B-A1CD-47BA-93B1-60F03446A62C}" type="slidenum">
              <a:rPr lang="en-IN" smtClean="0"/>
              <a:t>‹#›</a:t>
            </a:fld>
            <a:endParaRPr lang="en-IN"/>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8EB8D-4DFE-4BE7-802B-D489809D2BE3}" type="datetime1">
              <a:rPr lang="en-IN" smtClean="0"/>
              <a:t>28-06-2024</a:t>
            </a:fld>
            <a:endParaRPr lang="en-IN"/>
          </a:p>
        </p:txBody>
      </p:sp>
      <p:sp>
        <p:nvSpPr>
          <p:cNvPr id="5" name="Footer Placeholder 4"/>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6" name="Slide Number Placeholder 5"/>
          <p:cNvSpPr>
            <a:spLocks noGrp="1"/>
          </p:cNvSpPr>
          <p:nvPr>
            <p:ph type="sldNum" sz="quarter" idx="12"/>
          </p:nvPr>
        </p:nvSpPr>
        <p:spPr/>
        <p:txBody>
          <a:bodyPr/>
          <a:lstStyle/>
          <a:p>
            <a:fld id="{51DFF64B-A1CD-47BA-93B1-60F03446A62C}" type="slidenum">
              <a:rPr lang="en-IN" smtClean="0"/>
              <a:t>‹#›</a:t>
            </a:fld>
            <a:endParaRPr lang="en-IN"/>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9A0C2-4047-41F9-A2DE-88CC87237339}" type="datetime1">
              <a:rPr lang="en-IN" smtClean="0"/>
              <a:t>28-06-2024</a:t>
            </a:fld>
            <a:endParaRPr lang="en-IN"/>
          </a:p>
        </p:txBody>
      </p:sp>
      <p:sp>
        <p:nvSpPr>
          <p:cNvPr id="5" name="Footer Placeholder 4"/>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6" name="Slide Number Placeholder 5"/>
          <p:cNvSpPr>
            <a:spLocks noGrp="1"/>
          </p:cNvSpPr>
          <p:nvPr>
            <p:ph type="sldNum" sz="quarter" idx="12"/>
          </p:nvPr>
        </p:nvSpPr>
        <p:spPr/>
        <p:txBody>
          <a:bodyPr/>
          <a:lstStyle/>
          <a:p>
            <a:fld id="{51DFF64B-A1CD-47BA-93B1-60F03446A62C}"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722082C-5356-40F1-8E74-DB3EAF16B88C}" type="datetime1">
              <a:rPr lang="en-IN" smtClean="0"/>
              <a:t>28-06-2024</a:t>
            </a:fld>
            <a:endParaRPr lang="en-IN"/>
          </a:p>
        </p:txBody>
      </p:sp>
      <p:sp>
        <p:nvSpPr>
          <p:cNvPr id="6" name="Footer Placeholder 5"/>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7" name="Slide Number Placeholder 6"/>
          <p:cNvSpPr>
            <a:spLocks noGrp="1"/>
          </p:cNvSpPr>
          <p:nvPr>
            <p:ph type="sldNum" sz="quarter" idx="12"/>
          </p:nvPr>
        </p:nvSpPr>
        <p:spPr/>
        <p:txBody>
          <a:bodyPr/>
          <a:lstStyle/>
          <a:p>
            <a:fld id="{51DFF64B-A1CD-47BA-93B1-60F03446A62C}" type="slidenum">
              <a:rPr lang="en-IN" smtClean="0"/>
              <a:t>‹#›</a:t>
            </a:fld>
            <a:endParaRPr lang="en-IN"/>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AC5E8A-45B2-494C-B0DD-4076A7623E11}" type="datetime1">
              <a:rPr lang="en-IN" smtClean="0"/>
              <a:t>28-06-2024</a:t>
            </a:fld>
            <a:endParaRPr lang="en-IN"/>
          </a:p>
        </p:txBody>
      </p:sp>
      <p:sp>
        <p:nvSpPr>
          <p:cNvPr id="8" name="Footer Placeholder 7"/>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9" name="Slide Number Placeholder 8"/>
          <p:cNvSpPr>
            <a:spLocks noGrp="1"/>
          </p:cNvSpPr>
          <p:nvPr>
            <p:ph type="sldNum" sz="quarter" idx="12"/>
          </p:nvPr>
        </p:nvSpPr>
        <p:spPr/>
        <p:txBody>
          <a:bodyPr/>
          <a:lstStyle/>
          <a:p>
            <a:fld id="{51DFF64B-A1CD-47BA-93B1-60F03446A62C}"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99BAB-4594-4B6A-AD34-496AB686B3A9}" type="datetime1">
              <a:rPr lang="en-IN" smtClean="0"/>
              <a:t>28-06-2024</a:t>
            </a:fld>
            <a:endParaRPr lang="en-IN"/>
          </a:p>
        </p:txBody>
      </p:sp>
      <p:sp>
        <p:nvSpPr>
          <p:cNvPr id="4" name="Footer Placeholder 3"/>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5" name="Slide Number Placeholder 4"/>
          <p:cNvSpPr>
            <a:spLocks noGrp="1"/>
          </p:cNvSpPr>
          <p:nvPr>
            <p:ph type="sldNum" sz="quarter" idx="12"/>
          </p:nvPr>
        </p:nvSpPr>
        <p:spPr/>
        <p:txBody>
          <a:bodyPr/>
          <a:lstStyle/>
          <a:p>
            <a:fld id="{51DFF64B-A1CD-47BA-93B1-60F03446A62C}"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457B55F-A72C-4B9C-8A33-BC44A82DA239}" type="datetime1">
              <a:rPr lang="en-IN" smtClean="0"/>
              <a:t>28-06-2024</a:t>
            </a:fld>
            <a:endParaRPr lang="en-IN"/>
          </a:p>
        </p:txBody>
      </p:sp>
      <p:sp>
        <p:nvSpPr>
          <p:cNvPr id="3" name="Footer Placeholder 2"/>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4" name="Slide Number Placeholder 3"/>
          <p:cNvSpPr>
            <a:spLocks noGrp="1"/>
          </p:cNvSpPr>
          <p:nvPr>
            <p:ph type="sldNum" sz="quarter" idx="12"/>
          </p:nvPr>
        </p:nvSpPr>
        <p:spPr/>
        <p:txBody>
          <a:bodyPr/>
          <a:lstStyle/>
          <a:p>
            <a:fld id="{51DFF64B-A1CD-47BA-93B1-60F03446A62C}"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AED651-4593-4FB6-B4CE-4A37C06F2200}" type="datetime1">
              <a:rPr lang="en-IN" smtClean="0"/>
              <a:t>28-06-2024</a:t>
            </a:fld>
            <a:endParaRPr lang="en-IN"/>
          </a:p>
        </p:txBody>
      </p:sp>
      <p:sp>
        <p:nvSpPr>
          <p:cNvPr id="6" name="Footer Placeholder 5"/>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7" name="Slide Number Placeholder 6"/>
          <p:cNvSpPr>
            <a:spLocks noGrp="1"/>
          </p:cNvSpPr>
          <p:nvPr>
            <p:ph type="sldNum" sz="quarter" idx="12"/>
          </p:nvPr>
        </p:nvSpPr>
        <p:spPr/>
        <p:txBody>
          <a:bodyPr/>
          <a:lstStyle/>
          <a:p>
            <a:fld id="{51DFF64B-A1CD-47BA-93B1-60F03446A62C}" type="slidenum">
              <a:rPr lang="en-IN" smtClean="0"/>
              <a:t>‹#›</a:t>
            </a:fld>
            <a:endParaRPr lang="en-IN"/>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7085-CB29-4394-B813-847F4F23E141}" type="datetime1">
              <a:rPr lang="en-IN" smtClean="0"/>
              <a:t>28-06-2024</a:t>
            </a:fld>
            <a:endParaRPr lang="en-IN"/>
          </a:p>
        </p:txBody>
      </p:sp>
      <p:sp>
        <p:nvSpPr>
          <p:cNvPr id="6" name="Footer Placeholder 5"/>
          <p:cNvSpPr>
            <a:spLocks noGrp="1"/>
          </p:cNvSpPr>
          <p:nvPr>
            <p:ph type="ftr" sz="quarter" idx="11"/>
          </p:nvPr>
        </p:nvSpPr>
        <p:spPr/>
        <p:txBody>
          <a:bodyPr/>
          <a:lstStyle/>
          <a:p>
            <a:r>
              <a:rPr lang="en-US" smtClean="0"/>
              <a:t>SOURCE: COMPETENCE Based HRM - GANESH SHERMON                                                                        A Handbook of Competency Mapping – Seema Sangi</a:t>
            </a:r>
            <a:endParaRPr lang="en-IN"/>
          </a:p>
        </p:txBody>
      </p:sp>
      <p:sp>
        <p:nvSpPr>
          <p:cNvPr id="7" name="Slide Number Placeholder 6"/>
          <p:cNvSpPr>
            <a:spLocks noGrp="1"/>
          </p:cNvSpPr>
          <p:nvPr>
            <p:ph type="sldNum" sz="quarter" idx="12"/>
          </p:nvPr>
        </p:nvSpPr>
        <p:spPr/>
        <p:txBody>
          <a:bodyPr/>
          <a:lstStyle/>
          <a:p>
            <a:fld id="{51DFF64B-A1CD-47BA-93B1-60F03446A62C}" type="slidenum">
              <a:rPr lang="en-IN" smtClean="0"/>
              <a:t>‹#›</a:t>
            </a:fld>
            <a:endParaRPr lang="en-IN"/>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ED3D766-9A5C-4064-954E-EBB1D2835536}" type="datetime1">
              <a:rPr lang="en-IN" smtClean="0"/>
              <a:t>28-06-2024</a:t>
            </a:fld>
            <a:endParaRPr lang="en-IN"/>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SOURCE: COMPETENCE Based HRM - GANESH SHERMON                                                                        A Handbook of Competency Mapping – Seema Sangi</a:t>
            </a:r>
            <a:endParaRPr lang="en-IN"/>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1DFF64B-A1CD-47BA-93B1-60F03446A62C}" type="slidenum">
              <a:rPr lang="en-IN" smtClean="0"/>
              <a:t>‹#›</a:t>
            </a:fld>
            <a:endParaRPr lang="en-IN"/>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COMPETENCY MANAGEMENT</a:t>
            </a:r>
            <a:endParaRPr lang="en-IN" dirty="0">
              <a:solidFill>
                <a:schemeClr val="tx1"/>
              </a:solidFill>
            </a:endParaRPr>
          </a:p>
        </p:txBody>
      </p:sp>
    </p:spTree>
    <p:extLst>
      <p:ext uri="{BB962C8B-B14F-4D97-AF65-F5344CB8AC3E}">
        <p14:creationId xmlns:p14="http://schemas.microsoft.com/office/powerpoint/2010/main" val="17778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980728"/>
            <a:ext cx="8640960" cy="5145435"/>
          </a:xfrm>
        </p:spPr>
        <p:txBody>
          <a:bodyPr>
            <a:normAutofit fontScale="92500" lnSpcReduction="20000"/>
          </a:bodyPr>
          <a:lstStyle/>
          <a:p>
            <a:pPr marL="0" indent="0">
              <a:buNone/>
            </a:pPr>
            <a:r>
              <a:rPr lang="en-US" dirty="0" smtClean="0"/>
              <a:t> </a:t>
            </a:r>
            <a:r>
              <a:rPr lang="en-US" dirty="0" smtClean="0">
                <a:solidFill>
                  <a:schemeClr val="tx1"/>
                </a:solidFill>
              </a:rPr>
              <a:t>Technical</a:t>
            </a:r>
          </a:p>
          <a:p>
            <a:r>
              <a:rPr lang="en-US" dirty="0" smtClean="0">
                <a:solidFill>
                  <a:schemeClr val="tx1"/>
                </a:solidFill>
              </a:rPr>
              <a:t>Competencies related to a specific area of expertise such as an industry, process, technological package or functional area as a Knowledge or skill (e.g., Knowledge of safety regulation &amp; international compliance codes, Order Management, upstream – downstream integration skills, hedging expertise to reduce risks in the oil market, etc.)</a:t>
            </a:r>
          </a:p>
          <a:p>
            <a:r>
              <a:rPr lang="en-US" dirty="0" smtClean="0">
                <a:solidFill>
                  <a:schemeClr val="tx1"/>
                </a:solidFill>
              </a:rPr>
              <a:t>These competencies generally acquired through some form of training (i.e., course work, formal education) which may be accompanied by some type of certification.</a:t>
            </a:r>
          </a:p>
          <a:p>
            <a:pPr marL="0" indent="0">
              <a:buNone/>
            </a:pPr>
            <a:endParaRPr lang="en-US" dirty="0">
              <a:solidFill>
                <a:schemeClr val="tx1"/>
              </a:solidFill>
            </a:endParaRPr>
          </a:p>
          <a:p>
            <a:pPr marL="0" indent="0">
              <a:buNone/>
            </a:pPr>
            <a:r>
              <a:rPr lang="en-US" dirty="0" smtClean="0">
                <a:solidFill>
                  <a:schemeClr val="tx1"/>
                </a:solidFill>
              </a:rPr>
              <a:t>Non- Technical</a:t>
            </a:r>
          </a:p>
          <a:p>
            <a:r>
              <a:rPr lang="en-US" dirty="0" smtClean="0">
                <a:solidFill>
                  <a:schemeClr val="tx1"/>
                </a:solidFill>
              </a:rPr>
              <a:t>Competencies often considered “soft skills”-usually abilities and personal attributes e.g., Risk Taking, Flexibility, Passion for </a:t>
            </a:r>
            <a:r>
              <a:rPr lang="en-US" dirty="0" err="1" smtClean="0">
                <a:solidFill>
                  <a:schemeClr val="tx1"/>
                </a:solidFill>
              </a:rPr>
              <a:t>Organisation</a:t>
            </a:r>
            <a:r>
              <a:rPr lang="en-US" dirty="0" smtClean="0">
                <a:solidFill>
                  <a:schemeClr val="tx1"/>
                </a:solidFill>
              </a:rPr>
              <a:t>, Patience Commitment, etc.)</a:t>
            </a:r>
          </a:p>
          <a:p>
            <a:r>
              <a:rPr lang="en-US" dirty="0" smtClean="0">
                <a:solidFill>
                  <a:schemeClr val="tx1"/>
                </a:solidFill>
              </a:rPr>
              <a:t>These competencies generally are not specific to an industry , process, technological  package or functional area.</a:t>
            </a:r>
            <a:endParaRPr lang="en-US" dirty="0">
              <a:solidFill>
                <a:schemeClr val="tx1"/>
              </a:solidFill>
            </a:endParaRPr>
          </a:p>
        </p:txBody>
      </p:sp>
      <p:sp>
        <p:nvSpPr>
          <p:cNvPr id="2" name="Title 1"/>
          <p:cNvSpPr>
            <a:spLocks noGrp="1"/>
          </p:cNvSpPr>
          <p:nvPr>
            <p:ph type="title"/>
          </p:nvPr>
        </p:nvSpPr>
        <p:spPr>
          <a:xfrm>
            <a:off x="457200" y="338328"/>
            <a:ext cx="8229600" cy="642400"/>
          </a:xfrm>
        </p:spPr>
        <p:txBody>
          <a:bodyPr>
            <a:normAutofit fontScale="90000"/>
          </a:bodyPr>
          <a:lstStyle/>
          <a:p>
            <a:r>
              <a:rPr lang="en-US" dirty="0">
                <a:solidFill>
                  <a:schemeClr val="tx1"/>
                </a:solidFill>
              </a:rPr>
              <a:t>Types of competencies</a:t>
            </a:r>
            <a:endParaRPr lang="en-IN" dirty="0">
              <a:solidFill>
                <a:schemeClr val="tx1"/>
              </a:solidFill>
            </a:endParaRPr>
          </a:p>
        </p:txBody>
      </p:sp>
      <p:sp>
        <p:nvSpPr>
          <p:cNvPr id="4" name="Footer Placeholder 3"/>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10</a:t>
            </a:fld>
            <a:endParaRPr lang="en-IN"/>
          </a:p>
        </p:txBody>
      </p:sp>
    </p:spTree>
    <p:extLst>
      <p:ext uri="{BB962C8B-B14F-4D97-AF65-F5344CB8AC3E}">
        <p14:creationId xmlns:p14="http://schemas.microsoft.com/office/powerpoint/2010/main" val="45886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5098442"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11</a:t>
            </a:fld>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7"/>
            <a:ext cx="8892480" cy="569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06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Footer Placeholder 2"/>
          <p:cNvSpPr>
            <a:spLocks noGrp="1"/>
          </p:cNvSpPr>
          <p:nvPr>
            <p:ph type="ftr" sz="quarter" idx="11"/>
          </p:nvPr>
        </p:nvSpPr>
        <p:spPr>
          <a:xfrm>
            <a:off x="193638" y="6250164"/>
            <a:ext cx="488241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12</a:t>
            </a:fld>
            <a:endParaRPr lang="en-IN"/>
          </a:p>
        </p:txBody>
      </p:sp>
      <p:sp>
        <p:nvSpPr>
          <p:cNvPr id="5" name="Title 4"/>
          <p:cNvSpPr>
            <a:spLocks noGrp="1"/>
          </p:cNvSpPr>
          <p:nvPr>
            <p:ph type="title"/>
          </p:nvPr>
        </p:nvSpPr>
        <p:spPr/>
        <p:txBody>
          <a:bodyPr/>
          <a:lstStyle/>
          <a:p>
            <a:r>
              <a:rPr lang="en-US" dirty="0" smtClean="0"/>
              <a:t>Characteristics of Competency</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8424936"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86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Footer Placeholder 2"/>
          <p:cNvSpPr>
            <a:spLocks noGrp="1"/>
          </p:cNvSpPr>
          <p:nvPr>
            <p:ph type="ftr" sz="quarter" idx="11"/>
          </p:nvPr>
        </p:nvSpPr>
        <p:spPr>
          <a:xfrm>
            <a:off x="193638" y="6250164"/>
            <a:ext cx="452237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13</a:t>
            </a:fld>
            <a:endParaRPr lang="en-IN" dirty="0"/>
          </a:p>
        </p:txBody>
      </p:sp>
      <p:sp>
        <p:nvSpPr>
          <p:cNvPr id="5" name="Title 4"/>
          <p:cNvSpPr>
            <a:spLocks noGrp="1"/>
          </p:cNvSpPr>
          <p:nvPr>
            <p:ph type="title"/>
          </p:nvPr>
        </p:nvSpPr>
        <p:spPr/>
        <p:txBody>
          <a:bodyPr/>
          <a:lstStyle/>
          <a:p>
            <a:r>
              <a:rPr lang="en-US" dirty="0" smtClean="0"/>
              <a:t>The Iceberg Model</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52613"/>
            <a:ext cx="8784976" cy="42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89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14</a:t>
            </a:fld>
            <a:endParaRPr lang="en-IN"/>
          </a:p>
        </p:txBody>
      </p:sp>
      <p:sp>
        <p:nvSpPr>
          <p:cNvPr id="5" name="Title 4"/>
          <p:cNvSpPr>
            <a:spLocks noGrp="1"/>
          </p:cNvSpPr>
          <p:nvPr>
            <p:ph type="title"/>
          </p:nvPr>
        </p:nvSpPr>
        <p:spPr/>
        <p:txBody>
          <a:bodyPr/>
          <a:lstStyle/>
          <a:p>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505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Footer Placeholder 2"/>
          <p:cNvSpPr>
            <a:spLocks noGrp="1"/>
          </p:cNvSpPr>
          <p:nvPr>
            <p:ph type="ftr" sz="quarter" idx="11"/>
          </p:nvPr>
        </p:nvSpPr>
        <p:spPr>
          <a:xfrm>
            <a:off x="193638" y="6250164"/>
            <a:ext cx="4810410"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15</a:t>
            </a:fld>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476673"/>
            <a:ext cx="8640960"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26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16</a:t>
            </a:fld>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5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346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17</a:t>
            </a:fld>
            <a:endParaRPr lang="en-IN"/>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7"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09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2237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18</a:t>
            </a:fld>
            <a:endParaRPr lang="en-IN"/>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8712968"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688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19</a:t>
            </a:fld>
            <a:endParaRPr lang="en-IN"/>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5" cy="568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58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336704"/>
          </a:xfrm>
        </p:spPr>
        <p:txBody>
          <a:bodyPr numCol="2">
            <a:normAutofit/>
          </a:bodyPr>
          <a:lstStyle/>
          <a:p>
            <a:pPr marL="0" indent="0">
              <a:buNone/>
            </a:pPr>
            <a:r>
              <a:rPr lang="en-US" sz="3200" dirty="0" smtClean="0">
                <a:solidFill>
                  <a:schemeClr val="tx1"/>
                </a:solidFill>
              </a:rPr>
              <a:t>AGENDA</a:t>
            </a:r>
          </a:p>
          <a:p>
            <a:pPr marL="0" indent="0">
              <a:buNone/>
            </a:pPr>
            <a:endParaRPr lang="en-US" dirty="0" smtClean="0"/>
          </a:p>
        </p:txBody>
      </p:sp>
      <p:sp>
        <p:nvSpPr>
          <p:cNvPr id="6" name="Slide Number Placeholder 5"/>
          <p:cNvSpPr>
            <a:spLocks noGrp="1"/>
          </p:cNvSpPr>
          <p:nvPr>
            <p:ph type="sldNum" sz="quarter" idx="12"/>
          </p:nvPr>
        </p:nvSpPr>
        <p:spPr/>
        <p:txBody>
          <a:bodyPr/>
          <a:lstStyle/>
          <a:p>
            <a:fld id="{51DFF64B-A1CD-47BA-93B1-60F03446A62C}" type="slidenum">
              <a:rPr lang="en-IN" smtClean="0"/>
              <a:t>2</a:t>
            </a:fld>
            <a:endParaRPr lang="en-IN" dirty="0"/>
          </a:p>
        </p:txBody>
      </p:sp>
      <p:sp>
        <p:nvSpPr>
          <p:cNvPr id="2" name="Rectangle 1"/>
          <p:cNvSpPr/>
          <p:nvPr/>
        </p:nvSpPr>
        <p:spPr>
          <a:xfrm>
            <a:off x="289248" y="980728"/>
            <a:ext cx="8640960" cy="5386090"/>
          </a:xfrm>
          <a:prstGeom prst="rect">
            <a:avLst/>
          </a:prstGeom>
        </p:spPr>
        <p:txBody>
          <a:bodyPr wrap="square">
            <a:spAutoFit/>
          </a:bodyPr>
          <a:lstStyle/>
          <a:p>
            <a:r>
              <a:rPr lang="en-US" sz="3200" b="1" dirty="0" smtClean="0"/>
              <a:t> Module 1</a:t>
            </a:r>
          </a:p>
          <a:p>
            <a:endParaRPr lang="en-US" sz="2400" b="1" dirty="0" smtClean="0"/>
          </a:p>
          <a:p>
            <a:pPr marL="342900" indent="-342900">
              <a:buFont typeface="Arial" pitchFamily="34" charset="0"/>
              <a:buChar char="•"/>
            </a:pPr>
            <a:r>
              <a:rPr lang="en-US" sz="2400" b="1" dirty="0" smtClean="0"/>
              <a:t> </a:t>
            </a:r>
            <a:r>
              <a:rPr lang="en-US" sz="2400" dirty="0"/>
              <a:t>Introduction: Concept and definition of Role and </a:t>
            </a:r>
            <a:r>
              <a:rPr lang="en-US" sz="2400" dirty="0" smtClean="0"/>
              <a:t>competency</a:t>
            </a:r>
          </a:p>
          <a:p>
            <a:pPr marL="342900" indent="-342900">
              <a:buFont typeface="Arial" pitchFamily="34" charset="0"/>
              <a:buChar char="•"/>
            </a:pPr>
            <a:r>
              <a:rPr lang="en-US" sz="2400" dirty="0" smtClean="0"/>
              <a:t>Competency </a:t>
            </a:r>
            <a:r>
              <a:rPr lang="en-US" sz="2400" dirty="0"/>
              <a:t>versus </a:t>
            </a:r>
            <a:r>
              <a:rPr lang="en-US" sz="2400" dirty="0" smtClean="0"/>
              <a:t>competence</a:t>
            </a:r>
          </a:p>
          <a:p>
            <a:pPr marL="342900" indent="-342900">
              <a:buFont typeface="Arial" pitchFamily="34" charset="0"/>
              <a:buChar char="•"/>
            </a:pPr>
            <a:r>
              <a:rPr lang="en-US" sz="2400" dirty="0" smtClean="0"/>
              <a:t>Performance </a:t>
            </a:r>
            <a:r>
              <a:rPr lang="en-US" sz="2400" dirty="0"/>
              <a:t>versus </a:t>
            </a:r>
            <a:r>
              <a:rPr lang="en-US" sz="2400" dirty="0" smtClean="0"/>
              <a:t>competency</a:t>
            </a:r>
          </a:p>
          <a:p>
            <a:pPr marL="342900" indent="-342900">
              <a:buFont typeface="Arial" pitchFamily="34" charset="0"/>
              <a:buChar char="•"/>
            </a:pPr>
            <a:r>
              <a:rPr lang="en-US" sz="2400" dirty="0" smtClean="0"/>
              <a:t>skills </a:t>
            </a:r>
            <a:r>
              <a:rPr lang="en-US" sz="2400" dirty="0"/>
              <a:t>versus </a:t>
            </a:r>
            <a:r>
              <a:rPr lang="en-US" sz="2400" dirty="0" smtClean="0"/>
              <a:t>competency</a:t>
            </a:r>
          </a:p>
          <a:p>
            <a:pPr marL="342900" indent="-342900">
              <a:buFont typeface="Arial" pitchFamily="34" charset="0"/>
              <a:buChar char="•"/>
            </a:pPr>
            <a:r>
              <a:rPr lang="en-US" sz="2400" dirty="0" smtClean="0"/>
              <a:t>Behavior indicators</a:t>
            </a:r>
          </a:p>
          <a:p>
            <a:pPr marL="342900" indent="-342900">
              <a:buFont typeface="Arial" pitchFamily="34" charset="0"/>
              <a:buChar char="•"/>
            </a:pPr>
            <a:r>
              <a:rPr lang="en-US" sz="2400" dirty="0" smtClean="0"/>
              <a:t>Types </a:t>
            </a:r>
            <a:r>
              <a:rPr lang="en-US" sz="2400" dirty="0"/>
              <a:t>of competencies – generic/specific, threshold/performance, and differentiating and technical, managerial and </a:t>
            </a:r>
            <a:r>
              <a:rPr lang="en-US" sz="2400" dirty="0" smtClean="0"/>
              <a:t>human</a:t>
            </a:r>
          </a:p>
          <a:p>
            <a:pPr marL="342900" indent="-342900">
              <a:buFont typeface="Arial" pitchFamily="34" charset="0"/>
              <a:buChar char="•"/>
            </a:pPr>
            <a:r>
              <a:rPr lang="en-US" sz="2400" dirty="0" smtClean="0"/>
              <a:t>Why </a:t>
            </a:r>
            <a:r>
              <a:rPr lang="en-US" sz="2400" dirty="0"/>
              <a:t>to promote a competency </a:t>
            </a:r>
            <a:r>
              <a:rPr lang="en-US" sz="2400" dirty="0" smtClean="0"/>
              <a:t>culture</a:t>
            </a:r>
          </a:p>
          <a:p>
            <a:pPr marL="342900" indent="-342900">
              <a:buFont typeface="Arial" pitchFamily="34" charset="0"/>
              <a:buChar char="•"/>
            </a:pPr>
            <a:r>
              <a:rPr lang="en-US" sz="2400" dirty="0" smtClean="0"/>
              <a:t>Context </a:t>
            </a:r>
            <a:r>
              <a:rPr lang="en-US" sz="2400" dirty="0"/>
              <a:t>and Relevance of competencies in modern </a:t>
            </a:r>
            <a:r>
              <a:rPr lang="en-US" sz="2400" dirty="0" smtClean="0"/>
              <a:t>organizations</a:t>
            </a:r>
          </a:p>
          <a:p>
            <a:pPr marL="342900" indent="-342900">
              <a:buFont typeface="Arial" pitchFamily="34" charset="0"/>
              <a:buChar char="•"/>
            </a:pPr>
            <a:r>
              <a:rPr lang="en-US" sz="2400" dirty="0" smtClean="0"/>
              <a:t>Competencies </a:t>
            </a:r>
            <a:r>
              <a:rPr lang="en-US" sz="2400" dirty="0"/>
              <a:t>Applications</a:t>
            </a:r>
            <a:endParaRPr lang="en-IN" sz="2400" dirty="0"/>
          </a:p>
        </p:txBody>
      </p:sp>
      <p:sp>
        <p:nvSpPr>
          <p:cNvPr id="4" name="Footer Placeholder 3"/>
          <p:cNvSpPr>
            <a:spLocks noGrp="1"/>
          </p:cNvSpPr>
          <p:nvPr>
            <p:ph type="ftr" sz="quarter" idx="11"/>
          </p:nvPr>
        </p:nvSpPr>
        <p:spPr>
          <a:xfrm>
            <a:off x="193638" y="6250164"/>
            <a:ext cx="4882418" cy="365125"/>
          </a:xfrm>
        </p:spPr>
        <p:txBody>
          <a:bodyPr/>
          <a:lstStyle/>
          <a:p>
            <a:r>
              <a:rPr lang="en-US" sz="1400" b="1" dirty="0" smtClean="0">
                <a:solidFill>
                  <a:schemeClr val="tx1"/>
                </a:solidFill>
              </a:rPr>
              <a:t>SOURCE: COMPETENCE Based HRM - GANESH SHERMON                                                                        </a:t>
            </a:r>
            <a:r>
              <a:rPr lang="en-US" sz="1400" b="1" dirty="0" smtClean="0">
                <a:solidFill>
                  <a:schemeClr val="tx1"/>
                </a:solidFill>
              </a:rPr>
              <a:t>   A </a:t>
            </a:r>
            <a:r>
              <a:rPr lang="en-US" sz="1400" b="1" dirty="0" smtClean="0">
                <a:solidFill>
                  <a:schemeClr val="tx1"/>
                </a:solidFill>
              </a:rPr>
              <a:t>Handbook of Competency Mapping – </a:t>
            </a:r>
            <a:r>
              <a:rPr lang="en-US" sz="1400" b="1" dirty="0" err="1" smtClean="0">
                <a:solidFill>
                  <a:schemeClr val="tx1"/>
                </a:solidFill>
              </a:rPr>
              <a:t>Seema</a:t>
            </a:r>
            <a:r>
              <a:rPr lang="en-US" sz="1400" b="1" dirty="0" smtClean="0">
                <a:solidFill>
                  <a:schemeClr val="tx1"/>
                </a:solidFill>
              </a:rPr>
              <a:t> </a:t>
            </a:r>
            <a:r>
              <a:rPr lang="en-US" sz="1400" b="1" dirty="0" err="1" smtClean="0">
                <a:solidFill>
                  <a:schemeClr val="tx1"/>
                </a:solidFill>
              </a:rPr>
              <a:t>Sangi</a:t>
            </a:r>
            <a:endParaRPr lang="en-IN" sz="1400" b="1" dirty="0">
              <a:solidFill>
                <a:schemeClr val="tx1"/>
              </a:solidFill>
            </a:endParaRPr>
          </a:p>
        </p:txBody>
      </p:sp>
    </p:spTree>
    <p:extLst>
      <p:ext uri="{BB962C8B-B14F-4D97-AF65-F5344CB8AC3E}">
        <p14:creationId xmlns:p14="http://schemas.microsoft.com/office/powerpoint/2010/main" val="358965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Why </a:t>
            </a:r>
            <a:r>
              <a:rPr lang="en-US" dirty="0">
                <a:solidFill>
                  <a:schemeClr val="tx1"/>
                </a:solidFill>
              </a:rPr>
              <a:t>to promote a competency culture</a:t>
            </a:r>
            <a:r>
              <a:rPr lang="en-IN" dirty="0"/>
              <a:t/>
            </a:r>
            <a:br>
              <a:rPr lang="en-IN" dirty="0"/>
            </a:br>
            <a:endParaRPr lang="en-IN" dirty="0"/>
          </a:p>
        </p:txBody>
      </p:sp>
      <p:sp>
        <p:nvSpPr>
          <p:cNvPr id="4" name="Footer Placeholder 3"/>
          <p:cNvSpPr>
            <a:spLocks noGrp="1"/>
          </p:cNvSpPr>
          <p:nvPr>
            <p:ph type="ftr" sz="quarter" idx="11"/>
          </p:nvPr>
        </p:nvSpPr>
        <p:spPr>
          <a:xfrm>
            <a:off x="193638" y="6250164"/>
            <a:ext cx="4810410"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20</a:t>
            </a:fld>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4095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10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88241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21</a:t>
            </a:fld>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7"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74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88241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22</a:t>
            </a:fld>
            <a:endParaRPr lang="en-I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12968" cy="564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419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738402"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23</a:t>
            </a:fld>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712968" cy="539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60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738402"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24</a:t>
            </a:fld>
            <a:endParaRPr lang="en-IN" dirty="0"/>
          </a:p>
        </p:txBody>
      </p:sp>
      <p:sp>
        <p:nvSpPr>
          <p:cNvPr id="2" name="Content Placeholder 1"/>
          <p:cNvSpPr>
            <a:spLocks noGrp="1"/>
          </p:cNvSpPr>
          <p:nvPr>
            <p:ph idx="1"/>
          </p:nvPr>
        </p:nvSpPr>
        <p:spPr>
          <a:xfrm>
            <a:off x="872067" y="620688"/>
            <a:ext cx="7408333" cy="5505475"/>
          </a:xfrm>
        </p:spPr>
        <p:txBody>
          <a:bodyPr/>
          <a:lstStyle/>
          <a:p>
            <a:pPr marL="0" indent="0">
              <a:buNone/>
            </a:pPr>
            <a:r>
              <a:rPr lang="en-US" dirty="0" smtClean="0">
                <a:solidFill>
                  <a:schemeClr val="tx1"/>
                </a:solidFill>
              </a:rPr>
              <a:t>Self-awareness : The ability to tune into your feelings, thoughts and actions.</a:t>
            </a:r>
          </a:p>
          <a:p>
            <a:pPr marL="0" indent="0">
              <a:buNone/>
            </a:pPr>
            <a:endParaRPr lang="en-US" dirty="0">
              <a:solidFill>
                <a:schemeClr val="tx1"/>
              </a:solidFill>
            </a:endParaRPr>
          </a:p>
          <a:p>
            <a:pPr marL="0" indent="0">
              <a:buNone/>
            </a:pPr>
            <a:r>
              <a:rPr lang="en-US" dirty="0" smtClean="0">
                <a:solidFill>
                  <a:schemeClr val="tx1"/>
                </a:solidFill>
              </a:rPr>
              <a:t>Cultural Understanding : The ability to comprehend, appreciate, and respect the beliefs, values, customs, traditions, and behaviors of people from different cultural background.</a:t>
            </a:r>
          </a:p>
          <a:p>
            <a:pPr marL="0" indent="0">
              <a:buNone/>
            </a:pPr>
            <a:endParaRPr lang="en-US" dirty="0">
              <a:solidFill>
                <a:schemeClr val="tx1"/>
              </a:solidFill>
            </a:endParaRPr>
          </a:p>
          <a:p>
            <a:pPr marL="0" indent="0">
              <a:buNone/>
            </a:pPr>
            <a:r>
              <a:rPr lang="en-US" dirty="0" smtClean="0">
                <a:solidFill>
                  <a:schemeClr val="tx1"/>
                </a:solidFill>
              </a:rPr>
              <a:t>Multiple Perspectives: Multiperspectivity </a:t>
            </a:r>
            <a:r>
              <a:rPr lang="en-US" dirty="0">
                <a:solidFill>
                  <a:schemeClr val="tx1"/>
                </a:solidFill>
              </a:rPr>
              <a:t>(sometimes polyperspectivity) is a characteristic of narration or representation, where more than one perspective is represented to the audience</a:t>
            </a:r>
            <a:endParaRPr lang="en-US" dirty="0" smtClean="0">
              <a:solidFill>
                <a:schemeClr val="tx1"/>
              </a:solidFill>
            </a:endParaRPr>
          </a:p>
          <a:p>
            <a:pPr marL="0" indent="0">
              <a:buNone/>
            </a:pPr>
            <a:endParaRPr lang="en-IN" dirty="0"/>
          </a:p>
        </p:txBody>
      </p:sp>
    </p:spTree>
    <p:extLst>
      <p:ext uri="{BB962C8B-B14F-4D97-AF65-F5344CB8AC3E}">
        <p14:creationId xmlns:p14="http://schemas.microsoft.com/office/powerpoint/2010/main" val="133341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640959" cy="5865515"/>
          </a:xfrm>
        </p:spPr>
        <p:txBody>
          <a:bodyPr/>
          <a:lstStyle/>
          <a:p>
            <a:pPr marL="0" indent="0">
              <a:buNone/>
            </a:pPr>
            <a:endParaRPr lang="en-US" dirty="0" smtClean="0"/>
          </a:p>
          <a:p>
            <a:pPr marL="0" indent="0">
              <a:buNone/>
            </a:pPr>
            <a:r>
              <a:rPr lang="en-US" dirty="0" smtClean="0">
                <a:solidFill>
                  <a:schemeClr val="tx1"/>
                </a:solidFill>
              </a:rPr>
              <a:t>Intercultural </a:t>
            </a:r>
            <a:r>
              <a:rPr lang="en-US" dirty="0">
                <a:solidFill>
                  <a:schemeClr val="tx1"/>
                </a:solidFill>
              </a:rPr>
              <a:t>communication is the idea of knowing how to communicate in different parts of the world. Intercultural communication uses theories within groups of people to achieve a sense of cultural diversity. This is in the hopes of people being able to learn new things from </a:t>
            </a:r>
            <a:r>
              <a:rPr lang="en-US" dirty="0" smtClean="0">
                <a:solidFill>
                  <a:schemeClr val="tx1"/>
                </a:solidFill>
              </a:rPr>
              <a:t>different cultures.</a:t>
            </a:r>
          </a:p>
          <a:p>
            <a:pPr marL="0" indent="0">
              <a:buNone/>
            </a:pPr>
            <a:endParaRPr lang="en-US" dirty="0">
              <a:solidFill>
                <a:schemeClr val="tx1"/>
              </a:solidFill>
            </a:endParaRPr>
          </a:p>
          <a:p>
            <a:r>
              <a:rPr lang="en-US" b="1" dirty="0">
                <a:solidFill>
                  <a:schemeClr val="tx1"/>
                </a:solidFill>
              </a:rPr>
              <a:t>Examples on Intercultural communication</a:t>
            </a:r>
            <a:endParaRPr lang="en-US" dirty="0">
              <a:solidFill>
                <a:schemeClr val="tx1"/>
              </a:solidFill>
            </a:endParaRPr>
          </a:p>
          <a:p>
            <a:r>
              <a:rPr lang="en-US" dirty="0">
                <a:solidFill>
                  <a:schemeClr val="tx1"/>
                </a:solidFill>
              </a:rPr>
              <a:t>A Christian converses with a Muslim.</a:t>
            </a:r>
          </a:p>
          <a:p>
            <a:r>
              <a:rPr lang="en-US" dirty="0">
                <a:solidFill>
                  <a:schemeClr val="tx1"/>
                </a:solidFill>
              </a:rPr>
              <a:t>A woman receives an order from a man.</a:t>
            </a:r>
          </a:p>
          <a:p>
            <a:r>
              <a:rPr lang="en-US" dirty="0">
                <a:solidFill>
                  <a:schemeClr val="tx1"/>
                </a:solidFill>
              </a:rPr>
              <a:t>An American and African share their views.</a:t>
            </a:r>
          </a:p>
          <a:p>
            <a:r>
              <a:rPr lang="en-US" dirty="0">
                <a:solidFill>
                  <a:schemeClr val="tx1"/>
                </a:solidFill>
              </a:rPr>
              <a:t>A Chinese politician's discussion with an American leader.</a:t>
            </a:r>
          </a:p>
          <a:p>
            <a:pPr marL="0" indent="0">
              <a:buNone/>
            </a:pPr>
            <a:endParaRPr lang="en-IN" dirty="0"/>
          </a:p>
        </p:txBody>
      </p:sp>
      <p:sp>
        <p:nvSpPr>
          <p:cNvPr id="3" name="Footer Placeholder 2"/>
          <p:cNvSpPr>
            <a:spLocks noGrp="1"/>
          </p:cNvSpPr>
          <p:nvPr>
            <p:ph type="ftr" sz="quarter" idx="11"/>
          </p:nvPr>
        </p:nvSpPr>
        <p:spPr>
          <a:xfrm>
            <a:off x="193638" y="6250164"/>
            <a:ext cx="452237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25</a:t>
            </a:fld>
            <a:endParaRPr lang="en-IN"/>
          </a:p>
        </p:txBody>
      </p:sp>
    </p:spTree>
    <p:extLst>
      <p:ext uri="{BB962C8B-B14F-4D97-AF65-F5344CB8AC3E}">
        <p14:creationId xmlns:p14="http://schemas.microsoft.com/office/powerpoint/2010/main" val="3805021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640959" cy="5865515"/>
          </a:xfrm>
        </p:spPr>
        <p:txBody>
          <a:bodyPr>
            <a:normAutofit fontScale="92500" lnSpcReduction="10000"/>
          </a:bodyPr>
          <a:lstStyle/>
          <a:p>
            <a:pPr marL="0" indent="0">
              <a:buNone/>
            </a:pPr>
            <a:endParaRPr lang="en-US" dirty="0" smtClean="0">
              <a:solidFill>
                <a:schemeClr val="tx1"/>
              </a:solidFill>
            </a:endParaRPr>
          </a:p>
          <a:p>
            <a:pPr marL="0" indent="0">
              <a:buNone/>
            </a:pPr>
            <a:r>
              <a:rPr lang="en-US" dirty="0" smtClean="0">
                <a:solidFill>
                  <a:schemeClr val="tx1"/>
                </a:solidFill>
              </a:rPr>
              <a:t>Relationship Building: Relationship </a:t>
            </a:r>
            <a:r>
              <a:rPr lang="en-US" dirty="0">
                <a:solidFill>
                  <a:schemeClr val="tx1"/>
                </a:solidFill>
              </a:rPr>
              <a:t>building is the ability to establish strong personal and professional bonds. Communication, trust, support and equality are some important features of relationship-building abilities. Learning how to build relationships can help you discover new skills and achieve career </a:t>
            </a:r>
            <a:r>
              <a:rPr lang="en-US" dirty="0" smtClean="0">
                <a:solidFill>
                  <a:schemeClr val="tx1"/>
                </a:solidFill>
              </a:rPr>
              <a:t>success.</a:t>
            </a:r>
          </a:p>
          <a:p>
            <a:pPr marL="0" indent="0">
              <a:buNone/>
            </a:pPr>
            <a:endParaRPr lang="en-US" dirty="0">
              <a:solidFill>
                <a:schemeClr val="tx1"/>
              </a:solidFill>
            </a:endParaRPr>
          </a:p>
          <a:p>
            <a:pPr marL="0" indent="0">
              <a:buNone/>
            </a:pPr>
            <a:r>
              <a:rPr lang="en-US" dirty="0" smtClean="0">
                <a:solidFill>
                  <a:schemeClr val="tx1"/>
                </a:solidFill>
              </a:rPr>
              <a:t>Flexibility/Adaptability: Adaptability </a:t>
            </a:r>
            <a:r>
              <a:rPr lang="en-US" dirty="0">
                <a:solidFill>
                  <a:schemeClr val="tx1"/>
                </a:solidFill>
              </a:rPr>
              <a:t>often implies anticipating and planning ahead to allow for contingencies, while flexibility can be more immediate and situational, often with a need to accommodate others. Both approaches are of immense value to employers as they allow for a more agile form of working while coping well with </a:t>
            </a:r>
            <a:r>
              <a:rPr lang="en-US" dirty="0" smtClean="0">
                <a:solidFill>
                  <a:schemeClr val="tx1"/>
                </a:solidFill>
              </a:rPr>
              <a:t>transition.</a:t>
            </a:r>
          </a:p>
          <a:p>
            <a:pPr marL="0" indent="0">
              <a:buNone/>
            </a:pPr>
            <a:r>
              <a:rPr lang="en-US" dirty="0">
                <a:solidFill>
                  <a:schemeClr val="tx1"/>
                </a:solidFill>
              </a:rPr>
              <a:t>One example of adaptability and flexibility in teamwork is switching roles when needed. This means being willing to take on different tasks, responsibilities, or perspectives depending on the situation and the team's goals. For instance, you might have to step up as a leader, support a colleague, or learn a new skill.</a:t>
            </a:r>
            <a:endParaRPr lang="en-US" dirty="0" smtClean="0">
              <a:solidFill>
                <a:schemeClr val="tx1"/>
              </a:solidFill>
            </a:endParaRPr>
          </a:p>
          <a:p>
            <a:pPr marL="0" indent="0">
              <a:buNone/>
            </a:pPr>
            <a:endParaRPr lang="en-IN" dirty="0"/>
          </a:p>
        </p:txBody>
      </p:sp>
      <p:sp>
        <p:nvSpPr>
          <p:cNvPr id="3" name="Footer Placeholder 2"/>
          <p:cNvSpPr>
            <a:spLocks noGrp="1"/>
          </p:cNvSpPr>
          <p:nvPr>
            <p:ph type="ftr" sz="quarter" idx="11"/>
          </p:nvPr>
        </p:nvSpPr>
        <p:spPr>
          <a:xfrm>
            <a:off x="193638" y="6250164"/>
            <a:ext cx="4738402"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26</a:t>
            </a:fld>
            <a:endParaRPr lang="en-IN"/>
          </a:p>
        </p:txBody>
      </p:sp>
    </p:spTree>
    <p:extLst>
      <p:ext uri="{BB962C8B-B14F-4D97-AF65-F5344CB8AC3E}">
        <p14:creationId xmlns:p14="http://schemas.microsoft.com/office/powerpoint/2010/main" val="2407049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60648"/>
            <a:ext cx="8712967" cy="5865515"/>
          </a:xfrm>
        </p:spPr>
        <p:txBody>
          <a:bodyPr/>
          <a:lstStyle/>
          <a:p>
            <a:pPr marL="0" indent="0">
              <a:buNone/>
            </a:pPr>
            <a:endParaRPr lang="en-US" dirty="0" smtClean="0">
              <a:solidFill>
                <a:schemeClr val="tx1"/>
              </a:solidFill>
            </a:endParaRPr>
          </a:p>
          <a:p>
            <a:pPr marL="0" indent="0">
              <a:buNone/>
            </a:pPr>
            <a:r>
              <a:rPr lang="en-US" dirty="0" smtClean="0">
                <a:solidFill>
                  <a:schemeClr val="tx1"/>
                </a:solidFill>
              </a:rPr>
              <a:t>Conflict Resolution Skills: </a:t>
            </a:r>
            <a:r>
              <a:rPr lang="en-US" dirty="0">
                <a:solidFill>
                  <a:schemeClr val="tx1"/>
                </a:solidFill>
              </a:rPr>
              <a:t>Whatever the cause of disagreements and disputes at home or work, these skills can help you resolve conflict in a constructive way and keep your relationships strong and growing</a:t>
            </a:r>
            <a:r>
              <a:rPr lang="en-US" dirty="0" smtClean="0">
                <a:solidFill>
                  <a:schemeClr val="tx1"/>
                </a:solidFill>
              </a:rPr>
              <a:t>.</a:t>
            </a:r>
          </a:p>
          <a:p>
            <a:pPr marL="0" indent="0">
              <a:buNone/>
            </a:pPr>
            <a:endParaRPr lang="en-US" dirty="0">
              <a:solidFill>
                <a:schemeClr val="tx1"/>
              </a:solidFill>
            </a:endParaRPr>
          </a:p>
          <a:p>
            <a:pPr marL="0" indent="0">
              <a:buNone/>
            </a:pPr>
            <a:r>
              <a:rPr lang="en-US" dirty="0" smtClean="0">
                <a:solidFill>
                  <a:schemeClr val="tx1"/>
                </a:solidFill>
              </a:rPr>
              <a:t>Multicultural Organizational Development Skills:   MCOD </a:t>
            </a:r>
            <a:r>
              <a:rPr lang="en-US" dirty="0">
                <a:solidFill>
                  <a:schemeClr val="tx1"/>
                </a:solidFill>
              </a:rPr>
              <a:t>refers to building organizations and organizational cultures that include people from multiple socially defined group </a:t>
            </a:r>
            <a:r>
              <a:rPr lang="en-US" dirty="0" smtClean="0">
                <a:solidFill>
                  <a:schemeClr val="tx1"/>
                </a:solidFill>
              </a:rPr>
              <a:t>identities</a:t>
            </a:r>
            <a:r>
              <a:rPr lang="en-US" dirty="0">
                <a:solidFill>
                  <a:schemeClr val="tx1"/>
                </a:solidFill>
              </a:rPr>
              <a:t>: race, ethnicity, gender, sexual orientation, nationality, class, religion, and other social and cultural groupings</a:t>
            </a:r>
            <a:endParaRPr lang="en-IN" dirty="0">
              <a:solidFill>
                <a:schemeClr val="tx1"/>
              </a:solidFill>
            </a:endParaRPr>
          </a:p>
        </p:txBody>
      </p:sp>
      <p:sp>
        <p:nvSpPr>
          <p:cNvPr id="3" name="Footer Placeholder 2"/>
          <p:cNvSpPr>
            <a:spLocks noGrp="1"/>
          </p:cNvSpPr>
          <p:nvPr>
            <p:ph type="ftr" sz="quarter" idx="11"/>
          </p:nvPr>
        </p:nvSpPr>
        <p:spPr>
          <a:xfrm>
            <a:off x="193638" y="6250164"/>
            <a:ext cx="488241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27</a:t>
            </a:fld>
            <a:endParaRPr lang="en-IN"/>
          </a:p>
        </p:txBody>
      </p:sp>
    </p:spTree>
    <p:extLst>
      <p:ext uri="{BB962C8B-B14F-4D97-AF65-F5344CB8AC3E}">
        <p14:creationId xmlns:p14="http://schemas.microsoft.com/office/powerpoint/2010/main" val="3625605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604944" cy="4857403"/>
          </a:xfrm>
        </p:spPr>
        <p:txBody>
          <a:bodyPr/>
          <a:lstStyle/>
          <a:p>
            <a:pPr marL="0" indent="0">
              <a:buNone/>
            </a:pPr>
            <a:endParaRPr lang="en-IN" dirty="0"/>
          </a:p>
        </p:txBody>
      </p:sp>
      <p:sp>
        <p:nvSpPr>
          <p:cNvPr id="3" name="Footer Placeholder 2"/>
          <p:cNvSpPr>
            <a:spLocks noGrp="1"/>
          </p:cNvSpPr>
          <p:nvPr>
            <p:ph type="ftr" sz="quarter" idx="11"/>
          </p:nvPr>
        </p:nvSpPr>
        <p:spPr>
          <a:xfrm>
            <a:off x="193638" y="6250164"/>
            <a:ext cx="449109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28</a:t>
            </a:fld>
            <a:endParaRPr lang="en-IN"/>
          </a:p>
        </p:txBody>
      </p:sp>
      <p:sp>
        <p:nvSpPr>
          <p:cNvPr id="5" name="Title 4"/>
          <p:cNvSpPr>
            <a:spLocks noGrp="1"/>
          </p:cNvSpPr>
          <p:nvPr>
            <p:ph type="title"/>
          </p:nvPr>
        </p:nvSpPr>
        <p:spPr>
          <a:xfrm>
            <a:off x="457200" y="338328"/>
            <a:ext cx="8229600" cy="858424"/>
          </a:xfrm>
        </p:spPr>
        <p:txBody>
          <a:bodyPr>
            <a:normAutofit fontScale="90000"/>
          </a:bodyPr>
          <a:lstStyle/>
          <a:p>
            <a:r>
              <a:rPr lang="en-US" sz="3200" dirty="0" smtClean="0">
                <a:solidFill>
                  <a:schemeClr val="tx1"/>
                </a:solidFill>
              </a:rPr>
              <a:t>Why Competency Management should be top priority?</a:t>
            </a:r>
            <a:endParaRPr lang="en-IN" sz="3200" dirty="0">
              <a:solidFill>
                <a:schemeClr val="tx1"/>
              </a:solidFill>
            </a:endParaRPr>
          </a:p>
        </p:txBody>
      </p:sp>
      <p:sp>
        <p:nvSpPr>
          <p:cNvPr id="6" name="Oval 5"/>
          <p:cNvSpPr/>
          <p:nvPr/>
        </p:nvSpPr>
        <p:spPr>
          <a:xfrm>
            <a:off x="3851920" y="2852936"/>
            <a:ext cx="158417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Why?</a:t>
            </a:r>
            <a:endParaRPr lang="en-IN" dirty="0">
              <a:solidFill>
                <a:schemeClr val="tx1"/>
              </a:solidFill>
            </a:endParaRPr>
          </a:p>
        </p:txBody>
      </p:sp>
      <p:cxnSp>
        <p:nvCxnSpPr>
          <p:cNvPr id="8" name="Straight Arrow Connector 7"/>
          <p:cNvCxnSpPr/>
          <p:nvPr/>
        </p:nvCxnSpPr>
        <p:spPr>
          <a:xfrm flipV="1">
            <a:off x="4644008" y="2060848"/>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96308" y="1412776"/>
            <a:ext cx="1576852" cy="64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Employee Development</a:t>
            </a:r>
            <a:endParaRPr lang="en-IN" dirty="0">
              <a:solidFill>
                <a:schemeClr val="tx1"/>
              </a:solidFill>
            </a:endParaRPr>
          </a:p>
        </p:txBody>
      </p:sp>
      <p:cxnSp>
        <p:nvCxnSpPr>
          <p:cNvPr id="10" name="Straight Arrow Connector 9"/>
          <p:cNvCxnSpPr/>
          <p:nvPr/>
        </p:nvCxnSpPr>
        <p:spPr>
          <a:xfrm flipH="1" flipV="1">
            <a:off x="3136032" y="2125543"/>
            <a:ext cx="1147936" cy="909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96956" y="2794172"/>
            <a:ext cx="854964" cy="562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73239" y="3762584"/>
            <a:ext cx="978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07904" y="4133292"/>
            <a:ext cx="576064" cy="7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7"/>
          </p:cNvCxnSpPr>
          <p:nvPr/>
        </p:nvCxnSpPr>
        <p:spPr>
          <a:xfrm flipV="1">
            <a:off x="5204099" y="2456892"/>
            <a:ext cx="659109" cy="596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389041" y="3178510"/>
            <a:ext cx="9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5"/>
          </p:cNvCxnSpPr>
          <p:nvPr/>
        </p:nvCxnSpPr>
        <p:spPr>
          <a:xfrm>
            <a:off x="5204099" y="4020727"/>
            <a:ext cx="811509" cy="634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876688" y="1844824"/>
            <a:ext cx="1719648" cy="66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Career Planning</a:t>
            </a:r>
            <a:endParaRPr lang="en-IN" dirty="0">
              <a:solidFill>
                <a:schemeClr val="tx1"/>
              </a:solidFill>
            </a:endParaRPr>
          </a:p>
        </p:txBody>
      </p:sp>
      <p:sp>
        <p:nvSpPr>
          <p:cNvPr id="43" name="Rectangle 42"/>
          <p:cNvSpPr/>
          <p:nvPr/>
        </p:nvSpPr>
        <p:spPr>
          <a:xfrm>
            <a:off x="6351041" y="2852936"/>
            <a:ext cx="1749351"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Training</a:t>
            </a:r>
            <a:endParaRPr lang="en-IN" dirty="0">
              <a:solidFill>
                <a:schemeClr val="tx1"/>
              </a:solidFill>
            </a:endParaRPr>
          </a:p>
        </p:txBody>
      </p:sp>
      <p:sp>
        <p:nvSpPr>
          <p:cNvPr id="44" name="Rectangle 43"/>
          <p:cNvSpPr/>
          <p:nvPr/>
        </p:nvSpPr>
        <p:spPr>
          <a:xfrm>
            <a:off x="6037286" y="4295103"/>
            <a:ext cx="1656184" cy="67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Recruitment/New Hire</a:t>
            </a:r>
            <a:endParaRPr lang="en-IN" dirty="0">
              <a:solidFill>
                <a:schemeClr val="tx1"/>
              </a:solidFill>
            </a:endParaRPr>
          </a:p>
        </p:txBody>
      </p:sp>
      <p:sp>
        <p:nvSpPr>
          <p:cNvPr id="45" name="Rectangle 44"/>
          <p:cNvSpPr/>
          <p:nvPr/>
        </p:nvSpPr>
        <p:spPr>
          <a:xfrm>
            <a:off x="1979712" y="4655578"/>
            <a:ext cx="1713545"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Retaining Talent</a:t>
            </a:r>
            <a:endParaRPr lang="en-IN" dirty="0">
              <a:solidFill>
                <a:schemeClr val="tx1"/>
              </a:solidFill>
            </a:endParaRPr>
          </a:p>
        </p:txBody>
      </p:sp>
      <p:sp>
        <p:nvSpPr>
          <p:cNvPr id="46" name="Rectangle 45"/>
          <p:cNvSpPr/>
          <p:nvPr/>
        </p:nvSpPr>
        <p:spPr>
          <a:xfrm>
            <a:off x="1554700" y="3537012"/>
            <a:ext cx="1442256"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Financial implications</a:t>
            </a:r>
            <a:endParaRPr lang="en-IN" dirty="0">
              <a:solidFill>
                <a:schemeClr val="tx1"/>
              </a:solidFill>
            </a:endParaRPr>
          </a:p>
        </p:txBody>
      </p:sp>
      <p:sp>
        <p:nvSpPr>
          <p:cNvPr id="48" name="Rectangle 47"/>
          <p:cNvSpPr/>
          <p:nvPr/>
        </p:nvSpPr>
        <p:spPr>
          <a:xfrm>
            <a:off x="1426524" y="2569581"/>
            <a:ext cx="1584176" cy="483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Leadership</a:t>
            </a:r>
            <a:endParaRPr lang="en-IN" dirty="0">
              <a:solidFill>
                <a:schemeClr val="tx1"/>
              </a:solidFill>
            </a:endParaRPr>
          </a:p>
        </p:txBody>
      </p:sp>
      <p:sp>
        <p:nvSpPr>
          <p:cNvPr id="49" name="Rectangle 48"/>
          <p:cNvSpPr/>
          <p:nvPr/>
        </p:nvSpPr>
        <p:spPr>
          <a:xfrm>
            <a:off x="1331640" y="1778419"/>
            <a:ext cx="1804392" cy="34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Right Candidate</a:t>
            </a:r>
            <a:endParaRPr lang="en-IN" dirty="0">
              <a:solidFill>
                <a:schemeClr val="tx1"/>
              </a:solidFill>
            </a:endParaRPr>
          </a:p>
        </p:txBody>
      </p:sp>
      <p:cxnSp>
        <p:nvCxnSpPr>
          <p:cNvPr id="51" name="Straight Arrow Connector 50"/>
          <p:cNvCxnSpPr/>
          <p:nvPr/>
        </p:nvCxnSpPr>
        <p:spPr>
          <a:xfrm>
            <a:off x="4880593" y="4171225"/>
            <a:ext cx="195859" cy="974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89698" y="5075050"/>
            <a:ext cx="1573509" cy="586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Diversity / Inclusion</a:t>
            </a:r>
            <a:endParaRPr lang="en-IN" dirty="0">
              <a:solidFill>
                <a:schemeClr val="tx1"/>
              </a:solidFill>
            </a:endParaRPr>
          </a:p>
        </p:txBody>
      </p:sp>
    </p:spTree>
    <p:extLst>
      <p:ext uri="{BB962C8B-B14F-4D97-AF65-F5344CB8AC3E}">
        <p14:creationId xmlns:p14="http://schemas.microsoft.com/office/powerpoint/2010/main" val="3484000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640960" cy="1252728"/>
          </a:xfrm>
        </p:spPr>
        <p:txBody>
          <a:bodyPr>
            <a:normAutofit fontScale="90000"/>
          </a:bodyPr>
          <a:lstStyle/>
          <a:p>
            <a:r>
              <a:rPr lang="en-US" dirty="0">
                <a:solidFill>
                  <a:schemeClr val="tx1"/>
                </a:solidFill>
              </a:rPr>
              <a:t>Context and Relevance of competencies in modern organizations</a:t>
            </a:r>
            <a:r>
              <a:rPr lang="en-IN" dirty="0"/>
              <a:t/>
            </a:r>
            <a:br>
              <a:rPr lang="en-IN" dirty="0"/>
            </a:br>
            <a:endParaRPr lang="en-IN" dirty="0"/>
          </a:p>
        </p:txBody>
      </p:sp>
      <p:sp>
        <p:nvSpPr>
          <p:cNvPr id="4" name="Footer Placeholder 3"/>
          <p:cNvSpPr>
            <a:spLocks noGrp="1"/>
          </p:cNvSpPr>
          <p:nvPr>
            <p:ph type="ftr" sz="quarter" idx="11"/>
          </p:nvPr>
        </p:nvSpPr>
        <p:spPr>
          <a:xfrm>
            <a:off x="193638" y="6250164"/>
            <a:ext cx="502643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29</a:t>
            </a:fld>
            <a:endParaRPr lang="en-I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8136904" cy="361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50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060848"/>
            <a:ext cx="7408333" cy="4065315"/>
          </a:xfrm>
        </p:spPr>
        <p:txBody>
          <a:bodyPr/>
          <a:lstStyle/>
          <a:p>
            <a:pPr marL="0" indent="0">
              <a:lnSpc>
                <a:spcPct val="90000"/>
              </a:lnSpc>
              <a:buNone/>
            </a:pPr>
            <a:r>
              <a:rPr lang="en-US" b="1" dirty="0" smtClean="0">
                <a:solidFill>
                  <a:schemeClr val="tx1"/>
                </a:solidFill>
              </a:rPr>
              <a:t>Learning Objectives:</a:t>
            </a:r>
          </a:p>
          <a:p>
            <a:pPr marL="0" indent="0">
              <a:lnSpc>
                <a:spcPct val="90000"/>
              </a:lnSpc>
              <a:buNone/>
            </a:pPr>
            <a:endParaRPr lang="en-US" b="1" dirty="0" smtClean="0">
              <a:solidFill>
                <a:schemeClr val="tx1"/>
              </a:solidFill>
            </a:endParaRPr>
          </a:p>
          <a:p>
            <a:pPr marL="0" indent="0">
              <a:lnSpc>
                <a:spcPct val="90000"/>
              </a:lnSpc>
              <a:buNone/>
            </a:pPr>
            <a:r>
              <a:rPr lang="en-IN" dirty="0" smtClean="0">
                <a:solidFill>
                  <a:schemeClr val="tx1"/>
                </a:solidFill>
              </a:rPr>
              <a:t>To develop a conceptual understanding of the competency management in the competitive environment</a:t>
            </a:r>
            <a:endParaRPr lang="en-US" b="1" dirty="0" smtClean="0">
              <a:solidFill>
                <a:schemeClr val="tx1"/>
              </a:solidFill>
            </a:endParaRPr>
          </a:p>
          <a:p>
            <a:pPr marL="0" indent="0">
              <a:buNone/>
            </a:pPr>
            <a:endParaRPr lang="en-IN" dirty="0"/>
          </a:p>
        </p:txBody>
      </p:sp>
      <p:sp>
        <p:nvSpPr>
          <p:cNvPr id="4" name="Footer Placeholder 3"/>
          <p:cNvSpPr>
            <a:spLocks noGrp="1"/>
          </p:cNvSpPr>
          <p:nvPr>
            <p:ph type="ftr" sz="quarter" idx="11"/>
          </p:nvPr>
        </p:nvSpPr>
        <p:spPr>
          <a:xfrm>
            <a:off x="179512" y="5877272"/>
            <a:ext cx="4522378" cy="365125"/>
          </a:xfrm>
        </p:spPr>
        <p:txBody>
          <a:bodyPr/>
          <a:lstStyle/>
          <a:p>
            <a:r>
              <a:rPr lang="en-US" sz="1400" b="1" dirty="0" smtClean="0">
                <a:solidFill>
                  <a:schemeClr val="tx1"/>
                </a:solidFill>
              </a:rPr>
              <a:t>SOURCE: COMPETENCE Based HRM - GANESH SHERMON                                                                        A Handbook of Competency Mapping – </a:t>
            </a:r>
            <a:r>
              <a:rPr lang="en-US" sz="1400" b="1" dirty="0" err="1" smtClean="0">
                <a:solidFill>
                  <a:schemeClr val="tx1"/>
                </a:solidFill>
              </a:rPr>
              <a:t>Seema</a:t>
            </a:r>
            <a:r>
              <a:rPr lang="en-US" sz="1400" b="1" dirty="0" smtClean="0">
                <a:solidFill>
                  <a:schemeClr val="tx1"/>
                </a:solidFill>
              </a:rPr>
              <a:t> </a:t>
            </a:r>
            <a:r>
              <a:rPr lang="en-US" sz="1400" b="1" dirty="0" err="1" smtClean="0">
                <a:solidFill>
                  <a:schemeClr val="tx1"/>
                </a:solidFill>
              </a:rPr>
              <a:t>Sangi</a:t>
            </a:r>
            <a:endParaRPr lang="en-IN" sz="1400" b="1" dirty="0">
              <a:solidFill>
                <a:schemeClr val="tx1"/>
              </a:solidFill>
            </a:endParaRPr>
          </a:p>
        </p:txBody>
      </p:sp>
      <p:sp>
        <p:nvSpPr>
          <p:cNvPr id="6" name="Slide Number Placeholder 5"/>
          <p:cNvSpPr>
            <a:spLocks noGrp="1"/>
          </p:cNvSpPr>
          <p:nvPr>
            <p:ph type="sldNum" sz="quarter" idx="12"/>
          </p:nvPr>
        </p:nvSpPr>
        <p:spPr>
          <a:xfrm>
            <a:off x="2843808" y="6309320"/>
            <a:ext cx="4896544" cy="365125"/>
          </a:xfrm>
        </p:spPr>
        <p:txBody>
          <a:bodyPr/>
          <a:lstStyle/>
          <a:p>
            <a:r>
              <a:rPr lang="en-US" b="1" dirty="0" smtClean="0">
                <a:solidFill>
                  <a:schemeClr val="tx1"/>
                </a:solidFill>
              </a:rPr>
              <a:t>3</a:t>
            </a:r>
            <a:endParaRPr lang="en-IN" b="1" dirty="0">
              <a:solidFill>
                <a:schemeClr val="tx1"/>
              </a:solidFill>
            </a:endParaRPr>
          </a:p>
        </p:txBody>
      </p:sp>
    </p:spTree>
    <p:extLst>
      <p:ext uri="{BB962C8B-B14F-4D97-AF65-F5344CB8AC3E}">
        <p14:creationId xmlns:p14="http://schemas.microsoft.com/office/powerpoint/2010/main" val="1765326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2237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30</a:t>
            </a:fld>
            <a:endParaRPr lang="en-IN"/>
          </a:p>
        </p:txBody>
      </p:sp>
      <p:sp>
        <p:nvSpPr>
          <p:cNvPr id="5" name="Title 4"/>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8280920" cy="365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51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31</a:t>
            </a:fld>
            <a:endParaRPr lang="en-IN"/>
          </a:p>
        </p:txBody>
      </p:sp>
      <p:sp>
        <p:nvSpPr>
          <p:cNvPr id="5" name="Title 4"/>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8280920" cy="392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022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95442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32</a:t>
            </a:fld>
            <a:endParaRPr lang="en-IN"/>
          </a:p>
        </p:txBody>
      </p:sp>
      <p:sp>
        <p:nvSpPr>
          <p:cNvPr id="5" name="Title 4"/>
          <p:cNvSpPr>
            <a:spLocks noGrp="1"/>
          </p:cNvSpPr>
          <p:nvPr>
            <p:ph type="title"/>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32656"/>
            <a:ext cx="8352928" cy="56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80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33</a:t>
            </a:fld>
            <a:endParaRPr lang="en-IN"/>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496944" cy="536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735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34</a:t>
            </a:fld>
            <a:endParaRPr lang="en-IN"/>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568952" cy="55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621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35</a:t>
            </a:fld>
            <a:endParaRPr lang="en-IN"/>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566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37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810410"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36</a:t>
            </a:fld>
            <a:endParaRPr lang="en-IN"/>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5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095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37</a:t>
            </a:fld>
            <a:endParaRPr lang="en-IN"/>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4096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416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38</a:t>
            </a:fld>
            <a:endParaRPr lang="en-IN"/>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5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550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3638" y="6250164"/>
            <a:ext cx="452237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39</a:t>
            </a:fld>
            <a:endParaRPr lang="en-IN"/>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08912"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296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95442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a:t>
            </a:fld>
            <a:endParaRPr lang="en-IN" dirty="0"/>
          </a:p>
        </p:txBody>
      </p:sp>
      <p:grpSp>
        <p:nvGrpSpPr>
          <p:cNvPr id="7" name="Content Placeholder 5"/>
          <p:cNvGrpSpPr>
            <a:grpSpLocks/>
          </p:cNvGrpSpPr>
          <p:nvPr/>
        </p:nvGrpSpPr>
        <p:grpSpPr bwMode="auto">
          <a:xfrm>
            <a:off x="395536" y="1772816"/>
            <a:ext cx="8352928" cy="4353347"/>
            <a:chOff x="1152" y="913"/>
            <a:chExt cx="4032" cy="2832"/>
          </a:xfrm>
        </p:grpSpPr>
        <p:cxnSp>
          <p:nvCxnSpPr>
            <p:cNvPr id="4100" name="_s4100"/>
            <p:cNvCxnSpPr>
              <a:cxnSpLocks noChangeShapeType="1"/>
              <a:stCxn id="10" idx="0"/>
              <a:endCxn id="9" idx="2"/>
            </p:cNvCxnSpPr>
            <p:nvPr/>
          </p:nvCxnSpPr>
          <p:spPr bwMode="auto">
            <a:xfrm rot="16200000">
              <a:off x="3098" y="2176"/>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101" name="_s4101"/>
            <p:cNvCxnSpPr>
              <a:cxnSpLocks noChangeShapeType="1"/>
              <a:stCxn id="9" idx="0"/>
              <a:endCxn id="8" idx="2"/>
            </p:cNvCxnSpPr>
            <p:nvPr/>
          </p:nvCxnSpPr>
          <p:spPr bwMode="auto">
            <a:xfrm rot="5400000" flipH="1">
              <a:off x="3097" y="1744"/>
              <a:ext cx="144" cy="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 name="_s4102"/>
            <p:cNvSpPr>
              <a:spLocks noChangeArrowheads="1"/>
            </p:cNvSpPr>
            <p:nvPr/>
          </p:nvSpPr>
          <p:spPr bwMode="auto">
            <a:xfrm>
              <a:off x="2361" y="1385"/>
              <a:ext cx="1614"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Organization Growth</a:t>
              </a:r>
            </a:p>
          </p:txBody>
        </p:sp>
        <p:sp>
          <p:nvSpPr>
            <p:cNvPr id="9" name="_s4103"/>
            <p:cNvSpPr>
              <a:spLocks noChangeArrowheads="1"/>
            </p:cNvSpPr>
            <p:nvPr/>
          </p:nvSpPr>
          <p:spPr bwMode="auto">
            <a:xfrm>
              <a:off x="2494" y="1817"/>
              <a:ext cx="1349"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Driven by people</a:t>
              </a:r>
            </a:p>
          </p:txBody>
        </p:sp>
        <p:sp>
          <p:nvSpPr>
            <p:cNvPr id="10" name="_s4104"/>
            <p:cNvSpPr>
              <a:spLocks noChangeArrowheads="1"/>
            </p:cNvSpPr>
            <p:nvPr/>
          </p:nvSpPr>
          <p:spPr bwMode="auto">
            <a:xfrm>
              <a:off x="2432" y="2249"/>
              <a:ext cx="1473" cy="288"/>
            </a:xfrm>
            <a:prstGeom prst="roundRect">
              <a:avLst>
                <a:gd name="adj" fmla="val 16667"/>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Manage their skills</a:t>
              </a:r>
            </a:p>
          </p:txBody>
        </p:sp>
      </p:grpSp>
    </p:spTree>
    <p:extLst>
      <p:ext uri="{BB962C8B-B14F-4D97-AF65-F5344CB8AC3E}">
        <p14:creationId xmlns:p14="http://schemas.microsoft.com/office/powerpoint/2010/main" val="5018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5943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40</a:t>
            </a:fld>
            <a:endParaRPr lang="en-IN"/>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476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432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5098442"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41</a:t>
            </a:fld>
            <a:endParaRPr lang="en-IN" dirty="0"/>
          </a:p>
        </p:txBody>
      </p:sp>
      <p:sp>
        <p:nvSpPr>
          <p:cNvPr id="5" name="Title 4"/>
          <p:cNvSpPr>
            <a:spLocks noGrp="1"/>
          </p:cNvSpPr>
          <p:nvPr>
            <p:ph type="title"/>
          </p:nvPr>
        </p:nvSpPr>
        <p:spPr>
          <a:xfrm>
            <a:off x="457200" y="338328"/>
            <a:ext cx="8229600" cy="642400"/>
          </a:xfrm>
        </p:spPr>
        <p:txBody>
          <a:bodyPr>
            <a:normAutofit fontScale="90000"/>
          </a:bodyPr>
          <a:lstStyle/>
          <a:p>
            <a:r>
              <a:rPr lang="en-US" dirty="0" smtClean="0"/>
              <a:t>KEY WORDS</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49694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287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42</a:t>
            </a:fld>
            <a:endParaRPr lang="en-IN"/>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233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43</a:t>
            </a:fld>
            <a:endParaRPr lang="en-IN"/>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96944" cy="564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19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44</a:t>
            </a:fld>
            <a:endParaRPr lang="en-IN"/>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063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4" name="Slide Number Placeholder 3"/>
          <p:cNvSpPr>
            <a:spLocks noGrp="1"/>
          </p:cNvSpPr>
          <p:nvPr>
            <p:ph type="sldNum" sz="quarter" idx="12"/>
          </p:nvPr>
        </p:nvSpPr>
        <p:spPr/>
        <p:txBody>
          <a:bodyPr/>
          <a:lstStyle/>
          <a:p>
            <a:fld id="{51DFF64B-A1CD-47BA-93B1-60F03446A62C}" type="slidenum">
              <a:rPr lang="en-IN" smtClean="0"/>
              <a:t>45</a:t>
            </a:fld>
            <a:endParaRPr lang="en-IN"/>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1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565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640959" cy="4281339"/>
          </a:xfrm>
        </p:spPr>
        <p:txBody>
          <a:bodyPr>
            <a:normAutofit/>
          </a:bodyPr>
          <a:lstStyle/>
          <a:p>
            <a:pPr marL="0" indent="0">
              <a:buNone/>
            </a:pPr>
            <a:endParaRPr lang="en-US" dirty="0" smtClean="0">
              <a:solidFill>
                <a:schemeClr val="tx1"/>
              </a:solidFill>
            </a:endParaRPr>
          </a:p>
          <a:p>
            <a:pPr marL="0" indent="0">
              <a:buNone/>
            </a:pPr>
            <a:r>
              <a:rPr lang="en-US" dirty="0" smtClean="0">
                <a:solidFill>
                  <a:schemeClr val="tx1"/>
                </a:solidFill>
              </a:rPr>
              <a:t>A Competency is an Underlying characteristics of a Person, which enables him to deliver superior performance in a given job, role or a situation as explained in the Fig 1.1</a:t>
            </a:r>
          </a:p>
          <a:p>
            <a:pPr>
              <a:lnSpc>
                <a:spcPct val="90000"/>
              </a:lnSpc>
              <a:buFontTx/>
              <a:buNone/>
            </a:pPr>
            <a:endParaRPr lang="en-US" dirty="0"/>
          </a:p>
          <a:p>
            <a:pPr>
              <a:lnSpc>
                <a:spcPct val="90000"/>
              </a:lnSpc>
              <a:buFontTx/>
              <a:buNone/>
            </a:pPr>
            <a:r>
              <a:rPr lang="en-US" dirty="0">
                <a:solidFill>
                  <a:schemeClr val="tx1"/>
                </a:solidFill>
              </a:rPr>
              <a:t>The “attribute bundle” including the intellectual, motivational, social &amp; emotional capability aspects </a:t>
            </a:r>
          </a:p>
          <a:p>
            <a:pPr>
              <a:lnSpc>
                <a:spcPct val="90000"/>
              </a:lnSpc>
              <a:buFontTx/>
              <a:buNone/>
            </a:pPr>
            <a:endParaRPr lang="en-US" dirty="0">
              <a:solidFill>
                <a:schemeClr val="tx1"/>
              </a:solidFill>
            </a:endParaRPr>
          </a:p>
          <a:p>
            <a:pPr>
              <a:lnSpc>
                <a:spcPct val="90000"/>
              </a:lnSpc>
              <a:buFontTx/>
              <a:buNone/>
            </a:pPr>
            <a:r>
              <a:rPr lang="en-US" dirty="0">
                <a:solidFill>
                  <a:schemeClr val="tx1"/>
                </a:solidFill>
              </a:rPr>
              <a:t>A combination of IQ &amp; EQ</a:t>
            </a:r>
          </a:p>
          <a:p>
            <a:pPr marL="0" indent="0">
              <a:buNone/>
            </a:pPr>
            <a:endParaRPr lang="en-IN" dirty="0">
              <a:solidFill>
                <a:schemeClr val="tx1"/>
              </a:solidFill>
            </a:endParaRPr>
          </a:p>
        </p:txBody>
      </p:sp>
      <p:sp>
        <p:nvSpPr>
          <p:cNvPr id="2" name="Title 1"/>
          <p:cNvSpPr>
            <a:spLocks noGrp="1"/>
          </p:cNvSpPr>
          <p:nvPr>
            <p:ph type="title"/>
          </p:nvPr>
        </p:nvSpPr>
        <p:spPr/>
        <p:txBody>
          <a:bodyPr/>
          <a:lstStyle/>
          <a:p>
            <a:r>
              <a:rPr lang="en-US" dirty="0" smtClean="0">
                <a:solidFill>
                  <a:schemeClr val="tx1"/>
                </a:solidFill>
              </a:rPr>
              <a:t>1. What is a Competency?</a:t>
            </a:r>
            <a:endParaRPr lang="en-IN" dirty="0">
              <a:solidFill>
                <a:schemeClr val="tx1"/>
              </a:solidFill>
            </a:endParaRPr>
          </a:p>
        </p:txBody>
      </p:sp>
      <p:sp>
        <p:nvSpPr>
          <p:cNvPr id="4" name="Footer Placeholder 3"/>
          <p:cNvSpPr>
            <a:spLocks noGrp="1"/>
          </p:cNvSpPr>
          <p:nvPr>
            <p:ph type="ftr" sz="quarter" idx="11"/>
          </p:nvPr>
        </p:nvSpPr>
        <p:spPr>
          <a:xfrm>
            <a:off x="193638" y="6250164"/>
            <a:ext cx="5242458"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5</a:t>
            </a:fld>
            <a:endParaRPr lang="en-IN" dirty="0"/>
          </a:p>
        </p:txBody>
      </p:sp>
    </p:spTree>
    <p:extLst>
      <p:ext uri="{BB962C8B-B14F-4D97-AF65-F5344CB8AC3E}">
        <p14:creationId xmlns:p14="http://schemas.microsoft.com/office/powerpoint/2010/main" val="193856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19"/>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600" dirty="0"/>
          </a:p>
          <a:p>
            <a:pPr marL="0" indent="0">
              <a:buNone/>
            </a:pPr>
            <a:r>
              <a:rPr lang="en-US" sz="1600" b="1" dirty="0" smtClean="0">
                <a:solidFill>
                  <a:schemeClr val="tx1"/>
                </a:solidFill>
              </a:rPr>
              <a:t>Fig 1.1  Defining Competencies </a:t>
            </a:r>
          </a:p>
          <a:p>
            <a:pPr marL="0" indent="0">
              <a:buNone/>
            </a:pPr>
            <a:r>
              <a:rPr lang="en-US" sz="1600" b="1" dirty="0" smtClean="0">
                <a:solidFill>
                  <a:schemeClr val="tx1"/>
                </a:solidFill>
              </a:rPr>
              <a:t>In terms of behaviours, outputs and results.</a:t>
            </a:r>
            <a:endParaRPr lang="en-IN" sz="1600" b="1" dirty="0">
              <a:solidFill>
                <a:schemeClr val="tx1"/>
              </a:solidFill>
            </a:endParaRPr>
          </a:p>
        </p:txBody>
      </p:sp>
      <p:sp>
        <p:nvSpPr>
          <p:cNvPr id="4" name="Oval 3"/>
          <p:cNvSpPr/>
          <p:nvPr/>
        </p:nvSpPr>
        <p:spPr>
          <a:xfrm>
            <a:off x="395536" y="295002"/>
            <a:ext cx="3672408" cy="118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People have and acquire </a:t>
            </a:r>
            <a:r>
              <a:rPr lang="en-US" b="1" dirty="0" smtClean="0">
                <a:solidFill>
                  <a:schemeClr val="tx1"/>
                </a:solidFill>
              </a:rPr>
              <a:t>COMPETENCIES</a:t>
            </a:r>
            <a:endParaRPr lang="en-IN" b="1" dirty="0">
              <a:solidFill>
                <a:schemeClr val="tx1"/>
              </a:solidFill>
            </a:endParaRPr>
          </a:p>
        </p:txBody>
      </p:sp>
      <p:sp>
        <p:nvSpPr>
          <p:cNvPr id="7" name="Oval 6"/>
          <p:cNvSpPr/>
          <p:nvPr/>
        </p:nvSpPr>
        <p:spPr>
          <a:xfrm>
            <a:off x="1734554" y="1844824"/>
            <a:ext cx="4349614" cy="13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 apply these in the form of </a:t>
            </a:r>
            <a:r>
              <a:rPr lang="en-US" b="1" dirty="0" smtClean="0">
                <a:solidFill>
                  <a:schemeClr val="tx1"/>
                </a:solidFill>
              </a:rPr>
              <a:t>BEHAVIOUR </a:t>
            </a:r>
          </a:p>
          <a:p>
            <a:pPr algn="ctr"/>
            <a:r>
              <a:rPr lang="en-US" dirty="0" smtClean="0">
                <a:solidFill>
                  <a:schemeClr val="tx1"/>
                </a:solidFill>
              </a:rPr>
              <a:t>(Actions, Thoughts, Feelings)</a:t>
            </a:r>
            <a:endParaRPr lang="en-IN" dirty="0">
              <a:solidFill>
                <a:schemeClr val="tx1"/>
              </a:solidFill>
            </a:endParaRPr>
          </a:p>
        </p:txBody>
      </p:sp>
      <p:sp>
        <p:nvSpPr>
          <p:cNvPr id="8" name="Oval 7"/>
          <p:cNvSpPr/>
          <p:nvPr/>
        </p:nvSpPr>
        <p:spPr>
          <a:xfrm>
            <a:off x="3419872" y="3501008"/>
            <a:ext cx="453650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Our behaviour produces </a:t>
            </a:r>
          </a:p>
          <a:p>
            <a:pPr algn="ctr"/>
            <a:r>
              <a:rPr lang="en-US" b="1" dirty="0" smtClean="0">
                <a:solidFill>
                  <a:schemeClr val="tx1"/>
                </a:solidFill>
              </a:rPr>
              <a:t>OUTPUTS</a:t>
            </a:r>
          </a:p>
          <a:p>
            <a:pPr algn="ctr"/>
            <a:r>
              <a:rPr lang="en-US" dirty="0" smtClean="0">
                <a:solidFill>
                  <a:schemeClr val="tx1"/>
                </a:solidFill>
              </a:rPr>
              <a:t>(Product and Services)</a:t>
            </a:r>
            <a:endParaRPr lang="en-IN" dirty="0">
              <a:solidFill>
                <a:schemeClr val="tx1"/>
              </a:solidFill>
            </a:endParaRPr>
          </a:p>
        </p:txBody>
      </p:sp>
      <p:sp>
        <p:nvSpPr>
          <p:cNvPr id="9" name="Oval 8"/>
          <p:cNvSpPr/>
          <p:nvPr/>
        </p:nvSpPr>
        <p:spPr>
          <a:xfrm>
            <a:off x="4427984" y="5229200"/>
            <a:ext cx="4248471"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this is done yields</a:t>
            </a:r>
          </a:p>
          <a:p>
            <a:pPr algn="ctr"/>
            <a:r>
              <a:rPr lang="en-US" sz="2000" b="1" dirty="0" smtClean="0">
                <a:solidFill>
                  <a:schemeClr val="tx1"/>
                </a:solidFill>
              </a:rPr>
              <a:t>RESULTS</a:t>
            </a:r>
            <a:endParaRPr lang="en-IN" sz="2000" b="1" dirty="0">
              <a:solidFill>
                <a:schemeClr val="tx1"/>
              </a:solidFill>
            </a:endParaRPr>
          </a:p>
        </p:txBody>
      </p:sp>
      <p:cxnSp>
        <p:nvCxnSpPr>
          <p:cNvPr id="20" name="Straight Arrow Connector 19"/>
          <p:cNvCxnSpPr/>
          <p:nvPr/>
        </p:nvCxnSpPr>
        <p:spPr>
          <a:xfrm>
            <a:off x="3909361" y="1196752"/>
            <a:ext cx="734647"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27784" y="2996952"/>
            <a:ext cx="79208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499176" y="455597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ooter Placeholder 26"/>
          <p:cNvSpPr>
            <a:spLocks noGrp="1"/>
          </p:cNvSpPr>
          <p:nvPr>
            <p:ph type="ftr" sz="quarter" idx="11"/>
          </p:nvPr>
        </p:nvSpPr>
        <p:spPr>
          <a:xfrm>
            <a:off x="193638" y="6250164"/>
            <a:ext cx="5494486"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29" name="Slide Number Placeholder 28"/>
          <p:cNvSpPr>
            <a:spLocks noGrp="1"/>
          </p:cNvSpPr>
          <p:nvPr>
            <p:ph type="sldNum" sz="quarter" idx="12"/>
          </p:nvPr>
        </p:nvSpPr>
        <p:spPr/>
        <p:txBody>
          <a:bodyPr/>
          <a:lstStyle/>
          <a:p>
            <a:fld id="{51DFF64B-A1CD-47BA-93B1-60F03446A62C}" type="slidenum">
              <a:rPr lang="en-IN" smtClean="0"/>
              <a:t>6</a:t>
            </a:fld>
            <a:endParaRPr lang="en-IN"/>
          </a:p>
        </p:txBody>
      </p:sp>
    </p:spTree>
    <p:extLst>
      <p:ext uri="{BB962C8B-B14F-4D97-AF65-F5344CB8AC3E}">
        <p14:creationId xmlns:p14="http://schemas.microsoft.com/office/powerpoint/2010/main" val="2814419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1556792"/>
            <a:ext cx="8784976" cy="451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476672"/>
            <a:ext cx="8229600" cy="706090"/>
          </a:xfrm>
        </p:spPr>
        <p:txBody>
          <a:bodyPr>
            <a:normAutofit fontScale="90000"/>
          </a:bodyPr>
          <a:lstStyle/>
          <a:p>
            <a:r>
              <a:rPr lang="en-US" dirty="0" smtClean="0">
                <a:solidFill>
                  <a:schemeClr val="tx1"/>
                </a:solidFill>
              </a:rPr>
              <a:t>Competence </a:t>
            </a:r>
            <a:r>
              <a:rPr lang="en-US" dirty="0">
                <a:solidFill>
                  <a:schemeClr val="tx1"/>
                </a:solidFill>
              </a:rPr>
              <a:t>versus competency</a:t>
            </a:r>
            <a:endParaRPr lang="en-IN" dirty="0">
              <a:solidFill>
                <a:schemeClr val="tx1"/>
              </a:solidFill>
            </a:endParaRPr>
          </a:p>
        </p:txBody>
      </p:sp>
      <p:sp>
        <p:nvSpPr>
          <p:cNvPr id="4" name="Footer Placeholder 3"/>
          <p:cNvSpPr>
            <a:spLocks noGrp="1"/>
          </p:cNvSpPr>
          <p:nvPr>
            <p:ph type="ftr" sz="quarter" idx="11"/>
          </p:nvPr>
        </p:nvSpPr>
        <p:spPr>
          <a:xfrm>
            <a:off x="193638" y="6250164"/>
            <a:ext cx="4810410"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7</a:t>
            </a:fld>
            <a:endParaRPr lang="en-IN"/>
          </a:p>
        </p:txBody>
      </p:sp>
    </p:spTree>
    <p:extLst>
      <p:ext uri="{BB962C8B-B14F-4D97-AF65-F5344CB8AC3E}">
        <p14:creationId xmlns:p14="http://schemas.microsoft.com/office/powerpoint/2010/main" val="4015497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skills versus competency</a:t>
            </a:r>
            <a:endParaRPr lang="en-IN" dirty="0">
              <a:solidFill>
                <a:schemeClr val="tx1"/>
              </a:solidFill>
            </a:endParaRPr>
          </a:p>
        </p:txBody>
      </p:sp>
      <p:sp>
        <p:nvSpPr>
          <p:cNvPr id="4" name="Footer Placeholder 3"/>
          <p:cNvSpPr>
            <a:spLocks noGrp="1"/>
          </p:cNvSpPr>
          <p:nvPr>
            <p:ph type="ftr" sz="quarter" idx="11"/>
          </p:nvPr>
        </p:nvSpPr>
        <p:spPr>
          <a:xfrm>
            <a:off x="193638" y="6250164"/>
            <a:ext cx="4666394"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8</a:t>
            </a:fld>
            <a:endParaRPr lang="en-IN"/>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409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1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556792"/>
            <a:ext cx="8640960" cy="4569371"/>
          </a:xfrm>
        </p:spPr>
        <p:txBody>
          <a:bodyPr/>
          <a:lstStyle/>
          <a:p>
            <a:pPr marL="0" indent="0">
              <a:buNone/>
            </a:pPr>
            <a:r>
              <a:rPr lang="en-US" dirty="0" smtClean="0"/>
              <a:t> </a:t>
            </a:r>
            <a:endParaRPr lang="en-IN" dirty="0"/>
          </a:p>
        </p:txBody>
      </p:sp>
      <p:sp>
        <p:nvSpPr>
          <p:cNvPr id="2" name="Title 1"/>
          <p:cNvSpPr>
            <a:spLocks noGrp="1"/>
          </p:cNvSpPr>
          <p:nvPr>
            <p:ph type="title"/>
          </p:nvPr>
        </p:nvSpPr>
        <p:spPr/>
        <p:txBody>
          <a:bodyPr/>
          <a:lstStyle/>
          <a:p>
            <a:r>
              <a:rPr lang="en-US" dirty="0">
                <a:solidFill>
                  <a:schemeClr val="tx1"/>
                </a:solidFill>
              </a:rPr>
              <a:t>Types of competencies</a:t>
            </a:r>
            <a:endParaRPr lang="en-IN" dirty="0">
              <a:solidFill>
                <a:schemeClr val="tx1"/>
              </a:solidFill>
            </a:endParaRPr>
          </a:p>
        </p:txBody>
      </p:sp>
      <p:sp>
        <p:nvSpPr>
          <p:cNvPr id="4" name="Footer Placeholder 3"/>
          <p:cNvSpPr>
            <a:spLocks noGrp="1"/>
          </p:cNvSpPr>
          <p:nvPr>
            <p:ph type="ftr" sz="quarter" idx="11"/>
          </p:nvPr>
        </p:nvSpPr>
        <p:spPr>
          <a:xfrm>
            <a:off x="193638" y="6250164"/>
            <a:ext cx="5170450" cy="365125"/>
          </a:xfrm>
        </p:spPr>
        <p:txBody>
          <a:bodyPr/>
          <a:lstStyle/>
          <a:p>
            <a:r>
              <a:rPr lang="en-US" sz="1400" b="1" smtClean="0">
                <a:solidFill>
                  <a:schemeClr val="tx1"/>
                </a:solidFill>
              </a:rPr>
              <a:t>SOURCE: COMPETENCE Based HRM - GANESH SHERMON                                                                        A Handbook of Competency Mapping – Seema Sangi</a:t>
            </a:r>
            <a:endParaRPr lang="en-IN" sz="1400" b="1" dirty="0">
              <a:solidFill>
                <a:schemeClr val="tx1"/>
              </a:solidFill>
            </a:endParaRPr>
          </a:p>
        </p:txBody>
      </p:sp>
      <p:sp>
        <p:nvSpPr>
          <p:cNvPr id="6" name="Slide Number Placeholder 5"/>
          <p:cNvSpPr>
            <a:spLocks noGrp="1"/>
          </p:cNvSpPr>
          <p:nvPr>
            <p:ph type="sldNum" sz="quarter" idx="12"/>
          </p:nvPr>
        </p:nvSpPr>
        <p:spPr/>
        <p:txBody>
          <a:bodyPr/>
          <a:lstStyle/>
          <a:p>
            <a:fld id="{51DFF64B-A1CD-47BA-93B1-60F03446A62C}" type="slidenum">
              <a:rPr lang="en-IN" smtClean="0"/>
              <a:t>9</a:t>
            </a:fld>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44824"/>
            <a:ext cx="864096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59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459</TotalTime>
  <Words>1275</Words>
  <Application>Microsoft Office PowerPoint</Application>
  <PresentationFormat>On-screen Show (4:3)</PresentationFormat>
  <Paragraphs>191</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COMPETENCY MANAGEMENT</vt:lpstr>
      <vt:lpstr>PowerPoint Presentation</vt:lpstr>
      <vt:lpstr>PowerPoint Presentation</vt:lpstr>
      <vt:lpstr>PowerPoint Presentation</vt:lpstr>
      <vt:lpstr>1. What is a Competency?</vt:lpstr>
      <vt:lpstr>PowerPoint Presentation</vt:lpstr>
      <vt:lpstr>Competence versus competency</vt:lpstr>
      <vt:lpstr>skills versus competency</vt:lpstr>
      <vt:lpstr>Types of competencies</vt:lpstr>
      <vt:lpstr>Types of competencies</vt:lpstr>
      <vt:lpstr>PowerPoint Presentation</vt:lpstr>
      <vt:lpstr>Characteristics of Competency</vt:lpstr>
      <vt:lpstr>The Iceberg Model</vt:lpstr>
      <vt:lpstr>PowerPoint Presentation</vt:lpstr>
      <vt:lpstr>PowerPoint Presentation</vt:lpstr>
      <vt:lpstr>PowerPoint Presentation</vt:lpstr>
      <vt:lpstr>PowerPoint Presentation</vt:lpstr>
      <vt:lpstr>PowerPoint Presentation</vt:lpstr>
      <vt:lpstr>PowerPoint Presentation</vt:lpstr>
      <vt:lpstr> Why to promote a competency culture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Competency Management should be top priority?</vt:lpstr>
      <vt:lpstr>Context and Relevance of competencies in modern organizations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WORDS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MAPPING</dc:title>
  <dc:creator>VVCE</dc:creator>
  <cp:lastModifiedBy>VVCE</cp:lastModifiedBy>
  <cp:revision>198</cp:revision>
  <dcterms:created xsi:type="dcterms:W3CDTF">2024-06-09T15:15:31Z</dcterms:created>
  <dcterms:modified xsi:type="dcterms:W3CDTF">2024-06-28T06:08:52Z</dcterms:modified>
</cp:coreProperties>
</file>