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7" r:id="rId6"/>
    <p:sldId id="261" r:id="rId7"/>
    <p:sldId id="266" r:id="rId8"/>
    <p:sldId id="265" r:id="rId9"/>
    <p:sldId id="262" r:id="rId10"/>
    <p:sldId id="268" r:id="rId11"/>
    <p:sldId id="269"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10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3DCA53A-052D-487B-9999-67BEF0D3828D}"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778182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3DCA53A-052D-487B-9999-67BEF0D3828D}"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322553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3DCA53A-052D-487B-9999-67BEF0D3828D}"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382686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70076"/>
            <a:ext cx="105156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2" name="Title 1"/>
          <p:cNvSpPr>
            <a:spLocks noGrp="1"/>
          </p:cNvSpPr>
          <p:nvPr>
            <p:ph type="title"/>
          </p:nvPr>
        </p:nvSpPr>
        <p:spPr/>
        <p:txBody>
          <a:bodyPr/>
          <a:lstStyle/>
          <a:p>
            <a:r>
              <a:rPr lang="en-US" smtClean="0"/>
              <a:t>Click to edit Master title style</a:t>
            </a:r>
            <a:endParaRPr lang="en-IN"/>
          </a:p>
        </p:txBody>
      </p:sp>
      <p:sp>
        <p:nvSpPr>
          <p:cNvPr id="4" name="Date Placeholder 3"/>
          <p:cNvSpPr>
            <a:spLocks noGrp="1"/>
          </p:cNvSpPr>
          <p:nvPr>
            <p:ph type="dt" sz="half" idx="10"/>
          </p:nvPr>
        </p:nvSpPr>
        <p:spPr/>
        <p:txBody>
          <a:bodyPr/>
          <a:lstStyle/>
          <a:p>
            <a:fld id="{A3DCA53A-052D-487B-9999-67BEF0D3828D}"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896150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DCA53A-052D-487B-9999-67BEF0D3828D}"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364032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3DCA53A-052D-487B-9999-67BEF0D3828D}"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14098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3DCA53A-052D-487B-9999-67BEF0D3828D}" type="datetimeFigureOut">
              <a:rPr lang="en-IN" smtClean="0"/>
              <a:t>02-09-2024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48627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3DCA53A-052D-487B-9999-67BEF0D3828D}" type="datetimeFigureOut">
              <a:rPr lang="en-IN" smtClean="0"/>
              <a:t>02-09-2024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83285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CA53A-052D-487B-9999-67BEF0D3828D}" type="datetimeFigureOut">
              <a:rPr lang="en-IN" smtClean="0"/>
              <a:t>02-09-2024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401980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CA53A-052D-487B-9999-67BEF0D3828D}"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2231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CA53A-052D-487B-9999-67BEF0D3828D}"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5EF0B0-8686-4EC5-8977-11B349098612}" type="slidenum">
              <a:rPr lang="en-IN" smtClean="0"/>
              <a:t>‹#›</a:t>
            </a:fld>
            <a:endParaRPr lang="en-IN"/>
          </a:p>
        </p:txBody>
      </p:sp>
    </p:spTree>
    <p:extLst>
      <p:ext uri="{BB962C8B-B14F-4D97-AF65-F5344CB8AC3E}">
        <p14:creationId xmlns:p14="http://schemas.microsoft.com/office/powerpoint/2010/main" val="2591210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A3DCA53A-052D-487B-9999-67BEF0D3828D}" type="datetimeFigureOut">
              <a:rPr lang="en-IN" smtClean="0"/>
              <a:pPr/>
              <a:t>02-09-2024</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045EF0B0-8686-4EC5-8977-11B349098612}" type="slidenum">
              <a:rPr lang="en-IN" smtClean="0"/>
              <a:pPr/>
              <a:t>‹#›</a:t>
            </a:fld>
            <a:endParaRPr lang="en-IN" dirty="0"/>
          </a:p>
        </p:txBody>
      </p:sp>
    </p:spTree>
    <p:extLst>
      <p:ext uri="{BB962C8B-B14F-4D97-AF65-F5344CB8AC3E}">
        <p14:creationId xmlns:p14="http://schemas.microsoft.com/office/powerpoint/2010/main" val="23412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95008"/>
          </a:xfrm>
        </p:spPr>
        <p:txBody>
          <a:bodyPr>
            <a:normAutofit/>
          </a:bodyPr>
          <a:lstStyle/>
          <a:p>
            <a:r>
              <a:rPr lang="en-IN" b="1" dirty="0" smtClean="0">
                <a:latin typeface="Times New Roman" panose="02020603050405020304" pitchFamily="18" charset="0"/>
                <a:ea typeface="Tahoma" panose="020B0604030504040204" pitchFamily="34" charset="0"/>
                <a:cs typeface="Times New Roman" panose="02020603050405020304" pitchFamily="18" charset="0"/>
              </a:rPr>
              <a:t>Coaching and performance</a:t>
            </a:r>
            <a:r>
              <a:rPr lang="en-IN" b="1" smtClean="0">
                <a:latin typeface="Times New Roman" panose="02020603050405020304" pitchFamily="18" charset="0"/>
                <a:ea typeface="Tahoma" panose="020B0604030504040204" pitchFamily="34" charset="0"/>
                <a:cs typeface="Times New Roman" panose="02020603050405020304" pitchFamily="18" charset="0"/>
              </a:rPr>
              <a:t/>
            </a:r>
            <a:br>
              <a:rPr lang="en-IN" b="1" smtClean="0">
                <a:latin typeface="Times New Roman" panose="02020603050405020304" pitchFamily="18" charset="0"/>
                <a:ea typeface="Tahoma" panose="020B0604030504040204" pitchFamily="34" charset="0"/>
                <a:cs typeface="Times New Roman" panose="02020603050405020304" pitchFamily="18" charset="0"/>
              </a:rPr>
            </a:br>
            <a:r>
              <a:rPr lang="en-IN" b="1" smtClean="0">
                <a:latin typeface="Times New Roman" panose="02020603050405020304" pitchFamily="18" charset="0"/>
                <a:ea typeface="Tahoma" panose="020B0604030504040204" pitchFamily="34" charset="0"/>
                <a:cs typeface="Times New Roman" panose="02020603050405020304" pitchFamily="18" charset="0"/>
              </a:rPr>
              <a:t>management-1</a:t>
            </a:r>
            <a:endParaRPr lang="en-IN" b="1"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Subtitle 2"/>
          <p:cNvSpPr>
            <a:spLocks noGrp="1"/>
          </p:cNvSpPr>
          <p:nvPr>
            <p:ph type="subTitle" idx="1"/>
          </p:nvPr>
        </p:nvSpPr>
        <p:spPr>
          <a:xfrm>
            <a:off x="1523999" y="3135086"/>
            <a:ext cx="10319657" cy="2122714"/>
          </a:xfrm>
        </p:spPr>
        <p:txBody>
          <a:bodyPr/>
          <a:lstStyle/>
          <a:p>
            <a:r>
              <a:rPr lang="en-IN" b="1" dirty="0" smtClean="0"/>
              <a:t>                                                                              </a:t>
            </a:r>
            <a:endParaRPr lang="en-IN" b="1" dirty="0"/>
          </a:p>
        </p:txBody>
      </p:sp>
    </p:spTree>
    <p:extLst>
      <p:ext uri="{BB962C8B-B14F-4D97-AF65-F5344CB8AC3E}">
        <p14:creationId xmlns:p14="http://schemas.microsoft.com/office/powerpoint/2010/main" val="1313518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6018"/>
          </a:xfrm>
        </p:spPr>
        <p:txBody>
          <a:bodyPr/>
          <a:lstStyle/>
          <a:p>
            <a:r>
              <a:rPr lang="en-US" b="1" dirty="0" smtClean="0">
                <a:latin typeface="Times New Roman" panose="02020603050405020304" pitchFamily="18" charset="0"/>
                <a:cs typeface="Times New Roman" panose="02020603050405020304" pitchFamily="18" charset="0"/>
              </a:rPr>
              <a:t>Coaching to improve poor performance</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07886"/>
            <a:ext cx="10515600" cy="4769077"/>
          </a:xfrm>
        </p:spPr>
        <p:txBody>
          <a:bodyPr/>
          <a:lstStyle/>
          <a:p>
            <a:pPr marL="0" indent="0" algn="just">
              <a:buNone/>
            </a:pPr>
            <a:r>
              <a:rPr lang="en-US" dirty="0" smtClean="0"/>
              <a:t>There are many reasons for poor performance. It is a manager’s job to confront and deal with poor performance and to create conditions that minimize the chances it will occur again.</a:t>
            </a:r>
          </a:p>
          <a:p>
            <a:pPr marL="0" indent="0" algn="just">
              <a:buNone/>
            </a:pPr>
            <a:r>
              <a:rPr lang="en-US" dirty="0" smtClean="0"/>
              <a:t>Coaching is one way to do this. In this section, we address three issues: (1) the definition of poor performance</a:t>
            </a:r>
          </a:p>
          <a:p>
            <a:pPr marL="0" indent="0" algn="just">
              <a:buNone/>
            </a:pPr>
            <a:r>
              <a:rPr lang="en-US" dirty="0" smtClean="0"/>
              <a:t>(2) how coaching analysis can be conducted to determine the cause of performance problems or issues</a:t>
            </a:r>
          </a:p>
          <a:p>
            <a:pPr marL="0" indent="0" algn="just">
              <a:buNone/>
            </a:pPr>
            <a:r>
              <a:rPr lang="en-US" dirty="0" smtClean="0"/>
              <a:t>(3) how the coaching discussion can be used to improve performance.</a:t>
            </a:r>
            <a:endParaRPr lang="en-IN" dirty="0"/>
          </a:p>
        </p:txBody>
      </p:sp>
    </p:spTree>
    <p:extLst>
      <p:ext uri="{BB962C8B-B14F-4D97-AF65-F5344CB8AC3E}">
        <p14:creationId xmlns:p14="http://schemas.microsoft.com/office/powerpoint/2010/main" val="564387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9904"/>
          </a:xfrm>
        </p:spPr>
        <p:txBody>
          <a:bodyPr>
            <a:normAutofit fontScale="90000"/>
          </a:bodyPr>
          <a:lstStyle/>
          <a:p>
            <a:r>
              <a:rPr lang="en-IN" b="1" dirty="0" smtClean="0">
                <a:latin typeface="Times New Roman" panose="02020603050405020304" pitchFamily="18" charset="0"/>
                <a:cs typeface="Times New Roman" panose="02020603050405020304" pitchFamily="18" charset="0"/>
              </a:rPr>
              <a:t>Defining poor performance</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45030"/>
            <a:ext cx="10515600" cy="5131933"/>
          </a:xfrm>
        </p:spPr>
        <p:txBody>
          <a:bodyPr>
            <a:normAutofit/>
          </a:bodyPr>
          <a:lstStyle/>
          <a:p>
            <a:pPr marL="0" indent="0" algn="just">
              <a:buNone/>
            </a:pPr>
            <a:r>
              <a:rPr lang="en-US" dirty="0"/>
              <a:t>“Specific, agreed-upon deviations from expected behavior</a:t>
            </a:r>
            <a:r>
              <a:rPr lang="en-US" dirty="0" smtClean="0"/>
              <a:t>”</a:t>
            </a:r>
          </a:p>
          <a:p>
            <a:pPr marL="0" indent="0" algn="just">
              <a:buNone/>
            </a:pPr>
            <a:r>
              <a:rPr lang="en-US" dirty="0"/>
              <a:t>This </a:t>
            </a:r>
            <a:r>
              <a:rPr lang="en-US" dirty="0" smtClean="0"/>
              <a:t>definition </a:t>
            </a:r>
            <a:r>
              <a:rPr lang="en-US" dirty="0"/>
              <a:t>makes two important </a:t>
            </a:r>
            <a:r>
              <a:rPr lang="en-US" dirty="0" smtClean="0"/>
              <a:t>points.</a:t>
            </a:r>
          </a:p>
          <a:p>
            <a:pPr algn="just">
              <a:buFont typeface="Wingdings" panose="05000000000000000000" pitchFamily="2" charset="2"/>
              <a:buChar char="q"/>
            </a:pPr>
            <a:r>
              <a:rPr lang="en-US" dirty="0" smtClean="0"/>
              <a:t>First</a:t>
            </a:r>
            <a:r>
              <a:rPr lang="en-US" dirty="0"/>
              <a:t>, to be considered poor, the extent of </a:t>
            </a:r>
            <a:r>
              <a:rPr lang="en-US" dirty="0" smtClean="0"/>
              <a:t>a deviation </a:t>
            </a:r>
            <a:r>
              <a:rPr lang="en-US" dirty="0"/>
              <a:t>from a performance standard must be specifically defined. If </a:t>
            </a:r>
            <a:r>
              <a:rPr lang="en-US" dirty="0" smtClean="0"/>
              <a:t>absolutely no </a:t>
            </a:r>
            <a:r>
              <a:rPr lang="en-US" dirty="0"/>
              <a:t>deviation will be tolerated, then this must be stated. If some deviation will </a:t>
            </a:r>
            <a:r>
              <a:rPr lang="en-US" dirty="0" smtClean="0"/>
              <a:t>be tolerated </a:t>
            </a:r>
            <a:r>
              <a:rPr lang="en-US" dirty="0"/>
              <a:t>(e.g., two absences per quarter), then this amount must be made clear</a:t>
            </a:r>
            <a:r>
              <a:rPr lang="en-US" dirty="0" smtClean="0"/>
              <a:t>. </a:t>
            </a:r>
          </a:p>
          <a:p>
            <a:pPr algn="just">
              <a:buFont typeface="Wingdings" panose="05000000000000000000" pitchFamily="2" charset="2"/>
              <a:buChar char="q"/>
            </a:pPr>
            <a:r>
              <a:rPr lang="en-US" dirty="0" smtClean="0"/>
              <a:t>Second</a:t>
            </a:r>
            <a:r>
              <a:rPr lang="en-US" dirty="0"/>
              <a:t>, both the evaluator and the performer should agree to the amount of </a:t>
            </a:r>
            <a:r>
              <a:rPr lang="en-US" dirty="0" smtClean="0"/>
              <a:t>deviation </a:t>
            </a:r>
            <a:r>
              <a:rPr lang="en-US" dirty="0"/>
              <a:t>that constitutes poor performance. </a:t>
            </a:r>
            <a:r>
              <a:rPr lang="en-US" dirty="0" smtClean="0"/>
              <a:t>The </a:t>
            </a:r>
            <a:r>
              <a:rPr lang="en-US" dirty="0"/>
              <a:t>performer must be made aware of what </a:t>
            </a:r>
            <a:r>
              <a:rPr lang="en-US" dirty="0" smtClean="0"/>
              <a:t>the standard </a:t>
            </a:r>
            <a:r>
              <a:rPr lang="en-US" dirty="0"/>
              <a:t>is and understand that it will be used to evaluate performance.</a:t>
            </a:r>
            <a:endParaRPr lang="en-IN" dirty="0"/>
          </a:p>
        </p:txBody>
      </p:sp>
    </p:spTree>
    <p:extLst>
      <p:ext uri="{BB962C8B-B14F-4D97-AF65-F5344CB8AC3E}">
        <p14:creationId xmlns:p14="http://schemas.microsoft.com/office/powerpoint/2010/main" val="4081141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Four </a:t>
            </a:r>
            <a:r>
              <a:rPr lang="en-US" b="1" dirty="0">
                <a:latin typeface="Times New Roman" panose="02020603050405020304" pitchFamily="18" charset="0"/>
                <a:cs typeface="Times New Roman" panose="02020603050405020304" pitchFamily="18" charset="0"/>
              </a:rPr>
              <a:t>types </a:t>
            </a:r>
            <a:r>
              <a:rPr lang="en-US" b="1" dirty="0" smtClean="0">
                <a:latin typeface="Times New Roman" panose="02020603050405020304" pitchFamily="18" charset="0"/>
                <a:cs typeface="Times New Roman" panose="02020603050405020304" pitchFamily="18" charset="0"/>
              </a:rPr>
              <a:t>of deviant </a:t>
            </a:r>
            <a:r>
              <a:rPr lang="en-US" b="1" dirty="0">
                <a:latin typeface="Times New Roman" panose="02020603050405020304" pitchFamily="18" charset="0"/>
                <a:cs typeface="Times New Roman" panose="02020603050405020304" pitchFamily="18" charset="0"/>
              </a:rPr>
              <a:t>workplace behavior</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IN" dirty="0" smtClean="0"/>
              <a:t>1</a:t>
            </a:r>
            <a:r>
              <a:rPr lang="en-IN" dirty="0"/>
              <a:t>. Production deviance (e.g., leaving early, intentionally working slowly)</a:t>
            </a:r>
          </a:p>
          <a:p>
            <a:pPr marL="0" indent="0">
              <a:buNone/>
            </a:pPr>
            <a:r>
              <a:rPr lang="en-IN" dirty="0"/>
              <a:t>2. Property deviance (e.g., sabotaging equipment, lying about hours worked)</a:t>
            </a:r>
          </a:p>
          <a:p>
            <a:pPr marL="0" indent="0">
              <a:buNone/>
            </a:pPr>
            <a:r>
              <a:rPr lang="en-IN" dirty="0"/>
              <a:t>3. Political deviance (e.g., showing </a:t>
            </a:r>
            <a:r>
              <a:rPr lang="en-IN" dirty="0" smtClean="0"/>
              <a:t>favouritism, </a:t>
            </a:r>
            <a:r>
              <a:rPr lang="en-IN" dirty="0"/>
              <a:t>blaming or gossiping about </a:t>
            </a:r>
            <a:r>
              <a:rPr lang="en-IN" dirty="0" smtClean="0"/>
              <a:t>co-workers)</a:t>
            </a:r>
            <a:endParaRPr lang="en-IN" dirty="0"/>
          </a:p>
          <a:p>
            <a:pPr marL="0" indent="0">
              <a:buNone/>
            </a:pPr>
            <a:r>
              <a:rPr lang="en-IN" dirty="0"/>
              <a:t>4. Personal aggression (e.g., sexual harassment, verbal abuse, endangering </a:t>
            </a:r>
            <a:r>
              <a:rPr lang="en-IN" dirty="0" smtClean="0"/>
              <a:t>or stealing </a:t>
            </a:r>
            <a:r>
              <a:rPr lang="en-IN" dirty="0"/>
              <a:t>from </a:t>
            </a:r>
            <a:r>
              <a:rPr lang="en-IN" dirty="0" smtClean="0"/>
              <a:t>co-workers)</a:t>
            </a:r>
            <a:endParaRPr lang="en-IN" dirty="0"/>
          </a:p>
        </p:txBody>
      </p:sp>
    </p:spTree>
    <p:extLst>
      <p:ext uri="{BB962C8B-B14F-4D97-AF65-F5344CB8AC3E}">
        <p14:creationId xmlns:p14="http://schemas.microsoft.com/office/powerpoint/2010/main" val="1937102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29" y="365125"/>
            <a:ext cx="11219541" cy="1325563"/>
          </a:xfrm>
        </p:spPr>
        <p:txBody>
          <a:bodyPr>
            <a:noAutofit/>
          </a:bodyPr>
          <a:lstStyle/>
          <a:p>
            <a:r>
              <a:rPr lang="en-IN" b="1" dirty="0" smtClean="0">
                <a:latin typeface="Times New Roman" panose="02020603050405020304" pitchFamily="18" charset="0"/>
                <a:cs typeface="Times New Roman" panose="02020603050405020304" pitchFamily="18" charset="0"/>
              </a:rPr>
              <a:t>Responding to poor performance</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a:cs typeface="Times New Roman" panose="02020603050405020304" pitchFamily="18" charset="0"/>
              </a:rPr>
              <a:t>Once a supervisor determines that poor performance has occurred, he or </a:t>
            </a:r>
            <a:r>
              <a:rPr lang="en-US" dirty="0" smtClean="0">
                <a:cs typeface="Times New Roman" panose="02020603050405020304" pitchFamily="18" charset="0"/>
              </a:rPr>
              <a:t>she must </a:t>
            </a:r>
            <a:r>
              <a:rPr lang="en-US" dirty="0">
                <a:cs typeface="Times New Roman" panose="02020603050405020304" pitchFamily="18" charset="0"/>
              </a:rPr>
              <a:t>diagnose the cause of the deviation and select an appropriate </a:t>
            </a:r>
            <a:r>
              <a:rPr lang="en-US" dirty="0" smtClean="0">
                <a:cs typeface="Times New Roman" panose="02020603050405020304" pitchFamily="18" charset="0"/>
              </a:rPr>
              <a:t>response. One </a:t>
            </a:r>
            <a:r>
              <a:rPr lang="en-US" dirty="0">
                <a:cs typeface="Times New Roman" panose="02020603050405020304" pitchFamily="18" charset="0"/>
              </a:rPr>
              <a:t>way to do this is to conduct a coaching (or performance) analysis. Before we describe coaching analysis, two issues need to be discussed that affect </a:t>
            </a:r>
            <a:r>
              <a:rPr lang="en-US" dirty="0" smtClean="0">
                <a:cs typeface="Times New Roman" panose="02020603050405020304" pitchFamily="18" charset="0"/>
              </a:rPr>
              <a:t>how one </a:t>
            </a:r>
            <a:r>
              <a:rPr lang="en-US" dirty="0">
                <a:cs typeface="Times New Roman" panose="02020603050405020304" pitchFamily="18" charset="0"/>
              </a:rPr>
              <a:t>is conducted:</a:t>
            </a:r>
          </a:p>
          <a:p>
            <a:pPr marL="0" indent="0" algn="just">
              <a:buNone/>
            </a:pPr>
            <a:r>
              <a:rPr lang="en-US" dirty="0">
                <a:cs typeface="Times New Roman" panose="02020603050405020304" pitchFamily="18" charset="0"/>
              </a:rPr>
              <a:t>• </a:t>
            </a:r>
            <a:r>
              <a:rPr lang="en-US" dirty="0" smtClean="0">
                <a:cs typeface="Times New Roman" panose="02020603050405020304" pitchFamily="18" charset="0"/>
              </a:rPr>
              <a:t>  Poor </a:t>
            </a:r>
            <a:r>
              <a:rPr lang="en-US" dirty="0">
                <a:cs typeface="Times New Roman" panose="02020603050405020304" pitchFamily="18" charset="0"/>
              </a:rPr>
              <a:t>performance may have multiple causes</a:t>
            </a:r>
          </a:p>
          <a:p>
            <a:pPr marL="0" indent="0" algn="just">
              <a:buNone/>
            </a:pPr>
            <a:r>
              <a:rPr lang="en-US" dirty="0" smtClean="0">
                <a:cs typeface="Times New Roman" panose="02020603050405020304" pitchFamily="18" charset="0"/>
              </a:rPr>
              <a:t>• The </a:t>
            </a:r>
            <a:r>
              <a:rPr lang="en-US" dirty="0">
                <a:cs typeface="Times New Roman" panose="02020603050405020304" pitchFamily="18" charset="0"/>
              </a:rPr>
              <a:t>process of causal attribution may affect what the supervisor considers </a:t>
            </a:r>
            <a:r>
              <a:rPr lang="en-US" dirty="0" smtClean="0">
                <a:cs typeface="Times New Roman" panose="02020603050405020304" pitchFamily="18" charset="0"/>
              </a:rPr>
              <a:t>an appropriate </a:t>
            </a:r>
            <a:r>
              <a:rPr lang="en-US" dirty="0">
                <a:cs typeface="Times New Roman" panose="02020603050405020304" pitchFamily="18" charset="0"/>
              </a:rPr>
              <a:t>response</a:t>
            </a:r>
            <a:endParaRPr lang="en-IN" dirty="0">
              <a:cs typeface="Times New Roman" panose="02020603050405020304" pitchFamily="18" charset="0"/>
            </a:endParaRPr>
          </a:p>
        </p:txBody>
      </p:sp>
    </p:spTree>
    <p:extLst>
      <p:ext uri="{BB962C8B-B14F-4D97-AF65-F5344CB8AC3E}">
        <p14:creationId xmlns:p14="http://schemas.microsoft.com/office/powerpoint/2010/main" val="164933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428" y="365126"/>
            <a:ext cx="10410371" cy="1028246"/>
          </a:xfrm>
        </p:spPr>
        <p:txBody>
          <a:bodyPr/>
          <a:lstStyle/>
          <a:p>
            <a:pPr algn="just"/>
            <a:r>
              <a:rPr lang="en-IN" b="1" dirty="0" smtClean="0">
                <a:latin typeface="Times New Roman" panose="02020603050405020304" pitchFamily="18" charset="0"/>
                <a:cs typeface="Times New Roman" panose="02020603050405020304" pitchFamily="18" charset="0"/>
              </a:rPr>
              <a:t>Coaching</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93371"/>
            <a:ext cx="10515600" cy="4783592"/>
          </a:xfrm>
        </p:spPr>
        <p:txBody>
          <a:bodyPr/>
          <a:lstStyle/>
          <a:p>
            <a:pPr marL="0" indent="0" algn="just">
              <a:buNone/>
            </a:pPr>
            <a:r>
              <a:rPr lang="en-US" dirty="0" smtClean="0"/>
              <a:t>Coaching is defined as a process used to encourage employees to accept responsibility for their own performance, to enable them to achieve and sustain superior performance, and to treat them as partners in working toward organizational goals and effectiveness.</a:t>
            </a:r>
          </a:p>
          <a:p>
            <a:pPr marL="0" indent="0" algn="just">
              <a:buNone/>
            </a:pPr>
            <a:r>
              <a:rPr lang="en-US" dirty="0" smtClean="0"/>
              <a:t> This is done by performing two distinct activities: (1) coaching analysis, which involves analyzing performance and the conditions under which it occurs</a:t>
            </a:r>
          </a:p>
          <a:p>
            <a:pPr marL="0" indent="0" algn="just">
              <a:buNone/>
            </a:pPr>
            <a:r>
              <a:rPr lang="en-US" dirty="0" smtClean="0"/>
              <a:t> (2) coaching discussions, or face-to-face communication between employee and supervisor both to solve problems and to enable the employee to maintain and improve effective performance.</a:t>
            </a:r>
            <a:endParaRPr lang="en-IN" dirty="0"/>
          </a:p>
        </p:txBody>
      </p:sp>
    </p:spTree>
    <p:extLst>
      <p:ext uri="{BB962C8B-B14F-4D97-AF65-F5344CB8AC3E}">
        <p14:creationId xmlns:p14="http://schemas.microsoft.com/office/powerpoint/2010/main" val="3278178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8589"/>
          </a:xfrm>
        </p:spPr>
        <p:txBody>
          <a:bodyPr/>
          <a:lstStyle/>
          <a:p>
            <a:r>
              <a:rPr lang="en-IN" b="1" dirty="0" smtClean="0">
                <a:latin typeface="Times New Roman" panose="02020603050405020304" pitchFamily="18" charset="0"/>
                <a:cs typeface="Times New Roman" panose="02020603050405020304" pitchFamily="18" charset="0"/>
              </a:rPr>
              <a:t>Coaching (cont.)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93371"/>
            <a:ext cx="10515600" cy="4783592"/>
          </a:xfrm>
        </p:spPr>
        <p:txBody>
          <a:bodyPr/>
          <a:lstStyle/>
          <a:p>
            <a:pPr marL="0" indent="0" algn="just">
              <a:buNone/>
            </a:pPr>
            <a:r>
              <a:rPr lang="en-US" dirty="0" smtClean="0">
                <a:latin typeface="Times New Roman" panose="02020603050405020304" pitchFamily="18" charset="0"/>
                <a:cs typeface="Times New Roman" panose="02020603050405020304" pitchFamily="18" charset="0"/>
              </a:rPr>
              <a:t>Coaching is a process of guiding an employee from one level of competency to another. Employees who engage in coaching are more likely to improve their self-confidence and grow in their ability to:</a:t>
            </a:r>
          </a:p>
          <a:p>
            <a:pPr algn="just">
              <a:buFont typeface="Wingdings" panose="05000000000000000000" pitchFamily="2" charset="2"/>
              <a:buChar char="v"/>
            </a:pP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communicate effectively.</a:t>
            </a:r>
          </a:p>
          <a:p>
            <a:pPr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work constructively with others.</a:t>
            </a:r>
          </a:p>
          <a:p>
            <a:pPr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meet commitments and take responsibility for their actions.</a:t>
            </a:r>
          </a:p>
          <a:p>
            <a:pPr algn="jus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set goals and take action to achieve them.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67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1543"/>
            <a:ext cx="10515600" cy="841828"/>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Benefits of Coaching in Organizations:</a:t>
            </a:r>
            <a:br>
              <a:rPr lang="en-US" b="1" dirty="0" smtClean="0">
                <a:latin typeface="Times New Roman" panose="02020603050405020304" pitchFamily="18" charset="0"/>
                <a:cs typeface="Times New Roman" panose="02020603050405020304" pitchFamily="18" charset="0"/>
              </a:rPr>
            </a:b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93371"/>
            <a:ext cx="10515600" cy="4783592"/>
          </a:xfrm>
        </p:spPr>
        <p:txBody>
          <a:bodyPr>
            <a:normAutofit/>
          </a:bodyPr>
          <a:lstStyle/>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Empowers individuals and encourages them to take responsibility</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Increases employee and staff engagement</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Improves individual performance</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Helps identify and develop high potential employees</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Helps identify both organizational and individual strengths and development opportunities</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Helps to motivate and empower individuals to excel</a:t>
            </a:r>
          </a:p>
          <a:p>
            <a:pPr algn="just">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Demonstrates organizational commitment to human resource development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528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114" y="350612"/>
            <a:ext cx="10867571" cy="592817"/>
          </a:xfrm>
        </p:spPr>
        <p:txBody>
          <a:bodyPr>
            <a:normAutofit fontScale="90000"/>
          </a:bodyPr>
          <a:lstStyle/>
          <a:p>
            <a:r>
              <a:rPr lang="en-IN" b="1" dirty="0" smtClean="0">
                <a:latin typeface="Times New Roman" panose="02020603050405020304" pitchFamily="18" charset="0"/>
                <a:cs typeface="Times New Roman" panose="02020603050405020304" pitchFamily="18" charset="0"/>
              </a:rPr>
              <a:t>HRD professional’s role in coaching</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88572"/>
            <a:ext cx="10515600" cy="5088391"/>
          </a:xfrm>
        </p:spPr>
        <p:txBody>
          <a:bodyPr>
            <a:normAutofit fontScale="92500" lnSpcReduction="20000"/>
          </a:bodyPr>
          <a:lstStyle/>
          <a:p>
            <a:pPr algn="just"/>
            <a:r>
              <a:rPr lang="en-US" dirty="0" smtClean="0"/>
              <a:t>HRD professionals can help managers and supervisors become effective coaches by providing training in the coaching process and ensuring that the coaches have the interpersonal skills needed to be effective. </a:t>
            </a:r>
            <a:endParaRPr lang="en-US" dirty="0"/>
          </a:p>
          <a:p>
            <a:pPr algn="just"/>
            <a:r>
              <a:rPr lang="en-US" dirty="0" smtClean="0"/>
              <a:t>HRD professionals can also help management create a climate that encourages coaching through the use of organizational development (OD) techniques</a:t>
            </a:r>
          </a:p>
          <a:p>
            <a:pPr algn="just"/>
            <a:r>
              <a:rPr lang="en-US" dirty="0" smtClean="0"/>
              <a:t>For example, a performance problem may be caused by an inadequate reward system, and thus should be resolved by revising the compensation system. Similarly, if a manager discovers the same skill deficiency in all employees, the recruiting or selection system may need to be changed, rather than relying on training to ensure that new employees can perform a job. If an information or production system contributes to or causes problems, such as poorly maintained or outdated equipment or erroneous reports, correcting these systems should ultimately lead to improved performance</a:t>
            </a:r>
            <a:endParaRPr lang="en-IN" dirty="0"/>
          </a:p>
        </p:txBody>
      </p:sp>
    </p:spTree>
    <p:extLst>
      <p:ext uri="{BB962C8B-B14F-4D97-AF65-F5344CB8AC3E}">
        <p14:creationId xmlns:p14="http://schemas.microsoft.com/office/powerpoint/2010/main" val="1445927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7714"/>
            <a:ext cx="10515600" cy="740230"/>
          </a:xfrm>
        </p:spPr>
        <p:txBody>
          <a:bodyPr>
            <a:normAutofit/>
          </a:bodyPr>
          <a:lstStyle/>
          <a:p>
            <a:r>
              <a:rPr lang="en-IN" b="1" dirty="0" smtClean="0">
                <a:latin typeface="Times New Roman" panose="02020603050405020304" pitchFamily="18" charset="0"/>
                <a:cs typeface="Times New Roman" panose="02020603050405020304" pitchFamily="18" charset="0"/>
              </a:rPr>
              <a:t>Performance management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17600"/>
            <a:ext cx="10515600" cy="5059364"/>
          </a:xfrm>
        </p:spPr>
        <p:txBody>
          <a:bodyPr>
            <a:normAutofit/>
          </a:bodyPr>
          <a:lstStyle/>
          <a:p>
            <a:pPr marL="0" indent="0" algn="just">
              <a:buNone/>
            </a:pPr>
            <a:r>
              <a:rPr lang="en-US" dirty="0"/>
              <a:t>P</a:t>
            </a:r>
            <a:r>
              <a:rPr lang="en-US" dirty="0" smtClean="0"/>
              <a:t>erformance management is an essential tool that helps employees to realize their full potential, while helping management and HR to get the most out of the workforce.</a:t>
            </a:r>
          </a:p>
          <a:p>
            <a:pPr marL="0" indent="0" algn="just">
              <a:buNone/>
            </a:pPr>
            <a:r>
              <a:rPr lang="en-US" dirty="0" smtClean="0"/>
              <a:t>Performance management is a set of processes and systems aimed at developing an employee so they perform their job to the best of their ability.</a:t>
            </a:r>
          </a:p>
          <a:p>
            <a:pPr marL="0" indent="0" algn="just">
              <a:buNone/>
            </a:pPr>
            <a:r>
              <a:rPr lang="en-US" dirty="0" smtClean="0"/>
              <a:t>It is about measuring, managing, and improving the contribution of the individual to the organization</a:t>
            </a:r>
          </a:p>
          <a:p>
            <a:pPr marL="0" indent="0" algn="just">
              <a:buNone/>
            </a:pPr>
            <a:r>
              <a:rPr lang="en-US" b="1" dirty="0" smtClean="0"/>
              <a:t>Performance management is a series of activities designed to ensure that the organization gets the performance it needs from its employees</a:t>
            </a:r>
          </a:p>
          <a:p>
            <a:pPr marL="0" indent="0" algn="just">
              <a:buNone/>
            </a:pPr>
            <a:endParaRPr lang="en-IN" b="1" dirty="0"/>
          </a:p>
        </p:txBody>
      </p:sp>
    </p:spTree>
    <p:extLst>
      <p:ext uri="{BB962C8B-B14F-4D97-AF65-F5344CB8AC3E}">
        <p14:creationId xmlns:p14="http://schemas.microsoft.com/office/powerpoint/2010/main" val="573419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1789"/>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Objectives of the Performance </a:t>
            </a:r>
            <a:r>
              <a:rPr lang="en-US" b="1" dirty="0">
                <a:latin typeface="Times New Roman" panose="02020603050405020304" pitchFamily="18" charset="0"/>
                <a:cs typeface="Times New Roman" panose="02020603050405020304" pitchFamily="18" charset="0"/>
              </a:rPr>
              <a:t>M</a:t>
            </a:r>
            <a:r>
              <a:rPr lang="en-US" b="1" dirty="0" smtClean="0">
                <a:latin typeface="Times New Roman" panose="02020603050405020304" pitchFamily="18" charset="0"/>
                <a:cs typeface="Times New Roman" panose="02020603050405020304" pitchFamily="18" charset="0"/>
              </a:rPr>
              <a:t>anagement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It enables the employee to achieve the work performance of set standards</a:t>
            </a:r>
          </a:p>
          <a:p>
            <a:r>
              <a:rPr lang="en-US" dirty="0" smtClean="0"/>
              <a:t>It helps to identify the skills and knowledge required to perform a job efficiently.</a:t>
            </a:r>
          </a:p>
          <a:p>
            <a:r>
              <a:rPr lang="en-US" dirty="0" smtClean="0"/>
              <a:t>It is a very important factor to motivate employees and boost employee empowerment</a:t>
            </a:r>
            <a:endParaRPr lang="en-IN" dirty="0"/>
          </a:p>
        </p:txBody>
      </p:sp>
    </p:spTree>
    <p:extLst>
      <p:ext uri="{BB962C8B-B14F-4D97-AF65-F5344CB8AC3E}">
        <p14:creationId xmlns:p14="http://schemas.microsoft.com/office/powerpoint/2010/main" val="3880163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normAutofit fontScale="90000"/>
          </a:bodyPr>
          <a:lstStyle/>
          <a:p>
            <a:r>
              <a:rPr lang="en-US" b="1" i="0" dirty="0" smtClean="0">
                <a:effectLst/>
                <a:latin typeface="Times New Roman" panose="02020603050405020304" pitchFamily="18" charset="0"/>
                <a:cs typeface="Times New Roman" panose="02020603050405020304" pitchFamily="18" charset="0"/>
              </a:rPr>
              <a:t>Differences between performance management and performance appraisal</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486275"/>
          </a:xfrm>
        </p:spPr>
        <p:txBody>
          <a:bodyPr/>
          <a:lstStyle/>
          <a:p>
            <a:pPr marL="0" indent="0" algn="just">
              <a:buNone/>
            </a:pPr>
            <a:r>
              <a:rPr lang="en-US" dirty="0" smtClean="0"/>
              <a:t>Performance management, on the other hand, focuses on expending time and resources on employees for the growth of the company whereas performance appraisal evaluates previous performances and effectively communicates how an employee has worked in a current task. It does not provide a strategy for future growth.</a:t>
            </a:r>
          </a:p>
          <a:p>
            <a:pPr marL="0" indent="0" algn="just">
              <a:buNone/>
            </a:pPr>
            <a:r>
              <a:rPr lang="en-US" dirty="0" smtClean="0"/>
              <a:t>Performance management ensures that the employee has accomplished the set goals or not. It also guides them with blockers on the way whereas performance appraisal only evaluates employee’s performance objectively for the year and gives final feedback.</a:t>
            </a:r>
            <a:endParaRPr lang="en-US" dirty="0"/>
          </a:p>
          <a:p>
            <a:pPr marL="0" indent="0" algn="just">
              <a:buNone/>
            </a:pPr>
            <a:endParaRPr lang="en-IN" dirty="0"/>
          </a:p>
        </p:txBody>
      </p:sp>
    </p:spTree>
    <p:extLst>
      <p:ext uri="{BB962C8B-B14F-4D97-AF65-F5344CB8AC3E}">
        <p14:creationId xmlns:p14="http://schemas.microsoft.com/office/powerpoint/2010/main" val="250675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Times New Roman" panose="02020603050405020304" pitchFamily="18" charset="0"/>
                <a:cs typeface="Times New Roman" panose="02020603050405020304" pitchFamily="18" charset="0"/>
              </a:rPr>
              <a:t>Performance management (cont.)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IN" dirty="0" smtClean="0"/>
              <a:t>Performance Management Process starts by identifying the goals an organisation should accomplish.</a:t>
            </a:r>
          </a:p>
          <a:p>
            <a:pPr marL="0" indent="0" algn="just">
              <a:buNone/>
            </a:pPr>
            <a:r>
              <a:rPr lang="en-IN" dirty="0" smtClean="0"/>
              <a:t>Managers then identify how they and their employees can support these objectives by successfully completing work</a:t>
            </a:r>
          </a:p>
          <a:p>
            <a:pPr marL="0" indent="0" algn="just">
              <a:buNone/>
            </a:pPr>
            <a:endParaRPr lang="en-IN" dirty="0"/>
          </a:p>
        </p:txBody>
      </p:sp>
    </p:spTree>
    <p:extLst>
      <p:ext uri="{BB962C8B-B14F-4D97-AF65-F5344CB8AC3E}">
        <p14:creationId xmlns:p14="http://schemas.microsoft.com/office/powerpoint/2010/main" val="127980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1020</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 Light</vt:lpstr>
      <vt:lpstr>Tahoma</vt:lpstr>
      <vt:lpstr>Times New Roman</vt:lpstr>
      <vt:lpstr>Wingdings</vt:lpstr>
      <vt:lpstr>Office Theme</vt:lpstr>
      <vt:lpstr>Coaching and performance management-1</vt:lpstr>
      <vt:lpstr>Coaching</vt:lpstr>
      <vt:lpstr>Coaching (cont.)</vt:lpstr>
      <vt:lpstr>Benefits of Coaching in Organizations: </vt:lpstr>
      <vt:lpstr>HRD professional’s role in coaching</vt:lpstr>
      <vt:lpstr>Performance management</vt:lpstr>
      <vt:lpstr>Objectives of the Performance Management</vt:lpstr>
      <vt:lpstr>Differences between performance management and performance appraisal</vt:lpstr>
      <vt:lpstr>Performance management (cont.)</vt:lpstr>
      <vt:lpstr>Coaching to improve poor performance</vt:lpstr>
      <vt:lpstr>Defining poor performance</vt:lpstr>
      <vt:lpstr>Four types of deviant workplace behavior</vt:lpstr>
      <vt:lpstr>Responding to poor performance</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and Technical Trainings</dc:title>
  <dc:creator>PIMR PG</dc:creator>
  <cp:lastModifiedBy>PIMR PG</cp:lastModifiedBy>
  <cp:revision>51</cp:revision>
  <dcterms:created xsi:type="dcterms:W3CDTF">2022-10-17T06:43:10Z</dcterms:created>
  <dcterms:modified xsi:type="dcterms:W3CDTF">2024-09-02T08:17:51Z</dcterms:modified>
</cp:coreProperties>
</file>