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274" r:id="rId3"/>
    <p:sldId id="280" r:id="rId4"/>
    <p:sldId id="281" r:id="rId5"/>
    <p:sldId id="257" r:id="rId6"/>
    <p:sldId id="276" r:id="rId7"/>
    <p:sldId id="277" r:id="rId8"/>
    <p:sldId id="278" r:id="rId9"/>
    <p:sldId id="279" r:id="rId10"/>
    <p:sldId id="282" r:id="rId11"/>
    <p:sldId id="283" r:id="rId12"/>
    <p:sldId id="284" r:id="rId13"/>
    <p:sldId id="258" r:id="rId14"/>
    <p:sldId id="259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2621" autoAdjust="0"/>
  </p:normalViewPr>
  <p:slideViewPr>
    <p:cSldViewPr snapToGrid="0">
      <p:cViewPr varScale="1">
        <p:scale>
          <a:sx n="86" d="100"/>
          <a:sy n="86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6800-D61F-4D2C-8747-73EE1FB5782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C60D-6B31-4B01-9340-F807589B2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71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60D-6B31-4B01-9340-F807589B2B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21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3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87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6164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32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9522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6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59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09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529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030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01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38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69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11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06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67D3-52F4-41BF-AEA9-C49244102762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BE6147-6E48-448C-8B32-676EE1381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144117"/>
            <a:ext cx="7486650" cy="5581588"/>
          </a:xfrm>
          <a:prstGeom prst="rect">
            <a:avLst/>
          </a:prstGeom>
        </p:spPr>
      </p:pic>
      <p:sp>
        <p:nvSpPr>
          <p:cNvPr id="5" name="AutoShape 2" descr="blob:https://web.whatsapp.com/4b1c1356-9318-4064-a69e-b78d60d77268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495425" y="0"/>
            <a:ext cx="9144000" cy="1177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   </a:t>
            </a:r>
            <a:r>
              <a:rPr lang="en-US" sz="54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||</a:t>
            </a:r>
            <a:r>
              <a:rPr lang="mr-IN" sz="54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जय शिवराय</a:t>
            </a:r>
            <a:r>
              <a:rPr lang="en-US" sz="54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||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32624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075" y="285750"/>
            <a:ext cx="82438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Leadership </a:t>
            </a:r>
            <a:r>
              <a:rPr lang="en-US" b="1" dirty="0" err="1" smtClean="0"/>
              <a:t>Qulaity</a:t>
            </a:r>
            <a:r>
              <a:rPr lang="en-US" b="1" dirty="0" smtClean="0"/>
              <a:t> and Leadership style  of </a:t>
            </a:r>
            <a:r>
              <a:rPr lang="en-US" b="1" dirty="0" err="1" smtClean="0"/>
              <a:t>Sivaji</a:t>
            </a:r>
            <a:r>
              <a:rPr lang="en-US" b="1" dirty="0" smtClean="0"/>
              <a:t> </a:t>
            </a:r>
            <a:r>
              <a:rPr lang="en-US" b="1" dirty="0" err="1" smtClean="0"/>
              <a:t>Maharaj</a:t>
            </a:r>
            <a:endParaRPr lang="en-US" b="1" dirty="0" smtClean="0"/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Visionary Leadership Style </a:t>
            </a:r>
          </a:p>
          <a:p>
            <a:pPr marL="342900" indent="-342900"/>
            <a:r>
              <a:rPr lang="en-US" dirty="0" smtClean="0"/>
              <a:t>Strategic Thinking </a:t>
            </a:r>
          </a:p>
          <a:p>
            <a:pPr marL="342900" indent="-342900"/>
            <a:r>
              <a:rPr lang="en-US" dirty="0" smtClean="0"/>
              <a:t>Long Term goals </a:t>
            </a:r>
          </a:p>
          <a:p>
            <a:pPr marL="342900" indent="-342900"/>
            <a:r>
              <a:rPr lang="en-US" b="1" dirty="0" smtClean="0"/>
              <a:t>2. Inclusive and Empowering Leadership </a:t>
            </a:r>
          </a:p>
          <a:p>
            <a:pPr marL="342900" indent="-342900"/>
            <a:r>
              <a:rPr lang="en-US" dirty="0" smtClean="0"/>
              <a:t>Respect for Diversity </a:t>
            </a:r>
          </a:p>
          <a:p>
            <a:pPr marL="342900" indent="-342900"/>
            <a:r>
              <a:rPr lang="en-US" dirty="0" smtClean="0"/>
              <a:t>Empowering Subordinates</a:t>
            </a:r>
          </a:p>
          <a:p>
            <a:pPr marL="342900" indent="-342900"/>
            <a:r>
              <a:rPr lang="en-US" b="1" dirty="0" smtClean="0"/>
              <a:t>3. Servant Leadership : </a:t>
            </a:r>
          </a:p>
          <a:p>
            <a:pPr marL="342900" indent="-342900"/>
            <a:r>
              <a:rPr lang="en-US" dirty="0" smtClean="0"/>
              <a:t>Welfare of the people</a:t>
            </a:r>
          </a:p>
          <a:p>
            <a:pPr marL="342900" indent="-342900"/>
            <a:r>
              <a:rPr lang="en-US" dirty="0" smtClean="0"/>
              <a:t>Modesty and humility </a:t>
            </a:r>
          </a:p>
          <a:p>
            <a:pPr marL="342900" indent="-342900"/>
            <a:r>
              <a:rPr lang="en-US" b="1" dirty="0" smtClean="0"/>
              <a:t>4. Ethical and Moral Leadership </a:t>
            </a:r>
          </a:p>
          <a:p>
            <a:pPr marL="342900" indent="-342900"/>
            <a:r>
              <a:rPr lang="en-US" dirty="0" smtClean="0"/>
              <a:t>Integrity and Justice </a:t>
            </a:r>
          </a:p>
          <a:p>
            <a:pPr marL="342900" indent="-342900"/>
            <a:r>
              <a:rPr lang="en-US" dirty="0" smtClean="0"/>
              <a:t>Commitment to Dharma </a:t>
            </a:r>
          </a:p>
          <a:p>
            <a:pPr marL="342900" indent="-342900"/>
            <a:r>
              <a:rPr lang="en-US" b="1" dirty="0" smtClean="0"/>
              <a:t>5. Transformational Leadership</a:t>
            </a:r>
            <a:r>
              <a:rPr lang="en-US" dirty="0" smtClean="0"/>
              <a:t> </a:t>
            </a:r>
          </a:p>
          <a:p>
            <a:pPr marL="342900" indent="-342900"/>
            <a:r>
              <a:rPr lang="en-US" dirty="0" smtClean="0"/>
              <a:t>Inspiring loyalty</a:t>
            </a:r>
          </a:p>
          <a:p>
            <a:pPr marL="342900" indent="-342900"/>
            <a:r>
              <a:rPr lang="en-US" dirty="0" smtClean="0"/>
              <a:t>Building Strong identity </a:t>
            </a:r>
          </a:p>
          <a:p>
            <a:pPr marL="342900" indent="-342900"/>
            <a:r>
              <a:rPr lang="en-US" b="1" dirty="0" smtClean="0"/>
              <a:t>6. Adaptable and flexible leadership </a:t>
            </a:r>
          </a:p>
          <a:p>
            <a:pPr marL="342900" indent="-342900"/>
            <a:r>
              <a:rPr lang="en-US" b="1" dirty="0" smtClean="0"/>
              <a:t>7. Resilient and courageous leadership 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endParaRPr lang="en-US" b="1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38" y="1371600"/>
            <a:ext cx="7372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Innovative Strategies in Warfare and Governance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Guerrilla warfare </a:t>
            </a:r>
          </a:p>
          <a:p>
            <a:pPr marL="342900" indent="-342900"/>
            <a:r>
              <a:rPr lang="en-US" dirty="0" smtClean="0"/>
              <a:t>Hit and Run </a:t>
            </a:r>
          </a:p>
          <a:p>
            <a:pPr marL="342900" indent="-342900"/>
            <a:r>
              <a:rPr lang="en-US" dirty="0" smtClean="0"/>
              <a:t>Exploiting Terrain </a:t>
            </a:r>
          </a:p>
          <a:p>
            <a:pPr marL="342900" indent="-342900"/>
            <a:r>
              <a:rPr lang="en-US" b="1" dirty="0" smtClean="0"/>
              <a:t>2. Fortress Warfare </a:t>
            </a:r>
          </a:p>
          <a:p>
            <a:pPr marL="342900" indent="-342900"/>
            <a:r>
              <a:rPr lang="en-US" dirty="0" smtClean="0"/>
              <a:t>Strategic Fortification </a:t>
            </a:r>
          </a:p>
          <a:p>
            <a:pPr marL="342900" indent="-342900"/>
            <a:r>
              <a:rPr lang="en-US" dirty="0" smtClean="0"/>
              <a:t>Use of forts as bases </a:t>
            </a:r>
          </a:p>
          <a:p>
            <a:pPr marL="342900" indent="-342900"/>
            <a:r>
              <a:rPr lang="en-US" b="1" dirty="0" smtClean="0"/>
              <a:t>3. Naval Warfare </a:t>
            </a:r>
          </a:p>
          <a:p>
            <a:pPr marL="342900" indent="-342900"/>
            <a:r>
              <a:rPr lang="en-US" dirty="0" smtClean="0"/>
              <a:t>Establishment of Navy </a:t>
            </a:r>
          </a:p>
          <a:p>
            <a:pPr marL="342900" indent="-342900"/>
            <a:r>
              <a:rPr lang="en-US" dirty="0" smtClean="0"/>
              <a:t>Naval fortification </a:t>
            </a:r>
          </a:p>
          <a:p>
            <a:pPr marL="342900" indent="-342900"/>
            <a:r>
              <a:rPr lang="en-US" b="1" dirty="0" smtClean="0"/>
              <a:t>4. Psychological Warfare </a:t>
            </a:r>
          </a:p>
          <a:p>
            <a:pPr marL="342900" indent="-342900"/>
            <a:r>
              <a:rPr lang="en-US" dirty="0" smtClean="0"/>
              <a:t>Spreading rumors </a:t>
            </a:r>
          </a:p>
          <a:p>
            <a:pPr marL="342900" indent="-342900"/>
            <a:r>
              <a:rPr lang="en-US" dirty="0" smtClean="0"/>
              <a:t>Moral Superiority and divine support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271463"/>
            <a:ext cx="1012983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Administrative Structure of </a:t>
            </a:r>
            <a:r>
              <a:rPr lang="en-US" sz="2400" b="1" dirty="0" err="1" smtClean="0"/>
              <a:t>Shivaji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Maharaj</a:t>
            </a:r>
            <a:endParaRPr lang="en-US" sz="2400" b="1" dirty="0" smtClean="0"/>
          </a:p>
          <a:p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Central Administration :</a:t>
            </a:r>
          </a:p>
          <a:p>
            <a:pPr marL="457200" indent="-457200"/>
            <a:r>
              <a:rPr lang="en-US" sz="2400" b="1" dirty="0" err="1" smtClean="0"/>
              <a:t>Asthapradhan</a:t>
            </a:r>
            <a:r>
              <a:rPr lang="en-US" sz="2400" b="1" dirty="0" smtClean="0"/>
              <a:t> or 8 ministers </a:t>
            </a:r>
          </a:p>
          <a:p>
            <a:pPr marL="457200" indent="-457200"/>
            <a:r>
              <a:rPr lang="en-US" sz="2400" dirty="0" err="1" smtClean="0"/>
              <a:t>Peshwa</a:t>
            </a:r>
            <a:r>
              <a:rPr lang="en-US" sz="2400" dirty="0" smtClean="0"/>
              <a:t> : Prime minister </a:t>
            </a:r>
          </a:p>
          <a:p>
            <a:pPr marL="457200" indent="-457200"/>
            <a:r>
              <a:rPr lang="en-US" sz="2400" dirty="0" err="1" smtClean="0"/>
              <a:t>Amatya</a:t>
            </a:r>
            <a:r>
              <a:rPr lang="en-US" sz="2400" dirty="0" smtClean="0"/>
              <a:t> : Auditor</a:t>
            </a:r>
          </a:p>
          <a:p>
            <a:pPr marL="457200" indent="-457200"/>
            <a:r>
              <a:rPr lang="en-US" sz="2400" dirty="0" err="1" smtClean="0"/>
              <a:t>Waq-navis</a:t>
            </a:r>
            <a:r>
              <a:rPr lang="en-US" sz="2400" dirty="0" smtClean="0"/>
              <a:t> –intelligence, expenses, household affaires </a:t>
            </a:r>
          </a:p>
          <a:p>
            <a:pPr marL="457200" indent="-457200"/>
            <a:r>
              <a:rPr lang="en-US" sz="2400" dirty="0" err="1" smtClean="0"/>
              <a:t>Dabir</a:t>
            </a:r>
            <a:r>
              <a:rPr lang="en-US" sz="2400" dirty="0" smtClean="0"/>
              <a:t> (Pant- </a:t>
            </a:r>
            <a:r>
              <a:rPr lang="en-US" sz="2400" dirty="0" err="1" smtClean="0"/>
              <a:t>Sumant</a:t>
            </a:r>
            <a:r>
              <a:rPr lang="en-US" sz="2400" dirty="0" smtClean="0"/>
              <a:t> ): foreign minister </a:t>
            </a:r>
          </a:p>
          <a:p>
            <a:pPr marL="457200" indent="-457200"/>
            <a:r>
              <a:rPr lang="en-US" sz="2400" dirty="0" err="1" smtClean="0"/>
              <a:t>Surnis</a:t>
            </a:r>
            <a:r>
              <a:rPr lang="en-US" sz="2400" dirty="0" smtClean="0"/>
              <a:t> or </a:t>
            </a:r>
            <a:r>
              <a:rPr lang="en-US" sz="2400" dirty="0" err="1" smtClean="0"/>
              <a:t>Sachiv</a:t>
            </a:r>
            <a:r>
              <a:rPr lang="en-US" sz="2400" dirty="0" smtClean="0"/>
              <a:t> : official correspondence</a:t>
            </a:r>
          </a:p>
          <a:p>
            <a:pPr marL="457200" indent="-457200"/>
            <a:r>
              <a:rPr lang="en-US" sz="2400" dirty="0" err="1" smtClean="0"/>
              <a:t>Pandit</a:t>
            </a:r>
            <a:r>
              <a:rPr lang="en-US" sz="2400" dirty="0" smtClean="0"/>
              <a:t> </a:t>
            </a:r>
            <a:r>
              <a:rPr lang="en-US" sz="2400" dirty="0" err="1" smtClean="0"/>
              <a:t>Rao</a:t>
            </a:r>
            <a:r>
              <a:rPr lang="en-US" sz="2400" dirty="0" smtClean="0"/>
              <a:t> : Dharma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</a:p>
          <a:p>
            <a:pPr marL="457200" indent="-457200"/>
            <a:r>
              <a:rPr lang="en-US" sz="2400" dirty="0" err="1" smtClean="0"/>
              <a:t>Nyayadhish</a:t>
            </a:r>
            <a:r>
              <a:rPr lang="en-US" sz="2400" dirty="0" smtClean="0"/>
              <a:t> : Chief Justice </a:t>
            </a:r>
          </a:p>
          <a:p>
            <a:pPr marL="457200" indent="-457200"/>
            <a:r>
              <a:rPr lang="en-US" sz="2400" dirty="0" err="1" smtClean="0"/>
              <a:t>Senapati</a:t>
            </a:r>
            <a:r>
              <a:rPr lang="en-US" sz="2400" dirty="0" smtClean="0"/>
              <a:t> : Commander in Chief </a:t>
            </a:r>
          </a:p>
          <a:p>
            <a:pPr marL="457200" indent="-457200"/>
            <a:r>
              <a:rPr lang="en-US" sz="2400" b="1" dirty="0" smtClean="0"/>
              <a:t>2. Provincial Administration </a:t>
            </a:r>
            <a:r>
              <a:rPr lang="en-US" sz="2400" dirty="0" smtClean="0"/>
              <a:t>:</a:t>
            </a:r>
          </a:p>
          <a:p>
            <a:pPr marL="457200" indent="-457200"/>
            <a:r>
              <a:rPr lang="en-US" sz="2400" dirty="0" err="1" smtClean="0"/>
              <a:t>Mamledar</a:t>
            </a:r>
            <a:r>
              <a:rPr lang="en-US" sz="2400" dirty="0" smtClean="0"/>
              <a:t> or viceroy, District ,Village –</a:t>
            </a:r>
            <a:r>
              <a:rPr lang="en-US" sz="2400" dirty="0" err="1" smtClean="0"/>
              <a:t>Panchayat</a:t>
            </a:r>
            <a:r>
              <a:rPr lang="en-US" sz="2400" dirty="0" smtClean="0"/>
              <a:t> Raj </a:t>
            </a:r>
          </a:p>
          <a:p>
            <a:r>
              <a:rPr lang="en-US" sz="2400" b="1" dirty="0" smtClean="0"/>
              <a:t>3. Revenue Administration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4. Army Administration  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138546"/>
            <a:ext cx="10889673" cy="211974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Chhatrapati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Shivaji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Maharaj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14 Principles Of Management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07204"/>
            <a:ext cx="7121367" cy="4744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5392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4" y="-1094509"/>
            <a:ext cx="10818876" cy="2189017"/>
          </a:xfrm>
        </p:spPr>
        <p:txBody>
          <a:bodyPr>
            <a:noAutofit/>
          </a:bodyPr>
          <a:lstStyle/>
          <a:p>
            <a:pPr marL="571500" indent="-571500"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8800" b="1" u="sng" dirty="0" smtClean="0">
                <a:solidFill>
                  <a:srgbClr val="FF0000"/>
                </a:solidFill>
              </a:rPr>
              <a:t> </a:t>
            </a:r>
            <a:r>
              <a:rPr lang="en-US" sz="6600" b="1" u="sng" dirty="0" smtClean="0">
                <a:solidFill>
                  <a:srgbClr val="FF0000"/>
                </a:solidFill>
              </a:rPr>
              <a:t>Division Of Work</a:t>
            </a:r>
            <a:endParaRPr lang="en-US" sz="88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65" y="1346978"/>
            <a:ext cx="6009796" cy="5314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416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51" y="122832"/>
            <a:ext cx="10801635" cy="1282887"/>
          </a:xfrm>
        </p:spPr>
        <p:txBody>
          <a:bodyPr>
            <a:normAutofit fontScale="90000"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6000" b="1" u="sng" dirty="0" smtClean="0">
                <a:solidFill>
                  <a:srgbClr val="FF0000"/>
                </a:solidFill>
              </a:rPr>
              <a:t>Authority And Responsibility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76" y="1405719"/>
            <a:ext cx="7747023" cy="5185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25149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-274319"/>
            <a:ext cx="10104119" cy="1082040"/>
          </a:xfrm>
        </p:spPr>
        <p:txBody>
          <a:bodyPr>
            <a:normAutofit fontScale="90000"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smtClean="0">
                <a:solidFill>
                  <a:srgbClr val="FF0000"/>
                </a:solidFill>
              </a:rPr>
              <a:t>Unity</a:t>
            </a:r>
            <a:r>
              <a:rPr lang="en-US" sz="6600" b="1" u="sng" dirty="0" smtClean="0">
                <a:solidFill>
                  <a:srgbClr val="FF0000"/>
                </a:solidFill>
              </a:rPr>
              <a:t> Of Command 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0" y="1066800"/>
            <a:ext cx="9956490" cy="5501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1696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41" y="-198120"/>
            <a:ext cx="9972248" cy="1364775"/>
          </a:xfrm>
        </p:spPr>
        <p:txBody>
          <a:bodyPr>
            <a:norm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6600" b="1" u="sng" dirty="0" smtClean="0">
                <a:solidFill>
                  <a:srgbClr val="FF0000"/>
                </a:solidFill>
              </a:rPr>
              <a:t>Unity </a:t>
            </a:r>
            <a:r>
              <a:rPr lang="en-US" sz="6600" b="1" u="sng" dirty="0">
                <a:solidFill>
                  <a:srgbClr val="FF0000"/>
                </a:solidFill>
              </a:rPr>
              <a:t>Of Direction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5" y="999015"/>
            <a:ext cx="4439825" cy="5641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463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06" y="-198802"/>
            <a:ext cx="9758148" cy="1787856"/>
          </a:xfrm>
        </p:spPr>
        <p:txBody>
          <a:bodyPr>
            <a:noAutofit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5400" b="1" u="sng" dirty="0" smtClean="0">
                <a:solidFill>
                  <a:srgbClr val="FF0000"/>
                </a:solidFill>
              </a:rPr>
              <a:t>Subordination </a:t>
            </a:r>
            <a:r>
              <a:rPr lang="en-US" sz="4400" b="1" u="sng" dirty="0" smtClean="0">
                <a:solidFill>
                  <a:srgbClr val="FF0000"/>
                </a:solidFill>
              </a:rPr>
              <a:t>Of Interest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58" y="1183943"/>
            <a:ext cx="7301249" cy="5475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3853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50" y="-198119"/>
            <a:ext cx="10750740" cy="1132763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6700" b="1" u="sng" dirty="0" smtClean="0">
                <a:solidFill>
                  <a:srgbClr val="FF0000"/>
                </a:solidFill>
              </a:rPr>
              <a:t>Remuneration</a:t>
            </a:r>
            <a:endParaRPr lang="en-US" sz="8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37" y="1132764"/>
            <a:ext cx="5558193" cy="5558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241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41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8490" y="-300250"/>
            <a:ext cx="12065190" cy="1705970"/>
          </a:xfrm>
        </p:spPr>
        <p:txBody>
          <a:bodyPr/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</a:rPr>
              <a:t>Centralisation</a:t>
            </a:r>
            <a:endParaRPr lang="en-US" sz="88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9" y="1235627"/>
            <a:ext cx="5240741" cy="54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33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240" y="3581400"/>
            <a:ext cx="6477000" cy="62552"/>
          </a:xfrm>
        </p:spPr>
        <p:txBody>
          <a:bodyPr>
            <a:normAutofit fontScale="90000"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18" y="923330"/>
            <a:ext cx="7744535" cy="575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0"/>
            <a:ext cx="7635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5400" b="1" u="sng" dirty="0" err="1" smtClean="0">
                <a:solidFill>
                  <a:srgbClr val="FF0000"/>
                </a:solidFill>
              </a:rPr>
              <a:t>Scaler</a:t>
            </a:r>
            <a:r>
              <a:rPr lang="en-US" sz="5400" b="1" u="sng" dirty="0" smtClean="0">
                <a:solidFill>
                  <a:srgbClr val="FF0000"/>
                </a:solidFill>
              </a:rPr>
              <a:t> Chain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073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06680"/>
            <a:ext cx="10199370" cy="3469032"/>
          </a:xfrm>
        </p:spPr>
        <p:txBody>
          <a:bodyPr>
            <a:normAutofit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6600" b="1" u="sng" dirty="0" smtClean="0">
                <a:solidFill>
                  <a:srgbClr val="FF0000"/>
                </a:solidFill>
              </a:rPr>
              <a:t>Order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68" y="1356147"/>
            <a:ext cx="7636832" cy="5321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8526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02" y="-266699"/>
            <a:ext cx="10515600" cy="1552574"/>
          </a:xfrm>
        </p:spPr>
        <p:txBody>
          <a:bodyPr>
            <a:normAutofit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7200" b="1" u="sng" dirty="0" smtClean="0">
                <a:solidFill>
                  <a:srgbClr val="FF0000"/>
                </a:solidFill>
              </a:rPr>
              <a:t>Equity</a:t>
            </a:r>
            <a:endParaRPr lang="en-US" sz="88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78" y="1149397"/>
            <a:ext cx="6900941" cy="5538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1227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25" y="1"/>
            <a:ext cx="10515600" cy="1037230"/>
          </a:xfrm>
        </p:spPr>
        <p:txBody>
          <a:bodyPr>
            <a:normAutofit fontScale="90000"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smtClean="0">
                <a:solidFill>
                  <a:srgbClr val="FF0000"/>
                </a:solidFill>
              </a:rPr>
              <a:t>Stability Of Tenure</a:t>
            </a:r>
            <a:endParaRPr lang="en-US" sz="88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69" y="1171147"/>
            <a:ext cx="7336809" cy="5502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8073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45" y="1"/>
            <a:ext cx="10515600" cy="1125584"/>
          </a:xfrm>
        </p:spPr>
        <p:txBody>
          <a:bodyPr>
            <a:normAutofit fontScale="90000"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7200" b="1" u="sng" dirty="0" smtClean="0">
                <a:solidFill>
                  <a:srgbClr val="FF0000"/>
                </a:solidFill>
              </a:rPr>
              <a:t>Initiative</a:t>
            </a:r>
            <a:endParaRPr lang="en-US" sz="79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59" y="1125584"/>
            <a:ext cx="7897505" cy="5614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276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584" y="99279"/>
            <a:ext cx="10208525" cy="1019838"/>
          </a:xfrm>
        </p:spPr>
        <p:txBody>
          <a:bodyPr>
            <a:norm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Espirit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>
                <a:solidFill>
                  <a:srgbClr val="FF0000"/>
                </a:solidFill>
              </a:rPr>
              <a:t>De Corps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4" y="1119117"/>
            <a:ext cx="7612324" cy="5596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94926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91" y="1146411"/>
            <a:ext cx="10269943" cy="4107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8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549" y="957263"/>
            <a:ext cx="94154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/>
              <a:t>Objectives 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Insights and Lessons from the life of </a:t>
            </a:r>
            <a:r>
              <a:rPr lang="en-US" dirty="0" err="1" smtClean="0"/>
              <a:t>Shivaji</a:t>
            </a:r>
            <a:r>
              <a:rPr lang="en-US" dirty="0" smtClean="0"/>
              <a:t> </a:t>
            </a:r>
            <a:r>
              <a:rPr lang="en-US" dirty="0" err="1" smtClean="0"/>
              <a:t>Maharaj</a:t>
            </a:r>
            <a:r>
              <a:rPr lang="en-US" dirty="0" smtClean="0"/>
              <a:t>: Overview of </a:t>
            </a:r>
            <a:r>
              <a:rPr lang="en-US" dirty="0" err="1" smtClean="0"/>
              <a:t>Shivaji</a:t>
            </a:r>
            <a:r>
              <a:rPr lang="en-US" dirty="0" smtClean="0"/>
              <a:t> </a:t>
            </a:r>
            <a:r>
              <a:rPr lang="en-US" dirty="0" err="1" smtClean="0"/>
              <a:t>Maharaj's</a:t>
            </a:r>
            <a:r>
              <a:rPr lang="en-US" dirty="0" smtClean="0"/>
              <a:t> life, historical context, Dharma, Raj Dharma, and </a:t>
            </a:r>
            <a:r>
              <a:rPr lang="en-US" dirty="0" err="1" smtClean="0"/>
              <a:t>Artha</a:t>
            </a:r>
            <a:r>
              <a:rPr lang="en-US" dirty="0" smtClean="0"/>
              <a:t>, Leadership qualities of </a:t>
            </a:r>
            <a:r>
              <a:rPr lang="en-US" dirty="0" err="1" smtClean="0"/>
              <a:t>Shivaji</a:t>
            </a:r>
            <a:r>
              <a:rPr lang="en-US" dirty="0" smtClean="0"/>
              <a:t> </a:t>
            </a:r>
            <a:r>
              <a:rPr lang="en-US" dirty="0" err="1" smtClean="0"/>
              <a:t>Maharaj</a:t>
            </a:r>
            <a:r>
              <a:rPr lang="en-US" dirty="0" smtClean="0"/>
              <a:t> - Leadership in adversity, Leadership styles and effectiveness in different contexts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Shivaji</a:t>
            </a:r>
            <a:r>
              <a:rPr lang="en-US" dirty="0" smtClean="0"/>
              <a:t> </a:t>
            </a:r>
            <a:r>
              <a:rPr lang="en-US" dirty="0" err="1" smtClean="0"/>
              <a:t>Maharaj's</a:t>
            </a:r>
            <a:r>
              <a:rPr lang="en-US" dirty="0" smtClean="0"/>
              <a:t> strategic vision and planning, Innovative strategies in warfare and governance, Principles of governance in </a:t>
            </a:r>
            <a:r>
              <a:rPr lang="en-US" dirty="0" err="1" smtClean="0"/>
              <a:t>Shivaji's</a:t>
            </a:r>
            <a:r>
              <a:rPr lang="en-US" dirty="0" smtClean="0"/>
              <a:t> kingdom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Administration structures and decision-making processes, Efficient and ethical governance, </a:t>
            </a:r>
            <a:r>
              <a:rPr lang="en-US" dirty="0" err="1" smtClean="0"/>
              <a:t>Shivaji</a:t>
            </a:r>
            <a:r>
              <a:rPr lang="en-US" dirty="0" smtClean="0"/>
              <a:t> </a:t>
            </a:r>
            <a:r>
              <a:rPr lang="en-US" dirty="0" err="1" smtClean="0"/>
              <a:t>Maharaj</a:t>
            </a:r>
            <a:r>
              <a:rPr lang="en-US" dirty="0" smtClean="0"/>
              <a:t> as an entrepreneur and nation-builder, Economic policies and trade strategies.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Cultural values in </a:t>
            </a:r>
            <a:r>
              <a:rPr lang="en-US" dirty="0" err="1" smtClean="0"/>
              <a:t>Shivaji's</a:t>
            </a:r>
            <a:r>
              <a:rPr lang="en-US" dirty="0" smtClean="0"/>
              <a:t> leadership, Balancing tradition with modernity in leadership, Relevance of </a:t>
            </a:r>
            <a:r>
              <a:rPr lang="en-US" dirty="0" err="1" smtClean="0"/>
              <a:t>Shivaji</a:t>
            </a:r>
            <a:r>
              <a:rPr lang="en-US" dirty="0" smtClean="0"/>
              <a:t> </a:t>
            </a:r>
            <a:r>
              <a:rPr lang="en-US" dirty="0" err="1" smtClean="0"/>
              <a:t>Maharaj's</a:t>
            </a:r>
            <a:r>
              <a:rPr lang="en-US" dirty="0" smtClean="0"/>
              <a:t> leadership in contemporary management and leadership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8762" y="628650"/>
            <a:ext cx="1020603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Overview of </a:t>
            </a:r>
            <a:r>
              <a:rPr lang="en-US" sz="2400" b="1" dirty="0" err="1" smtClean="0"/>
              <a:t>Chtrapati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Shivaji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Maharaj’s</a:t>
            </a:r>
            <a:r>
              <a:rPr lang="en-US" sz="2400" b="1" dirty="0" smtClean="0"/>
              <a:t> Life : Historical Context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Childhood and early life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Strategic warfare and naval force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Administrative Brilliance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Enduring Legacy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Guiding Principal of Modern India 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Dharma : 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Righteousness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Law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Duties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Code of conduct</a:t>
            </a:r>
          </a:p>
          <a:p>
            <a:endParaRPr lang="en-US" dirty="0" smtClean="0"/>
          </a:p>
          <a:p>
            <a:r>
              <a:rPr lang="en-US" b="1" dirty="0" smtClean="0"/>
              <a:t>Raj Dharma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Duties of the king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Vyavahar</a:t>
            </a:r>
            <a:r>
              <a:rPr lang="en-US" dirty="0" smtClean="0"/>
              <a:t> </a:t>
            </a:r>
            <a:r>
              <a:rPr lang="en-US" dirty="0" err="1" smtClean="0"/>
              <a:t>neeti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Core Principals : well being of people , strong military force to protect the people , support economic need of the people by promoting agriculture and Industry  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640" y="0"/>
            <a:ext cx="8808720" cy="9350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||</a:t>
            </a:r>
            <a:r>
              <a:rPr lang="mr-IN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अफजलखानाचा वध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|| 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7" y="935037"/>
            <a:ext cx="9962683" cy="5577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6825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90" y="1551711"/>
            <a:ext cx="9796672" cy="51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7186" y="526473"/>
            <a:ext cx="340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4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जावळीचे</a:t>
            </a:r>
            <a:r>
              <a:rPr lang="mr-IN" sz="4400" u="sng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mr-IN" sz="44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जंगल</a:t>
            </a:r>
            <a:endParaRPr lang="en-US" sz="4400" b="1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8e360561-7615-4967-82c4-0d193da859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94" y="1418358"/>
            <a:ext cx="5439642" cy="5439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1523" y="710472"/>
            <a:ext cx="290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पसरणीचा</a:t>
            </a:r>
            <a:r>
              <a:rPr lang="mr-IN" sz="4000" b="1" i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mr-IN" sz="40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घाट</a:t>
            </a:r>
            <a:endParaRPr lang="en-US" sz="4000" b="1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8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367143"/>
            <a:ext cx="11145214" cy="6269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9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539" y="54655"/>
            <a:ext cx="5442677" cy="6803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1647" y="54655"/>
            <a:ext cx="314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4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प्रतापगड</a:t>
            </a:r>
            <a:endParaRPr lang="en-US" sz="4400" b="1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6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438</Words>
  <Application>Microsoft Office PowerPoint</Application>
  <PresentationFormat>Custom</PresentationFormat>
  <Paragraphs>109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Slide 1</vt:lpstr>
      <vt:lpstr>Slide 2</vt:lpstr>
      <vt:lpstr>Slide 3</vt:lpstr>
      <vt:lpstr>Slide 4</vt:lpstr>
      <vt:lpstr>        ||अफजलखानाचा वध|| </vt:lpstr>
      <vt:lpstr>Slide 6</vt:lpstr>
      <vt:lpstr>Slide 7</vt:lpstr>
      <vt:lpstr>Slide 8</vt:lpstr>
      <vt:lpstr>Slide 9</vt:lpstr>
      <vt:lpstr>Slide 10</vt:lpstr>
      <vt:lpstr>Slide 11</vt:lpstr>
      <vt:lpstr>Slide 12</vt:lpstr>
      <vt:lpstr>  Chhatrapati Shivaji Maharaj    14 Principles Of Management </vt:lpstr>
      <vt:lpstr> Division Of Work</vt:lpstr>
      <vt:lpstr>Authority And Responsibility</vt:lpstr>
      <vt:lpstr> Unity Of Command </vt:lpstr>
      <vt:lpstr> Unity Of Direction</vt:lpstr>
      <vt:lpstr> Subordination Of Interest</vt:lpstr>
      <vt:lpstr> Remuneration</vt:lpstr>
      <vt:lpstr> Centralisation</vt:lpstr>
      <vt:lpstr>Slide 21</vt:lpstr>
      <vt:lpstr> Order</vt:lpstr>
      <vt:lpstr> Equity</vt:lpstr>
      <vt:lpstr> Stability Of Tenure</vt:lpstr>
      <vt:lpstr>Initiative</vt:lpstr>
      <vt:lpstr> Espirit De Corps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|| जय शिवराय ||</dc:title>
  <dc:creator>Microsoft account</dc:creator>
  <cp:lastModifiedBy>LL1</cp:lastModifiedBy>
  <cp:revision>29</cp:revision>
  <dcterms:created xsi:type="dcterms:W3CDTF">2022-03-07T13:43:14Z</dcterms:created>
  <dcterms:modified xsi:type="dcterms:W3CDTF">2024-11-19T07:04:29Z</dcterms:modified>
</cp:coreProperties>
</file>