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1" r:id="rId4"/>
    <p:sldId id="260" r:id="rId5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08E"/>
    <a:srgbClr val="E33F74"/>
    <a:srgbClr val="F3C129"/>
    <a:srgbClr val="002227"/>
    <a:srgbClr val="77086E"/>
    <a:srgbClr val="933EFF"/>
    <a:srgbClr val="D98605"/>
    <a:srgbClr val="025C7F"/>
    <a:srgbClr val="B6BD50"/>
    <a:srgbClr val="D4D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7069C8-BEA1-CACA-5C4E-1F34FD37D2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78EEF-8E13-EAD6-3FAB-66B68CC3B5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481" y="0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/>
          <a:lstStyle>
            <a:lvl1pPr algn="r">
              <a:defRPr sz="1200"/>
            </a:lvl1pPr>
          </a:lstStyle>
          <a:p>
            <a:fld id="{AC0152AB-4AD2-42FC-9215-64872F3760EA}" type="datetimeFigureOut">
              <a:rPr lang="en-MY" smtClean="0"/>
              <a:t>27/7/2023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ABF3E-E0DC-F65E-25C7-56E92EC90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735E4-AFD6-C4EA-8474-6F5123B46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481" y="9722234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 anchor="b"/>
          <a:lstStyle>
            <a:lvl1pPr algn="r">
              <a:defRPr sz="1200"/>
            </a:lvl1pPr>
          </a:lstStyle>
          <a:p>
            <a:fld id="{687A4CCB-55CD-46C6-A728-16AAC53993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4238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81" y="0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/>
          <a:lstStyle>
            <a:lvl1pPr algn="r">
              <a:defRPr sz="1200"/>
            </a:lvl1pPr>
          </a:lstStyle>
          <a:p>
            <a:fld id="{6575FFC8-3C10-43C4-93C8-3EC12D32AAFE}" type="datetimeFigureOut">
              <a:rPr lang="en-MY" smtClean="0"/>
              <a:t>27/7/2023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6" rIns="93753" bIns="46876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12" y="4925975"/>
            <a:ext cx="5681653" cy="4029312"/>
          </a:xfrm>
          <a:prstGeom prst="rect">
            <a:avLst/>
          </a:prstGeom>
        </p:spPr>
        <p:txBody>
          <a:bodyPr vert="horz" lIns="93753" tIns="46876" rIns="93753" bIns="468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2234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81" y="9722234"/>
            <a:ext cx="3077357" cy="512380"/>
          </a:xfrm>
          <a:prstGeom prst="rect">
            <a:avLst/>
          </a:prstGeom>
        </p:spPr>
        <p:txBody>
          <a:bodyPr vert="horz" lIns="93753" tIns="46876" rIns="93753" bIns="46876" rtlCol="0" anchor="b"/>
          <a:lstStyle>
            <a:lvl1pPr algn="r">
              <a:defRPr sz="1200"/>
            </a:lvl1pPr>
          </a:lstStyle>
          <a:p>
            <a:fld id="{F9E7DF30-0582-40AC-BAC8-276ECACCC7B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716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E23ADB-0542-4D69-AA69-8E31707C7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598666"/>
            <a:ext cx="366832" cy="259334"/>
          </a:xfrm>
          <a:prstGeom prst="rect">
            <a:avLst/>
          </a:prstGeom>
        </p:spPr>
      </p:pic>
      <p:pic>
        <p:nvPicPr>
          <p:cNvPr id="8" name="Google Shape;16;p4">
            <a:extLst>
              <a:ext uri="{FF2B5EF4-FFF2-40B4-BE49-F238E27FC236}">
                <a16:creationId xmlns:a16="http://schemas.microsoft.com/office/drawing/2014/main" id="{DEA6CBEE-1EE2-4A5C-9ECC-85C1ACFBC41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15462" y="6254826"/>
            <a:ext cx="819210" cy="2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;p5">
            <a:extLst>
              <a:ext uri="{FF2B5EF4-FFF2-40B4-BE49-F238E27FC236}">
                <a16:creationId xmlns:a16="http://schemas.microsoft.com/office/drawing/2014/main" id="{6E8A7E9D-FB5C-4493-A226-8D50631247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28923" y="6571134"/>
            <a:ext cx="337695" cy="33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AB7-2BAF-49C8-A244-D29517AE17FD}" type="datetimeFigureOut">
              <a:rPr lang="en-MY" smtClean="0"/>
              <a:t>27/7/2023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3EA-3A65-46B2-AF9F-67A64768CCC3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80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3C6B521-A164-4946-8105-4FE365B87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-51111"/>
            <a:ext cx="4661708" cy="584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B48879-F1F9-477D-9DA1-69F8367C0455}"/>
              </a:ext>
            </a:extLst>
          </p:cNvPr>
          <p:cNvSpPr/>
          <p:nvPr/>
        </p:nvSpPr>
        <p:spPr>
          <a:xfrm>
            <a:off x="182146" y="607073"/>
            <a:ext cx="4661707" cy="61938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44862-9A4C-43A3-B976-81198A3F6E41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>
            <a:extLst>
              <a:ext uri="{FF2B5EF4-FFF2-40B4-BE49-F238E27FC236}">
                <a16:creationId xmlns:a16="http://schemas.microsoft.com/office/drawing/2014/main" id="{CD155BBA-39B2-4494-A98F-C2028448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924" y="6143834"/>
            <a:ext cx="2855700" cy="5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90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SEKOLAH KEBANGSAAN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ms-MY" altLang="en-US" sz="900" spc="3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TENGKU AMPUAN MARIAM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900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KUALA TERENGGANU</a:t>
            </a:r>
            <a:endParaRPr kumimoji="0" lang="en-US" altLang="en-US" sz="1000" u="none" strike="noStrike" cap="none" spc="300" normalizeH="0" baseline="0" dirty="0">
              <a:ln>
                <a:noFill/>
              </a:ln>
              <a:solidFill>
                <a:schemeClr val="bg1"/>
              </a:solidFill>
              <a:effectLst/>
              <a:latin typeface="Dosis SemiBold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785F-C7A3-4512-BAD8-38978BB78E5E}"/>
              </a:ext>
            </a:extLst>
          </p:cNvPr>
          <p:cNvSpPr/>
          <p:nvPr/>
        </p:nvSpPr>
        <p:spPr>
          <a:xfrm>
            <a:off x="5069498" y="977730"/>
            <a:ext cx="4963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 err="1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Pemimpin</a:t>
            </a:r>
            <a:r>
              <a:rPr lang="en-US" altLang="en-US" sz="80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  </a:t>
            </a:r>
            <a:endParaRPr lang="en-US" altLang="en-US" sz="96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14F-6412-4F81-9247-F057DF5CD85F}"/>
              </a:ext>
            </a:extLst>
          </p:cNvPr>
          <p:cNvSpPr/>
          <p:nvPr/>
        </p:nvSpPr>
        <p:spPr>
          <a:xfrm>
            <a:off x="4986240" y="1889236"/>
            <a:ext cx="4962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Muda t</a:t>
            </a:r>
            <a:r>
              <a:rPr lang="en-US" altLang="en-US" sz="8000" dirty="0">
                <a:solidFill>
                  <a:schemeClr val="bg1"/>
                </a:solidFill>
                <a:latin typeface="Bell MT" panose="02020503060305020303" pitchFamily="18" charset="0"/>
                <a:cs typeface="Arial" pitchFamily="34" charset="0"/>
              </a:rPr>
              <a:t>e</a:t>
            </a:r>
            <a:r>
              <a:rPr lang="en-US" altLang="en-US" sz="80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ams</a:t>
            </a:r>
            <a:endParaRPr lang="en-US" altLang="en-US" sz="96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040CC4-A163-4583-B11D-EFDE52E9B8C1}"/>
              </a:ext>
            </a:extLst>
          </p:cNvPr>
          <p:cNvSpPr/>
          <p:nvPr/>
        </p:nvSpPr>
        <p:spPr>
          <a:xfrm>
            <a:off x="4971590" y="432607"/>
            <a:ext cx="4963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bas Neue" panose="020B0606020202050201" pitchFamily="34" charset="0"/>
              </a:rPr>
              <a:t>Kem </a:t>
            </a:r>
            <a:r>
              <a:rPr lang="en-MY" sz="4800" dirty="0" err="1">
                <a:solidFill>
                  <a:schemeClr val="bg1"/>
                </a:solidFill>
                <a:latin typeface="Bebas Neue" panose="020B0606020202050201" pitchFamily="34" charset="0"/>
              </a:rPr>
              <a:t>sahsiah</a:t>
            </a:r>
            <a:r>
              <a:rPr lang="en-MY" sz="4800" dirty="0">
                <a:solidFill>
                  <a:schemeClr val="bg1"/>
                </a:solidFill>
                <a:latin typeface="Bebas Neue" panose="020B0606020202050201" pitchFamily="34" charset="0"/>
              </a:rPr>
              <a:t> &amp; </a:t>
            </a:r>
            <a:r>
              <a:rPr lang="en-MY" sz="4800" dirty="0" err="1">
                <a:solidFill>
                  <a:schemeClr val="bg1"/>
                </a:solidFill>
                <a:latin typeface="Bebas Neue" panose="020B0606020202050201" pitchFamily="34" charset="0"/>
              </a:rPr>
              <a:t>motivasi</a:t>
            </a:r>
            <a:endParaRPr lang="en-MY" sz="4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BA366-5BC9-486D-8C79-22724A8F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1240" y="5692107"/>
            <a:ext cx="2236282" cy="12575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9462C6A-D7A9-4EC3-8B9B-77A82B1567FC}"/>
              </a:ext>
            </a:extLst>
          </p:cNvPr>
          <p:cNvSpPr/>
          <p:nvPr/>
        </p:nvSpPr>
        <p:spPr>
          <a:xfrm>
            <a:off x="4952999" y="3103722"/>
            <a:ext cx="1753067" cy="2616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TARIKH DAN HARI</a:t>
            </a:r>
            <a:endParaRPr lang="en-US" altLang="en-US" sz="1400" spc="3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5B8A1-3CAE-49BC-86D7-DA025EBF015C}"/>
              </a:ext>
            </a:extLst>
          </p:cNvPr>
          <p:cNvSpPr txBox="1"/>
          <p:nvPr/>
        </p:nvSpPr>
        <p:spPr>
          <a:xfrm>
            <a:off x="4901241" y="3353736"/>
            <a:ext cx="1873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27-28/07/2023</a:t>
            </a:r>
          </a:p>
          <a:p>
            <a:pPr algn="ctr"/>
            <a:r>
              <a:rPr lang="en-US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KHAMIS-JUMAAT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3E35E-656A-470E-B5A1-B928DE062106}"/>
              </a:ext>
            </a:extLst>
          </p:cNvPr>
          <p:cNvSpPr/>
          <p:nvPr/>
        </p:nvSpPr>
        <p:spPr>
          <a:xfrm>
            <a:off x="6705159" y="3103722"/>
            <a:ext cx="1261837" cy="2616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ysClr val="windowText" lastClr="000000"/>
                </a:solidFill>
                <a:latin typeface="Bebas Neue" panose="020B0606020202050201" pitchFamily="34" charset="0"/>
                <a:cs typeface="Arial" pitchFamily="34" charset="0"/>
              </a:rPr>
              <a:t>TEMPAT</a:t>
            </a:r>
            <a:endParaRPr lang="en-US" altLang="en-US" sz="1400" spc="300" dirty="0">
              <a:solidFill>
                <a:sysClr val="windowText" lastClr="000000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8E1916-68D3-4EF3-B8CE-E028DDC3E6DC}"/>
              </a:ext>
            </a:extLst>
          </p:cNvPr>
          <p:cNvSpPr txBox="1"/>
          <p:nvPr/>
        </p:nvSpPr>
        <p:spPr>
          <a:xfrm>
            <a:off x="6657589" y="3398708"/>
            <a:ext cx="1356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AM TRANSIT INN</a:t>
            </a:r>
          </a:p>
          <a:p>
            <a:pPr algn="ctr"/>
            <a:r>
              <a:rPr lang="en-US" sz="8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KUALA NERUS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00A08-829D-7DA1-FFB3-437DC306A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45" y="5973240"/>
            <a:ext cx="714814" cy="8276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DFC71A-362E-AF64-D08D-664111046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7444"/>
              </p:ext>
            </p:extLst>
          </p:nvPr>
        </p:nvGraphicFramePr>
        <p:xfrm>
          <a:off x="223276" y="515285"/>
          <a:ext cx="4607209" cy="6325974"/>
        </p:xfrm>
        <a:graphic>
          <a:graphicData uri="http://schemas.openxmlformats.org/drawingml/2006/table">
            <a:tbl>
              <a:tblPr/>
              <a:tblGrid>
                <a:gridCol w="268840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3688477">
                  <a:extLst>
                    <a:ext uri="{9D8B030D-6E8A-4147-A177-3AD203B41FA5}">
                      <a16:colId xmlns:a16="http://schemas.microsoft.com/office/drawing/2014/main" val="816179487"/>
                    </a:ext>
                  </a:extLst>
                </a:gridCol>
                <a:gridCol w="649892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Nama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Kelas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Aleesya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Dawani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Suwardi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44092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Auni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Farahiya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Shahrizam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9673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Raja 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Nadieya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Raja Effendy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38600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Raisha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Aafiya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Roslan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1386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Amalina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Fadzli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1771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Dania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Qalesya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Muhammad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Basrizal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434184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Wan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Zarith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Danial B Wan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Zairulazmi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932559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Amni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Nabihah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Abdullah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40228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Syed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Arsyad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 Syed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Fazlee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Shazri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421409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Aness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Aminin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Hanafi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5626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Dinie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Syahirah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Hafizi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41910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Wan Mia Amani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Wan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Azmi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58344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Nurul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Darwisya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Humaira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Zainal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06304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Sarah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Syazwin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Khairi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8946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Ahmad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Aufal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Irfan Bin Ismail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31971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Muhammad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Rafih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Syaifullah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 Abdul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Muhyi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17499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Alia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Maisarah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Abdullah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29686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Muhammad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Zafri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Zulkifli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366469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Md.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Hassif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 Md Al Hakim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90207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Ammar Firas Bin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Shahrizam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5029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Amni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Nurjannah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Rosli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874580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Syafiqah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Aneesa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Ahmad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Izharudin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297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Afiah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Najwa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Ahmad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Zuraidi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23947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Wan Nadia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Khalisya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Wan Ahmad Khalil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86474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Afiqah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Damia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Adnan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38286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Aness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Illiyyin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Hanafi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93662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Raja Muhammad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Khalish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Al-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qausar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 Raja Alias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19742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Izz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Zara Amili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Khairul Hafez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657837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Noor Husna Kamilah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Bt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Rosdi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56913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Madihah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Nazrol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64606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Siti Hajar Binti </a:t>
                      </a:r>
                      <a:r>
                        <a:rPr lang="en-MY" sz="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Roslan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81204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MY" sz="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Adzin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Nu’man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Rosdi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Amsyar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Irsyad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Mohamad Rashid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192864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Aidid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Ikhwan Bin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Jaffri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205456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Danish Haikal Bin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Fadlillah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0367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Adam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Amsyar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Tarmizi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721196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Shahrul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Azuan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Johari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920908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Nawrah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Iqlyma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Naharuddin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131284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Azzalea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Zara Binti Wan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Zainalabidin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MY" sz="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Alawiyah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Hamdillah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Sofea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Qaisara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Ahmad Najib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Aidan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Azhiim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Ahmad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Faizol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Azrol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Afiq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Azhari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Wan 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Aidil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Haqimi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Mashardi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Irwan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Hani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Nadhira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Halim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Siti Aishah Humaira Binti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Alif 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Hidayatul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Auni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Hanafi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Wasilah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Nasuha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Nor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Jihan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Zara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Zalia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Faizal 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Dhia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Qaireen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Tasnim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Aulia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Izzatunnisa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Ismail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11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Aneesa </a:t>
                      </a:r>
                      <a:r>
                        <a:rPr lang="en-MY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Zuhayra</a:t>
                      </a: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Yahaya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4AA40AE-A386-A629-F7BD-E308A2F24487}"/>
              </a:ext>
            </a:extLst>
          </p:cNvPr>
          <p:cNvSpPr txBox="1"/>
          <p:nvPr/>
        </p:nvSpPr>
        <p:spPr>
          <a:xfrm>
            <a:off x="31587" y="20006"/>
            <a:ext cx="3958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 err="1">
                <a:latin typeface="Bebas Neue" panose="020B0606020202050201" pitchFamily="34" charset="0"/>
              </a:rPr>
              <a:t>Senarai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pengawas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pUSAT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sumbeR</a:t>
            </a:r>
            <a:r>
              <a:rPr lang="en-US" sz="1600" spc="300" dirty="0">
                <a:latin typeface="Bebas Neue" panose="020B0606020202050201" pitchFamily="34" charset="0"/>
              </a:rPr>
              <a:t> &amp; </a:t>
            </a:r>
            <a:r>
              <a:rPr lang="en-US" sz="1600" spc="300" dirty="0" err="1">
                <a:latin typeface="Bebas Neue" panose="020B0606020202050201" pitchFamily="34" charset="0"/>
              </a:rPr>
              <a:t>peMBIMBING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rAKAn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SEbAYA</a:t>
            </a:r>
            <a:endParaRPr lang="en-US" sz="1600" spc="300" dirty="0">
              <a:latin typeface="Bebas Neue" panose="020B0606020202050201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5E5E1-C1A6-FA23-9766-8F991FA432B4}"/>
              </a:ext>
            </a:extLst>
          </p:cNvPr>
          <p:cNvSpPr/>
          <p:nvPr/>
        </p:nvSpPr>
        <p:spPr>
          <a:xfrm>
            <a:off x="6925892" y="2776875"/>
            <a:ext cx="4963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dirty="0">
                <a:solidFill>
                  <a:schemeClr val="bg1"/>
                </a:solidFill>
                <a:latin typeface="Bebas Neue" panose="020B0606020202050201" pitchFamily="34" charset="0"/>
              </a:rPr>
              <a:t>2023</a:t>
            </a:r>
            <a:endParaRPr lang="en-MY" sz="4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397E5D8-0277-448C-BD89-23CD170BBC33}"/>
              </a:ext>
            </a:extLst>
          </p:cNvPr>
          <p:cNvSpPr/>
          <p:nvPr/>
        </p:nvSpPr>
        <p:spPr>
          <a:xfrm>
            <a:off x="153139" y="664856"/>
            <a:ext cx="4692310" cy="22785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ED3673-EC5D-44C6-B31B-643CA4EC2444}"/>
              </a:ext>
            </a:extLst>
          </p:cNvPr>
          <p:cNvSpPr/>
          <p:nvPr/>
        </p:nvSpPr>
        <p:spPr>
          <a:xfrm>
            <a:off x="180141" y="3611761"/>
            <a:ext cx="4692310" cy="31414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CA5549-BDBB-4E91-901F-554C547BFB79}"/>
              </a:ext>
            </a:extLst>
          </p:cNvPr>
          <p:cNvSpPr/>
          <p:nvPr/>
        </p:nvSpPr>
        <p:spPr>
          <a:xfrm>
            <a:off x="5055655" y="699325"/>
            <a:ext cx="4692310" cy="59908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3C04A-B1B5-4367-98CB-D17BD2E2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0" y="148276"/>
            <a:ext cx="4700026" cy="46229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C357C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0F66B-1684-4F24-BF98-DF23687DC207}"/>
              </a:ext>
            </a:extLst>
          </p:cNvPr>
          <p:cNvSpPr/>
          <p:nvPr/>
        </p:nvSpPr>
        <p:spPr>
          <a:xfrm>
            <a:off x="315211" y="773778"/>
            <a:ext cx="4359410" cy="189249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Program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ini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dianjurkan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dibawah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pengurusan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Hal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Ehwal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Murid dan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pengurusan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Kurikulum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dengan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Kerjasama Majlis Agama Islam dan Adat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Melayu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Terengganu (MAIDAM). </a:t>
            </a:r>
          </a:p>
          <a:p>
            <a:pPr algn="ctr"/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Tujuan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utama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program </a:t>
            </a:r>
            <a:r>
              <a:rPr lang="en-MY" sz="1100" dirty="0" err="1">
                <a:solidFill>
                  <a:srgbClr val="202124"/>
                </a:solidFill>
                <a:latin typeface="Century Gothic" panose="020B0502020202020204" pitchFamily="34" charset="0"/>
              </a:rPr>
              <a:t>ini</a:t>
            </a:r>
            <a:r>
              <a:rPr lang="en-MY" sz="1100" dirty="0">
                <a:solidFill>
                  <a:srgbClr val="202124"/>
                </a:solidFill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adalah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bertujuan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untuk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melatih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mendedahkan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dan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melahirkan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pemimpin-pemimpin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sekolah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yang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mempunyai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jati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diri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semangat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kerja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berpasukan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dan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asertif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diri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yang </a:t>
            </a:r>
            <a:r>
              <a:rPr lang="en-MY" sz="1100" b="0" i="0" dirty="0" err="1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tinggi</a:t>
            </a:r>
            <a:r>
              <a:rPr lang="en-MY" sz="11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sz="11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9E8A693-92BC-4EA1-B895-2884724D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04591"/>
              </p:ext>
            </p:extLst>
          </p:nvPr>
        </p:nvGraphicFramePr>
        <p:xfrm>
          <a:off x="235564" y="3732146"/>
          <a:ext cx="4608084" cy="2979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082">
                  <a:extLst>
                    <a:ext uri="{9D8B030D-6E8A-4147-A177-3AD203B41FA5}">
                      <a16:colId xmlns:a16="http://schemas.microsoft.com/office/drawing/2014/main" val="2091639660"/>
                    </a:ext>
                  </a:extLst>
                </a:gridCol>
                <a:gridCol w="3230002">
                  <a:extLst>
                    <a:ext uri="{9D8B030D-6E8A-4147-A177-3AD203B41FA5}">
                      <a16:colId xmlns:a16="http://schemas.microsoft.com/office/drawing/2014/main" val="838527341"/>
                    </a:ext>
                  </a:extLst>
                </a:gridCol>
              </a:tblGrid>
              <a:tr h="2421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 TENGKU AMPUAN MARIAM, KUALA TERENGGANU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27780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PENGERUSI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Mohd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Jalani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Mat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Desa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Guru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Tengku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Ampuan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Mariam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861764"/>
                  </a:ext>
                </a:extLst>
              </a:tr>
              <a:tr h="503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TIMBALAN PENGERUSI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Norzie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Rohayu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Jusoh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GPK Hal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Ehwal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Murid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488065"/>
                  </a:ext>
                </a:extLst>
              </a:tr>
              <a:tr h="2987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NAIB PENGERUSI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Zulkifli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Abdul Rashid</a:t>
                      </a:r>
                      <a:r>
                        <a:rPr lang="en-MY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GPK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Pentadbiran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373794"/>
                  </a:ext>
                </a:extLst>
              </a:tr>
              <a:tr h="27835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NAIB PENGERUSI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Rasyilawati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Che Rashid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GPK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Kokurikulum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940400"/>
                  </a:ext>
                </a:extLst>
              </a:tr>
              <a:tr h="28521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PENYELARAS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: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Aisha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Afida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Ahmad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Nor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Marsita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Abdullah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Syeeri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Syahida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Mohamad</a:t>
                      </a:r>
                      <a:endParaRPr lang="en-MY" sz="10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44843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SETIAUSAHA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Abdullah bin Ali</a:t>
                      </a:r>
                      <a:endParaRPr lang="en-US" sz="105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0279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86879"/>
              </p:ext>
            </p:extLst>
          </p:nvPr>
        </p:nvGraphicFramePr>
        <p:xfrm>
          <a:off x="5082659" y="753898"/>
          <a:ext cx="4678465" cy="5819775"/>
        </p:xfrm>
        <a:graphic>
          <a:graphicData uri="http://schemas.openxmlformats.org/drawingml/2006/table">
            <a:tbl>
              <a:tblPr/>
              <a:tblGrid>
                <a:gridCol w="313148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3711388">
                  <a:extLst>
                    <a:ext uri="{9D8B030D-6E8A-4147-A177-3AD203B41FA5}">
                      <a16:colId xmlns:a16="http://schemas.microsoft.com/office/drawing/2014/main" val="816179487"/>
                    </a:ext>
                  </a:extLst>
                </a:gridCol>
                <a:gridCol w="653929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Nama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Kelas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Faiz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Ridwan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44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Irfan Naufal Bin Abdul Hakim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96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Aqilah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Insyirah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Azizi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438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Auni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Aira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Zarir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Ramiz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13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Fatin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Nur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Batrisya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Mahadi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17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Aish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Azzara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Rashidi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434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Qasrina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Atiqah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Shahrul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Mizan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932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Rabiatul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Adawiyah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Roslan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Tengku Zara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Adlieya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Tengku Azman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6dlp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421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Ahmad 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Syaamil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Zulkifli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5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Afiq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Hazim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Mohamad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Sukri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419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Aidil Hakim Bin Ahmad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Shaharuddin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583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Aqif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Aiman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Aishamuddin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06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Kholil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Mazlam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8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Shafiy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Rayyan Bin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Roslan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31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Muhammad Irfan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Nufail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Lutffi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174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Faqihah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Uthailah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Mohammad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Nasarudin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29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Alisha Aqilah Binti 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Anuar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36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Amanda Safiya Binti Ahmad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Shahrir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Naim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902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Nurin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Damia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Kamarul Zaman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50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Nurr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Widad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Amani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Afdi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874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Qaseh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Qaireen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Azli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617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Amallin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Darwisyah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Saffia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Nizam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Afandie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23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Fathia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Qaleesya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Ensan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8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Ahmad Muhammad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Zulfar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Afizul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Abdul Razzaq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38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 Nurul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Adawiyah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C Muhamad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Azmizi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936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Alyaa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Sofeya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Husairi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197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Siti Nur Ameerah Zahra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Zulkifli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657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Siti Nur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Batrisya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Adamia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Abdul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Hafidd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5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Amni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Safiyyah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Zuraidi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646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Aliff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Mursyidi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 Muhd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Aimin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812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Wan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Aisy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Zafran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 Wan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Zainalabidin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Muhammad Ammar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Arif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Azuandie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Maryam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Addaleya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Mazuki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Ardiana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Amani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Riza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Arissa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Humaira Binti Wan Mohamad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Nazri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Adni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Afiqah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Asmadi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Anis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Syafiqah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Hafiz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5mt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Akram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Danish Bin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Mohd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Safawi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Ahmad Izzat Harith Bin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Taufiqur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Rahman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Ayyatul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Husna Binti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Amrul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Aizad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Shahidatul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Eryna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Rozi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5mw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 Nurul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Afiqah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Che Muhamad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Azmizi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Syazwani</a:t>
                      </a: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Binti Ahmad </a:t>
                      </a:r>
                      <a:r>
                        <a:rPr lang="en-MY" sz="8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Shahrul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Putri Sara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Qistina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Redzuaen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Arfah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Bashirah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8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Zukifli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8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5mr</a:t>
                      </a:r>
                      <a:endParaRPr lang="en-MY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EF5FC65-7FA8-4939-A34C-BB24FEC7F31A}"/>
              </a:ext>
            </a:extLst>
          </p:cNvPr>
          <p:cNvSpPr txBox="1"/>
          <p:nvPr/>
        </p:nvSpPr>
        <p:spPr>
          <a:xfrm>
            <a:off x="860335" y="259286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 err="1">
                <a:latin typeface="Bebas Neue" panose="020B0606020202050201" pitchFamily="34" charset="0"/>
              </a:rPr>
              <a:t>pengenalan</a:t>
            </a:r>
            <a:endParaRPr lang="en-US" sz="1600" spc="300" dirty="0">
              <a:latin typeface="Bebas Neue" panose="020B0606020202050201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EF5DF-0B27-40F2-9427-87C6E8DD409B}"/>
              </a:ext>
            </a:extLst>
          </p:cNvPr>
          <p:cNvSpPr txBox="1"/>
          <p:nvPr/>
        </p:nvSpPr>
        <p:spPr>
          <a:xfrm>
            <a:off x="336279" y="3177342"/>
            <a:ext cx="4445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LAMAN SESAWANG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382209" y="291569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AJK PROGRAM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1F5B18-A85B-43FC-A0A8-C4FFEB9E9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5" y="3106644"/>
            <a:ext cx="4700026" cy="462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F7D0F4-2B4B-49DD-8FF5-DF02D115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35" y="167825"/>
            <a:ext cx="4700026" cy="462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77C19-3CA8-FEB6-AB0C-645DDABBC0C3}"/>
              </a:ext>
            </a:extLst>
          </p:cNvPr>
          <p:cNvSpPr txBox="1"/>
          <p:nvPr/>
        </p:nvSpPr>
        <p:spPr>
          <a:xfrm>
            <a:off x="793494" y="3221978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 err="1">
                <a:latin typeface="Bebas Neue" panose="020B0606020202050201" pitchFamily="34" charset="0"/>
              </a:rPr>
              <a:t>organisasi</a:t>
            </a:r>
            <a:endParaRPr lang="en-US" sz="1600" spc="300" dirty="0">
              <a:latin typeface="Bebas Neue" panose="020B0606020202050201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07F0C-9E1D-B3BE-60B5-8AE79BE6B1CB}"/>
              </a:ext>
            </a:extLst>
          </p:cNvPr>
          <p:cNvSpPr txBox="1"/>
          <p:nvPr/>
        </p:nvSpPr>
        <p:spPr>
          <a:xfrm>
            <a:off x="5692706" y="298900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 err="1">
                <a:latin typeface="Bebas Neue" panose="020B0606020202050201" pitchFamily="34" charset="0"/>
              </a:rPr>
              <a:t>Senarai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pengawas</a:t>
            </a:r>
            <a:r>
              <a:rPr lang="en-US" sz="1600" spc="300" dirty="0">
                <a:latin typeface="Bebas Neue" panose="020B0606020202050201" pitchFamily="34" charset="0"/>
              </a:rPr>
              <a:t> </a:t>
            </a:r>
            <a:r>
              <a:rPr lang="en-US" sz="1600" spc="300" dirty="0" err="1">
                <a:latin typeface="Bebas Neue" panose="020B0606020202050201" pitchFamily="34" charset="0"/>
              </a:rPr>
              <a:t>sekolah</a:t>
            </a:r>
            <a:endParaRPr lang="en-US" sz="1600" spc="3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88B8F5-2431-3F7E-72E3-28AA2B013021}"/>
              </a:ext>
            </a:extLst>
          </p:cNvPr>
          <p:cNvSpPr/>
          <p:nvPr/>
        </p:nvSpPr>
        <p:spPr>
          <a:xfrm>
            <a:off x="182146" y="675170"/>
            <a:ext cx="4661707" cy="58167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0CA5549-BDBB-4E91-901F-554C547BFB79}"/>
              </a:ext>
            </a:extLst>
          </p:cNvPr>
          <p:cNvSpPr/>
          <p:nvPr/>
        </p:nvSpPr>
        <p:spPr>
          <a:xfrm>
            <a:off x="5055655" y="699326"/>
            <a:ext cx="4692310" cy="57925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3C04A-B1B5-4367-98CB-D17BD2E2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0" y="148276"/>
            <a:ext cx="4700026" cy="46229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C357C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/>
        </p:nvGraphicFramePr>
        <p:xfrm>
          <a:off x="5092570" y="753867"/>
          <a:ext cx="4678465" cy="6582895"/>
        </p:xfrm>
        <a:graphic>
          <a:graphicData uri="http://schemas.openxmlformats.org/drawingml/2006/table">
            <a:tbl>
              <a:tblPr/>
              <a:tblGrid>
                <a:gridCol w="1192340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3486125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14020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5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572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6000"/>
                        </a:lnSpc>
                        <a:buFont typeface="+mj-lt"/>
                        <a:buAutoNum type="alphaLcPeriod"/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endParaRPr lang="en-M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06000"/>
                        </a:lnSpc>
                        <a:buFont typeface="+mj-lt"/>
                        <a:buAutoNum type="alphaLcPeriod"/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382209" y="291569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AJK PROGRAM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F7D0F4-2B4B-49DD-8FF5-DF02D115C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35" y="167825"/>
            <a:ext cx="4700026" cy="462298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BF1427B-05EC-6CD1-DF53-70B030C69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95515"/>
              </p:ext>
            </p:extLst>
          </p:nvPr>
        </p:nvGraphicFramePr>
        <p:xfrm>
          <a:off x="5097057" y="754242"/>
          <a:ext cx="4633289" cy="6830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924">
                  <a:extLst>
                    <a:ext uri="{9D8B030D-6E8A-4147-A177-3AD203B41FA5}">
                      <a16:colId xmlns:a16="http://schemas.microsoft.com/office/drawing/2014/main" val="1403413356"/>
                    </a:ext>
                  </a:extLst>
                </a:gridCol>
                <a:gridCol w="2431365">
                  <a:extLst>
                    <a:ext uri="{9D8B030D-6E8A-4147-A177-3AD203B41FA5}">
                      <a16:colId xmlns:a16="http://schemas.microsoft.com/office/drawing/2014/main" val="3770244970"/>
                    </a:ext>
                  </a:extLst>
                </a:gridCol>
              </a:tblGrid>
              <a:tr h="1604832">
                <a:tc>
                  <a:txBody>
                    <a:bodyPr/>
                    <a:lstStyle/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PENDAFTARAN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Aisha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Afida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Ahmad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Pengawas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endParaRPr lang="en-US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Nor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Marsita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Abdullah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Pembimbing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Rakan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Sebaya</a:t>
                      </a:r>
                      <a:endParaRPr lang="en-US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Syeeri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Shahida binti Mohammad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Pengawas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Pusat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URUSETIA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Aisha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Afida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Ahmad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Nor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Marsita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Abdullah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Syeeri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Syahida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Mohammad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Maziha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Yusoff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Aminah binti Abu Bakar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Fadli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Seman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Raja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Ashwadi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Putera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Raja Ismail</a:t>
                      </a: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Abdullah bin Ali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48073"/>
                  </a:ext>
                </a:extLst>
              </a:tr>
              <a:tr h="555881">
                <a:tc>
                  <a:txBody>
                    <a:bodyPr/>
                    <a:lstStyle/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SIARAYA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Fadli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Seman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MY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MY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Abdullah bin Ali</a:t>
                      </a:r>
                      <a:endParaRPr lang="en-MY" sz="9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HADIAH / CENDERAMATA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Syeeri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Syahida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Mohamad 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Nor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Marsita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Abdullah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Aisha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Afida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Ahmad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52022"/>
                  </a:ext>
                </a:extLst>
              </a:tr>
              <a:tr h="1704754">
                <a:tc>
                  <a:txBody>
                    <a:bodyPr/>
                    <a:lstStyle/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FOTOGRAFI / DOKUMENTASI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Abdullah bin Ali 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Raja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Ashwadi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Putera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Raja Ismail 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Cik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Mardhiah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Adibah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Mohamad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Zawati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Ahmad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Rushidah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Abd Razak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Maziha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Yusoff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Norsuwaibah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Kamarudin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SENAMAN PAGI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Rosdi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Senik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Nor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Hanani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Yusuff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Norsuwaibah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Kamaruddin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MY" sz="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PENGACARA MAJLIS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Farhana binti Zawawi </a:t>
                      </a:r>
                      <a:endParaRPr lang="en-MY" sz="9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420484"/>
                  </a:ext>
                </a:extLst>
              </a:tr>
              <a:tr h="2167137">
                <a:tc>
                  <a:txBody>
                    <a:bodyPr/>
                    <a:lstStyle/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sz="1050" b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BUKU PROGRAM / TAG NAMA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Nabila Hanum binti Yoon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Rubani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Abdul Aziz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endParaRPr lang="en-US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SIJIL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Fauziah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Mohd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Nor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Cik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Razinah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Che Wahid 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</a:pPr>
                      <a:endParaRPr lang="en-MY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DOA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Rahiman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Nahadi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Jusoh</a:t>
                      </a:r>
                      <a:endParaRPr lang="en-MY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018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07F0C-9E1D-B3BE-60B5-8AE79BE6B1CB}"/>
              </a:ext>
            </a:extLst>
          </p:cNvPr>
          <p:cNvSpPr txBox="1"/>
          <p:nvPr/>
        </p:nvSpPr>
        <p:spPr>
          <a:xfrm>
            <a:off x="5692706" y="298900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JAWATANKUASA KERJA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44EA2-600E-ED1B-8F54-C34DA397696B}"/>
              </a:ext>
            </a:extLst>
          </p:cNvPr>
          <p:cNvSpPr txBox="1"/>
          <p:nvPr/>
        </p:nvSpPr>
        <p:spPr>
          <a:xfrm>
            <a:off x="522935" y="263206"/>
            <a:ext cx="3980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TENTATIF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7E4F01-A711-12AB-42FA-3F5E11EB0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35946"/>
              </p:ext>
            </p:extLst>
          </p:nvPr>
        </p:nvGraphicFramePr>
        <p:xfrm>
          <a:off x="275423" y="1070240"/>
          <a:ext cx="4475152" cy="4165639"/>
        </p:xfrm>
        <a:graphic>
          <a:graphicData uri="http://schemas.openxmlformats.org/drawingml/2006/table">
            <a:tbl>
              <a:tblPr/>
              <a:tblGrid>
                <a:gridCol w="692224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1891464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  <a:gridCol w="1891464">
                  <a:extLst>
                    <a:ext uri="{9D8B030D-6E8A-4147-A177-3AD203B41FA5}">
                      <a16:colId xmlns:a16="http://schemas.microsoft.com/office/drawing/2014/main" val="3608605528"/>
                    </a:ext>
                  </a:extLst>
                </a:gridCol>
              </a:tblGrid>
              <a:tr h="17335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12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GURU BERTUGAS</a:t>
                      </a: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0530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Bangun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pagi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Solat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Subuh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Azmitarmizy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Raja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Ashwadi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Fadli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Abdullah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Aminah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Maziha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0700 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Senaman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pagi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Rosdi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Nor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Hanani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Suwaibah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61820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0800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Sarapan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pagi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Nor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Marsita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Syeeri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Syahida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Aisha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Afida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Farhana (Emcee)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Ustz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Rahiman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Doa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Fadli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Rosdi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Nor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Hanani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Suwaibah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Cg. Raja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Ashwadi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Foto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0830 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Slot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Refleksi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 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Majlis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Penutup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Penyampaian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Hadiah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Sijil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Bergambar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1130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tengahari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i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Pack Food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/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Bersurai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bertolak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pulang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DCDCB6-33E4-42EF-C2D5-094E9DB41F3B}"/>
              </a:ext>
            </a:extLst>
          </p:cNvPr>
          <p:cNvSpPr txBox="1"/>
          <p:nvPr/>
        </p:nvSpPr>
        <p:spPr>
          <a:xfrm>
            <a:off x="147772" y="671130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300" dirty="0">
                <a:latin typeface="Bebas Neue" panose="020B0606020202050201" pitchFamily="34" charset="0"/>
              </a:rPr>
              <a:t>28 JULAI 2023 : JUMAAT</a:t>
            </a:r>
          </a:p>
        </p:txBody>
      </p:sp>
    </p:spTree>
    <p:extLst>
      <p:ext uri="{BB962C8B-B14F-4D97-AF65-F5344CB8AC3E}">
        <p14:creationId xmlns:p14="http://schemas.microsoft.com/office/powerpoint/2010/main" val="15656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7521A1-34AE-553F-F469-932E761ABCE6}"/>
              </a:ext>
            </a:extLst>
          </p:cNvPr>
          <p:cNvCxnSpPr>
            <a:cxnSpLocks/>
          </p:cNvCxnSpPr>
          <p:nvPr/>
        </p:nvCxnSpPr>
        <p:spPr>
          <a:xfrm>
            <a:off x="35042" y="330789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79B797-200F-D786-F6D7-7DEB1243FF73}"/>
              </a:ext>
            </a:extLst>
          </p:cNvPr>
          <p:cNvSpPr/>
          <p:nvPr/>
        </p:nvSpPr>
        <p:spPr>
          <a:xfrm>
            <a:off x="147973" y="995161"/>
            <a:ext cx="4692310" cy="579220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B25070-522D-D330-D565-F69F70AE8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86209"/>
              </p:ext>
            </p:extLst>
          </p:nvPr>
        </p:nvGraphicFramePr>
        <p:xfrm>
          <a:off x="184888" y="1049702"/>
          <a:ext cx="1192340" cy="6141031"/>
        </p:xfrm>
        <a:graphic>
          <a:graphicData uri="http://schemas.openxmlformats.org/drawingml/2006/table">
            <a:tbl>
              <a:tblPr/>
              <a:tblGrid>
                <a:gridCol w="1192340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</a:tblGrid>
              <a:tr h="13188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360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endParaRPr lang="en-MY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endParaRPr lang="en-M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2565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59B696B-4235-81A3-D1D9-34DA83BD138C}"/>
              </a:ext>
            </a:extLst>
          </p:cNvPr>
          <p:cNvSpPr txBox="1"/>
          <p:nvPr/>
        </p:nvSpPr>
        <p:spPr>
          <a:xfrm>
            <a:off x="474527" y="587404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AJK PROGRAM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76B1F-5E27-58AF-D7BE-937005A9E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3" y="463660"/>
            <a:ext cx="4700026" cy="462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D7AFC9-BD9E-66BC-DB2F-6AFEBA1E3483}"/>
              </a:ext>
            </a:extLst>
          </p:cNvPr>
          <p:cNvSpPr txBox="1"/>
          <p:nvPr/>
        </p:nvSpPr>
        <p:spPr>
          <a:xfrm>
            <a:off x="785024" y="594735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JAWATANKUASA KERJA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BEAD76ED-5B42-7A2D-C128-1B95FA1284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1485447"/>
                  </p:ext>
                </p:extLst>
              </p:nvPr>
            </p:nvGraphicFramePr>
            <p:xfrm>
              <a:off x="-7584117" y="5476314"/>
              <a:ext cx="2476500" cy="1714500"/>
            </p:xfrm>
            <a:graphic>
              <a:graphicData uri="http://schemas.microsoft.com/office/powerpoint/2016/slidezoom">
                <pslz:sldZm>
                  <pslz:sldZmObj sldId="260" cId="2477039699">
                    <pslz:zmPr id="{C9C81B3F-5473-472A-A713-95133518EFD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76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EAD76ED-5B42-7A2D-C128-1B95FA1284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84117" y="5476314"/>
                <a:ext cx="2476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CBF3CD-2B2F-1B83-D3B6-5F7907A1C50C}"/>
              </a:ext>
            </a:extLst>
          </p:cNvPr>
          <p:cNvCxnSpPr>
            <a:cxnSpLocks/>
          </p:cNvCxnSpPr>
          <p:nvPr/>
        </p:nvCxnSpPr>
        <p:spPr>
          <a:xfrm>
            <a:off x="4970405" y="33041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3A8AFB-FAD5-1D84-25A9-2ECF1362F1C4}"/>
              </a:ext>
            </a:extLst>
          </p:cNvPr>
          <p:cNvSpPr/>
          <p:nvPr/>
        </p:nvSpPr>
        <p:spPr>
          <a:xfrm>
            <a:off x="5083336" y="786964"/>
            <a:ext cx="4692310" cy="600040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38E679D-9904-1F55-6BCD-AC7AD42C9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16" y="200042"/>
            <a:ext cx="4700026" cy="462298"/>
          </a:xfrm>
          <a:prstGeom prst="rect">
            <a:avLst/>
          </a:prstGeom>
        </p:spPr>
      </p:pic>
      <p:graphicFrame>
        <p:nvGraphicFramePr>
          <p:cNvPr id="35" name="Table 3">
            <a:extLst>
              <a:ext uri="{FF2B5EF4-FFF2-40B4-BE49-F238E27FC236}">
                <a16:creationId xmlns:a16="http://schemas.microsoft.com/office/drawing/2014/main" id="{2C100B44-FF5C-B905-BCF2-4CDCF614E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37369"/>
              </p:ext>
            </p:extLst>
          </p:nvPr>
        </p:nvGraphicFramePr>
        <p:xfrm>
          <a:off x="177611" y="1049327"/>
          <a:ext cx="4633289" cy="504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924">
                  <a:extLst>
                    <a:ext uri="{9D8B030D-6E8A-4147-A177-3AD203B41FA5}">
                      <a16:colId xmlns:a16="http://schemas.microsoft.com/office/drawing/2014/main" val="1403413356"/>
                    </a:ext>
                  </a:extLst>
                </a:gridCol>
                <a:gridCol w="2431365">
                  <a:extLst>
                    <a:ext uri="{9D8B030D-6E8A-4147-A177-3AD203B41FA5}">
                      <a16:colId xmlns:a16="http://schemas.microsoft.com/office/drawing/2014/main" val="3770244970"/>
                    </a:ext>
                  </a:extLst>
                </a:gridCol>
              </a:tblGrid>
              <a:tr h="1745235">
                <a:tc>
                  <a:txBody>
                    <a:bodyPr/>
                    <a:lstStyle/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RIADAH PETANG</a:t>
                      </a:r>
                      <a:endParaRPr lang="en-MY" sz="105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Rosli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@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Mohd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Nor Azman bin Daud (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Wan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Rosli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Hisham bin Wan Abdul Kadir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Nor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Syakirah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Hassan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YM. Tuan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Rasidah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Tuan Harun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Cik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Mardhiah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Adibah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Mohamad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KAWALAN DAN KESELAMATAN</a:t>
                      </a:r>
                      <a:endParaRPr lang="en-MY" sz="105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Fadli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Seman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Raja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Ashwadi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Putera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Raja Ismail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Mohd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Azmitarmizy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Kassim</a:t>
                      </a:r>
                      <a:endParaRPr lang="en-US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Abdullah bin Ali</a:t>
                      </a: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Aminah binti Abu Bakar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Pn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50" b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Maziha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binti Yusof</a:t>
                      </a:r>
                      <a:endParaRPr lang="en-MY" sz="105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48073"/>
                  </a:ext>
                </a:extLst>
              </a:tr>
              <a:tr h="55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 PAGI / TENGAHARI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54530" algn="r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Syeeri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Syahida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Mohammad (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54530" algn="r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Nor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Marsita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Abdullah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54530" algn="r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Aisha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Afida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Ahmad	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Fadli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Seman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Raja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Ashwadi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Putera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 Raja Ismail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MINUM PETANG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Rosli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@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Nor Azman bin Daud(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Wan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Rosli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Hisham bin Wan Abdul Kadir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Nor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Syakirah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Hassan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YM.Tuan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Rasidah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YM Tuan Harun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Cik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Mardhiah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Adibah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Adibah</a:t>
                      </a:r>
                      <a:endParaRPr kumimoji="0" lang="en-MY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MAKAN MALAM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Rahiman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Nahadi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Jusoh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Nor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Asmah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Mohamad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Zaiton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Said @ Mat Ali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Aha’da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Yusoff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YM. Tuan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Saripah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Rabiah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Tuan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Marjam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Zawati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Ahmad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MINUM MALAM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Che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Mohd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Fawzy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 Abdullah(K)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Mazlina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Ahmad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Mansor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Norhaizan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Yaacob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Wan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Sapina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Wan Abdullah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05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Rushidah</a:t>
                      </a:r>
                      <a:r>
                        <a:rPr lang="en-US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binti Abd Razak</a:t>
                      </a:r>
                      <a:endParaRPr lang="en-MY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MY" sz="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5202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82226BA-8107-55B6-2716-D54050577472}"/>
              </a:ext>
            </a:extLst>
          </p:cNvPr>
          <p:cNvSpPr txBox="1"/>
          <p:nvPr/>
        </p:nvSpPr>
        <p:spPr>
          <a:xfrm>
            <a:off x="5720387" y="344973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Tentatif</a:t>
            </a: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kem</a:t>
            </a:r>
            <a:endParaRPr kumimoji="0" lang="en-US" sz="16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7" name="Slide Zoom 36">
                <a:extLst>
                  <a:ext uri="{FF2B5EF4-FFF2-40B4-BE49-F238E27FC236}">
                    <a16:creationId xmlns:a16="http://schemas.microsoft.com/office/drawing/2014/main" id="{A35F651C-6121-828E-C344-B802CA5916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9511761"/>
                  </p:ext>
                </p:extLst>
              </p:nvPr>
            </p:nvGraphicFramePr>
            <p:xfrm>
              <a:off x="-2648754" y="5475939"/>
              <a:ext cx="2476500" cy="1714500"/>
            </p:xfrm>
            <a:graphic>
              <a:graphicData uri="http://schemas.microsoft.com/office/powerpoint/2016/slidezoom">
                <pslz:sldZm>
                  <pslz:sldZmObj sldId="260" cId="2477039699">
                    <pslz:zmPr id="{C9C81B3F-5473-472A-A713-95133518EFDE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76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7" name="Slide Zoom 3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35F651C-6121-828E-C344-B802CA5916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48754" y="5475939"/>
                <a:ext cx="2476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7D04513-7D39-1F95-1970-165922EA1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21332"/>
              </p:ext>
            </p:extLst>
          </p:nvPr>
        </p:nvGraphicFramePr>
        <p:xfrm>
          <a:off x="5208528" y="1049327"/>
          <a:ext cx="4475152" cy="6938286"/>
        </p:xfrm>
        <a:graphic>
          <a:graphicData uri="http://schemas.openxmlformats.org/drawingml/2006/table">
            <a:tbl>
              <a:tblPr/>
              <a:tblGrid>
                <a:gridCol w="692224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1891464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  <a:gridCol w="1891464">
                  <a:extLst>
                    <a:ext uri="{9D8B030D-6E8A-4147-A177-3AD203B41FA5}">
                      <a16:colId xmlns:a16="http://schemas.microsoft.com/office/drawing/2014/main" val="3608605528"/>
                    </a:ext>
                  </a:extLst>
                </a:gridCol>
              </a:tblGrid>
              <a:tr h="21224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3F7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12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GURU BERTUGAS</a:t>
                      </a: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0730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Pendaftaran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peserta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 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tabLst>
                          <a:tab pos="1954530" algn="r"/>
                        </a:tabLs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Aisha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Afida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Ketua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tabLst>
                          <a:tab pos="1954530" algn="r"/>
                        </a:tabLs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Nor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Marsita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tabLst>
                          <a:tab pos="1954530" algn="r"/>
                        </a:tabLs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          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Syeeri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Syahida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	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Fadli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Raja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Ashwadi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Foto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1391"/>
                  </a:ext>
                </a:extLst>
              </a:tr>
              <a:tr h="3318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0800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MODUL 1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ICE BREAKING &amp; MIND SETTING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03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1030 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Minum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pagi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5258"/>
                  </a:ext>
                </a:extLst>
              </a:tr>
              <a:tr h="4453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1100 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MODUL 2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CERAMAH MOTIVASI : THE GREAT LEADER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01924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1300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Solat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Zohor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Makan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tengahari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31602"/>
                  </a:ext>
                </a:extLst>
              </a:tr>
              <a:tr h="4453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1400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MODUL 3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LATIHAN DALAM KUMPULAN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“THE PUZZLE”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Rosli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Ketua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Wan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Rosli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Nor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Syakirah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Tuan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Rasidah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Mardhiah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Foto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1722"/>
                  </a:ext>
                </a:extLst>
              </a:tr>
              <a:tr h="3318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1600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Solat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Asar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Mathurat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Minum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petang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82967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1700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Riadah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Petang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472"/>
                  </a:ext>
                </a:extLst>
              </a:tr>
              <a:tr h="785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1800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Makan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malam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Pengurusan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Diri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Solat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Maghrib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Tazkirah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Solat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Isyak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Bacaan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Yassin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Rahiman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(K)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Zaiton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Nor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Asmah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Aha’da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Tuan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Saripah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Zawati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Foto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 </a:t>
                      </a:r>
                    </a:p>
                    <a:p>
                      <a:pPr algn="ctr">
                        <a:lnSpc>
                          <a:spcPct val="106000"/>
                        </a:lnSpc>
                      </a:pP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9559"/>
                  </a:ext>
                </a:extLst>
              </a:tr>
              <a:tr h="3318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2100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MODUL 4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LATIHAN DALAM KUMPULAN 1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Fawzy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Ketua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Mazlina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Norhaizan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Ustzh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. Wan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Sapina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Rushidah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Foto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1660"/>
                  </a:ext>
                </a:extLst>
              </a:tr>
              <a:tr h="3318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2200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MODUL 5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LATIHAN DALAM KUMPULAN 1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47950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2300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Al-Mulk /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Minum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malam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54039"/>
                  </a:ext>
                </a:extLst>
              </a:tr>
              <a:tr h="6722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2330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Tidur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Raja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Ashwadi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(K)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Mohd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Azmitarmizy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Fadli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 Cg. Abdullah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Aminah</a:t>
                      </a:r>
                      <a:r>
                        <a:rPr lang="en-MY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Cg. </a:t>
                      </a:r>
                      <a:r>
                        <a:rPr lang="en-US" sz="1000" dirty="0" err="1">
                          <a:effectLst/>
                          <a:latin typeface="Century Gothic" panose="020B0502020202020204" pitchFamily="34" charset="0"/>
                        </a:rPr>
                        <a:t>Maziha</a:t>
                      </a: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MY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44323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</a:pPr>
                      <a:endParaRPr lang="en-MY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295" marR="312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184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44EFD95D-5C52-BB65-2C1A-3F6E81D0FA3F}"/>
              </a:ext>
            </a:extLst>
          </p:cNvPr>
          <p:cNvSpPr txBox="1"/>
          <p:nvPr/>
        </p:nvSpPr>
        <p:spPr>
          <a:xfrm>
            <a:off x="5025825" y="801158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300" dirty="0">
                <a:latin typeface="Bebas Neue" panose="020B0606020202050201" pitchFamily="34" charset="0"/>
              </a:rPr>
              <a:t>27 JULAI 2023 KHAMIS</a:t>
            </a:r>
          </a:p>
        </p:txBody>
      </p:sp>
    </p:spTree>
    <p:extLst>
      <p:ext uri="{BB962C8B-B14F-4D97-AF65-F5344CB8AC3E}">
        <p14:creationId xmlns:p14="http://schemas.microsoft.com/office/powerpoint/2010/main" val="247703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1793</Words>
  <Application>Microsoft Office PowerPoint</Application>
  <PresentationFormat>A4 Paper (210x297 mm)</PresentationFormat>
  <Paragraphs>570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Bebas Neue</vt:lpstr>
      <vt:lpstr>Bell MT</vt:lpstr>
      <vt:lpstr>Calibri</vt:lpstr>
      <vt:lpstr>Calibri Light</vt:lpstr>
      <vt:lpstr>Century Gothic</vt:lpstr>
      <vt:lpstr>Dosis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BUKUPROGRAMDOTCOM</dc:title>
  <dc:creator>NabilaHY</dc:creator>
  <cp:lastModifiedBy>ASUS</cp:lastModifiedBy>
  <cp:revision>63</cp:revision>
  <cp:lastPrinted>2023-07-27T02:05:26Z</cp:lastPrinted>
  <dcterms:created xsi:type="dcterms:W3CDTF">2018-02-10T03:49:07Z</dcterms:created>
  <dcterms:modified xsi:type="dcterms:W3CDTF">2023-07-27T03:05:04Z</dcterms:modified>
</cp:coreProperties>
</file>