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77" r:id="rId11"/>
    <p:sldId id="266" r:id="rId12"/>
    <p:sldId id="267" r:id="rId13"/>
    <p:sldId id="268" r:id="rId14"/>
    <p:sldId id="269" r:id="rId15"/>
    <p:sldId id="270" r:id="rId16"/>
    <p:sldId id="271" r:id="rId17"/>
    <p:sldId id="272" r:id="rId18"/>
    <p:sldId id="273" r:id="rId19"/>
    <p:sldId id="274" r:id="rId20"/>
    <p:sldId id="276" r:id="rId21"/>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2" d="100"/>
          <a:sy n="82" d="100"/>
        </p:scale>
        <p:origin x="94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57F3BB-15F3-4781-AC43-F375A1815939}"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334860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7F3BB-15F3-4781-AC43-F375A1815939}"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343918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7F3BB-15F3-4781-AC43-F375A1815939}"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6738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57F3BB-15F3-4781-AC43-F375A1815939}"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360786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smtClean="0"/>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7F3BB-15F3-4781-AC43-F375A1815939}"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416872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57F3BB-15F3-4781-AC43-F375A1815939}"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1885855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57F3BB-15F3-4781-AC43-F375A1815939}"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295534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57F3BB-15F3-4781-AC43-F375A1815939}"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23650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7F3BB-15F3-4781-AC43-F375A1815939}"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1742302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7F3BB-15F3-4781-AC43-F375A1815939}"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416158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7F3BB-15F3-4781-AC43-F375A1815939}"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8D5A0-A6B1-45A5-9ED1-FA34CE1C5C90}" type="slidenum">
              <a:rPr lang="en-US" smtClean="0"/>
              <a:t>‹#›</a:t>
            </a:fld>
            <a:endParaRPr lang="en-US"/>
          </a:p>
        </p:txBody>
      </p:sp>
    </p:spTree>
    <p:extLst>
      <p:ext uri="{BB962C8B-B14F-4D97-AF65-F5344CB8AC3E}">
        <p14:creationId xmlns:p14="http://schemas.microsoft.com/office/powerpoint/2010/main" val="3199021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C557F3BB-15F3-4781-AC43-F375A1815939}" type="datetimeFigureOut">
              <a:rPr lang="en-US" smtClean="0"/>
              <a:t>1/12/2025</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AFE8D5A0-A6B1-45A5-9ED1-FA34CE1C5C90}" type="slidenum">
              <a:rPr lang="en-US" smtClean="0"/>
              <a:t>‹#›</a:t>
            </a:fld>
            <a:endParaRPr lang="en-US"/>
          </a:p>
        </p:txBody>
      </p:sp>
    </p:spTree>
    <p:extLst>
      <p:ext uri="{BB962C8B-B14F-4D97-AF65-F5344CB8AC3E}">
        <p14:creationId xmlns:p14="http://schemas.microsoft.com/office/powerpoint/2010/main" val="14076760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adsciblog.tradoc.army.mil/519-active-defense-shaping-the-threat-environment"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4442" y="1309255"/>
            <a:ext cx="7276494" cy="3629175"/>
          </a:xfrm>
          <a:prstGeom prst="rect">
            <a:avLst/>
          </a:prstGeom>
        </p:spPr>
      </p:pic>
      <p:sp>
        <p:nvSpPr>
          <p:cNvPr id="3" name="TextBox 2"/>
          <p:cNvSpPr txBox="1"/>
          <p:nvPr/>
        </p:nvSpPr>
        <p:spPr>
          <a:xfrm>
            <a:off x="5460824" y="3950142"/>
            <a:ext cx="2692468" cy="461665"/>
          </a:xfrm>
          <a:prstGeom prst="rect">
            <a:avLst/>
          </a:prstGeom>
          <a:noFill/>
        </p:spPr>
        <p:txBody>
          <a:bodyPr wrap="none" rtlCol="0">
            <a:spAutoFit/>
          </a:bodyPr>
          <a:lstStyle/>
          <a:p>
            <a:r>
              <a:rPr lang="en-US" sz="2400" dirty="0">
                <a:solidFill>
                  <a:schemeClr val="bg1"/>
                </a:solidFill>
              </a:rPr>
              <a:t>By Vincent H. O’Neil</a:t>
            </a:r>
          </a:p>
        </p:txBody>
      </p:sp>
      <p:sp>
        <p:nvSpPr>
          <p:cNvPr id="4" name="TextBox 3"/>
          <p:cNvSpPr txBox="1"/>
          <p:nvPr/>
        </p:nvSpPr>
        <p:spPr>
          <a:xfrm>
            <a:off x="362082" y="5039592"/>
            <a:ext cx="9771285" cy="2862322"/>
          </a:xfrm>
          <a:prstGeom prst="rect">
            <a:avLst/>
          </a:prstGeom>
          <a:noFill/>
        </p:spPr>
        <p:txBody>
          <a:bodyPr wrap="square" rtlCol="0">
            <a:spAutoFit/>
          </a:bodyPr>
          <a:lstStyle/>
          <a:p>
            <a:endParaRPr lang="en-US" dirty="0"/>
          </a:p>
          <a:p>
            <a:r>
              <a:rPr lang="en-US" dirty="0" smtClean="0"/>
              <a:t>Published </a:t>
            </a:r>
            <a:r>
              <a:rPr lang="en-US" dirty="0"/>
              <a:t>on January 9, 2025 in the US Army Futures Command Mad Scientist Initiative’s blog</a:t>
            </a:r>
            <a:r>
              <a:rPr lang="en-US" dirty="0" smtClean="0"/>
              <a:t>.</a:t>
            </a:r>
            <a:endParaRPr lang="en-US" dirty="0"/>
          </a:p>
          <a:p>
            <a:endParaRPr lang="en-US" dirty="0"/>
          </a:p>
          <a:p>
            <a:r>
              <a:rPr lang="en-US" dirty="0">
                <a:hlinkClick r:id="rId3"/>
              </a:rPr>
              <a:t>https://</a:t>
            </a:r>
            <a:r>
              <a:rPr lang="en-US" dirty="0" smtClean="0">
                <a:hlinkClick r:id="rId3"/>
              </a:rPr>
              <a:t>madsciblog.tradoc.army.mil/519-active-defense-shaping-the-threat-environment</a:t>
            </a:r>
            <a:endParaRPr lang="en-US" dirty="0" smtClean="0"/>
          </a:p>
          <a:p>
            <a:endParaRPr lang="en-US" dirty="0"/>
          </a:p>
          <a:p>
            <a:endParaRPr lang="en-US" sz="1200" b="1" i="1" dirty="0" smtClean="0"/>
          </a:p>
          <a:p>
            <a:endParaRPr lang="en-US" sz="1200" b="1" i="1" dirty="0"/>
          </a:p>
          <a:p>
            <a:endParaRPr lang="en-US" sz="1200" b="1" i="1" dirty="0" smtClean="0"/>
          </a:p>
          <a:p>
            <a:endParaRPr lang="en-US" sz="1200" b="1" i="1" dirty="0"/>
          </a:p>
          <a:p>
            <a:r>
              <a:rPr lang="en-US" sz="1200" b="1" i="1" dirty="0" smtClean="0"/>
              <a:t>Disclaimer: </a:t>
            </a:r>
            <a:r>
              <a:rPr lang="en-US" sz="1200" i="1" dirty="0"/>
              <a:t>The views expressed in this blog post do not necessarily reflect those of the U.S. Department of Defense, Department of the Army, </a:t>
            </a:r>
            <a:endParaRPr lang="en-US" sz="1200" i="1" dirty="0" smtClean="0"/>
          </a:p>
          <a:p>
            <a:r>
              <a:rPr lang="en-US" sz="1200" i="1" dirty="0" smtClean="0"/>
              <a:t>Army </a:t>
            </a:r>
            <a:r>
              <a:rPr lang="en-US" sz="1200" i="1" dirty="0"/>
              <a:t>Futures Command (AFC), or Training and Doctrine Command (TRADOC). </a:t>
            </a:r>
            <a:endParaRPr lang="en-US" sz="1200" dirty="0"/>
          </a:p>
          <a:p>
            <a:endParaRPr lang="en-US" dirty="0"/>
          </a:p>
        </p:txBody>
      </p:sp>
    </p:spTree>
    <p:extLst>
      <p:ext uri="{BB962C8B-B14F-4D97-AF65-F5344CB8AC3E}">
        <p14:creationId xmlns:p14="http://schemas.microsoft.com/office/powerpoint/2010/main" val="3143036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5632311"/>
          </a:xfrm>
          <a:prstGeom prst="rect">
            <a:avLst/>
          </a:prstGeom>
          <a:noFill/>
        </p:spPr>
        <p:txBody>
          <a:bodyPr wrap="square" rtlCol="0">
            <a:spAutoFit/>
          </a:bodyPr>
          <a:lstStyle/>
          <a:p>
            <a:r>
              <a:rPr lang="en-US" sz="2400" b="1" dirty="0" smtClean="0"/>
              <a:t>Scenarios based on observed vulnerability</a:t>
            </a:r>
          </a:p>
          <a:p>
            <a:endParaRPr lang="en-US" sz="2400" b="1" dirty="0"/>
          </a:p>
          <a:p>
            <a:r>
              <a:rPr lang="en-US" sz="2400" dirty="0" smtClean="0"/>
              <a:t>The following slides discuss four different </a:t>
            </a:r>
            <a:r>
              <a:rPr lang="en-US" sz="2400" dirty="0" smtClean="0"/>
              <a:t>potential weaknesses </a:t>
            </a:r>
            <a:r>
              <a:rPr lang="en-US" sz="2400" dirty="0" smtClean="0"/>
              <a:t>that may be identified through intelligence collection. Active defense tailors its approach to fit a real opponent, so these scenarios are provided as examples of operations that could be implemented based on </a:t>
            </a:r>
            <a:r>
              <a:rPr lang="en-US" sz="2400" dirty="0" smtClean="0"/>
              <a:t>assessed </a:t>
            </a:r>
            <a:r>
              <a:rPr lang="en-US" sz="2400" dirty="0" smtClean="0"/>
              <a:t>vulnerabilities:</a:t>
            </a:r>
          </a:p>
          <a:p>
            <a:endParaRPr lang="en-US" sz="2400" dirty="0"/>
          </a:p>
          <a:p>
            <a:r>
              <a:rPr lang="en-US" sz="2400" b="1" dirty="0" smtClean="0"/>
              <a:t>Scenario 1: Promote factions</a:t>
            </a:r>
          </a:p>
          <a:p>
            <a:endParaRPr lang="en-US" sz="2400" b="1" dirty="0"/>
          </a:p>
          <a:p>
            <a:r>
              <a:rPr lang="en-US" sz="2400" b="1" dirty="0" smtClean="0"/>
              <a:t>Scenario 2: Encourage rivalries</a:t>
            </a:r>
          </a:p>
          <a:p>
            <a:endParaRPr lang="en-US" sz="2400" b="1" dirty="0"/>
          </a:p>
          <a:p>
            <a:r>
              <a:rPr lang="en-US" sz="2400" b="1" dirty="0" smtClean="0"/>
              <a:t>Scenario 3: Disrupt logistics</a:t>
            </a:r>
          </a:p>
          <a:p>
            <a:endParaRPr lang="en-US" sz="2400" b="1" dirty="0" smtClean="0"/>
          </a:p>
          <a:p>
            <a:r>
              <a:rPr lang="en-US" sz="2400" b="1" dirty="0" smtClean="0"/>
              <a:t>Scenario 4: Shape perceptions</a:t>
            </a:r>
            <a:endParaRPr lang="en-US" sz="2400" b="1" dirty="0"/>
          </a:p>
        </p:txBody>
      </p:sp>
    </p:spTree>
    <p:extLst>
      <p:ext uri="{BB962C8B-B14F-4D97-AF65-F5344CB8AC3E}">
        <p14:creationId xmlns:p14="http://schemas.microsoft.com/office/powerpoint/2010/main" val="2261714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5632311"/>
          </a:xfrm>
          <a:prstGeom prst="rect">
            <a:avLst/>
          </a:prstGeom>
          <a:noFill/>
        </p:spPr>
        <p:txBody>
          <a:bodyPr wrap="square" rtlCol="0">
            <a:spAutoFit/>
          </a:bodyPr>
          <a:lstStyle/>
          <a:p>
            <a:r>
              <a:rPr lang="en-US" sz="2400" b="1" dirty="0" smtClean="0"/>
              <a:t>Scenario 1: Promote factions</a:t>
            </a:r>
          </a:p>
          <a:p>
            <a:endParaRPr lang="en-US" sz="2400" b="1" dirty="0"/>
          </a:p>
          <a:p>
            <a:r>
              <a:rPr lang="en-US" sz="2400" dirty="0" smtClean="0"/>
              <a:t>Very </a:t>
            </a:r>
            <a:r>
              <a:rPr lang="en-US" sz="2400" dirty="0"/>
              <a:t>few regimes or organizations are uniform in their views. Even groups who espouse the same ideology will have differences of opinion. </a:t>
            </a:r>
            <a:r>
              <a:rPr lang="en-US" sz="2400" dirty="0" smtClean="0"/>
              <a:t>If dissenting </a:t>
            </a:r>
            <a:r>
              <a:rPr lang="en-US" sz="2400" dirty="0"/>
              <a:t>views are ignored, it </a:t>
            </a:r>
            <a:r>
              <a:rPr lang="en-US" sz="2400" dirty="0" smtClean="0"/>
              <a:t>creates </a:t>
            </a:r>
            <a:r>
              <a:rPr lang="en-US" sz="2400" dirty="0"/>
              <a:t>resentment and factionalism. </a:t>
            </a:r>
            <a:endParaRPr lang="en-US" sz="2400" dirty="0" smtClean="0"/>
          </a:p>
          <a:p>
            <a:endParaRPr lang="en-US" sz="2400" dirty="0"/>
          </a:p>
          <a:p>
            <a:r>
              <a:rPr lang="en-US" sz="2400" dirty="0" smtClean="0"/>
              <a:t>Leveraging </a:t>
            </a:r>
            <a:r>
              <a:rPr lang="en-US" sz="2400" dirty="0" smtClean="0"/>
              <a:t>those divisions </a:t>
            </a:r>
            <a:r>
              <a:rPr lang="en-US" sz="2400" dirty="0"/>
              <a:t>can reduce an opponent’s ability to strike. Factions </a:t>
            </a:r>
            <a:r>
              <a:rPr lang="en-US" sz="2400" dirty="0" smtClean="0"/>
              <a:t>can be also provide intelligence, with </a:t>
            </a:r>
            <a:r>
              <a:rPr lang="en-US" sz="2400" dirty="0"/>
              <a:t>their intimate knowledge of a regime </a:t>
            </a:r>
            <a:r>
              <a:rPr lang="en-US" sz="2400" dirty="0" smtClean="0"/>
              <a:t>and/or </a:t>
            </a:r>
            <a:r>
              <a:rPr lang="en-US" sz="2400" dirty="0"/>
              <a:t>motivation to share information harmful to it. </a:t>
            </a:r>
            <a:endParaRPr lang="en-US" sz="2400" dirty="0" smtClean="0"/>
          </a:p>
          <a:p>
            <a:endParaRPr lang="en-US" sz="2400" dirty="0"/>
          </a:p>
          <a:p>
            <a:r>
              <a:rPr lang="en-US" sz="2400" dirty="0"/>
              <a:t>Encouraging factional disputes can be passive or active. </a:t>
            </a:r>
            <a:r>
              <a:rPr lang="en-US" sz="2400" dirty="0" smtClean="0"/>
              <a:t>An </a:t>
            </a:r>
            <a:r>
              <a:rPr lang="en-US" sz="2400" dirty="0"/>
              <a:t>extreme dissident group might </a:t>
            </a:r>
            <a:r>
              <a:rPr lang="en-US" sz="2400" dirty="0" smtClean="0"/>
              <a:t>accept </a:t>
            </a:r>
            <a:r>
              <a:rPr lang="en-US" sz="2400" dirty="0"/>
              <a:t>an offer of monetary or technical </a:t>
            </a:r>
            <a:r>
              <a:rPr lang="en-US" sz="2400" dirty="0" smtClean="0"/>
              <a:t>assistance </a:t>
            </a:r>
            <a:r>
              <a:rPr lang="en-US" sz="2400" dirty="0"/>
              <a:t>while a more moderate faction may require a less direct approach. In both cases, </a:t>
            </a:r>
            <a:r>
              <a:rPr lang="en-US" sz="2400" dirty="0" smtClean="0"/>
              <a:t>concealing the </a:t>
            </a:r>
            <a:r>
              <a:rPr lang="en-US" sz="2400" dirty="0"/>
              <a:t>presence of an active defense </a:t>
            </a:r>
            <a:r>
              <a:rPr lang="en-US" sz="2400" dirty="0" smtClean="0"/>
              <a:t>campaign shields the recipients from the taint of outside influence. </a:t>
            </a:r>
            <a:endParaRPr lang="en-US" sz="2400" dirty="0"/>
          </a:p>
        </p:txBody>
      </p:sp>
    </p:spTree>
    <p:extLst>
      <p:ext uri="{BB962C8B-B14F-4D97-AF65-F5344CB8AC3E}">
        <p14:creationId xmlns:p14="http://schemas.microsoft.com/office/powerpoint/2010/main" val="1803665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6740307"/>
          </a:xfrm>
          <a:prstGeom prst="rect">
            <a:avLst/>
          </a:prstGeom>
          <a:noFill/>
        </p:spPr>
        <p:txBody>
          <a:bodyPr wrap="square" rtlCol="0">
            <a:spAutoFit/>
          </a:bodyPr>
          <a:lstStyle/>
          <a:p>
            <a:r>
              <a:rPr lang="en-US" sz="2400" b="1" dirty="0" smtClean="0"/>
              <a:t>Methods for promoting factions</a:t>
            </a:r>
            <a:r>
              <a:rPr lang="en-US" sz="2400" dirty="0" smtClean="0"/>
              <a:t/>
            </a:r>
            <a:br>
              <a:rPr lang="en-US" sz="2400" dirty="0" smtClean="0"/>
            </a:br>
            <a:endParaRPr lang="en-US" sz="2400" dirty="0"/>
          </a:p>
          <a:p>
            <a:r>
              <a:rPr lang="en-US" sz="2400" dirty="0"/>
              <a:t>• </a:t>
            </a:r>
            <a:r>
              <a:rPr lang="en-US" sz="2400" dirty="0" smtClean="0"/>
              <a:t>If </a:t>
            </a:r>
            <a:r>
              <a:rPr lang="en-US" sz="2400" dirty="0"/>
              <a:t>the news media operates freely inside the opponent nation, </a:t>
            </a:r>
            <a:r>
              <a:rPr lang="en-US" sz="2400" dirty="0" smtClean="0"/>
              <a:t>leverage </a:t>
            </a:r>
            <a:r>
              <a:rPr lang="en-US" sz="2400" dirty="0"/>
              <a:t>it to praise the dissidents or incite them to greater effort. If social media is available, </a:t>
            </a:r>
            <a:r>
              <a:rPr lang="en-US" sz="2400" dirty="0" smtClean="0"/>
              <a:t>use </a:t>
            </a:r>
            <a:r>
              <a:rPr lang="en-US" sz="2400" dirty="0"/>
              <a:t>it to raise awareness of the faction and broadcast its argument. In places where news and the Internet are restricted, learn how opinions are covertly expressed. </a:t>
            </a:r>
            <a:r>
              <a:rPr lang="en-US" sz="2400" dirty="0" smtClean="0"/>
              <a:t>Identify </a:t>
            </a:r>
            <a:r>
              <a:rPr lang="en-US" sz="2400" dirty="0"/>
              <a:t>channels of dissenting opinion that have </a:t>
            </a:r>
            <a:r>
              <a:rPr lang="en-US" sz="2400" dirty="0" smtClean="0"/>
              <a:t>worked </a:t>
            </a:r>
            <a:r>
              <a:rPr lang="en-US" sz="2400" dirty="0"/>
              <a:t>in the past, and utilize them. </a:t>
            </a:r>
          </a:p>
          <a:p>
            <a:endParaRPr lang="en-US" sz="2400" dirty="0"/>
          </a:p>
          <a:p>
            <a:r>
              <a:rPr lang="en-US" sz="2400" dirty="0"/>
              <a:t>• If a faction is openly publicizing its views, boost that signal. If they aren’t speaking out, do it for them. Use all available means of communication, from the Internet to word of mouth, to let people know there is an alternative to the regime </a:t>
            </a:r>
            <a:r>
              <a:rPr lang="en-US" sz="2400" dirty="0" smtClean="0"/>
              <a:t>and </a:t>
            </a:r>
            <a:r>
              <a:rPr lang="en-US" sz="2400" dirty="0"/>
              <a:t>its policies. </a:t>
            </a:r>
            <a:endParaRPr lang="en-US" sz="2400" dirty="0" smtClean="0"/>
          </a:p>
          <a:p>
            <a:endParaRPr lang="en-US" sz="2400" dirty="0"/>
          </a:p>
          <a:p>
            <a:r>
              <a:rPr lang="en-US" sz="2400" dirty="0"/>
              <a:t>• Promote factions externally through diplomacy. Raise their status by insisting that dissenting parties are named and included in negotiations. Refer to them as serious players in public statements, and convince other nations to show them respect. </a:t>
            </a:r>
          </a:p>
        </p:txBody>
      </p:sp>
    </p:spTree>
    <p:extLst>
      <p:ext uri="{BB962C8B-B14F-4D97-AF65-F5344CB8AC3E}">
        <p14:creationId xmlns:p14="http://schemas.microsoft.com/office/powerpoint/2010/main" val="3606890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2308324"/>
          </a:xfrm>
          <a:prstGeom prst="rect">
            <a:avLst/>
          </a:prstGeom>
          <a:noFill/>
        </p:spPr>
        <p:txBody>
          <a:bodyPr wrap="square" rtlCol="0">
            <a:spAutoFit/>
          </a:bodyPr>
          <a:lstStyle/>
          <a:p>
            <a:r>
              <a:rPr lang="en-US" sz="2400" b="1" dirty="0" smtClean="0"/>
              <a:t>Conclusion: Promoting factions</a:t>
            </a:r>
            <a:r>
              <a:rPr lang="en-US" sz="2400" dirty="0" smtClean="0"/>
              <a:t/>
            </a:r>
            <a:br>
              <a:rPr lang="en-US" sz="2400" dirty="0" smtClean="0"/>
            </a:br>
            <a:endParaRPr lang="en-US" sz="2400" dirty="0"/>
          </a:p>
          <a:p>
            <a:r>
              <a:rPr lang="en-US" sz="2400" dirty="0"/>
              <a:t>Be careful not to promote a dissident group that is more extreme than the current regime. With that said, encouraging factions can distract an opponent’s leadership and even open the way for a </a:t>
            </a:r>
            <a:r>
              <a:rPr lang="en-US" sz="2400" dirty="0" smtClean="0"/>
              <a:t>different, and hopefully more peaceful, </a:t>
            </a:r>
            <a:r>
              <a:rPr lang="en-US" sz="2400" dirty="0"/>
              <a:t>government. </a:t>
            </a:r>
          </a:p>
        </p:txBody>
      </p:sp>
      <p:pic>
        <p:nvPicPr>
          <p:cNvPr id="4098" name="Picture 2" descr="https://madsciblog.tradoc.army.mil/wp-content/uploads/2020/10/People-Divided-300x18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5328" y="3311768"/>
            <a:ext cx="4943963" cy="3032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870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306039"/>
            <a:ext cx="9119936" cy="6370975"/>
          </a:xfrm>
          <a:prstGeom prst="rect">
            <a:avLst/>
          </a:prstGeom>
          <a:noFill/>
        </p:spPr>
        <p:txBody>
          <a:bodyPr wrap="square" rtlCol="0">
            <a:spAutoFit/>
          </a:bodyPr>
          <a:lstStyle/>
          <a:p>
            <a:r>
              <a:rPr lang="en-US" sz="2400" b="1" dirty="0" smtClean="0"/>
              <a:t>Scenario 2: Encourage rivalries</a:t>
            </a:r>
          </a:p>
          <a:p>
            <a:endParaRPr lang="en-US" sz="2400" dirty="0" smtClean="0"/>
          </a:p>
          <a:p>
            <a:r>
              <a:rPr lang="en-US" sz="2400" dirty="0" smtClean="0"/>
              <a:t>This </a:t>
            </a:r>
            <a:r>
              <a:rPr lang="en-US" sz="2400" dirty="0"/>
              <a:t>potential weakness exists on at least two levels: 1) inside the </a:t>
            </a:r>
            <a:r>
              <a:rPr lang="en-US" sz="2400" dirty="0" smtClean="0"/>
              <a:t>regime where leaders may be feuding, and 2) outside the opponent nation where competitors oppose its aims.</a:t>
            </a:r>
            <a:endParaRPr lang="en-US" sz="2400" dirty="0"/>
          </a:p>
          <a:p>
            <a:endParaRPr lang="en-US" sz="2400" dirty="0"/>
          </a:p>
          <a:p>
            <a:r>
              <a:rPr lang="en-US" sz="2400" dirty="0"/>
              <a:t>• </a:t>
            </a:r>
            <a:r>
              <a:rPr lang="en-US" sz="2400" b="1" dirty="0" smtClean="0"/>
              <a:t>Internal rivals</a:t>
            </a:r>
            <a:r>
              <a:rPr lang="en-US" sz="2400" dirty="0" smtClean="0"/>
              <a:t>: Consider </a:t>
            </a:r>
            <a:r>
              <a:rPr lang="en-US" sz="2400" dirty="0"/>
              <a:t>relative position. If one </a:t>
            </a:r>
            <a:r>
              <a:rPr lang="en-US" sz="2400" dirty="0" smtClean="0"/>
              <a:t>player </a:t>
            </a:r>
            <a:r>
              <a:rPr lang="en-US" sz="2400" dirty="0"/>
              <a:t>outranks the other, the subordinate may be jealous while the senior feels insecure. Use news reports, official statements, intentionally leaked intelligence estimates, and rumors to praise one </a:t>
            </a:r>
            <a:r>
              <a:rPr lang="en-US" sz="2400" dirty="0" smtClean="0"/>
              <a:t>and </a:t>
            </a:r>
            <a:r>
              <a:rPr lang="en-US" sz="2400" dirty="0"/>
              <a:t>prod the </a:t>
            </a:r>
            <a:r>
              <a:rPr lang="en-US" sz="2400" dirty="0" smtClean="0"/>
              <a:t>other. </a:t>
            </a:r>
            <a:endParaRPr lang="en-US" sz="2400" dirty="0"/>
          </a:p>
          <a:p>
            <a:endParaRPr lang="en-US" sz="2400" dirty="0"/>
          </a:p>
          <a:p>
            <a:r>
              <a:rPr lang="en-US" sz="2400" dirty="0"/>
              <a:t>• </a:t>
            </a:r>
            <a:r>
              <a:rPr lang="en-US" sz="2400" b="1" dirty="0" smtClean="0"/>
              <a:t>External competitors</a:t>
            </a:r>
            <a:r>
              <a:rPr lang="en-US" sz="2400" dirty="0" smtClean="0"/>
              <a:t>: Aggravate </a:t>
            </a:r>
            <a:r>
              <a:rPr lang="en-US" sz="2400" dirty="0"/>
              <a:t>the major points of </a:t>
            </a:r>
            <a:r>
              <a:rPr lang="en-US" sz="2400" dirty="0" smtClean="0"/>
              <a:t>contention, such as control of contested territory or seniority in </a:t>
            </a:r>
            <a:r>
              <a:rPr lang="en-US" sz="2400" dirty="0" smtClean="0"/>
              <a:t>international affairs. </a:t>
            </a:r>
            <a:r>
              <a:rPr lang="en-US" sz="2400" dirty="0" smtClean="0"/>
              <a:t>Provide </a:t>
            </a:r>
            <a:r>
              <a:rPr lang="en-US" sz="2400" dirty="0"/>
              <a:t>the rival with key intelligence, improved technology, or material support to force an adversary to reorient its focus on that danger. If the conflict is existential, both parties will have to dedicate time and resources to defending themselves. </a:t>
            </a:r>
          </a:p>
        </p:txBody>
      </p:sp>
    </p:spTree>
    <p:extLst>
      <p:ext uri="{BB962C8B-B14F-4D97-AF65-F5344CB8AC3E}">
        <p14:creationId xmlns:p14="http://schemas.microsoft.com/office/powerpoint/2010/main" val="301364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3785652"/>
          </a:xfrm>
          <a:prstGeom prst="rect">
            <a:avLst/>
          </a:prstGeom>
          <a:noFill/>
        </p:spPr>
        <p:txBody>
          <a:bodyPr wrap="square" rtlCol="0">
            <a:spAutoFit/>
          </a:bodyPr>
          <a:lstStyle/>
          <a:p>
            <a:r>
              <a:rPr lang="en-US" sz="2400" b="1" dirty="0" smtClean="0"/>
              <a:t>Scenario 3: Disrupt logistics</a:t>
            </a:r>
          </a:p>
          <a:p>
            <a:endParaRPr lang="en-US" sz="2400" b="1" dirty="0"/>
          </a:p>
          <a:p>
            <a:r>
              <a:rPr lang="en-US" sz="2400" dirty="0" smtClean="0"/>
              <a:t>Even </a:t>
            </a:r>
            <a:r>
              <a:rPr lang="en-US" sz="2400" dirty="0"/>
              <a:t>when a hostile party appears to be self-sustaining, there is always something they get from somewhere else. It may be a service, such as processing a resource they can’t refine. It may be technological, in the form of products or expertise from a third party. </a:t>
            </a:r>
            <a:endParaRPr lang="en-US" sz="2400" dirty="0" smtClean="0"/>
          </a:p>
          <a:p>
            <a:endParaRPr lang="en-US" sz="2400" dirty="0"/>
          </a:p>
          <a:p>
            <a:r>
              <a:rPr lang="en-US" sz="2400" dirty="0" smtClean="0"/>
              <a:t>Close </a:t>
            </a:r>
            <a:r>
              <a:rPr lang="en-US" sz="2400" dirty="0"/>
              <a:t>examination of supply chains can point out key flaws such as a single source for crucial items, funding for a large part of the budget, or a fragile chain of handlers passing vital materials. </a:t>
            </a:r>
          </a:p>
        </p:txBody>
      </p:sp>
      <p:pic>
        <p:nvPicPr>
          <p:cNvPr id="5122" name="Picture 2" descr="https://madsciblog.tradoc.army.mil/wp-content/uploads/2025/01/shipyard-cargo-container-sea-port-freight-forwardi-2024-12-08-00-52-35-ut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5637" y="4736123"/>
            <a:ext cx="3841027" cy="2145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943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11545"/>
            <a:ext cx="9119936" cy="6740307"/>
          </a:xfrm>
          <a:prstGeom prst="rect">
            <a:avLst/>
          </a:prstGeom>
          <a:noFill/>
        </p:spPr>
        <p:txBody>
          <a:bodyPr wrap="square" rtlCol="0">
            <a:spAutoFit/>
          </a:bodyPr>
          <a:lstStyle/>
          <a:p>
            <a:r>
              <a:rPr lang="en-US" sz="2400" b="1" dirty="0" smtClean="0"/>
              <a:t>Methods for disrupting logistics</a:t>
            </a:r>
          </a:p>
          <a:p>
            <a:endParaRPr lang="en-US" sz="2400" dirty="0"/>
          </a:p>
          <a:p>
            <a:r>
              <a:rPr lang="en-US" sz="2400" dirty="0"/>
              <a:t>• </a:t>
            </a:r>
            <a:r>
              <a:rPr lang="en-US" sz="2400" b="1" dirty="0" smtClean="0"/>
              <a:t>Leverage </a:t>
            </a:r>
            <a:r>
              <a:rPr lang="en-US" sz="2400" b="1" dirty="0"/>
              <a:t>the law. </a:t>
            </a:r>
            <a:r>
              <a:rPr lang="en-US" sz="2400" dirty="0" smtClean="0"/>
              <a:t>If </a:t>
            </a:r>
            <a:r>
              <a:rPr lang="en-US" sz="2400" dirty="0"/>
              <a:t>a hostile party’s </a:t>
            </a:r>
            <a:r>
              <a:rPr lang="en-US" sz="2400" dirty="0" smtClean="0"/>
              <a:t>suppliers </a:t>
            </a:r>
            <a:r>
              <a:rPr lang="en-US" sz="2400" dirty="0"/>
              <a:t>are breaking any law in any way, collect evidence and report them. </a:t>
            </a:r>
            <a:r>
              <a:rPr lang="en-US" sz="2400" dirty="0" smtClean="0"/>
              <a:t>Get international </a:t>
            </a:r>
            <a:r>
              <a:rPr lang="en-US" sz="2400" dirty="0"/>
              <a:t>bodies involved, to confuse the adversary about who is disrupting the supply lines and raise a public outcry against their misdeeds. Threaten their access to the electronic money transfer system to complicate payments and convince legitimate suppliers to stop supporting them. </a:t>
            </a:r>
            <a:endParaRPr lang="en-US" sz="2400" dirty="0" smtClean="0"/>
          </a:p>
          <a:p>
            <a:endParaRPr lang="en-US" sz="2400" dirty="0"/>
          </a:p>
          <a:p>
            <a:r>
              <a:rPr lang="en-US" sz="2400" dirty="0"/>
              <a:t>• </a:t>
            </a:r>
            <a:r>
              <a:rPr lang="en-US" sz="2400" b="1" dirty="0"/>
              <a:t>Make simple things hurt.</a:t>
            </a:r>
            <a:r>
              <a:rPr lang="en-US" sz="2400" dirty="0"/>
              <a:t> When supply lines can’t be severed, </a:t>
            </a:r>
            <a:r>
              <a:rPr lang="en-US" sz="2400" dirty="0" smtClean="0"/>
              <a:t>making </a:t>
            </a:r>
            <a:r>
              <a:rPr lang="en-US" sz="2400" dirty="0"/>
              <a:t>them less accessible or more expensive still harms the recipient. </a:t>
            </a:r>
            <a:r>
              <a:rPr lang="en-US" sz="2400" dirty="0" smtClean="0"/>
              <a:t>Active </a:t>
            </a:r>
            <a:r>
              <a:rPr lang="en-US" sz="2400" dirty="0"/>
              <a:t>defense </a:t>
            </a:r>
            <a:r>
              <a:rPr lang="en-US" sz="2400" dirty="0" smtClean="0"/>
              <a:t>operates on multiple axes, </a:t>
            </a:r>
            <a:r>
              <a:rPr lang="en-US" sz="2400" dirty="0"/>
              <a:t>so forcing an adversary to wait longer and pay more for needed assistance </a:t>
            </a:r>
            <a:r>
              <a:rPr lang="en-US" sz="2400" dirty="0" smtClean="0"/>
              <a:t>complements </a:t>
            </a:r>
            <a:r>
              <a:rPr lang="en-US" sz="2400" dirty="0"/>
              <a:t>other efforts. </a:t>
            </a:r>
            <a:endParaRPr lang="en-US" sz="2400" dirty="0" smtClean="0"/>
          </a:p>
          <a:p>
            <a:endParaRPr lang="en-US" sz="2400" dirty="0"/>
          </a:p>
          <a:p>
            <a:r>
              <a:rPr lang="en-US" sz="2400" dirty="0"/>
              <a:t>• </a:t>
            </a:r>
            <a:r>
              <a:rPr lang="en-US" sz="2400" b="1" dirty="0"/>
              <a:t>Increase doubts.</a:t>
            </a:r>
            <a:r>
              <a:rPr lang="en-US" sz="2400" dirty="0"/>
              <a:t> If a hostile party’s supply chain is open to physical interference, add substandard items to that flow. The receipt of dud ammunition, faulty electronics, or half-empty crates may generate accusations and </a:t>
            </a:r>
            <a:r>
              <a:rPr lang="en-US" sz="2400" dirty="0" smtClean="0"/>
              <a:t>denials—</a:t>
            </a:r>
            <a:r>
              <a:rPr lang="en-US" sz="2400" dirty="0" smtClean="0"/>
              <a:t>which </a:t>
            </a:r>
            <a:r>
              <a:rPr lang="en-US" sz="2400" dirty="0" smtClean="0"/>
              <a:t>may </a:t>
            </a:r>
            <a:r>
              <a:rPr lang="en-US" sz="2400" dirty="0"/>
              <a:t>end the entire relationship. </a:t>
            </a:r>
          </a:p>
        </p:txBody>
      </p:sp>
    </p:spTree>
    <p:extLst>
      <p:ext uri="{BB962C8B-B14F-4D97-AF65-F5344CB8AC3E}">
        <p14:creationId xmlns:p14="http://schemas.microsoft.com/office/powerpoint/2010/main" val="3539963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306039"/>
            <a:ext cx="9119936" cy="6370975"/>
          </a:xfrm>
          <a:prstGeom prst="rect">
            <a:avLst/>
          </a:prstGeom>
          <a:noFill/>
        </p:spPr>
        <p:txBody>
          <a:bodyPr wrap="square" rtlCol="0">
            <a:spAutoFit/>
          </a:bodyPr>
          <a:lstStyle/>
          <a:p>
            <a:r>
              <a:rPr lang="en-US" sz="2400" b="1" dirty="0" smtClean="0"/>
              <a:t>Scenario 4: Shape perceptions</a:t>
            </a:r>
          </a:p>
          <a:p>
            <a:endParaRPr lang="en-US" sz="2400" dirty="0" smtClean="0"/>
          </a:p>
          <a:p>
            <a:r>
              <a:rPr lang="en-US" sz="2400" dirty="0" smtClean="0"/>
              <a:t>A </a:t>
            </a:r>
            <a:r>
              <a:rPr lang="en-US" sz="2400" dirty="0"/>
              <a:t>hostile regime or organization that actively promotes a narrative about itself may live in fear of the truth. Spotlighting contradictions between the image </a:t>
            </a:r>
            <a:r>
              <a:rPr lang="en-US" sz="2400" dirty="0" smtClean="0"/>
              <a:t>and </a:t>
            </a:r>
            <a:r>
              <a:rPr lang="en-US" sz="2400" dirty="0"/>
              <a:t>the reality can give voice to alternative movements or leadership. </a:t>
            </a:r>
          </a:p>
          <a:p>
            <a:endParaRPr lang="en-US" sz="2400" dirty="0"/>
          </a:p>
          <a:p>
            <a:r>
              <a:rPr lang="en-US" sz="2400" dirty="0"/>
              <a:t>• </a:t>
            </a:r>
            <a:r>
              <a:rPr lang="en-US" sz="2400" b="1" dirty="0"/>
              <a:t>Combat lies with facts</a:t>
            </a:r>
            <a:r>
              <a:rPr lang="en-US" sz="2400" dirty="0"/>
              <a:t>. A belligerent regime </a:t>
            </a:r>
            <a:r>
              <a:rPr lang="en-US" sz="2400" dirty="0" smtClean="0"/>
              <a:t>may create </a:t>
            </a:r>
            <a:r>
              <a:rPr lang="en-US" sz="2400" dirty="0"/>
              <a:t>a propaganda campaign to make itself look better and blame the conflict on its intended victim. The ongoing collection of intelligence in active defense </a:t>
            </a:r>
            <a:r>
              <a:rPr lang="en-US" sz="2400" dirty="0" smtClean="0"/>
              <a:t>may </a:t>
            </a:r>
            <a:r>
              <a:rPr lang="en-US" sz="2400" dirty="0"/>
              <a:t>provide evidence to the contrary. Publicize derogatory information about the opponent, along with proof, to </a:t>
            </a:r>
            <a:r>
              <a:rPr lang="en-US" sz="2400" dirty="0" smtClean="0"/>
              <a:t>disprove propaganda. </a:t>
            </a:r>
            <a:endParaRPr lang="en-US" sz="2400" dirty="0"/>
          </a:p>
          <a:p>
            <a:endParaRPr lang="en-US" sz="2400" dirty="0"/>
          </a:p>
          <a:p>
            <a:r>
              <a:rPr lang="en-US" sz="2400" dirty="0"/>
              <a:t>• </a:t>
            </a:r>
            <a:r>
              <a:rPr lang="en-US" sz="2400" b="1" dirty="0"/>
              <a:t>Sway public opinion among the adversary’s constituents</a:t>
            </a:r>
            <a:r>
              <a:rPr lang="en-US" sz="2400" dirty="0"/>
              <a:t>. If the regime forces its people to live in austerity while funding military needs, popular disapproval should already exist. </a:t>
            </a:r>
            <a:r>
              <a:rPr lang="en-US" sz="2400" dirty="0" smtClean="0"/>
              <a:t>Give those voices the tools to make themselves heard.</a:t>
            </a:r>
            <a:endParaRPr lang="en-US" sz="2400" dirty="0"/>
          </a:p>
        </p:txBody>
      </p:sp>
    </p:spTree>
    <p:extLst>
      <p:ext uri="{BB962C8B-B14F-4D97-AF65-F5344CB8AC3E}">
        <p14:creationId xmlns:p14="http://schemas.microsoft.com/office/powerpoint/2010/main" val="2591418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58438"/>
            <a:ext cx="9119936" cy="6001643"/>
          </a:xfrm>
          <a:prstGeom prst="rect">
            <a:avLst/>
          </a:prstGeom>
          <a:noFill/>
        </p:spPr>
        <p:txBody>
          <a:bodyPr wrap="square" rtlCol="0">
            <a:spAutoFit/>
          </a:bodyPr>
          <a:lstStyle/>
          <a:p>
            <a:r>
              <a:rPr lang="en-US" sz="2400" b="1" dirty="0" smtClean="0"/>
              <a:t>Guidance </a:t>
            </a:r>
            <a:r>
              <a:rPr lang="en-US" sz="2400" b="1" dirty="0" smtClean="0"/>
              <a:t>for shaping perceptions</a:t>
            </a:r>
            <a:endParaRPr lang="en-US" sz="2400" dirty="0" smtClean="0"/>
          </a:p>
          <a:p>
            <a:endParaRPr lang="en-US" sz="2400" dirty="0"/>
          </a:p>
          <a:p>
            <a:r>
              <a:rPr lang="en-US" sz="2400" dirty="0" smtClean="0"/>
              <a:t>Intelligence collection </a:t>
            </a:r>
            <a:r>
              <a:rPr lang="en-US" sz="2400" dirty="0"/>
              <a:t>inside the hostile party’s borders should indicate which means (social media, word of mouth, or some other method) can </a:t>
            </a:r>
            <a:r>
              <a:rPr lang="en-US" sz="2400" dirty="0" smtClean="0"/>
              <a:t>be </a:t>
            </a:r>
            <a:r>
              <a:rPr lang="en-US" sz="2400" dirty="0"/>
              <a:t>used to fan </a:t>
            </a:r>
            <a:r>
              <a:rPr lang="en-US" sz="2400" dirty="0" smtClean="0"/>
              <a:t>existing </a:t>
            </a:r>
            <a:r>
              <a:rPr lang="en-US" sz="2400" dirty="0"/>
              <a:t>discontent. Base this approach in the truth, but don’t forget there is a role for satire as well. Regimes that rule by fear are greatly threatened by public ridicule. </a:t>
            </a:r>
            <a:r>
              <a:rPr lang="en-US" sz="2400" dirty="0" smtClean="0"/>
              <a:t/>
            </a:r>
            <a:br>
              <a:rPr lang="en-US" sz="2400" dirty="0" smtClean="0"/>
            </a:br>
            <a:r>
              <a:rPr lang="en-US" sz="2400" dirty="0" smtClean="0"/>
              <a:t/>
            </a:r>
            <a:br>
              <a:rPr lang="en-US" sz="2400" dirty="0" smtClean="0"/>
            </a:br>
            <a:r>
              <a:rPr lang="en-US" sz="2400" dirty="0"/>
              <a:t>Some regimes base their legitimacy on the promised defeat of another entity. Disrupting their attack plans and </a:t>
            </a:r>
            <a:r>
              <a:rPr lang="en-US" sz="2400" dirty="0" smtClean="0"/>
              <a:t>logistics </a:t>
            </a:r>
            <a:r>
              <a:rPr lang="en-US" sz="2400" dirty="0"/>
              <a:t>can cause </a:t>
            </a:r>
            <a:r>
              <a:rPr lang="en-US" sz="2400" dirty="0" smtClean="0"/>
              <a:t>repeated postponements. </a:t>
            </a:r>
            <a:r>
              <a:rPr lang="en-US" sz="2400" dirty="0"/>
              <a:t>In the face of such prolonged inaction, the regime may find itself endangered by demands for a change in policy. </a:t>
            </a:r>
            <a:endParaRPr lang="en-US" sz="2400" dirty="0" smtClean="0"/>
          </a:p>
          <a:p>
            <a:endParaRPr lang="en-US" sz="2400" dirty="0"/>
          </a:p>
          <a:p>
            <a:r>
              <a:rPr lang="en-US" sz="2400" dirty="0" smtClean="0"/>
              <a:t>While </a:t>
            </a:r>
            <a:r>
              <a:rPr lang="en-US" sz="2400" dirty="0"/>
              <a:t>such a development is a goal of active defense, </a:t>
            </a:r>
            <a:r>
              <a:rPr lang="en-US" sz="2400" dirty="0" smtClean="0"/>
              <a:t>remember </a:t>
            </a:r>
            <a:r>
              <a:rPr lang="en-US" sz="2400" dirty="0"/>
              <a:t>that an opponent facing internal dissent may launch an attack just to stay in power. Never assume a hostile party is a rational actor. </a:t>
            </a:r>
          </a:p>
        </p:txBody>
      </p:sp>
    </p:spTree>
    <p:extLst>
      <p:ext uri="{BB962C8B-B14F-4D97-AF65-F5344CB8AC3E}">
        <p14:creationId xmlns:p14="http://schemas.microsoft.com/office/powerpoint/2010/main" val="636928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306039"/>
            <a:ext cx="9119936" cy="6740307"/>
          </a:xfrm>
          <a:prstGeom prst="rect">
            <a:avLst/>
          </a:prstGeom>
          <a:noFill/>
        </p:spPr>
        <p:txBody>
          <a:bodyPr wrap="square" rtlCol="0">
            <a:spAutoFit/>
          </a:bodyPr>
          <a:lstStyle/>
          <a:p>
            <a:r>
              <a:rPr lang="en-US" sz="2400" b="1" dirty="0" smtClean="0"/>
              <a:t>Conclusion</a:t>
            </a:r>
            <a:r>
              <a:rPr lang="en-US" sz="2400" b="1" dirty="0" smtClean="0"/>
              <a:t/>
            </a:r>
            <a:br>
              <a:rPr lang="en-US" sz="2400" b="1" dirty="0" smtClean="0"/>
            </a:br>
            <a:endParaRPr lang="en-US" sz="2400" dirty="0"/>
          </a:p>
          <a:p>
            <a:r>
              <a:rPr lang="en-US" sz="2400" dirty="0"/>
              <a:t>Active defense </a:t>
            </a:r>
            <a:r>
              <a:rPr lang="en-US" sz="2400" dirty="0" smtClean="0"/>
              <a:t>seizes the initiative, preventing </a:t>
            </a:r>
            <a:r>
              <a:rPr lang="en-US" sz="2400" dirty="0"/>
              <a:t>opponents from preparing at their leisure and attacking when they choose. While it cannot take the place of an armed force trained and ready to oppose aggression, it can greatly assist that security effort. </a:t>
            </a:r>
            <a:r>
              <a:rPr lang="en-US" sz="2400" dirty="0" smtClean="0"/>
              <a:t/>
            </a:r>
            <a:br>
              <a:rPr lang="en-US" sz="2400" dirty="0" smtClean="0"/>
            </a:br>
            <a:endParaRPr lang="en-US" sz="2400" dirty="0"/>
          </a:p>
          <a:p>
            <a:r>
              <a:rPr lang="en-US" sz="2400" dirty="0" smtClean="0"/>
              <a:t>While active defense is tailored to fit a given opponent, practitioners </a:t>
            </a:r>
            <a:r>
              <a:rPr lang="en-US" sz="2400" dirty="0"/>
              <a:t>should keep the following </a:t>
            </a:r>
            <a:r>
              <a:rPr lang="en-US" sz="2400" dirty="0" smtClean="0"/>
              <a:t>guidance </a:t>
            </a:r>
            <a:r>
              <a:rPr lang="en-US" sz="2400" dirty="0"/>
              <a:t>in mind: </a:t>
            </a:r>
            <a:r>
              <a:rPr lang="en-US" sz="2400" dirty="0" smtClean="0"/>
              <a:t/>
            </a:r>
            <a:br>
              <a:rPr lang="en-US" sz="2400" dirty="0" smtClean="0"/>
            </a:br>
            <a:endParaRPr lang="en-US" sz="2400" dirty="0"/>
          </a:p>
          <a:p>
            <a:r>
              <a:rPr lang="en-US" sz="2400" dirty="0"/>
              <a:t>• Create a self-verifying intelligence effort long before </a:t>
            </a:r>
            <a:r>
              <a:rPr lang="en-US" sz="2400" dirty="0" smtClean="0"/>
              <a:t>it’s needed. </a:t>
            </a:r>
            <a:endParaRPr lang="en-US" sz="2400" dirty="0"/>
          </a:p>
          <a:p>
            <a:endParaRPr lang="en-US" sz="2400" dirty="0"/>
          </a:p>
          <a:p>
            <a:r>
              <a:rPr lang="en-US" sz="2400" dirty="0"/>
              <a:t>• Seek inspiration from actors outside traditional defense organizations. </a:t>
            </a:r>
          </a:p>
          <a:p>
            <a:endParaRPr lang="en-US" sz="2400" dirty="0"/>
          </a:p>
          <a:p>
            <a:r>
              <a:rPr lang="en-US" sz="2400" dirty="0" smtClean="0"/>
              <a:t>• Conceal </a:t>
            </a:r>
            <a:r>
              <a:rPr lang="en-US" sz="2400" dirty="0"/>
              <a:t>the campaign by leveraging local entities and frictions. </a:t>
            </a:r>
          </a:p>
          <a:p>
            <a:endParaRPr lang="en-US" sz="2400" dirty="0"/>
          </a:p>
          <a:p>
            <a:r>
              <a:rPr lang="en-US" sz="2400" dirty="0"/>
              <a:t>• Evolve new techniques to stay ahead of the changing environment. </a:t>
            </a:r>
          </a:p>
          <a:p>
            <a:endParaRPr lang="en-US" sz="2400" dirty="0"/>
          </a:p>
        </p:txBody>
      </p:sp>
    </p:spTree>
    <p:extLst>
      <p:ext uri="{BB962C8B-B14F-4D97-AF65-F5344CB8AC3E}">
        <p14:creationId xmlns:p14="http://schemas.microsoft.com/office/powerpoint/2010/main" val="2186379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1009419"/>
            <a:ext cx="9119936" cy="6001643"/>
          </a:xfrm>
          <a:prstGeom prst="rect">
            <a:avLst/>
          </a:prstGeom>
          <a:noFill/>
        </p:spPr>
        <p:txBody>
          <a:bodyPr wrap="square" rtlCol="0">
            <a:spAutoFit/>
          </a:bodyPr>
          <a:lstStyle/>
          <a:p>
            <a:r>
              <a:rPr lang="en-US" sz="2400" b="1" dirty="0" smtClean="0"/>
              <a:t>Introduction</a:t>
            </a:r>
            <a:r>
              <a:rPr lang="en-US" sz="2400" dirty="0" smtClean="0"/>
              <a:t/>
            </a:r>
            <a:br>
              <a:rPr lang="en-US" sz="2400" dirty="0" smtClean="0"/>
            </a:br>
            <a:r>
              <a:rPr lang="en-US" sz="2400" dirty="0" smtClean="0"/>
              <a:t/>
            </a:r>
            <a:br>
              <a:rPr lang="en-US" sz="2400" dirty="0" smtClean="0"/>
            </a:br>
            <a:r>
              <a:rPr lang="en-US" sz="2400" dirty="0" smtClean="0"/>
              <a:t>In </a:t>
            </a:r>
            <a:r>
              <a:rPr lang="en-US" sz="2400" dirty="0"/>
              <a:t>this era of increasing state-on-state violence and decreasing reaction times, passive defense postures may no longer be tenable. Defense strategists now need a more active approach that provides early warning and discourages attacks. This approach is called active defense. </a:t>
            </a:r>
          </a:p>
          <a:p>
            <a:endParaRPr lang="en-US" sz="2400" dirty="0" smtClean="0"/>
          </a:p>
          <a:p>
            <a:r>
              <a:rPr lang="en-US" sz="2400" b="1" dirty="0" smtClean="0"/>
              <a:t>Active </a:t>
            </a:r>
            <a:r>
              <a:rPr lang="en-US" sz="2400" b="1" dirty="0"/>
              <a:t>defense is a proactive security program that pairs comprehensive intelligence collection with operations designed to degrade a hostile party’s offensive capabilities. </a:t>
            </a:r>
            <a:endParaRPr lang="en-US" sz="2400" b="1" dirty="0" smtClean="0"/>
          </a:p>
          <a:p>
            <a:endParaRPr lang="en-US" sz="2400" dirty="0"/>
          </a:p>
          <a:p>
            <a:r>
              <a:rPr lang="en-US" sz="2400" dirty="0"/>
              <a:t>While this article discusses active defense in terms of a nation managing its security, it can apply to any group of people facing </a:t>
            </a:r>
            <a:r>
              <a:rPr lang="en-US" sz="2400" dirty="0" smtClean="0"/>
              <a:t>a genuine </a:t>
            </a:r>
            <a:r>
              <a:rPr lang="en-US" sz="2400" dirty="0"/>
              <a:t>threat of organized violence. Active defense is especially useful for entities that aren’t strong enough to defeat armed aggression. </a:t>
            </a:r>
          </a:p>
          <a:p>
            <a:endParaRPr lang="en-US" sz="2400" dirty="0"/>
          </a:p>
        </p:txBody>
      </p:sp>
    </p:spTree>
    <p:extLst>
      <p:ext uri="{BB962C8B-B14F-4D97-AF65-F5344CB8AC3E}">
        <p14:creationId xmlns:p14="http://schemas.microsoft.com/office/powerpoint/2010/main" val="1204921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845297"/>
            <a:ext cx="9119936" cy="4154984"/>
          </a:xfrm>
          <a:prstGeom prst="rect">
            <a:avLst/>
          </a:prstGeom>
          <a:noFill/>
        </p:spPr>
        <p:txBody>
          <a:bodyPr wrap="square" rtlCol="0">
            <a:spAutoFit/>
          </a:bodyPr>
          <a:lstStyle/>
          <a:p>
            <a:r>
              <a:rPr lang="en-US" sz="2400" b="1" dirty="0" smtClean="0"/>
              <a:t>About the author</a:t>
            </a:r>
            <a:br>
              <a:rPr lang="en-US" sz="2400" b="1" dirty="0" smtClean="0"/>
            </a:br>
            <a:endParaRPr lang="en-US" sz="2400" dirty="0"/>
          </a:p>
          <a:p>
            <a:r>
              <a:rPr lang="en-US" sz="2400" b="1" i="1" dirty="0" smtClean="0"/>
              <a:t>Vincent </a:t>
            </a:r>
            <a:r>
              <a:rPr lang="en-US" sz="2400" b="1" i="1" dirty="0"/>
              <a:t>H. O’Neil </a:t>
            </a:r>
            <a:r>
              <a:rPr lang="en-US" sz="2400" i="1" dirty="0"/>
              <a:t>is an award-winning novelist in the mystery and science fiction genres. He holds a master’s degree in international relations from The Fletcher School and a bachelor’s degree from West Point. He is also a graduate of the Defense Language Institute’s Mandarin Chinese program and the U.S. Army Command &amp; General Staff College. His website is </a:t>
            </a:r>
            <a:r>
              <a:rPr lang="en-US" sz="2400" b="1" i="1" dirty="0"/>
              <a:t>www.vincenthoneil.com</a:t>
            </a:r>
            <a:r>
              <a:rPr lang="en-US" sz="2400" i="1" dirty="0"/>
              <a:t>. </a:t>
            </a:r>
            <a:endParaRPr lang="en-US" sz="2400" dirty="0"/>
          </a:p>
          <a:p>
            <a:r>
              <a:rPr lang="en-US" sz="2400" b="1" i="1" dirty="0" smtClean="0"/>
              <a:t/>
            </a:r>
            <a:br>
              <a:rPr lang="en-US" sz="2400" b="1" i="1" dirty="0" smtClean="0"/>
            </a:br>
            <a:r>
              <a:rPr lang="en-US" sz="2400" b="1" i="1" dirty="0" smtClean="0"/>
              <a:t/>
            </a:r>
            <a:br>
              <a:rPr lang="en-US" sz="2400" b="1" i="1" dirty="0" smtClean="0"/>
            </a:br>
            <a:endParaRPr lang="en-US" sz="2400" dirty="0"/>
          </a:p>
        </p:txBody>
      </p:sp>
    </p:spTree>
    <p:extLst>
      <p:ext uri="{BB962C8B-B14F-4D97-AF65-F5344CB8AC3E}">
        <p14:creationId xmlns:p14="http://schemas.microsoft.com/office/powerpoint/2010/main" val="3058726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1009419"/>
            <a:ext cx="9119936" cy="4154984"/>
          </a:xfrm>
          <a:prstGeom prst="rect">
            <a:avLst/>
          </a:prstGeom>
          <a:noFill/>
        </p:spPr>
        <p:txBody>
          <a:bodyPr wrap="square" rtlCol="0">
            <a:spAutoFit/>
          </a:bodyPr>
          <a:lstStyle/>
          <a:p>
            <a:r>
              <a:rPr lang="en-US" sz="2400" b="1" dirty="0" smtClean="0"/>
              <a:t>1. Intelligence </a:t>
            </a:r>
            <a:r>
              <a:rPr lang="en-US" sz="2400" b="1" dirty="0"/>
              <a:t>Collection </a:t>
            </a:r>
            <a:r>
              <a:rPr lang="en-US" sz="2400" b="1" dirty="0" smtClean="0"/>
              <a:t/>
            </a:r>
            <a:br>
              <a:rPr lang="en-US" sz="2400" b="1" dirty="0" smtClean="0"/>
            </a:br>
            <a:endParaRPr lang="en-US" sz="2400" dirty="0"/>
          </a:p>
          <a:p>
            <a:r>
              <a:rPr lang="en-US" sz="2400" dirty="0"/>
              <a:t>For this discussion, intelligence is defined as raw information that has been analyzed for insights and usefulness. Active defense requires a comprehensive understanding of the hostile party and the environment in which it operates. </a:t>
            </a:r>
            <a:endParaRPr lang="en-US" sz="2400" dirty="0" smtClean="0"/>
          </a:p>
          <a:p>
            <a:endParaRPr lang="en-US" sz="2400" dirty="0"/>
          </a:p>
          <a:p>
            <a:r>
              <a:rPr lang="en-US" sz="2400" dirty="0" smtClean="0"/>
              <a:t>That </a:t>
            </a:r>
            <a:r>
              <a:rPr lang="en-US" sz="2400" dirty="0"/>
              <a:t>includes, but is not limited to, societal characteristics, political systems, economic conditions, offensive capabilities, and technological development. An effort as widespread as this will rely on numerous sources of information and multiple collection efforts. </a:t>
            </a:r>
          </a:p>
        </p:txBody>
      </p:sp>
      <p:pic>
        <p:nvPicPr>
          <p:cNvPr id="1026" name="Picture 2" descr="https://madsciblog.tradoc.army.mil/wp-content/uploads/2025/01/Intel-Envat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2867" y="5470887"/>
            <a:ext cx="2857500"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0999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6740307"/>
          </a:xfrm>
          <a:prstGeom prst="rect">
            <a:avLst/>
          </a:prstGeom>
          <a:noFill/>
        </p:spPr>
        <p:txBody>
          <a:bodyPr wrap="square" rtlCol="0">
            <a:spAutoFit/>
          </a:bodyPr>
          <a:lstStyle/>
          <a:p>
            <a:r>
              <a:rPr lang="en-US" sz="2400" b="1" dirty="0" smtClean="0"/>
              <a:t>Innovative intelligence efforts</a:t>
            </a:r>
          </a:p>
          <a:p>
            <a:r>
              <a:rPr lang="en-US" sz="2400" dirty="0" smtClean="0"/>
              <a:t/>
            </a:r>
            <a:br>
              <a:rPr lang="en-US" sz="2400" dirty="0" smtClean="0"/>
            </a:br>
            <a:r>
              <a:rPr lang="en-US" sz="2400" dirty="0"/>
              <a:t>The intelligence environment </a:t>
            </a:r>
            <a:r>
              <a:rPr lang="en-US" sz="2400" dirty="0" smtClean="0"/>
              <a:t>changes constantly, </a:t>
            </a:r>
            <a:r>
              <a:rPr lang="en-US" sz="2400" dirty="0"/>
              <a:t>so the methods for gathering information must continuously evolve. Studying entities outside the intelligence community that also gather and analyze information can help enhance existing procedures. </a:t>
            </a:r>
            <a:r>
              <a:rPr lang="en-US" sz="2400" dirty="0" smtClean="0"/>
              <a:t/>
            </a:r>
            <a:br>
              <a:rPr lang="en-US" sz="2400" dirty="0" smtClean="0"/>
            </a:br>
            <a:r>
              <a:rPr lang="en-US" sz="2400" dirty="0" smtClean="0"/>
              <a:t/>
            </a:r>
            <a:br>
              <a:rPr lang="en-US" sz="2400" dirty="0" smtClean="0"/>
            </a:br>
            <a:r>
              <a:rPr lang="en-US" sz="2400" dirty="0" smtClean="0"/>
              <a:t>Here </a:t>
            </a:r>
            <a:r>
              <a:rPr lang="en-US" sz="2400" dirty="0"/>
              <a:t>are some possible sources of inspiration: </a:t>
            </a:r>
          </a:p>
          <a:p>
            <a:r>
              <a:rPr lang="en-US" sz="2400" dirty="0"/>
              <a:t>• </a:t>
            </a:r>
            <a:r>
              <a:rPr lang="en-US" sz="2400" b="1" dirty="0"/>
              <a:t>International law enforcement</a:t>
            </a:r>
            <a:r>
              <a:rPr lang="en-US" sz="2400" dirty="0"/>
              <a:t>: These agencies leverage both electronic and human sources across the globe to surveil and infiltrate criminal organizations, an approach that fits active defense. </a:t>
            </a:r>
          </a:p>
          <a:p>
            <a:endParaRPr lang="en-US" sz="2400" dirty="0"/>
          </a:p>
          <a:p>
            <a:r>
              <a:rPr lang="en-US" sz="2400" dirty="0"/>
              <a:t>• </a:t>
            </a:r>
            <a:r>
              <a:rPr lang="en-US" sz="2400" b="1" dirty="0"/>
              <a:t>Corporate security forces</a:t>
            </a:r>
            <a:r>
              <a:rPr lang="en-US" sz="2400" dirty="0"/>
              <a:t>: The full-spectrum, never-ending nature of this work is similar to a nation </a:t>
            </a:r>
            <a:r>
              <a:rPr lang="en-US" sz="2400" dirty="0" smtClean="0"/>
              <a:t>defending </a:t>
            </a:r>
            <a:r>
              <a:rPr lang="en-US" sz="2400" dirty="0"/>
              <a:t>itself from external aggressors. </a:t>
            </a:r>
          </a:p>
          <a:p>
            <a:endParaRPr lang="en-US" sz="2400" dirty="0"/>
          </a:p>
          <a:p>
            <a:r>
              <a:rPr lang="en-US" sz="2400" dirty="0" smtClean="0"/>
              <a:t>• </a:t>
            </a:r>
            <a:r>
              <a:rPr lang="en-US" sz="2400" b="1" dirty="0" smtClean="0"/>
              <a:t>Private investigators</a:t>
            </a:r>
            <a:r>
              <a:rPr lang="en-US" sz="2400" dirty="0" smtClean="0"/>
              <a:t>: Their ability to recruit knowledgeable people willing to divulge derogatory information has similar application in active defense intelligence collection. </a:t>
            </a:r>
            <a:endParaRPr lang="en-US" sz="2400" dirty="0"/>
          </a:p>
        </p:txBody>
      </p:sp>
    </p:spTree>
    <p:extLst>
      <p:ext uri="{BB962C8B-B14F-4D97-AF65-F5344CB8AC3E}">
        <p14:creationId xmlns:p14="http://schemas.microsoft.com/office/powerpoint/2010/main" val="3085012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4893647"/>
          </a:xfrm>
          <a:prstGeom prst="rect">
            <a:avLst/>
          </a:prstGeom>
          <a:noFill/>
        </p:spPr>
        <p:txBody>
          <a:bodyPr wrap="square" rtlCol="0">
            <a:spAutoFit/>
          </a:bodyPr>
          <a:lstStyle/>
          <a:p>
            <a:r>
              <a:rPr lang="en-US" sz="2400" b="1" dirty="0" smtClean="0"/>
              <a:t>Establish </a:t>
            </a:r>
            <a:r>
              <a:rPr lang="en-US" sz="2400" b="1" dirty="0"/>
              <a:t>the information’s accuracy </a:t>
            </a:r>
            <a:r>
              <a:rPr lang="en-US" sz="2400" b="1" dirty="0" smtClean="0"/>
              <a:t/>
            </a:r>
            <a:br>
              <a:rPr lang="en-US" sz="2400" b="1" dirty="0" smtClean="0"/>
            </a:br>
            <a:endParaRPr lang="en-US" sz="2400" dirty="0"/>
          </a:p>
          <a:p>
            <a:r>
              <a:rPr lang="en-US" sz="2400" dirty="0"/>
              <a:t>Verification of intelligence is crucial, and it can come from a portion of the collection effort different from the part that generated the lead. </a:t>
            </a:r>
            <a:r>
              <a:rPr lang="en-US" sz="2400" dirty="0" smtClean="0"/>
              <a:t/>
            </a:r>
            <a:br>
              <a:rPr lang="en-US" sz="2400" dirty="0" smtClean="0"/>
            </a:br>
            <a:r>
              <a:rPr lang="en-US" sz="2400" dirty="0" smtClean="0"/>
              <a:t/>
            </a:r>
            <a:br>
              <a:rPr lang="en-US" sz="2400" dirty="0" smtClean="0"/>
            </a:br>
            <a:r>
              <a:rPr lang="en-US" sz="2400" dirty="0" smtClean="0"/>
              <a:t>To </a:t>
            </a:r>
            <a:r>
              <a:rPr lang="en-US" sz="2400" dirty="0"/>
              <a:t>properly vet new information, an intelligence collection effort must be put in place long before a threat gets in motion. Establishing sources during periods of peace also provides time to determine which ones are reliable and drop those which are not. </a:t>
            </a:r>
            <a:r>
              <a:rPr lang="en-US" sz="2400" dirty="0" smtClean="0"/>
              <a:t/>
            </a:r>
            <a:br>
              <a:rPr lang="en-US" sz="2400" dirty="0" smtClean="0"/>
            </a:br>
            <a:endParaRPr lang="en-US" sz="2400" dirty="0"/>
          </a:p>
          <a:p>
            <a:r>
              <a:rPr lang="en-US" sz="2400" dirty="0"/>
              <a:t>Additionally, a robust verification network can provide feedback on the effectiveness of active defense operations launched to thwart an opponent’s aggressive planning. </a:t>
            </a:r>
          </a:p>
        </p:txBody>
      </p:sp>
      <p:pic>
        <p:nvPicPr>
          <p:cNvPr id="2050" name="Picture 2" descr="https://madsciblog.tradoc.army.mil/wp-content/uploads/2025/01/Dossier-Envat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1298" y="5328638"/>
            <a:ext cx="3361348" cy="2237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85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6001643"/>
          </a:xfrm>
          <a:prstGeom prst="rect">
            <a:avLst/>
          </a:prstGeom>
          <a:noFill/>
        </p:spPr>
        <p:txBody>
          <a:bodyPr wrap="square" rtlCol="0">
            <a:spAutoFit/>
          </a:bodyPr>
          <a:lstStyle/>
          <a:p>
            <a:r>
              <a:rPr lang="en-US" sz="2400" b="1" dirty="0" smtClean="0"/>
              <a:t>Keep the footprint small</a:t>
            </a:r>
          </a:p>
          <a:p>
            <a:r>
              <a:rPr lang="en-US" sz="2400" dirty="0" smtClean="0"/>
              <a:t/>
            </a:r>
            <a:br>
              <a:rPr lang="en-US" sz="2400" dirty="0" smtClean="0"/>
            </a:br>
            <a:r>
              <a:rPr lang="en-US" sz="2400" dirty="0"/>
              <a:t>Active defense works best when the opponent is unaware of </a:t>
            </a:r>
            <a:r>
              <a:rPr lang="en-US" sz="2400" dirty="0" smtClean="0"/>
              <a:t>it. </a:t>
            </a:r>
            <a:r>
              <a:rPr lang="en-US" sz="2400" dirty="0"/>
              <a:t>When undercover operatives are deployed inside an adversary’s borders, their numbers should be kept to a minimum. </a:t>
            </a:r>
            <a:r>
              <a:rPr lang="en-US" sz="2400" dirty="0" smtClean="0"/>
              <a:t>Recruit reliable </a:t>
            </a:r>
            <a:r>
              <a:rPr lang="en-US" sz="2400" dirty="0"/>
              <a:t>local resources who speak the language, understand the culture, and know its politics. </a:t>
            </a:r>
            <a:endParaRPr lang="en-US" sz="2400" dirty="0" smtClean="0"/>
          </a:p>
          <a:p>
            <a:endParaRPr lang="en-US" sz="2400" dirty="0"/>
          </a:p>
          <a:p>
            <a:r>
              <a:rPr lang="en-US" sz="2400" dirty="0"/>
              <a:t>Practitioners of active defense should leverage existing entities that are already a problem for a belligerent regime. Creating opposition groups in the adversary’s territory is difficult, and can be traced back to its sponsors. Shaping the conflict environment naturally, by exploiting organic entities and ongoing frictions, can help keep an active defense program hidden. </a:t>
            </a:r>
            <a:endParaRPr lang="en-US" sz="2400" dirty="0" smtClean="0"/>
          </a:p>
          <a:p>
            <a:endParaRPr lang="en-US" sz="2400" dirty="0"/>
          </a:p>
          <a:p>
            <a:r>
              <a:rPr lang="en-US" sz="2400" dirty="0"/>
              <a:t>These existing groups do not necessarily have to know they are being used in this fashion. </a:t>
            </a:r>
          </a:p>
        </p:txBody>
      </p:sp>
    </p:spTree>
    <p:extLst>
      <p:ext uri="{BB962C8B-B14F-4D97-AF65-F5344CB8AC3E}">
        <p14:creationId xmlns:p14="http://schemas.microsoft.com/office/powerpoint/2010/main" val="2886118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4154984"/>
          </a:xfrm>
          <a:prstGeom prst="rect">
            <a:avLst/>
          </a:prstGeom>
          <a:noFill/>
        </p:spPr>
        <p:txBody>
          <a:bodyPr wrap="square" rtlCol="0">
            <a:spAutoFit/>
          </a:bodyPr>
          <a:lstStyle/>
          <a:p>
            <a:r>
              <a:rPr lang="en-US" sz="2400" b="1" dirty="0" smtClean="0"/>
              <a:t>Develop a wide range of human sources</a:t>
            </a:r>
          </a:p>
          <a:p>
            <a:r>
              <a:rPr lang="en-US" sz="2400" dirty="0" smtClean="0"/>
              <a:t/>
            </a:r>
            <a:br>
              <a:rPr lang="en-US" sz="2400" dirty="0" smtClean="0"/>
            </a:br>
            <a:r>
              <a:rPr lang="en-US" sz="2400" dirty="0"/>
              <a:t>Active defense uses the full spectrum of intelligence collection, from satellite imagery to paid informants. When practitioners lack high-tech capabilities, they may have to rely more heavily on human sources. </a:t>
            </a:r>
            <a:r>
              <a:rPr lang="en-US" sz="2400" dirty="0" smtClean="0"/>
              <a:t/>
            </a:r>
            <a:br>
              <a:rPr lang="en-US" sz="2400" dirty="0" smtClean="0"/>
            </a:br>
            <a:endParaRPr lang="en-US" sz="2400" dirty="0" smtClean="0"/>
          </a:p>
          <a:p>
            <a:r>
              <a:rPr lang="en-US" sz="2400" dirty="0" smtClean="0"/>
              <a:t>These </a:t>
            </a:r>
            <a:r>
              <a:rPr lang="en-US" sz="2400" dirty="0"/>
              <a:t>contacts can be found or created using techniques both new and old. For example, covert operatives can recruit members of an opponent’s government as informants or trick them into divulging secrets. Disgruntled employees and disenchanted supporters are exploitable weak spots in otherwise sound security systems. </a:t>
            </a:r>
          </a:p>
        </p:txBody>
      </p:sp>
      <p:pic>
        <p:nvPicPr>
          <p:cNvPr id="3074" name="Picture 2" descr="https://madsciblog.tradoc.army.mil/wp-content/uploads/2025/01/Intelligence-Collection-300x1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8559" y="4886814"/>
            <a:ext cx="4086387" cy="2451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689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575668"/>
            <a:ext cx="9119936" cy="5632311"/>
          </a:xfrm>
          <a:prstGeom prst="rect">
            <a:avLst/>
          </a:prstGeom>
          <a:noFill/>
        </p:spPr>
        <p:txBody>
          <a:bodyPr wrap="square" rtlCol="0">
            <a:spAutoFit/>
          </a:bodyPr>
          <a:lstStyle/>
          <a:p>
            <a:r>
              <a:rPr lang="en-US" sz="2400" b="1" dirty="0" smtClean="0"/>
              <a:t>Identify unlikely sources</a:t>
            </a:r>
          </a:p>
          <a:p>
            <a:r>
              <a:rPr lang="en-US" sz="2400" dirty="0" smtClean="0"/>
              <a:t/>
            </a:r>
            <a:br>
              <a:rPr lang="en-US" sz="2400" dirty="0" smtClean="0"/>
            </a:br>
            <a:r>
              <a:rPr lang="en-US" sz="2400" dirty="0"/>
              <a:t>No matter how tight a hostile party’s security might be, there are always people who know things they shouldn’t. Managers of a regime’s communications systems, </a:t>
            </a:r>
            <a:r>
              <a:rPr lang="en-US" sz="2400" dirty="0" smtClean="0"/>
              <a:t>maintenance </a:t>
            </a:r>
            <a:r>
              <a:rPr lang="en-US" sz="2400" dirty="0"/>
              <a:t>workers in government buildings, and even the family members of an opponent’s leadership can detect signs that a big operation is imminent. Active defense practitioners need to use imagination to locate and exploit such people. </a:t>
            </a:r>
            <a:endParaRPr lang="en-US" sz="2400" dirty="0" smtClean="0"/>
          </a:p>
          <a:p>
            <a:endParaRPr lang="en-US" sz="2400" dirty="0"/>
          </a:p>
          <a:p>
            <a:r>
              <a:rPr lang="en-US" sz="2400" dirty="0"/>
              <a:t>Paid informants are a prime source of early warning, even when they have no direct link to the adversary regime. Some everyday citizens know the difference between routine military maneuvers and preparations for an attack. While a single individual sending a warning may not be actionable, developing a network of human sources can help confirm or disqualify that alert. </a:t>
            </a:r>
          </a:p>
        </p:txBody>
      </p:sp>
    </p:spTree>
    <p:extLst>
      <p:ext uri="{BB962C8B-B14F-4D97-AF65-F5344CB8AC3E}">
        <p14:creationId xmlns:p14="http://schemas.microsoft.com/office/powerpoint/2010/main" val="1609849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81264" y="434992"/>
            <a:ext cx="9119936" cy="2308324"/>
          </a:xfrm>
          <a:prstGeom prst="rect">
            <a:avLst/>
          </a:prstGeom>
          <a:noFill/>
        </p:spPr>
        <p:txBody>
          <a:bodyPr wrap="square" rtlCol="0">
            <a:spAutoFit/>
          </a:bodyPr>
          <a:lstStyle/>
          <a:p>
            <a:r>
              <a:rPr lang="en-US" sz="2400" b="1" dirty="0" smtClean="0"/>
              <a:t>2. Operations </a:t>
            </a:r>
            <a:r>
              <a:rPr lang="en-US" sz="2400" b="1" dirty="0"/>
              <a:t>B</a:t>
            </a:r>
            <a:r>
              <a:rPr lang="en-US" sz="2400" b="1" dirty="0" smtClean="0"/>
              <a:t>ased on Intelligence </a:t>
            </a:r>
            <a:r>
              <a:rPr lang="en-US" sz="2400" b="1" dirty="0"/>
              <a:t>E</a:t>
            </a:r>
            <a:r>
              <a:rPr lang="en-US" sz="2400" b="1" dirty="0" smtClean="0"/>
              <a:t>fforts</a:t>
            </a:r>
          </a:p>
          <a:p>
            <a:r>
              <a:rPr lang="en-US" sz="2400" dirty="0" smtClean="0"/>
              <a:t/>
            </a:r>
            <a:br>
              <a:rPr lang="en-US" sz="2400" dirty="0" smtClean="0"/>
            </a:br>
            <a:r>
              <a:rPr lang="en-US" sz="2400" dirty="0"/>
              <a:t>The two pieces of active defense, </a:t>
            </a:r>
            <a:r>
              <a:rPr lang="en-US" sz="2400" b="1" dirty="0"/>
              <a:t>intelligence collection </a:t>
            </a:r>
            <a:r>
              <a:rPr lang="en-US" sz="2400" dirty="0"/>
              <a:t>and </a:t>
            </a:r>
            <a:r>
              <a:rPr lang="en-US" sz="2400" b="1" dirty="0"/>
              <a:t>operations based on that effort</a:t>
            </a:r>
            <a:r>
              <a:rPr lang="en-US" sz="2400" dirty="0"/>
              <a:t>, are in constant development and continuous consultation. As opponent weaknesses are discovered, ways to exploit them should start to manifest themselves. </a:t>
            </a:r>
          </a:p>
        </p:txBody>
      </p:sp>
      <p:sp>
        <p:nvSpPr>
          <p:cNvPr id="3" name="TextBox 2"/>
          <p:cNvSpPr txBox="1"/>
          <p:nvPr/>
        </p:nvSpPr>
        <p:spPr>
          <a:xfrm>
            <a:off x="5468343" y="3742160"/>
            <a:ext cx="4401526" cy="1938992"/>
          </a:xfrm>
          <a:prstGeom prst="rect">
            <a:avLst/>
          </a:prstGeom>
          <a:noFill/>
        </p:spPr>
        <p:txBody>
          <a:bodyPr wrap="none" rtlCol="0">
            <a:spAutoFit/>
          </a:bodyPr>
          <a:lstStyle/>
          <a:p>
            <a:pPr algn="ctr"/>
            <a:r>
              <a:rPr lang="en-US" sz="2400" u="sng" dirty="0"/>
              <a:t>Impact on Opponent</a:t>
            </a:r>
          </a:p>
          <a:p>
            <a:endParaRPr lang="en-US" sz="2400" dirty="0"/>
          </a:p>
          <a:p>
            <a:pPr marL="249625" indent="-249625">
              <a:buFont typeface="Arial" panose="020B0604020202020204" pitchFamily="34" charset="0"/>
              <a:buChar char="•"/>
            </a:pPr>
            <a:r>
              <a:rPr lang="en-US" sz="2400" b="1" dirty="0"/>
              <a:t>Disrupt</a:t>
            </a:r>
            <a:r>
              <a:rPr lang="en-US" sz="2400" dirty="0"/>
              <a:t> aggressive preparations</a:t>
            </a:r>
          </a:p>
          <a:p>
            <a:pPr marL="249625" indent="-249625">
              <a:buFont typeface="Arial" panose="020B0604020202020204" pitchFamily="34" charset="0"/>
              <a:buChar char="•"/>
            </a:pPr>
            <a:r>
              <a:rPr lang="en-US" sz="2400" b="1" dirty="0"/>
              <a:t>Distract</a:t>
            </a:r>
            <a:r>
              <a:rPr lang="en-US" sz="2400" dirty="0"/>
              <a:t> from mission</a:t>
            </a:r>
          </a:p>
          <a:p>
            <a:pPr marL="249625" indent="-249625">
              <a:buFont typeface="Arial" panose="020B0604020202020204" pitchFamily="34" charset="0"/>
              <a:buChar char="•"/>
            </a:pPr>
            <a:r>
              <a:rPr lang="en-US" sz="2400" b="1" dirty="0"/>
              <a:t>Disable</a:t>
            </a:r>
            <a:r>
              <a:rPr lang="en-US" sz="2400" dirty="0"/>
              <a:t> offensive capabilities</a:t>
            </a:r>
          </a:p>
        </p:txBody>
      </p:sp>
      <p:grpSp>
        <p:nvGrpSpPr>
          <p:cNvPr id="4" name="Group 3"/>
          <p:cNvGrpSpPr/>
          <p:nvPr/>
        </p:nvGrpSpPr>
        <p:grpSpPr>
          <a:xfrm rot="359999">
            <a:off x="620364" y="4379068"/>
            <a:ext cx="4957700" cy="2415801"/>
            <a:chOff x="577282" y="2888340"/>
            <a:chExt cx="4957700" cy="2415801"/>
          </a:xfrm>
        </p:grpSpPr>
        <p:sp>
          <p:nvSpPr>
            <p:cNvPr id="5" name="Right Arrow 4"/>
            <p:cNvSpPr/>
            <p:nvPr/>
          </p:nvSpPr>
          <p:spPr>
            <a:xfrm rot="20417896">
              <a:off x="985995" y="4149108"/>
              <a:ext cx="4548987" cy="1155033"/>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6563" tIns="33281" rIns="66563" bIns="33281" numCol="1" spcCol="0" rtlCol="0" fromWordArt="0" anchor="ctr" anchorCtr="0" forceAA="0" compatLnSpc="1">
              <a:prstTxWarp prst="textNoShape">
                <a:avLst/>
              </a:prstTxWarp>
              <a:noAutofit/>
            </a:bodyPr>
            <a:lstStyle/>
            <a:p>
              <a:pPr algn="ctr"/>
              <a:endParaRPr lang="en-US" sz="1600"/>
            </a:p>
          </p:txBody>
        </p:sp>
        <p:sp>
          <p:nvSpPr>
            <p:cNvPr id="6" name="TextBox 5"/>
            <p:cNvSpPr txBox="1"/>
            <p:nvPr/>
          </p:nvSpPr>
          <p:spPr>
            <a:xfrm rot="20474506">
              <a:off x="799759" y="4005385"/>
              <a:ext cx="3827715" cy="369332"/>
            </a:xfrm>
            <a:prstGeom prst="rect">
              <a:avLst/>
            </a:prstGeom>
            <a:noFill/>
          </p:spPr>
          <p:txBody>
            <a:bodyPr wrap="none" rtlCol="0">
              <a:spAutoFit/>
            </a:bodyPr>
            <a:lstStyle/>
            <a:p>
              <a:r>
                <a:rPr lang="en-US" b="1" i="1" dirty="0"/>
                <a:t>Continuous – Conjoined - Consultative</a:t>
              </a:r>
            </a:p>
          </p:txBody>
        </p:sp>
        <p:sp>
          <p:nvSpPr>
            <p:cNvPr id="7" name="TextBox 6"/>
            <p:cNvSpPr txBox="1"/>
            <p:nvPr/>
          </p:nvSpPr>
          <p:spPr>
            <a:xfrm rot="20438195">
              <a:off x="1149896" y="4620702"/>
              <a:ext cx="3672544" cy="400110"/>
            </a:xfrm>
            <a:prstGeom prst="rect">
              <a:avLst/>
            </a:prstGeom>
            <a:noFill/>
          </p:spPr>
          <p:txBody>
            <a:bodyPr wrap="none" rtlCol="0">
              <a:spAutoFit/>
            </a:bodyPr>
            <a:lstStyle/>
            <a:p>
              <a:r>
                <a:rPr lang="en-US" sz="2000" b="1" dirty="0"/>
                <a:t>Operations based on intelligence</a:t>
              </a:r>
            </a:p>
          </p:txBody>
        </p:sp>
        <p:sp>
          <p:nvSpPr>
            <p:cNvPr id="8" name="TextBox 7"/>
            <p:cNvSpPr txBox="1"/>
            <p:nvPr/>
          </p:nvSpPr>
          <p:spPr>
            <a:xfrm rot="20430284">
              <a:off x="1478094" y="3314684"/>
              <a:ext cx="2505879" cy="400110"/>
            </a:xfrm>
            <a:prstGeom prst="rect">
              <a:avLst/>
            </a:prstGeom>
            <a:noFill/>
          </p:spPr>
          <p:txBody>
            <a:bodyPr wrap="none" rtlCol="0">
              <a:spAutoFit/>
            </a:bodyPr>
            <a:lstStyle/>
            <a:p>
              <a:r>
                <a:rPr lang="en-US" sz="2000" b="1" dirty="0"/>
                <a:t>Intelligence collection</a:t>
              </a:r>
            </a:p>
          </p:txBody>
        </p:sp>
        <p:sp>
          <p:nvSpPr>
            <p:cNvPr id="9" name="Right Arrow 8"/>
            <p:cNvSpPr/>
            <p:nvPr/>
          </p:nvSpPr>
          <p:spPr>
            <a:xfrm rot="20417896">
              <a:off x="577282" y="2888340"/>
              <a:ext cx="4548987" cy="1155033"/>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6563" tIns="33281" rIns="66563" bIns="33281" numCol="1" spcCol="0" rtlCol="0" fromWordArt="0" anchor="ctr" anchorCtr="0" forceAA="0" compatLnSpc="1">
              <a:prstTxWarp prst="textNoShape">
                <a:avLst/>
              </a:prstTxWarp>
              <a:noAutofit/>
            </a:bodyPr>
            <a:lstStyle/>
            <a:p>
              <a:pPr algn="ctr"/>
              <a:endParaRPr lang="en-US" sz="1600"/>
            </a:p>
          </p:txBody>
        </p:sp>
      </p:grpSp>
    </p:spTree>
    <p:extLst>
      <p:ext uri="{BB962C8B-B14F-4D97-AF65-F5344CB8AC3E}">
        <p14:creationId xmlns:p14="http://schemas.microsoft.com/office/powerpoint/2010/main" val="863860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960</Words>
  <Application>Microsoft Office PowerPoint</Application>
  <PresentationFormat>Custom</PresentationFormat>
  <Paragraphs>124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Vincent O'Neil</dc:creator>
  <cp:lastModifiedBy>Vincent O'Neil</cp:lastModifiedBy>
  <cp:revision>47</cp:revision>
  <dcterms:created xsi:type="dcterms:W3CDTF">2024-05-04T01:28:42Z</dcterms:created>
  <dcterms:modified xsi:type="dcterms:W3CDTF">2025-01-12T18:45:40Z</dcterms:modified>
</cp:coreProperties>
</file>