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80" r:id="rId5"/>
    <p:sldId id="259" r:id="rId6"/>
    <p:sldId id="260" r:id="rId7"/>
    <p:sldId id="257" r:id="rId8"/>
    <p:sldId id="264" r:id="rId9"/>
    <p:sldId id="267" r:id="rId10"/>
    <p:sldId id="281" r:id="rId11"/>
    <p:sldId id="265" r:id="rId12"/>
    <p:sldId id="284" r:id="rId13"/>
    <p:sldId id="272" r:id="rId14"/>
    <p:sldId id="271" r:id="rId15"/>
    <p:sldId id="269" r:id="rId16"/>
    <p:sldId id="270" r:id="rId17"/>
    <p:sldId id="273" r:id="rId18"/>
    <p:sldId id="266" r:id="rId19"/>
    <p:sldId id="282" r:id="rId20"/>
    <p:sldId id="261" r:id="rId21"/>
    <p:sldId id="262" r:id="rId22"/>
    <p:sldId id="263" r:id="rId23"/>
    <p:sldId id="274" r:id="rId24"/>
    <p:sldId id="283" r:id="rId25"/>
    <p:sldId id="278" r:id="rId26"/>
    <p:sldId id="276" r:id="rId27"/>
    <p:sldId id="277" r:id="rId28"/>
    <p:sldId id="2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584A0-26E2-400F-A460-E835D4DBBD52}" type="doc">
      <dgm:prSet loTypeId="urn:microsoft.com/office/officeart/2005/8/layout/cycle1" loCatId="cycle" qsTypeId="urn:microsoft.com/office/officeart/2005/8/quickstyle/simple5" qsCatId="simple" csTypeId="urn:microsoft.com/office/officeart/2005/8/colors/colorful4" csCatId="colorful" phldr="1"/>
      <dgm:spPr/>
      <dgm:t>
        <a:bodyPr/>
        <a:lstStyle/>
        <a:p>
          <a:endParaRPr lang="en-US"/>
        </a:p>
      </dgm:t>
    </dgm:pt>
    <dgm:pt modelId="{96F03C7E-2EFF-47B8-8117-2450ABE8BEB0}">
      <dgm:prSet phldrT="[Text]" custT="1"/>
      <dgm:spPr/>
      <dgm:t>
        <a:bodyPr/>
        <a:lstStyle/>
        <a:p>
          <a:r>
            <a:rPr lang="en-US" sz="3600" b="1" dirty="0" smtClean="0">
              <a:latin typeface="Bell MT" panose="02020503060305020303" pitchFamily="18" charset="0"/>
            </a:rPr>
            <a:t>S</a:t>
          </a:r>
          <a:r>
            <a:rPr lang="en-US" sz="1600" dirty="0" smtClean="0">
              <a:latin typeface="Bell MT" panose="02020503060305020303" pitchFamily="18" charset="0"/>
            </a:rPr>
            <a:t>ort </a:t>
          </a:r>
          <a:endParaRPr lang="en-US" sz="1600" dirty="0">
            <a:latin typeface="Bell MT" panose="02020503060305020303" pitchFamily="18" charset="0"/>
          </a:endParaRPr>
        </a:p>
      </dgm:t>
    </dgm:pt>
    <dgm:pt modelId="{13E45816-548A-4EE1-8B60-82542B69FA24}" type="parTrans" cxnId="{3C283F4E-826C-46C8-8570-5FCA338DFFA7}">
      <dgm:prSet/>
      <dgm:spPr/>
      <dgm:t>
        <a:bodyPr/>
        <a:lstStyle/>
        <a:p>
          <a:endParaRPr lang="en-US" sz="1600"/>
        </a:p>
      </dgm:t>
    </dgm:pt>
    <dgm:pt modelId="{BEAFF299-758B-4941-848E-6336C8E5D789}" type="sibTrans" cxnId="{3C283F4E-826C-46C8-8570-5FCA338DFFA7}">
      <dgm:prSet/>
      <dgm:spPr/>
      <dgm:t>
        <a:bodyPr/>
        <a:lstStyle/>
        <a:p>
          <a:endParaRPr lang="en-US" sz="1600"/>
        </a:p>
      </dgm:t>
    </dgm:pt>
    <dgm:pt modelId="{9263C0FA-9449-4D31-9F29-6B2829EDCBDB}">
      <dgm:prSet phldrT="[Text]" custT="1"/>
      <dgm:spPr/>
      <dgm:t>
        <a:bodyPr/>
        <a:lstStyle/>
        <a:p>
          <a:r>
            <a:rPr lang="en-US" sz="3600" b="1" dirty="0" smtClean="0">
              <a:latin typeface="Bell MT" panose="02020503060305020303" pitchFamily="18" charset="0"/>
            </a:rPr>
            <a:t>S</a:t>
          </a:r>
          <a:r>
            <a:rPr lang="en-US" sz="1600" dirty="0" smtClean="0">
              <a:latin typeface="Bell MT" panose="02020503060305020303" pitchFamily="18" charset="0"/>
            </a:rPr>
            <a:t>et in order </a:t>
          </a:r>
          <a:endParaRPr lang="en-US" sz="1600" dirty="0">
            <a:latin typeface="Bell MT" panose="02020503060305020303" pitchFamily="18" charset="0"/>
          </a:endParaRPr>
        </a:p>
      </dgm:t>
    </dgm:pt>
    <dgm:pt modelId="{2E4CDA07-3C26-45CD-AFF2-1FEF98ABB4DB}" type="parTrans" cxnId="{F34407A1-4003-49AA-A314-A573C67711B4}">
      <dgm:prSet/>
      <dgm:spPr/>
      <dgm:t>
        <a:bodyPr/>
        <a:lstStyle/>
        <a:p>
          <a:endParaRPr lang="en-US" sz="1600"/>
        </a:p>
      </dgm:t>
    </dgm:pt>
    <dgm:pt modelId="{63F039E3-CDD9-4DAC-B36A-0660107D9685}" type="sibTrans" cxnId="{F34407A1-4003-49AA-A314-A573C67711B4}">
      <dgm:prSet/>
      <dgm:spPr/>
      <dgm:t>
        <a:bodyPr/>
        <a:lstStyle/>
        <a:p>
          <a:endParaRPr lang="en-US" sz="1600"/>
        </a:p>
      </dgm:t>
    </dgm:pt>
    <dgm:pt modelId="{EB84F176-23FC-404B-A88A-B535358E04E2}">
      <dgm:prSet phldrT="[Text]" custT="1"/>
      <dgm:spPr/>
      <dgm:t>
        <a:bodyPr/>
        <a:lstStyle/>
        <a:p>
          <a:r>
            <a:rPr lang="en-US" sz="3600" b="1" dirty="0" smtClean="0">
              <a:latin typeface="Bell MT" panose="02020503060305020303" pitchFamily="18" charset="0"/>
            </a:rPr>
            <a:t>S</a:t>
          </a:r>
          <a:r>
            <a:rPr lang="en-US" sz="1600" dirty="0" smtClean="0">
              <a:latin typeface="Bell MT" panose="02020503060305020303" pitchFamily="18" charset="0"/>
            </a:rPr>
            <a:t>hine</a:t>
          </a:r>
          <a:endParaRPr lang="en-US" sz="1600" dirty="0">
            <a:latin typeface="Bell MT" panose="02020503060305020303" pitchFamily="18" charset="0"/>
          </a:endParaRPr>
        </a:p>
      </dgm:t>
    </dgm:pt>
    <dgm:pt modelId="{723A2B31-F1D7-4671-8001-369E1FC4821E}" type="parTrans" cxnId="{F56CE953-99AB-4322-8978-A35D7CDB8C23}">
      <dgm:prSet/>
      <dgm:spPr/>
      <dgm:t>
        <a:bodyPr/>
        <a:lstStyle/>
        <a:p>
          <a:endParaRPr lang="en-US" sz="1600"/>
        </a:p>
      </dgm:t>
    </dgm:pt>
    <dgm:pt modelId="{2E04B452-DFC7-4CB9-9827-3A4E0C71ABEB}" type="sibTrans" cxnId="{F56CE953-99AB-4322-8978-A35D7CDB8C23}">
      <dgm:prSet/>
      <dgm:spPr/>
      <dgm:t>
        <a:bodyPr/>
        <a:lstStyle/>
        <a:p>
          <a:endParaRPr lang="en-US" sz="1600"/>
        </a:p>
      </dgm:t>
    </dgm:pt>
    <dgm:pt modelId="{8CD25080-DB56-48EF-A3A6-52D9EB72A896}">
      <dgm:prSet phldrT="[Text]" custT="1"/>
      <dgm:spPr/>
      <dgm:t>
        <a:bodyPr/>
        <a:lstStyle/>
        <a:p>
          <a:r>
            <a:rPr lang="en-US" sz="3600" b="1" dirty="0" smtClean="0">
              <a:latin typeface="Bell MT" panose="02020503060305020303" pitchFamily="18" charset="0"/>
            </a:rPr>
            <a:t>S</a:t>
          </a:r>
          <a:r>
            <a:rPr lang="en-US" sz="1600" dirty="0" smtClean="0">
              <a:latin typeface="Bell MT" panose="02020503060305020303" pitchFamily="18" charset="0"/>
            </a:rPr>
            <a:t>tandardize </a:t>
          </a:r>
          <a:endParaRPr lang="en-US" sz="1600" dirty="0">
            <a:latin typeface="Bell MT" panose="02020503060305020303" pitchFamily="18" charset="0"/>
          </a:endParaRPr>
        </a:p>
      </dgm:t>
    </dgm:pt>
    <dgm:pt modelId="{D78E6875-C06A-427A-BC0E-84BEB731779F}" type="parTrans" cxnId="{C7C6206B-7AD2-4E6E-AB66-1A1DE8E78091}">
      <dgm:prSet/>
      <dgm:spPr/>
      <dgm:t>
        <a:bodyPr/>
        <a:lstStyle/>
        <a:p>
          <a:endParaRPr lang="en-US" sz="1600"/>
        </a:p>
      </dgm:t>
    </dgm:pt>
    <dgm:pt modelId="{0E837DCA-EEFF-44D9-9894-2A287228969E}" type="sibTrans" cxnId="{C7C6206B-7AD2-4E6E-AB66-1A1DE8E78091}">
      <dgm:prSet/>
      <dgm:spPr/>
      <dgm:t>
        <a:bodyPr/>
        <a:lstStyle/>
        <a:p>
          <a:endParaRPr lang="en-US" sz="1600"/>
        </a:p>
      </dgm:t>
    </dgm:pt>
    <dgm:pt modelId="{1D68CA82-3F41-49CB-8609-7A38E9BD8A34}">
      <dgm:prSet phldrT="[Text]" custT="1"/>
      <dgm:spPr/>
      <dgm:t>
        <a:bodyPr/>
        <a:lstStyle/>
        <a:p>
          <a:r>
            <a:rPr lang="en-US" sz="3600" b="1" dirty="0" smtClean="0">
              <a:latin typeface="Bell MT" panose="02020503060305020303" pitchFamily="18" charset="0"/>
            </a:rPr>
            <a:t>S</a:t>
          </a:r>
          <a:r>
            <a:rPr lang="en-US" sz="1600" dirty="0" smtClean="0">
              <a:latin typeface="Bell MT" panose="02020503060305020303" pitchFamily="18" charset="0"/>
            </a:rPr>
            <a:t>ustain </a:t>
          </a:r>
          <a:endParaRPr lang="en-US" sz="1600" dirty="0">
            <a:latin typeface="Bell MT" panose="02020503060305020303" pitchFamily="18" charset="0"/>
          </a:endParaRPr>
        </a:p>
      </dgm:t>
    </dgm:pt>
    <dgm:pt modelId="{80C55FF6-36BB-44DF-96F7-0EA7063D57B2}" type="parTrans" cxnId="{0A1D66A4-B168-48F8-88FB-F3B3E15CE16B}">
      <dgm:prSet/>
      <dgm:spPr/>
      <dgm:t>
        <a:bodyPr/>
        <a:lstStyle/>
        <a:p>
          <a:endParaRPr lang="en-US" sz="1600"/>
        </a:p>
      </dgm:t>
    </dgm:pt>
    <dgm:pt modelId="{8F2B55AF-844B-4222-9CB2-36414CC3407C}" type="sibTrans" cxnId="{0A1D66A4-B168-48F8-88FB-F3B3E15CE16B}">
      <dgm:prSet/>
      <dgm:spPr/>
      <dgm:t>
        <a:bodyPr/>
        <a:lstStyle/>
        <a:p>
          <a:endParaRPr lang="en-US" sz="1600"/>
        </a:p>
      </dgm:t>
    </dgm:pt>
    <dgm:pt modelId="{C84A2DE0-09EA-4B23-A4D4-D9A3E699CDEF}">
      <dgm:prSet phldrT="[Text]" custT="1"/>
      <dgm:spPr/>
      <dgm:t>
        <a:bodyPr/>
        <a:lstStyle/>
        <a:p>
          <a:r>
            <a:rPr lang="en-US" sz="3600" b="1" dirty="0" smtClean="0">
              <a:latin typeface="Bell MT" panose="02020503060305020303" pitchFamily="18" charset="0"/>
            </a:rPr>
            <a:t>S</a:t>
          </a:r>
          <a:r>
            <a:rPr lang="en-US" sz="1600" dirty="0" smtClean="0">
              <a:latin typeface="Bell MT" panose="02020503060305020303" pitchFamily="18" charset="0"/>
            </a:rPr>
            <a:t>ecurity </a:t>
          </a:r>
          <a:endParaRPr lang="en-US" sz="1600" dirty="0">
            <a:latin typeface="Bell MT" panose="02020503060305020303" pitchFamily="18" charset="0"/>
          </a:endParaRPr>
        </a:p>
      </dgm:t>
    </dgm:pt>
    <dgm:pt modelId="{4E1F8EC4-7D8D-4AB0-8A55-151E5884F580}" type="parTrans" cxnId="{7DE4E588-319F-40C0-BDA3-BE5E6546DB77}">
      <dgm:prSet/>
      <dgm:spPr/>
      <dgm:t>
        <a:bodyPr/>
        <a:lstStyle/>
        <a:p>
          <a:endParaRPr lang="en-US" sz="1600"/>
        </a:p>
      </dgm:t>
    </dgm:pt>
    <dgm:pt modelId="{C5B65CD4-E2DA-4589-899C-9BEBD5060344}" type="sibTrans" cxnId="{7DE4E588-319F-40C0-BDA3-BE5E6546DB77}">
      <dgm:prSet/>
      <dgm:spPr/>
      <dgm:t>
        <a:bodyPr/>
        <a:lstStyle/>
        <a:p>
          <a:endParaRPr lang="en-US" sz="1600"/>
        </a:p>
      </dgm:t>
    </dgm:pt>
    <dgm:pt modelId="{68529C00-4F45-4006-9CB4-1D5CEE40EF2B}">
      <dgm:prSet phldrT="[Text]" custT="1"/>
      <dgm:spPr/>
      <dgm:t>
        <a:bodyPr/>
        <a:lstStyle/>
        <a:p>
          <a:r>
            <a:rPr lang="en-US" sz="3600" b="1" dirty="0" smtClean="0">
              <a:latin typeface="Bell MT" panose="02020503060305020303" pitchFamily="18" charset="0"/>
            </a:rPr>
            <a:t>S</a:t>
          </a:r>
          <a:r>
            <a:rPr lang="en-US" sz="1600" dirty="0" smtClean="0">
              <a:latin typeface="Bell MT" panose="02020503060305020303" pitchFamily="18" charset="0"/>
            </a:rPr>
            <a:t>afety </a:t>
          </a:r>
          <a:endParaRPr lang="en-US" sz="1600" dirty="0">
            <a:latin typeface="Bell MT" panose="02020503060305020303" pitchFamily="18" charset="0"/>
          </a:endParaRPr>
        </a:p>
      </dgm:t>
    </dgm:pt>
    <dgm:pt modelId="{1836CB5C-93F3-45D5-9875-8BC6354DB77E}" type="parTrans" cxnId="{3013AC58-066D-4059-A31F-C000B7BB688D}">
      <dgm:prSet/>
      <dgm:spPr/>
      <dgm:t>
        <a:bodyPr/>
        <a:lstStyle/>
        <a:p>
          <a:endParaRPr lang="en-US" sz="1600"/>
        </a:p>
      </dgm:t>
    </dgm:pt>
    <dgm:pt modelId="{DDF9353B-BC18-4AE0-A438-F18C0DF70077}" type="sibTrans" cxnId="{3013AC58-066D-4059-A31F-C000B7BB688D}">
      <dgm:prSet/>
      <dgm:spPr/>
      <dgm:t>
        <a:bodyPr/>
        <a:lstStyle/>
        <a:p>
          <a:endParaRPr lang="en-US" sz="1600"/>
        </a:p>
      </dgm:t>
    </dgm:pt>
    <dgm:pt modelId="{B7B1D19E-FBAF-4BA7-BD32-C5EB4319A9D6}" type="pres">
      <dgm:prSet presAssocID="{869584A0-26E2-400F-A460-E835D4DBBD52}" presName="cycle" presStyleCnt="0">
        <dgm:presLayoutVars>
          <dgm:dir/>
          <dgm:resizeHandles val="exact"/>
        </dgm:presLayoutVars>
      </dgm:prSet>
      <dgm:spPr/>
      <dgm:t>
        <a:bodyPr/>
        <a:lstStyle/>
        <a:p>
          <a:endParaRPr lang="en-US"/>
        </a:p>
      </dgm:t>
    </dgm:pt>
    <dgm:pt modelId="{8BBB33A9-8146-4F32-B861-80F38C8D871C}" type="pres">
      <dgm:prSet presAssocID="{96F03C7E-2EFF-47B8-8117-2450ABE8BEB0}" presName="dummy" presStyleCnt="0"/>
      <dgm:spPr/>
    </dgm:pt>
    <dgm:pt modelId="{97793F3F-C54A-44DA-9DC2-52BAFC654B21}" type="pres">
      <dgm:prSet presAssocID="{96F03C7E-2EFF-47B8-8117-2450ABE8BEB0}" presName="node" presStyleLbl="revTx" presStyleIdx="0" presStyleCnt="7">
        <dgm:presLayoutVars>
          <dgm:bulletEnabled val="1"/>
        </dgm:presLayoutVars>
      </dgm:prSet>
      <dgm:spPr/>
      <dgm:t>
        <a:bodyPr/>
        <a:lstStyle/>
        <a:p>
          <a:endParaRPr lang="en-US"/>
        </a:p>
      </dgm:t>
    </dgm:pt>
    <dgm:pt modelId="{EB43B64E-5923-41BB-8EB7-CD17BC47140D}" type="pres">
      <dgm:prSet presAssocID="{BEAFF299-758B-4941-848E-6336C8E5D789}" presName="sibTrans" presStyleLbl="node1" presStyleIdx="0" presStyleCnt="7"/>
      <dgm:spPr/>
      <dgm:t>
        <a:bodyPr/>
        <a:lstStyle/>
        <a:p>
          <a:endParaRPr lang="en-US"/>
        </a:p>
      </dgm:t>
    </dgm:pt>
    <dgm:pt modelId="{A27C1613-096B-4E22-9F63-716E604ECDA0}" type="pres">
      <dgm:prSet presAssocID="{9263C0FA-9449-4D31-9F29-6B2829EDCBDB}" presName="dummy" presStyleCnt="0"/>
      <dgm:spPr/>
    </dgm:pt>
    <dgm:pt modelId="{ED119074-5887-48EC-91B3-0168D8304FAF}" type="pres">
      <dgm:prSet presAssocID="{9263C0FA-9449-4D31-9F29-6B2829EDCBDB}" presName="node" presStyleLbl="revTx" presStyleIdx="1" presStyleCnt="7" custScaleX="147304">
        <dgm:presLayoutVars>
          <dgm:bulletEnabled val="1"/>
        </dgm:presLayoutVars>
      </dgm:prSet>
      <dgm:spPr/>
      <dgm:t>
        <a:bodyPr/>
        <a:lstStyle/>
        <a:p>
          <a:endParaRPr lang="en-US"/>
        </a:p>
      </dgm:t>
    </dgm:pt>
    <dgm:pt modelId="{DE712DC8-C9C4-454B-8FB8-B9D69FC8390F}" type="pres">
      <dgm:prSet presAssocID="{63F039E3-CDD9-4DAC-B36A-0660107D9685}" presName="sibTrans" presStyleLbl="node1" presStyleIdx="1" presStyleCnt="7"/>
      <dgm:spPr/>
      <dgm:t>
        <a:bodyPr/>
        <a:lstStyle/>
        <a:p>
          <a:endParaRPr lang="en-US"/>
        </a:p>
      </dgm:t>
    </dgm:pt>
    <dgm:pt modelId="{78DF33F7-CC1A-4D4D-B756-4DD8D567F74A}" type="pres">
      <dgm:prSet presAssocID="{EB84F176-23FC-404B-A88A-B535358E04E2}" presName="dummy" presStyleCnt="0"/>
      <dgm:spPr/>
    </dgm:pt>
    <dgm:pt modelId="{72B11B93-76FD-4AF0-AD4A-78BD5FC822BD}" type="pres">
      <dgm:prSet presAssocID="{EB84F176-23FC-404B-A88A-B535358E04E2}" presName="node" presStyleLbl="revTx" presStyleIdx="2" presStyleCnt="7">
        <dgm:presLayoutVars>
          <dgm:bulletEnabled val="1"/>
        </dgm:presLayoutVars>
      </dgm:prSet>
      <dgm:spPr/>
      <dgm:t>
        <a:bodyPr/>
        <a:lstStyle/>
        <a:p>
          <a:endParaRPr lang="en-US"/>
        </a:p>
      </dgm:t>
    </dgm:pt>
    <dgm:pt modelId="{C3F5F44D-20EB-49E2-9A3C-1DEBEC09728A}" type="pres">
      <dgm:prSet presAssocID="{2E04B452-DFC7-4CB9-9827-3A4E0C71ABEB}" presName="sibTrans" presStyleLbl="node1" presStyleIdx="2" presStyleCnt="7" custLinFactNeighborX="1660" custRadScaleRad="158751"/>
      <dgm:spPr/>
      <dgm:t>
        <a:bodyPr/>
        <a:lstStyle/>
        <a:p>
          <a:endParaRPr lang="en-US"/>
        </a:p>
      </dgm:t>
    </dgm:pt>
    <dgm:pt modelId="{993DB99A-FABA-4FBD-B976-675F5D047EC2}" type="pres">
      <dgm:prSet presAssocID="{8CD25080-DB56-48EF-A3A6-52D9EB72A896}" presName="dummy" presStyleCnt="0"/>
      <dgm:spPr/>
    </dgm:pt>
    <dgm:pt modelId="{BEB5698A-43CE-4A86-A31D-DEB466EADD54}" type="pres">
      <dgm:prSet presAssocID="{8CD25080-DB56-48EF-A3A6-52D9EB72A896}" presName="node" presStyleLbl="revTx" presStyleIdx="3" presStyleCnt="7" custScaleX="154747">
        <dgm:presLayoutVars>
          <dgm:bulletEnabled val="1"/>
        </dgm:presLayoutVars>
      </dgm:prSet>
      <dgm:spPr/>
      <dgm:t>
        <a:bodyPr/>
        <a:lstStyle/>
        <a:p>
          <a:endParaRPr lang="en-US"/>
        </a:p>
      </dgm:t>
    </dgm:pt>
    <dgm:pt modelId="{1A91126D-300B-4EF5-87FB-9105FCCF30D1}" type="pres">
      <dgm:prSet presAssocID="{0E837DCA-EEFF-44D9-9894-2A287228969E}" presName="sibTrans" presStyleLbl="node1" presStyleIdx="3" presStyleCnt="7" custLinFactNeighborX="-2101" custLinFactNeighborY="-332"/>
      <dgm:spPr/>
      <dgm:t>
        <a:bodyPr/>
        <a:lstStyle/>
        <a:p>
          <a:endParaRPr lang="en-US"/>
        </a:p>
      </dgm:t>
    </dgm:pt>
    <dgm:pt modelId="{252BC795-C38C-4BE4-913A-EC2CDB95AD83}" type="pres">
      <dgm:prSet presAssocID="{1D68CA82-3F41-49CB-8609-7A38E9BD8A34}" presName="dummy" presStyleCnt="0"/>
      <dgm:spPr/>
    </dgm:pt>
    <dgm:pt modelId="{C3147FA7-D1FF-49E0-9CCF-CA6A04C37131}" type="pres">
      <dgm:prSet presAssocID="{1D68CA82-3F41-49CB-8609-7A38E9BD8A34}" presName="node" presStyleLbl="revTx" presStyleIdx="4" presStyleCnt="7">
        <dgm:presLayoutVars>
          <dgm:bulletEnabled val="1"/>
        </dgm:presLayoutVars>
      </dgm:prSet>
      <dgm:spPr/>
      <dgm:t>
        <a:bodyPr/>
        <a:lstStyle/>
        <a:p>
          <a:endParaRPr lang="en-US"/>
        </a:p>
      </dgm:t>
    </dgm:pt>
    <dgm:pt modelId="{8C1BD86C-1EC6-4BFA-83C6-FCC012863B92}" type="pres">
      <dgm:prSet presAssocID="{8F2B55AF-844B-4222-9CB2-36414CC3407C}" presName="sibTrans" presStyleLbl="node1" presStyleIdx="4" presStyleCnt="7"/>
      <dgm:spPr/>
      <dgm:t>
        <a:bodyPr/>
        <a:lstStyle/>
        <a:p>
          <a:endParaRPr lang="en-US"/>
        </a:p>
      </dgm:t>
    </dgm:pt>
    <dgm:pt modelId="{B133395C-3E94-437D-B4B7-BDB2C619C0E6}" type="pres">
      <dgm:prSet presAssocID="{68529C00-4F45-4006-9CB4-1D5CEE40EF2B}" presName="dummy" presStyleCnt="0"/>
      <dgm:spPr/>
    </dgm:pt>
    <dgm:pt modelId="{5BB9A122-E659-40A0-8553-8FAC00EB58F4}" type="pres">
      <dgm:prSet presAssocID="{68529C00-4F45-4006-9CB4-1D5CEE40EF2B}" presName="node" presStyleLbl="revTx" presStyleIdx="5" presStyleCnt="7">
        <dgm:presLayoutVars>
          <dgm:bulletEnabled val="1"/>
        </dgm:presLayoutVars>
      </dgm:prSet>
      <dgm:spPr/>
      <dgm:t>
        <a:bodyPr/>
        <a:lstStyle/>
        <a:p>
          <a:endParaRPr lang="en-US"/>
        </a:p>
      </dgm:t>
    </dgm:pt>
    <dgm:pt modelId="{5249D730-0F9A-4C6C-B92C-D1C95E2437ED}" type="pres">
      <dgm:prSet presAssocID="{DDF9353B-BC18-4AE0-A438-F18C0DF70077}" presName="sibTrans" presStyleLbl="node1" presStyleIdx="5" presStyleCnt="7"/>
      <dgm:spPr/>
      <dgm:t>
        <a:bodyPr/>
        <a:lstStyle/>
        <a:p>
          <a:endParaRPr lang="en-US"/>
        </a:p>
      </dgm:t>
    </dgm:pt>
    <dgm:pt modelId="{639B78D4-B6AC-4160-9DAA-F025E3D46049}" type="pres">
      <dgm:prSet presAssocID="{C84A2DE0-09EA-4B23-A4D4-D9A3E699CDEF}" presName="dummy" presStyleCnt="0"/>
      <dgm:spPr/>
    </dgm:pt>
    <dgm:pt modelId="{356A1306-C930-409E-8F87-372EAD0A0190}" type="pres">
      <dgm:prSet presAssocID="{C84A2DE0-09EA-4B23-A4D4-D9A3E699CDEF}" presName="node" presStyleLbl="revTx" presStyleIdx="6" presStyleCnt="7">
        <dgm:presLayoutVars>
          <dgm:bulletEnabled val="1"/>
        </dgm:presLayoutVars>
      </dgm:prSet>
      <dgm:spPr/>
      <dgm:t>
        <a:bodyPr/>
        <a:lstStyle/>
        <a:p>
          <a:endParaRPr lang="en-US"/>
        </a:p>
      </dgm:t>
    </dgm:pt>
    <dgm:pt modelId="{D5939E60-BA45-4970-AC14-D5FC7C3A8AB4}" type="pres">
      <dgm:prSet presAssocID="{C5B65CD4-E2DA-4589-899C-9BEBD5060344}" presName="sibTrans" presStyleLbl="node1" presStyleIdx="6" presStyleCnt="7"/>
      <dgm:spPr/>
      <dgm:t>
        <a:bodyPr/>
        <a:lstStyle/>
        <a:p>
          <a:endParaRPr lang="en-US"/>
        </a:p>
      </dgm:t>
    </dgm:pt>
  </dgm:ptLst>
  <dgm:cxnLst>
    <dgm:cxn modelId="{7C227527-D963-4724-B95A-DB8B6A0FBAAA}" type="presOf" srcId="{0E837DCA-EEFF-44D9-9894-2A287228969E}" destId="{1A91126D-300B-4EF5-87FB-9105FCCF30D1}" srcOrd="0" destOrd="0" presId="urn:microsoft.com/office/officeart/2005/8/layout/cycle1"/>
    <dgm:cxn modelId="{FACFEB3D-3815-4E57-B2F9-A442A923614A}" type="presOf" srcId="{96F03C7E-2EFF-47B8-8117-2450ABE8BEB0}" destId="{97793F3F-C54A-44DA-9DC2-52BAFC654B21}" srcOrd="0" destOrd="0" presId="urn:microsoft.com/office/officeart/2005/8/layout/cycle1"/>
    <dgm:cxn modelId="{FE2C7929-52AF-4B91-94C9-0881D37F4B29}" type="presOf" srcId="{1D68CA82-3F41-49CB-8609-7A38E9BD8A34}" destId="{C3147FA7-D1FF-49E0-9CCF-CA6A04C37131}" srcOrd="0" destOrd="0" presId="urn:microsoft.com/office/officeart/2005/8/layout/cycle1"/>
    <dgm:cxn modelId="{B6829E1A-9AC8-49E3-A8B4-4D4BC3D74092}" type="presOf" srcId="{68529C00-4F45-4006-9CB4-1D5CEE40EF2B}" destId="{5BB9A122-E659-40A0-8553-8FAC00EB58F4}" srcOrd="0" destOrd="0" presId="urn:microsoft.com/office/officeart/2005/8/layout/cycle1"/>
    <dgm:cxn modelId="{B50BB55C-8618-4FEC-946A-D00792E1FBC5}" type="presOf" srcId="{2E04B452-DFC7-4CB9-9827-3A4E0C71ABEB}" destId="{C3F5F44D-20EB-49E2-9A3C-1DEBEC09728A}" srcOrd="0" destOrd="0" presId="urn:microsoft.com/office/officeart/2005/8/layout/cycle1"/>
    <dgm:cxn modelId="{79359B16-4C46-4CB2-A009-D73B3BD6B48A}" type="presOf" srcId="{C84A2DE0-09EA-4B23-A4D4-D9A3E699CDEF}" destId="{356A1306-C930-409E-8F87-372EAD0A0190}" srcOrd="0" destOrd="0" presId="urn:microsoft.com/office/officeart/2005/8/layout/cycle1"/>
    <dgm:cxn modelId="{E1B77BA3-4405-4183-B7B8-6FBF97991F2B}" type="presOf" srcId="{9263C0FA-9449-4D31-9F29-6B2829EDCBDB}" destId="{ED119074-5887-48EC-91B3-0168D8304FAF}" srcOrd="0" destOrd="0" presId="urn:microsoft.com/office/officeart/2005/8/layout/cycle1"/>
    <dgm:cxn modelId="{7DE4E588-319F-40C0-BDA3-BE5E6546DB77}" srcId="{869584A0-26E2-400F-A460-E835D4DBBD52}" destId="{C84A2DE0-09EA-4B23-A4D4-D9A3E699CDEF}" srcOrd="6" destOrd="0" parTransId="{4E1F8EC4-7D8D-4AB0-8A55-151E5884F580}" sibTransId="{C5B65CD4-E2DA-4589-899C-9BEBD5060344}"/>
    <dgm:cxn modelId="{97AC859D-4DFF-4D81-9F1F-C99ED96950B6}" type="presOf" srcId="{EB84F176-23FC-404B-A88A-B535358E04E2}" destId="{72B11B93-76FD-4AF0-AD4A-78BD5FC822BD}" srcOrd="0" destOrd="0" presId="urn:microsoft.com/office/officeart/2005/8/layout/cycle1"/>
    <dgm:cxn modelId="{3013AC58-066D-4059-A31F-C000B7BB688D}" srcId="{869584A0-26E2-400F-A460-E835D4DBBD52}" destId="{68529C00-4F45-4006-9CB4-1D5CEE40EF2B}" srcOrd="5" destOrd="0" parTransId="{1836CB5C-93F3-45D5-9875-8BC6354DB77E}" sibTransId="{DDF9353B-BC18-4AE0-A438-F18C0DF70077}"/>
    <dgm:cxn modelId="{9FD1014E-7698-498B-9E8D-50A39CA9FF5A}" type="presOf" srcId="{BEAFF299-758B-4941-848E-6336C8E5D789}" destId="{EB43B64E-5923-41BB-8EB7-CD17BC47140D}" srcOrd="0" destOrd="0" presId="urn:microsoft.com/office/officeart/2005/8/layout/cycle1"/>
    <dgm:cxn modelId="{0A1D66A4-B168-48F8-88FB-F3B3E15CE16B}" srcId="{869584A0-26E2-400F-A460-E835D4DBBD52}" destId="{1D68CA82-3F41-49CB-8609-7A38E9BD8A34}" srcOrd="4" destOrd="0" parTransId="{80C55FF6-36BB-44DF-96F7-0EA7063D57B2}" sibTransId="{8F2B55AF-844B-4222-9CB2-36414CC3407C}"/>
    <dgm:cxn modelId="{BFF54AA4-404F-421B-A897-CFC2CA56CEEA}" type="presOf" srcId="{63F039E3-CDD9-4DAC-B36A-0660107D9685}" destId="{DE712DC8-C9C4-454B-8FB8-B9D69FC8390F}" srcOrd="0" destOrd="0" presId="urn:microsoft.com/office/officeart/2005/8/layout/cycle1"/>
    <dgm:cxn modelId="{091209DE-3310-426F-83B7-C92C704B68CA}" type="presOf" srcId="{DDF9353B-BC18-4AE0-A438-F18C0DF70077}" destId="{5249D730-0F9A-4C6C-B92C-D1C95E2437ED}" srcOrd="0" destOrd="0" presId="urn:microsoft.com/office/officeart/2005/8/layout/cycle1"/>
    <dgm:cxn modelId="{B48E5510-8D75-4E27-B217-2EC56F4A7C39}" type="presOf" srcId="{8CD25080-DB56-48EF-A3A6-52D9EB72A896}" destId="{BEB5698A-43CE-4A86-A31D-DEB466EADD54}" srcOrd="0" destOrd="0" presId="urn:microsoft.com/office/officeart/2005/8/layout/cycle1"/>
    <dgm:cxn modelId="{FF4492E3-F42B-4228-A720-243F6DB6206E}" type="presOf" srcId="{C5B65CD4-E2DA-4589-899C-9BEBD5060344}" destId="{D5939E60-BA45-4970-AC14-D5FC7C3A8AB4}" srcOrd="0" destOrd="0" presId="urn:microsoft.com/office/officeart/2005/8/layout/cycle1"/>
    <dgm:cxn modelId="{C7C6206B-7AD2-4E6E-AB66-1A1DE8E78091}" srcId="{869584A0-26E2-400F-A460-E835D4DBBD52}" destId="{8CD25080-DB56-48EF-A3A6-52D9EB72A896}" srcOrd="3" destOrd="0" parTransId="{D78E6875-C06A-427A-BC0E-84BEB731779F}" sibTransId="{0E837DCA-EEFF-44D9-9894-2A287228969E}"/>
    <dgm:cxn modelId="{DDA8D201-0497-4276-83C8-32963D8AB952}" type="presOf" srcId="{8F2B55AF-844B-4222-9CB2-36414CC3407C}" destId="{8C1BD86C-1EC6-4BFA-83C6-FCC012863B92}" srcOrd="0" destOrd="0" presId="urn:microsoft.com/office/officeart/2005/8/layout/cycle1"/>
    <dgm:cxn modelId="{F34407A1-4003-49AA-A314-A573C67711B4}" srcId="{869584A0-26E2-400F-A460-E835D4DBBD52}" destId="{9263C0FA-9449-4D31-9F29-6B2829EDCBDB}" srcOrd="1" destOrd="0" parTransId="{2E4CDA07-3C26-45CD-AFF2-1FEF98ABB4DB}" sibTransId="{63F039E3-CDD9-4DAC-B36A-0660107D9685}"/>
    <dgm:cxn modelId="{F34F9A7F-710D-4B98-90CD-D18581E4B0DC}" type="presOf" srcId="{869584A0-26E2-400F-A460-E835D4DBBD52}" destId="{B7B1D19E-FBAF-4BA7-BD32-C5EB4319A9D6}" srcOrd="0" destOrd="0" presId="urn:microsoft.com/office/officeart/2005/8/layout/cycle1"/>
    <dgm:cxn modelId="{3C283F4E-826C-46C8-8570-5FCA338DFFA7}" srcId="{869584A0-26E2-400F-A460-E835D4DBBD52}" destId="{96F03C7E-2EFF-47B8-8117-2450ABE8BEB0}" srcOrd="0" destOrd="0" parTransId="{13E45816-548A-4EE1-8B60-82542B69FA24}" sibTransId="{BEAFF299-758B-4941-848E-6336C8E5D789}"/>
    <dgm:cxn modelId="{F56CE953-99AB-4322-8978-A35D7CDB8C23}" srcId="{869584A0-26E2-400F-A460-E835D4DBBD52}" destId="{EB84F176-23FC-404B-A88A-B535358E04E2}" srcOrd="2" destOrd="0" parTransId="{723A2B31-F1D7-4671-8001-369E1FC4821E}" sibTransId="{2E04B452-DFC7-4CB9-9827-3A4E0C71ABEB}"/>
    <dgm:cxn modelId="{8E9D9060-5B12-4A21-84D2-AF4F6DE3B532}" type="presParOf" srcId="{B7B1D19E-FBAF-4BA7-BD32-C5EB4319A9D6}" destId="{8BBB33A9-8146-4F32-B861-80F38C8D871C}" srcOrd="0" destOrd="0" presId="urn:microsoft.com/office/officeart/2005/8/layout/cycle1"/>
    <dgm:cxn modelId="{25634C1F-A9BF-415F-BE72-BFBF1DCD8506}" type="presParOf" srcId="{B7B1D19E-FBAF-4BA7-BD32-C5EB4319A9D6}" destId="{97793F3F-C54A-44DA-9DC2-52BAFC654B21}" srcOrd="1" destOrd="0" presId="urn:microsoft.com/office/officeart/2005/8/layout/cycle1"/>
    <dgm:cxn modelId="{923A94C6-B214-4166-99C9-E9B0199348FE}" type="presParOf" srcId="{B7B1D19E-FBAF-4BA7-BD32-C5EB4319A9D6}" destId="{EB43B64E-5923-41BB-8EB7-CD17BC47140D}" srcOrd="2" destOrd="0" presId="urn:microsoft.com/office/officeart/2005/8/layout/cycle1"/>
    <dgm:cxn modelId="{9B6DE903-9F99-4181-8565-979BE71A80F4}" type="presParOf" srcId="{B7B1D19E-FBAF-4BA7-BD32-C5EB4319A9D6}" destId="{A27C1613-096B-4E22-9F63-716E604ECDA0}" srcOrd="3" destOrd="0" presId="urn:microsoft.com/office/officeart/2005/8/layout/cycle1"/>
    <dgm:cxn modelId="{B4F6AFDD-A1FC-48F2-815A-F59FF81DA7B0}" type="presParOf" srcId="{B7B1D19E-FBAF-4BA7-BD32-C5EB4319A9D6}" destId="{ED119074-5887-48EC-91B3-0168D8304FAF}" srcOrd="4" destOrd="0" presId="urn:microsoft.com/office/officeart/2005/8/layout/cycle1"/>
    <dgm:cxn modelId="{A73905BB-8C02-4B9F-8BF0-4BEC4EA98FAE}" type="presParOf" srcId="{B7B1D19E-FBAF-4BA7-BD32-C5EB4319A9D6}" destId="{DE712DC8-C9C4-454B-8FB8-B9D69FC8390F}" srcOrd="5" destOrd="0" presId="urn:microsoft.com/office/officeart/2005/8/layout/cycle1"/>
    <dgm:cxn modelId="{8D008B5A-B35B-41BE-8379-61724F25E0F6}" type="presParOf" srcId="{B7B1D19E-FBAF-4BA7-BD32-C5EB4319A9D6}" destId="{78DF33F7-CC1A-4D4D-B756-4DD8D567F74A}" srcOrd="6" destOrd="0" presId="urn:microsoft.com/office/officeart/2005/8/layout/cycle1"/>
    <dgm:cxn modelId="{1514CF65-C440-459D-8574-38C1FD4A220C}" type="presParOf" srcId="{B7B1D19E-FBAF-4BA7-BD32-C5EB4319A9D6}" destId="{72B11B93-76FD-4AF0-AD4A-78BD5FC822BD}" srcOrd="7" destOrd="0" presId="urn:microsoft.com/office/officeart/2005/8/layout/cycle1"/>
    <dgm:cxn modelId="{5CDFBE1F-D759-45B0-A17C-12601BF6F4F4}" type="presParOf" srcId="{B7B1D19E-FBAF-4BA7-BD32-C5EB4319A9D6}" destId="{C3F5F44D-20EB-49E2-9A3C-1DEBEC09728A}" srcOrd="8" destOrd="0" presId="urn:microsoft.com/office/officeart/2005/8/layout/cycle1"/>
    <dgm:cxn modelId="{2B7CD530-99A7-4011-9A05-1F28A3D29E99}" type="presParOf" srcId="{B7B1D19E-FBAF-4BA7-BD32-C5EB4319A9D6}" destId="{993DB99A-FABA-4FBD-B976-675F5D047EC2}" srcOrd="9" destOrd="0" presId="urn:microsoft.com/office/officeart/2005/8/layout/cycle1"/>
    <dgm:cxn modelId="{54F3C864-46E2-48F4-8720-5CF8B569C279}" type="presParOf" srcId="{B7B1D19E-FBAF-4BA7-BD32-C5EB4319A9D6}" destId="{BEB5698A-43CE-4A86-A31D-DEB466EADD54}" srcOrd="10" destOrd="0" presId="urn:microsoft.com/office/officeart/2005/8/layout/cycle1"/>
    <dgm:cxn modelId="{C1357A9B-E357-4E6C-89F2-991F2E462726}" type="presParOf" srcId="{B7B1D19E-FBAF-4BA7-BD32-C5EB4319A9D6}" destId="{1A91126D-300B-4EF5-87FB-9105FCCF30D1}" srcOrd="11" destOrd="0" presId="urn:microsoft.com/office/officeart/2005/8/layout/cycle1"/>
    <dgm:cxn modelId="{AC90274F-282F-472E-BBCD-B37B07AE246C}" type="presParOf" srcId="{B7B1D19E-FBAF-4BA7-BD32-C5EB4319A9D6}" destId="{252BC795-C38C-4BE4-913A-EC2CDB95AD83}" srcOrd="12" destOrd="0" presId="urn:microsoft.com/office/officeart/2005/8/layout/cycle1"/>
    <dgm:cxn modelId="{4AE8952E-4E6D-4DF7-97FF-0391AB6DB1FE}" type="presParOf" srcId="{B7B1D19E-FBAF-4BA7-BD32-C5EB4319A9D6}" destId="{C3147FA7-D1FF-49E0-9CCF-CA6A04C37131}" srcOrd="13" destOrd="0" presId="urn:microsoft.com/office/officeart/2005/8/layout/cycle1"/>
    <dgm:cxn modelId="{B1FE5917-1802-43EF-B64F-22EACEF2C1B3}" type="presParOf" srcId="{B7B1D19E-FBAF-4BA7-BD32-C5EB4319A9D6}" destId="{8C1BD86C-1EC6-4BFA-83C6-FCC012863B92}" srcOrd="14" destOrd="0" presId="urn:microsoft.com/office/officeart/2005/8/layout/cycle1"/>
    <dgm:cxn modelId="{7884955A-050C-4077-BF6B-E3591708CC41}" type="presParOf" srcId="{B7B1D19E-FBAF-4BA7-BD32-C5EB4319A9D6}" destId="{B133395C-3E94-437D-B4B7-BDB2C619C0E6}" srcOrd="15" destOrd="0" presId="urn:microsoft.com/office/officeart/2005/8/layout/cycle1"/>
    <dgm:cxn modelId="{8D4ABBBF-F2FA-4DD3-9CDA-9E48F167397B}" type="presParOf" srcId="{B7B1D19E-FBAF-4BA7-BD32-C5EB4319A9D6}" destId="{5BB9A122-E659-40A0-8553-8FAC00EB58F4}" srcOrd="16" destOrd="0" presId="urn:microsoft.com/office/officeart/2005/8/layout/cycle1"/>
    <dgm:cxn modelId="{BAC442A5-4174-43BD-B7D0-56492E768F08}" type="presParOf" srcId="{B7B1D19E-FBAF-4BA7-BD32-C5EB4319A9D6}" destId="{5249D730-0F9A-4C6C-B92C-D1C95E2437ED}" srcOrd="17" destOrd="0" presId="urn:microsoft.com/office/officeart/2005/8/layout/cycle1"/>
    <dgm:cxn modelId="{86F7D041-6C04-4623-8476-3AD86D1C608B}" type="presParOf" srcId="{B7B1D19E-FBAF-4BA7-BD32-C5EB4319A9D6}" destId="{639B78D4-B6AC-4160-9DAA-F025E3D46049}" srcOrd="18" destOrd="0" presId="urn:microsoft.com/office/officeart/2005/8/layout/cycle1"/>
    <dgm:cxn modelId="{ACABCFFD-6792-483F-A03A-92718B4A0609}" type="presParOf" srcId="{B7B1D19E-FBAF-4BA7-BD32-C5EB4319A9D6}" destId="{356A1306-C930-409E-8F87-372EAD0A0190}" srcOrd="19" destOrd="0" presId="urn:microsoft.com/office/officeart/2005/8/layout/cycle1"/>
    <dgm:cxn modelId="{EBF7D953-BC3B-469C-B38D-AC1EA0C09C71}" type="presParOf" srcId="{B7B1D19E-FBAF-4BA7-BD32-C5EB4319A9D6}" destId="{D5939E60-BA45-4970-AC14-D5FC7C3A8AB4}"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411158-3D8B-4F99-B4A4-370EE332D2D0}" type="datetimeFigureOut">
              <a:rPr lang="en-US" smtClean="0"/>
              <a:t>29/10/2020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50EC3-A3CB-4156-8175-066CCF138A4D}" type="slidenum">
              <a:rPr lang="en-US" smtClean="0"/>
              <a:t>‹#›</a:t>
            </a:fld>
            <a:endParaRPr lang="en-US"/>
          </a:p>
        </p:txBody>
      </p:sp>
    </p:spTree>
    <p:extLst>
      <p:ext uri="{BB962C8B-B14F-4D97-AF65-F5344CB8AC3E}">
        <p14:creationId xmlns:p14="http://schemas.microsoft.com/office/powerpoint/2010/main" val="82135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11158-3D8B-4F99-B4A4-370EE332D2D0}" type="datetimeFigureOut">
              <a:rPr lang="en-US" smtClean="0"/>
              <a:t>29/10/2020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50EC3-A3CB-4156-8175-066CCF138A4D}" type="slidenum">
              <a:rPr lang="en-US" smtClean="0"/>
              <a:t>‹#›</a:t>
            </a:fld>
            <a:endParaRPr lang="en-US"/>
          </a:p>
        </p:txBody>
      </p:sp>
    </p:spTree>
    <p:extLst>
      <p:ext uri="{BB962C8B-B14F-4D97-AF65-F5344CB8AC3E}">
        <p14:creationId xmlns:p14="http://schemas.microsoft.com/office/powerpoint/2010/main" val="139732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11158-3D8B-4F99-B4A4-370EE332D2D0}" type="datetimeFigureOut">
              <a:rPr lang="en-US" smtClean="0"/>
              <a:t>29/10/2020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50EC3-A3CB-4156-8175-066CCF138A4D}" type="slidenum">
              <a:rPr lang="en-US" smtClean="0"/>
              <a:t>‹#›</a:t>
            </a:fld>
            <a:endParaRPr lang="en-US"/>
          </a:p>
        </p:txBody>
      </p:sp>
    </p:spTree>
    <p:extLst>
      <p:ext uri="{BB962C8B-B14F-4D97-AF65-F5344CB8AC3E}">
        <p14:creationId xmlns:p14="http://schemas.microsoft.com/office/powerpoint/2010/main" val="897001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1"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solidFill>
                  <a:srgbClr val="DBF5F9">
                    <a:shade val="90000"/>
                  </a:srgbClr>
                </a:solidFill>
              </a:rPr>
              <a:pPr/>
              <a:t>29/10/2020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42AED99-7FB4-404E-8A97-64753DCE42EC}"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4410559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srgbClr val="04617B">
                    <a:shade val="90000"/>
                  </a:srgbClr>
                </a:solidFill>
              </a:rPr>
              <a:pPr/>
              <a:t>29/10/2020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
        <p:nvSpPr>
          <p:cNvPr id="7" name="Rectangle 6"/>
          <p:cNvSpPr/>
          <p:nvPr userDrawn="1"/>
        </p:nvSpPr>
        <p:spPr>
          <a:xfrm>
            <a:off x="0" y="0"/>
            <a:ext cx="12192000" cy="838200"/>
          </a:xfrm>
          <a:prstGeom prst="rect">
            <a:avLst/>
          </a:prstGeom>
          <a:solidFill>
            <a:srgbClr val="C2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192706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solidFill>
                  <a:srgbClr val="DBF5F9">
                    <a:shade val="90000"/>
                  </a:srgbClr>
                </a:solidFill>
              </a:rPr>
              <a:pPr/>
              <a:t>29/10/2020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81939684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solidFill>
                  <a:srgbClr val="04617B">
                    <a:shade val="90000"/>
                  </a:srgbClr>
                </a:solidFill>
              </a:rPr>
              <a:pPr/>
              <a:t>29/10/2020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15947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61"/>
            <a:ext cx="5389034"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4"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solidFill>
                  <a:srgbClr val="04617B">
                    <a:shade val="90000"/>
                  </a:srgbClr>
                </a:solidFill>
              </a:rPr>
              <a:pPr/>
              <a:t>29/10/2020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99856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solidFill>
                  <a:srgbClr val="04617B">
                    <a:shade val="90000"/>
                  </a:srgbClr>
                </a:solidFill>
              </a:rPr>
              <a:pPr/>
              <a:t>29/10/2020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77196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solidFill>
                  <a:srgbClr val="04617B">
                    <a:shade val="90000"/>
                  </a:srgbClr>
                </a:solidFill>
              </a:rPr>
              <a:pPr/>
              <a:t>29/10/2020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48440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4"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solidFill>
                  <a:srgbClr val="04617B">
                    <a:shade val="90000"/>
                  </a:srgbClr>
                </a:solidFill>
              </a:rPr>
              <a:pPr/>
              <a:t>29/10/2020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8079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11158-3D8B-4F99-B4A4-370EE332D2D0}" type="datetimeFigureOut">
              <a:rPr lang="en-US" smtClean="0"/>
              <a:t>29/10/2020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50EC3-A3CB-4156-8175-066CCF138A4D}" type="slidenum">
              <a:rPr lang="en-US" smtClean="0"/>
              <a:t>‹#›</a:t>
            </a:fld>
            <a:endParaRPr lang="en-US"/>
          </a:p>
        </p:txBody>
      </p:sp>
    </p:spTree>
    <p:extLst>
      <p:ext uri="{BB962C8B-B14F-4D97-AF65-F5344CB8AC3E}">
        <p14:creationId xmlns:p14="http://schemas.microsoft.com/office/powerpoint/2010/main" val="151595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8"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9"/>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srgbClr val="04617B">
                    <a:shade val="90000"/>
                  </a:srgbClr>
                </a:solidFill>
              </a:rPr>
              <a:pPr/>
              <a:t>29/10/2020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4"/>
            <a:ext cx="812800" cy="365125"/>
          </a:xfrm>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p:nvPr/>
        </p:nvSpPr>
        <p:spPr bwMode="auto">
          <a:xfrm flipV="1">
            <a:off x="5842000" y="6219829"/>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2714927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srgbClr val="04617B">
                    <a:shade val="90000"/>
                  </a:srgbClr>
                </a:solidFill>
              </a:rPr>
              <a:pPr/>
              <a:t>29/10/2020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463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srgbClr val="04617B">
                    <a:shade val="90000"/>
                  </a:srgbClr>
                </a:solidFill>
              </a:rPr>
              <a:pPr/>
              <a:t>29/10/2020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576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11158-3D8B-4F99-B4A4-370EE332D2D0}" type="datetimeFigureOut">
              <a:rPr lang="en-US" smtClean="0"/>
              <a:t>29/10/2020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50EC3-A3CB-4156-8175-066CCF138A4D}" type="slidenum">
              <a:rPr lang="en-US" smtClean="0"/>
              <a:t>‹#›</a:t>
            </a:fld>
            <a:endParaRPr lang="en-US"/>
          </a:p>
        </p:txBody>
      </p:sp>
    </p:spTree>
    <p:extLst>
      <p:ext uri="{BB962C8B-B14F-4D97-AF65-F5344CB8AC3E}">
        <p14:creationId xmlns:p14="http://schemas.microsoft.com/office/powerpoint/2010/main" val="141141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411158-3D8B-4F99-B4A4-370EE332D2D0}" type="datetimeFigureOut">
              <a:rPr lang="en-US" smtClean="0"/>
              <a:t>29/10/2020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50EC3-A3CB-4156-8175-066CCF138A4D}" type="slidenum">
              <a:rPr lang="en-US" smtClean="0"/>
              <a:t>‹#›</a:t>
            </a:fld>
            <a:endParaRPr lang="en-US"/>
          </a:p>
        </p:txBody>
      </p:sp>
    </p:spTree>
    <p:extLst>
      <p:ext uri="{BB962C8B-B14F-4D97-AF65-F5344CB8AC3E}">
        <p14:creationId xmlns:p14="http://schemas.microsoft.com/office/powerpoint/2010/main" val="240907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411158-3D8B-4F99-B4A4-370EE332D2D0}" type="datetimeFigureOut">
              <a:rPr lang="en-US" smtClean="0"/>
              <a:t>29/10/2020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50EC3-A3CB-4156-8175-066CCF138A4D}" type="slidenum">
              <a:rPr lang="en-US" smtClean="0"/>
              <a:t>‹#›</a:t>
            </a:fld>
            <a:endParaRPr lang="en-US"/>
          </a:p>
        </p:txBody>
      </p:sp>
    </p:spTree>
    <p:extLst>
      <p:ext uri="{BB962C8B-B14F-4D97-AF65-F5344CB8AC3E}">
        <p14:creationId xmlns:p14="http://schemas.microsoft.com/office/powerpoint/2010/main" val="55877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411158-3D8B-4F99-B4A4-370EE332D2D0}" type="datetimeFigureOut">
              <a:rPr lang="en-US" smtClean="0"/>
              <a:t>29/10/2020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50EC3-A3CB-4156-8175-066CCF138A4D}" type="slidenum">
              <a:rPr lang="en-US" smtClean="0"/>
              <a:t>‹#›</a:t>
            </a:fld>
            <a:endParaRPr lang="en-US"/>
          </a:p>
        </p:txBody>
      </p:sp>
    </p:spTree>
    <p:extLst>
      <p:ext uri="{BB962C8B-B14F-4D97-AF65-F5344CB8AC3E}">
        <p14:creationId xmlns:p14="http://schemas.microsoft.com/office/powerpoint/2010/main" val="193393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11158-3D8B-4F99-B4A4-370EE332D2D0}" type="datetimeFigureOut">
              <a:rPr lang="en-US" smtClean="0"/>
              <a:t>29/10/2020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50EC3-A3CB-4156-8175-066CCF138A4D}" type="slidenum">
              <a:rPr lang="en-US" smtClean="0"/>
              <a:t>‹#›</a:t>
            </a:fld>
            <a:endParaRPr lang="en-US"/>
          </a:p>
        </p:txBody>
      </p:sp>
    </p:spTree>
    <p:extLst>
      <p:ext uri="{BB962C8B-B14F-4D97-AF65-F5344CB8AC3E}">
        <p14:creationId xmlns:p14="http://schemas.microsoft.com/office/powerpoint/2010/main" val="254998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11158-3D8B-4F99-B4A4-370EE332D2D0}" type="datetimeFigureOut">
              <a:rPr lang="en-US" smtClean="0"/>
              <a:t>29/10/2020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50EC3-A3CB-4156-8175-066CCF138A4D}" type="slidenum">
              <a:rPr lang="en-US" smtClean="0"/>
              <a:t>‹#›</a:t>
            </a:fld>
            <a:endParaRPr lang="en-US"/>
          </a:p>
        </p:txBody>
      </p:sp>
    </p:spTree>
    <p:extLst>
      <p:ext uri="{BB962C8B-B14F-4D97-AF65-F5344CB8AC3E}">
        <p14:creationId xmlns:p14="http://schemas.microsoft.com/office/powerpoint/2010/main" val="288953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11158-3D8B-4F99-B4A4-370EE332D2D0}" type="datetimeFigureOut">
              <a:rPr lang="en-US" smtClean="0"/>
              <a:t>29/10/2020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50EC3-A3CB-4156-8175-066CCF138A4D}" type="slidenum">
              <a:rPr lang="en-US" smtClean="0"/>
              <a:t>‹#›</a:t>
            </a:fld>
            <a:endParaRPr lang="en-US"/>
          </a:p>
        </p:txBody>
      </p:sp>
    </p:spTree>
    <p:extLst>
      <p:ext uri="{BB962C8B-B14F-4D97-AF65-F5344CB8AC3E}">
        <p14:creationId xmlns:p14="http://schemas.microsoft.com/office/powerpoint/2010/main" val="42467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11158-3D8B-4F99-B4A4-370EE332D2D0}" type="datetimeFigureOut">
              <a:rPr lang="en-US" smtClean="0"/>
              <a:t>29/10/2020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50EC3-A3CB-4156-8175-066CCF138A4D}" type="slidenum">
              <a:rPr lang="en-US" smtClean="0"/>
              <a:t>‹#›</a:t>
            </a:fld>
            <a:endParaRPr lang="en-US"/>
          </a:p>
        </p:txBody>
      </p:sp>
    </p:spTree>
    <p:extLst>
      <p:ext uri="{BB962C8B-B14F-4D97-AF65-F5344CB8AC3E}">
        <p14:creationId xmlns:p14="http://schemas.microsoft.com/office/powerpoint/2010/main" val="4080946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4"/>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solidFill>
                  <a:srgbClr val="04617B">
                    <a:shade val="90000"/>
                  </a:srgbClr>
                </a:solidFill>
              </a:rPr>
              <a:pPr/>
              <a:t>29/10/2020</a:t>
            </a:fld>
            <a:endParaRPr lang="en-US" dirty="0">
              <a:solidFill>
                <a:srgbClr val="04617B">
                  <a:shade val="90000"/>
                </a:srgbClr>
              </a:solidFill>
            </a:endParaRPr>
          </a:p>
        </p:txBody>
      </p:sp>
      <p:sp>
        <p:nvSpPr>
          <p:cNvPr id="22" name="Footer Placeholder 21"/>
          <p:cNvSpPr>
            <a:spLocks noGrp="1"/>
          </p:cNvSpPr>
          <p:nvPr>
            <p:ph type="ftr" sz="quarter" idx="3"/>
          </p:nvPr>
        </p:nvSpPr>
        <p:spPr>
          <a:xfrm>
            <a:off x="3556000" y="6356354"/>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10566400" y="6356354"/>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25356" y="202408"/>
            <a:ext cx="12240730" cy="649224"/>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367774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search?q=5w1h+meaning&amp;rlz=1C1GCEU_enBD849BD849&amp;tbm=isch&amp;source=iu&amp;ictx=1&amp;fir=XfiUVzNNCpPxcM%3A%2CffMJ5uw58FhpdM%2C_&amp;vet=1&amp;usg=AI4_-kScNUJTBuuyPei5dXK5mw0XTpI4Dg&amp;sa=X&amp;ved=2ahUKEwjJiZaEyYvkAhWK63MBHfMyB6MQ9QEwAHoECAQQAw#imgrc=XfiUVzNNCpPxcM:"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11.png"/><Relationship Id="rId5" Type="http://schemas.openxmlformats.org/officeDocument/2006/relationships/diagramColors" Target="../diagrams/colors1.xml"/><Relationship Id="rId10" Type="http://schemas.openxmlformats.org/officeDocument/2006/relationships/image" Target="../media/image10.jpeg"/><Relationship Id="rId4" Type="http://schemas.openxmlformats.org/officeDocument/2006/relationships/diagramQuickStyle" Target="../diagrams/quickStyle1.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6596" y="2729132"/>
            <a:ext cx="8932985" cy="1107996"/>
          </a:xfrm>
          <a:prstGeom prst="rect">
            <a:avLst/>
          </a:prstGeom>
          <a:noFill/>
        </p:spPr>
        <p:txBody>
          <a:bodyPr wrap="square" rtlCol="0">
            <a:spAutoFit/>
          </a:bodyPr>
          <a:lstStyle/>
          <a:p>
            <a:pPr algn="ctr"/>
            <a:r>
              <a:rPr lang="en-US" sz="6600" dirty="0" smtClean="0">
                <a:solidFill>
                  <a:srgbClr val="002060"/>
                </a:solidFill>
                <a:effectLst>
                  <a:outerShdw blurRad="38100" dist="38100" dir="2700000" algn="tl">
                    <a:srgbClr val="000000">
                      <a:alpha val="43137"/>
                    </a:srgbClr>
                  </a:outerShdw>
                </a:effectLst>
                <a:latin typeface="Bell MT" panose="02020503060305020303" pitchFamily="18" charset="0"/>
              </a:rPr>
              <a:t>Six Sigma Easy Tools </a:t>
            </a:r>
            <a:endParaRPr lang="en-US" sz="6600" dirty="0">
              <a:solidFill>
                <a:srgbClr val="002060"/>
              </a:solidFill>
              <a:effectLst>
                <a:outerShdw blurRad="38100" dist="38100" dir="2700000" algn="tl">
                  <a:srgbClr val="000000">
                    <a:alpha val="43137"/>
                  </a:srgbClr>
                </a:outerShdw>
              </a:effectLst>
              <a:latin typeface="Bell MT" panose="02020503060305020303" pitchFamily="18" charset="0"/>
            </a:endParaRPr>
          </a:p>
        </p:txBody>
      </p:sp>
    </p:spTree>
    <p:extLst>
      <p:ext uri="{BB962C8B-B14F-4D97-AF65-F5344CB8AC3E}">
        <p14:creationId xmlns:p14="http://schemas.microsoft.com/office/powerpoint/2010/main" val="3018537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90434" cy="1066800"/>
          </a:xfrm>
        </p:spPr>
        <p:txBody>
          <a:bodyPr>
            <a:normAutofit/>
          </a:bodyPr>
          <a:lstStyle/>
          <a:p>
            <a:pPr algn="ctr"/>
            <a:r>
              <a:rPr lang="en-US" sz="4400" b="1" dirty="0" smtClean="0">
                <a:solidFill>
                  <a:schemeClr val="bg1"/>
                </a:solidFill>
                <a:effectLst>
                  <a:outerShdw blurRad="38100" dist="38100" dir="2700000" algn="tl">
                    <a:srgbClr val="000000">
                      <a:alpha val="43137"/>
                    </a:srgbClr>
                  </a:outerShdw>
                </a:effectLst>
              </a:rPr>
              <a:t>Practice 80/20 Rule (Pareto Analysis)</a:t>
            </a:r>
            <a:endParaRPr lang="en-US" sz="4400" b="1" dirty="0">
              <a:solidFill>
                <a:schemeClr val="bg1"/>
              </a:solidFill>
              <a:effectLst>
                <a:outerShdw blurRad="38100" dist="38100" dir="2700000" algn="tl">
                  <a:srgbClr val="000000">
                    <a:alpha val="43137"/>
                  </a:srgbClr>
                </a:outerShdw>
              </a:effectLst>
            </a:endParaRPr>
          </a:p>
        </p:txBody>
      </p:sp>
      <p:pic>
        <p:nvPicPr>
          <p:cNvPr id="4" name="Content Placeholder 3" descr="ppt.jpg"/>
          <p:cNvPicPr>
            <a:picLocks noGrp="1" noChangeAspect="1"/>
          </p:cNvPicPr>
          <p:nvPr>
            <p:ph idx="1"/>
          </p:nvPr>
        </p:nvPicPr>
        <p:blipFill>
          <a:blip r:embed="rId2" cstate="print"/>
          <a:srcRect l="70381" t="10416" b="34032"/>
          <a:stretch>
            <a:fillRect/>
          </a:stretch>
        </p:blipFill>
        <p:spPr>
          <a:xfrm>
            <a:off x="9766738" y="1086351"/>
            <a:ext cx="2057400" cy="24384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5" name="Content Placeholder 3" descr="ppt.jpg"/>
          <p:cNvPicPr>
            <a:picLocks noChangeAspect="1"/>
          </p:cNvPicPr>
          <p:nvPr/>
        </p:nvPicPr>
        <p:blipFill>
          <a:blip r:embed="rId2" cstate="print">
            <a:clrChange>
              <a:clrFrom>
                <a:srgbClr val="FFFFFF"/>
              </a:clrFrom>
              <a:clrTo>
                <a:srgbClr val="FFFFFF">
                  <a:alpha val="0"/>
                </a:srgbClr>
              </a:clrTo>
            </a:clrChange>
          </a:blip>
          <a:srcRect l="9123" t="36456" r="46563" b="4521"/>
          <a:stretch>
            <a:fillRect/>
          </a:stretch>
        </p:blipFill>
        <p:spPr>
          <a:xfrm>
            <a:off x="3221421" y="4038600"/>
            <a:ext cx="3276600" cy="2819400"/>
          </a:xfrm>
          <a:prstGeom prst="rect">
            <a:avLst/>
          </a:prstGeom>
        </p:spPr>
      </p:pic>
      <p:sp>
        <p:nvSpPr>
          <p:cNvPr id="8" name="TextBox 7"/>
          <p:cNvSpPr txBox="1"/>
          <p:nvPr/>
        </p:nvSpPr>
        <p:spPr>
          <a:xfrm>
            <a:off x="381000" y="2833439"/>
            <a:ext cx="10802007" cy="1015663"/>
          </a:xfrm>
          <a:prstGeom prst="rect">
            <a:avLst/>
          </a:prstGeom>
          <a:noFill/>
        </p:spPr>
        <p:txBody>
          <a:bodyPr wrap="square" rtlCol="0">
            <a:spAutoFit/>
          </a:bodyPr>
          <a:lstStyle/>
          <a:p>
            <a:pPr>
              <a:buFont typeface="Arial" panose="020B0604020202020204" pitchFamily="34" charset="0"/>
              <a:buChar char="•"/>
            </a:pPr>
            <a:r>
              <a:rPr lang="en-US" sz="2000" b="1" dirty="0"/>
              <a:t>Villferdo Pareto </a:t>
            </a:r>
            <a:r>
              <a:rPr lang="en-US" sz="2000" dirty="0"/>
              <a:t>was an Italian engineer, sociologist, economist and philosopher.</a:t>
            </a:r>
          </a:p>
          <a:p>
            <a:pPr>
              <a:buFont typeface="Arial" panose="020B0604020202020204" pitchFamily="34" charset="0"/>
              <a:buChar char="•"/>
            </a:pPr>
            <a:endParaRPr lang="en-US" sz="2000" dirty="0"/>
          </a:p>
          <a:p>
            <a:pPr>
              <a:buFont typeface="Arial" panose="020B0604020202020204" pitchFamily="34" charset="0"/>
              <a:buChar char="•"/>
            </a:pPr>
            <a:r>
              <a:rPr lang="en-US" sz="2000" dirty="0"/>
              <a:t>Observed that 80%  of the land in ITALY was owned by 20% of the population.</a:t>
            </a:r>
          </a:p>
        </p:txBody>
      </p:sp>
      <p:sp>
        <p:nvSpPr>
          <p:cNvPr id="9" name="TextBox 8"/>
          <p:cNvSpPr txBox="1"/>
          <p:nvPr/>
        </p:nvSpPr>
        <p:spPr>
          <a:xfrm>
            <a:off x="9766738" y="3600951"/>
            <a:ext cx="2057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1858-1923</a:t>
            </a:r>
          </a:p>
        </p:txBody>
      </p:sp>
      <p:sp>
        <p:nvSpPr>
          <p:cNvPr id="10" name="TextBox 9"/>
          <p:cNvSpPr txBox="1"/>
          <p:nvPr/>
        </p:nvSpPr>
        <p:spPr>
          <a:xfrm>
            <a:off x="5964621" y="6019800"/>
            <a:ext cx="2667000" cy="369332"/>
          </a:xfrm>
          <a:prstGeom prst="rect">
            <a:avLst/>
          </a:prstGeom>
          <a:noFill/>
        </p:spPr>
        <p:txBody>
          <a:bodyPr wrap="square" rtlCol="0">
            <a:spAutoFit/>
          </a:bodyPr>
          <a:lstStyle/>
          <a:p>
            <a:r>
              <a:rPr lang="en-US" b="1" dirty="0"/>
              <a:t>Focus on the vital few</a:t>
            </a:r>
          </a:p>
        </p:txBody>
      </p:sp>
      <p:sp>
        <p:nvSpPr>
          <p:cNvPr id="11" name="TextBox 10"/>
          <p:cNvSpPr txBox="1"/>
          <p:nvPr/>
        </p:nvSpPr>
        <p:spPr>
          <a:xfrm>
            <a:off x="1468821" y="4343403"/>
            <a:ext cx="1981200" cy="646331"/>
          </a:xfrm>
          <a:prstGeom prst="rect">
            <a:avLst/>
          </a:prstGeom>
          <a:noFill/>
        </p:spPr>
        <p:txBody>
          <a:bodyPr wrap="square" rtlCol="0">
            <a:spAutoFit/>
          </a:bodyPr>
          <a:lstStyle/>
          <a:p>
            <a:r>
              <a:rPr lang="en-US" dirty="0"/>
              <a:t>The vital few </a:t>
            </a:r>
          </a:p>
          <a:p>
            <a:r>
              <a:rPr lang="en-US" dirty="0"/>
              <a:t>The Trivial Many </a:t>
            </a:r>
          </a:p>
        </p:txBody>
      </p:sp>
      <p:sp>
        <p:nvSpPr>
          <p:cNvPr id="3" name="TextBox 2"/>
          <p:cNvSpPr txBox="1"/>
          <p:nvPr/>
        </p:nvSpPr>
        <p:spPr>
          <a:xfrm>
            <a:off x="381000" y="1543964"/>
            <a:ext cx="9109841" cy="954107"/>
          </a:xfrm>
          <a:prstGeom prst="rect">
            <a:avLst/>
          </a:prstGeom>
          <a:noFill/>
        </p:spPr>
        <p:txBody>
          <a:bodyPr wrap="square" rtlCol="0">
            <a:spAutoFit/>
          </a:bodyPr>
          <a:lstStyle/>
          <a:p>
            <a:r>
              <a:rPr lang="en-US" sz="2800" dirty="0" smtClean="0">
                <a:latin typeface="Bell MT" panose="02020503060305020303" pitchFamily="18" charset="0"/>
              </a:rPr>
              <a:t>Practice 80/20 rule, which says that 80% of your results come from 20% of your activities. What are they ?</a:t>
            </a:r>
            <a:endParaRPr lang="en-US" sz="2800" dirty="0">
              <a:latin typeface="Bell MT" panose="02020503060305020303" pitchFamily="18" charset="0"/>
            </a:endParaRPr>
          </a:p>
        </p:txBody>
      </p:sp>
    </p:spTree>
    <p:extLst>
      <p:ext uri="{BB962C8B-B14F-4D97-AF65-F5344CB8AC3E}">
        <p14:creationId xmlns:p14="http://schemas.microsoft.com/office/powerpoint/2010/main" val="1334612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53860"/>
          </a:xfrm>
        </p:spPr>
        <p:txBody>
          <a:bodyPr/>
          <a:lstStyle/>
          <a:p>
            <a:pPr algn="ctr"/>
            <a:r>
              <a:rPr lang="en-US" dirty="0" smtClean="0">
                <a:solidFill>
                  <a:schemeClr val="bg1"/>
                </a:solidFill>
                <a:latin typeface="Bell MT" panose="02020503060305020303" pitchFamily="18" charset="0"/>
              </a:rPr>
              <a:t>ABCD Method </a:t>
            </a:r>
            <a:endParaRPr lang="en-US" dirty="0">
              <a:solidFill>
                <a:schemeClr val="bg1"/>
              </a:solidFill>
              <a:latin typeface="Bell MT" panose="02020503060305020303" pitchFamily="18" charset="0"/>
            </a:endParaRPr>
          </a:p>
        </p:txBody>
      </p:sp>
      <p:sp>
        <p:nvSpPr>
          <p:cNvPr id="4" name="TextBox 3"/>
          <p:cNvSpPr txBox="1"/>
          <p:nvPr/>
        </p:nvSpPr>
        <p:spPr>
          <a:xfrm>
            <a:off x="425669" y="992219"/>
            <a:ext cx="11340662" cy="4559069"/>
          </a:xfrm>
          <a:prstGeom prst="rect">
            <a:avLst/>
          </a:prstGeom>
          <a:noFill/>
        </p:spPr>
        <p:txBody>
          <a:bodyPr wrap="square" rtlCol="0">
            <a:spAutoFit/>
          </a:bodyPr>
          <a:lstStyle/>
          <a:p>
            <a:pPr algn="just"/>
            <a:r>
              <a:rPr lang="en-US" sz="2800" dirty="0" smtClean="0">
                <a:latin typeface="Bell MT" panose="02020503060305020303" pitchFamily="18" charset="0"/>
              </a:rPr>
              <a:t>Use the ABCD method to set priorities . This is based on considering he consequences of doing or not doing a particular task. </a:t>
            </a:r>
          </a:p>
          <a:p>
            <a:pPr algn="just"/>
            <a:endParaRPr lang="en-US" sz="2800" dirty="0">
              <a:latin typeface="Bell MT" panose="02020503060305020303" pitchFamily="18" charset="0"/>
            </a:endParaRPr>
          </a:p>
          <a:p>
            <a:pPr algn="just">
              <a:lnSpc>
                <a:spcPct val="150000"/>
              </a:lnSpc>
            </a:pPr>
            <a:r>
              <a:rPr lang="en-US" sz="2800" dirty="0" smtClean="0">
                <a:latin typeface="Bell MT" panose="02020503060305020303" pitchFamily="18" charset="0"/>
              </a:rPr>
              <a:t>A = Must do - Serious consequences for non-completion </a:t>
            </a:r>
          </a:p>
          <a:p>
            <a:pPr algn="just">
              <a:lnSpc>
                <a:spcPct val="150000"/>
              </a:lnSpc>
            </a:pPr>
            <a:r>
              <a:rPr lang="en-US" sz="2800" dirty="0" smtClean="0">
                <a:latin typeface="Bell MT" panose="02020503060305020303" pitchFamily="18" charset="0"/>
              </a:rPr>
              <a:t>B = Should do - Mild consequences for non-completion </a:t>
            </a:r>
          </a:p>
          <a:p>
            <a:pPr algn="just">
              <a:lnSpc>
                <a:spcPct val="150000"/>
              </a:lnSpc>
            </a:pPr>
            <a:r>
              <a:rPr lang="en-US" sz="2800" dirty="0" smtClean="0">
                <a:latin typeface="Bell MT" panose="02020503060305020303" pitchFamily="18" charset="0"/>
              </a:rPr>
              <a:t>C = Nice to do – No consequences for non-completion </a:t>
            </a:r>
          </a:p>
          <a:p>
            <a:pPr algn="just">
              <a:lnSpc>
                <a:spcPct val="150000"/>
              </a:lnSpc>
            </a:pPr>
            <a:r>
              <a:rPr lang="en-US" sz="2800" dirty="0" smtClean="0">
                <a:latin typeface="Bell MT" panose="02020503060305020303" pitchFamily="18" charset="0"/>
              </a:rPr>
              <a:t>D = Delegate – Everything possible </a:t>
            </a:r>
          </a:p>
          <a:p>
            <a:pPr algn="just">
              <a:lnSpc>
                <a:spcPct val="150000"/>
              </a:lnSpc>
            </a:pPr>
            <a:r>
              <a:rPr lang="en-US" sz="2800" dirty="0" smtClean="0">
                <a:latin typeface="Bell MT" panose="02020503060305020303" pitchFamily="18" charset="0"/>
              </a:rPr>
              <a:t>E = Eliminate – Everything you can to fee up more time </a:t>
            </a:r>
            <a:endParaRPr lang="en-US" sz="2800" dirty="0">
              <a:latin typeface="Bell MT" panose="02020503060305020303" pitchFamily="18" charset="0"/>
            </a:endParaRPr>
          </a:p>
        </p:txBody>
      </p:sp>
    </p:spTree>
    <p:extLst>
      <p:ext uri="{BB962C8B-B14F-4D97-AF65-F5344CB8AC3E}">
        <p14:creationId xmlns:p14="http://schemas.microsoft.com/office/powerpoint/2010/main" val="2365490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9136"/>
            <a:ext cx="8229600" cy="1143000"/>
          </a:xfrm>
        </p:spPr>
        <p:txBody>
          <a:bodyPr>
            <a:normAutofit/>
          </a:bodyPr>
          <a:lstStyle/>
          <a:p>
            <a:r>
              <a:rPr lang="en-US" sz="4400" b="1" dirty="0">
                <a:solidFill>
                  <a:schemeClr val="bg1"/>
                </a:solidFill>
                <a:effectLst>
                  <a:outerShdw blurRad="38100" dist="38100" dir="2700000" algn="tl">
                    <a:srgbClr val="000000">
                      <a:alpha val="43137"/>
                    </a:srgbClr>
                  </a:outerShdw>
                </a:effectLst>
              </a:rPr>
              <a:t>Poka-yoke Technique </a:t>
            </a:r>
          </a:p>
        </p:txBody>
      </p:sp>
      <p:sp>
        <p:nvSpPr>
          <p:cNvPr id="4" name="Rounded Rectangle 3"/>
          <p:cNvSpPr/>
          <p:nvPr/>
        </p:nvSpPr>
        <p:spPr>
          <a:xfrm>
            <a:off x="1600200" y="1219200"/>
            <a:ext cx="7696200" cy="2057400"/>
          </a:xfrm>
          <a:prstGeom prst="roundRect">
            <a:avLst/>
          </a:prstGeom>
          <a:solidFill>
            <a:srgbClr val="00B050">
              <a:alpha val="30000"/>
            </a:srgbClr>
          </a:solidFill>
          <a:ln>
            <a:solidFill>
              <a:schemeClr val="tx1">
                <a:lumMod val="85000"/>
                <a:lumOff val="15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Cambria" panose="02040503050406030204" pitchFamily="18" charset="0"/>
              </a:rPr>
              <a:t>Poka-yoke is a technique for avoiding simple human error in the workplace. It is also know as mistake-proofing and fail-safe work methods. Poka-yoke helps preventing errors obviously improves quality, but it also plays a major role in improving productivity  with no rework, and easier production, cycle times and lead times both become much shorter. And, of course, faster production with fewer defects means lower cost. </a:t>
            </a:r>
          </a:p>
        </p:txBody>
      </p:sp>
      <p:sp>
        <p:nvSpPr>
          <p:cNvPr id="5" name="TextBox 4"/>
          <p:cNvSpPr txBox="1"/>
          <p:nvPr/>
        </p:nvSpPr>
        <p:spPr>
          <a:xfrm>
            <a:off x="3733800" y="3429000"/>
            <a:ext cx="53340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Potential Benefits for using Poka-yoke</a:t>
            </a:r>
          </a:p>
        </p:txBody>
      </p:sp>
      <p:sp>
        <p:nvSpPr>
          <p:cNvPr id="7" name="TextBox 6"/>
          <p:cNvSpPr txBox="1"/>
          <p:nvPr/>
        </p:nvSpPr>
        <p:spPr>
          <a:xfrm>
            <a:off x="3276600" y="3912278"/>
            <a:ext cx="7086600" cy="2031325"/>
          </a:xfrm>
          <a:prstGeom prst="rect">
            <a:avLst/>
          </a:prstGeom>
          <a:noFill/>
        </p:spPr>
        <p:txBody>
          <a:bodyPr wrap="square" rtlCol="0">
            <a:spAutoFit/>
          </a:bodyPr>
          <a:lstStyle/>
          <a:p>
            <a:pPr marL="342900" indent="-342900">
              <a:buAutoNum type="arabicPeriod"/>
            </a:pPr>
            <a:r>
              <a:rPr lang="en-US" dirty="0"/>
              <a:t>Elimination of set-up errors and improved quality.</a:t>
            </a:r>
          </a:p>
          <a:p>
            <a:pPr marL="342900" indent="-342900">
              <a:buAutoNum type="arabicPeriod"/>
            </a:pPr>
            <a:r>
              <a:rPr lang="en-US" dirty="0"/>
              <a:t>Simplified and improved housekeeping </a:t>
            </a:r>
          </a:p>
          <a:p>
            <a:pPr marL="342900" indent="-342900">
              <a:buAutoNum type="arabicPeriod"/>
            </a:pPr>
            <a:r>
              <a:rPr lang="en-US" dirty="0"/>
              <a:t>Increased safety.</a:t>
            </a:r>
          </a:p>
          <a:p>
            <a:pPr marL="342900" indent="-342900">
              <a:buAutoNum type="arabicPeriod"/>
            </a:pPr>
            <a:r>
              <a:rPr lang="en-US" dirty="0"/>
              <a:t>Lower costs </a:t>
            </a:r>
          </a:p>
          <a:p>
            <a:pPr marL="342900" indent="-342900">
              <a:buAutoNum type="arabicPeriod"/>
            </a:pPr>
            <a:r>
              <a:rPr lang="en-US" dirty="0"/>
              <a:t>Lower skill requirements </a:t>
            </a:r>
          </a:p>
          <a:p>
            <a:pPr marL="342900" indent="-342900">
              <a:buAutoNum type="arabicPeriod"/>
            </a:pPr>
            <a:r>
              <a:rPr lang="en-US" dirty="0"/>
              <a:t>Increased production flexibility .</a:t>
            </a:r>
          </a:p>
          <a:p>
            <a:pPr marL="342900" indent="-342900">
              <a:buAutoNum type="arabicPeriod"/>
            </a:pPr>
            <a:r>
              <a:rPr lang="en-US" dirty="0"/>
              <a:t>Improved operator attitudes .</a:t>
            </a:r>
          </a:p>
        </p:txBody>
      </p:sp>
    </p:spTree>
    <p:extLst>
      <p:ext uri="{BB962C8B-B14F-4D97-AF65-F5344CB8AC3E}">
        <p14:creationId xmlns:p14="http://schemas.microsoft.com/office/powerpoint/2010/main" val="2644847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4633"/>
            <a:ext cx="8229600" cy="1143000"/>
          </a:xfrm>
        </p:spPr>
        <p:txBody>
          <a:bodyPr>
            <a:normAutofit/>
          </a:bodyPr>
          <a:lstStyle/>
          <a:p>
            <a:r>
              <a:rPr lang="en-US" sz="4400" b="1" dirty="0">
                <a:solidFill>
                  <a:schemeClr val="bg1"/>
                </a:solidFill>
                <a:effectLst>
                  <a:outerShdw blurRad="38100" dist="38100" dir="2700000" algn="tl">
                    <a:srgbClr val="000000">
                      <a:alpha val="43137"/>
                    </a:srgbClr>
                  </a:outerShdw>
                </a:effectLst>
              </a:rPr>
              <a:t>Zero Defect Policy </a:t>
            </a:r>
          </a:p>
        </p:txBody>
      </p:sp>
      <p:pic>
        <p:nvPicPr>
          <p:cNvPr id="4" name="Picture 3" descr="zero.png"/>
          <p:cNvPicPr>
            <a:picLocks noChangeAspect="1"/>
          </p:cNvPicPr>
          <p:nvPr/>
        </p:nvPicPr>
        <p:blipFill>
          <a:blip r:embed="rId2" cstate="print"/>
          <a:srcRect t="28997" b="34998"/>
          <a:stretch>
            <a:fillRect/>
          </a:stretch>
        </p:blipFill>
        <p:spPr>
          <a:xfrm rot="16200000">
            <a:off x="1397162" y="3479642"/>
            <a:ext cx="2539683" cy="914400"/>
          </a:xfrm>
          <a:prstGeom prst="rect">
            <a:avLst/>
          </a:prstGeom>
        </p:spPr>
      </p:pic>
      <p:sp>
        <p:nvSpPr>
          <p:cNvPr id="5" name="TextBox 4"/>
          <p:cNvSpPr txBox="1"/>
          <p:nvPr/>
        </p:nvSpPr>
        <p:spPr>
          <a:xfrm>
            <a:off x="1524000" y="1295400"/>
            <a:ext cx="7467600" cy="369332"/>
          </a:xfrm>
          <a:prstGeom prst="rect">
            <a:avLst/>
          </a:prstGeom>
          <a:noFill/>
        </p:spPr>
        <p:txBody>
          <a:bodyPr wrap="square" rtlCol="0">
            <a:spAutoFit/>
          </a:bodyPr>
          <a:lstStyle/>
          <a:p>
            <a:endParaRPr lang="en-US" dirty="0"/>
          </a:p>
        </p:txBody>
      </p:sp>
      <p:sp>
        <p:nvSpPr>
          <p:cNvPr id="6" name="TextBox 5"/>
          <p:cNvSpPr txBox="1"/>
          <p:nvPr/>
        </p:nvSpPr>
        <p:spPr>
          <a:xfrm>
            <a:off x="1752600" y="1447801"/>
            <a:ext cx="6934200" cy="923330"/>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The goal is to understand like concept and practice of zero defects and how to develop Poke – Yoke to eliminate these defects . </a:t>
            </a:r>
          </a:p>
        </p:txBody>
      </p:sp>
      <p:sp>
        <p:nvSpPr>
          <p:cNvPr id="7" name="TextBox 6"/>
          <p:cNvSpPr txBox="1"/>
          <p:nvPr/>
        </p:nvSpPr>
        <p:spPr>
          <a:xfrm>
            <a:off x="3581400" y="2362202"/>
            <a:ext cx="5105400" cy="1200329"/>
          </a:xfrm>
          <a:prstGeom prst="rect">
            <a:avLst/>
          </a:prstGeom>
          <a:noFill/>
        </p:spPr>
        <p:txBody>
          <a:bodyPr wrap="square" rtlCol="0">
            <a:spAutoFit/>
          </a:bodyPr>
          <a:lstStyle/>
          <a:p>
            <a:r>
              <a:rPr lang="en-US" dirty="0"/>
              <a:t>Typically defect  rates are tracked by </a:t>
            </a:r>
          </a:p>
          <a:p>
            <a:endParaRPr lang="en-US" dirty="0"/>
          </a:p>
          <a:p>
            <a:pPr marL="342900" indent="-342900">
              <a:buAutoNum type="arabicPeriod"/>
            </a:pPr>
            <a:r>
              <a:rPr lang="en-US" dirty="0"/>
              <a:t>The point at which defect  is discovered </a:t>
            </a:r>
          </a:p>
          <a:p>
            <a:pPr marL="342900" indent="-342900">
              <a:buAutoNum type="arabicPeriod"/>
            </a:pPr>
            <a:r>
              <a:rPr lang="en-US" dirty="0"/>
              <a:t>The point at which defect occurred. </a:t>
            </a:r>
          </a:p>
        </p:txBody>
      </p:sp>
      <p:sp>
        <p:nvSpPr>
          <p:cNvPr id="8" name="TextBox 7"/>
          <p:cNvSpPr txBox="1"/>
          <p:nvPr/>
        </p:nvSpPr>
        <p:spPr>
          <a:xfrm>
            <a:off x="4114800" y="4419600"/>
            <a:ext cx="5105400" cy="1477328"/>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Attitude toward defects should be</a:t>
            </a:r>
          </a:p>
          <a:p>
            <a:endParaRPr lang="en-US" b="1" dirty="0">
              <a:effectLst>
                <a:outerShdw blurRad="38100" dist="38100" dir="2700000" algn="tl">
                  <a:srgbClr val="000000">
                    <a:alpha val="43137"/>
                  </a:srgbClr>
                </a:outerShdw>
              </a:effectLst>
            </a:endParaRPr>
          </a:p>
          <a:p>
            <a:pPr marL="342900" indent="-342900">
              <a:buAutoNum type="arabicPeriod"/>
            </a:pPr>
            <a:r>
              <a:rPr lang="en-US" b="1" dirty="0">
                <a:effectLst>
                  <a:outerShdw blurRad="38100" dist="38100" dir="2700000" algn="tl">
                    <a:srgbClr val="000000">
                      <a:alpha val="43137"/>
                    </a:srgbClr>
                  </a:outerShdw>
                </a:effectLst>
              </a:rPr>
              <a:t>I do not accept defects </a:t>
            </a:r>
          </a:p>
          <a:p>
            <a:pPr marL="342900" indent="-342900">
              <a:buAutoNum type="arabicPeriod"/>
            </a:pPr>
            <a:r>
              <a:rPr lang="en-US" b="1" dirty="0">
                <a:effectLst>
                  <a:outerShdw blurRad="38100" dist="38100" dir="2700000" algn="tl">
                    <a:srgbClr val="000000">
                      <a:alpha val="43137"/>
                    </a:srgbClr>
                  </a:outerShdw>
                </a:effectLst>
              </a:rPr>
              <a:t>I do not make defects </a:t>
            </a:r>
          </a:p>
          <a:p>
            <a:pPr marL="342900" indent="-342900">
              <a:buAutoNum type="arabicPeriod"/>
            </a:pPr>
            <a:r>
              <a:rPr lang="en-US" b="1" dirty="0">
                <a:effectLst>
                  <a:outerShdw blurRad="38100" dist="38100" dir="2700000" algn="tl">
                    <a:srgbClr val="000000">
                      <a:alpha val="43137"/>
                    </a:srgbClr>
                  </a:outerShdw>
                </a:effectLst>
              </a:rPr>
              <a:t>I do not pass on defects.  </a:t>
            </a:r>
          </a:p>
        </p:txBody>
      </p:sp>
      <p:pic>
        <p:nvPicPr>
          <p:cNvPr id="11" name="Picture 10" descr="milon.png"/>
          <p:cNvPicPr>
            <a:picLocks noChangeAspect="1"/>
          </p:cNvPicPr>
          <p:nvPr/>
        </p:nvPicPr>
        <p:blipFill>
          <a:blip r:embed="rId3" cstate="print"/>
          <a:stretch>
            <a:fillRect/>
          </a:stretch>
        </p:blipFill>
        <p:spPr>
          <a:xfrm>
            <a:off x="8305800" y="2819400"/>
            <a:ext cx="1905266" cy="1905266"/>
          </a:xfrm>
          <a:prstGeom prst="rect">
            <a:avLst/>
          </a:prstGeom>
        </p:spPr>
      </p:pic>
    </p:spTree>
    <p:extLst>
      <p:ext uri="{BB962C8B-B14F-4D97-AF65-F5344CB8AC3E}">
        <p14:creationId xmlns:p14="http://schemas.microsoft.com/office/powerpoint/2010/main" val="622516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8989"/>
            <a:ext cx="8229600" cy="1143000"/>
          </a:xfrm>
        </p:spPr>
        <p:txBody>
          <a:bodyPr>
            <a:normAutofit/>
          </a:bodyPr>
          <a:lstStyle/>
          <a:p>
            <a:r>
              <a:rPr lang="en-US" sz="4000" b="1" dirty="0">
                <a:solidFill>
                  <a:schemeClr val="bg1"/>
                </a:solidFill>
                <a:effectLst>
                  <a:outerShdw blurRad="38100" dist="38100" dir="2700000" algn="tl">
                    <a:srgbClr val="000000">
                      <a:alpha val="43137"/>
                    </a:srgbClr>
                  </a:outerShdw>
                </a:effectLst>
              </a:rPr>
              <a:t>Kaizen (Continuous Improvement)</a:t>
            </a:r>
          </a:p>
        </p:txBody>
      </p:sp>
      <p:sp>
        <p:nvSpPr>
          <p:cNvPr id="4" name="TextBox 3"/>
          <p:cNvSpPr txBox="1"/>
          <p:nvPr/>
        </p:nvSpPr>
        <p:spPr>
          <a:xfrm>
            <a:off x="1600200" y="1143003"/>
            <a:ext cx="7543800" cy="1200329"/>
          </a:xfrm>
          <a:prstGeom prst="rect">
            <a:avLst/>
          </a:prstGeom>
          <a:noFill/>
        </p:spPr>
        <p:txBody>
          <a:bodyPr wrap="square" rtlCol="0">
            <a:spAutoFit/>
          </a:bodyPr>
          <a:lstStyle/>
          <a:p>
            <a:r>
              <a:rPr lang="en-US" dirty="0"/>
              <a:t>Kaizen is a Japanese philosophy that focuses on continual improvement throughout all aspects of life. Kaizen aims to eliminate waste in all systems of an organization through improving  standardized activities and processes. </a:t>
            </a: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19803" y="2514603"/>
            <a:ext cx="4087813" cy="3404113"/>
          </a:xfrm>
          <a:prstGeom prst="rect">
            <a:avLst/>
          </a:prstGeom>
          <a:noFill/>
          <a:ln w="9525">
            <a:noFill/>
            <a:miter lim="800000"/>
            <a:headEnd/>
            <a:tailEnd/>
          </a:ln>
        </p:spPr>
      </p:pic>
      <p:sp>
        <p:nvSpPr>
          <p:cNvPr id="12" name="TextBox 11"/>
          <p:cNvSpPr txBox="1"/>
          <p:nvPr/>
        </p:nvSpPr>
        <p:spPr>
          <a:xfrm>
            <a:off x="3200400" y="2209800"/>
            <a:ext cx="66294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The continuous cycle of Kaizen activities has seven phases </a:t>
            </a:r>
          </a:p>
        </p:txBody>
      </p:sp>
      <p:sp>
        <p:nvSpPr>
          <p:cNvPr id="13" name="TextBox 12"/>
          <p:cNvSpPr txBox="1"/>
          <p:nvPr/>
        </p:nvSpPr>
        <p:spPr>
          <a:xfrm>
            <a:off x="2514600" y="2971800"/>
            <a:ext cx="3276600" cy="2308324"/>
          </a:xfrm>
          <a:prstGeom prst="rect">
            <a:avLst/>
          </a:prstGeom>
          <a:solidFill>
            <a:srgbClr val="00B050">
              <a:alpha val="34000"/>
            </a:srgbClr>
          </a:solidFill>
          <a:ln>
            <a:solidFill>
              <a:schemeClr val="tx2">
                <a:lumMod val="60000"/>
                <a:lumOff val="40000"/>
              </a:schemeClr>
            </a:solidFill>
          </a:ln>
          <a:effectLst>
            <a:outerShdw blurRad="50800" dist="38100" dir="13500000" algn="br" rotWithShape="0">
              <a:prstClr val="black">
                <a:alpha val="40000"/>
              </a:prstClr>
            </a:outerShdw>
          </a:effectLst>
        </p:spPr>
        <p:txBody>
          <a:bodyPr wrap="square" rtlCol="0">
            <a:spAutoFit/>
          </a:bodyPr>
          <a:lstStyle/>
          <a:p>
            <a:pPr marL="342900" indent="-342900">
              <a:buAutoNum type="arabicPeriod"/>
            </a:pPr>
            <a:r>
              <a:rPr lang="en-US" b="1" dirty="0"/>
              <a:t>Identify an opportunity </a:t>
            </a:r>
          </a:p>
          <a:p>
            <a:pPr marL="342900" indent="-342900">
              <a:buAutoNum type="arabicPeriod"/>
            </a:pPr>
            <a:r>
              <a:rPr lang="en-US" b="1" dirty="0"/>
              <a:t>Analyze the process</a:t>
            </a:r>
          </a:p>
          <a:p>
            <a:pPr marL="342900" indent="-342900">
              <a:buAutoNum type="arabicPeriod"/>
            </a:pPr>
            <a:r>
              <a:rPr lang="en-US" b="1" dirty="0"/>
              <a:t>Develop an optimal solution </a:t>
            </a:r>
          </a:p>
          <a:p>
            <a:pPr marL="342900" indent="-342900">
              <a:buAutoNum type="arabicPeriod"/>
            </a:pPr>
            <a:r>
              <a:rPr lang="en-US" b="1" dirty="0"/>
              <a:t>Implement the solution </a:t>
            </a:r>
          </a:p>
          <a:p>
            <a:pPr marL="342900" indent="-342900">
              <a:buAutoNum type="arabicPeriod"/>
            </a:pPr>
            <a:r>
              <a:rPr lang="en-US" b="1" dirty="0"/>
              <a:t>Study the results </a:t>
            </a:r>
          </a:p>
          <a:p>
            <a:pPr marL="342900" indent="-342900">
              <a:buAutoNum type="arabicPeriod"/>
            </a:pPr>
            <a:r>
              <a:rPr lang="en-US" b="1" dirty="0"/>
              <a:t>Standardize the solution </a:t>
            </a:r>
          </a:p>
          <a:p>
            <a:pPr marL="342900" indent="-342900">
              <a:buAutoNum type="arabicPeriod"/>
            </a:pPr>
            <a:r>
              <a:rPr lang="en-US" b="1" dirty="0"/>
              <a:t>Plan for the future </a:t>
            </a:r>
          </a:p>
        </p:txBody>
      </p:sp>
    </p:spTree>
    <p:extLst>
      <p:ext uri="{BB962C8B-B14F-4D97-AF65-F5344CB8AC3E}">
        <p14:creationId xmlns:p14="http://schemas.microsoft.com/office/powerpoint/2010/main" val="2689207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nbanize.com/wp-content/uploads/website-images/kanban-resources/pdca.png"/>
          <p:cNvPicPr>
            <a:picLocks noChangeAspect="1" noChangeArrowheads="1"/>
          </p:cNvPicPr>
          <p:nvPr/>
        </p:nvPicPr>
        <p:blipFill rotWithShape="1">
          <a:blip r:embed="rId2">
            <a:extLst>
              <a:ext uri="{28A0092B-C50C-407E-A947-70E740481C1C}">
                <a14:useLocalDpi xmlns:a14="http://schemas.microsoft.com/office/drawing/2010/main" val="0"/>
              </a:ext>
            </a:extLst>
          </a:blip>
          <a:srcRect l="23460" t="7911" r="21946" b="7631"/>
          <a:stretch/>
        </p:blipFill>
        <p:spPr bwMode="auto">
          <a:xfrm>
            <a:off x="7176654" y="1707351"/>
            <a:ext cx="4059382" cy="39730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7309" y="1924142"/>
            <a:ext cx="6096000" cy="3539430"/>
          </a:xfrm>
          <a:prstGeom prst="rect">
            <a:avLst/>
          </a:prstGeom>
        </p:spPr>
        <p:txBody>
          <a:bodyPr>
            <a:spAutoFit/>
          </a:bodyPr>
          <a:lstStyle/>
          <a:p>
            <a:endParaRPr lang="en-US" dirty="0">
              <a:solidFill>
                <a:srgbClr val="484848"/>
              </a:solidFill>
              <a:latin typeface="Adobe Caslon Pro" panose="0205050205050A020403" pitchFamily="18" charset="0"/>
            </a:endParaRPr>
          </a:p>
          <a:p>
            <a:pPr>
              <a:buFont typeface="Arial" panose="020B0604020202020204" pitchFamily="34" charset="0"/>
              <a:buChar char="•"/>
            </a:pPr>
            <a:r>
              <a:rPr lang="en-US" sz="2000" b="1" dirty="0">
                <a:solidFill>
                  <a:srgbClr val="484848"/>
                </a:solidFill>
                <a:latin typeface="Adobe Caslon Pro" panose="0205050205050A020403" pitchFamily="18" charset="0"/>
              </a:rPr>
              <a:t>PLAN </a:t>
            </a:r>
            <a:r>
              <a:rPr lang="en-US" dirty="0">
                <a:solidFill>
                  <a:srgbClr val="484848"/>
                </a:solidFill>
                <a:latin typeface="Adobe Caslon Pro" panose="0205050205050A020403" pitchFamily="18" charset="0"/>
              </a:rPr>
              <a:t>- Get suggestions from everyone. Spell out your </a:t>
            </a:r>
          </a:p>
          <a:p>
            <a:r>
              <a:rPr lang="en-US" dirty="0">
                <a:solidFill>
                  <a:srgbClr val="484848"/>
                </a:solidFill>
                <a:latin typeface="Adobe Caslon Pro" panose="0205050205050A020403" pitchFamily="18" charset="0"/>
              </a:rPr>
              <a:t> goal and how you'll get there.</a:t>
            </a:r>
          </a:p>
          <a:p>
            <a:endParaRPr lang="en-US" dirty="0">
              <a:solidFill>
                <a:srgbClr val="484848"/>
              </a:solidFill>
              <a:latin typeface="Adobe Caslon Pro" panose="0205050205050A020403" pitchFamily="18" charset="0"/>
            </a:endParaRPr>
          </a:p>
          <a:p>
            <a:pPr>
              <a:buFont typeface="Arial" panose="020B0604020202020204" pitchFamily="34" charset="0"/>
              <a:buChar char="•"/>
            </a:pPr>
            <a:r>
              <a:rPr lang="en-US" sz="2000" b="1" dirty="0">
                <a:solidFill>
                  <a:srgbClr val="484848"/>
                </a:solidFill>
                <a:latin typeface="Adobe Caslon Pro" panose="0205050205050A020403" pitchFamily="18" charset="0"/>
              </a:rPr>
              <a:t>DO</a:t>
            </a:r>
            <a:r>
              <a:rPr lang="en-US" dirty="0">
                <a:solidFill>
                  <a:srgbClr val="484848"/>
                </a:solidFill>
                <a:latin typeface="Adobe Caslon Pro" panose="0205050205050A020403" pitchFamily="18" charset="0"/>
              </a:rPr>
              <a:t> - If a suggestion is promising, try it out. Sometimes </a:t>
            </a:r>
          </a:p>
          <a:p>
            <a:r>
              <a:rPr lang="en-US" dirty="0">
                <a:solidFill>
                  <a:srgbClr val="484848"/>
                </a:solidFill>
                <a:latin typeface="Adobe Caslon Pro" panose="0205050205050A020403" pitchFamily="18" charset="0"/>
              </a:rPr>
              <a:t> you can do this immediately.</a:t>
            </a:r>
          </a:p>
          <a:p>
            <a:endParaRPr lang="en-US" dirty="0">
              <a:solidFill>
                <a:srgbClr val="484848"/>
              </a:solidFill>
              <a:latin typeface="Adobe Caslon Pro" panose="0205050205050A020403" pitchFamily="18" charset="0"/>
            </a:endParaRPr>
          </a:p>
          <a:p>
            <a:pPr>
              <a:buFont typeface="Arial" panose="020B0604020202020204" pitchFamily="34" charset="0"/>
              <a:buChar char="•"/>
            </a:pPr>
            <a:r>
              <a:rPr lang="en-US" sz="2000" b="1" dirty="0">
                <a:solidFill>
                  <a:srgbClr val="484848"/>
                </a:solidFill>
                <a:latin typeface="Adobe Caslon Pro" panose="0205050205050A020403" pitchFamily="18" charset="0"/>
              </a:rPr>
              <a:t>CHECK</a:t>
            </a:r>
            <a:r>
              <a:rPr lang="en-US" dirty="0">
                <a:solidFill>
                  <a:srgbClr val="484848"/>
                </a:solidFill>
                <a:latin typeface="Adobe Caslon Pro" panose="0205050205050A020403" pitchFamily="18" charset="0"/>
              </a:rPr>
              <a:t> - Measure the results of your tests. Analyze what</a:t>
            </a:r>
          </a:p>
          <a:p>
            <a:r>
              <a:rPr lang="en-US" dirty="0">
                <a:solidFill>
                  <a:srgbClr val="484848"/>
                </a:solidFill>
                <a:latin typeface="Adobe Caslon Pro" panose="0205050205050A020403" pitchFamily="18" charset="0"/>
              </a:rPr>
              <a:t>  happened and why.</a:t>
            </a:r>
          </a:p>
          <a:p>
            <a:endParaRPr lang="en-US" dirty="0">
              <a:solidFill>
                <a:srgbClr val="484848"/>
              </a:solidFill>
              <a:latin typeface="Adobe Caslon Pro" panose="0205050205050A020403" pitchFamily="18" charset="0"/>
            </a:endParaRPr>
          </a:p>
          <a:p>
            <a:pPr>
              <a:buFont typeface="Arial" panose="020B0604020202020204" pitchFamily="34" charset="0"/>
              <a:buChar char="•"/>
            </a:pPr>
            <a:r>
              <a:rPr lang="en-US" sz="2000" b="1" dirty="0">
                <a:solidFill>
                  <a:srgbClr val="484848"/>
                </a:solidFill>
                <a:latin typeface="Adobe Caslon Pro" panose="0205050205050A020403" pitchFamily="18" charset="0"/>
              </a:rPr>
              <a:t>ACT</a:t>
            </a:r>
            <a:r>
              <a:rPr lang="en-US" sz="2000" dirty="0">
                <a:solidFill>
                  <a:srgbClr val="484848"/>
                </a:solidFill>
                <a:latin typeface="Adobe Caslon Pro" panose="0205050205050A020403" pitchFamily="18" charset="0"/>
              </a:rPr>
              <a:t> </a:t>
            </a:r>
            <a:r>
              <a:rPr lang="en-US" dirty="0">
                <a:solidFill>
                  <a:srgbClr val="484848"/>
                </a:solidFill>
                <a:latin typeface="Adobe Caslon Pro" panose="0205050205050A020403" pitchFamily="18" charset="0"/>
              </a:rPr>
              <a:t>- If the new way is better, make it the standard. </a:t>
            </a:r>
          </a:p>
          <a:p>
            <a:r>
              <a:rPr lang="en-US" dirty="0">
                <a:solidFill>
                  <a:srgbClr val="484848"/>
                </a:solidFill>
                <a:latin typeface="Adobe Caslon Pro" panose="0205050205050A020403" pitchFamily="18" charset="0"/>
              </a:rPr>
              <a:t>  Spread the knowledge.</a:t>
            </a:r>
          </a:p>
        </p:txBody>
      </p:sp>
      <p:sp>
        <p:nvSpPr>
          <p:cNvPr id="6" name="Rectangle 5"/>
          <p:cNvSpPr/>
          <p:nvPr/>
        </p:nvSpPr>
        <p:spPr>
          <a:xfrm>
            <a:off x="2119793" y="103232"/>
            <a:ext cx="7492757" cy="584775"/>
          </a:xfrm>
          <a:prstGeom prst="rect">
            <a:avLst/>
          </a:prstGeom>
        </p:spPr>
        <p:txBody>
          <a:bodyPr wrap="none">
            <a:spAutoFit/>
          </a:bodyPr>
          <a:lstStyle/>
          <a:p>
            <a:r>
              <a:rPr lang="en-US" sz="3200" b="1" dirty="0" smtClean="0">
                <a:solidFill>
                  <a:schemeClr val="bg1"/>
                </a:solidFill>
                <a:latin typeface="Adobe Fangsong Std R" panose="02020400000000000000" pitchFamily="18" charset="-128"/>
                <a:ea typeface="Adobe Fangsong Std R" panose="02020400000000000000" pitchFamily="18" charset="-128"/>
              </a:rPr>
              <a:t>The PDCA (Plan/Do/Check/Act) Cycle:</a:t>
            </a:r>
            <a:endParaRPr lang="en-US" sz="3200" b="1" dirty="0">
              <a:solidFill>
                <a:schemeClr val="bg1"/>
              </a:solidFill>
              <a:latin typeface="Adobe Fangsong Std R" panose="02020400000000000000" pitchFamily="18" charset="-128"/>
              <a:ea typeface="Adobe Fangsong Std R" panose="02020400000000000000" pitchFamily="18" charset="-128"/>
            </a:endParaRPr>
          </a:p>
        </p:txBody>
      </p:sp>
    </p:spTree>
    <p:extLst>
      <p:ext uri="{BB962C8B-B14F-4D97-AF65-F5344CB8AC3E}">
        <p14:creationId xmlns:p14="http://schemas.microsoft.com/office/powerpoint/2010/main" val="490628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7097"/>
            <a:ext cx="8229600" cy="1143000"/>
          </a:xfrm>
        </p:spPr>
        <p:txBody>
          <a:bodyPr>
            <a:normAutofit fontScale="90000"/>
          </a:bodyPr>
          <a:lstStyle/>
          <a:p>
            <a:r>
              <a:rPr lang="en-US" sz="4200" b="1" dirty="0">
                <a:solidFill>
                  <a:schemeClr val="bg1"/>
                </a:solidFill>
                <a:effectLst>
                  <a:outerShdw blurRad="38100" dist="38100" dir="2700000" algn="tl">
                    <a:srgbClr val="000000">
                      <a:alpha val="43137"/>
                    </a:srgbClr>
                  </a:outerShdw>
                </a:effectLst>
              </a:rPr>
              <a:t>Standard Operating procedures (SOP)</a:t>
            </a:r>
          </a:p>
        </p:txBody>
      </p:sp>
      <p:sp>
        <p:nvSpPr>
          <p:cNvPr id="4" name="TextBox 3"/>
          <p:cNvSpPr txBox="1"/>
          <p:nvPr/>
        </p:nvSpPr>
        <p:spPr>
          <a:xfrm>
            <a:off x="1752600" y="1524000"/>
            <a:ext cx="8610600" cy="923330"/>
          </a:xfrm>
          <a:prstGeom prst="rect">
            <a:avLst/>
          </a:prstGeom>
          <a:noFill/>
        </p:spPr>
        <p:txBody>
          <a:bodyPr wrap="square" rtlCol="0">
            <a:spAutoFit/>
          </a:bodyPr>
          <a:lstStyle/>
          <a:p>
            <a:r>
              <a:rPr lang="en-US" dirty="0"/>
              <a:t>A standard operating procedure is a set of writing instructions that document a routine activity that is to be followed by member of an organization standard operating procedures are essential parts of good quality systems . </a:t>
            </a:r>
          </a:p>
        </p:txBody>
      </p:sp>
      <p:sp>
        <p:nvSpPr>
          <p:cNvPr id="5" name="TextBox 4"/>
          <p:cNvSpPr txBox="1"/>
          <p:nvPr/>
        </p:nvSpPr>
        <p:spPr>
          <a:xfrm>
            <a:off x="2743200" y="4267201"/>
            <a:ext cx="1905000" cy="923330"/>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For example : SOPs for washing Hands </a:t>
            </a:r>
          </a:p>
        </p:txBody>
      </p:sp>
      <p:sp>
        <p:nvSpPr>
          <p:cNvPr id="6" name="TextBox 5"/>
          <p:cNvSpPr txBox="1"/>
          <p:nvPr/>
        </p:nvSpPr>
        <p:spPr>
          <a:xfrm>
            <a:off x="5181600" y="3352802"/>
            <a:ext cx="5486400" cy="2616101"/>
          </a:xfrm>
          <a:prstGeom prst="rect">
            <a:avLst/>
          </a:prstGeom>
          <a:noFill/>
        </p:spPr>
        <p:txBody>
          <a:bodyPr wrap="square" rtlCol="0">
            <a:spAutoFit/>
          </a:bodyPr>
          <a:lstStyle/>
          <a:p>
            <a:r>
              <a:rPr lang="en-US" sz="2000" b="1" dirty="0"/>
              <a:t>Inadequate SOP </a:t>
            </a:r>
          </a:p>
          <a:p>
            <a:endParaRPr lang="en-US" dirty="0"/>
          </a:p>
          <a:p>
            <a:pPr marL="342900" indent="-342900">
              <a:buAutoNum type="arabicPeriod"/>
            </a:pPr>
            <a:r>
              <a:rPr lang="en-US" dirty="0"/>
              <a:t>Wet hand and forearms.</a:t>
            </a:r>
          </a:p>
          <a:p>
            <a:pPr marL="342900" indent="-342900">
              <a:buAutoNum type="arabicPeriod"/>
            </a:pPr>
            <a:r>
              <a:rPr lang="en-US" dirty="0"/>
              <a:t>Thoroughly apply the soap </a:t>
            </a:r>
          </a:p>
          <a:p>
            <a:pPr marL="342900" indent="-342900">
              <a:buAutoNum type="arabicPeriod"/>
            </a:pPr>
            <a:r>
              <a:rPr lang="en-US" dirty="0"/>
              <a:t>Lather the hands and forearms </a:t>
            </a:r>
          </a:p>
          <a:p>
            <a:pPr marL="342900" indent="-342900">
              <a:buAutoNum type="arabicPeriod"/>
            </a:pPr>
            <a:r>
              <a:rPr lang="en-US" dirty="0"/>
              <a:t>Continue to lather and scrub</a:t>
            </a:r>
          </a:p>
          <a:p>
            <a:pPr marL="342900" indent="-342900">
              <a:buAutoNum type="arabicPeriod"/>
            </a:pPr>
            <a:r>
              <a:rPr lang="en-US" dirty="0"/>
              <a:t> thoroughly rinse forearms and hands </a:t>
            </a:r>
          </a:p>
          <a:p>
            <a:pPr marL="342900" indent="-342900">
              <a:buAutoNum type="arabicPeriod"/>
            </a:pPr>
            <a:r>
              <a:rPr lang="en-US" dirty="0"/>
              <a:t>Dry hands and forearms thoroughly </a:t>
            </a:r>
          </a:p>
          <a:p>
            <a:pPr marL="342900" indent="-342900">
              <a:buAutoNum type="arabicPeriod"/>
            </a:pPr>
            <a:endParaRPr lang="en-US" dirty="0"/>
          </a:p>
        </p:txBody>
      </p:sp>
    </p:spTree>
    <p:extLst>
      <p:ext uri="{BB962C8B-B14F-4D97-AF65-F5344CB8AC3E}">
        <p14:creationId xmlns:p14="http://schemas.microsoft.com/office/powerpoint/2010/main" val="3869599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072" y="-399170"/>
            <a:ext cx="8229600" cy="1143000"/>
          </a:xfrm>
        </p:spPr>
        <p:txBody>
          <a:bodyPr>
            <a:normAutofit/>
          </a:bodyPr>
          <a:lstStyle/>
          <a:p>
            <a:r>
              <a:rPr lang="en-US" sz="4400" b="1" dirty="0">
                <a:solidFill>
                  <a:schemeClr val="bg1"/>
                </a:solidFill>
                <a:effectLst>
                  <a:outerShdw blurRad="38100" dist="38100" dir="2700000" algn="tl">
                    <a:srgbClr val="000000">
                      <a:alpha val="43137"/>
                    </a:srgbClr>
                  </a:outerShdw>
                </a:effectLst>
              </a:rPr>
              <a:t>5 Whys Analysis </a:t>
            </a:r>
          </a:p>
        </p:txBody>
      </p:sp>
      <p:sp>
        <p:nvSpPr>
          <p:cNvPr id="4" name="TextBox 3"/>
          <p:cNvSpPr txBox="1"/>
          <p:nvPr/>
        </p:nvSpPr>
        <p:spPr>
          <a:xfrm>
            <a:off x="785649" y="1221938"/>
            <a:ext cx="10817772" cy="1015663"/>
          </a:xfrm>
          <a:prstGeom prst="rect">
            <a:avLst/>
          </a:prstGeom>
          <a:noFill/>
        </p:spPr>
        <p:txBody>
          <a:bodyPr wrap="square" rtlCol="0">
            <a:spAutoFit/>
          </a:bodyPr>
          <a:lstStyle/>
          <a:p>
            <a:r>
              <a:rPr lang="en-US" sz="2000" dirty="0">
                <a:latin typeface="Cambria" panose="02040503050406030204" pitchFamily="18" charset="0"/>
              </a:rPr>
              <a:t>To solve a problem effectively , we need to drill down to identify the underline cause so Sakichi Toyoda 5 why’s techniques is the simple but very powerful tool for quickly uncovering the root of a problem. </a:t>
            </a:r>
          </a:p>
        </p:txBody>
      </p:sp>
      <p:sp>
        <p:nvSpPr>
          <p:cNvPr id="7" name="TextBox 6"/>
          <p:cNvSpPr txBox="1"/>
          <p:nvPr/>
        </p:nvSpPr>
        <p:spPr>
          <a:xfrm>
            <a:off x="785649" y="2702571"/>
            <a:ext cx="5029200" cy="2246769"/>
          </a:xfrm>
          <a:prstGeom prst="rect">
            <a:avLst/>
          </a:prstGeom>
          <a:noFill/>
        </p:spPr>
        <p:txBody>
          <a:bodyPr wrap="square" rtlCol="0">
            <a:spAutoFit/>
          </a:bodyPr>
          <a:lstStyle/>
          <a:p>
            <a:pPr algn="just"/>
            <a:r>
              <a:rPr lang="en-US" sz="2000" dirty="0">
                <a:latin typeface="Cambria" panose="02040503050406030204" pitchFamily="18" charset="0"/>
              </a:rPr>
              <a:t>Sakichi Toyoda, one of the fathers of the Japanese industrial revolution, developed the technique in the 1930s. He was an industrialist, inventor and founder of Toyota Industries. His technique became popular in the 1970s and Toyota still uses it to solve problems today.</a:t>
            </a:r>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91400" y="2514600"/>
            <a:ext cx="2823470" cy="2895600"/>
          </a:xfrm>
          <a:prstGeom prst="rect">
            <a:avLst/>
          </a:prstGeom>
          <a:noFill/>
          <a:ln w="9525">
            <a:noFill/>
            <a:miter lim="800000"/>
            <a:headEnd/>
            <a:tailEnd/>
          </a:ln>
        </p:spPr>
      </p:pic>
      <p:sp>
        <p:nvSpPr>
          <p:cNvPr id="10" name="TextBox 9"/>
          <p:cNvSpPr txBox="1"/>
          <p:nvPr/>
        </p:nvSpPr>
        <p:spPr>
          <a:xfrm>
            <a:off x="8001000" y="5410200"/>
            <a:ext cx="1905000" cy="369332"/>
          </a:xfrm>
          <a:prstGeom prst="rect">
            <a:avLst/>
          </a:prstGeom>
          <a:noFill/>
          <a:ln>
            <a:solidFill>
              <a:schemeClr val="tx1">
                <a:lumMod val="65000"/>
                <a:lumOff val="35000"/>
              </a:schemeClr>
            </a:solidFill>
          </a:ln>
        </p:spPr>
        <p:txBody>
          <a:bodyPr wrap="square" rtlCol="0">
            <a:spAutoFit/>
          </a:bodyPr>
          <a:lstStyle/>
          <a:p>
            <a:r>
              <a:rPr lang="en-US" dirty="0">
                <a:latin typeface="Cambria" panose="02040503050406030204" pitchFamily="18" charset="0"/>
              </a:rPr>
              <a:t>Sakichi Toyoda</a:t>
            </a:r>
            <a:endParaRPr lang="en-US" dirty="0"/>
          </a:p>
        </p:txBody>
      </p:sp>
    </p:spTree>
    <p:extLst>
      <p:ext uri="{BB962C8B-B14F-4D97-AF65-F5344CB8AC3E}">
        <p14:creationId xmlns:p14="http://schemas.microsoft.com/office/powerpoint/2010/main" val="2015843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Image result for 5w1h meaning">
            <a:hlinkClick r:id="rId2"/>
          </p:cNvPr>
          <p:cNvSpPr>
            <a:spLocks noChangeAspect="1" noChangeArrowheads="1"/>
          </p:cNvSpPr>
          <p:nvPr/>
        </p:nvSpPr>
        <p:spPr bwMode="auto">
          <a:xfrm>
            <a:off x="123825" y="0"/>
            <a:ext cx="7013954"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282549" y="1016168"/>
            <a:ext cx="11263455" cy="1015663"/>
          </a:xfrm>
          <a:prstGeom prst="rect">
            <a:avLst/>
          </a:prstGeom>
        </p:spPr>
        <p:txBody>
          <a:bodyPr wrap="square">
            <a:spAutoFit/>
          </a:bodyPr>
          <a:lstStyle/>
          <a:p>
            <a:pPr lvl="0" algn="just" eaLnBrk="0" fontAlgn="base" hangingPunct="0">
              <a:spcBef>
                <a:spcPct val="0"/>
              </a:spcBef>
              <a:spcAft>
                <a:spcPct val="0"/>
              </a:spcAft>
            </a:pPr>
            <a:r>
              <a:rPr lang="en-US" sz="2000" b="1" dirty="0" smtClean="0">
                <a:solidFill>
                  <a:srgbClr val="222222"/>
                </a:solidFill>
                <a:latin typeface="Bell MT" panose="02020503060305020303" pitchFamily="18" charset="0"/>
                <a:cs typeface="Arial" panose="020B0604020202020204" pitchFamily="34" charset="0"/>
              </a:rPr>
              <a:t>5W1H</a:t>
            </a:r>
            <a:r>
              <a:rPr lang="en-US" sz="2000" dirty="0" smtClean="0">
                <a:latin typeface="Bell MT" panose="02020503060305020303" pitchFamily="18" charset="0"/>
              </a:rPr>
              <a:t> </a:t>
            </a:r>
            <a:r>
              <a:rPr lang="en-US" sz="2000" dirty="0">
                <a:latin typeface="Bell MT" panose="02020503060305020303" pitchFamily="18" charset="0"/>
              </a:rPr>
              <a:t>method consists of </a:t>
            </a:r>
            <a:r>
              <a:rPr lang="en-US" sz="2000" b="1" dirty="0">
                <a:latin typeface="Bell MT" panose="02020503060305020303" pitchFamily="18" charset="0"/>
              </a:rPr>
              <a:t>asking a systematic set of questions</a:t>
            </a:r>
            <a:r>
              <a:rPr lang="en-US" sz="2000" dirty="0">
                <a:latin typeface="Bell MT" panose="02020503060305020303" pitchFamily="18" charset="0"/>
              </a:rPr>
              <a:t> to collect all the data necessary to draw up a report of the existing situation with the aim of identifying the true nature of the problem and describing the context precisely.</a:t>
            </a:r>
            <a:endParaRPr lang="en-US" sz="1200" dirty="0">
              <a:solidFill>
                <a:srgbClr val="660099"/>
              </a:solidFill>
              <a:latin typeface="Bell MT" panose="02020503060305020303" pitchFamily="18"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90269789"/>
              </p:ext>
            </p:extLst>
          </p:nvPr>
        </p:nvGraphicFramePr>
        <p:xfrm>
          <a:off x="6148699" y="1955127"/>
          <a:ext cx="4289425" cy="4664078"/>
        </p:xfrm>
        <a:graphic>
          <a:graphicData uri="http://schemas.openxmlformats.org/drawingml/2006/table">
            <a:tbl>
              <a:tblPr firstRow="1" bandRow="1">
                <a:tableStyleId>{8EC20E35-A176-4012-BC5E-935CFFF8708E}</a:tableStyleId>
              </a:tblPr>
              <a:tblGrid>
                <a:gridCol w="2751707"/>
                <a:gridCol w="1537718"/>
              </a:tblGrid>
              <a:tr h="457196">
                <a:tc gridSpan="2">
                  <a:txBody>
                    <a:bodyPr/>
                    <a:lstStyle/>
                    <a:p>
                      <a:pPr algn="ctr"/>
                      <a:r>
                        <a:rPr lang="en-US" sz="2400" dirty="0" smtClean="0"/>
                        <a:t>5 W’s &amp; H Chart </a:t>
                      </a:r>
                    </a:p>
                  </a:txBody>
                  <a:tcPr marL="84382" marR="84382" marT="45718" marB="45718"/>
                </a:tc>
                <a:tc hMerge="1">
                  <a:txBody>
                    <a:bodyPr/>
                    <a:lstStyle/>
                    <a:p>
                      <a:endParaRPr lang="en-US"/>
                    </a:p>
                  </a:txBody>
                  <a:tcPr/>
                </a:tc>
              </a:tr>
              <a:tr h="701147">
                <a:tc>
                  <a:txBody>
                    <a:bodyPr/>
                    <a:lstStyle/>
                    <a:p>
                      <a:r>
                        <a:rPr lang="en-US" sz="2000" dirty="0" smtClean="0"/>
                        <a:t>WHO</a:t>
                      </a:r>
                    </a:p>
                    <a:p>
                      <a:r>
                        <a:rPr lang="en-US" sz="2000" dirty="0" smtClean="0"/>
                        <a:t>Who was involved?</a:t>
                      </a:r>
                    </a:p>
                  </a:txBody>
                  <a:tcPr marL="84382" marR="84382" marT="45718" marB="45718"/>
                </a:tc>
                <a:tc>
                  <a:txBody>
                    <a:bodyPr/>
                    <a:lstStyle/>
                    <a:p>
                      <a:endParaRPr lang="en-US" sz="1900" dirty="0"/>
                    </a:p>
                  </a:txBody>
                  <a:tcPr marL="84382" marR="84382" marT="45718" marB="45718"/>
                </a:tc>
              </a:tr>
              <a:tr h="701147">
                <a:tc>
                  <a:txBody>
                    <a:bodyPr/>
                    <a:lstStyle/>
                    <a:p>
                      <a:r>
                        <a:rPr lang="en-US" sz="2000" dirty="0" smtClean="0"/>
                        <a:t>WHAT</a:t>
                      </a:r>
                    </a:p>
                    <a:p>
                      <a:r>
                        <a:rPr lang="en-US" sz="2000" dirty="0" smtClean="0"/>
                        <a:t>What happened?</a:t>
                      </a:r>
                      <a:endParaRPr lang="en-US" sz="2000" dirty="0"/>
                    </a:p>
                  </a:txBody>
                  <a:tcPr marL="84382" marR="84382" marT="45718" marB="45718"/>
                </a:tc>
                <a:tc>
                  <a:txBody>
                    <a:bodyPr/>
                    <a:lstStyle/>
                    <a:p>
                      <a:endParaRPr lang="en-US" sz="1900" dirty="0"/>
                    </a:p>
                  </a:txBody>
                  <a:tcPr marL="84382" marR="84382" marT="45718" marB="45718"/>
                </a:tc>
              </a:tr>
              <a:tr h="701147">
                <a:tc>
                  <a:txBody>
                    <a:bodyPr/>
                    <a:lstStyle/>
                    <a:p>
                      <a:r>
                        <a:rPr lang="en-US" sz="2000" dirty="0" smtClean="0"/>
                        <a:t>WHEN</a:t>
                      </a:r>
                    </a:p>
                    <a:p>
                      <a:r>
                        <a:rPr lang="en-US" sz="2000" dirty="0" smtClean="0"/>
                        <a:t>When did it happen?</a:t>
                      </a:r>
                      <a:r>
                        <a:rPr lang="en-US" sz="2000" baseline="0" dirty="0" smtClean="0"/>
                        <a:t> </a:t>
                      </a:r>
                      <a:endParaRPr lang="en-US" sz="2000" dirty="0"/>
                    </a:p>
                  </a:txBody>
                  <a:tcPr marL="84382" marR="84382" marT="45718" marB="45718"/>
                </a:tc>
                <a:tc>
                  <a:txBody>
                    <a:bodyPr/>
                    <a:lstStyle/>
                    <a:p>
                      <a:endParaRPr lang="en-US" sz="1900" dirty="0"/>
                    </a:p>
                  </a:txBody>
                  <a:tcPr marL="84382" marR="84382" marT="45718" marB="45718"/>
                </a:tc>
              </a:tr>
              <a:tr h="701147">
                <a:tc>
                  <a:txBody>
                    <a:bodyPr/>
                    <a:lstStyle/>
                    <a:p>
                      <a:r>
                        <a:rPr lang="en-US" sz="2000" dirty="0" smtClean="0"/>
                        <a:t>WHERE</a:t>
                      </a:r>
                    </a:p>
                    <a:p>
                      <a:r>
                        <a:rPr lang="en-US" sz="2000" dirty="0" smtClean="0"/>
                        <a:t>Where did it happen?</a:t>
                      </a:r>
                      <a:endParaRPr lang="en-US" sz="2000" dirty="0"/>
                    </a:p>
                  </a:txBody>
                  <a:tcPr marL="84382" marR="84382" marT="45718" marB="45718"/>
                </a:tc>
                <a:tc>
                  <a:txBody>
                    <a:bodyPr/>
                    <a:lstStyle/>
                    <a:p>
                      <a:endParaRPr lang="en-US" sz="1900" dirty="0"/>
                    </a:p>
                  </a:txBody>
                  <a:tcPr marL="84382" marR="84382" marT="45718" marB="45718"/>
                </a:tc>
              </a:tr>
              <a:tr h="701147">
                <a:tc>
                  <a:txBody>
                    <a:bodyPr/>
                    <a:lstStyle/>
                    <a:p>
                      <a:r>
                        <a:rPr lang="en-US" sz="2000" dirty="0" smtClean="0"/>
                        <a:t>WHY</a:t>
                      </a:r>
                    </a:p>
                    <a:p>
                      <a:r>
                        <a:rPr lang="en-US" sz="2000" dirty="0" smtClean="0"/>
                        <a:t>Why did it happen?</a:t>
                      </a:r>
                      <a:endParaRPr lang="en-US" sz="2000" dirty="0"/>
                    </a:p>
                  </a:txBody>
                  <a:tcPr marL="84382" marR="84382" marT="45718" marB="45718"/>
                </a:tc>
                <a:tc>
                  <a:txBody>
                    <a:bodyPr/>
                    <a:lstStyle/>
                    <a:p>
                      <a:endParaRPr lang="en-US" sz="1900" dirty="0"/>
                    </a:p>
                  </a:txBody>
                  <a:tcPr marL="84382" marR="84382" marT="45718" marB="45718"/>
                </a:tc>
              </a:tr>
              <a:tr h="701147">
                <a:tc>
                  <a:txBody>
                    <a:bodyPr/>
                    <a:lstStyle/>
                    <a:p>
                      <a:r>
                        <a:rPr lang="en-US" sz="2000" dirty="0" smtClean="0"/>
                        <a:t>HOW </a:t>
                      </a:r>
                    </a:p>
                    <a:p>
                      <a:r>
                        <a:rPr lang="en-US" sz="2000" dirty="0" smtClean="0"/>
                        <a:t>How did it happen?</a:t>
                      </a:r>
                      <a:endParaRPr lang="en-US" sz="2000" dirty="0"/>
                    </a:p>
                  </a:txBody>
                  <a:tcPr marL="84382" marR="84382" marT="45718" marB="45718"/>
                </a:tc>
                <a:tc>
                  <a:txBody>
                    <a:bodyPr/>
                    <a:lstStyle/>
                    <a:p>
                      <a:endParaRPr lang="en-US" sz="1900" dirty="0"/>
                    </a:p>
                  </a:txBody>
                  <a:tcPr marL="84382" marR="84382" marT="45718" marB="45718"/>
                </a:tc>
              </a:tr>
            </a:tbl>
          </a:graphicData>
        </a:graphic>
      </p:graphicFrame>
      <p:pic>
        <p:nvPicPr>
          <p:cNvPr id="1030" name="Picture 6" descr="Image result for 5w's and 1h"/>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763" b="5478"/>
          <a:stretch/>
        </p:blipFill>
        <p:spPr bwMode="auto">
          <a:xfrm>
            <a:off x="973230" y="2031831"/>
            <a:ext cx="4067589" cy="45106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83620" y="-68240"/>
            <a:ext cx="2879677" cy="1015663"/>
          </a:xfrm>
          <a:prstGeom prst="rect">
            <a:avLst/>
          </a:prstGeom>
          <a:noFill/>
        </p:spPr>
        <p:txBody>
          <a:bodyPr wrap="square" rtlCol="0">
            <a:spAutoFit/>
          </a:bodyPr>
          <a:lstStyle/>
          <a:p>
            <a:pPr algn="ctr"/>
            <a:r>
              <a:rPr lang="en-US" sz="6000" dirty="0" smtClean="0">
                <a:solidFill>
                  <a:schemeClr val="bg1"/>
                </a:solidFill>
                <a:latin typeface="Cambria" panose="02040503050406030204" pitchFamily="18" charset="0"/>
              </a:rPr>
              <a:t>5W1H</a:t>
            </a:r>
            <a:endParaRPr lang="en-US" sz="60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473845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0456"/>
            <a:ext cx="8229600" cy="1143000"/>
          </a:xfrm>
        </p:spPr>
        <p:txBody>
          <a:bodyPr>
            <a:normAutofit/>
          </a:bodyPr>
          <a:lstStyle/>
          <a:p>
            <a:r>
              <a:rPr lang="en-US" sz="4400" b="1" dirty="0">
                <a:solidFill>
                  <a:schemeClr val="bg1"/>
                </a:solidFill>
                <a:effectLst>
                  <a:outerShdw blurRad="38100" dist="38100" dir="2700000" algn="tl">
                    <a:srgbClr val="000000">
                      <a:alpha val="43137"/>
                    </a:srgbClr>
                  </a:outerShdw>
                </a:effectLst>
              </a:rPr>
              <a:t>Process Mapping </a:t>
            </a:r>
          </a:p>
        </p:txBody>
      </p:sp>
      <p:sp>
        <p:nvSpPr>
          <p:cNvPr id="4" name="TextBox 3"/>
          <p:cNvSpPr txBox="1"/>
          <p:nvPr/>
        </p:nvSpPr>
        <p:spPr>
          <a:xfrm>
            <a:off x="381000" y="1141863"/>
            <a:ext cx="7467600" cy="2185214"/>
          </a:xfrm>
          <a:prstGeom prst="rect">
            <a:avLst/>
          </a:prstGeom>
          <a:noFill/>
        </p:spPr>
        <p:txBody>
          <a:bodyPr wrap="square" rtlCol="0">
            <a:spAutoFit/>
          </a:bodyPr>
          <a:lstStyle/>
          <a:p>
            <a:r>
              <a:rPr lang="en-US" sz="2400" dirty="0"/>
              <a:t>What is process mapping ?</a:t>
            </a:r>
          </a:p>
          <a:p>
            <a:r>
              <a:rPr lang="en-US" sz="2000" dirty="0"/>
              <a:t>Graphical illustration of the work process.</a:t>
            </a:r>
          </a:p>
          <a:p>
            <a:endParaRPr lang="en-US" sz="2400" dirty="0"/>
          </a:p>
          <a:p>
            <a:r>
              <a:rPr lang="en-US" sz="2400" dirty="0"/>
              <a:t>What does process map do ? </a:t>
            </a:r>
          </a:p>
          <a:p>
            <a:pPr marL="342900" indent="-342900">
              <a:buAutoNum type="arabicPeriod"/>
            </a:pPr>
            <a:r>
              <a:rPr lang="en-US" sz="2000" dirty="0"/>
              <a:t>Listing activities in sequential order.</a:t>
            </a:r>
          </a:p>
          <a:p>
            <a:pPr marL="342900" indent="-342900">
              <a:buAutoNum type="arabicPeriod"/>
            </a:pPr>
            <a:r>
              <a:rPr lang="en-US" sz="2000" dirty="0"/>
              <a:t>Assigning activities to people in the company</a:t>
            </a:r>
            <a:r>
              <a:rPr lang="en-US" sz="2400" dirty="0"/>
              <a:t>.</a:t>
            </a:r>
          </a:p>
        </p:txBody>
      </p:sp>
      <p:sp>
        <p:nvSpPr>
          <p:cNvPr id="5" name="TextBox 4"/>
          <p:cNvSpPr txBox="1"/>
          <p:nvPr/>
        </p:nvSpPr>
        <p:spPr>
          <a:xfrm>
            <a:off x="304800" y="3706396"/>
            <a:ext cx="5943600" cy="2062103"/>
          </a:xfrm>
          <a:prstGeom prst="rect">
            <a:avLst/>
          </a:prstGeom>
          <a:noFill/>
        </p:spPr>
        <p:txBody>
          <a:bodyPr wrap="square" rtlCol="0">
            <a:spAutoFit/>
          </a:bodyPr>
          <a:lstStyle/>
          <a:p>
            <a:r>
              <a:rPr lang="en-US" sz="2400" dirty="0"/>
              <a:t>What are benefits of process mapping?</a:t>
            </a:r>
          </a:p>
          <a:p>
            <a:endParaRPr lang="en-US" sz="2400" dirty="0"/>
          </a:p>
          <a:p>
            <a:pPr>
              <a:buFont typeface="Wingdings" panose="05000000000000000000" pitchFamily="2" charset="2"/>
              <a:buChar char="Ø"/>
            </a:pPr>
            <a:r>
              <a:rPr lang="en-US" sz="2000" dirty="0"/>
              <a:t> Identify major tasks </a:t>
            </a:r>
          </a:p>
          <a:p>
            <a:pPr>
              <a:buFont typeface="Wingdings" panose="05000000000000000000" pitchFamily="2" charset="2"/>
              <a:buChar char="Ø"/>
            </a:pPr>
            <a:r>
              <a:rPr lang="en-US" sz="2000" dirty="0"/>
              <a:t> Identify sequence of tasks </a:t>
            </a:r>
          </a:p>
          <a:p>
            <a:pPr>
              <a:buFont typeface="Wingdings" panose="05000000000000000000" pitchFamily="2" charset="2"/>
              <a:buChar char="Ø"/>
            </a:pPr>
            <a:r>
              <a:rPr lang="en-US" sz="2000" dirty="0"/>
              <a:t> Identify accountability of task</a:t>
            </a:r>
          </a:p>
          <a:p>
            <a:pPr>
              <a:buFont typeface="Wingdings" panose="05000000000000000000" pitchFamily="2" charset="2"/>
              <a:buChar char="Ø"/>
            </a:pPr>
            <a:r>
              <a:rPr lang="en-US" sz="2000" dirty="0"/>
              <a:t> Identify process inputs that affect process output</a:t>
            </a:r>
          </a:p>
        </p:txBody>
      </p:sp>
      <p:sp>
        <p:nvSpPr>
          <p:cNvPr id="6" name="Oval 5"/>
          <p:cNvSpPr/>
          <p:nvPr/>
        </p:nvSpPr>
        <p:spPr>
          <a:xfrm>
            <a:off x="6248400" y="5389180"/>
            <a:ext cx="1524000" cy="1143000"/>
          </a:xfrm>
          <a:prstGeom prst="ellipse">
            <a:avLst/>
          </a:prstGeom>
          <a:solidFill>
            <a:schemeClr val="accent4">
              <a:lumMod val="75000"/>
              <a:alpha val="58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SIPOC</a:t>
            </a:r>
          </a:p>
        </p:txBody>
      </p:sp>
      <p:sp>
        <p:nvSpPr>
          <p:cNvPr id="7" name="Oval 6"/>
          <p:cNvSpPr/>
          <p:nvPr/>
        </p:nvSpPr>
        <p:spPr>
          <a:xfrm>
            <a:off x="8305800" y="5389180"/>
            <a:ext cx="1524000" cy="1143000"/>
          </a:xfrm>
          <a:prstGeom prst="ellipse">
            <a:avLst/>
          </a:prstGeom>
          <a:solidFill>
            <a:schemeClr val="accent6">
              <a:lumMod val="75000"/>
              <a:alpha val="72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Flow </a:t>
            </a:r>
          </a:p>
          <a:p>
            <a:pPr algn="ctr"/>
            <a:r>
              <a:rPr lang="en-US" dirty="0">
                <a:solidFill>
                  <a:schemeClr val="tx1"/>
                </a:solidFill>
              </a:rPr>
              <a:t>chart</a:t>
            </a:r>
          </a:p>
        </p:txBody>
      </p:sp>
      <p:sp>
        <p:nvSpPr>
          <p:cNvPr id="8" name="Oval 7"/>
          <p:cNvSpPr/>
          <p:nvPr/>
        </p:nvSpPr>
        <p:spPr>
          <a:xfrm>
            <a:off x="10363200" y="5389180"/>
            <a:ext cx="1524000" cy="1143000"/>
          </a:xfrm>
          <a:prstGeom prst="ellipse">
            <a:avLst/>
          </a:prstGeom>
          <a:solidFill>
            <a:srgbClr val="FFC000">
              <a:alpha val="47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a:t>
            </a:r>
          </a:p>
          <a:p>
            <a:pPr algn="ctr"/>
            <a:r>
              <a:rPr lang="en-US" dirty="0">
                <a:solidFill>
                  <a:schemeClr val="tx1"/>
                </a:solidFill>
              </a:rPr>
              <a:t>map</a:t>
            </a:r>
          </a:p>
        </p:txBody>
      </p:sp>
      <p:cxnSp>
        <p:nvCxnSpPr>
          <p:cNvPr id="10" name="Straight Arrow Connector 9"/>
          <p:cNvCxnSpPr>
            <a:stCxn id="6" idx="6"/>
            <a:endCxn id="7" idx="2"/>
          </p:cNvCxnSpPr>
          <p:nvPr/>
        </p:nvCxnSpPr>
        <p:spPr>
          <a:xfrm>
            <a:off x="7772400" y="596068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9829800" y="599878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2035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2"/>
          <p:cNvSpPr txBox="1"/>
          <p:nvPr/>
        </p:nvSpPr>
        <p:spPr>
          <a:xfrm>
            <a:off x="2209800" y="2743200"/>
            <a:ext cx="2209800" cy="609600"/>
          </a:xfrm>
          <a:prstGeom prst="rect">
            <a:avLst/>
          </a:prstGeom>
        </p:spPr>
        <p:txBody>
          <a:bodyPr vert="horz">
            <a:noAutofit/>
          </a:bodyPr>
          <a:lstStyle/>
          <a:p>
            <a:pPr marL="274320" indent="-274320" defTabSz="913765">
              <a:spcBef>
                <a:spcPct val="20000"/>
              </a:spcBef>
              <a:buClr>
                <a:schemeClr val="accent3"/>
              </a:buClr>
              <a:buSzPct val="95000"/>
              <a:defRPr/>
            </a:pPr>
            <a:r>
              <a:rPr lang="en-US" sz="1200" b="1" dirty="0">
                <a:latin typeface="Cambria" panose="02040503050406030204" pitchFamily="18" charset="0"/>
              </a:rPr>
              <a:t>Unnecessary movements </a:t>
            </a:r>
          </a:p>
          <a:p>
            <a:pPr marL="274320" indent="-274320" defTabSz="913765">
              <a:spcBef>
                <a:spcPct val="20000"/>
              </a:spcBef>
              <a:buClr>
                <a:schemeClr val="accent3"/>
              </a:buClr>
              <a:buSzPct val="95000"/>
              <a:defRPr/>
            </a:pPr>
            <a:r>
              <a:rPr lang="en-US" sz="1200" b="1" dirty="0">
                <a:latin typeface="Cambria" panose="02040503050406030204" pitchFamily="18" charset="0"/>
              </a:rPr>
              <a:t>Of products and materials </a:t>
            </a:r>
          </a:p>
        </p:txBody>
      </p:sp>
      <p:pic>
        <p:nvPicPr>
          <p:cNvPr id="12" name="Picture 11" descr="yyy.jpg"/>
          <p:cNvPicPr>
            <a:picLocks noChangeAspect="1"/>
          </p:cNvPicPr>
          <p:nvPr/>
        </p:nvPicPr>
        <p:blipFill>
          <a:blip r:embed="rId2" cstate="print">
            <a:clrChange>
              <a:clrFrom>
                <a:srgbClr val="FFFFFF"/>
              </a:clrFrom>
              <a:clrTo>
                <a:srgbClr val="FFFFFF">
                  <a:alpha val="0"/>
                </a:srgbClr>
              </a:clrTo>
            </a:clrChange>
          </a:blip>
          <a:srcRect l="9616" r="74038" b="70727"/>
          <a:stretch>
            <a:fillRect/>
          </a:stretch>
        </p:blipFill>
        <p:spPr>
          <a:xfrm>
            <a:off x="6629400" y="3124200"/>
            <a:ext cx="1295400" cy="1371600"/>
          </a:xfrm>
          <a:prstGeom prst="rect">
            <a:avLst/>
          </a:prstGeom>
        </p:spPr>
      </p:pic>
      <p:pic>
        <p:nvPicPr>
          <p:cNvPr id="14" name="Picture 13" descr="yyy.jpg"/>
          <p:cNvPicPr>
            <a:picLocks noChangeAspect="1"/>
          </p:cNvPicPr>
          <p:nvPr/>
        </p:nvPicPr>
        <p:blipFill>
          <a:blip r:embed="rId2" cstate="print">
            <a:clrChange>
              <a:clrFrom>
                <a:srgbClr val="FEFEFE"/>
              </a:clrFrom>
              <a:clrTo>
                <a:srgbClr val="FEFEFE">
                  <a:alpha val="0"/>
                </a:srgbClr>
              </a:clrTo>
            </a:clrChange>
          </a:blip>
          <a:srcRect l="31731" t="4879" r="54808" b="69101"/>
          <a:stretch>
            <a:fillRect/>
          </a:stretch>
        </p:blipFill>
        <p:spPr>
          <a:xfrm>
            <a:off x="2590800" y="3352800"/>
            <a:ext cx="1066800" cy="1219200"/>
          </a:xfrm>
          <a:prstGeom prst="rect">
            <a:avLst/>
          </a:prstGeom>
        </p:spPr>
      </p:pic>
      <p:pic>
        <p:nvPicPr>
          <p:cNvPr id="15" name="Picture 14" descr="yyy.jpg"/>
          <p:cNvPicPr>
            <a:picLocks noChangeAspect="1"/>
          </p:cNvPicPr>
          <p:nvPr/>
        </p:nvPicPr>
        <p:blipFill>
          <a:blip r:embed="rId2" cstate="print">
            <a:clrChange>
              <a:clrFrom>
                <a:srgbClr val="FDFFFC"/>
              </a:clrFrom>
              <a:clrTo>
                <a:srgbClr val="FDFFFC">
                  <a:alpha val="0"/>
                </a:srgbClr>
              </a:clrTo>
            </a:clrChange>
          </a:blip>
          <a:srcRect l="8654" t="53667" r="75961" b="23565"/>
          <a:stretch>
            <a:fillRect/>
          </a:stretch>
        </p:blipFill>
        <p:spPr>
          <a:xfrm>
            <a:off x="2438400" y="1447800"/>
            <a:ext cx="1219200" cy="1066800"/>
          </a:xfrm>
          <a:prstGeom prst="rect">
            <a:avLst/>
          </a:prstGeom>
        </p:spPr>
      </p:pic>
      <p:pic>
        <p:nvPicPr>
          <p:cNvPr id="16" name="Picture 15" descr="yyy.jpg"/>
          <p:cNvPicPr>
            <a:picLocks noChangeAspect="1"/>
          </p:cNvPicPr>
          <p:nvPr/>
        </p:nvPicPr>
        <p:blipFill>
          <a:blip r:embed="rId2" cstate="print">
            <a:clrChange>
              <a:clrFrom>
                <a:srgbClr val="FDFFFC"/>
              </a:clrFrom>
              <a:clrTo>
                <a:srgbClr val="FDFFFC">
                  <a:alpha val="0"/>
                </a:srgbClr>
              </a:clrTo>
            </a:clrChange>
          </a:blip>
          <a:srcRect l="50961" t="52041" r="27885" b="21939"/>
          <a:stretch>
            <a:fillRect/>
          </a:stretch>
        </p:blipFill>
        <p:spPr>
          <a:xfrm>
            <a:off x="6477000" y="1371600"/>
            <a:ext cx="1676400" cy="1219200"/>
          </a:xfrm>
          <a:prstGeom prst="rect">
            <a:avLst/>
          </a:prstGeom>
        </p:spPr>
      </p:pic>
      <p:pic>
        <p:nvPicPr>
          <p:cNvPr id="17" name="Picture 16" descr="yyy.jpg"/>
          <p:cNvPicPr>
            <a:picLocks noChangeAspect="1"/>
          </p:cNvPicPr>
          <p:nvPr/>
        </p:nvPicPr>
        <p:blipFill>
          <a:blip r:embed="rId2" cstate="print">
            <a:clrChange>
              <a:clrFrom>
                <a:srgbClr val="FDFFFC"/>
              </a:clrFrom>
              <a:clrTo>
                <a:srgbClr val="FDFFFC">
                  <a:alpha val="0"/>
                </a:srgbClr>
              </a:clrTo>
            </a:clrChange>
          </a:blip>
          <a:srcRect l="29808" t="53667" r="51923" b="21939"/>
          <a:stretch>
            <a:fillRect/>
          </a:stretch>
        </p:blipFill>
        <p:spPr>
          <a:xfrm>
            <a:off x="4343400" y="1447800"/>
            <a:ext cx="1447800" cy="1143000"/>
          </a:xfrm>
          <a:prstGeom prst="rect">
            <a:avLst/>
          </a:prstGeom>
        </p:spPr>
      </p:pic>
      <p:pic>
        <p:nvPicPr>
          <p:cNvPr id="20" name="Picture 19" descr="yyy.jpg"/>
          <p:cNvPicPr>
            <a:picLocks noChangeAspect="1"/>
          </p:cNvPicPr>
          <p:nvPr/>
        </p:nvPicPr>
        <p:blipFill>
          <a:blip r:embed="rId2" cstate="print">
            <a:clrChange>
              <a:clrFrom>
                <a:srgbClr val="FDFFFC"/>
              </a:clrFrom>
              <a:clrTo>
                <a:srgbClr val="FDFFFC">
                  <a:alpha val="0"/>
                </a:srgbClr>
              </a:clrTo>
            </a:clrChange>
          </a:blip>
          <a:srcRect l="50962" r="33654" b="70727"/>
          <a:stretch>
            <a:fillRect/>
          </a:stretch>
        </p:blipFill>
        <p:spPr>
          <a:xfrm>
            <a:off x="8458200" y="1143000"/>
            <a:ext cx="1219200" cy="1371600"/>
          </a:xfrm>
          <a:prstGeom prst="rect">
            <a:avLst/>
          </a:prstGeom>
        </p:spPr>
      </p:pic>
      <p:pic>
        <p:nvPicPr>
          <p:cNvPr id="21" name="Picture 20" descr="yyy.jpg"/>
          <p:cNvPicPr>
            <a:picLocks noChangeAspect="1"/>
          </p:cNvPicPr>
          <p:nvPr/>
        </p:nvPicPr>
        <p:blipFill>
          <a:blip r:embed="rId2" cstate="print">
            <a:clrChange>
              <a:clrFrom>
                <a:srgbClr val="FDFFFC"/>
              </a:clrFrom>
              <a:clrTo>
                <a:srgbClr val="FDFFFC">
                  <a:alpha val="0"/>
                </a:srgbClr>
              </a:clrTo>
            </a:clrChange>
          </a:blip>
          <a:srcRect l="72116" r="12500" b="70727"/>
          <a:stretch>
            <a:fillRect/>
          </a:stretch>
        </p:blipFill>
        <p:spPr>
          <a:xfrm>
            <a:off x="8534400" y="3124200"/>
            <a:ext cx="1219200" cy="1371600"/>
          </a:xfrm>
          <a:prstGeom prst="rect">
            <a:avLst/>
          </a:prstGeom>
        </p:spPr>
      </p:pic>
      <p:pic>
        <p:nvPicPr>
          <p:cNvPr id="23" name="Picture 22" descr="yyy.jpg"/>
          <p:cNvPicPr>
            <a:picLocks noChangeAspect="1"/>
          </p:cNvPicPr>
          <p:nvPr/>
        </p:nvPicPr>
        <p:blipFill>
          <a:blip r:embed="rId2" cstate="print">
            <a:clrChange>
              <a:clrFrom>
                <a:srgbClr val="FDFFFC"/>
              </a:clrFrom>
              <a:clrTo>
                <a:srgbClr val="FDFFFC">
                  <a:alpha val="0"/>
                </a:srgbClr>
              </a:clrTo>
            </a:clrChange>
          </a:blip>
          <a:srcRect l="72115" t="53667" r="12500" b="21939"/>
          <a:stretch>
            <a:fillRect/>
          </a:stretch>
        </p:blipFill>
        <p:spPr>
          <a:xfrm>
            <a:off x="4495800" y="3429000"/>
            <a:ext cx="1219200" cy="1143000"/>
          </a:xfrm>
          <a:prstGeom prst="rect">
            <a:avLst/>
          </a:prstGeom>
        </p:spPr>
      </p:pic>
      <p:sp>
        <p:nvSpPr>
          <p:cNvPr id="25" name="Content Placeholder 2"/>
          <p:cNvSpPr>
            <a:spLocks noGrp="1"/>
          </p:cNvSpPr>
          <p:nvPr>
            <p:ph idx="1"/>
          </p:nvPr>
        </p:nvSpPr>
        <p:spPr>
          <a:xfrm>
            <a:off x="6705600" y="4419600"/>
            <a:ext cx="1447800" cy="304800"/>
          </a:xfrm>
        </p:spPr>
        <p:txBody>
          <a:bodyPr vert="horz">
            <a:noAutofit/>
          </a:bodyPr>
          <a:lstStyle/>
          <a:p>
            <a:pPr>
              <a:buNone/>
              <a:defRPr/>
            </a:pPr>
            <a:r>
              <a:rPr lang="en-US" sz="1800" b="1" dirty="0">
                <a:solidFill>
                  <a:srgbClr val="FFC000"/>
                </a:solidFill>
              </a:rPr>
              <a:t>Defects </a:t>
            </a:r>
          </a:p>
        </p:txBody>
      </p:sp>
      <p:sp>
        <p:nvSpPr>
          <p:cNvPr id="27" name="Content Placeholder 2"/>
          <p:cNvSpPr txBox="1"/>
          <p:nvPr/>
        </p:nvSpPr>
        <p:spPr>
          <a:xfrm>
            <a:off x="2362200" y="4800600"/>
            <a:ext cx="2438400" cy="533400"/>
          </a:xfrm>
          <a:prstGeom prst="rect">
            <a:avLst/>
          </a:prstGeom>
        </p:spPr>
        <p:txBody>
          <a:bodyPr vert="horz">
            <a:normAutofit/>
          </a:bodyPr>
          <a:lstStyle/>
          <a:p>
            <a:pPr marL="274320" indent="-274320" defTabSz="913765">
              <a:spcBef>
                <a:spcPct val="20000"/>
              </a:spcBef>
              <a:buClr>
                <a:schemeClr val="accent3"/>
              </a:buClr>
              <a:buSzPct val="95000"/>
              <a:defRPr/>
            </a:pPr>
            <a:r>
              <a:rPr lang="en-US" sz="1200" b="1" dirty="0"/>
              <a:t>Making more than is </a:t>
            </a:r>
          </a:p>
          <a:p>
            <a:pPr marL="274320" indent="-274320" defTabSz="913765">
              <a:spcBef>
                <a:spcPct val="20000"/>
              </a:spcBef>
              <a:buClr>
                <a:schemeClr val="accent3"/>
              </a:buClr>
              <a:buSzPct val="95000"/>
              <a:defRPr/>
            </a:pPr>
            <a:r>
              <a:rPr lang="en-US" sz="1200" b="1" dirty="0"/>
              <a:t>Immediately required</a:t>
            </a:r>
          </a:p>
        </p:txBody>
      </p:sp>
      <p:sp>
        <p:nvSpPr>
          <p:cNvPr id="29" name="Content Placeholder 2"/>
          <p:cNvSpPr txBox="1"/>
          <p:nvPr/>
        </p:nvSpPr>
        <p:spPr>
          <a:xfrm>
            <a:off x="2209800" y="4419600"/>
            <a:ext cx="2133600" cy="381000"/>
          </a:xfrm>
          <a:prstGeom prst="rect">
            <a:avLst/>
          </a:prstGeom>
        </p:spPr>
        <p:txBody>
          <a:bodyPr vert="horz">
            <a:noAutofit/>
          </a:bodyPr>
          <a:lstStyle/>
          <a:p>
            <a:pPr marL="274320" indent="-274320" defTabSz="913765">
              <a:spcBef>
                <a:spcPct val="20000"/>
              </a:spcBef>
              <a:buClr>
                <a:schemeClr val="accent3"/>
              </a:buClr>
              <a:buSzPct val="95000"/>
              <a:defRPr/>
            </a:pPr>
            <a:r>
              <a:rPr lang="en-US" b="1" dirty="0">
                <a:solidFill>
                  <a:srgbClr val="FF0000"/>
                </a:solidFill>
              </a:rPr>
              <a:t>Over Production  </a:t>
            </a:r>
          </a:p>
        </p:txBody>
      </p:sp>
      <p:sp>
        <p:nvSpPr>
          <p:cNvPr id="30" name="Content Placeholder 2"/>
          <p:cNvSpPr txBox="1"/>
          <p:nvPr/>
        </p:nvSpPr>
        <p:spPr>
          <a:xfrm>
            <a:off x="8610600" y="2392680"/>
            <a:ext cx="1447800" cy="731520"/>
          </a:xfrm>
          <a:prstGeom prst="rect">
            <a:avLst/>
          </a:prstGeom>
        </p:spPr>
        <p:txBody>
          <a:bodyPr vert="horz">
            <a:normAutofit/>
          </a:bodyPr>
          <a:lstStyle/>
          <a:p>
            <a:pPr marL="274320" indent="-274320">
              <a:spcBef>
                <a:spcPct val="20000"/>
              </a:spcBef>
              <a:buClr>
                <a:schemeClr val="accent3"/>
              </a:buClr>
              <a:buSzPct val="95000"/>
              <a:defRPr/>
            </a:pPr>
            <a:r>
              <a:rPr lang="en-US" b="1" dirty="0">
                <a:solidFill>
                  <a:srgbClr val="FFC000"/>
                </a:solidFill>
              </a:rPr>
              <a:t>Waiting  </a:t>
            </a:r>
          </a:p>
        </p:txBody>
      </p:sp>
      <p:sp>
        <p:nvSpPr>
          <p:cNvPr id="31" name="Content Placeholder 2"/>
          <p:cNvSpPr txBox="1"/>
          <p:nvPr/>
        </p:nvSpPr>
        <p:spPr>
          <a:xfrm>
            <a:off x="2514600" y="2392680"/>
            <a:ext cx="1600200" cy="609600"/>
          </a:xfrm>
          <a:prstGeom prst="rect">
            <a:avLst/>
          </a:prstGeom>
        </p:spPr>
        <p:txBody>
          <a:bodyPr vert="horz">
            <a:normAutofit/>
          </a:bodyPr>
          <a:lstStyle/>
          <a:p>
            <a:pPr marL="274320" indent="-274320" defTabSz="913765">
              <a:spcBef>
                <a:spcPct val="20000"/>
              </a:spcBef>
              <a:buClr>
                <a:schemeClr val="accent3"/>
              </a:buClr>
              <a:buSzPct val="95000"/>
              <a:defRPr/>
            </a:pPr>
            <a:r>
              <a:rPr lang="en-US" b="1" dirty="0">
                <a:solidFill>
                  <a:srgbClr val="0070C0"/>
                </a:solidFill>
              </a:rPr>
              <a:t>Transport   </a:t>
            </a:r>
          </a:p>
        </p:txBody>
      </p:sp>
      <p:sp>
        <p:nvSpPr>
          <p:cNvPr id="32" name="Content Placeholder 2"/>
          <p:cNvSpPr txBox="1"/>
          <p:nvPr/>
        </p:nvSpPr>
        <p:spPr>
          <a:xfrm>
            <a:off x="4419600" y="2392680"/>
            <a:ext cx="1600200" cy="609600"/>
          </a:xfrm>
          <a:prstGeom prst="rect">
            <a:avLst/>
          </a:prstGeom>
        </p:spPr>
        <p:txBody>
          <a:bodyPr vert="horz">
            <a:normAutofit/>
          </a:bodyPr>
          <a:lstStyle/>
          <a:p>
            <a:pPr marL="274320" indent="-274320" defTabSz="913765">
              <a:spcBef>
                <a:spcPct val="20000"/>
              </a:spcBef>
              <a:buClr>
                <a:schemeClr val="accent3"/>
              </a:buClr>
              <a:buSzPct val="95000"/>
              <a:defRPr/>
            </a:pPr>
            <a:r>
              <a:rPr lang="en-US" b="1" dirty="0">
                <a:solidFill>
                  <a:srgbClr val="00B050"/>
                </a:solidFill>
              </a:rPr>
              <a:t>Inventory    </a:t>
            </a:r>
          </a:p>
        </p:txBody>
      </p:sp>
      <p:sp>
        <p:nvSpPr>
          <p:cNvPr id="33" name="Content Placeholder 2"/>
          <p:cNvSpPr txBox="1"/>
          <p:nvPr/>
        </p:nvSpPr>
        <p:spPr>
          <a:xfrm>
            <a:off x="6629400" y="2392680"/>
            <a:ext cx="1600200" cy="609600"/>
          </a:xfrm>
          <a:prstGeom prst="rect">
            <a:avLst/>
          </a:prstGeom>
        </p:spPr>
        <p:txBody>
          <a:bodyPr vert="horz">
            <a:normAutofit/>
          </a:bodyPr>
          <a:lstStyle/>
          <a:p>
            <a:pPr marL="274320" indent="-274320" defTabSz="913765">
              <a:spcBef>
                <a:spcPct val="20000"/>
              </a:spcBef>
              <a:buClr>
                <a:schemeClr val="accent3"/>
              </a:buClr>
              <a:buSzPct val="95000"/>
              <a:defRPr/>
            </a:pPr>
            <a:r>
              <a:rPr lang="en-US" b="1" dirty="0">
                <a:solidFill>
                  <a:srgbClr val="0070C0"/>
                </a:solidFill>
              </a:rPr>
              <a:t>Motion    </a:t>
            </a:r>
          </a:p>
        </p:txBody>
      </p:sp>
      <p:sp>
        <p:nvSpPr>
          <p:cNvPr id="34" name="Content Placeholder 2"/>
          <p:cNvSpPr txBox="1"/>
          <p:nvPr/>
        </p:nvSpPr>
        <p:spPr>
          <a:xfrm>
            <a:off x="4343400" y="4419600"/>
            <a:ext cx="2209800" cy="381000"/>
          </a:xfrm>
          <a:prstGeom prst="rect">
            <a:avLst/>
          </a:prstGeom>
        </p:spPr>
        <p:txBody>
          <a:bodyPr vert="horz">
            <a:normAutofit/>
          </a:bodyPr>
          <a:lstStyle/>
          <a:p>
            <a:pPr marL="274320" indent="-274320">
              <a:spcBef>
                <a:spcPct val="20000"/>
              </a:spcBef>
              <a:buClr>
                <a:schemeClr val="accent3"/>
              </a:buClr>
              <a:buSzPct val="95000"/>
              <a:defRPr/>
            </a:pPr>
            <a:r>
              <a:rPr lang="en-US" b="1" dirty="0">
                <a:solidFill>
                  <a:srgbClr val="00B050"/>
                </a:solidFill>
              </a:rPr>
              <a:t>Over processing    </a:t>
            </a:r>
          </a:p>
        </p:txBody>
      </p:sp>
      <p:sp>
        <p:nvSpPr>
          <p:cNvPr id="35" name="Content Placeholder 2"/>
          <p:cNvSpPr txBox="1"/>
          <p:nvPr/>
        </p:nvSpPr>
        <p:spPr>
          <a:xfrm>
            <a:off x="8839200" y="4419600"/>
            <a:ext cx="1905000" cy="304800"/>
          </a:xfrm>
          <a:prstGeom prst="rect">
            <a:avLst/>
          </a:prstGeom>
        </p:spPr>
        <p:txBody>
          <a:bodyPr vert="horz">
            <a:noAutofit/>
          </a:bodyPr>
          <a:lstStyle/>
          <a:p>
            <a:pPr marL="274320" indent="-274320">
              <a:spcBef>
                <a:spcPct val="20000"/>
              </a:spcBef>
              <a:buClr>
                <a:schemeClr val="accent3"/>
              </a:buClr>
              <a:buSzPct val="95000"/>
              <a:defRPr/>
            </a:pPr>
            <a:r>
              <a:rPr lang="en-US" b="1" dirty="0">
                <a:solidFill>
                  <a:srgbClr val="FF0000"/>
                </a:solidFill>
              </a:rPr>
              <a:t>Skills </a:t>
            </a:r>
          </a:p>
        </p:txBody>
      </p:sp>
      <p:sp>
        <p:nvSpPr>
          <p:cNvPr id="43" name="Content Placeholder 2"/>
          <p:cNvSpPr txBox="1"/>
          <p:nvPr/>
        </p:nvSpPr>
        <p:spPr>
          <a:xfrm>
            <a:off x="6248400" y="2743200"/>
            <a:ext cx="2057400" cy="1295400"/>
          </a:xfrm>
          <a:prstGeom prst="rect">
            <a:avLst/>
          </a:prstGeom>
        </p:spPr>
        <p:txBody>
          <a:bodyPr vert="horz">
            <a:normAutofit/>
          </a:bodyPr>
          <a:lstStyle/>
          <a:p>
            <a:pPr marL="274320" indent="-274320" defTabSz="913765">
              <a:spcBef>
                <a:spcPct val="20000"/>
              </a:spcBef>
              <a:buClr>
                <a:schemeClr val="accent3"/>
              </a:buClr>
              <a:buSzPct val="95000"/>
              <a:defRPr/>
            </a:pPr>
            <a:r>
              <a:rPr lang="en-US" sz="1200" b="1" dirty="0"/>
              <a:t>Unnecessary movements </a:t>
            </a:r>
          </a:p>
          <a:p>
            <a:pPr marL="274320" indent="-274320" defTabSz="913765">
              <a:spcBef>
                <a:spcPct val="20000"/>
              </a:spcBef>
              <a:buClr>
                <a:schemeClr val="accent3"/>
              </a:buClr>
              <a:buSzPct val="95000"/>
              <a:defRPr/>
            </a:pPr>
            <a:r>
              <a:rPr lang="en-US" sz="1200" b="1" dirty="0"/>
              <a:t>By People </a:t>
            </a:r>
          </a:p>
        </p:txBody>
      </p:sp>
      <p:sp>
        <p:nvSpPr>
          <p:cNvPr id="44" name="Content Placeholder 2"/>
          <p:cNvSpPr txBox="1"/>
          <p:nvPr/>
        </p:nvSpPr>
        <p:spPr>
          <a:xfrm>
            <a:off x="8382000" y="2743200"/>
            <a:ext cx="2057400" cy="1295400"/>
          </a:xfrm>
          <a:prstGeom prst="rect">
            <a:avLst/>
          </a:prstGeom>
        </p:spPr>
        <p:txBody>
          <a:bodyPr vert="horz">
            <a:normAutofit/>
          </a:bodyPr>
          <a:lstStyle/>
          <a:p>
            <a:pPr marL="274320" indent="-274320" defTabSz="913765">
              <a:spcBef>
                <a:spcPct val="20000"/>
              </a:spcBef>
              <a:buClr>
                <a:schemeClr val="accent3"/>
              </a:buClr>
              <a:buSzPct val="95000"/>
              <a:defRPr/>
            </a:pPr>
            <a:r>
              <a:rPr lang="en-US" sz="1200" b="1" dirty="0"/>
              <a:t>Waiting for the previous</a:t>
            </a:r>
          </a:p>
          <a:p>
            <a:pPr marL="274320" indent="-274320" defTabSz="913765">
              <a:spcBef>
                <a:spcPct val="20000"/>
              </a:spcBef>
              <a:buClr>
                <a:schemeClr val="accent3"/>
              </a:buClr>
              <a:buSzPct val="95000"/>
              <a:defRPr/>
            </a:pPr>
            <a:r>
              <a:rPr lang="en-US" sz="1200" b="1" dirty="0"/>
              <a:t>Step in the process to </a:t>
            </a:r>
          </a:p>
          <a:p>
            <a:pPr marL="274320" indent="-274320" defTabSz="913765">
              <a:spcBef>
                <a:spcPct val="20000"/>
              </a:spcBef>
              <a:buClr>
                <a:schemeClr val="accent3"/>
              </a:buClr>
              <a:buSzPct val="95000"/>
              <a:defRPr/>
            </a:pPr>
            <a:r>
              <a:rPr lang="en-US" sz="1200" b="1" dirty="0"/>
              <a:t>complete</a:t>
            </a:r>
          </a:p>
        </p:txBody>
      </p:sp>
      <p:sp>
        <p:nvSpPr>
          <p:cNvPr id="45" name="Content Placeholder 2"/>
          <p:cNvSpPr txBox="1"/>
          <p:nvPr/>
        </p:nvSpPr>
        <p:spPr>
          <a:xfrm>
            <a:off x="4343400" y="2743200"/>
            <a:ext cx="2057400" cy="1219200"/>
          </a:xfrm>
          <a:prstGeom prst="rect">
            <a:avLst/>
          </a:prstGeom>
        </p:spPr>
        <p:txBody>
          <a:bodyPr vert="horz">
            <a:normAutofit/>
          </a:bodyPr>
          <a:lstStyle/>
          <a:p>
            <a:pPr marL="274320" indent="-274320" defTabSz="913765">
              <a:spcBef>
                <a:spcPct val="20000"/>
              </a:spcBef>
              <a:buClr>
                <a:schemeClr val="accent3"/>
              </a:buClr>
              <a:buSzPct val="95000"/>
              <a:defRPr/>
            </a:pPr>
            <a:r>
              <a:rPr lang="en-US" sz="1200" b="1" dirty="0"/>
              <a:t>Storing parts, pieces,</a:t>
            </a:r>
          </a:p>
          <a:p>
            <a:pPr marL="274320" indent="-274320" defTabSz="913765">
              <a:spcBef>
                <a:spcPct val="20000"/>
              </a:spcBef>
              <a:buClr>
                <a:schemeClr val="accent3"/>
              </a:buClr>
              <a:buSzPct val="95000"/>
              <a:defRPr/>
            </a:pPr>
            <a:r>
              <a:rPr lang="en-US" sz="1200" b="1" dirty="0"/>
              <a:t>Documentation ahead</a:t>
            </a:r>
          </a:p>
          <a:p>
            <a:pPr marL="274320" indent="-274320" defTabSz="913765">
              <a:spcBef>
                <a:spcPct val="20000"/>
              </a:spcBef>
              <a:buClr>
                <a:schemeClr val="accent3"/>
              </a:buClr>
              <a:buSzPct val="95000"/>
              <a:defRPr/>
            </a:pPr>
            <a:r>
              <a:rPr lang="en-US" sz="1200" b="1" dirty="0"/>
              <a:t>Of requirements</a:t>
            </a:r>
          </a:p>
        </p:txBody>
      </p:sp>
      <p:sp>
        <p:nvSpPr>
          <p:cNvPr id="46" name="Content Placeholder 2"/>
          <p:cNvSpPr txBox="1"/>
          <p:nvPr/>
        </p:nvSpPr>
        <p:spPr>
          <a:xfrm>
            <a:off x="4343400" y="4800600"/>
            <a:ext cx="2057400" cy="990600"/>
          </a:xfrm>
          <a:prstGeom prst="rect">
            <a:avLst/>
          </a:prstGeom>
        </p:spPr>
        <p:txBody>
          <a:bodyPr vert="horz">
            <a:normAutofit/>
          </a:bodyPr>
          <a:lstStyle/>
          <a:p>
            <a:pPr marL="274320" indent="-274320" defTabSz="913765">
              <a:spcBef>
                <a:spcPct val="20000"/>
              </a:spcBef>
              <a:buClr>
                <a:schemeClr val="accent3"/>
              </a:buClr>
              <a:buSzPct val="95000"/>
              <a:defRPr/>
            </a:pPr>
            <a:r>
              <a:rPr lang="en-US" sz="1200" b="1" dirty="0"/>
              <a:t>Performing any activities</a:t>
            </a:r>
          </a:p>
          <a:p>
            <a:pPr marL="274320" indent="-274320" defTabSz="913765">
              <a:spcBef>
                <a:spcPct val="20000"/>
              </a:spcBef>
              <a:buClr>
                <a:schemeClr val="accent3"/>
              </a:buClr>
              <a:buSzPct val="95000"/>
              <a:defRPr/>
            </a:pPr>
            <a:r>
              <a:rPr lang="en-US" sz="1200" b="1" dirty="0"/>
              <a:t>That is not necessary </a:t>
            </a:r>
          </a:p>
        </p:txBody>
      </p:sp>
      <p:sp>
        <p:nvSpPr>
          <p:cNvPr id="47" name="Content Placeholder 2"/>
          <p:cNvSpPr txBox="1"/>
          <p:nvPr/>
        </p:nvSpPr>
        <p:spPr>
          <a:xfrm>
            <a:off x="6477000" y="4800600"/>
            <a:ext cx="2057400" cy="1295400"/>
          </a:xfrm>
          <a:prstGeom prst="rect">
            <a:avLst/>
          </a:prstGeom>
        </p:spPr>
        <p:txBody>
          <a:bodyPr vert="horz">
            <a:normAutofit/>
          </a:bodyPr>
          <a:lstStyle/>
          <a:p>
            <a:pPr marL="274320" indent="-274320" defTabSz="913765">
              <a:spcBef>
                <a:spcPct val="20000"/>
              </a:spcBef>
              <a:buClr>
                <a:schemeClr val="accent3"/>
              </a:buClr>
              <a:buSzPct val="95000"/>
              <a:defRPr/>
            </a:pPr>
            <a:r>
              <a:rPr lang="en-US" sz="1200" b="1" dirty="0"/>
              <a:t>Making mistakes that </a:t>
            </a:r>
          </a:p>
          <a:p>
            <a:pPr marL="274320" indent="-274320" defTabSz="913765">
              <a:spcBef>
                <a:spcPct val="20000"/>
              </a:spcBef>
              <a:buClr>
                <a:schemeClr val="accent3"/>
              </a:buClr>
              <a:buSzPct val="95000"/>
              <a:defRPr/>
            </a:pPr>
            <a:r>
              <a:rPr lang="en-US" sz="1200" b="1" dirty="0"/>
              <a:t>Cause products to fail</a:t>
            </a:r>
          </a:p>
          <a:p>
            <a:pPr marL="274320" indent="-274320" defTabSz="913765">
              <a:spcBef>
                <a:spcPct val="20000"/>
              </a:spcBef>
              <a:buClr>
                <a:schemeClr val="accent3"/>
              </a:buClr>
              <a:buSzPct val="95000"/>
              <a:defRPr/>
            </a:pPr>
            <a:r>
              <a:rPr lang="en-US" sz="1200" b="1" dirty="0"/>
              <a:t>Customer requirements </a:t>
            </a:r>
          </a:p>
        </p:txBody>
      </p:sp>
      <p:sp>
        <p:nvSpPr>
          <p:cNvPr id="48" name="Content Placeholder 2"/>
          <p:cNvSpPr txBox="1"/>
          <p:nvPr/>
        </p:nvSpPr>
        <p:spPr>
          <a:xfrm>
            <a:off x="8610600" y="4800600"/>
            <a:ext cx="2057400" cy="990600"/>
          </a:xfrm>
          <a:prstGeom prst="rect">
            <a:avLst/>
          </a:prstGeom>
        </p:spPr>
        <p:txBody>
          <a:bodyPr vert="horz">
            <a:normAutofit/>
          </a:bodyPr>
          <a:lstStyle/>
          <a:p>
            <a:pPr marL="274320" indent="-274320" defTabSz="913765">
              <a:spcBef>
                <a:spcPct val="20000"/>
              </a:spcBef>
              <a:buClr>
                <a:schemeClr val="accent3"/>
              </a:buClr>
              <a:buSzPct val="95000"/>
              <a:defRPr/>
            </a:pPr>
            <a:r>
              <a:rPr lang="en-US" sz="1200" b="1" dirty="0"/>
              <a:t>Not utilizing human </a:t>
            </a:r>
          </a:p>
          <a:p>
            <a:pPr marL="274320" indent="-274320" defTabSz="913765">
              <a:spcBef>
                <a:spcPct val="20000"/>
              </a:spcBef>
              <a:buClr>
                <a:schemeClr val="accent3"/>
              </a:buClr>
              <a:buSzPct val="95000"/>
              <a:defRPr/>
            </a:pPr>
            <a:r>
              <a:rPr lang="en-US" sz="1200" b="1" dirty="0"/>
              <a:t>Talent within the </a:t>
            </a:r>
          </a:p>
          <a:p>
            <a:pPr marL="274320" indent="-274320" defTabSz="913765">
              <a:spcBef>
                <a:spcPct val="20000"/>
              </a:spcBef>
              <a:buClr>
                <a:schemeClr val="accent3"/>
              </a:buClr>
              <a:buSzPct val="95000"/>
              <a:defRPr/>
            </a:pPr>
            <a:r>
              <a:rPr lang="en-US" sz="1200" b="1" dirty="0"/>
              <a:t>Workforce </a:t>
            </a:r>
          </a:p>
        </p:txBody>
      </p:sp>
      <p:sp>
        <p:nvSpPr>
          <p:cNvPr id="49" name="Title 1"/>
          <p:cNvSpPr>
            <a:spLocks noGrp="1"/>
          </p:cNvSpPr>
          <p:nvPr>
            <p:ph type="title"/>
          </p:nvPr>
        </p:nvSpPr>
        <p:spPr>
          <a:xfrm>
            <a:off x="152400" y="-489438"/>
            <a:ext cx="10058400" cy="1143000"/>
          </a:xfrm>
        </p:spPr>
        <p:txBody>
          <a:bodyPr>
            <a:normAutofit/>
          </a:bodyPr>
          <a:lstStyle/>
          <a:p>
            <a:pPr algn="ctr"/>
            <a:r>
              <a:rPr lang="en-US" sz="3600" b="1" dirty="0">
                <a:solidFill>
                  <a:schemeClr val="bg1"/>
                </a:solidFill>
                <a:effectLst>
                  <a:outerShdw blurRad="38100" dist="38100" dir="2700000" algn="tl">
                    <a:srgbClr val="000000">
                      <a:alpha val="43137"/>
                    </a:srgbClr>
                  </a:outerShdw>
                </a:effectLst>
              </a:rPr>
              <a:t>Lean Manufacturing Eliminating  the waste - </a:t>
            </a:r>
            <a:r>
              <a:rPr lang="en-US" sz="3600" b="1" dirty="0" err="1">
                <a:solidFill>
                  <a:schemeClr val="bg1"/>
                </a:solidFill>
                <a:effectLst>
                  <a:outerShdw blurRad="38100" dist="38100" dir="2700000" algn="tl">
                    <a:srgbClr val="000000">
                      <a:alpha val="43137"/>
                    </a:srgbClr>
                  </a:outerShdw>
                </a:effectLst>
              </a:rPr>
              <a:t>Muda</a:t>
            </a:r>
            <a:r>
              <a:rPr lang="en-US" sz="36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2445608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0" y="0"/>
            <a:ext cx="6400800" cy="729430"/>
          </a:xfrm>
          <a:prstGeom prst="rect">
            <a:avLst/>
          </a:prstGeom>
        </p:spPr>
        <p:txBody>
          <a:bodyPr wrap="square">
            <a:spAutoFit/>
          </a:bodyPr>
          <a:lstStyle/>
          <a:p>
            <a:pPr algn="ctr">
              <a:lnSpc>
                <a:spcPct val="115000"/>
              </a:lnSpc>
              <a:tabLst>
                <a:tab pos="1346200" algn="l"/>
              </a:tabLst>
            </a:pPr>
            <a:r>
              <a:rPr lang="en-US" sz="3600" b="1" dirty="0">
                <a:solidFill>
                  <a:schemeClr val="bg1"/>
                </a:solidFill>
                <a:latin typeface="Calibri" panose="020F0502020204030204" charset="0"/>
                <a:ea typeface="Calibri" panose="020F0502020204030204" charset="0"/>
                <a:cs typeface="Calibri" panose="020F0502020204030204" charset="0"/>
              </a:rPr>
              <a:t> Value Stream Mapping</a:t>
            </a:r>
          </a:p>
        </p:txBody>
      </p:sp>
      <p:sp>
        <p:nvSpPr>
          <p:cNvPr id="5" name="Rectangle 4"/>
          <p:cNvSpPr/>
          <p:nvPr/>
        </p:nvSpPr>
        <p:spPr>
          <a:xfrm>
            <a:off x="1010964" y="1723696"/>
            <a:ext cx="10093872" cy="3702552"/>
          </a:xfrm>
          <a:prstGeom prst="rect">
            <a:avLst/>
          </a:prstGeom>
        </p:spPr>
        <p:txBody>
          <a:bodyPr wrap="square">
            <a:spAutoFit/>
          </a:bodyPr>
          <a:lstStyle/>
          <a:p>
            <a:pPr marL="342900" indent="-342900" algn="just">
              <a:lnSpc>
                <a:spcPct val="115000"/>
              </a:lnSpc>
              <a:buFont typeface="Symbol" panose="05050102010706020507" pitchFamily="18" charset="2"/>
              <a:buChar char=""/>
              <a:tabLst>
                <a:tab pos="1346200" algn="l"/>
              </a:tabLst>
            </a:pPr>
            <a:r>
              <a:rPr lang="en-US" sz="2000" dirty="0">
                <a:latin typeface="Calibri" panose="020F0502020204030204" charset="0"/>
                <a:ea typeface="Calibri" panose="020F0502020204030204" charset="0"/>
                <a:cs typeface="Calibri" panose="020F0502020204030204" charset="0"/>
              </a:rPr>
              <a:t>Value Stream Mapping (VSM) is a tool used to examine a PROCESS for the presence of unnecessary and wasteful activities. </a:t>
            </a:r>
            <a:endParaRPr lang="en-US" sz="2800" dirty="0">
              <a:latin typeface="Calibri" panose="020F0502020204030204" charset="0"/>
              <a:ea typeface="Calibri" panose="020F0502020204030204" charset="0"/>
              <a:cs typeface="Vrinda"/>
            </a:endParaRPr>
          </a:p>
          <a:p>
            <a:pPr marL="342900" indent="-342900" algn="just">
              <a:lnSpc>
                <a:spcPct val="115000"/>
              </a:lnSpc>
              <a:buFont typeface="Symbol" panose="05050102010706020507" pitchFamily="18" charset="2"/>
              <a:buChar char=""/>
              <a:tabLst>
                <a:tab pos="1346200" algn="l"/>
              </a:tabLst>
            </a:pPr>
            <a:r>
              <a:rPr lang="en-US" sz="2000" dirty="0">
                <a:latin typeface="Calibri" panose="020F0502020204030204" charset="0"/>
                <a:ea typeface="Calibri" panose="020F0502020204030204" charset="0"/>
                <a:cs typeface="Calibri" panose="020F0502020204030204" charset="0"/>
              </a:rPr>
              <a:t>It provides visibility of Material Flow &amp; Information Flow in a process. </a:t>
            </a:r>
          </a:p>
          <a:p>
            <a:pPr marL="342900" indent="-342900" algn="just">
              <a:lnSpc>
                <a:spcPct val="115000"/>
              </a:lnSpc>
              <a:buFont typeface="Symbol" panose="05050102010706020507" pitchFamily="18" charset="2"/>
              <a:buChar char=""/>
              <a:tabLst>
                <a:tab pos="1346200" algn="l"/>
              </a:tabLst>
            </a:pPr>
            <a:endParaRPr lang="en-US" sz="2800" dirty="0">
              <a:latin typeface="Calibri" panose="020F0502020204030204" charset="0"/>
              <a:ea typeface="Calibri" panose="020F0502020204030204" charset="0"/>
              <a:cs typeface="Vrinda"/>
            </a:endParaRPr>
          </a:p>
          <a:p>
            <a:pPr marL="342900" indent="-342900" algn="just">
              <a:lnSpc>
                <a:spcPct val="115000"/>
              </a:lnSpc>
              <a:buFont typeface="Symbol" panose="05050102010706020507" pitchFamily="18" charset="2"/>
              <a:buChar char=""/>
              <a:tabLst>
                <a:tab pos="1346200" algn="l"/>
              </a:tabLst>
            </a:pPr>
            <a:r>
              <a:rPr lang="en-US" sz="2000" dirty="0">
                <a:latin typeface="Calibri" panose="020F0502020204030204" charset="0"/>
                <a:ea typeface="Calibri" panose="020F0502020204030204" charset="0"/>
                <a:cs typeface="Calibri" panose="020F0502020204030204" charset="0"/>
              </a:rPr>
              <a:t>On one diagram the team can visualize the EIGHT forms of waste (i.e., Defects, Overproduction, Waiting, Non-utilized Talent, Transportation, Inventory, Motion, Extra Processing) </a:t>
            </a:r>
          </a:p>
          <a:p>
            <a:pPr marL="342900" indent="-342900" algn="just">
              <a:lnSpc>
                <a:spcPct val="115000"/>
              </a:lnSpc>
              <a:buFont typeface="Symbol" panose="05050102010706020507" pitchFamily="18" charset="2"/>
              <a:buChar char=""/>
              <a:tabLst>
                <a:tab pos="1346200" algn="l"/>
              </a:tabLst>
            </a:pPr>
            <a:endParaRPr lang="en-US" sz="2800" dirty="0">
              <a:latin typeface="Calibri" panose="020F0502020204030204" charset="0"/>
              <a:ea typeface="Calibri" panose="020F0502020204030204" charset="0"/>
              <a:cs typeface="Vrinda"/>
            </a:endParaRPr>
          </a:p>
          <a:p>
            <a:pPr marL="342900" indent="-342900" algn="just">
              <a:lnSpc>
                <a:spcPct val="115000"/>
              </a:lnSpc>
              <a:buFont typeface="Symbol" panose="05050102010706020507" pitchFamily="18" charset="2"/>
              <a:buChar char=""/>
              <a:tabLst>
                <a:tab pos="1346200" algn="l"/>
              </a:tabLst>
            </a:pPr>
            <a:r>
              <a:rPr lang="en-US" sz="2000" dirty="0">
                <a:latin typeface="Calibri" panose="020F0502020204030204" charset="0"/>
                <a:ea typeface="Calibri" panose="020F0502020204030204" charset="0"/>
                <a:cs typeface="Calibri" panose="020F0502020204030204" charset="0"/>
              </a:rPr>
              <a:t>A Value Stream Map is all about learning to see the WASTE in a process. </a:t>
            </a:r>
            <a:endParaRPr lang="en-US" sz="2800" dirty="0">
              <a:latin typeface="Calibri" panose="020F0502020204030204" charset="0"/>
              <a:ea typeface="Calibri" panose="020F0502020204030204" charset="0"/>
              <a:cs typeface="Vrinda"/>
            </a:endParaRPr>
          </a:p>
        </p:txBody>
      </p:sp>
    </p:spTree>
    <p:extLst>
      <p:ext uri="{BB962C8B-B14F-4D97-AF65-F5344CB8AC3E}">
        <p14:creationId xmlns:p14="http://schemas.microsoft.com/office/powerpoint/2010/main" val="134934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373" y="-405616"/>
            <a:ext cx="8229600" cy="1143000"/>
          </a:xfrm>
        </p:spPr>
        <p:txBody>
          <a:bodyPr>
            <a:normAutofit/>
          </a:bodyPr>
          <a:lstStyle/>
          <a:p>
            <a:r>
              <a:rPr lang="en-US" sz="4400" b="1" dirty="0">
                <a:solidFill>
                  <a:schemeClr val="bg1"/>
                </a:solidFill>
                <a:effectLst>
                  <a:outerShdw blurRad="38100" dist="38100" dir="2700000" algn="tl">
                    <a:srgbClr val="000000">
                      <a:alpha val="43137"/>
                    </a:srgbClr>
                  </a:outerShdw>
                </a:effectLst>
              </a:rPr>
              <a:t>Cycle time and Lead time </a:t>
            </a:r>
          </a:p>
        </p:txBody>
      </p:sp>
      <p:sp>
        <p:nvSpPr>
          <p:cNvPr id="4" name="TextBox 3"/>
          <p:cNvSpPr txBox="1"/>
          <p:nvPr/>
        </p:nvSpPr>
        <p:spPr>
          <a:xfrm>
            <a:off x="1752600" y="1295403"/>
            <a:ext cx="8610600" cy="830997"/>
          </a:xfrm>
          <a:prstGeom prst="rect">
            <a:avLst/>
          </a:prstGeom>
          <a:noFill/>
        </p:spPr>
        <p:txBody>
          <a:bodyPr wrap="square" rtlCol="0">
            <a:spAutoFit/>
          </a:bodyPr>
          <a:lstStyle/>
          <a:p>
            <a:r>
              <a:rPr lang="en-US" sz="1600" dirty="0"/>
              <a:t>Through Value Stream Mapping we get to know </a:t>
            </a:r>
          </a:p>
          <a:p>
            <a:pPr marL="342900" indent="-342900">
              <a:buAutoNum type="arabicPeriod"/>
            </a:pPr>
            <a:r>
              <a:rPr lang="en-US" sz="1600" dirty="0"/>
              <a:t>How long does it take the responsible person to complete the activity is know as cycle time </a:t>
            </a:r>
          </a:p>
          <a:p>
            <a:pPr marL="342900" indent="-342900">
              <a:buAutoNum type="arabicPeriod"/>
            </a:pPr>
            <a:r>
              <a:rPr lang="en-US" sz="1600" dirty="0"/>
              <a:t>How long for the responsible person starts the activity this is known as lead time or wait time </a:t>
            </a:r>
          </a:p>
        </p:txBody>
      </p:sp>
      <p:sp>
        <p:nvSpPr>
          <p:cNvPr id="5" name="TextBox 4"/>
          <p:cNvSpPr txBox="1"/>
          <p:nvPr/>
        </p:nvSpPr>
        <p:spPr>
          <a:xfrm>
            <a:off x="7239000" y="2627295"/>
            <a:ext cx="2590800" cy="954107"/>
          </a:xfrm>
          <a:prstGeom prst="rect">
            <a:avLst/>
          </a:prstGeom>
          <a:noFill/>
        </p:spPr>
        <p:txBody>
          <a:bodyPr wrap="square" rtlCol="0">
            <a:spAutoFit/>
          </a:bodyPr>
          <a:lstStyle/>
          <a:p>
            <a:r>
              <a:rPr lang="en-US" sz="1400" b="1" dirty="0"/>
              <a:t>Lead time </a:t>
            </a:r>
            <a:r>
              <a:rPr lang="en-US" sz="1400" dirty="0"/>
              <a:t>: total amount of time between the previous activity finishing and current activity starting </a:t>
            </a:r>
          </a:p>
        </p:txBody>
      </p:sp>
      <p:sp>
        <p:nvSpPr>
          <p:cNvPr id="6" name="TextBox 5"/>
          <p:cNvSpPr txBox="1"/>
          <p:nvPr/>
        </p:nvSpPr>
        <p:spPr>
          <a:xfrm>
            <a:off x="8077200" y="3833336"/>
            <a:ext cx="2057400" cy="738664"/>
          </a:xfrm>
          <a:prstGeom prst="rect">
            <a:avLst/>
          </a:prstGeom>
          <a:noFill/>
        </p:spPr>
        <p:txBody>
          <a:bodyPr wrap="square" rtlCol="0">
            <a:spAutoFit/>
          </a:bodyPr>
          <a:lstStyle/>
          <a:p>
            <a:r>
              <a:rPr lang="en-US" sz="1400" b="1" dirty="0"/>
              <a:t>Cycle time </a:t>
            </a:r>
            <a:r>
              <a:rPr lang="en-US" sz="1400" dirty="0"/>
              <a:t>: total amount of time current </a:t>
            </a:r>
          </a:p>
          <a:p>
            <a:r>
              <a:rPr lang="en-US" sz="1400" dirty="0"/>
              <a:t>Activity takes .</a:t>
            </a:r>
          </a:p>
        </p:txBody>
      </p:sp>
      <p:sp>
        <p:nvSpPr>
          <p:cNvPr id="10" name="Rectangle 9"/>
          <p:cNvSpPr/>
          <p:nvPr/>
        </p:nvSpPr>
        <p:spPr>
          <a:xfrm>
            <a:off x="4572000" y="2667000"/>
            <a:ext cx="1371600" cy="609600"/>
          </a:xfrm>
          <a:prstGeom prst="rect">
            <a:avLst/>
          </a:prstGeom>
          <a:solidFill>
            <a:srgbClr val="00B0F0">
              <a:alpha val="61000"/>
            </a:srgbClr>
          </a:solidFill>
          <a:ln>
            <a:solidFill>
              <a:schemeClr val="tx1">
                <a:lumMod val="65000"/>
                <a:lumOff val="35000"/>
              </a:schemeClr>
            </a:solidFill>
          </a:ln>
          <a:effectLst>
            <a:outerShdw blurRad="50800" dist="635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Cutting  </a:t>
            </a:r>
          </a:p>
        </p:txBody>
      </p:sp>
      <p:sp>
        <p:nvSpPr>
          <p:cNvPr id="11" name="Rectangle 10"/>
          <p:cNvSpPr/>
          <p:nvPr/>
        </p:nvSpPr>
        <p:spPr>
          <a:xfrm>
            <a:off x="5791200" y="3886200"/>
            <a:ext cx="1371600" cy="609600"/>
          </a:xfrm>
          <a:prstGeom prst="rect">
            <a:avLst/>
          </a:prstGeom>
          <a:solidFill>
            <a:srgbClr val="002060">
              <a:alpha val="36000"/>
            </a:srgbClr>
          </a:solidFill>
          <a:ln>
            <a:solidFill>
              <a:schemeClr val="tx1">
                <a:lumMod val="65000"/>
                <a:lumOff val="35000"/>
              </a:schemeClr>
            </a:solidFill>
          </a:ln>
          <a:effectLst>
            <a:outerShdw blurRad="50800" dist="635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Drilling </a:t>
            </a:r>
          </a:p>
        </p:txBody>
      </p:sp>
      <p:sp>
        <p:nvSpPr>
          <p:cNvPr id="12" name="Rectangle 11"/>
          <p:cNvSpPr/>
          <p:nvPr/>
        </p:nvSpPr>
        <p:spPr>
          <a:xfrm>
            <a:off x="7010400" y="5105400"/>
            <a:ext cx="1371600" cy="609600"/>
          </a:xfrm>
          <a:prstGeom prst="rect">
            <a:avLst/>
          </a:prstGeom>
          <a:solidFill>
            <a:srgbClr val="FFC000">
              <a:alpha val="51000"/>
            </a:srgbClr>
          </a:solidFill>
          <a:ln>
            <a:solidFill>
              <a:schemeClr val="tx1">
                <a:lumMod val="65000"/>
                <a:lumOff val="35000"/>
              </a:schemeClr>
            </a:solidFill>
          </a:ln>
          <a:effectLst>
            <a:outerShdw blurRad="50800" dist="635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Sanding </a:t>
            </a:r>
          </a:p>
        </p:txBody>
      </p:sp>
      <p:cxnSp>
        <p:nvCxnSpPr>
          <p:cNvPr id="14" name="Straight Connector 13"/>
          <p:cNvCxnSpPr/>
          <p:nvPr/>
        </p:nvCxnSpPr>
        <p:spPr>
          <a:xfrm>
            <a:off x="1524000" y="3581400"/>
            <a:ext cx="723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0" y="4953000"/>
            <a:ext cx="7239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29000" y="2057401"/>
            <a:ext cx="1066800" cy="523220"/>
          </a:xfrm>
          <a:prstGeom prst="rect">
            <a:avLst/>
          </a:prstGeom>
          <a:noFill/>
        </p:spPr>
        <p:txBody>
          <a:bodyPr wrap="square" rtlCol="0">
            <a:spAutoFit/>
          </a:bodyPr>
          <a:lstStyle/>
          <a:p>
            <a:r>
              <a:rPr lang="en-US" sz="1400" dirty="0"/>
              <a:t>    Raw </a:t>
            </a:r>
          </a:p>
          <a:p>
            <a:r>
              <a:rPr lang="en-US" sz="1400" dirty="0"/>
              <a:t>Materials</a:t>
            </a:r>
          </a:p>
        </p:txBody>
      </p:sp>
      <p:sp>
        <p:nvSpPr>
          <p:cNvPr id="17" name="TextBox 16"/>
          <p:cNvSpPr txBox="1"/>
          <p:nvPr/>
        </p:nvSpPr>
        <p:spPr>
          <a:xfrm>
            <a:off x="4800600" y="3581402"/>
            <a:ext cx="1447800" cy="307777"/>
          </a:xfrm>
          <a:prstGeom prst="rect">
            <a:avLst/>
          </a:prstGeom>
          <a:noFill/>
        </p:spPr>
        <p:txBody>
          <a:bodyPr wrap="square" rtlCol="0">
            <a:spAutoFit/>
          </a:bodyPr>
          <a:lstStyle/>
          <a:p>
            <a:r>
              <a:rPr lang="en-US" sz="1400" dirty="0"/>
              <a:t>Rough Pieces</a:t>
            </a:r>
          </a:p>
        </p:txBody>
      </p:sp>
      <p:sp>
        <p:nvSpPr>
          <p:cNvPr id="18" name="TextBox 17"/>
          <p:cNvSpPr txBox="1"/>
          <p:nvPr/>
        </p:nvSpPr>
        <p:spPr>
          <a:xfrm>
            <a:off x="5105400" y="4953002"/>
            <a:ext cx="1905000" cy="307777"/>
          </a:xfrm>
          <a:prstGeom prst="rect">
            <a:avLst/>
          </a:prstGeom>
          <a:noFill/>
        </p:spPr>
        <p:txBody>
          <a:bodyPr wrap="square" rtlCol="0">
            <a:spAutoFit/>
          </a:bodyPr>
          <a:lstStyle/>
          <a:p>
            <a:r>
              <a:rPr lang="en-US" sz="1400" dirty="0"/>
              <a:t>Drilled Rough Pieces</a:t>
            </a:r>
          </a:p>
        </p:txBody>
      </p:sp>
      <p:sp>
        <p:nvSpPr>
          <p:cNvPr id="19" name="TextBox 18"/>
          <p:cNvSpPr txBox="1"/>
          <p:nvPr/>
        </p:nvSpPr>
        <p:spPr>
          <a:xfrm>
            <a:off x="8839200" y="5420380"/>
            <a:ext cx="1143000" cy="523220"/>
          </a:xfrm>
          <a:prstGeom prst="rect">
            <a:avLst/>
          </a:prstGeom>
          <a:noFill/>
        </p:spPr>
        <p:txBody>
          <a:bodyPr wrap="square" rtlCol="0">
            <a:spAutoFit/>
          </a:bodyPr>
          <a:lstStyle/>
          <a:p>
            <a:r>
              <a:rPr lang="en-US" sz="1400" dirty="0"/>
              <a:t>Pieces of </a:t>
            </a:r>
          </a:p>
          <a:p>
            <a:r>
              <a:rPr lang="en-US" sz="1400" dirty="0"/>
              <a:t>Furniture </a:t>
            </a:r>
          </a:p>
        </p:txBody>
      </p:sp>
      <p:cxnSp>
        <p:nvCxnSpPr>
          <p:cNvPr id="21" name="Shape 20"/>
          <p:cNvCxnSpPr>
            <a:stCxn id="16" idx="2"/>
            <a:endCxn id="10" idx="1"/>
          </p:cNvCxnSpPr>
          <p:nvPr/>
        </p:nvCxnSpPr>
        <p:spPr>
          <a:xfrm rot="16200000" flipH="1">
            <a:off x="4071613" y="2471410"/>
            <a:ext cx="391179" cy="609600"/>
          </a:xfrm>
          <a:prstGeom prst="bentConnector2">
            <a:avLst/>
          </a:prstGeom>
          <a:ln>
            <a:prstDash val="sysDot"/>
            <a:tailEnd type="arrow"/>
          </a:ln>
        </p:spPr>
        <p:style>
          <a:lnRef idx="2">
            <a:schemeClr val="dk1"/>
          </a:lnRef>
          <a:fillRef idx="0">
            <a:schemeClr val="dk1"/>
          </a:fillRef>
          <a:effectRef idx="1">
            <a:schemeClr val="dk1"/>
          </a:effectRef>
          <a:fontRef idx="minor">
            <a:schemeClr val="tx1"/>
          </a:fontRef>
        </p:style>
      </p:cxnSp>
      <p:cxnSp>
        <p:nvCxnSpPr>
          <p:cNvPr id="25" name="Shape 24"/>
          <p:cNvCxnSpPr>
            <a:stCxn id="17" idx="2"/>
            <a:endCxn id="11" idx="1"/>
          </p:cNvCxnSpPr>
          <p:nvPr/>
        </p:nvCxnSpPr>
        <p:spPr>
          <a:xfrm rot="16200000" flipH="1">
            <a:off x="5506941" y="3906738"/>
            <a:ext cx="301823" cy="266700"/>
          </a:xfrm>
          <a:prstGeom prst="bentConnector2">
            <a:avLst/>
          </a:prstGeom>
          <a:ln>
            <a:prstDash val="sysDot"/>
            <a:tailEnd type="arrow"/>
          </a:ln>
        </p:spPr>
        <p:style>
          <a:lnRef idx="2">
            <a:schemeClr val="dk1"/>
          </a:lnRef>
          <a:fillRef idx="0">
            <a:schemeClr val="dk1"/>
          </a:fillRef>
          <a:effectRef idx="1">
            <a:schemeClr val="dk1"/>
          </a:effectRef>
          <a:fontRef idx="minor">
            <a:schemeClr val="tx1"/>
          </a:fontRef>
        </p:style>
      </p:cxnSp>
      <p:cxnSp>
        <p:nvCxnSpPr>
          <p:cNvPr id="27" name="Elbow Connector 26"/>
          <p:cNvCxnSpPr/>
          <p:nvPr/>
        </p:nvCxnSpPr>
        <p:spPr>
          <a:xfrm>
            <a:off x="4648200" y="3276600"/>
            <a:ext cx="1143000" cy="1066800"/>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9" name="Shape 28"/>
          <p:cNvCxnSpPr>
            <a:stCxn id="11" idx="2"/>
            <a:endCxn id="12" idx="1"/>
          </p:cNvCxnSpPr>
          <p:nvPr/>
        </p:nvCxnSpPr>
        <p:spPr>
          <a:xfrm rot="16200000" flipH="1">
            <a:off x="6286500" y="4686300"/>
            <a:ext cx="914400" cy="533400"/>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1" name="Shape 30"/>
          <p:cNvCxnSpPr>
            <a:stCxn id="18" idx="2"/>
          </p:cNvCxnSpPr>
          <p:nvPr/>
        </p:nvCxnSpPr>
        <p:spPr>
          <a:xfrm rot="16200000" flipH="1">
            <a:off x="6307043" y="5011637"/>
            <a:ext cx="378021" cy="876303"/>
          </a:xfrm>
          <a:prstGeom prst="bentConnector2">
            <a:avLst/>
          </a:prstGeom>
          <a:ln>
            <a:prstDash val="sysDot"/>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8382000" y="5648980"/>
            <a:ext cx="533400" cy="0"/>
          </a:xfrm>
          <a:prstGeom prst="straightConnector1">
            <a:avLst/>
          </a:prstGeom>
          <a:ln>
            <a:prstDash val="sysDot"/>
            <a:tailEnd type="arrow"/>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a:endCxn id="17" idx="0"/>
          </p:cNvCxnSpPr>
          <p:nvPr/>
        </p:nvCxnSpPr>
        <p:spPr>
          <a:xfrm>
            <a:off x="5486400" y="3276600"/>
            <a:ext cx="38100" cy="304800"/>
          </a:xfrm>
          <a:prstGeom prst="straightConnector1">
            <a:avLst/>
          </a:prstGeom>
          <a:ln>
            <a:prstDash val="sysDot"/>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a:off x="6172200" y="4495800"/>
            <a:ext cx="0" cy="533400"/>
          </a:xfrm>
          <a:prstGeom prst="straightConnector1">
            <a:avLst/>
          </a:prstGeom>
          <a:ln>
            <a:prstDash val="sysDot"/>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a:off x="3657600" y="3124200"/>
            <a:ext cx="838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3048000" y="2968825"/>
            <a:ext cx="1066800" cy="307777"/>
          </a:xfrm>
          <a:prstGeom prst="rect">
            <a:avLst/>
          </a:prstGeom>
          <a:noFill/>
        </p:spPr>
        <p:txBody>
          <a:bodyPr wrap="square" rtlCol="0">
            <a:spAutoFit/>
          </a:bodyPr>
          <a:lstStyle/>
          <a:p>
            <a:r>
              <a:rPr lang="en-US" sz="1400" b="1" dirty="0">
                <a:effectLst>
                  <a:outerShdw blurRad="38100" dist="38100" dir="2700000" algn="tl">
                    <a:srgbClr val="000000">
                      <a:alpha val="43137"/>
                    </a:srgbClr>
                  </a:outerShdw>
                </a:effectLst>
              </a:rPr>
              <a:t>Start </a:t>
            </a:r>
          </a:p>
        </p:txBody>
      </p:sp>
      <p:cxnSp>
        <p:nvCxnSpPr>
          <p:cNvPr id="51" name="Straight Arrow Connector 50"/>
          <p:cNvCxnSpPr>
            <a:stCxn id="12" idx="2"/>
          </p:cNvCxnSpPr>
          <p:nvPr/>
        </p:nvCxnSpPr>
        <p:spPr>
          <a:xfrm>
            <a:off x="7696200" y="5715000"/>
            <a:ext cx="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2" name="TextBox 51"/>
          <p:cNvSpPr txBox="1"/>
          <p:nvPr/>
        </p:nvSpPr>
        <p:spPr>
          <a:xfrm>
            <a:off x="7467600" y="6019802"/>
            <a:ext cx="1066800" cy="307777"/>
          </a:xfrm>
          <a:prstGeom prst="rect">
            <a:avLst/>
          </a:prstGeom>
          <a:noFill/>
        </p:spPr>
        <p:txBody>
          <a:bodyPr wrap="square" rtlCol="0">
            <a:spAutoFit/>
          </a:bodyPr>
          <a:lstStyle/>
          <a:p>
            <a:r>
              <a:rPr lang="en-US" sz="1400" b="1" dirty="0">
                <a:effectLst>
                  <a:outerShdw blurRad="38100" dist="38100" dir="2700000" algn="tl">
                    <a:srgbClr val="000000">
                      <a:alpha val="43137"/>
                    </a:srgbClr>
                  </a:outerShdw>
                </a:effectLst>
              </a:rPr>
              <a:t>End  </a:t>
            </a:r>
          </a:p>
        </p:txBody>
      </p:sp>
      <p:sp>
        <p:nvSpPr>
          <p:cNvPr id="53" name="TextBox 52"/>
          <p:cNvSpPr txBox="1"/>
          <p:nvPr/>
        </p:nvSpPr>
        <p:spPr>
          <a:xfrm>
            <a:off x="1828800" y="2819404"/>
            <a:ext cx="1143000" cy="584775"/>
          </a:xfrm>
          <a:prstGeom prst="rect">
            <a:avLst/>
          </a:prstGeom>
          <a:noFill/>
        </p:spPr>
        <p:txBody>
          <a:bodyPr wrap="square" rtlCol="0">
            <a:spAutoFit/>
          </a:bodyPr>
          <a:lstStyle/>
          <a:p>
            <a:r>
              <a:rPr lang="en-US" sz="1600" b="1" dirty="0"/>
              <a:t>Cutting </a:t>
            </a:r>
          </a:p>
          <a:p>
            <a:r>
              <a:rPr lang="en-US" sz="1600" b="1" dirty="0"/>
              <a:t>Team </a:t>
            </a:r>
          </a:p>
        </p:txBody>
      </p:sp>
      <p:sp>
        <p:nvSpPr>
          <p:cNvPr id="54" name="TextBox 53"/>
          <p:cNvSpPr txBox="1"/>
          <p:nvPr/>
        </p:nvSpPr>
        <p:spPr>
          <a:xfrm>
            <a:off x="1828800" y="4114802"/>
            <a:ext cx="1016000" cy="584775"/>
          </a:xfrm>
          <a:prstGeom prst="rect">
            <a:avLst/>
          </a:prstGeom>
          <a:noFill/>
        </p:spPr>
        <p:txBody>
          <a:bodyPr wrap="square" rtlCol="0">
            <a:spAutoFit/>
          </a:bodyPr>
          <a:lstStyle/>
          <a:p>
            <a:r>
              <a:rPr lang="en-US" sz="1600" b="1" dirty="0"/>
              <a:t>Drill </a:t>
            </a:r>
          </a:p>
          <a:p>
            <a:r>
              <a:rPr lang="en-US" sz="1600" b="1" dirty="0"/>
              <a:t>Team </a:t>
            </a:r>
          </a:p>
        </p:txBody>
      </p:sp>
      <p:sp>
        <p:nvSpPr>
          <p:cNvPr id="55" name="TextBox 54"/>
          <p:cNvSpPr txBox="1"/>
          <p:nvPr/>
        </p:nvSpPr>
        <p:spPr>
          <a:xfrm>
            <a:off x="2971800" y="5181602"/>
            <a:ext cx="1270000" cy="584775"/>
          </a:xfrm>
          <a:prstGeom prst="rect">
            <a:avLst/>
          </a:prstGeom>
          <a:noFill/>
        </p:spPr>
        <p:txBody>
          <a:bodyPr wrap="square" rtlCol="0">
            <a:spAutoFit/>
          </a:bodyPr>
          <a:lstStyle/>
          <a:p>
            <a:r>
              <a:rPr lang="en-US" sz="1600" b="1" dirty="0"/>
              <a:t>Sanding </a:t>
            </a:r>
          </a:p>
          <a:p>
            <a:r>
              <a:rPr lang="en-US" sz="1600" b="1" dirty="0"/>
              <a:t>Team </a:t>
            </a:r>
          </a:p>
        </p:txBody>
      </p:sp>
      <p:sp>
        <p:nvSpPr>
          <p:cNvPr id="56" name="Right Arrow 55"/>
          <p:cNvSpPr/>
          <p:nvPr/>
        </p:nvSpPr>
        <p:spPr>
          <a:xfrm>
            <a:off x="4953000" y="2209800"/>
            <a:ext cx="838200" cy="471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30 mint</a:t>
            </a:r>
          </a:p>
        </p:txBody>
      </p:sp>
      <p:sp>
        <p:nvSpPr>
          <p:cNvPr id="59" name="Right Arrow 58"/>
          <p:cNvSpPr/>
          <p:nvPr/>
        </p:nvSpPr>
        <p:spPr>
          <a:xfrm>
            <a:off x="7239000" y="3962400"/>
            <a:ext cx="838200" cy="471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30 mint</a:t>
            </a:r>
          </a:p>
        </p:txBody>
      </p:sp>
      <p:sp>
        <p:nvSpPr>
          <p:cNvPr id="60" name="Right Arrow 59"/>
          <p:cNvSpPr/>
          <p:nvPr/>
        </p:nvSpPr>
        <p:spPr>
          <a:xfrm>
            <a:off x="8382000" y="5014912"/>
            <a:ext cx="838200" cy="471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30 mint</a:t>
            </a:r>
          </a:p>
        </p:txBody>
      </p:sp>
      <p:sp>
        <p:nvSpPr>
          <p:cNvPr id="61" name="Right Arrow 60"/>
          <p:cNvSpPr/>
          <p:nvPr/>
        </p:nvSpPr>
        <p:spPr>
          <a:xfrm>
            <a:off x="6172200" y="3048000"/>
            <a:ext cx="1066800" cy="457200"/>
          </a:xfrm>
          <a:prstGeom prst="rightArrow">
            <a:avLst/>
          </a:prstGeom>
          <a:solidFill>
            <a:srgbClr val="C00000">
              <a:alpha val="84000"/>
            </a:srgb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180 mint</a:t>
            </a:r>
          </a:p>
        </p:txBody>
      </p:sp>
      <p:sp>
        <p:nvSpPr>
          <p:cNvPr id="62" name="Right Arrow 61"/>
          <p:cNvSpPr/>
          <p:nvPr/>
        </p:nvSpPr>
        <p:spPr>
          <a:xfrm>
            <a:off x="7467600" y="4572000"/>
            <a:ext cx="1066800" cy="457200"/>
          </a:xfrm>
          <a:prstGeom prst="rightArrow">
            <a:avLst/>
          </a:prstGeom>
          <a:solidFill>
            <a:srgbClr val="C00000">
              <a:alpha val="84000"/>
            </a:srgb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15 mint</a:t>
            </a:r>
          </a:p>
        </p:txBody>
      </p:sp>
    </p:spTree>
    <p:extLst>
      <p:ext uri="{BB962C8B-B14F-4D97-AF65-F5344CB8AC3E}">
        <p14:creationId xmlns:p14="http://schemas.microsoft.com/office/powerpoint/2010/main" val="719795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3132"/>
            <a:ext cx="8229600" cy="1143000"/>
          </a:xfrm>
        </p:spPr>
        <p:txBody>
          <a:bodyPr>
            <a:normAutofit fontScale="90000"/>
          </a:bodyPr>
          <a:lstStyle/>
          <a:p>
            <a:r>
              <a:rPr lang="en-US" sz="4400" b="1" dirty="0">
                <a:solidFill>
                  <a:schemeClr val="bg1"/>
                </a:solidFill>
              </a:rPr>
              <a:t>Single Minute Exchange of Die (SMED)</a:t>
            </a:r>
          </a:p>
        </p:txBody>
      </p:sp>
      <p:sp>
        <p:nvSpPr>
          <p:cNvPr id="3" name="Content Placeholder 2"/>
          <p:cNvSpPr>
            <a:spLocks noGrp="1"/>
          </p:cNvSpPr>
          <p:nvPr>
            <p:ph idx="1"/>
          </p:nvPr>
        </p:nvSpPr>
        <p:spPr>
          <a:xfrm>
            <a:off x="501239" y="1521372"/>
            <a:ext cx="12016582" cy="4389120"/>
          </a:xfrm>
        </p:spPr>
        <p:txBody>
          <a:bodyPr>
            <a:noAutofit/>
          </a:bodyPr>
          <a:lstStyle/>
          <a:p>
            <a:r>
              <a:rPr lang="en-US" sz="2400" dirty="0"/>
              <a:t>SMED : Single Minute Exchange of Dies </a:t>
            </a:r>
          </a:p>
          <a:p>
            <a:endParaRPr lang="en-US" sz="2400" dirty="0"/>
          </a:p>
          <a:p>
            <a:r>
              <a:rPr lang="en-US" sz="2400" dirty="0"/>
              <a:t>Meaning: No set-up should last for more than nine minutes </a:t>
            </a:r>
          </a:p>
          <a:p>
            <a:endParaRPr lang="en-US" sz="2400" dirty="0"/>
          </a:p>
          <a:p>
            <a:r>
              <a:rPr lang="en-US" sz="2400" dirty="0"/>
              <a:t>Achieve SMED by “Working Smarter”, not by increased investment or automation</a:t>
            </a:r>
          </a:p>
          <a:p>
            <a:endParaRPr lang="en-US" sz="2400" dirty="0"/>
          </a:p>
          <a:p>
            <a:r>
              <a:rPr lang="en-US" sz="2400" dirty="0"/>
              <a:t>SMED is a systematic approach that reduces disturbances and problem </a:t>
            </a:r>
          </a:p>
          <a:p>
            <a:endParaRPr lang="en-US" sz="2400" dirty="0"/>
          </a:p>
          <a:p>
            <a:r>
              <a:rPr lang="en-US" sz="2400" dirty="0"/>
              <a:t>SMED needs teamwork and creativity</a:t>
            </a:r>
          </a:p>
        </p:txBody>
      </p:sp>
    </p:spTree>
    <p:extLst>
      <p:ext uri="{BB962C8B-B14F-4D97-AF65-F5344CB8AC3E}">
        <p14:creationId xmlns:p14="http://schemas.microsoft.com/office/powerpoint/2010/main" val="1640739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70" y="0"/>
            <a:ext cx="10972800" cy="788158"/>
          </a:xfrm>
        </p:spPr>
        <p:txBody>
          <a:bodyPr>
            <a:normAutofit/>
          </a:bodyPr>
          <a:lstStyle/>
          <a:p>
            <a:pPr algn="ctr"/>
            <a:r>
              <a:rPr lang="en-US" sz="4400" dirty="0" smtClean="0">
                <a:solidFill>
                  <a:schemeClr val="bg1"/>
                </a:solidFill>
                <a:latin typeface="Bell MT" panose="02020503060305020303" pitchFamily="18" charset="0"/>
              </a:rPr>
              <a:t>TPM (Total Productive Maintenance)</a:t>
            </a:r>
            <a:endParaRPr lang="en-US" sz="4400" dirty="0">
              <a:solidFill>
                <a:schemeClr val="bg1"/>
              </a:solidFill>
              <a:latin typeface="Bell MT" panose="02020503060305020303" pitchFamily="18" charset="0"/>
            </a:endParaRPr>
          </a:p>
        </p:txBody>
      </p:sp>
      <p:sp>
        <p:nvSpPr>
          <p:cNvPr id="4" name="Rectangle 3"/>
          <p:cNvSpPr/>
          <p:nvPr/>
        </p:nvSpPr>
        <p:spPr>
          <a:xfrm>
            <a:off x="427315" y="1122770"/>
            <a:ext cx="11091709" cy="830997"/>
          </a:xfrm>
          <a:prstGeom prst="rect">
            <a:avLst/>
          </a:prstGeom>
        </p:spPr>
        <p:txBody>
          <a:bodyPr wrap="square">
            <a:spAutoFit/>
          </a:bodyPr>
          <a:lstStyle/>
          <a:p>
            <a:pPr algn="just"/>
            <a:r>
              <a:rPr lang="en-US" sz="2400" dirty="0">
                <a:latin typeface="Bell MT" panose="02020503060305020303" pitchFamily="18" charset="0"/>
              </a:rPr>
              <a:t>A holistic approach to maintenance that focuses on proactive and preventative maintenance to maximize the operational time of equipment. </a:t>
            </a:r>
          </a:p>
        </p:txBody>
      </p:sp>
      <p:sp>
        <p:nvSpPr>
          <p:cNvPr id="5" name="TextBox 4"/>
          <p:cNvSpPr txBox="1"/>
          <p:nvPr/>
        </p:nvSpPr>
        <p:spPr>
          <a:xfrm>
            <a:off x="486770" y="1953767"/>
            <a:ext cx="8655269" cy="4616648"/>
          </a:xfrm>
          <a:prstGeom prst="rect">
            <a:avLst/>
          </a:prstGeom>
          <a:noFill/>
        </p:spPr>
        <p:txBody>
          <a:bodyPr wrap="square" rtlCol="0">
            <a:spAutoFit/>
          </a:bodyPr>
          <a:lstStyle/>
          <a:p>
            <a:r>
              <a:rPr lang="en-US" sz="3200" dirty="0" smtClean="0">
                <a:solidFill>
                  <a:srgbClr val="0070C0"/>
                </a:solidFill>
                <a:effectLst>
                  <a:outerShdw blurRad="38100" dist="38100" dir="2700000" algn="tl">
                    <a:srgbClr val="000000">
                      <a:alpha val="43137"/>
                    </a:srgbClr>
                  </a:outerShdw>
                </a:effectLst>
              </a:rPr>
              <a:t>Total</a:t>
            </a:r>
          </a:p>
          <a:p>
            <a:r>
              <a:rPr lang="en-US" dirty="0" smtClean="0"/>
              <a:t> </a:t>
            </a:r>
          </a:p>
          <a:p>
            <a:pPr marL="285750" indent="-285750">
              <a:buFont typeface="Arial" panose="020B0604020202020204" pitchFamily="34" charset="0"/>
              <a:buChar char="•"/>
            </a:pPr>
            <a:r>
              <a:rPr lang="en-US" dirty="0" smtClean="0"/>
              <a:t>All employees are involved </a:t>
            </a:r>
          </a:p>
          <a:p>
            <a:pPr marL="285750" indent="-285750">
              <a:buFont typeface="Arial" panose="020B0604020202020204" pitchFamily="34" charset="0"/>
              <a:buChar char="•"/>
            </a:pPr>
            <a:r>
              <a:rPr lang="en-US" dirty="0" smtClean="0"/>
              <a:t>Aims to eliminate all accidents, defects, and breakdowns</a:t>
            </a:r>
          </a:p>
          <a:p>
            <a:r>
              <a:rPr lang="en-US" dirty="0" smtClean="0"/>
              <a:t> </a:t>
            </a:r>
          </a:p>
          <a:p>
            <a:r>
              <a:rPr lang="en-US" sz="3200" dirty="0">
                <a:solidFill>
                  <a:srgbClr val="0070C0"/>
                </a:solidFill>
                <a:effectLst>
                  <a:outerShdw blurRad="38100" dist="38100" dir="2700000" algn="tl">
                    <a:srgbClr val="000000">
                      <a:alpha val="43137"/>
                    </a:srgbClr>
                  </a:outerShdw>
                </a:effectLst>
              </a:rPr>
              <a:t>Productive </a:t>
            </a:r>
          </a:p>
          <a:p>
            <a:endParaRPr lang="en-US" dirty="0" smtClean="0"/>
          </a:p>
          <a:p>
            <a:pPr marL="285750" indent="-285750">
              <a:buFont typeface="Arial" panose="020B0604020202020204" pitchFamily="34" charset="0"/>
              <a:buChar char="•"/>
            </a:pPr>
            <a:r>
              <a:rPr lang="en-US" dirty="0" smtClean="0"/>
              <a:t>Actions performed during production </a:t>
            </a:r>
          </a:p>
          <a:p>
            <a:pPr marL="285750" indent="-285750">
              <a:buFont typeface="Arial" panose="020B0604020202020204" pitchFamily="34" charset="0"/>
              <a:buChar char="•"/>
            </a:pPr>
            <a:r>
              <a:rPr lang="en-US" dirty="0" smtClean="0"/>
              <a:t>Troubles for production are minimized </a:t>
            </a:r>
          </a:p>
          <a:p>
            <a:endParaRPr lang="en-US" dirty="0" smtClean="0"/>
          </a:p>
          <a:p>
            <a:r>
              <a:rPr lang="en-US" sz="3200" dirty="0">
                <a:solidFill>
                  <a:srgbClr val="0070C0"/>
                </a:solidFill>
                <a:effectLst>
                  <a:outerShdw blurRad="38100" dist="38100" dir="2700000" algn="tl">
                    <a:srgbClr val="000000">
                      <a:alpha val="43137"/>
                    </a:srgbClr>
                  </a:outerShdw>
                </a:effectLst>
              </a:rPr>
              <a:t>Maintenance </a:t>
            </a:r>
          </a:p>
          <a:p>
            <a:endParaRPr lang="en-US" dirty="0" smtClean="0"/>
          </a:p>
          <a:p>
            <a:pPr marL="285750" indent="-285750">
              <a:buFont typeface="Arial" panose="020B0604020202020204" pitchFamily="34" charset="0"/>
              <a:buChar char="•"/>
            </a:pPr>
            <a:r>
              <a:rPr lang="en-US" dirty="0" smtClean="0"/>
              <a:t>Keep in good condition </a:t>
            </a:r>
          </a:p>
          <a:p>
            <a:pPr marL="285750" indent="-285750">
              <a:buFont typeface="Arial" panose="020B0604020202020204" pitchFamily="34" charset="0"/>
              <a:buChar char="•"/>
            </a:pPr>
            <a:r>
              <a:rPr lang="en-US" dirty="0" smtClean="0"/>
              <a:t>Improve Overall Equipment Effectiveness (OEE)</a:t>
            </a:r>
            <a:endParaRPr lang="en-US" dirty="0"/>
          </a:p>
        </p:txBody>
      </p:sp>
      <p:pic>
        <p:nvPicPr>
          <p:cNvPr id="2052" name="Picture 4" descr="Image result for T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393" y="3436883"/>
            <a:ext cx="4559631" cy="2295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450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lideplayer.com/slide/7037045/24/images/11/OEE+CALCULATION+Calculating+OEE%3A+0.75+%28x+100+%3D+75%25%29+0.60+%28x+100+%3D+60%25%29.jpg"/>
          <p:cNvPicPr>
            <a:picLocks noChangeAspect="1" noChangeArrowheads="1"/>
          </p:cNvPicPr>
          <p:nvPr/>
        </p:nvPicPr>
        <p:blipFill rotWithShape="1">
          <a:blip r:embed="rId2">
            <a:extLst>
              <a:ext uri="{28A0092B-C50C-407E-A947-70E740481C1C}">
                <a14:useLocalDpi xmlns:a14="http://schemas.microsoft.com/office/drawing/2010/main" val="0"/>
              </a:ext>
            </a:extLst>
          </a:blip>
          <a:srcRect b="9419"/>
          <a:stretch/>
        </p:blipFill>
        <p:spPr bwMode="auto">
          <a:xfrm>
            <a:off x="2184583" y="936667"/>
            <a:ext cx="8441376" cy="5734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5883" y="936667"/>
            <a:ext cx="1856095" cy="1484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34519" y="122830"/>
            <a:ext cx="5158854" cy="646331"/>
          </a:xfrm>
          <a:prstGeom prst="rect">
            <a:avLst/>
          </a:prstGeom>
          <a:noFill/>
        </p:spPr>
        <p:txBody>
          <a:bodyPr wrap="square" rtlCol="0">
            <a:spAutoFit/>
          </a:bodyPr>
          <a:lstStyle/>
          <a:p>
            <a:pPr algn="ctr"/>
            <a:r>
              <a:rPr lang="en-US" sz="3600" dirty="0" smtClean="0">
                <a:solidFill>
                  <a:schemeClr val="bg1"/>
                </a:solidFill>
              </a:rPr>
              <a:t>OEE Calculation </a:t>
            </a:r>
            <a:endParaRPr lang="en-US" sz="3600" dirty="0">
              <a:solidFill>
                <a:schemeClr val="bg1"/>
              </a:solidFill>
            </a:endParaRPr>
          </a:p>
        </p:txBody>
      </p:sp>
    </p:spTree>
    <p:extLst>
      <p:ext uri="{BB962C8B-B14F-4D97-AF65-F5344CB8AC3E}">
        <p14:creationId xmlns:p14="http://schemas.microsoft.com/office/powerpoint/2010/main" val="2859348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6624" y="1947310"/>
            <a:ext cx="9676327" cy="3416320"/>
          </a:xfrm>
          <a:prstGeom prst="rect">
            <a:avLst/>
          </a:prstGeom>
        </p:spPr>
        <p:txBody>
          <a:bodyPr wrap="square">
            <a:spAutoFit/>
          </a:bodyPr>
          <a:lstStyle/>
          <a:p>
            <a:r>
              <a:rPr lang="en-US" sz="4800" b="1" i="0" u="none" strike="noStrike" baseline="0" dirty="0" smtClean="0">
                <a:solidFill>
                  <a:srgbClr val="003174"/>
                </a:solidFill>
                <a:latin typeface="Calibri" panose="020F0502020204030204" pitchFamily="34" charset="0"/>
              </a:rPr>
              <a:t>Example</a:t>
            </a:r>
            <a:endParaRPr lang="en-US" sz="4800" b="0" i="0" u="none" strike="noStrike" baseline="0" dirty="0" smtClean="0">
              <a:solidFill>
                <a:srgbClr val="003174"/>
              </a:solidFill>
              <a:latin typeface="Calibri" panose="020F0502020204030204" pitchFamily="34" charset="0"/>
            </a:endParaRPr>
          </a:p>
          <a:p>
            <a:pPr algn="just"/>
            <a:r>
              <a:rPr lang="en-US" sz="2400" b="0" i="0" u="none" strike="noStrike" baseline="0" dirty="0" smtClean="0">
                <a:solidFill>
                  <a:srgbClr val="003174"/>
                </a:solidFill>
                <a:latin typeface="Calibri" panose="020F0502020204030204" pitchFamily="34" charset="0"/>
              </a:rPr>
              <a:t>A factory runs a single shift of 8 hours. There are three breaks, one of 30 minutes and two other breaks of 10 minutes each.</a:t>
            </a:r>
          </a:p>
          <a:p>
            <a:pPr algn="just"/>
            <a:r>
              <a:rPr lang="en-US" sz="2400" b="0" i="0" u="none" strike="noStrike" baseline="0" dirty="0" smtClean="0">
                <a:solidFill>
                  <a:srgbClr val="003174"/>
                </a:solidFill>
                <a:latin typeface="Calibri" panose="020F0502020204030204" pitchFamily="34" charset="0"/>
              </a:rPr>
              <a:t>During the shift in question, downtime of 50 minutes is recorded.</a:t>
            </a:r>
          </a:p>
          <a:p>
            <a:pPr algn="just"/>
            <a:r>
              <a:rPr lang="en-US" sz="2400" b="0" i="0" u="none" strike="noStrike" baseline="0" dirty="0" smtClean="0">
                <a:solidFill>
                  <a:srgbClr val="003174"/>
                </a:solidFill>
                <a:latin typeface="Calibri" panose="020F0502020204030204" pitchFamily="34" charset="0"/>
              </a:rPr>
              <a:t>The machine being studied has a stated production rate of 1 part every 20 seconds (3 per minute). In this particular shift 957 parts are produced.</a:t>
            </a:r>
          </a:p>
          <a:p>
            <a:pPr algn="just"/>
            <a:r>
              <a:rPr lang="en-US" sz="2400" b="0" i="0" u="none" strike="noStrike" baseline="0" dirty="0" smtClean="0">
                <a:solidFill>
                  <a:srgbClr val="003174"/>
                </a:solidFill>
                <a:latin typeface="Calibri" panose="020F0502020204030204" pitchFamily="34" charset="0"/>
              </a:rPr>
              <a:t>The number of defects produced during this shift is measured as 97 parts which must be scrapped.</a:t>
            </a:r>
          </a:p>
        </p:txBody>
      </p:sp>
      <p:sp>
        <p:nvSpPr>
          <p:cNvPr id="2" name="TextBox 1"/>
          <p:cNvSpPr txBox="1"/>
          <p:nvPr/>
        </p:nvSpPr>
        <p:spPr>
          <a:xfrm>
            <a:off x="3234519" y="122830"/>
            <a:ext cx="5158854" cy="646331"/>
          </a:xfrm>
          <a:prstGeom prst="rect">
            <a:avLst/>
          </a:prstGeom>
          <a:noFill/>
        </p:spPr>
        <p:txBody>
          <a:bodyPr wrap="square" rtlCol="0">
            <a:spAutoFit/>
          </a:bodyPr>
          <a:lstStyle/>
          <a:p>
            <a:pPr algn="ctr"/>
            <a:r>
              <a:rPr lang="en-US" sz="3600" dirty="0" smtClean="0">
                <a:solidFill>
                  <a:schemeClr val="bg1"/>
                </a:solidFill>
              </a:rPr>
              <a:t>OEE Calculation </a:t>
            </a:r>
            <a:endParaRPr lang="en-US" sz="3600" dirty="0">
              <a:solidFill>
                <a:schemeClr val="bg1"/>
              </a:solidFill>
            </a:endParaRPr>
          </a:p>
        </p:txBody>
      </p:sp>
    </p:spTree>
    <p:extLst>
      <p:ext uri="{BB962C8B-B14F-4D97-AF65-F5344CB8AC3E}">
        <p14:creationId xmlns:p14="http://schemas.microsoft.com/office/powerpoint/2010/main" val="3850901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8806" y="1305394"/>
            <a:ext cx="10345271" cy="4247317"/>
          </a:xfrm>
          <a:prstGeom prst="rect">
            <a:avLst/>
          </a:prstGeom>
        </p:spPr>
        <p:txBody>
          <a:bodyPr wrap="square">
            <a:spAutoFit/>
          </a:bodyPr>
          <a:lstStyle/>
          <a:p>
            <a:r>
              <a:rPr lang="en-US" b="1" i="0" u="none" strike="noStrike" baseline="0" dirty="0" smtClean="0">
                <a:solidFill>
                  <a:srgbClr val="002060"/>
                </a:solidFill>
                <a:latin typeface="Calibri" panose="020F0502020204030204" pitchFamily="34" charset="0"/>
              </a:rPr>
              <a:t>AVAILABILITY</a:t>
            </a:r>
            <a:r>
              <a:rPr lang="en-US" b="0" i="0" u="none" strike="noStrike" baseline="0" dirty="0" smtClean="0">
                <a:solidFill>
                  <a:srgbClr val="FFFFFF"/>
                </a:solidFill>
                <a:latin typeface="Calibri" panose="020F0502020204030204" pitchFamily="34" charset="0"/>
              </a:rPr>
              <a:t>	</a:t>
            </a:r>
          </a:p>
          <a:p>
            <a:r>
              <a:rPr lang="en-US" b="0" i="0" u="none" strike="noStrike" baseline="0" dirty="0" smtClean="0">
                <a:solidFill>
                  <a:srgbClr val="003174"/>
                </a:solidFill>
                <a:latin typeface="Calibri" panose="020F0502020204030204" pitchFamily="34" charset="0"/>
              </a:rPr>
              <a:t>Hours in shift	8	</a:t>
            </a:r>
          </a:p>
          <a:p>
            <a:r>
              <a:rPr lang="en-US" b="0" i="0" u="none" strike="noStrike" baseline="0" dirty="0" smtClean="0">
                <a:solidFill>
                  <a:srgbClr val="003174"/>
                </a:solidFill>
                <a:latin typeface="Calibri" panose="020F0502020204030204" pitchFamily="34" charset="0"/>
              </a:rPr>
              <a:t>Minutes in shift	480	</a:t>
            </a:r>
          </a:p>
          <a:p>
            <a:r>
              <a:rPr lang="en-US" b="0" i="0" u="none" strike="noStrike" baseline="0" dirty="0" smtClean="0">
                <a:solidFill>
                  <a:srgbClr val="003174"/>
                </a:solidFill>
                <a:latin typeface="Calibri" panose="020F0502020204030204" pitchFamily="34" charset="0"/>
              </a:rPr>
              <a:t>Breaks (minutes)	50	</a:t>
            </a:r>
          </a:p>
          <a:p>
            <a:r>
              <a:rPr lang="en-US" b="0" i="0" u="none" strike="noStrike" baseline="0" dirty="0" smtClean="0">
                <a:solidFill>
                  <a:srgbClr val="003174"/>
                </a:solidFill>
                <a:latin typeface="Calibri" panose="020F0502020204030204" pitchFamily="34" charset="0"/>
              </a:rPr>
              <a:t>Planned Operating Time (minutes)	430	</a:t>
            </a:r>
          </a:p>
          <a:p>
            <a:r>
              <a:rPr lang="en-US" b="0" i="0" u="none" strike="noStrike" baseline="0" dirty="0" smtClean="0">
                <a:solidFill>
                  <a:srgbClr val="003174"/>
                </a:solidFill>
                <a:latin typeface="Calibri" panose="020F0502020204030204" pitchFamily="34" charset="0"/>
              </a:rPr>
              <a:t>Downtime (minutes)	50	</a:t>
            </a:r>
          </a:p>
          <a:p>
            <a:r>
              <a:rPr lang="en-US" b="1" i="1" u="none" strike="noStrike" baseline="0" dirty="0" smtClean="0">
                <a:solidFill>
                  <a:srgbClr val="003174"/>
                </a:solidFill>
                <a:latin typeface="Calibri" panose="020F0502020204030204" pitchFamily="34" charset="0"/>
              </a:rPr>
              <a:t>AVAILABILITY (=430 –50/430)</a:t>
            </a:r>
            <a:r>
              <a:rPr lang="en-US" b="0" i="0" u="none" strike="noStrike" baseline="0" dirty="0" smtClean="0">
                <a:solidFill>
                  <a:srgbClr val="003174"/>
                </a:solidFill>
                <a:latin typeface="Calibri" panose="020F0502020204030204" pitchFamily="34" charset="0"/>
              </a:rPr>
              <a:t>	</a:t>
            </a:r>
            <a:r>
              <a:rPr lang="en-US" b="1" i="0" u="none" strike="noStrike" baseline="0" dirty="0" smtClean="0">
                <a:solidFill>
                  <a:srgbClr val="003174"/>
                </a:solidFill>
                <a:latin typeface="Calibri" panose="020F0502020204030204" pitchFamily="34" charset="0"/>
              </a:rPr>
              <a:t>0.88</a:t>
            </a:r>
            <a:r>
              <a:rPr lang="en-US" b="0" i="0" u="none" strike="noStrike" baseline="0" dirty="0" smtClean="0">
                <a:solidFill>
                  <a:srgbClr val="003174"/>
                </a:solidFill>
                <a:latin typeface="Calibri" panose="020F0502020204030204" pitchFamily="34" charset="0"/>
              </a:rPr>
              <a:t>	</a:t>
            </a:r>
          </a:p>
          <a:p>
            <a:r>
              <a:rPr lang="en-US" b="0" i="0" u="none" strike="noStrike" baseline="0" dirty="0" smtClean="0">
                <a:solidFill>
                  <a:srgbClr val="002060"/>
                </a:solidFill>
                <a:latin typeface="Calibri" panose="020F0502020204030204" pitchFamily="34" charset="0"/>
              </a:rPr>
              <a:t>PERFROMANCE</a:t>
            </a:r>
            <a:r>
              <a:rPr lang="en-US" b="0" i="0" u="none" strike="noStrike" baseline="0" dirty="0" smtClean="0">
                <a:solidFill>
                  <a:srgbClr val="FFFFFF"/>
                </a:solidFill>
                <a:latin typeface="Calibri" panose="020F0502020204030204" pitchFamily="34" charset="0"/>
              </a:rPr>
              <a:t>	</a:t>
            </a:r>
          </a:p>
          <a:p>
            <a:r>
              <a:rPr lang="sv-SE" b="0" i="0" u="none" strike="noStrike" baseline="0" dirty="0" smtClean="0">
                <a:solidFill>
                  <a:srgbClr val="003174"/>
                </a:solidFill>
                <a:latin typeface="Calibri" panose="020F0502020204030204" pitchFamily="34" charset="0"/>
              </a:rPr>
              <a:t>Target output (3 parts/min x 430 mins)	1290	</a:t>
            </a:r>
          </a:p>
          <a:p>
            <a:r>
              <a:rPr lang="en-US" b="0" i="0" u="none" strike="noStrike" baseline="0" dirty="0" smtClean="0">
                <a:solidFill>
                  <a:srgbClr val="003174"/>
                </a:solidFill>
                <a:latin typeface="Calibri" panose="020F0502020204030204" pitchFamily="34" charset="0"/>
              </a:rPr>
              <a:t>Actual output	957	</a:t>
            </a:r>
          </a:p>
          <a:p>
            <a:r>
              <a:rPr lang="en-US" b="1" i="1" u="none" strike="noStrike" baseline="0" dirty="0" smtClean="0">
                <a:solidFill>
                  <a:srgbClr val="003174"/>
                </a:solidFill>
                <a:latin typeface="Calibri" panose="020F0502020204030204" pitchFamily="34" charset="0"/>
              </a:rPr>
              <a:t>PERFROAMNCE (=957/1290)</a:t>
            </a:r>
            <a:r>
              <a:rPr lang="en-US" b="0" i="0" u="none" strike="noStrike" baseline="0" dirty="0" smtClean="0">
                <a:solidFill>
                  <a:srgbClr val="003174"/>
                </a:solidFill>
                <a:latin typeface="Calibri" panose="020F0502020204030204" pitchFamily="34" charset="0"/>
              </a:rPr>
              <a:t>	</a:t>
            </a:r>
            <a:r>
              <a:rPr lang="en-US" b="1" i="0" u="none" strike="noStrike" baseline="0" dirty="0" smtClean="0">
                <a:solidFill>
                  <a:srgbClr val="003174"/>
                </a:solidFill>
                <a:latin typeface="Calibri" panose="020F0502020204030204" pitchFamily="34" charset="0"/>
              </a:rPr>
              <a:t>0.74</a:t>
            </a:r>
            <a:r>
              <a:rPr lang="en-US" b="0" i="0" u="none" strike="noStrike" baseline="0" dirty="0" smtClean="0">
                <a:solidFill>
                  <a:srgbClr val="003174"/>
                </a:solidFill>
                <a:latin typeface="Calibri" panose="020F0502020204030204" pitchFamily="34" charset="0"/>
              </a:rPr>
              <a:t>	</a:t>
            </a:r>
          </a:p>
          <a:p>
            <a:r>
              <a:rPr lang="en-US" b="1" i="0" u="none" strike="noStrike" baseline="0" dirty="0" smtClean="0">
                <a:solidFill>
                  <a:srgbClr val="002060"/>
                </a:solidFill>
                <a:latin typeface="Calibri" panose="020F0502020204030204" pitchFamily="34" charset="0"/>
              </a:rPr>
              <a:t>QUALITY	</a:t>
            </a:r>
          </a:p>
          <a:p>
            <a:r>
              <a:rPr lang="en-US" b="0" i="0" u="none" strike="noStrike" baseline="0" dirty="0" smtClean="0">
                <a:solidFill>
                  <a:srgbClr val="003174"/>
                </a:solidFill>
                <a:latin typeface="Calibri" panose="020F0502020204030204" pitchFamily="34" charset="0"/>
              </a:rPr>
              <a:t>Total number of parts produced	957	</a:t>
            </a:r>
          </a:p>
          <a:p>
            <a:r>
              <a:rPr lang="en-US" b="0" i="0" u="none" strike="noStrike" baseline="0" dirty="0" smtClean="0">
                <a:solidFill>
                  <a:srgbClr val="003174"/>
                </a:solidFill>
                <a:latin typeface="Calibri" panose="020F0502020204030204" pitchFamily="34" charset="0"/>
              </a:rPr>
              <a:t>Number of good parts produced	860	</a:t>
            </a:r>
          </a:p>
          <a:p>
            <a:r>
              <a:rPr lang="en-US" b="1" i="1" u="none" strike="noStrike" baseline="0" dirty="0" smtClean="0">
                <a:solidFill>
                  <a:srgbClr val="003174"/>
                </a:solidFill>
                <a:latin typeface="Calibri" panose="020F0502020204030204" pitchFamily="34" charset="0"/>
              </a:rPr>
              <a:t>QUALITY (=860/957)</a:t>
            </a:r>
            <a:r>
              <a:rPr lang="en-US" b="0" i="0" u="none" strike="noStrike" baseline="0" dirty="0" smtClean="0">
                <a:solidFill>
                  <a:srgbClr val="003174"/>
                </a:solidFill>
                <a:latin typeface="Calibri" panose="020F0502020204030204" pitchFamily="34" charset="0"/>
              </a:rPr>
              <a:t>	</a:t>
            </a:r>
            <a:r>
              <a:rPr lang="en-US" b="1" i="0" u="none" strike="noStrike" baseline="0" dirty="0" smtClean="0">
                <a:solidFill>
                  <a:srgbClr val="003174"/>
                </a:solidFill>
                <a:latin typeface="Calibri" panose="020F0502020204030204" pitchFamily="34" charset="0"/>
              </a:rPr>
              <a:t>0.89</a:t>
            </a:r>
            <a:r>
              <a:rPr lang="en-US" b="0" i="0" u="none" strike="noStrike" baseline="0" dirty="0" smtClean="0">
                <a:solidFill>
                  <a:srgbClr val="003174"/>
                </a:solidFill>
                <a:latin typeface="Calibri" panose="020F0502020204030204" pitchFamily="34" charset="0"/>
              </a:rPr>
              <a:t>	</a:t>
            </a:r>
          </a:p>
        </p:txBody>
      </p:sp>
      <p:sp>
        <p:nvSpPr>
          <p:cNvPr id="5" name="Rectangle 4"/>
          <p:cNvSpPr/>
          <p:nvPr/>
        </p:nvSpPr>
        <p:spPr>
          <a:xfrm>
            <a:off x="4364905" y="5899043"/>
            <a:ext cx="3049233" cy="369332"/>
          </a:xfrm>
          <a:prstGeom prst="rect">
            <a:avLst/>
          </a:prstGeom>
        </p:spPr>
        <p:txBody>
          <a:bodyPr wrap="none">
            <a:spAutoFit/>
          </a:bodyPr>
          <a:lstStyle/>
          <a:p>
            <a:r>
              <a:rPr lang="nl-NL" dirty="0">
                <a:solidFill>
                  <a:srgbClr val="002060"/>
                </a:solidFill>
                <a:latin typeface="Calibri" panose="020F0502020204030204" pitchFamily="34" charset="0"/>
              </a:rPr>
              <a:t>OEE = 0.88 x 0.74 x 0.89 = 0.58</a:t>
            </a:r>
            <a:endParaRPr lang="en-US" dirty="0">
              <a:solidFill>
                <a:srgbClr val="002060"/>
              </a:solidFill>
            </a:endParaRPr>
          </a:p>
        </p:txBody>
      </p:sp>
    </p:spTree>
    <p:extLst>
      <p:ext uri="{BB962C8B-B14F-4D97-AF65-F5344CB8AC3E}">
        <p14:creationId xmlns:p14="http://schemas.microsoft.com/office/powerpoint/2010/main" val="1903717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64" y="-402883"/>
            <a:ext cx="8229600" cy="1143000"/>
          </a:xfrm>
        </p:spPr>
        <p:txBody>
          <a:bodyPr>
            <a:normAutofit/>
          </a:bodyPr>
          <a:lstStyle/>
          <a:p>
            <a:r>
              <a:rPr lang="en-US" sz="4400" b="1" dirty="0">
                <a:solidFill>
                  <a:schemeClr val="bg1"/>
                </a:solidFill>
              </a:rPr>
              <a:t>Benefits of Gemba Walk </a:t>
            </a:r>
          </a:p>
        </p:txBody>
      </p:sp>
      <p:sp>
        <p:nvSpPr>
          <p:cNvPr id="4" name="TextBox 3"/>
          <p:cNvSpPr txBox="1"/>
          <p:nvPr/>
        </p:nvSpPr>
        <p:spPr>
          <a:xfrm>
            <a:off x="1828800" y="1219202"/>
            <a:ext cx="8534400" cy="5109091"/>
          </a:xfrm>
          <a:prstGeom prst="rect">
            <a:avLst/>
          </a:prstGeom>
          <a:noFill/>
        </p:spPr>
        <p:txBody>
          <a:bodyPr wrap="square" rtlCol="0">
            <a:spAutoFit/>
          </a:bodyPr>
          <a:lstStyle/>
          <a:p>
            <a:r>
              <a:rPr lang="en-US" sz="2400" b="1" dirty="0">
                <a:solidFill>
                  <a:srgbClr val="C00000"/>
                </a:solidFill>
                <a:latin typeface="+mj-lt"/>
              </a:rPr>
              <a:t>Do it right </a:t>
            </a:r>
          </a:p>
          <a:p>
            <a:endParaRPr lang="en-US" sz="2000" b="1" dirty="0">
              <a:latin typeface="+mj-lt"/>
            </a:endParaRPr>
          </a:p>
          <a:p>
            <a:pPr marL="214630" indent="-214630">
              <a:buFont typeface="Arial" panose="020B0604020202020204" pitchFamily="34" charset="0"/>
              <a:buChar char="•"/>
            </a:pPr>
            <a:r>
              <a:rPr lang="en-US" sz="1600" dirty="0">
                <a:latin typeface="+mj-lt"/>
              </a:rPr>
              <a:t>Chance to observe the process and learn how it is working</a:t>
            </a:r>
          </a:p>
          <a:p>
            <a:pPr marL="214630" indent="-214630">
              <a:buFont typeface="Arial" panose="020B0604020202020204" pitchFamily="34" charset="0"/>
              <a:buChar char="•"/>
            </a:pPr>
            <a:r>
              <a:rPr lang="en-US" sz="1600" dirty="0">
                <a:latin typeface="+mj-lt"/>
              </a:rPr>
              <a:t>It is not an opportunity to deal with problems or to record complaints from workers </a:t>
            </a:r>
          </a:p>
          <a:p>
            <a:pPr marL="214630" indent="-214630">
              <a:buFont typeface="Arial" panose="020B0604020202020204" pitchFamily="34" charset="0"/>
              <a:buChar char="•"/>
            </a:pPr>
            <a:endParaRPr lang="en-US" b="1" dirty="0">
              <a:latin typeface="+mj-lt"/>
            </a:endParaRPr>
          </a:p>
          <a:p>
            <a:r>
              <a:rPr lang="en-US" sz="2400" b="1" dirty="0">
                <a:solidFill>
                  <a:srgbClr val="C00000"/>
                </a:solidFill>
                <a:latin typeface="+mj-lt"/>
              </a:rPr>
              <a:t>Look closer</a:t>
            </a:r>
          </a:p>
          <a:p>
            <a:endParaRPr lang="en-US" sz="2000" b="1" dirty="0">
              <a:latin typeface="+mj-lt"/>
            </a:endParaRPr>
          </a:p>
          <a:p>
            <a:pPr marL="214630" indent="-214630">
              <a:buFont typeface="Arial" panose="020B0604020202020204" pitchFamily="34" charset="0"/>
              <a:buChar char="•"/>
            </a:pPr>
            <a:r>
              <a:rPr lang="en-US" sz="1600" dirty="0">
                <a:latin typeface="+mj-lt"/>
              </a:rPr>
              <a:t>Give project teams a chance to observe the process in action </a:t>
            </a:r>
          </a:p>
          <a:p>
            <a:pPr marL="214630" indent="-214630">
              <a:buFont typeface="Arial" panose="020B0604020202020204" pitchFamily="34" charset="0"/>
              <a:buChar char="•"/>
            </a:pPr>
            <a:r>
              <a:rPr lang="en-US" sz="1600" dirty="0">
                <a:latin typeface="+mj-lt"/>
              </a:rPr>
              <a:t>Quite and attentive observation helps to understand the process better </a:t>
            </a:r>
          </a:p>
          <a:p>
            <a:pPr marL="214630" indent="-214630">
              <a:buFont typeface="Arial" panose="020B0604020202020204" pitchFamily="34" charset="0"/>
              <a:buChar char="•"/>
            </a:pPr>
            <a:r>
              <a:rPr lang="en-US" sz="1600" dirty="0">
                <a:latin typeface="+mj-lt"/>
              </a:rPr>
              <a:t>It breeds new and innovative ideas </a:t>
            </a:r>
          </a:p>
          <a:p>
            <a:pPr marL="214630" indent="-214630">
              <a:buFont typeface="Arial" panose="020B0604020202020204" pitchFamily="34" charset="0"/>
              <a:buChar char="•"/>
            </a:pPr>
            <a:endParaRPr lang="en-US" sz="1600" dirty="0">
              <a:latin typeface="+mj-lt"/>
            </a:endParaRPr>
          </a:p>
          <a:p>
            <a:r>
              <a:rPr lang="en-US" sz="2400" b="1" dirty="0">
                <a:solidFill>
                  <a:srgbClr val="C00000"/>
                </a:solidFill>
                <a:latin typeface="+mj-lt"/>
              </a:rPr>
              <a:t>Not MBWA</a:t>
            </a:r>
          </a:p>
          <a:p>
            <a:endParaRPr lang="en-US" sz="2000" b="1" dirty="0">
              <a:latin typeface="+mj-lt"/>
            </a:endParaRPr>
          </a:p>
          <a:p>
            <a:pPr marL="214630" indent="-214630">
              <a:buFont typeface="Arial" panose="020B0604020202020204" pitchFamily="34" charset="0"/>
              <a:buChar char="•"/>
            </a:pPr>
            <a:r>
              <a:rPr lang="en-US" sz="1600" dirty="0">
                <a:latin typeface="+mj-lt"/>
              </a:rPr>
              <a:t>MBWA (Management By Walking Around means randomly wandering the factory floor and be able to solve the problems).</a:t>
            </a:r>
          </a:p>
          <a:p>
            <a:pPr marL="214630" indent="-214630">
              <a:buFont typeface="Arial" panose="020B0604020202020204" pitchFamily="34" charset="0"/>
              <a:buChar char="•"/>
            </a:pPr>
            <a:endParaRPr lang="en-US" sz="1600" dirty="0">
              <a:latin typeface="+mj-lt"/>
            </a:endParaRPr>
          </a:p>
          <a:p>
            <a:pPr marL="214630" indent="-214630">
              <a:buFont typeface="Arial" panose="020B0604020202020204" pitchFamily="34" charset="0"/>
              <a:buChar char="•"/>
            </a:pPr>
            <a:r>
              <a:rPr lang="en-US" sz="1600" dirty="0">
                <a:latin typeface="+mj-lt"/>
              </a:rPr>
              <a:t>The Gemba Walk is different it starts with purpose and team members know why they are observing and what they are trying to learn. </a:t>
            </a: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5266" y="2609163"/>
            <a:ext cx="2692791" cy="2188487"/>
          </a:xfrm>
          <a:prstGeom prst="rect">
            <a:avLst/>
          </a:prstGeom>
        </p:spPr>
      </p:pic>
    </p:spTree>
    <p:extLst>
      <p:ext uri="{BB962C8B-B14F-4D97-AF65-F5344CB8AC3E}">
        <p14:creationId xmlns:p14="http://schemas.microsoft.com/office/powerpoint/2010/main" val="3934496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4976" r="20997"/>
          <a:stretch/>
        </p:blipFill>
        <p:spPr bwMode="auto">
          <a:xfrm>
            <a:off x="5273485" y="1160061"/>
            <a:ext cx="6668304" cy="54710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0369" y="81886"/>
            <a:ext cx="6823880" cy="769441"/>
          </a:xfrm>
          <a:prstGeom prst="rect">
            <a:avLst/>
          </a:prstGeom>
          <a:noFill/>
        </p:spPr>
        <p:txBody>
          <a:bodyPr wrap="square" rtlCol="0">
            <a:spAutoFit/>
          </a:bodyPr>
          <a:lstStyle/>
          <a:p>
            <a:pPr algn="ctr"/>
            <a:r>
              <a:rPr lang="en-US" sz="4400" dirty="0" smtClean="0">
                <a:solidFill>
                  <a:schemeClr val="bg1"/>
                </a:solidFill>
                <a:effectLst>
                  <a:outerShdw blurRad="38100" dist="38100" dir="2700000" algn="tl">
                    <a:srgbClr val="000000">
                      <a:alpha val="43137"/>
                    </a:srgbClr>
                  </a:outerShdw>
                </a:effectLst>
                <a:latin typeface="Bell MT" panose="02020503060305020303" pitchFamily="18" charset="0"/>
              </a:rPr>
              <a:t>DOWNTIME </a:t>
            </a:r>
            <a:endParaRPr lang="en-US" sz="4400" dirty="0">
              <a:solidFill>
                <a:schemeClr val="bg1"/>
              </a:solidFill>
              <a:effectLst>
                <a:outerShdw blurRad="38100" dist="38100" dir="2700000" algn="tl">
                  <a:srgbClr val="000000">
                    <a:alpha val="43137"/>
                  </a:srgbClr>
                </a:outerShdw>
              </a:effectLst>
              <a:latin typeface="Bell MT" panose="02020503060305020303" pitchFamily="18" charset="0"/>
            </a:endParaRPr>
          </a:p>
        </p:txBody>
      </p:sp>
      <p:sp>
        <p:nvSpPr>
          <p:cNvPr id="5" name="TextBox 4"/>
          <p:cNvSpPr txBox="1"/>
          <p:nvPr/>
        </p:nvSpPr>
        <p:spPr>
          <a:xfrm>
            <a:off x="177419" y="2442949"/>
            <a:ext cx="5213445" cy="2123658"/>
          </a:xfrm>
          <a:prstGeom prst="rect">
            <a:avLst/>
          </a:prstGeom>
          <a:noFill/>
        </p:spPr>
        <p:txBody>
          <a:bodyPr wrap="square" rtlCol="0">
            <a:spAutoFit/>
          </a:bodyPr>
          <a:lstStyle/>
          <a:p>
            <a:pPr algn="ctr"/>
            <a:r>
              <a:rPr lang="en-US" sz="6600" dirty="0" smtClean="0">
                <a:latin typeface="Bell MT" panose="02020503060305020303" pitchFamily="18" charset="0"/>
              </a:rPr>
              <a:t>8 </a:t>
            </a:r>
          </a:p>
          <a:p>
            <a:pPr algn="ctr"/>
            <a:r>
              <a:rPr lang="en-US" sz="6600" dirty="0" smtClean="0">
                <a:latin typeface="Bell MT" panose="02020503060305020303" pitchFamily="18" charset="0"/>
              </a:rPr>
              <a:t>Deadly Waste </a:t>
            </a:r>
            <a:endParaRPr lang="en-US" sz="6600" dirty="0">
              <a:latin typeface="Bell MT" panose="02020503060305020303" pitchFamily="18" charset="0"/>
            </a:endParaRPr>
          </a:p>
        </p:txBody>
      </p:sp>
    </p:spTree>
    <p:extLst>
      <p:ext uri="{BB962C8B-B14F-4D97-AF65-F5344CB8AC3E}">
        <p14:creationId xmlns:p14="http://schemas.microsoft.com/office/powerpoint/2010/main" val="2658146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2000" y="3101704"/>
            <a:ext cx="2438400" cy="507832"/>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 name="Title 1"/>
          <p:cNvSpPr>
            <a:spLocks noGrp="1"/>
          </p:cNvSpPr>
          <p:nvPr>
            <p:ph type="title"/>
          </p:nvPr>
        </p:nvSpPr>
        <p:spPr>
          <a:xfrm>
            <a:off x="381000" y="-347004"/>
            <a:ext cx="8229600" cy="1143000"/>
          </a:xfrm>
        </p:spPr>
        <p:txBody>
          <a:bodyPr/>
          <a:lstStyle/>
          <a:p>
            <a:r>
              <a:rPr lang="en-US" b="1" dirty="0" smtClean="0">
                <a:solidFill>
                  <a:schemeClr val="bg1"/>
                </a:solidFill>
                <a:effectLst>
                  <a:outerShdw blurRad="38100" dist="38100" dir="2700000" algn="tl">
                    <a:srgbClr val="000000">
                      <a:alpha val="43137"/>
                    </a:srgbClr>
                  </a:outerShdw>
                </a:effectLst>
              </a:rPr>
              <a:t>Voice Of Customer (VOC)</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381000" y="1371602"/>
            <a:ext cx="11277600" cy="1200329"/>
          </a:xfrm>
          <a:prstGeom prst="rect">
            <a:avLst/>
          </a:prstGeom>
          <a:noFill/>
        </p:spPr>
        <p:txBody>
          <a:bodyPr wrap="square" rtlCol="0">
            <a:spAutoFit/>
          </a:bodyPr>
          <a:lstStyle/>
          <a:p>
            <a:r>
              <a:rPr lang="en-US" dirty="0">
                <a:latin typeface="Cambria" panose="02040503050406030204" pitchFamily="18" charset="0"/>
              </a:rPr>
              <a:t>The voice of the customer is a Six Sigma strategy used to capture requirements and feedback from the customer and to meet their requirements. </a:t>
            </a:r>
          </a:p>
          <a:p>
            <a:endParaRPr lang="en-US" dirty="0">
              <a:latin typeface="Cambria" panose="02040503050406030204" pitchFamily="18" charset="0"/>
            </a:endParaRPr>
          </a:p>
          <a:p>
            <a:r>
              <a:rPr lang="en-US" dirty="0">
                <a:latin typeface="Cambria" panose="02040503050406030204" pitchFamily="18" charset="0"/>
              </a:rPr>
              <a:t>There are two approaches we gather Voice of Customer </a:t>
            </a:r>
          </a:p>
        </p:txBody>
      </p:sp>
      <p:sp>
        <p:nvSpPr>
          <p:cNvPr id="5" name="TextBox 4"/>
          <p:cNvSpPr txBox="1"/>
          <p:nvPr/>
        </p:nvSpPr>
        <p:spPr>
          <a:xfrm>
            <a:off x="762000" y="3147536"/>
            <a:ext cx="4876800" cy="3139321"/>
          </a:xfrm>
          <a:prstGeom prst="rect">
            <a:avLst/>
          </a:prstGeom>
          <a:noFill/>
        </p:spPr>
        <p:txBody>
          <a:bodyPr wrap="square" rtlCol="0">
            <a:spAutoFit/>
          </a:bodyPr>
          <a:lstStyle/>
          <a:p>
            <a:endParaRPr lang="en-US" b="1" dirty="0"/>
          </a:p>
          <a:p>
            <a:endParaRPr lang="en-US" b="1" dirty="0"/>
          </a:p>
          <a:p>
            <a:pPr>
              <a:buFont typeface="Arial" panose="020B0604020202020204" pitchFamily="34" charset="0"/>
              <a:buChar char="•"/>
            </a:pPr>
            <a:r>
              <a:rPr lang="en-US" dirty="0"/>
              <a:t> Looks at historical data to determine issues, </a:t>
            </a:r>
          </a:p>
          <a:p>
            <a:r>
              <a:rPr lang="en-US" dirty="0"/>
              <a:t>  unmet needs, problems and interests of </a:t>
            </a:r>
          </a:p>
          <a:p>
            <a:r>
              <a:rPr lang="en-US" dirty="0"/>
              <a:t>  former customers. </a:t>
            </a:r>
          </a:p>
          <a:p>
            <a:pPr>
              <a:buFont typeface="Arial" panose="020B0604020202020204" pitchFamily="34" charset="0"/>
              <a:buChar char="•"/>
            </a:pPr>
            <a:endParaRPr lang="en-US" dirty="0"/>
          </a:p>
          <a:p>
            <a:pPr marL="285750" indent="-285750">
              <a:buFont typeface="Wingdings" panose="05000000000000000000" pitchFamily="2" charset="2"/>
              <a:buChar char="Ø"/>
            </a:pPr>
            <a:r>
              <a:rPr lang="en-US" dirty="0"/>
              <a:t> Customer complaints </a:t>
            </a:r>
          </a:p>
          <a:p>
            <a:pPr marL="285750" indent="-285750">
              <a:buFont typeface="Wingdings" panose="05000000000000000000" pitchFamily="2" charset="2"/>
              <a:buChar char="Ø"/>
            </a:pPr>
            <a:r>
              <a:rPr lang="en-US" dirty="0"/>
              <a:t> Customer service calls </a:t>
            </a:r>
          </a:p>
          <a:p>
            <a:pPr marL="285750" indent="-285750">
              <a:buFont typeface="Wingdings" panose="05000000000000000000" pitchFamily="2" charset="2"/>
              <a:buChar char="Ø"/>
            </a:pPr>
            <a:r>
              <a:rPr lang="en-US" dirty="0"/>
              <a:t> Product return information </a:t>
            </a:r>
          </a:p>
          <a:p>
            <a:pPr marL="285750" indent="-285750">
              <a:buFont typeface="Wingdings" panose="05000000000000000000" pitchFamily="2" charset="2"/>
              <a:buChar char="Ø"/>
            </a:pPr>
            <a:r>
              <a:rPr lang="en-US" dirty="0"/>
              <a:t> Warranty claims </a:t>
            </a:r>
          </a:p>
          <a:p>
            <a:pPr marL="285750" indent="-285750">
              <a:buFont typeface="Wingdings" panose="05000000000000000000" pitchFamily="2" charset="2"/>
              <a:buChar char="Ø"/>
            </a:pPr>
            <a:r>
              <a:rPr lang="en-US" dirty="0"/>
              <a:t> Web page activity</a:t>
            </a:r>
            <a:r>
              <a:rPr lang="en-US" b="1" dirty="0"/>
              <a:t> </a:t>
            </a:r>
          </a:p>
        </p:txBody>
      </p:sp>
      <p:sp>
        <p:nvSpPr>
          <p:cNvPr id="7" name="Rounded Rectangle 6"/>
          <p:cNvSpPr/>
          <p:nvPr/>
        </p:nvSpPr>
        <p:spPr>
          <a:xfrm>
            <a:off x="6114171" y="3038175"/>
            <a:ext cx="2496429" cy="507832"/>
          </a:xfrm>
          <a:prstGeom prst="roundRect">
            <a:avLst/>
          </a:prstGeom>
          <a:solidFill>
            <a:schemeClr val="tx2">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2">
                  <a:lumMod val="75000"/>
                </a:schemeClr>
              </a:solidFill>
            </a:endParaRPr>
          </a:p>
        </p:txBody>
      </p:sp>
      <p:sp>
        <p:nvSpPr>
          <p:cNvPr id="6" name="TextBox 5"/>
          <p:cNvSpPr txBox="1"/>
          <p:nvPr/>
        </p:nvSpPr>
        <p:spPr>
          <a:xfrm>
            <a:off x="6096000" y="3670280"/>
            <a:ext cx="4953000" cy="2862322"/>
          </a:xfrm>
          <a:prstGeom prst="rect">
            <a:avLst/>
          </a:prstGeom>
          <a:noFill/>
        </p:spPr>
        <p:txBody>
          <a:bodyPr wrap="square" rtlCol="0">
            <a:spAutoFit/>
          </a:bodyPr>
          <a:lstStyle/>
          <a:p>
            <a:r>
              <a:rPr lang="en-US" dirty="0"/>
              <a:t>Verify conclusions of reactive research.</a:t>
            </a:r>
          </a:p>
          <a:p>
            <a:pPr>
              <a:buFont typeface="Arial" panose="020B0604020202020204" pitchFamily="34" charset="0"/>
              <a:buChar char="•"/>
            </a:pPr>
            <a:endParaRPr lang="en-US" dirty="0"/>
          </a:p>
          <a:p>
            <a:pPr>
              <a:buFont typeface="Arial" panose="020B0604020202020204" pitchFamily="34" charset="0"/>
              <a:buChar char="•"/>
            </a:pPr>
            <a:r>
              <a:rPr lang="en-US" dirty="0"/>
              <a:t> Determine interests and unmet needs of future </a:t>
            </a:r>
          </a:p>
          <a:p>
            <a:r>
              <a:rPr lang="en-US" dirty="0"/>
              <a:t>   customers</a:t>
            </a:r>
          </a:p>
          <a:p>
            <a:endParaRPr lang="en-US" dirty="0"/>
          </a:p>
          <a:p>
            <a:pPr marL="285750" indent="-285750">
              <a:buFont typeface="Wingdings" panose="05000000000000000000" pitchFamily="2" charset="2"/>
              <a:buChar char="Ø"/>
            </a:pPr>
            <a:r>
              <a:rPr lang="en-US" dirty="0"/>
              <a:t> Surveys </a:t>
            </a:r>
          </a:p>
          <a:p>
            <a:pPr marL="285750" indent="-285750">
              <a:buFont typeface="Wingdings" panose="05000000000000000000" pitchFamily="2" charset="2"/>
              <a:buChar char="Ø"/>
            </a:pPr>
            <a:r>
              <a:rPr lang="en-US" dirty="0"/>
              <a:t> Interviews</a:t>
            </a:r>
          </a:p>
          <a:p>
            <a:pPr marL="285750" indent="-285750">
              <a:buFont typeface="Wingdings" panose="05000000000000000000" pitchFamily="2" charset="2"/>
              <a:buChar char="Ø"/>
            </a:pPr>
            <a:r>
              <a:rPr lang="en-US" dirty="0"/>
              <a:t> Market research </a:t>
            </a:r>
          </a:p>
          <a:p>
            <a:pPr marL="285750" indent="-285750">
              <a:buFont typeface="Wingdings" panose="05000000000000000000" pitchFamily="2" charset="2"/>
              <a:buChar char="Ø"/>
            </a:pPr>
            <a:r>
              <a:rPr lang="en-US" dirty="0"/>
              <a:t> Benchmarking </a:t>
            </a:r>
          </a:p>
          <a:p>
            <a:pPr marL="285750" indent="-285750">
              <a:buFont typeface="Wingdings" panose="05000000000000000000" pitchFamily="2" charset="2"/>
              <a:buChar char="Ø"/>
            </a:pPr>
            <a:r>
              <a:rPr lang="en-US" dirty="0"/>
              <a:t> Observe customer </a:t>
            </a:r>
          </a:p>
        </p:txBody>
      </p:sp>
      <p:sp>
        <p:nvSpPr>
          <p:cNvPr id="8" name="TextBox 7"/>
          <p:cNvSpPr txBox="1"/>
          <p:nvPr/>
        </p:nvSpPr>
        <p:spPr>
          <a:xfrm>
            <a:off x="842302" y="3161603"/>
            <a:ext cx="2239695" cy="369332"/>
          </a:xfrm>
          <a:prstGeom prst="rect">
            <a:avLst/>
          </a:prstGeom>
          <a:noFill/>
        </p:spPr>
        <p:txBody>
          <a:bodyPr wrap="square" rtlCol="0">
            <a:spAutoFit/>
          </a:bodyPr>
          <a:lstStyle/>
          <a:p>
            <a:pPr algn="ctr"/>
            <a:r>
              <a:rPr lang="en-US" b="1" dirty="0">
                <a:solidFill>
                  <a:schemeClr val="bg1"/>
                </a:solidFill>
              </a:rPr>
              <a:t>Reactive Approach</a:t>
            </a:r>
            <a:endParaRPr lang="en-US" dirty="0"/>
          </a:p>
        </p:txBody>
      </p:sp>
      <p:sp>
        <p:nvSpPr>
          <p:cNvPr id="9" name="TextBox 8"/>
          <p:cNvSpPr txBox="1"/>
          <p:nvPr/>
        </p:nvSpPr>
        <p:spPr>
          <a:xfrm>
            <a:off x="6045590" y="3101704"/>
            <a:ext cx="2672864" cy="369332"/>
          </a:xfrm>
          <a:prstGeom prst="rect">
            <a:avLst/>
          </a:prstGeom>
          <a:noFill/>
        </p:spPr>
        <p:txBody>
          <a:bodyPr wrap="square" rtlCol="0">
            <a:spAutoFit/>
          </a:bodyPr>
          <a:lstStyle/>
          <a:p>
            <a:pPr algn="ctr"/>
            <a:r>
              <a:rPr lang="en-US" b="1" dirty="0">
                <a:solidFill>
                  <a:schemeClr val="bg1"/>
                </a:solidFill>
              </a:rPr>
              <a:t>Proactive Approach</a:t>
            </a:r>
          </a:p>
        </p:txBody>
      </p:sp>
    </p:spTree>
    <p:extLst>
      <p:ext uri="{BB962C8B-B14F-4D97-AF65-F5344CB8AC3E}">
        <p14:creationId xmlns:p14="http://schemas.microsoft.com/office/powerpoint/2010/main" val="493971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8437"/>
            <a:ext cx="8229600" cy="1143000"/>
          </a:xfrm>
        </p:spPr>
        <p:txBody>
          <a:bodyPr>
            <a:normAutofit/>
          </a:bodyPr>
          <a:lstStyle/>
          <a:p>
            <a:r>
              <a:rPr lang="en-US" sz="4400" b="1" dirty="0">
                <a:solidFill>
                  <a:schemeClr val="bg1"/>
                </a:solidFill>
                <a:effectLst>
                  <a:outerShdw blurRad="38100" dist="38100" dir="2700000" algn="tl">
                    <a:srgbClr val="000000">
                      <a:alpha val="43137"/>
                    </a:srgbClr>
                  </a:outerShdw>
                </a:effectLst>
              </a:rPr>
              <a:t>Critical to Quality (CTQ)</a:t>
            </a:r>
          </a:p>
        </p:txBody>
      </p:sp>
      <p:sp>
        <p:nvSpPr>
          <p:cNvPr id="4" name="TextBox 3"/>
          <p:cNvSpPr txBox="1"/>
          <p:nvPr/>
        </p:nvSpPr>
        <p:spPr>
          <a:xfrm>
            <a:off x="1752600" y="1524002"/>
            <a:ext cx="7543800" cy="1477328"/>
          </a:xfrm>
          <a:prstGeom prst="rect">
            <a:avLst/>
          </a:prstGeom>
          <a:noFill/>
        </p:spPr>
        <p:txBody>
          <a:bodyPr wrap="square" rtlCol="0">
            <a:spAutoFit/>
          </a:bodyPr>
          <a:lstStyle/>
          <a:p>
            <a:r>
              <a:rPr lang="en-US" dirty="0">
                <a:latin typeface="Cambria" panose="02040503050406030204" pitchFamily="18" charset="0"/>
              </a:rPr>
              <a:t>A Critical to quality is a specific </a:t>
            </a:r>
            <a:r>
              <a:rPr lang="en-US" sz="2400" b="1" dirty="0">
                <a:solidFill>
                  <a:srgbClr val="002060"/>
                </a:solidFill>
                <a:latin typeface="Cambria" panose="02040503050406030204" pitchFamily="18" charset="0"/>
              </a:rPr>
              <a:t>measurable characteristic </a:t>
            </a:r>
            <a:r>
              <a:rPr lang="en-US" dirty="0">
                <a:latin typeface="Cambria" panose="02040503050406030204" pitchFamily="18" charset="0"/>
              </a:rPr>
              <a:t>of a product or service that fulfils the </a:t>
            </a:r>
            <a:r>
              <a:rPr lang="en-US" sz="2400" b="1" dirty="0">
                <a:solidFill>
                  <a:srgbClr val="002060"/>
                </a:solidFill>
                <a:latin typeface="Cambria" panose="02040503050406030204" pitchFamily="18" charset="0"/>
              </a:rPr>
              <a:t>expressed requirement </a:t>
            </a:r>
            <a:r>
              <a:rPr lang="en-US" dirty="0">
                <a:latin typeface="Cambria" panose="02040503050406030204" pitchFamily="18" charset="0"/>
              </a:rPr>
              <a:t>of the customer. CTQ performance must exceed </a:t>
            </a:r>
            <a:r>
              <a:rPr lang="en-US" sz="2400" b="1" dirty="0">
                <a:solidFill>
                  <a:srgbClr val="002060"/>
                </a:solidFill>
                <a:latin typeface="Cambria" panose="02040503050406030204" pitchFamily="18" charset="0"/>
              </a:rPr>
              <a:t>specifications</a:t>
            </a:r>
            <a:r>
              <a:rPr lang="en-US" dirty="0">
                <a:latin typeface="Cambria" panose="02040503050406030204" pitchFamily="18" charset="0"/>
              </a:rPr>
              <a:t> to satisfy the customer. </a:t>
            </a:r>
          </a:p>
        </p:txBody>
      </p:sp>
      <p:grpSp>
        <p:nvGrpSpPr>
          <p:cNvPr id="18" name="Group 17"/>
          <p:cNvGrpSpPr/>
          <p:nvPr/>
        </p:nvGrpSpPr>
        <p:grpSpPr>
          <a:xfrm>
            <a:off x="5029202" y="3657600"/>
            <a:ext cx="752475" cy="1333500"/>
            <a:chOff x="2543175" y="4762500"/>
            <a:chExt cx="752475" cy="1333500"/>
          </a:xfrm>
        </p:grpSpPr>
        <p:cxnSp>
          <p:nvCxnSpPr>
            <p:cNvPr id="6" name="Elbow Connector 5"/>
            <p:cNvCxnSpPr/>
            <p:nvPr/>
          </p:nvCxnSpPr>
          <p:spPr>
            <a:xfrm>
              <a:off x="2543176" y="5505449"/>
              <a:ext cx="752474" cy="59055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43175" y="5495925"/>
              <a:ext cx="628650"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2552700" y="4762500"/>
              <a:ext cx="742950" cy="7334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858003" y="5029200"/>
            <a:ext cx="619125" cy="400050"/>
            <a:chOff x="4362450" y="4276725"/>
            <a:chExt cx="619125" cy="400050"/>
          </a:xfrm>
        </p:grpSpPr>
        <p:cxnSp>
          <p:nvCxnSpPr>
            <p:cNvPr id="9" name="Straight Arrow Connector 8"/>
            <p:cNvCxnSpPr/>
            <p:nvPr/>
          </p:nvCxnSpPr>
          <p:spPr>
            <a:xfrm>
              <a:off x="4362450" y="4476750"/>
              <a:ext cx="619125"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flipV="1">
              <a:off x="4381500" y="4276725"/>
              <a:ext cx="542925" cy="2000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4371975" y="4486275"/>
              <a:ext cx="552450" cy="1905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858003" y="3124200"/>
            <a:ext cx="619125" cy="400050"/>
            <a:chOff x="4343400" y="5248275"/>
            <a:chExt cx="619125" cy="400050"/>
          </a:xfrm>
        </p:grpSpPr>
        <p:cxnSp>
          <p:nvCxnSpPr>
            <p:cNvPr id="10" name="Straight Arrow Connector 9"/>
            <p:cNvCxnSpPr/>
            <p:nvPr/>
          </p:nvCxnSpPr>
          <p:spPr>
            <a:xfrm>
              <a:off x="4343400" y="5448300"/>
              <a:ext cx="619125"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flipV="1">
              <a:off x="4362450" y="5248275"/>
              <a:ext cx="542925" cy="2000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a:off x="4352925" y="5457825"/>
              <a:ext cx="552450" cy="1905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6858003" y="4038600"/>
            <a:ext cx="619125" cy="400050"/>
            <a:chOff x="4333875" y="6162675"/>
            <a:chExt cx="619125" cy="400050"/>
          </a:xfrm>
        </p:grpSpPr>
        <p:cxnSp>
          <p:nvCxnSpPr>
            <p:cNvPr id="11" name="Straight Arrow Connector 10"/>
            <p:cNvCxnSpPr/>
            <p:nvPr/>
          </p:nvCxnSpPr>
          <p:spPr>
            <a:xfrm>
              <a:off x="4333875" y="6372225"/>
              <a:ext cx="619125"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flipV="1">
              <a:off x="4371975" y="6162675"/>
              <a:ext cx="542925" cy="2000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4362450" y="6372225"/>
              <a:ext cx="552450" cy="1905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2" name="Table 21"/>
          <p:cNvGraphicFramePr>
            <a:graphicFrameLocks noGrp="1"/>
          </p:cNvGraphicFramePr>
          <p:nvPr/>
        </p:nvGraphicFramePr>
        <p:xfrm>
          <a:off x="3810000" y="3105150"/>
          <a:ext cx="5842000" cy="2476500"/>
        </p:xfrm>
        <a:graphic>
          <a:graphicData uri="http://schemas.openxmlformats.org/drawingml/2006/table">
            <a:tbl>
              <a:tblPr/>
              <a:tblGrid>
                <a:gridCol w="609600"/>
                <a:gridCol w="609600"/>
                <a:gridCol w="609600"/>
                <a:gridCol w="609600"/>
                <a:gridCol w="609600"/>
                <a:gridCol w="609600"/>
                <a:gridCol w="1206500"/>
                <a:gridCol w="977900"/>
              </a:tblGrid>
              <a:tr h="190500">
                <a:tc>
                  <a:txBody>
                    <a:bodyPr/>
                    <a:lstStyle/>
                    <a:p>
                      <a:pPr algn="l" fontAlgn="ctr"/>
                      <a:endParaRPr lang="en-US" sz="1100" b="0" i="0" u="none" strike="noStrike" dirty="0">
                        <a:solidFill>
                          <a:srgbClr val="000000"/>
                        </a:solidFill>
                        <a:latin typeface="Calibri" panose="020F0502020204030204"/>
                      </a:endParaRPr>
                    </a:p>
                  </a:txBody>
                  <a:tcPr marL="0" marR="0" marT="0" marB="0" anchor="ctr">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lnL>
                      <a:noFill/>
                    </a:lnL>
                    <a:lnR w="6350" cap="flat" cmpd="sng" algn="ctr">
                      <a:solidFill>
                        <a:srgbClr val="000000"/>
                      </a:solidFill>
                      <a:prstDash val="solid"/>
                      <a:round/>
                      <a:headEnd type="none" w="med" len="med"/>
                      <a:tailEnd type="none" w="med" len="med"/>
                    </a:lnR>
                    <a:lnT>
                      <a:noFill/>
                    </a:lnT>
                    <a:lnB>
                      <a:noFill/>
                    </a:lnB>
                  </a:tcPr>
                </a:tc>
                <a:tc rowSpan="3" gridSpan="2">
                  <a:txBody>
                    <a:bodyPr/>
                    <a:lstStyle/>
                    <a:p>
                      <a:pPr algn="ctr" fontAlgn="ctr"/>
                      <a:r>
                        <a:rPr lang="en-US" sz="1100" b="0" i="0" u="none" strike="noStrike">
                          <a:solidFill>
                            <a:srgbClr val="000000"/>
                          </a:solidFill>
                          <a:latin typeface="Calibri" panose="020F0502020204030204"/>
                        </a:rPr>
                        <a:t>Taste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rowSpan="3" hMerge="1">
                  <a:txBody>
                    <a:bodyPr/>
                    <a:lstStyle/>
                    <a:p>
                      <a:endParaRPr lang="en-US"/>
                    </a:p>
                  </a:txBody>
                  <a:tcPr/>
                </a:tc>
                <a:tc>
                  <a:txBody>
                    <a:bodyPr/>
                    <a:lstStyle/>
                    <a:p>
                      <a:pPr algn="l" fontAlgn="b"/>
                      <a:endParaRPr lang="en-US" sz="1100" b="0" i="0" u="none" strike="noStrike">
                        <a:solidFill>
                          <a:srgbClr val="000000"/>
                        </a:solidFill>
                        <a:latin typeface="Calibri" panose="020F0502020204030204"/>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panose="020F0502020204030204"/>
                        </a:rPr>
                        <a:t>Rich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1100" b="0" i="0" u="none" strike="noStrike">
                          <a:solidFill>
                            <a:srgbClr val="000000"/>
                          </a:solidFill>
                          <a:latin typeface="Calibri" panose="020F0502020204030204"/>
                        </a:rPr>
                        <a:t>1.1&lt;TDS&gt;1.3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0500">
                <a:tc>
                  <a:txBody>
                    <a:bodyPr/>
                    <a:lstStyle/>
                    <a:p>
                      <a:pPr algn="l" fontAlgn="ctr"/>
                      <a:endParaRPr lang="en-US" sz="1100" b="0" i="0" u="none" strike="noStrike">
                        <a:solidFill>
                          <a:srgbClr val="000000"/>
                        </a:solidFill>
                        <a:latin typeface="Calibri" panose="020F0502020204030204"/>
                      </a:endParaRPr>
                    </a:p>
                  </a:txBody>
                  <a:tcPr marL="0" marR="0" marT="0" marB="0" anchor="ctr">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a:solidFill>
                          <a:srgbClr val="000000"/>
                        </a:solidFill>
                        <a:latin typeface="Calibri" panose="020F0502020204030204"/>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panose="020F0502020204030204"/>
                        </a:rPr>
                        <a:t>Not acidic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panose="020F0502020204030204"/>
                        </a:rPr>
                        <a:t>Extractions&gt; 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0500">
                <a:tc>
                  <a:txBody>
                    <a:bodyPr/>
                    <a:lstStyle/>
                    <a:p>
                      <a:pPr algn="l" fontAlgn="ctr"/>
                      <a:endParaRPr lang="en-US" sz="1100" b="0" i="0" u="none" strike="noStrike">
                        <a:solidFill>
                          <a:srgbClr val="000000"/>
                        </a:solidFill>
                        <a:latin typeface="Calibri" panose="020F0502020204030204"/>
                      </a:endParaRPr>
                    </a:p>
                  </a:txBody>
                  <a:tcPr marL="0" marR="0" marT="0" marB="0" anchor="ctr">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panose="020F0502020204030204"/>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a:solidFill>
                          <a:srgbClr val="000000"/>
                        </a:solidFill>
                        <a:latin typeface="Calibri" panose="020F0502020204030204"/>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panose="020F0502020204030204"/>
                        </a:rPr>
                        <a:t>Not bitter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000000"/>
                          </a:solidFill>
                          <a:latin typeface="Calibri" panose="020F0502020204030204"/>
                        </a:rPr>
                        <a:t>Extractions&lt;22%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0500">
                <a:tc>
                  <a:txBody>
                    <a:bodyPr/>
                    <a:lstStyle/>
                    <a:p>
                      <a:pPr algn="l" fontAlgn="ctr"/>
                      <a:endParaRPr lang="en-US" sz="1100" b="0" i="0" u="none" strike="noStrike">
                        <a:solidFill>
                          <a:srgbClr val="000000"/>
                        </a:solidFill>
                        <a:latin typeface="Calibri" panose="020F0502020204030204"/>
                      </a:endParaRPr>
                    </a:p>
                  </a:txBody>
                  <a:tcPr marL="0" marR="0" marT="0" marB="0" anchor="ctr">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panose="020F0502020204030204"/>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panose="020F0502020204030204"/>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90500">
                <a:tc rowSpan="4" gridSpan="2">
                  <a:txBody>
                    <a:bodyPr/>
                    <a:lstStyle/>
                    <a:p>
                      <a:pPr algn="ctr" fontAlgn="ctr"/>
                      <a:r>
                        <a:rPr lang="en-US" sz="1100" b="0" i="0" u="none" strike="noStrike">
                          <a:solidFill>
                            <a:srgbClr val="000000"/>
                          </a:solidFill>
                          <a:latin typeface="Calibri" panose="020F0502020204030204"/>
                        </a:rPr>
                        <a:t>Customer wants</a:t>
                      </a:r>
                      <a:br>
                        <a:rPr lang="en-US" sz="1100" b="0" i="0" u="none" strike="noStrike">
                          <a:solidFill>
                            <a:srgbClr val="000000"/>
                          </a:solidFill>
                          <a:latin typeface="Calibri" panose="020F0502020204030204"/>
                        </a:rPr>
                      </a:br>
                      <a:r>
                        <a:rPr lang="en-US" sz="1100" b="0" i="0" u="none" strike="noStrike">
                          <a:solidFill>
                            <a:srgbClr val="000000"/>
                          </a:solidFill>
                          <a:latin typeface="Calibri" panose="020F0502020204030204"/>
                        </a:rPr>
                        <a:t>"Good Coffee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4" hMerge="1">
                  <a:txBody>
                    <a:bodyPr/>
                    <a:lstStyle/>
                    <a:p>
                      <a:endParaRPr lang="en-US"/>
                    </a:p>
                  </a:txBody>
                  <a:tcPr/>
                </a:tc>
                <a:tc>
                  <a:txBody>
                    <a:bodyPr/>
                    <a:lstStyle/>
                    <a:p>
                      <a:pPr algn="l" fontAlgn="b"/>
                      <a:endParaRPr lang="en-US" sz="1100" b="0" i="0" u="none" strike="noStrike">
                        <a:solidFill>
                          <a:srgbClr val="000000"/>
                        </a:solidFill>
                        <a:latin typeface="Calibri" panose="020F0502020204030204"/>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3" gridSpan="2">
                  <a:txBody>
                    <a:bodyPr/>
                    <a:lstStyle/>
                    <a:p>
                      <a:pPr algn="ctr" fontAlgn="ctr"/>
                      <a:r>
                        <a:rPr lang="en-US" sz="1100" b="0" i="0" u="none" strike="noStrike">
                          <a:solidFill>
                            <a:srgbClr val="000000"/>
                          </a:solidFill>
                          <a:latin typeface="Calibri" panose="020F0502020204030204"/>
                        </a:rPr>
                        <a:t>Temperature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rowSpan="3" hMerge="1">
                  <a:txBody>
                    <a:bodyPr/>
                    <a:lstStyle/>
                    <a:p>
                      <a:endParaRPr lang="en-US"/>
                    </a:p>
                  </a:txBody>
                  <a:tcPr/>
                </a:tc>
                <a:tc>
                  <a:txBody>
                    <a:bodyPr/>
                    <a:lstStyle/>
                    <a:p>
                      <a:pPr algn="l" fontAlgn="b"/>
                      <a:endParaRPr lang="en-US" sz="1100" b="0" i="0" u="none" strike="noStrike">
                        <a:solidFill>
                          <a:srgbClr val="000000"/>
                        </a:solidFill>
                        <a:latin typeface="Calibri" panose="020F0502020204030204"/>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100" b="0" i="0" u="none" strike="noStrike" dirty="0">
                          <a:solidFill>
                            <a:srgbClr val="000000"/>
                          </a:solidFill>
                          <a:latin typeface="Calibri" panose="020F0502020204030204"/>
                        </a:rPr>
                        <a:t>Optimum Drinking</a:t>
                      </a:r>
                      <a:br>
                        <a:rPr lang="en-US" sz="1100" b="0" i="0" u="none" strike="noStrike" dirty="0">
                          <a:solidFill>
                            <a:srgbClr val="000000"/>
                          </a:solidFill>
                          <a:latin typeface="Calibri" panose="020F0502020204030204"/>
                        </a:rPr>
                      </a:br>
                      <a:r>
                        <a:rPr lang="en-US" sz="1100" b="0" i="0" u="none" strike="noStrike" dirty="0">
                          <a:solidFill>
                            <a:srgbClr val="000000"/>
                          </a:solidFill>
                          <a:latin typeface="Calibri" panose="020F0502020204030204"/>
                        </a:rPr>
                        <a:t>Temperature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1100" b="0" i="0" u="none" strike="noStrike">
                          <a:solidFill>
                            <a:srgbClr val="000000"/>
                          </a:solidFill>
                          <a:latin typeface="Calibri" panose="020F0502020204030204"/>
                        </a:rPr>
                        <a:t>&gt;140 *F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0500">
                <a:tc gridSpan="2"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a:solidFill>
                          <a:srgbClr val="000000"/>
                        </a:solidFill>
                        <a:latin typeface="Calibri" panose="020F0502020204030204"/>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a:solidFill>
                          <a:srgbClr val="000000"/>
                        </a:solidFill>
                        <a:latin typeface="Calibri" panose="020F0502020204030204"/>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1100" b="0" i="0" u="none" strike="noStrike">
                          <a:solidFill>
                            <a:srgbClr val="000000"/>
                          </a:solidFill>
                          <a:latin typeface="Calibri" panose="020F0502020204030204"/>
                        </a:rPr>
                        <a:t>&lt;176*F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0500">
                <a:tc gridSpan="2"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dirty="0">
                        <a:solidFill>
                          <a:srgbClr val="000000"/>
                        </a:solidFill>
                        <a:latin typeface="Calibri" panose="020F0502020204030204"/>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a:solidFill>
                          <a:srgbClr val="000000"/>
                        </a:solidFill>
                        <a:latin typeface="Calibri" panose="020F0502020204030204"/>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panose="020F0502020204030204"/>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1100" b="0" i="0" u="none" strike="noStrike">
                          <a:solidFill>
                            <a:srgbClr val="000000"/>
                          </a:solidFill>
                          <a:latin typeface="Calibri" panose="020F0502020204030204"/>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0500">
                <a:tc gridSpan="2"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a:solidFill>
                          <a:srgbClr val="000000"/>
                        </a:solidFill>
                        <a:latin typeface="Calibri" panose="020F0502020204030204"/>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3" gridSpan="2">
                  <a:txBody>
                    <a:bodyPr/>
                    <a:lstStyle/>
                    <a:p>
                      <a:pPr algn="ctr" fontAlgn="ctr"/>
                      <a:r>
                        <a:rPr lang="en-US" sz="1100" b="0" i="0" u="none" strike="noStrike" dirty="0">
                          <a:solidFill>
                            <a:srgbClr val="000000"/>
                          </a:solidFill>
                          <a:latin typeface="Calibri" panose="020F0502020204030204"/>
                        </a:rPr>
                        <a:t>Cost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rowSpan="3" hMerge="1">
                  <a:txBody>
                    <a:bodyPr/>
                    <a:lstStyle/>
                    <a:p>
                      <a:endParaRPr lang="en-US"/>
                    </a:p>
                  </a:txBody>
                  <a:tcPr/>
                </a:tc>
                <a:tc>
                  <a:txBody>
                    <a:bodyPr/>
                    <a:lstStyle/>
                    <a:p>
                      <a:pPr algn="l" fontAlgn="b"/>
                      <a:endParaRPr lang="en-US" sz="1100" b="0" i="0" u="none" strike="noStrike">
                        <a:solidFill>
                          <a:srgbClr val="000000"/>
                        </a:solidFill>
                        <a:latin typeface="Calibri" panose="020F0502020204030204"/>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panose="020F0502020204030204"/>
                        </a:rPr>
                        <a:t>Price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1100" b="0" i="0" u="none" strike="noStrike">
                          <a:solidFill>
                            <a:srgbClr val="000000"/>
                          </a:solidFill>
                          <a:latin typeface="Calibri" panose="020F0502020204030204"/>
                        </a:rPr>
                        <a:t>tk.120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0500">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dirty="0">
                        <a:solidFill>
                          <a:srgbClr val="000000"/>
                        </a:solidFill>
                        <a:latin typeface="Calibri" panose="020F0502020204030204"/>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panose="020F0502020204030204"/>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1100" b="0" i="0" u="none" strike="noStrike">
                          <a:solidFill>
                            <a:srgbClr val="000000"/>
                          </a:solidFill>
                          <a:latin typeface="Calibri" panose="020F0502020204030204"/>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90500">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panose="020F0502020204030204"/>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a:solidFill>
                          <a:srgbClr val="000000"/>
                        </a:solidFill>
                        <a:latin typeface="Calibri" panose="020F0502020204030204"/>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panose="020F0502020204030204"/>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1100" b="0" i="0" u="none" strike="noStrike" dirty="0">
                          <a:solidFill>
                            <a:srgbClr val="000000"/>
                          </a:solidFill>
                          <a:latin typeface="Calibri" panose="020F0502020204030204"/>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bl>
          </a:graphicData>
        </a:graphic>
      </p:graphicFrame>
      <p:sp>
        <p:nvSpPr>
          <p:cNvPr id="35" name="TextBox 34"/>
          <p:cNvSpPr txBox="1"/>
          <p:nvPr/>
        </p:nvSpPr>
        <p:spPr>
          <a:xfrm>
            <a:off x="1524000" y="3048000"/>
            <a:ext cx="46482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We need to Translate VOC to CTQs </a:t>
            </a:r>
          </a:p>
        </p:txBody>
      </p:sp>
      <p:cxnSp>
        <p:nvCxnSpPr>
          <p:cNvPr id="37" name="Straight Arrow Connector 36"/>
          <p:cNvCxnSpPr/>
          <p:nvPr/>
        </p:nvCxnSpPr>
        <p:spPr>
          <a:xfrm flipH="1">
            <a:off x="6324600" y="1752600"/>
            <a:ext cx="609600" cy="1371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p:nvPr/>
        </p:nvCxnSpPr>
        <p:spPr>
          <a:xfrm flipH="1">
            <a:off x="4572000" y="2133600"/>
            <a:ext cx="1143000" cy="1905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0" name="Straight Arrow Connector 39"/>
          <p:cNvCxnSpPr/>
          <p:nvPr/>
        </p:nvCxnSpPr>
        <p:spPr>
          <a:xfrm>
            <a:off x="7239000" y="2590800"/>
            <a:ext cx="167640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4" name="TextBox 43"/>
          <p:cNvSpPr txBox="1"/>
          <p:nvPr/>
        </p:nvSpPr>
        <p:spPr>
          <a:xfrm>
            <a:off x="3352800" y="4876804"/>
            <a:ext cx="2286000" cy="646331"/>
          </a:xfrm>
          <a:prstGeom prst="rect">
            <a:avLst/>
          </a:prstGeom>
          <a:noFill/>
        </p:spPr>
        <p:txBody>
          <a:bodyPr wrap="square" rtlCol="0">
            <a:spAutoFit/>
          </a:bodyPr>
          <a:lstStyle/>
          <a:p>
            <a:r>
              <a:rPr lang="en-US" b="1" dirty="0"/>
              <a:t>Hard to Measure</a:t>
            </a:r>
          </a:p>
          <a:p>
            <a:r>
              <a:rPr lang="en-US" b="1" dirty="0"/>
              <a:t>         Need  </a:t>
            </a:r>
          </a:p>
        </p:txBody>
      </p:sp>
      <p:sp>
        <p:nvSpPr>
          <p:cNvPr id="45" name="TextBox 44"/>
          <p:cNvSpPr txBox="1"/>
          <p:nvPr/>
        </p:nvSpPr>
        <p:spPr>
          <a:xfrm>
            <a:off x="5715000" y="5638800"/>
            <a:ext cx="2286000" cy="369332"/>
          </a:xfrm>
          <a:prstGeom prst="rect">
            <a:avLst/>
          </a:prstGeom>
          <a:noFill/>
        </p:spPr>
        <p:txBody>
          <a:bodyPr wrap="square" rtlCol="0">
            <a:spAutoFit/>
          </a:bodyPr>
          <a:lstStyle/>
          <a:p>
            <a:r>
              <a:rPr lang="en-US" b="1" dirty="0"/>
              <a:t>Drivers </a:t>
            </a:r>
          </a:p>
        </p:txBody>
      </p:sp>
      <p:sp>
        <p:nvSpPr>
          <p:cNvPr id="46" name="TextBox 45"/>
          <p:cNvSpPr txBox="1"/>
          <p:nvPr/>
        </p:nvSpPr>
        <p:spPr>
          <a:xfrm>
            <a:off x="7467600" y="5638803"/>
            <a:ext cx="1143000" cy="646331"/>
          </a:xfrm>
          <a:prstGeom prst="rect">
            <a:avLst/>
          </a:prstGeom>
          <a:noFill/>
        </p:spPr>
        <p:txBody>
          <a:bodyPr wrap="square" rtlCol="0">
            <a:spAutoFit/>
          </a:bodyPr>
          <a:lstStyle/>
          <a:p>
            <a:r>
              <a:rPr lang="en-US" b="1" dirty="0"/>
              <a:t>Easy to Measure  </a:t>
            </a:r>
          </a:p>
        </p:txBody>
      </p:sp>
      <p:sp>
        <p:nvSpPr>
          <p:cNvPr id="47" name="TextBox 46"/>
          <p:cNvSpPr txBox="1"/>
          <p:nvPr/>
        </p:nvSpPr>
        <p:spPr>
          <a:xfrm>
            <a:off x="8686800" y="5638802"/>
            <a:ext cx="1143000" cy="646331"/>
          </a:xfrm>
          <a:prstGeom prst="rect">
            <a:avLst/>
          </a:prstGeom>
          <a:noFill/>
        </p:spPr>
        <p:txBody>
          <a:bodyPr wrap="square" rtlCol="0">
            <a:spAutoFit/>
          </a:bodyPr>
          <a:lstStyle/>
          <a:p>
            <a:r>
              <a:rPr lang="en-US" b="1" dirty="0"/>
              <a:t>Specification </a:t>
            </a:r>
          </a:p>
        </p:txBody>
      </p:sp>
      <p:sp>
        <p:nvSpPr>
          <p:cNvPr id="48" name="TextBox 47"/>
          <p:cNvSpPr txBox="1"/>
          <p:nvPr/>
        </p:nvSpPr>
        <p:spPr>
          <a:xfrm>
            <a:off x="7543800" y="2743200"/>
            <a:ext cx="1143000" cy="369332"/>
          </a:xfrm>
          <a:prstGeom prst="rect">
            <a:avLst/>
          </a:prstGeom>
          <a:noFill/>
        </p:spPr>
        <p:txBody>
          <a:bodyPr wrap="square" rtlCol="0">
            <a:spAutoFit/>
          </a:bodyPr>
          <a:lstStyle/>
          <a:p>
            <a:r>
              <a:rPr lang="en-US" b="1" dirty="0"/>
              <a:t>CTQ</a:t>
            </a:r>
          </a:p>
        </p:txBody>
      </p:sp>
    </p:spTree>
    <p:extLst>
      <p:ext uri="{BB962C8B-B14F-4D97-AF65-F5344CB8AC3E}">
        <p14:creationId xmlns:p14="http://schemas.microsoft.com/office/powerpoint/2010/main" val="14793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normAutofit/>
          </a:bodyPr>
          <a:lstStyle/>
          <a:p>
            <a:r>
              <a:rPr lang="en-US" sz="4000" b="1" dirty="0">
                <a:solidFill>
                  <a:schemeClr val="bg1"/>
                </a:solidFill>
                <a:effectLst>
                  <a:outerShdw blurRad="38100" dist="38100" dir="2700000" algn="tl">
                    <a:srgbClr val="000000">
                      <a:alpha val="43137"/>
                    </a:srgbClr>
                  </a:outerShdw>
                </a:effectLst>
              </a:rPr>
              <a:t>Common </a:t>
            </a:r>
            <a:r>
              <a:rPr lang="en-US" sz="4000" b="1" dirty="0" smtClean="0">
                <a:solidFill>
                  <a:schemeClr val="bg1"/>
                </a:solidFill>
                <a:effectLst>
                  <a:outerShdw blurRad="38100" dist="38100" dir="2700000" algn="tl">
                    <a:srgbClr val="000000">
                      <a:alpha val="43137"/>
                    </a:srgbClr>
                  </a:outerShdw>
                </a:effectLst>
              </a:rPr>
              <a:t>Causes </a:t>
            </a:r>
            <a:r>
              <a:rPr lang="en-US" sz="4000" b="1" dirty="0">
                <a:solidFill>
                  <a:schemeClr val="bg1"/>
                </a:solidFill>
                <a:effectLst>
                  <a:outerShdw blurRad="38100" dist="38100" dir="2700000" algn="tl">
                    <a:srgbClr val="000000">
                      <a:alpha val="43137"/>
                    </a:srgbClr>
                  </a:outerShdw>
                </a:effectLst>
              </a:rPr>
              <a:t>of Variation </a:t>
            </a:r>
          </a:p>
        </p:txBody>
      </p:sp>
      <p:pic>
        <p:nvPicPr>
          <p:cNvPr id="4" name="Picture 3" descr="variations.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667000" y="1219202"/>
            <a:ext cx="6705600" cy="4985315"/>
          </a:xfrm>
          <a:prstGeom prst="rect">
            <a:avLst/>
          </a:prstGeom>
        </p:spPr>
      </p:pic>
      <p:sp>
        <p:nvSpPr>
          <p:cNvPr id="5" name="TextBox 4"/>
          <p:cNvSpPr txBox="1"/>
          <p:nvPr/>
        </p:nvSpPr>
        <p:spPr>
          <a:xfrm>
            <a:off x="8229600" y="5257801"/>
            <a:ext cx="1981200" cy="923330"/>
          </a:xfrm>
          <a:prstGeom prst="rect">
            <a:avLst/>
          </a:prstGeom>
          <a:noFill/>
        </p:spPr>
        <p:txBody>
          <a:bodyPr wrap="square" rtlCol="0">
            <a:spAutoFit/>
          </a:bodyPr>
          <a:lstStyle/>
          <a:p>
            <a:r>
              <a:rPr lang="en-US" b="1" dirty="0">
                <a:solidFill>
                  <a:prstClr val="black"/>
                </a:solidFill>
                <a:effectLst>
                  <a:outerShdw blurRad="38100" dist="38100" dir="2700000" algn="tl">
                    <a:srgbClr val="000000">
                      <a:alpha val="43137"/>
                    </a:srgbClr>
                  </a:outerShdw>
                </a:effectLst>
              </a:rPr>
              <a:t>Reasons behind the variations in a process </a:t>
            </a:r>
          </a:p>
        </p:txBody>
      </p:sp>
    </p:spTree>
    <p:extLst>
      <p:ext uri="{BB962C8B-B14F-4D97-AF65-F5344CB8AC3E}">
        <p14:creationId xmlns:p14="http://schemas.microsoft.com/office/powerpoint/2010/main" val="3896741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32" y="-395067"/>
            <a:ext cx="8229600" cy="1143000"/>
          </a:xfrm>
        </p:spPr>
        <p:txBody>
          <a:bodyPr>
            <a:normAutofit/>
          </a:bodyPr>
          <a:lstStyle/>
          <a:p>
            <a:r>
              <a:rPr lang="en-US" sz="4400" b="1" dirty="0">
                <a:solidFill>
                  <a:schemeClr val="bg1"/>
                </a:solidFill>
                <a:effectLst>
                  <a:outerShdw blurRad="38100" dist="38100" dir="2700000" algn="tl">
                    <a:srgbClr val="000000">
                      <a:alpha val="43137"/>
                    </a:srgbClr>
                  </a:outerShdw>
                </a:effectLst>
              </a:rPr>
              <a:t>Cause and Effect Diagram </a:t>
            </a:r>
          </a:p>
        </p:txBody>
      </p:sp>
      <p:sp>
        <p:nvSpPr>
          <p:cNvPr id="5" name="TextBox 4"/>
          <p:cNvSpPr txBox="1"/>
          <p:nvPr/>
        </p:nvSpPr>
        <p:spPr>
          <a:xfrm>
            <a:off x="762000" y="1143001"/>
            <a:ext cx="10744200" cy="923330"/>
          </a:xfrm>
          <a:prstGeom prst="rect">
            <a:avLst/>
          </a:prstGeom>
          <a:noFill/>
        </p:spPr>
        <p:txBody>
          <a:bodyPr wrap="square" rtlCol="0">
            <a:spAutoFit/>
          </a:bodyPr>
          <a:lstStyle/>
          <a:p>
            <a:r>
              <a:rPr lang="en-US" b="1" dirty="0"/>
              <a:t>A cause effect diagram is a graphical tool for displaying a list of causes associated with a specific effect. It is also known as a </a:t>
            </a:r>
            <a:r>
              <a:rPr lang="en-US" b="1" dirty="0">
                <a:effectLst>
                  <a:outerShdw blurRad="38100" dist="38100" dir="2700000" algn="tl">
                    <a:srgbClr val="000000">
                      <a:alpha val="43137"/>
                    </a:srgbClr>
                  </a:outerShdw>
                </a:effectLst>
              </a:rPr>
              <a:t>fishbone diagram </a:t>
            </a:r>
            <a:r>
              <a:rPr lang="en-US" b="1" dirty="0"/>
              <a:t>or </a:t>
            </a:r>
            <a:r>
              <a:rPr lang="en-US" b="1" dirty="0">
                <a:solidFill>
                  <a:srgbClr val="00B050"/>
                </a:solidFill>
              </a:rPr>
              <a:t>an Ishikawa diagram(created by Dr. Kaoru Ishikawa</a:t>
            </a:r>
            <a:r>
              <a:rPr lang="en-US" b="1" dirty="0"/>
              <a:t>, an influential quality management innovator). </a:t>
            </a:r>
          </a:p>
        </p:txBody>
      </p:sp>
      <p:sp>
        <p:nvSpPr>
          <p:cNvPr id="6" name="Round Same Side Corner Rectangle 5"/>
          <p:cNvSpPr/>
          <p:nvPr/>
        </p:nvSpPr>
        <p:spPr>
          <a:xfrm>
            <a:off x="2895600" y="2438400"/>
            <a:ext cx="1524000" cy="533400"/>
          </a:xfrm>
          <a:prstGeom prst="round2SameRect">
            <a:avLst/>
          </a:prstGeom>
          <a:solidFill>
            <a:schemeClr val="accent1">
              <a:lumMod val="75000"/>
              <a:alpha val="54000"/>
            </a:schemeClr>
          </a:solidFill>
          <a:effectLst>
            <a:outerShdw blurRad="50800" dist="635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Man </a:t>
            </a:r>
          </a:p>
        </p:txBody>
      </p:sp>
      <p:sp>
        <p:nvSpPr>
          <p:cNvPr id="7" name="Round Same Side Corner Rectangle 6"/>
          <p:cNvSpPr/>
          <p:nvPr/>
        </p:nvSpPr>
        <p:spPr>
          <a:xfrm>
            <a:off x="4724400" y="2438400"/>
            <a:ext cx="1524000" cy="533400"/>
          </a:xfrm>
          <a:prstGeom prst="round2SameRect">
            <a:avLst/>
          </a:prstGeom>
          <a:solidFill>
            <a:srgbClr val="FFC000">
              <a:alpha val="54000"/>
            </a:srgbClr>
          </a:solidFill>
          <a:effectLst>
            <a:outerShdw blurRad="50800" dist="635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Machine </a:t>
            </a:r>
          </a:p>
        </p:txBody>
      </p:sp>
      <p:sp>
        <p:nvSpPr>
          <p:cNvPr id="8" name="Round Same Side Corner Rectangle 7"/>
          <p:cNvSpPr/>
          <p:nvPr/>
        </p:nvSpPr>
        <p:spPr>
          <a:xfrm>
            <a:off x="6705600" y="2438400"/>
            <a:ext cx="1524000" cy="533400"/>
          </a:xfrm>
          <a:prstGeom prst="round2SameRect">
            <a:avLst/>
          </a:prstGeom>
          <a:solidFill>
            <a:schemeClr val="tx1">
              <a:lumMod val="75000"/>
              <a:lumOff val="25000"/>
              <a:alpha val="54000"/>
            </a:schemeClr>
          </a:solidFill>
          <a:effectLst>
            <a:outerShdw blurRad="50800" dist="635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Material </a:t>
            </a:r>
          </a:p>
        </p:txBody>
      </p:sp>
      <p:sp>
        <p:nvSpPr>
          <p:cNvPr id="10" name="Round Same Side Corner Rectangle 9"/>
          <p:cNvSpPr/>
          <p:nvPr/>
        </p:nvSpPr>
        <p:spPr>
          <a:xfrm>
            <a:off x="2895600" y="4343400"/>
            <a:ext cx="1524000" cy="533400"/>
          </a:xfrm>
          <a:prstGeom prst="round2SameRect">
            <a:avLst/>
          </a:prstGeom>
          <a:solidFill>
            <a:schemeClr val="accent6">
              <a:lumMod val="60000"/>
              <a:lumOff val="40000"/>
              <a:alpha val="54000"/>
            </a:schemeClr>
          </a:solidFill>
          <a:effectLst>
            <a:outerShdw blurRad="50800" dist="635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Method </a:t>
            </a:r>
          </a:p>
        </p:txBody>
      </p:sp>
      <p:sp>
        <p:nvSpPr>
          <p:cNvPr id="11" name="Round Same Side Corner Rectangle 10"/>
          <p:cNvSpPr/>
          <p:nvPr/>
        </p:nvSpPr>
        <p:spPr>
          <a:xfrm>
            <a:off x="4876800" y="4343400"/>
            <a:ext cx="1524000" cy="533400"/>
          </a:xfrm>
          <a:prstGeom prst="round2SameRect">
            <a:avLst/>
          </a:prstGeom>
          <a:solidFill>
            <a:srgbClr val="002060">
              <a:alpha val="54000"/>
            </a:srgbClr>
          </a:solidFill>
          <a:effectLst>
            <a:outerShdw blurRad="50800" dist="635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outerShdw blurRad="38100" dist="38100" dir="2700000" algn="tl">
                    <a:srgbClr val="000000">
                      <a:alpha val="43137"/>
                    </a:srgbClr>
                  </a:outerShdw>
                </a:effectLst>
              </a:rPr>
              <a:t>Measurement </a:t>
            </a:r>
          </a:p>
        </p:txBody>
      </p:sp>
      <p:sp>
        <p:nvSpPr>
          <p:cNvPr id="13" name="Round Same Side Corner Rectangle 12"/>
          <p:cNvSpPr/>
          <p:nvPr/>
        </p:nvSpPr>
        <p:spPr>
          <a:xfrm>
            <a:off x="6781800" y="4343400"/>
            <a:ext cx="1524000" cy="533400"/>
          </a:xfrm>
          <a:prstGeom prst="round2SameRect">
            <a:avLst/>
          </a:prstGeom>
          <a:solidFill>
            <a:srgbClr val="C00000">
              <a:alpha val="54000"/>
            </a:srgbClr>
          </a:solidFill>
          <a:effectLst>
            <a:outerShdw blurRad="50800" dist="635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rPr>
              <a:t>Mother</a:t>
            </a:r>
          </a:p>
          <a:p>
            <a:pPr algn="ctr"/>
            <a:r>
              <a:rPr lang="en-US" sz="1600" b="1" dirty="0">
                <a:solidFill>
                  <a:schemeClr val="tx1"/>
                </a:solidFill>
                <a:effectLst>
                  <a:outerShdw blurRad="38100" dist="38100" dir="2700000" algn="tl">
                    <a:srgbClr val="000000">
                      <a:alpha val="43137"/>
                    </a:srgbClr>
                  </a:outerShdw>
                </a:effectLst>
              </a:rPr>
              <a:t>Nature </a:t>
            </a:r>
          </a:p>
        </p:txBody>
      </p:sp>
      <p:cxnSp>
        <p:nvCxnSpPr>
          <p:cNvPr id="15" name="Straight Arrow Connector 14"/>
          <p:cNvCxnSpPr/>
          <p:nvPr/>
        </p:nvCxnSpPr>
        <p:spPr>
          <a:xfrm>
            <a:off x="2590800" y="3581400"/>
            <a:ext cx="6324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10" idx="3"/>
          </p:cNvCxnSpPr>
          <p:nvPr/>
        </p:nvCxnSpPr>
        <p:spPr>
          <a:xfrm flipV="1">
            <a:off x="3657600" y="3581400"/>
            <a:ext cx="6096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V="1">
            <a:off x="5562600" y="3581400"/>
            <a:ext cx="6096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7467600" y="3581400"/>
            <a:ext cx="6096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6" idx="1"/>
          </p:cNvCxnSpPr>
          <p:nvPr/>
        </p:nvCxnSpPr>
        <p:spPr>
          <a:xfrm>
            <a:off x="3657600" y="2971800"/>
            <a:ext cx="6096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5486400" y="2971800"/>
            <a:ext cx="6096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7467600" y="2971800"/>
            <a:ext cx="6096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Round Same Side Corner Rectangle 24"/>
          <p:cNvSpPr/>
          <p:nvPr/>
        </p:nvSpPr>
        <p:spPr>
          <a:xfrm>
            <a:off x="5029200" y="3352800"/>
            <a:ext cx="1524000" cy="533400"/>
          </a:xfrm>
          <a:prstGeom prst="round2SameRect">
            <a:avLst/>
          </a:prstGeom>
          <a:solidFill>
            <a:schemeClr val="accent6">
              <a:lumMod val="75000"/>
            </a:schemeClr>
          </a:solidFill>
          <a:effectLst>
            <a:outerShdw blurRad="50800" dist="635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Causes </a:t>
            </a:r>
          </a:p>
        </p:txBody>
      </p:sp>
      <p:sp>
        <p:nvSpPr>
          <p:cNvPr id="26" name="Round Same Side Corner Rectangle 25"/>
          <p:cNvSpPr/>
          <p:nvPr/>
        </p:nvSpPr>
        <p:spPr>
          <a:xfrm>
            <a:off x="8991600" y="3276600"/>
            <a:ext cx="1524000" cy="533400"/>
          </a:xfrm>
          <a:prstGeom prst="round2SameRect">
            <a:avLst/>
          </a:prstGeom>
          <a:solidFill>
            <a:schemeClr val="accent6">
              <a:lumMod val="75000"/>
            </a:schemeClr>
          </a:solidFill>
          <a:effectLst>
            <a:outerShdw blurRad="50800" dist="635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Effect  </a:t>
            </a:r>
          </a:p>
        </p:txBody>
      </p:sp>
      <p:sp>
        <p:nvSpPr>
          <p:cNvPr id="27" name="TextBox 26"/>
          <p:cNvSpPr txBox="1"/>
          <p:nvPr/>
        </p:nvSpPr>
        <p:spPr>
          <a:xfrm>
            <a:off x="2895600" y="5029202"/>
            <a:ext cx="7162800" cy="1200329"/>
          </a:xfrm>
          <a:prstGeom prst="rect">
            <a:avLst/>
          </a:prstGeom>
          <a:noFill/>
        </p:spPr>
        <p:txBody>
          <a:bodyPr wrap="square" rtlCol="0">
            <a:spAutoFit/>
          </a:bodyPr>
          <a:lstStyle/>
          <a:p>
            <a:r>
              <a:rPr lang="en-US" dirty="0">
                <a:solidFill>
                  <a:prstClr val="black"/>
                </a:solidFill>
              </a:rPr>
              <a:t>Causes are usually grouped into major categories to identify these sources of variation. The categories typically include: </a:t>
            </a:r>
          </a:p>
          <a:p>
            <a:pPr marL="342900" indent="-342900">
              <a:buAutoNum type="arabicPeriod"/>
            </a:pPr>
            <a:r>
              <a:rPr lang="en-US" b="1" dirty="0">
                <a:solidFill>
                  <a:prstClr val="black"/>
                </a:solidFill>
                <a:effectLst>
                  <a:outerShdw blurRad="38100" dist="38100" dir="2700000" algn="tl">
                    <a:srgbClr val="000000">
                      <a:alpha val="43137"/>
                    </a:srgbClr>
                  </a:outerShdw>
                </a:effectLst>
              </a:rPr>
              <a:t>Man    2. Machine      3. Material </a:t>
            </a:r>
          </a:p>
          <a:p>
            <a:pPr marL="342900" indent="-342900"/>
            <a:r>
              <a:rPr lang="en-US" b="1" dirty="0">
                <a:solidFill>
                  <a:prstClr val="black"/>
                </a:solidFill>
                <a:effectLst>
                  <a:outerShdw blurRad="38100" dist="38100" dir="2700000" algn="tl">
                    <a:srgbClr val="000000">
                      <a:alpha val="43137"/>
                    </a:srgbClr>
                  </a:outerShdw>
                </a:effectLst>
              </a:rPr>
              <a:t>4.   Method   5.  Measurement   6.  Mother Nature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8153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3481"/>
            <a:ext cx="8229600" cy="1143000"/>
          </a:xfrm>
        </p:spPr>
        <p:txBody>
          <a:bodyPr>
            <a:normAutofit/>
          </a:bodyPr>
          <a:lstStyle/>
          <a:p>
            <a:r>
              <a:rPr lang="en-US" sz="4400" b="1" dirty="0">
                <a:solidFill>
                  <a:schemeClr val="bg1"/>
                </a:solidFill>
                <a:effectLst>
                  <a:outerShdw blurRad="38100" dist="38100" dir="2700000" algn="tl">
                    <a:srgbClr val="000000">
                      <a:alpha val="43137"/>
                    </a:srgbClr>
                  </a:outerShdw>
                </a:effectLst>
              </a:rPr>
              <a:t>5S Improvement System </a:t>
            </a:r>
          </a:p>
        </p:txBody>
      </p:sp>
      <p:sp>
        <p:nvSpPr>
          <p:cNvPr id="6" name="TextBox 5"/>
          <p:cNvSpPr txBox="1"/>
          <p:nvPr/>
        </p:nvSpPr>
        <p:spPr>
          <a:xfrm>
            <a:off x="1600200" y="1219203"/>
            <a:ext cx="7239000" cy="646331"/>
          </a:xfrm>
          <a:prstGeom prst="rect">
            <a:avLst/>
          </a:prstGeom>
          <a:noFill/>
        </p:spPr>
        <p:txBody>
          <a:bodyPr wrap="square" rtlCol="0">
            <a:spAutoFit/>
          </a:bodyPr>
          <a:lstStyle/>
          <a:p>
            <a:r>
              <a:rPr lang="en-US" dirty="0"/>
              <a:t>5s is the name of a workplace organization method that uses a list of five Japanese words: seiri, seiton, seiso, seiketsu, and shitsuke.</a:t>
            </a:r>
          </a:p>
        </p:txBody>
      </p:sp>
      <p:pic>
        <p:nvPicPr>
          <p:cNvPr id="15" name="Picture 14" descr="5sr.png"/>
          <p:cNvPicPr>
            <a:picLocks noChangeAspect="1"/>
          </p:cNvPicPr>
          <p:nvPr/>
        </p:nvPicPr>
        <p:blipFill>
          <a:blip r:embed="rId2" cstate="print"/>
          <a:stretch>
            <a:fillRect/>
          </a:stretch>
        </p:blipFill>
        <p:spPr>
          <a:xfrm>
            <a:off x="1600202" y="1981203"/>
            <a:ext cx="5528915" cy="4196491"/>
          </a:xfrm>
          <a:prstGeom prst="rect">
            <a:avLst/>
          </a:prstGeom>
        </p:spPr>
      </p:pic>
      <p:cxnSp>
        <p:nvCxnSpPr>
          <p:cNvPr id="18" name="Straight Connector 17"/>
          <p:cNvCxnSpPr/>
          <p:nvPr/>
        </p:nvCxnSpPr>
        <p:spPr>
          <a:xfrm>
            <a:off x="6172200" y="2472154"/>
            <a:ext cx="1524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6553200" y="3081754"/>
            <a:ext cx="1524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6629400" y="3615154"/>
            <a:ext cx="1524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6629400" y="4148554"/>
            <a:ext cx="1524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6477000" y="4758154"/>
            <a:ext cx="1524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6172200" y="5291554"/>
            <a:ext cx="1524000" cy="0"/>
          </a:xfrm>
          <a:prstGeom prst="line">
            <a:avLst/>
          </a:prstGeom>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7696200" y="2286000"/>
            <a:ext cx="3124200" cy="338554"/>
          </a:xfrm>
          <a:prstGeom prst="rect">
            <a:avLst/>
          </a:prstGeom>
          <a:noFill/>
        </p:spPr>
        <p:txBody>
          <a:bodyPr wrap="square" rtlCol="0">
            <a:spAutoFit/>
          </a:bodyPr>
          <a:lstStyle/>
          <a:p>
            <a:r>
              <a:rPr lang="en-US" sz="1600" b="1" dirty="0">
                <a:effectLst>
                  <a:outerShdw blurRad="38100" dist="38100" dir="2700000" algn="tl">
                    <a:srgbClr val="000000">
                      <a:alpha val="43137"/>
                    </a:srgbClr>
                  </a:outerShdw>
                </a:effectLst>
              </a:rPr>
              <a:t>Better visual management </a:t>
            </a:r>
          </a:p>
        </p:txBody>
      </p:sp>
      <p:sp>
        <p:nvSpPr>
          <p:cNvPr id="25" name="TextBox 24"/>
          <p:cNvSpPr txBox="1"/>
          <p:nvPr/>
        </p:nvSpPr>
        <p:spPr>
          <a:xfrm>
            <a:off x="8077200" y="2895601"/>
            <a:ext cx="3124200" cy="338554"/>
          </a:xfrm>
          <a:prstGeom prst="rect">
            <a:avLst/>
          </a:prstGeom>
          <a:noFill/>
        </p:spPr>
        <p:txBody>
          <a:bodyPr wrap="square" rtlCol="0">
            <a:spAutoFit/>
          </a:bodyPr>
          <a:lstStyle/>
          <a:p>
            <a:r>
              <a:rPr lang="en-US" sz="1600" b="1" dirty="0">
                <a:effectLst>
                  <a:outerShdw blurRad="38100" dist="38100" dir="2700000" algn="tl">
                    <a:srgbClr val="000000">
                      <a:alpha val="43137"/>
                    </a:srgbClr>
                  </a:outerShdw>
                </a:effectLst>
              </a:rPr>
              <a:t>Improved safety </a:t>
            </a:r>
          </a:p>
        </p:txBody>
      </p:sp>
      <p:sp>
        <p:nvSpPr>
          <p:cNvPr id="26" name="TextBox 25"/>
          <p:cNvSpPr txBox="1"/>
          <p:nvPr/>
        </p:nvSpPr>
        <p:spPr>
          <a:xfrm>
            <a:off x="8153400" y="3462755"/>
            <a:ext cx="3124200" cy="338554"/>
          </a:xfrm>
          <a:prstGeom prst="rect">
            <a:avLst/>
          </a:prstGeom>
          <a:noFill/>
        </p:spPr>
        <p:txBody>
          <a:bodyPr wrap="square" rtlCol="0">
            <a:spAutoFit/>
          </a:bodyPr>
          <a:lstStyle/>
          <a:p>
            <a:r>
              <a:rPr lang="en-US" sz="1600" b="1" dirty="0">
                <a:effectLst>
                  <a:outerShdw blurRad="38100" dist="38100" dir="2700000" algn="tl">
                    <a:srgbClr val="000000">
                      <a:alpha val="43137"/>
                    </a:srgbClr>
                  </a:outerShdw>
                </a:effectLst>
              </a:rPr>
              <a:t>Improved quality </a:t>
            </a:r>
          </a:p>
        </p:txBody>
      </p:sp>
      <p:sp>
        <p:nvSpPr>
          <p:cNvPr id="27" name="TextBox 26"/>
          <p:cNvSpPr txBox="1"/>
          <p:nvPr/>
        </p:nvSpPr>
        <p:spPr>
          <a:xfrm>
            <a:off x="8153400" y="3996155"/>
            <a:ext cx="3124200" cy="338554"/>
          </a:xfrm>
          <a:prstGeom prst="rect">
            <a:avLst/>
          </a:prstGeom>
          <a:noFill/>
        </p:spPr>
        <p:txBody>
          <a:bodyPr wrap="square" rtlCol="0">
            <a:spAutoFit/>
          </a:bodyPr>
          <a:lstStyle/>
          <a:p>
            <a:r>
              <a:rPr lang="en-US" sz="1600" b="1" dirty="0">
                <a:effectLst>
                  <a:outerShdw blurRad="38100" dist="38100" dir="2700000" algn="tl">
                    <a:srgbClr val="000000">
                      <a:alpha val="43137"/>
                    </a:srgbClr>
                  </a:outerShdw>
                </a:effectLst>
              </a:rPr>
              <a:t>Improved Productivity </a:t>
            </a:r>
          </a:p>
        </p:txBody>
      </p:sp>
      <p:sp>
        <p:nvSpPr>
          <p:cNvPr id="28" name="TextBox 27"/>
          <p:cNvSpPr txBox="1"/>
          <p:nvPr/>
        </p:nvSpPr>
        <p:spPr>
          <a:xfrm>
            <a:off x="8001000" y="4605755"/>
            <a:ext cx="3124200" cy="338554"/>
          </a:xfrm>
          <a:prstGeom prst="rect">
            <a:avLst/>
          </a:prstGeom>
          <a:noFill/>
        </p:spPr>
        <p:txBody>
          <a:bodyPr wrap="square" rtlCol="0">
            <a:spAutoFit/>
          </a:bodyPr>
          <a:lstStyle/>
          <a:p>
            <a:r>
              <a:rPr lang="en-US" sz="1600" b="1" dirty="0">
                <a:effectLst>
                  <a:outerShdw blurRad="38100" dist="38100" dir="2700000" algn="tl">
                    <a:srgbClr val="000000">
                      <a:alpha val="43137"/>
                    </a:srgbClr>
                  </a:outerShdw>
                </a:effectLst>
              </a:rPr>
              <a:t>Boosted Morale </a:t>
            </a:r>
          </a:p>
        </p:txBody>
      </p:sp>
      <p:sp>
        <p:nvSpPr>
          <p:cNvPr id="29" name="TextBox 28"/>
          <p:cNvSpPr txBox="1"/>
          <p:nvPr/>
        </p:nvSpPr>
        <p:spPr>
          <a:xfrm>
            <a:off x="7696200" y="5139154"/>
            <a:ext cx="3124200" cy="338554"/>
          </a:xfrm>
          <a:prstGeom prst="rect">
            <a:avLst/>
          </a:prstGeom>
          <a:noFill/>
        </p:spPr>
        <p:txBody>
          <a:bodyPr wrap="square" rtlCol="0">
            <a:spAutoFit/>
          </a:bodyPr>
          <a:lstStyle/>
          <a:p>
            <a:r>
              <a:rPr lang="en-US" sz="1600" b="1" dirty="0">
                <a:effectLst>
                  <a:outerShdw blurRad="38100" dist="38100" dir="2700000" algn="tl">
                    <a:srgbClr val="000000">
                      <a:alpha val="43137"/>
                    </a:srgbClr>
                  </a:outerShdw>
                </a:effectLst>
              </a:rPr>
              <a:t>Improved Company Image </a:t>
            </a:r>
          </a:p>
        </p:txBody>
      </p:sp>
    </p:spTree>
    <p:extLst>
      <p:ext uri="{BB962C8B-B14F-4D97-AF65-F5344CB8AC3E}">
        <p14:creationId xmlns:p14="http://schemas.microsoft.com/office/powerpoint/2010/main" val="2982965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
            <a:ext cx="8229600" cy="729519"/>
          </a:xfrm>
        </p:spPr>
        <p:txBody>
          <a:bodyPr>
            <a:normAutofit/>
          </a:bodyPr>
          <a:lstStyle/>
          <a:p>
            <a:r>
              <a:rPr lang="en-US" sz="4400" b="1" dirty="0">
                <a:solidFill>
                  <a:schemeClr val="bg1"/>
                </a:solidFill>
                <a:effectLst>
                  <a:outerShdw blurRad="38100" dist="38100" dir="2700000" algn="tl">
                    <a:srgbClr val="000000">
                      <a:alpha val="43137"/>
                    </a:srgbClr>
                  </a:outerShdw>
                </a:effectLst>
              </a:rPr>
              <a:t>7</a:t>
            </a:r>
            <a:r>
              <a:rPr lang="en-US" sz="4400" b="1" dirty="0" smtClean="0">
                <a:solidFill>
                  <a:schemeClr val="bg1"/>
                </a:solidFill>
                <a:effectLst>
                  <a:outerShdw blurRad="38100" dist="38100" dir="2700000" algn="tl">
                    <a:srgbClr val="000000">
                      <a:alpha val="43137"/>
                    </a:srgbClr>
                  </a:outerShdw>
                </a:effectLst>
              </a:rPr>
              <a:t>S </a:t>
            </a:r>
            <a:r>
              <a:rPr lang="en-US" sz="4400" b="1" dirty="0">
                <a:solidFill>
                  <a:schemeClr val="bg1"/>
                </a:solidFill>
                <a:effectLst>
                  <a:outerShdw blurRad="38100" dist="38100" dir="2700000" algn="tl">
                    <a:srgbClr val="000000">
                      <a:alpha val="43137"/>
                    </a:srgbClr>
                  </a:outerShdw>
                </a:effectLst>
              </a:rPr>
              <a:t>Improvement System </a:t>
            </a:r>
          </a:p>
        </p:txBody>
      </p:sp>
      <p:graphicFrame>
        <p:nvGraphicFramePr>
          <p:cNvPr id="6" name="Diagram 5"/>
          <p:cNvGraphicFramePr/>
          <p:nvPr>
            <p:extLst>
              <p:ext uri="{D42A27DB-BD31-4B8C-83A1-F6EECF244321}">
                <p14:modId xmlns:p14="http://schemas.microsoft.com/office/powerpoint/2010/main" val="1721558653"/>
              </p:ext>
            </p:extLst>
          </p:nvPr>
        </p:nvGraphicFramePr>
        <p:xfrm>
          <a:off x="3148132" y="1073372"/>
          <a:ext cx="7585440" cy="5184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Image result for 5s"/>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1965" t="24207" r="43463" b="65767"/>
          <a:stretch/>
        </p:blipFill>
        <p:spPr bwMode="auto">
          <a:xfrm>
            <a:off x="7401340" y="1704846"/>
            <a:ext cx="667255" cy="6057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5s"/>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5384" t="36531" r="18910" b="56262"/>
          <a:stretch/>
        </p:blipFill>
        <p:spPr bwMode="auto">
          <a:xfrm>
            <a:off x="7883154" y="2965996"/>
            <a:ext cx="725639" cy="435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5s"/>
          <p:cNvPicPr>
            <a:picLocks noChangeAspect="1" noChangeArrowheads="1"/>
          </p:cNvPicPr>
          <p:nvPr/>
        </p:nvPicPr>
        <p:blipFill rotWithShape="1">
          <a:blip r:embed="rId7">
            <a:extLst>
              <a:ext uri="{28A0092B-C50C-407E-A947-70E740481C1C}">
                <a14:useLocalDpi xmlns:a14="http://schemas.microsoft.com/office/drawing/2010/main" val="0"/>
              </a:ext>
            </a:extLst>
          </a:blip>
          <a:srcRect l="31822" t="55695" r="57359" b="34964"/>
          <a:stretch/>
        </p:blipFill>
        <p:spPr bwMode="auto">
          <a:xfrm>
            <a:off x="6727826" y="5104900"/>
            <a:ext cx="499885" cy="5643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safety icon"/>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021123" y="2947184"/>
            <a:ext cx="454196" cy="4541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security clipart  icon"/>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1185" y="1704846"/>
            <a:ext cx="358162" cy="520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Image result for shine icon"/>
          <p:cNvPicPr>
            <a:picLocks noChangeAspect="1" noChangeArrowheads="1"/>
          </p:cNvPicPr>
          <p:nvPr/>
        </p:nvPicPr>
        <p:blipFill rotWithShape="1">
          <a:blip r:embed="rId10"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b="10138"/>
          <a:stretch/>
        </p:blipFill>
        <p:spPr bwMode="auto">
          <a:xfrm>
            <a:off x="7734967" y="4225514"/>
            <a:ext cx="718670" cy="6974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041172" y="3004088"/>
            <a:ext cx="1514512" cy="1323439"/>
          </a:xfrm>
          <a:prstGeom prst="rect">
            <a:avLst/>
          </a:prstGeom>
          <a:noFill/>
        </p:spPr>
        <p:txBody>
          <a:bodyPr wrap="square" rtlCol="0">
            <a:spAutoFit/>
          </a:bodyPr>
          <a:lstStyle/>
          <a:p>
            <a:r>
              <a:rPr lang="en-US" sz="8000" dirty="0" smtClean="0">
                <a:effectLst>
                  <a:outerShdw blurRad="38100" dist="38100" dir="2700000" algn="tl">
                    <a:srgbClr val="000000">
                      <a:alpha val="43137"/>
                    </a:srgbClr>
                  </a:outerShdw>
                </a:effectLst>
                <a:latin typeface="Bell MT" panose="02020503060305020303" pitchFamily="18" charset="0"/>
              </a:rPr>
              <a:t>7S</a:t>
            </a:r>
            <a:endParaRPr lang="en-US" sz="8000" dirty="0">
              <a:effectLst>
                <a:outerShdw blurRad="38100" dist="38100" dir="2700000" algn="tl">
                  <a:srgbClr val="000000">
                    <a:alpha val="43137"/>
                  </a:srgbClr>
                </a:outerShdw>
              </a:effectLst>
              <a:latin typeface="Bell MT" panose="02020503060305020303" pitchFamily="18" charset="0"/>
            </a:endParaRPr>
          </a:p>
        </p:txBody>
      </p:sp>
      <p:sp>
        <p:nvSpPr>
          <p:cNvPr id="14" name="TextBox 13"/>
          <p:cNvSpPr txBox="1"/>
          <p:nvPr/>
        </p:nvSpPr>
        <p:spPr>
          <a:xfrm>
            <a:off x="8094302" y="1273371"/>
            <a:ext cx="2532997"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Bell MT" panose="02020503060305020303" pitchFamily="18" charset="0"/>
              </a:rPr>
              <a:t>Keep only necessary items in the workplace </a:t>
            </a:r>
            <a:endParaRPr lang="en-US" sz="1600" dirty="0">
              <a:latin typeface="Bell MT" panose="02020503060305020303" pitchFamily="18" charset="0"/>
            </a:endParaRPr>
          </a:p>
        </p:txBody>
      </p:sp>
      <p:sp>
        <p:nvSpPr>
          <p:cNvPr id="15" name="TextBox 14"/>
          <p:cNvSpPr txBox="1"/>
          <p:nvPr/>
        </p:nvSpPr>
        <p:spPr>
          <a:xfrm>
            <a:off x="8936263" y="2478221"/>
            <a:ext cx="3255737"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Bell MT" panose="02020503060305020303" pitchFamily="18" charset="0"/>
              </a:rPr>
              <a:t>Arrange items to promote efficient workflow</a:t>
            </a:r>
            <a:endParaRPr lang="en-US" sz="1600" dirty="0">
              <a:latin typeface="Bell MT" panose="02020503060305020303" pitchFamily="18" charset="0"/>
            </a:endParaRPr>
          </a:p>
        </p:txBody>
      </p:sp>
      <p:sp>
        <p:nvSpPr>
          <p:cNvPr id="16" name="TextBox 15"/>
          <p:cNvSpPr txBox="1"/>
          <p:nvPr/>
        </p:nvSpPr>
        <p:spPr>
          <a:xfrm>
            <a:off x="8886915" y="4583499"/>
            <a:ext cx="287070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Bell MT" panose="02020503060305020303" pitchFamily="18" charset="0"/>
              </a:rPr>
              <a:t>Clean the work area so it is neat and tidy</a:t>
            </a:r>
            <a:endParaRPr lang="en-US" sz="1600" dirty="0">
              <a:latin typeface="Bell MT" panose="02020503060305020303" pitchFamily="18" charset="0"/>
            </a:endParaRPr>
          </a:p>
        </p:txBody>
      </p:sp>
      <p:sp>
        <p:nvSpPr>
          <p:cNvPr id="17" name="TextBox 16"/>
          <p:cNvSpPr txBox="1"/>
          <p:nvPr/>
        </p:nvSpPr>
        <p:spPr>
          <a:xfrm>
            <a:off x="1559993" y="4541894"/>
            <a:ext cx="3080417" cy="584775"/>
          </a:xfrm>
          <a:prstGeom prst="rect">
            <a:avLst/>
          </a:prstGeom>
          <a:noFill/>
        </p:spPr>
        <p:txBody>
          <a:bodyPr wrap="square" rtlCol="0">
            <a:spAutoFit/>
          </a:bodyPr>
          <a:lstStyle/>
          <a:p>
            <a:pPr marL="285750" indent="-285750" algn="r">
              <a:buFont typeface="Arial" panose="020B0604020202020204" pitchFamily="34" charset="0"/>
              <a:buChar char="•"/>
            </a:pPr>
            <a:r>
              <a:rPr lang="en-US" sz="1600" dirty="0" smtClean="0">
                <a:latin typeface="Bell MT" panose="02020503060305020303" pitchFamily="18" charset="0"/>
              </a:rPr>
              <a:t>Maintain and review standard </a:t>
            </a:r>
          </a:p>
          <a:p>
            <a:pPr marL="285750" indent="-285750" algn="r">
              <a:buFont typeface="Arial" panose="020B0604020202020204" pitchFamily="34" charset="0"/>
              <a:buChar char="•"/>
            </a:pPr>
            <a:r>
              <a:rPr lang="en-US" sz="1600" dirty="0" smtClean="0">
                <a:latin typeface="Bell MT" panose="02020503060305020303" pitchFamily="18" charset="0"/>
              </a:rPr>
              <a:t>Audit locally in the area </a:t>
            </a:r>
            <a:endParaRPr lang="en-US" sz="1600" dirty="0">
              <a:latin typeface="Bell MT" panose="02020503060305020303" pitchFamily="18" charset="0"/>
            </a:endParaRPr>
          </a:p>
        </p:txBody>
      </p:sp>
      <p:sp>
        <p:nvSpPr>
          <p:cNvPr id="18" name="TextBox 17"/>
          <p:cNvSpPr txBox="1"/>
          <p:nvPr/>
        </p:nvSpPr>
        <p:spPr>
          <a:xfrm>
            <a:off x="2115643" y="2589507"/>
            <a:ext cx="2181714" cy="584775"/>
          </a:xfrm>
          <a:prstGeom prst="rect">
            <a:avLst/>
          </a:prstGeom>
          <a:noFill/>
        </p:spPr>
        <p:txBody>
          <a:bodyPr wrap="square" rtlCol="0">
            <a:spAutoFit/>
          </a:bodyPr>
          <a:lstStyle/>
          <a:p>
            <a:pPr marL="285750" indent="-285750" algn="r">
              <a:buFont typeface="Arial" panose="020B0604020202020204" pitchFamily="34" charset="0"/>
              <a:buChar char="•"/>
            </a:pPr>
            <a:r>
              <a:rPr lang="en-US" sz="1600" dirty="0" smtClean="0">
                <a:latin typeface="Bell MT" panose="02020503060305020303" pitchFamily="18" charset="0"/>
              </a:rPr>
              <a:t>Create actions items </a:t>
            </a:r>
          </a:p>
          <a:p>
            <a:pPr marL="285750" indent="-285750" algn="r">
              <a:buFont typeface="Arial" panose="020B0604020202020204" pitchFamily="34" charset="0"/>
              <a:buChar char="•"/>
            </a:pPr>
            <a:r>
              <a:rPr lang="en-US" sz="1600" dirty="0" smtClean="0">
                <a:latin typeface="Bell MT" panose="02020503060305020303" pitchFamily="18" charset="0"/>
              </a:rPr>
              <a:t>Implement matrix </a:t>
            </a:r>
            <a:endParaRPr lang="en-US" sz="1600" dirty="0">
              <a:latin typeface="Bell MT" panose="02020503060305020303" pitchFamily="18" charset="0"/>
            </a:endParaRPr>
          </a:p>
        </p:txBody>
      </p:sp>
      <p:sp>
        <p:nvSpPr>
          <p:cNvPr id="19" name="TextBox 18"/>
          <p:cNvSpPr txBox="1"/>
          <p:nvPr/>
        </p:nvSpPr>
        <p:spPr>
          <a:xfrm>
            <a:off x="656673" y="1084272"/>
            <a:ext cx="4667521" cy="584775"/>
          </a:xfrm>
          <a:prstGeom prst="rect">
            <a:avLst/>
          </a:prstGeom>
          <a:noFill/>
        </p:spPr>
        <p:txBody>
          <a:bodyPr wrap="square" rtlCol="0">
            <a:spAutoFit/>
          </a:bodyPr>
          <a:lstStyle/>
          <a:p>
            <a:pPr marL="285750" indent="-285750" algn="r">
              <a:buFont typeface="Arial" panose="020B0604020202020204" pitchFamily="34" charset="0"/>
              <a:buChar char="•"/>
            </a:pPr>
            <a:r>
              <a:rPr lang="en-US" sz="1600" dirty="0" smtClean="0">
                <a:latin typeface="Bell MT" panose="02020503060305020303" pitchFamily="18" charset="0"/>
              </a:rPr>
              <a:t>Door Locks, file drawer locks, security badges </a:t>
            </a:r>
          </a:p>
          <a:p>
            <a:pPr marL="285750" indent="-285750" algn="r">
              <a:buFont typeface="Arial" panose="020B0604020202020204" pitchFamily="34" charset="0"/>
              <a:buChar char="•"/>
            </a:pPr>
            <a:r>
              <a:rPr lang="en-US" sz="1600" dirty="0" smtClean="0">
                <a:latin typeface="Bell MT" panose="02020503060305020303" pitchFamily="18" charset="0"/>
              </a:rPr>
              <a:t>Password protection </a:t>
            </a:r>
            <a:endParaRPr lang="en-US" sz="1600" dirty="0">
              <a:latin typeface="Bell MT" panose="02020503060305020303" pitchFamily="18" charset="0"/>
            </a:endParaRPr>
          </a:p>
        </p:txBody>
      </p:sp>
      <p:sp>
        <p:nvSpPr>
          <p:cNvPr id="20" name="TextBox 19"/>
          <p:cNvSpPr txBox="1"/>
          <p:nvPr/>
        </p:nvSpPr>
        <p:spPr>
          <a:xfrm>
            <a:off x="6853234" y="5936401"/>
            <a:ext cx="3200805"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Bell MT" panose="02020503060305020303" pitchFamily="18" charset="0"/>
              </a:rPr>
              <a:t>Set Standards for a consistently organized workplace </a:t>
            </a:r>
            <a:endParaRPr lang="en-US" sz="1600" dirty="0">
              <a:latin typeface="Bell MT" panose="02020503060305020303" pitchFamily="18" charset="0"/>
            </a:endParaRPr>
          </a:p>
        </p:txBody>
      </p:sp>
      <p:pic>
        <p:nvPicPr>
          <p:cNvPr id="21" name="Picture 2"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73688" y="4374874"/>
            <a:ext cx="501012" cy="50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31522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1710</Words>
  <Application>Microsoft Office PowerPoint</Application>
  <PresentationFormat>Widescreen</PresentationFormat>
  <Paragraphs>344</Paragraphs>
  <Slides>27</Slides>
  <Notes>0</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27</vt:i4>
      </vt:variant>
    </vt:vector>
  </HeadingPairs>
  <TitlesOfParts>
    <vt:vector size="41" baseType="lpstr">
      <vt:lpstr>Adobe Caslon Pro</vt:lpstr>
      <vt:lpstr>Adobe Fangsong Std R</vt:lpstr>
      <vt:lpstr>Arial</vt:lpstr>
      <vt:lpstr>Bell MT</vt:lpstr>
      <vt:lpstr>Calibri</vt:lpstr>
      <vt:lpstr>Calibri Light</vt:lpstr>
      <vt:lpstr>Cambria</vt:lpstr>
      <vt:lpstr>Constantia</vt:lpstr>
      <vt:lpstr>Symbol</vt:lpstr>
      <vt:lpstr>Vrinda</vt:lpstr>
      <vt:lpstr>Wingdings</vt:lpstr>
      <vt:lpstr>Wingdings 2</vt:lpstr>
      <vt:lpstr>Office Theme</vt:lpstr>
      <vt:lpstr>Default Theme</vt:lpstr>
      <vt:lpstr>PowerPoint Presentation</vt:lpstr>
      <vt:lpstr>Lean Manufacturing Eliminating  the waste - Muda  </vt:lpstr>
      <vt:lpstr>PowerPoint Presentation</vt:lpstr>
      <vt:lpstr>Voice Of Customer (VOC)</vt:lpstr>
      <vt:lpstr>Critical to Quality (CTQ)</vt:lpstr>
      <vt:lpstr>Common Causes of Variation </vt:lpstr>
      <vt:lpstr>Cause and Effect Diagram </vt:lpstr>
      <vt:lpstr>5S Improvement System </vt:lpstr>
      <vt:lpstr>7S Improvement System </vt:lpstr>
      <vt:lpstr>Practice 80/20 Rule (Pareto Analysis)</vt:lpstr>
      <vt:lpstr>ABCD Method </vt:lpstr>
      <vt:lpstr>Poka-yoke Technique </vt:lpstr>
      <vt:lpstr>Zero Defect Policy </vt:lpstr>
      <vt:lpstr>Kaizen (Continuous Improvement)</vt:lpstr>
      <vt:lpstr>PowerPoint Presentation</vt:lpstr>
      <vt:lpstr>Standard Operating procedures (SOP)</vt:lpstr>
      <vt:lpstr>5 Whys Analysis </vt:lpstr>
      <vt:lpstr>PowerPoint Presentation</vt:lpstr>
      <vt:lpstr>Process Mapping </vt:lpstr>
      <vt:lpstr>PowerPoint Presentation</vt:lpstr>
      <vt:lpstr>Cycle time and Lead time </vt:lpstr>
      <vt:lpstr>Single Minute Exchange of Die (SMED)</vt:lpstr>
      <vt:lpstr>TPM (Total Productive Maintenance)</vt:lpstr>
      <vt:lpstr>PowerPoint Presentation</vt:lpstr>
      <vt:lpstr>PowerPoint Presentation</vt:lpstr>
      <vt:lpstr>PowerPoint Presentation</vt:lpstr>
      <vt:lpstr>Benefits of Gemba Walk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PRAN-HRM-TRG- DyM-Reza</dc:creator>
  <cp:lastModifiedBy>PIP-PRAN-MICRO-AM-Mimma Afrin</cp:lastModifiedBy>
  <cp:revision>58</cp:revision>
  <dcterms:created xsi:type="dcterms:W3CDTF">2019-07-26T08:57:38Z</dcterms:created>
  <dcterms:modified xsi:type="dcterms:W3CDTF">2020-10-29T04:49:43Z</dcterms:modified>
</cp:coreProperties>
</file>