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654" r:id="rId2"/>
  </p:sldMasterIdLst>
  <p:notesMasterIdLst>
    <p:notesMasterId r:id="rId12"/>
  </p:notesMasterIdLst>
  <p:handoutMasterIdLst>
    <p:handoutMasterId r:id="rId13"/>
  </p:handoutMasterIdLst>
  <p:sldIdLst>
    <p:sldId id="280" r:id="rId3"/>
    <p:sldId id="263" r:id="rId4"/>
    <p:sldId id="259" r:id="rId5"/>
    <p:sldId id="261" r:id="rId6"/>
    <p:sldId id="264" r:id="rId7"/>
    <p:sldId id="279" r:id="rId8"/>
    <p:sldId id="262" r:id="rId9"/>
    <p:sldId id="265" r:id="rId10"/>
    <p:sldId id="268" r:id="rId11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79" userDrawn="1">
          <p15:clr>
            <a:srgbClr val="A4A3A4"/>
          </p15:clr>
        </p15:guide>
        <p15:guide id="3" pos="3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7" autoAdjust="0"/>
    <p:restoredTop sz="91329" autoAdjust="0"/>
  </p:normalViewPr>
  <p:slideViewPr>
    <p:cSldViewPr snapToGrid="0" showGuides="1">
      <p:cViewPr varScale="1">
        <p:scale>
          <a:sx n="82" d="100"/>
          <a:sy n="82" d="100"/>
        </p:scale>
        <p:origin x="1310" y="72"/>
      </p:cViewPr>
      <p:guideLst>
        <p:guide orient="horz" pos="2136"/>
        <p:guide pos="2879"/>
        <p:guide pos="3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437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36260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780035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689346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bg>
      <p:bgPr>
        <a:solidFill>
          <a:srgbClr val="7FBA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319" y="164856"/>
            <a:ext cx="8845364" cy="6528288"/>
          </a:xfrm>
          <a:prstGeom prst="rect">
            <a:avLst/>
          </a:prstGeom>
          <a:solidFill>
            <a:srgbClr val="7FBA85"/>
          </a:solidFill>
          <a:ln>
            <a:solidFill>
              <a:srgbClr val="88C698"/>
            </a:solidFill>
          </a:ln>
          <a:effectLst>
            <a:outerShdw blurRad="1905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230360"/>
      </p:ext>
    </p:extLst>
  </p:cSld>
  <p:clrMapOvr>
    <a:masterClrMapping/>
  </p:clrMapOvr>
  <p:transition/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矩形 8"/>
          <p:cNvSpPr/>
          <p:nvPr userDrawn="1"/>
        </p:nvSpPr>
        <p:spPr>
          <a:xfrm>
            <a:off x="196832" y="302343"/>
            <a:ext cx="8750337" cy="6253315"/>
          </a:xfrm>
          <a:prstGeom prst="rect">
            <a:avLst/>
          </a:prstGeom>
          <a:solidFill>
            <a:srgbClr val="7FBA85"/>
          </a:solidFill>
          <a:ln>
            <a:noFill/>
          </a:ln>
          <a:effectLst>
            <a:outerShdw blurRad="215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298871352"/>
      </p:ext>
    </p:extLst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24317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68983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7878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579152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899945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226963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509454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583246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06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2.png"/><Relationship Id="rId5" Type="http://schemas.openxmlformats.org/officeDocument/2006/relationships/tags" Target="../tags/tag6.xml"/><Relationship Id="rId10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图片 600">
            <a:extLst>
              <a:ext uri="{FF2B5EF4-FFF2-40B4-BE49-F238E27FC236}">
                <a16:creationId xmlns:a16="http://schemas.microsoft.com/office/drawing/2014/main" id="{9BF31BEC-C85D-BFEF-08F6-0CD80725A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" y="0"/>
            <a:ext cx="9008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4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355453" y="1221282"/>
            <a:ext cx="946413" cy="2746906"/>
            <a:chOff x="8473937" y="706093"/>
            <a:chExt cx="1261884" cy="3662541"/>
          </a:xfrm>
        </p:grpSpPr>
        <p:sp>
          <p:nvSpPr>
            <p:cNvPr id="2" name="文本框 1"/>
            <p:cNvSpPr txBox="1"/>
            <p:nvPr/>
          </p:nvSpPr>
          <p:spPr>
            <a:xfrm>
              <a:off x="8473937" y="706093"/>
              <a:ext cx="1261884" cy="3662541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 dirty="0">
                  <a:solidFill>
                    <a:srgbClr val="005741"/>
                  </a:solidFill>
                  <a:cs typeface="+mn-ea"/>
                  <a:sym typeface="+mn-lt"/>
                </a:rPr>
                <a:t>節氣由來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 dirty="0">
                <a:cs typeface="+mn-ea"/>
                <a:sym typeface="+mn-lt"/>
              </a:rPr>
              <a:t>章一</a:t>
            </a:r>
          </a:p>
        </p:txBody>
      </p:sp>
      <p:pic>
        <p:nvPicPr>
          <p:cNvPr id="13" name="图片 12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31228" y="3536619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D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553534" y="1374691"/>
            <a:ext cx="2779243" cy="1015663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>
                <a:solidFill>
                  <a:schemeClr val="bg1"/>
                </a:solidFill>
                <a:cs typeface="+mn-ea"/>
                <a:sym typeface="+mn-lt"/>
              </a:rPr>
              <a:t>处 暑</a:t>
            </a:r>
          </a:p>
        </p:txBody>
      </p:sp>
      <p:sp>
        <p:nvSpPr>
          <p:cNvPr id="5" name="矩形 4"/>
          <p:cNvSpPr/>
          <p:nvPr/>
        </p:nvSpPr>
        <p:spPr>
          <a:xfrm>
            <a:off x="553533" y="3383815"/>
            <a:ext cx="5973391" cy="1989134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处暑，即为“出暑”，是炎热离开的意思。处暑是农历二十四节气之中的第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14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个节气，时间点为公历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日，太阳到达黄经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处暑节气意味着即将进入气象意义的秋天，处暑后中国黄河以北地区气温逐渐下降。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天文专家称，处暑当天，太阳直射点已经由“夏至”那天的北纬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23°26′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，向南移动到北纬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11°28′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北京城区，白昼长度已经由夏至的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小时缩短到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分钟，正午太阳高度也由夏至的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73°32′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降低至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61°34′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，人们可以明显感觉到太阳开始偏南了。随着太阳高度的继续降低，所带来的热力也随之减弱。</a:t>
            </a:r>
          </a:p>
        </p:txBody>
      </p:sp>
      <p:sp>
        <p:nvSpPr>
          <p:cNvPr id="6" name="矩形 5"/>
          <p:cNvSpPr/>
          <p:nvPr/>
        </p:nvSpPr>
        <p:spPr>
          <a:xfrm>
            <a:off x="553534" y="2401213"/>
            <a:ext cx="4249100" cy="873957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二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O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一九年 八月二十三日   星期五</a:t>
            </a:r>
            <a:endParaRPr lang="en-US" altLang="zh-CN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己亥年  七月廿三</a:t>
            </a:r>
          </a:p>
        </p:txBody>
      </p:sp>
      <p:sp>
        <p:nvSpPr>
          <p:cNvPr id="7" name="矩形 6"/>
          <p:cNvSpPr/>
          <p:nvPr/>
        </p:nvSpPr>
        <p:spPr>
          <a:xfrm>
            <a:off x="6914543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33742" y="1249555"/>
            <a:ext cx="877163" cy="3158021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处暑，七月中。</a:t>
            </a:r>
          </a:p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处，止也。暑气至此而止矣。</a:t>
            </a:r>
          </a:p>
        </p:txBody>
      </p:sp>
      <p:sp>
        <p:nvSpPr>
          <p:cNvPr id="10" name="矩形 9"/>
          <p:cNvSpPr/>
          <p:nvPr/>
        </p:nvSpPr>
        <p:spPr>
          <a:xfrm>
            <a:off x="7076940" y="1249556"/>
            <a:ext cx="392415" cy="2516073"/>
          </a:xfrm>
          <a:prstGeom prst="rect">
            <a:avLst/>
          </a:prstGeom>
        </p:spPr>
        <p:txBody>
          <a:bodyPr vert="eaVert"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————《</a:t>
            </a:r>
            <a:r>
              <a:rPr lang="zh-CN" altLang="en-US" sz="1350">
                <a:solidFill>
                  <a:srgbClr val="00574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》</a:t>
            </a:r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2" name="图片 11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6914544" y="3092305"/>
            <a:ext cx="1582910" cy="9687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0261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5" name="图片 4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1353296" y="975646"/>
            <a:ext cx="1582910" cy="9687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54043" y="2067160"/>
            <a:ext cx="3696729" cy="1844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太阳到达黄经</a:t>
            </a:r>
            <a:r>
              <a:rPr lang="en-US" altLang="zh-CN" sz="1500" dirty="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时是农历二十四节气的处暑。处暑是反映气温变化的一个节气。“处”含有躲藏、终止意思，“处暑”表示炎热暑天结束了。</a:t>
            </a:r>
            <a:endParaRPr lang="en-US" altLang="zh-CN" sz="15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5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材料咨询办理、认证咨询办理请加学历顾问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【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微信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:1954292140】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毕业证购买指大学文凭购买，毕业证办理和文凭办理。学院文凭定制，学校原版文凭补办，扫描件文凭定做，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100%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文凭复刻。经常操作的国家有美国毕业证，英国毕业证，澳洲毕业证，加拿大毕业证，以及德国毕业证，法国毕业证、荷兰毕业证、瑞士毕业证、日本毕业证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【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微信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:1954292140】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韩国毕业证、新西兰毕业证、新加坡毕业证、泰国毕业证、马来西亚毕业证等。包括了本科毕业证，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 【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微信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:1954292140】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硕士毕业证，博士毕业证及高中毕业证。</a:t>
            </a:r>
            <a:endParaRPr lang="en-US" altLang="zh-CN" sz="100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72884" y="2098016"/>
            <a:ext cx="2743733" cy="28083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355453" y="1221284"/>
            <a:ext cx="946413" cy="2746906"/>
            <a:chOff x="8473937" y="706094"/>
            <a:chExt cx="1261884" cy="3662542"/>
          </a:xfrm>
        </p:grpSpPr>
        <p:sp>
          <p:nvSpPr>
            <p:cNvPr id="7" name="文本框 6"/>
            <p:cNvSpPr txBox="1"/>
            <p:nvPr/>
          </p:nvSpPr>
          <p:spPr>
            <a:xfrm>
              <a:off x="8473937" y="706094"/>
              <a:ext cx="1261884" cy="3662542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>
                  <a:solidFill>
                    <a:srgbClr val="005741"/>
                  </a:solidFill>
                  <a:cs typeface="+mn-ea"/>
                  <a:sym typeface="+mn-lt"/>
                </a:rPr>
                <a:t>節氣特點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3" name="文本框 12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>
                <a:cs typeface="+mn-ea"/>
                <a:sym typeface="+mn-lt"/>
              </a:rPr>
              <a:t>章二</a:t>
            </a:r>
          </a:p>
        </p:txBody>
      </p:sp>
      <p:pic>
        <p:nvPicPr>
          <p:cNvPr id="14" name="图片 13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57129" y="3566492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/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974689" y="1809522"/>
            <a:ext cx="1112321" cy="1112320"/>
          </a:xfrm>
          <a:prstGeom prst="ellipse">
            <a:avLst/>
          </a:prstGeom>
        </p:spPr>
      </p:pic>
      <p:pic>
        <p:nvPicPr>
          <p:cNvPr id="20" name="图片 19"/>
          <p:cNvPicPr/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25078" y="1809522"/>
            <a:ext cx="1112321" cy="1112320"/>
          </a:xfrm>
          <a:prstGeom prst="ellipse">
            <a:avLst/>
          </a:prstGeom>
        </p:spPr>
      </p:pic>
      <p:pic>
        <p:nvPicPr>
          <p:cNvPr id="19" name="图片 18"/>
          <p:cNvPicPr/>
          <p:nvPr>
            <p:custDataLst>
              <p:tags r:id="rId3"/>
            </p:custDataLst>
          </p:nvPr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7948" y="1809522"/>
            <a:ext cx="1112321" cy="1112320"/>
          </a:xfrm>
          <a:prstGeom prst="ellipse">
            <a:avLst/>
          </a:prstGeom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595187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三候：禾乃登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禾乃登的“禾”指的是黍、稷、X、粱类农作物的总称，“登”即成熟的意思，意思就是开始秋收。</a:t>
            </a: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2248510" y="3167608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一候：鹰乃祭鸟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鹰自此日起感知秋之肃气，开始大量捕猎鸟类，并且先陈列如祭而后食，古人称之“义举”。</a:t>
            </a: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4438700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二候：天地始肃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天地间万物开始凋零，充满了肃杀之气。古时有“秋决”的说法，即是为了顺应天地的肃杀之气而行刑。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27962" y="1097149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4004" y="1388809"/>
            <a:ext cx="877163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处暑三候</a:t>
            </a:r>
            <a:endParaRPr lang="zh-CN" altLang="en-US" sz="240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7" name="图片 16" descr="波-01.png"/>
          <p:cNvPicPr>
            <a:picLocks noChangeAspect="1"/>
          </p:cNvPicPr>
          <p:nvPr/>
        </p:nvPicPr>
        <p:blipFill>
          <a:blip r:embed="rId1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13574" y="2721173"/>
            <a:ext cx="1137593" cy="6962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0660" y="1859752"/>
            <a:ext cx="2499872" cy="2326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材料咨询办理、认证咨询办理请加学历顾问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【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微信 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:1954292140 】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毕业证购买指大学文凭购买，毕业 证办理和文凭办理。学院文凭定制，学校原版文凭补 办，扫描件文凭定做， 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100% 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文凭复刻。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[q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1954292140]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经常操作的 国家有美国毕业证，英国毕业证，澳洲毕业证，加拿 大毕业证，以及德国毕业证，法国毕业证、荷兰毕业 证、瑞士毕业证、日本毕业证、韩国毕业证、新西兰 毕业证、新加坡毕业证、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 [q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1954292140]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泰国毕业证、马来西亚毕业 证等。包括了本科毕业证，硕士毕业证，博士毕业证 及高中毕业证。</a:t>
            </a:r>
            <a:endParaRPr lang="en-US" altLang="zh-CN" sz="100" dirty="0">
              <a:solidFill>
                <a:schemeClr val="accent6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产生这一现象背后的原因，首先应是太阳的直射点继续南移，太阳辐射减弱；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二是副热带高压跨越式地向南撤退，蒙古冷高压开始跃跃欲试，出拳出脚，小露锋芒。</a:t>
            </a:r>
          </a:p>
        </p:txBody>
      </p:sp>
      <p:sp>
        <p:nvSpPr>
          <p:cNvPr id="7" name="矩形 6"/>
          <p:cNvSpPr/>
          <p:nvPr/>
        </p:nvSpPr>
        <p:spPr>
          <a:xfrm>
            <a:off x="7149662" y="1085573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4721" y="1392999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气温下降</a:t>
            </a:r>
          </a:p>
        </p:txBody>
      </p:sp>
      <p:pic>
        <p:nvPicPr>
          <p:cNvPr id="11" name="图片 10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7135274" y="2709598"/>
            <a:ext cx="1137593" cy="696209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42805" y="1794273"/>
            <a:ext cx="2857500" cy="1607344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5"/>
          <a:stretch>
            <a:fillRect/>
          </a:stretch>
        </p:blipFill>
        <p:spPr>
          <a:xfrm>
            <a:off x="642805" y="3588156"/>
            <a:ext cx="2857500" cy="16073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35882" y="1085572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0941" y="1392998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秋高气爽</a:t>
            </a:r>
          </a:p>
        </p:txBody>
      </p:sp>
      <p:pic>
        <p:nvPicPr>
          <p:cNvPr id="10" name="图片 9" descr="波-01.png"/>
          <p:cNvPicPr>
            <a:picLocks noChangeAspect="1"/>
          </p:cNvPicPr>
          <p:nvPr/>
        </p:nvPicPr>
        <p:blipFill>
          <a:blip r:embed="rId1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21494" y="2709597"/>
            <a:ext cx="1137593" cy="696209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2580385" y="2711644"/>
            <a:ext cx="652985" cy="697185"/>
            <a:chOff x="6972085" y="938008"/>
            <a:chExt cx="1281807" cy="1368572"/>
          </a:xfrm>
        </p:grpSpPr>
        <p:sp>
          <p:nvSpPr>
            <p:cNvPr id="12" name="椭圆 11"/>
            <p:cNvSpPr/>
            <p:nvPr>
              <p:custDataLst>
                <p:tags r:id="rId11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2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貳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2587579" y="1386863"/>
            <a:ext cx="652985" cy="697185"/>
            <a:chOff x="6972085" y="938008"/>
            <a:chExt cx="1281807" cy="1368572"/>
          </a:xfrm>
        </p:grpSpPr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0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壹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3"/>
            </p:custDataLst>
          </p:nvPr>
        </p:nvGrpSpPr>
        <p:grpSpPr>
          <a:xfrm>
            <a:off x="2580384" y="4227429"/>
            <a:ext cx="652985" cy="697185"/>
            <a:chOff x="6972085" y="938008"/>
            <a:chExt cx="1281807" cy="1368572"/>
          </a:xfrm>
        </p:grpSpPr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8"/>
              </p:custDataLst>
            </p:nvPr>
          </p:nvSpPr>
          <p:spPr>
            <a:xfrm>
              <a:off x="7110779" y="938008"/>
              <a:ext cx="607606" cy="1030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>
                  <a:solidFill>
                    <a:srgbClr val="7FBA85"/>
                  </a:solidFill>
                  <a:cs typeface="+mn-ea"/>
                  <a:sym typeface="+mn-lt"/>
                </a:rPr>
                <a:t>叁</a:t>
              </a:r>
              <a:endParaRPr lang="en-US" altLang="zh-CN" sz="24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2914070" y="1669870"/>
            <a:ext cx="5286989" cy="113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出国留学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,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办理加拿大文凭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,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办理文凭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[q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1954292140]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办理美国假文凭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,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办理美国成绩单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,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办理美国文凭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,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办理美国毕业证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,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办理英国假文凭。</a:t>
            </a:r>
            <a:endParaRPr lang="en-US" altLang="zh-CN" sz="100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2936920" y="2982073"/>
            <a:ext cx="5240492" cy="144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前后的民俗多与祭祖及迎秋有关。处暑前后民间会有庆赞中元的民俗活动，俗称“作七月半”或“中元节”。旧时民间从七月初一起，就有开鬼门的仪式，直到月底关鬼门止，都会举行普渡布施活动。据说普度活动由开鬼门开始，然后竖灯篙，放河灯招致孤魂；而主体则在搭建普度坛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架设孤棚，穿插抢孤等行事，最后以关鬼门结束。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2914070" y="4460927"/>
            <a:ext cx="5362827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北方南部的江淮地区，还有可能出现较大的降水过程。气温下降明显，昼夜温差加大，雨后艳阳当空，人们往往对夏秋之交的冷热变化不很适应，一不小心就容易引发呼吸道、肠胃炎、感冒等疾病。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3389704" y="3548425"/>
            <a:ext cx="2828639" cy="18056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2917" y="1338858"/>
            <a:ext cx="1891862" cy="465685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6096" y="1921715"/>
            <a:ext cx="3973010" cy="15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" b="0" i="0" dirty="0">
                <a:solidFill>
                  <a:schemeClr val="accent6"/>
                </a:solidFill>
                <a:effectLst/>
                <a:latin typeface="-apple-system"/>
              </a:rPr>
              <a:t>澳洲毕业证购买，美国毕业证购买，英国毕业证购买，新加坡毕业证</a:t>
            </a:r>
            <a:endParaRPr lang="en-US" altLang="zh-CN" sz="100" b="0" i="0" dirty="0">
              <a:solidFill>
                <a:schemeClr val="accent6"/>
              </a:solidFill>
              <a:effectLst/>
              <a:latin typeface="-apple-system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" b="0" i="0" dirty="0">
                <a:solidFill>
                  <a:schemeClr val="accent6"/>
                </a:solidFill>
                <a:effectLst/>
                <a:latin typeface="-apple-system"/>
              </a:rPr>
              <a:t>购买，德国毕业证购买，法国毕业证购买，</a:t>
            </a:r>
            <a:r>
              <a:rPr lang="zh-CN" altLang="en-US" sz="100" dirty="0">
                <a:solidFill>
                  <a:schemeClr val="accent6"/>
                </a:solidFill>
                <a:latin typeface="-apple-system"/>
              </a:rPr>
              <a:t>（</a:t>
            </a:r>
            <a:r>
              <a:rPr lang="en-US" altLang="zh-CN" sz="100" dirty="0">
                <a:solidFill>
                  <a:schemeClr val="accent6"/>
                </a:solidFill>
                <a:latin typeface="-apple-system"/>
              </a:rPr>
              <a:t>q</a:t>
            </a:r>
            <a:r>
              <a:rPr lang="zh-CN" altLang="en-US" sz="100" dirty="0">
                <a:solidFill>
                  <a:schemeClr val="accent6"/>
                </a:solidFill>
                <a:latin typeface="-apple-system"/>
              </a:rPr>
              <a:t>微</a:t>
            </a:r>
            <a:r>
              <a:rPr lang="en-US" altLang="zh-CN" sz="100" dirty="0">
                <a:solidFill>
                  <a:schemeClr val="accent6"/>
                </a:solidFill>
                <a:latin typeface="-apple-system"/>
              </a:rPr>
              <a:t>1954292140</a:t>
            </a:r>
            <a:r>
              <a:rPr lang="zh-CN" altLang="en-US" sz="100" dirty="0">
                <a:solidFill>
                  <a:schemeClr val="accent6"/>
                </a:solidFill>
                <a:latin typeface="-apple-system"/>
              </a:rPr>
              <a:t>）</a:t>
            </a:r>
            <a:r>
              <a:rPr lang="zh-CN" altLang="en-US" sz="100" b="0" i="0" dirty="0">
                <a:solidFill>
                  <a:schemeClr val="accent6"/>
                </a:solidFill>
                <a:effectLst/>
                <a:latin typeface="-apple-system"/>
              </a:rPr>
              <a:t>加拿大毕业证购买，新西兰毕业证购买，日本毕业证购买，荷兰毕业证购买，泰国毕业证购买。</a:t>
            </a:r>
            <a:endParaRPr lang="zh-CN" altLang="en-US" sz="100" dirty="0">
              <a:solidFill>
                <a:schemeClr val="accent6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zh-CN" altLang="en-US" sz="100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6521" y="1368531"/>
            <a:ext cx="1602754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5741"/>
                </a:solidFill>
                <a:cs typeface="+mn-ea"/>
                <a:sym typeface="+mn-lt"/>
              </a:rPr>
              <a:t>放 河 灯</a:t>
            </a:r>
          </a:p>
        </p:txBody>
      </p:sp>
      <p:sp>
        <p:nvSpPr>
          <p:cNvPr id="8" name="矩形 7"/>
          <p:cNvSpPr/>
          <p:nvPr/>
        </p:nvSpPr>
        <p:spPr>
          <a:xfrm>
            <a:off x="4719200" y="1921716"/>
            <a:ext cx="3973010" cy="1035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萧红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呼兰河传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中的一段文字，是这种习俗的最好注脚：“七月十五是个鬼节；死了的冤魂怨鬼，不得托生，缠绵在地狱里非常苦，想托生，又找不着路。这一天若是有个死鬼托着一盏河灯，就得托生。”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669" y="3548426"/>
            <a:ext cx="3210036" cy="1805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733" y="3549196"/>
            <a:ext cx="2901930" cy="18056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heme/theme1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5bl1io5">
      <a:majorFont>
        <a:latin typeface="Arial"/>
        <a:ea typeface="庞门正道粗书体"/>
        <a:cs typeface=""/>
      </a:majorFont>
      <a:minorFont>
        <a:latin typeface="Arial"/>
        <a:ea typeface="庞门正道粗书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93448</TotalTime>
  <Words>1079</Words>
  <Application>Microsoft Office PowerPoint</Application>
  <PresentationFormat>全屏显示(4:3)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-apple-system</vt:lpstr>
      <vt:lpstr>Arial</vt:lpstr>
      <vt:lpstr>Calibri</vt:lpstr>
      <vt:lpstr>Calibri Light</vt:lpstr>
      <vt:lpstr>第一PPT，www.1ppt.com 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处暑</dc:title>
  <cp:lastModifiedBy>meng wang</cp:lastModifiedBy>
  <cp:revision>1604</cp:revision>
  <dcterms:created xsi:type="dcterms:W3CDTF">2019-08-12T06:55:00Z</dcterms:created>
  <dcterms:modified xsi:type="dcterms:W3CDTF">2024-12-29T11:50:43Z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66FF006007A84AB7BBD9AD9642048A70</vt:lpwstr>
  </property>
  <property fmtid="{D5CDD505-2E9C-101B-9397-08002B2CF9AE}" pid="3" name="KSOProductBuildVer">
    <vt:lpwstr>2052-12.1.0.17133</vt:lpwstr>
  </property>
</Properties>
</file>