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2" r:id="rId1"/>
    <p:sldMasterId id="2147483654" r:id="rId2"/>
  </p:sldMasterIdLst>
  <p:notesMasterIdLst>
    <p:notesMasterId r:id="rId12"/>
  </p:notesMasterIdLst>
  <p:handoutMasterIdLst>
    <p:handoutMasterId r:id="rId13"/>
  </p:handoutMasterIdLst>
  <p:sldIdLst>
    <p:sldId id="280" r:id="rId3"/>
    <p:sldId id="263" r:id="rId4"/>
    <p:sldId id="259" r:id="rId5"/>
    <p:sldId id="261" r:id="rId6"/>
    <p:sldId id="264" r:id="rId7"/>
    <p:sldId id="279" r:id="rId8"/>
    <p:sldId id="262" r:id="rId9"/>
    <p:sldId id="265" r:id="rId10"/>
    <p:sldId id="268" r:id="rId11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2879" userDrawn="1">
          <p15:clr>
            <a:srgbClr val="A4A3A4"/>
          </p15:clr>
        </p15:guide>
        <p15:guide id="3" pos="32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27" autoAdjust="0"/>
    <p:restoredTop sz="91329" autoAdjust="0"/>
  </p:normalViewPr>
  <p:slideViewPr>
    <p:cSldViewPr snapToGrid="0" showGuides="1">
      <p:cViewPr varScale="1">
        <p:scale>
          <a:sx n="82" d="100"/>
          <a:sy n="82" d="100"/>
        </p:scale>
        <p:origin x="1310" y="72"/>
      </p:cViewPr>
      <p:guideLst>
        <p:guide orient="horz" pos="2136"/>
        <p:guide pos="2879"/>
        <p:guide pos="32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943788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2336260"/>
      </p:ext>
    </p:extLst>
  </p:cSld>
  <p:clrMapOvr>
    <a:masterClrMapping/>
  </p:clrMapOvr>
  <p:hf sldNum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9780035"/>
      </p:ext>
    </p:extLst>
  </p:cSld>
  <p:clrMapOvr>
    <a:masterClrMapping/>
  </p:clrMapOvr>
  <p:hf sldNum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3689346"/>
      </p:ext>
    </p:extLst>
  </p:cSld>
  <p:clrMapOvr>
    <a:masterClrMapping/>
  </p:clrMapOvr>
  <p:hf sldNum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竖排文字">
    <p:bg>
      <p:bgPr>
        <a:solidFill>
          <a:srgbClr val="7FBA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9319" y="164856"/>
            <a:ext cx="8845364" cy="6528288"/>
          </a:xfrm>
          <a:prstGeom prst="rect">
            <a:avLst/>
          </a:prstGeom>
          <a:solidFill>
            <a:srgbClr val="7FBA85"/>
          </a:solidFill>
          <a:ln>
            <a:solidFill>
              <a:srgbClr val="88C698"/>
            </a:solidFill>
          </a:ln>
          <a:effectLst>
            <a:outerShdw blurRad="190500" sx="101000" sy="101000" algn="ct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40230360"/>
      </p:ext>
    </p:extLst>
  </p:cSld>
  <p:clrMapOvr>
    <a:masterClrMapping/>
  </p:clrMapOvr>
  <p:transition/>
  <p:hf sldNum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6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/>
        </p:spPr>
      </p:pic>
      <p:sp>
        <p:nvSpPr>
          <p:cNvPr id="9" name="矩形 8"/>
          <p:cNvSpPr/>
          <p:nvPr userDrawn="1"/>
        </p:nvSpPr>
        <p:spPr>
          <a:xfrm>
            <a:off x="196832" y="302343"/>
            <a:ext cx="8750337" cy="6253315"/>
          </a:xfrm>
          <a:prstGeom prst="rect">
            <a:avLst/>
          </a:prstGeom>
          <a:solidFill>
            <a:srgbClr val="7FBA85"/>
          </a:solidFill>
          <a:ln>
            <a:noFill/>
          </a:ln>
          <a:effectLst>
            <a:outerShdw blurRad="2159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  <p:extLst>
      <p:ext uri="{BB962C8B-B14F-4D97-AF65-F5344CB8AC3E}">
        <p14:creationId xmlns:p14="http://schemas.microsoft.com/office/powerpoint/2010/main" val="1298871352"/>
      </p:ext>
    </p:extLst>
  </p:cSld>
  <p:clrMapOvr>
    <a:masterClrMapping/>
  </p:clrMapOvr>
  <p:transition/>
  <p:hf sldNum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024317"/>
      </p:ext>
    </p:extLst>
  </p:cSld>
  <p:clrMapOvr>
    <a:masterClrMapping/>
  </p:clrMapOvr>
  <p:hf sldNum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5368983"/>
      </p:ext>
    </p:extLst>
  </p:cSld>
  <p:clrMapOvr>
    <a:masterClrMapping/>
  </p:clrMapOvr>
  <p:hf sldNum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907878"/>
      </p:ext>
    </p:extLst>
  </p:cSld>
  <p:clrMapOvr>
    <a:masterClrMapping/>
  </p:clrMapOvr>
  <p:hf sldNum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7579152"/>
      </p:ext>
    </p:extLst>
  </p:cSld>
  <p:clrMapOvr>
    <a:masterClrMapping/>
  </p:clrMapOvr>
  <p:hf sldNum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2899945"/>
      </p:ext>
    </p:extLst>
  </p:cSld>
  <p:clrMapOvr>
    <a:masterClrMapping/>
  </p:clrMapOvr>
  <p:hf sldNum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1226963"/>
      </p:ext>
    </p:extLst>
  </p:cSld>
  <p:clrMapOvr>
    <a:masterClrMapping/>
  </p:clrMapOvr>
  <p:hf sldNum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7509454"/>
      </p:ext>
    </p:extLst>
  </p:cSld>
  <p:clrMapOvr>
    <a:masterClrMapping/>
  </p:clrMapOvr>
  <p:hf sldNum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2583246"/>
      </p:ext>
    </p:extLst>
  </p:cSld>
  <p:clrMapOvr>
    <a:masterClrMapping/>
  </p:clrMapOvr>
  <p:hf sldNum="0" ftr="0" dt="0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ransition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F50BD4-7678-42CC-B902-0A509B570BC1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0066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</p:sldLayoutIdLst>
  <p:hf sldNum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tags" Target="../tags/tag4.xml"/><Relationship Id="rId7" Type="http://schemas.openxmlformats.org/officeDocument/2006/relationships/slideLayout" Target="../slideLayouts/slideLayout14.xml"/><Relationship Id="rId12" Type="http://schemas.openxmlformats.org/officeDocument/2006/relationships/image" Target="../media/image13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12.png"/><Relationship Id="rId5" Type="http://schemas.openxmlformats.org/officeDocument/2006/relationships/tags" Target="../tags/tag6.xml"/><Relationship Id="rId10" Type="http://schemas.openxmlformats.org/officeDocument/2006/relationships/image" Target="../media/image11.png"/><Relationship Id="rId4" Type="http://schemas.openxmlformats.org/officeDocument/2006/relationships/tags" Target="../tags/tag5.xml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5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5.xml"/><Relationship Id="rId13" Type="http://schemas.openxmlformats.org/officeDocument/2006/relationships/slideLayout" Target="../slideLayouts/slideLayout14.xml"/><Relationship Id="rId3" Type="http://schemas.openxmlformats.org/officeDocument/2006/relationships/tags" Target="../tags/tag10.xml"/><Relationship Id="rId7" Type="http://schemas.openxmlformats.org/officeDocument/2006/relationships/tags" Target="../tags/tag14.xml"/><Relationship Id="rId12" Type="http://schemas.openxmlformats.org/officeDocument/2006/relationships/tags" Target="../tags/tag19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tags" Target="../tags/tag18.xml"/><Relationship Id="rId5" Type="http://schemas.openxmlformats.org/officeDocument/2006/relationships/tags" Target="../tags/tag12.xml"/><Relationship Id="rId10" Type="http://schemas.openxmlformats.org/officeDocument/2006/relationships/tags" Target="../tags/tag17.xml"/><Relationship Id="rId4" Type="http://schemas.openxmlformats.org/officeDocument/2006/relationships/tags" Target="../tags/tag11.xml"/><Relationship Id="rId9" Type="http://schemas.openxmlformats.org/officeDocument/2006/relationships/tags" Target="../tags/tag16.xml"/><Relationship Id="rId1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4" name="图片 373">
            <a:extLst>
              <a:ext uri="{FF2B5EF4-FFF2-40B4-BE49-F238E27FC236}">
                <a16:creationId xmlns:a16="http://schemas.microsoft.com/office/drawing/2014/main" id="{4346ACD7-CCC2-5E81-7FB5-4D29E8B847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051" y="0"/>
            <a:ext cx="83238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048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022428" y="982048"/>
            <a:ext cx="1733746" cy="3327851"/>
          </a:xfrm>
          <a:prstGeom prst="rect">
            <a:avLst/>
          </a:prstGeom>
          <a:solidFill>
            <a:srgbClr val="BEDCC1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rgbClr val="005741"/>
              </a:solidFill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504401" y="2224648"/>
            <a:ext cx="2031325" cy="2353142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5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尘世未徂暑，山中今授衣。</a:t>
            </a:r>
            <a:br>
              <a:rPr lang="zh-CN" altLang="en-US" sz="15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</a:br>
            <a:r>
              <a:rPr lang="zh-CN" altLang="en-US" sz="15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露蝉声渐咽，秋日景初微。</a:t>
            </a:r>
            <a:br>
              <a:rPr lang="zh-CN" altLang="en-US" sz="15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</a:br>
            <a:r>
              <a:rPr lang="zh-CN" altLang="en-US" sz="15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四海犹多垒，余生久息机。</a:t>
            </a:r>
            <a:br>
              <a:rPr lang="zh-CN" altLang="en-US" sz="15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</a:br>
            <a:r>
              <a:rPr lang="zh-CN" altLang="en-US" sz="15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漂流空老大，万事与心违。</a:t>
            </a:r>
          </a:p>
        </p:txBody>
      </p:sp>
      <p:pic>
        <p:nvPicPr>
          <p:cNvPr id="5" name="图片 4" descr="未标题-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36037" y="3531470"/>
            <a:ext cx="299568" cy="585810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6355453" y="1221282"/>
            <a:ext cx="946413" cy="2746906"/>
            <a:chOff x="8473937" y="706093"/>
            <a:chExt cx="1261884" cy="3662541"/>
          </a:xfrm>
        </p:grpSpPr>
        <p:sp>
          <p:nvSpPr>
            <p:cNvPr id="2" name="文本框 1"/>
            <p:cNvSpPr txBox="1"/>
            <p:nvPr/>
          </p:nvSpPr>
          <p:spPr>
            <a:xfrm>
              <a:off x="8473937" y="706093"/>
              <a:ext cx="1261884" cy="3662541"/>
            </a:xfrm>
            <a:prstGeom prst="rect">
              <a:avLst/>
            </a:prstGeom>
            <a:noFill/>
            <a:effectLst/>
          </p:spPr>
          <p:txBody>
            <a:bodyPr vert="eaVert"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4950" spc="225" dirty="0">
                  <a:solidFill>
                    <a:srgbClr val="005741"/>
                  </a:solidFill>
                  <a:cs typeface="+mn-ea"/>
                  <a:sym typeface="+mn-lt"/>
                </a:rPr>
                <a:t>節氣由來</a:t>
              </a: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8733853" y="735494"/>
              <a:ext cx="844332" cy="3050849"/>
              <a:chOff x="8733853" y="735494"/>
              <a:chExt cx="844332" cy="3050849"/>
            </a:xfrm>
          </p:grpSpPr>
          <p:pic>
            <p:nvPicPr>
              <p:cNvPr id="6" name="图片 5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851613" y="735494"/>
                <a:ext cx="284043" cy="286535"/>
              </a:xfrm>
              <a:prstGeom prst="rect">
                <a:avLst/>
              </a:prstGeom>
            </p:spPr>
          </p:pic>
          <p:pic>
            <p:nvPicPr>
              <p:cNvPr id="7" name="图片 6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157199" y="1824110"/>
                <a:ext cx="284043" cy="286535"/>
              </a:xfrm>
              <a:prstGeom prst="rect">
                <a:avLst/>
              </a:prstGeom>
            </p:spPr>
          </p:pic>
          <p:pic>
            <p:nvPicPr>
              <p:cNvPr id="8" name="图片 7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733853" y="3105953"/>
                <a:ext cx="284043" cy="286535"/>
              </a:xfrm>
              <a:prstGeom prst="rect">
                <a:avLst/>
              </a:prstGeom>
            </p:spPr>
          </p:pic>
          <p:pic>
            <p:nvPicPr>
              <p:cNvPr id="9" name="图片 8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294142" y="3499808"/>
                <a:ext cx="284043" cy="286535"/>
              </a:xfrm>
              <a:prstGeom prst="rect">
                <a:avLst/>
              </a:prstGeom>
            </p:spPr>
          </p:pic>
        </p:grpSp>
      </p:grpSp>
      <p:sp>
        <p:nvSpPr>
          <p:cNvPr id="12" name="文本框 11"/>
          <p:cNvSpPr txBox="1"/>
          <p:nvPr/>
        </p:nvSpPr>
        <p:spPr>
          <a:xfrm>
            <a:off x="7219393" y="1060649"/>
            <a:ext cx="461665" cy="611706"/>
          </a:xfrm>
          <a:prstGeom prst="rect">
            <a:avLst/>
          </a:prstGeom>
          <a:noFill/>
          <a:effectLst/>
        </p:spPr>
        <p:txBody>
          <a:bodyPr vert="eaVert"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pc="225" dirty="0">
                <a:cs typeface="+mn-ea"/>
                <a:sym typeface="+mn-lt"/>
              </a:rPr>
              <a:t>章一</a:t>
            </a:r>
          </a:p>
        </p:txBody>
      </p:sp>
      <p:pic>
        <p:nvPicPr>
          <p:cNvPr id="13" name="图片 12" descr="波-01.png"/>
          <p:cNvPicPr>
            <a:picLocks noChangeAspect="1"/>
          </p:cNvPicPr>
          <p:nvPr/>
        </p:nvPicPr>
        <p:blipFill>
          <a:blip r:embed="rId4" cstate="screen">
            <a:alphaModFix amt="44000"/>
            <a:duotone>
              <a:prstClr val="black"/>
              <a:srgbClr val="7FBA85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>
          <a:xfrm>
            <a:off x="6231228" y="3536619"/>
            <a:ext cx="1275015" cy="780312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DC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/>
          <p:cNvSpPr txBox="1"/>
          <p:nvPr/>
        </p:nvSpPr>
        <p:spPr>
          <a:xfrm>
            <a:off x="553534" y="1374691"/>
            <a:ext cx="2779243" cy="1015663"/>
          </a:xfrm>
          <a:prstGeom prst="rect">
            <a:avLst/>
          </a:prstGeom>
          <a:noFill/>
          <a:effectLst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6000">
                <a:solidFill>
                  <a:schemeClr val="bg1"/>
                </a:solidFill>
                <a:cs typeface="+mn-ea"/>
                <a:sym typeface="+mn-lt"/>
              </a:rPr>
              <a:t>处 暑</a:t>
            </a:r>
          </a:p>
        </p:txBody>
      </p:sp>
      <p:sp>
        <p:nvSpPr>
          <p:cNvPr id="5" name="矩形 4"/>
          <p:cNvSpPr/>
          <p:nvPr/>
        </p:nvSpPr>
        <p:spPr>
          <a:xfrm>
            <a:off x="553533" y="3383815"/>
            <a:ext cx="5973391" cy="1989134"/>
          </a:xfrm>
          <a:prstGeom prst="rect">
            <a:avLst/>
          </a:prstGeom>
          <a:effectLst/>
        </p:spPr>
        <p:txBody>
          <a:bodyPr vert="horz"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处暑，即为“出暑”，是炎热离开的意思。处暑是农历二十四节气之中的第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14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个节气，时间点为公历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8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月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23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日，太阳到达黄经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150°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。</a:t>
            </a:r>
          </a:p>
          <a:p>
            <a:pPr>
              <a:lnSpc>
                <a:spcPct val="13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处暑节气意味着即将进入气象意义的秋天，处暑后中国黄河以北地区气温逐渐下降。</a:t>
            </a:r>
          </a:p>
          <a:p>
            <a:pPr>
              <a:lnSpc>
                <a:spcPct val="13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天文专家称，处暑当天，太阳直射点已经由“夏至”那天的北纬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23°26′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，向南移动到北纬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11°28′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。</a:t>
            </a:r>
            <a:endParaRPr lang="en-US" altLang="zh-CN" sz="1200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13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北京城区，白昼长度已经由夏至的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15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小时缩短到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13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小时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25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分钟，正午太阳高度也由夏至的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73°32′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降低至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61°34′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，人们可以明显感觉到太阳开始偏南了。随着太阳高度的继续降低，所带来的热力也随之减弱。</a:t>
            </a:r>
          </a:p>
        </p:txBody>
      </p:sp>
      <p:sp>
        <p:nvSpPr>
          <p:cNvPr id="6" name="矩形 5"/>
          <p:cNvSpPr/>
          <p:nvPr/>
        </p:nvSpPr>
        <p:spPr>
          <a:xfrm>
            <a:off x="553534" y="2401213"/>
            <a:ext cx="4249100" cy="873957"/>
          </a:xfrm>
          <a:prstGeom prst="rect">
            <a:avLst/>
          </a:prstGeom>
          <a:effectLst/>
        </p:spPr>
        <p:txBody>
          <a:bodyPr vert="horz"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>
                <a:solidFill>
                  <a:schemeClr val="bg1"/>
                </a:solidFill>
                <a:cs typeface="+mn-ea"/>
                <a:sym typeface="+mn-lt"/>
              </a:rPr>
              <a:t>二</a:t>
            </a:r>
            <a:r>
              <a:rPr lang="en-US" altLang="zh-CN">
                <a:solidFill>
                  <a:schemeClr val="bg1"/>
                </a:solidFill>
                <a:cs typeface="+mn-ea"/>
                <a:sym typeface="+mn-lt"/>
              </a:rPr>
              <a:t>O</a:t>
            </a:r>
            <a:r>
              <a:rPr lang="zh-CN" altLang="en-US">
                <a:solidFill>
                  <a:schemeClr val="bg1"/>
                </a:solidFill>
                <a:cs typeface="+mn-ea"/>
                <a:sym typeface="+mn-lt"/>
              </a:rPr>
              <a:t>一九年 八月二十三日   星期五</a:t>
            </a:r>
            <a:endParaRPr lang="en-US" altLang="zh-CN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solidFill>
                  <a:schemeClr val="bg1"/>
                </a:solidFill>
                <a:cs typeface="+mn-ea"/>
                <a:sym typeface="+mn-lt"/>
              </a:rPr>
              <a:t>己亥年  七月廿三</a:t>
            </a:r>
          </a:p>
        </p:txBody>
      </p:sp>
      <p:sp>
        <p:nvSpPr>
          <p:cNvPr id="7" name="矩形 6"/>
          <p:cNvSpPr/>
          <p:nvPr/>
        </p:nvSpPr>
        <p:spPr>
          <a:xfrm>
            <a:off x="6914543" y="1086729"/>
            <a:ext cx="1496361" cy="2931507"/>
          </a:xfrm>
          <a:prstGeom prst="rect">
            <a:avLst/>
          </a:prstGeom>
          <a:solidFill>
            <a:srgbClr val="BED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rgbClr val="005741"/>
              </a:solidFill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533742" y="1249555"/>
            <a:ext cx="877163" cy="3158021"/>
          </a:xfrm>
          <a:prstGeom prst="rect">
            <a:avLst/>
          </a:prstGeom>
        </p:spPr>
        <p:txBody>
          <a:bodyPr vert="eaVert"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500">
                <a:solidFill>
                  <a:srgbClr val="005741"/>
                </a:solidFill>
                <a:cs typeface="+mn-ea"/>
                <a:sym typeface="+mn-lt"/>
              </a:rPr>
              <a:t>处暑，七月中。</a:t>
            </a:r>
          </a:p>
          <a:p>
            <a:pPr>
              <a:lnSpc>
                <a:spcPct val="150000"/>
              </a:lnSpc>
            </a:pPr>
            <a:r>
              <a:rPr lang="zh-CN" altLang="en-US" sz="1500">
                <a:solidFill>
                  <a:srgbClr val="005741"/>
                </a:solidFill>
                <a:cs typeface="+mn-ea"/>
                <a:sym typeface="+mn-lt"/>
              </a:rPr>
              <a:t>处，止也。暑气至此而止矣。</a:t>
            </a:r>
          </a:p>
        </p:txBody>
      </p:sp>
      <p:sp>
        <p:nvSpPr>
          <p:cNvPr id="10" name="矩形 9"/>
          <p:cNvSpPr/>
          <p:nvPr/>
        </p:nvSpPr>
        <p:spPr>
          <a:xfrm>
            <a:off x="7076940" y="1249556"/>
            <a:ext cx="392415" cy="2516073"/>
          </a:xfrm>
          <a:prstGeom prst="rect">
            <a:avLst/>
          </a:prstGeom>
        </p:spPr>
        <p:txBody>
          <a:bodyPr vert="eaVert"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350">
                <a:solidFill>
                  <a:srgbClr val="005741"/>
                </a:solidFill>
                <a:cs typeface="+mn-ea"/>
                <a:sym typeface="+mn-lt"/>
              </a:rPr>
              <a:t>————《</a:t>
            </a:r>
            <a:r>
              <a:rPr lang="zh-CN" altLang="en-US" sz="1350">
                <a:solidFill>
                  <a:srgbClr val="005741"/>
                </a:solidFill>
                <a:cs typeface="+mn-ea"/>
                <a:sym typeface="+mn-lt"/>
              </a:rPr>
              <a:t>月令七十二候集解</a:t>
            </a:r>
            <a:r>
              <a:rPr lang="en-US" altLang="zh-CN" sz="1350">
                <a:solidFill>
                  <a:srgbClr val="005741"/>
                </a:solidFill>
                <a:cs typeface="+mn-ea"/>
                <a:sym typeface="+mn-lt"/>
              </a:rPr>
              <a:t>》</a:t>
            </a:r>
            <a:endParaRPr lang="zh-CN" altLang="en-US" sz="1350">
              <a:solidFill>
                <a:srgbClr val="005741"/>
              </a:solidFill>
              <a:cs typeface="+mn-ea"/>
              <a:sym typeface="+mn-lt"/>
            </a:endParaRPr>
          </a:p>
        </p:txBody>
      </p:sp>
      <p:pic>
        <p:nvPicPr>
          <p:cNvPr id="12" name="图片 11" descr="波-01.png"/>
          <p:cNvPicPr>
            <a:picLocks noChangeAspect="1"/>
          </p:cNvPicPr>
          <p:nvPr/>
        </p:nvPicPr>
        <p:blipFill>
          <a:blip r:embed="rId2" cstate="screen">
            <a:alphaModFix amt="44000"/>
            <a:duotone>
              <a:prstClr val="black"/>
              <a:srgbClr val="7FBA85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659" t="26173" r="22213" b="30179"/>
          <a:stretch>
            <a:fillRect/>
          </a:stretch>
        </p:blipFill>
        <p:spPr>
          <a:xfrm>
            <a:off x="6914544" y="3092305"/>
            <a:ext cx="1582910" cy="968744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420261" y="1086729"/>
            <a:ext cx="1496361" cy="2931507"/>
          </a:xfrm>
          <a:prstGeom prst="rect">
            <a:avLst/>
          </a:prstGeom>
          <a:solidFill>
            <a:srgbClr val="BED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rgbClr val="005741"/>
              </a:solidFill>
              <a:cs typeface="+mn-ea"/>
              <a:sym typeface="+mn-lt"/>
            </a:endParaRPr>
          </a:p>
        </p:txBody>
      </p:sp>
      <p:pic>
        <p:nvPicPr>
          <p:cNvPr id="5" name="图片 4" descr="波-01.png"/>
          <p:cNvPicPr>
            <a:picLocks noChangeAspect="1"/>
          </p:cNvPicPr>
          <p:nvPr/>
        </p:nvPicPr>
        <p:blipFill>
          <a:blip r:embed="rId2" cstate="screen">
            <a:alphaModFix amt="44000"/>
            <a:duotone>
              <a:prstClr val="black"/>
              <a:srgbClr val="7FBA85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659" t="26173" r="22213" b="30179"/>
          <a:stretch>
            <a:fillRect/>
          </a:stretch>
        </p:blipFill>
        <p:spPr>
          <a:xfrm>
            <a:off x="1353296" y="975646"/>
            <a:ext cx="1582910" cy="968744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4454043" y="2067160"/>
            <a:ext cx="3696729" cy="4219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太阳到达黄经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150°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时是农历二十四节气的处暑。处暑是反映气温变化的一个节气。“处”含有躲藏、终止意思，“处暑”表示炎热暑天结束了。</a:t>
            </a: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材料咨询办理、认证咨询办理请加学历顾问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【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微信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:1954292140】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毕业证购买指大学文凭购买，毕业证办理和文凭办理。学院文凭定制，学校原版文凭补办，扫描件文凭定做，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100%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文凭复刻。经常操作的国家有美国毕业证，英国毕业证，澳洲毕业证，加拿大毕业证，以及德国毕业证，法国毕业证、荷兰毕业证、瑞士毕业证、日本毕业证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【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微信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:1954292140】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韩国毕业证、新西兰毕业证、新加坡毕业证、泰国毕业证、马来西亚毕业证等。包括了本科毕业证，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 【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微信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:1954292140】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硕士毕业证，博士毕业证及高中毕业证。</a:t>
            </a: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772884" y="2098016"/>
            <a:ext cx="2743733" cy="2808383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022428" y="982048"/>
            <a:ext cx="1733746" cy="3327851"/>
          </a:xfrm>
          <a:prstGeom prst="rect">
            <a:avLst/>
          </a:prstGeom>
          <a:solidFill>
            <a:srgbClr val="BEDCC1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rgbClr val="005741"/>
              </a:solidFill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504401" y="2224648"/>
            <a:ext cx="2031325" cy="2353142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5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尘世未徂暑，山中今授衣。</a:t>
            </a:r>
            <a:br>
              <a:rPr lang="zh-CN" altLang="en-US" sz="15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</a:br>
            <a:r>
              <a:rPr lang="zh-CN" altLang="en-US" sz="15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露蝉声渐咽，秋日景初微。</a:t>
            </a:r>
            <a:br>
              <a:rPr lang="zh-CN" altLang="en-US" sz="15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</a:br>
            <a:r>
              <a:rPr lang="zh-CN" altLang="en-US" sz="15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四海犹多垒，余生久息机。</a:t>
            </a:r>
            <a:br>
              <a:rPr lang="zh-CN" altLang="en-US" sz="15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</a:br>
            <a:r>
              <a:rPr lang="zh-CN" altLang="en-US" sz="15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漂流空老大，万事与心违。</a:t>
            </a:r>
          </a:p>
        </p:txBody>
      </p:sp>
      <p:pic>
        <p:nvPicPr>
          <p:cNvPr id="5" name="图片 4" descr="未标题-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36037" y="3531470"/>
            <a:ext cx="299568" cy="58581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6355453" y="1221284"/>
            <a:ext cx="946413" cy="2746906"/>
            <a:chOff x="8473937" y="706094"/>
            <a:chExt cx="1261884" cy="3662542"/>
          </a:xfrm>
        </p:grpSpPr>
        <p:sp>
          <p:nvSpPr>
            <p:cNvPr id="7" name="文本框 6"/>
            <p:cNvSpPr txBox="1"/>
            <p:nvPr/>
          </p:nvSpPr>
          <p:spPr>
            <a:xfrm>
              <a:off x="8473937" y="706094"/>
              <a:ext cx="1261884" cy="3662542"/>
            </a:xfrm>
            <a:prstGeom prst="rect">
              <a:avLst/>
            </a:prstGeom>
            <a:noFill/>
            <a:effectLst/>
          </p:spPr>
          <p:txBody>
            <a:bodyPr vert="eaVert"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4950" spc="225">
                  <a:solidFill>
                    <a:srgbClr val="005741"/>
                  </a:solidFill>
                  <a:cs typeface="+mn-ea"/>
                  <a:sym typeface="+mn-lt"/>
                </a:rPr>
                <a:t>節氣特點</a:t>
              </a: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8733853" y="735494"/>
              <a:ext cx="844332" cy="3050849"/>
              <a:chOff x="8733853" y="735494"/>
              <a:chExt cx="844332" cy="3050849"/>
            </a:xfrm>
          </p:grpSpPr>
          <p:pic>
            <p:nvPicPr>
              <p:cNvPr id="9" name="图片 8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851613" y="735494"/>
                <a:ext cx="284043" cy="286535"/>
              </a:xfrm>
              <a:prstGeom prst="rect">
                <a:avLst/>
              </a:prstGeom>
            </p:spPr>
          </p:pic>
          <p:pic>
            <p:nvPicPr>
              <p:cNvPr id="10" name="图片 9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157199" y="1824110"/>
                <a:ext cx="284043" cy="286535"/>
              </a:xfrm>
              <a:prstGeom prst="rect">
                <a:avLst/>
              </a:prstGeom>
            </p:spPr>
          </p:pic>
          <p:pic>
            <p:nvPicPr>
              <p:cNvPr id="11" name="图片 10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733853" y="3105953"/>
                <a:ext cx="284043" cy="286535"/>
              </a:xfrm>
              <a:prstGeom prst="rect">
                <a:avLst/>
              </a:prstGeom>
            </p:spPr>
          </p:pic>
          <p:pic>
            <p:nvPicPr>
              <p:cNvPr id="12" name="图片 11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294142" y="3499808"/>
                <a:ext cx="284043" cy="286535"/>
              </a:xfrm>
              <a:prstGeom prst="rect">
                <a:avLst/>
              </a:prstGeom>
            </p:spPr>
          </p:pic>
        </p:grpSp>
      </p:grpSp>
      <p:sp>
        <p:nvSpPr>
          <p:cNvPr id="13" name="文本框 12"/>
          <p:cNvSpPr txBox="1"/>
          <p:nvPr/>
        </p:nvSpPr>
        <p:spPr>
          <a:xfrm>
            <a:off x="7219393" y="1060649"/>
            <a:ext cx="461665" cy="611706"/>
          </a:xfrm>
          <a:prstGeom prst="rect">
            <a:avLst/>
          </a:prstGeom>
          <a:noFill/>
          <a:effectLst/>
        </p:spPr>
        <p:txBody>
          <a:bodyPr vert="eaVert"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pc="225">
                <a:cs typeface="+mn-ea"/>
                <a:sym typeface="+mn-lt"/>
              </a:rPr>
              <a:t>章二</a:t>
            </a:r>
          </a:p>
        </p:txBody>
      </p:sp>
      <p:pic>
        <p:nvPicPr>
          <p:cNvPr id="14" name="图片 13" descr="波-01.png"/>
          <p:cNvPicPr>
            <a:picLocks noChangeAspect="1"/>
          </p:cNvPicPr>
          <p:nvPr/>
        </p:nvPicPr>
        <p:blipFill>
          <a:blip r:embed="rId4" cstate="screen">
            <a:alphaModFix amt="44000"/>
            <a:duotone>
              <a:prstClr val="black"/>
              <a:srgbClr val="7FBA85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>
          <a:xfrm>
            <a:off x="6257129" y="3566492"/>
            <a:ext cx="1275015" cy="780312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/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6974689" y="1809522"/>
            <a:ext cx="1112321" cy="1112320"/>
          </a:xfrm>
          <a:prstGeom prst="ellipse">
            <a:avLst/>
          </a:prstGeom>
        </p:spPr>
      </p:pic>
      <p:pic>
        <p:nvPicPr>
          <p:cNvPr id="20" name="图片 19"/>
          <p:cNvPicPr/>
          <p:nvPr>
            <p:custDataLst>
              <p:tags r:id="rId2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4725078" y="1809522"/>
            <a:ext cx="1112321" cy="1112320"/>
          </a:xfrm>
          <a:prstGeom prst="ellipse">
            <a:avLst/>
          </a:prstGeom>
        </p:spPr>
      </p:pic>
      <p:pic>
        <p:nvPicPr>
          <p:cNvPr id="19" name="图片 18"/>
          <p:cNvPicPr/>
          <p:nvPr>
            <p:custDataLst>
              <p:tags r:id="rId3"/>
            </p:custDataLst>
          </p:nvPr>
        </p:nvPicPr>
        <p:blipFill>
          <a:blip r:embed="rId11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97948" y="1809522"/>
            <a:ext cx="1112321" cy="1112320"/>
          </a:xfrm>
          <a:prstGeom prst="ellipse">
            <a:avLst/>
          </a:prstGeom>
        </p:spPr>
      </p:pic>
      <p:sp>
        <p:nvSpPr>
          <p:cNvPr id="2" name="矩形 1"/>
          <p:cNvSpPr/>
          <p:nvPr>
            <p:custDataLst>
              <p:tags r:id="rId4"/>
            </p:custDataLst>
          </p:nvPr>
        </p:nvSpPr>
        <p:spPr>
          <a:xfrm>
            <a:off x="6595187" y="3167609"/>
            <a:ext cx="1638910" cy="194060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500">
                <a:solidFill>
                  <a:schemeClr val="bg1"/>
                </a:solidFill>
                <a:cs typeface="+mn-ea"/>
                <a:sym typeface="+mn-lt"/>
              </a:rPr>
              <a:t>三候：禾乃登</a:t>
            </a:r>
          </a:p>
          <a:p>
            <a:pPr>
              <a:lnSpc>
                <a:spcPct val="15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禾乃登的“禾”指的是黍、稷、X、粱类农作物的总称，“登”即成熟的意思，意思就是开始秋收。</a:t>
            </a:r>
          </a:p>
        </p:txBody>
      </p:sp>
      <p:sp>
        <p:nvSpPr>
          <p:cNvPr id="11" name="矩形 10"/>
          <p:cNvSpPr/>
          <p:nvPr>
            <p:custDataLst>
              <p:tags r:id="rId5"/>
            </p:custDataLst>
          </p:nvPr>
        </p:nvSpPr>
        <p:spPr>
          <a:xfrm>
            <a:off x="2248510" y="3167608"/>
            <a:ext cx="1638910" cy="194060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500">
                <a:solidFill>
                  <a:schemeClr val="bg1"/>
                </a:solidFill>
                <a:cs typeface="+mn-ea"/>
                <a:sym typeface="+mn-lt"/>
              </a:rPr>
              <a:t>一候：鹰乃祭鸟</a:t>
            </a:r>
          </a:p>
          <a:p>
            <a:pPr>
              <a:lnSpc>
                <a:spcPct val="15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鹰自此日起感知秋之肃气，开始大量捕猎鸟类，并且先陈列如祭而后食，古人称之“义举”。</a:t>
            </a:r>
          </a:p>
        </p:txBody>
      </p:sp>
      <p:sp>
        <p:nvSpPr>
          <p:cNvPr id="13" name="矩形 12"/>
          <p:cNvSpPr/>
          <p:nvPr>
            <p:custDataLst>
              <p:tags r:id="rId6"/>
            </p:custDataLst>
          </p:nvPr>
        </p:nvSpPr>
        <p:spPr>
          <a:xfrm>
            <a:off x="4438700" y="3167609"/>
            <a:ext cx="1638910" cy="194060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500">
                <a:solidFill>
                  <a:schemeClr val="bg1"/>
                </a:solidFill>
                <a:cs typeface="+mn-ea"/>
                <a:sym typeface="+mn-lt"/>
              </a:rPr>
              <a:t>二候：天地始肃</a:t>
            </a:r>
          </a:p>
          <a:p>
            <a:pPr>
              <a:lnSpc>
                <a:spcPct val="15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天地间万物开始凋零，充满了肃杀之气。古时有“秋决”的说法，即是为了顺应天地的肃杀之气而行刑。</a:t>
            </a:r>
          </a:p>
        </p:txBody>
      </p:sp>
      <p:sp>
        <p:nvSpPr>
          <p:cNvPr id="16" name="矩形 15"/>
          <p:cNvSpPr/>
          <p:nvPr/>
        </p:nvSpPr>
        <p:spPr>
          <a:xfrm>
            <a:off x="527962" y="1097149"/>
            <a:ext cx="1162618" cy="2316044"/>
          </a:xfrm>
          <a:prstGeom prst="rect">
            <a:avLst/>
          </a:prstGeom>
          <a:solidFill>
            <a:srgbClr val="BED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74004" y="1388809"/>
            <a:ext cx="877163" cy="194060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000">
                <a:solidFill>
                  <a:srgbClr val="005741"/>
                </a:solidFill>
                <a:cs typeface="+mn-ea"/>
                <a:sym typeface="+mn-lt"/>
              </a:rPr>
              <a:t>处暑三候</a:t>
            </a:r>
            <a:endParaRPr lang="zh-CN" altLang="en-US" sz="2400">
              <a:solidFill>
                <a:srgbClr val="005741"/>
              </a:solidFill>
              <a:cs typeface="+mn-ea"/>
              <a:sym typeface="+mn-lt"/>
            </a:endParaRPr>
          </a:p>
        </p:txBody>
      </p:sp>
      <p:pic>
        <p:nvPicPr>
          <p:cNvPr id="17" name="图片 16" descr="波-01.png"/>
          <p:cNvPicPr>
            <a:picLocks noChangeAspect="1"/>
          </p:cNvPicPr>
          <p:nvPr/>
        </p:nvPicPr>
        <p:blipFill>
          <a:blip r:embed="rId12" cstate="screen">
            <a:alphaModFix amt="44000"/>
            <a:duotone>
              <a:prstClr val="black"/>
              <a:srgbClr val="7FBA85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>
          <a:xfrm>
            <a:off x="513574" y="2721173"/>
            <a:ext cx="1137593" cy="696209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060660" y="1859752"/>
            <a:ext cx="2499872" cy="3106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处暑节气，单单用气温开始走低来描述是不够的。气温走低仅是其中的一个现象。</a:t>
            </a: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产生这一现象背后的原因，首先应是太阳的直射点继续南移，太阳辐射减弱；</a:t>
            </a: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二是副热带高压跨越式地向南撤退，蒙古冷高压开始跃跃欲试，出拳出脚，小露锋芒。</a:t>
            </a:r>
          </a:p>
        </p:txBody>
      </p:sp>
      <p:sp>
        <p:nvSpPr>
          <p:cNvPr id="7" name="矩形 6"/>
          <p:cNvSpPr/>
          <p:nvPr/>
        </p:nvSpPr>
        <p:spPr>
          <a:xfrm>
            <a:off x="7149662" y="1085573"/>
            <a:ext cx="1162618" cy="2316044"/>
          </a:xfrm>
          <a:prstGeom prst="rect">
            <a:avLst/>
          </a:prstGeom>
          <a:solidFill>
            <a:srgbClr val="BED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384721" y="1392999"/>
            <a:ext cx="646331" cy="194060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r>
              <a:rPr lang="zh-CN" altLang="en-US" sz="3000">
                <a:solidFill>
                  <a:srgbClr val="005741"/>
                </a:solidFill>
                <a:cs typeface="+mn-ea"/>
                <a:sym typeface="+mn-lt"/>
              </a:rPr>
              <a:t>气温下降</a:t>
            </a:r>
          </a:p>
        </p:txBody>
      </p:sp>
      <p:pic>
        <p:nvPicPr>
          <p:cNvPr id="11" name="图片 10" descr="波-01.png"/>
          <p:cNvPicPr>
            <a:picLocks noChangeAspect="1"/>
          </p:cNvPicPr>
          <p:nvPr/>
        </p:nvPicPr>
        <p:blipFill>
          <a:blip r:embed="rId2" cstate="screen">
            <a:alphaModFix amt="44000"/>
            <a:duotone>
              <a:prstClr val="black"/>
              <a:srgbClr val="7FBA85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>
          <a:xfrm>
            <a:off x="7135274" y="2709598"/>
            <a:ext cx="1137593" cy="696209"/>
          </a:xfrm>
          <a:prstGeom prst="rect">
            <a:avLst/>
          </a:prstGeom>
        </p:spPr>
      </p:pic>
      <p:pic>
        <p:nvPicPr>
          <p:cNvPr id="21" name="图片 20"/>
          <p:cNvPicPr/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642805" y="1794273"/>
            <a:ext cx="2857500" cy="1607344"/>
          </a:xfrm>
          <a:prstGeom prst="rect">
            <a:avLst/>
          </a:prstGeom>
        </p:spPr>
      </p:pic>
      <p:pic>
        <p:nvPicPr>
          <p:cNvPr id="22" name="图片 21"/>
          <p:cNvPicPr/>
          <p:nvPr/>
        </p:nvPicPr>
        <p:blipFill>
          <a:blip r:embed="rId5"/>
          <a:stretch>
            <a:fillRect/>
          </a:stretch>
        </p:blipFill>
        <p:spPr>
          <a:xfrm>
            <a:off x="642805" y="3588156"/>
            <a:ext cx="2857500" cy="1607344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535882" y="1085572"/>
            <a:ext cx="1162618" cy="2316044"/>
          </a:xfrm>
          <a:prstGeom prst="rect">
            <a:avLst/>
          </a:prstGeom>
          <a:solidFill>
            <a:srgbClr val="BED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70941" y="1392998"/>
            <a:ext cx="646331" cy="194060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r>
              <a:rPr lang="zh-CN" altLang="en-US" sz="3000">
                <a:solidFill>
                  <a:srgbClr val="005741"/>
                </a:solidFill>
                <a:cs typeface="+mn-ea"/>
                <a:sym typeface="+mn-lt"/>
              </a:rPr>
              <a:t>秋高气爽</a:t>
            </a:r>
          </a:p>
        </p:txBody>
      </p:sp>
      <p:pic>
        <p:nvPicPr>
          <p:cNvPr id="10" name="图片 9" descr="波-01.png"/>
          <p:cNvPicPr>
            <a:picLocks noChangeAspect="1"/>
          </p:cNvPicPr>
          <p:nvPr/>
        </p:nvPicPr>
        <p:blipFill>
          <a:blip r:embed="rId14" cstate="screen">
            <a:alphaModFix amt="44000"/>
            <a:duotone>
              <a:prstClr val="black"/>
              <a:srgbClr val="7FBA85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>
          <a:xfrm>
            <a:off x="521494" y="2709597"/>
            <a:ext cx="1137593" cy="696209"/>
          </a:xfrm>
          <a:prstGeom prst="rect">
            <a:avLst/>
          </a:prstGeom>
        </p:spPr>
      </p:pic>
      <p:grpSp>
        <p:nvGrpSpPr>
          <p:cNvPr id="11" name="组合 10"/>
          <p:cNvGrpSpPr/>
          <p:nvPr>
            <p:custDataLst>
              <p:tags r:id="rId1"/>
            </p:custDataLst>
          </p:nvPr>
        </p:nvGrpSpPr>
        <p:grpSpPr>
          <a:xfrm>
            <a:off x="2580385" y="2711644"/>
            <a:ext cx="652985" cy="697185"/>
            <a:chOff x="6972085" y="938008"/>
            <a:chExt cx="1281807" cy="1368572"/>
          </a:xfrm>
        </p:grpSpPr>
        <p:sp>
          <p:nvSpPr>
            <p:cNvPr id="12" name="椭圆 11"/>
            <p:cNvSpPr/>
            <p:nvPr>
              <p:custDataLst>
                <p:tags r:id="rId11"/>
              </p:custDataLst>
            </p:nvPr>
          </p:nvSpPr>
          <p:spPr>
            <a:xfrm>
              <a:off x="6972085" y="1024773"/>
              <a:ext cx="1281807" cy="1281807"/>
            </a:xfrm>
            <a:prstGeom prst="ellipse">
              <a:avLst/>
            </a:prstGeom>
            <a:solidFill>
              <a:srgbClr val="005741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13" name="矩形 12"/>
            <p:cNvSpPr/>
            <p:nvPr>
              <p:custDataLst>
                <p:tags r:id="rId12"/>
              </p:custDataLst>
            </p:nvPr>
          </p:nvSpPr>
          <p:spPr>
            <a:xfrm>
              <a:off x="7110779" y="938008"/>
              <a:ext cx="607606" cy="113683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2700">
                  <a:solidFill>
                    <a:srgbClr val="7FBA85"/>
                  </a:solidFill>
                  <a:cs typeface="+mn-ea"/>
                  <a:sym typeface="+mn-lt"/>
                </a:rPr>
                <a:t>貳</a:t>
              </a:r>
              <a:endParaRPr lang="en-US" altLang="zh-CN" sz="2700">
                <a:solidFill>
                  <a:srgbClr val="7FBA85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" name="组合 13"/>
          <p:cNvGrpSpPr/>
          <p:nvPr>
            <p:custDataLst>
              <p:tags r:id="rId2"/>
            </p:custDataLst>
          </p:nvPr>
        </p:nvGrpSpPr>
        <p:grpSpPr>
          <a:xfrm>
            <a:off x="2587579" y="1386863"/>
            <a:ext cx="652985" cy="697185"/>
            <a:chOff x="6972085" y="938008"/>
            <a:chExt cx="1281807" cy="1368572"/>
          </a:xfrm>
        </p:grpSpPr>
        <p:sp>
          <p:nvSpPr>
            <p:cNvPr id="15" name="椭圆 14"/>
            <p:cNvSpPr/>
            <p:nvPr>
              <p:custDataLst>
                <p:tags r:id="rId9"/>
              </p:custDataLst>
            </p:nvPr>
          </p:nvSpPr>
          <p:spPr>
            <a:xfrm>
              <a:off x="6972085" y="1024773"/>
              <a:ext cx="1281807" cy="1281807"/>
            </a:xfrm>
            <a:prstGeom prst="ellipse">
              <a:avLst/>
            </a:prstGeom>
            <a:solidFill>
              <a:srgbClr val="005741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16" name="矩形 15"/>
            <p:cNvSpPr/>
            <p:nvPr>
              <p:custDataLst>
                <p:tags r:id="rId10"/>
              </p:custDataLst>
            </p:nvPr>
          </p:nvSpPr>
          <p:spPr>
            <a:xfrm>
              <a:off x="7110779" y="938008"/>
              <a:ext cx="607606" cy="113683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2700">
                  <a:solidFill>
                    <a:srgbClr val="7FBA85"/>
                  </a:solidFill>
                  <a:cs typeface="+mn-ea"/>
                  <a:sym typeface="+mn-lt"/>
                </a:rPr>
                <a:t>壹</a:t>
              </a:r>
              <a:endParaRPr lang="en-US" altLang="zh-CN" sz="2700">
                <a:solidFill>
                  <a:srgbClr val="7FBA85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7" name="组合 16"/>
          <p:cNvGrpSpPr/>
          <p:nvPr>
            <p:custDataLst>
              <p:tags r:id="rId3"/>
            </p:custDataLst>
          </p:nvPr>
        </p:nvGrpSpPr>
        <p:grpSpPr>
          <a:xfrm>
            <a:off x="2580384" y="4227429"/>
            <a:ext cx="652985" cy="697185"/>
            <a:chOff x="6972085" y="938008"/>
            <a:chExt cx="1281807" cy="1368572"/>
          </a:xfrm>
        </p:grpSpPr>
        <p:sp>
          <p:nvSpPr>
            <p:cNvPr id="18" name="椭圆 17"/>
            <p:cNvSpPr/>
            <p:nvPr>
              <p:custDataLst>
                <p:tags r:id="rId7"/>
              </p:custDataLst>
            </p:nvPr>
          </p:nvSpPr>
          <p:spPr>
            <a:xfrm>
              <a:off x="6972085" y="1024773"/>
              <a:ext cx="1281807" cy="1281807"/>
            </a:xfrm>
            <a:prstGeom prst="ellipse">
              <a:avLst/>
            </a:prstGeom>
            <a:solidFill>
              <a:srgbClr val="005741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19" name="矩形 18"/>
            <p:cNvSpPr/>
            <p:nvPr>
              <p:custDataLst>
                <p:tags r:id="rId8"/>
              </p:custDataLst>
            </p:nvPr>
          </p:nvSpPr>
          <p:spPr>
            <a:xfrm>
              <a:off x="7110779" y="938008"/>
              <a:ext cx="607606" cy="103060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2400">
                  <a:solidFill>
                    <a:srgbClr val="7FBA85"/>
                  </a:solidFill>
                  <a:cs typeface="+mn-ea"/>
                  <a:sym typeface="+mn-lt"/>
                </a:rPr>
                <a:t>叁</a:t>
              </a:r>
              <a:endParaRPr lang="en-US" altLang="zh-CN" sz="2400">
                <a:solidFill>
                  <a:srgbClr val="7FBA85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" name="矩形 2"/>
          <p:cNvSpPr/>
          <p:nvPr>
            <p:custDataLst>
              <p:tags r:id="rId4"/>
            </p:custDataLst>
          </p:nvPr>
        </p:nvSpPr>
        <p:spPr>
          <a:xfrm>
            <a:off x="2914070" y="1669870"/>
            <a:ext cx="5286989" cy="618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出国留学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办理加拿大文凭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办理文凭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办理美国假文凭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办理美国成绩单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办理美国文凭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办理美国毕业证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办理英国假文凭。</a:t>
            </a: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>
            <p:custDataLst>
              <p:tags r:id="rId5"/>
            </p:custDataLst>
          </p:nvPr>
        </p:nvSpPr>
        <p:spPr>
          <a:xfrm>
            <a:off x="2936920" y="2982073"/>
            <a:ext cx="5240492" cy="1449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处暑节气前后的民俗多与祭祖及迎秋有关。处暑前后民间会有庆赞中元的民俗活动，俗称“作七月半”或“中元节”。旧时民间从七月初一起，就有开鬼门的仪式，直到月底关鬼门止，都会举行普渡布施活动。据说普度活动由开鬼门开始，然后竖灯篙，放河灯招致孤魂；而主体则在搭建普度坛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架设孤棚，穿插抢孤等行事，最后以关鬼门结束。</a:t>
            </a: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>
            <p:custDataLst>
              <p:tags r:id="rId6"/>
            </p:custDataLst>
          </p:nvPr>
        </p:nvSpPr>
        <p:spPr>
          <a:xfrm>
            <a:off x="2914070" y="4460927"/>
            <a:ext cx="5362827" cy="89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北方南部的江淮地区，还有可能出现较大的降水过程。气温下降明显，昼夜温差加大，雨后艳阳当空，人们往往对夏秋之交的冷热变化不很适应，一不小心就容易引发呼吸道、肠胃炎、感冒等疾病。</a:t>
            </a:r>
            <a:endParaRPr lang="en-US" altLang="zh-CN" sz="120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/>
          <p:nvPr/>
        </p:nvPicPr>
        <p:blipFill>
          <a:blip r:embed="rId2" cstate="screen"/>
          <a:stretch>
            <a:fillRect/>
          </a:stretch>
        </p:blipFill>
        <p:spPr>
          <a:xfrm>
            <a:off x="3389704" y="3548425"/>
            <a:ext cx="2828639" cy="180564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92917" y="1338858"/>
            <a:ext cx="1891862" cy="465685"/>
          </a:xfrm>
          <a:prstGeom prst="rect">
            <a:avLst/>
          </a:prstGeom>
          <a:solidFill>
            <a:srgbClr val="BED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66096" y="1921715"/>
            <a:ext cx="3973010" cy="1279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50" b="0" i="0" dirty="0">
                <a:solidFill>
                  <a:schemeClr val="bg1"/>
                </a:solidFill>
                <a:effectLst/>
                <a:latin typeface="-apple-system"/>
              </a:rPr>
              <a:t>澳洲毕业证购买，美国毕业证购买，英国毕业证购买，新加坡毕业证购买，德国毕业证购买，法国毕业证购买，加拿大毕业证购买，新西兰毕业证购买，日本毕业证购买，荷兰毕业证购买，泰国毕业证购买。</a:t>
            </a:r>
            <a:endParaRPr lang="zh-CN" altLang="en-US" sz="1050" dirty="0">
              <a:solidFill>
                <a:schemeClr val="bg1"/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endParaRPr lang="zh-CN" altLang="en-US" sz="10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56521" y="1368531"/>
            <a:ext cx="1602754" cy="461665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/>
            <a:r>
              <a:rPr lang="zh-CN" altLang="en-US" sz="2400">
                <a:solidFill>
                  <a:srgbClr val="005741"/>
                </a:solidFill>
                <a:cs typeface="+mn-ea"/>
                <a:sym typeface="+mn-lt"/>
              </a:rPr>
              <a:t>放 河 灯</a:t>
            </a:r>
          </a:p>
        </p:txBody>
      </p:sp>
      <p:sp>
        <p:nvSpPr>
          <p:cNvPr id="8" name="矩形 7"/>
          <p:cNvSpPr/>
          <p:nvPr/>
        </p:nvSpPr>
        <p:spPr>
          <a:xfrm>
            <a:off x="4719200" y="1921716"/>
            <a:ext cx="3973010" cy="1035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50">
                <a:solidFill>
                  <a:schemeClr val="bg1"/>
                </a:solidFill>
                <a:cs typeface="+mn-ea"/>
                <a:sym typeface="+mn-lt"/>
              </a:rPr>
              <a:t>萧红</a:t>
            </a:r>
            <a:r>
              <a:rPr lang="en-US" altLang="zh-CN" sz="1050">
                <a:solidFill>
                  <a:schemeClr val="bg1"/>
                </a:solidFill>
                <a:cs typeface="+mn-ea"/>
                <a:sym typeface="+mn-lt"/>
              </a:rPr>
              <a:t>《</a:t>
            </a:r>
            <a:r>
              <a:rPr lang="zh-CN" altLang="en-US" sz="1050">
                <a:solidFill>
                  <a:schemeClr val="bg1"/>
                </a:solidFill>
                <a:cs typeface="+mn-ea"/>
                <a:sym typeface="+mn-lt"/>
              </a:rPr>
              <a:t>呼兰河传</a:t>
            </a:r>
            <a:r>
              <a:rPr lang="en-US" altLang="zh-CN" sz="1050">
                <a:solidFill>
                  <a:schemeClr val="bg1"/>
                </a:solidFill>
                <a:cs typeface="+mn-ea"/>
                <a:sym typeface="+mn-lt"/>
              </a:rPr>
              <a:t>》</a:t>
            </a:r>
            <a:r>
              <a:rPr lang="zh-CN" altLang="en-US" sz="1050">
                <a:solidFill>
                  <a:schemeClr val="bg1"/>
                </a:solidFill>
                <a:cs typeface="+mn-ea"/>
                <a:sym typeface="+mn-lt"/>
              </a:rPr>
              <a:t>中的一段文字，是这种习俗的最好注脚：“七月十五是个鬼节；死了的冤魂怨鬼，不得托生，缠绵在地狱里非常苦，想托生，又找不着路。这一天若是有个死鬼托着一盏河灯，就得托生。”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179669" y="3548426"/>
            <a:ext cx="3210036" cy="180564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8733" y="3549196"/>
            <a:ext cx="2901930" cy="180564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1.7601 Service Pack 1"/>
  <p:tag name="AS_RELEASE_DATE" val="2022.11.14"/>
  <p:tag name="AS_TITLE" val="Aspose.Slides for .NET 4.0 Client Profile"/>
  <p:tag name="AS_VERSION" val="22.11"/>
  <p:tag name="COMMONDATA" val="eyJoZGlkIjoiMmMxNzY4NzliODJmOGYzMWEyZDdkODA0MWI0NTdiODc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6.31889763779526,&quot;left&quot;:240.91086614173227,&quot;top&quot;:99.9759842519685,&quot;width&quot;:623.5611811023623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6.31889763779526,&quot;left&quot;:240.91086614173227,&quot;top&quot;:99.9759842519685,&quot;width&quot;:623.5611811023623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6.31889763779526,&quot;left&quot;:240.91086614173227,&quot;top&quot;:99.9759842519685,&quot;width&quot;:623.5611811023623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6.31889763779526,&quot;left&quot;:240.91086614173227,&quot;top&quot;:99.9759842519685,&quot;width&quot;:623.5611811023623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6.31889763779526,&quot;left&quot;:240.91086614173227,&quot;top&quot;:99.9759842519685,&quot;width&quot;:623.5611811023623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6.31889763779526,&quot;left&quot;:240.91086614173227,&quot;top&quot;:99.9759842519685,&quot;width&quot;:623.5611811023623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heme/theme1.xml><?xml version="1.0" encoding="utf-8"?>
<a:theme xmlns:a="http://schemas.openxmlformats.org/drawingml/2006/main" name="第一PPT，www.1ppt.com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5bl1io5">
      <a:majorFont>
        <a:latin typeface="Arial"/>
        <a:ea typeface="庞门正道粗书体"/>
        <a:cs typeface=""/>
      </a:majorFont>
      <a:minorFont>
        <a:latin typeface="Arial"/>
        <a:ea typeface="庞门正道粗书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</Template>
  <TotalTime>85971</TotalTime>
  <Words>951</Words>
  <Application>Microsoft Office PowerPoint</Application>
  <PresentationFormat>全屏显示(4:3)</PresentationFormat>
  <Paragraphs>42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9</vt:i4>
      </vt:variant>
    </vt:vector>
  </HeadingPairs>
  <TitlesOfParts>
    <vt:vector size="15" baseType="lpstr">
      <vt:lpstr>-apple-system</vt:lpstr>
      <vt:lpstr>Arial</vt:lpstr>
      <vt:lpstr>Calibri</vt:lpstr>
      <vt:lpstr>Calibri Light</vt:lpstr>
      <vt:lpstr>第一PPT，www.1ppt.com 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处暑</dc:title>
  <cp:lastModifiedBy>meng wang</cp:lastModifiedBy>
  <cp:revision>1484</cp:revision>
  <dcterms:created xsi:type="dcterms:W3CDTF">2019-08-12T06:55:00Z</dcterms:created>
  <dcterms:modified xsi:type="dcterms:W3CDTF">2024-12-24T07:14:10Z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66FF006007A84AB7BBD9AD9642048A70</vt:lpwstr>
  </property>
  <property fmtid="{D5CDD505-2E9C-101B-9397-08002B2CF9AE}" pid="3" name="KSOProductBuildVer">
    <vt:lpwstr>2052-12.1.0.17133</vt:lpwstr>
  </property>
</Properties>
</file>