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1"/>
  </p:sldMasterIdLst>
  <p:notesMasterIdLst>
    <p:notesMasterId r:id="rId17"/>
  </p:notesMasterIdLst>
  <p:sldIdLst>
    <p:sldId id="256" r:id="rId2"/>
    <p:sldId id="262" r:id="rId3"/>
    <p:sldId id="270" r:id="rId4"/>
    <p:sldId id="257" r:id="rId5"/>
    <p:sldId id="258" r:id="rId6"/>
    <p:sldId id="260" r:id="rId7"/>
    <p:sldId id="259" r:id="rId8"/>
    <p:sldId id="266" r:id="rId9"/>
    <p:sldId id="268" r:id="rId10"/>
    <p:sldId id="267" r:id="rId11"/>
    <p:sldId id="269" r:id="rId12"/>
    <p:sldId id="265" r:id="rId13"/>
    <p:sldId id="261" r:id="rId14"/>
    <p:sldId id="263" r:id="rId15"/>
    <p:sldId id="26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A5C637-3244-4087-AC65-F5077DFF3C1F}" type="datetimeFigureOut">
              <a:rPr lang="en-US" smtClean="0"/>
              <a:t>11/7/2021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4AA4B9-6681-4318-B07B-82F93F4A8863}" type="slidenum">
              <a:rPr lang="en-US" smtClean="0"/>
              <a:t>‹#›</a:t>
            </a:fld>
            <a:endParaRPr lang="en-US"/>
          </a:p>
        </p:txBody>
      </p:sp>
    </p:spTree>
    <p:extLst>
      <p:ext uri="{BB962C8B-B14F-4D97-AF65-F5344CB8AC3E}">
        <p14:creationId xmlns:p14="http://schemas.microsoft.com/office/powerpoint/2010/main" val="3285155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A906F48-3C25-4353-9778-B6532A213081}" type="datetime1">
              <a:rPr lang="en-US" smtClean="0"/>
              <a:t>11/7/2021</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77F5DCDD-A96E-42D0-9F63-46B8BA87CD0A}" type="slidenum">
              <a:rPr lang="en-US" smtClean="0"/>
              <a:t>‹#›</a:t>
            </a:fld>
            <a:endParaRPr lang="en-US"/>
          </a:p>
        </p:txBody>
      </p:sp>
    </p:spTree>
    <p:extLst>
      <p:ext uri="{BB962C8B-B14F-4D97-AF65-F5344CB8AC3E}">
        <p14:creationId xmlns:p14="http://schemas.microsoft.com/office/powerpoint/2010/main" val="2558978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650860-DFBB-43C4-902A-B3A8D602E505}" type="datetime1">
              <a:rPr lang="en-US" smtClean="0"/>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F5DCDD-A96E-42D0-9F63-46B8BA87CD0A}" type="slidenum">
              <a:rPr lang="en-US" smtClean="0"/>
              <a:t>‹#›</a:t>
            </a:fld>
            <a:endParaRPr lang="en-US"/>
          </a:p>
        </p:txBody>
      </p:sp>
    </p:spTree>
    <p:extLst>
      <p:ext uri="{BB962C8B-B14F-4D97-AF65-F5344CB8AC3E}">
        <p14:creationId xmlns:p14="http://schemas.microsoft.com/office/powerpoint/2010/main" val="1871917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20322DF1-7D46-490D-9619-88D5B57EF1B5}" type="datetime1">
              <a:rPr lang="en-US" smtClean="0"/>
              <a:t>11/7/2021</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77F5DCDD-A96E-42D0-9F63-46B8BA87CD0A}" type="slidenum">
              <a:rPr lang="en-US" smtClean="0"/>
              <a:t>‹#›</a:t>
            </a:fld>
            <a:endParaRPr lang="en-US"/>
          </a:p>
        </p:txBody>
      </p:sp>
    </p:spTree>
    <p:extLst>
      <p:ext uri="{BB962C8B-B14F-4D97-AF65-F5344CB8AC3E}">
        <p14:creationId xmlns:p14="http://schemas.microsoft.com/office/powerpoint/2010/main" val="2302173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EF353B-21BE-4613-9781-7C4732665BBF}" type="datetime1">
              <a:rPr lang="en-US" smtClean="0"/>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77F5DCDD-A96E-42D0-9F63-46B8BA87CD0A}" type="slidenum">
              <a:rPr lang="en-US" smtClean="0"/>
              <a:t>‹#›</a:t>
            </a:fld>
            <a:endParaRPr lang="en-US"/>
          </a:p>
        </p:txBody>
      </p:sp>
    </p:spTree>
    <p:extLst>
      <p:ext uri="{BB962C8B-B14F-4D97-AF65-F5344CB8AC3E}">
        <p14:creationId xmlns:p14="http://schemas.microsoft.com/office/powerpoint/2010/main" val="434957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6204D7CE-B668-40C8-97E2-071748B8FB2D}" type="datetime1">
              <a:rPr lang="en-US" smtClean="0"/>
              <a:t>11/7/2021</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77F5DCDD-A96E-42D0-9F63-46B8BA87CD0A}" type="slidenum">
              <a:rPr lang="en-US" smtClean="0"/>
              <a:t>‹#›</a:t>
            </a:fld>
            <a:endParaRPr lang="en-US"/>
          </a:p>
        </p:txBody>
      </p:sp>
    </p:spTree>
    <p:extLst>
      <p:ext uri="{BB962C8B-B14F-4D97-AF65-F5344CB8AC3E}">
        <p14:creationId xmlns:p14="http://schemas.microsoft.com/office/powerpoint/2010/main" val="2675609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AB3DA3-FA79-4C88-BAB9-7A09B0A9DE5E}" type="datetime1">
              <a:rPr lang="en-US" smtClean="0"/>
              <a:t>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F5DCDD-A96E-42D0-9F63-46B8BA87CD0A}" type="slidenum">
              <a:rPr lang="en-US" smtClean="0"/>
              <a:t>‹#›</a:t>
            </a:fld>
            <a:endParaRPr lang="en-US"/>
          </a:p>
        </p:txBody>
      </p:sp>
    </p:spTree>
    <p:extLst>
      <p:ext uri="{BB962C8B-B14F-4D97-AF65-F5344CB8AC3E}">
        <p14:creationId xmlns:p14="http://schemas.microsoft.com/office/powerpoint/2010/main" val="102131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FF5B1FC-F494-4BF5-9B88-EDA75C32C181}" type="datetime1">
              <a:rPr lang="en-US" smtClean="0"/>
              <a:t>11/7/2021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F5DCDD-A96E-42D0-9F63-46B8BA87CD0A}" type="slidenum">
              <a:rPr lang="en-US" smtClean="0"/>
              <a:t>‹#›</a:t>
            </a:fld>
            <a:endParaRPr lang="en-US"/>
          </a:p>
        </p:txBody>
      </p:sp>
    </p:spTree>
    <p:extLst>
      <p:ext uri="{BB962C8B-B14F-4D97-AF65-F5344CB8AC3E}">
        <p14:creationId xmlns:p14="http://schemas.microsoft.com/office/powerpoint/2010/main" val="761803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76B3652-9B3F-49EC-AD96-4382EB92687E}" type="datetime1">
              <a:rPr lang="en-US" smtClean="0"/>
              <a:t>11/7/2021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F5DCDD-A96E-42D0-9F63-46B8BA87CD0A}" type="slidenum">
              <a:rPr lang="en-US" smtClean="0"/>
              <a:t>‹#›</a:t>
            </a:fld>
            <a:endParaRPr lang="en-US"/>
          </a:p>
        </p:txBody>
      </p:sp>
    </p:spTree>
    <p:extLst>
      <p:ext uri="{BB962C8B-B14F-4D97-AF65-F5344CB8AC3E}">
        <p14:creationId xmlns:p14="http://schemas.microsoft.com/office/powerpoint/2010/main" val="4033778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FD0ED3-A882-40E7-ACFB-4F1DDECB494C}" type="datetime1">
              <a:rPr lang="en-US" smtClean="0"/>
              <a:t>11/7/2021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F5DCDD-A96E-42D0-9F63-46B8BA87CD0A}" type="slidenum">
              <a:rPr lang="en-US" smtClean="0"/>
              <a:t>‹#›</a:t>
            </a:fld>
            <a:endParaRPr lang="en-US"/>
          </a:p>
        </p:txBody>
      </p:sp>
    </p:spTree>
    <p:extLst>
      <p:ext uri="{BB962C8B-B14F-4D97-AF65-F5344CB8AC3E}">
        <p14:creationId xmlns:p14="http://schemas.microsoft.com/office/powerpoint/2010/main" val="1140547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CFE47917-51E3-4AB1-9E22-3322222BE3ED}" type="datetime1">
              <a:rPr lang="en-US" smtClean="0"/>
              <a:t>11/7/2021</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77F5DCDD-A96E-42D0-9F63-46B8BA87CD0A}" type="slidenum">
              <a:rPr lang="en-US" smtClean="0"/>
              <a:t>‹#›</a:t>
            </a:fld>
            <a:endParaRPr lang="en-US"/>
          </a:p>
        </p:txBody>
      </p:sp>
    </p:spTree>
    <p:extLst>
      <p:ext uri="{BB962C8B-B14F-4D97-AF65-F5344CB8AC3E}">
        <p14:creationId xmlns:p14="http://schemas.microsoft.com/office/powerpoint/2010/main" val="284335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435D75-1BA3-402E-B4F7-06D85B4F2E4E}" type="datetime1">
              <a:rPr lang="en-US" smtClean="0"/>
              <a:t>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F5DCDD-A96E-42D0-9F63-46B8BA87CD0A}" type="slidenum">
              <a:rPr lang="en-US" smtClean="0"/>
              <a:t>‹#›</a:t>
            </a:fld>
            <a:endParaRPr lang="en-US"/>
          </a:p>
        </p:txBody>
      </p:sp>
    </p:spTree>
    <p:extLst>
      <p:ext uri="{BB962C8B-B14F-4D97-AF65-F5344CB8AC3E}">
        <p14:creationId xmlns:p14="http://schemas.microsoft.com/office/powerpoint/2010/main" val="874571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DE32EE92-48C8-4A2F-BD2D-16DC455936D1}" type="datetime1">
              <a:rPr lang="en-US" smtClean="0"/>
              <a:t>11/7/2021</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77F5DCDD-A96E-42D0-9F63-46B8BA87CD0A}"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980984462"/>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3DF2D-AA5A-496A-B794-C88F3606F68F}"/>
              </a:ext>
            </a:extLst>
          </p:cNvPr>
          <p:cNvSpPr>
            <a:spLocks noGrp="1"/>
          </p:cNvSpPr>
          <p:nvPr>
            <p:ph type="ctrTitle"/>
          </p:nvPr>
        </p:nvSpPr>
        <p:spPr>
          <a:xfrm>
            <a:off x="1340849" y="371147"/>
            <a:ext cx="8689976" cy="2509213"/>
          </a:xfrm>
        </p:spPr>
        <p:txBody>
          <a:bodyPr>
            <a:normAutofit/>
          </a:bodyPr>
          <a:lstStyle/>
          <a:p>
            <a:r>
              <a:rPr lang="en-US" b="1" dirty="0">
                <a:effectLst/>
                <a:latin typeface="Times New Roman" panose="02020603050405020304" pitchFamily="18" charset="0"/>
                <a:ea typeface="Times New Roman" panose="02020603050405020304" pitchFamily="18" charset="0"/>
              </a:rPr>
              <a:t>Psychosocial aspects of health care</a:t>
            </a:r>
            <a:endParaRPr lang="en-US" sz="11500" dirty="0"/>
          </a:p>
        </p:txBody>
      </p:sp>
      <p:sp>
        <p:nvSpPr>
          <p:cNvPr id="3" name="Subtitle 2">
            <a:extLst>
              <a:ext uri="{FF2B5EF4-FFF2-40B4-BE49-F238E27FC236}">
                <a16:creationId xmlns:a16="http://schemas.microsoft.com/office/drawing/2014/main" id="{DE37F1A8-BF66-4714-9A02-AA3313E311A6}"/>
              </a:ext>
            </a:extLst>
          </p:cNvPr>
          <p:cNvSpPr>
            <a:spLocks noGrp="1"/>
          </p:cNvSpPr>
          <p:nvPr>
            <p:ph type="subTitle" idx="1"/>
          </p:nvPr>
        </p:nvSpPr>
        <p:spPr>
          <a:xfrm>
            <a:off x="1340849" y="4197636"/>
            <a:ext cx="10993546" cy="590321"/>
          </a:xfrm>
        </p:spPr>
        <p:txBody>
          <a:bodyPr>
            <a:normAutofit fontScale="92500" lnSpcReduction="20000"/>
          </a:bodyPr>
          <a:lstStyle/>
          <a:p>
            <a:r>
              <a:rPr lang="en-US" sz="4000" cap="none" dirty="0">
                <a:solidFill>
                  <a:schemeClr val="bg1"/>
                </a:solidFill>
              </a:rPr>
              <a:t>Psychosocial Nursing Care </a:t>
            </a:r>
          </a:p>
        </p:txBody>
      </p:sp>
      <p:sp>
        <p:nvSpPr>
          <p:cNvPr id="4" name="Slide Number Placeholder 3">
            <a:extLst>
              <a:ext uri="{FF2B5EF4-FFF2-40B4-BE49-F238E27FC236}">
                <a16:creationId xmlns:a16="http://schemas.microsoft.com/office/drawing/2014/main" id="{7B55B791-E4CB-49BB-A683-9E447AFB010E}"/>
              </a:ext>
            </a:extLst>
          </p:cNvPr>
          <p:cNvSpPr>
            <a:spLocks noGrp="1"/>
          </p:cNvSpPr>
          <p:nvPr>
            <p:ph type="sldNum" sz="quarter" idx="12"/>
          </p:nvPr>
        </p:nvSpPr>
        <p:spPr/>
        <p:txBody>
          <a:bodyPr/>
          <a:lstStyle/>
          <a:p>
            <a:fld id="{77F5DCDD-A96E-42D0-9F63-46B8BA87CD0A}" type="slidenum">
              <a:rPr lang="en-US" smtClean="0"/>
              <a:t>1</a:t>
            </a:fld>
            <a:endParaRPr lang="en-US"/>
          </a:p>
        </p:txBody>
      </p:sp>
    </p:spTree>
    <p:extLst>
      <p:ext uri="{BB962C8B-B14F-4D97-AF65-F5344CB8AC3E}">
        <p14:creationId xmlns:p14="http://schemas.microsoft.com/office/powerpoint/2010/main" val="7193940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A4B68-6CE0-4163-84EA-7285FF7FF83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95DDC52-9234-49DA-8051-247144E621E3}"/>
              </a:ext>
            </a:extLst>
          </p:cNvPr>
          <p:cNvSpPr>
            <a:spLocks noGrp="1"/>
          </p:cNvSpPr>
          <p:nvPr>
            <p:ph idx="1"/>
          </p:nvPr>
        </p:nvSpPr>
        <p:spPr/>
        <p:txBody>
          <a:bodyPr anchor="t"/>
          <a:lstStyle/>
          <a:p>
            <a:r>
              <a:rPr lang="en-US" sz="3600" dirty="0">
                <a:solidFill>
                  <a:schemeClr val="tx1"/>
                </a:solidFill>
                <a:latin typeface="Arial" panose="020B0604020202020204" pitchFamily="34" charset="0"/>
                <a:cs typeface="Arial" panose="020B0604020202020204" pitchFamily="34" charset="0"/>
              </a:rPr>
              <a:t>Nurses have a significant potential role in the detection of mental illness in the physically ill, and exploring the interface between mental and physical health. This can only be based on psychosocial assessment.</a:t>
            </a:r>
          </a:p>
        </p:txBody>
      </p:sp>
      <p:sp>
        <p:nvSpPr>
          <p:cNvPr id="4" name="Slide Number Placeholder 3">
            <a:extLst>
              <a:ext uri="{FF2B5EF4-FFF2-40B4-BE49-F238E27FC236}">
                <a16:creationId xmlns:a16="http://schemas.microsoft.com/office/drawing/2014/main" id="{6863E1AA-47FB-486F-B415-295FE0F033D7}"/>
              </a:ext>
            </a:extLst>
          </p:cNvPr>
          <p:cNvSpPr>
            <a:spLocks noGrp="1"/>
          </p:cNvSpPr>
          <p:nvPr>
            <p:ph type="sldNum" sz="quarter" idx="12"/>
          </p:nvPr>
        </p:nvSpPr>
        <p:spPr/>
        <p:txBody>
          <a:bodyPr/>
          <a:lstStyle/>
          <a:p>
            <a:fld id="{77F5DCDD-A96E-42D0-9F63-46B8BA87CD0A}" type="slidenum">
              <a:rPr lang="en-US" smtClean="0"/>
              <a:t>10</a:t>
            </a:fld>
            <a:endParaRPr lang="en-US"/>
          </a:p>
        </p:txBody>
      </p:sp>
    </p:spTree>
    <p:extLst>
      <p:ext uri="{BB962C8B-B14F-4D97-AF65-F5344CB8AC3E}">
        <p14:creationId xmlns:p14="http://schemas.microsoft.com/office/powerpoint/2010/main" val="3533479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1B941-61C1-4DB1-A808-58370DFAC77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2F9DA8D-1016-4AEB-9A23-373643CBF662}"/>
              </a:ext>
            </a:extLst>
          </p:cNvPr>
          <p:cNvSpPr>
            <a:spLocks noGrp="1"/>
          </p:cNvSpPr>
          <p:nvPr>
            <p:ph idx="1"/>
          </p:nvPr>
        </p:nvSpPr>
        <p:spPr/>
        <p:txBody>
          <a:bodyPr anchor="t"/>
          <a:lstStyle/>
          <a:p>
            <a:r>
              <a:rPr lang="en-US" sz="3600" dirty="0">
                <a:solidFill>
                  <a:schemeClr val="tx1"/>
                </a:solidFill>
                <a:latin typeface="Arial" panose="020B0604020202020204" pitchFamily="34" charset="0"/>
                <a:cs typeface="Arial" panose="020B0604020202020204" pitchFamily="34" charset="0"/>
              </a:rPr>
              <a:t>There are an increasing evidence of the potential for nurses to apply psychotherapeutic approaches within or in addition to the nursing care they provide.</a:t>
            </a:r>
          </a:p>
        </p:txBody>
      </p:sp>
      <p:sp>
        <p:nvSpPr>
          <p:cNvPr id="4" name="Slide Number Placeholder 3">
            <a:extLst>
              <a:ext uri="{FF2B5EF4-FFF2-40B4-BE49-F238E27FC236}">
                <a16:creationId xmlns:a16="http://schemas.microsoft.com/office/drawing/2014/main" id="{C9F77DD8-C3B1-440B-B1B3-BED0A13881E0}"/>
              </a:ext>
            </a:extLst>
          </p:cNvPr>
          <p:cNvSpPr>
            <a:spLocks noGrp="1"/>
          </p:cNvSpPr>
          <p:nvPr>
            <p:ph type="sldNum" sz="quarter" idx="12"/>
          </p:nvPr>
        </p:nvSpPr>
        <p:spPr/>
        <p:txBody>
          <a:bodyPr/>
          <a:lstStyle/>
          <a:p>
            <a:fld id="{77F5DCDD-A96E-42D0-9F63-46B8BA87CD0A}" type="slidenum">
              <a:rPr lang="en-US" smtClean="0"/>
              <a:t>11</a:t>
            </a:fld>
            <a:endParaRPr lang="en-US"/>
          </a:p>
        </p:txBody>
      </p:sp>
    </p:spTree>
    <p:extLst>
      <p:ext uri="{BB962C8B-B14F-4D97-AF65-F5344CB8AC3E}">
        <p14:creationId xmlns:p14="http://schemas.microsoft.com/office/powerpoint/2010/main" val="1906081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3075A-990F-44F6-B784-AC980D2BC2E9}"/>
              </a:ext>
            </a:extLst>
          </p:cNvPr>
          <p:cNvSpPr>
            <a:spLocks noGrp="1"/>
          </p:cNvSpPr>
          <p:nvPr>
            <p:ph type="title"/>
          </p:nvPr>
        </p:nvSpPr>
        <p:spPr/>
        <p:txBody>
          <a:bodyPr/>
          <a:lstStyle/>
          <a:p>
            <a:endParaRPr lang="en-US" sz="3600" b="1" cap="none" dirty="0"/>
          </a:p>
        </p:txBody>
      </p:sp>
      <p:sp>
        <p:nvSpPr>
          <p:cNvPr id="3" name="Content Placeholder 2">
            <a:extLst>
              <a:ext uri="{FF2B5EF4-FFF2-40B4-BE49-F238E27FC236}">
                <a16:creationId xmlns:a16="http://schemas.microsoft.com/office/drawing/2014/main" id="{E98E24F8-B942-4869-947D-F3974FAC0C20}"/>
              </a:ext>
            </a:extLst>
          </p:cNvPr>
          <p:cNvSpPr>
            <a:spLocks noGrp="1"/>
          </p:cNvSpPr>
          <p:nvPr>
            <p:ph idx="1"/>
          </p:nvPr>
        </p:nvSpPr>
        <p:spPr/>
        <p:txBody>
          <a:bodyPr anchor="t"/>
          <a:lstStyle/>
          <a:p>
            <a:r>
              <a:rPr lang="en-US" sz="3600" dirty="0">
                <a:solidFill>
                  <a:schemeClr val="tx1"/>
                </a:solidFill>
              </a:rPr>
              <a:t>Day-to-day nursing is full of frustrations: interruptions and competing demands on time, bureaucracy, management structures, shortages of staff and resources can all make it difficult to provide holistic nursing care.</a:t>
            </a:r>
          </a:p>
          <a:p>
            <a:pPr marL="0" indent="0">
              <a:buNone/>
            </a:pPr>
            <a:endParaRPr lang="en-US" dirty="0"/>
          </a:p>
        </p:txBody>
      </p:sp>
      <p:sp>
        <p:nvSpPr>
          <p:cNvPr id="4" name="Slide Number Placeholder 3">
            <a:extLst>
              <a:ext uri="{FF2B5EF4-FFF2-40B4-BE49-F238E27FC236}">
                <a16:creationId xmlns:a16="http://schemas.microsoft.com/office/drawing/2014/main" id="{0649D767-13A8-4CC2-8DE0-9DAC4EA9E234}"/>
              </a:ext>
            </a:extLst>
          </p:cNvPr>
          <p:cNvSpPr>
            <a:spLocks noGrp="1"/>
          </p:cNvSpPr>
          <p:nvPr>
            <p:ph type="sldNum" sz="quarter" idx="12"/>
          </p:nvPr>
        </p:nvSpPr>
        <p:spPr/>
        <p:txBody>
          <a:bodyPr/>
          <a:lstStyle/>
          <a:p>
            <a:fld id="{77F5DCDD-A96E-42D0-9F63-46B8BA87CD0A}" type="slidenum">
              <a:rPr lang="en-US" smtClean="0"/>
              <a:t>12</a:t>
            </a:fld>
            <a:endParaRPr lang="en-US"/>
          </a:p>
        </p:txBody>
      </p:sp>
    </p:spTree>
    <p:extLst>
      <p:ext uri="{BB962C8B-B14F-4D97-AF65-F5344CB8AC3E}">
        <p14:creationId xmlns:p14="http://schemas.microsoft.com/office/powerpoint/2010/main" val="305984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3075A-990F-44F6-B784-AC980D2BC2E9}"/>
              </a:ext>
            </a:extLst>
          </p:cNvPr>
          <p:cNvSpPr>
            <a:spLocks noGrp="1"/>
          </p:cNvSpPr>
          <p:nvPr>
            <p:ph type="title"/>
          </p:nvPr>
        </p:nvSpPr>
        <p:spPr/>
        <p:txBody>
          <a:bodyPr/>
          <a:lstStyle/>
          <a:p>
            <a:endParaRPr lang="en-US" sz="3600" b="1" cap="none" dirty="0"/>
          </a:p>
        </p:txBody>
      </p:sp>
      <p:sp>
        <p:nvSpPr>
          <p:cNvPr id="3" name="Content Placeholder 2">
            <a:extLst>
              <a:ext uri="{FF2B5EF4-FFF2-40B4-BE49-F238E27FC236}">
                <a16:creationId xmlns:a16="http://schemas.microsoft.com/office/drawing/2014/main" id="{E98E24F8-B942-4869-947D-F3974FAC0C20}"/>
              </a:ext>
            </a:extLst>
          </p:cNvPr>
          <p:cNvSpPr>
            <a:spLocks noGrp="1"/>
          </p:cNvSpPr>
          <p:nvPr>
            <p:ph idx="1"/>
          </p:nvPr>
        </p:nvSpPr>
        <p:spPr/>
        <p:txBody>
          <a:bodyPr anchor="t"/>
          <a:lstStyle/>
          <a:p>
            <a:r>
              <a:rPr lang="en-US" sz="3600" dirty="0">
                <a:solidFill>
                  <a:schemeClr val="tx1"/>
                </a:solidFill>
                <a:latin typeface="Arial" panose="020B0604020202020204" pitchFamily="34" charset="0"/>
                <a:cs typeface="Arial" panose="020B0604020202020204" pitchFamily="34" charset="0"/>
              </a:rPr>
              <a:t>In psychosocial nurses should care of the whole person, but anyone who has practiced as a nurse knows that this can be very difficult to achieve. </a:t>
            </a:r>
          </a:p>
          <a:p>
            <a:endParaRPr lang="en-US" dirty="0"/>
          </a:p>
        </p:txBody>
      </p:sp>
      <p:sp>
        <p:nvSpPr>
          <p:cNvPr id="4" name="Slide Number Placeholder 3">
            <a:extLst>
              <a:ext uri="{FF2B5EF4-FFF2-40B4-BE49-F238E27FC236}">
                <a16:creationId xmlns:a16="http://schemas.microsoft.com/office/drawing/2014/main" id="{0649D767-13A8-4CC2-8DE0-9DAC4EA9E234}"/>
              </a:ext>
            </a:extLst>
          </p:cNvPr>
          <p:cNvSpPr>
            <a:spLocks noGrp="1"/>
          </p:cNvSpPr>
          <p:nvPr>
            <p:ph type="sldNum" sz="quarter" idx="12"/>
          </p:nvPr>
        </p:nvSpPr>
        <p:spPr/>
        <p:txBody>
          <a:bodyPr/>
          <a:lstStyle/>
          <a:p>
            <a:fld id="{77F5DCDD-A96E-42D0-9F63-46B8BA87CD0A}" type="slidenum">
              <a:rPr lang="en-US" smtClean="0"/>
              <a:t>13</a:t>
            </a:fld>
            <a:endParaRPr lang="en-US"/>
          </a:p>
        </p:txBody>
      </p:sp>
    </p:spTree>
    <p:extLst>
      <p:ext uri="{BB962C8B-B14F-4D97-AF65-F5344CB8AC3E}">
        <p14:creationId xmlns:p14="http://schemas.microsoft.com/office/powerpoint/2010/main" val="1136425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F95A5-8A60-44AF-AC1E-8BDA4C21D56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A2EF84E-1483-4555-ACDC-D7EBD50717A4}"/>
              </a:ext>
            </a:extLst>
          </p:cNvPr>
          <p:cNvSpPr>
            <a:spLocks noGrp="1"/>
          </p:cNvSpPr>
          <p:nvPr>
            <p:ph idx="1"/>
          </p:nvPr>
        </p:nvSpPr>
        <p:spPr/>
        <p:txBody>
          <a:bodyPr anchor="t"/>
          <a:lstStyle/>
          <a:p>
            <a:r>
              <a:rPr lang="en-US" sz="4000" dirty="0">
                <a:solidFill>
                  <a:schemeClr val="tx1"/>
                </a:solidFill>
                <a:latin typeface="Arial" panose="020B0604020202020204" pitchFamily="34" charset="0"/>
                <a:cs typeface="Arial" panose="020B0604020202020204" pitchFamily="34" charset="0"/>
              </a:rPr>
              <a:t>So, if there have been missed opportunities in the past, what can we do to address these possibilities in the present? </a:t>
            </a:r>
          </a:p>
          <a:p>
            <a:endParaRPr lang="en-US" dirty="0"/>
          </a:p>
        </p:txBody>
      </p:sp>
      <p:sp>
        <p:nvSpPr>
          <p:cNvPr id="4" name="Slide Number Placeholder 3">
            <a:extLst>
              <a:ext uri="{FF2B5EF4-FFF2-40B4-BE49-F238E27FC236}">
                <a16:creationId xmlns:a16="http://schemas.microsoft.com/office/drawing/2014/main" id="{40596265-0CAA-4873-9874-93DA3D4BE662}"/>
              </a:ext>
            </a:extLst>
          </p:cNvPr>
          <p:cNvSpPr>
            <a:spLocks noGrp="1"/>
          </p:cNvSpPr>
          <p:nvPr>
            <p:ph type="sldNum" sz="quarter" idx="12"/>
          </p:nvPr>
        </p:nvSpPr>
        <p:spPr/>
        <p:txBody>
          <a:bodyPr/>
          <a:lstStyle/>
          <a:p>
            <a:fld id="{77F5DCDD-A96E-42D0-9F63-46B8BA87CD0A}" type="slidenum">
              <a:rPr lang="en-US" smtClean="0"/>
              <a:t>14</a:t>
            </a:fld>
            <a:endParaRPr lang="en-US"/>
          </a:p>
        </p:txBody>
      </p:sp>
    </p:spTree>
    <p:extLst>
      <p:ext uri="{BB962C8B-B14F-4D97-AF65-F5344CB8AC3E}">
        <p14:creationId xmlns:p14="http://schemas.microsoft.com/office/powerpoint/2010/main" val="3606427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F33EE-5425-4A25-B3EB-EE33D958B4F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D744281-A28D-4F78-B546-AD80C9142E28}"/>
              </a:ext>
            </a:extLst>
          </p:cNvPr>
          <p:cNvSpPr>
            <a:spLocks noGrp="1"/>
          </p:cNvSpPr>
          <p:nvPr>
            <p:ph idx="1"/>
          </p:nvPr>
        </p:nvSpPr>
        <p:spPr/>
        <p:txBody>
          <a:bodyPr/>
          <a:lstStyle/>
          <a:p>
            <a:pPr marL="0" indent="0" algn="ctr">
              <a:buNone/>
            </a:pPr>
            <a:r>
              <a:rPr lang="en-US" sz="4800" b="1" dirty="0">
                <a:solidFill>
                  <a:schemeClr val="tx1"/>
                </a:solidFill>
                <a:latin typeface="Arial" panose="020B0604020202020204" pitchFamily="34" charset="0"/>
                <a:cs typeface="Arial" panose="020B0604020202020204" pitchFamily="34" charset="0"/>
              </a:rPr>
              <a:t>Psychosocial Aspects Of Health Care </a:t>
            </a:r>
            <a:r>
              <a:rPr lang="en-US" sz="4800" b="1" i="1" dirty="0">
                <a:solidFill>
                  <a:schemeClr val="tx1"/>
                </a:solidFill>
                <a:latin typeface="Arial" panose="020B0604020202020204" pitchFamily="34" charset="0"/>
                <a:cs typeface="Arial" panose="020B0604020202020204" pitchFamily="34" charset="0"/>
              </a:rPr>
              <a:t>(</a:t>
            </a:r>
            <a:r>
              <a:rPr lang="en-US" sz="4000" b="1" i="1" cap="none" dirty="0">
                <a:solidFill>
                  <a:schemeClr val="tx1"/>
                </a:solidFill>
                <a:latin typeface="Arial" panose="020B0604020202020204" pitchFamily="34" charset="0"/>
                <a:cs typeface="Arial" panose="020B0604020202020204" pitchFamily="34" charset="0"/>
              </a:rPr>
              <a:t>Psychosocial Nursing Care) </a:t>
            </a:r>
          </a:p>
          <a:p>
            <a:pPr marL="0" indent="0" algn="ctr">
              <a:buNone/>
            </a:pPr>
            <a:r>
              <a:rPr lang="en-US" sz="4800" b="1" cap="none" dirty="0">
                <a:solidFill>
                  <a:schemeClr val="tx1"/>
                </a:solidFill>
                <a:latin typeface="Arial" panose="020B0604020202020204" pitchFamily="34" charset="0"/>
                <a:cs typeface="Arial" panose="020B0604020202020204" pitchFamily="34" charset="0"/>
              </a:rPr>
              <a:t>Course…</a:t>
            </a:r>
            <a:endParaRPr lang="en-US" sz="4000" b="1" cap="none" dirty="0">
              <a:solidFill>
                <a:schemeClr val="tx1"/>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83AAEEDD-E6B4-4B66-BD9E-44773BB782B6}"/>
              </a:ext>
            </a:extLst>
          </p:cNvPr>
          <p:cNvSpPr>
            <a:spLocks noGrp="1"/>
          </p:cNvSpPr>
          <p:nvPr>
            <p:ph type="sldNum" sz="quarter" idx="12"/>
          </p:nvPr>
        </p:nvSpPr>
        <p:spPr/>
        <p:txBody>
          <a:bodyPr/>
          <a:lstStyle/>
          <a:p>
            <a:fld id="{77F5DCDD-A96E-42D0-9F63-46B8BA87CD0A}" type="slidenum">
              <a:rPr lang="en-US" smtClean="0"/>
              <a:t>15</a:t>
            </a:fld>
            <a:endParaRPr lang="en-US"/>
          </a:p>
        </p:txBody>
      </p:sp>
    </p:spTree>
    <p:extLst>
      <p:ext uri="{BB962C8B-B14F-4D97-AF65-F5344CB8AC3E}">
        <p14:creationId xmlns:p14="http://schemas.microsoft.com/office/powerpoint/2010/main" val="3192649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DA1CF-B15D-4C67-880F-75A68DD85E6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44D8CA8-B213-4A27-AF81-EFEEB08D98DC}"/>
              </a:ext>
            </a:extLst>
          </p:cNvPr>
          <p:cNvSpPr>
            <a:spLocks noGrp="1"/>
          </p:cNvSpPr>
          <p:nvPr>
            <p:ph idx="1"/>
          </p:nvPr>
        </p:nvSpPr>
        <p:spPr/>
        <p:txBody>
          <a:bodyPr anchor="t"/>
          <a:lstStyle/>
          <a:p>
            <a:r>
              <a:rPr lang="en-US" sz="3200" dirty="0">
                <a:solidFill>
                  <a:schemeClr val="tx1"/>
                </a:solidFill>
                <a:latin typeface="Arial" panose="020B0604020202020204" pitchFamily="34" charset="0"/>
                <a:cs typeface="Arial" panose="020B0604020202020204" pitchFamily="34" charset="0"/>
              </a:rPr>
              <a:t>Discussion of course outline and intended learning outcome.</a:t>
            </a:r>
          </a:p>
          <a:p>
            <a:endParaRPr lang="en-US" sz="3200" dirty="0">
              <a:solidFill>
                <a:schemeClr val="tx1"/>
              </a:solidFill>
              <a:latin typeface="Arial" panose="020B0604020202020204" pitchFamily="34" charset="0"/>
              <a:cs typeface="Arial" panose="020B0604020202020204" pitchFamily="34" charset="0"/>
            </a:endParaRPr>
          </a:p>
          <a:p>
            <a:r>
              <a:rPr lang="en-US" sz="3200" dirty="0">
                <a:solidFill>
                  <a:schemeClr val="tx1"/>
                </a:solidFill>
                <a:latin typeface="Arial" panose="020B0604020202020204" pitchFamily="34" charset="0"/>
                <a:cs typeface="Arial" panose="020B0604020202020204" pitchFamily="34" charset="0"/>
              </a:rPr>
              <a:t>Discuses quizzes &amp; exams.</a:t>
            </a:r>
          </a:p>
          <a:p>
            <a:endParaRPr lang="en-US" dirty="0"/>
          </a:p>
        </p:txBody>
      </p:sp>
      <p:sp>
        <p:nvSpPr>
          <p:cNvPr id="4" name="Slide Number Placeholder 3">
            <a:extLst>
              <a:ext uri="{FF2B5EF4-FFF2-40B4-BE49-F238E27FC236}">
                <a16:creationId xmlns:a16="http://schemas.microsoft.com/office/drawing/2014/main" id="{CD16BEBF-3061-45A6-9F39-7D94EEF536C0}"/>
              </a:ext>
            </a:extLst>
          </p:cNvPr>
          <p:cNvSpPr>
            <a:spLocks noGrp="1"/>
          </p:cNvSpPr>
          <p:nvPr>
            <p:ph type="sldNum" sz="quarter" idx="12"/>
          </p:nvPr>
        </p:nvSpPr>
        <p:spPr/>
        <p:txBody>
          <a:bodyPr/>
          <a:lstStyle/>
          <a:p>
            <a:fld id="{77F5DCDD-A96E-42D0-9F63-46B8BA87CD0A}" type="slidenum">
              <a:rPr lang="en-US" smtClean="0"/>
              <a:t>2</a:t>
            </a:fld>
            <a:endParaRPr lang="en-US"/>
          </a:p>
        </p:txBody>
      </p:sp>
    </p:spTree>
    <p:extLst>
      <p:ext uri="{BB962C8B-B14F-4D97-AF65-F5344CB8AC3E}">
        <p14:creationId xmlns:p14="http://schemas.microsoft.com/office/powerpoint/2010/main" val="1500522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50BED-356C-4CDD-B3A8-12F6F05A64C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7959203-44A2-4280-A7E8-AC813BC6C4CA}"/>
              </a:ext>
            </a:extLst>
          </p:cNvPr>
          <p:cNvSpPr>
            <a:spLocks noGrp="1"/>
          </p:cNvSpPr>
          <p:nvPr>
            <p:ph idx="1"/>
          </p:nvPr>
        </p:nvSpPr>
        <p:spPr/>
        <p:txBody>
          <a:bodyPr/>
          <a:lstStyle/>
          <a:p>
            <a:pPr marL="0" indent="0" algn="ctr">
              <a:buNone/>
            </a:pPr>
            <a:r>
              <a:rPr lang="en-US" sz="4800" b="1" dirty="0">
                <a:solidFill>
                  <a:schemeClr val="tx1"/>
                </a:solidFill>
              </a:rPr>
              <a:t>DEFINITIONS </a:t>
            </a:r>
          </a:p>
        </p:txBody>
      </p:sp>
      <p:sp>
        <p:nvSpPr>
          <p:cNvPr id="4" name="Slide Number Placeholder 3">
            <a:extLst>
              <a:ext uri="{FF2B5EF4-FFF2-40B4-BE49-F238E27FC236}">
                <a16:creationId xmlns:a16="http://schemas.microsoft.com/office/drawing/2014/main" id="{8480E68B-6073-4026-AD7B-0CD2794AB98C}"/>
              </a:ext>
            </a:extLst>
          </p:cNvPr>
          <p:cNvSpPr>
            <a:spLocks noGrp="1"/>
          </p:cNvSpPr>
          <p:nvPr>
            <p:ph type="sldNum" sz="quarter" idx="12"/>
          </p:nvPr>
        </p:nvSpPr>
        <p:spPr/>
        <p:txBody>
          <a:bodyPr/>
          <a:lstStyle/>
          <a:p>
            <a:fld id="{77F5DCDD-A96E-42D0-9F63-46B8BA87CD0A}" type="slidenum">
              <a:rPr lang="en-US" smtClean="0"/>
              <a:t>3</a:t>
            </a:fld>
            <a:endParaRPr lang="en-US"/>
          </a:p>
        </p:txBody>
      </p:sp>
    </p:spTree>
    <p:extLst>
      <p:ext uri="{BB962C8B-B14F-4D97-AF65-F5344CB8AC3E}">
        <p14:creationId xmlns:p14="http://schemas.microsoft.com/office/powerpoint/2010/main" val="2295608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65FEA-2C6F-41BF-A120-8EE454E61C20}"/>
              </a:ext>
            </a:extLst>
          </p:cNvPr>
          <p:cNvSpPr>
            <a:spLocks noGrp="1"/>
          </p:cNvSpPr>
          <p:nvPr>
            <p:ph type="title"/>
          </p:nvPr>
        </p:nvSpPr>
        <p:spPr/>
        <p:txBody>
          <a:bodyPr>
            <a:normAutofit/>
          </a:bodyPr>
          <a:lstStyle/>
          <a:p>
            <a:r>
              <a:rPr lang="en-US" sz="3600" b="1" cap="none" dirty="0"/>
              <a:t> What Is Psychosocial Care ?</a:t>
            </a:r>
          </a:p>
        </p:txBody>
      </p:sp>
      <p:sp>
        <p:nvSpPr>
          <p:cNvPr id="3" name="Content Placeholder 2">
            <a:extLst>
              <a:ext uri="{FF2B5EF4-FFF2-40B4-BE49-F238E27FC236}">
                <a16:creationId xmlns:a16="http://schemas.microsoft.com/office/drawing/2014/main" id="{EA164618-19AC-4FF1-95DF-36CB22D87BCD}"/>
              </a:ext>
            </a:extLst>
          </p:cNvPr>
          <p:cNvSpPr>
            <a:spLocks noGrp="1"/>
          </p:cNvSpPr>
          <p:nvPr>
            <p:ph idx="1"/>
          </p:nvPr>
        </p:nvSpPr>
        <p:spPr/>
        <p:txBody>
          <a:bodyPr anchor="t">
            <a:normAutofit/>
          </a:bodyPr>
          <a:lstStyle/>
          <a:p>
            <a:r>
              <a:rPr lang="en-US" sz="3200" b="0" i="0" dirty="0">
                <a:solidFill>
                  <a:schemeClr val="tx1"/>
                </a:solidFill>
                <a:effectLst/>
                <a:latin typeface="Arial" panose="020B0604020202020204" pitchFamily="34" charset="0"/>
                <a:cs typeface="Arial" panose="020B0604020202020204" pitchFamily="34" charset="0"/>
              </a:rPr>
              <a:t>Psychosocial care: is culturally sensitive provision of psychological, social, and spiritual care through therapeutic communication. </a:t>
            </a:r>
          </a:p>
          <a:p>
            <a:endParaRPr lang="en-US" sz="3200" b="0" i="0" dirty="0">
              <a:solidFill>
                <a:schemeClr val="tx1"/>
              </a:solidFill>
              <a:effectLst/>
              <a:latin typeface="Arial" panose="020B0604020202020204" pitchFamily="34" charset="0"/>
              <a:cs typeface="Arial" panose="020B0604020202020204" pitchFamily="34" charset="0"/>
            </a:endParaRPr>
          </a:p>
          <a:p>
            <a:r>
              <a:rPr lang="en-US" sz="3200" b="0" i="0" dirty="0">
                <a:solidFill>
                  <a:schemeClr val="tx1"/>
                </a:solidFill>
                <a:effectLst/>
                <a:latin typeface="Arial" panose="020B0604020202020204" pitchFamily="34" charset="0"/>
                <a:cs typeface="Arial" panose="020B0604020202020204" pitchFamily="34" charset="0"/>
              </a:rPr>
              <a:t>Current evidence suggests that effective psychosocial care improves patients’ health outcomes and quality of life.</a:t>
            </a:r>
            <a:endParaRPr lang="en-US" sz="3200" dirty="0">
              <a:solidFill>
                <a:schemeClr val="tx1"/>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B4382925-2B56-4A8E-BE24-AB81EA54D193}"/>
              </a:ext>
            </a:extLst>
          </p:cNvPr>
          <p:cNvSpPr>
            <a:spLocks noGrp="1"/>
          </p:cNvSpPr>
          <p:nvPr>
            <p:ph type="sldNum" sz="quarter" idx="12"/>
          </p:nvPr>
        </p:nvSpPr>
        <p:spPr/>
        <p:txBody>
          <a:bodyPr/>
          <a:lstStyle/>
          <a:p>
            <a:fld id="{77F5DCDD-A96E-42D0-9F63-46B8BA87CD0A}" type="slidenum">
              <a:rPr lang="en-US" smtClean="0"/>
              <a:t>4</a:t>
            </a:fld>
            <a:endParaRPr lang="en-US"/>
          </a:p>
        </p:txBody>
      </p:sp>
    </p:spTree>
    <p:extLst>
      <p:ext uri="{BB962C8B-B14F-4D97-AF65-F5344CB8AC3E}">
        <p14:creationId xmlns:p14="http://schemas.microsoft.com/office/powerpoint/2010/main" val="1260264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A25A8-FA7C-4E4C-AA5C-B12557536937}"/>
              </a:ext>
            </a:extLst>
          </p:cNvPr>
          <p:cNvSpPr>
            <a:spLocks noGrp="1"/>
          </p:cNvSpPr>
          <p:nvPr>
            <p:ph type="title"/>
          </p:nvPr>
        </p:nvSpPr>
        <p:spPr/>
        <p:txBody>
          <a:bodyPr/>
          <a:lstStyle/>
          <a:p>
            <a:r>
              <a:rPr lang="en-US" sz="2800" cap="none" dirty="0"/>
              <a:t> </a:t>
            </a:r>
            <a:r>
              <a:rPr lang="en-US" sz="3600" b="1" cap="none" dirty="0"/>
              <a:t>What Is Psychosocial Nursing Care ?</a:t>
            </a:r>
          </a:p>
        </p:txBody>
      </p:sp>
      <p:sp>
        <p:nvSpPr>
          <p:cNvPr id="3" name="Content Placeholder 2">
            <a:extLst>
              <a:ext uri="{FF2B5EF4-FFF2-40B4-BE49-F238E27FC236}">
                <a16:creationId xmlns:a16="http://schemas.microsoft.com/office/drawing/2014/main" id="{E97C1E5B-5E2E-4169-9753-6C4ADF93B33C}"/>
              </a:ext>
            </a:extLst>
          </p:cNvPr>
          <p:cNvSpPr>
            <a:spLocks noGrp="1"/>
          </p:cNvSpPr>
          <p:nvPr>
            <p:ph idx="1"/>
          </p:nvPr>
        </p:nvSpPr>
        <p:spPr/>
        <p:txBody>
          <a:bodyPr anchor="t">
            <a:normAutofit/>
          </a:bodyPr>
          <a:lstStyle/>
          <a:p>
            <a:r>
              <a:rPr lang="en-US" sz="3200" b="1" dirty="0">
                <a:solidFill>
                  <a:schemeClr val="tx1"/>
                </a:solidFill>
                <a:latin typeface="arial" panose="020B0604020202020204" pitchFamily="34" charset="0"/>
              </a:rPr>
              <a:t>Psychosocial nursing care:</a:t>
            </a:r>
            <a:r>
              <a:rPr lang="en-US" sz="3200" b="0" i="0" dirty="0">
                <a:solidFill>
                  <a:schemeClr val="tx1"/>
                </a:solidFill>
                <a:effectLst/>
                <a:latin typeface="arial" panose="020B0604020202020204" pitchFamily="34" charset="0"/>
              </a:rPr>
              <a:t> providing a holistic </a:t>
            </a:r>
            <a:r>
              <a:rPr lang="en-US" sz="3200" b="1" i="0" dirty="0">
                <a:solidFill>
                  <a:schemeClr val="tx1"/>
                </a:solidFill>
                <a:effectLst/>
                <a:latin typeface="arial" panose="020B0604020202020204" pitchFamily="34" charset="0"/>
              </a:rPr>
              <a:t>care</a:t>
            </a:r>
            <a:r>
              <a:rPr lang="en-US" sz="3200" dirty="0">
                <a:solidFill>
                  <a:schemeClr val="tx1"/>
                </a:solidFill>
                <a:latin typeface="arial" panose="020B0604020202020204" pitchFamily="34" charset="0"/>
              </a:rPr>
              <a:t>;</a:t>
            </a:r>
            <a:r>
              <a:rPr lang="en-US" sz="3200" b="0" i="0" dirty="0">
                <a:solidFill>
                  <a:schemeClr val="tx1"/>
                </a:solidFill>
                <a:effectLst/>
                <a:latin typeface="arial" panose="020B0604020202020204" pitchFamily="34" charset="0"/>
              </a:rPr>
              <a:t> physical care, psychological care, emotional care, spiritual </a:t>
            </a:r>
            <a:r>
              <a:rPr lang="en-US" sz="3200" b="1" i="0" dirty="0">
                <a:solidFill>
                  <a:schemeClr val="tx1"/>
                </a:solidFill>
                <a:effectLst/>
                <a:latin typeface="arial" panose="020B0604020202020204" pitchFamily="34" charset="0"/>
              </a:rPr>
              <a:t>care</a:t>
            </a:r>
            <a:r>
              <a:rPr lang="en-US" sz="3200" b="0" i="0" dirty="0">
                <a:solidFill>
                  <a:schemeClr val="tx1"/>
                </a:solidFill>
                <a:effectLst/>
                <a:latin typeface="arial" panose="020B0604020202020204" pitchFamily="34" charset="0"/>
              </a:rPr>
              <a:t>, and support to the </a:t>
            </a:r>
            <a:r>
              <a:rPr lang="en-US" sz="3200" b="1" i="0" dirty="0">
                <a:solidFill>
                  <a:schemeClr val="tx1"/>
                </a:solidFill>
                <a:effectLst/>
                <a:latin typeface="arial" panose="020B0604020202020204" pitchFamily="34" charset="0"/>
              </a:rPr>
              <a:t>patient</a:t>
            </a:r>
            <a:r>
              <a:rPr lang="en-US" sz="3200" b="0" i="0" dirty="0">
                <a:solidFill>
                  <a:schemeClr val="tx1"/>
                </a:solidFill>
                <a:effectLst/>
                <a:latin typeface="arial" panose="020B0604020202020204" pitchFamily="34" charset="0"/>
              </a:rPr>
              <a:t> and family members, and showing empathy.</a:t>
            </a:r>
            <a:endParaRPr lang="en-US" sz="3200" dirty="0">
              <a:solidFill>
                <a:schemeClr val="tx1"/>
              </a:solidFill>
            </a:endParaRPr>
          </a:p>
        </p:txBody>
      </p:sp>
      <p:sp>
        <p:nvSpPr>
          <p:cNvPr id="4" name="Slide Number Placeholder 3">
            <a:extLst>
              <a:ext uri="{FF2B5EF4-FFF2-40B4-BE49-F238E27FC236}">
                <a16:creationId xmlns:a16="http://schemas.microsoft.com/office/drawing/2014/main" id="{130EC9D5-3EEE-4AF0-B489-10CEF1FEEA66}"/>
              </a:ext>
            </a:extLst>
          </p:cNvPr>
          <p:cNvSpPr>
            <a:spLocks noGrp="1"/>
          </p:cNvSpPr>
          <p:nvPr>
            <p:ph type="sldNum" sz="quarter" idx="12"/>
          </p:nvPr>
        </p:nvSpPr>
        <p:spPr/>
        <p:txBody>
          <a:bodyPr/>
          <a:lstStyle/>
          <a:p>
            <a:fld id="{77F5DCDD-A96E-42D0-9F63-46B8BA87CD0A}" type="slidenum">
              <a:rPr lang="en-US" smtClean="0"/>
              <a:t>5</a:t>
            </a:fld>
            <a:endParaRPr lang="en-US"/>
          </a:p>
        </p:txBody>
      </p:sp>
    </p:spTree>
    <p:extLst>
      <p:ext uri="{BB962C8B-B14F-4D97-AF65-F5344CB8AC3E}">
        <p14:creationId xmlns:p14="http://schemas.microsoft.com/office/powerpoint/2010/main" val="1516148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A94E9-5CBB-4CF5-82B6-20017E6A679C}"/>
              </a:ext>
            </a:extLst>
          </p:cNvPr>
          <p:cNvSpPr>
            <a:spLocks noGrp="1"/>
          </p:cNvSpPr>
          <p:nvPr>
            <p:ph type="title"/>
          </p:nvPr>
        </p:nvSpPr>
        <p:spPr/>
        <p:txBody>
          <a:bodyPr>
            <a:normAutofit/>
          </a:bodyPr>
          <a:lstStyle/>
          <a:p>
            <a:r>
              <a:rPr lang="en-US" sz="3600" b="1" cap="none" dirty="0"/>
              <a:t>The Purpose Of Psychosocial Care</a:t>
            </a:r>
          </a:p>
        </p:txBody>
      </p:sp>
      <p:sp>
        <p:nvSpPr>
          <p:cNvPr id="3" name="Content Placeholder 2">
            <a:extLst>
              <a:ext uri="{FF2B5EF4-FFF2-40B4-BE49-F238E27FC236}">
                <a16:creationId xmlns:a16="http://schemas.microsoft.com/office/drawing/2014/main" id="{2B3A3396-2181-48F0-A884-556E71AA5602}"/>
              </a:ext>
            </a:extLst>
          </p:cNvPr>
          <p:cNvSpPr>
            <a:spLocks noGrp="1"/>
          </p:cNvSpPr>
          <p:nvPr>
            <p:ph idx="1"/>
          </p:nvPr>
        </p:nvSpPr>
        <p:spPr/>
        <p:txBody>
          <a:bodyPr anchor="t">
            <a:normAutofit/>
          </a:bodyPr>
          <a:lstStyle/>
          <a:p>
            <a:r>
              <a:rPr lang="en-US" sz="3200" b="0" i="0" dirty="0">
                <a:solidFill>
                  <a:schemeClr val="tx1"/>
                </a:solidFill>
                <a:effectLst/>
                <a:latin typeface="arial" panose="020B0604020202020204" pitchFamily="34" charset="0"/>
              </a:rPr>
              <a:t>The provision </a:t>
            </a:r>
            <a:r>
              <a:rPr lang="ar-SA" sz="3200" dirty="0">
                <a:solidFill>
                  <a:schemeClr val="tx1"/>
                </a:solidFill>
                <a:latin typeface="arial" panose="020B0604020202020204" pitchFamily="34" charset="0"/>
              </a:rPr>
              <a:t>تقديم</a:t>
            </a:r>
            <a:r>
              <a:rPr lang="en-US" sz="3200" b="0" i="0" dirty="0">
                <a:solidFill>
                  <a:schemeClr val="tx1"/>
                </a:solidFill>
                <a:effectLst/>
                <a:latin typeface="arial" panose="020B0604020202020204" pitchFamily="34" charset="0"/>
              </a:rPr>
              <a:t>of good </a:t>
            </a:r>
            <a:r>
              <a:rPr lang="en-US" sz="3200" b="1" i="0" dirty="0">
                <a:solidFill>
                  <a:schemeClr val="tx1"/>
                </a:solidFill>
                <a:effectLst/>
                <a:latin typeface="arial" panose="020B0604020202020204" pitchFamily="34" charset="0"/>
              </a:rPr>
              <a:t>psychosocial care</a:t>
            </a:r>
            <a:r>
              <a:rPr lang="en-US" sz="3200" b="0" i="0" dirty="0">
                <a:solidFill>
                  <a:schemeClr val="tx1"/>
                </a:solidFill>
                <a:effectLst/>
                <a:latin typeface="arial" panose="020B0604020202020204" pitchFamily="34" charset="0"/>
              </a:rPr>
              <a:t> has been shown to be beneficial for patients by reducing both psychological distress and physical symptoms through increasing quality of life, enhancing coping and reducing levels of pain with a consequent reduction on demands for hospital resources.</a:t>
            </a:r>
            <a:endParaRPr lang="en-US" sz="3200" dirty="0">
              <a:solidFill>
                <a:schemeClr val="tx1"/>
              </a:solidFill>
            </a:endParaRPr>
          </a:p>
        </p:txBody>
      </p:sp>
      <p:sp>
        <p:nvSpPr>
          <p:cNvPr id="4" name="Slide Number Placeholder 3">
            <a:extLst>
              <a:ext uri="{FF2B5EF4-FFF2-40B4-BE49-F238E27FC236}">
                <a16:creationId xmlns:a16="http://schemas.microsoft.com/office/drawing/2014/main" id="{FE5D1C25-ED88-48CD-AD75-74EFFE0C252C}"/>
              </a:ext>
            </a:extLst>
          </p:cNvPr>
          <p:cNvSpPr>
            <a:spLocks noGrp="1"/>
          </p:cNvSpPr>
          <p:nvPr>
            <p:ph type="sldNum" sz="quarter" idx="12"/>
          </p:nvPr>
        </p:nvSpPr>
        <p:spPr/>
        <p:txBody>
          <a:bodyPr/>
          <a:lstStyle/>
          <a:p>
            <a:fld id="{77F5DCDD-A96E-42D0-9F63-46B8BA87CD0A}" type="slidenum">
              <a:rPr lang="en-US" smtClean="0"/>
              <a:t>6</a:t>
            </a:fld>
            <a:endParaRPr lang="en-US"/>
          </a:p>
        </p:txBody>
      </p:sp>
    </p:spTree>
    <p:extLst>
      <p:ext uri="{BB962C8B-B14F-4D97-AF65-F5344CB8AC3E}">
        <p14:creationId xmlns:p14="http://schemas.microsoft.com/office/powerpoint/2010/main" val="2391512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DCEA9-591D-4E07-9EEB-FAFBC392737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DF44670-D160-4673-9DEA-484CEC681F06}"/>
              </a:ext>
            </a:extLst>
          </p:cNvPr>
          <p:cNvSpPr>
            <a:spLocks noGrp="1"/>
          </p:cNvSpPr>
          <p:nvPr>
            <p:ph idx="1"/>
          </p:nvPr>
        </p:nvSpPr>
        <p:spPr/>
        <p:txBody>
          <a:bodyPr>
            <a:normAutofit/>
          </a:bodyPr>
          <a:lstStyle/>
          <a:p>
            <a:pPr marL="0" indent="0" algn="ctr">
              <a:buNone/>
            </a:pPr>
            <a:r>
              <a:rPr lang="en-US" sz="4800" b="1" dirty="0">
                <a:solidFill>
                  <a:schemeClr val="tx1"/>
                </a:solidFill>
              </a:rPr>
              <a:t>INTRODUCTION</a:t>
            </a:r>
            <a:endParaRPr lang="en-US" sz="5400" b="1" dirty="0">
              <a:solidFill>
                <a:schemeClr val="tx1"/>
              </a:solidFill>
            </a:endParaRPr>
          </a:p>
        </p:txBody>
      </p:sp>
      <p:sp>
        <p:nvSpPr>
          <p:cNvPr id="4" name="Slide Number Placeholder 3">
            <a:extLst>
              <a:ext uri="{FF2B5EF4-FFF2-40B4-BE49-F238E27FC236}">
                <a16:creationId xmlns:a16="http://schemas.microsoft.com/office/drawing/2014/main" id="{A330A2EA-C069-4CD8-8F16-237B94EF54C2}"/>
              </a:ext>
            </a:extLst>
          </p:cNvPr>
          <p:cNvSpPr>
            <a:spLocks noGrp="1"/>
          </p:cNvSpPr>
          <p:nvPr>
            <p:ph type="sldNum" sz="quarter" idx="12"/>
          </p:nvPr>
        </p:nvSpPr>
        <p:spPr/>
        <p:txBody>
          <a:bodyPr/>
          <a:lstStyle/>
          <a:p>
            <a:fld id="{77F5DCDD-A96E-42D0-9F63-46B8BA87CD0A}" type="slidenum">
              <a:rPr lang="en-US" smtClean="0"/>
              <a:t>7</a:t>
            </a:fld>
            <a:endParaRPr lang="en-US"/>
          </a:p>
        </p:txBody>
      </p:sp>
    </p:spTree>
    <p:extLst>
      <p:ext uri="{BB962C8B-B14F-4D97-AF65-F5344CB8AC3E}">
        <p14:creationId xmlns:p14="http://schemas.microsoft.com/office/powerpoint/2010/main" val="3416009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90237-3B23-410A-8EC8-17FA90AD65A6}"/>
              </a:ext>
            </a:extLst>
          </p:cNvPr>
          <p:cNvSpPr>
            <a:spLocks noGrp="1"/>
          </p:cNvSpPr>
          <p:nvPr>
            <p:ph type="title"/>
          </p:nvPr>
        </p:nvSpPr>
        <p:spPr/>
        <p:txBody>
          <a:bodyPr/>
          <a:lstStyle/>
          <a:p>
            <a:r>
              <a:rPr lang="en-US" sz="2800" b="1" cap="none" dirty="0"/>
              <a:t>Introduction</a:t>
            </a:r>
            <a:endParaRPr lang="en-US" dirty="0"/>
          </a:p>
        </p:txBody>
      </p:sp>
      <p:sp>
        <p:nvSpPr>
          <p:cNvPr id="3" name="Content Placeholder 2">
            <a:extLst>
              <a:ext uri="{FF2B5EF4-FFF2-40B4-BE49-F238E27FC236}">
                <a16:creationId xmlns:a16="http://schemas.microsoft.com/office/drawing/2014/main" id="{9263CEAE-24AE-4BCA-BDFD-2C59B2677819}"/>
              </a:ext>
            </a:extLst>
          </p:cNvPr>
          <p:cNvSpPr>
            <a:spLocks noGrp="1"/>
          </p:cNvSpPr>
          <p:nvPr>
            <p:ph idx="1"/>
          </p:nvPr>
        </p:nvSpPr>
        <p:spPr/>
        <p:txBody>
          <a:bodyPr anchor="t"/>
          <a:lstStyle/>
          <a:p>
            <a:r>
              <a:rPr lang="en-US" sz="3600" dirty="0">
                <a:solidFill>
                  <a:schemeClr val="tx1"/>
                </a:solidFill>
                <a:latin typeface="Arial" panose="020B0604020202020204" pitchFamily="34" charset="0"/>
                <a:cs typeface="Arial" panose="020B0604020202020204" pitchFamily="34" charset="0"/>
              </a:rPr>
              <a:t>Psychosocial explores</a:t>
            </a:r>
            <a:r>
              <a:rPr lang="en-US" sz="3600" dirty="0"/>
              <a:t> </a:t>
            </a:r>
            <a:r>
              <a:rPr lang="en-US" sz="3600" dirty="0">
                <a:solidFill>
                  <a:schemeClr val="tx1"/>
                </a:solidFill>
                <a:latin typeface="Arial" panose="020B0604020202020204" pitchFamily="34" charset="0"/>
                <a:cs typeface="Arial" panose="020B0604020202020204" pitchFamily="34" charset="0"/>
              </a:rPr>
              <a:t>the barriers to our understanding of the health of the mind and body, the key to developing holistic nursing. It also discusses how we can understand personal experience of illness and reactions to being ill.</a:t>
            </a:r>
          </a:p>
        </p:txBody>
      </p:sp>
      <p:sp>
        <p:nvSpPr>
          <p:cNvPr id="4" name="Slide Number Placeholder 3">
            <a:extLst>
              <a:ext uri="{FF2B5EF4-FFF2-40B4-BE49-F238E27FC236}">
                <a16:creationId xmlns:a16="http://schemas.microsoft.com/office/drawing/2014/main" id="{79E3B726-9698-46D9-91DB-3D5ABE150B98}"/>
              </a:ext>
            </a:extLst>
          </p:cNvPr>
          <p:cNvSpPr>
            <a:spLocks noGrp="1"/>
          </p:cNvSpPr>
          <p:nvPr>
            <p:ph type="sldNum" sz="quarter" idx="12"/>
          </p:nvPr>
        </p:nvSpPr>
        <p:spPr/>
        <p:txBody>
          <a:bodyPr/>
          <a:lstStyle/>
          <a:p>
            <a:fld id="{77F5DCDD-A96E-42D0-9F63-46B8BA87CD0A}" type="slidenum">
              <a:rPr lang="en-US" smtClean="0"/>
              <a:t>8</a:t>
            </a:fld>
            <a:endParaRPr lang="en-US"/>
          </a:p>
        </p:txBody>
      </p:sp>
    </p:spTree>
    <p:extLst>
      <p:ext uri="{BB962C8B-B14F-4D97-AF65-F5344CB8AC3E}">
        <p14:creationId xmlns:p14="http://schemas.microsoft.com/office/powerpoint/2010/main" val="626237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A0955-A86A-4AB9-BCE0-C537EA84188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4D02BA3-0072-4A62-B6AA-9A3F5A6F8E4C}"/>
              </a:ext>
            </a:extLst>
          </p:cNvPr>
          <p:cNvSpPr>
            <a:spLocks noGrp="1"/>
          </p:cNvSpPr>
          <p:nvPr>
            <p:ph idx="1"/>
          </p:nvPr>
        </p:nvSpPr>
        <p:spPr/>
        <p:txBody>
          <a:bodyPr anchor="t"/>
          <a:lstStyle/>
          <a:p>
            <a:r>
              <a:rPr lang="en-US" sz="3600" dirty="0">
                <a:solidFill>
                  <a:schemeClr val="tx1"/>
                </a:solidFill>
                <a:latin typeface="Arial" panose="020B0604020202020204" pitchFamily="34" charset="0"/>
                <a:cs typeface="Arial" panose="020B0604020202020204" pitchFamily="34" charset="0"/>
              </a:rPr>
              <a:t>Nursing as therapy has dropped out</a:t>
            </a:r>
            <a:r>
              <a:rPr lang="ar-SA" sz="3600" dirty="0">
                <a:solidFill>
                  <a:schemeClr val="tx1"/>
                </a:solidFill>
                <a:latin typeface="Arial" panose="020B0604020202020204" pitchFamily="34" charset="0"/>
                <a:cs typeface="Arial" panose="020B0604020202020204" pitchFamily="34" charset="0"/>
              </a:rPr>
              <a:t>قد انسحب</a:t>
            </a:r>
            <a:r>
              <a:rPr lang="en-US" sz="3600" dirty="0">
                <a:solidFill>
                  <a:schemeClr val="tx1"/>
                </a:solidFill>
                <a:latin typeface="Arial" panose="020B0604020202020204" pitchFamily="34" charset="0"/>
                <a:cs typeface="Arial" panose="020B0604020202020204" pitchFamily="34" charset="0"/>
              </a:rPr>
              <a:t> of favor as increasing demands are made on nursing time and energies. However, therapeutic nursing is not an addition to nursing care, but is the heart and soul of nursing. It holds the promise</a:t>
            </a:r>
            <a:r>
              <a:rPr lang="ar-SA" sz="3600" dirty="0">
                <a:solidFill>
                  <a:schemeClr val="tx1"/>
                </a:solidFill>
                <a:latin typeface="Arial" panose="020B0604020202020204" pitchFamily="34" charset="0"/>
                <a:cs typeface="Arial" panose="020B0604020202020204" pitchFamily="34" charset="0"/>
              </a:rPr>
              <a:t>بشير النجاح</a:t>
            </a:r>
            <a:r>
              <a:rPr lang="en-US" sz="3600" dirty="0">
                <a:solidFill>
                  <a:schemeClr val="tx1"/>
                </a:solidFill>
                <a:latin typeface="Arial" panose="020B0604020202020204" pitchFamily="34" charset="0"/>
                <a:cs typeface="Arial" panose="020B0604020202020204" pitchFamily="34" charset="0"/>
              </a:rPr>
              <a:t> of greater patient (and nurse) satisfaction with care.</a:t>
            </a:r>
          </a:p>
        </p:txBody>
      </p:sp>
      <p:sp>
        <p:nvSpPr>
          <p:cNvPr id="4" name="Slide Number Placeholder 3">
            <a:extLst>
              <a:ext uri="{FF2B5EF4-FFF2-40B4-BE49-F238E27FC236}">
                <a16:creationId xmlns:a16="http://schemas.microsoft.com/office/drawing/2014/main" id="{5E85F6BC-F557-40A6-8274-9DF62557D9D2}"/>
              </a:ext>
            </a:extLst>
          </p:cNvPr>
          <p:cNvSpPr>
            <a:spLocks noGrp="1"/>
          </p:cNvSpPr>
          <p:nvPr>
            <p:ph type="sldNum" sz="quarter" idx="12"/>
          </p:nvPr>
        </p:nvSpPr>
        <p:spPr/>
        <p:txBody>
          <a:bodyPr/>
          <a:lstStyle/>
          <a:p>
            <a:fld id="{77F5DCDD-A96E-42D0-9F63-46B8BA87CD0A}" type="slidenum">
              <a:rPr lang="en-US" smtClean="0"/>
              <a:t>9</a:t>
            </a:fld>
            <a:endParaRPr lang="en-US"/>
          </a:p>
        </p:txBody>
      </p:sp>
    </p:spTree>
    <p:extLst>
      <p:ext uri="{BB962C8B-B14F-4D97-AF65-F5344CB8AC3E}">
        <p14:creationId xmlns:p14="http://schemas.microsoft.com/office/powerpoint/2010/main" val="4037847564"/>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1235</TotalTime>
  <Words>445</Words>
  <Application>Microsoft Office PowerPoint</Application>
  <PresentationFormat>Widescreen</PresentationFormat>
  <Paragraphs>40</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Arial</vt:lpstr>
      <vt:lpstr>Calibri</vt:lpstr>
      <vt:lpstr>Gill Sans MT</vt:lpstr>
      <vt:lpstr>Majalla UI</vt:lpstr>
      <vt:lpstr>Times New Roman</vt:lpstr>
      <vt:lpstr>Wingdings 2</vt:lpstr>
      <vt:lpstr>Dividend</vt:lpstr>
      <vt:lpstr>Psychosocial aspects of health care</vt:lpstr>
      <vt:lpstr>PowerPoint Presentation</vt:lpstr>
      <vt:lpstr>PowerPoint Presentation</vt:lpstr>
      <vt:lpstr> What Is Psychosocial Care ?</vt:lpstr>
      <vt:lpstr> What Is Psychosocial Nursing Care ?</vt:lpstr>
      <vt:lpstr>The Purpose Of Psychosocial Care</vt:lpstr>
      <vt:lpstr>PowerPoint Presentation</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Psychosocial aspects of health care</dc:title>
  <dc:creator>Sajed Ghawadra</dc:creator>
  <cp:lastModifiedBy>Farid salih mustafa abu liel</cp:lastModifiedBy>
  <cp:revision>11</cp:revision>
  <dcterms:created xsi:type="dcterms:W3CDTF">2021-03-19T18:36:39Z</dcterms:created>
  <dcterms:modified xsi:type="dcterms:W3CDTF">2021-11-07T03:58:45Z</dcterms:modified>
</cp:coreProperties>
</file>