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514" r:id="rId2"/>
    <p:sldId id="506" r:id="rId3"/>
    <p:sldId id="474" r:id="rId4"/>
    <p:sldId id="480" r:id="rId5"/>
    <p:sldId id="481" r:id="rId6"/>
    <p:sldId id="507" r:id="rId7"/>
    <p:sldId id="482" r:id="rId8"/>
    <p:sldId id="485" r:id="rId9"/>
    <p:sldId id="486" r:id="rId10"/>
    <p:sldId id="508" r:id="rId11"/>
    <p:sldId id="491" r:id="rId12"/>
    <p:sldId id="483" r:id="rId13"/>
    <p:sldId id="487" r:id="rId14"/>
    <p:sldId id="510" r:id="rId15"/>
    <p:sldId id="512" r:id="rId16"/>
    <p:sldId id="513" r:id="rId17"/>
    <p:sldId id="509" r:id="rId18"/>
    <p:sldId id="515" r:id="rId19"/>
    <p:sldId id="488" r:id="rId20"/>
    <p:sldId id="333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38FBB0-4D1D-4637-86BB-898D05C974AD}">
          <p14:sldIdLst/>
        </p14:section>
        <p14:section name="Untitled Section" id="{F93284A1-8D66-40FE-9B10-8D8A1680D29D}">
          <p14:sldIdLst>
            <p14:sldId id="514"/>
            <p14:sldId id="506"/>
            <p14:sldId id="474"/>
            <p14:sldId id="480"/>
            <p14:sldId id="481"/>
            <p14:sldId id="507"/>
            <p14:sldId id="482"/>
            <p14:sldId id="485"/>
            <p14:sldId id="486"/>
            <p14:sldId id="508"/>
            <p14:sldId id="491"/>
            <p14:sldId id="483"/>
            <p14:sldId id="487"/>
            <p14:sldId id="510"/>
            <p14:sldId id="512"/>
            <p14:sldId id="513"/>
            <p14:sldId id="509"/>
            <p14:sldId id="515"/>
            <p14:sldId id="488"/>
          </p14:sldIdLst>
        </p14:section>
        <p14:section name="Untitled Section" id="{8186217D-3C45-48D5-8275-E6B5EAD37C56}">
          <p14:sldIdLst>
            <p14:sldId id="3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399FF"/>
    <a:srgbClr val="FFCC66"/>
    <a:srgbClr val="FFFFCC"/>
    <a:srgbClr val="FFD757"/>
    <a:srgbClr val="FFE285"/>
    <a:srgbClr val="0033CC"/>
    <a:srgbClr val="000066"/>
    <a:srgbClr val="1E0D71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89981" autoAdjust="0"/>
  </p:normalViewPr>
  <p:slideViewPr>
    <p:cSldViewPr>
      <p:cViewPr>
        <p:scale>
          <a:sx n="73" d="100"/>
          <a:sy n="73" d="100"/>
        </p:scale>
        <p:origin x="-9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EF82831-EFDC-486F-AE62-5C2FA8511AE5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21004E4-F62A-44EC-895C-FFB1EDBFB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95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54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635B4E4-CA33-4FC5-89E6-4562B07592FD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1048855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104885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5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780F1E6-721F-4F01-9F21-27919160C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C1DD-60B3-4432-9E0F-27C8A7B1D209}" type="datetimeFigureOut">
              <a:rPr lang="en-US" smtClean="0"/>
              <a:pPr/>
              <a:t>17-Apr-24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84D8-0980-42B1-A8FB-AFD2B0F945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5200" cy="26209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Approach To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Wrist Drop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667000"/>
            <a:ext cx="5283200" cy="3962400"/>
          </a:xfrm>
        </p:spPr>
      </p:pic>
    </p:spTree>
    <p:extLst>
      <p:ext uri="{BB962C8B-B14F-4D97-AF65-F5344CB8AC3E}">
        <p14:creationId xmlns:p14="http://schemas.microsoft.com/office/powerpoint/2010/main" val="95684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C7E08-D1BF-5336-BFBD-745208F7C9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AETIOLOGY &amp; CLINICAL FEATURES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AF91E1-2C19-9A85-0564-093997D8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err="1">
                <a:latin typeface="Candara" pitchFamily="34" charset="0"/>
              </a:rPr>
              <a:t>Corticospinal</a:t>
            </a:r>
            <a:r>
              <a:rPr lang="en-GB" dirty="0">
                <a:latin typeface="Candara" pitchFamily="34" charset="0"/>
              </a:rPr>
              <a:t> tract </a:t>
            </a:r>
            <a:r>
              <a:rPr lang="en-GB" dirty="0" err="1">
                <a:latin typeface="Candara" pitchFamily="34" charset="0"/>
              </a:rPr>
              <a:t>leison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D5E4D-A6AB-B3A0-B376-BAD0A664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5017"/>
            <a:ext cx="5410200" cy="13783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Generalized weakness of the muscles of upper limb</a:t>
            </a:r>
          </a:p>
          <a:p>
            <a:r>
              <a:rPr lang="en-GB" dirty="0">
                <a:latin typeface="Candara" pitchFamily="34" charset="0"/>
              </a:rPr>
              <a:t>Tone</a:t>
            </a:r>
            <a:r>
              <a:rPr lang="en-GB" dirty="0" smtClean="0">
                <a:latin typeface="Candara" pitchFamily="34" charset="0"/>
              </a:rPr>
              <a:t>, reflexes </a:t>
            </a:r>
            <a:r>
              <a:rPr lang="en-GB" dirty="0">
                <a:latin typeface="Candara" pitchFamily="34" charset="0"/>
              </a:rPr>
              <a:t>increased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EBD9B8-28FF-511B-F9D7-37CCCBAE6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Clinical features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6A4711-98DB-1E3A-58F4-53D83B20C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" y="2665017"/>
            <a:ext cx="5410200" cy="109339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andara" pitchFamily="34" charset="0"/>
              </a:rPr>
              <a:t>Stroke with hemiparesis </a:t>
            </a:r>
          </a:p>
          <a:p>
            <a:endParaRPr lang="en-GB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ndara" pitchFamily="34" charset="0"/>
              </a:rPr>
              <a:t> </a:t>
            </a: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83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274F3-4592-A1C4-D174-581590CC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B6DE5B-2B0C-80C4-9D2B-5A3685A9E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3B687F1-FB81-0693-65D8-92849F96F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4BAF82-ACAC-06B5-28EA-5DB5D24EBC8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199"/>
            <a:ext cx="12192000" cy="6934200"/>
          </a:xfrm>
        </p:spPr>
      </p:pic>
      <p:sp>
        <p:nvSpPr>
          <p:cNvPr id="4" name="Rectangle 3"/>
          <p:cNvSpPr/>
          <p:nvPr/>
        </p:nvSpPr>
        <p:spPr>
          <a:xfrm>
            <a:off x="304800" y="2209800"/>
            <a:ext cx="9906000" cy="129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3962400"/>
            <a:ext cx="11125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4800600"/>
            <a:ext cx="11506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1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330110-B662-0642-9605-F2480B330C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DIAGNOSIS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65BC2D-7E94-D43A-337B-22E25C2E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History </a:t>
            </a:r>
          </a:p>
          <a:p>
            <a:r>
              <a:rPr lang="en-GB" b="1" dirty="0"/>
              <a:t>Physical examination </a:t>
            </a:r>
          </a:p>
          <a:p>
            <a:r>
              <a:rPr lang="en-GB" b="1" dirty="0"/>
              <a:t>Investigations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902429"/>
            <a:ext cx="3505200" cy="440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4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8397-5FDE-39DA-F2D9-3EBC081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CLINICAL EXAMINATION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CADCD-75F7-7D66-1BF1-B276A487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5257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andara" pitchFamily="34" charset="0"/>
              </a:rPr>
              <a:t>A.INSPECTION:</a:t>
            </a:r>
            <a:endParaRPr lang="en-GB" dirty="0">
              <a:latin typeface="Candara" pitchFamily="34" charset="0"/>
            </a:endParaRPr>
          </a:p>
          <a:p>
            <a:r>
              <a:rPr lang="en-GB" b="1" dirty="0">
                <a:latin typeface="Candara" pitchFamily="34" charset="0"/>
              </a:rPr>
              <a:t>Wrist drop is seen when arms are held out parallel to the floor</a:t>
            </a:r>
          </a:p>
          <a:p>
            <a:endParaRPr lang="en-GB" b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itchFamily="34" charset="0"/>
              </a:rPr>
              <a:t>Check for:</a:t>
            </a:r>
          </a:p>
          <a:p>
            <a:r>
              <a:rPr lang="en-GB" b="1" dirty="0">
                <a:latin typeface="Candara" pitchFamily="34" charset="0"/>
              </a:rPr>
              <a:t>Bruising or scars over the spiral groove in the posterior part of upper arm(radial nerve palsy)</a:t>
            </a:r>
          </a:p>
          <a:p>
            <a:r>
              <a:rPr lang="en-GB" b="1" dirty="0">
                <a:latin typeface="Candara" pitchFamily="34" charset="0"/>
              </a:rPr>
              <a:t>Radial deviation of hand (PIN lesion or C7/8 root lesion)</a:t>
            </a:r>
          </a:p>
          <a:p>
            <a:r>
              <a:rPr lang="en-GB" b="1" dirty="0">
                <a:latin typeface="Candara" pitchFamily="34" charset="0"/>
              </a:rPr>
              <a:t>Facial asymmetry (stroke with hemiparesis)</a:t>
            </a:r>
          </a:p>
        </p:txBody>
      </p:sp>
    </p:spTree>
    <p:extLst>
      <p:ext uri="{BB962C8B-B14F-4D97-AF65-F5344CB8AC3E}">
        <p14:creationId xmlns:p14="http://schemas.microsoft.com/office/powerpoint/2010/main" val="329032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8397-5FDE-39DA-F2D9-3EBC081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CLINICAL EXAMINATION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CADCD-75F7-7D66-1BF1-B276A487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5165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ndara" pitchFamily="34" charset="0"/>
              </a:rPr>
              <a:t>B</a:t>
            </a:r>
            <a:r>
              <a:rPr lang="en-GB" b="1" dirty="0" smtClean="0">
                <a:latin typeface="Candara" pitchFamily="34" charset="0"/>
              </a:rPr>
              <a:t>. Muscle </a:t>
            </a:r>
            <a:r>
              <a:rPr lang="en-GB" b="1" dirty="0">
                <a:latin typeface="Candara" pitchFamily="34" charset="0"/>
              </a:rPr>
              <a:t>Tone:</a:t>
            </a:r>
          </a:p>
          <a:p>
            <a:r>
              <a:rPr lang="en-GB" dirty="0">
                <a:latin typeface="Candara" pitchFamily="34" charset="0"/>
              </a:rPr>
              <a:t>Peripheral nerve or root lesion: </a:t>
            </a:r>
            <a:r>
              <a:rPr lang="en-GB" dirty="0" smtClean="0">
                <a:latin typeface="Candara" pitchFamily="34" charset="0"/>
              </a:rPr>
              <a:t>	Normal</a:t>
            </a:r>
            <a:endParaRPr lang="en-GB" dirty="0">
              <a:latin typeface="Candara" pitchFamily="34" charset="0"/>
            </a:endParaRPr>
          </a:p>
          <a:p>
            <a:r>
              <a:rPr lang="en-GB" dirty="0" err="1">
                <a:latin typeface="Candara" pitchFamily="34" charset="0"/>
              </a:rPr>
              <a:t>Corticospinal</a:t>
            </a:r>
            <a:r>
              <a:rPr lang="en-GB" dirty="0">
                <a:latin typeface="Candara" pitchFamily="34" charset="0"/>
              </a:rPr>
              <a:t> lesion: </a:t>
            </a:r>
            <a:r>
              <a:rPr lang="en-GB" dirty="0" smtClean="0">
                <a:latin typeface="Candara" pitchFamily="34" charset="0"/>
              </a:rPr>
              <a:t>			Increased</a:t>
            </a:r>
            <a:endParaRPr lang="en-GB" dirty="0">
              <a:latin typeface="Candara" pitchFamily="34" charset="0"/>
            </a:endParaRPr>
          </a:p>
          <a:p>
            <a:endParaRPr lang="en-GB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itchFamily="34" charset="0"/>
              </a:rPr>
              <a:t>C</a:t>
            </a:r>
            <a:r>
              <a:rPr lang="en-GB" b="1" dirty="0" smtClean="0">
                <a:latin typeface="Candara" pitchFamily="34" charset="0"/>
              </a:rPr>
              <a:t>. Muscle </a:t>
            </a:r>
            <a:r>
              <a:rPr lang="en-GB" b="1" dirty="0">
                <a:latin typeface="Candara" pitchFamily="34" charset="0"/>
              </a:rPr>
              <a:t>power:</a:t>
            </a:r>
          </a:p>
          <a:p>
            <a:r>
              <a:rPr lang="en-GB" dirty="0">
                <a:latin typeface="Candara" pitchFamily="34" charset="0"/>
              </a:rPr>
              <a:t>Shoulder extension: </a:t>
            </a:r>
            <a:r>
              <a:rPr lang="en-GB" dirty="0" smtClean="0">
                <a:latin typeface="Candara" pitchFamily="34" charset="0"/>
              </a:rPr>
              <a:t>		Long </a:t>
            </a:r>
            <a:r>
              <a:rPr lang="en-GB" dirty="0">
                <a:latin typeface="Candara" pitchFamily="34" charset="0"/>
              </a:rPr>
              <a:t>head of triceps</a:t>
            </a:r>
          </a:p>
          <a:p>
            <a:r>
              <a:rPr lang="en-GB" dirty="0">
                <a:latin typeface="Candara" pitchFamily="34" charset="0"/>
              </a:rPr>
              <a:t>Elbow extension: </a:t>
            </a:r>
            <a:r>
              <a:rPr lang="en-GB" dirty="0" smtClean="0">
                <a:latin typeface="Candara" pitchFamily="34" charset="0"/>
              </a:rPr>
              <a:t>			Triceps</a:t>
            </a:r>
            <a:endParaRPr lang="en-GB" dirty="0">
              <a:latin typeface="Candara" pitchFamily="34" charset="0"/>
            </a:endParaRPr>
          </a:p>
          <a:p>
            <a:r>
              <a:rPr lang="en-GB" dirty="0">
                <a:latin typeface="Candara" pitchFamily="34" charset="0"/>
              </a:rPr>
              <a:t>Wrist extension: </a:t>
            </a:r>
            <a:r>
              <a:rPr lang="en-GB" dirty="0" smtClean="0">
                <a:latin typeface="Candara" pitchFamily="34" charset="0"/>
              </a:rPr>
              <a:t>			Extensor </a:t>
            </a:r>
            <a:r>
              <a:rPr lang="en-GB" dirty="0">
                <a:latin typeface="Candara" pitchFamily="34" charset="0"/>
              </a:rPr>
              <a:t>carpi </a:t>
            </a:r>
            <a:r>
              <a:rPr lang="en-GB" dirty="0" err="1">
                <a:latin typeface="Candara" pitchFamily="34" charset="0"/>
              </a:rPr>
              <a:t>radialis</a:t>
            </a:r>
            <a:r>
              <a:rPr lang="en-GB" dirty="0">
                <a:latin typeface="Candara" pitchFamily="34" charset="0"/>
              </a:rPr>
              <a:t> </a:t>
            </a:r>
            <a:r>
              <a:rPr lang="en-GB" dirty="0" err="1" smtClean="0">
                <a:latin typeface="Candara" pitchFamily="34" charset="0"/>
              </a:rPr>
              <a:t>longus</a:t>
            </a:r>
            <a:r>
              <a:rPr lang="en-GB" dirty="0">
                <a:latin typeface="Candara" pitchFamily="34" charset="0"/>
              </a:rPr>
              <a:t>, </a:t>
            </a:r>
            <a:r>
              <a:rPr lang="en-GB" dirty="0" smtClean="0">
                <a:latin typeface="Candara" pitchFamily="34" charset="0"/>
              </a:rPr>
              <a:t>						Extensor </a:t>
            </a:r>
            <a:r>
              <a:rPr lang="en-GB" dirty="0">
                <a:latin typeface="Candara" pitchFamily="34" charset="0"/>
              </a:rPr>
              <a:t>carpi </a:t>
            </a:r>
            <a:r>
              <a:rPr lang="en-GB" dirty="0" err="1">
                <a:latin typeface="Candara" pitchFamily="34" charset="0"/>
              </a:rPr>
              <a:t>radialis</a:t>
            </a:r>
            <a:r>
              <a:rPr lang="en-GB" dirty="0">
                <a:latin typeface="Candara" pitchFamily="34" charset="0"/>
              </a:rPr>
              <a:t> </a:t>
            </a:r>
            <a:r>
              <a:rPr lang="en-GB" dirty="0" err="1">
                <a:latin typeface="Candara" pitchFamily="34" charset="0"/>
              </a:rPr>
              <a:t>brevis</a:t>
            </a:r>
            <a:endParaRPr lang="en-GB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ndara" pitchFamily="34" charset="0"/>
              </a:rPr>
              <a:t>D. Coordination and Reflexes in the upper limb</a:t>
            </a:r>
          </a:p>
          <a:p>
            <a:pPr marL="0" indent="0">
              <a:buNone/>
            </a:pPr>
            <a:endParaRPr lang="en-GB" dirty="0">
              <a:latin typeface="Candara" pitchFamily="34" charset="0"/>
            </a:endParaRPr>
          </a:p>
          <a:p>
            <a:pPr marL="0" indent="0">
              <a:buNone/>
            </a:pPr>
            <a:endParaRPr lang="en-GB" dirty="0">
              <a:latin typeface="Candar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90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8397-5FDE-39DA-F2D9-3EBC081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Differential Diagnosis of wrist drop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CADCD-75F7-7D66-1BF1-B276A487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10490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ndara" pitchFamily="34" charset="0"/>
              </a:rPr>
              <a:t>Radial nerve palsy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ndara" pitchFamily="34" charset="0"/>
              </a:rPr>
              <a:t>Brachial plexus lesion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ndara" pitchFamily="34" charset="0"/>
              </a:rPr>
              <a:t>Guillain-Barre syndrome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>
                <a:latin typeface="Candara" pitchFamily="34" charset="0"/>
              </a:rPr>
              <a:t>Myasthenia </a:t>
            </a:r>
            <a:r>
              <a:rPr lang="en-GB" sz="2800" dirty="0">
                <a:latin typeface="Candara" pitchFamily="34" charset="0"/>
              </a:rPr>
              <a:t>gravis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latin typeface="Candara" pitchFamily="34" charset="0"/>
              </a:rPr>
              <a:t>Multifocal motor neuropathy </a:t>
            </a:r>
            <a:r>
              <a:rPr lang="en-GB" sz="2800" dirty="0" smtClean="0">
                <a:latin typeface="Candara" pitchFamily="34" charset="0"/>
              </a:rPr>
              <a:t>with </a:t>
            </a:r>
            <a:r>
              <a:rPr lang="en-GB" sz="2800" dirty="0">
                <a:latin typeface="Candara" pitchFamily="34" charset="0"/>
              </a:rPr>
              <a:t>conduction </a:t>
            </a:r>
            <a:r>
              <a:rPr lang="en-GB" sz="2800" dirty="0" smtClean="0">
                <a:latin typeface="Candara" pitchFamily="34" charset="0"/>
              </a:rPr>
              <a:t>blocks</a:t>
            </a:r>
            <a:endParaRPr lang="en-GB" sz="2800" dirty="0">
              <a:latin typeface="Candara" pitchFamily="34" charset="0"/>
            </a:endParaRPr>
          </a:p>
          <a:p>
            <a:pPr marL="0" indent="0">
              <a:buNone/>
            </a:pPr>
            <a:endParaRPr lang="en-GB" sz="2800" dirty="0">
              <a:latin typeface="Candar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1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8397-5FDE-39DA-F2D9-3EBC081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INVESTIGATIONS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CADCD-75F7-7D66-1BF1-B276A487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Candara" pitchFamily="34" charset="0"/>
              </a:rPr>
              <a:t>Imaging studies:</a:t>
            </a:r>
          </a:p>
          <a:p>
            <a:pPr lvl="1"/>
            <a:r>
              <a:rPr lang="en-GB" b="1" dirty="0">
                <a:latin typeface="Candara" pitchFamily="34" charset="0"/>
              </a:rPr>
              <a:t>Plain X ray of arm including elbow</a:t>
            </a:r>
          </a:p>
          <a:p>
            <a:pPr lvl="1"/>
            <a:r>
              <a:rPr lang="en-GB" b="1" dirty="0">
                <a:latin typeface="Candara" pitchFamily="34" charset="0"/>
              </a:rPr>
              <a:t>MRI of </a:t>
            </a:r>
            <a:r>
              <a:rPr lang="en-GB" b="1" dirty="0" smtClean="0">
                <a:latin typeface="Candara" pitchFamily="34" charset="0"/>
              </a:rPr>
              <a:t>Cervical Spine including Brachial Plexus </a:t>
            </a:r>
            <a:endParaRPr lang="en-GB" b="1" dirty="0">
              <a:latin typeface="Candara" pitchFamily="34" charset="0"/>
            </a:endParaRPr>
          </a:p>
          <a:p>
            <a:endParaRPr lang="en-GB" b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itchFamily="34" charset="0"/>
              </a:rPr>
              <a:t>2</a:t>
            </a:r>
            <a:r>
              <a:rPr lang="en-GB" b="1" dirty="0" smtClean="0">
                <a:latin typeface="Candara" pitchFamily="34" charset="0"/>
              </a:rPr>
              <a:t>. Electrophysiology</a:t>
            </a:r>
            <a:endParaRPr lang="en-GB" b="1" dirty="0">
              <a:latin typeface="Candara" pitchFamily="34" charset="0"/>
            </a:endParaRPr>
          </a:p>
          <a:p>
            <a:pPr lvl="1"/>
            <a:r>
              <a:rPr lang="en-GB" b="1" dirty="0">
                <a:latin typeface="Candara" pitchFamily="34" charset="0"/>
              </a:rPr>
              <a:t>NCS</a:t>
            </a:r>
          </a:p>
          <a:p>
            <a:pPr lvl="1"/>
            <a:r>
              <a:rPr lang="en-GB" b="1" dirty="0">
                <a:latin typeface="Candara" pitchFamily="34" charset="0"/>
              </a:rPr>
              <a:t>EMG</a:t>
            </a:r>
          </a:p>
          <a:p>
            <a:pPr marL="0" indent="0">
              <a:buNone/>
            </a:pPr>
            <a:endParaRPr lang="en-GB" dirty="0"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0"/>
            <a:ext cx="6338887" cy="20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8397-5FDE-39DA-F2D9-3EBC081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TREATMENT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CADCD-75F7-7D66-1BF1-B276A487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8637"/>
            <a:ext cx="7086600" cy="4525963"/>
          </a:xfrm>
        </p:spPr>
        <p:txBody>
          <a:bodyPr/>
          <a:lstStyle/>
          <a:p>
            <a:r>
              <a:rPr lang="en-GB" b="1" dirty="0">
                <a:latin typeface="Candara" pitchFamily="34" charset="0"/>
              </a:rPr>
              <a:t>Non-operative: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Candara" pitchFamily="34" charset="0"/>
              </a:rPr>
              <a:t>Physiotherapy: </a:t>
            </a:r>
            <a:endParaRPr lang="en-GB" b="1" dirty="0" smtClean="0">
              <a:latin typeface="Candara" pitchFamily="34" charset="0"/>
            </a:endParaRPr>
          </a:p>
          <a:p>
            <a:pPr marL="0" indent="0">
              <a:buNone/>
            </a:pPr>
            <a:endParaRPr lang="en-GB" b="1" dirty="0" smtClean="0">
              <a:latin typeface="Candara" pitchFamily="34" charset="0"/>
            </a:endParaRPr>
          </a:p>
          <a:p>
            <a:pPr marL="400050" lvl="1" indent="0">
              <a:buNone/>
            </a:pPr>
            <a:r>
              <a:rPr lang="en-GB" b="1" dirty="0" smtClean="0">
                <a:latin typeface="Candara" pitchFamily="34" charset="0"/>
              </a:rPr>
              <a:t>Full </a:t>
            </a:r>
            <a:r>
              <a:rPr lang="en-GB" b="1" dirty="0">
                <a:latin typeface="Candara" pitchFamily="34" charset="0"/>
              </a:rPr>
              <a:t>passive range of motion in all joints of the wrist and hand and prevention of contracture,  including that of thumb-index  web.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r="31250"/>
          <a:stretch/>
        </p:blipFill>
        <p:spPr>
          <a:xfrm>
            <a:off x="8458200" y="1798637"/>
            <a:ext cx="228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8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8397-5FDE-39DA-F2D9-3EBC081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TREATMENT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ECADCD-75F7-7D66-1BF1-B276A4874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7010400" cy="4916489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ndara" pitchFamily="34" charset="0"/>
              </a:rPr>
              <a:t>Non-operative</a:t>
            </a:r>
            <a:r>
              <a:rPr lang="en-GB" sz="2800" b="1" dirty="0" smtClean="0">
                <a:latin typeface="Candara" pitchFamily="34" charset="0"/>
              </a:rPr>
              <a:t>:</a:t>
            </a:r>
          </a:p>
          <a:p>
            <a:endParaRPr lang="en-GB" sz="2800" b="1" dirty="0">
              <a:latin typeface="Candara" pitchFamily="34" charset="0"/>
            </a:endParaRPr>
          </a:p>
          <a:p>
            <a:pPr marL="0" indent="0">
              <a:buNone/>
            </a:pPr>
            <a:r>
              <a:rPr lang="en-GB" sz="2800" b="1" dirty="0">
                <a:latin typeface="Candara" pitchFamily="34" charset="0"/>
              </a:rPr>
              <a:t>2.  Splints</a:t>
            </a:r>
          </a:p>
          <a:p>
            <a:pPr marL="0" indent="0">
              <a:buNone/>
            </a:pPr>
            <a:r>
              <a:rPr lang="en-GB" sz="2800" b="1" dirty="0">
                <a:latin typeface="Candara" pitchFamily="34" charset="0"/>
              </a:rPr>
              <a:t> - wrist drop can be treated successfully by splints.</a:t>
            </a:r>
          </a:p>
          <a:p>
            <a:pPr marL="0" indent="0">
              <a:buNone/>
            </a:pPr>
            <a:r>
              <a:rPr lang="en-GB" sz="2800" b="1" dirty="0">
                <a:latin typeface="Candara" pitchFamily="34" charset="0"/>
              </a:rPr>
              <a:t> - grip strength may be increased by 3 to 5 times by simply stabilizing the wrist with splints.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604965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199" y="4043365"/>
            <a:ext cx="2473327" cy="247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0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EB1AB-4C07-0748-E919-A9F52A2713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b="1" dirty="0">
                <a:latin typeface="Candara" pitchFamily="34" charset="0"/>
              </a:rPr>
              <a:t>TREATMENT 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343636-9026-0E1D-16C0-7F2BC159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Candara" pitchFamily="34" charset="0"/>
              </a:rPr>
              <a:t>Operative (when indicated):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Candara" pitchFamily="34" charset="0"/>
              </a:rPr>
              <a:t>Surgical  repair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>
                <a:latin typeface="Candara" pitchFamily="34" charset="0"/>
              </a:rPr>
              <a:t>Reconstructive surgery</a:t>
            </a:r>
          </a:p>
          <a:p>
            <a:pPr marL="514350" indent="-514350">
              <a:buFont typeface="+mj-lt"/>
              <a:buAutoNum type="arabicPeriod"/>
            </a:pPr>
            <a:endParaRPr lang="en-GB" b="1" dirty="0">
              <a:latin typeface="Candara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Candara" pitchFamily="34" charset="0"/>
              </a:rPr>
              <a:t>Tendon transfer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Candara" pitchFamily="34" charset="0"/>
              </a:rPr>
              <a:t>Nerve repair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latin typeface="Candara" pitchFamily="34" charset="0"/>
              </a:rPr>
              <a:t>Nerve graft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581400"/>
            <a:ext cx="4905867" cy="31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02273-CE33-B347-BFBC-D92B63ED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143000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5E56F9-7CE7-5E34-35CA-FE230C010490}"/>
              </a:ext>
            </a:extLst>
          </p:cNvPr>
          <p:cNvSpPr txBox="1"/>
          <p:nvPr/>
        </p:nvSpPr>
        <p:spPr>
          <a:xfrm>
            <a:off x="609600" y="1905000"/>
            <a:ext cx="11103769" cy="138499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Wrist drop also known as radial nerve palsy is a condition where a patient can’t extend his wrist or finger and it hangs flaccidly.</a:t>
            </a:r>
          </a:p>
          <a:p>
            <a:pPr algn="l"/>
            <a:r>
              <a:rPr lang="en-GB" sz="2000" dirty="0"/>
              <a:t> 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9" y="3747195"/>
            <a:ext cx="3310161" cy="3055531"/>
          </a:xfrm>
        </p:spPr>
      </p:pic>
    </p:spTree>
    <p:extLst>
      <p:ext uri="{BB962C8B-B14F-4D97-AF65-F5344CB8AC3E}">
        <p14:creationId xmlns:p14="http://schemas.microsoft.com/office/powerpoint/2010/main" val="146009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Rectangle 4"/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828" name="Rectangle 6"/>
          <p:cNvSpPr/>
          <p:nvPr/>
        </p:nvSpPr>
        <p:spPr>
          <a:xfrm>
            <a:off x="5840767" y="4897355"/>
            <a:ext cx="401417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THANK YOU</a:t>
            </a:r>
          </a:p>
        </p:txBody>
      </p:sp>
      <p:pic>
        <p:nvPicPr>
          <p:cNvPr id="4" name="Content Placeholder 3" descr="A pen with writing on it&#10;&#10;Description automatically generated with low confidence">
            <a:extLst>
              <a:ext uri="{FF2B5EF4-FFF2-40B4-BE49-F238E27FC236}">
                <a16:creationId xmlns:a16="http://schemas.microsoft.com/office/drawing/2014/main" xmlns="" id="{69A3EBFF-73BE-4483-8EB4-6592932715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0066281" cy="5637118"/>
          </a:xfr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885DB8-059F-F45E-1B27-AE7994B279B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ANATOMY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D5DAF5-6324-6926-CAA0-17D048BBC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Radial nerve is the largest branch of the brachial plexus. </a:t>
            </a:r>
          </a:p>
          <a:p>
            <a:r>
              <a:rPr lang="en-GB" b="1" dirty="0"/>
              <a:t>Arises from posterior cord the brachial plexus (C5-T1).</a:t>
            </a:r>
          </a:p>
          <a:p>
            <a:r>
              <a:rPr lang="en-GB" b="1" dirty="0"/>
              <a:t>Mixed nerve.</a:t>
            </a:r>
            <a:endParaRPr lang="en-US" b="1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6D6CFBDB-D0F2-4FCC-8DFD-B51676655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26543"/>
            <a:ext cx="6113859" cy="40362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9000" y="6096000"/>
            <a:ext cx="2362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5486400"/>
            <a:ext cx="1371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43400" y="5943600"/>
            <a:ext cx="1143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5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1E5B79DD-4601-8EC1-4328-FEE1AE5E8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1300"/>
            <a:ext cx="5638800" cy="625245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352538"/>
            <a:ext cx="5114925" cy="63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DB7F9-0096-5E2F-EF9B-1C8E8E8A5CC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dirty="0"/>
              <a:t>CUTANEOUS INNERVATION FROM RADIAL NERVE 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007FE47-BC00-2F1D-4A82-856192305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14" y="1426368"/>
            <a:ext cx="7394972" cy="5156994"/>
          </a:xfrm>
        </p:spPr>
      </p:pic>
    </p:spTree>
    <p:extLst>
      <p:ext uri="{BB962C8B-B14F-4D97-AF65-F5344CB8AC3E}">
        <p14:creationId xmlns:p14="http://schemas.microsoft.com/office/powerpoint/2010/main" val="104749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C21C5-1C13-7167-A857-4805A393B69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/>
              <a:t>CAUSES OF WRIST DROP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EE75CA-DD5B-DDB1-6A5D-56F3619D9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10744200" cy="3951288"/>
          </a:xfrm>
        </p:spPr>
        <p:txBody>
          <a:bodyPr>
            <a:normAutofit/>
          </a:bodyPr>
          <a:lstStyle/>
          <a:p>
            <a:r>
              <a:rPr lang="en-US" sz="2800" b="1" dirty="0"/>
              <a:t>Radial nerve palsy at the spiral groove</a:t>
            </a:r>
          </a:p>
          <a:p>
            <a:r>
              <a:rPr lang="en-US" sz="2800" b="1" dirty="0"/>
              <a:t>Radial nerve palsy in the axilla</a:t>
            </a:r>
          </a:p>
          <a:p>
            <a:r>
              <a:rPr lang="en-US" sz="2800" b="1" dirty="0"/>
              <a:t>Posterior cord lesion of the brachial plexus</a:t>
            </a:r>
          </a:p>
          <a:p>
            <a:r>
              <a:rPr lang="en-US" sz="2800" b="1" dirty="0"/>
              <a:t>Posterior </a:t>
            </a:r>
            <a:r>
              <a:rPr lang="en-US" sz="2800" b="1" dirty="0" err="1"/>
              <a:t>interosseous</a:t>
            </a:r>
            <a:r>
              <a:rPr lang="en-US" sz="2800" b="1" dirty="0"/>
              <a:t> neuropathy</a:t>
            </a:r>
          </a:p>
          <a:p>
            <a:r>
              <a:rPr lang="en-US" sz="2800" b="1" dirty="0"/>
              <a:t>C7 radiculopathy</a:t>
            </a:r>
          </a:p>
          <a:p>
            <a:r>
              <a:rPr lang="en-US" sz="2800" b="1" dirty="0"/>
              <a:t>CNS Lesion</a:t>
            </a:r>
          </a:p>
        </p:txBody>
      </p:sp>
    </p:spTree>
    <p:extLst>
      <p:ext uri="{BB962C8B-B14F-4D97-AF65-F5344CB8AC3E}">
        <p14:creationId xmlns:p14="http://schemas.microsoft.com/office/powerpoint/2010/main" val="106198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C7E08-D1BF-5336-BFBD-745208F7C9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GB" dirty="0"/>
              <a:t>AETIOLOGY &amp; CLINICAL FEATURES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AF91E1-2C19-9A85-0564-093997D85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Radial</a:t>
            </a:r>
            <a:r>
              <a:rPr lang="en-GB" b="0" dirty="0"/>
              <a:t>  </a:t>
            </a:r>
            <a:r>
              <a:rPr lang="en-GB" dirty="0"/>
              <a:t>nerve</a:t>
            </a:r>
            <a:r>
              <a:rPr lang="en-GB" b="0" dirty="0"/>
              <a:t> </a:t>
            </a:r>
            <a:r>
              <a:rPr lang="en-GB" dirty="0"/>
              <a:t>palsy</a:t>
            </a:r>
            <a:r>
              <a:rPr lang="en-GB" b="0" dirty="0"/>
              <a:t> </a:t>
            </a:r>
            <a:r>
              <a:rPr lang="en-GB" dirty="0"/>
              <a:t>below</a:t>
            </a:r>
            <a:r>
              <a:rPr lang="en-GB" b="0" dirty="0"/>
              <a:t> </a:t>
            </a:r>
            <a:r>
              <a:rPr lang="en-GB" dirty="0"/>
              <a:t>axilla or cervical region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BD5E4D-A6AB-B3A0-B376-BAD0A664C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335" y="2665017"/>
            <a:ext cx="3090993" cy="140692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dirty="0"/>
              <a:t>Total palsy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EBD9B8-28FF-511B-F9D7-37CCCBAE6F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Clinical features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96A4711-98DB-1E3A-58F4-53D83B20C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" y="2665017"/>
            <a:ext cx="4260058" cy="109339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Brachial plexus injury in axilla </a:t>
            </a:r>
          </a:p>
          <a:p>
            <a:r>
              <a:rPr lang="en-GB" dirty="0"/>
              <a:t>Cervical </a:t>
            </a:r>
            <a:r>
              <a:rPr lang="en-GB" dirty="0" err="1"/>
              <a:t>spondylosis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endParaRPr lang="en-US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D5B117D5-0E64-FA0D-AC82-32088DECF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237" y="2536031"/>
            <a:ext cx="2550033" cy="404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5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4D58B5-5C38-E668-E48F-68C31C9B4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 Radial nerve palsy at spiral groove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0F82AF0-F1C5-DCD5-64EF-542A400C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GB" dirty="0" smtClean="0">
              <a:latin typeface="Candara" pitchFamily="34" charset="0"/>
            </a:endParaRPr>
          </a:p>
          <a:p>
            <a:r>
              <a:rPr lang="en-GB" dirty="0" smtClean="0">
                <a:latin typeface="Candara" pitchFamily="34" charset="0"/>
              </a:rPr>
              <a:t>Fracture </a:t>
            </a:r>
            <a:r>
              <a:rPr lang="en-GB" dirty="0">
                <a:latin typeface="Candara" pitchFamily="34" charset="0"/>
              </a:rPr>
              <a:t>shaft of </a:t>
            </a:r>
            <a:r>
              <a:rPr lang="en-GB" dirty="0" err="1">
                <a:latin typeface="Candara" pitchFamily="34" charset="0"/>
              </a:rPr>
              <a:t>humerus</a:t>
            </a:r>
            <a:endParaRPr lang="en-GB" dirty="0">
              <a:latin typeface="Candara" pitchFamily="34" charset="0"/>
            </a:endParaRPr>
          </a:p>
          <a:p>
            <a:r>
              <a:rPr lang="en-GB" dirty="0">
                <a:latin typeface="Candara" pitchFamily="34" charset="0"/>
              </a:rPr>
              <a:t>Prolonged application of tourniquet </a:t>
            </a:r>
          </a:p>
          <a:p>
            <a:r>
              <a:rPr lang="en-GB" dirty="0">
                <a:latin typeface="Candara" pitchFamily="34" charset="0"/>
              </a:rPr>
              <a:t>Compression injuries at the humeral spiral </a:t>
            </a:r>
            <a:r>
              <a:rPr lang="en-GB" dirty="0" err="1">
                <a:latin typeface="Candara" pitchFamily="34" charset="0"/>
              </a:rPr>
              <a:t>groove,e.g</a:t>
            </a:r>
            <a:r>
              <a:rPr lang="en-GB" dirty="0">
                <a:latin typeface="Candara" pitchFamily="34" charset="0"/>
              </a:rPr>
              <a:t>. Saturday night paralysis or Honeymoon palsy</a:t>
            </a:r>
          </a:p>
          <a:p>
            <a:r>
              <a:rPr lang="en-GB" dirty="0">
                <a:latin typeface="Candara" pitchFamily="34" charset="0"/>
              </a:rPr>
              <a:t>Prolonged immobility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4E58D7-2568-9DAC-7962-39A46E92C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Clinical features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B70F69-74AE-3178-4236-6A00A6574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973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 smtClean="0">
                <a:latin typeface="Candara" pitchFamily="34" charset="0"/>
              </a:rPr>
              <a:t>Elbow </a:t>
            </a:r>
            <a:r>
              <a:rPr lang="en-GB" dirty="0">
                <a:latin typeface="Candara" pitchFamily="34" charset="0"/>
              </a:rPr>
              <a:t>extension </a:t>
            </a:r>
            <a:r>
              <a:rPr lang="en-GB" dirty="0" smtClean="0">
                <a:latin typeface="Candara" pitchFamily="34" charset="0"/>
              </a:rPr>
              <a:t>spared</a:t>
            </a:r>
          </a:p>
          <a:p>
            <a:r>
              <a:rPr lang="en-GB" dirty="0">
                <a:latin typeface="Candara" pitchFamily="34" charset="0"/>
              </a:rPr>
              <a:t>Wrist, thumb and finger extension lost </a:t>
            </a:r>
          </a:p>
          <a:p>
            <a:r>
              <a:rPr lang="en-GB" dirty="0" smtClean="0">
                <a:latin typeface="Candara" pitchFamily="34" charset="0"/>
              </a:rPr>
              <a:t>Reflex: triceps </a:t>
            </a:r>
            <a:r>
              <a:rPr lang="en-GB" dirty="0">
                <a:latin typeface="Candara" pitchFamily="34" charset="0"/>
              </a:rPr>
              <a:t>normal</a:t>
            </a:r>
            <a:r>
              <a:rPr lang="en-GB" dirty="0" smtClean="0">
                <a:latin typeface="Candara" pitchFamily="34" charset="0"/>
              </a:rPr>
              <a:t>, </a:t>
            </a:r>
            <a:r>
              <a:rPr lang="en-GB" dirty="0" err="1" smtClean="0">
                <a:latin typeface="Candara" pitchFamily="34" charset="0"/>
              </a:rPr>
              <a:t>brachioradialis</a:t>
            </a:r>
            <a:r>
              <a:rPr lang="en-GB" dirty="0" smtClean="0">
                <a:latin typeface="Candara" pitchFamily="34" charset="0"/>
              </a:rPr>
              <a:t> weak</a:t>
            </a:r>
            <a:r>
              <a:rPr lang="en-GB" dirty="0" smtClean="0">
                <a:latin typeface="Candara" pitchFamily="34" charset="0"/>
              </a:rPr>
              <a:t>/ absent</a:t>
            </a:r>
            <a:endParaRPr lang="en-GB" dirty="0" smtClean="0">
              <a:latin typeface="Candara" pitchFamily="34" charset="0"/>
            </a:endParaRPr>
          </a:p>
          <a:p>
            <a:r>
              <a:rPr lang="en-GB" dirty="0" smtClean="0">
                <a:latin typeface="Candara" pitchFamily="34" charset="0"/>
              </a:rPr>
              <a:t>Sensation over </a:t>
            </a:r>
            <a:r>
              <a:rPr lang="en-GB" dirty="0">
                <a:latin typeface="Candara" pitchFamily="34" charset="0"/>
              </a:rPr>
              <a:t>1</a:t>
            </a:r>
            <a:r>
              <a:rPr lang="en-GB" baseline="30000" dirty="0">
                <a:latin typeface="Candara" pitchFamily="34" charset="0"/>
              </a:rPr>
              <a:t>st</a:t>
            </a:r>
            <a:r>
              <a:rPr lang="en-GB" dirty="0">
                <a:latin typeface="Candara" pitchFamily="34" charset="0"/>
              </a:rPr>
              <a:t> web </a:t>
            </a:r>
            <a:r>
              <a:rPr lang="en-GB" dirty="0" smtClean="0">
                <a:latin typeface="Candara" pitchFamily="34" charset="0"/>
              </a:rPr>
              <a:t>space is lost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CBFF3ECE-C7EE-356F-BD77-0D49C58B2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4790622"/>
            <a:ext cx="1873911" cy="20129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4D38E27-F5BE-060D-B666-E6AEBE7B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AETIOLOGY &amp; CLINICAL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7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3A8DAD-8F94-EE8D-8C11-9DABCDD8F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Radial nerve palsy below spiral groove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D27A9C-8926-4B99-7E54-C4179921A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7" cy="43783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>
                <a:latin typeface="Candara" pitchFamily="34" charset="0"/>
              </a:rPr>
              <a:t>Nerve entrapment</a:t>
            </a:r>
          </a:p>
          <a:p>
            <a:r>
              <a:rPr lang="en-GB" dirty="0" err="1">
                <a:latin typeface="Candara" pitchFamily="34" charset="0"/>
              </a:rPr>
              <a:t>Mononeuritis</a:t>
            </a:r>
            <a:r>
              <a:rPr lang="en-GB" dirty="0">
                <a:latin typeface="Candara" pitchFamily="34" charset="0"/>
              </a:rPr>
              <a:t> multiplex of any </a:t>
            </a:r>
            <a:r>
              <a:rPr lang="en-GB" dirty="0" smtClean="0">
                <a:latin typeface="Candara" pitchFamily="34" charset="0"/>
              </a:rPr>
              <a:t>cause (</a:t>
            </a:r>
            <a:r>
              <a:rPr lang="en-GB" dirty="0">
                <a:latin typeface="Candara" pitchFamily="34" charset="0"/>
              </a:rPr>
              <a:t>diabetes</a:t>
            </a:r>
            <a:r>
              <a:rPr lang="en-GB" dirty="0" smtClean="0">
                <a:latin typeface="Candara" pitchFamily="34" charset="0"/>
              </a:rPr>
              <a:t>, collagen </a:t>
            </a:r>
            <a:r>
              <a:rPr lang="en-GB" dirty="0">
                <a:latin typeface="Candara" pitchFamily="34" charset="0"/>
              </a:rPr>
              <a:t>disease)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65940A9-177A-5918-CB16-6D055F8DCB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>
                <a:latin typeface="Candara" pitchFamily="34" charset="0"/>
              </a:rPr>
              <a:t>Clinical features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B124AB8-C9A8-B109-908E-156B344D8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43783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Candara" pitchFamily="34" charset="0"/>
              </a:rPr>
              <a:t>Posterior interosseous neuropathy </a:t>
            </a:r>
            <a:r>
              <a:rPr lang="en-GB" b="1" dirty="0" smtClean="0">
                <a:latin typeface="Candara" pitchFamily="34" charset="0"/>
              </a:rPr>
              <a:t>:</a:t>
            </a:r>
          </a:p>
          <a:p>
            <a:pPr lvl="1" indent="-342900"/>
            <a:r>
              <a:rPr lang="en-GB" dirty="0" smtClean="0">
                <a:latin typeface="Candara" pitchFamily="34" charset="0"/>
              </a:rPr>
              <a:t>Elbow extension spared (triceps, </a:t>
            </a:r>
            <a:r>
              <a:rPr lang="en-GB" dirty="0" err="1" smtClean="0">
                <a:latin typeface="Candara" pitchFamily="34" charset="0"/>
              </a:rPr>
              <a:t>brachioradialis</a:t>
            </a:r>
            <a:r>
              <a:rPr lang="en-GB" dirty="0" smtClean="0">
                <a:latin typeface="Candara" pitchFamily="34" charset="0"/>
              </a:rPr>
              <a:t> normal) </a:t>
            </a:r>
          </a:p>
          <a:p>
            <a:pPr lvl="1" indent="-342900"/>
            <a:r>
              <a:rPr lang="en-GB" dirty="0" smtClean="0">
                <a:latin typeface="Candara" pitchFamily="34" charset="0"/>
              </a:rPr>
              <a:t>With weak wrist extension and radial deviation </a:t>
            </a:r>
          </a:p>
          <a:p>
            <a:pPr lvl="1" indent="-342900"/>
            <a:r>
              <a:rPr lang="en-GB" dirty="0" smtClean="0">
                <a:latin typeface="Candara" pitchFamily="34" charset="0"/>
              </a:rPr>
              <a:t>Reflexes are normal</a:t>
            </a:r>
          </a:p>
          <a:p>
            <a:pPr lvl="1" indent="-342900"/>
            <a:r>
              <a:rPr lang="en-GB" dirty="0" smtClean="0">
                <a:latin typeface="Candara" pitchFamily="34" charset="0"/>
              </a:rPr>
              <a:t>Sensory: No sensory loss </a:t>
            </a:r>
          </a:p>
          <a:p>
            <a:pPr marL="0" indent="0">
              <a:buNone/>
            </a:pPr>
            <a:endParaRPr lang="en-GB" dirty="0">
              <a:latin typeface="Candara" pitchFamily="34" charset="0"/>
            </a:endParaRPr>
          </a:p>
          <a:p>
            <a:r>
              <a:rPr lang="en-GB" b="1" dirty="0">
                <a:latin typeface="Candara" pitchFamily="34" charset="0"/>
              </a:rPr>
              <a:t>Superficial</a:t>
            </a:r>
            <a:r>
              <a:rPr lang="en-GB" dirty="0">
                <a:latin typeface="Candara" pitchFamily="34" charset="0"/>
              </a:rPr>
              <a:t> </a:t>
            </a:r>
            <a:r>
              <a:rPr lang="en-GB" b="1" dirty="0">
                <a:latin typeface="Candara" pitchFamily="34" charset="0"/>
              </a:rPr>
              <a:t>radial</a:t>
            </a:r>
            <a:r>
              <a:rPr lang="en-GB" dirty="0">
                <a:latin typeface="Candara" pitchFamily="34" charset="0"/>
              </a:rPr>
              <a:t> </a:t>
            </a:r>
            <a:r>
              <a:rPr lang="en-GB" b="1" dirty="0">
                <a:latin typeface="Candara" pitchFamily="34" charset="0"/>
              </a:rPr>
              <a:t>sensory neuropathy: </a:t>
            </a:r>
            <a:endParaRPr lang="en-GB" b="1" dirty="0" smtClean="0">
              <a:latin typeface="Candara" pitchFamily="34" charset="0"/>
            </a:endParaRPr>
          </a:p>
          <a:p>
            <a:pPr lvl="1"/>
            <a:r>
              <a:rPr lang="en-GB" dirty="0" smtClean="0">
                <a:latin typeface="Candara" pitchFamily="34" charset="0"/>
              </a:rPr>
              <a:t>Purely sensory, </a:t>
            </a:r>
          </a:p>
          <a:p>
            <a:pPr lvl="1"/>
            <a:r>
              <a:rPr lang="en-GB" dirty="0" smtClean="0">
                <a:latin typeface="Candara" pitchFamily="34" charset="0"/>
              </a:rPr>
              <a:t>No weakness. </a:t>
            </a:r>
          </a:p>
          <a:p>
            <a:pPr lvl="1"/>
            <a:r>
              <a:rPr lang="en-GB" dirty="0" smtClean="0">
                <a:latin typeface="Candara" pitchFamily="34" charset="0"/>
              </a:rPr>
              <a:t>Characteristic patch of altered sensation over lateral dorsum of hand and fingers.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063DE12-DE17-FC38-58A1-900A551E0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solidFill>
            <a:schemeClr val="accent2"/>
          </a:solidFill>
        </p:spPr>
        <p:txBody>
          <a:bodyPr/>
          <a:lstStyle/>
          <a:p>
            <a:r>
              <a:rPr lang="en-GB" dirty="0"/>
              <a:t>AETIOLOGY &amp; CLINICAL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4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</TotalTime>
  <Words>481</Words>
  <Application>Microsoft Office PowerPoint</Application>
  <PresentationFormat>Custom</PresentationFormat>
  <Paragraphs>116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Approach To  Wrist Drop</vt:lpstr>
      <vt:lpstr>INTRODUCTION</vt:lpstr>
      <vt:lpstr>ANATOMY</vt:lpstr>
      <vt:lpstr>PowerPoint Presentation</vt:lpstr>
      <vt:lpstr>CUTANEOUS INNERVATION FROM RADIAL NERVE </vt:lpstr>
      <vt:lpstr>CAUSES OF WRIST DROP</vt:lpstr>
      <vt:lpstr>AETIOLOGY &amp; CLINICAL FEATURES</vt:lpstr>
      <vt:lpstr>AETIOLOGY &amp; CLINICAL FEATURES</vt:lpstr>
      <vt:lpstr>AETIOLOGY &amp; CLINICAL FEATURES</vt:lpstr>
      <vt:lpstr>AETIOLOGY &amp; CLINICAL FEATURES</vt:lpstr>
      <vt:lpstr>PowerPoint Presentation</vt:lpstr>
      <vt:lpstr>DIAGNOSIS </vt:lpstr>
      <vt:lpstr>CLINICAL EXAMINATION </vt:lpstr>
      <vt:lpstr>CLINICAL EXAMINATION </vt:lpstr>
      <vt:lpstr>Differential Diagnosis of wrist drop </vt:lpstr>
      <vt:lpstr>INVESTIGATIONS </vt:lpstr>
      <vt:lpstr>TREATMENT </vt:lpstr>
      <vt:lpstr>TREATMENT </vt:lpstr>
      <vt:lpstr>TREATMENT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Orcko Mohaimen</dc:creator>
  <cp:lastModifiedBy>neuro center</cp:lastModifiedBy>
  <cp:revision>525</cp:revision>
  <cp:lastPrinted>2021-10-27T04:53:05Z</cp:lastPrinted>
  <dcterms:created xsi:type="dcterms:W3CDTF">2021-01-04T13:25:21Z</dcterms:created>
  <dcterms:modified xsi:type="dcterms:W3CDTF">2024-04-17T05:36:59Z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2022-10-18T18:37:40Z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d4c40abe-84a0-44b1-a56d-61b9beba3942</vt:lpwstr>
  </property>
  <property fmtid="{D5CDD505-2E9C-101B-9397-08002B2CF9AE}" pid="7" name="MSIP_Label_defa4170-0d19-0005-0004-bc88714345d2_ActionId">
    <vt:lpwstr>af15d836-2ced-413b-ad37-1157b67ab376</vt:lpwstr>
  </property>
  <property fmtid="{D5CDD505-2E9C-101B-9397-08002B2CF9AE}" pid="8" name="MSIP_Label_defa4170-0d19-0005-0004-bc88714345d2_ContentBits">
    <vt:lpwstr>0</vt:lpwstr>
  </property>
</Properties>
</file>