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96" r:id="rId5"/>
    <p:sldId id="297" r:id="rId6"/>
    <p:sldId id="258" r:id="rId7"/>
    <p:sldId id="298" r:id="rId8"/>
    <p:sldId id="299" r:id="rId9"/>
    <p:sldId id="300" r:id="rId10"/>
    <p:sldId id="259" r:id="rId11"/>
    <p:sldId id="260" r:id="rId12"/>
    <p:sldId id="301" r:id="rId13"/>
    <p:sldId id="302" r:id="rId14"/>
    <p:sldId id="303" r:id="rId15"/>
    <p:sldId id="304" r:id="rId16"/>
    <p:sldId id="305" r:id="rId17"/>
    <p:sldId id="306" r:id="rId18"/>
    <p:sldId id="261" r:id="rId19"/>
    <p:sldId id="262" r:id="rId20"/>
    <p:sldId id="263" r:id="rId21"/>
    <p:sldId id="264" r:id="rId22"/>
    <p:sldId id="265" r:id="rId23"/>
    <p:sldId id="266" r:id="rId24"/>
    <p:sldId id="267" r:id="rId25"/>
    <p:sldId id="268" r:id="rId26"/>
    <p:sldId id="269" r:id="rId27"/>
    <p:sldId id="270" r:id="rId28"/>
    <p:sldId id="307" r:id="rId29"/>
    <p:sldId id="271" r:id="rId30"/>
    <p:sldId id="272" r:id="rId31"/>
    <p:sldId id="273" r:id="rId32"/>
    <p:sldId id="308" r:id="rId33"/>
    <p:sldId id="274" r:id="rId34"/>
    <p:sldId id="275" r:id="rId35"/>
    <p:sldId id="276" r:id="rId36"/>
    <p:sldId id="277" r:id="rId37"/>
    <p:sldId id="278" r:id="rId38"/>
    <p:sldId id="291" r:id="rId39"/>
    <p:sldId id="279" r:id="rId40"/>
    <p:sldId id="309" r:id="rId41"/>
    <p:sldId id="280" r:id="rId42"/>
    <p:sldId id="283" r:id="rId43"/>
    <p:sldId id="284" r:id="rId44"/>
    <p:sldId id="285" r:id="rId45"/>
    <p:sldId id="286" r:id="rId46"/>
    <p:sldId id="287" r:id="rId47"/>
    <p:sldId id="289" r:id="rId48"/>
    <p:sldId id="288" r:id="rId49"/>
    <p:sldId id="290" r:id="rId50"/>
    <p:sldId id="292" r:id="rId51"/>
    <p:sldId id="293" r:id="rId52"/>
    <p:sldId id="294" r:id="rId53"/>
    <p:sldId id="314" r:id="rId54"/>
    <p:sldId id="295" r:id="rId55"/>
    <p:sldId id="315" r:id="rId56"/>
    <p:sldId id="310" r:id="rId57"/>
    <p:sldId id="311" r:id="rId58"/>
    <p:sldId id="312" r:id="rId59"/>
    <p:sldId id="313" r:id="rId60"/>
    <p:sldId id="316"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1" d="100"/>
          <a:sy n="81" d="100"/>
        </p:scale>
        <p:origin x="75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viewProps" Target="viewProps.xml" /><Relationship Id="rId7" Type="http://schemas.openxmlformats.org/officeDocument/2006/relationships/slide" Target="slides/slide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slide" Target="slides/slide60.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theme" Target="theme/theme1.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s>
</file>

<file path=ppt/ink/ink1.xml><?xml version="1.0" encoding="utf-8"?>
<inkml:ink xmlns:inkml="http://www.w3.org/2003/InkML">
  <inkml:definitions>
    <inkml:context xml:id="ctx0">
      <inkml:inkSource xml:id="inkSrc0">
        <inkml:traceFormat>
          <inkml:channel name="X" type="integer" max="3976" units="cm"/>
          <inkml:channel name="Y" type="integer" max="2240" units="cm"/>
          <inkml:channel name="T" type="integer" max="2.14748E9" units="dev"/>
        </inkml:traceFormat>
        <inkml:channelProperties>
          <inkml:channelProperty channel="X" name="resolution" value="135.2381" units="1/cm"/>
          <inkml:channelProperty channel="Y" name="resolution" value="134.93976" units="1/cm"/>
          <inkml:channelProperty channel="T" name="resolution" value="1" units="1/dev"/>
        </inkml:channelProperties>
      </inkml:inkSource>
      <inkml:timestamp xml:id="ts0" timeString="2022-05-09T10:12:12.18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32018 10197 0,'0'0'0,"0"0"0,0 0 0,0 0 16,0 0-16,0 0 16,0 0-16,0 0 15,0 0 1,0 0-16,0 0 16,0 0-16,0 0 15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379DD-3088-214D-2C69-59760E0C58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6223377-97EC-A93F-1A3D-BBEA3521DF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206FA53-7F12-BD12-899F-6B243EC44153}"/>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5" name="Footer Placeholder 4">
            <a:extLst>
              <a:ext uri="{FF2B5EF4-FFF2-40B4-BE49-F238E27FC236}">
                <a16:creationId xmlns:a16="http://schemas.microsoft.com/office/drawing/2014/main" id="{181B4325-5F5D-864D-47BF-921F24956CE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49A28D-6865-6E2E-BC3F-734F9D1185CA}"/>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3086814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077CC-F307-217A-3373-D342D135B43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55D26B9-CD53-78BA-F74A-09A245E9F2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7BB8E3-22F8-8D0D-9C42-91BD2DCC4A44}"/>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5" name="Footer Placeholder 4">
            <a:extLst>
              <a:ext uri="{FF2B5EF4-FFF2-40B4-BE49-F238E27FC236}">
                <a16:creationId xmlns:a16="http://schemas.microsoft.com/office/drawing/2014/main" id="{BDD3EEAE-11B1-3CCB-A632-70E4CCCCB3C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DA01B57-59FF-8D0E-DDF2-BE922EF9CC6A}"/>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1502057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6D21B2-7FCD-8E84-4693-4EA86F31A7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D26185F-4031-0E58-69CC-98FF1FAE63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B8B42A8-829C-C7AD-F153-81D49456E378}"/>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5" name="Footer Placeholder 4">
            <a:extLst>
              <a:ext uri="{FF2B5EF4-FFF2-40B4-BE49-F238E27FC236}">
                <a16:creationId xmlns:a16="http://schemas.microsoft.com/office/drawing/2014/main" id="{54CFA1F4-E670-4B30-97D8-95666819C66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2DE536D-93DB-0E7C-FDCB-CC4702936D16}"/>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2020197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B8D4C-22EA-5731-22F1-F5A1F96FC7B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22BF645-0579-F5D8-097F-F7F41D9A58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71BC694-D9A5-6E5E-BA8F-15B202B39ACD}"/>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5" name="Footer Placeholder 4">
            <a:extLst>
              <a:ext uri="{FF2B5EF4-FFF2-40B4-BE49-F238E27FC236}">
                <a16:creationId xmlns:a16="http://schemas.microsoft.com/office/drawing/2014/main" id="{1EBFDA5A-62E0-3AD9-9CF8-D27E85AD428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3E1B5ED-3B5E-5652-E561-C49A6329E83B}"/>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3077544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2214E-1005-B2D8-9103-E89D18BF55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C6FBB8C-17D3-C0E3-DA8E-9EB3E7CF31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D4B9C2-380E-6EC2-37BB-77316149CD80}"/>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5" name="Footer Placeholder 4">
            <a:extLst>
              <a:ext uri="{FF2B5EF4-FFF2-40B4-BE49-F238E27FC236}">
                <a16:creationId xmlns:a16="http://schemas.microsoft.com/office/drawing/2014/main" id="{FF9B02AA-9F15-464E-E7E7-BA0B3A28A4B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5DBAF29-3AF3-B61F-D6AA-873BD98505DB}"/>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1731651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6C591-1848-AB8B-202B-D6FBEA7D9A1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14287A0-7534-298D-95C0-90F3674078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E613F79-2AA9-F0F7-A42E-F3BE5A1DE1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2E6FF89-57A7-82A2-7C19-BD1C433ABC79}"/>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6" name="Footer Placeholder 5">
            <a:extLst>
              <a:ext uri="{FF2B5EF4-FFF2-40B4-BE49-F238E27FC236}">
                <a16:creationId xmlns:a16="http://schemas.microsoft.com/office/drawing/2014/main" id="{21FFF517-0CDA-2607-44BD-43D5DCAA22D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0F69976-EF95-FCC5-62CE-A4CD98DEAA0D}"/>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515653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C6DAA-27E1-C1BF-06F5-1BF7754AFEF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FE681DF-8549-815A-496B-8F0CC05C3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C51099-C157-D2A0-1AC8-1622DBB081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A97AA3E-8542-8C68-2D31-CA43B23097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09367A-930F-9E69-7FC7-B7265897C6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B3747CB-06E7-28DA-9032-CFE83C42DF72}"/>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8" name="Footer Placeholder 7">
            <a:extLst>
              <a:ext uri="{FF2B5EF4-FFF2-40B4-BE49-F238E27FC236}">
                <a16:creationId xmlns:a16="http://schemas.microsoft.com/office/drawing/2014/main" id="{0C8ABD3A-38E2-42D9-7AB3-61513F3BC47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4983C92-C4FE-1515-0056-D006B9200465}"/>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361649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AB7EF-25B3-028B-AA5B-1F44D7309C4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DDDEC4B-DCBA-57C6-C052-0B305752E4EC}"/>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4" name="Footer Placeholder 3">
            <a:extLst>
              <a:ext uri="{FF2B5EF4-FFF2-40B4-BE49-F238E27FC236}">
                <a16:creationId xmlns:a16="http://schemas.microsoft.com/office/drawing/2014/main" id="{5A9540D6-FEEA-83B8-A4D4-815342A45FF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E315EE9-70D9-67A2-2063-5B7F07B8B5E0}"/>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1138868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E826B8-97FC-5948-11FE-554274D965F0}"/>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3" name="Footer Placeholder 2">
            <a:extLst>
              <a:ext uri="{FF2B5EF4-FFF2-40B4-BE49-F238E27FC236}">
                <a16:creationId xmlns:a16="http://schemas.microsoft.com/office/drawing/2014/main" id="{154CEFD2-5317-2B12-EF7B-1CA0F69982D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EF9B938-0182-EE5B-304C-15C3F9106D9B}"/>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1301193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6CC75-6E44-C5E6-C8A7-31050D0B8A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4631D6B-0FDC-6DB2-9B79-F75A45E258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F02C28D-CCF1-EA71-DC0B-846F4A3DFA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E83669-A6A7-1456-5A7D-9DFF5AAFAA95}"/>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6" name="Footer Placeholder 5">
            <a:extLst>
              <a:ext uri="{FF2B5EF4-FFF2-40B4-BE49-F238E27FC236}">
                <a16:creationId xmlns:a16="http://schemas.microsoft.com/office/drawing/2014/main" id="{49816206-071F-8334-9F96-AD264EA512C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F86FB0B-EA8A-A549-9CB9-C20D8DB7BAE5}"/>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161253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77CE0-DB10-5CDB-B35B-806F70BA65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0C12C4C-4A38-09BD-C5C4-CB830A96C4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76F8F76-3D24-E1AB-B214-40C679758F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BCD3BE-F8DA-7943-9896-DCFA9E516BD3}"/>
              </a:ext>
            </a:extLst>
          </p:cNvPr>
          <p:cNvSpPr>
            <a:spLocks noGrp="1"/>
          </p:cNvSpPr>
          <p:nvPr>
            <p:ph type="dt" sz="half" idx="10"/>
          </p:nvPr>
        </p:nvSpPr>
        <p:spPr/>
        <p:txBody>
          <a:bodyPr/>
          <a:lstStyle/>
          <a:p>
            <a:fld id="{8AD69E11-54CE-45D1-90BB-DD57E9E7EB2A}" type="datetimeFigureOut">
              <a:rPr lang="en-IN" smtClean="0"/>
              <a:t>07-07-2022</a:t>
            </a:fld>
            <a:endParaRPr lang="en-IN"/>
          </a:p>
        </p:txBody>
      </p:sp>
      <p:sp>
        <p:nvSpPr>
          <p:cNvPr id="6" name="Footer Placeholder 5">
            <a:extLst>
              <a:ext uri="{FF2B5EF4-FFF2-40B4-BE49-F238E27FC236}">
                <a16:creationId xmlns:a16="http://schemas.microsoft.com/office/drawing/2014/main" id="{6D88C1E1-DE9B-0795-E90A-13B8A1351C0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2A8B740-B57B-2729-416B-1F22E90E5844}"/>
              </a:ext>
            </a:extLst>
          </p:cNvPr>
          <p:cNvSpPr>
            <a:spLocks noGrp="1"/>
          </p:cNvSpPr>
          <p:nvPr>
            <p:ph type="sldNum" sz="quarter" idx="12"/>
          </p:nvPr>
        </p:nvSpPr>
        <p:spPr/>
        <p:txBody>
          <a:bodyPr/>
          <a:lstStyle/>
          <a:p>
            <a:fld id="{99D81D97-A25B-40B0-83C2-E5D318CDAAB6}" type="slidenum">
              <a:rPr lang="en-IN" smtClean="0"/>
              <a:t>‹#›</a:t>
            </a:fld>
            <a:endParaRPr lang="en-IN"/>
          </a:p>
        </p:txBody>
      </p:sp>
    </p:spTree>
    <p:extLst>
      <p:ext uri="{BB962C8B-B14F-4D97-AF65-F5344CB8AC3E}">
        <p14:creationId xmlns:p14="http://schemas.microsoft.com/office/powerpoint/2010/main" val="607618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3B8511-FEC9-8631-5C92-6B7D09E395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6C68265-2815-925C-8767-25D6E7BD66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88F5F7A-C91B-4BDC-888F-309F5C6389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D69E11-54CE-45D1-90BB-DD57E9E7EB2A}" type="datetimeFigureOut">
              <a:rPr lang="en-IN" smtClean="0"/>
              <a:t>07-07-2022</a:t>
            </a:fld>
            <a:endParaRPr lang="en-IN"/>
          </a:p>
        </p:txBody>
      </p:sp>
      <p:sp>
        <p:nvSpPr>
          <p:cNvPr id="5" name="Footer Placeholder 4">
            <a:extLst>
              <a:ext uri="{FF2B5EF4-FFF2-40B4-BE49-F238E27FC236}">
                <a16:creationId xmlns:a16="http://schemas.microsoft.com/office/drawing/2014/main" id="{47E91C04-4EE6-D98A-783E-110E801EFC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EC277B1-C099-544B-D320-C64B5A402A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D81D97-A25B-40B0-83C2-E5D318CDAAB6}" type="slidenum">
              <a:rPr lang="en-IN" smtClean="0"/>
              <a:t>‹#›</a:t>
            </a:fld>
            <a:endParaRPr lang="en-IN"/>
          </a:p>
        </p:txBody>
      </p:sp>
    </p:spTree>
    <p:extLst>
      <p:ext uri="{BB962C8B-B14F-4D97-AF65-F5344CB8AC3E}">
        <p14:creationId xmlns:p14="http://schemas.microsoft.com/office/powerpoint/2010/main" val="3112933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1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9.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customXml" Target="../ink/ink1.xml"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9.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786DD-2791-77CA-A3C2-F3CFC0329FF4}"/>
              </a:ext>
            </a:extLst>
          </p:cNvPr>
          <p:cNvSpPr>
            <a:spLocks noGrp="1"/>
          </p:cNvSpPr>
          <p:nvPr>
            <p:ph type="ctrTitle"/>
          </p:nvPr>
        </p:nvSpPr>
        <p:spPr>
          <a:xfrm>
            <a:off x="207389" y="527901"/>
            <a:ext cx="11811785" cy="2982062"/>
          </a:xfrm>
        </p:spPr>
        <p:txBody>
          <a:bodyPr>
            <a:normAutofit fontScale="90000"/>
          </a:bodyPr>
          <a:lstStyle/>
          <a:p>
            <a:r>
              <a:rPr lang="en-IN" sz="11500" b="1" dirty="0"/>
              <a:t>Approach to </a:t>
            </a:r>
            <a:r>
              <a:rPr lang="en-IN" sz="11500" b="1" dirty="0" err="1"/>
              <a:t>dyspnea</a:t>
            </a:r>
            <a:endParaRPr lang="en-IN" sz="11500" b="1" dirty="0"/>
          </a:p>
        </p:txBody>
      </p:sp>
      <p:sp>
        <p:nvSpPr>
          <p:cNvPr id="3" name="Subtitle 2">
            <a:extLst>
              <a:ext uri="{FF2B5EF4-FFF2-40B4-BE49-F238E27FC236}">
                <a16:creationId xmlns:a16="http://schemas.microsoft.com/office/drawing/2014/main" id="{2411961C-DD5F-8FD2-B9E3-DC52A1058A87}"/>
              </a:ext>
            </a:extLst>
          </p:cNvPr>
          <p:cNvSpPr>
            <a:spLocks noGrp="1"/>
          </p:cNvSpPr>
          <p:nvPr>
            <p:ph type="subTitle" idx="1"/>
          </p:nvPr>
        </p:nvSpPr>
        <p:spPr>
          <a:xfrm>
            <a:off x="2494961" y="4507011"/>
            <a:ext cx="9144000" cy="1655762"/>
          </a:xfrm>
        </p:spPr>
        <p:txBody>
          <a:bodyPr>
            <a:normAutofit lnSpcReduction="10000"/>
          </a:bodyPr>
          <a:lstStyle/>
          <a:p>
            <a:r>
              <a:rPr lang="en-IN" dirty="0"/>
              <a:t>Dr </a:t>
            </a:r>
            <a:r>
              <a:rPr lang="en-IN" dirty="0" err="1"/>
              <a:t>Rajashekhar</a:t>
            </a:r>
            <a:r>
              <a:rPr lang="en-IN" dirty="0"/>
              <a:t> Mulimani</a:t>
            </a:r>
          </a:p>
          <a:p>
            <a:r>
              <a:rPr lang="en-IN" dirty="0"/>
              <a:t>Consultant Physician, Intensivist, Diabetologist</a:t>
            </a:r>
          </a:p>
          <a:p>
            <a:r>
              <a:rPr lang="en-IN" dirty="0"/>
              <a:t>MD (UCMS </a:t>
            </a:r>
            <a:r>
              <a:rPr lang="en-IN" dirty="0" err="1"/>
              <a:t>delhi</a:t>
            </a:r>
            <a:r>
              <a:rPr lang="en-IN" dirty="0"/>
              <a:t>)</a:t>
            </a:r>
          </a:p>
          <a:p>
            <a:r>
              <a:rPr lang="en-IN" dirty="0"/>
              <a:t>Fellow in Diabetes (CMC </a:t>
            </a:r>
            <a:r>
              <a:rPr lang="en-IN" dirty="0" err="1"/>
              <a:t>vellore</a:t>
            </a:r>
            <a:r>
              <a:rPr lang="en-IN" dirty="0"/>
              <a:t>)</a:t>
            </a:r>
          </a:p>
          <a:p>
            <a:endParaRPr lang="en-IN" dirty="0"/>
          </a:p>
        </p:txBody>
      </p:sp>
    </p:spTree>
    <p:extLst>
      <p:ext uri="{BB962C8B-B14F-4D97-AF65-F5344CB8AC3E}">
        <p14:creationId xmlns:p14="http://schemas.microsoft.com/office/powerpoint/2010/main" val="1766733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30F93-320C-BD3B-791A-5D117B974330}"/>
              </a:ext>
            </a:extLst>
          </p:cNvPr>
          <p:cNvSpPr>
            <a:spLocks noGrp="1"/>
          </p:cNvSpPr>
          <p:nvPr>
            <p:ph type="title"/>
          </p:nvPr>
        </p:nvSpPr>
        <p:spPr/>
        <p:txBody>
          <a:bodyPr/>
          <a:lstStyle/>
          <a:p>
            <a:r>
              <a:rPr lang="en-IN" b="1" u="sng" dirty="0"/>
              <a:t>Definition of terms</a:t>
            </a:r>
          </a:p>
        </p:txBody>
      </p:sp>
      <p:graphicFrame>
        <p:nvGraphicFramePr>
          <p:cNvPr id="4" name="Table 4">
            <a:extLst>
              <a:ext uri="{FF2B5EF4-FFF2-40B4-BE49-F238E27FC236}">
                <a16:creationId xmlns:a16="http://schemas.microsoft.com/office/drawing/2014/main" id="{0BA21D98-488A-80D5-8CB0-63790F0382B9}"/>
              </a:ext>
            </a:extLst>
          </p:cNvPr>
          <p:cNvGraphicFramePr>
            <a:graphicFrameLocks noGrp="1"/>
          </p:cNvGraphicFramePr>
          <p:nvPr>
            <p:ph idx="1"/>
            <p:extLst>
              <p:ext uri="{D42A27DB-BD31-4B8C-83A1-F6EECF244321}">
                <p14:modId xmlns:p14="http://schemas.microsoft.com/office/powerpoint/2010/main" val="1462473138"/>
              </p:ext>
            </p:extLst>
          </p:nvPr>
        </p:nvGraphicFramePr>
        <p:xfrm>
          <a:off x="838200" y="1611984"/>
          <a:ext cx="10515600" cy="4477728"/>
        </p:xfrm>
        <a:graphic>
          <a:graphicData uri="http://schemas.openxmlformats.org/drawingml/2006/table">
            <a:tbl>
              <a:tblPr bandRow="1">
                <a:tableStyleId>{5C22544A-7EE6-4342-B048-85BDC9FD1C3A}</a:tableStyleId>
              </a:tblPr>
              <a:tblGrid>
                <a:gridCol w="2932522">
                  <a:extLst>
                    <a:ext uri="{9D8B030D-6E8A-4147-A177-3AD203B41FA5}">
                      <a16:colId xmlns:a16="http://schemas.microsoft.com/office/drawing/2014/main" val="826717240"/>
                    </a:ext>
                  </a:extLst>
                </a:gridCol>
                <a:gridCol w="7583078">
                  <a:extLst>
                    <a:ext uri="{9D8B030D-6E8A-4147-A177-3AD203B41FA5}">
                      <a16:colId xmlns:a16="http://schemas.microsoft.com/office/drawing/2014/main" val="3463603541"/>
                    </a:ext>
                  </a:extLst>
                </a:gridCol>
              </a:tblGrid>
              <a:tr h="559716">
                <a:tc>
                  <a:txBody>
                    <a:bodyPr/>
                    <a:lstStyle/>
                    <a:p>
                      <a:r>
                        <a:rPr lang="en-IN" sz="2000" b="1" dirty="0">
                          <a:solidFill>
                            <a:srgbClr val="FF0000"/>
                          </a:solidFill>
                        </a:rPr>
                        <a:t>DYSPNEA </a:t>
                      </a:r>
                    </a:p>
                  </a:txBody>
                  <a:tcPr/>
                </a:tc>
                <a:tc>
                  <a:txBody>
                    <a:bodyPr/>
                    <a:lstStyle/>
                    <a:p>
                      <a:r>
                        <a:rPr lang="en-IN" sz="2400" dirty="0"/>
                        <a:t>Uncomfortable breathing</a:t>
                      </a:r>
                    </a:p>
                  </a:txBody>
                  <a:tcPr/>
                </a:tc>
                <a:extLst>
                  <a:ext uri="{0D108BD9-81ED-4DB2-BD59-A6C34878D82A}">
                    <a16:rowId xmlns:a16="http://schemas.microsoft.com/office/drawing/2014/main" val="3722379329"/>
                  </a:ext>
                </a:extLst>
              </a:tr>
              <a:tr h="559716">
                <a:tc>
                  <a:txBody>
                    <a:bodyPr/>
                    <a:lstStyle/>
                    <a:p>
                      <a:r>
                        <a:rPr lang="en-IN" sz="2000" b="1" dirty="0">
                          <a:solidFill>
                            <a:srgbClr val="FF0000"/>
                          </a:solidFill>
                        </a:rPr>
                        <a:t>TACHYPNEA </a:t>
                      </a:r>
                    </a:p>
                  </a:txBody>
                  <a:tcPr/>
                </a:tc>
                <a:tc>
                  <a:txBody>
                    <a:bodyPr/>
                    <a:lstStyle/>
                    <a:p>
                      <a:r>
                        <a:rPr lang="en-IN" sz="2400" dirty="0"/>
                        <a:t>Rapid breathing</a:t>
                      </a:r>
                    </a:p>
                  </a:txBody>
                  <a:tcPr/>
                </a:tc>
                <a:extLst>
                  <a:ext uri="{0D108BD9-81ED-4DB2-BD59-A6C34878D82A}">
                    <a16:rowId xmlns:a16="http://schemas.microsoft.com/office/drawing/2014/main" val="1885985941"/>
                  </a:ext>
                </a:extLst>
              </a:tr>
              <a:tr h="559716">
                <a:tc>
                  <a:txBody>
                    <a:bodyPr/>
                    <a:lstStyle/>
                    <a:p>
                      <a:r>
                        <a:rPr lang="en-IN" sz="2000" b="1" dirty="0">
                          <a:solidFill>
                            <a:srgbClr val="FF0000"/>
                          </a:solidFill>
                        </a:rPr>
                        <a:t>HYPERPNEA</a:t>
                      </a:r>
                    </a:p>
                  </a:txBody>
                  <a:tcPr/>
                </a:tc>
                <a:tc>
                  <a:txBody>
                    <a:bodyPr/>
                    <a:lstStyle/>
                    <a:p>
                      <a:r>
                        <a:rPr lang="en-IN" sz="2400" dirty="0"/>
                        <a:t>Increased ventilation due to increased metabolic needs</a:t>
                      </a:r>
                    </a:p>
                  </a:txBody>
                  <a:tcPr/>
                </a:tc>
                <a:extLst>
                  <a:ext uri="{0D108BD9-81ED-4DB2-BD59-A6C34878D82A}">
                    <a16:rowId xmlns:a16="http://schemas.microsoft.com/office/drawing/2014/main" val="133506849"/>
                  </a:ext>
                </a:extLst>
              </a:tr>
              <a:tr h="559716">
                <a:tc>
                  <a:txBody>
                    <a:bodyPr/>
                    <a:lstStyle/>
                    <a:p>
                      <a:r>
                        <a:rPr lang="en-IN" sz="2000" b="1" dirty="0">
                          <a:solidFill>
                            <a:srgbClr val="FF0000"/>
                          </a:solidFill>
                        </a:rPr>
                        <a:t>HYPERVENTILATION</a:t>
                      </a:r>
                    </a:p>
                  </a:txBody>
                  <a:tcPr/>
                </a:tc>
                <a:tc>
                  <a:txBody>
                    <a:bodyPr/>
                    <a:lstStyle/>
                    <a:p>
                      <a:r>
                        <a:rPr lang="en-IN" sz="2400" dirty="0"/>
                        <a:t>Ventilation in excess of metabolic needs</a:t>
                      </a:r>
                    </a:p>
                  </a:txBody>
                  <a:tcPr/>
                </a:tc>
                <a:extLst>
                  <a:ext uri="{0D108BD9-81ED-4DB2-BD59-A6C34878D82A}">
                    <a16:rowId xmlns:a16="http://schemas.microsoft.com/office/drawing/2014/main" val="1736302780"/>
                  </a:ext>
                </a:extLst>
              </a:tr>
              <a:tr h="559716">
                <a:tc>
                  <a:txBody>
                    <a:bodyPr/>
                    <a:lstStyle/>
                    <a:p>
                      <a:r>
                        <a:rPr lang="en-IN" sz="2000" b="1" dirty="0">
                          <a:solidFill>
                            <a:srgbClr val="FF0000"/>
                          </a:solidFill>
                        </a:rPr>
                        <a:t>ORTHOPNEA </a:t>
                      </a:r>
                    </a:p>
                  </a:txBody>
                  <a:tcPr/>
                </a:tc>
                <a:tc>
                  <a:txBody>
                    <a:bodyPr/>
                    <a:lstStyle/>
                    <a:p>
                      <a:r>
                        <a:rPr lang="en-IN" sz="2400" dirty="0" err="1"/>
                        <a:t>Dyspnea</a:t>
                      </a:r>
                      <a:r>
                        <a:rPr lang="en-IN" sz="2400" dirty="0"/>
                        <a:t> related to flat or lying down position</a:t>
                      </a:r>
                    </a:p>
                  </a:txBody>
                  <a:tcPr/>
                </a:tc>
                <a:extLst>
                  <a:ext uri="{0D108BD9-81ED-4DB2-BD59-A6C34878D82A}">
                    <a16:rowId xmlns:a16="http://schemas.microsoft.com/office/drawing/2014/main" val="2144805009"/>
                  </a:ext>
                </a:extLst>
              </a:tr>
              <a:tr h="559716">
                <a:tc>
                  <a:txBody>
                    <a:bodyPr/>
                    <a:lstStyle/>
                    <a:p>
                      <a:r>
                        <a:rPr lang="en-IN" sz="2000" b="1" dirty="0">
                          <a:solidFill>
                            <a:srgbClr val="FF0000"/>
                          </a:solidFill>
                        </a:rPr>
                        <a:t>PLATYPNEA </a:t>
                      </a:r>
                    </a:p>
                  </a:txBody>
                  <a:tcPr/>
                </a:tc>
                <a:tc>
                  <a:txBody>
                    <a:bodyPr/>
                    <a:lstStyle/>
                    <a:p>
                      <a:r>
                        <a:rPr lang="en-IN" sz="2400" dirty="0" err="1"/>
                        <a:t>Dyspnea</a:t>
                      </a:r>
                      <a:r>
                        <a:rPr lang="en-IN" sz="2400" dirty="0"/>
                        <a:t> related to upright position</a:t>
                      </a:r>
                    </a:p>
                  </a:txBody>
                  <a:tcPr/>
                </a:tc>
                <a:extLst>
                  <a:ext uri="{0D108BD9-81ED-4DB2-BD59-A6C34878D82A}">
                    <a16:rowId xmlns:a16="http://schemas.microsoft.com/office/drawing/2014/main" val="1118691626"/>
                  </a:ext>
                </a:extLst>
              </a:tr>
              <a:tr h="559716">
                <a:tc>
                  <a:txBody>
                    <a:bodyPr/>
                    <a:lstStyle/>
                    <a:p>
                      <a:r>
                        <a:rPr lang="en-IN" sz="2000" b="1" dirty="0">
                          <a:solidFill>
                            <a:srgbClr val="FF0000"/>
                          </a:solidFill>
                        </a:rPr>
                        <a:t>TREPOPNEA </a:t>
                      </a:r>
                    </a:p>
                  </a:txBody>
                  <a:tcPr/>
                </a:tc>
                <a:tc>
                  <a:txBody>
                    <a:bodyPr/>
                    <a:lstStyle/>
                    <a:p>
                      <a:r>
                        <a:rPr lang="en-IN" sz="2400" dirty="0" err="1"/>
                        <a:t>Dyspnea</a:t>
                      </a:r>
                      <a:r>
                        <a:rPr lang="en-IN" sz="2400" dirty="0"/>
                        <a:t> related to lateral decubitus</a:t>
                      </a:r>
                    </a:p>
                  </a:txBody>
                  <a:tcPr/>
                </a:tc>
                <a:extLst>
                  <a:ext uri="{0D108BD9-81ED-4DB2-BD59-A6C34878D82A}">
                    <a16:rowId xmlns:a16="http://schemas.microsoft.com/office/drawing/2014/main" val="4279599727"/>
                  </a:ext>
                </a:extLst>
              </a:tr>
              <a:tr h="559716">
                <a:tc>
                  <a:txBody>
                    <a:bodyPr/>
                    <a:lstStyle/>
                    <a:p>
                      <a:r>
                        <a:rPr lang="en-IN" sz="2000" b="1" dirty="0">
                          <a:solidFill>
                            <a:srgbClr val="FF0000"/>
                          </a:solidFill>
                        </a:rPr>
                        <a:t>BENDOPNEA </a:t>
                      </a:r>
                    </a:p>
                  </a:txBody>
                  <a:tcPr/>
                </a:tc>
                <a:tc>
                  <a:txBody>
                    <a:bodyPr/>
                    <a:lstStyle/>
                    <a:p>
                      <a:r>
                        <a:rPr lang="en-IN" sz="2400" dirty="0" err="1"/>
                        <a:t>Dyspnea</a:t>
                      </a:r>
                      <a:r>
                        <a:rPr lang="en-IN" sz="2400" dirty="0"/>
                        <a:t> when leaning forward</a:t>
                      </a:r>
                    </a:p>
                  </a:txBody>
                  <a:tcPr/>
                </a:tc>
                <a:extLst>
                  <a:ext uri="{0D108BD9-81ED-4DB2-BD59-A6C34878D82A}">
                    <a16:rowId xmlns:a16="http://schemas.microsoft.com/office/drawing/2014/main" val="4054694871"/>
                  </a:ext>
                </a:extLst>
              </a:tr>
            </a:tbl>
          </a:graphicData>
        </a:graphic>
      </p:graphicFrame>
    </p:spTree>
    <p:extLst>
      <p:ext uri="{BB962C8B-B14F-4D97-AF65-F5344CB8AC3E}">
        <p14:creationId xmlns:p14="http://schemas.microsoft.com/office/powerpoint/2010/main" val="485929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94248-2871-ABD8-BAFF-D2C25038B920}"/>
              </a:ext>
            </a:extLst>
          </p:cNvPr>
          <p:cNvSpPr>
            <a:spLocks noGrp="1"/>
          </p:cNvSpPr>
          <p:nvPr>
            <p:ph type="title"/>
          </p:nvPr>
        </p:nvSpPr>
        <p:spPr/>
        <p:txBody>
          <a:bodyPr/>
          <a:lstStyle/>
          <a:p>
            <a:r>
              <a:rPr lang="en-IN" b="1" u="sng" dirty="0"/>
              <a:t>The causes of </a:t>
            </a:r>
            <a:r>
              <a:rPr lang="en-IN" b="1" u="sng" dirty="0" err="1"/>
              <a:t>dyspnea</a:t>
            </a:r>
            <a:r>
              <a:rPr lang="en-IN" b="1" u="sng" dirty="0"/>
              <a:t> </a:t>
            </a:r>
          </a:p>
        </p:txBody>
      </p:sp>
      <p:sp>
        <p:nvSpPr>
          <p:cNvPr id="3" name="Content Placeholder 2">
            <a:extLst>
              <a:ext uri="{FF2B5EF4-FFF2-40B4-BE49-F238E27FC236}">
                <a16:creationId xmlns:a16="http://schemas.microsoft.com/office/drawing/2014/main" id="{05713D76-1017-F2B8-8AEA-67215EF3FDF5}"/>
              </a:ext>
            </a:extLst>
          </p:cNvPr>
          <p:cNvSpPr>
            <a:spLocks noGrp="1"/>
          </p:cNvSpPr>
          <p:nvPr>
            <p:ph idx="1"/>
          </p:nvPr>
        </p:nvSpPr>
        <p:spPr/>
        <p:txBody>
          <a:bodyPr>
            <a:normAutofit fontScale="85000" lnSpcReduction="20000"/>
          </a:bodyPr>
          <a:lstStyle/>
          <a:p>
            <a:r>
              <a:rPr lang="en-IN" sz="3200" dirty="0"/>
              <a:t>Cardiac </a:t>
            </a:r>
          </a:p>
          <a:p>
            <a:r>
              <a:rPr lang="en-IN" sz="3200" dirty="0"/>
              <a:t>Pulmonary </a:t>
            </a:r>
          </a:p>
          <a:p>
            <a:endParaRPr lang="en-IN" sz="3200" dirty="0"/>
          </a:p>
          <a:p>
            <a:r>
              <a:rPr lang="en-IN" sz="3200" dirty="0" err="1"/>
              <a:t>Anemia</a:t>
            </a:r>
            <a:r>
              <a:rPr lang="en-IN" sz="3200" dirty="0"/>
              <a:t> </a:t>
            </a:r>
          </a:p>
          <a:p>
            <a:r>
              <a:rPr lang="en-IN" sz="3200" dirty="0"/>
              <a:t>Obesity </a:t>
            </a:r>
          </a:p>
          <a:p>
            <a:r>
              <a:rPr lang="en-IN" sz="3200" dirty="0"/>
              <a:t>Neuromuscular, chest wall diseases</a:t>
            </a:r>
          </a:p>
          <a:p>
            <a:endParaRPr lang="en-IN" sz="3200" dirty="0"/>
          </a:p>
          <a:p>
            <a:r>
              <a:rPr lang="en-IN" sz="3200" dirty="0"/>
              <a:t>Hysterical / Psychogenic</a:t>
            </a:r>
          </a:p>
          <a:p>
            <a:r>
              <a:rPr lang="en-IN" sz="3200" dirty="0"/>
              <a:t>Malingering </a:t>
            </a:r>
          </a:p>
          <a:p>
            <a:r>
              <a:rPr lang="en-IN" sz="3200" dirty="0"/>
              <a:t>Physical deconditioning</a:t>
            </a:r>
          </a:p>
        </p:txBody>
      </p:sp>
    </p:spTree>
    <p:extLst>
      <p:ext uri="{BB962C8B-B14F-4D97-AF65-F5344CB8AC3E}">
        <p14:creationId xmlns:p14="http://schemas.microsoft.com/office/powerpoint/2010/main" val="889389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11D30-2CE2-2104-2225-745423D448B3}"/>
              </a:ext>
            </a:extLst>
          </p:cNvPr>
          <p:cNvSpPr>
            <a:spLocks noGrp="1"/>
          </p:cNvSpPr>
          <p:nvPr>
            <p:ph type="title"/>
          </p:nvPr>
        </p:nvSpPr>
        <p:spPr/>
        <p:txBody>
          <a:bodyPr>
            <a:normAutofit/>
          </a:bodyPr>
          <a:lstStyle/>
          <a:p>
            <a:r>
              <a:rPr lang="en-IN" sz="4800" b="1" u="sng" dirty="0"/>
              <a:t>Cardiac causes of </a:t>
            </a:r>
            <a:r>
              <a:rPr lang="en-IN" sz="4800" b="1" u="sng" dirty="0" err="1"/>
              <a:t>dyspnea</a:t>
            </a:r>
            <a:endParaRPr lang="en-IN" sz="4800" b="1" u="sng" dirty="0"/>
          </a:p>
        </p:txBody>
      </p:sp>
      <p:sp>
        <p:nvSpPr>
          <p:cNvPr id="3" name="Content Placeholder 2">
            <a:extLst>
              <a:ext uri="{FF2B5EF4-FFF2-40B4-BE49-F238E27FC236}">
                <a16:creationId xmlns:a16="http://schemas.microsoft.com/office/drawing/2014/main" id="{E792E3F7-51C7-E360-DDF6-B8A7E0558F5E}"/>
              </a:ext>
            </a:extLst>
          </p:cNvPr>
          <p:cNvSpPr>
            <a:spLocks noGrp="1"/>
          </p:cNvSpPr>
          <p:nvPr>
            <p:ph idx="1"/>
          </p:nvPr>
        </p:nvSpPr>
        <p:spPr/>
        <p:txBody>
          <a:bodyPr>
            <a:normAutofit lnSpcReduction="10000"/>
          </a:bodyPr>
          <a:lstStyle/>
          <a:p>
            <a:r>
              <a:rPr lang="en-IN" dirty="0"/>
              <a:t>Left sided failure – MS, valvular heart diseases</a:t>
            </a:r>
          </a:p>
          <a:p>
            <a:pPr marL="0" indent="0">
              <a:buNone/>
            </a:pPr>
            <a:r>
              <a:rPr lang="en-IN" dirty="0"/>
              <a:t>                                  - IHD, cardiomyopathies</a:t>
            </a:r>
          </a:p>
          <a:p>
            <a:pPr marL="0" indent="0">
              <a:buNone/>
            </a:pPr>
            <a:r>
              <a:rPr lang="en-IN" dirty="0"/>
              <a:t>                                  - Hypertension </a:t>
            </a:r>
          </a:p>
          <a:p>
            <a:pPr marL="0" indent="0">
              <a:buNone/>
            </a:pPr>
            <a:endParaRPr lang="en-IN" dirty="0"/>
          </a:p>
          <a:p>
            <a:r>
              <a:rPr lang="en-IN" dirty="0"/>
              <a:t>Congenital heart diseases – Cyanotic CHD, shunt lesions</a:t>
            </a:r>
          </a:p>
          <a:p>
            <a:endParaRPr lang="en-IN" dirty="0"/>
          </a:p>
          <a:p>
            <a:r>
              <a:rPr lang="en-IN" dirty="0"/>
              <a:t>Right heart diseases</a:t>
            </a:r>
          </a:p>
          <a:p>
            <a:pPr marL="0" indent="0">
              <a:buNone/>
            </a:pPr>
            <a:endParaRPr lang="en-IN" dirty="0"/>
          </a:p>
          <a:p>
            <a:r>
              <a:rPr lang="en-IN" dirty="0"/>
              <a:t>Pericardial diseases</a:t>
            </a:r>
          </a:p>
        </p:txBody>
      </p:sp>
    </p:spTree>
    <p:extLst>
      <p:ext uri="{BB962C8B-B14F-4D97-AF65-F5344CB8AC3E}">
        <p14:creationId xmlns:p14="http://schemas.microsoft.com/office/powerpoint/2010/main" val="868564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D4292-20E3-BB45-E4D8-B4D5DE848CD8}"/>
              </a:ext>
            </a:extLst>
          </p:cNvPr>
          <p:cNvSpPr>
            <a:spLocks noGrp="1"/>
          </p:cNvSpPr>
          <p:nvPr>
            <p:ph type="title"/>
          </p:nvPr>
        </p:nvSpPr>
        <p:spPr/>
        <p:txBody>
          <a:bodyPr/>
          <a:lstStyle/>
          <a:p>
            <a:r>
              <a:rPr lang="en-IN" b="1" u="sng" dirty="0"/>
              <a:t>Pulmonary causes of </a:t>
            </a:r>
            <a:r>
              <a:rPr lang="en-IN" b="1" u="sng" dirty="0" err="1"/>
              <a:t>dyspnea</a:t>
            </a:r>
            <a:endParaRPr lang="en-IN" b="1" u="sng" dirty="0"/>
          </a:p>
        </p:txBody>
      </p:sp>
      <p:sp>
        <p:nvSpPr>
          <p:cNvPr id="3" name="Content Placeholder 2">
            <a:extLst>
              <a:ext uri="{FF2B5EF4-FFF2-40B4-BE49-F238E27FC236}">
                <a16:creationId xmlns:a16="http://schemas.microsoft.com/office/drawing/2014/main" id="{FAB0F2BA-6F64-90A9-37AC-C12901862344}"/>
              </a:ext>
            </a:extLst>
          </p:cNvPr>
          <p:cNvSpPr>
            <a:spLocks noGrp="1"/>
          </p:cNvSpPr>
          <p:nvPr>
            <p:ph idx="1"/>
          </p:nvPr>
        </p:nvSpPr>
        <p:spPr>
          <a:xfrm>
            <a:off x="838200" y="1825625"/>
            <a:ext cx="10515600" cy="3792750"/>
          </a:xfrm>
        </p:spPr>
        <p:txBody>
          <a:bodyPr/>
          <a:lstStyle/>
          <a:p>
            <a:r>
              <a:rPr lang="en-IN" dirty="0"/>
              <a:t>Airway causes: </a:t>
            </a:r>
          </a:p>
          <a:p>
            <a:endParaRPr lang="en-IN" dirty="0"/>
          </a:p>
          <a:p>
            <a:r>
              <a:rPr lang="en-IN" dirty="0"/>
              <a:t>Parenchymal causes:</a:t>
            </a:r>
          </a:p>
          <a:p>
            <a:endParaRPr lang="en-IN" dirty="0"/>
          </a:p>
          <a:p>
            <a:r>
              <a:rPr lang="en-IN" dirty="0"/>
              <a:t>Pulmonary vascular causes:</a:t>
            </a:r>
          </a:p>
          <a:p>
            <a:endParaRPr lang="en-IN" dirty="0"/>
          </a:p>
          <a:p>
            <a:r>
              <a:rPr lang="en-IN" dirty="0"/>
              <a:t>Pleural causes:</a:t>
            </a:r>
          </a:p>
        </p:txBody>
      </p:sp>
    </p:spTree>
    <p:extLst>
      <p:ext uri="{BB962C8B-B14F-4D97-AF65-F5344CB8AC3E}">
        <p14:creationId xmlns:p14="http://schemas.microsoft.com/office/powerpoint/2010/main" val="627364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850AF-4E10-5E26-D7A7-A3B6878C72B3}"/>
              </a:ext>
            </a:extLst>
          </p:cNvPr>
          <p:cNvSpPr>
            <a:spLocks noGrp="1"/>
          </p:cNvSpPr>
          <p:nvPr>
            <p:ph type="title"/>
          </p:nvPr>
        </p:nvSpPr>
        <p:spPr>
          <a:xfrm>
            <a:off x="839788" y="365126"/>
            <a:ext cx="10515600" cy="823912"/>
          </a:xfrm>
        </p:spPr>
        <p:txBody>
          <a:bodyPr>
            <a:normAutofit/>
          </a:bodyPr>
          <a:lstStyle/>
          <a:p>
            <a:pPr algn="ctr"/>
            <a:r>
              <a:rPr lang="en-IN" sz="4800" b="1" u="sng" dirty="0"/>
              <a:t>Mechanism of </a:t>
            </a:r>
            <a:r>
              <a:rPr lang="en-IN" sz="4800" b="1" u="sng" dirty="0" err="1"/>
              <a:t>dyspnea</a:t>
            </a:r>
            <a:endParaRPr lang="en-IN" sz="4800" b="1" u="sng" dirty="0"/>
          </a:p>
        </p:txBody>
      </p:sp>
      <p:sp>
        <p:nvSpPr>
          <p:cNvPr id="4" name="Text Placeholder 3">
            <a:extLst>
              <a:ext uri="{FF2B5EF4-FFF2-40B4-BE49-F238E27FC236}">
                <a16:creationId xmlns:a16="http://schemas.microsoft.com/office/drawing/2014/main" id="{465ECD87-13CB-28FE-854D-675B8207DD63}"/>
              </a:ext>
            </a:extLst>
          </p:cNvPr>
          <p:cNvSpPr>
            <a:spLocks noGrp="1"/>
          </p:cNvSpPr>
          <p:nvPr>
            <p:ph type="body" idx="1"/>
          </p:nvPr>
        </p:nvSpPr>
        <p:spPr>
          <a:xfrm>
            <a:off x="839788" y="1681163"/>
            <a:ext cx="5157787" cy="609550"/>
          </a:xfrm>
        </p:spPr>
        <p:txBody>
          <a:bodyPr>
            <a:normAutofit/>
          </a:bodyPr>
          <a:lstStyle/>
          <a:p>
            <a:pPr algn="ctr"/>
            <a:r>
              <a:rPr lang="en-IN" sz="3200" dirty="0">
                <a:solidFill>
                  <a:srgbClr val="FF0000"/>
                </a:solidFill>
              </a:rPr>
              <a:t>INCREASES DEMAND</a:t>
            </a:r>
          </a:p>
        </p:txBody>
      </p:sp>
      <p:sp>
        <p:nvSpPr>
          <p:cNvPr id="5" name="Content Placeholder 4">
            <a:extLst>
              <a:ext uri="{FF2B5EF4-FFF2-40B4-BE49-F238E27FC236}">
                <a16:creationId xmlns:a16="http://schemas.microsoft.com/office/drawing/2014/main" id="{2D143CDF-D31A-1D42-5E1E-5A9F72FFEF19}"/>
              </a:ext>
            </a:extLst>
          </p:cNvPr>
          <p:cNvSpPr>
            <a:spLocks noGrp="1"/>
          </p:cNvSpPr>
          <p:nvPr>
            <p:ph sz="half" idx="2"/>
          </p:nvPr>
        </p:nvSpPr>
        <p:spPr/>
        <p:txBody>
          <a:bodyPr>
            <a:normAutofit fontScale="92500" lnSpcReduction="20000"/>
          </a:bodyPr>
          <a:lstStyle/>
          <a:p>
            <a:r>
              <a:rPr lang="en-IN" dirty="0"/>
              <a:t>Exercise</a:t>
            </a:r>
          </a:p>
          <a:p>
            <a:r>
              <a:rPr lang="en-IN" dirty="0"/>
              <a:t>Fever</a:t>
            </a:r>
          </a:p>
          <a:p>
            <a:r>
              <a:rPr lang="en-IN" dirty="0"/>
              <a:t>Hypoxia</a:t>
            </a:r>
          </a:p>
          <a:p>
            <a:r>
              <a:rPr lang="en-IN" dirty="0"/>
              <a:t>Severe </a:t>
            </a:r>
            <a:r>
              <a:rPr lang="en-IN" dirty="0" err="1"/>
              <a:t>anemia</a:t>
            </a:r>
            <a:endParaRPr lang="en-IN" dirty="0"/>
          </a:p>
          <a:p>
            <a:r>
              <a:rPr lang="en-IN" dirty="0"/>
              <a:t>Metabolic acidosis</a:t>
            </a:r>
          </a:p>
        </p:txBody>
      </p:sp>
      <p:sp>
        <p:nvSpPr>
          <p:cNvPr id="6" name="Text Placeholder 5">
            <a:extLst>
              <a:ext uri="{FF2B5EF4-FFF2-40B4-BE49-F238E27FC236}">
                <a16:creationId xmlns:a16="http://schemas.microsoft.com/office/drawing/2014/main" id="{775EA61D-DB06-4756-C2A5-750CF373CB39}"/>
              </a:ext>
            </a:extLst>
          </p:cNvPr>
          <p:cNvSpPr>
            <a:spLocks noGrp="1"/>
          </p:cNvSpPr>
          <p:nvPr>
            <p:ph type="body" sz="quarter" idx="3"/>
          </p:nvPr>
        </p:nvSpPr>
        <p:spPr>
          <a:xfrm>
            <a:off x="6172200" y="1466801"/>
            <a:ext cx="5183188" cy="823912"/>
          </a:xfrm>
        </p:spPr>
        <p:txBody>
          <a:bodyPr>
            <a:normAutofit/>
          </a:bodyPr>
          <a:lstStyle/>
          <a:p>
            <a:pPr algn="ctr"/>
            <a:r>
              <a:rPr lang="en-IN" sz="3200" dirty="0">
                <a:solidFill>
                  <a:srgbClr val="FF0000"/>
                </a:solidFill>
              </a:rPr>
              <a:t>DECREASED SUPPLY</a:t>
            </a:r>
          </a:p>
        </p:txBody>
      </p:sp>
      <p:sp>
        <p:nvSpPr>
          <p:cNvPr id="7" name="Content Placeholder 6">
            <a:extLst>
              <a:ext uri="{FF2B5EF4-FFF2-40B4-BE49-F238E27FC236}">
                <a16:creationId xmlns:a16="http://schemas.microsoft.com/office/drawing/2014/main" id="{EF328A8A-FCD6-F3AD-708E-F86790444076}"/>
              </a:ext>
            </a:extLst>
          </p:cNvPr>
          <p:cNvSpPr>
            <a:spLocks noGrp="1"/>
          </p:cNvSpPr>
          <p:nvPr>
            <p:ph sz="quarter" idx="4"/>
          </p:nvPr>
        </p:nvSpPr>
        <p:spPr/>
        <p:txBody>
          <a:bodyPr>
            <a:normAutofit fontScale="92500" lnSpcReduction="20000"/>
          </a:bodyPr>
          <a:lstStyle/>
          <a:p>
            <a:r>
              <a:rPr lang="en-IN" dirty="0">
                <a:solidFill>
                  <a:srgbClr val="002060"/>
                </a:solidFill>
              </a:rPr>
              <a:t>Decreased ventilatory capacity</a:t>
            </a:r>
          </a:p>
          <a:p>
            <a:pPr marL="457200" lvl="1" indent="0">
              <a:buNone/>
            </a:pPr>
            <a:r>
              <a:rPr lang="en-IN" dirty="0"/>
              <a:t>pleural effusion, pneumothorax,  rib injury, muscle weakness</a:t>
            </a:r>
          </a:p>
          <a:p>
            <a:endParaRPr lang="en-IN" dirty="0"/>
          </a:p>
          <a:p>
            <a:r>
              <a:rPr lang="en-IN" dirty="0">
                <a:solidFill>
                  <a:srgbClr val="002060"/>
                </a:solidFill>
              </a:rPr>
              <a:t>Increased airway resistance</a:t>
            </a:r>
          </a:p>
          <a:p>
            <a:pPr marL="457200" lvl="1" indent="0">
              <a:buNone/>
            </a:pPr>
            <a:r>
              <a:rPr lang="en-IN" dirty="0"/>
              <a:t>COPD/asthma</a:t>
            </a:r>
          </a:p>
          <a:p>
            <a:endParaRPr lang="en-IN" dirty="0"/>
          </a:p>
          <a:p>
            <a:r>
              <a:rPr lang="en-IN" dirty="0">
                <a:solidFill>
                  <a:srgbClr val="002060"/>
                </a:solidFill>
              </a:rPr>
              <a:t>Decreased pulmonary compliance (J receptors)</a:t>
            </a:r>
          </a:p>
          <a:p>
            <a:pPr marL="457200" lvl="1" indent="0">
              <a:buNone/>
            </a:pPr>
            <a:r>
              <a:rPr lang="en-IN" dirty="0"/>
              <a:t>ILD/ pulmonary </a:t>
            </a:r>
            <a:r>
              <a:rPr lang="en-IN" dirty="0" err="1"/>
              <a:t>edema</a:t>
            </a:r>
            <a:endParaRPr lang="en-IN" dirty="0"/>
          </a:p>
        </p:txBody>
      </p:sp>
    </p:spTree>
    <p:extLst>
      <p:ext uri="{BB962C8B-B14F-4D97-AF65-F5344CB8AC3E}">
        <p14:creationId xmlns:p14="http://schemas.microsoft.com/office/powerpoint/2010/main" val="3706537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ADBC9B-488B-D295-B053-882475E888E6}"/>
              </a:ext>
            </a:extLst>
          </p:cNvPr>
          <p:cNvSpPr>
            <a:spLocks noGrp="1"/>
          </p:cNvSpPr>
          <p:nvPr>
            <p:ph type="title"/>
          </p:nvPr>
        </p:nvSpPr>
        <p:spPr>
          <a:xfrm>
            <a:off x="1150873" y="190500"/>
            <a:ext cx="6286875" cy="893582"/>
          </a:xfrm>
        </p:spPr>
        <p:txBody>
          <a:bodyPr>
            <a:normAutofit/>
          </a:bodyPr>
          <a:lstStyle/>
          <a:p>
            <a:r>
              <a:rPr lang="en-IN" sz="4400" b="1" u="sng" dirty="0"/>
              <a:t>J receptors - by A S </a:t>
            </a:r>
            <a:r>
              <a:rPr lang="en-IN" sz="4400" b="1" u="sng" dirty="0" err="1"/>
              <a:t>Painthal</a:t>
            </a:r>
            <a:endParaRPr lang="en-IN" sz="4400" b="1" u="sng" dirty="0"/>
          </a:p>
        </p:txBody>
      </p:sp>
      <p:sp>
        <p:nvSpPr>
          <p:cNvPr id="9" name="Picture Placeholder 8">
            <a:extLst>
              <a:ext uri="{FF2B5EF4-FFF2-40B4-BE49-F238E27FC236}">
                <a16:creationId xmlns:a16="http://schemas.microsoft.com/office/drawing/2014/main" id="{488B9092-AB06-E56F-872F-15C52B59A1A2}"/>
              </a:ext>
            </a:extLst>
          </p:cNvPr>
          <p:cNvSpPr>
            <a:spLocks noGrp="1"/>
          </p:cNvSpPr>
          <p:nvPr>
            <p:ph type="pic" idx="1"/>
          </p:nvPr>
        </p:nvSpPr>
        <p:spPr>
          <a:xfrm>
            <a:off x="7634712" y="1913641"/>
            <a:ext cx="3720675" cy="3947409"/>
          </a:xfrm>
        </p:spPr>
      </p:sp>
      <p:sp>
        <p:nvSpPr>
          <p:cNvPr id="10" name="Text Placeholder 9">
            <a:extLst>
              <a:ext uri="{FF2B5EF4-FFF2-40B4-BE49-F238E27FC236}">
                <a16:creationId xmlns:a16="http://schemas.microsoft.com/office/drawing/2014/main" id="{B15FD4B7-BCEE-E344-DD61-31D0752C964B}"/>
              </a:ext>
            </a:extLst>
          </p:cNvPr>
          <p:cNvSpPr>
            <a:spLocks noGrp="1"/>
          </p:cNvSpPr>
          <p:nvPr>
            <p:ph type="body" sz="half" idx="2"/>
          </p:nvPr>
        </p:nvSpPr>
        <p:spPr>
          <a:xfrm>
            <a:off x="839788" y="2057400"/>
            <a:ext cx="6183181" cy="3811588"/>
          </a:xfrm>
        </p:spPr>
        <p:txBody>
          <a:bodyPr>
            <a:normAutofit/>
          </a:bodyPr>
          <a:lstStyle/>
          <a:p>
            <a:pPr marL="285750" indent="-285750">
              <a:buFont typeface="Arial" panose="020B0604020202020204" pitchFamily="34" charset="0"/>
              <a:buChar char="•"/>
            </a:pPr>
            <a:r>
              <a:rPr lang="en-IN" sz="2800" dirty="0"/>
              <a:t>A S </a:t>
            </a:r>
            <a:r>
              <a:rPr lang="en-IN" sz="2800" dirty="0" err="1"/>
              <a:t>painthal</a:t>
            </a:r>
            <a:r>
              <a:rPr lang="en-IN" sz="2800" dirty="0"/>
              <a:t> discovered &amp; named “juxta-pulmonary capillary receptors or J receptors</a:t>
            </a:r>
          </a:p>
          <a:p>
            <a:pPr marL="285750" indent="-285750">
              <a:buFont typeface="Arial" panose="020B0604020202020204" pitchFamily="34" charset="0"/>
              <a:buChar char="•"/>
            </a:pPr>
            <a:endParaRPr lang="en-IN" sz="2800" dirty="0"/>
          </a:p>
          <a:p>
            <a:pPr marL="285750" indent="-285750">
              <a:buFont typeface="Arial" panose="020B0604020202020204" pitchFamily="34" charset="0"/>
              <a:buChar char="•"/>
            </a:pPr>
            <a:r>
              <a:rPr lang="en-IN" sz="2800" dirty="0"/>
              <a:t>In 1970 he described “J reflex” – inhibition of somatic muscles by stimulation of J receptors in alveolar walls of cats</a:t>
            </a:r>
          </a:p>
        </p:txBody>
      </p:sp>
      <p:pic>
        <p:nvPicPr>
          <p:cNvPr id="1026" name="Picture 2" descr="VPCI">
            <a:extLst>
              <a:ext uri="{FF2B5EF4-FFF2-40B4-BE49-F238E27FC236}">
                <a16:creationId xmlns:a16="http://schemas.microsoft.com/office/drawing/2014/main" id="{27F27909-DF52-C5BE-CBEB-0609D86B36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4713" y="1913641"/>
            <a:ext cx="3717499" cy="3947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8221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2E04B3-1849-D635-8D92-D9CAF6F1197B}"/>
              </a:ext>
            </a:extLst>
          </p:cNvPr>
          <p:cNvSpPr>
            <a:spLocks noGrp="1"/>
          </p:cNvSpPr>
          <p:nvPr>
            <p:ph type="ctrTitle"/>
          </p:nvPr>
        </p:nvSpPr>
        <p:spPr>
          <a:xfrm>
            <a:off x="1524000" y="1018095"/>
            <a:ext cx="9144000" cy="3066903"/>
          </a:xfrm>
        </p:spPr>
        <p:txBody>
          <a:bodyPr>
            <a:normAutofit fontScale="90000"/>
          </a:bodyPr>
          <a:lstStyle/>
          <a:p>
            <a:r>
              <a:rPr lang="en-IN" dirty="0"/>
              <a:t>Question for you guys…..</a:t>
            </a:r>
            <a:br>
              <a:rPr lang="en-IN" dirty="0"/>
            </a:br>
            <a:br>
              <a:rPr lang="en-IN" dirty="0"/>
            </a:br>
            <a:r>
              <a:rPr lang="en-IN" b="1" dirty="0">
                <a:solidFill>
                  <a:srgbClr val="FF0000"/>
                </a:solidFill>
              </a:rPr>
              <a:t>Why </a:t>
            </a:r>
            <a:r>
              <a:rPr lang="en-IN" b="1" dirty="0" err="1">
                <a:solidFill>
                  <a:srgbClr val="FF0000"/>
                </a:solidFill>
              </a:rPr>
              <a:t>dyspnea</a:t>
            </a:r>
            <a:r>
              <a:rPr lang="en-IN" b="1" dirty="0">
                <a:solidFill>
                  <a:srgbClr val="FF0000"/>
                </a:solidFill>
              </a:rPr>
              <a:t> occurs in right heart disease…??</a:t>
            </a:r>
          </a:p>
        </p:txBody>
      </p:sp>
      <p:sp>
        <p:nvSpPr>
          <p:cNvPr id="6" name="Subtitle 5">
            <a:extLst>
              <a:ext uri="{FF2B5EF4-FFF2-40B4-BE49-F238E27FC236}">
                <a16:creationId xmlns:a16="http://schemas.microsoft.com/office/drawing/2014/main" id="{5DAD1E3E-1807-3126-1F74-FE827A9FE274}"/>
              </a:ext>
            </a:extLst>
          </p:cNvPr>
          <p:cNvSpPr>
            <a:spLocks noGrp="1"/>
          </p:cNvSpPr>
          <p:nvPr>
            <p:ph type="subTitle" idx="1"/>
          </p:nvPr>
        </p:nvSpPr>
        <p:spPr>
          <a:xfrm>
            <a:off x="5894895" y="5600520"/>
            <a:ext cx="5577526" cy="508049"/>
          </a:xfrm>
        </p:spPr>
        <p:txBody>
          <a:bodyPr/>
          <a:lstStyle/>
          <a:p>
            <a:r>
              <a:rPr lang="en-IN" dirty="0"/>
              <a:t>Waiting for your response……. </a:t>
            </a:r>
          </a:p>
        </p:txBody>
      </p:sp>
    </p:spTree>
    <p:extLst>
      <p:ext uri="{BB962C8B-B14F-4D97-AF65-F5344CB8AC3E}">
        <p14:creationId xmlns:p14="http://schemas.microsoft.com/office/powerpoint/2010/main" val="1607623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53BD77-47E1-31A7-F730-49C347625EAC}"/>
              </a:ext>
            </a:extLst>
          </p:cNvPr>
          <p:cNvSpPr>
            <a:spLocks noGrp="1"/>
          </p:cNvSpPr>
          <p:nvPr>
            <p:ph type="ctrTitle"/>
          </p:nvPr>
        </p:nvSpPr>
        <p:spPr>
          <a:xfrm>
            <a:off x="1524000" y="1122363"/>
            <a:ext cx="9144000" cy="1432301"/>
          </a:xfrm>
        </p:spPr>
        <p:txBody>
          <a:bodyPr>
            <a:normAutofit fontScale="90000"/>
          </a:bodyPr>
          <a:lstStyle/>
          <a:p>
            <a:r>
              <a:rPr lang="en-IN" sz="8000" b="1" dirty="0">
                <a:solidFill>
                  <a:srgbClr val="FF0000"/>
                </a:solidFill>
              </a:rPr>
              <a:t>Assessment of </a:t>
            </a:r>
            <a:r>
              <a:rPr lang="en-IN" sz="8000" b="1" dirty="0" err="1">
                <a:solidFill>
                  <a:srgbClr val="FF0000"/>
                </a:solidFill>
              </a:rPr>
              <a:t>dyspnea</a:t>
            </a:r>
            <a:endParaRPr lang="en-IN" sz="8000" b="1" dirty="0">
              <a:solidFill>
                <a:srgbClr val="FF0000"/>
              </a:solidFill>
            </a:endParaRPr>
          </a:p>
        </p:txBody>
      </p:sp>
      <p:sp>
        <p:nvSpPr>
          <p:cNvPr id="5" name="Subtitle 4">
            <a:extLst>
              <a:ext uri="{FF2B5EF4-FFF2-40B4-BE49-F238E27FC236}">
                <a16:creationId xmlns:a16="http://schemas.microsoft.com/office/drawing/2014/main" id="{AD6AE4FF-CCB9-40D0-F19B-39DEB31AC8F5}"/>
              </a:ext>
            </a:extLst>
          </p:cNvPr>
          <p:cNvSpPr>
            <a:spLocks noGrp="1"/>
          </p:cNvSpPr>
          <p:nvPr>
            <p:ph type="subTitle" idx="1"/>
          </p:nvPr>
        </p:nvSpPr>
        <p:spPr>
          <a:xfrm>
            <a:off x="1524000" y="3602038"/>
            <a:ext cx="9144000" cy="1139644"/>
          </a:xfrm>
        </p:spPr>
        <p:txBody>
          <a:bodyPr/>
          <a:lstStyle/>
          <a:p>
            <a:pPr marL="342900" indent="-342900">
              <a:buFont typeface="Arial" panose="020B0604020202020204" pitchFamily="34" charset="0"/>
              <a:buChar char="•"/>
            </a:pPr>
            <a:r>
              <a:rPr lang="en-IN" dirty="0"/>
              <a:t>What all you should know as a clinicians….?</a:t>
            </a:r>
          </a:p>
          <a:p>
            <a:pPr marL="342900" indent="-342900">
              <a:buFont typeface="Arial" panose="020B0604020202020204" pitchFamily="34" charset="0"/>
              <a:buChar char="•"/>
            </a:pPr>
            <a:r>
              <a:rPr lang="en-IN" dirty="0"/>
              <a:t>What all you should include in your HOPI during CCP…?</a:t>
            </a:r>
          </a:p>
        </p:txBody>
      </p:sp>
    </p:spTree>
    <p:extLst>
      <p:ext uri="{BB962C8B-B14F-4D97-AF65-F5344CB8AC3E}">
        <p14:creationId xmlns:p14="http://schemas.microsoft.com/office/powerpoint/2010/main" val="836898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6A5ECE-DBB3-C698-901D-F475A1818EDD}"/>
              </a:ext>
            </a:extLst>
          </p:cNvPr>
          <p:cNvSpPr>
            <a:spLocks noGrp="1"/>
          </p:cNvSpPr>
          <p:nvPr>
            <p:ph idx="1"/>
          </p:nvPr>
        </p:nvSpPr>
        <p:spPr>
          <a:xfrm>
            <a:off x="226243" y="433633"/>
            <a:ext cx="11660957" cy="6212264"/>
          </a:xfrm>
        </p:spPr>
        <p:txBody>
          <a:bodyPr>
            <a:normAutofit fontScale="85000" lnSpcReduction="20000"/>
          </a:bodyPr>
          <a:lstStyle/>
          <a:p>
            <a:pPr marL="514350" indent="-514350">
              <a:buFont typeface="+mj-lt"/>
              <a:buAutoNum type="arabicPeriod"/>
            </a:pPr>
            <a:r>
              <a:rPr lang="en-IN" dirty="0"/>
              <a:t>Is it </a:t>
            </a:r>
            <a:r>
              <a:rPr lang="en-IN" dirty="0" err="1"/>
              <a:t>dyspnea</a:t>
            </a:r>
            <a:r>
              <a:rPr lang="en-IN" dirty="0"/>
              <a:t>, or a condition simulating </a:t>
            </a:r>
            <a:r>
              <a:rPr lang="en-IN" dirty="0" err="1"/>
              <a:t>dyspnea</a:t>
            </a:r>
            <a:r>
              <a:rPr lang="en-IN" dirty="0"/>
              <a:t>…?</a:t>
            </a:r>
          </a:p>
          <a:p>
            <a:pPr marL="514350" indent="-514350">
              <a:buFont typeface="+mj-lt"/>
              <a:buAutoNum type="arabicPeriod"/>
            </a:pPr>
            <a:endParaRPr lang="en-IN" dirty="0"/>
          </a:p>
          <a:p>
            <a:pPr marL="514350" indent="-514350">
              <a:buFont typeface="+mj-lt"/>
              <a:buAutoNum type="arabicPeriod"/>
            </a:pPr>
            <a:r>
              <a:rPr lang="en-IN" dirty="0"/>
              <a:t>If </a:t>
            </a:r>
            <a:r>
              <a:rPr lang="en-IN" dirty="0" err="1"/>
              <a:t>dyspnea</a:t>
            </a:r>
            <a:r>
              <a:rPr lang="en-IN" dirty="0"/>
              <a:t>, is it cardiac or pulmonary cause…?</a:t>
            </a:r>
          </a:p>
          <a:p>
            <a:pPr marL="514350" indent="-514350">
              <a:buFont typeface="+mj-lt"/>
              <a:buAutoNum type="arabicPeriod"/>
            </a:pPr>
            <a:endParaRPr lang="en-IN" dirty="0"/>
          </a:p>
          <a:p>
            <a:pPr marL="514350" indent="-514350">
              <a:buFont typeface="+mj-lt"/>
              <a:buAutoNum type="arabicPeriod"/>
            </a:pPr>
            <a:r>
              <a:rPr lang="en-IN" dirty="0"/>
              <a:t>If cardiac, what is the grade of </a:t>
            </a:r>
            <a:r>
              <a:rPr lang="en-IN" dirty="0" err="1"/>
              <a:t>dyspnea</a:t>
            </a:r>
            <a:r>
              <a:rPr lang="en-IN" dirty="0"/>
              <a:t>…?</a:t>
            </a:r>
          </a:p>
          <a:p>
            <a:pPr marL="514350" indent="-514350">
              <a:buFont typeface="+mj-lt"/>
              <a:buAutoNum type="arabicPeriod"/>
            </a:pPr>
            <a:endParaRPr lang="en-IN" dirty="0"/>
          </a:p>
          <a:p>
            <a:pPr marL="514350" indent="-514350">
              <a:buFont typeface="+mj-lt"/>
              <a:buAutoNum type="arabicPeriod"/>
            </a:pPr>
            <a:r>
              <a:rPr lang="en-IN" dirty="0"/>
              <a:t>Is there Paroxysmal nocturnal </a:t>
            </a:r>
            <a:r>
              <a:rPr lang="en-IN" dirty="0" err="1"/>
              <a:t>dyspnea</a:t>
            </a:r>
            <a:r>
              <a:rPr lang="en-IN" dirty="0"/>
              <a:t> and </a:t>
            </a:r>
            <a:r>
              <a:rPr lang="en-IN" dirty="0" err="1"/>
              <a:t>orthopnea</a:t>
            </a:r>
            <a:r>
              <a:rPr lang="en-IN" dirty="0"/>
              <a:t>…?</a:t>
            </a:r>
          </a:p>
          <a:p>
            <a:pPr marL="514350" indent="-514350">
              <a:buFont typeface="+mj-lt"/>
              <a:buAutoNum type="arabicPeriod"/>
            </a:pPr>
            <a:endParaRPr lang="en-IN" dirty="0"/>
          </a:p>
          <a:p>
            <a:pPr marL="514350" indent="-514350">
              <a:buFont typeface="+mj-lt"/>
              <a:buAutoNum type="arabicPeriod"/>
            </a:pPr>
            <a:r>
              <a:rPr lang="en-IN" dirty="0"/>
              <a:t>What is the duration of these symptoms…?</a:t>
            </a:r>
          </a:p>
          <a:p>
            <a:pPr marL="514350" indent="-514350">
              <a:buFont typeface="+mj-lt"/>
              <a:buAutoNum type="arabicPeriod"/>
            </a:pPr>
            <a:endParaRPr lang="en-IN" dirty="0"/>
          </a:p>
          <a:p>
            <a:pPr marL="514350" indent="-514350">
              <a:buFont typeface="+mj-lt"/>
              <a:buAutoNum type="arabicPeriod"/>
            </a:pPr>
            <a:r>
              <a:rPr lang="en-IN" dirty="0"/>
              <a:t>what is the time interval between the onset of </a:t>
            </a:r>
            <a:r>
              <a:rPr lang="en-IN" dirty="0" err="1"/>
              <a:t>dyspnea</a:t>
            </a:r>
            <a:r>
              <a:rPr lang="en-IN" dirty="0"/>
              <a:t> and </a:t>
            </a:r>
            <a:r>
              <a:rPr lang="en-IN" dirty="0" err="1"/>
              <a:t>edema</a:t>
            </a:r>
            <a:r>
              <a:rPr lang="en-IN" dirty="0"/>
              <a:t>…?</a:t>
            </a:r>
          </a:p>
          <a:p>
            <a:pPr marL="514350" indent="-514350">
              <a:buFont typeface="+mj-lt"/>
              <a:buAutoNum type="arabicPeriod"/>
            </a:pPr>
            <a:endParaRPr lang="en-IN" dirty="0"/>
          </a:p>
          <a:p>
            <a:pPr marL="514350" indent="-514350">
              <a:buFont typeface="+mj-lt"/>
              <a:buAutoNum type="arabicPeriod"/>
            </a:pPr>
            <a:r>
              <a:rPr lang="en-IN" dirty="0"/>
              <a:t>Is the patient receiving drugs; if so what is the response…?</a:t>
            </a:r>
          </a:p>
          <a:p>
            <a:pPr marL="514350" indent="-514350">
              <a:buFont typeface="+mj-lt"/>
              <a:buAutoNum type="arabicPeriod"/>
            </a:pPr>
            <a:endParaRPr lang="en-IN" dirty="0"/>
          </a:p>
          <a:p>
            <a:pPr marL="514350" indent="-514350">
              <a:buFont typeface="+mj-lt"/>
              <a:buAutoNum type="arabicPeriod"/>
            </a:pPr>
            <a:r>
              <a:rPr lang="en-IN" dirty="0"/>
              <a:t>What are the associated symptoms..??</a:t>
            </a:r>
          </a:p>
        </p:txBody>
      </p:sp>
    </p:spTree>
    <p:extLst>
      <p:ext uri="{BB962C8B-B14F-4D97-AF65-F5344CB8AC3E}">
        <p14:creationId xmlns:p14="http://schemas.microsoft.com/office/powerpoint/2010/main" val="4277556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106EA7-29E6-D9A6-068F-C41212DF2E97}"/>
              </a:ext>
            </a:extLst>
          </p:cNvPr>
          <p:cNvSpPr>
            <a:spLocks noGrp="1"/>
          </p:cNvSpPr>
          <p:nvPr>
            <p:ph type="ctrTitle"/>
          </p:nvPr>
        </p:nvSpPr>
        <p:spPr/>
        <p:txBody>
          <a:bodyPr/>
          <a:lstStyle/>
          <a:p>
            <a:r>
              <a:rPr lang="en-IN" dirty="0">
                <a:solidFill>
                  <a:srgbClr val="FF0000"/>
                </a:solidFill>
              </a:rPr>
              <a:t>1. Is it </a:t>
            </a:r>
            <a:r>
              <a:rPr lang="en-IN" dirty="0" err="1">
                <a:solidFill>
                  <a:srgbClr val="FF0000"/>
                </a:solidFill>
              </a:rPr>
              <a:t>dyspnea</a:t>
            </a:r>
            <a:r>
              <a:rPr lang="en-IN" dirty="0">
                <a:solidFill>
                  <a:srgbClr val="FF0000"/>
                </a:solidFill>
              </a:rPr>
              <a:t> or a condition simulating it…?</a:t>
            </a:r>
          </a:p>
        </p:txBody>
      </p:sp>
    </p:spTree>
    <p:extLst>
      <p:ext uri="{BB962C8B-B14F-4D97-AF65-F5344CB8AC3E}">
        <p14:creationId xmlns:p14="http://schemas.microsoft.com/office/powerpoint/2010/main" val="2062818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isten to your patient, he is telling you the diagnosis, | Physical therapy  quotes, Therapy quotes, Listening quotes">
            <a:extLst>
              <a:ext uri="{FF2B5EF4-FFF2-40B4-BE49-F238E27FC236}">
                <a16:creationId xmlns:a16="http://schemas.microsoft.com/office/drawing/2014/main" id="{77F8BD0B-6422-2750-4339-56AD1612865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5546" y="273377"/>
            <a:ext cx="10312924" cy="6231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1983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56B3A-FC49-E114-48ED-A3C4F7339CE4}"/>
              </a:ext>
            </a:extLst>
          </p:cNvPr>
          <p:cNvSpPr>
            <a:spLocks noGrp="1"/>
          </p:cNvSpPr>
          <p:nvPr>
            <p:ph type="title"/>
          </p:nvPr>
        </p:nvSpPr>
        <p:spPr/>
        <p:txBody>
          <a:bodyPr/>
          <a:lstStyle/>
          <a:p>
            <a:r>
              <a:rPr lang="en-IN" dirty="0"/>
              <a:t>Conditions simulating </a:t>
            </a:r>
            <a:r>
              <a:rPr lang="en-IN" dirty="0" err="1"/>
              <a:t>dyspnea</a:t>
            </a:r>
            <a:endParaRPr lang="en-IN" dirty="0"/>
          </a:p>
        </p:txBody>
      </p:sp>
      <p:sp>
        <p:nvSpPr>
          <p:cNvPr id="3" name="Content Placeholder 2">
            <a:extLst>
              <a:ext uri="{FF2B5EF4-FFF2-40B4-BE49-F238E27FC236}">
                <a16:creationId xmlns:a16="http://schemas.microsoft.com/office/drawing/2014/main" id="{E362B8AC-7444-435E-682C-DBC313248BC9}"/>
              </a:ext>
            </a:extLst>
          </p:cNvPr>
          <p:cNvSpPr>
            <a:spLocks noGrp="1"/>
          </p:cNvSpPr>
          <p:nvPr>
            <p:ph idx="1"/>
          </p:nvPr>
        </p:nvSpPr>
        <p:spPr/>
        <p:txBody>
          <a:bodyPr>
            <a:normAutofit/>
          </a:bodyPr>
          <a:lstStyle/>
          <a:p>
            <a:r>
              <a:rPr lang="en-IN" dirty="0" err="1">
                <a:solidFill>
                  <a:schemeClr val="accent1">
                    <a:lumMod val="50000"/>
                  </a:schemeClr>
                </a:solidFill>
              </a:rPr>
              <a:t>Dyspnea</a:t>
            </a:r>
            <a:r>
              <a:rPr lang="en-IN" dirty="0">
                <a:solidFill>
                  <a:schemeClr val="accent1">
                    <a:lumMod val="50000"/>
                  </a:schemeClr>
                </a:solidFill>
              </a:rPr>
              <a:t> as angina equivalent</a:t>
            </a:r>
          </a:p>
          <a:p>
            <a:r>
              <a:rPr lang="en-IN" dirty="0"/>
              <a:t>Acidotic breathing (</a:t>
            </a:r>
            <a:r>
              <a:rPr lang="en-IN" dirty="0" err="1"/>
              <a:t>kussumaul’s</a:t>
            </a:r>
            <a:r>
              <a:rPr lang="en-IN" dirty="0"/>
              <a:t> breathing)</a:t>
            </a:r>
          </a:p>
          <a:p>
            <a:r>
              <a:rPr lang="en-IN" dirty="0"/>
              <a:t>Hysterical hyperventilation</a:t>
            </a:r>
          </a:p>
          <a:p>
            <a:r>
              <a:rPr lang="en-IN" dirty="0"/>
              <a:t>Malingering </a:t>
            </a:r>
          </a:p>
          <a:p>
            <a:r>
              <a:rPr lang="en-IN" dirty="0"/>
              <a:t>Central neurogenic hyperventilation</a:t>
            </a:r>
          </a:p>
          <a:p>
            <a:r>
              <a:rPr lang="en-IN" dirty="0"/>
              <a:t>Fever </a:t>
            </a:r>
          </a:p>
          <a:p>
            <a:r>
              <a:rPr lang="en-IN" dirty="0"/>
              <a:t>Pregnancy </a:t>
            </a:r>
          </a:p>
          <a:p>
            <a:r>
              <a:rPr lang="en-IN" dirty="0" err="1"/>
              <a:t>Septicemia</a:t>
            </a:r>
            <a:r>
              <a:rPr lang="en-IN" dirty="0"/>
              <a:t> </a:t>
            </a:r>
          </a:p>
          <a:p>
            <a:pPr marL="0" indent="0">
              <a:buNone/>
            </a:pPr>
            <a:endParaRPr lang="en-IN" dirty="0"/>
          </a:p>
        </p:txBody>
      </p:sp>
    </p:spTree>
    <p:extLst>
      <p:ext uri="{BB962C8B-B14F-4D97-AF65-F5344CB8AC3E}">
        <p14:creationId xmlns:p14="http://schemas.microsoft.com/office/powerpoint/2010/main" val="2842289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E55A64B-28AB-A179-C704-4253720B737B}"/>
              </a:ext>
            </a:extLst>
          </p:cNvPr>
          <p:cNvSpPr>
            <a:spLocks noGrp="1"/>
          </p:cNvSpPr>
          <p:nvPr>
            <p:ph type="ctrTitle"/>
          </p:nvPr>
        </p:nvSpPr>
        <p:spPr>
          <a:xfrm>
            <a:off x="1524000" y="1122362"/>
            <a:ext cx="9144000" cy="3119699"/>
          </a:xfrm>
        </p:spPr>
        <p:txBody>
          <a:bodyPr/>
          <a:lstStyle/>
          <a:p>
            <a:r>
              <a:rPr lang="en-IN" b="1" dirty="0">
                <a:solidFill>
                  <a:srgbClr val="FF0000"/>
                </a:solidFill>
              </a:rPr>
              <a:t>2..Dyspnea is cardiac or respiratory……?</a:t>
            </a:r>
          </a:p>
        </p:txBody>
      </p:sp>
    </p:spTree>
    <p:extLst>
      <p:ext uri="{BB962C8B-B14F-4D97-AF65-F5344CB8AC3E}">
        <p14:creationId xmlns:p14="http://schemas.microsoft.com/office/powerpoint/2010/main" val="2197288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1AA6E-347C-E48A-D038-F32FD378D53A}"/>
              </a:ext>
            </a:extLst>
          </p:cNvPr>
          <p:cNvSpPr>
            <a:spLocks noGrp="1"/>
          </p:cNvSpPr>
          <p:nvPr>
            <p:ph type="title"/>
          </p:nvPr>
        </p:nvSpPr>
        <p:spPr/>
        <p:txBody>
          <a:bodyPr/>
          <a:lstStyle/>
          <a:p>
            <a:r>
              <a:rPr lang="en-IN" b="1" u="sng" dirty="0" err="1"/>
              <a:t>Dyspnea</a:t>
            </a:r>
            <a:r>
              <a:rPr lang="en-IN" b="1" u="sng" dirty="0"/>
              <a:t> of pulmonary cause……</a:t>
            </a:r>
          </a:p>
        </p:txBody>
      </p:sp>
      <p:sp>
        <p:nvSpPr>
          <p:cNvPr id="3" name="Content Placeholder 2">
            <a:extLst>
              <a:ext uri="{FF2B5EF4-FFF2-40B4-BE49-F238E27FC236}">
                <a16:creationId xmlns:a16="http://schemas.microsoft.com/office/drawing/2014/main" id="{7CD50B84-01F3-01B1-3874-3380876D8F1F}"/>
              </a:ext>
            </a:extLst>
          </p:cNvPr>
          <p:cNvSpPr>
            <a:spLocks noGrp="1"/>
          </p:cNvSpPr>
          <p:nvPr>
            <p:ph idx="1"/>
          </p:nvPr>
        </p:nvSpPr>
        <p:spPr>
          <a:xfrm>
            <a:off x="838200" y="1825625"/>
            <a:ext cx="10515600" cy="4667250"/>
          </a:xfrm>
        </p:spPr>
        <p:txBody>
          <a:bodyPr>
            <a:normAutofit fontScale="92500" lnSpcReduction="10000"/>
          </a:bodyPr>
          <a:lstStyle/>
          <a:p>
            <a:r>
              <a:rPr lang="en-IN" dirty="0"/>
              <a:t>Cough and expectoration</a:t>
            </a:r>
          </a:p>
          <a:p>
            <a:r>
              <a:rPr lang="en-IN" dirty="0"/>
              <a:t>Wheezing</a:t>
            </a:r>
          </a:p>
          <a:p>
            <a:r>
              <a:rPr lang="en-IN" dirty="0" err="1"/>
              <a:t>Dyspnea</a:t>
            </a:r>
            <a:r>
              <a:rPr lang="en-IN" dirty="0"/>
              <a:t> may not related to exertion</a:t>
            </a:r>
          </a:p>
          <a:p>
            <a:r>
              <a:rPr lang="en-IN" dirty="0"/>
              <a:t>Fever</a:t>
            </a:r>
          </a:p>
          <a:p>
            <a:r>
              <a:rPr lang="en-IN" dirty="0"/>
              <a:t>Pleuritic type of chest pain</a:t>
            </a:r>
          </a:p>
          <a:p>
            <a:r>
              <a:rPr lang="en-IN" dirty="0"/>
              <a:t>Loss of weight</a:t>
            </a:r>
          </a:p>
          <a:p>
            <a:r>
              <a:rPr lang="en-IN" dirty="0"/>
              <a:t>Seasonal variation</a:t>
            </a:r>
          </a:p>
          <a:p>
            <a:r>
              <a:rPr lang="en-IN" dirty="0"/>
              <a:t>Progressive increase over many years</a:t>
            </a:r>
          </a:p>
          <a:p>
            <a:r>
              <a:rPr lang="en-IN" dirty="0"/>
              <a:t>Prompt response to bronchodilators</a:t>
            </a:r>
          </a:p>
          <a:p>
            <a:r>
              <a:rPr lang="en-IN" dirty="0"/>
              <a:t>Prompt response to oxygen</a:t>
            </a:r>
          </a:p>
          <a:p>
            <a:pPr marL="0" indent="0">
              <a:buNone/>
            </a:pPr>
            <a:endParaRPr lang="en-IN" dirty="0"/>
          </a:p>
        </p:txBody>
      </p:sp>
    </p:spTree>
    <p:extLst>
      <p:ext uri="{BB962C8B-B14F-4D97-AF65-F5344CB8AC3E}">
        <p14:creationId xmlns:p14="http://schemas.microsoft.com/office/powerpoint/2010/main" val="2602885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8283B0-E972-F51F-4E26-6331425633C3}"/>
              </a:ext>
            </a:extLst>
          </p:cNvPr>
          <p:cNvSpPr>
            <a:spLocks noGrp="1"/>
          </p:cNvSpPr>
          <p:nvPr>
            <p:ph idx="1"/>
          </p:nvPr>
        </p:nvSpPr>
        <p:spPr>
          <a:xfrm>
            <a:off x="838200" y="1989056"/>
            <a:ext cx="10515600" cy="4128940"/>
          </a:xfrm>
        </p:spPr>
        <p:txBody>
          <a:bodyPr/>
          <a:lstStyle/>
          <a:p>
            <a:r>
              <a:rPr lang="en-IN" dirty="0"/>
              <a:t>Paroxysmal nocturnal </a:t>
            </a:r>
            <a:r>
              <a:rPr lang="en-IN" dirty="0" err="1"/>
              <a:t>dyspnea</a:t>
            </a:r>
            <a:r>
              <a:rPr lang="en-IN" dirty="0"/>
              <a:t> and </a:t>
            </a:r>
            <a:r>
              <a:rPr lang="en-IN" dirty="0" err="1"/>
              <a:t>orthopnea</a:t>
            </a:r>
            <a:endParaRPr lang="en-IN" dirty="0"/>
          </a:p>
          <a:p>
            <a:r>
              <a:rPr lang="en-IN" dirty="0"/>
              <a:t>Pink frothy sputum</a:t>
            </a:r>
          </a:p>
          <a:p>
            <a:r>
              <a:rPr lang="en-IN" dirty="0"/>
              <a:t>Rapid progression of symptoms</a:t>
            </a:r>
          </a:p>
          <a:p>
            <a:r>
              <a:rPr lang="en-IN" dirty="0"/>
              <a:t>Little or no cyanosis with severe </a:t>
            </a:r>
            <a:r>
              <a:rPr lang="en-IN" dirty="0" err="1"/>
              <a:t>dyspnea</a:t>
            </a:r>
            <a:endParaRPr lang="en-IN" dirty="0"/>
          </a:p>
          <a:p>
            <a:r>
              <a:rPr lang="en-IN" dirty="0"/>
              <a:t>Response to diuretics and digoxin</a:t>
            </a:r>
          </a:p>
          <a:p>
            <a:r>
              <a:rPr lang="en-IN" dirty="0"/>
              <a:t>Cheyne stokes breathing</a:t>
            </a:r>
          </a:p>
        </p:txBody>
      </p:sp>
      <p:sp>
        <p:nvSpPr>
          <p:cNvPr id="4" name="Title 1">
            <a:extLst>
              <a:ext uri="{FF2B5EF4-FFF2-40B4-BE49-F238E27FC236}">
                <a16:creationId xmlns:a16="http://schemas.microsoft.com/office/drawing/2014/main" id="{58D1A212-E986-11DE-B2C8-E31F89B4816A}"/>
              </a:ext>
            </a:extLst>
          </p:cNvPr>
          <p:cNvSpPr>
            <a:spLocks noGrp="1"/>
          </p:cNvSpPr>
          <p:nvPr>
            <p:ph type="title"/>
          </p:nvPr>
        </p:nvSpPr>
        <p:spPr>
          <a:xfrm>
            <a:off x="838200" y="365125"/>
            <a:ext cx="10515600" cy="1325563"/>
          </a:xfrm>
        </p:spPr>
        <p:txBody>
          <a:bodyPr/>
          <a:lstStyle/>
          <a:p>
            <a:r>
              <a:rPr lang="en-IN" b="1" u="sng" dirty="0" err="1"/>
              <a:t>Dyspnea</a:t>
            </a:r>
            <a:r>
              <a:rPr lang="en-IN" b="1" u="sng" dirty="0"/>
              <a:t> of cardiac cause……</a:t>
            </a:r>
          </a:p>
        </p:txBody>
      </p:sp>
    </p:spTree>
    <p:extLst>
      <p:ext uri="{BB962C8B-B14F-4D97-AF65-F5344CB8AC3E}">
        <p14:creationId xmlns:p14="http://schemas.microsoft.com/office/powerpoint/2010/main" val="2145708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E7CCF0F-8B1A-F4BC-7C2A-E17C3AEB0097}"/>
              </a:ext>
            </a:extLst>
          </p:cNvPr>
          <p:cNvSpPr>
            <a:spLocks noGrp="1"/>
          </p:cNvSpPr>
          <p:nvPr>
            <p:ph type="ctrTitle"/>
          </p:nvPr>
        </p:nvSpPr>
        <p:spPr>
          <a:xfrm>
            <a:off x="933254" y="2828041"/>
            <a:ext cx="9734746" cy="1527142"/>
          </a:xfrm>
        </p:spPr>
        <p:txBody>
          <a:bodyPr>
            <a:normAutofit/>
          </a:bodyPr>
          <a:lstStyle/>
          <a:p>
            <a:r>
              <a:rPr lang="en-IN" sz="6600" b="1" dirty="0">
                <a:solidFill>
                  <a:srgbClr val="FF0000"/>
                </a:solidFill>
              </a:rPr>
              <a:t>3.. Grading of </a:t>
            </a:r>
            <a:r>
              <a:rPr lang="en-IN" sz="6600" b="1" dirty="0" err="1">
                <a:solidFill>
                  <a:srgbClr val="FF0000"/>
                </a:solidFill>
              </a:rPr>
              <a:t>dyspnea</a:t>
            </a:r>
            <a:r>
              <a:rPr lang="en-IN" sz="6600" b="1" dirty="0">
                <a:solidFill>
                  <a:srgbClr val="FF0000"/>
                </a:solidFill>
              </a:rPr>
              <a:t>….???</a:t>
            </a:r>
          </a:p>
        </p:txBody>
      </p:sp>
    </p:spTree>
    <p:extLst>
      <p:ext uri="{BB962C8B-B14F-4D97-AF65-F5344CB8AC3E}">
        <p14:creationId xmlns:p14="http://schemas.microsoft.com/office/powerpoint/2010/main" val="14551753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854EA4-BF64-E7E9-B212-E7360140BEF1}"/>
              </a:ext>
            </a:extLst>
          </p:cNvPr>
          <p:cNvSpPr>
            <a:spLocks noGrp="1"/>
          </p:cNvSpPr>
          <p:nvPr>
            <p:ph idx="1"/>
          </p:nvPr>
        </p:nvSpPr>
        <p:spPr>
          <a:xfrm>
            <a:off x="838200" y="650450"/>
            <a:ext cx="10515600" cy="5722070"/>
          </a:xfrm>
        </p:spPr>
        <p:txBody>
          <a:bodyPr>
            <a:normAutofit lnSpcReduction="10000"/>
          </a:bodyPr>
          <a:lstStyle/>
          <a:p>
            <a:endParaRPr lang="en-IN" dirty="0"/>
          </a:p>
          <a:p>
            <a:r>
              <a:rPr lang="en-IN" dirty="0"/>
              <a:t>The degree of disability by </a:t>
            </a:r>
            <a:r>
              <a:rPr lang="en-IN" dirty="0" err="1"/>
              <a:t>dyspnea</a:t>
            </a:r>
            <a:r>
              <a:rPr lang="en-IN" dirty="0"/>
              <a:t> can be graded semi-objectively.</a:t>
            </a:r>
          </a:p>
          <a:p>
            <a:endParaRPr lang="en-IN" dirty="0"/>
          </a:p>
          <a:p>
            <a:r>
              <a:rPr lang="en-IN" dirty="0"/>
              <a:t>The </a:t>
            </a:r>
            <a:r>
              <a:rPr lang="en-IN" dirty="0" err="1"/>
              <a:t>dyspnea</a:t>
            </a:r>
            <a:r>
              <a:rPr lang="en-IN" dirty="0"/>
              <a:t> degree is directly proportional to severity of pulmonary venous hypertension</a:t>
            </a:r>
          </a:p>
          <a:p>
            <a:endParaRPr lang="en-IN" dirty="0"/>
          </a:p>
          <a:p>
            <a:r>
              <a:rPr lang="en-IN" dirty="0"/>
              <a:t>Various scales used;</a:t>
            </a:r>
          </a:p>
          <a:p>
            <a:pPr marL="971550" lvl="1" indent="-514350">
              <a:buFont typeface="+mj-lt"/>
              <a:buAutoNum type="arabicPeriod"/>
            </a:pPr>
            <a:r>
              <a:rPr lang="en-IN" sz="2800" dirty="0"/>
              <a:t>NYHA grading</a:t>
            </a:r>
          </a:p>
          <a:p>
            <a:pPr marL="971550" lvl="1" indent="-514350">
              <a:buFont typeface="+mj-lt"/>
              <a:buAutoNum type="arabicPeriod"/>
            </a:pPr>
            <a:r>
              <a:rPr lang="en-IN" sz="2800" dirty="0" err="1"/>
              <a:t>mMRC</a:t>
            </a:r>
            <a:r>
              <a:rPr lang="en-IN" sz="2800" dirty="0"/>
              <a:t> grading</a:t>
            </a:r>
          </a:p>
          <a:p>
            <a:pPr marL="971550" lvl="1" indent="-514350">
              <a:buFont typeface="+mj-lt"/>
              <a:buAutoNum type="arabicPeriod"/>
            </a:pPr>
            <a:r>
              <a:rPr lang="en-IN" sz="2800" dirty="0"/>
              <a:t>Visual analogue scale</a:t>
            </a:r>
          </a:p>
          <a:p>
            <a:pPr marL="971550" lvl="1" indent="-514350">
              <a:buFont typeface="+mj-lt"/>
              <a:buAutoNum type="arabicPeriod"/>
            </a:pPr>
            <a:r>
              <a:rPr lang="en-IN" sz="2800" dirty="0"/>
              <a:t>Borg scale</a:t>
            </a:r>
          </a:p>
          <a:p>
            <a:pPr marL="971550" lvl="1" indent="-514350">
              <a:buFont typeface="+mj-lt"/>
              <a:buAutoNum type="arabicPeriod"/>
            </a:pPr>
            <a:r>
              <a:rPr lang="en-IN" sz="2800" dirty="0"/>
              <a:t>Canadian classification</a:t>
            </a:r>
          </a:p>
          <a:p>
            <a:pPr marL="971550" lvl="1" indent="-514350">
              <a:buFont typeface="+mj-lt"/>
              <a:buAutoNum type="arabicPeriod"/>
            </a:pPr>
            <a:r>
              <a:rPr lang="en-IN" sz="2800" dirty="0"/>
              <a:t>6- min walk test</a:t>
            </a:r>
          </a:p>
        </p:txBody>
      </p:sp>
    </p:spTree>
    <p:extLst>
      <p:ext uri="{BB962C8B-B14F-4D97-AF65-F5344CB8AC3E}">
        <p14:creationId xmlns:p14="http://schemas.microsoft.com/office/powerpoint/2010/main" val="2963302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gure, NYHA Classification - Heart failure. Contributed by the New York  Health Association (NYHA)] - StatPearls - NCBI Bookshelf">
            <a:extLst>
              <a:ext uri="{FF2B5EF4-FFF2-40B4-BE49-F238E27FC236}">
                <a16:creationId xmlns:a16="http://schemas.microsoft.com/office/drawing/2014/main" id="{D34B2345-9839-2328-9408-3BE497A691A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244" y="233313"/>
            <a:ext cx="11500699" cy="6391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1055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1B33D-1026-B70B-9A23-98D3EF73F9E3}"/>
              </a:ext>
            </a:extLst>
          </p:cNvPr>
          <p:cNvSpPr>
            <a:spLocks noGrp="1"/>
          </p:cNvSpPr>
          <p:nvPr>
            <p:ph type="title"/>
          </p:nvPr>
        </p:nvSpPr>
        <p:spPr/>
        <p:txBody>
          <a:bodyPr/>
          <a:lstStyle/>
          <a:p>
            <a:r>
              <a:rPr lang="en-IN" b="1" u="sng" dirty="0"/>
              <a:t>Limitations of NYHA classification</a:t>
            </a:r>
          </a:p>
        </p:txBody>
      </p:sp>
      <p:sp>
        <p:nvSpPr>
          <p:cNvPr id="3" name="Content Placeholder 2">
            <a:extLst>
              <a:ext uri="{FF2B5EF4-FFF2-40B4-BE49-F238E27FC236}">
                <a16:creationId xmlns:a16="http://schemas.microsoft.com/office/drawing/2014/main" id="{448431C2-CBD6-8A78-EDC0-39B049DF44B0}"/>
              </a:ext>
            </a:extLst>
          </p:cNvPr>
          <p:cNvSpPr>
            <a:spLocks noGrp="1"/>
          </p:cNvSpPr>
          <p:nvPr>
            <p:ph idx="1"/>
          </p:nvPr>
        </p:nvSpPr>
        <p:spPr/>
        <p:txBody>
          <a:bodyPr>
            <a:normAutofit lnSpcReduction="10000"/>
          </a:bodyPr>
          <a:lstStyle/>
          <a:p>
            <a:r>
              <a:rPr lang="en-IN" dirty="0"/>
              <a:t>It is subjective</a:t>
            </a:r>
          </a:p>
          <a:p>
            <a:endParaRPr lang="en-IN" dirty="0"/>
          </a:p>
          <a:p>
            <a:r>
              <a:rPr lang="en-IN" dirty="0"/>
              <a:t>Poor reproducibility</a:t>
            </a:r>
          </a:p>
          <a:p>
            <a:endParaRPr lang="en-IN" dirty="0"/>
          </a:p>
          <a:p>
            <a:r>
              <a:rPr lang="en-IN" dirty="0"/>
              <a:t>Does not involve: PND, </a:t>
            </a:r>
            <a:r>
              <a:rPr lang="en-IN" dirty="0" err="1"/>
              <a:t>orthopnea</a:t>
            </a:r>
            <a:r>
              <a:rPr lang="en-IN" dirty="0"/>
              <a:t>, and other forms of </a:t>
            </a:r>
            <a:r>
              <a:rPr lang="en-IN" dirty="0" err="1"/>
              <a:t>dyspnea</a:t>
            </a:r>
            <a:endParaRPr lang="en-IN" dirty="0"/>
          </a:p>
          <a:p>
            <a:endParaRPr lang="en-IN" dirty="0"/>
          </a:p>
          <a:p>
            <a:r>
              <a:rPr lang="en-IN" dirty="0"/>
              <a:t>Cannot be reliable in children</a:t>
            </a:r>
          </a:p>
          <a:p>
            <a:endParaRPr lang="en-IN" dirty="0"/>
          </a:p>
          <a:p>
            <a:r>
              <a:rPr lang="en-IN" dirty="0"/>
              <a:t>Does not involve beyond ordinary activity</a:t>
            </a:r>
          </a:p>
        </p:txBody>
      </p:sp>
    </p:spTree>
    <p:extLst>
      <p:ext uri="{BB962C8B-B14F-4D97-AF65-F5344CB8AC3E}">
        <p14:creationId xmlns:p14="http://schemas.microsoft.com/office/powerpoint/2010/main" val="22430343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9C80F-E120-6924-B545-9CA79434A7C2}"/>
              </a:ext>
            </a:extLst>
          </p:cNvPr>
          <p:cNvSpPr>
            <a:spLocks noGrp="1"/>
          </p:cNvSpPr>
          <p:nvPr>
            <p:ph type="title"/>
          </p:nvPr>
        </p:nvSpPr>
        <p:spPr/>
        <p:txBody>
          <a:bodyPr>
            <a:normAutofit/>
          </a:bodyPr>
          <a:lstStyle/>
          <a:p>
            <a:pPr algn="ctr"/>
            <a:r>
              <a:rPr lang="en-IN" sz="4800" b="1" u="sng" dirty="0"/>
              <a:t>NYHA classification</a:t>
            </a:r>
          </a:p>
        </p:txBody>
      </p:sp>
      <p:sp>
        <p:nvSpPr>
          <p:cNvPr id="3" name="Content Placeholder 2">
            <a:extLst>
              <a:ext uri="{FF2B5EF4-FFF2-40B4-BE49-F238E27FC236}">
                <a16:creationId xmlns:a16="http://schemas.microsoft.com/office/drawing/2014/main" id="{1CEF70D1-BC1F-3B34-9BA4-BC1188815836}"/>
              </a:ext>
            </a:extLst>
          </p:cNvPr>
          <p:cNvSpPr>
            <a:spLocks noGrp="1"/>
          </p:cNvSpPr>
          <p:nvPr>
            <p:ph idx="1"/>
          </p:nvPr>
        </p:nvSpPr>
        <p:spPr>
          <a:xfrm>
            <a:off x="838200" y="1825624"/>
            <a:ext cx="10515600" cy="4594029"/>
          </a:xfrm>
        </p:spPr>
        <p:txBody>
          <a:bodyPr>
            <a:normAutofit fontScale="92500" lnSpcReduction="20000"/>
          </a:bodyPr>
          <a:lstStyle/>
          <a:p>
            <a:r>
              <a:rPr lang="en-IN" dirty="0" err="1"/>
              <a:t>Inspite</a:t>
            </a:r>
            <a:r>
              <a:rPr lang="en-IN" dirty="0"/>
              <a:t> of its limitations</a:t>
            </a:r>
          </a:p>
          <a:p>
            <a:endParaRPr lang="en-IN" dirty="0"/>
          </a:p>
          <a:p>
            <a:r>
              <a:rPr lang="en-IN" dirty="0"/>
              <a:t>Strong &amp; independent predictor of mortality.</a:t>
            </a:r>
          </a:p>
          <a:p>
            <a:endParaRPr lang="en-IN" dirty="0"/>
          </a:p>
          <a:p>
            <a:r>
              <a:rPr lang="en-IN" dirty="0"/>
              <a:t>Most often used as prognostic marker</a:t>
            </a:r>
          </a:p>
          <a:p>
            <a:endParaRPr lang="en-IN" dirty="0"/>
          </a:p>
          <a:p>
            <a:r>
              <a:rPr lang="en-IN" dirty="0"/>
              <a:t>Outcome measure</a:t>
            </a:r>
          </a:p>
          <a:p>
            <a:endParaRPr lang="en-IN" dirty="0"/>
          </a:p>
          <a:p>
            <a:r>
              <a:rPr lang="en-IN" dirty="0"/>
              <a:t>Inclusion/exclusion criteria for clinical trials</a:t>
            </a:r>
          </a:p>
          <a:p>
            <a:endParaRPr lang="en-IN" dirty="0"/>
          </a:p>
          <a:p>
            <a:r>
              <a:rPr lang="en-IN" sz="3000" b="1" dirty="0">
                <a:solidFill>
                  <a:srgbClr val="FF0000"/>
                </a:solidFill>
              </a:rPr>
              <a:t>Indication for CRT, spironolactone</a:t>
            </a:r>
          </a:p>
        </p:txBody>
      </p:sp>
    </p:spTree>
    <p:extLst>
      <p:ext uri="{BB962C8B-B14F-4D97-AF65-F5344CB8AC3E}">
        <p14:creationId xmlns:p14="http://schemas.microsoft.com/office/powerpoint/2010/main" val="12213389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OPD Assessment Tools Flashcards | Quizlet">
            <a:extLst>
              <a:ext uri="{FF2B5EF4-FFF2-40B4-BE49-F238E27FC236}">
                <a16:creationId xmlns:a16="http://schemas.microsoft.com/office/drawing/2014/main" id="{E3DA1458-D170-6CA0-E6AC-E66A8CB01A6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3951" y="339365"/>
            <a:ext cx="11406433" cy="6297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239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99270-D58A-8DA7-594B-846802A61452}"/>
              </a:ext>
            </a:extLst>
          </p:cNvPr>
          <p:cNvSpPr>
            <a:spLocks noGrp="1"/>
          </p:cNvSpPr>
          <p:nvPr>
            <p:ph type="title"/>
          </p:nvPr>
        </p:nvSpPr>
        <p:spPr/>
        <p:txBody>
          <a:bodyPr>
            <a:normAutofit/>
          </a:bodyPr>
          <a:lstStyle/>
          <a:p>
            <a:r>
              <a:rPr lang="en-IN" sz="4800" b="1" u="sng" dirty="0"/>
              <a:t>Cardinal symptoms of cardiac disease</a:t>
            </a:r>
          </a:p>
        </p:txBody>
      </p:sp>
      <p:sp>
        <p:nvSpPr>
          <p:cNvPr id="3" name="Content Placeholder 2">
            <a:extLst>
              <a:ext uri="{FF2B5EF4-FFF2-40B4-BE49-F238E27FC236}">
                <a16:creationId xmlns:a16="http://schemas.microsoft.com/office/drawing/2014/main" id="{C73A9628-716D-6A19-E348-0A775AB466E1}"/>
              </a:ext>
            </a:extLst>
          </p:cNvPr>
          <p:cNvSpPr>
            <a:spLocks noGrp="1"/>
          </p:cNvSpPr>
          <p:nvPr>
            <p:ph idx="1"/>
          </p:nvPr>
        </p:nvSpPr>
        <p:spPr/>
        <p:txBody>
          <a:bodyPr>
            <a:normAutofit lnSpcReduction="10000"/>
          </a:bodyPr>
          <a:lstStyle/>
          <a:p>
            <a:pPr marL="514350" indent="-514350">
              <a:buFont typeface="+mj-lt"/>
              <a:buAutoNum type="arabicPeriod"/>
            </a:pPr>
            <a:r>
              <a:rPr lang="en-IN" b="1" dirty="0" err="1">
                <a:solidFill>
                  <a:srgbClr val="FF0000"/>
                </a:solidFill>
              </a:rPr>
              <a:t>Dyspnea</a:t>
            </a:r>
            <a:r>
              <a:rPr lang="en-IN" b="1" dirty="0">
                <a:solidFill>
                  <a:srgbClr val="FF0000"/>
                </a:solidFill>
              </a:rPr>
              <a:t> or breathlessness</a:t>
            </a:r>
          </a:p>
          <a:p>
            <a:pPr marL="514350" indent="-514350">
              <a:buFont typeface="+mj-lt"/>
              <a:buAutoNum type="arabicPeriod"/>
            </a:pPr>
            <a:endParaRPr lang="en-IN" dirty="0"/>
          </a:p>
          <a:p>
            <a:pPr marL="514350" indent="-514350">
              <a:buFont typeface="+mj-lt"/>
              <a:buAutoNum type="arabicPeriod"/>
            </a:pPr>
            <a:r>
              <a:rPr lang="en-IN" dirty="0"/>
              <a:t>Chest pain</a:t>
            </a:r>
          </a:p>
          <a:p>
            <a:pPr marL="514350" indent="-514350">
              <a:buFont typeface="+mj-lt"/>
              <a:buAutoNum type="arabicPeriod"/>
            </a:pPr>
            <a:endParaRPr lang="en-IN" dirty="0"/>
          </a:p>
          <a:p>
            <a:pPr marL="514350" indent="-514350">
              <a:buFont typeface="+mj-lt"/>
              <a:buAutoNum type="arabicPeriod"/>
            </a:pPr>
            <a:r>
              <a:rPr lang="en-IN" dirty="0"/>
              <a:t>Syncope</a:t>
            </a:r>
          </a:p>
          <a:p>
            <a:pPr marL="514350" indent="-514350">
              <a:buFont typeface="+mj-lt"/>
              <a:buAutoNum type="arabicPeriod"/>
            </a:pPr>
            <a:endParaRPr lang="en-IN" dirty="0"/>
          </a:p>
          <a:p>
            <a:pPr marL="514350" indent="-514350">
              <a:buFont typeface="+mj-lt"/>
              <a:buAutoNum type="arabicPeriod"/>
            </a:pPr>
            <a:r>
              <a:rPr lang="en-IN" dirty="0"/>
              <a:t>Palpitations</a:t>
            </a:r>
          </a:p>
          <a:p>
            <a:pPr marL="514350" indent="-514350">
              <a:buFont typeface="+mj-lt"/>
              <a:buAutoNum type="arabicPeriod"/>
            </a:pPr>
            <a:endParaRPr lang="en-IN" dirty="0"/>
          </a:p>
          <a:p>
            <a:pPr marL="514350" indent="-514350">
              <a:buFont typeface="+mj-lt"/>
              <a:buAutoNum type="arabicPeriod"/>
            </a:pPr>
            <a:r>
              <a:rPr lang="en-IN" dirty="0" err="1"/>
              <a:t>Edema</a:t>
            </a:r>
            <a:r>
              <a:rPr lang="en-IN" dirty="0"/>
              <a:t> / fatigue </a:t>
            </a:r>
          </a:p>
        </p:txBody>
      </p:sp>
    </p:spTree>
    <p:extLst>
      <p:ext uri="{BB962C8B-B14F-4D97-AF65-F5344CB8AC3E}">
        <p14:creationId xmlns:p14="http://schemas.microsoft.com/office/powerpoint/2010/main" val="21945661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MRC Dyspnea Scale - An Easy Way To Remember - YouTube">
            <a:extLst>
              <a:ext uri="{FF2B5EF4-FFF2-40B4-BE49-F238E27FC236}">
                <a16:creationId xmlns:a16="http://schemas.microsoft.com/office/drawing/2014/main" id="{904044EA-0372-136A-7E68-89DA07B4E25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1339" y="245097"/>
            <a:ext cx="10935093"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1119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JaypeeDigital | eBook Reader">
            <a:extLst>
              <a:ext uri="{FF2B5EF4-FFF2-40B4-BE49-F238E27FC236}">
                <a16:creationId xmlns:a16="http://schemas.microsoft.com/office/drawing/2014/main" id="{A4C8A3A0-88F7-89A1-F9CC-F0C329815B2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1339" y="999241"/>
            <a:ext cx="10982227" cy="5250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12915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8459-CF68-6E9C-A583-14E3A8051D10}"/>
              </a:ext>
            </a:extLst>
          </p:cNvPr>
          <p:cNvSpPr>
            <a:spLocks noGrp="1"/>
          </p:cNvSpPr>
          <p:nvPr>
            <p:ph type="title"/>
          </p:nvPr>
        </p:nvSpPr>
        <p:spPr/>
        <p:txBody>
          <a:bodyPr>
            <a:normAutofit/>
          </a:bodyPr>
          <a:lstStyle/>
          <a:p>
            <a:pPr algn="ctr"/>
            <a:r>
              <a:rPr lang="en-IN" sz="5400" b="1" u="sng" dirty="0"/>
              <a:t>6 minute walk test</a:t>
            </a:r>
          </a:p>
        </p:txBody>
      </p:sp>
      <p:pic>
        <p:nvPicPr>
          <p:cNvPr id="2050" name="Picture 2" descr="Schematic illustration of the 6-minute Walk Test. | Download Scientific  Diagram">
            <a:extLst>
              <a:ext uri="{FF2B5EF4-FFF2-40B4-BE49-F238E27FC236}">
                <a16:creationId xmlns:a16="http://schemas.microsoft.com/office/drawing/2014/main" id="{5762445F-6988-B956-B29B-20BC405C5F0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4763" y="4779389"/>
            <a:ext cx="9662473" cy="1828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3B6C092-574A-B6C1-023A-5717F21C21BF}"/>
              </a:ext>
            </a:extLst>
          </p:cNvPr>
          <p:cNvSpPr txBox="1"/>
          <p:nvPr/>
        </p:nvSpPr>
        <p:spPr>
          <a:xfrm>
            <a:off x="1057373" y="1908927"/>
            <a:ext cx="9662473" cy="1815882"/>
          </a:xfrm>
          <a:prstGeom prst="rect">
            <a:avLst/>
          </a:prstGeom>
          <a:noFill/>
        </p:spPr>
        <p:txBody>
          <a:bodyPr wrap="square" rtlCol="0">
            <a:spAutoFit/>
          </a:bodyPr>
          <a:lstStyle/>
          <a:p>
            <a:pPr marL="285750" indent="-285750">
              <a:buFont typeface="Arial" panose="020B0604020202020204" pitchFamily="34" charset="0"/>
              <a:buChar char="•"/>
            </a:pPr>
            <a:r>
              <a:rPr lang="en-IN" sz="2800" dirty="0"/>
              <a:t>Distance covered over 6 minute is used to assess functional capacity</a:t>
            </a:r>
          </a:p>
          <a:p>
            <a:pPr marL="285750" indent="-285750">
              <a:buFont typeface="Arial" panose="020B0604020202020204" pitchFamily="34" charset="0"/>
              <a:buChar char="•"/>
            </a:pPr>
            <a:r>
              <a:rPr lang="en-IN" sz="2800" dirty="0"/>
              <a:t>6MWD in healthy adults – (400 – 700 meters)</a:t>
            </a:r>
          </a:p>
          <a:p>
            <a:pPr marL="285750" indent="-285750">
              <a:buFont typeface="Arial" panose="020B0604020202020204" pitchFamily="34" charset="0"/>
              <a:buChar char="•"/>
            </a:pPr>
            <a:r>
              <a:rPr lang="en-IN" sz="2800" dirty="0"/>
              <a:t>Simple and reliable</a:t>
            </a:r>
          </a:p>
        </p:txBody>
      </p:sp>
    </p:spTree>
    <p:extLst>
      <p:ext uri="{BB962C8B-B14F-4D97-AF65-F5344CB8AC3E}">
        <p14:creationId xmlns:p14="http://schemas.microsoft.com/office/powerpoint/2010/main" val="44407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32050-56D3-D83D-9445-D82FE6195F95}"/>
              </a:ext>
            </a:extLst>
          </p:cNvPr>
          <p:cNvSpPr>
            <a:spLocks noGrp="1"/>
          </p:cNvSpPr>
          <p:nvPr>
            <p:ph type="title"/>
          </p:nvPr>
        </p:nvSpPr>
        <p:spPr>
          <a:xfrm>
            <a:off x="762785" y="0"/>
            <a:ext cx="10515600" cy="1325563"/>
          </a:xfrm>
        </p:spPr>
        <p:txBody>
          <a:bodyPr/>
          <a:lstStyle/>
          <a:p>
            <a:pPr algn="ctr"/>
            <a:r>
              <a:rPr lang="en-IN" b="1" u="sng" dirty="0"/>
              <a:t>Modified </a:t>
            </a:r>
            <a:r>
              <a:rPr lang="en-IN" b="1" u="sng" dirty="0" err="1"/>
              <a:t>borg</a:t>
            </a:r>
            <a:r>
              <a:rPr lang="en-IN" b="1" u="sng" dirty="0"/>
              <a:t> scale of </a:t>
            </a:r>
            <a:r>
              <a:rPr lang="en-IN" b="1" u="sng" dirty="0" err="1"/>
              <a:t>dyspnea</a:t>
            </a:r>
            <a:endParaRPr lang="en-IN" b="1" u="sng" dirty="0"/>
          </a:p>
        </p:txBody>
      </p:sp>
      <p:pic>
        <p:nvPicPr>
          <p:cNvPr id="5122" name="Picture 2" descr="Modified Borg scale dyspnea score. This scale consists of both verbal... |  Download Scientific Diagram">
            <a:extLst>
              <a:ext uri="{FF2B5EF4-FFF2-40B4-BE49-F238E27FC236}">
                <a16:creationId xmlns:a16="http://schemas.microsoft.com/office/drawing/2014/main" id="{31C1E0EB-74D9-7E84-5AE1-83E2C311383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6486" y="1150070"/>
            <a:ext cx="8088198" cy="554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7857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561F88-AD10-4029-A2B8-F0AF22774E6C}"/>
              </a:ext>
            </a:extLst>
          </p:cNvPr>
          <p:cNvSpPr>
            <a:spLocks noGrp="1"/>
          </p:cNvSpPr>
          <p:nvPr>
            <p:ph type="ctrTitle"/>
          </p:nvPr>
        </p:nvSpPr>
        <p:spPr/>
        <p:txBody>
          <a:bodyPr/>
          <a:lstStyle/>
          <a:p>
            <a:r>
              <a:rPr lang="en-IN" b="1" dirty="0">
                <a:solidFill>
                  <a:srgbClr val="FF0000"/>
                </a:solidFill>
              </a:rPr>
              <a:t>Paroxysmal nocturnal </a:t>
            </a:r>
            <a:r>
              <a:rPr lang="en-IN" b="1" dirty="0" err="1">
                <a:solidFill>
                  <a:srgbClr val="FF0000"/>
                </a:solidFill>
              </a:rPr>
              <a:t>dyspnea</a:t>
            </a:r>
            <a:endParaRPr lang="en-IN" b="1" dirty="0">
              <a:solidFill>
                <a:srgbClr val="FF0000"/>
              </a:solidFill>
            </a:endParaRPr>
          </a:p>
        </p:txBody>
      </p:sp>
    </p:spTree>
    <p:extLst>
      <p:ext uri="{BB962C8B-B14F-4D97-AF65-F5344CB8AC3E}">
        <p14:creationId xmlns:p14="http://schemas.microsoft.com/office/powerpoint/2010/main" val="41814265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77F13A-4C49-DF20-7149-FDFFE8701574}"/>
              </a:ext>
            </a:extLst>
          </p:cNvPr>
          <p:cNvSpPr>
            <a:spLocks noGrp="1"/>
          </p:cNvSpPr>
          <p:nvPr>
            <p:ph idx="1"/>
          </p:nvPr>
        </p:nvSpPr>
        <p:spPr/>
        <p:txBody>
          <a:bodyPr/>
          <a:lstStyle/>
          <a:p>
            <a:r>
              <a:rPr lang="en-IN" dirty="0"/>
              <a:t>The patient wakes up 2-3 hours after going to sleep with shortness of breath and cough, sits up on the bed or stands and opens the window as if hungry for air. (</a:t>
            </a:r>
            <a:r>
              <a:rPr lang="en-IN" dirty="0" err="1"/>
              <a:t>dyspnea</a:t>
            </a:r>
            <a:r>
              <a:rPr lang="en-IN" dirty="0"/>
              <a:t> </a:t>
            </a:r>
            <a:r>
              <a:rPr lang="en-IN" dirty="0" err="1"/>
              <a:t>preceds</a:t>
            </a:r>
            <a:r>
              <a:rPr lang="en-IN" dirty="0"/>
              <a:t> cough and not vice-versa)</a:t>
            </a:r>
          </a:p>
          <a:p>
            <a:endParaRPr lang="en-IN" dirty="0"/>
          </a:p>
          <a:p>
            <a:r>
              <a:rPr lang="en-IN" dirty="0"/>
              <a:t>Destiny: either </a:t>
            </a:r>
            <a:r>
              <a:rPr lang="en-IN" dirty="0" err="1"/>
              <a:t>dyspnea</a:t>
            </a:r>
            <a:r>
              <a:rPr lang="en-IN" dirty="0"/>
              <a:t> may subside spontaneously (15-30mins) or sometimes may progress to frank pulmonary </a:t>
            </a:r>
            <a:r>
              <a:rPr lang="en-IN" dirty="0" err="1"/>
              <a:t>edema</a:t>
            </a:r>
            <a:r>
              <a:rPr lang="en-IN" dirty="0"/>
              <a:t>.</a:t>
            </a:r>
          </a:p>
          <a:p>
            <a:endParaRPr lang="en-IN" dirty="0"/>
          </a:p>
          <a:p>
            <a:r>
              <a:rPr lang="en-IN" dirty="0"/>
              <a:t>Paroxysmal nocturnal </a:t>
            </a:r>
            <a:r>
              <a:rPr lang="en-IN" dirty="0" err="1"/>
              <a:t>dyspnea</a:t>
            </a:r>
            <a:r>
              <a:rPr lang="en-IN" dirty="0"/>
              <a:t> is related to interstitial pulmonary </a:t>
            </a:r>
            <a:r>
              <a:rPr lang="en-IN" dirty="0" err="1"/>
              <a:t>edema</a:t>
            </a:r>
            <a:r>
              <a:rPr lang="en-IN" dirty="0"/>
              <a:t>.</a:t>
            </a:r>
          </a:p>
        </p:txBody>
      </p:sp>
    </p:spTree>
    <p:extLst>
      <p:ext uri="{BB962C8B-B14F-4D97-AF65-F5344CB8AC3E}">
        <p14:creationId xmlns:p14="http://schemas.microsoft.com/office/powerpoint/2010/main" val="3388321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BCA8-7731-7F61-6EA8-410C4C49BFD6}"/>
              </a:ext>
            </a:extLst>
          </p:cNvPr>
          <p:cNvSpPr>
            <a:spLocks noGrp="1"/>
          </p:cNvSpPr>
          <p:nvPr>
            <p:ph type="title"/>
          </p:nvPr>
        </p:nvSpPr>
        <p:spPr/>
        <p:txBody>
          <a:bodyPr/>
          <a:lstStyle/>
          <a:p>
            <a:r>
              <a:rPr lang="en-IN" b="1" u="sng" dirty="0"/>
              <a:t>Mechanisms of PND…..</a:t>
            </a:r>
          </a:p>
        </p:txBody>
      </p:sp>
      <p:sp>
        <p:nvSpPr>
          <p:cNvPr id="3" name="Content Placeholder 2">
            <a:extLst>
              <a:ext uri="{FF2B5EF4-FFF2-40B4-BE49-F238E27FC236}">
                <a16:creationId xmlns:a16="http://schemas.microsoft.com/office/drawing/2014/main" id="{EFCAC792-11EC-DD6E-7A2F-0EE29EEE8796}"/>
              </a:ext>
            </a:extLst>
          </p:cNvPr>
          <p:cNvSpPr>
            <a:spLocks noGrp="1"/>
          </p:cNvSpPr>
          <p:nvPr>
            <p:ph idx="1"/>
          </p:nvPr>
        </p:nvSpPr>
        <p:spPr/>
        <p:txBody>
          <a:bodyPr>
            <a:normAutofit fontScale="92500" lnSpcReduction="10000"/>
          </a:bodyPr>
          <a:lstStyle/>
          <a:p>
            <a:pPr marL="514350" indent="-514350">
              <a:buFont typeface="+mj-lt"/>
              <a:buAutoNum type="arabicPeriod"/>
            </a:pPr>
            <a:r>
              <a:rPr lang="en-IN" dirty="0"/>
              <a:t>Absorption of </a:t>
            </a:r>
            <a:r>
              <a:rPr lang="en-IN" dirty="0" err="1"/>
              <a:t>edema</a:t>
            </a:r>
            <a:r>
              <a:rPr lang="en-IN" dirty="0"/>
              <a:t> fluid with increase in RV output overfilling the lungs (slow redistribution)</a:t>
            </a:r>
          </a:p>
          <a:p>
            <a:pPr marL="514350" indent="-514350">
              <a:buFont typeface="+mj-lt"/>
              <a:buAutoNum type="arabicPeriod"/>
            </a:pPr>
            <a:endParaRPr lang="en-IN" dirty="0"/>
          </a:p>
          <a:p>
            <a:pPr marL="514350" indent="-514350">
              <a:buFont typeface="+mj-lt"/>
              <a:buAutoNum type="arabicPeriod"/>
            </a:pPr>
            <a:r>
              <a:rPr lang="en-IN" dirty="0"/>
              <a:t>Diminished sympathetic drive of sleep decreasing LV contractility</a:t>
            </a:r>
          </a:p>
          <a:p>
            <a:pPr marL="514350" indent="-514350">
              <a:buFont typeface="+mj-lt"/>
              <a:buAutoNum type="arabicPeriod"/>
            </a:pPr>
            <a:endParaRPr lang="en-IN" dirty="0"/>
          </a:p>
          <a:p>
            <a:pPr marL="514350" indent="-514350">
              <a:buFont typeface="+mj-lt"/>
              <a:buAutoNum type="arabicPeriod"/>
            </a:pPr>
            <a:r>
              <a:rPr lang="en-IN" dirty="0"/>
              <a:t>Sleep induced dreams with attendant increase in emotional instability</a:t>
            </a:r>
          </a:p>
          <a:p>
            <a:pPr marL="514350" indent="-514350">
              <a:buFont typeface="+mj-lt"/>
              <a:buAutoNum type="arabicPeriod"/>
            </a:pPr>
            <a:endParaRPr lang="en-IN" dirty="0"/>
          </a:p>
          <a:p>
            <a:pPr marL="514350" indent="-514350">
              <a:buFont typeface="+mj-lt"/>
              <a:buAutoNum type="arabicPeriod"/>
            </a:pPr>
            <a:r>
              <a:rPr lang="en-IN" dirty="0"/>
              <a:t>Nocturnal arrythmias</a:t>
            </a:r>
          </a:p>
          <a:p>
            <a:pPr marL="514350" indent="-514350">
              <a:buFont typeface="+mj-lt"/>
              <a:buAutoNum type="arabicPeriod"/>
            </a:pPr>
            <a:endParaRPr lang="en-IN" dirty="0"/>
          </a:p>
          <a:p>
            <a:pPr marL="514350" indent="-514350">
              <a:buFont typeface="+mj-lt"/>
              <a:buAutoNum type="arabicPeriod"/>
            </a:pPr>
            <a:r>
              <a:rPr lang="en-IN" dirty="0"/>
              <a:t>Sleep </a:t>
            </a:r>
            <a:r>
              <a:rPr lang="en-IN" dirty="0" err="1"/>
              <a:t>apnea</a:t>
            </a:r>
            <a:r>
              <a:rPr lang="en-IN" dirty="0"/>
              <a:t> (central neurogenic hypoventilation)</a:t>
            </a:r>
          </a:p>
        </p:txBody>
      </p:sp>
    </p:spTree>
    <p:extLst>
      <p:ext uri="{BB962C8B-B14F-4D97-AF65-F5344CB8AC3E}">
        <p14:creationId xmlns:p14="http://schemas.microsoft.com/office/powerpoint/2010/main" val="8244212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B0829-F08D-BF57-20E2-B636533C0098}"/>
              </a:ext>
            </a:extLst>
          </p:cNvPr>
          <p:cNvSpPr>
            <a:spLocks noGrp="1"/>
          </p:cNvSpPr>
          <p:nvPr>
            <p:ph type="title"/>
          </p:nvPr>
        </p:nvSpPr>
        <p:spPr/>
        <p:txBody>
          <a:bodyPr/>
          <a:lstStyle/>
          <a:p>
            <a:r>
              <a:rPr lang="en-IN" b="1" u="sng" dirty="0"/>
              <a:t>Conditions mimicking PND….</a:t>
            </a:r>
          </a:p>
        </p:txBody>
      </p:sp>
      <p:sp>
        <p:nvSpPr>
          <p:cNvPr id="3" name="Content Placeholder 2">
            <a:extLst>
              <a:ext uri="{FF2B5EF4-FFF2-40B4-BE49-F238E27FC236}">
                <a16:creationId xmlns:a16="http://schemas.microsoft.com/office/drawing/2014/main" id="{478ABE20-39C1-31CF-4877-051B75CD6B67}"/>
              </a:ext>
            </a:extLst>
          </p:cNvPr>
          <p:cNvSpPr>
            <a:spLocks noGrp="1"/>
          </p:cNvSpPr>
          <p:nvPr>
            <p:ph idx="1"/>
          </p:nvPr>
        </p:nvSpPr>
        <p:spPr/>
        <p:txBody>
          <a:bodyPr/>
          <a:lstStyle/>
          <a:p>
            <a:r>
              <a:rPr lang="en-IN" dirty="0"/>
              <a:t>Nocturnal episodes of acute asthma</a:t>
            </a:r>
          </a:p>
          <a:p>
            <a:r>
              <a:rPr lang="en-IN" dirty="0"/>
              <a:t>Sleep </a:t>
            </a:r>
            <a:r>
              <a:rPr lang="en-IN" dirty="0" err="1"/>
              <a:t>apnea</a:t>
            </a:r>
            <a:r>
              <a:rPr lang="en-IN" dirty="0"/>
              <a:t> with arousal</a:t>
            </a:r>
          </a:p>
          <a:p>
            <a:r>
              <a:rPr lang="en-IN" dirty="0"/>
              <a:t>Postnasal discharge</a:t>
            </a:r>
          </a:p>
          <a:p>
            <a:r>
              <a:rPr lang="en-IN" dirty="0"/>
              <a:t>Nocturnal angina with </a:t>
            </a:r>
            <a:r>
              <a:rPr lang="en-IN" dirty="0" err="1"/>
              <a:t>dyspnea</a:t>
            </a:r>
            <a:r>
              <a:rPr lang="en-IN" dirty="0"/>
              <a:t> as angina equivalent</a:t>
            </a:r>
          </a:p>
          <a:p>
            <a:r>
              <a:rPr lang="en-IN" dirty="0" err="1"/>
              <a:t>Noctrnal</a:t>
            </a:r>
            <a:r>
              <a:rPr lang="en-IN" dirty="0"/>
              <a:t> aspiration in GERD.</a:t>
            </a:r>
          </a:p>
          <a:p>
            <a:r>
              <a:rPr lang="en-IN" dirty="0"/>
              <a:t>Nocturnal episodes of recurrent minute pulmonary emboli.</a:t>
            </a:r>
          </a:p>
        </p:txBody>
      </p:sp>
    </p:spTree>
    <p:extLst>
      <p:ext uri="{BB962C8B-B14F-4D97-AF65-F5344CB8AC3E}">
        <p14:creationId xmlns:p14="http://schemas.microsoft.com/office/powerpoint/2010/main" val="5812127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DD8C2-A634-D4A4-2613-B0463BD5959E}"/>
              </a:ext>
            </a:extLst>
          </p:cNvPr>
          <p:cNvSpPr>
            <a:spLocks noGrp="1"/>
          </p:cNvSpPr>
          <p:nvPr>
            <p:ph type="title"/>
          </p:nvPr>
        </p:nvSpPr>
        <p:spPr>
          <a:xfrm>
            <a:off x="838200" y="186016"/>
            <a:ext cx="10515600" cy="935774"/>
          </a:xfrm>
        </p:spPr>
        <p:txBody>
          <a:bodyPr>
            <a:normAutofit/>
          </a:bodyPr>
          <a:lstStyle/>
          <a:p>
            <a:r>
              <a:rPr lang="en-IN" sz="5400" b="1" u="sng" dirty="0"/>
              <a:t>Answer…..</a:t>
            </a:r>
          </a:p>
        </p:txBody>
      </p:sp>
      <p:sp>
        <p:nvSpPr>
          <p:cNvPr id="3" name="Content Placeholder 2">
            <a:extLst>
              <a:ext uri="{FF2B5EF4-FFF2-40B4-BE49-F238E27FC236}">
                <a16:creationId xmlns:a16="http://schemas.microsoft.com/office/drawing/2014/main" id="{354B704C-0967-AFE7-7AC1-060EF9BC155E}"/>
              </a:ext>
            </a:extLst>
          </p:cNvPr>
          <p:cNvSpPr>
            <a:spLocks noGrp="1"/>
          </p:cNvSpPr>
          <p:nvPr>
            <p:ph idx="1"/>
          </p:nvPr>
        </p:nvSpPr>
        <p:spPr>
          <a:xfrm>
            <a:off x="838200" y="1366887"/>
            <a:ext cx="10515600" cy="5125988"/>
          </a:xfrm>
        </p:spPr>
        <p:txBody>
          <a:bodyPr>
            <a:normAutofit fontScale="92500" lnSpcReduction="20000"/>
          </a:bodyPr>
          <a:lstStyle/>
          <a:p>
            <a:pPr>
              <a:buFont typeface="Wingdings" panose="05000000000000000000" pitchFamily="2" charset="2"/>
              <a:buChar char="q"/>
            </a:pPr>
            <a:r>
              <a:rPr lang="en-IN" b="1" dirty="0">
                <a:solidFill>
                  <a:srgbClr val="FF0000"/>
                </a:solidFill>
              </a:rPr>
              <a:t>Why it is paroxysmal….?</a:t>
            </a:r>
          </a:p>
          <a:p>
            <a:pPr>
              <a:buFont typeface="Wingdings" panose="05000000000000000000" pitchFamily="2" charset="2"/>
              <a:buChar char="q"/>
            </a:pPr>
            <a:r>
              <a:rPr lang="en-IN" b="1" dirty="0">
                <a:solidFill>
                  <a:srgbClr val="FF0000"/>
                </a:solidFill>
              </a:rPr>
              <a:t>Why not every night…..?</a:t>
            </a:r>
          </a:p>
          <a:p>
            <a:pPr>
              <a:buFont typeface="Wingdings" panose="05000000000000000000" pitchFamily="2" charset="2"/>
              <a:buChar char="q"/>
            </a:pPr>
            <a:r>
              <a:rPr lang="en-IN" b="1" dirty="0">
                <a:solidFill>
                  <a:srgbClr val="FF0000"/>
                </a:solidFill>
              </a:rPr>
              <a:t>Why only nocturnal…..?</a:t>
            </a:r>
          </a:p>
          <a:p>
            <a:pPr>
              <a:buFont typeface="Wingdings" panose="05000000000000000000" pitchFamily="2" charset="2"/>
              <a:buChar char="q"/>
            </a:pPr>
            <a:endParaRPr lang="en-IN" b="1" dirty="0">
              <a:solidFill>
                <a:srgbClr val="FF0000"/>
              </a:solidFill>
            </a:endParaRPr>
          </a:p>
          <a:p>
            <a:pPr>
              <a:buFont typeface="Wingdings" panose="05000000000000000000" pitchFamily="2" charset="2"/>
              <a:buChar char="q"/>
            </a:pPr>
            <a:r>
              <a:rPr lang="en-IN" b="1" dirty="0">
                <a:solidFill>
                  <a:srgbClr val="7030A0"/>
                </a:solidFill>
              </a:rPr>
              <a:t>Second episode of PND in the same night…….????</a:t>
            </a:r>
          </a:p>
          <a:p>
            <a:pPr>
              <a:buFont typeface="Wingdings" panose="05000000000000000000" pitchFamily="2" charset="2"/>
              <a:buChar char="q"/>
            </a:pPr>
            <a:endParaRPr lang="en-IN" b="1" dirty="0">
              <a:solidFill>
                <a:srgbClr val="7030A0"/>
              </a:solidFill>
            </a:endParaRPr>
          </a:p>
          <a:p>
            <a:pPr>
              <a:buFont typeface="Wingdings" panose="05000000000000000000" pitchFamily="2" charset="2"/>
              <a:buChar char="q"/>
            </a:pPr>
            <a:r>
              <a:rPr lang="en-IN" b="1" dirty="0">
                <a:solidFill>
                  <a:schemeClr val="accent2">
                    <a:lumMod val="50000"/>
                  </a:schemeClr>
                </a:solidFill>
              </a:rPr>
              <a:t>PND vs </a:t>
            </a:r>
            <a:r>
              <a:rPr lang="en-IN" b="1" dirty="0" err="1">
                <a:solidFill>
                  <a:schemeClr val="accent2">
                    <a:lumMod val="50000"/>
                  </a:schemeClr>
                </a:solidFill>
              </a:rPr>
              <a:t>Orthopnea</a:t>
            </a:r>
            <a:r>
              <a:rPr lang="en-IN" b="1" dirty="0">
                <a:solidFill>
                  <a:schemeClr val="accent2">
                    <a:lumMod val="50000"/>
                  </a:schemeClr>
                </a:solidFill>
              </a:rPr>
              <a:t>….which is a reproducible symptom…???</a:t>
            </a:r>
          </a:p>
          <a:p>
            <a:pPr>
              <a:buFont typeface="Wingdings" panose="05000000000000000000" pitchFamily="2" charset="2"/>
              <a:buChar char="q"/>
            </a:pPr>
            <a:endParaRPr lang="en-IN" b="1" dirty="0"/>
          </a:p>
          <a:p>
            <a:pPr>
              <a:buFont typeface="Wingdings" panose="05000000000000000000" pitchFamily="2" charset="2"/>
              <a:buChar char="q"/>
            </a:pPr>
            <a:r>
              <a:rPr lang="en-IN" b="1" dirty="0">
                <a:solidFill>
                  <a:schemeClr val="accent6">
                    <a:lumMod val="50000"/>
                  </a:schemeClr>
                </a:solidFill>
              </a:rPr>
              <a:t>What is the sensitivity and specificity of PND in predicting the heart disease…???</a:t>
            </a:r>
          </a:p>
          <a:p>
            <a:pPr>
              <a:buFont typeface="Wingdings" panose="05000000000000000000" pitchFamily="2" charset="2"/>
              <a:buChar char="q"/>
            </a:pPr>
            <a:endParaRPr lang="en-IN" b="1" dirty="0"/>
          </a:p>
          <a:p>
            <a:pPr>
              <a:buFont typeface="Wingdings" panose="05000000000000000000" pitchFamily="2" charset="2"/>
              <a:buChar char="q"/>
            </a:pPr>
            <a:r>
              <a:rPr lang="en-IN" b="1" dirty="0">
                <a:solidFill>
                  <a:srgbClr val="C00000"/>
                </a:solidFill>
              </a:rPr>
              <a:t>PND…. Which NYHA class..???</a:t>
            </a:r>
          </a:p>
        </p:txBody>
      </p:sp>
    </p:spTree>
    <p:extLst>
      <p:ext uri="{BB962C8B-B14F-4D97-AF65-F5344CB8AC3E}">
        <p14:creationId xmlns:p14="http://schemas.microsoft.com/office/powerpoint/2010/main" val="3931520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E240-5C85-6E6C-46E2-0E5F6A68A0B9}"/>
              </a:ext>
            </a:extLst>
          </p:cNvPr>
          <p:cNvSpPr>
            <a:spLocks noGrp="1"/>
          </p:cNvSpPr>
          <p:nvPr>
            <p:ph type="title"/>
          </p:nvPr>
        </p:nvSpPr>
        <p:spPr/>
        <p:txBody>
          <a:bodyPr>
            <a:normAutofit/>
          </a:bodyPr>
          <a:lstStyle/>
          <a:p>
            <a:r>
              <a:rPr lang="en-US" sz="5400" b="1" u="sng" dirty="0"/>
              <a:t>Orthopnea </a:t>
            </a:r>
            <a:endParaRPr lang="en-IN" sz="5400" b="1" u="sng" dirty="0"/>
          </a:p>
        </p:txBody>
      </p:sp>
      <p:sp>
        <p:nvSpPr>
          <p:cNvPr id="3" name="Content Placeholder 2">
            <a:extLst>
              <a:ext uri="{FF2B5EF4-FFF2-40B4-BE49-F238E27FC236}">
                <a16:creationId xmlns:a16="http://schemas.microsoft.com/office/drawing/2014/main" id="{6E5C7A43-D8E2-4AA6-345F-086660194DB5}"/>
              </a:ext>
            </a:extLst>
          </p:cNvPr>
          <p:cNvSpPr>
            <a:spLocks noGrp="1"/>
          </p:cNvSpPr>
          <p:nvPr>
            <p:ph idx="1"/>
          </p:nvPr>
        </p:nvSpPr>
        <p:spPr/>
        <p:txBody>
          <a:bodyPr>
            <a:normAutofit fontScale="92500"/>
          </a:bodyPr>
          <a:lstStyle/>
          <a:p>
            <a:r>
              <a:rPr lang="en-US" dirty="0"/>
              <a:t>Increase in dyspnea in supine posture and relief by sitting upright position.</a:t>
            </a:r>
          </a:p>
          <a:p>
            <a:r>
              <a:rPr lang="en-US" dirty="0"/>
              <a:t>This is related to increased venous return </a:t>
            </a:r>
            <a:r>
              <a:rPr lang="en-US" b="1" dirty="0"/>
              <a:t>(fast redistribution = 400ml) </a:t>
            </a:r>
            <a:r>
              <a:rPr lang="en-US" dirty="0"/>
              <a:t>in supine position with increase in RV output, further increasing the pulmonary congestion</a:t>
            </a:r>
          </a:p>
          <a:p>
            <a:r>
              <a:rPr lang="en-US" dirty="0"/>
              <a:t>Causes:</a:t>
            </a:r>
          </a:p>
          <a:p>
            <a:pPr marL="971550" lvl="1" indent="-514350">
              <a:buFont typeface="+mj-lt"/>
              <a:buAutoNum type="arabicPeriod"/>
            </a:pPr>
            <a:r>
              <a:rPr lang="en-US" sz="2800" dirty="0"/>
              <a:t>LV failure</a:t>
            </a:r>
          </a:p>
          <a:p>
            <a:pPr marL="971550" lvl="1" indent="-514350">
              <a:buFont typeface="+mj-lt"/>
              <a:buAutoNum type="arabicPeriod"/>
            </a:pPr>
            <a:r>
              <a:rPr lang="en-US" sz="2800" dirty="0"/>
              <a:t>COPD</a:t>
            </a:r>
          </a:p>
          <a:p>
            <a:pPr marL="971550" lvl="1" indent="-514350">
              <a:buFont typeface="+mj-lt"/>
              <a:buAutoNum type="arabicPeriod"/>
            </a:pPr>
            <a:r>
              <a:rPr lang="en-US" sz="2800" dirty="0"/>
              <a:t>Massive ascites</a:t>
            </a:r>
          </a:p>
          <a:p>
            <a:pPr marL="971550" lvl="1" indent="-514350">
              <a:buFont typeface="+mj-lt"/>
              <a:buAutoNum type="arabicPeriod"/>
            </a:pPr>
            <a:r>
              <a:rPr lang="en-US" sz="2800" dirty="0"/>
              <a:t>Constrictive pericarditis</a:t>
            </a:r>
          </a:p>
          <a:p>
            <a:pPr marL="971550" lvl="1" indent="-514350">
              <a:buFont typeface="+mj-lt"/>
              <a:buAutoNum type="arabicPeriod"/>
            </a:pPr>
            <a:r>
              <a:rPr lang="en-US" sz="2800" dirty="0"/>
              <a:t>Bilateral diaphragmatic paralysis. </a:t>
            </a:r>
            <a:endParaRPr lang="en-IN" sz="2800" dirty="0"/>
          </a:p>
        </p:txBody>
      </p:sp>
      <p:sp>
        <p:nvSpPr>
          <p:cNvPr id="4" name="TextBox 3">
            <a:extLst>
              <a:ext uri="{FF2B5EF4-FFF2-40B4-BE49-F238E27FC236}">
                <a16:creationId xmlns:a16="http://schemas.microsoft.com/office/drawing/2014/main" id="{0FFB25C4-5021-0AFB-B263-087232D814F1}"/>
              </a:ext>
            </a:extLst>
          </p:cNvPr>
          <p:cNvSpPr txBox="1"/>
          <p:nvPr/>
        </p:nvSpPr>
        <p:spPr>
          <a:xfrm>
            <a:off x="8050491" y="5480903"/>
            <a:ext cx="3982039" cy="830997"/>
          </a:xfrm>
          <a:prstGeom prst="rect">
            <a:avLst/>
          </a:prstGeom>
          <a:noFill/>
        </p:spPr>
        <p:txBody>
          <a:bodyPr wrap="square" rtlCol="0">
            <a:spAutoFit/>
          </a:bodyPr>
          <a:lstStyle/>
          <a:p>
            <a:r>
              <a:rPr lang="en-IN" sz="2400" b="1" dirty="0">
                <a:solidFill>
                  <a:srgbClr val="C00000"/>
                </a:solidFill>
              </a:rPr>
              <a:t>Find out – number of pillows used under the head to sleep</a:t>
            </a:r>
          </a:p>
        </p:txBody>
      </p:sp>
    </p:spTree>
    <p:extLst>
      <p:ext uri="{BB962C8B-B14F-4D97-AF65-F5344CB8AC3E}">
        <p14:creationId xmlns:p14="http://schemas.microsoft.com/office/powerpoint/2010/main" val="658549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C4E74-4C23-AD97-DEAE-C577F59E5B29}"/>
              </a:ext>
            </a:extLst>
          </p:cNvPr>
          <p:cNvSpPr>
            <a:spLocks noGrp="1"/>
          </p:cNvSpPr>
          <p:nvPr>
            <p:ph type="title"/>
          </p:nvPr>
        </p:nvSpPr>
        <p:spPr/>
        <p:txBody>
          <a:bodyPr>
            <a:normAutofit/>
          </a:bodyPr>
          <a:lstStyle/>
          <a:p>
            <a:r>
              <a:rPr lang="en-US" sz="5400" b="1" u="sng" dirty="0"/>
              <a:t>Dyspnea </a:t>
            </a:r>
            <a:endParaRPr lang="en-IN" sz="5400" b="1" u="sng" dirty="0"/>
          </a:p>
        </p:txBody>
      </p:sp>
      <p:sp>
        <p:nvSpPr>
          <p:cNvPr id="3" name="Content Placeholder 2">
            <a:extLst>
              <a:ext uri="{FF2B5EF4-FFF2-40B4-BE49-F238E27FC236}">
                <a16:creationId xmlns:a16="http://schemas.microsoft.com/office/drawing/2014/main" id="{A36A94E4-FCAB-D4FF-392A-C05C77BA9CD0}"/>
              </a:ext>
            </a:extLst>
          </p:cNvPr>
          <p:cNvSpPr>
            <a:spLocks noGrp="1"/>
          </p:cNvSpPr>
          <p:nvPr>
            <p:ph idx="1"/>
          </p:nvPr>
        </p:nvSpPr>
        <p:spPr/>
        <p:txBody>
          <a:bodyPr/>
          <a:lstStyle/>
          <a:p>
            <a:r>
              <a:rPr lang="en-US" dirty="0"/>
              <a:t>Common and often debilitating symptom</a:t>
            </a:r>
          </a:p>
          <a:p>
            <a:endParaRPr lang="en-US" dirty="0"/>
          </a:p>
          <a:p>
            <a:r>
              <a:rPr lang="en-US" dirty="0"/>
              <a:t>Affects up to 50% of patients admitted to acute, tertiary care hospitals</a:t>
            </a:r>
          </a:p>
          <a:p>
            <a:endParaRPr lang="en-US" dirty="0"/>
          </a:p>
          <a:p>
            <a:r>
              <a:rPr lang="en-US" dirty="0"/>
              <a:t>25% of patients seeking care in OPD</a:t>
            </a:r>
          </a:p>
          <a:p>
            <a:endParaRPr lang="en-US" dirty="0"/>
          </a:p>
          <a:p>
            <a:r>
              <a:rPr lang="en-US" dirty="0"/>
              <a:t>7.4% of patients presenting to ER.</a:t>
            </a:r>
            <a:endParaRPr lang="en-IN"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3952B3D8-FDB2-628A-0D5E-C001063857F5}"/>
                  </a:ext>
                </a:extLst>
              </p14:cNvPr>
              <p14:cNvContentPartPr/>
              <p14:nvPr/>
            </p14:nvContentPartPr>
            <p14:xfrm>
              <a:off x="11526480" y="3670920"/>
              <a:ext cx="360" cy="360"/>
            </p14:xfrm>
          </p:contentPart>
        </mc:Choice>
        <mc:Fallback xmlns="">
          <p:pic>
            <p:nvPicPr>
              <p:cNvPr id="4" name="Ink 3">
                <a:extLst>
                  <a:ext uri="{FF2B5EF4-FFF2-40B4-BE49-F238E27FC236}">
                    <a16:creationId xmlns:a16="http://schemas.microsoft.com/office/drawing/2014/main" id="{3952B3D8-FDB2-628A-0D5E-C001063857F5}"/>
                  </a:ext>
                </a:extLst>
              </p:cNvPr>
              <p:cNvPicPr/>
              <p:nvPr/>
            </p:nvPicPr>
            <p:blipFill>
              <a:blip r:embed="rId3"/>
              <a:stretch>
                <a:fillRect/>
              </a:stretch>
            </p:blipFill>
            <p:spPr>
              <a:xfrm>
                <a:off x="11510640" y="3607560"/>
                <a:ext cx="31680" cy="127080"/>
              </a:xfrm>
              <a:prstGeom prst="rect">
                <a:avLst/>
              </a:prstGeom>
            </p:spPr>
          </p:pic>
        </mc:Fallback>
      </mc:AlternateContent>
    </p:spTree>
    <p:extLst>
      <p:ext uri="{BB962C8B-B14F-4D97-AF65-F5344CB8AC3E}">
        <p14:creationId xmlns:p14="http://schemas.microsoft.com/office/powerpoint/2010/main" val="39126070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2F5A65-A671-B3DF-24F8-932BC609BF40}"/>
              </a:ext>
            </a:extLst>
          </p:cNvPr>
          <p:cNvSpPr>
            <a:spLocks noGrp="1"/>
          </p:cNvSpPr>
          <p:nvPr>
            <p:ph idx="1"/>
          </p:nvPr>
        </p:nvSpPr>
        <p:spPr/>
        <p:txBody>
          <a:bodyPr/>
          <a:lstStyle/>
          <a:p>
            <a:r>
              <a:rPr lang="en-IN" dirty="0"/>
              <a:t>In ESCAPE trial in heart failure</a:t>
            </a:r>
          </a:p>
          <a:p>
            <a:endParaRPr lang="en-IN" dirty="0"/>
          </a:p>
          <a:p>
            <a:endParaRPr lang="en-IN" b="1" i="1" dirty="0"/>
          </a:p>
          <a:p>
            <a:r>
              <a:rPr lang="en-IN" b="1" i="1" dirty="0" err="1"/>
              <a:t>Orthopnea</a:t>
            </a:r>
            <a:r>
              <a:rPr lang="en-IN" b="1" i="1" dirty="0"/>
              <a:t> requiring  &gt;2 pillows predicted PCWP &gt;30mmhg</a:t>
            </a:r>
            <a:r>
              <a:rPr lang="en-IN" dirty="0"/>
              <a:t>.</a:t>
            </a:r>
          </a:p>
          <a:p>
            <a:endParaRPr lang="en-IN" dirty="0"/>
          </a:p>
          <a:p>
            <a:endParaRPr lang="en-IN" dirty="0"/>
          </a:p>
          <a:p>
            <a:r>
              <a:rPr lang="en-IN" dirty="0"/>
              <a:t>Only feature in the history which predicted PVP.</a:t>
            </a:r>
          </a:p>
        </p:txBody>
      </p:sp>
    </p:spTree>
    <p:extLst>
      <p:ext uri="{BB962C8B-B14F-4D97-AF65-F5344CB8AC3E}">
        <p14:creationId xmlns:p14="http://schemas.microsoft.com/office/powerpoint/2010/main" val="16280125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paroxysmal nocturnal dyspnea differ form orthopnea ? | Dr.S.Venkatesan  MD">
            <a:extLst>
              <a:ext uri="{FF2B5EF4-FFF2-40B4-BE49-F238E27FC236}">
                <a16:creationId xmlns:a16="http://schemas.microsoft.com/office/drawing/2014/main" id="{F65723C8-40D0-CB94-3F99-11E624D599C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15298" y="94268"/>
            <a:ext cx="7645139" cy="6683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448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EEA22B-71A7-B11D-2796-6F0947B3F438}"/>
              </a:ext>
            </a:extLst>
          </p:cNvPr>
          <p:cNvSpPr>
            <a:spLocks noGrp="1"/>
          </p:cNvSpPr>
          <p:nvPr>
            <p:ph type="ctrTitle"/>
          </p:nvPr>
        </p:nvSpPr>
        <p:spPr/>
        <p:txBody>
          <a:bodyPr/>
          <a:lstStyle/>
          <a:p>
            <a:r>
              <a:rPr lang="en-US" b="1" dirty="0">
                <a:solidFill>
                  <a:srgbClr val="FF0000"/>
                </a:solidFill>
              </a:rPr>
              <a:t>Duration and onset of dyspnea</a:t>
            </a:r>
            <a:endParaRPr lang="en-IN" b="1" dirty="0">
              <a:solidFill>
                <a:srgbClr val="FF0000"/>
              </a:solidFill>
            </a:endParaRPr>
          </a:p>
        </p:txBody>
      </p:sp>
    </p:spTree>
    <p:extLst>
      <p:ext uri="{BB962C8B-B14F-4D97-AF65-F5344CB8AC3E}">
        <p14:creationId xmlns:p14="http://schemas.microsoft.com/office/powerpoint/2010/main" val="36914935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9D40A-A435-80FE-E1FC-90DE98314F1B}"/>
              </a:ext>
            </a:extLst>
          </p:cNvPr>
          <p:cNvSpPr>
            <a:spLocks noGrp="1"/>
          </p:cNvSpPr>
          <p:nvPr>
            <p:ph type="title"/>
          </p:nvPr>
        </p:nvSpPr>
        <p:spPr/>
        <p:txBody>
          <a:bodyPr/>
          <a:lstStyle/>
          <a:p>
            <a:r>
              <a:rPr lang="en-US" b="1" u="sng" dirty="0"/>
              <a:t>Acute onset dyspnea</a:t>
            </a:r>
            <a:endParaRPr lang="en-IN" b="1" u="sng" dirty="0"/>
          </a:p>
        </p:txBody>
      </p:sp>
      <p:sp>
        <p:nvSpPr>
          <p:cNvPr id="3" name="Content Placeholder 2">
            <a:extLst>
              <a:ext uri="{FF2B5EF4-FFF2-40B4-BE49-F238E27FC236}">
                <a16:creationId xmlns:a16="http://schemas.microsoft.com/office/drawing/2014/main" id="{A7E4E79B-642E-441B-11E8-9D0C238F8339}"/>
              </a:ext>
            </a:extLst>
          </p:cNvPr>
          <p:cNvSpPr>
            <a:spLocks noGrp="1"/>
          </p:cNvSpPr>
          <p:nvPr>
            <p:ph idx="1"/>
          </p:nvPr>
        </p:nvSpPr>
        <p:spPr/>
        <p:txBody>
          <a:bodyPr>
            <a:normAutofit lnSpcReduction="10000"/>
          </a:bodyPr>
          <a:lstStyle/>
          <a:p>
            <a:pPr marL="514350" indent="-514350">
              <a:buFont typeface="+mj-lt"/>
              <a:buAutoNum type="arabicPeriod"/>
            </a:pPr>
            <a:r>
              <a:rPr lang="en-US" dirty="0"/>
              <a:t>Acute LV failure</a:t>
            </a:r>
          </a:p>
          <a:p>
            <a:pPr marL="514350" indent="-514350">
              <a:buFont typeface="+mj-lt"/>
              <a:buAutoNum type="arabicPeriod"/>
            </a:pPr>
            <a:endParaRPr lang="en-US" dirty="0"/>
          </a:p>
          <a:p>
            <a:pPr marL="514350" indent="-514350">
              <a:buFont typeface="+mj-lt"/>
              <a:buAutoNum type="arabicPeriod"/>
            </a:pPr>
            <a:r>
              <a:rPr lang="en-US" dirty="0"/>
              <a:t>Acute pulmonary embolism</a:t>
            </a:r>
          </a:p>
          <a:p>
            <a:pPr marL="514350" indent="-514350">
              <a:buFont typeface="+mj-lt"/>
              <a:buAutoNum type="arabicPeriod"/>
            </a:pPr>
            <a:endParaRPr lang="en-US" dirty="0"/>
          </a:p>
          <a:p>
            <a:pPr marL="514350" indent="-514350">
              <a:buFont typeface="+mj-lt"/>
              <a:buAutoNum type="arabicPeriod"/>
            </a:pPr>
            <a:r>
              <a:rPr lang="en-US" dirty="0"/>
              <a:t>Tension pneumothorax</a:t>
            </a:r>
          </a:p>
          <a:p>
            <a:pPr marL="514350" indent="-514350">
              <a:buFont typeface="+mj-lt"/>
              <a:buAutoNum type="arabicPeriod"/>
            </a:pPr>
            <a:endParaRPr lang="en-US" dirty="0"/>
          </a:p>
          <a:p>
            <a:pPr marL="514350" indent="-514350">
              <a:buFont typeface="+mj-lt"/>
              <a:buAutoNum type="arabicPeriod"/>
            </a:pPr>
            <a:r>
              <a:rPr lang="en-US" dirty="0"/>
              <a:t>Cardiac tamponade</a:t>
            </a:r>
          </a:p>
          <a:p>
            <a:pPr marL="514350" indent="-514350">
              <a:buFont typeface="+mj-lt"/>
              <a:buAutoNum type="arabicPeriod"/>
            </a:pPr>
            <a:endParaRPr lang="en-US" dirty="0"/>
          </a:p>
          <a:p>
            <a:pPr marL="514350" indent="-514350">
              <a:buFont typeface="+mj-lt"/>
              <a:buAutoNum type="arabicPeriod"/>
            </a:pPr>
            <a:r>
              <a:rPr lang="en-US" dirty="0"/>
              <a:t>Acute airway obstruction</a:t>
            </a:r>
            <a:endParaRPr lang="en-IN" dirty="0"/>
          </a:p>
        </p:txBody>
      </p:sp>
    </p:spTree>
    <p:extLst>
      <p:ext uri="{BB962C8B-B14F-4D97-AF65-F5344CB8AC3E}">
        <p14:creationId xmlns:p14="http://schemas.microsoft.com/office/powerpoint/2010/main" val="3306969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7FF5B-4A05-5E88-42BB-84B16B8B9E79}"/>
              </a:ext>
            </a:extLst>
          </p:cNvPr>
          <p:cNvSpPr>
            <a:spLocks noGrp="1"/>
          </p:cNvSpPr>
          <p:nvPr>
            <p:ph type="title"/>
          </p:nvPr>
        </p:nvSpPr>
        <p:spPr/>
        <p:txBody>
          <a:bodyPr>
            <a:normAutofit/>
          </a:bodyPr>
          <a:lstStyle/>
          <a:p>
            <a:r>
              <a:rPr lang="en-US" sz="4800" b="1" u="sng" dirty="0"/>
              <a:t>In chronic dyspnea due to cardiac diseases</a:t>
            </a:r>
            <a:endParaRPr lang="en-IN" sz="4800" b="1" u="sng" dirty="0"/>
          </a:p>
        </p:txBody>
      </p:sp>
      <p:sp>
        <p:nvSpPr>
          <p:cNvPr id="3" name="Content Placeholder 2">
            <a:extLst>
              <a:ext uri="{FF2B5EF4-FFF2-40B4-BE49-F238E27FC236}">
                <a16:creationId xmlns:a16="http://schemas.microsoft.com/office/drawing/2014/main" id="{21D654E8-BE73-EAFA-AEBB-4AACBB6B48EB}"/>
              </a:ext>
            </a:extLst>
          </p:cNvPr>
          <p:cNvSpPr>
            <a:spLocks noGrp="1"/>
          </p:cNvSpPr>
          <p:nvPr>
            <p:ph idx="1"/>
          </p:nvPr>
        </p:nvSpPr>
        <p:spPr/>
        <p:txBody>
          <a:bodyPr/>
          <a:lstStyle/>
          <a:p>
            <a:endParaRPr lang="en-US" dirty="0"/>
          </a:p>
          <a:p>
            <a:r>
              <a:rPr lang="en-US" dirty="0"/>
              <a:t>If the duration of dyspnea is longer than 5 years particularly with PND, mitral stenosis is the most likely diagnosis.</a:t>
            </a:r>
          </a:p>
          <a:p>
            <a:endParaRPr lang="en-US" dirty="0"/>
          </a:p>
          <a:p>
            <a:endParaRPr lang="en-US" dirty="0"/>
          </a:p>
          <a:p>
            <a:r>
              <a:rPr lang="en-US" dirty="0"/>
              <a:t>Other disorders like aortic valve diseases and coronary disease are less likely as most patients do not survive longer than 3 years after the onset of heart failure.</a:t>
            </a:r>
            <a:endParaRPr lang="en-IN" dirty="0"/>
          </a:p>
        </p:txBody>
      </p:sp>
    </p:spTree>
    <p:extLst>
      <p:ext uri="{BB962C8B-B14F-4D97-AF65-F5344CB8AC3E}">
        <p14:creationId xmlns:p14="http://schemas.microsoft.com/office/powerpoint/2010/main" val="40210059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E6E4F-FEF3-3391-AE4E-FC3BF0B7BC61}"/>
              </a:ext>
            </a:extLst>
          </p:cNvPr>
          <p:cNvSpPr>
            <a:spLocks noGrp="1"/>
          </p:cNvSpPr>
          <p:nvPr>
            <p:ph type="title"/>
          </p:nvPr>
        </p:nvSpPr>
        <p:spPr>
          <a:xfrm>
            <a:off x="838200" y="346271"/>
            <a:ext cx="10515600" cy="1325563"/>
          </a:xfrm>
        </p:spPr>
        <p:txBody>
          <a:bodyPr>
            <a:normAutofit fontScale="90000"/>
          </a:bodyPr>
          <a:lstStyle/>
          <a:p>
            <a:r>
              <a:rPr lang="en-US" sz="4800" b="1" u="sng" dirty="0"/>
              <a:t>Time onset between dyspnea and RV failure</a:t>
            </a:r>
            <a:endParaRPr lang="en-IN" sz="4800" b="1" u="sng" dirty="0"/>
          </a:p>
        </p:txBody>
      </p:sp>
      <p:sp>
        <p:nvSpPr>
          <p:cNvPr id="3" name="Content Placeholder 2">
            <a:extLst>
              <a:ext uri="{FF2B5EF4-FFF2-40B4-BE49-F238E27FC236}">
                <a16:creationId xmlns:a16="http://schemas.microsoft.com/office/drawing/2014/main" id="{B509FF91-DFC5-8EDE-3D76-3741471DF80A}"/>
              </a:ext>
            </a:extLst>
          </p:cNvPr>
          <p:cNvSpPr>
            <a:spLocks noGrp="1"/>
          </p:cNvSpPr>
          <p:nvPr>
            <p:ph idx="1"/>
          </p:nvPr>
        </p:nvSpPr>
        <p:spPr/>
        <p:txBody>
          <a:bodyPr/>
          <a:lstStyle/>
          <a:p>
            <a:r>
              <a:rPr lang="en-US" dirty="0"/>
              <a:t>Is usually longer in MS than in other causes of heart failure.</a:t>
            </a:r>
          </a:p>
          <a:p>
            <a:r>
              <a:rPr lang="en-US" dirty="0"/>
              <a:t>In MS the </a:t>
            </a:r>
            <a:r>
              <a:rPr lang="en-US" dirty="0" err="1"/>
              <a:t>Rv</a:t>
            </a:r>
            <a:r>
              <a:rPr lang="en-US" dirty="0"/>
              <a:t> fails under high pressures of pulmonary artery, which is </a:t>
            </a:r>
            <a:r>
              <a:rPr lang="en-US" dirty="0" err="1"/>
              <a:t>develoing</a:t>
            </a:r>
            <a:r>
              <a:rPr lang="en-US" dirty="0"/>
              <a:t> slowly.</a:t>
            </a:r>
          </a:p>
          <a:p>
            <a:endParaRPr lang="en-US" dirty="0"/>
          </a:p>
          <a:p>
            <a:endParaRPr lang="en-US" dirty="0"/>
          </a:p>
          <a:p>
            <a:r>
              <a:rPr lang="en-US" dirty="0"/>
              <a:t>In other disorders like AV </a:t>
            </a:r>
            <a:r>
              <a:rPr lang="en-US" dirty="0" err="1"/>
              <a:t>dieases</a:t>
            </a:r>
            <a:r>
              <a:rPr lang="en-US" dirty="0"/>
              <a:t> and IHD, the pulmonary venous and arterial pressures are suddenly elevated with the development of LV failure on a right ventricle which was unprepared by prior hypertrophy</a:t>
            </a:r>
            <a:endParaRPr lang="en-IN" dirty="0"/>
          </a:p>
        </p:txBody>
      </p:sp>
    </p:spTree>
    <p:extLst>
      <p:ext uri="{BB962C8B-B14F-4D97-AF65-F5344CB8AC3E}">
        <p14:creationId xmlns:p14="http://schemas.microsoft.com/office/powerpoint/2010/main" val="20426548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6EC819-54F2-F7F8-96FC-4F37BD50C5CF}"/>
              </a:ext>
            </a:extLst>
          </p:cNvPr>
          <p:cNvSpPr>
            <a:spLocks noGrp="1"/>
          </p:cNvSpPr>
          <p:nvPr>
            <p:ph type="ctrTitle"/>
          </p:nvPr>
        </p:nvSpPr>
        <p:spPr>
          <a:xfrm>
            <a:off x="1524000" y="1122363"/>
            <a:ext cx="9144000" cy="2968870"/>
          </a:xfrm>
        </p:spPr>
        <p:txBody>
          <a:bodyPr>
            <a:normAutofit/>
          </a:bodyPr>
          <a:lstStyle/>
          <a:p>
            <a:r>
              <a:rPr lang="en-IN" b="1" dirty="0" err="1">
                <a:solidFill>
                  <a:srgbClr val="FF0000"/>
                </a:solidFill>
              </a:rPr>
              <a:t>Dyspnea</a:t>
            </a:r>
            <a:r>
              <a:rPr lang="en-IN" b="1" dirty="0">
                <a:solidFill>
                  <a:srgbClr val="FF0000"/>
                </a:solidFill>
              </a:rPr>
              <a:t> in</a:t>
            </a:r>
            <a:br>
              <a:rPr lang="en-IN" b="1" dirty="0">
                <a:solidFill>
                  <a:srgbClr val="FF0000"/>
                </a:solidFill>
              </a:rPr>
            </a:br>
            <a:r>
              <a:rPr lang="en-IN" b="1" dirty="0">
                <a:solidFill>
                  <a:srgbClr val="FF0000"/>
                </a:solidFill>
              </a:rPr>
              <a:t> diastolic vs systolic failure</a:t>
            </a:r>
          </a:p>
        </p:txBody>
      </p:sp>
    </p:spTree>
    <p:extLst>
      <p:ext uri="{BB962C8B-B14F-4D97-AF65-F5344CB8AC3E}">
        <p14:creationId xmlns:p14="http://schemas.microsoft.com/office/powerpoint/2010/main" val="517207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FCF0E2-0AE5-749B-D890-A19B19CC8704}"/>
              </a:ext>
            </a:extLst>
          </p:cNvPr>
          <p:cNvSpPr>
            <a:spLocks noGrp="1"/>
          </p:cNvSpPr>
          <p:nvPr>
            <p:ph idx="1"/>
          </p:nvPr>
        </p:nvSpPr>
        <p:spPr>
          <a:xfrm>
            <a:off x="838200" y="678730"/>
            <a:ext cx="10515600" cy="5498233"/>
          </a:xfrm>
        </p:spPr>
        <p:txBody>
          <a:bodyPr>
            <a:normAutofit/>
          </a:bodyPr>
          <a:lstStyle/>
          <a:p>
            <a:endParaRPr lang="en-IN" dirty="0"/>
          </a:p>
          <a:p>
            <a:endParaRPr lang="en-IN" dirty="0"/>
          </a:p>
          <a:p>
            <a:endParaRPr lang="en-IN" dirty="0"/>
          </a:p>
          <a:p>
            <a:r>
              <a:rPr lang="en-IN" dirty="0"/>
              <a:t>Very arbitrary and highly observational. No studies/ evidence</a:t>
            </a:r>
          </a:p>
          <a:p>
            <a:endParaRPr lang="en-IN" b="0" i="0" dirty="0">
              <a:solidFill>
                <a:srgbClr val="333333"/>
              </a:solidFill>
              <a:effectLst/>
              <a:ea typeface="Verdana" panose="020B0604030504040204" pitchFamily="34" charset="0"/>
            </a:endParaRPr>
          </a:p>
          <a:p>
            <a:endParaRPr lang="en-IN" dirty="0">
              <a:solidFill>
                <a:srgbClr val="333333"/>
              </a:solidFill>
              <a:ea typeface="Verdana" panose="020B0604030504040204" pitchFamily="34" charset="0"/>
            </a:endParaRPr>
          </a:p>
          <a:p>
            <a:r>
              <a:rPr lang="en-US" b="0" i="0" dirty="0">
                <a:solidFill>
                  <a:srgbClr val="333333"/>
                </a:solidFill>
                <a:effectLst/>
                <a:ea typeface="Verdana" panose="020B0604030504040204" pitchFamily="34" charset="0"/>
              </a:rPr>
              <a:t>For  the same amount of  stress or work load persons with  systolic dysfunction  behave differently . However ,both will complete the activity but the onset and perception of dyspnea is slightly different in patients with predominant diastolic dysfunction.</a:t>
            </a:r>
            <a:endParaRPr lang="en-IN" dirty="0">
              <a:ea typeface="Verdana" panose="020B0604030504040204" pitchFamily="34" charset="0"/>
            </a:endParaRPr>
          </a:p>
        </p:txBody>
      </p:sp>
    </p:spTree>
    <p:extLst>
      <p:ext uri="{BB962C8B-B14F-4D97-AF65-F5344CB8AC3E}">
        <p14:creationId xmlns:p14="http://schemas.microsoft.com/office/powerpoint/2010/main" val="13171784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4B7E2-AB65-C35B-E468-4EBF30C3108A}"/>
              </a:ext>
            </a:extLst>
          </p:cNvPr>
          <p:cNvSpPr>
            <a:spLocks noGrp="1"/>
          </p:cNvSpPr>
          <p:nvPr>
            <p:ph type="title"/>
          </p:nvPr>
        </p:nvSpPr>
        <p:spPr/>
        <p:txBody>
          <a:bodyPr/>
          <a:lstStyle/>
          <a:p>
            <a:r>
              <a:rPr lang="en-IN" b="1" u="sng" dirty="0"/>
              <a:t>In diastolic dysfunction…..</a:t>
            </a:r>
          </a:p>
        </p:txBody>
      </p:sp>
      <p:sp>
        <p:nvSpPr>
          <p:cNvPr id="3" name="Content Placeholder 2">
            <a:extLst>
              <a:ext uri="{FF2B5EF4-FFF2-40B4-BE49-F238E27FC236}">
                <a16:creationId xmlns:a16="http://schemas.microsoft.com/office/drawing/2014/main" id="{F10B6E01-4C5F-5586-F50B-8F077200B5E5}"/>
              </a:ext>
            </a:extLst>
          </p:cNvPr>
          <p:cNvSpPr>
            <a:spLocks noGrp="1"/>
          </p:cNvSpPr>
          <p:nvPr>
            <p:ph idx="1"/>
          </p:nvPr>
        </p:nvSpPr>
        <p:spPr>
          <a:xfrm>
            <a:off x="838200" y="1825624"/>
            <a:ext cx="10515600" cy="4782565"/>
          </a:xfrm>
        </p:spPr>
        <p:txBody>
          <a:bodyPr>
            <a:normAutofit fontScale="92500"/>
          </a:bodyPr>
          <a:lstStyle/>
          <a:p>
            <a:pPr algn="l">
              <a:buFont typeface="Arial" panose="020B0604020202020204" pitchFamily="34" charset="0"/>
              <a:buChar char="•"/>
            </a:pPr>
            <a:r>
              <a:rPr lang="en-US" sz="2400" b="0" i="0" dirty="0">
                <a:solidFill>
                  <a:srgbClr val="333333"/>
                </a:solidFill>
                <a:effectLst/>
              </a:rPr>
              <a:t>Delayed dyspnea .  It manifest  well after the exertion is completed.</a:t>
            </a:r>
          </a:p>
          <a:p>
            <a:pPr algn="l">
              <a:buFont typeface="Arial" panose="020B0604020202020204" pitchFamily="34" charset="0"/>
              <a:buChar char="•"/>
            </a:pPr>
            <a:r>
              <a:rPr lang="en-US" sz="2400" b="0" i="0" dirty="0">
                <a:solidFill>
                  <a:srgbClr val="333333"/>
                </a:solidFill>
                <a:effectLst/>
              </a:rPr>
              <a:t>It is more off a struggle to handle the venous return .The forward flow (Arterial circuit ) is relatively well toned and  tuned  and hence fatigue is rare .</a:t>
            </a:r>
          </a:p>
          <a:p>
            <a:pPr algn="l">
              <a:buFont typeface="Arial" panose="020B0604020202020204" pitchFamily="34" charset="0"/>
              <a:buChar char="•"/>
            </a:pPr>
            <a:r>
              <a:rPr lang="en-US" sz="2400" b="0" i="0" dirty="0">
                <a:solidFill>
                  <a:srgbClr val="333333"/>
                </a:solidFill>
                <a:effectLst/>
              </a:rPr>
              <a:t>Typically it has a prolonged recovery time .(? &gt; 1-2 minutes )</a:t>
            </a:r>
          </a:p>
          <a:p>
            <a:pPr algn="l">
              <a:buFont typeface="Arial" panose="020B0604020202020204" pitchFamily="34" charset="0"/>
              <a:buChar char="•"/>
            </a:pPr>
            <a:r>
              <a:rPr lang="en-US" sz="2400" b="0" i="0" dirty="0">
                <a:solidFill>
                  <a:srgbClr val="333333"/>
                </a:solidFill>
                <a:effectLst/>
              </a:rPr>
              <a:t>Is it  less harmful  in terms of longevity ?  May be . . . since it is more related to physical  de-conditioning. Most of the physiological  episodes of dyspnea are probably  diastolic dysfunction  mediated .</a:t>
            </a:r>
          </a:p>
          <a:p>
            <a:pPr algn="l">
              <a:buFont typeface="Arial" panose="020B0604020202020204" pitchFamily="34" charset="0"/>
              <a:buChar char="•"/>
            </a:pPr>
            <a:r>
              <a:rPr lang="en-US" sz="2400" b="0" i="0" dirty="0">
                <a:solidFill>
                  <a:srgbClr val="333333"/>
                </a:solidFill>
                <a:effectLst/>
              </a:rPr>
              <a:t>Dyspnea that is triggered  in diastole is also dependent very much  on the  heart rate .If the heart rate fail to reach the baseline the recovery of dyspnea is also delayed</a:t>
            </a:r>
          </a:p>
          <a:p>
            <a:pPr algn="l">
              <a:buFont typeface="Arial" panose="020B0604020202020204" pitchFamily="34" charset="0"/>
              <a:buChar char="•"/>
            </a:pPr>
            <a:r>
              <a:rPr lang="en-US" sz="2400" b="0" i="0" dirty="0">
                <a:solidFill>
                  <a:srgbClr val="333333"/>
                </a:solidFill>
                <a:effectLst/>
              </a:rPr>
              <a:t>Some believe , physiological dyspnea should disappear within 30-60 seconds after termination of activity. (Highly  arbitrary!)</a:t>
            </a:r>
          </a:p>
          <a:p>
            <a:pPr marL="0" indent="0">
              <a:buNone/>
            </a:pPr>
            <a:br>
              <a:rPr lang="en-US" sz="2400" dirty="0"/>
            </a:br>
            <a:endParaRPr lang="en-IN" sz="2400" dirty="0"/>
          </a:p>
        </p:txBody>
      </p:sp>
    </p:spTree>
    <p:extLst>
      <p:ext uri="{BB962C8B-B14F-4D97-AF65-F5344CB8AC3E}">
        <p14:creationId xmlns:p14="http://schemas.microsoft.com/office/powerpoint/2010/main" val="6729667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6E3CA-0522-3D10-2D5C-DA90DBBD0111}"/>
              </a:ext>
            </a:extLst>
          </p:cNvPr>
          <p:cNvSpPr>
            <a:spLocks noGrp="1"/>
          </p:cNvSpPr>
          <p:nvPr>
            <p:ph type="title"/>
          </p:nvPr>
        </p:nvSpPr>
        <p:spPr/>
        <p:txBody>
          <a:bodyPr>
            <a:normAutofit/>
          </a:bodyPr>
          <a:lstStyle/>
          <a:p>
            <a:r>
              <a:rPr lang="en-IN" sz="4800" b="1" u="sng" dirty="0"/>
              <a:t>In systolic dysfunction…..</a:t>
            </a:r>
          </a:p>
        </p:txBody>
      </p:sp>
      <p:sp>
        <p:nvSpPr>
          <p:cNvPr id="3" name="Content Placeholder 2">
            <a:extLst>
              <a:ext uri="{FF2B5EF4-FFF2-40B4-BE49-F238E27FC236}">
                <a16:creationId xmlns:a16="http://schemas.microsoft.com/office/drawing/2014/main" id="{317C21C2-DB56-8A5E-EA81-44F039AABAE8}"/>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rgbClr val="333333"/>
                </a:solidFill>
                <a:effectLst/>
              </a:rPr>
              <a:t>Patients with primary systolic pump failure experience dyspnea very early into exercise  .</a:t>
            </a:r>
          </a:p>
          <a:p>
            <a:pPr algn="l">
              <a:buFont typeface="Arial" panose="020B0604020202020204" pitchFamily="34" charset="0"/>
              <a:buChar char="•"/>
            </a:pPr>
            <a:r>
              <a:rPr lang="en-US" b="0" i="0" dirty="0">
                <a:solidFill>
                  <a:srgbClr val="333333"/>
                </a:solidFill>
                <a:effectLst/>
              </a:rPr>
              <a:t>Much of dyspnea  occur during activity itself .</a:t>
            </a:r>
          </a:p>
          <a:p>
            <a:pPr algn="l">
              <a:buFont typeface="Arial" panose="020B0604020202020204" pitchFamily="34" charset="0"/>
              <a:buChar char="•"/>
            </a:pPr>
            <a:r>
              <a:rPr lang="en-US" b="0" i="0" dirty="0">
                <a:solidFill>
                  <a:srgbClr val="333333"/>
                </a:solidFill>
                <a:effectLst/>
              </a:rPr>
              <a:t>Exercising muscles show hypoxia  and hence  fatigue is conspicuous .</a:t>
            </a:r>
          </a:p>
          <a:p>
            <a:pPr algn="l">
              <a:buFont typeface="Arial" panose="020B0604020202020204" pitchFamily="34" charset="0"/>
              <a:buChar char="•"/>
            </a:pPr>
            <a:r>
              <a:rPr lang="en-US" b="0" i="0" dirty="0">
                <a:solidFill>
                  <a:srgbClr val="333333"/>
                </a:solidFill>
                <a:effectLst/>
              </a:rPr>
              <a:t>Recovery  of dyspnea is relatively immediate as the activity is stopped, Demand from exercising  muscle is  significantly dropped.</a:t>
            </a:r>
          </a:p>
          <a:p>
            <a:pPr algn="l">
              <a:buFont typeface="Arial" panose="020B0604020202020204" pitchFamily="34" charset="0"/>
              <a:buChar char="•"/>
            </a:pPr>
            <a:r>
              <a:rPr lang="en-US" b="0" i="0" dirty="0">
                <a:solidFill>
                  <a:srgbClr val="333333"/>
                </a:solidFill>
                <a:effectLst/>
              </a:rPr>
              <a:t>If the venous return is well handled by the ventricles the  recovery phase is ore comfortable .</a:t>
            </a:r>
          </a:p>
          <a:p>
            <a:endParaRPr lang="en-IN" dirty="0"/>
          </a:p>
        </p:txBody>
      </p:sp>
    </p:spTree>
    <p:extLst>
      <p:ext uri="{BB962C8B-B14F-4D97-AF65-F5344CB8AC3E}">
        <p14:creationId xmlns:p14="http://schemas.microsoft.com/office/powerpoint/2010/main" val="3759620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BEBA6-0C3F-3AE5-C6EC-5D2CDC29DFC4}"/>
              </a:ext>
            </a:extLst>
          </p:cNvPr>
          <p:cNvSpPr>
            <a:spLocks noGrp="1"/>
          </p:cNvSpPr>
          <p:nvPr>
            <p:ph type="title"/>
          </p:nvPr>
        </p:nvSpPr>
        <p:spPr/>
        <p:txBody>
          <a:bodyPr>
            <a:normAutofit/>
          </a:bodyPr>
          <a:lstStyle/>
          <a:p>
            <a:r>
              <a:rPr lang="en-US" sz="6600" b="1" u="sng" dirty="0"/>
              <a:t>Dyspnea </a:t>
            </a:r>
            <a:endParaRPr lang="en-IN" sz="6600" b="1" u="sng" dirty="0"/>
          </a:p>
        </p:txBody>
      </p:sp>
      <p:sp>
        <p:nvSpPr>
          <p:cNvPr id="3" name="Content Placeholder 2">
            <a:extLst>
              <a:ext uri="{FF2B5EF4-FFF2-40B4-BE49-F238E27FC236}">
                <a16:creationId xmlns:a16="http://schemas.microsoft.com/office/drawing/2014/main" id="{4FA6936C-FDB3-EF48-F0D5-C9192FF0BB80}"/>
              </a:ext>
            </a:extLst>
          </p:cNvPr>
          <p:cNvSpPr>
            <a:spLocks noGrp="1"/>
          </p:cNvSpPr>
          <p:nvPr>
            <p:ph idx="1"/>
          </p:nvPr>
        </p:nvSpPr>
        <p:spPr/>
        <p:txBody>
          <a:bodyPr/>
          <a:lstStyle/>
          <a:p>
            <a:endParaRPr lang="en-US" dirty="0"/>
          </a:p>
          <a:p>
            <a:r>
              <a:rPr lang="en-US" dirty="0"/>
              <a:t>Derived from Greek  - hard breathing</a:t>
            </a:r>
          </a:p>
          <a:p>
            <a:pPr marL="457200" lvl="1" indent="0">
              <a:buNone/>
            </a:pPr>
            <a:r>
              <a:rPr lang="en-US" b="1" i="1" dirty="0" err="1"/>
              <a:t>Dys</a:t>
            </a:r>
            <a:r>
              <a:rPr lang="en-US" b="1" i="1" dirty="0"/>
              <a:t> – difficult; </a:t>
            </a:r>
            <a:r>
              <a:rPr lang="en-US" b="1" i="1" dirty="0" err="1"/>
              <a:t>pnoia</a:t>
            </a:r>
            <a:r>
              <a:rPr lang="en-US" b="1" i="1" dirty="0"/>
              <a:t> – breathing</a:t>
            </a:r>
          </a:p>
          <a:p>
            <a:pPr marL="457200" lvl="1" indent="0">
              <a:buNone/>
            </a:pPr>
            <a:endParaRPr lang="en-US" dirty="0"/>
          </a:p>
          <a:p>
            <a:r>
              <a:rPr lang="en-US" dirty="0"/>
              <a:t>Often described as “shortness of breath”</a:t>
            </a:r>
          </a:p>
          <a:p>
            <a:endParaRPr lang="en-US" dirty="0"/>
          </a:p>
          <a:p>
            <a:r>
              <a:rPr lang="en-US" dirty="0"/>
              <a:t>An indicator of “</a:t>
            </a:r>
            <a:r>
              <a:rPr lang="en-US" b="1" dirty="0">
                <a:solidFill>
                  <a:srgbClr val="FF0000"/>
                </a:solidFill>
              </a:rPr>
              <a:t>inadequate ventilation</a:t>
            </a:r>
            <a:r>
              <a:rPr lang="en-US" dirty="0"/>
              <a:t>”</a:t>
            </a:r>
            <a:r>
              <a:rPr lang="en-IN" dirty="0"/>
              <a:t> or “</a:t>
            </a:r>
            <a:r>
              <a:rPr lang="en-IN" b="1" dirty="0">
                <a:solidFill>
                  <a:srgbClr val="FF0000"/>
                </a:solidFill>
              </a:rPr>
              <a:t>insufficient oxygen in the circulating blood</a:t>
            </a:r>
          </a:p>
        </p:txBody>
      </p:sp>
    </p:spTree>
    <p:extLst>
      <p:ext uri="{BB962C8B-B14F-4D97-AF65-F5344CB8AC3E}">
        <p14:creationId xmlns:p14="http://schemas.microsoft.com/office/powerpoint/2010/main" val="42567961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F891B66-E90C-67B7-7C65-F6F06C4F54FC}"/>
              </a:ext>
            </a:extLst>
          </p:cNvPr>
          <p:cNvSpPr>
            <a:spLocks noGrp="1"/>
          </p:cNvSpPr>
          <p:nvPr>
            <p:ph type="ctrTitle"/>
          </p:nvPr>
        </p:nvSpPr>
        <p:spPr/>
        <p:txBody>
          <a:bodyPr/>
          <a:lstStyle/>
          <a:p>
            <a:r>
              <a:rPr lang="en-IN" b="1" dirty="0" err="1">
                <a:solidFill>
                  <a:srgbClr val="FF0000"/>
                </a:solidFill>
              </a:rPr>
              <a:t>Dyspnea</a:t>
            </a:r>
            <a:r>
              <a:rPr lang="en-IN" b="1" dirty="0">
                <a:solidFill>
                  <a:srgbClr val="FF0000"/>
                </a:solidFill>
              </a:rPr>
              <a:t> in various clinical conditions</a:t>
            </a:r>
          </a:p>
        </p:txBody>
      </p:sp>
    </p:spTree>
    <p:extLst>
      <p:ext uri="{BB962C8B-B14F-4D97-AF65-F5344CB8AC3E}">
        <p14:creationId xmlns:p14="http://schemas.microsoft.com/office/powerpoint/2010/main" val="15076218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33524-3BE5-6909-DF98-79C283910653}"/>
              </a:ext>
            </a:extLst>
          </p:cNvPr>
          <p:cNvSpPr>
            <a:spLocks noGrp="1"/>
          </p:cNvSpPr>
          <p:nvPr>
            <p:ph type="title"/>
          </p:nvPr>
        </p:nvSpPr>
        <p:spPr/>
        <p:txBody>
          <a:bodyPr>
            <a:normAutofit/>
          </a:bodyPr>
          <a:lstStyle/>
          <a:p>
            <a:r>
              <a:rPr lang="en-IN" sz="4800" b="1" u="sng" dirty="0"/>
              <a:t>Coronary artery disease</a:t>
            </a:r>
          </a:p>
        </p:txBody>
      </p:sp>
      <p:sp>
        <p:nvSpPr>
          <p:cNvPr id="3" name="Content Placeholder 2">
            <a:extLst>
              <a:ext uri="{FF2B5EF4-FFF2-40B4-BE49-F238E27FC236}">
                <a16:creationId xmlns:a16="http://schemas.microsoft.com/office/drawing/2014/main" id="{02E41D29-87C4-8B9B-6354-15C19984910B}"/>
              </a:ext>
            </a:extLst>
          </p:cNvPr>
          <p:cNvSpPr>
            <a:spLocks noGrp="1"/>
          </p:cNvSpPr>
          <p:nvPr>
            <p:ph idx="1"/>
          </p:nvPr>
        </p:nvSpPr>
        <p:spPr/>
        <p:txBody>
          <a:bodyPr>
            <a:normAutofit lnSpcReduction="10000"/>
          </a:bodyPr>
          <a:lstStyle/>
          <a:p>
            <a:r>
              <a:rPr lang="en-IN" dirty="0"/>
              <a:t>As an angina equivalent, all patients with risk factors and having unexplained </a:t>
            </a:r>
            <a:r>
              <a:rPr lang="en-IN" dirty="0" err="1"/>
              <a:t>dyspnea</a:t>
            </a:r>
            <a:r>
              <a:rPr lang="en-IN" dirty="0"/>
              <a:t> should be evaluated for CAD.</a:t>
            </a:r>
          </a:p>
          <a:p>
            <a:endParaRPr lang="en-IN" dirty="0"/>
          </a:p>
          <a:p>
            <a:r>
              <a:rPr lang="en-IN" dirty="0" err="1"/>
              <a:t>Dyspnea</a:t>
            </a:r>
            <a:r>
              <a:rPr lang="en-IN" dirty="0"/>
              <a:t> in CAD usually means a significant area of myocardium is at risk,</a:t>
            </a:r>
          </a:p>
          <a:p>
            <a:endParaRPr lang="en-IN" dirty="0"/>
          </a:p>
          <a:p>
            <a:r>
              <a:rPr lang="en-IN" dirty="0" err="1"/>
              <a:t>Dyspnea</a:t>
            </a:r>
            <a:r>
              <a:rPr lang="en-IN" dirty="0"/>
              <a:t> in MI usually suggest LV failure and a loss of 25% or more myocardium and the EF is </a:t>
            </a:r>
            <a:r>
              <a:rPr lang="en-IN" dirty="0" err="1"/>
              <a:t>uaually</a:t>
            </a:r>
            <a:r>
              <a:rPr lang="en-IN" dirty="0"/>
              <a:t> less than 40%.</a:t>
            </a:r>
          </a:p>
          <a:p>
            <a:endParaRPr lang="en-IN" dirty="0"/>
          </a:p>
          <a:p>
            <a:r>
              <a:rPr lang="en-IN" dirty="0" err="1"/>
              <a:t>Dyspnea</a:t>
            </a:r>
            <a:r>
              <a:rPr lang="en-IN" dirty="0"/>
              <a:t> is more common in AWMI than in IWMI.</a:t>
            </a:r>
          </a:p>
        </p:txBody>
      </p:sp>
    </p:spTree>
    <p:extLst>
      <p:ext uri="{BB962C8B-B14F-4D97-AF65-F5344CB8AC3E}">
        <p14:creationId xmlns:p14="http://schemas.microsoft.com/office/powerpoint/2010/main" val="9285263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1B424-9BB6-7ACC-7097-0D6E92394180}"/>
              </a:ext>
            </a:extLst>
          </p:cNvPr>
          <p:cNvSpPr>
            <a:spLocks noGrp="1"/>
          </p:cNvSpPr>
          <p:nvPr>
            <p:ph type="title"/>
          </p:nvPr>
        </p:nvSpPr>
        <p:spPr/>
        <p:txBody>
          <a:bodyPr>
            <a:normAutofit/>
          </a:bodyPr>
          <a:lstStyle/>
          <a:p>
            <a:r>
              <a:rPr lang="en-IN" sz="4800" b="1" u="sng" dirty="0"/>
              <a:t>Mitral stenosis</a:t>
            </a:r>
          </a:p>
        </p:txBody>
      </p:sp>
      <p:sp>
        <p:nvSpPr>
          <p:cNvPr id="3" name="Content Placeholder 2">
            <a:extLst>
              <a:ext uri="{FF2B5EF4-FFF2-40B4-BE49-F238E27FC236}">
                <a16:creationId xmlns:a16="http://schemas.microsoft.com/office/drawing/2014/main" id="{B9536529-4C76-7DAE-A2B5-8BC2862E434D}"/>
              </a:ext>
            </a:extLst>
          </p:cNvPr>
          <p:cNvSpPr>
            <a:spLocks noGrp="1"/>
          </p:cNvSpPr>
          <p:nvPr>
            <p:ph idx="1"/>
          </p:nvPr>
        </p:nvSpPr>
        <p:spPr/>
        <p:txBody>
          <a:bodyPr>
            <a:normAutofit lnSpcReduction="10000"/>
          </a:bodyPr>
          <a:lstStyle/>
          <a:p>
            <a:r>
              <a:rPr lang="en-IN" b="1" i="1" dirty="0" err="1"/>
              <a:t>Dyspnea</a:t>
            </a:r>
            <a:r>
              <a:rPr lang="en-IN" b="1" i="1" dirty="0"/>
              <a:t> is the first and most important symptom of mitral stenosis </a:t>
            </a:r>
            <a:r>
              <a:rPr lang="en-IN" dirty="0"/>
              <a:t>in contrast to other valvular lesions where it is a late manifestation.</a:t>
            </a:r>
          </a:p>
          <a:p>
            <a:endParaRPr lang="en-IN" dirty="0"/>
          </a:p>
          <a:p>
            <a:r>
              <a:rPr lang="en-IN" dirty="0"/>
              <a:t>As a general rule, if a patient has </a:t>
            </a:r>
            <a:r>
              <a:rPr lang="en-IN" dirty="0" err="1"/>
              <a:t>dyspnea</a:t>
            </a:r>
            <a:r>
              <a:rPr lang="en-IN" dirty="0"/>
              <a:t> with PND for more than 5 years, MS is most likely to be present and aortic valve disease is unlikely.</a:t>
            </a:r>
          </a:p>
          <a:p>
            <a:endParaRPr lang="en-IN" dirty="0"/>
          </a:p>
          <a:p>
            <a:r>
              <a:rPr lang="en-IN" dirty="0">
                <a:solidFill>
                  <a:schemeClr val="accent5">
                    <a:lumMod val="75000"/>
                  </a:schemeClr>
                </a:solidFill>
              </a:rPr>
              <a:t>After the first episode of ARF, there is always a latent period of at least 3 years before </a:t>
            </a:r>
            <a:r>
              <a:rPr lang="en-IN" dirty="0" err="1">
                <a:solidFill>
                  <a:schemeClr val="accent5">
                    <a:lumMod val="75000"/>
                  </a:schemeClr>
                </a:solidFill>
              </a:rPr>
              <a:t>dyspnea</a:t>
            </a:r>
            <a:r>
              <a:rPr lang="en-IN" dirty="0">
                <a:solidFill>
                  <a:schemeClr val="accent5">
                    <a:lumMod val="75000"/>
                  </a:schemeClr>
                </a:solidFill>
              </a:rPr>
              <a:t> appears in MS as mitral stenosis takes time to develop.</a:t>
            </a:r>
          </a:p>
        </p:txBody>
      </p:sp>
    </p:spTree>
    <p:extLst>
      <p:ext uri="{BB962C8B-B14F-4D97-AF65-F5344CB8AC3E}">
        <p14:creationId xmlns:p14="http://schemas.microsoft.com/office/powerpoint/2010/main" val="3896806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E36AF-DF63-EB37-7AF9-C7D690D9A090}"/>
              </a:ext>
            </a:extLst>
          </p:cNvPr>
          <p:cNvSpPr>
            <a:spLocks noGrp="1"/>
          </p:cNvSpPr>
          <p:nvPr>
            <p:ph type="title"/>
          </p:nvPr>
        </p:nvSpPr>
        <p:spPr/>
        <p:txBody>
          <a:bodyPr>
            <a:normAutofit/>
          </a:bodyPr>
          <a:lstStyle/>
          <a:p>
            <a:r>
              <a:rPr lang="en-IN" sz="4800" b="1" u="sng" dirty="0"/>
              <a:t>Mitral regurgitation</a:t>
            </a:r>
          </a:p>
        </p:txBody>
      </p:sp>
      <p:sp>
        <p:nvSpPr>
          <p:cNvPr id="3" name="Content Placeholder 2">
            <a:extLst>
              <a:ext uri="{FF2B5EF4-FFF2-40B4-BE49-F238E27FC236}">
                <a16:creationId xmlns:a16="http://schemas.microsoft.com/office/drawing/2014/main" id="{1C882982-0FA0-F7C8-FF1A-5048A7131DFB}"/>
              </a:ext>
            </a:extLst>
          </p:cNvPr>
          <p:cNvSpPr>
            <a:spLocks noGrp="1"/>
          </p:cNvSpPr>
          <p:nvPr>
            <p:ph idx="1"/>
          </p:nvPr>
        </p:nvSpPr>
        <p:spPr/>
        <p:txBody>
          <a:bodyPr/>
          <a:lstStyle/>
          <a:p>
            <a:r>
              <a:rPr lang="en-IN" dirty="0" err="1"/>
              <a:t>Dyspnea</a:t>
            </a:r>
            <a:r>
              <a:rPr lang="en-IN" dirty="0"/>
              <a:t> occur later in the course</a:t>
            </a:r>
          </a:p>
          <a:p>
            <a:r>
              <a:rPr lang="en-IN" dirty="0"/>
              <a:t>Usually due to LV dysfunction</a:t>
            </a:r>
          </a:p>
          <a:p>
            <a:endParaRPr lang="en-IN" dirty="0"/>
          </a:p>
          <a:p>
            <a:r>
              <a:rPr lang="en-IN" b="1" u="sng" dirty="0"/>
              <a:t>Causes of rapid progression of </a:t>
            </a:r>
            <a:r>
              <a:rPr lang="en-IN" b="1" u="sng" dirty="0" err="1"/>
              <a:t>dyspnea</a:t>
            </a:r>
            <a:r>
              <a:rPr lang="en-IN" b="1" u="sng" dirty="0"/>
              <a:t> in MR</a:t>
            </a:r>
            <a:r>
              <a:rPr lang="en-IN" dirty="0"/>
              <a:t>:</a:t>
            </a:r>
          </a:p>
          <a:p>
            <a:pPr marL="971550" lvl="1" indent="-514350">
              <a:buFont typeface="+mj-lt"/>
              <a:buAutoNum type="arabicPeriod"/>
            </a:pPr>
            <a:r>
              <a:rPr lang="en-IN" sz="2800" dirty="0"/>
              <a:t>Recurrence of rheumatic activity (acute on chronic)</a:t>
            </a:r>
          </a:p>
          <a:p>
            <a:pPr marL="971550" lvl="1" indent="-514350">
              <a:buFont typeface="+mj-lt"/>
              <a:buAutoNum type="arabicPeriod"/>
            </a:pPr>
            <a:r>
              <a:rPr lang="en-IN" sz="2800" dirty="0"/>
              <a:t>Chordal rupture</a:t>
            </a:r>
          </a:p>
          <a:p>
            <a:pPr marL="971550" lvl="1" indent="-514350">
              <a:buFont typeface="+mj-lt"/>
              <a:buAutoNum type="arabicPeriod"/>
            </a:pPr>
            <a:r>
              <a:rPr lang="en-IN" sz="2800" dirty="0"/>
              <a:t>Infective endocarditis</a:t>
            </a:r>
          </a:p>
          <a:p>
            <a:pPr marL="971550" lvl="1" indent="-514350">
              <a:buFont typeface="+mj-lt"/>
              <a:buAutoNum type="arabicPeriod"/>
            </a:pPr>
            <a:r>
              <a:rPr lang="en-IN" sz="2800" dirty="0"/>
              <a:t>Onset of AF</a:t>
            </a:r>
          </a:p>
          <a:p>
            <a:pPr marL="971550" lvl="1" indent="-514350">
              <a:buFont typeface="+mj-lt"/>
              <a:buAutoNum type="arabicPeriod"/>
            </a:pPr>
            <a:r>
              <a:rPr lang="en-IN" sz="2800" dirty="0"/>
              <a:t>Hypertension </a:t>
            </a:r>
          </a:p>
        </p:txBody>
      </p:sp>
    </p:spTree>
    <p:extLst>
      <p:ext uri="{BB962C8B-B14F-4D97-AF65-F5344CB8AC3E}">
        <p14:creationId xmlns:p14="http://schemas.microsoft.com/office/powerpoint/2010/main" val="34686384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4760C-C019-F338-E3A5-5A9BF841BE0D}"/>
              </a:ext>
            </a:extLst>
          </p:cNvPr>
          <p:cNvSpPr>
            <a:spLocks noGrp="1"/>
          </p:cNvSpPr>
          <p:nvPr>
            <p:ph type="title"/>
          </p:nvPr>
        </p:nvSpPr>
        <p:spPr/>
        <p:txBody>
          <a:bodyPr>
            <a:normAutofit/>
          </a:bodyPr>
          <a:lstStyle/>
          <a:p>
            <a:r>
              <a:rPr lang="en-IN" sz="4800" b="1" u="sng" dirty="0"/>
              <a:t>Aortic stenosis</a:t>
            </a:r>
          </a:p>
        </p:txBody>
      </p:sp>
      <p:sp>
        <p:nvSpPr>
          <p:cNvPr id="3" name="Content Placeholder 2">
            <a:extLst>
              <a:ext uri="{FF2B5EF4-FFF2-40B4-BE49-F238E27FC236}">
                <a16:creationId xmlns:a16="http://schemas.microsoft.com/office/drawing/2014/main" id="{9B307721-5C17-1501-84BE-1EB9AA8216FA}"/>
              </a:ext>
            </a:extLst>
          </p:cNvPr>
          <p:cNvSpPr>
            <a:spLocks noGrp="1"/>
          </p:cNvSpPr>
          <p:nvPr>
            <p:ph idx="1"/>
          </p:nvPr>
        </p:nvSpPr>
        <p:spPr/>
        <p:txBody>
          <a:bodyPr>
            <a:normAutofit fontScale="92500" lnSpcReduction="20000"/>
          </a:bodyPr>
          <a:lstStyle/>
          <a:p>
            <a:endParaRPr lang="en-IN" dirty="0"/>
          </a:p>
          <a:p>
            <a:r>
              <a:rPr lang="en-IN" dirty="0"/>
              <a:t>Angina + syncope + </a:t>
            </a:r>
            <a:r>
              <a:rPr lang="en-IN" dirty="0" err="1"/>
              <a:t>dyspnea</a:t>
            </a:r>
            <a:r>
              <a:rPr lang="en-IN" dirty="0"/>
              <a:t>.</a:t>
            </a:r>
          </a:p>
          <a:p>
            <a:endParaRPr lang="en-IN" dirty="0"/>
          </a:p>
          <a:p>
            <a:r>
              <a:rPr lang="en-IN" dirty="0" err="1"/>
              <a:t>Dyspnea</a:t>
            </a:r>
            <a:r>
              <a:rPr lang="en-IN" dirty="0"/>
              <a:t> is the most menacing symptom of AS. Average survival after onset of </a:t>
            </a:r>
            <a:r>
              <a:rPr lang="en-IN" dirty="0" err="1"/>
              <a:t>dyspnea</a:t>
            </a:r>
            <a:r>
              <a:rPr lang="en-IN" dirty="0"/>
              <a:t> in AS is only 1.5 years.</a:t>
            </a:r>
          </a:p>
          <a:p>
            <a:endParaRPr lang="en-IN" dirty="0"/>
          </a:p>
          <a:p>
            <a:r>
              <a:rPr lang="en-IN" b="1" u="sng" dirty="0" err="1"/>
              <a:t>Dyspnea</a:t>
            </a:r>
            <a:r>
              <a:rPr lang="en-IN" b="1" u="sng" dirty="0"/>
              <a:t> in mild AS….. </a:t>
            </a:r>
            <a:r>
              <a:rPr lang="en-IN" dirty="0"/>
              <a:t>Always suspect underlying</a:t>
            </a:r>
          </a:p>
          <a:p>
            <a:pPr lvl="1">
              <a:buFont typeface="Wingdings" panose="05000000000000000000" pitchFamily="2" charset="2"/>
              <a:buChar char="ü"/>
            </a:pPr>
            <a:r>
              <a:rPr lang="en-IN" sz="2800" dirty="0"/>
              <a:t>HOCM</a:t>
            </a:r>
          </a:p>
          <a:p>
            <a:pPr lvl="1">
              <a:buFont typeface="Wingdings" panose="05000000000000000000" pitchFamily="2" charset="2"/>
              <a:buChar char="ü"/>
            </a:pPr>
            <a:r>
              <a:rPr lang="en-IN" sz="2800" dirty="0"/>
              <a:t>CAD</a:t>
            </a:r>
          </a:p>
          <a:p>
            <a:pPr lvl="1">
              <a:buFont typeface="Wingdings" panose="05000000000000000000" pitchFamily="2" charset="2"/>
              <a:buChar char="ü"/>
            </a:pPr>
            <a:r>
              <a:rPr lang="en-IN" sz="2800" dirty="0"/>
              <a:t>Mitral valve disease</a:t>
            </a:r>
          </a:p>
          <a:p>
            <a:pPr lvl="1">
              <a:buFont typeface="Wingdings" panose="05000000000000000000" pitchFamily="2" charset="2"/>
              <a:buChar char="ü"/>
            </a:pPr>
            <a:r>
              <a:rPr lang="en-IN" sz="2800" dirty="0"/>
              <a:t>Unrelated disorder (pulmonary)</a:t>
            </a:r>
          </a:p>
        </p:txBody>
      </p:sp>
    </p:spTree>
    <p:extLst>
      <p:ext uri="{BB962C8B-B14F-4D97-AF65-F5344CB8AC3E}">
        <p14:creationId xmlns:p14="http://schemas.microsoft.com/office/powerpoint/2010/main" val="30380946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8DFDE-142B-08E3-3C9A-BF47E337EE2C}"/>
              </a:ext>
            </a:extLst>
          </p:cNvPr>
          <p:cNvSpPr>
            <a:spLocks noGrp="1"/>
          </p:cNvSpPr>
          <p:nvPr>
            <p:ph type="title"/>
          </p:nvPr>
        </p:nvSpPr>
        <p:spPr/>
        <p:txBody>
          <a:bodyPr>
            <a:normAutofit/>
          </a:bodyPr>
          <a:lstStyle/>
          <a:p>
            <a:r>
              <a:rPr lang="en-IN" sz="5400" b="1" u="sng" dirty="0"/>
              <a:t>Aortic regurgitation</a:t>
            </a:r>
          </a:p>
        </p:txBody>
      </p:sp>
      <p:sp>
        <p:nvSpPr>
          <p:cNvPr id="3" name="Content Placeholder 2">
            <a:extLst>
              <a:ext uri="{FF2B5EF4-FFF2-40B4-BE49-F238E27FC236}">
                <a16:creationId xmlns:a16="http://schemas.microsoft.com/office/drawing/2014/main" id="{D1132721-4407-B6D6-BC9E-15722E6FB70A}"/>
              </a:ext>
            </a:extLst>
          </p:cNvPr>
          <p:cNvSpPr>
            <a:spLocks noGrp="1"/>
          </p:cNvSpPr>
          <p:nvPr>
            <p:ph idx="1"/>
          </p:nvPr>
        </p:nvSpPr>
        <p:spPr/>
        <p:txBody>
          <a:bodyPr/>
          <a:lstStyle/>
          <a:p>
            <a:r>
              <a:rPr lang="en-IN" dirty="0"/>
              <a:t>Occurs very late, slow progression</a:t>
            </a:r>
          </a:p>
          <a:p>
            <a:endParaRPr lang="en-IN" dirty="0"/>
          </a:p>
          <a:p>
            <a:r>
              <a:rPr lang="en-IN" dirty="0"/>
              <a:t>Due to LV dysfunction</a:t>
            </a:r>
          </a:p>
          <a:p>
            <a:endParaRPr lang="en-IN" dirty="0"/>
          </a:p>
          <a:p>
            <a:r>
              <a:rPr lang="en-IN" b="1" u="sng" dirty="0"/>
              <a:t>If </a:t>
            </a:r>
            <a:r>
              <a:rPr lang="en-IN" b="1" u="sng" dirty="0" err="1"/>
              <a:t>dyspnea</a:t>
            </a:r>
            <a:r>
              <a:rPr lang="en-IN" b="1" u="sng" dirty="0"/>
              <a:t> occurs early in the course </a:t>
            </a:r>
            <a:r>
              <a:rPr lang="en-IN" dirty="0"/>
              <a:t>– suspect acute AR or an associated MS</a:t>
            </a:r>
          </a:p>
          <a:p>
            <a:endParaRPr lang="en-IN" dirty="0"/>
          </a:p>
          <a:p>
            <a:r>
              <a:rPr lang="en-IN" b="1" u="sng" dirty="0"/>
              <a:t>Rapid progression of </a:t>
            </a:r>
            <a:r>
              <a:rPr lang="en-IN" b="1" u="sng" dirty="0" err="1"/>
              <a:t>dyspnea</a:t>
            </a:r>
            <a:r>
              <a:rPr lang="en-IN" b="1" u="sng" dirty="0"/>
              <a:t> </a:t>
            </a:r>
            <a:r>
              <a:rPr lang="en-IN" dirty="0"/>
              <a:t>– IE, HTN.</a:t>
            </a:r>
          </a:p>
        </p:txBody>
      </p:sp>
    </p:spTree>
    <p:extLst>
      <p:ext uri="{BB962C8B-B14F-4D97-AF65-F5344CB8AC3E}">
        <p14:creationId xmlns:p14="http://schemas.microsoft.com/office/powerpoint/2010/main" val="20977614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82AE34-9B0E-A123-1018-74CCFD75E6C5}"/>
              </a:ext>
            </a:extLst>
          </p:cNvPr>
          <p:cNvSpPr>
            <a:spLocks noGrp="1"/>
          </p:cNvSpPr>
          <p:nvPr>
            <p:ph type="title"/>
          </p:nvPr>
        </p:nvSpPr>
        <p:spPr>
          <a:xfrm>
            <a:off x="2163764" y="457199"/>
            <a:ext cx="3932237" cy="796566"/>
          </a:xfrm>
        </p:spPr>
        <p:txBody>
          <a:bodyPr>
            <a:normAutofit fontScale="90000"/>
          </a:bodyPr>
          <a:lstStyle/>
          <a:p>
            <a:r>
              <a:rPr lang="en-IN" sz="5400" b="1" dirty="0" err="1"/>
              <a:t>Bendopnea</a:t>
            </a:r>
            <a:r>
              <a:rPr lang="en-IN" sz="5400" b="1" dirty="0"/>
              <a:t> </a:t>
            </a:r>
          </a:p>
        </p:txBody>
      </p:sp>
      <p:sp>
        <p:nvSpPr>
          <p:cNvPr id="5" name="Picture Placeholder 4">
            <a:extLst>
              <a:ext uri="{FF2B5EF4-FFF2-40B4-BE49-F238E27FC236}">
                <a16:creationId xmlns:a16="http://schemas.microsoft.com/office/drawing/2014/main" id="{DDF0E91B-E869-312F-7812-A9BE079B8791}"/>
              </a:ext>
            </a:extLst>
          </p:cNvPr>
          <p:cNvSpPr>
            <a:spLocks noGrp="1"/>
          </p:cNvSpPr>
          <p:nvPr>
            <p:ph type="pic" idx="1"/>
          </p:nvPr>
        </p:nvSpPr>
        <p:spPr>
          <a:xfrm>
            <a:off x="7419974" y="1564849"/>
            <a:ext cx="3932237" cy="4304139"/>
          </a:xfrm>
        </p:spPr>
      </p:sp>
      <p:sp>
        <p:nvSpPr>
          <p:cNvPr id="6" name="Text Placeholder 5">
            <a:extLst>
              <a:ext uri="{FF2B5EF4-FFF2-40B4-BE49-F238E27FC236}">
                <a16:creationId xmlns:a16="http://schemas.microsoft.com/office/drawing/2014/main" id="{BE249339-DC8B-AE9D-DC06-6DD61A613FB6}"/>
              </a:ext>
            </a:extLst>
          </p:cNvPr>
          <p:cNvSpPr>
            <a:spLocks noGrp="1"/>
          </p:cNvSpPr>
          <p:nvPr>
            <p:ph type="body" sz="half" idx="2"/>
          </p:nvPr>
        </p:nvSpPr>
        <p:spPr>
          <a:xfrm>
            <a:off x="839788" y="1781666"/>
            <a:ext cx="5796682" cy="4477732"/>
          </a:xfrm>
        </p:spPr>
        <p:txBody>
          <a:bodyPr>
            <a:normAutofit fontScale="92500" lnSpcReduction="10000"/>
          </a:bodyPr>
          <a:lstStyle/>
          <a:p>
            <a:pPr marL="457200" indent="-457200">
              <a:buFont typeface="Arial" panose="020B0604020202020204" pitchFamily="34" charset="0"/>
              <a:buChar char="•"/>
            </a:pPr>
            <a:r>
              <a:rPr lang="en-IN" sz="2800" b="1" i="1" dirty="0" err="1"/>
              <a:t>Dyspnea</a:t>
            </a:r>
            <a:r>
              <a:rPr lang="en-IN" sz="2800" b="1" i="1" dirty="0"/>
              <a:t> on bending forward</a:t>
            </a:r>
            <a:r>
              <a:rPr lang="en-IN" sz="2800" dirty="0"/>
              <a:t>.</a:t>
            </a:r>
          </a:p>
          <a:p>
            <a:pPr marL="457200" indent="-457200">
              <a:buFont typeface="Arial" panose="020B0604020202020204" pitchFamily="34" charset="0"/>
              <a:buChar char="•"/>
            </a:pPr>
            <a:r>
              <a:rPr lang="en-IN" sz="2800" dirty="0"/>
              <a:t>New symptom added in the list.</a:t>
            </a:r>
          </a:p>
          <a:p>
            <a:pPr marL="457200" indent="-457200">
              <a:buFont typeface="Arial" panose="020B0604020202020204" pitchFamily="34" charset="0"/>
              <a:buChar char="•"/>
            </a:pPr>
            <a:r>
              <a:rPr lang="en-IN" sz="2800" dirty="0"/>
              <a:t>Introduced by Jennifer Thibodeau et al. in </a:t>
            </a:r>
            <a:r>
              <a:rPr lang="en-IN" sz="2800" b="1" dirty="0"/>
              <a:t>2014.</a:t>
            </a:r>
          </a:p>
          <a:p>
            <a:pPr marL="457200" indent="-457200">
              <a:buFont typeface="Arial" panose="020B0604020202020204" pitchFamily="34" charset="0"/>
              <a:buChar char="•"/>
            </a:pPr>
            <a:r>
              <a:rPr lang="en-IN" sz="2800" dirty="0"/>
              <a:t>Occurs while bending forward to put shoes on.</a:t>
            </a:r>
          </a:p>
          <a:p>
            <a:pPr marL="457200" indent="-457200">
              <a:buFont typeface="Arial" panose="020B0604020202020204" pitchFamily="34" charset="0"/>
              <a:buChar char="•"/>
            </a:pPr>
            <a:r>
              <a:rPr lang="en-IN" sz="2800" b="1" i="1" dirty="0">
                <a:solidFill>
                  <a:schemeClr val="accent5">
                    <a:lumMod val="75000"/>
                  </a:schemeClr>
                </a:solidFill>
              </a:rPr>
              <a:t>Occurring within 30 seconds of bending, but could occur in 8 seconds</a:t>
            </a:r>
          </a:p>
          <a:p>
            <a:pPr marL="457200" indent="-457200">
              <a:buFont typeface="Arial" panose="020B0604020202020204" pitchFamily="34" charset="0"/>
              <a:buChar char="•"/>
            </a:pPr>
            <a:r>
              <a:rPr lang="en-IN" sz="2800" dirty="0"/>
              <a:t>Feature of advanced heart failure and </a:t>
            </a:r>
            <a:r>
              <a:rPr lang="en-IN" sz="2800" dirty="0" err="1"/>
              <a:t>a/w</a:t>
            </a:r>
            <a:r>
              <a:rPr lang="en-IN" sz="2800" dirty="0"/>
              <a:t> adverse clinical outcomes</a:t>
            </a:r>
          </a:p>
          <a:p>
            <a:pPr marL="457200" indent="-457200">
              <a:buFont typeface="Arial" panose="020B0604020202020204" pitchFamily="34" charset="0"/>
              <a:buChar char="•"/>
            </a:pPr>
            <a:r>
              <a:rPr lang="en-IN" sz="2800" b="1" dirty="0" err="1">
                <a:solidFill>
                  <a:srgbClr val="FF0000"/>
                </a:solidFill>
              </a:rPr>
              <a:t>Bendopnea</a:t>
            </a:r>
            <a:r>
              <a:rPr lang="en-IN" sz="2800" b="1" dirty="0">
                <a:solidFill>
                  <a:srgbClr val="FF0000"/>
                </a:solidFill>
              </a:rPr>
              <a:t> vs </a:t>
            </a:r>
            <a:r>
              <a:rPr lang="en-IN" sz="2800" b="1" dirty="0" err="1">
                <a:solidFill>
                  <a:srgbClr val="FF0000"/>
                </a:solidFill>
              </a:rPr>
              <a:t>kamptopnea</a:t>
            </a:r>
            <a:r>
              <a:rPr lang="en-IN" sz="2800" dirty="0"/>
              <a:t>…??????/</a:t>
            </a:r>
          </a:p>
        </p:txBody>
      </p:sp>
      <p:pic>
        <p:nvPicPr>
          <p:cNvPr id="3074" name="Picture 2" descr="bendopnea - Explore | Facebook">
            <a:extLst>
              <a:ext uri="{FF2B5EF4-FFF2-40B4-BE49-F238E27FC236}">
                <a16:creationId xmlns:a16="http://schemas.microsoft.com/office/drawing/2014/main" id="{FA5B9841-07F7-6DF4-C31D-84A041A730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9974" y="1564850"/>
            <a:ext cx="3932237" cy="430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4232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12258E9-F8B0-FE13-9AF1-8749F624AE1B}"/>
              </a:ext>
            </a:extLst>
          </p:cNvPr>
          <p:cNvSpPr>
            <a:spLocks noGrp="1"/>
          </p:cNvSpPr>
          <p:nvPr>
            <p:ph type="title"/>
          </p:nvPr>
        </p:nvSpPr>
        <p:spPr/>
        <p:txBody>
          <a:bodyPr>
            <a:normAutofit/>
          </a:bodyPr>
          <a:lstStyle/>
          <a:p>
            <a:r>
              <a:rPr lang="en-IN" sz="4800" b="1" u="sng" dirty="0" err="1"/>
              <a:t>Trepopnea</a:t>
            </a:r>
            <a:r>
              <a:rPr lang="en-IN" sz="4800" b="1" u="sng" dirty="0"/>
              <a:t> </a:t>
            </a:r>
          </a:p>
        </p:txBody>
      </p:sp>
      <p:sp>
        <p:nvSpPr>
          <p:cNvPr id="6" name="Content Placeholder 5">
            <a:extLst>
              <a:ext uri="{FF2B5EF4-FFF2-40B4-BE49-F238E27FC236}">
                <a16:creationId xmlns:a16="http://schemas.microsoft.com/office/drawing/2014/main" id="{40C90215-EFF7-2621-3EE7-74030B6F5C23}"/>
              </a:ext>
            </a:extLst>
          </p:cNvPr>
          <p:cNvSpPr>
            <a:spLocks noGrp="1"/>
          </p:cNvSpPr>
          <p:nvPr>
            <p:ph idx="1"/>
          </p:nvPr>
        </p:nvSpPr>
        <p:spPr/>
        <p:txBody>
          <a:bodyPr>
            <a:normAutofit fontScale="92500" lnSpcReduction="20000"/>
          </a:bodyPr>
          <a:lstStyle/>
          <a:p>
            <a:r>
              <a:rPr lang="en-IN" dirty="0" err="1"/>
              <a:t>Dyspnea</a:t>
            </a:r>
            <a:r>
              <a:rPr lang="en-IN" dirty="0"/>
              <a:t> occurring on </a:t>
            </a:r>
            <a:r>
              <a:rPr lang="en-IN" b="1" dirty="0"/>
              <a:t>lying in lateral position</a:t>
            </a:r>
            <a:r>
              <a:rPr lang="en-IN" dirty="0"/>
              <a:t>.</a:t>
            </a:r>
          </a:p>
          <a:p>
            <a:endParaRPr lang="en-IN" dirty="0"/>
          </a:p>
          <a:p>
            <a:r>
              <a:rPr lang="en-IN" dirty="0"/>
              <a:t>Can occur in asymmetric lung diseases when patient lies with more affected lung down, because of gravitational redistribution of blood.</a:t>
            </a:r>
          </a:p>
          <a:p>
            <a:endParaRPr lang="en-IN" dirty="0"/>
          </a:p>
          <a:p>
            <a:r>
              <a:rPr lang="en-IN" dirty="0"/>
              <a:t>Pleural effusion – patient experience less </a:t>
            </a:r>
            <a:r>
              <a:rPr lang="en-IN" dirty="0" err="1"/>
              <a:t>dyspnea</a:t>
            </a:r>
            <a:r>
              <a:rPr lang="en-IN" dirty="0"/>
              <a:t> when lying on the side of pleural effusion</a:t>
            </a:r>
          </a:p>
          <a:p>
            <a:endParaRPr lang="en-IN" dirty="0"/>
          </a:p>
          <a:p>
            <a:r>
              <a:rPr lang="en-IN" b="1" dirty="0">
                <a:solidFill>
                  <a:srgbClr val="FF0000"/>
                </a:solidFill>
              </a:rPr>
              <a:t>Cardiac causes of </a:t>
            </a:r>
            <a:r>
              <a:rPr lang="en-IN" b="1" dirty="0" err="1">
                <a:solidFill>
                  <a:srgbClr val="FF0000"/>
                </a:solidFill>
              </a:rPr>
              <a:t>trepopnea</a:t>
            </a:r>
            <a:r>
              <a:rPr lang="en-IN" b="1" dirty="0">
                <a:solidFill>
                  <a:srgbClr val="FF0000"/>
                </a:solidFill>
              </a:rPr>
              <a:t> </a:t>
            </a:r>
            <a:r>
              <a:rPr lang="en-IN" dirty="0"/>
              <a:t>: </a:t>
            </a:r>
          </a:p>
          <a:p>
            <a:pPr marL="914400" lvl="1" indent="-457200">
              <a:buFont typeface="+mj-lt"/>
              <a:buAutoNum type="arabicPeriod"/>
            </a:pPr>
            <a:r>
              <a:rPr lang="en-IN" dirty="0"/>
              <a:t>Decompensated HF – prefer to lie on right side, to enable better blood return</a:t>
            </a:r>
          </a:p>
          <a:p>
            <a:pPr marL="914400" lvl="1" indent="-457200">
              <a:buFont typeface="+mj-lt"/>
              <a:buAutoNum type="arabicPeriod"/>
            </a:pPr>
            <a:r>
              <a:rPr lang="en-IN" dirty="0"/>
              <a:t>LA myxoma – </a:t>
            </a:r>
            <a:r>
              <a:rPr lang="en-IN" dirty="0" err="1"/>
              <a:t>dyspnea</a:t>
            </a:r>
            <a:r>
              <a:rPr lang="en-IN" dirty="0"/>
              <a:t> in left lateral position due to MV obstruction</a:t>
            </a:r>
          </a:p>
        </p:txBody>
      </p:sp>
    </p:spTree>
    <p:extLst>
      <p:ext uri="{BB962C8B-B14F-4D97-AF65-F5344CB8AC3E}">
        <p14:creationId xmlns:p14="http://schemas.microsoft.com/office/powerpoint/2010/main" val="13974533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861AC-E779-FD65-B189-D352D37340CB}"/>
              </a:ext>
            </a:extLst>
          </p:cNvPr>
          <p:cNvSpPr>
            <a:spLocks noGrp="1"/>
          </p:cNvSpPr>
          <p:nvPr>
            <p:ph type="title"/>
          </p:nvPr>
        </p:nvSpPr>
        <p:spPr/>
        <p:txBody>
          <a:bodyPr>
            <a:normAutofit/>
          </a:bodyPr>
          <a:lstStyle/>
          <a:p>
            <a:r>
              <a:rPr lang="en-IN" sz="5400" b="1" u="sng" dirty="0" err="1"/>
              <a:t>Platypnea</a:t>
            </a:r>
            <a:r>
              <a:rPr lang="en-IN" sz="5400" b="1" u="sng" dirty="0"/>
              <a:t> </a:t>
            </a:r>
          </a:p>
        </p:txBody>
      </p:sp>
      <p:sp>
        <p:nvSpPr>
          <p:cNvPr id="3" name="Content Placeholder 2">
            <a:extLst>
              <a:ext uri="{FF2B5EF4-FFF2-40B4-BE49-F238E27FC236}">
                <a16:creationId xmlns:a16="http://schemas.microsoft.com/office/drawing/2014/main" id="{F31A1E94-0ADA-E0B5-7475-28275B4D36E1}"/>
              </a:ext>
            </a:extLst>
          </p:cNvPr>
          <p:cNvSpPr>
            <a:spLocks noGrp="1"/>
          </p:cNvSpPr>
          <p:nvPr>
            <p:ph idx="1"/>
          </p:nvPr>
        </p:nvSpPr>
        <p:spPr/>
        <p:txBody>
          <a:bodyPr/>
          <a:lstStyle/>
          <a:p>
            <a:r>
              <a:rPr lang="en-IN" dirty="0" err="1"/>
              <a:t>Dyspnea</a:t>
            </a:r>
            <a:r>
              <a:rPr lang="en-IN" dirty="0"/>
              <a:t> in upright posture, relieved by lying down</a:t>
            </a:r>
          </a:p>
          <a:p>
            <a:endParaRPr lang="en-IN" dirty="0"/>
          </a:p>
          <a:p>
            <a:r>
              <a:rPr lang="en-IN" dirty="0"/>
              <a:t>Orthodeoxia is decrease in PaO2 in upright position.</a:t>
            </a:r>
          </a:p>
          <a:p>
            <a:endParaRPr lang="en-IN" dirty="0"/>
          </a:p>
          <a:p>
            <a:r>
              <a:rPr lang="en-IN" dirty="0"/>
              <a:t>Can occur in:</a:t>
            </a:r>
          </a:p>
          <a:p>
            <a:pPr marL="914400" lvl="1" indent="-457200">
              <a:buFont typeface="+mj-lt"/>
              <a:buAutoNum type="arabicPeriod"/>
            </a:pPr>
            <a:r>
              <a:rPr lang="en-IN" b="1" dirty="0">
                <a:solidFill>
                  <a:srgbClr val="FF0000"/>
                </a:solidFill>
              </a:rPr>
              <a:t>PFO – shunting R to L</a:t>
            </a:r>
          </a:p>
          <a:p>
            <a:pPr marL="914400" lvl="1" indent="-457200">
              <a:buFont typeface="+mj-lt"/>
              <a:buAutoNum type="arabicPeriod"/>
            </a:pPr>
            <a:r>
              <a:rPr lang="en-IN" b="1" dirty="0">
                <a:solidFill>
                  <a:srgbClr val="FF0000"/>
                </a:solidFill>
              </a:rPr>
              <a:t>Pulmonary AVF</a:t>
            </a:r>
          </a:p>
          <a:p>
            <a:pPr marL="914400" lvl="1" indent="-457200">
              <a:buFont typeface="+mj-lt"/>
              <a:buAutoNum type="arabicPeriod"/>
            </a:pPr>
            <a:r>
              <a:rPr lang="en-IN" b="1" dirty="0">
                <a:solidFill>
                  <a:srgbClr val="FF0000"/>
                </a:solidFill>
              </a:rPr>
              <a:t>Hepatopulmonary syndrome</a:t>
            </a:r>
          </a:p>
        </p:txBody>
      </p:sp>
    </p:spTree>
    <p:extLst>
      <p:ext uri="{BB962C8B-B14F-4D97-AF65-F5344CB8AC3E}">
        <p14:creationId xmlns:p14="http://schemas.microsoft.com/office/powerpoint/2010/main" val="407049616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4661C-E1A5-E83D-39F2-509D875003CB}"/>
              </a:ext>
            </a:extLst>
          </p:cNvPr>
          <p:cNvSpPr>
            <a:spLocks noGrp="1"/>
          </p:cNvSpPr>
          <p:nvPr>
            <p:ph type="title"/>
          </p:nvPr>
        </p:nvSpPr>
        <p:spPr/>
        <p:txBody>
          <a:bodyPr>
            <a:normAutofit/>
          </a:bodyPr>
          <a:lstStyle/>
          <a:p>
            <a:r>
              <a:rPr lang="en-IN" sz="4800" b="1" u="sng" dirty="0"/>
              <a:t>Cheyne – stokes breathing</a:t>
            </a:r>
          </a:p>
        </p:txBody>
      </p:sp>
      <p:sp>
        <p:nvSpPr>
          <p:cNvPr id="3" name="Content Placeholder 2">
            <a:extLst>
              <a:ext uri="{FF2B5EF4-FFF2-40B4-BE49-F238E27FC236}">
                <a16:creationId xmlns:a16="http://schemas.microsoft.com/office/drawing/2014/main" id="{6AD6CA0D-E55F-36F2-5DA8-C1D5ED095AE2}"/>
              </a:ext>
            </a:extLst>
          </p:cNvPr>
          <p:cNvSpPr>
            <a:spLocks noGrp="1"/>
          </p:cNvSpPr>
          <p:nvPr>
            <p:ph idx="1"/>
          </p:nvPr>
        </p:nvSpPr>
        <p:spPr/>
        <p:txBody>
          <a:bodyPr>
            <a:normAutofit lnSpcReduction="10000"/>
          </a:bodyPr>
          <a:lstStyle/>
          <a:p>
            <a:r>
              <a:rPr lang="en-IN" dirty="0" err="1"/>
              <a:t>Peiodic</a:t>
            </a:r>
            <a:r>
              <a:rPr lang="en-IN" dirty="0"/>
              <a:t> breathing – cyclical episodes of </a:t>
            </a:r>
            <a:r>
              <a:rPr lang="en-IN" dirty="0" err="1"/>
              <a:t>apnea</a:t>
            </a:r>
            <a:r>
              <a:rPr lang="en-IN" dirty="0"/>
              <a:t> &amp; </a:t>
            </a:r>
            <a:r>
              <a:rPr lang="en-IN" dirty="0" err="1"/>
              <a:t>hypeventilation</a:t>
            </a:r>
            <a:endParaRPr lang="en-IN" dirty="0"/>
          </a:p>
          <a:p>
            <a:r>
              <a:rPr lang="en-IN" dirty="0"/>
              <a:t>Progressively deeper &amp; sometimes faster breathing f/b gradual decrease &amp; </a:t>
            </a:r>
            <a:r>
              <a:rPr lang="en-IN" dirty="0" err="1"/>
              <a:t>apnea</a:t>
            </a:r>
            <a:r>
              <a:rPr lang="en-IN" dirty="0"/>
              <a:t>.</a:t>
            </a:r>
          </a:p>
          <a:p>
            <a:r>
              <a:rPr lang="en-IN" dirty="0"/>
              <a:t>Pattern repeats, with each cycle taking 30secs to  2 mins.</a:t>
            </a:r>
          </a:p>
          <a:p>
            <a:r>
              <a:rPr lang="en-IN" dirty="0"/>
              <a:t>Sign of CNS diseases.</a:t>
            </a:r>
          </a:p>
          <a:p>
            <a:r>
              <a:rPr lang="en-IN" dirty="0"/>
              <a:t>Also seen in advanced HF (due to prolonged circulation time)</a:t>
            </a:r>
          </a:p>
          <a:p>
            <a:r>
              <a:rPr lang="en-IN" dirty="0"/>
              <a:t>If CNS disease is excluded – diagnostic of LVF</a:t>
            </a:r>
          </a:p>
          <a:p>
            <a:r>
              <a:rPr lang="en-IN" dirty="0"/>
              <a:t>Often occurs during sleep, without patient awareness</a:t>
            </a:r>
          </a:p>
          <a:p>
            <a:r>
              <a:rPr lang="en-IN" dirty="0"/>
              <a:t>Predicts increased mortality.</a:t>
            </a:r>
          </a:p>
        </p:txBody>
      </p:sp>
    </p:spTree>
    <p:extLst>
      <p:ext uri="{BB962C8B-B14F-4D97-AF65-F5344CB8AC3E}">
        <p14:creationId xmlns:p14="http://schemas.microsoft.com/office/powerpoint/2010/main" val="2046336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5BF32-8AD2-39C4-BECE-F35DC4F29409}"/>
              </a:ext>
            </a:extLst>
          </p:cNvPr>
          <p:cNvSpPr>
            <a:spLocks noGrp="1"/>
          </p:cNvSpPr>
          <p:nvPr>
            <p:ph type="title"/>
          </p:nvPr>
        </p:nvSpPr>
        <p:spPr>
          <a:xfrm>
            <a:off x="838200" y="176211"/>
            <a:ext cx="10515600" cy="1009651"/>
          </a:xfrm>
        </p:spPr>
        <p:txBody>
          <a:bodyPr>
            <a:normAutofit/>
          </a:bodyPr>
          <a:lstStyle/>
          <a:p>
            <a:r>
              <a:rPr lang="en-IN" sz="4800" b="1" u="sng" dirty="0"/>
              <a:t>Definition </a:t>
            </a:r>
          </a:p>
        </p:txBody>
      </p:sp>
      <p:sp>
        <p:nvSpPr>
          <p:cNvPr id="3" name="Content Placeholder 2">
            <a:extLst>
              <a:ext uri="{FF2B5EF4-FFF2-40B4-BE49-F238E27FC236}">
                <a16:creationId xmlns:a16="http://schemas.microsoft.com/office/drawing/2014/main" id="{3EEECB18-D02E-E6A7-851B-FCB632CA103E}"/>
              </a:ext>
            </a:extLst>
          </p:cNvPr>
          <p:cNvSpPr>
            <a:spLocks noGrp="1"/>
          </p:cNvSpPr>
          <p:nvPr>
            <p:ph idx="1"/>
          </p:nvPr>
        </p:nvSpPr>
        <p:spPr>
          <a:xfrm>
            <a:off x="838200" y="1461155"/>
            <a:ext cx="10515600" cy="5220634"/>
          </a:xfrm>
        </p:spPr>
        <p:txBody>
          <a:bodyPr>
            <a:normAutofit fontScale="92500"/>
          </a:bodyPr>
          <a:lstStyle/>
          <a:p>
            <a:r>
              <a:rPr lang="en-IN" dirty="0" err="1"/>
              <a:t>Dyspnea</a:t>
            </a:r>
            <a:r>
              <a:rPr lang="en-IN" dirty="0"/>
              <a:t> is difficult and uncomfortable breathing.</a:t>
            </a:r>
          </a:p>
          <a:p>
            <a:endParaRPr lang="en-IN" dirty="0"/>
          </a:p>
          <a:p>
            <a:r>
              <a:rPr lang="en-IN" dirty="0"/>
              <a:t>ATS definition : “</a:t>
            </a:r>
            <a:r>
              <a:rPr lang="en-US" b="1" i="0" u="sng" dirty="0">
                <a:solidFill>
                  <a:srgbClr val="00B050"/>
                </a:solidFill>
                <a:effectLst/>
              </a:rPr>
              <a:t>subjective experience </a:t>
            </a:r>
            <a:r>
              <a:rPr lang="en-US" b="1" i="0" u="sng" dirty="0">
                <a:solidFill>
                  <a:srgbClr val="232323"/>
                </a:solidFill>
                <a:effectLst/>
              </a:rPr>
              <a:t>of breathing </a:t>
            </a:r>
            <a:r>
              <a:rPr lang="en-US" b="1" i="0" u="sng" dirty="0">
                <a:solidFill>
                  <a:srgbClr val="00B0F0"/>
                </a:solidFill>
                <a:effectLst/>
              </a:rPr>
              <a:t>discomfort</a:t>
            </a:r>
            <a:r>
              <a:rPr lang="en-US" b="1" i="0" u="sng" dirty="0">
                <a:solidFill>
                  <a:srgbClr val="232323"/>
                </a:solidFill>
                <a:effectLst/>
              </a:rPr>
              <a:t> that is comprised </a:t>
            </a:r>
            <a:r>
              <a:rPr lang="en-US" b="1" i="0" u="sng" dirty="0">
                <a:solidFill>
                  <a:srgbClr val="0070C0"/>
                </a:solidFill>
                <a:effectLst/>
              </a:rPr>
              <a:t>of qualitatively distinct sensations </a:t>
            </a:r>
            <a:r>
              <a:rPr lang="en-US" b="1" i="0" u="sng" dirty="0">
                <a:solidFill>
                  <a:srgbClr val="232323"/>
                </a:solidFill>
                <a:effectLst/>
              </a:rPr>
              <a:t>that </a:t>
            </a:r>
            <a:r>
              <a:rPr lang="en-US" b="1" i="0" u="sng" dirty="0">
                <a:solidFill>
                  <a:srgbClr val="7030A0"/>
                </a:solidFill>
                <a:effectLst/>
              </a:rPr>
              <a:t>vary in intensity</a:t>
            </a:r>
            <a:r>
              <a:rPr lang="en-US" b="0" i="0" dirty="0">
                <a:solidFill>
                  <a:srgbClr val="232323"/>
                </a:solidFill>
                <a:effectLst/>
              </a:rPr>
              <a:t>”</a:t>
            </a:r>
          </a:p>
          <a:p>
            <a:endParaRPr lang="en-US" dirty="0">
              <a:solidFill>
                <a:srgbClr val="232323"/>
              </a:solidFill>
            </a:endParaRPr>
          </a:p>
          <a:p>
            <a:r>
              <a:rPr lang="en-US" dirty="0">
                <a:solidFill>
                  <a:srgbClr val="232323"/>
                </a:solidFill>
              </a:rPr>
              <a:t>Dyspnea is a very debilitating symptom, whose impact is second to that of pain.</a:t>
            </a:r>
          </a:p>
          <a:p>
            <a:endParaRPr lang="en-US" dirty="0">
              <a:solidFill>
                <a:srgbClr val="232323"/>
              </a:solidFill>
            </a:endParaRPr>
          </a:p>
          <a:p>
            <a:r>
              <a:rPr lang="en-US" dirty="0">
                <a:solidFill>
                  <a:srgbClr val="232323"/>
                </a:solidFill>
              </a:rPr>
              <a:t>Why it is important ;</a:t>
            </a:r>
          </a:p>
          <a:p>
            <a:pPr lvl="1">
              <a:buFont typeface="Wingdings" panose="05000000000000000000" pitchFamily="2" charset="2"/>
              <a:buChar char="ü"/>
            </a:pPr>
            <a:r>
              <a:rPr lang="en-US" dirty="0">
                <a:solidFill>
                  <a:srgbClr val="232323"/>
                </a:solidFill>
              </a:rPr>
              <a:t>Predictor of quality of life</a:t>
            </a:r>
          </a:p>
          <a:p>
            <a:pPr lvl="1">
              <a:buFont typeface="Wingdings" panose="05000000000000000000" pitchFamily="2" charset="2"/>
              <a:buChar char="ü"/>
            </a:pPr>
            <a:r>
              <a:rPr lang="en-US" dirty="0">
                <a:solidFill>
                  <a:srgbClr val="232323"/>
                </a:solidFill>
              </a:rPr>
              <a:t>Exercise tolerance</a:t>
            </a:r>
          </a:p>
          <a:p>
            <a:pPr lvl="1">
              <a:buFont typeface="Wingdings" panose="05000000000000000000" pitchFamily="2" charset="2"/>
              <a:buChar char="ü"/>
            </a:pPr>
            <a:r>
              <a:rPr lang="en-US" dirty="0">
                <a:solidFill>
                  <a:srgbClr val="232323"/>
                </a:solidFill>
              </a:rPr>
              <a:t>mortality</a:t>
            </a:r>
            <a:endParaRPr lang="en-IN" dirty="0"/>
          </a:p>
        </p:txBody>
      </p:sp>
    </p:spTree>
    <p:extLst>
      <p:ext uri="{BB962C8B-B14F-4D97-AF65-F5344CB8AC3E}">
        <p14:creationId xmlns:p14="http://schemas.microsoft.com/office/powerpoint/2010/main" val="3786811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50712-93DF-8EF1-C922-AB041208BB73}"/>
              </a:ext>
            </a:extLst>
          </p:cNvPr>
          <p:cNvSpPr>
            <a:spLocks noGrp="1"/>
          </p:cNvSpPr>
          <p:nvPr>
            <p:ph type="title"/>
          </p:nvPr>
        </p:nvSpPr>
        <p:spPr/>
        <p:txBody>
          <a:bodyPr>
            <a:normAutofit/>
          </a:bodyPr>
          <a:lstStyle/>
          <a:p>
            <a:r>
              <a:rPr lang="en-IN" sz="4800" b="1" u="sng" dirty="0"/>
              <a:t>Conclusion </a:t>
            </a:r>
          </a:p>
        </p:txBody>
      </p:sp>
      <p:sp>
        <p:nvSpPr>
          <p:cNvPr id="3" name="Content Placeholder 2">
            <a:extLst>
              <a:ext uri="{FF2B5EF4-FFF2-40B4-BE49-F238E27FC236}">
                <a16:creationId xmlns:a16="http://schemas.microsoft.com/office/drawing/2014/main" id="{68CAC2C1-CD43-274C-86B8-999B1D3D1460}"/>
              </a:ext>
            </a:extLst>
          </p:cNvPr>
          <p:cNvSpPr>
            <a:spLocks noGrp="1"/>
          </p:cNvSpPr>
          <p:nvPr>
            <p:ph idx="1"/>
          </p:nvPr>
        </p:nvSpPr>
        <p:spPr/>
        <p:txBody>
          <a:bodyPr/>
          <a:lstStyle/>
          <a:p>
            <a:r>
              <a:rPr lang="en-IN" dirty="0"/>
              <a:t>Most common causes _ cardiac and pulmonary</a:t>
            </a:r>
          </a:p>
          <a:p>
            <a:endParaRPr lang="en-IN" dirty="0"/>
          </a:p>
          <a:p>
            <a:r>
              <a:rPr lang="en-IN" dirty="0"/>
              <a:t>PVH – the basis of </a:t>
            </a:r>
            <a:r>
              <a:rPr lang="en-IN" dirty="0" err="1"/>
              <a:t>dyspnea</a:t>
            </a:r>
            <a:r>
              <a:rPr lang="en-IN" dirty="0"/>
              <a:t> in most cardiac diseases</a:t>
            </a:r>
          </a:p>
          <a:p>
            <a:endParaRPr lang="en-IN" dirty="0"/>
          </a:p>
          <a:p>
            <a:r>
              <a:rPr lang="en-IN" dirty="0"/>
              <a:t>Detailed history can differentiate various cardiac &amp; non- cardiac causes of </a:t>
            </a:r>
            <a:r>
              <a:rPr lang="en-IN" dirty="0" err="1"/>
              <a:t>dyspnea</a:t>
            </a:r>
            <a:endParaRPr lang="en-IN" dirty="0"/>
          </a:p>
          <a:p>
            <a:endParaRPr lang="en-IN" dirty="0"/>
          </a:p>
          <a:p>
            <a:r>
              <a:rPr lang="en-IN" dirty="0"/>
              <a:t>Newer inventions can never replace clinical acumen.</a:t>
            </a:r>
          </a:p>
        </p:txBody>
      </p:sp>
    </p:spTree>
    <p:extLst>
      <p:ext uri="{BB962C8B-B14F-4D97-AF65-F5344CB8AC3E}">
        <p14:creationId xmlns:p14="http://schemas.microsoft.com/office/powerpoint/2010/main" val="362364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97573-E60E-79FF-B912-F1BCB6D808B7}"/>
              </a:ext>
            </a:extLst>
          </p:cNvPr>
          <p:cNvSpPr>
            <a:spLocks noGrp="1"/>
          </p:cNvSpPr>
          <p:nvPr>
            <p:ph type="title"/>
          </p:nvPr>
        </p:nvSpPr>
        <p:spPr/>
        <p:txBody>
          <a:bodyPr>
            <a:normAutofit/>
          </a:bodyPr>
          <a:lstStyle/>
          <a:p>
            <a:r>
              <a:rPr lang="en-IN" sz="4800" b="1" u="sng" dirty="0"/>
              <a:t>Other definitions</a:t>
            </a:r>
          </a:p>
        </p:txBody>
      </p:sp>
      <p:sp>
        <p:nvSpPr>
          <p:cNvPr id="4" name="Content Placeholder 3">
            <a:extLst>
              <a:ext uri="{FF2B5EF4-FFF2-40B4-BE49-F238E27FC236}">
                <a16:creationId xmlns:a16="http://schemas.microsoft.com/office/drawing/2014/main" id="{1911844B-FEB0-56A9-C0D0-350FAE5EC330}"/>
              </a:ext>
            </a:extLst>
          </p:cNvPr>
          <p:cNvSpPr>
            <a:spLocks noGrp="1"/>
          </p:cNvSpPr>
          <p:nvPr>
            <p:ph sz="half" idx="1"/>
          </p:nvPr>
        </p:nvSpPr>
        <p:spPr/>
        <p:txBody>
          <a:bodyPr>
            <a:normAutofit lnSpcReduction="10000"/>
          </a:bodyPr>
          <a:lstStyle/>
          <a:p>
            <a:r>
              <a:rPr lang="en-IN" dirty="0">
                <a:solidFill>
                  <a:srgbClr val="FF0000"/>
                </a:solidFill>
              </a:rPr>
              <a:t>Abnormally uncomfortable awareness of breathing (subjective experience of </a:t>
            </a:r>
            <a:r>
              <a:rPr lang="en-IN" dirty="0" err="1">
                <a:solidFill>
                  <a:srgbClr val="FF0000"/>
                </a:solidFill>
              </a:rPr>
              <a:t>uncomfort</a:t>
            </a:r>
            <a:r>
              <a:rPr lang="en-IN" dirty="0">
                <a:solidFill>
                  <a:srgbClr val="FF0000"/>
                </a:solidFill>
              </a:rPr>
              <a:t> breathing)</a:t>
            </a:r>
          </a:p>
          <a:p>
            <a:pPr lvl="2"/>
            <a:r>
              <a:rPr lang="en-IN" i="1" dirty="0">
                <a:latin typeface="Harlow Solid Italic" panose="04030604020F02020D02" pitchFamily="82" charset="0"/>
              </a:rPr>
              <a:t>Harrison manual of internal medicine till 20</a:t>
            </a:r>
            <a:r>
              <a:rPr lang="en-IN" i="1" baseline="30000" dirty="0">
                <a:latin typeface="Harlow Solid Italic" panose="04030604020F02020D02" pitchFamily="82" charset="0"/>
              </a:rPr>
              <a:t>TH</a:t>
            </a:r>
            <a:r>
              <a:rPr lang="en-IN" i="1" dirty="0">
                <a:latin typeface="Harlow Solid Italic" panose="04030604020F02020D02" pitchFamily="82" charset="0"/>
              </a:rPr>
              <a:t> edition</a:t>
            </a:r>
          </a:p>
          <a:p>
            <a:endParaRPr lang="en-IN" dirty="0"/>
          </a:p>
          <a:p>
            <a:r>
              <a:rPr lang="en-IN" dirty="0">
                <a:solidFill>
                  <a:schemeClr val="accent1">
                    <a:lumMod val="75000"/>
                  </a:schemeClr>
                </a:solidFill>
              </a:rPr>
              <a:t>Conscious sensation that results from an unusual perception of discomfort during breathing</a:t>
            </a:r>
          </a:p>
          <a:p>
            <a:pPr lvl="2"/>
            <a:r>
              <a:rPr lang="en-IN" i="1" dirty="0">
                <a:latin typeface="Harlow Solid Italic" panose="04030604020F02020D02" pitchFamily="82" charset="0"/>
              </a:rPr>
              <a:t>Heart failure – A companion to </a:t>
            </a:r>
            <a:r>
              <a:rPr lang="en-IN" i="1" dirty="0" err="1">
                <a:latin typeface="Harlow Solid Italic" panose="04030604020F02020D02" pitchFamily="82" charset="0"/>
              </a:rPr>
              <a:t>braunwald</a:t>
            </a:r>
            <a:endParaRPr lang="en-IN" i="1" dirty="0">
              <a:latin typeface="Harlow Solid Italic" panose="04030604020F02020D02" pitchFamily="82" charset="0"/>
            </a:endParaRPr>
          </a:p>
        </p:txBody>
      </p:sp>
      <p:sp>
        <p:nvSpPr>
          <p:cNvPr id="5" name="Content Placeholder 4">
            <a:extLst>
              <a:ext uri="{FF2B5EF4-FFF2-40B4-BE49-F238E27FC236}">
                <a16:creationId xmlns:a16="http://schemas.microsoft.com/office/drawing/2014/main" id="{0E384F86-6C55-A1C2-56FF-B13600C35101}"/>
              </a:ext>
            </a:extLst>
          </p:cNvPr>
          <p:cNvSpPr>
            <a:spLocks noGrp="1"/>
          </p:cNvSpPr>
          <p:nvPr>
            <p:ph sz="half" idx="2"/>
          </p:nvPr>
        </p:nvSpPr>
        <p:spPr/>
        <p:txBody>
          <a:bodyPr>
            <a:normAutofit lnSpcReduction="10000"/>
          </a:bodyPr>
          <a:lstStyle/>
          <a:p>
            <a:r>
              <a:rPr lang="en-IN" dirty="0"/>
              <a:t>Normal resting person – </a:t>
            </a:r>
            <a:r>
              <a:rPr lang="en-IN" b="1" dirty="0">
                <a:solidFill>
                  <a:srgbClr val="7030A0"/>
                </a:solidFill>
              </a:rPr>
              <a:t>unaware</a:t>
            </a:r>
            <a:r>
              <a:rPr lang="en-IN" dirty="0"/>
              <a:t> of breathing</a:t>
            </a:r>
          </a:p>
          <a:p>
            <a:endParaRPr lang="en-IN" dirty="0"/>
          </a:p>
          <a:p>
            <a:r>
              <a:rPr lang="en-IN" dirty="0"/>
              <a:t>Mild to moderate exertion – become aware</a:t>
            </a:r>
          </a:p>
          <a:p>
            <a:endParaRPr lang="en-IN" dirty="0"/>
          </a:p>
          <a:p>
            <a:r>
              <a:rPr lang="en-IN" dirty="0"/>
              <a:t>After heavy exertion – </a:t>
            </a:r>
            <a:r>
              <a:rPr lang="en-IN" b="1" dirty="0">
                <a:solidFill>
                  <a:srgbClr val="7030A0"/>
                </a:solidFill>
              </a:rPr>
              <a:t>unpleasant awareness</a:t>
            </a:r>
            <a:r>
              <a:rPr lang="en-IN" dirty="0"/>
              <a:t>, transient.</a:t>
            </a:r>
          </a:p>
        </p:txBody>
      </p:sp>
    </p:spTree>
    <p:extLst>
      <p:ext uri="{BB962C8B-B14F-4D97-AF65-F5344CB8AC3E}">
        <p14:creationId xmlns:p14="http://schemas.microsoft.com/office/powerpoint/2010/main" val="2575593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B8961E4-47E9-02C6-B7DE-71D67E9BB35A}"/>
              </a:ext>
            </a:extLst>
          </p:cNvPr>
          <p:cNvSpPr>
            <a:spLocks noGrp="1"/>
          </p:cNvSpPr>
          <p:nvPr>
            <p:ph idx="1"/>
          </p:nvPr>
        </p:nvSpPr>
        <p:spPr/>
        <p:txBody>
          <a:bodyPr/>
          <a:lstStyle/>
          <a:p>
            <a:r>
              <a:rPr lang="en-IN" dirty="0" err="1"/>
              <a:t>Dyspnea</a:t>
            </a:r>
            <a:r>
              <a:rPr lang="en-IN" dirty="0"/>
              <a:t> occurs after strenuous exertion in normal healthy, well- conditioned subjects.</a:t>
            </a:r>
          </a:p>
          <a:p>
            <a:endParaRPr lang="en-IN" dirty="0"/>
          </a:p>
          <a:p>
            <a:r>
              <a:rPr lang="en-IN" dirty="0" err="1"/>
              <a:t>Abormal</a:t>
            </a:r>
            <a:r>
              <a:rPr lang="en-IN" dirty="0"/>
              <a:t> – only when it occurs at a level of physical activity not expected to cause </a:t>
            </a:r>
            <a:r>
              <a:rPr lang="en-IN" dirty="0" err="1"/>
              <a:t>dyspnea</a:t>
            </a:r>
            <a:endParaRPr lang="en-IN" dirty="0"/>
          </a:p>
          <a:p>
            <a:endParaRPr lang="en-IN" dirty="0"/>
          </a:p>
          <a:p>
            <a:r>
              <a:rPr lang="en-IN" dirty="0"/>
              <a:t>Depends on – normal physical activities</a:t>
            </a:r>
          </a:p>
          <a:p>
            <a:endParaRPr lang="en-IN" dirty="0"/>
          </a:p>
          <a:p>
            <a:pPr marL="0" indent="0">
              <a:buNone/>
            </a:pPr>
            <a:endParaRPr lang="en-IN" dirty="0"/>
          </a:p>
        </p:txBody>
      </p:sp>
    </p:spTree>
    <p:extLst>
      <p:ext uri="{BB962C8B-B14F-4D97-AF65-F5344CB8AC3E}">
        <p14:creationId xmlns:p14="http://schemas.microsoft.com/office/powerpoint/2010/main" val="1405082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91E74-0E1B-AD5A-6AC4-B05334FCF685}"/>
              </a:ext>
            </a:extLst>
          </p:cNvPr>
          <p:cNvSpPr>
            <a:spLocks noGrp="1"/>
          </p:cNvSpPr>
          <p:nvPr>
            <p:ph type="title"/>
          </p:nvPr>
        </p:nvSpPr>
        <p:spPr/>
        <p:txBody>
          <a:bodyPr>
            <a:normAutofit/>
          </a:bodyPr>
          <a:lstStyle/>
          <a:p>
            <a:r>
              <a:rPr lang="en-IN" sz="6000" b="1" u="sng" dirty="0" err="1"/>
              <a:t>Dyspnea</a:t>
            </a:r>
            <a:r>
              <a:rPr lang="en-IN" sz="6000" b="1" u="sng" dirty="0"/>
              <a:t> </a:t>
            </a:r>
          </a:p>
        </p:txBody>
      </p:sp>
      <p:sp>
        <p:nvSpPr>
          <p:cNvPr id="3" name="Content Placeholder 2">
            <a:extLst>
              <a:ext uri="{FF2B5EF4-FFF2-40B4-BE49-F238E27FC236}">
                <a16:creationId xmlns:a16="http://schemas.microsoft.com/office/drawing/2014/main" id="{F8ECE0E1-ED2B-C2A5-C396-CE5AACC1D57A}"/>
              </a:ext>
            </a:extLst>
          </p:cNvPr>
          <p:cNvSpPr>
            <a:spLocks noGrp="1"/>
          </p:cNvSpPr>
          <p:nvPr>
            <p:ph idx="1"/>
          </p:nvPr>
        </p:nvSpPr>
        <p:spPr/>
        <p:txBody>
          <a:bodyPr/>
          <a:lstStyle/>
          <a:p>
            <a:r>
              <a:rPr lang="en-IN" dirty="0"/>
              <a:t>Depending on perception &amp; reaction –</a:t>
            </a:r>
          </a:p>
          <a:p>
            <a:endParaRPr lang="en-IN" dirty="0"/>
          </a:p>
          <a:p>
            <a:r>
              <a:rPr lang="en-IN" dirty="0"/>
              <a:t>Large number of verbal expressions</a:t>
            </a:r>
          </a:p>
          <a:p>
            <a:pPr lvl="1">
              <a:buFont typeface="Wingdings" panose="05000000000000000000" pitchFamily="2" charset="2"/>
              <a:buChar char="ü"/>
            </a:pPr>
            <a:r>
              <a:rPr lang="en-IN" sz="2800" dirty="0"/>
              <a:t>‘can not get enough air’</a:t>
            </a:r>
          </a:p>
          <a:p>
            <a:pPr lvl="1">
              <a:buFont typeface="Wingdings" panose="05000000000000000000" pitchFamily="2" charset="2"/>
              <a:buChar char="ü"/>
            </a:pPr>
            <a:r>
              <a:rPr lang="en-IN" sz="2800" dirty="0"/>
              <a:t>‘smothering feeling’</a:t>
            </a:r>
          </a:p>
          <a:p>
            <a:pPr lvl="1">
              <a:buFont typeface="Wingdings" panose="05000000000000000000" pitchFamily="2" charset="2"/>
              <a:buChar char="ü"/>
            </a:pPr>
            <a:r>
              <a:rPr lang="en-IN" sz="2800" dirty="0"/>
              <a:t>‘tightness or tiredness in chest’</a:t>
            </a:r>
          </a:p>
          <a:p>
            <a:pPr lvl="1">
              <a:buFont typeface="Wingdings" panose="05000000000000000000" pitchFamily="2" charset="2"/>
              <a:buChar char="ü"/>
            </a:pPr>
            <a:r>
              <a:rPr lang="en-IN" sz="2800" dirty="0"/>
              <a:t>‘choking sensation’</a:t>
            </a:r>
          </a:p>
          <a:p>
            <a:pPr lvl="1">
              <a:buFont typeface="Wingdings" panose="05000000000000000000" pitchFamily="2" charset="2"/>
              <a:buChar char="ü"/>
            </a:pPr>
            <a:r>
              <a:rPr lang="en-IN" sz="2800" dirty="0"/>
              <a:t>Air does not go all the way down’</a:t>
            </a:r>
          </a:p>
        </p:txBody>
      </p:sp>
    </p:spTree>
    <p:extLst>
      <p:ext uri="{BB962C8B-B14F-4D97-AF65-F5344CB8AC3E}">
        <p14:creationId xmlns:p14="http://schemas.microsoft.com/office/powerpoint/2010/main" val="1750200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594</TotalTime>
  <Words>2206</Words>
  <Application>Microsoft Office PowerPoint</Application>
  <PresentationFormat>Widescreen</PresentationFormat>
  <Paragraphs>407</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Approach to dyspnea</vt:lpstr>
      <vt:lpstr>PowerPoint Presentation</vt:lpstr>
      <vt:lpstr>Cardinal symptoms of cardiac disease</vt:lpstr>
      <vt:lpstr>Dyspnea </vt:lpstr>
      <vt:lpstr>Dyspnea </vt:lpstr>
      <vt:lpstr>Definition </vt:lpstr>
      <vt:lpstr>Other definitions</vt:lpstr>
      <vt:lpstr>PowerPoint Presentation</vt:lpstr>
      <vt:lpstr>Dyspnea </vt:lpstr>
      <vt:lpstr>Definition of terms</vt:lpstr>
      <vt:lpstr>The causes of dyspnea </vt:lpstr>
      <vt:lpstr>Cardiac causes of dyspnea</vt:lpstr>
      <vt:lpstr>Pulmonary causes of dyspnea</vt:lpstr>
      <vt:lpstr>Mechanism of dyspnea</vt:lpstr>
      <vt:lpstr>J receptors - by A S Painthal</vt:lpstr>
      <vt:lpstr>Question for you guys…..  Why dyspnea occurs in right heart disease…??</vt:lpstr>
      <vt:lpstr>Assessment of dyspnea</vt:lpstr>
      <vt:lpstr>PowerPoint Presentation</vt:lpstr>
      <vt:lpstr>1. Is it dyspnea or a condition simulating it…?</vt:lpstr>
      <vt:lpstr>Conditions simulating dyspnea</vt:lpstr>
      <vt:lpstr>2..Dyspnea is cardiac or respiratory……?</vt:lpstr>
      <vt:lpstr>Dyspnea of pulmonary cause……</vt:lpstr>
      <vt:lpstr>Dyspnea of cardiac cause……</vt:lpstr>
      <vt:lpstr>3.. Grading of dyspnea….???</vt:lpstr>
      <vt:lpstr>PowerPoint Presentation</vt:lpstr>
      <vt:lpstr>PowerPoint Presentation</vt:lpstr>
      <vt:lpstr>Limitations of NYHA classification</vt:lpstr>
      <vt:lpstr>NYHA classification</vt:lpstr>
      <vt:lpstr>PowerPoint Presentation</vt:lpstr>
      <vt:lpstr>PowerPoint Presentation</vt:lpstr>
      <vt:lpstr>PowerPoint Presentation</vt:lpstr>
      <vt:lpstr>6 minute walk test</vt:lpstr>
      <vt:lpstr>Modified borg scale of dyspnea</vt:lpstr>
      <vt:lpstr>Paroxysmal nocturnal dyspnea</vt:lpstr>
      <vt:lpstr>PowerPoint Presentation</vt:lpstr>
      <vt:lpstr>Mechanisms of PND…..</vt:lpstr>
      <vt:lpstr>Conditions mimicking PND….</vt:lpstr>
      <vt:lpstr>Answer…..</vt:lpstr>
      <vt:lpstr>Orthopnea </vt:lpstr>
      <vt:lpstr>PowerPoint Presentation</vt:lpstr>
      <vt:lpstr>PowerPoint Presentation</vt:lpstr>
      <vt:lpstr>Duration and onset of dyspnea</vt:lpstr>
      <vt:lpstr>Acute onset dyspnea</vt:lpstr>
      <vt:lpstr>In chronic dyspnea due to cardiac diseases</vt:lpstr>
      <vt:lpstr>Time onset between dyspnea and RV failure</vt:lpstr>
      <vt:lpstr>Dyspnea in  diastolic vs systolic failure</vt:lpstr>
      <vt:lpstr>PowerPoint Presentation</vt:lpstr>
      <vt:lpstr>In diastolic dysfunction…..</vt:lpstr>
      <vt:lpstr>In systolic dysfunction…..</vt:lpstr>
      <vt:lpstr>Dyspnea in various clinical conditions</vt:lpstr>
      <vt:lpstr>Coronary artery disease</vt:lpstr>
      <vt:lpstr>Mitral stenosis</vt:lpstr>
      <vt:lpstr>Mitral regurgitation</vt:lpstr>
      <vt:lpstr>Aortic stenosis</vt:lpstr>
      <vt:lpstr>Aortic regurgitation</vt:lpstr>
      <vt:lpstr>Bendopnea </vt:lpstr>
      <vt:lpstr>Trepopnea </vt:lpstr>
      <vt:lpstr>Platypnea </vt:lpstr>
      <vt:lpstr>Cheyne – stokes breathing</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 to dyspnea</dc:title>
  <dc:creator>Dr Rajashekar mulimani</dc:creator>
  <cp:lastModifiedBy>Dr Rajashekar mulimani</cp:lastModifiedBy>
  <cp:revision>38</cp:revision>
  <dcterms:created xsi:type="dcterms:W3CDTF">2022-05-06T08:25:49Z</dcterms:created>
  <dcterms:modified xsi:type="dcterms:W3CDTF">2022-07-07T16:16:02Z</dcterms:modified>
</cp:coreProperties>
</file>