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0" r:id="rId19"/>
    <p:sldId id="279" r:id="rId20"/>
    <p:sldId id="272" r:id="rId21"/>
    <p:sldId id="273" r:id="rId22"/>
    <p:sldId id="281" r:id="rId23"/>
    <p:sldId id="274" r:id="rId24"/>
    <p:sldId id="275" r:id="rId25"/>
    <p:sldId id="276" r:id="rId26"/>
    <p:sldId id="277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70A50-8DF9-4A66-8E7B-80CA6E54F432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696DC-40E3-4595-8EDF-3EA9EC4A1E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70A50-8DF9-4A66-8E7B-80CA6E54F432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696DC-40E3-4595-8EDF-3EA9EC4A1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70A50-8DF9-4A66-8E7B-80CA6E54F432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696DC-40E3-4595-8EDF-3EA9EC4A1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70A50-8DF9-4A66-8E7B-80CA6E54F432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696DC-40E3-4595-8EDF-3EA9EC4A1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70A50-8DF9-4A66-8E7B-80CA6E54F432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696DC-40E3-4595-8EDF-3EA9EC4A1E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70A50-8DF9-4A66-8E7B-80CA6E54F432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696DC-40E3-4595-8EDF-3EA9EC4A1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70A50-8DF9-4A66-8E7B-80CA6E54F432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696DC-40E3-4595-8EDF-3EA9EC4A1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70A50-8DF9-4A66-8E7B-80CA6E54F432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696DC-40E3-4595-8EDF-3EA9EC4A1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70A50-8DF9-4A66-8E7B-80CA6E54F432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696DC-40E3-4595-8EDF-3EA9EC4A1E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70A50-8DF9-4A66-8E7B-80CA6E54F432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696DC-40E3-4595-8EDF-3EA9EC4A1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70A50-8DF9-4A66-8E7B-80CA6E54F432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696DC-40E3-4595-8EDF-3EA9EC4A1E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170A50-8DF9-4A66-8E7B-80CA6E54F432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E696DC-40E3-4595-8EDF-3EA9EC4A1E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AMINOSCOPY AND FETOSCOPY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3352800"/>
            <a:ext cx="4343400" cy="2209800"/>
          </a:xfrm>
        </p:spPr>
        <p:txBody>
          <a:bodyPr/>
          <a:lstStyle/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SIVAGAMI. G </a:t>
            </a:r>
          </a:p>
          <a:p>
            <a:r>
              <a:rPr lang="en-US" dirty="0" smtClean="0"/>
              <a:t>M.SC(N) 1 ST YEAR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COMPLICATIONS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SEPSIS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RUPUTURE OF MEMBRANES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FETOSCOPY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fibreoptic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instrument that can be passed through abdomen of  a pregnant woman to enable examination of the fetus and withdrawal of blood for sampling in prenatal diagnosis.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Fetoscopy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which the fetus is visualized by inspection through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fetoscope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[ an extremely narrow, hallow tube inserted by amniocentesis technique], can be helpful to assess fetal well being.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-LOPRIORE ET AL., 2007.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Confirm the intactness of the spinal column.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Obtain biopsy samples of fetal tissue and fetal blood samples.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 elemental surgery, such as inserting polyethylene shunt into the fetal ventricles to relieve hydrocephalus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anteriorly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into the fetal bladder to relieve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stenosed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urethra.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TIMING TO PERFORM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Fetoscopy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procedure done during or after the 18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week of pregnancy.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Because the structures of the placenta and the fetus are developed well enough to be able to diagnose any serious problem.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PROCEDURE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136392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fetus is seen through a small incision made in the belly , and a fetal ultrasound guides the placement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fetoscope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camera can be attached to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fetoscope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take pictures.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HP\Desktop\fetoscopic-therapy-767p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447800"/>
            <a:ext cx="43434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INDICATIONS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Mothers who are having first baby after the age of 35.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Family history indicating genetic abnormality.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Abnormal ultra sound findings.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Consanguinous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marriage.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MOST COMMON CONDITIONS TREATEDWITH FETOSCOPY ARE: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47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TWIN TO TWIN TRANSFUSION SYNDROME</a:t>
            </a:r>
          </a:p>
          <a:p>
            <a:pPr marL="596646" indent="-514350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When identical twins aren’t getting an equal share of blood while in the womb.</a:t>
            </a:r>
          </a:p>
          <a:p>
            <a:pPr marL="596646" indent="-514350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fetoscopy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to better visualize the placenta and the blood vessels causing the condition.</a:t>
            </a:r>
          </a:p>
          <a:p>
            <a:pPr marL="596646" indent="-514350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Then, they place a laser through the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fetoscope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, that they use to close off the blood vessels causing uneven blood flow.</a:t>
            </a:r>
          </a:p>
          <a:p>
            <a:pPr marL="596646" indent="-514350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This procedure is called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fetoscopic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laser photocoagulation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FETOSCOPIC LASER PHOTOCOAGULATION</a:t>
            </a:r>
            <a:endParaRPr lang="en-US" dirty="0"/>
          </a:p>
        </p:txBody>
      </p:sp>
      <p:pic>
        <p:nvPicPr>
          <p:cNvPr id="4" name="Picture 2" descr="C:\Users\HP\Desktop\A-schematic-representation-of-fetoscopic-laser-photocoagulation-for-twin-twin-transfusio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447800"/>
            <a:ext cx="635635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AMNIOTIC BAND SYNDROME</a:t>
            </a:r>
            <a:endParaRPr lang="en-US" dirty="0"/>
          </a:p>
        </p:txBody>
      </p:sp>
      <p:pic>
        <p:nvPicPr>
          <p:cNvPr id="1026" name="Picture 2" descr="C:\Users\HP\Desktop\20200616_165906_432651_Hoi_chung_dai_soi_oi_.max-800x8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762125"/>
            <a:ext cx="6096000" cy="4171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>
              <a:buNone/>
            </a:pPr>
            <a:r>
              <a:rPr lang="en-US" sz="2400" dirty="0" smtClean="0"/>
              <a:t>               </a:t>
            </a:r>
            <a:r>
              <a:rPr lang="en-US" sz="2400" dirty="0" err="1" smtClean="0"/>
              <a:t>aminoscopy</a:t>
            </a:r>
            <a:r>
              <a:rPr lang="en-US" sz="2400" dirty="0" smtClean="0"/>
              <a:t> is an invasive exam employed to visualize the </a:t>
            </a:r>
            <a:r>
              <a:rPr lang="en-US" sz="2400" dirty="0" err="1" smtClean="0"/>
              <a:t>forebag</a:t>
            </a:r>
            <a:r>
              <a:rPr lang="en-US" sz="2400" dirty="0" smtClean="0"/>
              <a:t> of the </a:t>
            </a:r>
            <a:r>
              <a:rPr lang="en-US" sz="2400" dirty="0" err="1" smtClean="0"/>
              <a:t>amnionic</a:t>
            </a:r>
            <a:r>
              <a:rPr lang="en-US" sz="2400" dirty="0" smtClean="0"/>
              <a:t> sac to look out for </a:t>
            </a:r>
            <a:r>
              <a:rPr lang="en-US" sz="2400" dirty="0" err="1" smtClean="0"/>
              <a:t>meconium</a:t>
            </a:r>
            <a:r>
              <a:rPr lang="en-US" sz="2400" dirty="0" smtClean="0"/>
              <a:t> staining. The concept of finding </a:t>
            </a:r>
            <a:r>
              <a:rPr lang="en-US" sz="2400" dirty="0" err="1" smtClean="0"/>
              <a:t>meconium</a:t>
            </a:r>
            <a:r>
              <a:rPr lang="en-US" sz="2400" dirty="0" smtClean="0"/>
              <a:t> stained fluid being correlated to increased risk of fetal distress and </a:t>
            </a:r>
            <a:r>
              <a:rPr lang="en-US" sz="2400" dirty="0" err="1" smtClean="0"/>
              <a:t>perinatal</a:t>
            </a:r>
            <a:r>
              <a:rPr lang="en-US" sz="2400" dirty="0" smtClean="0"/>
              <a:t> mortality. Ideally , it should serve to verify presence of fluid with its amount and verify its quality.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AMNIOTIC BAND SYNDROME</a:t>
            </a:r>
          </a:p>
          <a:p>
            <a:r>
              <a:rPr lang="en-US" dirty="0" smtClean="0"/>
              <a:t>Amniotic band syndrome occurs when the baby gets tangled up in bands of tissue from the amniotic sac.</a:t>
            </a:r>
          </a:p>
          <a:p>
            <a:r>
              <a:rPr lang="en-US" dirty="0" smtClean="0"/>
              <a:t>It can restrict blood flow or cause amputation of limps or organs.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fetoscope</a:t>
            </a:r>
            <a:r>
              <a:rPr lang="en-US" dirty="0" smtClean="0"/>
              <a:t> allows to insert a laser device that cuts and releases the bands of tissue around the baby.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3.CONGENITAL DIAPHAGMATIC HERNIA[CDH]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CDH occurs when the baby has a hole in the </a:t>
            </a:r>
            <a:r>
              <a:rPr lang="en-US" dirty="0" err="1" smtClean="0"/>
              <a:t>diaphargm</a:t>
            </a:r>
            <a:r>
              <a:rPr lang="en-US" dirty="0" smtClean="0"/>
              <a:t>, which causes its abdominal organs to </a:t>
            </a:r>
            <a:r>
              <a:rPr lang="en-US" dirty="0" err="1" smtClean="0"/>
              <a:t>shuft</a:t>
            </a:r>
            <a:r>
              <a:rPr lang="en-US" dirty="0" smtClean="0"/>
              <a:t> upwards, putting pressure on the lungs.</a:t>
            </a:r>
          </a:p>
          <a:p>
            <a:r>
              <a:rPr lang="en-US" dirty="0" smtClean="0"/>
              <a:t>Thus prevents their lungs from growing properly.</a:t>
            </a:r>
          </a:p>
          <a:p>
            <a:r>
              <a:rPr lang="en-US" dirty="0" err="1" smtClean="0"/>
              <a:t>Fetoscopy</a:t>
            </a:r>
            <a:r>
              <a:rPr lang="en-US" dirty="0" smtClean="0"/>
              <a:t> is used to insert a balloon in the baby’s  airway to promote lung growth.</a:t>
            </a:r>
          </a:p>
          <a:p>
            <a:r>
              <a:rPr lang="en-US" dirty="0" smtClean="0"/>
              <a:t>The balloon is removed several weeks later.</a:t>
            </a:r>
          </a:p>
          <a:p>
            <a:r>
              <a:rPr lang="en-US" dirty="0" smtClean="0"/>
              <a:t>This procedure is called [FETO] </a:t>
            </a:r>
            <a:r>
              <a:rPr lang="en-US" dirty="0" err="1" smtClean="0"/>
              <a:t>fetoscopic</a:t>
            </a:r>
            <a:r>
              <a:rPr lang="en-US" dirty="0" smtClean="0"/>
              <a:t> </a:t>
            </a:r>
            <a:r>
              <a:rPr lang="en-US" dirty="0" err="1" smtClean="0"/>
              <a:t>endoluminal</a:t>
            </a:r>
            <a:r>
              <a:rPr lang="en-US" dirty="0" smtClean="0"/>
              <a:t> tracheal </a:t>
            </a:r>
            <a:r>
              <a:rPr lang="en-US" dirty="0" err="1" smtClean="0"/>
              <a:t>occulsion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CDH BY FETO PROCEDURE</a:t>
            </a:r>
            <a:endParaRPr lang="en-US" dirty="0"/>
          </a:p>
        </p:txBody>
      </p:sp>
      <p:pic>
        <p:nvPicPr>
          <p:cNvPr id="2050" name="Picture 2" descr="C:\Users\HP\Desktop\FETO-Treatment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1" y="1600200"/>
            <a:ext cx="3733800" cy="5105400"/>
          </a:xfrm>
          <a:prstGeom prst="rect">
            <a:avLst/>
          </a:prstGeom>
          <a:noFill/>
        </p:spPr>
      </p:pic>
      <p:pic>
        <p:nvPicPr>
          <p:cNvPr id="2051" name="Picture 3" descr="C:\Users\HP\Desktop\FETO-bab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600200"/>
            <a:ext cx="39624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PERFORMING A FETOSCOPY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BEFORE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fetus heart rate will be checked.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Mother may be given a sedative.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Place the mother on supine position.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DURING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mother will be on her back with her stomach muscles relaxed.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injection will be given in the lower abdomen to numb the skin where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fetoscope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will be inserted.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PERFORMING A FETOSCOPY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ultrasound will be used to determine the position of both fetus and the placenta.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ultrasound is used as a picture guide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sothe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doctor can determine where to make the incision.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Once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fetoscope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in place the doctor can look at the fetus, collect blood and skin samples, and operate if necessary.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Performing a </a:t>
            </a:r>
            <a:r>
              <a:rPr lang="en-US" dirty="0" err="1" smtClean="0"/>
              <a:t>fetoscopy</a:t>
            </a:r>
            <a:r>
              <a:rPr lang="en-US" dirty="0" smtClean="0"/>
              <a:t>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AFTER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fetoscope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removed and the incision is closed.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Another fetal ultrasound will be done check fetal movement and to evaluate the amount of amniotic fluid.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Mother and fetus are monitored for several hours, to ensure everything is back to normal.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next day, the ultrasound will be repeated once more to the check the fetus and the placenta.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Miscarriage , as high as 12%</a:t>
            </a:r>
          </a:p>
          <a:p>
            <a:r>
              <a:rPr lang="en-US" dirty="0" smtClean="0"/>
              <a:t>Excessive bleeding, infection, or excessive leakage of the amniotic fluid.</a:t>
            </a:r>
          </a:p>
          <a:p>
            <a:r>
              <a:rPr lang="en-US" dirty="0" smtClean="0"/>
              <a:t>Preterm rupture of the membranes.</a:t>
            </a:r>
          </a:p>
          <a:p>
            <a:r>
              <a:rPr lang="en-US" dirty="0" smtClean="0"/>
              <a:t>Mixing mother’s blood with baby’s blood.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THANK YOU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Examination of a fetus and the amniotic fluid in the lowest part of the amniotic sac using an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aminoscope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introduced through the cervical canal.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monitor the amniotic fluid of the fetus.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visualize the fetus.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sample amniotic fluid or fetal blood.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for monitoring during late pregnancy and birth.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AMNIOSCOPE PROCEDURE</a:t>
            </a:r>
            <a:endParaRPr lang="en-US" dirty="0"/>
          </a:p>
        </p:txBody>
      </p:sp>
      <p:pic>
        <p:nvPicPr>
          <p:cNvPr id="3074" name="Picture 2" descr="C:\Users\HP\Desktop\2-Figure1-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447800"/>
            <a:ext cx="75438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INDICATIONS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Pathological CTG during childbirth.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Repetition of fetal blood analysis based on blood gas values.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Compromised fetus in the case of stalled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CONTRAINDICATIONS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Severe fetal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bradycardia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Prolonged deceleration &gt; 3 min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Maternal infections[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HIV,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A, C, herpes]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Fetal congenital coagulation disorders[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hemophillia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Premature birth [ &lt; 34 weeks]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Closed or insufficiently open cervix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highly pathological CTG patterns[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sinusoidal pattern]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 of expulsion stage.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CLASSIFICATION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228600"/>
          <a:ext cx="8763000" cy="6353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7570"/>
                <a:gridCol w="2205355"/>
                <a:gridCol w="3140075"/>
              </a:tblGrid>
              <a:tr h="63236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CLASSIFICATIONS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PROGNOSTIC SIGNIFICANCE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INTERVENTION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731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="1" dirty="0" smtClean="0"/>
                        <a:t>LIMPID:</a:t>
                      </a:r>
                      <a:r>
                        <a:rPr lang="en-US" b="1" baseline="0" dirty="0" smtClean="0"/>
                        <a:t> </a:t>
                      </a:r>
                    </a:p>
                    <a:p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limpid and in normal quantities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Fetal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well being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Observation (monitor and wait for spontaneous </a:t>
                      </a:r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labour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3174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None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2.GRADE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MECONIUM:</a:t>
                      </a:r>
                    </a:p>
                    <a:p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Light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meconium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staining, with amniotic fluid in normal quantities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Possible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fetal compromise 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Immediate delivery </a:t>
                      </a: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CTG- normal – </a:t>
                      </a:r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spontanoeus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labour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CTG – abnormal- LSCS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3320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3.GRADE 2 MECONIUM STAINING:</a:t>
                      </a: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Thickly stained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meconium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reduced volume of the amniotic fluid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Possible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fetal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comprosie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Immediate delivery</a:t>
                      </a: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CTG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normal-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spontanoeus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labour</a:t>
                      </a:r>
                      <a:endParaRPr lang="en-US" sz="2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CTG abnormal- LSCS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685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4.GRADE 3 MECONIUM STAINING; </a:t>
                      </a:r>
                    </a:p>
                    <a:p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pea – soup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meconium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pathological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Immediate delivery by </a:t>
                      </a:r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caesearian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section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309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5.ABSENT : </a:t>
                      </a: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Amniotic </a:t>
                      </a:r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fluidnot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evaluatable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Possible fetal compromise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Immediate delivery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INSTRUMENTS USED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Outer sheath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Obturator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Sponge forceps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Forceps insert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Light deflector with adjustable magnifier.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</TotalTime>
  <Words>1020</Words>
  <Application>Microsoft Office PowerPoint</Application>
  <PresentationFormat>On-screen Show (4:3)</PresentationFormat>
  <Paragraphs>132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AMINOSCOPY AND FETOSCOPY</vt:lpstr>
      <vt:lpstr>AMINOSCOPY</vt:lpstr>
      <vt:lpstr>DEFINITION</vt:lpstr>
      <vt:lpstr>USES</vt:lpstr>
      <vt:lpstr>AMNIOSCOPE PROCEDURE</vt:lpstr>
      <vt:lpstr>INDICATIONS</vt:lpstr>
      <vt:lpstr>CONTRAINDICATIONS</vt:lpstr>
      <vt:lpstr>CLASSIFICATION</vt:lpstr>
      <vt:lpstr>INSTRUMENTS USED </vt:lpstr>
      <vt:lpstr>COMPLICATIONS</vt:lpstr>
      <vt:lpstr>FETOSCOPY</vt:lpstr>
      <vt:lpstr>DEFINITION</vt:lpstr>
      <vt:lpstr>USES</vt:lpstr>
      <vt:lpstr>TIMING TO PERFORM</vt:lpstr>
      <vt:lpstr>PROCEDURE</vt:lpstr>
      <vt:lpstr>INDICATIONS</vt:lpstr>
      <vt:lpstr>THE MOST COMMON CONDITIONS TREATEDWITH FETOSCOPY ARE:</vt:lpstr>
      <vt:lpstr>FETOSCOPIC LASER PHOTOCOAGULATION</vt:lpstr>
      <vt:lpstr>AMNIOTIC BAND SYNDROME</vt:lpstr>
      <vt:lpstr>Contd..</vt:lpstr>
      <vt:lpstr>3.CONGENITAL DIAPHAGMATIC HERNIA[CDH]</vt:lpstr>
      <vt:lpstr>CDH BY FETO PROCEDURE</vt:lpstr>
      <vt:lpstr>PERFORMING A FETOSCOPY</vt:lpstr>
      <vt:lpstr>PERFORMING A FETOSCOPY CONTD..</vt:lpstr>
      <vt:lpstr>Performing a fetoscopy cont..</vt:lpstr>
      <vt:lpstr>COMPLICATIONS </vt:lpstr>
      <vt:lpstr>Slide 27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AMINOSCOPY AND FETOSCOPY</dc:title>
  <dc:creator>HP</dc:creator>
  <cp:lastModifiedBy>HP</cp:lastModifiedBy>
  <cp:revision>22</cp:revision>
  <dcterms:created xsi:type="dcterms:W3CDTF">2023-01-20T13:51:41Z</dcterms:created>
  <dcterms:modified xsi:type="dcterms:W3CDTF">2023-01-24T17:05:19Z</dcterms:modified>
</cp:coreProperties>
</file>