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7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428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73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51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30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305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0781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12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447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252" y="2041207"/>
            <a:ext cx="9929495" cy="1250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028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F2F9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176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92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794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61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53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16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39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613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42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986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252" y="2041207"/>
            <a:ext cx="9478645" cy="1250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0" b="1" spc="-495" dirty="0">
                <a:solidFill>
                  <a:srgbClr val="9B2C1F"/>
                </a:solidFill>
                <a:latin typeface="Cambria"/>
                <a:cs typeface="Cambria"/>
              </a:rPr>
              <a:t>ALZHEIMER’S</a:t>
            </a:r>
            <a:r>
              <a:rPr sz="8000" b="1" spc="665" dirty="0">
                <a:solidFill>
                  <a:srgbClr val="9B2C1F"/>
                </a:solidFill>
                <a:latin typeface="Cambria"/>
                <a:cs typeface="Cambria"/>
              </a:rPr>
              <a:t> </a:t>
            </a:r>
            <a:r>
              <a:rPr sz="8000" b="1" spc="-545" dirty="0">
                <a:solidFill>
                  <a:srgbClr val="9B2C1F"/>
                </a:solidFill>
                <a:latin typeface="Cambria"/>
                <a:cs typeface="Cambria"/>
              </a:rPr>
              <a:t>DISEASE</a:t>
            </a:r>
            <a:endParaRPr sz="80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961" y="4529451"/>
            <a:ext cx="3892731" cy="21650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555688"/>
            <a:ext cx="210439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445" dirty="0">
                <a:latin typeface="Cambria"/>
                <a:cs typeface="Cambria"/>
              </a:rPr>
              <a:t>C</a:t>
            </a:r>
            <a:r>
              <a:rPr b="1" spc="-500" dirty="0">
                <a:latin typeface="Cambria"/>
                <a:cs typeface="Cambria"/>
              </a:rPr>
              <a:t>O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490" dirty="0">
                <a:latin typeface="Cambria"/>
                <a:cs typeface="Cambria"/>
              </a:rPr>
              <a:t>T</a:t>
            </a:r>
            <a:r>
              <a:rPr b="1" spc="-615" dirty="0">
                <a:latin typeface="Cambria"/>
                <a:cs typeface="Cambria"/>
              </a:rPr>
              <a:t>D</a:t>
            </a:r>
            <a:r>
              <a:rPr b="1" spc="1030" dirty="0">
                <a:latin typeface="Cambria"/>
                <a:cs typeface="Cambria"/>
              </a:rPr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6395" y="1723136"/>
            <a:ext cx="8913495" cy="43884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255" algn="ctr">
              <a:lnSpc>
                <a:spcPts val="2250"/>
              </a:lnSpc>
              <a:spcBef>
                <a:spcPts val="130"/>
              </a:spcBef>
            </a:pPr>
            <a:r>
              <a:rPr sz="2000" b="1" spc="114" dirty="0">
                <a:latin typeface="Cambria"/>
                <a:cs typeface="Cambria"/>
              </a:rPr>
              <a:t>A</a:t>
            </a:r>
            <a:r>
              <a:rPr sz="2000" b="1" spc="125" dirty="0">
                <a:latin typeface="Cambria"/>
                <a:cs typeface="Cambria"/>
              </a:rPr>
              <a:t>l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0" dirty="0">
                <a:latin typeface="Cambria"/>
                <a:cs typeface="Cambria"/>
              </a:rPr>
              <a:t>u</a:t>
            </a:r>
            <a:r>
              <a:rPr sz="2000" b="1" spc="225" dirty="0">
                <a:latin typeface="Cambria"/>
                <a:cs typeface="Cambria"/>
              </a:rPr>
              <a:t>g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140" dirty="0">
                <a:latin typeface="Cambria"/>
                <a:cs typeface="Cambria"/>
              </a:rPr>
              <a:t> </a:t>
            </a:r>
            <a:r>
              <a:rPr sz="2000" b="1" spc="120" dirty="0">
                <a:latin typeface="Cambria"/>
                <a:cs typeface="Cambria"/>
              </a:rPr>
              <a:t>a</a:t>
            </a:r>
            <a:r>
              <a:rPr sz="2000" b="1" spc="70" dirty="0">
                <a:latin typeface="Cambria"/>
                <a:cs typeface="Cambria"/>
              </a:rPr>
              <a:t>u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0" dirty="0">
                <a:latin typeface="Cambria"/>
                <a:cs typeface="Cambria"/>
              </a:rPr>
              <a:t>p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140" dirty="0">
                <a:latin typeface="Cambria"/>
                <a:cs typeface="Cambria"/>
              </a:rPr>
              <a:t>y</a:t>
            </a:r>
            <a:r>
              <a:rPr sz="2000" b="1" spc="-15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70" dirty="0">
                <a:latin typeface="Cambria"/>
                <a:cs typeface="Cambria"/>
              </a:rPr>
              <a:t>ud</a:t>
            </a:r>
            <a:r>
              <a:rPr sz="2000" b="1" spc="110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50" dirty="0">
                <a:latin typeface="Cambria"/>
                <a:cs typeface="Cambria"/>
              </a:rPr>
              <a:t>w</a:t>
            </a:r>
            <a:r>
              <a:rPr sz="2000" b="1" spc="-65" dirty="0">
                <a:latin typeface="Cambria"/>
                <a:cs typeface="Cambria"/>
              </a:rPr>
              <a:t> 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120" dirty="0">
                <a:latin typeface="Cambria"/>
                <a:cs typeface="Cambria"/>
              </a:rPr>
              <a:t>a</a:t>
            </a:r>
            <a:r>
              <a:rPr sz="2000" b="1" spc="-35" dirty="0">
                <a:latin typeface="Cambria"/>
                <a:cs typeface="Cambria"/>
              </a:rPr>
              <a:t>t</a:t>
            </a:r>
            <a:r>
              <a:rPr sz="2000" b="1" spc="-20" dirty="0">
                <a:latin typeface="Cambria"/>
                <a:cs typeface="Cambria"/>
              </a:rPr>
              <a:t> 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-35" dirty="0">
                <a:latin typeface="Cambria"/>
                <a:cs typeface="Cambria"/>
              </a:rPr>
              <a:t>t</a:t>
            </a:r>
            <a:r>
              <a:rPr sz="2000" b="1" spc="-20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p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0" dirty="0">
                <a:latin typeface="Cambria"/>
                <a:cs typeface="Cambria"/>
              </a:rPr>
              <a:t>p</a:t>
            </a:r>
            <a:r>
              <a:rPr sz="2000" b="1" spc="125" dirty="0">
                <a:latin typeface="Cambria"/>
                <a:cs typeface="Cambria"/>
              </a:rPr>
              <a:t>l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d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-15" dirty="0">
                <a:latin typeface="Cambria"/>
                <a:cs typeface="Cambria"/>
              </a:rPr>
              <a:t>v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25" dirty="0">
                <a:latin typeface="Cambria"/>
                <a:cs typeface="Cambria"/>
              </a:rPr>
              <a:t>l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0" dirty="0">
                <a:latin typeface="Cambria"/>
                <a:cs typeface="Cambria"/>
              </a:rPr>
              <a:t>p</a:t>
            </a:r>
            <a:endParaRPr sz="2000">
              <a:latin typeface="Cambria"/>
              <a:cs typeface="Cambria"/>
            </a:endParaRPr>
          </a:p>
          <a:p>
            <a:pPr marL="22225" algn="ctr">
              <a:lnSpc>
                <a:spcPts val="2250"/>
              </a:lnSpc>
            </a:pP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85" dirty="0">
                <a:latin typeface="Cambria"/>
                <a:cs typeface="Cambria"/>
              </a:rPr>
              <a:t>q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spc="145" dirty="0">
                <a:latin typeface="Cambria"/>
                <a:cs typeface="Cambria"/>
              </a:rPr>
              <a:t>&amp;</a:t>
            </a:r>
            <a:r>
              <a:rPr sz="2000" b="1" spc="30" dirty="0">
                <a:latin typeface="Cambria"/>
                <a:cs typeface="Cambria"/>
              </a:rPr>
              <a:t> 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13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20" dirty="0">
                <a:latin typeface="Cambria"/>
                <a:cs typeface="Cambria"/>
              </a:rPr>
              <a:t> 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15" dirty="0">
                <a:latin typeface="Cambria"/>
                <a:cs typeface="Cambria"/>
              </a:rPr>
              <a:t>e</a:t>
            </a:r>
            <a:r>
              <a:rPr sz="2000" b="1" spc="140" dirty="0">
                <a:latin typeface="Cambria"/>
                <a:cs typeface="Cambria"/>
              </a:rPr>
              <a:t>y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55" dirty="0">
                <a:latin typeface="Cambria"/>
                <a:cs typeface="Cambria"/>
              </a:rPr>
              <a:t>g</a:t>
            </a:r>
            <a:r>
              <a:rPr sz="2000" b="1" spc="100" dirty="0">
                <a:latin typeface="Cambria"/>
                <a:cs typeface="Cambria"/>
              </a:rPr>
              <a:t>e</a:t>
            </a:r>
            <a:endParaRPr sz="2000">
              <a:latin typeface="Cambria"/>
              <a:cs typeface="Cambria"/>
            </a:endParaRPr>
          </a:p>
          <a:p>
            <a:pPr marL="12700" marR="5080" algn="ctr">
              <a:lnSpc>
                <a:spcPct val="231500"/>
              </a:lnSpc>
            </a:pPr>
            <a:r>
              <a:rPr sz="2000" b="1" spc="70" dirty="0">
                <a:latin typeface="Cambria"/>
                <a:cs typeface="Cambria"/>
              </a:rPr>
              <a:t>Those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with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165" dirty="0">
                <a:latin typeface="Cambria"/>
                <a:cs typeface="Cambria"/>
              </a:rPr>
              <a:t>AD</a:t>
            </a:r>
            <a:r>
              <a:rPr sz="2000" b="1" spc="30" dirty="0">
                <a:latin typeface="Cambria"/>
                <a:cs typeface="Cambria"/>
              </a:rPr>
              <a:t> </a:t>
            </a:r>
            <a:r>
              <a:rPr sz="2000" b="1" spc="50" dirty="0">
                <a:latin typeface="Cambria"/>
                <a:cs typeface="Cambria"/>
              </a:rPr>
              <a:t>tend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to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50" dirty="0">
                <a:latin typeface="Cambria"/>
                <a:cs typeface="Cambria"/>
              </a:rPr>
              <a:t>develop</a:t>
            </a:r>
            <a:r>
              <a:rPr sz="2000" b="1" spc="90" dirty="0">
                <a:latin typeface="Cambria"/>
                <a:cs typeface="Cambria"/>
              </a:rPr>
              <a:t> </a:t>
            </a:r>
            <a:r>
              <a:rPr sz="2000" b="1" spc="95" dirty="0">
                <a:latin typeface="Cambria"/>
                <a:cs typeface="Cambria"/>
              </a:rPr>
              <a:t>them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far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more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145" dirty="0">
                <a:latin typeface="Cambria"/>
                <a:cs typeface="Cambria"/>
              </a:rPr>
              <a:t>&amp;</a:t>
            </a:r>
            <a:r>
              <a:rPr sz="2000" b="1" spc="30" dirty="0">
                <a:latin typeface="Cambria"/>
                <a:cs typeface="Cambria"/>
              </a:rPr>
              <a:t> </a:t>
            </a:r>
            <a:r>
              <a:rPr sz="2000" b="1" spc="85" dirty="0">
                <a:latin typeface="Cambria"/>
                <a:cs typeface="Cambria"/>
              </a:rPr>
              <a:t>in</a:t>
            </a:r>
            <a:r>
              <a:rPr sz="2000" b="1" spc="20" dirty="0">
                <a:latin typeface="Cambria"/>
                <a:cs typeface="Cambria"/>
              </a:rPr>
              <a:t> </a:t>
            </a:r>
            <a:r>
              <a:rPr sz="2000" b="1" spc="110" dirty="0">
                <a:latin typeface="Cambria"/>
                <a:cs typeface="Cambria"/>
              </a:rPr>
              <a:t>a</a:t>
            </a:r>
            <a:r>
              <a:rPr sz="2000" b="1" spc="25" dirty="0">
                <a:latin typeface="Cambria"/>
                <a:cs typeface="Cambria"/>
              </a:rPr>
              <a:t> </a:t>
            </a:r>
            <a:r>
              <a:rPr sz="2000" b="1" spc="80" dirty="0">
                <a:latin typeface="Cambria"/>
                <a:cs typeface="Cambria"/>
              </a:rPr>
              <a:t>predictable</a:t>
            </a:r>
            <a:r>
              <a:rPr sz="2000" b="1" spc="-105" dirty="0">
                <a:latin typeface="Cambria"/>
                <a:cs typeface="Cambria"/>
              </a:rPr>
              <a:t> </a:t>
            </a:r>
            <a:r>
              <a:rPr sz="2000" b="1" spc="55" dirty="0">
                <a:latin typeface="Cambria"/>
                <a:cs typeface="Cambria"/>
              </a:rPr>
              <a:t>pattern </a:t>
            </a:r>
            <a:r>
              <a:rPr sz="2000" b="1" spc="-42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They </a:t>
            </a:r>
            <a:r>
              <a:rPr sz="2000" b="1" spc="50" dirty="0">
                <a:latin typeface="Cambria"/>
                <a:cs typeface="Cambria"/>
              </a:rPr>
              <a:t>develop</a:t>
            </a:r>
            <a:r>
              <a:rPr sz="2000" b="1" spc="85" dirty="0">
                <a:latin typeface="Cambria"/>
                <a:cs typeface="Cambria"/>
              </a:rPr>
              <a:t> in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the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80" dirty="0">
                <a:latin typeface="Cambria"/>
                <a:cs typeface="Cambria"/>
              </a:rPr>
              <a:t>areas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important</a:t>
            </a:r>
            <a:r>
              <a:rPr sz="2000" b="1" spc="-95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for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130" dirty="0">
                <a:latin typeface="Cambria"/>
                <a:cs typeface="Cambria"/>
              </a:rPr>
              <a:t>memory</a:t>
            </a:r>
            <a:endParaRPr sz="2000">
              <a:latin typeface="Cambria"/>
              <a:cs typeface="Cambria"/>
            </a:endParaRPr>
          </a:p>
          <a:p>
            <a:pPr marL="14604" algn="ctr">
              <a:lnSpc>
                <a:spcPts val="2105"/>
              </a:lnSpc>
            </a:pPr>
            <a:r>
              <a:rPr sz="2000" b="1" spc="85" dirty="0">
                <a:latin typeface="Cambria"/>
                <a:cs typeface="Cambria"/>
              </a:rPr>
              <a:t>b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95" dirty="0">
                <a:latin typeface="Cambria"/>
                <a:cs typeface="Cambria"/>
              </a:rPr>
              <a:t>f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spc="45" dirty="0">
                <a:latin typeface="Cambria"/>
                <a:cs typeface="Cambria"/>
              </a:rPr>
              <a:t>e</a:t>
            </a:r>
            <a:r>
              <a:rPr sz="2000" b="1" spc="40" dirty="0">
                <a:latin typeface="Cambria"/>
                <a:cs typeface="Cambria"/>
              </a:rPr>
              <a:t> 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75" dirty="0">
                <a:latin typeface="Cambria"/>
                <a:cs typeface="Cambria"/>
              </a:rPr>
              <a:t>d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225" dirty="0">
                <a:latin typeface="Cambria"/>
                <a:cs typeface="Cambria"/>
              </a:rPr>
              <a:t>g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20" dirty="0">
                <a:latin typeface="Cambria"/>
                <a:cs typeface="Cambria"/>
              </a:rPr>
              <a:t>o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-1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14" dirty="0">
                <a:latin typeface="Cambria"/>
                <a:cs typeface="Cambria"/>
              </a:rPr>
              <a:t>s</a:t>
            </a:r>
            <a:endParaRPr sz="2000">
              <a:latin typeface="Cambria"/>
              <a:cs typeface="Cambria"/>
            </a:endParaRPr>
          </a:p>
          <a:p>
            <a:pPr marL="412750" marR="404495" algn="ctr">
              <a:lnSpc>
                <a:spcPts val="5560"/>
              </a:lnSpc>
              <a:spcBef>
                <a:spcPts val="710"/>
              </a:spcBef>
            </a:pPr>
            <a:r>
              <a:rPr sz="2000" b="1" spc="100" dirty="0">
                <a:latin typeface="Cambria"/>
                <a:cs typeface="Cambria"/>
              </a:rPr>
              <a:t>Plaques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145" dirty="0">
                <a:latin typeface="Cambria"/>
                <a:cs typeface="Cambria"/>
              </a:rPr>
              <a:t>&amp;</a:t>
            </a:r>
            <a:r>
              <a:rPr sz="2000" b="1" spc="40" dirty="0">
                <a:latin typeface="Cambria"/>
                <a:cs typeface="Cambria"/>
              </a:rPr>
              <a:t> </a:t>
            </a:r>
            <a:r>
              <a:rPr sz="2000" b="1" spc="105" dirty="0">
                <a:latin typeface="Cambria"/>
                <a:cs typeface="Cambria"/>
              </a:rPr>
              <a:t>tangles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85" dirty="0">
                <a:latin typeface="Cambria"/>
                <a:cs typeface="Cambria"/>
              </a:rPr>
              <a:t>disable/block</a:t>
            </a:r>
            <a:r>
              <a:rPr sz="2000" b="1" spc="-170" dirty="0">
                <a:latin typeface="Cambria"/>
                <a:cs typeface="Cambria"/>
              </a:rPr>
              <a:t> </a:t>
            </a:r>
            <a:r>
              <a:rPr sz="2000" b="1" spc="100" dirty="0">
                <a:latin typeface="Cambria"/>
                <a:cs typeface="Cambria"/>
              </a:rPr>
              <a:t>communication</a:t>
            </a:r>
            <a:r>
              <a:rPr sz="2000" b="1" spc="-13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among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spc="45" dirty="0">
                <a:latin typeface="Cambria"/>
                <a:cs typeface="Cambria"/>
              </a:rPr>
              <a:t>neurons </a:t>
            </a:r>
            <a:r>
              <a:rPr sz="2000" b="1" spc="-425" dirty="0">
                <a:latin typeface="Cambria"/>
                <a:cs typeface="Cambria"/>
              </a:rPr>
              <a:t> </a:t>
            </a:r>
            <a:r>
              <a:rPr sz="2000" b="1" spc="425" dirty="0">
                <a:latin typeface="Cambria"/>
                <a:cs typeface="Cambria"/>
              </a:rPr>
              <a:t>G</a:t>
            </a:r>
            <a:r>
              <a:rPr sz="2000" b="1" spc="40" dirty="0">
                <a:latin typeface="Cambria"/>
                <a:cs typeface="Cambria"/>
              </a:rPr>
              <a:t>r</a:t>
            </a:r>
            <a:r>
              <a:rPr sz="2000" b="1" spc="60" dirty="0">
                <a:latin typeface="Cambria"/>
                <a:cs typeface="Cambria"/>
              </a:rPr>
              <a:t>a</a:t>
            </a:r>
            <a:r>
              <a:rPr sz="2000" b="1" spc="75" dirty="0">
                <a:latin typeface="Cambria"/>
                <a:cs typeface="Cambria"/>
              </a:rPr>
              <a:t>du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55" dirty="0">
                <a:latin typeface="Cambria"/>
                <a:cs typeface="Cambria"/>
              </a:rPr>
              <a:t>l</a:t>
            </a:r>
            <a:r>
              <a:rPr sz="2000" b="1" spc="140" dirty="0">
                <a:latin typeface="Cambria"/>
                <a:cs typeface="Cambria"/>
              </a:rPr>
              <a:t>y</a:t>
            </a:r>
            <a:r>
              <a:rPr sz="2000" b="1" spc="-145" dirty="0">
                <a:latin typeface="Cambria"/>
                <a:cs typeface="Cambria"/>
              </a:rPr>
              <a:t> 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70" dirty="0">
                <a:latin typeface="Cambria"/>
                <a:cs typeface="Cambria"/>
              </a:rPr>
              <a:t>d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20" dirty="0">
                <a:latin typeface="Cambria"/>
                <a:cs typeface="Cambria"/>
              </a:rPr>
              <a:t>o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-1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f</a:t>
            </a:r>
            <a:r>
              <a:rPr sz="2000" b="1" spc="114" dirty="0">
                <a:latin typeface="Cambria"/>
                <a:cs typeface="Cambria"/>
              </a:rPr>
              <a:t> </a:t>
            </a:r>
            <a:r>
              <a:rPr sz="2000" b="1" spc="85" dirty="0">
                <a:latin typeface="Cambria"/>
                <a:cs typeface="Cambria"/>
              </a:rPr>
              <a:t>b</a:t>
            </a:r>
            <a:r>
              <a:rPr sz="2000" b="1" spc="40" dirty="0">
                <a:latin typeface="Cambria"/>
                <a:cs typeface="Cambria"/>
              </a:rPr>
              <a:t>r</a:t>
            </a:r>
            <a:r>
              <a:rPr sz="2000" b="1" spc="60" dirty="0">
                <a:latin typeface="Cambria"/>
                <a:cs typeface="Cambria"/>
              </a:rPr>
              <a:t>a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n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Cambria"/>
              <a:cs typeface="Cambria"/>
            </a:endParaRPr>
          </a:p>
          <a:p>
            <a:pPr marL="17780" algn="ctr">
              <a:lnSpc>
                <a:spcPct val="100000"/>
              </a:lnSpc>
              <a:spcBef>
                <a:spcPts val="5"/>
              </a:spcBef>
            </a:pPr>
            <a:r>
              <a:rPr sz="2000" b="1" spc="155" dirty="0">
                <a:latin typeface="Cambria"/>
                <a:cs typeface="Cambria"/>
              </a:rPr>
              <a:t>Causes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114" dirty="0">
                <a:latin typeface="Cambria"/>
                <a:cs typeface="Cambria"/>
              </a:rPr>
              <a:t>symptoms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25" dirty="0">
                <a:latin typeface="Cambria"/>
                <a:cs typeface="Cambria"/>
              </a:rPr>
              <a:t>of</a:t>
            </a:r>
            <a:r>
              <a:rPr sz="2000" b="1" spc="40" dirty="0">
                <a:latin typeface="Cambria"/>
                <a:cs typeface="Cambria"/>
              </a:rPr>
              <a:t> </a:t>
            </a:r>
            <a:r>
              <a:rPr sz="2000" b="1" spc="100" dirty="0">
                <a:latin typeface="Cambria"/>
                <a:cs typeface="Cambria"/>
              </a:rPr>
              <a:t>Alzheimer’s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105" dirty="0">
                <a:latin typeface="Cambria"/>
                <a:cs typeface="Cambria"/>
              </a:rPr>
              <a:t>disease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48375" y="23954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48375" y="309079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57900" y="410044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57900" y="477672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2726" y="5490717"/>
            <a:ext cx="85725" cy="2489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73304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350" dirty="0">
                <a:latin typeface="Cambria"/>
                <a:cs typeface="Cambria"/>
              </a:rPr>
              <a:t>SYMPTOMS: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008568"/>
            <a:ext cx="4428490" cy="1723389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50" dirty="0">
                <a:latin typeface="Cambria"/>
                <a:cs typeface="Cambria"/>
              </a:rPr>
              <a:t>The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symptoms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are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classified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as: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105" dirty="0">
                <a:latin typeface="Cambria"/>
                <a:cs typeface="Cambria"/>
              </a:rPr>
              <a:t>Cognitive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symptoms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5" dirty="0">
                <a:latin typeface="Cambria"/>
                <a:cs typeface="Cambria"/>
              </a:rPr>
              <a:t>Non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cognitive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symptoms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35" dirty="0">
                <a:latin typeface="Cambria"/>
                <a:cs typeface="Cambria"/>
              </a:rPr>
              <a:t>Functional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symptoms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7425" y="1143000"/>
            <a:ext cx="5943600" cy="48681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01425" y="6229350"/>
            <a:ext cx="457200" cy="457200"/>
            <a:chOff x="11401425" y="6229350"/>
            <a:chExt cx="457200" cy="457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01425" y="6229350"/>
              <a:ext cx="457200" cy="457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34826" y="6262687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0" y="200025"/>
                  </a:moveTo>
                  <a:lnTo>
                    <a:pt x="5281" y="154163"/>
                  </a:lnTo>
                  <a:lnTo>
                    <a:pt x="20327" y="112061"/>
                  </a:lnTo>
                  <a:lnTo>
                    <a:pt x="43937" y="74922"/>
                  </a:lnTo>
                  <a:lnTo>
                    <a:pt x="74911" y="43945"/>
                  </a:lnTo>
                  <a:lnTo>
                    <a:pt x="112050" y="20331"/>
                  </a:lnTo>
                  <a:lnTo>
                    <a:pt x="154155" y="5283"/>
                  </a:lnTo>
                  <a:lnTo>
                    <a:pt x="200025" y="0"/>
                  </a:lnTo>
                  <a:lnTo>
                    <a:pt x="245854" y="5283"/>
                  </a:lnTo>
                  <a:lnTo>
                    <a:pt x="287943" y="20331"/>
                  </a:lnTo>
                  <a:lnTo>
                    <a:pt x="325085" y="43945"/>
                  </a:lnTo>
                  <a:lnTo>
                    <a:pt x="356072" y="74922"/>
                  </a:lnTo>
                  <a:lnTo>
                    <a:pt x="379700" y="112061"/>
                  </a:lnTo>
                  <a:lnTo>
                    <a:pt x="394761" y="154163"/>
                  </a:lnTo>
                  <a:lnTo>
                    <a:pt x="400050" y="200025"/>
                  </a:lnTo>
                  <a:lnTo>
                    <a:pt x="394761" y="245886"/>
                  </a:lnTo>
                  <a:lnTo>
                    <a:pt x="379700" y="287988"/>
                  </a:lnTo>
                  <a:lnTo>
                    <a:pt x="356072" y="325127"/>
                  </a:lnTo>
                  <a:lnTo>
                    <a:pt x="325085" y="356104"/>
                  </a:lnTo>
                  <a:lnTo>
                    <a:pt x="287943" y="379718"/>
                  </a:lnTo>
                  <a:lnTo>
                    <a:pt x="245854" y="394766"/>
                  </a:lnTo>
                  <a:lnTo>
                    <a:pt x="200025" y="400050"/>
                  </a:lnTo>
                  <a:lnTo>
                    <a:pt x="154155" y="394766"/>
                  </a:lnTo>
                  <a:lnTo>
                    <a:pt x="112050" y="379718"/>
                  </a:lnTo>
                  <a:lnTo>
                    <a:pt x="74911" y="356104"/>
                  </a:lnTo>
                  <a:lnTo>
                    <a:pt x="43937" y="325127"/>
                  </a:lnTo>
                  <a:lnTo>
                    <a:pt x="20327" y="287988"/>
                  </a:lnTo>
                  <a:lnTo>
                    <a:pt x="5281" y="245886"/>
                  </a:lnTo>
                  <a:lnTo>
                    <a:pt x="0" y="200025"/>
                  </a:lnTo>
                  <a:close/>
                </a:path>
              </a:pathLst>
            </a:custGeom>
            <a:ln w="953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0090" y="1935162"/>
            <a:ext cx="4937760" cy="3402329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b="1" spc="-65" dirty="0">
                <a:latin typeface="Cambria"/>
                <a:cs typeface="Cambria"/>
              </a:rPr>
              <a:t>1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229" dirty="0">
                <a:latin typeface="Cambria"/>
                <a:cs typeface="Cambria"/>
              </a:rPr>
              <a:t>C</a:t>
            </a:r>
            <a:r>
              <a:rPr sz="2000" b="1" spc="180" dirty="0">
                <a:latin typeface="Cambria"/>
                <a:cs typeface="Cambria"/>
              </a:rPr>
              <a:t>o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0" dirty="0">
                <a:latin typeface="Cambria"/>
                <a:cs typeface="Cambria"/>
              </a:rPr>
              <a:t>v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105" dirty="0">
                <a:latin typeface="Cambria"/>
                <a:cs typeface="Cambria"/>
              </a:rPr>
              <a:t> </a:t>
            </a:r>
            <a:r>
              <a:rPr sz="2000" b="1" spc="130" dirty="0">
                <a:latin typeface="Cambria"/>
                <a:cs typeface="Cambria"/>
              </a:rPr>
              <a:t>sy</a:t>
            </a:r>
            <a:r>
              <a:rPr sz="2000" b="1" spc="245" dirty="0">
                <a:latin typeface="Cambria"/>
                <a:cs typeface="Cambria"/>
              </a:rPr>
              <a:t>m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35" dirty="0">
                <a:latin typeface="Cambria"/>
                <a:cs typeface="Cambria"/>
              </a:rPr>
              <a:t>s</a:t>
            </a:r>
            <a:r>
              <a:rPr sz="2000" b="1" spc="155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93675" marR="9525" indent="-180975">
              <a:lnSpc>
                <a:spcPts val="2180"/>
              </a:lnSpc>
              <a:spcBef>
                <a:spcPts val="116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  <a:tab pos="1346835" algn="l"/>
                <a:tab pos="1965960" algn="l"/>
                <a:tab pos="2785745" algn="l"/>
                <a:tab pos="3605529" algn="l"/>
                <a:tab pos="4206240" algn="l"/>
              </a:tabLst>
            </a:pPr>
            <a:r>
              <a:rPr sz="2000" spc="165" dirty="0">
                <a:latin typeface="Cambria"/>
                <a:cs typeface="Cambria"/>
              </a:rPr>
              <a:t>M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60" dirty="0">
                <a:latin typeface="Cambria"/>
                <a:cs typeface="Cambria"/>
              </a:rPr>
              <a:t>mo</a:t>
            </a:r>
            <a:r>
              <a:rPr sz="2000" spc="-10" dirty="0">
                <a:latin typeface="Cambria"/>
                <a:cs typeface="Cambria"/>
              </a:rPr>
              <a:t>r</a:t>
            </a:r>
            <a:r>
              <a:rPr sz="2000" spc="130" dirty="0">
                <a:latin typeface="Cambria"/>
                <a:cs typeface="Cambria"/>
              </a:rPr>
              <a:t>y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50" dirty="0">
                <a:latin typeface="Cambria"/>
                <a:cs typeface="Cambria"/>
              </a:rPr>
              <a:t>l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-15" dirty="0">
                <a:latin typeface="Cambria"/>
                <a:cs typeface="Cambria"/>
              </a:rPr>
              <a:t>(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65" dirty="0">
                <a:latin typeface="Cambria"/>
                <a:cs typeface="Cambria"/>
              </a:rPr>
              <a:t>oo</a:t>
            </a:r>
            <a:r>
              <a:rPr sz="2000" spc="15" dirty="0">
                <a:latin typeface="Cambria"/>
                <a:cs typeface="Cambria"/>
              </a:rPr>
              <a:t>r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130" dirty="0">
                <a:latin typeface="Cambria"/>
                <a:cs typeface="Cambria"/>
              </a:rPr>
              <a:t>c</a:t>
            </a:r>
            <a:r>
              <a:rPr sz="2000" spc="110" dirty="0">
                <a:latin typeface="Cambria"/>
                <a:cs typeface="Cambria"/>
              </a:rPr>
              <a:t>a</a:t>
            </a:r>
            <a:r>
              <a:rPr sz="2000" spc="50" dirty="0">
                <a:latin typeface="Cambria"/>
                <a:cs typeface="Cambria"/>
              </a:rPr>
              <a:t>l</a:t>
            </a:r>
            <a:r>
              <a:rPr sz="2000" spc="45" dirty="0">
                <a:latin typeface="Cambria"/>
                <a:cs typeface="Cambria"/>
              </a:rPr>
              <a:t>l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10" dirty="0">
                <a:latin typeface="Cambria"/>
                <a:cs typeface="Cambria"/>
              </a:rPr>
              <a:t>n</a:t>
            </a:r>
            <a:r>
              <a:rPr sz="2000" spc="155" dirty="0">
                <a:latin typeface="Cambria"/>
                <a:cs typeface="Cambria"/>
              </a:rPr>
              <a:t>d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50" dirty="0">
                <a:latin typeface="Cambria"/>
                <a:cs typeface="Cambria"/>
              </a:rPr>
              <a:t>l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175" dirty="0">
                <a:latin typeface="Cambria"/>
                <a:cs typeface="Cambria"/>
              </a:rPr>
              <a:t>g  </a:t>
            </a:r>
            <a:r>
              <a:rPr sz="2000" spc="30" dirty="0">
                <a:latin typeface="Cambria"/>
                <a:cs typeface="Cambria"/>
              </a:rPr>
              <a:t>items)</a:t>
            </a:r>
            <a:endParaRPr sz="2000">
              <a:latin typeface="Cambria"/>
              <a:cs typeface="Cambria"/>
            </a:endParaRPr>
          </a:p>
          <a:p>
            <a:pPr marL="193675" indent="-180975">
              <a:lnSpc>
                <a:spcPct val="100000"/>
              </a:lnSpc>
              <a:spcBef>
                <a:spcPts val="94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85" dirty="0">
                <a:latin typeface="Cambria"/>
                <a:cs typeface="Cambria"/>
              </a:rPr>
              <a:t>Aphasia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(circumlocution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45" dirty="0">
                <a:latin typeface="Cambria"/>
                <a:cs typeface="Cambria"/>
              </a:rPr>
              <a:t>anomia)</a:t>
            </a:r>
            <a:endParaRPr sz="2000">
              <a:latin typeface="Cambria"/>
              <a:cs typeface="Cambria"/>
            </a:endParaRPr>
          </a:p>
          <a:p>
            <a:pPr marL="193675" indent="-180975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170" dirty="0">
                <a:latin typeface="Cambria"/>
                <a:cs typeface="Cambria"/>
              </a:rPr>
              <a:t>A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-85" dirty="0">
                <a:latin typeface="Cambria"/>
                <a:cs typeface="Cambria"/>
              </a:rPr>
              <a:t>r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114" dirty="0">
                <a:latin typeface="Cambria"/>
                <a:cs typeface="Cambria"/>
              </a:rPr>
              <a:t>x</a:t>
            </a:r>
            <a:r>
              <a:rPr sz="2000" spc="75" dirty="0">
                <a:latin typeface="Cambria"/>
                <a:cs typeface="Cambria"/>
              </a:rPr>
              <a:t>i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180" dirty="0">
                <a:latin typeface="Cambria"/>
                <a:cs typeface="Cambria"/>
              </a:rPr>
              <a:t>,</a:t>
            </a:r>
            <a:r>
              <a:rPr sz="2000" spc="-12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280" dirty="0">
                <a:latin typeface="Cambria"/>
                <a:cs typeface="Cambria"/>
              </a:rPr>
              <a:t>g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180" dirty="0">
                <a:latin typeface="Cambria"/>
                <a:cs typeface="Cambria"/>
              </a:rPr>
              <a:t>,</a:t>
            </a:r>
            <a:endParaRPr sz="2000">
              <a:latin typeface="Cambria"/>
              <a:cs typeface="Cambria"/>
            </a:endParaRPr>
          </a:p>
          <a:p>
            <a:pPr marL="193675" marR="5080" indent="-180975" algn="just">
              <a:lnSpc>
                <a:spcPct val="89200"/>
              </a:lnSpc>
              <a:spcBef>
                <a:spcPts val="124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45" dirty="0">
                <a:latin typeface="Cambria"/>
                <a:cs typeface="Cambria"/>
              </a:rPr>
              <a:t>Disorientation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(impaired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perception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of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time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unable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recognize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familiar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people)</a:t>
            </a:r>
            <a:endParaRPr sz="2000">
              <a:latin typeface="Cambria"/>
              <a:cs typeface="Cambria"/>
            </a:endParaRPr>
          </a:p>
          <a:p>
            <a:pPr marL="193675" indent="-180975" algn="just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60" dirty="0">
                <a:latin typeface="Cambria"/>
                <a:cs typeface="Cambria"/>
              </a:rPr>
              <a:t>Impaired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executive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function.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8171" y="2045906"/>
            <a:ext cx="3519804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65" dirty="0">
                <a:latin typeface="Cambria"/>
                <a:cs typeface="Cambria"/>
              </a:rPr>
              <a:t>2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215" dirty="0">
                <a:latin typeface="Cambria"/>
                <a:cs typeface="Cambria"/>
              </a:rPr>
              <a:t>N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90" dirty="0">
                <a:latin typeface="Cambria"/>
                <a:cs typeface="Cambria"/>
              </a:rPr>
              <a:t> </a:t>
            </a:r>
            <a:r>
              <a:rPr sz="2000" b="1" spc="180" dirty="0">
                <a:latin typeface="Cambria"/>
                <a:cs typeface="Cambria"/>
              </a:rPr>
              <a:t>c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5" dirty="0">
                <a:latin typeface="Cambria"/>
                <a:cs typeface="Cambria"/>
              </a:rPr>
              <a:t>v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9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130" dirty="0">
                <a:latin typeface="Cambria"/>
                <a:cs typeface="Cambria"/>
              </a:rPr>
              <a:t>y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45" dirty="0">
                <a:latin typeface="Cambria"/>
                <a:cs typeface="Cambria"/>
              </a:rPr>
              <a:t>s</a:t>
            </a:r>
            <a:r>
              <a:rPr sz="2000" b="1" spc="155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48171" y="2465641"/>
            <a:ext cx="3656329" cy="6115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93040" marR="5080" indent="-180975">
              <a:lnSpc>
                <a:spcPts val="2180"/>
              </a:lnSpc>
              <a:spcBef>
                <a:spcPts val="3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  <a:tab pos="2204720" algn="l"/>
              </a:tabLst>
            </a:pPr>
            <a:r>
              <a:rPr sz="2000" spc="80" dirty="0">
                <a:latin typeface="Cambria"/>
                <a:cs typeface="Cambria"/>
              </a:rPr>
              <a:t>Depression,	</a:t>
            </a:r>
            <a:r>
              <a:rPr sz="2000" spc="75" dirty="0">
                <a:latin typeface="Cambria"/>
                <a:cs typeface="Cambria"/>
              </a:rPr>
              <a:t>psychotic 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(hallucination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delusions).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94315" y="2465641"/>
            <a:ext cx="122110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114" dirty="0">
                <a:latin typeface="Cambria"/>
                <a:cs typeface="Cambria"/>
              </a:rPr>
              <a:t>y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65" dirty="0">
                <a:latin typeface="Cambria"/>
                <a:cs typeface="Cambria"/>
              </a:rPr>
              <a:t>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48171" y="3171507"/>
            <a:ext cx="5190490" cy="25666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93040" marR="21590" indent="-180975" algn="just">
              <a:lnSpc>
                <a:spcPct val="90000"/>
              </a:lnSpc>
              <a:spcBef>
                <a:spcPts val="36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35" dirty="0">
                <a:latin typeface="Cambria"/>
                <a:cs typeface="Cambria"/>
              </a:rPr>
              <a:t>Behavioural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disturbances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(physical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verbal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aggression,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motor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hyperactivity, 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uncooperativeness, </a:t>
            </a:r>
            <a:r>
              <a:rPr sz="2000" spc="90" dirty="0">
                <a:latin typeface="Cambria"/>
                <a:cs typeface="Cambria"/>
              </a:rPr>
              <a:t>wandering, </a:t>
            </a:r>
            <a:r>
              <a:rPr sz="2000" spc="45" dirty="0">
                <a:latin typeface="Cambria"/>
                <a:cs typeface="Cambria"/>
              </a:rPr>
              <a:t>repetitive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mannerisms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and</a:t>
            </a:r>
            <a:r>
              <a:rPr sz="2000" spc="10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activities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combativeness).</a:t>
            </a:r>
            <a:endParaRPr sz="20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980"/>
              </a:spcBef>
            </a:pPr>
            <a:r>
              <a:rPr sz="2000" b="1" spc="-65" dirty="0">
                <a:latin typeface="Cambria"/>
                <a:cs typeface="Cambria"/>
              </a:rPr>
              <a:t>3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170" dirty="0">
                <a:latin typeface="Cambria"/>
                <a:cs typeface="Cambria"/>
              </a:rPr>
              <a:t>F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00" dirty="0">
                <a:latin typeface="Cambria"/>
                <a:cs typeface="Cambria"/>
              </a:rPr>
              <a:t>l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130" dirty="0">
                <a:latin typeface="Cambria"/>
                <a:cs typeface="Cambria"/>
              </a:rPr>
              <a:t>y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45" dirty="0">
                <a:latin typeface="Cambria"/>
                <a:cs typeface="Cambria"/>
              </a:rPr>
              <a:t>s</a:t>
            </a:r>
            <a:r>
              <a:rPr sz="2000" b="1" spc="155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93040" marR="5080" indent="-180975" algn="just">
              <a:lnSpc>
                <a:spcPts val="2180"/>
              </a:lnSpc>
              <a:spcBef>
                <a:spcPts val="124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3675" algn="l"/>
              </a:tabLst>
            </a:pPr>
            <a:r>
              <a:rPr sz="2000" spc="40" dirty="0">
                <a:latin typeface="Cambria"/>
                <a:cs typeface="Cambria"/>
              </a:rPr>
              <a:t>Inability </a:t>
            </a:r>
            <a:r>
              <a:rPr sz="2000" spc="10" dirty="0">
                <a:latin typeface="Cambria"/>
                <a:cs typeface="Cambria"/>
              </a:rPr>
              <a:t>to </a:t>
            </a:r>
            <a:r>
              <a:rPr sz="2000" spc="85" dirty="0">
                <a:latin typeface="Cambria"/>
                <a:cs typeface="Cambria"/>
              </a:rPr>
              <a:t>care </a:t>
            </a:r>
            <a:r>
              <a:rPr sz="2000" spc="45" dirty="0">
                <a:latin typeface="Cambria"/>
                <a:cs typeface="Cambria"/>
              </a:rPr>
              <a:t>for </a:t>
            </a:r>
            <a:r>
              <a:rPr sz="2000" spc="55" dirty="0">
                <a:latin typeface="Cambria"/>
                <a:cs typeface="Cambria"/>
              </a:rPr>
              <a:t>self </a:t>
            </a:r>
            <a:r>
              <a:rPr sz="2000" spc="65" dirty="0">
                <a:latin typeface="Cambria"/>
                <a:cs typeface="Cambria"/>
              </a:rPr>
              <a:t>(dressing, </a:t>
            </a:r>
            <a:r>
              <a:rPr sz="2000" spc="75" dirty="0">
                <a:latin typeface="Cambria"/>
                <a:cs typeface="Cambria"/>
              </a:rPr>
              <a:t>bathing,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eating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etc.)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578738"/>
            <a:ext cx="9117330" cy="13112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5045"/>
              </a:lnSpc>
              <a:spcBef>
                <a:spcPts val="130"/>
              </a:spcBef>
            </a:pPr>
            <a:r>
              <a:rPr b="1" spc="-229" dirty="0">
                <a:latin typeface="Cambria"/>
                <a:cs typeface="Cambria"/>
              </a:rPr>
              <a:t>CLINICAL</a:t>
            </a:r>
            <a:r>
              <a:rPr b="1" spc="235" dirty="0">
                <a:latin typeface="Cambria"/>
                <a:cs typeface="Cambria"/>
              </a:rPr>
              <a:t> </a:t>
            </a:r>
            <a:r>
              <a:rPr b="1" spc="-350" dirty="0">
                <a:latin typeface="Cambria"/>
                <a:cs typeface="Cambria"/>
              </a:rPr>
              <a:t>MANIFESTATIONS/STAGES</a:t>
            </a:r>
            <a:r>
              <a:rPr b="1" spc="320" dirty="0">
                <a:latin typeface="Cambria"/>
                <a:cs typeface="Cambria"/>
              </a:rPr>
              <a:t> </a:t>
            </a:r>
            <a:r>
              <a:rPr b="1" spc="-335" dirty="0">
                <a:latin typeface="Cambria"/>
                <a:cs typeface="Cambria"/>
              </a:rPr>
              <a:t>OF</a:t>
            </a:r>
          </a:p>
          <a:p>
            <a:pPr marL="12700">
              <a:lnSpc>
                <a:spcPts val="5045"/>
              </a:lnSpc>
            </a:pPr>
            <a:r>
              <a:rPr b="1" spc="-270" dirty="0">
                <a:latin typeface="Cambria"/>
                <a:cs typeface="Cambria"/>
              </a:rPr>
              <a:t>ALZHEIMER’S</a:t>
            </a:r>
            <a:r>
              <a:rPr b="1" spc="315" dirty="0">
                <a:latin typeface="Cambria"/>
                <a:cs typeface="Cambria"/>
              </a:rPr>
              <a:t> </a:t>
            </a:r>
            <a:r>
              <a:rPr b="1" spc="-295" dirty="0">
                <a:latin typeface="Cambria"/>
                <a:cs typeface="Cambria"/>
              </a:rPr>
              <a:t>DISEASE</a:t>
            </a:r>
            <a:r>
              <a:rPr b="1" spc="355" dirty="0">
                <a:latin typeface="Cambria"/>
                <a:cs typeface="Cambria"/>
              </a:rPr>
              <a:t> </a:t>
            </a:r>
            <a:r>
              <a:rPr b="1" spc="-405" dirty="0">
                <a:latin typeface="Cambria"/>
                <a:cs typeface="Cambria"/>
              </a:rPr>
              <a:t>(AD):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008568"/>
            <a:ext cx="3789679" cy="258191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165" dirty="0">
                <a:latin typeface="Cambria"/>
                <a:cs typeface="Cambria"/>
              </a:rPr>
              <a:t>AD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can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180" dirty="0">
                <a:latin typeface="Cambria"/>
                <a:cs typeface="Cambria"/>
              </a:rPr>
              <a:t>be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divided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into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5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stages: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60" dirty="0">
                <a:latin typeface="Cambria"/>
                <a:cs typeface="Cambria"/>
              </a:rPr>
              <a:t>Pre-clinical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100" dirty="0">
                <a:latin typeface="Cambria"/>
                <a:cs typeface="Cambria"/>
              </a:rPr>
              <a:t>Mild</a:t>
            </a:r>
            <a:r>
              <a:rPr sz="2000" spc="-80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75" dirty="0">
                <a:latin typeface="Cambria"/>
                <a:cs typeface="Cambria"/>
              </a:rPr>
              <a:t>Moderate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170" dirty="0">
                <a:latin typeface="Cambria"/>
                <a:cs typeface="Cambria"/>
              </a:rPr>
              <a:t>AD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7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70" dirty="0">
                <a:latin typeface="Cambria"/>
                <a:cs typeface="Cambria"/>
              </a:rPr>
              <a:t>Severe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85" dirty="0">
                <a:latin typeface="Cambria"/>
                <a:cs typeface="Cambria"/>
              </a:rPr>
              <a:t>End-stage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3526" y="2874761"/>
            <a:ext cx="7564707" cy="282880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0"/>
              </a:spcBef>
            </a:pPr>
            <a:r>
              <a:rPr b="1" spc="-65" dirty="0"/>
              <a:t>1</a:t>
            </a:r>
            <a:r>
              <a:rPr b="1" spc="250" dirty="0"/>
              <a:t>.</a:t>
            </a:r>
            <a:r>
              <a:rPr b="1" spc="-110" dirty="0"/>
              <a:t> </a:t>
            </a:r>
            <a:r>
              <a:rPr b="1" spc="60" dirty="0"/>
              <a:t>P</a:t>
            </a:r>
            <a:r>
              <a:rPr b="1" spc="35" dirty="0"/>
              <a:t>r</a:t>
            </a:r>
            <a:r>
              <a:rPr b="1" spc="60" dirty="0"/>
              <a:t>e</a:t>
            </a:r>
            <a:r>
              <a:rPr b="1" spc="-5" dirty="0"/>
              <a:t>-</a:t>
            </a:r>
            <a:r>
              <a:rPr b="1" spc="185" dirty="0"/>
              <a:t>c</a:t>
            </a:r>
            <a:r>
              <a:rPr b="1" spc="130" dirty="0"/>
              <a:t>l</a:t>
            </a:r>
            <a:r>
              <a:rPr b="1" spc="114" dirty="0"/>
              <a:t>i</a:t>
            </a:r>
            <a:r>
              <a:rPr b="1" spc="65" dirty="0"/>
              <a:t>n</a:t>
            </a:r>
            <a:r>
              <a:rPr b="1" spc="114" dirty="0"/>
              <a:t>i</a:t>
            </a:r>
            <a:r>
              <a:rPr b="1" spc="185" dirty="0"/>
              <a:t>c</a:t>
            </a:r>
            <a:r>
              <a:rPr b="1" spc="125" dirty="0"/>
              <a:t>a</a:t>
            </a:r>
            <a:r>
              <a:rPr b="1" spc="100" dirty="0"/>
              <a:t>l</a:t>
            </a:r>
            <a:r>
              <a:rPr b="1" spc="-110" dirty="0"/>
              <a:t> </a:t>
            </a:r>
            <a:r>
              <a:rPr b="1" spc="160" dirty="0"/>
              <a:t>A</a:t>
            </a:r>
            <a:r>
              <a:rPr b="1" spc="195" dirty="0"/>
              <a:t>D</a:t>
            </a:r>
            <a:r>
              <a:rPr b="1" spc="155" dirty="0"/>
              <a:t>:</a:t>
            </a:r>
          </a:p>
          <a:p>
            <a:pPr marL="218440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dirty="0">
                <a:latin typeface="Cambria"/>
                <a:cs typeface="Cambria"/>
              </a:rPr>
              <a:t>Patient</a:t>
            </a:r>
            <a:r>
              <a:rPr spc="155" dirty="0">
                <a:latin typeface="Cambria"/>
                <a:cs typeface="Cambria"/>
              </a:rPr>
              <a:t> </a:t>
            </a:r>
            <a:r>
              <a:rPr spc="60" dirty="0">
                <a:latin typeface="Cambria"/>
                <a:cs typeface="Cambria"/>
              </a:rPr>
              <a:t>may</a:t>
            </a:r>
            <a:r>
              <a:rPr spc="75" dirty="0">
                <a:latin typeface="Cambria"/>
                <a:cs typeface="Cambria"/>
              </a:rPr>
              <a:t> </a:t>
            </a:r>
            <a:r>
              <a:rPr spc="105" dirty="0">
                <a:latin typeface="Cambria"/>
                <a:cs typeface="Cambria"/>
              </a:rPr>
              <a:t>appear</a:t>
            </a:r>
            <a:r>
              <a:rPr spc="70" dirty="0">
                <a:latin typeface="Cambria"/>
                <a:cs typeface="Cambria"/>
              </a:rPr>
              <a:t> </a:t>
            </a:r>
            <a:r>
              <a:rPr spc="35" dirty="0">
                <a:latin typeface="Cambria"/>
                <a:cs typeface="Cambria"/>
              </a:rPr>
              <a:t>normal</a:t>
            </a:r>
            <a:r>
              <a:rPr spc="180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on </a:t>
            </a:r>
            <a:r>
              <a:rPr spc="70" dirty="0">
                <a:latin typeface="Cambria"/>
                <a:cs typeface="Cambria"/>
              </a:rPr>
              <a:t>physical</a:t>
            </a:r>
            <a:r>
              <a:rPr spc="11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examination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-5" dirty="0">
                <a:latin typeface="Cambria"/>
                <a:cs typeface="Cambria"/>
              </a:rPr>
              <a:t>&amp;</a:t>
            </a:r>
            <a:r>
              <a:rPr spc="65" dirty="0">
                <a:latin typeface="Cambria"/>
                <a:cs typeface="Cambria"/>
              </a:rPr>
              <a:t> </a:t>
            </a:r>
            <a:r>
              <a:rPr spc="45" dirty="0">
                <a:latin typeface="Cambria"/>
                <a:cs typeface="Cambria"/>
              </a:rPr>
              <a:t>mental</a:t>
            </a:r>
            <a:r>
              <a:rPr spc="95" dirty="0">
                <a:latin typeface="Cambria"/>
                <a:cs typeface="Cambria"/>
              </a:rPr>
              <a:t> </a:t>
            </a:r>
            <a:r>
              <a:rPr spc="5" dirty="0">
                <a:latin typeface="Cambria"/>
                <a:cs typeface="Cambria"/>
              </a:rPr>
              <a:t>status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testing.</a:t>
            </a:r>
          </a:p>
          <a:p>
            <a:pPr marL="218440" marR="5080" indent="-181610">
              <a:lnSpc>
                <a:spcPts val="2180"/>
              </a:lnSpc>
              <a:spcBef>
                <a:spcPts val="123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95" dirty="0">
                <a:latin typeface="Cambria"/>
                <a:cs typeface="Cambria"/>
              </a:rPr>
              <a:t>Specific </a:t>
            </a:r>
            <a:r>
              <a:rPr spc="75" dirty="0">
                <a:latin typeface="Cambria"/>
                <a:cs typeface="Cambria"/>
              </a:rPr>
              <a:t>regions </a:t>
            </a:r>
            <a:r>
              <a:rPr spc="20" dirty="0">
                <a:latin typeface="Cambria"/>
                <a:cs typeface="Cambria"/>
              </a:rPr>
              <a:t>of </a:t>
            </a:r>
            <a:r>
              <a:rPr spc="50" dirty="0">
                <a:latin typeface="Cambria"/>
                <a:cs typeface="Cambria"/>
              </a:rPr>
              <a:t>brain </a:t>
            </a:r>
            <a:r>
              <a:rPr spc="30" dirty="0">
                <a:latin typeface="Cambria"/>
                <a:cs typeface="Cambria"/>
              </a:rPr>
              <a:t>(entorhinal </a:t>
            </a:r>
            <a:r>
              <a:rPr spc="90" dirty="0">
                <a:latin typeface="Cambria"/>
                <a:cs typeface="Cambria"/>
              </a:rPr>
              <a:t>cortex, </a:t>
            </a:r>
            <a:r>
              <a:rPr spc="80" dirty="0">
                <a:latin typeface="Cambria"/>
                <a:cs typeface="Cambria"/>
              </a:rPr>
              <a:t>hippocampus) </a:t>
            </a:r>
            <a:r>
              <a:rPr spc="55" dirty="0">
                <a:latin typeface="Cambria"/>
                <a:cs typeface="Cambria"/>
              </a:rPr>
              <a:t>are likely </a:t>
            </a:r>
            <a:r>
              <a:rPr spc="10" dirty="0">
                <a:latin typeface="Cambria"/>
                <a:cs typeface="Cambria"/>
              </a:rPr>
              <a:t>to </a:t>
            </a:r>
            <a:r>
              <a:rPr spc="180" dirty="0">
                <a:latin typeface="Cambria"/>
                <a:cs typeface="Cambria"/>
              </a:rPr>
              <a:t>be </a:t>
            </a:r>
            <a:r>
              <a:rPr spc="90" dirty="0">
                <a:latin typeface="Cambria"/>
                <a:cs typeface="Cambria"/>
              </a:rPr>
              <a:t>affected, </a:t>
            </a:r>
            <a:r>
              <a:rPr spc="-430" dirty="0">
                <a:latin typeface="Cambria"/>
                <a:cs typeface="Cambria"/>
              </a:rPr>
              <a:t> </a:t>
            </a:r>
            <a:r>
              <a:rPr spc="130" dirty="0">
                <a:latin typeface="Cambria"/>
                <a:cs typeface="Cambria"/>
              </a:rPr>
              <a:t>decades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95" dirty="0">
                <a:latin typeface="Cambria"/>
                <a:cs typeface="Cambria"/>
              </a:rPr>
              <a:t>before</a:t>
            </a:r>
            <a:r>
              <a:rPr spc="45" dirty="0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ant</a:t>
            </a:r>
            <a:r>
              <a:rPr spc="7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signs/symptoms</a:t>
            </a:r>
            <a:r>
              <a:rPr spc="70" dirty="0">
                <a:latin typeface="Cambria"/>
                <a:cs typeface="Cambria"/>
              </a:rPr>
              <a:t> </a:t>
            </a:r>
            <a:r>
              <a:rPr spc="90" dirty="0">
                <a:latin typeface="Cambria"/>
                <a:cs typeface="Cambria"/>
              </a:rPr>
              <a:t>appear.</a:t>
            </a:r>
          </a:p>
          <a:p>
            <a:pPr marL="37465">
              <a:lnSpc>
                <a:spcPct val="100000"/>
              </a:lnSpc>
              <a:spcBef>
                <a:spcPts val="940"/>
              </a:spcBef>
            </a:pPr>
            <a:r>
              <a:rPr b="1" spc="-65" dirty="0"/>
              <a:t>2</a:t>
            </a:r>
            <a:r>
              <a:rPr b="1" spc="250" dirty="0"/>
              <a:t>.</a:t>
            </a:r>
            <a:r>
              <a:rPr b="1" spc="-110" dirty="0"/>
              <a:t> </a:t>
            </a:r>
            <a:r>
              <a:rPr b="1" spc="405" dirty="0"/>
              <a:t>M</a:t>
            </a:r>
            <a:r>
              <a:rPr b="1" spc="114" dirty="0"/>
              <a:t>i</a:t>
            </a:r>
            <a:r>
              <a:rPr b="1" spc="130" dirty="0"/>
              <a:t>l</a:t>
            </a:r>
            <a:r>
              <a:rPr b="1" spc="70" dirty="0"/>
              <a:t>d</a:t>
            </a:r>
            <a:r>
              <a:rPr b="1" spc="-55" dirty="0"/>
              <a:t> </a:t>
            </a:r>
            <a:r>
              <a:rPr b="1" spc="160" dirty="0"/>
              <a:t>A</a:t>
            </a:r>
            <a:r>
              <a:rPr b="1" spc="195" dirty="0"/>
              <a:t>D</a:t>
            </a:r>
            <a:r>
              <a:rPr b="1" spc="155" dirty="0"/>
              <a:t>:</a:t>
            </a:r>
            <a:r>
              <a:rPr b="1" spc="-185" dirty="0"/>
              <a:t> </a:t>
            </a:r>
            <a:r>
              <a:rPr spc="50" dirty="0">
                <a:latin typeface="Cambria"/>
                <a:cs typeface="Cambria"/>
              </a:rPr>
              <a:t>S</a:t>
            </a:r>
            <a:r>
              <a:rPr spc="40" dirty="0">
                <a:latin typeface="Cambria"/>
                <a:cs typeface="Cambria"/>
              </a:rPr>
              <a:t>i</a:t>
            </a:r>
            <a:r>
              <a:rPr spc="280" dirty="0">
                <a:latin typeface="Cambria"/>
                <a:cs typeface="Cambria"/>
              </a:rPr>
              <a:t>g</a:t>
            </a:r>
            <a:r>
              <a:rPr spc="5" dirty="0">
                <a:latin typeface="Cambria"/>
                <a:cs typeface="Cambria"/>
              </a:rPr>
              <a:t>n</a:t>
            </a:r>
            <a:r>
              <a:rPr spc="65" dirty="0">
                <a:latin typeface="Cambria"/>
                <a:cs typeface="Cambria"/>
              </a:rPr>
              <a:t>s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i</a:t>
            </a:r>
            <a:r>
              <a:rPr spc="5" dirty="0">
                <a:latin typeface="Cambria"/>
                <a:cs typeface="Cambria"/>
              </a:rPr>
              <a:t>n</a:t>
            </a:r>
            <a:r>
              <a:rPr spc="160" dirty="0">
                <a:latin typeface="Cambria"/>
                <a:cs typeface="Cambria"/>
              </a:rPr>
              <a:t>c</a:t>
            </a:r>
            <a:r>
              <a:rPr spc="50" dirty="0">
                <a:latin typeface="Cambria"/>
                <a:cs typeface="Cambria"/>
              </a:rPr>
              <a:t>l</a:t>
            </a:r>
            <a:r>
              <a:rPr spc="15" dirty="0">
                <a:latin typeface="Cambria"/>
                <a:cs typeface="Cambria"/>
              </a:rPr>
              <a:t>u</a:t>
            </a:r>
            <a:r>
              <a:rPr spc="160" dirty="0">
                <a:latin typeface="Cambria"/>
                <a:cs typeface="Cambria"/>
              </a:rPr>
              <a:t>d</a:t>
            </a:r>
            <a:r>
              <a:rPr spc="155" dirty="0">
                <a:latin typeface="Cambria"/>
                <a:cs typeface="Cambria"/>
              </a:rPr>
              <a:t>e</a:t>
            </a:r>
            <a:r>
              <a:rPr spc="60" dirty="0">
                <a:latin typeface="Cambria"/>
                <a:cs typeface="Cambria"/>
              </a:rPr>
              <a:t>:</a:t>
            </a:r>
          </a:p>
          <a:p>
            <a:pPr marL="218440" marR="8890" indent="-181610">
              <a:lnSpc>
                <a:spcPts val="2100"/>
              </a:lnSpc>
              <a:spcBef>
                <a:spcPts val="130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90" dirty="0">
                <a:latin typeface="Cambria"/>
                <a:cs typeface="Cambria"/>
              </a:rPr>
              <a:t>Memory</a:t>
            </a:r>
            <a:r>
              <a:rPr spc="530" dirty="0">
                <a:latin typeface="Cambria"/>
                <a:cs typeface="Cambria"/>
              </a:rPr>
              <a:t> </a:t>
            </a:r>
            <a:r>
              <a:rPr spc="75" dirty="0">
                <a:latin typeface="Cambria"/>
                <a:cs typeface="Cambria"/>
              </a:rPr>
              <a:t>loss,</a:t>
            </a:r>
            <a:r>
              <a:rPr spc="405" dirty="0">
                <a:latin typeface="Cambria"/>
                <a:cs typeface="Cambria"/>
              </a:rPr>
              <a:t> </a:t>
            </a:r>
            <a:r>
              <a:rPr spc="45" dirty="0">
                <a:latin typeface="Cambria"/>
                <a:cs typeface="Cambria"/>
              </a:rPr>
              <a:t>confusion</a:t>
            </a:r>
            <a:r>
              <a:rPr spc="500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about</a:t>
            </a:r>
            <a:r>
              <a:rPr spc="530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location</a:t>
            </a:r>
            <a:r>
              <a:rPr spc="509" dirty="0">
                <a:latin typeface="Cambria"/>
                <a:cs typeface="Cambria"/>
              </a:rPr>
              <a:t> </a:t>
            </a:r>
            <a:r>
              <a:rPr spc="20" dirty="0">
                <a:latin typeface="Cambria"/>
                <a:cs typeface="Cambria"/>
              </a:rPr>
              <a:t>of</a:t>
            </a:r>
            <a:r>
              <a:rPr spc="90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familiar</a:t>
            </a:r>
            <a:r>
              <a:rPr spc="445" dirty="0">
                <a:latin typeface="Cambria"/>
                <a:cs typeface="Cambria"/>
              </a:rPr>
              <a:t> </a:t>
            </a:r>
            <a:r>
              <a:rPr spc="114" dirty="0">
                <a:latin typeface="Cambria"/>
                <a:cs typeface="Cambria"/>
              </a:rPr>
              <a:t>places,</a:t>
            </a:r>
            <a:r>
              <a:rPr spc="325" dirty="0">
                <a:latin typeface="Cambria"/>
                <a:cs typeface="Cambria"/>
              </a:rPr>
              <a:t> </a:t>
            </a:r>
            <a:r>
              <a:rPr spc="65" dirty="0">
                <a:latin typeface="Cambria"/>
                <a:cs typeface="Cambria"/>
              </a:rPr>
              <a:t>taking</a:t>
            </a:r>
            <a:r>
              <a:rPr spc="550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longer</a:t>
            </a:r>
            <a:r>
              <a:rPr spc="515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time</a:t>
            </a:r>
            <a:r>
              <a:rPr spc="509" dirty="0">
                <a:latin typeface="Cambria"/>
                <a:cs typeface="Cambria"/>
              </a:rPr>
              <a:t> </a:t>
            </a:r>
            <a:r>
              <a:rPr dirty="0">
                <a:latin typeface="Cambria"/>
                <a:cs typeface="Cambria"/>
              </a:rPr>
              <a:t>to </a:t>
            </a:r>
            <a:r>
              <a:rPr spc="-430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accomplish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60" dirty="0">
                <a:latin typeface="Cambria"/>
                <a:cs typeface="Cambria"/>
              </a:rPr>
              <a:t>normal,</a:t>
            </a:r>
            <a:r>
              <a:rPr spc="-65" dirty="0">
                <a:latin typeface="Cambria"/>
                <a:cs typeface="Cambria"/>
              </a:rPr>
              <a:t> </a:t>
            </a:r>
            <a:r>
              <a:rPr spc="75" dirty="0">
                <a:latin typeface="Cambria"/>
                <a:cs typeface="Cambria"/>
              </a:rPr>
              <a:t>daily</a:t>
            </a:r>
            <a:r>
              <a:rPr spc="-5" dirty="0">
                <a:latin typeface="Cambria"/>
                <a:cs typeface="Cambria"/>
              </a:rPr>
              <a:t> </a:t>
            </a:r>
            <a:r>
              <a:rPr spc="35" dirty="0">
                <a:latin typeface="Cambria"/>
                <a:cs typeface="Cambria"/>
              </a:rPr>
              <a:t>tasks</a:t>
            </a:r>
            <a:r>
              <a:rPr spc="135" dirty="0">
                <a:latin typeface="Cambria"/>
                <a:cs typeface="Cambria"/>
              </a:rPr>
              <a:t> </a:t>
            </a:r>
            <a:r>
              <a:rPr spc="30" dirty="0">
                <a:latin typeface="Cambria"/>
                <a:cs typeface="Cambria"/>
              </a:rPr>
              <a:t>(trouble</a:t>
            </a:r>
            <a:r>
              <a:rPr spc="125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in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75" dirty="0">
                <a:latin typeface="Cambria"/>
                <a:cs typeface="Cambria"/>
              </a:rPr>
              <a:t>handling</a:t>
            </a:r>
            <a:r>
              <a:rPr spc="105" dirty="0">
                <a:latin typeface="Cambria"/>
                <a:cs typeface="Cambria"/>
              </a:rPr>
              <a:t> </a:t>
            </a:r>
            <a:r>
              <a:rPr spc="65" dirty="0">
                <a:latin typeface="Cambria"/>
                <a:cs typeface="Cambria"/>
              </a:rPr>
              <a:t>money</a:t>
            </a:r>
            <a:r>
              <a:rPr spc="70" dirty="0">
                <a:latin typeface="Cambria"/>
                <a:cs typeface="Cambria"/>
              </a:rPr>
              <a:t> </a:t>
            </a:r>
            <a:r>
              <a:rPr spc="-5" dirty="0">
                <a:latin typeface="Cambria"/>
                <a:cs typeface="Cambria"/>
              </a:rPr>
              <a:t>&amp;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100" dirty="0">
                <a:latin typeface="Cambria"/>
                <a:cs typeface="Cambria"/>
              </a:rPr>
              <a:t>paying</a:t>
            </a:r>
            <a:r>
              <a:rPr spc="95" dirty="0">
                <a:latin typeface="Cambria"/>
                <a:cs typeface="Cambria"/>
              </a:rPr>
              <a:t> </a:t>
            </a:r>
            <a:r>
              <a:rPr spc="75" dirty="0">
                <a:latin typeface="Cambria"/>
                <a:cs typeface="Cambria"/>
              </a:rPr>
              <a:t>bills).</a:t>
            </a:r>
          </a:p>
          <a:p>
            <a:pPr marL="218440" indent="-181610">
              <a:lnSpc>
                <a:spcPct val="100000"/>
              </a:lnSpc>
              <a:spcBef>
                <a:spcPts val="96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100" dirty="0">
                <a:latin typeface="Cambria"/>
                <a:cs typeface="Cambria"/>
              </a:rPr>
              <a:t>Compromised</a:t>
            </a:r>
            <a:r>
              <a:rPr spc="40" dirty="0">
                <a:latin typeface="Cambria"/>
                <a:cs typeface="Cambria"/>
              </a:rPr>
              <a:t> </a:t>
            </a:r>
            <a:r>
              <a:rPr spc="90" dirty="0">
                <a:latin typeface="Cambria"/>
                <a:cs typeface="Cambria"/>
              </a:rPr>
              <a:t>judgement,</a:t>
            </a:r>
            <a:r>
              <a:rPr spc="-50" dirty="0">
                <a:latin typeface="Cambria"/>
                <a:cs typeface="Cambria"/>
              </a:rPr>
              <a:t> </a:t>
            </a:r>
            <a:r>
              <a:rPr spc="30" dirty="0">
                <a:latin typeface="Cambria"/>
                <a:cs typeface="Cambria"/>
              </a:rPr>
              <a:t>often</a:t>
            </a:r>
            <a:r>
              <a:rPr spc="135" dirty="0">
                <a:latin typeface="Cambria"/>
                <a:cs typeface="Cambria"/>
              </a:rPr>
              <a:t> </a:t>
            </a:r>
            <a:r>
              <a:rPr spc="105" dirty="0">
                <a:latin typeface="Cambria"/>
                <a:cs typeface="Cambria"/>
              </a:rPr>
              <a:t>leading</a:t>
            </a:r>
            <a:r>
              <a:rPr spc="40" dirty="0">
                <a:latin typeface="Cambria"/>
                <a:cs typeface="Cambria"/>
              </a:rPr>
              <a:t> </a:t>
            </a:r>
            <a:r>
              <a:rPr spc="10" dirty="0">
                <a:latin typeface="Cambria"/>
                <a:cs typeface="Cambria"/>
              </a:rPr>
              <a:t>to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135" dirty="0">
                <a:latin typeface="Cambria"/>
                <a:cs typeface="Cambria"/>
              </a:rPr>
              <a:t>bad</a:t>
            </a:r>
            <a:r>
              <a:rPr spc="105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decisions.</a:t>
            </a:r>
          </a:p>
          <a:p>
            <a:pPr marL="218440" indent="-181610">
              <a:lnSpc>
                <a:spcPct val="100000"/>
              </a:lnSpc>
              <a:spcBef>
                <a:spcPts val="97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35" dirty="0">
                <a:latin typeface="Cambria"/>
                <a:cs typeface="Cambria"/>
              </a:rPr>
              <a:t>Loss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20" dirty="0">
                <a:latin typeface="Cambria"/>
                <a:cs typeface="Cambria"/>
              </a:rPr>
              <a:t>of</a:t>
            </a:r>
            <a:r>
              <a:rPr spc="90" dirty="0">
                <a:latin typeface="Cambria"/>
                <a:cs typeface="Cambria"/>
              </a:rPr>
              <a:t> </a:t>
            </a:r>
            <a:r>
              <a:rPr spc="45" dirty="0">
                <a:latin typeface="Cambria"/>
                <a:cs typeface="Cambria"/>
              </a:rPr>
              <a:t>spontaneity</a:t>
            </a:r>
            <a:r>
              <a:rPr spc="145" dirty="0">
                <a:latin typeface="Cambria"/>
                <a:cs typeface="Cambria"/>
              </a:rPr>
              <a:t> </a:t>
            </a:r>
            <a:r>
              <a:rPr spc="-5" dirty="0">
                <a:latin typeface="Cambria"/>
                <a:cs typeface="Cambria"/>
              </a:rPr>
              <a:t>&amp;</a:t>
            </a:r>
            <a:r>
              <a:rPr spc="-15" dirty="0">
                <a:latin typeface="Cambria"/>
                <a:cs typeface="Cambria"/>
              </a:rPr>
              <a:t> </a:t>
            </a:r>
            <a:r>
              <a:rPr spc="80" dirty="0">
                <a:latin typeface="Cambria"/>
                <a:cs typeface="Cambria"/>
              </a:rPr>
              <a:t>sense</a:t>
            </a:r>
            <a:r>
              <a:rPr spc="125" dirty="0">
                <a:latin typeface="Cambria"/>
                <a:cs typeface="Cambria"/>
              </a:rPr>
              <a:t> </a:t>
            </a:r>
            <a:r>
              <a:rPr spc="20" dirty="0">
                <a:latin typeface="Cambria"/>
                <a:cs typeface="Cambria"/>
              </a:rPr>
              <a:t>of</a:t>
            </a:r>
            <a:r>
              <a:rPr spc="85" dirty="0">
                <a:latin typeface="Cambria"/>
                <a:cs typeface="Cambria"/>
              </a:rPr>
              <a:t> </a:t>
            </a:r>
            <a:r>
              <a:rPr spc="25" dirty="0">
                <a:latin typeface="Cambria"/>
                <a:cs typeface="Cambria"/>
              </a:rPr>
              <a:t>initiative.</a:t>
            </a:r>
          </a:p>
          <a:p>
            <a:pPr marL="218440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110" dirty="0">
                <a:latin typeface="Cambria"/>
                <a:cs typeface="Cambria"/>
              </a:rPr>
              <a:t>Mood</a:t>
            </a:r>
            <a:r>
              <a:rPr spc="15" dirty="0">
                <a:latin typeface="Cambria"/>
                <a:cs typeface="Cambria"/>
              </a:rPr>
              <a:t> </a:t>
            </a:r>
            <a:r>
              <a:rPr spc="-5" dirty="0">
                <a:latin typeface="Cambria"/>
                <a:cs typeface="Cambria"/>
              </a:rPr>
              <a:t>&amp;</a:t>
            </a:r>
            <a:r>
              <a:rPr spc="55" dirty="0">
                <a:latin typeface="Cambria"/>
                <a:cs typeface="Cambria"/>
              </a:rPr>
              <a:t> personality</a:t>
            </a:r>
            <a:r>
              <a:rPr spc="65" dirty="0">
                <a:latin typeface="Cambria"/>
                <a:cs typeface="Cambria"/>
              </a:rPr>
              <a:t> </a:t>
            </a:r>
            <a:r>
              <a:rPr spc="95" dirty="0">
                <a:latin typeface="Cambria"/>
                <a:cs typeface="Cambria"/>
              </a:rPr>
              <a:t>changes</a:t>
            </a:r>
            <a:r>
              <a:rPr spc="125" dirty="0">
                <a:latin typeface="Cambria"/>
                <a:cs typeface="Cambria"/>
              </a:rPr>
              <a:t> </a:t>
            </a:r>
            <a:r>
              <a:rPr spc="70" dirty="0">
                <a:latin typeface="Cambria"/>
                <a:cs typeface="Cambria"/>
              </a:rPr>
              <a:t>(increased</a:t>
            </a:r>
            <a:r>
              <a:rPr spc="165" dirty="0">
                <a:latin typeface="Cambria"/>
                <a:cs typeface="Cambria"/>
              </a:rPr>
              <a:t> </a:t>
            </a:r>
            <a:r>
              <a:rPr spc="70" dirty="0">
                <a:latin typeface="Cambria"/>
                <a:cs typeface="Cambria"/>
              </a:rPr>
              <a:t>anxiety).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8481" y="4867275"/>
            <a:ext cx="283718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01425" y="6229350"/>
            <a:ext cx="457200" cy="457200"/>
            <a:chOff x="11401425" y="6229350"/>
            <a:chExt cx="457200" cy="457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01425" y="6229350"/>
              <a:ext cx="457200" cy="457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34826" y="6262687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0" y="200025"/>
                  </a:moveTo>
                  <a:lnTo>
                    <a:pt x="5281" y="154163"/>
                  </a:lnTo>
                  <a:lnTo>
                    <a:pt x="20327" y="112061"/>
                  </a:lnTo>
                  <a:lnTo>
                    <a:pt x="43937" y="74922"/>
                  </a:lnTo>
                  <a:lnTo>
                    <a:pt x="74911" y="43945"/>
                  </a:lnTo>
                  <a:lnTo>
                    <a:pt x="112050" y="20331"/>
                  </a:lnTo>
                  <a:lnTo>
                    <a:pt x="154155" y="5283"/>
                  </a:lnTo>
                  <a:lnTo>
                    <a:pt x="200025" y="0"/>
                  </a:lnTo>
                  <a:lnTo>
                    <a:pt x="245854" y="5283"/>
                  </a:lnTo>
                  <a:lnTo>
                    <a:pt x="287943" y="20331"/>
                  </a:lnTo>
                  <a:lnTo>
                    <a:pt x="325085" y="43945"/>
                  </a:lnTo>
                  <a:lnTo>
                    <a:pt x="356072" y="74922"/>
                  </a:lnTo>
                  <a:lnTo>
                    <a:pt x="379700" y="112061"/>
                  </a:lnTo>
                  <a:lnTo>
                    <a:pt x="394761" y="154163"/>
                  </a:lnTo>
                  <a:lnTo>
                    <a:pt x="400050" y="200025"/>
                  </a:lnTo>
                  <a:lnTo>
                    <a:pt x="394761" y="245886"/>
                  </a:lnTo>
                  <a:lnTo>
                    <a:pt x="379700" y="287988"/>
                  </a:lnTo>
                  <a:lnTo>
                    <a:pt x="356072" y="325127"/>
                  </a:lnTo>
                  <a:lnTo>
                    <a:pt x="325085" y="356104"/>
                  </a:lnTo>
                  <a:lnTo>
                    <a:pt x="287943" y="379718"/>
                  </a:lnTo>
                  <a:lnTo>
                    <a:pt x="245854" y="394766"/>
                  </a:lnTo>
                  <a:lnTo>
                    <a:pt x="200025" y="400050"/>
                  </a:lnTo>
                  <a:lnTo>
                    <a:pt x="154155" y="394766"/>
                  </a:lnTo>
                  <a:lnTo>
                    <a:pt x="112050" y="379718"/>
                  </a:lnTo>
                  <a:lnTo>
                    <a:pt x="74911" y="356104"/>
                  </a:lnTo>
                  <a:lnTo>
                    <a:pt x="43937" y="325127"/>
                  </a:lnTo>
                  <a:lnTo>
                    <a:pt x="20327" y="287988"/>
                  </a:lnTo>
                  <a:lnTo>
                    <a:pt x="5281" y="245886"/>
                  </a:lnTo>
                  <a:lnTo>
                    <a:pt x="0" y="200025"/>
                  </a:lnTo>
                  <a:close/>
                </a:path>
              </a:pathLst>
            </a:custGeom>
            <a:ln w="953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9350" y="2008568"/>
            <a:ext cx="9904095" cy="3707129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000"/>
              </a:spcBef>
            </a:pPr>
            <a:r>
              <a:rPr sz="2000" b="1" spc="-65" dirty="0">
                <a:latin typeface="Cambria"/>
                <a:cs typeface="Cambria"/>
              </a:rPr>
              <a:t>3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85" dirty="0">
                <a:latin typeface="Cambria"/>
                <a:cs typeface="Cambria"/>
              </a:rPr>
              <a:t> </a:t>
            </a:r>
            <a:r>
              <a:rPr sz="2000" b="1" spc="405" dirty="0">
                <a:latin typeface="Cambria"/>
                <a:cs typeface="Cambria"/>
              </a:rPr>
              <a:t>M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5" dirty="0">
                <a:latin typeface="Cambria"/>
                <a:cs typeface="Cambria"/>
              </a:rPr>
              <a:t>d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40" dirty="0">
                <a:latin typeface="Cambria"/>
                <a:cs typeface="Cambria"/>
              </a:rPr>
              <a:t>r</a:t>
            </a:r>
            <a:r>
              <a:rPr sz="2000" b="1" spc="60" dirty="0">
                <a:latin typeface="Cambria"/>
                <a:cs typeface="Cambria"/>
              </a:rPr>
              <a:t>a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165" dirty="0">
                <a:latin typeface="Cambria"/>
                <a:cs typeface="Cambria"/>
              </a:rPr>
              <a:t>A</a:t>
            </a:r>
            <a:r>
              <a:rPr sz="2000" b="1" spc="190" dirty="0">
                <a:latin typeface="Cambria"/>
                <a:cs typeface="Cambria"/>
              </a:rPr>
              <a:t>D</a:t>
            </a:r>
            <a:r>
              <a:rPr sz="2000" b="1" spc="155" dirty="0">
                <a:latin typeface="Cambria"/>
                <a:cs typeface="Cambria"/>
              </a:rPr>
              <a:t>:</a:t>
            </a:r>
            <a:r>
              <a:rPr sz="2000" b="1" spc="-18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280" dirty="0">
                <a:latin typeface="Cambria"/>
                <a:cs typeface="Cambria"/>
              </a:rPr>
              <a:t>g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10" dirty="0">
                <a:latin typeface="Cambria"/>
                <a:cs typeface="Cambria"/>
              </a:rPr>
              <a:t>n</a:t>
            </a:r>
            <a:r>
              <a:rPr sz="2000" spc="110" dirty="0">
                <a:latin typeface="Cambria"/>
                <a:cs typeface="Cambria"/>
              </a:rPr>
              <a:t>cl</a:t>
            </a:r>
            <a:r>
              <a:rPr sz="2000" spc="20" dirty="0">
                <a:latin typeface="Cambria"/>
                <a:cs typeface="Cambria"/>
              </a:rPr>
              <a:t>u</a:t>
            </a:r>
            <a:r>
              <a:rPr sz="2000" spc="160" dirty="0">
                <a:latin typeface="Cambria"/>
                <a:cs typeface="Cambria"/>
              </a:rPr>
              <a:t>d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6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65" dirty="0">
                <a:latin typeface="Cambria"/>
                <a:cs typeface="Cambria"/>
              </a:rPr>
              <a:t>Increased</a:t>
            </a:r>
            <a:r>
              <a:rPr sz="2000" spc="17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memory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loss,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increased</a:t>
            </a:r>
            <a:r>
              <a:rPr sz="2000" spc="18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confusion,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shortened</a:t>
            </a:r>
            <a:r>
              <a:rPr sz="2000" spc="254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attention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span.</a:t>
            </a:r>
            <a:endParaRPr sz="2000">
              <a:latin typeface="Cambria"/>
              <a:cs typeface="Cambria"/>
            </a:endParaRPr>
          </a:p>
          <a:p>
            <a:pPr marL="193675" marR="5080" indent="-181610">
              <a:lnSpc>
                <a:spcPts val="2180"/>
              </a:lnSpc>
              <a:spcBef>
                <a:spcPts val="123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55" dirty="0">
                <a:latin typeface="Cambria"/>
                <a:cs typeface="Cambria"/>
              </a:rPr>
              <a:t>Problems</a:t>
            </a:r>
            <a:r>
              <a:rPr sz="2000" spc="29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recognizing</a:t>
            </a:r>
            <a:r>
              <a:rPr sz="2000" spc="33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friends</a:t>
            </a:r>
            <a:r>
              <a:rPr sz="2000" spc="28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&amp;</a:t>
            </a:r>
            <a:r>
              <a:rPr sz="2000" spc="13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family</a:t>
            </a:r>
            <a:r>
              <a:rPr sz="2000" spc="30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members,</a:t>
            </a:r>
            <a:r>
              <a:rPr sz="2000" spc="16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difficulty</a:t>
            </a:r>
            <a:r>
              <a:rPr sz="2000" spc="29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language,</a:t>
            </a:r>
            <a:r>
              <a:rPr sz="2000" spc="18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problems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with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reading,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writing,</a:t>
            </a:r>
            <a:r>
              <a:rPr sz="2000" spc="-12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working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with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numbers.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4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50" dirty="0">
                <a:latin typeface="Cambria"/>
                <a:cs typeface="Cambria"/>
              </a:rPr>
              <a:t>Difficulty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organizing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thoughts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and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logical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thinking.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40" dirty="0">
                <a:latin typeface="Cambria"/>
                <a:cs typeface="Cambria"/>
              </a:rPr>
              <a:t>Inability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learn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new</a:t>
            </a:r>
            <a:r>
              <a:rPr sz="2000" spc="18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things/to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40" dirty="0">
                <a:latin typeface="Cambria"/>
                <a:cs typeface="Cambria"/>
              </a:rPr>
              <a:t>cope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with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new/unexpected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situations.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55" dirty="0">
                <a:latin typeface="Cambria"/>
                <a:cs typeface="Cambria"/>
              </a:rPr>
              <a:t>Restlessness,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agitation,</a:t>
            </a:r>
            <a:r>
              <a:rPr sz="2000" spc="-12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anxiety,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tearfulness,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hallucinations,</a:t>
            </a:r>
            <a:r>
              <a:rPr sz="2000" spc="-6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delusions,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irritability.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35" dirty="0">
                <a:latin typeface="Cambria"/>
                <a:cs typeface="Cambria"/>
              </a:rPr>
              <a:t>Loss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impulse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control.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45" dirty="0">
                <a:latin typeface="Cambria"/>
                <a:cs typeface="Cambria"/>
              </a:rPr>
              <a:t>Perceptual-motor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problems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(e.g.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trouble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getting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out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95" dirty="0">
                <a:latin typeface="Cambria"/>
                <a:cs typeface="Cambria"/>
              </a:rPr>
              <a:t> a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chair/setting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table).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01425" y="6229350"/>
            <a:ext cx="457200" cy="457200"/>
            <a:chOff x="11401425" y="6229350"/>
            <a:chExt cx="457200" cy="457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01425" y="6229350"/>
              <a:ext cx="457200" cy="457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34826" y="6262687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0" y="200025"/>
                  </a:moveTo>
                  <a:lnTo>
                    <a:pt x="5281" y="154163"/>
                  </a:lnTo>
                  <a:lnTo>
                    <a:pt x="20327" y="112061"/>
                  </a:lnTo>
                  <a:lnTo>
                    <a:pt x="43937" y="74922"/>
                  </a:lnTo>
                  <a:lnTo>
                    <a:pt x="74911" y="43945"/>
                  </a:lnTo>
                  <a:lnTo>
                    <a:pt x="112050" y="20331"/>
                  </a:lnTo>
                  <a:lnTo>
                    <a:pt x="154155" y="5283"/>
                  </a:lnTo>
                  <a:lnTo>
                    <a:pt x="200025" y="0"/>
                  </a:lnTo>
                  <a:lnTo>
                    <a:pt x="245854" y="5283"/>
                  </a:lnTo>
                  <a:lnTo>
                    <a:pt x="287943" y="20331"/>
                  </a:lnTo>
                  <a:lnTo>
                    <a:pt x="325085" y="43945"/>
                  </a:lnTo>
                  <a:lnTo>
                    <a:pt x="356072" y="74922"/>
                  </a:lnTo>
                  <a:lnTo>
                    <a:pt x="379700" y="112061"/>
                  </a:lnTo>
                  <a:lnTo>
                    <a:pt x="394761" y="154163"/>
                  </a:lnTo>
                  <a:lnTo>
                    <a:pt x="400050" y="200025"/>
                  </a:lnTo>
                  <a:lnTo>
                    <a:pt x="394761" y="245886"/>
                  </a:lnTo>
                  <a:lnTo>
                    <a:pt x="379700" y="287988"/>
                  </a:lnTo>
                  <a:lnTo>
                    <a:pt x="356072" y="325127"/>
                  </a:lnTo>
                  <a:lnTo>
                    <a:pt x="325085" y="356104"/>
                  </a:lnTo>
                  <a:lnTo>
                    <a:pt x="287943" y="379718"/>
                  </a:lnTo>
                  <a:lnTo>
                    <a:pt x="245854" y="394766"/>
                  </a:lnTo>
                  <a:lnTo>
                    <a:pt x="200025" y="400050"/>
                  </a:lnTo>
                  <a:lnTo>
                    <a:pt x="154155" y="394766"/>
                  </a:lnTo>
                  <a:lnTo>
                    <a:pt x="112050" y="379718"/>
                  </a:lnTo>
                  <a:lnTo>
                    <a:pt x="74911" y="356104"/>
                  </a:lnTo>
                  <a:lnTo>
                    <a:pt x="43937" y="325127"/>
                  </a:lnTo>
                  <a:lnTo>
                    <a:pt x="20327" y="287988"/>
                  </a:lnTo>
                  <a:lnTo>
                    <a:pt x="5281" y="245886"/>
                  </a:lnTo>
                  <a:lnTo>
                    <a:pt x="0" y="200025"/>
                  </a:lnTo>
                  <a:close/>
                </a:path>
              </a:pathLst>
            </a:custGeom>
            <a:ln w="953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0"/>
              </a:spcBef>
            </a:pPr>
            <a:r>
              <a:rPr b="1" spc="-65" dirty="0"/>
              <a:t>4</a:t>
            </a:r>
            <a:r>
              <a:rPr b="1" spc="250" dirty="0"/>
              <a:t>.</a:t>
            </a:r>
            <a:r>
              <a:rPr b="1" spc="-110" dirty="0"/>
              <a:t> </a:t>
            </a:r>
            <a:r>
              <a:rPr b="1" spc="15" dirty="0"/>
              <a:t>S</a:t>
            </a:r>
            <a:r>
              <a:rPr b="1" spc="65" dirty="0"/>
              <a:t>e</a:t>
            </a:r>
            <a:r>
              <a:rPr b="1" spc="-15" dirty="0"/>
              <a:t>v</a:t>
            </a:r>
            <a:r>
              <a:rPr b="1" spc="65" dirty="0"/>
              <a:t>e</a:t>
            </a:r>
            <a:r>
              <a:rPr b="1" spc="-25" dirty="0"/>
              <a:t>r</a:t>
            </a:r>
            <a:r>
              <a:rPr b="1" spc="100" dirty="0"/>
              <a:t>e</a:t>
            </a:r>
            <a:r>
              <a:rPr b="1" spc="120" dirty="0"/>
              <a:t> </a:t>
            </a:r>
            <a:r>
              <a:rPr b="1" spc="165" dirty="0"/>
              <a:t>A</a:t>
            </a:r>
            <a:r>
              <a:rPr b="1" spc="190" dirty="0"/>
              <a:t>D</a:t>
            </a:r>
            <a:r>
              <a:rPr b="1" spc="155" dirty="0"/>
              <a:t>:</a:t>
            </a:r>
            <a:r>
              <a:rPr b="1" spc="-185" dirty="0"/>
              <a:t> </a:t>
            </a:r>
            <a:r>
              <a:rPr spc="50" dirty="0">
                <a:latin typeface="Cambria"/>
                <a:cs typeface="Cambria"/>
              </a:rPr>
              <a:t>S</a:t>
            </a:r>
            <a:r>
              <a:rPr spc="40" dirty="0">
                <a:latin typeface="Cambria"/>
                <a:cs typeface="Cambria"/>
              </a:rPr>
              <a:t>i</a:t>
            </a:r>
            <a:r>
              <a:rPr spc="280" dirty="0">
                <a:latin typeface="Cambria"/>
                <a:cs typeface="Cambria"/>
              </a:rPr>
              <a:t>g</a:t>
            </a:r>
            <a:r>
              <a:rPr spc="5" dirty="0">
                <a:latin typeface="Cambria"/>
                <a:cs typeface="Cambria"/>
              </a:rPr>
              <a:t>n</a:t>
            </a:r>
            <a:r>
              <a:rPr spc="65" dirty="0">
                <a:latin typeface="Cambria"/>
                <a:cs typeface="Cambria"/>
              </a:rPr>
              <a:t>s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i</a:t>
            </a:r>
            <a:r>
              <a:rPr spc="10" dirty="0">
                <a:latin typeface="Cambria"/>
                <a:cs typeface="Cambria"/>
              </a:rPr>
              <a:t>n</a:t>
            </a:r>
            <a:r>
              <a:rPr spc="70" dirty="0">
                <a:latin typeface="Cambria"/>
                <a:cs typeface="Cambria"/>
              </a:rPr>
              <a:t>cl</a:t>
            </a:r>
            <a:r>
              <a:rPr spc="95" dirty="0">
                <a:latin typeface="Cambria"/>
                <a:cs typeface="Cambria"/>
              </a:rPr>
              <a:t>u</a:t>
            </a:r>
            <a:r>
              <a:rPr spc="160" dirty="0">
                <a:latin typeface="Cambria"/>
                <a:cs typeface="Cambria"/>
              </a:rPr>
              <a:t>d</a:t>
            </a:r>
            <a:r>
              <a:rPr spc="145" dirty="0">
                <a:latin typeface="Cambria"/>
                <a:cs typeface="Cambria"/>
              </a:rPr>
              <a:t>e</a:t>
            </a:r>
            <a:r>
              <a:rPr spc="60" dirty="0">
                <a:latin typeface="Cambria"/>
                <a:cs typeface="Cambria"/>
              </a:rPr>
              <a:t>:</a:t>
            </a:r>
          </a:p>
          <a:p>
            <a:pPr marL="218440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dirty="0">
                <a:latin typeface="Cambria"/>
                <a:cs typeface="Cambria"/>
              </a:rPr>
              <a:t>Patient</a:t>
            </a:r>
            <a:r>
              <a:rPr spc="155" dirty="0">
                <a:latin typeface="Cambria"/>
                <a:cs typeface="Cambria"/>
              </a:rPr>
              <a:t> </a:t>
            </a:r>
            <a:r>
              <a:rPr spc="10" dirty="0">
                <a:latin typeface="Cambria"/>
                <a:cs typeface="Cambria"/>
              </a:rPr>
              <a:t>with</a:t>
            </a:r>
            <a:r>
              <a:rPr spc="-20" dirty="0">
                <a:latin typeface="Cambria"/>
                <a:cs typeface="Cambria"/>
              </a:rPr>
              <a:t> </a:t>
            </a:r>
            <a:r>
              <a:rPr spc="65" dirty="0">
                <a:latin typeface="Cambria"/>
                <a:cs typeface="Cambria"/>
              </a:rPr>
              <a:t>severe</a:t>
            </a:r>
            <a:r>
              <a:rPr spc="120" dirty="0">
                <a:latin typeface="Cambria"/>
                <a:cs typeface="Cambria"/>
              </a:rPr>
              <a:t> </a:t>
            </a:r>
            <a:r>
              <a:rPr spc="165" dirty="0">
                <a:latin typeface="Cambria"/>
                <a:cs typeface="Cambria"/>
              </a:rPr>
              <a:t>AD</a:t>
            </a:r>
            <a:r>
              <a:rPr spc="35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can’t</a:t>
            </a:r>
            <a:r>
              <a:rPr spc="75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recognize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the</a:t>
            </a:r>
            <a:r>
              <a:rPr spc="50" dirty="0">
                <a:latin typeface="Cambria"/>
                <a:cs typeface="Cambria"/>
              </a:rPr>
              <a:t> family/loved</a:t>
            </a:r>
            <a:r>
              <a:rPr spc="35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ones.</a:t>
            </a:r>
          </a:p>
          <a:p>
            <a:pPr marL="218440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105" dirty="0">
                <a:latin typeface="Cambria"/>
                <a:cs typeface="Cambria"/>
              </a:rPr>
              <a:t>Can’t</a:t>
            </a:r>
            <a:r>
              <a:rPr spc="5" dirty="0">
                <a:latin typeface="Cambria"/>
                <a:cs typeface="Cambria"/>
              </a:rPr>
              <a:t> </a:t>
            </a:r>
            <a:r>
              <a:rPr spc="65" dirty="0">
                <a:latin typeface="Cambria"/>
                <a:cs typeface="Cambria"/>
              </a:rPr>
              <a:t>communicate</a:t>
            </a:r>
            <a:r>
              <a:rPr spc="135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effectively,</a:t>
            </a:r>
            <a:r>
              <a:rPr spc="-45" dirty="0">
                <a:latin typeface="Cambria"/>
                <a:cs typeface="Cambria"/>
              </a:rPr>
              <a:t> </a:t>
            </a:r>
            <a:r>
              <a:rPr spc="80" dirty="0">
                <a:latin typeface="Cambria"/>
                <a:cs typeface="Cambria"/>
              </a:rPr>
              <a:t>completely </a:t>
            </a:r>
            <a:r>
              <a:rPr spc="130" dirty="0">
                <a:latin typeface="Cambria"/>
                <a:cs typeface="Cambria"/>
              </a:rPr>
              <a:t>depend</a:t>
            </a:r>
            <a:r>
              <a:rPr spc="11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on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35" dirty="0">
                <a:latin typeface="Cambria"/>
                <a:cs typeface="Cambria"/>
              </a:rPr>
              <a:t>others</a:t>
            </a:r>
            <a:r>
              <a:rPr spc="125" dirty="0">
                <a:latin typeface="Cambria"/>
                <a:cs typeface="Cambria"/>
              </a:rPr>
              <a:t> </a:t>
            </a:r>
            <a:r>
              <a:rPr spc="50" dirty="0">
                <a:latin typeface="Cambria"/>
                <a:cs typeface="Cambria"/>
              </a:rPr>
              <a:t>for</a:t>
            </a:r>
            <a:r>
              <a:rPr spc="65" dirty="0">
                <a:latin typeface="Cambria"/>
                <a:cs typeface="Cambria"/>
              </a:rPr>
              <a:t> </a:t>
            </a:r>
            <a:r>
              <a:rPr spc="80" dirty="0">
                <a:latin typeface="Cambria"/>
                <a:cs typeface="Cambria"/>
              </a:rPr>
              <a:t>care.</a:t>
            </a:r>
          </a:p>
          <a:p>
            <a:pPr marL="218440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90" dirty="0">
                <a:latin typeface="Cambria"/>
                <a:cs typeface="Cambria"/>
              </a:rPr>
              <a:t>All</a:t>
            </a:r>
            <a:r>
              <a:rPr spc="15" dirty="0">
                <a:latin typeface="Cambria"/>
                <a:cs typeface="Cambria"/>
              </a:rPr>
              <a:t> </a:t>
            </a:r>
            <a:r>
              <a:rPr spc="80" dirty="0">
                <a:latin typeface="Cambria"/>
                <a:cs typeface="Cambria"/>
              </a:rPr>
              <a:t>sense</a:t>
            </a:r>
            <a:r>
              <a:rPr spc="125" dirty="0">
                <a:latin typeface="Cambria"/>
                <a:cs typeface="Cambria"/>
              </a:rPr>
              <a:t> </a:t>
            </a:r>
            <a:r>
              <a:rPr spc="20" dirty="0">
                <a:latin typeface="Cambria"/>
                <a:cs typeface="Cambria"/>
              </a:rPr>
              <a:t>of</a:t>
            </a:r>
            <a:r>
              <a:rPr spc="9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self</a:t>
            </a:r>
            <a:r>
              <a:rPr spc="85" dirty="0">
                <a:latin typeface="Cambria"/>
                <a:cs typeface="Cambria"/>
              </a:rPr>
              <a:t> </a:t>
            </a:r>
            <a:r>
              <a:rPr spc="90" dirty="0">
                <a:latin typeface="Cambria"/>
                <a:cs typeface="Cambria"/>
              </a:rPr>
              <a:t>seems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10" dirty="0">
                <a:latin typeface="Cambria"/>
                <a:cs typeface="Cambria"/>
              </a:rPr>
              <a:t>to</a:t>
            </a:r>
            <a:r>
              <a:rPr spc="45" dirty="0">
                <a:latin typeface="Cambria"/>
                <a:cs typeface="Cambria"/>
              </a:rPr>
              <a:t> </a:t>
            </a:r>
            <a:r>
              <a:rPr spc="65" dirty="0">
                <a:latin typeface="Cambria"/>
                <a:cs typeface="Cambria"/>
              </a:rPr>
              <a:t>vanish.</a:t>
            </a:r>
          </a:p>
          <a:p>
            <a:pPr marL="218440" indent="-181610">
              <a:lnSpc>
                <a:spcPts val="2290"/>
              </a:lnSpc>
              <a:spcBef>
                <a:spcPts val="97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85" dirty="0">
                <a:latin typeface="Cambria"/>
                <a:cs typeface="Cambria"/>
              </a:rPr>
              <a:t>Other</a:t>
            </a:r>
            <a:r>
              <a:rPr spc="8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symptoms</a:t>
            </a:r>
            <a:r>
              <a:rPr spc="70" dirty="0">
                <a:latin typeface="Cambria"/>
                <a:cs typeface="Cambria"/>
              </a:rPr>
              <a:t> </a:t>
            </a:r>
            <a:r>
              <a:rPr spc="90" dirty="0">
                <a:latin typeface="Cambria"/>
                <a:cs typeface="Cambria"/>
              </a:rPr>
              <a:t>include</a:t>
            </a:r>
            <a:r>
              <a:rPr spc="65" dirty="0">
                <a:latin typeface="Cambria"/>
                <a:cs typeface="Cambria"/>
              </a:rPr>
              <a:t> </a:t>
            </a:r>
            <a:r>
              <a:rPr spc="60" dirty="0">
                <a:latin typeface="Cambria"/>
                <a:cs typeface="Cambria"/>
              </a:rPr>
              <a:t>weight</a:t>
            </a:r>
            <a:r>
              <a:rPr spc="85" dirty="0">
                <a:latin typeface="Cambria"/>
                <a:cs typeface="Cambria"/>
              </a:rPr>
              <a:t> </a:t>
            </a:r>
            <a:r>
              <a:rPr spc="70" dirty="0">
                <a:latin typeface="Cambria"/>
                <a:cs typeface="Cambria"/>
              </a:rPr>
              <a:t>loss,</a:t>
            </a:r>
            <a:r>
              <a:rPr spc="-45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seizures,</a:t>
            </a:r>
            <a:r>
              <a:rPr spc="-40" dirty="0">
                <a:latin typeface="Cambria"/>
                <a:cs typeface="Cambria"/>
              </a:rPr>
              <a:t> </a:t>
            </a:r>
            <a:r>
              <a:rPr spc="45" dirty="0">
                <a:latin typeface="Cambria"/>
                <a:cs typeface="Cambria"/>
              </a:rPr>
              <a:t>skin</a:t>
            </a:r>
            <a:r>
              <a:rPr spc="60" dirty="0">
                <a:latin typeface="Cambria"/>
                <a:cs typeface="Cambria"/>
              </a:rPr>
              <a:t> infections,</a:t>
            </a:r>
            <a:r>
              <a:rPr spc="-40" dirty="0">
                <a:latin typeface="Cambria"/>
                <a:cs typeface="Cambria"/>
              </a:rPr>
              <a:t> </a:t>
            </a:r>
            <a:r>
              <a:rPr spc="105" dirty="0">
                <a:latin typeface="Cambria"/>
                <a:cs typeface="Cambria"/>
              </a:rPr>
              <a:t>dysphagia,</a:t>
            </a:r>
            <a:r>
              <a:rPr spc="-40" dirty="0">
                <a:latin typeface="Cambria"/>
                <a:cs typeface="Cambria"/>
              </a:rPr>
              <a:t> </a:t>
            </a:r>
            <a:r>
              <a:rPr spc="85" dirty="0">
                <a:latin typeface="Cambria"/>
                <a:cs typeface="Cambria"/>
              </a:rPr>
              <a:t>groaning,</a:t>
            </a:r>
          </a:p>
          <a:p>
            <a:pPr marL="218440">
              <a:lnSpc>
                <a:spcPts val="2290"/>
              </a:lnSpc>
            </a:pPr>
            <a:r>
              <a:rPr spc="60" dirty="0">
                <a:latin typeface="Cambria"/>
                <a:cs typeface="Cambria"/>
              </a:rPr>
              <a:t>moaning/grunting,</a:t>
            </a:r>
            <a:r>
              <a:rPr spc="-40" dirty="0">
                <a:latin typeface="Cambria"/>
                <a:cs typeface="Cambria"/>
              </a:rPr>
              <a:t> </a:t>
            </a:r>
            <a:r>
              <a:rPr spc="80" dirty="0">
                <a:latin typeface="Cambria"/>
                <a:cs typeface="Cambria"/>
              </a:rPr>
              <a:t>increased</a:t>
            </a:r>
            <a:r>
              <a:rPr spc="85" dirty="0">
                <a:latin typeface="Cambria"/>
                <a:cs typeface="Cambria"/>
              </a:rPr>
              <a:t> </a:t>
            </a:r>
            <a:r>
              <a:rPr spc="110" dirty="0">
                <a:latin typeface="Cambria"/>
                <a:cs typeface="Cambria"/>
              </a:rPr>
              <a:t>sleeping</a:t>
            </a:r>
            <a:r>
              <a:rPr spc="90" dirty="0">
                <a:latin typeface="Cambria"/>
                <a:cs typeface="Cambria"/>
              </a:rPr>
              <a:t> </a:t>
            </a:r>
            <a:r>
              <a:rPr spc="100" dirty="0">
                <a:latin typeface="Cambria"/>
                <a:cs typeface="Cambria"/>
              </a:rPr>
              <a:t>lack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25" dirty="0">
                <a:latin typeface="Cambria"/>
                <a:cs typeface="Cambria"/>
              </a:rPr>
              <a:t>of</a:t>
            </a:r>
            <a:r>
              <a:rPr spc="95" dirty="0">
                <a:latin typeface="Cambria"/>
                <a:cs typeface="Cambria"/>
              </a:rPr>
              <a:t> </a:t>
            </a:r>
            <a:r>
              <a:rPr spc="100" dirty="0">
                <a:latin typeface="Cambria"/>
                <a:cs typeface="Cambria"/>
              </a:rPr>
              <a:t>bladder</a:t>
            </a:r>
            <a:r>
              <a:rPr spc="80" dirty="0">
                <a:latin typeface="Cambria"/>
                <a:cs typeface="Cambria"/>
              </a:rPr>
              <a:t> </a:t>
            </a:r>
            <a:r>
              <a:rPr spc="-5" dirty="0">
                <a:latin typeface="Cambria"/>
                <a:cs typeface="Cambria"/>
              </a:rPr>
              <a:t>&amp;</a:t>
            </a:r>
            <a:r>
              <a:rPr spc="60" dirty="0">
                <a:latin typeface="Cambria"/>
                <a:cs typeface="Cambria"/>
              </a:rPr>
              <a:t> bowel</a:t>
            </a:r>
            <a:r>
              <a:rPr spc="20" dirty="0">
                <a:latin typeface="Cambria"/>
                <a:cs typeface="Cambria"/>
              </a:rPr>
              <a:t> </a:t>
            </a:r>
            <a:r>
              <a:rPr spc="45" dirty="0">
                <a:latin typeface="Cambria"/>
                <a:cs typeface="Cambria"/>
              </a:rPr>
              <a:t>control.</a:t>
            </a:r>
          </a:p>
          <a:p>
            <a:pPr marL="37465">
              <a:lnSpc>
                <a:spcPct val="100000"/>
              </a:lnSpc>
              <a:spcBef>
                <a:spcPts val="905"/>
              </a:spcBef>
            </a:pPr>
            <a:r>
              <a:rPr b="1" spc="-60" dirty="0"/>
              <a:t>5</a:t>
            </a:r>
            <a:r>
              <a:rPr b="1" spc="250" dirty="0"/>
              <a:t>.</a:t>
            </a:r>
            <a:r>
              <a:rPr b="1" spc="-110" dirty="0"/>
              <a:t> </a:t>
            </a:r>
            <a:r>
              <a:rPr b="1" spc="125" dirty="0"/>
              <a:t>E</a:t>
            </a:r>
            <a:r>
              <a:rPr b="1" spc="135" dirty="0"/>
              <a:t>n</a:t>
            </a:r>
            <a:r>
              <a:rPr b="1" spc="75" dirty="0"/>
              <a:t>d</a:t>
            </a:r>
            <a:r>
              <a:rPr b="1" dirty="0"/>
              <a:t>-</a:t>
            </a:r>
            <a:r>
              <a:rPr b="1" spc="125" dirty="0"/>
              <a:t>s</a:t>
            </a:r>
            <a:r>
              <a:rPr b="1" spc="10" dirty="0"/>
              <a:t>t</a:t>
            </a:r>
            <a:r>
              <a:rPr b="1" spc="120" dirty="0"/>
              <a:t>a</a:t>
            </a:r>
            <a:r>
              <a:rPr b="1" spc="155" dirty="0"/>
              <a:t>g</a:t>
            </a:r>
            <a:r>
              <a:rPr b="1" spc="100" dirty="0"/>
              <a:t>e</a:t>
            </a:r>
            <a:r>
              <a:rPr b="1" spc="-95" dirty="0"/>
              <a:t> </a:t>
            </a:r>
            <a:r>
              <a:rPr b="1" spc="165" dirty="0"/>
              <a:t>A</a:t>
            </a:r>
            <a:r>
              <a:rPr b="1" spc="190" dirty="0"/>
              <a:t>D</a:t>
            </a:r>
            <a:r>
              <a:rPr b="1" spc="155" dirty="0"/>
              <a:t>:</a:t>
            </a:r>
          </a:p>
          <a:p>
            <a:pPr marL="218440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95" dirty="0">
                <a:latin typeface="Cambria"/>
                <a:cs typeface="Cambria"/>
              </a:rPr>
              <a:t>During</a:t>
            </a:r>
            <a:r>
              <a:rPr spc="25" dirty="0">
                <a:latin typeface="Cambria"/>
                <a:cs typeface="Cambria"/>
              </a:rPr>
              <a:t> </a:t>
            </a:r>
            <a:r>
              <a:rPr spc="90" dirty="0">
                <a:latin typeface="Cambria"/>
                <a:cs typeface="Cambria"/>
              </a:rPr>
              <a:t>end-stage</a:t>
            </a:r>
            <a:r>
              <a:rPr spc="45" dirty="0">
                <a:latin typeface="Cambria"/>
                <a:cs typeface="Cambria"/>
              </a:rPr>
              <a:t> </a:t>
            </a:r>
            <a:r>
              <a:rPr spc="125" dirty="0">
                <a:latin typeface="Cambria"/>
                <a:cs typeface="Cambria"/>
              </a:rPr>
              <a:t>AD,</a:t>
            </a:r>
            <a:r>
              <a:rPr spc="-135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patients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are</a:t>
            </a:r>
            <a:r>
              <a:rPr spc="45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in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160" dirty="0">
                <a:latin typeface="Cambria"/>
                <a:cs typeface="Cambria"/>
              </a:rPr>
              <a:t>bed</a:t>
            </a:r>
            <a:r>
              <a:rPr spc="95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all</a:t>
            </a:r>
            <a:r>
              <a:rPr spc="20" dirty="0">
                <a:latin typeface="Cambria"/>
                <a:cs typeface="Cambria"/>
              </a:rPr>
              <a:t> of</a:t>
            </a:r>
            <a:r>
              <a:rPr spc="95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the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55" dirty="0">
                <a:latin typeface="Cambria"/>
                <a:cs typeface="Cambria"/>
              </a:rPr>
              <a:t>time.</a:t>
            </a:r>
          </a:p>
          <a:p>
            <a:pPr marL="218440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219075" algn="l"/>
              </a:tabLst>
            </a:pPr>
            <a:r>
              <a:rPr spc="70" dirty="0">
                <a:latin typeface="Cambria"/>
                <a:cs typeface="Cambria"/>
              </a:rPr>
              <a:t>Death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40" dirty="0">
                <a:latin typeface="Cambria"/>
                <a:cs typeface="Cambria"/>
              </a:rPr>
              <a:t>usually</a:t>
            </a:r>
            <a:r>
              <a:rPr spc="75" dirty="0">
                <a:latin typeface="Cambria"/>
                <a:cs typeface="Cambria"/>
              </a:rPr>
              <a:t> occurs</a:t>
            </a:r>
            <a:r>
              <a:rPr spc="60" dirty="0">
                <a:latin typeface="Cambria"/>
                <a:cs typeface="Cambria"/>
              </a:rPr>
              <a:t> </a:t>
            </a:r>
            <a:r>
              <a:rPr spc="135" dirty="0">
                <a:latin typeface="Cambria"/>
                <a:cs typeface="Cambria"/>
              </a:rPr>
              <a:t>doe</a:t>
            </a:r>
            <a:r>
              <a:rPr spc="55" dirty="0">
                <a:latin typeface="Cambria"/>
                <a:cs typeface="Cambria"/>
              </a:rPr>
              <a:t> </a:t>
            </a:r>
            <a:r>
              <a:rPr spc="10" dirty="0">
                <a:latin typeface="Cambria"/>
                <a:cs typeface="Cambria"/>
              </a:rPr>
              <a:t>to</a:t>
            </a:r>
            <a:r>
              <a:rPr spc="50" dirty="0">
                <a:latin typeface="Cambria"/>
                <a:cs typeface="Cambria"/>
              </a:rPr>
              <a:t> </a:t>
            </a:r>
            <a:r>
              <a:rPr spc="30" dirty="0">
                <a:latin typeface="Cambria"/>
                <a:cs typeface="Cambria"/>
              </a:rPr>
              <a:t>other</a:t>
            </a:r>
            <a:r>
              <a:rPr spc="145" dirty="0">
                <a:latin typeface="Cambria"/>
                <a:cs typeface="Cambria"/>
              </a:rPr>
              <a:t> </a:t>
            </a:r>
            <a:r>
              <a:rPr spc="70" dirty="0">
                <a:latin typeface="Cambria"/>
                <a:cs typeface="Cambria"/>
              </a:rPr>
              <a:t>illness,</a:t>
            </a:r>
            <a:r>
              <a:rPr spc="-45" dirty="0">
                <a:latin typeface="Cambria"/>
                <a:cs typeface="Cambria"/>
              </a:rPr>
              <a:t> </a:t>
            </a:r>
            <a:r>
              <a:rPr spc="35" dirty="0">
                <a:latin typeface="Cambria"/>
                <a:cs typeface="Cambria"/>
              </a:rPr>
              <a:t>notably</a:t>
            </a:r>
            <a:r>
              <a:rPr spc="150" dirty="0">
                <a:latin typeface="Cambria"/>
                <a:cs typeface="Cambria"/>
              </a:rPr>
              <a:t> </a:t>
            </a:r>
            <a:r>
              <a:rPr spc="35" dirty="0">
                <a:latin typeface="Cambria"/>
                <a:cs typeface="Cambria"/>
              </a:rPr>
              <a:t>aspiration</a:t>
            </a:r>
            <a:r>
              <a:rPr spc="135" dirty="0">
                <a:latin typeface="Cambria"/>
                <a:cs typeface="Cambria"/>
              </a:rPr>
              <a:t> </a:t>
            </a:r>
            <a:r>
              <a:rPr spc="75" dirty="0">
                <a:latin typeface="Cambria"/>
                <a:cs typeface="Cambria"/>
              </a:rPr>
              <a:t>pneumonia.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97600" y="228600"/>
            <a:ext cx="3038145" cy="23760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61874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635" dirty="0">
                <a:latin typeface="Cambria"/>
                <a:cs typeface="Cambria"/>
              </a:rPr>
              <a:t>D</a:t>
            </a:r>
            <a:r>
              <a:rPr b="1" spc="-140" dirty="0">
                <a:latin typeface="Cambria"/>
                <a:cs typeface="Cambria"/>
              </a:rPr>
              <a:t>I</a:t>
            </a:r>
            <a:r>
              <a:rPr b="1" spc="-300" dirty="0">
                <a:latin typeface="Cambria"/>
                <a:cs typeface="Cambria"/>
              </a:rPr>
              <a:t>A</a:t>
            </a:r>
            <a:r>
              <a:rPr b="1" spc="-525" dirty="0">
                <a:latin typeface="Cambria"/>
                <a:cs typeface="Cambria"/>
              </a:rPr>
              <a:t>G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595" dirty="0">
                <a:latin typeface="Cambria"/>
                <a:cs typeface="Cambria"/>
              </a:rPr>
              <a:t>O</a:t>
            </a:r>
            <a:r>
              <a:rPr b="1" spc="-175" dirty="0">
                <a:latin typeface="Cambria"/>
                <a:cs typeface="Cambria"/>
              </a:rPr>
              <a:t>S</a:t>
            </a:r>
            <a:r>
              <a:rPr b="1" spc="-105" dirty="0">
                <a:latin typeface="Cambria"/>
                <a:cs typeface="Cambria"/>
              </a:rPr>
              <a:t>I</a:t>
            </a:r>
            <a:r>
              <a:rPr b="1" spc="-385" dirty="0">
                <a:latin typeface="Cambria"/>
                <a:cs typeface="Cambria"/>
              </a:rPr>
              <a:t>S</a:t>
            </a:r>
            <a:r>
              <a:rPr b="1" spc="60" dirty="0">
                <a:latin typeface="Cambria"/>
                <a:cs typeface="Cambri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008568"/>
            <a:ext cx="9904730" cy="327787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65" dirty="0">
                <a:latin typeface="Cambria"/>
                <a:cs typeface="Cambria"/>
              </a:rPr>
              <a:t>These</a:t>
            </a:r>
            <a:r>
              <a:rPr sz="2000" spc="16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include;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60" dirty="0">
                <a:latin typeface="Cambria"/>
                <a:cs typeface="Cambria"/>
              </a:rPr>
              <a:t>Blood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studies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" dirty="0">
                <a:latin typeface="Cambria"/>
                <a:cs typeface="Cambria"/>
              </a:rPr>
              <a:t>Brain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MRI/CT-scan</a:t>
            </a:r>
            <a:endParaRPr sz="2000">
              <a:latin typeface="Cambria"/>
              <a:cs typeface="Cambria"/>
            </a:endParaRPr>
          </a:p>
          <a:p>
            <a:pPr marL="470534" marR="5080" indent="-457834">
              <a:lnSpc>
                <a:spcPts val="2180"/>
              </a:lnSpc>
              <a:spcBef>
                <a:spcPts val="123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  <a:tab pos="1413510" algn="l"/>
                <a:tab pos="2404745" algn="l"/>
                <a:tab pos="3491865" algn="l"/>
                <a:tab pos="4711700" algn="l"/>
                <a:tab pos="6570345" algn="l"/>
                <a:tab pos="8848725" algn="l"/>
              </a:tabLst>
            </a:pP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-15" dirty="0">
                <a:latin typeface="Cambria"/>
                <a:cs typeface="Cambria"/>
              </a:rPr>
              <a:t>P</a:t>
            </a:r>
            <a:r>
              <a:rPr sz="2000" spc="120" dirty="0">
                <a:latin typeface="Cambria"/>
                <a:cs typeface="Cambria"/>
              </a:rPr>
              <a:t>E</a:t>
            </a:r>
            <a:r>
              <a:rPr sz="2000" spc="445" dirty="0">
                <a:latin typeface="Cambria"/>
                <a:cs typeface="Cambria"/>
              </a:rPr>
              <a:t>C</a:t>
            </a:r>
            <a:r>
              <a:rPr sz="2000" spc="-25" dirty="0">
                <a:latin typeface="Cambria"/>
                <a:cs typeface="Cambria"/>
              </a:rPr>
              <a:t>T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-20" dirty="0">
                <a:latin typeface="Cambria"/>
                <a:cs typeface="Cambria"/>
              </a:rPr>
              <a:t>(</a:t>
            </a:r>
            <a:r>
              <a:rPr sz="2000" spc="50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280" dirty="0">
                <a:latin typeface="Cambria"/>
                <a:cs typeface="Cambria"/>
              </a:rPr>
              <a:t>g</a:t>
            </a:r>
            <a:r>
              <a:rPr sz="2000" spc="50" dirty="0">
                <a:latin typeface="Cambria"/>
                <a:cs typeface="Cambria"/>
              </a:rPr>
              <a:t>l</a:t>
            </a:r>
            <a:r>
              <a:rPr sz="2000" spc="185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-85" dirty="0">
                <a:latin typeface="Cambria"/>
                <a:cs typeface="Cambria"/>
              </a:rPr>
              <a:t>P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-80" dirty="0">
                <a:latin typeface="Cambria"/>
                <a:cs typeface="Cambria"/>
              </a:rPr>
              <a:t>tr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45" dirty="0">
                <a:latin typeface="Cambria"/>
                <a:cs typeface="Cambria"/>
              </a:rPr>
              <a:t>n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120" dirty="0">
                <a:latin typeface="Cambria"/>
                <a:cs typeface="Cambria"/>
              </a:rPr>
              <a:t>E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35" dirty="0">
                <a:latin typeface="Cambria"/>
                <a:cs typeface="Cambria"/>
              </a:rPr>
              <a:t>ss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135" dirty="0">
                <a:latin typeface="Cambria"/>
                <a:cs typeface="Cambria"/>
              </a:rPr>
              <a:t>o</a:t>
            </a:r>
            <a:r>
              <a:rPr sz="2000" spc="45" dirty="0">
                <a:latin typeface="Cambria"/>
                <a:cs typeface="Cambria"/>
              </a:rPr>
              <a:t>n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445" dirty="0">
                <a:latin typeface="Cambria"/>
                <a:cs typeface="Cambria"/>
              </a:rPr>
              <a:t>C</a:t>
            </a:r>
            <a:r>
              <a:rPr sz="2000" spc="60" dirty="0">
                <a:latin typeface="Cambria"/>
                <a:cs typeface="Cambria"/>
              </a:rPr>
              <a:t>om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15" dirty="0">
                <a:latin typeface="Cambria"/>
                <a:cs typeface="Cambria"/>
              </a:rPr>
              <a:t>u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65" dirty="0">
                <a:latin typeface="Cambria"/>
                <a:cs typeface="Cambria"/>
              </a:rPr>
              <a:t>r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-15" dirty="0">
                <a:latin typeface="Cambria"/>
                <a:cs typeface="Cambria"/>
              </a:rPr>
              <a:t>z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155" dirty="0">
                <a:latin typeface="Cambria"/>
                <a:cs typeface="Cambria"/>
              </a:rPr>
              <a:t>d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-210" dirty="0">
                <a:latin typeface="Cambria"/>
                <a:cs typeface="Cambria"/>
              </a:rPr>
              <a:t>T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280" dirty="0">
                <a:latin typeface="Cambria"/>
                <a:cs typeface="Cambria"/>
              </a:rPr>
              <a:t>g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-55" dirty="0">
                <a:latin typeface="Cambria"/>
                <a:cs typeface="Cambria"/>
              </a:rPr>
              <a:t>h</a:t>
            </a:r>
            <a:r>
              <a:rPr sz="2000" spc="114" dirty="0">
                <a:latin typeface="Cambria"/>
                <a:cs typeface="Cambria"/>
              </a:rPr>
              <a:t>y</a:t>
            </a:r>
            <a:r>
              <a:rPr sz="2000" spc="-15" dirty="0">
                <a:latin typeface="Cambria"/>
                <a:cs typeface="Cambria"/>
              </a:rPr>
              <a:t>)</a:t>
            </a:r>
            <a:r>
              <a:rPr sz="2000" spc="-85" dirty="0">
                <a:latin typeface="Cambria"/>
                <a:cs typeface="Cambria"/>
              </a:rPr>
              <a:t>/</a:t>
            </a:r>
            <a:r>
              <a:rPr sz="2000" spc="-10" dirty="0">
                <a:latin typeface="Cambria"/>
                <a:cs typeface="Cambria"/>
              </a:rPr>
              <a:t>P</a:t>
            </a:r>
            <a:r>
              <a:rPr sz="2000" spc="120" dirty="0">
                <a:latin typeface="Cambria"/>
                <a:cs typeface="Cambria"/>
              </a:rPr>
              <a:t>E</a:t>
            </a:r>
            <a:r>
              <a:rPr sz="2000" spc="-25" dirty="0">
                <a:latin typeface="Cambria"/>
                <a:cs typeface="Cambria"/>
              </a:rPr>
              <a:t>T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55" dirty="0">
                <a:latin typeface="Cambria"/>
                <a:cs typeface="Cambria"/>
              </a:rPr>
              <a:t>(</a:t>
            </a:r>
            <a:r>
              <a:rPr sz="2000" spc="-90" dirty="0">
                <a:latin typeface="Cambria"/>
                <a:cs typeface="Cambria"/>
              </a:rPr>
              <a:t>P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-85" dirty="0">
                <a:latin typeface="Cambria"/>
                <a:cs typeface="Cambria"/>
              </a:rPr>
              <a:t>r</a:t>
            </a:r>
            <a:r>
              <a:rPr sz="2000" spc="135" dirty="0">
                <a:latin typeface="Cambria"/>
                <a:cs typeface="Cambria"/>
              </a:rPr>
              <a:t>o</a:t>
            </a:r>
            <a:r>
              <a:rPr sz="2000" spc="25" dirty="0">
                <a:latin typeface="Cambria"/>
                <a:cs typeface="Cambria"/>
              </a:rPr>
              <a:t>n  </a:t>
            </a:r>
            <a:r>
              <a:rPr sz="2000" spc="55" dirty="0">
                <a:latin typeface="Cambria"/>
                <a:cs typeface="Cambria"/>
              </a:rPr>
              <a:t>Emission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Tomography)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4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0" dirty="0">
                <a:latin typeface="Cambria"/>
                <a:cs typeface="Cambria"/>
              </a:rPr>
              <a:t>Lumbar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puncture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114" dirty="0">
                <a:latin typeface="Cambria"/>
                <a:cs typeface="Cambria"/>
              </a:rPr>
              <a:t>Genotyping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75" dirty="0">
                <a:latin typeface="Cambria"/>
                <a:cs typeface="Cambria"/>
              </a:rPr>
              <a:t>Electroencephalography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499999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440" dirty="0">
                <a:latin typeface="Cambria"/>
                <a:cs typeface="Cambria"/>
              </a:rPr>
              <a:t>MANAGEMENT</a:t>
            </a:r>
            <a:r>
              <a:rPr b="1" spc="245" dirty="0">
                <a:latin typeface="Cambria"/>
                <a:cs typeface="Cambria"/>
              </a:rPr>
              <a:t> </a:t>
            </a:r>
            <a:r>
              <a:rPr b="1" spc="-335" dirty="0">
                <a:latin typeface="Cambria"/>
                <a:cs typeface="Cambria"/>
              </a:rPr>
              <a:t>OF</a:t>
            </a:r>
            <a:r>
              <a:rPr b="1" spc="315" dirty="0">
                <a:latin typeface="Cambria"/>
                <a:cs typeface="Cambria"/>
              </a:rPr>
              <a:t> </a:t>
            </a:r>
            <a:r>
              <a:rPr b="1" spc="-325" dirty="0">
                <a:latin typeface="Cambria"/>
                <a:cs typeface="Cambria"/>
              </a:rPr>
              <a:t>AD: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008568"/>
            <a:ext cx="8260715" cy="300164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b="1" spc="155" dirty="0">
                <a:latin typeface="Cambria"/>
                <a:cs typeface="Cambria"/>
              </a:rPr>
              <a:t>Goals</a:t>
            </a:r>
            <a:r>
              <a:rPr sz="2000" b="1" spc="-70" dirty="0">
                <a:latin typeface="Cambria"/>
                <a:cs typeface="Cambria"/>
              </a:rPr>
              <a:t> </a:t>
            </a:r>
            <a:r>
              <a:rPr sz="2000" b="1" spc="25" dirty="0">
                <a:latin typeface="Cambria"/>
                <a:cs typeface="Cambria"/>
              </a:rPr>
              <a:t>of</a:t>
            </a:r>
            <a:r>
              <a:rPr sz="2000" b="1" spc="95" dirty="0">
                <a:latin typeface="Cambria"/>
                <a:cs typeface="Cambria"/>
              </a:rPr>
              <a:t> </a:t>
            </a:r>
            <a:r>
              <a:rPr sz="2000" b="1" spc="60" dirty="0">
                <a:latin typeface="Cambria"/>
                <a:cs typeface="Cambria"/>
              </a:rPr>
              <a:t>therapy: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60" dirty="0">
                <a:latin typeface="Cambria"/>
                <a:cs typeface="Cambria"/>
              </a:rPr>
              <a:t>To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maintain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patient’s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brain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function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as </a:t>
            </a:r>
            <a:r>
              <a:rPr sz="2000" spc="50" dirty="0">
                <a:latin typeface="Cambria"/>
                <a:cs typeface="Cambria"/>
              </a:rPr>
              <a:t>far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as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possible.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60" dirty="0">
                <a:latin typeface="Cambria"/>
                <a:cs typeface="Cambria"/>
              </a:rPr>
              <a:t>To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treat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patient’s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psychiatric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behaviour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sequelae.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60" dirty="0">
                <a:latin typeface="Cambria"/>
                <a:cs typeface="Cambria"/>
              </a:rPr>
              <a:t>To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decelerate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likelihood</a:t>
            </a:r>
            <a:r>
              <a:rPr sz="2000" spc="18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65" dirty="0">
                <a:latin typeface="Cambria"/>
                <a:cs typeface="Cambria"/>
              </a:rPr>
              <a:t>progression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into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complications.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7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55" dirty="0">
                <a:latin typeface="Cambria"/>
                <a:cs typeface="Cambria"/>
              </a:rPr>
              <a:t>To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focus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on </a:t>
            </a:r>
            <a:r>
              <a:rPr sz="2000" spc="45" dirty="0">
                <a:latin typeface="Cambria"/>
                <a:cs typeface="Cambria"/>
              </a:rPr>
              <a:t>emotional</a:t>
            </a:r>
            <a:r>
              <a:rPr sz="2000" spc="18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&amp;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supportive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care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for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concerned</a:t>
            </a:r>
            <a:r>
              <a:rPr sz="2000" spc="17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patient.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60" dirty="0">
                <a:latin typeface="Cambria"/>
                <a:cs typeface="Cambria"/>
              </a:rPr>
              <a:t>To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reduce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morbidity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&amp;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mortality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far</a:t>
            </a:r>
            <a:r>
              <a:rPr sz="2000" spc="65" dirty="0">
                <a:latin typeface="Cambria"/>
                <a:cs typeface="Cambria"/>
              </a:rPr>
              <a:t> as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possible.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-60" dirty="0">
                <a:latin typeface="Cambria"/>
                <a:cs typeface="Cambria"/>
              </a:rPr>
              <a:t>To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improve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quality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life.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01425" y="6229350"/>
            <a:ext cx="457200" cy="457200"/>
            <a:chOff x="11401425" y="6229350"/>
            <a:chExt cx="457200" cy="457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01425" y="6229350"/>
              <a:ext cx="457200" cy="457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34826" y="6262687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0" y="200025"/>
                  </a:moveTo>
                  <a:lnTo>
                    <a:pt x="5281" y="154163"/>
                  </a:lnTo>
                  <a:lnTo>
                    <a:pt x="20327" y="112061"/>
                  </a:lnTo>
                  <a:lnTo>
                    <a:pt x="43937" y="74922"/>
                  </a:lnTo>
                  <a:lnTo>
                    <a:pt x="74911" y="43945"/>
                  </a:lnTo>
                  <a:lnTo>
                    <a:pt x="112050" y="20331"/>
                  </a:lnTo>
                  <a:lnTo>
                    <a:pt x="154155" y="5283"/>
                  </a:lnTo>
                  <a:lnTo>
                    <a:pt x="200025" y="0"/>
                  </a:lnTo>
                  <a:lnTo>
                    <a:pt x="245854" y="5283"/>
                  </a:lnTo>
                  <a:lnTo>
                    <a:pt x="287943" y="20331"/>
                  </a:lnTo>
                  <a:lnTo>
                    <a:pt x="325085" y="43945"/>
                  </a:lnTo>
                  <a:lnTo>
                    <a:pt x="356072" y="74922"/>
                  </a:lnTo>
                  <a:lnTo>
                    <a:pt x="379700" y="112061"/>
                  </a:lnTo>
                  <a:lnTo>
                    <a:pt x="394761" y="154163"/>
                  </a:lnTo>
                  <a:lnTo>
                    <a:pt x="400050" y="200025"/>
                  </a:lnTo>
                  <a:lnTo>
                    <a:pt x="394761" y="245886"/>
                  </a:lnTo>
                  <a:lnTo>
                    <a:pt x="379700" y="287988"/>
                  </a:lnTo>
                  <a:lnTo>
                    <a:pt x="356072" y="325127"/>
                  </a:lnTo>
                  <a:lnTo>
                    <a:pt x="325085" y="356104"/>
                  </a:lnTo>
                  <a:lnTo>
                    <a:pt x="287943" y="379718"/>
                  </a:lnTo>
                  <a:lnTo>
                    <a:pt x="245854" y="394766"/>
                  </a:lnTo>
                  <a:lnTo>
                    <a:pt x="200025" y="400050"/>
                  </a:lnTo>
                  <a:lnTo>
                    <a:pt x="154155" y="394766"/>
                  </a:lnTo>
                  <a:lnTo>
                    <a:pt x="112050" y="379718"/>
                  </a:lnTo>
                  <a:lnTo>
                    <a:pt x="74911" y="356104"/>
                  </a:lnTo>
                  <a:lnTo>
                    <a:pt x="43937" y="325127"/>
                  </a:lnTo>
                  <a:lnTo>
                    <a:pt x="20327" y="287988"/>
                  </a:lnTo>
                  <a:lnTo>
                    <a:pt x="5281" y="245886"/>
                  </a:lnTo>
                  <a:lnTo>
                    <a:pt x="0" y="200025"/>
                  </a:lnTo>
                  <a:close/>
                </a:path>
              </a:pathLst>
            </a:custGeom>
            <a:ln w="953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761301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430" dirty="0">
                <a:latin typeface="Cambria"/>
                <a:cs typeface="Cambria"/>
              </a:rPr>
              <a:t>PH</a:t>
            </a:r>
            <a:r>
              <a:rPr b="1" spc="-395" dirty="0">
                <a:latin typeface="Cambria"/>
                <a:cs typeface="Cambria"/>
              </a:rPr>
              <a:t>A</a:t>
            </a:r>
            <a:r>
              <a:rPr b="1" spc="-500" dirty="0">
                <a:latin typeface="Cambria"/>
                <a:cs typeface="Cambria"/>
              </a:rPr>
              <a:t>RM</a:t>
            </a:r>
            <a:r>
              <a:rPr b="1" spc="-480" dirty="0">
                <a:latin typeface="Cambria"/>
                <a:cs typeface="Cambria"/>
              </a:rPr>
              <a:t>A</a:t>
            </a:r>
            <a:r>
              <a:rPr b="1" spc="-445" dirty="0">
                <a:latin typeface="Cambria"/>
                <a:cs typeface="Cambria"/>
              </a:rPr>
              <a:t>C</a:t>
            </a:r>
            <a:r>
              <a:rPr b="1" spc="-500" dirty="0">
                <a:latin typeface="Cambria"/>
                <a:cs typeface="Cambria"/>
              </a:rPr>
              <a:t>O</a:t>
            </a:r>
            <a:r>
              <a:rPr b="1" spc="-180" dirty="0">
                <a:latin typeface="Cambria"/>
                <a:cs typeface="Cambria"/>
              </a:rPr>
              <a:t>L</a:t>
            </a:r>
            <a:r>
              <a:rPr b="1" spc="-595" dirty="0">
                <a:latin typeface="Cambria"/>
                <a:cs typeface="Cambria"/>
              </a:rPr>
              <a:t>O</a:t>
            </a:r>
            <a:r>
              <a:rPr b="1" spc="-525" dirty="0">
                <a:latin typeface="Cambria"/>
                <a:cs typeface="Cambria"/>
              </a:rPr>
              <a:t>G</a:t>
            </a:r>
            <a:r>
              <a:rPr b="1" spc="30" dirty="0">
                <a:latin typeface="Cambria"/>
                <a:cs typeface="Cambria"/>
              </a:rPr>
              <a:t>I</a:t>
            </a:r>
            <a:r>
              <a:rPr b="1" spc="-490" dirty="0">
                <a:latin typeface="Cambria"/>
                <a:cs typeface="Cambria"/>
              </a:rPr>
              <a:t>C</a:t>
            </a:r>
            <a:r>
              <a:rPr b="1" spc="-400" dirty="0">
                <a:latin typeface="Cambria"/>
                <a:cs typeface="Cambria"/>
              </a:rPr>
              <a:t>A</a:t>
            </a:r>
            <a:r>
              <a:rPr b="1" spc="-120" dirty="0">
                <a:latin typeface="Cambria"/>
                <a:cs typeface="Cambria"/>
              </a:rPr>
              <a:t>L</a:t>
            </a:r>
            <a:r>
              <a:rPr b="1" spc="-125" dirty="0">
                <a:latin typeface="Cambria"/>
                <a:cs typeface="Cambria"/>
              </a:rPr>
              <a:t> </a:t>
            </a:r>
            <a:r>
              <a:rPr b="1" spc="-495" dirty="0">
                <a:latin typeface="Cambria"/>
                <a:cs typeface="Cambria"/>
              </a:rPr>
              <a:t>T</a:t>
            </a:r>
            <a:r>
              <a:rPr b="1" spc="-375" dirty="0">
                <a:latin typeface="Cambria"/>
                <a:cs typeface="Cambria"/>
              </a:rPr>
              <a:t>R</a:t>
            </a:r>
            <a:r>
              <a:rPr b="1" spc="-355" dirty="0">
                <a:latin typeface="Cambria"/>
                <a:cs typeface="Cambria"/>
              </a:rPr>
              <a:t>E</a:t>
            </a:r>
            <a:r>
              <a:rPr b="1" spc="-545" dirty="0">
                <a:latin typeface="Cambria"/>
                <a:cs typeface="Cambria"/>
              </a:rPr>
              <a:t>A</a:t>
            </a:r>
            <a:r>
              <a:rPr b="1" spc="-495" dirty="0">
                <a:latin typeface="Cambria"/>
                <a:cs typeface="Cambria"/>
              </a:rPr>
              <a:t>T</a:t>
            </a:r>
            <a:r>
              <a:rPr b="1" spc="-409" dirty="0">
                <a:latin typeface="Cambria"/>
                <a:cs typeface="Cambria"/>
              </a:rPr>
              <a:t>M</a:t>
            </a:r>
            <a:r>
              <a:rPr b="1" spc="-310" dirty="0">
                <a:latin typeface="Cambria"/>
                <a:cs typeface="Cambria"/>
              </a:rPr>
              <a:t>E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570" dirty="0">
                <a:latin typeface="Cambria"/>
                <a:cs typeface="Cambria"/>
              </a:rPr>
              <a:t>T</a:t>
            </a:r>
            <a:r>
              <a:rPr b="1" spc="60" dirty="0">
                <a:latin typeface="Cambria"/>
                <a:cs typeface="Cambria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9350" y="1989518"/>
            <a:ext cx="9914890" cy="383159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000" b="1" spc="-65" dirty="0">
                <a:latin typeface="Cambria"/>
                <a:cs typeface="Cambria"/>
              </a:rPr>
              <a:t>1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175" dirty="0">
                <a:latin typeface="Cambria"/>
                <a:cs typeface="Cambria"/>
              </a:rPr>
              <a:t>Ch</a:t>
            </a:r>
            <a:r>
              <a:rPr sz="2000" b="1" spc="140" dirty="0">
                <a:latin typeface="Cambria"/>
                <a:cs typeface="Cambria"/>
              </a:rPr>
              <a:t>o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5" dirty="0">
                <a:latin typeface="Cambria"/>
                <a:cs typeface="Cambria"/>
              </a:rPr>
              <a:t>ne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125" dirty="0">
                <a:latin typeface="Cambria"/>
                <a:cs typeface="Cambria"/>
              </a:rPr>
              <a:t>as</a:t>
            </a:r>
            <a:r>
              <a:rPr sz="2000" b="1" spc="370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85" dirty="0">
                <a:latin typeface="Cambria"/>
                <a:cs typeface="Cambria"/>
              </a:rPr>
              <a:t>b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150" dirty="0">
                <a:latin typeface="Cambria"/>
                <a:cs typeface="Cambria"/>
              </a:rPr>
              <a:t>s</a:t>
            </a:r>
            <a:r>
              <a:rPr sz="2000" b="1" spc="155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b="1" i="1" spc="215" dirty="0">
                <a:latin typeface="Cambria"/>
                <a:cs typeface="Cambria"/>
              </a:rPr>
              <a:t>MOA:</a:t>
            </a:r>
            <a:endParaRPr sz="2000">
              <a:latin typeface="Cambria"/>
              <a:cs typeface="Cambria"/>
            </a:endParaRPr>
          </a:p>
          <a:p>
            <a:pPr marL="12700" marR="15240" indent="314325" algn="just">
              <a:lnSpc>
                <a:spcPct val="79800"/>
              </a:lnSpc>
              <a:spcBef>
                <a:spcPts val="1235"/>
              </a:spcBef>
            </a:pPr>
            <a:r>
              <a:rPr sz="2000" spc="65" dirty="0">
                <a:latin typeface="Cambria"/>
                <a:cs typeface="Cambria"/>
              </a:rPr>
              <a:t>These </a:t>
            </a:r>
            <a:r>
              <a:rPr sz="2000" spc="105" dirty="0">
                <a:latin typeface="Cambria"/>
                <a:cs typeface="Cambria"/>
              </a:rPr>
              <a:t>drugs </a:t>
            </a:r>
            <a:r>
              <a:rPr sz="2000" spc="65" dirty="0">
                <a:latin typeface="Cambria"/>
                <a:cs typeface="Cambria"/>
              </a:rPr>
              <a:t>selectively </a:t>
            </a:r>
            <a:r>
              <a:rPr sz="2000" spc="35" dirty="0">
                <a:latin typeface="Cambria"/>
                <a:cs typeface="Cambria"/>
              </a:rPr>
              <a:t>inhibit </a:t>
            </a:r>
            <a:r>
              <a:rPr sz="2000" spc="80" dirty="0">
                <a:latin typeface="Cambria"/>
                <a:cs typeface="Cambria"/>
              </a:rPr>
              <a:t>acetyl </a:t>
            </a:r>
            <a:r>
              <a:rPr sz="2000" spc="70" dirty="0">
                <a:latin typeface="Cambria"/>
                <a:cs typeface="Cambria"/>
              </a:rPr>
              <a:t>cholinesterase, </a:t>
            </a:r>
            <a:r>
              <a:rPr sz="2000" spc="40" dirty="0">
                <a:latin typeface="Cambria"/>
                <a:cs typeface="Cambria"/>
              </a:rPr>
              <a:t>the </a:t>
            </a:r>
            <a:r>
              <a:rPr sz="2000" spc="80" dirty="0">
                <a:latin typeface="Cambria"/>
                <a:cs typeface="Cambria"/>
              </a:rPr>
              <a:t>enzyme </a:t>
            </a:r>
            <a:r>
              <a:rPr sz="2000" spc="75" dirty="0">
                <a:latin typeface="Cambria"/>
                <a:cs typeface="Cambria"/>
              </a:rPr>
              <a:t>responsible </a:t>
            </a:r>
            <a:r>
              <a:rPr sz="2000" spc="45" dirty="0">
                <a:latin typeface="Cambria"/>
                <a:cs typeface="Cambria"/>
              </a:rPr>
              <a:t>for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the destruction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75" dirty="0">
                <a:latin typeface="Cambria"/>
                <a:cs typeface="Cambria"/>
              </a:rPr>
              <a:t>acetyl choline. </a:t>
            </a:r>
            <a:r>
              <a:rPr sz="2000" spc="55" dirty="0">
                <a:latin typeface="Cambria"/>
                <a:cs typeface="Cambria"/>
              </a:rPr>
              <a:t>Thus, </a:t>
            </a:r>
            <a:r>
              <a:rPr sz="2000" spc="75" dirty="0">
                <a:latin typeface="Cambria"/>
                <a:cs typeface="Cambria"/>
              </a:rPr>
              <a:t>acetyl choline </a:t>
            </a:r>
            <a:r>
              <a:rPr sz="2000" spc="90" dirty="0">
                <a:latin typeface="Cambria"/>
                <a:cs typeface="Cambria"/>
              </a:rPr>
              <a:t>gets </a:t>
            </a:r>
            <a:r>
              <a:rPr sz="2000" spc="75" dirty="0">
                <a:latin typeface="Cambria"/>
                <a:cs typeface="Cambria"/>
              </a:rPr>
              <a:t>accumulated </a:t>
            </a:r>
            <a:r>
              <a:rPr sz="2000" spc="35" dirty="0">
                <a:latin typeface="Cambria"/>
                <a:cs typeface="Cambria"/>
              </a:rPr>
              <a:t>(improves 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135" dirty="0">
                <a:latin typeface="Cambria"/>
                <a:cs typeface="Cambria"/>
              </a:rPr>
              <a:t>Ach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availability)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produces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cholinergic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effects.</a:t>
            </a:r>
            <a:endParaRPr sz="2000">
              <a:latin typeface="Cambria"/>
              <a:cs typeface="Cambria"/>
            </a:endParaRPr>
          </a:p>
          <a:p>
            <a:pPr marL="3615690" algn="just">
              <a:lnSpc>
                <a:spcPct val="100000"/>
              </a:lnSpc>
              <a:spcBef>
                <a:spcPts val="680"/>
              </a:spcBef>
            </a:pPr>
            <a:r>
              <a:rPr sz="2000" b="1" spc="100" dirty="0">
                <a:latin typeface="Cambria"/>
                <a:cs typeface="Cambria"/>
              </a:rPr>
              <a:t>Acetyl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spc="175" dirty="0">
                <a:latin typeface="Cambria"/>
                <a:cs typeface="Cambria"/>
              </a:rPr>
              <a:t>CoA</a:t>
            </a:r>
            <a:r>
              <a:rPr sz="2000" b="1" spc="80" dirty="0">
                <a:latin typeface="Cambria"/>
                <a:cs typeface="Cambria"/>
              </a:rPr>
              <a:t> </a:t>
            </a:r>
            <a:r>
              <a:rPr sz="2000" b="1" spc="165" dirty="0">
                <a:latin typeface="Cambria"/>
                <a:cs typeface="Cambria"/>
              </a:rPr>
              <a:t>+</a:t>
            </a:r>
            <a:r>
              <a:rPr sz="2000" b="1" spc="-10" dirty="0">
                <a:latin typeface="Cambria"/>
                <a:cs typeface="Cambria"/>
              </a:rPr>
              <a:t> </a:t>
            </a:r>
            <a:r>
              <a:rPr sz="2000" b="1" spc="130" dirty="0">
                <a:latin typeface="Cambria"/>
                <a:cs typeface="Cambria"/>
              </a:rPr>
              <a:t>Choline</a:t>
            </a:r>
            <a:endParaRPr sz="2000">
              <a:latin typeface="Cambria"/>
              <a:cs typeface="Cambria"/>
            </a:endParaRPr>
          </a:p>
          <a:p>
            <a:pPr marL="5188585" algn="just">
              <a:lnSpc>
                <a:spcPct val="100000"/>
              </a:lnSpc>
              <a:spcBef>
                <a:spcPts val="80"/>
              </a:spcBef>
            </a:pPr>
            <a:r>
              <a:rPr sz="2000" b="1" i="1" spc="120" dirty="0">
                <a:latin typeface="Cambria"/>
                <a:cs typeface="Cambria"/>
              </a:rPr>
              <a:t>Choline</a:t>
            </a:r>
            <a:r>
              <a:rPr sz="2000" b="1" i="1" spc="-5" dirty="0">
                <a:latin typeface="Cambria"/>
                <a:cs typeface="Cambria"/>
              </a:rPr>
              <a:t> </a:t>
            </a:r>
            <a:r>
              <a:rPr sz="2000" b="1" i="1" spc="65" dirty="0">
                <a:latin typeface="Cambria"/>
                <a:cs typeface="Cambria"/>
              </a:rPr>
              <a:t>acetyl </a:t>
            </a:r>
            <a:r>
              <a:rPr sz="2000" b="1" i="1" spc="5" dirty="0">
                <a:latin typeface="Cambria"/>
                <a:cs typeface="Cambria"/>
              </a:rPr>
              <a:t>transferase</a:t>
            </a:r>
            <a:endParaRPr sz="2000">
              <a:latin typeface="Cambria"/>
              <a:cs typeface="Cambria"/>
            </a:endParaRPr>
          </a:p>
          <a:p>
            <a:pPr marL="3691890" algn="just">
              <a:lnSpc>
                <a:spcPct val="100000"/>
              </a:lnSpc>
              <a:spcBef>
                <a:spcPts val="5"/>
              </a:spcBef>
            </a:pPr>
            <a:r>
              <a:rPr sz="2000" b="1" spc="100" dirty="0">
                <a:latin typeface="Cambria"/>
                <a:cs typeface="Cambria"/>
              </a:rPr>
              <a:t>Acetyl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95" dirty="0">
                <a:latin typeface="Cambria"/>
                <a:cs typeface="Cambria"/>
              </a:rPr>
              <a:t>choline</a:t>
            </a:r>
            <a:r>
              <a:rPr sz="2000" b="1" spc="-35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(Ach)</a:t>
            </a:r>
            <a:endParaRPr sz="2000">
              <a:latin typeface="Cambria"/>
              <a:cs typeface="Cambria"/>
            </a:endParaRPr>
          </a:p>
          <a:p>
            <a:pPr marL="5226685" algn="just">
              <a:lnSpc>
                <a:spcPct val="100000"/>
              </a:lnSpc>
            </a:pPr>
            <a:r>
              <a:rPr sz="2000" b="1" i="1" spc="75" dirty="0">
                <a:latin typeface="Cambria"/>
                <a:cs typeface="Cambria"/>
              </a:rPr>
              <a:t>Acetyl</a:t>
            </a:r>
            <a:r>
              <a:rPr sz="2000" b="1" i="1" spc="-15" dirty="0">
                <a:latin typeface="Cambria"/>
                <a:cs typeface="Cambria"/>
              </a:rPr>
              <a:t> </a:t>
            </a:r>
            <a:r>
              <a:rPr sz="2000" b="1" i="1" spc="50" dirty="0">
                <a:latin typeface="Cambria"/>
                <a:cs typeface="Cambria"/>
              </a:rPr>
              <a:t>cholinesterase</a:t>
            </a:r>
            <a:endParaRPr sz="2000">
              <a:latin typeface="Cambria"/>
              <a:cs typeface="Cambria"/>
            </a:endParaRPr>
          </a:p>
          <a:p>
            <a:pPr marL="3835400" algn="just">
              <a:lnSpc>
                <a:spcPts val="2180"/>
              </a:lnSpc>
              <a:spcBef>
                <a:spcPts val="5"/>
              </a:spcBef>
            </a:pPr>
            <a:r>
              <a:rPr sz="2000" b="1" spc="425" dirty="0">
                <a:latin typeface="Cambria"/>
                <a:cs typeface="Cambria"/>
              </a:rPr>
              <a:t>C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25" dirty="0">
                <a:latin typeface="Cambria"/>
                <a:cs typeface="Cambria"/>
              </a:rPr>
              <a:t>l</a:t>
            </a:r>
            <a:r>
              <a:rPr sz="2000" b="1" spc="110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105" dirty="0">
                <a:latin typeface="Cambria"/>
                <a:cs typeface="Cambria"/>
              </a:rPr>
              <a:t> </a:t>
            </a:r>
            <a:r>
              <a:rPr sz="2000" b="1" spc="170" dirty="0">
                <a:latin typeface="Cambria"/>
                <a:cs typeface="Cambria"/>
              </a:rPr>
              <a:t>+</a:t>
            </a:r>
            <a:r>
              <a:rPr sz="2000" b="1" spc="75" dirty="0">
                <a:latin typeface="Cambria"/>
                <a:cs typeface="Cambria"/>
              </a:rPr>
              <a:t> </a:t>
            </a:r>
            <a:r>
              <a:rPr sz="2000" b="1" spc="114" dirty="0">
                <a:latin typeface="Cambria"/>
                <a:cs typeface="Cambria"/>
              </a:rPr>
              <a:t>A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120" dirty="0">
                <a:latin typeface="Cambria"/>
                <a:cs typeface="Cambria"/>
              </a:rPr>
              <a:t>a</a:t>
            </a:r>
            <a:r>
              <a:rPr sz="2000" b="1" spc="10" dirty="0">
                <a:latin typeface="Cambria"/>
                <a:cs typeface="Cambria"/>
              </a:rPr>
              <a:t>t</a:t>
            </a:r>
            <a:r>
              <a:rPr sz="2000" b="1" spc="100" dirty="0">
                <a:latin typeface="Cambria"/>
                <a:cs typeface="Cambria"/>
              </a:rPr>
              <a:t>e</a:t>
            </a:r>
            <a:endParaRPr sz="2000">
              <a:latin typeface="Cambria"/>
              <a:cs typeface="Cambria"/>
            </a:endParaRPr>
          </a:p>
          <a:p>
            <a:pPr marL="4464050" marR="5080" indent="2221230" algn="just">
              <a:lnSpc>
                <a:spcPts val="1950"/>
              </a:lnSpc>
              <a:spcBef>
                <a:spcPts val="215"/>
              </a:spcBef>
            </a:pPr>
            <a:r>
              <a:rPr sz="2000" b="1" spc="95" dirty="0">
                <a:latin typeface="Cambria"/>
                <a:cs typeface="Cambria"/>
              </a:rPr>
              <a:t>Cholinesterase</a:t>
            </a:r>
            <a:r>
              <a:rPr sz="2000" b="1" spc="-180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inhibitors </a:t>
            </a:r>
            <a:r>
              <a:rPr sz="2000" b="1" spc="-430" dirty="0">
                <a:latin typeface="Cambria"/>
                <a:cs typeface="Cambria"/>
              </a:rPr>
              <a:t> </a:t>
            </a:r>
            <a:r>
              <a:rPr sz="2000" b="1" spc="-145" dirty="0">
                <a:latin typeface="Cambria"/>
                <a:cs typeface="Cambria"/>
              </a:rPr>
              <a:t>(</a:t>
            </a:r>
            <a:r>
              <a:rPr sz="2000" b="1" spc="-10" dirty="0">
                <a:latin typeface="Cambria"/>
                <a:cs typeface="Cambria"/>
              </a:rPr>
              <a:t>e</a:t>
            </a:r>
            <a:r>
              <a:rPr sz="2000" b="1" spc="280" dirty="0">
                <a:latin typeface="Cambria"/>
                <a:cs typeface="Cambria"/>
              </a:rPr>
              <a:t>.</a:t>
            </a:r>
            <a:r>
              <a:rPr sz="2000" b="1" spc="85" dirty="0">
                <a:latin typeface="Cambria"/>
                <a:cs typeface="Cambria"/>
              </a:rPr>
              <a:t>g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d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-10" dirty="0">
                <a:latin typeface="Cambria"/>
                <a:cs typeface="Cambria"/>
              </a:rPr>
              <a:t>e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90" dirty="0">
                <a:latin typeface="Cambria"/>
                <a:cs typeface="Cambria"/>
              </a:rPr>
              <a:t>z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250" dirty="0">
                <a:latin typeface="Cambria"/>
                <a:cs typeface="Cambria"/>
              </a:rPr>
              <a:t>,</a:t>
            </a:r>
            <a:r>
              <a:rPr sz="2000" b="1" spc="40" dirty="0">
                <a:latin typeface="Cambria"/>
                <a:cs typeface="Cambria"/>
              </a:rPr>
              <a:t> </a:t>
            </a:r>
            <a:r>
              <a:rPr sz="2000" b="1" spc="50" dirty="0">
                <a:latin typeface="Cambria"/>
                <a:cs typeface="Cambria"/>
              </a:rPr>
              <a:t>r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5" dirty="0">
                <a:latin typeface="Cambria"/>
                <a:cs typeface="Cambria"/>
              </a:rPr>
              <a:t>v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165" dirty="0">
                <a:latin typeface="Cambria"/>
                <a:cs typeface="Cambria"/>
              </a:rPr>
              <a:t>m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5" dirty="0">
                <a:latin typeface="Cambria"/>
                <a:cs typeface="Cambria"/>
              </a:rPr>
              <a:t>n</a:t>
            </a:r>
            <a:r>
              <a:rPr sz="2000" b="1" spc="-10" dirty="0">
                <a:latin typeface="Cambria"/>
                <a:cs typeface="Cambria"/>
              </a:rPr>
              <a:t>e</a:t>
            </a:r>
            <a:r>
              <a:rPr sz="2000" b="1" spc="250" dirty="0">
                <a:latin typeface="Cambria"/>
                <a:cs typeface="Cambria"/>
              </a:rPr>
              <a:t>,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229" dirty="0">
                <a:latin typeface="Cambria"/>
                <a:cs typeface="Cambria"/>
              </a:rPr>
              <a:t>g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65" dirty="0">
                <a:latin typeface="Cambria"/>
                <a:cs typeface="Cambria"/>
              </a:rPr>
              <a:t>m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5" dirty="0">
                <a:latin typeface="Cambria"/>
                <a:cs typeface="Cambria"/>
              </a:rPr>
              <a:t>n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-120" dirty="0">
                <a:latin typeface="Cambria"/>
                <a:cs typeface="Cambria"/>
              </a:rPr>
              <a:t>)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57900" y="41099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57900" y="47195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9015476" y="4457763"/>
            <a:ext cx="696595" cy="687070"/>
            <a:chOff x="9015476" y="4457763"/>
            <a:chExt cx="696595" cy="687070"/>
          </a:xfrm>
        </p:grpSpPr>
        <p:sp>
          <p:nvSpPr>
            <p:cNvPr id="10" name="object 10"/>
            <p:cNvSpPr/>
            <p:nvPr/>
          </p:nvSpPr>
          <p:spPr>
            <a:xfrm>
              <a:off x="9015476" y="4686300"/>
              <a:ext cx="696595" cy="458470"/>
            </a:xfrm>
            <a:custGeom>
              <a:avLst/>
              <a:gdLst/>
              <a:ahLst/>
              <a:cxnLst/>
              <a:rect l="l" t="t" r="r" b="b"/>
              <a:pathLst>
                <a:path w="696595" h="458470">
                  <a:moveTo>
                    <a:pt x="668020" y="42799"/>
                  </a:moveTo>
                  <a:lnTo>
                    <a:pt x="668020" y="452119"/>
                  </a:lnTo>
                  <a:lnTo>
                    <a:pt x="674370" y="458469"/>
                  </a:lnTo>
                  <a:lnTo>
                    <a:pt x="685800" y="458469"/>
                  </a:lnTo>
                  <a:lnTo>
                    <a:pt x="685800" y="433450"/>
                  </a:lnTo>
                  <a:lnTo>
                    <a:pt x="682244" y="429894"/>
                  </a:lnTo>
                  <a:lnTo>
                    <a:pt x="696595" y="429894"/>
                  </a:lnTo>
                  <a:lnTo>
                    <a:pt x="696595" y="57150"/>
                  </a:lnTo>
                  <a:lnTo>
                    <a:pt x="682244" y="57150"/>
                  </a:lnTo>
                  <a:lnTo>
                    <a:pt x="668020" y="42799"/>
                  </a:lnTo>
                  <a:close/>
                </a:path>
                <a:path w="696595" h="458470">
                  <a:moveTo>
                    <a:pt x="696595" y="429894"/>
                  </a:moveTo>
                  <a:lnTo>
                    <a:pt x="685800" y="429894"/>
                  </a:lnTo>
                  <a:lnTo>
                    <a:pt x="685800" y="433450"/>
                  </a:lnTo>
                  <a:lnTo>
                    <a:pt x="696595" y="444245"/>
                  </a:lnTo>
                  <a:lnTo>
                    <a:pt x="696595" y="429894"/>
                  </a:lnTo>
                  <a:close/>
                </a:path>
                <a:path w="696595" h="458470">
                  <a:moveTo>
                    <a:pt x="685800" y="429894"/>
                  </a:moveTo>
                  <a:lnTo>
                    <a:pt x="682244" y="429894"/>
                  </a:lnTo>
                  <a:lnTo>
                    <a:pt x="685800" y="433450"/>
                  </a:lnTo>
                  <a:lnTo>
                    <a:pt x="685800" y="429894"/>
                  </a:lnTo>
                  <a:close/>
                </a:path>
                <a:path w="696595" h="458470">
                  <a:moveTo>
                    <a:pt x="85725" y="0"/>
                  </a:moveTo>
                  <a:lnTo>
                    <a:pt x="0" y="42799"/>
                  </a:lnTo>
                  <a:lnTo>
                    <a:pt x="85725" y="85725"/>
                  </a:lnTo>
                  <a:lnTo>
                    <a:pt x="85725" y="57150"/>
                  </a:lnTo>
                  <a:lnTo>
                    <a:pt x="71374" y="57150"/>
                  </a:lnTo>
                  <a:lnTo>
                    <a:pt x="71374" y="28575"/>
                  </a:lnTo>
                  <a:lnTo>
                    <a:pt x="85725" y="28575"/>
                  </a:lnTo>
                  <a:lnTo>
                    <a:pt x="85725" y="0"/>
                  </a:lnTo>
                  <a:close/>
                </a:path>
                <a:path w="696595" h="458470">
                  <a:moveTo>
                    <a:pt x="85725" y="28575"/>
                  </a:moveTo>
                  <a:lnTo>
                    <a:pt x="71374" y="28575"/>
                  </a:lnTo>
                  <a:lnTo>
                    <a:pt x="71374" y="57150"/>
                  </a:lnTo>
                  <a:lnTo>
                    <a:pt x="85725" y="57150"/>
                  </a:lnTo>
                  <a:lnTo>
                    <a:pt x="85725" y="28575"/>
                  </a:lnTo>
                  <a:close/>
                </a:path>
                <a:path w="696595" h="458470">
                  <a:moveTo>
                    <a:pt x="690118" y="28575"/>
                  </a:moveTo>
                  <a:lnTo>
                    <a:pt x="85725" y="28575"/>
                  </a:lnTo>
                  <a:lnTo>
                    <a:pt x="85725" y="57150"/>
                  </a:lnTo>
                  <a:lnTo>
                    <a:pt x="668020" y="57150"/>
                  </a:lnTo>
                  <a:lnTo>
                    <a:pt x="668020" y="42799"/>
                  </a:lnTo>
                  <a:lnTo>
                    <a:pt x="696595" y="42799"/>
                  </a:lnTo>
                  <a:lnTo>
                    <a:pt x="696595" y="34925"/>
                  </a:lnTo>
                  <a:lnTo>
                    <a:pt x="690118" y="28575"/>
                  </a:lnTo>
                  <a:close/>
                </a:path>
                <a:path w="696595" h="458470">
                  <a:moveTo>
                    <a:pt x="696595" y="42799"/>
                  </a:moveTo>
                  <a:lnTo>
                    <a:pt x="668020" y="42799"/>
                  </a:lnTo>
                  <a:lnTo>
                    <a:pt x="682244" y="57150"/>
                  </a:lnTo>
                  <a:lnTo>
                    <a:pt x="696595" y="57150"/>
                  </a:lnTo>
                  <a:lnTo>
                    <a:pt x="696595" y="42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53601" y="4472051"/>
              <a:ext cx="285750" cy="180975"/>
            </a:xfrm>
            <a:custGeom>
              <a:avLst/>
              <a:gdLst/>
              <a:ahLst/>
              <a:cxnLst/>
              <a:rect l="l" t="t" r="r" b="b"/>
              <a:pathLst>
                <a:path w="285750" h="180975">
                  <a:moveTo>
                    <a:pt x="0" y="90424"/>
                  </a:moveTo>
                  <a:lnTo>
                    <a:pt x="11215" y="55185"/>
                  </a:lnTo>
                  <a:lnTo>
                    <a:pt x="41814" y="26447"/>
                  </a:lnTo>
                  <a:lnTo>
                    <a:pt x="87225" y="7092"/>
                  </a:lnTo>
                  <a:lnTo>
                    <a:pt x="142875" y="0"/>
                  </a:lnTo>
                  <a:lnTo>
                    <a:pt x="198471" y="7092"/>
                  </a:lnTo>
                  <a:lnTo>
                    <a:pt x="243887" y="26447"/>
                  </a:lnTo>
                  <a:lnTo>
                    <a:pt x="274516" y="55185"/>
                  </a:lnTo>
                  <a:lnTo>
                    <a:pt x="285750" y="90424"/>
                  </a:lnTo>
                  <a:lnTo>
                    <a:pt x="274516" y="125682"/>
                  </a:lnTo>
                  <a:lnTo>
                    <a:pt x="243887" y="154463"/>
                  </a:lnTo>
                  <a:lnTo>
                    <a:pt x="198471" y="173862"/>
                  </a:lnTo>
                  <a:lnTo>
                    <a:pt x="142875" y="180975"/>
                  </a:lnTo>
                  <a:lnTo>
                    <a:pt x="87225" y="173862"/>
                  </a:lnTo>
                  <a:lnTo>
                    <a:pt x="41814" y="154463"/>
                  </a:lnTo>
                  <a:lnTo>
                    <a:pt x="11215" y="125682"/>
                  </a:lnTo>
                  <a:lnTo>
                    <a:pt x="0" y="90424"/>
                  </a:lnTo>
                  <a:close/>
                </a:path>
                <a:path w="285750" h="180975">
                  <a:moveTo>
                    <a:pt x="66675" y="85725"/>
                  </a:moveTo>
                  <a:lnTo>
                    <a:pt x="217550" y="8572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93243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5" dirty="0">
                <a:latin typeface="Cambria"/>
                <a:cs typeface="Cambria"/>
              </a:rPr>
              <a:t>DEFINITION: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119312"/>
            <a:ext cx="9918065" cy="25571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8890" indent="323850" algn="just">
              <a:lnSpc>
                <a:spcPct val="89200"/>
              </a:lnSpc>
              <a:spcBef>
                <a:spcPts val="385"/>
              </a:spcBef>
            </a:pPr>
            <a:r>
              <a:rPr sz="2000" spc="55" dirty="0">
                <a:latin typeface="Cambria"/>
                <a:cs typeface="Cambria"/>
              </a:rPr>
              <a:t>Alzheimer’s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disease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(AD)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is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a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neurodegenerative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disorder,</a:t>
            </a:r>
            <a:r>
              <a:rPr sz="2000" spc="65" dirty="0">
                <a:latin typeface="Cambria"/>
                <a:cs typeface="Cambria"/>
              </a:rPr>
              <a:t> characterized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by 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cognitive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&amp;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behavioural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impairment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that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significantly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interferes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with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social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&amp; 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occupational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functioning.</a:t>
            </a:r>
            <a:endParaRPr sz="2000">
              <a:latin typeface="Cambria"/>
              <a:cs typeface="Cambria"/>
            </a:endParaRPr>
          </a:p>
          <a:p>
            <a:pPr marL="12700" marR="5080" indent="323850" algn="just">
              <a:lnSpc>
                <a:spcPct val="90800"/>
              </a:lnSpc>
              <a:spcBef>
                <a:spcPts val="1200"/>
              </a:spcBef>
            </a:pPr>
            <a:r>
              <a:rPr sz="2000" spc="55" dirty="0">
                <a:latin typeface="Cambria"/>
                <a:cs typeface="Cambria"/>
              </a:rPr>
              <a:t>Alzheimer’s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disease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is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also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known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as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senile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dementia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Alzheimer  </a:t>
            </a:r>
            <a:r>
              <a:rPr sz="2000" spc="80" dirty="0">
                <a:latin typeface="Cambria"/>
                <a:cs typeface="Cambria"/>
              </a:rPr>
              <a:t>type 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(SDAT) or </a:t>
            </a:r>
            <a:r>
              <a:rPr sz="2000" spc="70" dirty="0">
                <a:latin typeface="Cambria"/>
                <a:cs typeface="Cambria"/>
              </a:rPr>
              <a:t>simply </a:t>
            </a:r>
            <a:r>
              <a:rPr sz="2000" spc="60" dirty="0">
                <a:latin typeface="Cambria"/>
                <a:cs typeface="Cambria"/>
              </a:rPr>
              <a:t>Alzheimer’s, </a:t>
            </a:r>
            <a:r>
              <a:rPr sz="2000" spc="40" dirty="0">
                <a:latin typeface="Cambria"/>
                <a:cs typeface="Cambria"/>
              </a:rPr>
              <a:t>the </a:t>
            </a:r>
            <a:r>
              <a:rPr sz="2000" spc="25" dirty="0">
                <a:latin typeface="Cambria"/>
                <a:cs typeface="Cambria"/>
              </a:rPr>
              <a:t>most </a:t>
            </a:r>
            <a:r>
              <a:rPr sz="2000" spc="75" dirty="0">
                <a:latin typeface="Cambria"/>
                <a:cs typeface="Cambria"/>
              </a:rPr>
              <a:t>common </a:t>
            </a:r>
            <a:r>
              <a:rPr sz="2000" spc="55" dirty="0">
                <a:latin typeface="Cambria"/>
                <a:cs typeface="Cambria"/>
              </a:rPr>
              <a:t>form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80" dirty="0">
                <a:latin typeface="Cambria"/>
                <a:cs typeface="Cambria"/>
              </a:rPr>
              <a:t>dementia. </a:t>
            </a:r>
            <a:r>
              <a:rPr sz="2000" spc="-60" dirty="0">
                <a:latin typeface="Cambria"/>
                <a:cs typeface="Cambria"/>
              </a:rPr>
              <a:t>It </a:t>
            </a:r>
            <a:r>
              <a:rPr sz="2000" spc="55" dirty="0">
                <a:latin typeface="Cambria"/>
                <a:cs typeface="Cambria"/>
              </a:rPr>
              <a:t>is an </a:t>
            </a:r>
            <a:r>
              <a:rPr sz="2000" spc="60" dirty="0">
                <a:latin typeface="Cambria"/>
                <a:cs typeface="Cambria"/>
              </a:rPr>
              <a:t>incurable, 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degenerative, </a:t>
            </a:r>
            <a:r>
              <a:rPr sz="2000" spc="35" dirty="0">
                <a:latin typeface="Cambria"/>
                <a:cs typeface="Cambria"/>
              </a:rPr>
              <a:t>terminal</a:t>
            </a:r>
            <a:r>
              <a:rPr sz="2000" spc="95" dirty="0">
                <a:latin typeface="Cambria"/>
                <a:cs typeface="Cambria"/>
              </a:rPr>
              <a:t> disease.</a:t>
            </a:r>
            <a:endParaRPr sz="2000">
              <a:latin typeface="Cambria"/>
              <a:cs typeface="Cambria"/>
            </a:endParaRPr>
          </a:p>
          <a:p>
            <a:pPr marL="336550" algn="just">
              <a:lnSpc>
                <a:spcPts val="2290"/>
              </a:lnSpc>
              <a:spcBef>
                <a:spcPts val="905"/>
              </a:spcBef>
            </a:pPr>
            <a:r>
              <a:rPr sz="2000" spc="130" dirty="0">
                <a:latin typeface="Cambria"/>
                <a:cs typeface="Cambria"/>
              </a:rPr>
              <a:t>AD</a:t>
            </a:r>
            <a:r>
              <a:rPr sz="2000" spc="254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results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from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an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increase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production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or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accumulation</a:t>
            </a:r>
            <a:r>
              <a:rPr sz="2000" spc="18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24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specific</a:t>
            </a:r>
            <a:r>
              <a:rPr sz="2000" spc="16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protein</a:t>
            </a:r>
            <a:endParaRPr sz="2000">
              <a:latin typeface="Cambria"/>
              <a:cs typeface="Cambria"/>
            </a:endParaRPr>
          </a:p>
          <a:p>
            <a:pPr marL="12700" algn="just">
              <a:lnSpc>
                <a:spcPts val="2290"/>
              </a:lnSpc>
            </a:pPr>
            <a:r>
              <a:rPr sz="2000" spc="60" dirty="0">
                <a:latin typeface="Cambria"/>
                <a:cs typeface="Cambria"/>
              </a:rPr>
              <a:t>(</a:t>
            </a:r>
            <a:r>
              <a:rPr sz="2000" i="1" spc="60" dirty="0">
                <a:latin typeface="Cambria"/>
                <a:cs typeface="Cambria"/>
              </a:rPr>
              <a:t>β</a:t>
            </a:r>
            <a:r>
              <a:rPr sz="2000" spc="60" dirty="0">
                <a:latin typeface="Cambria"/>
                <a:cs typeface="Cambria"/>
              </a:rPr>
              <a:t>-amyloid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protein)</a:t>
            </a:r>
            <a:r>
              <a:rPr sz="2000" spc="15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brain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that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leads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nerve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cell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death.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119312"/>
            <a:ext cx="9927590" cy="35680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89200"/>
              </a:lnSpc>
              <a:spcBef>
                <a:spcPts val="385"/>
              </a:spcBef>
            </a:pPr>
            <a:r>
              <a:rPr sz="2000" b="1" i="1" spc="125" dirty="0">
                <a:latin typeface="Cambria"/>
                <a:cs typeface="Cambria"/>
              </a:rPr>
              <a:t>ADRs: </a:t>
            </a:r>
            <a:r>
              <a:rPr sz="2000" spc="95" dirty="0">
                <a:latin typeface="Cambria"/>
                <a:cs typeface="Cambria"/>
              </a:rPr>
              <a:t>Adverse </a:t>
            </a:r>
            <a:r>
              <a:rPr sz="2000" spc="70" dirty="0">
                <a:latin typeface="Cambria"/>
                <a:cs typeface="Cambria"/>
              </a:rPr>
              <a:t>effects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50" dirty="0">
                <a:latin typeface="Cambria"/>
                <a:cs typeface="Cambria"/>
              </a:rPr>
              <a:t>anticholinesterases </a:t>
            </a:r>
            <a:r>
              <a:rPr sz="2000" spc="90" dirty="0">
                <a:latin typeface="Cambria"/>
                <a:cs typeface="Cambria"/>
              </a:rPr>
              <a:t>include </a:t>
            </a:r>
            <a:r>
              <a:rPr sz="2000" spc="75" dirty="0">
                <a:latin typeface="Cambria"/>
                <a:cs typeface="Cambria"/>
              </a:rPr>
              <a:t>increased </a:t>
            </a:r>
            <a:r>
              <a:rPr sz="2000" spc="60" dirty="0">
                <a:latin typeface="Cambria"/>
                <a:cs typeface="Cambria"/>
              </a:rPr>
              <a:t>sweating, </a:t>
            </a:r>
            <a:r>
              <a:rPr sz="2000" spc="45" dirty="0">
                <a:latin typeface="Cambria"/>
                <a:cs typeface="Cambria"/>
              </a:rPr>
              <a:t>salivation,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nausea,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vomiting,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abdominal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cramps,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bradycardia,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diarrhea,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tremors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and </a:t>
            </a:r>
            <a:r>
              <a:rPr sz="2000" spc="10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hypertension.</a:t>
            </a:r>
            <a:endParaRPr sz="2000">
              <a:latin typeface="Cambria"/>
              <a:cs typeface="Cambria"/>
            </a:endParaRPr>
          </a:p>
          <a:p>
            <a:pPr marL="12700" marR="22860" algn="just">
              <a:lnSpc>
                <a:spcPct val="90800"/>
              </a:lnSpc>
              <a:spcBef>
                <a:spcPts val="1200"/>
              </a:spcBef>
            </a:pPr>
            <a:r>
              <a:rPr sz="2000" b="1" i="1" spc="110" dirty="0">
                <a:latin typeface="Cambria"/>
                <a:cs typeface="Cambria"/>
              </a:rPr>
              <a:t>Uses: </a:t>
            </a:r>
            <a:r>
              <a:rPr sz="2000" spc="40" dirty="0">
                <a:latin typeface="Cambria"/>
                <a:cs typeface="Cambria"/>
              </a:rPr>
              <a:t>They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are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mainly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used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treatment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Alzheimer’s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disease, </a:t>
            </a:r>
            <a:r>
              <a:rPr sz="2000" spc="45" dirty="0">
                <a:latin typeface="Cambria"/>
                <a:cs typeface="Cambria"/>
              </a:rPr>
              <a:t>myasthenia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gravis, belladonna poisoning, </a:t>
            </a:r>
            <a:r>
              <a:rPr sz="2000" spc="45" dirty="0">
                <a:latin typeface="Cambria"/>
                <a:cs typeface="Cambria"/>
              </a:rPr>
              <a:t>curare </a:t>
            </a:r>
            <a:r>
              <a:rPr sz="2000" spc="80" dirty="0">
                <a:latin typeface="Cambria"/>
                <a:cs typeface="Cambria"/>
              </a:rPr>
              <a:t>poisoning, </a:t>
            </a:r>
            <a:r>
              <a:rPr sz="2000" spc="50" dirty="0">
                <a:latin typeface="Cambria"/>
                <a:cs typeface="Cambria"/>
              </a:rPr>
              <a:t>post-operative </a:t>
            </a:r>
            <a:r>
              <a:rPr sz="2000" spc="45" dirty="0">
                <a:latin typeface="Cambria"/>
                <a:cs typeface="Cambria"/>
              </a:rPr>
              <a:t>urinary </a:t>
            </a:r>
            <a:r>
              <a:rPr sz="2000" spc="20" dirty="0">
                <a:latin typeface="Cambria"/>
                <a:cs typeface="Cambria"/>
              </a:rPr>
              <a:t>retention </a:t>
            </a:r>
            <a:r>
              <a:rPr sz="2000" spc="100" dirty="0">
                <a:latin typeface="Cambria"/>
                <a:cs typeface="Cambria"/>
              </a:rPr>
              <a:t>and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paralytic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ileus.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000" b="1" i="1" spc="120" dirty="0">
                <a:latin typeface="Cambria"/>
                <a:cs typeface="Cambria"/>
              </a:rPr>
              <a:t>Dose: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85" dirty="0">
                <a:latin typeface="Cambria"/>
                <a:cs typeface="Cambria"/>
              </a:rPr>
              <a:t>Donepezil: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5-10mg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245" dirty="0">
                <a:latin typeface="Cambria"/>
                <a:cs typeface="Cambria"/>
              </a:rPr>
              <a:t>OD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(for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mild-moderate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AD),</a:t>
            </a:r>
            <a:r>
              <a:rPr sz="2000" spc="-20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10-20mg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(for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moderate-severe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114" dirty="0">
                <a:latin typeface="Cambria"/>
                <a:cs typeface="Cambria"/>
              </a:rPr>
              <a:t>AD)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55" dirty="0">
                <a:latin typeface="Cambria"/>
                <a:cs typeface="Cambria"/>
              </a:rPr>
              <a:t>Rivastigmine: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1.5mg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114" dirty="0">
                <a:latin typeface="Cambria"/>
                <a:cs typeface="Cambria"/>
              </a:rPr>
              <a:t>PO,</a:t>
            </a:r>
            <a:r>
              <a:rPr sz="2000" spc="-13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BD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(initial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dose),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12mg/day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50" dirty="0">
                <a:latin typeface="Cambria"/>
                <a:cs typeface="Cambria"/>
              </a:rPr>
              <a:t>PO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(Max.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dose)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spc="75" dirty="0">
                <a:latin typeface="Cambria"/>
                <a:cs typeface="Cambria"/>
              </a:rPr>
              <a:t>Galantamine: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16-24</a:t>
            </a:r>
            <a:r>
              <a:rPr sz="2000" spc="-11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mg/day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(maintenance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dose)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1037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60" dirty="0">
                <a:latin typeface="Cambria"/>
                <a:cs typeface="Cambria"/>
              </a:rPr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008568"/>
            <a:ext cx="9928860" cy="294449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b="1" spc="-65" dirty="0">
                <a:latin typeface="Cambria"/>
                <a:cs typeface="Cambria"/>
              </a:rPr>
              <a:t>2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215" dirty="0">
                <a:latin typeface="Cambria"/>
                <a:cs typeface="Cambria"/>
              </a:rPr>
              <a:t>N</a:t>
            </a:r>
            <a:r>
              <a:rPr sz="2000" b="1" spc="405" dirty="0">
                <a:latin typeface="Cambria"/>
                <a:cs typeface="Cambria"/>
              </a:rPr>
              <a:t>M</a:t>
            </a:r>
            <a:r>
              <a:rPr sz="2000" b="1" spc="165" dirty="0">
                <a:latin typeface="Cambria"/>
                <a:cs typeface="Cambria"/>
              </a:rPr>
              <a:t>D</a:t>
            </a:r>
            <a:r>
              <a:rPr sz="2000" b="1" spc="110" dirty="0">
                <a:latin typeface="Cambria"/>
                <a:cs typeface="Cambria"/>
              </a:rPr>
              <a:t>A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-10" dirty="0">
                <a:latin typeface="Cambria"/>
                <a:cs typeface="Cambria"/>
              </a:rPr>
              <a:t>e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15" dirty="0">
                <a:latin typeface="Cambria"/>
                <a:cs typeface="Cambria"/>
              </a:rPr>
              <a:t>or</a:t>
            </a:r>
            <a:r>
              <a:rPr sz="2000" b="1" spc="7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55" dirty="0">
                <a:latin typeface="Cambria"/>
                <a:cs typeface="Cambria"/>
              </a:rPr>
              <a:t>g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25" dirty="0">
                <a:latin typeface="Cambria"/>
                <a:cs typeface="Cambria"/>
              </a:rPr>
              <a:t>s</a:t>
            </a:r>
            <a:r>
              <a:rPr sz="2000" b="1" spc="-60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105" dirty="0">
                <a:latin typeface="Cambria"/>
                <a:cs typeface="Cambria"/>
              </a:rPr>
              <a:t> </a:t>
            </a:r>
            <a:r>
              <a:rPr sz="2000" b="1" spc="-145" dirty="0">
                <a:latin typeface="Cambria"/>
                <a:cs typeface="Cambria"/>
              </a:rPr>
              <a:t>(</a:t>
            </a:r>
            <a:r>
              <a:rPr sz="2000" b="1" spc="405" dirty="0">
                <a:latin typeface="Cambria"/>
                <a:cs typeface="Cambria"/>
              </a:rPr>
              <a:t>M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0" dirty="0">
                <a:latin typeface="Cambria"/>
                <a:cs typeface="Cambria"/>
              </a:rPr>
              <a:t>n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-130" dirty="0">
                <a:latin typeface="Cambria"/>
                <a:cs typeface="Cambria"/>
              </a:rPr>
              <a:t>)</a:t>
            </a:r>
            <a:r>
              <a:rPr sz="2000" b="1" spc="155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000" b="1" i="1" spc="215" dirty="0">
                <a:latin typeface="Cambria"/>
                <a:cs typeface="Cambria"/>
              </a:rPr>
              <a:t>MOA:</a:t>
            </a:r>
            <a:endParaRPr sz="2000">
              <a:latin typeface="Cambria"/>
              <a:cs typeface="Cambria"/>
            </a:endParaRPr>
          </a:p>
          <a:p>
            <a:pPr marL="12700" marR="5080" indent="323850" algn="just">
              <a:lnSpc>
                <a:spcPct val="90200"/>
              </a:lnSpc>
              <a:spcBef>
                <a:spcPts val="1215"/>
              </a:spcBef>
            </a:pPr>
            <a:r>
              <a:rPr sz="2000" spc="50" dirty="0">
                <a:latin typeface="Cambria"/>
                <a:cs typeface="Cambria"/>
              </a:rPr>
              <a:t>The </a:t>
            </a:r>
            <a:r>
              <a:rPr sz="2000" spc="55" dirty="0">
                <a:latin typeface="Cambria"/>
                <a:cs typeface="Cambria"/>
              </a:rPr>
              <a:t>N-methyl-D-aspartate </a:t>
            </a:r>
            <a:r>
              <a:rPr sz="2000" spc="65" dirty="0">
                <a:latin typeface="Cambria"/>
                <a:cs typeface="Cambria"/>
              </a:rPr>
              <a:t>receptor </a:t>
            </a:r>
            <a:r>
              <a:rPr sz="2000" spc="50" dirty="0">
                <a:latin typeface="Cambria"/>
                <a:cs typeface="Cambria"/>
              </a:rPr>
              <a:t>(also </a:t>
            </a:r>
            <a:r>
              <a:rPr sz="2000" spc="40" dirty="0">
                <a:latin typeface="Cambria"/>
                <a:cs typeface="Cambria"/>
              </a:rPr>
              <a:t>known </a:t>
            </a:r>
            <a:r>
              <a:rPr sz="2000" spc="65" dirty="0">
                <a:latin typeface="Cambria"/>
                <a:cs typeface="Cambria"/>
              </a:rPr>
              <a:t>as </a:t>
            </a:r>
            <a:r>
              <a:rPr sz="2000" spc="140" dirty="0">
                <a:latin typeface="Cambria"/>
                <a:cs typeface="Cambria"/>
              </a:rPr>
              <a:t>NMDA </a:t>
            </a:r>
            <a:r>
              <a:rPr sz="2000" spc="55" dirty="0">
                <a:latin typeface="Cambria"/>
                <a:cs typeface="Cambria"/>
              </a:rPr>
              <a:t>receptor) is </a:t>
            </a:r>
            <a:r>
              <a:rPr sz="2000" spc="95" dirty="0">
                <a:latin typeface="Cambria"/>
                <a:cs typeface="Cambria"/>
              </a:rPr>
              <a:t>a </a:t>
            </a:r>
            <a:r>
              <a:rPr sz="2000" spc="55" dirty="0">
                <a:latin typeface="Cambria"/>
                <a:cs typeface="Cambria"/>
              </a:rPr>
              <a:t>glutamate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receptor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50" dirty="0">
                <a:latin typeface="Cambria"/>
                <a:cs typeface="Cambria"/>
              </a:rPr>
              <a:t>ion </a:t>
            </a:r>
            <a:r>
              <a:rPr sz="2000" spc="65" dirty="0">
                <a:latin typeface="Cambria"/>
                <a:cs typeface="Cambria"/>
              </a:rPr>
              <a:t>channel </a:t>
            </a:r>
            <a:r>
              <a:rPr sz="2000" spc="40" dirty="0">
                <a:latin typeface="Cambria"/>
                <a:cs typeface="Cambria"/>
              </a:rPr>
              <a:t>protein </a:t>
            </a:r>
            <a:r>
              <a:rPr sz="2000" spc="60" dirty="0">
                <a:latin typeface="Cambria"/>
                <a:cs typeface="Cambria"/>
              </a:rPr>
              <a:t>found </a:t>
            </a:r>
            <a:r>
              <a:rPr sz="2000" spc="40" dirty="0">
                <a:latin typeface="Cambria"/>
                <a:cs typeface="Cambria"/>
              </a:rPr>
              <a:t>in </a:t>
            </a:r>
            <a:r>
              <a:rPr sz="2000" spc="70" dirty="0">
                <a:latin typeface="Cambria"/>
                <a:cs typeface="Cambria"/>
              </a:rPr>
              <a:t>nerve </a:t>
            </a:r>
            <a:r>
              <a:rPr sz="2000" spc="105" dirty="0">
                <a:latin typeface="Cambria"/>
                <a:cs typeface="Cambria"/>
              </a:rPr>
              <a:t>cells. </a:t>
            </a:r>
            <a:r>
              <a:rPr sz="2000" spc="70" dirty="0">
                <a:latin typeface="Cambria"/>
                <a:cs typeface="Cambria"/>
              </a:rPr>
              <a:t>The </a:t>
            </a:r>
            <a:r>
              <a:rPr sz="2000" spc="140" dirty="0">
                <a:latin typeface="Cambria"/>
                <a:cs typeface="Cambria"/>
              </a:rPr>
              <a:t>NMDA </a:t>
            </a:r>
            <a:r>
              <a:rPr sz="2000" spc="65" dirty="0">
                <a:latin typeface="Cambria"/>
                <a:cs typeface="Cambria"/>
              </a:rPr>
              <a:t>receptor </a:t>
            </a:r>
            <a:r>
              <a:rPr sz="2000" spc="55" dirty="0">
                <a:latin typeface="Cambria"/>
                <a:cs typeface="Cambria"/>
              </a:rPr>
              <a:t>is </a:t>
            </a:r>
            <a:r>
              <a:rPr sz="2000" spc="80" dirty="0">
                <a:latin typeface="Cambria"/>
                <a:cs typeface="Cambria"/>
              </a:rPr>
              <a:t>very 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important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controlling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synaptic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plasticity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memory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function.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NMDA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type </a:t>
            </a:r>
            <a:r>
              <a:rPr sz="2000" spc="65" dirty="0">
                <a:latin typeface="Cambria"/>
                <a:cs typeface="Cambria"/>
              </a:rPr>
              <a:t> glutamate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receptors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may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180" dirty="0">
                <a:latin typeface="Cambria"/>
                <a:cs typeface="Cambria"/>
              </a:rPr>
              <a:t>be </a:t>
            </a:r>
            <a:r>
              <a:rPr sz="2000" spc="50" dirty="0">
                <a:latin typeface="Cambria"/>
                <a:cs typeface="Cambria"/>
              </a:rPr>
              <a:t>over</a:t>
            </a:r>
            <a:r>
              <a:rPr sz="2000" spc="55" dirty="0">
                <a:latin typeface="Cambria"/>
                <a:cs typeface="Cambria"/>
              </a:rPr>
              <a:t> activated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60" dirty="0">
                <a:latin typeface="Cambria"/>
                <a:cs typeface="Cambria"/>
              </a:rPr>
              <a:t>AD </a:t>
            </a:r>
            <a:r>
              <a:rPr sz="2000" spc="65" dirty="0">
                <a:latin typeface="Cambria"/>
                <a:cs typeface="Cambria"/>
              </a:rPr>
              <a:t>(glutamatergic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excitotoxicity). 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Memantine </a:t>
            </a:r>
            <a:r>
              <a:rPr sz="2000" spc="90" dirty="0">
                <a:latin typeface="Cambria"/>
                <a:cs typeface="Cambria"/>
              </a:rPr>
              <a:t>binds </a:t>
            </a:r>
            <a:r>
              <a:rPr sz="2000" spc="50" dirty="0">
                <a:latin typeface="Cambria"/>
                <a:cs typeface="Cambria"/>
              </a:rPr>
              <a:t>preferentially </a:t>
            </a:r>
            <a:r>
              <a:rPr sz="2000" spc="10" dirty="0">
                <a:latin typeface="Cambria"/>
                <a:cs typeface="Cambria"/>
              </a:rPr>
              <a:t>to </a:t>
            </a:r>
            <a:r>
              <a:rPr sz="2000" spc="140" dirty="0">
                <a:latin typeface="Cambria"/>
                <a:cs typeface="Cambria"/>
              </a:rPr>
              <a:t>NMDA </a:t>
            </a:r>
            <a:r>
              <a:rPr sz="2000" spc="65" dirty="0">
                <a:latin typeface="Cambria"/>
                <a:cs typeface="Cambria"/>
              </a:rPr>
              <a:t>receptor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95" dirty="0">
                <a:latin typeface="Cambria"/>
                <a:cs typeface="Cambria"/>
              </a:rPr>
              <a:t>blocks </a:t>
            </a:r>
            <a:r>
              <a:rPr sz="2000" spc="45" dirty="0">
                <a:latin typeface="Cambria"/>
                <a:cs typeface="Cambria"/>
              </a:rPr>
              <a:t>it. </a:t>
            </a:r>
            <a:r>
              <a:rPr sz="2000" spc="80" dirty="0">
                <a:latin typeface="Cambria"/>
                <a:cs typeface="Cambria"/>
              </a:rPr>
              <a:t>Blocking </a:t>
            </a:r>
            <a:r>
              <a:rPr sz="2000" spc="55" dirty="0">
                <a:latin typeface="Cambria"/>
                <a:cs typeface="Cambria"/>
              </a:rPr>
              <a:t>usually 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occurs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only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under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conditions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excessive</a:t>
            </a:r>
            <a:r>
              <a:rPr sz="2000" spc="10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stimulation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not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under 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neurotransmission.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577468"/>
            <a:ext cx="18078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919" dirty="0"/>
              <a:t>C</a:t>
            </a:r>
            <a:r>
              <a:rPr spc="-1005" dirty="0"/>
              <a:t>O</a:t>
            </a:r>
            <a:r>
              <a:rPr spc="-710" dirty="0"/>
              <a:t>N</a:t>
            </a:r>
            <a:r>
              <a:rPr spc="-680" dirty="0"/>
              <a:t>T</a:t>
            </a:r>
            <a:r>
              <a:rPr spc="220" dirty="0"/>
              <a:t>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1576260"/>
            <a:ext cx="9166225" cy="396430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746760" algn="ctr">
              <a:lnSpc>
                <a:spcPct val="100000"/>
              </a:lnSpc>
              <a:spcBef>
                <a:spcPts val="320"/>
              </a:spcBef>
            </a:pPr>
            <a:r>
              <a:rPr sz="2000" b="1" spc="130" dirty="0">
                <a:latin typeface="Cambria"/>
                <a:cs typeface="Cambria"/>
              </a:rPr>
              <a:t>Memantine</a:t>
            </a:r>
            <a:endParaRPr sz="2000">
              <a:latin typeface="Cambria"/>
              <a:cs typeface="Cambria"/>
            </a:endParaRPr>
          </a:p>
          <a:p>
            <a:pPr marL="1951989" algn="ctr">
              <a:lnSpc>
                <a:spcPct val="100000"/>
              </a:lnSpc>
              <a:spcBef>
                <a:spcPts val="225"/>
              </a:spcBef>
            </a:pPr>
            <a:r>
              <a:rPr sz="2000" b="1" spc="100" dirty="0">
                <a:latin typeface="Cambria"/>
                <a:cs typeface="Cambria"/>
              </a:rPr>
              <a:t>Blocks</a:t>
            </a:r>
            <a:endParaRPr sz="2000">
              <a:latin typeface="Cambria"/>
              <a:cs typeface="Cambria"/>
            </a:endParaRPr>
          </a:p>
          <a:p>
            <a:pPr marL="746760" algn="ctr">
              <a:lnSpc>
                <a:spcPct val="100000"/>
              </a:lnSpc>
              <a:spcBef>
                <a:spcPts val="305"/>
              </a:spcBef>
            </a:pPr>
            <a:r>
              <a:rPr sz="2000" b="1" spc="225" dirty="0">
                <a:latin typeface="Cambria"/>
                <a:cs typeface="Cambria"/>
              </a:rPr>
              <a:t>NMDA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35" dirty="0">
                <a:latin typeface="Cambria"/>
                <a:cs typeface="Cambria"/>
              </a:rPr>
              <a:t>receptor</a:t>
            </a:r>
            <a:r>
              <a:rPr sz="2000" b="1" spc="55" dirty="0">
                <a:latin typeface="Cambria"/>
                <a:cs typeface="Cambria"/>
              </a:rPr>
              <a:t> (blocks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glutamate)</a:t>
            </a:r>
            <a:endParaRPr sz="2000">
              <a:latin typeface="Cambria"/>
              <a:cs typeface="Cambria"/>
            </a:endParaRPr>
          </a:p>
          <a:p>
            <a:pPr marL="1213485" marR="461009" algn="ctr">
              <a:lnSpc>
                <a:spcPts val="4350"/>
              </a:lnSpc>
              <a:spcBef>
                <a:spcPts val="400"/>
              </a:spcBef>
            </a:pPr>
            <a:r>
              <a:rPr sz="2000" b="1" spc="50" dirty="0">
                <a:latin typeface="Cambria"/>
                <a:cs typeface="Cambria"/>
              </a:rPr>
              <a:t>Prevents</a:t>
            </a:r>
            <a:r>
              <a:rPr sz="2000" b="1" spc="25" dirty="0">
                <a:latin typeface="Cambria"/>
                <a:cs typeface="Cambria"/>
              </a:rPr>
              <a:t> </a:t>
            </a:r>
            <a:r>
              <a:rPr sz="2000" b="1" spc="5" dirty="0">
                <a:latin typeface="Cambria"/>
                <a:cs typeface="Cambria"/>
              </a:rPr>
              <a:t>too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145" dirty="0">
                <a:latin typeface="Cambria"/>
                <a:cs typeface="Cambria"/>
              </a:rPr>
              <a:t>much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150" dirty="0">
                <a:latin typeface="Cambria"/>
                <a:cs typeface="Cambria"/>
              </a:rPr>
              <a:t>calcium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from</a:t>
            </a:r>
            <a:r>
              <a:rPr sz="2000" b="1" spc="25" dirty="0">
                <a:latin typeface="Cambria"/>
                <a:cs typeface="Cambria"/>
              </a:rPr>
              <a:t> </a:t>
            </a:r>
            <a:r>
              <a:rPr sz="2000" b="1" spc="114" dirty="0">
                <a:latin typeface="Cambria"/>
                <a:cs typeface="Cambria"/>
              </a:rPr>
              <a:t>moving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55" dirty="0">
                <a:latin typeface="Cambria"/>
                <a:cs typeface="Cambria"/>
              </a:rPr>
              <a:t>into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the</a:t>
            </a:r>
            <a:r>
              <a:rPr sz="2000" b="1" spc="-9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brain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cells </a:t>
            </a:r>
            <a:r>
              <a:rPr sz="2000" b="1" spc="-425" dirty="0">
                <a:latin typeface="Cambria"/>
                <a:cs typeface="Cambria"/>
              </a:rPr>
              <a:t> </a:t>
            </a:r>
            <a:r>
              <a:rPr sz="2000" b="1" spc="105" dirty="0">
                <a:latin typeface="Cambria"/>
                <a:cs typeface="Cambria"/>
              </a:rPr>
              <a:t>Reduces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90" dirty="0">
                <a:latin typeface="Cambria"/>
                <a:cs typeface="Cambria"/>
              </a:rPr>
              <a:t>excessive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stimulation</a:t>
            </a:r>
            <a:endParaRPr sz="2000">
              <a:latin typeface="Cambria"/>
              <a:cs typeface="Cambria"/>
            </a:endParaRPr>
          </a:p>
          <a:p>
            <a:pPr marL="741045" algn="ctr">
              <a:lnSpc>
                <a:spcPct val="100000"/>
              </a:lnSpc>
              <a:spcBef>
                <a:spcPts val="1420"/>
              </a:spcBef>
            </a:pPr>
            <a:r>
              <a:rPr sz="2000" b="1" spc="105" dirty="0">
                <a:latin typeface="Cambria"/>
                <a:cs typeface="Cambria"/>
              </a:rPr>
              <a:t>Reduces</a:t>
            </a:r>
            <a:r>
              <a:rPr sz="2000" b="1" spc="25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the</a:t>
            </a:r>
            <a:r>
              <a:rPr sz="2000" b="1" spc="-20" dirty="0">
                <a:latin typeface="Cambria"/>
                <a:cs typeface="Cambria"/>
              </a:rPr>
              <a:t> </a:t>
            </a:r>
            <a:r>
              <a:rPr sz="2000" b="1" spc="114" dirty="0">
                <a:latin typeface="Cambria"/>
                <a:cs typeface="Cambria"/>
              </a:rPr>
              <a:t>symptoms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25" dirty="0">
                <a:latin typeface="Cambria"/>
                <a:cs typeface="Cambria"/>
              </a:rPr>
              <a:t>of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100" dirty="0">
                <a:latin typeface="Cambria"/>
                <a:cs typeface="Cambria"/>
              </a:rPr>
              <a:t>Alzheimer’s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105" dirty="0">
                <a:latin typeface="Cambria"/>
                <a:cs typeface="Cambria"/>
              </a:rPr>
              <a:t>disease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75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b="1" i="1" spc="125" dirty="0">
                <a:latin typeface="Cambria"/>
                <a:cs typeface="Cambria"/>
              </a:rPr>
              <a:t>ADRs:</a:t>
            </a:r>
            <a:r>
              <a:rPr sz="2000" b="1" i="1" spc="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Hypertension,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cataract,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215" dirty="0">
                <a:latin typeface="Cambria"/>
                <a:cs typeface="Cambria"/>
              </a:rPr>
              <a:t>CVA,</a:t>
            </a:r>
            <a:r>
              <a:rPr sz="2000" spc="-20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thromboembolism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etc.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b="1" i="1" spc="110" dirty="0">
                <a:latin typeface="Cambria"/>
                <a:cs typeface="Cambria"/>
              </a:rPr>
              <a:t>U</a:t>
            </a:r>
            <a:r>
              <a:rPr sz="2000" b="1" i="1" spc="85" dirty="0">
                <a:latin typeface="Cambria"/>
                <a:cs typeface="Cambria"/>
              </a:rPr>
              <a:t>s</a:t>
            </a:r>
            <a:r>
              <a:rPr sz="2000" b="1" i="1" spc="120" dirty="0">
                <a:latin typeface="Cambria"/>
                <a:cs typeface="Cambria"/>
              </a:rPr>
              <a:t>e</a:t>
            </a:r>
            <a:r>
              <a:rPr sz="2000" b="1" i="1" spc="90" dirty="0">
                <a:latin typeface="Cambria"/>
                <a:cs typeface="Cambria"/>
              </a:rPr>
              <a:t>s</a:t>
            </a:r>
            <a:r>
              <a:rPr sz="2000" b="1" i="1" spc="130" dirty="0">
                <a:latin typeface="Cambria"/>
                <a:cs typeface="Cambria"/>
              </a:rPr>
              <a:t>:</a:t>
            </a:r>
            <a:r>
              <a:rPr sz="2000" b="1" i="1" spc="-140" dirty="0">
                <a:latin typeface="Cambria"/>
                <a:cs typeface="Cambria"/>
              </a:rPr>
              <a:t> </a:t>
            </a:r>
            <a:r>
              <a:rPr sz="2000" spc="-75" dirty="0">
                <a:latin typeface="Cambria"/>
                <a:cs typeface="Cambria"/>
              </a:rPr>
              <a:t>I</a:t>
            </a:r>
            <a:r>
              <a:rPr sz="2000" spc="-45" dirty="0">
                <a:latin typeface="Cambria"/>
                <a:cs typeface="Cambria"/>
              </a:rPr>
              <a:t>t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i</a:t>
            </a:r>
            <a:r>
              <a:rPr sz="2000" spc="60" dirty="0">
                <a:latin typeface="Cambria"/>
                <a:cs typeface="Cambria"/>
              </a:rPr>
              <a:t>s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160" dirty="0">
                <a:latin typeface="Cambria"/>
                <a:cs typeface="Cambria"/>
              </a:rPr>
              <a:t>c</a:t>
            </a:r>
            <a:r>
              <a:rPr sz="2000" spc="60" dirty="0">
                <a:latin typeface="Cambria"/>
                <a:cs typeface="Cambria"/>
              </a:rPr>
              <a:t>ommo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-25" dirty="0">
                <a:latin typeface="Cambria"/>
                <a:cs typeface="Cambria"/>
              </a:rPr>
              <a:t>l</a:t>
            </a:r>
            <a:r>
              <a:rPr sz="2000" spc="130" dirty="0">
                <a:latin typeface="Cambria"/>
                <a:cs typeface="Cambria"/>
              </a:rPr>
              <a:t>y</a:t>
            </a:r>
            <a:r>
              <a:rPr sz="2000" spc="7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u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155" dirty="0">
                <a:latin typeface="Cambria"/>
                <a:cs typeface="Cambria"/>
              </a:rPr>
              <a:t>d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fo</a:t>
            </a:r>
            <a:r>
              <a:rPr sz="2000" spc="15" dirty="0">
                <a:latin typeface="Cambria"/>
                <a:cs typeface="Cambria"/>
              </a:rPr>
              <a:t>r</a:t>
            </a:r>
            <a:r>
              <a:rPr sz="2000" spc="60" dirty="0">
                <a:latin typeface="Cambria"/>
                <a:cs typeface="Cambria"/>
              </a:rPr>
              <a:t> m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160" dirty="0">
                <a:latin typeface="Cambria"/>
                <a:cs typeface="Cambria"/>
              </a:rPr>
              <a:t>d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-75" dirty="0">
                <a:latin typeface="Cambria"/>
                <a:cs typeface="Cambria"/>
              </a:rPr>
              <a:t>t</a:t>
            </a:r>
            <a:r>
              <a:rPr sz="2000" spc="140" dirty="0">
                <a:latin typeface="Cambria"/>
                <a:cs typeface="Cambria"/>
              </a:rPr>
              <a:t>e</a:t>
            </a:r>
            <a:r>
              <a:rPr sz="2000" spc="80" dirty="0">
                <a:latin typeface="Cambria"/>
                <a:cs typeface="Cambria"/>
              </a:rPr>
              <a:t>-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75" dirty="0">
                <a:latin typeface="Cambria"/>
                <a:cs typeface="Cambria"/>
              </a:rPr>
              <a:t>e</a:t>
            </a:r>
            <a:r>
              <a:rPr sz="2000" spc="40" dirty="0">
                <a:latin typeface="Cambria"/>
                <a:cs typeface="Cambria"/>
              </a:rPr>
              <a:t>v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185" dirty="0">
                <a:latin typeface="Cambria"/>
                <a:cs typeface="Cambria"/>
              </a:rPr>
              <a:t>e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160" dirty="0">
                <a:latin typeface="Cambria"/>
                <a:cs typeface="Cambria"/>
              </a:rPr>
              <a:t>d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10" dirty="0">
                <a:latin typeface="Cambria"/>
                <a:cs typeface="Cambria"/>
              </a:rPr>
              <a:t>n</a:t>
            </a:r>
            <a:r>
              <a:rPr sz="2000" spc="-75" dirty="0">
                <a:latin typeface="Cambria"/>
                <a:cs typeface="Cambria"/>
              </a:rPr>
              <a:t>t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95" dirty="0">
                <a:latin typeface="Cambria"/>
                <a:cs typeface="Cambria"/>
              </a:rPr>
              <a:t>a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i</a:t>
            </a:r>
            <a:r>
              <a:rPr sz="2000" spc="55" dirty="0">
                <a:latin typeface="Cambria"/>
                <a:cs typeface="Cambria"/>
              </a:rPr>
              <a:t>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55" dirty="0">
                <a:latin typeface="Cambria"/>
                <a:cs typeface="Cambria"/>
              </a:rPr>
              <a:t>p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w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-75" dirty="0">
                <a:latin typeface="Cambria"/>
                <a:cs typeface="Cambria"/>
              </a:rPr>
              <a:t>t</a:t>
            </a:r>
            <a:r>
              <a:rPr sz="2000" spc="55" dirty="0">
                <a:latin typeface="Cambria"/>
                <a:cs typeface="Cambria"/>
              </a:rPr>
              <a:t>h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70" dirty="0">
                <a:latin typeface="Cambria"/>
                <a:cs typeface="Cambria"/>
              </a:rPr>
              <a:t>A</a:t>
            </a:r>
            <a:r>
              <a:rPr sz="2000" spc="20" dirty="0">
                <a:latin typeface="Cambria"/>
                <a:cs typeface="Cambria"/>
              </a:rPr>
              <a:t>D</a:t>
            </a:r>
            <a:r>
              <a:rPr sz="2000" spc="180" dirty="0"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Font typeface="Wingdings"/>
              <a:buChar char=""/>
              <a:tabLst>
                <a:tab pos="194310" algn="l"/>
              </a:tabLst>
            </a:pPr>
            <a:r>
              <a:rPr sz="2000" b="1" i="1" spc="120" dirty="0">
                <a:latin typeface="Cambria"/>
                <a:cs typeface="Cambria"/>
              </a:rPr>
              <a:t>Dose:</a:t>
            </a:r>
            <a:r>
              <a:rPr sz="2000" b="1" i="1" spc="-14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Memantine: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114" dirty="0">
                <a:latin typeface="Cambria"/>
                <a:cs typeface="Cambria"/>
              </a:rPr>
              <a:t>5mg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245" dirty="0">
                <a:latin typeface="Cambria"/>
                <a:cs typeface="Cambria"/>
              </a:rPr>
              <a:t>OD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(initial</a:t>
            </a:r>
            <a:r>
              <a:rPr sz="2000" spc="10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dose);</a:t>
            </a:r>
            <a:r>
              <a:rPr sz="2000" spc="-12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20mg/day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(Max.</a:t>
            </a:r>
            <a:r>
              <a:rPr sz="2000" spc="-204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dose)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57900" y="19763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57900" y="2614548"/>
            <a:ext cx="85725" cy="282575"/>
          </a:xfrm>
          <a:custGeom>
            <a:avLst/>
            <a:gdLst/>
            <a:ahLst/>
            <a:cxnLst/>
            <a:rect l="l" t="t" r="r" b="b"/>
            <a:pathLst>
              <a:path w="85725" h="282575">
                <a:moveTo>
                  <a:pt x="28575" y="196299"/>
                </a:moveTo>
                <a:lnTo>
                  <a:pt x="0" y="196341"/>
                </a:lnTo>
                <a:lnTo>
                  <a:pt x="42925" y="282066"/>
                </a:lnTo>
                <a:lnTo>
                  <a:pt x="78570" y="210565"/>
                </a:lnTo>
                <a:lnTo>
                  <a:pt x="28575" y="210565"/>
                </a:lnTo>
                <a:lnTo>
                  <a:pt x="28575" y="196299"/>
                </a:lnTo>
                <a:close/>
              </a:path>
              <a:path w="85725" h="282575">
                <a:moveTo>
                  <a:pt x="57150" y="196257"/>
                </a:moveTo>
                <a:lnTo>
                  <a:pt x="28575" y="196299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196257"/>
                </a:lnTo>
                <a:close/>
              </a:path>
              <a:path w="85725" h="282575">
                <a:moveTo>
                  <a:pt x="85725" y="196214"/>
                </a:moveTo>
                <a:lnTo>
                  <a:pt x="57150" y="196257"/>
                </a:lnTo>
                <a:lnTo>
                  <a:pt x="57150" y="210565"/>
                </a:lnTo>
                <a:lnTo>
                  <a:pt x="78570" y="210565"/>
                </a:lnTo>
                <a:lnTo>
                  <a:pt x="85725" y="196214"/>
                </a:lnTo>
                <a:close/>
              </a:path>
              <a:path w="85725" h="282575">
                <a:moveTo>
                  <a:pt x="57150" y="0"/>
                </a:moveTo>
                <a:lnTo>
                  <a:pt x="28575" y="0"/>
                </a:lnTo>
                <a:lnTo>
                  <a:pt x="28575" y="196299"/>
                </a:lnTo>
                <a:lnTo>
                  <a:pt x="57150" y="196257"/>
                </a:lnTo>
                <a:lnTo>
                  <a:pt x="5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67425" y="314794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67425" y="371944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0375" y="361950"/>
            <a:ext cx="6210300" cy="4286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20"/>
              </a:spcBef>
            </a:pPr>
            <a:r>
              <a:rPr sz="1550" spc="20" dirty="0">
                <a:latin typeface="Cambria"/>
                <a:cs typeface="Cambria"/>
              </a:rPr>
              <a:t>Patient</a:t>
            </a:r>
            <a:r>
              <a:rPr sz="1550" spc="155" dirty="0">
                <a:latin typeface="Cambria"/>
                <a:cs typeface="Cambria"/>
              </a:rPr>
              <a:t> </a:t>
            </a:r>
            <a:r>
              <a:rPr sz="1550" spc="95" dirty="0">
                <a:latin typeface="Cambria"/>
                <a:cs typeface="Cambria"/>
              </a:rPr>
              <a:t>diagnosed</a:t>
            </a:r>
            <a:r>
              <a:rPr sz="1550" spc="180" dirty="0">
                <a:latin typeface="Cambria"/>
                <a:cs typeface="Cambria"/>
              </a:rPr>
              <a:t> </a:t>
            </a:r>
            <a:r>
              <a:rPr sz="1550" spc="-5" dirty="0">
                <a:latin typeface="Cambria"/>
                <a:cs typeface="Cambria"/>
              </a:rPr>
              <a:t>with</a:t>
            </a:r>
            <a:r>
              <a:rPr sz="1550" spc="185" dirty="0">
                <a:latin typeface="Cambria"/>
                <a:cs typeface="Cambria"/>
              </a:rPr>
              <a:t> </a:t>
            </a:r>
            <a:r>
              <a:rPr sz="1550" spc="140" dirty="0">
                <a:latin typeface="Cambria"/>
                <a:cs typeface="Cambria"/>
              </a:rPr>
              <a:t>AD</a:t>
            </a:r>
            <a:r>
              <a:rPr sz="1550" spc="10" dirty="0">
                <a:latin typeface="Cambria"/>
                <a:cs typeface="Cambria"/>
              </a:rPr>
              <a:t> </a:t>
            </a:r>
            <a:r>
              <a:rPr sz="1550" spc="85" dirty="0">
                <a:latin typeface="Cambria"/>
                <a:cs typeface="Cambria"/>
              </a:rPr>
              <a:t>according</a:t>
            </a:r>
            <a:r>
              <a:rPr sz="1550" spc="254" dirty="0">
                <a:latin typeface="Cambria"/>
                <a:cs typeface="Cambria"/>
              </a:rPr>
              <a:t> </a:t>
            </a:r>
            <a:r>
              <a:rPr sz="1550" dirty="0">
                <a:latin typeface="Cambria"/>
                <a:cs typeface="Cambria"/>
              </a:rPr>
              <a:t>to</a:t>
            </a:r>
            <a:r>
              <a:rPr sz="1550" spc="110" dirty="0">
                <a:latin typeface="Cambria"/>
                <a:cs typeface="Cambria"/>
              </a:rPr>
              <a:t> </a:t>
            </a:r>
            <a:r>
              <a:rPr sz="1550" spc="85" dirty="0">
                <a:latin typeface="Cambria"/>
                <a:cs typeface="Cambria"/>
              </a:rPr>
              <a:t>NINCDS-ADRDA</a:t>
            </a:r>
            <a:r>
              <a:rPr sz="1550" spc="204" dirty="0">
                <a:latin typeface="Cambria"/>
                <a:cs typeface="Cambria"/>
              </a:rPr>
              <a:t> </a:t>
            </a:r>
            <a:r>
              <a:rPr sz="1550" spc="45" dirty="0">
                <a:latin typeface="Cambria"/>
                <a:cs typeface="Cambria"/>
              </a:rPr>
              <a:t>criteria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00375" y="1114425"/>
            <a:ext cx="6210300" cy="56197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2176145" marR="180975" indent="-1991995">
              <a:lnSpc>
                <a:spcPct val="109000"/>
              </a:lnSpc>
              <a:spcBef>
                <a:spcPts val="229"/>
              </a:spcBef>
            </a:pPr>
            <a:r>
              <a:rPr sz="1550" spc="95" dirty="0">
                <a:latin typeface="Cambria"/>
                <a:cs typeface="Cambria"/>
              </a:rPr>
              <a:t>Assess</a:t>
            </a:r>
            <a:r>
              <a:rPr sz="1550" spc="55" dirty="0">
                <a:latin typeface="Cambria"/>
                <a:cs typeface="Cambria"/>
              </a:rPr>
              <a:t> </a:t>
            </a:r>
            <a:r>
              <a:rPr sz="1550" spc="40" dirty="0">
                <a:latin typeface="Cambria"/>
                <a:cs typeface="Cambria"/>
              </a:rPr>
              <a:t>all</a:t>
            </a:r>
            <a:r>
              <a:rPr sz="1550" spc="95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comorbid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medical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60" dirty="0">
                <a:latin typeface="Cambria"/>
                <a:cs typeface="Cambria"/>
              </a:rPr>
              <a:t>disorders</a:t>
            </a:r>
            <a:r>
              <a:rPr sz="1550" spc="130" dirty="0">
                <a:latin typeface="Cambria"/>
                <a:cs typeface="Cambria"/>
              </a:rPr>
              <a:t> </a:t>
            </a:r>
            <a:r>
              <a:rPr sz="1550" spc="75" dirty="0">
                <a:latin typeface="Cambria"/>
                <a:cs typeface="Cambria"/>
              </a:rPr>
              <a:t>and</a:t>
            </a:r>
            <a:r>
              <a:rPr sz="1550" spc="90" dirty="0">
                <a:latin typeface="Cambria"/>
                <a:cs typeface="Cambria"/>
              </a:rPr>
              <a:t> </a:t>
            </a:r>
            <a:r>
              <a:rPr sz="1550" spc="100" dirty="0">
                <a:latin typeface="Cambria"/>
                <a:cs typeface="Cambria"/>
              </a:rPr>
              <a:t>drug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50" dirty="0">
                <a:latin typeface="Cambria"/>
                <a:cs typeface="Cambria"/>
              </a:rPr>
              <a:t>therapies</a:t>
            </a:r>
            <a:r>
              <a:rPr sz="1550" spc="204" dirty="0">
                <a:latin typeface="Cambria"/>
                <a:cs typeface="Cambria"/>
              </a:rPr>
              <a:t> </a:t>
            </a:r>
            <a:r>
              <a:rPr sz="1550" spc="-10" dirty="0">
                <a:latin typeface="Cambria"/>
                <a:cs typeface="Cambria"/>
              </a:rPr>
              <a:t>that </a:t>
            </a:r>
            <a:r>
              <a:rPr sz="1550" spc="-330" dirty="0">
                <a:latin typeface="Cambria"/>
                <a:cs typeface="Cambria"/>
              </a:rPr>
              <a:t> </a:t>
            </a:r>
            <a:r>
              <a:rPr sz="1550" spc="75" dirty="0">
                <a:latin typeface="Cambria"/>
                <a:cs typeface="Cambria"/>
              </a:rPr>
              <a:t>may</a:t>
            </a:r>
            <a:r>
              <a:rPr sz="1550" spc="114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affect</a:t>
            </a:r>
            <a:r>
              <a:rPr sz="1550" spc="90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cognition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0375" y="2686050"/>
            <a:ext cx="6210300" cy="3619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420"/>
              </a:spcBef>
            </a:pPr>
            <a:r>
              <a:rPr sz="1550" spc="55" dirty="0">
                <a:latin typeface="Cambria"/>
                <a:cs typeface="Cambria"/>
              </a:rPr>
              <a:t>Rule</a:t>
            </a:r>
            <a:r>
              <a:rPr sz="1550" spc="15" dirty="0">
                <a:latin typeface="Cambria"/>
                <a:cs typeface="Cambria"/>
              </a:rPr>
              <a:t> </a:t>
            </a:r>
            <a:r>
              <a:rPr sz="1550" spc="20" dirty="0">
                <a:latin typeface="Cambria"/>
                <a:cs typeface="Cambria"/>
              </a:rPr>
              <a:t>out</a:t>
            </a:r>
            <a:r>
              <a:rPr sz="1550" spc="65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comorbid</a:t>
            </a:r>
            <a:r>
              <a:rPr sz="1550" spc="225" dirty="0">
                <a:latin typeface="Cambria"/>
                <a:cs typeface="Cambria"/>
              </a:rPr>
              <a:t> </a:t>
            </a:r>
            <a:r>
              <a:rPr sz="1550" spc="75" dirty="0">
                <a:latin typeface="Cambria"/>
                <a:cs typeface="Cambria"/>
              </a:rPr>
              <a:t>depression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0375" y="1990725"/>
            <a:ext cx="6210300" cy="3619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641350">
              <a:lnSpc>
                <a:spcPct val="100000"/>
              </a:lnSpc>
              <a:spcBef>
                <a:spcPts val="395"/>
              </a:spcBef>
            </a:pPr>
            <a:r>
              <a:rPr sz="1550" spc="45" dirty="0">
                <a:latin typeface="Cambria"/>
                <a:cs typeface="Cambria"/>
              </a:rPr>
              <a:t>Evaluate</a:t>
            </a:r>
            <a:r>
              <a:rPr sz="1550" spc="180" dirty="0">
                <a:latin typeface="Cambria"/>
                <a:cs typeface="Cambria"/>
              </a:rPr>
              <a:t> </a:t>
            </a:r>
            <a:r>
              <a:rPr sz="1550" spc="20" dirty="0">
                <a:latin typeface="Cambria"/>
                <a:cs typeface="Cambria"/>
              </a:rPr>
              <a:t>for</a:t>
            </a:r>
            <a:r>
              <a:rPr sz="1550" spc="120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pharmacotherapy</a:t>
            </a:r>
            <a:r>
              <a:rPr sz="1550" spc="425" dirty="0">
                <a:latin typeface="Cambria"/>
                <a:cs typeface="Cambria"/>
              </a:rPr>
              <a:t> </a:t>
            </a:r>
            <a:r>
              <a:rPr sz="1550" spc="105" dirty="0">
                <a:latin typeface="Cambria"/>
                <a:cs typeface="Cambria"/>
              </a:rPr>
              <a:t>based</a:t>
            </a:r>
            <a:r>
              <a:rPr sz="1550" spc="95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on</a:t>
            </a:r>
            <a:r>
              <a:rPr sz="1550" spc="100" dirty="0">
                <a:latin typeface="Cambria"/>
                <a:cs typeface="Cambria"/>
              </a:rPr>
              <a:t> </a:t>
            </a:r>
            <a:r>
              <a:rPr sz="1550" spc="50" dirty="0">
                <a:latin typeface="Cambria"/>
                <a:cs typeface="Cambria"/>
              </a:rPr>
              <a:t>illness</a:t>
            </a:r>
            <a:r>
              <a:rPr sz="1550" spc="135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stage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1650" y="3352800"/>
            <a:ext cx="3867150" cy="16383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27939" rIns="0" bIns="0" rtlCol="0">
            <a:spAutoFit/>
          </a:bodyPr>
          <a:lstStyle/>
          <a:p>
            <a:pPr marL="122555" marR="109220" indent="791210">
              <a:lnSpc>
                <a:spcPct val="109000"/>
              </a:lnSpc>
              <a:spcBef>
                <a:spcPts val="219"/>
              </a:spcBef>
            </a:pPr>
            <a:r>
              <a:rPr sz="1550" b="1" u="sng" spc="5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Moderate-severe</a:t>
            </a:r>
            <a:r>
              <a:rPr sz="1550" b="1" u="sng" spc="6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55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AD </a:t>
            </a:r>
            <a:r>
              <a:rPr sz="1550" b="1" spc="145" dirty="0">
                <a:latin typeface="Cambria"/>
                <a:cs typeface="Cambria"/>
              </a:rPr>
              <a:t> </a:t>
            </a:r>
            <a:r>
              <a:rPr sz="1550" spc="75" dirty="0">
                <a:latin typeface="Cambria"/>
                <a:cs typeface="Cambria"/>
              </a:rPr>
              <a:t>Cholinesterase </a:t>
            </a:r>
            <a:r>
              <a:rPr sz="1550" spc="30" dirty="0">
                <a:latin typeface="Cambria"/>
                <a:cs typeface="Cambria"/>
              </a:rPr>
              <a:t>inhibitor, </a:t>
            </a:r>
            <a:r>
              <a:rPr sz="1550" spc="50" dirty="0">
                <a:latin typeface="Cambria"/>
                <a:cs typeface="Cambria"/>
              </a:rPr>
              <a:t>memantine</a:t>
            </a:r>
            <a:r>
              <a:rPr sz="1550" spc="55" dirty="0">
                <a:latin typeface="Cambria"/>
                <a:cs typeface="Cambria"/>
              </a:rPr>
              <a:t> </a:t>
            </a:r>
            <a:r>
              <a:rPr sz="1550" spc="40" dirty="0">
                <a:latin typeface="Cambria"/>
                <a:cs typeface="Cambria"/>
              </a:rPr>
              <a:t>or </a:t>
            </a:r>
            <a:r>
              <a:rPr sz="1550" spc="-330" dirty="0">
                <a:latin typeface="Cambria"/>
                <a:cs typeface="Cambria"/>
              </a:rPr>
              <a:t> </a:t>
            </a:r>
            <a:r>
              <a:rPr sz="1550" spc="50" dirty="0">
                <a:latin typeface="Cambria"/>
                <a:cs typeface="Cambria"/>
              </a:rPr>
              <a:t>combination</a:t>
            </a:r>
            <a:r>
              <a:rPr sz="1550" spc="315" dirty="0">
                <a:latin typeface="Cambria"/>
                <a:cs typeface="Cambria"/>
              </a:rPr>
              <a:t> </a:t>
            </a:r>
            <a:r>
              <a:rPr sz="1550" spc="30" dirty="0">
                <a:latin typeface="Cambria"/>
                <a:cs typeface="Cambria"/>
              </a:rPr>
              <a:t>of</a:t>
            </a:r>
            <a:r>
              <a:rPr sz="1550" spc="10" dirty="0">
                <a:latin typeface="Cambria"/>
                <a:cs typeface="Cambria"/>
              </a:rPr>
              <a:t> </a:t>
            </a:r>
            <a:r>
              <a:rPr sz="1550" spc="60" dirty="0">
                <a:latin typeface="Cambria"/>
                <a:cs typeface="Cambria"/>
              </a:rPr>
              <a:t>cholinesterase</a:t>
            </a:r>
            <a:r>
              <a:rPr sz="1550" spc="245" dirty="0">
                <a:latin typeface="Cambria"/>
                <a:cs typeface="Cambria"/>
              </a:rPr>
              <a:t> </a:t>
            </a:r>
            <a:r>
              <a:rPr sz="1550" spc="25" dirty="0">
                <a:latin typeface="Cambria"/>
                <a:cs typeface="Cambria"/>
              </a:rPr>
              <a:t>inhibitor</a:t>
            </a:r>
            <a:endParaRPr sz="1550">
              <a:latin typeface="Cambria"/>
              <a:cs typeface="Cambria"/>
            </a:endParaRPr>
          </a:p>
          <a:p>
            <a:pPr marL="10160" algn="ctr">
              <a:lnSpc>
                <a:spcPct val="100000"/>
              </a:lnSpc>
              <a:spcBef>
                <a:spcPts val="240"/>
              </a:spcBef>
            </a:pPr>
            <a:r>
              <a:rPr sz="1550" spc="75" dirty="0">
                <a:latin typeface="Cambria"/>
                <a:cs typeface="Cambria"/>
              </a:rPr>
              <a:t>and</a:t>
            </a:r>
            <a:r>
              <a:rPr sz="1550" spc="50" dirty="0">
                <a:latin typeface="Cambria"/>
                <a:cs typeface="Cambria"/>
              </a:rPr>
              <a:t> memantine</a:t>
            </a:r>
            <a:endParaRPr sz="1550">
              <a:latin typeface="Cambria"/>
              <a:cs typeface="Cambria"/>
            </a:endParaRPr>
          </a:p>
          <a:p>
            <a:pPr marL="1270" algn="ctr">
              <a:lnSpc>
                <a:spcPct val="100000"/>
              </a:lnSpc>
              <a:spcBef>
                <a:spcPts val="170"/>
              </a:spcBef>
            </a:pPr>
            <a:r>
              <a:rPr sz="1550" spc="190" dirty="0">
                <a:latin typeface="Cambria"/>
                <a:cs typeface="Cambria"/>
              </a:rPr>
              <a:t>+</a:t>
            </a:r>
            <a:endParaRPr sz="155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244"/>
              </a:spcBef>
            </a:pPr>
            <a:r>
              <a:rPr sz="1550" spc="45" dirty="0">
                <a:latin typeface="Cambria"/>
                <a:cs typeface="Cambria"/>
              </a:rPr>
              <a:t>Vitamin</a:t>
            </a:r>
            <a:r>
              <a:rPr sz="1550" spc="135" dirty="0">
                <a:latin typeface="Cambria"/>
                <a:cs typeface="Cambria"/>
              </a:rPr>
              <a:t> </a:t>
            </a:r>
            <a:r>
              <a:rPr sz="1550" spc="90" dirty="0">
                <a:latin typeface="Cambria"/>
                <a:cs typeface="Cambria"/>
              </a:rPr>
              <a:t>E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00825" y="3352800"/>
            <a:ext cx="3810000" cy="16192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sz="1550" b="1" u="sng" spc="114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Mild</a:t>
            </a:r>
            <a:r>
              <a:rPr sz="1550" b="1" u="sng" spc="13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550" b="1" u="sng" spc="14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AD</a:t>
            </a:r>
            <a:endParaRPr sz="1550">
              <a:latin typeface="Cambria"/>
              <a:cs typeface="Cambria"/>
            </a:endParaRPr>
          </a:p>
          <a:p>
            <a:pPr marL="4445" algn="ctr">
              <a:lnSpc>
                <a:spcPct val="100000"/>
              </a:lnSpc>
              <a:spcBef>
                <a:spcPts val="170"/>
              </a:spcBef>
            </a:pPr>
            <a:r>
              <a:rPr sz="1550" spc="75" dirty="0">
                <a:latin typeface="Cambria"/>
                <a:cs typeface="Cambria"/>
              </a:rPr>
              <a:t>Cholinesterase</a:t>
            </a:r>
            <a:r>
              <a:rPr sz="1550" spc="235" dirty="0">
                <a:latin typeface="Cambria"/>
                <a:cs typeface="Cambria"/>
              </a:rPr>
              <a:t> </a:t>
            </a:r>
            <a:r>
              <a:rPr sz="1550" spc="25" dirty="0">
                <a:latin typeface="Cambria"/>
                <a:cs typeface="Cambria"/>
              </a:rPr>
              <a:t>inhibitor</a:t>
            </a:r>
            <a:r>
              <a:rPr sz="1550" spc="180" dirty="0">
                <a:latin typeface="Cambria"/>
                <a:cs typeface="Cambria"/>
              </a:rPr>
              <a:t> </a:t>
            </a:r>
            <a:r>
              <a:rPr sz="1550" spc="45" dirty="0">
                <a:latin typeface="Cambria"/>
                <a:cs typeface="Cambria"/>
              </a:rPr>
              <a:t>or</a:t>
            </a:r>
            <a:r>
              <a:rPr sz="1550" spc="35" dirty="0">
                <a:latin typeface="Cambria"/>
                <a:cs typeface="Cambria"/>
              </a:rPr>
              <a:t> </a:t>
            </a:r>
            <a:r>
              <a:rPr sz="1550" spc="50" dirty="0">
                <a:latin typeface="Cambria"/>
                <a:cs typeface="Cambria"/>
              </a:rPr>
              <a:t>memantine</a:t>
            </a:r>
            <a:endParaRPr sz="155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1550" spc="190" dirty="0">
                <a:latin typeface="Cambria"/>
                <a:cs typeface="Cambria"/>
              </a:rPr>
              <a:t>+</a:t>
            </a:r>
            <a:endParaRPr sz="155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550" spc="40" dirty="0">
                <a:latin typeface="Cambria"/>
                <a:cs typeface="Cambria"/>
              </a:rPr>
              <a:t>Vitamin</a:t>
            </a:r>
            <a:r>
              <a:rPr sz="1550" spc="135" dirty="0">
                <a:latin typeface="Cambria"/>
                <a:cs typeface="Cambria"/>
              </a:rPr>
              <a:t> </a:t>
            </a:r>
            <a:r>
              <a:rPr sz="1550" spc="90" dirty="0">
                <a:latin typeface="Cambria"/>
                <a:cs typeface="Cambria"/>
              </a:rPr>
              <a:t>E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1650" y="5305425"/>
            <a:ext cx="3810000" cy="86677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470"/>
              </a:spcBef>
            </a:pPr>
            <a:r>
              <a:rPr sz="1550" spc="55" dirty="0">
                <a:latin typeface="Cambria"/>
                <a:cs typeface="Cambria"/>
              </a:rPr>
              <a:t>Stable</a:t>
            </a:r>
            <a:r>
              <a:rPr sz="1550" spc="130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MMSE</a:t>
            </a:r>
            <a:endParaRPr sz="1550">
              <a:latin typeface="Cambria"/>
              <a:cs typeface="Cambria"/>
            </a:endParaRPr>
          </a:p>
          <a:p>
            <a:pPr marL="513715" marR="509270" algn="ctr">
              <a:lnSpc>
                <a:spcPct val="109000"/>
              </a:lnSpc>
            </a:pPr>
            <a:r>
              <a:rPr sz="1550" spc="40" dirty="0">
                <a:latin typeface="Cambria"/>
                <a:cs typeface="Cambria"/>
              </a:rPr>
              <a:t>(&lt;4-point</a:t>
            </a:r>
            <a:r>
              <a:rPr sz="1550" spc="200" dirty="0">
                <a:latin typeface="Cambria"/>
                <a:cs typeface="Cambria"/>
              </a:rPr>
              <a:t> </a:t>
            </a:r>
            <a:r>
              <a:rPr sz="1550" spc="85" dirty="0">
                <a:latin typeface="Cambria"/>
                <a:cs typeface="Cambria"/>
              </a:rPr>
              <a:t>decline</a:t>
            </a:r>
            <a:r>
              <a:rPr sz="1550" spc="75" dirty="0">
                <a:latin typeface="Cambria"/>
                <a:cs typeface="Cambria"/>
              </a:rPr>
              <a:t> </a:t>
            </a:r>
            <a:r>
              <a:rPr sz="1550" spc="30" dirty="0">
                <a:latin typeface="Cambria"/>
                <a:cs typeface="Cambria"/>
              </a:rPr>
              <a:t>over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-5" dirty="0">
                <a:latin typeface="Cambria"/>
                <a:cs typeface="Cambria"/>
              </a:rPr>
              <a:t>1</a:t>
            </a:r>
            <a:r>
              <a:rPr sz="1550" spc="60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year) </a:t>
            </a:r>
            <a:r>
              <a:rPr sz="1550" spc="-330" dirty="0">
                <a:latin typeface="Cambria"/>
                <a:cs typeface="Cambria"/>
              </a:rPr>
              <a:t> </a:t>
            </a:r>
            <a:r>
              <a:rPr sz="1550" spc="75" dirty="0">
                <a:latin typeface="Cambria"/>
                <a:cs typeface="Cambria"/>
              </a:rPr>
              <a:t>Continue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regimen</a:t>
            </a:r>
            <a:r>
              <a:rPr sz="1550" spc="100" dirty="0">
                <a:latin typeface="Cambria"/>
                <a:cs typeface="Cambria"/>
              </a:rPr>
              <a:t> </a:t>
            </a:r>
            <a:r>
              <a:rPr sz="1550" spc="60" dirty="0">
                <a:latin typeface="Cambria"/>
                <a:cs typeface="Cambria"/>
              </a:rPr>
              <a:t>above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0825" y="5295900"/>
            <a:ext cx="3819525" cy="86677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550" spc="45" dirty="0">
                <a:latin typeface="Cambria"/>
                <a:cs typeface="Cambria"/>
              </a:rPr>
              <a:t>Deteriorating</a:t>
            </a:r>
            <a:r>
              <a:rPr sz="1550" spc="280" dirty="0">
                <a:latin typeface="Cambria"/>
                <a:cs typeface="Cambria"/>
              </a:rPr>
              <a:t> </a:t>
            </a:r>
            <a:r>
              <a:rPr sz="1550" spc="80" dirty="0">
                <a:latin typeface="Cambria"/>
                <a:cs typeface="Cambria"/>
              </a:rPr>
              <a:t>MMSE</a:t>
            </a:r>
            <a:endParaRPr sz="1550">
              <a:latin typeface="Cambria"/>
              <a:cs typeface="Cambria"/>
            </a:endParaRPr>
          </a:p>
          <a:p>
            <a:pPr marL="3810" algn="ctr">
              <a:lnSpc>
                <a:spcPct val="100000"/>
              </a:lnSpc>
              <a:spcBef>
                <a:spcPts val="170"/>
              </a:spcBef>
            </a:pPr>
            <a:r>
              <a:rPr sz="1550" spc="35" dirty="0">
                <a:latin typeface="Cambria"/>
                <a:cs typeface="Cambria"/>
              </a:rPr>
              <a:t>(≥4-point</a:t>
            </a:r>
            <a:r>
              <a:rPr sz="1550" spc="210" dirty="0">
                <a:latin typeface="Cambria"/>
                <a:cs typeface="Cambria"/>
              </a:rPr>
              <a:t> </a:t>
            </a:r>
            <a:r>
              <a:rPr sz="1550" spc="85" dirty="0">
                <a:latin typeface="Cambria"/>
                <a:cs typeface="Cambria"/>
              </a:rPr>
              <a:t>decline</a:t>
            </a:r>
            <a:r>
              <a:rPr sz="1550" spc="90" dirty="0">
                <a:latin typeface="Cambria"/>
                <a:cs typeface="Cambria"/>
              </a:rPr>
              <a:t> </a:t>
            </a:r>
            <a:r>
              <a:rPr sz="1550" spc="30" dirty="0">
                <a:latin typeface="Cambria"/>
                <a:cs typeface="Cambria"/>
              </a:rPr>
              <a:t>over</a:t>
            </a:r>
            <a:r>
              <a:rPr sz="1550" spc="185" dirty="0">
                <a:latin typeface="Cambria"/>
                <a:cs typeface="Cambria"/>
              </a:rPr>
              <a:t> </a:t>
            </a:r>
            <a:r>
              <a:rPr sz="1550" spc="-5" dirty="0">
                <a:latin typeface="Cambria"/>
                <a:cs typeface="Cambria"/>
              </a:rPr>
              <a:t>1</a:t>
            </a:r>
            <a:r>
              <a:rPr sz="1550" spc="65" dirty="0">
                <a:latin typeface="Cambria"/>
                <a:cs typeface="Cambria"/>
              </a:rPr>
              <a:t> </a:t>
            </a:r>
            <a:r>
              <a:rPr sz="1550" spc="55" dirty="0">
                <a:latin typeface="Cambria"/>
                <a:cs typeface="Cambria"/>
              </a:rPr>
              <a:t>year)</a:t>
            </a:r>
            <a:endParaRPr sz="1550"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170"/>
              </a:spcBef>
            </a:pPr>
            <a:r>
              <a:rPr sz="1550" spc="55" dirty="0">
                <a:latin typeface="Cambria"/>
                <a:cs typeface="Cambria"/>
              </a:rPr>
              <a:t>Alternate</a:t>
            </a:r>
            <a:r>
              <a:rPr sz="1550" spc="175" dirty="0">
                <a:latin typeface="Cambria"/>
                <a:cs typeface="Cambria"/>
              </a:rPr>
              <a:t> </a:t>
            </a:r>
            <a:r>
              <a:rPr sz="1550" spc="20" dirty="0">
                <a:latin typeface="Cambria"/>
                <a:cs typeface="Cambria"/>
              </a:rPr>
              <a:t>from</a:t>
            </a:r>
            <a:r>
              <a:rPr sz="1550" spc="90" dirty="0">
                <a:latin typeface="Cambria"/>
                <a:cs typeface="Cambria"/>
              </a:rPr>
              <a:t> </a:t>
            </a:r>
            <a:r>
              <a:rPr sz="1550" spc="60" dirty="0">
                <a:latin typeface="Cambria"/>
                <a:cs typeface="Cambria"/>
              </a:rPr>
              <a:t>above</a:t>
            </a:r>
            <a:r>
              <a:rPr sz="1550" spc="250" dirty="0">
                <a:latin typeface="Cambria"/>
                <a:cs typeface="Cambria"/>
              </a:rPr>
              <a:t> </a:t>
            </a:r>
            <a:r>
              <a:rPr sz="1550" spc="190" dirty="0">
                <a:latin typeface="Cambria"/>
                <a:cs typeface="Cambria"/>
              </a:rPr>
              <a:t>+</a:t>
            </a:r>
            <a:r>
              <a:rPr sz="1550" spc="30" dirty="0">
                <a:latin typeface="Cambria"/>
                <a:cs typeface="Cambria"/>
              </a:rPr>
              <a:t> </a:t>
            </a:r>
            <a:r>
              <a:rPr sz="1550" spc="25" dirty="0">
                <a:latin typeface="Cambria"/>
                <a:cs typeface="Cambria"/>
              </a:rPr>
              <a:t>vitamin</a:t>
            </a:r>
            <a:r>
              <a:rPr sz="1550" spc="250" dirty="0">
                <a:latin typeface="Cambria"/>
                <a:cs typeface="Cambria"/>
              </a:rPr>
              <a:t> </a:t>
            </a:r>
            <a:r>
              <a:rPr sz="1550" spc="90" dirty="0">
                <a:latin typeface="Cambria"/>
                <a:cs typeface="Cambria"/>
              </a:rPr>
              <a:t>E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57900" y="814324"/>
            <a:ext cx="85725" cy="282575"/>
          </a:xfrm>
          <a:custGeom>
            <a:avLst/>
            <a:gdLst/>
            <a:ahLst/>
            <a:cxnLst/>
            <a:rect l="l" t="t" r="r" b="b"/>
            <a:pathLst>
              <a:path w="85725" h="282575">
                <a:moveTo>
                  <a:pt x="28575" y="196341"/>
                </a:moveTo>
                <a:lnTo>
                  <a:pt x="0" y="196341"/>
                </a:lnTo>
                <a:lnTo>
                  <a:pt x="42925" y="282066"/>
                </a:lnTo>
                <a:lnTo>
                  <a:pt x="78623" y="210565"/>
                </a:lnTo>
                <a:lnTo>
                  <a:pt x="28575" y="210565"/>
                </a:lnTo>
                <a:lnTo>
                  <a:pt x="28575" y="196341"/>
                </a:lnTo>
                <a:close/>
              </a:path>
              <a:path w="85725" h="282575">
                <a:moveTo>
                  <a:pt x="57150" y="0"/>
                </a:moveTo>
                <a:lnTo>
                  <a:pt x="28575" y="126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2575">
                <a:moveTo>
                  <a:pt x="85725" y="196341"/>
                </a:moveTo>
                <a:lnTo>
                  <a:pt x="57150" y="196341"/>
                </a:lnTo>
                <a:lnTo>
                  <a:pt x="57150" y="210565"/>
                </a:lnTo>
                <a:lnTo>
                  <a:pt x="78623" y="210565"/>
                </a:lnTo>
                <a:lnTo>
                  <a:pt x="85725" y="196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57900" y="1700148"/>
            <a:ext cx="85725" cy="282575"/>
          </a:xfrm>
          <a:custGeom>
            <a:avLst/>
            <a:gdLst/>
            <a:ahLst/>
            <a:cxnLst/>
            <a:rect l="l" t="t" r="r" b="b"/>
            <a:pathLst>
              <a:path w="85725" h="282575">
                <a:moveTo>
                  <a:pt x="28575" y="196299"/>
                </a:moveTo>
                <a:lnTo>
                  <a:pt x="0" y="196341"/>
                </a:lnTo>
                <a:lnTo>
                  <a:pt x="42925" y="282066"/>
                </a:lnTo>
                <a:lnTo>
                  <a:pt x="78570" y="210565"/>
                </a:lnTo>
                <a:lnTo>
                  <a:pt x="28575" y="210565"/>
                </a:lnTo>
                <a:lnTo>
                  <a:pt x="28575" y="196299"/>
                </a:lnTo>
                <a:close/>
              </a:path>
              <a:path w="85725" h="282575">
                <a:moveTo>
                  <a:pt x="57150" y="196257"/>
                </a:moveTo>
                <a:lnTo>
                  <a:pt x="28575" y="196299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196257"/>
                </a:lnTo>
                <a:close/>
              </a:path>
              <a:path w="85725" h="282575">
                <a:moveTo>
                  <a:pt x="85725" y="196214"/>
                </a:moveTo>
                <a:lnTo>
                  <a:pt x="57150" y="196257"/>
                </a:lnTo>
                <a:lnTo>
                  <a:pt x="57150" y="210565"/>
                </a:lnTo>
                <a:lnTo>
                  <a:pt x="78570" y="210565"/>
                </a:lnTo>
                <a:lnTo>
                  <a:pt x="85725" y="196214"/>
                </a:lnTo>
                <a:close/>
              </a:path>
              <a:path w="85725" h="282575">
                <a:moveTo>
                  <a:pt x="57150" y="0"/>
                </a:moveTo>
                <a:lnTo>
                  <a:pt x="28575" y="0"/>
                </a:lnTo>
                <a:lnTo>
                  <a:pt x="28575" y="196299"/>
                </a:lnTo>
                <a:lnTo>
                  <a:pt x="57150" y="196257"/>
                </a:lnTo>
                <a:lnTo>
                  <a:pt x="5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57900" y="237642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95725" y="306222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95725" y="501484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20075" y="499579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799" y="281939"/>
                </a:lnTo>
                <a:lnTo>
                  <a:pt x="78538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38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10550" y="306222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799" y="281939"/>
                </a:lnTo>
                <a:lnTo>
                  <a:pt x="78538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38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867530" y="6318250"/>
            <a:ext cx="50914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latin typeface="Cambria"/>
                <a:cs typeface="Cambria"/>
              </a:rPr>
              <a:t>Treatment</a:t>
            </a:r>
            <a:r>
              <a:rPr sz="1800" b="1" spc="30" dirty="0">
                <a:latin typeface="Cambria"/>
                <a:cs typeface="Cambria"/>
              </a:rPr>
              <a:t> </a:t>
            </a:r>
            <a:r>
              <a:rPr sz="1800" b="1" spc="65" dirty="0">
                <a:latin typeface="Cambria"/>
                <a:cs typeface="Cambria"/>
              </a:rPr>
              <a:t>algorithm</a:t>
            </a:r>
            <a:r>
              <a:rPr sz="1800" b="1" spc="70" dirty="0">
                <a:latin typeface="Cambria"/>
                <a:cs typeface="Cambria"/>
              </a:rPr>
              <a:t> </a:t>
            </a:r>
            <a:r>
              <a:rPr sz="1800" b="1" spc="5" dirty="0">
                <a:latin typeface="Cambria"/>
                <a:cs typeface="Cambria"/>
              </a:rPr>
              <a:t>for</a:t>
            </a:r>
            <a:r>
              <a:rPr sz="1800" b="1" spc="70" dirty="0">
                <a:latin typeface="Cambria"/>
                <a:cs typeface="Cambria"/>
              </a:rPr>
              <a:t> </a:t>
            </a:r>
            <a:r>
              <a:rPr sz="1800" b="1" spc="80" dirty="0">
                <a:latin typeface="Cambria"/>
                <a:cs typeface="Cambria"/>
              </a:rPr>
              <a:t>Alzheimer’s</a:t>
            </a:r>
            <a:r>
              <a:rPr sz="1800" b="1" spc="30" dirty="0">
                <a:latin typeface="Cambria"/>
                <a:cs typeface="Cambria"/>
              </a:rPr>
              <a:t> </a:t>
            </a:r>
            <a:r>
              <a:rPr sz="1800" b="1" spc="70" dirty="0">
                <a:latin typeface="Cambria"/>
                <a:cs typeface="Cambria"/>
              </a:rPr>
              <a:t>disease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5085" y="565854"/>
            <a:ext cx="11282139" cy="48326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369570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225" dirty="0">
                <a:latin typeface="Cambria"/>
                <a:cs typeface="Cambria"/>
              </a:rPr>
              <a:t>E</a:t>
            </a:r>
            <a:r>
              <a:rPr b="1" spc="-270" dirty="0">
                <a:latin typeface="Cambria"/>
                <a:cs typeface="Cambria"/>
              </a:rPr>
              <a:t>PI</a:t>
            </a:r>
            <a:r>
              <a:rPr b="1" spc="-360" dirty="0">
                <a:latin typeface="Cambria"/>
                <a:cs typeface="Cambria"/>
              </a:rPr>
              <a:t>D</a:t>
            </a:r>
            <a:r>
              <a:rPr b="1" spc="-225" dirty="0">
                <a:latin typeface="Cambria"/>
                <a:cs typeface="Cambria"/>
              </a:rPr>
              <a:t>E</a:t>
            </a:r>
            <a:r>
              <a:rPr b="1" spc="-345" dirty="0">
                <a:latin typeface="Cambria"/>
                <a:cs typeface="Cambria"/>
              </a:rPr>
              <a:t>MI</a:t>
            </a:r>
            <a:r>
              <a:rPr b="1" spc="-365" dirty="0">
                <a:latin typeface="Cambria"/>
                <a:cs typeface="Cambria"/>
              </a:rPr>
              <a:t>O</a:t>
            </a:r>
            <a:r>
              <a:rPr b="1" spc="-110" dirty="0">
                <a:latin typeface="Cambria"/>
                <a:cs typeface="Cambria"/>
              </a:rPr>
              <a:t>L</a:t>
            </a:r>
            <a:r>
              <a:rPr b="1" spc="-595" dirty="0">
                <a:latin typeface="Cambria"/>
                <a:cs typeface="Cambria"/>
              </a:rPr>
              <a:t>O</a:t>
            </a:r>
            <a:r>
              <a:rPr b="1" spc="-525" dirty="0">
                <a:latin typeface="Cambria"/>
                <a:cs typeface="Cambria"/>
              </a:rPr>
              <a:t>G</a:t>
            </a:r>
            <a:r>
              <a:rPr b="1" spc="-565" dirty="0">
                <a:latin typeface="Cambria"/>
                <a:cs typeface="Cambria"/>
              </a:rPr>
              <a:t>Y</a:t>
            </a:r>
            <a:r>
              <a:rPr b="1" spc="60" dirty="0">
                <a:latin typeface="Cambria"/>
                <a:cs typeface="Cambri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3950" y="2008568"/>
            <a:ext cx="9979660" cy="28200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219075" indent="-181610">
              <a:lnSpc>
                <a:spcPct val="100000"/>
              </a:lnSpc>
              <a:spcBef>
                <a:spcPts val="100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219710" algn="l"/>
              </a:tabLst>
            </a:pPr>
            <a:r>
              <a:rPr sz="2000" spc="105" dirty="0">
                <a:latin typeface="Cambria"/>
                <a:cs typeface="Cambria"/>
              </a:rPr>
              <a:t>According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2015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report,</a:t>
            </a:r>
            <a:r>
              <a:rPr sz="2000" spc="-60" dirty="0">
                <a:latin typeface="Cambria"/>
                <a:cs typeface="Cambria"/>
              </a:rPr>
              <a:t> </a:t>
            </a:r>
            <a:r>
              <a:rPr sz="2000" spc="165" dirty="0">
                <a:latin typeface="Cambria"/>
                <a:cs typeface="Cambria"/>
              </a:rPr>
              <a:t>AD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affects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5.3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million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people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US.</a:t>
            </a:r>
            <a:endParaRPr sz="2000">
              <a:latin typeface="Cambria"/>
              <a:cs typeface="Cambria"/>
            </a:endParaRPr>
          </a:p>
          <a:p>
            <a:pPr marL="219075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219710" algn="l"/>
              </a:tabLst>
            </a:pPr>
            <a:r>
              <a:rPr sz="2000" spc="160" dirty="0">
                <a:latin typeface="Cambria"/>
                <a:cs typeface="Cambria"/>
              </a:rPr>
              <a:t>AD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was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6</a:t>
            </a:r>
            <a:r>
              <a:rPr sz="2025" spc="-22" baseline="24691" dirty="0">
                <a:latin typeface="Cambria"/>
                <a:cs typeface="Cambria"/>
              </a:rPr>
              <a:t>th</a:t>
            </a:r>
            <a:r>
              <a:rPr sz="2025" spc="307" baseline="24691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leading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cause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death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2015.</a:t>
            </a:r>
            <a:endParaRPr sz="2000">
              <a:latin typeface="Cambria"/>
              <a:cs typeface="Cambria"/>
            </a:endParaRPr>
          </a:p>
          <a:p>
            <a:pPr marL="219075" marR="42545" indent="-181610" algn="just">
              <a:lnSpc>
                <a:spcPts val="2180"/>
              </a:lnSpc>
              <a:spcBef>
                <a:spcPts val="1235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219710" algn="l"/>
              </a:tabLst>
            </a:pPr>
            <a:r>
              <a:rPr sz="2000" spc="160" dirty="0">
                <a:latin typeface="Cambria"/>
                <a:cs typeface="Cambria"/>
              </a:rPr>
              <a:t>AD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35" dirty="0">
                <a:latin typeface="Cambria"/>
                <a:cs typeface="Cambria"/>
              </a:rPr>
              <a:t>other </a:t>
            </a:r>
            <a:r>
              <a:rPr sz="2000" spc="70" dirty="0">
                <a:latin typeface="Cambria"/>
                <a:cs typeface="Cambria"/>
              </a:rPr>
              <a:t>dementias </a:t>
            </a:r>
            <a:r>
              <a:rPr sz="2000" spc="60" dirty="0">
                <a:latin typeface="Cambria"/>
                <a:cs typeface="Cambria"/>
              </a:rPr>
              <a:t>are </a:t>
            </a:r>
            <a:r>
              <a:rPr sz="2000" spc="55" dirty="0">
                <a:latin typeface="Cambria"/>
                <a:cs typeface="Cambria"/>
              </a:rPr>
              <a:t>more </a:t>
            </a:r>
            <a:r>
              <a:rPr sz="2000" spc="60" dirty="0">
                <a:latin typeface="Cambria"/>
                <a:cs typeface="Cambria"/>
              </a:rPr>
              <a:t>likely </a:t>
            </a:r>
            <a:r>
              <a:rPr sz="2000" spc="75" dirty="0">
                <a:latin typeface="Cambria"/>
                <a:cs typeface="Cambria"/>
              </a:rPr>
              <a:t>common </a:t>
            </a:r>
            <a:r>
              <a:rPr sz="2000" spc="40" dirty="0">
                <a:latin typeface="Cambria"/>
                <a:cs typeface="Cambria"/>
              </a:rPr>
              <a:t>in </a:t>
            </a:r>
            <a:r>
              <a:rPr sz="2000" spc="75" dirty="0">
                <a:latin typeface="Cambria"/>
                <a:cs typeface="Cambria"/>
              </a:rPr>
              <a:t>African </a:t>
            </a:r>
            <a:r>
              <a:rPr sz="2000" spc="85" dirty="0">
                <a:latin typeface="Cambria"/>
                <a:cs typeface="Cambria"/>
              </a:rPr>
              <a:t>Americans, </a:t>
            </a:r>
            <a:r>
              <a:rPr sz="2000" spc="10" dirty="0">
                <a:latin typeface="Cambria"/>
                <a:cs typeface="Cambria"/>
              </a:rPr>
              <a:t>than </a:t>
            </a:r>
            <a:r>
              <a:rPr sz="2000" spc="45" dirty="0">
                <a:latin typeface="Cambria"/>
                <a:cs typeface="Cambria"/>
              </a:rPr>
              <a:t>in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whites.</a:t>
            </a:r>
            <a:endParaRPr sz="2000">
              <a:latin typeface="Cambria"/>
              <a:cs typeface="Cambria"/>
            </a:endParaRPr>
          </a:p>
          <a:p>
            <a:pPr marL="219075" marR="30480" indent="-181610" algn="just">
              <a:lnSpc>
                <a:spcPct val="89700"/>
              </a:lnSpc>
              <a:spcBef>
                <a:spcPts val="119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219710" algn="l"/>
              </a:tabLst>
            </a:pPr>
            <a:r>
              <a:rPr sz="2000" spc="105" dirty="0">
                <a:latin typeface="Cambria"/>
                <a:cs typeface="Cambria"/>
              </a:rPr>
              <a:t>According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WHO’s </a:t>
            </a:r>
            <a:r>
              <a:rPr sz="2000" spc="35" dirty="0">
                <a:latin typeface="Cambria"/>
                <a:cs typeface="Cambria"/>
              </a:rPr>
              <a:t>review</a:t>
            </a:r>
            <a:r>
              <a:rPr sz="2000" spc="40" dirty="0">
                <a:latin typeface="Cambria"/>
                <a:cs typeface="Cambria"/>
              </a:rPr>
              <a:t> in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2000,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on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the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140" dirty="0">
                <a:latin typeface="Cambria"/>
                <a:cs typeface="Cambria"/>
              </a:rPr>
              <a:t>“global </a:t>
            </a:r>
            <a:r>
              <a:rPr sz="2000" spc="80" dirty="0">
                <a:latin typeface="Cambria"/>
                <a:cs typeface="Cambria"/>
              </a:rPr>
              <a:t>burden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dementia”: 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approximate </a:t>
            </a:r>
            <a:r>
              <a:rPr sz="2000" spc="20" dirty="0">
                <a:latin typeface="Cambria"/>
                <a:cs typeface="Cambria"/>
              </a:rPr>
              <a:t>rates </a:t>
            </a:r>
            <a:r>
              <a:rPr sz="2000" spc="25" dirty="0">
                <a:latin typeface="Cambria"/>
                <a:cs typeface="Cambria"/>
              </a:rPr>
              <a:t>of </a:t>
            </a:r>
            <a:r>
              <a:rPr sz="2000" spc="80" dirty="0">
                <a:latin typeface="Cambria"/>
                <a:cs typeface="Cambria"/>
              </a:rPr>
              <a:t>dementia </a:t>
            </a:r>
            <a:r>
              <a:rPr sz="2000" spc="55" dirty="0">
                <a:latin typeface="Cambria"/>
                <a:cs typeface="Cambria"/>
              </a:rPr>
              <a:t>are </a:t>
            </a:r>
            <a:r>
              <a:rPr sz="2000" spc="70" dirty="0">
                <a:latin typeface="Cambria"/>
                <a:cs typeface="Cambria"/>
              </a:rPr>
              <a:t>under </a:t>
            </a:r>
            <a:r>
              <a:rPr sz="2000" spc="100" dirty="0">
                <a:latin typeface="Cambria"/>
                <a:cs typeface="Cambria"/>
              </a:rPr>
              <a:t>1% </a:t>
            </a:r>
            <a:r>
              <a:rPr sz="2000" spc="40" dirty="0">
                <a:latin typeface="Cambria"/>
                <a:cs typeface="Cambria"/>
              </a:rPr>
              <a:t>in </a:t>
            </a:r>
            <a:r>
              <a:rPr sz="2000" spc="75" dirty="0">
                <a:latin typeface="Cambria"/>
                <a:cs typeface="Cambria"/>
              </a:rPr>
              <a:t>persons </a:t>
            </a:r>
            <a:r>
              <a:rPr sz="2000" spc="160" dirty="0">
                <a:latin typeface="Cambria"/>
                <a:cs typeface="Cambria"/>
              </a:rPr>
              <a:t>aged </a:t>
            </a:r>
            <a:r>
              <a:rPr sz="2000" spc="10" dirty="0">
                <a:latin typeface="Cambria"/>
                <a:cs typeface="Cambria"/>
              </a:rPr>
              <a:t>60-69 </a:t>
            </a:r>
            <a:r>
              <a:rPr sz="2000" spc="65" dirty="0">
                <a:latin typeface="Cambria"/>
                <a:cs typeface="Cambria"/>
              </a:rPr>
              <a:t>years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45" dirty="0">
                <a:latin typeface="Cambria"/>
                <a:cs typeface="Cambria"/>
              </a:rPr>
              <a:t>39%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 </a:t>
            </a:r>
            <a:r>
              <a:rPr sz="2000" spc="65" dirty="0">
                <a:latin typeface="Cambria"/>
                <a:cs typeface="Cambria"/>
              </a:rPr>
              <a:t>persons </a:t>
            </a:r>
            <a:r>
              <a:rPr sz="2000" spc="160" dirty="0">
                <a:latin typeface="Cambria"/>
                <a:cs typeface="Cambria"/>
              </a:rPr>
              <a:t>aged </a:t>
            </a:r>
            <a:r>
              <a:rPr sz="2000" spc="5" dirty="0">
                <a:latin typeface="Cambria"/>
                <a:cs typeface="Cambria"/>
              </a:rPr>
              <a:t>90-95 </a:t>
            </a:r>
            <a:r>
              <a:rPr sz="2000" spc="80" dirty="0">
                <a:latin typeface="Cambria"/>
                <a:cs typeface="Cambria"/>
              </a:rPr>
              <a:t>years, </a:t>
            </a:r>
            <a:r>
              <a:rPr sz="2000" spc="90" dirty="0">
                <a:latin typeface="Cambria"/>
                <a:cs typeface="Cambria"/>
              </a:rPr>
              <a:t>prevalence </a:t>
            </a:r>
            <a:r>
              <a:rPr sz="2000" spc="85" dirty="0">
                <a:latin typeface="Cambria"/>
                <a:cs typeface="Cambria"/>
              </a:rPr>
              <a:t>doubles </a:t>
            </a:r>
            <a:r>
              <a:rPr sz="2000" spc="10" dirty="0">
                <a:latin typeface="Cambria"/>
                <a:cs typeface="Cambria"/>
              </a:rPr>
              <a:t>with </a:t>
            </a:r>
            <a:r>
              <a:rPr sz="2000" spc="75" dirty="0">
                <a:latin typeface="Cambria"/>
                <a:cs typeface="Cambria"/>
              </a:rPr>
              <a:t>every </a:t>
            </a:r>
            <a:r>
              <a:rPr sz="2000" spc="-10" dirty="0">
                <a:latin typeface="Cambria"/>
                <a:cs typeface="Cambria"/>
              </a:rPr>
              <a:t>5 </a:t>
            </a:r>
            <a:r>
              <a:rPr sz="2000" spc="60" dirty="0">
                <a:latin typeface="Cambria"/>
                <a:cs typeface="Cambria"/>
              </a:rPr>
              <a:t>years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155" dirty="0">
                <a:latin typeface="Cambria"/>
                <a:cs typeface="Cambria"/>
              </a:rPr>
              <a:t>age </a:t>
            </a:r>
            <a:r>
              <a:rPr sz="2000" spc="10" dirty="0">
                <a:latin typeface="Cambria"/>
                <a:cs typeface="Cambria"/>
              </a:rPr>
              <a:t>(within 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 </a:t>
            </a:r>
            <a:r>
              <a:rPr sz="2000" spc="90" dirty="0">
                <a:latin typeface="Cambria"/>
                <a:cs typeface="Cambria"/>
              </a:rPr>
              <a:t>above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ranges).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246634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335" dirty="0">
                <a:latin typeface="Cambria"/>
                <a:cs typeface="Cambria"/>
              </a:rPr>
              <a:t>ETIOLOGY: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119312"/>
            <a:ext cx="9906000" cy="34442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indent="314325" algn="just">
              <a:lnSpc>
                <a:spcPct val="89200"/>
              </a:lnSpc>
              <a:spcBef>
                <a:spcPts val="385"/>
              </a:spcBef>
            </a:pPr>
            <a:r>
              <a:rPr sz="2000" spc="50" dirty="0">
                <a:latin typeface="Cambria"/>
                <a:cs typeface="Cambria"/>
              </a:rPr>
              <a:t>The </a:t>
            </a:r>
            <a:r>
              <a:rPr sz="2000" spc="95" dirty="0">
                <a:latin typeface="Cambria"/>
                <a:cs typeface="Cambria"/>
              </a:rPr>
              <a:t>exact </a:t>
            </a:r>
            <a:r>
              <a:rPr sz="2000" spc="80" dirty="0">
                <a:latin typeface="Cambria"/>
                <a:cs typeface="Cambria"/>
              </a:rPr>
              <a:t>etiology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55" dirty="0">
                <a:latin typeface="Cambria"/>
                <a:cs typeface="Cambria"/>
              </a:rPr>
              <a:t>Alzheimer’s </a:t>
            </a:r>
            <a:r>
              <a:rPr sz="2000" spc="95" dirty="0">
                <a:latin typeface="Cambria"/>
                <a:cs typeface="Cambria"/>
              </a:rPr>
              <a:t>disease </a:t>
            </a:r>
            <a:r>
              <a:rPr sz="2000" spc="55" dirty="0">
                <a:latin typeface="Cambria"/>
                <a:cs typeface="Cambria"/>
              </a:rPr>
              <a:t>is </a:t>
            </a:r>
            <a:r>
              <a:rPr sz="2000" spc="25" dirty="0">
                <a:latin typeface="Cambria"/>
                <a:cs typeface="Cambria"/>
              </a:rPr>
              <a:t>not </a:t>
            </a:r>
            <a:r>
              <a:rPr sz="2000" spc="30" dirty="0">
                <a:latin typeface="Cambria"/>
                <a:cs typeface="Cambria"/>
              </a:rPr>
              <a:t>known </a:t>
            </a:r>
            <a:r>
              <a:rPr sz="2000" spc="75" dirty="0">
                <a:latin typeface="Cambria"/>
                <a:cs typeface="Cambria"/>
              </a:rPr>
              <a:t>and associated </a:t>
            </a:r>
            <a:r>
              <a:rPr sz="2000" spc="10" dirty="0">
                <a:latin typeface="Cambria"/>
                <a:cs typeface="Cambria"/>
              </a:rPr>
              <a:t>with </a:t>
            </a:r>
            <a:r>
              <a:rPr sz="2000" spc="45" dirty="0">
                <a:latin typeface="Cambria"/>
                <a:cs typeface="Cambria"/>
              </a:rPr>
              <a:t>risk 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factors. </a:t>
            </a:r>
            <a:r>
              <a:rPr sz="2000" spc="-25" dirty="0">
                <a:latin typeface="Cambria"/>
                <a:cs typeface="Cambria"/>
              </a:rPr>
              <a:t>But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stated </a:t>
            </a:r>
            <a:r>
              <a:rPr sz="2000" spc="-15" dirty="0">
                <a:latin typeface="Cambria"/>
                <a:cs typeface="Cambria"/>
              </a:rPr>
              <a:t>that </a:t>
            </a:r>
            <a:r>
              <a:rPr sz="2000" spc="40" dirty="0">
                <a:latin typeface="Cambria"/>
                <a:cs typeface="Cambria"/>
              </a:rPr>
              <a:t>there </a:t>
            </a:r>
            <a:r>
              <a:rPr sz="2000" spc="55" dirty="0">
                <a:latin typeface="Cambria"/>
                <a:cs typeface="Cambria"/>
              </a:rPr>
              <a:t>are several </a:t>
            </a:r>
            <a:r>
              <a:rPr sz="2000" spc="95" dirty="0">
                <a:latin typeface="Cambria"/>
                <a:cs typeface="Cambria"/>
              </a:rPr>
              <a:t>genetical </a:t>
            </a:r>
            <a:r>
              <a:rPr sz="2000" spc="80" dirty="0">
                <a:latin typeface="Cambria"/>
                <a:cs typeface="Cambria"/>
              </a:rPr>
              <a:t>and </a:t>
            </a:r>
            <a:r>
              <a:rPr sz="2000" spc="45" dirty="0">
                <a:latin typeface="Cambria"/>
                <a:cs typeface="Cambria"/>
              </a:rPr>
              <a:t>environmental factors </a:t>
            </a:r>
            <a:r>
              <a:rPr sz="2000" spc="80" dirty="0">
                <a:latin typeface="Cambria"/>
                <a:cs typeface="Cambria"/>
              </a:rPr>
              <a:t>have 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30" dirty="0">
                <a:latin typeface="Cambria"/>
                <a:cs typeface="Cambria"/>
              </a:rPr>
              <a:t>been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explored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as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potential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causes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Alzheimer’s </a:t>
            </a:r>
            <a:r>
              <a:rPr sz="2000" spc="95" dirty="0">
                <a:latin typeface="Cambria"/>
                <a:cs typeface="Cambria"/>
              </a:rPr>
              <a:t>disease.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90" dirty="0">
                <a:latin typeface="Cambria"/>
                <a:cs typeface="Cambria"/>
              </a:rPr>
              <a:t>Other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factors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include: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110" dirty="0">
                <a:latin typeface="Cambria"/>
                <a:cs typeface="Cambria"/>
              </a:rPr>
              <a:t>Advancing</a:t>
            </a:r>
            <a:r>
              <a:rPr sz="2000" spc="-75" dirty="0">
                <a:latin typeface="Cambria"/>
                <a:cs typeface="Cambria"/>
              </a:rPr>
              <a:t> </a:t>
            </a:r>
            <a:r>
              <a:rPr sz="2000" spc="155" dirty="0">
                <a:latin typeface="Cambria"/>
                <a:cs typeface="Cambria"/>
              </a:rPr>
              <a:t>age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30" dirty="0">
                <a:latin typeface="Cambria"/>
                <a:cs typeface="Cambria"/>
              </a:rPr>
              <a:t>Family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history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15" dirty="0">
                <a:latin typeface="Cambria"/>
                <a:cs typeface="Cambria"/>
              </a:rPr>
              <a:t>Trauma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65" dirty="0">
                <a:latin typeface="Cambria"/>
                <a:cs typeface="Cambria"/>
              </a:rPr>
              <a:t>Education</a:t>
            </a:r>
            <a:endParaRPr sz="2000">
              <a:latin typeface="Cambria"/>
              <a:cs typeface="Cambria"/>
            </a:endParaRPr>
          </a:p>
          <a:p>
            <a:pPr marL="4705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0" dirty="0">
                <a:latin typeface="Cambria"/>
                <a:cs typeface="Cambria"/>
              </a:rPr>
              <a:t>Vascular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disease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like</a:t>
            </a:r>
            <a:r>
              <a:rPr sz="2000" spc="4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stroke</a:t>
            </a:r>
            <a:r>
              <a:rPr sz="2000" spc="190" dirty="0">
                <a:latin typeface="Cambria"/>
                <a:cs typeface="Cambria"/>
              </a:rPr>
              <a:t> </a:t>
            </a:r>
            <a:r>
              <a:rPr sz="2000" spc="100" dirty="0">
                <a:latin typeface="Cambria"/>
                <a:cs typeface="Cambria"/>
              </a:rPr>
              <a:t>etc.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01425" y="6229350"/>
            <a:ext cx="457200" cy="457200"/>
            <a:chOff x="11401425" y="6229350"/>
            <a:chExt cx="457200" cy="457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01425" y="6229350"/>
              <a:ext cx="457200" cy="4572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34826" y="6262687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0" y="200025"/>
                  </a:moveTo>
                  <a:lnTo>
                    <a:pt x="5281" y="154163"/>
                  </a:lnTo>
                  <a:lnTo>
                    <a:pt x="20327" y="112061"/>
                  </a:lnTo>
                  <a:lnTo>
                    <a:pt x="43937" y="74922"/>
                  </a:lnTo>
                  <a:lnTo>
                    <a:pt x="74911" y="43945"/>
                  </a:lnTo>
                  <a:lnTo>
                    <a:pt x="112050" y="20331"/>
                  </a:lnTo>
                  <a:lnTo>
                    <a:pt x="154155" y="5283"/>
                  </a:lnTo>
                  <a:lnTo>
                    <a:pt x="200025" y="0"/>
                  </a:lnTo>
                  <a:lnTo>
                    <a:pt x="245854" y="5283"/>
                  </a:lnTo>
                  <a:lnTo>
                    <a:pt x="287943" y="20331"/>
                  </a:lnTo>
                  <a:lnTo>
                    <a:pt x="325085" y="43945"/>
                  </a:lnTo>
                  <a:lnTo>
                    <a:pt x="356072" y="74922"/>
                  </a:lnTo>
                  <a:lnTo>
                    <a:pt x="379700" y="112061"/>
                  </a:lnTo>
                  <a:lnTo>
                    <a:pt x="394761" y="154163"/>
                  </a:lnTo>
                  <a:lnTo>
                    <a:pt x="400050" y="200025"/>
                  </a:lnTo>
                  <a:lnTo>
                    <a:pt x="394761" y="245886"/>
                  </a:lnTo>
                  <a:lnTo>
                    <a:pt x="379700" y="287988"/>
                  </a:lnTo>
                  <a:lnTo>
                    <a:pt x="356072" y="325127"/>
                  </a:lnTo>
                  <a:lnTo>
                    <a:pt x="325085" y="356104"/>
                  </a:lnTo>
                  <a:lnTo>
                    <a:pt x="287943" y="379718"/>
                  </a:lnTo>
                  <a:lnTo>
                    <a:pt x="245854" y="394766"/>
                  </a:lnTo>
                  <a:lnTo>
                    <a:pt x="200025" y="400050"/>
                  </a:lnTo>
                  <a:lnTo>
                    <a:pt x="154155" y="394766"/>
                  </a:lnTo>
                  <a:lnTo>
                    <a:pt x="112050" y="379718"/>
                  </a:lnTo>
                  <a:lnTo>
                    <a:pt x="74911" y="356104"/>
                  </a:lnTo>
                  <a:lnTo>
                    <a:pt x="43937" y="325127"/>
                  </a:lnTo>
                  <a:lnTo>
                    <a:pt x="20327" y="287988"/>
                  </a:lnTo>
                  <a:lnTo>
                    <a:pt x="5281" y="245886"/>
                  </a:lnTo>
                  <a:lnTo>
                    <a:pt x="0" y="200025"/>
                  </a:lnTo>
                  <a:close/>
                </a:path>
              </a:pathLst>
            </a:custGeom>
            <a:ln w="953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342963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325" dirty="0">
                <a:latin typeface="Cambria"/>
                <a:cs typeface="Cambria"/>
              </a:rPr>
              <a:t>RISK</a:t>
            </a:r>
            <a:r>
              <a:rPr b="1" spc="380" dirty="0">
                <a:latin typeface="Cambria"/>
                <a:cs typeface="Cambria"/>
              </a:rPr>
              <a:t> </a:t>
            </a:r>
            <a:r>
              <a:rPr b="1" spc="-395" dirty="0">
                <a:latin typeface="Cambria"/>
                <a:cs typeface="Cambria"/>
              </a:rPr>
              <a:t>FACTORS: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49350" y="2237422"/>
            <a:ext cx="4603750" cy="273812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445"/>
              </a:spcBef>
              <a:tabLst>
                <a:tab pos="831850" algn="l"/>
                <a:tab pos="2233295" algn="l"/>
                <a:tab pos="3072130" algn="l"/>
                <a:tab pos="4254500" algn="l"/>
              </a:tabLst>
            </a:pPr>
            <a:r>
              <a:rPr sz="2000" spc="40" dirty="0">
                <a:latin typeface="Cambria"/>
                <a:cs typeface="Cambria"/>
              </a:rPr>
              <a:t>Th</a:t>
            </a:r>
            <a:r>
              <a:rPr sz="2000" spc="65" dirty="0">
                <a:latin typeface="Cambria"/>
                <a:cs typeface="Cambria"/>
              </a:rPr>
              <a:t>e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120" dirty="0">
                <a:latin typeface="Cambria"/>
                <a:cs typeface="Cambria"/>
              </a:rPr>
              <a:t>c</a:t>
            </a:r>
            <a:r>
              <a:rPr sz="2000" spc="110" dirty="0">
                <a:latin typeface="Cambria"/>
                <a:cs typeface="Cambria"/>
              </a:rPr>
              <a:t>o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135" dirty="0">
                <a:latin typeface="Cambria"/>
                <a:cs typeface="Cambria"/>
              </a:rPr>
              <a:t>m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45" dirty="0">
                <a:latin typeface="Cambria"/>
                <a:cs typeface="Cambria"/>
              </a:rPr>
              <a:t>n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65" dirty="0">
                <a:latin typeface="Cambria"/>
                <a:cs typeface="Cambria"/>
              </a:rPr>
              <a:t>r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110" dirty="0">
                <a:latin typeface="Cambria"/>
                <a:cs typeface="Cambria"/>
              </a:rPr>
              <a:t>k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65" dirty="0">
                <a:latin typeface="Cambria"/>
                <a:cs typeface="Cambria"/>
              </a:rPr>
              <a:t>fa</a:t>
            </a:r>
            <a:r>
              <a:rPr sz="2000" spc="160" dirty="0">
                <a:latin typeface="Cambria"/>
                <a:cs typeface="Cambria"/>
              </a:rPr>
              <a:t>c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-10" dirty="0">
                <a:latin typeface="Cambria"/>
                <a:cs typeface="Cambria"/>
              </a:rPr>
              <a:t>r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dirty="0">
                <a:latin typeface="Cambria"/>
                <a:cs typeface="Cambria"/>
              </a:rPr>
              <a:t>	</a:t>
            </a:r>
            <a:r>
              <a:rPr sz="2000" spc="65" dirty="0">
                <a:latin typeface="Cambria"/>
                <a:cs typeface="Cambria"/>
              </a:rPr>
              <a:t>f</a:t>
            </a:r>
            <a:r>
              <a:rPr sz="2000" spc="60" dirty="0">
                <a:latin typeface="Cambria"/>
                <a:cs typeface="Cambria"/>
              </a:rPr>
              <a:t>o</a:t>
            </a:r>
            <a:r>
              <a:rPr sz="2000" spc="10" dirty="0">
                <a:latin typeface="Cambria"/>
                <a:cs typeface="Cambria"/>
              </a:rPr>
              <a:t>r  </a:t>
            </a:r>
            <a:r>
              <a:rPr sz="2000" spc="100" dirty="0">
                <a:latin typeface="Cambria"/>
                <a:cs typeface="Cambria"/>
              </a:rPr>
              <a:t>developing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Alzheimer’s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disease</a:t>
            </a:r>
            <a:r>
              <a:rPr sz="2000" spc="45" dirty="0">
                <a:latin typeface="Cambria"/>
                <a:cs typeface="Cambria"/>
              </a:rPr>
              <a:t> are: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65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65" dirty="0">
                <a:latin typeface="Cambria"/>
                <a:cs typeface="Cambria"/>
              </a:rPr>
              <a:t>Increased</a:t>
            </a:r>
            <a:r>
              <a:rPr sz="2000" spc="160" dirty="0">
                <a:latin typeface="Cambria"/>
                <a:cs typeface="Cambria"/>
              </a:rPr>
              <a:t> </a:t>
            </a:r>
            <a:r>
              <a:rPr sz="2000" spc="155" dirty="0">
                <a:latin typeface="Cambria"/>
                <a:cs typeface="Cambria"/>
              </a:rPr>
              <a:t>age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(over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65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years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age)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60" dirty="0">
                <a:latin typeface="Cambria"/>
                <a:cs typeface="Cambria"/>
              </a:rPr>
              <a:t>Hypertension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(high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blood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pressure)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65" dirty="0">
                <a:latin typeface="Cambria"/>
                <a:cs typeface="Cambria"/>
              </a:rPr>
              <a:t>Increased</a:t>
            </a:r>
            <a:r>
              <a:rPr sz="2000" spc="16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cholesterol</a:t>
            </a:r>
            <a:r>
              <a:rPr sz="2000" spc="16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levels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85" dirty="0">
                <a:latin typeface="Cambria"/>
                <a:cs typeface="Cambria"/>
              </a:rPr>
              <a:t>Coronary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artery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disease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0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90" dirty="0">
                <a:latin typeface="Cambria"/>
                <a:cs typeface="Cambria"/>
              </a:rPr>
              <a:t>Diabetes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94931" y="2126678"/>
            <a:ext cx="3296920" cy="258191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000" spc="90" dirty="0">
                <a:latin typeface="Cambria"/>
                <a:cs typeface="Cambria"/>
              </a:rPr>
              <a:t>Other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risk</a:t>
            </a:r>
            <a:r>
              <a:rPr sz="2000" spc="45" dirty="0">
                <a:latin typeface="Cambria"/>
                <a:cs typeface="Cambria"/>
              </a:rPr>
              <a:t> factors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are: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05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110" dirty="0">
                <a:latin typeface="Cambria"/>
                <a:cs typeface="Cambria"/>
              </a:rPr>
              <a:t>Genetics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80" dirty="0">
                <a:latin typeface="Cambria"/>
                <a:cs typeface="Cambria"/>
              </a:rPr>
              <a:t>Smoking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alcohol</a:t>
            </a:r>
            <a:r>
              <a:rPr sz="2000" spc="80" dirty="0">
                <a:latin typeface="Cambria"/>
                <a:cs typeface="Cambria"/>
              </a:rPr>
              <a:t> use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50" dirty="0">
                <a:latin typeface="Cambria"/>
                <a:cs typeface="Cambria"/>
              </a:rPr>
              <a:t>Plasma</a:t>
            </a:r>
            <a:r>
              <a:rPr sz="2000" spc="3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homocysteine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75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55" dirty="0">
                <a:latin typeface="Cambria"/>
                <a:cs typeface="Cambria"/>
              </a:rPr>
              <a:t>Down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syndrome</a:t>
            </a:r>
            <a:endParaRPr sz="2000">
              <a:latin typeface="Cambria"/>
              <a:cs typeface="Cambria"/>
            </a:endParaRPr>
          </a:p>
          <a:p>
            <a:pPr marL="193675" indent="-181610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0000"/>
              <a:buFont typeface="Wingdings"/>
              <a:buChar char=""/>
              <a:tabLst>
                <a:tab pos="194310" algn="l"/>
              </a:tabLst>
            </a:pPr>
            <a:r>
              <a:rPr sz="2000" spc="100" dirty="0">
                <a:latin typeface="Cambria"/>
                <a:cs typeface="Cambria"/>
              </a:rPr>
              <a:t>Mild</a:t>
            </a:r>
            <a:r>
              <a:rPr sz="2000" spc="-7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cognitive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impairment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458216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400" dirty="0">
                <a:latin typeface="Cambria"/>
                <a:cs typeface="Cambria"/>
              </a:rPr>
              <a:t>PATHOPHYSIOLOGY: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2539047"/>
            <a:ext cx="9915525" cy="27190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985" indent="323850" algn="just">
              <a:lnSpc>
                <a:spcPts val="2180"/>
              </a:lnSpc>
              <a:spcBef>
                <a:spcPts val="380"/>
              </a:spcBef>
            </a:pPr>
            <a:r>
              <a:rPr sz="2000" spc="50" dirty="0">
                <a:latin typeface="Cambria"/>
                <a:cs typeface="Cambria"/>
              </a:rPr>
              <a:t>The brain </a:t>
            </a:r>
            <a:r>
              <a:rPr sz="2000" spc="55" dirty="0">
                <a:latin typeface="Cambria"/>
                <a:cs typeface="Cambria"/>
              </a:rPr>
              <a:t>has </a:t>
            </a:r>
            <a:r>
              <a:rPr sz="2000" spc="60" dirty="0">
                <a:latin typeface="Cambria"/>
                <a:cs typeface="Cambria"/>
              </a:rPr>
              <a:t>billions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50" dirty="0">
                <a:latin typeface="Cambria"/>
                <a:cs typeface="Cambria"/>
              </a:rPr>
              <a:t>neurons, </a:t>
            </a:r>
            <a:r>
              <a:rPr sz="2000" spc="105" dirty="0">
                <a:latin typeface="Cambria"/>
                <a:cs typeface="Cambria"/>
              </a:rPr>
              <a:t>each </a:t>
            </a:r>
            <a:r>
              <a:rPr sz="2000" spc="10" dirty="0">
                <a:latin typeface="Cambria"/>
                <a:cs typeface="Cambria"/>
              </a:rPr>
              <a:t>with </a:t>
            </a:r>
            <a:r>
              <a:rPr sz="2000" spc="55" dirty="0">
                <a:latin typeface="Cambria"/>
                <a:cs typeface="Cambria"/>
              </a:rPr>
              <a:t>an </a:t>
            </a:r>
            <a:r>
              <a:rPr sz="2000" spc="80" dirty="0">
                <a:latin typeface="Cambria"/>
                <a:cs typeface="Cambria"/>
              </a:rPr>
              <a:t>axon and </a:t>
            </a:r>
            <a:r>
              <a:rPr sz="2000" spc="45" dirty="0">
                <a:latin typeface="Cambria"/>
                <a:cs typeface="Cambria"/>
              </a:rPr>
              <a:t>many </a:t>
            </a:r>
            <a:r>
              <a:rPr sz="2000" spc="85" dirty="0">
                <a:latin typeface="Cambria"/>
                <a:cs typeface="Cambria"/>
              </a:rPr>
              <a:t>dendrites. </a:t>
            </a:r>
            <a:r>
              <a:rPr sz="2000" spc="-60" dirty="0">
                <a:latin typeface="Cambria"/>
                <a:cs typeface="Cambria"/>
              </a:rPr>
              <a:t>To </a:t>
            </a:r>
            <a:r>
              <a:rPr sz="2000" spc="40" dirty="0">
                <a:latin typeface="Cambria"/>
                <a:cs typeface="Cambria"/>
              </a:rPr>
              <a:t>stay 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healthy,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neurons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must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communicate</a:t>
            </a:r>
            <a:r>
              <a:rPr sz="2000" spc="7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with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each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other,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carry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out</a:t>
            </a:r>
            <a:r>
              <a:rPr sz="2000" spc="44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metabolism  </a:t>
            </a:r>
            <a:r>
              <a:rPr sz="2000" spc="100" dirty="0">
                <a:latin typeface="Cambria"/>
                <a:cs typeface="Cambria"/>
              </a:rPr>
              <a:t>and </a:t>
            </a:r>
            <a:r>
              <a:rPr sz="2000" spc="10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repair </a:t>
            </a:r>
            <a:r>
              <a:rPr sz="2000" spc="70" dirty="0">
                <a:latin typeface="Cambria"/>
                <a:cs typeface="Cambria"/>
              </a:rPr>
              <a:t>themselves.</a:t>
            </a:r>
            <a:r>
              <a:rPr sz="2000" spc="-60" dirty="0">
                <a:latin typeface="Cambria"/>
                <a:cs typeface="Cambria"/>
              </a:rPr>
              <a:t> </a:t>
            </a:r>
            <a:r>
              <a:rPr sz="2000" spc="160" dirty="0">
                <a:latin typeface="Cambria"/>
                <a:cs typeface="Cambria"/>
              </a:rPr>
              <a:t>AD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disrupts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all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three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these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essential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jobs.</a:t>
            </a:r>
            <a:endParaRPr sz="20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940"/>
              </a:spcBef>
            </a:pPr>
            <a:r>
              <a:rPr sz="2000" spc="-60" dirty="0">
                <a:latin typeface="Cambria"/>
                <a:cs typeface="Cambria"/>
              </a:rPr>
              <a:t>T</a:t>
            </a:r>
            <a:r>
              <a:rPr sz="2000" spc="20" dirty="0">
                <a:latin typeface="Cambria"/>
                <a:cs typeface="Cambria"/>
              </a:rPr>
              <a:t>h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185" dirty="0">
                <a:latin typeface="Cambria"/>
                <a:cs typeface="Cambria"/>
              </a:rPr>
              <a:t>e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a</a:t>
            </a:r>
            <a:r>
              <a:rPr sz="2000" spc="-80" dirty="0">
                <a:latin typeface="Cambria"/>
                <a:cs typeface="Cambria"/>
              </a:rPr>
              <a:t>r</a:t>
            </a:r>
            <a:r>
              <a:rPr sz="2000" spc="185" dirty="0">
                <a:latin typeface="Cambria"/>
                <a:cs typeface="Cambria"/>
              </a:rPr>
              <a:t>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-75" dirty="0">
                <a:latin typeface="Cambria"/>
                <a:cs typeface="Cambria"/>
              </a:rPr>
              <a:t>t</a:t>
            </a:r>
            <a:r>
              <a:rPr sz="2000" spc="-55" dirty="0">
                <a:latin typeface="Cambria"/>
                <a:cs typeface="Cambria"/>
              </a:rPr>
              <a:t>w</a:t>
            </a:r>
            <a:r>
              <a:rPr sz="2000" spc="100" dirty="0">
                <a:latin typeface="Cambria"/>
                <a:cs typeface="Cambria"/>
              </a:rPr>
              <a:t>o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280" dirty="0">
                <a:latin typeface="Cambria"/>
                <a:cs typeface="Cambria"/>
              </a:rPr>
              <a:t>g</a:t>
            </a:r>
            <a:r>
              <a:rPr sz="2000" spc="5" dirty="0">
                <a:latin typeface="Cambria"/>
                <a:cs typeface="Cambria"/>
              </a:rPr>
              <a:t>n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-80" dirty="0">
                <a:latin typeface="Cambria"/>
                <a:cs typeface="Cambria"/>
              </a:rPr>
              <a:t>t</a:t>
            </a:r>
            <a:r>
              <a:rPr sz="2000" spc="15" dirty="0">
                <a:latin typeface="Cambria"/>
                <a:cs typeface="Cambria"/>
              </a:rPr>
              <a:t>u</a:t>
            </a:r>
            <a:r>
              <a:rPr sz="2000" spc="-85" dirty="0">
                <a:latin typeface="Cambria"/>
                <a:cs typeface="Cambria"/>
              </a:rPr>
              <a:t>r</a:t>
            </a:r>
            <a:r>
              <a:rPr sz="2000" spc="185" dirty="0">
                <a:latin typeface="Cambria"/>
                <a:cs typeface="Cambria"/>
              </a:rPr>
              <a:t>e</a:t>
            </a:r>
            <a:r>
              <a:rPr sz="2000" spc="50" dirty="0">
                <a:latin typeface="Cambria"/>
                <a:cs typeface="Cambria"/>
              </a:rPr>
              <a:t> l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65" dirty="0">
                <a:latin typeface="Cambria"/>
                <a:cs typeface="Cambria"/>
              </a:rPr>
              <a:t>o</a:t>
            </a:r>
            <a:r>
              <a:rPr sz="2000" spc="10" dirty="0">
                <a:latin typeface="Cambria"/>
                <a:cs typeface="Cambria"/>
              </a:rPr>
              <a:t>n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i</a:t>
            </a:r>
            <a:r>
              <a:rPr sz="2000" spc="55" dirty="0">
                <a:latin typeface="Cambria"/>
                <a:cs typeface="Cambria"/>
              </a:rPr>
              <a:t>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170" dirty="0">
                <a:latin typeface="Cambria"/>
                <a:cs typeface="Cambria"/>
              </a:rPr>
              <a:t>A</a:t>
            </a:r>
            <a:r>
              <a:rPr sz="2000" spc="50" dirty="0">
                <a:latin typeface="Cambria"/>
                <a:cs typeface="Cambria"/>
              </a:rPr>
              <a:t>l</a:t>
            </a:r>
            <a:r>
              <a:rPr sz="2000" spc="-15" dirty="0">
                <a:latin typeface="Cambria"/>
                <a:cs typeface="Cambria"/>
              </a:rPr>
              <a:t>z</a:t>
            </a:r>
            <a:r>
              <a:rPr sz="2000" spc="20" dirty="0">
                <a:latin typeface="Cambria"/>
                <a:cs typeface="Cambria"/>
              </a:rPr>
              <a:t>h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60" dirty="0">
                <a:latin typeface="Cambria"/>
                <a:cs typeface="Cambria"/>
              </a:rPr>
              <a:t>m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-10" dirty="0">
                <a:latin typeface="Cambria"/>
                <a:cs typeface="Cambria"/>
              </a:rPr>
              <a:t>r</a:t>
            </a:r>
            <a:r>
              <a:rPr sz="2000" spc="-75" dirty="0">
                <a:latin typeface="Cambria"/>
                <a:cs typeface="Cambria"/>
              </a:rPr>
              <a:t>’</a:t>
            </a:r>
            <a:r>
              <a:rPr sz="2000" spc="65" dirty="0">
                <a:latin typeface="Cambria"/>
                <a:cs typeface="Cambria"/>
              </a:rPr>
              <a:t>s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160" dirty="0">
                <a:latin typeface="Cambria"/>
                <a:cs typeface="Cambria"/>
              </a:rPr>
              <a:t>d</a:t>
            </a:r>
            <a:r>
              <a:rPr sz="2000" spc="40" dirty="0">
                <a:latin typeface="Cambria"/>
                <a:cs typeface="Cambria"/>
              </a:rPr>
              <a:t>i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145" dirty="0">
                <a:latin typeface="Cambria"/>
                <a:cs typeface="Cambria"/>
              </a:rPr>
              <a:t>e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35" dirty="0">
                <a:latin typeface="Cambria"/>
                <a:cs typeface="Cambria"/>
              </a:rPr>
              <a:t>s</a:t>
            </a:r>
            <a:r>
              <a:rPr sz="2000" spc="80" dirty="0">
                <a:latin typeface="Cambria"/>
                <a:cs typeface="Cambria"/>
              </a:rPr>
              <a:t>e</a:t>
            </a:r>
            <a:r>
              <a:rPr sz="2000" spc="180" dirty="0">
                <a:latin typeface="Cambria"/>
                <a:cs typeface="Cambria"/>
              </a:rPr>
              <a:t>.</a:t>
            </a:r>
            <a:r>
              <a:rPr sz="2000" spc="-135" dirty="0">
                <a:latin typeface="Cambria"/>
                <a:cs typeface="Cambria"/>
              </a:rPr>
              <a:t> </a:t>
            </a:r>
            <a:r>
              <a:rPr sz="2000" spc="-65" dirty="0">
                <a:latin typeface="Cambria"/>
                <a:cs typeface="Cambria"/>
              </a:rPr>
              <a:t>T</a:t>
            </a:r>
            <a:r>
              <a:rPr sz="2000" spc="15" dirty="0">
                <a:latin typeface="Cambria"/>
                <a:cs typeface="Cambria"/>
              </a:rPr>
              <a:t>h</a:t>
            </a:r>
            <a:r>
              <a:rPr sz="2000" spc="70" dirty="0">
                <a:latin typeface="Cambria"/>
                <a:cs typeface="Cambria"/>
              </a:rPr>
              <a:t>e</a:t>
            </a:r>
            <a:r>
              <a:rPr sz="2000" spc="130" dirty="0">
                <a:latin typeface="Cambria"/>
                <a:cs typeface="Cambria"/>
              </a:rPr>
              <a:t>y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</a:t>
            </a:r>
            <a:r>
              <a:rPr sz="2000" spc="-85" dirty="0">
                <a:latin typeface="Cambria"/>
                <a:cs typeface="Cambria"/>
              </a:rPr>
              <a:t>r</a:t>
            </a:r>
            <a:r>
              <a:rPr sz="2000" spc="150" dirty="0">
                <a:latin typeface="Cambria"/>
                <a:cs typeface="Cambria"/>
              </a:rPr>
              <a:t>e</a:t>
            </a:r>
            <a:r>
              <a:rPr sz="2000" spc="6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  <a:p>
            <a:pPr marL="470534" marR="11430" indent="-457834">
              <a:lnSpc>
                <a:spcPts val="2100"/>
              </a:lnSpc>
              <a:spcBef>
                <a:spcPts val="130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5" dirty="0">
                <a:latin typeface="Cambria"/>
                <a:cs typeface="Cambria"/>
              </a:rPr>
              <a:t>Neuritic</a:t>
            </a:r>
            <a:r>
              <a:rPr sz="2000" spc="39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plaques/</a:t>
            </a:r>
            <a:r>
              <a:rPr sz="2000" spc="409" dirty="0">
                <a:latin typeface="Cambria"/>
                <a:cs typeface="Cambria"/>
              </a:rPr>
              <a:t> </a:t>
            </a:r>
            <a:r>
              <a:rPr sz="2000" i="1" spc="60" dirty="0">
                <a:latin typeface="Cambria"/>
                <a:cs typeface="Cambria"/>
              </a:rPr>
              <a:t>β</a:t>
            </a:r>
            <a:r>
              <a:rPr sz="2000" spc="60" dirty="0">
                <a:latin typeface="Cambria"/>
                <a:cs typeface="Cambria"/>
              </a:rPr>
              <a:t>-amyloid</a:t>
            </a:r>
            <a:r>
              <a:rPr sz="2000" spc="39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plaques,</a:t>
            </a:r>
            <a:r>
              <a:rPr sz="2000" spc="254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which</a:t>
            </a:r>
            <a:r>
              <a:rPr sz="2000" spc="36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are</a:t>
            </a:r>
            <a:r>
              <a:rPr sz="2000" spc="275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dense</a:t>
            </a:r>
            <a:r>
              <a:rPr sz="2000" spc="36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deposits</a:t>
            </a:r>
            <a:r>
              <a:rPr sz="2000" spc="37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40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protein</a:t>
            </a:r>
            <a:r>
              <a:rPr sz="2000" spc="35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cellular </a:t>
            </a:r>
            <a:r>
              <a:rPr sz="2000" spc="50" dirty="0">
                <a:latin typeface="Cambria"/>
                <a:cs typeface="Cambria"/>
              </a:rPr>
              <a:t>material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that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accumulate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outside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and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around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nerve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cells.</a:t>
            </a:r>
            <a:endParaRPr sz="2000">
              <a:latin typeface="Cambria"/>
              <a:cs typeface="Cambria"/>
            </a:endParaRPr>
          </a:p>
          <a:p>
            <a:pPr marL="470534" marR="5080" indent="-457834">
              <a:lnSpc>
                <a:spcPts val="2180"/>
              </a:lnSpc>
              <a:spcBef>
                <a:spcPts val="1220"/>
              </a:spcBef>
              <a:buClr>
                <a:srgbClr val="9E3611"/>
              </a:buClr>
              <a:buSzPct val="85000"/>
              <a:buAutoNum type="arabicPeriod"/>
              <a:tabLst>
                <a:tab pos="469900" algn="l"/>
                <a:tab pos="470534" algn="l"/>
              </a:tabLst>
            </a:pPr>
            <a:r>
              <a:rPr sz="2000" spc="55" dirty="0">
                <a:latin typeface="Cambria"/>
                <a:cs typeface="Cambria"/>
              </a:rPr>
              <a:t>Neurofibrillary</a:t>
            </a:r>
            <a:r>
              <a:rPr sz="2000" spc="23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tangles</a:t>
            </a:r>
            <a:r>
              <a:rPr sz="2000" spc="21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(NFT’s),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which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are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twisted</a:t>
            </a:r>
            <a:r>
              <a:rPr sz="2000" spc="24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fibers</a:t>
            </a:r>
            <a:r>
              <a:rPr sz="2000" spc="210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that</a:t>
            </a:r>
            <a:r>
              <a:rPr sz="2000" spc="220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build</a:t>
            </a:r>
            <a:r>
              <a:rPr sz="2000" spc="254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up</a:t>
            </a:r>
            <a:r>
              <a:rPr sz="2000" spc="24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inside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nerve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120" dirty="0">
                <a:latin typeface="Cambria"/>
                <a:cs typeface="Cambria"/>
              </a:rPr>
              <a:t>cell.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51047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735" dirty="0">
                <a:latin typeface="Cambria"/>
                <a:cs typeface="Cambria"/>
              </a:rPr>
              <a:t>1</a:t>
            </a:r>
            <a:r>
              <a:rPr b="1" spc="270" dirty="0">
                <a:latin typeface="Cambria"/>
                <a:cs typeface="Cambria"/>
              </a:rPr>
              <a:t>.</a:t>
            </a:r>
            <a:r>
              <a:rPr b="1" spc="-15" dirty="0">
                <a:latin typeface="Cambria"/>
                <a:cs typeface="Cambria"/>
              </a:rPr>
              <a:t> 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225" dirty="0">
                <a:latin typeface="Cambria"/>
                <a:cs typeface="Cambria"/>
              </a:rPr>
              <a:t>E</a:t>
            </a:r>
            <a:r>
              <a:rPr b="1" spc="-660" dirty="0">
                <a:latin typeface="Cambria"/>
                <a:cs typeface="Cambria"/>
              </a:rPr>
              <a:t>U</a:t>
            </a:r>
            <a:r>
              <a:rPr b="1" spc="-290" dirty="0">
                <a:latin typeface="Cambria"/>
                <a:cs typeface="Cambria"/>
              </a:rPr>
              <a:t>RI</a:t>
            </a:r>
            <a:r>
              <a:rPr b="1" spc="-380" dirty="0">
                <a:latin typeface="Cambria"/>
                <a:cs typeface="Cambria"/>
              </a:rPr>
              <a:t>T</a:t>
            </a:r>
            <a:r>
              <a:rPr b="1" spc="-165" dirty="0">
                <a:latin typeface="Cambria"/>
                <a:cs typeface="Cambria"/>
              </a:rPr>
              <a:t>IC</a:t>
            </a:r>
            <a:r>
              <a:rPr b="1" spc="395" dirty="0">
                <a:latin typeface="Cambria"/>
                <a:cs typeface="Cambria"/>
              </a:rPr>
              <a:t> </a:t>
            </a:r>
            <a:r>
              <a:rPr b="1" spc="-220" dirty="0">
                <a:latin typeface="Cambria"/>
                <a:cs typeface="Cambria"/>
              </a:rPr>
              <a:t>P</a:t>
            </a:r>
            <a:r>
              <a:rPr b="1" spc="-185" dirty="0">
                <a:latin typeface="Cambria"/>
                <a:cs typeface="Cambria"/>
              </a:rPr>
              <a:t>L</a:t>
            </a:r>
            <a:r>
              <a:rPr b="1" spc="-470" dirty="0">
                <a:latin typeface="Cambria"/>
                <a:cs typeface="Cambria"/>
              </a:rPr>
              <a:t>A</a:t>
            </a:r>
            <a:r>
              <a:rPr b="1" spc="-740" dirty="0">
                <a:latin typeface="Cambria"/>
                <a:cs typeface="Cambria"/>
              </a:rPr>
              <a:t>Q</a:t>
            </a:r>
            <a:r>
              <a:rPr b="1" spc="-660" dirty="0">
                <a:latin typeface="Cambria"/>
                <a:cs typeface="Cambria"/>
              </a:rPr>
              <a:t>U</a:t>
            </a:r>
            <a:r>
              <a:rPr b="1" spc="-225" dirty="0">
                <a:latin typeface="Cambria"/>
                <a:cs typeface="Cambria"/>
              </a:rPr>
              <a:t>E</a:t>
            </a:r>
            <a:r>
              <a:rPr b="1" spc="-130" dirty="0">
                <a:latin typeface="Cambria"/>
                <a:cs typeface="Cambria"/>
              </a:rPr>
              <a:t>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650" y="1910397"/>
            <a:ext cx="9931400" cy="32918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5400" marR="19050" indent="323850">
              <a:lnSpc>
                <a:spcPts val="2100"/>
              </a:lnSpc>
              <a:spcBef>
                <a:spcPts val="445"/>
              </a:spcBef>
            </a:pPr>
            <a:r>
              <a:rPr sz="2000" spc="75" dirty="0">
                <a:latin typeface="Cambria"/>
                <a:cs typeface="Cambria"/>
              </a:rPr>
              <a:t>Deposits</a:t>
            </a:r>
            <a:r>
              <a:rPr sz="2000" spc="28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32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a</a:t>
            </a:r>
            <a:r>
              <a:rPr sz="2000" spc="28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protein</a:t>
            </a:r>
            <a:r>
              <a:rPr sz="2000" spc="27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fragment</a:t>
            </a:r>
            <a:r>
              <a:rPr sz="2000" spc="305" dirty="0">
                <a:latin typeface="Cambria"/>
                <a:cs typeface="Cambria"/>
              </a:rPr>
              <a:t> </a:t>
            </a:r>
            <a:r>
              <a:rPr sz="2000" spc="110" dirty="0">
                <a:latin typeface="Cambria"/>
                <a:cs typeface="Cambria"/>
              </a:rPr>
              <a:t>called</a:t>
            </a:r>
            <a:r>
              <a:rPr sz="2000" spc="320" dirty="0">
                <a:latin typeface="Cambria"/>
                <a:cs typeface="Cambria"/>
              </a:rPr>
              <a:t> </a:t>
            </a:r>
            <a:r>
              <a:rPr sz="2000" i="1" spc="80" dirty="0">
                <a:latin typeface="Cambria"/>
                <a:cs typeface="Cambria"/>
              </a:rPr>
              <a:t>β</a:t>
            </a:r>
            <a:r>
              <a:rPr sz="2000" spc="80" dirty="0">
                <a:latin typeface="Cambria"/>
                <a:cs typeface="Cambria"/>
              </a:rPr>
              <a:t>-amyloid,</a:t>
            </a:r>
            <a:r>
              <a:rPr sz="2000" spc="180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that</a:t>
            </a:r>
            <a:r>
              <a:rPr sz="2000" spc="30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accumulates</a:t>
            </a:r>
            <a:r>
              <a:rPr sz="2000" spc="29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in</a:t>
            </a:r>
            <a:r>
              <a:rPr sz="2000" spc="27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the</a:t>
            </a:r>
            <a:r>
              <a:rPr sz="2000" spc="275" dirty="0">
                <a:latin typeface="Cambria"/>
                <a:cs typeface="Cambria"/>
              </a:rPr>
              <a:t> </a:t>
            </a:r>
            <a:r>
              <a:rPr sz="2000" spc="120" dirty="0">
                <a:latin typeface="Cambria"/>
                <a:cs typeface="Cambria"/>
              </a:rPr>
              <a:t>spaces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between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nerve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cells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(neurons).</a:t>
            </a:r>
            <a:endParaRPr sz="2000">
              <a:latin typeface="Cambria"/>
              <a:cs typeface="Cambria"/>
            </a:endParaRPr>
          </a:p>
          <a:p>
            <a:pPr marL="339725">
              <a:lnSpc>
                <a:spcPct val="100000"/>
              </a:lnSpc>
              <a:spcBef>
                <a:spcPts val="965"/>
              </a:spcBef>
            </a:pPr>
            <a:r>
              <a:rPr sz="2000" spc="60" dirty="0">
                <a:latin typeface="Cambria"/>
                <a:cs typeface="Cambria"/>
              </a:rPr>
              <a:t>APP</a:t>
            </a:r>
            <a:r>
              <a:rPr sz="2000" spc="55" dirty="0">
                <a:latin typeface="Cambria"/>
                <a:cs typeface="Cambria"/>
              </a:rPr>
              <a:t> (amyloid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precursor</a:t>
            </a:r>
            <a:r>
              <a:rPr sz="2000" spc="65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protein)</a:t>
            </a:r>
            <a:r>
              <a:rPr sz="2000" spc="15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is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precursor </a:t>
            </a:r>
            <a:r>
              <a:rPr sz="2000" spc="25" dirty="0">
                <a:latin typeface="Cambria"/>
                <a:cs typeface="Cambria"/>
              </a:rPr>
              <a:t>of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amyloid</a:t>
            </a:r>
            <a:r>
              <a:rPr sz="2000" spc="105" dirty="0">
                <a:latin typeface="Cambria"/>
                <a:cs typeface="Cambria"/>
              </a:rPr>
              <a:t> plaque.</a:t>
            </a:r>
            <a:endParaRPr sz="2000">
              <a:latin typeface="Cambria"/>
              <a:cs typeface="Cambria"/>
            </a:endParaRPr>
          </a:p>
          <a:p>
            <a:pPr marL="483234" indent="-457834">
              <a:lnSpc>
                <a:spcPct val="100000"/>
              </a:lnSpc>
              <a:spcBef>
                <a:spcPts val="980"/>
              </a:spcBef>
              <a:buClr>
                <a:srgbClr val="9E3611"/>
              </a:buClr>
              <a:buSzPct val="85000"/>
              <a:buAutoNum type="alphaLcParenR"/>
              <a:tabLst>
                <a:tab pos="482600" algn="l"/>
                <a:tab pos="483234" algn="l"/>
              </a:tabLst>
            </a:pPr>
            <a:r>
              <a:rPr sz="2000" spc="60" dirty="0">
                <a:latin typeface="Cambria"/>
                <a:cs typeface="Cambria"/>
              </a:rPr>
              <a:t>APP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sticks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through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neuron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membrane.</a:t>
            </a:r>
            <a:endParaRPr sz="2000">
              <a:latin typeface="Cambria"/>
              <a:cs typeface="Cambria"/>
            </a:endParaRPr>
          </a:p>
          <a:p>
            <a:pPr marL="483234" marR="18415" indent="-457834">
              <a:lnSpc>
                <a:spcPts val="2180"/>
              </a:lnSpc>
              <a:spcBef>
                <a:spcPts val="1235"/>
              </a:spcBef>
              <a:buClr>
                <a:srgbClr val="9E3611"/>
              </a:buClr>
              <a:buSzPct val="85000"/>
              <a:buAutoNum type="alphaLcParenR"/>
              <a:tabLst>
                <a:tab pos="482600" algn="l"/>
                <a:tab pos="483234" algn="l"/>
              </a:tabLst>
            </a:pPr>
            <a:r>
              <a:rPr sz="2000" spc="70" dirty="0">
                <a:latin typeface="Cambria"/>
                <a:cs typeface="Cambria"/>
              </a:rPr>
              <a:t>Enzymes</a:t>
            </a:r>
            <a:r>
              <a:rPr sz="2000" spc="21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like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i="1" spc="75" dirty="0">
                <a:latin typeface="Cambria"/>
                <a:cs typeface="Cambria"/>
              </a:rPr>
              <a:t>β</a:t>
            </a:r>
            <a:r>
              <a:rPr sz="2000" spc="75" dirty="0">
                <a:latin typeface="Cambria"/>
                <a:cs typeface="Cambria"/>
              </a:rPr>
              <a:t>-secretase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and</a:t>
            </a:r>
            <a:r>
              <a:rPr sz="2000" spc="245" dirty="0">
                <a:latin typeface="Cambria"/>
                <a:cs typeface="Cambria"/>
              </a:rPr>
              <a:t> </a:t>
            </a:r>
            <a:r>
              <a:rPr sz="2000" i="1" spc="70" dirty="0">
                <a:latin typeface="Cambria"/>
                <a:cs typeface="Cambria"/>
              </a:rPr>
              <a:t>α</a:t>
            </a:r>
            <a:r>
              <a:rPr sz="2000" spc="70" dirty="0">
                <a:latin typeface="Cambria"/>
                <a:cs typeface="Cambria"/>
              </a:rPr>
              <a:t>-secretase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cut</a:t>
            </a:r>
            <a:r>
              <a:rPr sz="2000" spc="225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the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APP</a:t>
            </a:r>
            <a:r>
              <a:rPr sz="2000" spc="204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into</a:t>
            </a:r>
            <a:r>
              <a:rPr sz="2000" spc="20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fragments</a:t>
            </a:r>
            <a:r>
              <a:rPr sz="2000" spc="22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25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protein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(neurotoxic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</a:t>
            </a:r>
            <a:r>
              <a:rPr sz="2000" i="1" spc="55" dirty="0">
                <a:latin typeface="Cambria"/>
                <a:cs typeface="Cambria"/>
              </a:rPr>
              <a:t>β</a:t>
            </a:r>
            <a:r>
              <a:rPr sz="2025" spc="82" baseline="-18518" dirty="0">
                <a:latin typeface="Cambria"/>
                <a:cs typeface="Cambria"/>
              </a:rPr>
              <a:t>42</a:t>
            </a:r>
            <a:r>
              <a:rPr sz="2025" spc="247" baseline="-18518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fragment),</a:t>
            </a:r>
            <a:r>
              <a:rPr sz="2000" spc="-7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including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i="1" spc="80" dirty="0">
                <a:latin typeface="Cambria"/>
                <a:cs typeface="Cambria"/>
              </a:rPr>
              <a:t>β</a:t>
            </a:r>
            <a:r>
              <a:rPr sz="2000" spc="80" dirty="0">
                <a:latin typeface="Cambria"/>
                <a:cs typeface="Cambria"/>
              </a:rPr>
              <a:t>-amyloid.</a:t>
            </a:r>
            <a:endParaRPr sz="2000">
              <a:latin typeface="Cambria"/>
              <a:cs typeface="Cambria"/>
            </a:endParaRPr>
          </a:p>
          <a:p>
            <a:pPr marL="483234" indent="-457834">
              <a:lnSpc>
                <a:spcPct val="100000"/>
              </a:lnSpc>
              <a:spcBef>
                <a:spcPts val="865"/>
              </a:spcBef>
              <a:buClr>
                <a:srgbClr val="9E3611"/>
              </a:buClr>
              <a:buSzPct val="85000"/>
              <a:buFont typeface="Cambria"/>
              <a:buAutoNum type="alphaLcParenR"/>
              <a:tabLst>
                <a:tab pos="482600" algn="l"/>
                <a:tab pos="483234" algn="l"/>
              </a:tabLst>
            </a:pPr>
            <a:r>
              <a:rPr sz="2000" i="1" spc="70" dirty="0">
                <a:latin typeface="Cambria"/>
                <a:cs typeface="Cambria"/>
              </a:rPr>
              <a:t>β</a:t>
            </a:r>
            <a:r>
              <a:rPr sz="2000" spc="70" dirty="0">
                <a:latin typeface="Cambria"/>
                <a:cs typeface="Cambria"/>
              </a:rPr>
              <a:t>-amyloid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fragments</a:t>
            </a:r>
            <a:r>
              <a:rPr sz="2000" spc="145" dirty="0">
                <a:latin typeface="Cambria"/>
                <a:cs typeface="Cambria"/>
              </a:rPr>
              <a:t> </a:t>
            </a:r>
            <a:r>
              <a:rPr sz="2000" spc="114" dirty="0">
                <a:latin typeface="Cambria"/>
                <a:cs typeface="Cambria"/>
              </a:rPr>
              <a:t>come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together</a:t>
            </a:r>
            <a:r>
              <a:rPr sz="2000" spc="135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in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clumps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form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plaques.</a:t>
            </a:r>
            <a:endParaRPr sz="2000">
              <a:latin typeface="Cambria"/>
              <a:cs typeface="Cambria"/>
            </a:endParaRPr>
          </a:p>
          <a:p>
            <a:pPr marL="25400" marR="17780" indent="323850">
              <a:lnSpc>
                <a:spcPts val="2180"/>
              </a:lnSpc>
              <a:spcBef>
                <a:spcPts val="1235"/>
              </a:spcBef>
            </a:pPr>
            <a:r>
              <a:rPr sz="2000" spc="-5" dirty="0">
                <a:latin typeface="Cambria"/>
                <a:cs typeface="Cambria"/>
              </a:rPr>
              <a:t>In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AD,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many</a:t>
            </a:r>
            <a:r>
              <a:rPr sz="2000" spc="15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170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these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clumps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form,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65" dirty="0">
                <a:latin typeface="Cambria"/>
                <a:cs typeface="Cambria"/>
              </a:rPr>
              <a:t>disrupting</a:t>
            </a:r>
            <a:r>
              <a:rPr sz="2000" spc="17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the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work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175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neurons.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This</a:t>
            </a:r>
            <a:r>
              <a:rPr sz="2000" spc="135" dirty="0">
                <a:latin typeface="Cambria"/>
                <a:cs typeface="Cambria"/>
              </a:rPr>
              <a:t> </a:t>
            </a:r>
            <a:r>
              <a:rPr sz="2000" spc="60" dirty="0">
                <a:latin typeface="Cambria"/>
                <a:cs typeface="Cambria"/>
              </a:rPr>
              <a:t>affects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hippocampus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80" dirty="0">
                <a:latin typeface="Cambria"/>
                <a:cs typeface="Cambria"/>
              </a:rPr>
              <a:t>and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30" dirty="0">
                <a:latin typeface="Cambria"/>
                <a:cs typeface="Cambria"/>
              </a:rPr>
              <a:t>other</a:t>
            </a:r>
            <a:r>
              <a:rPr sz="2000" spc="14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areas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20" dirty="0">
                <a:latin typeface="Cambria"/>
                <a:cs typeface="Cambria"/>
              </a:rPr>
              <a:t>of</a:t>
            </a:r>
            <a:r>
              <a:rPr sz="2000" spc="9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the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70" dirty="0">
                <a:latin typeface="Cambria"/>
                <a:cs typeface="Cambria"/>
              </a:rPr>
              <a:t>cerebral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cortex.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2416" y="610806"/>
            <a:ext cx="7652384" cy="50660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61594" algn="ctr">
              <a:lnSpc>
                <a:spcPct val="100000"/>
              </a:lnSpc>
              <a:spcBef>
                <a:spcPts val="125"/>
              </a:spcBef>
            </a:pPr>
            <a:r>
              <a:rPr sz="2000" b="1" spc="120" dirty="0">
                <a:latin typeface="Cambria"/>
                <a:cs typeface="Cambria"/>
              </a:rPr>
              <a:t>APP</a:t>
            </a:r>
            <a:r>
              <a:rPr sz="2000" b="1" spc="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(amyloid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45" dirty="0">
                <a:latin typeface="Cambria"/>
                <a:cs typeface="Cambria"/>
              </a:rPr>
              <a:t>precursor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protein)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Cambria"/>
              <a:cs typeface="Cambria"/>
            </a:endParaRPr>
          </a:p>
          <a:p>
            <a:pPr marR="55880" algn="ctr">
              <a:lnSpc>
                <a:spcPct val="100000"/>
              </a:lnSpc>
              <a:spcBef>
                <a:spcPts val="5"/>
              </a:spcBef>
            </a:pPr>
            <a:r>
              <a:rPr sz="2000" b="1" spc="110" dirty="0">
                <a:latin typeface="Cambria"/>
                <a:cs typeface="Cambria"/>
              </a:rPr>
              <a:t>Cleaved</a:t>
            </a:r>
            <a:r>
              <a:rPr sz="2000" b="1" spc="80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by</a:t>
            </a:r>
            <a:r>
              <a:rPr sz="2000" b="1" spc="85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β-secretase</a:t>
            </a:r>
            <a:r>
              <a:rPr sz="2000" b="1" spc="-105" dirty="0">
                <a:latin typeface="Cambria"/>
                <a:cs typeface="Cambria"/>
              </a:rPr>
              <a:t> </a:t>
            </a:r>
            <a:r>
              <a:rPr sz="2000" b="1" spc="85" dirty="0">
                <a:latin typeface="Cambria"/>
                <a:cs typeface="Cambria"/>
              </a:rPr>
              <a:t>and</a:t>
            </a:r>
            <a:r>
              <a:rPr sz="2000" b="1" spc="30" dirty="0">
                <a:latin typeface="Cambria"/>
                <a:cs typeface="Cambria"/>
              </a:rPr>
              <a:t> </a:t>
            </a:r>
            <a:r>
              <a:rPr sz="2000" b="1" spc="70" dirty="0">
                <a:latin typeface="Cambria"/>
                <a:cs typeface="Cambria"/>
              </a:rPr>
              <a:t>α-secretase</a:t>
            </a:r>
            <a:endParaRPr sz="2000">
              <a:latin typeface="Cambria"/>
              <a:cs typeface="Cambria"/>
            </a:endParaRPr>
          </a:p>
          <a:p>
            <a:pPr marL="774700" marR="5080" indent="-762635">
              <a:lnSpc>
                <a:spcPct val="209600"/>
              </a:lnSpc>
            </a:pPr>
            <a:r>
              <a:rPr sz="2000" b="1" spc="405" dirty="0">
                <a:latin typeface="Cambria"/>
                <a:cs typeface="Cambria"/>
              </a:rPr>
              <a:t>M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40" dirty="0">
                <a:latin typeface="Cambria"/>
                <a:cs typeface="Cambria"/>
              </a:rPr>
              <a:t>i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f</a:t>
            </a:r>
            <a:r>
              <a:rPr sz="2000" b="1" spc="114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65" dirty="0">
                <a:latin typeface="Cambria"/>
                <a:cs typeface="Cambria"/>
              </a:rPr>
              <a:t>m</a:t>
            </a:r>
            <a:r>
              <a:rPr sz="2000" b="1" spc="145" dirty="0">
                <a:latin typeface="Cambria"/>
                <a:cs typeface="Cambria"/>
              </a:rPr>
              <a:t>y</a:t>
            </a:r>
            <a:r>
              <a:rPr sz="2000" b="1" spc="110" dirty="0">
                <a:latin typeface="Cambria"/>
                <a:cs typeface="Cambria"/>
              </a:rPr>
              <a:t>l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70" dirty="0">
                <a:latin typeface="Cambria"/>
                <a:cs typeface="Cambria"/>
              </a:rPr>
              <a:t>d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dirty="0">
                <a:latin typeface="Cambria"/>
                <a:cs typeface="Cambria"/>
              </a:rPr>
              <a:t>e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45" dirty="0">
                <a:latin typeface="Cambria"/>
                <a:cs typeface="Cambria"/>
              </a:rPr>
              <a:t>r</a:t>
            </a:r>
            <a:r>
              <a:rPr sz="2000" b="1" spc="55" dirty="0">
                <a:latin typeface="Cambria"/>
                <a:cs typeface="Cambria"/>
              </a:rPr>
              <a:t>s</a:t>
            </a:r>
            <a:r>
              <a:rPr sz="2000" b="1" spc="-15" dirty="0">
                <a:latin typeface="Cambria"/>
                <a:cs typeface="Cambria"/>
              </a:rPr>
              <a:t>or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-5" dirty="0">
                <a:latin typeface="Cambria"/>
                <a:cs typeface="Cambria"/>
              </a:rPr>
              <a:t>r</a:t>
            </a:r>
            <a:r>
              <a:rPr sz="2000" b="1" spc="-40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-5" dirty="0">
                <a:latin typeface="Cambria"/>
                <a:cs typeface="Cambria"/>
              </a:rPr>
              <a:t>r</a:t>
            </a:r>
            <a:r>
              <a:rPr sz="2000" b="1" spc="-40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100" dirty="0">
                <a:latin typeface="Cambria"/>
                <a:cs typeface="Cambria"/>
              </a:rPr>
              <a:t>e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-90" dirty="0">
                <a:latin typeface="Cambria"/>
                <a:cs typeface="Cambria"/>
              </a:rPr>
              <a:t>o</a:t>
            </a:r>
            <a:r>
              <a:rPr sz="2000" b="1" spc="250" dirty="0">
                <a:latin typeface="Cambria"/>
                <a:cs typeface="Cambria"/>
              </a:rPr>
              <a:t>.</a:t>
            </a:r>
            <a:r>
              <a:rPr sz="2000" b="1" spc="-110" dirty="0">
                <a:latin typeface="Cambria"/>
                <a:cs typeface="Cambria"/>
              </a:rPr>
              <a:t> </a:t>
            </a:r>
            <a:r>
              <a:rPr sz="2000" b="1" spc="-65" dirty="0">
                <a:latin typeface="Cambria"/>
                <a:cs typeface="Cambria"/>
              </a:rPr>
              <a:t>2</a:t>
            </a:r>
            <a:r>
              <a:rPr sz="2000" b="1" spc="-40" dirty="0">
                <a:latin typeface="Cambria"/>
                <a:cs typeface="Cambria"/>
              </a:rPr>
              <a:t>1  </a:t>
            </a:r>
            <a:r>
              <a:rPr sz="2000" b="1" spc="85" dirty="0">
                <a:latin typeface="Cambria"/>
                <a:cs typeface="Cambria"/>
              </a:rPr>
              <a:t>Increased</a:t>
            </a:r>
            <a:r>
              <a:rPr sz="2000" b="1" spc="15" dirty="0">
                <a:latin typeface="Cambria"/>
                <a:cs typeface="Cambria"/>
              </a:rPr>
              <a:t> </a:t>
            </a:r>
            <a:r>
              <a:rPr sz="2000" b="1" spc="55" dirty="0">
                <a:latin typeface="Cambria"/>
                <a:cs typeface="Cambria"/>
              </a:rPr>
              <a:t>production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25" dirty="0">
                <a:latin typeface="Cambria"/>
                <a:cs typeface="Cambria"/>
              </a:rPr>
              <a:t>of</a:t>
            </a:r>
            <a:r>
              <a:rPr sz="2000" b="1" spc="110" dirty="0">
                <a:latin typeface="Cambria"/>
                <a:cs typeface="Cambria"/>
              </a:rPr>
              <a:t> </a:t>
            </a:r>
            <a:r>
              <a:rPr sz="2000" b="1" spc="105" dirty="0">
                <a:latin typeface="Cambria"/>
                <a:cs typeface="Cambria"/>
              </a:rPr>
              <a:t>amyloid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50" dirty="0">
                <a:latin typeface="Cambria"/>
                <a:cs typeface="Cambria"/>
              </a:rPr>
              <a:t>precursor</a:t>
            </a:r>
            <a:r>
              <a:rPr sz="2000" b="1" dirty="0">
                <a:latin typeface="Cambria"/>
                <a:cs typeface="Cambria"/>
              </a:rPr>
              <a:t> </a:t>
            </a:r>
            <a:r>
              <a:rPr sz="2000" b="1" spc="40" dirty="0">
                <a:latin typeface="Cambria"/>
                <a:cs typeface="Cambria"/>
              </a:rPr>
              <a:t>protein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Cambria"/>
              <a:cs typeface="Cambria"/>
            </a:endParaRPr>
          </a:p>
          <a:p>
            <a:pPr marR="72390" algn="ctr">
              <a:lnSpc>
                <a:spcPct val="100000"/>
              </a:lnSpc>
              <a:spcBef>
                <a:spcPts val="5"/>
              </a:spcBef>
            </a:pPr>
            <a:r>
              <a:rPr sz="2000" b="1" spc="60" dirty="0">
                <a:latin typeface="Cambria"/>
                <a:cs typeface="Cambria"/>
              </a:rPr>
              <a:t>P</a:t>
            </a:r>
            <a:r>
              <a:rPr sz="2000" b="1" spc="35" dirty="0">
                <a:latin typeface="Cambria"/>
                <a:cs typeface="Cambria"/>
              </a:rPr>
              <a:t>r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75" dirty="0">
                <a:latin typeface="Cambria"/>
                <a:cs typeface="Cambria"/>
              </a:rPr>
              <a:t>du</a:t>
            </a:r>
            <a:r>
              <a:rPr sz="2000" b="1" spc="185" dirty="0">
                <a:latin typeface="Cambria"/>
                <a:cs typeface="Cambria"/>
              </a:rPr>
              <a:t>c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2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f</a:t>
            </a:r>
            <a:r>
              <a:rPr sz="2000" b="1" spc="110" dirty="0">
                <a:latin typeface="Cambria"/>
                <a:cs typeface="Cambria"/>
              </a:rPr>
              <a:t> 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65" dirty="0">
                <a:latin typeface="Cambria"/>
                <a:cs typeface="Cambria"/>
              </a:rPr>
              <a:t>m</a:t>
            </a:r>
            <a:r>
              <a:rPr sz="2000" b="1" spc="145" dirty="0">
                <a:latin typeface="Cambria"/>
                <a:cs typeface="Cambria"/>
              </a:rPr>
              <a:t>y</a:t>
            </a:r>
            <a:r>
              <a:rPr sz="2000" b="1" spc="110" dirty="0">
                <a:latin typeface="Cambria"/>
                <a:cs typeface="Cambria"/>
              </a:rPr>
              <a:t>l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70" dirty="0">
                <a:latin typeface="Cambria"/>
                <a:cs typeface="Cambria"/>
              </a:rPr>
              <a:t>d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n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Cambria"/>
              <a:cs typeface="Cambria"/>
            </a:endParaRPr>
          </a:p>
          <a:p>
            <a:pPr marL="1518285" marR="1581785" indent="-10160" algn="ctr">
              <a:lnSpc>
                <a:spcPts val="1950"/>
              </a:lnSpc>
              <a:spcBef>
                <a:spcPts val="5"/>
              </a:spcBef>
            </a:pPr>
            <a:r>
              <a:rPr sz="2000" b="1" spc="114" dirty="0">
                <a:latin typeface="Cambria"/>
                <a:cs typeface="Cambria"/>
              </a:rPr>
              <a:t>A</a:t>
            </a:r>
            <a:r>
              <a:rPr sz="2000" b="1" spc="185" dirty="0">
                <a:latin typeface="Cambria"/>
                <a:cs typeface="Cambria"/>
              </a:rPr>
              <a:t>cc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-60" dirty="0">
                <a:latin typeface="Cambria"/>
                <a:cs typeface="Cambria"/>
              </a:rPr>
              <a:t>t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0" dirty="0">
                <a:latin typeface="Cambria"/>
                <a:cs typeface="Cambria"/>
              </a:rPr>
              <a:t>n</a:t>
            </a:r>
            <a:r>
              <a:rPr sz="2000" b="1" spc="-13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o</a:t>
            </a:r>
            <a:r>
              <a:rPr sz="2000" b="1" spc="65" dirty="0">
                <a:latin typeface="Cambria"/>
                <a:cs typeface="Cambria"/>
              </a:rPr>
              <a:t>f</a:t>
            </a:r>
            <a:r>
              <a:rPr sz="2000" b="1" spc="45" dirty="0">
                <a:latin typeface="Cambria"/>
                <a:cs typeface="Cambria"/>
              </a:rPr>
              <a:t> </a:t>
            </a:r>
            <a:r>
              <a:rPr sz="2000" b="1" spc="-5" dirty="0">
                <a:latin typeface="Cambria"/>
                <a:cs typeface="Cambria"/>
              </a:rPr>
              <a:t>β-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65" dirty="0">
                <a:latin typeface="Cambria"/>
                <a:cs typeface="Cambria"/>
              </a:rPr>
              <a:t>m</a:t>
            </a:r>
            <a:r>
              <a:rPr sz="2000" b="1" spc="145" dirty="0">
                <a:latin typeface="Cambria"/>
                <a:cs typeface="Cambria"/>
              </a:rPr>
              <a:t>y</a:t>
            </a:r>
            <a:r>
              <a:rPr sz="2000" b="1" spc="110" dirty="0">
                <a:latin typeface="Cambria"/>
                <a:cs typeface="Cambria"/>
              </a:rPr>
              <a:t>l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70" dirty="0">
                <a:latin typeface="Cambria"/>
                <a:cs typeface="Cambria"/>
              </a:rPr>
              <a:t>d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p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30" dirty="0">
                <a:latin typeface="Cambria"/>
                <a:cs typeface="Cambria"/>
              </a:rPr>
              <a:t>n  </a:t>
            </a:r>
            <a:r>
              <a:rPr sz="2000" b="1" spc="25" dirty="0">
                <a:latin typeface="Cambria"/>
                <a:cs typeface="Cambria"/>
              </a:rPr>
              <a:t>(due</a:t>
            </a:r>
            <a:r>
              <a:rPr sz="2000" b="1" spc="-40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to</a:t>
            </a:r>
            <a:r>
              <a:rPr sz="2000" b="1" spc="40" dirty="0">
                <a:latin typeface="Cambria"/>
                <a:cs typeface="Cambria"/>
              </a:rPr>
              <a:t> </a:t>
            </a:r>
            <a:r>
              <a:rPr sz="2000" b="1" spc="85" dirty="0">
                <a:latin typeface="Cambria"/>
                <a:cs typeface="Cambria"/>
              </a:rPr>
              <a:t>increased</a:t>
            </a:r>
            <a:r>
              <a:rPr sz="2000" b="1" spc="-70" dirty="0">
                <a:latin typeface="Cambria"/>
                <a:cs typeface="Cambria"/>
              </a:rPr>
              <a:t> </a:t>
            </a:r>
            <a:r>
              <a:rPr sz="2000" b="1" spc="55" dirty="0">
                <a:latin typeface="Cambria"/>
                <a:cs typeface="Cambria"/>
              </a:rPr>
              <a:t>production</a:t>
            </a:r>
            <a:r>
              <a:rPr sz="2000" b="1" spc="-65" dirty="0">
                <a:latin typeface="Cambria"/>
                <a:cs typeface="Cambria"/>
              </a:rPr>
              <a:t> </a:t>
            </a:r>
            <a:r>
              <a:rPr sz="2000" b="1" spc="20" dirty="0">
                <a:latin typeface="Cambria"/>
                <a:cs typeface="Cambria"/>
              </a:rPr>
              <a:t>of</a:t>
            </a:r>
            <a:r>
              <a:rPr sz="2000" b="1" spc="30" dirty="0">
                <a:latin typeface="Cambria"/>
                <a:cs typeface="Cambria"/>
              </a:rPr>
              <a:t> </a:t>
            </a:r>
            <a:r>
              <a:rPr sz="2000" b="1" spc="60" dirty="0">
                <a:latin typeface="Cambria"/>
                <a:cs typeface="Cambria"/>
              </a:rPr>
              <a:t>APP)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Cambria"/>
              <a:cs typeface="Cambria"/>
            </a:endParaRPr>
          </a:p>
          <a:p>
            <a:pPr marR="73025" algn="ctr">
              <a:lnSpc>
                <a:spcPct val="100000"/>
              </a:lnSpc>
            </a:pPr>
            <a:r>
              <a:rPr sz="2000" b="1" spc="235" dirty="0">
                <a:latin typeface="Cambria"/>
                <a:cs typeface="Cambria"/>
              </a:rPr>
              <a:t>D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180" dirty="0">
                <a:latin typeface="Cambria"/>
                <a:cs typeface="Cambria"/>
              </a:rPr>
              <a:t>c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140" dirty="0">
                <a:latin typeface="Cambria"/>
                <a:cs typeface="Cambria"/>
              </a:rPr>
              <a:t>y</a:t>
            </a:r>
            <a:r>
              <a:rPr sz="2000" b="1" spc="-150" dirty="0">
                <a:latin typeface="Cambria"/>
                <a:cs typeface="Cambria"/>
              </a:rPr>
              <a:t> </a:t>
            </a:r>
            <a:r>
              <a:rPr sz="2000" b="1" spc="65" dirty="0">
                <a:latin typeface="Cambria"/>
                <a:cs typeface="Cambria"/>
              </a:rPr>
              <a:t>n</a:t>
            </a:r>
            <a:r>
              <a:rPr sz="2000" b="1" spc="60" dirty="0">
                <a:latin typeface="Cambria"/>
                <a:cs typeface="Cambria"/>
              </a:rPr>
              <a:t>e</a:t>
            </a:r>
            <a:r>
              <a:rPr sz="2000" b="1" spc="75" dirty="0">
                <a:latin typeface="Cambria"/>
                <a:cs typeface="Cambria"/>
              </a:rPr>
              <a:t>u</a:t>
            </a:r>
            <a:r>
              <a:rPr sz="2000" b="1" spc="-25" dirty="0">
                <a:latin typeface="Cambria"/>
                <a:cs typeface="Cambria"/>
              </a:rPr>
              <a:t>r</a:t>
            </a:r>
            <a:r>
              <a:rPr sz="2000" b="1" spc="-20" dirty="0">
                <a:latin typeface="Cambria"/>
                <a:cs typeface="Cambria"/>
              </a:rPr>
              <a:t>o</a:t>
            </a:r>
            <a:r>
              <a:rPr sz="2000" b="1" spc="15" dirty="0">
                <a:latin typeface="Cambria"/>
                <a:cs typeface="Cambria"/>
              </a:rPr>
              <a:t>t</a:t>
            </a:r>
            <a:r>
              <a:rPr sz="2000" b="1" spc="-95" dirty="0">
                <a:latin typeface="Cambria"/>
                <a:cs typeface="Cambria"/>
              </a:rPr>
              <a:t>o</a:t>
            </a:r>
            <a:r>
              <a:rPr sz="2000" b="1" spc="70" dirty="0">
                <a:latin typeface="Cambria"/>
                <a:cs typeface="Cambria"/>
              </a:rPr>
              <a:t>x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60" dirty="0">
                <a:latin typeface="Cambria"/>
                <a:cs typeface="Cambria"/>
              </a:rPr>
              <a:t>n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Cambria"/>
              <a:cs typeface="Cambria"/>
            </a:endParaRPr>
          </a:p>
          <a:p>
            <a:pPr marR="64135" algn="ctr">
              <a:lnSpc>
                <a:spcPct val="100000"/>
              </a:lnSpc>
              <a:spcBef>
                <a:spcPts val="5"/>
              </a:spcBef>
            </a:pPr>
            <a:r>
              <a:rPr sz="2000" b="1" spc="114" dirty="0">
                <a:latin typeface="Cambria"/>
                <a:cs typeface="Cambria"/>
              </a:rPr>
              <a:t>A</a:t>
            </a:r>
            <a:r>
              <a:rPr sz="2000" b="1" spc="130" dirty="0">
                <a:latin typeface="Cambria"/>
                <a:cs typeface="Cambria"/>
              </a:rPr>
              <a:t>l</a:t>
            </a:r>
            <a:r>
              <a:rPr sz="2000" b="1" spc="90" dirty="0">
                <a:latin typeface="Cambria"/>
                <a:cs typeface="Cambria"/>
              </a:rPr>
              <a:t>z</a:t>
            </a:r>
            <a:r>
              <a:rPr sz="2000" b="1" spc="75" dirty="0">
                <a:latin typeface="Cambria"/>
                <a:cs typeface="Cambria"/>
              </a:rPr>
              <a:t>h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240" dirty="0">
                <a:latin typeface="Cambria"/>
                <a:cs typeface="Cambria"/>
              </a:rPr>
              <a:t>m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-20" dirty="0">
                <a:latin typeface="Cambria"/>
                <a:cs typeface="Cambria"/>
              </a:rPr>
              <a:t>r</a:t>
            </a:r>
            <a:r>
              <a:rPr sz="2000" b="1" spc="120" dirty="0">
                <a:latin typeface="Cambria"/>
                <a:cs typeface="Cambria"/>
              </a:rPr>
              <a:t>’</a:t>
            </a:r>
            <a:r>
              <a:rPr sz="2000" b="1" spc="114" dirty="0">
                <a:latin typeface="Cambria"/>
                <a:cs typeface="Cambria"/>
              </a:rPr>
              <a:t>s</a:t>
            </a:r>
            <a:r>
              <a:rPr sz="2000" b="1" spc="-125" dirty="0">
                <a:latin typeface="Cambria"/>
                <a:cs typeface="Cambria"/>
              </a:rPr>
              <a:t> </a:t>
            </a:r>
            <a:r>
              <a:rPr sz="2000" b="1" spc="75" dirty="0">
                <a:latin typeface="Cambria"/>
                <a:cs typeface="Cambria"/>
              </a:rPr>
              <a:t>d</a:t>
            </a:r>
            <a:r>
              <a:rPr sz="2000" b="1" spc="114" dirty="0">
                <a:latin typeface="Cambria"/>
                <a:cs typeface="Cambria"/>
              </a:rPr>
              <a:t>i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65" dirty="0">
                <a:latin typeface="Cambria"/>
                <a:cs typeface="Cambria"/>
              </a:rPr>
              <a:t>e</a:t>
            </a:r>
            <a:r>
              <a:rPr sz="2000" b="1" spc="125" dirty="0">
                <a:latin typeface="Cambria"/>
                <a:cs typeface="Cambria"/>
              </a:rPr>
              <a:t>a</a:t>
            </a:r>
            <a:r>
              <a:rPr sz="2000" b="1" spc="130" dirty="0">
                <a:latin typeface="Cambria"/>
                <a:cs typeface="Cambria"/>
              </a:rPr>
              <a:t>s</a:t>
            </a:r>
            <a:r>
              <a:rPr sz="2000" b="1" spc="100" dirty="0">
                <a:latin typeface="Cambria"/>
                <a:cs typeface="Cambria"/>
              </a:rPr>
              <a:t>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48375" y="985774"/>
            <a:ext cx="85725" cy="282575"/>
          </a:xfrm>
          <a:custGeom>
            <a:avLst/>
            <a:gdLst/>
            <a:ahLst/>
            <a:cxnLst/>
            <a:rect l="l" t="t" r="r" b="b"/>
            <a:pathLst>
              <a:path w="85725" h="282575">
                <a:moveTo>
                  <a:pt x="28575" y="196341"/>
                </a:moveTo>
                <a:lnTo>
                  <a:pt x="0" y="196341"/>
                </a:lnTo>
                <a:lnTo>
                  <a:pt x="42925" y="282066"/>
                </a:lnTo>
                <a:lnTo>
                  <a:pt x="78623" y="210565"/>
                </a:lnTo>
                <a:lnTo>
                  <a:pt x="28575" y="210565"/>
                </a:lnTo>
                <a:lnTo>
                  <a:pt x="28575" y="196341"/>
                </a:lnTo>
                <a:close/>
              </a:path>
              <a:path w="85725" h="282575">
                <a:moveTo>
                  <a:pt x="57150" y="0"/>
                </a:moveTo>
                <a:lnTo>
                  <a:pt x="28575" y="126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2575">
                <a:moveTo>
                  <a:pt x="85725" y="196341"/>
                </a:moveTo>
                <a:lnTo>
                  <a:pt x="57150" y="196341"/>
                </a:lnTo>
                <a:lnTo>
                  <a:pt x="57150" y="210565"/>
                </a:lnTo>
                <a:lnTo>
                  <a:pt x="78623" y="210565"/>
                </a:lnTo>
                <a:lnTo>
                  <a:pt x="85725" y="196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48375" y="35384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48375" y="229069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57900" y="290982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99"/>
                </a:moveTo>
                <a:lnTo>
                  <a:pt x="0" y="196341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99"/>
                </a:lnTo>
                <a:close/>
              </a:path>
              <a:path w="85725" h="281939">
                <a:moveTo>
                  <a:pt x="57150" y="196257"/>
                </a:moveTo>
                <a:lnTo>
                  <a:pt x="28575" y="196299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196257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57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196299"/>
                </a:lnTo>
                <a:lnTo>
                  <a:pt x="57150" y="196257"/>
                </a:lnTo>
                <a:lnTo>
                  <a:pt x="5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48375" y="1642998"/>
            <a:ext cx="85725" cy="282575"/>
          </a:xfrm>
          <a:custGeom>
            <a:avLst/>
            <a:gdLst/>
            <a:ahLst/>
            <a:cxnLst/>
            <a:rect l="l" t="t" r="r" b="b"/>
            <a:pathLst>
              <a:path w="85725" h="282575">
                <a:moveTo>
                  <a:pt x="28575" y="196299"/>
                </a:moveTo>
                <a:lnTo>
                  <a:pt x="0" y="196341"/>
                </a:lnTo>
                <a:lnTo>
                  <a:pt x="42925" y="282066"/>
                </a:lnTo>
                <a:lnTo>
                  <a:pt x="78570" y="210565"/>
                </a:lnTo>
                <a:lnTo>
                  <a:pt x="28575" y="210565"/>
                </a:lnTo>
                <a:lnTo>
                  <a:pt x="28575" y="196299"/>
                </a:lnTo>
                <a:close/>
              </a:path>
              <a:path w="85725" h="282575">
                <a:moveTo>
                  <a:pt x="57150" y="196257"/>
                </a:moveTo>
                <a:lnTo>
                  <a:pt x="28575" y="196299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196257"/>
                </a:lnTo>
                <a:close/>
              </a:path>
              <a:path w="85725" h="282575">
                <a:moveTo>
                  <a:pt x="85725" y="196214"/>
                </a:moveTo>
                <a:lnTo>
                  <a:pt x="57150" y="196257"/>
                </a:lnTo>
                <a:lnTo>
                  <a:pt x="57150" y="210565"/>
                </a:lnTo>
                <a:lnTo>
                  <a:pt x="78570" y="210565"/>
                </a:lnTo>
                <a:lnTo>
                  <a:pt x="85725" y="196214"/>
                </a:lnTo>
                <a:close/>
              </a:path>
              <a:path w="85725" h="282575">
                <a:moveTo>
                  <a:pt x="57150" y="0"/>
                </a:moveTo>
                <a:lnTo>
                  <a:pt x="28575" y="0"/>
                </a:lnTo>
                <a:lnTo>
                  <a:pt x="28575" y="196299"/>
                </a:lnTo>
                <a:lnTo>
                  <a:pt x="57150" y="196257"/>
                </a:lnTo>
                <a:lnTo>
                  <a:pt x="5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57900" y="4481448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57900" y="5062473"/>
            <a:ext cx="85725" cy="281940"/>
          </a:xfrm>
          <a:custGeom>
            <a:avLst/>
            <a:gdLst/>
            <a:ahLst/>
            <a:cxnLst/>
            <a:rect l="l" t="t" r="r" b="b"/>
            <a:pathLst>
              <a:path w="85725" h="281939">
                <a:moveTo>
                  <a:pt x="28575" y="196214"/>
                </a:moveTo>
                <a:lnTo>
                  <a:pt x="0" y="196214"/>
                </a:lnTo>
                <a:lnTo>
                  <a:pt x="42925" y="281939"/>
                </a:lnTo>
                <a:lnTo>
                  <a:pt x="78560" y="210565"/>
                </a:lnTo>
                <a:lnTo>
                  <a:pt x="28575" y="210565"/>
                </a:lnTo>
                <a:lnTo>
                  <a:pt x="28575" y="196214"/>
                </a:lnTo>
                <a:close/>
              </a:path>
              <a:path w="85725" h="281939">
                <a:moveTo>
                  <a:pt x="57150" y="0"/>
                </a:moveTo>
                <a:lnTo>
                  <a:pt x="28575" y="0"/>
                </a:lnTo>
                <a:lnTo>
                  <a:pt x="28575" y="210565"/>
                </a:lnTo>
                <a:lnTo>
                  <a:pt x="57150" y="210565"/>
                </a:lnTo>
                <a:lnTo>
                  <a:pt x="57150" y="0"/>
                </a:lnTo>
                <a:close/>
              </a:path>
              <a:path w="85725" h="281939">
                <a:moveTo>
                  <a:pt x="85725" y="196214"/>
                </a:moveTo>
                <a:lnTo>
                  <a:pt x="57150" y="196214"/>
                </a:lnTo>
                <a:lnTo>
                  <a:pt x="57150" y="210565"/>
                </a:lnTo>
                <a:lnTo>
                  <a:pt x="78560" y="210565"/>
                </a:lnTo>
                <a:lnTo>
                  <a:pt x="85725" y="1962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040" y="2905125"/>
            <a:ext cx="3489662" cy="341947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70333" y="2957772"/>
            <a:ext cx="3416332" cy="31588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350" y="880999"/>
            <a:ext cx="89909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735" dirty="0">
                <a:latin typeface="Cambria"/>
                <a:cs typeface="Cambria"/>
              </a:rPr>
              <a:t>2</a:t>
            </a:r>
            <a:r>
              <a:rPr b="1" spc="270" dirty="0">
                <a:latin typeface="Cambria"/>
                <a:cs typeface="Cambria"/>
              </a:rPr>
              <a:t>.</a:t>
            </a:r>
            <a:r>
              <a:rPr b="1" spc="-15" dirty="0">
                <a:latin typeface="Cambria"/>
                <a:cs typeface="Cambria"/>
              </a:rPr>
              <a:t> 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225" dirty="0">
                <a:latin typeface="Cambria"/>
                <a:cs typeface="Cambria"/>
              </a:rPr>
              <a:t>E</a:t>
            </a:r>
            <a:r>
              <a:rPr b="1" spc="-660" dirty="0">
                <a:latin typeface="Cambria"/>
                <a:cs typeface="Cambria"/>
              </a:rPr>
              <a:t>U</a:t>
            </a:r>
            <a:r>
              <a:rPr b="1" spc="-595" dirty="0">
                <a:latin typeface="Cambria"/>
                <a:cs typeface="Cambria"/>
              </a:rPr>
              <a:t>RO</a:t>
            </a:r>
            <a:r>
              <a:rPr b="1" spc="-105" dirty="0">
                <a:latin typeface="Cambria"/>
                <a:cs typeface="Cambria"/>
              </a:rPr>
              <a:t>F</a:t>
            </a:r>
            <a:r>
              <a:rPr b="1" spc="-254" dirty="0">
                <a:latin typeface="Cambria"/>
                <a:cs typeface="Cambria"/>
              </a:rPr>
              <a:t>IBR</a:t>
            </a:r>
            <a:r>
              <a:rPr b="1" spc="-145" dirty="0">
                <a:latin typeface="Cambria"/>
                <a:cs typeface="Cambria"/>
              </a:rPr>
              <a:t>I</a:t>
            </a:r>
            <a:r>
              <a:rPr b="1" spc="-110" dirty="0">
                <a:latin typeface="Cambria"/>
                <a:cs typeface="Cambria"/>
              </a:rPr>
              <a:t>L</a:t>
            </a:r>
            <a:r>
              <a:rPr b="1" spc="-180" dirty="0">
                <a:latin typeface="Cambria"/>
                <a:cs typeface="Cambria"/>
              </a:rPr>
              <a:t>L</a:t>
            </a:r>
            <a:r>
              <a:rPr b="1" spc="-470" dirty="0">
                <a:latin typeface="Cambria"/>
                <a:cs typeface="Cambria"/>
              </a:rPr>
              <a:t>A</a:t>
            </a:r>
            <a:r>
              <a:rPr b="1" spc="-670" dirty="0">
                <a:latin typeface="Cambria"/>
                <a:cs typeface="Cambria"/>
              </a:rPr>
              <a:t>R</a:t>
            </a:r>
            <a:r>
              <a:rPr b="1" spc="-125" dirty="0">
                <a:latin typeface="Cambria"/>
                <a:cs typeface="Cambria"/>
              </a:rPr>
              <a:t>Y</a:t>
            </a:r>
            <a:r>
              <a:rPr b="1" spc="-60" dirty="0">
                <a:latin typeface="Cambria"/>
                <a:cs typeface="Cambria"/>
              </a:rPr>
              <a:t> </a:t>
            </a:r>
            <a:r>
              <a:rPr b="1" spc="-640" dirty="0">
                <a:latin typeface="Cambria"/>
                <a:cs typeface="Cambria"/>
              </a:rPr>
              <a:t>T</a:t>
            </a:r>
            <a:r>
              <a:rPr b="1" spc="-400" dirty="0">
                <a:latin typeface="Cambria"/>
                <a:cs typeface="Cambria"/>
              </a:rPr>
              <a:t>A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525" dirty="0">
                <a:latin typeface="Cambria"/>
                <a:cs typeface="Cambria"/>
              </a:rPr>
              <a:t>G</a:t>
            </a:r>
            <a:r>
              <a:rPr b="1" spc="-110" dirty="0">
                <a:latin typeface="Cambria"/>
                <a:cs typeface="Cambria"/>
              </a:rPr>
              <a:t>L</a:t>
            </a:r>
            <a:r>
              <a:rPr b="1" spc="-225" dirty="0">
                <a:latin typeface="Cambria"/>
                <a:cs typeface="Cambria"/>
              </a:rPr>
              <a:t>E</a:t>
            </a:r>
            <a:r>
              <a:rPr b="1" spc="-320" dirty="0">
                <a:latin typeface="Cambria"/>
                <a:cs typeface="Cambria"/>
              </a:rPr>
              <a:t>S</a:t>
            </a:r>
            <a:r>
              <a:rPr b="1" spc="395" dirty="0">
                <a:latin typeface="Cambria"/>
                <a:cs typeface="Cambria"/>
              </a:rPr>
              <a:t> </a:t>
            </a:r>
            <a:r>
              <a:rPr b="1" spc="-530" dirty="0">
                <a:latin typeface="Cambria"/>
                <a:cs typeface="Cambria"/>
              </a:rPr>
              <a:t>(</a:t>
            </a:r>
            <a:r>
              <a:rPr b="1" spc="-520" dirty="0">
                <a:latin typeface="Cambria"/>
                <a:cs typeface="Cambria"/>
              </a:rPr>
              <a:t>N</a:t>
            </a:r>
            <a:r>
              <a:rPr b="1" spc="-105" dirty="0">
                <a:latin typeface="Cambria"/>
                <a:cs typeface="Cambria"/>
              </a:rPr>
              <a:t>F</a:t>
            </a:r>
            <a:r>
              <a:rPr b="1" spc="-495" dirty="0">
                <a:latin typeface="Cambria"/>
                <a:cs typeface="Cambria"/>
              </a:rPr>
              <a:t>T</a:t>
            </a:r>
            <a:r>
              <a:rPr b="1" spc="240" dirty="0">
                <a:latin typeface="Cambria"/>
                <a:cs typeface="Cambria"/>
              </a:rPr>
              <a:t>’</a:t>
            </a:r>
            <a:r>
              <a:rPr b="1" spc="-484" dirty="0">
                <a:latin typeface="Cambria"/>
                <a:cs typeface="Cambria"/>
              </a:rPr>
              <a:t>S</a:t>
            </a:r>
            <a:r>
              <a:rPr b="1" spc="-355" dirty="0">
                <a:latin typeface="Cambria"/>
                <a:cs typeface="Cambria"/>
              </a:rPr>
              <a:t>)</a:t>
            </a:r>
            <a:r>
              <a:rPr b="1" spc="60" dirty="0">
                <a:latin typeface="Cambria"/>
                <a:cs typeface="Cambri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9350" y="1904301"/>
            <a:ext cx="5812790" cy="170815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323850" algn="just">
              <a:lnSpc>
                <a:spcPct val="90100"/>
              </a:lnSpc>
              <a:spcBef>
                <a:spcPts val="365"/>
              </a:spcBef>
            </a:pPr>
            <a:r>
              <a:rPr sz="2000" spc="40" dirty="0">
                <a:latin typeface="Cambria"/>
                <a:cs typeface="Cambria"/>
              </a:rPr>
              <a:t>Neurons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have</a:t>
            </a:r>
            <a:r>
              <a:rPr sz="2000" spc="80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an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internal</a:t>
            </a:r>
            <a:r>
              <a:rPr sz="2000" spc="50" dirty="0">
                <a:latin typeface="Cambria"/>
                <a:cs typeface="Cambria"/>
              </a:rPr>
              <a:t> support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structure </a:t>
            </a:r>
            <a:r>
              <a:rPr sz="2000" spc="30" dirty="0">
                <a:latin typeface="Cambria"/>
                <a:cs typeface="Cambria"/>
              </a:rPr>
              <a:t> </a:t>
            </a:r>
            <a:r>
              <a:rPr sz="2000" spc="45" dirty="0">
                <a:latin typeface="Cambria"/>
                <a:cs typeface="Cambria"/>
              </a:rPr>
              <a:t>partly </a:t>
            </a:r>
            <a:r>
              <a:rPr sz="2000" spc="120" dirty="0">
                <a:latin typeface="Cambria"/>
                <a:cs typeface="Cambria"/>
              </a:rPr>
              <a:t>made </a:t>
            </a:r>
            <a:r>
              <a:rPr sz="2000" spc="85" dirty="0">
                <a:latin typeface="Cambria"/>
                <a:cs typeface="Cambria"/>
              </a:rPr>
              <a:t>up </a:t>
            </a:r>
            <a:r>
              <a:rPr sz="2000" spc="20" dirty="0">
                <a:latin typeface="Cambria"/>
                <a:cs typeface="Cambria"/>
              </a:rPr>
              <a:t>of </a:t>
            </a:r>
            <a:r>
              <a:rPr sz="2000" spc="60" dirty="0">
                <a:latin typeface="Cambria"/>
                <a:cs typeface="Cambria"/>
              </a:rPr>
              <a:t>microtubules. </a:t>
            </a:r>
            <a:r>
              <a:rPr sz="2000" spc="165" dirty="0">
                <a:latin typeface="Cambria"/>
                <a:cs typeface="Cambria"/>
              </a:rPr>
              <a:t>A </a:t>
            </a:r>
            <a:r>
              <a:rPr sz="2000" spc="40" dirty="0">
                <a:latin typeface="Cambria"/>
                <a:cs typeface="Cambria"/>
              </a:rPr>
              <a:t>protein </a:t>
            </a:r>
            <a:r>
              <a:rPr sz="2000" spc="105" dirty="0">
                <a:latin typeface="Cambria"/>
                <a:cs typeface="Cambria"/>
              </a:rPr>
              <a:t>called 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“tau” </a:t>
            </a:r>
            <a:r>
              <a:rPr sz="2000" spc="85" dirty="0">
                <a:latin typeface="Cambria"/>
                <a:cs typeface="Cambria"/>
              </a:rPr>
              <a:t>helps </a:t>
            </a:r>
            <a:r>
              <a:rPr sz="2000" spc="10" dirty="0">
                <a:latin typeface="Cambria"/>
                <a:cs typeface="Cambria"/>
              </a:rPr>
              <a:t>to </a:t>
            </a:r>
            <a:r>
              <a:rPr sz="2000" spc="55" dirty="0">
                <a:latin typeface="Cambria"/>
                <a:cs typeface="Cambria"/>
              </a:rPr>
              <a:t>stabilize </a:t>
            </a:r>
            <a:r>
              <a:rPr sz="2000" spc="60" dirty="0">
                <a:latin typeface="Cambria"/>
                <a:cs typeface="Cambria"/>
              </a:rPr>
              <a:t>microtubules. </a:t>
            </a:r>
            <a:r>
              <a:rPr sz="2000" spc="-5" dirty="0">
                <a:latin typeface="Cambria"/>
                <a:cs typeface="Cambria"/>
              </a:rPr>
              <a:t>In </a:t>
            </a:r>
            <a:r>
              <a:rPr sz="2000" spc="125" dirty="0">
                <a:latin typeface="Cambria"/>
                <a:cs typeface="Cambria"/>
              </a:rPr>
              <a:t>AD, </a:t>
            </a:r>
            <a:r>
              <a:rPr sz="2000" spc="120" dirty="0">
                <a:latin typeface="Cambria"/>
                <a:cs typeface="Cambria"/>
              </a:rPr>
              <a:t>“tau”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105" dirty="0">
                <a:latin typeface="Cambria"/>
                <a:cs typeface="Cambria"/>
              </a:rPr>
              <a:t>changes, </a:t>
            </a:r>
            <a:r>
              <a:rPr sz="2000" spc="90" dirty="0">
                <a:latin typeface="Cambria"/>
                <a:cs typeface="Cambria"/>
              </a:rPr>
              <a:t>causing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microtubules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95" dirty="0">
                <a:latin typeface="Cambria"/>
                <a:cs typeface="Cambria"/>
              </a:rPr>
              <a:t>collapse </a:t>
            </a:r>
            <a:r>
              <a:rPr sz="2000" spc="80" dirty="0">
                <a:latin typeface="Cambria"/>
                <a:cs typeface="Cambria"/>
              </a:rPr>
              <a:t>and </a:t>
            </a:r>
            <a:r>
              <a:rPr sz="2000" spc="85" dirty="0">
                <a:latin typeface="Cambria"/>
                <a:cs typeface="Cambria"/>
              </a:rPr>
              <a:t> </a:t>
            </a:r>
            <a:r>
              <a:rPr sz="2000" spc="125" dirty="0">
                <a:latin typeface="Cambria"/>
                <a:cs typeface="Cambria"/>
              </a:rPr>
              <a:t>“tau”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40" dirty="0">
                <a:latin typeface="Cambria"/>
                <a:cs typeface="Cambria"/>
              </a:rPr>
              <a:t>proteins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90" dirty="0">
                <a:latin typeface="Cambria"/>
                <a:cs typeface="Cambria"/>
              </a:rPr>
              <a:t>clump</a:t>
            </a:r>
            <a:r>
              <a:rPr sz="2000" spc="95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together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to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form 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neurofibrillary</a:t>
            </a:r>
            <a:r>
              <a:rPr sz="2000" spc="130" dirty="0">
                <a:latin typeface="Cambria"/>
                <a:cs typeface="Cambria"/>
              </a:rPr>
              <a:t> </a:t>
            </a:r>
            <a:r>
              <a:rPr sz="2000" spc="85" dirty="0">
                <a:latin typeface="Cambria"/>
                <a:cs typeface="Cambria"/>
              </a:rPr>
              <a:t>tangles.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77100" y="1784451"/>
            <a:ext cx="4505325" cy="41970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4503" y="3724275"/>
            <a:ext cx="5765896" cy="2990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1635</Words>
  <Application>Microsoft Office PowerPoint</Application>
  <PresentationFormat>Widescreen</PresentationFormat>
  <Paragraphs>184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Cambria</vt:lpstr>
      <vt:lpstr>Trebuchet MS</vt:lpstr>
      <vt:lpstr>Wingdings</vt:lpstr>
      <vt:lpstr>Wingdings 3</vt:lpstr>
      <vt:lpstr>Facet</vt:lpstr>
      <vt:lpstr>PowerPoint Presentation</vt:lpstr>
      <vt:lpstr>DEFINITION:</vt:lpstr>
      <vt:lpstr>EPIDEMIOLOGY:</vt:lpstr>
      <vt:lpstr>ETIOLOGY:</vt:lpstr>
      <vt:lpstr>RISK FACTORS:</vt:lpstr>
      <vt:lpstr>PATHOPHYSIOLOGY:</vt:lpstr>
      <vt:lpstr>1. NEURITIC PLAQUES:</vt:lpstr>
      <vt:lpstr>PowerPoint Presentation</vt:lpstr>
      <vt:lpstr>2. NEUROFIBRILLARY TANGLES (NFT’S):</vt:lpstr>
      <vt:lpstr>CONTD…</vt:lpstr>
      <vt:lpstr>SYMPTOMS:</vt:lpstr>
      <vt:lpstr>CONTD…</vt:lpstr>
      <vt:lpstr>CLINICAL MANIFESTATIONS/STAGES OF ALZHEIMER’S DISEASE (AD):</vt:lpstr>
      <vt:lpstr>CONTD…</vt:lpstr>
      <vt:lpstr>CONTD…</vt:lpstr>
      <vt:lpstr>CONTD…</vt:lpstr>
      <vt:lpstr>DIAGNOSIS:</vt:lpstr>
      <vt:lpstr>MANAGEMENT OF AD:</vt:lpstr>
      <vt:lpstr>PHARMACOLOGICAL TREATMENT:</vt:lpstr>
      <vt:lpstr>CONTD…</vt:lpstr>
      <vt:lpstr>CONTD…</vt:lpstr>
      <vt:lpstr>CONTD…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Ravindra Sutar</dc:creator>
  <cp:lastModifiedBy>Ravindra Sutar</cp:lastModifiedBy>
  <cp:revision>2</cp:revision>
  <dcterms:created xsi:type="dcterms:W3CDTF">2024-04-09T09:19:15Z</dcterms:created>
  <dcterms:modified xsi:type="dcterms:W3CDTF">2024-04-09T09:23:02Z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2020-01-01T00:00:00Z</vt:filetime>
  </property>
  <property fmtid="{D5CDD505-2E9C-101B-9397-08002B2CF9AE}" pid="3" name="LastSaved">
    <vt:filetime>2024-04-09T00:00:00Z</vt:filetime>
  </property>
</Properties>
</file>