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294" r:id="rId3"/>
    <p:sldId id="311" r:id="rId4"/>
    <p:sldId id="310" r:id="rId5"/>
    <p:sldId id="312" r:id="rId6"/>
    <p:sldId id="295" r:id="rId7"/>
    <p:sldId id="313" r:id="rId8"/>
    <p:sldId id="308" r:id="rId9"/>
    <p:sldId id="314" r:id="rId10"/>
    <p:sldId id="296" r:id="rId11"/>
    <p:sldId id="309" r:id="rId12"/>
    <p:sldId id="317" r:id="rId13"/>
    <p:sldId id="315" r:id="rId14"/>
    <p:sldId id="324" r:id="rId15"/>
    <p:sldId id="316" r:id="rId16"/>
    <p:sldId id="300" r:id="rId17"/>
    <p:sldId id="326" r:id="rId18"/>
    <p:sldId id="327" r:id="rId19"/>
    <p:sldId id="299" r:id="rId20"/>
    <p:sldId id="318" r:id="rId21"/>
    <p:sldId id="325" r:id="rId22"/>
    <p:sldId id="303" r:id="rId23"/>
    <p:sldId id="321" r:id="rId24"/>
    <p:sldId id="307" r:id="rId25"/>
    <p:sldId id="320" r:id="rId26"/>
    <p:sldId id="304" r:id="rId27"/>
    <p:sldId id="322" r:id="rId28"/>
    <p:sldId id="305" r:id="rId29"/>
    <p:sldId id="323" r:id="rId30"/>
    <p:sldId id="297" r:id="rId31"/>
    <p:sldId id="328" r:id="rId32"/>
    <p:sldId id="330" r:id="rId33"/>
    <p:sldId id="331" r:id="rId34"/>
    <p:sldId id="348" r:id="rId35"/>
    <p:sldId id="332" r:id="rId36"/>
    <p:sldId id="344" r:id="rId37"/>
    <p:sldId id="333" r:id="rId38"/>
    <p:sldId id="345" r:id="rId39"/>
    <p:sldId id="334" r:id="rId40"/>
    <p:sldId id="346" r:id="rId41"/>
    <p:sldId id="347" r:id="rId42"/>
    <p:sldId id="329" r:id="rId43"/>
    <p:sldId id="338" r:id="rId44"/>
    <p:sldId id="341" r:id="rId45"/>
    <p:sldId id="339" r:id="rId46"/>
    <p:sldId id="342" r:id="rId47"/>
    <p:sldId id="340" r:id="rId48"/>
    <p:sldId id="298" r:id="rId49"/>
    <p:sldId id="335" r:id="rId50"/>
    <p:sldId id="343" r:id="rId51"/>
    <p:sldId id="336" r:id="rId52"/>
    <p:sldId id="337" r:id="rId53"/>
    <p:sldId id="302" r:id="rId54"/>
    <p:sldId id="301" r:id="rId55"/>
    <p:sldId id="293" r:id="rId5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836" autoAdjust="0"/>
  </p:normalViewPr>
  <p:slideViewPr>
    <p:cSldViewPr>
      <p:cViewPr varScale="1">
        <p:scale>
          <a:sx n="81" d="100"/>
          <a:sy n="81" d="100"/>
        </p:scale>
        <p:origin x="972" y="60"/>
      </p:cViewPr>
      <p:guideLst>
        <p:guide orient="horz" pos="2160"/>
        <p:guide pos="2880"/>
        <p:guide orient="horz" pos="16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F0E0C2-B370-453E-A5FE-41F8CFFF730C}" type="datetimeFigureOut">
              <a:rPr lang="en-US" smtClean="0"/>
              <a:pPr/>
              <a:t>22-Jan-24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4EE907-DB10-4A31-84C5-C5173F82D47D}" type="slidenum">
              <a:rPr lang="en-US" smtClean="0"/>
              <a:pPr/>
              <a:t>‹#›</a:t>
            </a:fld>
            <a:endParaRPr lang="en-US"/>
          </a:p>
        </p:txBody>
      </p:sp>
    </p:spTree>
    <p:extLst>
      <p:ext uri="{BB962C8B-B14F-4D97-AF65-F5344CB8AC3E}">
        <p14:creationId xmlns:p14="http://schemas.microsoft.com/office/powerpoint/2010/main" val="618623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basicmedicalkey.com/ovary-2/"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basicmedicalkey.com/ovary-2/"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basicmedicalkey.com/ovary-2/"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twitter.com/diagnostic"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aspiration can be carried out </a:t>
            </a:r>
            <a:r>
              <a:rPr lang="en-US" dirty="0" err="1" smtClean="0"/>
              <a:t>transrectally</a:t>
            </a:r>
            <a:r>
              <a:rPr lang="en-US" dirty="0" smtClean="0"/>
              <a:t>, </a:t>
            </a:r>
            <a:r>
              <a:rPr lang="en-US" dirty="0" err="1" smtClean="0"/>
              <a:t>transvaginally</a:t>
            </a:r>
            <a:r>
              <a:rPr lang="en-US" dirty="0" smtClean="0"/>
              <a:t>, </a:t>
            </a:r>
            <a:r>
              <a:rPr lang="en-US" dirty="0" err="1" smtClean="0"/>
              <a:t>percutaneously</a:t>
            </a:r>
            <a:r>
              <a:rPr lang="en-US" dirty="0" smtClean="0"/>
              <a:t>, </a:t>
            </a:r>
            <a:r>
              <a:rPr lang="en-US" dirty="0" err="1" smtClean="0"/>
              <a:t>intraoperatively</a:t>
            </a:r>
            <a:r>
              <a:rPr lang="en-US" dirty="0" smtClean="0"/>
              <a:t> or during laparoscopy</a:t>
            </a:r>
          </a:p>
          <a:p>
            <a:r>
              <a:rPr lang="en-US" dirty="0" smtClean="0"/>
              <a:t>The method used depends on the size of the lesion, its location, and the resources available to the aspirator. Percutaneous </a:t>
            </a:r>
            <a:r>
              <a:rPr lang="en-US" dirty="0" err="1" smtClean="0"/>
              <a:t>transabdominal</a:t>
            </a:r>
            <a:r>
              <a:rPr lang="en-US" dirty="0" smtClean="0"/>
              <a:t> aspiration can be performed by palpation</a:t>
            </a:r>
            <a:r>
              <a:rPr lang="en-US" baseline="30000" dirty="0" smtClean="0">
                <a:hlinkClick r:id="rId3"/>
              </a:rPr>
              <a:t>12</a:t>
            </a:r>
            <a:r>
              <a:rPr lang="en-US" dirty="0" smtClean="0"/>
              <a:t> or, more commonly, with imaging guidance. </a:t>
            </a:r>
            <a:r>
              <a:rPr lang="en-US" dirty="0" err="1" smtClean="0"/>
              <a:t>Transvaginal</a:t>
            </a:r>
            <a:r>
              <a:rPr lang="en-US" dirty="0" smtClean="0"/>
              <a:t> and </a:t>
            </a:r>
            <a:r>
              <a:rPr lang="en-US" dirty="0" err="1" smtClean="0"/>
              <a:t>transrectal</a:t>
            </a:r>
            <a:r>
              <a:rPr lang="en-US" dirty="0" smtClean="0"/>
              <a:t> aspiration can be done by palpation using the </a:t>
            </a:r>
            <a:r>
              <a:rPr lang="en-US" dirty="0" err="1" smtClean="0"/>
              <a:t>Franzen</a:t>
            </a:r>
            <a:r>
              <a:rPr lang="en-US" dirty="0" smtClean="0"/>
              <a:t> needle guide,</a:t>
            </a:r>
            <a:r>
              <a:rPr lang="en-US" baseline="30000" dirty="0" smtClean="0">
                <a:hlinkClick r:id="rId3"/>
              </a:rPr>
              <a:t>12</a:t>
            </a:r>
            <a:r>
              <a:rPr lang="en-US" dirty="0" smtClean="0"/>
              <a:t> originally developed for FNA of the prostate. </a:t>
            </a:r>
            <a:r>
              <a:rPr lang="en-US" dirty="0" err="1" smtClean="0"/>
              <a:t>Transvaginal</a:t>
            </a:r>
            <a:r>
              <a:rPr lang="en-US" dirty="0" smtClean="0"/>
              <a:t> aspiration under ultrasound guidance, with the probe placed in the vagina, can be performed in the outpatient setting with only intravenous sedation.</a:t>
            </a:r>
            <a:r>
              <a:rPr lang="en-US" baseline="30000" dirty="0" smtClean="0">
                <a:hlinkClick r:id="rId3"/>
              </a:rPr>
              <a:t>4</a:t>
            </a:r>
            <a:r>
              <a:rPr lang="en-US" baseline="30000" dirty="0" smtClean="0"/>
              <a:t>,</a:t>
            </a:r>
            <a:r>
              <a:rPr lang="en-US" baseline="30000" dirty="0" smtClean="0">
                <a:hlinkClick r:id="rId3"/>
              </a:rPr>
              <a:t>8</a:t>
            </a:r>
            <a:r>
              <a:rPr lang="en-US" dirty="0" smtClean="0"/>
              <a:t> Depending on the trajectory of the needle, the cyst fluid may be contaminated with squamous cells, </a:t>
            </a:r>
            <a:r>
              <a:rPr lang="en-US" dirty="0" err="1" smtClean="0"/>
              <a:t>mesothelial</a:t>
            </a:r>
            <a:r>
              <a:rPr lang="en-US" dirty="0" smtClean="0"/>
              <a:t> cells, </a:t>
            </a:r>
            <a:r>
              <a:rPr lang="en-US" dirty="0" err="1" smtClean="0"/>
              <a:t>urothelial</a:t>
            </a:r>
            <a:r>
              <a:rPr lang="en-US" dirty="0" smtClean="0"/>
              <a:t> cells, or intestinal epithelium. Therefore, knowledge of the route taken is important in evaluating the specimen.</a:t>
            </a:r>
            <a:r>
              <a:rPr lang="en-US" baseline="30000" dirty="0" smtClean="0">
                <a:hlinkClick r:id="rId3"/>
              </a:rPr>
              <a:t>8</a:t>
            </a:r>
            <a:r>
              <a:rPr lang="en-US" baseline="30000" dirty="0" smtClean="0"/>
              <a:t>,</a:t>
            </a:r>
            <a:r>
              <a:rPr lang="en-US" baseline="30000" dirty="0" smtClean="0">
                <a:hlinkClick r:id="rId3"/>
              </a:rPr>
              <a:t>13</a:t>
            </a:r>
            <a:r>
              <a:rPr lang="en-US" baseline="30000" dirty="0" smtClean="0"/>
              <a:t>–</a:t>
            </a:r>
            <a:r>
              <a:rPr lang="en-US" baseline="30000" dirty="0" smtClean="0">
                <a:hlinkClick r:id="rId3"/>
              </a:rPr>
              <a:t>15</a:t>
            </a:r>
            <a:r>
              <a:rPr lang="en-US" dirty="0" smtClean="0"/>
              <a:t> Aspirations are also performed when cysts are discovered during laparoscopy and laparotomy.</a:t>
            </a:r>
          </a:p>
          <a:p>
            <a:r>
              <a:rPr lang="en-US" dirty="0" smtClean="0"/>
              <a:t>Complications are uncommon. Two decades ago, a pair of authors argued that aspiration of a malignant ovarian tumor causes seeding of the peritoneal cavity,</a:t>
            </a:r>
            <a:r>
              <a:rPr lang="en-US" baseline="30000" dirty="0" smtClean="0">
                <a:hlinkClick r:id="rId3"/>
              </a:rPr>
              <a:t>16</a:t>
            </a:r>
            <a:r>
              <a:rPr lang="en-US" dirty="0" smtClean="0"/>
              <a:t> but their evidence consisted of only two cases, both with ambiguous circumstances. Since then, there has been no documentation of tumor seeding; on the contrary, practitioners with considerable experience have reported no such cases.</a:t>
            </a:r>
            <a:r>
              <a:rPr lang="en-US" baseline="30000" dirty="0" smtClean="0">
                <a:hlinkClick r:id="rId3"/>
              </a:rPr>
              <a:t>17</a:t>
            </a:r>
            <a:r>
              <a:rPr lang="en-US" baseline="30000" dirty="0" smtClean="0"/>
              <a:t>,</a:t>
            </a:r>
            <a:r>
              <a:rPr lang="en-US" baseline="30000" dirty="0" smtClean="0">
                <a:hlinkClick r:id="rId3"/>
              </a:rPr>
              <a:t>18</a:t>
            </a:r>
            <a:r>
              <a:rPr lang="en-US" dirty="0" smtClean="0"/>
              <a:t> The risk of peritoneal seeding, therefore, is unknown but probably very low.</a:t>
            </a:r>
            <a:r>
              <a:rPr lang="en-US" baseline="30000" dirty="0" smtClean="0">
                <a:hlinkClick r:id="rId3"/>
              </a:rPr>
              <a:t>18</a:t>
            </a:r>
            <a:r>
              <a:rPr lang="en-US" dirty="0" smtClean="0"/>
              <a:t> Severe pelvic infection after </a:t>
            </a:r>
            <a:r>
              <a:rPr lang="en-US" dirty="0" err="1" smtClean="0"/>
              <a:t>transvaginal</a:t>
            </a:r>
            <a:r>
              <a:rPr lang="en-US" dirty="0" smtClean="0"/>
              <a:t> and </a:t>
            </a:r>
            <a:r>
              <a:rPr lang="en-US" dirty="0" err="1" smtClean="0"/>
              <a:t>transrectal</a:t>
            </a:r>
            <a:r>
              <a:rPr lang="en-US" dirty="0" smtClean="0"/>
              <a:t> FNA is seen in 1.3% of cases, however.</a:t>
            </a:r>
            <a:r>
              <a:rPr lang="en-US" baseline="30000" dirty="0" smtClean="0">
                <a:hlinkClick r:id="rId3"/>
              </a:rPr>
              <a:t>17</a:t>
            </a:r>
            <a:r>
              <a:rPr lang="en-US" dirty="0" smtClean="0"/>
              <a:t> Acute abdominal or pelvic pain is a contraindication to FNA, because it may delay treatment of a serious condition such as torsion of a cyst.</a:t>
            </a:r>
          </a:p>
          <a:p>
            <a:endParaRPr lang="en-US" dirty="0"/>
          </a:p>
        </p:txBody>
      </p:sp>
      <p:sp>
        <p:nvSpPr>
          <p:cNvPr id="4" name="Slide Number Placeholder 3"/>
          <p:cNvSpPr>
            <a:spLocks noGrp="1"/>
          </p:cNvSpPr>
          <p:nvPr>
            <p:ph type="sldNum" sz="quarter" idx="10"/>
          </p:nvPr>
        </p:nvSpPr>
        <p:spPr/>
        <p:txBody>
          <a:bodyPr/>
          <a:lstStyle/>
          <a:p>
            <a:fld id="{B24EE907-DB10-4A31-84C5-C5173F82D47D}" type="slidenum">
              <a:rPr lang="en-US" smtClean="0"/>
              <a:pPr/>
              <a:t>3</a:t>
            </a:fld>
            <a:endParaRPr lang="en-US"/>
          </a:p>
        </p:txBody>
      </p:sp>
    </p:spTree>
    <p:extLst>
      <p:ext uri="{BB962C8B-B14F-4D97-AF65-F5344CB8AC3E}">
        <p14:creationId xmlns:p14="http://schemas.microsoft.com/office/powerpoint/2010/main" val="3108407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Comparison of (A and B) follicular cyst and (C and D) serous </a:t>
            </a:r>
            <a:r>
              <a:rPr lang="en-US" dirty="0" err="1" smtClean="0"/>
              <a:t>cystadenoma</a:t>
            </a:r>
            <a:r>
              <a:rPr lang="en-US" dirty="0" smtClean="0"/>
              <a:t> on (A and C) fine-needle aspiration (</a:t>
            </a:r>
            <a:r>
              <a:rPr lang="en-US" dirty="0" err="1" smtClean="0"/>
              <a:t>Papanicolaou</a:t>
            </a:r>
            <a:r>
              <a:rPr lang="en-US" dirty="0" smtClean="0"/>
              <a:t> stain) with (B and D) corresponding surgical resection specimens (H &amp; E). Follicular cysts, consistent with their identity as </a:t>
            </a:r>
            <a:r>
              <a:rPr lang="en-US" dirty="0" err="1" smtClean="0"/>
              <a:t>nonneoplastic</a:t>
            </a:r>
            <a:r>
              <a:rPr lang="en-US" dirty="0" smtClean="0"/>
              <a:t> functional cysts, typically contained rare granulosa cells within a background of granular material. The cells appeared cuboidal with round-to-oval nuclei, regular borders, bland chromatin, and low nuclear-to-cytoplasmic ratios. Functional granulosa cells may appear as a pleomorphic population due to </a:t>
            </a:r>
            <a:r>
              <a:rPr lang="en-US" dirty="0" err="1" smtClean="0"/>
              <a:t>luteinization</a:t>
            </a:r>
            <a:r>
              <a:rPr lang="en-US" dirty="0" smtClean="0"/>
              <a:t>, mimicking malignancy despite the low cellularity. (C) Serous </a:t>
            </a:r>
            <a:r>
              <a:rPr lang="en-US" dirty="0" err="1" smtClean="0"/>
              <a:t>cystadenomas</a:t>
            </a:r>
            <a:r>
              <a:rPr lang="en-US" dirty="0" smtClean="0"/>
              <a:t> were found to be slightly more cellular than follicular cysts. Although the lining cells shared morphological similarities with functional granulosa cells, the presence of cilia is a distinctive feature. Another distinctive yet rarely seen feature, </a:t>
            </a:r>
            <a:r>
              <a:rPr lang="en-US" dirty="0" err="1" smtClean="0"/>
              <a:t>psammomatous</a:t>
            </a:r>
            <a:r>
              <a:rPr lang="en-US" dirty="0" smtClean="0"/>
              <a:t> calcification, was not identified in any serous </a:t>
            </a:r>
            <a:r>
              <a:rPr lang="en-US" dirty="0" err="1" smtClean="0"/>
              <a:t>cystadenoma</a:t>
            </a:r>
            <a:r>
              <a:rPr lang="en-US" dirty="0" smtClean="0"/>
              <a:t> specimen</a:t>
            </a:r>
            <a:endParaRPr lang="en-US" dirty="0"/>
          </a:p>
        </p:txBody>
      </p:sp>
      <p:sp>
        <p:nvSpPr>
          <p:cNvPr id="4" name="Slide Number Placeholder 3"/>
          <p:cNvSpPr>
            <a:spLocks noGrp="1"/>
          </p:cNvSpPr>
          <p:nvPr>
            <p:ph type="sldNum" sz="quarter" idx="10"/>
          </p:nvPr>
        </p:nvSpPr>
        <p:spPr/>
        <p:txBody>
          <a:bodyPr/>
          <a:lstStyle/>
          <a:p>
            <a:fld id="{B24EE907-DB10-4A31-84C5-C5173F82D47D}" type="slidenum">
              <a:rPr lang="en-US" smtClean="0"/>
              <a:pPr/>
              <a:t>16</a:t>
            </a:fld>
            <a:endParaRPr lang="en-US"/>
          </a:p>
        </p:txBody>
      </p:sp>
    </p:spTree>
    <p:extLst>
      <p:ext uri="{BB962C8B-B14F-4D97-AF65-F5344CB8AC3E}">
        <p14:creationId xmlns:p14="http://schemas.microsoft.com/office/powerpoint/2010/main" val="1229134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Serous borderline tumor. Branching papillary pattern with peripheral detachment of small epithelial nests. Low nuclear atypia. Clean background. HE, x100</a:t>
            </a:r>
            <a:endParaRPr lang="en-US" dirty="0"/>
          </a:p>
        </p:txBody>
      </p:sp>
      <p:sp>
        <p:nvSpPr>
          <p:cNvPr id="4" name="Slide Number Placeholder 3"/>
          <p:cNvSpPr>
            <a:spLocks noGrp="1"/>
          </p:cNvSpPr>
          <p:nvPr>
            <p:ph type="sldNum" sz="quarter" idx="10"/>
          </p:nvPr>
        </p:nvSpPr>
        <p:spPr/>
        <p:txBody>
          <a:bodyPr/>
          <a:lstStyle/>
          <a:p>
            <a:fld id="{B24EE907-DB10-4A31-84C5-C5173F82D47D}" type="slidenum">
              <a:rPr lang="en-US" smtClean="0"/>
              <a:pPr/>
              <a:t>17</a:t>
            </a:fld>
            <a:endParaRPr lang="en-US"/>
          </a:p>
        </p:txBody>
      </p:sp>
    </p:spTree>
    <p:extLst>
      <p:ext uri="{BB962C8B-B14F-4D97-AF65-F5344CB8AC3E}">
        <p14:creationId xmlns:p14="http://schemas.microsoft.com/office/powerpoint/2010/main" val="242894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Serous borderline tumor. Branching papillary pattern with peripheral detachment of small epithelial nests. Low nuclear atypia. Clean background. HE, x100</a:t>
            </a:r>
          </a:p>
          <a:p>
            <a:r>
              <a:rPr lang="en-US" dirty="0" smtClean="0"/>
              <a:t>A panel of microphotographs comparing the morphology of borderline serous tumors (BST)-, BST+, and serous carcinoma in conventional smears and liquid-based cytology (LBC); (a) 1. Conventional smear with monolayered sheets of </a:t>
            </a:r>
            <a:r>
              <a:rPr lang="en-US" dirty="0" err="1" smtClean="0"/>
              <a:t>mesothelial</a:t>
            </a:r>
            <a:r>
              <a:rPr lang="en-US" dirty="0" smtClean="0"/>
              <a:t> cells in BST- (May-</a:t>
            </a:r>
            <a:r>
              <a:rPr lang="en-US" dirty="0" err="1" smtClean="0"/>
              <a:t>Grunwald</a:t>
            </a:r>
            <a:r>
              <a:rPr lang="en-US" dirty="0" smtClean="0"/>
              <a:t>-Giemsa [MGG], ×100); (a) 2. LBC smear showing </a:t>
            </a:r>
            <a:r>
              <a:rPr lang="en-US" dirty="0" err="1" smtClean="0"/>
              <a:t>mesothelial</a:t>
            </a:r>
            <a:r>
              <a:rPr lang="en-US" dirty="0" smtClean="0"/>
              <a:t> cells with minimal pleomorphism, regular nuclear membrane, and presence of intercellular windows (Pap, ×200). (b) 1. Conventional smear with papillary clusters in BST+ (MGG, ×200); (b) 2. LBC smear better highlights 3D clusters (Pap, 200×); (c) 1. Conventional smear with papillary clusters and moderate nuclear pleomorphism in serous carcinoma (Giemsa, ×200); (c) 2. 3D clusters better highlighted in LBC smears (Pap, ×200).</a:t>
            </a:r>
            <a:endParaRPr lang="en-US" dirty="0"/>
          </a:p>
        </p:txBody>
      </p:sp>
      <p:sp>
        <p:nvSpPr>
          <p:cNvPr id="4" name="Slide Number Placeholder 3"/>
          <p:cNvSpPr>
            <a:spLocks noGrp="1"/>
          </p:cNvSpPr>
          <p:nvPr>
            <p:ph type="sldNum" sz="quarter" idx="10"/>
          </p:nvPr>
        </p:nvSpPr>
        <p:spPr/>
        <p:txBody>
          <a:bodyPr/>
          <a:lstStyle/>
          <a:p>
            <a:fld id="{B24EE907-DB10-4A31-84C5-C5173F82D47D}" type="slidenum">
              <a:rPr lang="en-US" smtClean="0"/>
              <a:pPr/>
              <a:t>18</a:t>
            </a:fld>
            <a:endParaRPr lang="en-US"/>
          </a:p>
        </p:txBody>
      </p:sp>
    </p:spTree>
    <p:extLst>
      <p:ext uri="{BB962C8B-B14F-4D97-AF65-F5344CB8AC3E}">
        <p14:creationId xmlns:p14="http://schemas.microsoft.com/office/powerpoint/2010/main" val="2553824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Fine-needle aspiration and surgical resection specimens of mucinous </a:t>
            </a:r>
            <a:r>
              <a:rPr lang="en-US" dirty="0" err="1" smtClean="0"/>
              <a:t>cystadenoma</a:t>
            </a:r>
            <a:r>
              <a:rPr lang="en-US" dirty="0" smtClean="0"/>
              <a:t> (A: </a:t>
            </a:r>
            <a:r>
              <a:rPr lang="en-US" dirty="0" err="1" smtClean="0"/>
              <a:t>Papanicolaou</a:t>
            </a:r>
            <a:r>
              <a:rPr lang="en-US" dirty="0" smtClean="0"/>
              <a:t> stain; B and C: H &amp; E). Specimens contained only rare fragments of mucinous epithelium with small, bland nuclei within a background of thin mucin, debris, and macrophages. (B) Cell block material often contained more fragments than (A) </a:t>
            </a:r>
            <a:r>
              <a:rPr lang="en-US" dirty="0" err="1" smtClean="0"/>
              <a:t>cytospin</a:t>
            </a:r>
            <a:r>
              <a:rPr lang="en-US" dirty="0" smtClean="0"/>
              <a:t> preparations. Although the presence of mucinous epithelium may raise concern for an </a:t>
            </a:r>
            <a:r>
              <a:rPr lang="en-US" dirty="0" err="1" smtClean="0"/>
              <a:t>adenocarcinoma</a:t>
            </a:r>
            <a:r>
              <a:rPr lang="en-US" dirty="0" smtClean="0"/>
              <a:t>, caution should be exerted in the absence of overtly malignant features.</a:t>
            </a:r>
            <a:endParaRPr lang="en-US" dirty="0"/>
          </a:p>
        </p:txBody>
      </p:sp>
      <p:sp>
        <p:nvSpPr>
          <p:cNvPr id="4" name="Slide Number Placeholder 3"/>
          <p:cNvSpPr>
            <a:spLocks noGrp="1"/>
          </p:cNvSpPr>
          <p:nvPr>
            <p:ph type="sldNum" sz="quarter" idx="10"/>
          </p:nvPr>
        </p:nvSpPr>
        <p:spPr/>
        <p:txBody>
          <a:bodyPr/>
          <a:lstStyle/>
          <a:p>
            <a:fld id="{B24EE907-DB10-4A31-84C5-C5173F82D47D}" type="slidenum">
              <a:rPr lang="en-US" smtClean="0"/>
              <a:pPr/>
              <a:t>19</a:t>
            </a:fld>
            <a:endParaRPr lang="en-US"/>
          </a:p>
        </p:txBody>
      </p:sp>
    </p:spTree>
    <p:extLst>
      <p:ext uri="{BB962C8B-B14F-4D97-AF65-F5344CB8AC3E}">
        <p14:creationId xmlns:p14="http://schemas.microsoft.com/office/powerpoint/2010/main" val="2867674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Fine-needle aspiration and surgical resection specimens of mucinous </a:t>
            </a:r>
            <a:r>
              <a:rPr lang="en-US" dirty="0" err="1" smtClean="0"/>
              <a:t>cystadenoma</a:t>
            </a:r>
            <a:r>
              <a:rPr lang="en-US" dirty="0" smtClean="0"/>
              <a:t> (A: </a:t>
            </a:r>
            <a:r>
              <a:rPr lang="en-US" dirty="0" err="1" smtClean="0"/>
              <a:t>Papanicolaou</a:t>
            </a:r>
            <a:r>
              <a:rPr lang="en-US" dirty="0" smtClean="0"/>
              <a:t> stain; B and C: H &amp; E). Specimens contained only rare fragments of mucinous epithelium with small, bland nuclei within a background of thin mucin, debris, and macrophages. (B) Cell block material often contained more fragments than (A) </a:t>
            </a:r>
            <a:r>
              <a:rPr lang="en-US" dirty="0" err="1" smtClean="0"/>
              <a:t>cytospin</a:t>
            </a:r>
            <a:r>
              <a:rPr lang="en-US" dirty="0" smtClean="0"/>
              <a:t> preparations. Although the presence of mucinous epithelium may raise concern for an </a:t>
            </a:r>
            <a:r>
              <a:rPr lang="en-US" dirty="0" err="1" smtClean="0"/>
              <a:t>adenocarcinoma</a:t>
            </a:r>
            <a:r>
              <a:rPr lang="en-US" dirty="0" smtClean="0"/>
              <a:t>, caution should be exerted in the absence of overtly malignant features.</a:t>
            </a:r>
            <a:endParaRPr lang="en-US" dirty="0"/>
          </a:p>
        </p:txBody>
      </p:sp>
      <p:sp>
        <p:nvSpPr>
          <p:cNvPr id="4" name="Slide Number Placeholder 3"/>
          <p:cNvSpPr>
            <a:spLocks noGrp="1"/>
          </p:cNvSpPr>
          <p:nvPr>
            <p:ph type="sldNum" sz="quarter" idx="10"/>
          </p:nvPr>
        </p:nvSpPr>
        <p:spPr/>
        <p:txBody>
          <a:bodyPr/>
          <a:lstStyle/>
          <a:p>
            <a:fld id="{B24EE907-DB10-4A31-84C5-C5173F82D47D}" type="slidenum">
              <a:rPr lang="en-US" smtClean="0"/>
              <a:pPr/>
              <a:t>20</a:t>
            </a:fld>
            <a:endParaRPr lang="en-US"/>
          </a:p>
        </p:txBody>
      </p:sp>
    </p:spTree>
    <p:extLst>
      <p:ext uri="{BB962C8B-B14F-4D97-AF65-F5344CB8AC3E}">
        <p14:creationId xmlns:p14="http://schemas.microsoft.com/office/powerpoint/2010/main" val="383344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Cytology of serous ovarian carcinoma with marked nuclear pleomorphism and prominent nucleoli (Diff-</a:t>
            </a:r>
            <a:r>
              <a:rPr lang="en-US" dirty="0" err="1" smtClean="0"/>
              <a:t>Quik</a:t>
            </a:r>
            <a:r>
              <a:rPr lang="en-US" dirty="0" smtClean="0"/>
              <a:t>, ×600).</a:t>
            </a:r>
            <a:endParaRPr lang="en-US" dirty="0"/>
          </a:p>
        </p:txBody>
      </p:sp>
      <p:sp>
        <p:nvSpPr>
          <p:cNvPr id="4" name="Slide Number Placeholder 3"/>
          <p:cNvSpPr>
            <a:spLocks noGrp="1"/>
          </p:cNvSpPr>
          <p:nvPr>
            <p:ph type="sldNum" sz="quarter" idx="10"/>
          </p:nvPr>
        </p:nvSpPr>
        <p:spPr/>
        <p:txBody>
          <a:bodyPr/>
          <a:lstStyle/>
          <a:p>
            <a:fld id="{B24EE907-DB10-4A31-84C5-C5173F82D47D}" type="slidenum">
              <a:rPr lang="en-US" smtClean="0"/>
              <a:pPr/>
              <a:t>22</a:t>
            </a:fld>
            <a:endParaRPr lang="en-US"/>
          </a:p>
        </p:txBody>
      </p:sp>
    </p:spTree>
    <p:extLst>
      <p:ext uri="{BB962C8B-B14F-4D97-AF65-F5344CB8AC3E}">
        <p14:creationId xmlns:p14="http://schemas.microsoft.com/office/powerpoint/2010/main" val="1694793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Cytology of serous ovarian carcinoma with marked nuclear pleomorphism and prominent nucleoli (Diff-</a:t>
            </a:r>
            <a:r>
              <a:rPr lang="en-US" dirty="0" err="1" smtClean="0"/>
              <a:t>Quik</a:t>
            </a:r>
            <a:r>
              <a:rPr lang="en-US" dirty="0" smtClean="0"/>
              <a:t>, ×600).</a:t>
            </a:r>
            <a:endParaRPr lang="en-US" dirty="0"/>
          </a:p>
        </p:txBody>
      </p:sp>
      <p:sp>
        <p:nvSpPr>
          <p:cNvPr id="4" name="Slide Number Placeholder 3"/>
          <p:cNvSpPr>
            <a:spLocks noGrp="1"/>
          </p:cNvSpPr>
          <p:nvPr>
            <p:ph type="sldNum" sz="quarter" idx="10"/>
          </p:nvPr>
        </p:nvSpPr>
        <p:spPr/>
        <p:txBody>
          <a:bodyPr/>
          <a:lstStyle/>
          <a:p>
            <a:fld id="{B24EE907-DB10-4A31-84C5-C5173F82D47D}" type="slidenum">
              <a:rPr lang="en-US" smtClean="0"/>
              <a:pPr/>
              <a:t>23</a:t>
            </a:fld>
            <a:endParaRPr lang="en-US"/>
          </a:p>
        </p:txBody>
      </p:sp>
    </p:spTree>
    <p:extLst>
      <p:ext uri="{BB962C8B-B14F-4D97-AF65-F5344CB8AC3E}">
        <p14:creationId xmlns:p14="http://schemas.microsoft.com/office/powerpoint/2010/main" val="637194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Cytology of serous ovarian carcinoma with marked nuclear pleomorphism and prominent nucleoli (Diff-</a:t>
            </a:r>
            <a:r>
              <a:rPr lang="en-US" dirty="0" err="1" smtClean="0"/>
              <a:t>Quik</a:t>
            </a:r>
            <a:r>
              <a:rPr lang="en-US" dirty="0" smtClean="0"/>
              <a:t>, ×600).</a:t>
            </a:r>
            <a:endParaRPr lang="en-US" dirty="0"/>
          </a:p>
        </p:txBody>
      </p:sp>
      <p:sp>
        <p:nvSpPr>
          <p:cNvPr id="4" name="Slide Number Placeholder 3"/>
          <p:cNvSpPr>
            <a:spLocks noGrp="1"/>
          </p:cNvSpPr>
          <p:nvPr>
            <p:ph type="sldNum" sz="quarter" idx="10"/>
          </p:nvPr>
        </p:nvSpPr>
        <p:spPr/>
        <p:txBody>
          <a:bodyPr/>
          <a:lstStyle/>
          <a:p>
            <a:fld id="{B24EE907-DB10-4A31-84C5-C5173F82D47D}" type="slidenum">
              <a:rPr lang="en-US" smtClean="0"/>
              <a:pPr/>
              <a:t>24</a:t>
            </a:fld>
            <a:endParaRPr lang="en-US"/>
          </a:p>
        </p:txBody>
      </p:sp>
    </p:spTree>
    <p:extLst>
      <p:ext uri="{BB962C8B-B14F-4D97-AF65-F5344CB8AC3E}">
        <p14:creationId xmlns:p14="http://schemas.microsoft.com/office/powerpoint/2010/main" val="123961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Cytology of clear cell ovarian carcinoma: 3-dimensional tumor cluster with enlarged vesicular nuclei, prominent nucleoli, and abundant clear cytoplasm (Pap, ×1,000).</a:t>
            </a:r>
          </a:p>
          <a:p>
            <a:r>
              <a:rPr lang="en-US" dirty="0" smtClean="0"/>
              <a:t>Clear cell carcinoma. High cellularity. Loosely cohesive cell clusters. Small, round papillary groups. Single cells. Eosinophilic secretion. HE, x 200</a:t>
            </a:r>
            <a:endParaRPr lang="en-US" dirty="0"/>
          </a:p>
        </p:txBody>
      </p:sp>
      <p:sp>
        <p:nvSpPr>
          <p:cNvPr id="4" name="Slide Number Placeholder 3"/>
          <p:cNvSpPr>
            <a:spLocks noGrp="1"/>
          </p:cNvSpPr>
          <p:nvPr>
            <p:ph type="sldNum" sz="quarter" idx="10"/>
          </p:nvPr>
        </p:nvSpPr>
        <p:spPr/>
        <p:txBody>
          <a:bodyPr/>
          <a:lstStyle/>
          <a:p>
            <a:fld id="{B24EE907-DB10-4A31-84C5-C5173F82D47D}" type="slidenum">
              <a:rPr lang="en-US" smtClean="0"/>
              <a:pPr/>
              <a:t>26</a:t>
            </a:fld>
            <a:endParaRPr lang="en-US"/>
          </a:p>
        </p:txBody>
      </p:sp>
    </p:spTree>
    <p:extLst>
      <p:ext uri="{BB962C8B-B14F-4D97-AF65-F5344CB8AC3E}">
        <p14:creationId xmlns:p14="http://schemas.microsoft.com/office/powerpoint/2010/main" val="1017190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Cytology of clear cell ovarian carcinoma: 3-dimensional tumor cluster with enlarged vesicular nuclei, prominent nucleoli, and abundant clear cytoplasm (Pap, ×1,000).</a:t>
            </a:r>
          </a:p>
          <a:p>
            <a:r>
              <a:rPr lang="en-US" dirty="0" smtClean="0"/>
              <a:t>Clear cell carcinoma. High cellularity. Loosely cohesive cell clusters. Small, round papillary groups. Single cells. Eosinophilic secretion. HE, x 200</a:t>
            </a:r>
            <a:endParaRPr lang="en-US" dirty="0"/>
          </a:p>
        </p:txBody>
      </p:sp>
      <p:sp>
        <p:nvSpPr>
          <p:cNvPr id="4" name="Slide Number Placeholder 3"/>
          <p:cNvSpPr>
            <a:spLocks noGrp="1"/>
          </p:cNvSpPr>
          <p:nvPr>
            <p:ph type="sldNum" sz="quarter" idx="10"/>
          </p:nvPr>
        </p:nvSpPr>
        <p:spPr/>
        <p:txBody>
          <a:bodyPr/>
          <a:lstStyle/>
          <a:p>
            <a:fld id="{B24EE907-DB10-4A31-84C5-C5173F82D47D}" type="slidenum">
              <a:rPr lang="en-US" smtClean="0"/>
              <a:pPr/>
              <a:t>27</a:t>
            </a:fld>
            <a:endParaRPr lang="en-US"/>
          </a:p>
        </p:txBody>
      </p:sp>
    </p:spTree>
    <p:extLst>
      <p:ext uri="{BB962C8B-B14F-4D97-AF65-F5344CB8AC3E}">
        <p14:creationId xmlns:p14="http://schemas.microsoft.com/office/powerpoint/2010/main" val="350092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Specimens are usually cyst fluids. Standard methods are used in the preparation of direct smears, </a:t>
            </a:r>
            <a:r>
              <a:rPr lang="en-US" dirty="0" err="1" smtClean="0"/>
              <a:t>cytocentrifuge</a:t>
            </a:r>
            <a:r>
              <a:rPr lang="en-US" dirty="0" smtClean="0"/>
              <a:t> preparations, </a:t>
            </a:r>
            <a:r>
              <a:rPr lang="en-US" dirty="0" err="1" smtClean="0"/>
              <a:t>thinlayer</a:t>
            </a:r>
            <a:r>
              <a:rPr lang="en-US" dirty="0" smtClean="0"/>
              <a:t> preparations, and/or cell block sections</a:t>
            </a:r>
          </a:p>
          <a:p>
            <a:r>
              <a:rPr lang="en-US" dirty="0" smtClean="0"/>
              <a:t>A portion of the fresh fluid can be submitted to the clinical laboratory to measure the level of E2 or tumor-associated antigens CA-125, </a:t>
            </a:r>
            <a:r>
              <a:rPr lang="en-US" dirty="0" err="1" smtClean="0"/>
              <a:t>carcinoembryonic</a:t>
            </a:r>
            <a:r>
              <a:rPr lang="en-US" dirty="0" smtClean="0"/>
              <a:t> antigen (CEA), and alpha-fetoprotein. Elevated levels are typical of some ovarian lesions and can be a useful adjunct to </a:t>
            </a:r>
            <a:r>
              <a:rPr lang="en-US" dirty="0" err="1" smtClean="0"/>
              <a:t>cytologic</a:t>
            </a:r>
            <a:r>
              <a:rPr lang="en-US" dirty="0" smtClean="0"/>
              <a:t> examination.</a:t>
            </a:r>
            <a:r>
              <a:rPr lang="en-US" baseline="30000" dirty="0" smtClean="0"/>
              <a:t>17,</a:t>
            </a:r>
            <a:r>
              <a:rPr lang="en-US" dirty="0" smtClean="0">
                <a:hlinkClick r:id="rId3"/>
              </a:rPr>
              <a:t>19</a:t>
            </a:r>
            <a:endParaRPr lang="en-US" dirty="0" smtClean="0"/>
          </a:p>
          <a:p>
            <a:r>
              <a:rPr lang="en-US" dirty="0" smtClean="0"/>
              <a:t>Specimens that are virtually </a:t>
            </a:r>
            <a:r>
              <a:rPr lang="en-US" dirty="0" err="1" smtClean="0"/>
              <a:t>acellular</a:t>
            </a:r>
            <a:r>
              <a:rPr lang="en-US" dirty="0" smtClean="0"/>
              <a:t> or uninterpretable for other reasons are reported as nondiagnostic.</a:t>
            </a:r>
            <a:r>
              <a:rPr lang="en-US" baseline="30000" dirty="0" smtClean="0"/>
              <a:t>20,</a:t>
            </a:r>
            <a:r>
              <a:rPr lang="en-US" dirty="0" smtClean="0">
                <a:hlinkClick r:id="rId3"/>
              </a:rPr>
              <a:t>21</a:t>
            </a:r>
            <a:r>
              <a:rPr lang="en-US" dirty="0" smtClean="0"/>
              <a:t> The percentage of FNAs of the ovary that are </a:t>
            </a:r>
            <a:r>
              <a:rPr lang="en-US" dirty="0" err="1" smtClean="0"/>
              <a:t>nondiagnostic</a:t>
            </a:r>
            <a:r>
              <a:rPr lang="en-US" dirty="0" smtClean="0"/>
              <a:t> ranges widely, from a low of 13% to a high of 72%.</a:t>
            </a:r>
            <a:r>
              <a:rPr lang="en-US" baseline="30000" dirty="0" smtClean="0">
                <a:hlinkClick r:id="rId3"/>
              </a:rPr>
              <a:t>1</a:t>
            </a:r>
            <a:r>
              <a:rPr lang="en-US" baseline="30000" dirty="0" smtClean="0"/>
              <a:t>,</a:t>
            </a:r>
            <a:r>
              <a:rPr lang="en-US" baseline="30000" dirty="0" smtClean="0">
                <a:hlinkClick r:id="rId3"/>
              </a:rPr>
              <a:t>4</a:t>
            </a:r>
            <a:r>
              <a:rPr lang="en-US" baseline="30000" dirty="0" smtClean="0"/>
              <a:t>,</a:t>
            </a:r>
            <a:r>
              <a:rPr lang="en-US" baseline="30000" dirty="0" smtClean="0">
                <a:hlinkClick r:id="rId3"/>
              </a:rPr>
              <a:t>13</a:t>
            </a:r>
            <a:r>
              <a:rPr lang="en-US" baseline="30000" dirty="0" smtClean="0"/>
              <a:t>,</a:t>
            </a:r>
            <a:r>
              <a:rPr lang="en-US" baseline="30000" dirty="0" smtClean="0">
                <a:hlinkClick r:id="rId3"/>
              </a:rPr>
              <a:t>14</a:t>
            </a:r>
            <a:r>
              <a:rPr lang="en-US" baseline="30000" dirty="0" smtClean="0"/>
              <a:t>,</a:t>
            </a:r>
            <a:r>
              <a:rPr lang="en-US" baseline="30000" dirty="0" smtClean="0">
                <a:hlinkClick r:id="rId3"/>
              </a:rPr>
              <a:t>20</a:t>
            </a:r>
            <a:r>
              <a:rPr lang="en-US" baseline="30000" dirty="0" smtClean="0"/>
              <a:t>–</a:t>
            </a:r>
            <a:r>
              <a:rPr lang="en-US" baseline="30000" dirty="0" smtClean="0">
                <a:hlinkClick r:id="rId3"/>
              </a:rPr>
              <a:t>22</a:t>
            </a:r>
            <a:r>
              <a:rPr lang="en-US" dirty="0" smtClean="0"/>
              <a:t> This variation is likely related to the type of lesion selected for aspiration and the definition of a </a:t>
            </a:r>
            <a:r>
              <a:rPr lang="en-US" dirty="0" err="1" smtClean="0"/>
              <a:t>nondiagnostic</a:t>
            </a:r>
            <a:r>
              <a:rPr lang="en-US" dirty="0" smtClean="0"/>
              <a:t> specimen. The cytology report should state that malignant cells are either absent (“no malignant cells identified”) or present (“positive for malignant cells”). If the findings are equivocal, the report should state that atypical or suspicious cells are present. If sufficient benign </a:t>
            </a:r>
            <a:r>
              <a:rPr lang="en-US" dirty="0" err="1" smtClean="0"/>
              <a:t>lesional</a:t>
            </a:r>
            <a:r>
              <a:rPr lang="en-US" dirty="0" smtClean="0"/>
              <a:t> cells (</a:t>
            </a:r>
            <a:r>
              <a:rPr lang="en-US" dirty="0" err="1" smtClean="0"/>
              <a:t>granulosa</a:t>
            </a:r>
            <a:r>
              <a:rPr lang="en-US" dirty="0" smtClean="0"/>
              <a:t> cells, epithelial cells) are seen, descriptive terms can further categorize the cyst as a follicular, simple, serous, benign mucinous, </a:t>
            </a:r>
            <a:r>
              <a:rPr lang="en-US" dirty="0" err="1" smtClean="0"/>
              <a:t>endometriotic</a:t>
            </a:r>
            <a:r>
              <a:rPr lang="en-US" dirty="0" smtClean="0"/>
              <a:t>, or </a:t>
            </a:r>
            <a:r>
              <a:rPr lang="en-US" dirty="0" err="1" smtClean="0"/>
              <a:t>dermoid</a:t>
            </a:r>
            <a:r>
              <a:rPr lang="en-US" dirty="0" smtClean="0"/>
              <a:t> cyst.</a:t>
            </a:r>
            <a:r>
              <a:rPr lang="en-US" baseline="30000" dirty="0" smtClean="0">
                <a:hlinkClick r:id="rId3"/>
              </a:rPr>
              <a:t>3</a:t>
            </a:r>
            <a:r>
              <a:rPr lang="en-US" dirty="0" smtClean="0"/>
              <a:t> Benign ovarian FNA results fall into two broad categories: (1) follicular/lutein cysts and (2) epithelial cysts. This has significant clinical relevance, because surgery is unnecessary for follicle-derived cysts, which usually regress over time. Surgery may be indicated, however, for a benign-appearing epithelial cyst, particularly if the </a:t>
            </a:r>
            <a:r>
              <a:rPr lang="en-US" dirty="0" err="1" smtClean="0"/>
              <a:t>sonographic</a:t>
            </a:r>
            <a:r>
              <a:rPr lang="en-US" dirty="0" smtClean="0"/>
              <a:t> findings are worrisome. The lining of an epithelial cyst can vary from one area to another, and some cysts contain benign, borderline, and frankly malignant foci; sampling is not always representative of this heterogeneity. For this reason, an explanatory note accompanying the diagnosis of a benign epithelial cyst is helpful (e.g., “clinical correlation is advised to ensure that the sample is representative of the underlying lesion”).</a:t>
            </a:r>
            <a:r>
              <a:rPr lang="en-US" baseline="30000" dirty="0" smtClean="0">
                <a:hlinkClick r:id="rId3"/>
              </a:rPr>
              <a:t>23</a:t>
            </a:r>
            <a:endParaRPr lang="en-US" dirty="0" smtClean="0"/>
          </a:p>
          <a:p>
            <a:endParaRPr lang="en-US" dirty="0"/>
          </a:p>
        </p:txBody>
      </p:sp>
      <p:sp>
        <p:nvSpPr>
          <p:cNvPr id="4" name="Slide Number Placeholder 3"/>
          <p:cNvSpPr>
            <a:spLocks noGrp="1"/>
          </p:cNvSpPr>
          <p:nvPr>
            <p:ph type="sldNum" sz="quarter" idx="10"/>
          </p:nvPr>
        </p:nvSpPr>
        <p:spPr/>
        <p:txBody>
          <a:bodyPr/>
          <a:lstStyle/>
          <a:p>
            <a:fld id="{B24EE907-DB10-4A31-84C5-C5173F82D47D}" type="slidenum">
              <a:rPr lang="en-US" smtClean="0"/>
              <a:pPr/>
              <a:t>4</a:t>
            </a:fld>
            <a:endParaRPr lang="en-US"/>
          </a:p>
        </p:txBody>
      </p:sp>
    </p:spTree>
    <p:extLst>
      <p:ext uri="{BB962C8B-B14F-4D97-AF65-F5344CB8AC3E}">
        <p14:creationId xmlns:p14="http://schemas.microsoft.com/office/powerpoint/2010/main" val="461698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Cytology of </a:t>
            </a:r>
            <a:r>
              <a:rPr lang="en-US" dirty="0" err="1" smtClean="0"/>
              <a:t>endometrioid</a:t>
            </a:r>
            <a:r>
              <a:rPr lang="en-US" dirty="0" smtClean="0"/>
              <a:t> ovarian carcinoma with crowded overlapping clusters containing columnar tumor cells (Diff-</a:t>
            </a:r>
            <a:r>
              <a:rPr lang="en-US" dirty="0" err="1" smtClean="0"/>
              <a:t>Quik</a:t>
            </a:r>
            <a:r>
              <a:rPr lang="en-US" dirty="0" smtClean="0"/>
              <a:t>, ×400).</a:t>
            </a:r>
            <a:endParaRPr lang="en-US" dirty="0"/>
          </a:p>
        </p:txBody>
      </p:sp>
      <p:sp>
        <p:nvSpPr>
          <p:cNvPr id="4" name="Slide Number Placeholder 3"/>
          <p:cNvSpPr>
            <a:spLocks noGrp="1"/>
          </p:cNvSpPr>
          <p:nvPr>
            <p:ph type="sldNum" sz="quarter" idx="10"/>
          </p:nvPr>
        </p:nvSpPr>
        <p:spPr/>
        <p:txBody>
          <a:bodyPr/>
          <a:lstStyle/>
          <a:p>
            <a:fld id="{B24EE907-DB10-4A31-84C5-C5173F82D47D}" type="slidenum">
              <a:rPr lang="en-US" smtClean="0"/>
              <a:pPr/>
              <a:t>28</a:t>
            </a:fld>
            <a:endParaRPr lang="en-US"/>
          </a:p>
        </p:txBody>
      </p:sp>
    </p:spTree>
    <p:extLst>
      <p:ext uri="{BB962C8B-B14F-4D97-AF65-F5344CB8AC3E}">
        <p14:creationId xmlns:p14="http://schemas.microsoft.com/office/powerpoint/2010/main" val="1727995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Cytology of </a:t>
            </a:r>
            <a:r>
              <a:rPr lang="en-US" dirty="0" err="1" smtClean="0"/>
              <a:t>endometrioid</a:t>
            </a:r>
            <a:r>
              <a:rPr lang="en-US" dirty="0" smtClean="0"/>
              <a:t> ovarian carcinoma with crowded overlapping clusters containing columnar tumor cells (Diff-</a:t>
            </a:r>
            <a:r>
              <a:rPr lang="en-US" dirty="0" err="1" smtClean="0"/>
              <a:t>Quik</a:t>
            </a:r>
            <a:r>
              <a:rPr lang="en-US" dirty="0" smtClean="0"/>
              <a:t>, ×400).</a:t>
            </a:r>
            <a:endParaRPr lang="en-US" dirty="0"/>
          </a:p>
        </p:txBody>
      </p:sp>
      <p:sp>
        <p:nvSpPr>
          <p:cNvPr id="4" name="Slide Number Placeholder 3"/>
          <p:cNvSpPr>
            <a:spLocks noGrp="1"/>
          </p:cNvSpPr>
          <p:nvPr>
            <p:ph type="sldNum" sz="quarter" idx="10"/>
          </p:nvPr>
        </p:nvSpPr>
        <p:spPr/>
        <p:txBody>
          <a:bodyPr/>
          <a:lstStyle/>
          <a:p>
            <a:fld id="{B24EE907-DB10-4A31-84C5-C5173F82D47D}" type="slidenum">
              <a:rPr lang="en-US" smtClean="0"/>
              <a:pPr/>
              <a:t>29</a:t>
            </a:fld>
            <a:endParaRPr lang="en-US"/>
          </a:p>
        </p:txBody>
      </p:sp>
    </p:spTree>
    <p:extLst>
      <p:ext uri="{BB962C8B-B14F-4D97-AF65-F5344CB8AC3E}">
        <p14:creationId xmlns:p14="http://schemas.microsoft.com/office/powerpoint/2010/main" val="3857770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Fine-needle aspiration and surgical resection of a mature cystic </a:t>
            </a:r>
            <a:r>
              <a:rPr lang="en-US" dirty="0" err="1" smtClean="0"/>
              <a:t>teratoma</a:t>
            </a:r>
            <a:r>
              <a:rPr lang="en-US" dirty="0" smtClean="0"/>
              <a:t> (A and C: H &amp; E; B: </a:t>
            </a:r>
            <a:r>
              <a:rPr lang="en-US" dirty="0" err="1" smtClean="0"/>
              <a:t>Papanicolaou</a:t>
            </a:r>
            <a:r>
              <a:rPr lang="en-US" dirty="0" smtClean="0"/>
              <a:t> stain). Although surgical resection specimens often contained interesting elements, fine-needle aspiration specimens typically only contained predominantly </a:t>
            </a:r>
            <a:r>
              <a:rPr lang="en-US" dirty="0" err="1" smtClean="0"/>
              <a:t>keratinaceous</a:t>
            </a:r>
            <a:r>
              <a:rPr lang="en-US" dirty="0" smtClean="0"/>
              <a:t> debris and mature squamous cells. (A) Some specimens contained a multinucleated giant cell reaction intermixed with keratin. (B). </a:t>
            </a:r>
            <a:r>
              <a:rPr lang="en-US" dirty="0" err="1" smtClean="0"/>
              <a:t>Polarizable</a:t>
            </a:r>
            <a:r>
              <a:rPr lang="en-US" dirty="0" smtClean="0"/>
              <a:t> </a:t>
            </a:r>
            <a:r>
              <a:rPr lang="en-US" dirty="0" err="1" smtClean="0"/>
              <a:t>acellular</a:t>
            </a:r>
            <a:r>
              <a:rPr lang="en-US" dirty="0" smtClean="0"/>
              <a:t> material occasionally was observed.</a:t>
            </a:r>
            <a:endParaRPr lang="en-US" dirty="0"/>
          </a:p>
        </p:txBody>
      </p:sp>
      <p:sp>
        <p:nvSpPr>
          <p:cNvPr id="4" name="Slide Number Placeholder 3"/>
          <p:cNvSpPr>
            <a:spLocks noGrp="1"/>
          </p:cNvSpPr>
          <p:nvPr>
            <p:ph type="sldNum" sz="quarter" idx="10"/>
          </p:nvPr>
        </p:nvSpPr>
        <p:spPr/>
        <p:txBody>
          <a:bodyPr/>
          <a:lstStyle/>
          <a:p>
            <a:fld id="{B24EE907-DB10-4A31-84C5-C5173F82D47D}" type="slidenum">
              <a:rPr lang="en-US" smtClean="0"/>
              <a:pPr/>
              <a:t>30</a:t>
            </a:fld>
            <a:endParaRPr lang="en-US"/>
          </a:p>
        </p:txBody>
      </p:sp>
    </p:spTree>
    <p:extLst>
      <p:ext uri="{BB962C8B-B14F-4D97-AF65-F5344CB8AC3E}">
        <p14:creationId xmlns:p14="http://schemas.microsoft.com/office/powerpoint/2010/main" val="2660943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Fine-needle aspiration and surgical resection of a mature cystic </a:t>
            </a:r>
            <a:r>
              <a:rPr lang="en-US" dirty="0" err="1" smtClean="0"/>
              <a:t>teratoma</a:t>
            </a:r>
            <a:r>
              <a:rPr lang="en-US" dirty="0" smtClean="0"/>
              <a:t> (A and C: H &amp; E; B: </a:t>
            </a:r>
            <a:r>
              <a:rPr lang="en-US" dirty="0" err="1" smtClean="0"/>
              <a:t>Papanicolaou</a:t>
            </a:r>
            <a:r>
              <a:rPr lang="en-US" dirty="0" smtClean="0"/>
              <a:t> stain). Although surgical resection specimens often contained interesting elements, fine-needle aspiration specimens typically only contained predominantly </a:t>
            </a:r>
            <a:r>
              <a:rPr lang="en-US" dirty="0" err="1" smtClean="0"/>
              <a:t>keratinaceous</a:t>
            </a:r>
            <a:r>
              <a:rPr lang="en-US" dirty="0" smtClean="0"/>
              <a:t> debris and mature squamous cells. (A) Some specimens contained a multinucleated giant cell reaction intermixed with keratin. (B). </a:t>
            </a:r>
            <a:r>
              <a:rPr lang="en-US" dirty="0" err="1" smtClean="0"/>
              <a:t>Polarizable</a:t>
            </a:r>
            <a:r>
              <a:rPr lang="en-US" dirty="0" smtClean="0"/>
              <a:t> </a:t>
            </a:r>
            <a:r>
              <a:rPr lang="en-US" dirty="0" err="1" smtClean="0"/>
              <a:t>acellular</a:t>
            </a:r>
            <a:r>
              <a:rPr lang="en-US" dirty="0" smtClean="0"/>
              <a:t> material occasionally was observed.</a:t>
            </a:r>
            <a:endParaRPr lang="en-US" dirty="0"/>
          </a:p>
        </p:txBody>
      </p:sp>
      <p:sp>
        <p:nvSpPr>
          <p:cNvPr id="4" name="Slide Number Placeholder 3"/>
          <p:cNvSpPr>
            <a:spLocks noGrp="1"/>
          </p:cNvSpPr>
          <p:nvPr>
            <p:ph type="sldNum" sz="quarter" idx="10"/>
          </p:nvPr>
        </p:nvSpPr>
        <p:spPr/>
        <p:txBody>
          <a:bodyPr/>
          <a:lstStyle/>
          <a:p>
            <a:fld id="{B24EE907-DB10-4A31-84C5-C5173F82D47D}" type="slidenum">
              <a:rPr lang="en-US" smtClean="0"/>
              <a:pPr/>
              <a:t>31</a:t>
            </a:fld>
            <a:endParaRPr lang="en-US"/>
          </a:p>
        </p:txBody>
      </p:sp>
    </p:spTree>
    <p:extLst>
      <p:ext uri="{BB962C8B-B14F-4D97-AF65-F5344CB8AC3E}">
        <p14:creationId xmlns:p14="http://schemas.microsoft.com/office/powerpoint/2010/main" val="296781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Fine-needle aspiration and surgical resection of a mature cystic </a:t>
            </a:r>
            <a:r>
              <a:rPr lang="en-US" dirty="0" err="1" smtClean="0"/>
              <a:t>teratoma</a:t>
            </a:r>
            <a:r>
              <a:rPr lang="en-US" dirty="0" smtClean="0"/>
              <a:t> (A and C: H &amp; E; B: </a:t>
            </a:r>
            <a:r>
              <a:rPr lang="en-US" dirty="0" err="1" smtClean="0"/>
              <a:t>Papanicolaou</a:t>
            </a:r>
            <a:r>
              <a:rPr lang="en-US" dirty="0" smtClean="0"/>
              <a:t> stain). Although surgical resection specimens often contained interesting elements, fine-needle aspiration specimens typically only contained predominantly </a:t>
            </a:r>
            <a:r>
              <a:rPr lang="en-US" dirty="0" err="1" smtClean="0"/>
              <a:t>keratinaceous</a:t>
            </a:r>
            <a:r>
              <a:rPr lang="en-US" dirty="0" smtClean="0"/>
              <a:t> debris and mature squamous cells. (A) Some specimens contained a multinucleated giant cell reaction intermixed with keratin. (B). </a:t>
            </a:r>
            <a:r>
              <a:rPr lang="en-US" dirty="0" err="1" smtClean="0"/>
              <a:t>Polarizable</a:t>
            </a:r>
            <a:r>
              <a:rPr lang="en-US" dirty="0" smtClean="0"/>
              <a:t> </a:t>
            </a:r>
            <a:r>
              <a:rPr lang="en-US" dirty="0" err="1" smtClean="0"/>
              <a:t>acellular</a:t>
            </a:r>
            <a:r>
              <a:rPr lang="en-US" dirty="0" smtClean="0"/>
              <a:t> material occasionally was observed.</a:t>
            </a:r>
            <a:endParaRPr lang="en-US" dirty="0"/>
          </a:p>
        </p:txBody>
      </p:sp>
      <p:sp>
        <p:nvSpPr>
          <p:cNvPr id="4" name="Slide Number Placeholder 3"/>
          <p:cNvSpPr>
            <a:spLocks noGrp="1"/>
          </p:cNvSpPr>
          <p:nvPr>
            <p:ph type="sldNum" sz="quarter" idx="10"/>
          </p:nvPr>
        </p:nvSpPr>
        <p:spPr/>
        <p:txBody>
          <a:bodyPr/>
          <a:lstStyle/>
          <a:p>
            <a:fld id="{B24EE907-DB10-4A31-84C5-C5173F82D47D}" type="slidenum">
              <a:rPr lang="en-US" smtClean="0"/>
              <a:pPr/>
              <a:t>32</a:t>
            </a:fld>
            <a:endParaRPr lang="en-US"/>
          </a:p>
        </p:txBody>
      </p:sp>
    </p:spTree>
    <p:extLst>
      <p:ext uri="{BB962C8B-B14F-4D97-AF65-F5344CB8AC3E}">
        <p14:creationId xmlns:p14="http://schemas.microsoft.com/office/powerpoint/2010/main" val="39709343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Fine-needle aspiration and surgical resection of a mature cystic </a:t>
            </a:r>
            <a:r>
              <a:rPr lang="en-US" dirty="0" err="1" smtClean="0"/>
              <a:t>teratoma</a:t>
            </a:r>
            <a:r>
              <a:rPr lang="en-US" dirty="0" smtClean="0"/>
              <a:t> (A and C: H &amp; E; B: </a:t>
            </a:r>
            <a:r>
              <a:rPr lang="en-US" dirty="0" err="1" smtClean="0"/>
              <a:t>Papanicolaou</a:t>
            </a:r>
            <a:r>
              <a:rPr lang="en-US" dirty="0" smtClean="0"/>
              <a:t> stain). Although surgical resection specimens often contained interesting elements, fine-needle aspiration specimens typically only contained predominantly </a:t>
            </a:r>
            <a:r>
              <a:rPr lang="en-US" dirty="0" err="1" smtClean="0"/>
              <a:t>keratinaceous</a:t>
            </a:r>
            <a:r>
              <a:rPr lang="en-US" dirty="0" smtClean="0"/>
              <a:t> debris and mature squamous cells. (A) Some specimens contained a multinucleated giant cell reaction intermixed with keratin. (B). </a:t>
            </a:r>
            <a:r>
              <a:rPr lang="en-US" dirty="0" err="1" smtClean="0"/>
              <a:t>Polarizable</a:t>
            </a:r>
            <a:r>
              <a:rPr lang="en-US" dirty="0" smtClean="0"/>
              <a:t> </a:t>
            </a:r>
            <a:r>
              <a:rPr lang="en-US" dirty="0" err="1" smtClean="0"/>
              <a:t>acellular</a:t>
            </a:r>
            <a:r>
              <a:rPr lang="en-US" dirty="0" smtClean="0"/>
              <a:t> material occasionally was observed.</a:t>
            </a:r>
            <a:endParaRPr lang="en-US" dirty="0"/>
          </a:p>
        </p:txBody>
      </p:sp>
      <p:sp>
        <p:nvSpPr>
          <p:cNvPr id="4" name="Slide Number Placeholder 3"/>
          <p:cNvSpPr>
            <a:spLocks noGrp="1"/>
          </p:cNvSpPr>
          <p:nvPr>
            <p:ph type="sldNum" sz="quarter" idx="10"/>
          </p:nvPr>
        </p:nvSpPr>
        <p:spPr/>
        <p:txBody>
          <a:bodyPr/>
          <a:lstStyle/>
          <a:p>
            <a:fld id="{B24EE907-DB10-4A31-84C5-C5173F82D47D}" type="slidenum">
              <a:rPr lang="en-US" smtClean="0"/>
              <a:pPr/>
              <a:t>33</a:t>
            </a:fld>
            <a:endParaRPr lang="en-US"/>
          </a:p>
        </p:txBody>
      </p:sp>
    </p:spTree>
    <p:extLst>
      <p:ext uri="{BB962C8B-B14F-4D97-AF65-F5344CB8AC3E}">
        <p14:creationId xmlns:p14="http://schemas.microsoft.com/office/powerpoint/2010/main" val="1858113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Ed </a:t>
            </a:r>
            <a:r>
              <a:rPr lang="en-US" dirty="0" err="1" smtClean="0"/>
              <a:t>Uthman</a:t>
            </a:r>
            <a:r>
              <a:rPr lang="en-US" dirty="0" smtClean="0"/>
              <a:t> on flicker</a:t>
            </a:r>
            <a:endParaRPr lang="en-US" dirty="0"/>
          </a:p>
        </p:txBody>
      </p:sp>
      <p:sp>
        <p:nvSpPr>
          <p:cNvPr id="4" name="Slide Number Placeholder 3"/>
          <p:cNvSpPr>
            <a:spLocks noGrp="1"/>
          </p:cNvSpPr>
          <p:nvPr>
            <p:ph type="sldNum" sz="quarter" idx="10"/>
          </p:nvPr>
        </p:nvSpPr>
        <p:spPr/>
        <p:txBody>
          <a:bodyPr/>
          <a:lstStyle/>
          <a:p>
            <a:fld id="{B24EE907-DB10-4A31-84C5-C5173F82D47D}" type="slidenum">
              <a:rPr lang="en-US" smtClean="0"/>
              <a:pPr/>
              <a:t>34</a:t>
            </a:fld>
            <a:endParaRPr lang="en-US"/>
          </a:p>
        </p:txBody>
      </p:sp>
    </p:spTree>
    <p:extLst>
      <p:ext uri="{BB962C8B-B14F-4D97-AF65-F5344CB8AC3E}">
        <p14:creationId xmlns:p14="http://schemas.microsoft.com/office/powerpoint/2010/main" val="35379263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Diff-</a:t>
            </a:r>
            <a:r>
              <a:rPr lang="en-US" dirty="0" err="1" smtClean="0"/>
              <a:t>Quik</a:t>
            </a:r>
            <a:r>
              <a:rPr lang="en-US" dirty="0" smtClean="0"/>
              <a:t> stained touch preparation from a freshly cut tumor surface. The image shows a predominant population of large tumor cells along with scattered lymphocytes. The background has a striped (</a:t>
            </a:r>
            <a:r>
              <a:rPr lang="en-US" dirty="0" err="1" smtClean="0"/>
              <a:t>tigroid</a:t>
            </a:r>
            <a:r>
              <a:rPr lang="en-US" dirty="0" smtClean="0"/>
              <a:t>) appearance. </a:t>
            </a:r>
          </a:p>
          <a:p>
            <a:r>
              <a:rPr lang="en-US" dirty="0" smtClean="0"/>
              <a:t>Alcohol-fixed, H&amp;E-stained touch preparation from a freshly cut tumor surface. The tumor cells have moderate amount of eosinophilic cytoplasm, large vesicular nuclei, and one or more prominent nucleoli. </a:t>
            </a:r>
            <a:endParaRPr lang="en-US" dirty="0"/>
          </a:p>
        </p:txBody>
      </p:sp>
      <p:sp>
        <p:nvSpPr>
          <p:cNvPr id="4" name="Slide Number Placeholder 3"/>
          <p:cNvSpPr>
            <a:spLocks noGrp="1"/>
          </p:cNvSpPr>
          <p:nvPr>
            <p:ph type="sldNum" sz="quarter" idx="10"/>
          </p:nvPr>
        </p:nvSpPr>
        <p:spPr/>
        <p:txBody>
          <a:bodyPr/>
          <a:lstStyle/>
          <a:p>
            <a:fld id="{B24EE907-DB10-4A31-84C5-C5173F82D47D}" type="slidenum">
              <a:rPr lang="en-US" smtClean="0"/>
              <a:pPr/>
              <a:t>36</a:t>
            </a:fld>
            <a:endParaRPr lang="en-US"/>
          </a:p>
        </p:txBody>
      </p:sp>
    </p:spTree>
    <p:extLst>
      <p:ext uri="{BB962C8B-B14F-4D97-AF65-F5344CB8AC3E}">
        <p14:creationId xmlns:p14="http://schemas.microsoft.com/office/powerpoint/2010/main" val="1969562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Benign Brenner tumor. (A) Transitional cell nest. Occasion-</a:t>
            </a:r>
          </a:p>
          <a:p>
            <a:r>
              <a:rPr lang="en-US" dirty="0" smtClean="0"/>
              <a:t>ally, grooved or indented nuclei are detected (</a:t>
            </a:r>
            <a:r>
              <a:rPr lang="en-US" dirty="0" err="1" smtClean="0"/>
              <a:t>Papanicolaou</a:t>
            </a:r>
            <a:r>
              <a:rPr lang="en-US" dirty="0" smtClean="0"/>
              <a:t> stain).</a:t>
            </a:r>
          </a:p>
          <a:p>
            <a:r>
              <a:rPr lang="en-US" dirty="0" smtClean="0"/>
              <a:t>(B) The Brenner tumor nest with mucinous metaplasia shows the</a:t>
            </a:r>
          </a:p>
          <a:p>
            <a:r>
              <a:rPr lang="en-US" dirty="0" smtClean="0"/>
              <a:t>mucinous columnar cell lining and the underlying transitional cell</a:t>
            </a:r>
          </a:p>
          <a:p>
            <a:r>
              <a:rPr lang="en-US" dirty="0" smtClean="0"/>
              <a:t>epithelium (</a:t>
            </a:r>
            <a:r>
              <a:rPr lang="en-US" dirty="0" err="1" smtClean="0"/>
              <a:t>Papanicolaou</a:t>
            </a:r>
            <a:r>
              <a:rPr lang="en-US" dirty="0" smtClean="0"/>
              <a:t> stain). (C) The glands or </a:t>
            </a:r>
            <a:r>
              <a:rPr lang="en-US" dirty="0" err="1" smtClean="0"/>
              <a:t>microcysts</a:t>
            </a:r>
            <a:r>
              <a:rPr lang="en-US" dirty="0" smtClean="0"/>
              <a:t> are</a:t>
            </a:r>
          </a:p>
          <a:p>
            <a:r>
              <a:rPr lang="en-US" dirty="0" smtClean="0"/>
              <a:t>lined by a monolayer of mucinous cells on the luminal surface with</a:t>
            </a:r>
          </a:p>
          <a:p>
            <a:r>
              <a:rPr lang="en-US" dirty="0" smtClean="0"/>
              <a:t>underlying transitional cells. (D) One layer of mucinous columnar</a:t>
            </a:r>
          </a:p>
          <a:p>
            <a:r>
              <a:rPr lang="en-US" dirty="0" smtClean="0"/>
              <a:t>cells resembles mucinous </a:t>
            </a:r>
            <a:r>
              <a:rPr lang="en-US" dirty="0" err="1" smtClean="0"/>
              <a:t>cystadenoma</a:t>
            </a:r>
            <a:r>
              <a:rPr lang="en-US" dirty="0" smtClean="0"/>
              <a:t>.</a:t>
            </a:r>
            <a:endParaRPr lang="en-US" dirty="0"/>
          </a:p>
        </p:txBody>
      </p:sp>
      <p:sp>
        <p:nvSpPr>
          <p:cNvPr id="4" name="Slide Number Placeholder 3"/>
          <p:cNvSpPr>
            <a:spLocks noGrp="1"/>
          </p:cNvSpPr>
          <p:nvPr>
            <p:ph type="sldNum" sz="quarter" idx="10"/>
          </p:nvPr>
        </p:nvSpPr>
        <p:spPr/>
        <p:txBody>
          <a:bodyPr/>
          <a:lstStyle/>
          <a:p>
            <a:fld id="{B24EE907-DB10-4A31-84C5-C5173F82D47D}" type="slidenum">
              <a:rPr lang="en-US" smtClean="0"/>
              <a:pPr/>
              <a:t>43</a:t>
            </a:fld>
            <a:endParaRPr lang="en-US"/>
          </a:p>
        </p:txBody>
      </p:sp>
    </p:spTree>
    <p:extLst>
      <p:ext uri="{BB962C8B-B14F-4D97-AF65-F5344CB8AC3E}">
        <p14:creationId xmlns:p14="http://schemas.microsoft.com/office/powerpoint/2010/main" val="3409946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1-Tumor cells from a benign transitional cell tumor with </a:t>
            </a:r>
            <a:r>
              <a:rPr lang="en-US" dirty="0" err="1" smtClean="0"/>
              <a:t>perinuclear</a:t>
            </a:r>
            <a:r>
              <a:rPr lang="en-US" dirty="0" smtClean="0"/>
              <a:t> vacuoles in the center of the microphotograph. Single naked nuclei</a:t>
            </a:r>
          </a:p>
          <a:p>
            <a:r>
              <a:rPr lang="en-US" dirty="0" smtClean="0"/>
              <a:t>in the background are appreciated (Diff </a:t>
            </a:r>
            <a:r>
              <a:rPr lang="en-US" dirty="0" err="1" smtClean="0"/>
              <a:t>Quik</a:t>
            </a:r>
            <a:r>
              <a:rPr lang="en-US" dirty="0" smtClean="0"/>
              <a:t> 3200). [Color figure can be viewed in the online issue, which is available at wileyonlinelibrary.com].</a:t>
            </a:r>
          </a:p>
          <a:p>
            <a:r>
              <a:rPr lang="en-US" dirty="0" smtClean="0"/>
              <a:t>2-Sheets of cells from a benign transitional cell tumor with uniform nuclei and fine chromatin pattern (Diff </a:t>
            </a:r>
            <a:r>
              <a:rPr lang="en-US" dirty="0" err="1" smtClean="0"/>
              <a:t>Quik</a:t>
            </a:r>
            <a:r>
              <a:rPr lang="en-US" dirty="0" smtClean="0"/>
              <a:t> 3400).</a:t>
            </a:r>
          </a:p>
          <a:p>
            <a:r>
              <a:rPr lang="en-US" dirty="0" smtClean="0"/>
              <a:t>3-Extracellular </a:t>
            </a:r>
            <a:r>
              <a:rPr lang="en-US" dirty="0" err="1" smtClean="0"/>
              <a:t>metachromatic</a:t>
            </a:r>
            <a:r>
              <a:rPr lang="en-US" dirty="0" smtClean="0"/>
              <a:t> hyaline globule present in a benign transitional cell tumor (Diff </a:t>
            </a:r>
            <a:r>
              <a:rPr lang="en-US" dirty="0" err="1" smtClean="0"/>
              <a:t>Quik</a:t>
            </a:r>
            <a:r>
              <a:rPr lang="en-US" dirty="0" smtClean="0"/>
              <a:t> stain 3600)</a:t>
            </a:r>
          </a:p>
          <a:p>
            <a:r>
              <a:rPr lang="en-US" dirty="0" smtClean="0"/>
              <a:t>The presence of naked nuclei and cells with moderate to large amounts of cytoplasm was a prominent feature of our study, </a:t>
            </a:r>
          </a:p>
          <a:p>
            <a:r>
              <a:rPr lang="en-US" dirty="0" smtClean="0"/>
              <a:t>observed in nine of nine cases studied.</a:t>
            </a:r>
            <a:endParaRPr lang="en-US" dirty="0"/>
          </a:p>
        </p:txBody>
      </p:sp>
      <p:sp>
        <p:nvSpPr>
          <p:cNvPr id="4" name="Slide Number Placeholder 3"/>
          <p:cNvSpPr>
            <a:spLocks noGrp="1"/>
          </p:cNvSpPr>
          <p:nvPr>
            <p:ph type="sldNum" sz="quarter" idx="10"/>
          </p:nvPr>
        </p:nvSpPr>
        <p:spPr/>
        <p:txBody>
          <a:bodyPr/>
          <a:lstStyle/>
          <a:p>
            <a:fld id="{B24EE907-DB10-4A31-84C5-C5173F82D47D}" type="slidenum">
              <a:rPr lang="en-US" smtClean="0"/>
              <a:pPr/>
              <a:t>44</a:t>
            </a:fld>
            <a:endParaRPr lang="en-US"/>
          </a:p>
        </p:txBody>
      </p:sp>
    </p:spTree>
    <p:extLst>
      <p:ext uri="{BB962C8B-B14F-4D97-AF65-F5344CB8AC3E}">
        <p14:creationId xmlns:p14="http://schemas.microsoft.com/office/powerpoint/2010/main" val="3614961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Reported sensitivities for malignancy of 84% and 93% are inflated because borderline tumors were excluded from analysis.</a:t>
            </a:r>
            <a:r>
              <a:rPr lang="en-US" baseline="30000" dirty="0" smtClean="0"/>
              <a:t>13,</a:t>
            </a:r>
            <a:r>
              <a:rPr lang="en-US" dirty="0" smtClean="0">
                <a:hlinkClick r:id="rId3"/>
              </a:rPr>
              <a:t>17</a:t>
            </a:r>
            <a:r>
              <a:rPr lang="en-US" dirty="0" smtClean="0"/>
              <a:t> In fact, FNA of a borderline tumor often yields a false-negative result.</a:t>
            </a:r>
            <a:r>
              <a:rPr lang="en-US" baseline="30000" dirty="0" smtClean="0">
                <a:hlinkClick r:id="rId3"/>
              </a:rPr>
              <a:t>4</a:t>
            </a:r>
            <a:r>
              <a:rPr lang="en-US" baseline="30000" dirty="0" smtClean="0"/>
              <a:t>,</a:t>
            </a:r>
            <a:r>
              <a:rPr lang="en-US" baseline="30000" dirty="0" smtClean="0">
                <a:hlinkClick r:id="rId3"/>
              </a:rPr>
              <a:t>17</a:t>
            </a:r>
            <a:r>
              <a:rPr lang="en-US" baseline="30000" dirty="0" smtClean="0"/>
              <a:t>,</a:t>
            </a:r>
            <a:r>
              <a:rPr lang="en-US" baseline="30000" dirty="0" smtClean="0">
                <a:hlinkClick r:id="rId3"/>
              </a:rPr>
              <a:t>24</a:t>
            </a:r>
            <a:r>
              <a:rPr lang="en-US" baseline="30000" dirty="0" smtClean="0"/>
              <a:t>,</a:t>
            </a:r>
            <a:r>
              <a:rPr lang="en-US" baseline="30000" dirty="0" smtClean="0">
                <a:hlinkClick r:id="rId3"/>
              </a:rPr>
              <a:t>25</a:t>
            </a:r>
            <a:r>
              <a:rPr lang="en-US" dirty="0" smtClean="0"/>
              <a:t> Much of the lesion is </a:t>
            </a:r>
            <a:r>
              <a:rPr lang="en-US" dirty="0" err="1" smtClean="0"/>
              <a:t>acellular</a:t>
            </a:r>
            <a:r>
              <a:rPr lang="en-US" dirty="0" smtClean="0"/>
              <a:t> cyst fluid, and neoplastic epithelium may not be sampled. When borderline tumors are included, sensitivity is low, ranging from 26% to 40%.</a:t>
            </a:r>
            <a:r>
              <a:rPr lang="en-US" baseline="30000" dirty="0" smtClean="0">
                <a:hlinkClick r:id="rId3"/>
              </a:rPr>
              <a:t>24</a:t>
            </a:r>
            <a:r>
              <a:rPr lang="en-US" baseline="30000" dirty="0" smtClean="0"/>
              <a:t>–</a:t>
            </a:r>
            <a:r>
              <a:rPr lang="en-US" baseline="30000" dirty="0" smtClean="0">
                <a:hlinkClick r:id="rId3"/>
              </a:rPr>
              <a:t>26</a:t>
            </a:r>
            <a:r>
              <a:rPr lang="en-US" dirty="0" smtClean="0"/>
              <a:t> Low sensitivity is another argument against the aspiration of clinically suspicious ovarian masses.</a:t>
            </a:r>
          </a:p>
          <a:p>
            <a:r>
              <a:rPr lang="en-US" dirty="0" smtClean="0"/>
              <a:t>False-positive results have been reported.</a:t>
            </a:r>
            <a:r>
              <a:rPr lang="en-US" baseline="30000" dirty="0" smtClean="0"/>
              <a:t>13,</a:t>
            </a:r>
            <a:r>
              <a:rPr lang="en-US" dirty="0" smtClean="0">
                <a:hlinkClick r:id="rId3"/>
              </a:rPr>
              <a:t>26</a:t>
            </a:r>
            <a:r>
              <a:rPr lang="en-US" dirty="0" smtClean="0"/>
              <a:t> Follicle cysts are a notorious cause of false positives, because they can yield a cellular and highly mitotic specimen.</a:t>
            </a:r>
            <a:r>
              <a:rPr lang="en-US" baseline="30000" dirty="0" smtClean="0">
                <a:hlinkClick r:id="rId3"/>
              </a:rPr>
              <a:t>9</a:t>
            </a:r>
            <a:r>
              <a:rPr lang="en-US" baseline="30000" dirty="0" smtClean="0"/>
              <a:t>,</a:t>
            </a:r>
            <a:r>
              <a:rPr lang="en-US" baseline="30000" dirty="0" smtClean="0">
                <a:hlinkClick r:id="rId3"/>
              </a:rPr>
              <a:t>27</a:t>
            </a:r>
            <a:r>
              <a:rPr lang="en-US" baseline="30000" dirty="0" smtClean="0"/>
              <a:t>,</a:t>
            </a:r>
            <a:r>
              <a:rPr lang="en-US" baseline="30000" dirty="0" smtClean="0">
                <a:hlinkClick r:id="rId3"/>
              </a:rPr>
              <a:t>28</a:t>
            </a:r>
            <a:r>
              <a:rPr lang="en-US" dirty="0" smtClean="0"/>
              <a:t> Familiarity with the laparoscopic and </a:t>
            </a:r>
            <a:r>
              <a:rPr lang="en-US" dirty="0" err="1" smtClean="0"/>
              <a:t>sonographic</a:t>
            </a:r>
            <a:r>
              <a:rPr lang="en-US" dirty="0" smtClean="0"/>
              <a:t> findings should be taken into account when making a diagnosis. Knowing that a lesion appears benign clinically can help avoid a false-positive interpretation.</a:t>
            </a:r>
          </a:p>
          <a:p>
            <a:r>
              <a:rPr lang="en-US" dirty="0" smtClean="0"/>
              <a:t>FNA of the ovary, therefore, has its limitations. Not only is there a high false-negative rate, particularly for borderline tumors, but the method cannot reliably distinguish between borderline tumors and carcinomas.</a:t>
            </a:r>
            <a:r>
              <a:rPr lang="en-US" baseline="30000" dirty="0" smtClean="0"/>
              <a:t>20,</a:t>
            </a:r>
            <a:r>
              <a:rPr lang="en-US" dirty="0" smtClean="0">
                <a:hlinkClick r:id="rId3"/>
              </a:rPr>
              <a:t>29</a:t>
            </a:r>
            <a:r>
              <a:rPr lang="en-US" dirty="0" smtClean="0"/>
              <a:t>,</a:t>
            </a:r>
            <a:r>
              <a:rPr lang="en-US" dirty="0" smtClean="0">
                <a:hlinkClick r:id="rId3"/>
              </a:rPr>
              <a:t>30</a:t>
            </a:r>
            <a:r>
              <a:rPr lang="en-US" dirty="0" smtClean="0"/>
              <a:t> (Because both lesions are treated by surgical resection, the inadequacy of FNA in this instance is not very significant.) Furthermore, benign lesions cannot always be histologically categorized by </a:t>
            </a:r>
            <a:r>
              <a:rPr lang="en-US" dirty="0" err="1" smtClean="0"/>
              <a:t>cytologic</a:t>
            </a:r>
            <a:r>
              <a:rPr lang="en-US" dirty="0" smtClean="0"/>
              <a:t> evaluation.</a:t>
            </a:r>
            <a:r>
              <a:rPr lang="en-US" baseline="30000" dirty="0" smtClean="0">
                <a:hlinkClick r:id="rId3"/>
              </a:rPr>
              <a:t>19</a:t>
            </a:r>
            <a:r>
              <a:rPr lang="en-US" baseline="30000" dirty="0" smtClean="0"/>
              <a:t>,</a:t>
            </a:r>
            <a:r>
              <a:rPr lang="en-US" baseline="30000" dirty="0" smtClean="0">
                <a:hlinkClick r:id="rId3"/>
              </a:rPr>
              <a:t>29</a:t>
            </a:r>
            <a:r>
              <a:rPr lang="en-US" dirty="0" smtClean="0"/>
              <a:t> Although in some cases FNA can establish a specific diagnosis such as endometriosis,</a:t>
            </a:r>
            <a:r>
              <a:rPr lang="en-US" baseline="30000" dirty="0" smtClean="0">
                <a:hlinkClick r:id="rId3"/>
              </a:rPr>
              <a:t>8</a:t>
            </a:r>
            <a:r>
              <a:rPr lang="en-US" dirty="0" smtClean="0"/>
              <a:t> at present it is most valuable for confirming a clinical impression that an ovarian cyst is benign, thus sparing the patient unnecessary surgery</a:t>
            </a:r>
          </a:p>
          <a:p>
            <a:endParaRPr lang="en-US" dirty="0"/>
          </a:p>
        </p:txBody>
      </p:sp>
      <p:sp>
        <p:nvSpPr>
          <p:cNvPr id="4" name="Slide Number Placeholder 3"/>
          <p:cNvSpPr>
            <a:spLocks noGrp="1"/>
          </p:cNvSpPr>
          <p:nvPr>
            <p:ph type="sldNum" sz="quarter" idx="10"/>
          </p:nvPr>
        </p:nvSpPr>
        <p:spPr/>
        <p:txBody>
          <a:bodyPr/>
          <a:lstStyle/>
          <a:p>
            <a:fld id="{B24EE907-DB10-4A31-84C5-C5173F82D47D}" type="slidenum">
              <a:rPr lang="en-US" smtClean="0"/>
              <a:pPr/>
              <a:t>5</a:t>
            </a:fld>
            <a:endParaRPr lang="en-US"/>
          </a:p>
        </p:txBody>
      </p:sp>
    </p:spTree>
    <p:extLst>
      <p:ext uri="{BB962C8B-B14F-4D97-AF65-F5344CB8AC3E}">
        <p14:creationId xmlns:p14="http://schemas.microsoft.com/office/powerpoint/2010/main" val="2054464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borderline Brenner tumor. (A) The features of tumor cells include prominent nucleoli and well-defined cytoplasmic border (Pa-</a:t>
            </a:r>
            <a:r>
              <a:rPr lang="en-US" dirty="0" err="1" smtClean="0"/>
              <a:t>panicolaou</a:t>
            </a:r>
            <a:r>
              <a:rPr lang="en-US" dirty="0" smtClean="0"/>
              <a:t> stain). (B) The individual typical grooved ‘coffee-bean’ nucleic tumor cells are mingled with the deep </a:t>
            </a:r>
            <a:r>
              <a:rPr lang="en-US" dirty="0" err="1" smtClean="0"/>
              <a:t>orangeophilic</a:t>
            </a:r>
            <a:r>
              <a:rPr lang="en-US" dirty="0" smtClean="0"/>
              <a:t> keratinized </a:t>
            </a:r>
            <a:r>
              <a:rPr lang="en-US" dirty="0" err="1" smtClean="0"/>
              <a:t>squamoid</a:t>
            </a:r>
            <a:r>
              <a:rPr lang="en-US" dirty="0" smtClean="0"/>
              <a:t> cells (</a:t>
            </a:r>
            <a:r>
              <a:rPr lang="en-US" dirty="0" err="1" smtClean="0"/>
              <a:t>Papanicolaou</a:t>
            </a:r>
            <a:r>
              <a:rPr lang="en-US" dirty="0" smtClean="0"/>
              <a:t> stain). (C) The Brenner tumor</a:t>
            </a:r>
          </a:p>
          <a:p>
            <a:r>
              <a:rPr lang="en-US" dirty="0" smtClean="0"/>
              <a:t>nest in dense stroma reveals mild to moderate </a:t>
            </a:r>
            <a:r>
              <a:rPr lang="en-US" dirty="0" err="1" smtClean="0"/>
              <a:t>cytologic</a:t>
            </a:r>
            <a:r>
              <a:rPr lang="en-US" dirty="0" smtClean="0"/>
              <a:t> atypia, but the basement membrane is well preserved. In the lower nest, the extracellular eosinophilic hyaline globule is observed. (D) The tumor shows the </a:t>
            </a:r>
            <a:r>
              <a:rPr lang="en-US" dirty="0" err="1" smtClean="0"/>
              <a:t>fibrovascular</a:t>
            </a:r>
            <a:r>
              <a:rPr lang="en-US" dirty="0" smtClean="0"/>
              <a:t> papillae surfacing in the transitional epithelium. In the apical portion, marked metaplasia to atypical squamous cell is observed.</a:t>
            </a:r>
            <a:endParaRPr lang="en-US" dirty="0"/>
          </a:p>
        </p:txBody>
      </p:sp>
      <p:sp>
        <p:nvSpPr>
          <p:cNvPr id="4" name="Slide Number Placeholder 3"/>
          <p:cNvSpPr>
            <a:spLocks noGrp="1"/>
          </p:cNvSpPr>
          <p:nvPr>
            <p:ph type="sldNum" sz="quarter" idx="10"/>
          </p:nvPr>
        </p:nvSpPr>
        <p:spPr/>
        <p:txBody>
          <a:bodyPr/>
          <a:lstStyle/>
          <a:p>
            <a:fld id="{B24EE907-DB10-4A31-84C5-C5173F82D47D}" type="slidenum">
              <a:rPr lang="en-US" smtClean="0"/>
              <a:pPr/>
              <a:t>45</a:t>
            </a:fld>
            <a:endParaRPr lang="en-US"/>
          </a:p>
        </p:txBody>
      </p:sp>
    </p:spTree>
    <p:extLst>
      <p:ext uri="{BB962C8B-B14F-4D97-AF65-F5344CB8AC3E}">
        <p14:creationId xmlns:p14="http://schemas.microsoft.com/office/powerpoint/2010/main" val="22515647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Case of borderline transitional cell tumor showing the presence of nuclear grooves (Diff </a:t>
            </a:r>
            <a:r>
              <a:rPr lang="en-US" dirty="0" err="1" smtClean="0"/>
              <a:t>Quik</a:t>
            </a:r>
            <a:r>
              <a:rPr lang="en-US" dirty="0" smtClean="0"/>
              <a:t> 3400). </a:t>
            </a:r>
            <a:endParaRPr lang="en-US" dirty="0"/>
          </a:p>
        </p:txBody>
      </p:sp>
      <p:sp>
        <p:nvSpPr>
          <p:cNvPr id="4" name="Slide Number Placeholder 3"/>
          <p:cNvSpPr>
            <a:spLocks noGrp="1"/>
          </p:cNvSpPr>
          <p:nvPr>
            <p:ph type="sldNum" sz="quarter" idx="10"/>
          </p:nvPr>
        </p:nvSpPr>
        <p:spPr/>
        <p:txBody>
          <a:bodyPr/>
          <a:lstStyle/>
          <a:p>
            <a:fld id="{B24EE907-DB10-4A31-84C5-C5173F82D47D}" type="slidenum">
              <a:rPr lang="en-US" smtClean="0"/>
              <a:pPr/>
              <a:t>46</a:t>
            </a:fld>
            <a:endParaRPr lang="en-US"/>
          </a:p>
        </p:txBody>
      </p:sp>
    </p:spTree>
    <p:extLst>
      <p:ext uri="{BB962C8B-B14F-4D97-AF65-F5344CB8AC3E}">
        <p14:creationId xmlns:p14="http://schemas.microsoft.com/office/powerpoint/2010/main" val="36445676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Cytologic</a:t>
            </a:r>
            <a:r>
              <a:rPr lang="en-US" dirty="0" smtClean="0"/>
              <a:t> Findings: Smears were </a:t>
            </a:r>
            <a:r>
              <a:rPr lang="en-US" dirty="0" err="1" smtClean="0"/>
              <a:t>hypercellular</a:t>
            </a:r>
            <a:r>
              <a:rPr lang="en-US" dirty="0" smtClean="0"/>
              <a:t>, showing numerous activated </a:t>
            </a:r>
            <a:r>
              <a:rPr lang="en-US" dirty="0" err="1" smtClean="0"/>
              <a:t>mesothelial</a:t>
            </a:r>
            <a:r>
              <a:rPr lang="en-US" dirty="0" smtClean="0"/>
              <a:t> cells and lymphocytes intermingled with squamous </a:t>
            </a:r>
            <a:r>
              <a:rPr lang="en-US" dirty="0" err="1" smtClean="0"/>
              <a:t>tumoral</a:t>
            </a:r>
            <a:r>
              <a:rPr lang="en-US" dirty="0" smtClean="0"/>
              <a:t> cells. These cells were either isolated or arranged in small clusters. They were often round or oval and sometimes exhibited bizarre forms. Their cytoplasm was abundant and basophilic but </a:t>
            </a:r>
          </a:p>
          <a:p>
            <a:r>
              <a:rPr lang="en-US" dirty="0" smtClean="0"/>
              <a:t>occasionally eosinophilic. Nuclei were moderately </a:t>
            </a:r>
            <a:r>
              <a:rPr lang="en-US" dirty="0" err="1" smtClean="0"/>
              <a:t>hyperchromatic</a:t>
            </a:r>
            <a:r>
              <a:rPr lang="en-US" dirty="0" smtClean="0"/>
              <a:t>, irregular and markedly enlarged.</a:t>
            </a:r>
          </a:p>
          <a:p>
            <a:r>
              <a:rPr lang="en-US" dirty="0" smtClean="0"/>
              <a:t>Volume 54 Number 4 July–August 2010 ACTA CYTOLOGICA</a:t>
            </a:r>
            <a:endParaRPr lang="en-US" dirty="0"/>
          </a:p>
        </p:txBody>
      </p:sp>
      <p:sp>
        <p:nvSpPr>
          <p:cNvPr id="4" name="Slide Number Placeholder 3"/>
          <p:cNvSpPr>
            <a:spLocks noGrp="1"/>
          </p:cNvSpPr>
          <p:nvPr>
            <p:ph type="sldNum" sz="quarter" idx="10"/>
          </p:nvPr>
        </p:nvSpPr>
        <p:spPr/>
        <p:txBody>
          <a:bodyPr/>
          <a:lstStyle/>
          <a:p>
            <a:fld id="{B24EE907-DB10-4A31-84C5-C5173F82D47D}" type="slidenum">
              <a:rPr lang="en-US" smtClean="0"/>
              <a:pPr/>
              <a:t>47</a:t>
            </a:fld>
            <a:endParaRPr lang="en-US"/>
          </a:p>
        </p:txBody>
      </p:sp>
    </p:spTree>
    <p:extLst>
      <p:ext uri="{BB962C8B-B14F-4D97-AF65-F5344CB8AC3E}">
        <p14:creationId xmlns:p14="http://schemas.microsoft.com/office/powerpoint/2010/main" val="5266711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24EE907-DB10-4A31-84C5-C5173F82D47D}" type="slidenum">
              <a:rPr lang="en-US" smtClean="0"/>
              <a:pPr/>
              <a:t>48</a:t>
            </a:fld>
            <a:endParaRPr lang="en-US"/>
          </a:p>
        </p:txBody>
      </p:sp>
    </p:spTree>
    <p:extLst>
      <p:ext uri="{BB962C8B-B14F-4D97-AF65-F5344CB8AC3E}">
        <p14:creationId xmlns:p14="http://schemas.microsoft.com/office/powerpoint/2010/main" val="6849693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Cytology of granulosa cell tumor with Call-Exner bodies and </a:t>
            </a:r>
            <a:r>
              <a:rPr lang="en-US" dirty="0" err="1" smtClean="0"/>
              <a:t>intranuclear</a:t>
            </a:r>
            <a:r>
              <a:rPr lang="en-US" dirty="0" smtClean="0"/>
              <a:t> grooves (Diff-</a:t>
            </a:r>
            <a:r>
              <a:rPr lang="en-US" dirty="0" err="1" smtClean="0"/>
              <a:t>Quik</a:t>
            </a:r>
            <a:r>
              <a:rPr lang="en-US" dirty="0" smtClean="0"/>
              <a:t>, ×600).</a:t>
            </a:r>
            <a:endParaRPr lang="en-US" dirty="0"/>
          </a:p>
        </p:txBody>
      </p:sp>
      <p:sp>
        <p:nvSpPr>
          <p:cNvPr id="4" name="Slide Number Placeholder 3"/>
          <p:cNvSpPr>
            <a:spLocks noGrp="1"/>
          </p:cNvSpPr>
          <p:nvPr>
            <p:ph type="sldNum" sz="quarter" idx="10"/>
          </p:nvPr>
        </p:nvSpPr>
        <p:spPr/>
        <p:txBody>
          <a:bodyPr/>
          <a:lstStyle/>
          <a:p>
            <a:fld id="{B24EE907-DB10-4A31-84C5-C5173F82D47D}" type="slidenum">
              <a:rPr lang="en-US" smtClean="0"/>
              <a:pPr/>
              <a:t>49</a:t>
            </a:fld>
            <a:endParaRPr lang="en-US"/>
          </a:p>
        </p:txBody>
      </p:sp>
    </p:spTree>
    <p:extLst>
      <p:ext uri="{BB962C8B-B14F-4D97-AF65-F5344CB8AC3E}">
        <p14:creationId xmlns:p14="http://schemas.microsoft.com/office/powerpoint/2010/main" val="28779492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Cytology of granulosa cell tumor with Call-Exner bodies and </a:t>
            </a:r>
            <a:r>
              <a:rPr lang="en-US" dirty="0" err="1" smtClean="0"/>
              <a:t>intranuclear</a:t>
            </a:r>
            <a:r>
              <a:rPr lang="en-US" dirty="0" smtClean="0"/>
              <a:t> grooves (Diff-</a:t>
            </a:r>
            <a:r>
              <a:rPr lang="en-US" dirty="0" err="1" smtClean="0"/>
              <a:t>Quik</a:t>
            </a:r>
            <a:r>
              <a:rPr lang="en-US" dirty="0" smtClean="0"/>
              <a:t>, ×600).</a:t>
            </a:r>
            <a:endParaRPr lang="en-US" dirty="0"/>
          </a:p>
        </p:txBody>
      </p:sp>
      <p:sp>
        <p:nvSpPr>
          <p:cNvPr id="4" name="Slide Number Placeholder 3"/>
          <p:cNvSpPr>
            <a:spLocks noGrp="1"/>
          </p:cNvSpPr>
          <p:nvPr>
            <p:ph type="sldNum" sz="quarter" idx="10"/>
          </p:nvPr>
        </p:nvSpPr>
        <p:spPr/>
        <p:txBody>
          <a:bodyPr/>
          <a:lstStyle/>
          <a:p>
            <a:fld id="{B24EE907-DB10-4A31-84C5-C5173F82D47D}" type="slidenum">
              <a:rPr lang="en-US" smtClean="0"/>
              <a:pPr/>
              <a:t>50</a:t>
            </a:fld>
            <a:endParaRPr lang="en-US"/>
          </a:p>
        </p:txBody>
      </p:sp>
    </p:spTree>
    <p:extLst>
      <p:ext uri="{BB962C8B-B14F-4D97-AF65-F5344CB8AC3E}">
        <p14:creationId xmlns:p14="http://schemas.microsoft.com/office/powerpoint/2010/main" val="32017408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Low-grade serous </a:t>
            </a:r>
            <a:r>
              <a:rPr lang="en-US" dirty="0" err="1" smtClean="0"/>
              <a:t>micropapillary</a:t>
            </a:r>
            <a:r>
              <a:rPr lang="en-US" dirty="0" smtClean="0"/>
              <a:t> carcinoma (A-D: </a:t>
            </a:r>
            <a:r>
              <a:rPr lang="en-US" dirty="0" err="1" smtClean="0"/>
              <a:t>Papanicolaou</a:t>
            </a:r>
            <a:r>
              <a:rPr lang="en-US" dirty="0" smtClean="0"/>
              <a:t> stain; E: H &amp; E) on fine-needle aspiration and (F) histological correlation (H &amp; E). </a:t>
            </a:r>
            <a:r>
              <a:rPr lang="en-US" dirty="0" err="1" smtClean="0"/>
              <a:t>Micropapillary</a:t>
            </a:r>
            <a:r>
              <a:rPr lang="en-US" dirty="0" smtClean="0"/>
              <a:t> carcinomas were </a:t>
            </a:r>
            <a:r>
              <a:rPr lang="en-US" dirty="0" err="1" smtClean="0"/>
              <a:t>hypercellular</a:t>
            </a:r>
            <a:r>
              <a:rPr lang="en-US" dirty="0" smtClean="0"/>
              <a:t> and (A and B) separate cases shared similar features such as large and smaller fragments forming papillary structures lacking </a:t>
            </a:r>
            <a:r>
              <a:rPr lang="en-US" dirty="0" err="1" smtClean="0"/>
              <a:t>fibrovascular</a:t>
            </a:r>
            <a:r>
              <a:rPr lang="en-US" dirty="0" smtClean="0"/>
              <a:t> cores. (D) </a:t>
            </a:r>
            <a:r>
              <a:rPr lang="en-US" dirty="0" err="1" smtClean="0"/>
              <a:t>Psammomatous</a:t>
            </a:r>
            <a:r>
              <a:rPr lang="en-US" dirty="0" smtClean="0"/>
              <a:t> calcification was commonly identified. Although these features are specific for a proliferative neoplasm, establishing tumor grade and excluding invasion requires </a:t>
            </a:r>
            <a:r>
              <a:rPr lang="en-US" dirty="0" err="1" smtClean="0"/>
              <a:t>histologic</a:t>
            </a:r>
            <a:r>
              <a:rPr lang="en-US" dirty="0" smtClean="0"/>
              <a:t> examination.</a:t>
            </a:r>
            <a:endParaRPr lang="en-US" dirty="0"/>
          </a:p>
        </p:txBody>
      </p:sp>
      <p:sp>
        <p:nvSpPr>
          <p:cNvPr id="4" name="Slide Number Placeholder 3"/>
          <p:cNvSpPr>
            <a:spLocks noGrp="1"/>
          </p:cNvSpPr>
          <p:nvPr>
            <p:ph type="sldNum" sz="quarter" idx="10"/>
          </p:nvPr>
        </p:nvSpPr>
        <p:spPr/>
        <p:txBody>
          <a:bodyPr/>
          <a:lstStyle/>
          <a:p>
            <a:fld id="{B24EE907-DB10-4A31-84C5-C5173F82D47D}" type="slidenum">
              <a:rPr lang="en-US" smtClean="0"/>
              <a:pPr/>
              <a:t>53</a:t>
            </a:fld>
            <a:endParaRPr lang="en-US"/>
          </a:p>
        </p:txBody>
      </p:sp>
    </p:spTree>
    <p:extLst>
      <p:ext uri="{BB962C8B-B14F-4D97-AF65-F5344CB8AC3E}">
        <p14:creationId xmlns:p14="http://schemas.microsoft.com/office/powerpoint/2010/main" val="13923067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Fine-needle aspiration and surgical resection specimens of metastatic pancreatic </a:t>
            </a:r>
            <a:r>
              <a:rPr lang="en-US" dirty="0" err="1" smtClean="0"/>
              <a:t>adenocarcinoma</a:t>
            </a:r>
            <a:r>
              <a:rPr lang="en-US" dirty="0" smtClean="0"/>
              <a:t> to the ovary</a:t>
            </a:r>
            <a:endParaRPr lang="en-US" dirty="0"/>
          </a:p>
        </p:txBody>
      </p:sp>
      <p:sp>
        <p:nvSpPr>
          <p:cNvPr id="4" name="Slide Number Placeholder 3"/>
          <p:cNvSpPr>
            <a:spLocks noGrp="1"/>
          </p:cNvSpPr>
          <p:nvPr>
            <p:ph type="sldNum" sz="quarter" idx="10"/>
          </p:nvPr>
        </p:nvSpPr>
        <p:spPr/>
        <p:txBody>
          <a:bodyPr/>
          <a:lstStyle/>
          <a:p>
            <a:fld id="{B24EE907-DB10-4A31-84C5-C5173F82D47D}" type="slidenum">
              <a:rPr lang="en-US" smtClean="0"/>
              <a:pPr/>
              <a:t>54</a:t>
            </a:fld>
            <a:endParaRPr lang="en-US"/>
          </a:p>
        </p:txBody>
      </p:sp>
    </p:spTree>
    <p:extLst>
      <p:ext uri="{BB962C8B-B14F-4D97-AF65-F5344CB8AC3E}">
        <p14:creationId xmlns:p14="http://schemas.microsoft.com/office/powerpoint/2010/main" val="2569159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Follicle </a:t>
            </a:r>
            <a:r>
              <a:rPr lang="en-US" dirty="0" err="1" smtClean="0"/>
              <a:t>cyst.Granulosa</a:t>
            </a:r>
            <a:r>
              <a:rPr lang="en-US" dirty="0" smtClean="0"/>
              <a:t> cells are clustered in loose aggregates (</a:t>
            </a:r>
            <a:r>
              <a:rPr lang="en-US" dirty="0" err="1" smtClean="0"/>
              <a:t>Papanicolaou</a:t>
            </a:r>
            <a:r>
              <a:rPr lang="en-US" dirty="0" smtClean="0"/>
              <a:t> stain).</a:t>
            </a:r>
          </a:p>
          <a:p>
            <a:r>
              <a:rPr lang="en-US" dirty="0" smtClean="0"/>
              <a:t>Follicle </a:t>
            </a:r>
            <a:r>
              <a:rPr lang="en-US" dirty="0" err="1" smtClean="0"/>
              <a:t>cyst.Granulosa</a:t>
            </a:r>
            <a:r>
              <a:rPr lang="en-US" dirty="0" smtClean="0"/>
              <a:t> cells have round nuclei and a moderate amount of granular cytoplasm. Degenerated granulosa cells with </a:t>
            </a:r>
            <a:r>
              <a:rPr lang="en-US" dirty="0" err="1" smtClean="0"/>
              <a:t>pyknotic</a:t>
            </a:r>
            <a:r>
              <a:rPr lang="en-US" dirty="0" smtClean="0"/>
              <a:t> nuclei are a common finding, as are mitoses </a:t>
            </a:r>
            <a:r>
              <a:rPr lang="en-US" i="1" dirty="0" smtClean="0"/>
              <a:t>(arrow)</a:t>
            </a:r>
            <a:r>
              <a:rPr lang="en-US" dirty="0" smtClean="0"/>
              <a:t> (</a:t>
            </a:r>
            <a:r>
              <a:rPr lang="en-US" dirty="0" err="1" smtClean="0"/>
              <a:t>Papanicolaou</a:t>
            </a:r>
            <a:r>
              <a:rPr lang="en-US" dirty="0" smtClean="0"/>
              <a:t> stain).</a:t>
            </a:r>
            <a:endParaRPr lang="en-US" dirty="0"/>
          </a:p>
        </p:txBody>
      </p:sp>
      <p:sp>
        <p:nvSpPr>
          <p:cNvPr id="4" name="Slide Number Placeholder 3"/>
          <p:cNvSpPr>
            <a:spLocks noGrp="1"/>
          </p:cNvSpPr>
          <p:nvPr>
            <p:ph type="sldNum" sz="quarter" idx="10"/>
          </p:nvPr>
        </p:nvSpPr>
        <p:spPr/>
        <p:txBody>
          <a:bodyPr/>
          <a:lstStyle/>
          <a:p>
            <a:fld id="{B24EE907-DB10-4A31-84C5-C5173F82D47D}" type="slidenum">
              <a:rPr lang="en-US" smtClean="0"/>
              <a:pPr/>
              <a:t>7</a:t>
            </a:fld>
            <a:endParaRPr lang="en-US"/>
          </a:p>
        </p:txBody>
      </p:sp>
    </p:spTree>
    <p:extLst>
      <p:ext uri="{BB962C8B-B14F-4D97-AF65-F5344CB8AC3E}">
        <p14:creationId xmlns:p14="http://schemas.microsoft.com/office/powerpoint/2010/main" val="96177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Corpus </a:t>
            </a:r>
            <a:r>
              <a:rPr lang="en-US" sz="1200" b="0" i="0" kern="1200" dirty="0" err="1" smtClean="0">
                <a:solidFill>
                  <a:schemeClr val="tx1"/>
                </a:solidFill>
                <a:latin typeface="+mn-lt"/>
                <a:ea typeface="+mn-ea"/>
                <a:cs typeface="+mn-cs"/>
              </a:rPr>
              <a:t>luteum</a:t>
            </a:r>
            <a:r>
              <a:rPr lang="en-US" sz="1200" b="0" i="0" kern="1200" dirty="0" smtClean="0">
                <a:solidFill>
                  <a:schemeClr val="tx1"/>
                </a:solidFill>
                <a:latin typeface="+mn-lt"/>
                <a:ea typeface="+mn-ea"/>
                <a:cs typeface="+mn-cs"/>
              </a:rPr>
              <a:t> cyst: luteinized granulosa cells. </a:t>
            </a:r>
            <a:r>
              <a:rPr lang="en-US" sz="1200" b="0" i="0" kern="1200" dirty="0" err="1" smtClean="0">
                <a:solidFill>
                  <a:schemeClr val="tx1"/>
                </a:solidFill>
                <a:latin typeface="+mn-lt"/>
                <a:ea typeface="+mn-ea"/>
                <a:cs typeface="+mn-cs"/>
              </a:rPr>
              <a:t>Papanicolaou</a:t>
            </a:r>
            <a:r>
              <a:rPr lang="en-US" sz="1200" b="0" i="0" kern="1200" dirty="0" smtClean="0">
                <a:solidFill>
                  <a:schemeClr val="tx1"/>
                </a:solidFill>
                <a:latin typeface="+mn-lt"/>
                <a:ea typeface="+mn-ea"/>
                <a:cs typeface="+mn-cs"/>
              </a:rPr>
              <a:t> stain, x63</a:t>
            </a:r>
            <a:r>
              <a:rPr lang="en-US" dirty="0" smtClean="0"/>
              <a:t> </a:t>
            </a:r>
            <a:br>
              <a:rPr lang="en-US" dirty="0" smtClean="0"/>
            </a:br>
            <a:endParaRPr lang="en-US" dirty="0"/>
          </a:p>
        </p:txBody>
      </p:sp>
      <p:sp>
        <p:nvSpPr>
          <p:cNvPr id="4" name="Slide Number Placeholder 3"/>
          <p:cNvSpPr>
            <a:spLocks noGrp="1"/>
          </p:cNvSpPr>
          <p:nvPr>
            <p:ph type="sldNum" sz="quarter" idx="10"/>
          </p:nvPr>
        </p:nvSpPr>
        <p:spPr/>
        <p:txBody>
          <a:bodyPr/>
          <a:lstStyle/>
          <a:p>
            <a:fld id="{B24EE907-DB10-4A31-84C5-C5173F82D47D}" type="slidenum">
              <a:rPr lang="en-US" smtClean="0"/>
              <a:pPr/>
              <a:t>8</a:t>
            </a:fld>
            <a:endParaRPr lang="en-US"/>
          </a:p>
        </p:txBody>
      </p:sp>
    </p:spTree>
    <p:extLst>
      <p:ext uri="{BB962C8B-B14F-4D97-AF65-F5344CB8AC3E}">
        <p14:creationId xmlns:p14="http://schemas.microsoft.com/office/powerpoint/2010/main" val="2908401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Corpus </a:t>
            </a:r>
            <a:r>
              <a:rPr lang="en-US" dirty="0" err="1" smtClean="0"/>
              <a:t>luteum</a:t>
            </a:r>
            <a:r>
              <a:rPr lang="en-US" dirty="0" smtClean="0"/>
              <a:t> </a:t>
            </a:r>
            <a:r>
              <a:rPr lang="en-US" dirty="0" err="1" smtClean="0"/>
              <a:t>cyst.These</a:t>
            </a:r>
            <a:r>
              <a:rPr lang="en-US" dirty="0" smtClean="0"/>
              <a:t> cysts are lined by very large cells that have a small nucleus and abundant finely vacuolated cytoplasm (</a:t>
            </a:r>
            <a:r>
              <a:rPr lang="en-US" dirty="0" err="1" smtClean="0"/>
              <a:t>Papanicolaou</a:t>
            </a:r>
            <a:r>
              <a:rPr lang="en-US" dirty="0" smtClean="0"/>
              <a:t> stain).</a:t>
            </a:r>
            <a:endParaRPr lang="en-US" dirty="0"/>
          </a:p>
        </p:txBody>
      </p:sp>
      <p:sp>
        <p:nvSpPr>
          <p:cNvPr id="4" name="Slide Number Placeholder 3"/>
          <p:cNvSpPr>
            <a:spLocks noGrp="1"/>
          </p:cNvSpPr>
          <p:nvPr>
            <p:ph type="sldNum" sz="quarter" idx="10"/>
          </p:nvPr>
        </p:nvSpPr>
        <p:spPr/>
        <p:txBody>
          <a:bodyPr/>
          <a:lstStyle/>
          <a:p>
            <a:fld id="{B24EE907-DB10-4A31-84C5-C5173F82D47D}" type="slidenum">
              <a:rPr lang="en-US" smtClean="0"/>
              <a:pPr/>
              <a:t>9</a:t>
            </a:fld>
            <a:endParaRPr lang="en-US"/>
          </a:p>
        </p:txBody>
      </p:sp>
    </p:spTree>
    <p:extLst>
      <p:ext uri="{BB962C8B-B14F-4D97-AF65-F5344CB8AC3E}">
        <p14:creationId xmlns:p14="http://schemas.microsoft.com/office/powerpoint/2010/main" val="583253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Fine-needle aspiration and surgical resection of an endometrial cyst. (A and B) The most common finding was the presence of abundant intact and degenerated red blood cells and hemosiderin-laden macrophages (</a:t>
            </a:r>
            <a:r>
              <a:rPr lang="en-US" dirty="0" err="1" smtClean="0"/>
              <a:t>Papanicolaou</a:t>
            </a:r>
            <a:r>
              <a:rPr lang="en-US" dirty="0" smtClean="0"/>
              <a:t> stain). These findings, which suggest long-standing blood production and absorption, are very suggestive of an endometrial cyst. Although endometrial glands should be identified in the cyst wall at the time of surgical resection, aspirated cyst contents were not found to contain well-preserved glandular cells. (C) Degenerated blood obscured what might be an endometrial glandular fragment or a large cluster of macrophages (</a:t>
            </a:r>
            <a:r>
              <a:rPr lang="en-US" dirty="0" err="1" smtClean="0"/>
              <a:t>Papanicolaou</a:t>
            </a:r>
            <a:r>
              <a:rPr lang="en-US" dirty="0" smtClean="0"/>
              <a:t> stain). (D) The surgical resection specimen shows evacuated cyst contents, with hemosiderin-laden macrophages loosely clinging to the cyst wall (H &amp; E).</a:t>
            </a:r>
          </a:p>
          <a:p>
            <a:r>
              <a:rPr lang="en-US" dirty="0" smtClean="0"/>
              <a:t>------------------</a:t>
            </a:r>
          </a:p>
          <a:p>
            <a:r>
              <a:rPr lang="en-US" dirty="0" smtClean="0"/>
              <a:t>Stromal component (black arrow) &amp; epithelial component (blue arrow), (</a:t>
            </a:r>
            <a:r>
              <a:rPr lang="en-US" dirty="0" err="1" smtClean="0"/>
              <a:t>Endometriotic</a:t>
            </a:r>
            <a:r>
              <a:rPr lang="en-US" dirty="0" smtClean="0"/>
              <a:t> cyst), H&amp;E, 40 X</a:t>
            </a:r>
            <a:endParaRPr lang="en-US" dirty="0"/>
          </a:p>
        </p:txBody>
      </p:sp>
      <p:sp>
        <p:nvSpPr>
          <p:cNvPr id="4" name="Slide Number Placeholder 3"/>
          <p:cNvSpPr>
            <a:spLocks noGrp="1"/>
          </p:cNvSpPr>
          <p:nvPr>
            <p:ph type="sldNum" sz="quarter" idx="10"/>
          </p:nvPr>
        </p:nvSpPr>
        <p:spPr/>
        <p:txBody>
          <a:bodyPr/>
          <a:lstStyle/>
          <a:p>
            <a:fld id="{B24EE907-DB10-4A31-84C5-C5173F82D47D}" type="slidenum">
              <a:rPr lang="en-US" smtClean="0"/>
              <a:pPr/>
              <a:t>10</a:t>
            </a:fld>
            <a:endParaRPr lang="en-US"/>
          </a:p>
        </p:txBody>
      </p:sp>
    </p:spTree>
    <p:extLst>
      <p:ext uri="{BB962C8B-B14F-4D97-AF65-F5344CB8AC3E}">
        <p14:creationId xmlns:p14="http://schemas.microsoft.com/office/powerpoint/2010/main" val="745537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Fine-needle aspiration and surgical resection of an endometrial cyst. (A and B) The most common finding was the presence of abundant intact and degenerated red blood cells and hemosiderin-laden macrophages (</a:t>
            </a:r>
            <a:r>
              <a:rPr lang="en-US" dirty="0" err="1" smtClean="0"/>
              <a:t>Papanicolaou</a:t>
            </a:r>
            <a:r>
              <a:rPr lang="en-US" dirty="0" smtClean="0"/>
              <a:t> stain). These findings, which suggest long-standing blood production and absorption, are very suggestive of an endometrial cyst. Although endometrial glands should be identified in the cyst wall at the time of surgical resection, aspirated cyst contents were not found to contain well-preserved glandular cells. (C) Degenerated blood obscured what might be an endometrial glandular fragment or a large cluster of macrophages (</a:t>
            </a:r>
            <a:r>
              <a:rPr lang="en-US" dirty="0" err="1" smtClean="0"/>
              <a:t>Papanicolaou</a:t>
            </a:r>
            <a:r>
              <a:rPr lang="en-US" dirty="0" smtClean="0"/>
              <a:t> stain). (D) The surgical resection specimen shows evacuated cyst contents, with hemosiderin-laden macrophages loosely clinging to the cyst wall (H &amp; E).</a:t>
            </a:r>
          </a:p>
          <a:p>
            <a:r>
              <a:rPr lang="en-US" dirty="0" smtClean="0"/>
              <a:t>------------------</a:t>
            </a:r>
          </a:p>
          <a:p>
            <a:r>
              <a:rPr lang="en-US" dirty="0" smtClean="0"/>
              <a:t>Stromal component (black arrow) &amp; epithelial component (blue arrow), (</a:t>
            </a:r>
            <a:r>
              <a:rPr lang="en-US" dirty="0" err="1" smtClean="0"/>
              <a:t>Endometriotic</a:t>
            </a:r>
            <a:r>
              <a:rPr lang="en-US" dirty="0" smtClean="0"/>
              <a:t> cyst), H&amp;E, 40 X</a:t>
            </a:r>
            <a:endParaRPr lang="en-US" dirty="0"/>
          </a:p>
        </p:txBody>
      </p:sp>
      <p:sp>
        <p:nvSpPr>
          <p:cNvPr id="4" name="Slide Number Placeholder 3"/>
          <p:cNvSpPr>
            <a:spLocks noGrp="1"/>
          </p:cNvSpPr>
          <p:nvPr>
            <p:ph type="sldNum" sz="quarter" idx="10"/>
          </p:nvPr>
        </p:nvSpPr>
        <p:spPr/>
        <p:txBody>
          <a:bodyPr/>
          <a:lstStyle/>
          <a:p>
            <a:fld id="{B24EE907-DB10-4A31-84C5-C5173F82D47D}" type="slidenum">
              <a:rPr lang="en-US" smtClean="0"/>
              <a:pPr/>
              <a:t>11</a:t>
            </a:fld>
            <a:endParaRPr lang="en-US"/>
          </a:p>
        </p:txBody>
      </p:sp>
    </p:spTree>
    <p:extLst>
      <p:ext uri="{BB962C8B-B14F-4D97-AF65-F5344CB8AC3E}">
        <p14:creationId xmlns:p14="http://schemas.microsoft.com/office/powerpoint/2010/main" val="22342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Peritoneal fluid cytology : Endometriosis identified by typical stromal balls and background hemosiderin laden </a:t>
            </a:r>
            <a:r>
              <a:rPr lang="en-US" dirty="0" err="1" smtClean="0"/>
              <a:t>macs</a:t>
            </a:r>
            <a:endParaRPr lang="en-US" dirty="0" smtClean="0"/>
          </a:p>
          <a:p>
            <a:r>
              <a:rPr lang="en-US" sz="1200" kern="1200" dirty="0" smtClean="0">
                <a:solidFill>
                  <a:schemeClr val="tx1"/>
                </a:solidFill>
                <a:latin typeface="+mn-lt"/>
                <a:ea typeface="+mn-ea"/>
                <a:cs typeface="+mn-cs"/>
                <a:hlinkClick r:id="rId3"/>
              </a:rPr>
              <a:t>@Diagnostic</a:t>
            </a:r>
            <a:r>
              <a:rPr lang="en-US" sz="1200" kern="1200" dirty="0" smtClean="0">
                <a:solidFill>
                  <a:schemeClr val="tx1"/>
                </a:solidFill>
                <a:latin typeface="+mn-lt"/>
                <a:ea typeface="+mn-ea"/>
                <a:cs typeface="+mn-cs"/>
              </a:rPr>
              <a:t> </a:t>
            </a:r>
            <a:r>
              <a:rPr lang="en-US" dirty="0" smtClean="0"/>
              <a:t>Cytology</a:t>
            </a:r>
            <a:endParaRPr lang="en-US" dirty="0"/>
          </a:p>
        </p:txBody>
      </p:sp>
      <p:sp>
        <p:nvSpPr>
          <p:cNvPr id="4" name="Slide Number Placeholder 3"/>
          <p:cNvSpPr>
            <a:spLocks noGrp="1"/>
          </p:cNvSpPr>
          <p:nvPr>
            <p:ph type="sldNum" sz="quarter" idx="10"/>
          </p:nvPr>
        </p:nvSpPr>
        <p:spPr/>
        <p:txBody>
          <a:bodyPr/>
          <a:lstStyle/>
          <a:p>
            <a:fld id="{B24EE907-DB10-4A31-84C5-C5173F82D47D}" type="slidenum">
              <a:rPr lang="en-US" smtClean="0"/>
              <a:pPr/>
              <a:t>12</a:t>
            </a:fld>
            <a:endParaRPr lang="en-US"/>
          </a:p>
        </p:txBody>
      </p:sp>
    </p:spTree>
    <p:extLst>
      <p:ext uri="{BB962C8B-B14F-4D97-AF65-F5344CB8AC3E}">
        <p14:creationId xmlns:p14="http://schemas.microsoft.com/office/powerpoint/2010/main" val="320036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618B3E-68C4-4289-AE51-6184CB7E8D52}" type="datetimeFigureOut">
              <a:rPr lang="en-US" smtClean="0"/>
              <a:pPr/>
              <a:t>22-Jan-24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03317A-6046-4389-B94E-822EE4D4026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618B3E-68C4-4289-AE51-6184CB7E8D52}" type="datetimeFigureOut">
              <a:rPr lang="en-US" smtClean="0"/>
              <a:pPr/>
              <a:t>22-Jan-24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03317A-6046-4389-B94E-822EE4D4026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618B3E-68C4-4289-AE51-6184CB7E8D52}" type="datetimeFigureOut">
              <a:rPr lang="en-US" smtClean="0"/>
              <a:pPr/>
              <a:t>22-Jan-24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03317A-6046-4389-B94E-822EE4D4026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618B3E-68C4-4289-AE51-6184CB7E8D52}" type="datetimeFigureOut">
              <a:rPr lang="en-US" smtClean="0"/>
              <a:pPr/>
              <a:t>22-Jan-24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03317A-6046-4389-B94E-822EE4D4026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618B3E-68C4-4289-AE51-6184CB7E8D52}" type="datetimeFigureOut">
              <a:rPr lang="en-US" smtClean="0"/>
              <a:pPr/>
              <a:t>22-Jan-24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03317A-6046-4389-B94E-822EE4D4026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618B3E-68C4-4289-AE51-6184CB7E8D52}" type="datetimeFigureOut">
              <a:rPr lang="en-US" smtClean="0"/>
              <a:pPr/>
              <a:t>22-Jan-24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03317A-6046-4389-B94E-822EE4D4026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618B3E-68C4-4289-AE51-6184CB7E8D52}" type="datetimeFigureOut">
              <a:rPr lang="en-US" smtClean="0"/>
              <a:pPr/>
              <a:t>22-Jan-24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03317A-6046-4389-B94E-822EE4D4026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618B3E-68C4-4289-AE51-6184CB7E8D52}" type="datetimeFigureOut">
              <a:rPr lang="en-US" smtClean="0"/>
              <a:pPr/>
              <a:t>22-Jan-24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03317A-6046-4389-B94E-822EE4D4026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618B3E-68C4-4289-AE51-6184CB7E8D52}" type="datetimeFigureOut">
              <a:rPr lang="en-US" smtClean="0"/>
              <a:pPr/>
              <a:t>22-Jan-24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03317A-6046-4389-B94E-822EE4D4026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618B3E-68C4-4289-AE51-6184CB7E8D52}" type="datetimeFigureOut">
              <a:rPr lang="en-US" smtClean="0"/>
              <a:pPr/>
              <a:t>22-Jan-24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03317A-6046-4389-B94E-822EE4D4026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618B3E-68C4-4289-AE51-6184CB7E8D52}" type="datetimeFigureOut">
              <a:rPr lang="en-US" smtClean="0"/>
              <a:pPr/>
              <a:t>22-Jan-24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03317A-6046-4389-B94E-822EE4D4026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2618B3E-68C4-4289-AE51-6184CB7E8D52}" type="datetimeFigureOut">
              <a:rPr lang="en-US" smtClean="0"/>
              <a:pPr/>
              <a:t>22-Jan-24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C03317A-6046-4389-B94E-822EE4D4026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twitter.com/diagnostic"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basicmedicalkey.com/ovary-2/"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solidFill>
                  <a:srgbClr val="FF0000"/>
                </a:solidFill>
              </a:rPr>
              <a:t>Cytology of Ovarian tumors</a:t>
            </a:r>
            <a:endParaRPr lang="en-US" dirty="0">
              <a:solidFill>
                <a:srgbClr val="FF0000"/>
              </a:solidFill>
            </a:endParaRPr>
          </a:p>
        </p:txBody>
      </p:sp>
      <p:sp>
        <p:nvSpPr>
          <p:cNvPr id="3" name="Subtitle 2"/>
          <p:cNvSpPr>
            <a:spLocks noGrp="1"/>
          </p:cNvSpPr>
          <p:nvPr>
            <p:ph type="subTitle" idx="1"/>
          </p:nvPr>
        </p:nvSpPr>
        <p:spPr>
          <a:xfrm>
            <a:off x="1371600" y="2800350"/>
            <a:ext cx="6400800" cy="742950"/>
          </a:xfrm>
        </p:spPr>
        <p:txBody>
          <a:bodyPr/>
          <a:lstStyle/>
          <a:p>
            <a:r>
              <a:rPr lang="en-US" dirty="0" err="1" smtClean="0">
                <a:solidFill>
                  <a:schemeClr val="tx1"/>
                </a:solidFill>
              </a:rPr>
              <a:t>Dr.CSBR.Prasad</a:t>
            </a:r>
            <a:r>
              <a:rPr lang="en-US" dirty="0" smtClean="0">
                <a:solidFill>
                  <a:schemeClr val="tx1"/>
                </a:solidFill>
              </a:rPr>
              <a:t>, MD., MNAMS.,</a:t>
            </a:r>
            <a:endParaRPr lang="en-US"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Endometriotic</a:t>
            </a:r>
            <a:r>
              <a:rPr lang="en-US" dirty="0" smtClean="0"/>
              <a:t> cyst</a:t>
            </a:r>
            <a:endParaRPr lang="en-US" dirty="0"/>
          </a:p>
        </p:txBody>
      </p:sp>
      <p:sp>
        <p:nvSpPr>
          <p:cNvPr id="6" name="Content Placeholder 5"/>
          <p:cNvSpPr>
            <a:spLocks noGrp="1"/>
          </p:cNvSpPr>
          <p:nvPr>
            <p:ph idx="1"/>
          </p:nvPr>
        </p:nvSpPr>
        <p:spPr/>
        <p:txBody>
          <a:bodyPr>
            <a:normAutofit fontScale="70000" lnSpcReduction="20000"/>
          </a:bodyPr>
          <a:lstStyle/>
          <a:p>
            <a:r>
              <a:rPr lang="en-US" dirty="0" smtClean="0"/>
              <a:t>Chocolate colored fluid</a:t>
            </a:r>
          </a:p>
          <a:p>
            <a:r>
              <a:rPr lang="en-US" dirty="0" smtClean="0"/>
              <a:t>Epithelial and stromal cells</a:t>
            </a:r>
          </a:p>
          <a:p>
            <a:r>
              <a:rPr lang="en-US" u="sng" dirty="0" smtClean="0"/>
              <a:t>Criteria</a:t>
            </a:r>
            <a:r>
              <a:rPr lang="en-US" dirty="0" smtClean="0"/>
              <a:t>: any of the two following features</a:t>
            </a:r>
          </a:p>
          <a:p>
            <a:pPr marL="971550" lvl="1" indent="-514350">
              <a:buFont typeface="+mj-lt"/>
              <a:buAutoNum type="arabicPeriod"/>
            </a:pPr>
            <a:r>
              <a:rPr lang="en-US" dirty="0" smtClean="0"/>
              <a:t>Hemosiderin laden macrophages</a:t>
            </a:r>
          </a:p>
          <a:p>
            <a:pPr marL="971550" lvl="1" indent="-514350">
              <a:buFont typeface="+mj-lt"/>
              <a:buAutoNum type="arabicPeriod"/>
            </a:pPr>
            <a:r>
              <a:rPr lang="en-US" dirty="0" smtClean="0"/>
              <a:t>Endometrial glandular cells</a:t>
            </a:r>
          </a:p>
          <a:p>
            <a:pPr marL="971550" lvl="1" indent="-514350">
              <a:buFont typeface="+mj-lt"/>
              <a:buAutoNum type="arabicPeriod"/>
            </a:pPr>
            <a:r>
              <a:rPr lang="en-US" dirty="0" smtClean="0"/>
              <a:t>Endometrial stromal cells</a:t>
            </a:r>
          </a:p>
          <a:p>
            <a:r>
              <a:rPr lang="en-US" dirty="0" smtClean="0"/>
              <a:t>Sheets / clusters of endometrial cells</a:t>
            </a:r>
          </a:p>
          <a:p>
            <a:pPr lvl="1"/>
            <a:r>
              <a:rPr lang="en-US" dirty="0" smtClean="0"/>
              <a:t>Small cells</a:t>
            </a:r>
          </a:p>
          <a:p>
            <a:pPr lvl="1"/>
            <a:r>
              <a:rPr lang="en-US" dirty="0" smtClean="0"/>
              <a:t>Round to oval nuclei</a:t>
            </a:r>
          </a:p>
          <a:p>
            <a:pPr lvl="1"/>
            <a:r>
              <a:rPr lang="en-US" dirty="0" smtClean="0"/>
              <a:t>Scant cytoplasm</a:t>
            </a:r>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Endometriotic</a:t>
            </a:r>
            <a:r>
              <a:rPr lang="en-US" dirty="0" smtClean="0"/>
              <a:t> cyst</a:t>
            </a:r>
            <a:endParaRPr lang="en-US" dirty="0"/>
          </a:p>
        </p:txBody>
      </p:sp>
      <p:pic>
        <p:nvPicPr>
          <p:cNvPr id="4" name="Content Placeholder 3" descr="EM cyst.jpg"/>
          <p:cNvPicPr>
            <a:picLocks noGrp="1" noChangeAspect="1"/>
          </p:cNvPicPr>
          <p:nvPr>
            <p:ph idx="1"/>
          </p:nvPr>
        </p:nvPicPr>
        <p:blipFill>
          <a:blip r:embed="rId3"/>
          <a:stretch>
            <a:fillRect/>
          </a:stretch>
        </p:blipFill>
        <p:spPr>
          <a:xfrm>
            <a:off x="76200" y="1352550"/>
            <a:ext cx="4526847" cy="3394075"/>
          </a:xfrm>
        </p:spPr>
      </p:pic>
      <p:pic>
        <p:nvPicPr>
          <p:cNvPr id="2050" name="Picture 2"/>
          <p:cNvPicPr>
            <a:picLocks noChangeAspect="1" noChangeArrowheads="1"/>
          </p:cNvPicPr>
          <p:nvPr/>
        </p:nvPicPr>
        <p:blipFill>
          <a:blip r:embed="rId4"/>
          <a:srcRect/>
          <a:stretch>
            <a:fillRect/>
          </a:stretch>
        </p:blipFill>
        <p:spPr bwMode="auto">
          <a:xfrm>
            <a:off x="4648200" y="1352550"/>
            <a:ext cx="4451143" cy="3429000"/>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Endometriosis - typical stromal balls and background hemosiderin laden macrophages</a:t>
            </a:r>
            <a:endParaRPr lang="en-US" sz="3200" dirty="0"/>
          </a:p>
        </p:txBody>
      </p:sp>
      <p:pic>
        <p:nvPicPr>
          <p:cNvPr id="5" name="Content Placeholder 4" descr="Endometriosis.jpg"/>
          <p:cNvPicPr>
            <a:picLocks noGrp="1" noChangeAspect="1"/>
          </p:cNvPicPr>
          <p:nvPr>
            <p:ph idx="1"/>
          </p:nvPr>
        </p:nvPicPr>
        <p:blipFill>
          <a:blip r:embed="rId3"/>
          <a:stretch>
            <a:fillRect/>
          </a:stretch>
        </p:blipFill>
        <p:spPr bwMode="auto">
          <a:xfrm>
            <a:off x="2362201" y="1200149"/>
            <a:ext cx="4800600" cy="3858017"/>
          </a:xfrm>
          <a:prstGeom prst="rect">
            <a:avLst/>
          </a:prstGeom>
          <a:noFill/>
        </p:spPr>
      </p:pic>
      <p:sp>
        <p:nvSpPr>
          <p:cNvPr id="6" name="Rectangle 5"/>
          <p:cNvSpPr/>
          <p:nvPr/>
        </p:nvSpPr>
        <p:spPr>
          <a:xfrm rot="16200000">
            <a:off x="7458760" y="3596758"/>
            <a:ext cx="2724150" cy="369332"/>
          </a:xfrm>
          <a:prstGeom prst="rect">
            <a:avLst/>
          </a:prstGeom>
        </p:spPr>
        <p:txBody>
          <a:bodyPr wrap="square">
            <a:spAutoFit/>
          </a:bodyPr>
          <a:lstStyle/>
          <a:p>
            <a:r>
              <a:rPr lang="en-US" dirty="0" smtClean="0">
                <a:hlinkClick r:id="rId4"/>
              </a:rPr>
              <a:t>@Diagnostic</a:t>
            </a:r>
            <a:r>
              <a:rPr lang="en-US" dirty="0" smtClean="0"/>
              <a:t> Cytology</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Simple cysts, </a:t>
            </a:r>
            <a:r>
              <a:rPr lang="en-US" sz="3200" dirty="0" err="1" smtClean="0"/>
              <a:t>paraovarian</a:t>
            </a:r>
            <a:r>
              <a:rPr lang="en-US" sz="3200" dirty="0" smtClean="0"/>
              <a:t> cyst &amp; </a:t>
            </a:r>
            <a:r>
              <a:rPr lang="en-US" sz="3200" dirty="0" err="1" smtClean="0"/>
              <a:t>Paratubal</a:t>
            </a:r>
            <a:r>
              <a:rPr lang="en-US" sz="3200" dirty="0" smtClean="0"/>
              <a:t> cyst</a:t>
            </a:r>
            <a:endParaRPr lang="en-US" sz="3200" dirty="0"/>
          </a:p>
        </p:txBody>
      </p:sp>
      <p:sp>
        <p:nvSpPr>
          <p:cNvPr id="3" name="Content Placeholder 2"/>
          <p:cNvSpPr>
            <a:spLocks noGrp="1"/>
          </p:cNvSpPr>
          <p:nvPr>
            <p:ph idx="1"/>
          </p:nvPr>
        </p:nvSpPr>
        <p:spPr>
          <a:xfrm>
            <a:off x="457200" y="1200151"/>
            <a:ext cx="3962400" cy="3394472"/>
          </a:xfrm>
        </p:spPr>
        <p:txBody>
          <a:bodyPr/>
          <a:lstStyle/>
          <a:p>
            <a:r>
              <a:rPr lang="en-US" dirty="0" smtClean="0"/>
              <a:t>Scant cellularity</a:t>
            </a:r>
          </a:p>
          <a:p>
            <a:r>
              <a:rPr lang="en-US" dirty="0" err="1" smtClean="0"/>
              <a:t>Mesothelial</a:t>
            </a:r>
            <a:r>
              <a:rPr lang="en-US" dirty="0" smtClean="0"/>
              <a:t> like cells in sheets and clusters</a:t>
            </a:r>
            <a:endParaRPr lang="en-US" dirty="0"/>
          </a:p>
        </p:txBody>
      </p:sp>
      <p:pic>
        <p:nvPicPr>
          <p:cNvPr id="4" name="Picture 3" descr="mesotehlial cells.png"/>
          <p:cNvPicPr>
            <a:picLocks noChangeAspect="1"/>
          </p:cNvPicPr>
          <p:nvPr/>
        </p:nvPicPr>
        <p:blipFill>
          <a:blip r:embed="rId2"/>
          <a:stretch>
            <a:fillRect/>
          </a:stretch>
        </p:blipFill>
        <p:spPr>
          <a:xfrm>
            <a:off x="4572000" y="1261246"/>
            <a:ext cx="4496745" cy="359650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Simple cysts, </a:t>
            </a:r>
            <a:r>
              <a:rPr lang="en-US" sz="3200" dirty="0" err="1" smtClean="0"/>
              <a:t>paraovarian</a:t>
            </a:r>
            <a:r>
              <a:rPr lang="en-US" sz="3200" dirty="0" smtClean="0"/>
              <a:t> cyst &amp; </a:t>
            </a:r>
            <a:r>
              <a:rPr lang="en-US" sz="3200" dirty="0" err="1" smtClean="0"/>
              <a:t>Paratubal</a:t>
            </a:r>
            <a:r>
              <a:rPr lang="en-US" sz="3200" dirty="0" smtClean="0"/>
              <a:t> cyst</a:t>
            </a:r>
            <a:endParaRPr lang="en-US" sz="3200" dirty="0"/>
          </a:p>
        </p:txBody>
      </p:sp>
      <p:sp>
        <p:nvSpPr>
          <p:cNvPr id="3" name="Content Placeholder 2"/>
          <p:cNvSpPr>
            <a:spLocks noGrp="1"/>
          </p:cNvSpPr>
          <p:nvPr>
            <p:ph idx="1"/>
          </p:nvPr>
        </p:nvSpPr>
        <p:spPr>
          <a:xfrm>
            <a:off x="457200" y="1200151"/>
            <a:ext cx="3962400" cy="3394472"/>
          </a:xfrm>
        </p:spPr>
        <p:txBody>
          <a:bodyPr/>
          <a:lstStyle/>
          <a:p>
            <a:r>
              <a:rPr lang="en-US" dirty="0" smtClean="0"/>
              <a:t>Scant cellularity</a:t>
            </a:r>
          </a:p>
          <a:p>
            <a:r>
              <a:rPr lang="en-US" dirty="0" err="1" smtClean="0"/>
              <a:t>Mesothelial</a:t>
            </a:r>
            <a:r>
              <a:rPr lang="en-US" dirty="0" smtClean="0"/>
              <a:t> like cells in sheets and clusters</a:t>
            </a:r>
            <a:endParaRPr lang="en-US" dirty="0"/>
          </a:p>
        </p:txBody>
      </p:sp>
      <p:pic>
        <p:nvPicPr>
          <p:cNvPr id="5" name="Picture 4" descr="Sheet-of-mesothelial-cells.jpg"/>
          <p:cNvPicPr>
            <a:picLocks noChangeAspect="1"/>
          </p:cNvPicPr>
          <p:nvPr/>
        </p:nvPicPr>
        <p:blipFill>
          <a:blip r:embed="rId2"/>
          <a:stretch>
            <a:fillRect/>
          </a:stretch>
        </p:blipFill>
        <p:spPr>
          <a:xfrm>
            <a:off x="4876800" y="1123950"/>
            <a:ext cx="4071938" cy="32575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Serous </a:t>
            </a:r>
            <a:r>
              <a:rPr lang="en-US" dirty="0" err="1" smtClean="0"/>
              <a:t>cyatadenoma</a:t>
            </a:r>
            <a:endParaRPr lang="en-US" dirty="0"/>
          </a:p>
        </p:txBody>
      </p:sp>
      <p:sp>
        <p:nvSpPr>
          <p:cNvPr id="8" name="Content Placeholder 7"/>
          <p:cNvSpPr>
            <a:spLocks noGrp="1"/>
          </p:cNvSpPr>
          <p:nvPr>
            <p:ph idx="1"/>
          </p:nvPr>
        </p:nvSpPr>
        <p:spPr/>
        <p:txBody>
          <a:bodyPr>
            <a:normAutofit fontScale="92500" lnSpcReduction="10000"/>
          </a:bodyPr>
          <a:lstStyle/>
          <a:p>
            <a:r>
              <a:rPr lang="en-US" dirty="0" smtClean="0"/>
              <a:t>Clear fluid</a:t>
            </a:r>
          </a:p>
          <a:p>
            <a:pPr lvl="1"/>
            <a:r>
              <a:rPr lang="en-US" dirty="0" smtClean="0"/>
              <a:t>Elevated levels of CA-125</a:t>
            </a:r>
          </a:p>
          <a:p>
            <a:pPr lvl="2"/>
            <a:r>
              <a:rPr lang="en-US" dirty="0" smtClean="0"/>
              <a:t>(characteristic of serous cyst)</a:t>
            </a:r>
          </a:p>
          <a:p>
            <a:r>
              <a:rPr lang="en-US" dirty="0" smtClean="0"/>
              <a:t>Sparse cellularity</a:t>
            </a:r>
          </a:p>
          <a:p>
            <a:r>
              <a:rPr lang="en-US" dirty="0" smtClean="0"/>
              <a:t>Cells: Cuboidal cells, Ciliated cells</a:t>
            </a:r>
          </a:p>
          <a:p>
            <a:r>
              <a:rPr lang="en-US" dirty="0" smtClean="0"/>
              <a:t>Detached ciliary tufts</a:t>
            </a:r>
          </a:p>
          <a:p>
            <a:r>
              <a:rPr lang="en-US" dirty="0" smtClean="0"/>
              <a:t>Psammoma bodies</a:t>
            </a:r>
            <a:endParaRPr lang="en-US" dirty="0"/>
          </a:p>
        </p:txBody>
      </p:sp>
      <p:pic>
        <p:nvPicPr>
          <p:cNvPr id="9" name="Picture 8" descr="ciliocytopthoria.png"/>
          <p:cNvPicPr>
            <a:picLocks noChangeAspect="1"/>
          </p:cNvPicPr>
          <p:nvPr/>
        </p:nvPicPr>
        <p:blipFill>
          <a:blip r:embed="rId2"/>
          <a:srcRect b="7655"/>
          <a:stretch>
            <a:fillRect/>
          </a:stretch>
        </p:blipFill>
        <p:spPr>
          <a:xfrm>
            <a:off x="6096000" y="2400300"/>
            <a:ext cx="3048000" cy="27432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Comparison of follicular cyst (A and B) and serous </a:t>
            </a:r>
            <a:r>
              <a:rPr lang="en-US" sz="3600" dirty="0" err="1" smtClean="0"/>
              <a:t>cystadenoma</a:t>
            </a:r>
            <a:r>
              <a:rPr lang="en-US" sz="3600" dirty="0" smtClean="0"/>
              <a:t> (C and D) </a:t>
            </a:r>
            <a:endParaRPr lang="en-US" sz="3600" dirty="0"/>
          </a:p>
        </p:txBody>
      </p:sp>
      <p:pic>
        <p:nvPicPr>
          <p:cNvPr id="4" name="Content Placeholder 3" descr="Comparison-Follicular cyst and serous cystadenoma.jpg"/>
          <p:cNvPicPr>
            <a:picLocks noGrp="1" noChangeAspect="1"/>
          </p:cNvPicPr>
          <p:nvPr>
            <p:ph idx="1"/>
          </p:nvPr>
        </p:nvPicPr>
        <p:blipFill>
          <a:blip r:embed="rId3"/>
          <a:stretch>
            <a:fillRect/>
          </a:stretch>
        </p:blipFill>
        <p:spPr>
          <a:xfrm>
            <a:off x="2319837" y="1200150"/>
            <a:ext cx="4504326" cy="3394075"/>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Serous borderline tumor</a:t>
            </a:r>
            <a:endParaRPr lang="en-US" dirty="0"/>
          </a:p>
        </p:txBody>
      </p:sp>
      <p:sp>
        <p:nvSpPr>
          <p:cNvPr id="5" name="Content Placeholder 4"/>
          <p:cNvSpPr>
            <a:spLocks noGrp="1"/>
          </p:cNvSpPr>
          <p:nvPr>
            <p:ph idx="1"/>
          </p:nvPr>
        </p:nvSpPr>
        <p:spPr/>
        <p:txBody>
          <a:bodyPr/>
          <a:lstStyle/>
          <a:p>
            <a:r>
              <a:rPr lang="en-US" dirty="0" smtClean="0"/>
              <a:t>Sparsely cellular</a:t>
            </a:r>
          </a:p>
          <a:p>
            <a:r>
              <a:rPr lang="en-US" dirty="0" smtClean="0"/>
              <a:t>Twisted sheets and clusters</a:t>
            </a:r>
          </a:p>
          <a:p>
            <a:r>
              <a:rPr lang="en-US" dirty="0" smtClean="0"/>
              <a:t>Branching clusters</a:t>
            </a:r>
          </a:p>
          <a:p>
            <a:r>
              <a:rPr lang="en-US" dirty="0" smtClean="0"/>
              <a:t>Moderate nuclear atypia</a:t>
            </a:r>
          </a:p>
          <a:p>
            <a:r>
              <a:rPr lang="en-US" dirty="0" smtClean="0"/>
              <a:t>Psammoma bodies</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Serous borderline tumor</a:t>
            </a:r>
            <a:endParaRPr lang="en-US" dirty="0"/>
          </a:p>
        </p:txBody>
      </p:sp>
      <p:pic>
        <p:nvPicPr>
          <p:cNvPr id="4" name="Content Placeholder 3" descr="Serous border line tumor.jpg"/>
          <p:cNvPicPr>
            <a:picLocks noGrp="1" noChangeAspect="1"/>
          </p:cNvPicPr>
          <p:nvPr>
            <p:ph idx="1"/>
          </p:nvPr>
        </p:nvPicPr>
        <p:blipFill>
          <a:blip r:embed="rId3"/>
          <a:stretch>
            <a:fillRect/>
          </a:stretch>
        </p:blipFill>
        <p:spPr>
          <a:xfrm>
            <a:off x="112485" y="1003955"/>
            <a:ext cx="4992915" cy="3975129"/>
          </a:xfrm>
        </p:spPr>
      </p:pic>
      <p:pic>
        <p:nvPicPr>
          <p:cNvPr id="5" name="Picture 4" descr="borderline serous tumor.png"/>
          <p:cNvPicPr>
            <a:picLocks noChangeAspect="1"/>
          </p:cNvPicPr>
          <p:nvPr/>
        </p:nvPicPr>
        <p:blipFill>
          <a:blip r:embed="rId4" cstate="print"/>
          <a:stretch>
            <a:fillRect/>
          </a:stretch>
        </p:blipFill>
        <p:spPr>
          <a:xfrm>
            <a:off x="5486400" y="988962"/>
            <a:ext cx="3538734" cy="399376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Mucinous </a:t>
            </a:r>
            <a:r>
              <a:rPr lang="en-US" dirty="0" err="1" smtClean="0"/>
              <a:t>cystadenoma</a:t>
            </a:r>
            <a:r>
              <a:rPr lang="en-US" dirty="0" smtClean="0"/>
              <a:t> </a:t>
            </a:r>
            <a:endParaRPr lang="en-US" dirty="0"/>
          </a:p>
        </p:txBody>
      </p:sp>
      <p:sp>
        <p:nvSpPr>
          <p:cNvPr id="5" name="Content Placeholder 4"/>
          <p:cNvSpPr>
            <a:spLocks noGrp="1"/>
          </p:cNvSpPr>
          <p:nvPr>
            <p:ph idx="1"/>
          </p:nvPr>
        </p:nvSpPr>
        <p:spPr/>
        <p:txBody>
          <a:bodyPr>
            <a:normAutofit fontScale="92500" lnSpcReduction="20000"/>
          </a:bodyPr>
          <a:lstStyle/>
          <a:p>
            <a:r>
              <a:rPr lang="en-US" dirty="0" smtClean="0"/>
              <a:t>Mucinous fluid</a:t>
            </a:r>
          </a:p>
          <a:p>
            <a:pPr lvl="1"/>
            <a:r>
              <a:rPr lang="en-US" dirty="0" smtClean="0"/>
              <a:t>High CEA and low E2 is very characteristic</a:t>
            </a:r>
          </a:p>
          <a:p>
            <a:r>
              <a:rPr lang="en-US" dirty="0" smtClean="0"/>
              <a:t>Mucinous cells (resemble endocervical cells)</a:t>
            </a:r>
          </a:p>
          <a:p>
            <a:r>
              <a:rPr lang="en-US" dirty="0" smtClean="0"/>
              <a:t>Goblet cells</a:t>
            </a:r>
          </a:p>
          <a:p>
            <a:r>
              <a:rPr lang="en-US" dirty="0" smtClean="0"/>
              <a:t>Cells in ribbons / sheets</a:t>
            </a:r>
          </a:p>
          <a:p>
            <a:r>
              <a:rPr lang="en-US" dirty="0" smtClean="0"/>
              <a:t>Extracellular mucin</a:t>
            </a:r>
          </a:p>
          <a:p>
            <a:r>
              <a:rPr lang="en-US" dirty="0" smtClean="0"/>
              <a:t>Macrophages </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Indications for FNAC</a:t>
            </a:r>
            <a:endParaRPr lang="en-US" dirty="0"/>
          </a:p>
        </p:txBody>
      </p:sp>
      <p:sp>
        <p:nvSpPr>
          <p:cNvPr id="3" name="Content Placeholder 2"/>
          <p:cNvSpPr>
            <a:spLocks noGrp="1"/>
          </p:cNvSpPr>
          <p:nvPr>
            <p:ph idx="1"/>
          </p:nvPr>
        </p:nvSpPr>
        <p:spPr/>
        <p:txBody>
          <a:bodyPr/>
          <a:lstStyle/>
          <a:p>
            <a:r>
              <a:rPr lang="en-US" dirty="0" smtClean="0"/>
              <a:t>To differentiated benign from malignant</a:t>
            </a:r>
          </a:p>
          <a:p>
            <a:r>
              <a:rPr lang="en-US" dirty="0" smtClean="0"/>
              <a:t>Incidental cyst during infertility treatment</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Mucinous </a:t>
            </a:r>
            <a:r>
              <a:rPr lang="en-US" dirty="0" err="1" smtClean="0"/>
              <a:t>cystadenoma</a:t>
            </a:r>
            <a:r>
              <a:rPr lang="en-US" dirty="0" smtClean="0"/>
              <a:t> </a:t>
            </a:r>
            <a:endParaRPr lang="en-US" dirty="0"/>
          </a:p>
        </p:txBody>
      </p:sp>
      <p:pic>
        <p:nvPicPr>
          <p:cNvPr id="4" name="Content Placeholder 3" descr="Mucinouscystadenoma.jpg"/>
          <p:cNvPicPr>
            <a:picLocks noGrp="1" noChangeAspect="1"/>
          </p:cNvPicPr>
          <p:nvPr>
            <p:ph idx="1"/>
          </p:nvPr>
        </p:nvPicPr>
        <p:blipFill>
          <a:blip r:embed="rId3"/>
          <a:stretch>
            <a:fillRect/>
          </a:stretch>
        </p:blipFill>
        <p:spPr>
          <a:xfrm rot="16200000">
            <a:off x="2619469" y="-1435134"/>
            <a:ext cx="3810000" cy="8775766"/>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Mucinous borderline tumor</a:t>
            </a:r>
            <a:endParaRPr lang="en-US" dirty="0"/>
          </a:p>
        </p:txBody>
      </p:sp>
      <p:sp>
        <p:nvSpPr>
          <p:cNvPr id="3" name="Content Placeholder 2"/>
          <p:cNvSpPr>
            <a:spLocks noGrp="1"/>
          </p:cNvSpPr>
          <p:nvPr>
            <p:ph idx="1"/>
          </p:nvPr>
        </p:nvSpPr>
        <p:spPr/>
        <p:txBody>
          <a:bodyPr>
            <a:normAutofit lnSpcReduction="10000"/>
          </a:bodyPr>
          <a:lstStyle/>
          <a:p>
            <a:r>
              <a:rPr lang="en-US" dirty="0" smtClean="0"/>
              <a:t>Columnar cells with mild nuclear atypia</a:t>
            </a:r>
          </a:p>
          <a:p>
            <a:r>
              <a:rPr lang="en-US" dirty="0" smtClean="0"/>
              <a:t>Pleomorphic large cells with prominent nucleoli</a:t>
            </a:r>
          </a:p>
          <a:p>
            <a:r>
              <a:rPr lang="en-US" dirty="0" smtClean="0"/>
              <a:t>Cytoplasmic vacuolization</a:t>
            </a:r>
          </a:p>
          <a:p>
            <a:r>
              <a:rPr lang="en-US" dirty="0" smtClean="0"/>
              <a:t>Extracellular mucin</a:t>
            </a:r>
          </a:p>
          <a:p>
            <a:r>
              <a:rPr lang="en-US" dirty="0" smtClean="0"/>
              <a:t>Macrophages</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857250"/>
          </a:xfrm>
        </p:spPr>
        <p:txBody>
          <a:bodyPr/>
          <a:lstStyle/>
          <a:p>
            <a:r>
              <a:rPr lang="en-US" dirty="0" smtClean="0"/>
              <a:t>Serous ovarian carcinoma</a:t>
            </a:r>
            <a:endParaRPr lang="en-US" dirty="0"/>
          </a:p>
        </p:txBody>
      </p:sp>
      <p:sp>
        <p:nvSpPr>
          <p:cNvPr id="7" name="Content Placeholder 6"/>
          <p:cNvSpPr>
            <a:spLocks noGrp="1"/>
          </p:cNvSpPr>
          <p:nvPr>
            <p:ph idx="1"/>
          </p:nvPr>
        </p:nvSpPr>
        <p:spPr/>
        <p:txBody>
          <a:bodyPr/>
          <a:lstStyle/>
          <a:p>
            <a:r>
              <a:rPr lang="en-US" dirty="0" smtClean="0"/>
              <a:t>Cells in clusters and isolated cells</a:t>
            </a:r>
          </a:p>
          <a:p>
            <a:r>
              <a:rPr lang="en-US" dirty="0" smtClean="0"/>
              <a:t>Prominent nuclear pleomorphism</a:t>
            </a:r>
          </a:p>
          <a:p>
            <a:r>
              <a:rPr lang="en-US" dirty="0" smtClean="0"/>
              <a:t>Round nuclei with prominent nucleoli</a:t>
            </a:r>
          </a:p>
          <a:p>
            <a:r>
              <a:rPr lang="en-US" dirty="0" smtClean="0"/>
              <a:t>Psammoma bodies</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857250"/>
          </a:xfrm>
        </p:spPr>
        <p:txBody>
          <a:bodyPr/>
          <a:lstStyle/>
          <a:p>
            <a:r>
              <a:rPr lang="en-US" dirty="0" smtClean="0"/>
              <a:t>Serous ovarian carcinoma</a:t>
            </a:r>
            <a:endParaRPr lang="en-US" dirty="0"/>
          </a:p>
        </p:txBody>
      </p:sp>
      <p:pic>
        <p:nvPicPr>
          <p:cNvPr id="4" name="Content Placeholder 3" descr="serous ovarian carcinoma.jpg"/>
          <p:cNvPicPr>
            <a:picLocks noGrp="1" noChangeAspect="1"/>
          </p:cNvPicPr>
          <p:nvPr>
            <p:ph idx="1"/>
          </p:nvPr>
        </p:nvPicPr>
        <p:blipFill>
          <a:blip r:embed="rId3"/>
          <a:stretch>
            <a:fillRect/>
          </a:stretch>
        </p:blipFill>
        <p:spPr>
          <a:xfrm>
            <a:off x="0" y="2576874"/>
            <a:ext cx="3077429" cy="2566626"/>
          </a:xfrm>
        </p:spPr>
      </p:pic>
      <p:pic>
        <p:nvPicPr>
          <p:cNvPr id="6" name="Picture 5" descr="Serous ca2.jpg"/>
          <p:cNvPicPr>
            <a:picLocks noChangeAspect="1"/>
          </p:cNvPicPr>
          <p:nvPr/>
        </p:nvPicPr>
        <p:blipFill>
          <a:blip r:embed="rId4"/>
          <a:stretch>
            <a:fillRect/>
          </a:stretch>
        </p:blipFill>
        <p:spPr>
          <a:xfrm>
            <a:off x="3886200" y="1857375"/>
            <a:ext cx="5257800" cy="3286125"/>
          </a:xfrm>
          <a:prstGeom prst="rect">
            <a:avLst/>
          </a:prstGeom>
        </p:spPr>
      </p:pic>
      <p:pic>
        <p:nvPicPr>
          <p:cNvPr id="5" name="Picture 4" descr="Serous ca-high grade.jpg"/>
          <p:cNvPicPr>
            <a:picLocks noChangeAspect="1"/>
          </p:cNvPicPr>
          <p:nvPr/>
        </p:nvPicPr>
        <p:blipFill>
          <a:blip r:embed="rId5"/>
          <a:stretch>
            <a:fillRect/>
          </a:stretch>
        </p:blipFill>
        <p:spPr>
          <a:xfrm>
            <a:off x="0" y="895350"/>
            <a:ext cx="4572000" cy="195018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857250"/>
          </a:xfrm>
        </p:spPr>
        <p:txBody>
          <a:bodyPr/>
          <a:lstStyle/>
          <a:p>
            <a:r>
              <a:rPr lang="en-US" dirty="0" smtClean="0"/>
              <a:t>Serous ovarian carcinoma</a:t>
            </a:r>
            <a:endParaRPr lang="en-US" dirty="0"/>
          </a:p>
        </p:txBody>
      </p:sp>
      <p:pic>
        <p:nvPicPr>
          <p:cNvPr id="9" name="Picture 8" descr="Serous ca3a.jpg"/>
          <p:cNvPicPr>
            <a:picLocks noChangeAspect="1"/>
          </p:cNvPicPr>
          <p:nvPr/>
        </p:nvPicPr>
        <p:blipFill>
          <a:blip r:embed="rId3"/>
          <a:stretch>
            <a:fillRect/>
          </a:stretch>
        </p:blipFill>
        <p:spPr>
          <a:xfrm>
            <a:off x="0" y="1485900"/>
            <a:ext cx="4876800" cy="3657600"/>
          </a:xfrm>
          <a:prstGeom prst="rect">
            <a:avLst/>
          </a:prstGeom>
        </p:spPr>
      </p:pic>
      <p:pic>
        <p:nvPicPr>
          <p:cNvPr id="8" name="Content Placeholder 7" descr="Serous ca3.jpg"/>
          <p:cNvPicPr>
            <a:picLocks noGrp="1" noChangeAspect="1"/>
          </p:cNvPicPr>
          <p:nvPr>
            <p:ph idx="1"/>
          </p:nvPr>
        </p:nvPicPr>
        <p:blipFill>
          <a:blip r:embed="rId4"/>
          <a:stretch>
            <a:fillRect/>
          </a:stretch>
        </p:blipFill>
        <p:spPr>
          <a:xfrm>
            <a:off x="4267200" y="1485900"/>
            <a:ext cx="4876801" cy="3657601"/>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IHC of serous borderline tumors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All epithelial tumor of the ovary express CK7</a:t>
            </a:r>
          </a:p>
          <a:p>
            <a:r>
              <a:rPr lang="en-US" dirty="0" smtClean="0"/>
              <a:t>Negative for CK20 and CDX2</a:t>
            </a:r>
          </a:p>
          <a:p>
            <a:r>
              <a:rPr lang="en-US" dirty="0" smtClean="0"/>
              <a:t>WT1 is expressed in serous carcinoma of ovary, fallopian tube, peritoneum and </a:t>
            </a:r>
            <a:r>
              <a:rPr lang="en-US" dirty="0" err="1" smtClean="0"/>
              <a:t>mesothelioma</a:t>
            </a:r>
            <a:endParaRPr lang="en-US" dirty="0" smtClean="0"/>
          </a:p>
          <a:p>
            <a:pPr lvl="1"/>
            <a:r>
              <a:rPr lang="en-US" i="1" dirty="0" smtClean="0"/>
              <a:t>Note: Negative in serous carcinoma of endometrium</a:t>
            </a:r>
          </a:p>
          <a:p>
            <a:r>
              <a:rPr lang="en-US" dirty="0" smtClean="0"/>
              <a:t>PAX8 is a sensitive marker of serous tumor of the ovary, fallopian tube and peritoneum</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Clear cell ovarian carcinoma</a:t>
            </a:r>
            <a:endParaRPr lang="en-US" dirty="0"/>
          </a:p>
        </p:txBody>
      </p:sp>
      <p:sp>
        <p:nvSpPr>
          <p:cNvPr id="6" name="Content Placeholder 5"/>
          <p:cNvSpPr>
            <a:spLocks noGrp="1"/>
          </p:cNvSpPr>
          <p:nvPr>
            <p:ph idx="1"/>
          </p:nvPr>
        </p:nvSpPr>
        <p:spPr/>
        <p:txBody>
          <a:bodyPr>
            <a:normAutofit lnSpcReduction="10000"/>
          </a:bodyPr>
          <a:lstStyle/>
          <a:p>
            <a:r>
              <a:rPr lang="en-US" dirty="0" smtClean="0"/>
              <a:t>Cells are large and pleomorphic</a:t>
            </a:r>
          </a:p>
          <a:p>
            <a:r>
              <a:rPr lang="en-US" dirty="0" smtClean="0"/>
              <a:t>Eccentrically placed nuclei</a:t>
            </a:r>
          </a:p>
          <a:p>
            <a:r>
              <a:rPr lang="en-US" dirty="0" smtClean="0"/>
              <a:t>Prominent nucleoli</a:t>
            </a:r>
          </a:p>
          <a:p>
            <a:r>
              <a:rPr lang="en-US" dirty="0" smtClean="0"/>
              <a:t>Cytoplasm is abundant to sparse, vacuolated and eosinophilic</a:t>
            </a:r>
          </a:p>
          <a:p>
            <a:r>
              <a:rPr lang="en-US" dirty="0" smtClean="0"/>
              <a:t>Hyaline extracellular material</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Clear cell ovarian carcinoma</a:t>
            </a:r>
            <a:endParaRPr lang="en-US" dirty="0"/>
          </a:p>
        </p:txBody>
      </p:sp>
      <p:pic>
        <p:nvPicPr>
          <p:cNvPr id="4" name="Content Placeholder 3" descr="cell ovarian carcinoma.jpg"/>
          <p:cNvPicPr>
            <a:picLocks noGrp="1" noChangeAspect="1"/>
          </p:cNvPicPr>
          <p:nvPr>
            <p:ph idx="1"/>
          </p:nvPr>
        </p:nvPicPr>
        <p:blipFill>
          <a:blip r:embed="rId3"/>
          <a:stretch>
            <a:fillRect/>
          </a:stretch>
        </p:blipFill>
        <p:spPr>
          <a:xfrm>
            <a:off x="152400" y="1047750"/>
            <a:ext cx="4550199" cy="3429000"/>
          </a:xfrm>
        </p:spPr>
      </p:pic>
      <p:pic>
        <p:nvPicPr>
          <p:cNvPr id="5" name="Picture 4" descr="Clear cell carcinoma2.jpg"/>
          <p:cNvPicPr>
            <a:picLocks noChangeAspect="1"/>
          </p:cNvPicPr>
          <p:nvPr/>
        </p:nvPicPr>
        <p:blipFill>
          <a:blip r:embed="rId4"/>
          <a:stretch>
            <a:fillRect/>
          </a:stretch>
        </p:blipFill>
        <p:spPr>
          <a:xfrm>
            <a:off x="4704890" y="1047750"/>
            <a:ext cx="4306956" cy="3429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Endometrioid</a:t>
            </a:r>
            <a:r>
              <a:rPr lang="en-US" dirty="0" smtClean="0"/>
              <a:t> ovarian carcinoma</a:t>
            </a:r>
            <a:endParaRPr lang="en-US" dirty="0"/>
          </a:p>
        </p:txBody>
      </p:sp>
      <p:sp>
        <p:nvSpPr>
          <p:cNvPr id="5" name="Content Placeholder 4"/>
          <p:cNvSpPr>
            <a:spLocks noGrp="1"/>
          </p:cNvSpPr>
          <p:nvPr>
            <p:ph idx="1"/>
          </p:nvPr>
        </p:nvSpPr>
        <p:spPr/>
        <p:txBody>
          <a:bodyPr>
            <a:normAutofit lnSpcReduction="10000"/>
          </a:bodyPr>
          <a:lstStyle/>
          <a:p>
            <a:r>
              <a:rPr lang="en-US" dirty="0" smtClean="0"/>
              <a:t>Strips / crowded glands</a:t>
            </a:r>
          </a:p>
          <a:p>
            <a:r>
              <a:rPr lang="en-US" dirty="0" smtClean="0"/>
              <a:t>Numerous isolated cells</a:t>
            </a:r>
          </a:p>
          <a:p>
            <a:r>
              <a:rPr lang="en-US" dirty="0" smtClean="0"/>
              <a:t>Palisading of nuclei</a:t>
            </a:r>
          </a:p>
          <a:p>
            <a:r>
              <a:rPr lang="en-US" dirty="0" smtClean="0"/>
              <a:t>Elongated columnar type of cells</a:t>
            </a:r>
          </a:p>
          <a:p>
            <a:r>
              <a:rPr lang="en-US" dirty="0" smtClean="0"/>
              <a:t>Background is bloody</a:t>
            </a:r>
          </a:p>
          <a:p>
            <a:pPr lvl="1"/>
            <a:r>
              <a:rPr lang="en-US" dirty="0" smtClean="0"/>
              <a:t>Hemosiderin laden macrophages</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Endometrioid</a:t>
            </a:r>
            <a:r>
              <a:rPr lang="en-US" dirty="0" smtClean="0"/>
              <a:t> ovarian carcinoma</a:t>
            </a:r>
            <a:endParaRPr lang="en-US" dirty="0"/>
          </a:p>
        </p:txBody>
      </p:sp>
      <p:pic>
        <p:nvPicPr>
          <p:cNvPr id="4" name="Content Placeholder 3" descr="endometrioid ovarian carcinoma.jpg"/>
          <p:cNvPicPr>
            <a:picLocks noGrp="1" noChangeAspect="1"/>
          </p:cNvPicPr>
          <p:nvPr>
            <p:ph idx="1"/>
          </p:nvPr>
        </p:nvPicPr>
        <p:blipFill>
          <a:blip r:embed="rId3"/>
          <a:stretch>
            <a:fillRect/>
          </a:stretch>
        </p:blipFill>
        <p:spPr>
          <a:xfrm>
            <a:off x="304800" y="1276350"/>
            <a:ext cx="4920584" cy="3657600"/>
          </a:xfrm>
        </p:spPr>
      </p:pic>
      <p:pic>
        <p:nvPicPr>
          <p:cNvPr id="5" name="Picture 4" descr="endometrioid ovarian carcinoma2.jpg"/>
          <p:cNvPicPr>
            <a:picLocks noChangeAspect="1"/>
          </p:cNvPicPr>
          <p:nvPr/>
        </p:nvPicPr>
        <p:blipFill>
          <a:blip r:embed="rId4"/>
          <a:stretch>
            <a:fillRect/>
          </a:stretch>
        </p:blipFill>
        <p:spPr>
          <a:xfrm>
            <a:off x="5285686" y="1885950"/>
            <a:ext cx="3858314" cy="27813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Obtaining the Specimen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aspiration can be carried out </a:t>
            </a:r>
            <a:r>
              <a:rPr lang="en-US" dirty="0" err="1" smtClean="0"/>
              <a:t>transrectally</a:t>
            </a:r>
            <a:r>
              <a:rPr lang="en-US" dirty="0" smtClean="0"/>
              <a:t>, </a:t>
            </a:r>
            <a:r>
              <a:rPr lang="en-US" dirty="0" err="1" smtClean="0"/>
              <a:t>transvaginally</a:t>
            </a:r>
            <a:r>
              <a:rPr lang="en-US" dirty="0" smtClean="0"/>
              <a:t>, </a:t>
            </a:r>
            <a:r>
              <a:rPr lang="en-US" dirty="0" err="1" smtClean="0"/>
              <a:t>percutaneously</a:t>
            </a:r>
            <a:r>
              <a:rPr lang="en-US" dirty="0" smtClean="0"/>
              <a:t>, </a:t>
            </a:r>
            <a:r>
              <a:rPr lang="en-US" dirty="0" err="1" smtClean="0"/>
              <a:t>intraoperatively</a:t>
            </a:r>
            <a:r>
              <a:rPr lang="en-US" dirty="0" smtClean="0"/>
              <a:t> </a:t>
            </a:r>
            <a:r>
              <a:rPr lang="en-US" dirty="0" smtClean="0"/>
              <a:t>or during </a:t>
            </a:r>
            <a:r>
              <a:rPr lang="en-US" dirty="0" smtClean="0"/>
              <a:t>laparoscopy</a:t>
            </a:r>
          </a:p>
          <a:p>
            <a:r>
              <a:rPr lang="en-US" dirty="0" smtClean="0"/>
              <a:t>Complications </a:t>
            </a:r>
            <a:r>
              <a:rPr lang="en-US" dirty="0" smtClean="0"/>
              <a:t>are </a:t>
            </a:r>
            <a:r>
              <a:rPr lang="en-US" dirty="0" smtClean="0"/>
              <a:t>uncommon</a:t>
            </a:r>
          </a:p>
          <a:p>
            <a:pPr lvl="1"/>
            <a:r>
              <a:rPr lang="en-US" dirty="0" smtClean="0"/>
              <a:t>No </a:t>
            </a:r>
            <a:r>
              <a:rPr lang="en-US" dirty="0"/>
              <a:t>tumor seeding</a:t>
            </a:r>
            <a:endParaRPr lang="en-US" dirty="0" smtClean="0"/>
          </a:p>
          <a:p>
            <a:r>
              <a:rPr lang="en-US" dirty="0" smtClean="0"/>
              <a:t>Acute </a:t>
            </a:r>
            <a:r>
              <a:rPr lang="en-US" dirty="0" smtClean="0"/>
              <a:t>abdominal or pelvic pain is a </a:t>
            </a:r>
            <a:r>
              <a:rPr lang="en-US" dirty="0" smtClean="0"/>
              <a:t>contraindication </a:t>
            </a:r>
            <a:r>
              <a:rPr lang="en-US" dirty="0" smtClean="0"/>
              <a:t>to </a:t>
            </a:r>
            <a:r>
              <a:rPr lang="en-US" dirty="0" smtClean="0"/>
              <a:t>FNA</a:t>
            </a:r>
            <a:r>
              <a:rPr lang="en-US" dirty="0"/>
              <a:t>C</a:t>
            </a:r>
            <a:endParaRPr lang="en-US" dirty="0" smtClean="0"/>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Mature cystic </a:t>
            </a:r>
            <a:r>
              <a:rPr lang="en-US" dirty="0" err="1" smtClean="0"/>
              <a:t>teratoma</a:t>
            </a:r>
            <a:r>
              <a:rPr lang="en-US" dirty="0" smtClean="0"/>
              <a:t> </a:t>
            </a:r>
            <a:endParaRPr lang="en-US" dirty="0"/>
          </a:p>
        </p:txBody>
      </p:sp>
      <p:sp>
        <p:nvSpPr>
          <p:cNvPr id="5" name="Content Placeholder 4"/>
          <p:cNvSpPr>
            <a:spLocks noGrp="1"/>
          </p:cNvSpPr>
          <p:nvPr>
            <p:ph idx="1"/>
          </p:nvPr>
        </p:nvSpPr>
        <p:spPr/>
        <p:txBody>
          <a:bodyPr>
            <a:normAutofit fontScale="92500" lnSpcReduction="20000"/>
          </a:bodyPr>
          <a:lstStyle/>
          <a:p>
            <a:r>
              <a:rPr lang="en-US" dirty="0" smtClean="0"/>
              <a:t>Imaging studies are diagnostic</a:t>
            </a:r>
          </a:p>
          <a:p>
            <a:pPr lvl="1"/>
            <a:r>
              <a:rPr lang="en-US" dirty="0" smtClean="0"/>
              <a:t>FNAC is done very rarely</a:t>
            </a:r>
          </a:p>
          <a:p>
            <a:r>
              <a:rPr lang="en-US" dirty="0" err="1" smtClean="0"/>
              <a:t>Anucleate</a:t>
            </a:r>
            <a:r>
              <a:rPr lang="en-US" dirty="0" smtClean="0"/>
              <a:t> squamous cells</a:t>
            </a:r>
          </a:p>
          <a:p>
            <a:r>
              <a:rPr lang="en-US" dirty="0" smtClean="0"/>
              <a:t>Mucinous cells</a:t>
            </a:r>
          </a:p>
          <a:p>
            <a:r>
              <a:rPr lang="en-US" dirty="0" smtClean="0"/>
              <a:t>Ciliated cells</a:t>
            </a:r>
          </a:p>
          <a:p>
            <a:r>
              <a:rPr lang="en-US" dirty="0" smtClean="0"/>
              <a:t>Detached ciliary tufts</a:t>
            </a:r>
          </a:p>
          <a:p>
            <a:r>
              <a:rPr lang="en-US" dirty="0" smtClean="0"/>
              <a:t>Hair </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Mature cystic </a:t>
            </a:r>
            <a:r>
              <a:rPr lang="en-US" dirty="0" err="1" smtClean="0"/>
              <a:t>teratoma</a:t>
            </a:r>
            <a:r>
              <a:rPr lang="en-US" dirty="0" smtClean="0"/>
              <a:t> </a:t>
            </a:r>
            <a:endParaRPr lang="en-US" dirty="0"/>
          </a:p>
        </p:txBody>
      </p:sp>
      <p:pic>
        <p:nvPicPr>
          <p:cNvPr id="4" name="Content Placeholder 3" descr="Mature teratoma.jpg"/>
          <p:cNvPicPr>
            <a:picLocks noGrp="1" noChangeAspect="1"/>
          </p:cNvPicPr>
          <p:nvPr>
            <p:ph idx="1"/>
          </p:nvPr>
        </p:nvPicPr>
        <p:blipFill>
          <a:blip r:embed="rId3"/>
          <a:stretch>
            <a:fillRect/>
          </a:stretch>
        </p:blipFill>
        <p:spPr>
          <a:xfrm rot="16200000">
            <a:off x="2629525" y="-1358939"/>
            <a:ext cx="3810004" cy="8775776"/>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Immature </a:t>
            </a:r>
            <a:r>
              <a:rPr lang="en-US" dirty="0" err="1" smtClean="0"/>
              <a:t>teratoma</a:t>
            </a:r>
            <a:r>
              <a:rPr lang="en-US" dirty="0" smtClean="0"/>
              <a:t> </a:t>
            </a:r>
            <a:endParaRPr lang="en-US" dirty="0"/>
          </a:p>
        </p:txBody>
      </p:sp>
      <p:sp>
        <p:nvSpPr>
          <p:cNvPr id="5" name="Content Placeholder 4"/>
          <p:cNvSpPr>
            <a:spLocks noGrp="1"/>
          </p:cNvSpPr>
          <p:nvPr>
            <p:ph idx="1"/>
          </p:nvPr>
        </p:nvSpPr>
        <p:spPr/>
        <p:txBody>
          <a:bodyPr>
            <a:normAutofit fontScale="92500" lnSpcReduction="20000"/>
          </a:bodyPr>
          <a:lstStyle/>
          <a:p>
            <a:r>
              <a:rPr lang="en-US" dirty="0" smtClean="0"/>
              <a:t>Mature </a:t>
            </a:r>
            <a:r>
              <a:rPr lang="en-US" dirty="0" err="1" smtClean="0"/>
              <a:t>teratoma</a:t>
            </a:r>
            <a:r>
              <a:rPr lang="en-US" dirty="0" smtClean="0"/>
              <a:t> + immature / </a:t>
            </a:r>
            <a:r>
              <a:rPr lang="en-US" dirty="0" err="1" smtClean="0"/>
              <a:t>embryonal</a:t>
            </a:r>
            <a:r>
              <a:rPr lang="en-US" dirty="0" smtClean="0"/>
              <a:t> tissue</a:t>
            </a:r>
          </a:p>
          <a:p>
            <a:r>
              <a:rPr lang="en-US" dirty="0" err="1" smtClean="0"/>
              <a:t>Anucleate</a:t>
            </a:r>
            <a:r>
              <a:rPr lang="en-US" dirty="0" smtClean="0"/>
              <a:t> squamous cells</a:t>
            </a:r>
          </a:p>
          <a:p>
            <a:r>
              <a:rPr lang="en-US" dirty="0" smtClean="0"/>
              <a:t>Mucinous cells</a:t>
            </a:r>
          </a:p>
          <a:p>
            <a:r>
              <a:rPr lang="en-US" dirty="0" smtClean="0"/>
              <a:t>Ciliated cells</a:t>
            </a:r>
          </a:p>
          <a:p>
            <a:r>
              <a:rPr lang="en-US" dirty="0" smtClean="0"/>
              <a:t>Detached ciliary tufts</a:t>
            </a:r>
          </a:p>
          <a:p>
            <a:r>
              <a:rPr lang="en-US" dirty="0" smtClean="0"/>
              <a:t>Hair </a:t>
            </a:r>
          </a:p>
          <a:p>
            <a:r>
              <a:rPr lang="en-US" dirty="0" smtClean="0"/>
              <a:t>immature / </a:t>
            </a:r>
            <a:r>
              <a:rPr lang="en-US" dirty="0" err="1" smtClean="0"/>
              <a:t>embryonal</a:t>
            </a:r>
            <a:r>
              <a:rPr lang="en-US" dirty="0" smtClean="0"/>
              <a:t> elements</a:t>
            </a:r>
          </a:p>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Differentiated </a:t>
            </a:r>
            <a:r>
              <a:rPr lang="en-US" dirty="0" err="1" smtClean="0"/>
              <a:t>teratoma</a:t>
            </a:r>
            <a:r>
              <a:rPr lang="en-US" dirty="0" smtClean="0"/>
              <a:t> - </a:t>
            </a:r>
            <a:r>
              <a:rPr lang="en-US" dirty="0" err="1" smtClean="0"/>
              <a:t>Carcinoid</a:t>
            </a:r>
            <a:endParaRPr lang="en-US" dirty="0"/>
          </a:p>
        </p:txBody>
      </p:sp>
      <p:sp>
        <p:nvSpPr>
          <p:cNvPr id="5" name="Content Placeholder 4"/>
          <p:cNvSpPr>
            <a:spLocks noGrp="1"/>
          </p:cNvSpPr>
          <p:nvPr>
            <p:ph idx="1"/>
          </p:nvPr>
        </p:nvSpPr>
        <p:spPr/>
        <p:txBody>
          <a:bodyPr>
            <a:normAutofit/>
          </a:bodyPr>
          <a:lstStyle/>
          <a:p>
            <a:r>
              <a:rPr lang="en-US" dirty="0" smtClean="0"/>
              <a:t>Isolated cells / loose clusters</a:t>
            </a:r>
          </a:p>
          <a:p>
            <a:r>
              <a:rPr lang="en-US" dirty="0" smtClean="0"/>
              <a:t>Rosettes</a:t>
            </a:r>
          </a:p>
          <a:p>
            <a:r>
              <a:rPr lang="en-US" dirty="0" smtClean="0"/>
              <a:t>Salt and pepper chromatin</a:t>
            </a:r>
          </a:p>
          <a:p>
            <a:r>
              <a:rPr lang="en-US" dirty="0" smtClean="0"/>
              <a:t>Cytoplasm is eosinophilic and granular</a:t>
            </a:r>
          </a:p>
          <a:p>
            <a:endParaRPr lang="en-US" dirty="0" smtClean="0"/>
          </a:p>
          <a:p>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Differentiated </a:t>
            </a:r>
            <a:r>
              <a:rPr lang="en-US" dirty="0" err="1" smtClean="0"/>
              <a:t>teratoma</a:t>
            </a:r>
            <a:r>
              <a:rPr lang="en-US" dirty="0" smtClean="0"/>
              <a:t> - </a:t>
            </a:r>
            <a:r>
              <a:rPr lang="en-US" dirty="0" err="1" smtClean="0"/>
              <a:t>Carcinoid</a:t>
            </a:r>
            <a:endParaRPr lang="en-US" dirty="0"/>
          </a:p>
        </p:txBody>
      </p:sp>
      <p:pic>
        <p:nvPicPr>
          <p:cNvPr id="99330" name="Picture 2"/>
          <p:cNvPicPr>
            <a:picLocks noGrp="1" noChangeAspect="1" noChangeArrowheads="1"/>
          </p:cNvPicPr>
          <p:nvPr>
            <p:ph idx="1"/>
          </p:nvPr>
        </p:nvPicPr>
        <p:blipFill>
          <a:blip r:embed="rId3"/>
          <a:srcRect l="8267" r="8267" b="10196"/>
          <a:stretch>
            <a:fillRect/>
          </a:stretch>
        </p:blipFill>
        <p:spPr bwMode="auto">
          <a:xfrm>
            <a:off x="152400" y="1352550"/>
            <a:ext cx="6080760" cy="3200400"/>
          </a:xfrm>
          <a:prstGeom prst="rect">
            <a:avLst/>
          </a:prstGeom>
          <a:noFill/>
          <a:ln w="9525">
            <a:noFill/>
            <a:miter lim="800000"/>
            <a:headEnd/>
            <a:tailEnd/>
          </a:ln>
          <a:effectLst/>
        </p:spPr>
      </p:pic>
      <p:pic>
        <p:nvPicPr>
          <p:cNvPr id="99331" name="Picture 3"/>
          <p:cNvPicPr>
            <a:picLocks noChangeAspect="1" noChangeArrowheads="1"/>
          </p:cNvPicPr>
          <p:nvPr/>
        </p:nvPicPr>
        <p:blipFill>
          <a:blip r:embed="rId4"/>
          <a:srcRect l="24609" t="27083" r="26172" b="14583"/>
          <a:stretch>
            <a:fillRect/>
          </a:stretch>
        </p:blipFill>
        <p:spPr bwMode="auto">
          <a:xfrm rot="5400000">
            <a:off x="5619750" y="1619250"/>
            <a:ext cx="4229100" cy="2819400"/>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Dysgerminoma</a:t>
            </a:r>
            <a:endParaRPr lang="en-US" dirty="0"/>
          </a:p>
        </p:txBody>
      </p:sp>
      <p:sp>
        <p:nvSpPr>
          <p:cNvPr id="3" name="Content Placeholder 2"/>
          <p:cNvSpPr>
            <a:spLocks noGrp="1"/>
          </p:cNvSpPr>
          <p:nvPr>
            <p:ph idx="1"/>
          </p:nvPr>
        </p:nvSpPr>
        <p:spPr/>
        <p:txBody>
          <a:bodyPr>
            <a:normAutofit fontScale="55000" lnSpcReduction="20000"/>
          </a:bodyPr>
          <a:lstStyle/>
          <a:p>
            <a:r>
              <a:rPr lang="en-US" dirty="0" smtClean="0"/>
              <a:t>Highly cellular aspirate</a:t>
            </a:r>
          </a:p>
          <a:p>
            <a:r>
              <a:rPr lang="en-US" dirty="0" smtClean="0"/>
              <a:t>Isolated tumor cells</a:t>
            </a:r>
          </a:p>
          <a:p>
            <a:pPr lvl="1"/>
            <a:r>
              <a:rPr lang="en-US" dirty="0" smtClean="0"/>
              <a:t>Large, round, centrally placed nuclei with prominent nucleolus</a:t>
            </a:r>
          </a:p>
          <a:p>
            <a:pPr lvl="1"/>
            <a:r>
              <a:rPr lang="en-US" dirty="0" smtClean="0"/>
              <a:t>Cytoplasm is clear</a:t>
            </a:r>
          </a:p>
          <a:p>
            <a:pPr lvl="1"/>
            <a:r>
              <a:rPr lang="en-US" dirty="0" smtClean="0"/>
              <a:t>Mitosis +</a:t>
            </a:r>
          </a:p>
          <a:p>
            <a:r>
              <a:rPr lang="en-US" dirty="0" smtClean="0"/>
              <a:t>Necrosis and hemorrhages</a:t>
            </a:r>
          </a:p>
          <a:p>
            <a:r>
              <a:rPr lang="en-US" dirty="0" smtClean="0"/>
              <a:t>Background:</a:t>
            </a:r>
          </a:p>
          <a:p>
            <a:pPr lvl="1"/>
            <a:r>
              <a:rPr lang="en-US" dirty="0" smtClean="0"/>
              <a:t>Tiger stripe</a:t>
            </a:r>
          </a:p>
          <a:p>
            <a:pPr lvl="1"/>
            <a:r>
              <a:rPr lang="en-US" dirty="0" smtClean="0"/>
              <a:t>Lymphocytes</a:t>
            </a:r>
          </a:p>
          <a:p>
            <a:r>
              <a:rPr lang="en-US" dirty="0" smtClean="0"/>
              <a:t>IHC: </a:t>
            </a:r>
          </a:p>
          <a:p>
            <a:pPr lvl="1"/>
            <a:r>
              <a:rPr lang="en-US" dirty="0" smtClean="0"/>
              <a:t>Cytoplasmic: PLAP, CD117</a:t>
            </a:r>
          </a:p>
          <a:p>
            <a:pPr lvl="2"/>
            <a:r>
              <a:rPr lang="en-US" dirty="0" smtClean="0"/>
              <a:t>CD117 membranous staining is very characteristic and is not seen in </a:t>
            </a:r>
            <a:r>
              <a:rPr lang="en-US" dirty="0" err="1" smtClean="0"/>
              <a:t>Embryonal</a:t>
            </a:r>
            <a:r>
              <a:rPr lang="en-US" dirty="0" smtClean="0"/>
              <a:t> or Yolk sac tumor</a:t>
            </a:r>
          </a:p>
          <a:p>
            <a:pPr lvl="1"/>
            <a:r>
              <a:rPr lang="en-US" dirty="0" smtClean="0"/>
              <a:t>Nuclear: OCT-3/4, SALL-4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Dysgerminoma</a:t>
            </a:r>
            <a:endParaRPr lang="en-US" dirty="0"/>
          </a:p>
        </p:txBody>
      </p:sp>
      <p:pic>
        <p:nvPicPr>
          <p:cNvPr id="98310" name="Picture 6"/>
          <p:cNvPicPr>
            <a:picLocks noGrp="1" noChangeAspect="1" noChangeArrowheads="1"/>
          </p:cNvPicPr>
          <p:nvPr>
            <p:ph idx="1"/>
          </p:nvPr>
        </p:nvPicPr>
        <p:blipFill>
          <a:blip r:embed="rId3"/>
          <a:srcRect l="10444" t="15716" r="37371" b="12441"/>
          <a:stretch>
            <a:fillRect/>
          </a:stretch>
        </p:blipFill>
        <p:spPr bwMode="auto">
          <a:xfrm>
            <a:off x="0" y="1352550"/>
            <a:ext cx="4643439" cy="3595915"/>
          </a:xfrm>
          <a:prstGeom prst="rect">
            <a:avLst/>
          </a:prstGeom>
          <a:noFill/>
          <a:ln w="9525">
            <a:noFill/>
            <a:miter lim="800000"/>
            <a:headEnd/>
            <a:tailEnd/>
          </a:ln>
          <a:effectLst/>
        </p:spPr>
      </p:pic>
      <p:pic>
        <p:nvPicPr>
          <p:cNvPr id="98311" name="Picture 7"/>
          <p:cNvPicPr>
            <a:picLocks noChangeAspect="1" noChangeArrowheads="1"/>
          </p:cNvPicPr>
          <p:nvPr/>
        </p:nvPicPr>
        <p:blipFill>
          <a:blip r:embed="rId4"/>
          <a:srcRect l="10938" t="16667" r="37500" b="13889"/>
          <a:stretch>
            <a:fillRect/>
          </a:stretch>
        </p:blipFill>
        <p:spPr bwMode="auto">
          <a:xfrm>
            <a:off x="4495800" y="1331768"/>
            <a:ext cx="4648200" cy="352136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Embryonal</a:t>
            </a:r>
            <a:r>
              <a:rPr lang="en-US" dirty="0" smtClean="0"/>
              <a:t> carcinoma</a:t>
            </a:r>
            <a:endParaRPr lang="en-US" dirty="0"/>
          </a:p>
        </p:txBody>
      </p:sp>
      <p:sp>
        <p:nvSpPr>
          <p:cNvPr id="3" name="Content Placeholder 2"/>
          <p:cNvSpPr>
            <a:spLocks noGrp="1"/>
          </p:cNvSpPr>
          <p:nvPr>
            <p:ph idx="1"/>
          </p:nvPr>
        </p:nvSpPr>
        <p:spPr/>
        <p:txBody>
          <a:bodyPr/>
          <a:lstStyle/>
          <a:p>
            <a:r>
              <a:rPr lang="en-US" dirty="0" smtClean="0"/>
              <a:t>Cellular smears</a:t>
            </a:r>
          </a:p>
          <a:p>
            <a:r>
              <a:rPr lang="en-US" dirty="0" smtClean="0"/>
              <a:t>Cells have centrally placed, large, round, highly irregular nucleus with several nucleoli</a:t>
            </a:r>
          </a:p>
          <a:p>
            <a:r>
              <a:rPr lang="en-US" dirty="0" smtClean="0"/>
              <a:t>Cytoplasm is indistinct and pale</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Embryonal</a:t>
            </a:r>
            <a:r>
              <a:rPr lang="en-US" dirty="0" smtClean="0"/>
              <a:t> carcinoma</a:t>
            </a:r>
            <a:endParaRPr lang="en-US" dirty="0"/>
          </a:p>
        </p:txBody>
      </p:sp>
      <p:pic>
        <p:nvPicPr>
          <p:cNvPr id="4" name="Content Placeholder 3" descr="embryonal ca.jpg"/>
          <p:cNvPicPr>
            <a:picLocks noGrp="1" noChangeAspect="1"/>
          </p:cNvPicPr>
          <p:nvPr>
            <p:ph idx="1"/>
          </p:nvPr>
        </p:nvPicPr>
        <p:blipFill>
          <a:blip r:embed="rId2"/>
          <a:stretch>
            <a:fillRect/>
          </a:stretch>
        </p:blipFill>
        <p:spPr>
          <a:xfrm>
            <a:off x="0" y="1215390"/>
            <a:ext cx="4814888" cy="3851910"/>
          </a:xfrm>
        </p:spPr>
      </p:pic>
      <p:pic>
        <p:nvPicPr>
          <p:cNvPr id="5" name="Picture 4" descr="embryonal ca2.jpg"/>
          <p:cNvPicPr>
            <a:picLocks noChangeAspect="1"/>
          </p:cNvPicPr>
          <p:nvPr/>
        </p:nvPicPr>
        <p:blipFill>
          <a:blip r:embed="rId3"/>
          <a:stretch>
            <a:fillRect/>
          </a:stretch>
        </p:blipFill>
        <p:spPr>
          <a:xfrm>
            <a:off x="4313062" y="1221600"/>
            <a:ext cx="4830938" cy="386475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Yolk sac tumor</a:t>
            </a:r>
            <a:endParaRPr lang="en-US" dirty="0"/>
          </a:p>
        </p:txBody>
      </p:sp>
      <p:sp>
        <p:nvSpPr>
          <p:cNvPr id="3" name="Content Placeholder 2"/>
          <p:cNvSpPr>
            <a:spLocks noGrp="1"/>
          </p:cNvSpPr>
          <p:nvPr>
            <p:ph idx="1"/>
          </p:nvPr>
        </p:nvSpPr>
        <p:spPr/>
        <p:txBody>
          <a:bodyPr/>
          <a:lstStyle/>
          <a:p>
            <a:r>
              <a:rPr lang="en-US" i="1" dirty="0" smtClean="0"/>
              <a:t>[Resemble poorly differentiated carcinoma]</a:t>
            </a:r>
          </a:p>
          <a:p>
            <a:r>
              <a:rPr lang="en-US" dirty="0" smtClean="0"/>
              <a:t>Cellular smears</a:t>
            </a:r>
          </a:p>
          <a:p>
            <a:r>
              <a:rPr lang="en-US" dirty="0" smtClean="0"/>
              <a:t>Cohesive pleomorphic cells with prominent nucleoli</a:t>
            </a:r>
          </a:p>
          <a:p>
            <a:r>
              <a:rPr lang="en-US" dirty="0" smtClean="0"/>
              <a:t>Intracytoplasmic and extracellular hyaline globules</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t>Preparing the Specimen and Reporting Results</a:t>
            </a:r>
            <a:endParaRPr lang="en-US" sz="3200" dirty="0"/>
          </a:p>
        </p:txBody>
      </p:sp>
      <p:sp>
        <p:nvSpPr>
          <p:cNvPr id="3" name="Content Placeholder 2"/>
          <p:cNvSpPr>
            <a:spLocks noGrp="1"/>
          </p:cNvSpPr>
          <p:nvPr>
            <p:ph idx="1"/>
          </p:nvPr>
        </p:nvSpPr>
        <p:spPr/>
        <p:txBody>
          <a:bodyPr>
            <a:normAutofit fontScale="47500" lnSpcReduction="20000"/>
          </a:bodyPr>
          <a:lstStyle/>
          <a:p>
            <a:r>
              <a:rPr lang="en-US" dirty="0" smtClean="0"/>
              <a:t>Specimens are usually cyst fluids. Standard methods are used in the preparation of direct smears, </a:t>
            </a:r>
            <a:r>
              <a:rPr lang="en-US" dirty="0" err="1" smtClean="0"/>
              <a:t>cytocentrifuge</a:t>
            </a:r>
            <a:r>
              <a:rPr lang="en-US" dirty="0" smtClean="0"/>
              <a:t> preparations, </a:t>
            </a:r>
            <a:r>
              <a:rPr lang="en-US" dirty="0" err="1" smtClean="0"/>
              <a:t>thinlayer</a:t>
            </a:r>
            <a:r>
              <a:rPr lang="en-US" dirty="0" smtClean="0"/>
              <a:t> preparations, and/or cell block </a:t>
            </a:r>
            <a:r>
              <a:rPr lang="en-US" dirty="0" smtClean="0"/>
              <a:t>sections</a:t>
            </a:r>
          </a:p>
          <a:p>
            <a:r>
              <a:rPr lang="en-US" dirty="0" smtClean="0"/>
              <a:t>A </a:t>
            </a:r>
            <a:r>
              <a:rPr lang="en-US" dirty="0" smtClean="0"/>
              <a:t>portion of the fresh fluid can be submitted to the clinical laboratory to measure the level of E2 or tumor-associated antigens CA-125, </a:t>
            </a:r>
            <a:r>
              <a:rPr lang="en-US" dirty="0" err="1" smtClean="0"/>
              <a:t>carcinoembryonic</a:t>
            </a:r>
            <a:r>
              <a:rPr lang="en-US" dirty="0" smtClean="0"/>
              <a:t> antigen (CEA), and alpha-fetoprotein. Elevated levels are typical of some ovarian lesions and can be a useful adjunct to </a:t>
            </a:r>
            <a:r>
              <a:rPr lang="en-US" dirty="0" err="1" smtClean="0"/>
              <a:t>cytologic</a:t>
            </a:r>
            <a:r>
              <a:rPr lang="en-US" dirty="0" smtClean="0"/>
              <a:t> </a:t>
            </a:r>
            <a:r>
              <a:rPr lang="en-US" dirty="0" smtClean="0"/>
              <a:t>examination.</a:t>
            </a:r>
          </a:p>
          <a:p>
            <a:r>
              <a:rPr lang="en-US" dirty="0" smtClean="0"/>
              <a:t>The </a:t>
            </a:r>
            <a:r>
              <a:rPr lang="en-US" dirty="0" smtClean="0"/>
              <a:t>cytology report should state that malignant cells are either absent (“no malignant cells identified”) or present (“positive for malignant cells</a:t>
            </a:r>
            <a:r>
              <a:rPr lang="en-US" dirty="0" smtClean="0"/>
              <a:t>”)..</a:t>
            </a:r>
          </a:p>
          <a:p>
            <a:pPr lvl="1"/>
            <a:r>
              <a:rPr lang="en-US" dirty="0" smtClean="0"/>
              <a:t>No </a:t>
            </a:r>
            <a:r>
              <a:rPr lang="en-US" dirty="0"/>
              <a:t>malignant cells </a:t>
            </a:r>
            <a:r>
              <a:rPr lang="en-US" dirty="0" smtClean="0"/>
              <a:t>identified</a:t>
            </a:r>
          </a:p>
          <a:p>
            <a:pPr lvl="1"/>
            <a:r>
              <a:rPr lang="en-US" dirty="0" smtClean="0"/>
              <a:t>Positive </a:t>
            </a:r>
            <a:r>
              <a:rPr lang="en-US" dirty="0"/>
              <a:t>for malignant </a:t>
            </a:r>
            <a:r>
              <a:rPr lang="en-US" dirty="0" smtClean="0"/>
              <a:t>cells</a:t>
            </a:r>
          </a:p>
          <a:p>
            <a:r>
              <a:rPr lang="en-US" dirty="0"/>
              <a:t>If the findings are equivocal, the report should state that </a:t>
            </a:r>
            <a:r>
              <a:rPr lang="en-US" b="1" dirty="0"/>
              <a:t>atypical or suspicious cells </a:t>
            </a:r>
            <a:r>
              <a:rPr lang="en-US" dirty="0"/>
              <a:t>are present</a:t>
            </a:r>
            <a:endParaRPr lang="en-US" dirty="0" smtClean="0"/>
          </a:p>
          <a:p>
            <a:r>
              <a:rPr lang="en-US" dirty="0" smtClean="0"/>
              <a:t>If </a:t>
            </a:r>
            <a:r>
              <a:rPr lang="en-US" dirty="0" smtClean="0"/>
              <a:t>sufficient benign </a:t>
            </a:r>
            <a:r>
              <a:rPr lang="en-US" dirty="0" err="1" smtClean="0"/>
              <a:t>lesional</a:t>
            </a:r>
            <a:r>
              <a:rPr lang="en-US" dirty="0" smtClean="0"/>
              <a:t> cells (granulosa cells, epithelial cells) are seen, descriptive terms can further categorize the cyst as a follicular, simple, serous, benign mucinous, </a:t>
            </a:r>
            <a:r>
              <a:rPr lang="en-US" dirty="0" err="1" smtClean="0"/>
              <a:t>endometriotic</a:t>
            </a:r>
            <a:r>
              <a:rPr lang="en-US" dirty="0" smtClean="0"/>
              <a:t>, or </a:t>
            </a:r>
            <a:r>
              <a:rPr lang="en-US" dirty="0" err="1" smtClean="0"/>
              <a:t>dermoid</a:t>
            </a:r>
            <a:r>
              <a:rPr lang="en-US" dirty="0" smtClean="0"/>
              <a:t> cyst.</a:t>
            </a:r>
            <a:r>
              <a:rPr lang="en-US" baseline="30000" dirty="0" smtClean="0">
                <a:hlinkClick r:id="rId3"/>
              </a:rPr>
              <a:t>3</a:t>
            </a:r>
            <a:r>
              <a:rPr lang="en-US" dirty="0" smtClean="0"/>
              <a:t> Benign ovarian FNA results fall into two broad categories: </a:t>
            </a:r>
            <a:endParaRPr lang="en-US" dirty="0" smtClean="0"/>
          </a:p>
          <a:p>
            <a:pPr lvl="1"/>
            <a:r>
              <a:rPr lang="en-US" dirty="0" smtClean="0"/>
              <a:t>(</a:t>
            </a:r>
            <a:r>
              <a:rPr lang="en-US" dirty="0" smtClean="0"/>
              <a:t>1) follicular/lutein cysts </a:t>
            </a:r>
            <a:r>
              <a:rPr lang="en-US" dirty="0" smtClean="0"/>
              <a:t>and</a:t>
            </a:r>
          </a:p>
          <a:p>
            <a:pPr lvl="1"/>
            <a:r>
              <a:rPr lang="en-US" dirty="0" smtClean="0"/>
              <a:t> </a:t>
            </a:r>
            <a:r>
              <a:rPr lang="en-US" dirty="0" smtClean="0"/>
              <a:t>(2) epithelial cysts. </a:t>
            </a: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Yolk sac tumor</a:t>
            </a:r>
            <a:endParaRPr lang="en-US" dirty="0"/>
          </a:p>
        </p:txBody>
      </p:sp>
      <p:pic>
        <p:nvPicPr>
          <p:cNvPr id="4" name="Content Placeholder 3" descr="YST1.jpg"/>
          <p:cNvPicPr>
            <a:picLocks noGrp="1" noChangeAspect="1"/>
          </p:cNvPicPr>
          <p:nvPr>
            <p:ph idx="1"/>
          </p:nvPr>
        </p:nvPicPr>
        <p:blipFill>
          <a:blip r:embed="rId2"/>
          <a:stretch>
            <a:fillRect/>
          </a:stretch>
        </p:blipFill>
        <p:spPr>
          <a:xfrm>
            <a:off x="0" y="1504951"/>
            <a:ext cx="4548188" cy="3638550"/>
          </a:xfrm>
        </p:spPr>
      </p:pic>
      <p:pic>
        <p:nvPicPr>
          <p:cNvPr id="5" name="Picture 4" descr="yst2.jpg"/>
          <p:cNvPicPr>
            <a:picLocks noChangeAspect="1"/>
          </p:cNvPicPr>
          <p:nvPr/>
        </p:nvPicPr>
        <p:blipFill>
          <a:blip r:embed="rId3"/>
          <a:stretch>
            <a:fillRect/>
          </a:stretch>
        </p:blipFill>
        <p:spPr>
          <a:xfrm>
            <a:off x="4595813" y="1504950"/>
            <a:ext cx="4548187" cy="363855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0" y="2038350"/>
            <a:ext cx="2667000" cy="857250"/>
          </a:xfrm>
        </p:spPr>
        <p:txBody>
          <a:bodyPr>
            <a:normAutofit fontScale="90000"/>
          </a:bodyPr>
          <a:lstStyle/>
          <a:p>
            <a:r>
              <a:rPr lang="en-US" dirty="0" smtClean="0"/>
              <a:t>Yolk sac tumor</a:t>
            </a:r>
            <a:br>
              <a:rPr lang="en-US" dirty="0" smtClean="0"/>
            </a:br>
            <a:r>
              <a:rPr lang="en-US" dirty="0" smtClean="0"/>
              <a:t> </a:t>
            </a:r>
            <a:r>
              <a:rPr lang="en-US" sz="1200" dirty="0" smtClean="0"/>
              <a:t>Dense basement membrane-like matrix</a:t>
            </a:r>
            <a:endParaRPr lang="en-US" dirty="0"/>
          </a:p>
        </p:txBody>
      </p:sp>
      <p:pic>
        <p:nvPicPr>
          <p:cNvPr id="8" name="Picture 7" descr="yst3.jpg"/>
          <p:cNvPicPr>
            <a:picLocks noChangeAspect="1"/>
          </p:cNvPicPr>
          <p:nvPr/>
        </p:nvPicPr>
        <p:blipFill>
          <a:blip r:embed="rId2"/>
          <a:stretch>
            <a:fillRect/>
          </a:stretch>
        </p:blipFill>
        <p:spPr>
          <a:xfrm>
            <a:off x="0" y="0"/>
            <a:ext cx="6429375" cy="51435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Brenner tumor</a:t>
            </a:r>
            <a:endParaRPr lang="en-US" dirty="0"/>
          </a:p>
        </p:txBody>
      </p:sp>
      <p:sp>
        <p:nvSpPr>
          <p:cNvPr id="3" name="Content Placeholder 2"/>
          <p:cNvSpPr>
            <a:spLocks noGrp="1"/>
          </p:cNvSpPr>
          <p:nvPr>
            <p:ph idx="1"/>
          </p:nvPr>
        </p:nvSpPr>
        <p:spPr/>
        <p:txBody>
          <a:bodyPr/>
          <a:lstStyle/>
          <a:p>
            <a:r>
              <a:rPr lang="en-US" dirty="0" smtClean="0"/>
              <a:t>Sheets of transitional cells</a:t>
            </a:r>
          </a:p>
          <a:p>
            <a:r>
              <a:rPr lang="en-US" dirty="0" smtClean="0"/>
              <a:t>Nuclei are oval with prominent groove</a:t>
            </a:r>
          </a:p>
          <a:p>
            <a:pPr lvl="1"/>
            <a:r>
              <a:rPr lang="en-US" dirty="0" smtClean="0"/>
              <a:t>Coffee bean</a:t>
            </a:r>
          </a:p>
          <a:p>
            <a:r>
              <a:rPr lang="en-US" dirty="0" smtClean="0"/>
              <a:t>Globular hyaline structures</a:t>
            </a:r>
          </a:p>
          <a:p>
            <a:r>
              <a:rPr lang="en-US" dirty="0" smtClean="0"/>
              <a:t>IHC: negative for CK (see GCT)</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5600" y="1962150"/>
            <a:ext cx="2133600" cy="857250"/>
          </a:xfrm>
        </p:spPr>
        <p:txBody>
          <a:bodyPr>
            <a:noAutofit/>
          </a:bodyPr>
          <a:lstStyle/>
          <a:p>
            <a:r>
              <a:rPr lang="en-US" sz="2400" dirty="0" smtClean="0"/>
              <a:t>Benign Brenner tumor</a:t>
            </a:r>
            <a:endParaRPr lang="en-US" sz="2400" dirty="0"/>
          </a:p>
        </p:txBody>
      </p:sp>
      <p:pic>
        <p:nvPicPr>
          <p:cNvPr id="1026" name="Picture 2"/>
          <p:cNvPicPr>
            <a:picLocks noGrp="1" noChangeAspect="1" noChangeArrowheads="1"/>
          </p:cNvPicPr>
          <p:nvPr>
            <p:ph idx="1"/>
          </p:nvPr>
        </p:nvPicPr>
        <p:blipFill>
          <a:blip r:embed="rId3"/>
          <a:srcRect l="27268" t="13471" r="15903" b="10196"/>
          <a:stretch>
            <a:fillRect/>
          </a:stretch>
        </p:blipFill>
        <p:spPr bwMode="auto">
          <a:xfrm>
            <a:off x="0" y="57150"/>
            <a:ext cx="6613711" cy="4997027"/>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3638550"/>
            <a:ext cx="4953000" cy="857250"/>
          </a:xfrm>
        </p:spPr>
        <p:txBody>
          <a:bodyPr>
            <a:noAutofit/>
          </a:bodyPr>
          <a:lstStyle/>
          <a:p>
            <a:r>
              <a:rPr lang="en-US" sz="2400" dirty="0" smtClean="0"/>
              <a:t>Benign Brenner tumor</a:t>
            </a:r>
            <a:endParaRPr lang="en-US" sz="2400" dirty="0"/>
          </a:p>
        </p:txBody>
      </p:sp>
      <p:pic>
        <p:nvPicPr>
          <p:cNvPr id="4099" name="Picture 3"/>
          <p:cNvPicPr>
            <a:picLocks noChangeAspect="1" noChangeArrowheads="1"/>
          </p:cNvPicPr>
          <p:nvPr/>
        </p:nvPicPr>
        <p:blipFill>
          <a:blip r:embed="rId3"/>
          <a:srcRect l="11719" t="16667" r="50781" b="33333"/>
          <a:stretch>
            <a:fillRect/>
          </a:stretch>
        </p:blipFill>
        <p:spPr bwMode="auto">
          <a:xfrm>
            <a:off x="3962400" y="0"/>
            <a:ext cx="4038600" cy="3028950"/>
          </a:xfrm>
          <a:prstGeom prst="rect">
            <a:avLst/>
          </a:prstGeom>
          <a:noFill/>
          <a:ln w="9525">
            <a:noFill/>
            <a:miter lim="800000"/>
            <a:headEnd/>
            <a:tailEnd/>
          </a:ln>
          <a:effectLst/>
        </p:spPr>
      </p:pic>
      <p:pic>
        <p:nvPicPr>
          <p:cNvPr id="4100" name="Picture 4"/>
          <p:cNvPicPr>
            <a:picLocks noChangeAspect="1" noChangeArrowheads="1"/>
          </p:cNvPicPr>
          <p:nvPr/>
        </p:nvPicPr>
        <p:blipFill>
          <a:blip r:embed="rId4" cstate="print"/>
          <a:srcRect l="56250" t="16667" r="6250" b="13889"/>
          <a:stretch>
            <a:fillRect/>
          </a:stretch>
        </p:blipFill>
        <p:spPr bwMode="auto">
          <a:xfrm>
            <a:off x="0" y="3000375"/>
            <a:ext cx="2057400" cy="2143125"/>
          </a:xfrm>
          <a:prstGeom prst="rect">
            <a:avLst/>
          </a:prstGeom>
          <a:noFill/>
          <a:ln w="9525">
            <a:noFill/>
            <a:miter lim="800000"/>
            <a:headEnd/>
            <a:tailEnd/>
          </a:ln>
          <a:effectLst/>
        </p:spPr>
      </p:pic>
      <p:pic>
        <p:nvPicPr>
          <p:cNvPr id="4098" name="Picture 2"/>
          <p:cNvPicPr>
            <a:picLocks noGrp="1" noChangeAspect="1" noChangeArrowheads="1"/>
          </p:cNvPicPr>
          <p:nvPr>
            <p:ph idx="1"/>
          </p:nvPr>
        </p:nvPicPr>
        <p:blipFill>
          <a:blip r:embed="rId5"/>
          <a:srcRect l="48141" t="35921" r="18500" b="18118"/>
          <a:stretch>
            <a:fillRect/>
          </a:stretch>
        </p:blipFill>
        <p:spPr bwMode="auto">
          <a:xfrm>
            <a:off x="0" y="-1"/>
            <a:ext cx="3886200" cy="3011805"/>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5600" y="1962150"/>
            <a:ext cx="2133600" cy="857250"/>
          </a:xfrm>
        </p:spPr>
        <p:txBody>
          <a:bodyPr>
            <a:noAutofit/>
          </a:bodyPr>
          <a:lstStyle/>
          <a:p>
            <a:r>
              <a:rPr lang="en-US" sz="2400" dirty="0" smtClean="0"/>
              <a:t>Borderline Brenner tumor</a:t>
            </a:r>
            <a:endParaRPr lang="en-US" sz="2400" dirty="0"/>
          </a:p>
        </p:txBody>
      </p:sp>
      <p:pic>
        <p:nvPicPr>
          <p:cNvPr id="2050" name="Picture 2"/>
          <p:cNvPicPr>
            <a:picLocks noGrp="1" noChangeAspect="1" noChangeArrowheads="1"/>
          </p:cNvPicPr>
          <p:nvPr>
            <p:ph idx="1"/>
          </p:nvPr>
        </p:nvPicPr>
        <p:blipFill>
          <a:blip r:embed="rId3"/>
          <a:srcRect l="9588" t="13471" r="33583" b="10196"/>
          <a:stretch>
            <a:fillRect/>
          </a:stretch>
        </p:blipFill>
        <p:spPr bwMode="auto">
          <a:xfrm>
            <a:off x="116541" y="133350"/>
            <a:ext cx="6454588" cy="4876800"/>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3"/>
          <a:srcRect l="10851" t="22451" r="51263" b="19177"/>
          <a:stretch>
            <a:fillRect/>
          </a:stretch>
        </p:blipFill>
        <p:spPr bwMode="auto">
          <a:xfrm>
            <a:off x="2133600" y="971550"/>
            <a:ext cx="4637942" cy="4019550"/>
          </a:xfrm>
          <a:prstGeom prst="rect">
            <a:avLst/>
          </a:prstGeom>
          <a:noFill/>
          <a:ln w="9525">
            <a:noFill/>
            <a:miter lim="800000"/>
            <a:headEnd/>
            <a:tailEnd/>
          </a:ln>
          <a:effectLst/>
        </p:spPr>
      </p:pic>
      <p:sp>
        <p:nvSpPr>
          <p:cNvPr id="5" name="Title 1"/>
          <p:cNvSpPr>
            <a:spLocks noGrp="1"/>
          </p:cNvSpPr>
          <p:nvPr>
            <p:ph type="title"/>
          </p:nvPr>
        </p:nvSpPr>
        <p:spPr/>
        <p:txBody>
          <a:bodyPr>
            <a:noAutofit/>
          </a:bodyPr>
          <a:lstStyle/>
          <a:p>
            <a:r>
              <a:rPr lang="en-US" sz="3600" dirty="0" smtClean="0"/>
              <a:t>Borderline Brenner tumor</a:t>
            </a:r>
            <a:endParaRPr lang="en-US" sz="36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3"/>
          <a:srcRect l="8326" t="24696" r="46211" b="12442"/>
          <a:stretch>
            <a:fillRect/>
          </a:stretch>
        </p:blipFill>
        <p:spPr bwMode="auto">
          <a:xfrm>
            <a:off x="0" y="57150"/>
            <a:ext cx="6441621" cy="5010150"/>
          </a:xfrm>
          <a:prstGeom prst="rect">
            <a:avLst/>
          </a:prstGeom>
          <a:noFill/>
          <a:ln w="9525">
            <a:noFill/>
            <a:miter lim="800000"/>
            <a:headEnd/>
            <a:tailEnd/>
          </a:ln>
          <a:effectLst/>
        </p:spPr>
      </p:pic>
      <p:sp>
        <p:nvSpPr>
          <p:cNvPr id="5" name="Title 1"/>
          <p:cNvSpPr>
            <a:spLocks noGrp="1"/>
          </p:cNvSpPr>
          <p:nvPr>
            <p:ph type="title"/>
          </p:nvPr>
        </p:nvSpPr>
        <p:spPr>
          <a:xfrm>
            <a:off x="6705600" y="1962150"/>
            <a:ext cx="2133600" cy="857250"/>
          </a:xfrm>
        </p:spPr>
        <p:txBody>
          <a:bodyPr>
            <a:noAutofit/>
          </a:bodyPr>
          <a:lstStyle/>
          <a:p>
            <a:r>
              <a:rPr lang="en-US" sz="2400" dirty="0" smtClean="0"/>
              <a:t>Malignant Brenner tumor</a:t>
            </a:r>
            <a:endParaRPr lang="en-US" sz="24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Granulosa cell tumor</a:t>
            </a:r>
            <a:endParaRPr lang="en-US" sz="3600" dirty="0"/>
          </a:p>
        </p:txBody>
      </p:sp>
      <p:sp>
        <p:nvSpPr>
          <p:cNvPr id="6" name="Content Placeholder 5"/>
          <p:cNvSpPr>
            <a:spLocks noGrp="1"/>
          </p:cNvSpPr>
          <p:nvPr>
            <p:ph sz="half" idx="1"/>
          </p:nvPr>
        </p:nvSpPr>
        <p:spPr/>
        <p:txBody>
          <a:bodyPr>
            <a:normAutofit fontScale="85000" lnSpcReduction="20000"/>
          </a:bodyPr>
          <a:lstStyle/>
          <a:p>
            <a:r>
              <a:rPr lang="en-US" dirty="0" smtClean="0"/>
              <a:t>Highly cellular</a:t>
            </a:r>
          </a:p>
          <a:p>
            <a:r>
              <a:rPr lang="en-US" dirty="0" smtClean="0"/>
              <a:t>Small to medium sized cells</a:t>
            </a:r>
          </a:p>
          <a:p>
            <a:pPr lvl="1"/>
            <a:r>
              <a:rPr lang="en-US" dirty="0" smtClean="0"/>
              <a:t>Isolated cells / clusters / sheets / </a:t>
            </a:r>
            <a:r>
              <a:rPr lang="en-US" dirty="0" err="1" smtClean="0"/>
              <a:t>trabaculae</a:t>
            </a:r>
            <a:endParaRPr lang="en-US" dirty="0" smtClean="0"/>
          </a:p>
          <a:p>
            <a:pPr lvl="1"/>
            <a:r>
              <a:rPr lang="en-US" dirty="0" smtClean="0"/>
              <a:t>Call-Exner bodies</a:t>
            </a:r>
          </a:p>
          <a:p>
            <a:pPr lvl="1"/>
            <a:r>
              <a:rPr lang="en-US" dirty="0" smtClean="0"/>
              <a:t>Nuclear grooves</a:t>
            </a:r>
          </a:p>
          <a:p>
            <a:pPr lvl="1"/>
            <a:r>
              <a:rPr lang="en-US" dirty="0" smtClean="0"/>
              <a:t>Ill defined cytoplasm</a:t>
            </a:r>
          </a:p>
          <a:p>
            <a:r>
              <a:rPr lang="en-US" dirty="0" smtClean="0"/>
              <a:t>Eosinophilic globules</a:t>
            </a:r>
          </a:p>
          <a:p>
            <a:endParaRPr lang="en-US" dirty="0"/>
          </a:p>
        </p:txBody>
      </p:sp>
      <p:sp>
        <p:nvSpPr>
          <p:cNvPr id="7" name="Content Placeholder 6"/>
          <p:cNvSpPr>
            <a:spLocks noGrp="1"/>
          </p:cNvSpPr>
          <p:nvPr>
            <p:ph sz="half" idx="2"/>
          </p:nvPr>
        </p:nvSpPr>
        <p:spPr/>
        <p:txBody>
          <a:bodyPr>
            <a:normAutofit fontScale="85000" lnSpcReduction="20000"/>
          </a:bodyPr>
          <a:lstStyle/>
          <a:p>
            <a:r>
              <a:rPr lang="en-US" u="sng" dirty="0" smtClean="0"/>
              <a:t>DD: for Juvenile GCT</a:t>
            </a:r>
          </a:p>
          <a:p>
            <a:r>
              <a:rPr lang="en-US" dirty="0" smtClean="0"/>
              <a:t>Small cell carcinoma with </a:t>
            </a:r>
            <a:r>
              <a:rPr lang="en-US" dirty="0" err="1" smtClean="0"/>
              <a:t>hypercalcimia</a:t>
            </a:r>
            <a:endParaRPr lang="en-US" dirty="0" smtClean="0"/>
          </a:p>
          <a:p>
            <a:r>
              <a:rPr lang="en-US" dirty="0" smtClean="0"/>
              <a:t>Both occur in the same age group</a:t>
            </a:r>
          </a:p>
          <a:p>
            <a:r>
              <a:rPr lang="en-US" dirty="0" smtClean="0"/>
              <a:t>Clue for </a:t>
            </a:r>
            <a:r>
              <a:rPr lang="en-US" dirty="0" err="1" smtClean="0"/>
              <a:t>Dx</a:t>
            </a:r>
            <a:r>
              <a:rPr lang="en-US" dirty="0" smtClean="0"/>
              <a:t>:</a:t>
            </a:r>
          </a:p>
          <a:p>
            <a:pPr lvl="1"/>
            <a:r>
              <a:rPr lang="en-US" dirty="0" smtClean="0"/>
              <a:t>Small cell carcinoma -  </a:t>
            </a:r>
            <a:r>
              <a:rPr lang="en-US" dirty="0" err="1" smtClean="0"/>
              <a:t>hypercalcimia</a:t>
            </a:r>
            <a:endParaRPr lang="en-US" dirty="0" smtClean="0"/>
          </a:p>
          <a:p>
            <a:pPr lvl="1"/>
            <a:r>
              <a:rPr lang="en-US" dirty="0" smtClean="0"/>
              <a:t>JGCT – Endometrial hyperplasia</a:t>
            </a:r>
          </a:p>
          <a:p>
            <a:endParaRPr lang="en-US" dirty="0" smtClean="0"/>
          </a:p>
          <a:p>
            <a:endParaRPr lang="en-US" dirty="0" smtClean="0"/>
          </a:p>
          <a:p>
            <a:endParaRPr lang="en-US" dirty="0" smtClean="0"/>
          </a:p>
          <a:p>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Granulosa cell tumor with Call-Exner bodies </a:t>
            </a:r>
            <a:endParaRPr lang="en-US" sz="3600" dirty="0"/>
          </a:p>
        </p:txBody>
      </p:sp>
      <p:pic>
        <p:nvPicPr>
          <p:cNvPr id="4" name="Content Placeholder 3" descr="GCT.jpg"/>
          <p:cNvPicPr>
            <a:picLocks noGrp="1" noChangeAspect="1"/>
          </p:cNvPicPr>
          <p:nvPr>
            <p:ph idx="1"/>
          </p:nvPr>
        </p:nvPicPr>
        <p:blipFill>
          <a:blip r:embed="rId3"/>
          <a:stretch>
            <a:fillRect/>
          </a:stretch>
        </p:blipFill>
        <p:spPr>
          <a:xfrm>
            <a:off x="304800" y="1504950"/>
            <a:ext cx="3809256" cy="3200400"/>
          </a:xfrm>
        </p:spPr>
      </p:pic>
      <p:pic>
        <p:nvPicPr>
          <p:cNvPr id="5" name="Picture 4" descr="call-Exner.png"/>
          <p:cNvPicPr>
            <a:picLocks noChangeAspect="1"/>
          </p:cNvPicPr>
          <p:nvPr/>
        </p:nvPicPr>
        <p:blipFill>
          <a:blip r:embed="rId4"/>
          <a:srcRect l="1538" t="2195" r="3077" b="3373"/>
          <a:stretch>
            <a:fillRect/>
          </a:stretch>
        </p:blipFill>
        <p:spPr>
          <a:xfrm>
            <a:off x="4267200" y="1276350"/>
            <a:ext cx="4724400" cy="3733800"/>
          </a:xfrm>
          <a:prstGeom prst="rect">
            <a:avLst/>
          </a:prstGeom>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Accuracy</a:t>
            </a:r>
            <a:endParaRPr lang="en-US" dirty="0"/>
          </a:p>
        </p:txBody>
      </p:sp>
      <p:sp>
        <p:nvSpPr>
          <p:cNvPr id="3" name="Content Placeholder 2"/>
          <p:cNvSpPr>
            <a:spLocks noGrp="1"/>
          </p:cNvSpPr>
          <p:nvPr>
            <p:ph idx="1"/>
          </p:nvPr>
        </p:nvSpPr>
        <p:spPr/>
        <p:txBody>
          <a:bodyPr>
            <a:normAutofit fontScale="70000" lnSpcReduction="20000"/>
          </a:bodyPr>
          <a:lstStyle/>
          <a:p>
            <a:r>
              <a:rPr lang="en-US" dirty="0"/>
              <a:t>S</a:t>
            </a:r>
            <a:r>
              <a:rPr lang="en-US" dirty="0" smtClean="0"/>
              <a:t>ensitivity </a:t>
            </a:r>
            <a:r>
              <a:rPr lang="en-US" dirty="0" smtClean="0"/>
              <a:t>is low, ranging from 26% to 40</a:t>
            </a:r>
            <a:r>
              <a:rPr lang="en-US" dirty="0" smtClean="0"/>
              <a:t>%. </a:t>
            </a:r>
            <a:endParaRPr lang="en-US" dirty="0" smtClean="0"/>
          </a:p>
          <a:p>
            <a:r>
              <a:rPr lang="en-US" dirty="0" smtClean="0"/>
              <a:t>FNA </a:t>
            </a:r>
            <a:r>
              <a:rPr lang="en-US" dirty="0" smtClean="0"/>
              <a:t>of the ovary, therefore, has its </a:t>
            </a:r>
            <a:r>
              <a:rPr lang="en-US" dirty="0" smtClean="0"/>
              <a:t>limitations</a:t>
            </a:r>
          </a:p>
          <a:p>
            <a:r>
              <a:rPr lang="en-US" dirty="0" smtClean="0"/>
              <a:t>There </a:t>
            </a:r>
            <a:r>
              <a:rPr lang="en-US" dirty="0" smtClean="0"/>
              <a:t>a high false-negative rate, particularly for borderline </a:t>
            </a:r>
            <a:r>
              <a:rPr lang="en-US" dirty="0" smtClean="0"/>
              <a:t>tumors </a:t>
            </a:r>
          </a:p>
          <a:p>
            <a:r>
              <a:rPr lang="en-US" dirty="0" smtClean="0"/>
              <a:t>T</a:t>
            </a:r>
            <a:r>
              <a:rPr lang="en-US" dirty="0" smtClean="0"/>
              <a:t>he </a:t>
            </a:r>
            <a:r>
              <a:rPr lang="en-US" dirty="0" smtClean="0"/>
              <a:t>method cannot reliably distinguish between borderline tumors and </a:t>
            </a:r>
            <a:r>
              <a:rPr lang="en-US" dirty="0" smtClean="0"/>
              <a:t>carcinomas</a:t>
            </a:r>
          </a:p>
          <a:p>
            <a:r>
              <a:rPr lang="en-US" dirty="0" smtClean="0"/>
              <a:t>Although </a:t>
            </a:r>
            <a:r>
              <a:rPr lang="en-US" dirty="0" smtClean="0"/>
              <a:t>in some cases FNA can establish a specific diagnosis such as </a:t>
            </a:r>
            <a:r>
              <a:rPr lang="en-US" dirty="0" smtClean="0"/>
              <a:t>endometriosis, at </a:t>
            </a:r>
            <a:r>
              <a:rPr lang="en-US" dirty="0" smtClean="0"/>
              <a:t>present it is most valuable for confirming a clinical impression that an ovarian cyst is benign, thus sparing the patient unnecessary </a:t>
            </a:r>
            <a:r>
              <a:rPr lang="en-US" dirty="0" smtClean="0"/>
              <a:t>surgery</a:t>
            </a:r>
            <a:r>
              <a:rPr lang="en-US" dirty="0"/>
              <a:t>.</a:t>
            </a:r>
            <a:endParaRPr lang="en-US" dirty="0" smtClean="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Granulosa cell tumor with Call-Exner bodies </a:t>
            </a:r>
            <a:endParaRPr lang="en-US" sz="3600" dirty="0"/>
          </a:p>
        </p:txBody>
      </p:sp>
      <p:pic>
        <p:nvPicPr>
          <p:cNvPr id="7170" name="Picture 2" descr="https://lh3.googleusercontent.com/proxy/tuXzwh9fBsKlCdcZCoS34YvlsU3rObWlt-THDV7Y1zG3WXvd3LH1MUYOHDiupZ6WU4rsxfWcPd9B5yHTGxgIcVIh_QlHYgtAy0IJjbjHzM0bNKqjLYhUfY4siik"/>
          <p:cNvPicPr>
            <a:picLocks noChangeAspect="1" noChangeArrowheads="1"/>
          </p:cNvPicPr>
          <p:nvPr/>
        </p:nvPicPr>
        <p:blipFill>
          <a:blip r:embed="rId3"/>
          <a:srcRect/>
          <a:stretch>
            <a:fillRect/>
          </a:stretch>
        </p:blipFill>
        <p:spPr bwMode="auto">
          <a:xfrm>
            <a:off x="0" y="971550"/>
            <a:ext cx="4876800" cy="3667126"/>
          </a:xfrm>
          <a:prstGeom prst="rect">
            <a:avLst/>
          </a:prstGeom>
          <a:noFill/>
        </p:spPr>
      </p:pic>
      <p:pic>
        <p:nvPicPr>
          <p:cNvPr id="7" name="Content Placeholder 6" descr="GCT2.jpg"/>
          <p:cNvPicPr>
            <a:picLocks noGrp="1" noChangeAspect="1"/>
          </p:cNvPicPr>
          <p:nvPr>
            <p:ph idx="1"/>
          </p:nvPr>
        </p:nvPicPr>
        <p:blipFill>
          <a:blip r:embed="rId4"/>
          <a:stretch>
            <a:fillRect/>
          </a:stretch>
        </p:blipFill>
        <p:spPr>
          <a:xfrm>
            <a:off x="3781089" y="971550"/>
            <a:ext cx="5362912" cy="3657600"/>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Thecoma / </a:t>
            </a:r>
            <a:r>
              <a:rPr lang="en-US" dirty="0" err="1" smtClean="0"/>
              <a:t>Fibroma</a:t>
            </a:r>
            <a:endParaRPr lang="en-US" dirty="0"/>
          </a:p>
        </p:txBody>
      </p:sp>
      <p:sp>
        <p:nvSpPr>
          <p:cNvPr id="3" name="Content Placeholder 2"/>
          <p:cNvSpPr>
            <a:spLocks noGrp="1"/>
          </p:cNvSpPr>
          <p:nvPr>
            <p:ph idx="1"/>
          </p:nvPr>
        </p:nvSpPr>
        <p:spPr/>
        <p:txBody>
          <a:bodyPr/>
          <a:lstStyle/>
          <a:p>
            <a:r>
              <a:rPr lang="en-US" dirty="0" err="1" smtClean="0"/>
              <a:t>Hypocellular</a:t>
            </a:r>
            <a:r>
              <a:rPr lang="en-US" dirty="0" smtClean="0"/>
              <a:t> aspirates</a:t>
            </a:r>
          </a:p>
          <a:p>
            <a:r>
              <a:rPr lang="en-US" dirty="0" smtClean="0"/>
              <a:t>Elongated cells / spindle cells</a:t>
            </a:r>
          </a:p>
          <a:p>
            <a:r>
              <a:rPr lang="en-US" dirty="0" smtClean="0"/>
              <a:t>Nuclei are spindle with granular chromatin</a:t>
            </a:r>
          </a:p>
          <a:p>
            <a:r>
              <a:rPr lang="en-US" u="sng" dirty="0" smtClean="0"/>
              <a:t>in thecoma</a:t>
            </a:r>
            <a:r>
              <a:rPr lang="en-US" dirty="0" smtClean="0"/>
              <a:t>: Cytoplasm is clear and have numerous lipid vacuoles</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tumors</a:t>
            </a:r>
            <a:endParaRPr lang="en-US" dirty="0"/>
          </a:p>
        </p:txBody>
      </p:sp>
      <p:sp>
        <p:nvSpPr>
          <p:cNvPr id="3" name="Content Placeholder 2"/>
          <p:cNvSpPr>
            <a:spLocks noGrp="1"/>
          </p:cNvSpPr>
          <p:nvPr>
            <p:ph idx="1"/>
          </p:nvPr>
        </p:nvSpPr>
        <p:spPr/>
        <p:txBody>
          <a:bodyPr>
            <a:normAutofit/>
          </a:bodyPr>
          <a:lstStyle/>
          <a:p>
            <a:r>
              <a:rPr lang="en-US" dirty="0" err="1" smtClean="0"/>
              <a:t>Adenomatoid</a:t>
            </a:r>
            <a:r>
              <a:rPr lang="en-US" dirty="0" smtClean="0"/>
              <a:t> tumor</a:t>
            </a:r>
          </a:p>
          <a:p>
            <a:r>
              <a:rPr lang="en-US" dirty="0" smtClean="0"/>
              <a:t>Leiomyoma</a:t>
            </a:r>
          </a:p>
          <a:p>
            <a:r>
              <a:rPr lang="en-US" dirty="0" smtClean="0"/>
              <a:t>Lymphoma</a:t>
            </a:r>
          </a:p>
          <a:p>
            <a:r>
              <a:rPr lang="en-US" dirty="0" smtClean="0"/>
              <a:t>Metastatic tumors:</a:t>
            </a:r>
          </a:p>
          <a:p>
            <a:pPr lvl="1"/>
            <a:r>
              <a:rPr lang="en-US" dirty="0" smtClean="0"/>
              <a:t>Colon / Stomach / Appendix / Breast</a:t>
            </a:r>
          </a:p>
          <a:p>
            <a:pPr lvl="1"/>
            <a:r>
              <a:rPr lang="en-US" dirty="0" smtClean="0"/>
              <a:t>~20% of bilateral ovarian tumors are metastatic</a:t>
            </a: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
            <a:ext cx="8229600" cy="857250"/>
          </a:xfrm>
        </p:spPr>
        <p:txBody>
          <a:bodyPr>
            <a:noAutofit/>
          </a:bodyPr>
          <a:lstStyle/>
          <a:p>
            <a:r>
              <a:rPr lang="en-US" sz="3200" dirty="0" smtClean="0"/>
              <a:t>Low-grade serous </a:t>
            </a:r>
            <a:r>
              <a:rPr lang="en-US" sz="3200" dirty="0" err="1" smtClean="0"/>
              <a:t>micropapillary</a:t>
            </a:r>
            <a:r>
              <a:rPr lang="en-US" sz="3200" dirty="0" smtClean="0"/>
              <a:t> carcinoma</a:t>
            </a:r>
            <a:endParaRPr lang="en-US" sz="3200" dirty="0"/>
          </a:p>
        </p:txBody>
      </p:sp>
      <p:pic>
        <p:nvPicPr>
          <p:cNvPr id="4" name="Content Placeholder 3" descr="Low-grade serous micropapillary carcinoma.jpg"/>
          <p:cNvPicPr>
            <a:picLocks noGrp="1" noChangeAspect="1"/>
          </p:cNvPicPr>
          <p:nvPr>
            <p:ph idx="1"/>
          </p:nvPr>
        </p:nvPicPr>
        <p:blipFill>
          <a:blip r:embed="rId3"/>
          <a:stretch>
            <a:fillRect/>
          </a:stretch>
        </p:blipFill>
        <p:spPr>
          <a:xfrm>
            <a:off x="492198" y="880994"/>
            <a:ext cx="8118402" cy="4052956"/>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Metastatic pancreatic </a:t>
            </a:r>
            <a:r>
              <a:rPr lang="en-US" sz="3600" dirty="0" err="1" smtClean="0"/>
              <a:t>adenocarcinoma</a:t>
            </a:r>
            <a:endParaRPr lang="en-US" sz="3600" dirty="0"/>
          </a:p>
        </p:txBody>
      </p:sp>
      <p:pic>
        <p:nvPicPr>
          <p:cNvPr id="4" name="Content Placeholder 3" descr="Pancreatic adenocarcinoma.jpg"/>
          <p:cNvPicPr>
            <a:picLocks noGrp="1" noChangeAspect="1"/>
          </p:cNvPicPr>
          <p:nvPr>
            <p:ph idx="1"/>
          </p:nvPr>
        </p:nvPicPr>
        <p:blipFill>
          <a:blip r:embed="rId3"/>
          <a:stretch>
            <a:fillRect/>
          </a:stretch>
        </p:blipFill>
        <p:spPr>
          <a:xfrm rot="16200000">
            <a:off x="2714413" y="-1499992"/>
            <a:ext cx="3809999" cy="8753084"/>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5950"/>
            <a:ext cx="8229600" cy="857250"/>
          </a:xfrm>
        </p:spPr>
        <p:txBody>
          <a:bodyPr/>
          <a:lstStyle/>
          <a:p>
            <a:r>
              <a:rPr lang="en-US" dirty="0" smtClean="0"/>
              <a:t>E N D</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Follicular cyst</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Cells in clusters</a:t>
            </a:r>
          </a:p>
          <a:p>
            <a:pPr lvl="1"/>
            <a:r>
              <a:rPr lang="en-US" dirty="0" smtClean="0"/>
              <a:t>Nuclei </a:t>
            </a:r>
          </a:p>
          <a:p>
            <a:pPr lvl="2"/>
            <a:r>
              <a:rPr lang="en-US" dirty="0" smtClean="0"/>
              <a:t>Round</a:t>
            </a:r>
          </a:p>
          <a:p>
            <a:pPr lvl="2"/>
            <a:r>
              <a:rPr lang="en-US" dirty="0" smtClean="0"/>
              <a:t>Coarsely granular chromatin</a:t>
            </a:r>
          </a:p>
          <a:p>
            <a:pPr lvl="2"/>
            <a:r>
              <a:rPr lang="en-US" dirty="0" smtClean="0"/>
              <a:t>1-2 small nucleoli</a:t>
            </a:r>
          </a:p>
          <a:p>
            <a:r>
              <a:rPr lang="en-US" dirty="0" smtClean="0"/>
              <a:t>Luteinized granulosa cells</a:t>
            </a:r>
          </a:p>
          <a:p>
            <a:pPr lvl="1"/>
            <a:r>
              <a:rPr lang="en-US" dirty="0" smtClean="0"/>
              <a:t>Foamy cytoplasm</a:t>
            </a:r>
          </a:p>
          <a:p>
            <a:pPr lvl="1"/>
            <a:r>
              <a:rPr lang="en-US" dirty="0" smtClean="0"/>
              <a:t>May contain yellow pigment</a:t>
            </a:r>
          </a:p>
          <a:p>
            <a:r>
              <a:rPr lang="en-US" dirty="0" smtClean="0"/>
              <a:t>IHC: positive for </a:t>
            </a:r>
            <a:r>
              <a:rPr lang="el-GR" dirty="0" smtClean="0"/>
              <a:t>α</a:t>
            </a:r>
            <a:r>
              <a:rPr lang="en-US" dirty="0" smtClean="0"/>
              <a:t>-</a:t>
            </a:r>
            <a:r>
              <a:rPr lang="en-US" dirty="0" err="1" smtClean="0"/>
              <a:t>Inhibin</a:t>
            </a:r>
            <a:r>
              <a:rPr lang="en-US" dirty="0" smtClean="0"/>
              <a:t>, EMA, CK7</a:t>
            </a:r>
          </a:p>
          <a:p>
            <a:r>
              <a:rPr lang="en-US" dirty="0" smtClean="0"/>
              <a:t>E2 levels in cyst fluid</a:t>
            </a:r>
          </a:p>
          <a:p>
            <a:pPr lvl="1"/>
            <a:r>
              <a:rPr lang="en-US" dirty="0" smtClean="0"/>
              <a:t>&gt;20nmol/L</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Follicular cyst</a:t>
            </a:r>
            <a:endParaRPr lang="en-US" dirty="0"/>
          </a:p>
        </p:txBody>
      </p:sp>
      <p:pic>
        <p:nvPicPr>
          <p:cNvPr id="3074" name="Picture 2"/>
          <p:cNvPicPr>
            <a:picLocks noGrp="1" noChangeAspect="1" noChangeArrowheads="1"/>
          </p:cNvPicPr>
          <p:nvPr>
            <p:ph idx="1"/>
          </p:nvPr>
        </p:nvPicPr>
        <p:blipFill>
          <a:blip r:embed="rId3"/>
          <a:srcRect l="22217" t="24696" r="20954" b="10196"/>
          <a:stretch>
            <a:fillRect/>
          </a:stretch>
        </p:blipFill>
        <p:spPr bwMode="auto">
          <a:xfrm>
            <a:off x="0" y="1657350"/>
            <a:ext cx="4581853" cy="2952750"/>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a:srcRect l="22266" t="18750" r="21484" b="14583"/>
          <a:stretch>
            <a:fillRect/>
          </a:stretch>
        </p:blipFill>
        <p:spPr bwMode="auto">
          <a:xfrm>
            <a:off x="4648200" y="1676400"/>
            <a:ext cx="4429125" cy="2952750"/>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4800600" cy="857250"/>
          </a:xfrm>
        </p:spPr>
        <p:txBody>
          <a:bodyPr>
            <a:normAutofit/>
          </a:bodyPr>
          <a:lstStyle/>
          <a:p>
            <a:r>
              <a:rPr lang="en-US" sz="3600" dirty="0" smtClean="0"/>
              <a:t>Corpus luteal cyst</a:t>
            </a:r>
            <a:endParaRPr lang="en-US" sz="3600" dirty="0"/>
          </a:p>
        </p:txBody>
      </p:sp>
      <p:sp>
        <p:nvSpPr>
          <p:cNvPr id="3" name="Content Placeholder 2"/>
          <p:cNvSpPr>
            <a:spLocks noGrp="1"/>
          </p:cNvSpPr>
          <p:nvPr>
            <p:ph idx="1"/>
          </p:nvPr>
        </p:nvSpPr>
        <p:spPr>
          <a:xfrm>
            <a:off x="457200" y="1200151"/>
            <a:ext cx="5105400" cy="3394472"/>
          </a:xfrm>
        </p:spPr>
        <p:txBody>
          <a:bodyPr>
            <a:normAutofit fontScale="92500" lnSpcReduction="10000"/>
          </a:bodyPr>
          <a:lstStyle/>
          <a:p>
            <a:r>
              <a:rPr lang="en-US" dirty="0" smtClean="0"/>
              <a:t>Fluid may be hemorrhagic</a:t>
            </a:r>
          </a:p>
          <a:p>
            <a:r>
              <a:rPr lang="en-US" dirty="0" smtClean="0"/>
              <a:t>Isolated luteinized cells</a:t>
            </a:r>
          </a:p>
          <a:p>
            <a:pPr lvl="1"/>
            <a:r>
              <a:rPr lang="en-US" dirty="0" err="1" smtClean="0"/>
              <a:t>Pyknotic</a:t>
            </a:r>
            <a:r>
              <a:rPr lang="en-US" dirty="0" smtClean="0"/>
              <a:t> nuclei</a:t>
            </a:r>
          </a:p>
          <a:p>
            <a:pPr lvl="1"/>
            <a:r>
              <a:rPr lang="en-US" dirty="0" smtClean="0"/>
              <a:t>Abundant finely vacuolated cytoplasm</a:t>
            </a:r>
          </a:p>
          <a:p>
            <a:r>
              <a:rPr lang="en-US" dirty="0" smtClean="0"/>
              <a:t>Hemosiderin laden macrophages</a:t>
            </a:r>
            <a:endParaRPr lang="en-US" dirty="0"/>
          </a:p>
        </p:txBody>
      </p:sp>
      <p:pic>
        <p:nvPicPr>
          <p:cNvPr id="1027" name="Picture 3"/>
          <p:cNvPicPr>
            <a:picLocks noChangeAspect="1" noChangeArrowheads="1"/>
          </p:cNvPicPr>
          <p:nvPr/>
        </p:nvPicPr>
        <p:blipFill>
          <a:blip r:embed="rId3"/>
          <a:srcRect/>
          <a:stretch>
            <a:fillRect/>
          </a:stretch>
        </p:blipFill>
        <p:spPr bwMode="auto">
          <a:xfrm>
            <a:off x="5715000" y="18433"/>
            <a:ext cx="3429001" cy="5125067"/>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Corpus luteal cyst</a:t>
            </a:r>
            <a:endParaRPr lang="en-US" dirty="0"/>
          </a:p>
        </p:txBody>
      </p:sp>
      <p:pic>
        <p:nvPicPr>
          <p:cNvPr id="4098" name="Picture 2"/>
          <p:cNvPicPr>
            <a:picLocks noGrp="1" noChangeAspect="1" noChangeArrowheads="1"/>
          </p:cNvPicPr>
          <p:nvPr>
            <p:ph idx="1"/>
          </p:nvPr>
        </p:nvPicPr>
        <p:blipFill>
          <a:blip r:embed="rId3"/>
          <a:srcRect l="13377" t="15716" r="44949" b="34892"/>
          <a:stretch>
            <a:fillRect/>
          </a:stretch>
        </p:blipFill>
        <p:spPr bwMode="auto">
          <a:xfrm>
            <a:off x="2286000" y="1276350"/>
            <a:ext cx="4648200" cy="3098800"/>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1106</TotalTime>
  <Words>4081</Words>
  <Application>Microsoft Office PowerPoint</Application>
  <PresentationFormat>On-screen Show (16:9)</PresentationFormat>
  <Paragraphs>323</Paragraphs>
  <Slides>55</Slides>
  <Notes>37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55</vt:i4>
      </vt:variant>
    </vt:vector>
  </HeadingPairs>
  <TitlesOfParts>
    <vt:vector size="58" baseType="lpstr">
      <vt:lpstr>Arial</vt:lpstr>
      <vt:lpstr>Calibri</vt:lpstr>
      <vt:lpstr>Office Theme</vt:lpstr>
      <vt:lpstr>Cytology of Ovarian tumors</vt:lpstr>
      <vt:lpstr>Indications for FNAC</vt:lpstr>
      <vt:lpstr>Obtaining the Specimen</vt:lpstr>
      <vt:lpstr>Preparing the Specimen and Reporting Results</vt:lpstr>
      <vt:lpstr>Accuracy</vt:lpstr>
      <vt:lpstr>Follicular cyst</vt:lpstr>
      <vt:lpstr>Follicular cyst</vt:lpstr>
      <vt:lpstr>Corpus luteal cyst</vt:lpstr>
      <vt:lpstr>Corpus luteal cyst</vt:lpstr>
      <vt:lpstr>Endometriotic cyst</vt:lpstr>
      <vt:lpstr>Endometriotic cyst</vt:lpstr>
      <vt:lpstr>Endometriosis - typical stromal balls and background hemosiderin laden macrophages</vt:lpstr>
      <vt:lpstr>Simple cysts, paraovarian cyst &amp; Paratubal cyst</vt:lpstr>
      <vt:lpstr>Simple cysts, paraovarian cyst &amp; Paratubal cyst</vt:lpstr>
      <vt:lpstr>Serous cyatadenoma</vt:lpstr>
      <vt:lpstr>Comparison of follicular cyst (A and B) and serous cystadenoma (C and D) </vt:lpstr>
      <vt:lpstr>Serous borderline tumor</vt:lpstr>
      <vt:lpstr>Serous borderline tumor</vt:lpstr>
      <vt:lpstr>Mucinous cystadenoma </vt:lpstr>
      <vt:lpstr>Mucinous cystadenoma </vt:lpstr>
      <vt:lpstr>Mucinous borderline tumor</vt:lpstr>
      <vt:lpstr>Serous ovarian carcinoma</vt:lpstr>
      <vt:lpstr>Serous ovarian carcinoma</vt:lpstr>
      <vt:lpstr>Serous ovarian carcinoma</vt:lpstr>
      <vt:lpstr>IHC of serous borderline tumors</vt:lpstr>
      <vt:lpstr>Clear cell ovarian carcinoma</vt:lpstr>
      <vt:lpstr>Clear cell ovarian carcinoma</vt:lpstr>
      <vt:lpstr>Endometrioid ovarian carcinoma</vt:lpstr>
      <vt:lpstr>Endometrioid ovarian carcinoma</vt:lpstr>
      <vt:lpstr>Mature cystic teratoma </vt:lpstr>
      <vt:lpstr>Mature cystic teratoma </vt:lpstr>
      <vt:lpstr>Immature teratoma </vt:lpstr>
      <vt:lpstr>Differentiated teratoma - Carcinoid</vt:lpstr>
      <vt:lpstr>Differentiated teratoma - Carcinoid</vt:lpstr>
      <vt:lpstr>Dysgerminoma</vt:lpstr>
      <vt:lpstr>Dysgerminoma</vt:lpstr>
      <vt:lpstr>Embryonal carcinoma</vt:lpstr>
      <vt:lpstr>Embryonal carcinoma</vt:lpstr>
      <vt:lpstr>Yolk sac tumor</vt:lpstr>
      <vt:lpstr>Yolk sac tumor</vt:lpstr>
      <vt:lpstr>Yolk sac tumor  Dense basement membrane-like matrix</vt:lpstr>
      <vt:lpstr>Brenner tumor</vt:lpstr>
      <vt:lpstr>Benign Brenner tumor</vt:lpstr>
      <vt:lpstr>Benign Brenner tumor</vt:lpstr>
      <vt:lpstr>Borderline Brenner tumor</vt:lpstr>
      <vt:lpstr>Borderline Brenner tumor</vt:lpstr>
      <vt:lpstr>Malignant Brenner tumor</vt:lpstr>
      <vt:lpstr>Granulosa cell tumor</vt:lpstr>
      <vt:lpstr>Granulosa cell tumor with Call-Exner bodies </vt:lpstr>
      <vt:lpstr>Granulosa cell tumor with Call-Exner bodies </vt:lpstr>
      <vt:lpstr>Thecoma / Fibroma</vt:lpstr>
      <vt:lpstr>Other tumors</vt:lpstr>
      <vt:lpstr>Low-grade serous micropapillary carcinoma</vt:lpstr>
      <vt:lpstr>Metastatic pancreatic adenocarcinoma</vt:lpstr>
      <vt:lpstr>E N 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Stains Used to Identify Fungal Infections</dc:title>
  <dc:creator>Admin</dc:creator>
  <cp:lastModifiedBy>ADMIN</cp:lastModifiedBy>
  <cp:revision>89</cp:revision>
  <dcterms:created xsi:type="dcterms:W3CDTF">2024-01-18T16:53:50Z</dcterms:created>
  <dcterms:modified xsi:type="dcterms:W3CDTF">2024-01-22T04:43:03Z</dcterms:modified>
</cp:coreProperties>
</file>