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6" r:id="rId51"/>
    <p:sldId id="305"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54"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tableStyles" Target="tableStyles.xml" /><Relationship Id="rId8" Type="http://schemas.openxmlformats.org/officeDocument/2006/relationships/slide" Target="slides/slide7.xml" /><Relationship Id="rId51" Type="http://schemas.openxmlformats.org/officeDocument/2006/relationships/slide" Target="slides/slide50.xml" /><Relationship Id="rId3" Type="http://schemas.openxmlformats.org/officeDocument/2006/relationships/slide" Target="slides/slide2.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2/24/2024</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2/24/2024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2/24/2024</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2/24/2024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2/24/2024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2/24/2024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2/24/2024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2/24/2024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2/24/2024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2/24/2024</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4.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9.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2" Type="http://schemas.openxmlformats.org/officeDocument/2006/relationships/image" Target="../media/image11.jpeg" /><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2" Type="http://schemas.openxmlformats.org/officeDocument/2006/relationships/image" Target="../media/image12.jpeg" /><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2" Type="http://schemas.openxmlformats.org/officeDocument/2006/relationships/hyperlink" Target="https://doi.org/10.1111/j.1552-AWHONN" TargetMode="External" /><Relationship Id="rId1" Type="http://schemas.openxmlformats.org/officeDocument/2006/relationships/slideLayout" Target="../slideLayouts/slideLayout7.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158EA-0B06-D9F7-34AA-097017CBECA7}"/>
              </a:ext>
            </a:extLst>
          </p:cNvPr>
          <p:cNvSpPr>
            <a:spLocks noGrp="1"/>
          </p:cNvSpPr>
          <p:nvPr>
            <p:ph type="ctrTitle"/>
          </p:nvPr>
        </p:nvSpPr>
        <p:spPr/>
        <p:txBody>
          <a:bodyPr/>
          <a:lstStyle/>
          <a:p>
            <a:r>
              <a:rPr lang="en-GB" b="1" dirty="0"/>
              <a:t>ADOLESCENT HEALTH</a:t>
            </a:r>
            <a:endParaRPr lang="en-US" b="1" dirty="0"/>
          </a:p>
        </p:txBody>
      </p:sp>
      <p:sp>
        <p:nvSpPr>
          <p:cNvPr id="3" name="Subtitle 2">
            <a:extLst>
              <a:ext uri="{FF2B5EF4-FFF2-40B4-BE49-F238E27FC236}">
                <a16:creationId xmlns:a16="http://schemas.microsoft.com/office/drawing/2014/main" id="{C39911AA-BF0C-5DA6-7C1F-5388422BE000}"/>
              </a:ext>
            </a:extLst>
          </p:cNvPr>
          <p:cNvSpPr>
            <a:spLocks noGrp="1"/>
          </p:cNvSpPr>
          <p:nvPr>
            <p:ph type="subTitle" idx="1"/>
          </p:nvPr>
        </p:nvSpPr>
        <p:spPr/>
        <p:txBody>
          <a:bodyPr/>
          <a:lstStyle/>
          <a:p>
            <a:r>
              <a:rPr lang="en-GB" sz="2000" dirty="0"/>
              <a:t>Presented by </a:t>
            </a:r>
            <a:r>
              <a:rPr lang="en-GB" sz="2000" b="1" dirty="0"/>
              <a:t>nourhan Dahshan</a:t>
            </a:r>
            <a:r>
              <a:rPr lang="en-GB" b="1" dirty="0"/>
              <a:t> </a:t>
            </a:r>
            <a:endParaRPr lang="en-US" dirty="0"/>
          </a:p>
        </p:txBody>
      </p:sp>
    </p:spTree>
    <p:extLst>
      <p:ext uri="{BB962C8B-B14F-4D97-AF65-F5344CB8AC3E}">
        <p14:creationId xmlns:p14="http://schemas.microsoft.com/office/powerpoint/2010/main" val="597193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F28BC-58F3-DEBB-B8F2-5B08FC920AA4}"/>
              </a:ext>
            </a:extLst>
          </p:cNvPr>
          <p:cNvSpPr>
            <a:spLocks noGrp="1"/>
          </p:cNvSpPr>
          <p:nvPr>
            <p:ph type="title"/>
          </p:nvPr>
        </p:nvSpPr>
        <p:spPr>
          <a:xfrm>
            <a:off x="1066799" y="333032"/>
            <a:ext cx="11446669" cy="1226687"/>
          </a:xfrm>
        </p:spPr>
        <p:txBody>
          <a:bodyPr>
            <a:normAutofit/>
          </a:bodyPr>
          <a:lstStyle/>
          <a:p>
            <a:r>
              <a:rPr lang="en-GB" b="1" dirty="0"/>
              <a:t>•Middle adolescence (14 to 17 years)</a:t>
            </a:r>
            <a:endParaRPr lang="en-US" b="1" dirty="0"/>
          </a:p>
        </p:txBody>
      </p:sp>
      <p:sp>
        <p:nvSpPr>
          <p:cNvPr id="3" name="Content Placeholder 2">
            <a:extLst>
              <a:ext uri="{FF2B5EF4-FFF2-40B4-BE49-F238E27FC236}">
                <a16:creationId xmlns:a16="http://schemas.microsoft.com/office/drawing/2014/main" id="{AEA91803-24E7-FE4D-E434-22D295E57C75}"/>
              </a:ext>
            </a:extLst>
          </p:cNvPr>
          <p:cNvSpPr>
            <a:spLocks noGrp="1"/>
          </p:cNvSpPr>
          <p:nvPr>
            <p:ph idx="1"/>
          </p:nvPr>
        </p:nvSpPr>
        <p:spPr>
          <a:xfrm>
            <a:off x="1066800" y="1559719"/>
            <a:ext cx="10058400" cy="4475321"/>
          </a:xfrm>
        </p:spPr>
        <p:txBody>
          <a:bodyPr>
            <a:noAutofit/>
          </a:bodyPr>
          <a:lstStyle/>
          <a:p>
            <a:pPr marL="0" indent="0">
              <a:buNone/>
            </a:pPr>
            <a:r>
              <a:rPr lang="en-GB" sz="3200" b="1" dirty="0">
                <a:solidFill>
                  <a:srgbClr val="C00000"/>
                </a:solidFill>
              </a:rPr>
              <a:t>Puberty changes</a:t>
            </a:r>
            <a:r>
              <a:rPr lang="en-GB" sz="3200" dirty="0"/>
              <a:t> for both males and females </a:t>
            </a:r>
            <a:r>
              <a:rPr lang="en-GB" sz="3200" b="1" dirty="0"/>
              <a:t>continue</a:t>
            </a:r>
            <a:r>
              <a:rPr lang="en-GB" sz="3200" dirty="0"/>
              <a:t>
• Males may have a growth spurt and some voice cracking as their voices lower
• Physical growth for females slows and most have regular menstrual periods by this time
• Interest in romantic and sexual relationships may start and teens may question and explore their sexual identity; masturbation may be a part of this sexual exploration and getting to know their body</a:t>
            </a:r>
            <a:endParaRPr lang="en-US" sz="3200" dirty="0"/>
          </a:p>
        </p:txBody>
      </p:sp>
    </p:spTree>
    <p:extLst>
      <p:ext uri="{BB962C8B-B14F-4D97-AF65-F5344CB8AC3E}">
        <p14:creationId xmlns:p14="http://schemas.microsoft.com/office/powerpoint/2010/main" val="2720333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CE0F4FB-098E-2534-F079-471C9F07C101}"/>
              </a:ext>
            </a:extLst>
          </p:cNvPr>
          <p:cNvSpPr txBox="1"/>
          <p:nvPr/>
        </p:nvSpPr>
        <p:spPr>
          <a:xfrm>
            <a:off x="357187" y="992922"/>
            <a:ext cx="11477626" cy="4832092"/>
          </a:xfrm>
          <a:prstGeom prst="rect">
            <a:avLst/>
          </a:prstGeom>
          <a:noFill/>
        </p:spPr>
        <p:txBody>
          <a:bodyPr wrap="square">
            <a:spAutoFit/>
          </a:bodyPr>
          <a:lstStyle/>
          <a:p>
            <a:r>
              <a:rPr lang="en-US" dirty="0"/>
              <a:t>•</a:t>
            </a:r>
            <a:r>
              <a:rPr lang="en-US" sz="2800" b="1" dirty="0">
                <a:solidFill>
                  <a:srgbClr val="C00000"/>
                </a:solidFill>
              </a:rPr>
              <a:t>Arguments</a:t>
            </a:r>
            <a:r>
              <a:rPr lang="en-US" sz="2800" dirty="0"/>
              <a:t> with parents may increase as teens strive for more </a:t>
            </a:r>
          </a:p>
          <a:p>
            <a:r>
              <a:rPr lang="en-US" sz="2800" dirty="0"/>
              <a:t>independence</a:t>
            </a:r>
          </a:p>
          <a:p>
            <a:r>
              <a:rPr lang="en-US" sz="2800" dirty="0"/>
              <a:t>• Less time is spent with family and more time is spent with</a:t>
            </a:r>
            <a:r>
              <a:rPr lang="en-GB" sz="2800" dirty="0"/>
              <a:t> </a:t>
            </a:r>
            <a:r>
              <a:rPr lang="en-US" sz="2800" dirty="0"/>
              <a:t>friends</a:t>
            </a:r>
          </a:p>
          <a:p>
            <a:r>
              <a:rPr lang="en-US" sz="2800" dirty="0"/>
              <a:t>• Teens become more </a:t>
            </a:r>
            <a:r>
              <a:rPr lang="en-US" sz="2800" b="1" dirty="0">
                <a:solidFill>
                  <a:srgbClr val="C00000"/>
                </a:solidFill>
              </a:rPr>
              <a:t>self-involved</a:t>
            </a:r>
            <a:r>
              <a:rPr lang="en-US" sz="2800" dirty="0"/>
              <a:t>, appearances </a:t>
            </a:r>
            <a:r>
              <a:rPr lang="en-US" sz="2800" dirty="0" err="1"/>
              <a:t>areimportant</a:t>
            </a:r>
            <a:r>
              <a:rPr lang="en-US" sz="2800" dirty="0"/>
              <a:t>, </a:t>
            </a:r>
          </a:p>
          <a:p>
            <a:r>
              <a:rPr lang="en-US" sz="2800" dirty="0"/>
              <a:t>and peer pressure can peak at this stage</a:t>
            </a:r>
          </a:p>
          <a:p>
            <a:r>
              <a:rPr lang="en-US" sz="2800" dirty="0"/>
              <a:t>• The brain continues to mature and there is a growing capacity for abstract thought, though emotions often drive decision-making and they may act on impulse without thinking things through</a:t>
            </a:r>
          </a:p>
          <a:p>
            <a:r>
              <a:rPr lang="en-US" sz="2800" dirty="0"/>
              <a:t>• During this stage, children may start to set </a:t>
            </a:r>
            <a:r>
              <a:rPr lang="en-US" sz="2800" b="1" dirty="0">
                <a:solidFill>
                  <a:srgbClr val="C00000"/>
                </a:solidFill>
              </a:rPr>
              <a:t>long-term goals</a:t>
            </a:r>
            <a:r>
              <a:rPr lang="en-US" sz="2800" dirty="0"/>
              <a:t> and become interested in the meaning of life and moral reasoning</a:t>
            </a:r>
          </a:p>
        </p:txBody>
      </p:sp>
    </p:spTree>
    <p:extLst>
      <p:ext uri="{BB962C8B-B14F-4D97-AF65-F5344CB8AC3E}">
        <p14:creationId xmlns:p14="http://schemas.microsoft.com/office/powerpoint/2010/main" val="501114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D01623-750B-08FE-FCBC-51AD11E369E4}"/>
              </a:ext>
            </a:extLst>
          </p:cNvPr>
          <p:cNvSpPr>
            <a:spLocks noGrp="1"/>
          </p:cNvSpPr>
          <p:nvPr>
            <p:ph idx="4294967295"/>
          </p:nvPr>
        </p:nvSpPr>
        <p:spPr>
          <a:xfrm>
            <a:off x="297655" y="345282"/>
            <a:ext cx="12037219" cy="6334126"/>
          </a:xfrm>
        </p:spPr>
        <p:txBody>
          <a:bodyPr>
            <a:noAutofit/>
          </a:bodyPr>
          <a:lstStyle/>
          <a:p>
            <a:pPr marL="0" indent="0">
              <a:buNone/>
            </a:pPr>
            <a:r>
              <a:rPr lang="en-GB" sz="2800" b="1" dirty="0"/>
              <a:t>•Late adolescence/young adulthood (18 to 21 years and beyond)</a:t>
            </a:r>
          </a:p>
          <a:p>
            <a:pPr marL="0" indent="0">
              <a:buNone/>
            </a:pPr>
            <a:r>
              <a:rPr lang="en-GB" sz="2800" dirty="0"/>
              <a:t>•</a:t>
            </a:r>
            <a:r>
              <a:rPr lang="en-GB" sz="2400" dirty="0"/>
              <a:t> This phase usually encompasses less physical development and more cognitive developments
• Most have grown to their full adult height
• In this stage, young people become able to think about ideas rationally, have impulse control and can delay gratification, and plan for the future
• They have a stronger sense of identity and individuality and can 
identify their own values
• They also experience increased independence, emotional stability, 
stability in friendships and romantic relationships, and may also 
establish an “adult relationship” with parents, looking to them less as 
authority figures and more as peers</a:t>
            </a:r>
            <a:endParaRPr lang="en-US" sz="2400" dirty="0"/>
          </a:p>
        </p:txBody>
      </p:sp>
    </p:spTree>
    <p:extLst>
      <p:ext uri="{BB962C8B-B14F-4D97-AF65-F5344CB8AC3E}">
        <p14:creationId xmlns:p14="http://schemas.microsoft.com/office/powerpoint/2010/main" val="2778036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E22AC-8734-135B-4A9D-0E7A58AA4BCB}"/>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ACB19A39-C6EC-1046-DF1A-A29EAE375C6D}"/>
              </a:ext>
            </a:extLst>
          </p:cNvPr>
          <p:cNvPicPr>
            <a:picLocks noGrp="1" noChangeAspect="1"/>
          </p:cNvPicPr>
          <p:nvPr>
            <p:ph idx="1"/>
          </p:nvPr>
        </p:nvPicPr>
        <p:blipFill>
          <a:blip r:embed="rId2"/>
          <a:stretch>
            <a:fillRect/>
          </a:stretch>
        </p:blipFill>
        <p:spPr>
          <a:xfrm>
            <a:off x="130969" y="250032"/>
            <a:ext cx="11858625" cy="6465094"/>
          </a:xfrm>
        </p:spPr>
      </p:pic>
    </p:spTree>
    <p:extLst>
      <p:ext uri="{BB962C8B-B14F-4D97-AF65-F5344CB8AC3E}">
        <p14:creationId xmlns:p14="http://schemas.microsoft.com/office/powerpoint/2010/main" val="3653663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DE8ED-EB92-CF49-A035-CFD2C961A84D}"/>
              </a:ext>
            </a:extLst>
          </p:cNvPr>
          <p:cNvSpPr>
            <a:spLocks noGrp="1"/>
          </p:cNvSpPr>
          <p:nvPr>
            <p:ph type="title"/>
          </p:nvPr>
        </p:nvSpPr>
        <p:spPr/>
        <p:txBody>
          <a:bodyPr>
            <a:normAutofit fontScale="90000"/>
          </a:bodyPr>
          <a:lstStyle/>
          <a:p>
            <a:r>
              <a:rPr lang="en-GB" b="1" dirty="0"/>
              <a:t>Risk Factors that affect child health:
Risks related to mother and baby:</a:t>
            </a:r>
            <a:endParaRPr lang="en-US" b="1" dirty="0"/>
          </a:p>
        </p:txBody>
      </p:sp>
      <p:sp>
        <p:nvSpPr>
          <p:cNvPr id="3" name="Content Placeholder 2">
            <a:extLst>
              <a:ext uri="{FF2B5EF4-FFF2-40B4-BE49-F238E27FC236}">
                <a16:creationId xmlns:a16="http://schemas.microsoft.com/office/drawing/2014/main" id="{FB56B3F9-9C30-F2BD-6B91-ECD7ED8CC153}"/>
              </a:ext>
            </a:extLst>
          </p:cNvPr>
          <p:cNvSpPr>
            <a:spLocks noGrp="1"/>
          </p:cNvSpPr>
          <p:nvPr>
            <p:ph idx="1"/>
          </p:nvPr>
        </p:nvSpPr>
        <p:spPr>
          <a:xfrm>
            <a:off x="1185862" y="2591276"/>
            <a:ext cx="10058400" cy="3931920"/>
          </a:xfrm>
        </p:spPr>
        <p:txBody>
          <a:bodyPr>
            <a:normAutofit/>
          </a:bodyPr>
          <a:lstStyle/>
          <a:p>
            <a:pPr marL="0" indent="0">
              <a:buNone/>
            </a:pPr>
            <a:r>
              <a:rPr lang="en-GB" sz="2400" dirty="0"/>
              <a:t>Not in optimal health Poor pregnancy outcome Uncontrolled 
medical conditions Low birth weight with serious medical 
conditions Exposure to drug, alcohol, tobacco, poor nutrition 
Chronic conditions that affect health and well-</a:t>
            </a:r>
            <a:r>
              <a:rPr lang="en-GB" sz="2400" dirty="0" err="1"/>
              <a:t>beingUnsafe</a:t>
            </a:r>
            <a:r>
              <a:rPr lang="en-GB" sz="2400" dirty="0"/>
              <a:t>  
environment (second-hand smoke, lead-based paint) 
Risks to Children No preventive health care and immunizations 
preventable diseases or chronic conditions in life</a:t>
            </a:r>
            <a:endParaRPr lang="en-US" sz="2400" dirty="0"/>
          </a:p>
        </p:txBody>
      </p:sp>
    </p:spTree>
    <p:extLst>
      <p:ext uri="{BB962C8B-B14F-4D97-AF65-F5344CB8AC3E}">
        <p14:creationId xmlns:p14="http://schemas.microsoft.com/office/powerpoint/2010/main" val="1094881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34555-1BBC-4CB3-BED5-1609D9D12B7A}"/>
              </a:ext>
            </a:extLst>
          </p:cNvPr>
          <p:cNvSpPr>
            <a:spLocks noGrp="1"/>
          </p:cNvSpPr>
          <p:nvPr>
            <p:ph type="title"/>
          </p:nvPr>
        </p:nvSpPr>
        <p:spPr/>
        <p:txBody>
          <a:bodyPr/>
          <a:lstStyle/>
          <a:p>
            <a:r>
              <a:rPr lang="en-GB" b="1" dirty="0"/>
              <a:t>Growth of adolescents</a:t>
            </a:r>
            <a:endParaRPr lang="en-US" b="1" dirty="0"/>
          </a:p>
        </p:txBody>
      </p:sp>
      <p:sp>
        <p:nvSpPr>
          <p:cNvPr id="3" name="Content Placeholder 2">
            <a:extLst>
              <a:ext uri="{FF2B5EF4-FFF2-40B4-BE49-F238E27FC236}">
                <a16:creationId xmlns:a16="http://schemas.microsoft.com/office/drawing/2014/main" id="{725EBB39-D20B-1A4F-4E00-4A5E36FC1F1D}"/>
              </a:ext>
            </a:extLst>
          </p:cNvPr>
          <p:cNvSpPr>
            <a:spLocks noGrp="1"/>
          </p:cNvSpPr>
          <p:nvPr>
            <p:ph idx="1"/>
          </p:nvPr>
        </p:nvSpPr>
        <p:spPr/>
        <p:txBody>
          <a:bodyPr>
            <a:normAutofit/>
          </a:bodyPr>
          <a:lstStyle/>
          <a:p>
            <a:pPr marL="0" indent="0">
              <a:buNone/>
            </a:pPr>
            <a:r>
              <a:rPr lang="en-GB" b="1" dirty="0">
                <a:solidFill>
                  <a:srgbClr val="C00000"/>
                </a:solidFill>
              </a:rPr>
              <a:t>PHYSICAL GROWTH</a:t>
            </a:r>
            <a:r>
              <a:rPr lang="en-GB" dirty="0"/>
              <a:t> SKELETAL Growth Secondary growth spurt – 25%</a:t>
            </a:r>
          </a:p>
          <a:p>
            <a:pPr marL="0" indent="0">
              <a:buNone/>
            </a:pPr>
            <a:r>
              <a:rPr lang="en-GB" dirty="0"/>
              <a:t> •of adult height BODY COMPOSITION –Weight gain – Increase in adipose tissue in 
girls –Increase muscle mass in boys Digestive, circulatory and responding system fully 
develops Body tissues, skeleton starts growing Tissues other than bones continue 
to develop Physical growth 
</a:t>
            </a:r>
            <a:r>
              <a:rPr lang="en-GB" b="1" dirty="0">
                <a:solidFill>
                  <a:srgbClr val="C00000"/>
                </a:solidFill>
              </a:rPr>
              <a:t>PSYCHOLOGICAL GROWTH </a:t>
            </a:r>
            <a:r>
              <a:rPr lang="en-GB" dirty="0"/>
              <a:t>Less interest in parental activities. Mood swings.</a:t>
            </a:r>
          </a:p>
          <a:p>
            <a:pPr marL="0" indent="0">
              <a:buNone/>
            </a:pPr>
            <a:r>
              <a:rPr lang="en-GB" dirty="0"/>
              <a:t> •Intense relationship with same &amp; opposite sex friends. Increased cognition. Increased 
need for privacy. Lack of impulse control. Increased intellectual ability. Risk- taking 
</a:t>
            </a:r>
            <a:r>
              <a:rPr lang="en-GB" dirty="0" err="1"/>
              <a:t>behavior</a:t>
            </a:r>
            <a:r>
              <a:rPr lang="en-GB" dirty="0"/>
              <a:t>.</a:t>
            </a:r>
            <a:endParaRPr lang="en-US" dirty="0"/>
          </a:p>
        </p:txBody>
      </p:sp>
    </p:spTree>
    <p:extLst>
      <p:ext uri="{BB962C8B-B14F-4D97-AF65-F5344CB8AC3E}">
        <p14:creationId xmlns:p14="http://schemas.microsoft.com/office/powerpoint/2010/main" val="1561312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58FBC59-1685-A346-7E49-0B89FE65E967}"/>
              </a:ext>
            </a:extLst>
          </p:cNvPr>
          <p:cNvSpPr txBox="1"/>
          <p:nvPr/>
        </p:nvSpPr>
        <p:spPr>
          <a:xfrm>
            <a:off x="428625" y="410439"/>
            <a:ext cx="11334750" cy="5632311"/>
          </a:xfrm>
          <a:prstGeom prst="rect">
            <a:avLst/>
          </a:prstGeom>
          <a:noFill/>
        </p:spPr>
        <p:txBody>
          <a:bodyPr wrap="square">
            <a:spAutoFit/>
          </a:bodyPr>
          <a:lstStyle/>
          <a:p>
            <a:r>
              <a:rPr lang="en-US" sz="2400" b="1" dirty="0">
                <a:solidFill>
                  <a:srgbClr val="C00000"/>
                </a:solidFill>
              </a:rPr>
              <a:t>Emotional development</a:t>
            </a:r>
            <a:r>
              <a:rPr lang="en-US" sz="2400" dirty="0"/>
              <a:t> This period is heightened emotions, glands function comes under socials pressure Problem related to romance Easily excited and explode emotionally( 14 years) Temper tantrums, mood swing Intense self-consciousness Day dreaming in common Adolescent exhibits alternating and </a:t>
            </a:r>
          </a:p>
          <a:p>
            <a:r>
              <a:rPr lang="en-US" sz="2400" dirty="0"/>
              <a:t>recurrent episodes of disturbed behavior with periods of quite one. He may become hostile or ready to fight, complain or resist everything. </a:t>
            </a:r>
          </a:p>
          <a:p>
            <a:r>
              <a:rPr lang="en-US" sz="2400" b="1" dirty="0">
                <a:solidFill>
                  <a:srgbClr val="C00000"/>
                </a:solidFill>
              </a:rPr>
              <a:t>Intellectual or mental growth </a:t>
            </a:r>
            <a:r>
              <a:rPr lang="en-US" sz="2400" dirty="0"/>
              <a:t>• Development of intelligence  Increases in span of attention </a:t>
            </a:r>
          </a:p>
          <a:p>
            <a:r>
              <a:rPr lang="en-US" sz="2400" dirty="0"/>
              <a:t>Development of memory Development of imagination  Widening of interest </a:t>
            </a:r>
          </a:p>
          <a:p>
            <a:r>
              <a:rPr lang="en-US" sz="2400" b="1" dirty="0"/>
              <a:t>Peers</a:t>
            </a:r>
            <a:r>
              <a:rPr lang="en-US" sz="2400" dirty="0"/>
              <a:t> • As adolescence approaches, the family‘s influence diminishes • The peer group becomes an important social force • The need for peer approval can affect decisions concerning participation in physical </a:t>
            </a:r>
          </a:p>
          <a:p>
            <a:r>
              <a:rPr lang="en-US" sz="2400" dirty="0"/>
              <a:t>activity positively or negatively</a:t>
            </a:r>
          </a:p>
        </p:txBody>
      </p:sp>
    </p:spTree>
    <p:extLst>
      <p:ext uri="{BB962C8B-B14F-4D97-AF65-F5344CB8AC3E}">
        <p14:creationId xmlns:p14="http://schemas.microsoft.com/office/powerpoint/2010/main" val="3855215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D3E15-E2EA-5F3F-901D-7C80786DED4B}"/>
              </a:ext>
            </a:extLst>
          </p:cNvPr>
          <p:cNvSpPr>
            <a:spLocks noGrp="1"/>
          </p:cNvSpPr>
          <p:nvPr>
            <p:ph type="title"/>
          </p:nvPr>
        </p:nvSpPr>
        <p:spPr/>
        <p:txBody>
          <a:bodyPr>
            <a:normAutofit fontScale="90000"/>
          </a:bodyPr>
          <a:lstStyle/>
          <a:p>
            <a:r>
              <a:rPr lang="en-GB" b="1" dirty="0"/>
              <a:t>The main health problem Of adolescent </a:t>
            </a:r>
            <a:endParaRPr lang="en-US" b="1" dirty="0"/>
          </a:p>
        </p:txBody>
      </p:sp>
      <p:sp>
        <p:nvSpPr>
          <p:cNvPr id="3" name="Content Placeholder 2">
            <a:extLst>
              <a:ext uri="{FF2B5EF4-FFF2-40B4-BE49-F238E27FC236}">
                <a16:creationId xmlns:a16="http://schemas.microsoft.com/office/drawing/2014/main" id="{1331A338-90CF-3DB5-62A5-16F6D1032E56}"/>
              </a:ext>
            </a:extLst>
          </p:cNvPr>
          <p:cNvSpPr>
            <a:spLocks noGrp="1"/>
          </p:cNvSpPr>
          <p:nvPr>
            <p:ph idx="1"/>
          </p:nvPr>
        </p:nvSpPr>
        <p:spPr>
          <a:xfrm>
            <a:off x="1066800" y="1924527"/>
            <a:ext cx="10529888" cy="3931920"/>
          </a:xfrm>
        </p:spPr>
        <p:txBody>
          <a:bodyPr>
            <a:noAutofit/>
          </a:bodyPr>
          <a:lstStyle/>
          <a:p>
            <a:pPr marL="0" indent="0">
              <a:buNone/>
            </a:pPr>
            <a:r>
              <a:rPr lang="en-GB" sz="2400" b="1" dirty="0">
                <a:solidFill>
                  <a:srgbClr val="C00000"/>
                </a:solidFill>
              </a:rPr>
              <a:t>.Injuries</a:t>
            </a:r>
            <a:r>
              <a:rPr lang="en-GB" sz="2400" dirty="0"/>
              <a:t>
Unintentional injuries are the leading cause of death and disability among adolescents nearly 100 000 adolescents (10–19 years) died as a result of road traffic accidents
</a:t>
            </a:r>
            <a:r>
              <a:rPr lang="en-GB" sz="2400" b="1" dirty="0">
                <a:solidFill>
                  <a:srgbClr val="C00000"/>
                </a:solidFill>
              </a:rPr>
              <a:t>• Violence</a:t>
            </a:r>
            <a:r>
              <a:rPr lang="en-GB" sz="2400" dirty="0"/>
              <a:t>
Interpersonal violence is among the leading causes of death in adolescents and young people globally .Violence during adolescence also increases the risks of injury, HIV and other sexually transmitted infections, mental health problems, poor school performance </a:t>
            </a:r>
          </a:p>
          <a:p>
            <a:pPr marL="0" indent="0">
              <a:buNone/>
            </a:pPr>
            <a:r>
              <a:rPr lang="en-GB" sz="2400" dirty="0"/>
              <a:t>and dropout, early pregnancy, reproductive health problems, and communicable and uncommunicable  diseases.</a:t>
            </a:r>
            <a:endParaRPr lang="en-US" sz="2400" dirty="0"/>
          </a:p>
        </p:txBody>
      </p:sp>
    </p:spTree>
    <p:extLst>
      <p:ext uri="{BB962C8B-B14F-4D97-AF65-F5344CB8AC3E}">
        <p14:creationId xmlns:p14="http://schemas.microsoft.com/office/powerpoint/2010/main" val="1275429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1071FD8-A062-DB0B-7B04-E02FAC0A8C58}"/>
              </a:ext>
            </a:extLst>
          </p:cNvPr>
          <p:cNvSpPr txBox="1"/>
          <p:nvPr/>
        </p:nvSpPr>
        <p:spPr>
          <a:xfrm>
            <a:off x="547687" y="1197620"/>
            <a:ext cx="11811001" cy="4462760"/>
          </a:xfrm>
          <a:prstGeom prst="rect">
            <a:avLst/>
          </a:prstGeom>
          <a:noFill/>
        </p:spPr>
        <p:txBody>
          <a:bodyPr wrap="square">
            <a:spAutoFit/>
          </a:bodyPr>
          <a:lstStyle/>
          <a:p>
            <a:r>
              <a:rPr lang="en-US" sz="2400" b="1" dirty="0">
                <a:solidFill>
                  <a:srgbClr val="C00000"/>
                </a:solidFill>
              </a:rPr>
              <a:t>• </a:t>
            </a:r>
            <a:r>
              <a:rPr lang="en-US" sz="2000" b="1" dirty="0">
                <a:solidFill>
                  <a:srgbClr val="C00000"/>
                </a:solidFill>
              </a:rPr>
              <a:t>Mental health</a:t>
            </a:r>
          </a:p>
          <a:p>
            <a:r>
              <a:rPr lang="en-US" sz="2000" dirty="0"/>
              <a:t>Depression is one of the leading causes of illness and disability among adolescents, </a:t>
            </a:r>
          </a:p>
          <a:p>
            <a:r>
              <a:rPr lang="en-US" sz="2000" dirty="0"/>
              <a:t>and suicide is the second leading cause of death in people aged 15–19 years (2). </a:t>
            </a:r>
          </a:p>
          <a:p>
            <a:r>
              <a:rPr lang="en-US" sz="2000" dirty="0"/>
              <a:t>Mental health conditions account for 16% of the global burden of disease and injury in </a:t>
            </a:r>
          </a:p>
          <a:p>
            <a:r>
              <a:rPr lang="en-US" sz="2000" dirty="0"/>
              <a:t>people aged 10–19 years.</a:t>
            </a:r>
          </a:p>
          <a:p>
            <a:r>
              <a:rPr lang="en-US" sz="2000" dirty="0"/>
              <a:t>Many factors have an impact on the well-being and mental health of adolescents. </a:t>
            </a:r>
          </a:p>
          <a:p>
            <a:r>
              <a:rPr lang="en-US" sz="2000" dirty="0"/>
              <a:t>Violence, poverty, stigma, exclusion, and living in humanitarian and fragile settings </a:t>
            </a:r>
          </a:p>
          <a:p>
            <a:r>
              <a:rPr lang="en-US" sz="2000" dirty="0"/>
              <a:t>can increase the risk of developing mental health problems.</a:t>
            </a:r>
          </a:p>
          <a:p>
            <a:r>
              <a:rPr lang="en-US" sz="2000" b="1" dirty="0">
                <a:solidFill>
                  <a:srgbClr val="C00000"/>
                </a:solidFill>
              </a:rPr>
              <a:t>• Alcohol and drug use</a:t>
            </a:r>
          </a:p>
          <a:p>
            <a:r>
              <a:rPr lang="en-US" sz="2000" dirty="0"/>
              <a:t>Drinking alcohol among adolescents is a major concern in many countries. It can</a:t>
            </a:r>
          </a:p>
          <a:p>
            <a:r>
              <a:rPr lang="en-US" sz="2000" dirty="0"/>
              <a:t>reduce self-control and increase risky </a:t>
            </a:r>
            <a:r>
              <a:rPr lang="en-US" sz="2000" dirty="0" err="1"/>
              <a:t>behaviours</a:t>
            </a:r>
            <a:r>
              <a:rPr lang="en-US" sz="2000" dirty="0"/>
              <a:t>, such as unsafe sex or dangerous</a:t>
            </a:r>
          </a:p>
          <a:p>
            <a:r>
              <a:rPr lang="en-US" sz="2000" dirty="0"/>
              <a:t>driving. It is an underlying cause of injuries (including those due to road traffic</a:t>
            </a:r>
          </a:p>
          <a:p>
            <a:r>
              <a:rPr lang="en-US" sz="2000" dirty="0"/>
              <a:t>accidents), violence and premature deaths. It can also lead to health problems in later</a:t>
            </a:r>
          </a:p>
          <a:p>
            <a:r>
              <a:rPr lang="en-US" sz="2000" dirty="0"/>
              <a:t>life and affects life expectancy.</a:t>
            </a:r>
          </a:p>
        </p:txBody>
      </p:sp>
    </p:spTree>
    <p:extLst>
      <p:ext uri="{BB962C8B-B14F-4D97-AF65-F5344CB8AC3E}">
        <p14:creationId xmlns:p14="http://schemas.microsoft.com/office/powerpoint/2010/main" val="4165697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5997AC-B03D-3626-3B64-F499A3E11B43}"/>
              </a:ext>
            </a:extLst>
          </p:cNvPr>
          <p:cNvSpPr txBox="1"/>
          <p:nvPr/>
        </p:nvSpPr>
        <p:spPr>
          <a:xfrm>
            <a:off x="535782" y="797272"/>
            <a:ext cx="10822781" cy="4893647"/>
          </a:xfrm>
          <a:prstGeom prst="rect">
            <a:avLst/>
          </a:prstGeom>
          <a:noFill/>
        </p:spPr>
        <p:txBody>
          <a:bodyPr wrap="square">
            <a:spAutoFit/>
          </a:bodyPr>
          <a:lstStyle/>
          <a:p>
            <a:r>
              <a:rPr lang="en-US" sz="2400" b="1" dirty="0">
                <a:solidFill>
                  <a:srgbClr val="C00000"/>
                </a:solidFill>
              </a:rPr>
              <a:t>Tobacco use</a:t>
            </a:r>
          </a:p>
          <a:p>
            <a:r>
              <a:rPr lang="en-US" sz="2400" dirty="0"/>
              <a:t>The vast majority of people using tobacco today began doing so when they were adolescents.</a:t>
            </a:r>
          </a:p>
          <a:p>
            <a:r>
              <a:rPr lang="en-US" sz="2400" b="1" dirty="0">
                <a:solidFill>
                  <a:srgbClr val="C00000"/>
                </a:solidFill>
              </a:rPr>
              <a:t>HIV/AIDS</a:t>
            </a:r>
          </a:p>
          <a:p>
            <a:r>
              <a:rPr lang="en-US" sz="2400" dirty="0"/>
              <a:t>An estimated 1.7 million adolescents (age 19 –10years) were living with HIV in</a:t>
            </a:r>
          </a:p>
          <a:p>
            <a:r>
              <a:rPr lang="en-US" sz="2400" dirty="0"/>
              <a:t>2019 with around 90% in the WHO African Region.(3)</a:t>
            </a:r>
          </a:p>
          <a:p>
            <a:r>
              <a:rPr lang="en-US" sz="2400" dirty="0"/>
              <a:t>Adolescents and young people need to know how to protect themselves from HIV infection and must also have the means to do so. This includes being able to obtain access HIV prevention interventions including voluntary medical male circumcision, condoms and pre-exposure prophylaxis, better access to HIV testing and counselling, and stronger links to HIV treatment services for those who test HIV positive.</a:t>
            </a:r>
          </a:p>
        </p:txBody>
      </p:sp>
    </p:spTree>
    <p:extLst>
      <p:ext uri="{BB962C8B-B14F-4D97-AF65-F5344CB8AC3E}">
        <p14:creationId xmlns:p14="http://schemas.microsoft.com/office/powerpoint/2010/main" val="2450018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D6172-FAFC-7D2C-D9CC-89A62C913CAA}"/>
              </a:ext>
            </a:extLst>
          </p:cNvPr>
          <p:cNvSpPr>
            <a:spLocks noGrp="1"/>
          </p:cNvSpPr>
          <p:nvPr>
            <p:ph type="title"/>
          </p:nvPr>
        </p:nvSpPr>
        <p:spPr/>
        <p:txBody>
          <a:bodyPr/>
          <a:lstStyle/>
          <a:p>
            <a:r>
              <a:rPr lang="en-GB" dirty="0"/>
              <a:t>Out lines </a:t>
            </a:r>
            <a:endParaRPr lang="en-US" dirty="0"/>
          </a:p>
        </p:txBody>
      </p:sp>
      <p:sp>
        <p:nvSpPr>
          <p:cNvPr id="3" name="Content Placeholder 2">
            <a:extLst>
              <a:ext uri="{FF2B5EF4-FFF2-40B4-BE49-F238E27FC236}">
                <a16:creationId xmlns:a16="http://schemas.microsoft.com/office/drawing/2014/main" id="{F8BBB5F2-AF13-BE1B-3521-14846E877D89}"/>
              </a:ext>
            </a:extLst>
          </p:cNvPr>
          <p:cNvSpPr>
            <a:spLocks noGrp="1"/>
          </p:cNvSpPr>
          <p:nvPr>
            <p:ph idx="1"/>
          </p:nvPr>
        </p:nvSpPr>
        <p:spPr>
          <a:xfrm>
            <a:off x="1066800" y="2047055"/>
            <a:ext cx="10058400" cy="3931920"/>
          </a:xfrm>
        </p:spPr>
        <p:txBody>
          <a:bodyPr>
            <a:normAutofit/>
          </a:bodyPr>
          <a:lstStyle/>
          <a:p>
            <a:pPr marL="0" indent="0">
              <a:buNone/>
            </a:pPr>
            <a:r>
              <a:rPr lang="en-GB" dirty="0"/>
              <a:t>• Introduction
• Definition of adolescent and young adult 
• Stages of adolescence
• Factors Affecting Child and Adolescent Health
• Problems and needs facing adolescents 
• </a:t>
            </a:r>
            <a:r>
              <a:rPr lang="en-GB" dirty="0" err="1"/>
              <a:t>Behaviors</a:t>
            </a:r>
            <a:r>
              <a:rPr lang="en-GB" dirty="0"/>
              <a:t> That Contribute to Unintentional Injuries
• Interventions to protect and promote health</a:t>
            </a:r>
            <a:endParaRPr lang="en-US" dirty="0"/>
          </a:p>
        </p:txBody>
      </p:sp>
    </p:spTree>
    <p:extLst>
      <p:ext uri="{BB962C8B-B14F-4D97-AF65-F5344CB8AC3E}">
        <p14:creationId xmlns:p14="http://schemas.microsoft.com/office/powerpoint/2010/main" val="2463149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07E3758-491C-4CEC-06DD-16F1214AFE38}"/>
              </a:ext>
            </a:extLst>
          </p:cNvPr>
          <p:cNvSpPr txBox="1"/>
          <p:nvPr/>
        </p:nvSpPr>
        <p:spPr>
          <a:xfrm>
            <a:off x="928687" y="1903810"/>
            <a:ext cx="9977437" cy="3970318"/>
          </a:xfrm>
          <a:prstGeom prst="rect">
            <a:avLst/>
          </a:prstGeom>
          <a:noFill/>
        </p:spPr>
        <p:txBody>
          <a:bodyPr wrap="square">
            <a:spAutoFit/>
          </a:bodyPr>
          <a:lstStyle/>
          <a:p>
            <a:r>
              <a:rPr lang="en-US" sz="2800" b="1" dirty="0">
                <a:solidFill>
                  <a:srgbClr val="C00000"/>
                </a:solidFill>
              </a:rPr>
              <a:t>Other infectious diseases</a:t>
            </a:r>
          </a:p>
          <a:p>
            <a:r>
              <a:rPr lang="en-US" sz="2800" dirty="0"/>
              <a:t>Thanks to improved childhood vaccination, adolescent deaths and disability from measles have fallen markedly.</a:t>
            </a:r>
          </a:p>
          <a:p>
            <a:r>
              <a:rPr lang="en-US" sz="2800" dirty="0"/>
              <a:t>Diarrhea and lower respiratory tract infections (pneumonia) are estimated to be among the top 10 causes of death for adolescents 10–14 years. These two diseases, along with meningitis, are all among the top 5 causes of adolescent death in African low- and middle-income countries</a:t>
            </a:r>
          </a:p>
        </p:txBody>
      </p:sp>
    </p:spTree>
    <p:extLst>
      <p:ext uri="{BB962C8B-B14F-4D97-AF65-F5344CB8AC3E}">
        <p14:creationId xmlns:p14="http://schemas.microsoft.com/office/powerpoint/2010/main" val="539666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46257B-A9E0-B504-A8F5-2C4B99A96FB7}"/>
              </a:ext>
            </a:extLst>
          </p:cNvPr>
          <p:cNvSpPr txBox="1"/>
          <p:nvPr/>
        </p:nvSpPr>
        <p:spPr>
          <a:xfrm>
            <a:off x="1678781" y="1104871"/>
            <a:ext cx="8393906" cy="3970318"/>
          </a:xfrm>
          <a:prstGeom prst="rect">
            <a:avLst/>
          </a:prstGeom>
          <a:noFill/>
        </p:spPr>
        <p:txBody>
          <a:bodyPr wrap="square">
            <a:spAutoFit/>
          </a:bodyPr>
          <a:lstStyle/>
          <a:p>
            <a:r>
              <a:rPr lang="en-US" sz="2800" b="1" dirty="0">
                <a:solidFill>
                  <a:srgbClr val="C00000"/>
                </a:solidFill>
              </a:rPr>
              <a:t>Early pregnancy and childbirth</a:t>
            </a:r>
          </a:p>
          <a:p>
            <a:r>
              <a:rPr lang="en-US" sz="2800" dirty="0"/>
              <a:t>One of the specific targets of the health Sustainable Development Goal </a:t>
            </a:r>
          </a:p>
          <a:p>
            <a:r>
              <a:rPr lang="en-US" sz="2800" dirty="0"/>
              <a:t>(SDG 3) is that by 2030, the world should ensure universal access to sexual and reproductive health-care services, including for family </a:t>
            </a:r>
          </a:p>
          <a:p>
            <a:r>
              <a:rPr lang="en-US" sz="2800" dirty="0"/>
              <a:t>planning, information and education, and the integration of reproductive </a:t>
            </a:r>
          </a:p>
          <a:p>
            <a:r>
              <a:rPr lang="en-US" sz="2800" dirty="0"/>
              <a:t>health into national strategies and </a:t>
            </a:r>
            <a:r>
              <a:rPr lang="en-US" sz="2800" dirty="0" err="1"/>
              <a:t>programmes</a:t>
            </a:r>
            <a:endParaRPr lang="en-US" sz="2800" dirty="0"/>
          </a:p>
        </p:txBody>
      </p:sp>
    </p:spTree>
    <p:extLst>
      <p:ext uri="{BB962C8B-B14F-4D97-AF65-F5344CB8AC3E}">
        <p14:creationId xmlns:p14="http://schemas.microsoft.com/office/powerpoint/2010/main" val="1507410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2FC0E0-B365-95DC-0413-D3FCC8E7B0AB}"/>
              </a:ext>
            </a:extLst>
          </p:cNvPr>
          <p:cNvSpPr txBox="1"/>
          <p:nvPr/>
        </p:nvSpPr>
        <p:spPr>
          <a:xfrm>
            <a:off x="976314" y="648325"/>
            <a:ext cx="9822656" cy="4893647"/>
          </a:xfrm>
          <a:prstGeom prst="rect">
            <a:avLst/>
          </a:prstGeom>
          <a:noFill/>
        </p:spPr>
        <p:txBody>
          <a:bodyPr wrap="square">
            <a:spAutoFit/>
          </a:bodyPr>
          <a:lstStyle/>
          <a:p>
            <a:r>
              <a:rPr lang="en-US" sz="2400" b="1" dirty="0">
                <a:solidFill>
                  <a:srgbClr val="C00000"/>
                </a:solidFill>
              </a:rPr>
              <a:t>Nutrition and micronutrient deficiencies</a:t>
            </a:r>
          </a:p>
          <a:p>
            <a:r>
              <a:rPr lang="en-US" sz="2400" dirty="0"/>
              <a:t>Iron deficiency </a:t>
            </a:r>
            <a:r>
              <a:rPr lang="en-US" sz="2400" dirty="0" err="1"/>
              <a:t>anaemia</a:t>
            </a:r>
            <a:r>
              <a:rPr lang="en-US" sz="2400" dirty="0"/>
              <a:t> was the second leading cause of years lost by adolescents to death and disability in 2019. Iron and folic acid supplements are a solution that also helps to promote health before adolescents become parents. Regular deworming in areas where intestinal helminths such as hookworm are common is recommended to prevent micronutrient (including iron) deficiencies.</a:t>
            </a:r>
          </a:p>
          <a:p>
            <a:r>
              <a:rPr lang="en-US" sz="2400" dirty="0"/>
              <a:t>Developing healthy eating habits in adolescence are foundations for good health in adulthood. Reducing the marketing of foods high in saturated fats, trans-fatty acids, free sugars, or salt and providing access to healthy foods are important for all, but especially for children and adolescents</a:t>
            </a:r>
          </a:p>
        </p:txBody>
      </p:sp>
    </p:spTree>
    <p:extLst>
      <p:ext uri="{BB962C8B-B14F-4D97-AF65-F5344CB8AC3E}">
        <p14:creationId xmlns:p14="http://schemas.microsoft.com/office/powerpoint/2010/main" val="3643565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6611C7-1A69-3B71-ADF1-B711A578FD54}"/>
              </a:ext>
            </a:extLst>
          </p:cNvPr>
          <p:cNvSpPr txBox="1"/>
          <p:nvPr/>
        </p:nvSpPr>
        <p:spPr>
          <a:xfrm>
            <a:off x="2393156" y="1069151"/>
            <a:ext cx="7691438" cy="4401205"/>
          </a:xfrm>
          <a:prstGeom prst="rect">
            <a:avLst/>
          </a:prstGeom>
          <a:noFill/>
        </p:spPr>
        <p:txBody>
          <a:bodyPr wrap="square">
            <a:spAutoFit/>
          </a:bodyPr>
          <a:lstStyle/>
          <a:p>
            <a:r>
              <a:rPr lang="en-US" sz="2800" b="1" dirty="0" err="1">
                <a:solidFill>
                  <a:srgbClr val="C00000"/>
                </a:solidFill>
              </a:rPr>
              <a:t>Undernutrition</a:t>
            </a:r>
            <a:r>
              <a:rPr lang="en-US" sz="2800" b="1" dirty="0">
                <a:solidFill>
                  <a:srgbClr val="C00000"/>
                </a:solidFill>
              </a:rPr>
              <a:t> and obesity</a:t>
            </a:r>
          </a:p>
          <a:p>
            <a:r>
              <a:rPr lang="en-US" sz="2800" dirty="0"/>
              <a:t>Many boys and girls in developing countries enter adolescence </a:t>
            </a:r>
          </a:p>
          <a:p>
            <a:r>
              <a:rPr lang="en-US" sz="2800" dirty="0"/>
              <a:t>undernourished, making them more vulnerable to disease and early </a:t>
            </a:r>
          </a:p>
          <a:p>
            <a:r>
              <a:rPr lang="en-US" sz="2800" dirty="0"/>
              <a:t>death. At the other end of the spectrum, the number of adolescents </a:t>
            </a:r>
          </a:p>
          <a:p>
            <a:r>
              <a:rPr lang="en-US" sz="2800" dirty="0"/>
              <a:t>who are overweight or obese is increasing in low-, middle- and high-</a:t>
            </a:r>
          </a:p>
          <a:p>
            <a:r>
              <a:rPr lang="en-US" sz="2800" dirty="0"/>
              <a:t>income countries.</a:t>
            </a:r>
          </a:p>
        </p:txBody>
      </p:sp>
    </p:spTree>
    <p:extLst>
      <p:ext uri="{BB962C8B-B14F-4D97-AF65-F5344CB8AC3E}">
        <p14:creationId xmlns:p14="http://schemas.microsoft.com/office/powerpoint/2010/main" val="71401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5B5E-DB56-E452-43EE-CD8C693E3C85}"/>
              </a:ext>
            </a:extLst>
          </p:cNvPr>
          <p:cNvSpPr>
            <a:spLocks noGrp="1"/>
          </p:cNvSpPr>
          <p:nvPr>
            <p:ph type="title"/>
          </p:nvPr>
        </p:nvSpPr>
        <p:spPr/>
        <p:txBody>
          <a:bodyPr/>
          <a:lstStyle/>
          <a:p>
            <a:r>
              <a:rPr lang="en-GB" b="1" dirty="0"/>
              <a:t>The adolescents needs</a:t>
            </a:r>
            <a:endParaRPr lang="en-US" b="1" dirty="0"/>
          </a:p>
        </p:txBody>
      </p:sp>
      <p:pic>
        <p:nvPicPr>
          <p:cNvPr id="4" name="Content Placeholder 3">
            <a:extLst>
              <a:ext uri="{FF2B5EF4-FFF2-40B4-BE49-F238E27FC236}">
                <a16:creationId xmlns:a16="http://schemas.microsoft.com/office/drawing/2014/main" id="{4C4105BA-BCE4-8892-5B2F-C1FB040E6F51}"/>
              </a:ext>
            </a:extLst>
          </p:cNvPr>
          <p:cNvPicPr>
            <a:picLocks noGrp="1" noChangeAspect="1"/>
          </p:cNvPicPr>
          <p:nvPr>
            <p:ph idx="1"/>
          </p:nvPr>
        </p:nvPicPr>
        <p:blipFill>
          <a:blip r:embed="rId2"/>
          <a:stretch>
            <a:fillRect/>
          </a:stretch>
        </p:blipFill>
        <p:spPr>
          <a:xfrm>
            <a:off x="1928813" y="2508251"/>
            <a:ext cx="7534327" cy="3802062"/>
          </a:xfrm>
        </p:spPr>
      </p:pic>
    </p:spTree>
    <p:extLst>
      <p:ext uri="{BB962C8B-B14F-4D97-AF65-F5344CB8AC3E}">
        <p14:creationId xmlns:p14="http://schemas.microsoft.com/office/powerpoint/2010/main" val="38139141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5F1EF-8A2F-064F-069C-0FE65F5FF65F}"/>
              </a:ext>
            </a:extLst>
          </p:cNvPr>
          <p:cNvSpPr>
            <a:spLocks noGrp="1"/>
          </p:cNvSpPr>
          <p:nvPr>
            <p:ph type="title"/>
          </p:nvPr>
        </p:nvSpPr>
        <p:spPr/>
        <p:txBody>
          <a:bodyPr/>
          <a:lstStyle/>
          <a:p>
            <a:r>
              <a:rPr lang="en-GB" b="1" dirty="0"/>
              <a:t>Physical needs</a:t>
            </a:r>
            <a:endParaRPr lang="en-US" b="1" dirty="0"/>
          </a:p>
        </p:txBody>
      </p:sp>
      <p:sp>
        <p:nvSpPr>
          <p:cNvPr id="3" name="Content Placeholder 2">
            <a:extLst>
              <a:ext uri="{FF2B5EF4-FFF2-40B4-BE49-F238E27FC236}">
                <a16:creationId xmlns:a16="http://schemas.microsoft.com/office/drawing/2014/main" id="{83C1DCD6-CD0B-1141-D95D-CB4EE3446169}"/>
              </a:ext>
            </a:extLst>
          </p:cNvPr>
          <p:cNvSpPr>
            <a:spLocks noGrp="1"/>
          </p:cNvSpPr>
          <p:nvPr>
            <p:ph idx="1"/>
          </p:nvPr>
        </p:nvSpPr>
        <p:spPr/>
        <p:txBody>
          <a:bodyPr>
            <a:normAutofit/>
          </a:bodyPr>
          <a:lstStyle/>
          <a:p>
            <a:pPr marL="342900" indent="-342900" algn="ctr">
              <a:buFont typeface="+mj-lt"/>
              <a:buAutoNum type="arabicPeriod"/>
            </a:pPr>
            <a:r>
              <a:rPr lang="en-GB" sz="3200" b="1" dirty="0" err="1">
                <a:solidFill>
                  <a:schemeClr val="tx2"/>
                </a:solidFill>
              </a:rPr>
              <a:t>Sexul</a:t>
            </a:r>
            <a:r>
              <a:rPr lang="en-GB" sz="3200" b="1" dirty="0">
                <a:solidFill>
                  <a:schemeClr val="tx2"/>
                </a:solidFill>
              </a:rPr>
              <a:t> needs</a:t>
            </a:r>
          </a:p>
          <a:p>
            <a:pPr marL="342900" indent="-342900" algn="ctr">
              <a:buFont typeface="+mj-lt"/>
              <a:buAutoNum type="arabicPeriod"/>
            </a:pPr>
            <a:r>
              <a:rPr lang="en-GB" sz="3200" b="1" dirty="0">
                <a:solidFill>
                  <a:schemeClr val="tx2"/>
                </a:solidFill>
              </a:rPr>
              <a:t>Food needs</a:t>
            </a:r>
          </a:p>
          <a:p>
            <a:pPr marL="342900" indent="-342900" algn="ctr">
              <a:buFont typeface="+mj-lt"/>
              <a:buAutoNum type="arabicPeriod"/>
            </a:pPr>
            <a:r>
              <a:rPr lang="en-GB" sz="3200" b="1" dirty="0">
                <a:solidFill>
                  <a:schemeClr val="tx2"/>
                </a:solidFill>
              </a:rPr>
              <a:t>Need for </a:t>
            </a:r>
            <a:r>
              <a:rPr lang="en-GB" sz="3200" b="1" dirty="0" err="1">
                <a:solidFill>
                  <a:schemeClr val="tx2"/>
                </a:solidFill>
              </a:rPr>
              <a:t>mentaining</a:t>
            </a:r>
            <a:r>
              <a:rPr lang="en-GB" sz="3200" b="1" dirty="0">
                <a:solidFill>
                  <a:schemeClr val="tx2"/>
                </a:solidFill>
              </a:rPr>
              <a:t> health and body building </a:t>
            </a:r>
            <a:endParaRPr lang="en-US" sz="3200" b="1" dirty="0">
              <a:solidFill>
                <a:schemeClr val="tx2"/>
              </a:solidFill>
            </a:endParaRPr>
          </a:p>
        </p:txBody>
      </p:sp>
    </p:spTree>
    <p:extLst>
      <p:ext uri="{BB962C8B-B14F-4D97-AF65-F5344CB8AC3E}">
        <p14:creationId xmlns:p14="http://schemas.microsoft.com/office/powerpoint/2010/main" val="42514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25D27E3-941B-3421-5CCC-2CFA9162DAC7}"/>
              </a:ext>
            </a:extLst>
          </p:cNvPr>
          <p:cNvSpPr txBox="1"/>
          <p:nvPr/>
        </p:nvSpPr>
        <p:spPr>
          <a:xfrm>
            <a:off x="1488281" y="1028343"/>
            <a:ext cx="9751219" cy="4893647"/>
          </a:xfrm>
          <a:prstGeom prst="rect">
            <a:avLst/>
          </a:prstGeom>
          <a:noFill/>
        </p:spPr>
        <p:txBody>
          <a:bodyPr wrap="square">
            <a:spAutoFit/>
          </a:bodyPr>
          <a:lstStyle/>
          <a:p>
            <a:r>
              <a:rPr lang="en-US" sz="2400" b="1" dirty="0">
                <a:solidFill>
                  <a:schemeClr val="tx2"/>
                </a:solidFill>
              </a:rPr>
              <a:t>Sexual needs</a:t>
            </a:r>
          </a:p>
          <a:p>
            <a:r>
              <a:rPr lang="en-US" sz="2400" dirty="0"/>
              <a:t>The needs of adolescents in getting sex education include the need for sex education </a:t>
            </a:r>
            <a:r>
              <a:rPr lang="en-GB" sz="2400" dirty="0"/>
              <a:t>materials</a:t>
            </a:r>
            <a:r>
              <a:rPr lang="en-US" sz="2400" dirty="0"/>
              <a:t>, including material on reproductive organs, reproductive hygiene,</a:t>
            </a:r>
            <a:r>
              <a:rPr lang="en-GB" sz="2400" dirty="0"/>
              <a:t> </a:t>
            </a:r>
            <a:r>
              <a:rPr lang="en-US" sz="2400" dirty="0"/>
              <a:t>early puberty, self-preservation, pregnancy out of wedlock, relationships between the opposite </a:t>
            </a:r>
            <a:r>
              <a:rPr lang="en-US" sz="2400" dirty="0" err="1"/>
              <a:t>sex,and</a:t>
            </a:r>
            <a:r>
              <a:rPr lang="en-US" sz="2400" dirty="0"/>
              <a:t> sexual diseases. Furthermore, media needs comprise images, videos,</a:t>
            </a:r>
            <a:r>
              <a:rPr lang="en-GB" sz="2400" dirty="0"/>
              <a:t> </a:t>
            </a:r>
            <a:r>
              <a:rPr lang="en-US" sz="2400" dirty="0"/>
              <a:t>and props. </a:t>
            </a:r>
          </a:p>
          <a:p>
            <a:r>
              <a:rPr lang="en-US" sz="2400" dirty="0"/>
              <a:t>The last need is a method in sex education consisting of lectures, discussions, and watching videos. Further, the results of this study are expected to enable adolescents to prepare early regarding the need for sex education, making it easier for them to understand </a:t>
            </a:r>
            <a:r>
              <a:rPr lang="en-US" sz="2400" dirty="0" err="1"/>
              <a:t>sex.education</a:t>
            </a:r>
            <a:r>
              <a:rPr lang="en-US" sz="2400" dirty="0"/>
              <a:t> material and avoid risky sexual behavior that violates norms</a:t>
            </a:r>
          </a:p>
        </p:txBody>
      </p:sp>
    </p:spTree>
    <p:extLst>
      <p:ext uri="{BB962C8B-B14F-4D97-AF65-F5344CB8AC3E}">
        <p14:creationId xmlns:p14="http://schemas.microsoft.com/office/powerpoint/2010/main" val="40628484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5B57AF-C4D0-BAB0-9815-206A0C911946}"/>
              </a:ext>
            </a:extLst>
          </p:cNvPr>
          <p:cNvSpPr txBox="1"/>
          <p:nvPr/>
        </p:nvSpPr>
        <p:spPr>
          <a:xfrm>
            <a:off x="2357438" y="850465"/>
            <a:ext cx="8548687" cy="5509200"/>
          </a:xfrm>
          <a:prstGeom prst="rect">
            <a:avLst/>
          </a:prstGeom>
          <a:noFill/>
        </p:spPr>
        <p:txBody>
          <a:bodyPr wrap="square">
            <a:spAutoFit/>
          </a:bodyPr>
          <a:lstStyle/>
          <a:p>
            <a:r>
              <a:rPr lang="en-US" sz="3200" b="1" dirty="0">
                <a:solidFill>
                  <a:schemeClr val="tx2"/>
                </a:solidFill>
              </a:rPr>
              <a:t>Needs for foods</a:t>
            </a:r>
          </a:p>
          <a:p>
            <a:r>
              <a:rPr lang="en-US" sz="3200" dirty="0"/>
              <a:t>Healthy food for pre-teen and teenage children includes a </a:t>
            </a:r>
          </a:p>
          <a:p>
            <a:r>
              <a:rPr lang="en-US" sz="3200" dirty="0"/>
              <a:t>wide variety of fresh foods from the five food groups:</a:t>
            </a:r>
          </a:p>
          <a:p>
            <a:r>
              <a:rPr lang="en-US" sz="3200" dirty="0"/>
              <a:t>•vegetables</a:t>
            </a:r>
          </a:p>
          <a:p>
            <a:r>
              <a:rPr lang="en-US" sz="3200" dirty="0"/>
              <a:t>•fruit</a:t>
            </a:r>
          </a:p>
          <a:p>
            <a:r>
              <a:rPr lang="en-US" sz="3200" dirty="0"/>
              <a:t>•grain foods</a:t>
            </a:r>
          </a:p>
          <a:p>
            <a:r>
              <a:rPr lang="en-US" sz="3200" dirty="0"/>
              <a:t>•reduced-fat dairy or dairy-free alternatives</a:t>
            </a:r>
          </a:p>
          <a:p>
            <a:r>
              <a:rPr lang="en-US" sz="3200" dirty="0"/>
              <a:t>•protein.</a:t>
            </a:r>
          </a:p>
        </p:txBody>
      </p:sp>
    </p:spTree>
    <p:extLst>
      <p:ext uri="{BB962C8B-B14F-4D97-AF65-F5344CB8AC3E}">
        <p14:creationId xmlns:p14="http://schemas.microsoft.com/office/powerpoint/2010/main" val="35994228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12C534-232A-BAC4-147D-2C7C140519EB}"/>
              </a:ext>
            </a:extLst>
          </p:cNvPr>
          <p:cNvSpPr txBox="1"/>
          <p:nvPr/>
        </p:nvSpPr>
        <p:spPr>
          <a:xfrm>
            <a:off x="1702594" y="1960900"/>
            <a:ext cx="9108282" cy="3108543"/>
          </a:xfrm>
          <a:prstGeom prst="rect">
            <a:avLst/>
          </a:prstGeom>
          <a:noFill/>
        </p:spPr>
        <p:txBody>
          <a:bodyPr wrap="square">
            <a:spAutoFit/>
          </a:bodyPr>
          <a:lstStyle/>
          <a:p>
            <a:r>
              <a:rPr lang="en-US" sz="2800" b="1" dirty="0">
                <a:solidFill>
                  <a:schemeClr val="tx2"/>
                </a:solidFill>
              </a:rPr>
              <a:t>NEED FOR MAINTAINING HEALTH AND BODY</a:t>
            </a:r>
          </a:p>
          <a:p>
            <a:r>
              <a:rPr lang="en-US" sz="2800" b="1" dirty="0">
                <a:solidFill>
                  <a:schemeClr val="tx2"/>
                </a:solidFill>
              </a:rPr>
              <a:t>BUILDING</a:t>
            </a:r>
          </a:p>
          <a:p>
            <a:r>
              <a:rPr lang="en-US" sz="2800" dirty="0"/>
              <a:t>Need for maintaining health and body building in adolescence is</a:t>
            </a:r>
          </a:p>
          <a:p>
            <a:r>
              <a:rPr lang="en-US" sz="2800" dirty="0"/>
              <a:t>very important need</a:t>
            </a:r>
          </a:p>
          <a:p>
            <a:r>
              <a:rPr lang="en-US" sz="2800" dirty="0"/>
              <a:t>The </a:t>
            </a:r>
            <a:r>
              <a:rPr lang="en-US" sz="2800" dirty="0" err="1"/>
              <a:t>excercise</a:t>
            </a:r>
            <a:r>
              <a:rPr lang="en-US" sz="2800" dirty="0"/>
              <a:t> in this age and eating protein is very important</a:t>
            </a:r>
          </a:p>
        </p:txBody>
      </p:sp>
    </p:spTree>
    <p:extLst>
      <p:ext uri="{BB962C8B-B14F-4D97-AF65-F5344CB8AC3E}">
        <p14:creationId xmlns:p14="http://schemas.microsoft.com/office/powerpoint/2010/main" val="20036335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5FE6B-1645-B68F-22F3-4B4F806054BA}"/>
              </a:ext>
            </a:extLst>
          </p:cNvPr>
          <p:cNvSpPr>
            <a:spLocks noGrp="1"/>
          </p:cNvSpPr>
          <p:nvPr>
            <p:ph type="title"/>
          </p:nvPr>
        </p:nvSpPr>
        <p:spPr>
          <a:xfrm>
            <a:off x="197643" y="-38100"/>
            <a:ext cx="10058400" cy="1371600"/>
          </a:xfrm>
        </p:spPr>
        <p:txBody>
          <a:bodyPr/>
          <a:lstStyle/>
          <a:p>
            <a:r>
              <a:rPr lang="en-GB" b="1" dirty="0"/>
              <a:t>Mental needs</a:t>
            </a:r>
            <a:r>
              <a:rPr lang="en-GB" dirty="0"/>
              <a:t> </a:t>
            </a:r>
            <a:endParaRPr lang="en-US" dirty="0"/>
          </a:p>
        </p:txBody>
      </p:sp>
      <p:pic>
        <p:nvPicPr>
          <p:cNvPr id="4" name="Content Placeholder 3">
            <a:extLst>
              <a:ext uri="{FF2B5EF4-FFF2-40B4-BE49-F238E27FC236}">
                <a16:creationId xmlns:a16="http://schemas.microsoft.com/office/drawing/2014/main" id="{E5B4F939-6517-D363-272C-94159177EE91}"/>
              </a:ext>
            </a:extLst>
          </p:cNvPr>
          <p:cNvPicPr>
            <a:picLocks noGrp="1" noChangeAspect="1"/>
          </p:cNvPicPr>
          <p:nvPr>
            <p:ph idx="1"/>
          </p:nvPr>
        </p:nvPicPr>
        <p:blipFill>
          <a:blip r:embed="rId2"/>
          <a:stretch>
            <a:fillRect/>
          </a:stretch>
        </p:blipFill>
        <p:spPr>
          <a:xfrm>
            <a:off x="2071688" y="976312"/>
            <a:ext cx="7727155" cy="5524499"/>
          </a:xfrm>
        </p:spPr>
      </p:pic>
    </p:spTree>
    <p:extLst>
      <p:ext uri="{BB962C8B-B14F-4D97-AF65-F5344CB8AC3E}">
        <p14:creationId xmlns:p14="http://schemas.microsoft.com/office/powerpoint/2010/main" val="2940033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CB84A-ED1B-4DE6-A767-D50C0DD8EAE6}"/>
              </a:ext>
            </a:extLst>
          </p:cNvPr>
          <p:cNvSpPr>
            <a:spLocks noGrp="1"/>
          </p:cNvSpPr>
          <p:nvPr>
            <p:ph type="title"/>
          </p:nvPr>
        </p:nvSpPr>
        <p:spPr/>
        <p:txBody>
          <a:bodyPr/>
          <a:lstStyle/>
          <a:p>
            <a:r>
              <a:rPr lang="en-GB" dirty="0"/>
              <a:t>Outlines </a:t>
            </a:r>
            <a:endParaRPr lang="en-US" dirty="0"/>
          </a:p>
        </p:txBody>
      </p:sp>
      <p:sp>
        <p:nvSpPr>
          <p:cNvPr id="3" name="Content Placeholder 2">
            <a:extLst>
              <a:ext uri="{FF2B5EF4-FFF2-40B4-BE49-F238E27FC236}">
                <a16:creationId xmlns:a16="http://schemas.microsoft.com/office/drawing/2014/main" id="{A369E0A2-0EE8-35D0-38B4-46145536BBC0}"/>
              </a:ext>
            </a:extLst>
          </p:cNvPr>
          <p:cNvSpPr>
            <a:spLocks noGrp="1"/>
          </p:cNvSpPr>
          <p:nvPr>
            <p:ph idx="1"/>
          </p:nvPr>
        </p:nvSpPr>
        <p:spPr/>
        <p:txBody>
          <a:bodyPr>
            <a:normAutofit/>
          </a:bodyPr>
          <a:lstStyle/>
          <a:p>
            <a:pPr marL="0" indent="0">
              <a:buNone/>
            </a:pPr>
            <a:r>
              <a:rPr lang="en-GB" dirty="0"/>
              <a:t> Community and Public Health Strategies for Improving the
health of Adolescents and Young Adults
• Promoting adolescent health and development in Egypt
• Healthy people 2030
• Public Health Programs Targeted to Children and Adolescents
• Community Health Nurse’s Role</a:t>
            </a:r>
          </a:p>
        </p:txBody>
      </p:sp>
    </p:spTree>
    <p:extLst>
      <p:ext uri="{BB962C8B-B14F-4D97-AF65-F5344CB8AC3E}">
        <p14:creationId xmlns:p14="http://schemas.microsoft.com/office/powerpoint/2010/main" val="4335940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1653C-434E-60C8-8016-C8B724084929}"/>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C0C2B881-18D9-52CD-104D-D412BEA39EEB}"/>
              </a:ext>
            </a:extLst>
          </p:cNvPr>
          <p:cNvPicPr>
            <a:picLocks noGrp="1" noChangeAspect="1"/>
          </p:cNvPicPr>
          <p:nvPr>
            <p:ph idx="1"/>
          </p:nvPr>
        </p:nvPicPr>
        <p:blipFill>
          <a:blip r:embed="rId2"/>
          <a:stretch>
            <a:fillRect/>
          </a:stretch>
        </p:blipFill>
        <p:spPr>
          <a:xfrm>
            <a:off x="635794" y="422671"/>
            <a:ext cx="10489406" cy="6012657"/>
          </a:xfrm>
        </p:spPr>
      </p:pic>
    </p:spTree>
    <p:extLst>
      <p:ext uri="{BB962C8B-B14F-4D97-AF65-F5344CB8AC3E}">
        <p14:creationId xmlns:p14="http://schemas.microsoft.com/office/powerpoint/2010/main" val="2596090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1D02E-A15B-D1B5-C9FD-B12942D497D7}"/>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03A09A9F-2B73-0D97-7918-ADB796025D98}"/>
              </a:ext>
            </a:extLst>
          </p:cNvPr>
          <p:cNvPicPr>
            <a:picLocks noGrp="1" noChangeAspect="1"/>
          </p:cNvPicPr>
          <p:nvPr>
            <p:ph idx="1"/>
          </p:nvPr>
        </p:nvPicPr>
        <p:blipFill>
          <a:blip r:embed="rId2"/>
          <a:stretch>
            <a:fillRect/>
          </a:stretch>
        </p:blipFill>
        <p:spPr>
          <a:xfrm>
            <a:off x="647700" y="327421"/>
            <a:ext cx="10477500" cy="6203157"/>
          </a:xfrm>
        </p:spPr>
      </p:pic>
    </p:spTree>
    <p:extLst>
      <p:ext uri="{BB962C8B-B14F-4D97-AF65-F5344CB8AC3E}">
        <p14:creationId xmlns:p14="http://schemas.microsoft.com/office/powerpoint/2010/main" val="34998429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D98D3-5619-DA39-F616-3B5D298EFBEE}"/>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FF18B23D-2779-6715-85B2-9DA34848E2B6}"/>
              </a:ext>
            </a:extLst>
          </p:cNvPr>
          <p:cNvPicPr>
            <a:picLocks noGrp="1" noChangeAspect="1"/>
          </p:cNvPicPr>
          <p:nvPr>
            <p:ph idx="1"/>
          </p:nvPr>
        </p:nvPicPr>
        <p:blipFill>
          <a:blip r:embed="rId2"/>
          <a:stretch>
            <a:fillRect/>
          </a:stretch>
        </p:blipFill>
        <p:spPr>
          <a:xfrm>
            <a:off x="778669" y="434578"/>
            <a:ext cx="10346531" cy="5988844"/>
          </a:xfrm>
        </p:spPr>
      </p:pic>
    </p:spTree>
    <p:extLst>
      <p:ext uri="{BB962C8B-B14F-4D97-AF65-F5344CB8AC3E}">
        <p14:creationId xmlns:p14="http://schemas.microsoft.com/office/powerpoint/2010/main" val="25466926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3F049-F5DC-58C6-4D53-5B7CEC811731}"/>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7BDE9CB3-7632-852C-7352-4E391B791F17}"/>
              </a:ext>
            </a:extLst>
          </p:cNvPr>
          <p:cNvPicPr>
            <a:picLocks noGrp="1" noChangeAspect="1"/>
          </p:cNvPicPr>
          <p:nvPr>
            <p:ph idx="1"/>
          </p:nvPr>
        </p:nvPicPr>
        <p:blipFill>
          <a:blip r:embed="rId2"/>
          <a:stretch>
            <a:fillRect/>
          </a:stretch>
        </p:blipFill>
        <p:spPr>
          <a:xfrm>
            <a:off x="690563" y="351234"/>
            <a:ext cx="10434637" cy="6155531"/>
          </a:xfrm>
        </p:spPr>
      </p:pic>
    </p:spTree>
    <p:extLst>
      <p:ext uri="{BB962C8B-B14F-4D97-AF65-F5344CB8AC3E}">
        <p14:creationId xmlns:p14="http://schemas.microsoft.com/office/powerpoint/2010/main" val="34590425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46090-7DB0-869C-1FDA-6C0DFEFC637B}"/>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555F9B65-D73C-B991-2BD4-92400144CD1C}"/>
              </a:ext>
            </a:extLst>
          </p:cNvPr>
          <p:cNvPicPr>
            <a:picLocks noGrp="1" noChangeAspect="1"/>
          </p:cNvPicPr>
          <p:nvPr>
            <p:ph idx="1"/>
          </p:nvPr>
        </p:nvPicPr>
        <p:blipFill>
          <a:blip r:embed="rId2"/>
          <a:stretch>
            <a:fillRect/>
          </a:stretch>
        </p:blipFill>
        <p:spPr>
          <a:xfrm>
            <a:off x="654844" y="404813"/>
            <a:ext cx="10656094" cy="6036467"/>
          </a:xfrm>
        </p:spPr>
      </p:pic>
    </p:spTree>
    <p:extLst>
      <p:ext uri="{BB962C8B-B14F-4D97-AF65-F5344CB8AC3E}">
        <p14:creationId xmlns:p14="http://schemas.microsoft.com/office/powerpoint/2010/main" val="15646728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DE2C5-957F-3A51-371C-5EB8588FB8CC}"/>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1D86621E-2E4B-EC15-D8E6-A96AC1237D16}"/>
              </a:ext>
            </a:extLst>
          </p:cNvPr>
          <p:cNvPicPr>
            <a:picLocks noGrp="1" noChangeAspect="1"/>
          </p:cNvPicPr>
          <p:nvPr>
            <p:ph idx="1"/>
          </p:nvPr>
        </p:nvPicPr>
        <p:blipFill>
          <a:blip r:embed="rId2"/>
          <a:stretch>
            <a:fillRect/>
          </a:stretch>
        </p:blipFill>
        <p:spPr>
          <a:xfrm>
            <a:off x="928688" y="404813"/>
            <a:ext cx="10441781" cy="6203155"/>
          </a:xfrm>
        </p:spPr>
      </p:pic>
    </p:spTree>
    <p:extLst>
      <p:ext uri="{BB962C8B-B14F-4D97-AF65-F5344CB8AC3E}">
        <p14:creationId xmlns:p14="http://schemas.microsoft.com/office/powerpoint/2010/main" val="18281378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BB83C-896F-28F1-6440-FE6C7E3AC225}"/>
              </a:ext>
            </a:extLst>
          </p:cNvPr>
          <p:cNvSpPr>
            <a:spLocks noGrp="1"/>
          </p:cNvSpPr>
          <p:nvPr>
            <p:ph type="title"/>
          </p:nvPr>
        </p:nvSpPr>
        <p:spPr/>
        <p:txBody>
          <a:bodyPr>
            <a:normAutofit fontScale="90000"/>
          </a:bodyPr>
          <a:lstStyle/>
          <a:p>
            <a:r>
              <a:rPr lang="en-GB" b="1" dirty="0"/>
              <a:t>Interventions to protect and promote health</a:t>
            </a:r>
            <a:endParaRPr lang="en-US" b="1" dirty="0"/>
          </a:p>
        </p:txBody>
      </p:sp>
      <p:sp>
        <p:nvSpPr>
          <p:cNvPr id="3" name="Content Placeholder 2">
            <a:extLst>
              <a:ext uri="{FF2B5EF4-FFF2-40B4-BE49-F238E27FC236}">
                <a16:creationId xmlns:a16="http://schemas.microsoft.com/office/drawing/2014/main" id="{C63BB936-CE01-2A2A-81FF-5D1AAEB1978D}"/>
              </a:ext>
            </a:extLst>
          </p:cNvPr>
          <p:cNvSpPr>
            <a:spLocks noGrp="1"/>
          </p:cNvSpPr>
          <p:nvPr>
            <p:ph idx="1"/>
          </p:nvPr>
        </p:nvSpPr>
        <p:spPr/>
        <p:txBody>
          <a:bodyPr>
            <a:normAutofit/>
          </a:bodyPr>
          <a:lstStyle/>
          <a:p>
            <a:pPr marL="0" indent="0">
              <a:buNone/>
            </a:pPr>
            <a:r>
              <a:rPr lang="en-GB" sz="2000" b="1" dirty="0">
                <a:solidFill>
                  <a:srgbClr val="C00000"/>
                </a:solidFill>
              </a:rPr>
              <a:t>1- Health education</a:t>
            </a:r>
            <a:r>
              <a:rPr lang="en-GB" sz="2000" dirty="0"/>
              <a:t>, including comprehensive sexuality education—Adolescence is an appropriate time to learn about healthy diets, the 
consequences of alcohol and substance misuse, resisting peer pressure and bullying, healthy sexuality
</a:t>
            </a:r>
            <a:r>
              <a:rPr lang="en-GB" sz="2000" b="1" dirty="0">
                <a:solidFill>
                  <a:srgbClr val="C00000"/>
                </a:solidFill>
              </a:rPr>
              <a:t>2- Access to and use of integrated health services</a:t>
            </a:r>
            <a:r>
              <a:rPr lang="en-GB" sz="2000" dirty="0"/>
              <a:t>— As 
adolescents become sexually active, they require an integrated package of 
services, especially sexual and reproductive health services. This includes 
access to an expanded mix of contraceptives, including emergency contraception and long acting reversible contraceptives</a:t>
            </a:r>
            <a:endParaRPr lang="en-US" sz="2000" dirty="0"/>
          </a:p>
        </p:txBody>
      </p:sp>
    </p:spTree>
    <p:extLst>
      <p:ext uri="{BB962C8B-B14F-4D97-AF65-F5344CB8AC3E}">
        <p14:creationId xmlns:p14="http://schemas.microsoft.com/office/powerpoint/2010/main" val="25798417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AD59B9D-0837-D215-EE78-F34A8381FDBF}"/>
              </a:ext>
            </a:extLst>
          </p:cNvPr>
          <p:cNvSpPr txBox="1"/>
          <p:nvPr/>
        </p:nvSpPr>
        <p:spPr>
          <a:xfrm>
            <a:off x="1059656" y="693034"/>
            <a:ext cx="9834562" cy="4893647"/>
          </a:xfrm>
          <a:prstGeom prst="rect">
            <a:avLst/>
          </a:prstGeom>
          <a:noFill/>
        </p:spPr>
        <p:txBody>
          <a:bodyPr wrap="square">
            <a:spAutoFit/>
          </a:bodyPr>
          <a:lstStyle/>
          <a:p>
            <a:r>
              <a:rPr lang="en-US" sz="2400" b="1" dirty="0">
                <a:solidFill>
                  <a:srgbClr val="C00000"/>
                </a:solidFill>
              </a:rPr>
              <a:t>3- Immunization</a:t>
            </a:r>
            <a:r>
              <a:rPr lang="en-US" sz="2400" dirty="0"/>
              <a:t>—HPV vaccination for 11-14 year olds protects </a:t>
            </a:r>
          </a:p>
          <a:p>
            <a:r>
              <a:rPr lang="en-US" sz="2400" dirty="0"/>
              <a:t>them from developing cervical cancer as adults. HPV vaccination is also an opportunity to reach adolescents with other interventions such as menstrual hygiene, deworming, and malaria prevention. Other critical vaccines include tetanus booster, rubella, and hepatitis B (if not previously vaccinated) measles, and meningococcal disease (depending on epidemiology)</a:t>
            </a:r>
          </a:p>
          <a:p>
            <a:r>
              <a:rPr lang="en-US" sz="2400" b="1" dirty="0">
                <a:solidFill>
                  <a:srgbClr val="C00000"/>
                </a:solidFill>
              </a:rPr>
              <a:t>4- Nutrition</a:t>
            </a:r>
            <a:r>
              <a:rPr lang="en-US" sz="2400" dirty="0"/>
              <a:t>—Developing healthy eating and exercise habits at this age are foundations for good health in adulthood and protect against overweight and obesity. Nutritional supplementation, particularly iron and folic acid, is important to prevent </a:t>
            </a:r>
            <a:r>
              <a:rPr lang="en-US" sz="2400" dirty="0" err="1"/>
              <a:t>anaemia</a:t>
            </a:r>
            <a:r>
              <a:rPr lang="en-US" sz="2400" dirty="0"/>
              <a:t> and protect the health of their future offspring</a:t>
            </a:r>
          </a:p>
        </p:txBody>
      </p:sp>
    </p:spTree>
    <p:extLst>
      <p:ext uri="{BB962C8B-B14F-4D97-AF65-F5344CB8AC3E}">
        <p14:creationId xmlns:p14="http://schemas.microsoft.com/office/powerpoint/2010/main" val="26258833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0111B8-0FFF-13D0-839A-8D95BAD88542}"/>
              </a:ext>
            </a:extLst>
          </p:cNvPr>
          <p:cNvSpPr txBox="1"/>
          <p:nvPr/>
        </p:nvSpPr>
        <p:spPr>
          <a:xfrm>
            <a:off x="1464469" y="474345"/>
            <a:ext cx="8989219" cy="5262979"/>
          </a:xfrm>
          <a:prstGeom prst="rect">
            <a:avLst/>
          </a:prstGeom>
          <a:noFill/>
        </p:spPr>
        <p:txBody>
          <a:bodyPr wrap="square">
            <a:spAutoFit/>
          </a:bodyPr>
          <a:lstStyle/>
          <a:p>
            <a:r>
              <a:rPr lang="en-US" sz="2400" b="1" dirty="0">
                <a:solidFill>
                  <a:srgbClr val="C00000"/>
                </a:solidFill>
              </a:rPr>
              <a:t>5- Psychosocial support</a:t>
            </a:r>
            <a:r>
              <a:rPr lang="en-US" sz="2400" dirty="0"/>
              <a:t>—Mental health problems in adolescence </a:t>
            </a:r>
          </a:p>
          <a:p>
            <a:r>
              <a:rPr lang="en-US" sz="2400" dirty="0"/>
              <a:t>should be detected and managed by competent health workers.5 Schools and other community settings can also help in promoting good mental </a:t>
            </a:r>
            <a:r>
              <a:rPr lang="en-US" sz="2400" dirty="0" err="1"/>
              <a:t>healthSexual</a:t>
            </a:r>
            <a:r>
              <a:rPr lang="en-US" sz="2400" dirty="0"/>
              <a:t> Behaviors That Contribute to Unintended Pregnancy and Sexually Transmitted Diseases</a:t>
            </a:r>
          </a:p>
          <a:p>
            <a:r>
              <a:rPr lang="en-US" sz="2400" dirty="0"/>
              <a:t>Adolescents in the United States continue to experience high rates of unintended pregnancies and STDs, including HIV infection. from 2115show that more than one-third (41.29) of all high school students have engaged in sexual intercourse sometime in their lifetime. The prevalence of sexual intercourse ranged between 21.79 for ninth-grade girls to 59.19for high school senior boys.</a:t>
            </a:r>
          </a:p>
        </p:txBody>
      </p:sp>
    </p:spTree>
    <p:extLst>
      <p:ext uri="{BB962C8B-B14F-4D97-AF65-F5344CB8AC3E}">
        <p14:creationId xmlns:p14="http://schemas.microsoft.com/office/powerpoint/2010/main" val="28649468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3F25059-C5AE-D53C-06EE-8CC654013096}"/>
              </a:ext>
            </a:extLst>
          </p:cNvPr>
          <p:cNvSpPr txBox="1"/>
          <p:nvPr/>
        </p:nvSpPr>
        <p:spPr>
          <a:xfrm>
            <a:off x="1643062" y="797510"/>
            <a:ext cx="9405938" cy="5262979"/>
          </a:xfrm>
          <a:prstGeom prst="rect">
            <a:avLst/>
          </a:prstGeom>
          <a:noFill/>
        </p:spPr>
        <p:txBody>
          <a:bodyPr wrap="square">
            <a:spAutoFit/>
          </a:bodyPr>
          <a:lstStyle/>
          <a:p>
            <a:r>
              <a:rPr lang="en-US" sz="2800" b="1" dirty="0">
                <a:solidFill>
                  <a:schemeClr val="tx2"/>
                </a:solidFill>
              </a:rPr>
              <a:t>Healthy people 2030</a:t>
            </a:r>
          </a:p>
          <a:p>
            <a:r>
              <a:rPr lang="en-US" sz="2800" dirty="0"/>
              <a:t>Adolescents — General</a:t>
            </a:r>
          </a:p>
          <a:p>
            <a:r>
              <a:rPr lang="en-US" sz="2800" dirty="0"/>
              <a:t>o Increase the proportion of adolescents who had a preventive health care visit in the past year </a:t>
            </a:r>
          </a:p>
          <a:p>
            <a:r>
              <a:rPr lang="en-US" sz="2800" dirty="0"/>
              <a:t>o Increase the proportion of adolescents who speak privately with a provider at a preventive medical visit </a:t>
            </a:r>
          </a:p>
          <a:p>
            <a:r>
              <a:rPr lang="en-US" sz="2800" dirty="0"/>
              <a:t>o Increase the proportion of children living with at least 1 parent who works full time </a:t>
            </a:r>
          </a:p>
          <a:p>
            <a:r>
              <a:rPr lang="en-US" sz="2800" dirty="0"/>
              <a:t>o Increase the proportion of high school graduates in</a:t>
            </a:r>
            <a:r>
              <a:rPr lang="en-GB" sz="2800" dirty="0"/>
              <a:t> </a:t>
            </a:r>
            <a:r>
              <a:rPr lang="en-US" sz="2800" dirty="0"/>
              <a:t>college the October after graduating </a:t>
            </a:r>
          </a:p>
          <a:p>
            <a:r>
              <a:rPr lang="en-US" sz="2800" dirty="0"/>
              <a:t>o Increase the proportion of schools with policies and practices that promote health and safety</a:t>
            </a:r>
          </a:p>
        </p:txBody>
      </p:sp>
    </p:spTree>
    <p:extLst>
      <p:ext uri="{BB962C8B-B14F-4D97-AF65-F5344CB8AC3E}">
        <p14:creationId xmlns:p14="http://schemas.microsoft.com/office/powerpoint/2010/main" val="778762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E0322-BAFA-3AEF-A73E-8A1D363607AA}"/>
              </a:ext>
            </a:extLst>
          </p:cNvPr>
          <p:cNvSpPr>
            <a:spLocks noGrp="1"/>
          </p:cNvSpPr>
          <p:nvPr>
            <p:ph type="title"/>
          </p:nvPr>
        </p:nvSpPr>
        <p:spPr>
          <a:xfrm>
            <a:off x="745331" y="0"/>
            <a:ext cx="10058400" cy="1371600"/>
          </a:xfrm>
        </p:spPr>
        <p:txBody>
          <a:bodyPr/>
          <a:lstStyle/>
          <a:p>
            <a:r>
              <a:rPr lang="en-GB" b="1" dirty="0"/>
              <a:t>Introduction </a:t>
            </a:r>
            <a:endParaRPr lang="en-US" b="1" dirty="0"/>
          </a:p>
        </p:txBody>
      </p:sp>
      <p:sp>
        <p:nvSpPr>
          <p:cNvPr id="3" name="Content Placeholder 2">
            <a:extLst>
              <a:ext uri="{FF2B5EF4-FFF2-40B4-BE49-F238E27FC236}">
                <a16:creationId xmlns:a16="http://schemas.microsoft.com/office/drawing/2014/main" id="{9C5D72B7-2B91-E126-C011-BF0A84B3A90A}"/>
              </a:ext>
            </a:extLst>
          </p:cNvPr>
          <p:cNvSpPr>
            <a:spLocks noGrp="1"/>
          </p:cNvSpPr>
          <p:nvPr>
            <p:ph idx="1"/>
          </p:nvPr>
        </p:nvSpPr>
        <p:spPr>
          <a:xfrm>
            <a:off x="745331" y="1371600"/>
            <a:ext cx="10379869" cy="5641180"/>
          </a:xfrm>
        </p:spPr>
        <p:txBody>
          <a:bodyPr>
            <a:normAutofit/>
          </a:bodyPr>
          <a:lstStyle/>
          <a:p>
            <a:pPr marL="0" indent="0">
              <a:buNone/>
            </a:pPr>
            <a:r>
              <a:rPr lang="en-GB" sz="3200" dirty="0"/>
              <a:t>Adolescence is the phase of life between childhood and adulthood, from ages 10 to 19. It is a unique stage of human development and an important time for laying the foundations </a:t>
            </a:r>
            <a:r>
              <a:rPr lang="en-GB" sz="3200" dirty="0" err="1"/>
              <a:t>ofgood</a:t>
            </a:r>
            <a:r>
              <a:rPr lang="en-GB" sz="3200" dirty="0"/>
              <a:t> </a:t>
            </a:r>
            <a:r>
              <a:rPr lang="en-GB" sz="3200" dirty="0" err="1"/>
              <a:t>health.Adolescents</a:t>
            </a:r>
            <a:r>
              <a:rPr lang="en-GB" sz="3200" dirty="0"/>
              <a:t> experience rapid physical, cognitive and psychosocial growth. This affects how they feel, think, make decisions, and interact with the world around them.
</a:t>
            </a:r>
            <a:endParaRPr lang="en-US" sz="3200" dirty="0"/>
          </a:p>
        </p:txBody>
      </p:sp>
    </p:spTree>
    <p:extLst>
      <p:ext uri="{BB962C8B-B14F-4D97-AF65-F5344CB8AC3E}">
        <p14:creationId xmlns:p14="http://schemas.microsoft.com/office/powerpoint/2010/main" val="42585426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4A71E97-D95E-7206-4409-695CA4A89102}"/>
              </a:ext>
            </a:extLst>
          </p:cNvPr>
          <p:cNvSpPr txBox="1"/>
          <p:nvPr/>
        </p:nvSpPr>
        <p:spPr>
          <a:xfrm>
            <a:off x="1899046" y="1166842"/>
            <a:ext cx="8840391" cy="4154984"/>
          </a:xfrm>
          <a:prstGeom prst="rect">
            <a:avLst/>
          </a:prstGeom>
          <a:noFill/>
        </p:spPr>
        <p:txBody>
          <a:bodyPr wrap="square">
            <a:spAutoFit/>
          </a:bodyPr>
          <a:lstStyle/>
          <a:p>
            <a:r>
              <a:rPr lang="en-US" sz="2400" b="1" dirty="0">
                <a:solidFill>
                  <a:schemeClr val="tx2"/>
                </a:solidFill>
              </a:rPr>
              <a:t>Child and Adolescent Development</a:t>
            </a:r>
          </a:p>
          <a:p>
            <a:r>
              <a:rPr lang="en-US" sz="2400" dirty="0"/>
              <a:t>o Increase the proportion of adolescents who have an adult they can talk to about serious problems </a:t>
            </a:r>
          </a:p>
          <a:p>
            <a:r>
              <a:rPr lang="en-US" sz="2400" dirty="0"/>
              <a:t>o Reduce chronic school absence among early adolescents </a:t>
            </a:r>
          </a:p>
          <a:p>
            <a:r>
              <a:rPr lang="en-US" sz="2400" dirty="0"/>
              <a:t>o Increase the proportion of trauma-informed early</a:t>
            </a:r>
            <a:r>
              <a:rPr lang="en-GB" sz="2400" dirty="0"/>
              <a:t> </a:t>
            </a:r>
            <a:r>
              <a:rPr lang="en-US" sz="2400" dirty="0"/>
              <a:t>childcare settings and elementary and secondary schools </a:t>
            </a:r>
          </a:p>
          <a:p>
            <a:r>
              <a:rPr lang="en-US" sz="2400" dirty="0"/>
              <a:t>o Increase the proportion of adolescents in foster care who show signs of being ready for adulthood </a:t>
            </a:r>
          </a:p>
          <a:p>
            <a:r>
              <a:rPr lang="en-US" sz="2400" dirty="0"/>
              <a:t>o Increase the proportion of 8th-graders </a:t>
            </a:r>
            <a:r>
              <a:rPr lang="en-US" sz="2400" dirty="0" err="1"/>
              <a:t>withreading</a:t>
            </a:r>
            <a:r>
              <a:rPr lang="en-US" sz="2400" dirty="0"/>
              <a:t> skills at or above the proficient level</a:t>
            </a:r>
          </a:p>
        </p:txBody>
      </p:sp>
    </p:spTree>
    <p:extLst>
      <p:ext uri="{BB962C8B-B14F-4D97-AF65-F5344CB8AC3E}">
        <p14:creationId xmlns:p14="http://schemas.microsoft.com/office/powerpoint/2010/main" val="27918905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BEEBDA-E4AE-0D65-ED77-C1799042A012}"/>
              </a:ext>
            </a:extLst>
          </p:cNvPr>
          <p:cNvSpPr txBox="1"/>
          <p:nvPr/>
        </p:nvSpPr>
        <p:spPr>
          <a:xfrm>
            <a:off x="1940717" y="797510"/>
            <a:ext cx="9036846" cy="5262979"/>
          </a:xfrm>
          <a:prstGeom prst="rect">
            <a:avLst/>
          </a:prstGeom>
          <a:noFill/>
        </p:spPr>
        <p:txBody>
          <a:bodyPr wrap="square">
            <a:spAutoFit/>
          </a:bodyPr>
          <a:lstStyle/>
          <a:p>
            <a:r>
              <a:rPr lang="en-US" sz="2400" b="1" dirty="0">
                <a:solidFill>
                  <a:schemeClr val="tx2"/>
                </a:solidFill>
              </a:rPr>
              <a:t>Chronic Kidney Disease</a:t>
            </a:r>
          </a:p>
          <a:p>
            <a:r>
              <a:rPr lang="en-US" sz="2400" dirty="0"/>
              <a:t>o Reduce the proportion of adolescents with chronic kidney disease </a:t>
            </a:r>
          </a:p>
          <a:p>
            <a:r>
              <a:rPr lang="en-US" sz="2400" dirty="0"/>
              <a:t>o Drug and Alcohol Use</a:t>
            </a:r>
          </a:p>
          <a:p>
            <a:r>
              <a:rPr lang="en-US" sz="2400" dirty="0"/>
              <a:t>o Reduce the proportion of adolescents who drank alcohol in the past month </a:t>
            </a:r>
          </a:p>
          <a:p>
            <a:r>
              <a:rPr lang="en-US" sz="2400" dirty="0"/>
              <a:t>o Reduce the proportion of adolescents who used drugs in the past month </a:t>
            </a:r>
          </a:p>
          <a:p>
            <a:r>
              <a:rPr lang="en-US" sz="2400" dirty="0"/>
              <a:t>o Reduce the proportion of adolescents who used marijuana in the past month </a:t>
            </a:r>
          </a:p>
          <a:p>
            <a:r>
              <a:rPr lang="en-US" sz="2400" dirty="0"/>
              <a:t>o Reduce the proportion of people under 21 years who engaged in binge drinking in the past month </a:t>
            </a:r>
          </a:p>
          <a:p>
            <a:r>
              <a:rPr lang="en-US" sz="2400" dirty="0"/>
              <a:t>o Increase the proportion of adolescents who think substance abuse is risky</a:t>
            </a:r>
          </a:p>
        </p:txBody>
      </p:sp>
    </p:spTree>
    <p:extLst>
      <p:ext uri="{BB962C8B-B14F-4D97-AF65-F5344CB8AC3E}">
        <p14:creationId xmlns:p14="http://schemas.microsoft.com/office/powerpoint/2010/main" val="19266136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8AD305D-3A5E-9F29-A8AD-87E2994ABBF3}"/>
              </a:ext>
            </a:extLst>
          </p:cNvPr>
          <p:cNvSpPr txBox="1"/>
          <p:nvPr/>
        </p:nvSpPr>
        <p:spPr>
          <a:xfrm>
            <a:off x="1451364" y="797510"/>
            <a:ext cx="8905875" cy="5262979"/>
          </a:xfrm>
          <a:prstGeom prst="rect">
            <a:avLst/>
          </a:prstGeom>
          <a:noFill/>
        </p:spPr>
        <p:txBody>
          <a:bodyPr wrap="square">
            <a:spAutoFit/>
          </a:bodyPr>
          <a:lstStyle/>
          <a:p>
            <a:r>
              <a:rPr lang="en-US" sz="2400" b="1" dirty="0">
                <a:solidFill>
                  <a:schemeClr val="tx2"/>
                </a:solidFill>
              </a:rPr>
              <a:t>Family Planning</a:t>
            </a:r>
          </a:p>
          <a:p>
            <a:r>
              <a:rPr lang="en-US" sz="2400" dirty="0"/>
              <a:t>o Increase the proportion of adolescents who use birth control the first time they have sex </a:t>
            </a:r>
          </a:p>
          <a:p>
            <a:r>
              <a:rPr lang="en-US" sz="2400" dirty="0"/>
              <a:t>o Increase the proportion of adolescents who get formal sex education before age 18 years </a:t>
            </a:r>
          </a:p>
          <a:p>
            <a:r>
              <a:rPr lang="en-US" sz="2400" dirty="0"/>
              <a:t>o Increase the proportion of adolescents who have never had sex</a:t>
            </a:r>
          </a:p>
          <a:p>
            <a:r>
              <a:rPr lang="en-US" sz="2400" dirty="0"/>
              <a:t>o Increase the proportion of adolescent females who used effective birth control the last time they had sex </a:t>
            </a:r>
          </a:p>
          <a:p>
            <a:r>
              <a:rPr lang="en-US" sz="2400" dirty="0"/>
              <a:t>o Increase the proportion of adolescent males who used a condom the last time they had sex </a:t>
            </a:r>
          </a:p>
          <a:p>
            <a:r>
              <a:rPr lang="en-US" sz="2400" dirty="0"/>
              <a:t>o Increase the proportion of adolescent females at risk for unintended pregnancy who use effective birth control </a:t>
            </a:r>
            <a:endParaRPr lang="en-GB" sz="2400" dirty="0"/>
          </a:p>
          <a:p>
            <a:r>
              <a:rPr lang="en-US" sz="2400" dirty="0"/>
              <a:t>o Reduce pregnancies in adolescents</a:t>
            </a:r>
          </a:p>
        </p:txBody>
      </p:sp>
    </p:spTree>
    <p:extLst>
      <p:ext uri="{BB962C8B-B14F-4D97-AF65-F5344CB8AC3E}">
        <p14:creationId xmlns:p14="http://schemas.microsoft.com/office/powerpoint/2010/main" val="22729857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B3B3C7-0B12-744D-C353-A2066A1FCE65}"/>
              </a:ext>
            </a:extLst>
          </p:cNvPr>
          <p:cNvSpPr txBox="1"/>
          <p:nvPr/>
        </p:nvSpPr>
        <p:spPr>
          <a:xfrm>
            <a:off x="2101453" y="797510"/>
            <a:ext cx="7989094" cy="5262979"/>
          </a:xfrm>
          <a:prstGeom prst="rect">
            <a:avLst/>
          </a:prstGeom>
          <a:noFill/>
        </p:spPr>
        <p:txBody>
          <a:bodyPr wrap="square">
            <a:spAutoFit/>
          </a:bodyPr>
          <a:lstStyle/>
          <a:p>
            <a:r>
              <a:rPr lang="en-US" sz="2400" b="1" dirty="0">
                <a:solidFill>
                  <a:schemeClr val="tx2"/>
                </a:solidFill>
              </a:rPr>
              <a:t>Health Care</a:t>
            </a:r>
          </a:p>
          <a:p>
            <a:r>
              <a:rPr lang="en-US" sz="2400" dirty="0"/>
              <a:t>o Increase use of the oral health care system </a:t>
            </a:r>
          </a:p>
          <a:p>
            <a:r>
              <a:rPr lang="en-US" sz="2400" dirty="0"/>
              <a:t>o Increase the proportion of children and adolescents who receive care in a </a:t>
            </a:r>
          </a:p>
          <a:p>
            <a:r>
              <a:rPr lang="en-US" sz="2400" dirty="0"/>
              <a:t>medical home </a:t>
            </a:r>
          </a:p>
          <a:p>
            <a:r>
              <a:rPr lang="en-US" sz="2400" dirty="0"/>
              <a:t>o Increase the proportion of children and adolescents with special health </a:t>
            </a:r>
          </a:p>
          <a:p>
            <a:r>
              <a:rPr lang="en-US" sz="2400" dirty="0"/>
              <a:t>care needs who have a system of care</a:t>
            </a:r>
          </a:p>
          <a:p>
            <a:r>
              <a:rPr lang="en-US" sz="2400" dirty="0"/>
              <a:t>o Increase the proportion of adolescents who get support for their </a:t>
            </a:r>
          </a:p>
          <a:p>
            <a:r>
              <a:rPr lang="en-US" sz="2400" dirty="0"/>
              <a:t>transition to adult health care</a:t>
            </a:r>
          </a:p>
          <a:p>
            <a:r>
              <a:rPr lang="en-US" sz="2400" b="1" dirty="0">
                <a:solidFill>
                  <a:schemeClr val="tx2"/>
                </a:solidFill>
              </a:rPr>
              <a:t>Infectious Disease</a:t>
            </a:r>
          </a:p>
          <a:p>
            <a:r>
              <a:rPr lang="en-US" sz="2400" dirty="0"/>
              <a:t>Reduce infections of HPV types prevented by the vaccine in young adults</a:t>
            </a:r>
          </a:p>
        </p:txBody>
      </p:sp>
    </p:spTree>
    <p:extLst>
      <p:ext uri="{BB962C8B-B14F-4D97-AF65-F5344CB8AC3E}">
        <p14:creationId xmlns:p14="http://schemas.microsoft.com/office/powerpoint/2010/main" val="7195509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4CB88C-1A44-86AE-3A51-D2E58E8FF31D}"/>
              </a:ext>
            </a:extLst>
          </p:cNvPr>
          <p:cNvSpPr txBox="1"/>
          <p:nvPr/>
        </p:nvSpPr>
        <p:spPr>
          <a:xfrm>
            <a:off x="726281" y="474345"/>
            <a:ext cx="11215688" cy="6370975"/>
          </a:xfrm>
          <a:prstGeom prst="rect">
            <a:avLst/>
          </a:prstGeom>
          <a:noFill/>
        </p:spPr>
        <p:txBody>
          <a:bodyPr wrap="square">
            <a:spAutoFit/>
          </a:bodyPr>
          <a:lstStyle/>
          <a:p>
            <a:r>
              <a:rPr lang="en-US" sz="2400" b="1" dirty="0">
                <a:solidFill>
                  <a:srgbClr val="C00000"/>
                </a:solidFill>
              </a:rPr>
              <a:t>Public Health Programs Targeted to Children and </a:t>
            </a:r>
          </a:p>
          <a:p>
            <a:r>
              <a:rPr lang="en-US" sz="2400" b="1" dirty="0">
                <a:solidFill>
                  <a:srgbClr val="C00000"/>
                </a:solidFill>
              </a:rPr>
              <a:t>Adolescents</a:t>
            </a:r>
          </a:p>
          <a:p>
            <a:r>
              <a:rPr lang="en-US" sz="2400" b="1" dirty="0">
                <a:solidFill>
                  <a:schemeClr val="tx2"/>
                </a:solidFill>
              </a:rPr>
              <a:t>A- Health Care Coverage Programs</a:t>
            </a:r>
          </a:p>
          <a:p>
            <a:r>
              <a:rPr lang="en-US" sz="2400" b="1" dirty="0"/>
              <a:t>1- Affordable Care Act</a:t>
            </a:r>
          </a:p>
          <a:p>
            <a:r>
              <a:rPr lang="en-US" sz="2400" dirty="0"/>
              <a:t>The ACA mandates certain preventive services at no cost, such as vaccinations for </a:t>
            </a:r>
            <a:r>
              <a:rPr lang="en-US" sz="2400" dirty="0" err="1"/>
              <a:t>childrenand</a:t>
            </a:r>
            <a:r>
              <a:rPr lang="en-US" sz="2400" dirty="0"/>
              <a:t> breastfeeding support. Teens and adults younger than 26 years can stay insured under their parent’s insurance plan if the plan allows dependent coverage.</a:t>
            </a:r>
          </a:p>
          <a:p>
            <a:r>
              <a:rPr lang="en-US" sz="2400" b="1" dirty="0">
                <a:solidFill>
                  <a:schemeClr val="tx2"/>
                </a:solidFill>
              </a:rPr>
              <a:t>2- Medicaid and the Children’s Health Insurance Program </a:t>
            </a:r>
          </a:p>
          <a:p>
            <a:r>
              <a:rPr lang="en-US" sz="2400" dirty="0"/>
              <a:t>The program’s services far exceed those usually covered by private insurance and include the following:</a:t>
            </a:r>
          </a:p>
          <a:p>
            <a:r>
              <a:rPr lang="en-US" sz="2400" dirty="0"/>
              <a:t>• Health, developmental, and nutritional screening</a:t>
            </a:r>
          </a:p>
          <a:p>
            <a:r>
              <a:rPr lang="en-US" sz="2400" dirty="0"/>
              <a:t>• Physical examinations</a:t>
            </a:r>
          </a:p>
          <a:p>
            <a:r>
              <a:rPr lang="en-US" sz="2400" dirty="0"/>
              <a:t>• Immunizations</a:t>
            </a:r>
          </a:p>
          <a:p>
            <a:r>
              <a:rPr lang="en-US" sz="2400" dirty="0"/>
              <a:t>• Vision and hearing screening</a:t>
            </a:r>
          </a:p>
          <a:p>
            <a:r>
              <a:rPr lang="en-US" sz="2400" dirty="0"/>
              <a:t>• Certain laboratory tests</a:t>
            </a:r>
          </a:p>
          <a:p>
            <a:r>
              <a:rPr lang="en-US" sz="2400" dirty="0"/>
              <a:t>• Dental services</a:t>
            </a:r>
          </a:p>
        </p:txBody>
      </p:sp>
    </p:spTree>
    <p:extLst>
      <p:ext uri="{BB962C8B-B14F-4D97-AF65-F5344CB8AC3E}">
        <p14:creationId xmlns:p14="http://schemas.microsoft.com/office/powerpoint/2010/main" val="39231057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213589-6D38-73C3-DDFA-71BA473385CA}"/>
              </a:ext>
            </a:extLst>
          </p:cNvPr>
          <p:cNvSpPr txBox="1"/>
          <p:nvPr/>
        </p:nvSpPr>
        <p:spPr>
          <a:xfrm>
            <a:off x="1035844" y="736282"/>
            <a:ext cx="10382250" cy="5632311"/>
          </a:xfrm>
          <a:prstGeom prst="rect">
            <a:avLst/>
          </a:prstGeom>
          <a:noFill/>
        </p:spPr>
        <p:txBody>
          <a:bodyPr wrap="square">
            <a:spAutoFit/>
          </a:bodyPr>
          <a:lstStyle/>
          <a:p>
            <a:r>
              <a:rPr lang="en-US" sz="2000" b="1" dirty="0">
                <a:solidFill>
                  <a:schemeClr val="tx2"/>
                </a:solidFill>
              </a:rPr>
              <a:t>B- Direct Health Care Delivery Programs</a:t>
            </a:r>
          </a:p>
          <a:p>
            <a:r>
              <a:rPr lang="en-US" sz="2000" b="1" dirty="0"/>
              <a:t>1- Maternal and Child Health Block Grant</a:t>
            </a:r>
          </a:p>
          <a:p>
            <a:r>
              <a:rPr lang="en-US" sz="2000" dirty="0"/>
              <a:t>These health centers provide comprehensive, culturally competent,</a:t>
            </a:r>
          </a:p>
          <a:p>
            <a:r>
              <a:rPr lang="en-US" sz="2000" dirty="0"/>
              <a:t>primary and preventive health care to a diverse population including individuals who are low income, uninsured and experiencing homelessness.</a:t>
            </a:r>
          </a:p>
          <a:p>
            <a:r>
              <a:rPr lang="en-US" sz="2000" b="1" dirty="0"/>
              <a:t>2- School-Based Health Centers</a:t>
            </a:r>
          </a:p>
          <a:p>
            <a:r>
              <a:rPr lang="en-US" sz="2000" dirty="0"/>
              <a:t>School-based health centers typically provide a combination of screening </a:t>
            </a:r>
          </a:p>
          <a:p>
            <a:r>
              <a:rPr lang="en-US" sz="2000" dirty="0"/>
              <a:t>and preventive services, primary care, mental health and substance abuse counseling, dental health, nutrition education, and other health promotion activities</a:t>
            </a:r>
          </a:p>
          <a:p>
            <a:r>
              <a:rPr lang="en-US" sz="2000" b="1" dirty="0"/>
              <a:t>3- Special Supplemental Nutrition Program</a:t>
            </a:r>
            <a:r>
              <a:rPr lang="en-US" sz="2000" dirty="0"/>
              <a:t> for Women, Infants, and Children Established in </a:t>
            </a:r>
          </a:p>
          <a:p>
            <a:r>
              <a:rPr lang="en-US" sz="2000" dirty="0"/>
              <a:t>1972, WIC is one of the most successful, popular, and cost-effective public health programs. Some of the many benefits attributed to WIC include the following:</a:t>
            </a:r>
          </a:p>
          <a:p>
            <a:r>
              <a:rPr lang="en-US" sz="2000" dirty="0"/>
              <a:t>o Improvements in birth outcomes and health care cost savings</a:t>
            </a:r>
          </a:p>
          <a:p>
            <a:r>
              <a:rPr lang="en-US" sz="2000" dirty="0"/>
              <a:t>o Improved infant feeding practices, better low-birth-weight rate, and more regular primary care</a:t>
            </a:r>
          </a:p>
          <a:p>
            <a:r>
              <a:rPr lang="en-US" sz="2000" dirty="0"/>
              <a:t>o Lower rates of childhood obesity</a:t>
            </a:r>
          </a:p>
        </p:txBody>
      </p:sp>
    </p:spTree>
    <p:extLst>
      <p:ext uri="{BB962C8B-B14F-4D97-AF65-F5344CB8AC3E}">
        <p14:creationId xmlns:p14="http://schemas.microsoft.com/office/powerpoint/2010/main" val="2918122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CDC13B-9573-274C-40A6-9BB9B54E6D17}"/>
              </a:ext>
            </a:extLst>
          </p:cNvPr>
          <p:cNvSpPr txBox="1"/>
          <p:nvPr/>
        </p:nvSpPr>
        <p:spPr>
          <a:xfrm>
            <a:off x="1297782" y="1074509"/>
            <a:ext cx="10620373" cy="4832092"/>
          </a:xfrm>
          <a:prstGeom prst="rect">
            <a:avLst/>
          </a:prstGeom>
          <a:noFill/>
        </p:spPr>
        <p:txBody>
          <a:bodyPr wrap="square">
            <a:spAutoFit/>
          </a:bodyPr>
          <a:lstStyle/>
          <a:p>
            <a:r>
              <a:rPr lang="en-US" sz="2400" b="1" dirty="0">
                <a:solidFill>
                  <a:schemeClr val="tx2"/>
                </a:solidFill>
              </a:rPr>
              <a:t>Community Health Nurse’s Role</a:t>
            </a:r>
          </a:p>
          <a:p>
            <a:r>
              <a:rPr lang="en-US" sz="2400" b="1" dirty="0">
                <a:solidFill>
                  <a:srgbClr val="C00000"/>
                </a:solidFill>
              </a:rPr>
              <a:t>Educator</a:t>
            </a:r>
            <a:r>
              <a:rPr lang="en-US" sz="2400" dirty="0"/>
              <a:t>:</a:t>
            </a:r>
          </a:p>
          <a:p>
            <a:r>
              <a:rPr lang="en-US" sz="2000" dirty="0"/>
              <a:t>■ information about issues influencing their health and development;</a:t>
            </a:r>
          </a:p>
          <a:p>
            <a:r>
              <a:rPr lang="en-US" sz="2000" dirty="0"/>
              <a:t>■ services including health, education, and opportunities for fun and relaxation;</a:t>
            </a:r>
          </a:p>
          <a:p>
            <a:r>
              <a:rPr lang="en-US" sz="2000" dirty="0"/>
              <a:t>■ a safe and supportive environment, which includes supportive and caring adults and offers opportunities for participation including the means to influence and make decisions affecting their lives and their communities (WHO, 1998d, p. 15)</a:t>
            </a:r>
          </a:p>
          <a:p>
            <a:r>
              <a:rPr lang="en-US" sz="2000" dirty="0"/>
              <a:t>Educating adolescents about reproductive and sexual health is an important </a:t>
            </a:r>
          </a:p>
          <a:p>
            <a:r>
              <a:rPr lang="en-US" sz="2000" dirty="0"/>
              <a:t>part of comprehensive well-woman care</a:t>
            </a:r>
          </a:p>
          <a:p>
            <a:r>
              <a:rPr lang="en-US" sz="2000" dirty="0"/>
              <a:t>Three components guide practice: recognizing sexual rights, sexuality </a:t>
            </a:r>
          </a:p>
          <a:p>
            <a:r>
              <a:rPr lang="en-US" sz="2000" dirty="0"/>
              <a:t>education and counseling, and confidential high-quality </a:t>
            </a:r>
          </a:p>
          <a:p>
            <a:r>
              <a:rPr lang="en-US" sz="2000" dirty="0"/>
              <a:t>services.35 Incorporating these components supports young women in </a:t>
            </a:r>
          </a:p>
          <a:p>
            <a:r>
              <a:rPr lang="en-US" sz="2000" dirty="0"/>
              <a:t>feeling empowered regarding bodily autonomy and sexual rights.</a:t>
            </a:r>
          </a:p>
          <a:p>
            <a:r>
              <a:rPr lang="en-US" sz="2000" dirty="0"/>
              <a:t>Information on prevention of STIs is an essential part of adolescent </a:t>
            </a:r>
          </a:p>
          <a:p>
            <a:r>
              <a:rPr lang="en-US" sz="2000" dirty="0"/>
              <a:t>reproductive and sexual health</a:t>
            </a:r>
          </a:p>
        </p:txBody>
      </p:sp>
    </p:spTree>
    <p:extLst>
      <p:ext uri="{BB962C8B-B14F-4D97-AF65-F5344CB8AC3E}">
        <p14:creationId xmlns:p14="http://schemas.microsoft.com/office/powerpoint/2010/main" val="2277354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70AD4F-0E37-4F44-90CC-D44DDF94C107}"/>
              </a:ext>
            </a:extLst>
          </p:cNvPr>
          <p:cNvSpPr txBox="1"/>
          <p:nvPr/>
        </p:nvSpPr>
        <p:spPr>
          <a:xfrm>
            <a:off x="1774030" y="1117848"/>
            <a:ext cx="8882063" cy="4832092"/>
          </a:xfrm>
          <a:prstGeom prst="rect">
            <a:avLst/>
          </a:prstGeom>
          <a:noFill/>
        </p:spPr>
        <p:txBody>
          <a:bodyPr wrap="square">
            <a:spAutoFit/>
          </a:bodyPr>
          <a:lstStyle/>
          <a:p>
            <a:r>
              <a:rPr lang="en-US" sz="2800" b="1" dirty="0">
                <a:solidFill>
                  <a:srgbClr val="C00000"/>
                </a:solidFill>
              </a:rPr>
              <a:t>researcher</a:t>
            </a:r>
          </a:p>
          <a:p>
            <a:r>
              <a:rPr lang="en-US" sz="2800" dirty="0"/>
              <a:t>O A researcher for effective strategies to serve women and children</a:t>
            </a:r>
          </a:p>
          <a:p>
            <a:r>
              <a:rPr lang="en-US" sz="2800" b="1" dirty="0">
                <a:solidFill>
                  <a:srgbClr val="C00000"/>
                </a:solidFill>
              </a:rPr>
              <a:t>advocator</a:t>
            </a:r>
          </a:p>
          <a:p>
            <a:r>
              <a:rPr lang="en-US" sz="2800" dirty="0"/>
              <a:t>o An advocate for improved individual and community responses to children’s need</a:t>
            </a:r>
          </a:p>
          <a:p>
            <a:r>
              <a:rPr lang="en-US" sz="2800" dirty="0"/>
              <a:t>Advocate for legislation and policies that promote adolescent health </a:t>
            </a:r>
            <a:r>
              <a:rPr lang="en-US" sz="2800" dirty="0" err="1"/>
              <a:t>andstrengtheningof</a:t>
            </a:r>
            <a:r>
              <a:rPr lang="en-US" sz="2800" dirty="0"/>
              <a:t> families through community involvement;</a:t>
            </a:r>
          </a:p>
          <a:p>
            <a:r>
              <a:rPr lang="en-US" sz="2800" dirty="0"/>
              <a:t> ■incorporate evidence-based practice to guide the care of adolescents.</a:t>
            </a:r>
          </a:p>
        </p:txBody>
      </p:sp>
    </p:spTree>
    <p:extLst>
      <p:ext uri="{BB962C8B-B14F-4D97-AF65-F5344CB8AC3E}">
        <p14:creationId xmlns:p14="http://schemas.microsoft.com/office/powerpoint/2010/main" val="13689425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B2B343-213C-89CC-0E97-78C0537E9CD8}"/>
              </a:ext>
            </a:extLst>
          </p:cNvPr>
          <p:cNvSpPr txBox="1"/>
          <p:nvPr/>
        </p:nvSpPr>
        <p:spPr>
          <a:xfrm>
            <a:off x="392906" y="678656"/>
            <a:ext cx="11406187" cy="4893647"/>
          </a:xfrm>
          <a:prstGeom prst="rect">
            <a:avLst/>
          </a:prstGeom>
          <a:noFill/>
        </p:spPr>
        <p:txBody>
          <a:bodyPr wrap="square">
            <a:spAutoFit/>
          </a:bodyPr>
          <a:lstStyle/>
          <a:p>
            <a:r>
              <a:rPr lang="en-US" sz="2400" b="1" dirty="0">
                <a:solidFill>
                  <a:srgbClr val="C00000"/>
                </a:solidFill>
              </a:rPr>
              <a:t>Collaborator</a:t>
            </a:r>
          </a:p>
          <a:p>
            <a:r>
              <a:rPr lang="en-US" sz="2400" dirty="0"/>
              <a:t>o A partner with other professionals to improve service collaboration and </a:t>
            </a:r>
          </a:p>
          <a:p>
            <a:r>
              <a:rPr lang="en-US" sz="2400" dirty="0"/>
              <a:t>coordination</a:t>
            </a:r>
          </a:p>
          <a:p>
            <a:r>
              <a:rPr lang="en-US" sz="2400" b="1" dirty="0" err="1">
                <a:solidFill>
                  <a:srgbClr val="C00000"/>
                </a:solidFill>
              </a:rPr>
              <a:t>Comunicator</a:t>
            </a:r>
            <a:endParaRPr lang="en-US" sz="2400" b="1" dirty="0">
              <a:solidFill>
                <a:srgbClr val="C00000"/>
              </a:solidFill>
            </a:endParaRPr>
          </a:p>
          <a:p>
            <a:r>
              <a:rPr lang="en-US" sz="2400" dirty="0"/>
              <a:t>Communication, the foundation of the nurse– patient relationship, is </a:t>
            </a:r>
          </a:p>
          <a:p>
            <a:r>
              <a:rPr lang="en-US" sz="2400" dirty="0"/>
              <a:t>especially critical when working with an adolescent population. Nurses </a:t>
            </a:r>
          </a:p>
          <a:p>
            <a:r>
              <a:rPr lang="en-US" sz="2400" dirty="0"/>
              <a:t>must strive to engage in non-judgmental, non-patronizing dialogue with </a:t>
            </a:r>
          </a:p>
          <a:p>
            <a:r>
              <a:rPr lang="en-US" sz="2400" dirty="0"/>
              <a:t>adolescent patients and to respect their ability to make decisions, accept </a:t>
            </a:r>
          </a:p>
          <a:p>
            <a:r>
              <a:rPr lang="en-US" sz="2400" dirty="0"/>
              <a:t>responsibility, and problem solve regarding their own health care </a:t>
            </a:r>
          </a:p>
          <a:p>
            <a:r>
              <a:rPr lang="en-US" sz="2400" dirty="0"/>
              <a:t>). The issue of confidentiality should be routinely addressed especially </a:t>
            </a:r>
          </a:p>
          <a:p>
            <a:r>
              <a:rPr lang="en-US" sz="2400" dirty="0"/>
              <a:t>when sensitive information must be shared with others. These instances </a:t>
            </a:r>
          </a:p>
          <a:p>
            <a:r>
              <a:rPr lang="en-US" sz="2400" dirty="0"/>
              <a:t>may vary by state based on regulations related to sexual/</a:t>
            </a:r>
            <a:r>
              <a:rPr lang="en-US" sz="2400" dirty="0" err="1"/>
              <a:t>phys-ical</a:t>
            </a:r>
            <a:r>
              <a:rPr lang="en-US" sz="2400" dirty="0"/>
              <a:t> </a:t>
            </a:r>
          </a:p>
          <a:p>
            <a:r>
              <a:rPr lang="en-US" sz="2400" dirty="0"/>
              <a:t>abuse, abortion, and contraception</a:t>
            </a:r>
            <a:r>
              <a:rPr lang="en-US" dirty="0"/>
              <a:t>.</a:t>
            </a:r>
          </a:p>
        </p:txBody>
      </p:sp>
    </p:spTree>
    <p:extLst>
      <p:ext uri="{BB962C8B-B14F-4D97-AF65-F5344CB8AC3E}">
        <p14:creationId xmlns:p14="http://schemas.microsoft.com/office/powerpoint/2010/main" val="30692575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C46C10-421E-4D4A-F804-8A2E32B94DC9}"/>
              </a:ext>
            </a:extLst>
          </p:cNvPr>
          <p:cNvSpPr txBox="1"/>
          <p:nvPr/>
        </p:nvSpPr>
        <p:spPr>
          <a:xfrm>
            <a:off x="988217" y="243512"/>
            <a:ext cx="10537033" cy="6370975"/>
          </a:xfrm>
          <a:prstGeom prst="rect">
            <a:avLst/>
          </a:prstGeom>
          <a:noFill/>
        </p:spPr>
        <p:txBody>
          <a:bodyPr wrap="square">
            <a:spAutoFit/>
          </a:bodyPr>
          <a:lstStyle/>
          <a:p>
            <a:r>
              <a:rPr lang="en-US" sz="2400" b="1" dirty="0">
                <a:solidFill>
                  <a:srgbClr val="C00000"/>
                </a:solidFill>
              </a:rPr>
              <a:t>Other</a:t>
            </a:r>
          </a:p>
          <a:p>
            <a:r>
              <a:rPr lang="en-US" sz="2400" dirty="0"/>
              <a:t>It is essential that nurses create environments that support adolescents’ rights to </a:t>
            </a:r>
          </a:p>
          <a:p>
            <a:r>
              <a:rPr lang="en-US" sz="2400" dirty="0"/>
              <a:t>confidential health care and that their practice remains within the limits of the law</a:t>
            </a:r>
          </a:p>
          <a:p>
            <a:r>
              <a:rPr lang="en-US" sz="2400" dirty="0"/>
              <a:t>■ use an assets framework when assessing adolescents; </a:t>
            </a:r>
          </a:p>
          <a:p>
            <a:r>
              <a:rPr lang="en-US" sz="2400" dirty="0"/>
              <a:t>■ create respectful, trusting relationships with adolescents and families when </a:t>
            </a:r>
          </a:p>
          <a:p>
            <a:r>
              <a:rPr lang="en-US" sz="2400" dirty="0"/>
              <a:t>developing health care plans;</a:t>
            </a:r>
          </a:p>
          <a:p>
            <a:r>
              <a:rPr lang="en-US" sz="2400" dirty="0"/>
              <a:t>■ identify the needs of adolescents for safety, privacy, confidentiality, information, connectedness and support;</a:t>
            </a:r>
          </a:p>
          <a:p>
            <a:r>
              <a:rPr lang="en-US" sz="2400" dirty="0"/>
              <a:t>■ appreciate the impact of the environment on adolescent health;</a:t>
            </a:r>
          </a:p>
          <a:p>
            <a:r>
              <a:rPr lang="en-US" sz="2400" dirty="0"/>
              <a:t>■ develop innovative primary health care strategies within the community </a:t>
            </a:r>
          </a:p>
          <a:p>
            <a:r>
              <a:rPr lang="en-US" sz="2400" dirty="0"/>
              <a:t>to promote adolescent health and to prevent disease;</a:t>
            </a:r>
          </a:p>
          <a:p>
            <a:r>
              <a:rPr lang="en-US" sz="2400" dirty="0"/>
              <a:t>■ incorporate evidence-based practice to guide the care of adolescents.</a:t>
            </a:r>
          </a:p>
        </p:txBody>
      </p:sp>
    </p:spTree>
    <p:extLst>
      <p:ext uri="{BB962C8B-B14F-4D97-AF65-F5344CB8AC3E}">
        <p14:creationId xmlns:p14="http://schemas.microsoft.com/office/powerpoint/2010/main" val="452528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C546E-01DF-5090-8E57-E1CB46558A2A}"/>
              </a:ext>
            </a:extLst>
          </p:cNvPr>
          <p:cNvSpPr>
            <a:spLocks noGrp="1"/>
          </p:cNvSpPr>
          <p:nvPr>
            <p:ph type="title"/>
          </p:nvPr>
        </p:nvSpPr>
        <p:spPr/>
        <p:txBody>
          <a:bodyPr/>
          <a:lstStyle/>
          <a:p>
            <a:r>
              <a:rPr lang="en-GB" b="1" dirty="0"/>
              <a:t>Introduction</a:t>
            </a:r>
            <a:endParaRPr lang="en-US" b="1" dirty="0"/>
          </a:p>
        </p:txBody>
      </p:sp>
      <p:sp>
        <p:nvSpPr>
          <p:cNvPr id="3" name="Content Placeholder 2">
            <a:extLst>
              <a:ext uri="{FF2B5EF4-FFF2-40B4-BE49-F238E27FC236}">
                <a16:creationId xmlns:a16="http://schemas.microsoft.com/office/drawing/2014/main" id="{BDABA15D-B97C-94B8-F33F-18C840EC7D26}"/>
              </a:ext>
            </a:extLst>
          </p:cNvPr>
          <p:cNvSpPr>
            <a:spLocks noGrp="1"/>
          </p:cNvSpPr>
          <p:nvPr>
            <p:ph idx="1"/>
          </p:nvPr>
        </p:nvSpPr>
        <p:spPr/>
        <p:txBody>
          <a:bodyPr>
            <a:normAutofit fontScale="92500" lnSpcReduction="20000"/>
          </a:bodyPr>
          <a:lstStyle/>
          <a:p>
            <a:pPr marL="0" indent="0">
              <a:buNone/>
            </a:pPr>
            <a:r>
              <a:rPr lang="en-GB" sz="3200" dirty="0"/>
              <a:t>Despite being thought of as a healthy stage of life, there is significant death, illness and injury in the adolescent years. Much of this is preventable or treatable. During this phase, adolescents 
establish patterns of behaviour – for instance, related to diet, physical activity, substance use, 
and sexual activity – that can protect their health and the health of others around them, or put their health at risk now and in the future</a:t>
            </a:r>
            <a:r>
              <a:rPr lang="en-GB" dirty="0"/>
              <a:t>.</a:t>
            </a:r>
            <a:endParaRPr lang="en-US" dirty="0"/>
          </a:p>
        </p:txBody>
      </p:sp>
    </p:spTree>
    <p:extLst>
      <p:ext uri="{BB962C8B-B14F-4D97-AF65-F5344CB8AC3E}">
        <p14:creationId xmlns:p14="http://schemas.microsoft.com/office/powerpoint/2010/main" val="16240918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DC34760-14A5-E3DB-E837-0271EAC30E72}"/>
              </a:ext>
            </a:extLst>
          </p:cNvPr>
          <p:cNvSpPr txBox="1"/>
          <p:nvPr/>
        </p:nvSpPr>
        <p:spPr>
          <a:xfrm>
            <a:off x="547688" y="442496"/>
            <a:ext cx="11644312" cy="5909310"/>
          </a:xfrm>
          <a:prstGeom prst="rect">
            <a:avLst/>
          </a:prstGeom>
          <a:noFill/>
        </p:spPr>
        <p:txBody>
          <a:bodyPr wrap="square">
            <a:spAutoFit/>
          </a:bodyPr>
          <a:lstStyle/>
          <a:p>
            <a:r>
              <a:rPr lang="en-GB" b="1" dirty="0">
                <a:solidFill>
                  <a:srgbClr val="C00000"/>
                </a:solidFill>
              </a:rPr>
              <a:t>REFERENCES</a:t>
            </a:r>
          </a:p>
          <a:p>
            <a:r>
              <a:rPr lang="en-US" dirty="0"/>
              <a:t>.</a:t>
            </a:r>
            <a:r>
              <a:rPr lang="en-US" dirty="0" err="1"/>
              <a:t>noitareneg</a:t>
            </a:r>
            <a:r>
              <a:rPr lang="en-US" dirty="0"/>
              <a:t> </a:t>
            </a:r>
            <a:r>
              <a:rPr lang="en-US" dirty="0" err="1"/>
              <a:t>txen</a:t>
            </a:r>
            <a:r>
              <a:rPr lang="en-US" dirty="0"/>
              <a:t> </a:t>
            </a:r>
            <a:r>
              <a:rPr lang="en-US" dirty="0" err="1"/>
              <a:t>eht</a:t>
            </a:r>
            <a:r>
              <a:rPr lang="en-US" dirty="0"/>
              <a:t> </a:t>
            </a:r>
            <a:r>
              <a:rPr lang="en-US" dirty="0" err="1"/>
              <a:t>dna</a:t>
            </a:r>
            <a:r>
              <a:rPr lang="en-US" dirty="0"/>
              <a:t> </a:t>
            </a:r>
            <a:r>
              <a:rPr lang="en-US" dirty="0" err="1"/>
              <a:t>tnempoleveD</a:t>
            </a:r>
            <a:r>
              <a:rPr lang="en-US" dirty="0"/>
              <a:t> .2007World Bank. World </a:t>
            </a:r>
            <a:r>
              <a:rPr lang="en-US" dirty="0" err="1"/>
              <a:t>DevelopmentReport</a:t>
            </a:r>
            <a:endParaRPr lang="en-US" dirty="0"/>
          </a:p>
          <a:p>
            <a:r>
              <a:rPr lang="en-US" dirty="0"/>
              <a:t>.2007 ;</a:t>
            </a:r>
            <a:r>
              <a:rPr lang="en-US" dirty="0" err="1"/>
              <a:t>knaB</a:t>
            </a:r>
            <a:r>
              <a:rPr lang="en-US" dirty="0"/>
              <a:t> </a:t>
            </a:r>
            <a:r>
              <a:rPr lang="en-US" dirty="0" err="1"/>
              <a:t>dlroW</a:t>
            </a:r>
            <a:r>
              <a:rPr lang="en-US" dirty="0"/>
              <a:t> :</a:t>
            </a:r>
            <a:r>
              <a:rPr lang="en-US" dirty="0" err="1"/>
              <a:t>notgnihsaW</a:t>
            </a:r>
            <a:endParaRPr lang="en-US" dirty="0"/>
          </a:p>
          <a:p>
            <a:r>
              <a:rPr lang="en-US" dirty="0"/>
              <a:t>4 UNFPA. UNFPA framework for action on adolescents and youth. Opening doors with</a:t>
            </a:r>
          </a:p>
          <a:p>
            <a:r>
              <a:rPr lang="en-US" dirty="0"/>
              <a:t>.2007keys. New York: UNFPA; </a:t>
            </a:r>
          </a:p>
          <a:p>
            <a:r>
              <a:rPr lang="en-US" dirty="0"/>
              <a:t>WHO. Strengthening the health sector response to adolescent health &amp; development. </a:t>
            </a:r>
          </a:p>
          <a:p>
            <a:r>
              <a:rPr lang="en-US" dirty="0"/>
              <a:t>.2009Geneva: WHO; </a:t>
            </a:r>
          </a:p>
          <a:p>
            <a:r>
              <a:rPr lang="en-US" dirty="0"/>
              <a:t>.2012UNICEF. Progress for children. A report card for adolescents. UNICEF. New York.</a:t>
            </a:r>
            <a:endParaRPr lang="en-GB" dirty="0"/>
          </a:p>
          <a:p>
            <a:r>
              <a:rPr lang="en-GB" dirty="0">
                <a:hlinkClick r:id="rId2"/>
              </a:rPr>
              <a:t>https://doi.org/10.1111/j.1552-AWHONN</a:t>
            </a:r>
            <a:r>
              <a:rPr lang="en-GB" dirty="0"/>
              <a:t> position statement: Confidentiality in adolescent health care.</a:t>
            </a:r>
          </a:p>
          <a:p>
            <a:r>
              <a:rPr lang="en-GB" dirty="0"/>
              <a:t>
Journal of Obstetric, </a:t>
            </a:r>
            <a:r>
              <a:rPr lang="en-GB" dirty="0" err="1"/>
              <a:t>Gynecologic</a:t>
            </a:r>
            <a:r>
              <a:rPr lang="en-GB" dirty="0"/>
              <a:t>, &amp; Neonatal Nursing. 2010; 39: 127-128https://</a:t>
            </a:r>
            <a:r>
              <a:rPr lang="en-GB" dirty="0" err="1"/>
              <a:t>doi.org</a:t>
            </a:r>
            <a:r>
              <a:rPr lang="en-GB" dirty="0"/>
              <a:t>/10.1111/j.1552-</a:t>
            </a:r>
          </a:p>
          <a:p>
            <a:r>
              <a:rPr lang="en-GB" dirty="0"/>
              <a:t>
6909.2009.01096.x</a:t>
            </a:r>
          </a:p>
          <a:p>
            <a:r>
              <a:rPr lang="en-GB" dirty="0"/>
              <a:t>
American Academy of Nursing [AAN] (2000). Adolescent health task force. Nursing Outlook, 48:42–43.</a:t>
            </a:r>
          </a:p>
          <a:p>
            <a:r>
              <a:rPr lang="en-GB" dirty="0"/>
              <a:t>
Brookfield S (1987). Developing critical thinkers: challenging adults to explore alternative ways of thinking and</a:t>
            </a:r>
          </a:p>
          <a:p>
            <a:r>
              <a:rPr lang="en-GB" dirty="0"/>
              <a:t>
acting. San Francisco, CA, </a:t>
            </a:r>
            <a:r>
              <a:rPr lang="en-GB" dirty="0" err="1"/>
              <a:t>Jossey</a:t>
            </a:r>
            <a:r>
              <a:rPr lang="en-GB" dirty="0"/>
              <a:t> Bass.</a:t>
            </a:r>
          </a:p>
          <a:p>
            <a:r>
              <a:rPr lang="en-GB" dirty="0"/>
              <a:t>Cook R, Dickens BM (2000). Recognizing adolescents’ ‘evolving capacities’ to exercise choice in</a:t>
            </a:r>
            <a:endParaRPr lang="en-US" dirty="0"/>
          </a:p>
        </p:txBody>
      </p:sp>
    </p:spTree>
    <p:extLst>
      <p:ext uri="{BB962C8B-B14F-4D97-AF65-F5344CB8AC3E}">
        <p14:creationId xmlns:p14="http://schemas.microsoft.com/office/powerpoint/2010/main" val="40261784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D80F6-484B-CBE2-3A18-D0505C529194}"/>
              </a:ext>
            </a:extLst>
          </p:cNvPr>
          <p:cNvSpPr>
            <a:spLocks noGrp="1"/>
          </p:cNvSpPr>
          <p:nvPr>
            <p:ph type="title"/>
          </p:nvPr>
        </p:nvSpPr>
        <p:spPr/>
        <p:txBody>
          <a:bodyPr/>
          <a:lstStyle/>
          <a:p>
            <a:r>
              <a:rPr lang="en-GB" dirty="0"/>
              <a:t>Thank you </a:t>
            </a:r>
            <a:endParaRPr lang="en-US" dirty="0"/>
          </a:p>
        </p:txBody>
      </p:sp>
      <p:sp>
        <p:nvSpPr>
          <p:cNvPr id="3" name="Text Placeholder 2">
            <a:extLst>
              <a:ext uri="{FF2B5EF4-FFF2-40B4-BE49-F238E27FC236}">
                <a16:creationId xmlns:a16="http://schemas.microsoft.com/office/drawing/2014/main" id="{6F26760F-7900-D24A-E313-D64A6C443E9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421399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A8D61-5241-FE59-CF71-B488116B2200}"/>
              </a:ext>
            </a:extLst>
          </p:cNvPr>
          <p:cNvSpPr>
            <a:spLocks noGrp="1"/>
          </p:cNvSpPr>
          <p:nvPr>
            <p:ph type="title"/>
          </p:nvPr>
        </p:nvSpPr>
        <p:spPr/>
        <p:txBody>
          <a:bodyPr>
            <a:normAutofit fontScale="90000"/>
          </a:bodyPr>
          <a:lstStyle/>
          <a:p>
            <a:r>
              <a:rPr lang="en-GB" b="1" dirty="0"/>
              <a:t>DEFINITION OF ADOLESCENT AND YOUNG ADULT</a:t>
            </a:r>
            <a:br>
              <a:rPr lang="en-GB" b="1" dirty="0"/>
            </a:br>
            <a:endParaRPr lang="en-US" b="1" dirty="0"/>
          </a:p>
        </p:txBody>
      </p:sp>
      <p:sp>
        <p:nvSpPr>
          <p:cNvPr id="3" name="Content Placeholder 2">
            <a:extLst>
              <a:ext uri="{FF2B5EF4-FFF2-40B4-BE49-F238E27FC236}">
                <a16:creationId xmlns:a16="http://schemas.microsoft.com/office/drawing/2014/main" id="{84C630FB-7F27-2139-E9DE-1E1C1CD51959}"/>
              </a:ext>
            </a:extLst>
          </p:cNvPr>
          <p:cNvSpPr>
            <a:spLocks noGrp="1"/>
          </p:cNvSpPr>
          <p:nvPr>
            <p:ph idx="1"/>
          </p:nvPr>
        </p:nvSpPr>
        <p:spPr>
          <a:xfrm>
            <a:off x="1066800" y="2103120"/>
            <a:ext cx="5291138" cy="3931920"/>
          </a:xfrm>
        </p:spPr>
        <p:txBody>
          <a:bodyPr/>
          <a:lstStyle/>
          <a:p>
            <a:pPr marL="0" indent="0">
              <a:buNone/>
            </a:pPr>
            <a:r>
              <a:rPr lang="en-GB" dirty="0"/>
              <a:t>
WHO defines ‘</a:t>
            </a:r>
            <a:r>
              <a:rPr lang="en-GB" b="1" dirty="0"/>
              <a:t>Adolescents</a:t>
            </a:r>
            <a:r>
              <a:rPr lang="en-GB" dirty="0"/>
              <a:t>’ as individuals in the 10-19 years age group </a:t>
            </a:r>
          </a:p>
          <a:p>
            <a:pPr marL="0" indent="0">
              <a:buNone/>
            </a:pPr>
            <a:r>
              <a:rPr lang="en-GB" dirty="0"/>
              <a:t>
and ‘Youth’ as the 15-24 year </a:t>
            </a:r>
            <a:r>
              <a:rPr lang="en-GB" dirty="0" err="1"/>
              <a:t>agegroup</a:t>
            </a:r>
            <a:r>
              <a:rPr lang="en-GB" dirty="0"/>
              <a:t>
While ‘Young People’ covers the age range 10-24 years</a:t>
            </a:r>
            <a:endParaRPr lang="en-US" dirty="0"/>
          </a:p>
        </p:txBody>
      </p:sp>
      <p:pic>
        <p:nvPicPr>
          <p:cNvPr id="4" name="Picture 3">
            <a:extLst>
              <a:ext uri="{FF2B5EF4-FFF2-40B4-BE49-F238E27FC236}">
                <a16:creationId xmlns:a16="http://schemas.microsoft.com/office/drawing/2014/main" id="{BCAF8E54-466A-13C2-551B-CB0E5836B1F3}"/>
              </a:ext>
            </a:extLst>
          </p:cNvPr>
          <p:cNvPicPr>
            <a:picLocks noChangeAspect="1"/>
          </p:cNvPicPr>
          <p:nvPr/>
        </p:nvPicPr>
        <p:blipFill>
          <a:blip r:embed="rId2"/>
          <a:stretch>
            <a:fillRect/>
          </a:stretch>
        </p:blipFill>
        <p:spPr>
          <a:xfrm>
            <a:off x="6096000" y="1494208"/>
            <a:ext cx="5905500" cy="4754880"/>
          </a:xfrm>
          <a:prstGeom prst="rect">
            <a:avLst/>
          </a:prstGeom>
        </p:spPr>
      </p:pic>
    </p:spTree>
    <p:extLst>
      <p:ext uri="{BB962C8B-B14F-4D97-AF65-F5344CB8AC3E}">
        <p14:creationId xmlns:p14="http://schemas.microsoft.com/office/powerpoint/2010/main" val="572093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42AC3-E2C2-A818-9D20-FDD17939D87E}"/>
              </a:ext>
            </a:extLst>
          </p:cNvPr>
          <p:cNvSpPr>
            <a:spLocks noGrp="1"/>
          </p:cNvSpPr>
          <p:nvPr>
            <p:ph type="title"/>
          </p:nvPr>
        </p:nvSpPr>
        <p:spPr>
          <a:xfrm>
            <a:off x="2026443" y="106813"/>
            <a:ext cx="10058400" cy="1371600"/>
          </a:xfrm>
        </p:spPr>
        <p:txBody>
          <a:bodyPr/>
          <a:lstStyle/>
          <a:p>
            <a:r>
              <a:rPr lang="en-GB" b="1" dirty="0"/>
              <a:t>STAGES OF ADOLESCENCE</a:t>
            </a:r>
            <a:endParaRPr lang="en-US" b="1" dirty="0"/>
          </a:p>
        </p:txBody>
      </p:sp>
      <p:sp>
        <p:nvSpPr>
          <p:cNvPr id="3" name="Content Placeholder 2">
            <a:extLst>
              <a:ext uri="{FF2B5EF4-FFF2-40B4-BE49-F238E27FC236}">
                <a16:creationId xmlns:a16="http://schemas.microsoft.com/office/drawing/2014/main" id="{505520CC-C3B6-2171-26A2-3B8569648F81}"/>
              </a:ext>
            </a:extLst>
          </p:cNvPr>
          <p:cNvSpPr>
            <a:spLocks noGrp="1"/>
          </p:cNvSpPr>
          <p:nvPr>
            <p:ph idx="1"/>
          </p:nvPr>
        </p:nvSpPr>
        <p:spPr>
          <a:xfrm>
            <a:off x="959643" y="1567338"/>
            <a:ext cx="11125200" cy="3931920"/>
          </a:xfrm>
        </p:spPr>
        <p:txBody>
          <a:bodyPr>
            <a:noAutofit/>
          </a:bodyPr>
          <a:lstStyle/>
          <a:p>
            <a:pPr marL="0" indent="0">
              <a:buNone/>
            </a:pPr>
            <a:r>
              <a:rPr lang="en-GB" sz="2800" dirty="0"/>
              <a:t>• Adolescence is the time in a young person’s life when they transition 
from childhood into young adulthood and experience physical, </a:t>
            </a:r>
            <a:r>
              <a:rPr lang="en-GB" sz="2800" dirty="0" err="1"/>
              <a:t>behavioral</a:t>
            </a:r>
            <a:r>
              <a:rPr lang="en-GB" sz="2800" dirty="0"/>
              <a:t>, cognitive, emotional, and social developmental changes.
• There are three primary developmental stages of adolescence
</a:t>
            </a:r>
            <a:r>
              <a:rPr lang="en-GB" sz="2800" b="1" dirty="0"/>
              <a:t>1. Early adolescence (10 to 13 years
2. Middle adolescence (14 to 17 years)
3. Late adolescence/young adulthood (18 to 21 years and beyond)</a:t>
            </a:r>
            <a:endParaRPr lang="en-US" sz="2800" b="1" dirty="0"/>
          </a:p>
        </p:txBody>
      </p:sp>
    </p:spTree>
    <p:extLst>
      <p:ext uri="{BB962C8B-B14F-4D97-AF65-F5344CB8AC3E}">
        <p14:creationId xmlns:p14="http://schemas.microsoft.com/office/powerpoint/2010/main" val="4208852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71443-38E5-8EC1-06C6-944F7452B8AC}"/>
              </a:ext>
            </a:extLst>
          </p:cNvPr>
          <p:cNvSpPr>
            <a:spLocks noGrp="1"/>
          </p:cNvSpPr>
          <p:nvPr>
            <p:ph type="title"/>
          </p:nvPr>
        </p:nvSpPr>
        <p:spPr/>
        <p:txBody>
          <a:bodyPr>
            <a:normAutofit fontScale="90000"/>
          </a:bodyPr>
          <a:lstStyle/>
          <a:p>
            <a:r>
              <a:rPr lang="en-GB" b="1" dirty="0"/>
              <a:t>EARLY ADOLESCENCE (10 TO 13 YEARS</a:t>
            </a:r>
            <a:endParaRPr lang="en-US" b="1" dirty="0"/>
          </a:p>
        </p:txBody>
      </p:sp>
      <p:sp>
        <p:nvSpPr>
          <p:cNvPr id="3" name="Content Placeholder 2">
            <a:extLst>
              <a:ext uri="{FF2B5EF4-FFF2-40B4-BE49-F238E27FC236}">
                <a16:creationId xmlns:a16="http://schemas.microsoft.com/office/drawing/2014/main" id="{F86B344A-8298-E7EA-2D8C-BCE79CF96E50}"/>
              </a:ext>
            </a:extLst>
          </p:cNvPr>
          <p:cNvSpPr>
            <a:spLocks noGrp="1"/>
          </p:cNvSpPr>
          <p:nvPr>
            <p:ph idx="1"/>
          </p:nvPr>
        </p:nvSpPr>
        <p:spPr>
          <a:xfrm>
            <a:off x="636440" y="2283486"/>
            <a:ext cx="10058400" cy="3931920"/>
          </a:xfrm>
        </p:spPr>
        <p:txBody>
          <a:bodyPr>
            <a:noAutofit/>
          </a:bodyPr>
          <a:lstStyle/>
          <a:p>
            <a:pPr marL="0" indent="0">
              <a:buNone/>
            </a:pPr>
            <a:r>
              <a:rPr lang="en-GB" sz="2400" b="1" dirty="0">
                <a:solidFill>
                  <a:srgbClr val="C00000"/>
                </a:solidFill>
              </a:rPr>
              <a:t>Puberty</a:t>
            </a:r>
            <a:r>
              <a:rPr lang="en-GB" sz="2400" dirty="0"/>
              <a:t> begins in this stage
• Children experience considerable physical growth and increased sexual interest
• Body changes such as hair growth under the arms and near the genitals, </a:t>
            </a:r>
            <a:r>
              <a:rPr lang="en-GB" sz="2400" b="1" dirty="0">
                <a:solidFill>
                  <a:srgbClr val="C00000"/>
                </a:solidFill>
              </a:rPr>
              <a:t>breast</a:t>
            </a:r>
            <a:r>
              <a:rPr lang="en-GB" sz="2400" dirty="0"/>
              <a:t> development in females and enlargement of the testicles in males, starts to occur
• these changes can start as early as age 8 for females and age nine for males</a:t>
            </a:r>
          </a:p>
          <a:p>
            <a:pPr marL="0" indent="0">
              <a:buNone/>
            </a:pPr>
            <a:r>
              <a:rPr lang="en-GB" sz="2400" dirty="0"/>
              <a:t>• Girls may start their </a:t>
            </a:r>
            <a:r>
              <a:rPr lang="en-GB" sz="2400" b="1" dirty="0">
                <a:solidFill>
                  <a:srgbClr val="C00000"/>
                </a:solidFill>
              </a:rPr>
              <a:t>period</a:t>
            </a:r>
            <a:r>
              <a:rPr lang="en-GB" sz="2400" dirty="0"/>
              <a:t> around age 12
• Body changes can cause both curiosity and anxiety</a:t>
            </a:r>
            <a:endParaRPr lang="en-US" sz="2400" dirty="0"/>
          </a:p>
        </p:txBody>
      </p:sp>
    </p:spTree>
    <p:extLst>
      <p:ext uri="{BB962C8B-B14F-4D97-AF65-F5344CB8AC3E}">
        <p14:creationId xmlns:p14="http://schemas.microsoft.com/office/powerpoint/2010/main" val="2443056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8C8D2-4CF9-449F-3E32-87A3A370EED4}"/>
              </a:ext>
            </a:extLst>
          </p:cNvPr>
          <p:cNvSpPr>
            <a:spLocks noGrp="1"/>
          </p:cNvSpPr>
          <p:nvPr>
            <p:ph type="title"/>
          </p:nvPr>
        </p:nvSpPr>
        <p:spPr/>
        <p:txBody>
          <a:bodyPr>
            <a:normAutofit fontScale="90000"/>
          </a:bodyPr>
          <a:lstStyle/>
          <a:p>
            <a:r>
              <a:rPr lang="en-GB" b="1" dirty="0"/>
              <a:t>•Cognitive development at this stage</a:t>
            </a:r>
            <a:endParaRPr lang="en-US" b="1" dirty="0"/>
          </a:p>
        </p:txBody>
      </p:sp>
      <p:sp>
        <p:nvSpPr>
          <p:cNvPr id="3" name="Content Placeholder 2">
            <a:extLst>
              <a:ext uri="{FF2B5EF4-FFF2-40B4-BE49-F238E27FC236}">
                <a16:creationId xmlns:a16="http://schemas.microsoft.com/office/drawing/2014/main" id="{35AA5418-7F7B-4506-D025-AE292C9C0243}"/>
              </a:ext>
            </a:extLst>
          </p:cNvPr>
          <p:cNvSpPr>
            <a:spLocks noGrp="1"/>
          </p:cNvSpPr>
          <p:nvPr>
            <p:ph idx="1"/>
          </p:nvPr>
        </p:nvSpPr>
        <p:spPr/>
        <p:txBody>
          <a:bodyPr>
            <a:noAutofit/>
          </a:bodyPr>
          <a:lstStyle/>
          <a:p>
            <a:pPr marL="0" indent="0">
              <a:buNone/>
            </a:pPr>
            <a:r>
              <a:rPr lang="en-GB" sz="2800" dirty="0"/>
              <a:t>• Intellectual interests expand, and early adolescents develop deeper moral thinking
• Pre-teens also feel an increased need for privacy
They explore how to be independent from their family and may 
push boundaries and react strongly when limits are enforced</a:t>
            </a:r>
            <a:endParaRPr lang="en-US" sz="2800" dirty="0"/>
          </a:p>
        </p:txBody>
      </p:sp>
    </p:spTree>
    <p:extLst>
      <p:ext uri="{BB962C8B-B14F-4D97-AF65-F5344CB8AC3E}">
        <p14:creationId xmlns:p14="http://schemas.microsoft.com/office/powerpoint/2010/main" val="5122519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51</Slides>
  <Notes>0</Notes>
  <HiddenSlides>0</HiddenSlide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Savon</vt:lpstr>
      <vt:lpstr>ADOLESCENT HEALTH</vt:lpstr>
      <vt:lpstr>Out lines </vt:lpstr>
      <vt:lpstr>Outlines </vt:lpstr>
      <vt:lpstr>Introduction </vt:lpstr>
      <vt:lpstr>Introduction</vt:lpstr>
      <vt:lpstr>DEFINITION OF ADOLESCENT AND YOUNG ADULT </vt:lpstr>
      <vt:lpstr>STAGES OF ADOLESCENCE</vt:lpstr>
      <vt:lpstr>EARLY ADOLESCENCE (10 TO 13 YEARS</vt:lpstr>
      <vt:lpstr>•Cognitive development at this stage</vt:lpstr>
      <vt:lpstr>•Middle adolescence (14 to 17 years)</vt:lpstr>
      <vt:lpstr>PowerPoint Presentation</vt:lpstr>
      <vt:lpstr>PowerPoint Presentation</vt:lpstr>
      <vt:lpstr>PowerPoint Presentation</vt:lpstr>
      <vt:lpstr>Risk Factors that affect child health:
Risks related to mother and baby:</vt:lpstr>
      <vt:lpstr>Growth of adolescents</vt:lpstr>
      <vt:lpstr>PowerPoint Presentation</vt:lpstr>
      <vt:lpstr>The main health problem Of adolescent </vt:lpstr>
      <vt:lpstr>PowerPoint Presentation</vt:lpstr>
      <vt:lpstr>PowerPoint Presentation</vt:lpstr>
      <vt:lpstr>PowerPoint Presentation</vt:lpstr>
      <vt:lpstr>PowerPoint Presentation</vt:lpstr>
      <vt:lpstr>PowerPoint Presentation</vt:lpstr>
      <vt:lpstr>PowerPoint Presentation</vt:lpstr>
      <vt:lpstr>The adolescents needs</vt:lpstr>
      <vt:lpstr>Physical needs</vt:lpstr>
      <vt:lpstr>PowerPoint Presentation</vt:lpstr>
      <vt:lpstr>PowerPoint Presentation</vt:lpstr>
      <vt:lpstr>PowerPoint Presentation</vt:lpstr>
      <vt:lpstr>Mental needs </vt:lpstr>
      <vt:lpstr>PowerPoint Presentation</vt:lpstr>
      <vt:lpstr>PowerPoint Presentation</vt:lpstr>
      <vt:lpstr>PowerPoint Presentation</vt:lpstr>
      <vt:lpstr>PowerPoint Presentation</vt:lpstr>
      <vt:lpstr>PowerPoint Presentation</vt:lpstr>
      <vt:lpstr>PowerPoint Presentation</vt:lpstr>
      <vt:lpstr>Interventions to protect and promote health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ADOLESCENT HEALTH</dc:title>
  <dc:creator>Nourhan Dahshsn</dc:creator>
  <cp:lastModifiedBy>Nourhan Dahshsn</cp:lastModifiedBy>
  <cp:revision>2</cp:revision>
  <dcterms:created xsi:type="dcterms:W3CDTF">2024-02-24T11:03:27Z</dcterms:created>
  <dcterms:modified xsi:type="dcterms:W3CDTF">2024-02-24T13:00:37Z</dcterms:modified>
</cp:coreProperties>
</file>