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handoutMasterIdLst>
    <p:handoutMasterId r:id="rId98"/>
  </p:handoutMasterIdLst>
  <p:sldIdLst>
    <p:sldId id="334" r:id="rId2"/>
    <p:sldId id="264" r:id="rId3"/>
    <p:sldId id="265" r:id="rId4"/>
    <p:sldId id="266" r:id="rId5"/>
    <p:sldId id="267" r:id="rId6"/>
    <p:sldId id="268"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4" r:id="rId21"/>
    <p:sldId id="287" r:id="rId22"/>
    <p:sldId id="288" r:id="rId23"/>
    <p:sldId id="289" r:id="rId24"/>
    <p:sldId id="290" r:id="rId25"/>
    <p:sldId id="332" r:id="rId26"/>
    <p:sldId id="333" r:id="rId27"/>
    <p:sldId id="291" r:id="rId28"/>
    <p:sldId id="292" r:id="rId29"/>
    <p:sldId id="293" r:id="rId30"/>
    <p:sldId id="382" r:id="rId31"/>
    <p:sldId id="294" r:id="rId32"/>
    <p:sldId id="295" r:id="rId33"/>
    <p:sldId id="383" r:id="rId34"/>
    <p:sldId id="296" r:id="rId35"/>
    <p:sldId id="298" r:id="rId36"/>
    <p:sldId id="299" r:id="rId37"/>
    <p:sldId id="300"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01" r:id="rId57"/>
    <p:sldId id="302" r:id="rId58"/>
    <p:sldId id="381" r:id="rId59"/>
    <p:sldId id="303" r:id="rId60"/>
    <p:sldId id="304" r:id="rId61"/>
    <p:sldId id="364" r:id="rId62"/>
    <p:sldId id="365" r:id="rId63"/>
    <p:sldId id="305" r:id="rId64"/>
    <p:sldId id="366" r:id="rId65"/>
    <p:sldId id="370" r:id="rId66"/>
    <p:sldId id="368" r:id="rId67"/>
    <p:sldId id="372" r:id="rId68"/>
    <p:sldId id="374" r:id="rId69"/>
    <p:sldId id="376" r:id="rId70"/>
    <p:sldId id="377" r:id="rId71"/>
    <p:sldId id="384" r:id="rId72"/>
    <p:sldId id="363" r:id="rId73"/>
    <p:sldId id="313" r:id="rId74"/>
    <p:sldId id="314" r:id="rId75"/>
    <p:sldId id="324" r:id="rId76"/>
    <p:sldId id="325" r:id="rId77"/>
    <p:sldId id="326" r:id="rId78"/>
    <p:sldId id="327" r:id="rId79"/>
    <p:sldId id="328" r:id="rId80"/>
    <p:sldId id="329" r:id="rId81"/>
    <p:sldId id="320" r:id="rId82"/>
    <p:sldId id="321" r:id="rId83"/>
    <p:sldId id="322" r:id="rId84"/>
    <p:sldId id="330" r:id="rId85"/>
    <p:sldId id="323" r:id="rId86"/>
    <p:sldId id="315" r:id="rId87"/>
    <p:sldId id="385" r:id="rId88"/>
    <p:sldId id="386" r:id="rId89"/>
    <p:sldId id="331" r:id="rId90"/>
    <p:sldId id="316" r:id="rId91"/>
    <p:sldId id="317" r:id="rId92"/>
    <p:sldId id="318" r:id="rId93"/>
    <p:sldId id="319" r:id="rId94"/>
    <p:sldId id="379" r:id="rId95"/>
    <p:sldId id="380"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52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EB8B13-7FC3-0648-8CB2-13074352A77E}" type="datetimeFigureOut">
              <a:rPr lang="en-US" smtClean="0"/>
              <a:t>4/25/2024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4AD011-1B80-C240-976B-A81CB95B772E}" type="slidenum">
              <a:rPr lang="en-US" smtClean="0"/>
              <a:t>‹#›</a:t>
            </a:fld>
            <a:endParaRPr lang="en-US"/>
          </a:p>
        </p:txBody>
      </p:sp>
    </p:spTree>
    <p:extLst>
      <p:ext uri="{BB962C8B-B14F-4D97-AF65-F5344CB8AC3E}">
        <p14:creationId xmlns:p14="http://schemas.microsoft.com/office/powerpoint/2010/main" val="357977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8D3B4-F936-894F-A716-437BC7D161D3}" type="datetimeFigureOut">
              <a:rPr lang="en-US" smtClean="0"/>
              <a:t>4/25/2024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EDF0ED-50EA-034F-BE77-539ACB5C2825}" type="slidenum">
              <a:rPr lang="en-US" smtClean="0"/>
              <a:t>‹#›</a:t>
            </a:fld>
            <a:endParaRPr lang="en-US"/>
          </a:p>
        </p:txBody>
      </p:sp>
    </p:spTree>
    <p:extLst>
      <p:ext uri="{BB962C8B-B14F-4D97-AF65-F5344CB8AC3E}">
        <p14:creationId xmlns:p14="http://schemas.microsoft.com/office/powerpoint/2010/main" val="18947301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F0ED-50EA-034F-BE77-539ACB5C2825}" type="slidenum">
              <a:rPr lang="en-US" smtClean="0"/>
              <a:t>4</a:t>
            </a:fld>
            <a:endParaRPr lang="en-US"/>
          </a:p>
        </p:txBody>
      </p:sp>
    </p:spTree>
    <p:extLst>
      <p:ext uri="{BB962C8B-B14F-4D97-AF65-F5344CB8AC3E}">
        <p14:creationId xmlns:p14="http://schemas.microsoft.com/office/powerpoint/2010/main" val="184359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DF0ED-50EA-034F-BE77-539ACB5C2825}" type="slidenum">
              <a:rPr lang="en-US" smtClean="0"/>
              <a:t>67</a:t>
            </a:fld>
            <a:endParaRPr lang="en-US"/>
          </a:p>
        </p:txBody>
      </p:sp>
    </p:spTree>
    <p:extLst>
      <p:ext uri="{BB962C8B-B14F-4D97-AF65-F5344CB8AC3E}">
        <p14:creationId xmlns:p14="http://schemas.microsoft.com/office/powerpoint/2010/main" val="312893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F9959A87-94B9-8E4E-A232-B0F5D164458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1867929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F9959A87-94B9-8E4E-A232-B0F5D164458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261755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F9959A87-94B9-8E4E-A232-B0F5D164458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305599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F9959A87-94B9-8E4E-A232-B0F5D164458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254634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F9959A87-94B9-8E4E-A232-B0F5D164458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112836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F9959A87-94B9-8E4E-A232-B0F5D1644589}"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314550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F9959A87-94B9-8E4E-A232-B0F5D1644589}"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3154418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F9959A87-94B9-8E4E-A232-B0F5D1644589}"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604383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59A87-94B9-8E4E-A232-B0F5D1644589}"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162374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F9959A87-94B9-8E4E-A232-B0F5D1644589}"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151489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F9959A87-94B9-8E4E-A232-B0F5D1644589}"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18DBE-C196-A848-B07D-E2A647BEA32C}" type="slidenum">
              <a:rPr lang="en-US" smtClean="0"/>
              <a:t>‹#›</a:t>
            </a:fld>
            <a:endParaRPr lang="en-US"/>
          </a:p>
        </p:txBody>
      </p:sp>
    </p:spTree>
    <p:extLst>
      <p:ext uri="{BB962C8B-B14F-4D97-AF65-F5344CB8AC3E}">
        <p14:creationId xmlns:p14="http://schemas.microsoft.com/office/powerpoint/2010/main" val="2012958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59A87-94B9-8E4E-A232-B0F5D1644589}" type="datetimeFigureOut">
              <a:rPr lang="en-US" smtClean="0"/>
              <a:t>4/25/2024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18DBE-C196-A848-B07D-E2A647BEA32C}" type="slidenum">
              <a:rPr lang="en-US" smtClean="0"/>
              <a:t>‹#›</a:t>
            </a:fld>
            <a:endParaRPr lang="en-US"/>
          </a:p>
        </p:txBody>
      </p:sp>
    </p:spTree>
    <p:extLst>
      <p:ext uri="{BB962C8B-B14F-4D97-AF65-F5344CB8AC3E}">
        <p14:creationId xmlns:p14="http://schemas.microsoft.com/office/powerpoint/2010/main" val="2959275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876"/>
            <a:ext cx="8229600" cy="1143000"/>
          </a:xfrm>
        </p:spPr>
        <p:txBody>
          <a:bodyPr>
            <a:normAutofit fontScale="90000"/>
          </a:bodyPr>
          <a:lstStyle/>
          <a:p>
            <a:r>
              <a:rPr lang="en-US" b="1" dirty="0"/>
              <a:t>ADOLESCENT IDIOPATHIC SCOLIOSIS</a:t>
            </a:r>
            <a:endParaRPr lang="en-US" dirty="0"/>
          </a:p>
        </p:txBody>
      </p:sp>
      <p:pic>
        <p:nvPicPr>
          <p:cNvPr id="4" name="Picture 3" descr="scoliotic-spine-normal-spine_0.jpg"/>
          <p:cNvPicPr>
            <a:picLocks noChangeAspect="1"/>
          </p:cNvPicPr>
          <p:nvPr/>
        </p:nvPicPr>
        <p:blipFill rotWithShape="1">
          <a:blip r:embed="rId2">
            <a:extLst>
              <a:ext uri="{28A0092B-C50C-407E-A947-70E740481C1C}">
                <a14:useLocalDpi xmlns:a14="http://schemas.microsoft.com/office/drawing/2010/main" val="0"/>
              </a:ext>
            </a:extLst>
          </a:blip>
          <a:srcRect t="11420" b="8158"/>
          <a:stretch/>
        </p:blipFill>
        <p:spPr>
          <a:xfrm>
            <a:off x="1895914" y="1688876"/>
            <a:ext cx="5765549" cy="3841927"/>
          </a:xfrm>
          <a:prstGeom prst="rect">
            <a:avLst/>
          </a:prstGeom>
        </p:spPr>
      </p:pic>
      <p:sp>
        <p:nvSpPr>
          <p:cNvPr id="5" name="Subtitle 2">
            <a:extLst>
              <a:ext uri="{FF2B5EF4-FFF2-40B4-BE49-F238E27FC236}">
                <a16:creationId xmlns:a16="http://schemas.microsoft.com/office/drawing/2014/main" id="{32EE0036-F05F-4A8D-BFDC-542C4DD693E1}"/>
              </a:ext>
            </a:extLst>
          </p:cNvPr>
          <p:cNvSpPr txBox="1">
            <a:spLocks/>
          </p:cNvSpPr>
          <p:nvPr/>
        </p:nvSpPr>
        <p:spPr>
          <a:xfrm>
            <a:off x="4210489" y="5626053"/>
            <a:ext cx="4629150" cy="20955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t>BY</a:t>
            </a:r>
          </a:p>
          <a:p>
            <a:pPr marL="0" indent="0" algn="ctr">
              <a:buNone/>
            </a:pPr>
            <a:r>
              <a:rPr lang="en-US" sz="1800" dirty="0"/>
              <a:t>Mritunjay Kumar</a:t>
            </a:r>
          </a:p>
          <a:p>
            <a:pPr marL="0" indent="0" algn="ctr">
              <a:buNone/>
            </a:pPr>
            <a:r>
              <a:rPr lang="en-US" sz="1800" dirty="0"/>
              <a:t>BPO MPO HAHM</a:t>
            </a:r>
          </a:p>
        </p:txBody>
      </p:sp>
    </p:spTree>
    <p:extLst>
      <p:ext uri="{BB962C8B-B14F-4D97-AF65-F5344CB8AC3E}">
        <p14:creationId xmlns:p14="http://schemas.microsoft.com/office/powerpoint/2010/main" val="402270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883"/>
            <a:ext cx="8229600" cy="864114"/>
          </a:xfrm>
        </p:spPr>
        <p:txBody>
          <a:bodyPr>
            <a:normAutofit/>
          </a:bodyPr>
          <a:lstStyle/>
          <a:p>
            <a:r>
              <a:rPr lang="nl-NL" b="1" dirty="0"/>
              <a:t>The cascade concept of AIS</a:t>
            </a:r>
            <a:endParaRPr lang="en-US" dirty="0"/>
          </a:p>
        </p:txBody>
      </p:sp>
      <p:sp>
        <p:nvSpPr>
          <p:cNvPr id="3" name="Content Placeholder 2"/>
          <p:cNvSpPr>
            <a:spLocks noGrp="1"/>
          </p:cNvSpPr>
          <p:nvPr>
            <p:ph idx="1"/>
          </p:nvPr>
        </p:nvSpPr>
        <p:spPr>
          <a:xfrm>
            <a:off x="0" y="1319957"/>
            <a:ext cx="9144000" cy="5094409"/>
          </a:xfrm>
        </p:spPr>
        <p:txBody>
          <a:bodyPr>
            <a:noAutofit/>
          </a:bodyPr>
          <a:lstStyle/>
          <a:p>
            <a:pPr algn="just"/>
            <a:r>
              <a:rPr lang="en-US" sz="2400" dirty="0"/>
              <a:t>The </a:t>
            </a:r>
            <a:r>
              <a:rPr lang="en-US" sz="2400" dirty="0" err="1"/>
              <a:t>leptin</a:t>
            </a:r>
            <a:r>
              <a:rPr lang="en-US" sz="2400" dirty="0"/>
              <a:t> is the linked to the development of the CNS and to the asynchronous neuro-osseous growth mechanism. </a:t>
            </a:r>
          </a:p>
          <a:p>
            <a:pPr algn="just"/>
            <a:r>
              <a:rPr lang="en-US" sz="2400" dirty="0"/>
              <a:t>According to the cascade concept of AIS, during the late childhood fat mass has low circulating </a:t>
            </a:r>
            <a:r>
              <a:rPr lang="en-US" sz="2400" dirty="0" err="1"/>
              <a:t>leptin</a:t>
            </a:r>
            <a:r>
              <a:rPr lang="en-US" sz="2400" dirty="0"/>
              <a:t> level.</a:t>
            </a:r>
          </a:p>
          <a:p>
            <a:pPr algn="just"/>
            <a:r>
              <a:rPr lang="en-US" sz="2400" dirty="0"/>
              <a:t>This effects on the CNS including impaired growth of the CNS axis or neuro-axis. </a:t>
            </a:r>
          </a:p>
          <a:p>
            <a:pPr algn="just"/>
            <a:r>
              <a:rPr lang="en-US" sz="2400" dirty="0"/>
              <a:t>During the early adolescent growth spurt, these issues translate into changes in spinal conformation, which initially occurs in the sagittal plane by the tethering of anterior vertebral growth; this, together with tension in the tether, induces a more backward vertebral tilt. </a:t>
            </a:r>
          </a:p>
          <a:p>
            <a:pPr algn="just"/>
            <a:r>
              <a:rPr lang="en-US" sz="2400" dirty="0"/>
              <a:t>Increasing backward vertebral tilt with thoracic axial vertebral rotation leads to increasing spinal instability and torsion. </a:t>
            </a:r>
          </a:p>
          <a:p>
            <a:pPr algn="just"/>
            <a:endParaRPr lang="en-US" sz="2400" dirty="0"/>
          </a:p>
          <a:p>
            <a:pPr algn="just"/>
            <a:endParaRPr lang="en-US" sz="2400" dirty="0"/>
          </a:p>
          <a:p>
            <a:pPr algn="just"/>
            <a:endParaRPr lang="en-US" sz="2400" dirty="0"/>
          </a:p>
        </p:txBody>
      </p:sp>
      <p:sp>
        <p:nvSpPr>
          <p:cNvPr id="4" name="TextBox 3"/>
          <p:cNvSpPr txBox="1"/>
          <p:nvPr/>
        </p:nvSpPr>
        <p:spPr>
          <a:xfrm>
            <a:off x="0" y="6578860"/>
            <a:ext cx="8987292" cy="276999"/>
          </a:xfrm>
          <a:prstGeom prst="rect">
            <a:avLst/>
          </a:prstGeom>
          <a:noFill/>
        </p:spPr>
        <p:txBody>
          <a:bodyPr wrap="square" rtlCol="0">
            <a:spAutoFit/>
          </a:bodyPr>
          <a:lstStyle/>
          <a:p>
            <a:r>
              <a:rPr lang="en-US" sz="1200" dirty="0"/>
              <a:t>Burwell, R. G., Clark, E., Dangerfield, P. H. &amp; Moulton, A. Adolescent idiopathic scoliosis (AIS): cascade concept of pathogenesis. </a:t>
            </a:r>
            <a:r>
              <a:rPr lang="en-US" sz="1200" i="1" dirty="0" err="1"/>
              <a:t>Clin</a:t>
            </a:r>
            <a:r>
              <a:rPr lang="en-US" sz="1200" i="1" dirty="0"/>
              <a:t>. Anat.</a:t>
            </a:r>
            <a:endParaRPr lang="en-US" sz="1200" dirty="0"/>
          </a:p>
        </p:txBody>
      </p:sp>
    </p:spTree>
    <p:extLst>
      <p:ext uri="{BB962C8B-B14F-4D97-AF65-F5344CB8AC3E}">
        <p14:creationId xmlns:p14="http://schemas.microsoft.com/office/powerpoint/2010/main" val="17256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Skeletal growth and bone quality </a:t>
            </a:r>
          </a:p>
        </p:txBody>
      </p:sp>
      <p:sp>
        <p:nvSpPr>
          <p:cNvPr id="3" name="Content Placeholder 2"/>
          <p:cNvSpPr>
            <a:spLocks noGrp="1"/>
          </p:cNvSpPr>
          <p:nvPr>
            <p:ph idx="1"/>
          </p:nvPr>
        </p:nvSpPr>
        <p:spPr/>
        <p:txBody>
          <a:bodyPr>
            <a:normAutofit/>
          </a:bodyPr>
          <a:lstStyle/>
          <a:p>
            <a:pPr algn="just"/>
            <a:r>
              <a:rPr lang="en-US" sz="2400" dirty="0"/>
              <a:t>The pathogenesis of AIS interrelated with specific genetic and multiple environmental factor that could lead </a:t>
            </a:r>
            <a:r>
              <a:rPr lang="en-US" sz="2400" b="1" dirty="0"/>
              <a:t>to abnormal regulation and modulation of systemic bone growth, bone metabolism and bone modeling and remodeling</a:t>
            </a:r>
            <a:r>
              <a:rPr lang="en-US" sz="2400" dirty="0"/>
              <a:t>.</a:t>
            </a:r>
          </a:p>
          <a:p>
            <a:pPr algn="just"/>
            <a:r>
              <a:rPr lang="en-US" sz="2400" dirty="0"/>
              <a:t>These abnormalities might function through different biological and biomechanical pathways and might be phenotypically expressed as systemic osteopenia, abnormal bone mineralization and abnormal bone micro-architecture. </a:t>
            </a:r>
            <a:endParaRPr lang="en-US" sz="2400" dirty="0">
              <a:effectLst/>
            </a:endParaRPr>
          </a:p>
          <a:p>
            <a:pPr algn="just"/>
            <a:endParaRPr lang="en-US" sz="2400" dirty="0"/>
          </a:p>
        </p:txBody>
      </p:sp>
    </p:spTree>
    <p:extLst>
      <p:ext uri="{BB962C8B-B14F-4D97-AF65-F5344CB8AC3E}">
        <p14:creationId xmlns:p14="http://schemas.microsoft.com/office/powerpoint/2010/main" val="253019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1922"/>
            <a:ext cx="9144000" cy="5600655"/>
          </a:xfrm>
        </p:spPr>
        <p:txBody>
          <a:bodyPr>
            <a:normAutofit fontScale="92500"/>
          </a:bodyPr>
          <a:lstStyle/>
          <a:p>
            <a:pPr marL="0" indent="0" algn="ctr">
              <a:buNone/>
            </a:pPr>
            <a:r>
              <a:rPr lang="en-US" b="1" u="sng" dirty="0"/>
              <a:t>Abnormal skeletal growth </a:t>
            </a:r>
          </a:p>
          <a:p>
            <a:r>
              <a:rPr lang="en-US" sz="2400" dirty="0"/>
              <a:t>AIS occurs in children during their pubertal growth spurt. </a:t>
            </a:r>
          </a:p>
          <a:p>
            <a:r>
              <a:rPr lang="en-US" sz="2400" dirty="0"/>
              <a:t>Patients with AIS tend to be taller than those without AIS and have longer arm spans and leg lengths, which can be transitory or persistent</a:t>
            </a:r>
            <a:r>
              <a:rPr lang="en-US" sz="2400" baseline="30000" dirty="0"/>
              <a:t>1</a:t>
            </a:r>
            <a:r>
              <a:rPr lang="en-US" sz="2400" dirty="0"/>
              <a:t>. </a:t>
            </a:r>
          </a:p>
          <a:p>
            <a:r>
              <a:rPr lang="en-US" sz="2400" dirty="0"/>
              <a:t>Longitudinal growth studies have revealed a significant increase in the peak height velocity in patients with AIS</a:t>
            </a:r>
            <a:r>
              <a:rPr lang="en-US" sz="2400" baseline="30000" dirty="0"/>
              <a:t>2</a:t>
            </a:r>
            <a:r>
              <a:rPr lang="en-US" sz="2400" dirty="0"/>
              <a:t>.</a:t>
            </a:r>
          </a:p>
          <a:p>
            <a:r>
              <a:rPr lang="en-US" sz="2400" dirty="0">
                <a:effectLst/>
              </a:rPr>
              <a:t>Disproportionate growth and asymmetric morphology of skeletal features including </a:t>
            </a:r>
            <a:r>
              <a:rPr lang="en-US" sz="2400" dirty="0" err="1">
                <a:effectLst/>
              </a:rPr>
              <a:t>periapical</a:t>
            </a:r>
            <a:r>
              <a:rPr lang="en-US" sz="2400" dirty="0">
                <a:effectLst/>
              </a:rPr>
              <a:t> ribs, upper arm length, left-right symmetry and iliac height, </a:t>
            </a:r>
            <a:r>
              <a:rPr lang="en-US" sz="2400" dirty="0"/>
              <a:t>with apical vertebral rotation and curve severity</a:t>
            </a:r>
            <a:r>
              <a:rPr lang="en-US" sz="2400" baseline="30000" dirty="0"/>
              <a:t>1</a:t>
            </a:r>
            <a:r>
              <a:rPr lang="en-US" sz="2400" dirty="0"/>
              <a:t>.</a:t>
            </a:r>
          </a:p>
          <a:p>
            <a:r>
              <a:rPr lang="en-US" sz="2400" dirty="0"/>
              <a:t>Disproportionate and asynchronous neuro-osseous growth of the spinal column and spinal cord, leads to relative anterior spinal overgrowth.</a:t>
            </a:r>
            <a:r>
              <a:rPr lang="en-US" sz="2400" baseline="30000" dirty="0"/>
              <a:t>3 </a:t>
            </a:r>
            <a:r>
              <a:rPr lang="en-US" sz="2400" dirty="0"/>
              <a:t> </a:t>
            </a:r>
          </a:p>
          <a:p>
            <a:r>
              <a:rPr lang="en-US" sz="2400" dirty="0"/>
              <a:t>These vertebral changes during adolescence, combined with various other contributing factors, lead to the relative anterior spinal overgrowth that results in the formation of a three-dimensional (3D) scoliosis deformity. </a:t>
            </a:r>
          </a:p>
          <a:p>
            <a:endParaRPr lang="en-US" sz="2400" dirty="0">
              <a:effectLst/>
            </a:endParaRPr>
          </a:p>
          <a:p>
            <a:pPr marL="0" indent="0">
              <a:buNone/>
            </a:pPr>
            <a:endParaRPr lang="en-US" sz="2400" dirty="0">
              <a:effectLst/>
            </a:endParaRPr>
          </a:p>
          <a:p>
            <a:pPr marL="0" indent="0">
              <a:buNone/>
            </a:pPr>
            <a:endParaRPr lang="en-US" sz="2400" dirty="0">
              <a:effectLst/>
            </a:endParaRPr>
          </a:p>
          <a:p>
            <a:pPr marL="0" indent="0">
              <a:buNone/>
            </a:pPr>
            <a:endParaRPr lang="en-US" sz="2400" u="sng" dirty="0">
              <a:effectLst/>
            </a:endParaRPr>
          </a:p>
          <a:p>
            <a:endParaRPr lang="en-US" sz="2400" dirty="0"/>
          </a:p>
        </p:txBody>
      </p:sp>
      <p:sp>
        <p:nvSpPr>
          <p:cNvPr id="4" name="TextBox 3"/>
          <p:cNvSpPr txBox="1"/>
          <p:nvPr/>
        </p:nvSpPr>
        <p:spPr>
          <a:xfrm>
            <a:off x="0" y="5822577"/>
            <a:ext cx="9144000" cy="1015663"/>
          </a:xfrm>
          <a:prstGeom prst="rect">
            <a:avLst/>
          </a:prstGeom>
          <a:noFill/>
        </p:spPr>
        <p:txBody>
          <a:bodyPr wrap="square" rtlCol="0">
            <a:spAutoFit/>
          </a:bodyPr>
          <a:lstStyle/>
          <a:p>
            <a:pPr marL="457200" indent="-457200">
              <a:buFont typeface="+mj-lt"/>
              <a:buAutoNum type="arabicPeriod"/>
            </a:pPr>
            <a:r>
              <a:rPr lang="en-US" sz="1200" dirty="0"/>
              <a:t>Burwell, R. G. et al. Patterns of extra-spinal left-right skeletal asymmetries in adolescent girls with lower spine scoliosis: relative lengthening of the ilium on the curve concavity and of right lower limb segments. Stud. Health Technol. Inform. 123, 57–65 (2006).</a:t>
            </a:r>
          </a:p>
          <a:p>
            <a:pPr marL="342900" indent="-342900">
              <a:buFont typeface="+mj-lt"/>
              <a:buAutoNum type="arabicPeriod"/>
            </a:pPr>
            <a:r>
              <a:rPr lang="en-US" sz="1200" dirty="0" err="1"/>
              <a:t>Normelli</a:t>
            </a:r>
            <a:r>
              <a:rPr lang="en-US" sz="1200" dirty="0"/>
              <a:t>, H., </a:t>
            </a:r>
            <a:r>
              <a:rPr lang="en-US" sz="1200" dirty="0" err="1"/>
              <a:t>Sevastik</a:t>
            </a:r>
            <a:r>
              <a:rPr lang="en-US" sz="1200" dirty="0"/>
              <a:t>, J. &amp; </a:t>
            </a:r>
            <a:r>
              <a:rPr lang="en-US" sz="1200" dirty="0" err="1"/>
              <a:t>Akrivos</a:t>
            </a:r>
            <a:r>
              <a:rPr lang="en-US" sz="1200" dirty="0"/>
              <a:t>, J. The length and ash weight of the ribs of normal and </a:t>
            </a:r>
            <a:r>
              <a:rPr lang="en-US" sz="1200" dirty="0" err="1"/>
              <a:t>scoliotic</a:t>
            </a:r>
            <a:r>
              <a:rPr lang="en-US" sz="1200" dirty="0"/>
              <a:t> persons. </a:t>
            </a:r>
            <a:r>
              <a:rPr lang="en-US" sz="1200" i="1" dirty="0"/>
              <a:t>Spine </a:t>
            </a:r>
            <a:r>
              <a:rPr lang="en-US" sz="1200" b="1" dirty="0"/>
              <a:t>10</a:t>
            </a:r>
            <a:r>
              <a:rPr lang="en-US" sz="1200" dirty="0"/>
              <a:t>, 590–592 (1985). </a:t>
            </a:r>
          </a:p>
          <a:p>
            <a:pPr marL="342900" indent="-342900">
              <a:buFont typeface="+mj-lt"/>
              <a:buAutoNum type="arabicPeriod"/>
            </a:pPr>
            <a:r>
              <a:rPr lang="en-US" sz="1200" dirty="0"/>
              <a:t>Chu, W. C. </a:t>
            </a:r>
            <a:r>
              <a:rPr lang="en-US" sz="1200" i="1" dirty="0"/>
              <a:t>et al. </a:t>
            </a:r>
            <a:r>
              <a:rPr lang="en-US" sz="1200" dirty="0"/>
              <a:t>Morphological and functional electrophysiological evidence of relative spinal cord tethering in adolescent idiopathic scoliosis. </a:t>
            </a:r>
            <a:r>
              <a:rPr lang="en-US" sz="1200" i="1" dirty="0"/>
              <a:t>Spine </a:t>
            </a:r>
            <a:r>
              <a:rPr lang="en-US" sz="1200" b="1" dirty="0"/>
              <a:t>33</a:t>
            </a:r>
            <a:r>
              <a:rPr lang="en-US" sz="1200" dirty="0"/>
              <a:t>, 673–680 (2008). </a:t>
            </a:r>
          </a:p>
        </p:txBody>
      </p:sp>
    </p:spTree>
    <p:extLst>
      <p:ext uri="{BB962C8B-B14F-4D97-AF65-F5344CB8AC3E}">
        <p14:creationId xmlns:p14="http://schemas.microsoft.com/office/powerpoint/2010/main" val="2084361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8408"/>
            <a:ext cx="8229600" cy="4525963"/>
          </a:xfrm>
        </p:spPr>
        <p:txBody>
          <a:bodyPr>
            <a:normAutofit/>
          </a:bodyPr>
          <a:lstStyle/>
          <a:p>
            <a:pPr marL="0" indent="0" algn="ctr">
              <a:buNone/>
            </a:pPr>
            <a:r>
              <a:rPr lang="en-US" sz="2400" b="1" dirty="0"/>
              <a:t>Abnormal body composition</a:t>
            </a:r>
          </a:p>
          <a:p>
            <a:r>
              <a:rPr lang="en-US" sz="2400" dirty="0"/>
              <a:t>Studies shown that AIS correlates with abnormal body composition with lower body weight and lower body mass index</a:t>
            </a:r>
            <a:r>
              <a:rPr lang="en-US" sz="2400" baseline="30000" dirty="0"/>
              <a:t>1</a:t>
            </a:r>
            <a:r>
              <a:rPr lang="en-US" sz="2400" dirty="0"/>
              <a:t>.</a:t>
            </a:r>
          </a:p>
          <a:p>
            <a:r>
              <a:rPr lang="en-US" sz="2400" dirty="0"/>
              <a:t>Lower body weight is caused decreased body fat and fat free mass.</a:t>
            </a:r>
          </a:p>
          <a:p>
            <a:r>
              <a:rPr lang="en-US" sz="2400" dirty="0"/>
              <a:t>Decreases in </a:t>
            </a:r>
            <a:r>
              <a:rPr lang="en-US" sz="2400" dirty="0" err="1"/>
              <a:t>leptin</a:t>
            </a:r>
            <a:r>
              <a:rPr lang="en-US" sz="2400" dirty="0"/>
              <a:t>, lean mass and fat mass were associated with an increased risk of scoliosis</a:t>
            </a:r>
            <a:r>
              <a:rPr lang="en-US" sz="2400" baseline="30000" dirty="0"/>
              <a:t>2</a:t>
            </a:r>
            <a:r>
              <a:rPr lang="en-US" sz="2400" dirty="0"/>
              <a:t>. </a:t>
            </a:r>
            <a:endParaRPr lang="en-US" sz="2400" dirty="0">
              <a:effectLst/>
            </a:endParaRPr>
          </a:p>
          <a:p>
            <a:pPr marL="0" indent="0">
              <a:buNone/>
            </a:pPr>
            <a:endParaRPr lang="en-US" sz="2400" dirty="0">
              <a:effectLst/>
            </a:endParaRPr>
          </a:p>
          <a:p>
            <a:endParaRPr lang="en-US" sz="2400" dirty="0"/>
          </a:p>
        </p:txBody>
      </p:sp>
      <p:sp>
        <p:nvSpPr>
          <p:cNvPr id="4" name="TextBox 3"/>
          <p:cNvSpPr txBox="1"/>
          <p:nvPr/>
        </p:nvSpPr>
        <p:spPr>
          <a:xfrm>
            <a:off x="0" y="6121334"/>
            <a:ext cx="9144000" cy="646331"/>
          </a:xfrm>
          <a:prstGeom prst="rect">
            <a:avLst/>
          </a:prstGeom>
          <a:noFill/>
        </p:spPr>
        <p:txBody>
          <a:bodyPr wrap="square" rtlCol="0">
            <a:spAutoFit/>
          </a:bodyPr>
          <a:lstStyle/>
          <a:p>
            <a:pPr marL="342900" indent="-342900">
              <a:buFont typeface="+mj-lt"/>
              <a:buAutoNum type="arabicPeriod"/>
            </a:pPr>
            <a:r>
              <a:rPr lang="en-US" sz="1200" dirty="0" err="1"/>
              <a:t>Shohat</a:t>
            </a:r>
            <a:r>
              <a:rPr lang="en-US" sz="1200" dirty="0"/>
              <a:t>, M. </a:t>
            </a:r>
            <a:r>
              <a:rPr lang="en-US" sz="1200" i="1" dirty="0"/>
              <a:t>et al. </a:t>
            </a:r>
            <a:r>
              <a:rPr lang="en-US" sz="1200" dirty="0"/>
              <a:t>Growth and ethnicity in scoliosis. </a:t>
            </a:r>
            <a:r>
              <a:rPr lang="en-US" sz="1200" i="1" dirty="0" err="1"/>
              <a:t>Acta</a:t>
            </a:r>
            <a:r>
              <a:rPr lang="en-US" sz="1200" i="1" dirty="0"/>
              <a:t> </a:t>
            </a:r>
            <a:r>
              <a:rPr lang="en-US" sz="1200" i="1" dirty="0" err="1"/>
              <a:t>Orthop</a:t>
            </a:r>
            <a:r>
              <a:rPr lang="en-US" sz="1200" i="1" dirty="0"/>
              <a:t>. Scand. </a:t>
            </a:r>
            <a:r>
              <a:rPr lang="en-US" sz="1200" b="1" dirty="0"/>
              <a:t>59</a:t>
            </a:r>
            <a:r>
              <a:rPr lang="en-US" sz="1200" dirty="0"/>
              <a:t>, 310–313 (1988). </a:t>
            </a:r>
          </a:p>
          <a:p>
            <a:pPr marL="342900" indent="-342900">
              <a:buFont typeface="+mj-lt"/>
              <a:buAutoNum type="arabicPeriod"/>
            </a:pPr>
            <a:r>
              <a:rPr lang="en-US" sz="1200" dirty="0"/>
              <a:t>Clark, E. M. </a:t>
            </a:r>
            <a:r>
              <a:rPr lang="en-US" sz="1200" i="1" dirty="0"/>
              <a:t>et al. </a:t>
            </a:r>
            <a:r>
              <a:rPr lang="en-US" sz="1200" dirty="0"/>
              <a:t>Association between components of body composition and scoliosis: a prospective cohort study reporting differences identifiable before the onset of scoliosis. </a:t>
            </a:r>
            <a:r>
              <a:rPr lang="en-US" sz="1200" i="1" dirty="0"/>
              <a:t>J. Bone Miner. Res. </a:t>
            </a:r>
            <a:r>
              <a:rPr lang="en-US" sz="1200" b="1" dirty="0"/>
              <a:t>29</a:t>
            </a:r>
            <a:r>
              <a:rPr lang="en-US" sz="1200" dirty="0"/>
              <a:t>, 1729–1736 (2014). </a:t>
            </a:r>
          </a:p>
        </p:txBody>
      </p:sp>
    </p:spTree>
    <p:extLst>
      <p:ext uri="{BB962C8B-B14F-4D97-AF65-F5344CB8AC3E}">
        <p14:creationId xmlns:p14="http://schemas.microsoft.com/office/powerpoint/2010/main" val="3029064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7484"/>
            <a:ext cx="8229600" cy="5808680"/>
          </a:xfrm>
        </p:spPr>
        <p:txBody>
          <a:bodyPr>
            <a:noAutofit/>
          </a:bodyPr>
          <a:lstStyle/>
          <a:p>
            <a:pPr marL="0" indent="0" algn="ctr">
              <a:lnSpc>
                <a:spcPct val="80000"/>
              </a:lnSpc>
              <a:buNone/>
            </a:pPr>
            <a:r>
              <a:rPr lang="en-US" sz="2400" dirty="0"/>
              <a:t>Osteopenia </a:t>
            </a:r>
          </a:p>
          <a:p>
            <a:pPr algn="just">
              <a:lnSpc>
                <a:spcPct val="80000"/>
              </a:lnSpc>
            </a:pPr>
            <a:r>
              <a:rPr lang="en-US" sz="2400" dirty="0"/>
              <a:t>Low bone mineral density (osteopenia) is defined using the </a:t>
            </a:r>
            <a:r>
              <a:rPr lang="en-US" sz="2400" i="1" dirty="0"/>
              <a:t>z</a:t>
            </a:r>
            <a:r>
              <a:rPr lang="en-US" sz="2400" dirty="0"/>
              <a:t>-score.</a:t>
            </a:r>
          </a:p>
          <a:p>
            <a:pPr algn="just">
              <a:lnSpc>
                <a:spcPct val="80000"/>
              </a:lnSpc>
            </a:pPr>
            <a:r>
              <a:rPr lang="en-US" sz="2400" dirty="0"/>
              <a:t>Individuals with a </a:t>
            </a:r>
            <a:r>
              <a:rPr lang="en-US" sz="2400" i="1" dirty="0"/>
              <a:t>z</a:t>
            </a:r>
            <a:r>
              <a:rPr lang="en-US" sz="2400" dirty="0"/>
              <a:t>-score of &lt;1 are considered to have osteopenia, and in one study, this threshold was met by 36–38% of girls with AIS</a:t>
            </a:r>
            <a:r>
              <a:rPr lang="en-US" sz="2400" baseline="30000" dirty="0"/>
              <a:t>1</a:t>
            </a:r>
            <a:r>
              <a:rPr lang="en-US" sz="2400" dirty="0"/>
              <a:t>.</a:t>
            </a:r>
          </a:p>
          <a:p>
            <a:pPr algn="just">
              <a:lnSpc>
                <a:spcPct val="80000"/>
              </a:lnSpc>
            </a:pPr>
            <a:r>
              <a:rPr lang="en-US" sz="2400" dirty="0"/>
              <a:t>Osteopenia can persist into adulthood if not treated and constitutes an important prognostic factor for curve progression in AIS</a:t>
            </a:r>
            <a:r>
              <a:rPr lang="en-US" sz="2400" baseline="30000" dirty="0"/>
              <a:t>2</a:t>
            </a:r>
            <a:r>
              <a:rPr lang="en-US" sz="2400" dirty="0"/>
              <a:t>. </a:t>
            </a:r>
          </a:p>
          <a:p>
            <a:pPr algn="just">
              <a:lnSpc>
                <a:spcPct val="80000"/>
              </a:lnSpc>
            </a:pPr>
            <a:r>
              <a:rPr lang="en-US" sz="2400" dirty="0"/>
              <a:t>A recent study proposed that the low bone mass in patient with AIS affect both cortical and trabecular bone compartment</a:t>
            </a:r>
            <a:r>
              <a:rPr lang="en-US" sz="2400" baseline="30000" dirty="0"/>
              <a:t>3</a:t>
            </a:r>
            <a:r>
              <a:rPr lang="en-US" sz="2400" dirty="0"/>
              <a:t>. </a:t>
            </a:r>
          </a:p>
          <a:p>
            <a:pPr algn="just">
              <a:lnSpc>
                <a:spcPct val="80000"/>
              </a:lnSpc>
            </a:pPr>
            <a:r>
              <a:rPr lang="en-US" sz="2400" dirty="0"/>
              <a:t>AIS was also associated with abnormal bone mineralization, bone morphology, trabecular micro-architecture, volumetric bone density, overall bone quality and mechanical strength</a:t>
            </a:r>
            <a:r>
              <a:rPr lang="en-US" sz="2400" baseline="30000" dirty="0"/>
              <a:t>3</a:t>
            </a:r>
            <a:r>
              <a:rPr lang="en-US" sz="2400" dirty="0"/>
              <a:t>. </a:t>
            </a:r>
          </a:p>
          <a:p>
            <a:pPr algn="just">
              <a:lnSpc>
                <a:spcPct val="80000"/>
              </a:lnSpc>
            </a:pPr>
            <a:endParaRPr lang="en-US" sz="2400" dirty="0"/>
          </a:p>
          <a:p>
            <a:pPr marL="0" indent="0" algn="just">
              <a:lnSpc>
                <a:spcPct val="80000"/>
              </a:lnSpc>
              <a:buNone/>
            </a:pPr>
            <a:r>
              <a:rPr lang="en-US" sz="2400" dirty="0"/>
              <a:t> </a:t>
            </a:r>
          </a:p>
          <a:p>
            <a:pPr marL="0" indent="0" algn="just">
              <a:lnSpc>
                <a:spcPct val="80000"/>
              </a:lnSpc>
              <a:buNone/>
            </a:pPr>
            <a:endParaRPr lang="en-US" sz="2400" dirty="0"/>
          </a:p>
          <a:p>
            <a:pPr marL="0" indent="0" algn="just">
              <a:lnSpc>
                <a:spcPct val="80000"/>
              </a:lnSpc>
              <a:buNone/>
            </a:pPr>
            <a:r>
              <a:rPr lang="en-US" sz="2400" dirty="0"/>
              <a:t> </a:t>
            </a:r>
          </a:p>
          <a:p>
            <a:pPr marL="0" indent="0" algn="just">
              <a:lnSpc>
                <a:spcPct val="80000"/>
              </a:lnSpc>
              <a:buNone/>
            </a:pPr>
            <a:endParaRPr lang="en-US" sz="2400" dirty="0"/>
          </a:p>
        </p:txBody>
      </p:sp>
      <p:sp>
        <p:nvSpPr>
          <p:cNvPr id="4" name="TextBox 3"/>
          <p:cNvSpPr txBox="1"/>
          <p:nvPr/>
        </p:nvSpPr>
        <p:spPr>
          <a:xfrm>
            <a:off x="0" y="5657671"/>
            <a:ext cx="9144000" cy="1754327"/>
          </a:xfrm>
          <a:prstGeom prst="rect">
            <a:avLst/>
          </a:prstGeom>
          <a:noFill/>
        </p:spPr>
        <p:txBody>
          <a:bodyPr wrap="square" rtlCol="0">
            <a:spAutoFit/>
          </a:bodyPr>
          <a:lstStyle/>
          <a:p>
            <a:pPr marL="228600" indent="-228600">
              <a:buFont typeface="+mj-lt"/>
              <a:buAutoNum type="arabicPeriod"/>
            </a:pPr>
            <a:r>
              <a:rPr lang="en-US" sz="1200" dirty="0"/>
              <a:t>Cheng, J. C. </a:t>
            </a:r>
            <a:r>
              <a:rPr lang="en-US" sz="1200" i="1" dirty="0"/>
              <a:t>et al. </a:t>
            </a:r>
            <a:r>
              <a:rPr lang="en-US" sz="1200" dirty="0"/>
              <a:t>Generalized low areal and volumetric bone mineral density in adolescent idiopathic scoliosis. </a:t>
            </a:r>
            <a:r>
              <a:rPr lang="en-US" sz="1200" i="1" dirty="0"/>
              <a:t>J. Bone Miner. Res. </a:t>
            </a:r>
            <a:r>
              <a:rPr lang="en-US" sz="1200" b="1" dirty="0"/>
              <a:t>15</a:t>
            </a:r>
            <a:r>
              <a:rPr lang="en-US" sz="1200" dirty="0"/>
              <a:t>, 1587–1595 (2000). </a:t>
            </a:r>
          </a:p>
          <a:p>
            <a:pPr marL="228600" indent="-228600">
              <a:buFont typeface="+mj-lt"/>
              <a:buAutoNum type="arabicPeriod"/>
            </a:pPr>
            <a:r>
              <a:rPr lang="en-US" sz="1200" dirty="0"/>
              <a:t>Hung, V. W. </a:t>
            </a:r>
            <a:r>
              <a:rPr lang="en-US" sz="1200" i="1" dirty="0"/>
              <a:t>et al. </a:t>
            </a:r>
            <a:r>
              <a:rPr lang="en-US" sz="1200" dirty="0"/>
              <a:t>Osteopenia: a new prognostic factor of curve progression in adolescent idiopathic scoliosis. </a:t>
            </a:r>
            <a:r>
              <a:rPr lang="en-US" sz="1200" i="1" dirty="0"/>
              <a:t>J. Bone Joint Surg. Am. </a:t>
            </a:r>
            <a:r>
              <a:rPr lang="en-US" sz="1200" b="1" dirty="0"/>
              <a:t>87</a:t>
            </a:r>
            <a:r>
              <a:rPr lang="en-US" sz="1200" dirty="0"/>
              <a:t>, 2709–2716 (2005).</a:t>
            </a:r>
          </a:p>
          <a:p>
            <a:pPr marL="228600" indent="-228600">
              <a:buFont typeface="+mj-lt"/>
              <a:buAutoNum type="arabicPeriod"/>
            </a:pPr>
            <a:r>
              <a:rPr lang="en-US" sz="1200" dirty="0"/>
              <a:t>Yu, W. S. </a:t>
            </a:r>
            <a:r>
              <a:rPr lang="en-US" sz="1200" i="1" dirty="0"/>
              <a:t>et al. </a:t>
            </a:r>
            <a:r>
              <a:rPr lang="en-US" sz="1200" dirty="0"/>
              <a:t>Bone structural and mechanical indices in adolescent idiopathic scoliosis evaluated by high- resolution peripheral quantitative computed tomography (HR-</a:t>
            </a:r>
            <a:r>
              <a:rPr lang="en-US" sz="1200" dirty="0" err="1"/>
              <a:t>pQCT</a:t>
            </a:r>
            <a:r>
              <a:rPr lang="en-US" sz="1200" dirty="0"/>
              <a:t>). </a:t>
            </a:r>
            <a:r>
              <a:rPr lang="en-US" sz="1200" i="1" dirty="0"/>
              <a:t>Bone </a:t>
            </a:r>
            <a:r>
              <a:rPr lang="en-US" sz="1200" b="1" dirty="0"/>
              <a:t>61</a:t>
            </a:r>
            <a:r>
              <a:rPr lang="en-US" sz="1200" dirty="0"/>
              <a:t>, 109–115 (2014). </a:t>
            </a:r>
          </a:p>
          <a:p>
            <a:pPr marL="228600" indent="-228600">
              <a:buFont typeface="+mj-lt"/>
              <a:buAutoNum type="arabicPeriod"/>
            </a:pPr>
            <a:br>
              <a:rPr lang="en-US" sz="1200" dirty="0"/>
            </a:br>
            <a:endParaRPr lang="en-US" sz="1200" dirty="0"/>
          </a:p>
          <a:p>
            <a:pPr marL="228600" indent="-228600">
              <a:buFont typeface="+mj-lt"/>
              <a:buAutoNum type="arabicPeriod"/>
            </a:pPr>
            <a:endParaRPr lang="en-US" sz="1200" dirty="0"/>
          </a:p>
        </p:txBody>
      </p:sp>
    </p:spTree>
    <p:extLst>
      <p:ext uri="{BB962C8B-B14F-4D97-AF65-F5344CB8AC3E}">
        <p14:creationId xmlns:p14="http://schemas.microsoft.com/office/powerpoint/2010/main" val="273490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65661"/>
            <a:ext cx="5466303" cy="5830673"/>
          </a:xfrm>
        </p:spPr>
        <p:txBody>
          <a:bodyPr>
            <a:noAutofit/>
          </a:bodyPr>
          <a:lstStyle/>
          <a:p>
            <a:pPr algn="just">
              <a:lnSpc>
                <a:spcPct val="90000"/>
              </a:lnSpc>
            </a:pPr>
            <a:r>
              <a:rPr lang="en-US" sz="2000" dirty="0"/>
              <a:t>Although spinal deformities have been observed in animals, but true idiopathic scoliosis has only been diagnosed in humans. </a:t>
            </a:r>
          </a:p>
          <a:p>
            <a:pPr algn="just">
              <a:lnSpc>
                <a:spcPct val="90000"/>
              </a:lnSpc>
            </a:pPr>
            <a:r>
              <a:rPr lang="en-US" sz="2000" dirty="0"/>
              <a:t>With a lordotic curvature; the human center of gravity directly above the pelvis. </a:t>
            </a:r>
          </a:p>
          <a:p>
            <a:pPr algn="just">
              <a:lnSpc>
                <a:spcPct val="90000"/>
              </a:lnSpc>
            </a:pPr>
            <a:r>
              <a:rPr lang="en-US" sz="2000" dirty="0"/>
              <a:t>All other vertebrates lack these lordotic curvatures putting the trunk’s center of gravity in front of the hips.</a:t>
            </a:r>
          </a:p>
          <a:p>
            <a:pPr algn="just">
              <a:lnSpc>
                <a:spcPct val="90000"/>
              </a:lnSpc>
            </a:pPr>
            <a:r>
              <a:rPr lang="en-US" sz="2000" dirty="0"/>
              <a:t>The spine able to withstand axial and anterior load but certain areas in the human spine are posteriorly inclined and subject to posteriorly directed loads. </a:t>
            </a:r>
          </a:p>
          <a:p>
            <a:pPr algn="just">
              <a:lnSpc>
                <a:spcPct val="90000"/>
              </a:lnSpc>
            </a:pPr>
            <a:r>
              <a:rPr lang="en-US" sz="2000" dirty="0"/>
              <a:t>The posterior shear loads decreased the rotational stiffness of the spine. </a:t>
            </a:r>
          </a:p>
          <a:p>
            <a:pPr algn="just">
              <a:lnSpc>
                <a:spcPct val="90000"/>
              </a:lnSpc>
            </a:pPr>
            <a:r>
              <a:rPr lang="en-US" sz="2000" dirty="0"/>
              <a:t>Rotational stability apparently depends on whether vertebra are loaded in an anterior or posterior direction or anteriorly or posteriorly inclined in the sagittal plane.</a:t>
            </a:r>
          </a:p>
          <a:p>
            <a:pPr algn="just">
              <a:lnSpc>
                <a:spcPct val="90000"/>
              </a:lnSpc>
            </a:pPr>
            <a:endParaRPr lang="en-US" sz="2000" dirty="0"/>
          </a:p>
        </p:txBody>
      </p:sp>
      <p:sp>
        <p:nvSpPr>
          <p:cNvPr id="4" name="TextBox 3"/>
          <p:cNvSpPr txBox="1"/>
          <p:nvPr/>
        </p:nvSpPr>
        <p:spPr>
          <a:xfrm>
            <a:off x="1468528" y="42442"/>
            <a:ext cx="6538569" cy="523220"/>
          </a:xfrm>
          <a:prstGeom prst="rect">
            <a:avLst/>
          </a:prstGeom>
          <a:noFill/>
        </p:spPr>
        <p:txBody>
          <a:bodyPr wrap="none" rtlCol="0">
            <a:spAutoFit/>
          </a:bodyPr>
          <a:lstStyle/>
          <a:p>
            <a:r>
              <a:rPr lang="en-US" sz="2800" b="1" dirty="0"/>
              <a:t>Bipedalism and 3D spinal–pelvic deformity </a:t>
            </a:r>
          </a:p>
        </p:txBody>
      </p:sp>
      <p:pic>
        <p:nvPicPr>
          <p:cNvPr id="5" name="Picture 4" descr="Unknown-9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000" y="855011"/>
            <a:ext cx="3533000" cy="3841926"/>
          </a:xfrm>
          <a:prstGeom prst="rect">
            <a:avLst/>
          </a:prstGeom>
        </p:spPr>
      </p:pic>
      <p:sp>
        <p:nvSpPr>
          <p:cNvPr id="6" name="TextBox 5"/>
          <p:cNvSpPr txBox="1"/>
          <p:nvPr/>
        </p:nvSpPr>
        <p:spPr>
          <a:xfrm>
            <a:off x="0" y="6396335"/>
            <a:ext cx="9144000" cy="461665"/>
          </a:xfrm>
          <a:prstGeom prst="rect">
            <a:avLst/>
          </a:prstGeom>
          <a:noFill/>
        </p:spPr>
        <p:txBody>
          <a:bodyPr wrap="square" rtlCol="0">
            <a:spAutoFit/>
          </a:bodyPr>
          <a:lstStyle/>
          <a:p>
            <a:r>
              <a:rPr lang="en-US" sz="1200" dirty="0" err="1"/>
              <a:t>Sarwark</a:t>
            </a:r>
            <a:r>
              <a:rPr lang="en-US" sz="1200" dirty="0"/>
              <a:t>, J. F., </a:t>
            </a:r>
            <a:r>
              <a:rPr lang="en-US" sz="1200" dirty="0" err="1"/>
              <a:t>Castelein</a:t>
            </a:r>
            <a:r>
              <a:rPr lang="en-US" sz="1200" dirty="0"/>
              <a:t>, R. M., </a:t>
            </a:r>
            <a:r>
              <a:rPr lang="en-US" sz="1200" dirty="0" err="1"/>
              <a:t>Maqsood</a:t>
            </a:r>
            <a:r>
              <a:rPr lang="en-US" sz="1200" dirty="0"/>
              <a:t>, A., &amp; </a:t>
            </a:r>
            <a:r>
              <a:rPr lang="en-US" sz="1200" dirty="0" err="1"/>
              <a:t>Aubin</a:t>
            </a:r>
            <a:r>
              <a:rPr lang="en-US" sz="1200" dirty="0"/>
              <a:t>, C.-E. (2019). </a:t>
            </a:r>
            <a:r>
              <a:rPr lang="en-US" sz="1200" i="1" dirty="0"/>
              <a:t>The Biomechanics of Induction in Adolescent Idiopathic Scoliosis. The Journal of Bone and Joint Surgery, 101(6), e22. </a:t>
            </a:r>
            <a:r>
              <a:rPr lang="en-US" sz="1200" dirty="0"/>
              <a:t>doi:10.2106/jbjs.18.00846 </a:t>
            </a:r>
          </a:p>
        </p:txBody>
      </p:sp>
    </p:spTree>
    <p:extLst>
      <p:ext uri="{BB962C8B-B14F-4D97-AF65-F5344CB8AC3E}">
        <p14:creationId xmlns:p14="http://schemas.microsoft.com/office/powerpoint/2010/main" val="3361036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latin typeface="Times New Roman"/>
                <a:cs typeface="Times New Roman"/>
              </a:rPr>
              <a:t>This profile differs considerably between girls and boys especially during their pubertal growth spurt, with girls having a larger posteriorly inclined area of the spine, and thus less rotational stability, than boys</a:t>
            </a:r>
            <a:r>
              <a:rPr lang="en-US" sz="2400" baseline="30000" dirty="0">
                <a:latin typeface="Times New Roman"/>
                <a:cs typeface="Times New Roman"/>
              </a:rPr>
              <a:t> 1</a:t>
            </a:r>
            <a:r>
              <a:rPr lang="en-US" sz="2400" dirty="0">
                <a:latin typeface="Times New Roman"/>
                <a:cs typeface="Times New Roman"/>
              </a:rPr>
              <a:t>. </a:t>
            </a:r>
          </a:p>
          <a:p>
            <a:r>
              <a:rPr lang="en-US" sz="2400" dirty="0">
                <a:latin typeface="Times New Roman"/>
                <a:cs typeface="Times New Roman"/>
              </a:rPr>
              <a:t>Once the spinal curve develops, its rotational direction follows an in-built pattern that is already present in the normal, non-</a:t>
            </a:r>
            <a:r>
              <a:rPr lang="en-US" sz="2400" dirty="0" err="1">
                <a:latin typeface="Times New Roman"/>
                <a:cs typeface="Times New Roman"/>
              </a:rPr>
              <a:t>scoliotic</a:t>
            </a:r>
            <a:r>
              <a:rPr lang="en-US" sz="2400" dirty="0">
                <a:latin typeface="Times New Roman"/>
                <a:cs typeface="Times New Roman"/>
              </a:rPr>
              <a:t> spine. The magnitude of rotation depends on the position of the spine relative to gravity line</a:t>
            </a:r>
            <a:r>
              <a:rPr lang="en-US" sz="2400" baseline="30000" dirty="0">
                <a:latin typeface="Times New Roman"/>
                <a:cs typeface="Times New Roman"/>
              </a:rPr>
              <a:t>2</a:t>
            </a:r>
            <a:r>
              <a:rPr lang="en-US" sz="2400" dirty="0">
                <a:latin typeface="Times New Roman"/>
                <a:cs typeface="Times New Roman"/>
              </a:rPr>
              <a:t>. </a:t>
            </a:r>
          </a:p>
        </p:txBody>
      </p:sp>
      <p:sp>
        <p:nvSpPr>
          <p:cNvPr id="4" name="TextBox 3"/>
          <p:cNvSpPr txBox="1"/>
          <p:nvPr/>
        </p:nvSpPr>
        <p:spPr>
          <a:xfrm>
            <a:off x="1" y="6203650"/>
            <a:ext cx="9144000" cy="646331"/>
          </a:xfrm>
          <a:prstGeom prst="rect">
            <a:avLst/>
          </a:prstGeom>
          <a:noFill/>
        </p:spPr>
        <p:txBody>
          <a:bodyPr wrap="square" rtlCol="0">
            <a:spAutoFit/>
          </a:bodyPr>
          <a:lstStyle/>
          <a:p>
            <a:pPr marL="342900" indent="-342900">
              <a:buFont typeface="+mj-lt"/>
              <a:buAutoNum type="arabicPeriod"/>
            </a:pPr>
            <a:r>
              <a:rPr lang="en-US" sz="1200" dirty="0" err="1"/>
              <a:t>Schlösser</a:t>
            </a:r>
            <a:r>
              <a:rPr lang="en-US" sz="1200" dirty="0"/>
              <a:t>, T. P., </a:t>
            </a:r>
            <a:r>
              <a:rPr lang="en-US" sz="1200" dirty="0" err="1"/>
              <a:t>Vincken</a:t>
            </a:r>
            <a:r>
              <a:rPr lang="en-US" sz="1200" dirty="0"/>
              <a:t>, K. L., Rogers, K.,</a:t>
            </a:r>
            <a:r>
              <a:rPr lang="en-US" sz="1200" dirty="0" err="1"/>
              <a:t>Castelein</a:t>
            </a:r>
            <a:r>
              <a:rPr lang="en-US" sz="1200" dirty="0"/>
              <a:t>, R. M. &amp; Shah, S. A. Natural sagittal </a:t>
            </a:r>
            <a:r>
              <a:rPr lang="en-US" sz="1200" dirty="0" err="1"/>
              <a:t>spino</a:t>
            </a:r>
            <a:r>
              <a:rPr lang="en-US" sz="1200" dirty="0"/>
              <a:t>-pelvic alignment in boys and girls </a:t>
            </a:r>
            <a:r>
              <a:rPr lang="en-US" sz="1200" dirty="0" err="1"/>
              <a:t>before,at</a:t>
            </a:r>
            <a:r>
              <a:rPr lang="en-US" sz="1200" dirty="0"/>
              <a:t> and after the adolescent growth spurt. </a:t>
            </a:r>
            <a:r>
              <a:rPr lang="en-US" sz="1200" i="1" dirty="0"/>
              <a:t>Eur. Spine J. </a:t>
            </a:r>
            <a:r>
              <a:rPr lang="en-US" sz="1200" b="1" dirty="0"/>
              <a:t>24</a:t>
            </a:r>
            <a:r>
              <a:rPr lang="en-US" sz="1200" dirty="0"/>
              <a:t>,1158–1167 (2014). </a:t>
            </a:r>
          </a:p>
          <a:p>
            <a:pPr marL="342900" indent="-342900">
              <a:buFont typeface="+mj-lt"/>
              <a:buAutoNum type="arabicPeriod"/>
            </a:pPr>
            <a:r>
              <a:rPr lang="en-US" sz="1200" dirty="0"/>
              <a:t>Janssen, M. M. </a:t>
            </a:r>
            <a:r>
              <a:rPr lang="en-US" sz="1200" i="1" dirty="0"/>
              <a:t>et al. </a:t>
            </a:r>
            <a:r>
              <a:rPr lang="en-US" sz="1200" dirty="0"/>
              <a:t>Pre-existent vertebral rotation in the human spine is influenced by body position. </a:t>
            </a:r>
            <a:r>
              <a:rPr lang="en-US" sz="1200" i="1" dirty="0"/>
              <a:t>Eur. Spine J. </a:t>
            </a:r>
            <a:r>
              <a:rPr lang="en-US" sz="1200" b="1" dirty="0"/>
              <a:t>19</a:t>
            </a:r>
            <a:r>
              <a:rPr lang="en-US" sz="1200" dirty="0"/>
              <a:t>, 1728–1734 (2010). </a:t>
            </a:r>
          </a:p>
        </p:txBody>
      </p:sp>
    </p:spTree>
    <p:extLst>
      <p:ext uri="{BB962C8B-B14F-4D97-AF65-F5344CB8AC3E}">
        <p14:creationId xmlns:p14="http://schemas.microsoft.com/office/powerpoint/2010/main" val="3920510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59364"/>
            <a:ext cx="9144000" cy="4689933"/>
          </a:xfrm>
        </p:spPr>
        <p:txBody>
          <a:bodyPr>
            <a:noAutofit/>
          </a:bodyPr>
          <a:lstStyle/>
          <a:p>
            <a:pPr algn="just">
              <a:lnSpc>
                <a:spcPct val="90000"/>
              </a:lnSpc>
            </a:pPr>
            <a:r>
              <a:rPr lang="en-US" sz="2400" dirty="0">
                <a:latin typeface="Times New Roman"/>
                <a:cs typeface="Times New Roman"/>
              </a:rPr>
              <a:t>Mechanical factors that could predispose individuals to the initiation of scoliosis during growth include an abnormal sagittal curvature such as hypokyphosis and a ‘slender’ spine.</a:t>
            </a:r>
          </a:p>
          <a:p>
            <a:pPr algn="just">
              <a:lnSpc>
                <a:spcPct val="90000"/>
              </a:lnSpc>
            </a:pPr>
            <a:r>
              <a:rPr lang="en-US" sz="2400" dirty="0">
                <a:latin typeface="Times New Roman"/>
                <a:cs typeface="Times New Roman"/>
              </a:rPr>
              <a:t>Spines with these features are more susceptible to ‘buckling’ in the frontal plane and rotation in the axial plane, which is greatest at the apex of the spinal curve</a:t>
            </a:r>
            <a:r>
              <a:rPr lang="en-US" sz="2400" baseline="30000" dirty="0">
                <a:latin typeface="Times New Roman"/>
                <a:cs typeface="Times New Roman"/>
              </a:rPr>
              <a:t>1</a:t>
            </a:r>
            <a:r>
              <a:rPr lang="en-US" sz="2400" dirty="0">
                <a:latin typeface="Times New Roman"/>
                <a:cs typeface="Times New Roman"/>
              </a:rPr>
              <a:t>. </a:t>
            </a:r>
          </a:p>
          <a:p>
            <a:pPr algn="just">
              <a:lnSpc>
                <a:spcPct val="90000"/>
              </a:lnSpc>
            </a:pPr>
            <a:r>
              <a:rPr lang="en-US" sz="2400" dirty="0">
                <a:latin typeface="Times New Roman"/>
                <a:cs typeface="Times New Roman"/>
              </a:rPr>
              <a:t>It is also possible that uncoupled neuro-osseous growth causes the spine to buckle into a scoliosis deformity</a:t>
            </a:r>
            <a:r>
              <a:rPr lang="en-US" sz="2400" baseline="30000" dirty="0">
                <a:latin typeface="Times New Roman"/>
                <a:cs typeface="Times New Roman"/>
              </a:rPr>
              <a:t>2</a:t>
            </a:r>
            <a:r>
              <a:rPr lang="en-US" sz="2400" dirty="0">
                <a:latin typeface="Times New Roman"/>
                <a:cs typeface="Times New Roman"/>
              </a:rPr>
              <a:t>.</a:t>
            </a:r>
          </a:p>
          <a:p>
            <a:pPr algn="just">
              <a:lnSpc>
                <a:spcPct val="90000"/>
              </a:lnSpc>
            </a:pPr>
            <a:r>
              <a:rPr lang="en-US" sz="2400" dirty="0">
                <a:latin typeface="Times New Roman"/>
                <a:cs typeface="Times New Roman"/>
              </a:rPr>
              <a:t>Ligamentous and muscular structures have also been implicated in ‘tethering’ of the spine, which could produce scoliosis and rotation of the spine</a:t>
            </a:r>
            <a:r>
              <a:rPr lang="en-US" sz="2400" baseline="30000" dirty="0">
                <a:latin typeface="Times New Roman"/>
                <a:cs typeface="Times New Roman"/>
              </a:rPr>
              <a:t>3</a:t>
            </a:r>
            <a:r>
              <a:rPr lang="en-US" sz="2400" dirty="0">
                <a:latin typeface="Times New Roman"/>
                <a:cs typeface="Times New Roman"/>
              </a:rPr>
              <a:t>.</a:t>
            </a:r>
          </a:p>
          <a:p>
            <a:pPr algn="just">
              <a:lnSpc>
                <a:spcPct val="90000"/>
              </a:lnSpc>
            </a:pPr>
            <a:r>
              <a:rPr lang="en-US" sz="2400" dirty="0">
                <a:latin typeface="Times New Roman"/>
                <a:cs typeface="Times New Roman"/>
              </a:rPr>
              <a:t>In addition, it is possible that anomalies of neuromuscular control produce asymmetrical spinal loading and hence initiation and progression of scoliosis</a:t>
            </a:r>
            <a:r>
              <a:rPr lang="en-US" sz="2400" baseline="30000" dirty="0">
                <a:latin typeface="Times New Roman"/>
                <a:cs typeface="Times New Roman"/>
              </a:rPr>
              <a:t>3</a:t>
            </a:r>
            <a:r>
              <a:rPr lang="en-US" sz="2400" dirty="0">
                <a:latin typeface="Times New Roman"/>
                <a:cs typeface="Times New Roman"/>
              </a:rPr>
              <a:t>.  </a:t>
            </a:r>
          </a:p>
          <a:p>
            <a:pPr algn="just">
              <a:lnSpc>
                <a:spcPct val="90000"/>
              </a:lnSpc>
            </a:pPr>
            <a:endParaRPr lang="en-US" sz="2400" dirty="0">
              <a:latin typeface="Times New Roman"/>
              <a:cs typeface="Times New Roman"/>
            </a:endParaRPr>
          </a:p>
        </p:txBody>
      </p:sp>
      <p:sp>
        <p:nvSpPr>
          <p:cNvPr id="2" name="TextBox 1"/>
          <p:cNvSpPr txBox="1"/>
          <p:nvPr/>
        </p:nvSpPr>
        <p:spPr>
          <a:xfrm>
            <a:off x="0" y="5842337"/>
            <a:ext cx="9144000" cy="830997"/>
          </a:xfrm>
          <a:prstGeom prst="rect">
            <a:avLst/>
          </a:prstGeom>
          <a:noFill/>
        </p:spPr>
        <p:txBody>
          <a:bodyPr wrap="square" rtlCol="0">
            <a:spAutoFit/>
          </a:bodyPr>
          <a:lstStyle/>
          <a:p>
            <a:pPr marL="342900" indent="-342900" algn="just">
              <a:buFont typeface="+mj-lt"/>
              <a:buAutoNum type="arabicPeriod"/>
            </a:pPr>
            <a:r>
              <a:rPr lang="en-US" sz="1200" dirty="0" err="1"/>
              <a:t>Millner</a:t>
            </a:r>
            <a:r>
              <a:rPr lang="en-US" sz="1200" dirty="0"/>
              <a:t>, P. A. &amp; Dickson, R. A. Idiopathic scoliosis: biomechanics and biology. </a:t>
            </a:r>
            <a:r>
              <a:rPr lang="en-US" sz="1200" i="1" dirty="0"/>
              <a:t>Eur. Spine J. </a:t>
            </a:r>
            <a:r>
              <a:rPr lang="en-US" sz="1200" b="1" dirty="0"/>
              <a:t>5</a:t>
            </a:r>
            <a:r>
              <a:rPr lang="en-US" sz="1200" dirty="0"/>
              <a:t>, 362–373 (1996). </a:t>
            </a:r>
          </a:p>
          <a:p>
            <a:pPr marL="342900" indent="-342900" algn="just">
              <a:buFont typeface="+mj-lt"/>
              <a:buAutoNum type="arabicPeriod"/>
            </a:pPr>
            <a:r>
              <a:rPr lang="en-US" sz="1200" dirty="0" err="1"/>
              <a:t>Veldhuizen</a:t>
            </a:r>
            <a:r>
              <a:rPr lang="en-US" sz="1200" dirty="0"/>
              <a:t>, A. G., </a:t>
            </a:r>
            <a:r>
              <a:rPr lang="en-US" sz="1200" dirty="0" err="1"/>
              <a:t>Wever</a:t>
            </a:r>
            <a:r>
              <a:rPr lang="en-US" sz="1200" dirty="0"/>
              <a:t>, D. J. &amp; Webb, P. J. The </a:t>
            </a:r>
            <a:r>
              <a:rPr lang="en-US" sz="1200" dirty="0" err="1"/>
              <a:t>aetiology</a:t>
            </a:r>
            <a:r>
              <a:rPr lang="en-US" sz="1200" dirty="0"/>
              <a:t> of idiopathic scoliosis: biomechanical and neuromuscular factors. </a:t>
            </a:r>
            <a:r>
              <a:rPr lang="en-US" sz="1200" i="1" dirty="0"/>
              <a:t>Eur. Spine J. </a:t>
            </a:r>
            <a:r>
              <a:rPr lang="en-US" sz="1200" b="1" dirty="0"/>
              <a:t>9</a:t>
            </a:r>
            <a:r>
              <a:rPr lang="en-US" sz="1200" dirty="0"/>
              <a:t>, 178–184 (2000).</a:t>
            </a:r>
          </a:p>
          <a:p>
            <a:pPr marL="342900" indent="-342900" algn="just">
              <a:buFont typeface="+mj-lt"/>
              <a:buAutoNum type="arabicPeriod"/>
            </a:pPr>
            <a:r>
              <a:rPr lang="en-US" sz="1200" dirty="0"/>
              <a:t>Jarvis, J. G., Ashman, R. B., Johnston, C. E.&amp; Herring, J. A. The posterior tether in scoliosis. </a:t>
            </a:r>
            <a:r>
              <a:rPr lang="en-US" sz="1200" i="1" dirty="0" err="1"/>
              <a:t>Clin</a:t>
            </a:r>
            <a:r>
              <a:rPr lang="en-US" sz="1200" i="1" dirty="0"/>
              <a:t>. </a:t>
            </a:r>
            <a:r>
              <a:rPr lang="en-US" sz="1200" i="1" dirty="0" err="1"/>
              <a:t>Orthop</a:t>
            </a:r>
            <a:r>
              <a:rPr lang="en-US" sz="1200" i="1" dirty="0"/>
              <a:t>. </a:t>
            </a:r>
            <a:r>
              <a:rPr lang="en-US" sz="1200" i="1" dirty="0" err="1"/>
              <a:t>Relat</a:t>
            </a:r>
            <a:r>
              <a:rPr lang="en-US" sz="1200" i="1" dirty="0"/>
              <a:t>. Res. </a:t>
            </a:r>
            <a:r>
              <a:rPr lang="en-US" sz="1200" b="1" dirty="0"/>
              <a:t>227</a:t>
            </a:r>
            <a:r>
              <a:rPr lang="en-US" sz="1200" dirty="0"/>
              <a:t>, 126–134 (1988). </a:t>
            </a:r>
          </a:p>
        </p:txBody>
      </p:sp>
      <p:sp>
        <p:nvSpPr>
          <p:cNvPr id="4" name="TextBox 3"/>
          <p:cNvSpPr txBox="1"/>
          <p:nvPr/>
        </p:nvSpPr>
        <p:spPr>
          <a:xfrm>
            <a:off x="133715" y="157217"/>
            <a:ext cx="8948834" cy="707886"/>
          </a:xfrm>
          <a:prstGeom prst="rect">
            <a:avLst/>
          </a:prstGeom>
          <a:noFill/>
        </p:spPr>
        <p:txBody>
          <a:bodyPr wrap="none" rtlCol="0">
            <a:spAutoFit/>
          </a:bodyPr>
          <a:lstStyle/>
          <a:p>
            <a:r>
              <a:rPr lang="en-US" sz="4000" dirty="0"/>
              <a:t>Dorsal shear concept for AIS pathogenesis </a:t>
            </a:r>
          </a:p>
        </p:txBody>
      </p:sp>
    </p:spTree>
    <p:extLst>
      <p:ext uri="{BB962C8B-B14F-4D97-AF65-F5344CB8AC3E}">
        <p14:creationId xmlns:p14="http://schemas.microsoft.com/office/powerpoint/2010/main" val="714020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9088"/>
            <a:ext cx="6311795" cy="5971026"/>
          </a:xfrm>
        </p:spPr>
        <p:txBody>
          <a:bodyPr>
            <a:normAutofit/>
          </a:bodyPr>
          <a:lstStyle/>
          <a:p>
            <a:r>
              <a:rPr lang="en-US" sz="2400" dirty="0"/>
              <a:t>A ‘vicious cycle’ of scoliosis progression has been proposed, in which asymmetrical stresses that act on a laterally curved spine and the vertebral growth plates produce asymmetrical spinal growth</a:t>
            </a:r>
            <a:r>
              <a:rPr lang="en-US" sz="2400" baseline="30000" dirty="0"/>
              <a:t>1</a:t>
            </a:r>
            <a:r>
              <a:rPr lang="en-US" sz="2400" dirty="0"/>
              <a:t>. </a:t>
            </a:r>
          </a:p>
          <a:p>
            <a:r>
              <a:rPr lang="en-US" sz="2400" dirty="0"/>
              <a:t>This asymmetry, in turn, leads to progression of the lateral curvature through the </a:t>
            </a:r>
            <a:r>
              <a:rPr lang="en-US" sz="2400" b="1" dirty="0" err="1"/>
              <a:t>Hueter</a:t>
            </a:r>
            <a:r>
              <a:rPr lang="en-US" sz="2400" b="1" dirty="0"/>
              <a:t>–Volkmann principle</a:t>
            </a:r>
            <a:r>
              <a:rPr lang="en-US" sz="2400" dirty="0"/>
              <a:t>, in which increased compressive loading retards growth and decreased loading results in accelerated growth</a:t>
            </a:r>
            <a:r>
              <a:rPr lang="en-US" sz="2400" baseline="30000" dirty="0"/>
              <a:t>2</a:t>
            </a:r>
            <a:r>
              <a:rPr lang="en-US" sz="2400" dirty="0"/>
              <a:t>. </a:t>
            </a:r>
          </a:p>
          <a:p>
            <a:r>
              <a:rPr lang="en-US" sz="2400" dirty="0"/>
              <a:t>Other study also described the sensitivity of growth plate to compression stress and geometric changes that result from asymmetrical growth.</a:t>
            </a:r>
            <a:r>
              <a:rPr lang="en-US" sz="2400" baseline="30000" dirty="0"/>
              <a:t>3</a:t>
            </a:r>
          </a:p>
          <a:p>
            <a:endParaRPr lang="en-US" sz="2400" dirty="0"/>
          </a:p>
          <a:p>
            <a:endParaRPr lang="en-US" sz="2400" dirty="0"/>
          </a:p>
          <a:p>
            <a:endParaRPr lang="en-US" sz="2400" dirty="0"/>
          </a:p>
        </p:txBody>
      </p:sp>
      <p:sp>
        <p:nvSpPr>
          <p:cNvPr id="4" name="TextBox 3"/>
          <p:cNvSpPr txBox="1"/>
          <p:nvPr/>
        </p:nvSpPr>
        <p:spPr>
          <a:xfrm>
            <a:off x="45362" y="6150114"/>
            <a:ext cx="9098638" cy="707886"/>
          </a:xfrm>
          <a:prstGeom prst="rect">
            <a:avLst/>
          </a:prstGeom>
          <a:noFill/>
        </p:spPr>
        <p:txBody>
          <a:bodyPr wrap="square" rtlCol="0">
            <a:spAutoFit/>
          </a:bodyPr>
          <a:lstStyle/>
          <a:p>
            <a:pPr marL="342900" indent="-342900">
              <a:buFont typeface="+mj-lt"/>
              <a:buAutoNum type="arabicPeriod"/>
            </a:pPr>
            <a:r>
              <a:rPr lang="en-US" sz="1000" dirty="0" err="1"/>
              <a:t>Roaf</a:t>
            </a:r>
            <a:r>
              <a:rPr lang="en-US" sz="1000" dirty="0"/>
              <a:t>, R. Vertebral growth and its mechanical control. </a:t>
            </a:r>
            <a:r>
              <a:rPr lang="en-US" sz="1000" i="1" dirty="0"/>
              <a:t>J. Bone Joint Surg. Br. </a:t>
            </a:r>
            <a:r>
              <a:rPr lang="en-US" sz="1000" b="1" dirty="0"/>
              <a:t>42-B</a:t>
            </a:r>
            <a:r>
              <a:rPr lang="en-US" sz="1000" dirty="0"/>
              <a:t>, 40–59 (1960).</a:t>
            </a:r>
          </a:p>
          <a:p>
            <a:pPr marL="342900" indent="-342900">
              <a:buFont typeface="+mj-lt"/>
              <a:buAutoNum type="arabicPeriod"/>
            </a:pPr>
            <a:r>
              <a:rPr lang="en-US" sz="1000" dirty="0" err="1"/>
              <a:t>Mehlman</a:t>
            </a:r>
            <a:r>
              <a:rPr lang="en-US" sz="1000" dirty="0"/>
              <a:t>, C. T., </a:t>
            </a:r>
            <a:r>
              <a:rPr lang="en-US" sz="1000" dirty="0" err="1"/>
              <a:t>Araghi</a:t>
            </a:r>
            <a:r>
              <a:rPr lang="en-US" sz="1000" dirty="0"/>
              <a:t>, A. &amp; Roy, D. R. Hyphenated history: the </a:t>
            </a:r>
            <a:r>
              <a:rPr lang="en-US" sz="1000" dirty="0" err="1"/>
              <a:t>Hueter</a:t>
            </a:r>
            <a:r>
              <a:rPr lang="en-US" sz="1000" dirty="0"/>
              <a:t>–Volkmann law. </a:t>
            </a:r>
            <a:r>
              <a:rPr lang="en-US" sz="1000" i="1" dirty="0"/>
              <a:t>Am. J. </a:t>
            </a:r>
            <a:r>
              <a:rPr lang="en-US" sz="1000" i="1" dirty="0" err="1"/>
              <a:t>Orthop</a:t>
            </a:r>
            <a:r>
              <a:rPr lang="en-US" sz="1000" i="1" dirty="0"/>
              <a:t>. (Belle Mead NJ) </a:t>
            </a:r>
            <a:r>
              <a:rPr lang="en-US" sz="1000" b="1" dirty="0"/>
              <a:t>26</a:t>
            </a:r>
            <a:r>
              <a:rPr lang="en-US" sz="1000" dirty="0"/>
              <a:t>, 798–800 (1997).</a:t>
            </a:r>
          </a:p>
          <a:p>
            <a:pPr marL="342900" indent="-342900">
              <a:buFont typeface="+mj-lt"/>
              <a:buAutoNum type="arabicPeriod"/>
            </a:pPr>
            <a:r>
              <a:rPr lang="en-US" sz="1000" dirty="0"/>
              <a:t>Stokes, I. A., </a:t>
            </a:r>
            <a:r>
              <a:rPr lang="en-US" sz="1000" dirty="0" err="1"/>
              <a:t>Aronsson</a:t>
            </a:r>
            <a:r>
              <a:rPr lang="en-US" sz="1000" dirty="0"/>
              <a:t>, D. D., </a:t>
            </a:r>
            <a:r>
              <a:rPr lang="en-US" sz="1000" dirty="0" err="1"/>
              <a:t>Dimock</a:t>
            </a:r>
            <a:r>
              <a:rPr lang="en-US" sz="1000" dirty="0"/>
              <a:t>, A. N., </a:t>
            </a:r>
            <a:r>
              <a:rPr lang="en-US" sz="1000" dirty="0" err="1"/>
              <a:t>Cortright</a:t>
            </a:r>
            <a:r>
              <a:rPr lang="en-US" sz="1000" dirty="0"/>
              <a:t>, V. &amp; Beck, S. </a:t>
            </a:r>
            <a:r>
              <a:rPr lang="en-US" sz="1000" dirty="0" err="1"/>
              <a:t>Endochondral</a:t>
            </a:r>
            <a:r>
              <a:rPr lang="en-US" sz="1000" dirty="0"/>
              <a:t> growth in growth plates of three species at two anatomical locations modulated by mechanical compression and tension. </a:t>
            </a:r>
            <a:r>
              <a:rPr lang="en-US" sz="1000" i="1" dirty="0"/>
              <a:t>J. </a:t>
            </a:r>
            <a:r>
              <a:rPr lang="en-US" sz="1000" i="1" dirty="0" err="1"/>
              <a:t>Orthop</a:t>
            </a:r>
            <a:r>
              <a:rPr lang="en-US" sz="1000" i="1" dirty="0"/>
              <a:t>. Res. </a:t>
            </a:r>
            <a:r>
              <a:rPr lang="en-US" sz="1000" b="1" dirty="0"/>
              <a:t>24</a:t>
            </a:r>
            <a:r>
              <a:rPr lang="en-US" sz="1000" dirty="0"/>
              <a:t>, 1327–1334 (2006). </a:t>
            </a:r>
          </a:p>
        </p:txBody>
      </p:sp>
      <p:pic>
        <p:nvPicPr>
          <p:cNvPr id="2" name="Picture 1" descr="Unknown-100"/>
          <p:cNvPicPr>
            <a:picLocks noChangeAspect="1"/>
          </p:cNvPicPr>
          <p:nvPr/>
        </p:nvPicPr>
        <p:blipFill rotWithShape="1">
          <a:blip r:embed="rId2">
            <a:extLst>
              <a:ext uri="{28A0092B-C50C-407E-A947-70E740481C1C}">
                <a14:useLocalDpi xmlns:a14="http://schemas.microsoft.com/office/drawing/2010/main" val="0"/>
              </a:ext>
            </a:extLst>
          </a:blip>
          <a:srcRect r="69458"/>
          <a:stretch/>
        </p:blipFill>
        <p:spPr>
          <a:xfrm>
            <a:off x="7126556" y="179088"/>
            <a:ext cx="1800133" cy="3145884"/>
          </a:xfrm>
          <a:prstGeom prst="rect">
            <a:avLst/>
          </a:prstGeom>
        </p:spPr>
      </p:pic>
      <p:pic>
        <p:nvPicPr>
          <p:cNvPr id="5" name="Picture 4" descr="Unknown-100"/>
          <p:cNvPicPr>
            <a:picLocks noChangeAspect="1"/>
          </p:cNvPicPr>
          <p:nvPr/>
        </p:nvPicPr>
        <p:blipFill rotWithShape="1">
          <a:blip r:embed="rId2">
            <a:extLst>
              <a:ext uri="{28A0092B-C50C-407E-A947-70E740481C1C}">
                <a14:useLocalDpi xmlns:a14="http://schemas.microsoft.com/office/drawing/2010/main" val="0"/>
              </a:ext>
            </a:extLst>
          </a:blip>
          <a:srcRect l="65938" r="989"/>
          <a:stretch/>
        </p:blipFill>
        <p:spPr>
          <a:xfrm>
            <a:off x="7126556" y="3612851"/>
            <a:ext cx="1800133" cy="2537263"/>
          </a:xfrm>
          <a:prstGeom prst="rect">
            <a:avLst/>
          </a:prstGeom>
        </p:spPr>
      </p:pic>
    </p:spTree>
    <p:extLst>
      <p:ext uri="{BB962C8B-B14F-4D97-AF65-F5344CB8AC3E}">
        <p14:creationId xmlns:p14="http://schemas.microsoft.com/office/powerpoint/2010/main" val="162842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Abnormal metabolic pathways in AIS:</a:t>
            </a:r>
          </a:p>
        </p:txBody>
      </p:sp>
      <p:sp>
        <p:nvSpPr>
          <p:cNvPr id="3" name="Content Placeholder 2"/>
          <p:cNvSpPr>
            <a:spLocks noGrp="1"/>
          </p:cNvSpPr>
          <p:nvPr>
            <p:ph idx="1"/>
          </p:nvPr>
        </p:nvSpPr>
        <p:spPr/>
        <p:txBody>
          <a:bodyPr>
            <a:normAutofit/>
          </a:bodyPr>
          <a:lstStyle/>
          <a:p>
            <a:r>
              <a:rPr lang="en-US" sz="2400" dirty="0"/>
              <a:t>Significantly higher serum OST(</a:t>
            </a:r>
            <a:r>
              <a:rPr lang="it-IT" sz="2400" dirty="0" err="1"/>
              <a:t>osteocalcin</a:t>
            </a:r>
            <a:r>
              <a:rPr lang="it-IT" sz="2400" dirty="0"/>
              <a:t>)</a:t>
            </a:r>
            <a:r>
              <a:rPr lang="en-US" sz="2400" dirty="0"/>
              <a:t> levels were observed.</a:t>
            </a:r>
          </a:p>
          <a:p>
            <a:r>
              <a:rPr lang="en-US" sz="2400" dirty="0"/>
              <a:t>Significantly higher serum RANKL(nuclear factor-</a:t>
            </a:r>
            <a:r>
              <a:rPr lang="en-US" sz="2400" dirty="0" err="1"/>
              <a:t>κB</a:t>
            </a:r>
            <a:r>
              <a:rPr lang="en-US" sz="2400" dirty="0"/>
              <a:t> ligand) levels &amp; decrease in circulating </a:t>
            </a:r>
            <a:r>
              <a:rPr lang="en-US" sz="2400" dirty="0" err="1"/>
              <a:t>leptin</a:t>
            </a:r>
            <a:r>
              <a:rPr lang="en-US" sz="2400" dirty="0"/>
              <a:t> levels were observed.</a:t>
            </a:r>
          </a:p>
          <a:p>
            <a:r>
              <a:rPr lang="en-US" sz="2400" dirty="0"/>
              <a:t>Plasma MATRILIN-1 levels were reduced. Plasma MATRILIN-1 levels were significantly lower in patients whose AIS progressed than for those whose AIS was stable </a:t>
            </a:r>
          </a:p>
          <a:p>
            <a:r>
              <a:rPr lang="en-US" sz="2400" dirty="0"/>
              <a:t>Plasma COMP(</a:t>
            </a:r>
            <a:r>
              <a:rPr lang="it-IT" sz="2400" dirty="0"/>
              <a:t>cartilage oligomeric Matrix protein)</a:t>
            </a:r>
            <a:r>
              <a:rPr lang="en-US" sz="2400" dirty="0"/>
              <a:t> levels were lower in children with idiopathic scoliosis. </a:t>
            </a:r>
          </a:p>
          <a:p>
            <a:endParaRPr lang="en-US" sz="2400" dirty="0"/>
          </a:p>
          <a:p>
            <a:endParaRPr lang="en-US" sz="2400" dirty="0"/>
          </a:p>
        </p:txBody>
      </p:sp>
    </p:spTree>
    <p:extLst>
      <p:ext uri="{BB962C8B-B14F-4D97-AF65-F5344CB8AC3E}">
        <p14:creationId xmlns:p14="http://schemas.microsoft.com/office/powerpoint/2010/main" val="232858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ADOLESCENT IDIOPATHIC SCOLIOSIS</a:t>
            </a:r>
          </a:p>
        </p:txBody>
      </p:sp>
      <p:sp>
        <p:nvSpPr>
          <p:cNvPr id="3" name="Content Placeholder 2"/>
          <p:cNvSpPr>
            <a:spLocks noGrp="1"/>
          </p:cNvSpPr>
          <p:nvPr>
            <p:ph idx="1"/>
          </p:nvPr>
        </p:nvSpPr>
        <p:spPr/>
        <p:txBody>
          <a:bodyPr>
            <a:normAutofit fontScale="92500" lnSpcReduction="20000"/>
          </a:bodyPr>
          <a:lstStyle/>
          <a:p>
            <a:pPr algn="just"/>
            <a:r>
              <a:rPr lang="en-US" sz="2400" dirty="0"/>
              <a:t>AIS is defined as a scoliosis that starts after the age of 10 year up to 18 years and has no clear underlying disease as reason for its development[1].</a:t>
            </a:r>
            <a:r>
              <a:rPr lang="en-US" sz="2400" dirty="0">
                <a:effectLst/>
              </a:rPr>
              <a:t> </a:t>
            </a:r>
          </a:p>
          <a:p>
            <a:pPr algn="just"/>
            <a:r>
              <a:rPr lang="en-US" sz="2400" dirty="0"/>
              <a:t>It is usually located at the thoracic level and at this site almost without exception involves a right-convex curve. </a:t>
            </a:r>
          </a:p>
          <a:p>
            <a:pPr algn="just"/>
            <a:r>
              <a:rPr lang="en-US" sz="2400" dirty="0"/>
              <a:t>Adolescent idiopathic scoliosis (AIS) is the most common type of scoliosis, accounting for more than 80 % of scoliosis cases [2]. </a:t>
            </a:r>
          </a:p>
          <a:p>
            <a:pPr algn="just"/>
            <a:r>
              <a:rPr lang="en-US" sz="2400" dirty="0"/>
              <a:t>It occurs less commonly at the thoracolumbar and lumbar levels, and such cases show a marked tendency to go out of balance. </a:t>
            </a:r>
          </a:p>
          <a:p>
            <a:pPr algn="just"/>
            <a:r>
              <a:rPr lang="en-US" sz="2400" dirty="0"/>
              <a:t>It always involves rotation, whereby the posterior parts of the vertebral bodies are always rotated towards the concave side of the curve. </a:t>
            </a:r>
          </a:p>
          <a:p>
            <a:pPr algn="just"/>
            <a:r>
              <a:rPr lang="en-US" sz="2400" dirty="0"/>
              <a:t>For a given degree of curvature, the rotation is always more pronounced at the lumbar level than the thoracic level [1]. </a:t>
            </a:r>
          </a:p>
        </p:txBody>
      </p:sp>
      <p:sp>
        <p:nvSpPr>
          <p:cNvPr id="4" name="Rectangle 3"/>
          <p:cNvSpPr/>
          <p:nvPr/>
        </p:nvSpPr>
        <p:spPr>
          <a:xfrm>
            <a:off x="0" y="6001962"/>
            <a:ext cx="9144000" cy="830997"/>
          </a:xfrm>
          <a:prstGeom prst="rect">
            <a:avLst/>
          </a:prstGeom>
        </p:spPr>
        <p:txBody>
          <a:bodyPr wrap="square">
            <a:spAutoFit/>
          </a:bodyPr>
          <a:lstStyle/>
          <a:p>
            <a:pPr marL="342900" lvl="0" indent="-342900">
              <a:buFont typeface="+mj-lt"/>
              <a:buAutoNum type="arabicPeriod"/>
            </a:pPr>
            <a:r>
              <a:rPr lang="en-US" sz="1200" dirty="0"/>
              <a:t>Pathogenesis and biomechanics of adolescent idiopathic scoliosis (AIS). Fritz </a:t>
            </a:r>
            <a:r>
              <a:rPr lang="en-US" sz="1200" dirty="0" err="1"/>
              <a:t>Hefti</a:t>
            </a:r>
            <a:r>
              <a:rPr lang="en-US" sz="1200" dirty="0"/>
              <a:t> . J Child </a:t>
            </a:r>
            <a:r>
              <a:rPr lang="en-US" sz="1200" dirty="0" err="1"/>
              <a:t>Orthop</a:t>
            </a:r>
            <a:r>
              <a:rPr lang="en-US" sz="1200" dirty="0"/>
              <a:t> (2013) 7:17–24 DOI 10.1007/s11832-012-0460-9 </a:t>
            </a:r>
          </a:p>
          <a:p>
            <a:pPr marL="342900" indent="-342900">
              <a:buFont typeface="+mj-lt"/>
              <a:buAutoNum type="arabicPeriod"/>
            </a:pPr>
            <a:r>
              <a:rPr lang="en-US" sz="1200" dirty="0"/>
              <a:t>Wick JM, </a:t>
            </a:r>
            <a:r>
              <a:rPr lang="en-US" sz="1200" dirty="0" err="1"/>
              <a:t>Konze</a:t>
            </a:r>
            <a:r>
              <a:rPr lang="en-US" sz="1200" dirty="0"/>
              <a:t> J, Alexander K, Sweeney C. Infantile and juvenile scoliosis: the crooked path to diagnosis and treatment. AORN J. 2009;90:347–80. </a:t>
            </a:r>
          </a:p>
        </p:txBody>
      </p:sp>
    </p:spTree>
    <p:extLst>
      <p:ext uri="{BB962C8B-B14F-4D97-AF65-F5344CB8AC3E}">
        <p14:creationId xmlns:p14="http://schemas.microsoft.com/office/powerpoint/2010/main" val="101465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18"/>
            <a:ext cx="8229600" cy="1143000"/>
          </a:xfrm>
        </p:spPr>
        <p:txBody>
          <a:bodyPr>
            <a:normAutofit fontScale="90000"/>
          </a:bodyPr>
          <a:lstStyle/>
          <a:p>
            <a:r>
              <a:rPr lang="en-US" dirty="0"/>
              <a:t>PATHOGENESIS AND BIOMECHANICS</a:t>
            </a:r>
          </a:p>
        </p:txBody>
      </p:sp>
      <p:sp>
        <p:nvSpPr>
          <p:cNvPr id="3" name="Content Placeholder 2"/>
          <p:cNvSpPr>
            <a:spLocks noGrp="1"/>
          </p:cNvSpPr>
          <p:nvPr>
            <p:ph idx="1"/>
          </p:nvPr>
        </p:nvSpPr>
        <p:spPr>
          <a:xfrm>
            <a:off x="457200" y="1189718"/>
            <a:ext cx="8229600" cy="5300019"/>
          </a:xfrm>
        </p:spPr>
        <p:txBody>
          <a:bodyPr>
            <a:normAutofit lnSpcReduction="10000"/>
          </a:bodyPr>
          <a:lstStyle/>
          <a:p>
            <a:pPr marL="0" indent="0" algn="ctr">
              <a:buNone/>
            </a:pPr>
            <a:r>
              <a:rPr lang="en-US" b="1" u="sng" dirty="0"/>
              <a:t>GROWTH</a:t>
            </a:r>
          </a:p>
          <a:p>
            <a:pPr algn="just"/>
            <a:r>
              <a:rPr lang="en-US" sz="2400" dirty="0">
                <a:latin typeface="Times New Roman"/>
                <a:cs typeface="Times New Roman"/>
              </a:rPr>
              <a:t>There is a disparity between the growth of the vertebral bodies anteriorly and that of the posterior elements. </a:t>
            </a:r>
          </a:p>
          <a:p>
            <a:pPr algn="just"/>
            <a:r>
              <a:rPr lang="en-US" sz="2400" dirty="0">
                <a:latin typeface="Times New Roman"/>
                <a:cs typeface="Times New Roman"/>
              </a:rPr>
              <a:t>The vertebral bodies grow faster than the posterior elements, resulting primarily in a lordosis. </a:t>
            </a:r>
          </a:p>
          <a:p>
            <a:pPr algn="just"/>
            <a:r>
              <a:rPr lang="en-US" sz="2400" dirty="0">
                <a:latin typeface="Times New Roman"/>
                <a:cs typeface="Times New Roman"/>
              </a:rPr>
              <a:t>The diminished dorsal growth impedes the ventrally located vertebral bodies from increasing in height, forcing them to rotate. This produces a rotational lordosis. </a:t>
            </a:r>
          </a:p>
          <a:p>
            <a:pPr algn="just"/>
            <a:r>
              <a:rPr lang="en-US" sz="2400" dirty="0">
                <a:latin typeface="Times New Roman"/>
                <a:cs typeface="Times New Roman"/>
              </a:rPr>
              <a:t>Porter</a:t>
            </a:r>
            <a:r>
              <a:rPr lang="en-US" sz="2400" baseline="30000" dirty="0">
                <a:latin typeface="Times New Roman"/>
                <a:cs typeface="Times New Roman"/>
              </a:rPr>
              <a:t>1</a:t>
            </a:r>
            <a:r>
              <a:rPr lang="en-US" sz="2400" dirty="0">
                <a:latin typeface="Times New Roman"/>
                <a:cs typeface="Times New Roman"/>
              </a:rPr>
              <a:t> in 2000 was found The relative shortening of vertebral canal with respect to anterior vertebral body height in the scoliosis spines was correlated with the Cobb angle and the degree of rotation. </a:t>
            </a:r>
          </a:p>
          <a:p>
            <a:pPr algn="just"/>
            <a:r>
              <a:rPr lang="en-US" sz="2400" dirty="0">
                <a:latin typeface="Times New Roman"/>
                <a:cs typeface="Times New Roman"/>
              </a:rPr>
              <a:t>The </a:t>
            </a:r>
            <a:r>
              <a:rPr lang="en-US" sz="2400" dirty="0" err="1">
                <a:latin typeface="Times New Roman"/>
                <a:cs typeface="Times New Roman"/>
              </a:rPr>
              <a:t>kyphotic</a:t>
            </a:r>
            <a:r>
              <a:rPr lang="en-US" sz="2400" dirty="0">
                <a:latin typeface="Times New Roman"/>
                <a:cs typeface="Times New Roman"/>
              </a:rPr>
              <a:t> spines had canals significantly longer than the vertebral length. </a:t>
            </a:r>
          </a:p>
          <a:p>
            <a:pPr algn="just"/>
            <a:endParaRPr lang="en-US" sz="2600" dirty="0">
              <a:latin typeface="Times New Roman"/>
              <a:cs typeface="Times New Roman"/>
            </a:endParaRPr>
          </a:p>
          <a:p>
            <a:pPr algn="just"/>
            <a:endParaRPr lang="en-US" sz="2600" dirty="0">
              <a:latin typeface="Times New Roman"/>
              <a:cs typeface="Times New Roman"/>
            </a:endParaRPr>
          </a:p>
          <a:p>
            <a:pPr algn="just"/>
            <a:endParaRPr lang="en-US" sz="2600" dirty="0">
              <a:latin typeface="Times New Roman"/>
              <a:cs typeface="Times New Roman"/>
            </a:endParaRPr>
          </a:p>
          <a:p>
            <a:pPr algn="just"/>
            <a:endParaRPr lang="en-US" sz="2600" dirty="0">
              <a:latin typeface="Times New Roman"/>
              <a:cs typeface="Times New Roman"/>
            </a:endParaRPr>
          </a:p>
          <a:p>
            <a:endParaRPr lang="en-US" dirty="0"/>
          </a:p>
          <a:p>
            <a:endParaRPr lang="en-US" dirty="0"/>
          </a:p>
        </p:txBody>
      </p:sp>
      <p:sp>
        <p:nvSpPr>
          <p:cNvPr id="4" name="TextBox 3"/>
          <p:cNvSpPr txBox="1"/>
          <p:nvPr/>
        </p:nvSpPr>
        <p:spPr>
          <a:xfrm>
            <a:off x="0" y="6489737"/>
            <a:ext cx="9144000" cy="584776"/>
          </a:xfrm>
          <a:prstGeom prst="rect">
            <a:avLst/>
          </a:prstGeom>
          <a:noFill/>
        </p:spPr>
        <p:txBody>
          <a:bodyPr wrap="square" rtlCol="0">
            <a:spAutoFit/>
          </a:bodyPr>
          <a:lstStyle/>
          <a:p>
            <a:r>
              <a:rPr lang="en-US" sz="1200" dirty="0"/>
              <a:t>1.  Porter R (2000) Idiopathic scoliosis: the relation between the vertebral canal and the vertebral bodies. Spine 25:1360–1366 </a:t>
            </a:r>
          </a:p>
          <a:p>
            <a:endParaRPr lang="en-US" sz="2000" dirty="0"/>
          </a:p>
        </p:txBody>
      </p:sp>
    </p:spTree>
    <p:extLst>
      <p:ext uri="{BB962C8B-B14F-4D97-AF65-F5344CB8AC3E}">
        <p14:creationId xmlns:p14="http://schemas.microsoft.com/office/powerpoint/2010/main" val="225854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err="1"/>
              <a:t>Guo</a:t>
            </a:r>
            <a:r>
              <a:rPr lang="en-US" sz="2400" dirty="0"/>
              <a:t> et al 2003 also reported the </a:t>
            </a:r>
            <a:r>
              <a:rPr lang="en-US" sz="2400" dirty="0" err="1"/>
              <a:t>scoliotic</a:t>
            </a:r>
            <a:r>
              <a:rPr lang="en-US" sz="2400" dirty="0"/>
              <a:t> spines had longer vertebral bodies between T1 to T12 in the anterior column and shorter pedicles with a larger </a:t>
            </a:r>
            <a:r>
              <a:rPr lang="en-US" sz="2400" dirty="0" err="1"/>
              <a:t>interpedicular</a:t>
            </a:r>
            <a:r>
              <a:rPr lang="en-US" sz="2400" dirty="0"/>
              <a:t> distance in the posterior column.</a:t>
            </a:r>
          </a:p>
          <a:p>
            <a:r>
              <a:rPr lang="en-US" sz="2400" dirty="0"/>
              <a:t>There was also a significant positive correlation between the scoliosis severity score and the ratio of differential growth between the anterior and posterior columns for each thoracic vertebra </a:t>
            </a:r>
          </a:p>
          <a:p>
            <a:endParaRPr lang="en-US" sz="2400" dirty="0"/>
          </a:p>
        </p:txBody>
      </p:sp>
      <p:sp>
        <p:nvSpPr>
          <p:cNvPr id="4" name="TextBox 3"/>
          <p:cNvSpPr txBox="1"/>
          <p:nvPr/>
        </p:nvSpPr>
        <p:spPr>
          <a:xfrm>
            <a:off x="8976" y="5779444"/>
            <a:ext cx="9135024" cy="923330"/>
          </a:xfrm>
          <a:prstGeom prst="rect">
            <a:avLst/>
          </a:prstGeom>
          <a:noFill/>
        </p:spPr>
        <p:txBody>
          <a:bodyPr wrap="square" rtlCol="0">
            <a:spAutoFit/>
          </a:bodyPr>
          <a:lstStyle/>
          <a:p>
            <a:r>
              <a:rPr lang="en-US" dirty="0" err="1"/>
              <a:t>Guo</a:t>
            </a:r>
            <a:r>
              <a:rPr lang="en-US" dirty="0"/>
              <a:t> X, </a:t>
            </a:r>
            <a:r>
              <a:rPr lang="en-US" dirty="0" err="1"/>
              <a:t>Chau</a:t>
            </a:r>
            <a:r>
              <a:rPr lang="en-US" dirty="0"/>
              <a:t> W-W, Chan Y-L, Cheng JC-Y (2003) Relative anterior spinal overgrowth in adolescent idiopathic scoliosis. Results of disproportionate </a:t>
            </a:r>
            <a:r>
              <a:rPr lang="en-US" dirty="0" err="1"/>
              <a:t>endochondral</a:t>
            </a:r>
            <a:r>
              <a:rPr lang="en-US" dirty="0"/>
              <a:t>–membranous bone growth. J Bone Joint </a:t>
            </a:r>
            <a:r>
              <a:rPr lang="en-US" dirty="0" err="1"/>
              <a:t>Surg</a:t>
            </a:r>
            <a:r>
              <a:rPr lang="en-US" dirty="0"/>
              <a:t> [Br] 85:1026–1031</a:t>
            </a:r>
          </a:p>
        </p:txBody>
      </p:sp>
    </p:spTree>
    <p:extLst>
      <p:ext uri="{BB962C8B-B14F-4D97-AF65-F5344CB8AC3E}">
        <p14:creationId xmlns:p14="http://schemas.microsoft.com/office/powerpoint/2010/main" val="3281819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991528" cy="6253690"/>
          </a:xfrm>
        </p:spPr>
        <p:txBody>
          <a:bodyPr>
            <a:normAutofit/>
          </a:bodyPr>
          <a:lstStyle/>
          <a:p>
            <a:pPr algn="just"/>
            <a:r>
              <a:rPr lang="en-US" sz="2400" b="1" u="sng" dirty="0"/>
              <a:t>FORCE</a:t>
            </a:r>
          </a:p>
          <a:p>
            <a:pPr algn="just"/>
            <a:r>
              <a:rPr lang="en-US" sz="2400" dirty="0"/>
              <a:t>The vertebral column in humans is still predominantly loaded in an axial direction.</a:t>
            </a:r>
          </a:p>
          <a:p>
            <a:pPr algn="just"/>
            <a:r>
              <a:rPr lang="en-US" sz="2400" dirty="0"/>
              <a:t>Certain segments of the human spine (especially the backward inclined segments) are subject to dorsally directed shear loads as well. </a:t>
            </a:r>
          </a:p>
          <a:p>
            <a:pPr algn="just"/>
            <a:r>
              <a:rPr lang="en-US" sz="2400" dirty="0"/>
              <a:t>The facet joints play an important role in providing rotational stability to the spine and counteract ventrally directed shear loads(A). </a:t>
            </a:r>
          </a:p>
          <a:p>
            <a:pPr algn="just"/>
            <a:r>
              <a:rPr lang="en-US" sz="2400" dirty="0"/>
              <a:t>The vertebrae are not well designed to resist dorsally directed shear loads taking the anatomy of the facet joints, and the posterior location of the spinal muscles and ligaments into consideration(B). </a:t>
            </a:r>
          </a:p>
          <a:p>
            <a:pPr algn="just"/>
            <a:endParaRPr lang="en-US" sz="2400" dirty="0"/>
          </a:p>
        </p:txBody>
      </p:sp>
      <p:pic>
        <p:nvPicPr>
          <p:cNvPr id="4" name="Picture 3" descr="Screen Shot 2021-05-25 at 11.55.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528" y="274638"/>
            <a:ext cx="3152472" cy="6123449"/>
          </a:xfrm>
          <a:prstGeom prst="rect">
            <a:avLst/>
          </a:prstGeom>
        </p:spPr>
      </p:pic>
      <p:sp>
        <p:nvSpPr>
          <p:cNvPr id="5" name="TextBox 4"/>
          <p:cNvSpPr txBox="1"/>
          <p:nvPr/>
        </p:nvSpPr>
        <p:spPr>
          <a:xfrm>
            <a:off x="0" y="6341909"/>
            <a:ext cx="9144000" cy="461665"/>
          </a:xfrm>
          <a:prstGeom prst="rect">
            <a:avLst/>
          </a:prstGeom>
          <a:noFill/>
        </p:spPr>
        <p:txBody>
          <a:bodyPr wrap="square" rtlCol="0">
            <a:spAutoFit/>
          </a:bodyPr>
          <a:lstStyle/>
          <a:p>
            <a:r>
              <a:rPr lang="en-US" sz="1200" dirty="0" err="1"/>
              <a:t>Castelein</a:t>
            </a:r>
            <a:r>
              <a:rPr lang="en-US" sz="1200" dirty="0"/>
              <a:t> RM, van </a:t>
            </a:r>
            <a:r>
              <a:rPr lang="en-US" sz="1200" dirty="0" err="1"/>
              <a:t>Dieen</a:t>
            </a:r>
            <a:r>
              <a:rPr lang="en-US" sz="1200" dirty="0"/>
              <a:t> JH, </a:t>
            </a:r>
            <a:r>
              <a:rPr lang="en-US" sz="1200" dirty="0" err="1"/>
              <a:t>Smit</a:t>
            </a:r>
            <a:r>
              <a:rPr lang="en-US" sz="1200" dirty="0"/>
              <a:t> TH (2005) The role of dorsal shear forces in the pathogenesis of adolescent idiopathic </a:t>
            </a:r>
            <a:r>
              <a:rPr lang="en-US" sz="1200" dirty="0" err="1"/>
              <a:t>scolio</a:t>
            </a:r>
            <a:r>
              <a:rPr lang="en-US" sz="1200" dirty="0"/>
              <a:t>- sis—a hypothesis. Med Hypotheses 65:501–508 </a:t>
            </a:r>
          </a:p>
        </p:txBody>
      </p:sp>
    </p:spTree>
    <p:extLst>
      <p:ext uri="{BB962C8B-B14F-4D97-AF65-F5344CB8AC3E}">
        <p14:creationId xmlns:p14="http://schemas.microsoft.com/office/powerpoint/2010/main" val="2247541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t>In a in vitro biomechanical study showed that at the mid and lower thoracic spine more axial vertebral rotation occurred under dorsally directed shear loads than under ventrally directed shear loads. </a:t>
            </a:r>
          </a:p>
          <a:p>
            <a:r>
              <a:rPr lang="en-US" sz="2400" dirty="0"/>
              <a:t>The dorsally shear load can act as a enhancer of slight preexistent vertebral rotation, where as ventrally directed shear load counteract the rotation.</a:t>
            </a:r>
          </a:p>
          <a:p>
            <a:r>
              <a:rPr lang="en-US" sz="2400" dirty="0"/>
              <a:t>This force could result in a progressive deformation of individual vertebrae because of </a:t>
            </a:r>
            <a:r>
              <a:rPr lang="en-US" sz="2400" dirty="0" err="1"/>
              <a:t>Hueter</a:t>
            </a:r>
            <a:r>
              <a:rPr lang="en-US" sz="2400" dirty="0"/>
              <a:t>–Volkmann’s law, and ultimately lead to progressive scoliosis. </a:t>
            </a:r>
          </a:p>
        </p:txBody>
      </p:sp>
      <p:sp>
        <p:nvSpPr>
          <p:cNvPr id="4" name="TextBox 3"/>
          <p:cNvSpPr txBox="1"/>
          <p:nvPr/>
        </p:nvSpPr>
        <p:spPr>
          <a:xfrm>
            <a:off x="0" y="6223843"/>
            <a:ext cx="9144000" cy="646331"/>
          </a:xfrm>
          <a:prstGeom prst="rect">
            <a:avLst/>
          </a:prstGeom>
          <a:noFill/>
        </p:spPr>
        <p:txBody>
          <a:bodyPr wrap="square" rtlCol="0">
            <a:spAutoFit/>
          </a:bodyPr>
          <a:lstStyle/>
          <a:p>
            <a:r>
              <a:rPr lang="en-US" dirty="0" err="1"/>
              <a:t>Kouwenhoven</a:t>
            </a:r>
            <a:r>
              <a:rPr lang="en-US" dirty="0"/>
              <a:t> JW, </a:t>
            </a:r>
            <a:r>
              <a:rPr lang="en-US" dirty="0" err="1"/>
              <a:t>Castelein</a:t>
            </a:r>
            <a:r>
              <a:rPr lang="en-US" dirty="0"/>
              <a:t> RM (2008) The pathogenesis of adolescent idiopathic scoliosis: review of the literature. Spine 33(26):2898–2908 </a:t>
            </a:r>
          </a:p>
        </p:txBody>
      </p:sp>
    </p:spTree>
    <p:extLst>
      <p:ext uri="{BB962C8B-B14F-4D97-AF65-F5344CB8AC3E}">
        <p14:creationId xmlns:p14="http://schemas.microsoft.com/office/powerpoint/2010/main" val="293258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8164"/>
            <a:ext cx="4964482" cy="5768000"/>
          </a:xfrm>
        </p:spPr>
        <p:txBody>
          <a:bodyPr>
            <a:noAutofit/>
          </a:bodyPr>
          <a:lstStyle/>
          <a:p>
            <a:r>
              <a:rPr lang="nb-NO" sz="2400" dirty="0" err="1"/>
              <a:t>Wever</a:t>
            </a:r>
            <a:r>
              <a:rPr lang="nb-NO" sz="2400" dirty="0"/>
              <a:t> et al. </a:t>
            </a:r>
            <a:r>
              <a:rPr lang="en-US" sz="2400" dirty="0"/>
              <a:t>suggested that the vertebral deformation is caused by bone remodeling due to an imbalance between forces in an anterior and posterior spinal column.</a:t>
            </a:r>
          </a:p>
          <a:p>
            <a:r>
              <a:rPr lang="en-US" sz="2400" dirty="0"/>
              <a:t>In the anterior column the compressive forces result in a force driving the apical vertebra body out of the midline, </a:t>
            </a:r>
          </a:p>
          <a:p>
            <a:r>
              <a:rPr lang="en-US" sz="2400" dirty="0"/>
              <a:t>The tension forces of the posterior column result in a force attempting to keep the posterior complex in normal position. </a:t>
            </a:r>
            <a:endParaRPr lang="nb-NO" sz="2400" dirty="0"/>
          </a:p>
        </p:txBody>
      </p:sp>
      <p:pic>
        <p:nvPicPr>
          <p:cNvPr id="4" name="Picture 3" descr="Screen Shot 2021-05-25 at 1.03.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682" y="358164"/>
            <a:ext cx="3722318" cy="6170164"/>
          </a:xfrm>
          <a:prstGeom prst="rect">
            <a:avLst/>
          </a:prstGeom>
        </p:spPr>
      </p:pic>
    </p:spTree>
    <p:extLst>
      <p:ext uri="{BB962C8B-B14F-4D97-AF65-F5344CB8AC3E}">
        <p14:creationId xmlns:p14="http://schemas.microsoft.com/office/powerpoint/2010/main" val="3445819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Natural History &amp; Prognosis </a:t>
            </a:r>
            <a:endParaRPr lang="en-US" dirty="0"/>
          </a:p>
        </p:txBody>
      </p:sp>
      <p:sp>
        <p:nvSpPr>
          <p:cNvPr id="3" name="Content Placeholder 2"/>
          <p:cNvSpPr>
            <a:spLocks noGrp="1"/>
          </p:cNvSpPr>
          <p:nvPr>
            <p:ph idx="1"/>
          </p:nvPr>
        </p:nvSpPr>
        <p:spPr/>
        <p:txBody>
          <a:bodyPr>
            <a:normAutofit fontScale="92500" lnSpcReduction="20000"/>
          </a:bodyPr>
          <a:lstStyle/>
          <a:p>
            <a:r>
              <a:rPr lang="en-US" sz="2400" dirty="0"/>
              <a:t>The three main determinants of progression are </a:t>
            </a:r>
            <a:r>
              <a:rPr lang="en-US" sz="2400" b="1" dirty="0"/>
              <a:t>patient gender, future growth potential and curve magnitude</a:t>
            </a:r>
            <a:r>
              <a:rPr lang="en-US" sz="2400" dirty="0"/>
              <a:t> at the time of diagnosis. </a:t>
            </a:r>
          </a:p>
          <a:p>
            <a:r>
              <a:rPr lang="en-US" sz="2400" dirty="0"/>
              <a:t>Females have a risk of curve progression 10 times higher than males. </a:t>
            </a:r>
          </a:p>
          <a:p>
            <a:r>
              <a:rPr lang="en-US" sz="2400" dirty="0"/>
              <a:t>The pubertal growth spurt begins with accelerated longitudinal growth of limbs, which causes a temporary disproportion of the body (long limbs and short trunk). </a:t>
            </a:r>
          </a:p>
          <a:p>
            <a:r>
              <a:rPr lang="en-US" sz="2400" dirty="0"/>
              <a:t>Then, longitudinal growth is seen in the axial skeleton. It is the period of the most marked progression of IS. </a:t>
            </a:r>
          </a:p>
          <a:p>
            <a:r>
              <a:rPr lang="en-US" sz="2400" dirty="0"/>
              <a:t>The greater the growth potential and the larger the curve, the greater the likelihood of curve progression. </a:t>
            </a:r>
          </a:p>
          <a:p>
            <a:r>
              <a:rPr lang="en-US" sz="2400" dirty="0"/>
              <a:t>Evaluation of growth potential is done by assessing the </a:t>
            </a:r>
            <a:r>
              <a:rPr lang="en-US" sz="2400" b="1" dirty="0"/>
              <a:t>Tanner stage </a:t>
            </a:r>
            <a:r>
              <a:rPr lang="en-US" sz="2400" dirty="0"/>
              <a:t>and the </a:t>
            </a:r>
            <a:r>
              <a:rPr lang="en-US" sz="2400" b="1" dirty="0"/>
              <a:t>Risser grade</a:t>
            </a:r>
            <a:r>
              <a:rPr lang="en-US" sz="2400" dirty="0"/>
              <a:t>. </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415937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 of Curve Progression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6066089"/>
              </p:ext>
            </p:extLst>
          </p:nvPr>
        </p:nvGraphicFramePr>
        <p:xfrm>
          <a:off x="457200" y="1600200"/>
          <a:ext cx="8229600" cy="2865120"/>
        </p:xfrm>
        <a:graphic>
          <a:graphicData uri="http://schemas.openxmlformats.org/drawingml/2006/table">
            <a:tbl>
              <a:tblPr firstRow="1" bandRow="1">
                <a:tableStyleId>{5C22544A-7EE6-4342-B048-85BDC9FD1C3A}</a:tableStyleId>
              </a:tblPr>
              <a:tblGrid>
                <a:gridCol w="1209675">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4098925">
                  <a:extLst>
                    <a:ext uri="{9D8B030D-6E8A-4147-A177-3AD203B41FA5}">
                      <a16:colId xmlns:a16="http://schemas.microsoft.com/office/drawing/2014/main" val="20002"/>
                    </a:ext>
                  </a:extLst>
                </a:gridCol>
              </a:tblGrid>
              <a:tr h="370840">
                <a:tc>
                  <a:txBody>
                    <a:bodyPr/>
                    <a:lstStyle/>
                    <a:p>
                      <a:r>
                        <a:rPr lang="en-US" dirty="0"/>
                        <a:t>CURVE (DEGREE)</a:t>
                      </a:r>
                    </a:p>
                  </a:txBody>
                  <a:tcPr/>
                </a:tc>
                <a:tc>
                  <a:txBody>
                    <a:bodyPr/>
                    <a:lstStyle/>
                    <a:p>
                      <a:r>
                        <a:rPr lang="en-US" dirty="0"/>
                        <a:t>GROWTH POTENTIAL (RISSER SIGN)</a:t>
                      </a:r>
                    </a:p>
                  </a:txBody>
                  <a:tcPr/>
                </a:tc>
                <a:tc>
                  <a:txBody>
                    <a:bodyPr/>
                    <a:lstStyle/>
                    <a:p>
                      <a:r>
                        <a:rPr lang="en-US" dirty="0"/>
                        <a:t>RISK</a:t>
                      </a:r>
                    </a:p>
                  </a:txBody>
                  <a:tcPr/>
                </a:tc>
                <a:extLst>
                  <a:ext uri="{0D108BD9-81ED-4DB2-BD59-A6C34878D82A}">
                    <a16:rowId xmlns:a16="http://schemas.microsoft.com/office/drawing/2014/main" val="10000"/>
                  </a:ext>
                </a:extLst>
              </a:tr>
              <a:tr h="370840">
                <a:tc>
                  <a:txBody>
                    <a:bodyPr/>
                    <a:lstStyle/>
                    <a:p>
                      <a:r>
                        <a:rPr lang="en-US" dirty="0"/>
                        <a:t>10-19</a:t>
                      </a:r>
                    </a:p>
                  </a:txBody>
                  <a:tcPr/>
                </a:tc>
                <a:tc>
                  <a:txBody>
                    <a:bodyPr/>
                    <a:lstStyle/>
                    <a:p>
                      <a:r>
                        <a:rPr lang="en-US" dirty="0"/>
                        <a:t>LIMITED (2-4)</a:t>
                      </a:r>
                    </a:p>
                  </a:txBody>
                  <a:tcPr/>
                </a:tc>
                <a:tc>
                  <a:txBody>
                    <a:bodyPr/>
                    <a:lstStyle/>
                    <a:p>
                      <a:r>
                        <a:rPr lang="en-US" dirty="0"/>
                        <a:t>LOW RISK</a:t>
                      </a:r>
                    </a:p>
                  </a:txBody>
                  <a:tcPr/>
                </a:tc>
                <a:extLst>
                  <a:ext uri="{0D108BD9-81ED-4DB2-BD59-A6C34878D82A}">
                    <a16:rowId xmlns:a16="http://schemas.microsoft.com/office/drawing/2014/main" val="10001"/>
                  </a:ext>
                </a:extLst>
              </a:tr>
              <a:tr h="370840">
                <a:tc>
                  <a:txBody>
                    <a:bodyPr/>
                    <a:lstStyle/>
                    <a:p>
                      <a:r>
                        <a:rPr lang="en-US" dirty="0"/>
                        <a:t>10-19</a:t>
                      </a:r>
                    </a:p>
                  </a:txBody>
                  <a:tcPr/>
                </a:tc>
                <a:tc>
                  <a:txBody>
                    <a:bodyPr/>
                    <a:lstStyle/>
                    <a:p>
                      <a:r>
                        <a:rPr lang="en-US" dirty="0"/>
                        <a:t>HIGH (0-1)</a:t>
                      </a:r>
                    </a:p>
                  </a:txBody>
                  <a:tcPr/>
                </a:tc>
                <a:tc>
                  <a:txBody>
                    <a:bodyPr/>
                    <a:lstStyle/>
                    <a:p>
                      <a:r>
                        <a:rPr lang="en-US" dirty="0"/>
                        <a:t>MODERATE</a:t>
                      </a:r>
                    </a:p>
                  </a:txBody>
                  <a:tcPr/>
                </a:tc>
                <a:extLst>
                  <a:ext uri="{0D108BD9-81ED-4DB2-BD59-A6C34878D82A}">
                    <a16:rowId xmlns:a16="http://schemas.microsoft.com/office/drawing/2014/main" val="10002"/>
                  </a:ext>
                </a:extLst>
              </a:tr>
              <a:tr h="370840">
                <a:tc>
                  <a:txBody>
                    <a:bodyPr/>
                    <a:lstStyle/>
                    <a:p>
                      <a:r>
                        <a:rPr lang="en-US" dirty="0"/>
                        <a:t>20-29</a:t>
                      </a:r>
                    </a:p>
                  </a:txBody>
                  <a:tcPr/>
                </a:tc>
                <a:tc>
                  <a:txBody>
                    <a:bodyPr/>
                    <a:lstStyle/>
                    <a:p>
                      <a:r>
                        <a:rPr lang="en-US" dirty="0"/>
                        <a:t>LIMITED (2-4)</a:t>
                      </a:r>
                    </a:p>
                  </a:txBody>
                  <a:tcPr/>
                </a:tc>
                <a:tc>
                  <a:txBody>
                    <a:bodyPr/>
                    <a:lstStyle/>
                    <a:p>
                      <a:r>
                        <a:rPr lang="en-US" dirty="0"/>
                        <a:t>LOW/MODERATE</a:t>
                      </a:r>
                    </a:p>
                  </a:txBody>
                  <a:tcPr/>
                </a:tc>
                <a:extLst>
                  <a:ext uri="{0D108BD9-81ED-4DB2-BD59-A6C34878D82A}">
                    <a16:rowId xmlns:a16="http://schemas.microsoft.com/office/drawing/2014/main" val="10003"/>
                  </a:ext>
                </a:extLst>
              </a:tr>
              <a:tr h="370840">
                <a:tc>
                  <a:txBody>
                    <a:bodyPr/>
                    <a:lstStyle/>
                    <a:p>
                      <a:r>
                        <a:rPr lang="en-US" dirty="0"/>
                        <a:t>20-29</a:t>
                      </a:r>
                    </a:p>
                  </a:txBody>
                  <a:tcPr/>
                </a:tc>
                <a:tc>
                  <a:txBody>
                    <a:bodyPr/>
                    <a:lstStyle/>
                    <a:p>
                      <a:r>
                        <a:rPr lang="en-US" dirty="0"/>
                        <a:t>HIGH (0-1)</a:t>
                      </a:r>
                    </a:p>
                  </a:txBody>
                  <a:tcPr/>
                </a:tc>
                <a:tc>
                  <a:txBody>
                    <a:bodyPr/>
                    <a:lstStyle/>
                    <a:p>
                      <a:r>
                        <a:rPr lang="en-US" dirty="0"/>
                        <a:t>HIGH</a:t>
                      </a:r>
                    </a:p>
                  </a:txBody>
                  <a:tcPr/>
                </a:tc>
                <a:extLst>
                  <a:ext uri="{0D108BD9-81ED-4DB2-BD59-A6C34878D82A}">
                    <a16:rowId xmlns:a16="http://schemas.microsoft.com/office/drawing/2014/main" val="10004"/>
                  </a:ext>
                </a:extLst>
              </a:tr>
              <a:tr h="370840">
                <a:tc>
                  <a:txBody>
                    <a:bodyPr/>
                    <a:lstStyle/>
                    <a:p>
                      <a:r>
                        <a:rPr lang="en-US" dirty="0"/>
                        <a:t>&gt;29</a:t>
                      </a:r>
                    </a:p>
                  </a:txBody>
                  <a:tcPr/>
                </a:tc>
                <a:tc>
                  <a:txBody>
                    <a:bodyPr/>
                    <a:lstStyle/>
                    <a:p>
                      <a:r>
                        <a:rPr lang="en-US" dirty="0"/>
                        <a:t>LIMITED (2-4)</a:t>
                      </a:r>
                    </a:p>
                  </a:txBody>
                  <a:tcPr/>
                </a:tc>
                <a:tc>
                  <a:txBody>
                    <a:bodyPr/>
                    <a:lstStyle/>
                    <a:p>
                      <a:r>
                        <a:rPr lang="en-US" dirty="0"/>
                        <a:t>HIGH</a:t>
                      </a:r>
                    </a:p>
                  </a:txBody>
                  <a:tcPr/>
                </a:tc>
                <a:extLst>
                  <a:ext uri="{0D108BD9-81ED-4DB2-BD59-A6C34878D82A}">
                    <a16:rowId xmlns:a16="http://schemas.microsoft.com/office/drawing/2014/main" val="10005"/>
                  </a:ext>
                </a:extLst>
              </a:tr>
              <a:tr h="370840">
                <a:tc>
                  <a:txBody>
                    <a:bodyPr/>
                    <a:lstStyle/>
                    <a:p>
                      <a:r>
                        <a:rPr lang="en-US" dirty="0"/>
                        <a:t>&gt;29</a:t>
                      </a:r>
                    </a:p>
                  </a:txBody>
                  <a:tcPr/>
                </a:tc>
                <a:tc>
                  <a:txBody>
                    <a:bodyPr/>
                    <a:lstStyle/>
                    <a:p>
                      <a:r>
                        <a:rPr lang="en-US" dirty="0"/>
                        <a:t>HIGH (0-1)</a:t>
                      </a:r>
                    </a:p>
                  </a:txBody>
                  <a:tcPr/>
                </a:tc>
                <a:tc>
                  <a:txBody>
                    <a:bodyPr/>
                    <a:lstStyle/>
                    <a:p>
                      <a:r>
                        <a:rPr lang="en-US" dirty="0"/>
                        <a:t>VERY HIGH</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396875" y="4826000"/>
            <a:ext cx="8289925" cy="1477328"/>
          </a:xfrm>
          <a:prstGeom prst="rect">
            <a:avLst/>
          </a:prstGeom>
          <a:noFill/>
        </p:spPr>
        <p:txBody>
          <a:bodyPr wrap="square" rtlCol="0">
            <a:spAutoFit/>
          </a:bodyPr>
          <a:lstStyle/>
          <a:p>
            <a:r>
              <a:rPr lang="en-US" i="1" dirty="0"/>
              <a:t>Low risk = 5 to 15 percent; </a:t>
            </a:r>
          </a:p>
          <a:p>
            <a:r>
              <a:rPr lang="en-US" i="1" dirty="0"/>
              <a:t>Moderate risk = 15 to 40 percent; </a:t>
            </a:r>
          </a:p>
          <a:p>
            <a:r>
              <a:rPr lang="en-US" i="1" dirty="0"/>
              <a:t>High risk = 40 to 70 percent; </a:t>
            </a:r>
          </a:p>
          <a:p>
            <a:r>
              <a:rPr lang="en-US" i="1" dirty="0"/>
              <a:t>Very high risk = 70 to 90 percent. </a:t>
            </a:r>
            <a:endParaRPr lang="en-US" dirty="0"/>
          </a:p>
          <a:p>
            <a:endParaRPr lang="en-US" dirty="0"/>
          </a:p>
        </p:txBody>
      </p:sp>
    </p:spTree>
    <p:extLst>
      <p:ext uri="{BB962C8B-B14F-4D97-AF65-F5344CB8AC3E}">
        <p14:creationId xmlns:p14="http://schemas.microsoft.com/office/powerpoint/2010/main" val="3313286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58"/>
            <a:ext cx="8229600" cy="1143000"/>
          </a:xfrm>
        </p:spPr>
        <p:txBody>
          <a:bodyPr>
            <a:normAutofit fontScale="90000"/>
          </a:bodyPr>
          <a:lstStyle/>
          <a:p>
            <a:r>
              <a:rPr lang="en-US" dirty="0"/>
              <a:t>Diagnosis and evaluation of patient with AIS</a:t>
            </a:r>
          </a:p>
        </p:txBody>
      </p:sp>
      <p:sp>
        <p:nvSpPr>
          <p:cNvPr id="3" name="Content Placeholder 2"/>
          <p:cNvSpPr>
            <a:spLocks noGrp="1"/>
          </p:cNvSpPr>
          <p:nvPr>
            <p:ph idx="1"/>
          </p:nvPr>
        </p:nvSpPr>
        <p:spPr>
          <a:xfrm>
            <a:off x="0" y="1238558"/>
            <a:ext cx="6572250" cy="5619442"/>
          </a:xfrm>
        </p:spPr>
        <p:txBody>
          <a:bodyPr>
            <a:normAutofit fontScale="92500" lnSpcReduction="10000"/>
          </a:bodyPr>
          <a:lstStyle/>
          <a:p>
            <a:pPr algn="just"/>
            <a:r>
              <a:rPr lang="en-US" sz="2400" dirty="0"/>
              <a:t>SCREENING:</a:t>
            </a:r>
          </a:p>
          <a:p>
            <a:pPr algn="just"/>
            <a:r>
              <a:rPr lang="en-US" sz="2400" dirty="0"/>
              <a:t>Screening for scoliosis was common in schools and communities in past years. </a:t>
            </a:r>
          </a:p>
          <a:p>
            <a:pPr algn="just"/>
            <a:r>
              <a:rPr lang="en-US" sz="2400" dirty="0"/>
              <a:t>The forward bending test with a </a:t>
            </a:r>
            <a:r>
              <a:rPr lang="en-US" sz="2400" dirty="0" err="1"/>
              <a:t>scoliometer</a:t>
            </a:r>
            <a:r>
              <a:rPr lang="en-US" sz="2400" dirty="0"/>
              <a:t> is used in the early detection of scoliosis with school screening.</a:t>
            </a:r>
          </a:p>
          <a:p>
            <a:pPr algn="just"/>
            <a:r>
              <a:rPr lang="en-US" sz="2400" dirty="0"/>
              <a:t>The school nurse and school physical education teachers at the regional workshops organized by the state health or education department aided by an orthopedic surgeon.</a:t>
            </a:r>
          </a:p>
          <a:p>
            <a:pPr algn="just"/>
            <a:r>
              <a:rPr lang="en-US" sz="2400" dirty="0"/>
              <a:t>The American Academy of Orthopedic Surgeons recommends screening girls at ages 11 and 13 and screening boys at age 13 or 14 year of age.    </a:t>
            </a:r>
          </a:p>
          <a:p>
            <a:pPr algn="just"/>
            <a:r>
              <a:rPr lang="en-US" sz="2400" dirty="0"/>
              <a:t>An angle of trunk rotation more than 5 to 7 degree in </a:t>
            </a:r>
            <a:r>
              <a:rPr lang="en-US" sz="2400" dirty="0" err="1"/>
              <a:t>scoliometer</a:t>
            </a:r>
            <a:r>
              <a:rPr lang="en-US" sz="2400" dirty="0"/>
              <a:t> is often the threshold for referral for radiography. </a:t>
            </a:r>
          </a:p>
        </p:txBody>
      </p:sp>
      <p:pic>
        <p:nvPicPr>
          <p:cNvPr id="4" name="Picture 3" descr="images-3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1472808"/>
            <a:ext cx="2336800" cy="4556067"/>
          </a:xfrm>
          <a:prstGeom prst="rect">
            <a:avLst/>
          </a:prstGeom>
        </p:spPr>
      </p:pic>
    </p:spTree>
    <p:extLst>
      <p:ext uri="{BB962C8B-B14F-4D97-AF65-F5344CB8AC3E}">
        <p14:creationId xmlns:p14="http://schemas.microsoft.com/office/powerpoint/2010/main" val="3676910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History</a:t>
            </a:r>
          </a:p>
        </p:txBody>
      </p:sp>
      <p:sp>
        <p:nvSpPr>
          <p:cNvPr id="3" name="Content Placeholder 2"/>
          <p:cNvSpPr>
            <a:spLocks noGrp="1"/>
          </p:cNvSpPr>
          <p:nvPr>
            <p:ph idx="1"/>
          </p:nvPr>
        </p:nvSpPr>
        <p:spPr/>
        <p:txBody>
          <a:bodyPr>
            <a:normAutofit/>
          </a:bodyPr>
          <a:lstStyle/>
          <a:p>
            <a:r>
              <a:rPr lang="en-US" sz="2400" dirty="0"/>
              <a:t>The information should include a history of the problem, patient general condition and health, family history. </a:t>
            </a:r>
          </a:p>
          <a:p>
            <a:r>
              <a:rPr lang="en-US" sz="2400" dirty="0"/>
              <a:t>The child is being examined, the examiner must also obtain prenatal and postnatal histories.</a:t>
            </a:r>
          </a:p>
          <a:p>
            <a:r>
              <a:rPr lang="en-US" sz="2400" dirty="0"/>
              <a:t>Injuries experienced by the mother during pregnancy and any complication during pregnancy or delivery, drug taken by the mother during that </a:t>
            </a:r>
            <a:r>
              <a:rPr lang="en-US" sz="2400" dirty="0">
                <a:solidFill>
                  <a:srgbClr val="000000"/>
                </a:solidFill>
              </a:rPr>
              <a:t>period, especially during first trimester.</a:t>
            </a:r>
          </a:p>
          <a:p>
            <a:r>
              <a:rPr lang="en-US" sz="2400" dirty="0">
                <a:solidFill>
                  <a:srgbClr val="000000"/>
                </a:solidFill>
              </a:rPr>
              <a:t>How old is the patients is, In the child has there been a growth spurt. For female when did menarche begin.</a:t>
            </a:r>
          </a:p>
          <a:p>
            <a:r>
              <a:rPr lang="en-US" sz="2400" dirty="0">
                <a:solidFill>
                  <a:srgbClr val="000000"/>
                </a:solidFill>
              </a:rPr>
              <a:t>His/her total treatment history including therapeutic, bracing, medication, history of surgery etc.</a:t>
            </a:r>
          </a:p>
          <a:p>
            <a:endParaRPr lang="en-US" sz="2400" dirty="0"/>
          </a:p>
        </p:txBody>
      </p:sp>
    </p:spTree>
    <p:extLst>
      <p:ext uri="{BB962C8B-B14F-4D97-AF65-F5344CB8AC3E}">
        <p14:creationId xmlns:p14="http://schemas.microsoft.com/office/powerpoint/2010/main" val="18464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77500" lnSpcReduction="20000"/>
          </a:bodyPr>
          <a:lstStyle/>
          <a:p>
            <a:r>
              <a:rPr lang="en-US" b="1" dirty="0"/>
              <a:t>Observation :</a:t>
            </a:r>
            <a:r>
              <a:rPr lang="en-US" dirty="0"/>
              <a:t>Body built, Assess the posture in anterior, posterior and lateral view. </a:t>
            </a:r>
          </a:p>
          <a:p>
            <a:r>
              <a:rPr lang="en-US" b="1" dirty="0"/>
              <a:t>Physical examination:</a:t>
            </a:r>
          </a:p>
          <a:p>
            <a:pPr lvl="1"/>
            <a:r>
              <a:rPr lang="en-US" dirty="0"/>
              <a:t>TRACE examination, POTSI (Posterior Trunk Symmetry Index), ATSI (Anterior Trunk Symmetry Index) </a:t>
            </a:r>
          </a:p>
          <a:p>
            <a:pPr lvl="1"/>
            <a:r>
              <a:rPr lang="en-US" dirty="0"/>
              <a:t>Plumb line test</a:t>
            </a:r>
          </a:p>
          <a:p>
            <a:pPr lvl="1"/>
            <a:r>
              <a:rPr lang="en-US" dirty="0"/>
              <a:t>Range of motion of trunk</a:t>
            </a:r>
          </a:p>
          <a:p>
            <a:pPr lvl="1"/>
            <a:r>
              <a:rPr lang="en-US" dirty="0"/>
              <a:t>Joint laxity/subluxation</a:t>
            </a:r>
          </a:p>
          <a:p>
            <a:pPr lvl="1"/>
            <a:r>
              <a:rPr lang="en-US" dirty="0"/>
              <a:t>Palpation of pain</a:t>
            </a:r>
          </a:p>
          <a:p>
            <a:pPr lvl="1"/>
            <a:r>
              <a:rPr lang="en-US" dirty="0"/>
              <a:t>Forward bending test &amp; </a:t>
            </a:r>
            <a:r>
              <a:rPr lang="en-US" dirty="0" err="1"/>
              <a:t>scoliometer</a:t>
            </a:r>
            <a:endParaRPr lang="en-US" dirty="0"/>
          </a:p>
          <a:p>
            <a:pPr lvl="1"/>
            <a:r>
              <a:rPr lang="en-US" dirty="0"/>
              <a:t>Spinal flexibility test by side bending and traction.</a:t>
            </a:r>
          </a:p>
          <a:p>
            <a:pPr lvl="1"/>
            <a:r>
              <a:rPr lang="en-US" dirty="0"/>
              <a:t>Skin lesion, motor examination, reflex (Neuro condition) examination</a:t>
            </a:r>
          </a:p>
        </p:txBody>
      </p:sp>
    </p:spTree>
    <p:extLst>
      <p:ext uri="{BB962C8B-B14F-4D97-AF65-F5344CB8AC3E}">
        <p14:creationId xmlns:p14="http://schemas.microsoft.com/office/powerpoint/2010/main" val="263306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PREVALENCE OF AIS:</a:t>
            </a:r>
          </a:p>
        </p:txBody>
      </p:sp>
      <p:sp>
        <p:nvSpPr>
          <p:cNvPr id="3" name="Content Placeholder 2"/>
          <p:cNvSpPr>
            <a:spLocks noGrp="1"/>
          </p:cNvSpPr>
          <p:nvPr>
            <p:ph idx="1"/>
          </p:nvPr>
        </p:nvSpPr>
        <p:spPr/>
        <p:txBody>
          <a:bodyPr>
            <a:normAutofit/>
          </a:bodyPr>
          <a:lstStyle/>
          <a:p>
            <a:pPr algn="just">
              <a:buFont typeface="Wingdings" charset="2"/>
              <a:buChar char="q"/>
            </a:pPr>
            <a:r>
              <a:rPr lang="en-US" sz="2400" b="1" u="sng" dirty="0">
                <a:solidFill>
                  <a:srgbClr val="FF0000"/>
                </a:solidFill>
              </a:rPr>
              <a:t>Overall prevalence:</a:t>
            </a:r>
            <a:endParaRPr lang="en-US" sz="2400" b="1" dirty="0">
              <a:solidFill>
                <a:srgbClr val="FF0000"/>
              </a:solidFill>
            </a:endParaRPr>
          </a:p>
          <a:p>
            <a:pPr algn="just"/>
            <a:r>
              <a:rPr lang="en-US" sz="2400" dirty="0"/>
              <a:t>There are not many studies that provide data of high relevance regarding prevalence of AIS. Data from available studies indicate prevalence of 0.47–5.2 % for AIS [1].</a:t>
            </a:r>
          </a:p>
          <a:p>
            <a:pPr algn="just"/>
            <a:r>
              <a:rPr lang="en-US" sz="2400" dirty="0"/>
              <a:t>The prevalence of AIS is related to geography. AIS is more prevalent in areas located at high northern latitudes than in regions of lower latitude.</a:t>
            </a:r>
            <a:r>
              <a:rPr lang="en-US" sz="2400" dirty="0">
                <a:effectLst/>
              </a:rPr>
              <a:t> </a:t>
            </a:r>
            <a:r>
              <a:rPr lang="en-US" sz="2400" dirty="0"/>
              <a:t> </a:t>
            </a:r>
          </a:p>
          <a:p>
            <a:pPr algn="just"/>
            <a:r>
              <a:rPr lang="en-US" sz="2400" dirty="0"/>
              <a:t>One meta-analysis from more than 17 countries evaluated scoliosis screening in that the prevalence rate in </a:t>
            </a:r>
            <a:r>
              <a:rPr lang="en-US" sz="2400" b="1" dirty="0"/>
              <a:t>Asia</a:t>
            </a:r>
            <a:r>
              <a:rPr lang="en-US" sz="2400" dirty="0"/>
              <a:t> is the range was 0.4–2.5% [2] </a:t>
            </a:r>
          </a:p>
        </p:txBody>
      </p:sp>
      <p:sp>
        <p:nvSpPr>
          <p:cNvPr id="4" name="Rectangle 3"/>
          <p:cNvSpPr/>
          <p:nvPr/>
        </p:nvSpPr>
        <p:spPr>
          <a:xfrm>
            <a:off x="0" y="6050919"/>
            <a:ext cx="9144000" cy="830997"/>
          </a:xfrm>
          <a:prstGeom prst="rect">
            <a:avLst/>
          </a:prstGeom>
        </p:spPr>
        <p:txBody>
          <a:bodyPr wrap="square">
            <a:spAutoFit/>
          </a:bodyPr>
          <a:lstStyle/>
          <a:p>
            <a:pPr marL="342900" indent="-342900">
              <a:buFont typeface="+mj-lt"/>
              <a:buAutoNum type="arabicPeriod"/>
            </a:pPr>
            <a:r>
              <a:rPr lang="en-US" sz="1200" dirty="0"/>
              <a:t>Epidemiology of adolescent idiopathic scoliosis Markus Rafael </a:t>
            </a:r>
            <a:r>
              <a:rPr lang="en-US" sz="1200" dirty="0" err="1"/>
              <a:t>Konieczny</a:t>
            </a:r>
            <a:r>
              <a:rPr lang="en-US" sz="1200" dirty="0"/>
              <a:t> • Hu ̈</a:t>
            </a:r>
            <a:r>
              <a:rPr lang="en-US" sz="1200" dirty="0" err="1"/>
              <a:t>sseyin</a:t>
            </a:r>
            <a:r>
              <a:rPr lang="en-US" sz="1200" dirty="0"/>
              <a:t> </a:t>
            </a:r>
            <a:r>
              <a:rPr lang="en-US" sz="1200" dirty="0" err="1"/>
              <a:t>Senyurt</a:t>
            </a:r>
            <a:r>
              <a:rPr lang="en-US" sz="1200" dirty="0"/>
              <a:t> • </a:t>
            </a:r>
            <a:r>
              <a:rPr lang="en-US" sz="1200" dirty="0" err="1"/>
              <a:t>Ru</a:t>
            </a:r>
            <a:r>
              <a:rPr lang="en-US" sz="1200" dirty="0"/>
              <a:t> ̈</a:t>
            </a:r>
            <a:r>
              <a:rPr lang="en-US" sz="1200" dirty="0" err="1"/>
              <a:t>diger</a:t>
            </a:r>
            <a:r>
              <a:rPr lang="en-US" sz="1200" dirty="0"/>
              <a:t> </a:t>
            </a:r>
            <a:r>
              <a:rPr lang="en-US" sz="1200" dirty="0" err="1"/>
              <a:t>Krauspe</a:t>
            </a:r>
            <a:r>
              <a:rPr lang="en-US" sz="1200" dirty="0"/>
              <a:t>, J Child </a:t>
            </a:r>
            <a:r>
              <a:rPr lang="en-US" sz="1200" dirty="0" err="1"/>
              <a:t>Orthop</a:t>
            </a:r>
            <a:r>
              <a:rPr lang="en-US" sz="1200" dirty="0"/>
              <a:t> (2013) 7:3–9 DOI 10.1007/s11832-012-0457-4</a:t>
            </a:r>
          </a:p>
          <a:p>
            <a:pPr marL="342900" lvl="0" indent="-342900">
              <a:buFont typeface="+mj-lt"/>
              <a:buAutoNum type="arabicPeriod"/>
            </a:pPr>
            <a:r>
              <a:rPr lang="en-US" sz="1200" dirty="0"/>
              <a:t>Adolescent idiopathic scoliosis Jack C. Cheng, René M. </a:t>
            </a:r>
            <a:r>
              <a:rPr lang="en-US" sz="1200" dirty="0" err="1"/>
              <a:t>Castelein</a:t>
            </a:r>
            <a:r>
              <a:rPr lang="en-US" sz="1200" dirty="0"/>
              <a:t>, Article number:15030 doi:10.1038/nrdp.2015.30 Published online 24 September 2015;  </a:t>
            </a:r>
          </a:p>
        </p:txBody>
      </p:sp>
    </p:spTree>
    <p:extLst>
      <p:ext uri="{BB962C8B-B14F-4D97-AF65-F5344CB8AC3E}">
        <p14:creationId xmlns:p14="http://schemas.microsoft.com/office/powerpoint/2010/main" val="1828084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5-31 at 6.50.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0" y="0"/>
            <a:ext cx="2465936" cy="2737036"/>
          </a:xfrm>
          <a:prstGeom prst="rect">
            <a:avLst/>
          </a:prstGeom>
        </p:spPr>
      </p:pic>
      <p:sp>
        <p:nvSpPr>
          <p:cNvPr id="5" name="TextBox 4"/>
          <p:cNvSpPr txBox="1"/>
          <p:nvPr/>
        </p:nvSpPr>
        <p:spPr>
          <a:xfrm>
            <a:off x="86308" y="2823876"/>
            <a:ext cx="2454518" cy="369332"/>
          </a:xfrm>
          <a:prstGeom prst="rect">
            <a:avLst/>
          </a:prstGeom>
          <a:noFill/>
        </p:spPr>
        <p:txBody>
          <a:bodyPr wrap="none" rtlCol="0">
            <a:spAutoFit/>
          </a:bodyPr>
          <a:lstStyle/>
          <a:p>
            <a:r>
              <a:rPr lang="en-US" dirty="0"/>
              <a:t>SPINAL FLEXIBILITY TEST</a:t>
            </a:r>
          </a:p>
        </p:txBody>
      </p:sp>
      <p:pic>
        <p:nvPicPr>
          <p:cNvPr id="6" name="Picture 5" descr="images-3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138" y="0"/>
            <a:ext cx="2540000" cy="2823876"/>
          </a:xfrm>
          <a:prstGeom prst="rect">
            <a:avLst/>
          </a:prstGeom>
        </p:spPr>
      </p:pic>
      <p:sp>
        <p:nvSpPr>
          <p:cNvPr id="7" name="TextBox 6"/>
          <p:cNvSpPr txBox="1"/>
          <p:nvPr/>
        </p:nvSpPr>
        <p:spPr>
          <a:xfrm>
            <a:off x="2896139" y="2823876"/>
            <a:ext cx="2540000" cy="646331"/>
          </a:xfrm>
          <a:prstGeom prst="rect">
            <a:avLst/>
          </a:prstGeom>
          <a:noFill/>
        </p:spPr>
        <p:txBody>
          <a:bodyPr wrap="square" rtlCol="0">
            <a:spAutoFit/>
          </a:bodyPr>
          <a:lstStyle/>
          <a:p>
            <a:pPr algn="ctr"/>
            <a:r>
              <a:rPr lang="en-US" dirty="0"/>
              <a:t>ADAM’S FORWARD BENDING TEST</a:t>
            </a:r>
          </a:p>
        </p:txBody>
      </p:sp>
      <p:pic>
        <p:nvPicPr>
          <p:cNvPr id="8" name="Picture 7" descr="scoliosis-42-638.jpg"/>
          <p:cNvPicPr>
            <a:picLocks noChangeAspect="1"/>
          </p:cNvPicPr>
          <p:nvPr/>
        </p:nvPicPr>
        <p:blipFill rotWithShape="1">
          <a:blip r:embed="rId4">
            <a:extLst>
              <a:ext uri="{28A0092B-C50C-407E-A947-70E740481C1C}">
                <a14:useLocalDpi xmlns:a14="http://schemas.microsoft.com/office/drawing/2010/main" val="0"/>
              </a:ext>
            </a:extLst>
          </a:blip>
          <a:srcRect l="73463" t="42175"/>
          <a:stretch/>
        </p:blipFill>
        <p:spPr>
          <a:xfrm>
            <a:off x="5654044" y="0"/>
            <a:ext cx="2150217" cy="2823876"/>
          </a:xfrm>
          <a:prstGeom prst="rect">
            <a:avLst/>
          </a:prstGeom>
        </p:spPr>
      </p:pic>
      <p:sp>
        <p:nvSpPr>
          <p:cNvPr id="9" name="TextBox 8"/>
          <p:cNvSpPr txBox="1"/>
          <p:nvPr/>
        </p:nvSpPr>
        <p:spPr>
          <a:xfrm>
            <a:off x="6147773" y="2823876"/>
            <a:ext cx="1341082" cy="369332"/>
          </a:xfrm>
          <a:prstGeom prst="rect">
            <a:avLst/>
          </a:prstGeom>
          <a:noFill/>
        </p:spPr>
        <p:txBody>
          <a:bodyPr wrap="none" rtlCol="0">
            <a:spAutoFit/>
          </a:bodyPr>
          <a:lstStyle/>
          <a:p>
            <a:r>
              <a:rPr lang="en-US" dirty="0"/>
              <a:t>PLUMB LINE</a:t>
            </a:r>
          </a:p>
        </p:txBody>
      </p:sp>
      <p:pic>
        <p:nvPicPr>
          <p:cNvPr id="10" name="Picture 9" descr="Unknown-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70207"/>
            <a:ext cx="2157694" cy="2613745"/>
          </a:xfrm>
          <a:prstGeom prst="rect">
            <a:avLst/>
          </a:prstGeom>
        </p:spPr>
      </p:pic>
      <p:pic>
        <p:nvPicPr>
          <p:cNvPr id="11" name="Picture 10" descr="13013_2008_Article_126_Fig2_HTML.jpg"/>
          <p:cNvPicPr>
            <a:picLocks noChangeAspect="1"/>
          </p:cNvPicPr>
          <p:nvPr/>
        </p:nvPicPr>
        <p:blipFill rotWithShape="1">
          <a:blip r:embed="rId6">
            <a:extLst>
              <a:ext uri="{28A0092B-C50C-407E-A947-70E740481C1C}">
                <a14:useLocalDpi xmlns:a14="http://schemas.microsoft.com/office/drawing/2010/main" val="0"/>
              </a:ext>
            </a:extLst>
          </a:blip>
          <a:srcRect l="52286" t="5019" r="2788" b="4806"/>
          <a:stretch/>
        </p:blipFill>
        <p:spPr>
          <a:xfrm>
            <a:off x="2157693" y="3507194"/>
            <a:ext cx="2008445" cy="2576758"/>
          </a:xfrm>
          <a:prstGeom prst="rect">
            <a:avLst/>
          </a:prstGeom>
        </p:spPr>
      </p:pic>
      <p:pic>
        <p:nvPicPr>
          <p:cNvPr id="12" name="Picture 11" descr="Unknown-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6139" y="3507194"/>
            <a:ext cx="2208306" cy="2613745"/>
          </a:xfrm>
          <a:prstGeom prst="rect">
            <a:avLst/>
          </a:prstGeom>
        </p:spPr>
      </p:pic>
      <p:pic>
        <p:nvPicPr>
          <p:cNvPr id="13" name="Picture 12" descr="images-33.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6500" y="3507194"/>
            <a:ext cx="2857500" cy="2576758"/>
          </a:xfrm>
          <a:prstGeom prst="rect">
            <a:avLst/>
          </a:prstGeom>
        </p:spPr>
      </p:pic>
      <p:sp>
        <p:nvSpPr>
          <p:cNvPr id="14" name="TextBox 13"/>
          <p:cNvSpPr txBox="1"/>
          <p:nvPr/>
        </p:nvSpPr>
        <p:spPr>
          <a:xfrm>
            <a:off x="29663" y="6041742"/>
            <a:ext cx="2128031" cy="369332"/>
          </a:xfrm>
          <a:prstGeom prst="rect">
            <a:avLst/>
          </a:prstGeom>
          <a:noFill/>
        </p:spPr>
        <p:txBody>
          <a:bodyPr wrap="none" rtlCol="0">
            <a:spAutoFit/>
          </a:bodyPr>
          <a:lstStyle/>
          <a:p>
            <a:r>
              <a:rPr lang="en-US" dirty="0"/>
              <a:t>Shoulder asymmetry </a:t>
            </a:r>
          </a:p>
        </p:txBody>
      </p:sp>
      <p:sp>
        <p:nvSpPr>
          <p:cNvPr id="15" name="TextBox 14"/>
          <p:cNvSpPr txBox="1"/>
          <p:nvPr/>
        </p:nvSpPr>
        <p:spPr>
          <a:xfrm>
            <a:off x="4278055" y="6083952"/>
            <a:ext cx="2008445" cy="369332"/>
          </a:xfrm>
          <a:prstGeom prst="rect">
            <a:avLst/>
          </a:prstGeom>
          <a:noFill/>
        </p:spPr>
        <p:txBody>
          <a:bodyPr wrap="none" rtlCol="0">
            <a:spAutoFit/>
          </a:bodyPr>
          <a:lstStyle/>
          <a:p>
            <a:r>
              <a:rPr lang="en-US" dirty="0"/>
              <a:t>Scapula asymmetry</a:t>
            </a:r>
          </a:p>
        </p:txBody>
      </p:sp>
      <p:sp>
        <p:nvSpPr>
          <p:cNvPr id="16" name="TextBox 15"/>
          <p:cNvSpPr txBox="1"/>
          <p:nvPr/>
        </p:nvSpPr>
        <p:spPr>
          <a:xfrm>
            <a:off x="2367298" y="6120939"/>
            <a:ext cx="1351652" cy="369332"/>
          </a:xfrm>
          <a:prstGeom prst="rect">
            <a:avLst/>
          </a:prstGeom>
          <a:noFill/>
        </p:spPr>
        <p:txBody>
          <a:bodyPr wrap="none" rtlCol="0">
            <a:spAutoFit/>
          </a:bodyPr>
          <a:lstStyle/>
          <a:p>
            <a:r>
              <a:rPr lang="en-US" dirty="0"/>
              <a:t>Hemi thorax </a:t>
            </a:r>
          </a:p>
        </p:txBody>
      </p:sp>
      <p:sp>
        <p:nvSpPr>
          <p:cNvPr id="17" name="TextBox 16"/>
          <p:cNvSpPr txBox="1"/>
          <p:nvPr/>
        </p:nvSpPr>
        <p:spPr>
          <a:xfrm>
            <a:off x="6818314" y="6120939"/>
            <a:ext cx="1826141" cy="369332"/>
          </a:xfrm>
          <a:prstGeom prst="rect">
            <a:avLst/>
          </a:prstGeom>
          <a:noFill/>
        </p:spPr>
        <p:txBody>
          <a:bodyPr wrap="none" rtlCol="0">
            <a:spAutoFit/>
          </a:bodyPr>
          <a:lstStyle/>
          <a:p>
            <a:r>
              <a:rPr lang="en-US" dirty="0"/>
              <a:t>Waist asymmetry</a:t>
            </a:r>
          </a:p>
        </p:txBody>
      </p:sp>
      <p:sp>
        <p:nvSpPr>
          <p:cNvPr id="18" name="TextBox 17"/>
          <p:cNvSpPr txBox="1"/>
          <p:nvPr/>
        </p:nvSpPr>
        <p:spPr>
          <a:xfrm>
            <a:off x="3167715" y="6490271"/>
            <a:ext cx="2220680" cy="369332"/>
          </a:xfrm>
          <a:prstGeom prst="rect">
            <a:avLst/>
          </a:prstGeom>
          <a:noFill/>
        </p:spPr>
        <p:txBody>
          <a:bodyPr wrap="none" rtlCol="0">
            <a:spAutoFit/>
          </a:bodyPr>
          <a:lstStyle/>
          <a:p>
            <a:r>
              <a:rPr lang="en-US" dirty="0"/>
              <a:t>TRACE EXAMINATION</a:t>
            </a:r>
          </a:p>
        </p:txBody>
      </p:sp>
    </p:spTree>
    <p:extLst>
      <p:ext uri="{BB962C8B-B14F-4D97-AF65-F5344CB8AC3E}">
        <p14:creationId xmlns:p14="http://schemas.microsoft.com/office/powerpoint/2010/main" val="52092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684277" cy="4525963"/>
          </a:xfrm>
        </p:spPr>
        <p:txBody>
          <a:bodyPr>
            <a:normAutofit/>
          </a:bodyPr>
          <a:lstStyle/>
          <a:p>
            <a:r>
              <a:rPr lang="en-US" sz="2400" dirty="0"/>
              <a:t>It is most valuable, reliable and most used diagnostic tool for evaluation of scoliosis.</a:t>
            </a:r>
          </a:p>
          <a:p>
            <a:r>
              <a:rPr lang="en-US" sz="2400" dirty="0"/>
              <a:t>Mostly PA or AP and Lateral view is used in standing position is used.</a:t>
            </a:r>
          </a:p>
          <a:p>
            <a:r>
              <a:rPr lang="en-US" sz="2400" dirty="0"/>
              <a:t>To evaluate flexibility PA or AP view in side bending on the convex side is used.</a:t>
            </a:r>
          </a:p>
        </p:txBody>
      </p:sp>
      <p:sp>
        <p:nvSpPr>
          <p:cNvPr id="4" name="TextBox 3"/>
          <p:cNvSpPr txBox="1"/>
          <p:nvPr/>
        </p:nvSpPr>
        <p:spPr>
          <a:xfrm>
            <a:off x="1351350" y="309322"/>
            <a:ext cx="5893360" cy="707886"/>
          </a:xfrm>
          <a:prstGeom prst="rect">
            <a:avLst/>
          </a:prstGeom>
          <a:noFill/>
        </p:spPr>
        <p:txBody>
          <a:bodyPr wrap="none" rtlCol="0">
            <a:spAutoFit/>
          </a:bodyPr>
          <a:lstStyle/>
          <a:p>
            <a:r>
              <a:rPr lang="en-US" sz="4000" b="1" dirty="0"/>
              <a:t>Radiographic Examination:</a:t>
            </a:r>
          </a:p>
        </p:txBody>
      </p:sp>
      <p:pic>
        <p:nvPicPr>
          <p:cNvPr id="2" name="Picture 1" descr="gettyimages-527864082-612x6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477" y="1487497"/>
            <a:ext cx="4002523" cy="4638665"/>
          </a:xfrm>
          <a:prstGeom prst="rect">
            <a:avLst/>
          </a:prstGeom>
        </p:spPr>
      </p:pic>
    </p:spTree>
    <p:extLst>
      <p:ext uri="{BB962C8B-B14F-4D97-AF65-F5344CB8AC3E}">
        <p14:creationId xmlns:p14="http://schemas.microsoft.com/office/powerpoint/2010/main" val="737039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The parameter we check in X ray are:</a:t>
            </a:r>
          </a:p>
          <a:p>
            <a:pPr lvl="1"/>
            <a:r>
              <a:rPr lang="en-US" dirty="0"/>
              <a:t>Apex or apical vertebra</a:t>
            </a:r>
          </a:p>
          <a:p>
            <a:pPr lvl="1"/>
            <a:r>
              <a:rPr lang="en-US" dirty="0"/>
              <a:t>Side of curve</a:t>
            </a:r>
          </a:p>
          <a:p>
            <a:pPr lvl="1"/>
            <a:r>
              <a:rPr lang="en-US" dirty="0"/>
              <a:t>Number of curve present and its location</a:t>
            </a:r>
          </a:p>
          <a:p>
            <a:pPr lvl="1"/>
            <a:r>
              <a:rPr lang="en-US" dirty="0"/>
              <a:t>Angle of curve by cobb method</a:t>
            </a:r>
          </a:p>
          <a:p>
            <a:pPr lvl="1"/>
            <a:r>
              <a:rPr lang="en-US" dirty="0"/>
              <a:t>Curve progression- RVAD angle or Mehta’s angle</a:t>
            </a:r>
          </a:p>
          <a:p>
            <a:pPr lvl="1"/>
            <a:r>
              <a:rPr lang="en-US" dirty="0"/>
              <a:t>Rotation of vertebrae- Nash-Moe grade</a:t>
            </a:r>
          </a:p>
          <a:p>
            <a:pPr lvl="1"/>
            <a:r>
              <a:rPr lang="en-US" dirty="0"/>
              <a:t>Chronological or bony age- Risser sign</a:t>
            </a:r>
          </a:p>
          <a:p>
            <a:pPr lvl="1"/>
            <a:r>
              <a:rPr lang="en-US" dirty="0"/>
              <a:t>Trunk compensation (plumb line &amp; CSVL line)</a:t>
            </a:r>
          </a:p>
          <a:p>
            <a:endParaRPr lang="en-US" dirty="0"/>
          </a:p>
        </p:txBody>
      </p:sp>
    </p:spTree>
    <p:extLst>
      <p:ext uri="{BB962C8B-B14F-4D97-AF65-F5344CB8AC3E}">
        <p14:creationId xmlns:p14="http://schemas.microsoft.com/office/powerpoint/2010/main" val="1593560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c149df81e1ca662b24d1538e00c79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44" y="160276"/>
            <a:ext cx="3242707" cy="6201481"/>
          </a:xfrm>
          <a:prstGeom prst="rect">
            <a:avLst/>
          </a:prstGeom>
        </p:spPr>
      </p:pic>
      <p:pic>
        <p:nvPicPr>
          <p:cNvPr id="5" name="Picture 4" descr="Unknown-104"/>
          <p:cNvPicPr>
            <a:picLocks noChangeAspect="1"/>
          </p:cNvPicPr>
          <p:nvPr/>
        </p:nvPicPr>
        <p:blipFill rotWithShape="1">
          <a:blip r:embed="rId3">
            <a:extLst>
              <a:ext uri="{28A0092B-C50C-407E-A947-70E740481C1C}">
                <a14:useLocalDpi xmlns:a14="http://schemas.microsoft.com/office/drawing/2010/main" val="0"/>
              </a:ext>
            </a:extLst>
          </a:blip>
          <a:srcRect t="11592" r="40316" b="7268"/>
          <a:stretch/>
        </p:blipFill>
        <p:spPr>
          <a:xfrm>
            <a:off x="3427651" y="160276"/>
            <a:ext cx="2592989" cy="2822973"/>
          </a:xfrm>
          <a:prstGeom prst="rect">
            <a:avLst/>
          </a:prstGeom>
        </p:spPr>
      </p:pic>
      <p:sp>
        <p:nvSpPr>
          <p:cNvPr id="6" name="TextBox 5"/>
          <p:cNvSpPr txBox="1"/>
          <p:nvPr/>
        </p:nvSpPr>
        <p:spPr>
          <a:xfrm>
            <a:off x="184944" y="6374086"/>
            <a:ext cx="3127328" cy="369332"/>
          </a:xfrm>
          <a:prstGeom prst="rect">
            <a:avLst/>
          </a:prstGeom>
          <a:noFill/>
        </p:spPr>
        <p:txBody>
          <a:bodyPr wrap="none" rtlCol="0">
            <a:spAutoFit/>
          </a:bodyPr>
          <a:lstStyle/>
          <a:p>
            <a:r>
              <a:rPr lang="en-US" dirty="0"/>
              <a:t>RADIOGRAPH &amp; RT SIDE CURVE</a:t>
            </a:r>
          </a:p>
        </p:txBody>
      </p:sp>
      <p:sp>
        <p:nvSpPr>
          <p:cNvPr id="7" name="TextBox 6"/>
          <p:cNvSpPr txBox="1"/>
          <p:nvPr/>
        </p:nvSpPr>
        <p:spPr>
          <a:xfrm>
            <a:off x="3822202" y="2983249"/>
            <a:ext cx="1406680" cy="369332"/>
          </a:xfrm>
          <a:prstGeom prst="rect">
            <a:avLst/>
          </a:prstGeom>
          <a:noFill/>
        </p:spPr>
        <p:txBody>
          <a:bodyPr wrap="none" rtlCol="0">
            <a:spAutoFit/>
          </a:bodyPr>
          <a:lstStyle/>
          <a:p>
            <a:r>
              <a:rPr lang="en-US" dirty="0"/>
              <a:t>RVAD ANGLE</a:t>
            </a:r>
          </a:p>
        </p:txBody>
      </p:sp>
      <p:pic>
        <p:nvPicPr>
          <p:cNvPr id="8" name="Picture 7" descr="Unknown-105"/>
          <p:cNvPicPr>
            <a:picLocks noChangeAspect="1"/>
          </p:cNvPicPr>
          <p:nvPr/>
        </p:nvPicPr>
        <p:blipFill rotWithShape="1">
          <a:blip r:embed="rId4">
            <a:extLst>
              <a:ext uri="{28A0092B-C50C-407E-A947-70E740481C1C}">
                <a14:useLocalDpi xmlns:a14="http://schemas.microsoft.com/office/drawing/2010/main" val="0"/>
              </a:ext>
            </a:extLst>
          </a:blip>
          <a:srcRect l="8466" r="7934" b="13322"/>
          <a:stretch/>
        </p:blipFill>
        <p:spPr>
          <a:xfrm>
            <a:off x="3526288" y="3352581"/>
            <a:ext cx="2494352" cy="3082248"/>
          </a:xfrm>
          <a:prstGeom prst="rect">
            <a:avLst/>
          </a:prstGeom>
        </p:spPr>
      </p:pic>
      <p:sp>
        <p:nvSpPr>
          <p:cNvPr id="9" name="TextBox 8"/>
          <p:cNvSpPr txBox="1"/>
          <p:nvPr/>
        </p:nvSpPr>
        <p:spPr>
          <a:xfrm>
            <a:off x="3785212" y="6411074"/>
            <a:ext cx="1748420" cy="646331"/>
          </a:xfrm>
          <a:prstGeom prst="rect">
            <a:avLst/>
          </a:prstGeom>
          <a:noFill/>
        </p:spPr>
        <p:txBody>
          <a:bodyPr wrap="none" rtlCol="0">
            <a:spAutoFit/>
          </a:bodyPr>
          <a:lstStyle/>
          <a:p>
            <a:pPr marL="0" lvl="1"/>
            <a:r>
              <a:rPr lang="en-US" dirty="0"/>
              <a:t>Nash-Moe grade</a:t>
            </a:r>
          </a:p>
          <a:p>
            <a:endParaRPr lang="en-US" dirty="0"/>
          </a:p>
        </p:txBody>
      </p:sp>
      <p:pic>
        <p:nvPicPr>
          <p:cNvPr id="10" name="Picture 9" descr="Unknown-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639" y="160275"/>
            <a:ext cx="2782753" cy="5215163"/>
          </a:xfrm>
          <a:prstGeom prst="rect">
            <a:avLst/>
          </a:prstGeom>
        </p:spPr>
      </p:pic>
      <p:sp>
        <p:nvSpPr>
          <p:cNvPr id="11" name="TextBox 10"/>
          <p:cNvSpPr txBox="1"/>
          <p:nvPr/>
        </p:nvSpPr>
        <p:spPr>
          <a:xfrm>
            <a:off x="6020640" y="5548314"/>
            <a:ext cx="2458050" cy="369332"/>
          </a:xfrm>
          <a:prstGeom prst="rect">
            <a:avLst/>
          </a:prstGeom>
          <a:noFill/>
        </p:spPr>
        <p:txBody>
          <a:bodyPr wrap="none" rtlCol="0">
            <a:spAutoFit/>
          </a:bodyPr>
          <a:lstStyle/>
          <a:p>
            <a:r>
              <a:rPr lang="en-US" dirty="0"/>
              <a:t>TRUNK COMPENSATION </a:t>
            </a:r>
          </a:p>
        </p:txBody>
      </p:sp>
    </p:spTree>
    <p:extLst>
      <p:ext uri="{BB962C8B-B14F-4D97-AF65-F5344CB8AC3E}">
        <p14:creationId xmlns:p14="http://schemas.microsoft.com/office/powerpoint/2010/main" val="504804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a:t>
            </a:r>
          </a:p>
        </p:txBody>
      </p:sp>
      <p:sp>
        <p:nvSpPr>
          <p:cNvPr id="3" name="Content Placeholder 2"/>
          <p:cNvSpPr>
            <a:spLocks noGrp="1"/>
          </p:cNvSpPr>
          <p:nvPr>
            <p:ph idx="1"/>
          </p:nvPr>
        </p:nvSpPr>
        <p:spPr/>
        <p:txBody>
          <a:bodyPr/>
          <a:lstStyle/>
          <a:p>
            <a:r>
              <a:rPr lang="en-US" dirty="0"/>
              <a:t>Based on Curve Location : </a:t>
            </a:r>
          </a:p>
          <a:p>
            <a:r>
              <a:rPr lang="fr-FR" dirty="0"/>
              <a:t>Cervical Apex : C2-C6 </a:t>
            </a:r>
          </a:p>
          <a:p>
            <a:r>
              <a:rPr lang="fr-FR" dirty="0" err="1"/>
              <a:t>Cervicothoracic</a:t>
            </a:r>
            <a:r>
              <a:rPr lang="fr-FR" dirty="0"/>
              <a:t> Apex : C7-T1 </a:t>
            </a:r>
          </a:p>
          <a:p>
            <a:r>
              <a:rPr lang="fr-FR" dirty="0" err="1"/>
              <a:t>Thoracic</a:t>
            </a:r>
            <a:r>
              <a:rPr lang="fr-FR" dirty="0"/>
              <a:t> Apex: T2-T12 </a:t>
            </a:r>
          </a:p>
          <a:p>
            <a:r>
              <a:rPr lang="fr-FR" dirty="0" err="1"/>
              <a:t>Thoracolumbar</a:t>
            </a:r>
            <a:r>
              <a:rPr lang="fr-FR" dirty="0"/>
              <a:t> Apex : T12-L1 </a:t>
            </a:r>
          </a:p>
          <a:p>
            <a:r>
              <a:rPr lang="fr-FR" dirty="0" err="1"/>
              <a:t>Lumbar</a:t>
            </a:r>
            <a:r>
              <a:rPr lang="fr-FR" dirty="0"/>
              <a:t> Apex : L2-L4 </a:t>
            </a:r>
          </a:p>
          <a:p>
            <a:endParaRPr lang="en-US" dirty="0"/>
          </a:p>
        </p:txBody>
      </p:sp>
    </p:spTree>
    <p:extLst>
      <p:ext uri="{BB962C8B-B14F-4D97-AF65-F5344CB8AC3E}">
        <p14:creationId xmlns:p14="http://schemas.microsoft.com/office/powerpoint/2010/main" val="2705396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King-</a:t>
            </a:r>
            <a:r>
              <a:rPr lang="it-IT" dirty="0" err="1"/>
              <a:t>Moe</a:t>
            </a:r>
            <a:r>
              <a:rPr lang="it-IT" dirty="0"/>
              <a:t> classification </a:t>
            </a:r>
            <a:endParaRPr lang="en-US" dirty="0"/>
          </a:p>
        </p:txBody>
      </p:sp>
      <p:sp>
        <p:nvSpPr>
          <p:cNvPr id="3" name="Content Placeholder 2"/>
          <p:cNvSpPr>
            <a:spLocks noGrp="1"/>
          </p:cNvSpPr>
          <p:nvPr>
            <p:ph idx="1"/>
          </p:nvPr>
        </p:nvSpPr>
        <p:spPr>
          <a:xfrm>
            <a:off x="457200" y="1600200"/>
            <a:ext cx="5111014" cy="4525963"/>
          </a:xfrm>
        </p:spPr>
        <p:txBody>
          <a:bodyPr>
            <a:normAutofit fontScale="92500"/>
          </a:bodyPr>
          <a:lstStyle/>
          <a:p>
            <a:r>
              <a:rPr lang="en-US" sz="2400" dirty="0"/>
              <a:t>Published in </a:t>
            </a:r>
            <a:r>
              <a:rPr lang="en-US" sz="2400" b="1" dirty="0"/>
              <a:t>1983 </a:t>
            </a:r>
            <a:endParaRPr lang="en-US" sz="2400" dirty="0"/>
          </a:p>
          <a:p>
            <a:r>
              <a:rPr lang="en-US" sz="2400" b="1" dirty="0"/>
              <a:t>Five curve types </a:t>
            </a:r>
            <a:r>
              <a:rPr lang="en-US" sz="2400" dirty="0"/>
              <a:t>as a guide to surgical treatment </a:t>
            </a:r>
          </a:p>
          <a:p>
            <a:r>
              <a:rPr lang="en-US" sz="2400" dirty="0"/>
              <a:t>Type 1: S-shaped curve in which both the thoracic and lumbar curves cross the midline. Both curves are structural, and the lumbar curve may be larger or less flexible than the thoracic curve </a:t>
            </a:r>
          </a:p>
          <a:p>
            <a:r>
              <a:rPr lang="en-US" sz="2400" dirty="0"/>
              <a:t>Type 2: S-shaped curve in which the thoracic curve is larger or less flexible than the lumbar curve (also called a “false” double major curve) </a:t>
            </a:r>
          </a:p>
          <a:p>
            <a:endParaRPr lang="en-US" sz="2400" dirty="0"/>
          </a:p>
        </p:txBody>
      </p:sp>
      <p:pic>
        <p:nvPicPr>
          <p:cNvPr id="4" name="Picture 3" descr="Screen Shot 2021-05-25 at 6.04.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214" y="1600200"/>
            <a:ext cx="3392299" cy="5257800"/>
          </a:xfrm>
          <a:prstGeom prst="rect">
            <a:avLst/>
          </a:prstGeom>
        </p:spPr>
      </p:pic>
    </p:spTree>
    <p:extLst>
      <p:ext uri="{BB962C8B-B14F-4D97-AF65-F5344CB8AC3E}">
        <p14:creationId xmlns:p14="http://schemas.microsoft.com/office/powerpoint/2010/main" val="1410487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95404"/>
            <a:ext cx="3191140" cy="5523799"/>
          </a:xfrm>
        </p:spPr>
        <p:txBody>
          <a:bodyPr>
            <a:normAutofit lnSpcReduction="10000"/>
          </a:bodyPr>
          <a:lstStyle/>
          <a:p>
            <a:pPr algn="just"/>
            <a:r>
              <a:rPr lang="en-US" sz="2400" dirty="0"/>
              <a:t>Type 3: Single thoracic curve without a structural lumbar curve </a:t>
            </a:r>
          </a:p>
          <a:p>
            <a:pPr algn="just"/>
            <a:r>
              <a:rPr lang="en-US" sz="2400" dirty="0"/>
              <a:t>Type 4: Long thoracic curve in which L5 is centered over the sacrum and L4 is tilted into the thoracic curve </a:t>
            </a:r>
          </a:p>
          <a:p>
            <a:pPr algn="just"/>
            <a:r>
              <a:rPr lang="en-US" sz="2400" dirty="0"/>
              <a:t>Type 5: Double thoracic curve with T1 tilted into the convexity of the upper curve </a:t>
            </a:r>
          </a:p>
          <a:p>
            <a:pPr algn="just"/>
            <a:endParaRPr lang="en-US" sz="2400" dirty="0"/>
          </a:p>
        </p:txBody>
      </p:sp>
      <p:pic>
        <p:nvPicPr>
          <p:cNvPr id="4" name="Picture 3" descr="Screen Shot 2021-05-25 at 6.0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954" y="1286129"/>
            <a:ext cx="5790046" cy="4656114"/>
          </a:xfrm>
          <a:prstGeom prst="rect">
            <a:avLst/>
          </a:prstGeom>
        </p:spPr>
      </p:pic>
    </p:spTree>
    <p:extLst>
      <p:ext uri="{BB962C8B-B14F-4D97-AF65-F5344CB8AC3E}">
        <p14:creationId xmlns:p14="http://schemas.microsoft.com/office/powerpoint/2010/main" val="1235685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442"/>
            <a:ext cx="8229600" cy="764526"/>
          </a:xfrm>
        </p:spPr>
        <p:txBody>
          <a:bodyPr/>
          <a:lstStyle/>
          <a:p>
            <a:r>
              <a:rPr lang="en-US" b="1" u="sng" dirty="0"/>
              <a:t>LENKE CLASSIFICATION</a:t>
            </a:r>
            <a:endParaRPr lang="en-US" dirty="0"/>
          </a:p>
        </p:txBody>
      </p:sp>
      <p:pic>
        <p:nvPicPr>
          <p:cNvPr id="4" name="Content Placeholder 3" descr="The-Lenke-classification-system-of-adolescent-idiopathic-scoliosis-Notes-Major-refers-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4" r="152" b="65211"/>
          <a:stretch/>
        </p:blipFill>
        <p:spPr>
          <a:xfrm>
            <a:off x="457200" y="865969"/>
            <a:ext cx="8047057" cy="2692583"/>
          </a:xfrm>
        </p:spPr>
      </p:pic>
      <p:pic>
        <p:nvPicPr>
          <p:cNvPr id="5" name="Content Placeholder 3" descr="The-Lenke-classification-system-of-adolescent-idiopathic-scoliosis-Notes-Major-refers-2.png"/>
          <p:cNvPicPr>
            <a:picLocks noChangeAspect="1"/>
          </p:cNvPicPr>
          <p:nvPr/>
        </p:nvPicPr>
        <p:blipFill rotWithShape="1">
          <a:blip r:embed="rId2">
            <a:extLst>
              <a:ext uri="{28A0092B-C50C-407E-A947-70E740481C1C}">
                <a14:useLocalDpi xmlns:a14="http://schemas.microsoft.com/office/drawing/2010/main" val="0"/>
              </a:ext>
            </a:extLst>
          </a:blip>
          <a:srcRect l="3354" t="63487" r="41249" b="8836"/>
          <a:stretch/>
        </p:blipFill>
        <p:spPr>
          <a:xfrm>
            <a:off x="107823" y="4888514"/>
            <a:ext cx="4864022" cy="1899871"/>
          </a:xfrm>
          <a:prstGeom prst="rect">
            <a:avLst/>
          </a:prstGeom>
        </p:spPr>
      </p:pic>
      <p:pic>
        <p:nvPicPr>
          <p:cNvPr id="6" name="Content Placeholder 3" descr="The-Lenke-classification-system-of-adolescent-idiopathic-scoliosis-Notes-Major-refers-2.png"/>
          <p:cNvPicPr>
            <a:picLocks noChangeAspect="1"/>
          </p:cNvPicPr>
          <p:nvPr/>
        </p:nvPicPr>
        <p:blipFill rotWithShape="1">
          <a:blip r:embed="rId2">
            <a:extLst>
              <a:ext uri="{28A0092B-C50C-407E-A947-70E740481C1C}">
                <a14:useLocalDpi xmlns:a14="http://schemas.microsoft.com/office/drawing/2010/main" val="0"/>
              </a:ext>
            </a:extLst>
          </a:blip>
          <a:srcRect l="63217" t="64758" r="4145" b="8836"/>
          <a:stretch/>
        </p:blipFill>
        <p:spPr>
          <a:xfrm>
            <a:off x="5638570" y="4888514"/>
            <a:ext cx="2865687" cy="1899872"/>
          </a:xfrm>
          <a:prstGeom prst="rect">
            <a:avLst/>
          </a:prstGeom>
        </p:spPr>
      </p:pic>
      <p:sp>
        <p:nvSpPr>
          <p:cNvPr id="7" name="TextBox 6"/>
          <p:cNvSpPr txBox="1"/>
          <p:nvPr/>
        </p:nvSpPr>
        <p:spPr>
          <a:xfrm>
            <a:off x="457200" y="3479489"/>
            <a:ext cx="4737194" cy="1169551"/>
          </a:xfrm>
          <a:prstGeom prst="rect">
            <a:avLst/>
          </a:prstGeom>
          <a:noFill/>
        </p:spPr>
        <p:txBody>
          <a:bodyPr wrap="none" rtlCol="0">
            <a:spAutoFit/>
          </a:bodyPr>
          <a:lstStyle/>
          <a:p>
            <a:pPr algn="ctr"/>
            <a:r>
              <a:rPr lang="en-US" sz="1400" dirty="0"/>
              <a:t>Structural criteria</a:t>
            </a:r>
          </a:p>
          <a:p>
            <a:pPr algn="ctr"/>
            <a:r>
              <a:rPr lang="en-US" sz="1400" dirty="0"/>
              <a:t>Proximal thoracic: cobb angle &gt;25, T2-T5 kyphosis&gt;+20</a:t>
            </a:r>
          </a:p>
          <a:p>
            <a:pPr algn="ctr"/>
            <a:r>
              <a:rPr lang="en-US" sz="1400" dirty="0"/>
              <a:t>Main thoracic: cobb angle&gt;25 degree, T10-L2 kyphosis&gt;+20</a:t>
            </a:r>
          </a:p>
          <a:p>
            <a:pPr algn="ctr"/>
            <a:r>
              <a:rPr lang="en-US" sz="1400" dirty="0"/>
              <a:t>Thoracolumbar/Lumber: cobb angle &gt;25, T10-L2 kyphosis&gt;+20</a:t>
            </a:r>
          </a:p>
          <a:p>
            <a:pPr algn="ctr"/>
            <a:endParaRPr lang="en-US" sz="1400" dirty="0"/>
          </a:p>
        </p:txBody>
      </p:sp>
      <p:sp>
        <p:nvSpPr>
          <p:cNvPr id="8" name="TextBox 7"/>
          <p:cNvSpPr txBox="1"/>
          <p:nvPr/>
        </p:nvSpPr>
        <p:spPr>
          <a:xfrm>
            <a:off x="5295314" y="3558552"/>
            <a:ext cx="3762568" cy="923330"/>
          </a:xfrm>
          <a:prstGeom prst="rect">
            <a:avLst/>
          </a:prstGeom>
          <a:noFill/>
        </p:spPr>
        <p:txBody>
          <a:bodyPr wrap="none" rtlCol="0">
            <a:spAutoFit/>
          </a:bodyPr>
          <a:lstStyle/>
          <a:p>
            <a:pPr algn="ctr"/>
            <a:r>
              <a:rPr lang="en-US" dirty="0"/>
              <a:t>Location of Apex</a:t>
            </a:r>
          </a:p>
          <a:p>
            <a:pPr algn="ctr"/>
            <a:r>
              <a:rPr lang="en-US" dirty="0"/>
              <a:t>Thoracic:T2-T11/12 disk</a:t>
            </a:r>
          </a:p>
          <a:p>
            <a:pPr algn="ctr"/>
            <a:r>
              <a:rPr lang="en-US" dirty="0"/>
              <a:t>Thoracolumbar/Lumber:L1/2 disk </a:t>
            </a:r>
            <a:r>
              <a:rPr lang="mr-IN" dirty="0"/>
              <a:t>–</a:t>
            </a:r>
            <a:r>
              <a:rPr lang="en-US" dirty="0"/>
              <a:t> L4</a:t>
            </a:r>
          </a:p>
        </p:txBody>
      </p:sp>
    </p:spTree>
    <p:extLst>
      <p:ext uri="{BB962C8B-B14F-4D97-AF65-F5344CB8AC3E}">
        <p14:creationId xmlns:p14="http://schemas.microsoft.com/office/powerpoint/2010/main" val="260099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a:t>
            </a:r>
            <a:r>
              <a:rPr lang="fr-FR" dirty="0" err="1"/>
              <a:t>ugmented</a:t>
            </a:r>
            <a:r>
              <a:rPr lang="fr-FR" dirty="0"/>
              <a:t> </a:t>
            </a:r>
            <a:r>
              <a:rPr lang="fr-FR" dirty="0" err="1"/>
              <a:t>Lehnert</a:t>
            </a:r>
            <a:r>
              <a:rPr lang="fr-FR" dirty="0"/>
              <a:t>-Schroth (ALS) Classification </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This classification is used for the application of </a:t>
            </a:r>
            <a:r>
              <a:rPr lang="en-US" dirty="0" err="1"/>
              <a:t>Schroth</a:t>
            </a:r>
            <a:r>
              <a:rPr lang="en-US" dirty="0"/>
              <a:t> Best Practice (SBP) exercises and for the application of the Gensingen brace (GBW) worldwide. </a:t>
            </a:r>
          </a:p>
          <a:p>
            <a:pPr marL="514350" indent="-514350">
              <a:buFont typeface="+mj-lt"/>
              <a:buAutoNum type="arabicPeriod"/>
            </a:pPr>
            <a:r>
              <a:rPr lang="en-US" dirty="0"/>
              <a:t>3CH (functional 3-curve, with hip prominence)</a:t>
            </a:r>
          </a:p>
          <a:p>
            <a:pPr marL="514350" indent="-514350">
              <a:buFont typeface="+mj-lt"/>
              <a:buAutoNum type="arabicPeriod"/>
            </a:pPr>
            <a:r>
              <a:rPr lang="en-US" dirty="0"/>
              <a:t>3CTL (functional 3-curve, thoracolumbar)</a:t>
            </a:r>
          </a:p>
          <a:p>
            <a:pPr marL="514350" indent="-514350">
              <a:buFont typeface="+mj-lt"/>
              <a:buAutoNum type="arabicPeriod"/>
            </a:pPr>
            <a:r>
              <a:rPr lang="en-US" dirty="0"/>
              <a:t>3CN (functional 3-curve, compensated)</a:t>
            </a:r>
          </a:p>
          <a:p>
            <a:pPr marL="514350" indent="-514350">
              <a:buFont typeface="+mj-lt"/>
              <a:buAutoNum type="arabicPeriod"/>
            </a:pPr>
            <a:r>
              <a:rPr lang="en-US" dirty="0"/>
              <a:t>3CL (functional 3-curve with long lumbar counter curve) </a:t>
            </a:r>
          </a:p>
          <a:p>
            <a:pPr marL="514350" indent="-514350">
              <a:buFont typeface="+mj-lt"/>
              <a:buAutoNum type="arabicPeriod"/>
            </a:pPr>
            <a:r>
              <a:rPr lang="en-US" dirty="0"/>
              <a:t>4C (functional 4-curve, double curvature) </a:t>
            </a:r>
          </a:p>
          <a:p>
            <a:pPr marL="514350" indent="-514350">
              <a:buFont typeface="+mj-lt"/>
              <a:buAutoNum type="arabicPeriod"/>
            </a:pPr>
            <a:r>
              <a:rPr lang="en-US" dirty="0"/>
              <a:t>4CL (functional 4-curve with major lumbar curvature)</a:t>
            </a:r>
          </a:p>
          <a:p>
            <a:pPr marL="514350" indent="-514350">
              <a:buFont typeface="+mj-lt"/>
              <a:buAutoNum type="arabicPeriod"/>
            </a:pPr>
            <a:r>
              <a:rPr lang="en-US" dirty="0"/>
              <a:t>4CTL (functional 4-curve with major thoracolumbar curvature) </a:t>
            </a:r>
          </a:p>
          <a:p>
            <a:pPr marL="514350" indent="-514350">
              <a:buFont typeface="+mj-lt"/>
              <a:buAutoNum type="arabicPeriod"/>
            </a:pPr>
            <a:endParaRPr lang="en-US" dirty="0"/>
          </a:p>
        </p:txBody>
      </p:sp>
    </p:spTree>
    <p:extLst>
      <p:ext uri="{BB962C8B-B14F-4D97-AF65-F5344CB8AC3E}">
        <p14:creationId xmlns:p14="http://schemas.microsoft.com/office/powerpoint/2010/main" val="3358623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3CH (functional 3-curve, with hip prominence)</a:t>
            </a:r>
          </a:p>
        </p:txBody>
      </p:sp>
      <p:sp>
        <p:nvSpPr>
          <p:cNvPr id="3" name="Content Placeholder 2"/>
          <p:cNvSpPr>
            <a:spLocks noGrp="1"/>
          </p:cNvSpPr>
          <p:nvPr>
            <p:ph idx="1"/>
          </p:nvPr>
        </p:nvSpPr>
        <p:spPr>
          <a:xfrm>
            <a:off x="110968" y="1600200"/>
            <a:ext cx="6127852" cy="4525963"/>
          </a:xfrm>
        </p:spPr>
        <p:txBody>
          <a:bodyPr>
            <a:normAutofit fontScale="92500" lnSpcReduction="10000"/>
          </a:bodyPr>
          <a:lstStyle/>
          <a:p>
            <a:pPr>
              <a:buFont typeface="Wingdings" charset="2"/>
              <a:buChar char="q"/>
            </a:pPr>
            <a:r>
              <a:rPr lang="en-US" sz="2400" b="1" u="sng" dirty="0"/>
              <a:t>Radiological features:</a:t>
            </a:r>
          </a:p>
          <a:p>
            <a:r>
              <a:rPr lang="en-US" sz="2400" dirty="0"/>
              <a:t>Patients with this pattern typically have a major curvature in the thoracic region with one cranial and one caudal equalization curvature respectively.</a:t>
            </a:r>
          </a:p>
          <a:p>
            <a:r>
              <a:rPr lang="en-US" sz="2400" dirty="0"/>
              <a:t>Thoracic cobb angle&gt; lumbar cobb angle</a:t>
            </a:r>
          </a:p>
          <a:p>
            <a:r>
              <a:rPr lang="en-US" sz="2400" dirty="0"/>
              <a:t>Lumbar apex not crossing the CSV line.</a:t>
            </a:r>
          </a:p>
          <a:p>
            <a:pPr>
              <a:buFont typeface="Wingdings" charset="2"/>
              <a:buChar char="q"/>
            </a:pPr>
            <a:r>
              <a:rPr lang="en-US" sz="2400" b="1" u="sng" dirty="0"/>
              <a:t>Clinical signs: </a:t>
            </a:r>
          </a:p>
          <a:p>
            <a:r>
              <a:rPr lang="en-US" sz="2400" dirty="0"/>
              <a:t>Decompensation to thoracic convex side</a:t>
            </a:r>
          </a:p>
          <a:p>
            <a:r>
              <a:rPr lang="en-US" sz="2400" dirty="0"/>
              <a:t>Long thoracic curve no clear lumber counter curve</a:t>
            </a:r>
          </a:p>
          <a:p>
            <a:r>
              <a:rPr lang="en-US" sz="2400" dirty="0"/>
              <a:t>Significant hip prominences on thoracic concave side</a:t>
            </a:r>
          </a:p>
        </p:txBody>
      </p:sp>
      <p:pic>
        <p:nvPicPr>
          <p:cNvPr id="5" name="Picture 4" descr="Screen Shot 2021-05-28 at 11.02.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19" y="1600200"/>
            <a:ext cx="2905181" cy="5257800"/>
          </a:xfrm>
          <a:prstGeom prst="rect">
            <a:avLst/>
          </a:prstGeom>
        </p:spPr>
      </p:pic>
      <p:cxnSp>
        <p:nvCxnSpPr>
          <p:cNvPr id="6" name="Straight Connector 5"/>
          <p:cNvCxnSpPr/>
          <p:nvPr/>
        </p:nvCxnSpPr>
        <p:spPr>
          <a:xfrm flipV="1">
            <a:off x="7027918" y="5535716"/>
            <a:ext cx="1555544" cy="125345"/>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6884406" y="4993240"/>
            <a:ext cx="1699056" cy="142127"/>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6884406" y="3711026"/>
            <a:ext cx="1802394" cy="28356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6765553" y="3209989"/>
            <a:ext cx="1699056" cy="142127"/>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2627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783" y="131798"/>
            <a:ext cx="8805555" cy="6470094"/>
          </a:xfrm>
        </p:spPr>
        <p:txBody>
          <a:bodyPr>
            <a:noAutofit/>
          </a:bodyPr>
          <a:lstStyle/>
          <a:p>
            <a:pPr algn="just">
              <a:buFont typeface="Wingdings" charset="2"/>
              <a:buChar char="q"/>
            </a:pPr>
            <a:r>
              <a:rPr lang="en-US" sz="2400" b="1" u="sng" dirty="0">
                <a:solidFill>
                  <a:srgbClr val="FF0000"/>
                </a:solidFill>
                <a:latin typeface="Times New Roman"/>
                <a:cs typeface="Times New Roman"/>
              </a:rPr>
              <a:t>Prevalence according to race or genetic factors: </a:t>
            </a:r>
            <a:endParaRPr lang="en-US" sz="2400" b="1" dirty="0">
              <a:solidFill>
                <a:srgbClr val="FF0000"/>
              </a:solidFill>
              <a:latin typeface="Times New Roman"/>
              <a:cs typeface="Times New Roman"/>
            </a:endParaRPr>
          </a:p>
          <a:p>
            <a:pPr algn="just"/>
            <a:r>
              <a:rPr lang="en-US" sz="2400" dirty="0">
                <a:latin typeface="Times New Roman"/>
                <a:cs typeface="Times New Roman"/>
              </a:rPr>
              <a:t>Genetic factors do influence the incidence and progression of scoliosis. 97 % of AIS patients are related to other family members with AIS. </a:t>
            </a:r>
          </a:p>
          <a:p>
            <a:pPr algn="just"/>
            <a:r>
              <a:rPr lang="en-US" sz="2400" dirty="0">
                <a:latin typeface="Times New Roman"/>
                <a:cs typeface="Times New Roman"/>
              </a:rPr>
              <a:t>Children of families of a high or middle social status had a higher prevalence (6.2 % high status, 5.6 % middle status) than children of a lower social status (3.5 %). </a:t>
            </a:r>
          </a:p>
          <a:p>
            <a:pPr algn="just">
              <a:buFont typeface="Wingdings" charset="2"/>
              <a:buChar char="q"/>
            </a:pPr>
            <a:r>
              <a:rPr lang="en-US" sz="2400" b="1" u="sng" dirty="0">
                <a:solidFill>
                  <a:srgbClr val="FF0000"/>
                </a:solidFill>
                <a:latin typeface="Times New Roman"/>
                <a:cs typeface="Times New Roman"/>
              </a:rPr>
              <a:t>Prevalence according to age:</a:t>
            </a:r>
            <a:endParaRPr lang="en-US" sz="2400" b="1" dirty="0">
              <a:solidFill>
                <a:srgbClr val="FF0000"/>
              </a:solidFill>
              <a:latin typeface="Times New Roman"/>
              <a:cs typeface="Times New Roman"/>
            </a:endParaRPr>
          </a:p>
          <a:p>
            <a:pPr algn="just"/>
            <a:r>
              <a:rPr lang="en-US" sz="2400" dirty="0" err="1">
                <a:latin typeface="Times New Roman"/>
                <a:cs typeface="Times New Roman"/>
              </a:rPr>
              <a:t>Daruwalla</a:t>
            </a:r>
            <a:r>
              <a:rPr lang="en-US" sz="2400" dirty="0">
                <a:latin typeface="Times New Roman"/>
                <a:cs typeface="Times New Roman"/>
              </a:rPr>
              <a:t> found a higher prevalence for adolescents than for young children: 0.12 % in the 6–7 years-group, 1.0 % in the 11–12 years group and 3.12 % in the 16–17 years group (only girls investigated in the latter group). </a:t>
            </a:r>
          </a:p>
          <a:p>
            <a:pPr algn="just"/>
            <a:r>
              <a:rPr lang="en-US" sz="2400" dirty="0">
                <a:latin typeface="Times New Roman"/>
                <a:cs typeface="Times New Roman"/>
              </a:rPr>
              <a:t>In Germany </a:t>
            </a:r>
            <a:r>
              <a:rPr lang="en-US" sz="2400" dirty="0" err="1">
                <a:latin typeface="Times New Roman"/>
                <a:cs typeface="Times New Roman"/>
              </a:rPr>
              <a:t>Kamtsiuris</a:t>
            </a:r>
            <a:r>
              <a:rPr lang="en-US" sz="2400" dirty="0">
                <a:latin typeface="Times New Roman"/>
                <a:cs typeface="Times New Roman"/>
              </a:rPr>
              <a:t> found a prevalence of 6.5% in the age of 11–13 years and a prevalence of 11.1 % in the age of 14–17 years. </a:t>
            </a:r>
          </a:p>
          <a:p>
            <a:pPr algn="just"/>
            <a:r>
              <a:rPr lang="en-US" sz="2400" dirty="0">
                <a:latin typeface="Times New Roman"/>
                <a:cs typeface="Times New Roman"/>
              </a:rPr>
              <a:t>These data indicate a higher prevalence of scoliosis in patients older than 15 years (after puberty). </a:t>
            </a:r>
          </a:p>
          <a:p>
            <a:pPr algn="just"/>
            <a:endParaRPr lang="en-US" sz="2400" dirty="0">
              <a:latin typeface="Times New Roman"/>
              <a:cs typeface="Times New Roman"/>
            </a:endParaRPr>
          </a:p>
        </p:txBody>
      </p:sp>
    </p:spTree>
    <p:extLst>
      <p:ext uri="{BB962C8B-B14F-4D97-AF65-F5344CB8AC3E}">
        <p14:creationId xmlns:p14="http://schemas.microsoft.com/office/powerpoint/2010/main" val="946029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3CTL (functional 3-curve, thoracolumbar)</a:t>
            </a:r>
          </a:p>
        </p:txBody>
      </p:sp>
      <p:sp>
        <p:nvSpPr>
          <p:cNvPr id="3" name="Content Placeholder 2"/>
          <p:cNvSpPr>
            <a:spLocks noGrp="1"/>
          </p:cNvSpPr>
          <p:nvPr>
            <p:ph idx="1"/>
          </p:nvPr>
        </p:nvSpPr>
        <p:spPr>
          <a:xfrm>
            <a:off x="457200" y="1600200"/>
            <a:ext cx="5312229" cy="4878028"/>
          </a:xfrm>
        </p:spPr>
        <p:txBody>
          <a:bodyPr>
            <a:normAutofit fontScale="77500" lnSpcReduction="20000"/>
          </a:bodyPr>
          <a:lstStyle/>
          <a:p>
            <a:pPr>
              <a:buFont typeface="Wingdings" charset="2"/>
              <a:buChar char="q"/>
            </a:pPr>
            <a:r>
              <a:rPr lang="en-US" b="1" u="sng" dirty="0"/>
              <a:t>Radiological features:</a:t>
            </a:r>
          </a:p>
          <a:p>
            <a:r>
              <a:rPr lang="en-US" dirty="0"/>
              <a:t>Thoracolumbar curve longer than lumbar</a:t>
            </a:r>
          </a:p>
          <a:p>
            <a:r>
              <a:rPr lang="en-US" dirty="0"/>
              <a:t>TL Cobb angle&gt; Lumbar cobb angle</a:t>
            </a:r>
          </a:p>
          <a:p>
            <a:r>
              <a:rPr lang="en-US" dirty="0"/>
              <a:t>No Lumbar curvature</a:t>
            </a:r>
          </a:p>
          <a:p>
            <a:r>
              <a:rPr lang="en-US" dirty="0"/>
              <a:t>Apex at TH 12</a:t>
            </a:r>
          </a:p>
          <a:p>
            <a:pPr>
              <a:buFont typeface="Wingdings" charset="2"/>
              <a:buChar char="q"/>
            </a:pPr>
            <a:r>
              <a:rPr lang="en-US" b="1" u="sng" dirty="0"/>
              <a:t>Clinical signs: </a:t>
            </a:r>
          </a:p>
          <a:p>
            <a:r>
              <a:rPr lang="en-US" dirty="0"/>
              <a:t>Decompensation to TL convex side.</a:t>
            </a:r>
          </a:p>
          <a:p>
            <a:r>
              <a:rPr lang="en-US" dirty="0"/>
              <a:t>Long TL curve no lumbar counter curve</a:t>
            </a:r>
          </a:p>
          <a:p>
            <a:r>
              <a:rPr lang="en-US" dirty="0"/>
              <a:t>Significant hip prominence on TL concave side.</a:t>
            </a:r>
          </a:p>
          <a:p>
            <a:endParaRPr lang="en-US" dirty="0"/>
          </a:p>
        </p:txBody>
      </p:sp>
      <p:pic>
        <p:nvPicPr>
          <p:cNvPr id="4" name="Picture 3" descr="Screen Shot 2021-05-28 at 12.0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429" y="1417638"/>
            <a:ext cx="3374571" cy="5257800"/>
          </a:xfrm>
          <a:prstGeom prst="rect">
            <a:avLst/>
          </a:prstGeom>
        </p:spPr>
      </p:pic>
    </p:spTree>
    <p:extLst>
      <p:ext uri="{BB962C8B-B14F-4D97-AF65-F5344CB8AC3E}">
        <p14:creationId xmlns:p14="http://schemas.microsoft.com/office/powerpoint/2010/main" val="777977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3CN (functional 3-curve, compensated)</a:t>
            </a:r>
          </a:p>
        </p:txBody>
      </p:sp>
      <p:sp>
        <p:nvSpPr>
          <p:cNvPr id="3" name="Content Placeholder 2"/>
          <p:cNvSpPr>
            <a:spLocks noGrp="1"/>
          </p:cNvSpPr>
          <p:nvPr>
            <p:ph idx="1"/>
          </p:nvPr>
        </p:nvSpPr>
        <p:spPr>
          <a:xfrm>
            <a:off x="457200" y="1600200"/>
            <a:ext cx="5411037" cy="4525963"/>
          </a:xfrm>
        </p:spPr>
        <p:txBody>
          <a:bodyPr>
            <a:normAutofit fontScale="77500" lnSpcReduction="20000"/>
          </a:bodyPr>
          <a:lstStyle/>
          <a:p>
            <a:pPr>
              <a:buFont typeface="Wingdings" charset="2"/>
              <a:buChar char="q"/>
            </a:pPr>
            <a:r>
              <a:rPr lang="en-US" b="1" u="sng" dirty="0"/>
              <a:t>Radiological features:</a:t>
            </a:r>
          </a:p>
          <a:p>
            <a:r>
              <a:rPr lang="en-US" dirty="0"/>
              <a:t>Thoracic curve longer than lumbar</a:t>
            </a:r>
          </a:p>
          <a:p>
            <a:r>
              <a:rPr lang="en-US" dirty="0"/>
              <a:t>Thoracic cobb angle&gt;lumber cobb angle</a:t>
            </a:r>
          </a:p>
          <a:p>
            <a:r>
              <a:rPr lang="en-US" dirty="0"/>
              <a:t>Lumbar apex is crossing the CSV line.</a:t>
            </a:r>
          </a:p>
          <a:p>
            <a:pPr>
              <a:buFont typeface="Wingdings" charset="2"/>
              <a:buChar char="q"/>
            </a:pPr>
            <a:r>
              <a:rPr lang="en-US" b="1" u="sng" dirty="0"/>
              <a:t>Clinical signs: </a:t>
            </a:r>
          </a:p>
          <a:p>
            <a:r>
              <a:rPr lang="en-US" dirty="0"/>
              <a:t>Decompensation to thoracic convex side.</a:t>
            </a:r>
          </a:p>
          <a:p>
            <a:r>
              <a:rPr lang="en-US" dirty="0"/>
              <a:t>Thoracic longer than lumbar counter curve.</a:t>
            </a:r>
          </a:p>
          <a:p>
            <a:r>
              <a:rPr lang="en-US" dirty="0"/>
              <a:t>Hip prominence on thoracic concave side or centered.</a:t>
            </a:r>
          </a:p>
        </p:txBody>
      </p:sp>
      <p:pic>
        <p:nvPicPr>
          <p:cNvPr id="4" name="Picture 3" descr="Screen Shot 2021-05-28 at 12.11.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237" y="1600200"/>
            <a:ext cx="3054700" cy="5087003"/>
          </a:xfrm>
          <a:prstGeom prst="rect">
            <a:avLst/>
          </a:prstGeom>
        </p:spPr>
      </p:pic>
    </p:spTree>
    <p:extLst>
      <p:ext uri="{BB962C8B-B14F-4D97-AF65-F5344CB8AC3E}">
        <p14:creationId xmlns:p14="http://schemas.microsoft.com/office/powerpoint/2010/main" val="3552424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3CL (functional 3-curve with long lumbar counter curve) </a:t>
            </a:r>
          </a:p>
        </p:txBody>
      </p:sp>
      <p:sp>
        <p:nvSpPr>
          <p:cNvPr id="3" name="Content Placeholder 2"/>
          <p:cNvSpPr>
            <a:spLocks noGrp="1"/>
          </p:cNvSpPr>
          <p:nvPr>
            <p:ph idx="1"/>
          </p:nvPr>
        </p:nvSpPr>
        <p:spPr>
          <a:xfrm>
            <a:off x="457200" y="1600200"/>
            <a:ext cx="5105567" cy="5087003"/>
          </a:xfrm>
        </p:spPr>
        <p:txBody>
          <a:bodyPr>
            <a:normAutofit fontScale="92500"/>
          </a:bodyPr>
          <a:lstStyle/>
          <a:p>
            <a:pPr>
              <a:buFont typeface="Wingdings" charset="2"/>
              <a:buChar char="q"/>
            </a:pPr>
            <a:r>
              <a:rPr lang="en-US" sz="2400" b="1" u="sng" dirty="0"/>
              <a:t>Radiological features:</a:t>
            </a:r>
          </a:p>
          <a:p>
            <a:r>
              <a:rPr lang="en-US" sz="2400" dirty="0"/>
              <a:t>Thoracic and lumber curve about same length</a:t>
            </a:r>
          </a:p>
          <a:p>
            <a:r>
              <a:rPr lang="en-US" sz="2400" dirty="0"/>
              <a:t>Thoracic cobb angle&gt; lumbar cobb angle</a:t>
            </a:r>
          </a:p>
          <a:p>
            <a:r>
              <a:rPr lang="en-US" sz="2400" dirty="0"/>
              <a:t>Lumbar apex is crossing the CSV line</a:t>
            </a:r>
          </a:p>
          <a:p>
            <a:r>
              <a:rPr lang="en-US" sz="2400" dirty="0"/>
              <a:t>No wedging of the disc spaceL4/L5/S1</a:t>
            </a:r>
          </a:p>
          <a:p>
            <a:pPr>
              <a:buFont typeface="Wingdings" charset="2"/>
              <a:buChar char="q"/>
            </a:pPr>
            <a:r>
              <a:rPr lang="en-US" sz="2400" b="1" u="sng" dirty="0"/>
              <a:t>Clinical signs: </a:t>
            </a:r>
          </a:p>
          <a:p>
            <a:r>
              <a:rPr lang="en-US" sz="2400" dirty="0"/>
              <a:t>Decompensation to thoracic convex side</a:t>
            </a:r>
          </a:p>
          <a:p>
            <a:r>
              <a:rPr lang="en-US" sz="2400" dirty="0"/>
              <a:t>Thoracic and lumbar curve about same length</a:t>
            </a:r>
          </a:p>
          <a:p>
            <a:r>
              <a:rPr lang="en-US" sz="2400" dirty="0"/>
              <a:t>Hip prominences on thoracic convex side.</a:t>
            </a:r>
          </a:p>
        </p:txBody>
      </p:sp>
      <p:pic>
        <p:nvPicPr>
          <p:cNvPr id="4" name="Picture 3" descr="Screen Shot 2021-05-28 at 5.2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4613" y="1600200"/>
            <a:ext cx="3052187" cy="5257800"/>
          </a:xfrm>
          <a:prstGeom prst="rect">
            <a:avLst/>
          </a:prstGeom>
        </p:spPr>
      </p:pic>
    </p:spTree>
    <p:extLst>
      <p:ext uri="{BB962C8B-B14F-4D97-AF65-F5344CB8AC3E}">
        <p14:creationId xmlns:p14="http://schemas.microsoft.com/office/powerpoint/2010/main" val="1156676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4C (functional 4-curve, double curvature) </a:t>
            </a:r>
          </a:p>
        </p:txBody>
      </p:sp>
      <p:sp>
        <p:nvSpPr>
          <p:cNvPr id="3" name="Content Placeholder 2"/>
          <p:cNvSpPr>
            <a:spLocks noGrp="1"/>
          </p:cNvSpPr>
          <p:nvPr>
            <p:ph idx="1"/>
          </p:nvPr>
        </p:nvSpPr>
        <p:spPr>
          <a:xfrm>
            <a:off x="457200" y="1600200"/>
            <a:ext cx="5250264" cy="5006628"/>
          </a:xfrm>
        </p:spPr>
        <p:txBody>
          <a:bodyPr>
            <a:normAutofit fontScale="92500"/>
          </a:bodyPr>
          <a:lstStyle/>
          <a:p>
            <a:pPr>
              <a:buFont typeface="Wingdings" charset="2"/>
              <a:buChar char="q"/>
            </a:pPr>
            <a:r>
              <a:rPr lang="en-US" sz="2400" b="1" u="sng" dirty="0"/>
              <a:t>Radiological features:</a:t>
            </a:r>
          </a:p>
          <a:p>
            <a:r>
              <a:rPr lang="en-US" sz="2400" dirty="0"/>
              <a:t>Thoracic and lumbar curve about same length</a:t>
            </a:r>
          </a:p>
          <a:p>
            <a:r>
              <a:rPr lang="en-US" sz="2400" dirty="0"/>
              <a:t>Thoracic cobb angle=lumber cobb angle</a:t>
            </a:r>
          </a:p>
          <a:p>
            <a:r>
              <a:rPr lang="en-US" sz="2400" dirty="0"/>
              <a:t>Lumbar apex is crossing the CSV line</a:t>
            </a:r>
          </a:p>
          <a:p>
            <a:r>
              <a:rPr lang="en-US" sz="2400" dirty="0"/>
              <a:t>Wedging of the disc space L4/L5/S1.</a:t>
            </a:r>
          </a:p>
          <a:p>
            <a:pPr>
              <a:buFont typeface="Wingdings" charset="2"/>
              <a:buChar char="q"/>
            </a:pPr>
            <a:r>
              <a:rPr lang="en-US" sz="2400" b="1" u="sng" dirty="0"/>
              <a:t>Clinical signs: </a:t>
            </a:r>
          </a:p>
          <a:p>
            <a:r>
              <a:rPr lang="en-US" sz="2400" dirty="0"/>
              <a:t>Decompensation to the thoracic concavity or balanced. </a:t>
            </a:r>
          </a:p>
          <a:p>
            <a:r>
              <a:rPr lang="en-US" sz="2400" dirty="0"/>
              <a:t>Thoracic and lumbar curve about same length.</a:t>
            </a:r>
          </a:p>
          <a:p>
            <a:r>
              <a:rPr lang="en-US" sz="2400" dirty="0"/>
              <a:t>Hip prominences on the thoracic convex side.</a:t>
            </a:r>
          </a:p>
        </p:txBody>
      </p:sp>
      <p:pic>
        <p:nvPicPr>
          <p:cNvPr id="4" name="Picture 3" descr="Screen Shot 2021-05-28 at 6.09.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464" y="1600200"/>
            <a:ext cx="2847938" cy="4829803"/>
          </a:xfrm>
          <a:prstGeom prst="rect">
            <a:avLst/>
          </a:prstGeom>
        </p:spPr>
      </p:pic>
      <p:cxnSp>
        <p:nvCxnSpPr>
          <p:cNvPr id="5" name="Straight Connector 4"/>
          <p:cNvCxnSpPr/>
          <p:nvPr/>
        </p:nvCxnSpPr>
        <p:spPr>
          <a:xfrm>
            <a:off x="6304911" y="5474071"/>
            <a:ext cx="1699056" cy="142127"/>
          </a:xfrm>
          <a:prstGeom prst="line">
            <a:avLst/>
          </a:prstGeom>
        </p:spPr>
        <p:style>
          <a:lnRef idx="2">
            <a:schemeClr val="accent6"/>
          </a:lnRef>
          <a:fillRef idx="0">
            <a:schemeClr val="accent6"/>
          </a:fillRef>
          <a:effectRef idx="1">
            <a:schemeClr val="accent6"/>
          </a:effectRef>
          <a:fontRef idx="minor">
            <a:schemeClr val="tx1"/>
          </a:fontRef>
        </p:style>
      </p:cxnSp>
      <p:cxnSp>
        <p:nvCxnSpPr>
          <p:cNvPr id="6" name="Straight Connector 5"/>
          <p:cNvCxnSpPr/>
          <p:nvPr/>
        </p:nvCxnSpPr>
        <p:spPr>
          <a:xfrm flipV="1">
            <a:off x="6304911" y="5017898"/>
            <a:ext cx="1549096" cy="117469"/>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460753" y="4302817"/>
            <a:ext cx="1393254" cy="142127"/>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6232937" y="3587736"/>
            <a:ext cx="1771030" cy="147947"/>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6111296" y="3156221"/>
            <a:ext cx="1892671" cy="142127"/>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827125" y="5017898"/>
            <a:ext cx="176842" cy="71508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7779810" y="4420285"/>
            <a:ext cx="47315" cy="597613"/>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7827125" y="3587735"/>
            <a:ext cx="176842" cy="857209"/>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8003967" y="3298348"/>
            <a:ext cx="26882" cy="357541"/>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flipH="1">
            <a:off x="6304911" y="4302817"/>
            <a:ext cx="155842" cy="83255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6283911" y="5135367"/>
            <a:ext cx="21000" cy="338704"/>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6283911" y="3754520"/>
            <a:ext cx="176842" cy="548297"/>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6128069" y="3156221"/>
            <a:ext cx="176842" cy="71508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02603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4CL (functional 4-curve with major lumbar curvature)</a:t>
            </a:r>
          </a:p>
        </p:txBody>
      </p:sp>
      <p:sp>
        <p:nvSpPr>
          <p:cNvPr id="3" name="Content Placeholder 2"/>
          <p:cNvSpPr>
            <a:spLocks noGrp="1"/>
          </p:cNvSpPr>
          <p:nvPr>
            <p:ph idx="1"/>
          </p:nvPr>
        </p:nvSpPr>
        <p:spPr>
          <a:xfrm>
            <a:off x="160774" y="1600200"/>
            <a:ext cx="5739618" cy="5022703"/>
          </a:xfrm>
        </p:spPr>
        <p:txBody>
          <a:bodyPr>
            <a:noAutofit/>
          </a:bodyPr>
          <a:lstStyle/>
          <a:p>
            <a:pPr>
              <a:buFont typeface="Wingdings" charset="2"/>
              <a:buChar char="q"/>
            </a:pPr>
            <a:r>
              <a:rPr lang="en-US" sz="2400" b="1" u="sng" dirty="0"/>
              <a:t>Radiological features:</a:t>
            </a:r>
          </a:p>
          <a:p>
            <a:r>
              <a:rPr lang="en-US" sz="2400" dirty="0"/>
              <a:t>Lumbar curve with short thoracic curvature.</a:t>
            </a:r>
          </a:p>
          <a:p>
            <a:r>
              <a:rPr lang="en-US" sz="2400" dirty="0"/>
              <a:t>Lumbar cobb angle &gt; Thoracic cobb angle</a:t>
            </a:r>
          </a:p>
          <a:p>
            <a:r>
              <a:rPr lang="en-US" sz="2400" dirty="0"/>
              <a:t>Main curve apex L2 or below.</a:t>
            </a:r>
          </a:p>
          <a:p>
            <a:r>
              <a:rPr lang="en-US" sz="2400" dirty="0"/>
              <a:t>Wedging of the disc space L5/S1.</a:t>
            </a:r>
          </a:p>
          <a:p>
            <a:pPr>
              <a:buFont typeface="Wingdings" charset="2"/>
              <a:buChar char="q"/>
            </a:pPr>
            <a:r>
              <a:rPr lang="en-US" sz="2400" b="1" u="sng" dirty="0"/>
              <a:t>Clinical signs: </a:t>
            </a:r>
          </a:p>
          <a:p>
            <a:r>
              <a:rPr lang="en-US" sz="2400" dirty="0"/>
              <a:t>Decompensation to thoracic concave side</a:t>
            </a:r>
          </a:p>
          <a:p>
            <a:r>
              <a:rPr lang="en-US" sz="2400" dirty="0"/>
              <a:t>Lumbar curve bigger than thoracic curve.</a:t>
            </a:r>
          </a:p>
          <a:p>
            <a:r>
              <a:rPr lang="en-US" sz="2400" dirty="0"/>
              <a:t>Hip prominence on thoracic convex side</a:t>
            </a:r>
          </a:p>
          <a:p>
            <a:r>
              <a:rPr lang="en-US" sz="2400" dirty="0"/>
              <a:t>Ventral rib hump on the side of lumbar convexity.</a:t>
            </a:r>
          </a:p>
        </p:txBody>
      </p:sp>
      <p:pic>
        <p:nvPicPr>
          <p:cNvPr id="4" name="Picture 3" descr="Screen Shot 2021-05-28 at 6.2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244" y="1600199"/>
            <a:ext cx="2786408" cy="5022703"/>
          </a:xfrm>
          <a:prstGeom prst="rect">
            <a:avLst/>
          </a:prstGeom>
        </p:spPr>
      </p:pic>
    </p:spTree>
    <p:extLst>
      <p:ext uri="{BB962C8B-B14F-4D97-AF65-F5344CB8AC3E}">
        <p14:creationId xmlns:p14="http://schemas.microsoft.com/office/powerpoint/2010/main" val="786894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4CTL (functional 4-curve with major thoracolumbar curvature) </a:t>
            </a:r>
          </a:p>
        </p:txBody>
      </p:sp>
      <p:sp>
        <p:nvSpPr>
          <p:cNvPr id="3" name="Content Placeholder 2"/>
          <p:cNvSpPr>
            <a:spLocks noGrp="1"/>
          </p:cNvSpPr>
          <p:nvPr>
            <p:ph idx="1"/>
          </p:nvPr>
        </p:nvSpPr>
        <p:spPr>
          <a:xfrm>
            <a:off x="457200" y="1600200"/>
            <a:ext cx="5748662" cy="4525963"/>
          </a:xfrm>
        </p:spPr>
        <p:txBody>
          <a:bodyPr>
            <a:normAutofit fontScale="77500" lnSpcReduction="20000"/>
          </a:bodyPr>
          <a:lstStyle/>
          <a:p>
            <a:pPr>
              <a:buFont typeface="Wingdings" charset="2"/>
              <a:buChar char="q"/>
            </a:pPr>
            <a:r>
              <a:rPr lang="en-US" b="1" u="sng" dirty="0"/>
              <a:t>Radiological features:</a:t>
            </a:r>
          </a:p>
          <a:p>
            <a:r>
              <a:rPr lang="en-US" dirty="0"/>
              <a:t>TL curve &amp; short thoracic curve</a:t>
            </a:r>
          </a:p>
          <a:p>
            <a:r>
              <a:rPr lang="en-US" dirty="0"/>
              <a:t>TL cobb angle &gt; Thoracic cobb angle</a:t>
            </a:r>
          </a:p>
          <a:p>
            <a:r>
              <a:rPr lang="en-US" dirty="0"/>
              <a:t>TL curve apex at L1</a:t>
            </a:r>
          </a:p>
          <a:p>
            <a:r>
              <a:rPr lang="en-US" dirty="0"/>
              <a:t>Wedging of the disc space L4/L5/S1</a:t>
            </a:r>
          </a:p>
          <a:p>
            <a:pPr>
              <a:buFont typeface="Wingdings" charset="2"/>
              <a:buChar char="q"/>
            </a:pPr>
            <a:r>
              <a:rPr lang="en-US" b="1" u="sng" dirty="0"/>
              <a:t>Clinical signs: </a:t>
            </a:r>
          </a:p>
          <a:p>
            <a:r>
              <a:rPr lang="en-US" dirty="0"/>
              <a:t>Decompensation to TL concave side</a:t>
            </a:r>
          </a:p>
          <a:p>
            <a:r>
              <a:rPr lang="en-US" dirty="0"/>
              <a:t>TL curve bigger and longer than thoracic curve</a:t>
            </a:r>
          </a:p>
          <a:p>
            <a:r>
              <a:rPr lang="en-US" dirty="0"/>
              <a:t>Hip prominences on thorax convex side</a:t>
            </a:r>
          </a:p>
          <a:p>
            <a:r>
              <a:rPr lang="en-US" dirty="0"/>
              <a:t>Ventral rib hump on the side of the TL concavity.</a:t>
            </a:r>
          </a:p>
        </p:txBody>
      </p:sp>
      <p:pic>
        <p:nvPicPr>
          <p:cNvPr id="4" name="Picture 3" descr="Screen Shot 2021-05-28 at 6.2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862" y="1417638"/>
            <a:ext cx="2648745" cy="5257800"/>
          </a:xfrm>
          <a:prstGeom prst="rect">
            <a:avLst/>
          </a:prstGeom>
          <a:ln>
            <a:noFill/>
          </a:ln>
          <a:effectLst>
            <a:softEdge rad="112500"/>
          </a:effectLst>
        </p:spPr>
      </p:pic>
    </p:spTree>
    <p:extLst>
      <p:ext uri="{BB962C8B-B14F-4D97-AF65-F5344CB8AC3E}">
        <p14:creationId xmlns:p14="http://schemas.microsoft.com/office/powerpoint/2010/main" val="997768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b="1" dirty="0"/>
              <a:t>RIGO CLASSIFICATION SYSTEM: </a:t>
            </a:r>
            <a:endParaRPr lang="en-US" dirty="0"/>
          </a:p>
        </p:txBody>
      </p:sp>
      <p:sp>
        <p:nvSpPr>
          <p:cNvPr id="3" name="Content Placeholder 2"/>
          <p:cNvSpPr>
            <a:spLocks noGrp="1"/>
          </p:cNvSpPr>
          <p:nvPr>
            <p:ph idx="1"/>
          </p:nvPr>
        </p:nvSpPr>
        <p:spPr/>
        <p:txBody>
          <a:bodyPr>
            <a:noAutofit/>
          </a:bodyPr>
          <a:lstStyle/>
          <a:p>
            <a:r>
              <a:rPr lang="en-US" sz="2400" dirty="0"/>
              <a:t>This classification was developed by </a:t>
            </a:r>
            <a:r>
              <a:rPr lang="en-US" sz="2400" b="1" dirty="0"/>
              <a:t>Dr. Manuel d Rigo</a:t>
            </a:r>
            <a:r>
              <a:rPr lang="en-US" sz="2400" dirty="0"/>
              <a:t> to correlate with scoliosis specific treatment and brace design. </a:t>
            </a:r>
          </a:p>
          <a:p>
            <a:r>
              <a:rPr lang="en-US" sz="2400" dirty="0"/>
              <a:t>Classification is based on </a:t>
            </a:r>
            <a:r>
              <a:rPr lang="mr-IN" sz="2400" dirty="0"/>
              <a:t>–</a:t>
            </a:r>
            <a:endParaRPr lang="en-US" sz="2400" dirty="0"/>
          </a:p>
          <a:p>
            <a:pPr marL="1314450" lvl="2" indent="-514350">
              <a:buFont typeface="+mj-lt"/>
              <a:buAutoNum type="arabicPeriod"/>
            </a:pPr>
            <a:r>
              <a:rPr lang="en-US" dirty="0"/>
              <a:t>Clinical observation. </a:t>
            </a:r>
          </a:p>
          <a:p>
            <a:pPr marL="1314450" lvl="2" indent="-514350">
              <a:buFont typeface="+mj-lt"/>
              <a:buAutoNum type="arabicPeriod"/>
            </a:pPr>
            <a:r>
              <a:rPr lang="en-US" dirty="0"/>
              <a:t>Radiological correlation. </a:t>
            </a:r>
          </a:p>
          <a:p>
            <a:r>
              <a:rPr lang="en-US" sz="2400" dirty="0"/>
              <a:t>On the basis of clinical observation the curve classified into 4 basic types:</a:t>
            </a:r>
          </a:p>
          <a:p>
            <a:pPr marL="1314450" lvl="2" indent="-514350">
              <a:buAutoNum type="arabicPeriod"/>
            </a:pPr>
            <a:r>
              <a:rPr lang="en-US" dirty="0"/>
              <a:t>Three curve (3C)===A1, A2, A3 </a:t>
            </a:r>
          </a:p>
          <a:p>
            <a:pPr marL="1314450" lvl="2" indent="-514350">
              <a:buAutoNum type="arabicPeriod"/>
            </a:pPr>
            <a:r>
              <a:rPr lang="en-US" dirty="0"/>
              <a:t>Four curve (4C)===B1, B2</a:t>
            </a:r>
          </a:p>
          <a:p>
            <a:pPr marL="1314450" lvl="2" indent="-514350">
              <a:buAutoNum type="arabicPeriod"/>
            </a:pPr>
            <a:r>
              <a:rPr lang="en-US" dirty="0"/>
              <a:t>Non three –Non four (N3N4)===C1, C1</a:t>
            </a:r>
          </a:p>
          <a:p>
            <a:pPr marL="1314450" lvl="2" indent="-514350">
              <a:buAutoNum type="arabicPeriod"/>
            </a:pPr>
            <a:r>
              <a:rPr lang="en-US" dirty="0"/>
              <a:t>Single lumbar or thoracolumbar.===E1, E2 </a:t>
            </a:r>
          </a:p>
          <a:p>
            <a:endParaRPr lang="en-US" sz="2400" dirty="0"/>
          </a:p>
          <a:p>
            <a:endParaRPr lang="en-US" sz="2400" dirty="0"/>
          </a:p>
          <a:p>
            <a:endParaRPr lang="en-US" sz="2400" dirty="0"/>
          </a:p>
        </p:txBody>
      </p:sp>
    </p:spTree>
    <p:extLst>
      <p:ext uri="{BB962C8B-B14F-4D97-AF65-F5344CB8AC3E}">
        <p14:creationId xmlns:p14="http://schemas.microsoft.com/office/powerpoint/2010/main" val="1903422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13"/>
            <a:ext cx="8229600" cy="1143000"/>
          </a:xfrm>
        </p:spPr>
        <p:txBody>
          <a:bodyPr>
            <a:normAutofit fontScale="90000"/>
          </a:bodyPr>
          <a:lstStyle/>
          <a:p>
            <a:r>
              <a:rPr lang="en-US" dirty="0"/>
              <a:t>Three curve (3C)</a:t>
            </a:r>
            <a:br>
              <a:rPr lang="en-US" dirty="0"/>
            </a:br>
            <a:r>
              <a:rPr lang="en-US" dirty="0"/>
              <a:t>TYPE A1:</a:t>
            </a:r>
          </a:p>
        </p:txBody>
      </p:sp>
      <p:sp>
        <p:nvSpPr>
          <p:cNvPr id="3" name="Content Placeholder 2"/>
          <p:cNvSpPr>
            <a:spLocks noGrp="1"/>
          </p:cNvSpPr>
          <p:nvPr>
            <p:ph idx="1"/>
          </p:nvPr>
        </p:nvSpPr>
        <p:spPr>
          <a:xfrm>
            <a:off x="0" y="1176514"/>
            <a:ext cx="5546690" cy="5681486"/>
          </a:xfrm>
        </p:spPr>
        <p:txBody>
          <a:bodyPr>
            <a:normAutofit/>
          </a:bodyPr>
          <a:lstStyle/>
          <a:p>
            <a:pPr>
              <a:buFont typeface="Wingdings" charset="2"/>
              <a:buChar char="q"/>
            </a:pPr>
            <a:r>
              <a:rPr lang="en-US" sz="1800" b="1" u="sng" dirty="0"/>
              <a:t>Clinical signs: </a:t>
            </a:r>
          </a:p>
          <a:p>
            <a:pPr algn="just"/>
            <a:r>
              <a:rPr lang="en-US" sz="1800" dirty="0"/>
              <a:t>Pelvis lateral to thoracic concave and outward projected.</a:t>
            </a:r>
          </a:p>
          <a:p>
            <a:pPr algn="just"/>
            <a:r>
              <a:rPr lang="en-US" sz="1800" dirty="0"/>
              <a:t>Trunk imbalance, COG in thoracic convex side.</a:t>
            </a:r>
          </a:p>
          <a:p>
            <a:pPr algn="just"/>
            <a:r>
              <a:rPr lang="en-US" sz="1800" dirty="0"/>
              <a:t>If the pelvis does not move laterally, the sternum tends to move laterally to the thoracic concave. </a:t>
            </a:r>
          </a:p>
          <a:p>
            <a:pPr algn="just"/>
            <a:r>
              <a:rPr lang="en-US" sz="1800" dirty="0"/>
              <a:t>The rib protrusion on the back of the chest is longer, and the protrusion on the same side of the waist is also seen. </a:t>
            </a:r>
          </a:p>
          <a:p>
            <a:pPr>
              <a:buFont typeface="Wingdings" charset="2"/>
              <a:buChar char="q"/>
            </a:pPr>
            <a:r>
              <a:rPr lang="en-US" sz="1800" b="1" u="sng" dirty="0"/>
              <a:t>Radiological features:</a:t>
            </a:r>
          </a:p>
          <a:p>
            <a:pPr algn="just"/>
            <a:r>
              <a:rPr lang="en-US" sz="1800" b="1" dirty="0"/>
              <a:t>Single long thoracic curve </a:t>
            </a:r>
            <a:r>
              <a:rPr lang="en-US" sz="1800" dirty="0"/>
              <a:t>(apical vertebra in T19-T11) involved the upper segment of lumbar curve.</a:t>
            </a:r>
          </a:p>
          <a:p>
            <a:pPr algn="just"/>
            <a:r>
              <a:rPr lang="en-US" sz="1800" dirty="0"/>
              <a:t>L3 in the thoracic convex side was inclined, L4 in the horizontal or inclined to the thoracic convex side, L5 in the horizontal position. </a:t>
            </a:r>
          </a:p>
          <a:p>
            <a:pPr algn="just"/>
            <a:r>
              <a:rPr lang="en-US" sz="1800" dirty="0"/>
              <a:t>TP, T1 in the thoracic convex side. </a:t>
            </a:r>
          </a:p>
          <a:p>
            <a:pPr algn="just"/>
            <a:r>
              <a:rPr lang="en-US" sz="1800" dirty="0"/>
              <a:t>The entire spine in the CSL side; may be accompanied by proximal thoracic curve (top vertebra in T2-T4). </a:t>
            </a:r>
          </a:p>
          <a:p>
            <a:pPr algn="just"/>
            <a:endParaRPr lang="en-US" sz="1800" dirty="0"/>
          </a:p>
          <a:p>
            <a:pPr algn="just"/>
            <a:endParaRPr lang="en-US" sz="1800" dirty="0"/>
          </a:p>
          <a:p>
            <a:pPr algn="just"/>
            <a:endParaRPr lang="en-US" sz="1800" dirty="0"/>
          </a:p>
        </p:txBody>
      </p:sp>
      <p:pic>
        <p:nvPicPr>
          <p:cNvPr id="5" name="Picture 4" descr="Screen Shot 2021-05-29 at 12.02.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690" y="1365104"/>
            <a:ext cx="2057903" cy="5257800"/>
          </a:xfrm>
          <a:prstGeom prst="rect">
            <a:avLst/>
          </a:prstGeom>
        </p:spPr>
      </p:pic>
      <p:pic>
        <p:nvPicPr>
          <p:cNvPr id="6" name="Picture 5" descr="Screen Shot 2021-05-29 at 12.04.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466" y="1365104"/>
            <a:ext cx="1570534" cy="5492896"/>
          </a:xfrm>
          <a:prstGeom prst="rect">
            <a:avLst/>
          </a:prstGeom>
        </p:spPr>
      </p:pic>
    </p:spTree>
    <p:extLst>
      <p:ext uri="{BB962C8B-B14F-4D97-AF65-F5344CB8AC3E}">
        <p14:creationId xmlns:p14="http://schemas.microsoft.com/office/powerpoint/2010/main" val="3565784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Three curve (3C)</a:t>
            </a:r>
            <a:br>
              <a:rPr lang="en-US" dirty="0"/>
            </a:br>
            <a:r>
              <a:rPr lang="en-US" dirty="0"/>
              <a:t>TYPE A2:</a:t>
            </a:r>
          </a:p>
        </p:txBody>
      </p:sp>
      <p:sp>
        <p:nvSpPr>
          <p:cNvPr id="3" name="Content Placeholder 2"/>
          <p:cNvSpPr>
            <a:spLocks noGrp="1"/>
          </p:cNvSpPr>
          <p:nvPr>
            <p:ph idx="1"/>
          </p:nvPr>
        </p:nvSpPr>
        <p:spPr>
          <a:xfrm>
            <a:off x="0" y="1600200"/>
            <a:ext cx="5594922" cy="5257800"/>
          </a:xfrm>
        </p:spPr>
        <p:txBody>
          <a:bodyPr>
            <a:normAutofit fontScale="70000" lnSpcReduction="20000"/>
          </a:bodyPr>
          <a:lstStyle/>
          <a:p>
            <a:pPr>
              <a:buFont typeface="Wingdings" charset="2"/>
              <a:buChar char="q"/>
            </a:pPr>
            <a:r>
              <a:rPr lang="en-US" b="1" u="sng" dirty="0"/>
              <a:t>Clinical signs: </a:t>
            </a:r>
          </a:p>
          <a:p>
            <a:r>
              <a:rPr lang="en-US" dirty="0"/>
              <a:t>Pelvis translated to the concave thoracic side.</a:t>
            </a:r>
          </a:p>
          <a:p>
            <a:r>
              <a:rPr lang="en-US" dirty="0"/>
              <a:t>Trunk imbalance to the convex thoracic side</a:t>
            </a:r>
          </a:p>
          <a:p>
            <a:r>
              <a:rPr lang="en-US" dirty="0"/>
              <a:t>Noticeable rib hump, no or minimal lumbar prominence.</a:t>
            </a:r>
          </a:p>
          <a:p>
            <a:pPr>
              <a:buFont typeface="Wingdings" charset="2"/>
              <a:buChar char="q"/>
            </a:pPr>
            <a:r>
              <a:rPr lang="en-US" b="1" u="sng" dirty="0"/>
              <a:t>Radiological features:</a:t>
            </a:r>
          </a:p>
          <a:p>
            <a:r>
              <a:rPr lang="en-US" dirty="0"/>
              <a:t>Main thoracic curvature (apical vertebra at T5-T9), no or only upper lumbar curvature, L4-5 in horizontal position. </a:t>
            </a:r>
          </a:p>
          <a:p>
            <a:r>
              <a:rPr lang="en-US" dirty="0"/>
              <a:t>Single thoracic/ no or minimal functional lumbar curve.</a:t>
            </a:r>
          </a:p>
          <a:p>
            <a:r>
              <a:rPr lang="en-US" dirty="0"/>
              <a:t>Transitional position imbalance to the convex thoracic side.</a:t>
            </a:r>
          </a:p>
          <a:p>
            <a:r>
              <a:rPr lang="en-US" dirty="0"/>
              <a:t>T1 imbalance to the convex thoracic side.</a:t>
            </a:r>
          </a:p>
          <a:p>
            <a:r>
              <a:rPr lang="en-US" dirty="0"/>
              <a:t>L4 L5 horizontal </a:t>
            </a:r>
          </a:p>
          <a:p>
            <a:endParaRPr lang="en-US" dirty="0"/>
          </a:p>
          <a:p>
            <a:endParaRPr lang="en-US" dirty="0"/>
          </a:p>
        </p:txBody>
      </p:sp>
      <p:pic>
        <p:nvPicPr>
          <p:cNvPr id="4" name="Picture 3" descr="Screen Shot 2021-05-28 at 11.5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991" y="1600200"/>
            <a:ext cx="1898009" cy="5257800"/>
          </a:xfrm>
          <a:prstGeom prst="rect">
            <a:avLst/>
          </a:prstGeom>
        </p:spPr>
      </p:pic>
      <p:pic>
        <p:nvPicPr>
          <p:cNvPr id="5" name="Picture 4" descr="Screen Shot 2021-05-28 at 11.55.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921" y="1600200"/>
            <a:ext cx="1586759" cy="5219700"/>
          </a:xfrm>
          <a:prstGeom prst="rect">
            <a:avLst/>
          </a:prstGeom>
        </p:spPr>
      </p:pic>
    </p:spTree>
    <p:extLst>
      <p:ext uri="{BB962C8B-B14F-4D97-AF65-F5344CB8AC3E}">
        <p14:creationId xmlns:p14="http://schemas.microsoft.com/office/powerpoint/2010/main" val="2313022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Three curve (3C)</a:t>
            </a:r>
            <a:br>
              <a:rPr lang="en-US" dirty="0"/>
            </a:br>
            <a:r>
              <a:rPr lang="en-US" dirty="0"/>
              <a:t>TYPE A3:</a:t>
            </a:r>
          </a:p>
        </p:txBody>
      </p:sp>
      <p:sp>
        <p:nvSpPr>
          <p:cNvPr id="3" name="Content Placeholder 2"/>
          <p:cNvSpPr>
            <a:spLocks noGrp="1"/>
          </p:cNvSpPr>
          <p:nvPr>
            <p:ph idx="1"/>
          </p:nvPr>
        </p:nvSpPr>
        <p:spPr>
          <a:xfrm>
            <a:off x="0" y="1417638"/>
            <a:ext cx="5128679" cy="5440362"/>
          </a:xfrm>
        </p:spPr>
        <p:txBody>
          <a:bodyPr>
            <a:normAutofit fontScale="70000" lnSpcReduction="20000"/>
          </a:bodyPr>
          <a:lstStyle/>
          <a:p>
            <a:pPr>
              <a:buFont typeface="Wingdings" charset="2"/>
              <a:buChar char="q"/>
            </a:pPr>
            <a:r>
              <a:rPr lang="en-US" b="1" u="sng" dirty="0"/>
              <a:t>Clinical signs: </a:t>
            </a:r>
          </a:p>
          <a:p>
            <a:pPr algn="just"/>
            <a:r>
              <a:rPr lang="en-US" dirty="0"/>
              <a:t>Pelvis translated to the concave thoracic side.</a:t>
            </a:r>
          </a:p>
          <a:p>
            <a:pPr algn="just"/>
            <a:r>
              <a:rPr lang="en-US" dirty="0"/>
              <a:t>Trunk imbalance to the convex thoracic side.</a:t>
            </a:r>
          </a:p>
          <a:p>
            <a:pPr algn="just"/>
            <a:r>
              <a:rPr lang="en-US" dirty="0"/>
              <a:t>Noticeable rib hump &amp; minor lumbar prominence</a:t>
            </a:r>
          </a:p>
          <a:p>
            <a:pPr>
              <a:buFont typeface="Wingdings" charset="2"/>
              <a:buChar char="q"/>
            </a:pPr>
            <a:r>
              <a:rPr lang="en-US" b="1" u="sng" dirty="0"/>
              <a:t>Radiological features:</a:t>
            </a:r>
          </a:p>
          <a:p>
            <a:pPr algn="just"/>
            <a:r>
              <a:rPr lang="en-US" dirty="0"/>
              <a:t>Single major thoracic &amp; lumbar minor.</a:t>
            </a:r>
          </a:p>
          <a:p>
            <a:pPr algn="just"/>
            <a:r>
              <a:rPr lang="en-US" dirty="0"/>
              <a:t>Transitional position imbalance to the convex thoracic side.</a:t>
            </a:r>
          </a:p>
          <a:p>
            <a:pPr algn="just"/>
            <a:r>
              <a:rPr lang="en-US" dirty="0"/>
              <a:t>T1 imbalance to the convex thoracic side.</a:t>
            </a:r>
          </a:p>
          <a:p>
            <a:pPr algn="just"/>
            <a:r>
              <a:rPr lang="en-US" dirty="0"/>
              <a:t>L4 tilted to the concave thoracic side with negative L5-L4 counter tilting. </a:t>
            </a:r>
          </a:p>
        </p:txBody>
      </p:sp>
      <p:pic>
        <p:nvPicPr>
          <p:cNvPr id="4" name="Picture 3" descr="Screen Shot 2021-05-29 at 12.57.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747" y="1417638"/>
            <a:ext cx="1507253" cy="5440362"/>
          </a:xfrm>
          <a:prstGeom prst="rect">
            <a:avLst/>
          </a:prstGeom>
        </p:spPr>
      </p:pic>
      <p:pic>
        <p:nvPicPr>
          <p:cNvPr id="5" name="Picture 4" descr="Screen Shot 2021-05-29 at 12.57.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607" y="1417638"/>
            <a:ext cx="2315140" cy="5440362"/>
          </a:xfrm>
          <a:prstGeom prst="rect">
            <a:avLst/>
          </a:prstGeom>
        </p:spPr>
      </p:pic>
    </p:spTree>
    <p:extLst>
      <p:ext uri="{BB962C8B-B14F-4D97-AF65-F5344CB8AC3E}">
        <p14:creationId xmlns:p14="http://schemas.microsoft.com/office/powerpoint/2010/main" val="337282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705" y="167744"/>
            <a:ext cx="8733673" cy="3802783"/>
          </a:xfrm>
        </p:spPr>
        <p:txBody>
          <a:bodyPr>
            <a:normAutofit/>
          </a:bodyPr>
          <a:lstStyle/>
          <a:p>
            <a:pPr>
              <a:buFont typeface="Wingdings" charset="2"/>
              <a:buChar char="q"/>
            </a:pPr>
            <a:r>
              <a:rPr lang="en-US" sz="1800" b="1" u="sng" dirty="0">
                <a:solidFill>
                  <a:srgbClr val="FF0000"/>
                </a:solidFill>
              </a:rPr>
              <a:t>Prevalence according to gender:</a:t>
            </a:r>
            <a:endParaRPr lang="en-US" sz="1800" b="1" dirty="0">
              <a:solidFill>
                <a:srgbClr val="FF0000"/>
              </a:solidFill>
            </a:endParaRPr>
          </a:p>
          <a:p>
            <a:r>
              <a:rPr lang="en-US" sz="1800" dirty="0"/>
              <a:t>Kamtsiuris</a:t>
            </a:r>
            <a:r>
              <a:rPr lang="en-US" sz="1800" baseline="30000" dirty="0"/>
              <a:t>1</a:t>
            </a:r>
            <a:r>
              <a:rPr lang="en-US" sz="1800" dirty="0"/>
              <a:t> found a prevalence ratio between female and male of 1.5:1, with slight increase with age. </a:t>
            </a:r>
          </a:p>
          <a:p>
            <a:r>
              <a:rPr lang="en-US" sz="1800" dirty="0"/>
              <a:t>Daruwalla</a:t>
            </a:r>
            <a:r>
              <a:rPr lang="en-US" sz="1800" baseline="30000" dirty="0"/>
              <a:t>2</a:t>
            </a:r>
            <a:r>
              <a:rPr lang="en-US" sz="1800" dirty="0"/>
              <a:t> found a prevalence ratio female to male of 2:1, rising up to 3:1 in the age of 11–12 years. </a:t>
            </a:r>
          </a:p>
          <a:p>
            <a:r>
              <a:rPr lang="en-US" sz="1800" dirty="0"/>
              <a:t>Nery</a:t>
            </a:r>
            <a:r>
              <a:rPr lang="en-US" sz="1800" baseline="30000" dirty="0"/>
              <a:t>3</a:t>
            </a:r>
            <a:r>
              <a:rPr lang="en-US" sz="1800" dirty="0"/>
              <a:t> found a prevalence ratio of 2:1 without differentiation of different age groups. </a:t>
            </a:r>
          </a:p>
          <a:p>
            <a:pPr>
              <a:buFont typeface="Wingdings" charset="2"/>
              <a:buChar char="q"/>
            </a:pPr>
            <a:r>
              <a:rPr lang="en-US" sz="1800" b="1" u="sng" dirty="0">
                <a:solidFill>
                  <a:srgbClr val="FF0000"/>
                </a:solidFill>
              </a:rPr>
              <a:t>Gender and severity: </a:t>
            </a:r>
            <a:endParaRPr lang="en-US" sz="1800" b="1" dirty="0">
              <a:solidFill>
                <a:srgbClr val="FF0000"/>
              </a:solidFill>
            </a:endParaRPr>
          </a:p>
          <a:p>
            <a:r>
              <a:rPr lang="en-US" sz="1800" dirty="0"/>
              <a:t>Several studies</a:t>
            </a:r>
            <a:r>
              <a:rPr lang="en-US" sz="1800" baseline="30000" dirty="0"/>
              <a:t>2,3</a:t>
            </a:r>
            <a:r>
              <a:rPr lang="en-US" sz="1800" dirty="0"/>
              <a:t> report about higher Cobb angels in girls than in boys, indicating that scoliosis in girls progresses to a higher grade of severity. </a:t>
            </a:r>
          </a:p>
          <a:p>
            <a:r>
              <a:rPr lang="en-US" sz="1800" dirty="0"/>
              <a:t>For patients with a Cobb angle of more than 30° the prevalence ratio gets as high as 10:1 </a:t>
            </a:r>
          </a:p>
          <a:p>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3984385218"/>
              </p:ext>
            </p:extLst>
          </p:nvPr>
        </p:nvGraphicFramePr>
        <p:xfrm>
          <a:off x="1368255" y="3824087"/>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Cobb angle (degree)</a:t>
                      </a:r>
                    </a:p>
                  </a:txBody>
                  <a:tcPr/>
                </a:tc>
                <a:tc>
                  <a:txBody>
                    <a:bodyPr/>
                    <a:lstStyle/>
                    <a:p>
                      <a:r>
                        <a:rPr lang="en-US" dirty="0"/>
                        <a:t>Prevalence</a:t>
                      </a:r>
                    </a:p>
                    <a:p>
                      <a:r>
                        <a:rPr lang="en-US" dirty="0"/>
                        <a:t>(%)</a:t>
                      </a:r>
                    </a:p>
                  </a:txBody>
                  <a:tcPr/>
                </a:tc>
                <a:tc>
                  <a:txBody>
                    <a:bodyPr/>
                    <a:lstStyle/>
                    <a:p>
                      <a:r>
                        <a:rPr lang="en-US" dirty="0"/>
                        <a:t>Female: Male</a:t>
                      </a:r>
                    </a:p>
                  </a:txBody>
                  <a:tcPr/>
                </a:tc>
                <a:extLst>
                  <a:ext uri="{0D108BD9-81ED-4DB2-BD59-A6C34878D82A}">
                    <a16:rowId xmlns:a16="http://schemas.microsoft.com/office/drawing/2014/main" val="10000"/>
                  </a:ext>
                </a:extLst>
              </a:tr>
              <a:tr h="370840">
                <a:tc>
                  <a:txBody>
                    <a:bodyPr/>
                    <a:lstStyle/>
                    <a:p>
                      <a:r>
                        <a:rPr lang="en-US" dirty="0"/>
                        <a:t>11-20</a:t>
                      </a:r>
                    </a:p>
                  </a:txBody>
                  <a:tcPr/>
                </a:tc>
                <a:tc>
                  <a:txBody>
                    <a:bodyPr/>
                    <a:lstStyle/>
                    <a:p>
                      <a:r>
                        <a:rPr lang="en-US" dirty="0"/>
                        <a:t>1.5-3</a:t>
                      </a:r>
                    </a:p>
                  </a:txBody>
                  <a:tcPr/>
                </a:tc>
                <a:tc>
                  <a:txBody>
                    <a:bodyPr/>
                    <a:lstStyle/>
                    <a:p>
                      <a:r>
                        <a:rPr lang="en-US" dirty="0"/>
                        <a:t>1.4:1</a:t>
                      </a:r>
                    </a:p>
                  </a:txBody>
                  <a:tcPr/>
                </a:tc>
                <a:extLst>
                  <a:ext uri="{0D108BD9-81ED-4DB2-BD59-A6C34878D82A}">
                    <a16:rowId xmlns:a16="http://schemas.microsoft.com/office/drawing/2014/main" val="10001"/>
                  </a:ext>
                </a:extLst>
              </a:tr>
              <a:tr h="370840">
                <a:tc>
                  <a:txBody>
                    <a:bodyPr/>
                    <a:lstStyle/>
                    <a:p>
                      <a:r>
                        <a:rPr lang="en-US" dirty="0"/>
                        <a:t>21-40</a:t>
                      </a:r>
                    </a:p>
                  </a:txBody>
                  <a:tcPr/>
                </a:tc>
                <a:tc>
                  <a:txBody>
                    <a:bodyPr/>
                    <a:lstStyle/>
                    <a:p>
                      <a:r>
                        <a:rPr lang="en-US" dirty="0"/>
                        <a:t>0.2-0.5</a:t>
                      </a:r>
                    </a:p>
                  </a:txBody>
                  <a:tcPr/>
                </a:tc>
                <a:tc>
                  <a:txBody>
                    <a:bodyPr/>
                    <a:lstStyle/>
                    <a:p>
                      <a:r>
                        <a:rPr lang="en-US" dirty="0"/>
                        <a:t>2.8-5.4:1</a:t>
                      </a:r>
                    </a:p>
                  </a:txBody>
                  <a:tcPr/>
                </a:tc>
                <a:extLst>
                  <a:ext uri="{0D108BD9-81ED-4DB2-BD59-A6C34878D82A}">
                    <a16:rowId xmlns:a16="http://schemas.microsoft.com/office/drawing/2014/main" val="10002"/>
                  </a:ext>
                </a:extLst>
              </a:tr>
              <a:tr h="370840">
                <a:tc>
                  <a:txBody>
                    <a:bodyPr/>
                    <a:lstStyle/>
                    <a:p>
                      <a:r>
                        <a:rPr lang="en-US" dirty="0"/>
                        <a:t>&gt;40</a:t>
                      </a:r>
                    </a:p>
                  </a:txBody>
                  <a:tcPr/>
                </a:tc>
                <a:tc>
                  <a:txBody>
                    <a:bodyPr/>
                    <a:lstStyle/>
                    <a:p>
                      <a:r>
                        <a:rPr lang="en-US" dirty="0"/>
                        <a:t>0.04-0.3</a:t>
                      </a:r>
                    </a:p>
                  </a:txBody>
                  <a:tcPr/>
                </a:tc>
                <a:tc>
                  <a:txBody>
                    <a:bodyPr/>
                    <a:lstStyle/>
                    <a:p>
                      <a:r>
                        <a:rPr lang="en-US" dirty="0"/>
                        <a:t>7.2:1</a:t>
                      </a:r>
                    </a:p>
                  </a:txBody>
                  <a:tcPr/>
                </a:tc>
                <a:extLst>
                  <a:ext uri="{0D108BD9-81ED-4DB2-BD59-A6C34878D82A}">
                    <a16:rowId xmlns:a16="http://schemas.microsoft.com/office/drawing/2014/main" val="10003"/>
                  </a:ext>
                </a:extLst>
              </a:tr>
            </a:tbl>
          </a:graphicData>
        </a:graphic>
      </p:graphicFrame>
      <p:sp>
        <p:nvSpPr>
          <p:cNvPr id="2" name="Rectangle 1"/>
          <p:cNvSpPr/>
          <p:nvPr/>
        </p:nvSpPr>
        <p:spPr>
          <a:xfrm>
            <a:off x="0" y="5576687"/>
            <a:ext cx="9144000" cy="1277273"/>
          </a:xfrm>
          <a:prstGeom prst="rect">
            <a:avLst/>
          </a:prstGeom>
        </p:spPr>
        <p:txBody>
          <a:bodyPr wrap="square">
            <a:spAutoFit/>
          </a:bodyPr>
          <a:lstStyle/>
          <a:p>
            <a:pPr marL="228600" indent="-228600">
              <a:buFont typeface="+mj-lt"/>
              <a:buAutoNum type="arabicPeriod"/>
            </a:pPr>
            <a:r>
              <a:rPr lang="de-DE" sz="1100" dirty="0" err="1"/>
              <a:t>Kamtsiuris</a:t>
            </a:r>
            <a:r>
              <a:rPr lang="de-DE" sz="1100" dirty="0"/>
              <a:t> P, </a:t>
            </a:r>
            <a:r>
              <a:rPr lang="de-DE" sz="1100" dirty="0" err="1"/>
              <a:t>Atzpodien</a:t>
            </a:r>
            <a:r>
              <a:rPr lang="de-DE" sz="1100" dirty="0"/>
              <a:t> K, </a:t>
            </a:r>
            <a:r>
              <a:rPr lang="de-DE" sz="1100" dirty="0" err="1"/>
              <a:t>Ellert</a:t>
            </a:r>
            <a:r>
              <a:rPr lang="de-DE" sz="1100" dirty="0"/>
              <a:t> U, Schlack R, </a:t>
            </a:r>
            <a:r>
              <a:rPr lang="de-DE" sz="1100" dirty="0" err="1"/>
              <a:t>Schlaud</a:t>
            </a:r>
            <a:r>
              <a:rPr lang="de-DE" sz="1100" dirty="0"/>
              <a:t> M (2007) </a:t>
            </a:r>
            <a:r>
              <a:rPr lang="de-DE" sz="1100" dirty="0" err="1"/>
              <a:t>Prevalence</a:t>
            </a:r>
            <a:r>
              <a:rPr lang="de-DE" sz="1100" dirty="0"/>
              <a:t> </a:t>
            </a:r>
            <a:r>
              <a:rPr lang="de-DE" sz="1100" dirty="0" err="1"/>
              <a:t>of</a:t>
            </a:r>
            <a:r>
              <a:rPr lang="de-DE" sz="1100" dirty="0"/>
              <a:t> </a:t>
            </a:r>
            <a:r>
              <a:rPr lang="de-DE" sz="1100" dirty="0" err="1"/>
              <a:t>somatic</a:t>
            </a:r>
            <a:r>
              <a:rPr lang="de-DE" sz="1100" dirty="0"/>
              <a:t> </a:t>
            </a:r>
            <a:r>
              <a:rPr lang="de-DE" sz="1100" dirty="0" err="1"/>
              <a:t>diseases</a:t>
            </a:r>
            <a:r>
              <a:rPr lang="de-DE" sz="1100" dirty="0"/>
              <a:t> in German </a:t>
            </a:r>
            <a:r>
              <a:rPr lang="de-DE" sz="1100" dirty="0" err="1"/>
              <a:t>children</a:t>
            </a:r>
            <a:r>
              <a:rPr lang="de-DE" sz="1100" dirty="0"/>
              <a:t> </a:t>
            </a:r>
            <a:r>
              <a:rPr lang="de-DE" sz="1100" dirty="0" err="1"/>
              <a:t>and</a:t>
            </a:r>
            <a:r>
              <a:rPr lang="de-DE" sz="1100" dirty="0"/>
              <a:t> </a:t>
            </a:r>
            <a:r>
              <a:rPr lang="de-DE" sz="1100" dirty="0" err="1"/>
              <a:t>adolescents</a:t>
            </a:r>
            <a:r>
              <a:rPr lang="de-DE" sz="1100" dirty="0"/>
              <a:t>. </a:t>
            </a:r>
            <a:r>
              <a:rPr lang="de-DE" sz="1100" dirty="0" err="1"/>
              <a:t>Results</a:t>
            </a:r>
            <a:r>
              <a:rPr lang="de-DE" sz="1100" dirty="0"/>
              <a:t> </a:t>
            </a:r>
            <a:r>
              <a:rPr lang="de-DE" sz="1100" dirty="0" err="1"/>
              <a:t>of</a:t>
            </a:r>
            <a:r>
              <a:rPr lang="de-DE" sz="1100" dirty="0"/>
              <a:t> </a:t>
            </a:r>
            <a:r>
              <a:rPr lang="de-DE" sz="1100" dirty="0" err="1"/>
              <a:t>the</a:t>
            </a:r>
            <a:r>
              <a:rPr lang="de-DE" sz="1100" dirty="0"/>
              <a:t> German </a:t>
            </a:r>
            <a:r>
              <a:rPr lang="de-DE" sz="1100" dirty="0" err="1"/>
              <a:t>Health</a:t>
            </a:r>
            <a:r>
              <a:rPr lang="de-DE" sz="1100" dirty="0"/>
              <a:t> Interview </a:t>
            </a:r>
            <a:r>
              <a:rPr lang="de-DE" sz="1100" dirty="0" err="1"/>
              <a:t>and</a:t>
            </a:r>
            <a:r>
              <a:rPr lang="de-DE" sz="1100" dirty="0"/>
              <a:t> </a:t>
            </a:r>
            <a:r>
              <a:rPr lang="de-DE" sz="1100" dirty="0" err="1"/>
              <a:t>Examination</a:t>
            </a:r>
            <a:r>
              <a:rPr lang="de-DE" sz="1100" dirty="0"/>
              <a:t> Survey </a:t>
            </a:r>
            <a:r>
              <a:rPr lang="de-DE" sz="1100" dirty="0" err="1"/>
              <a:t>for</a:t>
            </a:r>
            <a:r>
              <a:rPr lang="de-DE" sz="1100" dirty="0"/>
              <a:t> </a:t>
            </a:r>
            <a:r>
              <a:rPr lang="de-DE" sz="1100" dirty="0" err="1"/>
              <a:t>Children</a:t>
            </a:r>
            <a:r>
              <a:rPr lang="de-DE" sz="1100" dirty="0"/>
              <a:t> </a:t>
            </a:r>
            <a:r>
              <a:rPr lang="de-DE" sz="1100" dirty="0" err="1"/>
              <a:t>and</a:t>
            </a:r>
            <a:r>
              <a:rPr lang="de-DE" sz="1100" dirty="0"/>
              <a:t> </a:t>
            </a:r>
            <a:r>
              <a:rPr lang="de-DE" sz="1100" dirty="0" err="1"/>
              <a:t>Adolescents</a:t>
            </a:r>
            <a:r>
              <a:rPr lang="de-DE" sz="1100" dirty="0"/>
              <a:t> (</a:t>
            </a:r>
            <a:r>
              <a:rPr lang="de-DE" sz="1100" dirty="0" err="1"/>
              <a:t>KiGGS</a:t>
            </a:r>
            <a:r>
              <a:rPr lang="de-DE" sz="1100" dirty="0"/>
              <a:t>). Bundesgesundheitsblatt Gesundheitsforschung </a:t>
            </a:r>
            <a:r>
              <a:rPr lang="de-DE" sz="1100" dirty="0" err="1"/>
              <a:t>Gesundheitss</a:t>
            </a:r>
            <a:r>
              <a:rPr lang="de-DE" sz="1100" dirty="0"/>
              <a:t>- </a:t>
            </a:r>
            <a:r>
              <a:rPr lang="de-DE" sz="1100" dirty="0" err="1"/>
              <a:t>chutz</a:t>
            </a:r>
            <a:r>
              <a:rPr lang="de-DE" sz="1100" dirty="0"/>
              <a:t> 50(5–6):686–700</a:t>
            </a:r>
          </a:p>
          <a:p>
            <a:pPr marL="228600" indent="-228600">
              <a:buFont typeface="+mj-lt"/>
              <a:buAutoNum type="arabicPeriod"/>
            </a:pPr>
            <a:r>
              <a:rPr lang="en-US" sz="1100" dirty="0" err="1"/>
              <a:t>Daruwalla</a:t>
            </a:r>
            <a:r>
              <a:rPr lang="en-US" sz="1100" dirty="0"/>
              <a:t> JS, </a:t>
            </a:r>
            <a:r>
              <a:rPr lang="en-US" sz="1100" dirty="0" err="1"/>
              <a:t>Balasubramaniam</a:t>
            </a:r>
            <a:r>
              <a:rPr lang="en-US" sz="1100" dirty="0"/>
              <a:t> P, </a:t>
            </a:r>
            <a:r>
              <a:rPr lang="en-US" sz="1100" dirty="0" err="1"/>
              <a:t>Chay</a:t>
            </a:r>
            <a:r>
              <a:rPr lang="en-US" sz="1100" dirty="0"/>
              <a:t> SO, </a:t>
            </a:r>
            <a:r>
              <a:rPr lang="en-US" sz="1100" dirty="0" err="1"/>
              <a:t>Rajan</a:t>
            </a:r>
            <a:r>
              <a:rPr lang="en-US" sz="1100" dirty="0"/>
              <a:t> U, Lee HP (1985) Idiopathic scoliosis. Prevalence and ethnic distribution in Singapore schoolchildren. J Bone Joint </a:t>
            </a:r>
            <a:r>
              <a:rPr lang="en-US" sz="1100" dirty="0" err="1"/>
              <a:t>Surg</a:t>
            </a:r>
            <a:r>
              <a:rPr lang="en-US" sz="1100" dirty="0"/>
              <a:t> Br 67(2):182–184 </a:t>
            </a:r>
          </a:p>
          <a:p>
            <a:pPr marL="228600" indent="-228600">
              <a:buFont typeface="+mj-lt"/>
              <a:buAutoNum type="arabicPeriod"/>
            </a:pPr>
            <a:r>
              <a:rPr lang="en-US" sz="1100" dirty="0" err="1"/>
              <a:t>Nery</a:t>
            </a:r>
            <a:r>
              <a:rPr lang="en-US" sz="1100" dirty="0"/>
              <a:t> LS, Halpern R, </a:t>
            </a:r>
            <a:r>
              <a:rPr lang="en-US" sz="1100" dirty="0" err="1"/>
              <a:t>Nery</a:t>
            </a:r>
            <a:r>
              <a:rPr lang="en-US" sz="1100" dirty="0"/>
              <a:t> PC, </a:t>
            </a:r>
            <a:r>
              <a:rPr lang="en-US" sz="1100" dirty="0" err="1"/>
              <a:t>Nehme</a:t>
            </a:r>
            <a:r>
              <a:rPr lang="en-US" sz="1100" dirty="0"/>
              <a:t> KP, Stein AT (2010) Prevalence of scoliosis among school students in a town in southern Brazil. Sao Paulo Med J 128(2):69–73</a:t>
            </a:r>
          </a:p>
        </p:txBody>
      </p:sp>
    </p:spTree>
    <p:extLst>
      <p:ext uri="{BB962C8B-B14F-4D97-AF65-F5344CB8AC3E}">
        <p14:creationId xmlns:p14="http://schemas.microsoft.com/office/powerpoint/2010/main" val="1974608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Four curve (4C)</a:t>
            </a:r>
            <a:br>
              <a:rPr lang="en-US" dirty="0"/>
            </a:br>
            <a:r>
              <a:rPr lang="en-US" dirty="0"/>
              <a:t>TYPE B1</a:t>
            </a:r>
          </a:p>
        </p:txBody>
      </p:sp>
      <p:sp>
        <p:nvSpPr>
          <p:cNvPr id="3" name="Content Placeholder 2"/>
          <p:cNvSpPr>
            <a:spLocks noGrp="1"/>
          </p:cNvSpPr>
          <p:nvPr>
            <p:ph idx="1"/>
          </p:nvPr>
        </p:nvSpPr>
        <p:spPr>
          <a:xfrm>
            <a:off x="0" y="1600200"/>
            <a:ext cx="5000060" cy="5257800"/>
          </a:xfrm>
        </p:spPr>
        <p:txBody>
          <a:bodyPr>
            <a:normAutofit fontScale="70000" lnSpcReduction="20000"/>
          </a:bodyPr>
          <a:lstStyle/>
          <a:p>
            <a:pPr>
              <a:buFont typeface="Wingdings" charset="2"/>
              <a:buChar char="q"/>
            </a:pPr>
            <a:r>
              <a:rPr lang="en-US" b="1" u="sng" dirty="0"/>
              <a:t>Clinical signs: </a:t>
            </a:r>
          </a:p>
          <a:p>
            <a:r>
              <a:rPr lang="en-US" dirty="0"/>
              <a:t>Pelvis translated to the convex thoracic side.</a:t>
            </a:r>
          </a:p>
          <a:p>
            <a:r>
              <a:rPr lang="en-US" dirty="0"/>
              <a:t>Trunk imbalance to the concave thoracic side.</a:t>
            </a:r>
          </a:p>
          <a:p>
            <a:r>
              <a:rPr lang="en-US" dirty="0"/>
              <a:t>Noticeable rib hump and lumbar or TL prominence.</a:t>
            </a:r>
          </a:p>
          <a:p>
            <a:pPr>
              <a:buFont typeface="Wingdings" charset="2"/>
              <a:buChar char="q"/>
            </a:pPr>
            <a:r>
              <a:rPr lang="en-US" b="1" u="sng" dirty="0"/>
              <a:t>Radiological features:</a:t>
            </a:r>
          </a:p>
          <a:p>
            <a:r>
              <a:rPr lang="en-US" dirty="0"/>
              <a:t>Double thoracic and lumbar or thoracic and thoracolumbar.</a:t>
            </a:r>
          </a:p>
          <a:p>
            <a:r>
              <a:rPr lang="en-US" dirty="0"/>
              <a:t>Transitional position imbalance to the concave thoracic side</a:t>
            </a:r>
          </a:p>
          <a:p>
            <a:r>
              <a:rPr lang="en-US" dirty="0"/>
              <a:t>T1 imbalance to the concave thoracic side.</a:t>
            </a:r>
          </a:p>
          <a:p>
            <a:r>
              <a:rPr lang="en-US" dirty="0"/>
              <a:t>Positive L5-L4 counter-tilting.</a:t>
            </a:r>
          </a:p>
        </p:txBody>
      </p:sp>
      <p:pic>
        <p:nvPicPr>
          <p:cNvPr id="4" name="Picture 3" descr="Screen Shot 2021-05-29 at 1.0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288" y="1600200"/>
            <a:ext cx="1394711" cy="5257800"/>
          </a:xfrm>
          <a:prstGeom prst="rect">
            <a:avLst/>
          </a:prstGeom>
        </p:spPr>
      </p:pic>
      <p:pic>
        <p:nvPicPr>
          <p:cNvPr id="5" name="Picture 4" descr="Screen Shot 2021-05-29 at 1.09.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060" y="1600200"/>
            <a:ext cx="2749228" cy="5257800"/>
          </a:xfrm>
          <a:prstGeom prst="rect">
            <a:avLst/>
          </a:prstGeom>
        </p:spPr>
      </p:pic>
    </p:spTree>
    <p:extLst>
      <p:ext uri="{BB962C8B-B14F-4D97-AF65-F5344CB8AC3E}">
        <p14:creationId xmlns:p14="http://schemas.microsoft.com/office/powerpoint/2010/main" val="216200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Four curve (4C)</a:t>
            </a:r>
            <a:br>
              <a:rPr lang="en-US" dirty="0"/>
            </a:br>
            <a:r>
              <a:rPr lang="en-US" dirty="0"/>
              <a:t>TYPE B2</a:t>
            </a:r>
          </a:p>
        </p:txBody>
      </p:sp>
      <p:sp>
        <p:nvSpPr>
          <p:cNvPr id="3" name="Content Placeholder 2"/>
          <p:cNvSpPr>
            <a:spLocks noGrp="1"/>
          </p:cNvSpPr>
          <p:nvPr>
            <p:ph idx="1"/>
          </p:nvPr>
        </p:nvSpPr>
        <p:spPr>
          <a:xfrm>
            <a:off x="0" y="1600200"/>
            <a:ext cx="4646358" cy="5257800"/>
          </a:xfrm>
        </p:spPr>
        <p:txBody>
          <a:bodyPr>
            <a:noAutofit/>
          </a:bodyPr>
          <a:lstStyle/>
          <a:p>
            <a:pPr>
              <a:buFont typeface="Wingdings" charset="2"/>
              <a:buChar char="q"/>
            </a:pPr>
            <a:r>
              <a:rPr lang="en-US" sz="1800" b="1" u="sng" dirty="0"/>
              <a:t>Clinical signs: </a:t>
            </a:r>
          </a:p>
          <a:p>
            <a:r>
              <a:rPr lang="en-US" sz="1800" dirty="0"/>
              <a:t>Pelvis translated to the convex thoracic side.</a:t>
            </a:r>
          </a:p>
          <a:p>
            <a:r>
              <a:rPr lang="en-US" sz="1800" dirty="0"/>
              <a:t>Trunk imbalance to the concave thoracic side.</a:t>
            </a:r>
          </a:p>
          <a:p>
            <a:r>
              <a:rPr lang="en-US" sz="1800" dirty="0"/>
              <a:t>Noticeable TL prominence associated to a major thoracic hump.</a:t>
            </a:r>
          </a:p>
          <a:p>
            <a:pPr>
              <a:buFont typeface="Wingdings" charset="2"/>
              <a:buChar char="q"/>
            </a:pPr>
            <a:r>
              <a:rPr lang="en-US" sz="1800" b="1" u="sng" dirty="0"/>
              <a:t>Radiological features:</a:t>
            </a:r>
          </a:p>
          <a:p>
            <a:r>
              <a:rPr lang="en-US" sz="1800" dirty="0"/>
              <a:t>Major TL combined with a minor thoracic curve.</a:t>
            </a:r>
          </a:p>
          <a:p>
            <a:r>
              <a:rPr lang="en-US" sz="1800" dirty="0"/>
              <a:t>TP imbalance to the concave thoracic side.</a:t>
            </a:r>
          </a:p>
          <a:p>
            <a:r>
              <a:rPr lang="en-US" sz="1800" dirty="0"/>
              <a:t>T1 imbalance to the concave thoracic side</a:t>
            </a:r>
          </a:p>
          <a:p>
            <a:r>
              <a:rPr lang="en-US" sz="1800" dirty="0"/>
              <a:t>Positive L4-L5 counter-tilting often positive L4-L3 counter tilting.</a:t>
            </a:r>
          </a:p>
        </p:txBody>
      </p:sp>
      <p:pic>
        <p:nvPicPr>
          <p:cNvPr id="4" name="Picture 3" descr="Screen Shot 2021-05-29 at 1.25.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580" y="1600200"/>
            <a:ext cx="1957420" cy="5257800"/>
          </a:xfrm>
          <a:prstGeom prst="rect">
            <a:avLst/>
          </a:prstGeom>
        </p:spPr>
      </p:pic>
      <p:pic>
        <p:nvPicPr>
          <p:cNvPr id="5" name="Picture 4" descr="Screen Shot 2021-05-29 at 1.2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358" y="1600199"/>
            <a:ext cx="2540222" cy="5087003"/>
          </a:xfrm>
          <a:prstGeom prst="rect">
            <a:avLst/>
          </a:prstGeom>
        </p:spPr>
      </p:pic>
    </p:spTree>
    <p:extLst>
      <p:ext uri="{BB962C8B-B14F-4D97-AF65-F5344CB8AC3E}">
        <p14:creationId xmlns:p14="http://schemas.microsoft.com/office/powerpoint/2010/main" val="2984414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 three –Non four (N3N4)</a:t>
            </a:r>
            <a:br>
              <a:rPr lang="en-US" dirty="0"/>
            </a:br>
            <a:r>
              <a:rPr lang="en-US" dirty="0"/>
              <a:t>Subtype-C1</a:t>
            </a:r>
          </a:p>
        </p:txBody>
      </p:sp>
      <p:sp>
        <p:nvSpPr>
          <p:cNvPr id="3" name="Content Placeholder 2"/>
          <p:cNvSpPr>
            <a:spLocks noGrp="1"/>
          </p:cNvSpPr>
          <p:nvPr>
            <p:ph idx="1"/>
          </p:nvPr>
        </p:nvSpPr>
        <p:spPr>
          <a:xfrm>
            <a:off x="457200" y="1600200"/>
            <a:ext cx="4140926" cy="4525963"/>
          </a:xfrm>
        </p:spPr>
        <p:txBody>
          <a:bodyPr>
            <a:normAutofit/>
          </a:bodyPr>
          <a:lstStyle/>
          <a:p>
            <a:pPr>
              <a:buFont typeface="Wingdings" charset="2"/>
              <a:buChar char="q"/>
            </a:pPr>
            <a:r>
              <a:rPr lang="en-US" sz="2400" b="1" u="sng" dirty="0"/>
              <a:t>Clinical signs: </a:t>
            </a:r>
          </a:p>
          <a:p>
            <a:r>
              <a:rPr lang="en-US" sz="2400" dirty="0"/>
              <a:t>Pelvis centered</a:t>
            </a:r>
          </a:p>
          <a:p>
            <a:r>
              <a:rPr lang="en-US" sz="2400" dirty="0"/>
              <a:t>Trunk centered</a:t>
            </a:r>
          </a:p>
          <a:p>
            <a:r>
              <a:rPr lang="en-US" sz="2400" dirty="0"/>
              <a:t>Noticeable rib hump with lumbar spine rectilinear.</a:t>
            </a:r>
          </a:p>
          <a:p>
            <a:pPr>
              <a:buFont typeface="Wingdings" charset="2"/>
              <a:buChar char="q"/>
            </a:pPr>
            <a:r>
              <a:rPr lang="en-US" sz="2400" b="1" u="sng" dirty="0"/>
              <a:t>Radiological features:</a:t>
            </a:r>
          </a:p>
          <a:p>
            <a:r>
              <a:rPr lang="en-US" sz="2400" dirty="0"/>
              <a:t>Single thoracic with no lumbar curve</a:t>
            </a:r>
          </a:p>
          <a:p>
            <a:r>
              <a:rPr lang="en-US" sz="2400" dirty="0"/>
              <a:t>TP on the CSL</a:t>
            </a:r>
          </a:p>
          <a:p>
            <a:r>
              <a:rPr lang="en-US" sz="2400" dirty="0"/>
              <a:t>T1 on the CSL</a:t>
            </a:r>
          </a:p>
          <a:p>
            <a:endParaRPr lang="en-US" sz="2400" dirty="0"/>
          </a:p>
        </p:txBody>
      </p:sp>
      <p:pic>
        <p:nvPicPr>
          <p:cNvPr id="4" name="Picture 3" descr="Screen Shot 2021-05-29 at 1.3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3034" y="1600200"/>
            <a:ext cx="1770966" cy="5092700"/>
          </a:xfrm>
          <a:prstGeom prst="rect">
            <a:avLst/>
          </a:prstGeom>
        </p:spPr>
      </p:pic>
      <p:pic>
        <p:nvPicPr>
          <p:cNvPr id="5" name="Picture 4" descr="Screen Shot 2021-05-29 at 1.33.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126" y="1600200"/>
            <a:ext cx="2774908" cy="5168900"/>
          </a:xfrm>
          <a:prstGeom prst="rect">
            <a:avLst/>
          </a:prstGeom>
        </p:spPr>
      </p:pic>
    </p:spTree>
    <p:extLst>
      <p:ext uri="{BB962C8B-B14F-4D97-AF65-F5344CB8AC3E}">
        <p14:creationId xmlns:p14="http://schemas.microsoft.com/office/powerpoint/2010/main" val="17031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 three –Non four (N3N4)</a:t>
            </a:r>
            <a:br>
              <a:rPr lang="en-US" dirty="0"/>
            </a:br>
            <a:r>
              <a:rPr lang="en-US" dirty="0"/>
              <a:t>Subtype-C2</a:t>
            </a:r>
          </a:p>
        </p:txBody>
      </p:sp>
      <p:sp>
        <p:nvSpPr>
          <p:cNvPr id="3" name="Content Placeholder 2"/>
          <p:cNvSpPr>
            <a:spLocks noGrp="1"/>
          </p:cNvSpPr>
          <p:nvPr>
            <p:ph idx="1"/>
          </p:nvPr>
        </p:nvSpPr>
        <p:spPr>
          <a:xfrm>
            <a:off x="0" y="1600200"/>
            <a:ext cx="5080447" cy="5135228"/>
          </a:xfrm>
        </p:spPr>
        <p:txBody>
          <a:bodyPr>
            <a:normAutofit fontScale="85000" lnSpcReduction="20000"/>
          </a:bodyPr>
          <a:lstStyle/>
          <a:p>
            <a:pPr>
              <a:buFont typeface="Wingdings" charset="2"/>
              <a:buChar char="q"/>
            </a:pPr>
            <a:r>
              <a:rPr lang="en-US" b="1" u="sng" dirty="0"/>
              <a:t>Clinical signs: </a:t>
            </a:r>
          </a:p>
          <a:p>
            <a:r>
              <a:rPr lang="en-US" dirty="0"/>
              <a:t>Pelvis centered</a:t>
            </a:r>
          </a:p>
          <a:p>
            <a:r>
              <a:rPr lang="en-US" dirty="0"/>
              <a:t>Trunk balanced</a:t>
            </a:r>
          </a:p>
          <a:p>
            <a:r>
              <a:rPr lang="en-US" dirty="0"/>
              <a:t>Noticeable rib hump combined with a noticeable lumbar prominence.</a:t>
            </a:r>
          </a:p>
          <a:p>
            <a:pPr>
              <a:buFont typeface="Wingdings" charset="2"/>
              <a:buChar char="q"/>
            </a:pPr>
            <a:r>
              <a:rPr lang="en-US" b="1" u="sng" dirty="0"/>
              <a:t>Radiological features:</a:t>
            </a:r>
          </a:p>
          <a:p>
            <a:r>
              <a:rPr lang="en-US" dirty="0"/>
              <a:t>Thoracic major and lumbar minor or double thoracic and lumbar.</a:t>
            </a:r>
          </a:p>
          <a:p>
            <a:r>
              <a:rPr lang="en-US" dirty="0"/>
              <a:t>TP on the CSL</a:t>
            </a:r>
          </a:p>
          <a:p>
            <a:r>
              <a:rPr lang="en-US" dirty="0"/>
              <a:t>T1 on the CSL</a:t>
            </a:r>
          </a:p>
          <a:p>
            <a:r>
              <a:rPr lang="en-US" dirty="0"/>
              <a:t>Negative L4-L5 counter tilting</a:t>
            </a:r>
          </a:p>
        </p:txBody>
      </p:sp>
      <p:pic>
        <p:nvPicPr>
          <p:cNvPr id="4" name="Picture 3" descr="Screen Shot 2021-05-29 at 1.43.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819" y="1417638"/>
            <a:ext cx="1700181" cy="5130800"/>
          </a:xfrm>
          <a:prstGeom prst="rect">
            <a:avLst/>
          </a:prstGeom>
        </p:spPr>
      </p:pic>
      <p:pic>
        <p:nvPicPr>
          <p:cNvPr id="5" name="Picture 4" descr="Screen Shot 2021-05-29 at 1.43.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447" y="1417638"/>
            <a:ext cx="2363372" cy="5130800"/>
          </a:xfrm>
          <a:prstGeom prst="rect">
            <a:avLst/>
          </a:prstGeom>
        </p:spPr>
      </p:pic>
    </p:spTree>
    <p:extLst>
      <p:ext uri="{BB962C8B-B14F-4D97-AF65-F5344CB8AC3E}">
        <p14:creationId xmlns:p14="http://schemas.microsoft.com/office/powerpoint/2010/main" val="2087562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Single lumbar or thoracolumbar</a:t>
            </a:r>
            <a:br>
              <a:rPr lang="en-US" dirty="0"/>
            </a:br>
            <a:r>
              <a:rPr lang="en-US" dirty="0"/>
              <a:t>Subtype-E1</a:t>
            </a:r>
          </a:p>
        </p:txBody>
      </p:sp>
      <p:sp>
        <p:nvSpPr>
          <p:cNvPr id="3" name="Content Placeholder 2"/>
          <p:cNvSpPr>
            <a:spLocks noGrp="1"/>
          </p:cNvSpPr>
          <p:nvPr>
            <p:ph idx="1"/>
          </p:nvPr>
        </p:nvSpPr>
        <p:spPr>
          <a:xfrm>
            <a:off x="128620" y="1600200"/>
            <a:ext cx="4903596" cy="5087003"/>
          </a:xfrm>
        </p:spPr>
        <p:txBody>
          <a:bodyPr>
            <a:normAutofit fontScale="77500" lnSpcReduction="20000"/>
          </a:bodyPr>
          <a:lstStyle/>
          <a:p>
            <a:pPr>
              <a:buFont typeface="Wingdings" charset="2"/>
              <a:buChar char="q"/>
            </a:pPr>
            <a:r>
              <a:rPr lang="en-US" b="1" u="sng" dirty="0"/>
              <a:t>Clinical signs: </a:t>
            </a:r>
          </a:p>
          <a:p>
            <a:r>
              <a:rPr lang="en-US" dirty="0"/>
              <a:t>Pelvis translated to the concave lumbar side.</a:t>
            </a:r>
          </a:p>
          <a:p>
            <a:r>
              <a:rPr lang="en-US" dirty="0"/>
              <a:t>Trunk imbalanced to the convex lumbar side.</a:t>
            </a:r>
          </a:p>
          <a:p>
            <a:r>
              <a:rPr lang="en-US" dirty="0"/>
              <a:t>Noticeable lumbar prominence with no thoracic hump</a:t>
            </a:r>
          </a:p>
          <a:p>
            <a:pPr>
              <a:buFont typeface="Wingdings" charset="2"/>
              <a:buChar char="q"/>
            </a:pPr>
            <a:r>
              <a:rPr lang="en-US" b="1" u="sng" dirty="0"/>
              <a:t>Radiological features:</a:t>
            </a:r>
          </a:p>
          <a:p>
            <a:r>
              <a:rPr lang="en-US" dirty="0"/>
              <a:t>Single lumbar with no thoracic curve</a:t>
            </a:r>
          </a:p>
          <a:p>
            <a:r>
              <a:rPr lang="en-US" dirty="0"/>
              <a:t>TP imbalance to the convex lumbar side according the CSL</a:t>
            </a:r>
          </a:p>
          <a:p>
            <a:r>
              <a:rPr lang="en-US" dirty="0"/>
              <a:t>T1 imbalance to the convex lumbar side</a:t>
            </a:r>
          </a:p>
        </p:txBody>
      </p:sp>
      <p:pic>
        <p:nvPicPr>
          <p:cNvPr id="4" name="Picture 3" descr="Screen Shot 2021-05-29 at 1.5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0" y="1600200"/>
            <a:ext cx="2108200" cy="5087003"/>
          </a:xfrm>
          <a:prstGeom prst="rect">
            <a:avLst/>
          </a:prstGeom>
        </p:spPr>
      </p:pic>
      <p:pic>
        <p:nvPicPr>
          <p:cNvPr id="5" name="Picture 4" descr="Screen Shot 2021-05-29 at 1.5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899" y="1600199"/>
            <a:ext cx="2276900" cy="5087003"/>
          </a:xfrm>
          <a:prstGeom prst="rect">
            <a:avLst/>
          </a:prstGeom>
        </p:spPr>
      </p:pic>
    </p:spTree>
    <p:extLst>
      <p:ext uri="{BB962C8B-B14F-4D97-AF65-F5344CB8AC3E}">
        <p14:creationId xmlns:p14="http://schemas.microsoft.com/office/powerpoint/2010/main" val="3445976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Single lumbar or thoracolumbar</a:t>
            </a:r>
            <a:br>
              <a:rPr lang="en-US" dirty="0"/>
            </a:br>
            <a:r>
              <a:rPr lang="en-US" dirty="0"/>
              <a:t>Subtype-E2</a:t>
            </a:r>
          </a:p>
        </p:txBody>
      </p:sp>
      <p:sp>
        <p:nvSpPr>
          <p:cNvPr id="3" name="Content Placeholder 2"/>
          <p:cNvSpPr>
            <a:spLocks noGrp="1"/>
          </p:cNvSpPr>
          <p:nvPr>
            <p:ph idx="1"/>
          </p:nvPr>
        </p:nvSpPr>
        <p:spPr>
          <a:xfrm>
            <a:off x="0" y="1600200"/>
            <a:ext cx="5080447" cy="5257800"/>
          </a:xfrm>
        </p:spPr>
        <p:txBody>
          <a:bodyPr>
            <a:normAutofit fontScale="85000" lnSpcReduction="20000"/>
          </a:bodyPr>
          <a:lstStyle/>
          <a:p>
            <a:pPr>
              <a:buFont typeface="Wingdings" charset="2"/>
              <a:buChar char="q"/>
            </a:pPr>
            <a:r>
              <a:rPr lang="en-US" b="1" u="sng" dirty="0"/>
              <a:t>Clinical signs: </a:t>
            </a:r>
          </a:p>
          <a:p>
            <a:r>
              <a:rPr lang="en-US" dirty="0"/>
              <a:t>Pelvis translated to the concave thoracolumbar side.</a:t>
            </a:r>
          </a:p>
          <a:p>
            <a:r>
              <a:rPr lang="en-US" dirty="0"/>
              <a:t>Trunk imbalanced to the convex TL side</a:t>
            </a:r>
          </a:p>
          <a:p>
            <a:r>
              <a:rPr lang="en-US" dirty="0"/>
              <a:t>Noticeable TL prominence with no thoracic hump.</a:t>
            </a:r>
          </a:p>
          <a:p>
            <a:pPr>
              <a:buFont typeface="Wingdings" charset="2"/>
              <a:buChar char="q"/>
            </a:pPr>
            <a:r>
              <a:rPr lang="en-US" b="1" u="sng" dirty="0"/>
              <a:t>Radiological features:</a:t>
            </a:r>
          </a:p>
          <a:p>
            <a:r>
              <a:rPr lang="en-US" dirty="0"/>
              <a:t>Single TL with no thoracic curve</a:t>
            </a:r>
          </a:p>
          <a:p>
            <a:r>
              <a:rPr lang="en-US" dirty="0"/>
              <a:t>TP imbalanced to the convex TL, lumbar side according to the CSL</a:t>
            </a:r>
          </a:p>
          <a:p>
            <a:r>
              <a:rPr lang="en-US" dirty="0"/>
              <a:t>T1 imbalanced to the convex TL lumbar side </a:t>
            </a:r>
          </a:p>
        </p:txBody>
      </p:sp>
      <p:pic>
        <p:nvPicPr>
          <p:cNvPr id="4" name="Picture 3" descr="Screen Shot 2021-05-29 at 2.08.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8514" y="1600200"/>
            <a:ext cx="1555485" cy="5257800"/>
          </a:xfrm>
          <a:prstGeom prst="rect">
            <a:avLst/>
          </a:prstGeom>
        </p:spPr>
      </p:pic>
      <p:pic>
        <p:nvPicPr>
          <p:cNvPr id="5" name="Picture 4" descr="Screen Shot 2021-05-29 at 2.08.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446" y="1600200"/>
            <a:ext cx="2508067" cy="5257800"/>
          </a:xfrm>
          <a:prstGeom prst="rect">
            <a:avLst/>
          </a:prstGeom>
        </p:spPr>
      </p:pic>
    </p:spTree>
    <p:extLst>
      <p:ext uri="{BB962C8B-B14F-4D97-AF65-F5344CB8AC3E}">
        <p14:creationId xmlns:p14="http://schemas.microsoft.com/office/powerpoint/2010/main" val="1312824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a:t>
            </a:r>
          </a:p>
        </p:txBody>
      </p:sp>
      <p:sp>
        <p:nvSpPr>
          <p:cNvPr id="3" name="Content Placeholder 2"/>
          <p:cNvSpPr>
            <a:spLocks noGrp="1"/>
          </p:cNvSpPr>
          <p:nvPr>
            <p:ph idx="1"/>
          </p:nvPr>
        </p:nvSpPr>
        <p:spPr/>
        <p:txBody>
          <a:bodyPr/>
          <a:lstStyle/>
          <a:p>
            <a:r>
              <a:rPr lang="en-US" dirty="0"/>
              <a:t>The treatment modalities used for AIS are:</a:t>
            </a:r>
          </a:p>
          <a:p>
            <a:pPr lvl="1"/>
            <a:r>
              <a:rPr lang="en-US" sz="3200" dirty="0"/>
              <a:t>Non operative treatment</a:t>
            </a:r>
          </a:p>
          <a:p>
            <a:pPr lvl="2"/>
            <a:r>
              <a:rPr lang="en-US" dirty="0"/>
              <a:t>Therapeutic treatment</a:t>
            </a:r>
          </a:p>
          <a:p>
            <a:pPr lvl="2"/>
            <a:r>
              <a:rPr lang="en-US" dirty="0"/>
              <a:t>Traction and casting </a:t>
            </a:r>
          </a:p>
          <a:p>
            <a:pPr lvl="2"/>
            <a:r>
              <a:rPr lang="en-US" dirty="0"/>
              <a:t>Spinal bracing/ orthotic treatment</a:t>
            </a:r>
          </a:p>
          <a:p>
            <a:pPr lvl="1"/>
            <a:r>
              <a:rPr lang="en-US" sz="3200" dirty="0"/>
              <a:t>Operative/Surgical treatment</a:t>
            </a:r>
          </a:p>
        </p:txBody>
      </p:sp>
    </p:spTree>
    <p:extLst>
      <p:ext uri="{BB962C8B-B14F-4D97-AF65-F5344CB8AC3E}">
        <p14:creationId xmlns:p14="http://schemas.microsoft.com/office/powerpoint/2010/main" val="158429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8229600" cy="836612"/>
          </a:xfrm>
        </p:spPr>
        <p:txBody>
          <a:bodyPr/>
          <a:lstStyle/>
          <a:p>
            <a:r>
              <a:rPr lang="en-US" dirty="0"/>
              <a:t>Non-operative Treatment</a:t>
            </a:r>
          </a:p>
        </p:txBody>
      </p:sp>
      <p:sp>
        <p:nvSpPr>
          <p:cNvPr id="3" name="Content Placeholder 2"/>
          <p:cNvSpPr>
            <a:spLocks noGrp="1"/>
          </p:cNvSpPr>
          <p:nvPr>
            <p:ph idx="1"/>
          </p:nvPr>
        </p:nvSpPr>
        <p:spPr>
          <a:xfrm>
            <a:off x="0" y="917575"/>
            <a:ext cx="9144000" cy="4525963"/>
          </a:xfrm>
        </p:spPr>
        <p:txBody>
          <a:bodyPr>
            <a:noAutofit/>
          </a:bodyPr>
          <a:lstStyle/>
          <a:p>
            <a:r>
              <a:rPr lang="en-US" sz="2400" dirty="0"/>
              <a:t>Therapeutic &amp; Occupational treatment:</a:t>
            </a:r>
          </a:p>
          <a:p>
            <a:r>
              <a:rPr lang="en-US" sz="2400" dirty="0"/>
              <a:t>It include postural strategies, such as posture training in sitting, standing, and sleeping positions, and prescribing scoliosis specific exercises as strengthening and breathing exercise .</a:t>
            </a:r>
          </a:p>
          <a:p>
            <a:r>
              <a:rPr lang="en-US" sz="2400" dirty="0"/>
              <a:t>Scoliosis specific exercises include methods such as “</a:t>
            </a:r>
            <a:r>
              <a:rPr lang="en-US" sz="2400" dirty="0" err="1"/>
              <a:t>Schroth</a:t>
            </a:r>
            <a:r>
              <a:rPr lang="en-US" sz="2400" dirty="0"/>
              <a:t>” aim to correct aesthetic differences and strengthened muscles and connective tissue that may have atrophied as a result of scoliosis and asymmetric posture. </a:t>
            </a:r>
          </a:p>
          <a:p>
            <a:r>
              <a:rPr lang="en-US" sz="2400" dirty="0"/>
              <a:t>Occupational therapists are often involved in the process of selection and fabrication of customized cushions. </a:t>
            </a:r>
          </a:p>
          <a:p>
            <a:r>
              <a:rPr lang="en-US" sz="2400" dirty="0"/>
              <a:t>Several self care strategies can be used as a part of occupational therapy treatment. Environmental adaptations for bathing could include a bath bench, grab bars installed in the shower area, or a handheld shower nozzle. </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966335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lgn="ctr" defTabSz="457200" rtl="0">
              <a:spcBef>
                <a:spcPct val="0"/>
              </a:spcBef>
            </a:pPr>
            <a:r>
              <a:rPr lang="en-US" sz="4000" dirty="0"/>
              <a:t>Traction and casting </a:t>
            </a:r>
          </a:p>
        </p:txBody>
      </p:sp>
      <p:sp>
        <p:nvSpPr>
          <p:cNvPr id="3" name="Content Placeholder 2"/>
          <p:cNvSpPr>
            <a:spLocks noGrp="1"/>
          </p:cNvSpPr>
          <p:nvPr>
            <p:ph idx="1"/>
          </p:nvPr>
        </p:nvSpPr>
        <p:spPr>
          <a:xfrm>
            <a:off x="457200" y="1600200"/>
            <a:ext cx="4178760" cy="4525963"/>
          </a:xfrm>
        </p:spPr>
        <p:txBody>
          <a:bodyPr>
            <a:normAutofit/>
          </a:bodyPr>
          <a:lstStyle/>
          <a:p>
            <a:r>
              <a:rPr lang="en-US" sz="2400" dirty="0"/>
              <a:t>Casting is mainly use for early onset scoliosis or juvenile scoliosis.</a:t>
            </a:r>
          </a:p>
          <a:p>
            <a:r>
              <a:rPr lang="en-US" sz="2400" dirty="0"/>
              <a:t>Halo traction frame has been use for AIS. </a:t>
            </a:r>
          </a:p>
          <a:p>
            <a:r>
              <a:rPr lang="en-US" sz="2400" dirty="0"/>
              <a:t>Noninvasive HALO traction therapy also use for postsurgical AIS to reduce the back pain.</a:t>
            </a:r>
          </a:p>
        </p:txBody>
      </p:sp>
      <p:pic>
        <p:nvPicPr>
          <p:cNvPr id="4" name="Picture 3" descr="Screen Shot 2021-05-31 at 5.5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8886" y="1600200"/>
            <a:ext cx="2005114" cy="4525964"/>
          </a:xfrm>
          <a:prstGeom prst="rect">
            <a:avLst/>
          </a:prstGeom>
        </p:spPr>
      </p:pic>
      <p:pic>
        <p:nvPicPr>
          <p:cNvPr id="5" name="Picture 4" descr="Screen Shot 2021-05-31 at 5.59.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884" y="1600200"/>
            <a:ext cx="2244001" cy="4525964"/>
          </a:xfrm>
          <a:prstGeom prst="rect">
            <a:avLst/>
          </a:prstGeom>
        </p:spPr>
      </p:pic>
    </p:spTree>
    <p:extLst>
      <p:ext uri="{BB962C8B-B14F-4D97-AF65-F5344CB8AC3E}">
        <p14:creationId xmlns:p14="http://schemas.microsoft.com/office/powerpoint/2010/main" val="3384669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88"/>
            <a:ext cx="8229600" cy="741362"/>
          </a:xfrm>
        </p:spPr>
        <p:txBody>
          <a:bodyPr>
            <a:normAutofit fontScale="90000"/>
          </a:bodyPr>
          <a:lstStyle/>
          <a:p>
            <a:r>
              <a:rPr lang="en-US" dirty="0"/>
              <a:t>Spinal Bracing </a:t>
            </a:r>
          </a:p>
        </p:txBody>
      </p:sp>
      <p:sp>
        <p:nvSpPr>
          <p:cNvPr id="3" name="Content Placeholder 2"/>
          <p:cNvSpPr>
            <a:spLocks noGrp="1"/>
          </p:cNvSpPr>
          <p:nvPr>
            <p:ph idx="1"/>
          </p:nvPr>
        </p:nvSpPr>
        <p:spPr>
          <a:xfrm>
            <a:off x="457200" y="822326"/>
            <a:ext cx="8229600" cy="1971674"/>
          </a:xfrm>
        </p:spPr>
        <p:txBody>
          <a:bodyPr>
            <a:noAutofit/>
          </a:bodyPr>
          <a:lstStyle/>
          <a:p>
            <a:r>
              <a:rPr lang="en-US" sz="2000" dirty="0"/>
              <a:t>BRACE TREATMENT: WHEN TO BEGIN:</a:t>
            </a:r>
          </a:p>
          <a:p>
            <a:r>
              <a:rPr lang="en-US" sz="2000" dirty="0"/>
              <a:t>According to SRS (THE SCOLIOSIS RESEARCH SOCIETY) the indication of bracing are as follows: Since adolescent idiopathic scoliosis progresses most often in patients who are growing and have curves which are above 20 degrees, this is the time to use a brace modality. </a:t>
            </a:r>
          </a:p>
          <a:p>
            <a:r>
              <a:rPr lang="en-US" sz="2000" dirty="0"/>
              <a:t>Indications for brace treatment are patients with a curve of 25° to 40° still growing child or with curves less than 25° and a documented progression of 5° to 10° in six months (progression of more than 1° per month). </a:t>
            </a:r>
          </a:p>
          <a:p>
            <a:r>
              <a:rPr lang="en-US" sz="2000" dirty="0"/>
              <a:t>Patients with scoliosis of 20° to 25° with pronounced skeletal immaturity (Risser 0, Tanner 1 or 2) should also be treated immediately. </a:t>
            </a:r>
          </a:p>
          <a:p>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1326011333"/>
              </p:ext>
            </p:extLst>
          </p:nvPr>
        </p:nvGraphicFramePr>
        <p:xfrm>
          <a:off x="634999" y="4724401"/>
          <a:ext cx="7337424" cy="2133600"/>
        </p:xfrm>
        <a:graphic>
          <a:graphicData uri="http://schemas.openxmlformats.org/drawingml/2006/table">
            <a:tbl>
              <a:tblPr firstRow="1" bandRow="1">
                <a:tableStyleId>{073A0DAA-6AF3-43AB-8588-CEC1D06C72B9}</a:tableStyleId>
              </a:tblPr>
              <a:tblGrid>
                <a:gridCol w="2445808">
                  <a:extLst>
                    <a:ext uri="{9D8B030D-6E8A-4147-A177-3AD203B41FA5}">
                      <a16:colId xmlns:a16="http://schemas.microsoft.com/office/drawing/2014/main" val="20000"/>
                    </a:ext>
                  </a:extLst>
                </a:gridCol>
                <a:gridCol w="2445808">
                  <a:extLst>
                    <a:ext uri="{9D8B030D-6E8A-4147-A177-3AD203B41FA5}">
                      <a16:colId xmlns:a16="http://schemas.microsoft.com/office/drawing/2014/main" val="20001"/>
                    </a:ext>
                  </a:extLst>
                </a:gridCol>
                <a:gridCol w="2445808">
                  <a:extLst>
                    <a:ext uri="{9D8B030D-6E8A-4147-A177-3AD203B41FA5}">
                      <a16:colId xmlns:a16="http://schemas.microsoft.com/office/drawing/2014/main" val="20002"/>
                    </a:ext>
                  </a:extLst>
                </a:gridCol>
              </a:tblGrid>
              <a:tr h="285070">
                <a:tc>
                  <a:txBody>
                    <a:bodyPr/>
                    <a:lstStyle/>
                    <a:p>
                      <a:r>
                        <a:rPr lang="en-US" sz="1400" dirty="0"/>
                        <a:t>RISSER</a:t>
                      </a:r>
                      <a:r>
                        <a:rPr lang="en-US" sz="1400" baseline="0" dirty="0"/>
                        <a:t> SIGN</a:t>
                      </a:r>
                      <a:endParaRPr lang="en-US" sz="1400" dirty="0"/>
                    </a:p>
                  </a:txBody>
                  <a:tcPr/>
                </a:tc>
                <a:tc>
                  <a:txBody>
                    <a:bodyPr/>
                    <a:lstStyle/>
                    <a:p>
                      <a:r>
                        <a:rPr lang="en-US" sz="1400" dirty="0"/>
                        <a:t>CURVE</a:t>
                      </a:r>
                    </a:p>
                  </a:txBody>
                  <a:tcPr/>
                </a:tc>
                <a:tc>
                  <a:txBody>
                    <a:bodyPr/>
                    <a:lstStyle/>
                    <a:p>
                      <a:r>
                        <a:rPr lang="en-US" sz="1400" dirty="0"/>
                        <a:t>ACTION</a:t>
                      </a:r>
                    </a:p>
                  </a:txBody>
                  <a:tcPr/>
                </a:tc>
                <a:extLst>
                  <a:ext uri="{0D108BD9-81ED-4DB2-BD59-A6C34878D82A}">
                    <a16:rowId xmlns:a16="http://schemas.microsoft.com/office/drawing/2014/main" val="10000"/>
                  </a:ext>
                </a:extLst>
              </a:tr>
              <a:tr h="285070">
                <a:tc>
                  <a:txBody>
                    <a:bodyPr/>
                    <a:lstStyle/>
                    <a:p>
                      <a:r>
                        <a:rPr lang="en-US" sz="1400" dirty="0"/>
                        <a:t>0-1</a:t>
                      </a:r>
                    </a:p>
                  </a:txBody>
                  <a:tcPr/>
                </a:tc>
                <a:tc>
                  <a:txBody>
                    <a:bodyPr/>
                    <a:lstStyle/>
                    <a:p>
                      <a:r>
                        <a:rPr lang="en-US" sz="1400" dirty="0"/>
                        <a:t>0-20 DEGREE</a:t>
                      </a:r>
                    </a:p>
                  </a:txBody>
                  <a:tcPr/>
                </a:tc>
                <a:tc>
                  <a:txBody>
                    <a:bodyPr/>
                    <a:lstStyle/>
                    <a:p>
                      <a:r>
                        <a:rPr lang="en-US" sz="1400" dirty="0"/>
                        <a:t>OBSERVED</a:t>
                      </a:r>
                    </a:p>
                  </a:txBody>
                  <a:tcPr/>
                </a:tc>
                <a:extLst>
                  <a:ext uri="{0D108BD9-81ED-4DB2-BD59-A6C34878D82A}">
                    <a16:rowId xmlns:a16="http://schemas.microsoft.com/office/drawing/2014/main" val="10001"/>
                  </a:ext>
                </a:extLst>
              </a:tr>
              <a:tr h="285070">
                <a:tc>
                  <a:txBody>
                    <a:bodyPr/>
                    <a:lstStyle/>
                    <a:p>
                      <a:r>
                        <a:rPr lang="en-US" sz="1400" dirty="0"/>
                        <a:t>0-1</a:t>
                      </a:r>
                    </a:p>
                  </a:txBody>
                  <a:tcPr/>
                </a:tc>
                <a:tc>
                  <a:txBody>
                    <a:bodyPr/>
                    <a:lstStyle/>
                    <a:p>
                      <a:r>
                        <a:rPr lang="en-US" sz="1400" dirty="0"/>
                        <a:t>20-40 DEGREE</a:t>
                      </a:r>
                    </a:p>
                  </a:txBody>
                  <a:tcPr/>
                </a:tc>
                <a:tc>
                  <a:txBody>
                    <a:bodyPr/>
                    <a:lstStyle/>
                    <a:p>
                      <a:r>
                        <a:rPr lang="en-US" sz="1400" dirty="0"/>
                        <a:t>BRACE</a:t>
                      </a:r>
                    </a:p>
                  </a:txBody>
                  <a:tcPr/>
                </a:tc>
                <a:extLst>
                  <a:ext uri="{0D108BD9-81ED-4DB2-BD59-A6C34878D82A}">
                    <a16:rowId xmlns:a16="http://schemas.microsoft.com/office/drawing/2014/main" val="10002"/>
                  </a:ext>
                </a:extLst>
              </a:tr>
              <a:tr h="285070">
                <a:tc>
                  <a:txBody>
                    <a:bodyPr/>
                    <a:lstStyle/>
                    <a:p>
                      <a:r>
                        <a:rPr lang="en-US" sz="1400" dirty="0"/>
                        <a:t>2-3</a:t>
                      </a:r>
                    </a:p>
                  </a:txBody>
                  <a:tcPr/>
                </a:tc>
                <a:tc>
                  <a:txBody>
                    <a:bodyPr/>
                    <a:lstStyle/>
                    <a:p>
                      <a:r>
                        <a:rPr lang="en-US" sz="1400" dirty="0"/>
                        <a:t>0-30 DEGREE</a:t>
                      </a:r>
                    </a:p>
                  </a:txBody>
                  <a:tcPr/>
                </a:tc>
                <a:tc>
                  <a:txBody>
                    <a:bodyPr/>
                    <a:lstStyle/>
                    <a:p>
                      <a:r>
                        <a:rPr lang="en-US" sz="1400" dirty="0"/>
                        <a:t>OBSERVED</a:t>
                      </a:r>
                    </a:p>
                  </a:txBody>
                  <a:tcPr/>
                </a:tc>
                <a:extLst>
                  <a:ext uri="{0D108BD9-81ED-4DB2-BD59-A6C34878D82A}">
                    <a16:rowId xmlns:a16="http://schemas.microsoft.com/office/drawing/2014/main" val="10003"/>
                  </a:ext>
                </a:extLst>
              </a:tr>
              <a:tr h="285070">
                <a:tc>
                  <a:txBody>
                    <a:bodyPr/>
                    <a:lstStyle/>
                    <a:p>
                      <a:r>
                        <a:rPr lang="en-US" sz="1400" dirty="0"/>
                        <a:t>2-3</a:t>
                      </a:r>
                    </a:p>
                  </a:txBody>
                  <a:tcPr/>
                </a:tc>
                <a:tc>
                  <a:txBody>
                    <a:bodyPr/>
                    <a:lstStyle/>
                    <a:p>
                      <a:r>
                        <a:rPr lang="en-US" sz="1400" dirty="0"/>
                        <a:t>30-40 DEGREE</a:t>
                      </a:r>
                    </a:p>
                  </a:txBody>
                  <a:tcPr/>
                </a:tc>
                <a:tc>
                  <a:txBody>
                    <a:bodyPr/>
                    <a:lstStyle/>
                    <a:p>
                      <a:r>
                        <a:rPr lang="en-US" sz="1400" dirty="0"/>
                        <a:t>BRACE</a:t>
                      </a:r>
                    </a:p>
                  </a:txBody>
                  <a:tcPr/>
                </a:tc>
                <a:extLst>
                  <a:ext uri="{0D108BD9-81ED-4DB2-BD59-A6C34878D82A}">
                    <a16:rowId xmlns:a16="http://schemas.microsoft.com/office/drawing/2014/main" val="10004"/>
                  </a:ext>
                </a:extLst>
              </a:tr>
              <a:tr h="285070">
                <a:tc>
                  <a:txBody>
                    <a:bodyPr/>
                    <a:lstStyle/>
                    <a:p>
                      <a:r>
                        <a:rPr lang="en-US" sz="1400" dirty="0"/>
                        <a:t>0-3</a:t>
                      </a:r>
                    </a:p>
                  </a:txBody>
                  <a:tcPr/>
                </a:tc>
                <a:tc>
                  <a:txBody>
                    <a:bodyPr/>
                    <a:lstStyle/>
                    <a:p>
                      <a:r>
                        <a:rPr lang="en-US" sz="1400" dirty="0"/>
                        <a:t>40-50 DEGREE</a:t>
                      </a:r>
                    </a:p>
                  </a:txBody>
                  <a:tcPr/>
                </a:tc>
                <a:tc>
                  <a:txBody>
                    <a:bodyPr/>
                    <a:lstStyle/>
                    <a:p>
                      <a:r>
                        <a:rPr lang="en-US" sz="1400" dirty="0"/>
                        <a:t>GRAY</a:t>
                      </a:r>
                    </a:p>
                  </a:txBody>
                  <a:tcPr/>
                </a:tc>
                <a:extLst>
                  <a:ext uri="{0D108BD9-81ED-4DB2-BD59-A6C34878D82A}">
                    <a16:rowId xmlns:a16="http://schemas.microsoft.com/office/drawing/2014/main" val="10005"/>
                  </a:ext>
                </a:extLst>
              </a:tr>
              <a:tr h="285070">
                <a:tc>
                  <a:txBody>
                    <a:bodyPr/>
                    <a:lstStyle/>
                    <a:p>
                      <a:r>
                        <a:rPr lang="en-US" sz="1400" dirty="0"/>
                        <a:t>0-4</a:t>
                      </a:r>
                    </a:p>
                  </a:txBody>
                  <a:tcPr/>
                </a:tc>
                <a:tc>
                  <a:txBody>
                    <a:bodyPr/>
                    <a:lstStyle/>
                    <a:p>
                      <a:r>
                        <a:rPr lang="en-US" sz="1400" dirty="0"/>
                        <a:t>50 DEGREE AND HIGHER</a:t>
                      </a:r>
                    </a:p>
                  </a:txBody>
                  <a:tcPr/>
                </a:tc>
                <a:tc>
                  <a:txBody>
                    <a:bodyPr/>
                    <a:lstStyle/>
                    <a:p>
                      <a:r>
                        <a:rPr lang="en-US" sz="1400" dirty="0"/>
                        <a:t>SURGERY</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04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72"/>
            <a:ext cx="9144000" cy="6042291"/>
          </a:xfrm>
        </p:spPr>
        <p:txBody>
          <a:bodyPr>
            <a:normAutofit/>
          </a:bodyPr>
          <a:lstStyle/>
          <a:p>
            <a:r>
              <a:rPr lang="en-US" sz="2400" b="1" dirty="0">
                <a:solidFill>
                  <a:srgbClr val="FF0000"/>
                </a:solidFill>
              </a:rPr>
              <a:t>Overall prevalence of different curve types:</a:t>
            </a:r>
            <a:endParaRPr lang="en-US" sz="2400" dirty="0">
              <a:solidFill>
                <a:srgbClr val="FF0000"/>
              </a:solidFill>
            </a:endParaRPr>
          </a:p>
          <a:p>
            <a:r>
              <a:rPr lang="en-US" sz="2400" dirty="0"/>
              <a:t>Thoracic curves are the most common (48 %), followed by thoracolumbar/lumbar curves (40 %). </a:t>
            </a:r>
          </a:p>
          <a:p>
            <a:r>
              <a:rPr lang="en-US" sz="2400" dirty="0"/>
              <a:t>Double curves (9 %) and double thoracic curves (3 %) are less common. </a:t>
            </a:r>
          </a:p>
          <a:p>
            <a:r>
              <a:rPr lang="en-US" sz="2400" dirty="0"/>
              <a:t>80 % of all children have thoracic or thoracolumbar/ lumbar curves. </a:t>
            </a:r>
          </a:p>
          <a:p>
            <a:r>
              <a:rPr lang="en-US" sz="2400" b="1" dirty="0">
                <a:solidFill>
                  <a:srgbClr val="FF0000"/>
                </a:solidFill>
              </a:rPr>
              <a:t>Curve type according to gender: </a:t>
            </a:r>
            <a:endParaRPr lang="en-US" sz="2400" dirty="0">
              <a:solidFill>
                <a:srgbClr val="FF0000"/>
              </a:solidFill>
            </a:endParaRPr>
          </a:p>
          <a:p>
            <a:endParaRPr lang="en-US" sz="2400" dirty="0"/>
          </a:p>
        </p:txBody>
      </p:sp>
      <p:pic>
        <p:nvPicPr>
          <p:cNvPr id="5" name="Picture 4" descr="Screen Shot 2021-05-22 at 2.26.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5" y="3453914"/>
            <a:ext cx="8829516" cy="3115231"/>
          </a:xfrm>
          <a:prstGeom prst="rect">
            <a:avLst/>
          </a:prstGeom>
        </p:spPr>
      </p:pic>
    </p:spTree>
    <p:extLst>
      <p:ext uri="{BB962C8B-B14F-4D97-AF65-F5344CB8AC3E}">
        <p14:creationId xmlns:p14="http://schemas.microsoft.com/office/powerpoint/2010/main" val="994688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0" y="111126"/>
            <a:ext cx="9144000" cy="6746874"/>
          </a:xfrm>
        </p:spPr>
        <p:txBody>
          <a:bodyPr>
            <a:normAutofit fontScale="92500" lnSpcReduction="20000"/>
          </a:bodyPr>
          <a:lstStyle/>
          <a:p>
            <a:pPr algn="just"/>
            <a:r>
              <a:rPr lang="en-US" dirty="0"/>
              <a:t>CONTRAINDICATION OF BRACING:</a:t>
            </a:r>
          </a:p>
          <a:p>
            <a:pPr algn="just"/>
            <a:r>
              <a:rPr lang="en-US" sz="2600" dirty="0"/>
              <a:t>contraindications for brace treatment are a child who is skeletally mature, or a growing child with a curve of over 45°, or under 25° without documented progression.</a:t>
            </a:r>
          </a:p>
          <a:p>
            <a:pPr algn="just"/>
            <a:r>
              <a:rPr lang="en-US" sz="2600" dirty="0"/>
              <a:t>Real thoracic lordosis is also a contraindication for orthotic treatment. </a:t>
            </a:r>
          </a:p>
          <a:p>
            <a:pPr algn="just"/>
            <a:r>
              <a:rPr lang="en-US" sz="2600" dirty="0"/>
              <a:t>Patients </a:t>
            </a:r>
            <a:r>
              <a:rPr lang="en-US" sz="2600" b="1" dirty="0"/>
              <a:t>unable to cope </a:t>
            </a:r>
            <a:r>
              <a:rPr lang="en-US" sz="2600" dirty="0"/>
              <a:t>emotionally with treatment </a:t>
            </a:r>
          </a:p>
          <a:p>
            <a:pPr algn="just"/>
            <a:r>
              <a:rPr lang="en-US" dirty="0"/>
              <a:t> USING PROTOCAL:</a:t>
            </a:r>
          </a:p>
          <a:p>
            <a:pPr algn="just"/>
            <a:r>
              <a:rPr lang="en-US" sz="2600" dirty="0"/>
              <a:t>The braces or corrective orthosis is wear for a specified period of time each day. </a:t>
            </a:r>
          </a:p>
          <a:p>
            <a:pPr algn="just"/>
            <a:r>
              <a:rPr lang="en-US" sz="2600" dirty="0"/>
              <a:t>Usually it is worn until maturity. According to SOSORT, the use of a rigid brace implies the use of exercises when out of the brace.</a:t>
            </a:r>
          </a:p>
          <a:p>
            <a:pPr lvl="1" algn="just"/>
            <a:r>
              <a:rPr lang="en-US" sz="2500" b="1" dirty="0"/>
              <a:t>Night Time Rigid Bracing </a:t>
            </a:r>
            <a:r>
              <a:rPr lang="en-US" sz="2500" dirty="0"/>
              <a:t>(8–12 h per day) (NTRB): wearing a brace mainly in bed. </a:t>
            </a:r>
          </a:p>
          <a:p>
            <a:pPr lvl="1" algn="just"/>
            <a:r>
              <a:rPr lang="en-US" sz="2500" b="1" dirty="0"/>
              <a:t>Soft Bracing (SB)</a:t>
            </a:r>
            <a:r>
              <a:rPr lang="en-US" sz="2500" dirty="0"/>
              <a:t>: it includes mainly the Spine-</a:t>
            </a:r>
            <a:r>
              <a:rPr lang="en-US" sz="2500" dirty="0" err="1"/>
              <a:t>Cor</a:t>
            </a:r>
            <a:r>
              <a:rPr lang="en-US" sz="2500" dirty="0"/>
              <a:t> brace but also other similar designs. </a:t>
            </a:r>
          </a:p>
          <a:p>
            <a:pPr lvl="1" algn="just"/>
            <a:r>
              <a:rPr lang="en-US" sz="2500" b="1" dirty="0"/>
              <a:t>Part Time Rigid Bracing (12–20 h per day) (PTRB)</a:t>
            </a:r>
            <a:r>
              <a:rPr lang="en-US" sz="2500" dirty="0"/>
              <a:t>: wearing a rigid brace mainly outside school and in bed.</a:t>
            </a:r>
          </a:p>
          <a:p>
            <a:pPr lvl="1" algn="just"/>
            <a:r>
              <a:rPr lang="en-US" sz="2500" b="1" dirty="0"/>
              <a:t>Full Time Rigid Bracing (20–24 h per day) or cast (FTRB)</a:t>
            </a:r>
            <a:r>
              <a:rPr lang="en-US" sz="2500" dirty="0"/>
              <a:t>: wearing a rigid brace all the time.</a:t>
            </a:r>
            <a:r>
              <a:rPr lang="en-US" sz="2200" dirty="0"/>
              <a:t> </a:t>
            </a:r>
          </a:p>
          <a:p>
            <a:pPr algn="just"/>
            <a:endParaRPr lang="en-US" dirty="0"/>
          </a:p>
          <a:p>
            <a:pPr algn="just"/>
            <a:endParaRPr lang="en-US" dirty="0"/>
          </a:p>
        </p:txBody>
      </p:sp>
    </p:spTree>
    <p:extLst>
      <p:ext uri="{BB962C8B-B14F-4D97-AF65-F5344CB8AC3E}">
        <p14:creationId xmlns:p14="http://schemas.microsoft.com/office/powerpoint/2010/main" val="2796003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725"/>
            <a:ext cx="8229600" cy="699352"/>
          </a:xfrm>
        </p:spPr>
        <p:txBody>
          <a:bodyPr>
            <a:normAutofit fontScale="90000"/>
          </a:bodyPr>
          <a:lstStyle/>
          <a:p>
            <a:r>
              <a:rPr lang="en-US" dirty="0"/>
              <a:t>Evaluation of Braces for scoliosis</a:t>
            </a:r>
            <a:br>
              <a:rPr lang="en-US" dirty="0"/>
            </a:br>
            <a:r>
              <a:rPr lang="en-US" sz="4000" b="1" dirty="0"/>
              <a:t>EUROPEAN BRACE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53505847"/>
              </p:ext>
            </p:extLst>
          </p:nvPr>
        </p:nvGraphicFramePr>
        <p:xfrm>
          <a:off x="0" y="1154136"/>
          <a:ext cx="9144000" cy="5566001"/>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726103">
                  <a:extLst>
                    <a:ext uri="{9D8B030D-6E8A-4147-A177-3AD203B41FA5}">
                      <a16:colId xmlns:a16="http://schemas.microsoft.com/office/drawing/2014/main" val="20003"/>
                    </a:ext>
                  </a:extLst>
                </a:gridCol>
                <a:gridCol w="1559897">
                  <a:extLst>
                    <a:ext uri="{9D8B030D-6E8A-4147-A177-3AD203B41FA5}">
                      <a16:colId xmlns:a16="http://schemas.microsoft.com/office/drawing/2014/main" val="20004"/>
                    </a:ext>
                  </a:extLst>
                </a:gridCol>
                <a:gridCol w="670525">
                  <a:extLst>
                    <a:ext uri="{9D8B030D-6E8A-4147-A177-3AD203B41FA5}">
                      <a16:colId xmlns:a16="http://schemas.microsoft.com/office/drawing/2014/main" val="20005"/>
                    </a:ext>
                  </a:extLst>
                </a:gridCol>
                <a:gridCol w="1174074">
                  <a:extLst>
                    <a:ext uri="{9D8B030D-6E8A-4147-A177-3AD203B41FA5}">
                      <a16:colId xmlns:a16="http://schemas.microsoft.com/office/drawing/2014/main" val="20006"/>
                    </a:ext>
                  </a:extLst>
                </a:gridCol>
                <a:gridCol w="1584401">
                  <a:extLst>
                    <a:ext uri="{9D8B030D-6E8A-4147-A177-3AD203B41FA5}">
                      <a16:colId xmlns:a16="http://schemas.microsoft.com/office/drawing/2014/main" val="20007"/>
                    </a:ext>
                  </a:extLst>
                </a:gridCol>
              </a:tblGrid>
              <a:tr h="370840">
                <a:tc>
                  <a:txBody>
                    <a:bodyPr/>
                    <a:lstStyle/>
                    <a:p>
                      <a:r>
                        <a:rPr lang="en-US" sz="1100" dirty="0"/>
                        <a:t>BRACE</a:t>
                      </a:r>
                    </a:p>
                  </a:txBody>
                  <a:tcPr/>
                </a:tc>
                <a:tc>
                  <a:txBody>
                    <a:bodyPr/>
                    <a:lstStyle/>
                    <a:p>
                      <a:r>
                        <a:rPr lang="en-US" sz="1100" dirty="0"/>
                        <a:t>0RIGIN</a:t>
                      </a:r>
                    </a:p>
                  </a:txBody>
                  <a:tcPr/>
                </a:tc>
                <a:tc>
                  <a:txBody>
                    <a:bodyPr/>
                    <a:lstStyle/>
                    <a:p>
                      <a:r>
                        <a:rPr lang="en-US" sz="1100" dirty="0"/>
                        <a:t>CONSTRUCTION</a:t>
                      </a:r>
                    </a:p>
                  </a:txBody>
                  <a:tcPr/>
                </a:tc>
                <a:tc>
                  <a:txBody>
                    <a:bodyPr/>
                    <a:lstStyle/>
                    <a:p>
                      <a:r>
                        <a:rPr lang="en-US" sz="1100" dirty="0"/>
                        <a:t>RIGIDITY</a:t>
                      </a:r>
                    </a:p>
                  </a:txBody>
                  <a:tcPr/>
                </a:tc>
                <a:tc>
                  <a:txBody>
                    <a:bodyPr/>
                    <a:lstStyle/>
                    <a:p>
                      <a:r>
                        <a:rPr lang="en-US" sz="1100" dirty="0"/>
                        <a:t>CONSTRUCTION OF THE ENVELOP/opening</a:t>
                      </a:r>
                    </a:p>
                  </a:txBody>
                  <a:tcPr/>
                </a:tc>
                <a:tc>
                  <a:txBody>
                    <a:bodyPr/>
                    <a:lstStyle/>
                    <a:p>
                      <a:r>
                        <a:rPr lang="en-US" sz="1100" dirty="0"/>
                        <a:t>Plane</a:t>
                      </a:r>
                      <a:r>
                        <a:rPr lang="en-US" sz="1100" baseline="0" dirty="0"/>
                        <a:t> of action</a:t>
                      </a:r>
                      <a:endParaRPr lang="en-US" sz="1100" dirty="0"/>
                    </a:p>
                  </a:txBody>
                  <a:tcPr/>
                </a:tc>
                <a:tc>
                  <a:txBody>
                    <a:bodyPr/>
                    <a:lstStyle/>
                    <a:p>
                      <a:r>
                        <a:rPr lang="en-US" sz="1100" dirty="0"/>
                        <a:t>MAIN INDICATION</a:t>
                      </a:r>
                    </a:p>
                  </a:txBody>
                  <a:tcPr/>
                </a:tc>
                <a:tc>
                  <a:txBody>
                    <a:bodyPr/>
                    <a:lstStyle/>
                    <a:p>
                      <a:r>
                        <a:rPr lang="en-US" sz="1100" dirty="0"/>
                        <a:t>INITIAL HOUR</a:t>
                      </a:r>
                      <a:r>
                        <a:rPr lang="en-US" sz="1100" baseline="0" dirty="0"/>
                        <a:t> OF PRESCRIPTION</a:t>
                      </a:r>
                      <a:endParaRPr lang="en-US" sz="1100" dirty="0"/>
                    </a:p>
                  </a:txBody>
                  <a:tcPr/>
                </a:tc>
                <a:extLst>
                  <a:ext uri="{0D108BD9-81ED-4DB2-BD59-A6C34878D82A}">
                    <a16:rowId xmlns:a16="http://schemas.microsoft.com/office/drawing/2014/main" val="10000"/>
                  </a:ext>
                </a:extLst>
              </a:tr>
              <a:tr h="6705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LYON BRACE</a:t>
                      </a:r>
                    </a:p>
                  </a:txBody>
                  <a:tcPr/>
                </a:tc>
                <a:tc>
                  <a:txBody>
                    <a:bodyPr/>
                    <a:lstStyle/>
                    <a:p>
                      <a:r>
                        <a:rPr lang="en-US" sz="1100" dirty="0"/>
                        <a:t>1958,</a:t>
                      </a:r>
                    </a:p>
                    <a:p>
                      <a:r>
                        <a:rPr lang="en-US" sz="1100" dirty="0"/>
                        <a:t>P. </a:t>
                      </a:r>
                      <a:r>
                        <a:rPr lang="en-US" sz="1100" dirty="0" err="1"/>
                        <a:t>Stagnara</a:t>
                      </a:r>
                      <a:endParaRPr lang="en-US" sz="1100" dirty="0"/>
                    </a:p>
                  </a:txBody>
                  <a:tcPr/>
                </a:tc>
                <a:tc>
                  <a:txBody>
                    <a:bodyPr/>
                    <a:lstStyle/>
                    <a:p>
                      <a:endParaRPr lang="en-US" sz="1100" dirty="0"/>
                    </a:p>
                  </a:txBody>
                  <a:tcPr/>
                </a:tc>
                <a:tc>
                  <a:txBody>
                    <a:bodyPr/>
                    <a:lstStyle/>
                    <a:p>
                      <a:r>
                        <a:rPr lang="en-US" sz="1100" dirty="0"/>
                        <a:t>Rigid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A</a:t>
                      </a:r>
                      <a:r>
                        <a:rPr lang="fi-FI" sz="1100" kern="1200" dirty="0" err="1">
                          <a:solidFill>
                            <a:schemeClr val="dk1"/>
                          </a:solidFill>
                          <a:effectLst/>
                          <a:latin typeface="+mn-lt"/>
                          <a:ea typeface="+mn-ea"/>
                          <a:cs typeface="+mn-cs"/>
                        </a:rPr>
                        <a:t>symmetric</a:t>
                      </a:r>
                      <a:r>
                        <a:rPr lang="fi-FI" sz="1100" kern="1200" baseline="0" dirty="0">
                          <a:solidFill>
                            <a:schemeClr val="dk1"/>
                          </a:solidFill>
                          <a:effectLst/>
                          <a:latin typeface="+mn-lt"/>
                          <a:ea typeface="+mn-ea"/>
                          <a:cs typeface="+mn-cs"/>
                        </a:rPr>
                        <a:t>/</a:t>
                      </a:r>
                      <a:r>
                        <a:rPr lang="en-US" sz="1100" dirty="0"/>
                        <a:t>Anterior </a:t>
                      </a:r>
                    </a:p>
                  </a:txBody>
                  <a:tcPr/>
                </a:tc>
                <a:tc>
                  <a:txBody>
                    <a:bodyPr/>
                    <a:lstStyle/>
                    <a:p>
                      <a:r>
                        <a:rPr lang="it-IT" sz="1100" kern="1200" dirty="0">
                          <a:solidFill>
                            <a:schemeClr val="dk1"/>
                          </a:solidFill>
                          <a:effectLst/>
                          <a:latin typeface="+mn-lt"/>
                          <a:ea typeface="+mn-ea"/>
                          <a:cs typeface="+mn-cs"/>
                        </a:rPr>
                        <a:t>3D</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Single and double curves </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 Part time 10 to 18 hour</a:t>
                      </a:r>
                      <a:endParaRPr lang="en-US" sz="1100" dirty="0"/>
                    </a:p>
                    <a:p>
                      <a:endParaRPr lang="en-US" sz="1100" dirty="0"/>
                    </a:p>
                  </a:txBody>
                  <a:tcPr/>
                </a:tc>
                <a:extLst>
                  <a:ext uri="{0D108BD9-81ED-4DB2-BD59-A6C34878D82A}">
                    <a16:rowId xmlns:a16="http://schemas.microsoft.com/office/drawing/2014/main" val="10001"/>
                  </a:ext>
                </a:extLst>
              </a:tr>
              <a:tr h="5520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CHENEAU</a:t>
                      </a:r>
                    </a:p>
                  </a:txBody>
                  <a:tcPr/>
                </a:tc>
                <a:tc>
                  <a:txBody>
                    <a:bodyPr/>
                    <a:lstStyle/>
                    <a:p>
                      <a:r>
                        <a:rPr lang="en-US" sz="1100" dirty="0"/>
                        <a:t>1960,</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J. Cheneau</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CAD/CAM</a:t>
                      </a:r>
                      <a:r>
                        <a:rPr lang="en-US" sz="1100" kern="1200" baseline="0" dirty="0">
                          <a:solidFill>
                            <a:schemeClr val="dk1"/>
                          </a:solidFill>
                          <a:effectLst/>
                          <a:latin typeface="+mn-lt"/>
                          <a:ea typeface="+mn-ea"/>
                          <a:cs typeface="+mn-cs"/>
                        </a:rPr>
                        <a:t> or</a:t>
                      </a:r>
                      <a:r>
                        <a:rPr lang="en-US" sz="1100" kern="1200" dirty="0">
                          <a:solidFill>
                            <a:schemeClr val="dk1"/>
                          </a:solidFill>
                          <a:effectLst/>
                          <a:latin typeface="+mn-lt"/>
                          <a:ea typeface="+mn-ea"/>
                          <a:cs typeface="+mn-cs"/>
                        </a:rPr>
                        <a:t> hand made </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Rigid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A</a:t>
                      </a:r>
                      <a:r>
                        <a:rPr lang="fi-FI" sz="1100" kern="1200" dirty="0" err="1">
                          <a:solidFill>
                            <a:schemeClr val="dk1"/>
                          </a:solidFill>
                          <a:effectLst/>
                          <a:latin typeface="+mn-lt"/>
                          <a:ea typeface="+mn-ea"/>
                          <a:cs typeface="+mn-cs"/>
                        </a:rPr>
                        <a:t>symmetric</a:t>
                      </a:r>
                      <a:r>
                        <a:rPr lang="fi-FI" sz="1100" kern="1200" baseline="0" dirty="0">
                          <a:solidFill>
                            <a:schemeClr val="dk1"/>
                          </a:solidFill>
                          <a:effectLst/>
                          <a:latin typeface="+mn-lt"/>
                          <a:ea typeface="+mn-ea"/>
                          <a:cs typeface="+mn-cs"/>
                        </a:rPr>
                        <a:t>/</a:t>
                      </a:r>
                      <a:r>
                        <a:rPr lang="en-US" sz="1100" dirty="0"/>
                        <a:t>Anterior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kern="1200" dirty="0">
                          <a:solidFill>
                            <a:schemeClr val="dk1"/>
                          </a:solidFill>
                          <a:effectLst/>
                          <a:latin typeface="+mn-lt"/>
                          <a:ea typeface="+mn-ea"/>
                          <a:cs typeface="+mn-cs"/>
                        </a:rPr>
                        <a:t>3D</a:t>
                      </a:r>
                      <a:endParaRPr lang="it-IT"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Single and double curves</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a:t>
                      </a:r>
                      <a:endParaRPr lang="en-US" sz="1100" dirty="0"/>
                    </a:p>
                  </a:txBody>
                  <a:tcPr/>
                </a:tc>
                <a:extLst>
                  <a:ext uri="{0D108BD9-81ED-4DB2-BD59-A6C34878D82A}">
                    <a16:rowId xmlns:a16="http://schemas.microsoft.com/office/drawing/2014/main" val="10002"/>
                  </a:ext>
                </a:extLst>
              </a:tr>
              <a:tr h="5520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Progressive Action Short Brace(PASB)</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1976</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L </a:t>
                      </a:r>
                      <a:r>
                        <a:rPr lang="en-US" sz="1100" dirty="0" err="1"/>
                        <a:t>Aulisa</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Hand made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Rigid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A</a:t>
                      </a:r>
                      <a:r>
                        <a:rPr lang="fi-FI" sz="1100" kern="1200" dirty="0" err="1">
                          <a:solidFill>
                            <a:schemeClr val="dk1"/>
                          </a:solidFill>
                          <a:effectLst/>
                          <a:latin typeface="+mn-lt"/>
                          <a:ea typeface="+mn-ea"/>
                          <a:cs typeface="+mn-cs"/>
                        </a:rPr>
                        <a:t>symmetric</a:t>
                      </a:r>
                      <a:r>
                        <a:rPr lang="fi-FI" sz="1100" kern="1200" baseline="0" dirty="0">
                          <a:solidFill>
                            <a:schemeClr val="dk1"/>
                          </a:solidFill>
                          <a:effectLst/>
                          <a:latin typeface="+mn-lt"/>
                          <a:ea typeface="+mn-ea"/>
                          <a:cs typeface="+mn-cs"/>
                        </a:rPr>
                        <a:t>/</a:t>
                      </a:r>
                      <a:r>
                        <a:rPr lang="en-US" sz="1100" dirty="0"/>
                        <a:t>Anterior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kern="1200" dirty="0">
                          <a:solidFill>
                            <a:schemeClr val="dk1"/>
                          </a:solidFill>
                          <a:effectLst/>
                          <a:latin typeface="+mn-lt"/>
                          <a:ea typeface="+mn-ea"/>
                          <a:cs typeface="+mn-cs"/>
                        </a:rPr>
                        <a:t>3D</a:t>
                      </a:r>
                      <a:endParaRPr lang="it-IT"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Single lumbar and thoracolumbar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a:t>
                      </a: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10003"/>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1" kern="1200" dirty="0">
                          <a:solidFill>
                            <a:schemeClr val="dk1"/>
                          </a:solidFill>
                          <a:effectLst/>
                          <a:latin typeface="+mn-lt"/>
                          <a:ea typeface="+mn-ea"/>
                          <a:cs typeface="+mn-cs"/>
                        </a:rPr>
                        <a:t>DYNAMIC DEROTATING BRACE (DDB) </a:t>
                      </a:r>
                      <a:endParaRPr lang="en-US" sz="1100" dirty="0"/>
                    </a:p>
                  </a:txBody>
                  <a:tcPr/>
                </a:tc>
                <a:tc>
                  <a:txBody>
                    <a:bodyPr/>
                    <a:lstStyle/>
                    <a:p>
                      <a:r>
                        <a:rPr lang="en-US" sz="1100" dirty="0"/>
                        <a:t>1982,</a:t>
                      </a:r>
                    </a:p>
                    <a:p>
                      <a:r>
                        <a:rPr lang="en-US" sz="1100" dirty="0"/>
                        <a:t>N</a:t>
                      </a:r>
                      <a:r>
                        <a:rPr lang="en-US" sz="1100" baseline="0" dirty="0"/>
                        <a:t> </a:t>
                      </a:r>
                      <a:r>
                        <a:rPr lang="en-US" sz="1100" baseline="0" dirty="0" err="1"/>
                        <a:t>Vastatzidis</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CAD/CAM</a:t>
                      </a:r>
                      <a:r>
                        <a:rPr lang="en-US" sz="1100" kern="1200" baseline="0" dirty="0">
                          <a:solidFill>
                            <a:schemeClr val="dk1"/>
                          </a:solidFill>
                          <a:effectLst/>
                          <a:latin typeface="+mn-lt"/>
                          <a:ea typeface="+mn-ea"/>
                          <a:cs typeface="+mn-cs"/>
                        </a:rPr>
                        <a:t> or</a:t>
                      </a:r>
                      <a:r>
                        <a:rPr lang="en-US" sz="1100" kern="1200" dirty="0">
                          <a:solidFill>
                            <a:schemeClr val="dk1"/>
                          </a:solidFill>
                          <a:effectLst/>
                          <a:latin typeface="+mn-lt"/>
                          <a:ea typeface="+mn-ea"/>
                          <a:cs typeface="+mn-cs"/>
                        </a:rPr>
                        <a:t> hand made </a:t>
                      </a:r>
                      <a:endParaRPr lang="en-US" sz="1100" dirty="0"/>
                    </a:p>
                    <a:p>
                      <a:endParaRPr lang="en-US" sz="1100" dirty="0"/>
                    </a:p>
                  </a:txBody>
                  <a:tcPr/>
                </a:tc>
                <a:tc>
                  <a:txBody>
                    <a:bodyPr/>
                    <a:lstStyle/>
                    <a:p>
                      <a:r>
                        <a:rPr lang="en-US" sz="1100" dirty="0"/>
                        <a:t>Rigid </a:t>
                      </a:r>
                    </a:p>
                  </a:txBody>
                  <a:tcPr/>
                </a:tc>
                <a:tc>
                  <a:txBody>
                    <a:bodyPr/>
                    <a:lstStyle/>
                    <a:p>
                      <a:r>
                        <a:rPr lang="en-US" sz="1100" kern="1200" dirty="0">
                          <a:solidFill>
                            <a:schemeClr val="dk1"/>
                          </a:solidFill>
                          <a:effectLst/>
                          <a:latin typeface="+mn-lt"/>
                          <a:ea typeface="+mn-ea"/>
                          <a:cs typeface="+mn-cs"/>
                        </a:rPr>
                        <a:t>A</a:t>
                      </a:r>
                      <a:r>
                        <a:rPr lang="fi-FI" sz="1100" kern="1200" dirty="0" err="1">
                          <a:solidFill>
                            <a:schemeClr val="dk1"/>
                          </a:solidFill>
                          <a:effectLst/>
                          <a:latin typeface="+mn-lt"/>
                          <a:ea typeface="+mn-ea"/>
                          <a:cs typeface="+mn-cs"/>
                        </a:rPr>
                        <a:t>symmetric</a:t>
                      </a:r>
                      <a:r>
                        <a:rPr lang="fi-FI" sz="1100" kern="1200" dirty="0">
                          <a:solidFill>
                            <a:schemeClr val="dk1"/>
                          </a:solidFill>
                          <a:effectLst/>
                          <a:latin typeface="+mn-lt"/>
                          <a:ea typeface="+mn-ea"/>
                          <a:cs typeface="+mn-cs"/>
                        </a:rPr>
                        <a:t>/</a:t>
                      </a:r>
                    </a:p>
                    <a:p>
                      <a:r>
                        <a:rPr lang="en-US" sz="1100" kern="1200" dirty="0">
                          <a:solidFill>
                            <a:schemeClr val="dk1"/>
                          </a:solidFill>
                          <a:effectLst/>
                          <a:latin typeface="+mn-lt"/>
                          <a:ea typeface="+mn-ea"/>
                          <a:cs typeface="+mn-cs"/>
                        </a:rPr>
                        <a:t>P</a:t>
                      </a:r>
                      <a:r>
                        <a:rPr lang="fi-FI" sz="1100" kern="1200" dirty="0" err="1">
                          <a:solidFill>
                            <a:schemeClr val="dk1"/>
                          </a:solidFill>
                          <a:effectLst/>
                          <a:latin typeface="+mn-lt"/>
                          <a:ea typeface="+mn-ea"/>
                          <a:cs typeface="+mn-cs"/>
                        </a:rPr>
                        <a:t>osterior</a:t>
                      </a:r>
                      <a:r>
                        <a:rPr lang="fi-FI" sz="1100" kern="1200" dirty="0">
                          <a:solidFill>
                            <a:schemeClr val="dk1"/>
                          </a:solidFill>
                          <a:effectLst/>
                          <a:latin typeface="+mn-lt"/>
                          <a:ea typeface="+mn-ea"/>
                          <a:cs typeface="+mn-cs"/>
                        </a:rPr>
                        <a:t> </a:t>
                      </a:r>
                      <a:endParaRPr lang="en-US" sz="1100" dirty="0"/>
                    </a:p>
                  </a:txBody>
                  <a:tcPr/>
                </a:tc>
                <a:tc>
                  <a:txBody>
                    <a:bodyPr/>
                    <a:lstStyle/>
                    <a:p>
                      <a:r>
                        <a:rPr lang="en-US" sz="1100" dirty="0"/>
                        <a:t>Frontal horizontal</a:t>
                      </a:r>
                    </a:p>
                  </a:txBody>
                  <a:tcPr/>
                </a:tc>
                <a:tc>
                  <a:txBody>
                    <a:bodyPr/>
                    <a:lstStyle/>
                    <a:p>
                      <a:r>
                        <a:rPr lang="en-US" sz="1100" kern="1200" dirty="0">
                          <a:solidFill>
                            <a:schemeClr val="dk1"/>
                          </a:solidFill>
                          <a:effectLst/>
                          <a:latin typeface="+mn-lt"/>
                          <a:ea typeface="+mn-ea"/>
                          <a:cs typeface="+mn-cs"/>
                        </a:rPr>
                        <a:t>Single and double curves</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a:t>
                      </a:r>
                      <a:endParaRPr lang="en-US" sz="1100" dirty="0"/>
                    </a:p>
                  </a:txBody>
                  <a:tcPr/>
                </a:tc>
                <a:extLst>
                  <a:ext uri="{0D108BD9-81ED-4DB2-BD59-A6C34878D82A}">
                    <a16:rowId xmlns:a16="http://schemas.microsoft.com/office/drawing/2014/main" val="10004"/>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a:t>RIGO-CHENEAU</a:t>
                      </a:r>
                    </a:p>
                  </a:txBody>
                  <a:tcPr/>
                </a:tc>
                <a:tc>
                  <a:txBody>
                    <a:bodyPr/>
                    <a:lstStyle/>
                    <a:p>
                      <a:r>
                        <a:rPr lang="en-US" sz="1100" dirty="0"/>
                        <a:t>1990,</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J. Cheneau</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CAD/CAM</a:t>
                      </a:r>
                      <a:r>
                        <a:rPr lang="en-US" sz="1100" kern="1200" baseline="0" dirty="0">
                          <a:solidFill>
                            <a:schemeClr val="dk1"/>
                          </a:solidFill>
                          <a:effectLst/>
                          <a:latin typeface="+mn-lt"/>
                          <a:ea typeface="+mn-ea"/>
                          <a:cs typeface="+mn-cs"/>
                        </a:rPr>
                        <a:t> or</a:t>
                      </a:r>
                      <a:r>
                        <a:rPr lang="en-US" sz="1100" kern="1200" dirty="0">
                          <a:solidFill>
                            <a:schemeClr val="dk1"/>
                          </a:solidFill>
                          <a:effectLst/>
                          <a:latin typeface="+mn-lt"/>
                          <a:ea typeface="+mn-ea"/>
                          <a:cs typeface="+mn-cs"/>
                        </a:rPr>
                        <a:t> hand made </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Rigid </a:t>
                      </a:r>
                    </a:p>
                    <a:p>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A</a:t>
                      </a:r>
                      <a:r>
                        <a:rPr lang="fi-FI" sz="1100" kern="1200" dirty="0" err="1">
                          <a:solidFill>
                            <a:schemeClr val="dk1"/>
                          </a:solidFill>
                          <a:effectLst/>
                          <a:latin typeface="+mn-lt"/>
                          <a:ea typeface="+mn-ea"/>
                          <a:cs typeface="+mn-cs"/>
                        </a:rPr>
                        <a:t>symmetric</a:t>
                      </a:r>
                      <a:r>
                        <a:rPr lang="fi-FI" sz="1100" kern="1200" baseline="0" dirty="0">
                          <a:solidFill>
                            <a:schemeClr val="dk1"/>
                          </a:solidFill>
                          <a:effectLst/>
                          <a:latin typeface="+mn-lt"/>
                          <a:ea typeface="+mn-ea"/>
                          <a:cs typeface="+mn-cs"/>
                        </a:rPr>
                        <a:t>/</a:t>
                      </a:r>
                      <a:r>
                        <a:rPr lang="en-US" sz="1100" dirty="0"/>
                        <a:t>Anterior </a:t>
                      </a:r>
                    </a:p>
                    <a:p>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kern="1200" dirty="0">
                          <a:solidFill>
                            <a:schemeClr val="dk1"/>
                          </a:solidFill>
                          <a:effectLst/>
                          <a:latin typeface="+mn-lt"/>
                          <a:ea typeface="+mn-ea"/>
                          <a:cs typeface="+mn-cs"/>
                        </a:rPr>
                        <a:t>3D</a:t>
                      </a:r>
                      <a:endParaRPr lang="it-IT" sz="1100" dirty="0"/>
                    </a:p>
                    <a:p>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Single and double curves</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a:t>
                      </a:r>
                      <a:endParaRPr lang="en-US" sz="1100" dirty="0"/>
                    </a:p>
                  </a:txBody>
                  <a:tcPr/>
                </a:tc>
                <a:extLst>
                  <a:ext uri="{0D108BD9-81ED-4DB2-BD59-A6C34878D82A}">
                    <a16:rowId xmlns:a16="http://schemas.microsoft.com/office/drawing/2014/main" val="1000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kern="1200" dirty="0" err="1">
                          <a:solidFill>
                            <a:schemeClr val="dk1"/>
                          </a:solidFill>
                          <a:effectLst/>
                          <a:latin typeface="+mn-lt"/>
                          <a:ea typeface="+mn-ea"/>
                          <a:cs typeface="+mn-cs"/>
                        </a:rPr>
                        <a:t>TriaC</a:t>
                      </a:r>
                      <a:r>
                        <a:rPr lang="it-IT" sz="1100" kern="1200" dirty="0">
                          <a:solidFill>
                            <a:schemeClr val="dk1"/>
                          </a:solidFill>
                          <a:effectLst/>
                          <a:latin typeface="+mn-lt"/>
                          <a:ea typeface="+mn-ea"/>
                          <a:cs typeface="+mn-cs"/>
                        </a:rPr>
                        <a:t> </a:t>
                      </a:r>
                      <a:endParaRPr lang="it-IT"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2000</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Dr. Albert </a:t>
                      </a:r>
                      <a:r>
                        <a:rPr lang="en-US" sz="1100" dirty="0" err="1"/>
                        <a:t>Gerrit</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Prefabricated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Low Rigid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A</a:t>
                      </a:r>
                      <a:r>
                        <a:rPr lang="fi-FI" sz="1100" kern="1200" dirty="0" err="1">
                          <a:solidFill>
                            <a:schemeClr val="dk1"/>
                          </a:solidFill>
                          <a:effectLst/>
                          <a:latin typeface="+mn-lt"/>
                          <a:ea typeface="+mn-ea"/>
                          <a:cs typeface="+mn-cs"/>
                        </a:rPr>
                        <a:t>symmetric</a:t>
                      </a:r>
                      <a:endParaRPr lang="fi-FI" sz="1100" kern="1200" dirty="0">
                        <a:solidFill>
                          <a:schemeClr val="dk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i-FI" sz="1100" kern="1200" dirty="0">
                          <a:solidFill>
                            <a:schemeClr val="dk1"/>
                          </a:solidFill>
                          <a:effectLst/>
                          <a:latin typeface="+mn-lt"/>
                          <a:ea typeface="+mn-ea"/>
                          <a:cs typeface="+mn-cs"/>
                        </a:rPr>
                        <a:t>NA</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kern="1200" dirty="0">
                          <a:solidFill>
                            <a:schemeClr val="dk1"/>
                          </a:solidFill>
                          <a:effectLst/>
                          <a:latin typeface="+mn-lt"/>
                          <a:ea typeface="+mn-ea"/>
                          <a:cs typeface="+mn-cs"/>
                        </a:rPr>
                        <a:t>3D</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Single and double curves </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 Part time 10 to 18 hour</a:t>
                      </a:r>
                      <a:endParaRPr lang="en-US" sz="1100" dirty="0"/>
                    </a:p>
                  </a:txBody>
                  <a:tcPr/>
                </a:tc>
                <a:extLst>
                  <a:ext uri="{0D108BD9-81ED-4DB2-BD59-A6C34878D82A}">
                    <a16:rowId xmlns:a16="http://schemas.microsoft.com/office/drawing/2014/main" val="10006"/>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a:t>SFORZESCO BRACE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2004</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STEFANO NEGRINI</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CAD/CAM</a:t>
                      </a:r>
                      <a:r>
                        <a:rPr lang="en-US" sz="1100" kern="1200" baseline="0" dirty="0">
                          <a:solidFill>
                            <a:schemeClr val="dk1"/>
                          </a:solidFill>
                          <a:effectLst/>
                          <a:latin typeface="+mn-lt"/>
                          <a:ea typeface="+mn-ea"/>
                          <a:cs typeface="+mn-cs"/>
                        </a:rPr>
                        <a:t> or</a:t>
                      </a:r>
                      <a:r>
                        <a:rPr lang="en-US" sz="1100" kern="1200" dirty="0">
                          <a:solidFill>
                            <a:schemeClr val="dk1"/>
                          </a:solidFill>
                          <a:effectLst/>
                          <a:latin typeface="+mn-lt"/>
                          <a:ea typeface="+mn-ea"/>
                          <a:cs typeface="+mn-cs"/>
                        </a:rPr>
                        <a:t> hand made </a:t>
                      </a: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tc>
                  <a:txBody>
                    <a:bodyPr/>
                    <a:lstStyle/>
                    <a:p>
                      <a:r>
                        <a:rPr lang="en-US" sz="1100"/>
                        <a:t>VERY RIGID</a:t>
                      </a:r>
                      <a:endParaRPr lang="en-US" sz="1100" dirty="0"/>
                    </a:p>
                  </a:txBody>
                  <a:tcPr/>
                </a:tc>
                <a:tc>
                  <a:txBody>
                    <a:bodyPr/>
                    <a:lstStyle/>
                    <a:p>
                      <a:r>
                        <a:rPr lang="en-US" sz="1100" dirty="0"/>
                        <a:t>Symmetric</a:t>
                      </a:r>
                    </a:p>
                    <a:p>
                      <a:r>
                        <a:rPr lang="en-US" sz="1100" dirty="0"/>
                        <a:t>Anterior </a:t>
                      </a:r>
                    </a:p>
                  </a:txBody>
                  <a:tcPr/>
                </a:tc>
                <a:tc>
                  <a:txBody>
                    <a:bodyPr/>
                    <a:lstStyle/>
                    <a:p>
                      <a:r>
                        <a:rPr lang="en-US" sz="1100" dirty="0"/>
                        <a:t>3D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Single and double curves</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a:t>
                      </a: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extLst>
                  <a:ext uri="{0D108BD9-81ED-4DB2-BD59-A6C34878D82A}">
                    <a16:rowId xmlns:a16="http://schemas.microsoft.com/office/drawing/2014/main" val="10007"/>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a:t>SCOLIOLOGIC CHENEAU LIGHT</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100" kern="1200" dirty="0">
                          <a:solidFill>
                            <a:schemeClr val="dk1"/>
                          </a:solidFill>
                          <a:effectLst/>
                          <a:latin typeface="+mn-lt"/>
                          <a:ea typeface="+mn-ea"/>
                          <a:cs typeface="+mn-cs"/>
                        </a:rPr>
                        <a:t>2005, </a:t>
                      </a:r>
                    </a:p>
                    <a:p>
                      <a:pPr marL="0" marR="0" indent="0" algn="l" defTabSz="457200" rtl="0" eaLnBrk="1" fontAlgn="auto" latinLnBrk="0" hangingPunct="1">
                        <a:lnSpc>
                          <a:spcPct val="100000"/>
                        </a:lnSpc>
                        <a:spcBef>
                          <a:spcPts val="0"/>
                        </a:spcBef>
                        <a:spcAft>
                          <a:spcPts val="0"/>
                        </a:spcAft>
                        <a:buClrTx/>
                        <a:buSzTx/>
                        <a:buFontTx/>
                        <a:buNone/>
                        <a:tabLst/>
                        <a:defRPr/>
                      </a:pPr>
                      <a:r>
                        <a:rPr lang="de-DE" sz="1100" kern="1200" dirty="0">
                          <a:solidFill>
                            <a:schemeClr val="dk1"/>
                          </a:solidFill>
                          <a:effectLst/>
                          <a:latin typeface="+mn-lt"/>
                          <a:ea typeface="+mn-ea"/>
                          <a:cs typeface="+mn-cs"/>
                        </a:rPr>
                        <a:t>Dr. Hans-Rudolf </a:t>
                      </a:r>
                      <a:r>
                        <a:rPr lang="de-DE" sz="1100" kern="1200" dirty="0" err="1">
                          <a:solidFill>
                            <a:schemeClr val="dk1"/>
                          </a:solidFill>
                          <a:effectLst/>
                          <a:latin typeface="+mn-lt"/>
                          <a:ea typeface="+mn-ea"/>
                          <a:cs typeface="+mn-cs"/>
                        </a:rPr>
                        <a:t>Weiss</a:t>
                      </a:r>
                      <a:r>
                        <a:rPr lang="de-DE" sz="1100" kern="1200" dirty="0">
                          <a:solidFill>
                            <a:schemeClr val="dk1"/>
                          </a:solidFill>
                          <a:effectLst/>
                          <a:latin typeface="+mn-lt"/>
                          <a:ea typeface="+mn-ea"/>
                          <a:cs typeface="+mn-cs"/>
                        </a:rPr>
                        <a:t> </a:t>
                      </a:r>
                      <a:endParaRPr lang="de-DE"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CAD/CAM</a:t>
                      </a:r>
                      <a:r>
                        <a:rPr lang="en-US" sz="1100" kern="1200" baseline="0" dirty="0">
                          <a:solidFill>
                            <a:schemeClr val="dk1"/>
                          </a:solidFill>
                          <a:effectLst/>
                          <a:latin typeface="+mn-lt"/>
                          <a:ea typeface="+mn-ea"/>
                          <a:cs typeface="+mn-cs"/>
                        </a:rPr>
                        <a:t> or</a:t>
                      </a:r>
                      <a:r>
                        <a:rPr lang="en-US" sz="1100" kern="1200" dirty="0">
                          <a:solidFill>
                            <a:schemeClr val="dk1"/>
                          </a:solidFill>
                          <a:effectLst/>
                          <a:latin typeface="+mn-lt"/>
                          <a:ea typeface="+mn-ea"/>
                          <a:cs typeface="+mn-cs"/>
                        </a:rPr>
                        <a:t> hand made </a:t>
                      </a: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Rigid </a:t>
                      </a:r>
                    </a:p>
                    <a:p>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A</a:t>
                      </a:r>
                      <a:r>
                        <a:rPr lang="fi-FI" sz="1100" kern="1200" dirty="0" err="1">
                          <a:solidFill>
                            <a:schemeClr val="dk1"/>
                          </a:solidFill>
                          <a:effectLst/>
                          <a:latin typeface="+mn-lt"/>
                          <a:ea typeface="+mn-ea"/>
                          <a:cs typeface="+mn-cs"/>
                        </a:rPr>
                        <a:t>symmetric</a:t>
                      </a:r>
                      <a:r>
                        <a:rPr lang="fi-FI" sz="1100" kern="1200" baseline="0" dirty="0">
                          <a:solidFill>
                            <a:schemeClr val="dk1"/>
                          </a:solidFill>
                          <a:effectLst/>
                          <a:latin typeface="+mn-lt"/>
                          <a:ea typeface="+mn-ea"/>
                          <a:cs typeface="+mn-cs"/>
                        </a:rPr>
                        <a:t>/</a:t>
                      </a:r>
                      <a:r>
                        <a:rPr lang="en-US" sz="1100" dirty="0"/>
                        <a:t>Anterior </a:t>
                      </a:r>
                    </a:p>
                    <a:p>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kern="1200" dirty="0">
                          <a:solidFill>
                            <a:schemeClr val="dk1"/>
                          </a:solidFill>
                          <a:effectLst/>
                          <a:latin typeface="+mn-lt"/>
                          <a:ea typeface="+mn-ea"/>
                          <a:cs typeface="+mn-cs"/>
                        </a:rPr>
                        <a:t>3D</a:t>
                      </a:r>
                      <a:endParaRPr lang="it-IT"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Single and double curves</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a:t>
                      </a:r>
                      <a:endParaRPr lang="en-US" sz="1100" dirty="0"/>
                    </a:p>
                  </a:txBody>
                  <a:tcPr/>
                </a:tc>
                <a:extLst>
                  <a:ext uri="{0D108BD9-81ED-4DB2-BD59-A6C34878D82A}">
                    <a16:rowId xmlns:a16="http://schemas.microsoft.com/office/drawing/2014/main" val="10008"/>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TLI Brace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100" dirty="0"/>
                        <a:t>2015</a:t>
                      </a:r>
                    </a:p>
                    <a:p>
                      <a:pPr marL="0" marR="0" indent="0" algn="l" defTabSz="457200" rtl="0" eaLnBrk="1" fontAlgn="auto" latinLnBrk="0" hangingPunct="1">
                        <a:lnSpc>
                          <a:spcPct val="100000"/>
                        </a:lnSpc>
                        <a:spcBef>
                          <a:spcPts val="0"/>
                        </a:spcBef>
                        <a:spcAft>
                          <a:spcPts val="0"/>
                        </a:spcAft>
                        <a:buClrTx/>
                        <a:buSzTx/>
                        <a:buFontTx/>
                        <a:buNone/>
                        <a:tabLst/>
                        <a:defRPr/>
                      </a:pPr>
                      <a:r>
                        <a:rPr lang="nl-NL" sz="1100" b="0" kern="1200" dirty="0">
                          <a:solidFill>
                            <a:schemeClr val="dk1"/>
                          </a:solidFill>
                          <a:effectLst/>
                          <a:latin typeface="+mn-lt"/>
                          <a:ea typeface="+mn-ea"/>
                          <a:cs typeface="+mn-cs"/>
                        </a:rPr>
                        <a:t>Piet Van Loon </a:t>
                      </a:r>
                      <a:endParaRPr lang="nl-NL" sz="11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Prefabricated</a:t>
                      </a:r>
                      <a:r>
                        <a:rPr lang="en-US" sz="1100" baseline="0" dirty="0"/>
                        <a:t> model</a:t>
                      </a:r>
                      <a:endParaRPr lang="en-US" sz="1100" dirty="0"/>
                    </a:p>
                  </a:txBody>
                  <a:tcPr/>
                </a:tc>
                <a:tc>
                  <a:txBody>
                    <a:bodyPr/>
                    <a:lstStyle/>
                    <a:p>
                      <a:r>
                        <a:rPr lang="en-US" sz="1100" dirty="0"/>
                        <a:t>Rigid </a:t>
                      </a:r>
                    </a:p>
                  </a:txBody>
                  <a:tcPr/>
                </a:tc>
                <a:tc>
                  <a:txBody>
                    <a:bodyPr/>
                    <a:lstStyle/>
                    <a:p>
                      <a:r>
                        <a:rPr lang="en-US" sz="1100" dirty="0"/>
                        <a:t>Symmetric </a:t>
                      </a:r>
                    </a:p>
                    <a:p>
                      <a:r>
                        <a:rPr lang="en-US" sz="1100" dirty="0"/>
                        <a:t>posterior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100" dirty="0"/>
                        <a:t>Sagittal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Single and</a:t>
                      </a:r>
                      <a:r>
                        <a:rPr lang="en-US" sz="1100" baseline="0" dirty="0"/>
                        <a:t> double curve</a:t>
                      </a:r>
                      <a:endParaRPr lang="en-US" sz="11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More</a:t>
                      </a:r>
                      <a:r>
                        <a:rPr lang="en-US" sz="1100" kern="1200" baseline="0" dirty="0">
                          <a:solidFill>
                            <a:schemeClr val="dk1"/>
                          </a:solidFill>
                          <a:effectLst/>
                          <a:latin typeface="+mn-lt"/>
                          <a:ea typeface="+mn-ea"/>
                          <a:cs typeface="+mn-cs"/>
                        </a:rPr>
                        <a:t> than 20 hour</a:t>
                      </a:r>
                      <a:endParaRPr lang="en-US" sz="11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44418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96"/>
            <a:ext cx="8229600" cy="902427"/>
          </a:xfrm>
        </p:spPr>
        <p:txBody>
          <a:bodyPr>
            <a:normAutofit/>
          </a:bodyPr>
          <a:lstStyle/>
          <a:p>
            <a:r>
              <a:rPr lang="en-US" sz="3600" b="1" dirty="0"/>
              <a:t>AMERICAN BRACES</a:t>
            </a:r>
          </a:p>
        </p:txBody>
      </p:sp>
      <p:graphicFrame>
        <p:nvGraphicFramePr>
          <p:cNvPr id="4" name="Content Placeholder 3"/>
          <p:cNvGraphicFramePr>
            <a:graphicFrameLocks/>
          </p:cNvGraphicFramePr>
          <p:nvPr>
            <p:extLst>
              <p:ext uri="{D42A27DB-BD31-4B8C-83A1-F6EECF244321}">
                <p14:modId xmlns:p14="http://schemas.microsoft.com/office/powerpoint/2010/main" val="4139876234"/>
              </p:ext>
            </p:extLst>
          </p:nvPr>
        </p:nvGraphicFramePr>
        <p:xfrm>
          <a:off x="95842" y="1106208"/>
          <a:ext cx="8925359" cy="5746081"/>
        </p:xfrm>
        <a:graphic>
          <a:graphicData uri="http://schemas.openxmlformats.org/drawingml/2006/table">
            <a:tbl>
              <a:tblPr firstRow="1" bandRow="1">
                <a:tableStyleId>{5C22544A-7EE6-4342-B048-85BDC9FD1C3A}</a:tableStyleId>
              </a:tblPr>
              <a:tblGrid>
                <a:gridCol w="1115670">
                  <a:extLst>
                    <a:ext uri="{9D8B030D-6E8A-4147-A177-3AD203B41FA5}">
                      <a16:colId xmlns:a16="http://schemas.microsoft.com/office/drawing/2014/main" val="20000"/>
                    </a:ext>
                  </a:extLst>
                </a:gridCol>
                <a:gridCol w="1115670">
                  <a:extLst>
                    <a:ext uri="{9D8B030D-6E8A-4147-A177-3AD203B41FA5}">
                      <a16:colId xmlns:a16="http://schemas.microsoft.com/office/drawing/2014/main" val="20001"/>
                    </a:ext>
                  </a:extLst>
                </a:gridCol>
                <a:gridCol w="1115670">
                  <a:extLst>
                    <a:ext uri="{9D8B030D-6E8A-4147-A177-3AD203B41FA5}">
                      <a16:colId xmlns:a16="http://schemas.microsoft.com/office/drawing/2014/main" val="20002"/>
                    </a:ext>
                  </a:extLst>
                </a:gridCol>
                <a:gridCol w="708741">
                  <a:extLst>
                    <a:ext uri="{9D8B030D-6E8A-4147-A177-3AD203B41FA5}">
                      <a16:colId xmlns:a16="http://schemas.microsoft.com/office/drawing/2014/main" val="20003"/>
                    </a:ext>
                  </a:extLst>
                </a:gridCol>
                <a:gridCol w="1239563">
                  <a:extLst>
                    <a:ext uri="{9D8B030D-6E8A-4147-A177-3AD203B41FA5}">
                      <a16:colId xmlns:a16="http://schemas.microsoft.com/office/drawing/2014/main" val="20004"/>
                    </a:ext>
                  </a:extLst>
                </a:gridCol>
                <a:gridCol w="914139">
                  <a:extLst>
                    <a:ext uri="{9D8B030D-6E8A-4147-A177-3AD203B41FA5}">
                      <a16:colId xmlns:a16="http://schemas.microsoft.com/office/drawing/2014/main" val="20005"/>
                    </a:ext>
                  </a:extLst>
                </a:gridCol>
                <a:gridCol w="1122614">
                  <a:extLst>
                    <a:ext uri="{9D8B030D-6E8A-4147-A177-3AD203B41FA5}">
                      <a16:colId xmlns:a16="http://schemas.microsoft.com/office/drawing/2014/main" val="20006"/>
                    </a:ext>
                  </a:extLst>
                </a:gridCol>
                <a:gridCol w="1593292">
                  <a:extLst>
                    <a:ext uri="{9D8B030D-6E8A-4147-A177-3AD203B41FA5}">
                      <a16:colId xmlns:a16="http://schemas.microsoft.com/office/drawing/2014/main" val="20007"/>
                    </a:ext>
                  </a:extLst>
                </a:gridCol>
              </a:tblGrid>
              <a:tr h="370840">
                <a:tc>
                  <a:txBody>
                    <a:bodyPr/>
                    <a:lstStyle/>
                    <a:p>
                      <a:r>
                        <a:rPr lang="en-US" sz="1200" dirty="0"/>
                        <a:t>BRACE</a:t>
                      </a:r>
                    </a:p>
                  </a:txBody>
                  <a:tcPr/>
                </a:tc>
                <a:tc>
                  <a:txBody>
                    <a:bodyPr/>
                    <a:lstStyle/>
                    <a:p>
                      <a:r>
                        <a:rPr lang="en-US" sz="1200" dirty="0"/>
                        <a:t>0RIGIN</a:t>
                      </a:r>
                    </a:p>
                  </a:txBody>
                  <a:tcPr/>
                </a:tc>
                <a:tc>
                  <a:txBody>
                    <a:bodyPr/>
                    <a:lstStyle/>
                    <a:p>
                      <a:r>
                        <a:rPr lang="en-US" sz="1200" dirty="0"/>
                        <a:t>CONSTRUCTION</a:t>
                      </a:r>
                    </a:p>
                  </a:txBody>
                  <a:tcPr/>
                </a:tc>
                <a:tc>
                  <a:txBody>
                    <a:bodyPr/>
                    <a:lstStyle/>
                    <a:p>
                      <a:r>
                        <a:rPr lang="en-US" sz="1200" dirty="0"/>
                        <a:t>RIGIDITY</a:t>
                      </a:r>
                    </a:p>
                  </a:txBody>
                  <a:tcPr/>
                </a:tc>
                <a:tc>
                  <a:txBody>
                    <a:bodyPr/>
                    <a:lstStyle/>
                    <a:p>
                      <a:r>
                        <a:rPr lang="en-US" sz="1200" dirty="0"/>
                        <a:t>CONSTRUCTION OF THE ENVELOP/opening</a:t>
                      </a:r>
                    </a:p>
                  </a:txBody>
                  <a:tcPr/>
                </a:tc>
                <a:tc>
                  <a:txBody>
                    <a:bodyPr/>
                    <a:lstStyle/>
                    <a:p>
                      <a:r>
                        <a:rPr lang="en-US" sz="1200" dirty="0"/>
                        <a:t>Plane</a:t>
                      </a:r>
                      <a:r>
                        <a:rPr lang="en-US" sz="1200" baseline="0" dirty="0"/>
                        <a:t> of action</a:t>
                      </a:r>
                      <a:endParaRPr lang="en-US" sz="1200" dirty="0"/>
                    </a:p>
                  </a:txBody>
                  <a:tcPr/>
                </a:tc>
                <a:tc>
                  <a:txBody>
                    <a:bodyPr/>
                    <a:lstStyle/>
                    <a:p>
                      <a:r>
                        <a:rPr lang="en-US" sz="1200" dirty="0"/>
                        <a:t>MAIN INDICATION</a:t>
                      </a:r>
                    </a:p>
                  </a:txBody>
                  <a:tcPr/>
                </a:tc>
                <a:tc>
                  <a:txBody>
                    <a:bodyPr/>
                    <a:lstStyle/>
                    <a:p>
                      <a:r>
                        <a:rPr lang="en-US" sz="1200" dirty="0"/>
                        <a:t>INITIAL HOUR</a:t>
                      </a:r>
                      <a:r>
                        <a:rPr lang="en-US" sz="1200" baseline="0" dirty="0"/>
                        <a:t> OF PRESCRIPTION</a:t>
                      </a:r>
                      <a:endParaRPr lang="en-US" sz="1200" dirty="0"/>
                    </a:p>
                  </a:txBody>
                  <a:tcPr/>
                </a:tc>
                <a:extLst>
                  <a:ext uri="{0D108BD9-81ED-4DB2-BD59-A6C34878D82A}">
                    <a16:rowId xmlns:a16="http://schemas.microsoft.com/office/drawing/2014/main" val="10000"/>
                  </a:ext>
                </a:extLst>
              </a:tr>
              <a:tr h="646888">
                <a:tc>
                  <a:txBody>
                    <a:bodyPr/>
                    <a:lstStyle/>
                    <a:p>
                      <a:r>
                        <a:rPr lang="en-US" sz="1200" kern="1200" dirty="0">
                          <a:solidFill>
                            <a:schemeClr val="dk1"/>
                          </a:solidFill>
                          <a:effectLst/>
                          <a:latin typeface="+mn-lt"/>
                          <a:ea typeface="+mn-ea"/>
                          <a:cs typeface="+mn-cs"/>
                        </a:rPr>
                        <a:t>Milwaukee brace</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1946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Walter</a:t>
                      </a:r>
                      <a:r>
                        <a:rPr lang="en-US" sz="1200" baseline="0" dirty="0"/>
                        <a:t> Blount</a:t>
                      </a:r>
                      <a:endParaRPr lang="en-US" sz="1200" dirty="0"/>
                    </a:p>
                  </a:txBody>
                  <a:tcPr/>
                </a:tc>
                <a:tc>
                  <a:txBody>
                    <a:bodyPr/>
                    <a:lstStyle/>
                    <a:p>
                      <a:r>
                        <a:rPr lang="en-US" sz="1200" dirty="0"/>
                        <a:t> Hand made</a:t>
                      </a:r>
                    </a:p>
                  </a:txBody>
                  <a:tcPr/>
                </a:tc>
                <a:tc>
                  <a:txBody>
                    <a:bodyPr/>
                    <a:lstStyle/>
                    <a:p>
                      <a:r>
                        <a:rPr lang="en-US" sz="1200" dirty="0"/>
                        <a:t>Rigid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A</a:t>
                      </a:r>
                      <a:r>
                        <a:rPr lang="fi-FI" sz="1200" kern="1200" dirty="0" err="1">
                          <a:solidFill>
                            <a:schemeClr val="dk1"/>
                          </a:solidFill>
                          <a:effectLst/>
                          <a:latin typeface="+mn-lt"/>
                          <a:ea typeface="+mn-ea"/>
                          <a:cs typeface="+mn-cs"/>
                        </a:rPr>
                        <a:t>symmetric</a:t>
                      </a:r>
                      <a:endParaRPr lang="fi-FI" sz="1200" kern="1200" dirty="0">
                        <a:solidFill>
                          <a:schemeClr val="dk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err="1">
                          <a:solidFill>
                            <a:schemeClr val="dk1"/>
                          </a:solidFill>
                          <a:effectLst/>
                          <a:latin typeface="+mn-lt"/>
                          <a:ea typeface="+mn-ea"/>
                          <a:cs typeface="+mn-cs"/>
                        </a:rPr>
                        <a:t>Posterior</a:t>
                      </a:r>
                      <a:endParaRPr lang="en-US" sz="1200" dirty="0"/>
                    </a:p>
                  </a:txBody>
                  <a:tcPr/>
                </a:tc>
                <a:tc>
                  <a:txBody>
                    <a:bodyPr/>
                    <a:lstStyle/>
                    <a:p>
                      <a:r>
                        <a:rPr lang="it-IT" sz="1200" kern="1200" dirty="0">
                          <a:solidFill>
                            <a:schemeClr val="dk1"/>
                          </a:solidFill>
                          <a:effectLst/>
                          <a:latin typeface="+mn-lt"/>
                          <a:ea typeface="+mn-ea"/>
                          <a:cs typeface="+mn-cs"/>
                        </a:rPr>
                        <a:t>3D</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Single and double curves </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More</a:t>
                      </a:r>
                      <a:r>
                        <a:rPr lang="en-US" sz="1200" kern="1200" baseline="0" dirty="0">
                          <a:solidFill>
                            <a:schemeClr val="dk1"/>
                          </a:solidFill>
                          <a:effectLst/>
                          <a:latin typeface="+mn-lt"/>
                          <a:ea typeface="+mn-ea"/>
                          <a:cs typeface="+mn-cs"/>
                        </a:rPr>
                        <a:t> than 20 hour/ Part time 10 to 18 hour</a:t>
                      </a:r>
                      <a:endParaRPr lang="en-US" sz="1200" dirty="0"/>
                    </a:p>
                  </a:txBody>
                  <a:tcPr/>
                </a:tc>
                <a:extLst>
                  <a:ext uri="{0D108BD9-81ED-4DB2-BD59-A6C34878D82A}">
                    <a16:rowId xmlns:a16="http://schemas.microsoft.com/office/drawing/2014/main" val="10001"/>
                  </a:ext>
                </a:extLst>
              </a:tr>
              <a:tr h="534001">
                <a:tc>
                  <a:txBody>
                    <a:bodyPr/>
                    <a:lstStyle/>
                    <a:p>
                      <a:r>
                        <a:rPr lang="en-US" sz="1200" dirty="0"/>
                        <a:t>Wilmington brace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1969</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D </a:t>
                      </a:r>
                      <a:r>
                        <a:rPr lang="en-US" sz="1200" dirty="0" err="1"/>
                        <a:t>MacEwen</a:t>
                      </a:r>
                      <a:endParaRPr lang="en-US" sz="1200" dirty="0"/>
                    </a:p>
                  </a:txBody>
                  <a:tcPr/>
                </a:tc>
                <a:tc>
                  <a:txBody>
                    <a:bodyPr/>
                    <a:lstStyle/>
                    <a:p>
                      <a:r>
                        <a:rPr lang="en-US" sz="1200" dirty="0"/>
                        <a:t>Custom</a:t>
                      </a:r>
                      <a:r>
                        <a:rPr lang="en-US" sz="1200" baseline="0" dirty="0"/>
                        <a:t> made</a:t>
                      </a:r>
                      <a:endParaRPr lang="en-US" sz="1200" dirty="0"/>
                    </a:p>
                  </a:txBody>
                  <a:tcPr/>
                </a:tc>
                <a:tc>
                  <a:txBody>
                    <a:bodyPr/>
                    <a:lstStyle/>
                    <a:p>
                      <a:r>
                        <a:rPr lang="en-US" sz="1200" dirty="0"/>
                        <a:t>Rigid </a:t>
                      </a:r>
                    </a:p>
                  </a:txBody>
                  <a:tcPr/>
                </a:tc>
                <a:tc>
                  <a:txBody>
                    <a:bodyPr/>
                    <a:lstStyle/>
                    <a:p>
                      <a:r>
                        <a:rPr lang="en-US" sz="1200" kern="1200" dirty="0">
                          <a:solidFill>
                            <a:schemeClr val="dk1"/>
                          </a:solidFill>
                          <a:effectLst/>
                          <a:latin typeface="+mn-lt"/>
                          <a:ea typeface="+mn-ea"/>
                          <a:cs typeface="+mn-cs"/>
                        </a:rPr>
                        <a:t>A</a:t>
                      </a:r>
                      <a:r>
                        <a:rPr lang="fi-FI" sz="1200" kern="1200" dirty="0" err="1">
                          <a:solidFill>
                            <a:schemeClr val="dk1"/>
                          </a:solidFill>
                          <a:effectLst/>
                          <a:latin typeface="+mn-lt"/>
                          <a:ea typeface="+mn-ea"/>
                          <a:cs typeface="+mn-cs"/>
                        </a:rPr>
                        <a:t>symmetric</a:t>
                      </a:r>
                      <a:r>
                        <a:rPr lang="fi-FI" sz="1200" kern="1200" dirty="0">
                          <a:solidFill>
                            <a:schemeClr val="dk1"/>
                          </a:solidFill>
                          <a:effectLst/>
                          <a:latin typeface="+mn-lt"/>
                          <a:ea typeface="+mn-ea"/>
                          <a:cs typeface="+mn-cs"/>
                        </a:rPr>
                        <a:t>/</a:t>
                      </a:r>
                    </a:p>
                    <a:p>
                      <a:r>
                        <a:rPr lang="en-US" sz="1200" kern="1200" dirty="0">
                          <a:solidFill>
                            <a:schemeClr val="dk1"/>
                          </a:solidFill>
                          <a:effectLst/>
                          <a:latin typeface="+mn-lt"/>
                          <a:ea typeface="+mn-ea"/>
                          <a:cs typeface="+mn-cs"/>
                        </a:rPr>
                        <a:t>A</a:t>
                      </a:r>
                      <a:r>
                        <a:rPr lang="x-none" sz="1200" kern="1200" dirty="0">
                          <a:solidFill>
                            <a:schemeClr val="dk1"/>
                          </a:solidFill>
                          <a:effectLst/>
                          <a:latin typeface="+mn-lt"/>
                          <a:ea typeface="+mn-ea"/>
                          <a:cs typeface="+mn-cs"/>
                        </a:rPr>
                        <a:t>nterior </a:t>
                      </a:r>
                      <a:r>
                        <a:rPr lang="fi-FI" sz="1200" kern="1200" dirty="0">
                          <a:solidFill>
                            <a:schemeClr val="dk1"/>
                          </a:solidFill>
                          <a:effectLst/>
                          <a:latin typeface="+mn-lt"/>
                          <a:ea typeface="+mn-ea"/>
                          <a:cs typeface="+mn-cs"/>
                        </a:rPr>
                        <a:t> </a:t>
                      </a:r>
                      <a:endParaRPr lang="en-US" sz="1200" dirty="0"/>
                    </a:p>
                  </a:txBody>
                  <a:tcPr/>
                </a:tc>
                <a:tc>
                  <a:txBody>
                    <a:bodyPr/>
                    <a:lstStyle/>
                    <a:p>
                      <a:r>
                        <a:rPr lang="en-US" sz="1200" dirty="0"/>
                        <a:t>Frontal </a:t>
                      </a:r>
                      <a:r>
                        <a:rPr lang="en-US" sz="1200" dirty="0" err="1"/>
                        <a:t>Hrizontal</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a:t>
                      </a:r>
                      <a:r>
                        <a:rPr lang="en-US" sz="1200" kern="1200" dirty="0">
                          <a:solidFill>
                            <a:schemeClr val="dk1"/>
                          </a:solidFill>
                          <a:effectLst/>
                          <a:latin typeface="+mn-lt"/>
                          <a:ea typeface="+mn-ea"/>
                          <a:cs typeface="+mn-cs"/>
                        </a:rPr>
                        <a:t>Single and double curves </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Full time/ Part time</a:t>
                      </a:r>
                    </a:p>
                  </a:txBody>
                  <a:tcPr/>
                </a:tc>
                <a:extLst>
                  <a:ext uri="{0D108BD9-81ED-4DB2-BD59-A6C34878D82A}">
                    <a16:rowId xmlns:a16="http://schemas.microsoft.com/office/drawing/2014/main" val="10002"/>
                  </a:ext>
                </a:extLst>
              </a:tr>
              <a:tr h="670560">
                <a:tc>
                  <a:txBody>
                    <a:bodyPr/>
                    <a:lstStyle/>
                    <a:p>
                      <a:r>
                        <a:rPr lang="en-US" sz="1200" dirty="0"/>
                        <a:t>BOSTON BRACE</a:t>
                      </a:r>
                    </a:p>
                  </a:txBody>
                  <a:tcPr/>
                </a:tc>
                <a:tc>
                  <a:txBody>
                    <a:bodyPr/>
                    <a:lstStyle/>
                    <a:p>
                      <a:r>
                        <a:rPr lang="en-US" sz="1200" dirty="0"/>
                        <a:t>1972</a:t>
                      </a:r>
                    </a:p>
                    <a:p>
                      <a:r>
                        <a:rPr lang="en-US" sz="1200" dirty="0"/>
                        <a:t>J Hall,</a:t>
                      </a:r>
                      <a:r>
                        <a:rPr lang="en-US" sz="1200" baseline="0" dirty="0"/>
                        <a:t> W Miller</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Prefabricated models</a:t>
                      </a: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hand made </a:t>
                      </a:r>
                      <a:endParaRPr lang="en-US" sz="1200" dirty="0"/>
                    </a:p>
                    <a:p>
                      <a:endParaRPr lang="en-US" sz="1200" dirty="0"/>
                    </a:p>
                  </a:txBody>
                  <a:tcPr/>
                </a:tc>
                <a:tc>
                  <a:txBody>
                    <a:bodyPr/>
                    <a:lstStyle/>
                    <a:p>
                      <a:r>
                        <a:rPr lang="en-US" sz="1200" dirty="0"/>
                        <a:t>Rigid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a:t>
                      </a:r>
                      <a:r>
                        <a:rPr lang="fi-FI" sz="1200" kern="1200" dirty="0" err="1">
                          <a:solidFill>
                            <a:schemeClr val="dk1"/>
                          </a:solidFill>
                          <a:effectLst/>
                          <a:latin typeface="+mn-lt"/>
                          <a:ea typeface="+mn-ea"/>
                          <a:cs typeface="+mn-cs"/>
                        </a:rPr>
                        <a:t>ymmetric</a:t>
                      </a:r>
                      <a:endParaRPr lang="fi-FI" sz="1200" kern="1200" baseline="0" dirty="0">
                        <a:solidFill>
                          <a:schemeClr val="dk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Posterior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dk1"/>
                          </a:solidFill>
                          <a:effectLst/>
                          <a:latin typeface="+mn-lt"/>
                          <a:ea typeface="+mn-ea"/>
                          <a:cs typeface="+mn-cs"/>
                        </a:rPr>
                        <a:t>3D</a:t>
                      </a:r>
                      <a:br>
                        <a:rPr lang="it-IT" sz="1200" kern="1200" dirty="0">
                          <a:solidFill>
                            <a:schemeClr val="dk1"/>
                          </a:solidFill>
                          <a:effectLst/>
                          <a:latin typeface="+mn-lt"/>
                          <a:ea typeface="+mn-ea"/>
                          <a:cs typeface="+mn-cs"/>
                        </a:rPr>
                      </a:br>
                      <a:endParaRPr lang="it-IT"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Single and double curves </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More</a:t>
                      </a:r>
                      <a:r>
                        <a:rPr lang="en-US" sz="1200" kern="1200" baseline="0" dirty="0">
                          <a:solidFill>
                            <a:schemeClr val="dk1"/>
                          </a:solidFill>
                          <a:effectLst/>
                          <a:latin typeface="+mn-lt"/>
                          <a:ea typeface="+mn-ea"/>
                          <a:cs typeface="+mn-cs"/>
                        </a:rPr>
                        <a:t> than 20 hour/ Part time 10 to 18 hour</a:t>
                      </a:r>
                      <a:endParaRPr lang="en-US" sz="1200" dirty="0"/>
                    </a:p>
                  </a:txBody>
                  <a:tcPr/>
                </a:tc>
                <a:extLst>
                  <a:ext uri="{0D108BD9-81ED-4DB2-BD59-A6C34878D82A}">
                    <a16:rowId xmlns:a16="http://schemas.microsoft.com/office/drawing/2014/main" val="10003"/>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Charleston bending</a:t>
                      </a:r>
                      <a:r>
                        <a:rPr lang="en-US" sz="1200" kern="1200" baseline="0" dirty="0">
                          <a:solidFill>
                            <a:schemeClr val="dk1"/>
                          </a:solidFill>
                          <a:effectLst/>
                          <a:latin typeface="+mn-lt"/>
                          <a:ea typeface="+mn-ea"/>
                          <a:cs typeface="+mn-cs"/>
                        </a:rPr>
                        <a:t> brace</a:t>
                      </a:r>
                      <a:endParaRPr lang="en-US" sz="1200" dirty="0"/>
                    </a:p>
                  </a:txBody>
                  <a:tcPr/>
                </a:tc>
                <a:tc>
                  <a:txBody>
                    <a:bodyPr/>
                    <a:lstStyle/>
                    <a:p>
                      <a:r>
                        <a:rPr lang="en-US" sz="1200" dirty="0"/>
                        <a:t>1979</a:t>
                      </a:r>
                    </a:p>
                    <a:p>
                      <a:r>
                        <a:rPr lang="en-US" sz="1200" dirty="0"/>
                        <a:t>F Reed, R Hooper</a:t>
                      </a:r>
                    </a:p>
                  </a:txBody>
                  <a:tcPr/>
                </a:tc>
                <a:tc>
                  <a:txBody>
                    <a:bodyPr/>
                    <a:lstStyle/>
                    <a:p>
                      <a:endParaRPr lang="en-US" sz="1200" dirty="0"/>
                    </a:p>
                  </a:txBody>
                  <a:tcPr/>
                </a:tc>
                <a:tc>
                  <a:txBody>
                    <a:bodyPr/>
                    <a:lstStyle/>
                    <a:p>
                      <a:r>
                        <a:rPr lang="en-US" sz="1200" dirty="0"/>
                        <a:t>Rigid </a:t>
                      </a:r>
                    </a:p>
                  </a:txBody>
                  <a:tcPr/>
                </a:tc>
                <a:tc>
                  <a:txBody>
                    <a:bodyPr/>
                    <a:lstStyle/>
                    <a:p>
                      <a:r>
                        <a:rPr lang="en-US" sz="1200" kern="1200" dirty="0">
                          <a:solidFill>
                            <a:schemeClr val="dk1"/>
                          </a:solidFill>
                          <a:effectLst/>
                          <a:latin typeface="+mn-lt"/>
                          <a:ea typeface="+mn-ea"/>
                          <a:cs typeface="+mn-cs"/>
                        </a:rPr>
                        <a:t>A</a:t>
                      </a:r>
                      <a:r>
                        <a:rPr lang="fi-FI" sz="1200" kern="1200" dirty="0" err="1">
                          <a:solidFill>
                            <a:schemeClr val="dk1"/>
                          </a:solidFill>
                          <a:effectLst/>
                          <a:latin typeface="+mn-lt"/>
                          <a:ea typeface="+mn-ea"/>
                          <a:cs typeface="+mn-cs"/>
                        </a:rPr>
                        <a:t>symmetric</a:t>
                      </a:r>
                      <a:r>
                        <a:rPr lang="fi-FI" sz="1200" kern="1200" dirty="0">
                          <a:solidFill>
                            <a:schemeClr val="dk1"/>
                          </a:solidFill>
                          <a:effectLst/>
                          <a:latin typeface="+mn-lt"/>
                          <a:ea typeface="+mn-ea"/>
                          <a:cs typeface="+mn-cs"/>
                        </a:rPr>
                        <a:t>/</a:t>
                      </a:r>
                    </a:p>
                    <a:p>
                      <a:r>
                        <a:rPr lang="en-US" sz="1200" kern="1200" dirty="0">
                          <a:solidFill>
                            <a:schemeClr val="dk1"/>
                          </a:solidFill>
                          <a:effectLst/>
                          <a:latin typeface="+mn-lt"/>
                          <a:ea typeface="+mn-ea"/>
                          <a:cs typeface="+mn-cs"/>
                        </a:rPr>
                        <a:t>A</a:t>
                      </a:r>
                      <a:r>
                        <a:rPr lang="x-none" sz="1200" kern="1200" dirty="0">
                          <a:solidFill>
                            <a:schemeClr val="dk1"/>
                          </a:solidFill>
                          <a:effectLst/>
                          <a:latin typeface="+mn-lt"/>
                          <a:ea typeface="+mn-ea"/>
                          <a:cs typeface="+mn-cs"/>
                        </a:rPr>
                        <a:t>nterior </a:t>
                      </a:r>
                      <a:r>
                        <a:rPr lang="fi-FI" sz="1200" kern="1200" dirty="0">
                          <a:solidFill>
                            <a:schemeClr val="dk1"/>
                          </a:solidFill>
                          <a:effectLst/>
                          <a:latin typeface="+mn-lt"/>
                          <a:ea typeface="+mn-ea"/>
                          <a:cs typeface="+mn-cs"/>
                        </a:rPr>
                        <a:t> </a:t>
                      </a:r>
                      <a:endParaRPr lang="en-US" sz="1200" dirty="0"/>
                    </a:p>
                  </a:txBody>
                  <a:tcPr/>
                </a:tc>
                <a:tc>
                  <a:txBody>
                    <a:bodyPr/>
                    <a:lstStyle/>
                    <a:p>
                      <a:r>
                        <a:rPr lang="en-US" sz="1200" dirty="0"/>
                        <a:t>Frontal</a:t>
                      </a:r>
                    </a:p>
                  </a:txBody>
                  <a:tcPr/>
                </a:tc>
                <a:tc>
                  <a:txBody>
                    <a:bodyPr/>
                    <a:lstStyle/>
                    <a:p>
                      <a:r>
                        <a:rPr lang="en-US" sz="1200" kern="1200" dirty="0">
                          <a:solidFill>
                            <a:schemeClr val="dk1"/>
                          </a:solidFill>
                          <a:effectLst/>
                          <a:latin typeface="+mn-lt"/>
                          <a:ea typeface="+mn-ea"/>
                          <a:cs typeface="+mn-cs"/>
                        </a:rPr>
                        <a:t>Single curves</a:t>
                      </a:r>
                    </a:p>
                    <a:p>
                      <a:r>
                        <a:rPr lang="en-US" sz="1200" kern="1200" dirty="0">
                          <a:solidFill>
                            <a:schemeClr val="dk1"/>
                          </a:solidFill>
                          <a:effectLst/>
                          <a:latin typeface="+mn-lt"/>
                          <a:ea typeface="+mn-ea"/>
                          <a:cs typeface="+mn-cs"/>
                        </a:rPr>
                        <a:t>T,TL,L</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Night time</a:t>
                      </a:r>
                      <a:r>
                        <a:rPr lang="en-US" sz="1200" kern="1200" baseline="0" dirty="0">
                          <a:solidFill>
                            <a:schemeClr val="dk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dk1"/>
                          </a:solidFill>
                          <a:effectLst/>
                          <a:latin typeface="+mn-lt"/>
                          <a:ea typeface="+mn-ea"/>
                          <a:cs typeface="+mn-cs"/>
                        </a:rPr>
                        <a:t>less than 10, only during sleeping</a:t>
                      </a:r>
                      <a:endParaRPr lang="en-US" sz="1200" dirty="0"/>
                    </a:p>
                  </a:txBody>
                  <a:tcPr/>
                </a:tc>
                <a:extLst>
                  <a:ext uri="{0D108BD9-81ED-4DB2-BD59-A6C34878D82A}">
                    <a16:rowId xmlns:a16="http://schemas.microsoft.com/office/drawing/2014/main" val="10004"/>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Providence brace </a:t>
                      </a:r>
                    </a:p>
                  </a:txBody>
                  <a:tcPr/>
                </a:tc>
                <a:tc>
                  <a:txBody>
                    <a:bodyPr/>
                    <a:lstStyle/>
                    <a:p>
                      <a:r>
                        <a:rPr lang="en-US" sz="1200" dirty="0"/>
                        <a:t>1990</a:t>
                      </a:r>
                    </a:p>
                    <a:p>
                      <a:r>
                        <a:rPr lang="en-US" sz="1200" dirty="0"/>
                        <a:t>D’Amato, Griggs and McCoy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CAD/CAM</a:t>
                      </a:r>
                      <a:r>
                        <a:rPr lang="en-US" sz="1200" kern="1200" baseline="0" dirty="0">
                          <a:solidFill>
                            <a:schemeClr val="dk1"/>
                          </a:solidFill>
                          <a:effectLst/>
                          <a:latin typeface="+mn-lt"/>
                          <a:ea typeface="+mn-ea"/>
                          <a:cs typeface="+mn-cs"/>
                        </a:rPr>
                        <a:t> or</a:t>
                      </a:r>
                      <a:r>
                        <a:rPr lang="en-US" sz="1200" kern="1200" dirty="0">
                          <a:solidFill>
                            <a:schemeClr val="dk1"/>
                          </a:solidFill>
                          <a:effectLst/>
                          <a:latin typeface="+mn-lt"/>
                          <a:ea typeface="+mn-ea"/>
                          <a:cs typeface="+mn-cs"/>
                        </a:rPr>
                        <a:t> hand made </a:t>
                      </a:r>
                      <a:endParaRPr lang="en-US" sz="1200" dirty="0"/>
                    </a:p>
                    <a:p>
                      <a:endParaRPr lang="en-US" sz="1200" dirty="0"/>
                    </a:p>
                  </a:txBody>
                  <a:tcPr/>
                </a:tc>
                <a:tc>
                  <a:txBody>
                    <a:bodyPr/>
                    <a:lstStyle/>
                    <a:p>
                      <a:r>
                        <a:rPr lang="en-US" sz="1200" dirty="0"/>
                        <a:t>Rigid </a:t>
                      </a:r>
                    </a:p>
                  </a:txBody>
                  <a:tcPr/>
                </a:tc>
                <a:tc>
                  <a:txBody>
                    <a:bodyPr/>
                    <a:lstStyle/>
                    <a:p>
                      <a:r>
                        <a:rPr lang="en-US" sz="1200" kern="1200" dirty="0">
                          <a:solidFill>
                            <a:schemeClr val="dk1"/>
                          </a:solidFill>
                          <a:effectLst/>
                          <a:latin typeface="+mn-lt"/>
                          <a:ea typeface="+mn-ea"/>
                          <a:cs typeface="+mn-cs"/>
                        </a:rPr>
                        <a:t>A</a:t>
                      </a:r>
                      <a:r>
                        <a:rPr lang="fi-FI" sz="1200" kern="1200" dirty="0" err="1">
                          <a:solidFill>
                            <a:schemeClr val="dk1"/>
                          </a:solidFill>
                          <a:effectLst/>
                          <a:latin typeface="+mn-lt"/>
                          <a:ea typeface="+mn-ea"/>
                          <a:cs typeface="+mn-cs"/>
                        </a:rPr>
                        <a:t>symmetric</a:t>
                      </a:r>
                      <a:r>
                        <a:rPr lang="fi-FI" sz="1200" kern="1200" dirty="0">
                          <a:solidFill>
                            <a:schemeClr val="dk1"/>
                          </a:solidFill>
                          <a:effectLst/>
                          <a:latin typeface="+mn-lt"/>
                          <a:ea typeface="+mn-ea"/>
                          <a:cs typeface="+mn-cs"/>
                        </a:rPr>
                        <a:t>/</a:t>
                      </a:r>
                    </a:p>
                    <a:p>
                      <a:r>
                        <a:rPr lang="en-US" sz="1200" kern="1200" dirty="0">
                          <a:solidFill>
                            <a:schemeClr val="dk1"/>
                          </a:solidFill>
                          <a:effectLst/>
                          <a:latin typeface="+mn-lt"/>
                          <a:ea typeface="+mn-ea"/>
                          <a:cs typeface="+mn-cs"/>
                        </a:rPr>
                        <a:t>A</a:t>
                      </a:r>
                      <a:r>
                        <a:rPr lang="x-none" sz="1200" kern="1200" dirty="0">
                          <a:solidFill>
                            <a:schemeClr val="dk1"/>
                          </a:solidFill>
                          <a:effectLst/>
                          <a:latin typeface="+mn-lt"/>
                          <a:ea typeface="+mn-ea"/>
                          <a:cs typeface="+mn-cs"/>
                        </a:rPr>
                        <a:t>nterior </a:t>
                      </a:r>
                      <a:r>
                        <a:rPr lang="fi-FI" sz="1200" kern="1200" dirty="0">
                          <a:solidFill>
                            <a:schemeClr val="dk1"/>
                          </a:solidFill>
                          <a:effectLst/>
                          <a:latin typeface="+mn-lt"/>
                          <a:ea typeface="+mn-ea"/>
                          <a:cs typeface="+mn-cs"/>
                        </a:rPr>
                        <a:t> </a:t>
                      </a:r>
                      <a:endParaRPr lang="en-US" sz="1200" dirty="0"/>
                    </a:p>
                  </a:txBody>
                  <a:tcPr/>
                </a:tc>
                <a:tc>
                  <a:txBody>
                    <a:bodyPr/>
                    <a:lstStyle/>
                    <a:p>
                      <a:r>
                        <a:rPr lang="en-US" sz="1200" dirty="0"/>
                        <a:t>Frontal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Single and double curves </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Night time</a:t>
                      </a:r>
                    </a:p>
                  </a:txBody>
                  <a:tcPr/>
                </a:tc>
                <a:extLst>
                  <a:ext uri="{0D108BD9-81ED-4DB2-BD59-A6C34878D82A}">
                    <a16:rowId xmlns:a16="http://schemas.microsoft.com/office/drawing/2014/main" val="1000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t>Rosemberger</a:t>
                      </a:r>
                      <a:r>
                        <a:rPr lang="en-US" sz="1200" baseline="0" dirty="0"/>
                        <a:t> brace </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1983</a:t>
                      </a:r>
                    </a:p>
                    <a:p>
                      <a:r>
                        <a:rPr lang="en-US" sz="1200" dirty="0"/>
                        <a:t>Richard Rosenberger</a:t>
                      </a:r>
                    </a:p>
                  </a:txBody>
                  <a:tcPr/>
                </a:tc>
                <a:tc>
                  <a:txBody>
                    <a:bodyPr/>
                    <a:lstStyle/>
                    <a:p>
                      <a:endParaRPr lang="en-US" sz="1200" dirty="0"/>
                    </a:p>
                  </a:txBody>
                  <a:tcPr/>
                </a:tc>
                <a:tc>
                  <a:txBody>
                    <a:bodyPr/>
                    <a:lstStyle/>
                    <a:p>
                      <a:r>
                        <a:rPr lang="en-US" sz="1200" dirty="0"/>
                        <a:t>Rigid </a:t>
                      </a:r>
                    </a:p>
                  </a:txBody>
                  <a:tcPr/>
                </a:tc>
                <a:tc>
                  <a:txBody>
                    <a:bodyPr/>
                    <a:lstStyle/>
                    <a:p>
                      <a:r>
                        <a:rPr lang="en-US" sz="1200" kern="1200" dirty="0">
                          <a:solidFill>
                            <a:schemeClr val="dk1"/>
                          </a:solidFill>
                          <a:effectLst/>
                          <a:latin typeface="+mn-lt"/>
                          <a:ea typeface="+mn-ea"/>
                          <a:cs typeface="+mn-cs"/>
                        </a:rPr>
                        <a:t>A</a:t>
                      </a:r>
                      <a:r>
                        <a:rPr lang="fi-FI" sz="1200" kern="1200" dirty="0" err="1">
                          <a:solidFill>
                            <a:schemeClr val="dk1"/>
                          </a:solidFill>
                          <a:effectLst/>
                          <a:latin typeface="+mn-lt"/>
                          <a:ea typeface="+mn-ea"/>
                          <a:cs typeface="+mn-cs"/>
                        </a:rPr>
                        <a:t>symmetric</a:t>
                      </a:r>
                      <a:r>
                        <a:rPr lang="fi-FI" sz="1200" kern="1200" dirty="0">
                          <a:solidFill>
                            <a:schemeClr val="dk1"/>
                          </a:solidFill>
                          <a:effectLst/>
                          <a:latin typeface="+mn-lt"/>
                          <a:ea typeface="+mn-ea"/>
                          <a:cs typeface="+mn-cs"/>
                        </a:rPr>
                        <a:t>/</a:t>
                      </a:r>
                    </a:p>
                    <a:p>
                      <a:r>
                        <a:rPr lang="en-US" sz="1200" kern="1200" dirty="0">
                          <a:solidFill>
                            <a:schemeClr val="dk1"/>
                          </a:solidFill>
                          <a:effectLst/>
                          <a:latin typeface="+mn-lt"/>
                          <a:ea typeface="+mn-ea"/>
                          <a:cs typeface="+mn-cs"/>
                        </a:rPr>
                        <a:t>A</a:t>
                      </a:r>
                      <a:r>
                        <a:rPr lang="x-none" sz="1200" kern="1200" dirty="0">
                          <a:solidFill>
                            <a:schemeClr val="dk1"/>
                          </a:solidFill>
                          <a:effectLst/>
                          <a:latin typeface="+mn-lt"/>
                          <a:ea typeface="+mn-ea"/>
                          <a:cs typeface="+mn-cs"/>
                        </a:rPr>
                        <a:t>nterior </a:t>
                      </a:r>
                      <a:r>
                        <a:rPr lang="fi-FI" sz="1200" kern="1200" dirty="0">
                          <a:solidFill>
                            <a:schemeClr val="dk1"/>
                          </a:solidFill>
                          <a:effectLst/>
                          <a:latin typeface="+mn-lt"/>
                          <a:ea typeface="+mn-ea"/>
                          <a:cs typeface="+mn-cs"/>
                        </a:rPr>
                        <a:t> </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Frontal</a:t>
                      </a:r>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Single and double curves </a:t>
                      </a:r>
                      <a:endParaRPr lang="en-US" sz="1200" dirty="0"/>
                    </a:p>
                    <a:p>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Full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dk1"/>
                          </a:solidFill>
                          <a:effectLst/>
                          <a:latin typeface="+mn-lt"/>
                          <a:ea typeface="+mn-ea"/>
                          <a:cs typeface="+mn-cs"/>
                        </a:rPr>
                        <a:t>&gt;20 hour/ Part time 10 to 18 hour</a:t>
                      </a:r>
                      <a:endParaRPr lang="en-US" sz="1200" dirty="0"/>
                    </a:p>
                  </a:txBody>
                  <a:tcPr/>
                </a:tc>
                <a:extLst>
                  <a:ext uri="{0D108BD9-81ED-4DB2-BD59-A6C34878D82A}">
                    <a16:rowId xmlns:a16="http://schemas.microsoft.com/office/drawing/2014/main" val="10006"/>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hr-HR" sz="1200" kern="1200" dirty="0">
                          <a:solidFill>
                            <a:schemeClr val="dk1"/>
                          </a:solidFill>
                          <a:effectLst/>
                          <a:latin typeface="+mn-lt"/>
                          <a:ea typeface="+mn-ea"/>
                          <a:cs typeface="+mn-cs"/>
                        </a:rPr>
                        <a:t>SpineCor </a:t>
                      </a:r>
                      <a:endParaRPr lang="hr-HR" sz="1200" dirty="0"/>
                    </a:p>
                  </a:txBody>
                  <a:tcPr/>
                </a:tc>
                <a:tc>
                  <a:txBody>
                    <a:bodyPr/>
                    <a:lstStyle/>
                    <a:p>
                      <a:r>
                        <a:rPr lang="en-US" sz="1200" dirty="0"/>
                        <a:t>1993</a:t>
                      </a: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a:solidFill>
                            <a:schemeClr val="dk1"/>
                          </a:solidFill>
                          <a:effectLst/>
                          <a:latin typeface="+mn-lt"/>
                          <a:ea typeface="+mn-ea"/>
                          <a:cs typeface="+mn-cs"/>
                        </a:rPr>
                        <a:t>C </a:t>
                      </a:r>
                      <a:r>
                        <a:rPr lang="fi-FI" sz="1200" kern="1200" dirty="0" err="1">
                          <a:solidFill>
                            <a:schemeClr val="dk1"/>
                          </a:solidFill>
                          <a:effectLst/>
                          <a:latin typeface="+mn-lt"/>
                          <a:ea typeface="+mn-ea"/>
                          <a:cs typeface="+mn-cs"/>
                        </a:rPr>
                        <a:t>Coillard</a:t>
                      </a:r>
                      <a:r>
                        <a:rPr lang="fi-FI" sz="1200" kern="1200" dirty="0">
                          <a:solidFill>
                            <a:schemeClr val="dk1"/>
                          </a:solidFill>
                          <a:effectLst/>
                          <a:latin typeface="+mn-lt"/>
                          <a:ea typeface="+mn-ea"/>
                          <a:cs typeface="+mn-cs"/>
                        </a:rPr>
                        <a:t>, C </a:t>
                      </a:r>
                      <a:r>
                        <a:rPr lang="fi-FI" sz="1200" kern="1200" dirty="0" err="1">
                          <a:solidFill>
                            <a:schemeClr val="dk1"/>
                          </a:solidFill>
                          <a:effectLst/>
                          <a:latin typeface="+mn-lt"/>
                          <a:ea typeface="+mn-ea"/>
                          <a:cs typeface="+mn-cs"/>
                        </a:rPr>
                        <a:t>Rivard</a:t>
                      </a:r>
                      <a:endParaRPr lang="fi-FI" sz="1200" dirty="0"/>
                    </a:p>
                  </a:txBody>
                  <a:tcPr/>
                </a:tc>
                <a:tc>
                  <a:txBody>
                    <a:bodyPr/>
                    <a:lstStyle/>
                    <a:p>
                      <a:r>
                        <a:rPr lang="en-US" sz="1200" dirty="0"/>
                        <a:t>Prefabricated </a:t>
                      </a:r>
                    </a:p>
                  </a:txBody>
                  <a:tcPr/>
                </a:tc>
                <a:tc>
                  <a:txBody>
                    <a:bodyPr/>
                    <a:lstStyle/>
                    <a:p>
                      <a:r>
                        <a:rPr lang="en-US" sz="1200" dirty="0"/>
                        <a:t>Elastic </a:t>
                      </a:r>
                    </a:p>
                  </a:txBody>
                  <a:tcPr/>
                </a:tc>
                <a:tc>
                  <a:txBody>
                    <a:bodyPr/>
                    <a:lstStyle/>
                    <a:p>
                      <a:r>
                        <a:rPr lang="en-US" sz="1200" kern="1200" dirty="0">
                          <a:solidFill>
                            <a:schemeClr val="dk1"/>
                          </a:solidFill>
                          <a:effectLst/>
                          <a:latin typeface="+mn-lt"/>
                          <a:ea typeface="+mn-ea"/>
                          <a:cs typeface="+mn-cs"/>
                        </a:rPr>
                        <a:t>A</a:t>
                      </a:r>
                      <a:r>
                        <a:rPr lang="fi-FI" sz="1200" kern="1200" dirty="0" err="1">
                          <a:solidFill>
                            <a:schemeClr val="dk1"/>
                          </a:solidFill>
                          <a:effectLst/>
                          <a:latin typeface="+mn-lt"/>
                          <a:ea typeface="+mn-ea"/>
                          <a:cs typeface="+mn-cs"/>
                        </a:rPr>
                        <a:t>symmetric</a:t>
                      </a:r>
                      <a:endParaRPr lang="en-US" sz="1200" dirty="0"/>
                    </a:p>
                  </a:txBody>
                  <a:tcPr/>
                </a:tc>
                <a:tc>
                  <a:txBody>
                    <a:bodyPr/>
                    <a:lstStyle/>
                    <a:p>
                      <a:r>
                        <a:rPr lang="en-US" sz="1200" dirty="0"/>
                        <a:t>3D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Single and double curves </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Full time</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20347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61982" cy="841375"/>
          </a:xfrm>
        </p:spPr>
        <p:txBody>
          <a:bodyPr>
            <a:normAutofit fontScale="90000"/>
          </a:bodyPr>
          <a:lstStyle/>
          <a:p>
            <a:r>
              <a:rPr lang="en-US" b="1" dirty="0"/>
              <a:t>1. Milwaukee brace </a:t>
            </a:r>
            <a:endParaRPr lang="en-US" dirty="0"/>
          </a:p>
        </p:txBody>
      </p:sp>
      <p:sp>
        <p:nvSpPr>
          <p:cNvPr id="3" name="Content Placeholder 2"/>
          <p:cNvSpPr>
            <a:spLocks noGrp="1"/>
          </p:cNvSpPr>
          <p:nvPr>
            <p:ph idx="1"/>
          </p:nvPr>
        </p:nvSpPr>
        <p:spPr>
          <a:xfrm>
            <a:off x="0" y="4574055"/>
            <a:ext cx="4438686" cy="2283945"/>
          </a:xfrm>
        </p:spPr>
        <p:txBody>
          <a:bodyPr>
            <a:normAutofit fontScale="70000" lnSpcReduction="20000"/>
          </a:bodyPr>
          <a:lstStyle/>
          <a:p>
            <a:pPr algn="just"/>
            <a:r>
              <a:rPr lang="en-US" sz="2000" dirty="0"/>
              <a:t>Curve apex: above T8</a:t>
            </a:r>
          </a:p>
          <a:p>
            <a:pPr algn="just"/>
            <a:r>
              <a:rPr lang="en-US" sz="2000" dirty="0"/>
              <a:t>Curve pattern: double thoracic, , double thoracic and lumbar, or double thoracic and thoracolumbar patterns. </a:t>
            </a:r>
          </a:p>
          <a:p>
            <a:pPr algn="just"/>
            <a:r>
              <a:rPr lang="en-US" sz="2000" dirty="0"/>
              <a:t>Success rate: </a:t>
            </a:r>
          </a:p>
          <a:p>
            <a:pPr algn="just"/>
            <a:r>
              <a:rPr lang="en-US" sz="2000" dirty="0"/>
              <a:t>Curve between 20-29 degree &amp; Risser sign 0&amp;1 progressed 28% &amp; Risser sign 2 or more progressed 10% less than untreated curve</a:t>
            </a:r>
          </a:p>
          <a:p>
            <a:pPr algn="just"/>
            <a:r>
              <a:rPr lang="en-US" sz="2000" dirty="0"/>
              <a:t>Curve between 30-39 degree Risser sign 0&amp;1 progressed 14% less &amp; with Risser sign 2 or more progressed 21% less than untreated curve.</a:t>
            </a:r>
          </a:p>
          <a:p>
            <a:pPr algn="just"/>
            <a:endParaRPr lang="en-US" sz="2000" dirty="0"/>
          </a:p>
        </p:txBody>
      </p:sp>
      <p:pic>
        <p:nvPicPr>
          <p:cNvPr id="4" name="Picture 3" descr="Screen Shot 2021-05-30 at 10.42.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036" y="841375"/>
            <a:ext cx="2005650" cy="3732680"/>
          </a:xfrm>
          <a:prstGeom prst="rect">
            <a:avLst/>
          </a:prstGeom>
        </p:spPr>
      </p:pic>
      <p:pic>
        <p:nvPicPr>
          <p:cNvPr id="5" name="Picture 4" descr="Screen Shot 2021-05-30 at 10.42.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18" y="841375"/>
            <a:ext cx="1822450" cy="3732680"/>
          </a:xfrm>
          <a:prstGeom prst="rect">
            <a:avLst/>
          </a:prstGeom>
        </p:spPr>
      </p:pic>
      <p:sp>
        <p:nvSpPr>
          <p:cNvPr id="6" name="Title 1"/>
          <p:cNvSpPr txBox="1">
            <a:spLocks/>
          </p:cNvSpPr>
          <p:nvPr/>
        </p:nvSpPr>
        <p:spPr>
          <a:xfrm>
            <a:off x="4946752" y="84138"/>
            <a:ext cx="3876675" cy="757237"/>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b="1" dirty="0"/>
              <a:t>2.Lyonnaise </a:t>
            </a:r>
            <a:r>
              <a:rPr lang="tr-TR" b="1" dirty="0" err="1"/>
              <a:t>brace</a:t>
            </a:r>
            <a:r>
              <a:rPr lang="tr-TR" b="1" dirty="0"/>
              <a:t> </a:t>
            </a:r>
            <a:endParaRPr lang="en-US" b="1" dirty="0"/>
          </a:p>
        </p:txBody>
      </p:sp>
      <p:pic>
        <p:nvPicPr>
          <p:cNvPr id="7" name="Picture 6" descr="largepreview.png"/>
          <p:cNvPicPr>
            <a:picLocks noChangeAspect="1"/>
          </p:cNvPicPr>
          <p:nvPr/>
        </p:nvPicPr>
        <p:blipFill rotWithShape="1">
          <a:blip r:embed="rId4">
            <a:extLst>
              <a:ext uri="{28A0092B-C50C-407E-A947-70E740481C1C}">
                <a14:useLocalDpi xmlns:a14="http://schemas.microsoft.com/office/drawing/2010/main" val="0"/>
              </a:ext>
            </a:extLst>
          </a:blip>
          <a:srcRect l="9770" t="14466" r="9609" b="25294"/>
          <a:stretch/>
        </p:blipFill>
        <p:spPr>
          <a:xfrm>
            <a:off x="5079830" y="841375"/>
            <a:ext cx="3743598" cy="3732680"/>
          </a:xfrm>
          <a:prstGeom prst="rect">
            <a:avLst/>
          </a:prstGeom>
        </p:spPr>
      </p:pic>
      <p:sp>
        <p:nvSpPr>
          <p:cNvPr id="8" name="Content Placeholder 2"/>
          <p:cNvSpPr txBox="1">
            <a:spLocks/>
          </p:cNvSpPr>
          <p:nvPr/>
        </p:nvSpPr>
        <p:spPr>
          <a:xfrm>
            <a:off x="4438686" y="4574054"/>
            <a:ext cx="4705314" cy="2125195"/>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400" dirty="0"/>
              <a:t>It is composed of adjustable pelvic section with axillary, thoracic and lumbar plates connected in units by two vertical aluminum rods, one anterior and one posterior. </a:t>
            </a:r>
          </a:p>
          <a:p>
            <a:pPr algn="just"/>
            <a:r>
              <a:rPr lang="en-US" sz="2400" dirty="0"/>
              <a:t>It is usually prescribed for progressive scoliosis with lumbar or low thoracolumbar curves between 30° to 50° in between 11 to 15 year old patient.</a:t>
            </a:r>
          </a:p>
          <a:p>
            <a:pPr algn="just"/>
            <a:r>
              <a:rPr lang="en-US" sz="2400" dirty="0"/>
              <a:t>The overall efficacy of the Lyon brace is 95%. However, it drops to 87% for thoracic curves and to 80% in patients with Risser sign 0-1.</a:t>
            </a:r>
            <a:r>
              <a:rPr lang="en-US" sz="2400" baseline="30000" dirty="0"/>
              <a:t>1</a:t>
            </a:r>
            <a:r>
              <a:rPr lang="en-US" sz="2400" dirty="0"/>
              <a:t>  </a:t>
            </a:r>
          </a:p>
        </p:txBody>
      </p:sp>
    </p:spTree>
    <p:extLst>
      <p:ext uri="{BB962C8B-B14F-4D97-AF65-F5344CB8AC3E}">
        <p14:creationId xmlns:p14="http://schemas.microsoft.com/office/powerpoint/2010/main" val="3116035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84675" cy="868362"/>
          </a:xfrm>
        </p:spPr>
        <p:txBody>
          <a:bodyPr>
            <a:normAutofit/>
          </a:bodyPr>
          <a:lstStyle/>
          <a:p>
            <a:r>
              <a:rPr lang="en-US" b="1" dirty="0"/>
              <a:t>Cheneau Brace</a:t>
            </a:r>
          </a:p>
        </p:txBody>
      </p:sp>
      <p:sp>
        <p:nvSpPr>
          <p:cNvPr id="3" name="Content Placeholder 2"/>
          <p:cNvSpPr>
            <a:spLocks noGrp="1"/>
          </p:cNvSpPr>
          <p:nvPr>
            <p:ph idx="1"/>
          </p:nvPr>
        </p:nvSpPr>
        <p:spPr>
          <a:xfrm>
            <a:off x="0" y="4635700"/>
            <a:ext cx="4241410" cy="2222300"/>
          </a:xfrm>
        </p:spPr>
        <p:txBody>
          <a:bodyPr>
            <a:normAutofit fontScale="85000" lnSpcReduction="20000"/>
          </a:bodyPr>
          <a:lstStyle/>
          <a:p>
            <a:pPr algn="just"/>
            <a:r>
              <a:rPr lang="en-US" sz="2400" dirty="0"/>
              <a:t>Used in patients with scoliosis &amp; hypokyphosis.</a:t>
            </a:r>
          </a:p>
          <a:p>
            <a:pPr algn="just"/>
            <a:r>
              <a:rPr lang="en-US" sz="2400" dirty="0"/>
              <a:t>It utilizes large sweeping pads to push the body against its curve into blown out space.</a:t>
            </a:r>
          </a:p>
          <a:p>
            <a:pPr algn="just"/>
            <a:r>
              <a:rPr lang="en-US" sz="2400" dirty="0"/>
              <a:t>The brace principally aims to allow lateral and longitudinal rotation and movement.  </a:t>
            </a:r>
          </a:p>
          <a:p>
            <a:pPr algn="just"/>
            <a:endParaRPr lang="en-US" sz="2400" dirty="0"/>
          </a:p>
          <a:p>
            <a:pPr algn="just"/>
            <a:endParaRPr lang="en-US" sz="2400" dirty="0"/>
          </a:p>
        </p:txBody>
      </p:sp>
      <p:pic>
        <p:nvPicPr>
          <p:cNvPr id="4" name="Picture 3" descr="Screen Shot 2021-05-30 at 6.43.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8362"/>
            <a:ext cx="4064000" cy="3767338"/>
          </a:xfrm>
          <a:prstGeom prst="rect">
            <a:avLst/>
          </a:prstGeom>
        </p:spPr>
      </p:pic>
      <p:sp>
        <p:nvSpPr>
          <p:cNvPr id="5" name="Title 1"/>
          <p:cNvSpPr txBox="1">
            <a:spLocks/>
          </p:cNvSpPr>
          <p:nvPr/>
        </p:nvSpPr>
        <p:spPr>
          <a:xfrm>
            <a:off x="4549652" y="20638"/>
            <a:ext cx="4594348" cy="8313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Wilmington Brace</a:t>
            </a:r>
          </a:p>
        </p:txBody>
      </p:sp>
      <p:sp>
        <p:nvSpPr>
          <p:cNvPr id="6" name="Content Placeholder 2"/>
          <p:cNvSpPr txBox="1">
            <a:spLocks/>
          </p:cNvSpPr>
          <p:nvPr/>
        </p:nvSpPr>
        <p:spPr>
          <a:xfrm>
            <a:off x="4241410" y="4635701"/>
            <a:ext cx="4902590" cy="22223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90000"/>
              </a:lnSpc>
            </a:pPr>
            <a:r>
              <a:rPr lang="en-US" sz="1600" dirty="0"/>
              <a:t>Curves between 25° and 39° with apices at or inferior to T7. </a:t>
            </a:r>
          </a:p>
          <a:p>
            <a:pPr algn="just">
              <a:lnSpc>
                <a:spcPct val="90000"/>
              </a:lnSpc>
            </a:pPr>
            <a:r>
              <a:rPr lang="en-US" sz="1600" dirty="0"/>
              <a:t>It provide total contact with the trunk.</a:t>
            </a:r>
          </a:p>
          <a:p>
            <a:pPr algn="just">
              <a:lnSpc>
                <a:spcPct val="90000"/>
              </a:lnSpc>
            </a:pPr>
            <a:r>
              <a:rPr lang="en-US" sz="1600" dirty="0"/>
              <a:t>Its low profile, light-weight construction, and under-shoulder design </a:t>
            </a:r>
          </a:p>
          <a:p>
            <a:pPr algn="just">
              <a:lnSpc>
                <a:spcPct val="90000"/>
              </a:lnSpc>
            </a:pPr>
            <a:r>
              <a:rPr lang="en-US" sz="1600" dirty="0"/>
              <a:t>A long-term retrospective study of 55 patients by </a:t>
            </a:r>
            <a:r>
              <a:rPr lang="en-US" sz="1600" dirty="0" err="1"/>
              <a:t>Gabos</a:t>
            </a:r>
            <a:r>
              <a:rPr lang="en-US" sz="1600" dirty="0"/>
              <a:t> et al demonstrated the effectiveness of the brace in preventing curve progression in 83% of patients. </a:t>
            </a:r>
          </a:p>
          <a:p>
            <a:pPr algn="just">
              <a:lnSpc>
                <a:spcPct val="90000"/>
              </a:lnSpc>
            </a:pPr>
            <a:endParaRPr lang="en-US" sz="1600" dirty="0"/>
          </a:p>
          <a:p>
            <a:pPr algn="just">
              <a:lnSpc>
                <a:spcPct val="90000"/>
              </a:lnSpc>
            </a:pPr>
            <a:endParaRPr lang="en-US" sz="1600" dirty="0"/>
          </a:p>
          <a:p>
            <a:pPr algn="just">
              <a:lnSpc>
                <a:spcPct val="90000"/>
              </a:lnSpc>
            </a:pPr>
            <a:endParaRPr lang="en-US" sz="1600" dirty="0"/>
          </a:p>
        </p:txBody>
      </p:sp>
      <p:pic>
        <p:nvPicPr>
          <p:cNvPr id="7" name="Picture 6" descr="Screen Shot 2021-05-30 at 6.35.10 AM.png"/>
          <p:cNvPicPr>
            <a:picLocks noChangeAspect="1"/>
          </p:cNvPicPr>
          <p:nvPr/>
        </p:nvPicPr>
        <p:blipFill rotWithShape="1">
          <a:blip r:embed="rId3">
            <a:extLst>
              <a:ext uri="{28A0092B-C50C-407E-A947-70E740481C1C}">
                <a14:useLocalDpi xmlns:a14="http://schemas.microsoft.com/office/drawing/2010/main" val="0"/>
              </a:ext>
            </a:extLst>
          </a:blip>
          <a:srcRect l="21454" r="5274"/>
          <a:stretch/>
        </p:blipFill>
        <p:spPr>
          <a:xfrm>
            <a:off x="5518388" y="868363"/>
            <a:ext cx="2767158" cy="3767338"/>
          </a:xfrm>
          <a:prstGeom prst="rect">
            <a:avLst/>
          </a:prstGeom>
        </p:spPr>
      </p:pic>
    </p:spTree>
    <p:extLst>
      <p:ext uri="{BB962C8B-B14F-4D97-AF65-F5344CB8AC3E}">
        <p14:creationId xmlns:p14="http://schemas.microsoft.com/office/powerpoint/2010/main" val="1928352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137"/>
            <a:ext cx="4146550" cy="1074737"/>
          </a:xfrm>
        </p:spPr>
        <p:txBody>
          <a:bodyPr>
            <a:normAutofit/>
          </a:bodyPr>
          <a:lstStyle/>
          <a:p>
            <a:r>
              <a:rPr lang="en-US" b="1" i="1" dirty="0"/>
              <a:t>Boston brace </a:t>
            </a:r>
            <a:endParaRPr lang="en-US" dirty="0"/>
          </a:p>
        </p:txBody>
      </p:sp>
      <p:sp>
        <p:nvSpPr>
          <p:cNvPr id="3" name="Content Placeholder 2"/>
          <p:cNvSpPr>
            <a:spLocks noGrp="1"/>
          </p:cNvSpPr>
          <p:nvPr>
            <p:ph idx="1"/>
          </p:nvPr>
        </p:nvSpPr>
        <p:spPr>
          <a:xfrm>
            <a:off x="0" y="4056238"/>
            <a:ext cx="4146550" cy="2801762"/>
          </a:xfrm>
        </p:spPr>
        <p:txBody>
          <a:bodyPr>
            <a:normAutofit/>
          </a:bodyPr>
          <a:lstStyle/>
          <a:p>
            <a:pPr algn="just"/>
            <a:r>
              <a:rPr lang="en-US" sz="1600" dirty="0">
                <a:solidFill>
                  <a:srgbClr val="000000"/>
                </a:solidFill>
              </a:rPr>
              <a:t>Curve apex: below T7 (20-49 degree)</a:t>
            </a:r>
          </a:p>
          <a:p>
            <a:pPr algn="just"/>
            <a:r>
              <a:rPr lang="en-US" sz="1600" dirty="0">
                <a:solidFill>
                  <a:srgbClr val="000000"/>
                </a:solidFill>
              </a:rPr>
              <a:t>Curve pattern: Thoracic &amp; thoracolumbar &amp; lumbar curve.</a:t>
            </a:r>
          </a:p>
          <a:p>
            <a:pPr algn="just"/>
            <a:r>
              <a:rPr lang="en-US" sz="1600" dirty="0">
                <a:solidFill>
                  <a:srgbClr val="000000"/>
                </a:solidFill>
              </a:rPr>
              <a:t>Success rate: By the use of Boston Brace System treatment, 49% of the curves remain unchanged, 39% of the scoliosis have a permanent correction of 5° to 15°, 4% are stabilized with a correction of at least 15°, 4% lose between 5° to 15°, and 3% progress more than 15°. </a:t>
            </a:r>
          </a:p>
          <a:p>
            <a:pPr algn="just"/>
            <a:endParaRPr lang="en-US" sz="1600" dirty="0">
              <a:solidFill>
                <a:srgbClr val="000000"/>
              </a:solidFill>
            </a:endParaRPr>
          </a:p>
          <a:p>
            <a:pPr algn="just"/>
            <a:endParaRPr lang="en-US" sz="1600" dirty="0">
              <a:solidFill>
                <a:srgbClr val="000000"/>
              </a:solidFill>
            </a:endParaRPr>
          </a:p>
        </p:txBody>
      </p:sp>
      <p:pic>
        <p:nvPicPr>
          <p:cNvPr id="4" name="Picture 3" descr="Screen Shot 2021-05-30 at 10.42.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77" y="1158874"/>
            <a:ext cx="2186514" cy="2897363"/>
          </a:xfrm>
          <a:prstGeom prst="rect">
            <a:avLst/>
          </a:prstGeom>
        </p:spPr>
      </p:pic>
      <p:sp>
        <p:nvSpPr>
          <p:cNvPr id="5" name="Title 1"/>
          <p:cNvSpPr txBox="1">
            <a:spLocks/>
          </p:cNvSpPr>
          <p:nvPr/>
        </p:nvSpPr>
        <p:spPr>
          <a:xfrm>
            <a:off x="5030511" y="15874"/>
            <a:ext cx="395220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k-SK" b="1" dirty="0"/>
              <a:t>PASB brace</a:t>
            </a:r>
            <a:endParaRPr lang="en-US" b="1" dirty="0"/>
          </a:p>
        </p:txBody>
      </p:sp>
      <p:pic>
        <p:nvPicPr>
          <p:cNvPr id="6" name="Picture 5" descr="Screen Shot 2021-05-29 at 5.39.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808" y="998597"/>
            <a:ext cx="2313355" cy="3057640"/>
          </a:xfrm>
          <a:prstGeom prst="rect">
            <a:avLst/>
          </a:prstGeom>
        </p:spPr>
      </p:pic>
      <p:sp>
        <p:nvSpPr>
          <p:cNvPr id="7" name="Content Placeholder 2"/>
          <p:cNvSpPr txBox="1">
            <a:spLocks/>
          </p:cNvSpPr>
          <p:nvPr/>
        </p:nvSpPr>
        <p:spPr>
          <a:xfrm>
            <a:off x="4146550" y="4056238"/>
            <a:ext cx="5016961" cy="28017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600" dirty="0"/>
              <a:t>The PASB being a low brace is indicated only for the treatment of thoraco-lumbar and lumbar curves of 25 to 39 degree. </a:t>
            </a:r>
          </a:p>
          <a:p>
            <a:pPr>
              <a:lnSpc>
                <a:spcPct val="80000"/>
              </a:lnSpc>
            </a:pPr>
            <a:r>
              <a:rPr lang="en-US" sz="1600" dirty="0"/>
              <a:t>In casting phase the maximal correction was achieved by head-halter of casting frame and derotation and lateral pressure pad.</a:t>
            </a:r>
          </a:p>
          <a:p>
            <a:pPr>
              <a:lnSpc>
                <a:spcPct val="80000"/>
              </a:lnSpc>
            </a:pPr>
            <a:r>
              <a:rPr lang="en-US" sz="1600" dirty="0"/>
              <a:t>For thoracolumbar curve correction was accomplished in 94% of patients, whereas a curve stabilization was obtained in 6% of patients. </a:t>
            </a:r>
          </a:p>
          <a:p>
            <a:pPr>
              <a:lnSpc>
                <a:spcPct val="80000"/>
              </a:lnSpc>
            </a:pPr>
            <a:r>
              <a:rPr lang="en-US" sz="1600" dirty="0"/>
              <a:t>For lumbar curve correction was accomplished in 82.5% of patients, whereas a curve stabilization was obtained in 17.5% of patients. </a:t>
            </a:r>
          </a:p>
          <a:p>
            <a:pPr>
              <a:lnSpc>
                <a:spcPct val="80000"/>
              </a:lnSpc>
            </a:pPr>
            <a:endParaRPr lang="en-US" sz="1600" dirty="0"/>
          </a:p>
          <a:p>
            <a:pPr>
              <a:lnSpc>
                <a:spcPct val="80000"/>
              </a:lnSpc>
            </a:pPr>
            <a:endParaRPr lang="en-US" sz="1600" dirty="0"/>
          </a:p>
          <a:p>
            <a:pPr>
              <a:lnSpc>
                <a:spcPct val="80000"/>
              </a:lnSpc>
            </a:pPr>
            <a:endParaRPr lang="en-US" sz="1600" dirty="0"/>
          </a:p>
          <a:p>
            <a:pPr>
              <a:lnSpc>
                <a:spcPct val="80000"/>
              </a:lnSpc>
            </a:pPr>
            <a:endParaRPr lang="en-US" sz="1600" dirty="0"/>
          </a:p>
        </p:txBody>
      </p:sp>
    </p:spTree>
    <p:extLst>
      <p:ext uri="{BB962C8B-B14F-4D97-AF65-F5344CB8AC3E}">
        <p14:creationId xmlns:p14="http://schemas.microsoft.com/office/powerpoint/2010/main" val="2440124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73675" cy="809625"/>
          </a:xfrm>
        </p:spPr>
        <p:txBody>
          <a:bodyPr>
            <a:normAutofit/>
          </a:bodyPr>
          <a:lstStyle/>
          <a:p>
            <a:r>
              <a:rPr lang="en-US" b="1" dirty="0"/>
              <a:t>CHARLESTON BRACE </a:t>
            </a:r>
            <a:endParaRPr lang="en-US" dirty="0"/>
          </a:p>
        </p:txBody>
      </p:sp>
      <p:sp>
        <p:nvSpPr>
          <p:cNvPr id="3" name="Content Placeholder 2"/>
          <p:cNvSpPr>
            <a:spLocks noGrp="1"/>
          </p:cNvSpPr>
          <p:nvPr>
            <p:ph idx="1"/>
          </p:nvPr>
        </p:nvSpPr>
        <p:spPr>
          <a:xfrm>
            <a:off x="0" y="4253501"/>
            <a:ext cx="5273675" cy="2604499"/>
          </a:xfrm>
        </p:spPr>
        <p:txBody>
          <a:bodyPr>
            <a:noAutofit/>
          </a:bodyPr>
          <a:lstStyle/>
          <a:p>
            <a:pPr algn="just"/>
            <a:r>
              <a:rPr lang="en-US" sz="1600" dirty="0"/>
              <a:t>It is a night time brace for single correctible thoraco-lumbar and lumbar curves. </a:t>
            </a:r>
          </a:p>
          <a:p>
            <a:pPr algn="just"/>
            <a:r>
              <a:rPr lang="en-US" sz="1600" dirty="0"/>
              <a:t>This brace is prescribed before structural maturity, who have reducible scoliosis from 25-35 degree.  </a:t>
            </a:r>
          </a:p>
          <a:p>
            <a:pPr algn="just"/>
            <a:r>
              <a:rPr lang="en-US" sz="1600" dirty="0"/>
              <a:t>Katz </a:t>
            </a:r>
            <a:r>
              <a:rPr lang="en-US" sz="1600" i="1" dirty="0"/>
              <a:t>et al. </a:t>
            </a:r>
            <a:r>
              <a:rPr lang="en-US" sz="1600" dirty="0"/>
              <a:t>retrospectively recommended the use of the Boston Brace System in curves between 36 to 45 degrees because it prevented curve progression of 6 degrees or more in 57% of patients, as compared with only 17% success in using the Charleston Orthosis. </a:t>
            </a:r>
          </a:p>
          <a:p>
            <a:pPr algn="just"/>
            <a:endParaRPr lang="en-US" sz="1600" dirty="0"/>
          </a:p>
        </p:txBody>
      </p:sp>
      <p:pic>
        <p:nvPicPr>
          <p:cNvPr id="4" name="Picture 3" descr="Screen Shot 2021-05-30 at 6.01.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599" y="809625"/>
            <a:ext cx="2559966" cy="3443876"/>
          </a:xfrm>
          <a:prstGeom prst="rect">
            <a:avLst/>
          </a:prstGeom>
        </p:spPr>
      </p:pic>
      <p:sp>
        <p:nvSpPr>
          <p:cNvPr id="5" name="Title 1"/>
          <p:cNvSpPr txBox="1">
            <a:spLocks/>
          </p:cNvSpPr>
          <p:nvPr/>
        </p:nvSpPr>
        <p:spPr>
          <a:xfrm>
            <a:off x="5153807" y="0"/>
            <a:ext cx="3990193" cy="8096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MIAMI BRACE</a:t>
            </a:r>
          </a:p>
        </p:txBody>
      </p:sp>
      <p:pic>
        <p:nvPicPr>
          <p:cNvPr id="6" name="Picture 5" descr="Screen Shot 2021-05-29 at 4.15.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675" y="809626"/>
            <a:ext cx="1972749" cy="3443876"/>
          </a:xfrm>
          <a:prstGeom prst="rect">
            <a:avLst/>
          </a:prstGeom>
        </p:spPr>
      </p:pic>
      <p:pic>
        <p:nvPicPr>
          <p:cNvPr id="7" name="Picture 6" descr="Screen Shot 2021-05-29 at 4.15.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423" y="809625"/>
            <a:ext cx="1897575" cy="3443877"/>
          </a:xfrm>
          <a:prstGeom prst="rect">
            <a:avLst/>
          </a:prstGeom>
        </p:spPr>
      </p:pic>
      <p:sp>
        <p:nvSpPr>
          <p:cNvPr id="8" name="Content Placeholder 2"/>
          <p:cNvSpPr txBox="1">
            <a:spLocks/>
          </p:cNvSpPr>
          <p:nvPr/>
        </p:nvSpPr>
        <p:spPr>
          <a:xfrm>
            <a:off x="5273675" y="4253502"/>
            <a:ext cx="3870323" cy="26044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1800" dirty="0"/>
              <a:t>Provide corrective force by pads and </a:t>
            </a:r>
            <a:r>
              <a:rPr lang="en-US" sz="1800" dirty="0" err="1"/>
              <a:t>velcro</a:t>
            </a:r>
            <a:r>
              <a:rPr lang="en-US" sz="1800" dirty="0"/>
              <a:t>. </a:t>
            </a:r>
          </a:p>
          <a:p>
            <a:pPr algn="just"/>
            <a:r>
              <a:rPr lang="en-US" sz="1800" dirty="0"/>
              <a:t>Prescribed in both single and double curve with apex on or below T7. </a:t>
            </a:r>
          </a:p>
          <a:p>
            <a:pPr algn="just"/>
            <a:r>
              <a:rPr lang="en-US" sz="1800" dirty="0"/>
              <a:t>Success rate is highest for lumber curve of 63% correction at initial visit and 19 % correction at last visit. </a:t>
            </a:r>
          </a:p>
        </p:txBody>
      </p:sp>
    </p:spTree>
    <p:extLst>
      <p:ext uri="{BB962C8B-B14F-4D97-AF65-F5344CB8AC3E}">
        <p14:creationId xmlns:p14="http://schemas.microsoft.com/office/powerpoint/2010/main" val="4153733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00"/>
            <a:ext cx="4623246" cy="699352"/>
          </a:xfrm>
        </p:spPr>
        <p:txBody>
          <a:bodyPr>
            <a:noAutofit/>
          </a:bodyPr>
          <a:lstStyle/>
          <a:p>
            <a:r>
              <a:rPr lang="en-US" sz="3200" b="1" dirty="0"/>
              <a:t>Dynamic Derotation Brace </a:t>
            </a:r>
            <a:endParaRPr lang="en-US" sz="3200" dirty="0"/>
          </a:p>
        </p:txBody>
      </p:sp>
      <p:sp>
        <p:nvSpPr>
          <p:cNvPr id="3" name="Content Placeholder 2"/>
          <p:cNvSpPr>
            <a:spLocks noGrp="1"/>
          </p:cNvSpPr>
          <p:nvPr>
            <p:ph idx="1"/>
          </p:nvPr>
        </p:nvSpPr>
        <p:spPr>
          <a:xfrm>
            <a:off x="0" y="4450764"/>
            <a:ext cx="4623247" cy="2407235"/>
          </a:xfrm>
        </p:spPr>
        <p:style>
          <a:lnRef idx="2">
            <a:schemeClr val="accent4"/>
          </a:lnRef>
          <a:fillRef idx="1">
            <a:schemeClr val="lt1"/>
          </a:fillRef>
          <a:effectRef idx="0">
            <a:schemeClr val="accent4"/>
          </a:effectRef>
          <a:fontRef idx="minor">
            <a:schemeClr val="dk1"/>
          </a:fontRef>
        </p:style>
        <p:txBody>
          <a:bodyPr>
            <a:normAutofit fontScale="70000" lnSpcReduction="20000"/>
          </a:bodyPr>
          <a:lstStyle/>
          <a:p>
            <a:pPr algn="just"/>
            <a:r>
              <a:rPr lang="en-US" sz="2400" dirty="0"/>
              <a:t>Featuring aluminum blades set to produce </a:t>
            </a:r>
            <a:r>
              <a:rPr lang="en-US" sz="2400" dirty="0" err="1"/>
              <a:t>derotating</a:t>
            </a:r>
            <a:r>
              <a:rPr lang="en-US" sz="2400" dirty="0"/>
              <a:t> and anti-rotating effects on the thorax and trunk of patients with scoliosis. </a:t>
            </a:r>
          </a:p>
          <a:p>
            <a:pPr algn="just"/>
            <a:r>
              <a:rPr lang="en-US" sz="2400" dirty="0"/>
              <a:t>These function as a force couple, which is added to the side forces exerted by the brace itself. Corrective forces are also directed through pads.</a:t>
            </a:r>
          </a:p>
          <a:p>
            <a:pPr algn="just"/>
            <a:r>
              <a:rPr lang="en-US" sz="2400" dirty="0"/>
              <a:t>DDB is prescribing for thoracic, thoracolumbar, lumbar and double major curve. </a:t>
            </a:r>
          </a:p>
          <a:p>
            <a:pPr algn="just"/>
            <a:endParaRPr lang="en-US" sz="2400" dirty="0"/>
          </a:p>
          <a:p>
            <a:pPr algn="just"/>
            <a:endParaRPr lang="en-US" sz="2400" dirty="0"/>
          </a:p>
          <a:p>
            <a:pPr algn="just"/>
            <a:endParaRPr lang="en-US" sz="2400" dirty="0"/>
          </a:p>
        </p:txBody>
      </p:sp>
      <p:pic>
        <p:nvPicPr>
          <p:cNvPr id="4" name="Picture 3" descr="Screen Shot 2021-05-29 at 7.02.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94" y="702752"/>
            <a:ext cx="4520753" cy="3748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p:cNvSpPr txBox="1">
            <a:spLocks/>
          </p:cNvSpPr>
          <p:nvPr/>
        </p:nvSpPr>
        <p:spPr>
          <a:xfrm>
            <a:off x="4623247" y="4450764"/>
            <a:ext cx="4520753" cy="2407235"/>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dirty="0"/>
              <a:t>Making a bivalve cast of the supine patient while reducing curves with translatory and derotational loads, which were subsequently incorporated into the TLSO. </a:t>
            </a:r>
          </a:p>
          <a:p>
            <a:pPr algn="just"/>
            <a:r>
              <a:rPr lang="en-US" dirty="0"/>
              <a:t>Selective contact and expansion areas and utilizes adjustable slings for optimal 3-point pressure system application. </a:t>
            </a:r>
          </a:p>
          <a:p>
            <a:pPr algn="just"/>
            <a:r>
              <a:rPr lang="en-US" dirty="0"/>
              <a:t>In a group of 71 patients treated with the Rosenberger brace, 61% failed (were fused or progressed) at the end of treatment</a:t>
            </a:r>
            <a:r>
              <a:rPr lang="en-US" baseline="30000" dirty="0"/>
              <a:t>1</a:t>
            </a:r>
            <a:r>
              <a:rPr lang="en-US" dirty="0"/>
              <a:t>. </a:t>
            </a:r>
          </a:p>
          <a:p>
            <a:pPr algn="just"/>
            <a:endParaRPr lang="en-US" dirty="0"/>
          </a:p>
          <a:p>
            <a:pPr algn="just"/>
            <a:endParaRPr lang="en-US" dirty="0"/>
          </a:p>
          <a:p>
            <a:pPr algn="just"/>
            <a:endParaRPr lang="en-US" dirty="0"/>
          </a:p>
        </p:txBody>
      </p:sp>
      <p:pic>
        <p:nvPicPr>
          <p:cNvPr id="6" name="Picture 5" descr="3-s2.0-B9780323483230000068-f006-038-97803234832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401" y="828599"/>
            <a:ext cx="2406178" cy="3622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p:cNvSpPr txBox="1">
            <a:spLocks/>
          </p:cNvSpPr>
          <p:nvPr/>
        </p:nvSpPr>
        <p:spPr>
          <a:xfrm>
            <a:off x="4623246" y="0"/>
            <a:ext cx="4520753" cy="81982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b="1"/>
              <a:t>Rosenberger brace </a:t>
            </a:r>
            <a:endParaRPr lang="en-US" dirty="0"/>
          </a:p>
        </p:txBody>
      </p:sp>
    </p:spTree>
    <p:extLst>
      <p:ext uri="{BB962C8B-B14F-4D97-AF65-F5344CB8AC3E}">
        <p14:creationId xmlns:p14="http://schemas.microsoft.com/office/powerpoint/2010/main" val="927495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41825" cy="841375"/>
          </a:xfrm>
        </p:spPr>
        <p:txBody>
          <a:bodyPr>
            <a:normAutofit/>
          </a:bodyPr>
          <a:lstStyle/>
          <a:p>
            <a:r>
              <a:rPr lang="en-US" sz="3600" b="1" dirty="0"/>
              <a:t>PROVIDENCE BRACE </a:t>
            </a:r>
            <a:endParaRPr lang="en-US" sz="3600" dirty="0"/>
          </a:p>
        </p:txBody>
      </p:sp>
      <p:sp>
        <p:nvSpPr>
          <p:cNvPr id="3" name="Content Placeholder 2"/>
          <p:cNvSpPr>
            <a:spLocks noGrp="1"/>
          </p:cNvSpPr>
          <p:nvPr>
            <p:ph idx="1"/>
          </p:nvPr>
        </p:nvSpPr>
        <p:spPr>
          <a:xfrm>
            <a:off x="1" y="3020603"/>
            <a:ext cx="4019476" cy="3837398"/>
          </a:xfrm>
        </p:spPr>
        <p:txBody>
          <a:bodyPr>
            <a:normAutofit fontScale="70000" lnSpcReduction="20000"/>
          </a:bodyPr>
          <a:lstStyle/>
          <a:p>
            <a:pPr algn="just"/>
            <a:r>
              <a:rPr lang="en-US" sz="2400" dirty="0"/>
              <a:t>The orthosis applied a direct, lateral and rotational forces on the apex of the curve to move the spine toward the midline even beyond the midline.</a:t>
            </a:r>
          </a:p>
          <a:p>
            <a:pPr algn="just"/>
            <a:r>
              <a:rPr lang="en-US" sz="2400" dirty="0"/>
              <a:t>Providence brace is effective for the control of curves progression for deformities less than 35° and apex lower T9. </a:t>
            </a:r>
          </a:p>
          <a:p>
            <a:pPr algn="just"/>
            <a:r>
              <a:rPr lang="en-US" sz="2400" dirty="0"/>
              <a:t>Studies showed that the Providence night brace achieves about 90% correction of the primary curve and at long term the scoliosis progression of the curve of more than 5° degrees is expected in about 25% of cases. </a:t>
            </a:r>
          </a:p>
        </p:txBody>
      </p:sp>
      <p:pic>
        <p:nvPicPr>
          <p:cNvPr id="4" name="Picture 3" descr="Screen Shot 2021-05-30 at 6.02.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079" y="841377"/>
            <a:ext cx="1851341" cy="2179226"/>
          </a:xfrm>
          <a:prstGeom prst="rect">
            <a:avLst/>
          </a:prstGeom>
        </p:spPr>
      </p:pic>
      <p:sp>
        <p:nvSpPr>
          <p:cNvPr id="5" name="Title 1"/>
          <p:cNvSpPr txBox="1">
            <a:spLocks/>
          </p:cNvSpPr>
          <p:nvPr/>
        </p:nvSpPr>
        <p:spPr>
          <a:xfrm>
            <a:off x="4441825" y="0"/>
            <a:ext cx="4702175" cy="678094"/>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b="1"/>
              <a:t>Spine-Cor brace </a:t>
            </a:r>
            <a:endParaRPr lang="en-US" dirty="0"/>
          </a:p>
        </p:txBody>
      </p:sp>
      <p:pic>
        <p:nvPicPr>
          <p:cNvPr id="6" name="Picture 5" descr="Screen Shot 2021-05-30 at 6.37.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829" y="678094"/>
            <a:ext cx="1896060" cy="2576759"/>
          </a:xfrm>
          <a:prstGeom prst="rect">
            <a:avLst/>
          </a:prstGeom>
        </p:spPr>
      </p:pic>
      <p:pic>
        <p:nvPicPr>
          <p:cNvPr id="7" name="Picture 6" descr="Screen Shot 2021-05-30 at 6.39.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0306" y="678094"/>
            <a:ext cx="1705736" cy="2576759"/>
          </a:xfrm>
          <a:prstGeom prst="rect">
            <a:avLst/>
          </a:prstGeom>
        </p:spPr>
      </p:pic>
      <p:sp>
        <p:nvSpPr>
          <p:cNvPr id="8" name="Content Placeholder 2"/>
          <p:cNvSpPr txBox="1">
            <a:spLocks/>
          </p:cNvSpPr>
          <p:nvPr/>
        </p:nvSpPr>
        <p:spPr>
          <a:xfrm>
            <a:off x="4155103" y="3254854"/>
            <a:ext cx="4988897" cy="36031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80000"/>
              </a:lnSpc>
            </a:pPr>
            <a:r>
              <a:rPr lang="en-US" sz="1700" dirty="0"/>
              <a:t>This system has a pelvic girdle made of soft plastic, and strong elastic bands are wrapped around the trunk, the thighs and the shoulders, pulling against the spine curvatures, rotations, and imbalances.</a:t>
            </a:r>
          </a:p>
          <a:p>
            <a:pPr algn="just">
              <a:lnSpc>
                <a:spcPct val="80000"/>
              </a:lnSpc>
            </a:pPr>
            <a:r>
              <a:rPr lang="en-US" sz="1700" dirty="0"/>
              <a:t>The correction is more in young patient with small, flexible and single curvature up to 20 degree. </a:t>
            </a:r>
          </a:p>
          <a:p>
            <a:pPr algn="just">
              <a:lnSpc>
                <a:spcPct val="80000"/>
              </a:lnSpc>
            </a:pPr>
            <a:r>
              <a:rPr lang="en-US" sz="1700" dirty="0"/>
              <a:t>The system is usually applied 20 h a day and the patient cannot remove it for more than 2 h at time. </a:t>
            </a:r>
          </a:p>
          <a:p>
            <a:pPr algn="just">
              <a:lnSpc>
                <a:spcPct val="80000"/>
              </a:lnSpc>
            </a:pPr>
            <a:r>
              <a:rPr lang="en-US" sz="1700" dirty="0"/>
              <a:t>A 2003 study reported that after 2 years, the Spine-</a:t>
            </a:r>
            <a:r>
              <a:rPr lang="en-US" sz="1700" dirty="0" err="1"/>
              <a:t>Cor</a:t>
            </a:r>
            <a:r>
              <a:rPr lang="en-US" sz="1700" dirty="0"/>
              <a:t> system is able to correct adolescents and children scoliosis by 5° degrees in 55% of patients. 45% are stabilized or worsened by more than 5° (7%). </a:t>
            </a:r>
          </a:p>
          <a:p>
            <a:pPr algn="just">
              <a:lnSpc>
                <a:spcPct val="80000"/>
              </a:lnSpc>
            </a:pPr>
            <a:endParaRPr lang="en-US" sz="1700" dirty="0"/>
          </a:p>
          <a:p>
            <a:pPr algn="just">
              <a:lnSpc>
                <a:spcPct val="80000"/>
              </a:lnSpc>
            </a:pPr>
            <a:endParaRPr lang="en-US" sz="1700" dirty="0"/>
          </a:p>
        </p:txBody>
      </p:sp>
    </p:spTree>
    <p:extLst>
      <p:ext uri="{BB962C8B-B14F-4D97-AF65-F5344CB8AC3E}">
        <p14:creationId xmlns:p14="http://schemas.microsoft.com/office/powerpoint/2010/main" val="3589570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13"/>
            <a:ext cx="8229600" cy="657712"/>
          </a:xfrm>
        </p:spPr>
        <p:txBody>
          <a:bodyPr>
            <a:normAutofit fontScale="90000"/>
          </a:bodyPr>
          <a:lstStyle/>
          <a:p>
            <a:r>
              <a:rPr lang="sk-SK" b="1" dirty="0"/>
              <a:t>Triac</a:t>
            </a:r>
            <a:r>
              <a:rPr lang="sk-SK" b="1" baseline="30000" dirty="0"/>
              <a:t>TM</a:t>
            </a:r>
            <a:r>
              <a:rPr lang="sk-SK" b="1" dirty="0"/>
              <a:t> brace </a:t>
            </a:r>
            <a:endParaRPr lang="en-US" dirty="0"/>
          </a:p>
        </p:txBody>
      </p:sp>
      <p:sp>
        <p:nvSpPr>
          <p:cNvPr id="3" name="Content Placeholder 2"/>
          <p:cNvSpPr>
            <a:spLocks noGrp="1"/>
          </p:cNvSpPr>
          <p:nvPr>
            <p:ph idx="1"/>
          </p:nvPr>
        </p:nvSpPr>
        <p:spPr>
          <a:xfrm>
            <a:off x="0" y="755526"/>
            <a:ext cx="9144000" cy="6102474"/>
          </a:xfrm>
        </p:spPr>
        <p:txBody>
          <a:bodyPr>
            <a:normAutofit lnSpcReduction="10000"/>
          </a:bodyPr>
          <a:lstStyle/>
          <a:p>
            <a:pPr algn="just"/>
            <a:r>
              <a:rPr lang="en-US" sz="2400" dirty="0"/>
              <a:t>Developed by Dr. Albert </a:t>
            </a:r>
            <a:r>
              <a:rPr lang="en-US" sz="2400" dirty="0" err="1"/>
              <a:t>Gerrit</a:t>
            </a:r>
            <a:r>
              <a:rPr lang="en-US" sz="2400" dirty="0"/>
              <a:t>.</a:t>
            </a:r>
          </a:p>
          <a:p>
            <a:pPr algn="just"/>
            <a:r>
              <a:rPr lang="en-US" sz="2400" dirty="0"/>
              <a:t>“</a:t>
            </a:r>
            <a:r>
              <a:rPr lang="en-US" sz="2400" dirty="0" err="1"/>
              <a:t>TriaC</a:t>
            </a:r>
            <a:r>
              <a:rPr lang="en-US" sz="2400" baseline="30000" dirty="0" err="1"/>
              <a:t>TM</a:t>
            </a:r>
            <a:r>
              <a:rPr lang="en-US" sz="2400" dirty="0"/>
              <a:t>” refers to the three Cs: comfort, control, and </a:t>
            </a:r>
            <a:r>
              <a:rPr lang="en-US" sz="2400" dirty="0" err="1"/>
              <a:t>cosmesis</a:t>
            </a:r>
            <a:r>
              <a:rPr lang="en-US" sz="2400" dirty="0"/>
              <a:t>. </a:t>
            </a:r>
          </a:p>
          <a:p>
            <a:pPr algn="just"/>
            <a:r>
              <a:rPr lang="en-US" sz="2400" dirty="0"/>
              <a:t>The </a:t>
            </a:r>
            <a:r>
              <a:rPr lang="en-US" sz="2400" dirty="0" err="1"/>
              <a:t>TriaC</a:t>
            </a:r>
            <a:r>
              <a:rPr lang="en-US" sz="2400" baseline="30000" dirty="0" err="1"/>
              <a:t>TM</a:t>
            </a:r>
            <a:r>
              <a:rPr lang="en-US" sz="2400" dirty="0"/>
              <a:t> orthosis, which has a flexible coupling module connecting thoracic and lumbar parts, exerts a transverse force system consisting of an anterior progression force counteracted by a posterior force and torque, and acts on the vertebrae of a </a:t>
            </a:r>
            <a:r>
              <a:rPr lang="en-US" sz="2400" dirty="0" err="1"/>
              <a:t>scoliotic</a:t>
            </a:r>
            <a:r>
              <a:rPr lang="en-US" sz="2400" dirty="0"/>
              <a:t> spine.</a:t>
            </a:r>
          </a:p>
          <a:p>
            <a:pPr algn="just"/>
            <a:r>
              <a:rPr lang="en-US" sz="2400" dirty="0"/>
              <a:t>In the frontal plane, the force system in the </a:t>
            </a:r>
            <a:r>
              <a:rPr lang="en-US" sz="2400" dirty="0" err="1"/>
              <a:t>TriaC</a:t>
            </a:r>
            <a:r>
              <a:rPr lang="en-US" sz="2400" baseline="30000" dirty="0" err="1"/>
              <a:t>TM</a:t>
            </a:r>
            <a:r>
              <a:rPr lang="en-US" sz="2400" dirty="0"/>
              <a:t> brace is in accordance with the force system of conventional braces. </a:t>
            </a:r>
          </a:p>
          <a:p>
            <a:pPr algn="just"/>
            <a:r>
              <a:rPr lang="en-US" sz="2400" dirty="0"/>
              <a:t>Prescribed for IS cobb angle 20-40 degree, Risser sign0-1 with primary thoracic apex between 7</a:t>
            </a:r>
            <a:r>
              <a:rPr lang="en-US" sz="2400" baseline="30000" dirty="0"/>
              <a:t>th</a:t>
            </a:r>
            <a:r>
              <a:rPr lang="en-US" sz="2400" dirty="0"/>
              <a:t> </a:t>
            </a:r>
            <a:r>
              <a:rPr lang="mr-IN" sz="2400" dirty="0"/>
              <a:t>–</a:t>
            </a:r>
            <a:r>
              <a:rPr lang="en-US" sz="2400" dirty="0"/>
              <a:t> 11</a:t>
            </a:r>
            <a:r>
              <a:rPr lang="en-US" sz="2400" baseline="30000" dirty="0"/>
              <a:t>th</a:t>
            </a:r>
            <a:r>
              <a:rPr lang="en-US" sz="2400" dirty="0"/>
              <a:t> thoracic vertebra and primary lumbar apex between 2</a:t>
            </a:r>
            <a:r>
              <a:rPr lang="en-US" sz="2400" baseline="30000" dirty="0"/>
              <a:t>nd</a:t>
            </a:r>
            <a:r>
              <a:rPr lang="en-US" sz="2400" dirty="0"/>
              <a:t> -5</a:t>
            </a:r>
            <a:r>
              <a:rPr lang="en-US" sz="2400" baseline="30000" dirty="0"/>
              <a:t>th</a:t>
            </a:r>
            <a:r>
              <a:rPr lang="en-US" sz="2400" dirty="0"/>
              <a:t> lumbar vertebra, in flexible spinal column as evidenced by at least 40% correction on bending films. </a:t>
            </a:r>
          </a:p>
          <a:p>
            <a:pPr algn="just"/>
            <a:r>
              <a:rPr lang="en-US" sz="2400" dirty="0"/>
              <a:t>An initial 22% correction is reported for the primary curves within the brace and 35% for the secondary curves. The improvement remained after bracing and in a mean follow-up of 1.6 years, as long as it was above a threshold of 20%. </a:t>
            </a:r>
          </a:p>
          <a:p>
            <a:pPr algn="just"/>
            <a:endParaRPr lang="en-US" sz="2400" dirty="0"/>
          </a:p>
          <a:p>
            <a:pPr algn="just"/>
            <a:endParaRPr lang="en-US" sz="2400" dirty="0"/>
          </a:p>
        </p:txBody>
      </p:sp>
    </p:spTree>
    <p:extLst>
      <p:ext uri="{BB962C8B-B14F-4D97-AF65-F5344CB8AC3E}">
        <p14:creationId xmlns:p14="http://schemas.microsoft.com/office/powerpoint/2010/main" val="400338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05" y="274638"/>
            <a:ext cx="8793575" cy="1143000"/>
          </a:xfrm>
        </p:spPr>
        <p:txBody>
          <a:bodyPr>
            <a:normAutofit/>
          </a:bodyPr>
          <a:lstStyle/>
          <a:p>
            <a:r>
              <a:rPr lang="en-US" b="1" dirty="0"/>
              <a:t>MECHANISMS &amp; PATHOPHYSIOLOGY:</a:t>
            </a:r>
            <a:endParaRPr lang="en-US" dirty="0"/>
          </a:p>
        </p:txBody>
      </p:sp>
      <p:sp>
        <p:nvSpPr>
          <p:cNvPr id="3" name="Content Placeholder 2"/>
          <p:cNvSpPr>
            <a:spLocks noGrp="1"/>
          </p:cNvSpPr>
          <p:nvPr>
            <p:ph idx="1"/>
          </p:nvPr>
        </p:nvSpPr>
        <p:spPr/>
        <p:txBody>
          <a:bodyPr>
            <a:normAutofit/>
          </a:bodyPr>
          <a:lstStyle/>
          <a:p>
            <a:r>
              <a:rPr lang="en-US" sz="2400" dirty="0"/>
              <a:t>Multiple abnormalities have been found, yet none has been conclusively linked to all cases. </a:t>
            </a:r>
          </a:p>
          <a:p>
            <a:r>
              <a:rPr lang="en-US" sz="2400" dirty="0"/>
              <a:t>The pathophysiology of AIS can be loosely grouped into six main categories on the basis of the type of abnormality they describe: Genetics, Central Nervous System (CNS), Skeletal spinal growth and Bone metabolism, Metabolic pathways, Biomechanics, and other [1].</a:t>
            </a:r>
          </a:p>
          <a:p>
            <a:endParaRPr lang="en-US" sz="2400" dirty="0"/>
          </a:p>
        </p:txBody>
      </p:sp>
      <p:sp>
        <p:nvSpPr>
          <p:cNvPr id="4" name="TextBox 3"/>
          <p:cNvSpPr txBox="1"/>
          <p:nvPr/>
        </p:nvSpPr>
        <p:spPr>
          <a:xfrm>
            <a:off x="369890" y="6534364"/>
            <a:ext cx="5686172" cy="461665"/>
          </a:xfrm>
          <a:prstGeom prst="rect">
            <a:avLst/>
          </a:prstGeom>
          <a:noFill/>
        </p:spPr>
        <p:txBody>
          <a:bodyPr wrap="none" rtlCol="0">
            <a:spAutoFit/>
          </a:bodyPr>
          <a:lstStyle/>
          <a:p>
            <a:pPr marL="228600" indent="-228600">
              <a:buFont typeface="+mj-lt"/>
              <a:buAutoNum type="arabicPeriod"/>
            </a:pPr>
            <a:r>
              <a:rPr lang="en-US" sz="1200" dirty="0" err="1"/>
              <a:t>Rinsky</a:t>
            </a:r>
            <a:r>
              <a:rPr lang="en-US" sz="1200" dirty="0"/>
              <a:t> RA, Gamble JG. Adolescent idiopathic scoliosis. West J Med 1988;148:182-91. </a:t>
            </a:r>
          </a:p>
          <a:p>
            <a:pPr marL="228600" indent="-228600">
              <a:buFont typeface="+mj-lt"/>
              <a:buAutoNum type="arabicPeriod"/>
            </a:pPr>
            <a:endParaRPr lang="en-US" sz="1200" dirty="0"/>
          </a:p>
        </p:txBody>
      </p:sp>
    </p:spTree>
    <p:extLst>
      <p:ext uri="{BB962C8B-B14F-4D97-AF65-F5344CB8AC3E}">
        <p14:creationId xmlns:p14="http://schemas.microsoft.com/office/powerpoint/2010/main" val="454583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76" y="28058"/>
            <a:ext cx="4265068" cy="748668"/>
          </a:xfrm>
        </p:spPr>
        <p:txBody>
          <a:bodyPr>
            <a:normAutofit fontScale="90000"/>
          </a:bodyPr>
          <a:lstStyle/>
          <a:p>
            <a:r>
              <a:rPr lang="it-IT" b="1" dirty="0"/>
              <a:t>Sforzesco brace</a:t>
            </a:r>
            <a:endParaRPr lang="en-US" dirty="0"/>
          </a:p>
        </p:txBody>
      </p:sp>
      <p:sp>
        <p:nvSpPr>
          <p:cNvPr id="3" name="Content Placeholder 2"/>
          <p:cNvSpPr>
            <a:spLocks noGrp="1"/>
          </p:cNvSpPr>
          <p:nvPr>
            <p:ph idx="1"/>
          </p:nvPr>
        </p:nvSpPr>
        <p:spPr>
          <a:xfrm>
            <a:off x="0" y="4228842"/>
            <a:ext cx="4931873" cy="2177311"/>
          </a:xfrm>
        </p:spPr>
        <p:txBody>
          <a:bodyPr>
            <a:noAutofit/>
          </a:bodyPr>
          <a:lstStyle/>
          <a:p>
            <a:pPr>
              <a:lnSpc>
                <a:spcPct val="80000"/>
              </a:lnSpc>
            </a:pPr>
            <a:r>
              <a:rPr lang="en-US" sz="1600" dirty="0"/>
              <a:t>Developed by Stefano </a:t>
            </a:r>
            <a:r>
              <a:rPr lang="en-US" sz="1600" dirty="0" err="1"/>
              <a:t>Negrini</a:t>
            </a:r>
            <a:r>
              <a:rPr lang="en-US" sz="1600" dirty="0"/>
              <a:t> and Gianfranco </a:t>
            </a:r>
            <a:r>
              <a:rPr lang="en-US" sz="1600" dirty="0" err="1"/>
              <a:t>Marchini</a:t>
            </a:r>
            <a:r>
              <a:rPr lang="en-US" sz="1600" dirty="0"/>
              <a:t> in 2004. </a:t>
            </a:r>
          </a:p>
          <a:p>
            <a:pPr>
              <a:lnSpc>
                <a:spcPct val="80000"/>
              </a:lnSpc>
            </a:pPr>
            <a:r>
              <a:rPr lang="en-US" sz="1600" dirty="0"/>
              <a:t>It is based on the </a:t>
            </a:r>
            <a:r>
              <a:rPr lang="en-US" sz="1600" dirty="0" err="1"/>
              <a:t>SPoRT</a:t>
            </a:r>
            <a:r>
              <a:rPr lang="en-US" sz="1600" dirty="0"/>
              <a:t> concept (Symmetric, Patient-Oriented, Rigid, Three-Dimensional, Active).</a:t>
            </a:r>
          </a:p>
          <a:p>
            <a:pPr>
              <a:lnSpc>
                <a:spcPct val="80000"/>
              </a:lnSpc>
            </a:pPr>
            <a:r>
              <a:rPr lang="en-US" sz="1600" dirty="0"/>
              <a:t>Its main action is to push scoliosis from the pelvis up, essentially to deflexed, derotated, and restore the sagittal plane (3-dimensional action). </a:t>
            </a:r>
          </a:p>
          <a:p>
            <a:pPr>
              <a:lnSpc>
                <a:spcPct val="80000"/>
              </a:lnSpc>
            </a:pPr>
            <a:r>
              <a:rPr lang="en-US" sz="1600" dirty="0"/>
              <a:t>This brace is reported to be more effective than the Lyon brace after six months of treatment (38° Cobb curves on average): 80% improved and none worsened. </a:t>
            </a:r>
          </a:p>
          <a:p>
            <a:pPr>
              <a:lnSpc>
                <a:spcPct val="80000"/>
              </a:lnSpc>
            </a:pPr>
            <a:endParaRPr lang="en-US" sz="1600" dirty="0"/>
          </a:p>
          <a:p>
            <a:pPr>
              <a:lnSpc>
                <a:spcPct val="80000"/>
              </a:lnSpc>
            </a:pPr>
            <a:endParaRPr lang="en-US" sz="1600" dirty="0"/>
          </a:p>
          <a:p>
            <a:pPr>
              <a:lnSpc>
                <a:spcPct val="80000"/>
              </a:lnSpc>
            </a:pPr>
            <a:endParaRPr lang="en-US" sz="1600" dirty="0"/>
          </a:p>
          <a:p>
            <a:pPr>
              <a:lnSpc>
                <a:spcPct val="80000"/>
              </a:lnSpc>
            </a:pPr>
            <a:endParaRPr lang="en-US" sz="1600" dirty="0"/>
          </a:p>
        </p:txBody>
      </p:sp>
      <p:pic>
        <p:nvPicPr>
          <p:cNvPr id="6" name="Picture 5" descr="The-Sforzesco-brace-used-by-the-patients-from-Fig-4.p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843" y="776726"/>
            <a:ext cx="1860954" cy="3452116"/>
          </a:xfrm>
          <a:prstGeom prst="rect">
            <a:avLst/>
          </a:prstGeom>
        </p:spPr>
      </p:pic>
      <p:pic>
        <p:nvPicPr>
          <p:cNvPr id="7" name="Picture 6" descr="A-frontal-view-of-the-Sforzesco-brace.pn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60" y="776726"/>
            <a:ext cx="1929283" cy="3452116"/>
          </a:xfrm>
          <a:prstGeom prst="rect">
            <a:avLst/>
          </a:prstGeom>
        </p:spPr>
      </p:pic>
      <p:sp>
        <p:nvSpPr>
          <p:cNvPr id="10" name="Title 1"/>
          <p:cNvSpPr txBox="1">
            <a:spLocks/>
          </p:cNvSpPr>
          <p:nvPr/>
        </p:nvSpPr>
        <p:spPr>
          <a:xfrm>
            <a:off x="4463345" y="28386"/>
            <a:ext cx="4721992" cy="7483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t>TLI (Thoracolumbar Lordotic Intervention) Brace</a:t>
            </a:r>
            <a:endParaRPr lang="en-US" sz="2800" b="1" dirty="0"/>
          </a:p>
        </p:txBody>
      </p:sp>
      <p:pic>
        <p:nvPicPr>
          <p:cNvPr id="11" name="Picture 10" descr="Screen Shot 2021-05-30 at 4.13.24 AM.png"/>
          <p:cNvPicPr>
            <a:picLocks noChangeAspect="1"/>
          </p:cNvPicPr>
          <p:nvPr/>
        </p:nvPicPr>
        <p:blipFill rotWithShape="1">
          <a:blip r:embed="rId4">
            <a:extLst>
              <a:ext uri="{28A0092B-C50C-407E-A947-70E740481C1C}">
                <a14:useLocalDpi xmlns:a14="http://schemas.microsoft.com/office/drawing/2010/main" val="0"/>
              </a:ext>
            </a:extLst>
          </a:blip>
          <a:srcRect r="14441"/>
          <a:stretch/>
        </p:blipFill>
        <p:spPr>
          <a:xfrm>
            <a:off x="4931873" y="826042"/>
            <a:ext cx="1949238" cy="3452116"/>
          </a:xfrm>
          <a:prstGeom prst="rect">
            <a:avLst/>
          </a:prstGeom>
        </p:spPr>
      </p:pic>
      <p:pic>
        <p:nvPicPr>
          <p:cNvPr id="12" name="Picture 11" descr="Screen Shot 2021-05-30 at 4.14.08 AM.png"/>
          <p:cNvPicPr>
            <a:picLocks noChangeAspect="1"/>
          </p:cNvPicPr>
          <p:nvPr/>
        </p:nvPicPr>
        <p:blipFill rotWithShape="1">
          <a:blip r:embed="rId5">
            <a:extLst>
              <a:ext uri="{28A0092B-C50C-407E-A947-70E740481C1C}">
                <a14:useLocalDpi xmlns:a14="http://schemas.microsoft.com/office/drawing/2010/main" val="0"/>
              </a:ext>
            </a:extLst>
          </a:blip>
          <a:srcRect r="10733"/>
          <a:stretch/>
        </p:blipFill>
        <p:spPr>
          <a:xfrm>
            <a:off x="6881112" y="838371"/>
            <a:ext cx="1983930" cy="3466990"/>
          </a:xfrm>
          <a:prstGeom prst="rect">
            <a:avLst/>
          </a:prstGeom>
        </p:spPr>
      </p:pic>
      <p:sp>
        <p:nvSpPr>
          <p:cNvPr id="13" name="Content Placeholder 2"/>
          <p:cNvSpPr txBox="1">
            <a:spLocks/>
          </p:cNvSpPr>
          <p:nvPr/>
        </p:nvSpPr>
        <p:spPr>
          <a:xfrm>
            <a:off x="4931872" y="4278158"/>
            <a:ext cx="4192031" cy="2579842"/>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000000"/>
                </a:solidFill>
              </a:rPr>
              <a:t>It is a  3D printed flexible brace. </a:t>
            </a:r>
          </a:p>
          <a:p>
            <a:r>
              <a:rPr lang="en-US" dirty="0">
                <a:solidFill>
                  <a:srgbClr val="000000"/>
                </a:solidFill>
              </a:rPr>
              <a:t>It use elastic band and flexible frame. </a:t>
            </a:r>
          </a:p>
          <a:p>
            <a:r>
              <a:rPr lang="en-US" dirty="0">
                <a:solidFill>
                  <a:srgbClr val="000000"/>
                </a:solidFill>
              </a:rPr>
              <a:t>This brace is use most effectively with lower cobb angle of 15 degree and less chance of progression.</a:t>
            </a:r>
          </a:p>
          <a:p>
            <a:r>
              <a:rPr lang="en-US" dirty="0">
                <a:solidFill>
                  <a:srgbClr val="000000"/>
                </a:solidFill>
              </a:rPr>
              <a:t>The brace is use with Scoliosis specific exercise.</a:t>
            </a:r>
          </a:p>
          <a:p>
            <a:r>
              <a:rPr lang="en-US" dirty="0" err="1">
                <a:solidFill>
                  <a:srgbClr val="000000"/>
                </a:solidFill>
              </a:rPr>
              <a:t>Flexpine</a:t>
            </a:r>
            <a:r>
              <a:rPr lang="en-US" dirty="0">
                <a:solidFill>
                  <a:srgbClr val="000000"/>
                </a:solidFill>
              </a:rPr>
              <a:t> and its new development was to make the brace simpler, finer, easier to wear, and by this to lead a quality of life for the patients with scoliosis under brace treatment. </a:t>
            </a:r>
          </a:p>
          <a:p>
            <a:endParaRPr lang="en-US" dirty="0"/>
          </a:p>
          <a:p>
            <a:endParaRPr lang="en-US" dirty="0"/>
          </a:p>
        </p:txBody>
      </p:sp>
    </p:spTree>
    <p:extLst>
      <p:ext uri="{BB962C8B-B14F-4D97-AF65-F5344CB8AC3E}">
        <p14:creationId xmlns:p14="http://schemas.microsoft.com/office/powerpoint/2010/main" val="3783912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3"/>
            <a:ext cx="5169877" cy="494562"/>
          </a:xfrm>
        </p:spPr>
        <p:txBody>
          <a:bodyPr>
            <a:normAutofit/>
          </a:bodyPr>
          <a:lstStyle/>
          <a:p>
            <a:r>
              <a:rPr lang="pt-BR" sz="2400" dirty="0"/>
              <a:t>RIGO SYSTEM </a:t>
            </a:r>
            <a:r>
              <a:rPr lang="en-US" sz="2400" dirty="0"/>
              <a:t>CHENEAU</a:t>
            </a:r>
            <a:r>
              <a:rPr lang="pt-BR" sz="2400" dirty="0"/>
              <a:t> BRACE (RSCB) </a:t>
            </a:r>
            <a:endParaRPr lang="en-US" sz="2400" dirty="0"/>
          </a:p>
        </p:txBody>
      </p:sp>
      <p:sp>
        <p:nvSpPr>
          <p:cNvPr id="3" name="Content Placeholder 2"/>
          <p:cNvSpPr>
            <a:spLocks noGrp="1"/>
          </p:cNvSpPr>
          <p:nvPr>
            <p:ph idx="1"/>
          </p:nvPr>
        </p:nvSpPr>
        <p:spPr>
          <a:xfrm>
            <a:off x="0" y="3874077"/>
            <a:ext cx="4935750" cy="2983923"/>
          </a:xfrm>
        </p:spPr>
        <p:txBody>
          <a:bodyPr>
            <a:normAutofit fontScale="92500" lnSpcReduction="10000"/>
          </a:bodyPr>
          <a:lstStyle/>
          <a:p>
            <a:pPr algn="just"/>
            <a:r>
              <a:rPr lang="en-US" sz="2000" dirty="0"/>
              <a:t>Developed during the early 1990s, </a:t>
            </a:r>
            <a:r>
              <a:rPr lang="en-US" sz="2000" dirty="0" err="1"/>
              <a:t>Rigo</a:t>
            </a:r>
            <a:r>
              <a:rPr lang="en-US" sz="2000" dirty="0"/>
              <a:t>-Cheneau is basically a Cheneau type brace designed according to redefined biomechanical principles and a new curve- pattern specific classification. </a:t>
            </a:r>
          </a:p>
          <a:p>
            <a:pPr algn="just"/>
            <a:r>
              <a:rPr lang="en-US" sz="2000" dirty="0"/>
              <a:t>Biomechanical principles are: 1) three-point systems; 2) pair of forces for derotation and counter-rotation; 3) breathing mechanics to pre- vent the morphological thoracic at back; 4) sagittal physiological pro le. </a:t>
            </a:r>
          </a:p>
          <a:p>
            <a:pPr algn="just"/>
            <a:endParaRPr lang="en-US" sz="2000" dirty="0"/>
          </a:p>
        </p:txBody>
      </p:sp>
      <p:pic>
        <p:nvPicPr>
          <p:cNvPr id="4" name="Picture 3" descr="Screen Shot 2021-05-31 at 8.22.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65" y="495925"/>
            <a:ext cx="2263163" cy="3378152"/>
          </a:xfrm>
          <a:prstGeom prst="rect">
            <a:avLst/>
          </a:prstGeom>
        </p:spPr>
      </p:pic>
      <p:pic>
        <p:nvPicPr>
          <p:cNvPr id="5" name="Picture 4" descr="Screen Shot 2021-05-31 at 8.22.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628" y="495925"/>
            <a:ext cx="2149343" cy="3378152"/>
          </a:xfrm>
          <a:prstGeom prst="rect">
            <a:avLst/>
          </a:prstGeom>
        </p:spPr>
      </p:pic>
      <p:sp>
        <p:nvSpPr>
          <p:cNvPr id="6" name="TextBox 5"/>
          <p:cNvSpPr txBox="1"/>
          <p:nvPr/>
        </p:nvSpPr>
        <p:spPr>
          <a:xfrm>
            <a:off x="5169877" y="50335"/>
            <a:ext cx="3974122" cy="400110"/>
          </a:xfrm>
          <a:prstGeom prst="rect">
            <a:avLst/>
          </a:prstGeom>
          <a:noFill/>
        </p:spPr>
        <p:txBody>
          <a:bodyPr wrap="square" rtlCol="0">
            <a:spAutoFit/>
          </a:bodyPr>
          <a:lstStyle/>
          <a:p>
            <a:pPr algn="ctr"/>
            <a:r>
              <a:rPr lang="ro-RO" sz="2000" b="1" dirty="0"/>
              <a:t>SCOLIOLOGIC “CHÊNEAU LIGHT” </a:t>
            </a:r>
          </a:p>
        </p:txBody>
      </p:sp>
      <p:sp>
        <p:nvSpPr>
          <p:cNvPr id="7" name="TextBox 6"/>
          <p:cNvSpPr txBox="1"/>
          <p:nvPr/>
        </p:nvSpPr>
        <p:spPr>
          <a:xfrm>
            <a:off x="4935750" y="3995677"/>
            <a:ext cx="4208249" cy="2862323"/>
          </a:xfrm>
          <a:prstGeom prst="rect">
            <a:avLst/>
          </a:prstGeom>
          <a:noFill/>
        </p:spPr>
        <p:txBody>
          <a:bodyPr wrap="square" rtlCol="0">
            <a:spAutoFit/>
          </a:bodyPr>
          <a:lstStyle/>
          <a:p>
            <a:pPr marL="285750" indent="-285750">
              <a:buFont typeface="Arial"/>
              <a:buChar char="•"/>
            </a:pPr>
            <a:r>
              <a:rPr lang="en-US" dirty="0"/>
              <a:t>Aim to make the brace as light as possible</a:t>
            </a:r>
          </a:p>
          <a:p>
            <a:pPr marL="285750" indent="-285750">
              <a:buFont typeface="Arial"/>
              <a:buChar char="•"/>
            </a:pPr>
            <a:r>
              <a:rPr lang="en-US" dirty="0"/>
              <a:t>Weiss </a:t>
            </a:r>
            <a:r>
              <a:rPr lang="en-US" i="1" dirty="0"/>
              <a:t>et al</a:t>
            </a:r>
            <a:r>
              <a:rPr lang="en-US" dirty="0"/>
              <a:t>., 2007, reported 51% correction of Cobb angle (Cobb angle average 16.4°), 62% correction for lumbar and thoracolumbar curve pattern, 36% correction for thoracic scoliosis, and 50% correction for double-major curve pattern. </a:t>
            </a:r>
          </a:p>
          <a:p>
            <a:pPr marL="285750" indent="-285750">
              <a:buFont typeface="Arial"/>
              <a:buChar char="•"/>
            </a:pPr>
            <a:endParaRPr lang="en-US" dirty="0"/>
          </a:p>
        </p:txBody>
      </p:sp>
      <p:pic>
        <p:nvPicPr>
          <p:cNvPr id="8" name="Picture 7" descr="The-Lyonnaise-Brace-The-bars-of-the-brace-are-made-of-radio-see-through-duralumin-the_Q3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877" y="693677"/>
            <a:ext cx="3759198" cy="3302000"/>
          </a:xfrm>
          <a:prstGeom prst="rect">
            <a:avLst/>
          </a:prstGeom>
        </p:spPr>
      </p:pic>
    </p:spTree>
    <p:extLst>
      <p:ext uri="{BB962C8B-B14F-4D97-AF65-F5344CB8AC3E}">
        <p14:creationId xmlns:p14="http://schemas.microsoft.com/office/powerpoint/2010/main" val="31393607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4"/>
            <a:ext cx="4721266" cy="513037"/>
          </a:xfrm>
        </p:spPr>
        <p:txBody>
          <a:bodyPr>
            <a:noAutofit/>
          </a:bodyPr>
          <a:lstStyle/>
          <a:p>
            <a:r>
              <a:rPr lang="en-US" sz="1800" b="1" dirty="0"/>
              <a:t>TLI (Thoracolumbar Lordotic Intervention) Brace</a:t>
            </a:r>
          </a:p>
        </p:txBody>
      </p:sp>
      <p:sp>
        <p:nvSpPr>
          <p:cNvPr id="3" name="Content Placeholder 2"/>
          <p:cNvSpPr>
            <a:spLocks noGrp="1"/>
          </p:cNvSpPr>
          <p:nvPr>
            <p:ph idx="1"/>
          </p:nvPr>
        </p:nvSpPr>
        <p:spPr>
          <a:xfrm>
            <a:off x="1" y="3131562"/>
            <a:ext cx="4902590" cy="3726437"/>
          </a:xfrm>
        </p:spPr>
        <p:txBody>
          <a:bodyPr>
            <a:noAutofit/>
          </a:bodyPr>
          <a:lstStyle/>
          <a:p>
            <a:pPr marL="0" indent="0" algn="just">
              <a:buNone/>
            </a:pPr>
            <a:r>
              <a:rPr lang="en-US" sz="1800" dirty="0"/>
              <a:t>It is a modified Boston brace that ensure only forced lordosis at the thoracolumbar spine.</a:t>
            </a:r>
          </a:p>
          <a:p>
            <a:pPr marL="0" indent="0" algn="just">
              <a:buNone/>
            </a:pPr>
            <a:r>
              <a:rPr lang="en-US" sz="1800" dirty="0"/>
              <a:t>The TLI brace is applied when cobb angle of at least one curve is equal or more than 25 degree and kyphosis with or with out a curve is less than 25 degree. </a:t>
            </a:r>
          </a:p>
          <a:p>
            <a:pPr marL="0" indent="0" algn="just">
              <a:buNone/>
            </a:pPr>
            <a:r>
              <a:rPr lang="en-US" sz="1800" dirty="0"/>
              <a:t>The initial in-brace radiographs show a strong reduction of the Cobb angles in different curves in kyphosis and scoliosis groups After one year of brace treatment in the scoliosis and kyphosis group, the measurements on radiographs made without brace revealed an improvement in all sagittal and coronal measurements. </a:t>
            </a:r>
          </a:p>
          <a:p>
            <a:pPr marL="0" indent="0" algn="just">
              <a:buNone/>
            </a:pPr>
            <a:endParaRPr lang="en-US" sz="1800" dirty="0"/>
          </a:p>
        </p:txBody>
      </p:sp>
      <p:pic>
        <p:nvPicPr>
          <p:cNvPr id="5" name="Picture 4" descr="Screen Shot 2021-05-30 at 8.20.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470" y="530476"/>
            <a:ext cx="2311120" cy="2685862"/>
          </a:xfrm>
          <a:prstGeom prst="rect">
            <a:avLst/>
          </a:prstGeom>
        </p:spPr>
      </p:pic>
      <p:pic>
        <p:nvPicPr>
          <p:cNvPr id="6" name="Picture 5" descr="Screen Shot 2021-05-30 at 8.19.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5" y="530475"/>
            <a:ext cx="2475915" cy="2685863"/>
          </a:xfrm>
          <a:prstGeom prst="rect">
            <a:avLst/>
          </a:prstGeom>
        </p:spPr>
      </p:pic>
      <p:pic>
        <p:nvPicPr>
          <p:cNvPr id="7" name="Picture 6" descr="Screen Shot 2021-05-31 at 2.15.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615" y="502662"/>
            <a:ext cx="1971669" cy="2713676"/>
          </a:xfrm>
          <a:prstGeom prst="rect">
            <a:avLst/>
          </a:prstGeom>
        </p:spPr>
      </p:pic>
      <p:sp>
        <p:nvSpPr>
          <p:cNvPr id="8" name="Title 1"/>
          <p:cNvSpPr txBox="1">
            <a:spLocks/>
          </p:cNvSpPr>
          <p:nvPr/>
        </p:nvSpPr>
        <p:spPr>
          <a:xfrm>
            <a:off x="5359791" y="5354"/>
            <a:ext cx="3784209" cy="551404"/>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b="1"/>
              <a:t>Scoli-Smart </a:t>
            </a:r>
            <a:endParaRPr lang="en-US" dirty="0"/>
          </a:p>
        </p:txBody>
      </p:sp>
      <p:sp>
        <p:nvSpPr>
          <p:cNvPr id="9" name="Content Placeholder 2"/>
          <p:cNvSpPr txBox="1">
            <a:spLocks/>
          </p:cNvSpPr>
          <p:nvPr/>
        </p:nvSpPr>
        <p:spPr>
          <a:xfrm>
            <a:off x="4997327" y="3338587"/>
            <a:ext cx="401648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Developed in 2011, used with scoliSMART exercises.</a:t>
            </a:r>
          </a:p>
          <a:p>
            <a:r>
              <a:rPr lang="en-US" sz="2000"/>
              <a:t>All IS can be treated with this brace mainly single primary curve.</a:t>
            </a:r>
          </a:p>
          <a:p>
            <a:r>
              <a:rPr lang="en-US" sz="2000"/>
              <a:t>Made out of elastic cotton fabric and velcro attachment.</a:t>
            </a:r>
            <a:endParaRPr lang="en-US" sz="2000" dirty="0"/>
          </a:p>
        </p:txBody>
      </p:sp>
    </p:spTree>
    <p:extLst>
      <p:ext uri="{BB962C8B-B14F-4D97-AF65-F5344CB8AC3E}">
        <p14:creationId xmlns:p14="http://schemas.microsoft.com/office/powerpoint/2010/main" val="1591125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Biomechanics of brace treatment </a:t>
            </a:r>
          </a:p>
        </p:txBody>
      </p:sp>
      <p:sp>
        <p:nvSpPr>
          <p:cNvPr id="3" name="Content Placeholder 2"/>
          <p:cNvSpPr>
            <a:spLocks noGrp="1"/>
          </p:cNvSpPr>
          <p:nvPr>
            <p:ph idx="1"/>
          </p:nvPr>
        </p:nvSpPr>
        <p:spPr/>
        <p:txBody>
          <a:bodyPr>
            <a:noAutofit/>
          </a:bodyPr>
          <a:lstStyle/>
          <a:p>
            <a:r>
              <a:rPr lang="en-US" sz="2400" dirty="0"/>
              <a:t>There is mainly two type of deformation must be take into consideration:</a:t>
            </a:r>
          </a:p>
          <a:p>
            <a:r>
              <a:rPr lang="en-US" sz="2400" dirty="0"/>
              <a:t>Functional curve: it disappear by active muscle strain as the patient bending toward the convex side of the curve. This curve maintain by less rigid ligaments, muscle and gravitational force.</a:t>
            </a:r>
          </a:p>
          <a:p>
            <a:r>
              <a:rPr lang="en-US" sz="2400" dirty="0"/>
              <a:t>Structural curve: it is more rigid and cannot be corrected by active muscle action. As it is associated with deformation of vertebra as wedging, distortion or rotation  of the osseous structure and the ligamentous components of the curve are stiff.</a:t>
            </a:r>
          </a:p>
          <a:p>
            <a:r>
              <a:rPr lang="en-US" sz="2400" dirty="0"/>
              <a:t>The corrective force are vary in frequency, amplitude, duration, and mode of application. </a:t>
            </a:r>
          </a:p>
        </p:txBody>
      </p:sp>
    </p:spTree>
    <p:extLst>
      <p:ext uri="{BB962C8B-B14F-4D97-AF65-F5344CB8AC3E}">
        <p14:creationId xmlns:p14="http://schemas.microsoft.com/office/powerpoint/2010/main" val="3922469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7638"/>
            <a:ext cx="5222874" cy="1143000"/>
          </a:xfrm>
        </p:spPr>
        <p:txBody>
          <a:bodyPr>
            <a:normAutofit/>
          </a:bodyPr>
          <a:lstStyle/>
          <a:p>
            <a:r>
              <a:rPr lang="en-US" dirty="0"/>
              <a:t>Creep and relaxation </a:t>
            </a:r>
          </a:p>
        </p:txBody>
      </p:sp>
      <p:sp>
        <p:nvSpPr>
          <p:cNvPr id="3" name="Content Placeholder 2"/>
          <p:cNvSpPr>
            <a:spLocks noGrp="1"/>
          </p:cNvSpPr>
          <p:nvPr>
            <p:ph idx="1"/>
          </p:nvPr>
        </p:nvSpPr>
        <p:spPr>
          <a:xfrm>
            <a:off x="0" y="1600200"/>
            <a:ext cx="5222875" cy="5257800"/>
          </a:xfrm>
        </p:spPr>
        <p:txBody>
          <a:bodyPr>
            <a:normAutofit lnSpcReduction="10000"/>
          </a:bodyPr>
          <a:lstStyle/>
          <a:p>
            <a:pPr algn="just"/>
            <a:r>
              <a:rPr lang="en-US" sz="2400" dirty="0"/>
              <a:t>The phenomenon is due to the viscoelastic properties of the muscles, ligaments, and bones. </a:t>
            </a:r>
          </a:p>
          <a:p>
            <a:pPr algn="just"/>
            <a:r>
              <a:rPr lang="en-US" sz="2400" dirty="0"/>
              <a:t>When a force is applied to correct a spinal deformity, and the force continues to work after the initial correction, the subsequent correction that occurs over a period of time as a result of the same load is due to creep. </a:t>
            </a:r>
          </a:p>
          <a:p>
            <a:pPr algn="just"/>
            <a:r>
              <a:rPr lang="en-US" sz="2400" dirty="0"/>
              <a:t>When a load is applied to a viscoelastic material and the deformation remains constant, the observed subsequent decrease in load with time is relaxation. </a:t>
            </a:r>
          </a:p>
          <a:p>
            <a:pPr algn="just"/>
            <a:endParaRPr lang="en-US" sz="2400" dirty="0"/>
          </a:p>
          <a:p>
            <a:pPr algn="just"/>
            <a:endParaRPr lang="en-US" sz="2400" dirty="0"/>
          </a:p>
          <a:p>
            <a:pPr algn="just"/>
            <a:endParaRPr lang="en-US" sz="2400" dirty="0"/>
          </a:p>
        </p:txBody>
      </p:sp>
      <p:pic>
        <p:nvPicPr>
          <p:cNvPr id="4" name="Picture 3" descr="Screen Shot 2021-05-27 at 1.0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00" y="176213"/>
            <a:ext cx="2527300" cy="4364037"/>
          </a:xfrm>
          <a:prstGeom prst="rect">
            <a:avLst/>
          </a:prstGeom>
        </p:spPr>
      </p:pic>
      <p:pic>
        <p:nvPicPr>
          <p:cNvPr id="5" name="Picture 4" descr="Screen Shot 2021-05-27 at 1.10.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875" y="4540250"/>
            <a:ext cx="3606800" cy="2317750"/>
          </a:xfrm>
          <a:prstGeom prst="rect">
            <a:avLst/>
          </a:prstGeom>
        </p:spPr>
      </p:pic>
    </p:spTree>
    <p:extLst>
      <p:ext uri="{BB962C8B-B14F-4D97-AF65-F5344CB8AC3E}">
        <p14:creationId xmlns:p14="http://schemas.microsoft.com/office/powerpoint/2010/main" val="366194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63"/>
            <a:ext cx="8229600" cy="1143000"/>
          </a:xfrm>
        </p:spPr>
        <p:txBody>
          <a:bodyPr>
            <a:normAutofit fontScale="90000"/>
          </a:bodyPr>
          <a:lstStyle/>
          <a:p>
            <a:r>
              <a:rPr lang="en-US" dirty="0"/>
              <a:t>Comparison of Axial, Transverse, and Combined Loads </a:t>
            </a:r>
          </a:p>
        </p:txBody>
      </p:sp>
      <p:sp>
        <p:nvSpPr>
          <p:cNvPr id="3" name="Content Placeholder 2"/>
          <p:cNvSpPr>
            <a:spLocks noGrp="1"/>
          </p:cNvSpPr>
          <p:nvPr>
            <p:ph idx="1"/>
          </p:nvPr>
        </p:nvSpPr>
        <p:spPr>
          <a:xfrm>
            <a:off x="0" y="1211264"/>
            <a:ext cx="4381500" cy="5646736"/>
          </a:xfrm>
        </p:spPr>
        <p:txBody>
          <a:bodyPr>
            <a:normAutofit/>
          </a:bodyPr>
          <a:lstStyle/>
          <a:p>
            <a:pPr algn="just"/>
            <a:r>
              <a:rPr lang="en-US" sz="2400" dirty="0"/>
              <a:t>Scoliosis spine is modeled by three components: two rigid links AC and BC, connected by way of a torsional spring C.</a:t>
            </a:r>
          </a:p>
          <a:p>
            <a:pPr algn="just"/>
            <a:r>
              <a:rPr lang="en-US" sz="2400" dirty="0"/>
              <a:t>The links are oriented to simulate spine deformity in e degrees as measured by Cobb's method. </a:t>
            </a:r>
          </a:p>
        </p:txBody>
      </p:sp>
      <p:pic>
        <p:nvPicPr>
          <p:cNvPr id="4" name="Picture 3" descr="Screen Shot 2021-05-27 at 1.14.11 AM.png"/>
          <p:cNvPicPr>
            <a:picLocks noChangeAspect="1"/>
          </p:cNvPicPr>
          <p:nvPr/>
        </p:nvPicPr>
        <p:blipFill rotWithShape="1">
          <a:blip r:embed="rId2">
            <a:extLst>
              <a:ext uri="{28A0092B-C50C-407E-A947-70E740481C1C}">
                <a14:useLocalDpi xmlns:a14="http://schemas.microsoft.com/office/drawing/2010/main" val="0"/>
              </a:ext>
            </a:extLst>
          </a:blip>
          <a:srcRect r="61493"/>
          <a:stretch/>
        </p:blipFill>
        <p:spPr>
          <a:xfrm>
            <a:off x="4578350" y="1417638"/>
            <a:ext cx="1441450" cy="4635500"/>
          </a:xfrm>
          <a:prstGeom prst="rect">
            <a:avLst/>
          </a:prstGeom>
        </p:spPr>
      </p:pic>
      <p:pic>
        <p:nvPicPr>
          <p:cNvPr id="5" name="Picture 4" descr="Screen Shot 2021-05-27 at 1.14.11 AM.png"/>
          <p:cNvPicPr>
            <a:picLocks noChangeAspect="1"/>
          </p:cNvPicPr>
          <p:nvPr/>
        </p:nvPicPr>
        <p:blipFill rotWithShape="1">
          <a:blip r:embed="rId2">
            <a:extLst>
              <a:ext uri="{28A0092B-C50C-407E-A947-70E740481C1C}">
                <a14:useLocalDpi xmlns:a14="http://schemas.microsoft.com/office/drawing/2010/main" val="0"/>
              </a:ext>
            </a:extLst>
          </a:blip>
          <a:srcRect l="61493"/>
          <a:stretch/>
        </p:blipFill>
        <p:spPr>
          <a:xfrm>
            <a:off x="6019800" y="1417638"/>
            <a:ext cx="1441450" cy="4635500"/>
          </a:xfrm>
          <a:prstGeom prst="rect">
            <a:avLst/>
          </a:prstGeom>
        </p:spPr>
      </p:pic>
      <p:pic>
        <p:nvPicPr>
          <p:cNvPr id="6" name="Picture 5" descr="Screen Shot 2021-05-27 at 1.20.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750" y="2540000"/>
            <a:ext cx="1682750" cy="3513138"/>
          </a:xfrm>
          <a:prstGeom prst="rect">
            <a:avLst/>
          </a:prstGeom>
        </p:spPr>
      </p:pic>
    </p:spTree>
    <p:extLst>
      <p:ext uri="{BB962C8B-B14F-4D97-AF65-F5344CB8AC3E}">
        <p14:creationId xmlns:p14="http://schemas.microsoft.com/office/powerpoint/2010/main" val="27152496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AXIAL LOADING</a:t>
            </a:r>
          </a:p>
        </p:txBody>
      </p:sp>
      <p:sp>
        <p:nvSpPr>
          <p:cNvPr id="3" name="Content Placeholder 2"/>
          <p:cNvSpPr>
            <a:spLocks noGrp="1"/>
          </p:cNvSpPr>
          <p:nvPr>
            <p:ph idx="1"/>
          </p:nvPr>
        </p:nvSpPr>
        <p:spPr>
          <a:xfrm>
            <a:off x="457200" y="5000625"/>
            <a:ext cx="8229600" cy="1649413"/>
          </a:xfrm>
        </p:spPr>
        <p:txBody>
          <a:bodyPr>
            <a:normAutofit/>
          </a:bodyPr>
          <a:lstStyle/>
          <a:p>
            <a:pPr algn="just"/>
            <a:r>
              <a:rPr lang="en-US" sz="2400" dirty="0"/>
              <a:t>Fig-A shows the spine being stretched by the axial force. </a:t>
            </a:r>
          </a:p>
          <a:p>
            <a:pPr algn="just"/>
            <a:r>
              <a:rPr lang="en-US" sz="2400" dirty="0"/>
              <a:t>Fig-B shows a three-component model for this loading. </a:t>
            </a:r>
          </a:p>
          <a:p>
            <a:pPr algn="just"/>
            <a:r>
              <a:rPr lang="en-US" sz="2400" dirty="0"/>
              <a:t>Fig-C shows a free body diagram of the model.  </a:t>
            </a:r>
          </a:p>
        </p:txBody>
      </p:sp>
      <p:pic>
        <p:nvPicPr>
          <p:cNvPr id="4" name="Picture 3" descr="Screen Shot 2021-05-27 at 1.54.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8229600" cy="3582987"/>
          </a:xfrm>
          <a:prstGeom prst="rect">
            <a:avLst/>
          </a:prstGeom>
        </p:spPr>
      </p:pic>
    </p:spTree>
    <p:extLst>
      <p:ext uri="{BB962C8B-B14F-4D97-AF65-F5344CB8AC3E}">
        <p14:creationId xmlns:p14="http://schemas.microsoft.com/office/powerpoint/2010/main" val="3737037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TRANSVERSE LOADING</a:t>
            </a:r>
          </a:p>
        </p:txBody>
      </p:sp>
      <p:sp>
        <p:nvSpPr>
          <p:cNvPr id="3" name="Content Placeholder 2"/>
          <p:cNvSpPr>
            <a:spLocks noGrp="1"/>
          </p:cNvSpPr>
          <p:nvPr>
            <p:ph idx="1"/>
          </p:nvPr>
        </p:nvSpPr>
        <p:spPr>
          <a:xfrm>
            <a:off x="457200" y="4516438"/>
            <a:ext cx="8229600" cy="2341562"/>
          </a:xfrm>
        </p:spPr>
        <p:txBody>
          <a:bodyPr>
            <a:normAutofit/>
          </a:bodyPr>
          <a:lstStyle/>
          <a:p>
            <a:r>
              <a:rPr lang="en-US" sz="2400" dirty="0"/>
              <a:t>Use of lateral pads to provide transverse load.</a:t>
            </a:r>
          </a:p>
          <a:p>
            <a:r>
              <a:rPr lang="en-US" sz="2400" dirty="0"/>
              <a:t>The lateral force is applied at C, and reactive forces half its size are taken up at points A and B. </a:t>
            </a:r>
          </a:p>
          <a:p>
            <a:r>
              <a:rPr lang="en-US" sz="2400" dirty="0"/>
              <a:t>The angular correction is again obtained by creating corrective bending moments at the disc spaces.  </a:t>
            </a:r>
          </a:p>
        </p:txBody>
      </p:sp>
      <p:pic>
        <p:nvPicPr>
          <p:cNvPr id="4" name="Picture 3" descr="Screen Shot 2021-05-27 at 1.58.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1417638"/>
            <a:ext cx="7327900" cy="3098800"/>
          </a:xfrm>
          <a:prstGeom prst="rect">
            <a:avLst/>
          </a:prstGeom>
        </p:spPr>
      </p:pic>
    </p:spTree>
    <p:extLst>
      <p:ext uri="{BB962C8B-B14F-4D97-AF65-F5344CB8AC3E}">
        <p14:creationId xmlns:p14="http://schemas.microsoft.com/office/powerpoint/2010/main" val="255846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COMBINATION OF AXIAL AND TRANSVERSE LOAD</a:t>
            </a:r>
          </a:p>
        </p:txBody>
      </p:sp>
      <p:sp>
        <p:nvSpPr>
          <p:cNvPr id="3" name="Content Placeholder 2"/>
          <p:cNvSpPr>
            <a:spLocks noGrp="1"/>
          </p:cNvSpPr>
          <p:nvPr>
            <p:ph idx="1"/>
          </p:nvPr>
        </p:nvSpPr>
        <p:spPr/>
        <p:txBody>
          <a:bodyPr>
            <a:normAutofit/>
          </a:bodyPr>
          <a:lstStyle/>
          <a:p>
            <a:r>
              <a:rPr lang="en-US" sz="2400" dirty="0"/>
              <a:t>The axial component provides most of the corrective bending moment when deformity is severe, and the trans­ verse component takes over the correcting function when deformity is mild.</a:t>
            </a:r>
          </a:p>
          <a:p>
            <a:r>
              <a:rPr lang="de-DE" sz="2400" dirty="0"/>
              <a:t>Schultz </a:t>
            </a:r>
            <a:r>
              <a:rPr lang="de-DE" sz="2400" dirty="0" err="1"/>
              <a:t>and</a:t>
            </a:r>
            <a:r>
              <a:rPr lang="de-DE" sz="2400" dirty="0"/>
              <a:t> Hirsch </a:t>
            </a:r>
            <a:r>
              <a:rPr lang="en-US" sz="2400" dirty="0"/>
              <a:t>found that, with the mild curves, axial loading with the distraction rods provided relatively little incremental correction and required relatively large forces. </a:t>
            </a:r>
          </a:p>
          <a:p>
            <a:r>
              <a:rPr lang="en-US" sz="2400" dirty="0"/>
              <a:t>The axial loads will tilted toward the center force for the equilibrium. A tilting of 30 degree of this two force will create maximum bending moment to correct the curve. </a:t>
            </a:r>
          </a:p>
          <a:p>
            <a:endParaRPr lang="en-US" sz="2400" dirty="0"/>
          </a:p>
        </p:txBody>
      </p:sp>
      <p:sp>
        <p:nvSpPr>
          <p:cNvPr id="4" name="TextBox 3"/>
          <p:cNvSpPr txBox="1"/>
          <p:nvPr/>
        </p:nvSpPr>
        <p:spPr>
          <a:xfrm>
            <a:off x="0" y="6126163"/>
            <a:ext cx="9144000" cy="923330"/>
          </a:xfrm>
          <a:prstGeom prst="rect">
            <a:avLst/>
          </a:prstGeom>
          <a:noFill/>
        </p:spPr>
        <p:txBody>
          <a:bodyPr wrap="square" rtlCol="0">
            <a:spAutoFit/>
          </a:bodyPr>
          <a:lstStyle/>
          <a:p>
            <a:r>
              <a:rPr lang="en-US" dirty="0"/>
              <a:t>Schultz. A. B.. and Hirsch. c.: Mechanical analysis techniques for improved correction of idiopathic scoliosis. </a:t>
            </a:r>
            <a:r>
              <a:rPr lang="en-US" dirty="0" err="1"/>
              <a:t>Clin</a:t>
            </a:r>
            <a:r>
              <a:rPr lang="en-US" dirty="0"/>
              <a:t>. </a:t>
            </a:r>
            <a:r>
              <a:rPr lang="en-US" dirty="0" err="1"/>
              <a:t>Drthop</a:t>
            </a:r>
            <a:r>
              <a:rPr lang="en-US" dirty="0"/>
              <a:t>.. 100:66. 1974. </a:t>
            </a:r>
          </a:p>
          <a:p>
            <a:endParaRPr lang="en-US" dirty="0"/>
          </a:p>
        </p:txBody>
      </p:sp>
    </p:spTree>
    <p:extLst>
      <p:ext uri="{BB962C8B-B14F-4D97-AF65-F5344CB8AC3E}">
        <p14:creationId xmlns:p14="http://schemas.microsoft.com/office/powerpoint/2010/main" val="3163341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21-05-27 at 4.34.26 AM.png"/>
          <p:cNvPicPr>
            <a:picLocks noGrp="1" noChangeAspect="1"/>
          </p:cNvPicPr>
          <p:nvPr>
            <p:ph idx="1"/>
          </p:nvPr>
        </p:nvPicPr>
        <p:blipFill>
          <a:blip r:embed="rId2">
            <a:extLst>
              <a:ext uri="{28A0092B-C50C-407E-A947-70E740481C1C}">
                <a14:useLocalDpi xmlns:a14="http://schemas.microsoft.com/office/drawing/2010/main" val="0"/>
              </a:ext>
            </a:extLst>
          </a:blip>
          <a:srcRect l="-11515" r="-11515"/>
          <a:stretch>
            <a:fillRect/>
          </a:stretch>
        </p:blipFill>
        <p:spPr/>
      </p:pic>
      <p:sp>
        <p:nvSpPr>
          <p:cNvPr id="5" name="TextBox 4"/>
          <p:cNvSpPr txBox="1"/>
          <p:nvPr/>
        </p:nvSpPr>
        <p:spPr>
          <a:xfrm>
            <a:off x="2413000" y="6488668"/>
            <a:ext cx="4094616" cy="369332"/>
          </a:xfrm>
          <a:prstGeom prst="rect">
            <a:avLst/>
          </a:prstGeom>
          <a:noFill/>
        </p:spPr>
        <p:txBody>
          <a:bodyPr wrap="none" rtlCol="0">
            <a:spAutoFit/>
          </a:bodyPr>
          <a:lstStyle/>
          <a:p>
            <a:r>
              <a:rPr lang="en-US" dirty="0"/>
              <a:t>Combination of axial and transverse force</a:t>
            </a:r>
          </a:p>
        </p:txBody>
      </p:sp>
    </p:spTree>
    <p:extLst>
      <p:ext uri="{BB962C8B-B14F-4D97-AF65-F5344CB8AC3E}">
        <p14:creationId xmlns:p14="http://schemas.microsoft.com/office/powerpoint/2010/main" val="2495976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Genetic basis </a:t>
            </a:r>
          </a:p>
        </p:txBody>
      </p:sp>
      <p:sp>
        <p:nvSpPr>
          <p:cNvPr id="3" name="Content Placeholder 2"/>
          <p:cNvSpPr>
            <a:spLocks noGrp="1"/>
          </p:cNvSpPr>
          <p:nvPr>
            <p:ph idx="1"/>
          </p:nvPr>
        </p:nvSpPr>
        <p:spPr/>
        <p:txBody>
          <a:bodyPr>
            <a:normAutofit/>
          </a:bodyPr>
          <a:lstStyle/>
          <a:p>
            <a:r>
              <a:rPr lang="en-US" sz="2400" dirty="0"/>
              <a:t>Individuals affected with IS having an AA genotype had lower mean maximum Cobb angle as compared to patients with AG and GG genotypes [1]. </a:t>
            </a:r>
          </a:p>
          <a:p>
            <a:r>
              <a:rPr lang="en-US" sz="2400" dirty="0"/>
              <a:t>There is also increased expression of NTF3 messenger RNA in paravertebral muscle in IS [2]. </a:t>
            </a:r>
          </a:p>
          <a:p>
            <a:r>
              <a:rPr lang="en-US" sz="2400" dirty="0"/>
              <a:t>Over transmission of the CHD7 associated polymorphism &amp; rs4738824 are associated with IS patients [2]. </a:t>
            </a:r>
          </a:p>
          <a:p>
            <a:endParaRPr lang="en-US" sz="2400" dirty="0"/>
          </a:p>
          <a:p>
            <a:endParaRPr lang="en-US" sz="2400" dirty="0"/>
          </a:p>
          <a:p>
            <a:endParaRPr lang="en-US" sz="2400" dirty="0"/>
          </a:p>
        </p:txBody>
      </p:sp>
      <p:sp>
        <p:nvSpPr>
          <p:cNvPr id="4" name="TextBox 3"/>
          <p:cNvSpPr txBox="1"/>
          <p:nvPr/>
        </p:nvSpPr>
        <p:spPr>
          <a:xfrm>
            <a:off x="0" y="6020166"/>
            <a:ext cx="9144000" cy="830997"/>
          </a:xfrm>
          <a:prstGeom prst="rect">
            <a:avLst/>
          </a:prstGeom>
          <a:noFill/>
        </p:spPr>
        <p:txBody>
          <a:bodyPr wrap="square" rtlCol="0">
            <a:spAutoFit/>
          </a:bodyPr>
          <a:lstStyle/>
          <a:p>
            <a:pPr marL="342900" indent="-342900">
              <a:buFont typeface="+mj-lt"/>
              <a:buAutoNum type="arabicPeriod"/>
            </a:pPr>
            <a:r>
              <a:rPr lang="en-US" sz="1200" dirty="0"/>
              <a:t>Y. </a:t>
            </a:r>
            <a:r>
              <a:rPr lang="en-US" sz="1200" dirty="0" err="1"/>
              <a:t>Qiu</a:t>
            </a:r>
            <a:r>
              <a:rPr lang="en-US" sz="1200" dirty="0"/>
              <a:t>, S.-H. Mao, B.-P. </a:t>
            </a:r>
            <a:r>
              <a:rPr lang="en-US" sz="1200" dirty="0" err="1"/>
              <a:t>Qian</a:t>
            </a:r>
            <a:r>
              <a:rPr lang="en-US" sz="1200" dirty="0"/>
              <a:t> et al., “A promoter polymorphism of </a:t>
            </a:r>
            <a:r>
              <a:rPr lang="en-US" sz="1200" dirty="0" err="1"/>
              <a:t>neurotrophin</a:t>
            </a:r>
            <a:r>
              <a:rPr lang="en-US" sz="1200" dirty="0"/>
              <a:t> 3 gene is associated with curve severity and bracing effectiveness in adolescent idiopathic scoliosis,” Spine, vol. 37, no. 2, pp. 127–133, 2012. </a:t>
            </a:r>
          </a:p>
          <a:p>
            <a:pPr marL="342900" indent="-342900">
              <a:buFont typeface="+mj-lt"/>
              <a:buAutoNum type="arabicPeriod"/>
            </a:pPr>
            <a:r>
              <a:rPr lang="en-US" sz="1200" dirty="0"/>
              <a:t>R. Wang, Y. </a:t>
            </a:r>
            <a:r>
              <a:rPr lang="en-US" sz="1200" dirty="0" err="1"/>
              <a:t>Qiu</a:t>
            </a:r>
            <a:r>
              <a:rPr lang="en-US" sz="1200" dirty="0"/>
              <a:t>, and B. </a:t>
            </a:r>
            <a:r>
              <a:rPr lang="en-US" sz="1200" dirty="0" err="1"/>
              <a:t>Rui</a:t>
            </a:r>
            <a:r>
              <a:rPr lang="en-US" sz="1200" dirty="0"/>
              <a:t>, “Neurotrophin-3 mRNA </a:t>
            </a:r>
            <a:r>
              <a:rPr lang="en-US" sz="1200" dirty="0" err="1"/>
              <a:t>expres</a:t>
            </a:r>
            <a:r>
              <a:rPr lang="en-US" sz="1200" dirty="0"/>
              <a:t>- </a:t>
            </a:r>
            <a:r>
              <a:rPr lang="en-US" sz="1200" dirty="0" err="1"/>
              <a:t>sion</a:t>
            </a:r>
            <a:r>
              <a:rPr lang="en-US" sz="1200" dirty="0"/>
              <a:t> in paravertebral muscles of patients with idiopathic </a:t>
            </a:r>
            <a:r>
              <a:rPr lang="en-US" sz="1200" dirty="0" err="1"/>
              <a:t>sco</a:t>
            </a:r>
            <a:r>
              <a:rPr lang="en-US" sz="1200" dirty="0"/>
              <a:t>- </a:t>
            </a:r>
            <a:r>
              <a:rPr lang="en-US" sz="1200" dirty="0" err="1"/>
              <a:t>liosis</a:t>
            </a:r>
            <a:r>
              <a:rPr lang="en-US" sz="1200" dirty="0"/>
              <a:t>,” Chinese Journal of Spine and Spinal Cord, vol. 15, pp. 532–534, 2007. </a:t>
            </a:r>
          </a:p>
        </p:txBody>
      </p:sp>
    </p:spTree>
    <p:extLst>
      <p:ext uri="{BB962C8B-B14F-4D97-AF65-F5344CB8AC3E}">
        <p14:creationId xmlns:p14="http://schemas.microsoft.com/office/powerpoint/2010/main" val="4248564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21-05-27 at 4.35.58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6" r="543"/>
          <a:stretch/>
        </p:blipFill>
        <p:spPr>
          <a:xfrm>
            <a:off x="457200" y="1600200"/>
            <a:ext cx="8229600" cy="4525963"/>
          </a:xfrm>
        </p:spPr>
      </p:pic>
    </p:spTree>
    <p:extLst>
      <p:ext uri="{BB962C8B-B14F-4D97-AF65-F5344CB8AC3E}">
        <p14:creationId xmlns:p14="http://schemas.microsoft.com/office/powerpoint/2010/main" val="2665909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Times New Roman" pitchFamily="18" charset="0"/>
                <a:cs typeface="Times New Roman" pitchFamily="18" charset="0"/>
              </a:rPr>
              <a:t>MECHANICAL PRINCIPLE:</a:t>
            </a:r>
          </a:p>
        </p:txBody>
      </p:sp>
      <p:sp>
        <p:nvSpPr>
          <p:cNvPr id="3" name="Content Placeholder 2"/>
          <p:cNvSpPr>
            <a:spLocks noGrp="1"/>
          </p:cNvSpPr>
          <p:nvPr>
            <p:ph idx="1"/>
          </p:nvPr>
        </p:nvSpPr>
        <p:spPr>
          <a:xfrm>
            <a:off x="500034" y="1643050"/>
            <a:ext cx="8186766" cy="4483113"/>
          </a:xfrm>
        </p:spPr>
        <p:txBody>
          <a:bodyPr>
            <a:normAutofit/>
          </a:bodyPr>
          <a:lstStyle/>
          <a:p>
            <a:endParaRPr lang="en-US" sz="2400" dirty="0">
              <a:latin typeface="Times New Roman" pitchFamily="18" charset="0"/>
              <a:cs typeface="Times New Roman" pitchFamily="18" charset="0"/>
            </a:endParaRPr>
          </a:p>
          <a:p>
            <a:pPr>
              <a:lnSpc>
                <a:spcPct val="150000"/>
              </a:lnSpc>
            </a:pPr>
            <a:endParaRPr lang="en-US" sz="2400" dirty="0">
              <a:latin typeface="Times New Roman" pitchFamily="18" charset="0"/>
              <a:cs typeface="Times New Roman" pitchFamily="18" charset="0"/>
            </a:endParaRPr>
          </a:p>
        </p:txBody>
      </p:sp>
      <p:sp>
        <p:nvSpPr>
          <p:cNvPr id="7" name="Left Arrow 6"/>
          <p:cNvSpPr/>
          <p:nvPr/>
        </p:nvSpPr>
        <p:spPr>
          <a:xfrm>
            <a:off x="7746622" y="2664045"/>
            <a:ext cx="581706" cy="2083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7642113" y="3075756"/>
            <a:ext cx="581706" cy="2080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77A34F-E2F9-4EAE-BC69-0B51FF7E42B7}"/>
              </a:ext>
            </a:extLst>
          </p:cNvPr>
          <p:cNvSpPr txBox="1"/>
          <p:nvPr/>
        </p:nvSpPr>
        <p:spPr>
          <a:xfrm>
            <a:off x="0" y="1649556"/>
            <a:ext cx="6243965" cy="2246769"/>
          </a:xfrm>
          <a:prstGeom prst="rect">
            <a:avLst/>
          </a:prstGeom>
          <a:noFill/>
        </p:spPr>
        <p:txBody>
          <a:bodyPr wrap="square" rtlCol="0">
            <a:spAutoFit/>
          </a:bodyPr>
          <a:lstStyle/>
          <a:p>
            <a:r>
              <a:rPr lang="en-US" sz="2800" dirty="0"/>
              <a:t>1</a:t>
            </a:r>
            <a:r>
              <a:rPr lang="en-US" sz="2800" b="1" dirty="0"/>
              <a:t>. BALANCING THE HORIZONTAL FORCE:</a:t>
            </a:r>
            <a:endParaRPr lang="en-IN"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Here 3 point pressure system apply to correct a single curve. </a:t>
            </a:r>
          </a:p>
          <a:p>
            <a:pPr marL="285750" indent="-285750">
              <a:buFont typeface="Arial" panose="020B0604020202020204" pitchFamily="34" charset="0"/>
              <a:buChar char="•"/>
            </a:pPr>
            <a:r>
              <a:rPr lang="en-US" sz="2800" dirty="0"/>
              <a:t>Two are in one direction. and one is in the opposite direction.</a:t>
            </a:r>
          </a:p>
        </p:txBody>
      </p:sp>
      <p:pic>
        <p:nvPicPr>
          <p:cNvPr id="13" name="Picture 12" descr="IMG_20201230_153422.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43966" y="1643050"/>
            <a:ext cx="2340769" cy="4776955"/>
          </a:xfrm>
          <a:prstGeom prst="rect">
            <a:avLst/>
          </a:prstGeom>
        </p:spPr>
      </p:pic>
      <p:sp>
        <p:nvSpPr>
          <p:cNvPr id="17" name="TextBox 16">
            <a:extLst>
              <a:ext uri="{FF2B5EF4-FFF2-40B4-BE49-F238E27FC236}">
                <a16:creationId xmlns:a16="http://schemas.microsoft.com/office/drawing/2014/main" id="{5EEFDFE0-937A-4FE4-9DB5-2E961C36B616}"/>
              </a:ext>
            </a:extLst>
          </p:cNvPr>
          <p:cNvSpPr txBox="1"/>
          <p:nvPr/>
        </p:nvSpPr>
        <p:spPr>
          <a:xfrm flipH="1">
            <a:off x="8121808" y="2813088"/>
            <a:ext cx="3444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sz="1200" b="1" dirty="0"/>
              <a:t>F1</a:t>
            </a:r>
          </a:p>
        </p:txBody>
      </p:sp>
      <p:sp>
        <p:nvSpPr>
          <p:cNvPr id="21" name="TextBox 20"/>
          <p:cNvSpPr txBox="1"/>
          <p:nvPr/>
        </p:nvSpPr>
        <p:spPr>
          <a:xfrm rot="10606166" flipV="1">
            <a:off x="6254036" y="3500248"/>
            <a:ext cx="422519" cy="369332"/>
          </a:xfrm>
          <a:prstGeom prst="rect">
            <a:avLst/>
          </a:prstGeom>
          <a:noFill/>
        </p:spPr>
        <p:txBody>
          <a:bodyPr wrap="square" rtlCol="0">
            <a:spAutoFit/>
          </a:bodyPr>
          <a:lstStyle/>
          <a:p>
            <a:r>
              <a:rPr lang="en-IN" dirty="0"/>
              <a:t>F2</a:t>
            </a:r>
            <a:endParaRPr lang="en-US" dirty="0"/>
          </a:p>
        </p:txBody>
      </p:sp>
      <p:sp>
        <p:nvSpPr>
          <p:cNvPr id="22" name="TextBox 21"/>
          <p:cNvSpPr txBox="1"/>
          <p:nvPr/>
        </p:nvSpPr>
        <p:spPr>
          <a:xfrm>
            <a:off x="6267359" y="2567869"/>
            <a:ext cx="552792" cy="400110"/>
          </a:xfrm>
          <a:prstGeom prst="rect">
            <a:avLst/>
          </a:prstGeom>
          <a:noFill/>
        </p:spPr>
        <p:txBody>
          <a:bodyPr wrap="square" rtlCol="0">
            <a:spAutoFit/>
          </a:bodyPr>
          <a:lstStyle/>
          <a:p>
            <a:r>
              <a:rPr lang="en-IN" sz="2000" dirty="0"/>
              <a:t>F3</a:t>
            </a:r>
            <a:endParaRPr lang="en-US" sz="2000" dirty="0"/>
          </a:p>
        </p:txBody>
      </p:sp>
      <p:sp>
        <p:nvSpPr>
          <p:cNvPr id="23" name="Right Arrow 22"/>
          <p:cNvSpPr/>
          <p:nvPr/>
        </p:nvSpPr>
        <p:spPr>
          <a:xfrm flipH="1">
            <a:off x="7770208" y="3075756"/>
            <a:ext cx="490420" cy="28261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ight Arrow 23"/>
          <p:cNvSpPr/>
          <p:nvPr/>
        </p:nvSpPr>
        <p:spPr>
          <a:xfrm>
            <a:off x="6686626" y="3423753"/>
            <a:ext cx="357190" cy="1302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ight Arrow 13"/>
          <p:cNvSpPr/>
          <p:nvPr/>
        </p:nvSpPr>
        <p:spPr>
          <a:xfrm>
            <a:off x="6615946" y="2872437"/>
            <a:ext cx="357190" cy="1302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flipH="1">
            <a:off x="7802043" y="3660960"/>
            <a:ext cx="219010" cy="1302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8120259" y="3660960"/>
            <a:ext cx="46447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F4</a:t>
            </a:r>
          </a:p>
        </p:txBody>
      </p:sp>
    </p:spTree>
    <p:extLst>
      <p:ext uri="{BB962C8B-B14F-4D97-AF65-F5344CB8AC3E}">
        <p14:creationId xmlns:p14="http://schemas.microsoft.com/office/powerpoint/2010/main" val="4022547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453" y="164969"/>
            <a:ext cx="4625520" cy="3207529"/>
          </a:xfrm>
        </p:spPr>
        <p:txBody>
          <a:bodyPr>
            <a:normAutofit fontScale="77500" lnSpcReduction="20000"/>
          </a:bodyPr>
          <a:lstStyle/>
          <a:p>
            <a:r>
              <a:rPr lang="en-US" dirty="0"/>
              <a:t>system is in equilibrium. the sum of the forces and the sum of the bending moments they create must be equal to zero. </a:t>
            </a:r>
          </a:p>
          <a:p>
            <a:r>
              <a:rPr lang="en-US" dirty="0"/>
              <a:t>F1=F2+F3</a:t>
            </a:r>
          </a:p>
          <a:p>
            <a:r>
              <a:rPr lang="en-US" dirty="0"/>
              <a:t>D</a:t>
            </a:r>
            <a:r>
              <a:rPr lang="en-US" baseline="-25000" dirty="0"/>
              <a:t>B</a:t>
            </a:r>
            <a:r>
              <a:rPr lang="en-US" dirty="0"/>
              <a:t>=2D</a:t>
            </a:r>
            <a:r>
              <a:rPr lang="en-US" baseline="-25000" dirty="0"/>
              <a:t>C</a:t>
            </a:r>
          </a:p>
          <a:p>
            <a:r>
              <a:rPr lang="en-US" dirty="0"/>
              <a:t>So, the magnitudes of forces at points A, B. and C must be in the ratio of 3:2:1.  </a:t>
            </a:r>
          </a:p>
          <a:p>
            <a:endParaRPr lang="en-US" baseline="-25000" dirty="0"/>
          </a:p>
          <a:p>
            <a:endParaRPr lang="en-US" dirty="0"/>
          </a:p>
        </p:txBody>
      </p:sp>
      <p:pic>
        <p:nvPicPr>
          <p:cNvPr id="4" name="Picture 3" descr="IMG_20201127_171336.jpg"/>
          <p:cNvPicPr>
            <a:picLocks noChangeAspect="1"/>
          </p:cNvPicPr>
          <p:nvPr/>
        </p:nvPicPr>
        <p:blipFill rotWithShape="1">
          <a:blip r:embed="rId2">
            <a:extLst>
              <a:ext uri="{28A0092B-C50C-407E-A947-70E740481C1C}">
                <a14:useLocalDpi xmlns:a14="http://schemas.microsoft.com/office/drawing/2010/main" val="0"/>
              </a:ext>
            </a:extLst>
          </a:blip>
          <a:srcRect t="1095" b="14599"/>
          <a:stretch/>
        </p:blipFill>
        <p:spPr>
          <a:xfrm>
            <a:off x="4840973" y="152400"/>
            <a:ext cx="3779571" cy="6516955"/>
          </a:xfrm>
          <a:prstGeom prst="rect">
            <a:avLst/>
          </a:prstGeom>
        </p:spPr>
      </p:pic>
      <p:sp>
        <p:nvSpPr>
          <p:cNvPr id="5" name="Frame 4"/>
          <p:cNvSpPr/>
          <p:nvPr/>
        </p:nvSpPr>
        <p:spPr>
          <a:xfrm>
            <a:off x="6925683" y="2097943"/>
            <a:ext cx="425236" cy="267188"/>
          </a:xfrm>
          <a:prstGeom prst="frame">
            <a:avLst>
              <a:gd name="adj1" fmla="val 70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6131909" y="5607047"/>
            <a:ext cx="578321" cy="306186"/>
          </a:xfrm>
          <a:prstGeom prst="frame">
            <a:avLst>
              <a:gd name="adj1" fmla="val 79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7138301" y="3095880"/>
            <a:ext cx="425237" cy="24948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Left Arrow 9"/>
          <p:cNvSpPr/>
          <p:nvPr/>
        </p:nvSpPr>
        <p:spPr>
          <a:xfrm>
            <a:off x="7667014" y="3178438"/>
            <a:ext cx="898665" cy="58333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 F1</a:t>
            </a:r>
          </a:p>
        </p:txBody>
      </p:sp>
      <p:sp>
        <p:nvSpPr>
          <p:cNvPr id="11" name="Left Arrow 10"/>
          <p:cNvSpPr/>
          <p:nvPr/>
        </p:nvSpPr>
        <p:spPr>
          <a:xfrm flipH="1">
            <a:off x="5431686" y="5488668"/>
            <a:ext cx="700223" cy="42456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 F2</a:t>
            </a:r>
          </a:p>
        </p:txBody>
      </p:sp>
      <p:sp>
        <p:nvSpPr>
          <p:cNvPr id="12" name="Left Arrow 11"/>
          <p:cNvSpPr/>
          <p:nvPr/>
        </p:nvSpPr>
        <p:spPr>
          <a:xfrm flipH="1">
            <a:off x="5845586" y="1947950"/>
            <a:ext cx="1009226" cy="62746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B F3</a:t>
            </a:r>
          </a:p>
        </p:txBody>
      </p:sp>
      <p:cxnSp>
        <p:nvCxnSpPr>
          <p:cNvPr id="14" name="Straight Arrow Connector 13"/>
          <p:cNvCxnSpPr/>
          <p:nvPr/>
        </p:nvCxnSpPr>
        <p:spPr>
          <a:xfrm>
            <a:off x="5845586" y="2483509"/>
            <a:ext cx="0" cy="3157561"/>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a:off x="5839914" y="3492788"/>
            <a:ext cx="151100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28" name="Picture 27" descr="Screen Shot 2021-03-03 at 1.34.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273" y="3492788"/>
            <a:ext cx="1790700" cy="3296855"/>
          </a:xfrm>
          <a:prstGeom prst="rect">
            <a:avLst/>
          </a:prstGeom>
        </p:spPr>
      </p:pic>
      <p:sp>
        <p:nvSpPr>
          <p:cNvPr id="29" name="TextBox 28"/>
          <p:cNvSpPr txBox="1"/>
          <p:nvPr/>
        </p:nvSpPr>
        <p:spPr>
          <a:xfrm>
            <a:off x="5429525" y="2831787"/>
            <a:ext cx="410389" cy="369332"/>
          </a:xfrm>
          <a:prstGeom prst="rect">
            <a:avLst/>
          </a:prstGeom>
          <a:noFill/>
        </p:spPr>
        <p:txBody>
          <a:bodyPr wrap="none" rtlCol="0">
            <a:spAutoFit/>
          </a:bodyPr>
          <a:lstStyle/>
          <a:p>
            <a:r>
              <a:rPr lang="en-US" dirty="0">
                <a:solidFill>
                  <a:srgbClr val="FF0000"/>
                </a:solidFill>
              </a:rPr>
              <a:t>D</a:t>
            </a:r>
            <a:r>
              <a:rPr lang="en-US" baseline="-25000" dirty="0">
                <a:solidFill>
                  <a:srgbClr val="FF0000"/>
                </a:solidFill>
              </a:rPr>
              <a:t>B</a:t>
            </a:r>
            <a:endParaRPr lang="en-US" dirty="0">
              <a:solidFill>
                <a:srgbClr val="FF0000"/>
              </a:solidFill>
            </a:endParaRPr>
          </a:p>
        </p:txBody>
      </p:sp>
      <p:sp>
        <p:nvSpPr>
          <p:cNvPr id="30" name="TextBox 29"/>
          <p:cNvSpPr txBox="1"/>
          <p:nvPr/>
        </p:nvSpPr>
        <p:spPr>
          <a:xfrm>
            <a:off x="5435197" y="4356354"/>
            <a:ext cx="408736" cy="369332"/>
          </a:xfrm>
          <a:prstGeom prst="rect">
            <a:avLst/>
          </a:prstGeom>
          <a:noFill/>
        </p:spPr>
        <p:txBody>
          <a:bodyPr wrap="none" rtlCol="0">
            <a:spAutoFit/>
          </a:bodyPr>
          <a:lstStyle/>
          <a:p>
            <a:r>
              <a:rPr lang="en-US" dirty="0">
                <a:solidFill>
                  <a:srgbClr val="FF0000"/>
                </a:solidFill>
              </a:rPr>
              <a:t>D</a:t>
            </a:r>
            <a:r>
              <a:rPr lang="en-US" baseline="-25000" dirty="0">
                <a:solidFill>
                  <a:srgbClr val="FF0000"/>
                </a:solidFill>
              </a:rPr>
              <a:t>C</a:t>
            </a:r>
            <a:endParaRPr lang="en-US" dirty="0">
              <a:solidFill>
                <a:srgbClr val="FF0000"/>
              </a:solidFill>
            </a:endParaRPr>
          </a:p>
        </p:txBody>
      </p:sp>
    </p:spTree>
    <p:extLst>
      <p:ext uri="{BB962C8B-B14F-4D97-AF65-F5344CB8AC3E}">
        <p14:creationId xmlns:p14="http://schemas.microsoft.com/office/powerpoint/2010/main" val="32017365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0B1513-2A79-406A-AD0E-8CEAFE26F355}"/>
              </a:ext>
            </a:extLst>
          </p:cNvPr>
          <p:cNvSpPr>
            <a:spLocks noGrp="1"/>
          </p:cNvSpPr>
          <p:nvPr>
            <p:ph idx="1"/>
          </p:nvPr>
        </p:nvSpPr>
        <p:spPr>
          <a:xfrm>
            <a:off x="457200" y="464950"/>
            <a:ext cx="6006393" cy="5661214"/>
          </a:xfrm>
        </p:spPr>
        <p:txBody>
          <a:bodyPr>
            <a:normAutofit/>
          </a:bodyPr>
          <a:lstStyle/>
          <a:p>
            <a:pPr marL="0" indent="0" algn="just">
              <a:buNone/>
            </a:pPr>
            <a:r>
              <a:rPr lang="en-IN" sz="2400" b="1" dirty="0">
                <a:latin typeface="Times New Roman" panose="02020603050405020304" pitchFamily="18" charset="0"/>
                <a:cs typeface="Times New Roman" panose="02020603050405020304" pitchFamily="18" charset="0"/>
              </a:rPr>
              <a:t>2. FLUID COMPRESSION:</a:t>
            </a:r>
            <a:endParaRPr lang="en-US" sz="2400" b="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It is possible to use soft tissues  to support a compressive load. Naturally has used the diaphragm and abdominal muscles to compress the contents of the trunk cavity.</a:t>
            </a:r>
          </a:p>
          <a:p>
            <a:pPr algn="just"/>
            <a:r>
              <a:rPr lang="en-IN" sz="2400" dirty="0">
                <a:latin typeface="Times New Roman" panose="02020603050405020304" pitchFamily="18" charset="0"/>
                <a:cs typeface="Times New Roman" panose="02020603050405020304" pitchFamily="18" charset="0"/>
              </a:rPr>
              <a:t>Thus, the </a:t>
            </a:r>
            <a:r>
              <a:rPr lang="en-US" sz="2400" dirty="0">
                <a:latin typeface="Times New Roman" panose="02020603050405020304" pitchFamily="18" charset="0"/>
                <a:cs typeface="Times New Roman" panose="02020603050405020304" pitchFamily="18" charset="0"/>
              </a:rPr>
              <a:t>turgor of fluid under pressure is employed to support the spine. </a:t>
            </a:r>
          </a:p>
          <a:p>
            <a:pPr algn="just"/>
            <a:r>
              <a:rPr lang="en-US" sz="2400" dirty="0">
                <a:latin typeface="Times New Roman" panose="02020603050405020304" pitchFamily="18" charset="0"/>
                <a:cs typeface="Times New Roman" panose="02020603050405020304" pitchFamily="18" charset="0"/>
              </a:rPr>
              <a:t>The orthotist makes valuable use of this concept by applying compression externally, through the use of a corset or an abdominal support, </a:t>
            </a:r>
            <a:r>
              <a:rPr lang="en-IN" sz="2400" dirty="0">
                <a:latin typeface="Times New Roman" panose="02020603050405020304" pitchFamily="18" charset="0"/>
                <a:cs typeface="Times New Roman" panose="02020603050405020304" pitchFamily="18" charset="0"/>
              </a:rPr>
              <a:t>to apply distraction force between the vertebra. </a:t>
            </a:r>
            <a:r>
              <a:rPr lang="en-US" sz="2400" dirty="0">
                <a:latin typeface="Times New Roman" panose="02020603050405020304" pitchFamily="18" charset="0"/>
                <a:cs typeface="Times New Roman" panose="02020603050405020304" pitchFamily="18" charset="0"/>
              </a:rPr>
              <a:t>I</a:t>
            </a:r>
            <a:r>
              <a:rPr lang="en-IN" sz="2400" dirty="0">
                <a:latin typeface="Times New Roman" panose="02020603050405020304" pitchFamily="18" charset="0"/>
                <a:cs typeface="Times New Roman" panose="02020603050405020304" pitchFamily="18" charset="0"/>
              </a:rPr>
              <a:t>n that way it also unloading the spine.</a:t>
            </a:r>
          </a:p>
        </p:txBody>
      </p:sp>
      <p:pic>
        <p:nvPicPr>
          <p:cNvPr id="4" name="Picture 3" descr="IMG_20201127_145032.jpg"/>
          <p:cNvPicPr>
            <a:picLocks noChangeAspect="1"/>
          </p:cNvPicPr>
          <p:nvPr/>
        </p:nvPicPr>
        <p:blipFill rotWithShape="1">
          <a:blip r:embed="rId2">
            <a:extLst>
              <a:ext uri="{28A0092B-C50C-407E-A947-70E740481C1C}">
                <a14:useLocalDpi xmlns:a14="http://schemas.microsoft.com/office/drawing/2010/main" val="0"/>
              </a:ext>
            </a:extLst>
          </a:blip>
          <a:srcRect l="10360" t="10287" r="18750" b="16502"/>
          <a:stretch/>
        </p:blipFill>
        <p:spPr>
          <a:xfrm>
            <a:off x="6576991" y="1914530"/>
            <a:ext cx="2109809" cy="3973488"/>
          </a:xfrm>
          <a:prstGeom prst="rect">
            <a:avLst/>
          </a:prstGeom>
        </p:spPr>
      </p:pic>
      <p:cxnSp>
        <p:nvCxnSpPr>
          <p:cNvPr id="8" name="Straight Arrow Connector 7"/>
          <p:cNvCxnSpPr/>
          <p:nvPr/>
        </p:nvCxnSpPr>
        <p:spPr>
          <a:xfrm flipH="1">
            <a:off x="8051142" y="4586427"/>
            <a:ext cx="3288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8051142" y="4844480"/>
            <a:ext cx="3288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701726" y="4583655"/>
            <a:ext cx="2807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759796" y="4208861"/>
            <a:ext cx="2807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1437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5098831" cy="4525963"/>
          </a:xfrm>
        </p:spPr>
        <p:txBody>
          <a:bodyPr>
            <a:normAutofit/>
          </a:bodyPr>
          <a:lstStyle/>
          <a:p>
            <a:pPr marL="0" indent="0">
              <a:buNone/>
            </a:pPr>
            <a:r>
              <a:rPr lang="en-US" sz="2400" dirty="0"/>
              <a:t>3. DISTRACTION:</a:t>
            </a:r>
          </a:p>
          <a:p>
            <a:r>
              <a:rPr lang="en-US" sz="2400" dirty="0"/>
              <a:t>By providing a traction at both end of the spine, it is possible to achieve a certain amount of immobilization and stability of the spine.</a:t>
            </a:r>
          </a:p>
          <a:p>
            <a:r>
              <a:rPr lang="en-US" sz="2400" dirty="0"/>
              <a:t>It is possible in Milwaukee brace by pelvic girdle inferiorly and chin support superiorly.  </a:t>
            </a:r>
          </a:p>
        </p:txBody>
      </p:sp>
      <p:pic>
        <p:nvPicPr>
          <p:cNvPr id="4" name="Picture 3" descr="Unknown-99"/>
          <p:cNvPicPr>
            <a:picLocks noChangeAspect="1"/>
          </p:cNvPicPr>
          <p:nvPr/>
        </p:nvPicPr>
        <p:blipFill rotWithShape="1">
          <a:blip r:embed="rId2">
            <a:extLst>
              <a:ext uri="{28A0092B-C50C-407E-A947-70E740481C1C}">
                <a14:useLocalDpi xmlns:a14="http://schemas.microsoft.com/office/drawing/2010/main" val="0"/>
              </a:ext>
            </a:extLst>
          </a:blip>
          <a:srcRect r="59262"/>
          <a:stretch/>
        </p:blipFill>
        <p:spPr>
          <a:xfrm>
            <a:off x="5504544" y="1600200"/>
            <a:ext cx="3639456" cy="5019728"/>
          </a:xfrm>
          <a:prstGeom prst="rect">
            <a:avLst/>
          </a:prstGeom>
        </p:spPr>
      </p:pic>
      <p:sp>
        <p:nvSpPr>
          <p:cNvPr id="5" name="Up Arrow 4"/>
          <p:cNvSpPr/>
          <p:nvPr/>
        </p:nvSpPr>
        <p:spPr>
          <a:xfrm>
            <a:off x="7095972" y="2077967"/>
            <a:ext cx="268163" cy="65092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p Arrow 5"/>
          <p:cNvSpPr/>
          <p:nvPr/>
        </p:nvSpPr>
        <p:spPr>
          <a:xfrm flipV="1">
            <a:off x="6295909" y="4635457"/>
            <a:ext cx="268163" cy="4665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Up Arrow 6"/>
          <p:cNvSpPr/>
          <p:nvPr/>
        </p:nvSpPr>
        <p:spPr>
          <a:xfrm flipV="1">
            <a:off x="8021315" y="4635457"/>
            <a:ext cx="268163" cy="4665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872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4793052" cy="4525963"/>
          </a:xfrm>
        </p:spPr>
        <p:txBody>
          <a:bodyPr>
            <a:normAutofit/>
          </a:bodyPr>
          <a:lstStyle/>
          <a:p>
            <a:pPr marL="0" indent="0">
              <a:buNone/>
            </a:pPr>
            <a:r>
              <a:rPr lang="en-US" sz="2400" dirty="0"/>
              <a:t>4. </a:t>
            </a:r>
            <a:r>
              <a:rPr lang="en-US" sz="2400" b="1" dirty="0"/>
              <a:t>SLEEVE PRICIPLE:</a:t>
            </a:r>
          </a:p>
          <a:p>
            <a:r>
              <a:rPr lang="en-US" sz="2400" dirty="0"/>
              <a:t>This essentially involves the construction of a cage around the patient. </a:t>
            </a:r>
          </a:p>
          <a:p>
            <a:r>
              <a:rPr lang="en-US" sz="2400" dirty="0"/>
              <a:t>There are basically two semicircular fixation points. one above the other. </a:t>
            </a:r>
          </a:p>
          <a:p>
            <a:endParaRPr lang="en-US" sz="2400" dirty="0"/>
          </a:p>
        </p:txBody>
      </p:sp>
      <p:pic>
        <p:nvPicPr>
          <p:cNvPr id="4" name="Picture 3" descr="IMG_20201230_153422.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43966" y="1643050"/>
            <a:ext cx="2340769" cy="4776955"/>
          </a:xfrm>
          <a:prstGeom prst="rect">
            <a:avLst/>
          </a:prstGeom>
        </p:spPr>
      </p:pic>
      <p:sp>
        <p:nvSpPr>
          <p:cNvPr id="6" name="Curved Right Arrow 5"/>
          <p:cNvSpPr/>
          <p:nvPr/>
        </p:nvSpPr>
        <p:spPr>
          <a:xfrm rot="5400000">
            <a:off x="7351620" y="2574911"/>
            <a:ext cx="248125" cy="1088661"/>
          </a:xfrm>
          <a:prstGeom prst="curv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rot="5400000">
            <a:off x="7351620" y="3124219"/>
            <a:ext cx="248125" cy="1088661"/>
          </a:xfrm>
          <a:prstGeom prst="curv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105609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4333854" cy="4525963"/>
          </a:xfrm>
        </p:spPr>
        <p:txBody>
          <a:bodyPr>
            <a:normAutofit/>
          </a:bodyPr>
          <a:lstStyle/>
          <a:p>
            <a:pPr marL="0" indent="0">
              <a:buNone/>
            </a:pPr>
            <a:r>
              <a:rPr lang="en-US" sz="2400" dirty="0"/>
              <a:t>5. skeletal fixation:</a:t>
            </a:r>
          </a:p>
          <a:p>
            <a:r>
              <a:rPr lang="en-US" sz="2400" dirty="0"/>
              <a:t>The prime and perhaps only examples are the halo fixation and the halo pelvic fixation devices. </a:t>
            </a:r>
          </a:p>
          <a:p>
            <a:r>
              <a:rPr lang="en-US" sz="2400" dirty="0"/>
              <a:t>These appliances provide the most effective methods of applying reliable controls of the spine. </a:t>
            </a:r>
          </a:p>
          <a:p>
            <a:pPr marL="0" indent="0">
              <a:buNone/>
            </a:pPr>
            <a:endParaRPr lang="en-US" sz="2400" dirty="0"/>
          </a:p>
        </p:txBody>
      </p:sp>
      <p:pic>
        <p:nvPicPr>
          <p:cNvPr id="4" name="Picture 3" descr="41393_2009_Article_BFsc200919_Fig1_HTM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054" y="1738575"/>
            <a:ext cx="4194182" cy="4699000"/>
          </a:xfrm>
          <a:prstGeom prst="rect">
            <a:avLst/>
          </a:prstGeom>
        </p:spPr>
      </p:pic>
    </p:spTree>
    <p:extLst>
      <p:ext uri="{BB962C8B-B14F-4D97-AF65-F5344CB8AC3E}">
        <p14:creationId xmlns:p14="http://schemas.microsoft.com/office/powerpoint/2010/main" val="3230353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Weaning brace treatment</a:t>
            </a:r>
          </a:p>
        </p:txBody>
      </p:sp>
      <p:sp>
        <p:nvSpPr>
          <p:cNvPr id="3" name="Content Placeholder 2"/>
          <p:cNvSpPr>
            <a:spLocks noGrp="1"/>
          </p:cNvSpPr>
          <p:nvPr>
            <p:ph idx="1"/>
          </p:nvPr>
        </p:nvSpPr>
        <p:spPr/>
        <p:txBody>
          <a:bodyPr>
            <a:normAutofit fontScale="92500"/>
          </a:bodyPr>
          <a:lstStyle/>
          <a:p>
            <a:r>
              <a:rPr lang="en-US" sz="2400" dirty="0"/>
              <a:t>When the patient reaches full skeletal maturity. Risser sign 3 in girls and 4 in boys.</a:t>
            </a:r>
          </a:p>
          <a:p>
            <a:r>
              <a:rPr lang="en-US" sz="2400" dirty="0"/>
              <a:t>The time of brace wear is decreased progressively over a period of 2 to 6 months.</a:t>
            </a:r>
          </a:p>
          <a:p>
            <a:r>
              <a:rPr lang="en-US" sz="2400" dirty="0"/>
              <a:t>If the curve remain stable, brace weaning continues to night brace for some months then to stop.</a:t>
            </a:r>
          </a:p>
          <a:p>
            <a:r>
              <a:rPr lang="en-US" sz="2400" dirty="0"/>
              <a:t>If at the end of the weaning process there is progression of the residual curve is continue, this can be an indication for surgical correction. </a:t>
            </a:r>
          </a:p>
          <a:p>
            <a:r>
              <a:rPr lang="en-US" sz="2400" dirty="0"/>
              <a:t>For MIAMI Brace the schedule of weaning over a 12 months period with visits every 4 months is 4 </a:t>
            </a:r>
            <a:r>
              <a:rPr lang="en-US" sz="2400" dirty="0" err="1"/>
              <a:t>hr</a:t>
            </a:r>
            <a:r>
              <a:rPr lang="en-US" sz="2400" dirty="0"/>
              <a:t> out, 8 </a:t>
            </a:r>
            <a:r>
              <a:rPr lang="en-US" sz="2400" dirty="0" err="1"/>
              <a:t>hr</a:t>
            </a:r>
            <a:r>
              <a:rPr lang="en-US" sz="2400" dirty="0"/>
              <a:t> out, 12 </a:t>
            </a:r>
            <a:r>
              <a:rPr lang="en-US" sz="2400" dirty="0" err="1"/>
              <a:t>hr</a:t>
            </a:r>
            <a:r>
              <a:rPr lang="en-US" sz="2400" dirty="0"/>
              <a:t> out, and night time only. The brace is discontinued after 1 year of night time wear.</a:t>
            </a:r>
          </a:p>
          <a:p>
            <a:endParaRPr lang="en-US" sz="2400" dirty="0"/>
          </a:p>
        </p:txBody>
      </p:sp>
    </p:spTree>
    <p:extLst>
      <p:ext uri="{BB962C8B-B14F-4D97-AF65-F5344CB8AC3E}">
        <p14:creationId xmlns:p14="http://schemas.microsoft.com/office/powerpoint/2010/main" val="3217510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 of bracing</a:t>
            </a:r>
          </a:p>
        </p:txBody>
      </p:sp>
      <p:sp>
        <p:nvSpPr>
          <p:cNvPr id="3" name="Content Placeholder 2"/>
          <p:cNvSpPr>
            <a:spLocks noGrp="1"/>
          </p:cNvSpPr>
          <p:nvPr>
            <p:ph idx="1"/>
          </p:nvPr>
        </p:nvSpPr>
        <p:spPr/>
        <p:txBody>
          <a:bodyPr/>
          <a:lstStyle/>
          <a:p>
            <a:r>
              <a:rPr lang="en-US" dirty="0"/>
              <a:t>Patient education.</a:t>
            </a:r>
          </a:p>
          <a:p>
            <a:r>
              <a:rPr lang="en-US" dirty="0"/>
              <a:t>Poor brace compliances may stimulate the deformity.</a:t>
            </a:r>
          </a:p>
          <a:p>
            <a:r>
              <a:rPr lang="en-US" dirty="0"/>
              <a:t>Osteopenia.</a:t>
            </a:r>
          </a:p>
          <a:p>
            <a:r>
              <a:rPr lang="en-US" dirty="0"/>
              <a:t>Respiratory problem as initial decrease of VC. </a:t>
            </a:r>
          </a:p>
          <a:p>
            <a:r>
              <a:rPr lang="en-US" dirty="0"/>
              <a:t>Skin irritation, increase heat and sweat.</a:t>
            </a:r>
          </a:p>
          <a:p>
            <a:endParaRPr lang="en-US" dirty="0"/>
          </a:p>
          <a:p>
            <a:endParaRPr lang="en-US" dirty="0"/>
          </a:p>
        </p:txBody>
      </p:sp>
    </p:spTree>
    <p:extLst>
      <p:ext uri="{BB962C8B-B14F-4D97-AF65-F5344CB8AC3E}">
        <p14:creationId xmlns:p14="http://schemas.microsoft.com/office/powerpoint/2010/main" val="2243356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TREATMENT</a:t>
            </a:r>
          </a:p>
        </p:txBody>
      </p:sp>
      <p:sp>
        <p:nvSpPr>
          <p:cNvPr id="3" name="Content Placeholder 2"/>
          <p:cNvSpPr>
            <a:spLocks noGrp="1"/>
          </p:cNvSpPr>
          <p:nvPr>
            <p:ph idx="1"/>
          </p:nvPr>
        </p:nvSpPr>
        <p:spPr/>
        <p:txBody>
          <a:bodyPr>
            <a:normAutofit/>
          </a:bodyPr>
          <a:lstStyle/>
          <a:p>
            <a:r>
              <a:rPr lang="en-US" sz="2400" dirty="0"/>
              <a:t>About 10% of adolescents with idiopathic scoliosis will progress to a level requiring consideration of surgery. </a:t>
            </a:r>
          </a:p>
          <a:p>
            <a:r>
              <a:rPr lang="en-US" sz="2400" dirty="0"/>
              <a:t>The decision to proceed with surgical correction therefore needs to take into consideration the clinical assessment, comorbid conditions, the wishes of the patient, and the effects the scoliosis has on the patient’s quality of life.</a:t>
            </a:r>
          </a:p>
          <a:p>
            <a:r>
              <a:rPr lang="en-US" sz="2400" dirty="0"/>
              <a:t>The aims of surgery may be to arrest curve progression by achieving a solid fusion, to correct the deformity, and to improve cosmetic appearance. </a:t>
            </a:r>
          </a:p>
          <a:p>
            <a:r>
              <a:rPr lang="en-US" sz="2400" dirty="0"/>
              <a:t>It is not clear that surgery is an effective treatment for back pain associated with scoliosis. </a:t>
            </a:r>
          </a:p>
          <a:p>
            <a:endParaRPr lang="en-US" sz="2400" dirty="0"/>
          </a:p>
          <a:p>
            <a:endParaRPr lang="en-US" sz="2400" dirty="0"/>
          </a:p>
        </p:txBody>
      </p:sp>
    </p:spTree>
    <p:extLst>
      <p:ext uri="{BB962C8B-B14F-4D97-AF65-F5344CB8AC3E}">
        <p14:creationId xmlns:p14="http://schemas.microsoft.com/office/powerpoint/2010/main" val="187299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85" y="166800"/>
            <a:ext cx="8733673" cy="707858"/>
          </a:xfrm>
        </p:spPr>
        <p:txBody>
          <a:bodyPr>
            <a:normAutofit fontScale="90000"/>
          </a:bodyPr>
          <a:lstStyle/>
          <a:p>
            <a:pPr lvl="0"/>
            <a:r>
              <a:rPr lang="en-US" sz="3600" b="1" dirty="0"/>
              <a:t>CNS AND NEUROPHYSIOLOGICAL DYSFUNCTION </a:t>
            </a:r>
          </a:p>
        </p:txBody>
      </p:sp>
      <p:sp>
        <p:nvSpPr>
          <p:cNvPr id="3" name="Content Placeholder 2"/>
          <p:cNvSpPr>
            <a:spLocks noGrp="1"/>
          </p:cNvSpPr>
          <p:nvPr>
            <p:ph idx="1"/>
          </p:nvPr>
        </p:nvSpPr>
        <p:spPr>
          <a:xfrm>
            <a:off x="457200" y="1042404"/>
            <a:ext cx="8229600" cy="5083759"/>
          </a:xfrm>
        </p:spPr>
        <p:txBody>
          <a:bodyPr>
            <a:normAutofit/>
          </a:bodyPr>
          <a:lstStyle/>
          <a:p>
            <a:pPr algn="just"/>
            <a:r>
              <a:rPr lang="en-US" sz="2400" dirty="0"/>
              <a:t>Abnormal neurophysiological functions have been reported in patients with AIS, also include </a:t>
            </a:r>
            <a:r>
              <a:rPr lang="en-US" sz="2400" b="1" dirty="0"/>
              <a:t>postural instability </a:t>
            </a:r>
            <a:r>
              <a:rPr lang="en-US" sz="2400" dirty="0"/>
              <a:t>under both static and dynamic conditions, </a:t>
            </a:r>
            <a:r>
              <a:rPr lang="en-US" sz="2400" b="1" dirty="0"/>
              <a:t>abnormal proprioceptive function</a:t>
            </a:r>
            <a:r>
              <a:rPr lang="en-US" sz="2400" dirty="0"/>
              <a:t>, which is the ability to sense the relative positions of different body parts. </a:t>
            </a:r>
          </a:p>
          <a:p>
            <a:pPr algn="just"/>
            <a:r>
              <a:rPr lang="en-US" sz="2400" dirty="0"/>
              <a:t>Patients with AIS have reduced spinal cord to vertebral length ratios. In these individuals, the position of the spinal cord tends to be shifted to the concave side, which is accompanied by a distorted spinal cord shape at the apex of the curve.</a:t>
            </a:r>
          </a:p>
        </p:txBody>
      </p:sp>
    </p:spTree>
    <p:extLst>
      <p:ext uri="{BB962C8B-B14F-4D97-AF65-F5344CB8AC3E}">
        <p14:creationId xmlns:p14="http://schemas.microsoft.com/office/powerpoint/2010/main" val="14262561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600" b="1" dirty="0"/>
              <a:t>Indications for surgery </a:t>
            </a:r>
            <a:r>
              <a:rPr lang="en-US" sz="2600" dirty="0"/>
              <a:t>: </a:t>
            </a:r>
          </a:p>
          <a:p>
            <a:pPr>
              <a:buFont typeface="Wingdings" charset="2"/>
              <a:buChar char="Ø"/>
            </a:pPr>
            <a:r>
              <a:rPr lang="en-US" sz="2600" dirty="0"/>
              <a:t>&lt;30 </a:t>
            </a:r>
            <a:r>
              <a:rPr lang="en-US" sz="2600" b="1" dirty="0"/>
              <a:t>failed conservative treatment</a:t>
            </a:r>
          </a:p>
          <a:p>
            <a:pPr>
              <a:buFont typeface="Wingdings" charset="2"/>
              <a:buChar char="Ø"/>
            </a:pPr>
            <a:r>
              <a:rPr lang="en-US" sz="2600" dirty="0"/>
              <a:t>30 - 45, with </a:t>
            </a:r>
            <a:r>
              <a:rPr lang="en-US" sz="2600" b="1" dirty="0"/>
              <a:t>progression</a:t>
            </a:r>
          </a:p>
          <a:p>
            <a:pPr>
              <a:buFont typeface="Wingdings" charset="2"/>
              <a:buChar char="Ø"/>
            </a:pPr>
            <a:r>
              <a:rPr lang="en-US" sz="2600" dirty="0"/>
              <a:t>&gt;30 with </a:t>
            </a:r>
            <a:r>
              <a:rPr lang="en-US" sz="2600" b="1" dirty="0"/>
              <a:t>cosmetically unaccepted </a:t>
            </a:r>
            <a:r>
              <a:rPr lang="en-US" sz="2600" dirty="0"/>
              <a:t>in skeletal maturity </a:t>
            </a:r>
          </a:p>
          <a:p>
            <a:pPr>
              <a:buFont typeface="Wingdings" charset="2"/>
              <a:buChar char="Ø"/>
            </a:pPr>
            <a:r>
              <a:rPr lang="en-US" sz="2600" b="1" dirty="0"/>
              <a:t>Increasing curve in growing child</a:t>
            </a:r>
          </a:p>
          <a:p>
            <a:pPr>
              <a:buFont typeface="Wingdings" charset="2"/>
              <a:buChar char="Ø"/>
            </a:pPr>
            <a:r>
              <a:rPr lang="en-US" sz="2600" b="1" dirty="0"/>
              <a:t>asymmetry of trunk in adolescent</a:t>
            </a:r>
          </a:p>
          <a:p>
            <a:pPr>
              <a:buFont typeface="Wingdings" charset="2"/>
              <a:buChar char="Ø"/>
            </a:pPr>
            <a:r>
              <a:rPr lang="en-US" sz="2600" b="1" dirty="0"/>
              <a:t>Pain </a:t>
            </a:r>
            <a:r>
              <a:rPr lang="en-US" sz="2600" dirty="0"/>
              <a:t>uncontrolled by </a:t>
            </a:r>
            <a:r>
              <a:rPr lang="en-US" sz="2600" dirty="0" err="1"/>
              <a:t>nonoperative</a:t>
            </a:r>
            <a:r>
              <a:rPr lang="en-US" sz="2600" dirty="0"/>
              <a:t> treatment</a:t>
            </a:r>
          </a:p>
          <a:p>
            <a:pPr>
              <a:buFont typeface="Wingdings" charset="2"/>
              <a:buChar char="Ø"/>
            </a:pPr>
            <a:r>
              <a:rPr lang="en-US" sz="2600" dirty="0"/>
              <a:t>Thoracic lordosis</a:t>
            </a:r>
          </a:p>
          <a:p>
            <a:pPr>
              <a:buFont typeface="Wingdings" charset="2"/>
              <a:buChar char="Ø"/>
            </a:pPr>
            <a:r>
              <a:rPr lang="en-US" sz="2600" dirty="0"/>
              <a:t>Significant </a:t>
            </a:r>
            <a:r>
              <a:rPr lang="en-US" sz="2600" b="1" dirty="0"/>
              <a:t>cosmetic deformity </a:t>
            </a:r>
            <a:endParaRPr lang="en-US" sz="2600" dirty="0"/>
          </a:p>
          <a:p>
            <a:endParaRPr lang="en-US" dirty="0"/>
          </a:p>
        </p:txBody>
      </p:sp>
    </p:spTree>
    <p:extLst>
      <p:ext uri="{BB962C8B-B14F-4D97-AF65-F5344CB8AC3E}">
        <p14:creationId xmlns:p14="http://schemas.microsoft.com/office/powerpoint/2010/main" val="16276036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Posterior Spinal Fusion </a:t>
            </a:r>
            <a:endParaRPr lang="en-US" dirty="0"/>
          </a:p>
        </p:txBody>
      </p:sp>
      <p:sp>
        <p:nvSpPr>
          <p:cNvPr id="3" name="Content Placeholder 2"/>
          <p:cNvSpPr>
            <a:spLocks noGrp="1"/>
          </p:cNvSpPr>
          <p:nvPr>
            <p:ph idx="1"/>
          </p:nvPr>
        </p:nvSpPr>
        <p:spPr>
          <a:xfrm>
            <a:off x="457200" y="1600200"/>
            <a:ext cx="5531768" cy="4525963"/>
          </a:xfrm>
        </p:spPr>
        <p:txBody>
          <a:bodyPr>
            <a:normAutofit fontScale="85000" lnSpcReduction="10000"/>
          </a:bodyPr>
          <a:lstStyle/>
          <a:p>
            <a:r>
              <a:rPr lang="en-US" dirty="0"/>
              <a:t>First spine fusion by </a:t>
            </a:r>
            <a:r>
              <a:rPr lang="en-US" dirty="0" err="1"/>
              <a:t>Hibbs</a:t>
            </a:r>
            <a:r>
              <a:rPr lang="en-US" dirty="0"/>
              <a:t> in 1911, posterior spinal instrumentation is started by Harrington in 1962 </a:t>
            </a:r>
          </a:p>
          <a:p>
            <a:r>
              <a:rPr lang="en-US" dirty="0"/>
              <a:t>Currently use pedicle screw fixation with remarkable improvement of of apical vertebra correction</a:t>
            </a:r>
          </a:p>
          <a:p>
            <a:r>
              <a:rPr lang="en-US" dirty="0"/>
              <a:t>Pedicle screw instrumentation has become the standard of care in the management of AIS. </a:t>
            </a:r>
          </a:p>
          <a:p>
            <a:r>
              <a:rPr lang="en-US" dirty="0"/>
              <a:t> </a:t>
            </a:r>
          </a:p>
          <a:p>
            <a:endParaRPr lang="en-US" dirty="0"/>
          </a:p>
        </p:txBody>
      </p:sp>
      <p:pic>
        <p:nvPicPr>
          <p:cNvPr id="4" name="Picture 3" descr="Unknown-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600200"/>
            <a:ext cx="3276600" cy="4258502"/>
          </a:xfrm>
          <a:prstGeom prst="rect">
            <a:avLst/>
          </a:prstGeom>
        </p:spPr>
      </p:pic>
    </p:spTree>
    <p:extLst>
      <p:ext uri="{BB962C8B-B14F-4D97-AF65-F5344CB8AC3E}">
        <p14:creationId xmlns:p14="http://schemas.microsoft.com/office/powerpoint/2010/main" val="39052171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Distraction-Based Techniques </a:t>
            </a:r>
            <a:br>
              <a:rPr lang="en-US" dirty="0"/>
            </a:br>
            <a:endParaRPr lang="en-US" dirty="0"/>
          </a:p>
        </p:txBody>
      </p:sp>
      <p:sp>
        <p:nvSpPr>
          <p:cNvPr id="3" name="Content Placeholder 2"/>
          <p:cNvSpPr>
            <a:spLocks noGrp="1"/>
          </p:cNvSpPr>
          <p:nvPr>
            <p:ph idx="1"/>
          </p:nvPr>
        </p:nvSpPr>
        <p:spPr>
          <a:xfrm>
            <a:off x="457200" y="1010122"/>
            <a:ext cx="8229600" cy="5116042"/>
          </a:xfrm>
        </p:spPr>
        <p:txBody>
          <a:bodyPr>
            <a:normAutofit fontScale="70000" lnSpcReduction="20000"/>
          </a:bodyPr>
          <a:lstStyle/>
          <a:p>
            <a:pPr>
              <a:buFont typeface="Wingdings" charset="2"/>
              <a:buChar char="q"/>
            </a:pPr>
            <a:r>
              <a:rPr lang="en-US" b="1" dirty="0"/>
              <a:t>Growing Rod </a:t>
            </a:r>
            <a:r>
              <a:rPr lang="mr-IN" b="1" dirty="0"/>
              <a:t>–</a:t>
            </a:r>
          </a:p>
          <a:p>
            <a:r>
              <a:rPr lang="en-US" dirty="0"/>
              <a:t>Child younger than 10 year by the use of single </a:t>
            </a:r>
            <a:r>
              <a:rPr lang="en-US" dirty="0" err="1"/>
              <a:t>subperiosteal</a:t>
            </a:r>
            <a:r>
              <a:rPr lang="en-US" dirty="0"/>
              <a:t> distraction rod. </a:t>
            </a:r>
          </a:p>
          <a:p>
            <a:r>
              <a:rPr lang="en-US" dirty="0" err="1"/>
              <a:t>Akbarnia</a:t>
            </a:r>
            <a:r>
              <a:rPr lang="en-US" dirty="0"/>
              <a:t> et al, described the dual rod technique with pedicle screw or hook which is the preferred method today. </a:t>
            </a:r>
          </a:p>
          <a:p>
            <a:r>
              <a:rPr lang="en-US" dirty="0"/>
              <a:t>Rods are contoured for the sagittal plane and placed </a:t>
            </a:r>
            <a:r>
              <a:rPr lang="en-US" dirty="0" err="1"/>
              <a:t>submuscularly</a:t>
            </a:r>
            <a:r>
              <a:rPr lang="en-US" dirty="0"/>
              <a:t> without </a:t>
            </a:r>
            <a:r>
              <a:rPr lang="en-US" dirty="0" err="1"/>
              <a:t>periosteum</a:t>
            </a:r>
            <a:r>
              <a:rPr lang="en-US" dirty="0"/>
              <a:t> violation over the </a:t>
            </a:r>
            <a:r>
              <a:rPr lang="en-US" dirty="0" err="1"/>
              <a:t>noninstrumented</a:t>
            </a:r>
            <a:r>
              <a:rPr lang="en-US" dirty="0"/>
              <a:t> segments. </a:t>
            </a:r>
          </a:p>
          <a:p>
            <a:pPr>
              <a:buFont typeface="Wingdings" charset="2"/>
              <a:buChar char="q"/>
            </a:pPr>
            <a:r>
              <a:rPr lang="en-US" b="1" i="1" dirty="0"/>
              <a:t>Magnetically Controlled Growing Rods- </a:t>
            </a:r>
            <a:endParaRPr lang="en-US" b="1" dirty="0"/>
          </a:p>
          <a:p>
            <a:r>
              <a:rPr lang="en-US" dirty="0"/>
              <a:t>The MCGR device consists of an implantable rod containing a magnetic actuator that couples with external magnets on a remote controller converting rotational motion to longitudinal growth of the rod. </a:t>
            </a:r>
          </a:p>
          <a:p>
            <a:r>
              <a:rPr lang="en-US" dirty="0"/>
              <a:t>Noninvasive lengthening is possible.</a:t>
            </a:r>
          </a:p>
          <a:p>
            <a:r>
              <a:rPr lang="en-US" dirty="0" err="1"/>
              <a:t>Akbarnia</a:t>
            </a:r>
            <a:r>
              <a:rPr lang="en-US" dirty="0"/>
              <a:t> et al comparing MCGR (n = 12) to TGR (n = 12) demonstrated similar curve correction (32% in MCGR </a:t>
            </a:r>
            <a:r>
              <a:rPr lang="en-US" dirty="0" err="1"/>
              <a:t>vs</a:t>
            </a:r>
            <a:r>
              <a:rPr lang="en-US" dirty="0"/>
              <a:t> 31% in TGR) </a:t>
            </a:r>
          </a:p>
        </p:txBody>
      </p:sp>
    </p:spTree>
    <p:extLst>
      <p:ext uri="{BB962C8B-B14F-4D97-AF65-F5344CB8AC3E}">
        <p14:creationId xmlns:p14="http://schemas.microsoft.com/office/powerpoint/2010/main" val="4167387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DER_A_198176_O_F0003g.jpg"/>
          <p:cNvPicPr>
            <a:picLocks noGrp="1" noChangeAspect="1"/>
          </p:cNvPicPr>
          <p:nvPr>
            <p:ph idx="1"/>
          </p:nvPr>
        </p:nvPicPr>
        <p:blipFill>
          <a:blip r:embed="rId2">
            <a:extLst>
              <a:ext uri="{28A0092B-C50C-407E-A947-70E740481C1C}">
                <a14:useLocalDpi xmlns:a14="http://schemas.microsoft.com/office/drawing/2010/main" val="0"/>
              </a:ext>
            </a:extLst>
          </a:blip>
          <a:srcRect t="6108" b="6108"/>
          <a:stretch>
            <a:fillRect/>
          </a:stretch>
        </p:blipFill>
        <p:spPr/>
      </p:pic>
    </p:spTree>
    <p:extLst>
      <p:ext uri="{BB962C8B-B14F-4D97-AF65-F5344CB8AC3E}">
        <p14:creationId xmlns:p14="http://schemas.microsoft.com/office/powerpoint/2010/main" val="22045171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Compression-Based Techniques </a:t>
            </a:r>
            <a:endParaRPr lang="en-US" dirty="0"/>
          </a:p>
        </p:txBody>
      </p:sp>
      <p:sp>
        <p:nvSpPr>
          <p:cNvPr id="3" name="Content Placeholder 2"/>
          <p:cNvSpPr>
            <a:spLocks noGrp="1"/>
          </p:cNvSpPr>
          <p:nvPr>
            <p:ph idx="1"/>
          </p:nvPr>
        </p:nvSpPr>
        <p:spPr>
          <a:xfrm>
            <a:off x="0" y="1600200"/>
            <a:ext cx="5584893" cy="5052168"/>
          </a:xfrm>
        </p:spPr>
        <p:txBody>
          <a:bodyPr>
            <a:normAutofit fontScale="62500" lnSpcReduction="20000"/>
          </a:bodyPr>
          <a:lstStyle/>
          <a:p>
            <a:pPr>
              <a:buFont typeface="Wingdings" charset="2"/>
              <a:buChar char="q"/>
            </a:pPr>
            <a:r>
              <a:rPr lang="de-DE" b="1" dirty="0"/>
              <a:t>Vertebral Body </a:t>
            </a:r>
            <a:r>
              <a:rPr lang="de-DE" b="1" dirty="0" err="1"/>
              <a:t>Stapling</a:t>
            </a:r>
            <a:r>
              <a:rPr lang="de-DE" b="1" dirty="0"/>
              <a:t> :</a:t>
            </a:r>
          </a:p>
          <a:p>
            <a:r>
              <a:rPr lang="en-US" dirty="0"/>
              <a:t>Vertebral staples are made of </a:t>
            </a:r>
            <a:r>
              <a:rPr lang="en-US" dirty="0" err="1"/>
              <a:t>Nitinol</a:t>
            </a:r>
            <a:r>
              <a:rPr lang="en-US" dirty="0"/>
              <a:t>, a nickel-titanium alloy that changes its configuration when in contact with body temperatures.</a:t>
            </a:r>
          </a:p>
          <a:p>
            <a:r>
              <a:rPr lang="en-US" dirty="0"/>
              <a:t>Restrict less spinal motion in sagittal plane thus cause harmful effect on the operated spine. </a:t>
            </a:r>
          </a:p>
          <a:p>
            <a:r>
              <a:rPr lang="en-US" dirty="0"/>
              <a:t>Thoracic curves &lt;35◦ had a 77% success rate while those ≥35◦ only a 25%. Lumbar curves demonstrated a success rate of 86.7%. </a:t>
            </a:r>
          </a:p>
          <a:p>
            <a:pPr>
              <a:buFont typeface="Wingdings" charset="2"/>
              <a:buChar char="q"/>
            </a:pPr>
            <a:r>
              <a:rPr lang="en-US" b="1" dirty="0"/>
              <a:t>Vertebral Body Tethering -</a:t>
            </a:r>
          </a:p>
          <a:p>
            <a:r>
              <a:rPr lang="en-US" dirty="0"/>
              <a:t>Tethers consist of bony anchors attached to flexible cords which provide compressive forces around the convexity of a curve, potentially correcting the scoliosis. </a:t>
            </a:r>
          </a:p>
          <a:p>
            <a:r>
              <a:rPr lang="en-US" dirty="0"/>
              <a:t>Till now it is tested over animal model with success. </a:t>
            </a:r>
          </a:p>
          <a:p>
            <a:endParaRPr lang="de-DE" dirty="0"/>
          </a:p>
          <a:p>
            <a:endParaRPr lang="en-US" dirty="0"/>
          </a:p>
        </p:txBody>
      </p:sp>
      <p:pic>
        <p:nvPicPr>
          <p:cNvPr id="4" name="Picture 3" descr="Unknown-9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893" y="1924653"/>
            <a:ext cx="3559107" cy="4201509"/>
          </a:xfrm>
          <a:prstGeom prst="rect">
            <a:avLst/>
          </a:prstGeom>
        </p:spPr>
      </p:pic>
    </p:spTree>
    <p:extLst>
      <p:ext uri="{BB962C8B-B14F-4D97-AF65-F5344CB8AC3E}">
        <p14:creationId xmlns:p14="http://schemas.microsoft.com/office/powerpoint/2010/main" val="27123683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146845"/>
          </a:xfrm>
        </p:spPr>
        <p:txBody>
          <a:bodyPr>
            <a:normAutofit/>
          </a:bodyPr>
          <a:lstStyle/>
          <a:p>
            <a:r>
              <a:rPr lang="en-US" sz="7200" dirty="0"/>
              <a:t>THANK YOU</a:t>
            </a:r>
          </a:p>
        </p:txBody>
      </p:sp>
    </p:spTree>
    <p:extLst>
      <p:ext uri="{BB962C8B-B14F-4D97-AF65-F5344CB8AC3E}">
        <p14:creationId xmlns:p14="http://schemas.microsoft.com/office/powerpoint/2010/main" val="184117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12868</TotalTime>
  <Words>9601</Words>
  <Application>Microsoft Office PowerPoint</Application>
  <PresentationFormat>On-screen Show (4:3)</PresentationFormat>
  <Paragraphs>900</Paragraphs>
  <Slides>95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Arial</vt:lpstr>
      <vt:lpstr>Calibri</vt:lpstr>
      <vt:lpstr>Times New Roman</vt:lpstr>
      <vt:lpstr>Wingdings</vt:lpstr>
      <vt:lpstr>Office Theme</vt:lpstr>
      <vt:lpstr>ADOLESCENT IDIOPATHIC SCOLIOSIS</vt:lpstr>
      <vt:lpstr>ADOLESCENT IDIOPATHIC SCOLIOSIS</vt:lpstr>
      <vt:lpstr>PREVALENCE OF AIS:</vt:lpstr>
      <vt:lpstr>PowerPoint Presentation</vt:lpstr>
      <vt:lpstr>PowerPoint Presentation</vt:lpstr>
      <vt:lpstr>PowerPoint Presentation</vt:lpstr>
      <vt:lpstr>MECHANISMS &amp; PATHOPHYSIOLOGY:</vt:lpstr>
      <vt:lpstr>Genetic basis </vt:lpstr>
      <vt:lpstr>CNS AND NEUROPHYSIOLOGICAL DYSFUNCTION </vt:lpstr>
      <vt:lpstr>The cascade concept of AIS</vt:lpstr>
      <vt:lpstr>Skeletal growth and bone 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Abnormal metabolic pathways in AIS:</vt:lpstr>
      <vt:lpstr>PATHOGENESIS AND BIOMECHANICS</vt:lpstr>
      <vt:lpstr>PowerPoint Presentation</vt:lpstr>
      <vt:lpstr>PowerPoint Presentation</vt:lpstr>
      <vt:lpstr>PowerPoint Presentation</vt:lpstr>
      <vt:lpstr>PowerPoint Presentation</vt:lpstr>
      <vt:lpstr>Natural History &amp; Prognosis </vt:lpstr>
      <vt:lpstr>Risk of Curve Progression </vt:lpstr>
      <vt:lpstr>Diagnosis and evaluation of patient with AIS</vt:lpstr>
      <vt:lpstr>Patient History</vt:lpstr>
      <vt:lpstr>PowerPoint Presentation</vt:lpstr>
      <vt:lpstr>PowerPoint Presentation</vt:lpstr>
      <vt:lpstr>PowerPoint Presentation</vt:lpstr>
      <vt:lpstr>PowerPoint Presentation</vt:lpstr>
      <vt:lpstr>PowerPoint Presentation</vt:lpstr>
      <vt:lpstr>Classification </vt:lpstr>
      <vt:lpstr>King-Moe classification </vt:lpstr>
      <vt:lpstr>PowerPoint Presentation</vt:lpstr>
      <vt:lpstr>LENKE CLASSIFICATION</vt:lpstr>
      <vt:lpstr>Augmented Lehnert-Schroth (ALS) Classification </vt:lpstr>
      <vt:lpstr>3CH (functional 3-curve, with hip prominence)</vt:lpstr>
      <vt:lpstr>3CTL (functional 3-curve, thoracolumbar)</vt:lpstr>
      <vt:lpstr>3CN (functional 3-curve, compensated)</vt:lpstr>
      <vt:lpstr>3CL (functional 3-curve with long lumbar counter curve) </vt:lpstr>
      <vt:lpstr>4C (functional 4-curve, double curvature) </vt:lpstr>
      <vt:lpstr>4CL (functional 4-curve with major lumbar curvature)</vt:lpstr>
      <vt:lpstr>4CTL (functional 4-curve with major thoracolumbar curvature) </vt:lpstr>
      <vt:lpstr>RIGO CLASSIFICATION SYSTEM: </vt:lpstr>
      <vt:lpstr>Three curve (3C) TYPE A1:</vt:lpstr>
      <vt:lpstr>Three curve (3C) TYPE A2:</vt:lpstr>
      <vt:lpstr>Three curve (3C) TYPE A3:</vt:lpstr>
      <vt:lpstr>Four curve (4C) TYPE B1</vt:lpstr>
      <vt:lpstr>Four curve (4C) TYPE B2</vt:lpstr>
      <vt:lpstr>Non three –Non four (N3N4) Subtype-C1</vt:lpstr>
      <vt:lpstr>Non three –Non four (N3N4) Subtype-C2</vt:lpstr>
      <vt:lpstr>Single lumbar or thoracolumbar Subtype-E1</vt:lpstr>
      <vt:lpstr>Single lumbar or thoracolumbar Subtype-E2</vt:lpstr>
      <vt:lpstr>Treatment </vt:lpstr>
      <vt:lpstr>Non-operative Treatment</vt:lpstr>
      <vt:lpstr>Traction and casting </vt:lpstr>
      <vt:lpstr>Spinal Bracing </vt:lpstr>
      <vt:lpstr>PowerPoint Presentation</vt:lpstr>
      <vt:lpstr>Evaluation of Braces for scoliosis EUROPEAN BRACE</vt:lpstr>
      <vt:lpstr>AMERICAN BRACES</vt:lpstr>
      <vt:lpstr>1. Milwaukee brace </vt:lpstr>
      <vt:lpstr>Cheneau Brace</vt:lpstr>
      <vt:lpstr>Boston brace </vt:lpstr>
      <vt:lpstr>CHARLESTON BRACE </vt:lpstr>
      <vt:lpstr>Dynamic Derotation Brace </vt:lpstr>
      <vt:lpstr>PROVIDENCE BRACE </vt:lpstr>
      <vt:lpstr>TriacTM brace </vt:lpstr>
      <vt:lpstr>Sforzesco brace</vt:lpstr>
      <vt:lpstr>RIGO SYSTEM CHENEAU BRACE (RSCB) </vt:lpstr>
      <vt:lpstr>TLI (Thoracolumbar Lordotic Intervention) Brace</vt:lpstr>
      <vt:lpstr>Biomechanics of brace treatment </vt:lpstr>
      <vt:lpstr>Creep and relaxation </vt:lpstr>
      <vt:lpstr>Comparison of Axial, Transverse, and Combined Loads </vt:lpstr>
      <vt:lpstr>AXIAL LOADING</vt:lpstr>
      <vt:lpstr>TRANSVERSE LOADING</vt:lpstr>
      <vt:lpstr>COMBINATION OF AXIAL AND TRANSVERSE LOAD</vt:lpstr>
      <vt:lpstr>PowerPoint Presentation</vt:lpstr>
      <vt:lpstr>PowerPoint Presentation</vt:lpstr>
      <vt:lpstr>MECHANICAL PRINCIPLE:</vt:lpstr>
      <vt:lpstr>PowerPoint Presentation</vt:lpstr>
      <vt:lpstr>PowerPoint Presentation</vt:lpstr>
      <vt:lpstr>PowerPoint Presentation</vt:lpstr>
      <vt:lpstr>PowerPoint Presentation</vt:lpstr>
      <vt:lpstr>PowerPoint Presentation</vt:lpstr>
      <vt:lpstr>Weaning brace treatment</vt:lpstr>
      <vt:lpstr>Risk factor of bracing</vt:lpstr>
      <vt:lpstr>SURGICAL TREATMENT</vt:lpstr>
      <vt:lpstr>PowerPoint Presentation</vt:lpstr>
      <vt:lpstr>Posterior Spinal Fusion </vt:lpstr>
      <vt:lpstr>Distraction-Based Techniques  </vt:lpstr>
      <vt:lpstr>PowerPoint Presentation</vt:lpstr>
      <vt:lpstr>Compression-Based Techniques </vt:lpstr>
      <vt:lpstr>THANK YOU</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Jyotirmoy Santra</dc:creator>
  <cp:lastModifiedBy>Mritunjay Kumar</cp:lastModifiedBy>
  <cp:revision>201</cp:revision>
  <cp:lastPrinted>2021-05-30T03:02:35Z</cp:lastPrinted>
  <dcterms:created xsi:type="dcterms:W3CDTF">2021-05-22T05:40:41Z</dcterms:created>
  <dcterms:modified xsi:type="dcterms:W3CDTF">2024-04-25T17:48:46Z</dcterms:modified>
</cp:coreProperties>
</file>