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85" r:id="rId6"/>
    <p:sldId id="286" r:id="rId7"/>
    <p:sldId id="266" r:id="rId8"/>
    <p:sldId id="259" r:id="rId9"/>
    <p:sldId id="261" r:id="rId10"/>
    <p:sldId id="263" r:id="rId11"/>
    <p:sldId id="264" r:id="rId12"/>
    <p:sldId id="267" r:id="rId13"/>
    <p:sldId id="268" r:id="rId14"/>
    <p:sldId id="265" r:id="rId15"/>
    <p:sldId id="281" r:id="rId16"/>
    <p:sldId id="269" r:id="rId17"/>
    <p:sldId id="278" r:id="rId18"/>
    <p:sldId id="279" r:id="rId19"/>
    <p:sldId id="270" r:id="rId20"/>
    <p:sldId id="280" r:id="rId21"/>
    <p:sldId id="271" r:id="rId22"/>
    <p:sldId id="272" r:id="rId23"/>
    <p:sldId id="273" r:id="rId24"/>
    <p:sldId id="274" r:id="rId25"/>
    <p:sldId id="275" r:id="rId26"/>
    <p:sldId id="276" r:id="rId27"/>
    <p:sldId id="283" r:id="rId28"/>
    <p:sldId id="277" r:id="rId29"/>
    <p:sldId id="282" r:id="rId30"/>
    <p:sldId id="284"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A03A2-D34E-4B8C-9485-F1B376DD9F11}" v="13" dt="2024-02-02T16:04:38.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2/5/2024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2/5/2024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2/5/2024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7CAB-E206-DD60-6BE7-709D5747490A}"/>
              </a:ext>
            </a:extLst>
          </p:cNvPr>
          <p:cNvSpPr>
            <a:spLocks noGrp="1"/>
          </p:cNvSpPr>
          <p:nvPr>
            <p:ph type="ctrTitle"/>
          </p:nvPr>
        </p:nvSpPr>
        <p:spPr/>
        <p:txBody>
          <a:bodyPr/>
          <a:lstStyle/>
          <a:p>
            <a:r>
              <a:rPr lang="en-US" dirty="0"/>
              <a:t>Acute herpetic gingivostomatitis</a:t>
            </a:r>
            <a:endParaRPr lang="en-IN" dirty="0"/>
          </a:p>
        </p:txBody>
      </p:sp>
      <p:sp>
        <p:nvSpPr>
          <p:cNvPr id="3" name="Subtitle 2">
            <a:extLst>
              <a:ext uri="{FF2B5EF4-FFF2-40B4-BE49-F238E27FC236}">
                <a16:creationId xmlns:a16="http://schemas.microsoft.com/office/drawing/2014/main" id="{3B0A47C5-E2CE-C26A-EAE8-3B375930B53B}"/>
              </a:ext>
            </a:extLst>
          </p:cNvPr>
          <p:cNvSpPr>
            <a:spLocks noGrp="1"/>
          </p:cNvSpPr>
          <p:nvPr>
            <p:ph type="subTitle" idx="1"/>
          </p:nvPr>
        </p:nvSpPr>
        <p:spPr/>
        <p:txBody>
          <a:bodyPr/>
          <a:lstStyle/>
          <a:p>
            <a:r>
              <a:rPr lang="en-US" b="1" dirty="0"/>
              <a:t>PRESENTED BY DR DAMINI</a:t>
            </a:r>
            <a:endParaRPr lang="en-IN" b="1" dirty="0"/>
          </a:p>
        </p:txBody>
      </p:sp>
    </p:spTree>
    <p:extLst>
      <p:ext uri="{BB962C8B-B14F-4D97-AF65-F5344CB8AC3E}">
        <p14:creationId xmlns:p14="http://schemas.microsoft.com/office/powerpoint/2010/main" val="39085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0920-5BD1-DBE2-C12C-E07162D8F2F3}"/>
              </a:ext>
            </a:extLst>
          </p:cNvPr>
          <p:cNvSpPr>
            <a:spLocks noGrp="1"/>
          </p:cNvSpPr>
          <p:nvPr>
            <p:ph type="title"/>
          </p:nvPr>
        </p:nvSpPr>
        <p:spPr>
          <a:xfrm>
            <a:off x="1371600" y="685800"/>
            <a:ext cx="9601200" cy="720213"/>
          </a:xfrm>
        </p:spPr>
        <p:txBody>
          <a:bodyPr/>
          <a:lstStyle/>
          <a:p>
            <a:r>
              <a:rPr lang="en-US" dirty="0"/>
              <a:t>EPIDERMIOLOGY:</a:t>
            </a:r>
            <a:endParaRPr lang="en-IN" dirty="0"/>
          </a:p>
        </p:txBody>
      </p:sp>
      <p:sp>
        <p:nvSpPr>
          <p:cNvPr id="3" name="Content Placeholder 2">
            <a:extLst>
              <a:ext uri="{FF2B5EF4-FFF2-40B4-BE49-F238E27FC236}">
                <a16:creationId xmlns:a16="http://schemas.microsoft.com/office/drawing/2014/main" id="{8A4C30C4-7389-EE10-27E5-6D2FB39AA6B9}"/>
              </a:ext>
            </a:extLst>
          </p:cNvPr>
          <p:cNvSpPr>
            <a:spLocks noGrp="1"/>
          </p:cNvSpPr>
          <p:nvPr>
            <p:ph idx="1"/>
          </p:nvPr>
        </p:nvSpPr>
        <p:spPr>
          <a:xfrm>
            <a:off x="1371600" y="1887794"/>
            <a:ext cx="9601200" cy="3979606"/>
          </a:xfrm>
        </p:spPr>
        <p:txBody>
          <a:bodyPr/>
          <a:lstStyle/>
          <a:p>
            <a:pPr marL="0" indent="0" algn="l">
              <a:buNone/>
            </a:pPr>
            <a:r>
              <a:rPr lang="en-US" b="1" i="0" dirty="0">
                <a:solidFill>
                  <a:srgbClr val="3C4245"/>
                </a:solidFill>
                <a:effectLst/>
                <a:latin typeface="Noto Sans" panose="020B0502040504020204" pitchFamily="34" charset="0"/>
              </a:rPr>
              <a:t>ACCORDING TO WORLD HEALTH ORGANIZATION (2016):</a:t>
            </a:r>
          </a:p>
          <a:p>
            <a:pPr algn="l">
              <a:buFont typeface="Wingdings" panose="05000000000000000000" pitchFamily="2" charset="2"/>
              <a:buChar char="v"/>
            </a:pPr>
            <a:r>
              <a:rPr lang="en-US" i="0" dirty="0">
                <a:solidFill>
                  <a:srgbClr val="3C4245"/>
                </a:solidFill>
                <a:effectLst/>
                <a:latin typeface="Noto Sans" panose="020B0502040504020204" pitchFamily="34" charset="0"/>
              </a:rPr>
              <a:t>An estimated 3.7 billion people under age 50 (67%) globally have herpes simplex virus type 1 (HSV-1) infection, the main cause of oral herpes.</a:t>
            </a:r>
          </a:p>
          <a:p>
            <a:pPr algn="l">
              <a:buFont typeface="Wingdings" panose="05000000000000000000" pitchFamily="2" charset="2"/>
              <a:buChar char="v"/>
            </a:pPr>
            <a:r>
              <a:rPr lang="en-US" i="0" dirty="0">
                <a:solidFill>
                  <a:srgbClr val="3C4245"/>
                </a:solidFill>
                <a:effectLst/>
                <a:latin typeface="Noto Sans" panose="020B0502040504020204" pitchFamily="34" charset="0"/>
              </a:rPr>
              <a:t>An estimated 491 million people aged 15–49 (13%) worldwide have herpes simplex virus type 2 (HSV-2) infection, the main cause of genital herpes.</a:t>
            </a:r>
          </a:p>
          <a:p>
            <a:pPr algn="l">
              <a:buFont typeface="Wingdings" panose="05000000000000000000" pitchFamily="2" charset="2"/>
              <a:buChar char="v"/>
            </a:pPr>
            <a:r>
              <a:rPr lang="en-US" i="0" dirty="0">
                <a:solidFill>
                  <a:srgbClr val="3C4245"/>
                </a:solidFill>
                <a:effectLst/>
                <a:latin typeface="Noto Sans" panose="020B0502040504020204" pitchFamily="34" charset="0"/>
              </a:rPr>
              <a:t>Most HSV infections are asymptomatic or unrecognized, but symptoms of herpes include painful blisters or ulcers that can recur over time.</a:t>
            </a:r>
          </a:p>
          <a:p>
            <a:pPr algn="l">
              <a:buFont typeface="Wingdings" panose="05000000000000000000" pitchFamily="2" charset="2"/>
              <a:buChar char="v"/>
            </a:pPr>
            <a:r>
              <a:rPr lang="en-US" i="0" dirty="0">
                <a:solidFill>
                  <a:srgbClr val="3C4245"/>
                </a:solidFill>
                <a:effectLst/>
                <a:latin typeface="Noto Sans" panose="020B0502040504020204" pitchFamily="34" charset="0"/>
              </a:rPr>
              <a:t>Infection with HSV-2 increases the risk of acquiring and transmitting HIV infection.</a:t>
            </a:r>
          </a:p>
          <a:p>
            <a:endParaRPr lang="en-US" dirty="0"/>
          </a:p>
        </p:txBody>
      </p:sp>
    </p:spTree>
    <p:extLst>
      <p:ext uri="{BB962C8B-B14F-4D97-AF65-F5344CB8AC3E}">
        <p14:creationId xmlns:p14="http://schemas.microsoft.com/office/powerpoint/2010/main" val="219534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7294-D88D-1580-A6B5-1BBE8F024EC6}"/>
              </a:ext>
            </a:extLst>
          </p:cNvPr>
          <p:cNvSpPr>
            <a:spLocks noGrp="1"/>
          </p:cNvSpPr>
          <p:nvPr>
            <p:ph type="title"/>
          </p:nvPr>
        </p:nvSpPr>
        <p:spPr>
          <a:xfrm>
            <a:off x="1194620" y="290052"/>
            <a:ext cx="9601200" cy="700548"/>
          </a:xfrm>
        </p:spPr>
        <p:txBody>
          <a:bodyPr/>
          <a:lstStyle/>
          <a:p>
            <a:r>
              <a:rPr lang="en-US" dirty="0"/>
              <a:t>ETIOLOGY:</a:t>
            </a:r>
            <a:endParaRPr lang="en-IN" dirty="0"/>
          </a:p>
        </p:txBody>
      </p:sp>
      <p:sp>
        <p:nvSpPr>
          <p:cNvPr id="3" name="Content Placeholder 2">
            <a:extLst>
              <a:ext uri="{FF2B5EF4-FFF2-40B4-BE49-F238E27FC236}">
                <a16:creationId xmlns:a16="http://schemas.microsoft.com/office/drawing/2014/main" id="{05537215-C9A0-42B8-73AA-1AD7A9289880}"/>
              </a:ext>
            </a:extLst>
          </p:cNvPr>
          <p:cNvSpPr>
            <a:spLocks noGrp="1"/>
          </p:cNvSpPr>
          <p:nvPr>
            <p:ph idx="1"/>
          </p:nvPr>
        </p:nvSpPr>
        <p:spPr>
          <a:xfrm>
            <a:off x="1371600" y="1150375"/>
            <a:ext cx="5461819" cy="4717026"/>
          </a:xfrm>
        </p:spPr>
        <p:txBody>
          <a:bodyPr>
            <a:normAutofit lnSpcReduction="10000"/>
          </a:bodyPr>
          <a:lstStyle/>
          <a:p>
            <a:r>
              <a:rPr lang="en-US" b="0" i="0" dirty="0">
                <a:solidFill>
                  <a:srgbClr val="000000"/>
                </a:solidFill>
                <a:effectLst/>
                <a:latin typeface="Times New Roman" panose="02020603050405020304" pitchFamily="18" charset="0"/>
              </a:rPr>
              <a:t>The causative agent is Herpes simplex virus type 1 (HSV-1), which belongs to the </a:t>
            </a:r>
            <a:r>
              <a:rPr lang="en-US" sz="2400" b="1" i="0" dirty="0">
                <a:solidFill>
                  <a:srgbClr val="000000"/>
                </a:solidFill>
                <a:effectLst/>
                <a:latin typeface="Times New Roman" panose="02020603050405020304" pitchFamily="18" charset="0"/>
              </a:rPr>
              <a:t>alpha herpesvirus</a:t>
            </a:r>
            <a:r>
              <a:rPr lang="en-US" b="0" i="0" dirty="0">
                <a:solidFill>
                  <a:srgbClr val="000000"/>
                </a:solidFill>
                <a:effectLst/>
                <a:latin typeface="Times New Roman" panose="02020603050405020304" pitchFamily="18" charset="0"/>
              </a:rPr>
              <a:t> group.  </a:t>
            </a:r>
          </a:p>
          <a:p>
            <a:r>
              <a:rPr lang="en-US" b="0" i="0" dirty="0">
                <a:solidFill>
                  <a:srgbClr val="000000"/>
                </a:solidFill>
                <a:effectLst/>
                <a:latin typeface="Times New Roman" panose="02020603050405020304" pitchFamily="18" charset="0"/>
              </a:rPr>
              <a:t>The virus is enveloped and has a linear double-stranded DNA genome. HSV-1 is mostly responsible for oral, ocular, and facial infections as it has a tropism for oral epithelium. While most cases of herpetic gingivostomatitis are associated with HSV-1 infection.</a:t>
            </a:r>
          </a:p>
          <a:p>
            <a:r>
              <a:rPr lang="en-US" b="0" i="0" dirty="0">
                <a:solidFill>
                  <a:srgbClr val="000000"/>
                </a:solidFill>
                <a:effectLst/>
                <a:latin typeface="Times New Roman" panose="02020603050405020304" pitchFamily="18" charset="0"/>
              </a:rPr>
              <a:t>Oral infection with HSV-2 is probably transmitted through </a:t>
            </a:r>
            <a:r>
              <a:rPr lang="en-US" b="0" i="0" dirty="0" err="1">
                <a:solidFill>
                  <a:srgbClr val="000000"/>
                </a:solidFill>
                <a:effectLst/>
                <a:latin typeface="Times New Roman" panose="02020603050405020304" pitchFamily="18" charset="0"/>
              </a:rPr>
              <a:t>orogenital</a:t>
            </a:r>
            <a:r>
              <a:rPr lang="en-US" b="0" i="0" dirty="0">
                <a:solidFill>
                  <a:srgbClr val="000000"/>
                </a:solidFill>
                <a:effectLst/>
                <a:latin typeface="Times New Roman" panose="02020603050405020304" pitchFamily="18" charset="0"/>
              </a:rPr>
              <a:t> contact and has also been observed in HIV-positive patients and patients undergoing immunosuppressive therapy.</a:t>
            </a:r>
            <a:endParaRPr lang="en-IN" dirty="0"/>
          </a:p>
        </p:txBody>
      </p:sp>
      <p:sp>
        <p:nvSpPr>
          <p:cNvPr id="5" name="TextBox 4">
            <a:extLst>
              <a:ext uri="{FF2B5EF4-FFF2-40B4-BE49-F238E27FC236}">
                <a16:creationId xmlns:a16="http://schemas.microsoft.com/office/drawing/2014/main" id="{DBDEE628-3EFD-1ED3-F93D-775CD6482326}"/>
              </a:ext>
            </a:extLst>
          </p:cNvPr>
          <p:cNvSpPr txBox="1"/>
          <p:nvPr/>
        </p:nvSpPr>
        <p:spPr>
          <a:xfrm>
            <a:off x="973393" y="6491229"/>
            <a:ext cx="11061290" cy="307777"/>
          </a:xfrm>
          <a:prstGeom prst="rect">
            <a:avLst/>
          </a:prstGeom>
          <a:solidFill>
            <a:schemeClr val="bg2">
              <a:lumMod val="50000"/>
            </a:schemeClr>
          </a:solidFill>
        </p:spPr>
        <p:txBody>
          <a:bodyPr wrap="square">
            <a:spAutoFit/>
          </a:bodyPr>
          <a:lstStyle/>
          <a:p>
            <a:r>
              <a:rPr lang="en-US" sz="1400" b="0" i="0" dirty="0">
                <a:solidFill>
                  <a:srgbClr val="303030"/>
                </a:solidFill>
                <a:effectLst/>
                <a:latin typeface="Times New Roman" panose="02020603050405020304" pitchFamily="18" charset="0"/>
              </a:rPr>
              <a:t>George AK, Anil S. Acute herpetic gingivostomatitis associated with herpes simplex virus 2: report of a case. J Int Oral Health. 2014 Jun;6(3):99-102.</a:t>
            </a:r>
            <a:endParaRPr lang="en-IN" sz="1400" dirty="0"/>
          </a:p>
        </p:txBody>
      </p:sp>
      <p:pic>
        <p:nvPicPr>
          <p:cNvPr id="7" name="Picture 6">
            <a:extLst>
              <a:ext uri="{FF2B5EF4-FFF2-40B4-BE49-F238E27FC236}">
                <a16:creationId xmlns:a16="http://schemas.microsoft.com/office/drawing/2014/main" id="{16A98CF1-48B1-6FBA-63FD-EE64C4D2D7E3}"/>
              </a:ext>
            </a:extLst>
          </p:cNvPr>
          <p:cNvPicPr>
            <a:picLocks noChangeAspect="1"/>
          </p:cNvPicPr>
          <p:nvPr/>
        </p:nvPicPr>
        <p:blipFill>
          <a:blip r:embed="rId2"/>
          <a:stretch>
            <a:fillRect/>
          </a:stretch>
        </p:blipFill>
        <p:spPr>
          <a:xfrm>
            <a:off x="7024227" y="1733858"/>
            <a:ext cx="4514850" cy="2800350"/>
          </a:xfrm>
          <a:prstGeom prst="rect">
            <a:avLst/>
          </a:prstGeom>
          <a:ln>
            <a:noFill/>
          </a:ln>
          <a:effectLst>
            <a:softEdge rad="112500"/>
          </a:effectLst>
        </p:spPr>
      </p:pic>
    </p:spTree>
    <p:extLst>
      <p:ext uri="{BB962C8B-B14F-4D97-AF65-F5344CB8AC3E}">
        <p14:creationId xmlns:p14="http://schemas.microsoft.com/office/powerpoint/2010/main" val="19293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FD57-9E4E-A0BC-3454-FCDC206536EE}"/>
              </a:ext>
            </a:extLst>
          </p:cNvPr>
          <p:cNvSpPr>
            <a:spLocks noGrp="1"/>
          </p:cNvSpPr>
          <p:nvPr>
            <p:ph type="title"/>
          </p:nvPr>
        </p:nvSpPr>
        <p:spPr>
          <a:xfrm>
            <a:off x="1371600" y="685800"/>
            <a:ext cx="9601200" cy="641555"/>
          </a:xfrm>
        </p:spPr>
        <p:txBody>
          <a:bodyPr>
            <a:normAutofit fontScale="90000"/>
          </a:bodyPr>
          <a:lstStyle/>
          <a:p>
            <a:r>
              <a:rPr lang="en-US" dirty="0"/>
              <a:t>PATHOPHYSIOLOGY:</a:t>
            </a:r>
            <a:endParaRPr lang="en-IN" dirty="0"/>
          </a:p>
        </p:txBody>
      </p:sp>
      <p:sp>
        <p:nvSpPr>
          <p:cNvPr id="3" name="Content Placeholder 2">
            <a:extLst>
              <a:ext uri="{FF2B5EF4-FFF2-40B4-BE49-F238E27FC236}">
                <a16:creationId xmlns:a16="http://schemas.microsoft.com/office/drawing/2014/main" id="{7161CBC0-E8FC-1F14-94B9-04E0A669FDA9}"/>
              </a:ext>
            </a:extLst>
          </p:cNvPr>
          <p:cNvSpPr>
            <a:spLocks noGrp="1"/>
          </p:cNvSpPr>
          <p:nvPr>
            <p:ph idx="1"/>
          </p:nvPr>
        </p:nvSpPr>
        <p:spPr>
          <a:xfrm>
            <a:off x="1371600" y="1922206"/>
            <a:ext cx="9601200" cy="3581400"/>
          </a:xfrm>
        </p:spPr>
        <p:txBody>
          <a:bodyPr>
            <a:normAutofit/>
          </a:bodyPr>
          <a:lstStyle/>
          <a:p>
            <a:r>
              <a:rPr lang="en-US" b="0" i="0" dirty="0">
                <a:solidFill>
                  <a:srgbClr val="000000"/>
                </a:solidFill>
                <a:effectLst/>
                <a:latin typeface="Times New Roman" panose="02020603050405020304" pitchFamily="18" charset="0"/>
              </a:rPr>
              <a:t>Both HSV-1 and HSV-2 have three major biological properties that play an important role in disease pathogenesis. </a:t>
            </a:r>
          </a:p>
          <a:p>
            <a:r>
              <a:rPr lang="en-US" b="0" i="0" dirty="0">
                <a:solidFill>
                  <a:srgbClr val="000000"/>
                </a:solidFill>
                <a:effectLst/>
                <a:latin typeface="Times New Roman" panose="02020603050405020304" pitchFamily="18" charset="0"/>
              </a:rPr>
              <a:t>These include neurovirulence, latency, and reactivation. </a:t>
            </a:r>
          </a:p>
          <a:p>
            <a:r>
              <a:rPr lang="en-US" b="0" i="0" dirty="0">
                <a:solidFill>
                  <a:srgbClr val="000000"/>
                </a:solidFill>
                <a:effectLst/>
                <a:latin typeface="Times New Roman" panose="02020603050405020304" pitchFamily="18" charset="0"/>
              </a:rPr>
              <a:t>Neurovirulence is the ability to invade and replicate in the nervous system, and latency is the ability to maintain the latent infection in the nerve cell. Reactivation is the ability to replicate and cause the disease process again, once induced by specific stimuli. </a:t>
            </a:r>
          </a:p>
          <a:p>
            <a:r>
              <a:rPr lang="en-US" b="0" i="0" dirty="0">
                <a:solidFill>
                  <a:srgbClr val="000000"/>
                </a:solidFill>
                <a:effectLst/>
                <a:latin typeface="Times New Roman" panose="02020603050405020304" pitchFamily="18" charset="0"/>
              </a:rPr>
              <a:t>HSV-1 causes herpes gingivostomatitis and eventually herpes labialis using the same biological properties. The pathogenesis of herpes gingivostomatitis involves the replication of the herpes simplex virus, cell lysis, and eventual destruction of mucosal tissue. </a:t>
            </a:r>
            <a:endParaRPr lang="en-IN" dirty="0"/>
          </a:p>
        </p:txBody>
      </p:sp>
      <p:sp>
        <p:nvSpPr>
          <p:cNvPr id="5" name="TextBox 4">
            <a:extLst>
              <a:ext uri="{FF2B5EF4-FFF2-40B4-BE49-F238E27FC236}">
                <a16:creationId xmlns:a16="http://schemas.microsoft.com/office/drawing/2014/main" id="{592C2DCE-96E2-6FBE-4723-B2CC89C00F00}"/>
              </a:ext>
            </a:extLst>
          </p:cNvPr>
          <p:cNvSpPr txBox="1"/>
          <p:nvPr/>
        </p:nvSpPr>
        <p:spPr>
          <a:xfrm>
            <a:off x="1268362" y="6241373"/>
            <a:ext cx="10323871" cy="523220"/>
          </a:xfrm>
          <a:prstGeom prst="rect">
            <a:avLst/>
          </a:prstGeom>
          <a:solidFill>
            <a:schemeClr val="bg2">
              <a:lumMod val="75000"/>
            </a:schemeClr>
          </a:solidFill>
        </p:spPr>
        <p:txBody>
          <a:bodyPr wrap="square">
            <a:spAutoFit/>
          </a:bodyPr>
          <a:lstStyle/>
          <a:p>
            <a:r>
              <a:rPr lang="en-IN" sz="1400" b="0" i="0" dirty="0">
                <a:solidFill>
                  <a:srgbClr val="303030"/>
                </a:solidFill>
                <a:effectLst/>
                <a:latin typeface="Times New Roman" panose="02020603050405020304" pitchFamily="18" charset="0"/>
              </a:rPr>
              <a:t>Arduino PG, Porter SR. Herpes Simplex Virus Type 1 infection: overview on relevant </a:t>
            </a:r>
            <a:r>
              <a:rPr lang="en-IN" sz="1400" b="0" i="0" dirty="0" err="1">
                <a:solidFill>
                  <a:srgbClr val="303030"/>
                </a:solidFill>
                <a:effectLst/>
                <a:latin typeface="Times New Roman" panose="02020603050405020304" pitchFamily="18" charset="0"/>
              </a:rPr>
              <a:t>clinico</a:t>
            </a:r>
            <a:r>
              <a:rPr lang="en-IN" sz="1400" b="0" i="0" dirty="0">
                <a:solidFill>
                  <a:srgbClr val="303030"/>
                </a:solidFill>
                <a:effectLst/>
                <a:latin typeface="Times New Roman" panose="02020603050405020304" pitchFamily="18" charset="0"/>
              </a:rPr>
              <a:t>-pathological features. J Oral </a:t>
            </a:r>
            <a:r>
              <a:rPr lang="en-IN" sz="1400" b="0" i="0" dirty="0" err="1">
                <a:solidFill>
                  <a:srgbClr val="303030"/>
                </a:solidFill>
                <a:effectLst/>
                <a:latin typeface="Times New Roman" panose="02020603050405020304" pitchFamily="18" charset="0"/>
              </a:rPr>
              <a:t>Pathol</a:t>
            </a:r>
            <a:r>
              <a:rPr lang="en-IN" sz="1400" b="0" i="0" dirty="0">
                <a:solidFill>
                  <a:srgbClr val="303030"/>
                </a:solidFill>
                <a:effectLst/>
                <a:latin typeface="Times New Roman" panose="02020603050405020304" pitchFamily="18" charset="0"/>
              </a:rPr>
              <a:t> Med. 2008 Feb;37(2):107-21. </a:t>
            </a:r>
            <a:endParaRPr lang="en-IN" sz="1400" dirty="0"/>
          </a:p>
        </p:txBody>
      </p:sp>
    </p:spTree>
    <p:extLst>
      <p:ext uri="{BB962C8B-B14F-4D97-AF65-F5344CB8AC3E}">
        <p14:creationId xmlns:p14="http://schemas.microsoft.com/office/powerpoint/2010/main" val="337062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9508-2182-92AF-B5D9-78517493D6BC}"/>
              </a:ext>
            </a:extLst>
          </p:cNvPr>
          <p:cNvSpPr>
            <a:spLocks noGrp="1"/>
          </p:cNvSpPr>
          <p:nvPr>
            <p:ph type="title"/>
          </p:nvPr>
        </p:nvSpPr>
        <p:spPr>
          <a:xfrm>
            <a:off x="1371600" y="685800"/>
            <a:ext cx="9601200" cy="39574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3DA9DD1-C71E-C2BB-B008-936F4562DB37}"/>
              </a:ext>
            </a:extLst>
          </p:cNvPr>
          <p:cNvSpPr>
            <a:spLocks noGrp="1"/>
          </p:cNvSpPr>
          <p:nvPr>
            <p:ph idx="1"/>
          </p:nvPr>
        </p:nvSpPr>
        <p:spPr>
          <a:xfrm>
            <a:off x="1371600" y="1425677"/>
            <a:ext cx="9601200" cy="4441723"/>
          </a:xfrm>
        </p:spPr>
        <p:txBody>
          <a:bodyPr/>
          <a:lstStyle/>
          <a:p>
            <a:r>
              <a:rPr lang="en-US" b="0" i="0" dirty="0">
                <a:solidFill>
                  <a:srgbClr val="000000"/>
                </a:solidFill>
                <a:effectLst/>
                <a:latin typeface="Times New Roman" panose="02020603050405020304" pitchFamily="18" charset="0"/>
              </a:rPr>
              <a:t>Exposure to HSV-1 of the abraded surfaces allows the virus to enter and rapidly replicate in epidermal and dermal cells. This results in the clinical manifestation of perioral blisters, erosions of the lips and mucosa, and eventual hemorrhagic crusting. </a:t>
            </a:r>
          </a:p>
          <a:p>
            <a:r>
              <a:rPr lang="en-US" b="0" i="0" dirty="0">
                <a:solidFill>
                  <a:srgbClr val="000000"/>
                </a:solidFill>
                <a:effectLst/>
                <a:latin typeface="Times New Roman" panose="02020603050405020304" pitchFamily="18" charset="0"/>
              </a:rPr>
              <a:t>Sufficient viral inoculation and replication allow the virus to enter sensory and autonomic ganglia, where it travels intra-</a:t>
            </a:r>
            <a:r>
              <a:rPr lang="en-US" b="0" i="0" dirty="0" err="1">
                <a:solidFill>
                  <a:srgbClr val="000000"/>
                </a:solidFill>
                <a:effectLst/>
                <a:latin typeface="Times New Roman" panose="02020603050405020304" pitchFamily="18" charset="0"/>
              </a:rPr>
              <a:t>axonally</a:t>
            </a:r>
            <a:r>
              <a:rPr lang="en-US" b="0" i="0" dirty="0">
                <a:solidFill>
                  <a:srgbClr val="000000"/>
                </a:solidFill>
                <a:effectLst/>
                <a:latin typeface="Times New Roman" panose="02020603050405020304" pitchFamily="18" charset="0"/>
              </a:rPr>
              <a:t> to the ganglionic nerve bodies. </a:t>
            </a:r>
          </a:p>
          <a:p>
            <a:r>
              <a:rPr lang="en-US" b="0" i="0" dirty="0">
                <a:solidFill>
                  <a:srgbClr val="000000"/>
                </a:solidFill>
                <a:effectLst/>
                <a:latin typeface="Times New Roman" panose="02020603050405020304" pitchFamily="18" charset="0"/>
              </a:rPr>
              <a:t>HSV-1 most commonly infects the trigeminal ganglia, where the virus remains latent until reactivation, most commonly in the form of herpes labialis.</a:t>
            </a:r>
            <a:endParaRPr lang="en-IN" dirty="0"/>
          </a:p>
        </p:txBody>
      </p:sp>
    </p:spTree>
    <p:extLst>
      <p:ext uri="{BB962C8B-B14F-4D97-AF65-F5344CB8AC3E}">
        <p14:creationId xmlns:p14="http://schemas.microsoft.com/office/powerpoint/2010/main" val="40237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D678-B340-5407-CED0-FDA208F6EF20}"/>
              </a:ext>
            </a:extLst>
          </p:cNvPr>
          <p:cNvSpPr>
            <a:spLocks noGrp="1"/>
          </p:cNvSpPr>
          <p:nvPr>
            <p:ph type="title"/>
          </p:nvPr>
        </p:nvSpPr>
        <p:spPr>
          <a:xfrm>
            <a:off x="1295400" y="449826"/>
            <a:ext cx="9601200" cy="661219"/>
          </a:xfrm>
        </p:spPr>
        <p:txBody>
          <a:bodyPr>
            <a:normAutofit fontScale="90000"/>
          </a:bodyPr>
          <a:lstStyle/>
          <a:p>
            <a:r>
              <a:rPr lang="en-US" dirty="0"/>
              <a:t>HISTOPATHOLOGY:</a:t>
            </a:r>
            <a:endParaRPr lang="en-IN" dirty="0"/>
          </a:p>
        </p:txBody>
      </p:sp>
      <p:sp>
        <p:nvSpPr>
          <p:cNvPr id="3" name="Content Placeholder 2">
            <a:extLst>
              <a:ext uri="{FF2B5EF4-FFF2-40B4-BE49-F238E27FC236}">
                <a16:creationId xmlns:a16="http://schemas.microsoft.com/office/drawing/2014/main" id="{30A64C28-D1C9-031A-B6DD-643C679C1E78}"/>
              </a:ext>
            </a:extLst>
          </p:cNvPr>
          <p:cNvSpPr>
            <a:spLocks noGrp="1"/>
          </p:cNvSpPr>
          <p:nvPr>
            <p:ph idx="1"/>
          </p:nvPr>
        </p:nvSpPr>
        <p:spPr>
          <a:xfrm>
            <a:off x="1371600" y="1347019"/>
            <a:ext cx="6100916" cy="4258771"/>
          </a:xfrm>
        </p:spPr>
        <p:txBody>
          <a:bodyPr>
            <a:normAutofit lnSpcReduction="10000"/>
          </a:bodyPr>
          <a:lstStyle/>
          <a:p>
            <a:r>
              <a:rPr lang="en-US" b="0" i="0" dirty="0">
                <a:solidFill>
                  <a:srgbClr val="000000"/>
                </a:solidFill>
                <a:effectLst/>
                <a:latin typeface="Times New Roman" panose="02020603050405020304" pitchFamily="18" charset="0"/>
              </a:rPr>
              <a:t>Histological appearance of a mucosal herpetic infection includes degeneration of stratified squamous epithelial cells, acantholysis, and formation of an inflammatory infiltrate around the capillaries of the dermis. The characteristic intranuclear inclusion bodies known as Cowdry type A are found on light microscopy showing arrays of viral capsids and electron-dense glycoproteins.</a:t>
            </a:r>
            <a:endParaRPr lang="en-US" b="0" i="0" dirty="0">
              <a:solidFill>
                <a:srgbClr val="2F4A8B"/>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Cowdry type A bodies are eosinophilic inclusion bodies that are also found in varicella-zoster, making the histologic lesions of herpetic gingivostomatitis and varicella indistinguishable. Direct immunohistochemistry using fluorescent antibodies can be used to further distinguish between the herpes virus and the varicella virus.</a:t>
            </a:r>
            <a:endParaRPr lang="en-IN" dirty="0"/>
          </a:p>
        </p:txBody>
      </p:sp>
      <p:sp>
        <p:nvSpPr>
          <p:cNvPr id="5" name="TextBox 4">
            <a:extLst>
              <a:ext uri="{FF2B5EF4-FFF2-40B4-BE49-F238E27FC236}">
                <a16:creationId xmlns:a16="http://schemas.microsoft.com/office/drawing/2014/main" id="{E4AA413E-B51B-CA1F-08B2-DC7F5175E9D2}"/>
              </a:ext>
            </a:extLst>
          </p:cNvPr>
          <p:cNvSpPr txBox="1"/>
          <p:nvPr/>
        </p:nvSpPr>
        <p:spPr>
          <a:xfrm>
            <a:off x="1140542" y="6283161"/>
            <a:ext cx="10481188" cy="523220"/>
          </a:xfrm>
          <a:prstGeom prst="rect">
            <a:avLst/>
          </a:prstGeom>
          <a:solidFill>
            <a:schemeClr val="bg2">
              <a:lumMod val="75000"/>
            </a:schemeClr>
          </a:solidFill>
        </p:spPr>
        <p:txBody>
          <a:bodyPr wrap="square">
            <a:spAutoFit/>
          </a:bodyPr>
          <a:lstStyle/>
          <a:p>
            <a:r>
              <a:rPr lang="en-IN" sz="1400" b="0" i="0" dirty="0" err="1">
                <a:solidFill>
                  <a:srgbClr val="303030"/>
                </a:solidFill>
                <a:effectLst/>
                <a:latin typeface="Times New Roman" panose="02020603050405020304" pitchFamily="18" charset="0"/>
              </a:rPr>
              <a:t>Leinweber</a:t>
            </a:r>
            <a:r>
              <a:rPr lang="en-IN" sz="1400" b="0" i="0" dirty="0">
                <a:solidFill>
                  <a:srgbClr val="303030"/>
                </a:solidFill>
                <a:effectLst/>
                <a:latin typeface="Times New Roman" panose="02020603050405020304" pitchFamily="18" charset="0"/>
              </a:rPr>
              <a:t> B, Kerl H, </a:t>
            </a:r>
            <a:r>
              <a:rPr lang="en-IN" sz="1400" b="0" i="0" dirty="0" err="1">
                <a:solidFill>
                  <a:srgbClr val="303030"/>
                </a:solidFill>
                <a:effectLst/>
                <a:latin typeface="Times New Roman" panose="02020603050405020304" pitchFamily="18" charset="0"/>
              </a:rPr>
              <a:t>Cerroni</a:t>
            </a:r>
            <a:r>
              <a:rPr lang="en-IN" sz="1400" b="0" i="0" dirty="0">
                <a:solidFill>
                  <a:srgbClr val="303030"/>
                </a:solidFill>
                <a:effectLst/>
                <a:latin typeface="Times New Roman" panose="02020603050405020304" pitchFamily="18" charset="0"/>
              </a:rPr>
              <a:t> L. Histopathologic features of cutaneous herpes virus infections (herpes simplex, herpes varicella/zoster): a broad spectrum of presentations with common </a:t>
            </a:r>
            <a:r>
              <a:rPr lang="en-IN" sz="1400" b="0" i="0" dirty="0" err="1">
                <a:solidFill>
                  <a:srgbClr val="303030"/>
                </a:solidFill>
                <a:effectLst/>
                <a:latin typeface="Times New Roman" panose="02020603050405020304" pitchFamily="18" charset="0"/>
              </a:rPr>
              <a:t>pseudolymphomatous</a:t>
            </a:r>
            <a:r>
              <a:rPr lang="en-IN" sz="1400" b="0" i="0" dirty="0">
                <a:solidFill>
                  <a:srgbClr val="303030"/>
                </a:solidFill>
                <a:effectLst/>
                <a:latin typeface="Times New Roman" panose="02020603050405020304" pitchFamily="18" charset="0"/>
              </a:rPr>
              <a:t> aspects. Am J </a:t>
            </a:r>
            <a:r>
              <a:rPr lang="en-IN" sz="1400" b="0" i="0" dirty="0" err="1">
                <a:solidFill>
                  <a:srgbClr val="303030"/>
                </a:solidFill>
                <a:effectLst/>
                <a:latin typeface="Times New Roman" panose="02020603050405020304" pitchFamily="18" charset="0"/>
              </a:rPr>
              <a:t>Surg</a:t>
            </a:r>
            <a:r>
              <a:rPr lang="en-IN" sz="1400" b="0" i="0" dirty="0">
                <a:solidFill>
                  <a:srgbClr val="303030"/>
                </a:solidFill>
                <a:effectLst/>
                <a:latin typeface="Times New Roman" panose="02020603050405020304" pitchFamily="18" charset="0"/>
              </a:rPr>
              <a:t> </a:t>
            </a:r>
            <a:r>
              <a:rPr lang="en-IN" sz="1400" b="0" i="0" dirty="0" err="1">
                <a:solidFill>
                  <a:srgbClr val="303030"/>
                </a:solidFill>
                <a:effectLst/>
                <a:latin typeface="Times New Roman" panose="02020603050405020304" pitchFamily="18" charset="0"/>
              </a:rPr>
              <a:t>Pathol</a:t>
            </a:r>
            <a:r>
              <a:rPr lang="en-IN" sz="1400" b="0" i="0" dirty="0">
                <a:solidFill>
                  <a:srgbClr val="303030"/>
                </a:solidFill>
                <a:effectLst/>
                <a:latin typeface="Times New Roman" panose="02020603050405020304" pitchFamily="18" charset="0"/>
              </a:rPr>
              <a:t>. 2006 Jan;30(1):50-8.</a:t>
            </a:r>
            <a:endParaRPr lang="en-IN" sz="1400" dirty="0"/>
          </a:p>
        </p:txBody>
      </p:sp>
      <p:pic>
        <p:nvPicPr>
          <p:cNvPr id="7" name="Picture 6">
            <a:extLst>
              <a:ext uri="{FF2B5EF4-FFF2-40B4-BE49-F238E27FC236}">
                <a16:creationId xmlns:a16="http://schemas.microsoft.com/office/drawing/2014/main" id="{E3B1391D-3AEE-E362-30A4-9D9C0D5B5AF8}"/>
              </a:ext>
            </a:extLst>
          </p:cNvPr>
          <p:cNvPicPr>
            <a:picLocks noChangeAspect="1"/>
          </p:cNvPicPr>
          <p:nvPr/>
        </p:nvPicPr>
        <p:blipFill>
          <a:blip r:embed="rId2"/>
          <a:stretch>
            <a:fillRect/>
          </a:stretch>
        </p:blipFill>
        <p:spPr>
          <a:xfrm>
            <a:off x="7472516" y="1608189"/>
            <a:ext cx="4253271" cy="3189953"/>
          </a:xfrm>
          <a:prstGeom prst="rect">
            <a:avLst/>
          </a:prstGeom>
          <a:ln>
            <a:noFill/>
          </a:ln>
          <a:effectLst>
            <a:softEdge rad="112500"/>
          </a:effectLst>
        </p:spPr>
      </p:pic>
    </p:spTree>
    <p:extLst>
      <p:ext uri="{BB962C8B-B14F-4D97-AF65-F5344CB8AC3E}">
        <p14:creationId xmlns:p14="http://schemas.microsoft.com/office/powerpoint/2010/main" val="7731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C793E-E061-D59C-CCB3-3FDD87FA1355}"/>
              </a:ext>
            </a:extLst>
          </p:cNvPr>
          <p:cNvSpPr>
            <a:spLocks noGrp="1"/>
          </p:cNvSpPr>
          <p:nvPr>
            <p:ph idx="1"/>
          </p:nvPr>
        </p:nvSpPr>
        <p:spPr>
          <a:xfrm>
            <a:off x="1371600" y="481781"/>
            <a:ext cx="4793226" cy="5385619"/>
          </a:xfrm>
        </p:spPr>
        <p:txBody>
          <a:bodyPr/>
          <a:lstStyle/>
          <a:p>
            <a:r>
              <a:rPr lang="en-US" sz="1800" dirty="0">
                <a:solidFill>
                  <a:srgbClr val="000000"/>
                </a:solidFill>
                <a:effectLst/>
                <a:latin typeface="Times New Roman" panose="02020603050405020304" pitchFamily="18" charset="0"/>
              </a:rPr>
              <a:t>The virus targets the epithelial cells, which show “ballooning degeneration” consisting of acantholysis, nuclear clearing, and nuclear enlargement. These cells are called </a:t>
            </a:r>
            <a:r>
              <a:rPr lang="en-US" sz="1800" i="1" dirty="0" err="1">
                <a:solidFill>
                  <a:srgbClr val="000000"/>
                </a:solidFill>
                <a:effectLst/>
                <a:latin typeface="TimesNewRomanPS-ItalicMT"/>
              </a:rPr>
              <a:t>Tzanck</a:t>
            </a:r>
            <a:r>
              <a:rPr lang="en-US" sz="1800" i="1" dirty="0">
                <a:solidFill>
                  <a:srgbClr val="000000"/>
                </a:solidFill>
                <a:effectLst/>
                <a:latin typeface="TimesNewRomanPS-ItalicMT"/>
              </a:rPr>
              <a:t> cells.</a:t>
            </a:r>
            <a:r>
              <a:rPr lang="en-US" sz="1800" dirty="0">
                <a:solidFill>
                  <a:srgbClr val="000000"/>
                </a:solidFill>
                <a:effectLst/>
                <a:latin typeface="Times New Roman" panose="02020603050405020304" pitchFamily="18" charset="0"/>
              </a:rPr>
              <a:t> </a:t>
            </a:r>
          </a:p>
          <a:p>
            <a:r>
              <a:rPr lang="en-US" sz="1800" dirty="0">
                <a:solidFill>
                  <a:srgbClr val="000000"/>
                </a:solidFill>
                <a:effectLst/>
                <a:latin typeface="Times New Roman" panose="02020603050405020304" pitchFamily="18" charset="0"/>
              </a:rPr>
              <a:t>Infected cells fuse, forming multinucleated cells, and intercellular edema leads to formation of an intraepithelial vesicles that rupture and develop a secondary inflammatory response with a </a:t>
            </a:r>
            <a:r>
              <a:rPr lang="en-US" sz="1800" dirty="0" err="1">
                <a:solidFill>
                  <a:srgbClr val="000000"/>
                </a:solidFill>
                <a:effectLst/>
                <a:latin typeface="Times New Roman" panose="02020603050405020304" pitchFamily="18" charset="0"/>
              </a:rPr>
              <a:t>fibropurulent</a:t>
            </a:r>
            <a:r>
              <a:rPr lang="en-US" sz="1800" dirty="0">
                <a:solidFill>
                  <a:srgbClr val="000000"/>
                </a:solidFill>
                <a:effectLst/>
                <a:latin typeface="Times New Roman" panose="02020603050405020304" pitchFamily="18" charset="0"/>
              </a:rPr>
              <a:t> exudate. </a:t>
            </a:r>
          </a:p>
          <a:p>
            <a:r>
              <a:rPr lang="en-US" sz="1800" dirty="0">
                <a:solidFill>
                  <a:srgbClr val="000000"/>
                </a:solidFill>
                <a:effectLst/>
                <a:latin typeface="Times New Roman" panose="02020603050405020304" pitchFamily="18" charset="0"/>
              </a:rPr>
              <a:t>Discrete ulcerations resulting from rupture of the vesicles have a central portion of acute inflammation, with varying degrees of purulent exudate, surrounded by a zone rich in engorged blood vessels.</a:t>
            </a:r>
            <a:endParaRPr lang="en-IN" dirty="0"/>
          </a:p>
        </p:txBody>
      </p:sp>
      <p:pic>
        <p:nvPicPr>
          <p:cNvPr id="5" name="Picture 4">
            <a:extLst>
              <a:ext uri="{FF2B5EF4-FFF2-40B4-BE49-F238E27FC236}">
                <a16:creationId xmlns:a16="http://schemas.microsoft.com/office/drawing/2014/main" id="{8ABE7B0D-7211-D724-5A0F-D6393C06D0D3}"/>
              </a:ext>
            </a:extLst>
          </p:cNvPr>
          <p:cNvPicPr>
            <a:picLocks noChangeAspect="1"/>
          </p:cNvPicPr>
          <p:nvPr/>
        </p:nvPicPr>
        <p:blipFill>
          <a:blip r:embed="rId2"/>
          <a:stretch>
            <a:fillRect/>
          </a:stretch>
        </p:blipFill>
        <p:spPr>
          <a:xfrm>
            <a:off x="6850553" y="827876"/>
            <a:ext cx="4488569" cy="2842506"/>
          </a:xfrm>
          <a:prstGeom prst="rect">
            <a:avLst/>
          </a:prstGeom>
        </p:spPr>
      </p:pic>
      <p:sp>
        <p:nvSpPr>
          <p:cNvPr id="7" name="TextBox 6">
            <a:extLst>
              <a:ext uri="{FF2B5EF4-FFF2-40B4-BE49-F238E27FC236}">
                <a16:creationId xmlns:a16="http://schemas.microsoft.com/office/drawing/2014/main" id="{B70FE885-ADF6-1199-5BEA-66F0351F022C}"/>
              </a:ext>
            </a:extLst>
          </p:cNvPr>
          <p:cNvSpPr txBox="1"/>
          <p:nvPr/>
        </p:nvSpPr>
        <p:spPr>
          <a:xfrm>
            <a:off x="6850553" y="3962852"/>
            <a:ext cx="4709652" cy="646331"/>
          </a:xfrm>
          <a:prstGeom prst="rect">
            <a:avLst/>
          </a:prstGeom>
          <a:noFill/>
        </p:spPr>
        <p:txBody>
          <a:bodyPr wrap="square">
            <a:spAutoFit/>
          </a:bodyPr>
          <a:lstStyle/>
          <a:p>
            <a:r>
              <a:rPr lang="en-US" sz="1200" dirty="0">
                <a:solidFill>
                  <a:srgbClr val="000000"/>
                </a:solidFill>
                <a:effectLst/>
                <a:latin typeface="Lucida Calligraphy" panose="03010101010101010101" pitchFamily="66" charset="0"/>
              </a:rPr>
              <a:t>Biopsy showing intraepithelial viral vesicles, containing fluid and debris, with large number of viruses and virally altered epithelial cells. </a:t>
            </a:r>
            <a:endParaRPr lang="en-IN" sz="1200" dirty="0">
              <a:latin typeface="Lucida Calligraphy" panose="03010101010101010101" pitchFamily="66" charset="0"/>
            </a:endParaRPr>
          </a:p>
        </p:txBody>
      </p:sp>
    </p:spTree>
    <p:extLst>
      <p:ext uri="{BB962C8B-B14F-4D97-AF65-F5344CB8AC3E}">
        <p14:creationId xmlns:p14="http://schemas.microsoft.com/office/powerpoint/2010/main" val="194903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55A5-A3B4-A15D-2857-CDE65541A283}"/>
              </a:ext>
            </a:extLst>
          </p:cNvPr>
          <p:cNvSpPr>
            <a:spLocks noGrp="1"/>
          </p:cNvSpPr>
          <p:nvPr>
            <p:ph type="title"/>
          </p:nvPr>
        </p:nvSpPr>
        <p:spPr>
          <a:xfrm>
            <a:off x="1371600" y="685800"/>
            <a:ext cx="9601200" cy="710381"/>
          </a:xfrm>
        </p:spPr>
        <p:txBody>
          <a:bodyPr/>
          <a:lstStyle/>
          <a:p>
            <a:r>
              <a:rPr lang="en-US" dirty="0"/>
              <a:t>ORAL MANIFESTATIONS:</a:t>
            </a:r>
            <a:endParaRPr lang="en-IN" dirty="0"/>
          </a:p>
        </p:txBody>
      </p:sp>
      <p:sp>
        <p:nvSpPr>
          <p:cNvPr id="3" name="Content Placeholder 2">
            <a:extLst>
              <a:ext uri="{FF2B5EF4-FFF2-40B4-BE49-F238E27FC236}">
                <a16:creationId xmlns:a16="http://schemas.microsoft.com/office/drawing/2014/main" id="{9BC23B80-9345-9140-A3CD-699310B74FBA}"/>
              </a:ext>
            </a:extLst>
          </p:cNvPr>
          <p:cNvSpPr>
            <a:spLocks noGrp="1"/>
          </p:cNvSpPr>
          <p:nvPr>
            <p:ph idx="1"/>
          </p:nvPr>
        </p:nvSpPr>
        <p:spPr>
          <a:xfrm>
            <a:off x="1371600" y="1638300"/>
            <a:ext cx="4901381" cy="3581400"/>
          </a:xfrm>
        </p:spPr>
        <p:txBody>
          <a:bodyPr>
            <a:normAutofit/>
          </a:bodyPr>
          <a:lstStyle/>
          <a:p>
            <a:r>
              <a:rPr lang="en-US" dirty="0">
                <a:solidFill>
                  <a:srgbClr val="000000"/>
                </a:solidFill>
                <a:effectLst/>
                <a:latin typeface="Times New Roman" panose="02020603050405020304" pitchFamily="18" charset="0"/>
              </a:rPr>
              <a:t>Primary herpetic gingivostomatitis appears as a diffuse, erythematous, shiny involvement of the gingiva and the adjacent oral mucosa, with varying degrees of edema and gingival bleeding. In its initial stage, it is characterized by the presence of discrete, spherical gray vesicles, which may occur on the gingiva, labial and buccal mucosae, soft palate, pharynx, sub-lingual mucosa, and tongue. </a:t>
            </a:r>
            <a:endParaRPr lang="en-IN" dirty="0"/>
          </a:p>
        </p:txBody>
      </p:sp>
      <p:pic>
        <p:nvPicPr>
          <p:cNvPr id="6" name="Picture 5">
            <a:extLst>
              <a:ext uri="{FF2B5EF4-FFF2-40B4-BE49-F238E27FC236}">
                <a16:creationId xmlns:a16="http://schemas.microsoft.com/office/drawing/2014/main" id="{60C08B36-46F5-B6ED-FD83-1D503B2B1411}"/>
              </a:ext>
            </a:extLst>
          </p:cNvPr>
          <p:cNvPicPr>
            <a:picLocks noChangeAspect="1"/>
          </p:cNvPicPr>
          <p:nvPr/>
        </p:nvPicPr>
        <p:blipFill>
          <a:blip r:embed="rId2"/>
          <a:stretch>
            <a:fillRect/>
          </a:stretch>
        </p:blipFill>
        <p:spPr>
          <a:xfrm>
            <a:off x="7019301" y="1814910"/>
            <a:ext cx="4947205" cy="3140547"/>
          </a:xfrm>
          <a:prstGeom prst="rect">
            <a:avLst/>
          </a:prstGeom>
          <a:ln>
            <a:noFill/>
          </a:ln>
          <a:effectLst>
            <a:softEdge rad="112500"/>
          </a:effectLst>
        </p:spPr>
      </p:pic>
    </p:spTree>
    <p:extLst>
      <p:ext uri="{BB962C8B-B14F-4D97-AF65-F5344CB8AC3E}">
        <p14:creationId xmlns:p14="http://schemas.microsoft.com/office/powerpoint/2010/main" val="2289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9555-2019-163B-76D3-6D55A6826579}"/>
              </a:ext>
            </a:extLst>
          </p:cNvPr>
          <p:cNvSpPr>
            <a:spLocks noGrp="1"/>
          </p:cNvSpPr>
          <p:nvPr>
            <p:ph type="title"/>
          </p:nvPr>
        </p:nvSpPr>
        <p:spPr>
          <a:xfrm>
            <a:off x="1371600" y="685800"/>
            <a:ext cx="9601200" cy="30480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575B350F-820A-9B2C-A25A-21469480CACE}"/>
              </a:ext>
            </a:extLst>
          </p:cNvPr>
          <p:cNvSpPr>
            <a:spLocks noGrp="1"/>
          </p:cNvSpPr>
          <p:nvPr>
            <p:ph idx="1"/>
          </p:nvPr>
        </p:nvSpPr>
        <p:spPr>
          <a:xfrm>
            <a:off x="1371600" y="1189703"/>
            <a:ext cx="4724400" cy="4677697"/>
          </a:xfrm>
        </p:spPr>
        <p:txBody>
          <a:bodyPr/>
          <a:lstStyle/>
          <a:p>
            <a:r>
              <a:rPr lang="en-US" dirty="0"/>
              <a:t>After approximately 24 hours, the vesicles rupture and form painful, small ulcers with a red, elevated, halo-like margin and a depressed, yellowish or grayish white central portion. These occur either in widely separated areas or in clusters, where confluence occurs.</a:t>
            </a:r>
            <a:endParaRPr lang="en-IN" dirty="0"/>
          </a:p>
        </p:txBody>
      </p:sp>
      <p:pic>
        <p:nvPicPr>
          <p:cNvPr id="5" name="Picture 4">
            <a:extLst>
              <a:ext uri="{FF2B5EF4-FFF2-40B4-BE49-F238E27FC236}">
                <a16:creationId xmlns:a16="http://schemas.microsoft.com/office/drawing/2014/main" id="{E8C8A468-66DD-B920-A540-2C7A53FB4D37}"/>
              </a:ext>
            </a:extLst>
          </p:cNvPr>
          <p:cNvPicPr>
            <a:picLocks noChangeAspect="1"/>
          </p:cNvPicPr>
          <p:nvPr/>
        </p:nvPicPr>
        <p:blipFill>
          <a:blip r:embed="rId2"/>
          <a:stretch>
            <a:fillRect/>
          </a:stretch>
        </p:blipFill>
        <p:spPr>
          <a:xfrm>
            <a:off x="7008723" y="395977"/>
            <a:ext cx="4198936" cy="2730681"/>
          </a:xfrm>
          <a:prstGeom prst="rect">
            <a:avLst/>
          </a:prstGeom>
          <a:ln>
            <a:noFill/>
          </a:ln>
          <a:effectLst>
            <a:softEdge rad="112500"/>
          </a:effectLst>
        </p:spPr>
      </p:pic>
      <p:pic>
        <p:nvPicPr>
          <p:cNvPr id="7" name="Picture 6">
            <a:extLst>
              <a:ext uri="{FF2B5EF4-FFF2-40B4-BE49-F238E27FC236}">
                <a16:creationId xmlns:a16="http://schemas.microsoft.com/office/drawing/2014/main" id="{DB67AEAF-C87B-4506-8B8B-73F0FB863709}"/>
              </a:ext>
            </a:extLst>
          </p:cNvPr>
          <p:cNvPicPr>
            <a:picLocks noChangeAspect="1"/>
          </p:cNvPicPr>
          <p:nvPr/>
        </p:nvPicPr>
        <p:blipFill>
          <a:blip r:embed="rId3"/>
          <a:stretch>
            <a:fillRect/>
          </a:stretch>
        </p:blipFill>
        <p:spPr>
          <a:xfrm>
            <a:off x="1279539" y="3876729"/>
            <a:ext cx="4167531" cy="2701052"/>
          </a:xfrm>
          <a:prstGeom prst="rect">
            <a:avLst/>
          </a:prstGeom>
          <a:ln>
            <a:noFill/>
          </a:ln>
          <a:effectLst>
            <a:softEdge rad="112500"/>
          </a:effectLst>
        </p:spPr>
      </p:pic>
      <p:pic>
        <p:nvPicPr>
          <p:cNvPr id="9" name="Picture 8">
            <a:extLst>
              <a:ext uri="{FF2B5EF4-FFF2-40B4-BE49-F238E27FC236}">
                <a16:creationId xmlns:a16="http://schemas.microsoft.com/office/drawing/2014/main" id="{B35BBABA-922A-FE10-6D6F-EFD8316C0CFA}"/>
              </a:ext>
            </a:extLst>
          </p:cNvPr>
          <p:cNvPicPr>
            <a:picLocks noChangeAspect="1"/>
          </p:cNvPicPr>
          <p:nvPr/>
        </p:nvPicPr>
        <p:blipFill>
          <a:blip r:embed="rId4"/>
          <a:stretch>
            <a:fillRect/>
          </a:stretch>
        </p:blipFill>
        <p:spPr>
          <a:xfrm>
            <a:off x="5806976" y="3933264"/>
            <a:ext cx="4008261" cy="2450953"/>
          </a:xfrm>
          <a:prstGeom prst="rect">
            <a:avLst/>
          </a:prstGeom>
          <a:ln>
            <a:noFill/>
          </a:ln>
          <a:effectLst>
            <a:softEdge rad="112500"/>
          </a:effectLst>
        </p:spPr>
      </p:pic>
      <p:sp>
        <p:nvSpPr>
          <p:cNvPr id="11" name="TextBox 10">
            <a:extLst>
              <a:ext uri="{FF2B5EF4-FFF2-40B4-BE49-F238E27FC236}">
                <a16:creationId xmlns:a16="http://schemas.microsoft.com/office/drawing/2014/main" id="{E3A5FE63-44C6-B238-8FCD-EA2B2CE28532}"/>
              </a:ext>
            </a:extLst>
          </p:cNvPr>
          <p:cNvSpPr txBox="1"/>
          <p:nvPr/>
        </p:nvSpPr>
        <p:spPr>
          <a:xfrm>
            <a:off x="9815237" y="5008121"/>
            <a:ext cx="2300748" cy="1569660"/>
          </a:xfrm>
          <a:prstGeom prst="rect">
            <a:avLst/>
          </a:prstGeom>
          <a:noFill/>
        </p:spPr>
        <p:txBody>
          <a:bodyPr wrap="square">
            <a:spAutoFit/>
          </a:bodyPr>
          <a:lstStyle/>
          <a:p>
            <a:r>
              <a:rPr lang="en-IN" sz="1200" dirty="0">
                <a:solidFill>
                  <a:srgbClr val="000000"/>
                </a:solidFill>
                <a:effectLst/>
                <a:latin typeface="Times New Roman" panose="02020603050405020304" pitchFamily="18" charset="0"/>
              </a:rPr>
              <a:t>Involvement of the lip, gingiva, and tongue in primary herpetic gingivostomatitis. (From Sapp JP, Eversole, LR, Wysocki GP: </a:t>
            </a:r>
            <a:r>
              <a:rPr lang="en-IN" sz="1200" i="1" dirty="0">
                <a:solidFill>
                  <a:srgbClr val="000000"/>
                </a:solidFill>
                <a:effectLst/>
                <a:latin typeface="TimesNewRomanPS-ItalicMT"/>
              </a:rPr>
              <a:t>Contemporary oral and maxillofacial pathology,</a:t>
            </a:r>
            <a:r>
              <a:rPr lang="en-IN" sz="1200" dirty="0">
                <a:solidFill>
                  <a:srgbClr val="000000"/>
                </a:solidFill>
                <a:effectLst/>
                <a:latin typeface="Times New Roman" panose="02020603050405020304" pitchFamily="18" charset="0"/>
              </a:rPr>
              <a:t> ed 2, St Louis, </a:t>
            </a:r>
            <a:endParaRPr lang="en-IN" sz="1200" dirty="0"/>
          </a:p>
          <a:p>
            <a:r>
              <a:rPr lang="en-IN" sz="1200" dirty="0">
                <a:solidFill>
                  <a:srgbClr val="000000"/>
                </a:solidFill>
                <a:effectLst/>
                <a:latin typeface="Times New Roman" panose="02020603050405020304" pitchFamily="18" charset="0"/>
              </a:rPr>
              <a:t>2002, Mosby.)</a:t>
            </a:r>
            <a:endParaRPr lang="en-IN" sz="1200" dirty="0"/>
          </a:p>
        </p:txBody>
      </p:sp>
    </p:spTree>
    <p:extLst>
      <p:ext uri="{BB962C8B-B14F-4D97-AF65-F5344CB8AC3E}">
        <p14:creationId xmlns:p14="http://schemas.microsoft.com/office/powerpoint/2010/main" val="254027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D3A8-CB42-82FB-E4F3-4BB63E0CCDA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F19FEA3-098C-CC5A-0290-2EFDDE4402F8}"/>
              </a:ext>
            </a:extLst>
          </p:cNvPr>
          <p:cNvSpPr>
            <a:spLocks noGrp="1"/>
          </p:cNvSpPr>
          <p:nvPr>
            <p:ph idx="1"/>
          </p:nvPr>
        </p:nvSpPr>
        <p:spPr/>
        <p:txBody>
          <a:bodyPr/>
          <a:lstStyle/>
          <a:p>
            <a:r>
              <a:rPr lang="en-US" sz="1800" dirty="0">
                <a:solidFill>
                  <a:srgbClr val="000000"/>
                </a:solidFill>
                <a:effectLst/>
                <a:latin typeface="Times New Roman" panose="02020603050405020304" pitchFamily="18" charset="0"/>
              </a:rPr>
              <a:t>Occasionally, primary herpetic gingivitis may occur without overt vesiculation. The clinical picture consists of diffuse, erythematous, shiny discoloration and edematous enlargement of the gingivae with a tendency toward bleeding.</a:t>
            </a:r>
          </a:p>
          <a:p>
            <a:endParaRPr lang="en-US" sz="1800" dirty="0">
              <a:solidFill>
                <a:srgbClr val="000000"/>
              </a:solidFill>
              <a:latin typeface="Times New Roman" panose="02020603050405020304" pitchFamily="18" charset="0"/>
            </a:endParaRPr>
          </a:p>
          <a:p>
            <a:r>
              <a:rPr lang="en-US" sz="1800" dirty="0">
                <a:solidFill>
                  <a:srgbClr val="000000"/>
                </a:solidFill>
                <a:effectLst/>
                <a:latin typeface="Times New Roman" panose="02020603050405020304" pitchFamily="18" charset="0"/>
              </a:rPr>
              <a:t>The course of the disease is limited to 7 to 10 days. The diffuse gingival erythema and edema that appear early in the disease persist for several days after the ulcerative lesions have healed. Scarring does not occur in the areas of healed ulcerations.</a:t>
            </a:r>
            <a:endParaRPr lang="en-IN" dirty="0"/>
          </a:p>
        </p:txBody>
      </p:sp>
    </p:spTree>
    <p:extLst>
      <p:ext uri="{BB962C8B-B14F-4D97-AF65-F5344CB8AC3E}">
        <p14:creationId xmlns:p14="http://schemas.microsoft.com/office/powerpoint/2010/main" val="246276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CE8AB-9EBB-2AD7-39F3-87A0566D2272}"/>
              </a:ext>
            </a:extLst>
          </p:cNvPr>
          <p:cNvSpPr>
            <a:spLocks noGrp="1"/>
          </p:cNvSpPr>
          <p:nvPr>
            <p:ph idx="1"/>
          </p:nvPr>
        </p:nvSpPr>
        <p:spPr>
          <a:xfrm>
            <a:off x="1371600" y="717755"/>
            <a:ext cx="4724400" cy="5149645"/>
          </a:xfrm>
        </p:spPr>
        <p:txBody>
          <a:bodyPr/>
          <a:lstStyle/>
          <a:p>
            <a:endParaRPr lang="en-US" sz="1800" dirty="0">
              <a:solidFill>
                <a:srgbClr val="231F20"/>
              </a:solidFill>
              <a:effectLst/>
              <a:latin typeface="AdvPSPH-R"/>
            </a:endParaRPr>
          </a:p>
          <a:p>
            <a:r>
              <a:rPr lang="en-US" sz="1800" dirty="0">
                <a:solidFill>
                  <a:srgbClr val="231F20"/>
                </a:solidFill>
                <a:effectLst/>
                <a:latin typeface="AdvPSPH-R"/>
              </a:rPr>
              <a:t>Herpes labialis is the first feature of secondary infection by type 1 herpes simplex, which occurs as vesicles and ulcers on the lip and lip vermilion that leave scabs after spontaneous healing within 7–10 days.</a:t>
            </a:r>
          </a:p>
          <a:p>
            <a:endParaRPr lang="en-US" sz="1800" dirty="0">
              <a:solidFill>
                <a:srgbClr val="231F20"/>
              </a:solidFill>
              <a:effectLst/>
              <a:latin typeface="AdvPSPH-R"/>
            </a:endParaRPr>
          </a:p>
          <a:p>
            <a:endParaRPr lang="en-US" sz="1800" dirty="0">
              <a:solidFill>
                <a:srgbClr val="231F20"/>
              </a:solidFill>
              <a:latin typeface="AdvPSPH-R"/>
            </a:endParaRPr>
          </a:p>
          <a:p>
            <a:endParaRPr lang="en-US" sz="1800" dirty="0">
              <a:solidFill>
                <a:srgbClr val="231F20"/>
              </a:solidFill>
              <a:effectLst/>
              <a:latin typeface="AdvPSPH-R"/>
            </a:endParaRPr>
          </a:p>
          <a:p>
            <a:endParaRPr lang="en-US" sz="1800" dirty="0">
              <a:solidFill>
                <a:srgbClr val="231F20"/>
              </a:solidFill>
              <a:latin typeface="AdvPSPH-R"/>
            </a:endParaRPr>
          </a:p>
          <a:p>
            <a:r>
              <a:rPr lang="en-US" sz="1800" dirty="0">
                <a:solidFill>
                  <a:srgbClr val="231F20"/>
                </a:solidFill>
                <a:effectLst/>
                <a:latin typeface="AdvPSPH-R"/>
              </a:rPr>
              <a:t> Recurrent intraoral herpes is the second feature of this secondary infection, with very painful ulcers mainly localized to the keratinized gingiva and hard palate. They spontaneously disappear after 7–10 days.</a:t>
            </a:r>
            <a:endParaRPr lang="en-IN" dirty="0"/>
          </a:p>
        </p:txBody>
      </p:sp>
      <p:sp>
        <p:nvSpPr>
          <p:cNvPr id="5" name="TextBox 4">
            <a:extLst>
              <a:ext uri="{FF2B5EF4-FFF2-40B4-BE49-F238E27FC236}">
                <a16:creationId xmlns:a16="http://schemas.microsoft.com/office/drawing/2014/main" id="{B7D677C7-F0EB-9AC5-7B71-1A561DE4A6C4}"/>
              </a:ext>
            </a:extLst>
          </p:cNvPr>
          <p:cNvSpPr txBox="1"/>
          <p:nvPr/>
        </p:nvSpPr>
        <p:spPr>
          <a:xfrm>
            <a:off x="884902" y="6256606"/>
            <a:ext cx="10992465" cy="523220"/>
          </a:xfrm>
          <a:prstGeom prst="rect">
            <a:avLst/>
          </a:prstGeom>
          <a:solidFill>
            <a:schemeClr val="tx2">
              <a:lumMod val="25000"/>
              <a:lumOff val="75000"/>
            </a:schemeClr>
          </a:solidFill>
        </p:spPr>
        <p:txBody>
          <a:bodyPr wrap="square">
            <a:spAutoFit/>
          </a:bodyPr>
          <a:lstStyle/>
          <a:p>
            <a:r>
              <a:rPr lang="en-IN" sz="1400" b="0" i="0" dirty="0">
                <a:solidFill>
                  <a:srgbClr val="212121"/>
                </a:solidFill>
                <a:effectLst/>
                <a:latin typeface="BlinkMacSystemFont"/>
              </a:rPr>
              <a:t>Muñoz-</a:t>
            </a:r>
            <a:r>
              <a:rPr lang="en-IN" sz="1400" b="0" i="0" dirty="0" err="1">
                <a:solidFill>
                  <a:srgbClr val="212121"/>
                </a:solidFill>
                <a:effectLst/>
                <a:latin typeface="BlinkMacSystemFont"/>
              </a:rPr>
              <a:t>Corcuera</a:t>
            </a:r>
            <a:r>
              <a:rPr lang="en-IN" sz="1400" b="0" i="0" dirty="0">
                <a:solidFill>
                  <a:srgbClr val="212121"/>
                </a:solidFill>
                <a:effectLst/>
                <a:latin typeface="BlinkMacSystemFont"/>
              </a:rPr>
              <a:t> M, Esparza-Gómez G, González-Moles MA, </a:t>
            </a:r>
            <a:r>
              <a:rPr lang="en-IN" sz="1400" b="0" i="0" dirty="0" err="1">
                <a:solidFill>
                  <a:srgbClr val="212121"/>
                </a:solidFill>
                <a:effectLst/>
                <a:latin typeface="BlinkMacSystemFont"/>
              </a:rPr>
              <a:t>Bascones</a:t>
            </a:r>
            <a:r>
              <a:rPr lang="en-IN" sz="1400" b="0" i="0" dirty="0">
                <a:solidFill>
                  <a:srgbClr val="212121"/>
                </a:solidFill>
                <a:effectLst/>
                <a:latin typeface="BlinkMacSystemFont"/>
              </a:rPr>
              <a:t>-Martínez A. Oral ulcers: clinical aspects. A tool for dermatologists. Part I. Acute ulcers. Clin Exp Dermatol. 2009 Apr;34(3):289-94.</a:t>
            </a:r>
            <a:endParaRPr lang="en-IN" sz="1400" dirty="0"/>
          </a:p>
        </p:txBody>
      </p:sp>
      <p:pic>
        <p:nvPicPr>
          <p:cNvPr id="6" name="Picture 5">
            <a:extLst>
              <a:ext uri="{FF2B5EF4-FFF2-40B4-BE49-F238E27FC236}">
                <a16:creationId xmlns:a16="http://schemas.microsoft.com/office/drawing/2014/main" id="{241A3E5E-5897-B970-7EB9-7ACDA598A765}"/>
              </a:ext>
            </a:extLst>
          </p:cNvPr>
          <p:cNvPicPr>
            <a:picLocks noChangeAspect="1"/>
          </p:cNvPicPr>
          <p:nvPr/>
        </p:nvPicPr>
        <p:blipFill>
          <a:blip r:embed="rId2"/>
          <a:stretch>
            <a:fillRect/>
          </a:stretch>
        </p:blipFill>
        <p:spPr>
          <a:xfrm>
            <a:off x="7328976" y="405880"/>
            <a:ext cx="3781476" cy="2569608"/>
          </a:xfrm>
          <a:prstGeom prst="rect">
            <a:avLst/>
          </a:prstGeom>
          <a:ln>
            <a:noFill/>
          </a:ln>
          <a:effectLst>
            <a:softEdge rad="112500"/>
          </a:effectLst>
        </p:spPr>
      </p:pic>
      <p:pic>
        <p:nvPicPr>
          <p:cNvPr id="8" name="Picture 7">
            <a:extLst>
              <a:ext uri="{FF2B5EF4-FFF2-40B4-BE49-F238E27FC236}">
                <a16:creationId xmlns:a16="http://schemas.microsoft.com/office/drawing/2014/main" id="{E7524C68-C58B-7409-160A-F722FCDB0F49}"/>
              </a:ext>
            </a:extLst>
          </p:cNvPr>
          <p:cNvPicPr>
            <a:picLocks noChangeAspect="1"/>
          </p:cNvPicPr>
          <p:nvPr/>
        </p:nvPicPr>
        <p:blipFill>
          <a:blip r:embed="rId3"/>
          <a:stretch>
            <a:fillRect/>
          </a:stretch>
        </p:blipFill>
        <p:spPr>
          <a:xfrm>
            <a:off x="6193678" y="3764527"/>
            <a:ext cx="5879317" cy="1977116"/>
          </a:xfrm>
          <a:prstGeom prst="rect">
            <a:avLst/>
          </a:prstGeom>
          <a:ln>
            <a:noFill/>
          </a:ln>
          <a:effectLst>
            <a:softEdge rad="112500"/>
          </a:effectLst>
        </p:spPr>
      </p:pic>
    </p:spTree>
    <p:extLst>
      <p:ext uri="{BB962C8B-B14F-4D97-AF65-F5344CB8AC3E}">
        <p14:creationId xmlns:p14="http://schemas.microsoft.com/office/powerpoint/2010/main" val="417192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BE3F-D0BA-0150-F342-BEE8CD999602}"/>
              </a:ext>
            </a:extLst>
          </p:cNvPr>
          <p:cNvSpPr>
            <a:spLocks noGrp="1"/>
          </p:cNvSpPr>
          <p:nvPr>
            <p:ph type="title"/>
          </p:nvPr>
        </p:nvSpPr>
        <p:spPr>
          <a:xfrm>
            <a:off x="1295400" y="469491"/>
            <a:ext cx="9601200" cy="621890"/>
          </a:xfrm>
        </p:spPr>
        <p:txBody>
          <a:bodyPr>
            <a:normAutofit fontScale="90000"/>
          </a:bodyPr>
          <a:lstStyle/>
          <a:p>
            <a:r>
              <a:rPr lang="en-US" b="1" dirty="0"/>
              <a:t>CONTENTS:</a:t>
            </a:r>
            <a:endParaRPr lang="en-IN" b="1" dirty="0"/>
          </a:p>
        </p:txBody>
      </p:sp>
      <p:sp>
        <p:nvSpPr>
          <p:cNvPr id="3" name="Content Placeholder 2">
            <a:extLst>
              <a:ext uri="{FF2B5EF4-FFF2-40B4-BE49-F238E27FC236}">
                <a16:creationId xmlns:a16="http://schemas.microsoft.com/office/drawing/2014/main" id="{8E967EAB-1D76-FE8D-5DA1-8B6182FC9E46}"/>
              </a:ext>
            </a:extLst>
          </p:cNvPr>
          <p:cNvSpPr>
            <a:spLocks noGrp="1"/>
          </p:cNvSpPr>
          <p:nvPr>
            <p:ph idx="1"/>
          </p:nvPr>
        </p:nvSpPr>
        <p:spPr>
          <a:xfrm>
            <a:off x="1371600" y="1258529"/>
            <a:ext cx="9601200" cy="5309419"/>
          </a:xfrm>
        </p:spPr>
        <p:txBody>
          <a:bodyPr>
            <a:normAutofit fontScale="92500" lnSpcReduction="20000"/>
          </a:bodyPr>
          <a:lstStyle/>
          <a:p>
            <a:r>
              <a:rPr lang="en-US" dirty="0"/>
              <a:t>INTRODUCTION</a:t>
            </a:r>
          </a:p>
          <a:p>
            <a:r>
              <a:rPr lang="en-US" dirty="0"/>
              <a:t>CLASSIFICATION</a:t>
            </a:r>
          </a:p>
          <a:p>
            <a:r>
              <a:rPr lang="en-US" dirty="0"/>
              <a:t>EPIDERMIOLOGY</a:t>
            </a:r>
          </a:p>
          <a:p>
            <a:r>
              <a:rPr lang="en-US" dirty="0"/>
              <a:t>ETIOLOGY</a:t>
            </a:r>
          </a:p>
          <a:p>
            <a:r>
              <a:rPr lang="en-US" dirty="0"/>
              <a:t>PATHOPHYSIOLOGY</a:t>
            </a:r>
          </a:p>
          <a:p>
            <a:r>
              <a:rPr lang="en-US" dirty="0"/>
              <a:t>HISTOPATHOLOGY</a:t>
            </a:r>
          </a:p>
          <a:p>
            <a:r>
              <a:rPr lang="en-US" dirty="0"/>
              <a:t>ORAL MANIFESTATIONS</a:t>
            </a:r>
          </a:p>
          <a:p>
            <a:r>
              <a:rPr lang="en-US" dirty="0"/>
              <a:t>HISTORY AND PHYSICAL</a:t>
            </a:r>
          </a:p>
          <a:p>
            <a:r>
              <a:rPr lang="en-US" dirty="0"/>
              <a:t>EVALUATION</a:t>
            </a:r>
          </a:p>
          <a:p>
            <a:r>
              <a:rPr lang="en-US" dirty="0"/>
              <a:t>MANAGEMENT/TREATMENT</a:t>
            </a:r>
          </a:p>
          <a:p>
            <a:r>
              <a:rPr lang="en-US" dirty="0"/>
              <a:t>DIFERENTIAL DIAGNOSIS</a:t>
            </a:r>
          </a:p>
          <a:p>
            <a:r>
              <a:rPr lang="en-US" dirty="0"/>
              <a:t>COMPLICATIONS</a:t>
            </a:r>
          </a:p>
          <a:p>
            <a:r>
              <a:rPr lang="en-US" dirty="0"/>
              <a:t>CONCLUSION</a:t>
            </a:r>
          </a:p>
          <a:p>
            <a:r>
              <a:rPr lang="en-US" dirty="0"/>
              <a:t>REFERENCES</a:t>
            </a:r>
          </a:p>
        </p:txBody>
      </p:sp>
      <p:pic>
        <p:nvPicPr>
          <p:cNvPr id="5" name="Picture 4">
            <a:extLst>
              <a:ext uri="{FF2B5EF4-FFF2-40B4-BE49-F238E27FC236}">
                <a16:creationId xmlns:a16="http://schemas.microsoft.com/office/drawing/2014/main" id="{BE238405-0F67-93D0-72C0-D584A41E991A}"/>
              </a:ext>
            </a:extLst>
          </p:cNvPr>
          <p:cNvPicPr>
            <a:picLocks noChangeAspect="1"/>
          </p:cNvPicPr>
          <p:nvPr/>
        </p:nvPicPr>
        <p:blipFill>
          <a:blip r:embed="rId2"/>
          <a:stretch>
            <a:fillRect/>
          </a:stretch>
        </p:blipFill>
        <p:spPr>
          <a:xfrm>
            <a:off x="7561621" y="3769287"/>
            <a:ext cx="4125546" cy="2965809"/>
          </a:xfrm>
          <a:prstGeom prst="rect">
            <a:avLst/>
          </a:prstGeom>
          <a:ln>
            <a:noFill/>
          </a:ln>
          <a:effectLst>
            <a:softEdge rad="112500"/>
          </a:effectLst>
        </p:spPr>
      </p:pic>
      <p:pic>
        <p:nvPicPr>
          <p:cNvPr id="7" name="Picture 6">
            <a:extLst>
              <a:ext uri="{FF2B5EF4-FFF2-40B4-BE49-F238E27FC236}">
                <a16:creationId xmlns:a16="http://schemas.microsoft.com/office/drawing/2014/main" id="{0FC256B3-99A7-EEDF-5F4C-D2C9A512F11B}"/>
              </a:ext>
            </a:extLst>
          </p:cNvPr>
          <p:cNvPicPr>
            <a:picLocks noChangeAspect="1"/>
          </p:cNvPicPr>
          <p:nvPr/>
        </p:nvPicPr>
        <p:blipFill>
          <a:blip r:embed="rId3"/>
          <a:stretch>
            <a:fillRect/>
          </a:stretch>
        </p:blipFill>
        <p:spPr>
          <a:xfrm>
            <a:off x="5288061" y="469491"/>
            <a:ext cx="4257675" cy="2905125"/>
          </a:xfrm>
          <a:prstGeom prst="rect">
            <a:avLst/>
          </a:prstGeom>
          <a:ln>
            <a:noFill/>
          </a:ln>
          <a:effectLst>
            <a:softEdge rad="112500"/>
          </a:effectLst>
        </p:spPr>
      </p:pic>
    </p:spTree>
    <p:extLst>
      <p:ext uri="{BB962C8B-B14F-4D97-AF65-F5344CB8AC3E}">
        <p14:creationId xmlns:p14="http://schemas.microsoft.com/office/powerpoint/2010/main" val="311040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C4795-68C9-BAD9-0AA6-36503DD22287}"/>
              </a:ext>
            </a:extLst>
          </p:cNvPr>
          <p:cNvSpPr>
            <a:spLocks noGrp="1"/>
          </p:cNvSpPr>
          <p:nvPr>
            <p:ph idx="1"/>
          </p:nvPr>
        </p:nvSpPr>
        <p:spPr>
          <a:xfrm>
            <a:off x="1371600" y="639097"/>
            <a:ext cx="9601200" cy="5228303"/>
          </a:xfrm>
        </p:spPr>
        <p:txBody>
          <a:bodyPr/>
          <a:lstStyle/>
          <a:p>
            <a:pPr marL="0" indent="0">
              <a:buNone/>
            </a:pPr>
            <a:endParaRPr lang="en-US" sz="2800" b="1" dirty="0">
              <a:solidFill>
                <a:srgbClr val="000000"/>
              </a:solidFill>
              <a:effectLst/>
              <a:latin typeface="Cambria-Bold"/>
            </a:endParaRPr>
          </a:p>
          <a:p>
            <a:pPr marL="0" indent="0">
              <a:buNone/>
            </a:pPr>
            <a:r>
              <a:rPr lang="en-US" sz="2800" b="1" dirty="0">
                <a:solidFill>
                  <a:srgbClr val="000000"/>
                </a:solidFill>
                <a:effectLst/>
                <a:latin typeface="Cambria-Bold"/>
              </a:rPr>
              <a:t>Oral Symptoms </a:t>
            </a:r>
            <a:endParaRPr lang="en-US" sz="2800" dirty="0"/>
          </a:p>
          <a:p>
            <a:r>
              <a:rPr lang="en-US" sz="1800" dirty="0">
                <a:solidFill>
                  <a:srgbClr val="000000"/>
                </a:solidFill>
                <a:effectLst/>
                <a:latin typeface="Times New Roman" panose="02020603050405020304" pitchFamily="18" charset="0"/>
              </a:rPr>
              <a:t>The disease is accompanied by generalized “soreness” of the oral cavity, which interferes with eating and drinking. The ruptured vesicles are the focal sites of pain and are particularly sensitive to touch, thermal changes, foods such as condiments and fruit juices, and the action of coarse foods. In infants the disease is marked by irritability and refusal to take food. </a:t>
            </a:r>
            <a:endParaRPr lang="en-US" dirty="0"/>
          </a:p>
          <a:p>
            <a:pPr marL="0" indent="0">
              <a:buNone/>
            </a:pPr>
            <a:endParaRPr lang="en-US" sz="2800" b="1" dirty="0">
              <a:solidFill>
                <a:srgbClr val="000000"/>
              </a:solidFill>
              <a:effectLst/>
              <a:latin typeface="Cambria-Bold"/>
            </a:endParaRPr>
          </a:p>
          <a:p>
            <a:pPr marL="0" indent="0">
              <a:buNone/>
            </a:pPr>
            <a:r>
              <a:rPr lang="en-US" sz="2800" b="1" dirty="0">
                <a:solidFill>
                  <a:srgbClr val="000000"/>
                </a:solidFill>
                <a:effectLst/>
                <a:latin typeface="Cambria-Bold"/>
              </a:rPr>
              <a:t>Extraoral and Systemic Signs and Symptoms </a:t>
            </a:r>
            <a:endParaRPr lang="en-US" sz="2800" dirty="0"/>
          </a:p>
          <a:p>
            <a:r>
              <a:rPr lang="en-US" sz="1800" dirty="0">
                <a:solidFill>
                  <a:srgbClr val="000000"/>
                </a:solidFill>
                <a:effectLst/>
                <a:latin typeface="Times New Roman" panose="02020603050405020304" pitchFamily="18" charset="0"/>
              </a:rPr>
              <a:t>Cervical adenitis, fever as high as 101° F to 105° F (38.3° C to 40.6° C), and generalized malaise </a:t>
            </a:r>
            <a:endParaRPr lang="en-US" dirty="0"/>
          </a:p>
          <a:p>
            <a:pPr marL="0" indent="0">
              <a:buNone/>
            </a:pPr>
            <a:r>
              <a:rPr lang="en-US" sz="1800" dirty="0">
                <a:solidFill>
                  <a:srgbClr val="000000"/>
                </a:solidFill>
                <a:effectLst/>
                <a:latin typeface="Times New Roman" panose="02020603050405020304" pitchFamily="18" charset="0"/>
              </a:rPr>
              <a:t>are common.</a:t>
            </a:r>
            <a:endParaRPr lang="en-IN" dirty="0"/>
          </a:p>
        </p:txBody>
      </p:sp>
    </p:spTree>
    <p:extLst>
      <p:ext uri="{BB962C8B-B14F-4D97-AF65-F5344CB8AC3E}">
        <p14:creationId xmlns:p14="http://schemas.microsoft.com/office/powerpoint/2010/main" val="258476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A0B0-B225-75CF-5179-DBF00461881B}"/>
              </a:ext>
            </a:extLst>
          </p:cNvPr>
          <p:cNvSpPr>
            <a:spLocks noGrp="1"/>
          </p:cNvSpPr>
          <p:nvPr>
            <p:ph type="title"/>
          </p:nvPr>
        </p:nvSpPr>
        <p:spPr>
          <a:xfrm>
            <a:off x="1371600" y="685800"/>
            <a:ext cx="9601200" cy="612058"/>
          </a:xfrm>
        </p:spPr>
        <p:txBody>
          <a:bodyPr>
            <a:normAutofit fontScale="90000"/>
          </a:bodyPr>
          <a:lstStyle/>
          <a:p>
            <a:r>
              <a:rPr lang="en-IN" dirty="0"/>
              <a:t>HISTORY AND PHYSICAL:</a:t>
            </a:r>
          </a:p>
        </p:txBody>
      </p:sp>
      <p:sp>
        <p:nvSpPr>
          <p:cNvPr id="3" name="Content Placeholder 2">
            <a:extLst>
              <a:ext uri="{FF2B5EF4-FFF2-40B4-BE49-F238E27FC236}">
                <a16:creationId xmlns:a16="http://schemas.microsoft.com/office/drawing/2014/main" id="{1F249E15-8B40-FEC9-0E66-B0C9E0E0D8C7}"/>
              </a:ext>
            </a:extLst>
          </p:cNvPr>
          <p:cNvSpPr>
            <a:spLocks noGrp="1"/>
          </p:cNvSpPr>
          <p:nvPr>
            <p:ph idx="1"/>
          </p:nvPr>
        </p:nvSpPr>
        <p:spPr>
          <a:xfrm>
            <a:off x="1371600" y="1710813"/>
            <a:ext cx="9601200" cy="4156587"/>
          </a:xfrm>
        </p:spPr>
        <p:txBody>
          <a:bodyPr/>
          <a:lstStyle/>
          <a:p>
            <a:r>
              <a:rPr lang="en-US" b="0" i="0" dirty="0">
                <a:solidFill>
                  <a:srgbClr val="000000"/>
                </a:solidFill>
                <a:effectLst/>
                <a:latin typeface="Times New Roman" panose="02020603050405020304" pitchFamily="18" charset="0"/>
              </a:rPr>
              <a:t>Primary herpes gingivostomatitis usually occurs in children who have not been previously exposed to the virus. It may be asymptomatic in some cases, but most cases develop a prodrome of fever, anorexia, irritability, and the development of painful oral lesions. </a:t>
            </a:r>
          </a:p>
          <a:p>
            <a:r>
              <a:rPr lang="en-US" b="0" i="0" dirty="0">
                <a:solidFill>
                  <a:srgbClr val="000000"/>
                </a:solidFill>
                <a:effectLst/>
                <a:latin typeface="Times New Roman" panose="02020603050405020304" pitchFamily="18" charset="0"/>
              </a:rPr>
              <a:t>Associated symptoms include malaise, lethargy, and cervical or submandibular lymphadenopathy.</a:t>
            </a:r>
          </a:p>
          <a:p>
            <a:r>
              <a:rPr lang="en-US" b="0" i="0" dirty="0">
                <a:solidFill>
                  <a:srgbClr val="000000"/>
                </a:solidFill>
                <a:effectLst/>
                <a:latin typeface="Times New Roman" panose="02020603050405020304" pitchFamily="18" charset="0"/>
              </a:rPr>
              <a:t>The initial sign of herpetic gingivostomatitis is hyperemia of the oral and perioral mucosa, followed by rapidly spreading vesicular lesions on the gingiva, palate, buccal, and labial mucosa. The lesions may ulcerate and then eventually rupture.</a:t>
            </a:r>
          </a:p>
          <a:p>
            <a:r>
              <a:rPr lang="en-US" b="0" i="0" dirty="0">
                <a:solidFill>
                  <a:srgbClr val="000000"/>
                </a:solidFill>
                <a:effectLst/>
                <a:latin typeface="Times New Roman" panose="02020603050405020304" pitchFamily="18" charset="0"/>
              </a:rPr>
              <a:t> On physical examination, they may appear flat, yellowish in color, and approximately 2 to 5 mm in size. The ulcers are quick to bleed and typically heal without scarring in 2 to 3 weeks.</a:t>
            </a:r>
            <a:endParaRPr lang="en-IN" dirty="0"/>
          </a:p>
        </p:txBody>
      </p:sp>
      <p:sp>
        <p:nvSpPr>
          <p:cNvPr id="5" name="TextBox 4">
            <a:extLst>
              <a:ext uri="{FF2B5EF4-FFF2-40B4-BE49-F238E27FC236}">
                <a16:creationId xmlns:a16="http://schemas.microsoft.com/office/drawing/2014/main" id="{768D595E-17C5-889F-93B0-5BEBCD07A99C}"/>
              </a:ext>
            </a:extLst>
          </p:cNvPr>
          <p:cNvSpPr txBox="1"/>
          <p:nvPr/>
        </p:nvSpPr>
        <p:spPr>
          <a:xfrm>
            <a:off x="1219200" y="6280355"/>
            <a:ext cx="10382864" cy="523220"/>
          </a:xfrm>
          <a:prstGeom prst="rect">
            <a:avLst/>
          </a:prstGeom>
          <a:solidFill>
            <a:schemeClr val="accent1">
              <a:lumMod val="60000"/>
              <a:lumOff val="40000"/>
            </a:schemeClr>
          </a:solidFill>
        </p:spPr>
        <p:txBody>
          <a:bodyPr wrap="square">
            <a:spAutoFit/>
          </a:bodyPr>
          <a:lstStyle/>
          <a:p>
            <a:r>
              <a:rPr lang="en-IN" sz="1400" b="0" i="0" dirty="0" err="1">
                <a:solidFill>
                  <a:srgbClr val="000000"/>
                </a:solidFill>
                <a:effectLst/>
                <a:latin typeface="Times New Roman" panose="02020603050405020304" pitchFamily="18" charset="0"/>
              </a:rPr>
              <a:t>Yarom</a:t>
            </a:r>
            <a:r>
              <a:rPr lang="en-IN" sz="1400" b="0" i="0" dirty="0">
                <a:solidFill>
                  <a:srgbClr val="000000"/>
                </a:solidFill>
                <a:effectLst/>
                <a:latin typeface="Times New Roman" panose="02020603050405020304" pitchFamily="18" charset="0"/>
              </a:rPr>
              <a:t> N, Buchner A, Dayan D. Herpes simplex virus infection: part I--Biology, clinical presentation and latency. </a:t>
            </a:r>
            <a:r>
              <a:rPr lang="en-IN" sz="1400" b="0" i="0" dirty="0" err="1">
                <a:solidFill>
                  <a:srgbClr val="000000"/>
                </a:solidFill>
                <a:effectLst/>
                <a:latin typeface="Times New Roman" panose="02020603050405020304" pitchFamily="18" charset="0"/>
              </a:rPr>
              <a:t>Refuat</a:t>
            </a:r>
            <a:r>
              <a:rPr lang="en-IN" sz="1400" b="0" i="0" dirty="0">
                <a:solidFill>
                  <a:srgbClr val="000000"/>
                </a:solidFill>
                <a:effectLst/>
                <a:latin typeface="Times New Roman" panose="02020603050405020304" pitchFamily="18" charset="0"/>
              </a:rPr>
              <a:t> </a:t>
            </a:r>
            <a:r>
              <a:rPr lang="en-IN" sz="1400" b="0" i="0" dirty="0" err="1">
                <a:solidFill>
                  <a:srgbClr val="000000"/>
                </a:solidFill>
                <a:effectLst/>
                <a:latin typeface="Times New Roman" panose="02020603050405020304" pitchFamily="18" charset="0"/>
              </a:rPr>
              <a:t>Hapeh</a:t>
            </a:r>
            <a:r>
              <a:rPr lang="en-IN" sz="1400" b="0" i="0" dirty="0">
                <a:solidFill>
                  <a:srgbClr val="000000"/>
                </a:solidFill>
                <a:effectLst/>
                <a:latin typeface="Times New Roman" panose="02020603050405020304" pitchFamily="18" charset="0"/>
              </a:rPr>
              <a:t> </a:t>
            </a:r>
            <a:r>
              <a:rPr lang="en-IN" sz="1400" b="0" i="0" dirty="0" err="1">
                <a:solidFill>
                  <a:srgbClr val="000000"/>
                </a:solidFill>
                <a:effectLst/>
                <a:latin typeface="Times New Roman" panose="02020603050405020304" pitchFamily="18" charset="0"/>
              </a:rPr>
              <a:t>Vehashinayim</a:t>
            </a:r>
            <a:r>
              <a:rPr lang="en-IN" sz="1400" b="0" i="0" dirty="0">
                <a:solidFill>
                  <a:srgbClr val="000000"/>
                </a:solidFill>
                <a:effectLst/>
                <a:latin typeface="Times New Roman" panose="02020603050405020304" pitchFamily="18" charset="0"/>
              </a:rPr>
              <a:t> (1993). 2005 Jan;22(1):7-15, 84</a:t>
            </a:r>
            <a:endParaRPr lang="en-IN" sz="1400" dirty="0"/>
          </a:p>
        </p:txBody>
      </p:sp>
    </p:spTree>
    <p:extLst>
      <p:ext uri="{BB962C8B-B14F-4D97-AF65-F5344CB8AC3E}">
        <p14:creationId xmlns:p14="http://schemas.microsoft.com/office/powerpoint/2010/main" val="411966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0996-0218-CE7D-C589-802E4921FA4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CB95BCC-3D4D-D136-EA91-317FD341AAC2}"/>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Recurrent herpes lesions commonly develop in one-third of the patients who have experienced primary herpetic gingivostomatitis. The patient’s symptoms include burning and itching, followed by the formation of vesicular lesions in a localized area. </a:t>
            </a:r>
          </a:p>
          <a:p>
            <a:r>
              <a:rPr lang="en-US" b="0" i="0" dirty="0">
                <a:solidFill>
                  <a:srgbClr val="000000"/>
                </a:solidFill>
                <a:effectLst/>
                <a:latin typeface="Times New Roman" panose="02020603050405020304" pitchFamily="18" charset="0"/>
              </a:rPr>
              <a:t>The lesions mostly develop on keratinized skin such as the vermillion border of the lips, perioral skin, or the hard palate. The lesions may develop when the patient is under physical or emotional stress or systemic illness. </a:t>
            </a:r>
          </a:p>
          <a:p>
            <a:r>
              <a:rPr lang="en-US" b="0" i="0" dirty="0">
                <a:solidFill>
                  <a:srgbClr val="000000"/>
                </a:solidFill>
                <a:effectLst/>
                <a:latin typeface="Times New Roman" panose="02020603050405020304" pitchFamily="18" charset="0"/>
              </a:rPr>
              <a:t>Other triggers include sunlight exposure and trauma. The lesions occur in the same area during every episode of recurrence, and systemic manifestations such as malaise and lymphadenopathy are mild.</a:t>
            </a:r>
            <a:endParaRPr lang="en-IN" dirty="0"/>
          </a:p>
        </p:txBody>
      </p:sp>
      <p:sp>
        <p:nvSpPr>
          <p:cNvPr id="5" name="TextBox 4">
            <a:extLst>
              <a:ext uri="{FF2B5EF4-FFF2-40B4-BE49-F238E27FC236}">
                <a16:creationId xmlns:a16="http://schemas.microsoft.com/office/drawing/2014/main" id="{7B8F550C-A6E7-849A-3D81-95FD3644D743}"/>
              </a:ext>
            </a:extLst>
          </p:cNvPr>
          <p:cNvSpPr txBox="1"/>
          <p:nvPr/>
        </p:nvSpPr>
        <p:spPr>
          <a:xfrm>
            <a:off x="2064775" y="6467168"/>
            <a:ext cx="8711380" cy="307777"/>
          </a:xfrm>
          <a:prstGeom prst="rect">
            <a:avLst/>
          </a:prstGeom>
          <a:solidFill>
            <a:schemeClr val="accent2">
              <a:lumMod val="60000"/>
              <a:lumOff val="40000"/>
            </a:schemeClr>
          </a:solidFill>
        </p:spPr>
        <p:txBody>
          <a:bodyPr wrap="square">
            <a:spAutoFit/>
          </a:bodyPr>
          <a:lstStyle/>
          <a:p>
            <a:r>
              <a:rPr lang="en-IN" sz="1400" b="0" i="0" dirty="0">
                <a:solidFill>
                  <a:srgbClr val="000000"/>
                </a:solidFill>
                <a:effectLst/>
                <a:latin typeface="Times New Roman" panose="02020603050405020304" pitchFamily="18" charset="0"/>
              </a:rPr>
              <a:t>Leung AKC, </a:t>
            </a:r>
            <a:r>
              <a:rPr lang="en-IN" sz="1400" b="0" i="0" dirty="0" err="1">
                <a:solidFill>
                  <a:srgbClr val="000000"/>
                </a:solidFill>
                <a:effectLst/>
                <a:latin typeface="Times New Roman" panose="02020603050405020304" pitchFamily="18" charset="0"/>
              </a:rPr>
              <a:t>Barankin</a:t>
            </a:r>
            <a:r>
              <a:rPr lang="en-IN" sz="1400" b="0" i="0" dirty="0">
                <a:solidFill>
                  <a:srgbClr val="000000"/>
                </a:solidFill>
                <a:effectLst/>
                <a:latin typeface="Times New Roman" panose="02020603050405020304" pitchFamily="18" charset="0"/>
              </a:rPr>
              <a:t> B. Herpes Labialis: An Update. Recent Pat </a:t>
            </a:r>
            <a:r>
              <a:rPr lang="en-IN" sz="1400" b="0" i="0" dirty="0" err="1">
                <a:solidFill>
                  <a:srgbClr val="000000"/>
                </a:solidFill>
                <a:effectLst/>
                <a:latin typeface="Times New Roman" panose="02020603050405020304" pitchFamily="18" charset="0"/>
              </a:rPr>
              <a:t>Inflamm</a:t>
            </a:r>
            <a:r>
              <a:rPr lang="en-IN" sz="1400" b="0" i="0" dirty="0">
                <a:solidFill>
                  <a:srgbClr val="000000"/>
                </a:solidFill>
                <a:effectLst/>
                <a:latin typeface="Times New Roman" panose="02020603050405020304" pitchFamily="18" charset="0"/>
              </a:rPr>
              <a:t> Allergy Drug </a:t>
            </a:r>
            <a:r>
              <a:rPr lang="en-IN" sz="1400" b="0" i="0" dirty="0" err="1">
                <a:solidFill>
                  <a:srgbClr val="000000"/>
                </a:solidFill>
                <a:effectLst/>
                <a:latin typeface="Times New Roman" panose="02020603050405020304" pitchFamily="18" charset="0"/>
              </a:rPr>
              <a:t>Discov</a:t>
            </a:r>
            <a:r>
              <a:rPr lang="en-IN" sz="1400" b="0" i="0" dirty="0">
                <a:solidFill>
                  <a:srgbClr val="000000"/>
                </a:solidFill>
                <a:effectLst/>
                <a:latin typeface="Times New Roman" panose="02020603050405020304" pitchFamily="18" charset="0"/>
              </a:rPr>
              <a:t>. 2017;11(2):107-113.</a:t>
            </a:r>
            <a:endParaRPr lang="en-IN" sz="1400" dirty="0"/>
          </a:p>
        </p:txBody>
      </p:sp>
    </p:spTree>
    <p:extLst>
      <p:ext uri="{BB962C8B-B14F-4D97-AF65-F5344CB8AC3E}">
        <p14:creationId xmlns:p14="http://schemas.microsoft.com/office/powerpoint/2010/main" val="33706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26A8-A1B6-D79C-345C-28FB6D723D73}"/>
              </a:ext>
            </a:extLst>
          </p:cNvPr>
          <p:cNvSpPr>
            <a:spLocks noGrp="1"/>
          </p:cNvSpPr>
          <p:nvPr>
            <p:ph type="title"/>
          </p:nvPr>
        </p:nvSpPr>
        <p:spPr>
          <a:xfrm>
            <a:off x="1371600" y="685800"/>
            <a:ext cx="9601200" cy="602226"/>
          </a:xfrm>
        </p:spPr>
        <p:txBody>
          <a:bodyPr>
            <a:normAutofit fontScale="90000"/>
          </a:bodyPr>
          <a:lstStyle/>
          <a:p>
            <a:r>
              <a:rPr lang="en-IN" dirty="0"/>
              <a:t>EVALUATION:</a:t>
            </a:r>
          </a:p>
        </p:txBody>
      </p:sp>
      <p:sp>
        <p:nvSpPr>
          <p:cNvPr id="3" name="Content Placeholder 2">
            <a:extLst>
              <a:ext uri="{FF2B5EF4-FFF2-40B4-BE49-F238E27FC236}">
                <a16:creationId xmlns:a16="http://schemas.microsoft.com/office/drawing/2014/main" id="{4DAE9CBE-98FB-B356-E270-45BEB5863EA4}"/>
              </a:ext>
            </a:extLst>
          </p:cNvPr>
          <p:cNvSpPr>
            <a:spLocks noGrp="1"/>
          </p:cNvSpPr>
          <p:nvPr>
            <p:ph idx="1"/>
          </p:nvPr>
        </p:nvSpPr>
        <p:spPr>
          <a:xfrm>
            <a:off x="1371600" y="1455174"/>
            <a:ext cx="9601200" cy="4412226"/>
          </a:xfrm>
        </p:spPr>
        <p:txBody>
          <a:bodyPr/>
          <a:lstStyle/>
          <a:p>
            <a:r>
              <a:rPr lang="en-US" b="0" i="0" dirty="0">
                <a:solidFill>
                  <a:srgbClr val="000000"/>
                </a:solidFill>
                <a:effectLst/>
                <a:latin typeface="Times New Roman" panose="02020603050405020304" pitchFamily="18" charset="0"/>
              </a:rPr>
              <a:t>The diagnosis of herpetic gingivostomatitis is usually clinical, based on the patient’s history and physical examination. </a:t>
            </a:r>
          </a:p>
          <a:p>
            <a:r>
              <a:rPr lang="en-US" b="0" i="0" dirty="0">
                <a:solidFill>
                  <a:srgbClr val="000000"/>
                </a:solidFill>
                <a:effectLst/>
                <a:latin typeface="Times New Roman" panose="02020603050405020304" pitchFamily="18" charset="0"/>
              </a:rPr>
              <a:t>The appearance of the oral vesicular and ulcerative lesions is sufficient for the diagnosis. However, if additional testing is required, herpetic gingivostomatitis can be confirmed using a direct immunofluorescent examination of ulcer scrapings or blister fluid. </a:t>
            </a:r>
          </a:p>
          <a:p>
            <a:r>
              <a:rPr lang="en-US" b="0" i="0" dirty="0">
                <a:solidFill>
                  <a:srgbClr val="000000"/>
                </a:solidFill>
                <a:effectLst/>
                <a:latin typeface="Times New Roman" panose="02020603050405020304" pitchFamily="18" charset="0"/>
              </a:rPr>
              <a:t>Another test that can be used but is not entirely reliable for diagnosis is the </a:t>
            </a:r>
            <a:r>
              <a:rPr lang="en-US" b="0" i="0" dirty="0" err="1">
                <a:solidFill>
                  <a:srgbClr val="000000"/>
                </a:solidFill>
                <a:effectLst/>
                <a:latin typeface="Times New Roman" panose="02020603050405020304" pitchFamily="18" charset="0"/>
              </a:rPr>
              <a:t>Tzanck</a:t>
            </a:r>
            <a:r>
              <a:rPr lang="en-US" b="0" i="0" dirty="0">
                <a:solidFill>
                  <a:srgbClr val="000000"/>
                </a:solidFill>
                <a:effectLst/>
                <a:latin typeface="Times New Roman" panose="02020603050405020304" pitchFamily="18" charset="0"/>
              </a:rPr>
              <a:t> smear, which shows the cytologic changes induced by the herpes virus. </a:t>
            </a:r>
          </a:p>
          <a:p>
            <a:r>
              <a:rPr lang="en-US" b="0" i="0" dirty="0">
                <a:solidFill>
                  <a:srgbClr val="000000"/>
                </a:solidFill>
                <a:effectLst/>
                <a:latin typeface="Times New Roman" panose="02020603050405020304" pitchFamily="18" charset="0"/>
              </a:rPr>
              <a:t>The </a:t>
            </a:r>
            <a:r>
              <a:rPr lang="en-US" b="0" i="0" dirty="0" err="1">
                <a:solidFill>
                  <a:srgbClr val="000000"/>
                </a:solidFill>
                <a:effectLst/>
                <a:latin typeface="Times New Roman" panose="02020603050405020304" pitchFamily="18" charset="0"/>
              </a:rPr>
              <a:t>Tzanck</a:t>
            </a:r>
            <a:r>
              <a:rPr lang="en-US" b="0" i="0" dirty="0">
                <a:solidFill>
                  <a:srgbClr val="000000"/>
                </a:solidFill>
                <a:effectLst/>
                <a:latin typeface="Times New Roman" panose="02020603050405020304" pitchFamily="18" charset="0"/>
              </a:rPr>
              <a:t> smear will confirm the presence of a virus in the active lesions but fails to distinguish between HSV-1, HSV-2, and varicella-zoster virus. </a:t>
            </a:r>
          </a:p>
          <a:p>
            <a:r>
              <a:rPr lang="en-US" b="0" i="0" dirty="0">
                <a:solidFill>
                  <a:srgbClr val="000000"/>
                </a:solidFill>
                <a:effectLst/>
                <a:latin typeface="Times New Roman" panose="02020603050405020304" pitchFamily="18" charset="0"/>
              </a:rPr>
              <a:t>The gold standard for diagnosis is the isolation of the virus in tissue culture. Antibody testing can help demonstrate seroconversion but does not yield a diagnosis.</a:t>
            </a:r>
            <a:endParaRPr lang="en-IN" dirty="0"/>
          </a:p>
        </p:txBody>
      </p:sp>
      <p:sp>
        <p:nvSpPr>
          <p:cNvPr id="5" name="TextBox 4">
            <a:extLst>
              <a:ext uri="{FF2B5EF4-FFF2-40B4-BE49-F238E27FC236}">
                <a16:creationId xmlns:a16="http://schemas.microsoft.com/office/drawing/2014/main" id="{6AFFF0C8-E153-397E-FD0A-A99A0200EBAE}"/>
              </a:ext>
            </a:extLst>
          </p:cNvPr>
          <p:cNvSpPr txBox="1"/>
          <p:nvPr/>
        </p:nvSpPr>
        <p:spPr>
          <a:xfrm>
            <a:off x="924231" y="6428290"/>
            <a:ext cx="11031793" cy="307777"/>
          </a:xfrm>
          <a:prstGeom prst="rect">
            <a:avLst/>
          </a:prstGeom>
          <a:solidFill>
            <a:schemeClr val="accent4">
              <a:lumMod val="60000"/>
              <a:lumOff val="40000"/>
            </a:schemeClr>
          </a:solidFill>
        </p:spPr>
        <p:txBody>
          <a:bodyPr wrap="square">
            <a:spAutoFit/>
          </a:bodyPr>
          <a:lstStyle/>
          <a:p>
            <a:r>
              <a:rPr lang="en-IN" sz="1400" b="0" i="0" dirty="0">
                <a:solidFill>
                  <a:srgbClr val="000000"/>
                </a:solidFill>
                <a:effectLst/>
                <a:latin typeface="Times New Roman" panose="02020603050405020304" pitchFamily="18" charset="0"/>
              </a:rPr>
              <a:t>Mortazavi H, Safi Y, </a:t>
            </a:r>
            <a:r>
              <a:rPr lang="en-IN" sz="1400" b="0" i="0" dirty="0" err="1">
                <a:solidFill>
                  <a:srgbClr val="000000"/>
                </a:solidFill>
                <a:effectLst/>
                <a:latin typeface="Times New Roman" panose="02020603050405020304" pitchFamily="18" charset="0"/>
              </a:rPr>
              <a:t>Baharvand</a:t>
            </a:r>
            <a:r>
              <a:rPr lang="en-IN" sz="1400" b="0" i="0" dirty="0">
                <a:solidFill>
                  <a:srgbClr val="000000"/>
                </a:solidFill>
                <a:effectLst/>
                <a:latin typeface="Times New Roman" panose="02020603050405020304" pitchFamily="18" charset="0"/>
              </a:rPr>
              <a:t> M, Rahmani S. Diagnostic Features of Common Oral Ulcerative Lesions: An Updated Decision Tree. Int J Dent. 2016</a:t>
            </a:r>
            <a:endParaRPr lang="en-IN" sz="1400" dirty="0"/>
          </a:p>
        </p:txBody>
      </p:sp>
    </p:spTree>
    <p:extLst>
      <p:ext uri="{BB962C8B-B14F-4D97-AF65-F5344CB8AC3E}">
        <p14:creationId xmlns:p14="http://schemas.microsoft.com/office/powerpoint/2010/main" val="115316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BC7B-6B4A-84CC-3742-97E3503282C7}"/>
              </a:ext>
            </a:extLst>
          </p:cNvPr>
          <p:cNvSpPr>
            <a:spLocks noGrp="1"/>
          </p:cNvSpPr>
          <p:nvPr>
            <p:ph type="title"/>
          </p:nvPr>
        </p:nvSpPr>
        <p:spPr>
          <a:xfrm>
            <a:off x="1371600" y="685800"/>
            <a:ext cx="9601200" cy="612058"/>
          </a:xfrm>
        </p:spPr>
        <p:txBody>
          <a:bodyPr>
            <a:normAutofit fontScale="90000"/>
          </a:bodyPr>
          <a:lstStyle/>
          <a:p>
            <a:r>
              <a:rPr lang="en-IN" dirty="0"/>
              <a:t>MANAGEMENT:</a:t>
            </a:r>
          </a:p>
        </p:txBody>
      </p:sp>
      <p:sp>
        <p:nvSpPr>
          <p:cNvPr id="3" name="Content Placeholder 2">
            <a:extLst>
              <a:ext uri="{FF2B5EF4-FFF2-40B4-BE49-F238E27FC236}">
                <a16:creationId xmlns:a16="http://schemas.microsoft.com/office/drawing/2014/main" id="{8B938A03-3F26-AC8F-8F4C-5E8D82FF7BF6}"/>
              </a:ext>
            </a:extLst>
          </p:cNvPr>
          <p:cNvSpPr>
            <a:spLocks noGrp="1"/>
          </p:cNvSpPr>
          <p:nvPr>
            <p:ph idx="1"/>
          </p:nvPr>
        </p:nvSpPr>
        <p:spPr>
          <a:xfrm>
            <a:off x="1371600" y="1533832"/>
            <a:ext cx="9601200" cy="4333568"/>
          </a:xfrm>
        </p:spPr>
        <p:txBody>
          <a:bodyPr/>
          <a:lstStyle/>
          <a:p>
            <a:r>
              <a:rPr lang="en-US" b="0" i="0" dirty="0">
                <a:solidFill>
                  <a:srgbClr val="000000"/>
                </a:solidFill>
                <a:effectLst/>
                <a:latin typeface="Times New Roman" panose="02020603050405020304" pitchFamily="18" charset="0"/>
              </a:rPr>
              <a:t>Herpes gingivostomatitis is generally a mild and self-limited condition, and supportive care is generally adequate. </a:t>
            </a:r>
          </a:p>
          <a:p>
            <a:r>
              <a:rPr lang="en-US" b="0" i="0" dirty="0">
                <a:solidFill>
                  <a:srgbClr val="000000"/>
                </a:solidFill>
                <a:effectLst/>
                <a:latin typeface="Times New Roman" panose="02020603050405020304" pitchFamily="18" charset="0"/>
              </a:rPr>
              <a:t>Barrier lip creams such as petroleum jelly have been suggested to prevent adhesions in patients with active herpetic gingivostomatitis. </a:t>
            </a:r>
          </a:p>
          <a:p>
            <a:r>
              <a:rPr lang="en-US" b="0" i="0" dirty="0">
                <a:solidFill>
                  <a:srgbClr val="000000"/>
                </a:solidFill>
                <a:effectLst/>
                <a:latin typeface="Times New Roman" panose="02020603050405020304" pitchFamily="18" charset="0"/>
              </a:rPr>
              <a:t>The most important component in the management of herpetic gingivostomatitis is hydration. Adequate hydration is often achieved with pain control; thus, analgesics such as oral acetaminophen and oral rinses are encouraged to make the patient more comfortable and promote fluid intake. </a:t>
            </a:r>
          </a:p>
          <a:p>
            <a:r>
              <a:rPr lang="en-US" b="0" i="0" dirty="0">
                <a:solidFill>
                  <a:srgbClr val="000000"/>
                </a:solidFill>
                <a:effectLst/>
                <a:latin typeface="Times New Roman" panose="02020603050405020304" pitchFamily="18" charset="0"/>
              </a:rPr>
              <a:t>It is important to note that patients who are unable to drink to maintain proper hydration should be hospitalized. </a:t>
            </a:r>
            <a:endParaRPr lang="en-IN" dirty="0"/>
          </a:p>
        </p:txBody>
      </p:sp>
      <p:sp>
        <p:nvSpPr>
          <p:cNvPr id="5" name="TextBox 4">
            <a:extLst>
              <a:ext uri="{FF2B5EF4-FFF2-40B4-BE49-F238E27FC236}">
                <a16:creationId xmlns:a16="http://schemas.microsoft.com/office/drawing/2014/main" id="{95920DE0-4FEA-1F03-FD07-48A5BB8C880B}"/>
              </a:ext>
            </a:extLst>
          </p:cNvPr>
          <p:cNvSpPr txBox="1"/>
          <p:nvPr/>
        </p:nvSpPr>
        <p:spPr>
          <a:xfrm>
            <a:off x="1838633" y="6421764"/>
            <a:ext cx="9055510" cy="307777"/>
          </a:xfrm>
          <a:prstGeom prst="rect">
            <a:avLst/>
          </a:prstGeom>
          <a:solidFill>
            <a:schemeClr val="accent6">
              <a:lumMod val="60000"/>
              <a:lumOff val="40000"/>
            </a:schemeClr>
          </a:solidFill>
        </p:spPr>
        <p:txBody>
          <a:bodyPr wrap="square">
            <a:spAutoFit/>
          </a:bodyPr>
          <a:lstStyle/>
          <a:p>
            <a:r>
              <a:rPr lang="en-US" sz="1400" b="0" i="0" dirty="0" err="1">
                <a:solidFill>
                  <a:srgbClr val="303030"/>
                </a:solidFill>
                <a:effectLst/>
                <a:latin typeface="Times New Roman" panose="02020603050405020304" pitchFamily="18" charset="0"/>
              </a:rPr>
              <a:t>Faden</a:t>
            </a:r>
            <a:r>
              <a:rPr lang="en-US" sz="1400" b="0" i="0" dirty="0">
                <a:solidFill>
                  <a:srgbClr val="303030"/>
                </a:solidFill>
                <a:effectLst/>
                <a:latin typeface="Times New Roman" panose="02020603050405020304" pitchFamily="18" charset="0"/>
              </a:rPr>
              <a:t> H. Management of primary herpetic gingivostomatitis in young children. </a:t>
            </a:r>
            <a:r>
              <a:rPr lang="en-US" sz="1400" b="0" i="0" dirty="0" err="1">
                <a:solidFill>
                  <a:srgbClr val="303030"/>
                </a:solidFill>
                <a:effectLst/>
                <a:latin typeface="Times New Roman" panose="02020603050405020304" pitchFamily="18" charset="0"/>
              </a:rPr>
              <a:t>Pediatr</a:t>
            </a:r>
            <a:r>
              <a:rPr lang="en-US" sz="1400" b="0" i="0" dirty="0">
                <a:solidFill>
                  <a:srgbClr val="303030"/>
                </a:solidFill>
                <a:effectLst/>
                <a:latin typeface="Times New Roman" panose="02020603050405020304" pitchFamily="18" charset="0"/>
              </a:rPr>
              <a:t> </a:t>
            </a:r>
            <a:r>
              <a:rPr lang="en-US" sz="1400" b="0" i="0" dirty="0" err="1">
                <a:solidFill>
                  <a:srgbClr val="303030"/>
                </a:solidFill>
                <a:effectLst/>
                <a:latin typeface="Times New Roman" panose="02020603050405020304" pitchFamily="18" charset="0"/>
              </a:rPr>
              <a:t>Emerg</a:t>
            </a:r>
            <a:r>
              <a:rPr lang="en-US" sz="1400" b="0" i="0" dirty="0">
                <a:solidFill>
                  <a:srgbClr val="303030"/>
                </a:solidFill>
                <a:effectLst/>
                <a:latin typeface="Times New Roman" panose="02020603050405020304" pitchFamily="18" charset="0"/>
              </a:rPr>
              <a:t> Care. 2006 Apr;22(4):268-9. </a:t>
            </a:r>
            <a:endParaRPr lang="en-IN" sz="1400" dirty="0"/>
          </a:p>
        </p:txBody>
      </p:sp>
    </p:spTree>
    <p:extLst>
      <p:ext uri="{BB962C8B-B14F-4D97-AF65-F5344CB8AC3E}">
        <p14:creationId xmlns:p14="http://schemas.microsoft.com/office/powerpoint/2010/main" val="35882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129C-CBC1-5702-E9E1-DEBCB293B599}"/>
              </a:ext>
            </a:extLst>
          </p:cNvPr>
          <p:cNvSpPr>
            <a:spLocks noGrp="1"/>
          </p:cNvSpPr>
          <p:nvPr>
            <p:ph type="title"/>
          </p:nvPr>
        </p:nvSpPr>
        <p:spPr>
          <a:xfrm>
            <a:off x="1371600" y="685800"/>
            <a:ext cx="9601200" cy="22860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68D0A72-0E51-B4D0-016D-38D818725CB3}"/>
              </a:ext>
            </a:extLst>
          </p:cNvPr>
          <p:cNvSpPr>
            <a:spLocks noGrp="1"/>
          </p:cNvSpPr>
          <p:nvPr>
            <p:ph idx="1"/>
          </p:nvPr>
        </p:nvSpPr>
        <p:spPr>
          <a:xfrm>
            <a:off x="1371600" y="1189703"/>
            <a:ext cx="9601200" cy="5437239"/>
          </a:xfrm>
        </p:spPr>
        <p:txBody>
          <a:bodyPr/>
          <a:lstStyle/>
          <a:p>
            <a:r>
              <a:rPr lang="en-US" b="0" i="0" dirty="0">
                <a:solidFill>
                  <a:srgbClr val="000000"/>
                </a:solidFill>
                <a:effectLst/>
                <a:latin typeface="Open Sans" panose="020B0606030504020204" pitchFamily="34" charset="0"/>
              </a:rPr>
              <a:t>The administration of antiviral medications (Acyclovir, Valacyclovir, Famciclovir) in the first 3–4 days after disease onset can effectively reduce the duration of the major symptoms like fever, oral ulcers, and food intake difficulty in children with PHGS.</a:t>
            </a:r>
          </a:p>
          <a:p>
            <a:r>
              <a:rPr lang="en-US" b="0" i="0" dirty="0">
                <a:solidFill>
                  <a:srgbClr val="000000"/>
                </a:solidFill>
                <a:effectLst/>
                <a:latin typeface="Open Sans" panose="020B0606030504020204" pitchFamily="34" charset="0"/>
              </a:rPr>
              <a:t>antiviral drugs can be used as a cream or as oral suspension administrated in a rinse. Acyclovir is considered as the gold standard because it is the most potent inhibitor of viral DNA polymerase.</a:t>
            </a:r>
          </a:p>
          <a:p>
            <a:r>
              <a:rPr lang="en-US" b="0" i="0" dirty="0">
                <a:solidFill>
                  <a:srgbClr val="000000"/>
                </a:solidFill>
                <a:effectLst/>
                <a:latin typeface="Open Sans" panose="020B0606030504020204" pitchFamily="34" charset="0"/>
              </a:rPr>
              <a:t>Analgesics, anesthetics, or coating agents including lidocaine, diphenhydramine, milk of magnesia can be used to relieve symptoms.</a:t>
            </a:r>
          </a:p>
          <a:p>
            <a:r>
              <a:rPr lang="en-US" b="0" i="0" dirty="0">
                <a:solidFill>
                  <a:srgbClr val="000000"/>
                </a:solidFill>
                <a:effectLst/>
                <a:latin typeface="Open Sans" panose="020B0606030504020204" pitchFamily="34" charset="0"/>
              </a:rPr>
              <a:t>Some authors advocate the use of a mouthwash consisting of diphenhydramine and magnesium hydroxide to accelerate the healing of the lesions.</a:t>
            </a:r>
          </a:p>
          <a:p>
            <a:r>
              <a:rPr lang="en-US" b="0" i="0" dirty="0">
                <a:solidFill>
                  <a:srgbClr val="000000"/>
                </a:solidFill>
                <a:effectLst/>
                <a:latin typeface="Open Sans" panose="020B0606030504020204" pitchFamily="34" charset="0"/>
              </a:rPr>
              <a:t>Some studies had shown that the low-level laser therapy can be a good alternative as it reduces the severity of the symptoms and accelerates the healing.</a:t>
            </a:r>
            <a:endParaRPr lang="en-IN" dirty="0"/>
          </a:p>
        </p:txBody>
      </p:sp>
    </p:spTree>
    <p:extLst>
      <p:ext uri="{BB962C8B-B14F-4D97-AF65-F5344CB8AC3E}">
        <p14:creationId xmlns:p14="http://schemas.microsoft.com/office/powerpoint/2010/main" val="2739173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FC53-7D13-0C5E-81AC-DF48701688C9}"/>
              </a:ext>
            </a:extLst>
          </p:cNvPr>
          <p:cNvSpPr>
            <a:spLocks noGrp="1"/>
          </p:cNvSpPr>
          <p:nvPr>
            <p:ph type="title"/>
          </p:nvPr>
        </p:nvSpPr>
        <p:spPr>
          <a:xfrm>
            <a:off x="1295400" y="400665"/>
            <a:ext cx="9601200" cy="631723"/>
          </a:xfrm>
        </p:spPr>
        <p:txBody>
          <a:bodyPr>
            <a:normAutofit fontScale="90000"/>
          </a:bodyPr>
          <a:lstStyle/>
          <a:p>
            <a:r>
              <a:rPr lang="en-IN" dirty="0"/>
              <a:t>DIFFERENCIAL DIAGNOSIS:</a:t>
            </a:r>
          </a:p>
        </p:txBody>
      </p:sp>
      <p:sp>
        <p:nvSpPr>
          <p:cNvPr id="3" name="Content Placeholder 2">
            <a:extLst>
              <a:ext uri="{FF2B5EF4-FFF2-40B4-BE49-F238E27FC236}">
                <a16:creationId xmlns:a16="http://schemas.microsoft.com/office/drawing/2014/main" id="{E034685B-9849-7E6B-3E52-4673F24DE319}"/>
              </a:ext>
            </a:extLst>
          </p:cNvPr>
          <p:cNvSpPr>
            <a:spLocks noGrp="1"/>
          </p:cNvSpPr>
          <p:nvPr>
            <p:ph idx="1"/>
          </p:nvPr>
        </p:nvSpPr>
        <p:spPr>
          <a:xfrm>
            <a:off x="1371600" y="1435510"/>
            <a:ext cx="9601200" cy="5122606"/>
          </a:xfrm>
        </p:spPr>
        <p:txBody>
          <a:bodyPr>
            <a:normAutofit/>
          </a:bodyPr>
          <a:lstStyle/>
          <a:p>
            <a:pPr algn="l"/>
            <a:r>
              <a:rPr lang="en-IN" b="0" i="0" dirty="0">
                <a:solidFill>
                  <a:srgbClr val="000000"/>
                </a:solidFill>
                <a:effectLst/>
                <a:latin typeface="Times New Roman" panose="02020603050405020304" pitchFamily="18" charset="0"/>
              </a:rPr>
              <a:t>Some of the differential diagnoses to keep in mind when considering herpetic gingivostomatitis include:</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Herpes zoster</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Primary chickenpox</a:t>
            </a:r>
          </a:p>
          <a:p>
            <a:pPr algn="l">
              <a:buFont typeface="Arial" panose="020B0604020202020204" pitchFamily="34" charset="0"/>
              <a:buChar char="•"/>
            </a:pPr>
            <a:r>
              <a:rPr lang="en-IN" b="0" i="0" dirty="0" err="1">
                <a:solidFill>
                  <a:srgbClr val="000000"/>
                </a:solidFill>
                <a:effectLst/>
                <a:latin typeface="Times New Roman" panose="02020603050405020304" pitchFamily="18" charset="0"/>
              </a:rPr>
              <a:t>Behcet</a:t>
            </a:r>
            <a:r>
              <a:rPr lang="en-IN" b="0" i="0" dirty="0">
                <a:solidFill>
                  <a:srgbClr val="000000"/>
                </a:solidFill>
                <a:effectLst/>
                <a:latin typeface="Times New Roman" panose="02020603050405020304" pitchFamily="18" charset="0"/>
              </a:rPr>
              <a:t> disease</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Herpetiform aphthae</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Erythema multiforme</a:t>
            </a:r>
          </a:p>
          <a:p>
            <a:endParaRPr lang="en-IN" dirty="0"/>
          </a:p>
        </p:txBody>
      </p:sp>
      <p:pic>
        <p:nvPicPr>
          <p:cNvPr id="5" name="Picture 4">
            <a:extLst>
              <a:ext uri="{FF2B5EF4-FFF2-40B4-BE49-F238E27FC236}">
                <a16:creationId xmlns:a16="http://schemas.microsoft.com/office/drawing/2014/main" id="{1EDE053B-82F8-3313-9E12-3831664B6513}"/>
              </a:ext>
            </a:extLst>
          </p:cNvPr>
          <p:cNvPicPr>
            <a:picLocks noChangeAspect="1"/>
          </p:cNvPicPr>
          <p:nvPr/>
        </p:nvPicPr>
        <p:blipFill>
          <a:blip r:embed="rId2"/>
          <a:stretch>
            <a:fillRect/>
          </a:stretch>
        </p:blipFill>
        <p:spPr>
          <a:xfrm>
            <a:off x="5388078" y="1874963"/>
            <a:ext cx="2388519" cy="2162655"/>
          </a:xfrm>
          <a:prstGeom prst="rect">
            <a:avLst/>
          </a:prstGeom>
        </p:spPr>
      </p:pic>
      <p:pic>
        <p:nvPicPr>
          <p:cNvPr id="7" name="Picture 6">
            <a:extLst>
              <a:ext uri="{FF2B5EF4-FFF2-40B4-BE49-F238E27FC236}">
                <a16:creationId xmlns:a16="http://schemas.microsoft.com/office/drawing/2014/main" id="{AD446E7F-0CED-8CDD-BFFE-14C5ABBA0196}"/>
              </a:ext>
            </a:extLst>
          </p:cNvPr>
          <p:cNvPicPr>
            <a:picLocks noChangeAspect="1"/>
          </p:cNvPicPr>
          <p:nvPr/>
        </p:nvPicPr>
        <p:blipFill>
          <a:blip r:embed="rId3"/>
          <a:stretch>
            <a:fillRect/>
          </a:stretch>
        </p:blipFill>
        <p:spPr>
          <a:xfrm>
            <a:off x="7332824" y="4440740"/>
            <a:ext cx="3192606" cy="2117376"/>
          </a:xfrm>
          <a:prstGeom prst="rect">
            <a:avLst/>
          </a:prstGeom>
        </p:spPr>
      </p:pic>
      <p:pic>
        <p:nvPicPr>
          <p:cNvPr id="9" name="Picture 8">
            <a:extLst>
              <a:ext uri="{FF2B5EF4-FFF2-40B4-BE49-F238E27FC236}">
                <a16:creationId xmlns:a16="http://schemas.microsoft.com/office/drawing/2014/main" id="{8C93C8A2-9FF3-2DFC-1A76-E041F13FD526}"/>
              </a:ext>
            </a:extLst>
          </p:cNvPr>
          <p:cNvPicPr>
            <a:picLocks noChangeAspect="1"/>
          </p:cNvPicPr>
          <p:nvPr/>
        </p:nvPicPr>
        <p:blipFill>
          <a:blip r:embed="rId4"/>
          <a:stretch>
            <a:fillRect/>
          </a:stretch>
        </p:blipFill>
        <p:spPr>
          <a:xfrm>
            <a:off x="8638642" y="1874964"/>
            <a:ext cx="2461978" cy="2197172"/>
          </a:xfrm>
          <a:prstGeom prst="rect">
            <a:avLst/>
          </a:prstGeom>
        </p:spPr>
      </p:pic>
    </p:spTree>
    <p:extLst>
      <p:ext uri="{BB962C8B-B14F-4D97-AF65-F5344CB8AC3E}">
        <p14:creationId xmlns:p14="http://schemas.microsoft.com/office/powerpoint/2010/main" val="290125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A2814-484E-8098-E46D-F4A46DBF96A2}"/>
              </a:ext>
            </a:extLst>
          </p:cNvPr>
          <p:cNvSpPr>
            <a:spLocks noGrp="1"/>
          </p:cNvSpPr>
          <p:nvPr>
            <p:ph idx="1"/>
          </p:nvPr>
        </p:nvSpPr>
        <p:spPr>
          <a:xfrm>
            <a:off x="1371600" y="639097"/>
            <a:ext cx="9601200" cy="5228303"/>
          </a:xfrm>
        </p:spPr>
        <p:txBody>
          <a:bodyPr/>
          <a:lstStyle/>
          <a:p>
            <a:pPr algn="l">
              <a:buFont typeface="Arial" panose="020B0604020202020204" pitchFamily="34" charset="0"/>
              <a:buChar char="•"/>
            </a:pPr>
            <a:r>
              <a:rPr lang="en-IN" b="0" i="0" dirty="0">
                <a:solidFill>
                  <a:srgbClr val="000000"/>
                </a:solidFill>
                <a:effectLst/>
                <a:latin typeface="Times New Roman" panose="02020603050405020304" pitchFamily="18" charset="0"/>
              </a:rPr>
              <a:t>Acute necrotizing gingivostomatitis</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Reactive arthritis</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Cytomegalovirus ulceration</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Traumatic ulcers</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Burns, chemical and thermal</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Factitial injuries</a:t>
            </a:r>
          </a:p>
          <a:p>
            <a:pPr algn="l">
              <a:buFont typeface="Arial" panose="020B0604020202020204" pitchFamily="34" charset="0"/>
              <a:buChar char="•"/>
            </a:pPr>
            <a:r>
              <a:rPr lang="en-IN" b="0" i="0" dirty="0">
                <a:solidFill>
                  <a:srgbClr val="000000"/>
                </a:solidFill>
                <a:effectLst/>
                <a:latin typeface="Times New Roman" panose="02020603050405020304" pitchFamily="18" charset="0"/>
              </a:rPr>
              <a:t>Vesiculobullous disease</a:t>
            </a:r>
          </a:p>
          <a:p>
            <a:endParaRPr lang="en-IN" dirty="0"/>
          </a:p>
        </p:txBody>
      </p:sp>
      <p:pic>
        <p:nvPicPr>
          <p:cNvPr id="5" name="Picture 4">
            <a:extLst>
              <a:ext uri="{FF2B5EF4-FFF2-40B4-BE49-F238E27FC236}">
                <a16:creationId xmlns:a16="http://schemas.microsoft.com/office/drawing/2014/main" id="{4AC2F505-6CCD-D828-BE9C-787EE2A91378}"/>
              </a:ext>
            </a:extLst>
          </p:cNvPr>
          <p:cNvPicPr>
            <a:picLocks noChangeAspect="1"/>
          </p:cNvPicPr>
          <p:nvPr/>
        </p:nvPicPr>
        <p:blipFill>
          <a:blip r:embed="rId2"/>
          <a:stretch>
            <a:fillRect/>
          </a:stretch>
        </p:blipFill>
        <p:spPr>
          <a:xfrm>
            <a:off x="6789071" y="1259749"/>
            <a:ext cx="4567187" cy="3444816"/>
          </a:xfrm>
          <a:prstGeom prst="rect">
            <a:avLst/>
          </a:prstGeom>
        </p:spPr>
      </p:pic>
    </p:spTree>
    <p:extLst>
      <p:ext uri="{BB962C8B-B14F-4D97-AF65-F5344CB8AC3E}">
        <p14:creationId xmlns:p14="http://schemas.microsoft.com/office/powerpoint/2010/main" val="1768075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8BC9-1705-2628-68D7-4915F40E1F73}"/>
              </a:ext>
            </a:extLst>
          </p:cNvPr>
          <p:cNvSpPr>
            <a:spLocks noGrp="1"/>
          </p:cNvSpPr>
          <p:nvPr>
            <p:ph type="title"/>
          </p:nvPr>
        </p:nvSpPr>
        <p:spPr>
          <a:xfrm>
            <a:off x="1371600" y="685800"/>
            <a:ext cx="9601200" cy="690716"/>
          </a:xfrm>
        </p:spPr>
        <p:txBody>
          <a:bodyPr/>
          <a:lstStyle/>
          <a:p>
            <a:r>
              <a:rPr lang="en-IN" dirty="0"/>
              <a:t>COMPLICATIONS:</a:t>
            </a:r>
          </a:p>
        </p:txBody>
      </p:sp>
      <p:sp>
        <p:nvSpPr>
          <p:cNvPr id="3" name="Content Placeholder 2">
            <a:extLst>
              <a:ext uri="{FF2B5EF4-FFF2-40B4-BE49-F238E27FC236}">
                <a16:creationId xmlns:a16="http://schemas.microsoft.com/office/drawing/2014/main" id="{15CB7BEA-5176-6AB8-ADC2-FC74013D69C0}"/>
              </a:ext>
            </a:extLst>
          </p:cNvPr>
          <p:cNvSpPr>
            <a:spLocks noGrp="1"/>
          </p:cNvSpPr>
          <p:nvPr>
            <p:ph idx="1"/>
          </p:nvPr>
        </p:nvSpPr>
        <p:spPr>
          <a:xfrm>
            <a:off x="1371600" y="1799303"/>
            <a:ext cx="9601200" cy="4068097"/>
          </a:xfrm>
        </p:spPr>
        <p:txBody>
          <a:bodyPr/>
          <a:lstStyle/>
          <a:p>
            <a:pPr algn="l"/>
            <a:r>
              <a:rPr lang="en-IN" b="0" i="0" dirty="0">
                <a:solidFill>
                  <a:srgbClr val="000000"/>
                </a:solidFill>
                <a:effectLst/>
                <a:latin typeface="Times New Roman" panose="02020603050405020304" pitchFamily="18" charset="0"/>
              </a:rPr>
              <a:t>Complications of herpetic gingivostomatitis may include:</a:t>
            </a:r>
          </a:p>
          <a:p>
            <a:pPr algn="l">
              <a:buFont typeface="+mj-lt"/>
              <a:buAutoNum type="arabicPeriod"/>
            </a:pPr>
            <a:r>
              <a:rPr lang="en-IN" b="0" i="0" dirty="0">
                <a:solidFill>
                  <a:srgbClr val="000000"/>
                </a:solidFill>
                <a:effectLst/>
                <a:latin typeface="Times New Roman" panose="02020603050405020304" pitchFamily="18" charset="0"/>
              </a:rPr>
              <a:t>Dehydration</a:t>
            </a:r>
          </a:p>
          <a:p>
            <a:pPr algn="l">
              <a:buFont typeface="+mj-lt"/>
              <a:buAutoNum type="arabicPeriod"/>
            </a:pPr>
            <a:r>
              <a:rPr lang="en-IN" b="0" i="0" dirty="0">
                <a:solidFill>
                  <a:srgbClr val="000000"/>
                </a:solidFill>
                <a:effectLst/>
                <a:latin typeface="Times New Roman" panose="02020603050405020304" pitchFamily="18" charset="0"/>
              </a:rPr>
              <a:t>Herpes labialis</a:t>
            </a:r>
          </a:p>
          <a:p>
            <a:pPr algn="l">
              <a:buFont typeface="+mj-lt"/>
              <a:buAutoNum type="arabicPeriod"/>
            </a:pPr>
            <a:r>
              <a:rPr lang="en-IN" b="0" i="0" dirty="0">
                <a:solidFill>
                  <a:srgbClr val="000000"/>
                </a:solidFill>
                <a:effectLst/>
                <a:latin typeface="Times New Roman" panose="02020603050405020304" pitchFamily="18" charset="0"/>
              </a:rPr>
              <a:t>HSV encephalitis</a:t>
            </a:r>
          </a:p>
          <a:p>
            <a:pPr algn="l">
              <a:buFont typeface="+mj-lt"/>
              <a:buAutoNum type="arabicPeriod"/>
            </a:pPr>
            <a:r>
              <a:rPr lang="en-IN" b="0" i="0" dirty="0">
                <a:solidFill>
                  <a:srgbClr val="000000"/>
                </a:solidFill>
                <a:effectLst/>
                <a:latin typeface="Times New Roman" panose="02020603050405020304" pitchFamily="18" charset="0"/>
              </a:rPr>
              <a:t>Herpetic whitlow</a:t>
            </a:r>
          </a:p>
          <a:p>
            <a:pPr algn="l">
              <a:buFont typeface="+mj-lt"/>
              <a:buAutoNum type="arabicPeriod"/>
            </a:pPr>
            <a:r>
              <a:rPr lang="en-IN" b="0" i="0" dirty="0">
                <a:solidFill>
                  <a:srgbClr val="000000"/>
                </a:solidFill>
                <a:effectLst/>
                <a:latin typeface="Times New Roman" panose="02020603050405020304" pitchFamily="18" charset="0"/>
              </a:rPr>
              <a:t>Herpetic keratitis</a:t>
            </a:r>
          </a:p>
          <a:p>
            <a:pPr algn="l">
              <a:buFont typeface="+mj-lt"/>
              <a:buAutoNum type="arabicPeriod"/>
            </a:pPr>
            <a:r>
              <a:rPr lang="en-IN" b="0" i="0" dirty="0">
                <a:solidFill>
                  <a:srgbClr val="000000"/>
                </a:solidFill>
                <a:effectLst/>
                <a:latin typeface="Times New Roman" panose="02020603050405020304" pitchFamily="18" charset="0"/>
              </a:rPr>
              <a:t>Eczema </a:t>
            </a:r>
            <a:r>
              <a:rPr lang="en-IN" b="0" i="0" dirty="0" err="1">
                <a:solidFill>
                  <a:srgbClr val="000000"/>
                </a:solidFill>
                <a:effectLst/>
                <a:latin typeface="Times New Roman" panose="02020603050405020304" pitchFamily="18" charset="0"/>
              </a:rPr>
              <a:t>herpeticum</a:t>
            </a:r>
            <a:endParaRPr lang="en-IN" b="0" i="0" dirty="0">
              <a:solidFill>
                <a:srgbClr val="000000"/>
              </a:solidFill>
              <a:effectLst/>
              <a:latin typeface="Times New Roman" panose="02020603050405020304" pitchFamily="18" charset="0"/>
            </a:endParaRPr>
          </a:p>
          <a:p>
            <a:endParaRPr lang="en-IN" dirty="0"/>
          </a:p>
        </p:txBody>
      </p:sp>
      <p:sp>
        <p:nvSpPr>
          <p:cNvPr id="5" name="TextBox 4">
            <a:extLst>
              <a:ext uri="{FF2B5EF4-FFF2-40B4-BE49-F238E27FC236}">
                <a16:creationId xmlns:a16="http://schemas.microsoft.com/office/drawing/2014/main" id="{65602D6E-457F-3A1A-300E-98C9063C314C}"/>
              </a:ext>
            </a:extLst>
          </p:cNvPr>
          <p:cNvSpPr txBox="1"/>
          <p:nvPr/>
        </p:nvSpPr>
        <p:spPr>
          <a:xfrm>
            <a:off x="1101214" y="6172200"/>
            <a:ext cx="10658168" cy="523220"/>
          </a:xfrm>
          <a:prstGeom prst="rect">
            <a:avLst/>
          </a:prstGeom>
          <a:solidFill>
            <a:schemeClr val="accent5">
              <a:lumMod val="60000"/>
              <a:lumOff val="40000"/>
            </a:schemeClr>
          </a:solidFill>
        </p:spPr>
        <p:txBody>
          <a:bodyPr wrap="square">
            <a:spAutoFit/>
          </a:bodyPr>
          <a:lstStyle/>
          <a:p>
            <a:r>
              <a:rPr lang="en-IN" sz="1400" b="0" i="0" dirty="0">
                <a:solidFill>
                  <a:srgbClr val="303030"/>
                </a:solidFill>
                <a:effectLst/>
                <a:latin typeface="Times New Roman" panose="02020603050405020304" pitchFamily="18" charset="0"/>
              </a:rPr>
              <a:t>Amir J, </a:t>
            </a:r>
            <a:r>
              <a:rPr lang="en-IN" sz="1400" b="0" i="0" dirty="0" err="1">
                <a:solidFill>
                  <a:srgbClr val="303030"/>
                </a:solidFill>
                <a:effectLst/>
                <a:latin typeface="Times New Roman" panose="02020603050405020304" pitchFamily="18" charset="0"/>
              </a:rPr>
              <a:t>Harel</a:t>
            </a:r>
            <a:r>
              <a:rPr lang="en-IN" sz="1400" b="0" i="0" dirty="0">
                <a:solidFill>
                  <a:srgbClr val="303030"/>
                </a:solidFill>
                <a:effectLst/>
                <a:latin typeface="Times New Roman" panose="02020603050405020304" pitchFamily="18" charset="0"/>
              </a:rPr>
              <a:t> L, Smetana Z, Varsano I. The natural history of primary herpes simplex type 1 gingivostomatitis in children. </a:t>
            </a:r>
            <a:r>
              <a:rPr lang="en-IN" sz="1400" b="0" i="0" dirty="0" err="1">
                <a:solidFill>
                  <a:srgbClr val="303030"/>
                </a:solidFill>
                <a:effectLst/>
                <a:latin typeface="Times New Roman" panose="02020603050405020304" pitchFamily="18" charset="0"/>
              </a:rPr>
              <a:t>Pediatr</a:t>
            </a:r>
            <a:r>
              <a:rPr lang="en-IN" sz="1400" b="0" i="0" dirty="0">
                <a:solidFill>
                  <a:srgbClr val="303030"/>
                </a:solidFill>
                <a:effectLst/>
                <a:latin typeface="Times New Roman" panose="02020603050405020304" pitchFamily="18" charset="0"/>
              </a:rPr>
              <a:t> Dermatol. 1999 Jul-Aug;16(4):259-63.</a:t>
            </a:r>
            <a:endParaRPr lang="en-IN" sz="1400" dirty="0"/>
          </a:p>
        </p:txBody>
      </p:sp>
    </p:spTree>
    <p:extLst>
      <p:ext uri="{BB962C8B-B14F-4D97-AF65-F5344CB8AC3E}">
        <p14:creationId xmlns:p14="http://schemas.microsoft.com/office/powerpoint/2010/main" val="408116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E73C-510B-80B2-1D37-76981B1EB51C}"/>
              </a:ext>
            </a:extLst>
          </p:cNvPr>
          <p:cNvSpPr>
            <a:spLocks noGrp="1"/>
          </p:cNvSpPr>
          <p:nvPr>
            <p:ph type="title"/>
          </p:nvPr>
        </p:nvSpPr>
        <p:spPr>
          <a:xfrm>
            <a:off x="1371600" y="685800"/>
            <a:ext cx="9601200" cy="631723"/>
          </a:xfrm>
        </p:spPr>
        <p:txBody>
          <a:bodyPr>
            <a:normAutofit fontScale="90000"/>
          </a:bodyPr>
          <a:lstStyle/>
          <a:p>
            <a:r>
              <a:rPr lang="en-IN" dirty="0"/>
              <a:t>CONCLUSION:</a:t>
            </a:r>
          </a:p>
        </p:txBody>
      </p:sp>
      <p:sp>
        <p:nvSpPr>
          <p:cNvPr id="3" name="Content Placeholder 2">
            <a:extLst>
              <a:ext uri="{FF2B5EF4-FFF2-40B4-BE49-F238E27FC236}">
                <a16:creationId xmlns:a16="http://schemas.microsoft.com/office/drawing/2014/main" id="{FF7C7A93-8500-0D4F-397A-C149E29A1CD5}"/>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Herpes gingivostomatitis is a viral infection characterized by high-grade fever and painful oral lesions, occurring most commonly in children from ages 6 months to 5 years. </a:t>
            </a:r>
          </a:p>
          <a:p>
            <a:r>
              <a:rPr lang="en-US" b="0" i="0" dirty="0">
                <a:solidFill>
                  <a:srgbClr val="000000"/>
                </a:solidFill>
                <a:effectLst/>
                <a:latin typeface="Times New Roman" panose="02020603050405020304" pitchFamily="18" charset="0"/>
              </a:rPr>
              <a:t>Out-patient management is sufficient in most situations, but hospital admission may be warranted if the patient develops complications. </a:t>
            </a:r>
            <a:endParaRPr lang="en-IN" dirty="0"/>
          </a:p>
        </p:txBody>
      </p:sp>
    </p:spTree>
    <p:extLst>
      <p:ext uri="{BB962C8B-B14F-4D97-AF65-F5344CB8AC3E}">
        <p14:creationId xmlns:p14="http://schemas.microsoft.com/office/powerpoint/2010/main" val="379508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06D6-BF31-AA09-378B-383E7E3DBC66}"/>
              </a:ext>
            </a:extLst>
          </p:cNvPr>
          <p:cNvSpPr>
            <a:spLocks noGrp="1"/>
          </p:cNvSpPr>
          <p:nvPr>
            <p:ph type="title"/>
          </p:nvPr>
        </p:nvSpPr>
        <p:spPr>
          <a:xfrm>
            <a:off x="1194620" y="430161"/>
            <a:ext cx="9601200" cy="631723"/>
          </a:xfrm>
        </p:spPr>
        <p:txBody>
          <a:bodyPr>
            <a:normAutofit fontScale="90000"/>
          </a:bodyPr>
          <a:lstStyle/>
          <a:p>
            <a:r>
              <a:rPr lang="en-US" dirty="0"/>
              <a:t>INTRODUCTION:</a:t>
            </a:r>
            <a:endParaRPr lang="en-IN" dirty="0"/>
          </a:p>
        </p:txBody>
      </p:sp>
      <p:sp>
        <p:nvSpPr>
          <p:cNvPr id="3" name="Content Placeholder 2">
            <a:extLst>
              <a:ext uri="{FF2B5EF4-FFF2-40B4-BE49-F238E27FC236}">
                <a16:creationId xmlns:a16="http://schemas.microsoft.com/office/drawing/2014/main" id="{2A9A5B30-94B6-FBBC-D7ED-DCE6ED37ED2D}"/>
              </a:ext>
            </a:extLst>
          </p:cNvPr>
          <p:cNvSpPr>
            <a:spLocks noGrp="1"/>
          </p:cNvSpPr>
          <p:nvPr>
            <p:ph idx="1"/>
          </p:nvPr>
        </p:nvSpPr>
        <p:spPr>
          <a:xfrm>
            <a:off x="1371600" y="1750142"/>
            <a:ext cx="9601200" cy="4117258"/>
          </a:xfrm>
        </p:spPr>
        <p:txBody>
          <a:bodyPr/>
          <a:lstStyle/>
          <a:p>
            <a:r>
              <a:rPr lang="en-US" dirty="0"/>
              <a:t>Ulcers are secondary lesions characterized by a loss of tissue. They affect both the epithelium and underlying connective tissue, and are very common lesions of the oral mucosa.</a:t>
            </a:r>
          </a:p>
          <a:p>
            <a:endParaRPr lang="en-US" dirty="0"/>
          </a:p>
        </p:txBody>
      </p:sp>
      <p:sp>
        <p:nvSpPr>
          <p:cNvPr id="5" name="TextBox 4">
            <a:extLst>
              <a:ext uri="{FF2B5EF4-FFF2-40B4-BE49-F238E27FC236}">
                <a16:creationId xmlns:a16="http://schemas.microsoft.com/office/drawing/2014/main" id="{1710609E-D152-108B-3E0A-0B3EA4459A8B}"/>
              </a:ext>
            </a:extLst>
          </p:cNvPr>
          <p:cNvSpPr txBox="1"/>
          <p:nvPr/>
        </p:nvSpPr>
        <p:spPr>
          <a:xfrm>
            <a:off x="2104104" y="6395884"/>
            <a:ext cx="8691716" cy="369332"/>
          </a:xfrm>
          <a:prstGeom prst="rect">
            <a:avLst/>
          </a:prstGeom>
          <a:solidFill>
            <a:schemeClr val="bg2">
              <a:lumMod val="75000"/>
            </a:schemeClr>
          </a:solidFill>
        </p:spPr>
        <p:txBody>
          <a:bodyPr wrap="square">
            <a:spAutoFit/>
          </a:bodyPr>
          <a:lstStyle/>
          <a:p>
            <a:r>
              <a:rPr lang="en-IN" dirty="0" err="1"/>
              <a:t>Bascones</a:t>
            </a:r>
            <a:r>
              <a:rPr lang="en-IN" dirty="0"/>
              <a:t> A, </a:t>
            </a:r>
            <a:r>
              <a:rPr lang="en-IN" dirty="0" err="1"/>
              <a:t>Figuero</a:t>
            </a:r>
            <a:r>
              <a:rPr lang="en-IN" dirty="0"/>
              <a:t> E, Esparza GC. </a:t>
            </a:r>
            <a:r>
              <a:rPr lang="en-IN" dirty="0" err="1"/>
              <a:t>U´lceras</a:t>
            </a:r>
            <a:r>
              <a:rPr lang="en-IN" dirty="0"/>
              <a:t> </a:t>
            </a:r>
            <a:r>
              <a:rPr lang="en-IN" dirty="0" err="1"/>
              <a:t>orales</a:t>
            </a:r>
            <a:r>
              <a:rPr lang="en-IN" dirty="0"/>
              <a:t>. Med Clin (</a:t>
            </a:r>
            <a:r>
              <a:rPr lang="en-IN" dirty="0" err="1"/>
              <a:t>Barc</a:t>
            </a:r>
            <a:r>
              <a:rPr lang="en-IN" dirty="0"/>
              <a:t>) 2005; 125: 590–7</a:t>
            </a:r>
          </a:p>
        </p:txBody>
      </p:sp>
    </p:spTree>
    <p:extLst>
      <p:ext uri="{BB962C8B-B14F-4D97-AF65-F5344CB8AC3E}">
        <p14:creationId xmlns:p14="http://schemas.microsoft.com/office/powerpoint/2010/main" val="3930400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9850-0B35-C28C-89E3-8144ABB73EC4}"/>
              </a:ext>
            </a:extLst>
          </p:cNvPr>
          <p:cNvSpPr>
            <a:spLocks noGrp="1"/>
          </p:cNvSpPr>
          <p:nvPr>
            <p:ph type="title"/>
          </p:nvPr>
        </p:nvSpPr>
        <p:spPr>
          <a:xfrm>
            <a:off x="1371600" y="685800"/>
            <a:ext cx="9601200" cy="671052"/>
          </a:xfrm>
        </p:spPr>
        <p:txBody>
          <a:bodyPr>
            <a:normAutofit fontScale="90000"/>
          </a:bodyPr>
          <a:lstStyle/>
          <a:p>
            <a:r>
              <a:rPr lang="en-IN" dirty="0"/>
              <a:t>REFERENCES:</a:t>
            </a:r>
          </a:p>
        </p:txBody>
      </p:sp>
      <p:sp>
        <p:nvSpPr>
          <p:cNvPr id="3" name="Content Placeholder 2">
            <a:extLst>
              <a:ext uri="{FF2B5EF4-FFF2-40B4-BE49-F238E27FC236}">
                <a16:creationId xmlns:a16="http://schemas.microsoft.com/office/drawing/2014/main" id="{3D93FAFD-DEA9-2A0C-AE23-709F60123396}"/>
              </a:ext>
            </a:extLst>
          </p:cNvPr>
          <p:cNvSpPr>
            <a:spLocks noGrp="1"/>
          </p:cNvSpPr>
          <p:nvPr>
            <p:ph idx="1"/>
          </p:nvPr>
        </p:nvSpPr>
        <p:spPr>
          <a:xfrm>
            <a:off x="1371600" y="1533832"/>
            <a:ext cx="9601200" cy="4333568"/>
          </a:xfrm>
        </p:spPr>
        <p:txBody>
          <a:bodyPr/>
          <a:lstStyle/>
          <a:p>
            <a:r>
              <a:rPr lang="en-IN" sz="1800" dirty="0">
                <a:solidFill>
                  <a:srgbClr val="000000"/>
                </a:solidFill>
                <a:effectLst/>
                <a:latin typeface="Times New Roman" panose="02020603050405020304" pitchFamily="18" charset="0"/>
              </a:rPr>
              <a:t>CARRANZA’S CLINICAL PERIODONTOLOGY </a:t>
            </a:r>
            <a:r>
              <a:rPr lang="en-IN" dirty="0"/>
              <a:t>,</a:t>
            </a:r>
            <a:r>
              <a:rPr lang="en-IN" sz="1800" dirty="0">
                <a:solidFill>
                  <a:srgbClr val="000000"/>
                </a:solidFill>
                <a:effectLst/>
                <a:latin typeface="Times New Roman" panose="02020603050405020304" pitchFamily="18" charset="0"/>
              </a:rPr>
              <a:t>Tenth Edition.</a:t>
            </a:r>
          </a:p>
          <a:p>
            <a:r>
              <a:rPr lang="en-US" sz="1800" dirty="0">
                <a:solidFill>
                  <a:srgbClr val="000000"/>
                </a:solidFill>
                <a:effectLst/>
                <a:latin typeface="Times-Roman"/>
              </a:rPr>
              <a:t>Clinical Periodontology and Implant Dentistry,</a:t>
            </a:r>
            <a:r>
              <a:rPr lang="en-IN" sz="1800" dirty="0">
                <a:solidFill>
                  <a:srgbClr val="000000"/>
                </a:solidFill>
                <a:effectLst/>
                <a:latin typeface="Times-Roman"/>
              </a:rPr>
              <a:t> Jan Lindhe</a:t>
            </a:r>
            <a:r>
              <a:rPr lang="en-IN" sz="1800" dirty="0">
                <a:solidFill>
                  <a:srgbClr val="000000"/>
                </a:solidFill>
                <a:latin typeface="Times-Roman"/>
              </a:rPr>
              <a:t>,4</a:t>
            </a:r>
            <a:r>
              <a:rPr lang="en-IN" sz="1800" baseline="30000" dirty="0">
                <a:solidFill>
                  <a:srgbClr val="000000"/>
                </a:solidFill>
                <a:latin typeface="Times-Roman"/>
              </a:rPr>
              <a:t>th</a:t>
            </a:r>
            <a:r>
              <a:rPr lang="en-IN" sz="1800" dirty="0">
                <a:solidFill>
                  <a:srgbClr val="000000"/>
                </a:solidFill>
                <a:latin typeface="Times-Roman"/>
              </a:rPr>
              <a:t> edition.</a:t>
            </a:r>
          </a:p>
          <a:p>
            <a:r>
              <a:rPr lang="en-IN" sz="1800" b="0" i="0" dirty="0">
                <a:solidFill>
                  <a:srgbClr val="303030"/>
                </a:solidFill>
                <a:effectLst/>
                <a:latin typeface="Times New Roman" panose="02020603050405020304" pitchFamily="18" charset="0"/>
              </a:rPr>
              <a:t>Amir J, </a:t>
            </a:r>
            <a:r>
              <a:rPr lang="en-IN" sz="1800" b="0" i="0" dirty="0" err="1">
                <a:solidFill>
                  <a:srgbClr val="303030"/>
                </a:solidFill>
                <a:effectLst/>
                <a:latin typeface="Times New Roman" panose="02020603050405020304" pitchFamily="18" charset="0"/>
              </a:rPr>
              <a:t>Harel</a:t>
            </a:r>
            <a:r>
              <a:rPr lang="en-IN" sz="1800" b="0" i="0" dirty="0">
                <a:solidFill>
                  <a:srgbClr val="303030"/>
                </a:solidFill>
                <a:effectLst/>
                <a:latin typeface="Times New Roman" panose="02020603050405020304" pitchFamily="18" charset="0"/>
              </a:rPr>
              <a:t> L, Smetana Z, Varsano I. The natural history of primary herpes simplex type 1 gingivostomatitis in children. </a:t>
            </a:r>
            <a:r>
              <a:rPr lang="en-IN" sz="1800" b="0" i="0" dirty="0" err="1">
                <a:solidFill>
                  <a:srgbClr val="303030"/>
                </a:solidFill>
                <a:effectLst/>
                <a:latin typeface="Times New Roman" panose="02020603050405020304" pitchFamily="18" charset="0"/>
              </a:rPr>
              <a:t>Pediatr</a:t>
            </a:r>
            <a:r>
              <a:rPr lang="en-IN" sz="1800" b="0" i="0" dirty="0">
                <a:solidFill>
                  <a:srgbClr val="303030"/>
                </a:solidFill>
                <a:effectLst/>
                <a:latin typeface="Times New Roman" panose="02020603050405020304" pitchFamily="18" charset="0"/>
              </a:rPr>
              <a:t> Dermatol. 1999 Jul-Aug;16(4):259-63.</a:t>
            </a:r>
          </a:p>
          <a:p>
            <a:r>
              <a:rPr lang="en-US" sz="1800" b="0" i="0" dirty="0" err="1">
                <a:solidFill>
                  <a:srgbClr val="303030"/>
                </a:solidFill>
                <a:effectLst/>
                <a:latin typeface="Times New Roman" panose="02020603050405020304" pitchFamily="18" charset="0"/>
              </a:rPr>
              <a:t>Faden</a:t>
            </a:r>
            <a:r>
              <a:rPr lang="en-US" sz="1800" b="0" i="0" dirty="0">
                <a:solidFill>
                  <a:srgbClr val="303030"/>
                </a:solidFill>
                <a:effectLst/>
                <a:latin typeface="Times New Roman" panose="02020603050405020304" pitchFamily="18" charset="0"/>
              </a:rPr>
              <a:t> H. Management of primary herpetic gingivostomatitis in young children. </a:t>
            </a:r>
            <a:r>
              <a:rPr lang="en-US" sz="1800" b="0" i="0" dirty="0" err="1">
                <a:solidFill>
                  <a:srgbClr val="303030"/>
                </a:solidFill>
                <a:effectLst/>
                <a:latin typeface="Times New Roman" panose="02020603050405020304" pitchFamily="18" charset="0"/>
              </a:rPr>
              <a:t>Pediatr</a:t>
            </a:r>
            <a:r>
              <a:rPr lang="en-US" sz="1800" b="0" i="0" dirty="0">
                <a:solidFill>
                  <a:srgbClr val="303030"/>
                </a:solidFill>
                <a:effectLst/>
                <a:latin typeface="Times New Roman" panose="02020603050405020304" pitchFamily="18" charset="0"/>
              </a:rPr>
              <a:t> </a:t>
            </a:r>
            <a:r>
              <a:rPr lang="en-US" sz="1800" b="0" i="0" dirty="0" err="1">
                <a:solidFill>
                  <a:srgbClr val="303030"/>
                </a:solidFill>
                <a:effectLst/>
                <a:latin typeface="Times New Roman" panose="02020603050405020304" pitchFamily="18" charset="0"/>
              </a:rPr>
              <a:t>Emerg</a:t>
            </a:r>
            <a:r>
              <a:rPr lang="en-US" sz="1800" b="0" i="0" dirty="0">
                <a:solidFill>
                  <a:srgbClr val="303030"/>
                </a:solidFill>
                <a:effectLst/>
                <a:latin typeface="Times New Roman" panose="02020603050405020304" pitchFamily="18" charset="0"/>
              </a:rPr>
              <a:t> Care. 2006 Apr;22(4):268-9. </a:t>
            </a:r>
          </a:p>
          <a:p>
            <a:r>
              <a:rPr lang="en-IN" sz="1800" b="0" i="0" dirty="0">
                <a:solidFill>
                  <a:srgbClr val="000000"/>
                </a:solidFill>
                <a:effectLst/>
                <a:latin typeface="Times New Roman" panose="02020603050405020304" pitchFamily="18" charset="0"/>
              </a:rPr>
              <a:t>Mortazavi H, Safi Y, </a:t>
            </a:r>
            <a:r>
              <a:rPr lang="en-IN" sz="1800" b="0" i="0" dirty="0" err="1">
                <a:solidFill>
                  <a:srgbClr val="000000"/>
                </a:solidFill>
                <a:effectLst/>
                <a:latin typeface="Times New Roman" panose="02020603050405020304" pitchFamily="18" charset="0"/>
              </a:rPr>
              <a:t>Baharvand</a:t>
            </a:r>
            <a:r>
              <a:rPr lang="en-IN" sz="1800" b="0" i="0" dirty="0">
                <a:solidFill>
                  <a:srgbClr val="000000"/>
                </a:solidFill>
                <a:effectLst/>
                <a:latin typeface="Times New Roman" panose="02020603050405020304" pitchFamily="18" charset="0"/>
              </a:rPr>
              <a:t> M, Rahmani S. Diagnostic Features of Common Oral Ulcerative Lesions: An Updated Decision Tree. Int J Dent. 2016</a:t>
            </a:r>
          </a:p>
          <a:p>
            <a:r>
              <a:rPr lang="en-IN" sz="1800" b="0" i="0" dirty="0">
                <a:solidFill>
                  <a:srgbClr val="000000"/>
                </a:solidFill>
                <a:effectLst/>
                <a:latin typeface="Times New Roman" panose="02020603050405020304" pitchFamily="18" charset="0"/>
              </a:rPr>
              <a:t>Leung AKC, </a:t>
            </a:r>
            <a:r>
              <a:rPr lang="en-IN" sz="1800" b="0" i="0" dirty="0" err="1">
                <a:solidFill>
                  <a:srgbClr val="000000"/>
                </a:solidFill>
                <a:effectLst/>
                <a:latin typeface="Times New Roman" panose="02020603050405020304" pitchFamily="18" charset="0"/>
              </a:rPr>
              <a:t>Barankin</a:t>
            </a:r>
            <a:r>
              <a:rPr lang="en-IN" sz="1800" b="0" i="0" dirty="0">
                <a:solidFill>
                  <a:srgbClr val="000000"/>
                </a:solidFill>
                <a:effectLst/>
                <a:latin typeface="Times New Roman" panose="02020603050405020304" pitchFamily="18" charset="0"/>
              </a:rPr>
              <a:t> B. Herpes Labialis: An Update. Recent Pat </a:t>
            </a:r>
            <a:r>
              <a:rPr lang="en-IN" sz="1800" b="0" i="0" dirty="0" err="1">
                <a:solidFill>
                  <a:srgbClr val="000000"/>
                </a:solidFill>
                <a:effectLst/>
                <a:latin typeface="Times New Roman" panose="02020603050405020304" pitchFamily="18" charset="0"/>
              </a:rPr>
              <a:t>Inflamm</a:t>
            </a:r>
            <a:r>
              <a:rPr lang="en-IN" sz="1800" b="0" i="0" dirty="0">
                <a:solidFill>
                  <a:srgbClr val="000000"/>
                </a:solidFill>
                <a:effectLst/>
                <a:latin typeface="Times New Roman" panose="02020603050405020304" pitchFamily="18" charset="0"/>
              </a:rPr>
              <a:t> Allergy Drug </a:t>
            </a:r>
            <a:r>
              <a:rPr lang="en-IN" sz="1800" b="0" i="0" dirty="0" err="1">
                <a:solidFill>
                  <a:srgbClr val="000000"/>
                </a:solidFill>
                <a:effectLst/>
                <a:latin typeface="Times New Roman" panose="02020603050405020304" pitchFamily="18" charset="0"/>
              </a:rPr>
              <a:t>Discov</a:t>
            </a:r>
            <a:r>
              <a:rPr lang="en-IN" sz="1800" b="0" i="0" dirty="0">
                <a:solidFill>
                  <a:srgbClr val="000000"/>
                </a:solidFill>
                <a:effectLst/>
                <a:latin typeface="Times New Roman" panose="02020603050405020304" pitchFamily="18" charset="0"/>
              </a:rPr>
              <a:t>. 2017;11(2):107-113.</a:t>
            </a:r>
          </a:p>
          <a:p>
            <a:r>
              <a:rPr lang="en-IN" sz="1800" b="0" i="0" dirty="0" err="1">
                <a:solidFill>
                  <a:srgbClr val="000000"/>
                </a:solidFill>
                <a:effectLst/>
                <a:latin typeface="Times New Roman" panose="02020603050405020304" pitchFamily="18" charset="0"/>
              </a:rPr>
              <a:t>Yarom</a:t>
            </a:r>
            <a:r>
              <a:rPr lang="en-IN" sz="1800" b="0" i="0" dirty="0">
                <a:solidFill>
                  <a:srgbClr val="000000"/>
                </a:solidFill>
                <a:effectLst/>
                <a:latin typeface="Times New Roman" panose="02020603050405020304" pitchFamily="18" charset="0"/>
              </a:rPr>
              <a:t> N, Buchner A, Dayan D. Herpes simplex virus infection: part I--Biology, clinical presentation and latency. </a:t>
            </a:r>
            <a:r>
              <a:rPr lang="en-IN" sz="1800" b="0" i="0" dirty="0" err="1">
                <a:solidFill>
                  <a:srgbClr val="000000"/>
                </a:solidFill>
                <a:effectLst/>
                <a:latin typeface="Times New Roman" panose="02020603050405020304" pitchFamily="18" charset="0"/>
              </a:rPr>
              <a:t>Refuat</a:t>
            </a:r>
            <a:r>
              <a:rPr lang="en-IN" sz="1800" b="0" i="0" dirty="0">
                <a:solidFill>
                  <a:srgbClr val="000000"/>
                </a:solidFill>
                <a:effectLst/>
                <a:latin typeface="Times New Roman" panose="02020603050405020304" pitchFamily="18" charset="0"/>
              </a:rPr>
              <a:t> </a:t>
            </a:r>
            <a:r>
              <a:rPr lang="en-IN" sz="1800" b="0" i="0" dirty="0" err="1">
                <a:solidFill>
                  <a:srgbClr val="000000"/>
                </a:solidFill>
                <a:effectLst/>
                <a:latin typeface="Times New Roman" panose="02020603050405020304" pitchFamily="18" charset="0"/>
              </a:rPr>
              <a:t>Hapeh</a:t>
            </a:r>
            <a:r>
              <a:rPr lang="en-IN" sz="1800" b="0" i="0" dirty="0">
                <a:solidFill>
                  <a:srgbClr val="000000"/>
                </a:solidFill>
                <a:effectLst/>
                <a:latin typeface="Times New Roman" panose="02020603050405020304" pitchFamily="18" charset="0"/>
              </a:rPr>
              <a:t> </a:t>
            </a:r>
            <a:r>
              <a:rPr lang="en-IN" sz="1800" b="0" i="0" dirty="0" err="1">
                <a:solidFill>
                  <a:srgbClr val="000000"/>
                </a:solidFill>
                <a:effectLst/>
                <a:latin typeface="Times New Roman" panose="02020603050405020304" pitchFamily="18" charset="0"/>
              </a:rPr>
              <a:t>Vehashinayim</a:t>
            </a:r>
            <a:r>
              <a:rPr lang="en-IN" sz="1800" b="0" i="0" dirty="0">
                <a:solidFill>
                  <a:srgbClr val="000000"/>
                </a:solidFill>
                <a:effectLst/>
                <a:latin typeface="Times New Roman" panose="02020603050405020304" pitchFamily="18" charset="0"/>
              </a:rPr>
              <a:t> (1993). 2005 Jan;22(1):7-15, 84</a:t>
            </a:r>
            <a:endParaRPr lang="en-IN" sz="1800" dirty="0"/>
          </a:p>
          <a:p>
            <a:endParaRPr lang="en-IN" sz="1800" dirty="0"/>
          </a:p>
          <a:p>
            <a:endParaRPr lang="en-IN" sz="1800" dirty="0"/>
          </a:p>
          <a:p>
            <a:endParaRPr lang="en-IN" sz="1800" dirty="0"/>
          </a:p>
          <a:p>
            <a:endParaRPr lang="en-IN" sz="1800" dirty="0"/>
          </a:p>
          <a:p>
            <a:endParaRPr lang="en-IN" sz="1800" dirty="0">
              <a:solidFill>
                <a:srgbClr val="000000"/>
              </a:solidFill>
              <a:latin typeface="Times-Roman"/>
            </a:endParaRPr>
          </a:p>
          <a:p>
            <a:endParaRPr lang="en-IN" dirty="0"/>
          </a:p>
        </p:txBody>
      </p:sp>
    </p:spTree>
    <p:extLst>
      <p:ext uri="{BB962C8B-B14F-4D97-AF65-F5344CB8AC3E}">
        <p14:creationId xmlns:p14="http://schemas.microsoft.com/office/powerpoint/2010/main" val="246981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4F1AB-2A3A-F6C1-2903-6EC80C203BC6}"/>
              </a:ext>
            </a:extLst>
          </p:cNvPr>
          <p:cNvSpPr>
            <a:spLocks noGrp="1"/>
          </p:cNvSpPr>
          <p:nvPr>
            <p:ph idx="1"/>
          </p:nvPr>
        </p:nvSpPr>
        <p:spPr>
          <a:xfrm>
            <a:off x="1371600" y="825910"/>
            <a:ext cx="9601200" cy="5041490"/>
          </a:xfrm>
        </p:spPr>
        <p:txBody>
          <a:bodyPr/>
          <a:lstStyle/>
          <a:p>
            <a:r>
              <a:rPr lang="en-IN" sz="2000" b="0" i="0" dirty="0">
                <a:solidFill>
                  <a:srgbClr val="212121"/>
                </a:solidFill>
                <a:effectLst/>
                <a:latin typeface="BlinkMacSystemFont"/>
              </a:rPr>
              <a:t>Muñoz-</a:t>
            </a:r>
            <a:r>
              <a:rPr lang="en-IN" sz="2000" b="0" i="0" dirty="0" err="1">
                <a:solidFill>
                  <a:srgbClr val="212121"/>
                </a:solidFill>
                <a:effectLst/>
                <a:latin typeface="BlinkMacSystemFont"/>
              </a:rPr>
              <a:t>Corcuera</a:t>
            </a:r>
            <a:r>
              <a:rPr lang="en-IN" sz="2000" b="0" i="0" dirty="0">
                <a:solidFill>
                  <a:srgbClr val="212121"/>
                </a:solidFill>
                <a:effectLst/>
                <a:latin typeface="BlinkMacSystemFont"/>
              </a:rPr>
              <a:t> M, Esparza-Gómez G, González-Moles MA, </a:t>
            </a:r>
            <a:r>
              <a:rPr lang="en-IN" sz="2000" b="0" i="0" dirty="0" err="1">
                <a:solidFill>
                  <a:srgbClr val="212121"/>
                </a:solidFill>
                <a:effectLst/>
                <a:latin typeface="BlinkMacSystemFont"/>
              </a:rPr>
              <a:t>Bascones</a:t>
            </a:r>
            <a:r>
              <a:rPr lang="en-IN" sz="2000" b="0" i="0" dirty="0">
                <a:solidFill>
                  <a:srgbClr val="212121"/>
                </a:solidFill>
                <a:effectLst/>
                <a:latin typeface="BlinkMacSystemFont"/>
              </a:rPr>
              <a:t>-Martínez A. Oral ulcers: clinical aspects. A tool for dermatologists. Part I. Acute ulcers. Clin Exp Dermatol. 2009 Apr;34(3):289-94.</a:t>
            </a:r>
          </a:p>
          <a:p>
            <a:r>
              <a:rPr lang="en-IN" sz="2000" b="0" i="0" dirty="0" err="1">
                <a:solidFill>
                  <a:srgbClr val="303030"/>
                </a:solidFill>
                <a:effectLst/>
                <a:latin typeface="Times New Roman" panose="02020603050405020304" pitchFamily="18" charset="0"/>
              </a:rPr>
              <a:t>Leinweber</a:t>
            </a:r>
            <a:r>
              <a:rPr lang="en-IN" sz="2000" b="0" i="0" dirty="0">
                <a:solidFill>
                  <a:srgbClr val="303030"/>
                </a:solidFill>
                <a:effectLst/>
                <a:latin typeface="Times New Roman" panose="02020603050405020304" pitchFamily="18" charset="0"/>
              </a:rPr>
              <a:t> B, Kerl H, </a:t>
            </a:r>
            <a:r>
              <a:rPr lang="en-IN" sz="2000" b="0" i="0" dirty="0" err="1">
                <a:solidFill>
                  <a:srgbClr val="303030"/>
                </a:solidFill>
                <a:effectLst/>
                <a:latin typeface="Times New Roman" panose="02020603050405020304" pitchFamily="18" charset="0"/>
              </a:rPr>
              <a:t>Cerroni</a:t>
            </a:r>
            <a:r>
              <a:rPr lang="en-IN" sz="2000" b="0" i="0" dirty="0">
                <a:solidFill>
                  <a:srgbClr val="303030"/>
                </a:solidFill>
                <a:effectLst/>
                <a:latin typeface="Times New Roman" panose="02020603050405020304" pitchFamily="18" charset="0"/>
              </a:rPr>
              <a:t> L. Histopathologic features of cutaneous herpes virus infections (herpes simplex, herpes varicella/zoster): a broad spectrum of presentations with common </a:t>
            </a:r>
            <a:r>
              <a:rPr lang="en-IN" sz="2000" b="0" i="0" dirty="0" err="1">
                <a:solidFill>
                  <a:srgbClr val="303030"/>
                </a:solidFill>
                <a:effectLst/>
                <a:latin typeface="Times New Roman" panose="02020603050405020304" pitchFamily="18" charset="0"/>
              </a:rPr>
              <a:t>pseudolymphomatous</a:t>
            </a:r>
            <a:r>
              <a:rPr lang="en-IN" sz="2000" b="0" i="0" dirty="0">
                <a:solidFill>
                  <a:srgbClr val="303030"/>
                </a:solidFill>
                <a:effectLst/>
                <a:latin typeface="Times New Roman" panose="02020603050405020304" pitchFamily="18" charset="0"/>
              </a:rPr>
              <a:t> aspects. Am J </a:t>
            </a:r>
            <a:r>
              <a:rPr lang="en-IN" sz="2000" b="0" i="0" dirty="0" err="1">
                <a:solidFill>
                  <a:srgbClr val="303030"/>
                </a:solidFill>
                <a:effectLst/>
                <a:latin typeface="Times New Roman" panose="02020603050405020304" pitchFamily="18" charset="0"/>
              </a:rPr>
              <a:t>Surg</a:t>
            </a:r>
            <a:r>
              <a:rPr lang="en-IN" sz="2000" b="0" i="0" dirty="0">
                <a:solidFill>
                  <a:srgbClr val="303030"/>
                </a:solidFill>
                <a:effectLst/>
                <a:latin typeface="Times New Roman" panose="02020603050405020304" pitchFamily="18" charset="0"/>
              </a:rPr>
              <a:t> </a:t>
            </a:r>
            <a:r>
              <a:rPr lang="en-IN" sz="2000" b="0" i="0" dirty="0" err="1">
                <a:solidFill>
                  <a:srgbClr val="303030"/>
                </a:solidFill>
                <a:effectLst/>
                <a:latin typeface="Times New Roman" panose="02020603050405020304" pitchFamily="18" charset="0"/>
              </a:rPr>
              <a:t>Pathol</a:t>
            </a:r>
            <a:r>
              <a:rPr lang="en-IN" sz="2000" b="0" i="0" dirty="0">
                <a:solidFill>
                  <a:srgbClr val="303030"/>
                </a:solidFill>
                <a:effectLst/>
                <a:latin typeface="Times New Roman" panose="02020603050405020304" pitchFamily="18" charset="0"/>
              </a:rPr>
              <a:t>. 2006 Jan;30(1):50-8.</a:t>
            </a:r>
          </a:p>
          <a:p>
            <a:r>
              <a:rPr lang="en-IN" sz="2000" b="0" i="0" dirty="0">
                <a:solidFill>
                  <a:srgbClr val="303030"/>
                </a:solidFill>
                <a:effectLst/>
                <a:latin typeface="Times New Roman" panose="02020603050405020304" pitchFamily="18" charset="0"/>
              </a:rPr>
              <a:t>Arduino PG, Porter SR. Herpes Simplex Virus Type 1 infection: overview on relevant </a:t>
            </a:r>
            <a:r>
              <a:rPr lang="en-IN" sz="2000" b="0" i="0" dirty="0" err="1">
                <a:solidFill>
                  <a:srgbClr val="303030"/>
                </a:solidFill>
                <a:effectLst/>
                <a:latin typeface="Times New Roman" panose="02020603050405020304" pitchFamily="18" charset="0"/>
              </a:rPr>
              <a:t>clinico</a:t>
            </a:r>
            <a:r>
              <a:rPr lang="en-IN" sz="2000" b="0" i="0" dirty="0">
                <a:solidFill>
                  <a:srgbClr val="303030"/>
                </a:solidFill>
                <a:effectLst/>
                <a:latin typeface="Times New Roman" panose="02020603050405020304" pitchFamily="18" charset="0"/>
              </a:rPr>
              <a:t>-pathological features. J Oral </a:t>
            </a:r>
            <a:r>
              <a:rPr lang="en-IN" sz="2000" b="0" i="0" dirty="0" err="1">
                <a:solidFill>
                  <a:srgbClr val="303030"/>
                </a:solidFill>
                <a:effectLst/>
                <a:latin typeface="Times New Roman" panose="02020603050405020304" pitchFamily="18" charset="0"/>
              </a:rPr>
              <a:t>Pathol</a:t>
            </a:r>
            <a:r>
              <a:rPr lang="en-IN" sz="2000" b="0" i="0" dirty="0">
                <a:solidFill>
                  <a:srgbClr val="303030"/>
                </a:solidFill>
                <a:effectLst/>
                <a:latin typeface="Times New Roman" panose="02020603050405020304" pitchFamily="18" charset="0"/>
              </a:rPr>
              <a:t> Med. 2008 Feb;37(2):107-21. </a:t>
            </a:r>
          </a:p>
          <a:p>
            <a:r>
              <a:rPr lang="en-US" sz="2000" b="0" i="0" dirty="0">
                <a:solidFill>
                  <a:srgbClr val="303030"/>
                </a:solidFill>
                <a:effectLst/>
                <a:latin typeface="Times New Roman" panose="02020603050405020304" pitchFamily="18" charset="0"/>
              </a:rPr>
              <a:t>George AK, Anil S. Acute herpetic gingivostomatitis associated with herpes simplex virus 2: report of a case. J Int Oral Health. 2014 Jun;6(3):99-102.</a:t>
            </a:r>
          </a:p>
          <a:p>
            <a:r>
              <a:rPr lang="en-IN" dirty="0" err="1"/>
              <a:t>Bascones</a:t>
            </a:r>
            <a:r>
              <a:rPr lang="en-IN" dirty="0"/>
              <a:t> A, </a:t>
            </a:r>
            <a:r>
              <a:rPr lang="en-IN" dirty="0" err="1"/>
              <a:t>Figuero</a:t>
            </a:r>
            <a:r>
              <a:rPr lang="en-IN" dirty="0"/>
              <a:t> E, Esparza GC. </a:t>
            </a:r>
            <a:r>
              <a:rPr lang="en-IN" dirty="0" err="1"/>
              <a:t>U´lceras</a:t>
            </a:r>
            <a:r>
              <a:rPr lang="en-IN" dirty="0"/>
              <a:t> </a:t>
            </a:r>
            <a:r>
              <a:rPr lang="en-IN" dirty="0" err="1"/>
              <a:t>orales</a:t>
            </a:r>
            <a:r>
              <a:rPr lang="en-IN" dirty="0"/>
              <a:t>. Med Clin (</a:t>
            </a:r>
            <a:r>
              <a:rPr lang="en-IN" dirty="0" err="1"/>
              <a:t>Barc</a:t>
            </a:r>
            <a:r>
              <a:rPr lang="en-IN" dirty="0"/>
              <a:t>) 2005; 125: 590–7</a:t>
            </a:r>
          </a:p>
          <a:p>
            <a:endParaRPr lang="en-IN" sz="2000" dirty="0"/>
          </a:p>
          <a:p>
            <a:endParaRPr lang="en-IN" sz="2000" dirty="0"/>
          </a:p>
          <a:p>
            <a:endParaRPr lang="en-IN" sz="2000" dirty="0"/>
          </a:p>
          <a:p>
            <a:endParaRPr lang="en-IN" sz="2000" dirty="0"/>
          </a:p>
          <a:p>
            <a:endParaRPr lang="en-IN" dirty="0"/>
          </a:p>
        </p:txBody>
      </p:sp>
    </p:spTree>
    <p:extLst>
      <p:ext uri="{BB962C8B-B14F-4D97-AF65-F5344CB8AC3E}">
        <p14:creationId xmlns:p14="http://schemas.microsoft.com/office/powerpoint/2010/main" val="289072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F1DD-0D66-B101-2D32-F4A7E4C15879}"/>
              </a:ext>
            </a:extLst>
          </p:cNvPr>
          <p:cNvSpPr>
            <a:spLocks noGrp="1"/>
          </p:cNvSpPr>
          <p:nvPr>
            <p:ph type="title"/>
          </p:nvPr>
        </p:nvSpPr>
        <p:spPr>
          <a:xfrm>
            <a:off x="1295400" y="361335"/>
            <a:ext cx="9601200" cy="641555"/>
          </a:xfrm>
        </p:spPr>
        <p:txBody>
          <a:bodyPr>
            <a:normAutofit fontScale="90000"/>
          </a:bodyPr>
          <a:lstStyle/>
          <a:p>
            <a:r>
              <a:rPr lang="en-US" dirty="0"/>
              <a:t>HERPES SIMPLEX VIRUS:</a:t>
            </a:r>
            <a:endParaRPr lang="en-IN" dirty="0"/>
          </a:p>
        </p:txBody>
      </p:sp>
      <p:sp>
        <p:nvSpPr>
          <p:cNvPr id="3" name="Content Placeholder 2">
            <a:extLst>
              <a:ext uri="{FF2B5EF4-FFF2-40B4-BE49-F238E27FC236}">
                <a16:creationId xmlns:a16="http://schemas.microsoft.com/office/drawing/2014/main" id="{B2762E83-68D2-5FF1-A913-68D268BE8977}"/>
              </a:ext>
            </a:extLst>
          </p:cNvPr>
          <p:cNvSpPr>
            <a:spLocks noGrp="1"/>
          </p:cNvSpPr>
          <p:nvPr>
            <p:ph idx="1"/>
          </p:nvPr>
        </p:nvSpPr>
        <p:spPr>
          <a:xfrm>
            <a:off x="1371600" y="1327355"/>
            <a:ext cx="9601200" cy="5309419"/>
          </a:xfrm>
        </p:spPr>
        <p:txBody>
          <a:bodyPr/>
          <a:lstStyle/>
          <a:p>
            <a:pPr algn="l"/>
            <a:r>
              <a:rPr lang="en-US" b="0" i="0" dirty="0">
                <a:solidFill>
                  <a:srgbClr val="3C4245"/>
                </a:solidFill>
                <a:effectLst/>
                <a:latin typeface="Noto Sans" panose="020B0502040504020204" pitchFamily="34" charset="0"/>
              </a:rPr>
              <a:t>Herpes simplex virus (HSV), known as herpes, is a common infection that can cause painful blisters or ulcers. It primarily spreads by skin-to-skin contact. It is treatable but not curable.</a:t>
            </a:r>
            <a:br>
              <a:rPr lang="en-US" b="0" i="0" dirty="0">
                <a:solidFill>
                  <a:srgbClr val="3C4245"/>
                </a:solidFill>
                <a:effectLst/>
                <a:latin typeface="Noto Sans" panose="020B0502040504020204" pitchFamily="34" charset="0"/>
              </a:rPr>
            </a:br>
            <a:endParaRPr lang="en-US" b="0" i="0" dirty="0">
              <a:solidFill>
                <a:srgbClr val="3C4245"/>
              </a:solidFill>
              <a:effectLst/>
              <a:latin typeface="Noto Sans" panose="020B0502040504020204" pitchFamily="34" charset="0"/>
            </a:endParaRPr>
          </a:p>
          <a:p>
            <a:pPr algn="l"/>
            <a:r>
              <a:rPr lang="en-US" b="0" i="0" dirty="0">
                <a:solidFill>
                  <a:srgbClr val="3C4245"/>
                </a:solidFill>
                <a:effectLst/>
                <a:latin typeface="Noto Sans" panose="020B0502040504020204" pitchFamily="34" charset="0"/>
              </a:rPr>
              <a:t>There are two types of herpes simplex virus.</a:t>
            </a:r>
            <a:br>
              <a:rPr lang="en-US" b="0" i="0" dirty="0">
                <a:solidFill>
                  <a:srgbClr val="3C4245"/>
                </a:solidFill>
                <a:effectLst/>
                <a:latin typeface="Noto Sans" panose="020B0502040504020204" pitchFamily="34" charset="0"/>
              </a:rPr>
            </a:br>
            <a:endParaRPr lang="en-US" b="0" i="0" dirty="0">
              <a:solidFill>
                <a:srgbClr val="3C4245"/>
              </a:solidFill>
              <a:effectLst/>
              <a:latin typeface="Noto Sans" panose="020B0502040504020204" pitchFamily="34" charset="0"/>
            </a:endParaRPr>
          </a:p>
          <a:p>
            <a:pPr algn="l"/>
            <a:r>
              <a:rPr lang="en-US" b="0" i="0" dirty="0">
                <a:solidFill>
                  <a:srgbClr val="3C4245"/>
                </a:solidFill>
                <a:effectLst/>
                <a:latin typeface="Noto Sans" panose="020B0502040504020204" pitchFamily="34" charset="0"/>
              </a:rPr>
              <a:t>Type 1 (HSV-1) mostly spreads by oral contact and causes infections in or around the mouth (oral herpes or cold sores). It can also cause genital herpes. Most adults are infected with HSV-1.</a:t>
            </a:r>
            <a:br>
              <a:rPr lang="en-US" b="0" i="0" dirty="0">
                <a:solidFill>
                  <a:srgbClr val="3C4245"/>
                </a:solidFill>
                <a:effectLst/>
                <a:latin typeface="Noto Sans" panose="020B0502040504020204" pitchFamily="34" charset="0"/>
              </a:rPr>
            </a:br>
            <a:endParaRPr lang="en-US" b="0" i="0" dirty="0">
              <a:solidFill>
                <a:srgbClr val="3C4245"/>
              </a:solidFill>
              <a:effectLst/>
              <a:latin typeface="Noto Sans" panose="020B0502040504020204" pitchFamily="34" charset="0"/>
            </a:endParaRPr>
          </a:p>
          <a:p>
            <a:pPr algn="l"/>
            <a:r>
              <a:rPr lang="en-US" b="0" i="0" dirty="0">
                <a:solidFill>
                  <a:srgbClr val="3C4245"/>
                </a:solidFill>
                <a:effectLst/>
                <a:latin typeface="Noto Sans" panose="020B0502040504020204" pitchFamily="34" charset="0"/>
              </a:rPr>
              <a:t>Type 2 (HSV-2) spreads by sexual contact and causes genital herpes.</a:t>
            </a:r>
          </a:p>
          <a:p>
            <a:pPr algn="l"/>
            <a:r>
              <a:rPr lang="en-US" b="0" i="0" dirty="0">
                <a:solidFill>
                  <a:srgbClr val="3C4245"/>
                </a:solidFill>
                <a:effectLst/>
                <a:latin typeface="Noto Sans" panose="020B0502040504020204" pitchFamily="34" charset="0"/>
              </a:rPr>
              <a:t>Most people have no symptoms or only mild symptoms. The infection can cause painful blisters or ulcers that can recur over time. Medicines can reduce symptoms but can’t cure the infection.</a:t>
            </a:r>
          </a:p>
          <a:p>
            <a:endParaRPr lang="en-IN" dirty="0"/>
          </a:p>
        </p:txBody>
      </p:sp>
    </p:spTree>
    <p:extLst>
      <p:ext uri="{BB962C8B-B14F-4D97-AF65-F5344CB8AC3E}">
        <p14:creationId xmlns:p14="http://schemas.microsoft.com/office/powerpoint/2010/main" val="48371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222E1D-267E-AC4A-F6F3-40D51AC591FC}"/>
              </a:ext>
            </a:extLst>
          </p:cNvPr>
          <p:cNvPicPr>
            <a:picLocks noChangeAspect="1"/>
          </p:cNvPicPr>
          <p:nvPr/>
        </p:nvPicPr>
        <p:blipFill>
          <a:blip r:embed="rId2"/>
          <a:stretch>
            <a:fillRect/>
          </a:stretch>
        </p:blipFill>
        <p:spPr>
          <a:xfrm>
            <a:off x="1779268" y="1131342"/>
            <a:ext cx="8958084" cy="3745457"/>
          </a:xfrm>
          <a:prstGeom prst="rect">
            <a:avLst/>
          </a:prstGeom>
        </p:spPr>
      </p:pic>
    </p:spTree>
    <p:extLst>
      <p:ext uri="{BB962C8B-B14F-4D97-AF65-F5344CB8AC3E}">
        <p14:creationId xmlns:p14="http://schemas.microsoft.com/office/powerpoint/2010/main" val="77599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5C314-0A98-958F-3D0E-B7A6D8FBCE5E}"/>
              </a:ext>
            </a:extLst>
          </p:cNvPr>
          <p:cNvPicPr>
            <a:picLocks noChangeAspect="1"/>
          </p:cNvPicPr>
          <p:nvPr/>
        </p:nvPicPr>
        <p:blipFill>
          <a:blip r:embed="rId2"/>
          <a:stretch>
            <a:fillRect/>
          </a:stretch>
        </p:blipFill>
        <p:spPr>
          <a:xfrm>
            <a:off x="2610906" y="424620"/>
            <a:ext cx="7132861" cy="6167451"/>
          </a:xfrm>
          <a:prstGeom prst="rect">
            <a:avLst/>
          </a:prstGeom>
        </p:spPr>
      </p:pic>
    </p:spTree>
    <p:extLst>
      <p:ext uri="{BB962C8B-B14F-4D97-AF65-F5344CB8AC3E}">
        <p14:creationId xmlns:p14="http://schemas.microsoft.com/office/powerpoint/2010/main" val="226579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6847-830E-2553-08ED-00AB5D501DD7}"/>
              </a:ext>
            </a:extLst>
          </p:cNvPr>
          <p:cNvSpPr>
            <a:spLocks noGrp="1"/>
          </p:cNvSpPr>
          <p:nvPr>
            <p:ph type="title"/>
          </p:nvPr>
        </p:nvSpPr>
        <p:spPr>
          <a:xfrm>
            <a:off x="1371600" y="685800"/>
            <a:ext cx="9601200" cy="690716"/>
          </a:xfrm>
        </p:spPr>
        <p:txBody>
          <a:bodyPr/>
          <a:lstStyle/>
          <a:p>
            <a:r>
              <a:rPr lang="en-US" dirty="0"/>
              <a:t>ACUTE HERPETIC GINGIVOSTOMATITIS:</a:t>
            </a:r>
            <a:endParaRPr lang="en-IN" dirty="0"/>
          </a:p>
        </p:txBody>
      </p:sp>
      <p:sp>
        <p:nvSpPr>
          <p:cNvPr id="3" name="Content Placeholder 2">
            <a:extLst>
              <a:ext uri="{FF2B5EF4-FFF2-40B4-BE49-F238E27FC236}">
                <a16:creationId xmlns:a16="http://schemas.microsoft.com/office/drawing/2014/main" id="{1A6069E8-93B4-433E-59BB-3B97689B7E4C}"/>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Herpetic gingivostomatitis is a manifestation of herpes simplex virus type 1 (HSV-1) and is characterized by high-grade fever and painful oral lesions. While herpetic gingivostomatitis most commonly occurs in children from ages 6 months to 5 years, it may also occur in adults. </a:t>
            </a:r>
          </a:p>
          <a:p>
            <a:r>
              <a:rPr lang="en-US" b="0" i="0" dirty="0">
                <a:solidFill>
                  <a:srgbClr val="000000"/>
                </a:solidFill>
                <a:effectLst/>
                <a:latin typeface="Times New Roman" panose="02020603050405020304" pitchFamily="18" charset="0"/>
              </a:rPr>
              <a:t>HSV-1 is usually spread from direct contact or via droplets of oral secretions or lesions from an asymptomatic or symptomatic individual. Once a patient is infected with the herpes simplex virus, the infection can recur in the form of herpes labialis (cold sores) with intermittent re-activation occurring throughout life.</a:t>
            </a:r>
            <a:endParaRPr lang="en-IN" dirty="0"/>
          </a:p>
        </p:txBody>
      </p:sp>
    </p:spTree>
    <p:extLst>
      <p:ext uri="{BB962C8B-B14F-4D97-AF65-F5344CB8AC3E}">
        <p14:creationId xmlns:p14="http://schemas.microsoft.com/office/powerpoint/2010/main" val="399997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B57E-1BED-0979-7E43-0AE31858F71B}"/>
              </a:ext>
            </a:extLst>
          </p:cNvPr>
          <p:cNvSpPr>
            <a:spLocks noGrp="1"/>
          </p:cNvSpPr>
          <p:nvPr>
            <p:ph type="title"/>
          </p:nvPr>
        </p:nvSpPr>
        <p:spPr/>
        <p:txBody>
          <a:bodyPr/>
          <a:lstStyle/>
          <a:p>
            <a:r>
              <a:rPr lang="en-US" dirty="0"/>
              <a:t>CLASSIFICATION:</a:t>
            </a:r>
            <a:endParaRPr lang="en-IN" dirty="0"/>
          </a:p>
        </p:txBody>
      </p:sp>
      <p:sp>
        <p:nvSpPr>
          <p:cNvPr id="3" name="Content Placeholder 2">
            <a:extLst>
              <a:ext uri="{FF2B5EF4-FFF2-40B4-BE49-F238E27FC236}">
                <a16:creationId xmlns:a16="http://schemas.microsoft.com/office/drawing/2014/main" id="{1EFA5FB6-FCC4-B784-9A4B-6444C8BA9BD7}"/>
              </a:ext>
            </a:extLst>
          </p:cNvPr>
          <p:cNvSpPr>
            <a:spLocks noGrp="1"/>
          </p:cNvSpPr>
          <p:nvPr>
            <p:ph idx="1"/>
          </p:nvPr>
        </p:nvSpPr>
        <p:spPr/>
        <p:txBody>
          <a:bodyPr/>
          <a:lstStyle/>
          <a:p>
            <a:r>
              <a:rPr lang="en-US" dirty="0"/>
              <a:t>Oral ulcers are classified into two main groups: acute ulcers with abrupt onset and short duration and chronic ulcers with slow onset and insidious progression. There is no consensus about the duration that determines when an oral ulcer has become chronic, but is generally accepted that if the ulcer lasts for &gt; 2 weeks, it can be considered as a chronic ulcer.</a:t>
            </a:r>
            <a:endParaRPr lang="en-IN" dirty="0"/>
          </a:p>
          <a:p>
            <a:endParaRPr lang="en-IN" dirty="0"/>
          </a:p>
        </p:txBody>
      </p:sp>
      <p:sp>
        <p:nvSpPr>
          <p:cNvPr id="7" name="TextBox 6">
            <a:extLst>
              <a:ext uri="{FF2B5EF4-FFF2-40B4-BE49-F238E27FC236}">
                <a16:creationId xmlns:a16="http://schemas.microsoft.com/office/drawing/2014/main" id="{EB8C9A1B-6F4B-DF7F-2D2B-49B518B02DF2}"/>
              </a:ext>
            </a:extLst>
          </p:cNvPr>
          <p:cNvSpPr txBox="1"/>
          <p:nvPr/>
        </p:nvSpPr>
        <p:spPr>
          <a:xfrm>
            <a:off x="2349909" y="6374990"/>
            <a:ext cx="8622891" cy="369332"/>
          </a:xfrm>
          <a:prstGeom prst="rect">
            <a:avLst/>
          </a:prstGeom>
          <a:solidFill>
            <a:schemeClr val="bg2">
              <a:lumMod val="75000"/>
            </a:schemeClr>
          </a:solidFill>
        </p:spPr>
        <p:txBody>
          <a:bodyPr wrap="square">
            <a:spAutoFit/>
          </a:bodyPr>
          <a:lstStyle/>
          <a:p>
            <a:r>
              <a:rPr lang="en-IN" dirty="0" err="1"/>
              <a:t>Bascones</a:t>
            </a:r>
            <a:r>
              <a:rPr lang="en-IN" dirty="0"/>
              <a:t> A, </a:t>
            </a:r>
            <a:r>
              <a:rPr lang="en-IN" dirty="0" err="1"/>
              <a:t>Figuero</a:t>
            </a:r>
            <a:r>
              <a:rPr lang="en-IN" dirty="0"/>
              <a:t> E, Esparza GC. </a:t>
            </a:r>
            <a:r>
              <a:rPr lang="en-IN" dirty="0" err="1"/>
              <a:t>U´lceras</a:t>
            </a:r>
            <a:r>
              <a:rPr lang="en-IN" dirty="0"/>
              <a:t> </a:t>
            </a:r>
            <a:r>
              <a:rPr lang="en-IN" dirty="0" err="1"/>
              <a:t>orales</a:t>
            </a:r>
            <a:r>
              <a:rPr lang="en-IN" dirty="0"/>
              <a:t>. Med Clin (</a:t>
            </a:r>
            <a:r>
              <a:rPr lang="en-IN" dirty="0" err="1"/>
              <a:t>Barc</a:t>
            </a:r>
            <a:r>
              <a:rPr lang="en-IN" dirty="0"/>
              <a:t>) 2005; 125: 590–7</a:t>
            </a:r>
          </a:p>
        </p:txBody>
      </p:sp>
    </p:spTree>
    <p:extLst>
      <p:ext uri="{BB962C8B-B14F-4D97-AF65-F5344CB8AC3E}">
        <p14:creationId xmlns:p14="http://schemas.microsoft.com/office/powerpoint/2010/main" val="281919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9E1551-E3F4-CD0E-D901-9BF962815299}"/>
              </a:ext>
            </a:extLst>
          </p:cNvPr>
          <p:cNvPicPr>
            <a:picLocks noChangeAspect="1"/>
          </p:cNvPicPr>
          <p:nvPr/>
        </p:nvPicPr>
        <p:blipFill>
          <a:blip r:embed="rId2"/>
          <a:stretch>
            <a:fillRect/>
          </a:stretch>
        </p:blipFill>
        <p:spPr>
          <a:xfrm>
            <a:off x="2116549" y="235623"/>
            <a:ext cx="8325309" cy="5662193"/>
          </a:xfrm>
          <a:prstGeom prst="rect">
            <a:avLst/>
          </a:prstGeom>
          <a:ln>
            <a:noFill/>
          </a:ln>
          <a:effectLst>
            <a:softEdge rad="112500"/>
          </a:effectLst>
        </p:spPr>
      </p:pic>
      <p:sp>
        <p:nvSpPr>
          <p:cNvPr id="9" name="TextBox 8">
            <a:extLst>
              <a:ext uri="{FF2B5EF4-FFF2-40B4-BE49-F238E27FC236}">
                <a16:creationId xmlns:a16="http://schemas.microsoft.com/office/drawing/2014/main" id="{0350C548-E08B-CB8C-F079-4176832C6867}"/>
              </a:ext>
            </a:extLst>
          </p:cNvPr>
          <p:cNvSpPr txBox="1"/>
          <p:nvPr/>
        </p:nvSpPr>
        <p:spPr>
          <a:xfrm>
            <a:off x="1307690" y="6265575"/>
            <a:ext cx="10589342" cy="523220"/>
          </a:xfrm>
          <a:prstGeom prst="rect">
            <a:avLst/>
          </a:prstGeom>
          <a:solidFill>
            <a:schemeClr val="bg2">
              <a:lumMod val="75000"/>
            </a:schemeClr>
          </a:solidFill>
        </p:spPr>
        <p:txBody>
          <a:bodyPr wrap="square">
            <a:spAutoFit/>
          </a:bodyPr>
          <a:lstStyle/>
          <a:p>
            <a:r>
              <a:rPr lang="en-IN" sz="1400" b="0" i="0" dirty="0">
                <a:solidFill>
                  <a:srgbClr val="000000"/>
                </a:solidFill>
                <a:effectLst/>
                <a:latin typeface="IBM Plex Sans" panose="020B0503050203000203" pitchFamily="34" charset="0"/>
              </a:rPr>
              <a:t>Hamed Mortazavi, Yaser Safi, Maryam </a:t>
            </a:r>
            <a:r>
              <a:rPr lang="en-IN" sz="1400" b="0" i="0" dirty="0" err="1">
                <a:solidFill>
                  <a:srgbClr val="000000"/>
                </a:solidFill>
                <a:effectLst/>
                <a:latin typeface="IBM Plex Sans" panose="020B0503050203000203" pitchFamily="34" charset="0"/>
              </a:rPr>
              <a:t>Baharvand</a:t>
            </a:r>
            <a:r>
              <a:rPr lang="en-IN" sz="1400" b="0" i="0" dirty="0">
                <a:solidFill>
                  <a:srgbClr val="000000"/>
                </a:solidFill>
                <a:effectLst/>
                <a:latin typeface="IBM Plex Sans" panose="020B0503050203000203" pitchFamily="34" charset="0"/>
              </a:rPr>
              <a:t>, Somayeh Rahmani, "Diagnostic Features of Common Oral Ulcerative Lesions: An Updated Decision Tree", </a:t>
            </a:r>
            <a:r>
              <a:rPr lang="en-IN" sz="1400" b="0" i="1" dirty="0">
                <a:solidFill>
                  <a:srgbClr val="000000"/>
                </a:solidFill>
                <a:effectLst/>
                <a:latin typeface="IBM Plex Sans" panose="020B0503050203000203" pitchFamily="34" charset="0"/>
              </a:rPr>
              <a:t>International Journal of Dentistry</a:t>
            </a:r>
            <a:r>
              <a:rPr lang="en-IN" sz="1400" b="0" i="0" dirty="0">
                <a:solidFill>
                  <a:srgbClr val="000000"/>
                </a:solidFill>
                <a:effectLst/>
                <a:latin typeface="IBM Plex Sans" panose="020B0503050203000203" pitchFamily="34" charset="0"/>
              </a:rPr>
              <a:t>, vol. 2016, Article ID 7278925, 14 pages, 2016.</a:t>
            </a:r>
            <a:endParaRPr lang="en-IN" sz="1400" dirty="0"/>
          </a:p>
        </p:txBody>
      </p:sp>
    </p:spTree>
    <p:extLst>
      <p:ext uri="{BB962C8B-B14F-4D97-AF65-F5344CB8AC3E}">
        <p14:creationId xmlns:p14="http://schemas.microsoft.com/office/powerpoint/2010/main" val="299086268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{7557868A-FF9D-4283-8265-FB1D02BF0708}tf10001105</Template>
  <TotalTime>424</TotalTime>
  <Words>2927</Words>
  <Application>Microsoft Office PowerPoint</Application>
  <PresentationFormat>Widescreen</PresentationFormat>
  <Paragraphs>158</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AdvPSPH-R</vt:lpstr>
      <vt:lpstr>Arial</vt:lpstr>
      <vt:lpstr>BlinkMacSystemFont</vt:lpstr>
      <vt:lpstr>Cambria-Bold</vt:lpstr>
      <vt:lpstr>Franklin Gothic Book</vt:lpstr>
      <vt:lpstr>IBM Plex Sans</vt:lpstr>
      <vt:lpstr>Lucida Calligraphy</vt:lpstr>
      <vt:lpstr>Noto Sans</vt:lpstr>
      <vt:lpstr>Open Sans</vt:lpstr>
      <vt:lpstr>Times New Roman</vt:lpstr>
      <vt:lpstr>TimesNewRomanPS-ItalicMT</vt:lpstr>
      <vt:lpstr>Times-Roman</vt:lpstr>
      <vt:lpstr>Wingdings</vt:lpstr>
      <vt:lpstr>Crop</vt:lpstr>
      <vt:lpstr>Acute herpetic gingivostomatitis</vt:lpstr>
      <vt:lpstr>CONTENTS:</vt:lpstr>
      <vt:lpstr>INTRODUCTION:</vt:lpstr>
      <vt:lpstr>HERPES SIMPLEX VIRUS:</vt:lpstr>
      <vt:lpstr>PowerPoint Presentation</vt:lpstr>
      <vt:lpstr>PowerPoint Presentation</vt:lpstr>
      <vt:lpstr>ACUTE HERPETIC GINGIVOSTOMATITIS:</vt:lpstr>
      <vt:lpstr>CLASSIFICATION:</vt:lpstr>
      <vt:lpstr>PowerPoint Presentation</vt:lpstr>
      <vt:lpstr>EPIDERMIOLOGY:</vt:lpstr>
      <vt:lpstr>ETIOLOGY:</vt:lpstr>
      <vt:lpstr>PATHOPHYSIOLOGY:</vt:lpstr>
      <vt:lpstr>PowerPoint Presentation</vt:lpstr>
      <vt:lpstr>HISTOPATHOLOGY:</vt:lpstr>
      <vt:lpstr>PowerPoint Presentation</vt:lpstr>
      <vt:lpstr>ORAL MANIFESTATIONS:</vt:lpstr>
      <vt:lpstr>PowerPoint Presentation</vt:lpstr>
      <vt:lpstr>PowerPoint Presentation</vt:lpstr>
      <vt:lpstr>PowerPoint Presentation</vt:lpstr>
      <vt:lpstr>PowerPoint Presentation</vt:lpstr>
      <vt:lpstr>HISTORY AND PHYSICAL:</vt:lpstr>
      <vt:lpstr>PowerPoint Presentation</vt:lpstr>
      <vt:lpstr>EVALUATION:</vt:lpstr>
      <vt:lpstr>MANAGEMENT:</vt:lpstr>
      <vt:lpstr>PowerPoint Presentation</vt:lpstr>
      <vt:lpstr>DIFFERENCIAL DIAGNOSIS:</vt:lpstr>
      <vt:lpstr>PowerPoint Presentation</vt:lpstr>
      <vt:lpstr>COMPLICATIONS:</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herpetic gingivostomatitis</dc:title>
  <dc:creator>DaMiNi .</dc:creator>
  <cp:lastModifiedBy>DaMiNi .</cp:lastModifiedBy>
  <cp:revision>2</cp:revision>
  <dcterms:created xsi:type="dcterms:W3CDTF">2024-01-27T16:31:40Z</dcterms:created>
  <dcterms:modified xsi:type="dcterms:W3CDTF">2024-02-05T09:30:38Z</dcterms:modified>
</cp:coreProperties>
</file>