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468"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Lst>
  <p:sldSz cx="9144000" cy="5143500" type="screen16x9"/>
  <p:notesSz cx="6858000" cy="9144000"/>
  <p:embeddedFontLst>
    <p:embeddedFont>
      <p:font typeface="Raleway" charset="0"/>
      <p:regular r:id="rId229"/>
      <p:bold r:id="rId230"/>
      <p:italic r:id="rId231"/>
      <p:boldItalic r:id="rId232"/>
    </p:embeddedFont>
    <p:embeddedFont>
      <p:font typeface="Lato" charset="0"/>
      <p:regular r:id="rId233"/>
      <p:bold r:id="rId234"/>
      <p:italic r:id="rId235"/>
      <p:boldItalic r:id="rId236"/>
    </p:embeddedFont>
    <p:embeddedFont>
      <p:font typeface="Roboto" charset="0"/>
      <p:regular r:id="rId237"/>
      <p:bold r:id="rId238"/>
      <p:italic r:id="rId239"/>
      <p:boldItalic r:id="rId240"/>
    </p:embeddedFont>
    <p:embeddedFont>
      <p:font typeface="Nunito" charset="0"/>
      <p:regular r:id="rId241"/>
      <p:bold r:id="rId242"/>
      <p:italic r:id="rId243"/>
      <p:boldItalic r:id="rId244"/>
    </p:embeddedFont>
    <p:embeddedFont>
      <p:font typeface="Raleway Black" charset="0"/>
      <p:bold r:id="rId245"/>
      <p:boldItalic r:id="rId2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89B9FCD0-8602-48BB-93AC-0B39AABD985E}">
  <a:tblStyle styleId="{89B9FCD0-8602-48BB-93AC-0B39AABD985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1" d="100"/>
          <a:sy n="91" d="100"/>
        </p:scale>
        <p:origin x="-786"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font" Target="fonts/font9.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font" Target="fonts/font5.fntdata"/><Relationship Id="rId238" Type="http://schemas.openxmlformats.org/officeDocument/2006/relationships/font" Target="fonts/font10.fntdata"/><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notesMaster" Target="notesMasters/notesMaster1.xml"/><Relationship Id="rId244" Type="http://schemas.openxmlformats.org/officeDocument/2006/relationships/font" Target="fonts/font16.fntdata"/><Relationship Id="rId249"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font" Target="fonts/font6.fntdata"/><Relationship Id="rId239"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tableStyles" Target="tableStyle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font" Target="fonts/font1.fntdata"/><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font" Target="fonts/font12.fntdata"/><Relationship Id="rId245" Type="http://schemas.openxmlformats.org/officeDocument/2006/relationships/font" Target="fonts/font17.fntdata"/><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font" Target="fonts/font2.fntdata"/><Relationship Id="rId235" Type="http://schemas.openxmlformats.org/officeDocument/2006/relationships/font" Target="fonts/font7.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font" Target="fonts/font13.fntdata"/><Relationship Id="rId246" Type="http://schemas.openxmlformats.org/officeDocument/2006/relationships/font" Target="fonts/font1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font" Target="fonts/font8.fntdata"/><Relationship Id="rId26" Type="http://schemas.openxmlformats.org/officeDocument/2006/relationships/slide" Target="slides/slide25.xml"/><Relationship Id="rId231" Type="http://schemas.openxmlformats.org/officeDocument/2006/relationships/font" Target="fonts/font3.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font" Target="fonts/font14.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font" Target="fonts/font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9406438d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9406438d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6227bdc60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96227bdc60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2a02dfbccda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2a02dfbccd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2a02dfbccda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2a02dfbccd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2a02dfbccda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2a02dfbccd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a02dfbccda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a02dfbccd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2a02dfbccd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2a02dfbccd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a02dfbccda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2a02dfbccd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2a02dfbccda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2a02dfbccd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2a02dfbccda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2a02dfbccd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2a02dfbccda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2a02dfbccda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a02dfbccda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2a02dfbccda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9459309f94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9459309f9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a02dfbccda_0_2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2a02dfbccda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2a02dfbccda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2a02dfbccda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2a02dfbccda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2a02dfbccda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2a02dfbccda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2a02dfbccda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2a02dfbccda_0_2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2a02dfbccda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2a02dfbccda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2a02dfbccda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2a02dfbccda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2a02dfbccda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2a02dfbccda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2a02dfbccda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a02dfbccda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2a02dfbccda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2a02dfbccda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2a02dfbccda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9459309f9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9459309f9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2a02dfbccda_0_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2a02dfbccda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26290871e04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26290871e0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6290871e04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6290871e0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26290871e04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26290871e0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26290871e04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26290871e0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2629378f6b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2629378f6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2629378f6b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2629378f6b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2629378f6b9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2629378f6b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2629378f6b9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2629378f6b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2a1dc848e02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2a1dc848e0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9459309f94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9459309f9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2a1dc848e02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2a1dc848e0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2a1dc848e0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9" name="Google Shape;1249;g2a1dc848e0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2a1dc848e02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2a1dc848e0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2a1dc848e02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2a1dc848e0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2a1dc848e02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2a1dc848e0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2a1eca9725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2a1eca972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2a1eca9725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2a1eca9725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2a1eca97252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2a1eca9725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2a1eca9725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2a1eca9725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2a1eca9725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2a1eca9725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9459309f94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9459309f94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2a1eca97252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2a1eca9725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2a1eca97252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2a1eca9725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2a1eca97252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2a1eca9725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g2a1eca97252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1" name="Google Shape;1341;g2a1eca97252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2a260bb841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2a260bb84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2a260bb841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2a260bb841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2a260bb8419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2a260bb841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2a260bb8419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2a260bb841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2a260bb8419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2a260bb8419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2a260bb8419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2a260bb841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9459309f94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9459309f94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2a260bb8419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2a260bb841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2a260bb8419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2a260bb8419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2a260bb8419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2a260bb841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2a260bb8419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2a260bb8419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a260bb8419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a260bb841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2a260bb8419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2a260bb841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2a260bb8419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2a260bb8419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2a26c68936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3" name="Google Shape;1453;g2a26c6893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2a26c68936f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2a26c68936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2a26c68936f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2a26c68936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9459309f94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9459309f9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2a260bb8419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2a260bb8419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2a26c68936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2a26c68936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2a26c68936f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2a26c68936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2a3c7b4818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2a3c7b481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2a3c7b4818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2a3c7b4818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2a3c7b4818d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2a3c7b4818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2a3c7b4818d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2" name="Google Shape;1522;g2a3c7b4818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2a3c7b4818d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2a3c7b4818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a3c7b4818d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2a3c7b4818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2a3c7b4818d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2a3c7b4818d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9459309f94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9459309f9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2a3c7b4818d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2a3c7b4818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2a3c7b4818d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5" name="Google Shape;1565;g2a3c7b4818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2a3c7b4818d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2a3c7b4818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2a3c7b4818d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2a3c7b4818d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2a3c7b4818d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2a3c7b4818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2a3c7b4818d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2a3c7b4818d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2a3c7b4818d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2a3c7b4818d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2a3c7b4818d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2a3c7b4818d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2a3c7b4818d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2a3c7b4818d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2a3c7b4818d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2a3c7b4818d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9459309f94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9459309f94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2a3c7b4818d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2a3c7b4818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2a3c7b4818d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2a3c7b4818d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2a3c7b4818d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2" name="Google Shape;1652;g2a3c7b4818d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2a3c7b4818d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2a3c7b4818d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2a3c7b4818d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2a3c7b4818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2a3c7b4818d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2a3c7b4818d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g2a3c7b4818d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2" name="Google Shape;1682;g2a3c7b4818d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g2a410b755c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0" name="Google Shape;1690;g2a410b755c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2a410b755c6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2a410b755c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g2a419f199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g2a419f199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9459309f94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9459309f94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Google Shape;1713;g2a419f199aa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4" name="Google Shape;1714;g2a419f199a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g2a419f199aa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2" name="Google Shape;1722;g2a419f199a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2a56ed5067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2a56ed5067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2a56ed5067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2a56ed5067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2a57854ae4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2a57854ae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2a57854ae4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2a57854ae4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2a57854ae4b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2a57854ae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2a57854ae4b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2a57854ae4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2a57854ae4b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 name="Google Shape;1776;g2a57854ae4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g2a57854ae4b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4" name="Google Shape;1784;g2a57854ae4b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9406438dc9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9406438dc9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9459309f94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9459309f94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2a57854ae4b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2a57854ae4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g2a57854ae4b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9" name="Google Shape;1799;g2a57854ae4b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5"/>
        <p:cNvGrpSpPr/>
        <p:nvPr/>
      </p:nvGrpSpPr>
      <p:grpSpPr>
        <a:xfrm>
          <a:off x="0" y="0"/>
          <a:ext cx="0" cy="0"/>
          <a:chOff x="0" y="0"/>
          <a:chExt cx="0" cy="0"/>
        </a:xfrm>
      </p:grpSpPr>
      <p:sp>
        <p:nvSpPr>
          <p:cNvPr id="1806" name="Google Shape;1806;g2a57854ae4b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7" name="Google Shape;1807;g2a57854ae4b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g2a57854ae4b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5" name="Google Shape;1815;g2a57854ae4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g2a57854ae4b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3" name="Google Shape;1823;g2a57854ae4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2a57854ae4b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2a57854ae4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2a57854ae4b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2a57854ae4b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g2a57854ae4b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2a57854ae4b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263995d697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263995d697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263995d697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263995d697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9459309f94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9459309f94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g263995d6972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 name="Google Shape;1871;g263995d697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
        <p:cNvGrpSpPr/>
        <p:nvPr/>
      </p:nvGrpSpPr>
      <p:grpSpPr>
        <a:xfrm>
          <a:off x="0" y="0"/>
          <a:ext cx="0" cy="0"/>
          <a:chOff x="0" y="0"/>
          <a:chExt cx="0" cy="0"/>
        </a:xfrm>
      </p:grpSpPr>
      <p:sp>
        <p:nvSpPr>
          <p:cNvPr id="1877" name="Google Shape;1877;g263b5ef5bd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8" name="Google Shape;1878;g263b5ef5bd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263b5ef5bdc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263b5ef5bd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g263b5ef5bd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3" name="Google Shape;1893;g263b5ef5bd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263b5ef5bdc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263b5ef5bd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263b5ef5bdc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263b5ef5bd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g263b5ef5bdc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7" name="Google Shape;1917;g263b5ef5bd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g2a94dd02da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g2a94dd02d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2a94d76dded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2a94d76dde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2a94dd02da1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2a94dd02da1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94bff6a34a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94bff6a34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g2a94dd02da1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0" name="Google Shape;1950;g2a94dd02da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2a94dd02da1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8" name="Google Shape;1958;g2a94dd02da1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2a94dd02da1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2a94dd02da1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2ab51fd07a3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3" name="Google Shape;1973;g2ab51fd07a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2ab51fd07a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0" name="Google Shape;1980;g2ab51fd07a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265c386ba1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265c386ba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94bff6a34a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94bff6a34a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94bff6a34a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94bff6a34a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94bff6a34a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94bff6a34a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96227bdc60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96227bdc60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94c0781868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94c078186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94ccdba81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94ccdba81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94ccdba813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94ccdba81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9406438dc9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9406438dc9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954832795c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954832795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954832795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954832795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95a8e2eca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95a8e2eca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959b9cd57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959b9cd5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959b9cd57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959b9cd57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959b9cd57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959b9cd57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96227bdc60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96227bdc6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959b9cd571_0_4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959b9cd571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959b9cd571_0_4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959b9cd571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96227bdc6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96227bdc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9406438dc9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9406438dc9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96227bdc6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96227bdc6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96227bdc6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296227bdc6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96227bdc60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96227bdc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96227bdc60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96227bdc6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96227bdc60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96227bdc6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96227bdc60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96227bdc60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96227bdc60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96227bdc60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96227bdc60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96227bdc6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9600f45cc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29600f45cc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96227bdc60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96227bdc60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9406438dc9_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9406438dc9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96227bdc60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96227bdc6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96227bdc60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96227bdc6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9694964cf2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9694964cf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9694964cf2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9694964cf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9600f45c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9600f45c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9600f45cc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29600f45cc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9600f45cc1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9600f45cc1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9600f45cc1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9600f45cc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9600f45cc1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9600f45cc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9b74db1a69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29b74db1a6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940b6a1080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940b6a1080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9b74db1a6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9b74db1a6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9b74db1a6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9b74db1a6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9b74db1a6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29b74db1a6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9b74db1a69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9b74db1a6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9b74db1a69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29b74db1a69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9b74db1a69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9b74db1a6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29b74db1a69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29b74db1a69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9b74db1a69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9b74db1a6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9b74db1a69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9b74db1a69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9b74db1a69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9b74db1a69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9459309f9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9459309f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9b74db1a69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29b74db1a6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29b74db1a69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29b74db1a69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9b74db1a69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9b74db1a69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9b74db1a69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9b74db1a69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9b74db1a69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9b74db1a69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29b74db1a69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29b74db1a6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29b74db1a69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29b74db1a6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9b74db1a69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9b74db1a69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9b74db1a69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9b74db1a69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9b74db1a69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9b74db1a69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9459309f94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9459309f9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9b74db1a69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29b74db1a69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9d35e3a55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29d35e3a5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9d35e3a55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29d35e3a55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9d35e3a55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29d35e3a55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29d35e3a552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29d35e3a55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9d35e3a552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29d35e3a55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29da2e80a87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29da2e80a8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9da2e80a8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29da2e80a8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8e3e25c0d0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28e3e25c0d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9da2e80a87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9da2e80a8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9459309f9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9459309f9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9e9453a57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29e9453a57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29e9453a57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29e9453a57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9e9453a57b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29e9453a57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2624a7147c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2624a7147c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29fb0f169fb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29fb0f169f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29fb0f169fb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29fb0f169f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9fb0f169fb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29fb0f169f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29fb0f169fb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29fb0f169f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29fb0f169fb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6" name="Google Shape;966;g29fb0f169f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2a02dfbccd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2a02dfbcc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hyperlink" Target="https://www.google.com/search?sca_esv=586199351&amp;rlz=1C1CHBF_enIN1040IN1040&amp;q=momentous&amp;si=ALGXSlYl_e3TsZvERASNGAvnwCgjVeptGJ1rIxp5kp0d_nzSOv5L6HkrPUhS-VlrNu7gBw0JnUa8rNwRo4zIgnkX9JoezFWkiRIOxHngEbALm_oknW_WjcE=&amp;expnd=1"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hyperlink" Target="https://www.google.com/search?sca_esv=586222824&amp;bih=651&amp;biw=1366&amp;rlz=1C1CHBF_enIN1040IN1040&amp;hl=en-GB&amp;q=fragments&amp;si=ALGXSlYl_e3TsZvERASNGAvnwCgjmM_2p-TF3okWM9NscPg9oc6r_eNz6iYPeMX3pcm2dhxmE2mUMOIFzcydAfcdyYvmcMmzUlulOx4Mo2cE0e1Yu8D82Wo=&amp;expnd=1"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8.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1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9.xml"/><Relationship Id="rId1" Type="http://schemas.openxmlformats.org/officeDocument/2006/relationships/slideLayout" Target="../slideLayouts/slideLayout3.xml"/><Relationship Id="rId5" Type="http://schemas.openxmlformats.org/officeDocument/2006/relationships/image" Target="../media/image124.png"/><Relationship Id="rId4" Type="http://schemas.openxmlformats.org/officeDocument/2006/relationships/image" Target="../media/image123.png"/></Relationships>
</file>

<file path=ppt/slides/_rels/slide171.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74.xml"/><Relationship Id="rId1" Type="http://schemas.openxmlformats.org/officeDocument/2006/relationships/slideLayout" Target="../slideLayouts/slideLayout3.xml"/><Relationship Id="rId4" Type="http://schemas.openxmlformats.org/officeDocument/2006/relationships/image" Target="../media/image128.png"/></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76.xml"/><Relationship Id="rId1" Type="http://schemas.openxmlformats.org/officeDocument/2006/relationships/slideLayout" Target="../slideLayouts/slideLayout3.xml"/><Relationship Id="rId4" Type="http://schemas.openxmlformats.org/officeDocument/2006/relationships/image" Target="../media/image130.png"/></Relationships>
</file>

<file path=ppt/slides/_rels/slide17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133.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hyperlink" Target="https://www.google.com/search?sca_esv=589720406&amp;q=outwards&amp;si=ALGXSlaYxyllm14_NEvUA9w95SVcAXFnAM-kNJctMSM7Qy4Ta7sdTBOBuXSMJztuGN_CkKHd4ErKnZ5DTjqGpNCXyNiahUuuusNYyIw6iotynb3PKhTUNcI=&amp;expnd=1" TargetMode="External"/><Relationship Id="rId2" Type="http://schemas.openxmlformats.org/officeDocument/2006/relationships/notesSlide" Target="../notesSlides/notesSlide196.xml"/><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hyperlink" Target="https://en.wikipedia.org/wiki/Per_os" TargetMode="External"/><Relationship Id="rId2" Type="http://schemas.openxmlformats.org/officeDocument/2006/relationships/notesSlide" Target="../notesSlides/notesSlide200.xml"/><Relationship Id="rId1" Type="http://schemas.openxmlformats.org/officeDocument/2006/relationships/slideLayout" Target="../slideLayouts/slideLayout3.xml"/><Relationship Id="rId4" Type="http://schemas.openxmlformats.org/officeDocument/2006/relationships/image" Target="../media/image148.png"/></Relationships>
</file>

<file path=ppt/slides/_rels/slide20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11.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13.xml"/><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16.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9.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20.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22.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23.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google.com/search?sca_esv=577697702&amp;rlz=1C1CHBF_enIN1040IN1040&amp;q=finite&amp;si=ALGXSlZs_yOcjbcvFwhB4E04oe9YkO1-WjaNuGnSM95Jd31fijOaZxZeen0PPvVB7lPs1rf13WzTUemDgzrp5yycnGvPSSEU4g==&amp;expnd=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www.biologyonline.com/dictionary/plasma-membran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com/search?sca_esv=578712678&amp;rlz=1C1CHBF_enIN1040IN1040&amp;q=decay&amp;si=ALGXSlZC_jbid1uaZGfc4a798NDv4Qrtgj6oLfzeprzJoHtNQ4_1tPWeDa8oP9wds0PD72HLTgjzuZuHyws3wJVjRh5GjOHddQ==&amp;expnd=1"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gif"/></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s://en.wikipedia.org/wiki/Addition_reaction"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hyperlink" Target="https://en.wikipedia.org/wiki/Reaction_product" TargetMode="External"/><Relationship Id="rId4" Type="http://schemas.openxmlformats.org/officeDocument/2006/relationships/hyperlink" Target="https://en.wikipedia.org/wiki/Molecule"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p:nvPr/>
        </p:nvSpPr>
        <p:spPr>
          <a:xfrm>
            <a:off x="630075" y="1273025"/>
            <a:ext cx="7072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4200" b="1">
                <a:solidFill>
                  <a:schemeClr val="dk2"/>
                </a:solidFill>
                <a:latin typeface="Raleway"/>
                <a:ea typeface="Raleway"/>
                <a:cs typeface="Raleway"/>
                <a:sym typeface="Raleway"/>
              </a:rPr>
              <a:t>Absorption of Drugs </a:t>
            </a:r>
            <a:endParaRPr sz="4200" b="1">
              <a:solidFill>
                <a:schemeClr val="dk2"/>
              </a:solidFill>
              <a:latin typeface="Raleway"/>
              <a:ea typeface="Raleway"/>
              <a:cs typeface="Raleway"/>
              <a:sym typeface="Raleway"/>
            </a:endParaRPr>
          </a:p>
        </p:txBody>
      </p:sp>
      <p:pic>
        <p:nvPicPr>
          <p:cNvPr id="87" name="Google Shape;87;p13"/>
          <p:cNvPicPr preferRelativeResize="0"/>
          <p:nvPr/>
        </p:nvPicPr>
        <p:blipFill>
          <a:blip r:embed="rId3">
            <a:alphaModFix/>
          </a:blip>
          <a:stretch>
            <a:fillRect/>
          </a:stretch>
        </p:blipFill>
        <p:spPr>
          <a:xfrm>
            <a:off x="5757059" y="2571750"/>
            <a:ext cx="3386939" cy="2571749"/>
          </a:xfrm>
          <a:prstGeom prst="rect">
            <a:avLst/>
          </a:prstGeom>
          <a:noFill/>
          <a:ln>
            <a:noFill/>
          </a:ln>
        </p:spPr>
      </p:pic>
      <p:sp>
        <p:nvSpPr>
          <p:cNvPr id="88" name="Google Shape;88;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a:t>
            </a:fld>
            <a:endParaRPr/>
          </a:p>
        </p:txBody>
      </p:sp>
      <p:sp>
        <p:nvSpPr>
          <p:cNvPr id="89" name="Google Shape;89;p13"/>
          <p:cNvSpPr txBox="1"/>
          <p:nvPr/>
        </p:nvSpPr>
        <p:spPr>
          <a:xfrm>
            <a:off x="388450" y="4152300"/>
            <a:ext cx="4018500" cy="9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b="1">
                <a:solidFill>
                  <a:schemeClr val="accent1"/>
                </a:solidFill>
              </a:rPr>
              <a:t>Rathish Ramankutty</a:t>
            </a:r>
            <a:endParaRPr sz="1300" b="1">
              <a:solidFill>
                <a:schemeClr val="accent1"/>
              </a:solidFill>
            </a:endParaRPr>
          </a:p>
          <a:p>
            <a:pPr marL="0" lvl="0" indent="0" algn="l" rtl="0">
              <a:spcBef>
                <a:spcPts val="0"/>
              </a:spcBef>
              <a:spcAft>
                <a:spcPts val="0"/>
              </a:spcAft>
              <a:buNone/>
            </a:pPr>
            <a:r>
              <a:rPr lang="en-GB" sz="1300" b="1">
                <a:solidFill>
                  <a:schemeClr val="accent1"/>
                </a:solidFill>
              </a:rPr>
              <a:t>Associate Professor</a:t>
            </a:r>
            <a:endParaRPr sz="1300" b="1">
              <a:solidFill>
                <a:schemeClr val="accent1"/>
              </a:solidFill>
            </a:endParaRPr>
          </a:p>
          <a:p>
            <a:pPr marL="0" lvl="0" indent="0" algn="l" rtl="0">
              <a:spcBef>
                <a:spcPts val="0"/>
              </a:spcBef>
              <a:spcAft>
                <a:spcPts val="0"/>
              </a:spcAft>
              <a:buNone/>
            </a:pPr>
            <a:r>
              <a:rPr lang="en-GB" sz="1300" b="1">
                <a:solidFill>
                  <a:schemeClr val="accent1"/>
                </a:solidFill>
              </a:rPr>
              <a:t>Dept: of Pharmaceutics</a:t>
            </a:r>
            <a:endParaRPr sz="1300" b="1">
              <a:solidFill>
                <a:schemeClr val="accent1"/>
              </a:solidFill>
            </a:endParaRPr>
          </a:p>
          <a:p>
            <a:pPr marL="0" lvl="0" indent="0" algn="l" rtl="0">
              <a:spcBef>
                <a:spcPts val="0"/>
              </a:spcBef>
              <a:spcAft>
                <a:spcPts val="0"/>
              </a:spcAft>
              <a:buNone/>
            </a:pPr>
            <a:r>
              <a:rPr lang="en-GB" sz="1300" b="1">
                <a:solidFill>
                  <a:schemeClr val="accent1"/>
                </a:solidFill>
              </a:rPr>
              <a:t>JKKN College of Pharmacy</a:t>
            </a:r>
            <a:endParaRPr sz="1300" b="1">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a:spLocks noGrp="1"/>
          </p:cNvSpPr>
          <p:nvPr>
            <p:ph type="title"/>
          </p:nvPr>
        </p:nvSpPr>
        <p:spPr>
          <a:xfrm>
            <a:off x="727650" y="585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Let’s answer the questions</a:t>
            </a:r>
            <a:endParaRPr/>
          </a:p>
          <a:p>
            <a:pPr marL="0" lvl="0" indent="0" algn="l" rtl="0">
              <a:spcBef>
                <a:spcPts val="0"/>
              </a:spcBef>
              <a:spcAft>
                <a:spcPts val="0"/>
              </a:spcAft>
              <a:buNone/>
            </a:pPr>
            <a:endParaRPr/>
          </a:p>
        </p:txBody>
      </p:sp>
      <p:sp>
        <p:nvSpPr>
          <p:cNvPr id="170" name="Google Shape;170;p22"/>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a:latin typeface="Arial"/>
                <a:ea typeface="Arial"/>
                <a:cs typeface="Arial"/>
                <a:sym typeface="Arial"/>
              </a:rPr>
              <a:t>1.Define drug absorption. What are the various routes from which absorption of a drug is necessary for pharmacological action?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2.Classify the drug transport mechanisms. </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3.What is the major mechanism for absorption of most drugs</a:t>
            </a:r>
            <a:endParaRPr sz="1700">
              <a:latin typeface="Arial"/>
              <a:ea typeface="Arial"/>
              <a:cs typeface="Arial"/>
              <a:sym typeface="Arial"/>
            </a:endParaRPr>
          </a:p>
        </p:txBody>
      </p:sp>
      <p:pic>
        <p:nvPicPr>
          <p:cNvPr id="171" name="Google Shape;171;p22"/>
          <p:cNvPicPr preferRelativeResize="0"/>
          <p:nvPr/>
        </p:nvPicPr>
        <p:blipFill>
          <a:blip r:embed="rId3">
            <a:alphaModFix/>
          </a:blip>
          <a:stretch>
            <a:fillRect/>
          </a:stretch>
        </p:blipFill>
        <p:spPr>
          <a:xfrm>
            <a:off x="4572000" y="97675"/>
            <a:ext cx="4454850" cy="1175350"/>
          </a:xfrm>
          <a:prstGeom prst="rect">
            <a:avLst/>
          </a:prstGeom>
          <a:noFill/>
          <a:ln>
            <a:noFill/>
          </a:ln>
        </p:spPr>
      </p:pic>
      <p:sp>
        <p:nvSpPr>
          <p:cNvPr id="172" name="Google Shape;172;p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12"/>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Drug Permeability and Absorption</a:t>
            </a:r>
            <a:endParaRPr/>
          </a:p>
        </p:txBody>
      </p:sp>
      <p:sp>
        <p:nvSpPr>
          <p:cNvPr id="976" name="Google Shape;976;p112"/>
          <p:cNvSpPr txBox="1">
            <a:spLocks noGrp="1"/>
          </p:cNvSpPr>
          <p:nvPr>
            <p:ph type="body" idx="1"/>
          </p:nvPr>
        </p:nvSpPr>
        <p:spPr>
          <a:xfrm>
            <a:off x="729450" y="1331575"/>
            <a:ext cx="7688700" cy="3008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Orally administered drugs enter the systemic circulation by passive diffusion and their absorption is expressed mathematically by equation;</a:t>
            </a:r>
            <a:endParaRPr sz="1600">
              <a:latin typeface="Arial"/>
              <a:ea typeface="Arial"/>
              <a:cs typeface="Arial"/>
              <a:sym typeface="Arial"/>
            </a:endParaRPr>
          </a:p>
          <a:p>
            <a:pPr marL="0" lvl="0" indent="0" algn="l" rtl="0">
              <a:spcBef>
                <a:spcPts val="1200"/>
              </a:spcBef>
              <a:spcAft>
                <a:spcPts val="1200"/>
              </a:spcAft>
              <a:buNone/>
            </a:pPr>
            <a:endParaRPr/>
          </a:p>
        </p:txBody>
      </p:sp>
      <p:pic>
        <p:nvPicPr>
          <p:cNvPr id="977" name="Google Shape;977;p112"/>
          <p:cNvPicPr preferRelativeResize="0"/>
          <p:nvPr/>
        </p:nvPicPr>
        <p:blipFill>
          <a:blip r:embed="rId3">
            <a:alphaModFix/>
          </a:blip>
          <a:stretch>
            <a:fillRect/>
          </a:stretch>
        </p:blipFill>
        <p:spPr>
          <a:xfrm>
            <a:off x="1147231" y="1994275"/>
            <a:ext cx="6429425" cy="1791575"/>
          </a:xfrm>
          <a:prstGeom prst="rect">
            <a:avLst/>
          </a:prstGeom>
          <a:noFill/>
          <a:ln>
            <a:noFill/>
          </a:ln>
        </p:spPr>
      </p:pic>
      <p:sp>
        <p:nvSpPr>
          <p:cNvPr id="978" name="Google Shape;978;p112"/>
          <p:cNvSpPr txBox="1"/>
          <p:nvPr/>
        </p:nvSpPr>
        <p:spPr>
          <a:xfrm>
            <a:off x="378901" y="3987500"/>
            <a:ext cx="8765100" cy="646500"/>
          </a:xfrm>
          <a:prstGeom prst="rect">
            <a:avLst/>
          </a:prstGeom>
          <a:solidFill>
            <a:srgbClr val="F1C23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t>It is difficult to alter or control surface area and residence time of drug, focus for promoting absorption depends on </a:t>
            </a:r>
            <a:r>
              <a:rPr lang="en-GB" sz="1500" b="1" u="sng">
                <a:solidFill>
                  <a:srgbClr val="20124D"/>
                </a:solidFill>
              </a:rPr>
              <a:t>enhancing permeability of drug or drug concentration at absorption site</a:t>
            </a:r>
            <a:endParaRPr sz="1500" b="1" u="sng">
              <a:solidFill>
                <a:srgbClr val="20124D"/>
              </a:solidFill>
            </a:endParaRPr>
          </a:p>
        </p:txBody>
      </p:sp>
      <p:sp>
        <p:nvSpPr>
          <p:cNvPr id="979" name="Google Shape;979;p112"/>
          <p:cNvSpPr txBox="1"/>
          <p:nvPr/>
        </p:nvSpPr>
        <p:spPr>
          <a:xfrm>
            <a:off x="3420300" y="4714200"/>
            <a:ext cx="5723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040C28"/>
                </a:solidFill>
              </a:rPr>
              <a:t>Permeability :ability of a substance to allow gases or liquids to go through it</a:t>
            </a:r>
            <a:r>
              <a:rPr lang="en-GB" sz="1200">
                <a:solidFill>
                  <a:srgbClr val="202124"/>
                </a:solidFill>
                <a:highlight>
                  <a:srgbClr val="FFFFFF"/>
                </a:highlight>
              </a:rPr>
              <a:t>:</a:t>
            </a:r>
            <a:endParaRPr sz="1200"/>
          </a:p>
        </p:txBody>
      </p:sp>
      <p:sp>
        <p:nvSpPr>
          <p:cNvPr id="980" name="Google Shape;980;p1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13"/>
          <p:cNvSpPr txBox="1">
            <a:spLocks noGrp="1"/>
          </p:cNvSpPr>
          <p:nvPr>
            <p:ph type="title"/>
          </p:nvPr>
        </p:nvSpPr>
        <p:spPr>
          <a:xfrm>
            <a:off x="546675" y="358975"/>
            <a:ext cx="8513100" cy="1103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Drug characteristics that determine the passive transport or permeability of drugs across intestinal epithelium</a:t>
            </a:r>
            <a:endParaRPr/>
          </a:p>
        </p:txBody>
      </p:sp>
      <p:sp>
        <p:nvSpPr>
          <p:cNvPr id="986" name="Google Shape;986;p113"/>
          <p:cNvSpPr txBox="1">
            <a:spLocks noGrp="1"/>
          </p:cNvSpPr>
          <p:nvPr>
            <p:ph type="body" idx="1"/>
          </p:nvPr>
        </p:nvSpPr>
        <p:spPr>
          <a:xfrm>
            <a:off x="2428275" y="1618775"/>
            <a:ext cx="6527100" cy="2930100"/>
          </a:xfrm>
          <a:prstGeom prst="rect">
            <a:avLst/>
          </a:prstGeom>
        </p:spPr>
        <p:txBody>
          <a:bodyPr spcFirstLastPara="1" wrap="square" lIns="91425" tIns="91425" rIns="91425" bIns="91425" anchor="t" anchorCtr="0">
            <a:normAutofit/>
          </a:bodyPr>
          <a:lstStyle/>
          <a:p>
            <a:pPr marL="457200" lvl="0" indent="-374650" algn="l" rtl="0">
              <a:spcBef>
                <a:spcPts val="0"/>
              </a:spcBef>
              <a:spcAft>
                <a:spcPts val="0"/>
              </a:spcAft>
              <a:buSzPts val="2300"/>
              <a:buFont typeface="Arial"/>
              <a:buChar char="❖"/>
            </a:pPr>
            <a:r>
              <a:rPr lang="en-GB" sz="2300">
                <a:latin typeface="Arial"/>
                <a:ea typeface="Arial"/>
                <a:cs typeface="Arial"/>
                <a:sym typeface="Arial"/>
              </a:rPr>
              <a:t>Lipophilicity of drug expressed as log P.  </a:t>
            </a:r>
            <a:endParaRPr sz="2300">
              <a:latin typeface="Arial"/>
              <a:ea typeface="Arial"/>
              <a:cs typeface="Arial"/>
              <a:sym typeface="Arial"/>
            </a:endParaRPr>
          </a:p>
          <a:p>
            <a:pPr marL="457200" lvl="0" indent="-374650" algn="l" rtl="0">
              <a:spcBef>
                <a:spcPts val="0"/>
              </a:spcBef>
              <a:spcAft>
                <a:spcPts val="0"/>
              </a:spcAft>
              <a:buSzPts val="2300"/>
              <a:buFont typeface="Arial"/>
              <a:buChar char="❖"/>
            </a:pPr>
            <a:r>
              <a:rPr lang="en-GB" sz="2300">
                <a:latin typeface="Arial"/>
                <a:ea typeface="Arial"/>
                <a:cs typeface="Arial"/>
                <a:sym typeface="Arial"/>
              </a:rPr>
              <a:t>Polarity of drug which is measured by the number of </a:t>
            </a:r>
            <a:r>
              <a:rPr lang="en-GB" sz="2300" u="sng">
                <a:solidFill>
                  <a:srgbClr val="20124D"/>
                </a:solidFill>
                <a:latin typeface="Arial"/>
                <a:ea typeface="Arial"/>
                <a:cs typeface="Arial"/>
                <a:sym typeface="Arial"/>
              </a:rPr>
              <a:t>H-bond acceptors</a:t>
            </a:r>
            <a:r>
              <a:rPr lang="en-GB" sz="2300">
                <a:latin typeface="Arial"/>
                <a:ea typeface="Arial"/>
                <a:cs typeface="Arial"/>
                <a:sym typeface="Arial"/>
              </a:rPr>
              <a:t> and number of </a:t>
            </a:r>
            <a:r>
              <a:rPr lang="en-GB" sz="2300" u="sng">
                <a:solidFill>
                  <a:srgbClr val="20124D"/>
                </a:solidFill>
                <a:latin typeface="Arial"/>
                <a:ea typeface="Arial"/>
                <a:cs typeface="Arial"/>
                <a:sym typeface="Arial"/>
              </a:rPr>
              <a:t>H-bond donors</a:t>
            </a:r>
            <a:r>
              <a:rPr lang="en-GB" sz="2300">
                <a:latin typeface="Arial"/>
                <a:ea typeface="Arial"/>
                <a:cs typeface="Arial"/>
                <a:sym typeface="Arial"/>
              </a:rPr>
              <a:t> on the drug molecule.</a:t>
            </a:r>
            <a:endParaRPr sz="2300">
              <a:latin typeface="Arial"/>
              <a:ea typeface="Arial"/>
              <a:cs typeface="Arial"/>
              <a:sym typeface="Arial"/>
            </a:endParaRPr>
          </a:p>
          <a:p>
            <a:pPr marL="457200" lvl="0" indent="-374650" algn="l" rtl="0">
              <a:spcBef>
                <a:spcPts val="0"/>
              </a:spcBef>
              <a:spcAft>
                <a:spcPts val="0"/>
              </a:spcAft>
              <a:buSzPts val="2300"/>
              <a:buFont typeface="Arial"/>
              <a:buChar char="❖"/>
            </a:pPr>
            <a:r>
              <a:rPr lang="en-GB" sz="2300">
                <a:latin typeface="Arial"/>
                <a:ea typeface="Arial"/>
                <a:cs typeface="Arial"/>
                <a:sym typeface="Arial"/>
              </a:rPr>
              <a:t>Molecular size.</a:t>
            </a:r>
            <a:endParaRPr sz="2300">
              <a:latin typeface="Arial"/>
              <a:ea typeface="Arial"/>
              <a:cs typeface="Arial"/>
              <a:sym typeface="Arial"/>
            </a:endParaRPr>
          </a:p>
        </p:txBody>
      </p:sp>
      <p:pic>
        <p:nvPicPr>
          <p:cNvPr id="987" name="Google Shape;987;p113"/>
          <p:cNvPicPr preferRelativeResize="0"/>
          <p:nvPr/>
        </p:nvPicPr>
        <p:blipFill>
          <a:blip r:embed="rId3">
            <a:alphaModFix/>
          </a:blip>
          <a:stretch>
            <a:fillRect/>
          </a:stretch>
        </p:blipFill>
        <p:spPr>
          <a:xfrm>
            <a:off x="336262" y="1320625"/>
            <a:ext cx="2160287" cy="2930100"/>
          </a:xfrm>
          <a:prstGeom prst="rect">
            <a:avLst/>
          </a:prstGeom>
          <a:noFill/>
          <a:ln>
            <a:noFill/>
          </a:ln>
        </p:spPr>
      </p:pic>
      <p:sp>
        <p:nvSpPr>
          <p:cNvPr id="988" name="Google Shape;988;p1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14"/>
          <p:cNvSpPr txBox="1">
            <a:spLocks noGrp="1"/>
          </p:cNvSpPr>
          <p:nvPr>
            <p:ph type="title"/>
          </p:nvPr>
        </p:nvSpPr>
        <p:spPr>
          <a:xfrm>
            <a:off x="727650" y="5615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Rule of Five</a:t>
            </a:r>
            <a:endParaRPr/>
          </a:p>
        </p:txBody>
      </p:sp>
      <p:sp>
        <p:nvSpPr>
          <p:cNvPr id="994" name="Google Shape;994;p114"/>
          <p:cNvSpPr txBox="1">
            <a:spLocks noGrp="1"/>
          </p:cNvSpPr>
          <p:nvPr>
            <p:ph type="body" idx="1"/>
          </p:nvPr>
        </p:nvSpPr>
        <p:spPr>
          <a:xfrm>
            <a:off x="809375" y="1501275"/>
            <a:ext cx="7780500" cy="3289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a:latin typeface="Arial"/>
                <a:ea typeface="Arial"/>
                <a:cs typeface="Arial"/>
                <a:sym typeface="Arial"/>
              </a:rPr>
              <a:t>Net effect of the above three properties of drug on its permeability across intestinal epithelium -  </a:t>
            </a:r>
            <a:r>
              <a:rPr lang="en-GB" sz="1700" i="1">
                <a:latin typeface="Arial"/>
                <a:ea typeface="Arial"/>
                <a:cs typeface="Arial"/>
                <a:sym typeface="Arial"/>
              </a:rPr>
              <a:t>Lipinski et al</a:t>
            </a:r>
            <a:endParaRPr sz="1700" i="1">
              <a:latin typeface="Arial"/>
              <a:ea typeface="Arial"/>
              <a:cs typeface="Arial"/>
              <a:sym typeface="Arial"/>
            </a:endParaRPr>
          </a:p>
          <a:p>
            <a:pPr marL="457200" lvl="0" indent="-355600" algn="l" rtl="0">
              <a:spcBef>
                <a:spcPts val="1200"/>
              </a:spcBef>
              <a:spcAft>
                <a:spcPts val="0"/>
              </a:spcAft>
              <a:buClr>
                <a:srgbClr val="20124D"/>
              </a:buClr>
              <a:buSzPts val="2000"/>
              <a:buFont typeface="Arial"/>
              <a:buChar char="●"/>
            </a:pPr>
            <a:r>
              <a:rPr lang="en-GB" sz="2000">
                <a:solidFill>
                  <a:srgbClr val="20124D"/>
                </a:solidFill>
                <a:latin typeface="Arial"/>
                <a:ea typeface="Arial"/>
                <a:cs typeface="Arial"/>
                <a:sym typeface="Arial"/>
              </a:rPr>
              <a:t>Molecular weight of drug ≤ 500  </a:t>
            </a:r>
            <a:endParaRPr sz="2000">
              <a:solidFill>
                <a:srgbClr val="20124D"/>
              </a:solidFill>
              <a:latin typeface="Arial"/>
              <a:ea typeface="Arial"/>
              <a:cs typeface="Arial"/>
              <a:sym typeface="Arial"/>
            </a:endParaRPr>
          </a:p>
          <a:p>
            <a:pPr marL="457200" lvl="0" indent="-355600" algn="l" rtl="0">
              <a:spcBef>
                <a:spcPts val="0"/>
              </a:spcBef>
              <a:spcAft>
                <a:spcPts val="0"/>
              </a:spcAft>
              <a:buClr>
                <a:srgbClr val="20124D"/>
              </a:buClr>
              <a:buSzPts val="2000"/>
              <a:buFont typeface="Arial"/>
              <a:buChar char="●"/>
            </a:pPr>
            <a:r>
              <a:rPr lang="en-GB" sz="2000">
                <a:solidFill>
                  <a:srgbClr val="20124D"/>
                </a:solidFill>
                <a:latin typeface="Arial"/>
                <a:ea typeface="Arial"/>
                <a:cs typeface="Arial"/>
                <a:sym typeface="Arial"/>
              </a:rPr>
              <a:t>Lipophilicity of drug, log P ≤ 5  </a:t>
            </a:r>
            <a:endParaRPr sz="2000">
              <a:solidFill>
                <a:srgbClr val="20124D"/>
              </a:solidFill>
              <a:latin typeface="Arial"/>
              <a:ea typeface="Arial"/>
              <a:cs typeface="Arial"/>
              <a:sym typeface="Arial"/>
            </a:endParaRPr>
          </a:p>
          <a:p>
            <a:pPr marL="457200" lvl="0" indent="-355600" algn="l" rtl="0">
              <a:spcBef>
                <a:spcPts val="0"/>
              </a:spcBef>
              <a:spcAft>
                <a:spcPts val="0"/>
              </a:spcAft>
              <a:buClr>
                <a:srgbClr val="20124D"/>
              </a:buClr>
              <a:buSzPts val="2000"/>
              <a:buFont typeface="Arial"/>
              <a:buChar char="●"/>
            </a:pPr>
            <a:r>
              <a:rPr lang="en-GB" sz="2000">
                <a:solidFill>
                  <a:srgbClr val="20124D"/>
                </a:solidFill>
                <a:latin typeface="Arial"/>
                <a:ea typeface="Arial"/>
                <a:cs typeface="Arial"/>
                <a:sym typeface="Arial"/>
              </a:rPr>
              <a:t>Number of H-bond acceptors ≤ 10  </a:t>
            </a:r>
            <a:endParaRPr sz="2000">
              <a:solidFill>
                <a:srgbClr val="20124D"/>
              </a:solidFill>
              <a:latin typeface="Arial"/>
              <a:ea typeface="Arial"/>
              <a:cs typeface="Arial"/>
              <a:sym typeface="Arial"/>
            </a:endParaRPr>
          </a:p>
          <a:p>
            <a:pPr marL="457200" lvl="0" indent="-355600" algn="l" rtl="0">
              <a:spcBef>
                <a:spcPts val="0"/>
              </a:spcBef>
              <a:spcAft>
                <a:spcPts val="0"/>
              </a:spcAft>
              <a:buClr>
                <a:srgbClr val="20124D"/>
              </a:buClr>
              <a:buSzPts val="2000"/>
              <a:buFont typeface="Arial"/>
              <a:buChar char="●"/>
            </a:pPr>
            <a:r>
              <a:rPr lang="en-GB" sz="2000">
                <a:solidFill>
                  <a:srgbClr val="20124D"/>
                </a:solidFill>
                <a:latin typeface="Arial"/>
                <a:ea typeface="Arial"/>
                <a:cs typeface="Arial"/>
                <a:sym typeface="Arial"/>
              </a:rPr>
              <a:t>Number of H-bond donors ≤ 5 </a:t>
            </a:r>
            <a:endParaRPr sz="2000">
              <a:solidFill>
                <a:srgbClr val="20124D"/>
              </a:solidFill>
              <a:latin typeface="Arial"/>
              <a:ea typeface="Arial"/>
              <a:cs typeface="Arial"/>
              <a:sym typeface="Arial"/>
            </a:endParaRPr>
          </a:p>
        </p:txBody>
      </p:sp>
      <p:sp>
        <p:nvSpPr>
          <p:cNvPr id="995" name="Google Shape;995;p114"/>
          <p:cNvSpPr txBox="1"/>
          <p:nvPr/>
        </p:nvSpPr>
        <p:spPr>
          <a:xfrm>
            <a:off x="809375" y="4229675"/>
            <a:ext cx="8071200" cy="615600"/>
          </a:xfrm>
          <a:prstGeom prst="rect">
            <a:avLst/>
          </a:prstGeom>
          <a:solidFill>
            <a:srgbClr val="8E7CC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t>For a given drug, </a:t>
            </a:r>
            <a:r>
              <a:rPr lang="en-GB" b="1" u="sng"/>
              <a:t>if any two of these values is greater</a:t>
            </a:r>
            <a:r>
              <a:rPr lang="en-GB" b="1"/>
              <a:t> than that specified above, then oral absorption may be significant problem.</a:t>
            </a:r>
            <a:endParaRPr b="1"/>
          </a:p>
        </p:txBody>
      </p:sp>
      <p:sp>
        <p:nvSpPr>
          <p:cNvPr id="996" name="Google Shape;996;p1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115"/>
          <p:cNvSpPr txBox="1">
            <a:spLocks noGrp="1"/>
          </p:cNvSpPr>
          <p:nvPr>
            <p:ph type="title"/>
          </p:nvPr>
        </p:nvSpPr>
        <p:spPr>
          <a:xfrm>
            <a:off x="729450" y="5484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Drug Stability</a:t>
            </a:r>
            <a:endParaRPr/>
          </a:p>
        </p:txBody>
      </p:sp>
      <p:sp>
        <p:nvSpPr>
          <p:cNvPr id="1002" name="Google Shape;1002;p115"/>
          <p:cNvSpPr txBox="1">
            <a:spLocks noGrp="1"/>
          </p:cNvSpPr>
          <p:nvPr>
            <p:ph type="body" idx="1"/>
          </p:nvPr>
        </p:nvSpPr>
        <p:spPr>
          <a:xfrm>
            <a:off x="729450" y="1409900"/>
            <a:ext cx="7965000" cy="3407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Arial"/>
                <a:ea typeface="Arial"/>
                <a:cs typeface="Arial"/>
                <a:sym typeface="Arial"/>
              </a:rPr>
              <a:t>A drug for oral use may destabilize either during its </a:t>
            </a:r>
            <a:r>
              <a:rPr lang="en-GB" sz="1800" u="sng">
                <a:latin typeface="Arial"/>
                <a:ea typeface="Arial"/>
                <a:cs typeface="Arial"/>
                <a:sym typeface="Arial"/>
              </a:rPr>
              <a:t>shelf-life</a:t>
            </a:r>
            <a:r>
              <a:rPr lang="en-GB" sz="1800">
                <a:latin typeface="Arial"/>
                <a:ea typeface="Arial"/>
                <a:cs typeface="Arial"/>
                <a:sym typeface="Arial"/>
              </a:rPr>
              <a:t> or in the </a:t>
            </a:r>
            <a:r>
              <a:rPr lang="en-GB" sz="1800" u="sng">
                <a:latin typeface="Arial"/>
                <a:ea typeface="Arial"/>
                <a:cs typeface="Arial"/>
                <a:sym typeface="Arial"/>
              </a:rPr>
              <a:t>GIT</a:t>
            </a:r>
            <a:r>
              <a:rPr lang="en-GB" sz="1800">
                <a:latin typeface="Arial"/>
                <a:ea typeface="Arial"/>
                <a:cs typeface="Arial"/>
                <a:sym typeface="Arial"/>
              </a:rPr>
              <a:t>.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Two major stability problems resulting in poor bioavailability of an orally administered drug are—</a:t>
            </a:r>
            <a:endParaRPr sz="1800">
              <a:latin typeface="Arial"/>
              <a:ea typeface="Arial"/>
              <a:cs typeface="Arial"/>
              <a:sym typeface="Arial"/>
            </a:endParaRPr>
          </a:p>
          <a:p>
            <a:pPr marL="0" lvl="0" indent="457200" algn="l" rtl="0">
              <a:spcBef>
                <a:spcPts val="1200"/>
              </a:spcBef>
              <a:spcAft>
                <a:spcPts val="0"/>
              </a:spcAft>
              <a:buNone/>
            </a:pPr>
            <a:r>
              <a:rPr lang="en-GB" sz="1800">
                <a:solidFill>
                  <a:srgbClr val="4C1130"/>
                </a:solidFill>
                <a:latin typeface="Arial"/>
                <a:ea typeface="Arial"/>
                <a:cs typeface="Arial"/>
                <a:sym typeface="Arial"/>
              </a:rPr>
              <a:t>degradation of the drug into inactive form</a:t>
            </a:r>
            <a:r>
              <a:rPr lang="en-GB" sz="1800">
                <a:latin typeface="Arial"/>
                <a:ea typeface="Arial"/>
                <a:cs typeface="Arial"/>
                <a:sym typeface="Arial"/>
              </a:rPr>
              <a:t>, &amp;</a:t>
            </a:r>
            <a:endParaRPr sz="1800">
              <a:latin typeface="Arial"/>
              <a:ea typeface="Arial"/>
              <a:cs typeface="Arial"/>
              <a:sym typeface="Arial"/>
            </a:endParaRPr>
          </a:p>
          <a:p>
            <a:pPr marL="0" lvl="0" indent="457200" algn="l" rtl="0">
              <a:spcBef>
                <a:spcPts val="1200"/>
              </a:spcBef>
              <a:spcAft>
                <a:spcPts val="1200"/>
              </a:spcAft>
              <a:buNone/>
            </a:pPr>
            <a:r>
              <a:rPr lang="en-GB" sz="1800">
                <a:solidFill>
                  <a:srgbClr val="20124D"/>
                </a:solidFill>
                <a:latin typeface="Arial"/>
                <a:ea typeface="Arial"/>
                <a:cs typeface="Arial"/>
                <a:sym typeface="Arial"/>
              </a:rPr>
              <a:t>interaction with one or more different component(s) either of the dosage form or those present in the GIT to form a complex that is poorly soluble or is unabsorbable.</a:t>
            </a:r>
            <a:endParaRPr sz="1800">
              <a:solidFill>
                <a:srgbClr val="20124D"/>
              </a:solidFill>
              <a:latin typeface="Arial"/>
              <a:ea typeface="Arial"/>
              <a:cs typeface="Arial"/>
              <a:sym typeface="Arial"/>
            </a:endParaRPr>
          </a:p>
        </p:txBody>
      </p:sp>
      <p:sp>
        <p:nvSpPr>
          <p:cNvPr id="1003" name="Google Shape;1003;p1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16"/>
          <p:cNvSpPr txBox="1">
            <a:spLocks noGrp="1"/>
          </p:cNvSpPr>
          <p:nvPr>
            <p:ph type="title"/>
          </p:nvPr>
        </p:nvSpPr>
        <p:spPr>
          <a:xfrm>
            <a:off x="781675" y="5614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Stereochemical Nature of Drug </a:t>
            </a:r>
            <a:endParaRPr/>
          </a:p>
        </p:txBody>
      </p:sp>
      <p:sp>
        <p:nvSpPr>
          <p:cNvPr id="1009" name="Google Shape;1009;p116"/>
          <p:cNvSpPr txBox="1">
            <a:spLocks noGrp="1"/>
          </p:cNvSpPr>
          <p:nvPr>
            <p:ph type="body" idx="1"/>
          </p:nvPr>
        </p:nvSpPr>
        <p:spPr>
          <a:xfrm>
            <a:off x="0" y="1409900"/>
            <a:ext cx="3200400" cy="3034500"/>
          </a:xfrm>
          <a:prstGeom prst="rect">
            <a:avLst/>
          </a:prstGeom>
          <a:solidFill>
            <a:srgbClr val="FFFF00"/>
          </a:solidFill>
          <a:ln w="9525" cap="flat" cmpd="sng">
            <a:solidFill>
              <a:srgbClr val="040C28"/>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1200"/>
              </a:spcAft>
              <a:buNone/>
            </a:pPr>
            <a:r>
              <a:rPr lang="en-GB" sz="2500">
                <a:latin typeface="Arial"/>
                <a:ea typeface="Arial"/>
                <a:cs typeface="Arial"/>
                <a:sym typeface="Arial"/>
              </a:rPr>
              <a:t>Chiral drugs constitute approximately 60% of the drugs in current use. </a:t>
            </a:r>
            <a:endParaRPr sz="2500">
              <a:latin typeface="Arial"/>
              <a:ea typeface="Arial"/>
              <a:cs typeface="Arial"/>
              <a:sym typeface="Arial"/>
            </a:endParaRPr>
          </a:p>
        </p:txBody>
      </p:sp>
      <p:pic>
        <p:nvPicPr>
          <p:cNvPr id="1010" name="Google Shape;1010;p116"/>
          <p:cNvPicPr preferRelativeResize="0"/>
          <p:nvPr/>
        </p:nvPicPr>
        <p:blipFill>
          <a:blip r:embed="rId3">
            <a:alphaModFix/>
          </a:blip>
          <a:stretch>
            <a:fillRect/>
          </a:stretch>
        </p:blipFill>
        <p:spPr>
          <a:xfrm>
            <a:off x="3200400" y="1305438"/>
            <a:ext cx="5943600" cy="2733675"/>
          </a:xfrm>
          <a:prstGeom prst="rect">
            <a:avLst/>
          </a:prstGeom>
          <a:noFill/>
          <a:ln>
            <a:noFill/>
          </a:ln>
        </p:spPr>
      </p:pic>
      <p:sp>
        <p:nvSpPr>
          <p:cNvPr id="1011" name="Google Shape;1011;p1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17"/>
          <p:cNvSpPr txBox="1">
            <a:spLocks noGrp="1"/>
          </p:cNvSpPr>
          <p:nvPr>
            <p:ph type="title"/>
          </p:nvPr>
        </p:nvSpPr>
        <p:spPr>
          <a:xfrm>
            <a:off x="108450" y="91400"/>
            <a:ext cx="4238700" cy="470100"/>
          </a:xfrm>
          <a:prstGeom prst="rect">
            <a:avLst/>
          </a:prstGeom>
          <a:solidFill>
            <a:srgbClr val="6AA84F"/>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Racemic Mixture</a:t>
            </a:r>
            <a:endParaRPr/>
          </a:p>
        </p:txBody>
      </p:sp>
      <p:pic>
        <p:nvPicPr>
          <p:cNvPr id="1017" name="Google Shape;1017;p117"/>
          <p:cNvPicPr preferRelativeResize="0"/>
          <p:nvPr/>
        </p:nvPicPr>
        <p:blipFill>
          <a:blip r:embed="rId3">
            <a:alphaModFix/>
          </a:blip>
          <a:stretch>
            <a:fillRect/>
          </a:stretch>
        </p:blipFill>
        <p:spPr>
          <a:xfrm>
            <a:off x="2566639" y="561500"/>
            <a:ext cx="6460610" cy="4660350"/>
          </a:xfrm>
          <a:prstGeom prst="rect">
            <a:avLst/>
          </a:prstGeom>
          <a:noFill/>
          <a:ln>
            <a:noFill/>
          </a:ln>
        </p:spPr>
      </p:pic>
      <p:sp>
        <p:nvSpPr>
          <p:cNvPr id="1018" name="Google Shape;1018;p117"/>
          <p:cNvSpPr txBox="1"/>
          <p:nvPr/>
        </p:nvSpPr>
        <p:spPr>
          <a:xfrm>
            <a:off x="108450" y="1248700"/>
            <a:ext cx="2402100" cy="1431600"/>
          </a:xfrm>
          <a:prstGeom prst="rect">
            <a:avLst/>
          </a:prstGeom>
          <a:solidFill>
            <a:srgbClr val="E06666"/>
          </a:solidFill>
          <a:ln>
            <a:noFill/>
          </a:ln>
        </p:spPr>
        <p:txBody>
          <a:bodyPr spcFirstLastPara="1" wrap="square" lIns="91425" tIns="91425" rIns="91425" bIns="91425" anchor="t" anchorCtr="0">
            <a:spAutoFit/>
          </a:bodyPr>
          <a:lstStyle/>
          <a:p>
            <a:pPr marL="457200" lvl="0" indent="-228600" algn="l" rtl="0">
              <a:lnSpc>
                <a:spcPct val="115000"/>
              </a:lnSpc>
              <a:spcBef>
                <a:spcPts val="0"/>
              </a:spcBef>
              <a:spcAft>
                <a:spcPts val="0"/>
              </a:spcAft>
              <a:buClr>
                <a:srgbClr val="202124"/>
              </a:buClr>
              <a:buSzPts val="1200"/>
              <a:buNone/>
            </a:pPr>
            <a:r>
              <a:rPr lang="en-GB" sz="1200" b="1">
                <a:solidFill>
                  <a:srgbClr val="202124"/>
                </a:solidFill>
                <a:highlight>
                  <a:srgbClr val="E06666"/>
                </a:highlight>
              </a:rPr>
              <a:t>Enantiomers: </a:t>
            </a:r>
            <a:r>
              <a:rPr lang="en-GB" sz="1200">
                <a:solidFill>
                  <a:srgbClr val="040C28"/>
                </a:solidFill>
              </a:rPr>
              <a:t>Two compounds with the exact same connectivity, that are mirror images of each other but that are not identical to each other</a:t>
            </a:r>
            <a:endParaRPr sz="1200" b="1">
              <a:solidFill>
                <a:srgbClr val="202124"/>
              </a:solidFill>
              <a:highlight>
                <a:srgbClr val="E06666"/>
              </a:highlight>
            </a:endParaRPr>
          </a:p>
        </p:txBody>
      </p:sp>
      <p:sp>
        <p:nvSpPr>
          <p:cNvPr id="1019" name="Google Shape;1019;p117"/>
          <p:cNvSpPr txBox="1"/>
          <p:nvPr/>
        </p:nvSpPr>
        <p:spPr>
          <a:xfrm>
            <a:off x="108450" y="2825875"/>
            <a:ext cx="2458200" cy="11082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a:solidFill>
                  <a:schemeClr val="dk2"/>
                </a:solidFill>
                <a:highlight>
                  <a:srgbClr val="93C47D"/>
                </a:highlight>
              </a:rPr>
              <a:t>Diastereomers</a:t>
            </a:r>
            <a:r>
              <a:rPr lang="en-GB" sz="1200">
                <a:solidFill>
                  <a:schemeClr val="dk2"/>
                </a:solidFill>
                <a:highlight>
                  <a:srgbClr val="93C47D"/>
                </a:highlight>
              </a:rPr>
              <a:t> </a:t>
            </a:r>
            <a:r>
              <a:rPr lang="en-GB" sz="1200">
                <a:solidFill>
                  <a:srgbClr val="4D5156"/>
                </a:solidFill>
                <a:highlight>
                  <a:srgbClr val="93C47D"/>
                </a:highlight>
              </a:rPr>
              <a:t>– </a:t>
            </a:r>
            <a:r>
              <a:rPr lang="en-GB" sz="1200">
                <a:solidFill>
                  <a:srgbClr val="040C28"/>
                </a:solidFill>
                <a:highlight>
                  <a:srgbClr val="93C47D"/>
                </a:highlight>
              </a:rPr>
              <a:t>st</a:t>
            </a:r>
            <a:r>
              <a:rPr lang="en-GB" sz="1200">
                <a:solidFill>
                  <a:srgbClr val="040C28"/>
                </a:solidFill>
              </a:rPr>
              <a:t>ereoisomers that are non identical, do not have mirror images, and hence are non-superimposable on each other</a:t>
            </a:r>
            <a:endParaRPr sz="1200"/>
          </a:p>
        </p:txBody>
      </p:sp>
      <p:sp>
        <p:nvSpPr>
          <p:cNvPr id="1020" name="Google Shape;1020;p117"/>
          <p:cNvSpPr txBox="1"/>
          <p:nvPr/>
        </p:nvSpPr>
        <p:spPr>
          <a:xfrm>
            <a:off x="136500" y="4379900"/>
            <a:ext cx="2402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rgbClr val="040C28"/>
                </a:solidFill>
              </a:rPr>
              <a:t>R means Rectus in Latin (means right) and S means Sinister in Latin (means Left)</a:t>
            </a:r>
            <a:r>
              <a:rPr lang="en-GB" sz="1000">
                <a:solidFill>
                  <a:srgbClr val="202124"/>
                </a:solidFill>
                <a:highlight>
                  <a:srgbClr val="FFFFFF"/>
                </a:highlight>
              </a:rPr>
              <a:t>.</a:t>
            </a:r>
            <a:endParaRPr sz="1000"/>
          </a:p>
        </p:txBody>
      </p:sp>
      <p:sp>
        <p:nvSpPr>
          <p:cNvPr id="1021" name="Google Shape;1021;p1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18"/>
          <p:cNvSpPr txBox="1">
            <a:spLocks noGrp="1"/>
          </p:cNvSpPr>
          <p:nvPr>
            <p:ph type="title"/>
          </p:nvPr>
        </p:nvSpPr>
        <p:spPr>
          <a:xfrm>
            <a:off x="729450" y="574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Stereochemistry</a:t>
            </a:r>
            <a:endParaRPr/>
          </a:p>
        </p:txBody>
      </p:sp>
      <p:sp>
        <p:nvSpPr>
          <p:cNvPr id="1027" name="Google Shape;1027;p118"/>
          <p:cNvSpPr txBox="1">
            <a:spLocks noGrp="1"/>
          </p:cNvSpPr>
          <p:nvPr>
            <p:ph type="body" idx="1"/>
          </p:nvPr>
        </p:nvSpPr>
        <p:spPr>
          <a:xfrm>
            <a:off x="408950" y="1501275"/>
            <a:ext cx="4921500" cy="310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4D5156"/>
                </a:solidFill>
                <a:highlight>
                  <a:srgbClr val="FFFFFF"/>
                </a:highlight>
                <a:latin typeface="Arial"/>
                <a:ea typeface="Arial"/>
                <a:cs typeface="Arial"/>
                <a:sym typeface="Arial"/>
              </a:rPr>
              <a:t>Stereochemistry focuses on stereoisomers, which by definition have the same molecular formula and sequence of bonded atoms (constitution), but differ in the three-dimensional orientations of their atoms in space. </a:t>
            </a:r>
            <a:endParaRPr sz="1700">
              <a:solidFill>
                <a:srgbClr val="4D5156"/>
              </a:solidFill>
              <a:highlight>
                <a:srgbClr val="FFFFFF"/>
              </a:highlight>
              <a:latin typeface="Arial"/>
              <a:ea typeface="Arial"/>
              <a:cs typeface="Arial"/>
              <a:sym typeface="Arial"/>
            </a:endParaRPr>
          </a:p>
          <a:p>
            <a:pPr marL="0" lvl="0" indent="0" algn="l" rtl="0">
              <a:spcBef>
                <a:spcPts val="1200"/>
              </a:spcBef>
              <a:spcAft>
                <a:spcPts val="1200"/>
              </a:spcAft>
              <a:buNone/>
            </a:pPr>
            <a:r>
              <a:rPr lang="en-GB" sz="1700">
                <a:solidFill>
                  <a:srgbClr val="4D5156"/>
                </a:solidFill>
                <a:highlight>
                  <a:srgbClr val="FFFFFF"/>
                </a:highlight>
                <a:latin typeface="Arial"/>
                <a:ea typeface="Arial"/>
                <a:cs typeface="Arial"/>
                <a:sym typeface="Arial"/>
              </a:rPr>
              <a:t>For this reason, it is also known as 3D chemistry-the prefix "stereo-" means "three-dimensionality.</a:t>
            </a:r>
            <a:endParaRPr sz="1800"/>
          </a:p>
        </p:txBody>
      </p:sp>
      <p:pic>
        <p:nvPicPr>
          <p:cNvPr id="1028" name="Google Shape;1028;p118"/>
          <p:cNvPicPr preferRelativeResize="0"/>
          <p:nvPr/>
        </p:nvPicPr>
        <p:blipFill>
          <a:blip r:embed="rId3">
            <a:alphaModFix/>
          </a:blip>
          <a:stretch>
            <a:fillRect/>
          </a:stretch>
        </p:blipFill>
        <p:spPr>
          <a:xfrm>
            <a:off x="5137500" y="1276600"/>
            <a:ext cx="3954276" cy="3231650"/>
          </a:xfrm>
          <a:prstGeom prst="rect">
            <a:avLst/>
          </a:prstGeom>
          <a:noFill/>
          <a:ln>
            <a:noFill/>
          </a:ln>
        </p:spPr>
      </p:pic>
      <p:sp>
        <p:nvSpPr>
          <p:cNvPr id="1029" name="Google Shape;1029;p1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119"/>
          <p:cNvSpPr txBox="1">
            <a:spLocks noGrp="1"/>
          </p:cNvSpPr>
          <p:nvPr>
            <p:ph type="title"/>
          </p:nvPr>
        </p:nvSpPr>
        <p:spPr>
          <a:xfrm>
            <a:off x="727650" y="5614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Stereochemical Nature of Drug </a:t>
            </a:r>
            <a:endParaRPr/>
          </a:p>
        </p:txBody>
      </p:sp>
      <p:sp>
        <p:nvSpPr>
          <p:cNvPr id="1035" name="Google Shape;1035;p119"/>
          <p:cNvSpPr txBox="1">
            <a:spLocks noGrp="1"/>
          </p:cNvSpPr>
          <p:nvPr>
            <p:ph type="body" idx="1"/>
          </p:nvPr>
        </p:nvSpPr>
        <p:spPr>
          <a:xfrm>
            <a:off x="574400" y="1177050"/>
            <a:ext cx="8315700" cy="35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20124D"/>
                </a:solidFill>
                <a:latin typeface="Arial"/>
                <a:ea typeface="Arial"/>
                <a:cs typeface="Arial"/>
                <a:sym typeface="Arial"/>
              </a:rPr>
              <a:t>Chiral drugs constitute approximately</a:t>
            </a:r>
            <a:r>
              <a:rPr lang="en-GB" sz="1400" b="1" u="sng">
                <a:solidFill>
                  <a:srgbClr val="20124D"/>
                </a:solidFill>
                <a:latin typeface="Arial"/>
                <a:ea typeface="Arial"/>
                <a:cs typeface="Arial"/>
                <a:sym typeface="Arial"/>
              </a:rPr>
              <a:t> 60% of the drugs</a:t>
            </a:r>
            <a:r>
              <a:rPr lang="en-GB" sz="1400" b="1">
                <a:solidFill>
                  <a:srgbClr val="20124D"/>
                </a:solidFill>
                <a:latin typeface="Arial"/>
                <a:ea typeface="Arial"/>
                <a:cs typeface="Arial"/>
                <a:sym typeface="Arial"/>
              </a:rPr>
              <a:t> in current use. </a:t>
            </a:r>
            <a:endParaRPr sz="1400" b="1">
              <a:solidFill>
                <a:srgbClr val="20124D"/>
              </a:solidFill>
              <a:latin typeface="Arial"/>
              <a:ea typeface="Arial"/>
              <a:cs typeface="Arial"/>
              <a:sym typeface="Arial"/>
            </a:endParaRPr>
          </a:p>
          <a:p>
            <a:pPr marL="0" lvl="0" indent="0" algn="l" rtl="0">
              <a:spcBef>
                <a:spcPts val="1200"/>
              </a:spcBef>
              <a:spcAft>
                <a:spcPts val="0"/>
              </a:spcAft>
              <a:buNone/>
            </a:pPr>
            <a:r>
              <a:rPr lang="en-GB" sz="1400" b="1">
                <a:solidFill>
                  <a:srgbClr val="20124D"/>
                </a:solidFill>
                <a:latin typeface="Arial"/>
                <a:ea typeface="Arial"/>
                <a:cs typeface="Arial"/>
                <a:sym typeface="Arial"/>
              </a:rPr>
              <a:t>Majority of these are marketed as racemic mixtures. </a:t>
            </a:r>
            <a:endParaRPr sz="1400" b="1">
              <a:solidFill>
                <a:srgbClr val="20124D"/>
              </a:solidFill>
              <a:latin typeface="Arial"/>
              <a:ea typeface="Arial"/>
              <a:cs typeface="Arial"/>
              <a:sym typeface="Arial"/>
            </a:endParaRPr>
          </a:p>
          <a:p>
            <a:pPr marL="0" lvl="0" indent="0" algn="l" rtl="0">
              <a:lnSpc>
                <a:spcPct val="100000"/>
              </a:lnSpc>
              <a:spcBef>
                <a:spcPts val="1200"/>
              </a:spcBef>
              <a:spcAft>
                <a:spcPts val="0"/>
              </a:spcAft>
              <a:buNone/>
            </a:pPr>
            <a:r>
              <a:rPr lang="en-GB" sz="1600">
                <a:solidFill>
                  <a:schemeClr val="dk2"/>
                </a:solidFill>
                <a:latin typeface="Arial"/>
                <a:ea typeface="Arial"/>
                <a:cs typeface="Arial"/>
                <a:sym typeface="Arial"/>
              </a:rPr>
              <a:t>Optical isomers differ in the potency of pharmacological effect, it is only recently that attention is being paid to influence of </a:t>
            </a:r>
            <a:r>
              <a:rPr lang="en-GB" sz="1600" u="sng">
                <a:solidFill>
                  <a:schemeClr val="dk2"/>
                </a:solidFill>
                <a:latin typeface="Arial"/>
                <a:ea typeface="Arial"/>
                <a:cs typeface="Arial"/>
                <a:sym typeface="Arial"/>
              </a:rPr>
              <a:t>chirality on pharmacokinetic processes</a:t>
            </a:r>
            <a:r>
              <a:rPr lang="en-GB" sz="1600">
                <a:solidFill>
                  <a:schemeClr val="dk2"/>
                </a:solidFill>
                <a:latin typeface="Arial"/>
                <a:ea typeface="Arial"/>
                <a:cs typeface="Arial"/>
                <a:sym typeface="Arial"/>
              </a:rPr>
              <a:t> like </a:t>
            </a:r>
            <a:endParaRPr sz="1600">
              <a:solidFill>
                <a:schemeClr val="dk2"/>
              </a:solidFill>
              <a:latin typeface="Arial"/>
              <a:ea typeface="Arial"/>
              <a:cs typeface="Arial"/>
              <a:sym typeface="Arial"/>
            </a:endParaRPr>
          </a:p>
          <a:p>
            <a:pPr marL="0" lvl="0" indent="457200" algn="l" rtl="0">
              <a:lnSpc>
                <a:spcPct val="100000"/>
              </a:lnSpc>
              <a:spcBef>
                <a:spcPts val="1200"/>
              </a:spcBef>
              <a:spcAft>
                <a:spcPts val="0"/>
              </a:spcAft>
              <a:buNone/>
            </a:pPr>
            <a:r>
              <a:rPr lang="en-GB" sz="1600">
                <a:solidFill>
                  <a:schemeClr val="dk2"/>
                </a:solidFill>
                <a:latin typeface="Arial"/>
                <a:ea typeface="Arial"/>
                <a:cs typeface="Arial"/>
                <a:sym typeface="Arial"/>
              </a:rPr>
              <a:t>absorption, </a:t>
            </a:r>
            <a:endParaRPr sz="1600">
              <a:solidFill>
                <a:schemeClr val="dk2"/>
              </a:solidFill>
              <a:latin typeface="Arial"/>
              <a:ea typeface="Arial"/>
              <a:cs typeface="Arial"/>
              <a:sym typeface="Arial"/>
            </a:endParaRPr>
          </a:p>
          <a:p>
            <a:pPr marL="0" lvl="0" indent="457200" algn="l" rtl="0">
              <a:lnSpc>
                <a:spcPct val="100000"/>
              </a:lnSpc>
              <a:spcBef>
                <a:spcPts val="1200"/>
              </a:spcBef>
              <a:spcAft>
                <a:spcPts val="0"/>
              </a:spcAft>
              <a:buNone/>
            </a:pPr>
            <a:r>
              <a:rPr lang="en-GB" sz="1600">
                <a:solidFill>
                  <a:schemeClr val="dk2"/>
                </a:solidFill>
                <a:latin typeface="Arial"/>
                <a:ea typeface="Arial"/>
                <a:cs typeface="Arial"/>
                <a:sym typeface="Arial"/>
              </a:rPr>
              <a:t>distribution and </a:t>
            </a:r>
            <a:endParaRPr sz="1600">
              <a:solidFill>
                <a:schemeClr val="dk2"/>
              </a:solidFill>
              <a:latin typeface="Arial"/>
              <a:ea typeface="Arial"/>
              <a:cs typeface="Arial"/>
              <a:sym typeface="Arial"/>
            </a:endParaRPr>
          </a:p>
          <a:p>
            <a:pPr marL="0" lvl="0" indent="457200" algn="l" rtl="0">
              <a:lnSpc>
                <a:spcPct val="100000"/>
              </a:lnSpc>
              <a:spcBef>
                <a:spcPts val="1200"/>
              </a:spcBef>
              <a:spcAft>
                <a:spcPts val="0"/>
              </a:spcAft>
              <a:buNone/>
            </a:pPr>
            <a:r>
              <a:rPr lang="en-GB" sz="1600">
                <a:solidFill>
                  <a:schemeClr val="dk2"/>
                </a:solidFill>
                <a:latin typeface="Arial"/>
                <a:ea typeface="Arial"/>
                <a:cs typeface="Arial"/>
                <a:sym typeface="Arial"/>
              </a:rPr>
              <a:t>elimination</a:t>
            </a:r>
            <a:r>
              <a:rPr lang="en-GB" sz="1600">
                <a:latin typeface="Arial"/>
                <a:ea typeface="Arial"/>
                <a:cs typeface="Arial"/>
                <a:sym typeface="Arial"/>
              </a:rPr>
              <a:t>. </a:t>
            </a:r>
            <a:endParaRPr sz="1600">
              <a:latin typeface="Arial"/>
              <a:ea typeface="Arial"/>
              <a:cs typeface="Arial"/>
              <a:sym typeface="Arial"/>
            </a:endParaRPr>
          </a:p>
          <a:p>
            <a:pPr marL="0" lvl="0" indent="0" algn="l" rtl="0">
              <a:lnSpc>
                <a:spcPct val="100000"/>
              </a:lnSpc>
              <a:spcBef>
                <a:spcPts val="1200"/>
              </a:spcBef>
              <a:spcAft>
                <a:spcPts val="1200"/>
              </a:spcAft>
              <a:buNone/>
            </a:pPr>
            <a:r>
              <a:rPr lang="en-GB" sz="1600" i="1" u="sng">
                <a:solidFill>
                  <a:srgbClr val="20124D"/>
                </a:solidFill>
                <a:latin typeface="Arial"/>
                <a:ea typeface="Arial"/>
                <a:cs typeface="Arial"/>
                <a:sym typeface="Arial"/>
              </a:rPr>
              <a:t>Biological processes such as protein binding which require interaction of a drug with a macromolecule may exhibit stereoselectivity.</a:t>
            </a:r>
            <a:endParaRPr sz="1600" i="1" u="sng">
              <a:solidFill>
                <a:srgbClr val="20124D"/>
              </a:solidFill>
              <a:latin typeface="Arial"/>
              <a:ea typeface="Arial"/>
              <a:cs typeface="Arial"/>
              <a:sym typeface="Arial"/>
            </a:endParaRPr>
          </a:p>
        </p:txBody>
      </p:sp>
      <p:sp>
        <p:nvSpPr>
          <p:cNvPr id="1036" name="Google Shape;1036;p1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107</a:t>
            </a:fld>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20"/>
          <p:cNvSpPr txBox="1">
            <a:spLocks noGrp="1"/>
          </p:cNvSpPr>
          <p:nvPr>
            <p:ph type="title"/>
          </p:nvPr>
        </p:nvSpPr>
        <p:spPr>
          <a:xfrm>
            <a:off x="729450" y="600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DOSAGE FORM (PHARMACO-TECHNICAL) FACTORS</a:t>
            </a:r>
            <a:endParaRPr/>
          </a:p>
        </p:txBody>
      </p:sp>
      <p:sp>
        <p:nvSpPr>
          <p:cNvPr id="1042" name="Google Shape;1042;p120"/>
          <p:cNvSpPr txBox="1">
            <a:spLocks noGrp="1"/>
          </p:cNvSpPr>
          <p:nvPr>
            <p:ph type="body" idx="1"/>
          </p:nvPr>
        </p:nvSpPr>
        <p:spPr>
          <a:xfrm>
            <a:off x="65250" y="1266300"/>
            <a:ext cx="9144000" cy="3877200"/>
          </a:xfrm>
          <a:prstGeom prst="rect">
            <a:avLst/>
          </a:prstGeom>
        </p:spPr>
        <p:txBody>
          <a:bodyPr spcFirstLastPara="1" wrap="square" lIns="91425" tIns="91425" rIns="91425" bIns="91425" anchor="t" anchorCtr="0">
            <a:normAutofit fontScale="70000"/>
          </a:bodyPr>
          <a:lstStyle/>
          <a:p>
            <a:pPr marL="0" lvl="0" indent="0" algn="l" rtl="0">
              <a:spcBef>
                <a:spcPts val="0"/>
              </a:spcBef>
              <a:spcAft>
                <a:spcPts val="0"/>
              </a:spcAft>
              <a:buNone/>
            </a:pPr>
            <a:r>
              <a:rPr lang="en-GB" sz="2513" b="1" u="sng">
                <a:solidFill>
                  <a:srgbClr val="20124D"/>
                </a:solidFill>
                <a:latin typeface="Arial"/>
                <a:ea typeface="Arial"/>
                <a:cs typeface="Arial"/>
                <a:sym typeface="Arial"/>
              </a:rPr>
              <a:t>Disintegration Time (DT):</a:t>
            </a:r>
            <a:endParaRPr sz="2513" b="1" u="sng">
              <a:solidFill>
                <a:srgbClr val="20124D"/>
              </a:solidFill>
              <a:latin typeface="Arial"/>
              <a:ea typeface="Arial"/>
              <a:cs typeface="Arial"/>
              <a:sym typeface="Arial"/>
            </a:endParaRPr>
          </a:p>
          <a:p>
            <a:pPr marL="0" lvl="0" indent="457200" algn="l" rtl="0">
              <a:lnSpc>
                <a:spcPct val="100000"/>
              </a:lnSpc>
              <a:spcBef>
                <a:spcPts val="1200"/>
              </a:spcBef>
              <a:spcAft>
                <a:spcPts val="0"/>
              </a:spcAft>
              <a:buNone/>
            </a:pPr>
            <a:r>
              <a:rPr lang="en-GB" sz="2200">
                <a:solidFill>
                  <a:srgbClr val="20124D"/>
                </a:solidFill>
                <a:latin typeface="Arial"/>
                <a:ea typeface="Arial"/>
                <a:cs typeface="Arial"/>
                <a:sym typeface="Arial"/>
              </a:rPr>
              <a:t> Particular importance in case of solid dosage forms like tablets and capsules.</a:t>
            </a:r>
            <a:endParaRPr sz="2200">
              <a:solidFill>
                <a:srgbClr val="20124D"/>
              </a:solidFill>
              <a:latin typeface="Arial"/>
              <a:ea typeface="Arial"/>
              <a:cs typeface="Arial"/>
              <a:sym typeface="Arial"/>
            </a:endParaRPr>
          </a:p>
          <a:p>
            <a:pPr marL="457200" lvl="0" indent="-326390" algn="l" rtl="0">
              <a:lnSpc>
                <a:spcPct val="100000"/>
              </a:lnSpc>
              <a:spcBef>
                <a:spcPts val="1200"/>
              </a:spcBef>
              <a:spcAft>
                <a:spcPts val="0"/>
              </a:spcAft>
              <a:buClr>
                <a:srgbClr val="20124D"/>
              </a:buClr>
              <a:buSzPct val="100000"/>
              <a:buFont typeface="Arial"/>
              <a:buChar char="●"/>
            </a:pPr>
            <a:r>
              <a:rPr lang="en-GB" sz="2200">
                <a:solidFill>
                  <a:srgbClr val="20124D"/>
                </a:solidFill>
                <a:latin typeface="Arial"/>
                <a:ea typeface="Arial"/>
                <a:cs typeface="Arial"/>
                <a:sym typeface="Arial"/>
              </a:rPr>
              <a:t>If a solid dosage form does not conform to the DT, it portends bioavailability problems because the subsequent process of dissolution will be much slower and absorption may be insufficient. </a:t>
            </a:r>
            <a:endParaRPr sz="2200">
              <a:solidFill>
                <a:srgbClr val="20124D"/>
              </a:solidFill>
              <a:latin typeface="Arial"/>
              <a:ea typeface="Arial"/>
              <a:cs typeface="Arial"/>
              <a:sym typeface="Arial"/>
            </a:endParaRPr>
          </a:p>
          <a:p>
            <a:pPr marL="457200" lvl="0" indent="-326390" algn="l" rtl="0">
              <a:lnSpc>
                <a:spcPct val="100000"/>
              </a:lnSpc>
              <a:spcBef>
                <a:spcPts val="0"/>
              </a:spcBef>
              <a:spcAft>
                <a:spcPts val="0"/>
              </a:spcAft>
              <a:buClr>
                <a:srgbClr val="20124D"/>
              </a:buClr>
              <a:buSzPct val="100000"/>
              <a:buFont typeface="Arial"/>
              <a:buChar char="●"/>
            </a:pPr>
            <a:r>
              <a:rPr lang="en-GB" sz="2200">
                <a:solidFill>
                  <a:srgbClr val="20124D"/>
                </a:solidFill>
                <a:latin typeface="Arial"/>
                <a:ea typeface="Arial"/>
                <a:cs typeface="Arial"/>
                <a:sym typeface="Arial"/>
              </a:rPr>
              <a:t>Coated tablets, especially sugar coated ones have long DT. </a:t>
            </a:r>
            <a:endParaRPr sz="2200">
              <a:solidFill>
                <a:srgbClr val="20124D"/>
              </a:solidFill>
              <a:latin typeface="Arial"/>
              <a:ea typeface="Arial"/>
              <a:cs typeface="Arial"/>
              <a:sym typeface="Arial"/>
            </a:endParaRPr>
          </a:p>
          <a:p>
            <a:pPr marL="457200" lvl="0" indent="-326390" algn="l" rtl="0">
              <a:lnSpc>
                <a:spcPct val="100000"/>
              </a:lnSpc>
              <a:spcBef>
                <a:spcPts val="0"/>
              </a:spcBef>
              <a:spcAft>
                <a:spcPts val="0"/>
              </a:spcAft>
              <a:buClr>
                <a:srgbClr val="20124D"/>
              </a:buClr>
              <a:buSzPct val="100000"/>
              <a:buFont typeface="Arial"/>
              <a:buChar char="●"/>
            </a:pPr>
            <a:r>
              <a:rPr lang="en-GB" sz="2200">
                <a:solidFill>
                  <a:srgbClr val="20124D"/>
                </a:solidFill>
                <a:latin typeface="Arial"/>
                <a:ea typeface="Arial"/>
                <a:cs typeface="Arial"/>
                <a:sym typeface="Arial"/>
              </a:rPr>
              <a:t>Rapid disintegration is thus important in the therapeutic success of a solid dosage form. </a:t>
            </a:r>
            <a:endParaRPr sz="2200">
              <a:solidFill>
                <a:srgbClr val="20124D"/>
              </a:solidFill>
              <a:latin typeface="Arial"/>
              <a:ea typeface="Arial"/>
              <a:cs typeface="Arial"/>
              <a:sym typeface="Arial"/>
            </a:endParaRPr>
          </a:p>
          <a:p>
            <a:pPr marL="457200" lvl="0" indent="-326390" algn="l" rtl="0">
              <a:lnSpc>
                <a:spcPct val="100000"/>
              </a:lnSpc>
              <a:spcBef>
                <a:spcPts val="0"/>
              </a:spcBef>
              <a:spcAft>
                <a:spcPts val="0"/>
              </a:spcAft>
              <a:buClr>
                <a:srgbClr val="20124D"/>
              </a:buClr>
              <a:buSzPct val="100000"/>
              <a:buFont typeface="Arial"/>
              <a:buChar char="●"/>
            </a:pPr>
            <a:r>
              <a:rPr lang="en-GB" sz="2200">
                <a:solidFill>
                  <a:srgbClr val="20124D"/>
                </a:solidFill>
                <a:latin typeface="Arial"/>
                <a:ea typeface="Arial"/>
                <a:cs typeface="Arial"/>
                <a:sym typeface="Arial"/>
              </a:rPr>
              <a:t>DT of a tablet is directly related to the amount of binder present and the compression force (hardness) of a tablet. </a:t>
            </a:r>
            <a:endParaRPr sz="2200">
              <a:solidFill>
                <a:srgbClr val="20124D"/>
              </a:solidFill>
              <a:latin typeface="Arial"/>
              <a:ea typeface="Arial"/>
              <a:cs typeface="Arial"/>
              <a:sym typeface="Arial"/>
            </a:endParaRPr>
          </a:p>
          <a:p>
            <a:pPr marL="457200" lvl="0" indent="-326390" algn="l" rtl="0">
              <a:lnSpc>
                <a:spcPct val="100000"/>
              </a:lnSpc>
              <a:spcBef>
                <a:spcPts val="0"/>
              </a:spcBef>
              <a:spcAft>
                <a:spcPts val="0"/>
              </a:spcAft>
              <a:buClr>
                <a:srgbClr val="20124D"/>
              </a:buClr>
              <a:buSzPct val="100000"/>
              <a:buFont typeface="Arial"/>
              <a:buChar char="●"/>
            </a:pPr>
            <a:r>
              <a:rPr lang="en-GB" sz="2200">
                <a:solidFill>
                  <a:srgbClr val="20124D"/>
                </a:solidFill>
                <a:latin typeface="Arial"/>
                <a:ea typeface="Arial"/>
                <a:cs typeface="Arial"/>
                <a:sym typeface="Arial"/>
              </a:rPr>
              <a:t>A harder tablet with large amount of binder has a long DT. </a:t>
            </a:r>
            <a:endParaRPr sz="2200">
              <a:solidFill>
                <a:srgbClr val="20124D"/>
              </a:solidFill>
              <a:latin typeface="Arial"/>
              <a:ea typeface="Arial"/>
              <a:cs typeface="Arial"/>
              <a:sym typeface="Arial"/>
            </a:endParaRPr>
          </a:p>
          <a:p>
            <a:pPr marL="457200" lvl="0" indent="-326390" algn="l" rtl="0">
              <a:lnSpc>
                <a:spcPct val="100000"/>
              </a:lnSpc>
              <a:spcBef>
                <a:spcPts val="0"/>
              </a:spcBef>
              <a:spcAft>
                <a:spcPts val="0"/>
              </a:spcAft>
              <a:buClr>
                <a:srgbClr val="20124D"/>
              </a:buClr>
              <a:buSzPct val="100000"/>
              <a:buFont typeface="Arial"/>
              <a:buChar char="●"/>
            </a:pPr>
            <a:r>
              <a:rPr lang="en-GB" sz="2200">
                <a:solidFill>
                  <a:srgbClr val="20124D"/>
                </a:solidFill>
                <a:latin typeface="Arial"/>
                <a:ea typeface="Arial"/>
                <a:cs typeface="Arial"/>
                <a:sym typeface="Arial"/>
              </a:rPr>
              <a:t>Disintegration can be aided by incorporating disintegrants in suitable amounts during formulation. </a:t>
            </a:r>
            <a:endParaRPr sz="2200">
              <a:solidFill>
                <a:srgbClr val="20124D"/>
              </a:solidFill>
              <a:latin typeface="Arial"/>
              <a:ea typeface="Arial"/>
              <a:cs typeface="Arial"/>
              <a:sym typeface="Arial"/>
            </a:endParaRPr>
          </a:p>
          <a:p>
            <a:pPr marL="457200" lvl="0" indent="-326390" algn="l" rtl="0">
              <a:lnSpc>
                <a:spcPct val="100000"/>
              </a:lnSpc>
              <a:spcBef>
                <a:spcPts val="0"/>
              </a:spcBef>
              <a:spcAft>
                <a:spcPts val="0"/>
              </a:spcAft>
              <a:buClr>
                <a:srgbClr val="20124D"/>
              </a:buClr>
              <a:buSzPct val="100000"/>
              <a:buFont typeface="Arial"/>
              <a:buChar char="●"/>
            </a:pPr>
            <a:r>
              <a:rPr lang="en-GB" sz="2200">
                <a:solidFill>
                  <a:srgbClr val="20124D"/>
                </a:solidFill>
                <a:latin typeface="Arial"/>
                <a:ea typeface="Arial"/>
                <a:cs typeface="Arial"/>
                <a:sym typeface="Arial"/>
              </a:rPr>
              <a:t>After disintegration of a solid dosage form into granules, the granules must deaggregate into fine particles, as dissolution from such tiny particles is faster than that from granules. 	</a:t>
            </a:r>
            <a:endParaRPr sz="2200">
              <a:solidFill>
                <a:srgbClr val="20124D"/>
              </a:solidFill>
              <a:latin typeface="Arial"/>
              <a:ea typeface="Arial"/>
              <a:cs typeface="Arial"/>
              <a:sym typeface="Arial"/>
            </a:endParaRPr>
          </a:p>
          <a:p>
            <a:pPr marL="0" lvl="0" indent="457200" algn="l" rtl="0">
              <a:spcBef>
                <a:spcPts val="1200"/>
              </a:spcBef>
              <a:spcAft>
                <a:spcPts val="1200"/>
              </a:spcAft>
              <a:buNone/>
            </a:pPr>
            <a:r>
              <a:rPr lang="en-GB" sz="1400">
                <a:solidFill>
                  <a:srgbClr val="20124D"/>
                </a:solidFill>
                <a:latin typeface="Arial"/>
                <a:ea typeface="Arial"/>
                <a:cs typeface="Arial"/>
                <a:sym typeface="Arial"/>
              </a:rPr>
              <a:t>			</a:t>
            </a:r>
            <a:endParaRPr sz="1400">
              <a:solidFill>
                <a:srgbClr val="20124D"/>
              </a:solidFill>
              <a:latin typeface="Arial"/>
              <a:ea typeface="Arial"/>
              <a:cs typeface="Arial"/>
              <a:sym typeface="Arial"/>
            </a:endParaRPr>
          </a:p>
        </p:txBody>
      </p:sp>
      <p:sp>
        <p:nvSpPr>
          <p:cNvPr id="1043" name="Google Shape;1043;p120"/>
          <p:cNvSpPr txBox="1"/>
          <p:nvPr/>
        </p:nvSpPr>
        <p:spPr>
          <a:xfrm>
            <a:off x="3877225" y="4713925"/>
            <a:ext cx="51546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50">
                <a:solidFill>
                  <a:srgbClr val="202124"/>
                </a:solidFill>
                <a:highlight>
                  <a:srgbClr val="FFFFFF"/>
                </a:highlight>
              </a:rPr>
              <a:t>PORTEND : a sign or warning that something </a:t>
            </a:r>
            <a:r>
              <a:rPr lang="en-GB" sz="1050">
                <a:solidFill>
                  <a:schemeClr val="hlink"/>
                </a:solidFill>
                <a:highlight>
                  <a:srgbClr val="FFFFFF"/>
                </a:highlight>
                <a:uFill>
                  <a:noFill/>
                </a:uFill>
                <a:hlinkClick r:id="rId3"/>
              </a:rPr>
              <a:t>momentous</a:t>
            </a:r>
            <a:r>
              <a:rPr lang="en-GB" sz="1050">
                <a:solidFill>
                  <a:srgbClr val="202124"/>
                </a:solidFill>
                <a:highlight>
                  <a:srgbClr val="FFFFFF"/>
                </a:highlight>
              </a:rPr>
              <a:t> is likely to happen.</a:t>
            </a:r>
            <a:endParaRPr/>
          </a:p>
        </p:txBody>
      </p:sp>
      <p:sp>
        <p:nvSpPr>
          <p:cNvPr id="1044" name="Google Shape;1044;p1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108</a:t>
            </a:fld>
            <a:endParaRPr/>
          </a:p>
        </p:txBody>
      </p:sp>
      <p:sp>
        <p:nvSpPr>
          <p:cNvPr id="1045" name="Google Shape;1045;p120"/>
          <p:cNvSpPr txBox="1"/>
          <p:nvPr/>
        </p:nvSpPr>
        <p:spPr>
          <a:xfrm>
            <a:off x="195800" y="4694575"/>
            <a:ext cx="848700" cy="3849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solidFill>
                  <a:schemeClr val="accent1"/>
                </a:solidFill>
                <a:latin typeface="Lato"/>
                <a:ea typeface="Lato"/>
                <a:cs typeface="Lato"/>
                <a:sym typeface="Lato"/>
              </a:rPr>
              <a:t>Slide 50</a:t>
            </a:r>
            <a:endParaRPr sz="1300">
              <a:solidFill>
                <a:schemeClr val="accent1"/>
              </a:solidFill>
              <a:latin typeface="Lato"/>
              <a:ea typeface="Lato"/>
              <a:cs typeface="Lato"/>
              <a:sym typeface="Lato"/>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21"/>
          <p:cNvSpPr/>
          <p:nvPr/>
        </p:nvSpPr>
        <p:spPr>
          <a:xfrm>
            <a:off x="4804075" y="3220225"/>
            <a:ext cx="3732300" cy="3936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51" name="Google Shape;1051;p121"/>
          <p:cNvSpPr/>
          <p:nvPr/>
        </p:nvSpPr>
        <p:spPr>
          <a:xfrm>
            <a:off x="1336100" y="3259375"/>
            <a:ext cx="1540500" cy="3936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52" name="Google Shape;1052;p121"/>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Manufacturing/Processing Variables </a:t>
            </a:r>
            <a:endParaRPr/>
          </a:p>
        </p:txBody>
      </p:sp>
      <p:sp>
        <p:nvSpPr>
          <p:cNvPr id="1053" name="Google Shape;1053;p121"/>
          <p:cNvSpPr txBox="1">
            <a:spLocks noGrp="1"/>
          </p:cNvSpPr>
          <p:nvPr>
            <p:ph type="body" idx="1"/>
          </p:nvPr>
        </p:nvSpPr>
        <p:spPr>
          <a:xfrm>
            <a:off x="587450" y="1454250"/>
            <a:ext cx="8407200" cy="349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b="1" u="sng">
                <a:solidFill>
                  <a:schemeClr val="dk2"/>
                </a:solidFill>
                <a:latin typeface="Arial"/>
                <a:ea typeface="Arial"/>
                <a:cs typeface="Arial"/>
                <a:sym typeface="Arial"/>
              </a:rPr>
              <a:t>Drug dissolution is the single most important factor</a:t>
            </a:r>
            <a:r>
              <a:rPr lang="en-GB" sz="1500">
                <a:solidFill>
                  <a:schemeClr val="dk2"/>
                </a:solidFill>
                <a:latin typeface="Arial"/>
                <a:ea typeface="Arial"/>
                <a:cs typeface="Arial"/>
                <a:sym typeface="Arial"/>
              </a:rPr>
              <a:t> in the absorption of drugs, especially from the most widely used conventional solid dosage forms, tablets and capsules. </a:t>
            </a:r>
            <a:endParaRPr sz="1500">
              <a:solidFill>
                <a:schemeClr val="dk2"/>
              </a:solidFill>
              <a:latin typeface="Arial"/>
              <a:ea typeface="Arial"/>
              <a:cs typeface="Arial"/>
              <a:sym typeface="Arial"/>
            </a:endParaRPr>
          </a:p>
          <a:p>
            <a:pPr marL="0" lvl="0" indent="0" algn="l" rtl="0">
              <a:spcBef>
                <a:spcPts val="1200"/>
              </a:spcBef>
              <a:spcAft>
                <a:spcPts val="0"/>
              </a:spcAft>
              <a:buNone/>
            </a:pPr>
            <a:r>
              <a:rPr lang="en-GB" sz="1500">
                <a:solidFill>
                  <a:schemeClr val="dk2"/>
                </a:solidFill>
                <a:latin typeface="Arial"/>
                <a:ea typeface="Arial"/>
                <a:cs typeface="Arial"/>
                <a:sym typeface="Arial"/>
              </a:rPr>
              <a:t>The </a:t>
            </a:r>
            <a:r>
              <a:rPr lang="en-GB" sz="1500" u="sng">
                <a:solidFill>
                  <a:srgbClr val="20124D"/>
                </a:solidFill>
                <a:latin typeface="Arial"/>
                <a:ea typeface="Arial"/>
                <a:cs typeface="Arial"/>
                <a:sym typeface="Arial"/>
              </a:rPr>
              <a:t>dosage form related factors that influence dissolution</a:t>
            </a:r>
            <a:r>
              <a:rPr lang="en-GB" sz="1500">
                <a:solidFill>
                  <a:schemeClr val="dk2"/>
                </a:solidFill>
                <a:latin typeface="Arial"/>
                <a:ea typeface="Arial"/>
                <a:cs typeface="Arial"/>
                <a:sym typeface="Arial"/>
              </a:rPr>
              <a:t> and hence absorption of a drug from such formulations are</a:t>
            </a:r>
            <a:endParaRPr sz="1500">
              <a:solidFill>
                <a:schemeClr val="dk2"/>
              </a:solidFill>
              <a:latin typeface="Arial"/>
              <a:ea typeface="Arial"/>
              <a:cs typeface="Arial"/>
              <a:sym typeface="Arial"/>
            </a:endParaRPr>
          </a:p>
          <a:p>
            <a:pPr marL="0" lvl="0" indent="0" algn="l" rtl="0">
              <a:spcBef>
                <a:spcPts val="1200"/>
              </a:spcBef>
              <a:spcAft>
                <a:spcPts val="0"/>
              </a:spcAft>
              <a:buNone/>
            </a:pPr>
            <a:endParaRPr>
              <a:solidFill>
                <a:schemeClr val="dk2"/>
              </a:solidFill>
              <a:latin typeface="Arial"/>
              <a:ea typeface="Arial"/>
              <a:cs typeface="Arial"/>
              <a:sym typeface="Arial"/>
            </a:endParaRPr>
          </a:p>
          <a:p>
            <a:pPr marL="0" lvl="0" indent="0" algn="l" rtl="0">
              <a:spcBef>
                <a:spcPts val="1200"/>
              </a:spcBef>
              <a:spcAft>
                <a:spcPts val="0"/>
              </a:spcAft>
              <a:buNone/>
            </a:pPr>
            <a:r>
              <a:rPr lang="en-GB">
                <a:solidFill>
                  <a:schemeClr val="dk2"/>
                </a:solidFill>
                <a:latin typeface="Arial"/>
                <a:ea typeface="Arial"/>
                <a:cs typeface="Arial"/>
                <a:sym typeface="Arial"/>
              </a:rPr>
              <a:t>               </a:t>
            </a:r>
            <a:r>
              <a:rPr lang="en-GB" sz="1700" b="1">
                <a:solidFill>
                  <a:schemeClr val="dk2"/>
                </a:solidFill>
                <a:latin typeface="Arial"/>
                <a:ea typeface="Arial"/>
                <a:cs typeface="Arial"/>
                <a:sym typeface="Arial"/>
              </a:rPr>
              <a:t>EXCIPIENTS  </a:t>
            </a:r>
            <a:r>
              <a:rPr lang="en-GB">
                <a:solidFill>
                  <a:schemeClr val="dk2"/>
                </a:solidFill>
                <a:latin typeface="Arial"/>
                <a:ea typeface="Arial"/>
                <a:cs typeface="Arial"/>
                <a:sym typeface="Arial"/>
              </a:rPr>
              <a:t>                                                    </a:t>
            </a:r>
            <a:r>
              <a:rPr lang="en-GB" sz="1700" b="1">
                <a:solidFill>
                  <a:srgbClr val="20124D"/>
                </a:solidFill>
                <a:latin typeface="Arial"/>
                <a:ea typeface="Arial"/>
                <a:cs typeface="Arial"/>
                <a:sym typeface="Arial"/>
              </a:rPr>
              <a:t>MANUFACTURING PROCESSES  </a:t>
            </a:r>
            <a:r>
              <a:rPr lang="en-GB" sz="1700" b="1">
                <a:solidFill>
                  <a:schemeClr val="dk2"/>
                </a:solidFill>
                <a:latin typeface="Arial"/>
                <a:ea typeface="Arial"/>
                <a:cs typeface="Arial"/>
                <a:sym typeface="Arial"/>
              </a:rPr>
              <a:t>   </a:t>
            </a:r>
            <a:endParaRPr sz="1700" b="1">
              <a:solidFill>
                <a:schemeClr val="dk2"/>
              </a:solidFill>
              <a:latin typeface="Arial"/>
              <a:ea typeface="Arial"/>
              <a:cs typeface="Arial"/>
              <a:sym typeface="Arial"/>
            </a:endParaRPr>
          </a:p>
          <a:p>
            <a:pPr marL="0" lvl="0" indent="0" algn="l" rtl="0">
              <a:spcBef>
                <a:spcPts val="1200"/>
              </a:spcBef>
              <a:spcAft>
                <a:spcPts val="0"/>
              </a:spcAft>
              <a:buNone/>
            </a:pPr>
            <a:r>
              <a:rPr lang="en-GB" sz="1400">
                <a:solidFill>
                  <a:schemeClr val="dk2"/>
                </a:solidFill>
                <a:latin typeface="Arial"/>
                <a:ea typeface="Arial"/>
                <a:cs typeface="Arial"/>
                <a:sym typeface="Arial"/>
              </a:rPr>
              <a:t>(binders, lubricants, disintegrants)         </a:t>
            </a:r>
            <a:r>
              <a:rPr lang="en-GB">
                <a:solidFill>
                  <a:schemeClr val="dk2"/>
                </a:solidFill>
                <a:latin typeface="Arial"/>
                <a:ea typeface="Arial"/>
                <a:cs typeface="Arial"/>
                <a:sym typeface="Arial"/>
              </a:rPr>
              <a:t>                                    </a:t>
            </a:r>
            <a:endParaRPr sz="1500">
              <a:solidFill>
                <a:schemeClr val="dk2"/>
              </a:solidFill>
              <a:latin typeface="Arial"/>
              <a:ea typeface="Arial"/>
              <a:cs typeface="Arial"/>
              <a:sym typeface="Arial"/>
            </a:endParaRPr>
          </a:p>
          <a:p>
            <a:pPr marL="0" lvl="0" indent="0" algn="l" rtl="0">
              <a:spcBef>
                <a:spcPts val="1200"/>
              </a:spcBef>
              <a:spcAft>
                <a:spcPts val="0"/>
              </a:spcAft>
              <a:buNone/>
            </a:pPr>
            <a:r>
              <a:rPr lang="en-GB" sz="1500">
                <a:solidFill>
                  <a:schemeClr val="dk2"/>
                </a:solidFill>
                <a:latin typeface="Arial"/>
                <a:ea typeface="Arial"/>
                <a:cs typeface="Arial"/>
                <a:sym typeface="Arial"/>
              </a:rPr>
              <a:t>                                                                                         </a:t>
            </a:r>
            <a:r>
              <a:rPr lang="en-GB" sz="1600">
                <a:solidFill>
                  <a:schemeClr val="dk2"/>
                </a:solidFill>
                <a:latin typeface="Arial"/>
                <a:ea typeface="Arial"/>
                <a:cs typeface="Arial"/>
                <a:sym typeface="Arial"/>
              </a:rPr>
              <a:t>  1.Method of Granulation</a:t>
            </a:r>
            <a:endParaRPr sz="1600">
              <a:solidFill>
                <a:schemeClr val="dk2"/>
              </a:solidFill>
              <a:latin typeface="Arial"/>
              <a:ea typeface="Arial"/>
              <a:cs typeface="Arial"/>
              <a:sym typeface="Arial"/>
            </a:endParaRPr>
          </a:p>
          <a:p>
            <a:pPr marL="0" lvl="0" indent="0" algn="l" rtl="0">
              <a:spcBef>
                <a:spcPts val="1200"/>
              </a:spcBef>
              <a:spcAft>
                <a:spcPts val="1200"/>
              </a:spcAft>
              <a:buNone/>
            </a:pPr>
            <a:r>
              <a:rPr lang="en-GB" sz="1600">
                <a:solidFill>
                  <a:schemeClr val="dk2"/>
                </a:solidFill>
                <a:latin typeface="Arial"/>
                <a:ea typeface="Arial"/>
                <a:cs typeface="Arial"/>
                <a:sym typeface="Arial"/>
              </a:rPr>
              <a:t>                                                                                      2.Compression Force</a:t>
            </a:r>
            <a:endParaRPr sz="1600">
              <a:solidFill>
                <a:schemeClr val="dk2"/>
              </a:solidFill>
              <a:latin typeface="Arial"/>
              <a:ea typeface="Arial"/>
              <a:cs typeface="Arial"/>
              <a:sym typeface="Arial"/>
            </a:endParaRPr>
          </a:p>
        </p:txBody>
      </p:sp>
      <p:sp>
        <p:nvSpPr>
          <p:cNvPr id="1054" name="Google Shape;1054;p1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109</a:t>
            </a:fld>
            <a:endParaRPr/>
          </a:p>
        </p:txBody>
      </p:sp>
      <p:sp>
        <p:nvSpPr>
          <p:cNvPr id="1055" name="Google Shape;1055;p121"/>
          <p:cNvSpPr/>
          <p:nvPr/>
        </p:nvSpPr>
        <p:spPr>
          <a:xfrm>
            <a:off x="6253150" y="3642225"/>
            <a:ext cx="430800" cy="470100"/>
          </a:xfrm>
          <a:prstGeom prst="downArrow">
            <a:avLst>
              <a:gd name="adj1" fmla="val 50000"/>
              <a:gd name="adj2" fmla="val 50000"/>
            </a:avLst>
          </a:prstGeom>
          <a:solidFill>
            <a:srgbClr val="33333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1056" name="Google Shape;1056;p121"/>
          <p:cNvCxnSpPr/>
          <p:nvPr/>
        </p:nvCxnSpPr>
        <p:spPr>
          <a:xfrm flipH="1">
            <a:off x="4503675" y="2441200"/>
            <a:ext cx="13200" cy="483000"/>
          </a:xfrm>
          <a:prstGeom prst="straightConnector1">
            <a:avLst/>
          </a:prstGeom>
          <a:noFill/>
          <a:ln w="28575" cap="flat" cmpd="sng">
            <a:solidFill>
              <a:schemeClr val="dk2"/>
            </a:solidFill>
            <a:prstDash val="solid"/>
            <a:round/>
            <a:headEnd type="none" w="med" len="med"/>
            <a:tailEnd type="none" w="med" len="med"/>
          </a:ln>
        </p:spPr>
      </p:cxnSp>
      <p:cxnSp>
        <p:nvCxnSpPr>
          <p:cNvPr id="1057" name="Google Shape;1057;p121"/>
          <p:cNvCxnSpPr/>
          <p:nvPr/>
        </p:nvCxnSpPr>
        <p:spPr>
          <a:xfrm rot="10800000" flipH="1">
            <a:off x="1892900" y="2897975"/>
            <a:ext cx="4999800" cy="13200"/>
          </a:xfrm>
          <a:prstGeom prst="straightConnector1">
            <a:avLst/>
          </a:prstGeom>
          <a:noFill/>
          <a:ln w="28575" cap="flat" cmpd="sng">
            <a:solidFill>
              <a:schemeClr val="dk2"/>
            </a:solidFill>
            <a:prstDash val="solid"/>
            <a:round/>
            <a:headEnd type="none" w="med" len="med"/>
            <a:tailEnd type="none" w="med" len="med"/>
          </a:ln>
        </p:spPr>
      </p:cxnSp>
      <p:cxnSp>
        <p:nvCxnSpPr>
          <p:cNvPr id="1058" name="Google Shape;1058;p121"/>
          <p:cNvCxnSpPr/>
          <p:nvPr/>
        </p:nvCxnSpPr>
        <p:spPr>
          <a:xfrm>
            <a:off x="1932075" y="2924225"/>
            <a:ext cx="0" cy="261000"/>
          </a:xfrm>
          <a:prstGeom prst="straightConnector1">
            <a:avLst/>
          </a:prstGeom>
          <a:noFill/>
          <a:ln w="28575" cap="flat" cmpd="sng">
            <a:solidFill>
              <a:schemeClr val="dk2"/>
            </a:solidFill>
            <a:prstDash val="solid"/>
            <a:round/>
            <a:headEnd type="none" w="med" len="med"/>
            <a:tailEnd type="triangle" w="med" len="med"/>
          </a:ln>
        </p:spPr>
      </p:cxnSp>
      <p:cxnSp>
        <p:nvCxnSpPr>
          <p:cNvPr id="1059" name="Google Shape;1059;p121"/>
          <p:cNvCxnSpPr/>
          <p:nvPr/>
        </p:nvCxnSpPr>
        <p:spPr>
          <a:xfrm>
            <a:off x="6855775" y="2911175"/>
            <a:ext cx="13200" cy="274200"/>
          </a:xfrm>
          <a:prstGeom prst="straightConnector1">
            <a:avLst/>
          </a:prstGeom>
          <a:noFill/>
          <a:ln w="28575" cap="flat" cmpd="sng">
            <a:solidFill>
              <a:schemeClr val="dk2"/>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3"/>
          <p:cNvSpPr txBox="1">
            <a:spLocks noGrp="1"/>
          </p:cNvSpPr>
          <p:nvPr>
            <p:ph type="title"/>
          </p:nvPr>
        </p:nvSpPr>
        <p:spPr>
          <a:xfrm>
            <a:off x="727650" y="444250"/>
            <a:ext cx="7688700" cy="5352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SzPts val="990"/>
              <a:buNone/>
            </a:pPr>
            <a:r>
              <a:rPr lang="en-GB" sz="2400" b="0">
                <a:solidFill>
                  <a:srgbClr val="040C28"/>
                </a:solidFill>
                <a:highlight>
                  <a:srgbClr val="FFFFFF"/>
                </a:highlight>
                <a:latin typeface="Arial"/>
                <a:ea typeface="Arial"/>
                <a:cs typeface="Arial"/>
                <a:sym typeface="Arial"/>
              </a:rPr>
              <a:t>Active and Passive Transport - Its Difference</a:t>
            </a:r>
            <a:endParaRPr sz="2400" b="0">
              <a:solidFill>
                <a:srgbClr val="040C28"/>
              </a:solidFill>
              <a:highlight>
                <a:srgbClr val="FFFFFF"/>
              </a:highlight>
              <a:latin typeface="Arial"/>
              <a:ea typeface="Arial"/>
              <a:cs typeface="Arial"/>
              <a:sym typeface="Arial"/>
            </a:endParaRPr>
          </a:p>
          <a:p>
            <a:pPr marL="0" lvl="0" indent="0" algn="l" rtl="0">
              <a:spcBef>
                <a:spcPts val="0"/>
              </a:spcBef>
              <a:spcAft>
                <a:spcPts val="0"/>
              </a:spcAft>
              <a:buSzPts val="990"/>
              <a:buNone/>
            </a:pPr>
            <a:endParaRPr sz="2400">
              <a:latin typeface="Arial"/>
              <a:ea typeface="Arial"/>
              <a:cs typeface="Arial"/>
              <a:sym typeface="Arial"/>
            </a:endParaRPr>
          </a:p>
        </p:txBody>
      </p:sp>
      <p:sp>
        <p:nvSpPr>
          <p:cNvPr id="178" name="Google Shape;178;p23"/>
          <p:cNvSpPr txBox="1"/>
          <p:nvPr/>
        </p:nvSpPr>
        <p:spPr>
          <a:xfrm>
            <a:off x="462925" y="1170150"/>
            <a:ext cx="4011900" cy="3288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GB" sz="1500" b="1">
                <a:solidFill>
                  <a:srgbClr val="444444"/>
                </a:solidFill>
                <a:highlight>
                  <a:schemeClr val="lt1"/>
                </a:highlight>
              </a:rPr>
              <a:t>Active transport</a:t>
            </a:r>
            <a:r>
              <a:rPr lang="en-GB" sz="1500">
                <a:solidFill>
                  <a:srgbClr val="444444"/>
                </a:solidFill>
                <a:highlight>
                  <a:schemeClr val="lt1"/>
                </a:highlight>
              </a:rPr>
              <a:t> is the movement of molecules across a membrane from a </a:t>
            </a:r>
            <a:r>
              <a:rPr lang="en-GB" sz="1500" b="1" u="sng">
                <a:solidFill>
                  <a:srgbClr val="20124D"/>
                </a:solidFill>
                <a:highlight>
                  <a:schemeClr val="lt1"/>
                </a:highlight>
              </a:rPr>
              <a:t>region of lower concentration to a region of higher concentration</a:t>
            </a:r>
            <a:r>
              <a:rPr lang="en-GB" sz="1500">
                <a:solidFill>
                  <a:srgbClr val="444444"/>
                </a:solidFill>
                <a:highlight>
                  <a:schemeClr val="lt1"/>
                </a:highlight>
              </a:rPr>
              <a:t> against the concentration gradient, often assisted by enzymes and requires energy”</a:t>
            </a:r>
            <a:endParaRPr sz="1500">
              <a:solidFill>
                <a:srgbClr val="444444"/>
              </a:solidFill>
              <a:highlight>
                <a:schemeClr val="lt1"/>
              </a:highlight>
            </a:endParaRPr>
          </a:p>
          <a:p>
            <a:pPr marL="0" lvl="0" indent="0" algn="l" rtl="0">
              <a:lnSpc>
                <a:spcPct val="150000"/>
              </a:lnSpc>
              <a:spcBef>
                <a:spcPts val="800"/>
              </a:spcBef>
              <a:spcAft>
                <a:spcPts val="0"/>
              </a:spcAft>
              <a:buNone/>
            </a:pPr>
            <a:r>
              <a:rPr lang="en-GB" sz="1500">
                <a:solidFill>
                  <a:srgbClr val="444444"/>
                </a:solidFill>
                <a:highlight>
                  <a:schemeClr val="lt1"/>
                </a:highlight>
              </a:rPr>
              <a:t>“</a:t>
            </a:r>
            <a:r>
              <a:rPr lang="en-GB" sz="1500" b="1">
                <a:solidFill>
                  <a:srgbClr val="444444"/>
                </a:solidFill>
                <a:highlight>
                  <a:schemeClr val="lt1"/>
                </a:highlight>
              </a:rPr>
              <a:t>Passive transport </a:t>
            </a:r>
            <a:r>
              <a:rPr lang="en-GB" sz="1500">
                <a:solidFill>
                  <a:srgbClr val="444444"/>
                </a:solidFill>
                <a:highlight>
                  <a:schemeClr val="lt1"/>
                </a:highlight>
              </a:rPr>
              <a:t>is the movement of ions and molecules across the cell membrane without requiring energy.”</a:t>
            </a:r>
            <a:endParaRPr sz="1500">
              <a:solidFill>
                <a:srgbClr val="444444"/>
              </a:solidFill>
              <a:highlight>
                <a:schemeClr val="lt1"/>
              </a:highlight>
            </a:endParaRPr>
          </a:p>
        </p:txBody>
      </p:sp>
      <p:pic>
        <p:nvPicPr>
          <p:cNvPr id="179" name="Google Shape;179;p23"/>
          <p:cNvPicPr preferRelativeResize="0"/>
          <p:nvPr/>
        </p:nvPicPr>
        <p:blipFill>
          <a:blip r:embed="rId3">
            <a:alphaModFix/>
          </a:blip>
          <a:stretch>
            <a:fillRect/>
          </a:stretch>
        </p:blipFill>
        <p:spPr>
          <a:xfrm>
            <a:off x="4395775" y="1694413"/>
            <a:ext cx="4364376" cy="2240379"/>
          </a:xfrm>
          <a:prstGeom prst="rect">
            <a:avLst/>
          </a:prstGeom>
          <a:noFill/>
          <a:ln>
            <a:noFill/>
          </a:ln>
        </p:spPr>
      </p:pic>
      <p:sp>
        <p:nvSpPr>
          <p:cNvPr id="180" name="Google Shape;180;p23"/>
          <p:cNvSpPr/>
          <p:nvPr/>
        </p:nvSpPr>
        <p:spPr>
          <a:xfrm>
            <a:off x="7921000" y="1723075"/>
            <a:ext cx="1041600" cy="308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1" name="Google Shape;181;p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11</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122"/>
          <p:cNvSpPr txBox="1">
            <a:spLocks noGrp="1"/>
          </p:cNvSpPr>
          <p:nvPr>
            <p:ph type="title"/>
          </p:nvPr>
        </p:nvSpPr>
        <p:spPr>
          <a:xfrm>
            <a:off x="729450" y="600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Method of Granulation</a:t>
            </a:r>
            <a:endParaRPr/>
          </a:p>
        </p:txBody>
      </p:sp>
      <p:sp>
        <p:nvSpPr>
          <p:cNvPr id="1065" name="Google Shape;1065;p122"/>
          <p:cNvSpPr txBox="1">
            <a:spLocks noGrp="1"/>
          </p:cNvSpPr>
          <p:nvPr>
            <p:ph type="body" idx="1"/>
          </p:nvPr>
        </p:nvSpPr>
        <p:spPr>
          <a:xfrm>
            <a:off x="326375" y="1370750"/>
            <a:ext cx="4531500" cy="3707400"/>
          </a:xfrm>
          <a:prstGeom prst="rect">
            <a:avLst/>
          </a:prstGeom>
          <a:solidFill>
            <a:srgbClr val="313131"/>
          </a:solidFill>
        </p:spPr>
        <p:txBody>
          <a:bodyPr spcFirstLastPara="1" wrap="square" lIns="91425" tIns="91425" rIns="91425" bIns="91425" anchor="t" anchorCtr="0">
            <a:normAutofit/>
          </a:bodyPr>
          <a:lstStyle/>
          <a:p>
            <a:pPr marL="0" lvl="0" indent="0" algn="l" rtl="0">
              <a:spcBef>
                <a:spcPts val="0"/>
              </a:spcBef>
              <a:spcAft>
                <a:spcPts val="0"/>
              </a:spcAft>
              <a:buNone/>
            </a:pPr>
            <a:r>
              <a:rPr lang="en-GB" sz="1500">
                <a:solidFill>
                  <a:schemeClr val="lt1"/>
                </a:solidFill>
                <a:latin typeface="Arial"/>
                <a:ea typeface="Arial"/>
                <a:cs typeface="Arial"/>
                <a:sym typeface="Arial"/>
              </a:rPr>
              <a:t>Wet granulation process is the most conventional technique in the manufacture of tablets and was once thought to yield tablets that dissolve faster than those made by other granulation methods.</a:t>
            </a:r>
            <a:endParaRPr sz="1500">
              <a:solidFill>
                <a:schemeClr val="lt1"/>
              </a:solidFill>
              <a:latin typeface="Arial"/>
              <a:ea typeface="Arial"/>
              <a:cs typeface="Arial"/>
              <a:sym typeface="Arial"/>
            </a:endParaRPr>
          </a:p>
          <a:p>
            <a:pPr marL="0" lvl="0" indent="0" algn="l" rtl="0">
              <a:spcBef>
                <a:spcPts val="1200"/>
              </a:spcBef>
              <a:spcAft>
                <a:spcPts val="0"/>
              </a:spcAft>
              <a:buNone/>
            </a:pPr>
            <a:r>
              <a:rPr lang="en-GB" sz="1500" u="sng">
                <a:solidFill>
                  <a:schemeClr val="lt1"/>
                </a:solidFill>
                <a:latin typeface="Arial"/>
                <a:ea typeface="Arial"/>
                <a:cs typeface="Arial"/>
                <a:sym typeface="Arial"/>
              </a:rPr>
              <a:t>LIMITATIONS:</a:t>
            </a:r>
            <a:endParaRPr sz="1500" u="sng">
              <a:solidFill>
                <a:schemeClr val="lt1"/>
              </a:solidFill>
              <a:latin typeface="Arial"/>
              <a:ea typeface="Arial"/>
              <a:cs typeface="Arial"/>
              <a:sym typeface="Arial"/>
            </a:endParaRPr>
          </a:p>
          <a:p>
            <a:pPr marL="0" lvl="0" indent="0" algn="l" rtl="0">
              <a:spcBef>
                <a:spcPts val="1200"/>
              </a:spcBef>
              <a:spcAft>
                <a:spcPts val="0"/>
              </a:spcAft>
              <a:buNone/>
            </a:pPr>
            <a:r>
              <a:rPr lang="en-GB" sz="1500">
                <a:solidFill>
                  <a:schemeClr val="lt1"/>
                </a:solidFill>
                <a:latin typeface="Arial"/>
                <a:ea typeface="Arial"/>
                <a:cs typeface="Arial"/>
                <a:sym typeface="Arial"/>
              </a:rPr>
              <a:t>(i) Formation of crystal bridge by the presence of liquid,</a:t>
            </a:r>
            <a:endParaRPr sz="1500">
              <a:solidFill>
                <a:schemeClr val="lt1"/>
              </a:solidFill>
              <a:latin typeface="Arial"/>
              <a:ea typeface="Arial"/>
              <a:cs typeface="Arial"/>
              <a:sym typeface="Arial"/>
            </a:endParaRPr>
          </a:p>
          <a:p>
            <a:pPr marL="0" lvl="0" indent="0" algn="l" rtl="0">
              <a:spcBef>
                <a:spcPts val="1200"/>
              </a:spcBef>
              <a:spcAft>
                <a:spcPts val="0"/>
              </a:spcAft>
              <a:buNone/>
            </a:pPr>
            <a:r>
              <a:rPr lang="en-GB" sz="1500">
                <a:solidFill>
                  <a:schemeClr val="lt1"/>
                </a:solidFill>
                <a:latin typeface="Arial"/>
                <a:ea typeface="Arial"/>
                <a:cs typeface="Arial"/>
                <a:sym typeface="Arial"/>
              </a:rPr>
              <a:t>(ii) The liquid may act as a medium for affecting chemical reactions such as hydrolysis, and </a:t>
            </a:r>
            <a:endParaRPr sz="1500">
              <a:solidFill>
                <a:schemeClr val="lt1"/>
              </a:solidFill>
              <a:latin typeface="Arial"/>
              <a:ea typeface="Arial"/>
              <a:cs typeface="Arial"/>
              <a:sym typeface="Arial"/>
            </a:endParaRPr>
          </a:p>
          <a:p>
            <a:pPr marL="0" lvl="0" indent="0" algn="l" rtl="0">
              <a:spcBef>
                <a:spcPts val="1200"/>
              </a:spcBef>
              <a:spcAft>
                <a:spcPts val="1200"/>
              </a:spcAft>
              <a:buNone/>
            </a:pPr>
            <a:r>
              <a:rPr lang="en-GB" sz="1500">
                <a:solidFill>
                  <a:schemeClr val="lt1"/>
                </a:solidFill>
                <a:latin typeface="Arial"/>
                <a:ea typeface="Arial"/>
                <a:cs typeface="Arial"/>
                <a:sym typeface="Arial"/>
              </a:rPr>
              <a:t>(iii) The drying step may harm the thermolabile drugs. </a:t>
            </a:r>
            <a:endParaRPr sz="1500">
              <a:solidFill>
                <a:schemeClr val="lt1"/>
              </a:solidFill>
              <a:latin typeface="Arial"/>
              <a:ea typeface="Arial"/>
              <a:cs typeface="Arial"/>
              <a:sym typeface="Arial"/>
            </a:endParaRPr>
          </a:p>
        </p:txBody>
      </p:sp>
      <p:sp>
        <p:nvSpPr>
          <p:cNvPr id="1066" name="Google Shape;1066;p1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110</a:t>
            </a:fld>
            <a:endParaRPr/>
          </a:p>
        </p:txBody>
      </p:sp>
      <p:pic>
        <p:nvPicPr>
          <p:cNvPr id="1067" name="Google Shape;1067;p122"/>
          <p:cNvPicPr preferRelativeResize="0"/>
          <p:nvPr/>
        </p:nvPicPr>
        <p:blipFill>
          <a:blip r:embed="rId3">
            <a:alphaModFix/>
          </a:blip>
          <a:stretch>
            <a:fillRect/>
          </a:stretch>
        </p:blipFill>
        <p:spPr>
          <a:xfrm>
            <a:off x="4857750" y="1370738"/>
            <a:ext cx="4286250" cy="20859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pic>
        <p:nvPicPr>
          <p:cNvPr id="1072" name="Google Shape;1072;p123"/>
          <p:cNvPicPr preferRelativeResize="0"/>
          <p:nvPr/>
        </p:nvPicPr>
        <p:blipFill>
          <a:blip r:embed="rId3">
            <a:alphaModFix/>
          </a:blip>
          <a:stretch>
            <a:fillRect/>
          </a:stretch>
        </p:blipFill>
        <p:spPr>
          <a:xfrm>
            <a:off x="3941500" y="3472475"/>
            <a:ext cx="5143500" cy="1683950"/>
          </a:xfrm>
          <a:prstGeom prst="rect">
            <a:avLst/>
          </a:prstGeom>
          <a:noFill/>
          <a:ln>
            <a:noFill/>
          </a:ln>
        </p:spPr>
      </p:pic>
      <p:sp>
        <p:nvSpPr>
          <p:cNvPr id="1073" name="Google Shape;1073;p123"/>
          <p:cNvSpPr txBox="1">
            <a:spLocks noGrp="1"/>
          </p:cNvSpPr>
          <p:nvPr>
            <p:ph type="title"/>
          </p:nvPr>
        </p:nvSpPr>
        <p:spPr>
          <a:xfrm>
            <a:off x="727650" y="600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Agglomerative Phase Of Comminution (APOC)</a:t>
            </a:r>
            <a:endParaRPr/>
          </a:p>
        </p:txBody>
      </p:sp>
      <p:sp>
        <p:nvSpPr>
          <p:cNvPr id="1074" name="Google Shape;1074;p123"/>
          <p:cNvSpPr txBox="1">
            <a:spLocks noGrp="1"/>
          </p:cNvSpPr>
          <p:nvPr>
            <p:ph type="body" idx="1"/>
          </p:nvPr>
        </p:nvSpPr>
        <p:spPr>
          <a:xfrm>
            <a:off x="442250" y="1214075"/>
            <a:ext cx="8369700" cy="2349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Arial"/>
                <a:ea typeface="Arial"/>
                <a:cs typeface="Arial"/>
                <a:sym typeface="Arial"/>
              </a:rPr>
              <a:t>Process involves grinding of drugs in a ball mill for time long enough to affect spontaneous agglomeration.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The tablets so produced were stronger and showed rapid rate of dissolution in comparison to tablets made by other methods. </a:t>
            </a:r>
            <a:endParaRPr sz="1800">
              <a:latin typeface="Arial"/>
              <a:ea typeface="Arial"/>
              <a:cs typeface="Arial"/>
              <a:sym typeface="Arial"/>
            </a:endParaRPr>
          </a:p>
          <a:p>
            <a:pPr marL="0" lvl="0" indent="0" algn="l" rtl="0">
              <a:spcBef>
                <a:spcPts val="1200"/>
              </a:spcBef>
              <a:spcAft>
                <a:spcPts val="1200"/>
              </a:spcAft>
              <a:buNone/>
            </a:pPr>
            <a:r>
              <a:rPr lang="en-GB" sz="1800">
                <a:latin typeface="Arial"/>
                <a:ea typeface="Arial"/>
                <a:cs typeface="Arial"/>
                <a:sym typeface="Arial"/>
              </a:rPr>
              <a:t>The reason attributed to it was an increase in the internal surface area of the granules prepared by APOC method. </a:t>
            </a:r>
            <a:endParaRPr sz="1800">
              <a:latin typeface="Arial"/>
              <a:ea typeface="Arial"/>
              <a:cs typeface="Arial"/>
              <a:sym typeface="Arial"/>
            </a:endParaRPr>
          </a:p>
        </p:txBody>
      </p:sp>
      <p:sp>
        <p:nvSpPr>
          <p:cNvPr id="1075" name="Google Shape;1075;p1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111</a:t>
            </a:fld>
            <a:endParaRPr/>
          </a:p>
        </p:txBody>
      </p:sp>
      <p:sp>
        <p:nvSpPr>
          <p:cNvPr id="1076" name="Google Shape;1076;p123"/>
          <p:cNvSpPr txBox="1"/>
          <p:nvPr/>
        </p:nvSpPr>
        <p:spPr>
          <a:xfrm>
            <a:off x="-14950" y="4786775"/>
            <a:ext cx="35526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50">
                <a:solidFill>
                  <a:srgbClr val="202124"/>
                </a:solidFill>
                <a:highlight>
                  <a:srgbClr val="FFFFFF"/>
                </a:highlight>
              </a:rPr>
              <a:t>AGGLOMERATE :a mass or collection of things;</a:t>
            </a:r>
            <a:endParaRPr/>
          </a:p>
        </p:txBody>
      </p:sp>
      <p:sp>
        <p:nvSpPr>
          <p:cNvPr id="1077" name="Google Shape;1077;p123"/>
          <p:cNvSpPr txBox="1"/>
          <p:nvPr/>
        </p:nvSpPr>
        <p:spPr>
          <a:xfrm>
            <a:off x="-23750" y="4355075"/>
            <a:ext cx="5079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50">
                <a:solidFill>
                  <a:srgbClr val="202124"/>
                </a:solidFill>
                <a:highlight>
                  <a:srgbClr val="FFFFFF"/>
                </a:highlight>
              </a:rPr>
              <a:t>COMMINUTION:the action of reducing a material to minute particles </a:t>
            </a:r>
            <a:endParaRPr sz="1050">
              <a:solidFill>
                <a:srgbClr val="202124"/>
              </a:solidFill>
              <a:highlight>
                <a:srgbClr val="FFFFFF"/>
              </a:highlight>
            </a:endParaRPr>
          </a:p>
          <a:p>
            <a:pPr marL="0" lvl="0" indent="0" algn="l" rtl="0">
              <a:spcBef>
                <a:spcPts val="0"/>
              </a:spcBef>
              <a:spcAft>
                <a:spcPts val="0"/>
              </a:spcAft>
              <a:buNone/>
            </a:pPr>
            <a:r>
              <a:rPr lang="en-GB" sz="1050">
                <a:solidFill>
                  <a:srgbClr val="202124"/>
                </a:solidFill>
                <a:highlight>
                  <a:srgbClr val="FFFFFF"/>
                </a:highlight>
              </a:rPr>
              <a:t>or </a:t>
            </a:r>
            <a:r>
              <a:rPr lang="en-GB" sz="1050">
                <a:solidFill>
                  <a:schemeClr val="hlink"/>
                </a:solidFill>
                <a:highlight>
                  <a:srgbClr val="FFFFFF"/>
                </a:highlight>
                <a:uFill>
                  <a:noFill/>
                </a:uFill>
                <a:hlinkClick r:id="rId4"/>
              </a:rPr>
              <a:t>fragments</a:t>
            </a:r>
            <a:r>
              <a:rPr lang="en-GB" sz="1050">
                <a:solidFill>
                  <a:srgbClr val="202124"/>
                </a:solidFill>
                <a:highlight>
                  <a:srgbClr val="FFFFFF"/>
                </a:highlight>
              </a:rPr>
              <a:t>.</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24"/>
          <p:cNvSpPr txBox="1">
            <a:spLocks noGrp="1"/>
          </p:cNvSpPr>
          <p:nvPr>
            <p:ph type="title"/>
          </p:nvPr>
        </p:nvSpPr>
        <p:spPr>
          <a:xfrm>
            <a:off x="651125" y="600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Compression Force</a:t>
            </a:r>
            <a:endParaRPr/>
          </a:p>
        </p:txBody>
      </p:sp>
      <p:sp>
        <p:nvSpPr>
          <p:cNvPr id="1083" name="Google Shape;1083;p124"/>
          <p:cNvSpPr txBox="1">
            <a:spLocks noGrp="1"/>
          </p:cNvSpPr>
          <p:nvPr>
            <p:ph type="body" idx="1"/>
          </p:nvPr>
        </p:nvSpPr>
        <p:spPr>
          <a:xfrm>
            <a:off x="559750" y="1318525"/>
            <a:ext cx="4361700" cy="3603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600">
                <a:latin typeface="Arial"/>
                <a:ea typeface="Arial"/>
                <a:cs typeface="Arial"/>
                <a:sym typeface="Arial"/>
              </a:rPr>
              <a:t>The compression force employed in tabletting process influence </a:t>
            </a:r>
            <a:endParaRPr sz="1600">
              <a:latin typeface="Arial"/>
              <a:ea typeface="Arial"/>
              <a:cs typeface="Arial"/>
              <a:sym typeface="Arial"/>
            </a:endParaRPr>
          </a:p>
          <a:p>
            <a:pPr marL="0" lvl="0" indent="457200" algn="l" rtl="0">
              <a:lnSpc>
                <a:spcPct val="100000"/>
              </a:lnSpc>
              <a:spcBef>
                <a:spcPts val="1200"/>
              </a:spcBef>
              <a:spcAft>
                <a:spcPts val="0"/>
              </a:spcAft>
              <a:buNone/>
            </a:pPr>
            <a:r>
              <a:rPr lang="en-GB" sz="1600">
                <a:latin typeface="Arial"/>
                <a:ea typeface="Arial"/>
                <a:cs typeface="Arial"/>
                <a:sym typeface="Arial"/>
              </a:rPr>
              <a:t>density, </a:t>
            </a:r>
            <a:endParaRPr sz="1600">
              <a:latin typeface="Arial"/>
              <a:ea typeface="Arial"/>
              <a:cs typeface="Arial"/>
              <a:sym typeface="Arial"/>
            </a:endParaRPr>
          </a:p>
          <a:p>
            <a:pPr marL="0" lvl="0" indent="457200" algn="l" rtl="0">
              <a:lnSpc>
                <a:spcPct val="100000"/>
              </a:lnSpc>
              <a:spcBef>
                <a:spcPts val="1200"/>
              </a:spcBef>
              <a:spcAft>
                <a:spcPts val="0"/>
              </a:spcAft>
              <a:buNone/>
            </a:pPr>
            <a:r>
              <a:rPr lang="en-GB" sz="1600">
                <a:latin typeface="Arial"/>
                <a:ea typeface="Arial"/>
                <a:cs typeface="Arial"/>
                <a:sym typeface="Arial"/>
              </a:rPr>
              <a:t>porosity, </a:t>
            </a:r>
            <a:endParaRPr sz="1600">
              <a:latin typeface="Arial"/>
              <a:ea typeface="Arial"/>
              <a:cs typeface="Arial"/>
              <a:sym typeface="Arial"/>
            </a:endParaRPr>
          </a:p>
          <a:p>
            <a:pPr marL="0" lvl="0" indent="457200" algn="l" rtl="0">
              <a:lnSpc>
                <a:spcPct val="100000"/>
              </a:lnSpc>
              <a:spcBef>
                <a:spcPts val="1200"/>
              </a:spcBef>
              <a:spcAft>
                <a:spcPts val="0"/>
              </a:spcAft>
              <a:buNone/>
            </a:pPr>
            <a:r>
              <a:rPr lang="en-GB" sz="1600">
                <a:latin typeface="Arial"/>
                <a:ea typeface="Arial"/>
                <a:cs typeface="Arial"/>
                <a:sym typeface="Arial"/>
              </a:rPr>
              <a:t>hardness, </a:t>
            </a:r>
            <a:endParaRPr sz="1600">
              <a:latin typeface="Arial"/>
              <a:ea typeface="Arial"/>
              <a:cs typeface="Arial"/>
              <a:sym typeface="Arial"/>
            </a:endParaRPr>
          </a:p>
          <a:p>
            <a:pPr marL="0" lvl="0" indent="457200" algn="l" rtl="0">
              <a:lnSpc>
                <a:spcPct val="100000"/>
              </a:lnSpc>
              <a:spcBef>
                <a:spcPts val="1200"/>
              </a:spcBef>
              <a:spcAft>
                <a:spcPts val="0"/>
              </a:spcAft>
              <a:buNone/>
            </a:pPr>
            <a:r>
              <a:rPr lang="en-GB" sz="1600">
                <a:latin typeface="Arial"/>
                <a:ea typeface="Arial"/>
                <a:cs typeface="Arial"/>
                <a:sym typeface="Arial"/>
              </a:rPr>
              <a:t>disintegration time and </a:t>
            </a:r>
            <a:endParaRPr sz="1600">
              <a:latin typeface="Arial"/>
              <a:ea typeface="Arial"/>
              <a:cs typeface="Arial"/>
              <a:sym typeface="Arial"/>
            </a:endParaRPr>
          </a:p>
          <a:p>
            <a:pPr marL="0" lvl="0" indent="457200" algn="l" rtl="0">
              <a:lnSpc>
                <a:spcPct val="100000"/>
              </a:lnSpc>
              <a:spcBef>
                <a:spcPts val="1200"/>
              </a:spcBef>
              <a:spcAft>
                <a:spcPts val="0"/>
              </a:spcAft>
              <a:buNone/>
            </a:pPr>
            <a:r>
              <a:rPr lang="en-GB" sz="1600">
                <a:latin typeface="Arial"/>
                <a:ea typeface="Arial"/>
                <a:cs typeface="Arial"/>
                <a:sym typeface="Arial"/>
              </a:rPr>
              <a:t>dissolution of tablets. </a:t>
            </a:r>
            <a:endParaRPr sz="1600">
              <a:latin typeface="Arial"/>
              <a:ea typeface="Arial"/>
              <a:cs typeface="Arial"/>
              <a:sym typeface="Arial"/>
            </a:endParaRPr>
          </a:p>
          <a:p>
            <a:pPr marL="0" lvl="0" indent="0" algn="l" rtl="0">
              <a:lnSpc>
                <a:spcPct val="100000"/>
              </a:lnSpc>
              <a:spcBef>
                <a:spcPts val="1200"/>
              </a:spcBef>
              <a:spcAft>
                <a:spcPts val="1200"/>
              </a:spcAft>
              <a:buNone/>
            </a:pPr>
            <a:r>
              <a:rPr lang="en-GB" sz="1600">
                <a:latin typeface="Arial"/>
                <a:ea typeface="Arial"/>
                <a:cs typeface="Arial"/>
                <a:sym typeface="Arial"/>
              </a:rPr>
              <a:t>The curve obtained by plotting compression force versus rate of dissolution can take one of the 4 possible shapes</a:t>
            </a:r>
            <a:endParaRPr sz="1600">
              <a:latin typeface="Arial"/>
              <a:ea typeface="Arial"/>
              <a:cs typeface="Arial"/>
              <a:sym typeface="Arial"/>
            </a:endParaRPr>
          </a:p>
        </p:txBody>
      </p:sp>
      <p:sp>
        <p:nvSpPr>
          <p:cNvPr id="1084" name="Google Shape;1084;p1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112</a:t>
            </a:fld>
            <a:endParaRPr/>
          </a:p>
        </p:txBody>
      </p:sp>
      <p:pic>
        <p:nvPicPr>
          <p:cNvPr id="1085" name="Google Shape;1085;p124"/>
          <p:cNvPicPr preferRelativeResize="0"/>
          <p:nvPr/>
        </p:nvPicPr>
        <p:blipFill>
          <a:blip r:embed="rId3">
            <a:alphaModFix/>
          </a:blip>
          <a:stretch>
            <a:fillRect/>
          </a:stretch>
        </p:blipFill>
        <p:spPr>
          <a:xfrm>
            <a:off x="3227625" y="1958176"/>
            <a:ext cx="5857375" cy="16432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25"/>
          <p:cNvSpPr txBox="1">
            <a:spLocks noGrp="1"/>
          </p:cNvSpPr>
          <p:nvPr>
            <p:ph type="title"/>
          </p:nvPr>
        </p:nvSpPr>
        <p:spPr>
          <a:xfrm>
            <a:off x="76725" y="56175"/>
            <a:ext cx="1281000" cy="10014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None/>
            </a:pPr>
            <a:r>
              <a:rPr lang="en-GB" sz="6800"/>
              <a:t>A</a:t>
            </a:r>
            <a:endParaRPr sz="6800"/>
          </a:p>
        </p:txBody>
      </p:sp>
      <p:sp>
        <p:nvSpPr>
          <p:cNvPr id="1091" name="Google Shape;1091;p1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lt1"/>
                </a:solidFill>
              </a:rPr>
              <a:pPr marL="0" lvl="0" indent="0" algn="r" rtl="0">
                <a:spcBef>
                  <a:spcPts val="0"/>
                </a:spcBef>
                <a:spcAft>
                  <a:spcPts val="0"/>
                </a:spcAft>
                <a:buNone/>
              </a:pPr>
              <a:t>113</a:t>
            </a:fld>
            <a:endParaRPr>
              <a:solidFill>
                <a:schemeClr val="lt1"/>
              </a:solidFill>
            </a:endParaRPr>
          </a:p>
        </p:txBody>
      </p:sp>
      <p:pic>
        <p:nvPicPr>
          <p:cNvPr id="1092" name="Google Shape;1092;p125"/>
          <p:cNvPicPr preferRelativeResize="0"/>
          <p:nvPr/>
        </p:nvPicPr>
        <p:blipFill rotWithShape="1">
          <a:blip r:embed="rId3">
            <a:alphaModFix/>
          </a:blip>
          <a:srcRect l="31598" t="85571" r="32073"/>
          <a:stretch/>
        </p:blipFill>
        <p:spPr>
          <a:xfrm>
            <a:off x="5548200" y="3638075"/>
            <a:ext cx="3595800" cy="393600"/>
          </a:xfrm>
          <a:prstGeom prst="rect">
            <a:avLst/>
          </a:prstGeom>
          <a:noFill/>
          <a:ln>
            <a:noFill/>
          </a:ln>
        </p:spPr>
      </p:pic>
      <p:pic>
        <p:nvPicPr>
          <p:cNvPr id="1093" name="Google Shape;1093;p125"/>
          <p:cNvPicPr preferRelativeResize="0"/>
          <p:nvPr/>
        </p:nvPicPr>
        <p:blipFill rotWithShape="1">
          <a:blip r:embed="rId3">
            <a:alphaModFix/>
          </a:blip>
          <a:srcRect l="-1109" r="67782"/>
          <a:stretch/>
        </p:blipFill>
        <p:spPr>
          <a:xfrm>
            <a:off x="5437825" y="518303"/>
            <a:ext cx="3706176" cy="3119771"/>
          </a:xfrm>
          <a:prstGeom prst="rect">
            <a:avLst/>
          </a:prstGeom>
          <a:noFill/>
          <a:ln>
            <a:noFill/>
          </a:ln>
        </p:spPr>
      </p:pic>
      <p:sp>
        <p:nvSpPr>
          <p:cNvPr id="1094" name="Google Shape;1094;p125"/>
          <p:cNvSpPr txBox="1"/>
          <p:nvPr/>
        </p:nvSpPr>
        <p:spPr>
          <a:xfrm>
            <a:off x="261075" y="1318525"/>
            <a:ext cx="51768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lt1"/>
                </a:solidFill>
              </a:rPr>
              <a:t>Higher compression force </a:t>
            </a:r>
            <a:endParaRPr sz="1800">
              <a:solidFill>
                <a:schemeClr val="lt1"/>
              </a:solidFill>
            </a:endParaRPr>
          </a:p>
          <a:p>
            <a:pPr marL="0" lvl="0" indent="457200" algn="l" rtl="0">
              <a:spcBef>
                <a:spcPts val="0"/>
              </a:spcBef>
              <a:spcAft>
                <a:spcPts val="0"/>
              </a:spcAft>
              <a:buNone/>
            </a:pPr>
            <a:r>
              <a:rPr lang="en-GB" sz="1800">
                <a:solidFill>
                  <a:schemeClr val="lt1"/>
                </a:solidFill>
              </a:rPr>
              <a:t>increases the density &amp; hardness of tablet, </a:t>
            </a:r>
            <a:endParaRPr sz="1800">
              <a:solidFill>
                <a:schemeClr val="lt1"/>
              </a:solidFill>
            </a:endParaRPr>
          </a:p>
          <a:p>
            <a:pPr marL="0" lvl="0" indent="457200" algn="l" rtl="0">
              <a:spcBef>
                <a:spcPts val="0"/>
              </a:spcBef>
              <a:spcAft>
                <a:spcPts val="0"/>
              </a:spcAft>
              <a:buNone/>
            </a:pPr>
            <a:r>
              <a:rPr lang="en-GB" sz="1800">
                <a:solidFill>
                  <a:schemeClr val="lt1"/>
                </a:solidFill>
              </a:rPr>
              <a:t>decreases porosity and </a:t>
            </a:r>
            <a:endParaRPr sz="1800">
              <a:solidFill>
                <a:schemeClr val="lt1"/>
              </a:solidFill>
            </a:endParaRPr>
          </a:p>
          <a:p>
            <a:pPr marL="0" lvl="0" indent="0" algn="l" rtl="0">
              <a:spcBef>
                <a:spcPts val="0"/>
              </a:spcBef>
              <a:spcAft>
                <a:spcPts val="0"/>
              </a:spcAft>
              <a:buNone/>
            </a:pPr>
            <a:r>
              <a:rPr lang="en-GB" sz="1800">
                <a:solidFill>
                  <a:schemeClr val="lt1"/>
                </a:solidFill>
              </a:rPr>
              <a:t>hence penetrability of the solvent into the tablet, retards wettability by forming a firmer and more effective sealing layer by the lubricant, </a:t>
            </a:r>
            <a:endParaRPr sz="1800">
              <a:solidFill>
                <a:schemeClr val="lt1"/>
              </a:solidFill>
            </a:endParaRPr>
          </a:p>
          <a:p>
            <a:pPr marL="0" lvl="0" indent="0" algn="l" rtl="0">
              <a:spcBef>
                <a:spcPts val="0"/>
              </a:spcBef>
              <a:spcAft>
                <a:spcPts val="0"/>
              </a:spcAft>
              <a:buNone/>
            </a:pPr>
            <a:r>
              <a:rPr lang="en-GB" sz="1800">
                <a:solidFill>
                  <a:schemeClr val="lt1"/>
                </a:solidFill>
              </a:rPr>
              <a:t>Promotes tighter bonding between the particles, all of which result in slowing of the dissolution rate of tablets</a:t>
            </a:r>
            <a:endParaRPr sz="1800">
              <a:solidFill>
                <a:schemeClr val="lt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26"/>
          <p:cNvSpPr txBox="1">
            <a:spLocks noGrp="1"/>
          </p:cNvSpPr>
          <p:nvPr>
            <p:ph type="title"/>
          </p:nvPr>
        </p:nvSpPr>
        <p:spPr>
          <a:xfrm>
            <a:off x="-2800" y="0"/>
            <a:ext cx="825300" cy="9399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None/>
            </a:pPr>
            <a:r>
              <a:rPr lang="en-GB" sz="6000"/>
              <a:t>B</a:t>
            </a:r>
            <a:endParaRPr sz="6000"/>
          </a:p>
        </p:txBody>
      </p:sp>
      <p:sp>
        <p:nvSpPr>
          <p:cNvPr id="1100" name="Google Shape;1100;p1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lt1"/>
                </a:solidFill>
              </a:rPr>
              <a:pPr marL="0" lvl="0" indent="0" algn="r" rtl="0">
                <a:spcBef>
                  <a:spcPts val="0"/>
                </a:spcBef>
                <a:spcAft>
                  <a:spcPts val="0"/>
                </a:spcAft>
                <a:buNone/>
              </a:pPr>
              <a:t>114</a:t>
            </a:fld>
            <a:endParaRPr>
              <a:solidFill>
                <a:schemeClr val="lt1"/>
              </a:solidFill>
            </a:endParaRPr>
          </a:p>
        </p:txBody>
      </p:sp>
      <p:pic>
        <p:nvPicPr>
          <p:cNvPr id="1101" name="Google Shape;1101;p126"/>
          <p:cNvPicPr preferRelativeResize="0"/>
          <p:nvPr/>
        </p:nvPicPr>
        <p:blipFill rotWithShape="1">
          <a:blip r:embed="rId3">
            <a:alphaModFix/>
          </a:blip>
          <a:srcRect l="31256" r="45342" b="11024"/>
          <a:stretch/>
        </p:blipFill>
        <p:spPr>
          <a:xfrm>
            <a:off x="6169594" y="465400"/>
            <a:ext cx="2974406" cy="3172675"/>
          </a:xfrm>
          <a:prstGeom prst="rect">
            <a:avLst/>
          </a:prstGeom>
          <a:noFill/>
          <a:ln>
            <a:noFill/>
          </a:ln>
        </p:spPr>
      </p:pic>
      <p:pic>
        <p:nvPicPr>
          <p:cNvPr id="1102" name="Google Shape;1102;p126"/>
          <p:cNvPicPr preferRelativeResize="0"/>
          <p:nvPr/>
        </p:nvPicPr>
        <p:blipFill rotWithShape="1">
          <a:blip r:embed="rId3">
            <a:alphaModFix/>
          </a:blip>
          <a:srcRect l="2535" r="90236"/>
          <a:stretch/>
        </p:blipFill>
        <p:spPr>
          <a:xfrm>
            <a:off x="5678725" y="465400"/>
            <a:ext cx="490875" cy="3566275"/>
          </a:xfrm>
          <a:prstGeom prst="rect">
            <a:avLst/>
          </a:prstGeom>
          <a:noFill/>
          <a:ln>
            <a:noFill/>
          </a:ln>
        </p:spPr>
      </p:pic>
      <p:pic>
        <p:nvPicPr>
          <p:cNvPr id="1103" name="Google Shape;1103;p126"/>
          <p:cNvPicPr preferRelativeResize="0"/>
          <p:nvPr/>
        </p:nvPicPr>
        <p:blipFill rotWithShape="1">
          <a:blip r:embed="rId3">
            <a:alphaModFix/>
          </a:blip>
          <a:srcRect l="31598" t="85571" r="32073"/>
          <a:stretch/>
        </p:blipFill>
        <p:spPr>
          <a:xfrm>
            <a:off x="6169600" y="3638075"/>
            <a:ext cx="2974400" cy="393600"/>
          </a:xfrm>
          <a:prstGeom prst="rect">
            <a:avLst/>
          </a:prstGeom>
          <a:noFill/>
          <a:ln>
            <a:noFill/>
          </a:ln>
        </p:spPr>
      </p:pic>
      <p:sp>
        <p:nvSpPr>
          <p:cNvPr id="1104" name="Google Shape;1104;p126"/>
          <p:cNvSpPr txBox="1"/>
          <p:nvPr/>
        </p:nvSpPr>
        <p:spPr>
          <a:xfrm>
            <a:off x="261075" y="1318525"/>
            <a:ext cx="54177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lt1"/>
                </a:solidFill>
              </a:rPr>
              <a:t>Higher compression forces </a:t>
            </a:r>
            <a:endParaRPr sz="1800">
              <a:solidFill>
                <a:schemeClr val="lt1"/>
              </a:solidFill>
            </a:endParaRPr>
          </a:p>
          <a:p>
            <a:pPr marL="0" lvl="0" indent="457200" algn="l" rtl="0">
              <a:spcBef>
                <a:spcPts val="0"/>
              </a:spcBef>
              <a:spcAft>
                <a:spcPts val="0"/>
              </a:spcAft>
              <a:buNone/>
            </a:pPr>
            <a:r>
              <a:rPr lang="en-GB" sz="1800">
                <a:solidFill>
                  <a:schemeClr val="lt1"/>
                </a:solidFill>
              </a:rPr>
              <a:t>cause deformation, </a:t>
            </a:r>
            <a:endParaRPr sz="1800">
              <a:solidFill>
                <a:schemeClr val="lt1"/>
              </a:solidFill>
            </a:endParaRPr>
          </a:p>
          <a:p>
            <a:pPr marL="0" lvl="0" indent="457200" algn="l" rtl="0">
              <a:spcBef>
                <a:spcPts val="0"/>
              </a:spcBef>
              <a:spcAft>
                <a:spcPts val="0"/>
              </a:spcAft>
              <a:buNone/>
            </a:pPr>
            <a:r>
              <a:rPr lang="en-GB" sz="1800">
                <a:solidFill>
                  <a:schemeClr val="lt1"/>
                </a:solidFill>
              </a:rPr>
              <a:t>crushing or fracture of drug particles into smaller ones, or </a:t>
            </a:r>
            <a:endParaRPr sz="1800">
              <a:solidFill>
                <a:schemeClr val="lt1"/>
              </a:solidFill>
            </a:endParaRPr>
          </a:p>
          <a:p>
            <a:pPr marL="0" lvl="0" indent="457200" algn="l" rtl="0">
              <a:spcBef>
                <a:spcPts val="0"/>
              </a:spcBef>
              <a:spcAft>
                <a:spcPts val="0"/>
              </a:spcAft>
              <a:buNone/>
            </a:pPr>
            <a:r>
              <a:rPr lang="en-GB" sz="1800">
                <a:solidFill>
                  <a:schemeClr val="lt1"/>
                </a:solidFill>
              </a:rPr>
              <a:t>convert a spherical granule into a disc shaped particle with a large increase in the effective surface area. </a:t>
            </a:r>
            <a:endParaRPr sz="1800">
              <a:solidFill>
                <a:schemeClr val="lt1"/>
              </a:solidFill>
            </a:endParaRPr>
          </a:p>
          <a:p>
            <a:pPr marL="0" lvl="0" indent="0" algn="l" rtl="0">
              <a:spcBef>
                <a:spcPts val="0"/>
              </a:spcBef>
              <a:spcAft>
                <a:spcPts val="0"/>
              </a:spcAft>
              <a:buNone/>
            </a:pPr>
            <a:r>
              <a:rPr lang="en-GB" sz="1800">
                <a:solidFill>
                  <a:schemeClr val="lt1"/>
                </a:solidFill>
              </a:rPr>
              <a:t>This results in an increase in the dissolution rate of the tablet </a:t>
            </a:r>
            <a:endParaRPr sz="1800">
              <a:solidFill>
                <a:schemeClr val="lt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27"/>
          <p:cNvSpPr txBox="1">
            <a:spLocks noGrp="1"/>
          </p:cNvSpPr>
          <p:nvPr>
            <p:ph type="title"/>
          </p:nvPr>
        </p:nvSpPr>
        <p:spPr>
          <a:xfrm>
            <a:off x="0" y="0"/>
            <a:ext cx="953100" cy="1109700"/>
          </a:xfrm>
          <a:prstGeom prst="rect">
            <a:avLst/>
          </a:prstGeom>
          <a:solidFill>
            <a:srgbClr val="FF9900"/>
          </a:solidFill>
        </p:spPr>
        <p:txBody>
          <a:bodyPr spcFirstLastPara="1" wrap="square" lIns="91425" tIns="91425" rIns="91425" bIns="91425" anchor="t" anchorCtr="0">
            <a:noAutofit/>
          </a:bodyPr>
          <a:lstStyle/>
          <a:p>
            <a:pPr marL="0" lvl="0" indent="0" algn="l" rtl="0">
              <a:spcBef>
                <a:spcPts val="0"/>
              </a:spcBef>
              <a:spcAft>
                <a:spcPts val="0"/>
              </a:spcAft>
              <a:buNone/>
            </a:pPr>
            <a:r>
              <a:rPr lang="en-GB" sz="6300"/>
              <a:t>C</a:t>
            </a:r>
            <a:endParaRPr sz="6300"/>
          </a:p>
        </p:txBody>
      </p:sp>
      <p:sp>
        <p:nvSpPr>
          <p:cNvPr id="1110" name="Google Shape;1110;p1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lt1"/>
                </a:solidFill>
              </a:rPr>
              <a:pPr marL="0" lvl="0" indent="0" algn="r" rtl="0">
                <a:spcBef>
                  <a:spcPts val="0"/>
                </a:spcBef>
                <a:spcAft>
                  <a:spcPts val="0"/>
                </a:spcAft>
                <a:buNone/>
              </a:pPr>
              <a:t>115</a:t>
            </a:fld>
            <a:endParaRPr>
              <a:solidFill>
                <a:schemeClr val="lt1"/>
              </a:solidFill>
            </a:endParaRPr>
          </a:p>
        </p:txBody>
      </p:sp>
      <p:pic>
        <p:nvPicPr>
          <p:cNvPr id="1111" name="Google Shape;1111;p127"/>
          <p:cNvPicPr preferRelativeResize="0"/>
          <p:nvPr/>
        </p:nvPicPr>
        <p:blipFill rotWithShape="1">
          <a:blip r:embed="rId3">
            <a:alphaModFix/>
          </a:blip>
          <a:srcRect l="52766" r="22939" b="11024"/>
          <a:stretch/>
        </p:blipFill>
        <p:spPr>
          <a:xfrm>
            <a:off x="6135650" y="78275"/>
            <a:ext cx="2949350" cy="3030548"/>
          </a:xfrm>
          <a:prstGeom prst="rect">
            <a:avLst/>
          </a:prstGeom>
          <a:noFill/>
          <a:ln>
            <a:noFill/>
          </a:ln>
        </p:spPr>
      </p:pic>
      <p:pic>
        <p:nvPicPr>
          <p:cNvPr id="1112" name="Google Shape;1112;p127"/>
          <p:cNvPicPr preferRelativeResize="0"/>
          <p:nvPr/>
        </p:nvPicPr>
        <p:blipFill rotWithShape="1">
          <a:blip r:embed="rId3">
            <a:alphaModFix/>
          </a:blip>
          <a:srcRect l="2535" r="90236"/>
          <a:stretch/>
        </p:blipFill>
        <p:spPr>
          <a:xfrm>
            <a:off x="5678725" y="84400"/>
            <a:ext cx="490875" cy="3030550"/>
          </a:xfrm>
          <a:prstGeom prst="rect">
            <a:avLst/>
          </a:prstGeom>
          <a:noFill/>
          <a:ln>
            <a:noFill/>
          </a:ln>
        </p:spPr>
      </p:pic>
      <p:pic>
        <p:nvPicPr>
          <p:cNvPr id="1113" name="Google Shape;1113;p127"/>
          <p:cNvPicPr preferRelativeResize="0"/>
          <p:nvPr/>
        </p:nvPicPr>
        <p:blipFill rotWithShape="1">
          <a:blip r:embed="rId3">
            <a:alphaModFix/>
          </a:blip>
          <a:srcRect l="31598" t="85571" r="32073"/>
          <a:stretch/>
        </p:blipFill>
        <p:spPr>
          <a:xfrm>
            <a:off x="5678725" y="3108825"/>
            <a:ext cx="3406275" cy="393600"/>
          </a:xfrm>
          <a:prstGeom prst="rect">
            <a:avLst/>
          </a:prstGeom>
          <a:noFill/>
          <a:ln>
            <a:noFill/>
          </a:ln>
        </p:spPr>
      </p:pic>
      <p:sp>
        <p:nvSpPr>
          <p:cNvPr id="1114" name="Google Shape;1114;p127"/>
          <p:cNvSpPr txBox="1"/>
          <p:nvPr/>
        </p:nvSpPr>
        <p:spPr>
          <a:xfrm>
            <a:off x="261075" y="1318525"/>
            <a:ext cx="54177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lt1"/>
                </a:solidFill>
              </a:rPr>
              <a:t>Higher compression forces </a:t>
            </a:r>
            <a:endParaRPr sz="1800">
              <a:solidFill>
                <a:schemeClr val="lt1"/>
              </a:solidFill>
            </a:endParaRPr>
          </a:p>
          <a:p>
            <a:pPr marL="0" lvl="0" indent="457200" algn="l" rtl="0">
              <a:spcBef>
                <a:spcPts val="0"/>
              </a:spcBef>
              <a:spcAft>
                <a:spcPts val="0"/>
              </a:spcAft>
              <a:buNone/>
            </a:pPr>
            <a:r>
              <a:rPr lang="en-GB" sz="1800">
                <a:solidFill>
                  <a:schemeClr val="lt1"/>
                </a:solidFill>
              </a:rPr>
              <a:t>cause deformation, </a:t>
            </a:r>
            <a:endParaRPr sz="1800">
              <a:solidFill>
                <a:schemeClr val="lt1"/>
              </a:solidFill>
            </a:endParaRPr>
          </a:p>
          <a:p>
            <a:pPr marL="0" lvl="0" indent="457200" algn="l" rtl="0">
              <a:spcBef>
                <a:spcPts val="0"/>
              </a:spcBef>
              <a:spcAft>
                <a:spcPts val="0"/>
              </a:spcAft>
              <a:buNone/>
            </a:pPr>
            <a:r>
              <a:rPr lang="en-GB" sz="1800">
                <a:solidFill>
                  <a:schemeClr val="lt1"/>
                </a:solidFill>
              </a:rPr>
              <a:t>crushing or fracture of drug particles into smaller ones, or </a:t>
            </a:r>
            <a:endParaRPr sz="1800">
              <a:solidFill>
                <a:schemeClr val="lt1"/>
              </a:solidFill>
            </a:endParaRPr>
          </a:p>
          <a:p>
            <a:pPr marL="0" lvl="0" indent="457200" algn="l" rtl="0">
              <a:spcBef>
                <a:spcPts val="0"/>
              </a:spcBef>
              <a:spcAft>
                <a:spcPts val="0"/>
              </a:spcAft>
              <a:buNone/>
            </a:pPr>
            <a:r>
              <a:rPr lang="en-GB" sz="1800">
                <a:solidFill>
                  <a:schemeClr val="lt1"/>
                </a:solidFill>
              </a:rPr>
              <a:t>convert a spherical granule into a disc shaped particle with a large increase in the effective surface area. </a:t>
            </a:r>
            <a:endParaRPr sz="1800">
              <a:solidFill>
                <a:schemeClr val="lt1"/>
              </a:solidFill>
            </a:endParaRPr>
          </a:p>
          <a:p>
            <a:pPr marL="0" lvl="0" indent="0" algn="l" rtl="0">
              <a:spcBef>
                <a:spcPts val="0"/>
              </a:spcBef>
              <a:spcAft>
                <a:spcPts val="0"/>
              </a:spcAft>
              <a:buNone/>
            </a:pPr>
            <a:r>
              <a:rPr lang="en-GB" sz="1800">
                <a:solidFill>
                  <a:schemeClr val="lt1"/>
                </a:solidFill>
              </a:rPr>
              <a:t>This results in an increase in the dissolution rate of the tablet </a:t>
            </a:r>
            <a:endParaRPr sz="1800">
              <a:solidFill>
                <a:schemeClr val="lt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28"/>
          <p:cNvSpPr txBox="1">
            <a:spLocks noGrp="1"/>
          </p:cNvSpPr>
          <p:nvPr>
            <p:ph type="title"/>
          </p:nvPr>
        </p:nvSpPr>
        <p:spPr>
          <a:xfrm>
            <a:off x="0" y="0"/>
            <a:ext cx="824100" cy="1170900"/>
          </a:xfrm>
          <a:prstGeom prst="rect">
            <a:avLst/>
          </a:prstGeom>
          <a:solidFill>
            <a:srgbClr val="FF9900"/>
          </a:solidFill>
        </p:spPr>
        <p:txBody>
          <a:bodyPr spcFirstLastPara="1" wrap="square" lIns="91425" tIns="91425" rIns="91425" bIns="91425" anchor="t" anchorCtr="0">
            <a:normAutofit/>
          </a:bodyPr>
          <a:lstStyle/>
          <a:p>
            <a:pPr marL="0" lvl="0" indent="0" algn="l" rtl="0">
              <a:spcBef>
                <a:spcPts val="0"/>
              </a:spcBef>
              <a:spcAft>
                <a:spcPts val="0"/>
              </a:spcAft>
              <a:buNone/>
            </a:pPr>
            <a:r>
              <a:rPr lang="en-GB" sz="5800"/>
              <a:t>D</a:t>
            </a:r>
            <a:endParaRPr sz="5800"/>
          </a:p>
        </p:txBody>
      </p:sp>
      <p:sp>
        <p:nvSpPr>
          <p:cNvPr id="1120" name="Google Shape;1120;p1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lt1"/>
                </a:solidFill>
              </a:rPr>
              <a:pPr marL="0" lvl="0" indent="0" algn="r" rtl="0">
                <a:spcBef>
                  <a:spcPts val="0"/>
                </a:spcBef>
                <a:spcAft>
                  <a:spcPts val="0"/>
                </a:spcAft>
                <a:buNone/>
              </a:pPr>
              <a:t>116</a:t>
            </a:fld>
            <a:endParaRPr>
              <a:solidFill>
                <a:schemeClr val="lt1"/>
              </a:solidFill>
            </a:endParaRPr>
          </a:p>
        </p:txBody>
      </p:sp>
      <p:pic>
        <p:nvPicPr>
          <p:cNvPr id="1121" name="Google Shape;1121;p128"/>
          <p:cNvPicPr preferRelativeResize="0"/>
          <p:nvPr/>
        </p:nvPicPr>
        <p:blipFill rotWithShape="1">
          <a:blip r:embed="rId3">
            <a:alphaModFix/>
          </a:blip>
          <a:srcRect l="75500" b="10225"/>
          <a:stretch/>
        </p:blipFill>
        <p:spPr>
          <a:xfrm>
            <a:off x="6011812" y="300250"/>
            <a:ext cx="3073188" cy="3159225"/>
          </a:xfrm>
          <a:prstGeom prst="rect">
            <a:avLst/>
          </a:prstGeom>
          <a:noFill/>
          <a:ln>
            <a:noFill/>
          </a:ln>
        </p:spPr>
      </p:pic>
      <p:pic>
        <p:nvPicPr>
          <p:cNvPr id="1122" name="Google Shape;1122;p128"/>
          <p:cNvPicPr preferRelativeResize="0"/>
          <p:nvPr/>
        </p:nvPicPr>
        <p:blipFill rotWithShape="1">
          <a:blip r:embed="rId3">
            <a:alphaModFix/>
          </a:blip>
          <a:srcRect l="2535" r="90236"/>
          <a:stretch/>
        </p:blipFill>
        <p:spPr>
          <a:xfrm>
            <a:off x="5520925" y="273525"/>
            <a:ext cx="490875" cy="3030550"/>
          </a:xfrm>
          <a:prstGeom prst="rect">
            <a:avLst/>
          </a:prstGeom>
          <a:noFill/>
          <a:ln>
            <a:noFill/>
          </a:ln>
        </p:spPr>
      </p:pic>
      <p:pic>
        <p:nvPicPr>
          <p:cNvPr id="1123" name="Google Shape;1123;p128"/>
          <p:cNvPicPr preferRelativeResize="0"/>
          <p:nvPr/>
        </p:nvPicPr>
        <p:blipFill rotWithShape="1">
          <a:blip r:embed="rId3">
            <a:alphaModFix/>
          </a:blip>
          <a:srcRect l="31598" t="85571" r="32073"/>
          <a:stretch/>
        </p:blipFill>
        <p:spPr>
          <a:xfrm>
            <a:off x="5520925" y="3337425"/>
            <a:ext cx="3564075" cy="393600"/>
          </a:xfrm>
          <a:prstGeom prst="rect">
            <a:avLst/>
          </a:prstGeom>
          <a:noFill/>
          <a:ln>
            <a:noFill/>
          </a:ln>
        </p:spPr>
      </p:pic>
      <p:sp>
        <p:nvSpPr>
          <p:cNvPr id="1124" name="Google Shape;1124;p128"/>
          <p:cNvSpPr txBox="1"/>
          <p:nvPr/>
        </p:nvSpPr>
        <p:spPr>
          <a:xfrm>
            <a:off x="261075" y="1318525"/>
            <a:ext cx="49347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chemeClr val="lt1"/>
                </a:solidFill>
              </a:rPr>
              <a:t> A combination of both the curves A and B is also possible as shown in curves C and D.</a:t>
            </a:r>
            <a:endParaRPr sz="1800">
              <a:solidFill>
                <a:schemeClr val="lt1"/>
              </a:solidFill>
            </a:endParaRPr>
          </a:p>
          <a:p>
            <a:pPr marL="0" lvl="0" indent="0" algn="l" rtl="0">
              <a:spcBef>
                <a:spcPts val="0"/>
              </a:spcBef>
              <a:spcAft>
                <a:spcPts val="0"/>
              </a:spcAft>
              <a:buNone/>
            </a:pPr>
            <a:endParaRPr sz="1800">
              <a:solidFill>
                <a:schemeClr val="lt1"/>
              </a:solidFill>
            </a:endParaRPr>
          </a:p>
          <a:p>
            <a:pPr marL="0" lvl="0" indent="0" algn="l" rtl="0">
              <a:spcBef>
                <a:spcPts val="0"/>
              </a:spcBef>
              <a:spcAft>
                <a:spcPts val="0"/>
              </a:spcAft>
              <a:buNone/>
            </a:pPr>
            <a:r>
              <a:rPr lang="en-GB" sz="1800">
                <a:solidFill>
                  <a:schemeClr val="lt1"/>
                </a:solidFill>
              </a:rPr>
              <a:t>In short, the influence of compression force on the dissolution rate is difficult to predict and a thorough study on each formulation should be made to ensure better dissolution and bioavailability.  </a:t>
            </a:r>
            <a:endParaRPr sz="1800">
              <a:solidFill>
                <a:schemeClr val="lt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29"/>
          <p:cNvSpPr txBox="1">
            <a:spLocks noGrp="1"/>
          </p:cNvSpPr>
          <p:nvPr>
            <p:ph type="title"/>
          </p:nvPr>
        </p:nvSpPr>
        <p:spPr>
          <a:xfrm>
            <a:off x="651125" y="600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Intensity of Packing of Capsule Contents</a:t>
            </a:r>
            <a:endParaRPr/>
          </a:p>
        </p:txBody>
      </p:sp>
      <p:sp>
        <p:nvSpPr>
          <p:cNvPr id="1130" name="Google Shape;1130;p129"/>
          <p:cNvSpPr txBox="1">
            <a:spLocks noGrp="1"/>
          </p:cNvSpPr>
          <p:nvPr>
            <p:ph type="body" idx="1"/>
          </p:nvPr>
        </p:nvSpPr>
        <p:spPr>
          <a:xfrm>
            <a:off x="559750" y="1318525"/>
            <a:ext cx="7873500" cy="3603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600">
                <a:latin typeface="Arial"/>
                <a:ea typeface="Arial"/>
                <a:cs typeface="Arial"/>
                <a:sym typeface="Arial"/>
              </a:rPr>
              <a:t>Packing density in case of capsule dosage form can either inhibit or promote dissolution.</a:t>
            </a:r>
            <a:endParaRPr sz="1600">
              <a:latin typeface="Arial"/>
              <a:ea typeface="Arial"/>
              <a:cs typeface="Arial"/>
              <a:sym typeface="Arial"/>
            </a:endParaRPr>
          </a:p>
          <a:p>
            <a:pPr marL="0" lvl="0" indent="0" algn="l" rtl="0">
              <a:lnSpc>
                <a:spcPct val="100000"/>
              </a:lnSpc>
              <a:spcBef>
                <a:spcPts val="1200"/>
              </a:spcBef>
              <a:spcAft>
                <a:spcPts val="0"/>
              </a:spcAft>
              <a:buNone/>
            </a:pPr>
            <a:r>
              <a:rPr lang="en-GB" sz="1600">
                <a:solidFill>
                  <a:srgbClr val="20124D"/>
                </a:solidFill>
                <a:latin typeface="Arial"/>
                <a:ea typeface="Arial"/>
                <a:cs typeface="Arial"/>
                <a:sym typeface="Arial"/>
              </a:rPr>
              <a:t>Diffusion of GI fluids into the tightly filled capsules creates a high pressure within the capsule resulting in rapid bursting and dissolution of contents.</a:t>
            </a:r>
            <a:endParaRPr sz="1600">
              <a:solidFill>
                <a:srgbClr val="20124D"/>
              </a:solidFill>
              <a:latin typeface="Arial"/>
              <a:ea typeface="Arial"/>
              <a:cs typeface="Arial"/>
              <a:sym typeface="Arial"/>
            </a:endParaRPr>
          </a:p>
          <a:p>
            <a:pPr marL="0" lvl="0" indent="0" algn="l" rtl="0">
              <a:lnSpc>
                <a:spcPct val="100000"/>
              </a:lnSpc>
              <a:spcBef>
                <a:spcPts val="1200"/>
              </a:spcBef>
              <a:spcAft>
                <a:spcPts val="0"/>
              </a:spcAft>
              <a:buNone/>
            </a:pPr>
            <a:r>
              <a:rPr lang="en-GB" sz="1600">
                <a:latin typeface="Arial"/>
                <a:ea typeface="Arial"/>
                <a:cs typeface="Arial"/>
                <a:sym typeface="Arial"/>
              </a:rPr>
              <a:t>Opposite is also possible. </a:t>
            </a:r>
            <a:endParaRPr sz="1600">
              <a:latin typeface="Arial"/>
              <a:ea typeface="Arial"/>
              <a:cs typeface="Arial"/>
              <a:sym typeface="Arial"/>
            </a:endParaRPr>
          </a:p>
          <a:p>
            <a:pPr marL="0" lvl="0" indent="0" algn="l" rtl="0">
              <a:lnSpc>
                <a:spcPct val="100000"/>
              </a:lnSpc>
              <a:spcBef>
                <a:spcPts val="1200"/>
              </a:spcBef>
              <a:spcAft>
                <a:spcPts val="1200"/>
              </a:spcAft>
              <a:buNone/>
            </a:pPr>
            <a:r>
              <a:rPr lang="en-GB" sz="1600">
                <a:latin typeface="Arial"/>
                <a:ea typeface="Arial"/>
                <a:cs typeface="Arial"/>
                <a:sym typeface="Arial"/>
              </a:rPr>
              <a:t>It has been shown that capsules with finer particles and intense packing have poor drug release and dissolution rate due to a decrease in pore size of the compact and poor penetrability by the GI fluids. </a:t>
            </a:r>
            <a:endParaRPr sz="1600">
              <a:latin typeface="Arial"/>
              <a:ea typeface="Arial"/>
              <a:cs typeface="Arial"/>
              <a:sym typeface="Arial"/>
            </a:endParaRPr>
          </a:p>
        </p:txBody>
      </p:sp>
      <p:sp>
        <p:nvSpPr>
          <p:cNvPr id="1131" name="Google Shape;1131;p1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30"/>
          <p:cNvSpPr txBox="1">
            <a:spLocks noGrp="1"/>
          </p:cNvSpPr>
          <p:nvPr>
            <p:ph type="title"/>
          </p:nvPr>
        </p:nvSpPr>
        <p:spPr>
          <a:xfrm>
            <a:off x="520575" y="587575"/>
            <a:ext cx="8564400" cy="548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240"/>
              <a:t>Pharmaceutical Ingredients/Excipients (Formulation factors) </a:t>
            </a:r>
            <a:endParaRPr sz="2240"/>
          </a:p>
        </p:txBody>
      </p:sp>
      <p:sp>
        <p:nvSpPr>
          <p:cNvPr id="1137" name="Google Shape;1137;p130"/>
          <p:cNvSpPr txBox="1">
            <a:spLocks noGrp="1"/>
          </p:cNvSpPr>
          <p:nvPr>
            <p:ph type="body" idx="1"/>
          </p:nvPr>
        </p:nvSpPr>
        <p:spPr>
          <a:xfrm>
            <a:off x="391625" y="1214075"/>
            <a:ext cx="7845900" cy="38772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en-GB" sz="1700" b="1" u="sng">
                <a:solidFill>
                  <a:srgbClr val="20124D"/>
                </a:solidFill>
                <a:latin typeface="Arial"/>
                <a:ea typeface="Arial"/>
                <a:cs typeface="Arial"/>
                <a:sym typeface="Arial"/>
              </a:rPr>
              <a:t>EXCIPIENTS:</a:t>
            </a:r>
            <a:endParaRPr sz="1700" b="1" u="sng">
              <a:solidFill>
                <a:srgbClr val="20124D"/>
              </a:solidFill>
              <a:latin typeface="Arial"/>
              <a:ea typeface="Arial"/>
              <a:cs typeface="Arial"/>
              <a:sym typeface="Arial"/>
            </a:endParaRPr>
          </a:p>
          <a:p>
            <a:pPr marL="0" lvl="0" indent="0" algn="l" rtl="0">
              <a:spcBef>
                <a:spcPts val="1200"/>
              </a:spcBef>
              <a:spcAft>
                <a:spcPts val="0"/>
              </a:spcAft>
              <a:buNone/>
            </a:pPr>
            <a:r>
              <a:rPr lang="en-GB" sz="1700">
                <a:solidFill>
                  <a:schemeClr val="dk2"/>
                </a:solidFill>
                <a:latin typeface="Arial"/>
                <a:ea typeface="Arial"/>
                <a:cs typeface="Arial"/>
                <a:sym typeface="Arial"/>
              </a:rPr>
              <a:t>A drug is rarely administered in its original form. </a:t>
            </a:r>
            <a:endParaRPr sz="1700">
              <a:solidFill>
                <a:schemeClr val="dk2"/>
              </a:solidFill>
              <a:latin typeface="Arial"/>
              <a:ea typeface="Arial"/>
              <a:cs typeface="Arial"/>
              <a:sym typeface="Arial"/>
            </a:endParaRPr>
          </a:p>
          <a:p>
            <a:pPr marL="0" lvl="0" indent="0" algn="l" rtl="0">
              <a:spcBef>
                <a:spcPts val="1200"/>
              </a:spcBef>
              <a:spcAft>
                <a:spcPts val="0"/>
              </a:spcAft>
              <a:buNone/>
            </a:pPr>
            <a:r>
              <a:rPr lang="en-GB" sz="1700">
                <a:solidFill>
                  <a:schemeClr val="dk2"/>
                </a:solidFill>
                <a:latin typeface="Arial"/>
                <a:ea typeface="Arial"/>
                <a:cs typeface="Arial"/>
                <a:sym typeface="Arial"/>
              </a:rPr>
              <a:t>Almost always, a convenient dosage form to be administered by a suitable route is prepared. </a:t>
            </a:r>
            <a:endParaRPr sz="1700">
              <a:solidFill>
                <a:schemeClr val="dk2"/>
              </a:solidFill>
              <a:latin typeface="Arial"/>
              <a:ea typeface="Arial"/>
              <a:cs typeface="Arial"/>
              <a:sym typeface="Arial"/>
            </a:endParaRPr>
          </a:p>
          <a:p>
            <a:pPr marL="0" lvl="0" indent="0" algn="l" rtl="0">
              <a:spcBef>
                <a:spcPts val="1200"/>
              </a:spcBef>
              <a:spcAft>
                <a:spcPts val="0"/>
              </a:spcAft>
              <a:buNone/>
            </a:pPr>
            <a:r>
              <a:rPr lang="en-GB" sz="1700">
                <a:solidFill>
                  <a:schemeClr val="dk2"/>
                </a:solidFill>
                <a:latin typeface="Arial"/>
                <a:ea typeface="Arial"/>
                <a:cs typeface="Arial"/>
                <a:sym typeface="Arial"/>
              </a:rPr>
              <a:t>Such a formulation contains a number of</a:t>
            </a:r>
            <a:r>
              <a:rPr lang="en-GB" sz="1700">
                <a:solidFill>
                  <a:srgbClr val="20124D"/>
                </a:solidFill>
                <a:latin typeface="Arial"/>
                <a:ea typeface="Arial"/>
                <a:cs typeface="Arial"/>
                <a:sym typeface="Arial"/>
              </a:rPr>
              <a:t> excipients </a:t>
            </a:r>
            <a:r>
              <a:rPr lang="en-GB" sz="1700" u="sng">
                <a:solidFill>
                  <a:srgbClr val="20124D"/>
                </a:solidFill>
                <a:latin typeface="Arial"/>
                <a:ea typeface="Arial"/>
                <a:cs typeface="Arial"/>
                <a:sym typeface="Arial"/>
              </a:rPr>
              <a:t>(non-drug components of a formulation)</a:t>
            </a:r>
            <a:r>
              <a:rPr lang="en-GB" sz="1700">
                <a:solidFill>
                  <a:srgbClr val="20124D"/>
                </a:solidFill>
                <a:latin typeface="Arial"/>
                <a:ea typeface="Arial"/>
                <a:cs typeface="Arial"/>
                <a:sym typeface="Arial"/>
              </a:rPr>
              <a:t>.</a:t>
            </a:r>
            <a:endParaRPr sz="1700">
              <a:solidFill>
                <a:srgbClr val="20124D"/>
              </a:solidFill>
              <a:latin typeface="Arial"/>
              <a:ea typeface="Arial"/>
              <a:cs typeface="Arial"/>
              <a:sym typeface="Arial"/>
            </a:endParaRPr>
          </a:p>
          <a:p>
            <a:pPr marL="0" lvl="0" indent="0" algn="l" rtl="0">
              <a:spcBef>
                <a:spcPts val="1200"/>
              </a:spcBef>
              <a:spcAft>
                <a:spcPts val="0"/>
              </a:spcAft>
              <a:buNone/>
            </a:pPr>
            <a:r>
              <a:rPr lang="en-GB" sz="1700">
                <a:solidFill>
                  <a:schemeClr val="dk2"/>
                </a:solidFill>
                <a:latin typeface="Arial"/>
                <a:ea typeface="Arial"/>
                <a:cs typeface="Arial"/>
                <a:sym typeface="Arial"/>
              </a:rPr>
              <a:t>Excipients are added to ensure </a:t>
            </a:r>
            <a:endParaRPr sz="1700">
              <a:solidFill>
                <a:schemeClr val="dk2"/>
              </a:solidFill>
              <a:latin typeface="Arial"/>
              <a:ea typeface="Arial"/>
              <a:cs typeface="Arial"/>
              <a:sym typeface="Arial"/>
            </a:endParaRPr>
          </a:p>
          <a:p>
            <a:pPr marL="0" lvl="0" indent="457200" algn="l" rtl="0">
              <a:spcBef>
                <a:spcPts val="1200"/>
              </a:spcBef>
              <a:spcAft>
                <a:spcPts val="0"/>
              </a:spcAft>
              <a:buNone/>
            </a:pPr>
            <a:r>
              <a:rPr lang="en-GB" sz="1700">
                <a:solidFill>
                  <a:schemeClr val="dk2"/>
                </a:solidFill>
                <a:latin typeface="Arial"/>
                <a:ea typeface="Arial"/>
                <a:cs typeface="Arial"/>
                <a:sym typeface="Arial"/>
              </a:rPr>
              <a:t>i) acceptability, </a:t>
            </a:r>
            <a:endParaRPr sz="1700">
              <a:solidFill>
                <a:schemeClr val="dk2"/>
              </a:solidFill>
              <a:latin typeface="Arial"/>
              <a:ea typeface="Arial"/>
              <a:cs typeface="Arial"/>
              <a:sym typeface="Arial"/>
            </a:endParaRPr>
          </a:p>
          <a:p>
            <a:pPr marL="0" lvl="0" indent="457200" algn="l" rtl="0">
              <a:spcBef>
                <a:spcPts val="1200"/>
              </a:spcBef>
              <a:spcAft>
                <a:spcPts val="0"/>
              </a:spcAft>
              <a:buNone/>
            </a:pPr>
            <a:r>
              <a:rPr lang="en-GB" sz="1700">
                <a:solidFill>
                  <a:schemeClr val="dk2"/>
                </a:solidFill>
                <a:latin typeface="Arial"/>
                <a:ea typeface="Arial"/>
                <a:cs typeface="Arial"/>
                <a:sym typeface="Arial"/>
              </a:rPr>
              <a:t>ii) physicochemical stability during the shelf-life, </a:t>
            </a:r>
            <a:endParaRPr sz="1700">
              <a:solidFill>
                <a:schemeClr val="dk2"/>
              </a:solidFill>
              <a:latin typeface="Arial"/>
              <a:ea typeface="Arial"/>
              <a:cs typeface="Arial"/>
              <a:sym typeface="Arial"/>
            </a:endParaRPr>
          </a:p>
          <a:p>
            <a:pPr marL="0" lvl="0" indent="457200" algn="l" rtl="0">
              <a:spcBef>
                <a:spcPts val="1200"/>
              </a:spcBef>
              <a:spcAft>
                <a:spcPts val="0"/>
              </a:spcAft>
              <a:buNone/>
            </a:pPr>
            <a:r>
              <a:rPr lang="en-GB" sz="1700">
                <a:solidFill>
                  <a:schemeClr val="dk2"/>
                </a:solidFill>
                <a:latin typeface="Arial"/>
                <a:ea typeface="Arial"/>
                <a:cs typeface="Arial"/>
                <a:sym typeface="Arial"/>
              </a:rPr>
              <a:t>iii) uniformity of composition and dosage, and </a:t>
            </a:r>
            <a:endParaRPr sz="1700">
              <a:solidFill>
                <a:schemeClr val="dk2"/>
              </a:solidFill>
              <a:latin typeface="Arial"/>
              <a:ea typeface="Arial"/>
              <a:cs typeface="Arial"/>
              <a:sym typeface="Arial"/>
            </a:endParaRPr>
          </a:p>
          <a:p>
            <a:pPr marL="0" lvl="0" indent="457200" algn="l" rtl="0">
              <a:spcBef>
                <a:spcPts val="1200"/>
              </a:spcBef>
              <a:spcAft>
                <a:spcPts val="1200"/>
              </a:spcAft>
              <a:buNone/>
            </a:pPr>
            <a:r>
              <a:rPr lang="en-GB" sz="1700">
                <a:solidFill>
                  <a:schemeClr val="dk2"/>
                </a:solidFill>
                <a:latin typeface="Arial"/>
                <a:ea typeface="Arial"/>
                <a:cs typeface="Arial"/>
                <a:sym typeface="Arial"/>
              </a:rPr>
              <a:t>iv) optimum bioavailability and functionality of the drug product.</a:t>
            </a:r>
            <a:r>
              <a:rPr lang="en-GB" sz="1700" u="sng">
                <a:solidFill>
                  <a:schemeClr val="dk2"/>
                </a:solidFill>
                <a:latin typeface="Arial"/>
                <a:ea typeface="Arial"/>
                <a:cs typeface="Arial"/>
                <a:sym typeface="Arial"/>
              </a:rPr>
              <a:t>  </a:t>
            </a:r>
            <a:endParaRPr sz="1700" u="sng">
              <a:solidFill>
                <a:schemeClr val="dk2"/>
              </a:solidFill>
              <a:latin typeface="Arial"/>
              <a:ea typeface="Arial"/>
              <a:cs typeface="Arial"/>
              <a:sym typeface="Arial"/>
            </a:endParaRPr>
          </a:p>
        </p:txBody>
      </p:sp>
      <p:sp>
        <p:nvSpPr>
          <p:cNvPr id="1138" name="Google Shape;1138;p1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118</a:t>
            </a:fld>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31"/>
          <p:cNvSpPr txBox="1">
            <a:spLocks noGrp="1"/>
          </p:cNvSpPr>
          <p:nvPr>
            <p:ph type="title"/>
          </p:nvPr>
        </p:nvSpPr>
        <p:spPr>
          <a:xfrm>
            <a:off x="727650" y="5875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EXCIPIENTS</a:t>
            </a:r>
            <a:endParaRPr/>
          </a:p>
        </p:txBody>
      </p:sp>
      <p:sp>
        <p:nvSpPr>
          <p:cNvPr id="1144" name="Google Shape;1144;p131"/>
          <p:cNvSpPr txBox="1">
            <a:spLocks noGrp="1"/>
          </p:cNvSpPr>
          <p:nvPr>
            <p:ph type="body" idx="1"/>
          </p:nvPr>
        </p:nvSpPr>
        <p:spPr>
          <a:xfrm>
            <a:off x="430800" y="1331575"/>
            <a:ext cx="5691900" cy="370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a:latin typeface="Arial"/>
                <a:ea typeface="Arial"/>
                <a:cs typeface="Arial"/>
                <a:sym typeface="Arial"/>
              </a:rPr>
              <a:t>Despite their i</a:t>
            </a:r>
            <a:r>
              <a:rPr lang="en-GB" sz="1700" u="sng">
                <a:latin typeface="Arial"/>
                <a:ea typeface="Arial"/>
                <a:cs typeface="Arial"/>
                <a:sym typeface="Arial"/>
              </a:rPr>
              <a:t>nertness and utility</a:t>
            </a:r>
            <a:r>
              <a:rPr lang="en-GB" sz="1700">
                <a:latin typeface="Arial"/>
                <a:ea typeface="Arial"/>
                <a:cs typeface="Arial"/>
                <a:sym typeface="Arial"/>
              </a:rPr>
              <a:t> in the dosage form, excipients can influence absorption of drugs.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The </a:t>
            </a:r>
            <a:r>
              <a:rPr lang="en-GB" sz="1700" u="sng">
                <a:latin typeface="Arial"/>
                <a:ea typeface="Arial"/>
                <a:cs typeface="Arial"/>
                <a:sym typeface="Arial"/>
              </a:rPr>
              <a:t>more the number of excipients in a dosage form, the more complex it is and greater the potential for absorption and bioavailability problems.</a:t>
            </a:r>
            <a:endParaRPr sz="1700" u="sng">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Commonly used excipients in various dosage forms are </a:t>
            </a:r>
            <a:r>
              <a:rPr lang="en-GB" sz="1700">
                <a:solidFill>
                  <a:srgbClr val="5B0F00"/>
                </a:solidFill>
                <a:latin typeface="Arial"/>
                <a:ea typeface="Arial"/>
                <a:cs typeface="Arial"/>
                <a:sym typeface="Arial"/>
              </a:rPr>
              <a:t>vehicles, diluents (fillers), binders and granulating agents, disintegrants, lubricants, coatings, suspending agents, emulsifiers, surfactants, buffers, complexing agents, colorants, sweeteners, crystal growth inhibitors, etc</a:t>
            </a:r>
            <a:r>
              <a:rPr lang="en-GB" sz="1700">
                <a:latin typeface="Arial"/>
                <a:ea typeface="Arial"/>
                <a:cs typeface="Arial"/>
                <a:sym typeface="Arial"/>
              </a:rPr>
              <a:t>.  </a:t>
            </a:r>
            <a:endParaRPr sz="1700">
              <a:latin typeface="Arial"/>
              <a:ea typeface="Arial"/>
              <a:cs typeface="Arial"/>
              <a:sym typeface="Arial"/>
            </a:endParaRPr>
          </a:p>
        </p:txBody>
      </p:sp>
      <p:sp>
        <p:nvSpPr>
          <p:cNvPr id="1145" name="Google Shape;1145;p1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119</a:t>
            </a:fld>
            <a:endParaRPr/>
          </a:p>
        </p:txBody>
      </p:sp>
      <p:pic>
        <p:nvPicPr>
          <p:cNvPr id="1146" name="Google Shape;1146;p131"/>
          <p:cNvPicPr preferRelativeResize="0"/>
          <p:nvPr/>
        </p:nvPicPr>
        <p:blipFill rotWithShape="1">
          <a:blip r:embed="rId3">
            <a:alphaModFix/>
          </a:blip>
          <a:srcRect l="22257" r="10941" b="35077"/>
          <a:stretch/>
        </p:blipFill>
        <p:spPr>
          <a:xfrm>
            <a:off x="6230775" y="1510150"/>
            <a:ext cx="2763825" cy="2014575"/>
          </a:xfrm>
          <a:prstGeom prst="rect">
            <a:avLst/>
          </a:prstGeom>
          <a:noFill/>
          <a:ln>
            <a:noFill/>
          </a:ln>
        </p:spPr>
      </p:pic>
      <p:sp>
        <p:nvSpPr>
          <p:cNvPr id="1147" name="Google Shape;1147;p131"/>
          <p:cNvSpPr/>
          <p:nvPr/>
        </p:nvSpPr>
        <p:spPr>
          <a:xfrm>
            <a:off x="7193075" y="2610925"/>
            <a:ext cx="848700" cy="2349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4"/>
          <p:cNvSpPr txBox="1">
            <a:spLocks noGrp="1"/>
          </p:cNvSpPr>
          <p:nvPr>
            <p:ph type="title"/>
          </p:nvPr>
        </p:nvSpPr>
        <p:spPr>
          <a:xfrm>
            <a:off x="639425" y="508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488"/>
              <a:t>I.</a:t>
            </a:r>
            <a:r>
              <a:rPr lang="en-GB"/>
              <a:t>Passive Diffusion ( Passive Transport )</a:t>
            </a:r>
            <a:endParaRPr/>
          </a:p>
        </p:txBody>
      </p:sp>
      <p:sp>
        <p:nvSpPr>
          <p:cNvPr id="187" name="Google Shape;187;p24"/>
          <p:cNvSpPr txBox="1">
            <a:spLocks noGrp="1"/>
          </p:cNvSpPr>
          <p:nvPr>
            <p:ph type="body" idx="1"/>
          </p:nvPr>
        </p:nvSpPr>
        <p:spPr>
          <a:xfrm>
            <a:off x="118900" y="1294475"/>
            <a:ext cx="6709200" cy="373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400">
                <a:latin typeface="Arial"/>
                <a:ea typeface="Arial"/>
                <a:cs typeface="Arial"/>
                <a:sym typeface="Arial"/>
              </a:rPr>
              <a:t>Also called non-ionic diffusion</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It is the major process for absorption of more than 90% of the drugs. The driving force for this process is the concentration or electrochemical gradient.</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It is defined as the difference in the drug concentration on either side of the membrane.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Drug movement is a result of the kinetic energy of molecules.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Since </a:t>
            </a:r>
            <a:r>
              <a:rPr lang="en-GB" sz="1400" u="sng">
                <a:solidFill>
                  <a:srgbClr val="20124D"/>
                </a:solidFill>
                <a:latin typeface="Arial"/>
                <a:ea typeface="Arial"/>
                <a:cs typeface="Arial"/>
                <a:sym typeface="Arial"/>
              </a:rPr>
              <a:t>no energy source is required, the process is called as passive diffusion</a:t>
            </a:r>
            <a:r>
              <a:rPr lang="en-GB" sz="1400">
                <a:latin typeface="Arial"/>
                <a:ea typeface="Arial"/>
                <a:cs typeface="Arial"/>
                <a:sym typeface="Arial"/>
              </a:rPr>
              <a:t>. </a:t>
            </a:r>
            <a:endParaRPr sz="1400">
              <a:latin typeface="Arial"/>
              <a:ea typeface="Arial"/>
              <a:cs typeface="Arial"/>
              <a:sym typeface="Arial"/>
            </a:endParaRPr>
          </a:p>
          <a:p>
            <a:pPr marL="0" lvl="0" indent="0" algn="l" rtl="0">
              <a:spcBef>
                <a:spcPts val="1200"/>
              </a:spcBef>
              <a:spcAft>
                <a:spcPts val="1200"/>
              </a:spcAft>
              <a:buNone/>
            </a:pPr>
            <a:r>
              <a:rPr lang="en-GB" sz="1400" b="1" i="1">
                <a:solidFill>
                  <a:srgbClr val="274E13"/>
                </a:solidFill>
                <a:latin typeface="Arial"/>
                <a:ea typeface="Arial"/>
                <a:cs typeface="Arial"/>
                <a:sym typeface="Arial"/>
              </a:rPr>
              <a:t>During passive diffusion, the drug present in the aqueous solution at the absorption site partitions and dissolves in the lipid material of the membrane and finally leaves it by dissolving again in an aqueous medium, this time at the inside of the membrane. </a:t>
            </a:r>
            <a:endParaRPr sz="1400" b="1" i="1">
              <a:solidFill>
                <a:srgbClr val="274E13"/>
              </a:solidFill>
              <a:latin typeface="Arial"/>
              <a:ea typeface="Arial"/>
              <a:cs typeface="Arial"/>
              <a:sym typeface="Arial"/>
            </a:endParaRPr>
          </a:p>
        </p:txBody>
      </p:sp>
      <p:pic>
        <p:nvPicPr>
          <p:cNvPr id="188" name="Google Shape;188;p24"/>
          <p:cNvPicPr preferRelativeResize="0"/>
          <p:nvPr/>
        </p:nvPicPr>
        <p:blipFill rotWithShape="1">
          <a:blip r:embed="rId3">
            <a:alphaModFix/>
          </a:blip>
          <a:srcRect l="4543" t="49801" r="49612"/>
          <a:stretch/>
        </p:blipFill>
        <p:spPr>
          <a:xfrm>
            <a:off x="6273700" y="2013550"/>
            <a:ext cx="2804577" cy="1535475"/>
          </a:xfrm>
          <a:prstGeom prst="rect">
            <a:avLst/>
          </a:prstGeom>
          <a:noFill/>
          <a:ln>
            <a:noFill/>
          </a:ln>
        </p:spPr>
      </p:pic>
      <p:sp>
        <p:nvSpPr>
          <p:cNvPr id="189" name="Google Shape;189;p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32"/>
          <p:cNvSpPr txBox="1">
            <a:spLocks noGrp="1"/>
          </p:cNvSpPr>
          <p:nvPr>
            <p:ph type="title"/>
          </p:nvPr>
        </p:nvSpPr>
        <p:spPr>
          <a:xfrm>
            <a:off x="727650" y="561500"/>
            <a:ext cx="7688700" cy="535200"/>
          </a:xfrm>
          <a:prstGeom prst="rect">
            <a:avLst/>
          </a:prstGeom>
        </p:spPr>
        <p:txBody>
          <a:bodyPr spcFirstLastPara="1" wrap="square" lIns="91425" tIns="91425" rIns="91425" bIns="91425" anchor="t" anchorCtr="0">
            <a:normAutofit fontScale="90000"/>
          </a:bodyPr>
          <a:lstStyle/>
          <a:p>
            <a:pPr marL="457200" lvl="0" indent="-377190" algn="l" rtl="0">
              <a:spcBef>
                <a:spcPts val="0"/>
              </a:spcBef>
              <a:spcAft>
                <a:spcPts val="0"/>
              </a:spcAft>
              <a:buSzPct val="100000"/>
              <a:buAutoNum type="arabicPeriod"/>
            </a:pPr>
            <a:r>
              <a:rPr lang="en-GB"/>
              <a:t>Vehicles</a:t>
            </a:r>
            <a:endParaRPr/>
          </a:p>
        </p:txBody>
      </p:sp>
      <p:sp>
        <p:nvSpPr>
          <p:cNvPr id="1153" name="Google Shape;1153;p132"/>
          <p:cNvSpPr txBox="1">
            <a:spLocks noGrp="1"/>
          </p:cNvSpPr>
          <p:nvPr>
            <p:ph type="body" idx="1"/>
          </p:nvPr>
        </p:nvSpPr>
        <p:spPr>
          <a:xfrm>
            <a:off x="729450" y="1370725"/>
            <a:ext cx="8095500" cy="296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Vehicle or solvent system is the </a:t>
            </a:r>
            <a:r>
              <a:rPr lang="en-GB" sz="1500" u="sng">
                <a:latin typeface="Arial"/>
                <a:ea typeface="Arial"/>
                <a:cs typeface="Arial"/>
                <a:sym typeface="Arial"/>
              </a:rPr>
              <a:t>major component of liquid orals and parenterals</a:t>
            </a:r>
            <a:r>
              <a:rPr lang="en-GB" sz="1500">
                <a:latin typeface="Arial"/>
                <a:ea typeface="Arial"/>
                <a:cs typeface="Arial"/>
                <a:sym typeface="Arial"/>
              </a:rPr>
              <a:t>.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The 3 categories of vehicles in use are—</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aqueous vehicles (water, syrup, etc.),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nonaqueous water miscible vehicles (propylene glycol, glycerol, sorbitol) ,&amp;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nonaqueous water immiscible vehicles (vegetable oils).</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 </a:t>
            </a:r>
            <a:endParaRPr sz="1500">
              <a:latin typeface="Arial"/>
              <a:ea typeface="Arial"/>
              <a:cs typeface="Arial"/>
              <a:sym typeface="Arial"/>
            </a:endParaRPr>
          </a:p>
          <a:p>
            <a:pPr marL="0" lvl="0" indent="457200" algn="l" rtl="0">
              <a:spcBef>
                <a:spcPts val="1200"/>
              </a:spcBef>
              <a:spcAft>
                <a:spcPts val="1200"/>
              </a:spcAft>
              <a:buNone/>
            </a:pPr>
            <a:r>
              <a:rPr lang="en-GB" sz="1500">
                <a:latin typeface="Arial"/>
                <a:ea typeface="Arial"/>
                <a:cs typeface="Arial"/>
                <a:sym typeface="Arial"/>
              </a:rPr>
              <a:t>	</a:t>
            </a:r>
            <a:endParaRPr sz="1500">
              <a:latin typeface="Arial"/>
              <a:ea typeface="Arial"/>
              <a:cs typeface="Arial"/>
              <a:sym typeface="Arial"/>
            </a:endParaRPr>
          </a:p>
        </p:txBody>
      </p:sp>
      <p:sp>
        <p:nvSpPr>
          <p:cNvPr id="1154" name="Google Shape;1154;p1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120</a:t>
            </a:fld>
            <a:endParaRPr/>
          </a:p>
        </p:txBody>
      </p:sp>
      <p:sp>
        <p:nvSpPr>
          <p:cNvPr id="1155" name="Google Shape;1155;p132"/>
          <p:cNvSpPr txBox="1"/>
          <p:nvPr/>
        </p:nvSpPr>
        <p:spPr>
          <a:xfrm>
            <a:off x="78350" y="4773550"/>
            <a:ext cx="59661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50" b="1">
                <a:solidFill>
                  <a:srgbClr val="5F6368"/>
                </a:solidFill>
                <a:highlight>
                  <a:srgbClr val="FFFFFF"/>
                </a:highlight>
              </a:rPr>
              <a:t>MISCIBILITY : capable of mixing in any ratio without separation of two phases</a:t>
            </a:r>
            <a:endParaRPr/>
          </a:p>
        </p:txBody>
      </p:sp>
      <p:sp>
        <p:nvSpPr>
          <p:cNvPr id="1156" name="Google Shape;1156;p132"/>
          <p:cNvSpPr txBox="1"/>
          <p:nvPr/>
        </p:nvSpPr>
        <p:spPr>
          <a:xfrm>
            <a:off x="783400" y="3724525"/>
            <a:ext cx="7752900" cy="615600"/>
          </a:xfrm>
          <a:prstGeom prst="rect">
            <a:avLst/>
          </a:prstGeom>
          <a:solidFill>
            <a:srgbClr val="6AA84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Bioavailability of a drug from vehicles depends to a large extent on its miscibility with biological fluids</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33"/>
          <p:cNvSpPr txBox="1">
            <a:spLocks noGrp="1"/>
          </p:cNvSpPr>
          <p:nvPr>
            <p:ph type="body" idx="1"/>
          </p:nvPr>
        </p:nvSpPr>
        <p:spPr>
          <a:xfrm>
            <a:off x="729450" y="1155175"/>
            <a:ext cx="7860600" cy="3909900"/>
          </a:xfrm>
          <a:prstGeom prst="rect">
            <a:avLst/>
          </a:prstGeom>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Arial"/>
              <a:buChar char="●"/>
            </a:pPr>
            <a:r>
              <a:rPr lang="en-GB" sz="1600">
                <a:latin typeface="Arial"/>
                <a:ea typeface="Arial"/>
                <a:cs typeface="Arial"/>
                <a:sym typeface="Arial"/>
              </a:rPr>
              <a:t>Aqueous and water miscible vehicles are miscible with the body fluids and drugs from them are rapidly absorbed. </a:t>
            </a:r>
            <a:endParaRPr sz="16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GB" sz="1600">
                <a:latin typeface="Arial"/>
                <a:ea typeface="Arial"/>
                <a:cs typeface="Arial"/>
                <a:sym typeface="Arial"/>
              </a:rPr>
              <a:t>A drug is more soluble in water miscible vehicles like propylene glycol (serving as a co-solvent) and show better bioavailability. </a:t>
            </a:r>
            <a:endParaRPr sz="16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GB" sz="1600">
                <a:latin typeface="Arial"/>
                <a:ea typeface="Arial"/>
                <a:cs typeface="Arial"/>
                <a:sym typeface="Arial"/>
              </a:rPr>
              <a:t>Sometimes dilution of such vehicles with the body fluids results in precipitation of drug as fine particles which, however, dissolve rapidly. </a:t>
            </a:r>
            <a:endParaRPr sz="16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GB" sz="1600">
                <a:latin typeface="Arial"/>
                <a:ea typeface="Arial"/>
                <a:cs typeface="Arial"/>
                <a:sym typeface="Arial"/>
              </a:rPr>
              <a:t>Solubilizers such as polysorbate 80 are sometimes used to promote solubility of a drug in aqueous vehicles. </a:t>
            </a:r>
            <a:endParaRPr sz="16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GB" sz="1600">
                <a:latin typeface="Arial"/>
                <a:ea typeface="Arial"/>
                <a:cs typeface="Arial"/>
                <a:sym typeface="Arial"/>
              </a:rPr>
              <a:t>In case of water immiscible vehicles, the rate of drug absorption depends upon it’s partitioning from the oil phase to the aqueous body fluids, which could be a rate-limiting step. </a:t>
            </a:r>
            <a:endParaRPr sz="16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GB" sz="1600" u="sng">
                <a:solidFill>
                  <a:srgbClr val="20124D"/>
                </a:solidFill>
                <a:latin typeface="Arial"/>
                <a:ea typeface="Arial"/>
                <a:cs typeface="Arial"/>
                <a:sym typeface="Arial"/>
              </a:rPr>
              <a:t>Viscosity of the vehicles is another factor in the absorption of drugs</a:t>
            </a:r>
            <a:r>
              <a:rPr lang="en-GB" sz="1600">
                <a:solidFill>
                  <a:srgbClr val="20124D"/>
                </a:solidFill>
                <a:latin typeface="Arial"/>
                <a:ea typeface="Arial"/>
                <a:cs typeface="Arial"/>
                <a:sym typeface="Arial"/>
              </a:rPr>
              <a:t>. </a:t>
            </a:r>
            <a:r>
              <a:rPr lang="en-GB" sz="1600">
                <a:latin typeface="Arial"/>
                <a:ea typeface="Arial"/>
                <a:cs typeface="Arial"/>
                <a:sym typeface="Arial"/>
              </a:rPr>
              <a:t>Diffusion into the bulk of GI fluids and thus absorption of a drug from a viscous vehicle may be slower.  </a:t>
            </a:r>
            <a:endParaRPr sz="1600">
              <a:latin typeface="Arial"/>
              <a:ea typeface="Arial"/>
              <a:cs typeface="Arial"/>
              <a:sym typeface="Arial"/>
            </a:endParaRPr>
          </a:p>
        </p:txBody>
      </p:sp>
      <p:sp>
        <p:nvSpPr>
          <p:cNvPr id="1162" name="Google Shape;1162;p1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121</a:t>
            </a:fld>
            <a:endParaRPr/>
          </a:p>
        </p:txBody>
      </p:sp>
      <p:sp>
        <p:nvSpPr>
          <p:cNvPr id="1163" name="Google Shape;1163;p133"/>
          <p:cNvSpPr txBox="1"/>
          <p:nvPr/>
        </p:nvSpPr>
        <p:spPr>
          <a:xfrm>
            <a:off x="2166425" y="601075"/>
            <a:ext cx="7519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solidFill>
                  <a:srgbClr val="20124D"/>
                </a:solidFill>
              </a:rPr>
              <a:t>Vehicles ……..</a:t>
            </a:r>
            <a:endParaRPr sz="2400" b="1">
              <a:solidFill>
                <a:srgbClr val="20124D"/>
              </a:solidFill>
            </a:endParaRPr>
          </a:p>
        </p:txBody>
      </p:sp>
      <p:pic>
        <p:nvPicPr>
          <p:cNvPr id="1164" name="Google Shape;1164;p133"/>
          <p:cNvPicPr preferRelativeResize="0"/>
          <p:nvPr/>
        </p:nvPicPr>
        <p:blipFill rotWithShape="1">
          <a:blip r:embed="rId3">
            <a:alphaModFix/>
          </a:blip>
          <a:srcRect t="19542" b="28428"/>
          <a:stretch/>
        </p:blipFill>
        <p:spPr>
          <a:xfrm>
            <a:off x="119600" y="345800"/>
            <a:ext cx="2123025" cy="8616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34"/>
          <p:cNvSpPr txBox="1">
            <a:spLocks noGrp="1"/>
          </p:cNvSpPr>
          <p:nvPr>
            <p:ph type="title"/>
          </p:nvPr>
        </p:nvSpPr>
        <p:spPr>
          <a:xfrm>
            <a:off x="729450" y="600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Diluents (Fillers)</a:t>
            </a:r>
            <a:endParaRPr/>
          </a:p>
        </p:txBody>
      </p:sp>
      <p:sp>
        <p:nvSpPr>
          <p:cNvPr id="1170" name="Google Shape;1170;p134"/>
          <p:cNvSpPr txBox="1">
            <a:spLocks noGrp="1"/>
          </p:cNvSpPr>
          <p:nvPr>
            <p:ph type="body" idx="1"/>
          </p:nvPr>
        </p:nvSpPr>
        <p:spPr>
          <a:xfrm>
            <a:off x="468375" y="1190350"/>
            <a:ext cx="7873500" cy="384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b="1" i="1">
                <a:solidFill>
                  <a:srgbClr val="0C343D"/>
                </a:solidFill>
                <a:latin typeface="Arial"/>
                <a:ea typeface="Arial"/>
                <a:cs typeface="Arial"/>
                <a:sym typeface="Arial"/>
              </a:rPr>
              <a:t>Diluents are commonly added to tablet (and capsule) formulations if the required dose is inadequate to produce the necessary bulk.</a:t>
            </a:r>
            <a:r>
              <a:rPr lang="en-GB" sz="1500">
                <a:latin typeface="Arial"/>
                <a:ea typeface="Arial"/>
                <a:cs typeface="Arial"/>
                <a:sym typeface="Arial"/>
              </a:rPr>
              <a:t> A diluent may be organic or inorganic. </a:t>
            </a:r>
            <a:endParaRPr sz="1500">
              <a:latin typeface="Arial"/>
              <a:ea typeface="Arial"/>
              <a:cs typeface="Arial"/>
              <a:sym typeface="Arial"/>
            </a:endParaRPr>
          </a:p>
          <a:p>
            <a:pPr marL="0" lvl="0" indent="0" algn="l" rtl="0">
              <a:spcBef>
                <a:spcPts val="1200"/>
              </a:spcBef>
              <a:spcAft>
                <a:spcPts val="0"/>
              </a:spcAft>
              <a:buNone/>
            </a:pPr>
            <a:r>
              <a:rPr lang="en-GB" sz="1500" b="1" u="sng">
                <a:solidFill>
                  <a:srgbClr val="20124D"/>
                </a:solidFill>
                <a:latin typeface="Arial"/>
                <a:ea typeface="Arial"/>
                <a:cs typeface="Arial"/>
                <a:sym typeface="Arial"/>
              </a:rPr>
              <a:t>Organic diluents</a:t>
            </a:r>
            <a:r>
              <a:rPr lang="en-GB" sz="1500">
                <a:latin typeface="Arial"/>
                <a:ea typeface="Arial"/>
                <a:cs typeface="Arial"/>
                <a:sym typeface="Arial"/>
              </a:rPr>
              <a:t>, carbohydrates are very widely used,eg; starch, lactose, microcrystalline cellulose, etc.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These hydrophilic powders are very useful in promoting the dissolution of poorly water-soluble, hydrophobic drugs by forming a coat onto the hydrophobic surface of drug particles and rendering them hydrophilic. </a:t>
            </a:r>
            <a:endParaRPr sz="1500">
              <a:latin typeface="Arial"/>
              <a:ea typeface="Arial"/>
              <a:cs typeface="Arial"/>
              <a:sym typeface="Arial"/>
            </a:endParaRPr>
          </a:p>
          <a:p>
            <a:pPr marL="0" lvl="0" indent="0" algn="l" rtl="0">
              <a:spcBef>
                <a:spcPts val="1200"/>
              </a:spcBef>
              <a:spcAft>
                <a:spcPts val="0"/>
              </a:spcAft>
              <a:buNone/>
            </a:pPr>
            <a:r>
              <a:rPr lang="en-GB" sz="1500" b="1" u="sng">
                <a:solidFill>
                  <a:srgbClr val="20124D"/>
                </a:solidFill>
                <a:latin typeface="Arial"/>
                <a:ea typeface="Arial"/>
                <a:cs typeface="Arial"/>
                <a:sym typeface="Arial"/>
              </a:rPr>
              <a:t>Inorganic diluents</a:t>
            </a:r>
            <a:r>
              <a:rPr lang="en-GB" sz="1500">
                <a:latin typeface="Arial"/>
                <a:ea typeface="Arial"/>
                <a:cs typeface="Arial"/>
                <a:sym typeface="Arial"/>
              </a:rPr>
              <a:t>, dicalcium phosphate (DCP) is most common. </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Example of drug-diluent interaction resulting in poor bioavailability is that of tetracycline and DCP. The cause is formation of </a:t>
            </a:r>
            <a:r>
              <a:rPr lang="en-GB" sz="1500" u="sng">
                <a:solidFill>
                  <a:srgbClr val="5B0F00"/>
                </a:solidFill>
                <a:latin typeface="Arial"/>
                <a:ea typeface="Arial"/>
                <a:cs typeface="Arial"/>
                <a:sym typeface="Arial"/>
              </a:rPr>
              <a:t>divalent calcium-tetracycline complex</a:t>
            </a:r>
            <a:r>
              <a:rPr lang="en-GB" sz="1500">
                <a:latin typeface="Arial"/>
                <a:ea typeface="Arial"/>
                <a:cs typeface="Arial"/>
                <a:sym typeface="Arial"/>
              </a:rPr>
              <a:t> which is poorly soluble and thus, unabsorbable. </a:t>
            </a:r>
            <a:endParaRPr sz="1500">
              <a:latin typeface="Arial"/>
              <a:ea typeface="Arial"/>
              <a:cs typeface="Arial"/>
              <a:sym typeface="Arial"/>
            </a:endParaRPr>
          </a:p>
        </p:txBody>
      </p:sp>
      <p:sp>
        <p:nvSpPr>
          <p:cNvPr id="1171" name="Google Shape;1171;p1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122</a:t>
            </a:fld>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35"/>
          <p:cNvSpPr/>
          <p:nvPr/>
        </p:nvSpPr>
        <p:spPr>
          <a:xfrm>
            <a:off x="600500" y="4281900"/>
            <a:ext cx="6488100" cy="7440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177" name="Google Shape;1177;p135"/>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Binders and Granulating Agents</a:t>
            </a:r>
            <a:endParaRPr/>
          </a:p>
        </p:txBody>
      </p:sp>
      <p:sp>
        <p:nvSpPr>
          <p:cNvPr id="1178" name="Google Shape;1178;p135"/>
          <p:cNvSpPr txBox="1">
            <a:spLocks noGrp="1"/>
          </p:cNvSpPr>
          <p:nvPr>
            <p:ph type="body" idx="1"/>
          </p:nvPr>
        </p:nvSpPr>
        <p:spPr>
          <a:xfrm>
            <a:off x="727650" y="1449050"/>
            <a:ext cx="7688700" cy="357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b="1" u="sng">
                <a:latin typeface="Arial"/>
                <a:ea typeface="Arial"/>
                <a:cs typeface="Arial"/>
                <a:sym typeface="Arial"/>
              </a:rPr>
              <a:t>USE </a:t>
            </a:r>
            <a:r>
              <a:rPr lang="en-GB" sz="1500">
                <a:latin typeface="Arial"/>
                <a:ea typeface="Arial"/>
                <a:cs typeface="Arial"/>
                <a:sym typeface="Arial"/>
              </a:rPr>
              <a:t>: These materials are used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i) to hold powders together to form granules or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ii) promote cohesive compacts for directly compressible materials, &amp;</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iii) to ensure that the tablet remains intact after compression.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Eg:  starch, cellulose derivatives, acacia, PVP,  gelatin and sugar solution</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Like fillers, the hydrophilic (aqueous) binders show better dissolution profile with poorly wettable drugs by imparting hydrophilic properties to the granule surface.</a:t>
            </a:r>
            <a:endParaRPr sz="1500">
              <a:latin typeface="Arial"/>
              <a:ea typeface="Arial"/>
              <a:cs typeface="Arial"/>
              <a:sym typeface="Arial"/>
            </a:endParaRPr>
          </a:p>
          <a:p>
            <a:pPr marL="0" lvl="0" indent="0" algn="l" rtl="0">
              <a:lnSpc>
                <a:spcPct val="100000"/>
              </a:lnSpc>
              <a:spcBef>
                <a:spcPts val="1200"/>
              </a:spcBef>
              <a:spcAft>
                <a:spcPts val="0"/>
              </a:spcAft>
              <a:buNone/>
            </a:pPr>
            <a:r>
              <a:rPr lang="en-GB" sz="1500">
                <a:solidFill>
                  <a:srgbClr val="660000"/>
                </a:solidFill>
                <a:latin typeface="Arial"/>
                <a:ea typeface="Arial"/>
                <a:cs typeface="Arial"/>
                <a:sym typeface="Arial"/>
              </a:rPr>
              <a:t>The proportion of strong binders in the tablet formulation is very critical. </a:t>
            </a:r>
            <a:endParaRPr sz="1500">
              <a:solidFill>
                <a:srgbClr val="660000"/>
              </a:solidFill>
              <a:latin typeface="Arial"/>
              <a:ea typeface="Arial"/>
              <a:cs typeface="Arial"/>
              <a:sym typeface="Arial"/>
            </a:endParaRPr>
          </a:p>
          <a:p>
            <a:pPr marL="0" lvl="0" indent="0" algn="l" rtl="0">
              <a:lnSpc>
                <a:spcPct val="100000"/>
              </a:lnSpc>
              <a:spcBef>
                <a:spcPts val="0"/>
              </a:spcBef>
              <a:spcAft>
                <a:spcPts val="0"/>
              </a:spcAft>
              <a:buNone/>
            </a:pPr>
            <a:r>
              <a:rPr lang="en-GB" sz="1500">
                <a:solidFill>
                  <a:srgbClr val="660000"/>
                </a:solidFill>
                <a:latin typeface="Arial"/>
                <a:ea typeface="Arial"/>
                <a:cs typeface="Arial"/>
                <a:sym typeface="Arial"/>
              </a:rPr>
              <a:t>Large amounts of such binders increase hardness and decrease disintegration/dissolution rates of tablets.</a:t>
            </a:r>
            <a:endParaRPr sz="1500">
              <a:solidFill>
                <a:srgbClr val="660000"/>
              </a:solidFill>
              <a:latin typeface="Arial"/>
              <a:ea typeface="Arial"/>
              <a:cs typeface="Arial"/>
              <a:sym typeface="Arial"/>
            </a:endParaRPr>
          </a:p>
        </p:txBody>
      </p:sp>
      <p:sp>
        <p:nvSpPr>
          <p:cNvPr id="1179" name="Google Shape;1179;p1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123</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36"/>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Disintegrants</a:t>
            </a:r>
            <a:endParaRPr/>
          </a:p>
        </p:txBody>
      </p:sp>
      <p:sp>
        <p:nvSpPr>
          <p:cNvPr id="1185" name="Google Shape;1185;p136"/>
          <p:cNvSpPr txBox="1">
            <a:spLocks noGrp="1"/>
          </p:cNvSpPr>
          <p:nvPr>
            <p:ph type="body" idx="1"/>
          </p:nvPr>
        </p:nvSpPr>
        <p:spPr>
          <a:xfrm>
            <a:off x="729450" y="1240200"/>
            <a:ext cx="7688700" cy="374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700" b="1" u="sng">
                <a:latin typeface="Arial"/>
                <a:ea typeface="Arial"/>
                <a:cs typeface="Arial"/>
                <a:sym typeface="Arial"/>
              </a:rPr>
              <a:t>USE </a:t>
            </a:r>
            <a:r>
              <a:rPr lang="en-GB" sz="1700">
                <a:latin typeface="Arial"/>
                <a:ea typeface="Arial"/>
                <a:cs typeface="Arial"/>
                <a:sym typeface="Arial"/>
              </a:rPr>
              <a:t>: These agents overcome the cohesive strength of tablet and break them up on contact with water which is an important prerequisite to tablet dissolution.</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Almost all the </a:t>
            </a:r>
            <a:r>
              <a:rPr lang="en-GB" sz="1700" u="sng">
                <a:solidFill>
                  <a:srgbClr val="20124D"/>
                </a:solidFill>
                <a:latin typeface="Arial"/>
                <a:ea typeface="Arial"/>
                <a:cs typeface="Arial"/>
                <a:sym typeface="Arial"/>
              </a:rPr>
              <a:t>disintegrants are hydrophilic in nature</a:t>
            </a:r>
            <a:r>
              <a:rPr lang="en-GB" sz="1700">
                <a:latin typeface="Arial"/>
                <a:ea typeface="Arial"/>
                <a:cs typeface="Arial"/>
                <a:sym typeface="Arial"/>
              </a:rPr>
              <a:t>.</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A decrease in the amount of disintegrant can significantly lower bioavailability.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Adsorbing disintegrants like bentonite and veegum should be avoided with low dose drugs like digoxin, alkaloids and steroids since a large amount of dose is permanently adsorbed and only a fraction is available for absorption. </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Microcrystalline cellulose is a very good disintegrant (and a binder too) but at high compression forces, it may retard drug dissolution</a:t>
            </a:r>
            <a:endParaRPr sz="1700">
              <a:latin typeface="Arial"/>
              <a:ea typeface="Arial"/>
              <a:cs typeface="Arial"/>
              <a:sym typeface="Arial"/>
            </a:endParaRPr>
          </a:p>
        </p:txBody>
      </p:sp>
      <p:sp>
        <p:nvSpPr>
          <p:cNvPr id="1186" name="Google Shape;1186;p1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124</a:t>
            </a:fl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37"/>
          <p:cNvSpPr txBox="1">
            <a:spLocks noGrp="1"/>
          </p:cNvSpPr>
          <p:nvPr>
            <p:ph type="title"/>
          </p:nvPr>
        </p:nvSpPr>
        <p:spPr>
          <a:xfrm>
            <a:off x="199900" y="1436125"/>
            <a:ext cx="8885100" cy="574200"/>
          </a:xfrm>
          <a:prstGeom prst="rect">
            <a:avLst/>
          </a:prstGeom>
          <a:solidFill>
            <a:srgbClr val="F1C232"/>
          </a:solidFill>
        </p:spPr>
        <p:txBody>
          <a:bodyPr spcFirstLastPara="1" wrap="square" lIns="91425" tIns="91425" rIns="91425" bIns="91425" anchor="t" anchorCtr="0">
            <a:normAutofit fontScale="90000"/>
          </a:bodyPr>
          <a:lstStyle/>
          <a:p>
            <a:pPr marL="0" lvl="0" indent="0" algn="l" rtl="0">
              <a:lnSpc>
                <a:spcPct val="130000"/>
              </a:lnSpc>
              <a:spcBef>
                <a:spcPts val="0"/>
              </a:spcBef>
              <a:spcAft>
                <a:spcPts val="0"/>
              </a:spcAft>
              <a:buNone/>
            </a:pPr>
            <a:r>
              <a:rPr lang="en-GB" sz="2300" b="0">
                <a:solidFill>
                  <a:srgbClr val="111111"/>
                </a:solidFill>
                <a:highlight>
                  <a:srgbClr val="F1C232"/>
                </a:highlight>
                <a:latin typeface="Roboto"/>
                <a:ea typeface="Roboto"/>
                <a:cs typeface="Roboto"/>
                <a:sym typeface="Roboto"/>
              </a:rPr>
              <a:t>Tablet disintegration by swelling and deformation of disintegrating agents</a:t>
            </a:r>
            <a:r>
              <a:rPr lang="en-GB" sz="2300" b="0">
                <a:solidFill>
                  <a:srgbClr val="111111"/>
                </a:solidFill>
                <a:highlight>
                  <a:srgbClr val="FFD966"/>
                </a:highlight>
                <a:latin typeface="Roboto"/>
                <a:ea typeface="Roboto"/>
                <a:cs typeface="Roboto"/>
                <a:sym typeface="Roboto"/>
              </a:rPr>
              <a:t> </a:t>
            </a:r>
            <a:endParaRPr sz="2300" b="0">
              <a:solidFill>
                <a:srgbClr val="111111"/>
              </a:solidFill>
              <a:highlight>
                <a:srgbClr val="FFD966"/>
              </a:highlight>
              <a:latin typeface="Roboto"/>
              <a:ea typeface="Roboto"/>
              <a:cs typeface="Roboto"/>
              <a:sym typeface="Roboto"/>
            </a:endParaRPr>
          </a:p>
          <a:p>
            <a:pPr marL="0" lvl="0" indent="0" algn="l" rtl="0">
              <a:spcBef>
                <a:spcPts val="0"/>
              </a:spcBef>
              <a:spcAft>
                <a:spcPts val="0"/>
              </a:spcAft>
              <a:buNone/>
            </a:pPr>
            <a:endParaRPr/>
          </a:p>
        </p:txBody>
      </p:sp>
      <p:sp>
        <p:nvSpPr>
          <p:cNvPr id="1192" name="Google Shape;1192;p1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125</a:t>
            </a:fld>
            <a:endParaRPr/>
          </a:p>
        </p:txBody>
      </p:sp>
      <p:pic>
        <p:nvPicPr>
          <p:cNvPr id="1193" name="Google Shape;1193;p137"/>
          <p:cNvPicPr preferRelativeResize="0"/>
          <p:nvPr/>
        </p:nvPicPr>
        <p:blipFill>
          <a:blip r:embed="rId3">
            <a:alphaModFix/>
          </a:blip>
          <a:stretch>
            <a:fillRect/>
          </a:stretch>
        </p:blipFill>
        <p:spPr>
          <a:xfrm>
            <a:off x="525675" y="2406500"/>
            <a:ext cx="8096250" cy="16383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138"/>
          <p:cNvSpPr txBox="1">
            <a:spLocks noGrp="1"/>
          </p:cNvSpPr>
          <p:nvPr>
            <p:ph type="title"/>
          </p:nvPr>
        </p:nvSpPr>
        <p:spPr>
          <a:xfrm>
            <a:off x="729450" y="5092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Lubricants/Anti-frictional Agents</a:t>
            </a:r>
            <a:endParaRPr/>
          </a:p>
        </p:txBody>
      </p:sp>
      <p:sp>
        <p:nvSpPr>
          <p:cNvPr id="1199" name="Google Shape;1199;p138"/>
          <p:cNvSpPr txBox="1">
            <a:spLocks noGrp="1"/>
          </p:cNvSpPr>
          <p:nvPr>
            <p:ph type="body" idx="1"/>
          </p:nvPr>
        </p:nvSpPr>
        <p:spPr>
          <a:xfrm>
            <a:off x="232850" y="1370725"/>
            <a:ext cx="8539800" cy="3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u="sng">
                <a:solidFill>
                  <a:srgbClr val="20124D"/>
                </a:solidFill>
                <a:latin typeface="Arial"/>
                <a:ea typeface="Arial"/>
                <a:cs typeface="Arial"/>
                <a:sym typeface="Arial"/>
              </a:rPr>
              <a:t>USE</a:t>
            </a:r>
            <a:r>
              <a:rPr lang="en-GB" sz="1800">
                <a:latin typeface="Arial"/>
                <a:ea typeface="Arial"/>
                <a:cs typeface="Arial"/>
                <a:sym typeface="Arial"/>
              </a:rPr>
              <a:t>: These agents are added to tablet formulations </a:t>
            </a:r>
            <a:endParaRPr sz="1800">
              <a:latin typeface="Arial"/>
              <a:ea typeface="Arial"/>
              <a:cs typeface="Arial"/>
              <a:sym typeface="Arial"/>
            </a:endParaRPr>
          </a:p>
          <a:p>
            <a:pPr marL="0" lvl="0" indent="457200" algn="l" rtl="0">
              <a:spcBef>
                <a:spcPts val="1200"/>
              </a:spcBef>
              <a:spcAft>
                <a:spcPts val="0"/>
              </a:spcAft>
              <a:buNone/>
            </a:pPr>
            <a:r>
              <a:rPr lang="en-GB" sz="1800">
                <a:latin typeface="Arial"/>
                <a:ea typeface="Arial"/>
                <a:cs typeface="Arial"/>
                <a:sym typeface="Arial"/>
              </a:rPr>
              <a:t>to aid flow of granules, </a:t>
            </a:r>
            <a:endParaRPr sz="1800">
              <a:latin typeface="Arial"/>
              <a:ea typeface="Arial"/>
              <a:cs typeface="Arial"/>
              <a:sym typeface="Arial"/>
            </a:endParaRPr>
          </a:p>
          <a:p>
            <a:pPr marL="0" lvl="0" indent="457200" algn="l" rtl="0">
              <a:spcBef>
                <a:spcPts val="1200"/>
              </a:spcBef>
              <a:spcAft>
                <a:spcPts val="0"/>
              </a:spcAft>
              <a:buNone/>
            </a:pPr>
            <a:r>
              <a:rPr lang="en-GB" sz="1800">
                <a:latin typeface="Arial"/>
                <a:ea typeface="Arial"/>
                <a:cs typeface="Arial"/>
                <a:sym typeface="Arial"/>
              </a:rPr>
              <a:t>to reduce interparticle friction and sticking or adhesion of particles to dies and punches.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Commonly used lubricants are hydrophobic in nature known to inhibit wettability, penetration of water into tablet and their disintegration and dissolution. </a:t>
            </a:r>
            <a:endParaRPr sz="1800">
              <a:latin typeface="Arial"/>
              <a:ea typeface="Arial"/>
              <a:cs typeface="Arial"/>
              <a:sym typeface="Arial"/>
            </a:endParaRPr>
          </a:p>
          <a:p>
            <a:pPr marL="0" lvl="0" indent="0" algn="l" rtl="0">
              <a:spcBef>
                <a:spcPts val="1200"/>
              </a:spcBef>
              <a:spcAft>
                <a:spcPts val="1200"/>
              </a:spcAft>
              <a:buNone/>
            </a:pPr>
            <a:r>
              <a:rPr lang="en-GB" sz="1800">
                <a:latin typeface="Arial"/>
                <a:ea typeface="Arial"/>
                <a:cs typeface="Arial"/>
                <a:sym typeface="Arial"/>
              </a:rPr>
              <a:t>This is because the disintegrant gets coated with the lubricant if blended simultaneously , which can be prevented by adding the lubricant in the final stage.</a:t>
            </a:r>
            <a:endParaRPr sz="1800">
              <a:latin typeface="Arial"/>
              <a:ea typeface="Arial"/>
              <a:cs typeface="Arial"/>
              <a:sym typeface="Arial"/>
            </a:endParaRPr>
          </a:p>
        </p:txBody>
      </p:sp>
      <p:sp>
        <p:nvSpPr>
          <p:cNvPr id="1200" name="Google Shape;1200;p1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126</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39"/>
          <p:cNvSpPr txBox="1">
            <a:spLocks noGrp="1"/>
          </p:cNvSpPr>
          <p:nvPr>
            <p:ph type="title"/>
          </p:nvPr>
        </p:nvSpPr>
        <p:spPr>
          <a:xfrm>
            <a:off x="247075" y="6267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Lubricants/Anti-frictional Agents</a:t>
            </a:r>
            <a:endParaRPr/>
          </a:p>
          <a:p>
            <a:pPr marL="0" lvl="0" indent="0" algn="l" rtl="0">
              <a:spcBef>
                <a:spcPts val="0"/>
              </a:spcBef>
              <a:spcAft>
                <a:spcPts val="0"/>
              </a:spcAft>
              <a:buNone/>
            </a:pPr>
            <a:endParaRPr/>
          </a:p>
        </p:txBody>
      </p:sp>
      <p:sp>
        <p:nvSpPr>
          <p:cNvPr id="1206" name="Google Shape;1206;p1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127</a:t>
            </a:fld>
            <a:endParaRPr/>
          </a:p>
        </p:txBody>
      </p:sp>
      <p:pic>
        <p:nvPicPr>
          <p:cNvPr id="1207" name="Google Shape;1207;p139"/>
          <p:cNvPicPr preferRelativeResize="0"/>
          <p:nvPr/>
        </p:nvPicPr>
        <p:blipFill>
          <a:blip r:embed="rId3">
            <a:alphaModFix/>
          </a:blip>
          <a:stretch>
            <a:fillRect/>
          </a:stretch>
        </p:blipFill>
        <p:spPr>
          <a:xfrm>
            <a:off x="104425" y="1723901"/>
            <a:ext cx="7831351" cy="3419540"/>
          </a:xfrm>
          <a:prstGeom prst="rect">
            <a:avLst/>
          </a:prstGeom>
          <a:noFill/>
          <a:ln>
            <a:noFill/>
          </a:ln>
        </p:spPr>
      </p:pic>
      <p:pic>
        <p:nvPicPr>
          <p:cNvPr id="1208" name="Google Shape;1208;p139"/>
          <p:cNvPicPr preferRelativeResize="0"/>
          <p:nvPr/>
        </p:nvPicPr>
        <p:blipFill>
          <a:blip r:embed="rId4">
            <a:alphaModFix/>
          </a:blip>
          <a:stretch>
            <a:fillRect/>
          </a:stretch>
        </p:blipFill>
        <p:spPr>
          <a:xfrm>
            <a:off x="6689750" y="0"/>
            <a:ext cx="2454250" cy="18407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40"/>
          <p:cNvSpPr txBox="1"/>
          <p:nvPr/>
        </p:nvSpPr>
        <p:spPr>
          <a:xfrm>
            <a:off x="1827650" y="2271500"/>
            <a:ext cx="5274000" cy="3936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accent1"/>
              </a:solidFill>
              <a:latin typeface="Lato"/>
              <a:ea typeface="Lato"/>
              <a:cs typeface="Lato"/>
              <a:sym typeface="Lato"/>
            </a:endParaRPr>
          </a:p>
        </p:txBody>
      </p:sp>
      <p:sp>
        <p:nvSpPr>
          <p:cNvPr id="1214" name="Google Shape;1214;p140"/>
          <p:cNvSpPr txBox="1">
            <a:spLocks noGrp="1"/>
          </p:cNvSpPr>
          <p:nvPr>
            <p:ph type="title"/>
          </p:nvPr>
        </p:nvSpPr>
        <p:spPr>
          <a:xfrm>
            <a:off x="727650" y="5614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Coatings</a:t>
            </a:r>
            <a:endParaRPr/>
          </a:p>
        </p:txBody>
      </p:sp>
      <p:sp>
        <p:nvSpPr>
          <p:cNvPr id="1215" name="Google Shape;1215;p140"/>
          <p:cNvSpPr txBox="1">
            <a:spLocks noGrp="1"/>
          </p:cNvSpPr>
          <p:nvPr>
            <p:ph type="body" idx="1"/>
          </p:nvPr>
        </p:nvSpPr>
        <p:spPr>
          <a:xfrm>
            <a:off x="727650" y="1441200"/>
            <a:ext cx="8005800" cy="282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solidFill>
                  <a:schemeClr val="dk2"/>
                </a:solidFill>
                <a:latin typeface="Arial"/>
                <a:ea typeface="Arial"/>
                <a:cs typeface="Arial"/>
                <a:sym typeface="Arial"/>
              </a:rPr>
              <a:t>Deleterious effect of various coatings on drug dissolution from a tablet dosage form is in the following order:</a:t>
            </a:r>
            <a:endParaRPr sz="1800">
              <a:solidFill>
                <a:schemeClr val="dk2"/>
              </a:solidFill>
              <a:latin typeface="Arial"/>
              <a:ea typeface="Arial"/>
              <a:cs typeface="Arial"/>
              <a:sym typeface="Arial"/>
            </a:endParaRPr>
          </a:p>
          <a:p>
            <a:pPr marL="0" lvl="0" indent="0" algn="l" rtl="0">
              <a:spcBef>
                <a:spcPts val="1200"/>
              </a:spcBef>
              <a:spcAft>
                <a:spcPts val="0"/>
              </a:spcAft>
              <a:buNone/>
            </a:pPr>
            <a:r>
              <a:rPr lang="en-GB" sz="1800">
                <a:solidFill>
                  <a:schemeClr val="dk2"/>
                </a:solidFill>
                <a:latin typeface="Arial"/>
                <a:ea typeface="Arial"/>
                <a:cs typeface="Arial"/>
                <a:sym typeface="Arial"/>
              </a:rPr>
              <a:t>                  Enteric coat &gt; Sugar coat &gt; Non-enteric film coat. </a:t>
            </a:r>
            <a:endParaRPr sz="1800">
              <a:solidFill>
                <a:schemeClr val="dk2"/>
              </a:solidFill>
              <a:latin typeface="Arial"/>
              <a:ea typeface="Arial"/>
              <a:cs typeface="Arial"/>
              <a:sym typeface="Arial"/>
            </a:endParaRPr>
          </a:p>
          <a:p>
            <a:pPr marL="0" lvl="0" indent="0" algn="l" rtl="0">
              <a:spcBef>
                <a:spcPts val="1200"/>
              </a:spcBef>
              <a:spcAft>
                <a:spcPts val="0"/>
              </a:spcAft>
              <a:buNone/>
            </a:pPr>
            <a:r>
              <a:rPr lang="en-GB" sz="1800">
                <a:solidFill>
                  <a:schemeClr val="dk2"/>
                </a:solidFill>
                <a:latin typeface="Arial"/>
                <a:ea typeface="Arial"/>
                <a:cs typeface="Arial"/>
                <a:sym typeface="Arial"/>
              </a:rPr>
              <a:t>The dissolution profile of certain coating materials change on aging; e.g. shellac coated tablets, on prolonged storage, dissolve more slowly in the intestine. </a:t>
            </a:r>
            <a:endParaRPr sz="1800">
              <a:solidFill>
                <a:schemeClr val="dk2"/>
              </a:solidFill>
              <a:latin typeface="Arial"/>
              <a:ea typeface="Arial"/>
              <a:cs typeface="Arial"/>
              <a:sym typeface="Arial"/>
            </a:endParaRPr>
          </a:p>
          <a:p>
            <a:pPr marL="0" lvl="0" indent="0" algn="l" rtl="0">
              <a:spcBef>
                <a:spcPts val="1200"/>
              </a:spcBef>
              <a:spcAft>
                <a:spcPts val="1200"/>
              </a:spcAft>
              <a:buNone/>
            </a:pPr>
            <a:r>
              <a:rPr lang="en-GB" sz="1800">
                <a:solidFill>
                  <a:schemeClr val="dk2"/>
                </a:solidFill>
                <a:latin typeface="Arial"/>
                <a:ea typeface="Arial"/>
                <a:cs typeface="Arial"/>
                <a:sym typeface="Arial"/>
              </a:rPr>
              <a:t>This can be prevented by incorporating little PVP in the coating formulation</a:t>
            </a:r>
            <a:endParaRPr sz="1800">
              <a:solidFill>
                <a:schemeClr val="dk2"/>
              </a:solidFill>
              <a:latin typeface="Arial"/>
              <a:ea typeface="Arial"/>
              <a:cs typeface="Arial"/>
              <a:sym typeface="Arial"/>
            </a:endParaRPr>
          </a:p>
        </p:txBody>
      </p:sp>
      <p:sp>
        <p:nvSpPr>
          <p:cNvPr id="1216" name="Google Shape;1216;p14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128</a:t>
            </a:fld>
            <a:endParaRPr/>
          </a:p>
        </p:txBody>
      </p:sp>
      <p:sp>
        <p:nvSpPr>
          <p:cNvPr id="1217" name="Google Shape;1217;p140"/>
          <p:cNvSpPr txBox="1"/>
          <p:nvPr/>
        </p:nvSpPr>
        <p:spPr>
          <a:xfrm>
            <a:off x="65275" y="4773550"/>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dk2"/>
                </a:solidFill>
              </a:rPr>
              <a:t>Deleterious </a:t>
            </a:r>
            <a:r>
              <a:rPr lang="en-GB" sz="1300">
                <a:solidFill>
                  <a:schemeClr val="dk2"/>
                </a:solidFill>
              </a:rPr>
              <a:t>:</a:t>
            </a:r>
            <a:r>
              <a:rPr lang="en-GB" sz="1050">
                <a:solidFill>
                  <a:schemeClr val="dk2"/>
                </a:solidFill>
                <a:highlight>
                  <a:srgbClr val="FFFFFF"/>
                </a:highlight>
              </a:rPr>
              <a:t>causing harm or damage</a:t>
            </a:r>
            <a:endParaRPr>
              <a:solidFill>
                <a:schemeClr val="dk2"/>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129</a:t>
            </a:fld>
            <a:endParaRPr/>
          </a:p>
        </p:txBody>
      </p:sp>
      <p:sp>
        <p:nvSpPr>
          <p:cNvPr id="1223" name="Google Shape;1223;p141"/>
          <p:cNvSpPr txBox="1"/>
          <p:nvPr/>
        </p:nvSpPr>
        <p:spPr>
          <a:xfrm>
            <a:off x="887725" y="1357675"/>
            <a:ext cx="1527300" cy="400200"/>
          </a:xfrm>
          <a:prstGeom prst="rect">
            <a:avLst/>
          </a:prstGeom>
          <a:solidFill>
            <a:srgbClr val="FF99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accent1"/>
                </a:solidFill>
              </a:rPr>
              <a:t>ENTERIC COAT</a:t>
            </a:r>
            <a:endParaRPr b="1">
              <a:solidFill>
                <a:schemeClr val="accent1"/>
              </a:solidFill>
            </a:endParaRPr>
          </a:p>
        </p:txBody>
      </p:sp>
      <p:sp>
        <p:nvSpPr>
          <p:cNvPr id="1224" name="Google Shape;1224;p141"/>
          <p:cNvSpPr txBox="1"/>
          <p:nvPr/>
        </p:nvSpPr>
        <p:spPr>
          <a:xfrm>
            <a:off x="6899350" y="1409900"/>
            <a:ext cx="1527300" cy="400200"/>
          </a:xfrm>
          <a:prstGeom prst="rect">
            <a:avLst/>
          </a:prstGeom>
          <a:solidFill>
            <a:srgbClr val="FF99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accent1"/>
                </a:solidFill>
              </a:rPr>
              <a:t>SUGAR COAT</a:t>
            </a:r>
            <a:endParaRPr b="1">
              <a:solidFill>
                <a:schemeClr val="accent1"/>
              </a:solidFill>
            </a:endParaRPr>
          </a:p>
        </p:txBody>
      </p:sp>
      <p:sp>
        <p:nvSpPr>
          <p:cNvPr id="1225" name="Google Shape;1225;p141"/>
          <p:cNvSpPr txBox="1"/>
          <p:nvPr/>
        </p:nvSpPr>
        <p:spPr>
          <a:xfrm>
            <a:off x="3801850" y="2521800"/>
            <a:ext cx="1984200" cy="400200"/>
          </a:xfrm>
          <a:prstGeom prst="rect">
            <a:avLst/>
          </a:prstGeom>
          <a:solidFill>
            <a:srgbClr val="FF99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accent1"/>
                </a:solidFill>
              </a:rPr>
              <a:t>NON ENTERIC COAT</a:t>
            </a:r>
            <a:endParaRPr b="1">
              <a:solidFill>
                <a:schemeClr val="accent1"/>
              </a:solidFill>
            </a:endParaRPr>
          </a:p>
        </p:txBody>
      </p:sp>
      <p:pic>
        <p:nvPicPr>
          <p:cNvPr id="1226" name="Google Shape;1226;p141"/>
          <p:cNvPicPr preferRelativeResize="0"/>
          <p:nvPr/>
        </p:nvPicPr>
        <p:blipFill rotWithShape="1">
          <a:blip r:embed="rId3">
            <a:alphaModFix/>
          </a:blip>
          <a:srcRect l="24501" t="31487" r="19328" b="24948"/>
          <a:stretch/>
        </p:blipFill>
        <p:spPr>
          <a:xfrm>
            <a:off x="608113" y="1879875"/>
            <a:ext cx="2086513" cy="1161850"/>
          </a:xfrm>
          <a:prstGeom prst="rect">
            <a:avLst/>
          </a:prstGeom>
          <a:noFill/>
          <a:ln>
            <a:noFill/>
          </a:ln>
        </p:spPr>
      </p:pic>
      <p:sp>
        <p:nvSpPr>
          <p:cNvPr id="1227" name="Google Shape;1227;p141"/>
          <p:cNvSpPr txBox="1"/>
          <p:nvPr/>
        </p:nvSpPr>
        <p:spPr>
          <a:xfrm>
            <a:off x="151375" y="3106975"/>
            <a:ext cx="3000000" cy="110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4D5156"/>
                </a:solidFill>
                <a:highlight>
                  <a:srgbClr val="FFFFFF"/>
                </a:highlight>
              </a:rPr>
              <a:t>Enteric coated tablets are </a:t>
            </a:r>
            <a:r>
              <a:rPr lang="en-GB" sz="1200">
                <a:solidFill>
                  <a:srgbClr val="040C28"/>
                </a:solidFill>
              </a:rPr>
              <a:t>tablets that are coated with an enteric coating</a:t>
            </a:r>
            <a:r>
              <a:rPr lang="en-GB" sz="1200">
                <a:solidFill>
                  <a:srgbClr val="4D5156"/>
                </a:solidFill>
                <a:highlight>
                  <a:srgbClr val="FFFFFF"/>
                </a:highlight>
              </a:rPr>
              <a:t>. Enteric coatings are polymers that are put on certain tablets to prevent them from dissolving in acid. </a:t>
            </a:r>
            <a:endParaRPr/>
          </a:p>
        </p:txBody>
      </p:sp>
      <p:pic>
        <p:nvPicPr>
          <p:cNvPr id="1228" name="Google Shape;1228;p141"/>
          <p:cNvPicPr preferRelativeResize="0"/>
          <p:nvPr/>
        </p:nvPicPr>
        <p:blipFill>
          <a:blip r:embed="rId4">
            <a:alphaModFix/>
          </a:blip>
          <a:stretch>
            <a:fillRect/>
          </a:stretch>
        </p:blipFill>
        <p:spPr>
          <a:xfrm>
            <a:off x="3761188" y="3080152"/>
            <a:ext cx="2065516" cy="1161850"/>
          </a:xfrm>
          <a:prstGeom prst="rect">
            <a:avLst/>
          </a:prstGeom>
          <a:noFill/>
          <a:ln>
            <a:noFill/>
          </a:ln>
        </p:spPr>
      </p:pic>
      <p:sp>
        <p:nvSpPr>
          <p:cNvPr id="1229" name="Google Shape;1229;p141"/>
          <p:cNvSpPr txBox="1"/>
          <p:nvPr/>
        </p:nvSpPr>
        <p:spPr>
          <a:xfrm>
            <a:off x="3433350" y="42762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4D5156"/>
                </a:solidFill>
                <a:highlight>
                  <a:srgbClr val="FFFFFF"/>
                </a:highlight>
              </a:rPr>
              <a:t>dissolve upon swallowing and release the drug within a short period.</a:t>
            </a:r>
            <a:endParaRPr/>
          </a:p>
        </p:txBody>
      </p:sp>
      <p:sp>
        <p:nvSpPr>
          <p:cNvPr id="1230" name="Google Shape;1230;p141"/>
          <p:cNvSpPr txBox="1"/>
          <p:nvPr/>
        </p:nvSpPr>
        <p:spPr>
          <a:xfrm>
            <a:off x="6670900" y="3041725"/>
            <a:ext cx="2296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4D5156"/>
                </a:solidFill>
                <a:highlight>
                  <a:srgbClr val="FFFFFF"/>
                </a:highlight>
              </a:rPr>
              <a:t>sugar-coated tablet is </a:t>
            </a:r>
            <a:r>
              <a:rPr lang="en-GB" sz="1200">
                <a:solidFill>
                  <a:srgbClr val="040C28"/>
                </a:solidFill>
              </a:rPr>
              <a:t>coated with sugar to disguise the taste</a:t>
            </a:r>
            <a:endParaRPr/>
          </a:p>
        </p:txBody>
      </p:sp>
      <p:pic>
        <p:nvPicPr>
          <p:cNvPr id="1231" name="Google Shape;1231;p141"/>
          <p:cNvPicPr preferRelativeResize="0"/>
          <p:nvPr/>
        </p:nvPicPr>
        <p:blipFill>
          <a:blip r:embed="rId5">
            <a:alphaModFix/>
          </a:blip>
          <a:stretch>
            <a:fillRect/>
          </a:stretch>
        </p:blipFill>
        <p:spPr>
          <a:xfrm>
            <a:off x="6670900" y="1905225"/>
            <a:ext cx="1984200" cy="11111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5"/>
          <p:cNvSpPr/>
          <p:nvPr/>
        </p:nvSpPr>
        <p:spPr>
          <a:xfrm>
            <a:off x="212400" y="1350175"/>
            <a:ext cx="4050600" cy="17358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95" name="Google Shape;195;p25"/>
          <p:cNvSpPr txBox="1">
            <a:spLocks noGrp="1"/>
          </p:cNvSpPr>
          <p:nvPr>
            <p:ph type="title"/>
          </p:nvPr>
        </p:nvSpPr>
        <p:spPr>
          <a:xfrm>
            <a:off x="780900" y="560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Fick’s first law of diffusion</a:t>
            </a:r>
            <a:endParaRPr/>
          </a:p>
        </p:txBody>
      </p:sp>
      <p:sp>
        <p:nvSpPr>
          <p:cNvPr id="196" name="Google Shape;196;p25"/>
          <p:cNvSpPr txBox="1">
            <a:spLocks noGrp="1"/>
          </p:cNvSpPr>
          <p:nvPr>
            <p:ph type="body" idx="1"/>
          </p:nvPr>
        </p:nvSpPr>
        <p:spPr>
          <a:xfrm>
            <a:off x="242850" y="1365000"/>
            <a:ext cx="3989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500" b="1">
                <a:latin typeface="Arial"/>
                <a:ea typeface="Arial"/>
                <a:cs typeface="Arial"/>
                <a:sym typeface="Arial"/>
              </a:rPr>
              <a:t>Drug molecules diffuse from a region of higher concentration to one of lower concentration </a:t>
            </a:r>
            <a:r>
              <a:rPr lang="en-GB" sz="1500" b="1" u="sng">
                <a:latin typeface="Arial"/>
                <a:ea typeface="Arial"/>
                <a:cs typeface="Arial"/>
                <a:sym typeface="Arial"/>
              </a:rPr>
              <a:t>until equilibrium is attained</a:t>
            </a:r>
            <a:r>
              <a:rPr lang="en-GB" sz="1500" b="1">
                <a:latin typeface="Arial"/>
                <a:ea typeface="Arial"/>
                <a:cs typeface="Arial"/>
                <a:sym typeface="Arial"/>
              </a:rPr>
              <a:t> and that the rate of diffusion is directly proportional to the concentration gradient across the membrane</a:t>
            </a:r>
            <a:r>
              <a:rPr lang="en-GB" sz="1500">
                <a:latin typeface="Arial"/>
                <a:ea typeface="Arial"/>
                <a:cs typeface="Arial"/>
                <a:sym typeface="Arial"/>
              </a:rPr>
              <a:t>. </a:t>
            </a:r>
            <a:endParaRPr sz="1500">
              <a:latin typeface="Arial"/>
              <a:ea typeface="Arial"/>
              <a:cs typeface="Arial"/>
              <a:sym typeface="Arial"/>
            </a:endParaRPr>
          </a:p>
        </p:txBody>
      </p:sp>
      <p:pic>
        <p:nvPicPr>
          <p:cNvPr id="197" name="Google Shape;197;p25"/>
          <p:cNvPicPr preferRelativeResize="0"/>
          <p:nvPr/>
        </p:nvPicPr>
        <p:blipFill>
          <a:blip r:embed="rId3">
            <a:alphaModFix/>
          </a:blip>
          <a:stretch>
            <a:fillRect/>
          </a:stretch>
        </p:blipFill>
        <p:spPr>
          <a:xfrm>
            <a:off x="4935025" y="1748150"/>
            <a:ext cx="4050600" cy="1031757"/>
          </a:xfrm>
          <a:prstGeom prst="rect">
            <a:avLst/>
          </a:prstGeom>
          <a:noFill/>
          <a:ln>
            <a:noFill/>
          </a:ln>
        </p:spPr>
      </p:pic>
      <p:pic>
        <p:nvPicPr>
          <p:cNvPr id="198" name="Google Shape;198;p25"/>
          <p:cNvPicPr preferRelativeResize="0"/>
          <p:nvPr/>
        </p:nvPicPr>
        <p:blipFill>
          <a:blip r:embed="rId4">
            <a:alphaModFix/>
          </a:blip>
          <a:stretch>
            <a:fillRect/>
          </a:stretch>
        </p:blipFill>
        <p:spPr>
          <a:xfrm>
            <a:off x="4369125" y="2779900"/>
            <a:ext cx="4774876" cy="2183575"/>
          </a:xfrm>
          <a:prstGeom prst="rect">
            <a:avLst/>
          </a:prstGeom>
          <a:noFill/>
          <a:ln>
            <a:noFill/>
          </a:ln>
        </p:spPr>
      </p:pic>
      <p:sp>
        <p:nvSpPr>
          <p:cNvPr id="199" name="Google Shape;199;p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42"/>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sz="1300" b="0">
              <a:solidFill>
                <a:schemeClr val="accent1"/>
              </a:solidFill>
              <a:latin typeface="Lato"/>
              <a:ea typeface="Lato"/>
              <a:cs typeface="Lato"/>
              <a:sym typeface="Lato"/>
            </a:endParaRPr>
          </a:p>
          <a:p>
            <a:pPr marL="0" lvl="0" indent="0" algn="l" rtl="0">
              <a:spcBef>
                <a:spcPts val="0"/>
              </a:spcBef>
              <a:spcAft>
                <a:spcPts val="0"/>
              </a:spcAft>
              <a:buNone/>
            </a:pPr>
            <a:endParaRPr/>
          </a:p>
        </p:txBody>
      </p:sp>
      <p:sp>
        <p:nvSpPr>
          <p:cNvPr id="1237" name="Google Shape;1237;p14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130</a:t>
            </a:fld>
            <a:endParaRPr/>
          </a:p>
        </p:txBody>
      </p:sp>
      <p:sp>
        <p:nvSpPr>
          <p:cNvPr id="1238" name="Google Shape;1238;p142"/>
          <p:cNvSpPr txBox="1">
            <a:spLocks noGrp="1"/>
          </p:cNvSpPr>
          <p:nvPr>
            <p:ph type="title"/>
          </p:nvPr>
        </p:nvSpPr>
        <p:spPr>
          <a:xfrm>
            <a:off x="572800" y="4393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Suspending Agents/Viscosity Imparters</a:t>
            </a:r>
            <a:endParaRPr/>
          </a:p>
        </p:txBody>
      </p:sp>
      <p:pic>
        <p:nvPicPr>
          <p:cNvPr id="1239" name="Google Shape;1239;p142"/>
          <p:cNvPicPr preferRelativeResize="0"/>
          <p:nvPr/>
        </p:nvPicPr>
        <p:blipFill>
          <a:blip r:embed="rId3">
            <a:alphaModFix/>
          </a:blip>
          <a:stretch>
            <a:fillRect/>
          </a:stretch>
        </p:blipFill>
        <p:spPr>
          <a:xfrm>
            <a:off x="452650" y="1318650"/>
            <a:ext cx="6971802" cy="38248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143"/>
          <p:cNvSpPr txBox="1">
            <a:spLocks noGrp="1"/>
          </p:cNvSpPr>
          <p:nvPr>
            <p:ph type="title"/>
          </p:nvPr>
        </p:nvSpPr>
        <p:spPr>
          <a:xfrm>
            <a:off x="572800" y="4393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Suspending Agents/Viscosity Imparters</a:t>
            </a:r>
            <a:endParaRPr/>
          </a:p>
        </p:txBody>
      </p:sp>
      <p:sp>
        <p:nvSpPr>
          <p:cNvPr id="1245" name="Google Shape;1245;p143"/>
          <p:cNvSpPr txBox="1">
            <a:spLocks noGrp="1"/>
          </p:cNvSpPr>
          <p:nvPr>
            <p:ph type="body" idx="1"/>
          </p:nvPr>
        </p:nvSpPr>
        <p:spPr>
          <a:xfrm>
            <a:off x="287200" y="1190100"/>
            <a:ext cx="8694300" cy="3953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rial"/>
              <a:buChar char="❏"/>
            </a:pPr>
            <a:r>
              <a:rPr lang="en-GB" sz="1600">
                <a:latin typeface="Arial"/>
                <a:ea typeface="Arial"/>
                <a:cs typeface="Arial"/>
                <a:sym typeface="Arial"/>
              </a:rPr>
              <a:t>Popular suspending agents are hydrophilic polymers like vegetable gums (acacia, tragacanth, etc.), primarily stabilize the solid drug particles by reducing their rate of settling through an increase in the viscosity of the medium.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These agents and some sugars are also used as viscosity imparters to affect </a:t>
            </a:r>
            <a:r>
              <a:rPr lang="en-GB" sz="1600" i="1" u="sng">
                <a:solidFill>
                  <a:srgbClr val="20124D"/>
                </a:solidFill>
                <a:latin typeface="Arial"/>
                <a:ea typeface="Arial"/>
                <a:cs typeface="Arial"/>
                <a:sym typeface="Arial"/>
              </a:rPr>
              <a:t>palatability and pourability of solution dosage forms.</a:t>
            </a:r>
            <a:endParaRPr sz="1600" i="1" u="sng">
              <a:solidFill>
                <a:srgbClr val="20124D"/>
              </a:solidFill>
              <a:latin typeface="Arial"/>
              <a:ea typeface="Arial"/>
              <a:cs typeface="Arial"/>
              <a:sym typeface="Arial"/>
            </a:endParaRPr>
          </a:p>
          <a:p>
            <a:pPr marL="0" lvl="0" indent="0" algn="l" rtl="0">
              <a:lnSpc>
                <a:spcPct val="100000"/>
              </a:lnSpc>
              <a:spcBef>
                <a:spcPts val="1200"/>
              </a:spcBef>
              <a:spcAft>
                <a:spcPts val="0"/>
              </a:spcAft>
              <a:buNone/>
            </a:pPr>
            <a:r>
              <a:rPr lang="en-GB" sz="1600">
                <a:latin typeface="Arial"/>
                <a:ea typeface="Arial"/>
                <a:cs typeface="Arial"/>
                <a:sym typeface="Arial"/>
              </a:rPr>
              <a:t>Such agents can influence drug absorption in several ways. </a:t>
            </a:r>
            <a:endParaRPr sz="16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GB" sz="1600">
                <a:latin typeface="Arial"/>
                <a:ea typeface="Arial"/>
                <a:cs typeface="Arial"/>
                <a:sym typeface="Arial"/>
              </a:rPr>
              <a:t>The macromolecular gums often form unabsorbable complexes with drugs</a:t>
            </a:r>
            <a:endParaRPr sz="1600">
              <a:latin typeface="Arial"/>
              <a:ea typeface="Arial"/>
              <a:cs typeface="Arial"/>
              <a:sym typeface="Arial"/>
            </a:endParaRPr>
          </a:p>
          <a:p>
            <a:pPr marL="0" lvl="0" indent="457200" algn="l" rtl="0">
              <a:spcBef>
                <a:spcPts val="0"/>
              </a:spcBef>
              <a:spcAft>
                <a:spcPts val="0"/>
              </a:spcAft>
              <a:buNone/>
            </a:pPr>
            <a:r>
              <a:rPr lang="en-GB" sz="1600">
                <a:latin typeface="Arial"/>
                <a:ea typeface="Arial"/>
                <a:cs typeface="Arial"/>
                <a:sym typeface="Arial"/>
              </a:rPr>
              <a:t>eg; sodium CMC forms a poorly soluble complex with amphetamine.</a:t>
            </a:r>
            <a:endParaRPr sz="1600">
              <a:latin typeface="Arial"/>
              <a:ea typeface="Arial"/>
              <a:cs typeface="Arial"/>
              <a:sym typeface="Arial"/>
            </a:endParaRPr>
          </a:p>
          <a:p>
            <a:pPr marL="457200" lvl="0" indent="-330200" algn="l" rtl="0">
              <a:lnSpc>
                <a:spcPct val="100000"/>
              </a:lnSpc>
              <a:spcBef>
                <a:spcPts val="1200"/>
              </a:spcBef>
              <a:spcAft>
                <a:spcPts val="0"/>
              </a:spcAft>
              <a:buSzPts val="1600"/>
              <a:buFont typeface="Arial"/>
              <a:buChar char="❏"/>
            </a:pPr>
            <a:r>
              <a:rPr lang="en-GB" sz="1600">
                <a:latin typeface="Arial"/>
                <a:ea typeface="Arial"/>
                <a:cs typeface="Arial"/>
                <a:sym typeface="Arial"/>
              </a:rPr>
              <a:t>An increase in viscosity by these agents acts as a mechanical barrier to the diffusion of drug from the dosage form into the bulk of GI fluids and from GI fluids to the mucosal lining by forming a viscid layer on the GI mucosa.</a:t>
            </a:r>
            <a:endParaRPr sz="1600">
              <a:latin typeface="Arial"/>
              <a:ea typeface="Arial"/>
              <a:cs typeface="Arial"/>
              <a:sym typeface="Arial"/>
            </a:endParaRPr>
          </a:p>
          <a:p>
            <a:pPr marL="457200" lvl="0" indent="-330200" algn="l" rtl="0">
              <a:lnSpc>
                <a:spcPct val="100000"/>
              </a:lnSpc>
              <a:spcBef>
                <a:spcPts val="0"/>
              </a:spcBef>
              <a:spcAft>
                <a:spcPts val="0"/>
              </a:spcAft>
              <a:buSzPts val="1600"/>
              <a:buFont typeface="Arial"/>
              <a:buChar char="❏"/>
            </a:pPr>
            <a:r>
              <a:rPr lang="en-GB" sz="1600">
                <a:latin typeface="Arial"/>
                <a:ea typeface="Arial"/>
                <a:cs typeface="Arial"/>
                <a:sym typeface="Arial"/>
              </a:rPr>
              <a:t>They also retard the GI transit of drugs.</a:t>
            </a:r>
            <a:endParaRPr sz="1600">
              <a:latin typeface="Arial"/>
              <a:ea typeface="Arial"/>
              <a:cs typeface="Arial"/>
              <a:sym typeface="Arial"/>
            </a:endParaRPr>
          </a:p>
        </p:txBody>
      </p:sp>
      <p:sp>
        <p:nvSpPr>
          <p:cNvPr id="1246" name="Google Shape;1246;p14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131</a:t>
            </a:fld>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1" name="Google Shape;1251;p144"/>
          <p:cNvSpPr txBox="1">
            <a:spLocks noGrp="1"/>
          </p:cNvSpPr>
          <p:nvPr>
            <p:ph type="title"/>
          </p:nvPr>
        </p:nvSpPr>
        <p:spPr>
          <a:xfrm>
            <a:off x="729450" y="5875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Surfactants</a:t>
            </a:r>
            <a:endParaRPr/>
          </a:p>
        </p:txBody>
      </p:sp>
      <p:sp>
        <p:nvSpPr>
          <p:cNvPr id="1252" name="Google Shape;1252;p14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132</a:t>
            </a:fld>
            <a:endParaRPr/>
          </a:p>
        </p:txBody>
      </p:sp>
      <p:pic>
        <p:nvPicPr>
          <p:cNvPr id="1253" name="Google Shape;1253;p144"/>
          <p:cNvPicPr preferRelativeResize="0"/>
          <p:nvPr/>
        </p:nvPicPr>
        <p:blipFill>
          <a:blip r:embed="rId3">
            <a:alphaModFix/>
          </a:blip>
          <a:stretch>
            <a:fillRect/>
          </a:stretch>
        </p:blipFill>
        <p:spPr>
          <a:xfrm>
            <a:off x="648475" y="1327400"/>
            <a:ext cx="7165584" cy="38160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45"/>
          <p:cNvSpPr txBox="1">
            <a:spLocks noGrp="1"/>
          </p:cNvSpPr>
          <p:nvPr>
            <p:ph type="title"/>
          </p:nvPr>
        </p:nvSpPr>
        <p:spPr>
          <a:xfrm>
            <a:off x="729450" y="5876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Surfactants</a:t>
            </a:r>
            <a:endParaRPr/>
          </a:p>
        </p:txBody>
      </p:sp>
      <p:sp>
        <p:nvSpPr>
          <p:cNvPr id="1259" name="Google Shape;1259;p14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133</a:t>
            </a:fld>
            <a:endParaRPr/>
          </a:p>
        </p:txBody>
      </p:sp>
      <p:sp>
        <p:nvSpPr>
          <p:cNvPr id="1260" name="Google Shape;1260;p145"/>
          <p:cNvSpPr txBox="1">
            <a:spLocks noGrp="1"/>
          </p:cNvSpPr>
          <p:nvPr>
            <p:ph type="body" idx="1"/>
          </p:nvPr>
        </p:nvSpPr>
        <p:spPr>
          <a:xfrm>
            <a:off x="394200" y="1305425"/>
            <a:ext cx="8355600" cy="3629100"/>
          </a:xfrm>
          <a:prstGeom prst="rect">
            <a:avLst/>
          </a:prstGeom>
        </p:spPr>
        <p:txBody>
          <a:bodyPr spcFirstLastPara="1" wrap="square" lIns="91425" tIns="91425" rIns="91425" bIns="91425" anchor="t" anchorCtr="0">
            <a:normAutofit fontScale="70000" lnSpcReduction="20000"/>
          </a:bodyPr>
          <a:lstStyle/>
          <a:p>
            <a:pPr marL="0" lvl="0" indent="0" algn="l" rtl="0">
              <a:lnSpc>
                <a:spcPct val="100000"/>
              </a:lnSpc>
              <a:spcBef>
                <a:spcPts val="0"/>
              </a:spcBef>
              <a:spcAft>
                <a:spcPts val="0"/>
              </a:spcAft>
              <a:buNone/>
            </a:pPr>
            <a:r>
              <a:rPr lang="en-GB" sz="2215">
                <a:latin typeface="Arial"/>
                <a:ea typeface="Arial"/>
                <a:cs typeface="Arial"/>
                <a:sym typeface="Arial"/>
              </a:rPr>
              <a:t>Surfactants are widely used in formulations as </a:t>
            </a:r>
            <a:r>
              <a:rPr lang="en-GB" sz="2215" u="sng">
                <a:solidFill>
                  <a:srgbClr val="5B0F00"/>
                </a:solidFill>
                <a:latin typeface="Arial"/>
                <a:ea typeface="Arial"/>
                <a:cs typeface="Arial"/>
                <a:sym typeface="Arial"/>
              </a:rPr>
              <a:t>wetting agents, solubilizers, emulsifiers, etc</a:t>
            </a:r>
            <a:r>
              <a:rPr lang="en-GB" sz="2215">
                <a:latin typeface="Arial"/>
                <a:ea typeface="Arial"/>
                <a:cs typeface="Arial"/>
                <a:sym typeface="Arial"/>
              </a:rPr>
              <a:t>. </a:t>
            </a:r>
            <a:endParaRPr sz="2215">
              <a:latin typeface="Arial"/>
              <a:ea typeface="Arial"/>
              <a:cs typeface="Arial"/>
              <a:sym typeface="Arial"/>
            </a:endParaRPr>
          </a:p>
          <a:p>
            <a:pPr marL="457200" lvl="0" indent="-327069" algn="l" rtl="0">
              <a:lnSpc>
                <a:spcPct val="100000"/>
              </a:lnSpc>
              <a:spcBef>
                <a:spcPts val="0"/>
              </a:spcBef>
              <a:spcAft>
                <a:spcPts val="0"/>
              </a:spcAft>
              <a:buSzPct val="100000"/>
              <a:buFont typeface="Arial"/>
              <a:buChar char="➢"/>
            </a:pPr>
            <a:r>
              <a:rPr lang="en-GB" sz="2215">
                <a:latin typeface="Arial"/>
                <a:ea typeface="Arial"/>
                <a:cs typeface="Arial"/>
                <a:sym typeface="Arial"/>
              </a:rPr>
              <a:t>Their influence on drug absorption is very complex. </a:t>
            </a:r>
            <a:endParaRPr sz="2215">
              <a:latin typeface="Arial"/>
              <a:ea typeface="Arial"/>
              <a:cs typeface="Arial"/>
              <a:sym typeface="Arial"/>
            </a:endParaRPr>
          </a:p>
          <a:p>
            <a:pPr marL="457200" lvl="0" indent="-327069" algn="l" rtl="0">
              <a:lnSpc>
                <a:spcPct val="100000"/>
              </a:lnSpc>
              <a:spcBef>
                <a:spcPts val="0"/>
              </a:spcBef>
              <a:spcAft>
                <a:spcPts val="0"/>
              </a:spcAft>
              <a:buSzPct val="100000"/>
              <a:buFont typeface="Arial"/>
              <a:buChar char="➢"/>
            </a:pPr>
            <a:r>
              <a:rPr lang="en-GB" sz="2215">
                <a:latin typeface="Arial"/>
                <a:ea typeface="Arial"/>
                <a:cs typeface="Arial"/>
                <a:sym typeface="Arial"/>
              </a:rPr>
              <a:t>They may enhance or retard drug absorption either by interacting with the drug or the membrane or both. </a:t>
            </a:r>
            <a:endParaRPr sz="2215">
              <a:latin typeface="Arial"/>
              <a:ea typeface="Arial"/>
              <a:cs typeface="Arial"/>
              <a:sym typeface="Arial"/>
            </a:endParaRPr>
          </a:p>
          <a:p>
            <a:pPr marL="0" lvl="0" indent="0" algn="l" rtl="0">
              <a:lnSpc>
                <a:spcPct val="100000"/>
              </a:lnSpc>
              <a:spcBef>
                <a:spcPts val="0"/>
              </a:spcBef>
              <a:spcAft>
                <a:spcPts val="0"/>
              </a:spcAft>
              <a:buNone/>
            </a:pPr>
            <a:r>
              <a:rPr lang="en-GB" sz="2215" b="1" u="sng">
                <a:solidFill>
                  <a:srgbClr val="20124D"/>
                </a:solidFill>
                <a:latin typeface="Arial"/>
                <a:ea typeface="Arial"/>
                <a:cs typeface="Arial"/>
                <a:sym typeface="Arial"/>
              </a:rPr>
              <a:t>Mechanisms involved in the increased absorption of drug by use of surfactants include</a:t>
            </a:r>
            <a:r>
              <a:rPr lang="en-GB" sz="2215">
                <a:latin typeface="Arial"/>
                <a:ea typeface="Arial"/>
                <a:cs typeface="Arial"/>
                <a:sym typeface="Arial"/>
              </a:rPr>
              <a:t>:</a:t>
            </a:r>
            <a:endParaRPr sz="2215">
              <a:latin typeface="Arial"/>
              <a:ea typeface="Arial"/>
              <a:cs typeface="Arial"/>
              <a:sym typeface="Arial"/>
            </a:endParaRPr>
          </a:p>
          <a:p>
            <a:pPr marL="0" lvl="0" indent="457200" algn="l" rtl="0">
              <a:lnSpc>
                <a:spcPct val="115000"/>
              </a:lnSpc>
              <a:spcBef>
                <a:spcPts val="1200"/>
              </a:spcBef>
              <a:spcAft>
                <a:spcPts val="0"/>
              </a:spcAft>
              <a:buNone/>
            </a:pPr>
            <a:r>
              <a:rPr lang="en-GB" sz="2215">
                <a:latin typeface="Arial"/>
                <a:ea typeface="Arial"/>
                <a:cs typeface="Arial"/>
                <a:sym typeface="Arial"/>
              </a:rPr>
              <a:t> 1. Promotion of wetting (through increase in effective surface area) and dissolution    of drugs e.g. polysorbate 80 with phenacetin. </a:t>
            </a:r>
            <a:endParaRPr sz="2215">
              <a:latin typeface="Arial"/>
              <a:ea typeface="Arial"/>
              <a:cs typeface="Arial"/>
              <a:sym typeface="Arial"/>
            </a:endParaRPr>
          </a:p>
          <a:p>
            <a:pPr marL="0" lvl="0" indent="457200" algn="l" rtl="0">
              <a:lnSpc>
                <a:spcPct val="115000"/>
              </a:lnSpc>
              <a:spcBef>
                <a:spcPts val="0"/>
              </a:spcBef>
              <a:spcAft>
                <a:spcPts val="0"/>
              </a:spcAft>
              <a:buNone/>
            </a:pPr>
            <a:r>
              <a:rPr lang="en-GB" sz="2215">
                <a:latin typeface="Arial"/>
                <a:ea typeface="Arial"/>
                <a:cs typeface="Arial"/>
                <a:sym typeface="Arial"/>
              </a:rPr>
              <a:t>2. Better membrane contact of the drug for absorption. </a:t>
            </a:r>
            <a:endParaRPr sz="2215">
              <a:latin typeface="Arial"/>
              <a:ea typeface="Arial"/>
              <a:cs typeface="Arial"/>
              <a:sym typeface="Arial"/>
            </a:endParaRPr>
          </a:p>
          <a:p>
            <a:pPr marL="0" lvl="0" indent="457200" algn="l" rtl="0">
              <a:lnSpc>
                <a:spcPct val="115000"/>
              </a:lnSpc>
              <a:spcBef>
                <a:spcPts val="0"/>
              </a:spcBef>
              <a:spcAft>
                <a:spcPts val="0"/>
              </a:spcAft>
              <a:buNone/>
            </a:pPr>
            <a:r>
              <a:rPr lang="en-GB" sz="2215">
                <a:latin typeface="Arial"/>
                <a:ea typeface="Arial"/>
                <a:cs typeface="Arial"/>
                <a:sym typeface="Arial"/>
              </a:rPr>
              <a:t>3. Enhanced membrane permeability of the drug.</a:t>
            </a:r>
            <a:endParaRPr sz="2215">
              <a:latin typeface="Arial"/>
              <a:ea typeface="Arial"/>
              <a:cs typeface="Arial"/>
              <a:sym typeface="Arial"/>
            </a:endParaRPr>
          </a:p>
          <a:p>
            <a:pPr marL="0" lvl="0" indent="0" algn="l" rtl="0">
              <a:lnSpc>
                <a:spcPct val="115000"/>
              </a:lnSpc>
              <a:spcBef>
                <a:spcPts val="0"/>
              </a:spcBef>
              <a:spcAft>
                <a:spcPts val="0"/>
              </a:spcAft>
              <a:buNone/>
            </a:pPr>
            <a:r>
              <a:rPr lang="en-GB" sz="2215" b="1" u="sng">
                <a:solidFill>
                  <a:srgbClr val="20124D"/>
                </a:solidFill>
                <a:latin typeface="Arial"/>
                <a:ea typeface="Arial"/>
                <a:cs typeface="Arial"/>
                <a:sym typeface="Arial"/>
              </a:rPr>
              <a:t>Decreased absorption of drug in the presence of surfactants has been suggested to be due to</a:t>
            </a:r>
            <a:r>
              <a:rPr lang="en-GB" sz="2215">
                <a:latin typeface="Arial"/>
                <a:ea typeface="Arial"/>
                <a:cs typeface="Arial"/>
                <a:sym typeface="Arial"/>
              </a:rPr>
              <a:t>: </a:t>
            </a:r>
            <a:endParaRPr sz="2215">
              <a:latin typeface="Arial"/>
              <a:ea typeface="Arial"/>
              <a:cs typeface="Arial"/>
              <a:sym typeface="Arial"/>
            </a:endParaRPr>
          </a:p>
          <a:p>
            <a:pPr marL="0" lvl="0" indent="457200" algn="l" rtl="0">
              <a:lnSpc>
                <a:spcPct val="115000"/>
              </a:lnSpc>
              <a:spcBef>
                <a:spcPts val="0"/>
              </a:spcBef>
              <a:spcAft>
                <a:spcPts val="0"/>
              </a:spcAft>
              <a:buNone/>
            </a:pPr>
            <a:r>
              <a:rPr lang="en-GB" sz="2215">
                <a:latin typeface="Arial"/>
                <a:ea typeface="Arial"/>
                <a:cs typeface="Arial"/>
                <a:sym typeface="Arial"/>
              </a:rPr>
              <a:t>1. Formation of unabsorbable drug-micelle complex at surfactant concentrations above critical micelle concentration </a:t>
            </a:r>
            <a:endParaRPr sz="2215">
              <a:latin typeface="Arial"/>
              <a:ea typeface="Arial"/>
              <a:cs typeface="Arial"/>
              <a:sym typeface="Arial"/>
            </a:endParaRPr>
          </a:p>
          <a:p>
            <a:pPr marL="0" lvl="0" indent="457200" algn="l" rtl="0">
              <a:lnSpc>
                <a:spcPct val="115000"/>
              </a:lnSpc>
              <a:spcBef>
                <a:spcPts val="0"/>
              </a:spcBef>
              <a:spcAft>
                <a:spcPts val="0"/>
              </a:spcAft>
              <a:buNone/>
            </a:pPr>
            <a:r>
              <a:rPr lang="en-GB" sz="2215">
                <a:latin typeface="Arial"/>
                <a:ea typeface="Arial"/>
                <a:cs typeface="Arial"/>
                <a:sym typeface="Arial"/>
              </a:rPr>
              <a:t>2. Laxative action induced by a large surfactant concentration </a:t>
            </a:r>
            <a:endParaRPr sz="2215">
              <a:latin typeface="Arial"/>
              <a:ea typeface="Arial"/>
              <a:cs typeface="Arial"/>
              <a:sym typeface="Arial"/>
            </a:endParaRPr>
          </a:p>
          <a:p>
            <a:pPr marL="0" lvl="0" indent="457200" algn="l" rtl="0">
              <a:lnSpc>
                <a:spcPct val="100000"/>
              </a:lnSpc>
              <a:spcBef>
                <a:spcPts val="0"/>
              </a:spcBef>
              <a:spcAft>
                <a:spcPts val="0"/>
              </a:spcAft>
              <a:buNone/>
            </a:pPr>
            <a:r>
              <a:rPr lang="en-GB">
                <a:latin typeface="Arial"/>
                <a:ea typeface="Arial"/>
                <a:cs typeface="Arial"/>
                <a:sym typeface="Arial"/>
              </a:rPr>
              <a:t>	</a:t>
            </a:r>
            <a:endParaRPr>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46"/>
          <p:cNvSpPr txBox="1">
            <a:spLocks noGrp="1"/>
          </p:cNvSpPr>
          <p:nvPr>
            <p:ph type="title"/>
          </p:nvPr>
        </p:nvSpPr>
        <p:spPr>
          <a:xfrm>
            <a:off x="729450" y="5875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Buffers</a:t>
            </a:r>
            <a:endParaRPr/>
          </a:p>
        </p:txBody>
      </p:sp>
      <p:sp>
        <p:nvSpPr>
          <p:cNvPr id="1266" name="Google Shape;1266;p146"/>
          <p:cNvSpPr txBox="1">
            <a:spLocks noGrp="1"/>
          </p:cNvSpPr>
          <p:nvPr>
            <p:ph type="body" idx="1"/>
          </p:nvPr>
        </p:nvSpPr>
        <p:spPr>
          <a:xfrm>
            <a:off x="217375" y="1438125"/>
            <a:ext cx="4295100" cy="3524700"/>
          </a:xfrm>
          <a:prstGeom prst="rect">
            <a:avLst/>
          </a:prstGeom>
          <a:solidFill>
            <a:srgbClr val="B7B7B7"/>
          </a:solidFill>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rgbClr val="202124"/>
                </a:solidFill>
                <a:highlight>
                  <a:srgbClr val="B7B7B7"/>
                </a:highlight>
                <a:latin typeface="Arial"/>
                <a:ea typeface="Arial"/>
                <a:cs typeface="Arial"/>
                <a:sym typeface="Arial"/>
              </a:rPr>
              <a:t>A buffer is </a:t>
            </a:r>
            <a:r>
              <a:rPr lang="en-GB" sz="1800">
                <a:solidFill>
                  <a:srgbClr val="040C28"/>
                </a:solidFill>
                <a:highlight>
                  <a:srgbClr val="B7B7B7"/>
                </a:highlight>
                <a:latin typeface="Arial"/>
                <a:ea typeface="Arial"/>
                <a:cs typeface="Arial"/>
                <a:sym typeface="Arial"/>
              </a:rPr>
              <a:t>a solution that can resist pH change upon the addition of an acidic or basic components</a:t>
            </a:r>
            <a:r>
              <a:rPr lang="en-GB" sz="1800">
                <a:solidFill>
                  <a:srgbClr val="202124"/>
                </a:solidFill>
                <a:highlight>
                  <a:srgbClr val="B7B7B7"/>
                </a:highlight>
                <a:latin typeface="Arial"/>
                <a:ea typeface="Arial"/>
                <a:cs typeface="Arial"/>
                <a:sym typeface="Arial"/>
              </a:rPr>
              <a:t>. </a:t>
            </a:r>
            <a:endParaRPr sz="1800">
              <a:solidFill>
                <a:srgbClr val="202124"/>
              </a:solidFill>
              <a:highlight>
                <a:srgbClr val="B7B7B7"/>
              </a:highlight>
              <a:latin typeface="Arial"/>
              <a:ea typeface="Arial"/>
              <a:cs typeface="Arial"/>
              <a:sym typeface="Arial"/>
            </a:endParaRPr>
          </a:p>
          <a:p>
            <a:pPr marL="0" lvl="0" indent="0" algn="l" rtl="0">
              <a:spcBef>
                <a:spcPts val="1200"/>
              </a:spcBef>
              <a:spcAft>
                <a:spcPts val="0"/>
              </a:spcAft>
              <a:buNone/>
            </a:pPr>
            <a:r>
              <a:rPr lang="en-GB" sz="1800">
                <a:solidFill>
                  <a:srgbClr val="202124"/>
                </a:solidFill>
                <a:highlight>
                  <a:srgbClr val="B7B7B7"/>
                </a:highlight>
                <a:latin typeface="Arial"/>
                <a:ea typeface="Arial"/>
                <a:cs typeface="Arial"/>
                <a:sym typeface="Arial"/>
              </a:rPr>
              <a:t>It is able to neutralize small amounts of added acid or base, thus maintaining the pH of the solution relatively stable. </a:t>
            </a:r>
            <a:endParaRPr sz="1800">
              <a:solidFill>
                <a:srgbClr val="202124"/>
              </a:solidFill>
              <a:highlight>
                <a:srgbClr val="B7B7B7"/>
              </a:highlight>
              <a:latin typeface="Arial"/>
              <a:ea typeface="Arial"/>
              <a:cs typeface="Arial"/>
              <a:sym typeface="Arial"/>
            </a:endParaRPr>
          </a:p>
          <a:p>
            <a:pPr marL="0" lvl="0" indent="0" algn="l" rtl="0">
              <a:spcBef>
                <a:spcPts val="1200"/>
              </a:spcBef>
              <a:spcAft>
                <a:spcPts val="1200"/>
              </a:spcAft>
              <a:buNone/>
            </a:pPr>
            <a:r>
              <a:rPr lang="en-GB" sz="1800">
                <a:solidFill>
                  <a:srgbClr val="202124"/>
                </a:solidFill>
                <a:highlight>
                  <a:srgbClr val="B7B7B7"/>
                </a:highlight>
                <a:latin typeface="Arial"/>
                <a:ea typeface="Arial"/>
                <a:cs typeface="Arial"/>
                <a:sym typeface="Arial"/>
              </a:rPr>
              <a:t>This is important for processes and/or reactions which require specific and stable pH ranges.</a:t>
            </a:r>
            <a:endParaRPr sz="1800">
              <a:highlight>
                <a:srgbClr val="B7B7B7"/>
              </a:highlight>
              <a:latin typeface="Arial"/>
              <a:ea typeface="Arial"/>
              <a:cs typeface="Arial"/>
              <a:sym typeface="Arial"/>
            </a:endParaRPr>
          </a:p>
        </p:txBody>
      </p:sp>
      <p:sp>
        <p:nvSpPr>
          <p:cNvPr id="1267" name="Google Shape;1267;p14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134</a:t>
            </a:fld>
            <a:endParaRPr/>
          </a:p>
        </p:txBody>
      </p:sp>
      <p:pic>
        <p:nvPicPr>
          <p:cNvPr id="1268" name="Google Shape;1268;p146"/>
          <p:cNvPicPr preferRelativeResize="0"/>
          <p:nvPr/>
        </p:nvPicPr>
        <p:blipFill rotWithShape="1">
          <a:blip r:embed="rId3">
            <a:alphaModFix/>
          </a:blip>
          <a:srcRect l="2918" t="19362" r="2946" b="7016"/>
          <a:stretch/>
        </p:blipFill>
        <p:spPr>
          <a:xfrm>
            <a:off x="4512475" y="1630759"/>
            <a:ext cx="4534500" cy="2659642"/>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47"/>
          <p:cNvSpPr txBox="1">
            <a:spLocks noGrp="1"/>
          </p:cNvSpPr>
          <p:nvPr>
            <p:ph type="title"/>
          </p:nvPr>
        </p:nvSpPr>
        <p:spPr>
          <a:xfrm>
            <a:off x="727650" y="5615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Buffers</a:t>
            </a:r>
            <a:endParaRPr/>
          </a:p>
        </p:txBody>
      </p:sp>
      <p:sp>
        <p:nvSpPr>
          <p:cNvPr id="1274" name="Google Shape;1274;p147"/>
          <p:cNvSpPr txBox="1">
            <a:spLocks noGrp="1"/>
          </p:cNvSpPr>
          <p:nvPr>
            <p:ph type="body" idx="1"/>
          </p:nvPr>
        </p:nvSpPr>
        <p:spPr>
          <a:xfrm>
            <a:off x="230550" y="1845850"/>
            <a:ext cx="8682900" cy="290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Buffers are useful in creating the right atmosphere for drug dissolution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Certain buffer systems containing potassium cations inhibit the drug absorption as seen with vitamin B2 and sulphanilamide.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The reason attributed to it was the uptake of fluids by the intestinal epithelial cells due to which the effective drug concentration in the tissue is reduced and the absorption rate is decreased. </a:t>
            </a:r>
            <a:endParaRPr sz="1500">
              <a:latin typeface="Arial"/>
              <a:ea typeface="Arial"/>
              <a:cs typeface="Arial"/>
              <a:sym typeface="Arial"/>
            </a:endParaRPr>
          </a:p>
          <a:p>
            <a:pPr marL="0" lvl="0" indent="0" algn="l" rtl="0">
              <a:spcBef>
                <a:spcPts val="1200"/>
              </a:spcBef>
              <a:spcAft>
                <a:spcPts val="1200"/>
              </a:spcAft>
              <a:buNone/>
            </a:pPr>
            <a:endParaRPr sz="1500">
              <a:latin typeface="Arial"/>
              <a:ea typeface="Arial"/>
              <a:cs typeface="Arial"/>
              <a:sym typeface="Arial"/>
            </a:endParaRPr>
          </a:p>
        </p:txBody>
      </p:sp>
      <p:sp>
        <p:nvSpPr>
          <p:cNvPr id="1275" name="Google Shape;1275;p1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135</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48"/>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Complexing Agents</a:t>
            </a:r>
            <a:endParaRPr/>
          </a:p>
        </p:txBody>
      </p:sp>
      <p:sp>
        <p:nvSpPr>
          <p:cNvPr id="1281" name="Google Shape;1281;p148"/>
          <p:cNvSpPr txBox="1">
            <a:spLocks noGrp="1"/>
          </p:cNvSpPr>
          <p:nvPr>
            <p:ph type="body" idx="1"/>
          </p:nvPr>
        </p:nvSpPr>
        <p:spPr>
          <a:xfrm>
            <a:off x="468375" y="1305450"/>
            <a:ext cx="8160600" cy="37335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GB" sz="1700">
                <a:latin typeface="Arial"/>
                <a:ea typeface="Arial"/>
                <a:cs typeface="Arial"/>
                <a:sym typeface="Arial"/>
              </a:rPr>
              <a:t>Complex formation has been used to alter the physicochemical and biopharmaceutical properties of a drug.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A complexed drug may have </a:t>
            </a:r>
            <a:r>
              <a:rPr lang="en-GB" sz="1700" u="sng">
                <a:solidFill>
                  <a:srgbClr val="20124D"/>
                </a:solidFill>
                <a:latin typeface="Arial"/>
                <a:ea typeface="Arial"/>
                <a:cs typeface="Arial"/>
                <a:sym typeface="Arial"/>
              </a:rPr>
              <a:t>altered stability, solubility, molecular size, partition coefficient and diffusion coefficient.</a:t>
            </a:r>
            <a:r>
              <a:rPr lang="en-GB" sz="1700">
                <a:latin typeface="Arial"/>
                <a:ea typeface="Arial"/>
                <a:cs typeface="Arial"/>
                <a:sym typeface="Arial"/>
              </a:rPr>
              <a:t>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Such complexes are pharmacologically inert and must dissociate either at the absorption site or following absorption into the systemic circulation. </a:t>
            </a:r>
            <a:endParaRPr sz="1700">
              <a:latin typeface="Arial"/>
              <a:ea typeface="Arial"/>
              <a:cs typeface="Arial"/>
              <a:sym typeface="Arial"/>
            </a:endParaRPr>
          </a:p>
          <a:p>
            <a:pPr marL="0" lvl="0" indent="0" algn="l" rtl="0">
              <a:spcBef>
                <a:spcPts val="1200"/>
              </a:spcBef>
              <a:spcAft>
                <a:spcPts val="0"/>
              </a:spcAft>
              <a:buNone/>
            </a:pPr>
            <a:r>
              <a:rPr lang="en-GB" sz="1700" u="sng">
                <a:latin typeface="Arial"/>
                <a:ea typeface="Arial"/>
                <a:cs typeface="Arial"/>
                <a:sym typeface="Arial"/>
              </a:rPr>
              <a:t>eg. where complexation has been used to enhance drug bioavailability are</a:t>
            </a:r>
            <a:r>
              <a:rPr lang="en-GB" sz="1700">
                <a:latin typeface="Arial"/>
                <a:ea typeface="Arial"/>
                <a:cs typeface="Arial"/>
                <a:sym typeface="Arial"/>
              </a:rPr>
              <a:t>: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1. Enhanced dissolution through formation of a soluble complex e.g. ergotamine tartarate-caffeine complex and hydroquinone-digoxin complex.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2. Enhanced lipophilicity for better membrane permeability e.g. caffeine- PABA complex. </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3. Enhanced membrane permeability e.g. enhanced GI absorption of heparin (normally not absorbed from the GIT) in presence of </a:t>
            </a:r>
            <a:endParaRPr sz="1700">
              <a:latin typeface="Arial"/>
              <a:ea typeface="Arial"/>
              <a:cs typeface="Arial"/>
              <a:sym typeface="Arial"/>
            </a:endParaRPr>
          </a:p>
        </p:txBody>
      </p:sp>
      <p:sp>
        <p:nvSpPr>
          <p:cNvPr id="1282" name="Google Shape;1282;p14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136</a:t>
            </a:fld>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49"/>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Complexing Agents</a:t>
            </a:r>
            <a:endParaRPr/>
          </a:p>
        </p:txBody>
      </p:sp>
      <p:sp>
        <p:nvSpPr>
          <p:cNvPr id="1288" name="Google Shape;1288;p149"/>
          <p:cNvSpPr txBox="1">
            <a:spLocks noGrp="1"/>
          </p:cNvSpPr>
          <p:nvPr>
            <p:ph type="body" idx="1"/>
          </p:nvPr>
        </p:nvSpPr>
        <p:spPr>
          <a:xfrm>
            <a:off x="468375" y="1305450"/>
            <a:ext cx="8160600" cy="373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a:latin typeface="Arial"/>
                <a:ea typeface="Arial"/>
                <a:cs typeface="Arial"/>
                <a:sym typeface="Arial"/>
              </a:rPr>
              <a:t>Complexation can be deleterious to drug absorption due to formation of poorly soluble or poorly absorbable complex</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e.g. complexation of tetracycline with divalent and trivalent cations like calcium (milk, antacids), iron (haematinics), magnesium (antacids) and aluminium (antacids). </a:t>
            </a:r>
            <a:endParaRPr sz="1700">
              <a:latin typeface="Arial"/>
              <a:ea typeface="Arial"/>
              <a:cs typeface="Arial"/>
              <a:sym typeface="Arial"/>
            </a:endParaRPr>
          </a:p>
          <a:p>
            <a:pPr marL="0" lvl="0" indent="0" algn="l" rtl="0">
              <a:spcBef>
                <a:spcPts val="1200"/>
              </a:spcBef>
              <a:spcAft>
                <a:spcPts val="0"/>
              </a:spcAft>
              <a:buNone/>
            </a:pPr>
            <a:r>
              <a:rPr lang="en-GB" sz="1700" u="sng">
                <a:latin typeface="Arial"/>
                <a:ea typeface="Arial"/>
                <a:cs typeface="Arial"/>
                <a:sym typeface="Arial"/>
              </a:rPr>
              <a:t>Reasons for poor bioavailability of some complexes are;</a:t>
            </a:r>
            <a:r>
              <a:rPr lang="en-GB" sz="1700">
                <a:latin typeface="Arial"/>
                <a:ea typeface="Arial"/>
                <a:cs typeface="Arial"/>
                <a:sym typeface="Arial"/>
              </a:rPr>
              <a:t>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4. Failure to dissociate at the absorption site, &amp;</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5. Large molecular size of the complex that cannot diffuse through the cell membrane, eg; drug-protein complex.</a:t>
            </a:r>
            <a:endParaRPr sz="1700">
              <a:latin typeface="Arial"/>
              <a:ea typeface="Arial"/>
              <a:cs typeface="Arial"/>
              <a:sym typeface="Arial"/>
            </a:endParaRPr>
          </a:p>
        </p:txBody>
      </p:sp>
      <p:sp>
        <p:nvSpPr>
          <p:cNvPr id="1289" name="Google Shape;1289;p14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137</a:t>
            </a:fld>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50"/>
          <p:cNvSpPr txBox="1">
            <a:spLocks noGrp="1"/>
          </p:cNvSpPr>
          <p:nvPr>
            <p:ph type="title"/>
          </p:nvPr>
        </p:nvSpPr>
        <p:spPr>
          <a:xfrm>
            <a:off x="729450" y="5875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Colorants</a:t>
            </a:r>
            <a:endParaRPr/>
          </a:p>
        </p:txBody>
      </p:sp>
      <p:sp>
        <p:nvSpPr>
          <p:cNvPr id="1295" name="Google Shape;1295;p150"/>
          <p:cNvSpPr txBox="1">
            <a:spLocks noGrp="1"/>
          </p:cNvSpPr>
          <p:nvPr>
            <p:ph type="body" idx="1"/>
          </p:nvPr>
        </p:nvSpPr>
        <p:spPr>
          <a:xfrm>
            <a:off x="496050" y="1331575"/>
            <a:ext cx="6462000" cy="347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700">
                <a:latin typeface="Arial"/>
                <a:ea typeface="Arial"/>
                <a:cs typeface="Arial"/>
                <a:sym typeface="Arial"/>
              </a:rPr>
              <a:t>A very low concentration of water-soluble dye can have an inhibitory effect on dissolution rate of several crystalline drugs.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The dye molecules get adsorbed onto the crystal faces and inhibit drug dissolution  eg; brilliant blue retards dissolution of sulphathiazole.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Dyes have also been found to inhibit micellar solubilisation effect of bile acids which may impair the absorption of hydrophobic drugs like steroids. </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Cationic dyes are more reactive than the anionic ones due to their greater power for adsorption on primary particles. </a:t>
            </a:r>
            <a:endParaRPr sz="1700">
              <a:latin typeface="Arial"/>
              <a:ea typeface="Arial"/>
              <a:cs typeface="Arial"/>
              <a:sym typeface="Arial"/>
            </a:endParaRPr>
          </a:p>
        </p:txBody>
      </p:sp>
      <p:sp>
        <p:nvSpPr>
          <p:cNvPr id="1296" name="Google Shape;1296;p15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138</a:t>
            </a:fld>
            <a:endParaRPr/>
          </a:p>
        </p:txBody>
      </p:sp>
      <p:pic>
        <p:nvPicPr>
          <p:cNvPr id="1297" name="Google Shape;1297;p150"/>
          <p:cNvPicPr preferRelativeResize="0"/>
          <p:nvPr/>
        </p:nvPicPr>
        <p:blipFill>
          <a:blip r:embed="rId3">
            <a:alphaModFix/>
          </a:blip>
          <a:stretch>
            <a:fillRect/>
          </a:stretch>
        </p:blipFill>
        <p:spPr>
          <a:xfrm>
            <a:off x="6958044" y="2256075"/>
            <a:ext cx="2103175" cy="1623500"/>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51"/>
          <p:cNvSpPr txBox="1">
            <a:spLocks noGrp="1"/>
          </p:cNvSpPr>
          <p:nvPr>
            <p:ph type="title"/>
          </p:nvPr>
        </p:nvSpPr>
        <p:spPr>
          <a:xfrm>
            <a:off x="727650" y="5484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Precipitation/Crystal Growth Inhibitors</a:t>
            </a:r>
            <a:endParaRPr/>
          </a:p>
        </p:txBody>
      </p:sp>
      <p:sp>
        <p:nvSpPr>
          <p:cNvPr id="1303" name="Google Shape;1303;p151"/>
          <p:cNvSpPr txBox="1">
            <a:spLocks noGrp="1"/>
          </p:cNvSpPr>
          <p:nvPr>
            <p:ph type="body" idx="1"/>
          </p:nvPr>
        </p:nvSpPr>
        <p:spPr>
          <a:xfrm>
            <a:off x="350875" y="1396850"/>
            <a:ext cx="8121600" cy="353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solidFill>
                  <a:srgbClr val="4D5156"/>
                </a:solidFill>
                <a:highlight>
                  <a:srgbClr val="FFFFFF"/>
                </a:highlight>
                <a:latin typeface="Arial"/>
                <a:ea typeface="Arial"/>
                <a:cs typeface="Arial"/>
                <a:sym typeface="Arial"/>
              </a:rPr>
              <a:t>A significant increase in free drug concentration above saturation or equilibrium solubility occurs, it results in </a:t>
            </a:r>
            <a:r>
              <a:rPr lang="en-GB" sz="1500" b="1" u="sng">
                <a:solidFill>
                  <a:srgbClr val="20124D"/>
                </a:solidFill>
                <a:highlight>
                  <a:srgbClr val="FFFFFF"/>
                </a:highlight>
                <a:latin typeface="Arial"/>
                <a:ea typeface="Arial"/>
                <a:cs typeface="Arial"/>
                <a:sym typeface="Arial"/>
              </a:rPr>
              <a:t>supersaturation </a:t>
            </a:r>
            <a:r>
              <a:rPr lang="en-GB" sz="1500">
                <a:solidFill>
                  <a:srgbClr val="4D5156"/>
                </a:solidFill>
                <a:highlight>
                  <a:srgbClr val="FFFFFF"/>
                </a:highlight>
                <a:latin typeface="Arial"/>
                <a:ea typeface="Arial"/>
                <a:cs typeface="Arial"/>
                <a:sym typeface="Arial"/>
              </a:rPr>
              <a:t>which in turn lead to drug precipitation or crystallization.</a:t>
            </a:r>
            <a:endParaRPr sz="1500">
              <a:solidFill>
                <a:srgbClr val="4D5156"/>
              </a:solidFill>
              <a:highlight>
                <a:srgbClr val="FFFFFF"/>
              </a:highlight>
              <a:latin typeface="Arial"/>
              <a:ea typeface="Arial"/>
              <a:cs typeface="Arial"/>
              <a:sym typeface="Arial"/>
            </a:endParaRPr>
          </a:p>
          <a:p>
            <a:pPr marL="0" lvl="0" indent="0" algn="l" rtl="0">
              <a:spcBef>
                <a:spcPts val="1200"/>
              </a:spcBef>
              <a:spcAft>
                <a:spcPts val="0"/>
              </a:spcAft>
              <a:buNone/>
            </a:pPr>
            <a:r>
              <a:rPr lang="en-GB" sz="1500">
                <a:solidFill>
                  <a:srgbClr val="4D5156"/>
                </a:solidFill>
                <a:highlight>
                  <a:srgbClr val="FFFFFF"/>
                </a:highlight>
                <a:latin typeface="Arial"/>
                <a:ea typeface="Arial"/>
                <a:cs typeface="Arial"/>
                <a:sym typeface="Arial"/>
              </a:rPr>
              <a:t>Precipitation or crystal growth inhibitors such as PVP, HPMC, PEG, PVA (polyvinylalcohol) and similar such hydrophilic polymers prevent or prolong supersaturation thus preventing precipitation or crystallization by; </a:t>
            </a:r>
            <a:endParaRPr sz="1500">
              <a:solidFill>
                <a:srgbClr val="4D5156"/>
              </a:solidFill>
              <a:highlight>
                <a:srgbClr val="FFFFFF"/>
              </a:highlight>
              <a:latin typeface="Arial"/>
              <a:ea typeface="Arial"/>
              <a:cs typeface="Arial"/>
              <a:sym typeface="Arial"/>
            </a:endParaRPr>
          </a:p>
          <a:p>
            <a:pPr marL="0" lvl="0" indent="0" algn="l" rtl="0">
              <a:spcBef>
                <a:spcPts val="1200"/>
              </a:spcBef>
              <a:spcAft>
                <a:spcPts val="0"/>
              </a:spcAft>
              <a:buNone/>
            </a:pPr>
            <a:r>
              <a:rPr lang="en-GB" sz="1500">
                <a:solidFill>
                  <a:srgbClr val="4D5156"/>
                </a:solidFill>
                <a:highlight>
                  <a:srgbClr val="FFFFFF"/>
                </a:highlight>
                <a:latin typeface="Arial"/>
                <a:ea typeface="Arial"/>
                <a:cs typeface="Arial"/>
                <a:sym typeface="Arial"/>
              </a:rPr>
              <a:t>1. Increasing the viscosity of vehicle. </a:t>
            </a:r>
            <a:endParaRPr sz="1500">
              <a:solidFill>
                <a:srgbClr val="4D5156"/>
              </a:solidFill>
              <a:highlight>
                <a:srgbClr val="FFFFFF"/>
              </a:highlight>
              <a:latin typeface="Arial"/>
              <a:ea typeface="Arial"/>
              <a:cs typeface="Arial"/>
              <a:sym typeface="Arial"/>
            </a:endParaRPr>
          </a:p>
          <a:p>
            <a:pPr marL="0" lvl="0" indent="0" algn="l" rtl="0">
              <a:spcBef>
                <a:spcPts val="1200"/>
              </a:spcBef>
              <a:spcAft>
                <a:spcPts val="0"/>
              </a:spcAft>
              <a:buNone/>
            </a:pPr>
            <a:r>
              <a:rPr lang="en-GB" sz="1500">
                <a:solidFill>
                  <a:srgbClr val="4D5156"/>
                </a:solidFill>
                <a:highlight>
                  <a:srgbClr val="FFFFFF"/>
                </a:highlight>
                <a:latin typeface="Arial"/>
                <a:ea typeface="Arial"/>
                <a:cs typeface="Arial"/>
                <a:sym typeface="Arial"/>
              </a:rPr>
              <a:t>2. Prevent conversion of a high-energy metastable polymorph into stable, less soluble polymorph. </a:t>
            </a:r>
            <a:endParaRPr sz="1500">
              <a:solidFill>
                <a:srgbClr val="4D5156"/>
              </a:solidFill>
              <a:highlight>
                <a:srgbClr val="FFFFFF"/>
              </a:highlight>
              <a:latin typeface="Arial"/>
              <a:ea typeface="Arial"/>
              <a:cs typeface="Arial"/>
              <a:sym typeface="Arial"/>
            </a:endParaRPr>
          </a:p>
          <a:p>
            <a:pPr marL="0" lvl="0" indent="0" algn="l" rtl="0">
              <a:spcBef>
                <a:spcPts val="1200"/>
              </a:spcBef>
              <a:spcAft>
                <a:spcPts val="1200"/>
              </a:spcAft>
              <a:buNone/>
            </a:pPr>
            <a:r>
              <a:rPr lang="en-GB" sz="1500">
                <a:solidFill>
                  <a:srgbClr val="4D5156"/>
                </a:solidFill>
                <a:highlight>
                  <a:srgbClr val="FFFFFF"/>
                </a:highlight>
                <a:latin typeface="Arial"/>
                <a:ea typeface="Arial"/>
                <a:cs typeface="Arial"/>
                <a:sym typeface="Arial"/>
              </a:rPr>
              <a:t>3. Adsorbing on the faces of crystal and reduce crystal growth.</a:t>
            </a:r>
            <a:endParaRPr sz="1600">
              <a:latin typeface="Arial"/>
              <a:ea typeface="Arial"/>
              <a:cs typeface="Arial"/>
              <a:sym typeface="Arial"/>
            </a:endParaRPr>
          </a:p>
        </p:txBody>
      </p:sp>
      <p:sp>
        <p:nvSpPr>
          <p:cNvPr id="1304" name="Google Shape;1304;p1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139</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6"/>
          <p:cNvSpPr/>
          <p:nvPr/>
        </p:nvSpPr>
        <p:spPr>
          <a:xfrm>
            <a:off x="475775" y="463875"/>
            <a:ext cx="7753800" cy="5916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5" name="Google Shape;205;p26"/>
          <p:cNvSpPr txBox="1">
            <a:spLocks noGrp="1"/>
          </p:cNvSpPr>
          <p:nvPr>
            <p:ph type="title"/>
          </p:nvPr>
        </p:nvSpPr>
        <p:spPr>
          <a:xfrm>
            <a:off x="474175" y="459000"/>
            <a:ext cx="7680300" cy="673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990"/>
              <a:buNone/>
            </a:pPr>
            <a:r>
              <a:rPr lang="en-GB" sz="1670">
                <a:solidFill>
                  <a:schemeClr val="lt1"/>
                </a:solidFill>
                <a:latin typeface="Arial"/>
                <a:ea typeface="Arial"/>
                <a:cs typeface="Arial"/>
                <a:sym typeface="Arial"/>
              </a:rPr>
              <a:t>Based on the above equation, certain characteristics of passive diffusion can be generalized </a:t>
            </a:r>
            <a:endParaRPr sz="2840">
              <a:solidFill>
                <a:schemeClr val="lt1"/>
              </a:solidFill>
              <a:latin typeface="Arial"/>
              <a:ea typeface="Arial"/>
              <a:cs typeface="Arial"/>
              <a:sym typeface="Arial"/>
            </a:endParaRPr>
          </a:p>
        </p:txBody>
      </p:sp>
      <p:sp>
        <p:nvSpPr>
          <p:cNvPr id="206" name="Google Shape;206;p26"/>
          <p:cNvSpPr txBox="1">
            <a:spLocks noGrp="1"/>
          </p:cNvSpPr>
          <p:nvPr>
            <p:ph type="body" idx="1"/>
          </p:nvPr>
        </p:nvSpPr>
        <p:spPr>
          <a:xfrm>
            <a:off x="2906075" y="1032500"/>
            <a:ext cx="5760600" cy="4058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a:t>1</a:t>
            </a:r>
            <a:r>
              <a:rPr lang="en-GB" sz="1600">
                <a:latin typeface="Arial"/>
                <a:ea typeface="Arial"/>
                <a:cs typeface="Arial"/>
                <a:sym typeface="Arial"/>
              </a:rPr>
              <a:t>. The drug moves down the concentration gradient indicating </a:t>
            </a:r>
            <a:r>
              <a:rPr lang="en-GB" sz="1600" u="sng">
                <a:latin typeface="Arial"/>
                <a:ea typeface="Arial"/>
                <a:cs typeface="Arial"/>
                <a:sym typeface="Arial"/>
              </a:rPr>
              <a:t>downhill transport</a:t>
            </a:r>
            <a:r>
              <a:rPr lang="en-GB" sz="1600">
                <a:latin typeface="Arial"/>
                <a:ea typeface="Arial"/>
                <a:cs typeface="Arial"/>
                <a:sym typeface="Arial"/>
              </a:rPr>
              <a:t>.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2. The process is energy-independent and non-saturable.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3. The rate of drug transfer is directly proportional to the concentration gradient between GI fluids and the blood compartment.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4. Greater the area and lesser the thickness of the membrane, faster the diffusion; thus, more rapid is the rate of drug absorption from the intestine than from the stomach. </a:t>
            </a:r>
            <a:endParaRPr sz="1600">
              <a:latin typeface="Arial"/>
              <a:ea typeface="Arial"/>
              <a:cs typeface="Arial"/>
              <a:sym typeface="Arial"/>
            </a:endParaRPr>
          </a:p>
          <a:p>
            <a:pPr marL="0" lvl="0" indent="0" algn="l" rtl="0">
              <a:spcBef>
                <a:spcPts val="1200"/>
              </a:spcBef>
              <a:spcAft>
                <a:spcPts val="1200"/>
              </a:spcAft>
              <a:buNone/>
            </a:pPr>
            <a:r>
              <a:rPr lang="en-GB" sz="1600">
                <a:latin typeface="Arial"/>
                <a:ea typeface="Arial"/>
                <a:cs typeface="Arial"/>
                <a:sym typeface="Arial"/>
              </a:rPr>
              <a:t>5. The drug diffuses rapidly when the volume of GI fluid is low; conversely, dilution of GI fluids decreases the drug concentration in these fluids (C</a:t>
            </a:r>
            <a:r>
              <a:rPr lang="en-GB" sz="1100">
                <a:latin typeface="Arial"/>
                <a:ea typeface="Arial"/>
                <a:cs typeface="Arial"/>
                <a:sym typeface="Arial"/>
              </a:rPr>
              <a:t>GIT</a:t>
            </a:r>
            <a:r>
              <a:rPr lang="en-GB" sz="1600">
                <a:latin typeface="Arial"/>
                <a:ea typeface="Arial"/>
                <a:cs typeface="Arial"/>
                <a:sym typeface="Arial"/>
              </a:rPr>
              <a:t>) and lower the concentration gradient (C</a:t>
            </a:r>
            <a:r>
              <a:rPr lang="en-GB" sz="1100">
                <a:latin typeface="Arial"/>
                <a:ea typeface="Arial"/>
                <a:cs typeface="Arial"/>
                <a:sym typeface="Arial"/>
              </a:rPr>
              <a:t>GIT</a:t>
            </a:r>
            <a:r>
              <a:rPr lang="en-GB" sz="1600">
                <a:latin typeface="Arial"/>
                <a:ea typeface="Arial"/>
                <a:cs typeface="Arial"/>
                <a:sym typeface="Arial"/>
              </a:rPr>
              <a:t> – C). </a:t>
            </a:r>
            <a:endParaRPr sz="1600">
              <a:latin typeface="Arial"/>
              <a:ea typeface="Arial"/>
              <a:cs typeface="Arial"/>
              <a:sym typeface="Arial"/>
            </a:endParaRPr>
          </a:p>
        </p:txBody>
      </p:sp>
      <p:pic>
        <p:nvPicPr>
          <p:cNvPr id="207" name="Google Shape;207;p26"/>
          <p:cNvPicPr preferRelativeResize="0"/>
          <p:nvPr/>
        </p:nvPicPr>
        <p:blipFill>
          <a:blip r:embed="rId3">
            <a:alphaModFix/>
          </a:blip>
          <a:stretch>
            <a:fillRect/>
          </a:stretch>
        </p:blipFill>
        <p:spPr>
          <a:xfrm>
            <a:off x="0" y="1568077"/>
            <a:ext cx="2642700" cy="2869599"/>
          </a:xfrm>
          <a:prstGeom prst="rect">
            <a:avLst/>
          </a:prstGeom>
          <a:noFill/>
          <a:ln>
            <a:noFill/>
          </a:ln>
        </p:spPr>
      </p:pic>
      <p:sp>
        <p:nvSpPr>
          <p:cNvPr id="208" name="Google Shape;208;p26"/>
          <p:cNvSpPr/>
          <p:nvPr/>
        </p:nvSpPr>
        <p:spPr>
          <a:xfrm>
            <a:off x="0" y="1440175"/>
            <a:ext cx="1182900" cy="372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9" name="Google Shape;209;p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52"/>
          <p:cNvSpPr txBox="1">
            <a:spLocks noGrp="1"/>
          </p:cNvSpPr>
          <p:nvPr>
            <p:ph type="title"/>
          </p:nvPr>
        </p:nvSpPr>
        <p:spPr>
          <a:xfrm>
            <a:off x="7276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Nature and Type of Dosage Form</a:t>
            </a:r>
            <a:endParaRPr/>
          </a:p>
        </p:txBody>
      </p:sp>
      <p:sp>
        <p:nvSpPr>
          <p:cNvPr id="1310" name="Google Shape;1310;p152"/>
          <p:cNvSpPr txBox="1">
            <a:spLocks noGrp="1"/>
          </p:cNvSpPr>
          <p:nvPr>
            <p:ph type="body" idx="1"/>
          </p:nvPr>
        </p:nvSpPr>
        <p:spPr>
          <a:xfrm>
            <a:off x="729450" y="1344625"/>
            <a:ext cx="7612500" cy="370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Apart from the proper selection of drug, </a:t>
            </a:r>
            <a:r>
              <a:rPr lang="en-GB" sz="1600" b="1" u="sng">
                <a:solidFill>
                  <a:srgbClr val="5B0F00"/>
                </a:solidFill>
                <a:latin typeface="Arial"/>
                <a:ea typeface="Arial"/>
                <a:cs typeface="Arial"/>
                <a:sym typeface="Arial"/>
              </a:rPr>
              <a:t>clinical success</a:t>
            </a:r>
            <a:r>
              <a:rPr lang="en-GB" sz="1600">
                <a:latin typeface="Arial"/>
                <a:ea typeface="Arial"/>
                <a:cs typeface="Arial"/>
                <a:sym typeface="Arial"/>
              </a:rPr>
              <a:t> depends to a great extent on the </a:t>
            </a:r>
            <a:r>
              <a:rPr lang="en-GB" sz="1600" b="1" i="1">
                <a:latin typeface="Arial"/>
                <a:ea typeface="Arial"/>
                <a:cs typeface="Arial"/>
                <a:sym typeface="Arial"/>
              </a:rPr>
              <a:t>proper selection of dosage form of that drug</a:t>
            </a:r>
            <a:r>
              <a:rPr lang="en-GB" sz="1600">
                <a:latin typeface="Arial"/>
                <a:ea typeface="Arial"/>
                <a:cs typeface="Arial"/>
                <a:sym typeface="Arial"/>
              </a:rPr>
              <a:t>.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For a given drug, a 2 to 5 fold or perhaps more difference could be observed in the oral bioavailability of a drug depending upon the nature and type of dosage form.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Such a difference is due to the relative rate at which a particular dosage form releases the drug to the biological fluids and the membrane.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The relative rate at which a drug from a dosage form is presented to the body depends upon the complexity of dosage form. </a:t>
            </a:r>
            <a:endParaRPr sz="1600">
              <a:latin typeface="Arial"/>
              <a:ea typeface="Arial"/>
              <a:cs typeface="Arial"/>
              <a:sym typeface="Arial"/>
            </a:endParaRPr>
          </a:p>
          <a:p>
            <a:pPr marL="0" lvl="0" indent="0" algn="l" rtl="0">
              <a:spcBef>
                <a:spcPts val="1200"/>
              </a:spcBef>
              <a:spcAft>
                <a:spcPts val="1200"/>
              </a:spcAft>
              <a:buNone/>
            </a:pPr>
            <a:r>
              <a:rPr lang="en-GB" sz="1600" b="1" u="sng">
                <a:solidFill>
                  <a:srgbClr val="20124D"/>
                </a:solidFill>
                <a:latin typeface="Arial"/>
                <a:ea typeface="Arial"/>
                <a:cs typeface="Arial"/>
                <a:sym typeface="Arial"/>
              </a:rPr>
              <a:t>The more complex a dosage form, greater the number of rate-limiting steps and greater the potential for bioavailability problems.</a:t>
            </a:r>
            <a:endParaRPr sz="1600" b="1" u="sng">
              <a:solidFill>
                <a:srgbClr val="20124D"/>
              </a:solidFill>
              <a:latin typeface="Arial"/>
              <a:ea typeface="Arial"/>
              <a:cs typeface="Arial"/>
              <a:sym typeface="Arial"/>
            </a:endParaRPr>
          </a:p>
        </p:txBody>
      </p:sp>
      <p:sp>
        <p:nvSpPr>
          <p:cNvPr id="1311" name="Google Shape;1311;p1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140</a:t>
            </a:fld>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53"/>
          <p:cNvSpPr txBox="1">
            <a:spLocks noGrp="1"/>
          </p:cNvSpPr>
          <p:nvPr>
            <p:ph type="title"/>
          </p:nvPr>
        </p:nvSpPr>
        <p:spPr>
          <a:xfrm>
            <a:off x="104425" y="2349825"/>
            <a:ext cx="2885100" cy="2741400"/>
          </a:xfrm>
          <a:prstGeom prst="rect">
            <a:avLst/>
          </a:prstGeom>
          <a:solidFill>
            <a:srgbClr val="E06666"/>
          </a:solidFill>
        </p:spPr>
        <p:txBody>
          <a:bodyPr spcFirstLastPara="1" wrap="square" lIns="91425" tIns="91425" rIns="91425" bIns="91425" anchor="t" anchorCtr="0">
            <a:normAutofit/>
          </a:bodyPr>
          <a:lstStyle/>
          <a:p>
            <a:pPr marL="0" lvl="0" indent="0" algn="l" rtl="0">
              <a:spcBef>
                <a:spcPts val="0"/>
              </a:spcBef>
              <a:spcAft>
                <a:spcPts val="0"/>
              </a:spcAft>
              <a:buNone/>
            </a:pPr>
            <a:r>
              <a:rPr lang="en-GB"/>
              <a:t>Course of events that occur following oral administration of various dosage forms </a:t>
            </a:r>
            <a:endParaRPr/>
          </a:p>
        </p:txBody>
      </p:sp>
      <p:sp>
        <p:nvSpPr>
          <p:cNvPr id="1317" name="Google Shape;1317;p1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141</a:t>
            </a:fld>
            <a:endParaRPr/>
          </a:p>
        </p:txBody>
      </p:sp>
      <p:pic>
        <p:nvPicPr>
          <p:cNvPr id="1318" name="Google Shape;1318;p153"/>
          <p:cNvPicPr preferRelativeResize="0"/>
          <p:nvPr/>
        </p:nvPicPr>
        <p:blipFill>
          <a:blip r:embed="rId3">
            <a:alphaModFix/>
          </a:blip>
          <a:stretch>
            <a:fillRect/>
          </a:stretch>
        </p:blipFill>
        <p:spPr>
          <a:xfrm>
            <a:off x="3294461" y="0"/>
            <a:ext cx="5789213" cy="5091225"/>
          </a:xfrm>
          <a:prstGeom prst="rect">
            <a:avLst/>
          </a:prstGeom>
          <a:noFill/>
          <a:ln>
            <a:noFill/>
          </a:ln>
        </p:spPr>
      </p:pic>
      <p:pic>
        <p:nvPicPr>
          <p:cNvPr id="1319" name="Google Shape;1319;p153"/>
          <p:cNvPicPr preferRelativeResize="0"/>
          <p:nvPr/>
        </p:nvPicPr>
        <p:blipFill>
          <a:blip r:embed="rId4">
            <a:alphaModFix/>
          </a:blip>
          <a:stretch>
            <a:fillRect/>
          </a:stretch>
        </p:blipFill>
        <p:spPr>
          <a:xfrm>
            <a:off x="104425" y="304800"/>
            <a:ext cx="2045026" cy="2045026"/>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54"/>
          <p:cNvSpPr/>
          <p:nvPr/>
        </p:nvSpPr>
        <p:spPr>
          <a:xfrm>
            <a:off x="1605700" y="2180125"/>
            <a:ext cx="7375800" cy="665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25" name="Google Shape;1325;p154"/>
          <p:cNvSpPr txBox="1">
            <a:spLocks noGrp="1"/>
          </p:cNvSpPr>
          <p:nvPr>
            <p:ph type="title"/>
          </p:nvPr>
        </p:nvSpPr>
        <p:spPr>
          <a:xfrm>
            <a:off x="729450" y="574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Bioavailability of various dosage forms</a:t>
            </a:r>
            <a:endParaRPr/>
          </a:p>
        </p:txBody>
      </p:sp>
      <p:sp>
        <p:nvSpPr>
          <p:cNvPr id="1326" name="Google Shape;1326;p154"/>
          <p:cNvSpPr txBox="1">
            <a:spLocks noGrp="1"/>
          </p:cNvSpPr>
          <p:nvPr>
            <p:ph type="body" idx="1"/>
          </p:nvPr>
        </p:nvSpPr>
        <p:spPr>
          <a:xfrm>
            <a:off x="1749500" y="1365150"/>
            <a:ext cx="7375800" cy="3384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1800">
                <a:latin typeface="Arial"/>
                <a:ea typeface="Arial"/>
                <a:cs typeface="Arial"/>
                <a:sym typeface="Arial"/>
              </a:rPr>
              <a:t>Bioavailability of a drug from various dosage forms decreases in the following order:</a:t>
            </a:r>
            <a:endParaRPr sz="1800">
              <a:latin typeface="Arial"/>
              <a:ea typeface="Arial"/>
              <a:cs typeface="Arial"/>
              <a:sym typeface="Arial"/>
            </a:endParaRPr>
          </a:p>
          <a:p>
            <a:pPr marL="0" lvl="0" indent="0" algn="l" rtl="0">
              <a:spcBef>
                <a:spcPts val="1200"/>
              </a:spcBef>
              <a:spcAft>
                <a:spcPts val="0"/>
              </a:spcAft>
              <a:buNone/>
            </a:pPr>
            <a:r>
              <a:rPr lang="en-GB" sz="1800">
                <a:solidFill>
                  <a:schemeClr val="dk2"/>
                </a:solidFill>
                <a:latin typeface="Arial"/>
                <a:ea typeface="Arial"/>
                <a:cs typeface="Arial"/>
                <a:sym typeface="Arial"/>
              </a:rPr>
              <a:t>Solutions &gt; Emulsions &gt; Suspensions &gt; Capsules &gt; Tablets &gt; Coated Tablets &gt; Enteric Coated Tablets &gt; Sustained Release Products</a:t>
            </a:r>
            <a:endParaRPr sz="1800">
              <a:latin typeface="Arial"/>
              <a:ea typeface="Arial"/>
              <a:cs typeface="Arial"/>
              <a:sym typeface="Arial"/>
            </a:endParaRPr>
          </a:p>
          <a:p>
            <a:pPr marL="0" lvl="0" indent="0" algn="l" rtl="0">
              <a:spcBef>
                <a:spcPts val="1200"/>
              </a:spcBef>
              <a:spcAft>
                <a:spcPts val="0"/>
              </a:spcAft>
              <a:buNone/>
            </a:pPr>
            <a:endParaRPr sz="1800">
              <a:latin typeface="Arial"/>
              <a:ea typeface="Arial"/>
              <a:cs typeface="Arial"/>
              <a:sym typeface="Arial"/>
            </a:endParaRPr>
          </a:p>
          <a:p>
            <a:pPr marL="0" lvl="0" indent="0" algn="l" rtl="0">
              <a:spcBef>
                <a:spcPts val="1200"/>
              </a:spcBef>
              <a:spcAft>
                <a:spcPts val="0"/>
              </a:spcAft>
              <a:buNone/>
            </a:pPr>
            <a:endParaRPr sz="1800">
              <a:latin typeface="Arial"/>
              <a:ea typeface="Arial"/>
              <a:cs typeface="Arial"/>
              <a:sym typeface="Arial"/>
            </a:endParaRPr>
          </a:p>
          <a:p>
            <a:pPr marL="0" lvl="0" indent="0" algn="l" rtl="0">
              <a:spcBef>
                <a:spcPts val="1200"/>
              </a:spcBef>
              <a:spcAft>
                <a:spcPts val="1200"/>
              </a:spcAft>
              <a:buNone/>
            </a:pPr>
            <a:r>
              <a:rPr lang="en-GB" sz="1800">
                <a:latin typeface="Arial"/>
                <a:ea typeface="Arial"/>
                <a:cs typeface="Arial"/>
                <a:sym typeface="Arial"/>
              </a:rPr>
              <a:t>Absorption of a drug from </a:t>
            </a:r>
            <a:r>
              <a:rPr lang="en-GB" sz="1800" b="1" u="sng">
                <a:solidFill>
                  <a:srgbClr val="20124D"/>
                </a:solidFill>
                <a:latin typeface="Arial"/>
                <a:ea typeface="Arial"/>
                <a:cs typeface="Arial"/>
                <a:sym typeface="Arial"/>
              </a:rPr>
              <a:t>solution is fastest</a:t>
            </a:r>
            <a:r>
              <a:rPr lang="en-GB" sz="1800">
                <a:latin typeface="Arial"/>
                <a:ea typeface="Arial"/>
                <a:cs typeface="Arial"/>
                <a:sym typeface="Arial"/>
              </a:rPr>
              <a:t> with least potential for bioavailability problems whereas absorption from a </a:t>
            </a:r>
            <a:r>
              <a:rPr lang="en-GB" sz="1800" b="1" u="sng">
                <a:solidFill>
                  <a:srgbClr val="20124D"/>
                </a:solidFill>
                <a:latin typeface="Arial"/>
                <a:ea typeface="Arial"/>
                <a:cs typeface="Arial"/>
                <a:sym typeface="Arial"/>
              </a:rPr>
              <a:t>sustained release product is slowest</a:t>
            </a:r>
            <a:r>
              <a:rPr lang="en-GB" sz="1800">
                <a:latin typeface="Arial"/>
                <a:ea typeface="Arial"/>
                <a:cs typeface="Arial"/>
                <a:sym typeface="Arial"/>
              </a:rPr>
              <a:t> with greatest bioavailability risk. </a:t>
            </a:r>
            <a:endParaRPr sz="1800">
              <a:latin typeface="Arial"/>
              <a:ea typeface="Arial"/>
              <a:cs typeface="Arial"/>
              <a:sym typeface="Arial"/>
            </a:endParaRPr>
          </a:p>
        </p:txBody>
      </p:sp>
      <p:sp>
        <p:nvSpPr>
          <p:cNvPr id="1327" name="Google Shape;1327;p1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142</a:t>
            </a:fld>
            <a:endParaRPr/>
          </a:p>
        </p:txBody>
      </p:sp>
      <p:pic>
        <p:nvPicPr>
          <p:cNvPr id="1328" name="Google Shape;1328;p154"/>
          <p:cNvPicPr preferRelativeResize="0"/>
          <p:nvPr/>
        </p:nvPicPr>
        <p:blipFill rotWithShape="1">
          <a:blip r:embed="rId3">
            <a:alphaModFix/>
          </a:blip>
          <a:srcRect t="26785" r="8991" b="9499"/>
          <a:stretch/>
        </p:blipFill>
        <p:spPr>
          <a:xfrm>
            <a:off x="-3522" y="2027725"/>
            <a:ext cx="1572797" cy="665700"/>
          </a:xfrm>
          <a:prstGeom prst="rect">
            <a:avLst/>
          </a:prstGeom>
          <a:noFill/>
          <a:ln>
            <a:noFill/>
          </a:ln>
        </p:spPr>
      </p:pic>
      <p:pic>
        <p:nvPicPr>
          <p:cNvPr id="1329" name="Google Shape;1329;p154"/>
          <p:cNvPicPr preferRelativeResize="0"/>
          <p:nvPr/>
        </p:nvPicPr>
        <p:blipFill rotWithShape="1">
          <a:blip r:embed="rId4">
            <a:alphaModFix/>
          </a:blip>
          <a:srcRect l="7527" t="18174" b="22758"/>
          <a:stretch/>
        </p:blipFill>
        <p:spPr>
          <a:xfrm>
            <a:off x="7456275" y="2990950"/>
            <a:ext cx="1080025" cy="742950"/>
          </a:xfrm>
          <a:prstGeom prst="rect">
            <a:avLst/>
          </a:prstGeom>
          <a:noFill/>
          <a:ln>
            <a:noFill/>
          </a:ln>
        </p:spPr>
      </p:pic>
      <p:sp>
        <p:nvSpPr>
          <p:cNvPr id="1330" name="Google Shape;1330;p154"/>
          <p:cNvSpPr/>
          <p:nvPr/>
        </p:nvSpPr>
        <p:spPr>
          <a:xfrm>
            <a:off x="1292400" y="2336775"/>
            <a:ext cx="548700" cy="182700"/>
          </a:xfrm>
          <a:prstGeom prst="stripedRightArrow">
            <a:avLst>
              <a:gd name="adj1" fmla="val 50000"/>
              <a:gd name="adj2" fmla="val 50000"/>
            </a:avLst>
          </a:prstGeom>
          <a:solidFill>
            <a:srgbClr val="5B0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331" name="Google Shape;1331;p154"/>
          <p:cNvSpPr/>
          <p:nvPr/>
        </p:nvSpPr>
        <p:spPr>
          <a:xfrm>
            <a:off x="7623875" y="2715350"/>
            <a:ext cx="222000" cy="300300"/>
          </a:xfrm>
          <a:prstGeom prst="downArrow">
            <a:avLst>
              <a:gd name="adj1" fmla="val 50000"/>
              <a:gd name="adj2" fmla="val 50000"/>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55"/>
          <p:cNvSpPr txBox="1">
            <a:spLocks noGrp="1"/>
          </p:cNvSpPr>
          <p:nvPr>
            <p:ph type="title"/>
          </p:nvPr>
        </p:nvSpPr>
        <p:spPr>
          <a:xfrm>
            <a:off x="727650" y="5484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Solutions</a:t>
            </a:r>
            <a:endParaRPr/>
          </a:p>
        </p:txBody>
      </p:sp>
      <p:sp>
        <p:nvSpPr>
          <p:cNvPr id="1337" name="Google Shape;1337;p155"/>
          <p:cNvSpPr txBox="1">
            <a:spLocks noGrp="1"/>
          </p:cNvSpPr>
          <p:nvPr>
            <p:ph type="body" idx="1"/>
          </p:nvPr>
        </p:nvSpPr>
        <p:spPr>
          <a:xfrm>
            <a:off x="553950" y="1258425"/>
            <a:ext cx="7862400" cy="3402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A drug in a solution (syrups, elixirs, etc.) is most rapidly absorbed since </a:t>
            </a:r>
            <a:r>
              <a:rPr lang="en-GB" sz="1500" b="1" i="1">
                <a:solidFill>
                  <a:srgbClr val="4C1130"/>
                </a:solidFill>
                <a:latin typeface="Arial"/>
                <a:ea typeface="Arial"/>
                <a:cs typeface="Arial"/>
                <a:sym typeface="Arial"/>
              </a:rPr>
              <a:t>the major rate-limiting step, drug dissolution, is absent.</a:t>
            </a:r>
            <a:endParaRPr sz="1500" b="1" i="1">
              <a:solidFill>
                <a:srgbClr val="4C1130"/>
              </a:solidFill>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Factors that influence bioavailability of a drug from solution dosage form include ,the </a:t>
            </a:r>
            <a:r>
              <a:rPr lang="en-GB" sz="1500" u="sng">
                <a:solidFill>
                  <a:srgbClr val="20124D"/>
                </a:solidFill>
                <a:latin typeface="Arial"/>
                <a:ea typeface="Arial"/>
                <a:cs typeface="Arial"/>
                <a:sym typeface="Arial"/>
              </a:rPr>
              <a:t>nature of solvent (aqueous, water miscible, etc.), viscosity, surfactants, solubilizers, stabilizers, etc</a:t>
            </a:r>
            <a:r>
              <a:rPr lang="en-GB" sz="1500">
                <a:latin typeface="Arial"/>
                <a:ea typeface="Arial"/>
                <a:cs typeface="Arial"/>
                <a:sym typeface="Arial"/>
              </a:rPr>
              <a:t>.</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Dilution of a drug in solution with GI fluids results in precipitation of drug as fine particles which generally dissolve rapidly.</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Factors that limit the formulation of a drug in solution form include </a:t>
            </a:r>
            <a:r>
              <a:rPr lang="en-GB" sz="1500" b="1" u="sng">
                <a:solidFill>
                  <a:srgbClr val="20124D"/>
                </a:solidFill>
                <a:latin typeface="Arial"/>
                <a:ea typeface="Arial"/>
                <a:cs typeface="Arial"/>
                <a:sym typeface="Arial"/>
              </a:rPr>
              <a:t>stability, solubility, taste, cost of the product, etc</a:t>
            </a:r>
            <a:r>
              <a:rPr lang="en-GB" sz="1500">
                <a:latin typeface="Arial"/>
                <a:ea typeface="Arial"/>
                <a:cs typeface="Arial"/>
                <a:sym typeface="Arial"/>
              </a:rPr>
              <a:t>. </a:t>
            </a:r>
            <a:endParaRPr sz="1500">
              <a:latin typeface="Arial"/>
              <a:ea typeface="Arial"/>
              <a:cs typeface="Arial"/>
              <a:sym typeface="Arial"/>
            </a:endParaRPr>
          </a:p>
        </p:txBody>
      </p:sp>
      <p:sp>
        <p:nvSpPr>
          <p:cNvPr id="1338" name="Google Shape;1338;p15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143</a:t>
            </a:fld>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156"/>
          <p:cNvSpPr txBox="1">
            <a:spLocks noGrp="1"/>
          </p:cNvSpPr>
          <p:nvPr>
            <p:ph type="title"/>
          </p:nvPr>
        </p:nvSpPr>
        <p:spPr>
          <a:xfrm>
            <a:off x="729450" y="600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Emulsions</a:t>
            </a:r>
            <a:endParaRPr/>
          </a:p>
        </p:txBody>
      </p:sp>
      <p:sp>
        <p:nvSpPr>
          <p:cNvPr id="1344" name="Google Shape;1344;p156"/>
          <p:cNvSpPr txBox="1">
            <a:spLocks noGrp="1"/>
          </p:cNvSpPr>
          <p:nvPr>
            <p:ph type="body" idx="1"/>
          </p:nvPr>
        </p:nvSpPr>
        <p:spPr>
          <a:xfrm>
            <a:off x="391625" y="1135850"/>
            <a:ext cx="5443800" cy="37728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1600">
                <a:latin typeface="Arial"/>
                <a:ea typeface="Arial"/>
                <a:cs typeface="Arial"/>
                <a:sym typeface="Arial"/>
              </a:rPr>
              <a:t>Emulsion dosage forms have been found to be superior to suspensions </a:t>
            </a:r>
            <a:r>
              <a:rPr lang="en-GB" sz="1600" u="sng">
                <a:solidFill>
                  <a:srgbClr val="20124D"/>
                </a:solidFill>
                <a:latin typeface="Arial"/>
                <a:ea typeface="Arial"/>
                <a:cs typeface="Arial"/>
                <a:sym typeface="Arial"/>
              </a:rPr>
              <a:t>in administering poorly aqueous soluble lipophilic drugs</a:t>
            </a:r>
            <a:r>
              <a:rPr lang="en-GB" sz="1600">
                <a:latin typeface="Arial"/>
                <a:ea typeface="Arial"/>
                <a:cs typeface="Arial"/>
                <a:sym typeface="Arial"/>
              </a:rPr>
              <a:t>.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Eg; indoxole (an NSAID) that when it is dissolved in a vegetable oil and emulsified in water, absorption increases 3 fold over its aqueous suspension.</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Emulsion dosage form presents a large surface area of oil to the GIT for absorption of a drug. </a:t>
            </a:r>
            <a:endParaRPr sz="1600">
              <a:latin typeface="Arial"/>
              <a:ea typeface="Arial"/>
              <a:cs typeface="Arial"/>
              <a:sym typeface="Arial"/>
            </a:endParaRPr>
          </a:p>
          <a:p>
            <a:pPr marL="0" lvl="0" indent="0" algn="l" rtl="0">
              <a:spcBef>
                <a:spcPts val="1200"/>
              </a:spcBef>
              <a:spcAft>
                <a:spcPts val="1200"/>
              </a:spcAft>
              <a:buNone/>
            </a:pPr>
            <a:r>
              <a:rPr lang="en-GB" sz="1600">
                <a:latin typeface="Arial"/>
                <a:ea typeface="Arial"/>
                <a:cs typeface="Arial"/>
                <a:sym typeface="Arial"/>
              </a:rPr>
              <a:t>A drug administered in oily vehicle (emulsified and solubilised in the GIT by bile salts to form mixed micelles) can direct the distribution of drug </a:t>
            </a:r>
            <a:r>
              <a:rPr lang="en-GB" sz="1600" b="1" i="1" u="sng">
                <a:solidFill>
                  <a:srgbClr val="5B0F00"/>
                </a:solidFill>
                <a:latin typeface="Arial"/>
                <a:ea typeface="Arial"/>
                <a:cs typeface="Arial"/>
                <a:sym typeface="Arial"/>
              </a:rPr>
              <a:t>directly into the lymphatic system thereby avoiding the hepatic portal vein and first-pass metabolism.</a:t>
            </a:r>
            <a:r>
              <a:rPr lang="en-GB" sz="1600">
                <a:latin typeface="Arial"/>
                <a:ea typeface="Arial"/>
                <a:cs typeface="Arial"/>
                <a:sym typeface="Arial"/>
              </a:rPr>
              <a:t> </a:t>
            </a:r>
            <a:endParaRPr sz="1600">
              <a:latin typeface="Arial"/>
              <a:ea typeface="Arial"/>
              <a:cs typeface="Arial"/>
              <a:sym typeface="Arial"/>
            </a:endParaRPr>
          </a:p>
        </p:txBody>
      </p:sp>
      <p:sp>
        <p:nvSpPr>
          <p:cNvPr id="1345" name="Google Shape;1345;p15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144</a:t>
            </a:fld>
            <a:endParaRPr/>
          </a:p>
        </p:txBody>
      </p:sp>
      <p:sp>
        <p:nvSpPr>
          <p:cNvPr id="1346" name="Google Shape;1346;p156"/>
          <p:cNvSpPr txBox="1"/>
          <p:nvPr/>
        </p:nvSpPr>
        <p:spPr>
          <a:xfrm>
            <a:off x="6085000" y="4404600"/>
            <a:ext cx="3000000" cy="7389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4A4A4A"/>
                </a:solidFill>
              </a:rPr>
              <a:t>An emulsion is a colloidal solution in which the dispersed phase, and a dispersion medium, are both liquids</a:t>
            </a:r>
            <a:endParaRPr/>
          </a:p>
        </p:txBody>
      </p:sp>
      <p:pic>
        <p:nvPicPr>
          <p:cNvPr id="1347" name="Google Shape;1347;p156"/>
          <p:cNvPicPr preferRelativeResize="0"/>
          <p:nvPr/>
        </p:nvPicPr>
        <p:blipFill rotWithShape="1">
          <a:blip r:embed="rId3">
            <a:alphaModFix/>
          </a:blip>
          <a:srcRect l="21818" t="24295" r="24214" b="11953"/>
          <a:stretch/>
        </p:blipFill>
        <p:spPr>
          <a:xfrm>
            <a:off x="6187875" y="939926"/>
            <a:ext cx="2831176" cy="3430973"/>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157"/>
          <p:cNvSpPr txBox="1">
            <a:spLocks noGrp="1"/>
          </p:cNvSpPr>
          <p:nvPr>
            <p:ph type="title"/>
          </p:nvPr>
        </p:nvSpPr>
        <p:spPr>
          <a:xfrm>
            <a:off x="729450" y="574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Suspensions</a:t>
            </a:r>
            <a:endParaRPr/>
          </a:p>
        </p:txBody>
      </p:sp>
      <p:sp>
        <p:nvSpPr>
          <p:cNvPr id="1353" name="Google Shape;1353;p157"/>
          <p:cNvSpPr txBox="1">
            <a:spLocks noGrp="1"/>
          </p:cNvSpPr>
          <p:nvPr>
            <p:ph type="body" idx="1"/>
          </p:nvPr>
        </p:nvSpPr>
        <p:spPr>
          <a:xfrm>
            <a:off x="287200" y="1240175"/>
            <a:ext cx="4921800" cy="39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latin typeface="Arial"/>
                <a:ea typeface="Arial"/>
                <a:cs typeface="Arial"/>
                <a:sym typeface="Arial"/>
              </a:rPr>
              <a:t>Major rate-limiting step in the absorption of a drug from suspension dosage form is drug dissolution which is generally rapid due to the large surface area of the particles.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Important factors in the bioavailability of a drug from suspensions include </a:t>
            </a:r>
            <a:endParaRPr sz="1500">
              <a:latin typeface="Arial"/>
              <a:ea typeface="Arial"/>
              <a:cs typeface="Arial"/>
              <a:sym typeface="Arial"/>
            </a:endParaRPr>
          </a:p>
          <a:p>
            <a:pPr marL="0" lvl="0" indent="0" algn="l" rtl="0">
              <a:spcBef>
                <a:spcPts val="1200"/>
              </a:spcBef>
              <a:spcAft>
                <a:spcPts val="0"/>
              </a:spcAft>
              <a:buNone/>
            </a:pPr>
            <a:r>
              <a:rPr lang="en-GB" sz="1500">
                <a:solidFill>
                  <a:srgbClr val="20124D"/>
                </a:solidFill>
                <a:latin typeface="Arial"/>
                <a:ea typeface="Arial"/>
                <a:cs typeface="Arial"/>
                <a:sym typeface="Arial"/>
              </a:rPr>
              <a:t>i)particle size, </a:t>
            </a:r>
            <a:endParaRPr sz="1500">
              <a:solidFill>
                <a:srgbClr val="20124D"/>
              </a:solidFill>
              <a:latin typeface="Arial"/>
              <a:ea typeface="Arial"/>
              <a:cs typeface="Arial"/>
              <a:sym typeface="Arial"/>
            </a:endParaRPr>
          </a:p>
          <a:p>
            <a:pPr marL="0" lvl="0" indent="0" algn="l" rtl="0">
              <a:spcBef>
                <a:spcPts val="1200"/>
              </a:spcBef>
              <a:spcAft>
                <a:spcPts val="0"/>
              </a:spcAft>
              <a:buNone/>
            </a:pPr>
            <a:r>
              <a:rPr lang="en-GB" sz="1500">
                <a:solidFill>
                  <a:srgbClr val="20124D"/>
                </a:solidFill>
                <a:latin typeface="Arial"/>
                <a:ea typeface="Arial"/>
                <a:cs typeface="Arial"/>
                <a:sym typeface="Arial"/>
              </a:rPr>
              <a:t>ii)polymorphism, </a:t>
            </a:r>
            <a:endParaRPr sz="1500">
              <a:solidFill>
                <a:srgbClr val="20124D"/>
              </a:solidFill>
              <a:latin typeface="Arial"/>
              <a:ea typeface="Arial"/>
              <a:cs typeface="Arial"/>
              <a:sym typeface="Arial"/>
            </a:endParaRPr>
          </a:p>
          <a:p>
            <a:pPr marL="0" lvl="0" indent="0" algn="l" rtl="0">
              <a:spcBef>
                <a:spcPts val="1200"/>
              </a:spcBef>
              <a:spcAft>
                <a:spcPts val="0"/>
              </a:spcAft>
              <a:buNone/>
            </a:pPr>
            <a:r>
              <a:rPr lang="en-GB" sz="1500">
                <a:solidFill>
                  <a:srgbClr val="20124D"/>
                </a:solidFill>
                <a:latin typeface="Arial"/>
                <a:ea typeface="Arial"/>
                <a:cs typeface="Arial"/>
                <a:sym typeface="Arial"/>
              </a:rPr>
              <a:t>iii)wetting agents, </a:t>
            </a:r>
            <a:endParaRPr sz="1500">
              <a:solidFill>
                <a:srgbClr val="20124D"/>
              </a:solidFill>
              <a:latin typeface="Arial"/>
              <a:ea typeface="Arial"/>
              <a:cs typeface="Arial"/>
              <a:sym typeface="Arial"/>
            </a:endParaRPr>
          </a:p>
          <a:p>
            <a:pPr marL="0" lvl="0" indent="0" algn="l" rtl="0">
              <a:spcBef>
                <a:spcPts val="1200"/>
              </a:spcBef>
              <a:spcAft>
                <a:spcPts val="0"/>
              </a:spcAft>
              <a:buNone/>
            </a:pPr>
            <a:r>
              <a:rPr lang="en-GB" sz="1500">
                <a:solidFill>
                  <a:srgbClr val="20124D"/>
                </a:solidFill>
                <a:latin typeface="Arial"/>
                <a:ea typeface="Arial"/>
                <a:cs typeface="Arial"/>
                <a:sym typeface="Arial"/>
              </a:rPr>
              <a:t>iv)viscosity of the medium, </a:t>
            </a:r>
            <a:endParaRPr sz="1500">
              <a:solidFill>
                <a:srgbClr val="20124D"/>
              </a:solidFill>
              <a:latin typeface="Arial"/>
              <a:ea typeface="Arial"/>
              <a:cs typeface="Arial"/>
              <a:sym typeface="Arial"/>
            </a:endParaRPr>
          </a:p>
          <a:p>
            <a:pPr marL="0" lvl="0" indent="0" algn="l" rtl="0">
              <a:spcBef>
                <a:spcPts val="1200"/>
              </a:spcBef>
              <a:spcAft>
                <a:spcPts val="1200"/>
              </a:spcAft>
              <a:buNone/>
            </a:pPr>
            <a:r>
              <a:rPr lang="en-GB" sz="1500">
                <a:solidFill>
                  <a:srgbClr val="20124D"/>
                </a:solidFill>
                <a:latin typeface="Arial"/>
                <a:ea typeface="Arial"/>
                <a:cs typeface="Arial"/>
                <a:sym typeface="Arial"/>
              </a:rPr>
              <a:t>v)suspending agents, etc.</a:t>
            </a:r>
            <a:endParaRPr sz="1500">
              <a:solidFill>
                <a:srgbClr val="20124D"/>
              </a:solidFill>
              <a:latin typeface="Arial"/>
              <a:ea typeface="Arial"/>
              <a:cs typeface="Arial"/>
              <a:sym typeface="Arial"/>
            </a:endParaRPr>
          </a:p>
        </p:txBody>
      </p:sp>
      <p:sp>
        <p:nvSpPr>
          <p:cNvPr id="1354" name="Google Shape;1354;p15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145</a:t>
            </a:fld>
            <a:endParaRPr/>
          </a:p>
        </p:txBody>
      </p:sp>
      <p:pic>
        <p:nvPicPr>
          <p:cNvPr id="1355" name="Google Shape;1355;p157"/>
          <p:cNvPicPr preferRelativeResize="0"/>
          <p:nvPr/>
        </p:nvPicPr>
        <p:blipFill>
          <a:blip r:embed="rId3">
            <a:alphaModFix/>
          </a:blip>
          <a:stretch>
            <a:fillRect/>
          </a:stretch>
        </p:blipFill>
        <p:spPr>
          <a:xfrm>
            <a:off x="5100000" y="1939675"/>
            <a:ext cx="3904651" cy="1980216"/>
          </a:xfrm>
          <a:prstGeom prst="rect">
            <a:avLst/>
          </a:prstGeom>
          <a:noFill/>
          <a:ln>
            <a:noFill/>
          </a:ln>
        </p:spPr>
      </p:pic>
      <p:sp>
        <p:nvSpPr>
          <p:cNvPr id="1356" name="Google Shape;1356;p157"/>
          <p:cNvSpPr/>
          <p:nvPr/>
        </p:nvSpPr>
        <p:spPr>
          <a:xfrm>
            <a:off x="8302700" y="1945125"/>
            <a:ext cx="782400" cy="287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158"/>
          <p:cNvSpPr txBox="1">
            <a:spLocks noGrp="1"/>
          </p:cNvSpPr>
          <p:nvPr>
            <p:ph type="title"/>
          </p:nvPr>
        </p:nvSpPr>
        <p:spPr>
          <a:xfrm>
            <a:off x="727650" y="5484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Powders</a:t>
            </a:r>
            <a:endParaRPr/>
          </a:p>
        </p:txBody>
      </p:sp>
      <p:sp>
        <p:nvSpPr>
          <p:cNvPr id="1362" name="Google Shape;1362;p158"/>
          <p:cNvSpPr txBox="1">
            <a:spLocks noGrp="1"/>
          </p:cNvSpPr>
          <p:nvPr>
            <p:ph type="body" idx="1"/>
          </p:nvPr>
        </p:nvSpPr>
        <p:spPr>
          <a:xfrm>
            <a:off x="585850" y="1441200"/>
            <a:ext cx="7688700" cy="3308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Arial"/>
                <a:ea typeface="Arial"/>
                <a:cs typeface="Arial"/>
                <a:sym typeface="Arial"/>
              </a:rPr>
              <a:t>Even though powders are superior to tablets and capsules, they are not in use nowadays due to </a:t>
            </a:r>
            <a:r>
              <a:rPr lang="en-GB" sz="1800" u="sng">
                <a:solidFill>
                  <a:srgbClr val="5B0F00"/>
                </a:solidFill>
                <a:latin typeface="Arial"/>
                <a:ea typeface="Arial"/>
                <a:cs typeface="Arial"/>
                <a:sym typeface="Arial"/>
              </a:rPr>
              <a:t>handling and palatability problems</a:t>
            </a:r>
            <a:r>
              <a:rPr lang="en-GB" sz="1800">
                <a:latin typeface="Arial"/>
                <a:ea typeface="Arial"/>
                <a:cs typeface="Arial"/>
                <a:sym typeface="Arial"/>
              </a:rPr>
              <a:t>.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Major factors to be considered in the absorption of a drug from powders are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i)particle size,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ii)polymorphism, </a:t>
            </a:r>
            <a:endParaRPr sz="1800">
              <a:latin typeface="Arial"/>
              <a:ea typeface="Arial"/>
              <a:cs typeface="Arial"/>
              <a:sym typeface="Arial"/>
            </a:endParaRPr>
          </a:p>
          <a:p>
            <a:pPr marL="0" lvl="0" indent="0" algn="l" rtl="0">
              <a:spcBef>
                <a:spcPts val="1200"/>
              </a:spcBef>
              <a:spcAft>
                <a:spcPts val="1200"/>
              </a:spcAft>
              <a:buNone/>
            </a:pPr>
            <a:r>
              <a:rPr lang="en-GB" sz="1800">
                <a:latin typeface="Arial"/>
                <a:ea typeface="Arial"/>
                <a:cs typeface="Arial"/>
                <a:sym typeface="Arial"/>
              </a:rPr>
              <a:t>iii)wettability, etc. </a:t>
            </a:r>
            <a:endParaRPr sz="1800">
              <a:latin typeface="Arial"/>
              <a:ea typeface="Arial"/>
              <a:cs typeface="Arial"/>
              <a:sym typeface="Arial"/>
            </a:endParaRPr>
          </a:p>
        </p:txBody>
      </p:sp>
      <p:sp>
        <p:nvSpPr>
          <p:cNvPr id="1363" name="Google Shape;1363;p1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146</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159"/>
          <p:cNvSpPr txBox="1">
            <a:spLocks noGrp="1"/>
          </p:cNvSpPr>
          <p:nvPr>
            <p:ph type="title"/>
          </p:nvPr>
        </p:nvSpPr>
        <p:spPr>
          <a:xfrm>
            <a:off x="729450" y="574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Capsules - </a:t>
            </a:r>
            <a:r>
              <a:rPr lang="en-GB" i="1"/>
              <a:t>Hard gelatin</a:t>
            </a:r>
            <a:endParaRPr i="1"/>
          </a:p>
        </p:txBody>
      </p:sp>
      <p:sp>
        <p:nvSpPr>
          <p:cNvPr id="1369" name="Google Shape;1369;p159"/>
          <p:cNvSpPr txBox="1">
            <a:spLocks noGrp="1"/>
          </p:cNvSpPr>
          <p:nvPr>
            <p:ph type="body" idx="1"/>
          </p:nvPr>
        </p:nvSpPr>
        <p:spPr>
          <a:xfrm>
            <a:off x="395525" y="1147800"/>
            <a:ext cx="8689500" cy="3995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en-GB" sz="1460">
                <a:solidFill>
                  <a:schemeClr val="dk2"/>
                </a:solidFill>
                <a:latin typeface="Arial"/>
                <a:ea typeface="Arial"/>
                <a:cs typeface="Arial"/>
                <a:sym typeface="Arial"/>
              </a:rPr>
              <a:t>Powders and granules are popularly administered in </a:t>
            </a:r>
            <a:r>
              <a:rPr lang="en-GB" sz="1460" u="sng">
                <a:solidFill>
                  <a:schemeClr val="dk2"/>
                </a:solidFill>
                <a:latin typeface="Arial"/>
                <a:ea typeface="Arial"/>
                <a:cs typeface="Arial"/>
                <a:sym typeface="Arial"/>
              </a:rPr>
              <a:t>hard gelatin capsules </a:t>
            </a:r>
            <a:r>
              <a:rPr lang="en-GB" sz="1460">
                <a:solidFill>
                  <a:schemeClr val="dk2"/>
                </a:solidFill>
                <a:latin typeface="Arial"/>
                <a:ea typeface="Arial"/>
                <a:cs typeface="Arial"/>
                <a:sym typeface="Arial"/>
              </a:rPr>
              <a:t>whereas viscous fluids and oils in</a:t>
            </a:r>
            <a:r>
              <a:rPr lang="en-GB" sz="1460" u="sng">
                <a:solidFill>
                  <a:schemeClr val="dk2"/>
                </a:solidFill>
                <a:latin typeface="Arial"/>
                <a:ea typeface="Arial"/>
                <a:cs typeface="Arial"/>
                <a:sym typeface="Arial"/>
              </a:rPr>
              <a:t> soft elastic shells.</a:t>
            </a:r>
            <a:endParaRPr sz="1460" u="sng">
              <a:solidFill>
                <a:schemeClr val="dk2"/>
              </a:solidFill>
              <a:latin typeface="Arial"/>
              <a:ea typeface="Arial"/>
              <a:cs typeface="Arial"/>
              <a:sym typeface="Arial"/>
            </a:endParaRPr>
          </a:p>
          <a:p>
            <a:pPr marL="0" lvl="0" indent="0" algn="l" rtl="0">
              <a:lnSpc>
                <a:spcPct val="95000"/>
              </a:lnSpc>
              <a:spcBef>
                <a:spcPts val="1200"/>
              </a:spcBef>
              <a:spcAft>
                <a:spcPts val="0"/>
              </a:spcAft>
              <a:buSzPts val="935"/>
              <a:buNone/>
            </a:pPr>
            <a:r>
              <a:rPr lang="en-GB" sz="1460">
                <a:solidFill>
                  <a:schemeClr val="dk2"/>
                </a:solidFill>
                <a:latin typeface="Arial"/>
                <a:ea typeface="Arial"/>
                <a:cs typeface="Arial"/>
                <a:sym typeface="Arial"/>
              </a:rPr>
              <a:t>Factors of importance in case of </a:t>
            </a:r>
            <a:r>
              <a:rPr lang="en-GB" sz="1460" b="1">
                <a:solidFill>
                  <a:srgbClr val="20124D"/>
                </a:solidFill>
                <a:latin typeface="Arial"/>
                <a:ea typeface="Arial"/>
                <a:cs typeface="Arial"/>
                <a:sym typeface="Arial"/>
              </a:rPr>
              <a:t>hard gelatin capsules </a:t>
            </a:r>
            <a:r>
              <a:rPr lang="en-GB" sz="1460">
                <a:solidFill>
                  <a:schemeClr val="dk2"/>
                </a:solidFill>
                <a:latin typeface="Arial"/>
                <a:ea typeface="Arial"/>
                <a:cs typeface="Arial"/>
                <a:sym typeface="Arial"/>
              </a:rPr>
              <a:t>include </a:t>
            </a:r>
            <a:r>
              <a:rPr lang="en-GB" sz="1460" u="sng">
                <a:solidFill>
                  <a:schemeClr val="dk2"/>
                </a:solidFill>
                <a:latin typeface="Arial"/>
                <a:ea typeface="Arial"/>
                <a:cs typeface="Arial"/>
                <a:sym typeface="Arial"/>
              </a:rPr>
              <a:t>drug particle size, density, polymorphism, intensity of packing and influence of diluents and excipients</a:t>
            </a:r>
            <a:r>
              <a:rPr lang="en-GB" sz="1460">
                <a:solidFill>
                  <a:schemeClr val="dk2"/>
                </a:solidFill>
                <a:latin typeface="Arial"/>
                <a:ea typeface="Arial"/>
                <a:cs typeface="Arial"/>
                <a:sym typeface="Arial"/>
              </a:rPr>
              <a:t>.</a:t>
            </a:r>
            <a:endParaRPr sz="1460">
              <a:solidFill>
                <a:schemeClr val="dk2"/>
              </a:solidFill>
              <a:latin typeface="Arial"/>
              <a:ea typeface="Arial"/>
              <a:cs typeface="Arial"/>
              <a:sym typeface="Arial"/>
            </a:endParaRPr>
          </a:p>
          <a:p>
            <a:pPr marL="0" lvl="0" indent="0" algn="l" rtl="0">
              <a:lnSpc>
                <a:spcPct val="95000"/>
              </a:lnSpc>
              <a:spcBef>
                <a:spcPts val="1200"/>
              </a:spcBef>
              <a:spcAft>
                <a:spcPts val="0"/>
              </a:spcAft>
              <a:buSzPts val="935"/>
              <a:buNone/>
            </a:pPr>
            <a:r>
              <a:rPr lang="en-GB" sz="1460">
                <a:solidFill>
                  <a:schemeClr val="dk2"/>
                </a:solidFill>
                <a:latin typeface="Arial"/>
                <a:ea typeface="Arial"/>
                <a:cs typeface="Arial"/>
                <a:sym typeface="Arial"/>
              </a:rPr>
              <a:t>Hydrophilic diluents like lactose improve wettability, deaggregation and dispersion of poorly aqueous soluble drugs whereas inhibitory effect is observed with hydrophobic lubricants like magnesium stearate. </a:t>
            </a:r>
            <a:endParaRPr sz="1460">
              <a:solidFill>
                <a:schemeClr val="dk2"/>
              </a:solidFill>
              <a:latin typeface="Arial"/>
              <a:ea typeface="Arial"/>
              <a:cs typeface="Arial"/>
              <a:sym typeface="Arial"/>
            </a:endParaRPr>
          </a:p>
          <a:p>
            <a:pPr marL="0" lvl="0" indent="0" algn="l" rtl="0">
              <a:lnSpc>
                <a:spcPct val="95000"/>
              </a:lnSpc>
              <a:spcBef>
                <a:spcPts val="1200"/>
              </a:spcBef>
              <a:spcAft>
                <a:spcPts val="0"/>
              </a:spcAft>
              <a:buSzPts val="935"/>
              <a:buNone/>
            </a:pPr>
            <a:r>
              <a:rPr lang="en-GB" sz="1460">
                <a:solidFill>
                  <a:schemeClr val="dk2"/>
                </a:solidFill>
                <a:latin typeface="Arial"/>
                <a:ea typeface="Arial"/>
                <a:cs typeface="Arial"/>
                <a:sym typeface="Arial"/>
              </a:rPr>
              <a:t>A hydrophobic drug with a fine particle size in capsule results in a decrease in porosity of powder bed and thus, decreased penetrability by the solvent with the result that clumping of particle occurs. </a:t>
            </a:r>
            <a:endParaRPr sz="1460">
              <a:solidFill>
                <a:schemeClr val="dk2"/>
              </a:solidFill>
              <a:latin typeface="Arial"/>
              <a:ea typeface="Arial"/>
              <a:cs typeface="Arial"/>
              <a:sym typeface="Arial"/>
            </a:endParaRPr>
          </a:p>
          <a:p>
            <a:pPr marL="0" lvl="0" indent="0" algn="l" rtl="0">
              <a:lnSpc>
                <a:spcPct val="95000"/>
              </a:lnSpc>
              <a:spcBef>
                <a:spcPts val="1200"/>
              </a:spcBef>
              <a:spcAft>
                <a:spcPts val="0"/>
              </a:spcAft>
              <a:buSzPts val="935"/>
              <a:buNone/>
            </a:pPr>
            <a:r>
              <a:rPr lang="en-GB" sz="1460">
                <a:solidFill>
                  <a:schemeClr val="dk2"/>
                </a:solidFill>
                <a:latin typeface="Arial"/>
                <a:ea typeface="Arial"/>
                <a:cs typeface="Arial"/>
                <a:sym typeface="Arial"/>
              </a:rPr>
              <a:t>This can be overcome by incorporating a large amount of hydrophilic diluent (upto 50%), a small amount of wetting agent cum lubricant (upto 1%) or by wet granulation to convert an impermeable powder bed to the one having good permeability.</a:t>
            </a:r>
            <a:endParaRPr sz="1460">
              <a:solidFill>
                <a:schemeClr val="dk2"/>
              </a:solidFill>
              <a:latin typeface="Arial"/>
              <a:ea typeface="Arial"/>
              <a:cs typeface="Arial"/>
              <a:sym typeface="Arial"/>
            </a:endParaRPr>
          </a:p>
          <a:p>
            <a:pPr marL="0" lvl="0" indent="0" algn="l" rtl="0">
              <a:lnSpc>
                <a:spcPct val="95000"/>
              </a:lnSpc>
              <a:spcBef>
                <a:spcPts val="1200"/>
              </a:spcBef>
              <a:spcAft>
                <a:spcPts val="1200"/>
              </a:spcAft>
              <a:buSzPts val="935"/>
              <a:buNone/>
            </a:pPr>
            <a:r>
              <a:rPr lang="en-GB" sz="1460">
                <a:solidFill>
                  <a:schemeClr val="dk2"/>
                </a:solidFill>
                <a:latin typeface="Arial"/>
                <a:ea typeface="Arial"/>
                <a:cs typeface="Arial"/>
                <a:sym typeface="Arial"/>
              </a:rPr>
              <a:t>Other factors of importance include </a:t>
            </a:r>
            <a:r>
              <a:rPr lang="en-GB" sz="1460" u="sng">
                <a:solidFill>
                  <a:schemeClr val="dk2"/>
                </a:solidFill>
                <a:latin typeface="Arial"/>
                <a:ea typeface="Arial"/>
                <a:cs typeface="Arial"/>
                <a:sym typeface="Arial"/>
              </a:rPr>
              <a:t>possible interaction between the drug and the diluent</a:t>
            </a:r>
            <a:r>
              <a:rPr lang="en-GB" sz="1460">
                <a:solidFill>
                  <a:schemeClr val="dk2"/>
                </a:solidFill>
                <a:latin typeface="Arial"/>
                <a:ea typeface="Arial"/>
                <a:cs typeface="Arial"/>
                <a:sym typeface="Arial"/>
              </a:rPr>
              <a:t> and between </a:t>
            </a:r>
            <a:r>
              <a:rPr lang="en-GB" sz="1460" u="sng">
                <a:solidFill>
                  <a:schemeClr val="dk2"/>
                </a:solidFill>
                <a:latin typeface="Arial"/>
                <a:ea typeface="Arial"/>
                <a:cs typeface="Arial"/>
                <a:sym typeface="Arial"/>
              </a:rPr>
              <a:t>drug and gelatin shell</a:t>
            </a:r>
            <a:r>
              <a:rPr lang="en-GB" sz="1460">
                <a:solidFill>
                  <a:schemeClr val="dk2"/>
                </a:solidFill>
                <a:latin typeface="Arial"/>
                <a:ea typeface="Arial"/>
                <a:cs typeface="Arial"/>
                <a:sym typeface="Arial"/>
              </a:rPr>
              <a:t>.  </a:t>
            </a:r>
            <a:endParaRPr sz="1460">
              <a:solidFill>
                <a:schemeClr val="dk2"/>
              </a:solidFill>
              <a:latin typeface="Arial"/>
              <a:ea typeface="Arial"/>
              <a:cs typeface="Arial"/>
              <a:sym typeface="Arial"/>
            </a:endParaRPr>
          </a:p>
        </p:txBody>
      </p:sp>
      <p:sp>
        <p:nvSpPr>
          <p:cNvPr id="1370" name="Google Shape;1370;p15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147</a:t>
            </a:fld>
            <a:endParaRPr/>
          </a:p>
        </p:txBody>
      </p:sp>
      <p:pic>
        <p:nvPicPr>
          <p:cNvPr id="1371" name="Google Shape;1371;p159"/>
          <p:cNvPicPr preferRelativeResize="0"/>
          <p:nvPr/>
        </p:nvPicPr>
        <p:blipFill>
          <a:blip r:embed="rId3">
            <a:alphaModFix/>
          </a:blip>
          <a:stretch>
            <a:fillRect/>
          </a:stretch>
        </p:blipFill>
        <p:spPr>
          <a:xfrm>
            <a:off x="4179188" y="0"/>
            <a:ext cx="1122175" cy="112217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160"/>
          <p:cNvSpPr txBox="1">
            <a:spLocks noGrp="1"/>
          </p:cNvSpPr>
          <p:nvPr>
            <p:ph type="title"/>
          </p:nvPr>
        </p:nvSpPr>
        <p:spPr>
          <a:xfrm>
            <a:off x="727650" y="574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Capsule -</a:t>
            </a:r>
            <a:r>
              <a:rPr lang="en-GB" i="1"/>
              <a:t> Soft gelatin</a:t>
            </a:r>
            <a:endParaRPr i="1"/>
          </a:p>
        </p:txBody>
      </p:sp>
      <p:sp>
        <p:nvSpPr>
          <p:cNvPr id="1377" name="Google Shape;1377;p160"/>
          <p:cNvSpPr txBox="1">
            <a:spLocks noGrp="1"/>
          </p:cNvSpPr>
          <p:nvPr>
            <p:ph type="body" idx="1"/>
          </p:nvPr>
        </p:nvSpPr>
        <p:spPr>
          <a:xfrm>
            <a:off x="371250" y="1490600"/>
            <a:ext cx="8045100" cy="3339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600">
                <a:latin typeface="Arial"/>
                <a:ea typeface="Arial"/>
                <a:cs typeface="Arial"/>
                <a:sym typeface="Arial"/>
              </a:rPr>
              <a:t>Soft elastic capsules dissolve faster than hard gelatin capsules and tablets and show better drug availability from oily solutions, emulsions or suspensions of medicaments (especially hydrophobic drugs). </a:t>
            </a:r>
            <a:endParaRPr sz="1600">
              <a:latin typeface="Arial"/>
              <a:ea typeface="Arial"/>
              <a:cs typeface="Arial"/>
              <a:sym typeface="Arial"/>
            </a:endParaRPr>
          </a:p>
          <a:p>
            <a:pPr marL="0" lvl="0" indent="0" algn="l" rtl="0">
              <a:lnSpc>
                <a:spcPct val="100000"/>
              </a:lnSpc>
              <a:spcBef>
                <a:spcPts val="1200"/>
              </a:spcBef>
              <a:spcAft>
                <a:spcPts val="0"/>
              </a:spcAft>
              <a:buNone/>
            </a:pPr>
            <a:r>
              <a:rPr lang="en-GB" sz="1600">
                <a:latin typeface="Arial"/>
                <a:ea typeface="Arial"/>
                <a:cs typeface="Arial"/>
                <a:sym typeface="Arial"/>
              </a:rPr>
              <a:t>Poorly soluble drugs can be dissolved in PEG( Polyethylene Glycol) or other suitable solvent with the aid of surfactants and encapsulated without difficulty.</a:t>
            </a:r>
            <a:endParaRPr sz="1600">
              <a:latin typeface="Arial"/>
              <a:ea typeface="Arial"/>
              <a:cs typeface="Arial"/>
              <a:sym typeface="Arial"/>
            </a:endParaRPr>
          </a:p>
          <a:p>
            <a:pPr marL="0" lvl="0" indent="0" algn="l" rtl="0">
              <a:lnSpc>
                <a:spcPct val="100000"/>
              </a:lnSpc>
              <a:spcBef>
                <a:spcPts val="1200"/>
              </a:spcBef>
              <a:spcAft>
                <a:spcPts val="0"/>
              </a:spcAft>
              <a:buNone/>
            </a:pPr>
            <a:r>
              <a:rPr lang="en-GB" sz="1600">
                <a:latin typeface="Arial"/>
                <a:ea typeface="Arial"/>
                <a:cs typeface="Arial"/>
                <a:sym typeface="Arial"/>
              </a:rPr>
              <a:t>Soft gelatin capsules are thus of particular use </a:t>
            </a:r>
            <a:r>
              <a:rPr lang="en-GB" sz="1600" u="sng">
                <a:solidFill>
                  <a:srgbClr val="20124D"/>
                </a:solidFill>
                <a:latin typeface="Arial"/>
                <a:ea typeface="Arial"/>
                <a:cs typeface="Arial"/>
                <a:sym typeface="Arial"/>
              </a:rPr>
              <a:t>where the drug dose is low, drug is lipophilic or when oily or lipid based medicaments are to be administered</a:t>
            </a:r>
            <a:r>
              <a:rPr lang="en-GB" sz="1600">
                <a:latin typeface="Arial"/>
                <a:ea typeface="Arial"/>
                <a:cs typeface="Arial"/>
                <a:sym typeface="Arial"/>
              </a:rPr>
              <a:t>. </a:t>
            </a:r>
            <a:endParaRPr sz="1600">
              <a:latin typeface="Arial"/>
              <a:ea typeface="Arial"/>
              <a:cs typeface="Arial"/>
              <a:sym typeface="Arial"/>
            </a:endParaRPr>
          </a:p>
          <a:p>
            <a:pPr marL="0" lvl="0" indent="0" algn="l" rtl="0">
              <a:lnSpc>
                <a:spcPct val="100000"/>
              </a:lnSpc>
              <a:spcBef>
                <a:spcPts val="1200"/>
              </a:spcBef>
              <a:spcAft>
                <a:spcPts val="0"/>
              </a:spcAft>
              <a:buNone/>
            </a:pPr>
            <a:r>
              <a:rPr lang="en-GB" sz="1600">
                <a:latin typeface="Arial"/>
                <a:ea typeface="Arial"/>
                <a:cs typeface="Arial"/>
                <a:sym typeface="Arial"/>
              </a:rPr>
              <a:t>A problem with soft gelatin capsules is the high water content of the shell (above 20%). </a:t>
            </a:r>
            <a:endParaRPr sz="1600">
              <a:latin typeface="Arial"/>
              <a:ea typeface="Arial"/>
              <a:cs typeface="Arial"/>
              <a:sym typeface="Arial"/>
            </a:endParaRPr>
          </a:p>
          <a:p>
            <a:pPr marL="0" lvl="0" indent="457200" algn="l" rtl="0">
              <a:lnSpc>
                <a:spcPct val="100000"/>
              </a:lnSpc>
              <a:spcBef>
                <a:spcPts val="1200"/>
              </a:spcBef>
              <a:spcAft>
                <a:spcPts val="1200"/>
              </a:spcAft>
              <a:buNone/>
            </a:pPr>
            <a:r>
              <a:rPr lang="en-GB" sz="1600">
                <a:latin typeface="Arial"/>
                <a:ea typeface="Arial"/>
                <a:cs typeface="Arial"/>
                <a:sym typeface="Arial"/>
              </a:rPr>
              <a:t>This moisture migrates into the shell content and crystallization of drug occurs during the drying stage resulting in altered drug dissolution characteristics. </a:t>
            </a:r>
            <a:endParaRPr sz="1600">
              <a:latin typeface="Arial"/>
              <a:ea typeface="Arial"/>
              <a:cs typeface="Arial"/>
              <a:sym typeface="Arial"/>
            </a:endParaRPr>
          </a:p>
        </p:txBody>
      </p:sp>
      <p:sp>
        <p:nvSpPr>
          <p:cNvPr id="1378" name="Google Shape;1378;p1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148</a:t>
            </a:fld>
            <a:endParaRPr/>
          </a:p>
        </p:txBody>
      </p:sp>
      <p:pic>
        <p:nvPicPr>
          <p:cNvPr id="1379" name="Google Shape;1379;p160"/>
          <p:cNvPicPr preferRelativeResize="0"/>
          <p:nvPr/>
        </p:nvPicPr>
        <p:blipFill rotWithShape="1">
          <a:blip r:embed="rId3">
            <a:alphaModFix/>
          </a:blip>
          <a:srcRect t="27475" b="8178"/>
          <a:stretch/>
        </p:blipFill>
        <p:spPr>
          <a:xfrm>
            <a:off x="4095150" y="469975"/>
            <a:ext cx="1757450" cy="102062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pic>
        <p:nvPicPr>
          <p:cNvPr id="1384" name="Google Shape;1384;p161"/>
          <p:cNvPicPr preferRelativeResize="0"/>
          <p:nvPr/>
        </p:nvPicPr>
        <p:blipFill>
          <a:blip r:embed="rId3">
            <a:alphaModFix/>
          </a:blip>
          <a:stretch>
            <a:fillRect/>
          </a:stretch>
        </p:blipFill>
        <p:spPr>
          <a:xfrm>
            <a:off x="4059975" y="446975"/>
            <a:ext cx="5025025" cy="4696476"/>
          </a:xfrm>
          <a:prstGeom prst="rect">
            <a:avLst/>
          </a:prstGeom>
          <a:noFill/>
          <a:ln>
            <a:noFill/>
          </a:ln>
        </p:spPr>
      </p:pic>
      <p:sp>
        <p:nvSpPr>
          <p:cNvPr id="1385" name="Google Shape;1385;p161"/>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Tablets</a:t>
            </a:r>
            <a:endParaRPr/>
          </a:p>
        </p:txBody>
      </p:sp>
      <p:sp>
        <p:nvSpPr>
          <p:cNvPr id="1386" name="Google Shape;1386;p1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149</a:t>
            </a:fld>
            <a:endParaRPr/>
          </a:p>
        </p:txBody>
      </p:sp>
      <p:sp>
        <p:nvSpPr>
          <p:cNvPr id="1387" name="Google Shape;1387;p161"/>
          <p:cNvSpPr txBox="1"/>
          <p:nvPr/>
        </p:nvSpPr>
        <p:spPr>
          <a:xfrm>
            <a:off x="78350" y="1801525"/>
            <a:ext cx="2734200" cy="831300"/>
          </a:xfrm>
          <a:prstGeom prst="rect">
            <a:avLst/>
          </a:prstGeom>
          <a:solidFill>
            <a:srgbClr val="FF99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Sequence of events in the absorption of a drug from tablet dosage form</a:t>
            </a:r>
            <a:endParaRPr/>
          </a:p>
        </p:txBody>
      </p:sp>
      <p:sp>
        <p:nvSpPr>
          <p:cNvPr id="1388" name="Google Shape;1388;p161"/>
          <p:cNvSpPr/>
          <p:nvPr/>
        </p:nvSpPr>
        <p:spPr>
          <a:xfrm>
            <a:off x="2861913" y="1873175"/>
            <a:ext cx="1028100" cy="600600"/>
          </a:xfrm>
          <a:prstGeom prst="stripedRightArrow">
            <a:avLst>
              <a:gd name="adj1" fmla="val 50000"/>
              <a:gd name="adj2" fmla="val 50000"/>
            </a:avLst>
          </a:prstGeom>
          <a:solidFill>
            <a:srgbClr val="5F636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a:spLocks noGrp="1"/>
          </p:cNvSpPr>
          <p:nvPr>
            <p:ph type="title"/>
          </p:nvPr>
        </p:nvSpPr>
        <p:spPr>
          <a:xfrm>
            <a:off x="729450" y="5214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SINK CONDITION</a:t>
            </a:r>
            <a:endParaRPr>
              <a:latin typeface="Arial"/>
              <a:ea typeface="Arial"/>
              <a:cs typeface="Arial"/>
              <a:sym typeface="Arial"/>
            </a:endParaRPr>
          </a:p>
        </p:txBody>
      </p:sp>
      <p:sp>
        <p:nvSpPr>
          <p:cNvPr id="215" name="Google Shape;215;p27"/>
          <p:cNvSpPr txBox="1">
            <a:spLocks noGrp="1"/>
          </p:cNvSpPr>
          <p:nvPr>
            <p:ph type="body" idx="1"/>
          </p:nvPr>
        </p:nvSpPr>
        <p:spPr>
          <a:xfrm>
            <a:off x="330825" y="1243075"/>
            <a:ext cx="6214200" cy="3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latin typeface="Arial"/>
                <a:ea typeface="Arial"/>
                <a:cs typeface="Arial"/>
                <a:sym typeface="Arial"/>
              </a:rPr>
              <a:t>Initially, when the drug is ingested, C</a:t>
            </a:r>
            <a:r>
              <a:rPr lang="en-GB" sz="1100">
                <a:latin typeface="Arial"/>
                <a:ea typeface="Arial"/>
                <a:cs typeface="Arial"/>
                <a:sym typeface="Arial"/>
              </a:rPr>
              <a:t>GIT</a:t>
            </a:r>
            <a:r>
              <a:rPr lang="en-GB" sz="1500">
                <a:latin typeface="Arial"/>
                <a:ea typeface="Arial"/>
                <a:cs typeface="Arial"/>
                <a:sym typeface="Arial"/>
              </a:rPr>
              <a:t> &gt;&gt; C and a large concentration gradient exists thereby acting as the driving force for absorption.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As equilibrium approaches, the drug diffusion should stop and consequently a large fraction of drug may remain unabsorbed.</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But this is not the case; once the passively absorbed drug enters blood, it is rapidly swept away and distributed into a much larger volume of body fluids and hence, the concentration of drug at the absorption site, C</a:t>
            </a:r>
            <a:r>
              <a:rPr lang="en-GB" sz="1200">
                <a:latin typeface="Arial"/>
                <a:ea typeface="Arial"/>
                <a:cs typeface="Arial"/>
                <a:sym typeface="Arial"/>
              </a:rPr>
              <a:t>GIT,</a:t>
            </a:r>
            <a:r>
              <a:rPr lang="en-GB" sz="1500">
                <a:latin typeface="Arial"/>
                <a:ea typeface="Arial"/>
                <a:cs typeface="Arial"/>
                <a:sym typeface="Arial"/>
              </a:rPr>
              <a:t> is maintained greater than the concentration of drug in plasma. </a:t>
            </a:r>
            <a:endParaRPr sz="1500">
              <a:latin typeface="Arial"/>
              <a:ea typeface="Arial"/>
              <a:cs typeface="Arial"/>
              <a:sym typeface="Arial"/>
            </a:endParaRPr>
          </a:p>
          <a:p>
            <a:pPr marL="0" lvl="0" indent="0" algn="l" rtl="0">
              <a:spcBef>
                <a:spcPts val="1200"/>
              </a:spcBef>
              <a:spcAft>
                <a:spcPts val="1200"/>
              </a:spcAft>
              <a:buNone/>
            </a:pPr>
            <a:r>
              <a:rPr lang="en-GB" sz="1500" b="1" u="sng">
                <a:latin typeface="Arial"/>
                <a:ea typeface="Arial"/>
                <a:cs typeface="Arial"/>
                <a:sym typeface="Arial"/>
              </a:rPr>
              <a:t>Such a condition is called as sink condition for drug absorption. </a:t>
            </a:r>
            <a:endParaRPr sz="1500" b="1" u="sng">
              <a:latin typeface="Arial"/>
              <a:ea typeface="Arial"/>
              <a:cs typeface="Arial"/>
              <a:sym typeface="Arial"/>
            </a:endParaRPr>
          </a:p>
        </p:txBody>
      </p:sp>
      <p:pic>
        <p:nvPicPr>
          <p:cNvPr id="216" name="Google Shape;216;p27"/>
          <p:cNvPicPr preferRelativeResize="0"/>
          <p:nvPr/>
        </p:nvPicPr>
        <p:blipFill>
          <a:blip r:embed="rId3">
            <a:alphaModFix/>
          </a:blip>
          <a:stretch>
            <a:fillRect/>
          </a:stretch>
        </p:blipFill>
        <p:spPr>
          <a:xfrm>
            <a:off x="6442225" y="2441725"/>
            <a:ext cx="2701774" cy="2701774"/>
          </a:xfrm>
          <a:prstGeom prst="rect">
            <a:avLst/>
          </a:prstGeom>
          <a:noFill/>
          <a:ln>
            <a:noFill/>
          </a:ln>
        </p:spPr>
      </p:pic>
      <p:sp>
        <p:nvSpPr>
          <p:cNvPr id="217" name="Google Shape;217;p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62"/>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Tablets</a:t>
            </a:r>
            <a:endParaRPr/>
          </a:p>
        </p:txBody>
      </p:sp>
      <p:sp>
        <p:nvSpPr>
          <p:cNvPr id="1394" name="Google Shape;1394;p16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150</a:t>
            </a:fld>
            <a:endParaRPr/>
          </a:p>
        </p:txBody>
      </p:sp>
      <p:sp>
        <p:nvSpPr>
          <p:cNvPr id="1395" name="Google Shape;1395;p162"/>
          <p:cNvSpPr txBox="1">
            <a:spLocks noGrp="1"/>
          </p:cNvSpPr>
          <p:nvPr>
            <p:ph type="body" idx="1"/>
          </p:nvPr>
        </p:nvSpPr>
        <p:spPr>
          <a:xfrm>
            <a:off x="727650" y="1347825"/>
            <a:ext cx="4455000" cy="3299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The bioavailability problems with tablets arise from the reduction in the effective surface area due to granulation and subsequent compression into a dosage form. </a:t>
            </a:r>
            <a:endParaRPr sz="1600">
              <a:latin typeface="Arial"/>
              <a:ea typeface="Arial"/>
              <a:cs typeface="Arial"/>
              <a:sym typeface="Arial"/>
            </a:endParaRPr>
          </a:p>
          <a:p>
            <a:pPr marL="0" lvl="0" indent="0" algn="l" rtl="0">
              <a:spcBef>
                <a:spcPts val="1200"/>
              </a:spcBef>
              <a:spcAft>
                <a:spcPts val="1200"/>
              </a:spcAft>
              <a:buNone/>
            </a:pPr>
            <a:r>
              <a:rPr lang="en-GB" sz="1600">
                <a:latin typeface="Arial"/>
                <a:ea typeface="Arial"/>
                <a:cs typeface="Arial"/>
                <a:sym typeface="Arial"/>
              </a:rPr>
              <a:t>Since dissolution is most rapid from primary drug particles due to their large surface area, disintegration of a tablet into granules and subsequent deaggregation of granules into fine particles is very important.</a:t>
            </a:r>
            <a:endParaRPr sz="1600">
              <a:latin typeface="Arial"/>
              <a:ea typeface="Arial"/>
              <a:cs typeface="Arial"/>
              <a:sym typeface="Arial"/>
            </a:endParaRPr>
          </a:p>
        </p:txBody>
      </p:sp>
      <p:pic>
        <p:nvPicPr>
          <p:cNvPr id="1396" name="Google Shape;1396;p162"/>
          <p:cNvPicPr preferRelativeResize="0"/>
          <p:nvPr/>
        </p:nvPicPr>
        <p:blipFill>
          <a:blip r:embed="rId3">
            <a:alphaModFix/>
          </a:blip>
          <a:stretch>
            <a:fillRect/>
          </a:stretch>
        </p:blipFill>
        <p:spPr>
          <a:xfrm>
            <a:off x="5322000" y="1653775"/>
            <a:ext cx="3656551" cy="206196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163"/>
          <p:cNvSpPr txBox="1">
            <a:spLocks noGrp="1"/>
          </p:cNvSpPr>
          <p:nvPr>
            <p:ph type="title"/>
          </p:nvPr>
        </p:nvSpPr>
        <p:spPr>
          <a:xfrm>
            <a:off x="729450" y="5876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Coated Tablets</a:t>
            </a:r>
            <a:endParaRPr/>
          </a:p>
        </p:txBody>
      </p:sp>
      <p:sp>
        <p:nvSpPr>
          <p:cNvPr id="1402" name="Google Shape;1402;p163"/>
          <p:cNvSpPr txBox="1">
            <a:spLocks noGrp="1"/>
          </p:cNvSpPr>
          <p:nvPr>
            <p:ph type="body" idx="1"/>
          </p:nvPr>
        </p:nvSpPr>
        <p:spPr>
          <a:xfrm>
            <a:off x="19425" y="1201150"/>
            <a:ext cx="5678700" cy="38661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GB" sz="1600">
                <a:latin typeface="Arial"/>
                <a:ea typeface="Arial"/>
                <a:cs typeface="Arial"/>
                <a:sym typeface="Arial"/>
              </a:rPr>
              <a:t>In addition to factors that influence drug release from compressed tablets, the </a:t>
            </a:r>
            <a:r>
              <a:rPr lang="en-GB" sz="1600" b="1" i="1" u="sng">
                <a:solidFill>
                  <a:srgbClr val="5B0F00"/>
                </a:solidFill>
                <a:latin typeface="Arial"/>
                <a:ea typeface="Arial"/>
                <a:cs typeface="Arial"/>
                <a:sym typeface="Arial"/>
              </a:rPr>
              <a:t>coating acts as yet another barrier</a:t>
            </a:r>
            <a:r>
              <a:rPr lang="en-GB" sz="1600">
                <a:latin typeface="Arial"/>
                <a:ea typeface="Arial"/>
                <a:cs typeface="Arial"/>
                <a:sym typeface="Arial"/>
              </a:rPr>
              <a:t> which must first dissolve or disrupt to give way to disintegration and dissolution of tablet.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Of the types of coatings, </a:t>
            </a:r>
            <a:endParaRPr sz="1600">
              <a:latin typeface="Arial"/>
              <a:ea typeface="Arial"/>
              <a:cs typeface="Arial"/>
              <a:sym typeface="Arial"/>
            </a:endParaRPr>
          </a:p>
          <a:p>
            <a:pPr marL="0" lvl="0" indent="0" algn="l" rtl="0">
              <a:spcBef>
                <a:spcPts val="1200"/>
              </a:spcBef>
              <a:spcAft>
                <a:spcPts val="0"/>
              </a:spcAft>
              <a:buNone/>
            </a:pPr>
            <a:r>
              <a:rPr lang="en-GB" sz="1600" b="1" u="sng">
                <a:solidFill>
                  <a:srgbClr val="20124D"/>
                </a:solidFill>
                <a:latin typeface="Arial"/>
                <a:ea typeface="Arial"/>
                <a:cs typeface="Arial"/>
                <a:sym typeface="Arial"/>
              </a:rPr>
              <a:t>Film coat</a:t>
            </a:r>
            <a:r>
              <a:rPr lang="en-GB" sz="1600">
                <a:latin typeface="Arial"/>
                <a:ea typeface="Arial"/>
                <a:cs typeface="Arial"/>
                <a:sym typeface="Arial"/>
              </a:rPr>
              <a:t>, which is thin, dissolves rapidly and does not significantly affect drug absorption. </a:t>
            </a:r>
            <a:endParaRPr sz="1600">
              <a:latin typeface="Arial"/>
              <a:ea typeface="Arial"/>
              <a:cs typeface="Arial"/>
              <a:sym typeface="Arial"/>
            </a:endParaRPr>
          </a:p>
          <a:p>
            <a:pPr marL="0" lvl="0" indent="0" algn="l" rtl="0">
              <a:spcBef>
                <a:spcPts val="1200"/>
              </a:spcBef>
              <a:spcAft>
                <a:spcPts val="0"/>
              </a:spcAft>
              <a:buNone/>
            </a:pPr>
            <a:r>
              <a:rPr lang="en-GB" sz="1600" b="1" u="sng">
                <a:solidFill>
                  <a:srgbClr val="20124D"/>
                </a:solidFill>
                <a:latin typeface="Arial"/>
                <a:ea typeface="Arial"/>
                <a:cs typeface="Arial"/>
                <a:sym typeface="Arial"/>
              </a:rPr>
              <a:t>Sugar coat</a:t>
            </a:r>
            <a:r>
              <a:rPr lang="en-GB" sz="1600">
                <a:latin typeface="Arial"/>
                <a:ea typeface="Arial"/>
                <a:cs typeface="Arial"/>
                <a:sym typeface="Arial"/>
              </a:rPr>
              <a:t> which though soluble, is generally tough and takes longer to dissolve. </a:t>
            </a:r>
            <a:endParaRPr sz="1600">
              <a:latin typeface="Arial"/>
              <a:ea typeface="Arial"/>
              <a:cs typeface="Arial"/>
              <a:sym typeface="Arial"/>
            </a:endParaRPr>
          </a:p>
          <a:p>
            <a:pPr marL="0" lvl="0" indent="0" algn="l" rtl="0">
              <a:spcBef>
                <a:spcPts val="1200"/>
              </a:spcBef>
              <a:spcAft>
                <a:spcPts val="0"/>
              </a:spcAft>
              <a:buNone/>
            </a:pPr>
            <a:r>
              <a:rPr lang="en-GB" sz="1600" b="1" u="sng">
                <a:solidFill>
                  <a:srgbClr val="20124D"/>
                </a:solidFill>
                <a:latin typeface="Arial"/>
                <a:ea typeface="Arial"/>
                <a:cs typeface="Arial"/>
                <a:sym typeface="Arial"/>
              </a:rPr>
              <a:t>Sealing coat</a:t>
            </a:r>
            <a:r>
              <a:rPr lang="en-GB" sz="1600">
                <a:latin typeface="Arial"/>
                <a:ea typeface="Arial"/>
                <a:cs typeface="Arial"/>
                <a:sym typeface="Arial"/>
              </a:rPr>
              <a:t> which is generally of shellac, is most deleterious. </a:t>
            </a:r>
            <a:endParaRPr sz="1600">
              <a:latin typeface="Arial"/>
              <a:ea typeface="Arial"/>
              <a:cs typeface="Arial"/>
              <a:sym typeface="Arial"/>
            </a:endParaRPr>
          </a:p>
          <a:p>
            <a:pPr marL="0" lvl="0" indent="0" algn="l" rtl="0">
              <a:spcBef>
                <a:spcPts val="1200"/>
              </a:spcBef>
              <a:spcAft>
                <a:spcPts val="1200"/>
              </a:spcAft>
              <a:buNone/>
            </a:pPr>
            <a:r>
              <a:rPr lang="en-GB" sz="1600" b="1" u="sng">
                <a:solidFill>
                  <a:srgbClr val="20124D"/>
                </a:solidFill>
                <a:latin typeface="Arial"/>
                <a:ea typeface="Arial"/>
                <a:cs typeface="Arial"/>
                <a:sym typeface="Arial"/>
              </a:rPr>
              <a:t>Press coated</a:t>
            </a:r>
            <a:r>
              <a:rPr lang="en-GB" sz="1600">
                <a:latin typeface="Arial"/>
                <a:ea typeface="Arial"/>
                <a:cs typeface="Arial"/>
                <a:sym typeface="Arial"/>
              </a:rPr>
              <a:t> tablets may be superior to sugar coated tablets</a:t>
            </a:r>
            <a:endParaRPr sz="1600">
              <a:latin typeface="Arial"/>
              <a:ea typeface="Arial"/>
              <a:cs typeface="Arial"/>
              <a:sym typeface="Arial"/>
            </a:endParaRPr>
          </a:p>
        </p:txBody>
      </p:sp>
      <p:sp>
        <p:nvSpPr>
          <p:cNvPr id="1403" name="Google Shape;1403;p16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151</a:t>
            </a:fld>
            <a:endParaRPr/>
          </a:p>
        </p:txBody>
      </p:sp>
      <p:pic>
        <p:nvPicPr>
          <p:cNvPr id="1404" name="Google Shape;1404;p163"/>
          <p:cNvPicPr preferRelativeResize="0"/>
          <p:nvPr/>
        </p:nvPicPr>
        <p:blipFill>
          <a:blip r:embed="rId3">
            <a:alphaModFix/>
          </a:blip>
          <a:stretch>
            <a:fillRect/>
          </a:stretch>
        </p:blipFill>
        <p:spPr>
          <a:xfrm>
            <a:off x="5456800" y="2167400"/>
            <a:ext cx="3687200" cy="179442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164"/>
          <p:cNvSpPr txBox="1">
            <a:spLocks noGrp="1"/>
          </p:cNvSpPr>
          <p:nvPr>
            <p:ph type="title"/>
          </p:nvPr>
        </p:nvSpPr>
        <p:spPr>
          <a:xfrm>
            <a:off x="727650" y="5615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Enteric-Coated Tablets</a:t>
            </a:r>
            <a:endParaRPr/>
          </a:p>
        </p:txBody>
      </p:sp>
      <p:sp>
        <p:nvSpPr>
          <p:cNvPr id="1410" name="Google Shape;1410;p164"/>
          <p:cNvSpPr txBox="1">
            <a:spLocks noGrp="1"/>
          </p:cNvSpPr>
          <p:nvPr>
            <p:ph type="body" idx="1"/>
          </p:nvPr>
        </p:nvSpPr>
        <p:spPr>
          <a:xfrm>
            <a:off x="507525" y="1305450"/>
            <a:ext cx="4505400" cy="36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Enteric coating is a barrier that controls the location of oral medication in the digestive system where it is absorbed.</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The word enteric indicates small intestine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Thus enteric coating prevents the release of drug before it reaches small intestine.</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Materials used for enteric coating are insoluble in low pH </a:t>
            </a:r>
            <a:r>
              <a:rPr lang="en-GB" sz="1600">
                <a:solidFill>
                  <a:srgbClr val="20124D"/>
                </a:solidFill>
                <a:latin typeface="Arial"/>
                <a:ea typeface="Arial"/>
                <a:cs typeface="Arial"/>
                <a:sym typeface="Arial"/>
              </a:rPr>
              <a:t>(STOMACH)</a:t>
            </a:r>
            <a:r>
              <a:rPr lang="en-GB" sz="1600">
                <a:latin typeface="Arial"/>
                <a:ea typeface="Arial"/>
                <a:cs typeface="Arial"/>
                <a:sym typeface="Arial"/>
              </a:rPr>
              <a:t> but shows solubility at high pH </a:t>
            </a:r>
            <a:r>
              <a:rPr lang="en-GB" sz="1600">
                <a:solidFill>
                  <a:srgbClr val="20124D"/>
                </a:solidFill>
                <a:latin typeface="Arial"/>
                <a:ea typeface="Arial"/>
                <a:cs typeface="Arial"/>
                <a:sym typeface="Arial"/>
              </a:rPr>
              <a:t>(SMALL INTESTINE)</a:t>
            </a:r>
            <a:endParaRPr sz="1600">
              <a:solidFill>
                <a:srgbClr val="20124D"/>
              </a:solidFill>
              <a:latin typeface="Arial"/>
              <a:ea typeface="Arial"/>
              <a:cs typeface="Arial"/>
              <a:sym typeface="Arial"/>
            </a:endParaRPr>
          </a:p>
          <a:p>
            <a:pPr marL="0" lvl="0" indent="0" algn="l" rtl="0">
              <a:spcBef>
                <a:spcPts val="1200"/>
              </a:spcBef>
              <a:spcAft>
                <a:spcPts val="1200"/>
              </a:spcAft>
              <a:buNone/>
            </a:pPr>
            <a:endParaRPr sz="1500">
              <a:latin typeface="Arial"/>
              <a:ea typeface="Arial"/>
              <a:cs typeface="Arial"/>
              <a:sym typeface="Arial"/>
            </a:endParaRPr>
          </a:p>
        </p:txBody>
      </p:sp>
      <p:sp>
        <p:nvSpPr>
          <p:cNvPr id="1411" name="Google Shape;1411;p16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152</a:t>
            </a:fld>
            <a:endParaRPr/>
          </a:p>
        </p:txBody>
      </p:sp>
      <p:pic>
        <p:nvPicPr>
          <p:cNvPr id="1412" name="Google Shape;1412;p164"/>
          <p:cNvPicPr preferRelativeResize="0"/>
          <p:nvPr/>
        </p:nvPicPr>
        <p:blipFill rotWithShape="1">
          <a:blip r:embed="rId3">
            <a:alphaModFix/>
          </a:blip>
          <a:srcRect l="3549" t="4021"/>
          <a:stretch/>
        </p:blipFill>
        <p:spPr>
          <a:xfrm>
            <a:off x="5770125" y="1458475"/>
            <a:ext cx="3009900" cy="3074475"/>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165"/>
          <p:cNvSpPr txBox="1">
            <a:spLocks noGrp="1"/>
          </p:cNvSpPr>
          <p:nvPr>
            <p:ph type="title"/>
          </p:nvPr>
        </p:nvSpPr>
        <p:spPr>
          <a:xfrm>
            <a:off x="727650" y="5615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Enteric-Coated Tablets</a:t>
            </a:r>
            <a:endParaRPr/>
          </a:p>
        </p:txBody>
      </p:sp>
      <p:sp>
        <p:nvSpPr>
          <p:cNvPr id="1418" name="Google Shape;1418;p165"/>
          <p:cNvSpPr txBox="1">
            <a:spLocks noGrp="1"/>
          </p:cNvSpPr>
          <p:nvPr>
            <p:ph type="body" idx="1"/>
          </p:nvPr>
        </p:nvSpPr>
        <p:spPr>
          <a:xfrm>
            <a:off x="729450" y="1318500"/>
            <a:ext cx="8186700" cy="36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Enteric coated tablets have great potential in creating bioavailability problems because the coat dissolves only in the alkaline pH of the intestine and it may take as long as 2 to 4 hours for such a tablet to empty from the stomach into the intestine depending upon the meals and the GI motility.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pharmacological response may eventually be delayed by as much as 6 to 8 hours.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The problem of gastric emptying can, however, be overcome by enteric coating the granules or pellets and presenting them in a capsule or compressing into a tablet. </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The thickness of enteric coat is yet another determinant factor in drug dissolution, increasing thickness being more problematic.</a:t>
            </a:r>
            <a:endParaRPr sz="1500">
              <a:latin typeface="Arial"/>
              <a:ea typeface="Arial"/>
              <a:cs typeface="Arial"/>
              <a:sym typeface="Arial"/>
            </a:endParaRPr>
          </a:p>
        </p:txBody>
      </p:sp>
      <p:sp>
        <p:nvSpPr>
          <p:cNvPr id="1419" name="Google Shape;1419;p16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153</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66"/>
          <p:cNvSpPr txBox="1">
            <a:spLocks noGrp="1"/>
          </p:cNvSpPr>
          <p:nvPr>
            <p:ph type="title"/>
          </p:nvPr>
        </p:nvSpPr>
        <p:spPr>
          <a:xfrm>
            <a:off x="729450" y="613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Product Age and Storage Conditions</a:t>
            </a:r>
            <a:endParaRPr/>
          </a:p>
        </p:txBody>
      </p:sp>
      <p:sp>
        <p:nvSpPr>
          <p:cNvPr id="1425" name="Google Shape;1425;p166"/>
          <p:cNvSpPr txBox="1">
            <a:spLocks noGrp="1"/>
          </p:cNvSpPr>
          <p:nvPr>
            <p:ph type="body" idx="1"/>
          </p:nvPr>
        </p:nvSpPr>
        <p:spPr>
          <a:xfrm>
            <a:off x="496075" y="1227125"/>
            <a:ext cx="8040300" cy="39165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400">
                <a:latin typeface="Arial"/>
                <a:ea typeface="Arial"/>
                <a:cs typeface="Arial"/>
                <a:sym typeface="Arial"/>
              </a:rPr>
              <a:t>A number of changes, especially in the physicochemical properties of a drug in dosage form, can result due to aging and alterations in storage conditions which can adversely affect bioavailability.</a:t>
            </a:r>
            <a:endParaRPr sz="1400">
              <a:latin typeface="Arial"/>
              <a:ea typeface="Arial"/>
              <a:cs typeface="Arial"/>
              <a:sym typeface="Arial"/>
            </a:endParaRPr>
          </a:p>
          <a:p>
            <a:pPr marL="0" lvl="0" indent="0" algn="l" rtl="0">
              <a:lnSpc>
                <a:spcPct val="95000"/>
              </a:lnSpc>
              <a:spcBef>
                <a:spcPts val="1200"/>
              </a:spcBef>
              <a:spcAft>
                <a:spcPts val="0"/>
              </a:spcAft>
              <a:buNone/>
            </a:pPr>
            <a:r>
              <a:rPr lang="en-GB" sz="1400" u="sng">
                <a:solidFill>
                  <a:srgbClr val="20124D"/>
                </a:solidFill>
                <a:latin typeface="Arial"/>
                <a:ea typeface="Arial"/>
                <a:cs typeface="Arial"/>
                <a:sym typeface="Arial"/>
              </a:rPr>
              <a:t>With solution dosage form</a:t>
            </a:r>
            <a:r>
              <a:rPr lang="en-GB" sz="1400">
                <a:latin typeface="Arial"/>
                <a:ea typeface="Arial"/>
                <a:cs typeface="Arial"/>
                <a:sym typeface="Arial"/>
              </a:rPr>
              <a:t>, precipitation of drug due to altered solubility, especially due to conversion of metastable into poorly soluble, stable polymorph can occur during the shelflife of the product.</a:t>
            </a:r>
            <a:endParaRPr sz="1400">
              <a:latin typeface="Arial"/>
              <a:ea typeface="Arial"/>
              <a:cs typeface="Arial"/>
              <a:sym typeface="Arial"/>
            </a:endParaRPr>
          </a:p>
          <a:p>
            <a:pPr marL="0" lvl="0" indent="0" algn="l" rtl="0">
              <a:lnSpc>
                <a:spcPct val="95000"/>
              </a:lnSpc>
              <a:spcBef>
                <a:spcPts val="1200"/>
              </a:spcBef>
              <a:spcAft>
                <a:spcPts val="0"/>
              </a:spcAft>
              <a:buNone/>
            </a:pPr>
            <a:r>
              <a:rPr lang="en-GB" sz="1400">
                <a:latin typeface="Arial"/>
                <a:ea typeface="Arial"/>
                <a:cs typeface="Arial"/>
                <a:sym typeface="Arial"/>
              </a:rPr>
              <a:t>Changes in particle size distribution have been observed with a number of </a:t>
            </a:r>
            <a:r>
              <a:rPr lang="en-GB" sz="1400" u="sng">
                <a:solidFill>
                  <a:srgbClr val="20124D"/>
                </a:solidFill>
                <a:latin typeface="Arial"/>
                <a:ea typeface="Arial"/>
                <a:cs typeface="Arial"/>
                <a:sym typeface="Arial"/>
              </a:rPr>
              <a:t>suspension dosage forms </a:t>
            </a:r>
            <a:r>
              <a:rPr lang="en-GB" sz="1400">
                <a:latin typeface="Arial"/>
                <a:ea typeface="Arial"/>
                <a:cs typeface="Arial"/>
                <a:sym typeface="Arial"/>
              </a:rPr>
              <a:t>resulting in decreased rate of drug dissolution and absorption. </a:t>
            </a:r>
            <a:endParaRPr sz="1400">
              <a:latin typeface="Arial"/>
              <a:ea typeface="Arial"/>
              <a:cs typeface="Arial"/>
              <a:sym typeface="Arial"/>
            </a:endParaRPr>
          </a:p>
          <a:p>
            <a:pPr marL="0" lvl="0" indent="0" algn="l" rtl="0">
              <a:lnSpc>
                <a:spcPct val="95000"/>
              </a:lnSpc>
              <a:spcBef>
                <a:spcPts val="1200"/>
              </a:spcBef>
              <a:spcAft>
                <a:spcPts val="0"/>
              </a:spcAft>
              <a:buNone/>
            </a:pPr>
            <a:r>
              <a:rPr lang="en-GB" sz="1400">
                <a:latin typeface="Arial"/>
                <a:ea typeface="Arial"/>
                <a:cs typeface="Arial"/>
                <a:sym typeface="Arial"/>
              </a:rPr>
              <a:t>In case of </a:t>
            </a:r>
            <a:r>
              <a:rPr lang="en-GB" sz="1400" u="sng">
                <a:solidFill>
                  <a:srgbClr val="20124D"/>
                </a:solidFill>
                <a:latin typeface="Arial"/>
                <a:ea typeface="Arial"/>
                <a:cs typeface="Arial"/>
                <a:sym typeface="Arial"/>
              </a:rPr>
              <a:t>solid dosage forms</a:t>
            </a:r>
            <a:r>
              <a:rPr lang="en-GB" sz="1400">
                <a:latin typeface="Arial"/>
                <a:ea typeface="Arial"/>
                <a:cs typeface="Arial"/>
                <a:sym typeface="Arial"/>
              </a:rPr>
              <a:t>, especially tablets, disintegration and dissolution rates are greatly affected due to aging and storage conditions. </a:t>
            </a:r>
            <a:endParaRPr sz="1400">
              <a:latin typeface="Arial"/>
              <a:ea typeface="Arial"/>
              <a:cs typeface="Arial"/>
              <a:sym typeface="Arial"/>
            </a:endParaRPr>
          </a:p>
          <a:p>
            <a:pPr marL="0" lvl="0" indent="0" algn="l" rtl="0">
              <a:lnSpc>
                <a:spcPct val="95000"/>
              </a:lnSpc>
              <a:spcBef>
                <a:spcPts val="1200"/>
              </a:spcBef>
              <a:spcAft>
                <a:spcPts val="0"/>
              </a:spcAft>
              <a:buNone/>
            </a:pPr>
            <a:r>
              <a:rPr lang="en-GB" sz="1400">
                <a:latin typeface="Arial"/>
                <a:ea typeface="Arial"/>
                <a:cs typeface="Arial"/>
                <a:sym typeface="Arial"/>
              </a:rPr>
              <a:t>An increase in these parameters of </a:t>
            </a:r>
            <a:r>
              <a:rPr lang="en-GB" sz="1400" u="sng">
                <a:solidFill>
                  <a:srgbClr val="20124D"/>
                </a:solidFill>
                <a:latin typeface="Arial"/>
                <a:ea typeface="Arial"/>
                <a:cs typeface="Arial"/>
                <a:sym typeface="Arial"/>
              </a:rPr>
              <a:t>tablets</a:t>
            </a:r>
            <a:r>
              <a:rPr lang="en-GB" sz="1400">
                <a:latin typeface="Arial"/>
                <a:ea typeface="Arial"/>
                <a:cs typeface="Arial"/>
                <a:sym typeface="Arial"/>
              </a:rPr>
              <a:t> has been attributed to excipients that harden on storage (e.g. PVP, acacia, etc.) while the decrease is mainly due to softening/crumbling of the binder during storage (e.g. CMC). </a:t>
            </a:r>
            <a:endParaRPr sz="1400">
              <a:latin typeface="Arial"/>
              <a:ea typeface="Arial"/>
              <a:cs typeface="Arial"/>
              <a:sym typeface="Arial"/>
            </a:endParaRPr>
          </a:p>
          <a:p>
            <a:pPr marL="0" lvl="0" indent="0" algn="l" rtl="0">
              <a:lnSpc>
                <a:spcPct val="95000"/>
              </a:lnSpc>
              <a:spcBef>
                <a:spcPts val="1200"/>
              </a:spcBef>
              <a:spcAft>
                <a:spcPts val="1200"/>
              </a:spcAft>
              <a:buNone/>
            </a:pPr>
            <a:r>
              <a:rPr lang="en-GB" sz="1400">
                <a:latin typeface="Arial"/>
                <a:ea typeface="Arial"/>
                <a:cs typeface="Arial"/>
                <a:sym typeface="Arial"/>
              </a:rPr>
              <a:t>Changes that occur during the shelf-life of a dosage form are affected mainly by large variations in temperature and humidity.</a:t>
            </a:r>
            <a:endParaRPr sz="1400">
              <a:latin typeface="Arial"/>
              <a:ea typeface="Arial"/>
              <a:cs typeface="Arial"/>
              <a:sym typeface="Arial"/>
            </a:endParaRPr>
          </a:p>
        </p:txBody>
      </p:sp>
      <p:sp>
        <p:nvSpPr>
          <p:cNvPr id="1426" name="Google Shape;1426;p16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154</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67"/>
          <p:cNvSpPr txBox="1">
            <a:spLocks noGrp="1"/>
          </p:cNvSpPr>
          <p:nvPr>
            <p:ph type="title"/>
          </p:nvPr>
        </p:nvSpPr>
        <p:spPr>
          <a:xfrm>
            <a:off x="3426875" y="69225"/>
            <a:ext cx="4270500" cy="243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PATIENT RELATED FACTORS AFFECTING DRUG ABSORPTION</a:t>
            </a:r>
            <a:endParaRPr/>
          </a:p>
        </p:txBody>
      </p:sp>
      <p:sp>
        <p:nvSpPr>
          <p:cNvPr id="1432" name="Google Shape;1432;p16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lt1"/>
                </a:solidFill>
              </a:rPr>
              <a:pPr marL="0" lvl="0" indent="0" algn="r" rtl="0">
                <a:spcBef>
                  <a:spcPts val="0"/>
                </a:spcBef>
                <a:spcAft>
                  <a:spcPts val="0"/>
                </a:spcAft>
                <a:buNone/>
              </a:pPr>
              <a:t>155</a:t>
            </a:fld>
            <a:endParaRPr>
              <a:solidFill>
                <a:schemeClr val="lt1"/>
              </a:solidFill>
            </a:endParaRPr>
          </a:p>
        </p:txBody>
      </p:sp>
      <p:pic>
        <p:nvPicPr>
          <p:cNvPr id="1433" name="Google Shape;1433;p167"/>
          <p:cNvPicPr preferRelativeResize="0"/>
          <p:nvPr/>
        </p:nvPicPr>
        <p:blipFill>
          <a:blip r:embed="rId3">
            <a:alphaModFix/>
          </a:blip>
          <a:stretch>
            <a:fillRect/>
          </a:stretch>
        </p:blipFill>
        <p:spPr>
          <a:xfrm>
            <a:off x="-2125" y="-50"/>
            <a:ext cx="3429000" cy="51435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168"/>
          <p:cNvSpPr txBox="1">
            <a:spLocks noGrp="1"/>
          </p:cNvSpPr>
          <p:nvPr>
            <p:ph type="title"/>
          </p:nvPr>
        </p:nvSpPr>
        <p:spPr>
          <a:xfrm>
            <a:off x="729450" y="5614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Gastrointestinal tract</a:t>
            </a:r>
            <a:endParaRPr/>
          </a:p>
        </p:txBody>
      </p:sp>
      <p:sp>
        <p:nvSpPr>
          <p:cNvPr id="1439" name="Google Shape;1439;p16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solidFill>
                  <a:schemeClr val="accent1"/>
                </a:solidFill>
              </a:rPr>
              <a:pPr marL="0" lvl="0" indent="0" algn="r" rtl="0">
                <a:spcBef>
                  <a:spcPts val="0"/>
                </a:spcBef>
                <a:spcAft>
                  <a:spcPts val="0"/>
                </a:spcAft>
                <a:buNone/>
              </a:pPr>
              <a:t>156</a:t>
            </a:fld>
            <a:endParaRPr>
              <a:solidFill>
                <a:schemeClr val="accent1"/>
              </a:solidFill>
            </a:endParaRPr>
          </a:p>
        </p:txBody>
      </p:sp>
      <p:pic>
        <p:nvPicPr>
          <p:cNvPr id="1440" name="Google Shape;1440;p168"/>
          <p:cNvPicPr preferRelativeResize="0"/>
          <p:nvPr/>
        </p:nvPicPr>
        <p:blipFill rotWithShape="1">
          <a:blip r:embed="rId3">
            <a:alphaModFix/>
          </a:blip>
          <a:srcRect l="32636" r="11594"/>
          <a:stretch/>
        </p:blipFill>
        <p:spPr>
          <a:xfrm>
            <a:off x="130476" y="1291450"/>
            <a:ext cx="5365499" cy="3851999"/>
          </a:xfrm>
          <a:prstGeom prst="rect">
            <a:avLst/>
          </a:prstGeom>
          <a:noFill/>
          <a:ln>
            <a:noFill/>
          </a:ln>
        </p:spPr>
      </p:pic>
      <p:sp>
        <p:nvSpPr>
          <p:cNvPr id="1441" name="Google Shape;1441;p168"/>
          <p:cNvSpPr/>
          <p:nvPr/>
        </p:nvSpPr>
        <p:spPr>
          <a:xfrm>
            <a:off x="42250" y="4556050"/>
            <a:ext cx="5365500" cy="5874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42" name="Google Shape;1442;p168"/>
          <p:cNvSpPr txBox="1"/>
          <p:nvPr/>
        </p:nvSpPr>
        <p:spPr>
          <a:xfrm>
            <a:off x="5319000" y="2816875"/>
            <a:ext cx="38250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GIT comprises of a number of components, their </a:t>
            </a:r>
            <a:r>
              <a:rPr lang="en-GB" u="sng">
                <a:solidFill>
                  <a:srgbClr val="20124D"/>
                </a:solidFill>
              </a:rPr>
              <a:t>primary function being secretion, digestion and absorption</a:t>
            </a:r>
            <a:r>
              <a:rPr lang="en-GB"/>
              <a:t>. The mean length of the entire GIT is 450 cm. The major functional components of the GIT are stomach, small intestine (duodenum, jejunum and ileum) and large intestine (colon) which grossly differ from each other in terms of anatomy, function, secretions and pH</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169"/>
          <p:cNvSpPr txBox="1">
            <a:spLocks noGrp="1"/>
          </p:cNvSpPr>
          <p:nvPr>
            <p:ph type="title"/>
          </p:nvPr>
        </p:nvSpPr>
        <p:spPr>
          <a:xfrm>
            <a:off x="727650" y="5875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Stomach</a:t>
            </a:r>
            <a:endParaRPr/>
          </a:p>
        </p:txBody>
      </p:sp>
      <p:sp>
        <p:nvSpPr>
          <p:cNvPr id="1448" name="Google Shape;1448;p169"/>
          <p:cNvSpPr txBox="1">
            <a:spLocks noGrp="1"/>
          </p:cNvSpPr>
          <p:nvPr>
            <p:ph type="body" idx="1"/>
          </p:nvPr>
        </p:nvSpPr>
        <p:spPr>
          <a:xfrm>
            <a:off x="104450" y="1140000"/>
            <a:ext cx="6606900" cy="3938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400">
                <a:latin typeface="Arial"/>
                <a:ea typeface="Arial"/>
                <a:cs typeface="Arial"/>
                <a:sym typeface="Arial"/>
              </a:rPr>
              <a:t>Stomach is a bag like structure having a smooth mucosa and thus small surface area. </a:t>
            </a:r>
            <a:endParaRPr sz="1400">
              <a:latin typeface="Arial"/>
              <a:ea typeface="Arial"/>
              <a:cs typeface="Arial"/>
              <a:sym typeface="Arial"/>
            </a:endParaRPr>
          </a:p>
          <a:p>
            <a:pPr marL="0" lvl="0" indent="0" algn="l" rtl="0">
              <a:lnSpc>
                <a:spcPct val="95000"/>
              </a:lnSpc>
              <a:spcBef>
                <a:spcPts val="1200"/>
              </a:spcBef>
              <a:spcAft>
                <a:spcPts val="0"/>
              </a:spcAft>
              <a:buNone/>
            </a:pPr>
            <a:r>
              <a:rPr lang="en-GB" sz="1400">
                <a:latin typeface="Arial"/>
                <a:ea typeface="Arial"/>
                <a:cs typeface="Arial"/>
                <a:sym typeface="Arial"/>
              </a:rPr>
              <a:t>Its acidic pH, due to secretion of HCl, favours absorption of acidic drugs if they are soluble in the gastric fluids since they are unionised to a large extent in such a pH. </a:t>
            </a:r>
            <a:endParaRPr sz="1400">
              <a:latin typeface="Arial"/>
              <a:ea typeface="Arial"/>
              <a:cs typeface="Arial"/>
              <a:sym typeface="Arial"/>
            </a:endParaRPr>
          </a:p>
          <a:p>
            <a:pPr marL="0" lvl="0" indent="0" algn="l" rtl="0">
              <a:lnSpc>
                <a:spcPct val="95000"/>
              </a:lnSpc>
              <a:spcBef>
                <a:spcPts val="1200"/>
              </a:spcBef>
              <a:spcAft>
                <a:spcPts val="0"/>
              </a:spcAft>
              <a:buNone/>
            </a:pPr>
            <a:r>
              <a:rPr lang="en-GB" sz="1400">
                <a:latin typeface="Arial"/>
                <a:ea typeface="Arial"/>
                <a:cs typeface="Arial"/>
                <a:sym typeface="Arial"/>
              </a:rPr>
              <a:t>The gastric pH aids dissolution of basic drugs due to salt formation and subsequent ionisation which are therefore absorbed to a lesser extent from stomach because of the same reason. </a:t>
            </a:r>
            <a:endParaRPr sz="1400">
              <a:latin typeface="Arial"/>
              <a:ea typeface="Arial"/>
              <a:cs typeface="Arial"/>
              <a:sym typeface="Arial"/>
            </a:endParaRPr>
          </a:p>
          <a:p>
            <a:pPr marL="0" lvl="0" indent="0" algn="l" rtl="0">
              <a:lnSpc>
                <a:spcPct val="95000"/>
              </a:lnSpc>
              <a:spcBef>
                <a:spcPts val="1200"/>
              </a:spcBef>
              <a:spcAft>
                <a:spcPts val="0"/>
              </a:spcAft>
              <a:buNone/>
            </a:pPr>
            <a:r>
              <a:rPr lang="en-GB" sz="1400" b="1" u="sng">
                <a:solidFill>
                  <a:srgbClr val="20124D"/>
                </a:solidFill>
                <a:latin typeface="Arial"/>
                <a:ea typeface="Arial"/>
                <a:cs typeface="Arial"/>
                <a:sym typeface="Arial"/>
              </a:rPr>
              <a:t>The stomach is not the principal region for drug absorption because </a:t>
            </a:r>
            <a:endParaRPr sz="1400" b="1" u="sng">
              <a:solidFill>
                <a:srgbClr val="20124D"/>
              </a:solidFill>
              <a:latin typeface="Arial"/>
              <a:ea typeface="Arial"/>
              <a:cs typeface="Arial"/>
              <a:sym typeface="Arial"/>
            </a:endParaRPr>
          </a:p>
          <a:p>
            <a:pPr marL="0" lvl="0" indent="0" algn="l" rtl="0">
              <a:lnSpc>
                <a:spcPct val="95000"/>
              </a:lnSpc>
              <a:spcBef>
                <a:spcPts val="1200"/>
              </a:spcBef>
              <a:spcAft>
                <a:spcPts val="0"/>
              </a:spcAft>
              <a:buNone/>
            </a:pPr>
            <a:r>
              <a:rPr lang="en-GB" sz="1400">
                <a:latin typeface="Arial"/>
                <a:ea typeface="Arial"/>
                <a:cs typeface="Arial"/>
                <a:sym typeface="Arial"/>
              </a:rPr>
              <a:t>1. The total mucosal area is small.</a:t>
            </a:r>
            <a:endParaRPr sz="1400">
              <a:latin typeface="Arial"/>
              <a:ea typeface="Arial"/>
              <a:cs typeface="Arial"/>
              <a:sym typeface="Arial"/>
            </a:endParaRPr>
          </a:p>
          <a:p>
            <a:pPr marL="0" lvl="0" indent="0" algn="l" rtl="0">
              <a:lnSpc>
                <a:spcPct val="95000"/>
              </a:lnSpc>
              <a:spcBef>
                <a:spcPts val="1200"/>
              </a:spcBef>
              <a:spcAft>
                <a:spcPts val="0"/>
              </a:spcAft>
              <a:buNone/>
            </a:pPr>
            <a:r>
              <a:rPr lang="en-GB" sz="1400">
                <a:latin typeface="Arial"/>
                <a:ea typeface="Arial"/>
                <a:cs typeface="Arial"/>
                <a:sym typeface="Arial"/>
              </a:rPr>
              <a:t> 2. The epithelium is dominated by mucus-secreting cells rather than absorptive cells. </a:t>
            </a:r>
            <a:endParaRPr sz="1400">
              <a:latin typeface="Arial"/>
              <a:ea typeface="Arial"/>
              <a:cs typeface="Arial"/>
              <a:sym typeface="Arial"/>
            </a:endParaRPr>
          </a:p>
          <a:p>
            <a:pPr marL="0" lvl="0" indent="0" algn="l" rtl="0">
              <a:lnSpc>
                <a:spcPct val="95000"/>
              </a:lnSpc>
              <a:spcBef>
                <a:spcPts val="1200"/>
              </a:spcBef>
              <a:spcAft>
                <a:spcPts val="1200"/>
              </a:spcAft>
              <a:buNone/>
            </a:pPr>
            <a:r>
              <a:rPr lang="en-GB" sz="1400">
                <a:latin typeface="Arial"/>
                <a:ea typeface="Arial"/>
                <a:cs typeface="Arial"/>
                <a:sym typeface="Arial"/>
              </a:rPr>
              <a:t>3. The gastric residence time is limited due to which there is limited opportunity for gastric uptake of drug. </a:t>
            </a:r>
            <a:endParaRPr sz="1400">
              <a:latin typeface="Arial"/>
              <a:ea typeface="Arial"/>
              <a:cs typeface="Arial"/>
              <a:sym typeface="Arial"/>
            </a:endParaRPr>
          </a:p>
        </p:txBody>
      </p:sp>
      <p:sp>
        <p:nvSpPr>
          <p:cNvPr id="1449" name="Google Shape;1449;p1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157</a:t>
            </a:fld>
            <a:endParaRPr/>
          </a:p>
        </p:txBody>
      </p:sp>
      <p:pic>
        <p:nvPicPr>
          <p:cNvPr id="1450" name="Google Shape;1450;p169"/>
          <p:cNvPicPr preferRelativeResize="0"/>
          <p:nvPr/>
        </p:nvPicPr>
        <p:blipFill>
          <a:blip r:embed="rId3">
            <a:alphaModFix/>
          </a:blip>
          <a:stretch>
            <a:fillRect/>
          </a:stretch>
        </p:blipFill>
        <p:spPr>
          <a:xfrm>
            <a:off x="6711350" y="1588475"/>
            <a:ext cx="2406550" cy="2244108"/>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pic>
        <p:nvPicPr>
          <p:cNvPr id="1455" name="Google Shape;1455;p170"/>
          <p:cNvPicPr preferRelativeResize="0"/>
          <p:nvPr/>
        </p:nvPicPr>
        <p:blipFill rotWithShape="1">
          <a:blip r:embed="rId3">
            <a:alphaModFix/>
          </a:blip>
          <a:srcRect l="2874" t="18766" b="11702"/>
          <a:stretch/>
        </p:blipFill>
        <p:spPr>
          <a:xfrm>
            <a:off x="5898675" y="82575"/>
            <a:ext cx="3245325" cy="1514350"/>
          </a:xfrm>
          <a:prstGeom prst="rect">
            <a:avLst/>
          </a:prstGeom>
          <a:noFill/>
          <a:ln>
            <a:noFill/>
          </a:ln>
        </p:spPr>
      </p:pic>
      <p:sp>
        <p:nvSpPr>
          <p:cNvPr id="1456" name="Google Shape;1456;p170"/>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Small Intestine</a:t>
            </a:r>
            <a:endParaRPr/>
          </a:p>
        </p:txBody>
      </p:sp>
      <p:sp>
        <p:nvSpPr>
          <p:cNvPr id="1457" name="Google Shape;1457;p170"/>
          <p:cNvSpPr txBox="1">
            <a:spLocks noGrp="1"/>
          </p:cNvSpPr>
          <p:nvPr>
            <p:ph type="body" idx="1"/>
          </p:nvPr>
        </p:nvSpPr>
        <p:spPr>
          <a:xfrm>
            <a:off x="404700" y="1262150"/>
            <a:ext cx="8537700" cy="37638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GB" sz="1854">
                <a:latin typeface="Arial"/>
                <a:ea typeface="Arial"/>
                <a:cs typeface="Arial"/>
                <a:sym typeface="Arial"/>
              </a:rPr>
              <a:t> It is the </a:t>
            </a:r>
            <a:r>
              <a:rPr lang="en-GB" sz="1854" b="1" u="sng">
                <a:solidFill>
                  <a:srgbClr val="20124D"/>
                </a:solidFill>
                <a:latin typeface="Arial"/>
                <a:ea typeface="Arial"/>
                <a:cs typeface="Arial"/>
                <a:sym typeface="Arial"/>
              </a:rPr>
              <a:t>major site for absorption of most drugs</a:t>
            </a:r>
            <a:r>
              <a:rPr lang="en-GB" sz="1854">
                <a:latin typeface="Arial"/>
                <a:ea typeface="Arial"/>
                <a:cs typeface="Arial"/>
                <a:sym typeface="Arial"/>
              </a:rPr>
              <a:t> due to its special characteristics </a:t>
            </a:r>
            <a:endParaRPr sz="1854">
              <a:latin typeface="Arial"/>
              <a:ea typeface="Arial"/>
              <a:cs typeface="Arial"/>
              <a:sym typeface="Arial"/>
            </a:endParaRPr>
          </a:p>
          <a:p>
            <a:pPr marL="0" lvl="0" indent="0" algn="l" rtl="0">
              <a:spcBef>
                <a:spcPts val="1200"/>
              </a:spcBef>
              <a:spcAft>
                <a:spcPts val="0"/>
              </a:spcAft>
              <a:buNone/>
            </a:pPr>
            <a:r>
              <a:rPr lang="en-GB" sz="1854" b="1">
                <a:solidFill>
                  <a:srgbClr val="274E13"/>
                </a:solidFill>
                <a:latin typeface="Arial"/>
                <a:ea typeface="Arial"/>
                <a:cs typeface="Arial"/>
                <a:sym typeface="Arial"/>
              </a:rPr>
              <a:t>1. Large surface area </a:t>
            </a:r>
            <a:r>
              <a:rPr lang="en-GB" sz="1854">
                <a:latin typeface="Arial"/>
                <a:ea typeface="Arial"/>
                <a:cs typeface="Arial"/>
                <a:sym typeface="Arial"/>
              </a:rPr>
              <a:t>– the folds in the intestinal mucosa, called as the folds of Kerckring, result in 3 fold increase in the surface area. The surface of these folds possess finger like projections called as villi which increase the surface area 30 times. From the surface of villi protrude several microvilli (about 600 from each absorptive cell that lines the villi) resulting in 600 times increase in the surface area</a:t>
            </a:r>
            <a:endParaRPr sz="1854">
              <a:latin typeface="Arial"/>
              <a:ea typeface="Arial"/>
              <a:cs typeface="Arial"/>
              <a:sym typeface="Arial"/>
            </a:endParaRPr>
          </a:p>
          <a:p>
            <a:pPr marL="0" lvl="0" indent="0" algn="l" rtl="0">
              <a:spcBef>
                <a:spcPts val="1200"/>
              </a:spcBef>
              <a:spcAft>
                <a:spcPts val="0"/>
              </a:spcAft>
              <a:buNone/>
            </a:pPr>
            <a:r>
              <a:rPr lang="en-GB" sz="1854" b="1">
                <a:solidFill>
                  <a:srgbClr val="5B0F00"/>
                </a:solidFill>
                <a:latin typeface="Arial"/>
                <a:ea typeface="Arial"/>
                <a:cs typeface="Arial"/>
                <a:sym typeface="Arial"/>
              </a:rPr>
              <a:t>2. Great length of small intestine</a:t>
            </a:r>
            <a:r>
              <a:rPr lang="en-GB" sz="1854">
                <a:latin typeface="Arial"/>
                <a:ea typeface="Arial"/>
                <a:cs typeface="Arial"/>
                <a:sym typeface="Arial"/>
              </a:rPr>
              <a:t> (approximately 285 cms) – result in more than 200 square meters of surface which is several times that of stomach. </a:t>
            </a:r>
            <a:endParaRPr sz="1854">
              <a:latin typeface="Arial"/>
              <a:ea typeface="Arial"/>
              <a:cs typeface="Arial"/>
              <a:sym typeface="Arial"/>
            </a:endParaRPr>
          </a:p>
          <a:p>
            <a:pPr marL="0" lvl="0" indent="0" algn="l" rtl="0">
              <a:spcBef>
                <a:spcPts val="1200"/>
              </a:spcBef>
              <a:spcAft>
                <a:spcPts val="0"/>
              </a:spcAft>
              <a:buNone/>
            </a:pPr>
            <a:r>
              <a:rPr lang="en-GB" sz="1854" b="1">
                <a:solidFill>
                  <a:srgbClr val="20124D"/>
                </a:solidFill>
                <a:latin typeface="Arial"/>
                <a:ea typeface="Arial"/>
                <a:cs typeface="Arial"/>
                <a:sym typeface="Arial"/>
              </a:rPr>
              <a:t>3. Greater blood flow</a:t>
            </a:r>
            <a:r>
              <a:rPr lang="en-GB" sz="1854">
                <a:latin typeface="Arial"/>
                <a:ea typeface="Arial"/>
                <a:cs typeface="Arial"/>
                <a:sym typeface="Arial"/>
              </a:rPr>
              <a:t> - the blood flow to the small intestine is 6 to 10 times that of stomach. </a:t>
            </a:r>
            <a:endParaRPr sz="1854">
              <a:latin typeface="Arial"/>
              <a:ea typeface="Arial"/>
              <a:cs typeface="Arial"/>
              <a:sym typeface="Arial"/>
            </a:endParaRPr>
          </a:p>
          <a:p>
            <a:pPr marL="0" lvl="0" indent="0" algn="l" rtl="0">
              <a:spcBef>
                <a:spcPts val="1200"/>
              </a:spcBef>
              <a:spcAft>
                <a:spcPts val="0"/>
              </a:spcAft>
              <a:buNone/>
            </a:pPr>
            <a:r>
              <a:rPr lang="en-GB" sz="1854" b="1">
                <a:solidFill>
                  <a:srgbClr val="0000FF"/>
                </a:solidFill>
                <a:latin typeface="Arial"/>
                <a:ea typeface="Arial"/>
                <a:cs typeface="Arial"/>
                <a:sym typeface="Arial"/>
              </a:rPr>
              <a:t>4. Favourable pH range</a:t>
            </a:r>
            <a:r>
              <a:rPr lang="en-GB" sz="1854">
                <a:latin typeface="Arial"/>
                <a:ea typeface="Arial"/>
                <a:cs typeface="Arial"/>
                <a:sym typeface="Arial"/>
              </a:rPr>
              <a:t> – the pH range of small intestine is 5 to 7.5 which is favourable for most drugs to remain unionised. </a:t>
            </a:r>
            <a:endParaRPr sz="1854">
              <a:latin typeface="Arial"/>
              <a:ea typeface="Arial"/>
              <a:cs typeface="Arial"/>
              <a:sym typeface="Arial"/>
            </a:endParaRPr>
          </a:p>
          <a:p>
            <a:pPr marL="0" lvl="0" indent="0" algn="l" rtl="0">
              <a:spcBef>
                <a:spcPts val="1200"/>
              </a:spcBef>
              <a:spcAft>
                <a:spcPts val="0"/>
              </a:spcAft>
              <a:buNone/>
            </a:pPr>
            <a:r>
              <a:rPr lang="en-GB" sz="1854" b="1">
                <a:solidFill>
                  <a:srgbClr val="4C1130"/>
                </a:solidFill>
                <a:latin typeface="Arial"/>
                <a:ea typeface="Arial"/>
                <a:cs typeface="Arial"/>
                <a:sym typeface="Arial"/>
              </a:rPr>
              <a:t>5. Slow peristaltic movement </a:t>
            </a:r>
            <a:r>
              <a:rPr lang="en-GB" sz="1854">
                <a:latin typeface="Arial"/>
                <a:ea typeface="Arial"/>
                <a:cs typeface="Arial"/>
                <a:sym typeface="Arial"/>
              </a:rPr>
              <a:t>– prolongs the residence time of drug in the intestine</a:t>
            </a:r>
            <a:endParaRPr sz="1854">
              <a:latin typeface="Arial"/>
              <a:ea typeface="Arial"/>
              <a:cs typeface="Arial"/>
              <a:sym typeface="Arial"/>
            </a:endParaRPr>
          </a:p>
          <a:p>
            <a:pPr marL="0" lvl="0" indent="0" algn="l" rtl="0">
              <a:spcBef>
                <a:spcPts val="1200"/>
              </a:spcBef>
              <a:spcAft>
                <a:spcPts val="1200"/>
              </a:spcAft>
              <a:buNone/>
            </a:pPr>
            <a:r>
              <a:rPr lang="en-GB" sz="1854" b="1">
                <a:solidFill>
                  <a:srgbClr val="273239"/>
                </a:solidFill>
                <a:latin typeface="Arial"/>
                <a:ea typeface="Arial"/>
                <a:cs typeface="Arial"/>
                <a:sym typeface="Arial"/>
              </a:rPr>
              <a:t>6. High permeability</a:t>
            </a:r>
            <a:r>
              <a:rPr lang="en-GB" sz="1854">
                <a:latin typeface="Arial"/>
                <a:ea typeface="Arial"/>
                <a:cs typeface="Arial"/>
                <a:sym typeface="Arial"/>
              </a:rPr>
              <a:t> – the intestinal epithelium is dominated by absorptive cells.</a:t>
            </a:r>
            <a:r>
              <a:rPr lang="en-GB">
                <a:latin typeface="Arial"/>
                <a:ea typeface="Arial"/>
                <a:cs typeface="Arial"/>
                <a:sym typeface="Arial"/>
              </a:rPr>
              <a:t> </a:t>
            </a:r>
            <a:endParaRPr>
              <a:latin typeface="Arial"/>
              <a:ea typeface="Arial"/>
              <a:cs typeface="Arial"/>
              <a:sym typeface="Arial"/>
            </a:endParaRPr>
          </a:p>
        </p:txBody>
      </p:sp>
      <p:sp>
        <p:nvSpPr>
          <p:cNvPr id="1458" name="Google Shape;1458;p17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158</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71"/>
          <p:cNvSpPr txBox="1">
            <a:spLocks noGrp="1"/>
          </p:cNvSpPr>
          <p:nvPr>
            <p:ph type="title"/>
          </p:nvPr>
        </p:nvSpPr>
        <p:spPr>
          <a:xfrm>
            <a:off x="664175" y="5223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 Intestine the best site for absorption of most drugs.  </a:t>
            </a:r>
            <a:endParaRPr/>
          </a:p>
        </p:txBody>
      </p:sp>
      <p:sp>
        <p:nvSpPr>
          <p:cNvPr id="1464" name="Google Shape;1464;p17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159</a:t>
            </a:fld>
            <a:endParaRPr/>
          </a:p>
        </p:txBody>
      </p:sp>
      <p:pic>
        <p:nvPicPr>
          <p:cNvPr id="1465" name="Google Shape;1465;p171"/>
          <p:cNvPicPr preferRelativeResize="0"/>
          <p:nvPr/>
        </p:nvPicPr>
        <p:blipFill>
          <a:blip r:embed="rId3">
            <a:alphaModFix/>
          </a:blip>
          <a:stretch>
            <a:fillRect/>
          </a:stretch>
        </p:blipFill>
        <p:spPr>
          <a:xfrm>
            <a:off x="7172313" y="913650"/>
            <a:ext cx="1971675" cy="2324100"/>
          </a:xfrm>
          <a:prstGeom prst="rect">
            <a:avLst/>
          </a:prstGeom>
          <a:noFill/>
          <a:ln>
            <a:noFill/>
          </a:ln>
        </p:spPr>
      </p:pic>
      <p:pic>
        <p:nvPicPr>
          <p:cNvPr id="1466" name="Google Shape;1466;p171"/>
          <p:cNvPicPr preferRelativeResize="0"/>
          <p:nvPr/>
        </p:nvPicPr>
        <p:blipFill>
          <a:blip r:embed="rId4">
            <a:alphaModFix/>
          </a:blip>
          <a:stretch>
            <a:fillRect/>
          </a:stretch>
        </p:blipFill>
        <p:spPr>
          <a:xfrm>
            <a:off x="282950" y="1575715"/>
            <a:ext cx="6954650" cy="2443086"/>
          </a:xfrm>
          <a:prstGeom prst="rect">
            <a:avLst/>
          </a:prstGeom>
          <a:noFill/>
          <a:ln>
            <a:noFill/>
          </a:ln>
        </p:spPr>
      </p:pic>
      <p:sp>
        <p:nvSpPr>
          <p:cNvPr id="1467" name="Google Shape;1467;p171"/>
          <p:cNvSpPr txBox="1"/>
          <p:nvPr/>
        </p:nvSpPr>
        <p:spPr>
          <a:xfrm>
            <a:off x="887700" y="4125225"/>
            <a:ext cx="7922100" cy="4002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 Representation of the components of intestinal epithelium that accounts for its large surface area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8"/>
          <p:cNvPicPr preferRelativeResize="0"/>
          <p:nvPr/>
        </p:nvPicPr>
        <p:blipFill>
          <a:blip r:embed="rId3">
            <a:alphaModFix/>
          </a:blip>
          <a:stretch>
            <a:fillRect/>
          </a:stretch>
        </p:blipFill>
        <p:spPr>
          <a:xfrm>
            <a:off x="2816625" y="3855725"/>
            <a:ext cx="3638400" cy="1228550"/>
          </a:xfrm>
          <a:prstGeom prst="rect">
            <a:avLst/>
          </a:prstGeom>
          <a:noFill/>
          <a:ln>
            <a:noFill/>
          </a:ln>
        </p:spPr>
      </p:pic>
      <p:sp>
        <p:nvSpPr>
          <p:cNvPr id="223" name="Google Shape;223;p28"/>
          <p:cNvSpPr/>
          <p:nvPr/>
        </p:nvSpPr>
        <p:spPr>
          <a:xfrm>
            <a:off x="6249350" y="4191950"/>
            <a:ext cx="2610300" cy="5916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24" name="Google Shape;224;p28"/>
          <p:cNvSpPr txBox="1">
            <a:spLocks noGrp="1"/>
          </p:cNvSpPr>
          <p:nvPr>
            <p:ph type="title"/>
          </p:nvPr>
        </p:nvSpPr>
        <p:spPr>
          <a:xfrm>
            <a:off x="729450" y="5342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Permeability</a:t>
            </a:r>
            <a:endParaRPr/>
          </a:p>
        </p:txBody>
      </p:sp>
      <p:sp>
        <p:nvSpPr>
          <p:cNvPr id="225" name="Google Shape;225;p28"/>
          <p:cNvSpPr txBox="1">
            <a:spLocks noGrp="1"/>
          </p:cNvSpPr>
          <p:nvPr>
            <p:ph type="body" idx="1"/>
          </p:nvPr>
        </p:nvSpPr>
        <p:spPr>
          <a:xfrm>
            <a:off x="793725" y="1345925"/>
            <a:ext cx="5661300" cy="324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Since under usual conditions of absorption, D, A, K</a:t>
            </a:r>
            <a:r>
              <a:rPr lang="en-GB">
                <a:latin typeface="Arial"/>
                <a:ea typeface="Arial"/>
                <a:cs typeface="Arial"/>
                <a:sym typeface="Arial"/>
              </a:rPr>
              <a:t>m/w </a:t>
            </a:r>
            <a:r>
              <a:rPr lang="en-GB" sz="1500">
                <a:latin typeface="Arial"/>
                <a:ea typeface="Arial"/>
                <a:cs typeface="Arial"/>
                <a:sym typeface="Arial"/>
              </a:rPr>
              <a:t>and h are constants, the term DAK</a:t>
            </a:r>
            <a:r>
              <a:rPr lang="en-GB">
                <a:latin typeface="Arial"/>
                <a:ea typeface="Arial"/>
                <a:cs typeface="Arial"/>
                <a:sym typeface="Arial"/>
              </a:rPr>
              <a:t>m/w/h </a:t>
            </a:r>
            <a:r>
              <a:rPr lang="en-GB" sz="1500">
                <a:latin typeface="Arial"/>
                <a:ea typeface="Arial"/>
                <a:cs typeface="Arial"/>
                <a:sym typeface="Arial"/>
              </a:rPr>
              <a:t>can be </a:t>
            </a:r>
            <a:r>
              <a:rPr lang="en-GB" sz="1500" u="sng">
                <a:latin typeface="Arial"/>
                <a:ea typeface="Arial"/>
                <a:cs typeface="Arial"/>
                <a:sym typeface="Arial"/>
              </a:rPr>
              <a:t>replaced by a combined constant </a:t>
            </a:r>
            <a:r>
              <a:rPr lang="en-GB" sz="1700" b="1" u="sng">
                <a:latin typeface="Arial"/>
                <a:ea typeface="Arial"/>
                <a:cs typeface="Arial"/>
                <a:sym typeface="Arial"/>
              </a:rPr>
              <a:t>P</a:t>
            </a:r>
            <a:r>
              <a:rPr lang="en-GB" sz="1500" u="sng">
                <a:latin typeface="Arial"/>
                <a:ea typeface="Arial"/>
                <a:cs typeface="Arial"/>
                <a:sym typeface="Arial"/>
              </a:rPr>
              <a:t> called as permeability coefficient</a:t>
            </a:r>
            <a:r>
              <a:rPr lang="en-GB" sz="1500">
                <a:latin typeface="Arial"/>
                <a:ea typeface="Arial"/>
                <a:cs typeface="Arial"/>
                <a:sym typeface="Arial"/>
              </a:rPr>
              <a:t>. </a:t>
            </a:r>
            <a:endParaRPr sz="1500">
              <a:latin typeface="Arial"/>
              <a:ea typeface="Arial"/>
              <a:cs typeface="Arial"/>
              <a:sym typeface="Arial"/>
            </a:endParaRPr>
          </a:p>
          <a:p>
            <a:pPr marL="0" lvl="0" indent="0" algn="l" rtl="0">
              <a:spcBef>
                <a:spcPts val="1200"/>
              </a:spcBef>
              <a:spcAft>
                <a:spcPts val="0"/>
              </a:spcAft>
              <a:buNone/>
            </a:pPr>
            <a:r>
              <a:rPr lang="en-GB" sz="1500" b="1">
                <a:latin typeface="Arial"/>
                <a:ea typeface="Arial"/>
                <a:cs typeface="Arial"/>
                <a:sym typeface="Arial"/>
              </a:rPr>
              <a:t>Permeability refers to the ease with which a drug can penetrate or diffuse through a membrane. </a:t>
            </a:r>
            <a:endParaRPr sz="1500" b="1">
              <a:latin typeface="Arial"/>
              <a:ea typeface="Arial"/>
              <a:cs typeface="Arial"/>
              <a:sym typeface="Arial"/>
            </a:endParaRPr>
          </a:p>
          <a:p>
            <a:pPr marL="0" lvl="0" indent="0" algn="just" rtl="0">
              <a:spcBef>
                <a:spcPts val="1200"/>
              </a:spcBef>
              <a:spcAft>
                <a:spcPts val="1200"/>
              </a:spcAft>
              <a:buNone/>
            </a:pPr>
            <a:r>
              <a:rPr lang="en-GB" sz="1500">
                <a:latin typeface="Arial"/>
                <a:ea typeface="Arial"/>
                <a:cs typeface="Arial"/>
                <a:sym typeface="Arial"/>
              </a:rPr>
              <a:t>Moreover, due to sink conditions, the concentration of drug in plasma C is very small in comparison to C</a:t>
            </a:r>
            <a:r>
              <a:rPr lang="en-GB" sz="2200" baseline="-25000">
                <a:latin typeface="Arial"/>
                <a:ea typeface="Arial"/>
                <a:cs typeface="Arial"/>
                <a:sym typeface="Arial"/>
              </a:rPr>
              <a:t>GIT.</a:t>
            </a:r>
            <a:endParaRPr sz="2200" baseline="-25000">
              <a:latin typeface="Arial"/>
              <a:ea typeface="Arial"/>
              <a:cs typeface="Arial"/>
              <a:sym typeface="Arial"/>
            </a:endParaRPr>
          </a:p>
        </p:txBody>
      </p:sp>
      <p:sp>
        <p:nvSpPr>
          <p:cNvPr id="226" name="Google Shape;226;p28"/>
          <p:cNvSpPr txBox="1"/>
          <p:nvPr/>
        </p:nvSpPr>
        <p:spPr>
          <a:xfrm>
            <a:off x="6272225" y="4166225"/>
            <a:ext cx="312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Thus, passive diffusion follows first-order kinetics.</a:t>
            </a:r>
            <a:endParaRPr/>
          </a:p>
        </p:txBody>
      </p:sp>
      <p:sp>
        <p:nvSpPr>
          <p:cNvPr id="227" name="Google Shape;227;p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a:t>
            </a:fld>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72"/>
          <p:cNvSpPr txBox="1">
            <a:spLocks noGrp="1"/>
          </p:cNvSpPr>
          <p:nvPr>
            <p:ph type="title"/>
          </p:nvPr>
        </p:nvSpPr>
        <p:spPr>
          <a:xfrm>
            <a:off x="729450" y="5876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Large Intestine</a:t>
            </a:r>
            <a:endParaRPr/>
          </a:p>
        </p:txBody>
      </p:sp>
      <p:sp>
        <p:nvSpPr>
          <p:cNvPr id="1473" name="Google Shape;1473;p172"/>
          <p:cNvSpPr txBox="1">
            <a:spLocks noGrp="1"/>
          </p:cNvSpPr>
          <p:nvPr>
            <p:ph type="body" idx="1"/>
          </p:nvPr>
        </p:nvSpPr>
        <p:spPr>
          <a:xfrm>
            <a:off x="729450" y="1383775"/>
            <a:ext cx="5928300" cy="348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700">
                <a:latin typeface="Arial"/>
                <a:ea typeface="Arial"/>
                <a:cs typeface="Arial"/>
                <a:sym typeface="Arial"/>
              </a:rPr>
              <a:t>Its length and mucosal surface area is very small (villi and microvilli are absent) in comparison to small intestine and thus absorption of drugs from this region is insignificant.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Its contents are neutral or alkaline.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The main role of large intestine is in the absorption of water and electrolytes.</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However, because of the long residence time (6 to 12 hours), colonic transit may be important in the absorption of some poorly soluble drugs and sustained release dosage forms.</a:t>
            </a:r>
            <a:endParaRPr sz="1700">
              <a:latin typeface="Arial"/>
              <a:ea typeface="Arial"/>
              <a:cs typeface="Arial"/>
              <a:sym typeface="Arial"/>
            </a:endParaRPr>
          </a:p>
        </p:txBody>
      </p:sp>
      <p:sp>
        <p:nvSpPr>
          <p:cNvPr id="1474" name="Google Shape;1474;p17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160</a:t>
            </a:fld>
            <a:endParaRPr/>
          </a:p>
        </p:txBody>
      </p:sp>
      <p:pic>
        <p:nvPicPr>
          <p:cNvPr id="1475" name="Google Shape;1475;p172"/>
          <p:cNvPicPr preferRelativeResize="0"/>
          <p:nvPr/>
        </p:nvPicPr>
        <p:blipFill>
          <a:blip r:embed="rId3">
            <a:alphaModFix/>
          </a:blip>
          <a:stretch>
            <a:fillRect/>
          </a:stretch>
        </p:blipFill>
        <p:spPr>
          <a:xfrm>
            <a:off x="6849300" y="1640725"/>
            <a:ext cx="2181449" cy="216299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73"/>
          <p:cNvSpPr txBox="1">
            <a:spLocks noGrp="1"/>
          </p:cNvSpPr>
          <p:nvPr>
            <p:ph type="title"/>
          </p:nvPr>
        </p:nvSpPr>
        <p:spPr>
          <a:xfrm>
            <a:off x="3409100" y="52350"/>
            <a:ext cx="5611500" cy="887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Schematic representation of the GIT and different sites of drug absorption</a:t>
            </a:r>
            <a:endParaRPr/>
          </a:p>
        </p:txBody>
      </p:sp>
      <p:sp>
        <p:nvSpPr>
          <p:cNvPr id="1481" name="Google Shape;1481;p17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161</a:t>
            </a:fld>
            <a:endParaRPr/>
          </a:p>
        </p:txBody>
      </p:sp>
      <p:pic>
        <p:nvPicPr>
          <p:cNvPr id="1482" name="Google Shape;1482;p173"/>
          <p:cNvPicPr preferRelativeResize="0"/>
          <p:nvPr/>
        </p:nvPicPr>
        <p:blipFill>
          <a:blip r:embed="rId3">
            <a:alphaModFix/>
          </a:blip>
          <a:stretch>
            <a:fillRect/>
          </a:stretch>
        </p:blipFill>
        <p:spPr>
          <a:xfrm>
            <a:off x="-21850" y="-50"/>
            <a:ext cx="3430955" cy="5143500"/>
          </a:xfrm>
          <a:prstGeom prst="rect">
            <a:avLst/>
          </a:prstGeom>
          <a:noFill/>
          <a:ln>
            <a:noFill/>
          </a:ln>
        </p:spPr>
      </p:pic>
      <p:pic>
        <p:nvPicPr>
          <p:cNvPr id="1483" name="Google Shape;1483;p173"/>
          <p:cNvPicPr preferRelativeResize="0"/>
          <p:nvPr/>
        </p:nvPicPr>
        <p:blipFill>
          <a:blip r:embed="rId4">
            <a:alphaModFix/>
          </a:blip>
          <a:stretch>
            <a:fillRect/>
          </a:stretch>
        </p:blipFill>
        <p:spPr>
          <a:xfrm>
            <a:off x="3532500" y="1228011"/>
            <a:ext cx="5611501" cy="247074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74"/>
          <p:cNvSpPr txBox="1">
            <a:spLocks noGrp="1"/>
          </p:cNvSpPr>
          <p:nvPr>
            <p:ph type="title"/>
          </p:nvPr>
        </p:nvSpPr>
        <p:spPr>
          <a:xfrm>
            <a:off x="729450" y="5353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PATIENT RELATED FACTORS</a:t>
            </a:r>
            <a:endParaRPr/>
          </a:p>
        </p:txBody>
      </p:sp>
      <p:sp>
        <p:nvSpPr>
          <p:cNvPr id="1489" name="Google Shape;1489;p174"/>
          <p:cNvSpPr txBox="1">
            <a:spLocks noGrp="1"/>
          </p:cNvSpPr>
          <p:nvPr>
            <p:ph type="body" idx="1"/>
          </p:nvPr>
        </p:nvSpPr>
        <p:spPr>
          <a:xfrm>
            <a:off x="507525" y="1227125"/>
            <a:ext cx="7688700" cy="3629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100" b="1" u="sng">
                <a:solidFill>
                  <a:schemeClr val="dk2"/>
                </a:solidFill>
                <a:latin typeface="Arial"/>
                <a:ea typeface="Arial"/>
                <a:cs typeface="Arial"/>
                <a:sym typeface="Arial"/>
              </a:rPr>
              <a:t>Age</a:t>
            </a:r>
            <a:r>
              <a:rPr lang="en-GB" sz="2100" b="1">
                <a:solidFill>
                  <a:schemeClr val="dk2"/>
                </a:solidFill>
                <a:latin typeface="Arial"/>
                <a:ea typeface="Arial"/>
                <a:cs typeface="Arial"/>
                <a:sym typeface="Arial"/>
              </a:rPr>
              <a:t> </a:t>
            </a:r>
            <a:endParaRPr sz="2100" b="1">
              <a:solidFill>
                <a:schemeClr val="dk2"/>
              </a:solidFill>
              <a:latin typeface="Arial"/>
              <a:ea typeface="Arial"/>
              <a:cs typeface="Arial"/>
              <a:sym typeface="Arial"/>
            </a:endParaRPr>
          </a:p>
          <a:p>
            <a:pPr marL="0" lvl="0" indent="0" algn="l" rtl="0">
              <a:spcBef>
                <a:spcPts val="1200"/>
              </a:spcBef>
              <a:spcAft>
                <a:spcPts val="0"/>
              </a:spcAft>
              <a:buNone/>
            </a:pPr>
            <a:r>
              <a:rPr lang="en-GB" sz="1600">
                <a:solidFill>
                  <a:schemeClr val="dk2"/>
                </a:solidFill>
                <a:latin typeface="Arial"/>
                <a:ea typeface="Arial"/>
                <a:cs typeface="Arial"/>
                <a:sym typeface="Arial"/>
              </a:rPr>
              <a:t>In infants, the gastric pH is high and intestinal surface and blood flow to the GIT is low resulting in altered absorption pattern in comparison to adults.</a:t>
            </a:r>
            <a:endParaRPr sz="1600">
              <a:solidFill>
                <a:schemeClr val="dk2"/>
              </a:solidFill>
              <a:latin typeface="Arial"/>
              <a:ea typeface="Arial"/>
              <a:cs typeface="Arial"/>
              <a:sym typeface="Arial"/>
            </a:endParaRPr>
          </a:p>
          <a:p>
            <a:pPr marL="0" lvl="0" indent="0" algn="l" rtl="0">
              <a:spcBef>
                <a:spcPts val="1200"/>
              </a:spcBef>
              <a:spcAft>
                <a:spcPts val="0"/>
              </a:spcAft>
              <a:buNone/>
            </a:pPr>
            <a:r>
              <a:rPr lang="en-GB" sz="1600">
                <a:solidFill>
                  <a:schemeClr val="dk2"/>
                </a:solidFill>
                <a:latin typeface="Arial"/>
                <a:ea typeface="Arial"/>
                <a:cs typeface="Arial"/>
                <a:sym typeface="Arial"/>
              </a:rPr>
              <a:t>In elderly persons, causes of impaired drug absorption include </a:t>
            </a:r>
            <a:endParaRPr sz="1600">
              <a:solidFill>
                <a:schemeClr val="dk2"/>
              </a:solidFill>
              <a:latin typeface="Arial"/>
              <a:ea typeface="Arial"/>
              <a:cs typeface="Arial"/>
              <a:sym typeface="Arial"/>
            </a:endParaRPr>
          </a:p>
          <a:p>
            <a:pPr marL="0" lvl="0" indent="457200" algn="l" rtl="0">
              <a:spcBef>
                <a:spcPts val="1200"/>
              </a:spcBef>
              <a:spcAft>
                <a:spcPts val="0"/>
              </a:spcAft>
              <a:buNone/>
            </a:pPr>
            <a:r>
              <a:rPr lang="en-GB" sz="1600">
                <a:solidFill>
                  <a:schemeClr val="dk2"/>
                </a:solidFill>
                <a:latin typeface="Arial"/>
                <a:ea typeface="Arial"/>
                <a:cs typeface="Arial"/>
                <a:sym typeface="Arial"/>
              </a:rPr>
              <a:t>altered gastric emptying, </a:t>
            </a:r>
            <a:endParaRPr sz="1600">
              <a:solidFill>
                <a:schemeClr val="dk2"/>
              </a:solidFill>
              <a:latin typeface="Arial"/>
              <a:ea typeface="Arial"/>
              <a:cs typeface="Arial"/>
              <a:sym typeface="Arial"/>
            </a:endParaRPr>
          </a:p>
          <a:p>
            <a:pPr marL="0" lvl="0" indent="457200" algn="l" rtl="0">
              <a:spcBef>
                <a:spcPts val="1200"/>
              </a:spcBef>
              <a:spcAft>
                <a:spcPts val="0"/>
              </a:spcAft>
              <a:buNone/>
            </a:pPr>
            <a:r>
              <a:rPr lang="en-GB" sz="1600">
                <a:solidFill>
                  <a:schemeClr val="dk2"/>
                </a:solidFill>
                <a:latin typeface="Arial"/>
                <a:ea typeface="Arial"/>
                <a:cs typeface="Arial"/>
                <a:sym typeface="Arial"/>
              </a:rPr>
              <a:t>decreased intestinal surface area, and </a:t>
            </a:r>
            <a:endParaRPr sz="1600">
              <a:solidFill>
                <a:schemeClr val="dk2"/>
              </a:solidFill>
              <a:latin typeface="Arial"/>
              <a:ea typeface="Arial"/>
              <a:cs typeface="Arial"/>
              <a:sym typeface="Arial"/>
            </a:endParaRPr>
          </a:p>
          <a:p>
            <a:pPr marL="0" lvl="0" indent="457200" algn="l" rtl="0">
              <a:spcBef>
                <a:spcPts val="1200"/>
              </a:spcBef>
              <a:spcAft>
                <a:spcPts val="0"/>
              </a:spcAft>
              <a:buNone/>
            </a:pPr>
            <a:r>
              <a:rPr lang="en-GB" sz="1600">
                <a:solidFill>
                  <a:schemeClr val="dk2"/>
                </a:solidFill>
                <a:latin typeface="Arial"/>
                <a:ea typeface="Arial"/>
                <a:cs typeface="Arial"/>
                <a:sym typeface="Arial"/>
              </a:rPr>
              <a:t>GI blood flow, </a:t>
            </a:r>
            <a:endParaRPr sz="1600">
              <a:solidFill>
                <a:schemeClr val="dk2"/>
              </a:solidFill>
              <a:latin typeface="Arial"/>
              <a:ea typeface="Arial"/>
              <a:cs typeface="Arial"/>
              <a:sym typeface="Arial"/>
            </a:endParaRPr>
          </a:p>
          <a:p>
            <a:pPr marL="0" lvl="0" indent="457200" algn="l" rtl="0">
              <a:spcBef>
                <a:spcPts val="1200"/>
              </a:spcBef>
              <a:spcAft>
                <a:spcPts val="1200"/>
              </a:spcAft>
              <a:buNone/>
            </a:pPr>
            <a:r>
              <a:rPr lang="en-GB" sz="1600">
                <a:solidFill>
                  <a:schemeClr val="dk2"/>
                </a:solidFill>
                <a:latin typeface="Arial"/>
                <a:ea typeface="Arial"/>
                <a:cs typeface="Arial"/>
                <a:sym typeface="Arial"/>
              </a:rPr>
              <a:t>higher incidents of achlorhydria and bacterial overgrowth in small intestine</a:t>
            </a:r>
            <a:endParaRPr sz="1600">
              <a:solidFill>
                <a:schemeClr val="dk2"/>
              </a:solidFill>
              <a:latin typeface="Arial"/>
              <a:ea typeface="Arial"/>
              <a:cs typeface="Arial"/>
              <a:sym typeface="Arial"/>
            </a:endParaRPr>
          </a:p>
        </p:txBody>
      </p:sp>
      <p:sp>
        <p:nvSpPr>
          <p:cNvPr id="1490" name="Google Shape;1490;p17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162</a:t>
            </a:fld>
            <a:endParaRPr/>
          </a:p>
        </p:txBody>
      </p:sp>
      <p:sp>
        <p:nvSpPr>
          <p:cNvPr id="1491" name="Google Shape;1491;p174"/>
          <p:cNvSpPr txBox="1"/>
          <p:nvPr/>
        </p:nvSpPr>
        <p:spPr>
          <a:xfrm>
            <a:off x="78325" y="46866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4D5156"/>
                </a:solidFill>
                <a:highlight>
                  <a:srgbClr val="FFFFFF"/>
                </a:highlight>
              </a:rPr>
              <a:t> </a:t>
            </a:r>
            <a:r>
              <a:rPr lang="en-GB" sz="1200">
                <a:solidFill>
                  <a:schemeClr val="dk2"/>
                </a:solidFill>
                <a:highlight>
                  <a:srgbClr val="FFFFFF"/>
                </a:highlight>
              </a:rPr>
              <a:t>Achlorhydria - </a:t>
            </a:r>
            <a:r>
              <a:rPr lang="en-GB" sz="1200">
                <a:solidFill>
                  <a:schemeClr val="dk2"/>
                </a:solidFill>
              </a:rPr>
              <a:t>low stomach acid</a:t>
            </a:r>
            <a:r>
              <a:rPr lang="en-GB" sz="1200">
                <a:solidFill>
                  <a:schemeClr val="dk2"/>
                </a:solidFill>
                <a:highlight>
                  <a:srgbClr val="FFFFFF"/>
                </a:highlight>
              </a:rPr>
              <a:t> </a:t>
            </a:r>
            <a:endParaRPr>
              <a:solidFill>
                <a:schemeClr val="dk2"/>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175"/>
          <p:cNvSpPr txBox="1">
            <a:spLocks noGrp="1"/>
          </p:cNvSpPr>
          <p:nvPr>
            <p:ph type="title"/>
          </p:nvPr>
        </p:nvSpPr>
        <p:spPr>
          <a:xfrm>
            <a:off x="729450" y="5615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Gastric Emptying </a:t>
            </a:r>
            <a:endParaRPr/>
          </a:p>
        </p:txBody>
      </p:sp>
      <p:sp>
        <p:nvSpPr>
          <p:cNvPr id="1497" name="Google Shape;1497;p175"/>
          <p:cNvSpPr txBox="1">
            <a:spLocks noGrp="1"/>
          </p:cNvSpPr>
          <p:nvPr>
            <p:ph type="body" idx="1"/>
          </p:nvPr>
        </p:nvSpPr>
        <p:spPr>
          <a:xfrm>
            <a:off x="729450" y="1331575"/>
            <a:ext cx="7688700" cy="365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b="1">
                <a:solidFill>
                  <a:srgbClr val="5B0F00"/>
                </a:solidFill>
                <a:latin typeface="Arial"/>
                <a:ea typeface="Arial"/>
                <a:cs typeface="Arial"/>
                <a:sym typeface="Arial"/>
              </a:rPr>
              <a:t>Drug passage from stomach to the small intestine, called as gastric emptying,</a:t>
            </a:r>
            <a:r>
              <a:rPr lang="en-GB" sz="1500">
                <a:latin typeface="Arial"/>
                <a:ea typeface="Arial"/>
                <a:cs typeface="Arial"/>
                <a:sym typeface="Arial"/>
              </a:rPr>
              <a:t>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Gastric emptying can also be a rate-limiting step in drug absorption because the major site of drug absorption is intestine.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Thus rapid gastric emptying increases bioavailability of a drug.</a:t>
            </a:r>
            <a:endParaRPr sz="1500">
              <a:latin typeface="Arial"/>
              <a:ea typeface="Arial"/>
              <a:cs typeface="Arial"/>
              <a:sym typeface="Arial"/>
            </a:endParaRPr>
          </a:p>
          <a:p>
            <a:pPr marL="0" lvl="0" indent="0" algn="l" rtl="0">
              <a:spcBef>
                <a:spcPts val="1200"/>
              </a:spcBef>
              <a:spcAft>
                <a:spcPts val="0"/>
              </a:spcAft>
              <a:buNone/>
            </a:pPr>
            <a:r>
              <a:rPr lang="en-GB" sz="1500" b="1" i="1">
                <a:solidFill>
                  <a:srgbClr val="20124D"/>
                </a:solidFill>
                <a:latin typeface="Arial"/>
                <a:ea typeface="Arial"/>
                <a:cs typeface="Arial"/>
                <a:sym typeface="Arial"/>
              </a:rPr>
              <a:t>Rapid gastric emptying is advisable where</a:t>
            </a:r>
            <a:r>
              <a:rPr lang="en-GB" sz="1500">
                <a:latin typeface="Arial"/>
                <a:ea typeface="Arial"/>
                <a:cs typeface="Arial"/>
                <a:sym typeface="Arial"/>
              </a:rPr>
              <a:t>: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1. A rapid onset of action is desired e.g. sedatives.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2. Dissolution of drug occurs in the intestine e.g. enteric-coated dosage forms.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3. The drugs are not stable in the gastric fluids e.g. penicillin G and erythromycin. </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4. The drug is best absorbed from the distal part of the small intestine e.g. vitamin B12.</a:t>
            </a:r>
            <a:endParaRPr sz="1500">
              <a:latin typeface="Arial"/>
              <a:ea typeface="Arial"/>
              <a:cs typeface="Arial"/>
              <a:sym typeface="Arial"/>
            </a:endParaRPr>
          </a:p>
        </p:txBody>
      </p:sp>
      <p:sp>
        <p:nvSpPr>
          <p:cNvPr id="1498" name="Google Shape;1498;p17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163</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Google Shape;1503;p176"/>
          <p:cNvSpPr txBox="1">
            <a:spLocks noGrp="1"/>
          </p:cNvSpPr>
          <p:nvPr>
            <p:ph type="title"/>
          </p:nvPr>
        </p:nvSpPr>
        <p:spPr>
          <a:xfrm>
            <a:off x="729450" y="603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Gastric Emptying</a:t>
            </a:r>
            <a:endParaRPr/>
          </a:p>
        </p:txBody>
      </p:sp>
      <p:sp>
        <p:nvSpPr>
          <p:cNvPr id="1504" name="Google Shape;1504;p176"/>
          <p:cNvSpPr txBox="1">
            <a:spLocks noGrp="1"/>
          </p:cNvSpPr>
          <p:nvPr>
            <p:ph type="body" idx="1"/>
          </p:nvPr>
        </p:nvSpPr>
        <p:spPr>
          <a:xfrm>
            <a:off x="727650" y="1441200"/>
            <a:ext cx="7808700" cy="364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latin typeface="Arial"/>
                <a:ea typeface="Arial"/>
                <a:cs typeface="Arial"/>
                <a:sym typeface="Arial"/>
              </a:rPr>
              <a:t>Gastric emptying of a drug is delayed by co-administering food because unless the gastric contents are fluid enough or the </a:t>
            </a:r>
            <a:r>
              <a:rPr lang="en-GB" sz="1500" i="1" u="sng">
                <a:solidFill>
                  <a:srgbClr val="073763"/>
                </a:solidFill>
                <a:latin typeface="Arial"/>
                <a:ea typeface="Arial"/>
                <a:cs typeface="Arial"/>
                <a:sym typeface="Arial"/>
              </a:rPr>
              <a:t>size of the solid particles is reduced below 2 mm</a:t>
            </a:r>
            <a:r>
              <a:rPr lang="en-GB" sz="1500">
                <a:latin typeface="Arial"/>
                <a:ea typeface="Arial"/>
                <a:cs typeface="Arial"/>
                <a:sym typeface="Arial"/>
              </a:rPr>
              <a:t>, its passage through the pylorus into the intestine is not possible. </a:t>
            </a:r>
            <a:endParaRPr sz="1500">
              <a:latin typeface="Arial"/>
              <a:ea typeface="Arial"/>
              <a:cs typeface="Arial"/>
              <a:sym typeface="Arial"/>
            </a:endParaRPr>
          </a:p>
          <a:p>
            <a:pPr marL="0" lvl="0" indent="0" algn="l" rtl="0">
              <a:spcBef>
                <a:spcPts val="1200"/>
              </a:spcBef>
              <a:spcAft>
                <a:spcPts val="0"/>
              </a:spcAft>
              <a:buNone/>
            </a:pPr>
            <a:r>
              <a:rPr lang="en-GB" sz="1500" b="1" u="sng">
                <a:solidFill>
                  <a:srgbClr val="5B0F00"/>
                </a:solidFill>
                <a:latin typeface="Arial"/>
                <a:ea typeface="Arial"/>
                <a:cs typeface="Arial"/>
                <a:sym typeface="Arial"/>
              </a:rPr>
              <a:t>Delay in gastric emptying is recommended in particular where: </a:t>
            </a:r>
            <a:endParaRPr sz="1500" b="1" u="sng">
              <a:solidFill>
                <a:srgbClr val="5B0F00"/>
              </a:solidFill>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1. The food promotes drug dissolution and absorption e.g. griseofulvin.</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2. Disintegration and dissolution of dosage form is promoted by gastric fluids.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3. The drugs dissolve slowly e.g. griseofulvin.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4. The drugs irritate the gastric mucosa e.g. aspirin, phenylbutazone and nitrofurantoin. </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5. The drugs are absorbed from the proximal part of the small intestine and prolonged drug-absorption site contact is desired e.g. vitamin B2 and vitamin C </a:t>
            </a:r>
            <a:endParaRPr sz="1500">
              <a:latin typeface="Arial"/>
              <a:ea typeface="Arial"/>
              <a:cs typeface="Arial"/>
              <a:sym typeface="Arial"/>
            </a:endParaRPr>
          </a:p>
        </p:txBody>
      </p:sp>
      <p:sp>
        <p:nvSpPr>
          <p:cNvPr id="1505" name="Google Shape;1505;p17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164</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177"/>
          <p:cNvSpPr txBox="1">
            <a:spLocks noGrp="1"/>
          </p:cNvSpPr>
          <p:nvPr>
            <p:ph type="title"/>
          </p:nvPr>
        </p:nvSpPr>
        <p:spPr>
          <a:xfrm>
            <a:off x="772150" y="6143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Gastric Emptying</a:t>
            </a:r>
            <a:endParaRPr/>
          </a:p>
        </p:txBody>
      </p:sp>
      <p:sp>
        <p:nvSpPr>
          <p:cNvPr id="1511" name="Google Shape;1511;p177"/>
          <p:cNvSpPr txBox="1">
            <a:spLocks noGrp="1"/>
          </p:cNvSpPr>
          <p:nvPr>
            <p:ph type="body" idx="1"/>
          </p:nvPr>
        </p:nvSpPr>
        <p:spPr>
          <a:xfrm>
            <a:off x="729450" y="1359500"/>
            <a:ext cx="7688700" cy="298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Arial"/>
                <a:ea typeface="Arial"/>
                <a:cs typeface="Arial"/>
                <a:sym typeface="Arial"/>
              </a:rPr>
              <a:t>Gastric emptying is a first-order process.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Parameters  used to quantify gastric emptying: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1. Gastric emptying rate is the speed at which the stomach contents empty into the intestine.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2. Gastric emptying time is the time required for the gastric contents to empty into the small intestine. Longer the gastric emptying time, lesser the gastric emptying rate. </a:t>
            </a:r>
            <a:endParaRPr sz="1600">
              <a:latin typeface="Arial"/>
              <a:ea typeface="Arial"/>
              <a:cs typeface="Arial"/>
              <a:sym typeface="Arial"/>
            </a:endParaRPr>
          </a:p>
          <a:p>
            <a:pPr marL="0" lvl="0" indent="0" algn="l" rtl="0">
              <a:spcBef>
                <a:spcPts val="1200"/>
              </a:spcBef>
              <a:spcAft>
                <a:spcPts val="1200"/>
              </a:spcAft>
              <a:buNone/>
            </a:pPr>
            <a:r>
              <a:rPr lang="en-GB" sz="1600">
                <a:latin typeface="Arial"/>
                <a:ea typeface="Arial"/>
                <a:cs typeface="Arial"/>
                <a:sym typeface="Arial"/>
              </a:rPr>
              <a:t>3. Gastric emptying t½ is the time taken for half the stomach contents to empty</a:t>
            </a:r>
            <a:endParaRPr sz="1600">
              <a:latin typeface="Arial"/>
              <a:ea typeface="Arial"/>
              <a:cs typeface="Arial"/>
              <a:sym typeface="Arial"/>
            </a:endParaRPr>
          </a:p>
        </p:txBody>
      </p:sp>
      <p:sp>
        <p:nvSpPr>
          <p:cNvPr id="1512" name="Google Shape;1512;p17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165</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Google Shape;1517;p178"/>
          <p:cNvSpPr txBox="1">
            <a:spLocks noGrp="1"/>
          </p:cNvSpPr>
          <p:nvPr>
            <p:ph type="title"/>
          </p:nvPr>
        </p:nvSpPr>
        <p:spPr>
          <a:xfrm>
            <a:off x="654775" y="561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factors influence gastric emptying </a:t>
            </a:r>
            <a:endParaRPr/>
          </a:p>
        </p:txBody>
      </p:sp>
      <p:sp>
        <p:nvSpPr>
          <p:cNvPr id="1518" name="Google Shape;1518;p178"/>
          <p:cNvSpPr txBox="1">
            <a:spLocks noGrp="1"/>
          </p:cNvSpPr>
          <p:nvPr>
            <p:ph type="body" idx="1"/>
          </p:nvPr>
        </p:nvSpPr>
        <p:spPr>
          <a:xfrm>
            <a:off x="654775" y="1370175"/>
            <a:ext cx="7830900" cy="359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u="sng">
                <a:solidFill>
                  <a:srgbClr val="073763"/>
                </a:solidFill>
                <a:latin typeface="Arial"/>
                <a:ea typeface="Arial"/>
                <a:cs typeface="Arial"/>
                <a:sym typeface="Arial"/>
              </a:rPr>
              <a:t>1. Volume of meal:</a:t>
            </a:r>
            <a:r>
              <a:rPr lang="en-GB" sz="1400">
                <a:latin typeface="Arial"/>
                <a:ea typeface="Arial"/>
                <a:cs typeface="Arial"/>
                <a:sym typeface="Arial"/>
              </a:rPr>
              <a:t> Larger the bulk of the meals, longer the gastric emptying time.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However, an initial rapid rate of emptying is observed with a large meal volume and an initial lag phase in emptying of a small volume meal.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Since gastric emptying is a first-order process, a plot of log of volume of contents remaining in the stomach versus time yields a straight line. </a:t>
            </a:r>
            <a:endParaRPr sz="1400">
              <a:latin typeface="Arial"/>
              <a:ea typeface="Arial"/>
              <a:cs typeface="Arial"/>
              <a:sym typeface="Arial"/>
            </a:endParaRPr>
          </a:p>
          <a:p>
            <a:pPr marL="0" lvl="0" indent="0" algn="l" rtl="0">
              <a:spcBef>
                <a:spcPts val="1200"/>
              </a:spcBef>
              <a:spcAft>
                <a:spcPts val="0"/>
              </a:spcAft>
              <a:buNone/>
            </a:pPr>
            <a:r>
              <a:rPr lang="en-GB" sz="1400" b="1" u="sng">
                <a:solidFill>
                  <a:srgbClr val="073763"/>
                </a:solidFill>
                <a:latin typeface="Arial"/>
                <a:ea typeface="Arial"/>
                <a:cs typeface="Arial"/>
                <a:sym typeface="Arial"/>
              </a:rPr>
              <a:t>2. Composition of meal:</a:t>
            </a:r>
            <a:r>
              <a:rPr lang="en-GB" sz="1400">
                <a:latin typeface="Arial"/>
                <a:ea typeface="Arial"/>
                <a:cs typeface="Arial"/>
                <a:sym typeface="Arial"/>
              </a:rPr>
              <a:t> Predictably, the rate of gastric emptying for various food materials is in the following order: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                                                </a:t>
            </a:r>
            <a:r>
              <a:rPr lang="en-GB" sz="1600" b="1">
                <a:solidFill>
                  <a:srgbClr val="5B0F00"/>
                </a:solidFill>
                <a:latin typeface="Arial"/>
                <a:ea typeface="Arial"/>
                <a:cs typeface="Arial"/>
                <a:sym typeface="Arial"/>
              </a:rPr>
              <a:t>carbohydrates &gt; proteins &gt; fats</a:t>
            </a:r>
            <a:r>
              <a:rPr lang="en-GB" sz="1400">
                <a:latin typeface="Arial"/>
                <a:ea typeface="Arial"/>
                <a:cs typeface="Arial"/>
                <a:sym typeface="Arial"/>
              </a:rPr>
              <a:t>.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Fats promote secretion of bile which too has an inhibitory effect on gastric emptying.</a:t>
            </a:r>
            <a:endParaRPr sz="1400">
              <a:latin typeface="Arial"/>
              <a:ea typeface="Arial"/>
              <a:cs typeface="Arial"/>
              <a:sym typeface="Arial"/>
            </a:endParaRPr>
          </a:p>
          <a:p>
            <a:pPr marL="0" lvl="0" indent="0" algn="l" rtl="0">
              <a:spcBef>
                <a:spcPts val="1200"/>
              </a:spcBef>
              <a:spcAft>
                <a:spcPts val="1200"/>
              </a:spcAft>
              <a:buNone/>
            </a:pPr>
            <a:r>
              <a:rPr lang="en-GB" sz="1400">
                <a:latin typeface="Arial"/>
                <a:ea typeface="Arial"/>
                <a:cs typeface="Arial"/>
                <a:sym typeface="Arial"/>
              </a:rPr>
              <a:t>Delayed gastric emptying as observed with fatty meals, is beneficial for the absorption of poorly soluble drugs like griseofulvin. </a:t>
            </a:r>
            <a:endParaRPr sz="1400">
              <a:latin typeface="Arial"/>
              <a:ea typeface="Arial"/>
              <a:cs typeface="Arial"/>
              <a:sym typeface="Arial"/>
            </a:endParaRPr>
          </a:p>
        </p:txBody>
      </p:sp>
      <p:sp>
        <p:nvSpPr>
          <p:cNvPr id="1519" name="Google Shape;1519;p17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166</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79"/>
          <p:cNvSpPr txBox="1">
            <a:spLocks noGrp="1"/>
          </p:cNvSpPr>
          <p:nvPr>
            <p:ph type="title"/>
          </p:nvPr>
        </p:nvSpPr>
        <p:spPr>
          <a:xfrm>
            <a:off x="729450" y="539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factors influence gastric emptying </a:t>
            </a:r>
            <a:endParaRPr/>
          </a:p>
        </p:txBody>
      </p:sp>
      <p:sp>
        <p:nvSpPr>
          <p:cNvPr id="1525" name="Google Shape;1525;p179"/>
          <p:cNvSpPr txBox="1">
            <a:spLocks noGrp="1"/>
          </p:cNvSpPr>
          <p:nvPr>
            <p:ph type="body" idx="1"/>
          </p:nvPr>
        </p:nvSpPr>
        <p:spPr>
          <a:xfrm>
            <a:off x="729450" y="1380850"/>
            <a:ext cx="7688700" cy="348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GB" sz="1500" b="1" u="sng">
                <a:solidFill>
                  <a:srgbClr val="20124D"/>
                </a:solidFill>
                <a:highlight>
                  <a:schemeClr val="lt1"/>
                </a:highlight>
                <a:latin typeface="Arial"/>
                <a:ea typeface="Arial"/>
                <a:cs typeface="Arial"/>
                <a:sym typeface="Arial"/>
              </a:rPr>
              <a:t>3. Physical state and viscosity of meal:</a:t>
            </a:r>
            <a:r>
              <a:rPr lang="en-GB" sz="1500">
                <a:highlight>
                  <a:schemeClr val="lt1"/>
                </a:highlight>
                <a:latin typeface="Arial"/>
                <a:ea typeface="Arial"/>
                <a:cs typeface="Arial"/>
                <a:sym typeface="Arial"/>
              </a:rPr>
              <a:t> Liquid meals take less than an hour to empty whereas a solid meal may take as long as 6 to 7 hours. Viscous materials empty at a slow rate in comparison to less viscous materials.</a:t>
            </a:r>
            <a:endParaRPr sz="1500">
              <a:highlight>
                <a:schemeClr val="lt1"/>
              </a:highlight>
              <a:latin typeface="Arial"/>
              <a:ea typeface="Arial"/>
              <a:cs typeface="Arial"/>
              <a:sym typeface="Arial"/>
            </a:endParaRPr>
          </a:p>
          <a:p>
            <a:pPr marL="0" lvl="0" indent="0" algn="l" rtl="0">
              <a:spcBef>
                <a:spcPts val="1200"/>
              </a:spcBef>
              <a:spcAft>
                <a:spcPts val="0"/>
              </a:spcAft>
              <a:buNone/>
            </a:pPr>
            <a:r>
              <a:rPr lang="en-GB" sz="1500" b="1" u="sng">
                <a:solidFill>
                  <a:srgbClr val="20124D"/>
                </a:solidFill>
                <a:highlight>
                  <a:schemeClr val="lt1"/>
                </a:highlight>
                <a:latin typeface="Arial"/>
                <a:ea typeface="Arial"/>
                <a:cs typeface="Arial"/>
                <a:sym typeface="Arial"/>
              </a:rPr>
              <a:t>4. Temperature of the meal: </a:t>
            </a:r>
            <a:r>
              <a:rPr lang="en-GB" sz="1500">
                <a:highlight>
                  <a:schemeClr val="lt1"/>
                </a:highlight>
                <a:latin typeface="Arial"/>
                <a:ea typeface="Arial"/>
                <a:cs typeface="Arial"/>
                <a:sym typeface="Arial"/>
              </a:rPr>
              <a:t>High or low temperature of the ingested fluid (in comparison to body temperature) reduce the gastric emptying rate. </a:t>
            </a:r>
            <a:endParaRPr sz="1500">
              <a:highlight>
                <a:schemeClr val="lt1"/>
              </a:highlight>
              <a:latin typeface="Arial"/>
              <a:ea typeface="Arial"/>
              <a:cs typeface="Arial"/>
              <a:sym typeface="Arial"/>
            </a:endParaRPr>
          </a:p>
          <a:p>
            <a:pPr marL="0" lvl="0" indent="0" algn="l" rtl="0">
              <a:spcBef>
                <a:spcPts val="1200"/>
              </a:spcBef>
              <a:spcAft>
                <a:spcPts val="0"/>
              </a:spcAft>
              <a:buNone/>
            </a:pPr>
            <a:r>
              <a:rPr lang="en-GB" sz="1500" b="1" u="sng">
                <a:solidFill>
                  <a:srgbClr val="20124D"/>
                </a:solidFill>
                <a:highlight>
                  <a:schemeClr val="lt1"/>
                </a:highlight>
                <a:latin typeface="Arial"/>
                <a:ea typeface="Arial"/>
                <a:cs typeface="Arial"/>
                <a:sym typeface="Arial"/>
              </a:rPr>
              <a:t>5. Gastrointestinal pH</a:t>
            </a:r>
            <a:r>
              <a:rPr lang="en-GB" sz="1500">
                <a:highlight>
                  <a:schemeClr val="lt1"/>
                </a:highlight>
                <a:latin typeface="Arial"/>
                <a:ea typeface="Arial"/>
                <a:cs typeface="Arial"/>
                <a:sym typeface="Arial"/>
              </a:rPr>
              <a:t>: Gastric emptying is retarded at low stomach pH and promoted at higher or alkaline pH. Chemicals that affect gastrointestinal pH also alter gastric emptying. The inhibitory effect of various acids on gastric emptying decreases with increase in molecular weight and is in the following order - </a:t>
            </a:r>
            <a:endParaRPr sz="1500">
              <a:highlight>
                <a:schemeClr val="lt1"/>
              </a:highlight>
              <a:latin typeface="Arial"/>
              <a:ea typeface="Arial"/>
              <a:cs typeface="Arial"/>
              <a:sym typeface="Arial"/>
            </a:endParaRPr>
          </a:p>
          <a:p>
            <a:pPr marL="0" lvl="0" indent="0" algn="l" rtl="0">
              <a:spcBef>
                <a:spcPts val="1200"/>
              </a:spcBef>
              <a:spcAft>
                <a:spcPts val="1200"/>
              </a:spcAft>
              <a:buNone/>
            </a:pPr>
            <a:r>
              <a:rPr lang="en-GB" sz="1500">
                <a:highlight>
                  <a:schemeClr val="lt1"/>
                </a:highlight>
                <a:latin typeface="Arial"/>
                <a:ea typeface="Arial"/>
                <a:cs typeface="Arial"/>
                <a:sym typeface="Arial"/>
              </a:rPr>
              <a:t>                                              </a:t>
            </a:r>
            <a:r>
              <a:rPr lang="en-GB" sz="1500">
                <a:highlight>
                  <a:srgbClr val="FFFF00"/>
                </a:highlight>
                <a:latin typeface="Arial"/>
                <a:ea typeface="Arial"/>
                <a:cs typeface="Arial"/>
                <a:sym typeface="Arial"/>
              </a:rPr>
              <a:t> HCl &gt; acetic &gt; lactic &gt; tartaric &gt; citric</a:t>
            </a:r>
            <a:endParaRPr sz="1500">
              <a:highlight>
                <a:srgbClr val="FFFF00"/>
              </a:highlight>
              <a:latin typeface="Arial"/>
              <a:ea typeface="Arial"/>
              <a:cs typeface="Arial"/>
              <a:sym typeface="Arial"/>
            </a:endParaRPr>
          </a:p>
        </p:txBody>
      </p:sp>
      <p:sp>
        <p:nvSpPr>
          <p:cNvPr id="1526" name="Google Shape;1526;p17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167</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Google Shape;1531;p180"/>
          <p:cNvSpPr txBox="1">
            <a:spLocks noGrp="1"/>
          </p:cNvSpPr>
          <p:nvPr>
            <p:ph type="title"/>
          </p:nvPr>
        </p:nvSpPr>
        <p:spPr>
          <a:xfrm>
            <a:off x="729450" y="539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factors influence gastric emptying </a:t>
            </a:r>
            <a:endParaRPr/>
          </a:p>
        </p:txBody>
      </p:sp>
      <p:sp>
        <p:nvSpPr>
          <p:cNvPr id="1532" name="Google Shape;1532;p180"/>
          <p:cNvSpPr txBox="1">
            <a:spLocks noGrp="1"/>
          </p:cNvSpPr>
          <p:nvPr>
            <p:ph type="body" idx="1"/>
          </p:nvPr>
        </p:nvSpPr>
        <p:spPr>
          <a:xfrm>
            <a:off x="270600" y="1359525"/>
            <a:ext cx="5526000" cy="3713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1600" b="1" u="sng">
                <a:solidFill>
                  <a:srgbClr val="20124D"/>
                </a:solidFill>
                <a:latin typeface="Arial"/>
                <a:ea typeface="Arial"/>
                <a:cs typeface="Arial"/>
                <a:sym typeface="Arial"/>
              </a:rPr>
              <a:t>6. Electrolytes and osmotic pressure:</a:t>
            </a:r>
            <a:r>
              <a:rPr lang="en-GB" sz="1600">
                <a:latin typeface="Arial"/>
                <a:ea typeface="Arial"/>
                <a:cs typeface="Arial"/>
                <a:sym typeface="Arial"/>
              </a:rPr>
              <a:t> Water, isotonic solutions, and solutions of low salt concentration empty the stomach rapidly whereas a higher electrolyte concentration decreases gastric emptying rate.</a:t>
            </a:r>
            <a:endParaRPr sz="1600">
              <a:latin typeface="Arial"/>
              <a:ea typeface="Arial"/>
              <a:cs typeface="Arial"/>
              <a:sym typeface="Arial"/>
            </a:endParaRPr>
          </a:p>
          <a:p>
            <a:pPr marL="0" lvl="0" indent="0" algn="l" rtl="0">
              <a:spcBef>
                <a:spcPts val="1200"/>
              </a:spcBef>
              <a:spcAft>
                <a:spcPts val="0"/>
              </a:spcAft>
              <a:buNone/>
            </a:pPr>
            <a:r>
              <a:rPr lang="en-GB" sz="1600" b="1" u="sng">
                <a:solidFill>
                  <a:srgbClr val="20124D"/>
                </a:solidFill>
                <a:latin typeface="Arial"/>
                <a:ea typeface="Arial"/>
                <a:cs typeface="Arial"/>
                <a:sym typeface="Arial"/>
              </a:rPr>
              <a:t>7. Body posture:</a:t>
            </a:r>
            <a:r>
              <a:rPr lang="en-GB" sz="1600">
                <a:latin typeface="Arial"/>
                <a:ea typeface="Arial"/>
                <a:cs typeface="Arial"/>
                <a:sym typeface="Arial"/>
              </a:rPr>
              <a:t> Gastric emptying is favoured while standing and by lying on the right side since the normal curvature of the stomach provides a downhill path whereas lying on the left side or in </a:t>
            </a:r>
            <a:r>
              <a:rPr lang="en-GB" sz="1600" b="1" u="sng">
                <a:solidFill>
                  <a:srgbClr val="FF0000"/>
                </a:solidFill>
                <a:latin typeface="Arial"/>
                <a:ea typeface="Arial"/>
                <a:cs typeface="Arial"/>
                <a:sym typeface="Arial"/>
              </a:rPr>
              <a:t>supine position</a:t>
            </a:r>
            <a:r>
              <a:rPr lang="en-GB" sz="1600">
                <a:latin typeface="Arial"/>
                <a:ea typeface="Arial"/>
                <a:cs typeface="Arial"/>
                <a:sym typeface="Arial"/>
              </a:rPr>
              <a:t> retards it. </a:t>
            </a:r>
            <a:endParaRPr sz="1600">
              <a:latin typeface="Arial"/>
              <a:ea typeface="Arial"/>
              <a:cs typeface="Arial"/>
              <a:sym typeface="Arial"/>
            </a:endParaRPr>
          </a:p>
          <a:p>
            <a:pPr marL="0" lvl="0" indent="0" algn="l" rtl="0">
              <a:spcBef>
                <a:spcPts val="1200"/>
              </a:spcBef>
              <a:spcAft>
                <a:spcPts val="0"/>
              </a:spcAft>
              <a:buNone/>
            </a:pPr>
            <a:r>
              <a:rPr lang="en-GB" sz="1600" b="1" u="sng">
                <a:solidFill>
                  <a:srgbClr val="20124D"/>
                </a:solidFill>
                <a:latin typeface="Arial"/>
                <a:ea typeface="Arial"/>
                <a:cs typeface="Arial"/>
                <a:sym typeface="Arial"/>
              </a:rPr>
              <a:t>8. Emotional state: </a:t>
            </a:r>
            <a:r>
              <a:rPr lang="en-GB" sz="1600">
                <a:latin typeface="Arial"/>
                <a:ea typeface="Arial"/>
                <a:cs typeface="Arial"/>
                <a:sym typeface="Arial"/>
              </a:rPr>
              <a:t>Stress and anxiety promote gastric motility whereas depression retards it. </a:t>
            </a:r>
            <a:endParaRPr sz="1600">
              <a:latin typeface="Arial"/>
              <a:ea typeface="Arial"/>
              <a:cs typeface="Arial"/>
              <a:sym typeface="Arial"/>
            </a:endParaRPr>
          </a:p>
          <a:p>
            <a:pPr marL="0" lvl="0" indent="0" algn="l" rtl="0">
              <a:spcBef>
                <a:spcPts val="1200"/>
              </a:spcBef>
              <a:spcAft>
                <a:spcPts val="1200"/>
              </a:spcAft>
              <a:buNone/>
            </a:pPr>
            <a:r>
              <a:rPr lang="en-GB" sz="1600" b="1" u="sng">
                <a:solidFill>
                  <a:srgbClr val="20124D"/>
                </a:solidFill>
                <a:latin typeface="Arial"/>
                <a:ea typeface="Arial"/>
                <a:cs typeface="Arial"/>
                <a:sym typeface="Arial"/>
              </a:rPr>
              <a:t>9. Exercise:</a:t>
            </a:r>
            <a:r>
              <a:rPr lang="en-GB" sz="1600">
                <a:latin typeface="Arial"/>
                <a:ea typeface="Arial"/>
                <a:cs typeface="Arial"/>
                <a:sym typeface="Arial"/>
              </a:rPr>
              <a:t> Vigorous physical training retards gastric emptying.</a:t>
            </a:r>
            <a:r>
              <a:rPr lang="en-GB">
                <a:latin typeface="Arial"/>
                <a:ea typeface="Arial"/>
                <a:cs typeface="Arial"/>
                <a:sym typeface="Arial"/>
              </a:rPr>
              <a:t> </a:t>
            </a:r>
            <a:endParaRPr>
              <a:latin typeface="Arial"/>
              <a:ea typeface="Arial"/>
              <a:cs typeface="Arial"/>
              <a:sym typeface="Arial"/>
            </a:endParaRPr>
          </a:p>
        </p:txBody>
      </p:sp>
      <p:sp>
        <p:nvSpPr>
          <p:cNvPr id="1533" name="Google Shape;1533;p18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168</a:t>
            </a:fld>
            <a:endParaRPr/>
          </a:p>
        </p:txBody>
      </p:sp>
      <p:pic>
        <p:nvPicPr>
          <p:cNvPr id="1534" name="Google Shape;1534;p180"/>
          <p:cNvPicPr preferRelativeResize="0"/>
          <p:nvPr/>
        </p:nvPicPr>
        <p:blipFill>
          <a:blip r:embed="rId3">
            <a:alphaModFix/>
          </a:blip>
          <a:stretch>
            <a:fillRect/>
          </a:stretch>
        </p:blipFill>
        <p:spPr>
          <a:xfrm>
            <a:off x="5796597" y="2112950"/>
            <a:ext cx="3411450" cy="1884824"/>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181"/>
          <p:cNvSpPr txBox="1">
            <a:spLocks noGrp="1"/>
          </p:cNvSpPr>
          <p:nvPr>
            <p:ph type="title"/>
          </p:nvPr>
        </p:nvSpPr>
        <p:spPr>
          <a:xfrm>
            <a:off x="729450" y="539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factors influence gastric emptying </a:t>
            </a:r>
            <a:endParaRPr/>
          </a:p>
        </p:txBody>
      </p:sp>
      <p:sp>
        <p:nvSpPr>
          <p:cNvPr id="1540" name="Google Shape;1540;p181"/>
          <p:cNvSpPr txBox="1">
            <a:spLocks noGrp="1"/>
          </p:cNvSpPr>
          <p:nvPr>
            <p:ph type="body" idx="1"/>
          </p:nvPr>
        </p:nvSpPr>
        <p:spPr>
          <a:xfrm>
            <a:off x="670350" y="1231450"/>
            <a:ext cx="8114100" cy="39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b="1" u="sng">
                <a:solidFill>
                  <a:srgbClr val="20124D"/>
                </a:solidFill>
                <a:latin typeface="Arial"/>
                <a:ea typeface="Arial"/>
                <a:cs typeface="Arial"/>
                <a:sym typeface="Arial"/>
              </a:rPr>
              <a:t>10. Disease states:</a:t>
            </a:r>
            <a:r>
              <a:rPr lang="en-GB" sz="1500">
                <a:latin typeface="Arial"/>
                <a:ea typeface="Arial"/>
                <a:cs typeface="Arial"/>
                <a:sym typeface="Arial"/>
              </a:rPr>
              <a:t> Diseases like gastroenteritis, gastric ulcer, pyloric stenosis, diabetes and hypothyroidism retard gastric emptying. Partial or total gastrectomy, duodenal ulcer and hyperthyroidism promote gastric emptying rate. </a:t>
            </a:r>
            <a:endParaRPr sz="1500">
              <a:latin typeface="Arial"/>
              <a:ea typeface="Arial"/>
              <a:cs typeface="Arial"/>
              <a:sym typeface="Arial"/>
            </a:endParaRPr>
          </a:p>
          <a:p>
            <a:pPr marL="0" lvl="0" indent="0" algn="l" rtl="0">
              <a:spcBef>
                <a:spcPts val="1200"/>
              </a:spcBef>
              <a:spcAft>
                <a:spcPts val="0"/>
              </a:spcAft>
              <a:buNone/>
            </a:pPr>
            <a:r>
              <a:rPr lang="en-GB" sz="1500" b="1" u="sng">
                <a:solidFill>
                  <a:srgbClr val="20124D"/>
                </a:solidFill>
                <a:latin typeface="Arial"/>
                <a:ea typeface="Arial"/>
                <a:cs typeface="Arial"/>
                <a:sym typeface="Arial"/>
              </a:rPr>
              <a:t>11. Drugs:</a:t>
            </a:r>
            <a:r>
              <a:rPr lang="en-GB" sz="1500">
                <a:latin typeface="Arial"/>
                <a:ea typeface="Arial"/>
                <a:cs typeface="Arial"/>
                <a:sym typeface="Arial"/>
              </a:rPr>
              <a:t> Drugs that </a:t>
            </a:r>
            <a:r>
              <a:rPr lang="en-GB" sz="1500" b="1">
                <a:solidFill>
                  <a:srgbClr val="980000"/>
                </a:solidFill>
                <a:latin typeface="Arial"/>
                <a:ea typeface="Arial"/>
                <a:cs typeface="Arial"/>
                <a:sym typeface="Arial"/>
              </a:rPr>
              <a:t>retard gastric emptying</a:t>
            </a:r>
            <a:r>
              <a:rPr lang="en-GB" sz="1500" b="1">
                <a:solidFill>
                  <a:srgbClr val="20124D"/>
                </a:solidFill>
                <a:latin typeface="Arial"/>
                <a:ea typeface="Arial"/>
                <a:cs typeface="Arial"/>
                <a:sym typeface="Arial"/>
              </a:rPr>
              <a:t> </a:t>
            </a:r>
            <a:r>
              <a:rPr lang="en-GB" sz="1500">
                <a:latin typeface="Arial"/>
                <a:ea typeface="Arial"/>
                <a:cs typeface="Arial"/>
                <a:sym typeface="Arial"/>
              </a:rPr>
              <a:t>include poorly soluble antacids (aluminium hydroxide), anticholinergics (atropine, propantheline), narcotic analgesics (morphine) and tricyclic antidepressants (imipramine, amitriptyline).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Metoclopramide, domperidone and cisapride (prokinetic agents) </a:t>
            </a:r>
            <a:r>
              <a:rPr lang="en-GB" sz="1500" b="1">
                <a:solidFill>
                  <a:srgbClr val="5B0F00"/>
                </a:solidFill>
                <a:latin typeface="Arial"/>
                <a:ea typeface="Arial"/>
                <a:cs typeface="Arial"/>
                <a:sym typeface="Arial"/>
              </a:rPr>
              <a:t>stimulate gastric emptying.</a:t>
            </a:r>
            <a:r>
              <a:rPr lang="en-GB" sz="1500">
                <a:latin typeface="Arial"/>
                <a:ea typeface="Arial"/>
                <a:cs typeface="Arial"/>
                <a:sym typeface="Arial"/>
              </a:rPr>
              <a:t> The passage of drug through the oesophagus, called as </a:t>
            </a:r>
            <a:r>
              <a:rPr lang="en-GB" sz="1500" b="1" u="sng">
                <a:solidFill>
                  <a:srgbClr val="073763"/>
                </a:solidFill>
                <a:latin typeface="Arial"/>
                <a:ea typeface="Arial"/>
                <a:cs typeface="Arial"/>
                <a:sym typeface="Arial"/>
              </a:rPr>
              <a:t>esophageal transit</a:t>
            </a:r>
            <a:r>
              <a:rPr lang="en-GB" sz="1500">
                <a:latin typeface="Arial"/>
                <a:ea typeface="Arial"/>
                <a:cs typeface="Arial"/>
                <a:sym typeface="Arial"/>
              </a:rPr>
              <a:t>, is important in persons who swallow the solid dosage form lying down in </a:t>
            </a:r>
            <a:r>
              <a:rPr lang="en-GB" sz="1500" b="1" u="sng">
                <a:solidFill>
                  <a:srgbClr val="FF0000"/>
                </a:solidFill>
                <a:latin typeface="Arial"/>
                <a:ea typeface="Arial"/>
                <a:cs typeface="Arial"/>
                <a:sym typeface="Arial"/>
              </a:rPr>
              <a:t>supine position</a:t>
            </a:r>
            <a:r>
              <a:rPr lang="en-GB" sz="1500">
                <a:latin typeface="Arial"/>
                <a:ea typeface="Arial"/>
                <a:cs typeface="Arial"/>
                <a:sym typeface="Arial"/>
              </a:rPr>
              <a:t> or with little or no water.</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In such cases, the dosage form remains lodged in the oesophagus and disintegrates slowly which may result in delayed absorption or local damage to the mucosa from drugs like NSAIDs. </a:t>
            </a:r>
            <a:endParaRPr sz="1500">
              <a:latin typeface="Arial"/>
              <a:ea typeface="Arial"/>
              <a:cs typeface="Arial"/>
              <a:sym typeface="Arial"/>
            </a:endParaRPr>
          </a:p>
        </p:txBody>
      </p:sp>
      <p:sp>
        <p:nvSpPr>
          <p:cNvPr id="1541" name="Google Shape;1541;p18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169</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xfrm>
            <a:off x="348450" y="611425"/>
            <a:ext cx="7834500" cy="696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First order Kinetics   </a:t>
            </a:r>
            <a:endParaRPr/>
          </a:p>
        </p:txBody>
      </p:sp>
      <p:sp>
        <p:nvSpPr>
          <p:cNvPr id="233" name="Google Shape;233;p29"/>
          <p:cNvSpPr txBox="1">
            <a:spLocks noGrp="1"/>
          </p:cNvSpPr>
          <p:nvPr>
            <p:ph type="body" idx="1"/>
          </p:nvPr>
        </p:nvSpPr>
        <p:spPr>
          <a:xfrm>
            <a:off x="352900" y="1337300"/>
            <a:ext cx="8712600" cy="36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Since a large concentration gradient always exists at the absorption site for passive diffusion, </a:t>
            </a:r>
            <a:r>
              <a:rPr lang="en-GB" sz="1500" u="sng">
                <a:latin typeface="Arial"/>
                <a:ea typeface="Arial"/>
                <a:cs typeface="Arial"/>
                <a:sym typeface="Arial"/>
              </a:rPr>
              <a:t>the rate of drug absorption is usually more rapid than the rate of elimination.</a:t>
            </a:r>
            <a:endParaRPr sz="1500" u="sng">
              <a:latin typeface="Arial"/>
              <a:ea typeface="Arial"/>
              <a:cs typeface="Arial"/>
              <a:sym typeface="Arial"/>
            </a:endParaRPr>
          </a:p>
          <a:p>
            <a:pPr marL="0" lvl="0" indent="0" algn="just" rtl="0">
              <a:spcBef>
                <a:spcPts val="1200"/>
              </a:spcBef>
              <a:spcAft>
                <a:spcPts val="1200"/>
              </a:spcAft>
              <a:buNone/>
            </a:pPr>
            <a:r>
              <a:rPr lang="en-GB" sz="1500">
                <a:latin typeface="Arial"/>
                <a:ea typeface="Arial"/>
                <a:cs typeface="Arial"/>
                <a:sym typeface="Arial"/>
              </a:rPr>
              <a:t>Besides, dilution and distribution of the absorbed drug into a large pool of body fluids and its subsequent binding to various tissues are other reasons for </a:t>
            </a:r>
            <a:r>
              <a:rPr lang="en-GB" sz="1500" u="sng">
                <a:latin typeface="Arial"/>
                <a:ea typeface="Arial"/>
                <a:cs typeface="Arial"/>
                <a:sym typeface="Arial"/>
              </a:rPr>
              <a:t>elimination being slower than absorption.</a:t>
            </a:r>
            <a:endParaRPr sz="1500" u="sng">
              <a:latin typeface="Arial"/>
              <a:ea typeface="Arial"/>
              <a:cs typeface="Arial"/>
              <a:sym typeface="Arial"/>
            </a:endParaRPr>
          </a:p>
        </p:txBody>
      </p:sp>
      <p:pic>
        <p:nvPicPr>
          <p:cNvPr id="234" name="Google Shape;234;p29"/>
          <p:cNvPicPr preferRelativeResize="0"/>
          <p:nvPr/>
        </p:nvPicPr>
        <p:blipFill>
          <a:blip r:embed="rId3">
            <a:alphaModFix/>
          </a:blip>
          <a:stretch>
            <a:fillRect/>
          </a:stretch>
        </p:blipFill>
        <p:spPr>
          <a:xfrm>
            <a:off x="66250" y="3001975"/>
            <a:ext cx="3509898" cy="1974318"/>
          </a:xfrm>
          <a:prstGeom prst="rect">
            <a:avLst/>
          </a:prstGeom>
          <a:noFill/>
          <a:ln>
            <a:noFill/>
          </a:ln>
        </p:spPr>
      </p:pic>
      <p:sp>
        <p:nvSpPr>
          <p:cNvPr id="235" name="Google Shape;235;p29"/>
          <p:cNvSpPr txBox="1"/>
          <p:nvPr/>
        </p:nvSpPr>
        <p:spPr>
          <a:xfrm>
            <a:off x="3653800" y="2998000"/>
            <a:ext cx="5362200" cy="222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i="1">
                <a:solidFill>
                  <a:srgbClr val="212529"/>
                </a:solidFill>
                <a:highlight>
                  <a:srgbClr val="FFFFFF"/>
                </a:highlight>
                <a:latin typeface="Lato"/>
                <a:ea typeface="Lato"/>
                <a:cs typeface="Lato"/>
                <a:sym typeface="Lato"/>
              </a:rPr>
              <a:t>The more people scooping, the faster the removal of the snow pile.</a:t>
            </a:r>
            <a:r>
              <a:rPr lang="en-GB" sz="1200">
                <a:solidFill>
                  <a:srgbClr val="212529"/>
                </a:solidFill>
                <a:highlight>
                  <a:srgbClr val="FFFFFF"/>
                </a:highlight>
                <a:latin typeface="Lato"/>
                <a:ea typeface="Lato"/>
                <a:cs typeface="Lato"/>
                <a:sym typeface="Lato"/>
              </a:rPr>
              <a:t> Doubling the number of individuals scooping the snow, the rate also doubles, thus, the less time needed to finish the task. </a:t>
            </a:r>
            <a:r>
              <a:rPr lang="en-GB" sz="1200" i="1">
                <a:solidFill>
                  <a:srgbClr val="212529"/>
                </a:solidFill>
                <a:highlight>
                  <a:srgbClr val="FFFFFF"/>
                </a:highlight>
                <a:latin typeface="Lato"/>
                <a:ea typeface="Lato"/>
                <a:cs typeface="Lato"/>
                <a:sym typeface="Lato"/>
              </a:rPr>
              <a:t>(First-order kinetics)</a:t>
            </a:r>
            <a:endParaRPr sz="1200" i="1">
              <a:solidFill>
                <a:srgbClr val="212529"/>
              </a:solidFill>
              <a:highlight>
                <a:srgbClr val="FFFFFF"/>
              </a:highlight>
              <a:latin typeface="Lato"/>
              <a:ea typeface="Lato"/>
              <a:cs typeface="Lato"/>
              <a:sym typeface="Lato"/>
            </a:endParaRPr>
          </a:p>
          <a:p>
            <a:pPr marL="0" lvl="0" indent="0" algn="l" rtl="0">
              <a:lnSpc>
                <a:spcPct val="115000"/>
              </a:lnSpc>
              <a:spcBef>
                <a:spcPts val="1200"/>
              </a:spcBef>
              <a:spcAft>
                <a:spcPts val="1200"/>
              </a:spcAft>
              <a:buNone/>
            </a:pPr>
            <a:r>
              <a:rPr lang="en-GB" sz="1200" b="1">
                <a:solidFill>
                  <a:srgbClr val="073763"/>
                </a:solidFill>
                <a:highlight>
                  <a:srgbClr val="FFFFFF"/>
                </a:highlight>
                <a:latin typeface="Lato"/>
                <a:ea typeface="Lato"/>
                <a:cs typeface="Lato"/>
                <a:sym typeface="Lato"/>
              </a:rPr>
              <a:t>In this scenario, the pile of snow represents the concentration of the reactant and the rate of shoveling is the rate of the reaction. So just like in a first-order reaction, the more snow (higher concentration), the faster you are in removing them (faster reaction rate). As the snow pile shrinks (lower concentration), the slower you are in removing them (slower reaction rate). </a:t>
            </a:r>
            <a:r>
              <a:rPr lang="en-GB" sz="1200" b="1" i="1">
                <a:solidFill>
                  <a:srgbClr val="073763"/>
                </a:solidFill>
                <a:highlight>
                  <a:srgbClr val="FFFFFF"/>
                </a:highlight>
                <a:latin typeface="Lato"/>
                <a:ea typeface="Lato"/>
                <a:cs typeface="Lato"/>
                <a:sym typeface="Lato"/>
              </a:rPr>
              <a:t>(First-order reaction)</a:t>
            </a:r>
            <a:endParaRPr>
              <a:latin typeface="Lato"/>
              <a:ea typeface="Lato"/>
              <a:cs typeface="Lato"/>
              <a:sym typeface="Lato"/>
            </a:endParaRPr>
          </a:p>
        </p:txBody>
      </p:sp>
      <p:sp>
        <p:nvSpPr>
          <p:cNvPr id="236" name="Google Shape;236;p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a:t>
            </a:fld>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pic>
        <p:nvPicPr>
          <p:cNvPr id="1546" name="Google Shape;1546;p182"/>
          <p:cNvPicPr preferRelativeResize="0"/>
          <p:nvPr/>
        </p:nvPicPr>
        <p:blipFill rotWithShape="1">
          <a:blip r:embed="rId3">
            <a:alphaModFix/>
          </a:blip>
          <a:srcRect l="15200" t="17823" r="13063"/>
          <a:stretch/>
        </p:blipFill>
        <p:spPr>
          <a:xfrm>
            <a:off x="6392025" y="2333725"/>
            <a:ext cx="2751974" cy="2109262"/>
          </a:xfrm>
          <a:prstGeom prst="rect">
            <a:avLst/>
          </a:prstGeom>
          <a:noFill/>
          <a:ln>
            <a:noFill/>
          </a:ln>
        </p:spPr>
      </p:pic>
      <p:sp>
        <p:nvSpPr>
          <p:cNvPr id="1547" name="Google Shape;1547;p182"/>
          <p:cNvSpPr txBox="1">
            <a:spLocks noGrp="1"/>
          </p:cNvSpPr>
          <p:nvPr>
            <p:ph type="title"/>
          </p:nvPr>
        </p:nvSpPr>
        <p:spPr>
          <a:xfrm>
            <a:off x="793500" y="5823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Intestinal Transit </a:t>
            </a:r>
            <a:endParaRPr/>
          </a:p>
        </p:txBody>
      </p:sp>
      <p:sp>
        <p:nvSpPr>
          <p:cNvPr id="1548" name="Google Shape;1548;p182"/>
          <p:cNvSpPr txBox="1">
            <a:spLocks noGrp="1"/>
          </p:cNvSpPr>
          <p:nvPr>
            <p:ph type="body" idx="1"/>
          </p:nvPr>
        </p:nvSpPr>
        <p:spPr>
          <a:xfrm>
            <a:off x="676075" y="1413925"/>
            <a:ext cx="7688700" cy="2916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sz="1500">
                <a:latin typeface="Arial"/>
                <a:ea typeface="Arial"/>
                <a:cs typeface="Arial"/>
                <a:sym typeface="Arial"/>
              </a:rPr>
              <a:t>Since small intestine is the major site for absorption of most drugs, long intestinal transit time is desirable for complete drug absorption</a:t>
            </a:r>
            <a:endParaRPr sz="1500">
              <a:latin typeface="Arial"/>
              <a:ea typeface="Arial"/>
              <a:cs typeface="Arial"/>
              <a:sym typeface="Arial"/>
            </a:endParaRPr>
          </a:p>
        </p:txBody>
      </p:sp>
      <p:sp>
        <p:nvSpPr>
          <p:cNvPr id="1549" name="Google Shape;1549;p18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170</a:t>
            </a:fld>
            <a:endParaRPr/>
          </a:p>
        </p:txBody>
      </p:sp>
      <p:pic>
        <p:nvPicPr>
          <p:cNvPr id="1550" name="Google Shape;1550;p182"/>
          <p:cNvPicPr preferRelativeResize="0"/>
          <p:nvPr/>
        </p:nvPicPr>
        <p:blipFill>
          <a:blip r:embed="rId4">
            <a:alphaModFix/>
          </a:blip>
          <a:stretch>
            <a:fillRect/>
          </a:stretch>
        </p:blipFill>
        <p:spPr>
          <a:xfrm>
            <a:off x="81850" y="1933525"/>
            <a:ext cx="3068249" cy="3150300"/>
          </a:xfrm>
          <a:prstGeom prst="rect">
            <a:avLst/>
          </a:prstGeom>
          <a:noFill/>
          <a:ln>
            <a:noFill/>
          </a:ln>
        </p:spPr>
      </p:pic>
      <p:pic>
        <p:nvPicPr>
          <p:cNvPr id="1551" name="Google Shape;1551;p182"/>
          <p:cNvPicPr preferRelativeResize="0"/>
          <p:nvPr/>
        </p:nvPicPr>
        <p:blipFill rotWithShape="1">
          <a:blip r:embed="rId5">
            <a:alphaModFix/>
          </a:blip>
          <a:srcRect t="4159"/>
          <a:stretch/>
        </p:blipFill>
        <p:spPr>
          <a:xfrm>
            <a:off x="2648812" y="2548438"/>
            <a:ext cx="3743225" cy="1782075"/>
          </a:xfrm>
          <a:prstGeom prst="rect">
            <a:avLst/>
          </a:prstGeom>
          <a:noFill/>
          <a:ln>
            <a:noFill/>
          </a:ln>
        </p:spPr>
      </p:pic>
      <p:sp>
        <p:nvSpPr>
          <p:cNvPr id="1552" name="Google Shape;1552;p182"/>
          <p:cNvSpPr/>
          <p:nvPr/>
        </p:nvSpPr>
        <p:spPr>
          <a:xfrm>
            <a:off x="2092000" y="4330525"/>
            <a:ext cx="1058100" cy="753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53" name="Google Shape;1553;p182"/>
          <p:cNvSpPr/>
          <p:nvPr/>
        </p:nvSpPr>
        <p:spPr>
          <a:xfrm>
            <a:off x="183550" y="4818550"/>
            <a:ext cx="1280400" cy="256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54" name="Google Shape;1554;p182"/>
          <p:cNvSpPr txBox="1"/>
          <p:nvPr/>
        </p:nvSpPr>
        <p:spPr>
          <a:xfrm>
            <a:off x="2071975" y="1933525"/>
            <a:ext cx="563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highlight>
                  <a:srgbClr val="FFFF00"/>
                </a:highlight>
              </a:rPr>
              <a:t>Transit Time for Contents from Different Regions of Intestine</a:t>
            </a:r>
            <a:endParaRPr>
              <a:highlight>
                <a:srgbClr val="FFFF00"/>
              </a:highlight>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83"/>
          <p:cNvSpPr txBox="1">
            <a:spLocks noGrp="1"/>
          </p:cNvSpPr>
          <p:nvPr>
            <p:ph type="title"/>
          </p:nvPr>
        </p:nvSpPr>
        <p:spPr>
          <a:xfrm>
            <a:off x="793500" y="603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Intestinal Transit </a:t>
            </a:r>
            <a:endParaRPr/>
          </a:p>
          <a:p>
            <a:pPr marL="0" lvl="0" indent="0" algn="l" rtl="0">
              <a:spcBef>
                <a:spcPts val="0"/>
              </a:spcBef>
              <a:spcAft>
                <a:spcPts val="0"/>
              </a:spcAft>
              <a:buNone/>
            </a:pPr>
            <a:endParaRPr/>
          </a:p>
        </p:txBody>
      </p:sp>
      <p:sp>
        <p:nvSpPr>
          <p:cNvPr id="1560" name="Google Shape;1560;p183"/>
          <p:cNvSpPr txBox="1">
            <a:spLocks noGrp="1"/>
          </p:cNvSpPr>
          <p:nvPr>
            <p:ph type="body" idx="1"/>
          </p:nvPr>
        </p:nvSpPr>
        <p:spPr>
          <a:xfrm>
            <a:off x="98175" y="1138875"/>
            <a:ext cx="5538600" cy="40047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852"/>
              <a:buNone/>
            </a:pPr>
            <a:r>
              <a:rPr lang="en-GB" sz="1185">
                <a:latin typeface="Arial"/>
                <a:ea typeface="Arial"/>
                <a:cs typeface="Arial"/>
                <a:sym typeface="Arial"/>
              </a:rPr>
              <a:t>The residence time depends upon the intestinal motility or contractions. </a:t>
            </a:r>
            <a:endParaRPr sz="1185">
              <a:latin typeface="Arial"/>
              <a:ea typeface="Arial"/>
              <a:cs typeface="Arial"/>
              <a:sym typeface="Arial"/>
            </a:endParaRPr>
          </a:p>
          <a:p>
            <a:pPr marL="0" lvl="0" indent="0" algn="l" rtl="0">
              <a:lnSpc>
                <a:spcPct val="105000"/>
              </a:lnSpc>
              <a:spcBef>
                <a:spcPts val="1200"/>
              </a:spcBef>
              <a:spcAft>
                <a:spcPts val="0"/>
              </a:spcAft>
              <a:buSzPts val="852"/>
              <a:buNone/>
            </a:pPr>
            <a:r>
              <a:rPr lang="en-GB" sz="1185">
                <a:latin typeface="Arial"/>
                <a:ea typeface="Arial"/>
                <a:cs typeface="Arial"/>
                <a:sym typeface="Arial"/>
              </a:rPr>
              <a:t>The mixing movement of the intestine that occurs due to </a:t>
            </a:r>
            <a:r>
              <a:rPr lang="en-GB" sz="1185" b="1" i="1">
                <a:solidFill>
                  <a:srgbClr val="20124D"/>
                </a:solidFill>
                <a:latin typeface="Arial"/>
                <a:ea typeface="Arial"/>
                <a:cs typeface="Arial"/>
                <a:sym typeface="Arial"/>
              </a:rPr>
              <a:t>peristaltic contractions</a:t>
            </a:r>
            <a:r>
              <a:rPr lang="en-GB" sz="1185">
                <a:latin typeface="Arial"/>
                <a:ea typeface="Arial"/>
                <a:cs typeface="Arial"/>
                <a:sym typeface="Arial"/>
              </a:rPr>
              <a:t> promote drug absorption, firstly, by increasing the drug-intestinal membrane contact, and secondly, by enhancing drug dissolution especially of poorly soluble drugs, through induced agitation. </a:t>
            </a:r>
            <a:endParaRPr sz="1185">
              <a:latin typeface="Arial"/>
              <a:ea typeface="Arial"/>
              <a:cs typeface="Arial"/>
              <a:sym typeface="Arial"/>
            </a:endParaRPr>
          </a:p>
          <a:p>
            <a:pPr marL="0" lvl="0" indent="0" algn="l" rtl="0">
              <a:lnSpc>
                <a:spcPct val="105000"/>
              </a:lnSpc>
              <a:spcBef>
                <a:spcPts val="1200"/>
              </a:spcBef>
              <a:spcAft>
                <a:spcPts val="0"/>
              </a:spcAft>
              <a:buSzPts val="852"/>
              <a:buNone/>
            </a:pPr>
            <a:r>
              <a:rPr lang="en-GB" sz="1185" u="sng">
                <a:solidFill>
                  <a:srgbClr val="20124D"/>
                </a:solidFill>
                <a:latin typeface="Arial"/>
                <a:ea typeface="Arial"/>
                <a:cs typeface="Arial"/>
                <a:sym typeface="Arial"/>
              </a:rPr>
              <a:t>Delayed intestinal transit is desirable for:</a:t>
            </a:r>
            <a:r>
              <a:rPr lang="en-GB" sz="1185">
                <a:latin typeface="Arial"/>
                <a:ea typeface="Arial"/>
                <a:cs typeface="Arial"/>
                <a:sym typeface="Arial"/>
              </a:rPr>
              <a:t> </a:t>
            </a:r>
            <a:endParaRPr sz="1185">
              <a:latin typeface="Arial"/>
              <a:ea typeface="Arial"/>
              <a:cs typeface="Arial"/>
              <a:sym typeface="Arial"/>
            </a:endParaRPr>
          </a:p>
          <a:p>
            <a:pPr marL="0" lvl="0" indent="0" algn="l" rtl="0">
              <a:lnSpc>
                <a:spcPct val="105000"/>
              </a:lnSpc>
              <a:spcBef>
                <a:spcPts val="1200"/>
              </a:spcBef>
              <a:spcAft>
                <a:spcPts val="0"/>
              </a:spcAft>
              <a:buSzPts val="852"/>
              <a:buNone/>
            </a:pPr>
            <a:r>
              <a:rPr lang="en-GB" sz="1185">
                <a:latin typeface="Arial"/>
                <a:ea typeface="Arial"/>
                <a:cs typeface="Arial"/>
                <a:sym typeface="Arial"/>
              </a:rPr>
              <a:t>1. Drugs that dissolve or release slowly from their dosage form (sustained-release products) or when the ratio of dose to solubility is high e.g. chlorothiazide. </a:t>
            </a:r>
            <a:endParaRPr sz="1185">
              <a:latin typeface="Arial"/>
              <a:ea typeface="Arial"/>
              <a:cs typeface="Arial"/>
              <a:sym typeface="Arial"/>
            </a:endParaRPr>
          </a:p>
          <a:p>
            <a:pPr marL="0" lvl="0" indent="0" algn="l" rtl="0">
              <a:lnSpc>
                <a:spcPct val="105000"/>
              </a:lnSpc>
              <a:spcBef>
                <a:spcPts val="1200"/>
              </a:spcBef>
              <a:spcAft>
                <a:spcPts val="0"/>
              </a:spcAft>
              <a:buSzPts val="852"/>
              <a:buNone/>
            </a:pPr>
            <a:r>
              <a:rPr lang="en-GB" sz="1185">
                <a:latin typeface="Arial"/>
                <a:ea typeface="Arial"/>
                <a:cs typeface="Arial"/>
                <a:sym typeface="Arial"/>
              </a:rPr>
              <a:t>2. Drugs that dissolve only in the intestine (enteric-coated formulations). </a:t>
            </a:r>
            <a:endParaRPr sz="1185">
              <a:latin typeface="Arial"/>
              <a:ea typeface="Arial"/>
              <a:cs typeface="Arial"/>
              <a:sym typeface="Arial"/>
            </a:endParaRPr>
          </a:p>
          <a:p>
            <a:pPr marL="0" lvl="0" indent="0" algn="l" rtl="0">
              <a:lnSpc>
                <a:spcPct val="105000"/>
              </a:lnSpc>
              <a:spcBef>
                <a:spcPts val="1200"/>
              </a:spcBef>
              <a:spcAft>
                <a:spcPts val="0"/>
              </a:spcAft>
              <a:buSzPts val="852"/>
              <a:buNone/>
            </a:pPr>
            <a:r>
              <a:rPr lang="en-GB" sz="1185">
                <a:latin typeface="Arial"/>
                <a:ea typeface="Arial"/>
                <a:cs typeface="Arial"/>
                <a:sym typeface="Arial"/>
              </a:rPr>
              <a:t>3. Drugs which are absorbed from specific sites in the intestine (several B vitamins, lithium carbonate, etc.).</a:t>
            </a:r>
            <a:endParaRPr sz="1185">
              <a:latin typeface="Arial"/>
              <a:ea typeface="Arial"/>
              <a:cs typeface="Arial"/>
              <a:sym typeface="Arial"/>
            </a:endParaRPr>
          </a:p>
          <a:p>
            <a:pPr marL="0" lvl="0" indent="0" algn="l" rtl="0">
              <a:lnSpc>
                <a:spcPct val="105000"/>
              </a:lnSpc>
              <a:spcBef>
                <a:spcPts val="1200"/>
              </a:spcBef>
              <a:spcAft>
                <a:spcPts val="0"/>
              </a:spcAft>
              <a:buSzPts val="852"/>
              <a:buNone/>
            </a:pPr>
            <a:r>
              <a:rPr lang="en-GB" sz="1185">
                <a:latin typeface="Arial"/>
                <a:ea typeface="Arial"/>
                <a:cs typeface="Arial"/>
                <a:sym typeface="Arial"/>
              </a:rPr>
              <a:t> 4. When the drug penetrates the intestinal mucosa very slowly e.g. acyclovir.</a:t>
            </a:r>
            <a:endParaRPr sz="1185">
              <a:latin typeface="Arial"/>
              <a:ea typeface="Arial"/>
              <a:cs typeface="Arial"/>
              <a:sym typeface="Arial"/>
            </a:endParaRPr>
          </a:p>
          <a:p>
            <a:pPr marL="0" lvl="0" indent="0" algn="l" rtl="0">
              <a:lnSpc>
                <a:spcPct val="105000"/>
              </a:lnSpc>
              <a:spcBef>
                <a:spcPts val="1200"/>
              </a:spcBef>
              <a:spcAft>
                <a:spcPts val="1200"/>
              </a:spcAft>
              <a:buSzPts val="852"/>
              <a:buNone/>
            </a:pPr>
            <a:r>
              <a:rPr lang="en-GB" sz="1185">
                <a:latin typeface="Arial"/>
                <a:ea typeface="Arial"/>
                <a:cs typeface="Arial"/>
                <a:sym typeface="Arial"/>
              </a:rPr>
              <a:t> 5. When absorption of drug from the colon is minimal.</a:t>
            </a:r>
            <a:endParaRPr sz="1185">
              <a:latin typeface="Arial"/>
              <a:ea typeface="Arial"/>
              <a:cs typeface="Arial"/>
              <a:sym typeface="Arial"/>
            </a:endParaRPr>
          </a:p>
        </p:txBody>
      </p:sp>
      <p:sp>
        <p:nvSpPr>
          <p:cNvPr id="1561" name="Google Shape;1561;p18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171</a:t>
            </a:fld>
            <a:endParaRPr/>
          </a:p>
        </p:txBody>
      </p:sp>
      <p:pic>
        <p:nvPicPr>
          <p:cNvPr id="1562" name="Google Shape;1562;p183"/>
          <p:cNvPicPr preferRelativeResize="0"/>
          <p:nvPr/>
        </p:nvPicPr>
        <p:blipFill>
          <a:blip r:embed="rId3">
            <a:alphaModFix/>
          </a:blip>
          <a:stretch>
            <a:fillRect/>
          </a:stretch>
        </p:blipFill>
        <p:spPr>
          <a:xfrm>
            <a:off x="5636700" y="1551575"/>
            <a:ext cx="3448300" cy="1918124"/>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184"/>
          <p:cNvSpPr txBox="1">
            <a:spLocks noGrp="1"/>
          </p:cNvSpPr>
          <p:nvPr>
            <p:ph type="title"/>
          </p:nvPr>
        </p:nvSpPr>
        <p:spPr>
          <a:xfrm>
            <a:off x="727650" y="539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Gastrointestinal pH</a:t>
            </a:r>
            <a:endParaRPr/>
          </a:p>
        </p:txBody>
      </p:sp>
      <p:sp>
        <p:nvSpPr>
          <p:cNvPr id="1568" name="Google Shape;1568;p184"/>
          <p:cNvSpPr txBox="1">
            <a:spLocks noGrp="1"/>
          </p:cNvSpPr>
          <p:nvPr>
            <p:ph type="body" idx="1"/>
          </p:nvPr>
        </p:nvSpPr>
        <p:spPr>
          <a:xfrm>
            <a:off x="162200" y="1280350"/>
            <a:ext cx="8729100" cy="3863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400">
                <a:latin typeface="Arial"/>
                <a:ea typeface="Arial"/>
                <a:cs typeface="Arial"/>
                <a:sym typeface="Arial"/>
              </a:rPr>
              <a:t>A tremendous 10</a:t>
            </a:r>
            <a:r>
              <a:rPr lang="en-GB" sz="1400" baseline="30000">
                <a:latin typeface="Arial"/>
                <a:ea typeface="Arial"/>
                <a:cs typeface="Arial"/>
                <a:sym typeface="Arial"/>
              </a:rPr>
              <a:t>7</a:t>
            </a:r>
            <a:r>
              <a:rPr lang="en-GB" sz="1400">
                <a:latin typeface="Arial"/>
                <a:ea typeface="Arial"/>
                <a:cs typeface="Arial"/>
                <a:sym typeface="Arial"/>
              </a:rPr>
              <a:t> fold difference in the hydrogen ion concentration is observed between the gastric and colon fluids. </a:t>
            </a:r>
            <a:r>
              <a:rPr lang="en-GB" sz="1400" b="1" i="1">
                <a:solidFill>
                  <a:srgbClr val="20124D"/>
                </a:solidFill>
                <a:latin typeface="Arial"/>
                <a:ea typeface="Arial"/>
                <a:cs typeface="Arial"/>
                <a:sym typeface="Arial"/>
              </a:rPr>
              <a:t>The GI pH generally increases gradually as one move down the stomach to the colon and rectum.</a:t>
            </a:r>
            <a:endParaRPr sz="1400" b="1" i="1">
              <a:solidFill>
                <a:srgbClr val="20124D"/>
              </a:solidFill>
              <a:latin typeface="Arial"/>
              <a:ea typeface="Arial"/>
              <a:cs typeface="Arial"/>
              <a:sym typeface="Arial"/>
            </a:endParaRPr>
          </a:p>
          <a:p>
            <a:pPr marL="0" lvl="0" indent="0" algn="l" rtl="0">
              <a:lnSpc>
                <a:spcPct val="100000"/>
              </a:lnSpc>
              <a:spcBef>
                <a:spcPts val="0"/>
              </a:spcBef>
              <a:spcAft>
                <a:spcPts val="0"/>
              </a:spcAft>
              <a:buNone/>
            </a:pPr>
            <a:r>
              <a:rPr lang="en-GB" sz="1400">
                <a:latin typeface="Arial"/>
                <a:ea typeface="Arial"/>
                <a:cs typeface="Arial"/>
                <a:sym typeface="Arial"/>
              </a:rPr>
              <a:t>GI fluid pH influence drug absorption in several ways;</a:t>
            </a:r>
            <a:endParaRPr sz="1400">
              <a:latin typeface="Arial"/>
              <a:ea typeface="Arial"/>
              <a:cs typeface="Arial"/>
              <a:sym typeface="Arial"/>
            </a:endParaRPr>
          </a:p>
          <a:p>
            <a:pPr marL="0" lvl="0" indent="0" algn="l" rtl="0">
              <a:spcBef>
                <a:spcPts val="0"/>
              </a:spcBef>
              <a:spcAft>
                <a:spcPts val="0"/>
              </a:spcAft>
              <a:buNone/>
            </a:pPr>
            <a:r>
              <a:rPr lang="en-GB" sz="1400" b="1" u="sng">
                <a:solidFill>
                  <a:srgbClr val="20124D"/>
                </a:solidFill>
                <a:latin typeface="Arial"/>
                <a:ea typeface="Arial"/>
                <a:cs typeface="Arial"/>
                <a:sym typeface="Arial"/>
              </a:rPr>
              <a:t>1. Disintegration</a:t>
            </a:r>
            <a:r>
              <a:rPr lang="en-GB" sz="1400">
                <a:latin typeface="Arial"/>
                <a:ea typeface="Arial"/>
                <a:cs typeface="Arial"/>
                <a:sym typeface="Arial"/>
              </a:rPr>
              <a:t>: The disintegration of some dosage forms is pH sensitive. With enteric-coated formulations, the coat dissolves only in the intestine followed by disintegration of the tablet</a:t>
            </a:r>
            <a:endParaRPr sz="1400">
              <a:latin typeface="Arial"/>
              <a:ea typeface="Arial"/>
              <a:cs typeface="Arial"/>
              <a:sym typeface="Arial"/>
            </a:endParaRPr>
          </a:p>
          <a:p>
            <a:pPr marL="0" lvl="0" indent="0" algn="l" rtl="0">
              <a:spcBef>
                <a:spcPts val="1200"/>
              </a:spcBef>
              <a:spcAft>
                <a:spcPts val="0"/>
              </a:spcAft>
              <a:buNone/>
            </a:pPr>
            <a:r>
              <a:rPr lang="en-GB" sz="1400" b="1" u="sng">
                <a:solidFill>
                  <a:srgbClr val="20124D"/>
                </a:solidFill>
                <a:latin typeface="Arial"/>
                <a:ea typeface="Arial"/>
                <a:cs typeface="Arial"/>
                <a:sym typeface="Arial"/>
              </a:rPr>
              <a:t>2. Dissolution:</a:t>
            </a:r>
            <a:r>
              <a:rPr lang="en-GB" sz="1400">
                <a:latin typeface="Arial"/>
                <a:ea typeface="Arial"/>
                <a:cs typeface="Arial"/>
                <a:sym typeface="Arial"/>
              </a:rPr>
              <a:t> A large number of drugs are either weak acids or weak bases whose solubility is greatly affected by pH. </a:t>
            </a:r>
            <a:endParaRPr sz="1400">
              <a:latin typeface="Arial"/>
              <a:ea typeface="Arial"/>
              <a:cs typeface="Arial"/>
              <a:sym typeface="Arial"/>
            </a:endParaRPr>
          </a:p>
          <a:p>
            <a:pPr marL="0" lvl="0" indent="0" algn="l" rtl="0">
              <a:spcBef>
                <a:spcPts val="0"/>
              </a:spcBef>
              <a:spcAft>
                <a:spcPts val="0"/>
              </a:spcAft>
              <a:buNone/>
            </a:pPr>
            <a:r>
              <a:rPr lang="en-GB" sz="1400">
                <a:latin typeface="Arial"/>
                <a:ea typeface="Arial"/>
                <a:cs typeface="Arial"/>
                <a:sym typeface="Arial"/>
              </a:rPr>
              <a:t>A pH that favours formation of salt of the drug enhances the dissolution of that drug.</a:t>
            </a:r>
            <a:endParaRPr sz="1400">
              <a:latin typeface="Arial"/>
              <a:ea typeface="Arial"/>
              <a:cs typeface="Arial"/>
              <a:sym typeface="Arial"/>
            </a:endParaRPr>
          </a:p>
          <a:p>
            <a:pPr marL="0" lvl="0" indent="0" algn="l" rtl="0">
              <a:spcBef>
                <a:spcPts val="0"/>
              </a:spcBef>
              <a:spcAft>
                <a:spcPts val="0"/>
              </a:spcAft>
              <a:buNone/>
            </a:pPr>
            <a:r>
              <a:rPr lang="en-GB" sz="1400">
                <a:latin typeface="Arial"/>
                <a:ea typeface="Arial"/>
                <a:cs typeface="Arial"/>
                <a:sym typeface="Arial"/>
              </a:rPr>
              <a:t>Since drug dissolution is one of the important rate-determining steps in drug absorption, GI pH is of great significance in the oral bioavailability of drugs. </a:t>
            </a:r>
            <a:endParaRPr sz="1400">
              <a:latin typeface="Arial"/>
              <a:ea typeface="Arial"/>
              <a:cs typeface="Arial"/>
              <a:sym typeface="Arial"/>
            </a:endParaRPr>
          </a:p>
          <a:p>
            <a:pPr marL="0" lvl="0" indent="0" algn="l" rtl="0">
              <a:spcBef>
                <a:spcPts val="0"/>
              </a:spcBef>
              <a:spcAft>
                <a:spcPts val="0"/>
              </a:spcAft>
              <a:buNone/>
            </a:pPr>
            <a:r>
              <a:rPr lang="en-GB" sz="1400">
                <a:latin typeface="Arial"/>
                <a:ea typeface="Arial"/>
                <a:cs typeface="Arial"/>
                <a:sym typeface="Arial"/>
              </a:rPr>
              <a:t>Weakly acidic drugs dissolve rapidly in the alkaline pH of the intestine whereas basic drugs dissolve in the acidic pH of the stomach. </a:t>
            </a:r>
            <a:endParaRPr sz="1400">
              <a:latin typeface="Arial"/>
              <a:ea typeface="Arial"/>
              <a:cs typeface="Arial"/>
              <a:sym typeface="Arial"/>
            </a:endParaRPr>
          </a:p>
          <a:p>
            <a:pPr marL="0" lvl="0" indent="0" algn="l" rtl="0">
              <a:spcBef>
                <a:spcPts val="0"/>
              </a:spcBef>
              <a:spcAft>
                <a:spcPts val="0"/>
              </a:spcAft>
              <a:buNone/>
            </a:pPr>
            <a:r>
              <a:rPr lang="en-GB" sz="1400">
                <a:latin typeface="Arial"/>
                <a:ea typeface="Arial"/>
                <a:cs typeface="Arial"/>
                <a:sym typeface="Arial"/>
              </a:rPr>
              <a:t>Since the p</a:t>
            </a:r>
            <a:r>
              <a:rPr lang="en-GB" sz="1400" u="sng">
                <a:solidFill>
                  <a:srgbClr val="980000"/>
                </a:solidFill>
                <a:latin typeface="Arial"/>
                <a:ea typeface="Arial"/>
                <a:cs typeface="Arial"/>
                <a:sym typeface="Arial"/>
              </a:rPr>
              <a:t>rimary site for absorption of most drugs is small intestine, the poorly water-soluble basic drugs must first dissolve in the acidic pH of stomach </a:t>
            </a:r>
            <a:r>
              <a:rPr lang="en-GB" sz="1400">
                <a:latin typeface="Arial"/>
                <a:ea typeface="Arial"/>
                <a:cs typeface="Arial"/>
                <a:sym typeface="Arial"/>
              </a:rPr>
              <a:t>before moving into the intestine. </a:t>
            </a:r>
            <a:endParaRPr sz="1400">
              <a:latin typeface="Arial"/>
              <a:ea typeface="Arial"/>
              <a:cs typeface="Arial"/>
              <a:sym typeface="Arial"/>
            </a:endParaRPr>
          </a:p>
        </p:txBody>
      </p:sp>
      <p:sp>
        <p:nvSpPr>
          <p:cNvPr id="1569" name="Google Shape;1569;p18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172</a:t>
            </a:fld>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185"/>
          <p:cNvSpPr txBox="1">
            <a:spLocks noGrp="1"/>
          </p:cNvSpPr>
          <p:nvPr>
            <p:ph type="title"/>
          </p:nvPr>
        </p:nvSpPr>
        <p:spPr>
          <a:xfrm>
            <a:off x="727650" y="539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Gastrointestinal pH</a:t>
            </a:r>
            <a:endParaRPr/>
          </a:p>
        </p:txBody>
      </p:sp>
      <p:sp>
        <p:nvSpPr>
          <p:cNvPr id="1575" name="Google Shape;1575;p185"/>
          <p:cNvSpPr txBox="1">
            <a:spLocks noGrp="1"/>
          </p:cNvSpPr>
          <p:nvPr>
            <p:ph type="body" idx="1"/>
          </p:nvPr>
        </p:nvSpPr>
        <p:spPr>
          <a:xfrm>
            <a:off x="450325" y="1220775"/>
            <a:ext cx="7967700" cy="383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b="1" u="sng">
                <a:solidFill>
                  <a:srgbClr val="20124D"/>
                </a:solidFill>
                <a:latin typeface="Arial"/>
                <a:ea typeface="Arial"/>
                <a:cs typeface="Arial"/>
                <a:sym typeface="Arial"/>
              </a:rPr>
              <a:t>3. Absorption:</a:t>
            </a:r>
            <a:r>
              <a:rPr lang="en-GB" sz="1700">
                <a:latin typeface="Arial"/>
                <a:ea typeface="Arial"/>
                <a:cs typeface="Arial"/>
                <a:sym typeface="Arial"/>
              </a:rPr>
              <a:t> Depending upon the drug pKa and whether its an acidic or a basic drug, the GI pH influences drug absorption by determining the amount of drug that would exist in the unionised form at the site of absorption. </a:t>
            </a:r>
            <a:endParaRPr sz="1700">
              <a:latin typeface="Arial"/>
              <a:ea typeface="Arial"/>
              <a:cs typeface="Arial"/>
              <a:sym typeface="Arial"/>
            </a:endParaRPr>
          </a:p>
          <a:p>
            <a:pPr marL="0" lvl="0" indent="0" algn="l" rtl="0">
              <a:spcBef>
                <a:spcPts val="1200"/>
              </a:spcBef>
              <a:spcAft>
                <a:spcPts val="0"/>
              </a:spcAft>
              <a:buNone/>
            </a:pPr>
            <a:r>
              <a:rPr lang="en-GB" sz="1700" b="1" u="sng">
                <a:solidFill>
                  <a:srgbClr val="20124D"/>
                </a:solidFill>
                <a:latin typeface="Arial"/>
                <a:ea typeface="Arial"/>
                <a:cs typeface="Arial"/>
                <a:sym typeface="Arial"/>
              </a:rPr>
              <a:t>4. Stability:</a:t>
            </a:r>
            <a:r>
              <a:rPr lang="en-GB" sz="1700">
                <a:latin typeface="Arial"/>
                <a:ea typeface="Arial"/>
                <a:cs typeface="Arial"/>
                <a:sym typeface="Arial"/>
              </a:rPr>
              <a:t> GI pH also influences the chemical stability of drugs.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The acidic stomach pH is known to affect degradation of penicillin G and erythromycin.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This can be overcome by preparing prodrugs of such drugs that do not degrade or dissolve in acidic pH e.g. carindacillin and erythromycin estolate. </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With basic drugs, formation of insoluble drug hydroxide in the alkaline pH of the intestine has been observed. </a:t>
            </a:r>
            <a:endParaRPr sz="1700">
              <a:latin typeface="Arial"/>
              <a:ea typeface="Arial"/>
              <a:cs typeface="Arial"/>
              <a:sym typeface="Arial"/>
            </a:endParaRPr>
          </a:p>
        </p:txBody>
      </p:sp>
      <p:sp>
        <p:nvSpPr>
          <p:cNvPr id="1576" name="Google Shape;1576;p18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173</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86"/>
          <p:cNvSpPr txBox="1">
            <a:spLocks noGrp="1"/>
          </p:cNvSpPr>
          <p:nvPr>
            <p:ph type="title"/>
          </p:nvPr>
        </p:nvSpPr>
        <p:spPr>
          <a:xfrm>
            <a:off x="729450" y="561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Disease States </a:t>
            </a:r>
            <a:endParaRPr/>
          </a:p>
        </p:txBody>
      </p:sp>
      <p:sp>
        <p:nvSpPr>
          <p:cNvPr id="1582" name="Google Shape;1582;p186"/>
          <p:cNvSpPr txBox="1">
            <a:spLocks noGrp="1"/>
          </p:cNvSpPr>
          <p:nvPr>
            <p:ph type="body" idx="1"/>
          </p:nvPr>
        </p:nvSpPr>
        <p:spPr>
          <a:xfrm>
            <a:off x="2966200" y="1508900"/>
            <a:ext cx="5451900" cy="299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3 major classes of disease states that can influence the bioavailability of a drug are: </a:t>
            </a:r>
            <a:endParaRPr sz="1500">
              <a:latin typeface="Arial"/>
              <a:ea typeface="Arial"/>
              <a:cs typeface="Arial"/>
              <a:sym typeface="Arial"/>
            </a:endParaRPr>
          </a:p>
          <a:p>
            <a:pPr marL="0" lvl="0" indent="0" algn="l" rtl="0">
              <a:spcBef>
                <a:spcPts val="1200"/>
              </a:spcBef>
              <a:spcAft>
                <a:spcPts val="0"/>
              </a:spcAft>
              <a:buNone/>
            </a:pPr>
            <a:endParaRPr sz="1500">
              <a:latin typeface="Arial"/>
              <a:ea typeface="Arial"/>
              <a:cs typeface="Arial"/>
              <a:sym typeface="Arial"/>
            </a:endParaRPr>
          </a:p>
          <a:p>
            <a:pPr marL="0" lvl="0" indent="0" algn="l" rtl="0">
              <a:spcBef>
                <a:spcPts val="1200"/>
              </a:spcBef>
              <a:spcAft>
                <a:spcPts val="0"/>
              </a:spcAft>
              <a:buNone/>
            </a:pPr>
            <a:r>
              <a:rPr lang="en-GB" sz="1500" b="1">
                <a:solidFill>
                  <a:srgbClr val="20124D"/>
                </a:solidFill>
                <a:latin typeface="Arial"/>
                <a:ea typeface="Arial"/>
                <a:cs typeface="Arial"/>
                <a:sym typeface="Arial"/>
              </a:rPr>
              <a:t>1. Gastrointestinal diseases,</a:t>
            </a:r>
            <a:endParaRPr sz="1500" b="1">
              <a:solidFill>
                <a:srgbClr val="20124D"/>
              </a:solidFill>
              <a:latin typeface="Arial"/>
              <a:ea typeface="Arial"/>
              <a:cs typeface="Arial"/>
              <a:sym typeface="Arial"/>
            </a:endParaRPr>
          </a:p>
          <a:p>
            <a:pPr marL="0" lvl="0" indent="0" algn="l" rtl="0">
              <a:spcBef>
                <a:spcPts val="1200"/>
              </a:spcBef>
              <a:spcAft>
                <a:spcPts val="0"/>
              </a:spcAft>
              <a:buNone/>
            </a:pPr>
            <a:r>
              <a:rPr lang="en-GB" sz="1500" b="1">
                <a:solidFill>
                  <a:srgbClr val="980000"/>
                </a:solidFill>
                <a:latin typeface="Arial"/>
                <a:ea typeface="Arial"/>
                <a:cs typeface="Arial"/>
                <a:sym typeface="Arial"/>
              </a:rPr>
              <a:t>2. Cardiovascular diseases, and </a:t>
            </a:r>
            <a:endParaRPr sz="1500" b="1">
              <a:solidFill>
                <a:srgbClr val="980000"/>
              </a:solidFill>
              <a:latin typeface="Arial"/>
              <a:ea typeface="Arial"/>
              <a:cs typeface="Arial"/>
              <a:sym typeface="Arial"/>
            </a:endParaRPr>
          </a:p>
          <a:p>
            <a:pPr marL="0" lvl="0" indent="0" algn="l" rtl="0">
              <a:spcBef>
                <a:spcPts val="1200"/>
              </a:spcBef>
              <a:spcAft>
                <a:spcPts val="1200"/>
              </a:spcAft>
              <a:buNone/>
            </a:pPr>
            <a:r>
              <a:rPr lang="en-GB" sz="1500" b="1">
                <a:solidFill>
                  <a:srgbClr val="0C343D"/>
                </a:solidFill>
                <a:latin typeface="Arial"/>
                <a:ea typeface="Arial"/>
                <a:cs typeface="Arial"/>
                <a:sym typeface="Arial"/>
              </a:rPr>
              <a:t>3. Hepatic diseases. </a:t>
            </a:r>
            <a:endParaRPr sz="1500" b="1">
              <a:solidFill>
                <a:srgbClr val="0C343D"/>
              </a:solidFill>
              <a:latin typeface="Arial"/>
              <a:ea typeface="Arial"/>
              <a:cs typeface="Arial"/>
              <a:sym typeface="Arial"/>
            </a:endParaRPr>
          </a:p>
        </p:txBody>
      </p:sp>
      <p:sp>
        <p:nvSpPr>
          <p:cNvPr id="1583" name="Google Shape;1583;p18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174</a:t>
            </a:fld>
            <a:endParaRPr/>
          </a:p>
        </p:txBody>
      </p:sp>
      <p:pic>
        <p:nvPicPr>
          <p:cNvPr id="1584" name="Google Shape;1584;p186"/>
          <p:cNvPicPr preferRelativeResize="0"/>
          <p:nvPr/>
        </p:nvPicPr>
        <p:blipFill>
          <a:blip r:embed="rId3">
            <a:alphaModFix/>
          </a:blip>
          <a:stretch>
            <a:fillRect/>
          </a:stretch>
        </p:blipFill>
        <p:spPr>
          <a:xfrm>
            <a:off x="584950" y="1571613"/>
            <a:ext cx="2381250" cy="3571875"/>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187"/>
          <p:cNvSpPr txBox="1">
            <a:spLocks noGrp="1"/>
          </p:cNvSpPr>
          <p:nvPr>
            <p:ph type="title"/>
          </p:nvPr>
        </p:nvSpPr>
        <p:spPr>
          <a:xfrm>
            <a:off x="729450" y="561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20124D"/>
                </a:solidFill>
              </a:rPr>
              <a:t>1. Gastrointestinal diseases:</a:t>
            </a:r>
            <a:endParaRPr>
              <a:solidFill>
                <a:srgbClr val="20124D"/>
              </a:solidFill>
            </a:endParaRPr>
          </a:p>
        </p:txBody>
      </p:sp>
      <p:sp>
        <p:nvSpPr>
          <p:cNvPr id="1590" name="Google Shape;1590;p187"/>
          <p:cNvSpPr txBox="1">
            <a:spLocks noGrp="1"/>
          </p:cNvSpPr>
          <p:nvPr>
            <p:ph type="body" idx="1"/>
          </p:nvPr>
        </p:nvSpPr>
        <p:spPr>
          <a:xfrm>
            <a:off x="418350" y="1352325"/>
            <a:ext cx="5815800" cy="37101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SzPts val="688"/>
              <a:buNone/>
            </a:pPr>
            <a:r>
              <a:rPr lang="en-GB" sz="1312">
                <a:latin typeface="Arial"/>
                <a:ea typeface="Arial"/>
                <a:cs typeface="Arial"/>
                <a:sym typeface="Arial"/>
              </a:rPr>
              <a:t>Pathologic conditions of the GIT can influence changes in drug absorption;</a:t>
            </a:r>
            <a:endParaRPr sz="1312">
              <a:latin typeface="Arial"/>
              <a:ea typeface="Arial"/>
              <a:cs typeface="Arial"/>
              <a:sym typeface="Arial"/>
            </a:endParaRPr>
          </a:p>
          <a:p>
            <a:pPr marL="0" lvl="0" indent="0" algn="l" rtl="0">
              <a:lnSpc>
                <a:spcPct val="200000"/>
              </a:lnSpc>
              <a:spcBef>
                <a:spcPts val="0"/>
              </a:spcBef>
              <a:spcAft>
                <a:spcPts val="0"/>
              </a:spcAft>
              <a:buSzPts val="688"/>
              <a:buNone/>
            </a:pPr>
            <a:r>
              <a:rPr lang="en-GB" sz="1312" b="1">
                <a:solidFill>
                  <a:srgbClr val="20124D"/>
                </a:solidFill>
                <a:latin typeface="Arial"/>
                <a:ea typeface="Arial"/>
                <a:cs typeface="Arial"/>
                <a:sym typeface="Arial"/>
              </a:rPr>
              <a:t>(a) Altered GI motility:</a:t>
            </a:r>
            <a:endParaRPr sz="1312" b="1">
              <a:solidFill>
                <a:srgbClr val="20124D"/>
              </a:solidFill>
              <a:latin typeface="Arial"/>
              <a:ea typeface="Arial"/>
              <a:cs typeface="Arial"/>
              <a:sym typeface="Arial"/>
            </a:endParaRPr>
          </a:p>
          <a:p>
            <a:pPr marL="0" lvl="0" indent="0" algn="l" rtl="0">
              <a:lnSpc>
                <a:spcPct val="200000"/>
              </a:lnSpc>
              <a:spcBef>
                <a:spcPts val="0"/>
              </a:spcBef>
              <a:spcAft>
                <a:spcPts val="0"/>
              </a:spcAft>
              <a:buSzPts val="688"/>
              <a:buNone/>
            </a:pPr>
            <a:r>
              <a:rPr lang="en-GB" sz="1312" b="1">
                <a:solidFill>
                  <a:srgbClr val="20124D"/>
                </a:solidFill>
                <a:latin typeface="Arial"/>
                <a:ea typeface="Arial"/>
                <a:cs typeface="Arial"/>
                <a:sym typeface="Arial"/>
              </a:rPr>
              <a:t>(b) Gastrointestinal diseases and infections: </a:t>
            </a:r>
            <a:r>
              <a:rPr lang="en-GB" sz="1312">
                <a:latin typeface="Arial"/>
                <a:ea typeface="Arial"/>
                <a:cs typeface="Arial"/>
                <a:sym typeface="Arial"/>
              </a:rPr>
              <a:t>The influence of </a:t>
            </a:r>
            <a:r>
              <a:rPr lang="en-GB" sz="1312" u="sng">
                <a:solidFill>
                  <a:srgbClr val="20124D"/>
                </a:solidFill>
                <a:latin typeface="Arial"/>
                <a:ea typeface="Arial"/>
                <a:cs typeface="Arial"/>
                <a:sym typeface="Arial"/>
              </a:rPr>
              <a:t>achlorhydria </a:t>
            </a:r>
            <a:r>
              <a:rPr lang="en-GB" sz="1312">
                <a:latin typeface="Arial"/>
                <a:ea typeface="Arial"/>
                <a:cs typeface="Arial"/>
                <a:sym typeface="Arial"/>
              </a:rPr>
              <a:t>(decreased gastric acid secretion and increased stomach pH) on gastric emptying and drug absorption, especially that of acidic drugs (decreased absorption, e.g. aspirin) has been studied. Two of the intestinal disorders related with </a:t>
            </a:r>
            <a:r>
              <a:rPr lang="en-GB" sz="1312" u="sng">
                <a:solidFill>
                  <a:srgbClr val="20124D"/>
                </a:solidFill>
                <a:latin typeface="Arial"/>
                <a:ea typeface="Arial"/>
                <a:cs typeface="Arial"/>
                <a:sym typeface="Arial"/>
              </a:rPr>
              <a:t>malabsorption syndrome</a:t>
            </a:r>
            <a:r>
              <a:rPr lang="en-GB" sz="1312">
                <a:latin typeface="Arial"/>
                <a:ea typeface="Arial"/>
                <a:cs typeface="Arial"/>
                <a:sym typeface="Arial"/>
              </a:rPr>
              <a:t> that influence drug availability are </a:t>
            </a:r>
            <a:r>
              <a:rPr lang="en-GB" sz="1312" b="1">
                <a:solidFill>
                  <a:srgbClr val="980000"/>
                </a:solidFill>
                <a:latin typeface="Arial"/>
                <a:ea typeface="Arial"/>
                <a:cs typeface="Arial"/>
                <a:sym typeface="Arial"/>
              </a:rPr>
              <a:t>celiac disease</a:t>
            </a:r>
            <a:r>
              <a:rPr lang="en-GB" sz="1312">
                <a:latin typeface="Arial"/>
                <a:ea typeface="Arial"/>
                <a:cs typeface="Arial"/>
                <a:sym typeface="Arial"/>
              </a:rPr>
              <a:t> (characterized by destruction of villi and microvilli) and </a:t>
            </a:r>
            <a:r>
              <a:rPr lang="en-GB" sz="1312" b="1">
                <a:solidFill>
                  <a:srgbClr val="980000"/>
                </a:solidFill>
                <a:latin typeface="Arial"/>
                <a:ea typeface="Arial"/>
                <a:cs typeface="Arial"/>
                <a:sym typeface="Arial"/>
              </a:rPr>
              <a:t>Crohn’s disease</a:t>
            </a:r>
            <a:r>
              <a:rPr lang="en-GB" sz="1312">
                <a:latin typeface="Arial"/>
                <a:ea typeface="Arial"/>
                <a:cs typeface="Arial"/>
                <a:sym typeface="Arial"/>
              </a:rPr>
              <a:t>. </a:t>
            </a:r>
            <a:endParaRPr sz="1312">
              <a:latin typeface="Arial"/>
              <a:ea typeface="Arial"/>
              <a:cs typeface="Arial"/>
              <a:sym typeface="Arial"/>
            </a:endParaRPr>
          </a:p>
          <a:p>
            <a:pPr marL="0" lvl="0" indent="0" algn="l" rtl="0">
              <a:lnSpc>
                <a:spcPct val="95000"/>
              </a:lnSpc>
              <a:spcBef>
                <a:spcPts val="0"/>
              </a:spcBef>
              <a:spcAft>
                <a:spcPts val="1200"/>
              </a:spcAft>
              <a:buSzPts val="688"/>
              <a:buNone/>
            </a:pPr>
            <a:endParaRPr sz="812" b="1" u="sng"/>
          </a:p>
        </p:txBody>
      </p:sp>
      <p:sp>
        <p:nvSpPr>
          <p:cNvPr id="1591" name="Google Shape;1591;p18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175</a:t>
            </a:fld>
            <a:endParaRPr/>
          </a:p>
        </p:txBody>
      </p:sp>
      <p:pic>
        <p:nvPicPr>
          <p:cNvPr id="1592" name="Google Shape;1592;p187"/>
          <p:cNvPicPr preferRelativeResize="0"/>
          <p:nvPr/>
        </p:nvPicPr>
        <p:blipFill>
          <a:blip r:embed="rId3">
            <a:alphaModFix/>
          </a:blip>
          <a:stretch>
            <a:fillRect/>
          </a:stretch>
        </p:blipFill>
        <p:spPr>
          <a:xfrm>
            <a:off x="6729200" y="224175"/>
            <a:ext cx="2174400" cy="2682676"/>
          </a:xfrm>
          <a:prstGeom prst="rect">
            <a:avLst/>
          </a:prstGeom>
          <a:noFill/>
          <a:ln>
            <a:noFill/>
          </a:ln>
        </p:spPr>
      </p:pic>
      <p:pic>
        <p:nvPicPr>
          <p:cNvPr id="1593" name="Google Shape;1593;p187"/>
          <p:cNvPicPr preferRelativeResize="0"/>
          <p:nvPr/>
        </p:nvPicPr>
        <p:blipFill>
          <a:blip r:embed="rId4">
            <a:alphaModFix/>
          </a:blip>
          <a:stretch>
            <a:fillRect/>
          </a:stretch>
        </p:blipFill>
        <p:spPr>
          <a:xfrm>
            <a:off x="6460625" y="2742975"/>
            <a:ext cx="2624376" cy="2127350"/>
          </a:xfrm>
          <a:prstGeom prst="rect">
            <a:avLst/>
          </a:prstGeom>
          <a:noFill/>
          <a:ln>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88"/>
          <p:cNvSpPr txBox="1">
            <a:spLocks noGrp="1"/>
          </p:cNvSpPr>
          <p:nvPr>
            <p:ph type="title"/>
          </p:nvPr>
        </p:nvSpPr>
        <p:spPr>
          <a:xfrm>
            <a:off x="729450" y="5289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20124D"/>
                </a:solidFill>
              </a:rPr>
              <a:t>1. Gastrointestinal diseases:</a:t>
            </a:r>
            <a:endParaRPr/>
          </a:p>
        </p:txBody>
      </p:sp>
      <p:sp>
        <p:nvSpPr>
          <p:cNvPr id="1599" name="Google Shape;1599;p188"/>
          <p:cNvSpPr txBox="1">
            <a:spLocks noGrp="1"/>
          </p:cNvSpPr>
          <p:nvPr>
            <p:ph type="body" idx="1"/>
          </p:nvPr>
        </p:nvSpPr>
        <p:spPr>
          <a:xfrm>
            <a:off x="343600" y="1263475"/>
            <a:ext cx="8409000" cy="3777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688"/>
              <a:buFont typeface="Arial"/>
              <a:buNone/>
            </a:pPr>
            <a:r>
              <a:rPr lang="en-GB" sz="1500" u="sng">
                <a:solidFill>
                  <a:srgbClr val="20124D"/>
                </a:solidFill>
                <a:latin typeface="Arial"/>
                <a:ea typeface="Arial"/>
                <a:cs typeface="Arial"/>
                <a:sym typeface="Arial"/>
              </a:rPr>
              <a:t>Abnormalities associated with celiac disease include</a:t>
            </a:r>
            <a:endParaRPr sz="1500" u="sng">
              <a:solidFill>
                <a:srgbClr val="20124D"/>
              </a:solidFill>
              <a:latin typeface="Arial"/>
              <a:ea typeface="Arial"/>
              <a:cs typeface="Arial"/>
              <a:sym typeface="Arial"/>
            </a:endParaRPr>
          </a:p>
          <a:p>
            <a:pPr marL="0" lvl="0" indent="457200" algn="l" rtl="0">
              <a:lnSpc>
                <a:spcPct val="100000"/>
              </a:lnSpc>
              <a:spcBef>
                <a:spcPts val="0"/>
              </a:spcBef>
              <a:spcAft>
                <a:spcPts val="0"/>
              </a:spcAft>
              <a:buNone/>
            </a:pPr>
            <a:r>
              <a:rPr lang="en-GB" sz="1500">
                <a:latin typeface="Arial"/>
                <a:ea typeface="Arial"/>
                <a:cs typeface="Arial"/>
                <a:sym typeface="Arial"/>
              </a:rPr>
              <a:t>*increased gastric emptying rate and GI permeability, </a:t>
            </a:r>
            <a:endParaRPr sz="1500">
              <a:latin typeface="Arial"/>
              <a:ea typeface="Arial"/>
              <a:cs typeface="Arial"/>
              <a:sym typeface="Arial"/>
            </a:endParaRPr>
          </a:p>
          <a:p>
            <a:pPr marL="0" lvl="0" indent="457200" algn="l" rtl="0">
              <a:lnSpc>
                <a:spcPct val="100000"/>
              </a:lnSpc>
              <a:spcBef>
                <a:spcPts val="0"/>
              </a:spcBef>
              <a:spcAft>
                <a:spcPts val="0"/>
              </a:spcAft>
              <a:buNone/>
            </a:pPr>
            <a:r>
              <a:rPr lang="en-GB" sz="1500">
                <a:latin typeface="Arial"/>
                <a:ea typeface="Arial"/>
                <a:cs typeface="Arial"/>
                <a:sym typeface="Arial"/>
              </a:rPr>
              <a:t>*altered intestinal drug metabolism, steatorrhea (impaired secretion of bile thus affecting absorption of lipophilic drugs and vitamins) and </a:t>
            </a:r>
            <a:endParaRPr sz="1500">
              <a:latin typeface="Arial"/>
              <a:ea typeface="Arial"/>
              <a:cs typeface="Arial"/>
              <a:sym typeface="Arial"/>
            </a:endParaRPr>
          </a:p>
          <a:p>
            <a:pPr marL="0" lvl="0" indent="457200" algn="l" rtl="0">
              <a:lnSpc>
                <a:spcPct val="100000"/>
              </a:lnSpc>
              <a:spcBef>
                <a:spcPts val="0"/>
              </a:spcBef>
              <a:spcAft>
                <a:spcPts val="0"/>
              </a:spcAft>
              <a:buClr>
                <a:srgbClr val="000000"/>
              </a:buClr>
              <a:buSzPts val="688"/>
              <a:buFont typeface="Arial"/>
              <a:buNone/>
            </a:pPr>
            <a:r>
              <a:rPr lang="en-GB" sz="1500">
                <a:latin typeface="Arial"/>
                <a:ea typeface="Arial"/>
                <a:cs typeface="Arial"/>
                <a:sym typeface="Arial"/>
              </a:rPr>
              <a:t>*reduced enterohepatic cycling of bile salts, all of which can significantly impair drug absorption. </a:t>
            </a:r>
            <a:endParaRPr sz="1500">
              <a:latin typeface="Arial"/>
              <a:ea typeface="Arial"/>
              <a:cs typeface="Arial"/>
              <a:sym typeface="Arial"/>
            </a:endParaRPr>
          </a:p>
          <a:p>
            <a:pPr marL="0" lvl="0" indent="0" algn="l" rtl="0">
              <a:lnSpc>
                <a:spcPct val="100000"/>
              </a:lnSpc>
              <a:spcBef>
                <a:spcPts val="0"/>
              </a:spcBef>
              <a:spcAft>
                <a:spcPts val="0"/>
              </a:spcAft>
              <a:buClr>
                <a:srgbClr val="000000"/>
              </a:buClr>
              <a:buSzPts val="688"/>
              <a:buFont typeface="Arial"/>
              <a:buNone/>
            </a:pPr>
            <a:r>
              <a:rPr lang="en-GB" sz="1500" u="sng">
                <a:solidFill>
                  <a:srgbClr val="20124D"/>
                </a:solidFill>
                <a:latin typeface="Arial"/>
                <a:ea typeface="Arial"/>
                <a:cs typeface="Arial"/>
                <a:sym typeface="Arial"/>
              </a:rPr>
              <a:t>Conditions associated with Crohn’s disease</a:t>
            </a:r>
            <a:r>
              <a:rPr lang="en-GB" sz="1500">
                <a:latin typeface="Arial"/>
                <a:ea typeface="Arial"/>
                <a:cs typeface="Arial"/>
                <a:sym typeface="Arial"/>
              </a:rPr>
              <a:t> </a:t>
            </a:r>
            <a:endParaRPr sz="1500">
              <a:latin typeface="Arial"/>
              <a:ea typeface="Arial"/>
              <a:cs typeface="Arial"/>
              <a:sym typeface="Arial"/>
            </a:endParaRPr>
          </a:p>
          <a:p>
            <a:pPr marL="0" lvl="0" indent="457200" algn="l" rtl="0">
              <a:lnSpc>
                <a:spcPct val="100000"/>
              </a:lnSpc>
              <a:spcBef>
                <a:spcPts val="0"/>
              </a:spcBef>
              <a:spcAft>
                <a:spcPts val="0"/>
              </a:spcAft>
              <a:buClr>
                <a:srgbClr val="000000"/>
              </a:buClr>
              <a:buSzPts val="688"/>
              <a:buFont typeface="Arial"/>
              <a:buNone/>
            </a:pPr>
            <a:r>
              <a:rPr lang="en-GB" sz="1500">
                <a:latin typeface="Arial"/>
                <a:ea typeface="Arial"/>
                <a:cs typeface="Arial"/>
                <a:sym typeface="Arial"/>
              </a:rPr>
              <a:t>*altered gut wall microbial flora, </a:t>
            </a:r>
            <a:endParaRPr sz="1500">
              <a:latin typeface="Arial"/>
              <a:ea typeface="Arial"/>
              <a:cs typeface="Arial"/>
              <a:sym typeface="Arial"/>
            </a:endParaRPr>
          </a:p>
          <a:p>
            <a:pPr marL="0" lvl="0" indent="457200" algn="l" rtl="0">
              <a:lnSpc>
                <a:spcPct val="100000"/>
              </a:lnSpc>
              <a:spcBef>
                <a:spcPts val="0"/>
              </a:spcBef>
              <a:spcAft>
                <a:spcPts val="0"/>
              </a:spcAft>
              <a:buClr>
                <a:srgbClr val="000000"/>
              </a:buClr>
              <a:buSzPts val="688"/>
              <a:buFont typeface="Arial"/>
              <a:buNone/>
            </a:pPr>
            <a:r>
              <a:rPr lang="en-GB" sz="1500">
                <a:latin typeface="Arial"/>
                <a:ea typeface="Arial"/>
                <a:cs typeface="Arial"/>
                <a:sym typeface="Arial"/>
              </a:rPr>
              <a:t>*decreased gut surface area and </a:t>
            </a:r>
            <a:endParaRPr sz="1500">
              <a:latin typeface="Arial"/>
              <a:ea typeface="Arial"/>
              <a:cs typeface="Arial"/>
              <a:sym typeface="Arial"/>
            </a:endParaRPr>
          </a:p>
          <a:p>
            <a:pPr marL="0" lvl="0" indent="457200" algn="l" rtl="0">
              <a:lnSpc>
                <a:spcPct val="100000"/>
              </a:lnSpc>
              <a:spcBef>
                <a:spcPts val="0"/>
              </a:spcBef>
              <a:spcAft>
                <a:spcPts val="0"/>
              </a:spcAft>
              <a:buClr>
                <a:srgbClr val="000000"/>
              </a:buClr>
              <a:buSzPts val="688"/>
              <a:buFont typeface="Arial"/>
              <a:buNone/>
            </a:pPr>
            <a:r>
              <a:rPr lang="en-GB" sz="1500">
                <a:latin typeface="Arial"/>
                <a:ea typeface="Arial"/>
                <a:cs typeface="Arial"/>
                <a:sym typeface="Arial"/>
              </a:rPr>
              <a:t>*intestinal transit rate. </a:t>
            </a:r>
            <a:endParaRPr sz="1500">
              <a:latin typeface="Arial"/>
              <a:ea typeface="Arial"/>
              <a:cs typeface="Arial"/>
              <a:sym typeface="Arial"/>
            </a:endParaRPr>
          </a:p>
          <a:p>
            <a:pPr marL="0" lvl="0" indent="0" algn="l" rtl="0">
              <a:lnSpc>
                <a:spcPct val="100000"/>
              </a:lnSpc>
              <a:spcBef>
                <a:spcPts val="0"/>
              </a:spcBef>
              <a:spcAft>
                <a:spcPts val="0"/>
              </a:spcAft>
              <a:buClr>
                <a:srgbClr val="000000"/>
              </a:buClr>
              <a:buSzPts val="688"/>
              <a:buFont typeface="Arial"/>
              <a:buNone/>
            </a:pPr>
            <a:r>
              <a:rPr lang="en-GB" sz="1500">
                <a:latin typeface="Arial"/>
                <a:ea typeface="Arial"/>
                <a:cs typeface="Arial"/>
                <a:sym typeface="Arial"/>
              </a:rPr>
              <a:t>Malabsorption is also induced by drugs such as antineoplastics and alcohol which increase permeability of agents not normally absorbed.</a:t>
            </a:r>
            <a:endParaRPr sz="1500">
              <a:latin typeface="Arial"/>
              <a:ea typeface="Arial"/>
              <a:cs typeface="Arial"/>
              <a:sym typeface="Arial"/>
            </a:endParaRPr>
          </a:p>
          <a:p>
            <a:pPr marL="0" lvl="0" indent="0" algn="l" rtl="0">
              <a:lnSpc>
                <a:spcPct val="100000"/>
              </a:lnSpc>
              <a:spcBef>
                <a:spcPts val="0"/>
              </a:spcBef>
              <a:spcAft>
                <a:spcPts val="0"/>
              </a:spcAft>
              <a:buClr>
                <a:srgbClr val="000000"/>
              </a:buClr>
              <a:buSzPts val="688"/>
              <a:buFont typeface="Arial"/>
              <a:buNone/>
            </a:pPr>
            <a:r>
              <a:rPr lang="en-GB" sz="1500">
                <a:latin typeface="Arial"/>
                <a:ea typeface="Arial"/>
                <a:cs typeface="Arial"/>
                <a:sym typeface="Arial"/>
              </a:rPr>
              <a:t>GI infections like shigellosis, gastroenteritis, cholera and food poisoning also result in malabsorption. </a:t>
            </a:r>
            <a:endParaRPr sz="1500">
              <a:latin typeface="Arial"/>
              <a:ea typeface="Arial"/>
              <a:cs typeface="Arial"/>
              <a:sym typeface="Arial"/>
            </a:endParaRPr>
          </a:p>
          <a:p>
            <a:pPr marL="0" lvl="0" indent="0" algn="l" rtl="0">
              <a:lnSpc>
                <a:spcPct val="100000"/>
              </a:lnSpc>
              <a:spcBef>
                <a:spcPts val="0"/>
              </a:spcBef>
              <a:spcAft>
                <a:spcPts val="0"/>
              </a:spcAft>
              <a:buClr>
                <a:srgbClr val="000000"/>
              </a:buClr>
              <a:buSzPts val="688"/>
              <a:buFont typeface="Arial"/>
              <a:buNone/>
            </a:pPr>
            <a:r>
              <a:rPr lang="en-GB" sz="1500">
                <a:latin typeface="Arial"/>
                <a:ea typeface="Arial"/>
                <a:cs typeface="Arial"/>
                <a:sym typeface="Arial"/>
              </a:rPr>
              <a:t>Colonic diseases such as colitis, amoebiasis and constipation can also alter drug absorption.</a:t>
            </a:r>
            <a:r>
              <a:rPr lang="en-GB" sz="1500" b="1">
                <a:latin typeface="Arial"/>
                <a:ea typeface="Arial"/>
                <a:cs typeface="Arial"/>
                <a:sym typeface="Arial"/>
              </a:rPr>
              <a:t> </a:t>
            </a:r>
            <a:endParaRPr sz="1500" b="1">
              <a:latin typeface="Arial"/>
              <a:ea typeface="Arial"/>
              <a:cs typeface="Arial"/>
              <a:sym typeface="Arial"/>
            </a:endParaRPr>
          </a:p>
          <a:p>
            <a:pPr marL="0" lvl="0" indent="0" algn="l" rtl="0">
              <a:spcBef>
                <a:spcPts val="0"/>
              </a:spcBef>
              <a:spcAft>
                <a:spcPts val="1200"/>
              </a:spcAft>
              <a:buNone/>
            </a:pPr>
            <a:endParaRPr sz="1500">
              <a:latin typeface="Arial"/>
              <a:ea typeface="Arial"/>
              <a:cs typeface="Arial"/>
              <a:sym typeface="Arial"/>
            </a:endParaRPr>
          </a:p>
        </p:txBody>
      </p:sp>
      <p:sp>
        <p:nvSpPr>
          <p:cNvPr id="1600" name="Google Shape;1600;p18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176</a:t>
            </a:fld>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89"/>
          <p:cNvSpPr txBox="1">
            <a:spLocks noGrp="1"/>
          </p:cNvSpPr>
          <p:nvPr>
            <p:ph type="title"/>
          </p:nvPr>
        </p:nvSpPr>
        <p:spPr>
          <a:xfrm>
            <a:off x="473350" y="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solidFill>
                  <a:srgbClr val="20124D"/>
                </a:solidFill>
              </a:rPr>
              <a:t>Gastrointestinal, Cardiovascular &amp; Hepatic diseases:</a:t>
            </a:r>
            <a:endParaRPr/>
          </a:p>
        </p:txBody>
      </p:sp>
      <p:sp>
        <p:nvSpPr>
          <p:cNvPr id="1606" name="Google Shape;1606;p189"/>
          <p:cNvSpPr txBox="1">
            <a:spLocks noGrp="1"/>
          </p:cNvSpPr>
          <p:nvPr>
            <p:ph type="body" idx="1"/>
          </p:nvPr>
        </p:nvSpPr>
        <p:spPr>
          <a:xfrm>
            <a:off x="343600" y="1263475"/>
            <a:ext cx="6274500" cy="37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u="sng">
                <a:solidFill>
                  <a:srgbClr val="20124D"/>
                </a:solidFill>
                <a:latin typeface="Arial"/>
                <a:ea typeface="Arial"/>
                <a:cs typeface="Arial"/>
                <a:sym typeface="Arial"/>
              </a:rPr>
              <a:t>(c) Gastrointestinal surgery: </a:t>
            </a:r>
            <a:r>
              <a:rPr lang="en-GB" sz="1500">
                <a:solidFill>
                  <a:schemeClr val="dk2"/>
                </a:solidFill>
                <a:latin typeface="Arial"/>
                <a:ea typeface="Arial"/>
                <a:cs typeface="Arial"/>
                <a:sym typeface="Arial"/>
              </a:rPr>
              <a:t>Gastrectomy can result in drug dumping in the intestine, osmotic diarrhoea and reduced intestinal transit time. </a:t>
            </a:r>
            <a:endParaRPr sz="1500">
              <a:solidFill>
                <a:schemeClr val="dk2"/>
              </a:solidFill>
              <a:latin typeface="Arial"/>
              <a:ea typeface="Arial"/>
              <a:cs typeface="Arial"/>
              <a:sym typeface="Arial"/>
            </a:endParaRPr>
          </a:p>
          <a:p>
            <a:pPr marL="0" lvl="0" indent="0" algn="l" rtl="0">
              <a:spcBef>
                <a:spcPts val="1200"/>
              </a:spcBef>
              <a:spcAft>
                <a:spcPts val="0"/>
              </a:spcAft>
              <a:buNone/>
            </a:pPr>
            <a:r>
              <a:rPr lang="en-GB" sz="1500">
                <a:solidFill>
                  <a:schemeClr val="dk2"/>
                </a:solidFill>
                <a:latin typeface="Arial"/>
                <a:ea typeface="Arial"/>
                <a:cs typeface="Arial"/>
                <a:sym typeface="Arial"/>
              </a:rPr>
              <a:t>Intestinal surgery also influences drug absorption for predictable reasons.</a:t>
            </a:r>
            <a:endParaRPr sz="1500">
              <a:solidFill>
                <a:schemeClr val="dk2"/>
              </a:solidFill>
              <a:latin typeface="Arial"/>
              <a:ea typeface="Arial"/>
              <a:cs typeface="Arial"/>
              <a:sym typeface="Arial"/>
            </a:endParaRPr>
          </a:p>
          <a:p>
            <a:pPr marL="0" lvl="0" indent="0" algn="l" rtl="0">
              <a:spcBef>
                <a:spcPts val="1200"/>
              </a:spcBef>
              <a:spcAft>
                <a:spcPts val="0"/>
              </a:spcAft>
              <a:buNone/>
            </a:pPr>
            <a:r>
              <a:rPr lang="en-GB" sz="1500" b="1" u="sng">
                <a:solidFill>
                  <a:srgbClr val="20124D"/>
                </a:solidFill>
                <a:latin typeface="Arial"/>
                <a:ea typeface="Arial"/>
                <a:cs typeface="Arial"/>
                <a:sym typeface="Arial"/>
              </a:rPr>
              <a:t>2. Cardiovascular diseases:</a:t>
            </a:r>
            <a:r>
              <a:rPr lang="en-GB" sz="1500">
                <a:solidFill>
                  <a:schemeClr val="dk2"/>
                </a:solidFill>
                <a:latin typeface="Arial"/>
                <a:ea typeface="Arial"/>
                <a:cs typeface="Arial"/>
                <a:sym typeface="Arial"/>
              </a:rPr>
              <a:t> Several changes associated with </a:t>
            </a:r>
            <a:r>
              <a:rPr lang="en-GB" sz="1500" i="1">
                <a:solidFill>
                  <a:srgbClr val="980000"/>
                </a:solidFill>
                <a:latin typeface="Arial"/>
                <a:ea typeface="Arial"/>
                <a:cs typeface="Arial"/>
                <a:sym typeface="Arial"/>
              </a:rPr>
              <a:t>congestive cardiac failure</a:t>
            </a:r>
            <a:r>
              <a:rPr lang="en-GB" sz="1500">
                <a:solidFill>
                  <a:schemeClr val="dk2"/>
                </a:solidFill>
                <a:latin typeface="Arial"/>
                <a:ea typeface="Arial"/>
                <a:cs typeface="Arial"/>
                <a:sym typeface="Arial"/>
              </a:rPr>
              <a:t> influence bioavailability of a drug viz. oedema of the intestine, decreased blood flow to the GIT and gastric emptying rate and altered GI pH, secretions and microbial flora. </a:t>
            </a:r>
            <a:endParaRPr sz="1500">
              <a:solidFill>
                <a:schemeClr val="dk2"/>
              </a:solidFill>
              <a:latin typeface="Arial"/>
              <a:ea typeface="Arial"/>
              <a:cs typeface="Arial"/>
              <a:sym typeface="Arial"/>
            </a:endParaRPr>
          </a:p>
          <a:p>
            <a:pPr marL="0" lvl="0" indent="0" algn="l" rtl="0">
              <a:spcBef>
                <a:spcPts val="1200"/>
              </a:spcBef>
              <a:spcAft>
                <a:spcPts val="1200"/>
              </a:spcAft>
              <a:buNone/>
            </a:pPr>
            <a:r>
              <a:rPr lang="en-GB" sz="1500" b="1" u="sng">
                <a:solidFill>
                  <a:srgbClr val="20124D"/>
                </a:solidFill>
                <a:latin typeface="Arial"/>
                <a:ea typeface="Arial"/>
                <a:cs typeface="Arial"/>
                <a:sym typeface="Arial"/>
              </a:rPr>
              <a:t>3. Hepatic diseases:</a:t>
            </a:r>
            <a:r>
              <a:rPr lang="en-GB" sz="1500">
                <a:solidFill>
                  <a:schemeClr val="dk2"/>
                </a:solidFill>
                <a:latin typeface="Arial"/>
                <a:ea typeface="Arial"/>
                <a:cs typeface="Arial"/>
                <a:sym typeface="Arial"/>
              </a:rPr>
              <a:t> Disorders such as hepatic cirrhosis influence bioavailability mainly of drugs that undergo considerable first-pass hepatic metabolism e.g. propranolol; </a:t>
            </a:r>
            <a:r>
              <a:rPr lang="en-GB" sz="1500" i="1">
                <a:solidFill>
                  <a:srgbClr val="980000"/>
                </a:solidFill>
                <a:latin typeface="Arial"/>
                <a:ea typeface="Arial"/>
                <a:cs typeface="Arial"/>
                <a:sym typeface="Arial"/>
              </a:rPr>
              <a:t>enhanced bioavailability is observed in such cases. </a:t>
            </a:r>
            <a:endParaRPr sz="1500" i="1">
              <a:solidFill>
                <a:srgbClr val="980000"/>
              </a:solidFill>
              <a:latin typeface="Arial"/>
              <a:ea typeface="Arial"/>
              <a:cs typeface="Arial"/>
              <a:sym typeface="Arial"/>
            </a:endParaRPr>
          </a:p>
        </p:txBody>
      </p:sp>
      <p:sp>
        <p:nvSpPr>
          <p:cNvPr id="1607" name="Google Shape;1607;p18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177</a:t>
            </a:fld>
            <a:endParaRPr/>
          </a:p>
        </p:txBody>
      </p:sp>
      <p:pic>
        <p:nvPicPr>
          <p:cNvPr id="1608" name="Google Shape;1608;p189"/>
          <p:cNvPicPr preferRelativeResize="0"/>
          <p:nvPr/>
        </p:nvPicPr>
        <p:blipFill rotWithShape="1">
          <a:blip r:embed="rId3">
            <a:alphaModFix/>
          </a:blip>
          <a:srcRect l="19855" r="6387" b="7825"/>
          <a:stretch/>
        </p:blipFill>
        <p:spPr>
          <a:xfrm>
            <a:off x="6545275" y="528975"/>
            <a:ext cx="2539725" cy="2396550"/>
          </a:xfrm>
          <a:prstGeom prst="rect">
            <a:avLst/>
          </a:prstGeom>
          <a:noFill/>
          <a:ln>
            <a:noFill/>
          </a:ln>
        </p:spPr>
      </p:pic>
      <p:pic>
        <p:nvPicPr>
          <p:cNvPr id="1609" name="Google Shape;1609;p189"/>
          <p:cNvPicPr preferRelativeResize="0"/>
          <p:nvPr/>
        </p:nvPicPr>
        <p:blipFill rotWithShape="1">
          <a:blip r:embed="rId4">
            <a:alphaModFix/>
          </a:blip>
          <a:srcRect l="3956" t="19655" r="8316" b="16487"/>
          <a:stretch/>
        </p:blipFill>
        <p:spPr>
          <a:xfrm>
            <a:off x="6098100" y="3515075"/>
            <a:ext cx="3023550" cy="1234775"/>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190"/>
          <p:cNvSpPr txBox="1">
            <a:spLocks noGrp="1"/>
          </p:cNvSpPr>
          <p:nvPr>
            <p:ph type="title"/>
          </p:nvPr>
        </p:nvSpPr>
        <p:spPr>
          <a:xfrm>
            <a:off x="727650" y="561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Blood Flow to the GIT </a:t>
            </a:r>
            <a:endParaRPr/>
          </a:p>
        </p:txBody>
      </p:sp>
      <p:sp>
        <p:nvSpPr>
          <p:cNvPr id="1615" name="Google Shape;1615;p190"/>
          <p:cNvSpPr txBox="1">
            <a:spLocks noGrp="1"/>
          </p:cNvSpPr>
          <p:nvPr>
            <p:ph type="body" idx="1"/>
          </p:nvPr>
        </p:nvSpPr>
        <p:spPr>
          <a:xfrm>
            <a:off x="267900" y="1210125"/>
            <a:ext cx="6018600" cy="36816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GB" sz="1400">
                <a:latin typeface="Arial"/>
                <a:ea typeface="Arial"/>
                <a:cs typeface="Arial"/>
                <a:sym typeface="Arial"/>
              </a:rPr>
              <a:t>The GIT is extensively supplied by blood capillary network and the lymphatic system.</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The absorbed drug can thus be taken up by the blood or the lymph.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Since the blood flow rate to the GIT </a:t>
            </a:r>
            <a:r>
              <a:rPr lang="en-GB" sz="1400" b="1" u="sng">
                <a:solidFill>
                  <a:srgbClr val="20124D"/>
                </a:solidFill>
                <a:latin typeface="Arial"/>
                <a:ea typeface="Arial"/>
                <a:cs typeface="Arial"/>
                <a:sym typeface="Arial"/>
              </a:rPr>
              <a:t>(splanchnic circulation</a:t>
            </a:r>
            <a:r>
              <a:rPr lang="en-GB" sz="1400">
                <a:latin typeface="Arial"/>
                <a:ea typeface="Arial"/>
                <a:cs typeface="Arial"/>
                <a:sym typeface="Arial"/>
              </a:rPr>
              <a:t>) is 500 to 1000 times (28% of cardiac output) more than the lymph flow, most drugs reach the systemic circulation via blood whereas only a few drugs, especially low molecular weight, lipid soluble compounds are removed by lymphatic system.</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The high perfusion rate of GIT ensures that once the drug has crossed the membrane, it is rapidly removed from the absorption site thus maintaining the sink conditions and concentration gradient for continued drug absorption.</a:t>
            </a:r>
            <a:endParaRPr sz="1400">
              <a:latin typeface="Arial"/>
              <a:ea typeface="Arial"/>
              <a:cs typeface="Arial"/>
              <a:sym typeface="Arial"/>
            </a:endParaRPr>
          </a:p>
          <a:p>
            <a:pPr marL="0" lvl="0" indent="0" algn="l" rtl="0">
              <a:spcBef>
                <a:spcPts val="1200"/>
              </a:spcBef>
              <a:spcAft>
                <a:spcPts val="1200"/>
              </a:spcAft>
              <a:buNone/>
            </a:pPr>
            <a:r>
              <a:rPr lang="en-GB" sz="1400">
                <a:latin typeface="Arial"/>
                <a:ea typeface="Arial"/>
                <a:cs typeface="Arial"/>
                <a:sym typeface="Arial"/>
              </a:rPr>
              <a:t>Food influences blood flow to the GIT. The perfusion rate increases after meals and persists for few hours but drug absorption is not influenced significantly. </a:t>
            </a:r>
            <a:endParaRPr sz="1400">
              <a:latin typeface="Arial"/>
              <a:ea typeface="Arial"/>
              <a:cs typeface="Arial"/>
              <a:sym typeface="Arial"/>
            </a:endParaRPr>
          </a:p>
        </p:txBody>
      </p:sp>
      <p:sp>
        <p:nvSpPr>
          <p:cNvPr id="1616" name="Google Shape;1616;p19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178</a:t>
            </a:fld>
            <a:endParaRPr/>
          </a:p>
        </p:txBody>
      </p:sp>
      <p:pic>
        <p:nvPicPr>
          <p:cNvPr id="1617" name="Google Shape;1617;p190"/>
          <p:cNvPicPr preferRelativeResize="0"/>
          <p:nvPr/>
        </p:nvPicPr>
        <p:blipFill rotWithShape="1">
          <a:blip r:embed="rId3">
            <a:alphaModFix/>
          </a:blip>
          <a:srcRect r="21266"/>
          <a:stretch/>
        </p:blipFill>
        <p:spPr>
          <a:xfrm>
            <a:off x="6097125" y="1636950"/>
            <a:ext cx="2987875" cy="2125175"/>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91"/>
          <p:cNvSpPr txBox="1">
            <a:spLocks noGrp="1"/>
          </p:cNvSpPr>
          <p:nvPr>
            <p:ph type="title"/>
          </p:nvPr>
        </p:nvSpPr>
        <p:spPr>
          <a:xfrm>
            <a:off x="729450" y="5823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Gastrointestinal Contents </a:t>
            </a:r>
            <a:endParaRPr/>
          </a:p>
        </p:txBody>
      </p:sp>
      <p:sp>
        <p:nvSpPr>
          <p:cNvPr id="1623" name="Google Shape;1623;p191"/>
          <p:cNvSpPr txBox="1">
            <a:spLocks noGrp="1"/>
          </p:cNvSpPr>
          <p:nvPr>
            <p:ph type="body" idx="1"/>
          </p:nvPr>
        </p:nvSpPr>
        <p:spPr>
          <a:xfrm>
            <a:off x="729450" y="1412850"/>
            <a:ext cx="7688700" cy="2927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b="1" u="sng">
                <a:solidFill>
                  <a:srgbClr val="20124D"/>
                </a:solidFill>
                <a:latin typeface="Arial"/>
                <a:ea typeface="Arial"/>
                <a:cs typeface="Arial"/>
                <a:sym typeface="Arial"/>
              </a:rPr>
              <a:t>Food-drug interactions:</a:t>
            </a:r>
            <a:endParaRPr sz="1500" b="1" u="sng">
              <a:solidFill>
                <a:srgbClr val="20124D"/>
              </a:solidFill>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 Presence of food may either delay, reduce, increase or may not affect drug absorption </a:t>
            </a:r>
            <a:endParaRPr sz="1500">
              <a:latin typeface="Arial"/>
              <a:ea typeface="Arial"/>
              <a:cs typeface="Arial"/>
              <a:sym typeface="Arial"/>
            </a:endParaRPr>
          </a:p>
        </p:txBody>
      </p:sp>
      <p:sp>
        <p:nvSpPr>
          <p:cNvPr id="1624" name="Google Shape;1624;p19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179</a:t>
            </a:fld>
            <a:endParaRPr/>
          </a:p>
        </p:txBody>
      </p:sp>
      <p:pic>
        <p:nvPicPr>
          <p:cNvPr id="1625" name="Google Shape;1625;p191"/>
          <p:cNvPicPr preferRelativeResize="0"/>
          <p:nvPr/>
        </p:nvPicPr>
        <p:blipFill>
          <a:blip r:embed="rId3">
            <a:alphaModFix/>
          </a:blip>
          <a:stretch>
            <a:fillRect/>
          </a:stretch>
        </p:blipFill>
        <p:spPr>
          <a:xfrm>
            <a:off x="1574100" y="2335150"/>
            <a:ext cx="6185975" cy="647148"/>
          </a:xfrm>
          <a:prstGeom prst="rect">
            <a:avLst/>
          </a:prstGeom>
          <a:noFill/>
          <a:ln>
            <a:noFill/>
          </a:ln>
        </p:spPr>
      </p:pic>
      <p:pic>
        <p:nvPicPr>
          <p:cNvPr id="1626" name="Google Shape;1626;p191"/>
          <p:cNvPicPr preferRelativeResize="0"/>
          <p:nvPr/>
        </p:nvPicPr>
        <p:blipFill>
          <a:blip r:embed="rId4">
            <a:alphaModFix/>
          </a:blip>
          <a:stretch>
            <a:fillRect/>
          </a:stretch>
        </p:blipFill>
        <p:spPr>
          <a:xfrm>
            <a:off x="1574100" y="2960575"/>
            <a:ext cx="6257925" cy="914400"/>
          </a:xfrm>
          <a:prstGeom prst="rect">
            <a:avLst/>
          </a:prstGeom>
          <a:noFill/>
          <a:ln>
            <a:noFill/>
          </a:ln>
        </p:spPr>
      </p:pic>
      <p:sp>
        <p:nvSpPr>
          <p:cNvPr id="1627" name="Google Shape;1627;p191"/>
          <p:cNvSpPr txBox="1"/>
          <p:nvPr/>
        </p:nvSpPr>
        <p:spPr>
          <a:xfrm>
            <a:off x="381400" y="3874975"/>
            <a:ext cx="8154900" cy="1046700"/>
          </a:xfrm>
          <a:prstGeom prst="rect">
            <a:avLst/>
          </a:prstGeom>
          <a:solidFill>
            <a:srgbClr val="FF99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Food-drug interactions may be due to the influence of food on physiologic functions (</a:t>
            </a:r>
            <a:r>
              <a:rPr lang="en-GB" i="1">
                <a:solidFill>
                  <a:srgbClr val="20124D"/>
                </a:solidFill>
              </a:rPr>
              <a:t>alterations in the GI emptying rate, GI fluid secretions, pH, blood flow and absorptive processes)</a:t>
            </a:r>
            <a:r>
              <a:rPr lang="en-GB"/>
              <a:t> and/or a consequence of physicochemical interaction with the drug (</a:t>
            </a:r>
            <a:r>
              <a:rPr lang="en-GB" i="1">
                <a:solidFill>
                  <a:srgbClr val="20124D"/>
                </a:solidFill>
              </a:rPr>
              <a:t>alteration in drug dissolution profile, complexation and adsorption). </a:t>
            </a:r>
            <a:endParaRPr i="1">
              <a:solidFill>
                <a:srgbClr val="20124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639450" y="5471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3488"/>
              <a:t>II.</a:t>
            </a:r>
            <a:r>
              <a:rPr lang="en-GB"/>
              <a:t>Pore Transport ( Passive Transport)</a:t>
            </a:r>
            <a:endParaRPr/>
          </a:p>
        </p:txBody>
      </p:sp>
      <p:sp>
        <p:nvSpPr>
          <p:cNvPr id="242" name="Google Shape;242;p30"/>
          <p:cNvSpPr txBox="1">
            <a:spLocks noGrp="1"/>
          </p:cNvSpPr>
          <p:nvPr>
            <p:ph type="body" idx="1"/>
          </p:nvPr>
        </p:nvSpPr>
        <p:spPr>
          <a:xfrm>
            <a:off x="334650" y="1371650"/>
            <a:ext cx="5288400" cy="348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It is also called as </a:t>
            </a:r>
            <a:r>
              <a:rPr lang="en-GB" sz="1600" u="sng">
                <a:latin typeface="Arial"/>
                <a:ea typeface="Arial"/>
                <a:cs typeface="Arial"/>
                <a:sym typeface="Arial"/>
              </a:rPr>
              <a:t>convective transport, bulk flow or filtration.</a:t>
            </a:r>
            <a:r>
              <a:rPr lang="en-GB" sz="1600">
                <a:latin typeface="Arial"/>
                <a:ea typeface="Arial"/>
                <a:cs typeface="Arial"/>
                <a:sym typeface="Arial"/>
              </a:rPr>
              <a:t> </a:t>
            </a:r>
            <a:endParaRPr sz="1600">
              <a:latin typeface="Arial"/>
              <a:ea typeface="Arial"/>
              <a:cs typeface="Arial"/>
              <a:sym typeface="Arial"/>
            </a:endParaRPr>
          </a:p>
          <a:p>
            <a:pPr marL="0" lvl="0" indent="0" algn="l" rtl="0">
              <a:spcBef>
                <a:spcPts val="1200"/>
              </a:spcBef>
              <a:spcAft>
                <a:spcPts val="1200"/>
              </a:spcAft>
              <a:buNone/>
            </a:pPr>
            <a:r>
              <a:rPr lang="en-GB" sz="1600">
                <a:latin typeface="Arial"/>
                <a:ea typeface="Arial"/>
                <a:cs typeface="Arial"/>
                <a:sym typeface="Arial"/>
              </a:rPr>
              <a:t>This mechanism is responsible for transport of molecules into the cell through the </a:t>
            </a:r>
            <a:r>
              <a:rPr lang="en-GB" sz="1600" b="1" u="sng">
                <a:solidFill>
                  <a:srgbClr val="4C1130"/>
                </a:solidFill>
                <a:latin typeface="Arial"/>
                <a:ea typeface="Arial"/>
                <a:cs typeface="Arial"/>
                <a:sym typeface="Arial"/>
              </a:rPr>
              <a:t>protein channels</a:t>
            </a:r>
            <a:r>
              <a:rPr lang="en-GB" sz="1600">
                <a:latin typeface="Arial"/>
                <a:ea typeface="Arial"/>
                <a:cs typeface="Arial"/>
                <a:sym typeface="Arial"/>
              </a:rPr>
              <a:t> present in the cell membrane.</a:t>
            </a:r>
            <a:endParaRPr sz="1600">
              <a:latin typeface="Arial"/>
              <a:ea typeface="Arial"/>
              <a:cs typeface="Arial"/>
              <a:sym typeface="Arial"/>
            </a:endParaRPr>
          </a:p>
        </p:txBody>
      </p:sp>
      <p:pic>
        <p:nvPicPr>
          <p:cNvPr id="243" name="Google Shape;243;p30"/>
          <p:cNvPicPr preferRelativeResize="0"/>
          <p:nvPr/>
        </p:nvPicPr>
        <p:blipFill>
          <a:blip r:embed="rId3">
            <a:alphaModFix/>
          </a:blip>
          <a:stretch>
            <a:fillRect/>
          </a:stretch>
        </p:blipFill>
        <p:spPr>
          <a:xfrm>
            <a:off x="5207798" y="1269550"/>
            <a:ext cx="3855575" cy="3739925"/>
          </a:xfrm>
          <a:prstGeom prst="rect">
            <a:avLst/>
          </a:prstGeom>
          <a:noFill/>
          <a:ln>
            <a:noFill/>
          </a:ln>
        </p:spPr>
      </p:pic>
      <p:sp>
        <p:nvSpPr>
          <p:cNvPr id="244" name="Google Shape;244;p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pic>
        <p:nvPicPr>
          <p:cNvPr id="1632" name="Google Shape;1632;p192"/>
          <p:cNvPicPr preferRelativeResize="0"/>
          <p:nvPr/>
        </p:nvPicPr>
        <p:blipFill>
          <a:blip r:embed="rId3">
            <a:alphaModFix/>
          </a:blip>
          <a:stretch>
            <a:fillRect/>
          </a:stretch>
        </p:blipFill>
        <p:spPr>
          <a:xfrm>
            <a:off x="6454000" y="625025"/>
            <a:ext cx="2690000" cy="3963275"/>
          </a:xfrm>
          <a:prstGeom prst="rect">
            <a:avLst/>
          </a:prstGeom>
          <a:noFill/>
          <a:ln>
            <a:noFill/>
          </a:ln>
        </p:spPr>
      </p:pic>
      <p:sp>
        <p:nvSpPr>
          <p:cNvPr id="1633" name="Google Shape;1633;p192"/>
          <p:cNvSpPr txBox="1">
            <a:spLocks noGrp="1"/>
          </p:cNvSpPr>
          <p:nvPr>
            <p:ph type="title"/>
          </p:nvPr>
        </p:nvSpPr>
        <p:spPr>
          <a:xfrm>
            <a:off x="729450" y="6250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Food-drug interactions</a:t>
            </a:r>
            <a:endParaRPr/>
          </a:p>
        </p:txBody>
      </p:sp>
      <p:sp>
        <p:nvSpPr>
          <p:cNvPr id="1634" name="Google Shape;1634;p192"/>
          <p:cNvSpPr txBox="1">
            <a:spLocks noGrp="1"/>
          </p:cNvSpPr>
          <p:nvPr>
            <p:ph type="body" idx="1"/>
          </p:nvPr>
        </p:nvSpPr>
        <p:spPr>
          <a:xfrm>
            <a:off x="247600" y="1274125"/>
            <a:ext cx="6327900" cy="35856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1400">
                <a:latin typeface="Arial"/>
                <a:ea typeface="Arial"/>
                <a:cs typeface="Arial"/>
                <a:sym typeface="Arial"/>
              </a:rPr>
              <a:t>Drugs are better absorbed under fasting conditions and presence of food retards or prevents it.</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Food does not significantly influence absorption of a drug taken half an hour or more before meals and two hours or more after meals. </a:t>
            </a:r>
            <a:endParaRPr sz="1400">
              <a:latin typeface="Arial"/>
              <a:ea typeface="Arial"/>
              <a:cs typeface="Arial"/>
              <a:sym typeface="Arial"/>
            </a:endParaRPr>
          </a:p>
          <a:p>
            <a:pPr marL="0" lvl="0" indent="0" algn="l" rtl="0">
              <a:spcBef>
                <a:spcPts val="1200"/>
              </a:spcBef>
              <a:spcAft>
                <a:spcPts val="0"/>
              </a:spcAft>
              <a:buNone/>
            </a:pPr>
            <a:r>
              <a:rPr lang="en-GB" sz="1400" u="sng">
                <a:solidFill>
                  <a:srgbClr val="20124D"/>
                </a:solidFill>
                <a:latin typeface="Arial"/>
                <a:ea typeface="Arial"/>
                <a:cs typeface="Arial"/>
                <a:sym typeface="Arial"/>
              </a:rPr>
              <a:t>Delayed or decreased drug absorption</a:t>
            </a:r>
            <a:r>
              <a:rPr lang="en-GB" sz="1400">
                <a:latin typeface="Arial"/>
                <a:ea typeface="Arial"/>
                <a:cs typeface="Arial"/>
                <a:sym typeface="Arial"/>
              </a:rPr>
              <a:t> by the food could be due to one or more of the several mechanisms:</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 (a) Delayed gastric emptying, affecting drugs unstable in the stomach e.g. penicillins, or preventing the transit of enteric coated tablets into the intestine which may be as long as 6 to 8 hours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(b) Formation of a poorly soluble, unabsorbable complex e.g. tetracycline calcium</a:t>
            </a:r>
            <a:endParaRPr sz="1400">
              <a:latin typeface="Arial"/>
              <a:ea typeface="Arial"/>
              <a:cs typeface="Arial"/>
              <a:sym typeface="Arial"/>
            </a:endParaRPr>
          </a:p>
          <a:p>
            <a:pPr marL="0" lvl="0" indent="0" algn="l" rtl="0">
              <a:spcBef>
                <a:spcPts val="1200"/>
              </a:spcBef>
              <a:spcAft>
                <a:spcPts val="1200"/>
              </a:spcAft>
              <a:buNone/>
            </a:pPr>
            <a:r>
              <a:rPr lang="en-GB" sz="1400">
                <a:latin typeface="Arial"/>
                <a:ea typeface="Arial"/>
                <a:cs typeface="Arial"/>
                <a:sym typeface="Arial"/>
              </a:rPr>
              <a:t>(c) Increased viscosity due to food thereby preventing drug dissolution and/or diffusion towards the absorption site</a:t>
            </a:r>
            <a:endParaRPr sz="1400">
              <a:latin typeface="Arial"/>
              <a:ea typeface="Arial"/>
              <a:cs typeface="Arial"/>
              <a:sym typeface="Arial"/>
            </a:endParaRPr>
          </a:p>
        </p:txBody>
      </p:sp>
      <p:sp>
        <p:nvSpPr>
          <p:cNvPr id="1635" name="Google Shape;1635;p19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180</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193"/>
          <p:cNvSpPr txBox="1">
            <a:spLocks noGrp="1"/>
          </p:cNvSpPr>
          <p:nvPr>
            <p:ph type="title"/>
          </p:nvPr>
        </p:nvSpPr>
        <p:spPr>
          <a:xfrm>
            <a:off x="729450" y="6250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Food-drug interactions</a:t>
            </a:r>
            <a:endParaRPr/>
          </a:p>
        </p:txBody>
      </p:sp>
      <p:sp>
        <p:nvSpPr>
          <p:cNvPr id="1641" name="Google Shape;1641;p193"/>
          <p:cNvSpPr txBox="1">
            <a:spLocks noGrp="1"/>
          </p:cNvSpPr>
          <p:nvPr>
            <p:ph type="body" idx="1"/>
          </p:nvPr>
        </p:nvSpPr>
        <p:spPr>
          <a:xfrm>
            <a:off x="648150" y="1274150"/>
            <a:ext cx="7851300" cy="35856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1500">
                <a:latin typeface="Arial"/>
                <a:ea typeface="Arial"/>
                <a:cs typeface="Arial"/>
                <a:sym typeface="Arial"/>
              </a:rPr>
              <a:t>Increased drug absorption following a meal could be due to one or more of the under mentioned reasons –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(a) Increased time for dissolution of a poorly soluble drug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(b) Enhanced solubility due to GI secretions like bile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(c) Prolonged residence time and absorption site contact of the drug e.g. water-soluble vitamins</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(d) Increased lymphatic absorption e.g. acitretin</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Food high in proteins inhibits absorption of levodopa. An interesting eg; of influence of high protein meal is that of i</a:t>
            </a:r>
            <a:r>
              <a:rPr lang="en-GB" sz="1500" u="sng">
                <a:solidFill>
                  <a:srgbClr val="073763"/>
                </a:solidFill>
                <a:latin typeface="Arial"/>
                <a:ea typeface="Arial"/>
                <a:cs typeface="Arial"/>
                <a:sym typeface="Arial"/>
              </a:rPr>
              <a:t>ncreased oral availability of propranolol</a:t>
            </a:r>
            <a:r>
              <a:rPr lang="en-GB" sz="1500">
                <a:latin typeface="Arial"/>
                <a:ea typeface="Arial"/>
                <a:cs typeface="Arial"/>
                <a:sym typeface="Arial"/>
              </a:rPr>
              <a:t> to which two reasons were attributed—</a:t>
            </a:r>
            <a:endParaRPr sz="1500">
              <a:latin typeface="Arial"/>
              <a:ea typeface="Arial"/>
              <a:cs typeface="Arial"/>
              <a:sym typeface="Arial"/>
            </a:endParaRPr>
          </a:p>
          <a:p>
            <a:pPr marL="0" lvl="0" indent="457200" algn="l" rtl="0">
              <a:spcBef>
                <a:spcPts val="1200"/>
              </a:spcBef>
              <a:spcAft>
                <a:spcPts val="0"/>
              </a:spcAft>
              <a:buNone/>
            </a:pPr>
            <a:r>
              <a:rPr lang="en-GB" sz="1500">
                <a:solidFill>
                  <a:srgbClr val="5B0F00"/>
                </a:solidFill>
                <a:latin typeface="Arial"/>
                <a:ea typeface="Arial"/>
                <a:cs typeface="Arial"/>
                <a:sym typeface="Arial"/>
              </a:rPr>
              <a:t>firstly, such a meal increases the hepatic blood flow due to which the drug can bypass first-pass hepatic metabolism (propranolol is a drug with high hepatic extraction),</a:t>
            </a:r>
            <a:r>
              <a:rPr lang="en-GB" sz="1500">
                <a:latin typeface="Arial"/>
                <a:ea typeface="Arial"/>
                <a:cs typeface="Arial"/>
                <a:sym typeface="Arial"/>
              </a:rPr>
              <a:t> and </a:t>
            </a:r>
            <a:endParaRPr sz="1500">
              <a:latin typeface="Arial"/>
              <a:ea typeface="Arial"/>
              <a:cs typeface="Arial"/>
              <a:sym typeface="Arial"/>
            </a:endParaRPr>
          </a:p>
          <a:p>
            <a:pPr marL="0" lvl="0" indent="457200" algn="l" rtl="0">
              <a:spcBef>
                <a:spcPts val="1200"/>
              </a:spcBef>
              <a:spcAft>
                <a:spcPts val="1200"/>
              </a:spcAft>
              <a:buNone/>
            </a:pPr>
            <a:r>
              <a:rPr lang="en-GB" sz="1500">
                <a:solidFill>
                  <a:srgbClr val="7F6000"/>
                </a:solidFill>
                <a:latin typeface="Arial"/>
                <a:ea typeface="Arial"/>
                <a:cs typeface="Arial"/>
                <a:sym typeface="Arial"/>
              </a:rPr>
              <a:t>secondly, it promotes blood flow to the GIT thus aiding drug absorption.</a:t>
            </a:r>
            <a:r>
              <a:rPr lang="en-GB" sz="1500">
                <a:latin typeface="Arial"/>
                <a:ea typeface="Arial"/>
                <a:cs typeface="Arial"/>
                <a:sym typeface="Arial"/>
              </a:rPr>
              <a:t>  </a:t>
            </a:r>
            <a:endParaRPr sz="1500">
              <a:latin typeface="Arial"/>
              <a:ea typeface="Arial"/>
              <a:cs typeface="Arial"/>
              <a:sym typeface="Arial"/>
            </a:endParaRPr>
          </a:p>
        </p:txBody>
      </p:sp>
      <p:sp>
        <p:nvSpPr>
          <p:cNvPr id="1642" name="Google Shape;1642;p19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181</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194"/>
          <p:cNvSpPr txBox="1">
            <a:spLocks noGrp="1"/>
          </p:cNvSpPr>
          <p:nvPr>
            <p:ph type="title"/>
          </p:nvPr>
        </p:nvSpPr>
        <p:spPr>
          <a:xfrm>
            <a:off x="793475" y="593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Fluid volume:</a:t>
            </a:r>
            <a:endParaRPr/>
          </a:p>
        </p:txBody>
      </p:sp>
      <p:sp>
        <p:nvSpPr>
          <p:cNvPr id="1648" name="Google Shape;1648;p194"/>
          <p:cNvSpPr txBox="1">
            <a:spLocks noGrp="1"/>
          </p:cNvSpPr>
          <p:nvPr>
            <p:ph type="body" idx="1"/>
          </p:nvPr>
        </p:nvSpPr>
        <p:spPr>
          <a:xfrm>
            <a:off x="631725" y="1359500"/>
            <a:ext cx="7786500" cy="298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r>
              <a:rPr lang="en-GB"/>
              <a:t> </a:t>
            </a:r>
            <a:r>
              <a:rPr lang="en-GB" sz="1700">
                <a:latin typeface="Arial"/>
                <a:ea typeface="Arial"/>
                <a:cs typeface="Arial"/>
                <a:sym typeface="Arial"/>
              </a:rPr>
              <a:t>Administration of a drug with large fluid volume results in better dissolution, rapid gastric emptying and enhanced absorption—</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eg, erythromycin is better absorbed when taken with a glass of water under fasting condition than when taken with meals.</a:t>
            </a:r>
            <a:endParaRPr sz="1700">
              <a:latin typeface="Arial"/>
              <a:ea typeface="Arial"/>
              <a:cs typeface="Arial"/>
              <a:sym typeface="Arial"/>
            </a:endParaRPr>
          </a:p>
        </p:txBody>
      </p:sp>
      <p:sp>
        <p:nvSpPr>
          <p:cNvPr id="1649" name="Google Shape;1649;p19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182</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95"/>
          <p:cNvSpPr txBox="1">
            <a:spLocks noGrp="1"/>
          </p:cNvSpPr>
          <p:nvPr>
            <p:ph type="title"/>
          </p:nvPr>
        </p:nvSpPr>
        <p:spPr>
          <a:xfrm>
            <a:off x="782800" y="5823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Interaction of drug with normal GI constituents: </a:t>
            </a:r>
            <a:endParaRPr/>
          </a:p>
        </p:txBody>
      </p:sp>
      <p:sp>
        <p:nvSpPr>
          <p:cNvPr id="1655" name="Google Shape;1655;p195"/>
          <p:cNvSpPr txBox="1">
            <a:spLocks noGrp="1"/>
          </p:cNvSpPr>
          <p:nvPr>
            <p:ph type="body" idx="1"/>
          </p:nvPr>
        </p:nvSpPr>
        <p:spPr>
          <a:xfrm>
            <a:off x="195875" y="1263475"/>
            <a:ext cx="5344500" cy="3745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1600">
                <a:latin typeface="Arial"/>
                <a:ea typeface="Arial"/>
                <a:cs typeface="Arial"/>
                <a:sym typeface="Arial"/>
              </a:rPr>
              <a:t>GIT contains a number of normal constituents such as </a:t>
            </a:r>
            <a:r>
              <a:rPr lang="en-GB" sz="1600" u="sng">
                <a:solidFill>
                  <a:srgbClr val="073763"/>
                </a:solidFill>
                <a:latin typeface="Arial"/>
                <a:ea typeface="Arial"/>
                <a:cs typeface="Arial"/>
                <a:sym typeface="Arial"/>
              </a:rPr>
              <a:t>mucin, bile salts and enzymes </a:t>
            </a:r>
            <a:r>
              <a:rPr lang="en-GB" sz="1600">
                <a:latin typeface="Arial"/>
                <a:ea typeface="Arial"/>
                <a:cs typeface="Arial"/>
                <a:sym typeface="Arial"/>
              </a:rPr>
              <a:t>which influence drug absorption.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Mucin, a protective mucopolysaccharide that lines the GI mucosa, interacts with streptomycin and certain quaternary ammonium compounds and retards their absorption. It also acts as a barrier to diffusion of drugs. </a:t>
            </a:r>
            <a:endParaRPr sz="1600">
              <a:latin typeface="Arial"/>
              <a:ea typeface="Arial"/>
              <a:cs typeface="Arial"/>
              <a:sym typeface="Arial"/>
            </a:endParaRPr>
          </a:p>
          <a:p>
            <a:pPr marL="0" lvl="0" indent="0" algn="l" rtl="0">
              <a:spcBef>
                <a:spcPts val="1200"/>
              </a:spcBef>
              <a:spcAft>
                <a:spcPts val="1200"/>
              </a:spcAft>
              <a:buNone/>
            </a:pPr>
            <a:r>
              <a:rPr lang="en-GB" sz="1600">
                <a:latin typeface="Arial"/>
                <a:ea typeface="Arial"/>
                <a:cs typeface="Arial"/>
                <a:sym typeface="Arial"/>
              </a:rPr>
              <a:t>The bile salts aid solubilisation and absorption of lipid soluble drugs like griseofulvin and vitamins A, D, E and K on one hand and on the other, decreases absorption of neomycin and kanamycin by forming water insoluble complexes. </a:t>
            </a:r>
            <a:endParaRPr sz="1600">
              <a:latin typeface="Arial"/>
              <a:ea typeface="Arial"/>
              <a:cs typeface="Arial"/>
              <a:sym typeface="Arial"/>
            </a:endParaRPr>
          </a:p>
        </p:txBody>
      </p:sp>
      <p:sp>
        <p:nvSpPr>
          <p:cNvPr id="1656" name="Google Shape;1656;p19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183</a:t>
            </a:fld>
            <a:endParaRPr/>
          </a:p>
        </p:txBody>
      </p:sp>
      <p:pic>
        <p:nvPicPr>
          <p:cNvPr id="1657" name="Google Shape;1657;p195"/>
          <p:cNvPicPr preferRelativeResize="0"/>
          <p:nvPr/>
        </p:nvPicPr>
        <p:blipFill rotWithShape="1">
          <a:blip r:embed="rId3">
            <a:alphaModFix/>
          </a:blip>
          <a:srcRect t="8068" b="9511"/>
          <a:stretch/>
        </p:blipFill>
        <p:spPr>
          <a:xfrm>
            <a:off x="5451475" y="1610475"/>
            <a:ext cx="3633525" cy="2246075"/>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196"/>
          <p:cNvSpPr txBox="1">
            <a:spLocks noGrp="1"/>
          </p:cNvSpPr>
          <p:nvPr>
            <p:ph type="title"/>
          </p:nvPr>
        </p:nvSpPr>
        <p:spPr>
          <a:xfrm>
            <a:off x="729450" y="571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Drug-Drug interactions in the GIT:</a:t>
            </a:r>
            <a:endParaRPr/>
          </a:p>
        </p:txBody>
      </p:sp>
      <p:sp>
        <p:nvSpPr>
          <p:cNvPr id="1663" name="Google Shape;1663;p196"/>
          <p:cNvSpPr txBox="1">
            <a:spLocks noGrp="1"/>
          </p:cNvSpPr>
          <p:nvPr>
            <p:ph type="body" idx="1"/>
          </p:nvPr>
        </p:nvSpPr>
        <p:spPr>
          <a:xfrm>
            <a:off x="729450" y="1338175"/>
            <a:ext cx="7688700" cy="35856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GB" sz="1725">
                <a:latin typeface="Arial"/>
                <a:ea typeface="Arial"/>
                <a:cs typeface="Arial"/>
                <a:sym typeface="Arial"/>
              </a:rPr>
              <a:t>Can be physicochemical or physiological</a:t>
            </a:r>
            <a:endParaRPr sz="1725">
              <a:latin typeface="Arial"/>
              <a:ea typeface="Arial"/>
              <a:cs typeface="Arial"/>
              <a:sym typeface="Arial"/>
            </a:endParaRPr>
          </a:p>
          <a:p>
            <a:pPr marL="0" lvl="0" indent="0" algn="l" rtl="0">
              <a:spcBef>
                <a:spcPts val="1200"/>
              </a:spcBef>
              <a:spcAft>
                <a:spcPts val="0"/>
              </a:spcAft>
              <a:buNone/>
            </a:pPr>
            <a:r>
              <a:rPr lang="en-GB" sz="1725" b="1" u="sng">
                <a:solidFill>
                  <a:srgbClr val="073763"/>
                </a:solidFill>
                <a:latin typeface="Arial"/>
                <a:ea typeface="Arial"/>
                <a:cs typeface="Arial"/>
                <a:sym typeface="Arial"/>
              </a:rPr>
              <a:t>(a) Physicochemical drug-drug interactions:</a:t>
            </a:r>
            <a:endParaRPr sz="1725" b="1" u="sng">
              <a:solidFill>
                <a:srgbClr val="073763"/>
              </a:solidFill>
              <a:latin typeface="Arial"/>
              <a:ea typeface="Arial"/>
              <a:cs typeface="Arial"/>
              <a:sym typeface="Arial"/>
            </a:endParaRPr>
          </a:p>
          <a:p>
            <a:pPr marL="0" lvl="0" indent="0" algn="l" rtl="0">
              <a:spcBef>
                <a:spcPts val="1200"/>
              </a:spcBef>
              <a:spcAft>
                <a:spcPts val="0"/>
              </a:spcAft>
              <a:buNone/>
            </a:pPr>
            <a:r>
              <a:rPr lang="en-GB" sz="1725" b="1">
                <a:solidFill>
                  <a:srgbClr val="073763"/>
                </a:solidFill>
                <a:latin typeface="Arial"/>
                <a:ea typeface="Arial"/>
                <a:cs typeface="Arial"/>
                <a:sym typeface="Arial"/>
              </a:rPr>
              <a:t>Adsorption:</a:t>
            </a:r>
            <a:r>
              <a:rPr lang="en-GB" sz="1725">
                <a:latin typeface="Arial"/>
                <a:ea typeface="Arial"/>
                <a:cs typeface="Arial"/>
                <a:sym typeface="Arial"/>
              </a:rPr>
              <a:t> Antidiarrhoeal preparations containing adsorbents like attapulgite or kaolin-pectin retard/prevent absorption of a number of drugs co-administered with them e.g. promazine and lincomycin. </a:t>
            </a:r>
            <a:endParaRPr sz="1725">
              <a:latin typeface="Arial"/>
              <a:ea typeface="Arial"/>
              <a:cs typeface="Arial"/>
              <a:sym typeface="Arial"/>
            </a:endParaRPr>
          </a:p>
          <a:p>
            <a:pPr marL="0" lvl="0" indent="0" algn="l" rtl="0">
              <a:spcBef>
                <a:spcPts val="1200"/>
              </a:spcBef>
              <a:spcAft>
                <a:spcPts val="0"/>
              </a:spcAft>
              <a:buNone/>
            </a:pPr>
            <a:r>
              <a:rPr lang="en-GB" sz="1725" b="1">
                <a:solidFill>
                  <a:srgbClr val="073763"/>
                </a:solidFill>
                <a:latin typeface="Arial"/>
                <a:ea typeface="Arial"/>
                <a:cs typeface="Arial"/>
                <a:sym typeface="Arial"/>
              </a:rPr>
              <a:t>Complexation: </a:t>
            </a:r>
            <a:r>
              <a:rPr lang="en-GB" sz="1725">
                <a:latin typeface="Arial"/>
                <a:ea typeface="Arial"/>
                <a:cs typeface="Arial"/>
                <a:sym typeface="Arial"/>
              </a:rPr>
              <a:t>Antacids and/or mineral substitutes containing heavy metals such as aluminium, calcium, iron, magnesium or zinc retard absorption of tetracyclines through formation of unabsorbable complexes. The anion exchange resins, cholestyramine and colestipol, bind cholesterol metabolites, bile salts and a number of drugs in the intestine and prevent their absorption. </a:t>
            </a:r>
            <a:endParaRPr sz="1725">
              <a:latin typeface="Arial"/>
              <a:ea typeface="Arial"/>
              <a:cs typeface="Arial"/>
              <a:sym typeface="Arial"/>
            </a:endParaRPr>
          </a:p>
          <a:p>
            <a:pPr marL="0" lvl="0" indent="0" algn="l" rtl="0">
              <a:spcBef>
                <a:spcPts val="1200"/>
              </a:spcBef>
              <a:spcAft>
                <a:spcPts val="1200"/>
              </a:spcAft>
              <a:buNone/>
            </a:pPr>
            <a:r>
              <a:rPr lang="en-GB" sz="1725" b="1">
                <a:solidFill>
                  <a:srgbClr val="073763"/>
                </a:solidFill>
                <a:latin typeface="Arial"/>
                <a:ea typeface="Arial"/>
                <a:cs typeface="Arial"/>
                <a:sym typeface="Arial"/>
              </a:rPr>
              <a:t>pH change:</a:t>
            </a:r>
            <a:r>
              <a:rPr lang="en-GB" sz="1725">
                <a:latin typeface="Arial"/>
                <a:ea typeface="Arial"/>
                <a:cs typeface="Arial"/>
                <a:sym typeface="Arial"/>
              </a:rPr>
              <a:t> Basic drugs dissolve in gastric pH; co-administration of such drugs, e.g. tetracycline with antacids such as sodium bicarbonate results in elevation of stomach pH and hence decreases dissolution rate or causes precipitation of drug.</a:t>
            </a:r>
            <a:r>
              <a:rPr lang="en-GB" sz="1500">
                <a:latin typeface="Arial"/>
                <a:ea typeface="Arial"/>
                <a:cs typeface="Arial"/>
                <a:sym typeface="Arial"/>
              </a:rPr>
              <a:t> </a:t>
            </a:r>
            <a:endParaRPr sz="1500">
              <a:latin typeface="Arial"/>
              <a:ea typeface="Arial"/>
              <a:cs typeface="Arial"/>
              <a:sym typeface="Arial"/>
            </a:endParaRPr>
          </a:p>
        </p:txBody>
      </p:sp>
      <p:sp>
        <p:nvSpPr>
          <p:cNvPr id="1664" name="Google Shape;1664;p19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184</a:t>
            </a:fld>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197"/>
          <p:cNvSpPr txBox="1">
            <a:spLocks noGrp="1"/>
          </p:cNvSpPr>
          <p:nvPr>
            <p:ph type="title"/>
          </p:nvPr>
        </p:nvSpPr>
        <p:spPr>
          <a:xfrm>
            <a:off x="729450" y="571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Drug-Drug interactions in the GIT:</a:t>
            </a:r>
            <a:endParaRPr/>
          </a:p>
        </p:txBody>
      </p:sp>
      <p:sp>
        <p:nvSpPr>
          <p:cNvPr id="1670" name="Google Shape;1670;p197"/>
          <p:cNvSpPr txBox="1">
            <a:spLocks noGrp="1"/>
          </p:cNvSpPr>
          <p:nvPr>
            <p:ph type="body" idx="1"/>
          </p:nvPr>
        </p:nvSpPr>
        <p:spPr>
          <a:xfrm>
            <a:off x="537350" y="1295500"/>
            <a:ext cx="7688700" cy="36708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1725">
                <a:latin typeface="Arial"/>
                <a:ea typeface="Arial"/>
                <a:cs typeface="Arial"/>
                <a:sym typeface="Arial"/>
              </a:rPr>
              <a:t>(b) Physiologic drug-drug interactions </a:t>
            </a:r>
            <a:endParaRPr sz="1725">
              <a:latin typeface="Arial"/>
              <a:ea typeface="Arial"/>
              <a:cs typeface="Arial"/>
              <a:sym typeface="Arial"/>
            </a:endParaRPr>
          </a:p>
          <a:p>
            <a:pPr marL="0" lvl="0" indent="0" algn="l" rtl="0">
              <a:spcBef>
                <a:spcPts val="1200"/>
              </a:spcBef>
              <a:spcAft>
                <a:spcPts val="0"/>
              </a:spcAft>
              <a:buNone/>
            </a:pPr>
            <a:r>
              <a:rPr lang="en-GB" sz="1725" u="sng">
                <a:solidFill>
                  <a:srgbClr val="073763"/>
                </a:solidFill>
                <a:latin typeface="Arial"/>
                <a:ea typeface="Arial"/>
                <a:cs typeface="Arial"/>
                <a:sym typeface="Arial"/>
              </a:rPr>
              <a:t>Decreased GI transit:</a:t>
            </a:r>
            <a:r>
              <a:rPr lang="en-GB" sz="1725">
                <a:latin typeface="Arial"/>
                <a:ea typeface="Arial"/>
                <a:cs typeface="Arial"/>
                <a:sym typeface="Arial"/>
              </a:rPr>
              <a:t> Anticholinergics such as propantheline retard GI motility and promote absorption of drugs like ranitidine and digoxin, whereas delay absorption of paracetamol and sulfamethoxazole.</a:t>
            </a:r>
            <a:endParaRPr sz="1725">
              <a:latin typeface="Arial"/>
              <a:ea typeface="Arial"/>
              <a:cs typeface="Arial"/>
              <a:sym typeface="Arial"/>
            </a:endParaRPr>
          </a:p>
          <a:p>
            <a:pPr marL="0" lvl="0" indent="0" algn="l" rtl="0">
              <a:spcBef>
                <a:spcPts val="1200"/>
              </a:spcBef>
              <a:spcAft>
                <a:spcPts val="0"/>
              </a:spcAft>
              <a:buNone/>
            </a:pPr>
            <a:r>
              <a:rPr lang="en-GB" sz="1725" u="sng">
                <a:solidFill>
                  <a:srgbClr val="073763"/>
                </a:solidFill>
                <a:latin typeface="Arial"/>
                <a:ea typeface="Arial"/>
                <a:cs typeface="Arial"/>
                <a:sym typeface="Arial"/>
              </a:rPr>
              <a:t>Increased gastric emptying:</a:t>
            </a:r>
            <a:r>
              <a:rPr lang="en-GB" sz="1725">
                <a:latin typeface="Arial"/>
                <a:ea typeface="Arial"/>
                <a:cs typeface="Arial"/>
                <a:sym typeface="Arial"/>
              </a:rPr>
              <a:t> Metoclopramide promotes GI motility and enhances absorption of tetracycline, pivampicillin and levodopa. </a:t>
            </a:r>
            <a:endParaRPr sz="1725">
              <a:latin typeface="Arial"/>
              <a:ea typeface="Arial"/>
              <a:cs typeface="Arial"/>
              <a:sym typeface="Arial"/>
            </a:endParaRPr>
          </a:p>
          <a:p>
            <a:pPr marL="0" lvl="0" indent="0" algn="l" rtl="0">
              <a:spcBef>
                <a:spcPts val="1200"/>
              </a:spcBef>
              <a:spcAft>
                <a:spcPts val="1200"/>
              </a:spcAft>
              <a:buNone/>
            </a:pPr>
            <a:r>
              <a:rPr lang="en-GB" sz="1725" u="sng">
                <a:solidFill>
                  <a:srgbClr val="073763"/>
                </a:solidFill>
                <a:latin typeface="Arial"/>
                <a:ea typeface="Arial"/>
                <a:cs typeface="Arial"/>
                <a:sym typeface="Arial"/>
              </a:rPr>
              <a:t>Altered GI metabolism</a:t>
            </a:r>
            <a:r>
              <a:rPr lang="en-GB" sz="1725">
                <a:latin typeface="Arial"/>
                <a:ea typeface="Arial"/>
                <a:cs typeface="Arial"/>
                <a:sym typeface="Arial"/>
              </a:rPr>
              <a:t>: Antibiotics inhibit bacterial metabolism of drugs, e.g. erythromycin enhances efficacy of digoxin by this mechanism. Co-administration of antibiotics with oral contraceptives like ethinyl oestradiol decreases the efficacy of latter by decreasing enterohepatic cycling of steroid conjugates which otherwise are hydrolysed by gut bacteria after biliary excretion.</a:t>
            </a:r>
            <a:endParaRPr sz="1725">
              <a:latin typeface="Arial"/>
              <a:ea typeface="Arial"/>
              <a:cs typeface="Arial"/>
              <a:sym typeface="Arial"/>
            </a:endParaRPr>
          </a:p>
        </p:txBody>
      </p:sp>
      <p:sp>
        <p:nvSpPr>
          <p:cNvPr id="1671" name="Google Shape;1671;p19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185</a:t>
            </a:fld>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198"/>
          <p:cNvSpPr txBox="1">
            <a:spLocks noGrp="1"/>
          </p:cNvSpPr>
          <p:nvPr>
            <p:ph type="title"/>
          </p:nvPr>
        </p:nvSpPr>
        <p:spPr>
          <a:xfrm>
            <a:off x="729450" y="593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Presystemic Metabolism/First-Pass Effects</a:t>
            </a:r>
            <a:endParaRPr/>
          </a:p>
        </p:txBody>
      </p:sp>
      <p:sp>
        <p:nvSpPr>
          <p:cNvPr id="1677" name="Google Shape;1677;p198"/>
          <p:cNvSpPr txBox="1">
            <a:spLocks noGrp="1"/>
          </p:cNvSpPr>
          <p:nvPr>
            <p:ph type="body" idx="1"/>
          </p:nvPr>
        </p:nvSpPr>
        <p:spPr>
          <a:xfrm>
            <a:off x="781125" y="1359500"/>
            <a:ext cx="7637100" cy="2980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Drug administered orally, the 3 main reasons for its decreased bioavailability are: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1. Decreased absorption (owing to adsorption, precipitation, complexation and poor solubility).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2. Destabilisation or destruction of drug. </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3. First-pass/presystemic metabolism</a:t>
            </a:r>
            <a:endParaRPr sz="1500">
              <a:latin typeface="Arial"/>
              <a:ea typeface="Arial"/>
              <a:cs typeface="Arial"/>
              <a:sym typeface="Arial"/>
            </a:endParaRPr>
          </a:p>
        </p:txBody>
      </p:sp>
      <p:sp>
        <p:nvSpPr>
          <p:cNvPr id="1678" name="Google Shape;1678;p19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186</a:t>
            </a:fld>
            <a:endParaRPr/>
          </a:p>
        </p:txBody>
      </p:sp>
      <p:pic>
        <p:nvPicPr>
          <p:cNvPr id="1679" name="Google Shape;1679;p198"/>
          <p:cNvPicPr preferRelativeResize="0"/>
          <p:nvPr/>
        </p:nvPicPr>
        <p:blipFill>
          <a:blip r:embed="rId3">
            <a:alphaModFix/>
          </a:blip>
          <a:stretch>
            <a:fillRect/>
          </a:stretch>
        </p:blipFill>
        <p:spPr>
          <a:xfrm>
            <a:off x="1056400" y="3266775"/>
            <a:ext cx="6305550" cy="1771650"/>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199"/>
          <p:cNvSpPr txBox="1">
            <a:spLocks noGrp="1"/>
          </p:cNvSpPr>
          <p:nvPr>
            <p:ph type="title"/>
          </p:nvPr>
        </p:nvSpPr>
        <p:spPr>
          <a:xfrm>
            <a:off x="729450" y="5930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First pass or presystemic metabolism</a:t>
            </a:r>
            <a:endParaRPr/>
          </a:p>
        </p:txBody>
      </p:sp>
      <p:sp>
        <p:nvSpPr>
          <p:cNvPr id="1685" name="Google Shape;1685;p199"/>
          <p:cNvSpPr txBox="1">
            <a:spLocks noGrp="1"/>
          </p:cNvSpPr>
          <p:nvPr>
            <p:ph type="body" idx="1"/>
          </p:nvPr>
        </p:nvSpPr>
        <p:spPr>
          <a:xfrm>
            <a:off x="160350" y="1199500"/>
            <a:ext cx="4707900" cy="384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Arial"/>
                <a:ea typeface="Arial"/>
                <a:cs typeface="Arial"/>
                <a:sym typeface="Arial"/>
              </a:rPr>
              <a:t>Before a drug reaches blood circulation, it has to pass for the first time through organs of elimination namely the GIT and the liver.</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The loss of drug through biotransformation by such eliminating organs during its passage to </a:t>
            </a:r>
            <a:r>
              <a:rPr lang="en-GB" sz="1600" b="1">
                <a:solidFill>
                  <a:srgbClr val="5B0F00"/>
                </a:solidFill>
                <a:latin typeface="Arial"/>
                <a:ea typeface="Arial"/>
                <a:cs typeface="Arial"/>
                <a:sym typeface="Arial"/>
              </a:rPr>
              <a:t>systemic circulation</a:t>
            </a:r>
            <a:r>
              <a:rPr lang="en-GB" sz="1600">
                <a:latin typeface="Arial"/>
                <a:ea typeface="Arial"/>
                <a:cs typeface="Arial"/>
                <a:sym typeface="Arial"/>
              </a:rPr>
              <a:t> is called as</a:t>
            </a:r>
            <a:r>
              <a:rPr lang="en-GB" sz="1700" i="1" u="sng">
                <a:solidFill>
                  <a:srgbClr val="073763"/>
                </a:solidFill>
                <a:latin typeface="Arial"/>
                <a:ea typeface="Arial"/>
                <a:cs typeface="Arial"/>
                <a:sym typeface="Arial"/>
              </a:rPr>
              <a:t> first-pass or presystemic metabolism. </a:t>
            </a:r>
            <a:endParaRPr sz="1700" i="1" u="sng">
              <a:solidFill>
                <a:srgbClr val="073763"/>
              </a:solidFill>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The diminished drug concentration or rarely, complete absence of the drug in plasma after oral administration is indicative of first-pass effects.</a:t>
            </a:r>
            <a:endParaRPr sz="1600">
              <a:latin typeface="Arial"/>
              <a:ea typeface="Arial"/>
              <a:cs typeface="Arial"/>
              <a:sym typeface="Arial"/>
            </a:endParaRPr>
          </a:p>
          <a:p>
            <a:pPr marL="0" lvl="0" indent="0" algn="l" rtl="0">
              <a:spcBef>
                <a:spcPts val="1200"/>
              </a:spcBef>
              <a:spcAft>
                <a:spcPts val="1200"/>
              </a:spcAft>
              <a:buNone/>
            </a:pPr>
            <a:endParaRPr sz="1400" b="1">
              <a:solidFill>
                <a:srgbClr val="20124D"/>
              </a:solidFill>
              <a:latin typeface="Arial"/>
              <a:ea typeface="Arial"/>
              <a:cs typeface="Arial"/>
              <a:sym typeface="Arial"/>
            </a:endParaRPr>
          </a:p>
        </p:txBody>
      </p:sp>
      <p:sp>
        <p:nvSpPr>
          <p:cNvPr id="1686" name="Google Shape;1686;p19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187</a:t>
            </a:fld>
            <a:endParaRPr/>
          </a:p>
        </p:txBody>
      </p:sp>
      <p:pic>
        <p:nvPicPr>
          <p:cNvPr id="1687" name="Google Shape;1687;p199"/>
          <p:cNvPicPr preferRelativeResize="0"/>
          <p:nvPr/>
        </p:nvPicPr>
        <p:blipFill rotWithShape="1">
          <a:blip r:embed="rId3">
            <a:alphaModFix/>
          </a:blip>
          <a:srcRect t="37241"/>
          <a:stretch/>
        </p:blipFill>
        <p:spPr>
          <a:xfrm>
            <a:off x="5700675" y="2149146"/>
            <a:ext cx="3384325" cy="2519874"/>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200"/>
          <p:cNvSpPr txBox="1">
            <a:spLocks noGrp="1"/>
          </p:cNvSpPr>
          <p:nvPr>
            <p:ph type="title"/>
          </p:nvPr>
        </p:nvSpPr>
        <p:spPr>
          <a:xfrm>
            <a:off x="727650" y="603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Sites of presystemic metabolism</a:t>
            </a:r>
            <a:endParaRPr/>
          </a:p>
        </p:txBody>
      </p:sp>
      <p:sp>
        <p:nvSpPr>
          <p:cNvPr id="1693" name="Google Shape;1693;p20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188</a:t>
            </a:fld>
            <a:endParaRPr/>
          </a:p>
        </p:txBody>
      </p:sp>
      <p:pic>
        <p:nvPicPr>
          <p:cNvPr id="1694" name="Google Shape;1694;p200"/>
          <p:cNvPicPr preferRelativeResize="0"/>
          <p:nvPr/>
        </p:nvPicPr>
        <p:blipFill>
          <a:blip r:embed="rId3">
            <a:alphaModFix/>
          </a:blip>
          <a:stretch>
            <a:fillRect/>
          </a:stretch>
        </p:blipFill>
        <p:spPr>
          <a:xfrm>
            <a:off x="0" y="1274125"/>
            <a:ext cx="5023425" cy="3823675"/>
          </a:xfrm>
          <a:prstGeom prst="rect">
            <a:avLst/>
          </a:prstGeom>
          <a:noFill/>
          <a:ln>
            <a:noFill/>
          </a:ln>
        </p:spPr>
      </p:pic>
      <p:sp>
        <p:nvSpPr>
          <p:cNvPr id="1695" name="Google Shape;1695;p200"/>
          <p:cNvSpPr txBox="1"/>
          <p:nvPr/>
        </p:nvSpPr>
        <p:spPr>
          <a:xfrm>
            <a:off x="4633425" y="1412263"/>
            <a:ext cx="4609800" cy="250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u="sng">
                <a:solidFill>
                  <a:srgbClr val="5B0F00"/>
                </a:solidFill>
              </a:rPr>
              <a:t>3 primary systems which affect presystemic metabolism of a drug are</a:t>
            </a:r>
            <a:r>
              <a:rPr lang="en-GB" b="1" u="sng">
                <a:solidFill>
                  <a:schemeClr val="accent1"/>
                </a:solidFill>
              </a:rPr>
              <a:t> </a:t>
            </a:r>
            <a:endParaRPr b="1" u="sng">
              <a:solidFill>
                <a:schemeClr val="accent1"/>
              </a:solidFill>
            </a:endParaRPr>
          </a:p>
          <a:p>
            <a:pPr marL="0" lvl="0" indent="0" algn="l" rtl="0">
              <a:lnSpc>
                <a:spcPct val="115000"/>
              </a:lnSpc>
              <a:spcBef>
                <a:spcPts val="1200"/>
              </a:spcBef>
              <a:spcAft>
                <a:spcPts val="0"/>
              </a:spcAft>
              <a:buNone/>
            </a:pPr>
            <a:r>
              <a:rPr lang="en-GB" b="1">
                <a:solidFill>
                  <a:srgbClr val="073763"/>
                </a:solidFill>
              </a:rPr>
              <a:t>        1. Luminal enzymes</a:t>
            </a:r>
            <a:r>
              <a:rPr lang="en-GB">
                <a:solidFill>
                  <a:schemeClr val="accent1"/>
                </a:solidFill>
              </a:rPr>
              <a:t> – the metabolism by these enzymes are further categorised into two – </a:t>
            </a:r>
            <a:endParaRPr>
              <a:solidFill>
                <a:schemeClr val="accent1"/>
              </a:solidFill>
            </a:endParaRPr>
          </a:p>
          <a:p>
            <a:pPr marL="0" lvl="0" indent="0" algn="l" rtl="0">
              <a:lnSpc>
                <a:spcPct val="115000"/>
              </a:lnSpc>
              <a:spcBef>
                <a:spcPts val="1200"/>
              </a:spcBef>
              <a:spcAft>
                <a:spcPts val="0"/>
              </a:spcAft>
              <a:buNone/>
            </a:pPr>
            <a:r>
              <a:rPr lang="en-GB">
                <a:solidFill>
                  <a:schemeClr val="accent1"/>
                </a:solidFill>
              </a:rPr>
              <a:t>       (a) Digestive enzymes, and (b) Bacterial enzymes. </a:t>
            </a:r>
            <a:endParaRPr>
              <a:solidFill>
                <a:schemeClr val="accent1"/>
              </a:solidFill>
            </a:endParaRPr>
          </a:p>
          <a:p>
            <a:pPr marL="0" lvl="0" indent="0" algn="l" rtl="0">
              <a:lnSpc>
                <a:spcPct val="115000"/>
              </a:lnSpc>
              <a:spcBef>
                <a:spcPts val="1200"/>
              </a:spcBef>
              <a:spcAft>
                <a:spcPts val="0"/>
              </a:spcAft>
              <a:buNone/>
            </a:pPr>
            <a:r>
              <a:rPr lang="en-GB" b="1">
                <a:solidFill>
                  <a:srgbClr val="073763"/>
                </a:solidFill>
              </a:rPr>
              <a:t>        2. Gut wall enzymes/mucosal enzymes.</a:t>
            </a:r>
            <a:r>
              <a:rPr lang="en-GB">
                <a:solidFill>
                  <a:schemeClr val="accent1"/>
                </a:solidFill>
              </a:rPr>
              <a:t> </a:t>
            </a:r>
            <a:endParaRPr>
              <a:solidFill>
                <a:schemeClr val="accent1"/>
              </a:solidFill>
            </a:endParaRPr>
          </a:p>
          <a:p>
            <a:pPr marL="0" lvl="0" indent="0" algn="l" rtl="0">
              <a:lnSpc>
                <a:spcPct val="115000"/>
              </a:lnSpc>
              <a:spcBef>
                <a:spcPts val="1200"/>
              </a:spcBef>
              <a:spcAft>
                <a:spcPts val="1200"/>
              </a:spcAft>
              <a:buNone/>
            </a:pPr>
            <a:r>
              <a:rPr lang="en-GB" b="1">
                <a:solidFill>
                  <a:srgbClr val="20124D"/>
                </a:solidFill>
              </a:rPr>
              <a:t>        3. Hepatic enzymes. </a:t>
            </a:r>
            <a:endParaRPr b="1">
              <a:solidFill>
                <a:srgbClr val="20124D"/>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201"/>
          <p:cNvSpPr txBox="1">
            <a:spLocks noGrp="1"/>
          </p:cNvSpPr>
          <p:nvPr>
            <p:ph type="title"/>
          </p:nvPr>
        </p:nvSpPr>
        <p:spPr>
          <a:xfrm>
            <a:off x="727650" y="5610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1. Digestive enzymes:</a:t>
            </a:r>
            <a:endParaRPr/>
          </a:p>
        </p:txBody>
      </p:sp>
      <p:sp>
        <p:nvSpPr>
          <p:cNvPr id="1701" name="Google Shape;1701;p201"/>
          <p:cNvSpPr txBox="1">
            <a:spLocks noGrp="1"/>
          </p:cNvSpPr>
          <p:nvPr>
            <p:ph type="body" idx="1"/>
          </p:nvPr>
        </p:nvSpPr>
        <p:spPr>
          <a:xfrm>
            <a:off x="76800" y="1296425"/>
            <a:ext cx="5268600" cy="3361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1700">
                <a:latin typeface="Arial"/>
                <a:ea typeface="Arial"/>
                <a:cs typeface="Arial"/>
                <a:sym typeface="Arial"/>
              </a:rPr>
              <a:t>These are the enzymes present in the </a:t>
            </a:r>
            <a:r>
              <a:rPr lang="en-GB" sz="1700" u="sng">
                <a:solidFill>
                  <a:srgbClr val="073763"/>
                </a:solidFill>
                <a:latin typeface="Arial"/>
                <a:ea typeface="Arial"/>
                <a:cs typeface="Arial"/>
                <a:sym typeface="Arial"/>
              </a:rPr>
              <a:t>gut fluids</a:t>
            </a:r>
            <a:r>
              <a:rPr lang="en-GB" sz="1700">
                <a:latin typeface="Arial"/>
                <a:ea typeface="Arial"/>
                <a:cs typeface="Arial"/>
                <a:sym typeface="Arial"/>
              </a:rPr>
              <a:t> and include </a:t>
            </a:r>
            <a:r>
              <a:rPr lang="en-GB" sz="1700" u="sng">
                <a:solidFill>
                  <a:srgbClr val="073763"/>
                </a:solidFill>
                <a:latin typeface="Arial"/>
                <a:ea typeface="Arial"/>
                <a:cs typeface="Arial"/>
                <a:sym typeface="Arial"/>
              </a:rPr>
              <a:t>enzymes from intestinal and pancreatic secretions.</a:t>
            </a:r>
            <a:r>
              <a:rPr lang="en-GB" sz="1700">
                <a:latin typeface="Arial"/>
                <a:ea typeface="Arial"/>
                <a:cs typeface="Arial"/>
                <a:sym typeface="Arial"/>
              </a:rPr>
              <a:t>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The latter contains hydrolases which hydrolyse ester drugs like chloramphenicol palmitate into active chloramphenicol, and peptidases which split amide linkages and inactivate protein/polypeptide drugs.</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Thus, one of the approaches to affect oral absorption of peptides is to deliver them to colon which lack peptidases. </a:t>
            </a:r>
            <a:endParaRPr sz="1700">
              <a:latin typeface="Arial"/>
              <a:ea typeface="Arial"/>
              <a:cs typeface="Arial"/>
              <a:sym typeface="Arial"/>
            </a:endParaRPr>
          </a:p>
        </p:txBody>
      </p:sp>
      <p:sp>
        <p:nvSpPr>
          <p:cNvPr id="1702" name="Google Shape;1702;p20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189</a:t>
            </a:fld>
            <a:endParaRPr/>
          </a:p>
        </p:txBody>
      </p:sp>
      <p:pic>
        <p:nvPicPr>
          <p:cNvPr id="1703" name="Google Shape;1703;p201"/>
          <p:cNvPicPr preferRelativeResize="0"/>
          <p:nvPr/>
        </p:nvPicPr>
        <p:blipFill rotWithShape="1">
          <a:blip r:embed="rId3">
            <a:alphaModFix/>
          </a:blip>
          <a:srcRect l="40786" r="16900"/>
          <a:stretch/>
        </p:blipFill>
        <p:spPr>
          <a:xfrm>
            <a:off x="5215725" y="176150"/>
            <a:ext cx="3869275" cy="49673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1"/>
          <p:cNvSpPr txBox="1">
            <a:spLocks noGrp="1"/>
          </p:cNvSpPr>
          <p:nvPr>
            <p:ph type="title"/>
          </p:nvPr>
        </p:nvSpPr>
        <p:spPr>
          <a:xfrm>
            <a:off x="586200" y="5214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Characteristics of Pore Transport</a:t>
            </a:r>
            <a:endParaRPr/>
          </a:p>
        </p:txBody>
      </p:sp>
      <p:sp>
        <p:nvSpPr>
          <p:cNvPr id="250" name="Google Shape;250;p31"/>
          <p:cNvSpPr txBox="1">
            <a:spLocks noGrp="1"/>
          </p:cNvSpPr>
          <p:nvPr>
            <p:ph type="body" idx="1"/>
          </p:nvPr>
        </p:nvSpPr>
        <p:spPr>
          <a:xfrm>
            <a:off x="440050" y="1273975"/>
            <a:ext cx="5156400" cy="3690600"/>
          </a:xfrm>
          <a:prstGeom prst="rect">
            <a:avLst/>
          </a:prstGeom>
        </p:spPr>
        <p:txBody>
          <a:bodyPr spcFirstLastPara="1" wrap="square" lIns="91425" tIns="91425" rIns="91425" bIns="91425" anchor="t" anchorCtr="0">
            <a:normAutofit lnSpcReduction="10000"/>
          </a:bodyPr>
          <a:lstStyle/>
          <a:p>
            <a:pPr marL="0" lvl="0" indent="0" algn="just" rtl="0">
              <a:spcBef>
                <a:spcPts val="0"/>
              </a:spcBef>
              <a:spcAft>
                <a:spcPts val="0"/>
              </a:spcAft>
              <a:buNone/>
            </a:pPr>
            <a:r>
              <a:rPr lang="en-GB" sz="1500">
                <a:latin typeface="Arial"/>
                <a:ea typeface="Arial"/>
                <a:cs typeface="Arial"/>
                <a:sym typeface="Arial"/>
              </a:rPr>
              <a:t>The driving force is constituted by the osmotic differences across the membrane due to which bulk flow of water along with small solid molecules occurs through such aqueous channels. </a:t>
            </a:r>
            <a:r>
              <a:rPr lang="en-GB" sz="1500" u="sng">
                <a:solidFill>
                  <a:srgbClr val="20124D"/>
                </a:solidFill>
                <a:latin typeface="Arial"/>
                <a:ea typeface="Arial"/>
                <a:cs typeface="Arial"/>
                <a:sym typeface="Arial"/>
              </a:rPr>
              <a:t>Water flux that promotes such a transport is called as </a:t>
            </a:r>
            <a:r>
              <a:rPr lang="en-GB" sz="1600" b="1" u="sng">
                <a:solidFill>
                  <a:srgbClr val="20124D"/>
                </a:solidFill>
                <a:latin typeface="Arial"/>
                <a:ea typeface="Arial"/>
                <a:cs typeface="Arial"/>
                <a:sym typeface="Arial"/>
              </a:rPr>
              <a:t>solvent drag. </a:t>
            </a:r>
            <a:endParaRPr sz="1600" b="1" u="sng">
              <a:solidFill>
                <a:srgbClr val="20124D"/>
              </a:solidFill>
              <a:latin typeface="Arial"/>
              <a:ea typeface="Arial"/>
              <a:cs typeface="Arial"/>
              <a:sym typeface="Arial"/>
            </a:endParaRPr>
          </a:p>
          <a:p>
            <a:pPr marL="0" lvl="0" indent="0" algn="just" rtl="0">
              <a:spcBef>
                <a:spcPts val="1200"/>
              </a:spcBef>
              <a:spcAft>
                <a:spcPts val="0"/>
              </a:spcAft>
              <a:buNone/>
            </a:pPr>
            <a:r>
              <a:rPr lang="en-GB" sz="1500">
                <a:solidFill>
                  <a:srgbClr val="20124D"/>
                </a:solidFill>
                <a:latin typeface="Arial"/>
                <a:ea typeface="Arial"/>
                <a:cs typeface="Arial"/>
                <a:sym typeface="Arial"/>
              </a:rPr>
              <a:t>The process is important in the absorption of </a:t>
            </a:r>
            <a:endParaRPr sz="1500">
              <a:solidFill>
                <a:srgbClr val="20124D"/>
              </a:solidFill>
              <a:latin typeface="Arial"/>
              <a:ea typeface="Arial"/>
              <a:cs typeface="Arial"/>
              <a:sym typeface="Arial"/>
            </a:endParaRPr>
          </a:p>
          <a:p>
            <a:pPr marL="0" lvl="0" indent="457200" algn="just" rtl="0">
              <a:spcBef>
                <a:spcPts val="1200"/>
              </a:spcBef>
              <a:spcAft>
                <a:spcPts val="0"/>
              </a:spcAft>
              <a:buNone/>
            </a:pPr>
            <a:r>
              <a:rPr lang="en-GB" sz="1500">
                <a:solidFill>
                  <a:srgbClr val="20124D"/>
                </a:solidFill>
                <a:latin typeface="Arial"/>
                <a:ea typeface="Arial"/>
                <a:cs typeface="Arial"/>
                <a:sym typeface="Arial"/>
              </a:rPr>
              <a:t># low molecular weight (less than 100), </a:t>
            </a:r>
            <a:endParaRPr sz="1500">
              <a:solidFill>
                <a:srgbClr val="20124D"/>
              </a:solidFill>
              <a:latin typeface="Arial"/>
              <a:ea typeface="Arial"/>
              <a:cs typeface="Arial"/>
              <a:sym typeface="Arial"/>
            </a:endParaRPr>
          </a:p>
          <a:p>
            <a:pPr marL="0" lvl="0" indent="457200" algn="just" rtl="0">
              <a:spcBef>
                <a:spcPts val="1200"/>
              </a:spcBef>
              <a:spcAft>
                <a:spcPts val="0"/>
              </a:spcAft>
              <a:buNone/>
            </a:pPr>
            <a:r>
              <a:rPr lang="en-GB" sz="1500">
                <a:solidFill>
                  <a:srgbClr val="20124D"/>
                </a:solidFill>
                <a:latin typeface="Arial"/>
                <a:ea typeface="Arial"/>
                <a:cs typeface="Arial"/>
                <a:sym typeface="Arial"/>
              </a:rPr>
              <a:t># low molecular size (smaller than the diameter of the pore) and </a:t>
            </a:r>
            <a:endParaRPr sz="1500">
              <a:solidFill>
                <a:srgbClr val="20124D"/>
              </a:solidFill>
              <a:latin typeface="Arial"/>
              <a:ea typeface="Arial"/>
              <a:cs typeface="Arial"/>
              <a:sym typeface="Arial"/>
            </a:endParaRPr>
          </a:p>
          <a:p>
            <a:pPr marL="0" lvl="0" indent="450000" algn="just" rtl="0">
              <a:spcBef>
                <a:spcPts val="1200"/>
              </a:spcBef>
              <a:spcAft>
                <a:spcPts val="1200"/>
              </a:spcAft>
              <a:buNone/>
            </a:pPr>
            <a:r>
              <a:rPr lang="en-GB" sz="1500">
                <a:solidFill>
                  <a:srgbClr val="20124D"/>
                </a:solidFill>
                <a:latin typeface="Arial"/>
                <a:ea typeface="Arial"/>
                <a:cs typeface="Arial"/>
                <a:sym typeface="Arial"/>
              </a:rPr>
              <a:t># generally water-soluble drugs through narrow, aqueous-filled channels or pores in the membrane structure—for example, urea, water and sugars. </a:t>
            </a:r>
            <a:endParaRPr sz="1500">
              <a:solidFill>
                <a:srgbClr val="20124D"/>
              </a:solidFill>
              <a:latin typeface="Arial"/>
              <a:ea typeface="Arial"/>
              <a:cs typeface="Arial"/>
              <a:sym typeface="Arial"/>
            </a:endParaRPr>
          </a:p>
        </p:txBody>
      </p:sp>
      <p:pic>
        <p:nvPicPr>
          <p:cNvPr id="251" name="Google Shape;251;p31"/>
          <p:cNvPicPr preferRelativeResize="0"/>
          <p:nvPr/>
        </p:nvPicPr>
        <p:blipFill rotWithShape="1">
          <a:blip r:embed="rId3">
            <a:alphaModFix/>
          </a:blip>
          <a:srcRect t="42831" r="53257"/>
          <a:stretch/>
        </p:blipFill>
        <p:spPr>
          <a:xfrm>
            <a:off x="6519375" y="610650"/>
            <a:ext cx="2558901" cy="4532848"/>
          </a:xfrm>
          <a:prstGeom prst="rect">
            <a:avLst/>
          </a:prstGeom>
          <a:noFill/>
          <a:ln>
            <a:noFill/>
          </a:ln>
        </p:spPr>
      </p:pic>
      <p:sp>
        <p:nvSpPr>
          <p:cNvPr id="252" name="Google Shape;252;p31"/>
          <p:cNvSpPr/>
          <p:nvPr/>
        </p:nvSpPr>
        <p:spPr>
          <a:xfrm>
            <a:off x="6416525" y="720100"/>
            <a:ext cx="514500" cy="336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3" name="Google Shape;253;p31"/>
          <p:cNvSpPr/>
          <p:nvPr/>
        </p:nvSpPr>
        <p:spPr>
          <a:xfrm rot="-9877237">
            <a:off x="5602938" y="2401413"/>
            <a:ext cx="1188872" cy="454878"/>
          </a:xfrm>
          <a:prstGeom prst="striped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54" name="Google Shape;254;p31"/>
          <p:cNvSpPr txBox="1"/>
          <p:nvPr/>
        </p:nvSpPr>
        <p:spPr>
          <a:xfrm>
            <a:off x="5930700" y="2943100"/>
            <a:ext cx="3147600" cy="1046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i="1"/>
              <a:t>Particular importance in renal excretion, removal of drug from the cerebrospinal fluid and entry of drugs into the liver.</a:t>
            </a:r>
            <a:endParaRPr i="1"/>
          </a:p>
        </p:txBody>
      </p:sp>
      <p:sp>
        <p:nvSpPr>
          <p:cNvPr id="255" name="Google Shape;255;p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a:t>
            </a:fld>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202"/>
          <p:cNvSpPr txBox="1">
            <a:spLocks noGrp="1"/>
          </p:cNvSpPr>
          <p:nvPr>
            <p:ph type="title"/>
          </p:nvPr>
        </p:nvSpPr>
        <p:spPr>
          <a:xfrm>
            <a:off x="651750" y="541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2. Bacterial enzymes:</a:t>
            </a:r>
            <a:endParaRPr/>
          </a:p>
        </p:txBody>
      </p:sp>
      <p:sp>
        <p:nvSpPr>
          <p:cNvPr id="1709" name="Google Shape;1709;p202"/>
          <p:cNvSpPr txBox="1">
            <a:spLocks noGrp="1"/>
          </p:cNvSpPr>
          <p:nvPr>
            <p:ph type="body" idx="1"/>
          </p:nvPr>
        </p:nvSpPr>
        <p:spPr>
          <a:xfrm>
            <a:off x="90575" y="1175650"/>
            <a:ext cx="6296100" cy="34965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GB" sz="1925">
                <a:latin typeface="Arial"/>
                <a:ea typeface="Arial"/>
                <a:cs typeface="Arial"/>
                <a:sym typeface="Arial"/>
              </a:rPr>
              <a:t>The GI microflora is scantily present in stomach and small intestine and is rich in colon. </a:t>
            </a:r>
            <a:endParaRPr sz="1925">
              <a:latin typeface="Arial"/>
              <a:ea typeface="Arial"/>
              <a:cs typeface="Arial"/>
              <a:sym typeface="Arial"/>
            </a:endParaRPr>
          </a:p>
          <a:p>
            <a:pPr marL="0" lvl="0" indent="0" algn="l" rtl="0">
              <a:spcBef>
                <a:spcPts val="1200"/>
              </a:spcBef>
              <a:spcAft>
                <a:spcPts val="0"/>
              </a:spcAft>
              <a:buNone/>
            </a:pPr>
            <a:r>
              <a:rPr lang="en-GB" sz="1925">
                <a:latin typeface="Arial"/>
                <a:ea typeface="Arial"/>
                <a:cs typeface="Arial"/>
                <a:sym typeface="Arial"/>
              </a:rPr>
              <a:t>Most orally administered drugs remain unaffected by them. </a:t>
            </a:r>
            <a:endParaRPr sz="1925">
              <a:latin typeface="Arial"/>
              <a:ea typeface="Arial"/>
              <a:cs typeface="Arial"/>
              <a:sym typeface="Arial"/>
            </a:endParaRPr>
          </a:p>
          <a:p>
            <a:pPr marL="0" lvl="0" indent="0" algn="l" rtl="0">
              <a:spcBef>
                <a:spcPts val="1200"/>
              </a:spcBef>
              <a:spcAft>
                <a:spcPts val="0"/>
              </a:spcAft>
              <a:buNone/>
            </a:pPr>
            <a:r>
              <a:rPr lang="en-GB" sz="1925">
                <a:latin typeface="Arial"/>
                <a:ea typeface="Arial"/>
                <a:cs typeface="Arial"/>
                <a:sym typeface="Arial"/>
              </a:rPr>
              <a:t>The colonic microbes generally render a drug more active or toxic on biotransformation, eg; sulphasalazine, a drug used in ulcerative colitis, is hydrolysed to sulphapyridine and 5-amino salicylic acid by the microbial enzymes of the colon. </a:t>
            </a:r>
            <a:endParaRPr sz="1925">
              <a:latin typeface="Arial"/>
              <a:ea typeface="Arial"/>
              <a:cs typeface="Arial"/>
              <a:sym typeface="Arial"/>
            </a:endParaRPr>
          </a:p>
          <a:p>
            <a:pPr marL="0" lvl="0" indent="0" algn="l" rtl="0">
              <a:spcBef>
                <a:spcPts val="1200"/>
              </a:spcBef>
              <a:spcAft>
                <a:spcPts val="0"/>
              </a:spcAft>
              <a:buNone/>
            </a:pPr>
            <a:r>
              <a:rPr lang="en-GB" sz="1925">
                <a:latin typeface="Arial"/>
                <a:ea typeface="Arial"/>
                <a:cs typeface="Arial"/>
                <a:sym typeface="Arial"/>
              </a:rPr>
              <a:t>An important role of intestinal microflora is that in enterohepatic cycling. </a:t>
            </a:r>
            <a:endParaRPr sz="1925">
              <a:latin typeface="Arial"/>
              <a:ea typeface="Arial"/>
              <a:cs typeface="Arial"/>
              <a:sym typeface="Arial"/>
            </a:endParaRPr>
          </a:p>
          <a:p>
            <a:pPr marL="0" lvl="0" indent="0" algn="l" rtl="0">
              <a:spcBef>
                <a:spcPts val="1200"/>
              </a:spcBef>
              <a:spcAft>
                <a:spcPts val="0"/>
              </a:spcAft>
              <a:buNone/>
            </a:pPr>
            <a:r>
              <a:rPr lang="en-GB" sz="1925">
                <a:latin typeface="Arial"/>
                <a:ea typeface="Arial"/>
                <a:cs typeface="Arial"/>
                <a:sym typeface="Arial"/>
              </a:rPr>
              <a:t>Their enzymes hydrolyse the conjugates of drugs actively secreted via bile such as glucuronides of digoxin and oral contraceptives. The free drugs are reabsorbed into the systemic circulation.</a:t>
            </a:r>
            <a:endParaRPr sz="1925">
              <a:latin typeface="Arial"/>
              <a:ea typeface="Arial"/>
              <a:cs typeface="Arial"/>
              <a:sym typeface="Arial"/>
            </a:endParaRPr>
          </a:p>
          <a:p>
            <a:pPr marL="0" lvl="0" indent="0" algn="l" rtl="0">
              <a:spcBef>
                <a:spcPts val="1200"/>
              </a:spcBef>
              <a:spcAft>
                <a:spcPts val="1200"/>
              </a:spcAft>
              <a:buNone/>
            </a:pPr>
            <a:endParaRPr/>
          </a:p>
        </p:txBody>
      </p:sp>
      <p:sp>
        <p:nvSpPr>
          <p:cNvPr id="1710" name="Google Shape;1710;p20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190</a:t>
            </a:fld>
            <a:endParaRPr/>
          </a:p>
        </p:txBody>
      </p:sp>
      <p:pic>
        <p:nvPicPr>
          <p:cNvPr id="1711" name="Google Shape;1711;p202"/>
          <p:cNvPicPr preferRelativeResize="0"/>
          <p:nvPr/>
        </p:nvPicPr>
        <p:blipFill rotWithShape="1">
          <a:blip r:embed="rId3">
            <a:alphaModFix/>
          </a:blip>
          <a:srcRect r="45391" b="16422"/>
          <a:stretch/>
        </p:blipFill>
        <p:spPr>
          <a:xfrm>
            <a:off x="6539075" y="1229300"/>
            <a:ext cx="2545925" cy="3039256"/>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715"/>
        <p:cNvGrpSpPr/>
        <p:nvPr/>
      </p:nvGrpSpPr>
      <p:grpSpPr>
        <a:xfrm>
          <a:off x="0" y="0"/>
          <a:ext cx="0" cy="0"/>
          <a:chOff x="0" y="0"/>
          <a:chExt cx="0" cy="0"/>
        </a:xfrm>
      </p:grpSpPr>
      <p:sp>
        <p:nvSpPr>
          <p:cNvPr id="1716" name="Google Shape;1716;p203"/>
          <p:cNvSpPr txBox="1">
            <a:spLocks noGrp="1"/>
          </p:cNvSpPr>
          <p:nvPr>
            <p:ph type="title"/>
          </p:nvPr>
        </p:nvSpPr>
        <p:spPr>
          <a:xfrm>
            <a:off x="727650" y="5572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3.Gut wall enzymes\ mucosal enzymes,</a:t>
            </a:r>
            <a:endParaRPr/>
          </a:p>
        </p:txBody>
      </p:sp>
      <p:sp>
        <p:nvSpPr>
          <p:cNvPr id="1717" name="Google Shape;1717;p203"/>
          <p:cNvSpPr txBox="1">
            <a:spLocks noGrp="1"/>
          </p:cNvSpPr>
          <p:nvPr>
            <p:ph type="body" idx="1"/>
          </p:nvPr>
        </p:nvSpPr>
        <p:spPr>
          <a:xfrm>
            <a:off x="606025" y="1212075"/>
            <a:ext cx="6371100" cy="39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Arial"/>
                <a:ea typeface="Arial"/>
                <a:cs typeface="Arial"/>
                <a:sym typeface="Arial"/>
              </a:rPr>
              <a:t>Present in stomach, intestine and colon.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Alcohol dehydrogenase (ADH) is an enzyme of stomach mucosa that inactivates ethanol.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Intestinal mucosa contains both phase I and phase II (predominant) enzymes, e.g. sulphation of ethinyl oestradiol and isoprenaline.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The colonic mucosa also contain both phase I and phase II enzymes. </a:t>
            </a:r>
            <a:endParaRPr sz="1800">
              <a:latin typeface="Arial"/>
              <a:ea typeface="Arial"/>
              <a:cs typeface="Arial"/>
              <a:sym typeface="Arial"/>
            </a:endParaRPr>
          </a:p>
          <a:p>
            <a:pPr marL="0" lvl="0" indent="0" algn="l" rtl="0">
              <a:spcBef>
                <a:spcPts val="1200"/>
              </a:spcBef>
              <a:spcAft>
                <a:spcPts val="1200"/>
              </a:spcAft>
              <a:buNone/>
            </a:pPr>
            <a:r>
              <a:rPr lang="en-GB" sz="1800">
                <a:latin typeface="Arial"/>
                <a:ea typeface="Arial"/>
                <a:cs typeface="Arial"/>
                <a:sym typeface="Arial"/>
              </a:rPr>
              <a:t>It is only the enzymes of the proximal small intestine that are most active</a:t>
            </a:r>
            <a:r>
              <a:rPr lang="en-GB" sz="1700">
                <a:latin typeface="Arial"/>
                <a:ea typeface="Arial"/>
                <a:cs typeface="Arial"/>
                <a:sym typeface="Arial"/>
              </a:rPr>
              <a:t>. </a:t>
            </a:r>
            <a:endParaRPr sz="1700">
              <a:latin typeface="Arial"/>
              <a:ea typeface="Arial"/>
              <a:cs typeface="Arial"/>
              <a:sym typeface="Arial"/>
            </a:endParaRPr>
          </a:p>
        </p:txBody>
      </p:sp>
      <p:sp>
        <p:nvSpPr>
          <p:cNvPr id="1718" name="Google Shape;1718;p20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191</a:t>
            </a:fld>
            <a:endParaRPr/>
          </a:p>
        </p:txBody>
      </p:sp>
      <p:pic>
        <p:nvPicPr>
          <p:cNvPr id="1719" name="Google Shape;1719;p203"/>
          <p:cNvPicPr preferRelativeResize="0"/>
          <p:nvPr/>
        </p:nvPicPr>
        <p:blipFill rotWithShape="1">
          <a:blip r:embed="rId3">
            <a:alphaModFix/>
          </a:blip>
          <a:srcRect l="8609" r="8609" b="-7399"/>
          <a:stretch/>
        </p:blipFill>
        <p:spPr>
          <a:xfrm>
            <a:off x="6977075" y="1616209"/>
            <a:ext cx="2107926" cy="2781415"/>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sp>
        <p:nvSpPr>
          <p:cNvPr id="1724" name="Google Shape;1724;p204"/>
          <p:cNvSpPr txBox="1">
            <a:spLocks noGrp="1"/>
          </p:cNvSpPr>
          <p:nvPr>
            <p:ph type="title"/>
          </p:nvPr>
        </p:nvSpPr>
        <p:spPr>
          <a:xfrm>
            <a:off x="729450" y="603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4. Hepatic enzymes:</a:t>
            </a:r>
            <a:endParaRPr/>
          </a:p>
        </p:txBody>
      </p:sp>
      <p:sp>
        <p:nvSpPr>
          <p:cNvPr id="1725" name="Google Shape;1725;p204"/>
          <p:cNvSpPr txBox="1">
            <a:spLocks noGrp="1"/>
          </p:cNvSpPr>
          <p:nvPr>
            <p:ph type="body" idx="1"/>
          </p:nvPr>
        </p:nvSpPr>
        <p:spPr>
          <a:xfrm>
            <a:off x="729450" y="1398525"/>
            <a:ext cx="7688700" cy="2941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200">
                <a:latin typeface="Arial"/>
                <a:ea typeface="Arial"/>
                <a:cs typeface="Arial"/>
                <a:sym typeface="Arial"/>
              </a:rPr>
              <a:t>Several drugs undergo first-pass hepatic metabolism, the highly extracted ones being isoprenaline, propranolol, alprenolol, entoxifylline, nitroglycerine, diltiazem, nifedipine, lidocaine, morphine, etc.</a:t>
            </a:r>
            <a:endParaRPr sz="2200">
              <a:latin typeface="Arial"/>
              <a:ea typeface="Arial"/>
              <a:cs typeface="Arial"/>
              <a:sym typeface="Arial"/>
            </a:endParaRPr>
          </a:p>
          <a:p>
            <a:pPr marL="0" lvl="0" indent="0" algn="l" rtl="0">
              <a:spcBef>
                <a:spcPts val="1200"/>
              </a:spcBef>
              <a:spcAft>
                <a:spcPts val="1200"/>
              </a:spcAft>
              <a:buNone/>
            </a:pPr>
            <a:endParaRPr/>
          </a:p>
        </p:txBody>
      </p:sp>
      <p:sp>
        <p:nvSpPr>
          <p:cNvPr id="1726" name="Google Shape;1726;p20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192</a:t>
            </a:fld>
            <a:endParaRPr/>
          </a:p>
        </p:txBody>
      </p:sp>
      <p:pic>
        <p:nvPicPr>
          <p:cNvPr id="1727" name="Google Shape;1727;p204"/>
          <p:cNvPicPr preferRelativeResize="0"/>
          <p:nvPr/>
        </p:nvPicPr>
        <p:blipFill rotWithShape="1">
          <a:blip r:embed="rId3">
            <a:alphaModFix/>
          </a:blip>
          <a:srcRect l="21511" t="5486" r="28146" b="19155"/>
          <a:stretch/>
        </p:blipFill>
        <p:spPr>
          <a:xfrm>
            <a:off x="6144325" y="2971000"/>
            <a:ext cx="2526599" cy="2128875"/>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205"/>
          <p:cNvSpPr txBox="1">
            <a:spLocks noGrp="1"/>
          </p:cNvSpPr>
          <p:nvPr>
            <p:ph type="title"/>
          </p:nvPr>
        </p:nvSpPr>
        <p:spPr>
          <a:xfrm>
            <a:off x="636225" y="541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METHODS FOR STUDYING DRUG UPTAKE</a:t>
            </a:r>
            <a:endParaRPr/>
          </a:p>
        </p:txBody>
      </p:sp>
      <p:sp>
        <p:nvSpPr>
          <p:cNvPr id="1733" name="Google Shape;1733;p205"/>
          <p:cNvSpPr txBox="1">
            <a:spLocks noGrp="1"/>
          </p:cNvSpPr>
          <p:nvPr>
            <p:ph type="body" idx="1"/>
          </p:nvPr>
        </p:nvSpPr>
        <p:spPr>
          <a:xfrm>
            <a:off x="729450" y="1414075"/>
            <a:ext cx="7910400" cy="36363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275"/>
              <a:buNone/>
            </a:pPr>
            <a:r>
              <a:rPr lang="en-GB" sz="1800">
                <a:latin typeface="Arial"/>
                <a:ea typeface="Arial"/>
                <a:cs typeface="Arial"/>
                <a:sym typeface="Arial"/>
              </a:rPr>
              <a:t>Classified as in vitro and in situ.</a:t>
            </a:r>
            <a:endParaRPr sz="1800">
              <a:latin typeface="Arial"/>
              <a:ea typeface="Arial"/>
              <a:cs typeface="Arial"/>
              <a:sym typeface="Arial"/>
            </a:endParaRPr>
          </a:p>
          <a:p>
            <a:pPr marL="0" lvl="0" indent="0" algn="l" rtl="0">
              <a:lnSpc>
                <a:spcPct val="95000"/>
              </a:lnSpc>
              <a:spcBef>
                <a:spcPts val="1200"/>
              </a:spcBef>
              <a:spcAft>
                <a:spcPts val="0"/>
              </a:spcAft>
              <a:buSzPts val="275"/>
              <a:buNone/>
            </a:pPr>
            <a:r>
              <a:rPr lang="en-GB" sz="1800" b="1" u="sng">
                <a:solidFill>
                  <a:srgbClr val="20124D"/>
                </a:solidFill>
                <a:latin typeface="Arial"/>
                <a:ea typeface="Arial"/>
                <a:cs typeface="Arial"/>
                <a:sym typeface="Arial"/>
              </a:rPr>
              <a:t>1. In vitro experiments: </a:t>
            </a:r>
            <a:r>
              <a:rPr lang="en-GB" sz="1800">
                <a:latin typeface="Arial"/>
                <a:ea typeface="Arial"/>
                <a:cs typeface="Arial"/>
                <a:sym typeface="Arial"/>
              </a:rPr>
              <a:t>are used to study the transport of drugs through different types of membranes or biological materials. Such experiments may utilize</a:t>
            </a:r>
            <a:endParaRPr sz="1800">
              <a:latin typeface="Arial"/>
              <a:ea typeface="Arial"/>
              <a:cs typeface="Arial"/>
              <a:sym typeface="Arial"/>
            </a:endParaRPr>
          </a:p>
          <a:p>
            <a:pPr marL="0" lvl="0" indent="0" algn="l" rtl="0">
              <a:lnSpc>
                <a:spcPct val="95000"/>
              </a:lnSpc>
              <a:spcBef>
                <a:spcPts val="1200"/>
              </a:spcBef>
              <a:spcAft>
                <a:spcPts val="0"/>
              </a:spcAft>
              <a:buSzPts val="275"/>
              <a:buNone/>
            </a:pPr>
            <a:r>
              <a:rPr lang="en-GB" sz="1800">
                <a:latin typeface="Arial"/>
                <a:ea typeface="Arial"/>
                <a:cs typeface="Arial"/>
                <a:sym typeface="Arial"/>
              </a:rPr>
              <a:t>(a) Diffusion cells</a:t>
            </a:r>
            <a:endParaRPr sz="1800">
              <a:latin typeface="Arial"/>
              <a:ea typeface="Arial"/>
              <a:cs typeface="Arial"/>
              <a:sym typeface="Arial"/>
            </a:endParaRPr>
          </a:p>
          <a:p>
            <a:pPr marL="0" lvl="0" indent="0" algn="l" rtl="0">
              <a:lnSpc>
                <a:spcPct val="95000"/>
              </a:lnSpc>
              <a:spcBef>
                <a:spcPts val="1200"/>
              </a:spcBef>
              <a:spcAft>
                <a:spcPts val="0"/>
              </a:spcAft>
              <a:buSzPts val="275"/>
              <a:buNone/>
            </a:pPr>
            <a:r>
              <a:rPr lang="en-GB" sz="1800">
                <a:latin typeface="Arial"/>
                <a:ea typeface="Arial"/>
                <a:cs typeface="Arial"/>
                <a:sym typeface="Arial"/>
              </a:rPr>
              <a:t>(b) Segments of GIT of laboratory animals – Two well known established techniques are –</a:t>
            </a:r>
            <a:endParaRPr sz="1800">
              <a:latin typeface="Arial"/>
              <a:ea typeface="Arial"/>
              <a:cs typeface="Arial"/>
              <a:sym typeface="Arial"/>
            </a:endParaRPr>
          </a:p>
          <a:p>
            <a:pPr marL="0" lvl="0" indent="457200" algn="l" rtl="0">
              <a:lnSpc>
                <a:spcPct val="95000"/>
              </a:lnSpc>
              <a:spcBef>
                <a:spcPts val="1200"/>
              </a:spcBef>
              <a:spcAft>
                <a:spcPts val="0"/>
              </a:spcAft>
              <a:buSzPts val="275"/>
              <a:buNone/>
            </a:pPr>
            <a:r>
              <a:rPr lang="en-GB" sz="1800">
                <a:latin typeface="Arial"/>
                <a:ea typeface="Arial"/>
                <a:cs typeface="Arial"/>
                <a:sym typeface="Arial"/>
              </a:rPr>
              <a:t>(i) Everted sac technique, and</a:t>
            </a:r>
            <a:endParaRPr sz="1800">
              <a:latin typeface="Arial"/>
              <a:ea typeface="Arial"/>
              <a:cs typeface="Arial"/>
              <a:sym typeface="Arial"/>
            </a:endParaRPr>
          </a:p>
          <a:p>
            <a:pPr marL="0" lvl="0" indent="457200" algn="l" rtl="0">
              <a:lnSpc>
                <a:spcPct val="95000"/>
              </a:lnSpc>
              <a:spcBef>
                <a:spcPts val="1200"/>
              </a:spcBef>
              <a:spcAft>
                <a:spcPts val="0"/>
              </a:spcAft>
              <a:buSzPts val="275"/>
              <a:buNone/>
            </a:pPr>
            <a:r>
              <a:rPr lang="en-GB" sz="1800">
                <a:latin typeface="Arial"/>
                <a:ea typeface="Arial"/>
                <a:cs typeface="Arial"/>
                <a:sym typeface="Arial"/>
              </a:rPr>
              <a:t>(ii) Everted ring technique.</a:t>
            </a:r>
            <a:endParaRPr sz="1800">
              <a:latin typeface="Arial"/>
              <a:ea typeface="Arial"/>
              <a:cs typeface="Arial"/>
              <a:sym typeface="Arial"/>
            </a:endParaRPr>
          </a:p>
          <a:p>
            <a:pPr marL="0" lvl="0" indent="0" algn="l" rtl="0">
              <a:lnSpc>
                <a:spcPct val="95000"/>
              </a:lnSpc>
              <a:spcBef>
                <a:spcPts val="1200"/>
              </a:spcBef>
              <a:spcAft>
                <a:spcPts val="0"/>
              </a:spcAft>
              <a:buSzPts val="275"/>
              <a:buNone/>
            </a:pPr>
            <a:r>
              <a:rPr lang="en-GB" sz="1800">
                <a:latin typeface="Arial"/>
                <a:ea typeface="Arial"/>
                <a:cs typeface="Arial"/>
                <a:sym typeface="Arial"/>
              </a:rPr>
              <a:t>(c) Cell cultures of gut epithelium e.g. Caco-2 cells.</a:t>
            </a:r>
            <a:endParaRPr sz="1800">
              <a:latin typeface="Arial"/>
              <a:ea typeface="Arial"/>
              <a:cs typeface="Arial"/>
              <a:sym typeface="Arial"/>
            </a:endParaRPr>
          </a:p>
          <a:p>
            <a:pPr marL="0" lvl="0" indent="0" algn="l" rtl="0">
              <a:lnSpc>
                <a:spcPct val="95000"/>
              </a:lnSpc>
              <a:spcBef>
                <a:spcPts val="1200"/>
              </a:spcBef>
              <a:spcAft>
                <a:spcPts val="1200"/>
              </a:spcAft>
              <a:buSzPts val="275"/>
              <a:buNone/>
            </a:pPr>
            <a:endParaRPr sz="1200"/>
          </a:p>
        </p:txBody>
      </p:sp>
      <p:sp>
        <p:nvSpPr>
          <p:cNvPr id="1734" name="Google Shape;1734;p20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193</a:t>
            </a:fld>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206"/>
          <p:cNvSpPr txBox="1">
            <a:spLocks noGrp="1"/>
          </p:cNvSpPr>
          <p:nvPr>
            <p:ph type="title"/>
          </p:nvPr>
        </p:nvSpPr>
        <p:spPr>
          <a:xfrm>
            <a:off x="636225" y="541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METHODS FOR STUDYING DRUG UPTAKE</a:t>
            </a:r>
            <a:endParaRPr/>
          </a:p>
        </p:txBody>
      </p:sp>
      <p:sp>
        <p:nvSpPr>
          <p:cNvPr id="1740" name="Google Shape;1740;p206"/>
          <p:cNvSpPr txBox="1">
            <a:spLocks noGrp="1"/>
          </p:cNvSpPr>
          <p:nvPr>
            <p:ph type="body" idx="1"/>
          </p:nvPr>
        </p:nvSpPr>
        <p:spPr>
          <a:xfrm>
            <a:off x="729450" y="1414075"/>
            <a:ext cx="7910400" cy="36363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800" b="1" u="sng">
                <a:solidFill>
                  <a:srgbClr val="20124D"/>
                </a:solidFill>
                <a:latin typeface="Arial"/>
                <a:ea typeface="Arial"/>
                <a:cs typeface="Arial"/>
                <a:sym typeface="Arial"/>
              </a:rPr>
              <a:t>2. In situ experiments:</a:t>
            </a:r>
            <a:endParaRPr sz="1800" b="1" u="sng">
              <a:solidFill>
                <a:srgbClr val="20124D"/>
              </a:solidFill>
              <a:latin typeface="Arial"/>
              <a:ea typeface="Arial"/>
              <a:cs typeface="Arial"/>
              <a:sym typeface="Arial"/>
            </a:endParaRPr>
          </a:p>
          <a:p>
            <a:pPr marL="0" lvl="0" indent="0" algn="l" rtl="0">
              <a:lnSpc>
                <a:spcPct val="95000"/>
              </a:lnSpc>
              <a:spcBef>
                <a:spcPts val="1200"/>
              </a:spcBef>
              <a:spcAft>
                <a:spcPts val="0"/>
              </a:spcAft>
              <a:buNone/>
            </a:pPr>
            <a:r>
              <a:rPr lang="en-GB" sz="1800">
                <a:latin typeface="Arial"/>
                <a:ea typeface="Arial"/>
                <a:cs typeface="Arial"/>
                <a:sym typeface="Arial"/>
              </a:rPr>
              <a:t>simulates the in vivo conditions for drug absorption and are based on perfusion of a segment of GIT by drug solution and determination of amount of drug diffused through it. The two perfusion methods used in laboratory animals are –</a:t>
            </a:r>
            <a:endParaRPr sz="1800">
              <a:latin typeface="Arial"/>
              <a:ea typeface="Arial"/>
              <a:cs typeface="Arial"/>
              <a:sym typeface="Arial"/>
            </a:endParaRPr>
          </a:p>
          <a:p>
            <a:pPr marL="0" lvl="0" indent="0" algn="l" rtl="0">
              <a:lnSpc>
                <a:spcPct val="95000"/>
              </a:lnSpc>
              <a:spcBef>
                <a:spcPts val="1200"/>
              </a:spcBef>
              <a:spcAft>
                <a:spcPts val="0"/>
              </a:spcAft>
              <a:buNone/>
            </a:pPr>
            <a:r>
              <a:rPr lang="en-GB" sz="1800">
                <a:latin typeface="Arial"/>
                <a:ea typeface="Arial"/>
                <a:cs typeface="Arial"/>
                <a:sym typeface="Arial"/>
              </a:rPr>
              <a:t>(a) Doluisio method</a:t>
            </a:r>
            <a:endParaRPr sz="1800">
              <a:latin typeface="Arial"/>
              <a:ea typeface="Arial"/>
              <a:cs typeface="Arial"/>
              <a:sym typeface="Arial"/>
            </a:endParaRPr>
          </a:p>
          <a:p>
            <a:pPr marL="0" lvl="0" indent="0" algn="l" rtl="0">
              <a:lnSpc>
                <a:spcPct val="95000"/>
              </a:lnSpc>
              <a:spcBef>
                <a:spcPts val="1200"/>
              </a:spcBef>
              <a:spcAft>
                <a:spcPts val="0"/>
              </a:spcAft>
              <a:buNone/>
            </a:pPr>
            <a:r>
              <a:rPr lang="en-GB" sz="1800">
                <a:latin typeface="Arial"/>
                <a:ea typeface="Arial"/>
                <a:cs typeface="Arial"/>
                <a:sym typeface="Arial"/>
              </a:rPr>
              <a:t>(b) Single pass perfusion.</a:t>
            </a:r>
            <a:endParaRPr sz="1800">
              <a:latin typeface="Arial"/>
              <a:ea typeface="Arial"/>
              <a:cs typeface="Arial"/>
              <a:sym typeface="Arial"/>
            </a:endParaRPr>
          </a:p>
          <a:p>
            <a:pPr marL="0" lvl="0" indent="0" algn="l" rtl="0">
              <a:lnSpc>
                <a:spcPct val="95000"/>
              </a:lnSpc>
              <a:spcBef>
                <a:spcPts val="1200"/>
              </a:spcBef>
              <a:spcAft>
                <a:spcPts val="0"/>
              </a:spcAft>
              <a:buSzPts val="275"/>
              <a:buNone/>
            </a:pPr>
            <a:endParaRPr sz="1800">
              <a:latin typeface="Arial"/>
              <a:ea typeface="Arial"/>
              <a:cs typeface="Arial"/>
              <a:sym typeface="Arial"/>
            </a:endParaRPr>
          </a:p>
          <a:p>
            <a:pPr marL="0" lvl="0" indent="0" algn="l" rtl="0">
              <a:lnSpc>
                <a:spcPct val="95000"/>
              </a:lnSpc>
              <a:spcBef>
                <a:spcPts val="1200"/>
              </a:spcBef>
              <a:spcAft>
                <a:spcPts val="1200"/>
              </a:spcAft>
              <a:buSzPts val="275"/>
              <a:buNone/>
            </a:pPr>
            <a:endParaRPr sz="1200"/>
          </a:p>
        </p:txBody>
      </p:sp>
      <p:sp>
        <p:nvSpPr>
          <p:cNvPr id="1741" name="Google Shape;1741;p20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194</a:t>
            </a:fld>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207"/>
          <p:cNvSpPr txBox="1">
            <a:spLocks noGrp="1"/>
          </p:cNvSpPr>
          <p:nvPr>
            <p:ph type="title"/>
          </p:nvPr>
        </p:nvSpPr>
        <p:spPr>
          <a:xfrm>
            <a:off x="729450" y="5727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Diffusion Cell Method</a:t>
            </a:r>
            <a:endParaRPr/>
          </a:p>
        </p:txBody>
      </p:sp>
      <p:sp>
        <p:nvSpPr>
          <p:cNvPr id="1747" name="Google Shape;1747;p207"/>
          <p:cNvSpPr txBox="1">
            <a:spLocks noGrp="1"/>
          </p:cNvSpPr>
          <p:nvPr>
            <p:ph type="body" idx="1"/>
          </p:nvPr>
        </p:nvSpPr>
        <p:spPr>
          <a:xfrm>
            <a:off x="205000" y="1320850"/>
            <a:ext cx="5143500" cy="36672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1800">
                <a:latin typeface="Arial"/>
                <a:ea typeface="Arial"/>
                <a:cs typeface="Arial"/>
                <a:sym typeface="Arial"/>
              </a:rPr>
              <a:t>Diffusion cells consist of two compartments</a:t>
            </a:r>
            <a:endParaRPr sz="1800">
              <a:latin typeface="Arial"/>
              <a:ea typeface="Arial"/>
              <a:cs typeface="Arial"/>
              <a:sym typeface="Arial"/>
            </a:endParaRPr>
          </a:p>
          <a:p>
            <a:pPr marL="0" lvl="0" indent="0" algn="l" rtl="0">
              <a:spcBef>
                <a:spcPts val="1200"/>
              </a:spcBef>
              <a:spcAft>
                <a:spcPts val="0"/>
              </a:spcAft>
              <a:buNone/>
            </a:pPr>
            <a:r>
              <a:rPr lang="en-GB" sz="1800" b="1" u="sng">
                <a:solidFill>
                  <a:srgbClr val="20124D"/>
                </a:solidFill>
                <a:latin typeface="Arial"/>
                <a:ea typeface="Arial"/>
                <a:cs typeface="Arial"/>
                <a:sym typeface="Arial"/>
              </a:rPr>
              <a:t>1. Donor compartment </a:t>
            </a:r>
            <a:r>
              <a:rPr lang="en-GB" sz="1800">
                <a:latin typeface="Arial"/>
                <a:ea typeface="Arial"/>
                <a:cs typeface="Arial"/>
                <a:sym typeface="Arial"/>
              </a:rPr>
              <a:t>which contains the drug solution and the lower end of which contains the synthetic or natural GI membrane that interfaces with the receptor compartment.</a:t>
            </a:r>
            <a:endParaRPr sz="1800">
              <a:latin typeface="Arial"/>
              <a:ea typeface="Arial"/>
              <a:cs typeface="Arial"/>
              <a:sym typeface="Arial"/>
            </a:endParaRPr>
          </a:p>
          <a:p>
            <a:pPr marL="0" lvl="0" indent="0" algn="l" rtl="0">
              <a:spcBef>
                <a:spcPts val="1200"/>
              </a:spcBef>
              <a:spcAft>
                <a:spcPts val="0"/>
              </a:spcAft>
              <a:buNone/>
            </a:pPr>
            <a:r>
              <a:rPr lang="en-GB" sz="1800" b="1" u="sng">
                <a:solidFill>
                  <a:srgbClr val="20124D"/>
                </a:solidFill>
                <a:latin typeface="Arial"/>
                <a:ea typeface="Arial"/>
                <a:cs typeface="Arial"/>
                <a:sym typeface="Arial"/>
              </a:rPr>
              <a:t>2. Receptor compartment</a:t>
            </a:r>
            <a:r>
              <a:rPr lang="en-GB" sz="1800">
                <a:latin typeface="Arial"/>
                <a:ea typeface="Arial"/>
                <a:cs typeface="Arial"/>
                <a:sym typeface="Arial"/>
              </a:rPr>
              <a:t> which contains the buffer solution. The procedure of uptake study using this technique involves measurement of rate of arrival of drug in the receptor compartment</a:t>
            </a:r>
            <a:endParaRPr sz="1800">
              <a:latin typeface="Arial"/>
              <a:ea typeface="Arial"/>
              <a:cs typeface="Arial"/>
              <a:sym typeface="Arial"/>
            </a:endParaRPr>
          </a:p>
          <a:p>
            <a:pPr marL="0" lvl="0" indent="0" algn="l" rtl="0">
              <a:spcBef>
                <a:spcPts val="1200"/>
              </a:spcBef>
              <a:spcAft>
                <a:spcPts val="1200"/>
              </a:spcAft>
              <a:buNone/>
            </a:pPr>
            <a:endParaRPr/>
          </a:p>
        </p:txBody>
      </p:sp>
      <p:sp>
        <p:nvSpPr>
          <p:cNvPr id="1748" name="Google Shape;1748;p20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195</a:t>
            </a:fld>
            <a:endParaRPr/>
          </a:p>
        </p:txBody>
      </p:sp>
      <p:pic>
        <p:nvPicPr>
          <p:cNvPr id="1749" name="Google Shape;1749;p207"/>
          <p:cNvPicPr preferRelativeResize="0"/>
          <p:nvPr/>
        </p:nvPicPr>
        <p:blipFill>
          <a:blip r:embed="rId3">
            <a:alphaModFix/>
          </a:blip>
          <a:stretch>
            <a:fillRect/>
          </a:stretch>
        </p:blipFill>
        <p:spPr>
          <a:xfrm>
            <a:off x="5331472" y="2006647"/>
            <a:ext cx="3814025" cy="1754325"/>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208"/>
          <p:cNvSpPr txBox="1">
            <a:spLocks noGrp="1"/>
          </p:cNvSpPr>
          <p:nvPr>
            <p:ph type="title"/>
          </p:nvPr>
        </p:nvSpPr>
        <p:spPr>
          <a:xfrm>
            <a:off x="729450" y="541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Everted Sac Technique</a:t>
            </a:r>
            <a:endParaRPr/>
          </a:p>
        </p:txBody>
      </p:sp>
      <p:sp>
        <p:nvSpPr>
          <p:cNvPr id="1755" name="Google Shape;1755;p208"/>
          <p:cNvSpPr txBox="1">
            <a:spLocks noGrp="1"/>
          </p:cNvSpPr>
          <p:nvPr>
            <p:ph type="body" idx="1"/>
          </p:nvPr>
        </p:nvSpPr>
        <p:spPr>
          <a:xfrm>
            <a:off x="388475" y="1336375"/>
            <a:ext cx="4957200" cy="36207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2008">
                <a:latin typeface="Arial"/>
                <a:ea typeface="Arial"/>
                <a:cs typeface="Arial"/>
                <a:sym typeface="Arial"/>
              </a:rPr>
              <a:t>This technique involves eversion of a segment (about 3 cm) of the intestine of small intestine, conversion into a sac filled with buffer solution and its immersion into a bath containing oxygenated solution of drug. </a:t>
            </a:r>
            <a:endParaRPr sz="2008">
              <a:latin typeface="Arial"/>
              <a:ea typeface="Arial"/>
              <a:cs typeface="Arial"/>
              <a:sym typeface="Arial"/>
            </a:endParaRPr>
          </a:p>
          <a:p>
            <a:pPr marL="0" lvl="0" indent="0" algn="l" rtl="0">
              <a:spcBef>
                <a:spcPts val="1200"/>
              </a:spcBef>
              <a:spcAft>
                <a:spcPts val="0"/>
              </a:spcAft>
              <a:buNone/>
            </a:pPr>
            <a:r>
              <a:rPr lang="en-GB" sz="2008">
                <a:latin typeface="Arial"/>
                <a:ea typeface="Arial"/>
                <a:cs typeface="Arial"/>
                <a:sym typeface="Arial"/>
              </a:rPr>
              <a:t>The whole preparation is maintained at 370C and shaken mildly. </a:t>
            </a:r>
            <a:endParaRPr sz="2008">
              <a:latin typeface="Arial"/>
              <a:ea typeface="Arial"/>
              <a:cs typeface="Arial"/>
              <a:sym typeface="Arial"/>
            </a:endParaRPr>
          </a:p>
          <a:p>
            <a:pPr marL="0" lvl="0" indent="0" algn="l" rtl="0">
              <a:spcBef>
                <a:spcPts val="1200"/>
              </a:spcBef>
              <a:spcAft>
                <a:spcPts val="0"/>
              </a:spcAft>
              <a:buNone/>
            </a:pPr>
            <a:r>
              <a:rPr lang="en-GB" sz="2008">
                <a:latin typeface="Arial"/>
                <a:ea typeface="Arial"/>
                <a:cs typeface="Arial"/>
                <a:sym typeface="Arial"/>
              </a:rPr>
              <a:t>A predetermined time intervals, the sac is removed and the concentration of drug in the serosal (internal) liquid is determined</a:t>
            </a:r>
            <a:endParaRPr sz="2008">
              <a:latin typeface="Arial"/>
              <a:ea typeface="Arial"/>
              <a:cs typeface="Arial"/>
              <a:sym typeface="Arial"/>
            </a:endParaRPr>
          </a:p>
          <a:p>
            <a:pPr marL="0" lvl="0" indent="0" algn="l" rtl="0">
              <a:spcBef>
                <a:spcPts val="1200"/>
              </a:spcBef>
              <a:spcAft>
                <a:spcPts val="1200"/>
              </a:spcAft>
              <a:buNone/>
            </a:pPr>
            <a:endParaRPr/>
          </a:p>
        </p:txBody>
      </p:sp>
      <p:sp>
        <p:nvSpPr>
          <p:cNvPr id="1756" name="Google Shape;1756;p20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196</a:t>
            </a:fld>
            <a:endParaRPr/>
          </a:p>
        </p:txBody>
      </p:sp>
      <p:pic>
        <p:nvPicPr>
          <p:cNvPr id="1757" name="Google Shape;1757;p208"/>
          <p:cNvPicPr preferRelativeResize="0"/>
          <p:nvPr/>
        </p:nvPicPr>
        <p:blipFill>
          <a:blip r:embed="rId3">
            <a:alphaModFix/>
          </a:blip>
          <a:stretch>
            <a:fillRect/>
          </a:stretch>
        </p:blipFill>
        <p:spPr>
          <a:xfrm>
            <a:off x="5292502" y="1076876"/>
            <a:ext cx="3699097" cy="2742300"/>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p209"/>
          <p:cNvSpPr txBox="1">
            <a:spLocks noGrp="1"/>
          </p:cNvSpPr>
          <p:nvPr>
            <p:ph type="title"/>
          </p:nvPr>
        </p:nvSpPr>
        <p:spPr>
          <a:xfrm>
            <a:off x="727650" y="5727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Everted Ring Technique</a:t>
            </a:r>
            <a:endParaRPr/>
          </a:p>
        </p:txBody>
      </p:sp>
      <p:sp>
        <p:nvSpPr>
          <p:cNvPr id="1763" name="Google Shape;1763;p209"/>
          <p:cNvSpPr txBox="1">
            <a:spLocks noGrp="1"/>
          </p:cNvSpPr>
          <p:nvPr>
            <p:ph type="body" idx="1"/>
          </p:nvPr>
        </p:nvSpPr>
        <p:spPr>
          <a:xfrm>
            <a:off x="419550" y="1062650"/>
            <a:ext cx="5827200" cy="377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Arial"/>
                <a:ea typeface="Arial"/>
                <a:cs typeface="Arial"/>
                <a:sym typeface="Arial"/>
              </a:rPr>
              <a:t>In this technique, appropriate section of intestine of rat is isolated, inverted and dissected in slices or rings of thickness between 1 and 3 mm.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The slices are then placed in an oxygenated isotonic drug solution at 370C and incubated for a predetermined period under gentle shaking.</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After incubation, the rings are washed, dried and placed in a pre-weighed scintillation vials.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Each vial is reweighed to determine the wet tissue weight, and then the sample is analysed for drug.</a:t>
            </a:r>
            <a:endParaRPr sz="1800">
              <a:latin typeface="Arial"/>
              <a:ea typeface="Arial"/>
              <a:cs typeface="Arial"/>
              <a:sym typeface="Arial"/>
            </a:endParaRPr>
          </a:p>
          <a:p>
            <a:pPr marL="0" lvl="0" indent="0" algn="l" rtl="0">
              <a:spcBef>
                <a:spcPts val="1200"/>
              </a:spcBef>
              <a:spcAft>
                <a:spcPts val="1200"/>
              </a:spcAft>
              <a:buNone/>
            </a:pPr>
            <a:endParaRPr sz="1800">
              <a:latin typeface="Arial"/>
              <a:ea typeface="Arial"/>
              <a:cs typeface="Arial"/>
              <a:sym typeface="Arial"/>
            </a:endParaRPr>
          </a:p>
        </p:txBody>
      </p:sp>
      <p:sp>
        <p:nvSpPr>
          <p:cNvPr id="1764" name="Google Shape;1764;p20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197</a:t>
            </a:fld>
            <a:endParaRPr/>
          </a:p>
        </p:txBody>
      </p:sp>
      <p:sp>
        <p:nvSpPr>
          <p:cNvPr id="1765" name="Google Shape;1765;p209"/>
          <p:cNvSpPr txBox="1"/>
          <p:nvPr/>
        </p:nvSpPr>
        <p:spPr>
          <a:xfrm>
            <a:off x="295225" y="4797150"/>
            <a:ext cx="3760500" cy="346200"/>
          </a:xfrm>
          <a:prstGeom prst="rect">
            <a:avLst/>
          </a:prstGeom>
          <a:solidFill>
            <a:srgbClr val="FF9900"/>
          </a:solidFill>
          <a:ln w="9525"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050">
                <a:solidFill>
                  <a:schemeClr val="dk2"/>
                </a:solidFill>
                <a:highlight>
                  <a:srgbClr val="FF9900"/>
                </a:highlight>
              </a:rPr>
              <a:t>EVERT —-turn (a structure or organ) </a:t>
            </a:r>
            <a:r>
              <a:rPr lang="en-GB" sz="1050">
                <a:solidFill>
                  <a:schemeClr val="dk2"/>
                </a:solidFill>
                <a:highlight>
                  <a:srgbClr val="FF9900"/>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outwards</a:t>
            </a:r>
            <a:r>
              <a:rPr lang="en-GB" sz="1050">
                <a:solidFill>
                  <a:schemeClr val="dk2"/>
                </a:solidFill>
                <a:highlight>
                  <a:srgbClr val="FF9900"/>
                </a:highlight>
              </a:rPr>
              <a:t> or inside out</a:t>
            </a:r>
            <a:endParaRPr>
              <a:solidFill>
                <a:schemeClr val="dk2"/>
              </a:solidFill>
              <a:highlight>
                <a:srgbClr val="FF9900"/>
              </a:highlight>
            </a:endParaRPr>
          </a:p>
        </p:txBody>
      </p:sp>
      <p:pic>
        <p:nvPicPr>
          <p:cNvPr id="1766" name="Google Shape;1766;p209"/>
          <p:cNvPicPr preferRelativeResize="0"/>
          <p:nvPr/>
        </p:nvPicPr>
        <p:blipFill>
          <a:blip r:embed="rId4">
            <a:alphaModFix/>
          </a:blip>
          <a:stretch>
            <a:fillRect/>
          </a:stretch>
        </p:blipFill>
        <p:spPr>
          <a:xfrm>
            <a:off x="6246750" y="1260375"/>
            <a:ext cx="2744850" cy="2669729"/>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210"/>
          <p:cNvSpPr txBox="1">
            <a:spLocks noGrp="1"/>
          </p:cNvSpPr>
          <p:nvPr>
            <p:ph type="title"/>
          </p:nvPr>
        </p:nvSpPr>
        <p:spPr>
          <a:xfrm>
            <a:off x="727650" y="5727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Cell Culture Technique</a:t>
            </a:r>
            <a:endParaRPr/>
          </a:p>
        </p:txBody>
      </p:sp>
      <p:sp>
        <p:nvSpPr>
          <p:cNvPr id="1772" name="Google Shape;1772;p210"/>
          <p:cNvSpPr txBox="1">
            <a:spLocks noGrp="1"/>
          </p:cNvSpPr>
          <p:nvPr>
            <p:ph type="body" idx="1"/>
          </p:nvPr>
        </p:nvSpPr>
        <p:spPr>
          <a:xfrm>
            <a:off x="419550" y="1414075"/>
            <a:ext cx="7996800" cy="341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700">
                <a:solidFill>
                  <a:srgbClr val="000000"/>
                </a:solidFill>
                <a:latin typeface="Arial"/>
                <a:ea typeface="Arial"/>
                <a:cs typeface="Arial"/>
                <a:sym typeface="Arial"/>
              </a:rPr>
              <a:t>In this technique, differentiated cells of the intestine, originating from Caco-2 cells (cells of carcinoma of colon) are placed on synthetic polycarbonate membrane previously treated with an appropriate material such as collagen which on incubation aids reproduction of cells while not retarding drug permeation characteristics. </a:t>
            </a:r>
            <a:endParaRPr sz="1700">
              <a:solidFill>
                <a:srgbClr val="000000"/>
              </a:solidFill>
              <a:latin typeface="Arial"/>
              <a:ea typeface="Arial"/>
              <a:cs typeface="Arial"/>
              <a:sym typeface="Arial"/>
            </a:endParaRPr>
          </a:p>
          <a:p>
            <a:pPr marL="0" lvl="0" indent="0" algn="l" rtl="0">
              <a:spcBef>
                <a:spcPts val="1200"/>
              </a:spcBef>
              <a:spcAft>
                <a:spcPts val="0"/>
              </a:spcAft>
              <a:buNone/>
            </a:pPr>
            <a:r>
              <a:rPr lang="en-GB" sz="1700">
                <a:solidFill>
                  <a:srgbClr val="000000"/>
                </a:solidFill>
                <a:latin typeface="Arial"/>
                <a:ea typeface="Arial"/>
                <a:cs typeface="Arial"/>
                <a:sym typeface="Arial"/>
              </a:rPr>
              <a:t>Solution of drug is placed on this layer of cultured cells and the system is placed in a bath (receptor compartment) of buffer solution. </a:t>
            </a:r>
            <a:endParaRPr sz="1700">
              <a:solidFill>
                <a:srgbClr val="000000"/>
              </a:solidFill>
              <a:latin typeface="Arial"/>
              <a:ea typeface="Arial"/>
              <a:cs typeface="Arial"/>
              <a:sym typeface="Arial"/>
            </a:endParaRPr>
          </a:p>
          <a:p>
            <a:pPr marL="0" lvl="0" indent="0" algn="l" rtl="0">
              <a:spcBef>
                <a:spcPts val="1200"/>
              </a:spcBef>
              <a:spcAft>
                <a:spcPts val="1200"/>
              </a:spcAft>
              <a:buNone/>
            </a:pPr>
            <a:r>
              <a:rPr lang="en-GB" sz="1700">
                <a:solidFill>
                  <a:srgbClr val="000000"/>
                </a:solidFill>
                <a:latin typeface="Arial"/>
                <a:ea typeface="Arial"/>
                <a:cs typeface="Arial"/>
                <a:sym typeface="Arial"/>
              </a:rPr>
              <a:t>The drug that reaches the latter compartment is sampled and analysed periodically.</a:t>
            </a:r>
            <a:endParaRPr sz="1700">
              <a:solidFill>
                <a:srgbClr val="000000"/>
              </a:solidFill>
              <a:latin typeface="Arial"/>
              <a:ea typeface="Arial"/>
              <a:cs typeface="Arial"/>
              <a:sym typeface="Arial"/>
            </a:endParaRPr>
          </a:p>
        </p:txBody>
      </p:sp>
      <p:sp>
        <p:nvSpPr>
          <p:cNvPr id="1773" name="Google Shape;1773;p2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198</a:t>
            </a:fld>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211"/>
          <p:cNvSpPr txBox="1">
            <a:spLocks noGrp="1"/>
          </p:cNvSpPr>
          <p:nvPr>
            <p:ph type="title"/>
          </p:nvPr>
        </p:nvSpPr>
        <p:spPr>
          <a:xfrm>
            <a:off x="727650" y="5416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Doluisio Method</a:t>
            </a:r>
            <a:endParaRPr/>
          </a:p>
        </p:txBody>
      </p:sp>
      <p:sp>
        <p:nvSpPr>
          <p:cNvPr id="1779" name="Google Shape;1779;p211"/>
          <p:cNvSpPr txBox="1">
            <a:spLocks noGrp="1"/>
          </p:cNvSpPr>
          <p:nvPr>
            <p:ph type="body" idx="1"/>
          </p:nvPr>
        </p:nvSpPr>
        <p:spPr>
          <a:xfrm>
            <a:off x="202000" y="1274225"/>
            <a:ext cx="5267700" cy="377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Arial"/>
                <a:ea typeface="Arial"/>
                <a:cs typeface="Arial"/>
                <a:sym typeface="Arial"/>
              </a:rPr>
              <a:t>In this method, the upper and lower parts of the small intestine of anaesthetised and dissected rat are connected by means of tubing to syringes of capacity 10 – 30 ml.</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 After washing the intestinal segment with normal saline, the syringe is filled with a solution of radiolabelled drug and a non-absorbable marker which is used as an indicator of water flux during perfusion.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Part of the content of the syringe containing drug is delivered to the intestinal segment which is then collected in the second syringe and analysed for drug.</a:t>
            </a:r>
            <a:endParaRPr sz="1600">
              <a:latin typeface="Arial"/>
              <a:ea typeface="Arial"/>
              <a:cs typeface="Arial"/>
              <a:sym typeface="Arial"/>
            </a:endParaRPr>
          </a:p>
          <a:p>
            <a:pPr marL="0" lvl="0" indent="0" algn="l" rtl="0">
              <a:spcBef>
                <a:spcPts val="1200"/>
              </a:spcBef>
              <a:spcAft>
                <a:spcPts val="1200"/>
              </a:spcAft>
              <a:buNone/>
            </a:pPr>
            <a:endParaRPr sz="1600">
              <a:latin typeface="Arial"/>
              <a:ea typeface="Arial"/>
              <a:cs typeface="Arial"/>
              <a:sym typeface="Arial"/>
            </a:endParaRPr>
          </a:p>
        </p:txBody>
      </p:sp>
      <p:sp>
        <p:nvSpPr>
          <p:cNvPr id="1780" name="Google Shape;1780;p2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199</a:t>
            </a:fld>
            <a:endParaRPr/>
          </a:p>
        </p:txBody>
      </p:sp>
      <p:pic>
        <p:nvPicPr>
          <p:cNvPr id="1781" name="Google Shape;1781;p211"/>
          <p:cNvPicPr preferRelativeResize="0"/>
          <p:nvPr/>
        </p:nvPicPr>
        <p:blipFill>
          <a:blip r:embed="rId3">
            <a:alphaModFix/>
          </a:blip>
          <a:stretch>
            <a:fillRect/>
          </a:stretch>
        </p:blipFill>
        <p:spPr>
          <a:xfrm>
            <a:off x="5248175" y="1229275"/>
            <a:ext cx="3743425" cy="2562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p:nvPr/>
        </p:nvSpPr>
        <p:spPr>
          <a:xfrm>
            <a:off x="552925" y="4461975"/>
            <a:ext cx="5838000" cy="620100"/>
          </a:xfrm>
          <a:prstGeom prst="roundRect">
            <a:avLst>
              <a:gd name="adj" fmla="val 16667"/>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5" name="Google Shape;95;p14"/>
          <p:cNvSpPr txBox="1">
            <a:spLocks noGrp="1"/>
          </p:cNvSpPr>
          <p:nvPr>
            <p:ph type="title"/>
          </p:nvPr>
        </p:nvSpPr>
        <p:spPr>
          <a:xfrm>
            <a:off x="729450" y="6114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First Pass Effect  / Presystemic metabolism</a:t>
            </a:r>
            <a:endParaRPr/>
          </a:p>
        </p:txBody>
      </p:sp>
      <p:pic>
        <p:nvPicPr>
          <p:cNvPr id="96" name="Google Shape;96;p14"/>
          <p:cNvPicPr preferRelativeResize="0"/>
          <p:nvPr/>
        </p:nvPicPr>
        <p:blipFill rotWithShape="1">
          <a:blip r:embed="rId3">
            <a:alphaModFix/>
          </a:blip>
          <a:srcRect t="21923"/>
          <a:stretch/>
        </p:blipFill>
        <p:spPr>
          <a:xfrm>
            <a:off x="123350" y="1346825"/>
            <a:ext cx="5081100" cy="2975299"/>
          </a:xfrm>
          <a:prstGeom prst="rect">
            <a:avLst/>
          </a:prstGeom>
          <a:noFill/>
          <a:ln>
            <a:noFill/>
          </a:ln>
        </p:spPr>
      </p:pic>
      <p:pic>
        <p:nvPicPr>
          <p:cNvPr id="97" name="Google Shape;97;p14"/>
          <p:cNvPicPr preferRelativeResize="0"/>
          <p:nvPr/>
        </p:nvPicPr>
        <p:blipFill>
          <a:blip r:embed="rId4">
            <a:alphaModFix/>
          </a:blip>
          <a:stretch>
            <a:fillRect/>
          </a:stretch>
        </p:blipFill>
        <p:spPr>
          <a:xfrm>
            <a:off x="4537325" y="1591631"/>
            <a:ext cx="4553376" cy="2561269"/>
          </a:xfrm>
          <a:prstGeom prst="rect">
            <a:avLst/>
          </a:prstGeom>
          <a:noFill/>
          <a:ln>
            <a:noFill/>
          </a:ln>
        </p:spPr>
      </p:pic>
      <p:sp>
        <p:nvSpPr>
          <p:cNvPr id="98" name="Google Shape;98;p14"/>
          <p:cNvSpPr/>
          <p:nvPr/>
        </p:nvSpPr>
        <p:spPr>
          <a:xfrm>
            <a:off x="4307675" y="1299675"/>
            <a:ext cx="2340300" cy="88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99" name="Google Shape;99;p14"/>
          <p:cNvSpPr/>
          <p:nvPr/>
        </p:nvSpPr>
        <p:spPr>
          <a:xfrm>
            <a:off x="3199925" y="1937375"/>
            <a:ext cx="1337400" cy="2460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0" name="Google Shape;100;p14"/>
          <p:cNvSpPr txBox="1"/>
          <p:nvPr/>
        </p:nvSpPr>
        <p:spPr>
          <a:xfrm>
            <a:off x="578650" y="1568775"/>
            <a:ext cx="8332500" cy="6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14"/>
          <p:cNvSpPr txBox="1"/>
          <p:nvPr/>
        </p:nvSpPr>
        <p:spPr>
          <a:xfrm>
            <a:off x="604350" y="4461975"/>
            <a:ext cx="7406700" cy="615600"/>
          </a:xfrm>
          <a:prstGeom prst="rect">
            <a:avLst/>
          </a:prstGeom>
          <a:noFill/>
          <a:ln w="9525" cap="flat" cmpd="sng">
            <a:solidFill>
              <a:srgbClr val="BF9000"/>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en-GB"/>
              <a:t>Drug metabolism is occ</a:t>
            </a:r>
            <a:r>
              <a:rPr lang="en-GB">
                <a:highlight>
                  <a:srgbClr val="BF9000"/>
                </a:highlight>
              </a:rPr>
              <a:t>uring before enter</a:t>
            </a:r>
            <a:r>
              <a:rPr lang="en-GB"/>
              <a:t>ing systemic circulation</a:t>
            </a:r>
            <a:endParaRPr/>
          </a:p>
          <a:p>
            <a:pPr marL="457200" lvl="0" indent="-317500" algn="l" rtl="0">
              <a:spcBef>
                <a:spcPts val="0"/>
              </a:spcBef>
              <a:spcAft>
                <a:spcPts val="0"/>
              </a:spcAft>
              <a:buSzPts val="1400"/>
              <a:buChar char="●"/>
            </a:pPr>
            <a:r>
              <a:rPr lang="en-GB"/>
              <a:t>Results in decreased bioavailability &amp; therapeutic response</a:t>
            </a:r>
            <a:endParaRPr/>
          </a:p>
        </p:txBody>
      </p:sp>
      <p:sp>
        <p:nvSpPr>
          <p:cNvPr id="102" name="Google Shape;102;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2"/>
          <p:cNvSpPr txBox="1">
            <a:spLocks noGrp="1"/>
          </p:cNvSpPr>
          <p:nvPr>
            <p:ph type="title"/>
          </p:nvPr>
        </p:nvSpPr>
        <p:spPr>
          <a:xfrm>
            <a:off x="793725" y="457125"/>
            <a:ext cx="7688700" cy="64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3044"/>
              <a:t>III.</a:t>
            </a:r>
            <a:r>
              <a:rPr lang="en-GB"/>
              <a:t> Ion-Pair Transport</a:t>
            </a:r>
            <a:endParaRPr/>
          </a:p>
        </p:txBody>
      </p:sp>
      <p:sp>
        <p:nvSpPr>
          <p:cNvPr id="261" name="Google Shape;261;p32"/>
          <p:cNvSpPr txBox="1">
            <a:spLocks noGrp="1"/>
          </p:cNvSpPr>
          <p:nvPr>
            <p:ph type="body" idx="1"/>
          </p:nvPr>
        </p:nvSpPr>
        <p:spPr>
          <a:xfrm>
            <a:off x="424650" y="1371650"/>
            <a:ext cx="4709700" cy="34374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Arial"/>
              <a:buChar char="➢"/>
            </a:pPr>
            <a:r>
              <a:rPr lang="en-GB" sz="1700">
                <a:latin typeface="Arial"/>
                <a:ea typeface="Arial"/>
                <a:cs typeface="Arial"/>
                <a:sym typeface="Arial"/>
              </a:rPr>
              <a:t>Agents penetrate the membrane by forming reversible neutral complexes with endogenous ions of the GIT .</a:t>
            </a:r>
            <a:endParaRPr sz="1700">
              <a:latin typeface="Arial"/>
              <a:ea typeface="Arial"/>
              <a:cs typeface="Arial"/>
              <a:sym typeface="Arial"/>
            </a:endParaRPr>
          </a:p>
          <a:p>
            <a:pPr marL="457200" lvl="0" indent="-336550" algn="l" rtl="0">
              <a:spcBef>
                <a:spcPts val="0"/>
              </a:spcBef>
              <a:spcAft>
                <a:spcPts val="0"/>
              </a:spcAft>
              <a:buSzPts val="1700"/>
              <a:buFont typeface="Arial"/>
              <a:buChar char="➢"/>
            </a:pPr>
            <a:r>
              <a:rPr lang="en-GB" sz="1700">
                <a:latin typeface="Arial"/>
                <a:ea typeface="Arial"/>
                <a:cs typeface="Arial"/>
                <a:sym typeface="Arial"/>
              </a:rPr>
              <a:t>Such neutral complexes have both the required lipophilicity( </a:t>
            </a:r>
            <a:r>
              <a:rPr lang="en-GB" sz="1700">
                <a:solidFill>
                  <a:srgbClr val="040C28"/>
                </a:solidFill>
                <a:latin typeface="Arial"/>
                <a:ea typeface="Arial"/>
                <a:cs typeface="Arial"/>
                <a:sym typeface="Arial"/>
              </a:rPr>
              <a:t>the ability of a molecule to mix with an oily phase rather than with water)</a:t>
            </a:r>
            <a:r>
              <a:rPr lang="en-GB" sz="1700">
                <a:latin typeface="Arial"/>
                <a:ea typeface="Arial"/>
                <a:cs typeface="Arial"/>
                <a:sym typeface="Arial"/>
              </a:rPr>
              <a:t> as well as aqueous solubility for passive diffusion</a:t>
            </a:r>
            <a:endParaRPr sz="1700">
              <a:latin typeface="Arial"/>
              <a:ea typeface="Arial"/>
              <a:cs typeface="Arial"/>
              <a:sym typeface="Arial"/>
            </a:endParaRPr>
          </a:p>
        </p:txBody>
      </p:sp>
      <p:pic>
        <p:nvPicPr>
          <p:cNvPr id="262" name="Google Shape;262;p32"/>
          <p:cNvPicPr preferRelativeResize="0"/>
          <p:nvPr/>
        </p:nvPicPr>
        <p:blipFill rotWithShape="1">
          <a:blip r:embed="rId3">
            <a:alphaModFix/>
          </a:blip>
          <a:srcRect t="3831" b="8487"/>
          <a:stretch/>
        </p:blipFill>
        <p:spPr>
          <a:xfrm>
            <a:off x="5181300" y="1343025"/>
            <a:ext cx="4038900" cy="2149475"/>
          </a:xfrm>
          <a:prstGeom prst="rect">
            <a:avLst/>
          </a:prstGeom>
          <a:noFill/>
          <a:ln>
            <a:noFill/>
          </a:ln>
        </p:spPr>
      </p:pic>
      <p:sp>
        <p:nvSpPr>
          <p:cNvPr id="263" name="Google Shape;263;p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212"/>
          <p:cNvSpPr txBox="1">
            <a:spLocks noGrp="1"/>
          </p:cNvSpPr>
          <p:nvPr>
            <p:ph type="title"/>
          </p:nvPr>
        </p:nvSpPr>
        <p:spPr>
          <a:xfrm>
            <a:off x="727650" y="6038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Single-Pass Perfusion</a:t>
            </a:r>
            <a:endParaRPr/>
          </a:p>
        </p:txBody>
      </p:sp>
      <p:sp>
        <p:nvSpPr>
          <p:cNvPr id="1787" name="Google Shape;1787;p212"/>
          <p:cNvSpPr txBox="1">
            <a:spLocks noGrp="1"/>
          </p:cNvSpPr>
          <p:nvPr>
            <p:ph type="body" idx="1"/>
          </p:nvPr>
        </p:nvSpPr>
        <p:spPr>
          <a:xfrm>
            <a:off x="450650" y="1507300"/>
            <a:ext cx="4162200" cy="3636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Arial"/>
                <a:ea typeface="Arial"/>
                <a:cs typeface="Arial"/>
                <a:sym typeface="Arial"/>
              </a:rPr>
              <a:t>In this technique the drug solution passes through the intestinal segment just once .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This technique is superior to Doluisio method in that precise adjustment of hydrodynamic conditions that can influence blood circulation and puts stress on intestinal wall can be controlled.</a:t>
            </a:r>
            <a:endParaRPr sz="1800">
              <a:latin typeface="Arial"/>
              <a:ea typeface="Arial"/>
              <a:cs typeface="Arial"/>
              <a:sym typeface="Arial"/>
            </a:endParaRPr>
          </a:p>
          <a:p>
            <a:pPr marL="0" lvl="0" indent="0" algn="l" rtl="0">
              <a:spcBef>
                <a:spcPts val="1200"/>
              </a:spcBef>
              <a:spcAft>
                <a:spcPts val="1200"/>
              </a:spcAft>
              <a:buNone/>
            </a:pPr>
            <a:endParaRPr/>
          </a:p>
        </p:txBody>
      </p:sp>
      <p:sp>
        <p:nvSpPr>
          <p:cNvPr id="1788" name="Google Shape;1788;p2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200</a:t>
            </a:fld>
            <a:endParaRPr/>
          </a:p>
        </p:txBody>
      </p:sp>
      <p:pic>
        <p:nvPicPr>
          <p:cNvPr id="1789" name="Google Shape;1789;p212"/>
          <p:cNvPicPr preferRelativeResize="0"/>
          <p:nvPr/>
        </p:nvPicPr>
        <p:blipFill>
          <a:blip r:embed="rId3">
            <a:alphaModFix/>
          </a:blip>
          <a:stretch>
            <a:fillRect/>
          </a:stretch>
        </p:blipFill>
        <p:spPr>
          <a:xfrm>
            <a:off x="4612925" y="1724025"/>
            <a:ext cx="4381500" cy="2000250"/>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p213"/>
          <p:cNvSpPr txBox="1">
            <a:spLocks noGrp="1"/>
          </p:cNvSpPr>
          <p:nvPr>
            <p:ph type="body" idx="1"/>
          </p:nvPr>
        </p:nvSpPr>
        <p:spPr>
          <a:xfrm>
            <a:off x="5174575" y="1124650"/>
            <a:ext cx="3760500" cy="362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3000">
                <a:latin typeface="Arial"/>
                <a:ea typeface="Arial"/>
                <a:cs typeface="Arial"/>
                <a:sym typeface="Arial"/>
              </a:rPr>
              <a:t>ABSORPTION OF DRUGS FROM </a:t>
            </a:r>
            <a:r>
              <a:rPr lang="en-GB" sz="3000" b="1">
                <a:solidFill>
                  <a:srgbClr val="20124D"/>
                </a:solidFill>
                <a:latin typeface="Arial"/>
                <a:ea typeface="Arial"/>
                <a:cs typeface="Arial"/>
                <a:sym typeface="Arial"/>
              </a:rPr>
              <a:t>NON-PER OS</a:t>
            </a:r>
            <a:r>
              <a:rPr lang="en-GB" sz="3000">
                <a:latin typeface="Arial"/>
                <a:ea typeface="Arial"/>
                <a:cs typeface="Arial"/>
                <a:sym typeface="Arial"/>
              </a:rPr>
              <a:t> EXTRAVASCULAR ROUTES</a:t>
            </a:r>
            <a:endParaRPr sz="3000">
              <a:latin typeface="Arial"/>
              <a:ea typeface="Arial"/>
              <a:cs typeface="Arial"/>
              <a:sym typeface="Arial"/>
            </a:endParaRPr>
          </a:p>
          <a:p>
            <a:pPr marL="0" lvl="0" indent="0" algn="l" rtl="0">
              <a:lnSpc>
                <a:spcPct val="137500"/>
              </a:lnSpc>
              <a:spcBef>
                <a:spcPts val="1200"/>
              </a:spcBef>
              <a:spcAft>
                <a:spcPts val="0"/>
              </a:spcAft>
              <a:buNone/>
            </a:pPr>
            <a:r>
              <a:rPr lang="en-GB" sz="1200">
                <a:solidFill>
                  <a:srgbClr val="000000"/>
                </a:solidFill>
                <a:highlight>
                  <a:srgbClr val="FFFFFF"/>
                </a:highlight>
                <a:latin typeface="Arial"/>
                <a:ea typeface="Arial"/>
                <a:cs typeface="Arial"/>
                <a:sym typeface="Arial"/>
              </a:rPr>
              <a:t>Nothing by mouth </a:t>
            </a:r>
            <a:r>
              <a:rPr lang="en-GB" sz="1200" i="1">
                <a:solidFill>
                  <a:schemeClr val="dk2"/>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per os</a:t>
            </a:r>
            <a:r>
              <a:rPr lang="en-GB" sz="1200">
                <a:solidFill>
                  <a:schemeClr val="dk2"/>
                </a:solidFill>
                <a:highlight>
                  <a:srgbClr val="FFFFFF"/>
                </a:highlight>
                <a:latin typeface="Arial"/>
                <a:ea typeface="Arial"/>
                <a:cs typeface="Arial"/>
                <a:sym typeface="Arial"/>
              </a:rPr>
              <a:t>, meaning "ingestion by mouth</a:t>
            </a:r>
            <a:endParaRPr sz="1200">
              <a:solidFill>
                <a:schemeClr val="dk2"/>
              </a:solidFill>
              <a:highlight>
                <a:srgbClr val="FFFFFF"/>
              </a:highlight>
              <a:latin typeface="Arial"/>
              <a:ea typeface="Arial"/>
              <a:cs typeface="Arial"/>
              <a:sym typeface="Arial"/>
            </a:endParaRPr>
          </a:p>
          <a:p>
            <a:pPr marL="0" lvl="0" indent="0" algn="l" rtl="0">
              <a:spcBef>
                <a:spcPts val="0"/>
              </a:spcBef>
              <a:spcAft>
                <a:spcPts val="1200"/>
              </a:spcAft>
              <a:buNone/>
            </a:pPr>
            <a:endParaRPr/>
          </a:p>
        </p:txBody>
      </p:sp>
      <p:sp>
        <p:nvSpPr>
          <p:cNvPr id="1795" name="Google Shape;1795;p2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201</a:t>
            </a:fld>
            <a:endParaRPr/>
          </a:p>
        </p:txBody>
      </p:sp>
      <p:pic>
        <p:nvPicPr>
          <p:cNvPr id="1796" name="Google Shape;1796;p213"/>
          <p:cNvPicPr preferRelativeResize="0"/>
          <p:nvPr/>
        </p:nvPicPr>
        <p:blipFill>
          <a:blip r:embed="rId4">
            <a:alphaModFix/>
          </a:blip>
          <a:stretch>
            <a:fillRect/>
          </a:stretch>
        </p:blipFill>
        <p:spPr>
          <a:xfrm>
            <a:off x="396100" y="435100"/>
            <a:ext cx="4058925" cy="4708350"/>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214"/>
          <p:cNvSpPr txBox="1">
            <a:spLocks noGrp="1"/>
          </p:cNvSpPr>
          <p:nvPr>
            <p:ph type="title"/>
          </p:nvPr>
        </p:nvSpPr>
        <p:spPr>
          <a:xfrm>
            <a:off x="847600" y="619375"/>
            <a:ext cx="76887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GB" sz="2300">
                <a:solidFill>
                  <a:schemeClr val="accent1"/>
                </a:solidFill>
              </a:rPr>
              <a:t>Drug absorption from all non-oral extravascular sites </a:t>
            </a:r>
            <a:endParaRPr sz="2300"/>
          </a:p>
        </p:txBody>
      </p:sp>
      <p:sp>
        <p:nvSpPr>
          <p:cNvPr id="1802" name="Google Shape;1802;p214"/>
          <p:cNvSpPr txBox="1">
            <a:spLocks noGrp="1"/>
          </p:cNvSpPr>
          <p:nvPr>
            <p:ph type="body" idx="1"/>
          </p:nvPr>
        </p:nvSpPr>
        <p:spPr>
          <a:xfrm>
            <a:off x="340950" y="1383000"/>
            <a:ext cx="3062100" cy="3667200"/>
          </a:xfrm>
          <a:prstGeom prst="rect">
            <a:avLst/>
          </a:prstGeom>
          <a:solidFill>
            <a:srgbClr val="BDC1C6"/>
          </a:solidFill>
          <a:ln w="9525"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1200"/>
              </a:spcAft>
              <a:buNone/>
            </a:pPr>
            <a:r>
              <a:rPr lang="en-GB" sz="1700">
                <a:solidFill>
                  <a:schemeClr val="dk2"/>
                </a:solidFill>
                <a:latin typeface="Arial"/>
                <a:ea typeface="Arial"/>
                <a:cs typeface="Arial"/>
                <a:sym typeface="Arial"/>
              </a:rPr>
              <a:t>Major advantages of administering drugs by non-invasive transmucosal routes such as nasal, buccal, rectal, etc. is that </a:t>
            </a:r>
            <a:r>
              <a:rPr lang="en-GB" sz="1700" b="1" u="sng">
                <a:solidFill>
                  <a:srgbClr val="20124D"/>
                </a:solidFill>
                <a:latin typeface="Arial"/>
                <a:ea typeface="Arial"/>
                <a:cs typeface="Arial"/>
                <a:sym typeface="Arial"/>
              </a:rPr>
              <a:t>greater systemic availability is attainable</a:t>
            </a:r>
            <a:r>
              <a:rPr lang="en-GB" sz="1700" b="1" u="sng">
                <a:solidFill>
                  <a:schemeClr val="dk2"/>
                </a:solidFill>
                <a:latin typeface="Arial"/>
                <a:ea typeface="Arial"/>
                <a:cs typeface="Arial"/>
                <a:sym typeface="Arial"/>
              </a:rPr>
              <a:t> </a:t>
            </a:r>
            <a:r>
              <a:rPr lang="en-GB" sz="1700">
                <a:solidFill>
                  <a:schemeClr val="dk2"/>
                </a:solidFill>
                <a:latin typeface="Arial"/>
                <a:ea typeface="Arial"/>
                <a:cs typeface="Arial"/>
                <a:sym typeface="Arial"/>
              </a:rPr>
              <a:t>for drugs normally subjected to extensive presystemic elimination due to GI degradation and/or hepatic metabolism</a:t>
            </a:r>
            <a:endParaRPr>
              <a:solidFill>
                <a:schemeClr val="dk2"/>
              </a:solidFill>
            </a:endParaRPr>
          </a:p>
        </p:txBody>
      </p:sp>
      <p:sp>
        <p:nvSpPr>
          <p:cNvPr id="1803" name="Google Shape;1803;p2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202</a:t>
            </a:fld>
            <a:endParaRPr/>
          </a:p>
        </p:txBody>
      </p:sp>
      <p:pic>
        <p:nvPicPr>
          <p:cNvPr id="1804" name="Google Shape;1804;p214"/>
          <p:cNvPicPr preferRelativeResize="0"/>
          <p:nvPr/>
        </p:nvPicPr>
        <p:blipFill>
          <a:blip r:embed="rId3">
            <a:alphaModFix/>
          </a:blip>
          <a:stretch>
            <a:fillRect/>
          </a:stretch>
        </p:blipFill>
        <p:spPr>
          <a:xfrm>
            <a:off x="3555450" y="1306975"/>
            <a:ext cx="5429250" cy="3133725"/>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808"/>
        <p:cNvGrpSpPr/>
        <p:nvPr/>
      </p:nvGrpSpPr>
      <p:grpSpPr>
        <a:xfrm>
          <a:off x="0" y="0"/>
          <a:ext cx="0" cy="0"/>
          <a:chOff x="0" y="0"/>
          <a:chExt cx="0" cy="0"/>
        </a:xfrm>
      </p:grpSpPr>
      <p:sp>
        <p:nvSpPr>
          <p:cNvPr id="1809" name="Google Shape;1809;p215"/>
          <p:cNvSpPr txBox="1">
            <a:spLocks noGrp="1"/>
          </p:cNvSpPr>
          <p:nvPr>
            <p:ph type="title"/>
          </p:nvPr>
        </p:nvSpPr>
        <p:spPr>
          <a:xfrm>
            <a:off x="636225" y="541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Buccal/Sublingual Administration</a:t>
            </a:r>
            <a:endParaRPr/>
          </a:p>
        </p:txBody>
      </p:sp>
      <p:sp>
        <p:nvSpPr>
          <p:cNvPr id="1810" name="Google Shape;1810;p215"/>
          <p:cNvSpPr txBox="1">
            <a:spLocks noGrp="1"/>
          </p:cNvSpPr>
          <p:nvPr>
            <p:ph type="body" idx="1"/>
          </p:nvPr>
        </p:nvSpPr>
        <p:spPr>
          <a:xfrm>
            <a:off x="185600" y="1243150"/>
            <a:ext cx="5486400" cy="374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Arial"/>
                <a:ea typeface="Arial"/>
                <a:cs typeface="Arial"/>
                <a:sym typeface="Arial"/>
              </a:rPr>
              <a:t>Two sites for oral mucosal delivery of drugs are:</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1. Sublingual route: The drug is placed under the tongue and allowed to dissolve.</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2. Buccal route: The medicament is placed between the cheek and the gum.</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The barrier to drug absorption from these routes is the epithelium of oral mucosa. Passive diffusion is the major mechanism for absorption of most drugs; nutrients may be absorbed by carrier-mediated processes.</a:t>
            </a:r>
            <a:endParaRPr sz="1800">
              <a:latin typeface="Arial"/>
              <a:ea typeface="Arial"/>
              <a:cs typeface="Arial"/>
              <a:sym typeface="Arial"/>
            </a:endParaRPr>
          </a:p>
          <a:p>
            <a:pPr marL="0" lvl="0" indent="0" algn="l" rtl="0">
              <a:spcBef>
                <a:spcPts val="1200"/>
              </a:spcBef>
              <a:spcAft>
                <a:spcPts val="1200"/>
              </a:spcAft>
              <a:buNone/>
            </a:pPr>
            <a:endParaRPr sz="1800">
              <a:latin typeface="Arial"/>
              <a:ea typeface="Arial"/>
              <a:cs typeface="Arial"/>
              <a:sym typeface="Arial"/>
            </a:endParaRPr>
          </a:p>
        </p:txBody>
      </p:sp>
      <p:sp>
        <p:nvSpPr>
          <p:cNvPr id="1811" name="Google Shape;1811;p2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203</a:t>
            </a:fld>
            <a:endParaRPr/>
          </a:p>
        </p:txBody>
      </p:sp>
      <p:pic>
        <p:nvPicPr>
          <p:cNvPr id="1812" name="Google Shape;1812;p215"/>
          <p:cNvPicPr preferRelativeResize="0"/>
          <p:nvPr/>
        </p:nvPicPr>
        <p:blipFill rotWithShape="1">
          <a:blip r:embed="rId3">
            <a:alphaModFix/>
          </a:blip>
          <a:srcRect l="5137" r="7197"/>
          <a:stretch/>
        </p:blipFill>
        <p:spPr>
          <a:xfrm>
            <a:off x="5672000" y="1355301"/>
            <a:ext cx="3413000" cy="2063348"/>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16"/>
          <p:cNvSpPr txBox="1">
            <a:spLocks noGrp="1"/>
          </p:cNvSpPr>
          <p:nvPr>
            <p:ph type="title"/>
          </p:nvPr>
        </p:nvSpPr>
        <p:spPr>
          <a:xfrm>
            <a:off x="727650" y="495075"/>
            <a:ext cx="76887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GB" sz="2400" b="0">
                <a:solidFill>
                  <a:schemeClr val="accent1"/>
                </a:solidFill>
                <a:latin typeface="Raleway Black"/>
                <a:ea typeface="Raleway Black"/>
                <a:cs typeface="Raleway Black"/>
                <a:sym typeface="Raleway Black"/>
              </a:rPr>
              <a:t>Advantages of these routes are:</a:t>
            </a:r>
            <a:endParaRPr sz="2400" b="0">
              <a:latin typeface="Raleway Black"/>
              <a:ea typeface="Raleway Black"/>
              <a:cs typeface="Raleway Black"/>
              <a:sym typeface="Raleway Black"/>
            </a:endParaRPr>
          </a:p>
        </p:txBody>
      </p:sp>
      <p:sp>
        <p:nvSpPr>
          <p:cNvPr id="1818" name="Google Shape;1818;p216"/>
          <p:cNvSpPr txBox="1">
            <a:spLocks noGrp="1"/>
          </p:cNvSpPr>
          <p:nvPr>
            <p:ph type="body" idx="1"/>
          </p:nvPr>
        </p:nvSpPr>
        <p:spPr>
          <a:xfrm>
            <a:off x="1521650" y="1470250"/>
            <a:ext cx="7563300" cy="358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rgbClr val="20124D"/>
                </a:solidFill>
                <a:latin typeface="Arial"/>
                <a:ea typeface="Arial"/>
                <a:cs typeface="Arial"/>
                <a:sym typeface="Arial"/>
              </a:rPr>
              <a:t>1.    Rapid absorption and higher blood levels </a:t>
            </a:r>
            <a:r>
              <a:rPr lang="en-GB" sz="1800">
                <a:latin typeface="Arial"/>
                <a:ea typeface="Arial"/>
                <a:cs typeface="Arial"/>
                <a:sym typeface="Arial"/>
              </a:rPr>
              <a:t>due to high         vascularisation of the region and therefore particularly useful for            administration of antianginal drugs.</a:t>
            </a:r>
            <a:endParaRPr sz="1800">
              <a:latin typeface="Arial"/>
              <a:ea typeface="Arial"/>
              <a:cs typeface="Arial"/>
              <a:sym typeface="Arial"/>
            </a:endParaRPr>
          </a:p>
          <a:p>
            <a:pPr marL="0" lvl="0" indent="0" algn="l" rtl="0">
              <a:spcBef>
                <a:spcPts val="1200"/>
              </a:spcBef>
              <a:spcAft>
                <a:spcPts val="0"/>
              </a:spcAft>
              <a:buNone/>
            </a:pPr>
            <a:r>
              <a:rPr lang="en-GB" sz="1800" b="1">
                <a:solidFill>
                  <a:srgbClr val="20124D"/>
                </a:solidFill>
                <a:latin typeface="Arial"/>
                <a:ea typeface="Arial"/>
                <a:cs typeface="Arial"/>
                <a:sym typeface="Arial"/>
              </a:rPr>
              <a:t>2. No first-pass hepatic metabolism.</a:t>
            </a:r>
            <a:endParaRPr sz="1800" b="1">
              <a:solidFill>
                <a:srgbClr val="20124D"/>
              </a:solidFill>
              <a:latin typeface="Arial"/>
              <a:ea typeface="Arial"/>
              <a:cs typeface="Arial"/>
              <a:sym typeface="Arial"/>
            </a:endParaRPr>
          </a:p>
          <a:p>
            <a:pPr marL="0" lvl="0" indent="0" algn="l" rtl="0">
              <a:spcBef>
                <a:spcPts val="1200"/>
              </a:spcBef>
              <a:spcAft>
                <a:spcPts val="0"/>
              </a:spcAft>
              <a:buNone/>
            </a:pPr>
            <a:r>
              <a:rPr lang="en-GB" sz="1800" b="1">
                <a:solidFill>
                  <a:srgbClr val="20124D"/>
                </a:solidFill>
                <a:latin typeface="Arial"/>
                <a:ea typeface="Arial"/>
                <a:cs typeface="Arial"/>
                <a:sym typeface="Arial"/>
              </a:rPr>
              <a:t>3. No degradation of drugs </a:t>
            </a:r>
            <a:r>
              <a:rPr lang="en-GB" sz="1800">
                <a:latin typeface="Arial"/>
                <a:ea typeface="Arial"/>
                <a:cs typeface="Arial"/>
                <a:sym typeface="Arial"/>
              </a:rPr>
              <a:t>such as that encountered in the GIT</a:t>
            </a:r>
            <a:endParaRPr sz="1800">
              <a:latin typeface="Arial"/>
              <a:ea typeface="Arial"/>
              <a:cs typeface="Arial"/>
              <a:sym typeface="Arial"/>
            </a:endParaRPr>
          </a:p>
          <a:p>
            <a:pPr marL="0" lvl="0" indent="0" algn="l" rtl="0">
              <a:spcBef>
                <a:spcPts val="1200"/>
              </a:spcBef>
              <a:spcAft>
                <a:spcPts val="0"/>
              </a:spcAft>
              <a:buNone/>
            </a:pPr>
            <a:endParaRPr sz="1800">
              <a:latin typeface="Arial"/>
              <a:ea typeface="Arial"/>
              <a:cs typeface="Arial"/>
              <a:sym typeface="Arial"/>
            </a:endParaRPr>
          </a:p>
          <a:p>
            <a:pPr marL="0" lvl="0" indent="0" algn="l" rtl="0">
              <a:spcBef>
                <a:spcPts val="1200"/>
              </a:spcBef>
              <a:spcAft>
                <a:spcPts val="0"/>
              </a:spcAft>
              <a:buNone/>
            </a:pPr>
            <a:r>
              <a:rPr lang="en-GB" sz="1800" b="1">
                <a:solidFill>
                  <a:srgbClr val="20124D"/>
                </a:solidFill>
                <a:latin typeface="Arial"/>
                <a:ea typeface="Arial"/>
                <a:cs typeface="Arial"/>
                <a:sym typeface="Arial"/>
              </a:rPr>
              <a:t>4. Presence of saliva </a:t>
            </a:r>
            <a:r>
              <a:rPr lang="en-GB" sz="1800">
                <a:latin typeface="Arial"/>
                <a:ea typeface="Arial"/>
                <a:cs typeface="Arial"/>
                <a:sym typeface="Arial"/>
              </a:rPr>
              <a:t>facilitates both drug dissolution and its subsequent permeation by keeping the oral mucosa moist.</a:t>
            </a:r>
            <a:endParaRPr sz="1800">
              <a:latin typeface="Arial"/>
              <a:ea typeface="Arial"/>
              <a:cs typeface="Arial"/>
              <a:sym typeface="Arial"/>
            </a:endParaRPr>
          </a:p>
          <a:p>
            <a:pPr marL="0" lvl="0" indent="0" algn="l" rtl="0">
              <a:spcBef>
                <a:spcPts val="1200"/>
              </a:spcBef>
              <a:spcAft>
                <a:spcPts val="1200"/>
              </a:spcAft>
              <a:buNone/>
            </a:pPr>
            <a:endParaRPr sz="1200"/>
          </a:p>
        </p:txBody>
      </p:sp>
      <p:sp>
        <p:nvSpPr>
          <p:cNvPr id="1819" name="Google Shape;1819;p2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204</a:t>
            </a:fld>
            <a:endParaRPr/>
          </a:p>
        </p:txBody>
      </p:sp>
      <p:pic>
        <p:nvPicPr>
          <p:cNvPr id="1820" name="Google Shape;1820;p216"/>
          <p:cNvPicPr preferRelativeResize="0"/>
          <p:nvPr/>
        </p:nvPicPr>
        <p:blipFill rotWithShape="1">
          <a:blip r:embed="rId3">
            <a:alphaModFix/>
          </a:blip>
          <a:srcRect l="13822" b="7697"/>
          <a:stretch/>
        </p:blipFill>
        <p:spPr>
          <a:xfrm>
            <a:off x="108775" y="1165450"/>
            <a:ext cx="2128875" cy="3978000"/>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1825" name="Google Shape;1825;p217"/>
          <p:cNvSpPr txBox="1">
            <a:spLocks noGrp="1"/>
          </p:cNvSpPr>
          <p:nvPr>
            <p:ph type="title"/>
          </p:nvPr>
        </p:nvSpPr>
        <p:spPr>
          <a:xfrm>
            <a:off x="155400" y="510600"/>
            <a:ext cx="88572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GB" sz="1800" b="0">
                <a:solidFill>
                  <a:schemeClr val="accent1"/>
                </a:solidFill>
                <a:latin typeface="Raleway Black"/>
                <a:ea typeface="Raleway Black"/>
                <a:cs typeface="Raleway Black"/>
                <a:sym typeface="Raleway Black"/>
              </a:rPr>
              <a:t>Notable factors to be considered in the oral mucosal delivery of drugs are</a:t>
            </a:r>
            <a:endParaRPr sz="1800" b="0">
              <a:latin typeface="Raleway Black"/>
              <a:ea typeface="Raleway Black"/>
              <a:cs typeface="Raleway Black"/>
              <a:sym typeface="Raleway Black"/>
            </a:endParaRPr>
          </a:p>
        </p:txBody>
      </p:sp>
      <p:sp>
        <p:nvSpPr>
          <p:cNvPr id="1826" name="Google Shape;1826;p217"/>
          <p:cNvSpPr txBox="1">
            <a:spLocks noGrp="1"/>
          </p:cNvSpPr>
          <p:nvPr>
            <p:ph type="body" idx="1"/>
          </p:nvPr>
        </p:nvSpPr>
        <p:spPr>
          <a:xfrm>
            <a:off x="1421825" y="1212600"/>
            <a:ext cx="7692900" cy="383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solidFill>
                  <a:srgbClr val="20124D"/>
                </a:solidFill>
                <a:latin typeface="Arial"/>
                <a:ea typeface="Arial"/>
                <a:cs typeface="Arial"/>
                <a:sym typeface="Arial"/>
              </a:rPr>
              <a:t>1. Lipophilicity of drug:</a:t>
            </a:r>
            <a:r>
              <a:rPr lang="en-GB" sz="1400">
                <a:latin typeface="Arial"/>
                <a:ea typeface="Arial"/>
                <a:cs typeface="Arial"/>
                <a:sym typeface="Arial"/>
              </a:rPr>
              <a:t> Slightly higher lipid solubility than that required for GI absorption is necessary for passive permeation.</a:t>
            </a:r>
            <a:endParaRPr sz="1400">
              <a:latin typeface="Arial"/>
              <a:ea typeface="Arial"/>
              <a:cs typeface="Arial"/>
              <a:sym typeface="Arial"/>
            </a:endParaRPr>
          </a:p>
          <a:p>
            <a:pPr marL="0" lvl="0" indent="0" algn="l" rtl="0">
              <a:spcBef>
                <a:spcPts val="1200"/>
              </a:spcBef>
              <a:spcAft>
                <a:spcPts val="0"/>
              </a:spcAft>
              <a:buNone/>
            </a:pPr>
            <a:r>
              <a:rPr lang="en-GB" sz="1400" b="1">
                <a:solidFill>
                  <a:srgbClr val="20124D"/>
                </a:solidFill>
                <a:latin typeface="Arial"/>
                <a:ea typeface="Arial"/>
                <a:cs typeface="Arial"/>
                <a:sym typeface="Arial"/>
              </a:rPr>
              <a:t>2. Salivary secretion:</a:t>
            </a:r>
            <a:r>
              <a:rPr lang="en-GB" sz="1400">
                <a:latin typeface="Arial"/>
                <a:ea typeface="Arial"/>
                <a:cs typeface="Arial"/>
                <a:sym typeface="Arial"/>
              </a:rPr>
              <a:t> In addition to high lipid solubility, the drug should be soluble in aqueous buccal fluids i.e. biphasic solubility of drug is necessary for absorption; absorption is delayed if the mouth is dry.</a:t>
            </a:r>
            <a:endParaRPr sz="1400">
              <a:latin typeface="Arial"/>
              <a:ea typeface="Arial"/>
              <a:cs typeface="Arial"/>
              <a:sym typeface="Arial"/>
            </a:endParaRPr>
          </a:p>
          <a:p>
            <a:pPr marL="0" lvl="0" indent="0" algn="l" rtl="0">
              <a:spcBef>
                <a:spcPts val="1200"/>
              </a:spcBef>
              <a:spcAft>
                <a:spcPts val="0"/>
              </a:spcAft>
              <a:buNone/>
            </a:pPr>
            <a:r>
              <a:rPr lang="en-GB" sz="1400" b="1">
                <a:solidFill>
                  <a:srgbClr val="20124D"/>
                </a:solidFill>
                <a:latin typeface="Arial"/>
                <a:ea typeface="Arial"/>
                <a:cs typeface="Arial"/>
                <a:sym typeface="Arial"/>
              </a:rPr>
              <a:t>3. pH of the saliva:</a:t>
            </a:r>
            <a:r>
              <a:rPr lang="en-GB" sz="1400">
                <a:latin typeface="Arial"/>
                <a:ea typeface="Arial"/>
                <a:cs typeface="Arial"/>
                <a:sym typeface="Arial"/>
              </a:rPr>
              <a:t> Usually around 6, the buccal pH favours absorption of drugs which remain unionised.</a:t>
            </a:r>
            <a:endParaRPr sz="1400">
              <a:latin typeface="Arial"/>
              <a:ea typeface="Arial"/>
              <a:cs typeface="Arial"/>
              <a:sym typeface="Arial"/>
            </a:endParaRPr>
          </a:p>
          <a:p>
            <a:pPr marL="0" lvl="0" indent="0" algn="l" rtl="0">
              <a:spcBef>
                <a:spcPts val="1200"/>
              </a:spcBef>
              <a:spcAft>
                <a:spcPts val="0"/>
              </a:spcAft>
              <a:buNone/>
            </a:pPr>
            <a:r>
              <a:rPr lang="en-GB" sz="1400" b="1">
                <a:solidFill>
                  <a:srgbClr val="20124D"/>
                </a:solidFill>
                <a:latin typeface="Arial"/>
                <a:ea typeface="Arial"/>
                <a:cs typeface="Arial"/>
                <a:sym typeface="Arial"/>
              </a:rPr>
              <a:t>4. Binding to oral mucosa</a:t>
            </a:r>
            <a:r>
              <a:rPr lang="en-GB" sz="1400">
                <a:latin typeface="Arial"/>
                <a:ea typeface="Arial"/>
                <a:cs typeface="Arial"/>
                <a:sym typeface="Arial"/>
              </a:rPr>
              <a:t>: Systemic availability of drugs that bind to oral  mucosa is poor.</a:t>
            </a:r>
            <a:endParaRPr sz="1400">
              <a:latin typeface="Arial"/>
              <a:ea typeface="Arial"/>
              <a:cs typeface="Arial"/>
              <a:sym typeface="Arial"/>
            </a:endParaRPr>
          </a:p>
          <a:p>
            <a:pPr marL="0" lvl="0" indent="0" algn="l" rtl="0">
              <a:spcBef>
                <a:spcPts val="1200"/>
              </a:spcBef>
              <a:spcAft>
                <a:spcPts val="0"/>
              </a:spcAft>
              <a:buNone/>
            </a:pPr>
            <a:r>
              <a:rPr lang="en-GB" sz="1400" b="1">
                <a:solidFill>
                  <a:srgbClr val="20124D"/>
                </a:solidFill>
                <a:latin typeface="Arial"/>
                <a:ea typeface="Arial"/>
                <a:cs typeface="Arial"/>
                <a:sym typeface="Arial"/>
              </a:rPr>
              <a:t>5. Storage compartment: </a:t>
            </a:r>
            <a:r>
              <a:rPr lang="en-GB" sz="1400">
                <a:latin typeface="Arial"/>
                <a:ea typeface="Arial"/>
                <a:cs typeface="Arial"/>
                <a:sym typeface="Arial"/>
              </a:rPr>
              <a:t>For some drugs such as buprenorphine, a storage compartment in the buccal mucosa appears to exist which is responsible for the slow absorption of drugs.</a:t>
            </a:r>
            <a:endParaRPr sz="1400">
              <a:latin typeface="Arial"/>
              <a:ea typeface="Arial"/>
              <a:cs typeface="Arial"/>
              <a:sym typeface="Arial"/>
            </a:endParaRPr>
          </a:p>
          <a:p>
            <a:pPr marL="0" lvl="0" indent="0" algn="l" rtl="0">
              <a:spcBef>
                <a:spcPts val="1200"/>
              </a:spcBef>
              <a:spcAft>
                <a:spcPts val="0"/>
              </a:spcAft>
              <a:buNone/>
            </a:pPr>
            <a:r>
              <a:rPr lang="en-GB" sz="1400" b="1">
                <a:solidFill>
                  <a:srgbClr val="20124D"/>
                </a:solidFill>
                <a:latin typeface="Arial"/>
                <a:ea typeface="Arial"/>
                <a:cs typeface="Arial"/>
                <a:sym typeface="Arial"/>
              </a:rPr>
              <a:t>6. Thickness of oral epithelium: </a:t>
            </a:r>
            <a:r>
              <a:rPr lang="en-GB" sz="1400">
                <a:latin typeface="Arial"/>
                <a:ea typeface="Arial"/>
                <a:cs typeface="Arial"/>
                <a:sym typeface="Arial"/>
              </a:rPr>
              <a:t>Sublingual absorption is faster than buccal since the epithelium of former region is thinner and immersed in a larger volume of saliva.</a:t>
            </a:r>
            <a:endParaRPr sz="1400">
              <a:latin typeface="Arial"/>
              <a:ea typeface="Arial"/>
              <a:cs typeface="Arial"/>
              <a:sym typeface="Arial"/>
            </a:endParaRPr>
          </a:p>
          <a:p>
            <a:pPr marL="0" lvl="0" indent="0" algn="l" rtl="0">
              <a:spcBef>
                <a:spcPts val="1200"/>
              </a:spcBef>
              <a:spcAft>
                <a:spcPts val="0"/>
              </a:spcAft>
              <a:buNone/>
            </a:pPr>
            <a:endParaRPr sz="1200"/>
          </a:p>
          <a:p>
            <a:pPr marL="0" lvl="0" indent="0" algn="l" rtl="0">
              <a:spcBef>
                <a:spcPts val="1200"/>
              </a:spcBef>
              <a:spcAft>
                <a:spcPts val="1200"/>
              </a:spcAft>
              <a:buNone/>
            </a:pPr>
            <a:endParaRPr sz="1200"/>
          </a:p>
        </p:txBody>
      </p:sp>
      <p:sp>
        <p:nvSpPr>
          <p:cNvPr id="1827" name="Google Shape;1827;p2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205</a:t>
            </a:fld>
            <a:endParaRPr/>
          </a:p>
        </p:txBody>
      </p:sp>
      <p:pic>
        <p:nvPicPr>
          <p:cNvPr id="1828" name="Google Shape;1828;p217"/>
          <p:cNvPicPr preferRelativeResize="0"/>
          <p:nvPr/>
        </p:nvPicPr>
        <p:blipFill rotWithShape="1">
          <a:blip r:embed="rId3">
            <a:alphaModFix/>
          </a:blip>
          <a:srcRect l="6902" r="13212"/>
          <a:stretch/>
        </p:blipFill>
        <p:spPr>
          <a:xfrm>
            <a:off x="0" y="1464575"/>
            <a:ext cx="1421825" cy="3585625"/>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pic>
        <p:nvPicPr>
          <p:cNvPr id="1833" name="Google Shape;1833;p218"/>
          <p:cNvPicPr preferRelativeResize="0"/>
          <p:nvPr/>
        </p:nvPicPr>
        <p:blipFill rotWithShape="1">
          <a:blip r:embed="rId3">
            <a:alphaModFix/>
          </a:blip>
          <a:srcRect l="24203" t="27186" r="30267" b="16919"/>
          <a:stretch/>
        </p:blipFill>
        <p:spPr>
          <a:xfrm>
            <a:off x="6806200" y="2919225"/>
            <a:ext cx="2278800" cy="2207226"/>
          </a:xfrm>
          <a:prstGeom prst="rect">
            <a:avLst/>
          </a:prstGeom>
          <a:noFill/>
          <a:ln>
            <a:noFill/>
          </a:ln>
        </p:spPr>
      </p:pic>
      <p:sp>
        <p:nvSpPr>
          <p:cNvPr id="1834" name="Google Shape;1834;p218"/>
          <p:cNvSpPr txBox="1">
            <a:spLocks noGrp="1"/>
          </p:cNvSpPr>
          <p:nvPr>
            <p:ph type="title"/>
          </p:nvPr>
        </p:nvSpPr>
        <p:spPr>
          <a:xfrm>
            <a:off x="734525" y="572775"/>
            <a:ext cx="78948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Factors that limit drug administration by these routes</a:t>
            </a:r>
            <a:endParaRPr/>
          </a:p>
        </p:txBody>
      </p:sp>
      <p:sp>
        <p:nvSpPr>
          <p:cNvPr id="1835" name="Google Shape;1835;p218"/>
          <p:cNvSpPr txBox="1">
            <a:spLocks noGrp="1"/>
          </p:cNvSpPr>
          <p:nvPr>
            <p:ph type="body" idx="1"/>
          </p:nvPr>
        </p:nvSpPr>
        <p:spPr>
          <a:xfrm>
            <a:off x="310775" y="1305300"/>
            <a:ext cx="7381200" cy="286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018"/>
              <a:buNone/>
            </a:pPr>
            <a:r>
              <a:rPr lang="en-GB" sz="1765" b="1">
                <a:solidFill>
                  <a:srgbClr val="5B0F00"/>
                </a:solidFill>
                <a:latin typeface="Arial"/>
                <a:ea typeface="Arial"/>
                <a:cs typeface="Arial"/>
                <a:sym typeface="Arial"/>
              </a:rPr>
              <a:t>i) limited mucosal surface area</a:t>
            </a:r>
            <a:r>
              <a:rPr lang="en-GB" sz="1765">
                <a:latin typeface="Arial"/>
                <a:ea typeface="Arial"/>
                <a:cs typeface="Arial"/>
                <a:sym typeface="Arial"/>
              </a:rPr>
              <a:t> (thus only a small dose can be administered), </a:t>
            </a:r>
            <a:endParaRPr sz="1765">
              <a:latin typeface="Arial"/>
              <a:ea typeface="Arial"/>
              <a:cs typeface="Arial"/>
              <a:sym typeface="Arial"/>
            </a:endParaRPr>
          </a:p>
          <a:p>
            <a:pPr marL="0" lvl="0" indent="0" algn="l" rtl="0">
              <a:spcBef>
                <a:spcPts val="1200"/>
              </a:spcBef>
              <a:spcAft>
                <a:spcPts val="0"/>
              </a:spcAft>
              <a:buSzPts val="1018"/>
              <a:buNone/>
            </a:pPr>
            <a:r>
              <a:rPr lang="en-GB" sz="1765" b="1">
                <a:solidFill>
                  <a:srgbClr val="5B0F00"/>
                </a:solidFill>
                <a:latin typeface="Arial"/>
                <a:ea typeface="Arial"/>
                <a:cs typeface="Arial"/>
                <a:sym typeface="Arial"/>
              </a:rPr>
              <a:t>ii) concern for taste of the medicament and discomfort </a:t>
            </a:r>
            <a:r>
              <a:rPr lang="en-GB" sz="1765">
                <a:latin typeface="Arial"/>
                <a:ea typeface="Arial"/>
                <a:cs typeface="Arial"/>
                <a:sym typeface="Arial"/>
              </a:rPr>
              <a:t>(since the region is highly innervated).</a:t>
            </a:r>
            <a:endParaRPr sz="1865">
              <a:latin typeface="Arial"/>
              <a:ea typeface="Arial"/>
              <a:cs typeface="Arial"/>
              <a:sym typeface="Arial"/>
            </a:endParaRPr>
          </a:p>
          <a:p>
            <a:pPr marL="0" lvl="0" indent="0" algn="l" rtl="0">
              <a:spcBef>
                <a:spcPts val="1200"/>
              </a:spcBef>
              <a:spcAft>
                <a:spcPts val="0"/>
              </a:spcAft>
              <a:buSzPts val="1018"/>
              <a:buNone/>
            </a:pPr>
            <a:r>
              <a:rPr lang="en-GB" sz="1765">
                <a:latin typeface="Arial"/>
                <a:ea typeface="Arial"/>
                <a:cs typeface="Arial"/>
                <a:sym typeface="Arial"/>
              </a:rPr>
              <a:t>Drugs may be administered as a buccal spray especially to children. </a:t>
            </a:r>
            <a:endParaRPr sz="1765">
              <a:latin typeface="Arial"/>
              <a:ea typeface="Arial"/>
              <a:cs typeface="Arial"/>
              <a:sym typeface="Arial"/>
            </a:endParaRPr>
          </a:p>
          <a:p>
            <a:pPr marL="0" lvl="0" indent="0" algn="l" rtl="0">
              <a:spcBef>
                <a:spcPts val="1200"/>
              </a:spcBef>
              <a:spcAft>
                <a:spcPts val="0"/>
              </a:spcAft>
              <a:buSzPts val="1018"/>
              <a:buNone/>
            </a:pPr>
            <a:r>
              <a:rPr lang="en-GB" sz="1765">
                <a:latin typeface="Arial"/>
                <a:ea typeface="Arial"/>
                <a:cs typeface="Arial"/>
                <a:sym typeface="Arial"/>
              </a:rPr>
              <a:t>This newer approach to drug absorption from the oral cavity is called as</a:t>
            </a:r>
            <a:endParaRPr sz="1765">
              <a:latin typeface="Arial"/>
              <a:ea typeface="Arial"/>
              <a:cs typeface="Arial"/>
              <a:sym typeface="Arial"/>
            </a:endParaRPr>
          </a:p>
          <a:p>
            <a:pPr marL="0" lvl="0" indent="0" algn="l" rtl="0">
              <a:spcBef>
                <a:spcPts val="1200"/>
              </a:spcBef>
              <a:spcAft>
                <a:spcPts val="1200"/>
              </a:spcAft>
              <a:buSzPts val="1018"/>
              <a:buNone/>
            </a:pPr>
            <a:r>
              <a:rPr lang="en-GB" sz="1765" b="1" u="sng">
                <a:solidFill>
                  <a:srgbClr val="20124D"/>
                </a:solidFill>
                <a:latin typeface="Arial"/>
                <a:ea typeface="Arial"/>
                <a:cs typeface="Arial"/>
                <a:sym typeface="Arial"/>
              </a:rPr>
              <a:t>translingual delivery </a:t>
            </a:r>
            <a:r>
              <a:rPr lang="en-GB" sz="1765">
                <a:latin typeface="Arial"/>
                <a:ea typeface="Arial"/>
                <a:cs typeface="Arial"/>
                <a:sym typeface="Arial"/>
              </a:rPr>
              <a:t>e.g. nitroglycerin spray.</a:t>
            </a:r>
            <a:endParaRPr sz="1302">
              <a:latin typeface="Arial"/>
              <a:ea typeface="Arial"/>
              <a:cs typeface="Arial"/>
              <a:sym typeface="Arial"/>
            </a:endParaRPr>
          </a:p>
        </p:txBody>
      </p:sp>
      <p:sp>
        <p:nvSpPr>
          <p:cNvPr id="1836" name="Google Shape;1836;p2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206</a:t>
            </a:fld>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219"/>
          <p:cNvSpPr txBox="1">
            <a:spLocks noGrp="1"/>
          </p:cNvSpPr>
          <p:nvPr>
            <p:ph type="title"/>
          </p:nvPr>
        </p:nvSpPr>
        <p:spPr>
          <a:xfrm>
            <a:off x="574050" y="603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Rectal Administration</a:t>
            </a:r>
            <a:endParaRPr/>
          </a:p>
        </p:txBody>
      </p:sp>
      <p:sp>
        <p:nvSpPr>
          <p:cNvPr id="1842" name="Google Shape;1842;p219"/>
          <p:cNvSpPr txBox="1">
            <a:spLocks noGrp="1"/>
          </p:cNvSpPr>
          <p:nvPr>
            <p:ph type="body" idx="1"/>
          </p:nvPr>
        </p:nvSpPr>
        <p:spPr>
          <a:xfrm>
            <a:off x="326325" y="1139050"/>
            <a:ext cx="8562300" cy="4004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1708">
                <a:latin typeface="Arial"/>
                <a:ea typeface="Arial"/>
                <a:cs typeface="Arial"/>
                <a:sym typeface="Arial"/>
              </a:rPr>
              <a:t>Despite its diminished popularity, the rectal route of drug administration is still an important route for </a:t>
            </a:r>
            <a:r>
              <a:rPr lang="en-GB" sz="1708" b="1">
                <a:solidFill>
                  <a:srgbClr val="20124D"/>
                </a:solidFill>
                <a:latin typeface="Arial"/>
                <a:ea typeface="Arial"/>
                <a:cs typeface="Arial"/>
                <a:sym typeface="Arial"/>
              </a:rPr>
              <a:t>children and old patients. </a:t>
            </a:r>
            <a:endParaRPr sz="1708" b="1">
              <a:solidFill>
                <a:srgbClr val="20124D"/>
              </a:solidFill>
              <a:latin typeface="Arial"/>
              <a:ea typeface="Arial"/>
              <a:cs typeface="Arial"/>
              <a:sym typeface="Arial"/>
            </a:endParaRPr>
          </a:p>
          <a:p>
            <a:pPr marL="0" lvl="0" indent="0" algn="l" rtl="0">
              <a:spcBef>
                <a:spcPts val="1200"/>
              </a:spcBef>
              <a:spcAft>
                <a:spcPts val="0"/>
              </a:spcAft>
              <a:buNone/>
            </a:pPr>
            <a:r>
              <a:rPr lang="en-GB" sz="1708">
                <a:latin typeface="Arial"/>
                <a:ea typeface="Arial"/>
                <a:cs typeface="Arial"/>
                <a:sym typeface="Arial"/>
              </a:rPr>
              <a:t>The drugs may be administered as solutions (microenemas) or suppositories.</a:t>
            </a:r>
            <a:endParaRPr sz="1708">
              <a:latin typeface="Arial"/>
              <a:ea typeface="Arial"/>
              <a:cs typeface="Arial"/>
              <a:sym typeface="Arial"/>
            </a:endParaRPr>
          </a:p>
          <a:p>
            <a:pPr marL="0" lvl="0" indent="0" algn="l" rtl="0">
              <a:spcBef>
                <a:spcPts val="1200"/>
              </a:spcBef>
              <a:spcAft>
                <a:spcPts val="0"/>
              </a:spcAft>
              <a:buNone/>
            </a:pPr>
            <a:r>
              <a:rPr lang="en-GB" sz="1708">
                <a:latin typeface="Arial"/>
                <a:ea typeface="Arial"/>
                <a:cs typeface="Arial"/>
                <a:sym typeface="Arial"/>
              </a:rPr>
              <a:t>Absorption is more rapid from solutions than from suppositories but is more variable in comparison to oral route.</a:t>
            </a:r>
            <a:endParaRPr sz="1708">
              <a:latin typeface="Arial"/>
              <a:ea typeface="Arial"/>
              <a:cs typeface="Arial"/>
              <a:sym typeface="Arial"/>
            </a:endParaRPr>
          </a:p>
          <a:p>
            <a:pPr marL="0" lvl="0" indent="0" algn="l" rtl="0">
              <a:spcBef>
                <a:spcPts val="1200"/>
              </a:spcBef>
              <a:spcAft>
                <a:spcPts val="0"/>
              </a:spcAft>
              <a:buNone/>
            </a:pPr>
            <a:r>
              <a:rPr lang="en-GB" sz="1708">
                <a:latin typeface="Arial"/>
                <a:ea typeface="Arial"/>
                <a:cs typeface="Arial"/>
                <a:sym typeface="Arial"/>
              </a:rPr>
              <a:t>Presence of faecal matter retards drug absorption. </a:t>
            </a:r>
            <a:endParaRPr sz="1708">
              <a:latin typeface="Arial"/>
              <a:ea typeface="Arial"/>
              <a:cs typeface="Arial"/>
              <a:sym typeface="Arial"/>
            </a:endParaRPr>
          </a:p>
          <a:p>
            <a:pPr marL="0" lvl="0" indent="0" algn="l" rtl="0">
              <a:spcBef>
                <a:spcPts val="1200"/>
              </a:spcBef>
              <a:spcAft>
                <a:spcPts val="0"/>
              </a:spcAft>
              <a:buNone/>
            </a:pPr>
            <a:r>
              <a:rPr lang="en-GB" sz="1708">
                <a:latin typeface="Arial"/>
                <a:ea typeface="Arial"/>
                <a:cs typeface="Arial"/>
                <a:sym typeface="Arial"/>
              </a:rPr>
              <a:t>Though highly vascularised, absorption is slower because of limited surface area. </a:t>
            </a:r>
            <a:endParaRPr sz="1708">
              <a:latin typeface="Arial"/>
              <a:ea typeface="Arial"/>
              <a:cs typeface="Arial"/>
              <a:sym typeface="Arial"/>
            </a:endParaRPr>
          </a:p>
          <a:p>
            <a:pPr marL="0" lvl="0" indent="0" algn="l" rtl="0">
              <a:spcBef>
                <a:spcPts val="1200"/>
              </a:spcBef>
              <a:spcAft>
                <a:spcPts val="0"/>
              </a:spcAft>
              <a:buNone/>
            </a:pPr>
            <a:r>
              <a:rPr lang="en-GB" sz="1708">
                <a:latin typeface="Arial"/>
                <a:ea typeface="Arial"/>
                <a:cs typeface="Arial"/>
                <a:sym typeface="Arial"/>
              </a:rPr>
              <a:t>The </a:t>
            </a:r>
            <a:r>
              <a:rPr lang="en-GB" sz="1708" b="1">
                <a:solidFill>
                  <a:srgbClr val="20124D"/>
                </a:solidFill>
                <a:latin typeface="Arial"/>
                <a:ea typeface="Arial"/>
                <a:cs typeface="Arial"/>
                <a:sym typeface="Arial"/>
              </a:rPr>
              <a:t>pH of rectal fluids (around 8)</a:t>
            </a:r>
            <a:r>
              <a:rPr lang="en-GB" sz="1708" b="1">
                <a:solidFill>
                  <a:schemeClr val="dk2"/>
                </a:solidFill>
                <a:latin typeface="Arial"/>
                <a:ea typeface="Arial"/>
                <a:cs typeface="Arial"/>
                <a:sym typeface="Arial"/>
              </a:rPr>
              <a:t> a</a:t>
            </a:r>
            <a:r>
              <a:rPr lang="en-GB" sz="1708">
                <a:solidFill>
                  <a:schemeClr val="dk2"/>
                </a:solidFill>
                <a:latin typeface="Arial"/>
                <a:ea typeface="Arial"/>
                <a:cs typeface="Arial"/>
                <a:sym typeface="Arial"/>
              </a:rPr>
              <a:t>ls</a:t>
            </a:r>
            <a:r>
              <a:rPr lang="en-GB" sz="1708">
                <a:latin typeface="Arial"/>
                <a:ea typeface="Arial"/>
                <a:cs typeface="Arial"/>
                <a:sym typeface="Arial"/>
              </a:rPr>
              <a:t>o influences drug absorption according to pH-partition hypothesis. </a:t>
            </a:r>
            <a:endParaRPr sz="1708">
              <a:latin typeface="Arial"/>
              <a:ea typeface="Arial"/>
              <a:cs typeface="Arial"/>
              <a:sym typeface="Arial"/>
            </a:endParaRPr>
          </a:p>
          <a:p>
            <a:pPr marL="0" lvl="0" indent="0" algn="l" rtl="0">
              <a:spcBef>
                <a:spcPts val="1200"/>
              </a:spcBef>
              <a:spcAft>
                <a:spcPts val="0"/>
              </a:spcAft>
              <a:buNone/>
            </a:pPr>
            <a:r>
              <a:rPr lang="en-GB" sz="1708">
                <a:latin typeface="Arial"/>
                <a:ea typeface="Arial"/>
                <a:cs typeface="Arial"/>
                <a:sym typeface="Arial"/>
              </a:rPr>
              <a:t>Absorption of drugs from the lower half of rectum bypasses presystemic hepatic metabolism. </a:t>
            </a:r>
            <a:endParaRPr sz="1708">
              <a:latin typeface="Arial"/>
              <a:ea typeface="Arial"/>
              <a:cs typeface="Arial"/>
              <a:sym typeface="Arial"/>
            </a:endParaRPr>
          </a:p>
          <a:p>
            <a:pPr marL="0" lvl="0" indent="0" algn="l" rtl="0">
              <a:spcBef>
                <a:spcPts val="1200"/>
              </a:spcBef>
              <a:spcAft>
                <a:spcPts val="1200"/>
              </a:spcAft>
              <a:buNone/>
            </a:pPr>
            <a:r>
              <a:rPr lang="en-GB" sz="1708">
                <a:latin typeface="Arial"/>
                <a:ea typeface="Arial"/>
                <a:cs typeface="Arial"/>
                <a:sym typeface="Arial"/>
              </a:rPr>
              <a:t>Drugs administered by this route include aspirin, paracetamol, theophylline, few barbiturates, etc</a:t>
            </a:r>
            <a:r>
              <a:rPr lang="en-GB" sz="1600">
                <a:latin typeface="Arial"/>
                <a:ea typeface="Arial"/>
                <a:cs typeface="Arial"/>
                <a:sym typeface="Arial"/>
              </a:rPr>
              <a:t>.</a:t>
            </a:r>
            <a:endParaRPr>
              <a:latin typeface="Arial"/>
              <a:ea typeface="Arial"/>
              <a:cs typeface="Arial"/>
              <a:sym typeface="Arial"/>
            </a:endParaRPr>
          </a:p>
        </p:txBody>
      </p:sp>
      <p:sp>
        <p:nvSpPr>
          <p:cNvPr id="1843" name="Google Shape;1843;p2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207</a:t>
            </a:fld>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8" name="Google Shape;1848;p220"/>
          <p:cNvSpPr txBox="1">
            <a:spLocks noGrp="1"/>
          </p:cNvSpPr>
          <p:nvPr>
            <p:ph type="title"/>
          </p:nvPr>
        </p:nvSpPr>
        <p:spPr>
          <a:xfrm>
            <a:off x="727650" y="5883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Topical Administration</a:t>
            </a:r>
            <a:endParaRPr/>
          </a:p>
        </p:txBody>
      </p:sp>
      <p:sp>
        <p:nvSpPr>
          <p:cNvPr id="1849" name="Google Shape;1849;p220"/>
          <p:cNvSpPr txBox="1">
            <a:spLocks noGrp="1"/>
          </p:cNvSpPr>
          <p:nvPr>
            <p:ph type="body" idx="1"/>
          </p:nvPr>
        </p:nvSpPr>
        <p:spPr>
          <a:xfrm>
            <a:off x="729450" y="1398525"/>
            <a:ext cx="7688700" cy="3527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a:latin typeface="Arial"/>
                <a:ea typeface="Arial"/>
                <a:cs typeface="Arial"/>
                <a:sym typeface="Arial"/>
              </a:rPr>
              <a:t>When topically applied drugs are meant to exert their effects systemically, the mode of administration is called as </a:t>
            </a:r>
            <a:r>
              <a:rPr lang="en-GB" sz="1700" u="sng">
                <a:solidFill>
                  <a:srgbClr val="20124D"/>
                </a:solidFill>
                <a:latin typeface="Arial"/>
                <a:ea typeface="Arial"/>
                <a:cs typeface="Arial"/>
                <a:sym typeface="Arial"/>
              </a:rPr>
              <a:t>percutaneous or transdermal delivery.</a:t>
            </a:r>
            <a:endParaRPr sz="1700" u="sng">
              <a:solidFill>
                <a:srgbClr val="20124D"/>
              </a:solidFill>
              <a:latin typeface="Arial"/>
              <a:ea typeface="Arial"/>
              <a:cs typeface="Arial"/>
              <a:sym typeface="Arial"/>
            </a:endParaRPr>
          </a:p>
          <a:p>
            <a:pPr marL="0" lvl="0" indent="0" algn="l" rtl="0">
              <a:spcBef>
                <a:spcPts val="1200"/>
              </a:spcBef>
              <a:spcAft>
                <a:spcPts val="1200"/>
              </a:spcAft>
              <a:buNone/>
            </a:pPr>
            <a:endParaRPr/>
          </a:p>
        </p:txBody>
      </p:sp>
      <p:sp>
        <p:nvSpPr>
          <p:cNvPr id="1850" name="Google Shape;1850;p2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208</a:t>
            </a:fld>
            <a:endParaRPr/>
          </a:p>
        </p:txBody>
      </p:sp>
      <p:sp>
        <p:nvSpPr>
          <p:cNvPr id="1851" name="Google Shape;1851;p220"/>
          <p:cNvSpPr txBox="1"/>
          <p:nvPr/>
        </p:nvSpPr>
        <p:spPr>
          <a:xfrm>
            <a:off x="4180075" y="2188750"/>
            <a:ext cx="45531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700" b="1">
                <a:solidFill>
                  <a:srgbClr val="073763"/>
                </a:solidFill>
              </a:rPr>
              <a:t>Barrier to the entry of xenobiotics is the most superficial layer of epidermis called as stratum corneum. </a:t>
            </a:r>
            <a:endParaRPr sz="1700" b="1">
              <a:solidFill>
                <a:srgbClr val="073763"/>
              </a:solidFill>
            </a:endParaRPr>
          </a:p>
          <a:p>
            <a:pPr marL="0" lvl="0" indent="0" algn="l" rtl="0">
              <a:spcBef>
                <a:spcPts val="0"/>
              </a:spcBef>
              <a:spcAft>
                <a:spcPts val="0"/>
              </a:spcAft>
              <a:buNone/>
            </a:pPr>
            <a:r>
              <a:rPr lang="en-GB" sz="1700" b="1">
                <a:solidFill>
                  <a:srgbClr val="073763"/>
                </a:solidFill>
              </a:rPr>
              <a:t>It is composed of dead, keratinised, metabolically inactive horny cells that act as the major rate-limiting barrier to passive diffusion of drugs.</a:t>
            </a:r>
            <a:endParaRPr sz="1700" b="1">
              <a:solidFill>
                <a:srgbClr val="073763"/>
              </a:solidFill>
            </a:endParaRPr>
          </a:p>
          <a:p>
            <a:pPr marL="0" lvl="0" indent="0" algn="l" rtl="0">
              <a:spcBef>
                <a:spcPts val="0"/>
              </a:spcBef>
              <a:spcAft>
                <a:spcPts val="0"/>
              </a:spcAft>
              <a:buNone/>
            </a:pPr>
            <a:endParaRPr sz="1700" b="1">
              <a:solidFill>
                <a:srgbClr val="073763"/>
              </a:solidFill>
            </a:endParaRPr>
          </a:p>
        </p:txBody>
      </p:sp>
      <p:pic>
        <p:nvPicPr>
          <p:cNvPr id="1852" name="Google Shape;1852;p220"/>
          <p:cNvPicPr preferRelativeResize="0"/>
          <p:nvPr/>
        </p:nvPicPr>
        <p:blipFill rotWithShape="1">
          <a:blip r:embed="rId3">
            <a:alphaModFix/>
          </a:blip>
          <a:srcRect t="11351" b="7394"/>
          <a:stretch/>
        </p:blipFill>
        <p:spPr>
          <a:xfrm>
            <a:off x="0" y="2112550"/>
            <a:ext cx="4366524" cy="3041975"/>
          </a:xfrm>
          <a:prstGeom prst="rect">
            <a:avLst/>
          </a:prstGeom>
          <a:noFill/>
          <a:ln>
            <a:noFill/>
          </a:ln>
        </p:spPr>
      </p:pic>
      <p:sp>
        <p:nvSpPr>
          <p:cNvPr id="1853" name="Google Shape;1853;p220"/>
          <p:cNvSpPr txBox="1"/>
          <p:nvPr/>
        </p:nvSpPr>
        <p:spPr>
          <a:xfrm>
            <a:off x="3449700" y="4226675"/>
            <a:ext cx="5361000" cy="831300"/>
          </a:xfrm>
          <a:prstGeom prst="rect">
            <a:avLst/>
          </a:prstGeom>
          <a:solidFill>
            <a:srgbClr val="FF99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A xenobiotic is a chemical substance found within an organism that is not naturally produced or expected to be present within the organism</a:t>
            </a:r>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221"/>
          <p:cNvSpPr txBox="1">
            <a:spLocks noGrp="1"/>
          </p:cNvSpPr>
          <p:nvPr>
            <p:ph type="title"/>
          </p:nvPr>
        </p:nvSpPr>
        <p:spPr>
          <a:xfrm>
            <a:off x="727650" y="5106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Topical Administration</a:t>
            </a:r>
            <a:endParaRPr/>
          </a:p>
        </p:txBody>
      </p:sp>
      <p:sp>
        <p:nvSpPr>
          <p:cNvPr id="1859" name="Google Shape;1859;p221"/>
          <p:cNvSpPr txBox="1">
            <a:spLocks noGrp="1"/>
          </p:cNvSpPr>
          <p:nvPr>
            <p:ph type="body" idx="1"/>
          </p:nvPr>
        </p:nvSpPr>
        <p:spPr>
          <a:xfrm>
            <a:off x="620675" y="1787000"/>
            <a:ext cx="7688700" cy="289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Arial"/>
                <a:ea typeface="Arial"/>
                <a:cs typeface="Arial"/>
                <a:sym typeface="Arial"/>
              </a:rPr>
              <a:t>To act either l</a:t>
            </a:r>
            <a:r>
              <a:rPr lang="en-GB" sz="1800" u="sng">
                <a:latin typeface="Arial"/>
                <a:ea typeface="Arial"/>
                <a:cs typeface="Arial"/>
                <a:sym typeface="Arial"/>
              </a:rPr>
              <a:t>ocally or systemically, </a:t>
            </a:r>
            <a:r>
              <a:rPr lang="en-GB" sz="1800">
                <a:latin typeface="Arial"/>
                <a:ea typeface="Arial"/>
                <a:cs typeface="Arial"/>
                <a:sym typeface="Arial"/>
              </a:rPr>
              <a:t>a topically applied drug may diffuse through the skin by hair follicles, sweat glands or sebaceous glands but </a:t>
            </a:r>
            <a:r>
              <a:rPr lang="en-GB" sz="1800" i="1" u="sng">
                <a:solidFill>
                  <a:srgbClr val="20124D"/>
                </a:solidFill>
                <a:latin typeface="Arial"/>
                <a:ea typeface="Arial"/>
                <a:cs typeface="Arial"/>
                <a:sym typeface="Arial"/>
              </a:rPr>
              <a:t>permeation through the multiple lipid bilayers of stratum corneum is the dominant pathway </a:t>
            </a:r>
            <a:r>
              <a:rPr lang="en-GB" sz="1800">
                <a:latin typeface="Arial"/>
                <a:ea typeface="Arial"/>
                <a:cs typeface="Arial"/>
                <a:sym typeface="Arial"/>
              </a:rPr>
              <a:t>though the rate is very slow.</a:t>
            </a:r>
            <a:endParaRPr sz="1800">
              <a:latin typeface="Arial"/>
              <a:ea typeface="Arial"/>
              <a:cs typeface="Arial"/>
              <a:sym typeface="Arial"/>
            </a:endParaRPr>
          </a:p>
          <a:p>
            <a:pPr marL="0" lvl="0" indent="0" algn="l" rtl="0">
              <a:spcBef>
                <a:spcPts val="1200"/>
              </a:spcBef>
              <a:spcAft>
                <a:spcPts val="1200"/>
              </a:spcAft>
              <a:buNone/>
            </a:pPr>
            <a:endParaRPr/>
          </a:p>
        </p:txBody>
      </p:sp>
      <p:sp>
        <p:nvSpPr>
          <p:cNvPr id="1860" name="Google Shape;1860;p2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209</a:t>
            </a:fld>
            <a:endParaRPr/>
          </a:p>
        </p:txBody>
      </p:sp>
      <p:sp>
        <p:nvSpPr>
          <p:cNvPr id="1861" name="Google Shape;1861;p221"/>
          <p:cNvSpPr txBox="1"/>
          <p:nvPr/>
        </p:nvSpPr>
        <p:spPr>
          <a:xfrm>
            <a:off x="275675" y="4490875"/>
            <a:ext cx="8033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solidFill>
                  <a:srgbClr val="20124D"/>
                </a:solidFill>
                <a:highlight>
                  <a:schemeClr val="lt1"/>
                </a:highlight>
              </a:rPr>
              <a:t>T</a:t>
            </a:r>
            <a:r>
              <a:rPr lang="en-GB" sz="1600">
                <a:solidFill>
                  <a:schemeClr val="dk2"/>
                </a:solidFill>
                <a:highlight>
                  <a:schemeClr val="lt1"/>
                </a:highlight>
              </a:rPr>
              <a:t>homas</a:t>
            </a:r>
            <a:r>
              <a:rPr lang="en-GB" sz="1600" b="1">
                <a:solidFill>
                  <a:srgbClr val="20124D"/>
                </a:solidFill>
                <a:highlight>
                  <a:schemeClr val="lt1"/>
                </a:highlight>
              </a:rPr>
              <a:t> T</a:t>
            </a:r>
            <a:r>
              <a:rPr lang="en-GB" sz="1600">
                <a:solidFill>
                  <a:schemeClr val="dk2"/>
                </a:solidFill>
                <a:highlight>
                  <a:schemeClr val="lt1"/>
                </a:highlight>
              </a:rPr>
              <a:t>he </a:t>
            </a:r>
            <a:r>
              <a:rPr lang="en-GB" sz="1600" b="1">
                <a:solidFill>
                  <a:srgbClr val="20124D"/>
                </a:solidFill>
                <a:highlight>
                  <a:schemeClr val="lt1"/>
                </a:highlight>
              </a:rPr>
              <a:t>P</a:t>
            </a:r>
            <a:r>
              <a:rPr lang="en-GB" sz="1600">
                <a:solidFill>
                  <a:schemeClr val="dk2"/>
                </a:solidFill>
                <a:highlight>
                  <a:schemeClr val="lt1"/>
                </a:highlight>
              </a:rPr>
              <a:t>hotographer </a:t>
            </a:r>
            <a:r>
              <a:rPr lang="en-GB" sz="1600" b="1">
                <a:solidFill>
                  <a:srgbClr val="073763"/>
                </a:solidFill>
                <a:highlight>
                  <a:schemeClr val="lt1"/>
                </a:highlight>
              </a:rPr>
              <a:t>C</a:t>
            </a:r>
            <a:r>
              <a:rPr lang="en-GB" sz="1600">
                <a:solidFill>
                  <a:schemeClr val="dk2"/>
                </a:solidFill>
                <a:highlight>
                  <a:schemeClr val="lt1"/>
                </a:highlight>
              </a:rPr>
              <a:t>aptured </a:t>
            </a:r>
            <a:r>
              <a:rPr lang="en-GB" sz="1600" b="1">
                <a:solidFill>
                  <a:srgbClr val="073763"/>
                </a:solidFill>
                <a:highlight>
                  <a:schemeClr val="lt1"/>
                </a:highlight>
              </a:rPr>
              <a:t>H</a:t>
            </a:r>
            <a:r>
              <a:rPr lang="en-GB" sz="1600">
                <a:solidFill>
                  <a:schemeClr val="dk2"/>
                </a:solidFill>
                <a:highlight>
                  <a:schemeClr val="lt1"/>
                </a:highlight>
              </a:rPr>
              <a:t>enna’s </a:t>
            </a:r>
            <a:r>
              <a:rPr lang="en-GB" sz="1600" b="1">
                <a:solidFill>
                  <a:srgbClr val="20124D"/>
                </a:solidFill>
                <a:highlight>
                  <a:schemeClr val="lt1"/>
                </a:highlight>
              </a:rPr>
              <a:t>E</a:t>
            </a:r>
            <a:r>
              <a:rPr lang="en-GB" sz="1600">
                <a:solidFill>
                  <a:schemeClr val="dk2"/>
                </a:solidFill>
                <a:highlight>
                  <a:schemeClr val="lt1"/>
                </a:highlight>
              </a:rPr>
              <a:t>ngagement </a:t>
            </a:r>
            <a:r>
              <a:rPr lang="en-GB" sz="1600" b="1">
                <a:solidFill>
                  <a:srgbClr val="20124D"/>
                </a:solidFill>
                <a:highlight>
                  <a:schemeClr val="lt1"/>
                </a:highlight>
              </a:rPr>
              <a:t>A</a:t>
            </a:r>
            <a:r>
              <a:rPr lang="en-GB" sz="1600">
                <a:solidFill>
                  <a:schemeClr val="dk2"/>
                </a:solidFill>
                <a:highlight>
                  <a:schemeClr val="lt1"/>
                </a:highlight>
              </a:rPr>
              <a:t>nd </a:t>
            </a:r>
            <a:r>
              <a:rPr lang="en-GB" sz="1600" b="1">
                <a:solidFill>
                  <a:srgbClr val="20124D"/>
                </a:solidFill>
                <a:highlight>
                  <a:schemeClr val="lt1"/>
                </a:highlight>
              </a:rPr>
              <a:t>G</a:t>
            </a:r>
            <a:r>
              <a:rPr lang="en-GB" sz="1600">
                <a:solidFill>
                  <a:schemeClr val="dk2"/>
                </a:solidFill>
                <a:highlight>
                  <a:schemeClr val="lt1"/>
                </a:highlight>
              </a:rPr>
              <a:t>ave </a:t>
            </a:r>
            <a:r>
              <a:rPr lang="en-GB" sz="1600" b="1">
                <a:solidFill>
                  <a:srgbClr val="20124D"/>
                </a:solidFill>
                <a:highlight>
                  <a:schemeClr val="lt1"/>
                </a:highlight>
              </a:rPr>
              <a:t>E</a:t>
            </a:r>
            <a:r>
              <a:rPr lang="en-GB" sz="1600">
                <a:solidFill>
                  <a:schemeClr val="dk2"/>
                </a:solidFill>
                <a:highlight>
                  <a:schemeClr val="lt1"/>
                </a:highlight>
              </a:rPr>
              <a:t>very </a:t>
            </a:r>
            <a:r>
              <a:rPr lang="en-GB" sz="1600" b="1">
                <a:solidFill>
                  <a:srgbClr val="20124D"/>
                </a:solidFill>
                <a:highlight>
                  <a:schemeClr val="lt1"/>
                </a:highlight>
              </a:rPr>
              <a:t>V</a:t>
            </a:r>
            <a:r>
              <a:rPr lang="en-GB" sz="1600">
                <a:solidFill>
                  <a:schemeClr val="dk2"/>
                </a:solidFill>
                <a:highlight>
                  <a:schemeClr val="lt1"/>
                </a:highlight>
              </a:rPr>
              <a:t>isitor </a:t>
            </a:r>
            <a:r>
              <a:rPr lang="en-GB" sz="1600" b="1">
                <a:solidFill>
                  <a:srgbClr val="20124D"/>
                </a:solidFill>
                <a:highlight>
                  <a:schemeClr val="lt1"/>
                </a:highlight>
              </a:rPr>
              <a:t>P</a:t>
            </a:r>
            <a:r>
              <a:rPr lang="en-GB" sz="1600">
                <a:solidFill>
                  <a:schemeClr val="dk2"/>
                </a:solidFill>
                <a:highlight>
                  <a:schemeClr val="lt1"/>
                </a:highlight>
              </a:rPr>
              <a:t>rint</a:t>
            </a:r>
            <a:endParaRPr sz="1700">
              <a:solidFill>
                <a:schemeClr val="dk2"/>
              </a:solidFill>
              <a:highlight>
                <a:schemeClr val="lt1"/>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3"/>
          <p:cNvSpPr txBox="1">
            <a:spLocks noGrp="1"/>
          </p:cNvSpPr>
          <p:nvPr>
            <p:ph type="title"/>
          </p:nvPr>
        </p:nvSpPr>
        <p:spPr>
          <a:xfrm>
            <a:off x="499050" y="505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Carrier- mediated transport</a:t>
            </a:r>
            <a:endParaRPr/>
          </a:p>
        </p:txBody>
      </p:sp>
      <p:sp>
        <p:nvSpPr>
          <p:cNvPr id="269" name="Google Shape;269;p33"/>
          <p:cNvSpPr txBox="1">
            <a:spLocks noGrp="1"/>
          </p:cNvSpPr>
          <p:nvPr>
            <p:ph type="body" idx="1"/>
          </p:nvPr>
        </p:nvSpPr>
        <p:spPr>
          <a:xfrm>
            <a:off x="591500" y="1159663"/>
            <a:ext cx="8268300" cy="296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latin typeface="Arial"/>
                <a:ea typeface="Arial"/>
                <a:cs typeface="Arial"/>
                <a:sym typeface="Arial"/>
              </a:rPr>
              <a:t>Some</a:t>
            </a:r>
            <a:r>
              <a:rPr lang="en-GB" sz="1400" b="1" u="sng">
                <a:latin typeface="Arial"/>
                <a:ea typeface="Arial"/>
                <a:cs typeface="Arial"/>
                <a:sym typeface="Arial"/>
              </a:rPr>
              <a:t> polar drugs</a:t>
            </a:r>
            <a:r>
              <a:rPr lang="en-GB" sz="1400">
                <a:latin typeface="Arial"/>
                <a:ea typeface="Arial"/>
                <a:cs typeface="Arial"/>
                <a:sym typeface="Arial"/>
              </a:rPr>
              <a:t> cross the membrane more readily than can be predicted from their concentration gradient. This suggests presence of specialized transport mechanisms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The mechanism is thought to involve a component of the membrane called as the </a:t>
            </a:r>
            <a:r>
              <a:rPr lang="en-GB" sz="1400" u="sng">
                <a:solidFill>
                  <a:srgbClr val="5B0F00"/>
                </a:solidFill>
                <a:latin typeface="Arial"/>
                <a:ea typeface="Arial"/>
                <a:cs typeface="Arial"/>
                <a:sym typeface="Arial"/>
              </a:rPr>
              <a:t>carrier that binds reversibly or noncovalently with the solute molecules to be transported</a:t>
            </a:r>
            <a:r>
              <a:rPr lang="en-GB" sz="1400">
                <a:latin typeface="Arial"/>
                <a:ea typeface="Arial"/>
                <a:cs typeface="Arial"/>
                <a:sym typeface="Arial"/>
              </a:rPr>
              <a:t>. This carrier-solute complex traverses across the membrane to the other side where it dissociates and discharges the solute molecule. </a:t>
            </a:r>
            <a:endParaRPr sz="1400">
              <a:latin typeface="Arial"/>
              <a:ea typeface="Arial"/>
              <a:cs typeface="Arial"/>
              <a:sym typeface="Arial"/>
            </a:endParaRPr>
          </a:p>
          <a:p>
            <a:pPr marL="0" lvl="0" indent="0" algn="l" rtl="0">
              <a:spcBef>
                <a:spcPts val="1200"/>
              </a:spcBef>
              <a:spcAft>
                <a:spcPts val="1200"/>
              </a:spcAft>
              <a:buNone/>
            </a:pPr>
            <a:r>
              <a:rPr lang="en-GB" sz="1400">
                <a:latin typeface="Arial"/>
                <a:ea typeface="Arial"/>
                <a:cs typeface="Arial"/>
                <a:sym typeface="Arial"/>
              </a:rPr>
              <a:t>The carrier then returns to its original site to complete the cycle by accepting a fresh molecule of solute. Carriers in membranes are proteins (transport proteins) and may be an enzyme or some other component of the membrane. They are numerous in all biological membranes and are found dissolved in the lipid bilayer of the membrane. </a:t>
            </a:r>
            <a:endParaRPr sz="1400">
              <a:latin typeface="Arial"/>
              <a:ea typeface="Arial"/>
              <a:cs typeface="Arial"/>
              <a:sym typeface="Arial"/>
            </a:endParaRPr>
          </a:p>
        </p:txBody>
      </p:sp>
      <p:pic>
        <p:nvPicPr>
          <p:cNvPr id="270" name="Google Shape;270;p33"/>
          <p:cNvPicPr preferRelativeResize="0"/>
          <p:nvPr/>
        </p:nvPicPr>
        <p:blipFill rotWithShape="1">
          <a:blip r:embed="rId3">
            <a:alphaModFix/>
          </a:blip>
          <a:srcRect t="35375" b="34736"/>
          <a:stretch/>
        </p:blipFill>
        <p:spPr>
          <a:xfrm>
            <a:off x="3522475" y="3883351"/>
            <a:ext cx="5621524" cy="1260150"/>
          </a:xfrm>
          <a:prstGeom prst="rect">
            <a:avLst/>
          </a:prstGeom>
          <a:noFill/>
          <a:ln>
            <a:noFill/>
          </a:ln>
        </p:spPr>
      </p:pic>
      <p:sp>
        <p:nvSpPr>
          <p:cNvPr id="271" name="Google Shape;271;p33"/>
          <p:cNvSpPr txBox="1"/>
          <p:nvPr/>
        </p:nvSpPr>
        <p:spPr>
          <a:xfrm>
            <a:off x="5021075" y="4743300"/>
            <a:ext cx="740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GLUT receptors</a:t>
            </a:r>
            <a:endParaRPr>
              <a:latin typeface="Lato"/>
              <a:ea typeface="Lato"/>
              <a:cs typeface="Lato"/>
              <a:sym typeface="Lato"/>
            </a:endParaRPr>
          </a:p>
        </p:txBody>
      </p:sp>
      <p:sp>
        <p:nvSpPr>
          <p:cNvPr id="272" name="Google Shape;272;p33"/>
          <p:cNvSpPr txBox="1"/>
          <p:nvPr/>
        </p:nvSpPr>
        <p:spPr>
          <a:xfrm>
            <a:off x="5092050" y="3766675"/>
            <a:ext cx="7406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a:latin typeface="Lato"/>
                <a:ea typeface="Lato"/>
                <a:cs typeface="Lato"/>
                <a:sym typeface="Lato"/>
              </a:rPr>
              <a:t>Glucose</a:t>
            </a:r>
            <a:endParaRPr>
              <a:latin typeface="Lato"/>
              <a:ea typeface="Lato"/>
              <a:cs typeface="Lato"/>
              <a:sym typeface="Lato"/>
            </a:endParaRPr>
          </a:p>
        </p:txBody>
      </p:sp>
      <p:sp>
        <p:nvSpPr>
          <p:cNvPr id="273" name="Google Shape;273;p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a:t>
            </a:fld>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222"/>
          <p:cNvSpPr txBox="1">
            <a:spLocks noGrp="1"/>
          </p:cNvSpPr>
          <p:nvPr>
            <p:ph type="title"/>
          </p:nvPr>
        </p:nvSpPr>
        <p:spPr>
          <a:xfrm>
            <a:off x="499050" y="359700"/>
            <a:ext cx="8145300" cy="74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factors influencing </a:t>
            </a:r>
            <a:r>
              <a:rPr lang="en-GB">
                <a:solidFill>
                  <a:srgbClr val="4C1130"/>
                </a:solidFill>
              </a:rPr>
              <a:t>passive percutaneous absorption</a:t>
            </a:r>
            <a:endParaRPr>
              <a:solidFill>
                <a:srgbClr val="4C1130"/>
              </a:solidFill>
            </a:endParaRPr>
          </a:p>
          <a:p>
            <a:pPr marL="0" lvl="0" indent="0" algn="l" rtl="0">
              <a:spcBef>
                <a:spcPts val="0"/>
              </a:spcBef>
              <a:spcAft>
                <a:spcPts val="0"/>
              </a:spcAft>
              <a:buNone/>
            </a:pPr>
            <a:r>
              <a:rPr lang="en-GB"/>
              <a:t>of drugs:</a:t>
            </a:r>
            <a:endParaRPr/>
          </a:p>
          <a:p>
            <a:pPr marL="0" lvl="0" indent="0" algn="l" rtl="0">
              <a:spcBef>
                <a:spcPts val="0"/>
              </a:spcBef>
              <a:spcAft>
                <a:spcPts val="0"/>
              </a:spcAft>
              <a:buNone/>
            </a:pPr>
            <a:endParaRPr/>
          </a:p>
        </p:txBody>
      </p:sp>
      <p:sp>
        <p:nvSpPr>
          <p:cNvPr id="1867" name="Google Shape;1867;p222"/>
          <p:cNvSpPr txBox="1">
            <a:spLocks noGrp="1"/>
          </p:cNvSpPr>
          <p:nvPr>
            <p:ph type="body" idx="1"/>
          </p:nvPr>
        </p:nvSpPr>
        <p:spPr>
          <a:xfrm>
            <a:off x="499050" y="1350425"/>
            <a:ext cx="8342700" cy="3792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1872" b="1">
                <a:solidFill>
                  <a:srgbClr val="20124D"/>
                </a:solidFill>
                <a:latin typeface="Arial"/>
                <a:ea typeface="Arial"/>
                <a:cs typeface="Arial"/>
                <a:sym typeface="Arial"/>
              </a:rPr>
              <a:t>1. Thickness of stratum corneum:</a:t>
            </a:r>
            <a:r>
              <a:rPr lang="en-GB" sz="1872">
                <a:latin typeface="Arial"/>
                <a:ea typeface="Arial"/>
                <a:cs typeface="Arial"/>
                <a:sym typeface="Arial"/>
              </a:rPr>
              <a:t> absorption is very slow from regions such as foot and palm where the skin has thickened stratum corneum.</a:t>
            </a:r>
            <a:endParaRPr sz="1872">
              <a:latin typeface="Arial"/>
              <a:ea typeface="Arial"/>
              <a:cs typeface="Arial"/>
              <a:sym typeface="Arial"/>
            </a:endParaRPr>
          </a:p>
          <a:p>
            <a:pPr marL="0" lvl="0" indent="0" algn="l" rtl="0">
              <a:spcBef>
                <a:spcPts val="1200"/>
              </a:spcBef>
              <a:spcAft>
                <a:spcPts val="0"/>
              </a:spcAft>
              <a:buNone/>
            </a:pPr>
            <a:r>
              <a:rPr lang="en-GB" sz="1872" b="1">
                <a:solidFill>
                  <a:srgbClr val="20124D"/>
                </a:solidFill>
                <a:latin typeface="Arial"/>
                <a:ea typeface="Arial"/>
                <a:cs typeface="Arial"/>
                <a:sym typeface="Arial"/>
              </a:rPr>
              <a:t>2. Presence of hair follicles:</a:t>
            </a:r>
            <a:r>
              <a:rPr lang="en-GB" sz="1872">
                <a:latin typeface="Arial"/>
                <a:ea typeface="Arial"/>
                <a:cs typeface="Arial"/>
                <a:sym typeface="Arial"/>
              </a:rPr>
              <a:t> absorption is rapid from regions where numerous hair follicles exist e.g. scalp.</a:t>
            </a:r>
            <a:endParaRPr sz="1872">
              <a:latin typeface="Arial"/>
              <a:ea typeface="Arial"/>
              <a:cs typeface="Arial"/>
              <a:sym typeface="Arial"/>
            </a:endParaRPr>
          </a:p>
          <a:p>
            <a:pPr marL="0" lvl="0" indent="0" algn="l" rtl="0">
              <a:spcBef>
                <a:spcPts val="1200"/>
              </a:spcBef>
              <a:spcAft>
                <a:spcPts val="0"/>
              </a:spcAft>
              <a:buNone/>
            </a:pPr>
            <a:r>
              <a:rPr lang="en-GB" sz="1872" b="1">
                <a:solidFill>
                  <a:srgbClr val="20124D"/>
                </a:solidFill>
                <a:latin typeface="Arial"/>
                <a:ea typeface="Arial"/>
                <a:cs typeface="Arial"/>
                <a:sym typeface="Arial"/>
              </a:rPr>
              <a:t>3. Trauma: </a:t>
            </a:r>
            <a:r>
              <a:rPr lang="en-GB" sz="1872">
                <a:latin typeface="Arial"/>
                <a:ea typeface="Arial"/>
                <a:cs typeface="Arial"/>
                <a:sym typeface="Arial"/>
              </a:rPr>
              <a:t>cuts, rashes, inflammation, mild burns or other conditions in which the stratum corneum is destroyed, promote drug absorption.</a:t>
            </a:r>
            <a:endParaRPr sz="1872">
              <a:latin typeface="Arial"/>
              <a:ea typeface="Arial"/>
              <a:cs typeface="Arial"/>
              <a:sym typeface="Arial"/>
            </a:endParaRPr>
          </a:p>
          <a:p>
            <a:pPr marL="0" lvl="0" indent="0" algn="l" rtl="0">
              <a:spcBef>
                <a:spcPts val="1200"/>
              </a:spcBef>
              <a:spcAft>
                <a:spcPts val="0"/>
              </a:spcAft>
              <a:buNone/>
            </a:pPr>
            <a:r>
              <a:rPr lang="en-GB" sz="1872" b="1">
                <a:solidFill>
                  <a:srgbClr val="20124D"/>
                </a:solidFill>
                <a:latin typeface="Arial"/>
                <a:ea typeface="Arial"/>
                <a:cs typeface="Arial"/>
                <a:sym typeface="Arial"/>
              </a:rPr>
              <a:t>4. Hydration of skin:</a:t>
            </a:r>
            <a:r>
              <a:rPr lang="en-GB" sz="1872">
                <a:latin typeface="Arial"/>
                <a:ea typeface="Arial"/>
                <a:cs typeface="Arial"/>
                <a:sym typeface="Arial"/>
              </a:rPr>
              <a:t> soaking the skin in water or occluding it by using emollients, plastic film or dressing, promote hydration of skin and drug absorption.</a:t>
            </a:r>
            <a:endParaRPr sz="1872">
              <a:latin typeface="Arial"/>
              <a:ea typeface="Arial"/>
              <a:cs typeface="Arial"/>
              <a:sym typeface="Arial"/>
            </a:endParaRPr>
          </a:p>
          <a:p>
            <a:pPr marL="0" lvl="0" indent="0" algn="l" rtl="0">
              <a:spcBef>
                <a:spcPts val="1200"/>
              </a:spcBef>
              <a:spcAft>
                <a:spcPts val="1200"/>
              </a:spcAft>
              <a:buNone/>
            </a:pPr>
            <a:r>
              <a:rPr lang="en-GB" sz="1872" b="1">
                <a:solidFill>
                  <a:srgbClr val="20124D"/>
                </a:solidFill>
                <a:latin typeface="Arial"/>
                <a:ea typeface="Arial"/>
                <a:cs typeface="Arial"/>
                <a:sym typeface="Arial"/>
              </a:rPr>
              <a:t>5. Environment humidity and temperature:</a:t>
            </a:r>
            <a:r>
              <a:rPr lang="en-GB" sz="1872">
                <a:latin typeface="Arial"/>
                <a:ea typeface="Arial"/>
                <a:cs typeface="Arial"/>
                <a:sym typeface="Arial"/>
              </a:rPr>
              <a:t> higher humidity and temperature increase both the rate of hydration as well as local blood flow and hence drug absorption.</a:t>
            </a:r>
            <a:endParaRPr/>
          </a:p>
        </p:txBody>
      </p:sp>
      <p:sp>
        <p:nvSpPr>
          <p:cNvPr id="1868" name="Google Shape;1868;p22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210</a:t>
            </a:fld>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872"/>
        <p:cNvGrpSpPr/>
        <p:nvPr/>
      </p:nvGrpSpPr>
      <p:grpSpPr>
        <a:xfrm>
          <a:off x="0" y="0"/>
          <a:ext cx="0" cy="0"/>
          <a:chOff x="0" y="0"/>
          <a:chExt cx="0" cy="0"/>
        </a:xfrm>
      </p:grpSpPr>
      <p:sp>
        <p:nvSpPr>
          <p:cNvPr id="1873" name="Google Shape;1873;p223"/>
          <p:cNvSpPr txBox="1">
            <a:spLocks noGrp="1"/>
          </p:cNvSpPr>
          <p:nvPr>
            <p:ph type="title"/>
          </p:nvPr>
        </p:nvSpPr>
        <p:spPr>
          <a:xfrm>
            <a:off x="605125" y="389300"/>
            <a:ext cx="7688700" cy="83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factors influencing </a:t>
            </a:r>
            <a:r>
              <a:rPr lang="en-GB">
                <a:solidFill>
                  <a:srgbClr val="4C1130"/>
                </a:solidFill>
              </a:rPr>
              <a:t>passive percutaneous absorption</a:t>
            </a:r>
            <a:endParaRPr>
              <a:solidFill>
                <a:srgbClr val="4C1130"/>
              </a:solidFill>
            </a:endParaRPr>
          </a:p>
          <a:p>
            <a:pPr marL="0" lvl="0" indent="0" algn="l" rtl="0">
              <a:spcBef>
                <a:spcPts val="0"/>
              </a:spcBef>
              <a:spcAft>
                <a:spcPts val="0"/>
              </a:spcAft>
              <a:buNone/>
            </a:pPr>
            <a:r>
              <a:rPr lang="en-GB"/>
              <a:t>of drugs:</a:t>
            </a:r>
            <a:endParaRPr/>
          </a:p>
        </p:txBody>
      </p:sp>
      <p:sp>
        <p:nvSpPr>
          <p:cNvPr id="1874" name="Google Shape;1874;p223"/>
          <p:cNvSpPr txBox="1">
            <a:spLocks noGrp="1"/>
          </p:cNvSpPr>
          <p:nvPr>
            <p:ph type="body" idx="1"/>
          </p:nvPr>
        </p:nvSpPr>
        <p:spPr>
          <a:xfrm>
            <a:off x="300325" y="1288800"/>
            <a:ext cx="8603700" cy="3624600"/>
          </a:xfrm>
          <a:prstGeom prst="rect">
            <a:avLst/>
          </a:prstGeom>
        </p:spPr>
        <p:txBody>
          <a:bodyPr spcFirstLastPara="1" wrap="square" lIns="91425" tIns="91425" rIns="91425" bIns="91425" anchor="t" anchorCtr="0">
            <a:normAutofit fontScale="25000" lnSpcReduction="20000"/>
          </a:bodyPr>
          <a:lstStyle/>
          <a:p>
            <a:pPr marL="0" lvl="0" indent="0" algn="l" rtl="0">
              <a:lnSpc>
                <a:spcPct val="100000"/>
              </a:lnSpc>
              <a:spcBef>
                <a:spcPts val="0"/>
              </a:spcBef>
              <a:spcAft>
                <a:spcPts val="0"/>
              </a:spcAft>
              <a:buNone/>
            </a:pPr>
            <a:r>
              <a:rPr lang="en-GB" sz="5600" b="1">
                <a:solidFill>
                  <a:srgbClr val="20124D"/>
                </a:solidFill>
                <a:latin typeface="Arial"/>
                <a:ea typeface="Arial"/>
                <a:cs typeface="Arial"/>
                <a:sym typeface="Arial"/>
              </a:rPr>
              <a:t>6. Age: </a:t>
            </a:r>
            <a:r>
              <a:rPr lang="en-GB" sz="5600">
                <a:latin typeface="Arial"/>
                <a:ea typeface="Arial"/>
                <a:cs typeface="Arial"/>
                <a:sym typeface="Arial"/>
              </a:rPr>
              <a:t>gross histological changes take place as the skin ages. </a:t>
            </a:r>
            <a:endParaRPr sz="5600">
              <a:latin typeface="Arial"/>
              <a:ea typeface="Arial"/>
              <a:cs typeface="Arial"/>
              <a:sym typeface="Arial"/>
            </a:endParaRPr>
          </a:p>
          <a:p>
            <a:pPr marL="0" lvl="0" indent="457200" algn="l" rtl="0">
              <a:lnSpc>
                <a:spcPct val="100000"/>
              </a:lnSpc>
              <a:spcBef>
                <a:spcPts val="0"/>
              </a:spcBef>
              <a:spcAft>
                <a:spcPts val="0"/>
              </a:spcAft>
              <a:buNone/>
            </a:pPr>
            <a:r>
              <a:rPr lang="en-GB" sz="5600">
                <a:latin typeface="Arial"/>
                <a:ea typeface="Arial"/>
                <a:cs typeface="Arial"/>
                <a:sym typeface="Arial"/>
              </a:rPr>
              <a:t>Aged skin is more prone to allergic and irritant effects of topically contacted chemicals as a result of hardening of blood vessels. Infants absorb drug through skin as efficiently as adults. </a:t>
            </a:r>
            <a:endParaRPr sz="5600">
              <a:latin typeface="Arial"/>
              <a:ea typeface="Arial"/>
              <a:cs typeface="Arial"/>
              <a:sym typeface="Arial"/>
            </a:endParaRPr>
          </a:p>
          <a:p>
            <a:pPr marL="0" lvl="0" indent="457200" algn="l" rtl="0">
              <a:lnSpc>
                <a:spcPct val="100000"/>
              </a:lnSpc>
              <a:spcBef>
                <a:spcPts val="0"/>
              </a:spcBef>
              <a:spcAft>
                <a:spcPts val="0"/>
              </a:spcAft>
              <a:buNone/>
            </a:pPr>
            <a:r>
              <a:rPr lang="en-GB" sz="5600">
                <a:latin typeface="Arial"/>
                <a:ea typeface="Arial"/>
                <a:cs typeface="Arial"/>
                <a:sym typeface="Arial"/>
              </a:rPr>
              <a:t>Their ratio of surface area to body weight is 3 times that of adults; hence, systemic toxicity of topically applied drugs is of particular concern in infants.</a:t>
            </a:r>
            <a:endParaRPr sz="5600">
              <a:latin typeface="Arial"/>
              <a:ea typeface="Arial"/>
              <a:cs typeface="Arial"/>
              <a:sym typeface="Arial"/>
            </a:endParaRPr>
          </a:p>
          <a:p>
            <a:pPr marL="0" lvl="0" indent="0" algn="l" rtl="0">
              <a:spcBef>
                <a:spcPts val="0"/>
              </a:spcBef>
              <a:spcAft>
                <a:spcPts val="0"/>
              </a:spcAft>
              <a:buNone/>
            </a:pPr>
            <a:r>
              <a:rPr lang="en-GB" sz="5600" b="1">
                <a:solidFill>
                  <a:srgbClr val="20124D"/>
                </a:solidFill>
                <a:latin typeface="Arial"/>
                <a:ea typeface="Arial"/>
                <a:cs typeface="Arial"/>
                <a:sym typeface="Arial"/>
              </a:rPr>
              <a:t>7. Grooming:</a:t>
            </a:r>
            <a:r>
              <a:rPr lang="en-GB" sz="5600">
                <a:latin typeface="Arial"/>
                <a:ea typeface="Arial"/>
                <a:cs typeface="Arial"/>
                <a:sym typeface="Arial"/>
              </a:rPr>
              <a:t> the frequency and vigour with which one bathes and the type of soap that is used also contribute to variability in drug Absorption.</a:t>
            </a:r>
            <a:endParaRPr sz="5600">
              <a:latin typeface="Arial"/>
              <a:ea typeface="Arial"/>
              <a:cs typeface="Arial"/>
              <a:sym typeface="Arial"/>
            </a:endParaRPr>
          </a:p>
          <a:p>
            <a:pPr marL="0" lvl="0" indent="0" algn="l" rtl="0">
              <a:spcBef>
                <a:spcPts val="1200"/>
              </a:spcBef>
              <a:spcAft>
                <a:spcPts val="0"/>
              </a:spcAft>
              <a:buNone/>
            </a:pPr>
            <a:r>
              <a:rPr lang="en-GB" sz="5600" b="1">
                <a:solidFill>
                  <a:srgbClr val="20124D"/>
                </a:solidFill>
                <a:latin typeface="Arial"/>
                <a:ea typeface="Arial"/>
                <a:cs typeface="Arial"/>
                <a:sym typeface="Arial"/>
              </a:rPr>
              <a:t>8. Exposure to chemicals:</a:t>
            </a:r>
            <a:r>
              <a:rPr lang="en-GB" sz="5600">
                <a:latin typeface="Arial"/>
                <a:ea typeface="Arial"/>
                <a:cs typeface="Arial"/>
                <a:sym typeface="Arial"/>
              </a:rPr>
              <a:t> occupational exposure to solvents can accelerate shedding of epidermal cells and enhance drug absorption. </a:t>
            </a:r>
            <a:endParaRPr sz="5600">
              <a:latin typeface="Arial"/>
              <a:ea typeface="Arial"/>
              <a:cs typeface="Arial"/>
              <a:sym typeface="Arial"/>
            </a:endParaRPr>
          </a:p>
          <a:p>
            <a:pPr marL="0" lvl="0" indent="0" algn="l" rtl="0">
              <a:spcBef>
                <a:spcPts val="1200"/>
              </a:spcBef>
              <a:spcAft>
                <a:spcPts val="0"/>
              </a:spcAft>
              <a:buNone/>
            </a:pPr>
            <a:r>
              <a:rPr lang="en-GB" sz="5600" b="1">
                <a:solidFill>
                  <a:srgbClr val="20124D"/>
                </a:solidFill>
                <a:latin typeface="Arial"/>
                <a:ea typeface="Arial"/>
                <a:cs typeface="Arial"/>
                <a:sym typeface="Arial"/>
              </a:rPr>
              <a:t>9. Vehicle or base: </a:t>
            </a:r>
            <a:r>
              <a:rPr lang="en-GB" sz="5600">
                <a:latin typeface="Arial"/>
                <a:ea typeface="Arial"/>
                <a:cs typeface="Arial"/>
                <a:sym typeface="Arial"/>
              </a:rPr>
              <a:t>the vehicle in which the drug is incorporated influences drug absorption; the one in which the drug is dissolved rather than dispersed promotes absorption.</a:t>
            </a:r>
            <a:endParaRPr sz="5600">
              <a:latin typeface="Arial"/>
              <a:ea typeface="Arial"/>
              <a:cs typeface="Arial"/>
              <a:sym typeface="Arial"/>
            </a:endParaRPr>
          </a:p>
          <a:p>
            <a:pPr marL="0" lvl="0" indent="0" algn="l" rtl="0">
              <a:spcBef>
                <a:spcPts val="1200"/>
              </a:spcBef>
              <a:spcAft>
                <a:spcPts val="0"/>
              </a:spcAft>
              <a:buNone/>
            </a:pPr>
            <a:r>
              <a:rPr lang="en-GB" sz="5600" b="1">
                <a:solidFill>
                  <a:srgbClr val="20124D"/>
                </a:solidFill>
                <a:latin typeface="Arial"/>
                <a:ea typeface="Arial"/>
                <a:cs typeface="Arial"/>
                <a:sym typeface="Arial"/>
              </a:rPr>
              <a:t>10. Permeation enhancers: </a:t>
            </a:r>
            <a:r>
              <a:rPr lang="en-GB" sz="5600">
                <a:latin typeface="Arial"/>
                <a:ea typeface="Arial"/>
                <a:cs typeface="Arial"/>
                <a:sym typeface="Arial"/>
              </a:rPr>
              <a:t>incorporation of certain chemicals such as DMSO, propylene glycol, azone, etc. in the topical formulations aid drug penetration.</a:t>
            </a:r>
            <a:endParaRPr sz="5600">
              <a:latin typeface="Arial"/>
              <a:ea typeface="Arial"/>
              <a:cs typeface="Arial"/>
              <a:sym typeface="Arial"/>
            </a:endParaRPr>
          </a:p>
          <a:p>
            <a:pPr marL="0" lvl="0" indent="0" algn="l" rtl="0">
              <a:spcBef>
                <a:spcPts val="1200"/>
              </a:spcBef>
              <a:spcAft>
                <a:spcPts val="0"/>
              </a:spcAft>
              <a:buNone/>
            </a:pPr>
            <a:r>
              <a:rPr lang="en-GB" sz="5600" b="1">
                <a:solidFill>
                  <a:srgbClr val="20124D"/>
                </a:solidFill>
                <a:latin typeface="Arial"/>
                <a:ea typeface="Arial"/>
                <a:cs typeface="Arial"/>
                <a:sym typeface="Arial"/>
              </a:rPr>
              <a:t>11. Chronic use of certain drugs:</a:t>
            </a:r>
            <a:r>
              <a:rPr lang="en-GB" sz="5600">
                <a:latin typeface="Arial"/>
                <a:ea typeface="Arial"/>
                <a:cs typeface="Arial"/>
                <a:sym typeface="Arial"/>
              </a:rPr>
              <a:t> long term use of cortisol or keratolytics like salicylic acid results in enhanced drug penetration.</a:t>
            </a:r>
            <a:endParaRPr sz="5600">
              <a:latin typeface="Arial"/>
              <a:ea typeface="Arial"/>
              <a:cs typeface="Arial"/>
              <a:sym typeface="Arial"/>
            </a:endParaRPr>
          </a:p>
          <a:p>
            <a:pPr marL="0" lvl="0" indent="457200" algn="l" rtl="0">
              <a:spcBef>
                <a:spcPts val="1200"/>
              </a:spcBef>
              <a:spcAft>
                <a:spcPts val="0"/>
              </a:spcAft>
              <a:buNone/>
            </a:pPr>
            <a:endParaRPr/>
          </a:p>
          <a:p>
            <a:pPr marL="0" lvl="0" indent="0" algn="l" rtl="0">
              <a:spcBef>
                <a:spcPts val="1200"/>
              </a:spcBef>
              <a:spcAft>
                <a:spcPts val="1200"/>
              </a:spcAft>
              <a:buNone/>
            </a:pPr>
            <a:endParaRPr/>
          </a:p>
        </p:txBody>
      </p:sp>
      <p:sp>
        <p:nvSpPr>
          <p:cNvPr id="1875" name="Google Shape;1875;p22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211</a:t>
            </a:fld>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0" name="Google Shape;1880;p224"/>
          <p:cNvSpPr txBox="1">
            <a:spLocks noGrp="1"/>
          </p:cNvSpPr>
          <p:nvPr>
            <p:ph type="title"/>
          </p:nvPr>
        </p:nvSpPr>
        <p:spPr>
          <a:xfrm>
            <a:off x="636200" y="541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Percutaneous Administration</a:t>
            </a:r>
            <a:endParaRPr/>
          </a:p>
          <a:p>
            <a:pPr marL="0" lvl="0" indent="0" algn="l" rtl="0">
              <a:spcBef>
                <a:spcPts val="0"/>
              </a:spcBef>
              <a:spcAft>
                <a:spcPts val="0"/>
              </a:spcAft>
              <a:buNone/>
            </a:pPr>
            <a:endParaRPr/>
          </a:p>
        </p:txBody>
      </p:sp>
      <p:sp>
        <p:nvSpPr>
          <p:cNvPr id="1881" name="Google Shape;1881;p224"/>
          <p:cNvSpPr txBox="1">
            <a:spLocks noGrp="1"/>
          </p:cNvSpPr>
          <p:nvPr>
            <p:ph type="body" idx="1"/>
          </p:nvPr>
        </p:nvSpPr>
        <p:spPr>
          <a:xfrm>
            <a:off x="744975" y="1348525"/>
            <a:ext cx="4958100" cy="37950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2108">
                <a:latin typeface="Arial"/>
                <a:ea typeface="Arial"/>
                <a:cs typeface="Arial"/>
                <a:sym typeface="Arial"/>
              </a:rPr>
              <a:t>Drugs that are administered percutaneously include nitroglycerine, lidocaine, betamethasone, oestradiol, testosterone, etc. </a:t>
            </a:r>
            <a:endParaRPr sz="2108">
              <a:latin typeface="Arial"/>
              <a:ea typeface="Arial"/>
              <a:cs typeface="Arial"/>
              <a:sym typeface="Arial"/>
            </a:endParaRPr>
          </a:p>
          <a:p>
            <a:pPr marL="0" lvl="0" indent="0" algn="l" rtl="0">
              <a:spcBef>
                <a:spcPts val="1200"/>
              </a:spcBef>
              <a:spcAft>
                <a:spcPts val="0"/>
              </a:spcAft>
              <a:buNone/>
            </a:pPr>
            <a:r>
              <a:rPr lang="en-GB" sz="2108">
                <a:latin typeface="Arial"/>
                <a:ea typeface="Arial"/>
                <a:cs typeface="Arial"/>
                <a:sym typeface="Arial"/>
              </a:rPr>
              <a:t>The</a:t>
            </a:r>
            <a:r>
              <a:rPr lang="en-GB" sz="2108" u="sng">
                <a:latin typeface="Arial"/>
                <a:ea typeface="Arial"/>
                <a:cs typeface="Arial"/>
                <a:sym typeface="Arial"/>
              </a:rPr>
              <a:t> route is particularly useful for drugs with low oral availability and short duration of action</a:t>
            </a:r>
            <a:r>
              <a:rPr lang="en-GB" sz="2108">
                <a:latin typeface="Arial"/>
                <a:ea typeface="Arial"/>
                <a:cs typeface="Arial"/>
                <a:sym typeface="Arial"/>
              </a:rPr>
              <a:t>; the effect of the latter category of drugs is prolonged because percutaneous absorption is a slow process.</a:t>
            </a:r>
            <a:endParaRPr sz="2108">
              <a:latin typeface="Arial"/>
              <a:ea typeface="Arial"/>
              <a:cs typeface="Arial"/>
              <a:sym typeface="Arial"/>
            </a:endParaRPr>
          </a:p>
          <a:p>
            <a:pPr marL="0" lvl="0" indent="0" algn="l" rtl="0">
              <a:spcBef>
                <a:spcPts val="1200"/>
              </a:spcBef>
              <a:spcAft>
                <a:spcPts val="1200"/>
              </a:spcAft>
              <a:buNone/>
            </a:pPr>
            <a:endParaRPr/>
          </a:p>
        </p:txBody>
      </p:sp>
      <p:sp>
        <p:nvSpPr>
          <p:cNvPr id="1882" name="Google Shape;1882;p22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212</a:t>
            </a:fld>
            <a:endParaRPr/>
          </a:p>
        </p:txBody>
      </p:sp>
      <p:pic>
        <p:nvPicPr>
          <p:cNvPr id="1883" name="Google Shape;1883;p224"/>
          <p:cNvPicPr preferRelativeResize="0"/>
          <p:nvPr/>
        </p:nvPicPr>
        <p:blipFill>
          <a:blip r:embed="rId3">
            <a:alphaModFix/>
          </a:blip>
          <a:stretch>
            <a:fillRect/>
          </a:stretch>
        </p:blipFill>
        <p:spPr>
          <a:xfrm>
            <a:off x="5703075" y="541700"/>
            <a:ext cx="3034298" cy="4124301"/>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p225"/>
          <p:cNvSpPr txBox="1">
            <a:spLocks noGrp="1"/>
          </p:cNvSpPr>
          <p:nvPr>
            <p:ph type="title"/>
          </p:nvPr>
        </p:nvSpPr>
        <p:spPr>
          <a:xfrm>
            <a:off x="729450" y="6023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Iontophoresis &amp; Phonophoresis</a:t>
            </a:r>
            <a:endParaRPr/>
          </a:p>
        </p:txBody>
      </p:sp>
      <p:sp>
        <p:nvSpPr>
          <p:cNvPr id="1889" name="Google Shape;1889;p225"/>
          <p:cNvSpPr txBox="1">
            <a:spLocks noGrp="1"/>
          </p:cNvSpPr>
          <p:nvPr>
            <p:ph type="body" idx="1"/>
          </p:nvPr>
        </p:nvSpPr>
        <p:spPr>
          <a:xfrm>
            <a:off x="263250" y="1244650"/>
            <a:ext cx="8516400" cy="3898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1018"/>
              <a:buNone/>
            </a:pPr>
            <a:r>
              <a:rPr lang="en-GB" sz="1800" b="1" u="sng">
                <a:solidFill>
                  <a:srgbClr val="20124D"/>
                </a:solidFill>
                <a:latin typeface="Arial"/>
                <a:ea typeface="Arial"/>
                <a:cs typeface="Arial"/>
                <a:sym typeface="Arial"/>
              </a:rPr>
              <a:t>1. Iontophoresis</a:t>
            </a:r>
            <a:r>
              <a:rPr lang="en-GB" sz="1800">
                <a:latin typeface="Arial"/>
                <a:ea typeface="Arial"/>
                <a:cs typeface="Arial"/>
                <a:sym typeface="Arial"/>
              </a:rPr>
              <a:t> – Iontophoresis drug delivery implies delivery of ionic drugs into the body by means of an electric current. </a:t>
            </a:r>
            <a:endParaRPr sz="1800">
              <a:latin typeface="Arial"/>
              <a:ea typeface="Arial"/>
              <a:cs typeface="Arial"/>
              <a:sym typeface="Arial"/>
            </a:endParaRPr>
          </a:p>
          <a:p>
            <a:pPr marL="0" lvl="0" indent="0" algn="l" rtl="0">
              <a:lnSpc>
                <a:spcPct val="105000"/>
              </a:lnSpc>
              <a:spcBef>
                <a:spcPts val="1200"/>
              </a:spcBef>
              <a:spcAft>
                <a:spcPts val="0"/>
              </a:spcAft>
              <a:buSzPts val="1018"/>
              <a:buNone/>
            </a:pPr>
            <a:r>
              <a:rPr lang="en-GB" sz="1800">
                <a:latin typeface="Arial"/>
                <a:ea typeface="Arial"/>
                <a:cs typeface="Arial"/>
                <a:sym typeface="Arial"/>
              </a:rPr>
              <a:t>An ionised drug in solution is placed on the skin and an electrical potential difference established thus driving the ions into the skin. Like electrical charges repel. </a:t>
            </a:r>
            <a:endParaRPr sz="1800">
              <a:latin typeface="Arial"/>
              <a:ea typeface="Arial"/>
              <a:cs typeface="Arial"/>
              <a:sym typeface="Arial"/>
            </a:endParaRPr>
          </a:p>
          <a:p>
            <a:pPr marL="0" lvl="0" indent="0" algn="l" rtl="0">
              <a:lnSpc>
                <a:spcPct val="105000"/>
              </a:lnSpc>
              <a:spcBef>
                <a:spcPts val="1200"/>
              </a:spcBef>
              <a:spcAft>
                <a:spcPts val="0"/>
              </a:spcAft>
              <a:buSzPts val="1018"/>
              <a:buNone/>
            </a:pPr>
            <a:r>
              <a:rPr lang="en-GB" sz="1800">
                <a:latin typeface="Arial"/>
                <a:ea typeface="Arial"/>
                <a:cs typeface="Arial"/>
                <a:sym typeface="Arial"/>
              </a:rPr>
              <a:t>Application of a positive current will drive positively charged drug molecules away from the electrode and into the tissues; similarly, a negative current will drive negatively charged ions into the tissues. </a:t>
            </a:r>
            <a:endParaRPr sz="1800">
              <a:latin typeface="Arial"/>
              <a:ea typeface="Arial"/>
              <a:cs typeface="Arial"/>
              <a:sym typeface="Arial"/>
            </a:endParaRPr>
          </a:p>
          <a:p>
            <a:pPr marL="0" lvl="0" indent="0" algn="l" rtl="0">
              <a:lnSpc>
                <a:spcPct val="105000"/>
              </a:lnSpc>
              <a:spcBef>
                <a:spcPts val="1200"/>
              </a:spcBef>
              <a:spcAft>
                <a:spcPts val="1200"/>
              </a:spcAft>
              <a:buSzPts val="1018"/>
              <a:buNone/>
            </a:pPr>
            <a:r>
              <a:rPr lang="en-GB" sz="1800">
                <a:latin typeface="Arial"/>
                <a:ea typeface="Arial"/>
                <a:cs typeface="Arial"/>
                <a:sym typeface="Arial"/>
              </a:rPr>
              <a:t>Eg: lidocaine, salicylates and peptides and proteins such as insulin have been delivered in this way.</a:t>
            </a:r>
            <a:endParaRPr sz="1800">
              <a:latin typeface="Arial"/>
              <a:ea typeface="Arial"/>
              <a:cs typeface="Arial"/>
              <a:sym typeface="Arial"/>
            </a:endParaRPr>
          </a:p>
        </p:txBody>
      </p:sp>
      <p:sp>
        <p:nvSpPr>
          <p:cNvPr id="1890" name="Google Shape;1890;p22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213</a:t>
            </a:fld>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Google Shape;1895;p226"/>
          <p:cNvSpPr txBox="1">
            <a:spLocks noGrp="1"/>
          </p:cNvSpPr>
          <p:nvPr>
            <p:ph type="title"/>
          </p:nvPr>
        </p:nvSpPr>
        <p:spPr>
          <a:xfrm>
            <a:off x="729450" y="6023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Iontophoresis &amp; Phonophoresis</a:t>
            </a:r>
            <a:endParaRPr/>
          </a:p>
        </p:txBody>
      </p:sp>
      <p:sp>
        <p:nvSpPr>
          <p:cNvPr id="1896" name="Google Shape;1896;p226"/>
          <p:cNvSpPr txBox="1">
            <a:spLocks noGrp="1"/>
          </p:cNvSpPr>
          <p:nvPr>
            <p:ph type="body" idx="1"/>
          </p:nvPr>
        </p:nvSpPr>
        <p:spPr>
          <a:xfrm>
            <a:off x="263250" y="1244650"/>
            <a:ext cx="8485500" cy="7599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GB" sz="1703" b="1" u="sng">
                <a:solidFill>
                  <a:srgbClr val="20124D"/>
                </a:solidFill>
                <a:latin typeface="Arial"/>
                <a:ea typeface="Arial"/>
                <a:cs typeface="Arial"/>
                <a:sym typeface="Arial"/>
              </a:rPr>
              <a:t>2. Phonophoresis </a:t>
            </a:r>
            <a:r>
              <a:rPr lang="en-GB" sz="1703">
                <a:solidFill>
                  <a:srgbClr val="20124D"/>
                </a:solidFill>
                <a:latin typeface="Arial"/>
                <a:ea typeface="Arial"/>
                <a:cs typeface="Arial"/>
                <a:sym typeface="Arial"/>
              </a:rPr>
              <a:t>– Phonophoresis is defined as the movement of drug molecules through the skin under the influence of ultrasound.</a:t>
            </a:r>
            <a:endParaRPr sz="1703">
              <a:solidFill>
                <a:srgbClr val="20124D"/>
              </a:solidFill>
              <a:latin typeface="Arial"/>
              <a:ea typeface="Arial"/>
              <a:cs typeface="Arial"/>
              <a:sym typeface="Arial"/>
            </a:endParaRPr>
          </a:p>
          <a:p>
            <a:pPr marL="0" lvl="0" indent="0" algn="l" rtl="0">
              <a:lnSpc>
                <a:spcPct val="105000"/>
              </a:lnSpc>
              <a:spcBef>
                <a:spcPts val="1200"/>
              </a:spcBef>
              <a:spcAft>
                <a:spcPts val="1200"/>
              </a:spcAft>
              <a:buSzPts val="1018"/>
              <a:buNone/>
            </a:pPr>
            <a:endParaRPr sz="1703" b="1" u="sng">
              <a:solidFill>
                <a:srgbClr val="20124D"/>
              </a:solidFill>
              <a:latin typeface="Arial"/>
              <a:ea typeface="Arial"/>
              <a:cs typeface="Arial"/>
              <a:sym typeface="Arial"/>
            </a:endParaRPr>
          </a:p>
        </p:txBody>
      </p:sp>
      <p:sp>
        <p:nvSpPr>
          <p:cNvPr id="1897" name="Google Shape;1897;p22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214</a:t>
            </a:fld>
            <a:endParaRPr/>
          </a:p>
        </p:txBody>
      </p:sp>
      <p:pic>
        <p:nvPicPr>
          <p:cNvPr id="1898" name="Google Shape;1898;p226"/>
          <p:cNvPicPr preferRelativeResize="0"/>
          <p:nvPr/>
        </p:nvPicPr>
        <p:blipFill rotWithShape="1">
          <a:blip r:embed="rId3">
            <a:alphaModFix/>
          </a:blip>
          <a:srcRect b="2846"/>
          <a:stretch/>
        </p:blipFill>
        <p:spPr>
          <a:xfrm>
            <a:off x="0" y="2044652"/>
            <a:ext cx="4205450" cy="3098849"/>
          </a:xfrm>
          <a:prstGeom prst="rect">
            <a:avLst/>
          </a:prstGeom>
          <a:noFill/>
          <a:ln>
            <a:noFill/>
          </a:ln>
        </p:spPr>
      </p:pic>
      <p:pic>
        <p:nvPicPr>
          <p:cNvPr id="1899" name="Google Shape;1899;p226"/>
          <p:cNvPicPr preferRelativeResize="0"/>
          <p:nvPr/>
        </p:nvPicPr>
        <p:blipFill>
          <a:blip r:embed="rId4">
            <a:alphaModFix/>
          </a:blip>
          <a:stretch>
            <a:fillRect/>
          </a:stretch>
        </p:blipFill>
        <p:spPr>
          <a:xfrm>
            <a:off x="4321850" y="2439675"/>
            <a:ext cx="4426900" cy="2598725"/>
          </a:xfrm>
          <a:prstGeom prst="rect">
            <a:avLst/>
          </a:prstGeom>
          <a:noFill/>
          <a:ln>
            <a:noFill/>
          </a:ln>
        </p:spPr>
      </p:pic>
      <p:sp>
        <p:nvSpPr>
          <p:cNvPr id="1900" name="Google Shape;1900;p226"/>
          <p:cNvSpPr/>
          <p:nvPr/>
        </p:nvSpPr>
        <p:spPr>
          <a:xfrm rot="-3021503">
            <a:off x="6147519" y="1451753"/>
            <a:ext cx="295305" cy="1243217"/>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5" name="Google Shape;1905;p227"/>
          <p:cNvSpPr txBox="1">
            <a:spLocks noGrp="1"/>
          </p:cNvSpPr>
          <p:nvPr>
            <p:ph type="title"/>
          </p:nvPr>
        </p:nvSpPr>
        <p:spPr>
          <a:xfrm>
            <a:off x="727650" y="541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Intramuscular Administration</a:t>
            </a:r>
            <a:endParaRPr/>
          </a:p>
        </p:txBody>
      </p:sp>
      <p:sp>
        <p:nvSpPr>
          <p:cNvPr id="1906" name="Google Shape;1906;p227"/>
          <p:cNvSpPr txBox="1">
            <a:spLocks noGrp="1"/>
          </p:cNvSpPr>
          <p:nvPr>
            <p:ph type="body" idx="1"/>
          </p:nvPr>
        </p:nvSpPr>
        <p:spPr>
          <a:xfrm>
            <a:off x="295225" y="1243175"/>
            <a:ext cx="8313600" cy="3807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GB" sz="6400">
                <a:latin typeface="Arial"/>
                <a:ea typeface="Arial"/>
                <a:cs typeface="Arial"/>
                <a:sym typeface="Arial"/>
              </a:rPr>
              <a:t>Absorption of drugs from i.m. sites is relatively rapid but much slower in comparison to i.v. injections.</a:t>
            </a:r>
            <a:endParaRPr sz="6400">
              <a:latin typeface="Arial"/>
              <a:ea typeface="Arial"/>
              <a:cs typeface="Arial"/>
              <a:sym typeface="Arial"/>
            </a:endParaRPr>
          </a:p>
          <a:p>
            <a:pPr marL="0" lvl="0" indent="0" algn="l" rtl="0">
              <a:spcBef>
                <a:spcPts val="1200"/>
              </a:spcBef>
              <a:spcAft>
                <a:spcPts val="0"/>
              </a:spcAft>
              <a:buNone/>
            </a:pPr>
            <a:r>
              <a:rPr lang="en-GB" sz="6400">
                <a:latin typeface="Arial"/>
                <a:ea typeface="Arial"/>
                <a:cs typeface="Arial"/>
                <a:sym typeface="Arial"/>
              </a:rPr>
              <a:t>Factors that determine rate of drug absorption from i.m. sites</a:t>
            </a:r>
            <a:endParaRPr sz="6400">
              <a:latin typeface="Arial"/>
              <a:ea typeface="Arial"/>
              <a:cs typeface="Arial"/>
              <a:sym typeface="Arial"/>
            </a:endParaRPr>
          </a:p>
          <a:p>
            <a:pPr marL="0" lvl="0" indent="0" algn="l" rtl="0">
              <a:spcBef>
                <a:spcPts val="1200"/>
              </a:spcBef>
              <a:spcAft>
                <a:spcPts val="0"/>
              </a:spcAft>
              <a:buNone/>
            </a:pPr>
            <a:r>
              <a:rPr lang="en-GB" sz="6400" b="1" u="sng">
                <a:solidFill>
                  <a:srgbClr val="20124D"/>
                </a:solidFill>
                <a:latin typeface="Arial"/>
                <a:ea typeface="Arial"/>
                <a:cs typeface="Arial"/>
                <a:sym typeface="Arial"/>
              </a:rPr>
              <a:t>1. Vascularity of the injection site:</a:t>
            </a:r>
            <a:r>
              <a:rPr lang="en-GB" sz="6400">
                <a:latin typeface="Arial"/>
                <a:ea typeface="Arial"/>
                <a:cs typeface="Arial"/>
                <a:sym typeface="Arial"/>
              </a:rPr>
              <a:t> the decreasing order of blood flow rate to muscular tissues in which drugs are usually injected is: </a:t>
            </a:r>
            <a:endParaRPr sz="6400">
              <a:latin typeface="Arial"/>
              <a:ea typeface="Arial"/>
              <a:cs typeface="Arial"/>
              <a:sym typeface="Arial"/>
            </a:endParaRPr>
          </a:p>
          <a:p>
            <a:pPr marL="0" lvl="0" indent="0" algn="l" rtl="0">
              <a:spcBef>
                <a:spcPts val="1200"/>
              </a:spcBef>
              <a:spcAft>
                <a:spcPts val="0"/>
              </a:spcAft>
              <a:buNone/>
            </a:pPr>
            <a:r>
              <a:rPr lang="en-GB" sz="6400">
                <a:latin typeface="Arial"/>
                <a:ea typeface="Arial"/>
                <a:cs typeface="Arial"/>
                <a:sym typeface="Arial"/>
              </a:rPr>
              <a:t>        </a:t>
            </a:r>
            <a:r>
              <a:rPr lang="en-GB" sz="6400" b="1">
                <a:solidFill>
                  <a:schemeClr val="dk2"/>
                </a:solidFill>
                <a:highlight>
                  <a:srgbClr val="FF9900"/>
                </a:highlight>
                <a:latin typeface="Arial"/>
                <a:ea typeface="Arial"/>
                <a:cs typeface="Arial"/>
                <a:sym typeface="Arial"/>
              </a:rPr>
              <a:t>Arm (deltoid) &gt; Thigh (vastus lateralis) &gt; Buttocks (gluteus maximus).</a:t>
            </a:r>
            <a:endParaRPr sz="6400" b="1">
              <a:solidFill>
                <a:schemeClr val="dk2"/>
              </a:solidFill>
              <a:highlight>
                <a:srgbClr val="FF9900"/>
              </a:highlight>
              <a:latin typeface="Arial"/>
              <a:ea typeface="Arial"/>
              <a:cs typeface="Arial"/>
              <a:sym typeface="Arial"/>
            </a:endParaRPr>
          </a:p>
          <a:p>
            <a:pPr marL="0" lvl="0" indent="0" algn="l" rtl="0">
              <a:spcBef>
                <a:spcPts val="1200"/>
              </a:spcBef>
              <a:spcAft>
                <a:spcPts val="0"/>
              </a:spcAft>
              <a:buNone/>
            </a:pPr>
            <a:r>
              <a:rPr lang="en-GB" sz="6400">
                <a:latin typeface="Arial"/>
                <a:ea typeface="Arial"/>
                <a:cs typeface="Arial"/>
                <a:sym typeface="Arial"/>
              </a:rPr>
              <a:t>Since blood flow rate is often the rate-limiting step in absorption of drugs from i.m. sites, most rapid absorption is from deltoid muscles and slowest from gluteal region. The absorption rate decreases in circulatory disorders such as hypotension.</a:t>
            </a:r>
            <a:endParaRPr sz="6400">
              <a:latin typeface="Arial"/>
              <a:ea typeface="Arial"/>
              <a:cs typeface="Arial"/>
              <a:sym typeface="Arial"/>
            </a:endParaRPr>
          </a:p>
          <a:p>
            <a:pPr marL="0" lvl="0" indent="0" algn="l" rtl="0">
              <a:spcBef>
                <a:spcPts val="1200"/>
              </a:spcBef>
              <a:spcAft>
                <a:spcPts val="0"/>
              </a:spcAft>
              <a:buNone/>
            </a:pPr>
            <a:r>
              <a:rPr lang="en-GB" sz="6400" b="1" u="sng">
                <a:solidFill>
                  <a:srgbClr val="20124D"/>
                </a:solidFill>
                <a:latin typeface="Arial"/>
                <a:ea typeface="Arial"/>
                <a:cs typeface="Arial"/>
                <a:sym typeface="Arial"/>
              </a:rPr>
              <a:t>2. Lipid solubility and ionisation of drug: </a:t>
            </a:r>
            <a:r>
              <a:rPr lang="en-GB" sz="6400">
                <a:latin typeface="Arial"/>
                <a:ea typeface="Arial"/>
                <a:cs typeface="Arial"/>
                <a:sym typeface="Arial"/>
              </a:rPr>
              <a:t>highly lipophilic drugs are absorbed rapidly by passive diffusion whereas hydrophilic and ionised drugs are slowly absorbed through capillary pores.</a:t>
            </a:r>
            <a:endParaRPr sz="6400">
              <a:latin typeface="Arial"/>
              <a:ea typeface="Arial"/>
              <a:cs typeface="Arial"/>
              <a:sym typeface="Arial"/>
            </a:endParaRPr>
          </a:p>
          <a:p>
            <a:pPr marL="0" lvl="0" indent="0" algn="l" rtl="0">
              <a:spcBef>
                <a:spcPts val="1200"/>
              </a:spcBef>
              <a:spcAft>
                <a:spcPts val="0"/>
              </a:spcAft>
              <a:buNone/>
            </a:pPr>
            <a:endParaRPr sz="6000">
              <a:latin typeface="Arial"/>
              <a:ea typeface="Arial"/>
              <a:cs typeface="Arial"/>
              <a:sym typeface="Arial"/>
            </a:endParaRPr>
          </a:p>
          <a:p>
            <a:pPr marL="0" lvl="0" indent="0" algn="l" rtl="0">
              <a:spcBef>
                <a:spcPts val="1200"/>
              </a:spcBef>
              <a:spcAft>
                <a:spcPts val="0"/>
              </a:spcAft>
              <a:buNone/>
            </a:pPr>
            <a:endParaRPr sz="1700">
              <a:latin typeface="Arial"/>
              <a:ea typeface="Arial"/>
              <a:cs typeface="Arial"/>
              <a:sym typeface="Arial"/>
            </a:endParaRPr>
          </a:p>
          <a:p>
            <a:pPr marL="0" lvl="0" indent="0" algn="l" rtl="0">
              <a:spcBef>
                <a:spcPts val="1200"/>
              </a:spcBef>
              <a:spcAft>
                <a:spcPts val="0"/>
              </a:spcAft>
              <a:buNone/>
            </a:pPr>
            <a:endParaRPr sz="1700">
              <a:latin typeface="Arial"/>
              <a:ea typeface="Arial"/>
              <a:cs typeface="Arial"/>
              <a:sym typeface="Arial"/>
            </a:endParaRPr>
          </a:p>
          <a:p>
            <a:pPr marL="0" lvl="0" indent="0" algn="l" rtl="0">
              <a:spcBef>
                <a:spcPts val="1200"/>
              </a:spcBef>
              <a:spcAft>
                <a:spcPts val="0"/>
              </a:spcAft>
              <a:buNone/>
            </a:pPr>
            <a:endParaRPr sz="1700">
              <a:latin typeface="Arial"/>
              <a:ea typeface="Arial"/>
              <a:cs typeface="Arial"/>
              <a:sym typeface="Arial"/>
            </a:endParaRPr>
          </a:p>
          <a:p>
            <a:pPr marL="0" lvl="0" indent="0" algn="l" rtl="0">
              <a:spcBef>
                <a:spcPts val="1200"/>
              </a:spcBef>
              <a:spcAft>
                <a:spcPts val="1200"/>
              </a:spcAft>
              <a:buNone/>
            </a:pPr>
            <a:endParaRPr/>
          </a:p>
        </p:txBody>
      </p:sp>
      <p:sp>
        <p:nvSpPr>
          <p:cNvPr id="1907" name="Google Shape;1907;p22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215</a:t>
            </a:fld>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228"/>
          <p:cNvSpPr txBox="1">
            <a:spLocks noGrp="1"/>
          </p:cNvSpPr>
          <p:nvPr>
            <p:ph type="title"/>
          </p:nvPr>
        </p:nvSpPr>
        <p:spPr>
          <a:xfrm>
            <a:off x="727650" y="541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Intramuscular Administration</a:t>
            </a:r>
            <a:endParaRPr/>
          </a:p>
        </p:txBody>
      </p:sp>
      <p:sp>
        <p:nvSpPr>
          <p:cNvPr id="1913" name="Google Shape;1913;p228"/>
          <p:cNvSpPr txBox="1">
            <a:spLocks noGrp="1"/>
          </p:cNvSpPr>
          <p:nvPr>
            <p:ph type="body" idx="1"/>
          </p:nvPr>
        </p:nvSpPr>
        <p:spPr>
          <a:xfrm>
            <a:off x="295225" y="1243175"/>
            <a:ext cx="8313600" cy="38070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GB" sz="6800" b="1" u="sng">
                <a:solidFill>
                  <a:srgbClr val="20124D"/>
                </a:solidFill>
                <a:latin typeface="Arial"/>
                <a:ea typeface="Arial"/>
                <a:cs typeface="Arial"/>
                <a:sym typeface="Arial"/>
              </a:rPr>
              <a:t>3. Molecular size of the drug: </a:t>
            </a:r>
            <a:r>
              <a:rPr lang="en-GB" sz="6800">
                <a:latin typeface="Arial"/>
                <a:ea typeface="Arial"/>
                <a:cs typeface="Arial"/>
                <a:sym typeface="Arial"/>
              </a:rPr>
              <a:t>small molecules and ions gain direct access into capillaries through pores whereas macromolecules are taken up by the lymphatic system. Small peptides and fluids can cross the endothelial tissue of blood capillaries and lymph vessels by transport in small vesicles that cross the membrane, a process called as </a:t>
            </a:r>
            <a:r>
              <a:rPr lang="en-GB" sz="6800" b="1" i="1" u="sng">
                <a:latin typeface="Arial"/>
                <a:ea typeface="Arial"/>
                <a:cs typeface="Arial"/>
                <a:sym typeface="Arial"/>
              </a:rPr>
              <a:t>cytopemphis.</a:t>
            </a:r>
            <a:endParaRPr sz="6800" b="1" i="1" u="sng">
              <a:latin typeface="Arial"/>
              <a:ea typeface="Arial"/>
              <a:cs typeface="Arial"/>
              <a:sym typeface="Arial"/>
            </a:endParaRPr>
          </a:p>
          <a:p>
            <a:pPr marL="0" lvl="0" indent="0" algn="l" rtl="0">
              <a:spcBef>
                <a:spcPts val="1200"/>
              </a:spcBef>
              <a:spcAft>
                <a:spcPts val="0"/>
              </a:spcAft>
              <a:buNone/>
            </a:pPr>
            <a:r>
              <a:rPr lang="en-GB" sz="6800" b="1" u="sng">
                <a:solidFill>
                  <a:srgbClr val="20124D"/>
                </a:solidFill>
                <a:latin typeface="Arial"/>
                <a:ea typeface="Arial"/>
                <a:cs typeface="Arial"/>
                <a:sym typeface="Arial"/>
              </a:rPr>
              <a:t>4. Volume of injection and drug concentration: </a:t>
            </a:r>
            <a:r>
              <a:rPr lang="en-GB" sz="6800">
                <a:latin typeface="Arial"/>
                <a:ea typeface="Arial"/>
                <a:cs typeface="Arial"/>
                <a:sym typeface="Arial"/>
              </a:rPr>
              <a:t>a drug in concentrated injection and large volume is absorbed faster than when given in dilute form and small volume.</a:t>
            </a:r>
            <a:endParaRPr sz="6800">
              <a:latin typeface="Arial"/>
              <a:ea typeface="Arial"/>
              <a:cs typeface="Arial"/>
              <a:sym typeface="Arial"/>
            </a:endParaRPr>
          </a:p>
          <a:p>
            <a:pPr marL="0" lvl="0" indent="0" algn="l" rtl="0">
              <a:spcBef>
                <a:spcPts val="1200"/>
              </a:spcBef>
              <a:spcAft>
                <a:spcPts val="0"/>
              </a:spcAft>
              <a:buNone/>
            </a:pPr>
            <a:r>
              <a:rPr lang="en-GB" sz="6800" b="1" u="sng">
                <a:solidFill>
                  <a:srgbClr val="20124D"/>
                </a:solidFill>
                <a:latin typeface="Arial"/>
                <a:ea typeface="Arial"/>
                <a:cs typeface="Arial"/>
                <a:sym typeface="Arial"/>
              </a:rPr>
              <a:t>5. pH, composition and viscosity of injection vehicle:</a:t>
            </a:r>
            <a:r>
              <a:rPr lang="en-GB" sz="6800">
                <a:latin typeface="Arial"/>
                <a:ea typeface="Arial"/>
                <a:cs typeface="Arial"/>
                <a:sym typeface="Arial"/>
              </a:rPr>
              <a:t> a solution of drug in acidic or alkaline pH (e.g. phenytoin, pH 12) or in a nonaqueous solvent such as propylene glycol or alcohol (e.g. digoxin) when injected intramuscularly result in precipitation of drug at the injection site followed by slow and prolonged absorption.</a:t>
            </a:r>
            <a:endParaRPr sz="6400">
              <a:latin typeface="Arial"/>
              <a:ea typeface="Arial"/>
              <a:cs typeface="Arial"/>
              <a:sym typeface="Arial"/>
            </a:endParaRPr>
          </a:p>
          <a:p>
            <a:pPr marL="0" lvl="0" indent="0" algn="l" rtl="0">
              <a:spcBef>
                <a:spcPts val="1200"/>
              </a:spcBef>
              <a:spcAft>
                <a:spcPts val="0"/>
              </a:spcAft>
              <a:buNone/>
            </a:pPr>
            <a:endParaRPr sz="1700">
              <a:latin typeface="Arial"/>
              <a:ea typeface="Arial"/>
              <a:cs typeface="Arial"/>
              <a:sym typeface="Arial"/>
            </a:endParaRPr>
          </a:p>
          <a:p>
            <a:pPr marL="0" lvl="0" indent="0" algn="l" rtl="0">
              <a:spcBef>
                <a:spcPts val="1200"/>
              </a:spcBef>
              <a:spcAft>
                <a:spcPts val="0"/>
              </a:spcAft>
              <a:buNone/>
            </a:pPr>
            <a:endParaRPr sz="1700">
              <a:latin typeface="Arial"/>
              <a:ea typeface="Arial"/>
              <a:cs typeface="Arial"/>
              <a:sym typeface="Arial"/>
            </a:endParaRPr>
          </a:p>
          <a:p>
            <a:pPr marL="0" lvl="0" indent="0" algn="l" rtl="0">
              <a:spcBef>
                <a:spcPts val="1200"/>
              </a:spcBef>
              <a:spcAft>
                <a:spcPts val="0"/>
              </a:spcAft>
              <a:buNone/>
            </a:pPr>
            <a:endParaRPr sz="1700">
              <a:latin typeface="Arial"/>
              <a:ea typeface="Arial"/>
              <a:cs typeface="Arial"/>
              <a:sym typeface="Arial"/>
            </a:endParaRPr>
          </a:p>
          <a:p>
            <a:pPr marL="0" lvl="0" indent="0" algn="l" rtl="0">
              <a:spcBef>
                <a:spcPts val="1200"/>
              </a:spcBef>
              <a:spcAft>
                <a:spcPts val="1200"/>
              </a:spcAft>
              <a:buNone/>
            </a:pPr>
            <a:endParaRPr/>
          </a:p>
        </p:txBody>
      </p:sp>
      <p:sp>
        <p:nvSpPr>
          <p:cNvPr id="1914" name="Google Shape;1914;p22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216</a:t>
            </a:fld>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sp>
        <p:nvSpPr>
          <p:cNvPr id="1919" name="Google Shape;1919;p229"/>
          <p:cNvSpPr txBox="1">
            <a:spLocks noGrp="1"/>
          </p:cNvSpPr>
          <p:nvPr>
            <p:ph type="title"/>
          </p:nvPr>
        </p:nvSpPr>
        <p:spPr>
          <a:xfrm>
            <a:off x="346650" y="1451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Subcutaneous Administration</a:t>
            </a:r>
            <a:endParaRPr/>
          </a:p>
        </p:txBody>
      </p:sp>
      <p:sp>
        <p:nvSpPr>
          <p:cNvPr id="1920" name="Google Shape;1920;p229"/>
          <p:cNvSpPr txBox="1">
            <a:spLocks noGrp="1"/>
          </p:cNvSpPr>
          <p:nvPr>
            <p:ph type="body" idx="1"/>
          </p:nvPr>
        </p:nvSpPr>
        <p:spPr>
          <a:xfrm>
            <a:off x="240400" y="894725"/>
            <a:ext cx="8692200" cy="358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Arial"/>
                <a:ea typeface="Arial"/>
                <a:cs typeface="Arial"/>
                <a:sym typeface="Arial"/>
              </a:rPr>
              <a:t>Absorption of drugs from subcutaneous route site is slower than that from i.m. sites due to poor perfusion.</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The rate of absorption of a drug from subcutaneous site can be increased in 2 ways</a:t>
            </a:r>
            <a:endParaRPr sz="1600">
              <a:latin typeface="Arial"/>
              <a:ea typeface="Arial"/>
              <a:cs typeface="Arial"/>
              <a:sym typeface="Arial"/>
            </a:endParaRPr>
          </a:p>
          <a:p>
            <a:pPr marL="0" lvl="0" indent="0" algn="l" rtl="0">
              <a:spcBef>
                <a:spcPts val="1200"/>
              </a:spcBef>
              <a:spcAft>
                <a:spcPts val="0"/>
              </a:spcAft>
              <a:buNone/>
            </a:pPr>
            <a:r>
              <a:rPr lang="en-GB" sz="1600" b="1">
                <a:solidFill>
                  <a:srgbClr val="073763"/>
                </a:solidFill>
                <a:latin typeface="Arial"/>
                <a:ea typeface="Arial"/>
                <a:cs typeface="Arial"/>
                <a:sym typeface="Arial"/>
              </a:rPr>
              <a:t>1. Enhancing blood flow to the injection site: by massage, application of heat, co-administration of vasodilators locally, or by exercise</a:t>
            </a:r>
            <a:endParaRPr sz="1600" b="1">
              <a:solidFill>
                <a:srgbClr val="073763"/>
              </a:solidFill>
              <a:latin typeface="Arial"/>
              <a:ea typeface="Arial"/>
              <a:cs typeface="Arial"/>
              <a:sym typeface="Arial"/>
            </a:endParaRPr>
          </a:p>
          <a:p>
            <a:pPr marL="0" lvl="0" indent="0" algn="l" rtl="0">
              <a:spcBef>
                <a:spcPts val="1200"/>
              </a:spcBef>
              <a:spcAft>
                <a:spcPts val="0"/>
              </a:spcAft>
              <a:buNone/>
            </a:pPr>
            <a:r>
              <a:rPr lang="en-GB" sz="1600" b="1">
                <a:solidFill>
                  <a:srgbClr val="660000"/>
                </a:solidFill>
                <a:latin typeface="Arial"/>
                <a:ea typeface="Arial"/>
                <a:cs typeface="Arial"/>
                <a:sym typeface="Arial"/>
              </a:rPr>
              <a:t>2. Increasing the drug-tissue contact area: by co-administering the enzyme hyaluronidase that breaks down the connective tissue and permits spreading of drug solution over a wide area.</a:t>
            </a:r>
            <a:endParaRPr sz="1600" b="1">
              <a:solidFill>
                <a:srgbClr val="660000"/>
              </a:solidFill>
              <a:latin typeface="Arial"/>
              <a:ea typeface="Arial"/>
              <a:cs typeface="Arial"/>
              <a:sym typeface="Arial"/>
            </a:endParaRPr>
          </a:p>
          <a:p>
            <a:pPr marL="0" lvl="0" indent="0" algn="l" rtl="0">
              <a:spcBef>
                <a:spcPts val="1200"/>
              </a:spcBef>
              <a:spcAft>
                <a:spcPts val="0"/>
              </a:spcAft>
              <a:buNone/>
            </a:pPr>
            <a:r>
              <a:rPr lang="en-GB" sz="1500" b="1" i="1">
                <a:solidFill>
                  <a:schemeClr val="dk2"/>
                </a:solidFill>
                <a:highlight>
                  <a:srgbClr val="FFFF00"/>
                </a:highlight>
                <a:latin typeface="Arial"/>
                <a:ea typeface="Arial"/>
                <a:cs typeface="Arial"/>
                <a:sym typeface="Arial"/>
              </a:rPr>
              <a:t>Because of relatively slow drug absorption from s.c.tissues, the region is very popular for controlled region is very popular for controlled release medications  like </a:t>
            </a:r>
            <a:endParaRPr sz="1500" b="1" i="1">
              <a:solidFill>
                <a:schemeClr val="dk2"/>
              </a:solidFill>
              <a:highlight>
                <a:srgbClr val="FFFF00"/>
              </a:highlight>
              <a:latin typeface="Arial"/>
              <a:ea typeface="Arial"/>
              <a:cs typeface="Arial"/>
              <a:sym typeface="Arial"/>
            </a:endParaRPr>
          </a:p>
          <a:p>
            <a:pPr marL="0" lvl="0" indent="0" algn="l" rtl="0">
              <a:spcBef>
                <a:spcPts val="0"/>
              </a:spcBef>
              <a:spcAft>
                <a:spcPts val="0"/>
              </a:spcAft>
              <a:buNone/>
            </a:pPr>
            <a:r>
              <a:rPr lang="en-GB" sz="1500" b="1" i="1">
                <a:solidFill>
                  <a:schemeClr val="dk2"/>
                </a:solidFill>
                <a:highlight>
                  <a:srgbClr val="FFFF00"/>
                </a:highlight>
                <a:latin typeface="Arial"/>
                <a:ea typeface="Arial"/>
                <a:cs typeface="Arial"/>
                <a:sym typeface="Arial"/>
              </a:rPr>
              <a:t>implants.</a:t>
            </a:r>
            <a:endParaRPr sz="1500" b="1" i="1">
              <a:solidFill>
                <a:schemeClr val="dk2"/>
              </a:solidFill>
              <a:highlight>
                <a:srgbClr val="FFFF00"/>
              </a:highlight>
              <a:latin typeface="Arial"/>
              <a:ea typeface="Arial"/>
              <a:cs typeface="Arial"/>
              <a:sym typeface="Arial"/>
            </a:endParaRPr>
          </a:p>
          <a:p>
            <a:pPr marL="0" lvl="0" indent="0" algn="l" rtl="0">
              <a:spcBef>
                <a:spcPts val="0"/>
              </a:spcBef>
              <a:spcAft>
                <a:spcPts val="1200"/>
              </a:spcAft>
              <a:buNone/>
            </a:pPr>
            <a:endParaRPr sz="1800"/>
          </a:p>
        </p:txBody>
      </p:sp>
      <p:sp>
        <p:nvSpPr>
          <p:cNvPr id="1921" name="Google Shape;1921;p22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217</a:t>
            </a:fld>
            <a:endParaRPr/>
          </a:p>
        </p:txBody>
      </p:sp>
      <p:pic>
        <p:nvPicPr>
          <p:cNvPr id="1922" name="Google Shape;1922;p229"/>
          <p:cNvPicPr preferRelativeResize="0"/>
          <p:nvPr/>
        </p:nvPicPr>
        <p:blipFill>
          <a:blip r:embed="rId3">
            <a:alphaModFix/>
          </a:blip>
          <a:stretch>
            <a:fillRect/>
          </a:stretch>
        </p:blipFill>
        <p:spPr>
          <a:xfrm>
            <a:off x="5547525" y="3528550"/>
            <a:ext cx="3537475" cy="1668925"/>
          </a:xfrm>
          <a:prstGeom prst="rect">
            <a:avLst/>
          </a:prstGeom>
          <a:noFill/>
          <a:ln>
            <a:noFill/>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230"/>
          <p:cNvSpPr txBox="1">
            <a:spLocks noGrp="1"/>
          </p:cNvSpPr>
          <p:nvPr>
            <p:ph type="title"/>
          </p:nvPr>
        </p:nvSpPr>
        <p:spPr>
          <a:xfrm>
            <a:off x="636200" y="479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Pulmonary Administration</a:t>
            </a:r>
            <a:endParaRPr/>
          </a:p>
        </p:txBody>
      </p:sp>
      <p:sp>
        <p:nvSpPr>
          <p:cNvPr id="1928" name="Google Shape;1928;p230"/>
          <p:cNvSpPr txBox="1">
            <a:spLocks noGrp="1"/>
          </p:cNvSpPr>
          <p:nvPr>
            <p:ph type="body" idx="1"/>
          </p:nvPr>
        </p:nvSpPr>
        <p:spPr>
          <a:xfrm>
            <a:off x="2602150" y="1476225"/>
            <a:ext cx="5816100" cy="3543000"/>
          </a:xfrm>
          <a:prstGeom prst="rect">
            <a:avLst/>
          </a:prstGeom>
        </p:spPr>
        <p:txBody>
          <a:bodyPr spcFirstLastPara="1" wrap="square" lIns="91425" tIns="91425" rIns="91425" bIns="91425" anchor="t" anchorCtr="0">
            <a:normAutofit fontScale="70000"/>
          </a:bodyPr>
          <a:lstStyle/>
          <a:p>
            <a:pPr marL="0" lvl="0" indent="0" algn="l" rtl="0">
              <a:spcBef>
                <a:spcPts val="0"/>
              </a:spcBef>
              <a:spcAft>
                <a:spcPts val="0"/>
              </a:spcAft>
              <a:buNone/>
            </a:pPr>
            <a:r>
              <a:rPr lang="en-GB" sz="2300">
                <a:latin typeface="Arial"/>
                <a:ea typeface="Arial"/>
                <a:cs typeface="Arial"/>
                <a:sym typeface="Arial"/>
              </a:rPr>
              <a:t>All drugs intended for systemic effects can be administered by inhalation since the large surface area of the alveoli, high permeability of the alveolar epithelium and rich perfusion permit extremely rapid absorption just like exchange of gases between the blood and the inspired air.</a:t>
            </a:r>
            <a:endParaRPr sz="2300">
              <a:latin typeface="Arial"/>
              <a:ea typeface="Arial"/>
              <a:cs typeface="Arial"/>
              <a:sym typeface="Arial"/>
            </a:endParaRPr>
          </a:p>
          <a:p>
            <a:pPr marL="0" lvl="0" indent="0" algn="l" rtl="0">
              <a:spcBef>
                <a:spcPts val="1200"/>
              </a:spcBef>
              <a:spcAft>
                <a:spcPts val="1200"/>
              </a:spcAft>
              <a:buNone/>
            </a:pPr>
            <a:r>
              <a:rPr lang="en-GB" sz="2300">
                <a:latin typeface="Arial"/>
                <a:ea typeface="Arial"/>
                <a:cs typeface="Arial"/>
                <a:sym typeface="Arial"/>
              </a:rPr>
              <a:t>Drug delivery to lungs is largely dependent upon the particle size of the aerosolized droplets—</a:t>
            </a:r>
            <a:r>
              <a:rPr lang="en-GB" sz="2300">
                <a:solidFill>
                  <a:srgbClr val="20124D"/>
                </a:solidFill>
                <a:latin typeface="Arial"/>
                <a:ea typeface="Arial"/>
                <a:cs typeface="Arial"/>
                <a:sym typeface="Arial"/>
              </a:rPr>
              <a:t>particles larger than 10 microns impact on the mouth, throat or upper respiratory tract mucosa and do not reach the pulmonary tree</a:t>
            </a:r>
            <a:r>
              <a:rPr lang="en-GB" sz="2300">
                <a:latin typeface="Arial"/>
                <a:ea typeface="Arial"/>
                <a:cs typeface="Arial"/>
                <a:sym typeface="Arial"/>
              </a:rPr>
              <a:t> whereas </a:t>
            </a:r>
            <a:r>
              <a:rPr lang="en-GB" sz="2300">
                <a:solidFill>
                  <a:srgbClr val="20124D"/>
                </a:solidFill>
                <a:latin typeface="Arial"/>
                <a:ea typeface="Arial"/>
                <a:cs typeface="Arial"/>
                <a:sym typeface="Arial"/>
              </a:rPr>
              <a:t>very small particles (0.6 microns) from which drug absorption is rapid, penetrate rapidly but are susceptible to easy exhalation.</a:t>
            </a:r>
            <a:endParaRPr>
              <a:solidFill>
                <a:srgbClr val="20124D"/>
              </a:solidFill>
            </a:endParaRPr>
          </a:p>
        </p:txBody>
      </p:sp>
      <p:sp>
        <p:nvSpPr>
          <p:cNvPr id="1929" name="Google Shape;1929;p23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218</a:t>
            </a:fld>
            <a:endParaRPr/>
          </a:p>
        </p:txBody>
      </p:sp>
      <p:pic>
        <p:nvPicPr>
          <p:cNvPr id="1930" name="Google Shape;1930;p230"/>
          <p:cNvPicPr preferRelativeResize="0"/>
          <p:nvPr/>
        </p:nvPicPr>
        <p:blipFill>
          <a:blip r:embed="rId3">
            <a:alphaModFix/>
          </a:blip>
          <a:stretch>
            <a:fillRect/>
          </a:stretch>
        </p:blipFill>
        <p:spPr>
          <a:xfrm>
            <a:off x="0" y="1711850"/>
            <a:ext cx="2602150" cy="1986501"/>
          </a:xfrm>
          <a:prstGeom prst="rect">
            <a:avLst/>
          </a:prstGeom>
          <a:noFill/>
          <a:ln>
            <a:noFill/>
          </a:ln>
        </p:spPr>
      </p:pic>
      <p:sp>
        <p:nvSpPr>
          <p:cNvPr id="1931" name="Google Shape;1931;p230"/>
          <p:cNvSpPr txBox="1"/>
          <p:nvPr/>
        </p:nvSpPr>
        <p:spPr>
          <a:xfrm>
            <a:off x="0" y="3850750"/>
            <a:ext cx="2455200" cy="10752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300">
                <a:solidFill>
                  <a:schemeClr val="dk2"/>
                </a:solidFill>
              </a:rPr>
              <a:t>bronchodilators (salbutamol), anti-inflammatory steroids(beclomethasone) and antiallergics (cromolyn).</a:t>
            </a:r>
            <a:endParaRPr sz="1300">
              <a:solidFill>
                <a:schemeClr val="dk2"/>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231"/>
          <p:cNvSpPr txBox="1">
            <a:spLocks noGrp="1"/>
          </p:cNvSpPr>
          <p:nvPr>
            <p:ph type="title"/>
          </p:nvPr>
        </p:nvSpPr>
        <p:spPr>
          <a:xfrm>
            <a:off x="525650" y="5106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Intranasal Administration</a:t>
            </a:r>
            <a:endParaRPr/>
          </a:p>
        </p:txBody>
      </p:sp>
      <p:sp>
        <p:nvSpPr>
          <p:cNvPr id="1937" name="Google Shape;1937;p231"/>
          <p:cNvSpPr txBox="1">
            <a:spLocks noGrp="1"/>
          </p:cNvSpPr>
          <p:nvPr>
            <p:ph type="body" idx="1"/>
          </p:nvPr>
        </p:nvSpPr>
        <p:spPr>
          <a:xfrm>
            <a:off x="51350" y="1227600"/>
            <a:ext cx="6058500" cy="3667200"/>
          </a:xfrm>
          <a:prstGeom prst="rect">
            <a:avLst/>
          </a:prstGeom>
        </p:spPr>
        <p:txBody>
          <a:bodyPr spcFirstLastPara="1" wrap="square" lIns="91425" tIns="91425" rIns="91425" bIns="91425" anchor="t" anchorCtr="0">
            <a:normAutofit fontScale="77500"/>
          </a:bodyPr>
          <a:lstStyle/>
          <a:p>
            <a:pPr marL="0" lvl="0" indent="0" algn="l" rtl="0">
              <a:spcBef>
                <a:spcPts val="0"/>
              </a:spcBef>
              <a:spcAft>
                <a:spcPts val="0"/>
              </a:spcAft>
              <a:buNone/>
            </a:pPr>
            <a:r>
              <a:rPr lang="en-GB" sz="2054">
                <a:latin typeface="Arial"/>
                <a:ea typeface="Arial"/>
                <a:cs typeface="Arial"/>
                <a:sym typeface="Arial"/>
              </a:rPr>
              <a:t>Drug absorption from nasal mucosa is as rapid as observed after parenteral administration because of its rich vasculature and high permeability.</a:t>
            </a:r>
            <a:endParaRPr sz="2054">
              <a:latin typeface="Arial"/>
              <a:ea typeface="Arial"/>
              <a:cs typeface="Arial"/>
              <a:sym typeface="Arial"/>
            </a:endParaRPr>
          </a:p>
          <a:p>
            <a:pPr marL="0" lvl="0" indent="0" algn="l" rtl="0">
              <a:spcBef>
                <a:spcPts val="1200"/>
              </a:spcBef>
              <a:spcAft>
                <a:spcPts val="0"/>
              </a:spcAft>
              <a:buNone/>
            </a:pPr>
            <a:r>
              <a:rPr lang="en-GB" sz="2054">
                <a:latin typeface="Arial"/>
                <a:ea typeface="Arial"/>
                <a:cs typeface="Arial"/>
                <a:sym typeface="Arial"/>
              </a:rPr>
              <a:t>Two mechanisms for drug transport across the nasal mucosa </a:t>
            </a:r>
            <a:endParaRPr sz="2054">
              <a:latin typeface="Arial"/>
              <a:ea typeface="Arial"/>
              <a:cs typeface="Arial"/>
              <a:sym typeface="Arial"/>
            </a:endParaRPr>
          </a:p>
          <a:p>
            <a:pPr marL="0" lvl="0" indent="0" algn="l" rtl="0">
              <a:spcBef>
                <a:spcPts val="1200"/>
              </a:spcBef>
              <a:spcAft>
                <a:spcPts val="0"/>
              </a:spcAft>
              <a:buNone/>
            </a:pPr>
            <a:r>
              <a:rPr lang="en-GB" sz="2054">
                <a:latin typeface="Arial"/>
                <a:ea typeface="Arial"/>
                <a:cs typeface="Arial"/>
                <a:sym typeface="Arial"/>
              </a:rPr>
              <a:t> i) A faster rate that is dependent upon drug lipophilicity, and</a:t>
            </a:r>
            <a:endParaRPr sz="2054">
              <a:latin typeface="Arial"/>
              <a:ea typeface="Arial"/>
              <a:cs typeface="Arial"/>
              <a:sym typeface="Arial"/>
            </a:endParaRPr>
          </a:p>
          <a:p>
            <a:pPr marL="0" lvl="0" indent="0" algn="l" rtl="0">
              <a:spcBef>
                <a:spcPts val="1200"/>
              </a:spcBef>
              <a:spcAft>
                <a:spcPts val="0"/>
              </a:spcAft>
              <a:buNone/>
            </a:pPr>
            <a:r>
              <a:rPr lang="en-GB" sz="2054">
                <a:latin typeface="Arial"/>
                <a:ea typeface="Arial"/>
                <a:cs typeface="Arial"/>
                <a:sym typeface="Arial"/>
              </a:rPr>
              <a:t>ii)  A slower rate which is dependent upon drug molecular weight.</a:t>
            </a:r>
            <a:endParaRPr sz="2054">
              <a:latin typeface="Arial"/>
              <a:ea typeface="Arial"/>
              <a:cs typeface="Arial"/>
              <a:sym typeface="Arial"/>
            </a:endParaRPr>
          </a:p>
          <a:p>
            <a:pPr marL="0" lvl="0" indent="0" algn="l" rtl="0">
              <a:spcBef>
                <a:spcPts val="1200"/>
              </a:spcBef>
              <a:spcAft>
                <a:spcPts val="0"/>
              </a:spcAft>
              <a:buNone/>
            </a:pPr>
            <a:r>
              <a:rPr lang="en-GB" sz="2054" b="1" u="sng">
                <a:solidFill>
                  <a:srgbClr val="20124D"/>
                </a:solidFill>
                <a:latin typeface="Arial"/>
                <a:ea typeface="Arial"/>
                <a:cs typeface="Arial"/>
                <a:sym typeface="Arial"/>
              </a:rPr>
              <a:t>lipophilic drugs,</a:t>
            </a:r>
            <a:r>
              <a:rPr lang="en-GB" sz="2054">
                <a:latin typeface="Arial"/>
                <a:ea typeface="Arial"/>
                <a:cs typeface="Arial"/>
                <a:sym typeface="Arial"/>
              </a:rPr>
              <a:t> </a:t>
            </a:r>
            <a:endParaRPr sz="2054">
              <a:latin typeface="Arial"/>
              <a:ea typeface="Arial"/>
              <a:cs typeface="Arial"/>
              <a:sym typeface="Arial"/>
            </a:endParaRPr>
          </a:p>
          <a:p>
            <a:pPr marL="0" lvl="0" indent="0" algn="l" rtl="0">
              <a:spcBef>
                <a:spcPts val="1200"/>
              </a:spcBef>
              <a:spcAft>
                <a:spcPts val="0"/>
              </a:spcAft>
              <a:buNone/>
            </a:pPr>
            <a:r>
              <a:rPr lang="en-GB" sz="2054">
                <a:latin typeface="Arial"/>
                <a:ea typeface="Arial"/>
                <a:cs typeface="Arial"/>
                <a:sym typeface="Arial"/>
              </a:rPr>
              <a:t>                        rapid absorption by diffusion —-----up to 400 Daltons</a:t>
            </a:r>
            <a:endParaRPr sz="2054">
              <a:latin typeface="Arial"/>
              <a:ea typeface="Arial"/>
              <a:cs typeface="Arial"/>
              <a:sym typeface="Arial"/>
            </a:endParaRPr>
          </a:p>
          <a:p>
            <a:pPr marL="0" lvl="0" indent="0" algn="l" rtl="0">
              <a:spcBef>
                <a:spcPts val="1200"/>
              </a:spcBef>
              <a:spcAft>
                <a:spcPts val="1200"/>
              </a:spcAft>
              <a:buNone/>
            </a:pPr>
            <a:r>
              <a:rPr lang="en-GB" sz="2054">
                <a:latin typeface="Arial"/>
                <a:ea typeface="Arial"/>
                <a:cs typeface="Arial"/>
                <a:sym typeface="Arial"/>
              </a:rPr>
              <a:t>               Satisfactory absorption                         —----- 1000 daltons</a:t>
            </a:r>
            <a:endParaRPr/>
          </a:p>
        </p:txBody>
      </p:sp>
      <p:sp>
        <p:nvSpPr>
          <p:cNvPr id="1938" name="Google Shape;1938;p23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219</a:t>
            </a:fld>
            <a:endParaRPr/>
          </a:p>
        </p:txBody>
      </p:sp>
      <p:pic>
        <p:nvPicPr>
          <p:cNvPr id="1939" name="Google Shape;1939;p231"/>
          <p:cNvPicPr preferRelativeResize="0"/>
          <p:nvPr/>
        </p:nvPicPr>
        <p:blipFill>
          <a:blip r:embed="rId3">
            <a:alphaModFix/>
          </a:blip>
          <a:stretch>
            <a:fillRect/>
          </a:stretch>
        </p:blipFill>
        <p:spPr>
          <a:xfrm>
            <a:off x="6092700" y="2144518"/>
            <a:ext cx="3051300" cy="1833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4"/>
          <p:cNvSpPr/>
          <p:nvPr/>
        </p:nvSpPr>
        <p:spPr>
          <a:xfrm>
            <a:off x="231450" y="2687475"/>
            <a:ext cx="1652700" cy="385800"/>
          </a:xfrm>
          <a:prstGeom prst="roundRect">
            <a:avLst>
              <a:gd name="adj" fmla="val 16667"/>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79" name="Google Shape;279;p34"/>
          <p:cNvSpPr/>
          <p:nvPr/>
        </p:nvSpPr>
        <p:spPr>
          <a:xfrm>
            <a:off x="7496650" y="2623175"/>
            <a:ext cx="1453200" cy="3858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80" name="Google Shape;280;p34"/>
          <p:cNvSpPr txBox="1">
            <a:spLocks noGrp="1"/>
          </p:cNvSpPr>
          <p:nvPr>
            <p:ph type="title"/>
          </p:nvPr>
        </p:nvSpPr>
        <p:spPr>
          <a:xfrm>
            <a:off x="727650" y="57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Polar &amp;  Non Polar </a:t>
            </a:r>
            <a:endParaRPr/>
          </a:p>
        </p:txBody>
      </p:sp>
      <p:pic>
        <p:nvPicPr>
          <p:cNvPr id="281" name="Google Shape;281;p34"/>
          <p:cNvPicPr preferRelativeResize="0"/>
          <p:nvPr/>
        </p:nvPicPr>
        <p:blipFill>
          <a:blip r:embed="rId3">
            <a:alphaModFix/>
          </a:blip>
          <a:stretch>
            <a:fillRect/>
          </a:stretch>
        </p:blipFill>
        <p:spPr>
          <a:xfrm>
            <a:off x="1967375" y="1108050"/>
            <a:ext cx="4821814" cy="3214525"/>
          </a:xfrm>
          <a:prstGeom prst="rect">
            <a:avLst/>
          </a:prstGeom>
          <a:noFill/>
          <a:ln>
            <a:noFill/>
          </a:ln>
        </p:spPr>
      </p:pic>
      <p:sp>
        <p:nvSpPr>
          <p:cNvPr id="282" name="Google Shape;282;p34"/>
          <p:cNvSpPr txBox="1"/>
          <p:nvPr/>
        </p:nvSpPr>
        <p:spPr>
          <a:xfrm>
            <a:off x="7458075" y="2584600"/>
            <a:ext cx="171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HYDROPHOBIC</a:t>
            </a:r>
            <a:endParaRPr>
              <a:latin typeface="Lato"/>
              <a:ea typeface="Lato"/>
              <a:cs typeface="Lato"/>
              <a:sym typeface="Lato"/>
            </a:endParaRPr>
          </a:p>
        </p:txBody>
      </p:sp>
      <p:sp>
        <p:nvSpPr>
          <p:cNvPr id="283" name="Google Shape;283;p34"/>
          <p:cNvSpPr txBox="1"/>
          <p:nvPr/>
        </p:nvSpPr>
        <p:spPr>
          <a:xfrm>
            <a:off x="231450" y="2648900"/>
            <a:ext cx="740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Lato"/>
                <a:ea typeface="Lato"/>
                <a:cs typeface="Lato"/>
                <a:sym typeface="Lato"/>
              </a:rPr>
              <a:t>HYDROPHILIC</a:t>
            </a:r>
            <a:endParaRPr>
              <a:solidFill>
                <a:schemeClr val="lt1"/>
              </a:solidFill>
              <a:latin typeface="Lato"/>
              <a:ea typeface="Lato"/>
              <a:cs typeface="Lato"/>
              <a:sym typeface="Lato"/>
            </a:endParaRPr>
          </a:p>
        </p:txBody>
      </p:sp>
      <p:sp>
        <p:nvSpPr>
          <p:cNvPr id="284" name="Google Shape;284;p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22</a:t>
            </a:fld>
            <a:endParaRPr/>
          </a:p>
        </p:txBody>
      </p:sp>
      <p:sp>
        <p:nvSpPr>
          <p:cNvPr id="285" name="Google Shape;285;p34"/>
          <p:cNvSpPr txBox="1"/>
          <p:nvPr/>
        </p:nvSpPr>
        <p:spPr>
          <a:xfrm>
            <a:off x="0" y="4411800"/>
            <a:ext cx="9144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solidFill>
                  <a:schemeClr val="dk2"/>
                </a:solidFill>
                <a:latin typeface="Roboto"/>
                <a:ea typeface="Roboto"/>
                <a:cs typeface="Roboto"/>
                <a:sym typeface="Roboto"/>
              </a:rPr>
              <a:t>When things are different at each end, we call them polar.Some molecules have positive and negative ends too, and when they do, we call them polar.If they don't, we call them non-polar</a:t>
            </a:r>
            <a:endParaRPr>
              <a:solidFill>
                <a:schemeClr val="dk2"/>
              </a:solidFil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232"/>
          <p:cNvSpPr txBox="1">
            <a:spLocks noGrp="1"/>
          </p:cNvSpPr>
          <p:nvPr>
            <p:ph type="title"/>
          </p:nvPr>
        </p:nvSpPr>
        <p:spPr>
          <a:xfrm>
            <a:off x="729450" y="5572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Intraocular Administration</a:t>
            </a:r>
            <a:endParaRPr/>
          </a:p>
        </p:txBody>
      </p:sp>
      <p:sp>
        <p:nvSpPr>
          <p:cNvPr id="1945" name="Google Shape;1945;p232"/>
          <p:cNvSpPr txBox="1">
            <a:spLocks noGrp="1"/>
          </p:cNvSpPr>
          <p:nvPr>
            <p:ph type="body" idx="1"/>
          </p:nvPr>
        </p:nvSpPr>
        <p:spPr>
          <a:xfrm>
            <a:off x="348450" y="1383000"/>
            <a:ext cx="5696400" cy="36363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1800">
                <a:latin typeface="Arial"/>
                <a:ea typeface="Arial"/>
                <a:cs typeface="Arial"/>
                <a:sym typeface="Arial"/>
              </a:rPr>
              <a:t>Barrier to intraocular penetration of drugs is the </a:t>
            </a:r>
            <a:r>
              <a:rPr lang="en-GB" sz="1800" b="1" u="sng">
                <a:solidFill>
                  <a:srgbClr val="20124D"/>
                </a:solidFill>
                <a:latin typeface="Arial"/>
                <a:ea typeface="Arial"/>
                <a:cs typeface="Arial"/>
                <a:sym typeface="Arial"/>
              </a:rPr>
              <a:t>cornea</a:t>
            </a:r>
            <a:r>
              <a:rPr lang="en-GB" sz="1800">
                <a:latin typeface="Arial"/>
                <a:ea typeface="Arial"/>
                <a:cs typeface="Arial"/>
                <a:sym typeface="Arial"/>
              </a:rPr>
              <a:t> which possesses both hydrophilic and lipophilic characteristics.  thus, for optimum intraocular permeation, drugs should possess biphasic solubility.</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pH of lachrymal fluid influences absorption of weak electrolytes .. On the other hand, pH of the formulation influences lachrymal output—higher pH decreases tear flow and promotes drug absorption whereas lower pH solutions increase lachrymation and subsequent drug loss due to drainage.</a:t>
            </a:r>
            <a:endParaRPr/>
          </a:p>
          <a:p>
            <a:pPr marL="0" lvl="0" indent="0" algn="l" rtl="0">
              <a:spcBef>
                <a:spcPts val="1200"/>
              </a:spcBef>
              <a:spcAft>
                <a:spcPts val="1200"/>
              </a:spcAft>
              <a:buNone/>
            </a:pPr>
            <a:endParaRPr/>
          </a:p>
        </p:txBody>
      </p:sp>
      <p:sp>
        <p:nvSpPr>
          <p:cNvPr id="1946" name="Google Shape;1946;p23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220</a:t>
            </a:fld>
            <a:endParaRPr/>
          </a:p>
        </p:txBody>
      </p:sp>
      <p:pic>
        <p:nvPicPr>
          <p:cNvPr id="1947" name="Google Shape;1947;p232"/>
          <p:cNvPicPr preferRelativeResize="0"/>
          <p:nvPr/>
        </p:nvPicPr>
        <p:blipFill rotWithShape="1">
          <a:blip r:embed="rId3">
            <a:alphaModFix/>
          </a:blip>
          <a:srcRect r="68221"/>
          <a:stretch/>
        </p:blipFill>
        <p:spPr>
          <a:xfrm>
            <a:off x="6044850" y="1383000"/>
            <a:ext cx="3239000" cy="3251985"/>
          </a:xfrm>
          <a:prstGeom prst="rect">
            <a:avLst/>
          </a:prstGeom>
          <a:noFill/>
          <a:ln>
            <a:noFill/>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233"/>
          <p:cNvSpPr txBox="1">
            <a:spLocks noGrp="1"/>
          </p:cNvSpPr>
          <p:nvPr>
            <p:ph type="title"/>
          </p:nvPr>
        </p:nvSpPr>
        <p:spPr>
          <a:xfrm>
            <a:off x="729450" y="5261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Intraocular administration</a:t>
            </a:r>
            <a:endParaRPr/>
          </a:p>
        </p:txBody>
      </p:sp>
      <p:sp>
        <p:nvSpPr>
          <p:cNvPr id="1953" name="Google Shape;1953;p233"/>
          <p:cNvSpPr txBox="1">
            <a:spLocks noGrp="1"/>
          </p:cNvSpPr>
          <p:nvPr>
            <p:ph type="body" idx="1"/>
          </p:nvPr>
        </p:nvSpPr>
        <p:spPr>
          <a:xfrm>
            <a:off x="450650" y="1258675"/>
            <a:ext cx="7054800" cy="388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Arial"/>
                <a:ea typeface="Arial"/>
                <a:cs typeface="Arial"/>
                <a:sym typeface="Arial"/>
              </a:rPr>
              <a:t>Rate of blinking  influences drainage loss. </a:t>
            </a:r>
            <a:endParaRPr>
              <a:latin typeface="Arial"/>
              <a:ea typeface="Arial"/>
              <a:cs typeface="Arial"/>
              <a:sym typeface="Arial"/>
            </a:endParaRPr>
          </a:p>
          <a:p>
            <a:pPr marL="0" lvl="0" indent="0" algn="l" rtl="0">
              <a:spcBef>
                <a:spcPts val="1200"/>
              </a:spcBef>
              <a:spcAft>
                <a:spcPts val="0"/>
              </a:spcAft>
              <a:buNone/>
            </a:pPr>
            <a:r>
              <a:rPr lang="en-GB">
                <a:latin typeface="Arial"/>
                <a:ea typeface="Arial"/>
                <a:cs typeface="Arial"/>
                <a:sym typeface="Arial"/>
              </a:rPr>
              <a:t>The volume of fluid instilled into the eyes also affects bioavailability and effectiveness of the drug. </a:t>
            </a:r>
            <a:endParaRPr>
              <a:latin typeface="Arial"/>
              <a:ea typeface="Arial"/>
              <a:cs typeface="Arial"/>
              <a:sym typeface="Arial"/>
            </a:endParaRPr>
          </a:p>
          <a:p>
            <a:pPr marL="0" lvl="0" indent="0" algn="l" rtl="0">
              <a:spcBef>
                <a:spcPts val="1200"/>
              </a:spcBef>
              <a:spcAft>
                <a:spcPts val="0"/>
              </a:spcAft>
              <a:buNone/>
            </a:pPr>
            <a:r>
              <a:rPr lang="en-GB">
                <a:latin typeface="Arial"/>
                <a:ea typeface="Arial"/>
                <a:cs typeface="Arial"/>
                <a:sym typeface="Arial"/>
              </a:rPr>
              <a:t>Human eye can hold around 10 μl of fluid; hence, instillation of small volume of drug solution in concentrated form increases its effectiveness than when administered in large volume in dilute form.</a:t>
            </a:r>
            <a:endParaRPr>
              <a:latin typeface="Arial"/>
              <a:ea typeface="Arial"/>
              <a:cs typeface="Arial"/>
              <a:sym typeface="Arial"/>
            </a:endParaRPr>
          </a:p>
          <a:p>
            <a:pPr marL="0" lvl="0" indent="0" algn="l" rtl="0">
              <a:spcBef>
                <a:spcPts val="1200"/>
              </a:spcBef>
              <a:spcAft>
                <a:spcPts val="0"/>
              </a:spcAft>
              <a:buNone/>
            </a:pPr>
            <a:r>
              <a:rPr lang="en-GB">
                <a:latin typeface="Arial"/>
                <a:ea typeface="Arial"/>
                <a:cs typeface="Arial"/>
                <a:sym typeface="Arial"/>
              </a:rPr>
              <a:t>Viscosity imparters in the formulation increase bioavailability by prolonging drugs contact time with the eye.Oily solutions, ointments and gels show sustained drug action Systemic absorption of a drug with low therapeutic index  may precipitate undesirable toxic effects. </a:t>
            </a:r>
            <a:endParaRPr>
              <a:latin typeface="Arial"/>
              <a:ea typeface="Arial"/>
              <a:cs typeface="Arial"/>
              <a:sym typeface="Arial"/>
            </a:endParaRPr>
          </a:p>
          <a:p>
            <a:pPr marL="0" lvl="0" indent="0" algn="l" rtl="0">
              <a:spcBef>
                <a:spcPts val="1200"/>
              </a:spcBef>
              <a:spcAft>
                <a:spcPts val="0"/>
              </a:spcAft>
              <a:buNone/>
            </a:pPr>
            <a:r>
              <a:rPr lang="en-GB">
                <a:latin typeface="Arial"/>
                <a:ea typeface="Arial"/>
                <a:cs typeface="Arial"/>
                <a:sym typeface="Arial"/>
              </a:rPr>
              <a:t>Systemic Entry of drugs occur by way of absorption into lacrimal duct which drains lacrimal fluid into the nasal cavity and finally into the GIT. </a:t>
            </a:r>
            <a:endParaRPr>
              <a:latin typeface="Arial"/>
              <a:ea typeface="Arial"/>
              <a:cs typeface="Arial"/>
              <a:sym typeface="Arial"/>
            </a:endParaRPr>
          </a:p>
          <a:p>
            <a:pPr marL="0" lvl="0" indent="0" algn="l" rtl="0">
              <a:spcBef>
                <a:spcPts val="1200"/>
              </a:spcBef>
              <a:spcAft>
                <a:spcPts val="1200"/>
              </a:spcAft>
              <a:buNone/>
            </a:pPr>
            <a:r>
              <a:rPr lang="en-GB">
                <a:latin typeface="Arial"/>
                <a:ea typeface="Arial"/>
                <a:cs typeface="Arial"/>
                <a:sym typeface="Arial"/>
              </a:rPr>
              <a:t>This can be prevented by simple eyelid closure or nasolacrimal occlusion by pressing the fingertip to the inside corner of the eye after drug instillation.</a:t>
            </a:r>
            <a:r>
              <a:rPr lang="en-GB"/>
              <a:t> </a:t>
            </a:r>
            <a:endParaRPr/>
          </a:p>
        </p:txBody>
      </p:sp>
      <p:sp>
        <p:nvSpPr>
          <p:cNvPr id="1954" name="Google Shape;1954;p23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221</a:t>
            </a:fld>
            <a:endParaRPr/>
          </a:p>
        </p:txBody>
      </p:sp>
      <p:pic>
        <p:nvPicPr>
          <p:cNvPr id="1955" name="Google Shape;1955;p233"/>
          <p:cNvPicPr preferRelativeResize="0"/>
          <p:nvPr/>
        </p:nvPicPr>
        <p:blipFill rotWithShape="1">
          <a:blip r:embed="rId3">
            <a:alphaModFix/>
          </a:blip>
          <a:srcRect l="12323" t="6646" r="6764" b="12688"/>
          <a:stretch/>
        </p:blipFill>
        <p:spPr>
          <a:xfrm>
            <a:off x="7341800" y="0"/>
            <a:ext cx="1743199" cy="1818100"/>
          </a:xfrm>
          <a:prstGeom prst="rect">
            <a:avLst/>
          </a:prstGeom>
          <a:noFill/>
          <a:ln>
            <a:noFill/>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959"/>
        <p:cNvGrpSpPr/>
        <p:nvPr/>
      </p:nvGrpSpPr>
      <p:grpSpPr>
        <a:xfrm>
          <a:off x="0" y="0"/>
          <a:ext cx="0" cy="0"/>
          <a:chOff x="0" y="0"/>
          <a:chExt cx="0" cy="0"/>
        </a:xfrm>
      </p:grpSpPr>
      <p:sp>
        <p:nvSpPr>
          <p:cNvPr id="1960" name="Google Shape;1960;p234"/>
          <p:cNvSpPr txBox="1">
            <a:spLocks noGrp="1"/>
          </p:cNvSpPr>
          <p:nvPr>
            <p:ph type="title"/>
          </p:nvPr>
        </p:nvSpPr>
        <p:spPr>
          <a:xfrm>
            <a:off x="729450" y="5727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Vaginal Administration</a:t>
            </a:r>
            <a:endParaRPr/>
          </a:p>
        </p:txBody>
      </p:sp>
      <p:sp>
        <p:nvSpPr>
          <p:cNvPr id="1961" name="Google Shape;1961;p234"/>
          <p:cNvSpPr txBox="1">
            <a:spLocks noGrp="1"/>
          </p:cNvSpPr>
          <p:nvPr>
            <p:ph type="body" idx="1"/>
          </p:nvPr>
        </p:nvSpPr>
        <p:spPr>
          <a:xfrm>
            <a:off x="528325" y="1351925"/>
            <a:ext cx="8007900" cy="36717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en-GB" sz="1800">
                <a:latin typeface="Arial"/>
                <a:ea typeface="Arial"/>
                <a:cs typeface="Arial"/>
                <a:sym typeface="Arial"/>
              </a:rPr>
              <a:t>Drugs meant for intravaginal application are generally intended to act locally in the t</a:t>
            </a:r>
            <a:r>
              <a:rPr lang="en-GB" sz="1800" u="sng">
                <a:solidFill>
                  <a:srgbClr val="5B0F00"/>
                </a:solidFill>
                <a:latin typeface="Arial"/>
                <a:ea typeface="Arial"/>
                <a:cs typeface="Arial"/>
                <a:sym typeface="Arial"/>
              </a:rPr>
              <a:t>reatment of bacterial or fungal infections or prevent conception. </a:t>
            </a:r>
            <a:endParaRPr sz="1800" u="sng">
              <a:solidFill>
                <a:srgbClr val="5B0F00"/>
              </a:solidFill>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The route is now used for </a:t>
            </a:r>
            <a:r>
              <a:rPr lang="en-GB" sz="1800" u="sng">
                <a:solidFill>
                  <a:srgbClr val="073763"/>
                </a:solidFill>
                <a:latin typeface="Arial"/>
                <a:ea typeface="Arial"/>
                <a:cs typeface="Arial"/>
                <a:sym typeface="Arial"/>
              </a:rPr>
              <a:t>systemic delivery of contraceptives and other steroids, </a:t>
            </a:r>
            <a:r>
              <a:rPr lang="en-GB" sz="1800">
                <a:latin typeface="Arial"/>
                <a:ea typeface="Arial"/>
                <a:cs typeface="Arial"/>
                <a:sym typeface="Arial"/>
              </a:rPr>
              <a:t>without the disadvantage of first-pass metabolism.</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Controlled delivery and termination of drug action when desired, is possible with this route.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Factors that  influence drug absorption from intravaginal site include </a:t>
            </a:r>
            <a:endParaRPr sz="1800">
              <a:latin typeface="Arial"/>
              <a:ea typeface="Arial"/>
              <a:cs typeface="Arial"/>
              <a:sym typeface="Arial"/>
            </a:endParaRPr>
          </a:p>
          <a:p>
            <a:pPr marL="0" lvl="0" indent="457200" algn="l" rtl="0">
              <a:spcBef>
                <a:spcPts val="1200"/>
              </a:spcBef>
              <a:spcAft>
                <a:spcPts val="0"/>
              </a:spcAft>
              <a:buNone/>
            </a:pPr>
            <a:r>
              <a:rPr lang="en-GB" sz="1800">
                <a:latin typeface="Arial"/>
                <a:ea typeface="Arial"/>
                <a:cs typeface="Arial"/>
                <a:sym typeface="Arial"/>
              </a:rPr>
              <a:t>i) pH of lumen fluids (4 to 5), </a:t>
            </a:r>
            <a:endParaRPr sz="1800">
              <a:latin typeface="Arial"/>
              <a:ea typeface="Arial"/>
              <a:cs typeface="Arial"/>
              <a:sym typeface="Arial"/>
            </a:endParaRPr>
          </a:p>
          <a:p>
            <a:pPr marL="0" lvl="0" indent="457200" algn="l" rtl="0">
              <a:spcBef>
                <a:spcPts val="1200"/>
              </a:spcBef>
              <a:spcAft>
                <a:spcPts val="0"/>
              </a:spcAft>
              <a:buNone/>
            </a:pPr>
            <a:r>
              <a:rPr lang="en-GB" sz="1800">
                <a:latin typeface="Arial"/>
                <a:ea typeface="Arial"/>
                <a:cs typeface="Arial"/>
                <a:sym typeface="Arial"/>
              </a:rPr>
              <a:t>ii) vaginal  secretions and </a:t>
            </a:r>
            <a:endParaRPr sz="1800">
              <a:latin typeface="Arial"/>
              <a:ea typeface="Arial"/>
              <a:cs typeface="Arial"/>
              <a:sym typeface="Arial"/>
            </a:endParaRPr>
          </a:p>
          <a:p>
            <a:pPr marL="0" lvl="0" indent="457200" algn="l" rtl="0">
              <a:spcBef>
                <a:spcPts val="1200"/>
              </a:spcBef>
              <a:spcAft>
                <a:spcPts val="1200"/>
              </a:spcAft>
              <a:buNone/>
            </a:pPr>
            <a:r>
              <a:rPr lang="en-GB" sz="1800">
                <a:latin typeface="Arial"/>
                <a:ea typeface="Arial"/>
                <a:cs typeface="Arial"/>
                <a:sym typeface="Arial"/>
              </a:rPr>
              <a:t>iii) microorganisms present in the vaginal lumen which may metabolise the drug.</a:t>
            </a:r>
            <a:endParaRPr/>
          </a:p>
        </p:txBody>
      </p:sp>
      <p:sp>
        <p:nvSpPr>
          <p:cNvPr id="1962" name="Google Shape;1962;p23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222</a:t>
            </a:fld>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235"/>
          <p:cNvSpPr txBox="1">
            <a:spLocks noGrp="1"/>
          </p:cNvSpPr>
          <p:nvPr>
            <p:ph type="title"/>
          </p:nvPr>
        </p:nvSpPr>
        <p:spPr>
          <a:xfrm>
            <a:off x="218050" y="461025"/>
            <a:ext cx="8536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Absorption of Drugs from </a:t>
            </a:r>
            <a:r>
              <a:rPr lang="en-GB" u="sng"/>
              <a:t>Non per os</a:t>
            </a:r>
            <a:r>
              <a:rPr lang="en-GB"/>
              <a:t> Extravascular Routes</a:t>
            </a:r>
            <a:endParaRPr/>
          </a:p>
        </p:txBody>
      </p:sp>
      <p:sp>
        <p:nvSpPr>
          <p:cNvPr id="1968" name="Google Shape;1968;p235"/>
          <p:cNvSpPr txBox="1">
            <a:spLocks noGrp="1"/>
          </p:cNvSpPr>
          <p:nvPr>
            <p:ph type="body" idx="1"/>
          </p:nvPr>
        </p:nvSpPr>
        <p:spPr>
          <a:xfrm>
            <a:off x="304800" y="1239400"/>
            <a:ext cx="8231700" cy="37677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sz="1508">
                <a:solidFill>
                  <a:schemeClr val="dk2"/>
                </a:solidFill>
                <a:highlight>
                  <a:schemeClr val="lt1"/>
                </a:highlight>
                <a:latin typeface="Arial"/>
                <a:ea typeface="Arial"/>
                <a:cs typeface="Arial"/>
                <a:sym typeface="Arial"/>
              </a:rPr>
              <a:t>Drug absorption from all non-oral extravascular sites is governed by the same factors that influence absorption from GIT viz. the </a:t>
            </a:r>
            <a:endParaRPr sz="1508">
              <a:solidFill>
                <a:schemeClr val="dk2"/>
              </a:solidFill>
              <a:highlight>
                <a:schemeClr val="lt1"/>
              </a:highlight>
              <a:latin typeface="Arial"/>
              <a:ea typeface="Arial"/>
              <a:cs typeface="Arial"/>
              <a:sym typeface="Arial"/>
            </a:endParaRPr>
          </a:p>
          <a:p>
            <a:pPr marL="0" lvl="0" indent="457200" algn="l" rtl="0">
              <a:spcBef>
                <a:spcPts val="1200"/>
              </a:spcBef>
              <a:spcAft>
                <a:spcPts val="0"/>
              </a:spcAft>
              <a:buNone/>
            </a:pPr>
            <a:r>
              <a:rPr lang="en-GB" sz="1508">
                <a:solidFill>
                  <a:schemeClr val="dk2"/>
                </a:solidFill>
                <a:highlight>
                  <a:schemeClr val="lt1"/>
                </a:highlight>
                <a:latin typeface="Arial"/>
                <a:ea typeface="Arial"/>
                <a:cs typeface="Arial"/>
                <a:sym typeface="Arial"/>
              </a:rPr>
              <a:t>physicochemical properties of drug, </a:t>
            </a:r>
            <a:endParaRPr sz="1508">
              <a:solidFill>
                <a:schemeClr val="dk2"/>
              </a:solidFill>
              <a:highlight>
                <a:schemeClr val="lt1"/>
              </a:highlight>
              <a:latin typeface="Arial"/>
              <a:ea typeface="Arial"/>
              <a:cs typeface="Arial"/>
              <a:sym typeface="Arial"/>
            </a:endParaRPr>
          </a:p>
          <a:p>
            <a:pPr marL="0" lvl="0" indent="457200" algn="l" rtl="0">
              <a:spcBef>
                <a:spcPts val="1200"/>
              </a:spcBef>
              <a:spcAft>
                <a:spcPts val="0"/>
              </a:spcAft>
              <a:buNone/>
            </a:pPr>
            <a:r>
              <a:rPr lang="en-GB" sz="1508">
                <a:solidFill>
                  <a:schemeClr val="dk2"/>
                </a:solidFill>
                <a:highlight>
                  <a:schemeClr val="lt1"/>
                </a:highlight>
                <a:latin typeface="Arial"/>
                <a:ea typeface="Arial"/>
                <a:cs typeface="Arial"/>
                <a:sym typeface="Arial"/>
              </a:rPr>
              <a:t>formulation factors, and anatomic, </a:t>
            </a:r>
            <a:endParaRPr sz="1508">
              <a:solidFill>
                <a:schemeClr val="dk2"/>
              </a:solidFill>
              <a:highlight>
                <a:schemeClr val="lt1"/>
              </a:highlight>
              <a:latin typeface="Arial"/>
              <a:ea typeface="Arial"/>
              <a:cs typeface="Arial"/>
              <a:sym typeface="Arial"/>
            </a:endParaRPr>
          </a:p>
          <a:p>
            <a:pPr marL="0" lvl="0" indent="457200" algn="l" rtl="0">
              <a:spcBef>
                <a:spcPts val="1200"/>
              </a:spcBef>
              <a:spcAft>
                <a:spcPts val="0"/>
              </a:spcAft>
              <a:buNone/>
            </a:pPr>
            <a:r>
              <a:rPr lang="en-GB" sz="1508">
                <a:solidFill>
                  <a:schemeClr val="dk2"/>
                </a:solidFill>
                <a:highlight>
                  <a:schemeClr val="lt1"/>
                </a:highlight>
                <a:latin typeface="Arial"/>
                <a:ea typeface="Arial"/>
                <a:cs typeface="Arial"/>
                <a:sym typeface="Arial"/>
              </a:rPr>
              <a:t>physiologic and </a:t>
            </a:r>
            <a:endParaRPr sz="1508">
              <a:solidFill>
                <a:schemeClr val="dk2"/>
              </a:solidFill>
              <a:highlight>
                <a:schemeClr val="lt1"/>
              </a:highlight>
              <a:latin typeface="Arial"/>
              <a:ea typeface="Arial"/>
              <a:cs typeface="Arial"/>
              <a:sym typeface="Arial"/>
            </a:endParaRPr>
          </a:p>
          <a:p>
            <a:pPr marL="0" lvl="0" indent="457200" algn="l" rtl="0">
              <a:spcBef>
                <a:spcPts val="1200"/>
              </a:spcBef>
              <a:spcAft>
                <a:spcPts val="0"/>
              </a:spcAft>
              <a:buNone/>
            </a:pPr>
            <a:r>
              <a:rPr lang="en-GB" sz="1508">
                <a:solidFill>
                  <a:schemeClr val="dk2"/>
                </a:solidFill>
                <a:highlight>
                  <a:schemeClr val="lt1"/>
                </a:highlight>
                <a:latin typeface="Arial"/>
                <a:ea typeface="Arial"/>
                <a:cs typeface="Arial"/>
                <a:sym typeface="Arial"/>
              </a:rPr>
              <a:t>pathologic characteristics of the patient. </a:t>
            </a:r>
            <a:endParaRPr sz="1508">
              <a:solidFill>
                <a:schemeClr val="dk2"/>
              </a:solidFill>
              <a:highlight>
                <a:schemeClr val="lt1"/>
              </a:highlight>
              <a:latin typeface="Arial"/>
              <a:ea typeface="Arial"/>
              <a:cs typeface="Arial"/>
              <a:sym typeface="Arial"/>
            </a:endParaRPr>
          </a:p>
          <a:p>
            <a:pPr marL="0" lvl="0" indent="0" algn="l" rtl="0">
              <a:spcBef>
                <a:spcPts val="1200"/>
              </a:spcBef>
              <a:spcAft>
                <a:spcPts val="0"/>
              </a:spcAft>
              <a:buNone/>
            </a:pPr>
            <a:r>
              <a:rPr lang="en-GB" sz="1508">
                <a:solidFill>
                  <a:schemeClr val="dk2"/>
                </a:solidFill>
                <a:highlight>
                  <a:schemeClr val="lt1"/>
                </a:highlight>
                <a:latin typeface="Arial"/>
                <a:ea typeface="Arial"/>
                <a:cs typeface="Arial"/>
                <a:sym typeface="Arial"/>
              </a:rPr>
              <a:t>This is so because the barrier to transport of drugs into the systemic circulation from all such sites is </a:t>
            </a:r>
            <a:r>
              <a:rPr lang="en-GB" sz="1508" b="1" u="sng">
                <a:solidFill>
                  <a:schemeClr val="dk2"/>
                </a:solidFill>
                <a:highlight>
                  <a:schemeClr val="lt1"/>
                </a:highlight>
                <a:latin typeface="Arial"/>
                <a:ea typeface="Arial"/>
                <a:cs typeface="Arial"/>
                <a:sym typeface="Arial"/>
              </a:rPr>
              <a:t>a lipoidal membrane </a:t>
            </a:r>
            <a:r>
              <a:rPr lang="en-GB" sz="1508">
                <a:solidFill>
                  <a:schemeClr val="dk2"/>
                </a:solidFill>
                <a:highlight>
                  <a:schemeClr val="lt1"/>
                </a:highlight>
                <a:latin typeface="Arial"/>
                <a:ea typeface="Arial"/>
                <a:cs typeface="Arial"/>
                <a:sym typeface="Arial"/>
              </a:rPr>
              <a:t>similar to the GI barrier and the </a:t>
            </a:r>
            <a:r>
              <a:rPr lang="en-GB" sz="1508" b="1" u="sng">
                <a:solidFill>
                  <a:schemeClr val="dk2"/>
                </a:solidFill>
                <a:highlight>
                  <a:schemeClr val="lt1"/>
                </a:highlight>
                <a:latin typeface="Arial"/>
                <a:ea typeface="Arial"/>
                <a:cs typeface="Arial"/>
                <a:sym typeface="Arial"/>
              </a:rPr>
              <a:t>major mechanism in the absorption is passive diffusion.</a:t>
            </a:r>
            <a:r>
              <a:rPr lang="en-GB" sz="1508">
                <a:solidFill>
                  <a:schemeClr val="dk2"/>
                </a:solidFill>
                <a:highlight>
                  <a:schemeClr val="lt1"/>
                </a:highlight>
                <a:latin typeface="Arial"/>
                <a:ea typeface="Arial"/>
                <a:cs typeface="Arial"/>
                <a:sym typeface="Arial"/>
              </a:rPr>
              <a:t> </a:t>
            </a:r>
            <a:endParaRPr sz="1508">
              <a:solidFill>
                <a:schemeClr val="dk2"/>
              </a:solidFill>
              <a:highlight>
                <a:schemeClr val="lt1"/>
              </a:highlight>
              <a:latin typeface="Arial"/>
              <a:ea typeface="Arial"/>
              <a:cs typeface="Arial"/>
              <a:sym typeface="Arial"/>
            </a:endParaRPr>
          </a:p>
          <a:p>
            <a:pPr marL="0" lvl="0" indent="0" algn="l" rtl="0">
              <a:spcBef>
                <a:spcPts val="1200"/>
              </a:spcBef>
              <a:spcAft>
                <a:spcPts val="1200"/>
              </a:spcAft>
              <a:buNone/>
            </a:pPr>
            <a:r>
              <a:rPr lang="en-GB" sz="1508">
                <a:solidFill>
                  <a:schemeClr val="dk2"/>
                </a:solidFill>
                <a:highlight>
                  <a:schemeClr val="lt1"/>
                </a:highlight>
                <a:latin typeface="Arial"/>
                <a:ea typeface="Arial"/>
                <a:cs typeface="Arial"/>
                <a:sym typeface="Arial"/>
              </a:rPr>
              <a:t>One of the major advantages of administering drugs by non-invasive transmucosal routes such as nasal, buccal, rectal, etc. is that </a:t>
            </a:r>
            <a:r>
              <a:rPr lang="en-GB" sz="1508" b="1" u="sng">
                <a:solidFill>
                  <a:schemeClr val="dk2"/>
                </a:solidFill>
                <a:highlight>
                  <a:schemeClr val="lt1"/>
                </a:highlight>
                <a:latin typeface="Arial"/>
                <a:ea typeface="Arial"/>
                <a:cs typeface="Arial"/>
                <a:sym typeface="Arial"/>
              </a:rPr>
              <a:t>greater systemic availability </a:t>
            </a:r>
            <a:r>
              <a:rPr lang="en-GB" sz="1508">
                <a:solidFill>
                  <a:schemeClr val="dk2"/>
                </a:solidFill>
                <a:highlight>
                  <a:schemeClr val="lt1"/>
                </a:highlight>
                <a:latin typeface="Arial"/>
                <a:ea typeface="Arial"/>
                <a:cs typeface="Arial"/>
                <a:sym typeface="Arial"/>
              </a:rPr>
              <a:t>is attainable for drugs normally subjected to extensive presystemic elimination due to GI degradation and/or hepatic metabolism.</a:t>
            </a:r>
            <a:endParaRPr sz="1200">
              <a:solidFill>
                <a:srgbClr val="D1D5DB"/>
              </a:solidFill>
              <a:highlight>
                <a:srgbClr val="343541"/>
              </a:highlight>
              <a:latin typeface="Roboto"/>
              <a:ea typeface="Roboto"/>
              <a:cs typeface="Roboto"/>
              <a:sym typeface="Roboto"/>
            </a:endParaRPr>
          </a:p>
        </p:txBody>
      </p:sp>
      <p:sp>
        <p:nvSpPr>
          <p:cNvPr id="1969" name="Google Shape;1969;p2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223</a:t>
            </a:fld>
            <a:endParaRPr/>
          </a:p>
        </p:txBody>
      </p:sp>
      <p:pic>
        <p:nvPicPr>
          <p:cNvPr id="1970" name="Google Shape;1970;p235"/>
          <p:cNvPicPr preferRelativeResize="0"/>
          <p:nvPr/>
        </p:nvPicPr>
        <p:blipFill rotWithShape="1">
          <a:blip r:embed="rId3">
            <a:alphaModFix/>
          </a:blip>
          <a:srcRect l="34079" r="35018"/>
          <a:stretch/>
        </p:blipFill>
        <p:spPr>
          <a:xfrm>
            <a:off x="8209625" y="904775"/>
            <a:ext cx="875374" cy="1239275"/>
          </a:xfrm>
          <a:prstGeom prst="rect">
            <a:avLst/>
          </a:prstGeom>
          <a:noFill/>
          <a:ln>
            <a:noFill/>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p236"/>
          <p:cNvSpPr txBox="1">
            <a:spLocks noGrp="1"/>
          </p:cNvSpPr>
          <p:nvPr>
            <p:ph type="title"/>
          </p:nvPr>
        </p:nvSpPr>
        <p:spPr>
          <a:xfrm>
            <a:off x="0" y="339500"/>
            <a:ext cx="9144000" cy="837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Various transmucosal non-invasive routes of drug administration to bypass presystemic elimination in GIT/liver</a:t>
            </a:r>
            <a:endParaRPr/>
          </a:p>
          <a:p>
            <a:pPr marL="0" lvl="0" indent="0" algn="l" rtl="0">
              <a:spcBef>
                <a:spcPts val="0"/>
              </a:spcBef>
              <a:spcAft>
                <a:spcPts val="0"/>
              </a:spcAft>
              <a:buNone/>
            </a:pPr>
            <a:endParaRPr/>
          </a:p>
        </p:txBody>
      </p:sp>
      <p:sp>
        <p:nvSpPr>
          <p:cNvPr id="1976" name="Google Shape;1976;p2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224</a:t>
            </a:fld>
            <a:endParaRPr/>
          </a:p>
        </p:txBody>
      </p:sp>
      <p:pic>
        <p:nvPicPr>
          <p:cNvPr id="1977" name="Google Shape;1977;p236"/>
          <p:cNvPicPr preferRelativeResize="0"/>
          <p:nvPr/>
        </p:nvPicPr>
        <p:blipFill>
          <a:blip r:embed="rId3">
            <a:alphaModFix/>
          </a:blip>
          <a:stretch>
            <a:fillRect/>
          </a:stretch>
        </p:blipFill>
        <p:spPr>
          <a:xfrm>
            <a:off x="0" y="1366118"/>
            <a:ext cx="6412301" cy="3701132"/>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981"/>
        <p:cNvGrpSpPr/>
        <p:nvPr/>
      </p:nvGrpSpPr>
      <p:grpSpPr>
        <a:xfrm>
          <a:off x="0" y="0"/>
          <a:ext cx="0" cy="0"/>
          <a:chOff x="0" y="0"/>
          <a:chExt cx="0" cy="0"/>
        </a:xfrm>
      </p:grpSpPr>
      <p:sp>
        <p:nvSpPr>
          <p:cNvPr id="1982" name="Google Shape;1982;p237"/>
          <p:cNvSpPr txBox="1">
            <a:spLocks noGrp="1"/>
          </p:cNvSpPr>
          <p:nvPr>
            <p:ph type="title"/>
          </p:nvPr>
        </p:nvSpPr>
        <p:spPr>
          <a:xfrm>
            <a:off x="729450" y="4882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Buccal/Sublingual Administration</a:t>
            </a:r>
            <a:endParaRPr/>
          </a:p>
        </p:txBody>
      </p:sp>
      <p:sp>
        <p:nvSpPr>
          <p:cNvPr id="1983" name="Google Shape;1983;p237"/>
          <p:cNvSpPr txBox="1">
            <a:spLocks noGrp="1"/>
          </p:cNvSpPr>
          <p:nvPr>
            <p:ph type="body" idx="1"/>
          </p:nvPr>
        </p:nvSpPr>
        <p:spPr>
          <a:xfrm>
            <a:off x="368475" y="1344825"/>
            <a:ext cx="8167800" cy="3612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GB" sz="4300">
                <a:latin typeface="Arial"/>
                <a:ea typeface="Arial"/>
                <a:cs typeface="Arial"/>
                <a:sym typeface="Arial"/>
              </a:rPr>
              <a:t>The two sites for oral mucosal delivery of drugs are:</a:t>
            </a:r>
            <a:endParaRPr sz="4300">
              <a:latin typeface="Arial"/>
              <a:ea typeface="Arial"/>
              <a:cs typeface="Arial"/>
              <a:sym typeface="Arial"/>
            </a:endParaRPr>
          </a:p>
          <a:p>
            <a:pPr marL="0" lvl="0" indent="0" algn="l" rtl="0">
              <a:spcBef>
                <a:spcPts val="1200"/>
              </a:spcBef>
              <a:spcAft>
                <a:spcPts val="0"/>
              </a:spcAft>
              <a:buNone/>
            </a:pPr>
            <a:r>
              <a:rPr lang="en-GB" sz="4300" b="1" u="sng">
                <a:latin typeface="Arial"/>
                <a:ea typeface="Arial"/>
                <a:cs typeface="Arial"/>
                <a:sym typeface="Arial"/>
              </a:rPr>
              <a:t>1. Sublingual route:</a:t>
            </a:r>
            <a:r>
              <a:rPr lang="en-GB" sz="4300">
                <a:latin typeface="Arial"/>
                <a:ea typeface="Arial"/>
                <a:cs typeface="Arial"/>
                <a:sym typeface="Arial"/>
              </a:rPr>
              <a:t> The drug is placed under the tongue and allowed to dissolve.</a:t>
            </a:r>
            <a:endParaRPr sz="4300">
              <a:latin typeface="Arial"/>
              <a:ea typeface="Arial"/>
              <a:cs typeface="Arial"/>
              <a:sym typeface="Arial"/>
            </a:endParaRPr>
          </a:p>
          <a:p>
            <a:pPr marL="0" lvl="0" indent="0" algn="l" rtl="0">
              <a:spcBef>
                <a:spcPts val="1200"/>
              </a:spcBef>
              <a:spcAft>
                <a:spcPts val="0"/>
              </a:spcAft>
              <a:buNone/>
            </a:pPr>
            <a:r>
              <a:rPr lang="en-GB" sz="4300" b="1" u="sng">
                <a:latin typeface="Arial"/>
                <a:ea typeface="Arial"/>
                <a:cs typeface="Arial"/>
                <a:sym typeface="Arial"/>
              </a:rPr>
              <a:t>2. Buccal route: </a:t>
            </a:r>
            <a:r>
              <a:rPr lang="en-GB" sz="4300">
                <a:latin typeface="Arial"/>
                <a:ea typeface="Arial"/>
                <a:cs typeface="Arial"/>
                <a:sym typeface="Arial"/>
              </a:rPr>
              <a:t>The medicament is placed between the cheek and the gum.</a:t>
            </a:r>
            <a:endParaRPr sz="4300">
              <a:latin typeface="Arial"/>
              <a:ea typeface="Arial"/>
              <a:cs typeface="Arial"/>
              <a:sym typeface="Arial"/>
            </a:endParaRPr>
          </a:p>
          <a:p>
            <a:pPr marL="0" lvl="0" indent="0" algn="l" rtl="0">
              <a:spcBef>
                <a:spcPts val="1200"/>
              </a:spcBef>
              <a:spcAft>
                <a:spcPts val="0"/>
              </a:spcAft>
              <a:buNone/>
            </a:pPr>
            <a:r>
              <a:rPr lang="en-GB" sz="4300">
                <a:latin typeface="Arial"/>
                <a:ea typeface="Arial"/>
                <a:cs typeface="Arial"/>
                <a:sym typeface="Arial"/>
              </a:rPr>
              <a:t>The barrier to drug absorption from these routes is the epithelium of oral mucosa. Passive diffusion is the major mechanism for absorption of most drugs; nutrients may be absorbed by carrier-mediated processes.  Advantages of these routes are: </a:t>
            </a:r>
            <a:endParaRPr sz="4300">
              <a:latin typeface="Arial"/>
              <a:ea typeface="Arial"/>
              <a:cs typeface="Arial"/>
              <a:sym typeface="Arial"/>
            </a:endParaRPr>
          </a:p>
          <a:p>
            <a:pPr marL="0" lvl="0" indent="0" algn="l" rtl="0">
              <a:spcBef>
                <a:spcPts val="1200"/>
              </a:spcBef>
              <a:spcAft>
                <a:spcPts val="0"/>
              </a:spcAft>
              <a:buNone/>
            </a:pPr>
            <a:r>
              <a:rPr lang="en-GB" sz="4300">
                <a:latin typeface="Arial"/>
                <a:ea typeface="Arial"/>
                <a:cs typeface="Arial"/>
                <a:sym typeface="Arial"/>
              </a:rPr>
              <a:t>1. Rapid absorption and higher blood levels due to high vascularisation of the region and therefore particularly useful for administration of antianginal drugs.</a:t>
            </a:r>
            <a:endParaRPr sz="4300">
              <a:latin typeface="Arial"/>
              <a:ea typeface="Arial"/>
              <a:cs typeface="Arial"/>
              <a:sym typeface="Arial"/>
            </a:endParaRPr>
          </a:p>
          <a:p>
            <a:pPr marL="0" lvl="0" indent="0" algn="l" rtl="0">
              <a:spcBef>
                <a:spcPts val="1200"/>
              </a:spcBef>
              <a:spcAft>
                <a:spcPts val="0"/>
              </a:spcAft>
              <a:buNone/>
            </a:pPr>
            <a:r>
              <a:rPr lang="en-GB" sz="4300">
                <a:latin typeface="Arial"/>
                <a:ea typeface="Arial"/>
                <a:cs typeface="Arial"/>
                <a:sym typeface="Arial"/>
              </a:rPr>
              <a:t>2. No first-pass hepatic metabolism. 3. No degradation of drugs such as that encountered in the GIT  4. Presence of saliva facilitates both drug dissolution and its  subsequent permeation by keeping the oral mucosa moist. The barrier to drug absorption from these routes is the epithelium of oral mucosa. Passive diffusion is the major mechanism for absorption of most</a:t>
            </a:r>
            <a:endParaRPr sz="4300">
              <a:latin typeface="Arial"/>
              <a:ea typeface="Arial"/>
              <a:cs typeface="Arial"/>
              <a:sym typeface="Arial"/>
            </a:endParaRPr>
          </a:p>
          <a:p>
            <a:pPr marL="0" lvl="0" indent="0" algn="l" rtl="0">
              <a:spcBef>
                <a:spcPts val="1200"/>
              </a:spcBef>
              <a:spcAft>
                <a:spcPts val="0"/>
              </a:spcAft>
              <a:buNone/>
            </a:pPr>
            <a:r>
              <a:rPr lang="en-GB" sz="4300">
                <a:latin typeface="Arial"/>
                <a:ea typeface="Arial"/>
                <a:cs typeface="Arial"/>
                <a:sym typeface="Arial"/>
              </a:rPr>
              <a:t>drugs; nutrients may be absorbed by carrier-mediated processes Some of the advantages of these routes are: 1. Rapid absorption and higher blood levels due to high vascularisation of the region and therefore particularly useful for administration of antianginal drugs.</a:t>
            </a:r>
            <a:endParaRPr sz="4300">
              <a:latin typeface="Arial"/>
              <a:ea typeface="Arial"/>
              <a:cs typeface="Arial"/>
              <a:sym typeface="Arial"/>
            </a:endParaRPr>
          </a:p>
          <a:p>
            <a:pPr marL="0" lvl="0" indent="0" algn="l" rtl="0">
              <a:spcBef>
                <a:spcPts val="1200"/>
              </a:spcBef>
              <a:spcAft>
                <a:spcPts val="0"/>
              </a:spcAft>
              <a:buNone/>
            </a:pPr>
            <a:r>
              <a:rPr lang="en-GB" sz="4300">
                <a:latin typeface="Arial"/>
                <a:ea typeface="Arial"/>
                <a:cs typeface="Arial"/>
                <a:sym typeface="Arial"/>
              </a:rPr>
              <a:t>2. No first-pass hepatic metabolism 3. No degradation of drugs such as that encountered in the GIT  </a:t>
            </a:r>
            <a:endParaRPr sz="4300">
              <a:latin typeface="Arial"/>
              <a:ea typeface="Arial"/>
              <a:cs typeface="Arial"/>
              <a:sym typeface="Arial"/>
            </a:endParaRPr>
          </a:p>
          <a:p>
            <a:pPr marL="0" lvl="0" indent="0" algn="l" rtl="0">
              <a:spcBef>
                <a:spcPts val="1200"/>
              </a:spcBef>
              <a:spcAft>
                <a:spcPts val="0"/>
              </a:spcAft>
              <a:buNone/>
            </a:pPr>
            <a:r>
              <a:rPr lang="en-GB" sz="4300">
                <a:latin typeface="Arial"/>
                <a:ea typeface="Arial"/>
                <a:cs typeface="Arial"/>
                <a:sym typeface="Arial"/>
              </a:rPr>
              <a:t>4. Presence of saliva facilitates both drug dissolution and its subsequent permeation by keeping the oral mucosa moist.</a:t>
            </a:r>
            <a:endParaRPr sz="4300">
              <a:latin typeface="Arial"/>
              <a:ea typeface="Arial"/>
              <a:cs typeface="Arial"/>
              <a:sym typeface="Arial"/>
            </a:endParaRPr>
          </a:p>
          <a:p>
            <a:pPr marL="0" lvl="0" indent="0" algn="l" rtl="0">
              <a:spcBef>
                <a:spcPts val="1200"/>
              </a:spcBef>
              <a:spcAft>
                <a:spcPts val="0"/>
              </a:spcAft>
              <a:buNone/>
            </a:pPr>
            <a:endParaRPr sz="1600">
              <a:latin typeface="Arial"/>
              <a:ea typeface="Arial"/>
              <a:cs typeface="Arial"/>
              <a:sym typeface="Arial"/>
            </a:endParaRPr>
          </a:p>
          <a:p>
            <a:pPr marL="0" lvl="0" indent="0" algn="l" rtl="0">
              <a:spcBef>
                <a:spcPts val="1200"/>
              </a:spcBef>
              <a:spcAft>
                <a:spcPts val="0"/>
              </a:spcAft>
              <a:buNone/>
            </a:pPr>
            <a:endParaRPr sz="1600">
              <a:latin typeface="Arial"/>
              <a:ea typeface="Arial"/>
              <a:cs typeface="Arial"/>
              <a:sym typeface="Arial"/>
            </a:endParaRPr>
          </a:p>
          <a:p>
            <a:pPr marL="0" lvl="0" indent="0" algn="l" rtl="0">
              <a:spcBef>
                <a:spcPts val="1200"/>
              </a:spcBef>
              <a:spcAft>
                <a:spcPts val="1200"/>
              </a:spcAft>
              <a:buNone/>
            </a:pPr>
            <a:endParaRPr/>
          </a:p>
        </p:txBody>
      </p:sp>
      <p:sp>
        <p:nvSpPr>
          <p:cNvPr id="1984" name="Google Shape;1984;p2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225</a:t>
            </a:fld>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89" name="Google Shape;1989;p238"/>
          <p:cNvSpPr txBox="1">
            <a:spLocks noGrp="1"/>
          </p:cNvSpPr>
          <p:nvPr>
            <p:ph type="title"/>
          </p:nvPr>
        </p:nvSpPr>
        <p:spPr>
          <a:xfrm>
            <a:off x="727650" y="5572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90" name="Google Shape;1990;p238"/>
          <p:cNvSpPr txBox="1">
            <a:spLocks noGrp="1"/>
          </p:cNvSpPr>
          <p:nvPr>
            <p:ph type="body" idx="1"/>
          </p:nvPr>
        </p:nvSpPr>
        <p:spPr>
          <a:xfrm>
            <a:off x="727650" y="1367450"/>
            <a:ext cx="7808700" cy="33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Notable factors to be considered in the oral mucosal delivery of drugs are</a:t>
            </a:r>
            <a:endParaRPr/>
          </a:p>
          <a:p>
            <a:pPr marL="0" lvl="0" indent="0" algn="l" rtl="0">
              <a:spcBef>
                <a:spcPts val="1200"/>
              </a:spcBef>
              <a:spcAft>
                <a:spcPts val="0"/>
              </a:spcAft>
              <a:buNone/>
            </a:pPr>
            <a:r>
              <a:rPr lang="en-GB"/>
              <a:t>1. Lipophilicity of drug: Slightly higher lipid solubility than that required for GI absorption is necessary for passive permeation.</a:t>
            </a:r>
            <a:endParaRPr/>
          </a:p>
          <a:p>
            <a:pPr marL="0" lvl="0" indent="0" algn="l" rtl="0">
              <a:spcBef>
                <a:spcPts val="1200"/>
              </a:spcBef>
              <a:spcAft>
                <a:spcPts val="0"/>
              </a:spcAft>
              <a:buNone/>
            </a:pPr>
            <a:r>
              <a:rPr lang="en-GB"/>
              <a:t>2. Salivary secretion: In addition to high lipid solubility, the drug should be soluble in aqueous buccal fluids i.e. biphasic solubility of drug is necessary for absorption; absorption is delayed if the mouth is dry.</a:t>
            </a:r>
            <a:endParaRPr/>
          </a:p>
          <a:p>
            <a:pPr marL="0" lvl="0" indent="0" algn="l" rtl="0">
              <a:spcBef>
                <a:spcPts val="1200"/>
              </a:spcBef>
              <a:spcAft>
                <a:spcPts val="0"/>
              </a:spcAft>
              <a:buNone/>
            </a:pPr>
            <a:r>
              <a:rPr lang="en-GB"/>
              <a:t>3. pH of the saliva: Usually around 6, the buccal pH favours absorption of drugs which remain unionised. 4. Binding to oral mucosa: Systemic availability of drugs that bind to oral mucosa is poor. </a:t>
            </a:r>
            <a:endParaRPr/>
          </a:p>
          <a:p>
            <a:pPr marL="0" lvl="0" indent="0" algn="l" rtl="0">
              <a:spcBef>
                <a:spcPts val="1200"/>
              </a:spcBef>
              <a:spcAft>
                <a:spcPts val="0"/>
              </a:spcAft>
              <a:buNone/>
            </a:pPr>
            <a:r>
              <a:rPr lang="en-GB"/>
              <a:t>5. Storage compartment: For some drugs such as buprenorphine, a storage compartment in the buccal mucosa appears to exist which is responsible for the slow absorption of drugs.</a:t>
            </a:r>
            <a:endParaRPr/>
          </a:p>
          <a:p>
            <a:pPr marL="0" lvl="0" indent="0" algn="l" rtl="0">
              <a:spcBef>
                <a:spcPts val="1200"/>
              </a:spcBef>
              <a:spcAft>
                <a:spcPts val="1200"/>
              </a:spcAft>
              <a:buNone/>
            </a:pPr>
            <a:endParaRPr/>
          </a:p>
        </p:txBody>
      </p:sp>
      <p:sp>
        <p:nvSpPr>
          <p:cNvPr id="1991" name="Google Shape;1991;p2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226</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5"/>
          <p:cNvSpPr txBox="1">
            <a:spLocks noGrp="1"/>
          </p:cNvSpPr>
          <p:nvPr>
            <p:ph type="title"/>
          </p:nvPr>
        </p:nvSpPr>
        <p:spPr>
          <a:xfrm>
            <a:off x="729450" y="5857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Characteristics of carrier-mediated transport</a:t>
            </a:r>
            <a:endParaRPr>
              <a:latin typeface="Arial"/>
              <a:ea typeface="Arial"/>
              <a:cs typeface="Arial"/>
              <a:sym typeface="Arial"/>
            </a:endParaRPr>
          </a:p>
        </p:txBody>
      </p:sp>
      <p:sp>
        <p:nvSpPr>
          <p:cNvPr id="291" name="Google Shape;291;p35"/>
          <p:cNvSpPr txBox="1">
            <a:spLocks noGrp="1"/>
          </p:cNvSpPr>
          <p:nvPr>
            <p:ph type="body" idx="1"/>
          </p:nvPr>
        </p:nvSpPr>
        <p:spPr>
          <a:xfrm>
            <a:off x="43650" y="1236350"/>
            <a:ext cx="5700000" cy="366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latin typeface="Arial"/>
                <a:ea typeface="Arial"/>
                <a:cs typeface="Arial"/>
                <a:sym typeface="Arial"/>
              </a:rPr>
              <a:t>1. A carrier protein always has an uncharged (non-polar) outer surface which allows it to be soluble within the lipid of the membrane.</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 2. The carriers have no directionality; they work with same efficiency in both directions.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3. The transport process is structure-specific i.e. the carriers have special affinity for and transfer a drug of specific chemical structure only (i.e. lock and key arrangement); generally the carriers have special affinity for essential nutrients. </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4. Since the system is structure-specific, drugs having structure similar to essential nutrients, called as false nutrients, are absorbed by the same carrier system.</a:t>
            </a:r>
            <a:endParaRPr sz="1500">
              <a:latin typeface="Arial"/>
              <a:ea typeface="Arial"/>
              <a:cs typeface="Arial"/>
              <a:sym typeface="Arial"/>
            </a:endParaRPr>
          </a:p>
        </p:txBody>
      </p:sp>
      <p:pic>
        <p:nvPicPr>
          <p:cNvPr id="292" name="Google Shape;292;p35"/>
          <p:cNvPicPr preferRelativeResize="0"/>
          <p:nvPr/>
        </p:nvPicPr>
        <p:blipFill>
          <a:blip r:embed="rId3">
            <a:alphaModFix/>
          </a:blip>
          <a:stretch>
            <a:fillRect/>
          </a:stretch>
        </p:blipFill>
        <p:spPr>
          <a:xfrm>
            <a:off x="5562600" y="1981675"/>
            <a:ext cx="3581400" cy="1771650"/>
          </a:xfrm>
          <a:prstGeom prst="rect">
            <a:avLst/>
          </a:prstGeom>
          <a:noFill/>
          <a:ln>
            <a:noFill/>
          </a:ln>
        </p:spPr>
      </p:pic>
      <p:sp>
        <p:nvSpPr>
          <p:cNvPr id="293" name="Google Shape;293;p3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6"/>
          <p:cNvSpPr txBox="1">
            <a:spLocks noGrp="1"/>
          </p:cNvSpPr>
          <p:nvPr>
            <p:ph type="title"/>
          </p:nvPr>
        </p:nvSpPr>
        <p:spPr>
          <a:xfrm>
            <a:off x="729450" y="5857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Characteristics of carrier-mediated transport</a:t>
            </a:r>
            <a:endParaRPr>
              <a:latin typeface="Arial"/>
              <a:ea typeface="Arial"/>
              <a:cs typeface="Arial"/>
              <a:sym typeface="Arial"/>
            </a:endParaRPr>
          </a:p>
        </p:txBody>
      </p:sp>
      <p:sp>
        <p:nvSpPr>
          <p:cNvPr id="299" name="Google Shape;299;p36"/>
          <p:cNvSpPr txBox="1">
            <a:spLocks noGrp="1"/>
          </p:cNvSpPr>
          <p:nvPr>
            <p:ph type="body" idx="1"/>
          </p:nvPr>
        </p:nvSpPr>
        <p:spPr>
          <a:xfrm>
            <a:off x="43650" y="1236350"/>
            <a:ext cx="5395500" cy="39072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rial"/>
              <a:buChar char="★"/>
            </a:pPr>
            <a:r>
              <a:rPr lang="en-GB" sz="1400">
                <a:latin typeface="Arial"/>
                <a:ea typeface="Arial"/>
                <a:cs typeface="Arial"/>
                <a:sym typeface="Arial"/>
              </a:rPr>
              <a:t>Since the number of carriers is limited, the system is capacity-limited i.e. at higher drug concentration; the system becomes saturated and approaches an asymptote.</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GB" sz="1400">
                <a:latin typeface="Arial"/>
                <a:ea typeface="Arial"/>
                <a:cs typeface="Arial"/>
                <a:sym typeface="Arial"/>
              </a:rPr>
              <a:t>I</a:t>
            </a:r>
            <a:r>
              <a:rPr lang="en-GB" sz="1400" u="sng">
                <a:latin typeface="Arial"/>
                <a:ea typeface="Arial"/>
                <a:cs typeface="Arial"/>
                <a:sym typeface="Arial"/>
              </a:rPr>
              <a:t>t is important to note that for a drug absorbed by passive diffusion, the rate of absorption increases linearly with the concentration but in case of carrier-mediated processes, the drug absorption increases linearly with concentration until the carriers become saturated after which it becomes curvilinear and approach a constant value at higher doses</a:t>
            </a:r>
            <a:r>
              <a:rPr lang="en-GB" sz="1400">
                <a:latin typeface="Arial"/>
                <a:ea typeface="Arial"/>
                <a:cs typeface="Arial"/>
                <a:sym typeface="Arial"/>
              </a:rPr>
              <a:t> </a:t>
            </a:r>
            <a:endParaRPr sz="1400">
              <a:latin typeface="Arial"/>
              <a:ea typeface="Arial"/>
              <a:cs typeface="Arial"/>
              <a:sym typeface="Arial"/>
            </a:endParaRPr>
          </a:p>
          <a:p>
            <a:pPr marL="457200" lvl="0" indent="-311150" algn="l" rtl="0">
              <a:spcBef>
                <a:spcPts val="0"/>
              </a:spcBef>
              <a:spcAft>
                <a:spcPts val="0"/>
              </a:spcAft>
              <a:buSzPts val="1300"/>
              <a:buFont typeface="Arial"/>
              <a:buChar char="★"/>
            </a:pPr>
            <a:r>
              <a:rPr lang="en-GB" sz="1400">
                <a:latin typeface="Arial"/>
                <a:ea typeface="Arial"/>
                <a:cs typeface="Arial"/>
                <a:sym typeface="Arial"/>
              </a:rPr>
              <a:t>Moreover, the </a:t>
            </a:r>
            <a:r>
              <a:rPr lang="en-GB" sz="1400">
                <a:solidFill>
                  <a:srgbClr val="20124D"/>
                </a:solidFill>
                <a:latin typeface="Arial"/>
                <a:ea typeface="Arial"/>
                <a:cs typeface="Arial"/>
                <a:sym typeface="Arial"/>
              </a:rPr>
              <a:t>capacity-limited characteristics of such a system suggest that the bioavailability of a drug absorbed by such a system decrease with increasing dose—for example, vitamins like B1, B2 and B12. Hence, administration of a large single oral dose of such vitamins is irrational.</a:t>
            </a:r>
            <a:r>
              <a:rPr lang="en-GB" sz="1500">
                <a:solidFill>
                  <a:srgbClr val="20124D"/>
                </a:solidFill>
                <a:latin typeface="Arial"/>
                <a:ea typeface="Arial"/>
                <a:cs typeface="Arial"/>
                <a:sym typeface="Arial"/>
              </a:rPr>
              <a:t> </a:t>
            </a:r>
            <a:endParaRPr sz="1500">
              <a:solidFill>
                <a:srgbClr val="20124D"/>
              </a:solidFill>
              <a:latin typeface="Arial"/>
              <a:ea typeface="Arial"/>
              <a:cs typeface="Arial"/>
              <a:sym typeface="Arial"/>
            </a:endParaRPr>
          </a:p>
        </p:txBody>
      </p:sp>
      <p:pic>
        <p:nvPicPr>
          <p:cNvPr id="300" name="Google Shape;300;p36"/>
          <p:cNvPicPr preferRelativeResize="0"/>
          <p:nvPr/>
        </p:nvPicPr>
        <p:blipFill>
          <a:blip r:embed="rId3">
            <a:alphaModFix/>
          </a:blip>
          <a:stretch>
            <a:fillRect/>
          </a:stretch>
        </p:blipFill>
        <p:spPr>
          <a:xfrm>
            <a:off x="5362100" y="1831584"/>
            <a:ext cx="3781900" cy="2144066"/>
          </a:xfrm>
          <a:prstGeom prst="rect">
            <a:avLst/>
          </a:prstGeom>
          <a:noFill/>
          <a:ln>
            <a:noFill/>
          </a:ln>
        </p:spPr>
      </p:pic>
      <p:sp>
        <p:nvSpPr>
          <p:cNvPr id="301" name="Google Shape;301;p36"/>
          <p:cNvSpPr txBox="1"/>
          <p:nvPr/>
        </p:nvSpPr>
        <p:spPr>
          <a:xfrm>
            <a:off x="5845000" y="4294825"/>
            <a:ext cx="2816100" cy="7458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050" u="sng">
                <a:solidFill>
                  <a:srgbClr val="202124"/>
                </a:solidFill>
                <a:highlight>
                  <a:srgbClr val="FFFF00"/>
                </a:highlight>
              </a:rPr>
              <a:t>Asymptote</a:t>
            </a:r>
            <a:r>
              <a:rPr lang="en-GB" sz="1050">
                <a:solidFill>
                  <a:srgbClr val="202124"/>
                </a:solidFill>
                <a:highlight>
                  <a:srgbClr val="FFFF00"/>
                </a:highlight>
              </a:rPr>
              <a:t> :a straight line that continually approaches a given curve but does not meet it at any </a:t>
            </a:r>
            <a:r>
              <a:rPr lang="en-GB" sz="1050">
                <a:solidFill>
                  <a:schemeClr val="hlink"/>
                </a:solidFill>
                <a:highlight>
                  <a:srgbClr val="FFFF00"/>
                </a:highlight>
                <a:uFill>
                  <a:noFill/>
                </a:uFill>
                <a:hlinkClick r:id="rId4"/>
              </a:rPr>
              <a:t>finite</a:t>
            </a:r>
            <a:r>
              <a:rPr lang="en-GB" sz="1050">
                <a:solidFill>
                  <a:srgbClr val="202124"/>
                </a:solidFill>
                <a:highlight>
                  <a:srgbClr val="FFFF00"/>
                </a:highlight>
              </a:rPr>
              <a:t> distance.</a:t>
            </a:r>
            <a:endParaRPr sz="1050">
              <a:solidFill>
                <a:srgbClr val="202124"/>
              </a:solidFill>
              <a:highlight>
                <a:srgbClr val="FFFF00"/>
              </a:highlight>
            </a:endParaRPr>
          </a:p>
          <a:p>
            <a:pPr marL="0" lvl="0" indent="0" algn="l" rtl="0">
              <a:spcBef>
                <a:spcPts val="0"/>
              </a:spcBef>
              <a:spcAft>
                <a:spcPts val="0"/>
              </a:spcAft>
              <a:buNone/>
            </a:pPr>
            <a:endParaRPr>
              <a:latin typeface="Lato"/>
              <a:ea typeface="Lato"/>
              <a:cs typeface="Lato"/>
              <a:sym typeface="Lato"/>
            </a:endParaRPr>
          </a:p>
        </p:txBody>
      </p:sp>
      <p:sp>
        <p:nvSpPr>
          <p:cNvPr id="302" name="Google Shape;302;p3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7"/>
          <p:cNvSpPr/>
          <p:nvPr/>
        </p:nvSpPr>
        <p:spPr>
          <a:xfrm>
            <a:off x="4437225" y="4102900"/>
            <a:ext cx="4539300" cy="8820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08" name="Google Shape;308;p37"/>
          <p:cNvSpPr/>
          <p:nvPr/>
        </p:nvSpPr>
        <p:spPr>
          <a:xfrm>
            <a:off x="-25725" y="2417450"/>
            <a:ext cx="6712200" cy="8820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rgbClr val="FF9900"/>
              </a:highlight>
              <a:latin typeface="Lato"/>
              <a:ea typeface="Lato"/>
              <a:cs typeface="Lato"/>
              <a:sym typeface="Lato"/>
            </a:endParaRPr>
          </a:p>
        </p:txBody>
      </p:sp>
      <p:sp>
        <p:nvSpPr>
          <p:cNvPr id="309" name="Google Shape;309;p37"/>
          <p:cNvSpPr txBox="1">
            <a:spLocks noGrp="1"/>
          </p:cNvSpPr>
          <p:nvPr>
            <p:ph type="title"/>
          </p:nvPr>
        </p:nvSpPr>
        <p:spPr>
          <a:xfrm>
            <a:off x="118050" y="318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Types of carrier-mediated transport systems have </a:t>
            </a:r>
            <a:endParaRPr/>
          </a:p>
        </p:txBody>
      </p:sp>
      <p:sp>
        <p:nvSpPr>
          <p:cNvPr id="310" name="Google Shape;310;p37"/>
          <p:cNvSpPr/>
          <p:nvPr/>
        </p:nvSpPr>
        <p:spPr>
          <a:xfrm>
            <a:off x="3659286" y="745930"/>
            <a:ext cx="1825500" cy="525300"/>
          </a:xfrm>
          <a:prstGeom prst="rect">
            <a:avLst/>
          </a:prstGeom>
          <a:solidFill>
            <a:srgbClr val="0856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rPr>
              <a:t>Carrier Mediated</a:t>
            </a:r>
            <a:r>
              <a:rPr lang="en-GB" sz="1000">
                <a:solidFill>
                  <a:srgbClr val="FFFFFF"/>
                </a:solidFill>
                <a:latin typeface="Roboto"/>
                <a:ea typeface="Roboto"/>
                <a:cs typeface="Roboto"/>
                <a:sym typeface="Roboto"/>
              </a:rPr>
              <a:t> </a:t>
            </a:r>
            <a:endParaRPr>
              <a:solidFill>
                <a:srgbClr val="FFFFFF"/>
              </a:solidFill>
            </a:endParaRPr>
          </a:p>
        </p:txBody>
      </p:sp>
      <p:sp>
        <p:nvSpPr>
          <p:cNvPr id="311" name="Google Shape;311;p37"/>
          <p:cNvSpPr/>
          <p:nvPr/>
        </p:nvSpPr>
        <p:spPr>
          <a:xfrm>
            <a:off x="1652938" y="1813902"/>
            <a:ext cx="1825500" cy="525300"/>
          </a:xfrm>
          <a:prstGeom prst="rect">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rPr>
              <a:t>Facilitated Diffusion</a:t>
            </a:r>
            <a:endParaRPr>
              <a:solidFill>
                <a:srgbClr val="FFFFFF"/>
              </a:solidFill>
            </a:endParaRPr>
          </a:p>
        </p:txBody>
      </p:sp>
      <p:sp>
        <p:nvSpPr>
          <p:cNvPr id="312" name="Google Shape;312;p37"/>
          <p:cNvSpPr/>
          <p:nvPr/>
        </p:nvSpPr>
        <p:spPr>
          <a:xfrm>
            <a:off x="7037122" y="1813902"/>
            <a:ext cx="1825500" cy="525300"/>
          </a:xfrm>
          <a:prstGeom prst="rect">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rgbClr val="FFFFFF"/>
                </a:solidFill>
              </a:rPr>
              <a:t>Active transport</a:t>
            </a:r>
            <a:endParaRPr>
              <a:solidFill>
                <a:srgbClr val="FFFFFF"/>
              </a:solidFill>
            </a:endParaRPr>
          </a:p>
        </p:txBody>
      </p:sp>
      <p:cxnSp>
        <p:nvCxnSpPr>
          <p:cNvPr id="313" name="Google Shape;313;p37"/>
          <p:cNvCxnSpPr>
            <a:stCxn id="310" idx="2"/>
            <a:endCxn id="312" idx="0"/>
          </p:cNvCxnSpPr>
          <p:nvPr/>
        </p:nvCxnSpPr>
        <p:spPr>
          <a:xfrm rot="-5400000" flipH="1">
            <a:off x="5989536" y="-146270"/>
            <a:ext cx="542700" cy="3377700"/>
          </a:xfrm>
          <a:prstGeom prst="bentConnector3">
            <a:avLst>
              <a:gd name="adj1" fmla="val 49997"/>
            </a:avLst>
          </a:prstGeom>
          <a:noFill/>
          <a:ln w="9525" cap="flat" cmpd="sng">
            <a:solidFill>
              <a:srgbClr val="C2C2C2"/>
            </a:solidFill>
            <a:prstDash val="solid"/>
            <a:round/>
            <a:headEnd type="none" w="sm" len="sm"/>
            <a:tailEnd type="none" w="sm" len="sm"/>
          </a:ln>
        </p:spPr>
      </p:cxnSp>
      <p:cxnSp>
        <p:nvCxnSpPr>
          <p:cNvPr id="314" name="Google Shape;314;p37"/>
          <p:cNvCxnSpPr>
            <a:stCxn id="311" idx="0"/>
            <a:endCxn id="310" idx="2"/>
          </p:cNvCxnSpPr>
          <p:nvPr/>
        </p:nvCxnSpPr>
        <p:spPr>
          <a:xfrm rot="-5400000">
            <a:off x="3297538" y="539352"/>
            <a:ext cx="542700" cy="2006400"/>
          </a:xfrm>
          <a:prstGeom prst="bentConnector3">
            <a:avLst>
              <a:gd name="adj1" fmla="val 49997"/>
            </a:avLst>
          </a:prstGeom>
          <a:noFill/>
          <a:ln w="9525" cap="flat" cmpd="sng">
            <a:solidFill>
              <a:srgbClr val="C2C2C2"/>
            </a:solidFill>
            <a:prstDash val="solid"/>
            <a:round/>
            <a:headEnd type="none" w="sm" len="sm"/>
            <a:tailEnd type="none" w="sm" len="sm"/>
          </a:ln>
        </p:spPr>
      </p:cxnSp>
      <p:pic>
        <p:nvPicPr>
          <p:cNvPr id="315" name="Google Shape;315;p37"/>
          <p:cNvPicPr preferRelativeResize="0"/>
          <p:nvPr/>
        </p:nvPicPr>
        <p:blipFill>
          <a:blip r:embed="rId3">
            <a:alphaModFix/>
          </a:blip>
          <a:stretch>
            <a:fillRect/>
          </a:stretch>
        </p:blipFill>
        <p:spPr>
          <a:xfrm>
            <a:off x="152400" y="3299375"/>
            <a:ext cx="4220179" cy="1844124"/>
          </a:xfrm>
          <a:prstGeom prst="rect">
            <a:avLst/>
          </a:prstGeom>
          <a:noFill/>
          <a:ln>
            <a:noFill/>
          </a:ln>
        </p:spPr>
      </p:pic>
      <p:sp>
        <p:nvSpPr>
          <p:cNvPr id="316" name="Google Shape;316;p37"/>
          <p:cNvSpPr txBox="1"/>
          <p:nvPr/>
        </p:nvSpPr>
        <p:spPr>
          <a:xfrm>
            <a:off x="-6200" y="2383825"/>
            <a:ext cx="6673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solidFill>
                  <a:schemeClr val="dk2"/>
                </a:solidFill>
                <a:highlight>
                  <a:srgbClr val="FF9900"/>
                </a:highlight>
              </a:rPr>
              <a:t>Passive movement of substances, such as biological molecules or ions, across a </a:t>
            </a:r>
            <a:r>
              <a:rPr lang="en-GB" sz="1300">
                <a:solidFill>
                  <a:schemeClr val="dk2"/>
                </a:solidFill>
                <a:highlight>
                  <a:srgbClr val="FF9900"/>
                </a:highlight>
                <a:uFill>
                  <a:noFill/>
                </a:u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plasma membrane</a:t>
            </a:r>
            <a:r>
              <a:rPr lang="en-GB" sz="1300">
                <a:solidFill>
                  <a:schemeClr val="dk2"/>
                </a:solidFill>
                <a:highlight>
                  <a:srgbClr val="FF9900"/>
                </a:highlight>
              </a:rPr>
              <a:t> by means of a transport protein located in the plasma membrane. Since the movement of substances is from </a:t>
            </a:r>
            <a:r>
              <a:rPr lang="en-GB" sz="1300" i="1">
                <a:solidFill>
                  <a:schemeClr val="dk2"/>
                </a:solidFill>
                <a:highlight>
                  <a:srgbClr val="FF9900"/>
                </a:highlight>
              </a:rPr>
              <a:t>greater</a:t>
            </a:r>
            <a:r>
              <a:rPr lang="en-GB" sz="1300">
                <a:solidFill>
                  <a:schemeClr val="dk2"/>
                </a:solidFill>
                <a:highlight>
                  <a:srgbClr val="FF9900"/>
                </a:highlight>
              </a:rPr>
              <a:t> to </a:t>
            </a:r>
            <a:r>
              <a:rPr lang="en-GB" sz="1300" i="1">
                <a:solidFill>
                  <a:schemeClr val="dk2"/>
                </a:solidFill>
                <a:highlight>
                  <a:srgbClr val="FF9900"/>
                </a:highlight>
              </a:rPr>
              <a:t>lesser</a:t>
            </a:r>
            <a:r>
              <a:rPr lang="en-GB" sz="1300">
                <a:solidFill>
                  <a:schemeClr val="dk2"/>
                </a:solidFill>
                <a:highlight>
                  <a:srgbClr val="FF9900"/>
                </a:highlight>
              </a:rPr>
              <a:t> concentrations, chemical energy is neither used nor required.</a:t>
            </a:r>
            <a:endParaRPr sz="1300">
              <a:solidFill>
                <a:schemeClr val="dk2"/>
              </a:solidFill>
              <a:highlight>
                <a:srgbClr val="FF9900"/>
              </a:highlight>
            </a:endParaRPr>
          </a:p>
        </p:txBody>
      </p:sp>
      <p:sp>
        <p:nvSpPr>
          <p:cNvPr id="317" name="Google Shape;317;p37"/>
          <p:cNvSpPr txBox="1"/>
          <p:nvPr/>
        </p:nvSpPr>
        <p:spPr>
          <a:xfrm>
            <a:off x="4461975" y="4041800"/>
            <a:ext cx="45906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Examples of such a transport system include entry of glucose into RBCs and intestinal absorption of vitamins B1 and B2. A classic example of passive facilitated diffusion is the GI absorption of vitamin B12.</a:t>
            </a:r>
            <a:endParaRPr/>
          </a:p>
        </p:txBody>
      </p:sp>
      <p:sp>
        <p:nvSpPr>
          <p:cNvPr id="318" name="Google Shape;318;p3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8"/>
          <p:cNvSpPr txBox="1">
            <a:spLocks noGrp="1"/>
          </p:cNvSpPr>
          <p:nvPr>
            <p:ph type="title"/>
          </p:nvPr>
        </p:nvSpPr>
        <p:spPr>
          <a:xfrm>
            <a:off x="727650" y="57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Let’s try to answer these questions</a:t>
            </a:r>
            <a:endParaRPr/>
          </a:p>
          <a:p>
            <a:pPr marL="0" lvl="0" indent="0" algn="l" rtl="0">
              <a:spcBef>
                <a:spcPts val="0"/>
              </a:spcBef>
              <a:spcAft>
                <a:spcPts val="0"/>
              </a:spcAft>
              <a:buNone/>
            </a:pPr>
            <a:endParaRPr/>
          </a:p>
        </p:txBody>
      </p:sp>
      <p:sp>
        <p:nvSpPr>
          <p:cNvPr id="324" name="Google Shape;324;p38"/>
          <p:cNvSpPr txBox="1">
            <a:spLocks noGrp="1"/>
          </p:cNvSpPr>
          <p:nvPr>
            <p:ph type="body" idx="1"/>
          </p:nvPr>
        </p:nvSpPr>
        <p:spPr>
          <a:xfrm>
            <a:off x="1797125" y="1505650"/>
            <a:ext cx="7287900" cy="36378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Arial"/>
              <a:buAutoNum type="arabicPeriod"/>
            </a:pPr>
            <a:r>
              <a:rPr lang="en-GB" sz="2000">
                <a:latin typeface="Arial"/>
                <a:ea typeface="Arial"/>
                <a:cs typeface="Arial"/>
                <a:sym typeface="Arial"/>
              </a:rPr>
              <a:t>It is always advisable to administer B vitamins in small multiple doses rather than as a single large dose. Why? </a:t>
            </a:r>
            <a:endParaRPr sz="2000">
              <a:latin typeface="Arial"/>
              <a:ea typeface="Arial"/>
              <a:cs typeface="Arial"/>
              <a:sym typeface="Arial"/>
            </a:endParaRPr>
          </a:p>
          <a:p>
            <a:pPr marL="457200" lvl="0" indent="-355600" algn="l" rtl="0">
              <a:spcBef>
                <a:spcPts val="0"/>
              </a:spcBef>
              <a:spcAft>
                <a:spcPts val="0"/>
              </a:spcAft>
              <a:buSzPts val="2000"/>
              <a:buFont typeface="Arial"/>
              <a:buAutoNum type="arabicPeriod"/>
            </a:pPr>
            <a:r>
              <a:rPr lang="en-GB" sz="2000">
                <a:latin typeface="Arial"/>
                <a:ea typeface="Arial"/>
                <a:cs typeface="Arial"/>
                <a:sym typeface="Arial"/>
              </a:rPr>
              <a:t>What do you understand by sink conditions? How is it maintained and responsible for complete passive absorption of drugs from GIT?</a:t>
            </a:r>
            <a:endParaRPr sz="2000">
              <a:latin typeface="Arial"/>
              <a:ea typeface="Arial"/>
              <a:cs typeface="Arial"/>
              <a:sym typeface="Arial"/>
            </a:endParaRPr>
          </a:p>
          <a:p>
            <a:pPr marL="457200" lvl="0" indent="-355600" algn="l" rtl="0">
              <a:spcBef>
                <a:spcPts val="0"/>
              </a:spcBef>
              <a:spcAft>
                <a:spcPts val="0"/>
              </a:spcAft>
              <a:buSzPts val="2000"/>
              <a:buFont typeface="Arial"/>
              <a:buAutoNum type="arabicPeriod"/>
            </a:pPr>
            <a:r>
              <a:rPr lang="en-GB" sz="2000">
                <a:latin typeface="Arial"/>
                <a:ea typeface="Arial"/>
                <a:cs typeface="Arial"/>
                <a:sym typeface="Arial"/>
              </a:rPr>
              <a:t>How does a paracellular transport differ from pore transport?</a:t>
            </a:r>
            <a:endParaRPr sz="2000">
              <a:latin typeface="Arial"/>
              <a:ea typeface="Arial"/>
              <a:cs typeface="Arial"/>
              <a:sym typeface="Arial"/>
            </a:endParaRPr>
          </a:p>
          <a:p>
            <a:pPr marL="457200" lvl="0" indent="-355600" algn="l" rtl="0">
              <a:spcBef>
                <a:spcPts val="0"/>
              </a:spcBef>
              <a:spcAft>
                <a:spcPts val="0"/>
              </a:spcAft>
              <a:buSzPts val="2000"/>
              <a:buFont typeface="Arial"/>
              <a:buAutoNum type="arabicPeriod"/>
            </a:pPr>
            <a:r>
              <a:rPr lang="en-GB" sz="2000">
                <a:latin typeface="Arial"/>
                <a:ea typeface="Arial"/>
                <a:cs typeface="Arial"/>
                <a:sym typeface="Arial"/>
              </a:rPr>
              <a:t>Enlist  the characteristics of pore transport mechanism?</a:t>
            </a:r>
            <a:endParaRPr sz="2000">
              <a:latin typeface="Arial"/>
              <a:ea typeface="Arial"/>
              <a:cs typeface="Arial"/>
              <a:sym typeface="Arial"/>
            </a:endParaRPr>
          </a:p>
          <a:p>
            <a:pPr marL="457200" lvl="0" indent="-355600" algn="l" rtl="0">
              <a:spcBef>
                <a:spcPts val="0"/>
              </a:spcBef>
              <a:spcAft>
                <a:spcPts val="0"/>
              </a:spcAft>
              <a:buSzPts val="2000"/>
              <a:buFont typeface="Arial"/>
              <a:buAutoNum type="arabicPeriod"/>
            </a:pPr>
            <a:r>
              <a:rPr lang="en-GB" sz="2000">
                <a:latin typeface="Arial"/>
                <a:ea typeface="Arial"/>
                <a:cs typeface="Arial"/>
                <a:sym typeface="Arial"/>
              </a:rPr>
              <a:t>Differentiate transcellular and paracellular transport ? </a:t>
            </a:r>
            <a:endParaRPr sz="2000">
              <a:latin typeface="Arial"/>
              <a:ea typeface="Arial"/>
              <a:cs typeface="Arial"/>
              <a:sym typeface="Arial"/>
            </a:endParaRPr>
          </a:p>
          <a:p>
            <a:pPr marL="457200" lvl="0" indent="-355600" algn="l" rtl="0">
              <a:spcBef>
                <a:spcPts val="0"/>
              </a:spcBef>
              <a:spcAft>
                <a:spcPts val="0"/>
              </a:spcAft>
              <a:buSzPts val="2000"/>
              <a:buFont typeface="Arial"/>
              <a:buAutoNum type="arabicPeriod"/>
            </a:pPr>
            <a:r>
              <a:rPr lang="en-GB" sz="2000">
                <a:latin typeface="Arial"/>
                <a:ea typeface="Arial"/>
                <a:cs typeface="Arial"/>
                <a:sym typeface="Arial"/>
              </a:rPr>
              <a:t>Differentiate passive and active transport mechanism ?</a:t>
            </a:r>
            <a:endParaRPr sz="2000">
              <a:latin typeface="Arial"/>
              <a:ea typeface="Arial"/>
              <a:cs typeface="Arial"/>
              <a:sym typeface="Arial"/>
            </a:endParaRPr>
          </a:p>
        </p:txBody>
      </p:sp>
      <p:sp>
        <p:nvSpPr>
          <p:cNvPr id="325" name="Google Shape;325;p3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26</a:t>
            </a:fld>
            <a:endParaRPr/>
          </a:p>
        </p:txBody>
      </p:sp>
      <p:pic>
        <p:nvPicPr>
          <p:cNvPr id="326" name="Google Shape;326;p38"/>
          <p:cNvPicPr preferRelativeResize="0"/>
          <p:nvPr/>
        </p:nvPicPr>
        <p:blipFill rotWithShape="1">
          <a:blip r:embed="rId3">
            <a:alphaModFix/>
          </a:blip>
          <a:srcRect l="10999" r="19604"/>
          <a:stretch/>
        </p:blipFill>
        <p:spPr>
          <a:xfrm>
            <a:off x="0" y="2553889"/>
            <a:ext cx="1797125" cy="258961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9"/>
          <p:cNvSpPr txBox="1">
            <a:spLocks noGrp="1"/>
          </p:cNvSpPr>
          <p:nvPr>
            <p:ph type="title"/>
          </p:nvPr>
        </p:nvSpPr>
        <p:spPr>
          <a:xfrm>
            <a:off x="729450" y="6114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Active transport</a:t>
            </a:r>
            <a:endParaRPr/>
          </a:p>
        </p:txBody>
      </p:sp>
      <p:sp>
        <p:nvSpPr>
          <p:cNvPr id="332" name="Google Shape;332;p39"/>
          <p:cNvSpPr/>
          <p:nvPr/>
        </p:nvSpPr>
        <p:spPr>
          <a:xfrm>
            <a:off x="3802893" y="1839200"/>
            <a:ext cx="1538100" cy="442500"/>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ACTIVE TRANSPORT</a:t>
            </a:r>
            <a:endParaRPr sz="1200">
              <a:solidFill>
                <a:srgbClr val="FFFFFF"/>
              </a:solidFill>
            </a:endParaRPr>
          </a:p>
        </p:txBody>
      </p:sp>
      <p:sp>
        <p:nvSpPr>
          <p:cNvPr id="333" name="Google Shape;333;p39"/>
          <p:cNvSpPr/>
          <p:nvPr/>
        </p:nvSpPr>
        <p:spPr>
          <a:xfrm>
            <a:off x="5573190" y="2738901"/>
            <a:ext cx="1538100" cy="442500"/>
          </a:xfrm>
          <a:prstGeom prst="roundRect">
            <a:avLst>
              <a:gd name="adj" fmla="val 50000"/>
            </a:avLst>
          </a:prstGeom>
          <a:solidFill>
            <a:srgbClr val="66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FFFFFF"/>
                </a:solidFill>
              </a:rPr>
              <a:t>Secondary Active Transport</a:t>
            </a:r>
            <a:endParaRPr sz="1600">
              <a:solidFill>
                <a:srgbClr val="FFFFFF"/>
              </a:solidFill>
            </a:endParaRPr>
          </a:p>
        </p:txBody>
      </p:sp>
      <p:sp>
        <p:nvSpPr>
          <p:cNvPr id="334" name="Google Shape;334;p39"/>
          <p:cNvSpPr/>
          <p:nvPr/>
        </p:nvSpPr>
        <p:spPr>
          <a:xfrm>
            <a:off x="2032597" y="2738901"/>
            <a:ext cx="1538100" cy="442500"/>
          </a:xfrm>
          <a:prstGeom prst="roundRect">
            <a:avLst>
              <a:gd name="adj" fmla="val 50000"/>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dk2"/>
                </a:solidFill>
              </a:rPr>
              <a:t>Primary Active Transport</a:t>
            </a:r>
            <a:endParaRPr sz="1600">
              <a:solidFill>
                <a:schemeClr val="dk2"/>
              </a:solidFill>
            </a:endParaRPr>
          </a:p>
        </p:txBody>
      </p:sp>
      <p:sp>
        <p:nvSpPr>
          <p:cNvPr id="335" name="Google Shape;335;p39"/>
          <p:cNvSpPr/>
          <p:nvPr/>
        </p:nvSpPr>
        <p:spPr>
          <a:xfrm>
            <a:off x="1187350" y="3638603"/>
            <a:ext cx="1538100" cy="442500"/>
          </a:xfrm>
          <a:prstGeom prst="roundRect">
            <a:avLst>
              <a:gd name="adj" fmla="val 50000"/>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040C28"/>
                </a:solidFill>
              </a:rPr>
              <a:t>ION Transporters</a:t>
            </a:r>
            <a:endParaRPr sz="1600">
              <a:solidFill>
                <a:srgbClr val="040C28"/>
              </a:solidFill>
            </a:endParaRPr>
          </a:p>
        </p:txBody>
      </p:sp>
      <p:sp>
        <p:nvSpPr>
          <p:cNvPr id="336" name="Google Shape;336;p39"/>
          <p:cNvSpPr/>
          <p:nvPr/>
        </p:nvSpPr>
        <p:spPr>
          <a:xfrm>
            <a:off x="2877843" y="3638603"/>
            <a:ext cx="1538100" cy="442500"/>
          </a:xfrm>
          <a:prstGeom prst="roundRect">
            <a:avLst>
              <a:gd name="adj" fmla="val 50000"/>
            </a:avLst>
          </a:prstGeom>
          <a:solidFill>
            <a:srgbClr val="76A5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chemeClr val="dk2"/>
                </a:solidFill>
              </a:rPr>
              <a:t>ABC Transporters</a:t>
            </a:r>
            <a:endParaRPr sz="1200">
              <a:solidFill>
                <a:schemeClr val="dk2"/>
              </a:solidFill>
            </a:endParaRPr>
          </a:p>
        </p:txBody>
      </p:sp>
      <p:sp>
        <p:nvSpPr>
          <p:cNvPr id="337" name="Google Shape;337;p39"/>
          <p:cNvSpPr/>
          <p:nvPr/>
        </p:nvSpPr>
        <p:spPr>
          <a:xfrm>
            <a:off x="4727950" y="3638603"/>
            <a:ext cx="1538100" cy="442500"/>
          </a:xfrm>
          <a:prstGeom prst="roundRect">
            <a:avLst>
              <a:gd name="adj" fmla="val 50000"/>
            </a:avLst>
          </a:prstGeom>
          <a:solidFill>
            <a:srgbClr val="EA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040C28"/>
                </a:solidFill>
              </a:rPr>
              <a:t>SYMPORT</a:t>
            </a:r>
            <a:endParaRPr sz="1200">
              <a:solidFill>
                <a:srgbClr val="040C28"/>
              </a:solidFill>
            </a:endParaRPr>
          </a:p>
        </p:txBody>
      </p:sp>
      <p:sp>
        <p:nvSpPr>
          <p:cNvPr id="338" name="Google Shape;338;p39"/>
          <p:cNvSpPr/>
          <p:nvPr/>
        </p:nvSpPr>
        <p:spPr>
          <a:xfrm>
            <a:off x="6418443" y="3638603"/>
            <a:ext cx="1538100" cy="442500"/>
          </a:xfrm>
          <a:prstGeom prst="roundRect">
            <a:avLst>
              <a:gd name="adj" fmla="val 50000"/>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040C28"/>
                </a:solidFill>
              </a:rPr>
              <a:t>ANTIPORT</a:t>
            </a:r>
            <a:endParaRPr sz="1200">
              <a:solidFill>
                <a:srgbClr val="040C28"/>
              </a:solidFill>
            </a:endParaRPr>
          </a:p>
        </p:txBody>
      </p:sp>
      <p:cxnSp>
        <p:nvCxnSpPr>
          <p:cNvPr id="339" name="Google Shape;339;p39"/>
          <p:cNvCxnSpPr>
            <a:stCxn id="332" idx="2"/>
            <a:endCxn id="333" idx="0"/>
          </p:cNvCxnSpPr>
          <p:nvPr/>
        </p:nvCxnSpPr>
        <p:spPr>
          <a:xfrm rot="-5400000" flipH="1">
            <a:off x="5228493" y="1625150"/>
            <a:ext cx="457200" cy="1770300"/>
          </a:xfrm>
          <a:prstGeom prst="bentConnector3">
            <a:avLst>
              <a:gd name="adj1" fmla="val 50000"/>
            </a:avLst>
          </a:prstGeom>
          <a:noFill/>
          <a:ln w="28575" cap="flat" cmpd="sng">
            <a:solidFill>
              <a:srgbClr val="040C28"/>
            </a:solidFill>
            <a:prstDash val="solid"/>
            <a:round/>
            <a:headEnd type="none" w="sm" len="sm"/>
            <a:tailEnd type="none" w="sm" len="sm"/>
          </a:ln>
        </p:spPr>
      </p:cxnSp>
      <p:cxnSp>
        <p:nvCxnSpPr>
          <p:cNvPr id="340" name="Google Shape;340;p39"/>
          <p:cNvCxnSpPr>
            <a:stCxn id="334" idx="0"/>
            <a:endCxn id="332" idx="2"/>
          </p:cNvCxnSpPr>
          <p:nvPr/>
        </p:nvCxnSpPr>
        <p:spPr>
          <a:xfrm rot="-5400000">
            <a:off x="3458197" y="1625151"/>
            <a:ext cx="457200" cy="1770300"/>
          </a:xfrm>
          <a:prstGeom prst="bentConnector3">
            <a:avLst>
              <a:gd name="adj1" fmla="val 50000"/>
            </a:avLst>
          </a:prstGeom>
          <a:noFill/>
          <a:ln w="28575" cap="flat" cmpd="sng">
            <a:solidFill>
              <a:srgbClr val="040C28"/>
            </a:solidFill>
            <a:prstDash val="solid"/>
            <a:round/>
            <a:headEnd type="none" w="sm" len="sm"/>
            <a:tailEnd type="none" w="sm" len="sm"/>
          </a:ln>
        </p:spPr>
      </p:cxnSp>
      <p:cxnSp>
        <p:nvCxnSpPr>
          <p:cNvPr id="341" name="Google Shape;341;p39"/>
          <p:cNvCxnSpPr>
            <a:stCxn id="334" idx="2"/>
            <a:endCxn id="336" idx="0"/>
          </p:cNvCxnSpPr>
          <p:nvPr/>
        </p:nvCxnSpPr>
        <p:spPr>
          <a:xfrm rot="-5400000" flipH="1">
            <a:off x="2995597" y="2987451"/>
            <a:ext cx="457200" cy="845100"/>
          </a:xfrm>
          <a:prstGeom prst="bentConnector3">
            <a:avLst>
              <a:gd name="adj1" fmla="val 50000"/>
            </a:avLst>
          </a:prstGeom>
          <a:noFill/>
          <a:ln w="28575" cap="flat" cmpd="sng">
            <a:solidFill>
              <a:srgbClr val="20124D"/>
            </a:solidFill>
            <a:prstDash val="solid"/>
            <a:round/>
            <a:headEnd type="none" w="sm" len="sm"/>
            <a:tailEnd type="none" w="sm" len="sm"/>
          </a:ln>
        </p:spPr>
      </p:cxnSp>
      <p:cxnSp>
        <p:nvCxnSpPr>
          <p:cNvPr id="342" name="Google Shape;342;p39"/>
          <p:cNvCxnSpPr>
            <a:stCxn id="335" idx="0"/>
            <a:endCxn id="334" idx="2"/>
          </p:cNvCxnSpPr>
          <p:nvPr/>
        </p:nvCxnSpPr>
        <p:spPr>
          <a:xfrm rot="-5400000">
            <a:off x="2150350" y="2987453"/>
            <a:ext cx="457200" cy="845100"/>
          </a:xfrm>
          <a:prstGeom prst="bentConnector3">
            <a:avLst>
              <a:gd name="adj1" fmla="val 50000"/>
            </a:avLst>
          </a:prstGeom>
          <a:noFill/>
          <a:ln w="28575" cap="flat" cmpd="sng">
            <a:solidFill>
              <a:srgbClr val="20124D"/>
            </a:solidFill>
            <a:prstDash val="solid"/>
            <a:round/>
            <a:headEnd type="none" w="sm" len="sm"/>
            <a:tailEnd type="none" w="sm" len="sm"/>
          </a:ln>
        </p:spPr>
      </p:cxnSp>
      <p:cxnSp>
        <p:nvCxnSpPr>
          <p:cNvPr id="343" name="Google Shape;343;p39"/>
          <p:cNvCxnSpPr>
            <a:stCxn id="333" idx="2"/>
            <a:endCxn id="338" idx="0"/>
          </p:cNvCxnSpPr>
          <p:nvPr/>
        </p:nvCxnSpPr>
        <p:spPr>
          <a:xfrm rot="-5400000" flipH="1">
            <a:off x="6536340" y="2987301"/>
            <a:ext cx="457200" cy="845400"/>
          </a:xfrm>
          <a:prstGeom prst="bentConnector3">
            <a:avLst>
              <a:gd name="adj1" fmla="val 50000"/>
            </a:avLst>
          </a:prstGeom>
          <a:noFill/>
          <a:ln w="28575" cap="flat" cmpd="sng">
            <a:solidFill>
              <a:srgbClr val="0C343D"/>
            </a:solidFill>
            <a:prstDash val="solid"/>
            <a:round/>
            <a:headEnd type="none" w="sm" len="sm"/>
            <a:tailEnd type="none" w="sm" len="sm"/>
          </a:ln>
        </p:spPr>
      </p:cxnSp>
      <p:cxnSp>
        <p:nvCxnSpPr>
          <p:cNvPr id="344" name="Google Shape;344;p39"/>
          <p:cNvCxnSpPr>
            <a:stCxn id="337" idx="0"/>
            <a:endCxn id="333" idx="2"/>
          </p:cNvCxnSpPr>
          <p:nvPr/>
        </p:nvCxnSpPr>
        <p:spPr>
          <a:xfrm rot="-5400000">
            <a:off x="5690950" y="2987453"/>
            <a:ext cx="457200" cy="845100"/>
          </a:xfrm>
          <a:prstGeom prst="bentConnector3">
            <a:avLst>
              <a:gd name="adj1" fmla="val 50000"/>
            </a:avLst>
          </a:prstGeom>
          <a:noFill/>
          <a:ln w="28575" cap="flat" cmpd="sng">
            <a:solidFill>
              <a:srgbClr val="0C343D"/>
            </a:solidFill>
            <a:prstDash val="solid"/>
            <a:round/>
            <a:headEnd type="none" w="sm" len="sm"/>
            <a:tailEnd type="none" w="sm" len="sm"/>
          </a:ln>
        </p:spPr>
      </p:cxnSp>
      <p:sp>
        <p:nvSpPr>
          <p:cNvPr id="345" name="Google Shape;345;p39"/>
          <p:cNvSpPr/>
          <p:nvPr/>
        </p:nvSpPr>
        <p:spPr>
          <a:xfrm>
            <a:off x="421938" y="4538303"/>
            <a:ext cx="1538100" cy="442500"/>
          </a:xfrm>
          <a:prstGeom prst="roundRect">
            <a:avLst>
              <a:gd name="adj" fmla="val 50000"/>
            </a:avLst>
          </a:prstGeom>
          <a:solidFill>
            <a:srgbClr val="F1C23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040C28"/>
                </a:solidFill>
              </a:rPr>
              <a:t>Organic Anion Transporters</a:t>
            </a:r>
            <a:endParaRPr sz="1200">
              <a:solidFill>
                <a:srgbClr val="040C28"/>
              </a:solidFill>
            </a:endParaRPr>
          </a:p>
        </p:txBody>
      </p:sp>
      <p:sp>
        <p:nvSpPr>
          <p:cNvPr id="346" name="Google Shape;346;p39"/>
          <p:cNvSpPr/>
          <p:nvPr/>
        </p:nvSpPr>
        <p:spPr>
          <a:xfrm>
            <a:off x="2112431" y="4538303"/>
            <a:ext cx="1538100" cy="442500"/>
          </a:xfrm>
          <a:prstGeom prst="roundRect">
            <a:avLst>
              <a:gd name="adj" fmla="val 50000"/>
            </a:avLst>
          </a:prstGeom>
          <a:solidFill>
            <a:srgbClr val="6AA84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200">
                <a:solidFill>
                  <a:srgbClr val="040C28"/>
                </a:solidFill>
              </a:rPr>
              <a:t>Organic Cation Transporters</a:t>
            </a:r>
            <a:endParaRPr sz="1200">
              <a:solidFill>
                <a:srgbClr val="040C28"/>
              </a:solidFill>
            </a:endParaRPr>
          </a:p>
        </p:txBody>
      </p:sp>
      <p:cxnSp>
        <p:nvCxnSpPr>
          <p:cNvPr id="347" name="Google Shape;347;p39"/>
          <p:cNvCxnSpPr>
            <a:stCxn id="345" idx="0"/>
            <a:endCxn id="335" idx="2"/>
          </p:cNvCxnSpPr>
          <p:nvPr/>
        </p:nvCxnSpPr>
        <p:spPr>
          <a:xfrm rot="-5400000">
            <a:off x="1345038" y="3927053"/>
            <a:ext cx="457200" cy="765300"/>
          </a:xfrm>
          <a:prstGeom prst="bentConnector3">
            <a:avLst>
              <a:gd name="adj1" fmla="val 50000"/>
            </a:avLst>
          </a:prstGeom>
          <a:noFill/>
          <a:ln w="28575" cap="flat" cmpd="sng">
            <a:solidFill>
              <a:srgbClr val="20124D"/>
            </a:solidFill>
            <a:prstDash val="solid"/>
            <a:round/>
            <a:headEnd type="none" w="sm" len="sm"/>
            <a:tailEnd type="none" w="sm" len="sm"/>
          </a:ln>
        </p:spPr>
      </p:cxnSp>
      <p:cxnSp>
        <p:nvCxnSpPr>
          <p:cNvPr id="348" name="Google Shape;348;p39"/>
          <p:cNvCxnSpPr>
            <a:stCxn id="346" idx="0"/>
            <a:endCxn id="335" idx="2"/>
          </p:cNvCxnSpPr>
          <p:nvPr/>
        </p:nvCxnSpPr>
        <p:spPr>
          <a:xfrm rot="5400000" flipH="1">
            <a:off x="2190281" y="3847103"/>
            <a:ext cx="457200" cy="925200"/>
          </a:xfrm>
          <a:prstGeom prst="bentConnector3">
            <a:avLst>
              <a:gd name="adj1" fmla="val 50000"/>
            </a:avLst>
          </a:prstGeom>
          <a:noFill/>
          <a:ln w="28575" cap="flat" cmpd="sng">
            <a:solidFill>
              <a:srgbClr val="20124D"/>
            </a:solidFill>
            <a:prstDash val="solid"/>
            <a:round/>
            <a:headEnd type="none" w="sm" len="sm"/>
            <a:tailEnd type="none" w="sm" len="sm"/>
          </a:ln>
        </p:spPr>
      </p:cxnSp>
      <p:pic>
        <p:nvPicPr>
          <p:cNvPr id="349" name="Google Shape;349;p39"/>
          <p:cNvPicPr preferRelativeResize="0"/>
          <p:nvPr/>
        </p:nvPicPr>
        <p:blipFill>
          <a:blip r:embed="rId3">
            <a:alphaModFix/>
          </a:blip>
          <a:stretch>
            <a:fillRect/>
          </a:stretch>
        </p:blipFill>
        <p:spPr>
          <a:xfrm rot="-572681">
            <a:off x="7551584" y="1576060"/>
            <a:ext cx="1397251" cy="1397251"/>
          </a:xfrm>
          <a:prstGeom prst="rect">
            <a:avLst/>
          </a:prstGeom>
          <a:noFill/>
          <a:ln>
            <a:noFill/>
          </a:ln>
        </p:spPr>
      </p:pic>
      <p:sp>
        <p:nvSpPr>
          <p:cNvPr id="350" name="Google Shape;350;p39"/>
          <p:cNvSpPr/>
          <p:nvPr/>
        </p:nvSpPr>
        <p:spPr>
          <a:xfrm>
            <a:off x="-65275" y="1475175"/>
            <a:ext cx="8380800" cy="3603300"/>
          </a:xfrm>
          <a:prstGeom prst="bracePair">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351" name="Google Shape;351;p39"/>
          <p:cNvPicPr preferRelativeResize="0"/>
          <p:nvPr/>
        </p:nvPicPr>
        <p:blipFill rotWithShape="1">
          <a:blip r:embed="rId4">
            <a:alphaModFix/>
          </a:blip>
          <a:srcRect l="30775" r="2495" b="21494"/>
          <a:stretch/>
        </p:blipFill>
        <p:spPr>
          <a:xfrm>
            <a:off x="7822748" y="2989225"/>
            <a:ext cx="1321251" cy="457200"/>
          </a:xfrm>
          <a:prstGeom prst="rect">
            <a:avLst/>
          </a:prstGeom>
          <a:noFill/>
          <a:ln>
            <a:noFill/>
          </a:ln>
        </p:spPr>
      </p:pic>
      <p:sp>
        <p:nvSpPr>
          <p:cNvPr id="352" name="Google Shape;352;p39"/>
          <p:cNvSpPr txBox="1"/>
          <p:nvPr/>
        </p:nvSpPr>
        <p:spPr>
          <a:xfrm>
            <a:off x="2114850" y="3307050"/>
            <a:ext cx="70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i="1">
                <a:latin typeface="Lato"/>
                <a:ea typeface="Lato"/>
                <a:cs typeface="Lato"/>
                <a:sym typeface="Lato"/>
              </a:rPr>
              <a:t>Carrier proteins</a:t>
            </a:r>
            <a:endParaRPr i="1">
              <a:latin typeface="Lato"/>
              <a:ea typeface="Lato"/>
              <a:cs typeface="Lato"/>
              <a:sym typeface="Lato"/>
            </a:endParaRPr>
          </a:p>
        </p:txBody>
      </p:sp>
      <p:sp>
        <p:nvSpPr>
          <p:cNvPr id="353" name="Google Shape;353;p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0"/>
          <p:cNvSpPr/>
          <p:nvPr/>
        </p:nvSpPr>
        <p:spPr>
          <a:xfrm>
            <a:off x="966050" y="3041725"/>
            <a:ext cx="3694500" cy="1654800"/>
          </a:xfrm>
          <a:prstGeom prst="flowChartConnector">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59" name="Google Shape;359;p40"/>
          <p:cNvSpPr txBox="1">
            <a:spLocks noGrp="1"/>
          </p:cNvSpPr>
          <p:nvPr>
            <p:ph type="title"/>
          </p:nvPr>
        </p:nvSpPr>
        <p:spPr>
          <a:xfrm>
            <a:off x="638050" y="5484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Primary Active Transport</a:t>
            </a:r>
            <a:endParaRPr/>
          </a:p>
        </p:txBody>
      </p:sp>
      <p:sp>
        <p:nvSpPr>
          <p:cNvPr id="360" name="Google Shape;360;p40"/>
          <p:cNvSpPr txBox="1">
            <a:spLocks noGrp="1"/>
          </p:cNvSpPr>
          <p:nvPr>
            <p:ph type="body" idx="1"/>
          </p:nvPr>
        </p:nvSpPr>
        <p:spPr>
          <a:xfrm>
            <a:off x="638050" y="1334750"/>
            <a:ext cx="4897200" cy="165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a:latin typeface="Arial"/>
                <a:ea typeface="Arial"/>
                <a:cs typeface="Arial"/>
                <a:sym typeface="Arial"/>
              </a:rPr>
              <a:t>In this process, </a:t>
            </a:r>
            <a:r>
              <a:rPr lang="en-GB" sz="1700" u="sng">
                <a:latin typeface="Arial"/>
                <a:ea typeface="Arial"/>
                <a:cs typeface="Arial"/>
                <a:sym typeface="Arial"/>
              </a:rPr>
              <a:t>there is direct ATP requirement. </a:t>
            </a:r>
            <a:endParaRPr sz="1700" u="sng">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Moreover, the process transfers only one ion or molecule and in only one direction, and hence called as uniporter e.g. absorption of glucose</a:t>
            </a:r>
            <a:endParaRPr sz="1700">
              <a:latin typeface="Arial"/>
              <a:ea typeface="Arial"/>
              <a:cs typeface="Arial"/>
              <a:sym typeface="Arial"/>
            </a:endParaRPr>
          </a:p>
        </p:txBody>
      </p:sp>
      <p:pic>
        <p:nvPicPr>
          <p:cNvPr id="361" name="Google Shape;361;p40"/>
          <p:cNvPicPr preferRelativeResize="0"/>
          <p:nvPr/>
        </p:nvPicPr>
        <p:blipFill rotWithShape="1">
          <a:blip r:embed="rId3">
            <a:alphaModFix/>
          </a:blip>
          <a:srcRect t="13322"/>
          <a:stretch/>
        </p:blipFill>
        <p:spPr>
          <a:xfrm>
            <a:off x="5465650" y="648950"/>
            <a:ext cx="3356350" cy="3254851"/>
          </a:xfrm>
          <a:prstGeom prst="rect">
            <a:avLst/>
          </a:prstGeom>
          <a:noFill/>
          <a:ln>
            <a:noFill/>
          </a:ln>
        </p:spPr>
      </p:pic>
      <p:sp>
        <p:nvSpPr>
          <p:cNvPr id="362" name="Google Shape;362;p40"/>
          <p:cNvSpPr txBox="1"/>
          <p:nvPr/>
        </p:nvSpPr>
        <p:spPr>
          <a:xfrm>
            <a:off x="2075650" y="3106975"/>
            <a:ext cx="16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Carrier proteins</a:t>
            </a:r>
            <a:endParaRPr>
              <a:latin typeface="Lato"/>
              <a:ea typeface="Lato"/>
              <a:cs typeface="Lato"/>
              <a:sym typeface="Lato"/>
            </a:endParaRPr>
          </a:p>
        </p:txBody>
      </p:sp>
      <p:cxnSp>
        <p:nvCxnSpPr>
          <p:cNvPr id="363" name="Google Shape;363;p40"/>
          <p:cNvCxnSpPr/>
          <p:nvPr/>
        </p:nvCxnSpPr>
        <p:spPr>
          <a:xfrm flipH="1">
            <a:off x="1916975" y="3550850"/>
            <a:ext cx="691800" cy="522300"/>
          </a:xfrm>
          <a:prstGeom prst="straightConnector1">
            <a:avLst/>
          </a:prstGeom>
          <a:noFill/>
          <a:ln w="9525" cap="flat" cmpd="sng">
            <a:solidFill>
              <a:schemeClr val="dk2"/>
            </a:solidFill>
            <a:prstDash val="solid"/>
            <a:round/>
            <a:headEnd type="none" w="med" len="med"/>
            <a:tailEnd type="triangle" w="med" len="med"/>
          </a:ln>
        </p:spPr>
      </p:cxnSp>
      <p:cxnSp>
        <p:nvCxnSpPr>
          <p:cNvPr id="364" name="Google Shape;364;p40"/>
          <p:cNvCxnSpPr>
            <a:stCxn id="362" idx="2"/>
          </p:cNvCxnSpPr>
          <p:nvPr/>
        </p:nvCxnSpPr>
        <p:spPr>
          <a:xfrm>
            <a:off x="2917750" y="3507175"/>
            <a:ext cx="580800" cy="526800"/>
          </a:xfrm>
          <a:prstGeom prst="straightConnector1">
            <a:avLst/>
          </a:prstGeom>
          <a:noFill/>
          <a:ln w="9525" cap="flat" cmpd="sng">
            <a:solidFill>
              <a:schemeClr val="dk2"/>
            </a:solidFill>
            <a:prstDash val="solid"/>
            <a:round/>
            <a:headEnd type="none" w="med" len="med"/>
            <a:tailEnd type="triangle" w="med" len="med"/>
          </a:ln>
        </p:spPr>
      </p:cxnSp>
      <p:sp>
        <p:nvSpPr>
          <p:cNvPr id="365" name="Google Shape;365;p40"/>
          <p:cNvSpPr txBox="1"/>
          <p:nvPr/>
        </p:nvSpPr>
        <p:spPr>
          <a:xfrm>
            <a:off x="1140300" y="3988025"/>
            <a:ext cx="154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Ion Transporters</a:t>
            </a:r>
            <a:endParaRPr>
              <a:latin typeface="Lato"/>
              <a:ea typeface="Lato"/>
              <a:cs typeface="Lato"/>
              <a:sym typeface="Lato"/>
            </a:endParaRPr>
          </a:p>
        </p:txBody>
      </p:sp>
      <p:sp>
        <p:nvSpPr>
          <p:cNvPr id="366" name="Google Shape;366;p40"/>
          <p:cNvSpPr txBox="1"/>
          <p:nvPr/>
        </p:nvSpPr>
        <p:spPr>
          <a:xfrm>
            <a:off x="2950325" y="3988025"/>
            <a:ext cx="17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ABC Transporters</a:t>
            </a:r>
            <a:endParaRPr>
              <a:latin typeface="Lato"/>
              <a:ea typeface="Lato"/>
              <a:cs typeface="Lato"/>
              <a:sym typeface="Lato"/>
            </a:endParaRPr>
          </a:p>
        </p:txBody>
      </p:sp>
      <p:sp>
        <p:nvSpPr>
          <p:cNvPr id="367" name="Google Shape;367;p4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1"/>
          <p:cNvSpPr txBox="1">
            <a:spLocks noGrp="1"/>
          </p:cNvSpPr>
          <p:nvPr>
            <p:ph type="title"/>
          </p:nvPr>
        </p:nvSpPr>
        <p:spPr>
          <a:xfrm>
            <a:off x="727650" y="5484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ION TRANSPORTERS</a:t>
            </a:r>
            <a:endParaRPr/>
          </a:p>
        </p:txBody>
      </p:sp>
      <p:sp>
        <p:nvSpPr>
          <p:cNvPr id="373" name="Google Shape;373;p41"/>
          <p:cNvSpPr txBox="1">
            <a:spLocks noGrp="1"/>
          </p:cNvSpPr>
          <p:nvPr>
            <p:ph type="body" idx="1"/>
          </p:nvPr>
        </p:nvSpPr>
        <p:spPr>
          <a:xfrm>
            <a:off x="727650" y="1279350"/>
            <a:ext cx="8337900" cy="2355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1400" u="sng">
                <a:latin typeface="Arial"/>
                <a:ea typeface="Arial"/>
                <a:cs typeface="Arial"/>
                <a:sym typeface="Arial"/>
              </a:rPr>
              <a:t>Responsible for transporting ions in or out of cells.</a:t>
            </a:r>
            <a:endParaRPr sz="1400" u="sng">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 A classic example of ATP-driven ion pump is proton pump which is implicated in acidification of intracellular compartments.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Two types of ion transporters which play important role in the intestinal absorption of drugs have been identified </a:t>
            </a:r>
            <a:endParaRPr sz="1400">
              <a:latin typeface="Arial"/>
              <a:ea typeface="Arial"/>
              <a:cs typeface="Arial"/>
              <a:sym typeface="Arial"/>
            </a:endParaRPr>
          </a:p>
          <a:p>
            <a:pPr marL="0" lvl="0" indent="457200" algn="l" rtl="0">
              <a:spcBef>
                <a:spcPts val="1200"/>
              </a:spcBef>
              <a:spcAft>
                <a:spcPts val="0"/>
              </a:spcAft>
              <a:buNone/>
            </a:pPr>
            <a:r>
              <a:rPr lang="en-GB" sz="1400">
                <a:latin typeface="Arial"/>
                <a:ea typeface="Arial"/>
                <a:cs typeface="Arial"/>
                <a:sym typeface="Arial"/>
              </a:rPr>
              <a:t>(</a:t>
            </a:r>
            <a:r>
              <a:rPr lang="en-GB" sz="1400" b="1" u="sng">
                <a:solidFill>
                  <a:srgbClr val="073763"/>
                </a:solidFill>
                <a:latin typeface="Arial"/>
                <a:ea typeface="Arial"/>
                <a:cs typeface="Arial"/>
                <a:sym typeface="Arial"/>
              </a:rPr>
              <a:t>a) Organic anion transporter </a:t>
            </a:r>
            <a:r>
              <a:rPr lang="en-GB" sz="1400">
                <a:latin typeface="Arial"/>
                <a:ea typeface="Arial"/>
                <a:cs typeface="Arial"/>
                <a:sym typeface="Arial"/>
              </a:rPr>
              <a:t>– which aids absorption of drugs such as pravastatin and atorvastatin. ( negatively charged atoms)</a:t>
            </a:r>
            <a:endParaRPr sz="1400">
              <a:latin typeface="Arial"/>
              <a:ea typeface="Arial"/>
              <a:cs typeface="Arial"/>
              <a:sym typeface="Arial"/>
            </a:endParaRPr>
          </a:p>
          <a:p>
            <a:pPr marL="0" lvl="0" indent="457200" algn="l" rtl="0">
              <a:spcBef>
                <a:spcPts val="1200"/>
              </a:spcBef>
              <a:spcAft>
                <a:spcPts val="1200"/>
              </a:spcAft>
              <a:buNone/>
            </a:pPr>
            <a:r>
              <a:rPr lang="en-GB" sz="1400" b="1" u="sng">
                <a:solidFill>
                  <a:srgbClr val="5B0F00"/>
                </a:solidFill>
                <a:latin typeface="Arial"/>
                <a:ea typeface="Arial"/>
                <a:cs typeface="Arial"/>
                <a:sym typeface="Arial"/>
              </a:rPr>
              <a:t>(b) Organic cation transporter</a:t>
            </a:r>
            <a:r>
              <a:rPr lang="en-GB" sz="1400">
                <a:latin typeface="Arial"/>
                <a:ea typeface="Arial"/>
                <a:cs typeface="Arial"/>
                <a:sym typeface="Arial"/>
              </a:rPr>
              <a:t> – which aids absorption of drugs such as diphenhydramine. (positively charged atoms)</a:t>
            </a:r>
            <a:endParaRPr sz="1400">
              <a:latin typeface="Arial"/>
              <a:ea typeface="Arial"/>
              <a:cs typeface="Arial"/>
              <a:sym typeface="Arial"/>
            </a:endParaRPr>
          </a:p>
        </p:txBody>
      </p:sp>
      <p:pic>
        <p:nvPicPr>
          <p:cNvPr id="374" name="Google Shape;374;p41"/>
          <p:cNvPicPr preferRelativeResize="0"/>
          <p:nvPr/>
        </p:nvPicPr>
        <p:blipFill>
          <a:blip r:embed="rId3">
            <a:alphaModFix/>
          </a:blip>
          <a:stretch>
            <a:fillRect/>
          </a:stretch>
        </p:blipFill>
        <p:spPr>
          <a:xfrm>
            <a:off x="523300" y="3634288"/>
            <a:ext cx="3400050" cy="1412564"/>
          </a:xfrm>
          <a:prstGeom prst="rect">
            <a:avLst/>
          </a:prstGeom>
          <a:noFill/>
          <a:ln>
            <a:noFill/>
          </a:ln>
        </p:spPr>
      </p:pic>
      <p:sp>
        <p:nvSpPr>
          <p:cNvPr id="375" name="Google Shape;375;p41"/>
          <p:cNvSpPr txBox="1"/>
          <p:nvPr/>
        </p:nvSpPr>
        <p:spPr>
          <a:xfrm>
            <a:off x="3986225" y="3306600"/>
            <a:ext cx="4963500" cy="1856400"/>
          </a:xfrm>
          <a:prstGeom prst="rect">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200">
                <a:solidFill>
                  <a:srgbClr val="333333"/>
                </a:solidFill>
                <a:highlight>
                  <a:srgbClr val="EAD1DC"/>
                </a:highlight>
              </a:rPr>
              <a:t>Three sodium ions attach to the proteins, as well as the ATP, which splits to provides energy to change the shape of the protein. Sodium ions are pushed out the membrane to the outside of the cell, when the protein changes shape.</a:t>
            </a:r>
            <a:endParaRPr sz="1200">
              <a:solidFill>
                <a:srgbClr val="333333"/>
              </a:solidFill>
              <a:highlight>
                <a:srgbClr val="EAD1DC"/>
              </a:highlight>
            </a:endParaRPr>
          </a:p>
          <a:p>
            <a:pPr marL="0" lvl="0" indent="0" algn="l" rtl="0">
              <a:lnSpc>
                <a:spcPct val="115000"/>
              </a:lnSpc>
              <a:spcBef>
                <a:spcPts val="0"/>
              </a:spcBef>
              <a:spcAft>
                <a:spcPts val="0"/>
              </a:spcAft>
              <a:buNone/>
            </a:pPr>
            <a:r>
              <a:rPr lang="en-GB" sz="1200">
                <a:solidFill>
                  <a:srgbClr val="333333"/>
                </a:solidFill>
                <a:highlight>
                  <a:srgbClr val="EAD1DC"/>
                </a:highlight>
              </a:rPr>
              <a:t>Two potassium ions bind to the protein and are then transported through the membrane to the inside of the cell, when the protein changes shape. The phosphate detaches from the protein, to resynthesized into ATP.</a:t>
            </a:r>
            <a:endParaRPr>
              <a:highlight>
                <a:srgbClr val="EAD1DC"/>
              </a:highlight>
              <a:latin typeface="Lato"/>
              <a:ea typeface="Lato"/>
              <a:cs typeface="Lato"/>
              <a:sym typeface="Lato"/>
            </a:endParaRPr>
          </a:p>
        </p:txBody>
      </p:sp>
      <p:sp>
        <p:nvSpPr>
          <p:cNvPr id="376" name="Google Shape;376;p4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p:nvPr/>
        </p:nvSpPr>
        <p:spPr>
          <a:xfrm>
            <a:off x="308600" y="3754750"/>
            <a:ext cx="4770600" cy="9258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8" name="Google Shape;108;p15"/>
          <p:cNvSpPr/>
          <p:nvPr/>
        </p:nvSpPr>
        <p:spPr>
          <a:xfrm>
            <a:off x="141450" y="1324450"/>
            <a:ext cx="4950600" cy="2031600"/>
          </a:xfrm>
          <a:prstGeom prst="roundRect">
            <a:avLst>
              <a:gd name="adj" fmla="val 16667"/>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09" name="Google Shape;109;p15"/>
          <p:cNvSpPr txBox="1">
            <a:spLocks noGrp="1"/>
          </p:cNvSpPr>
          <p:nvPr>
            <p:ph type="title"/>
          </p:nvPr>
        </p:nvSpPr>
        <p:spPr>
          <a:xfrm>
            <a:off x="806600" y="598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Cellular Membrane</a:t>
            </a:r>
            <a:endParaRPr/>
          </a:p>
        </p:txBody>
      </p:sp>
      <p:sp>
        <p:nvSpPr>
          <p:cNvPr id="110" name="Google Shape;110;p15"/>
          <p:cNvSpPr txBox="1">
            <a:spLocks noGrp="1"/>
          </p:cNvSpPr>
          <p:nvPr>
            <p:ph type="body" idx="1"/>
          </p:nvPr>
        </p:nvSpPr>
        <p:spPr>
          <a:xfrm>
            <a:off x="321475" y="1324450"/>
            <a:ext cx="4770600" cy="388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solidFill>
                  <a:schemeClr val="lt1"/>
                </a:solidFill>
                <a:latin typeface="Arial"/>
                <a:ea typeface="Arial"/>
                <a:cs typeface="Arial"/>
                <a:sym typeface="Arial"/>
              </a:rPr>
              <a:t>Cellular membrane consists of a double layer of amphiphilic phospholipid molecules arranged in such a fashion that their hydrocarbon chains are oriented inwards to form the hydrophobic phase and their polar heads oriented to form the outer and inner hydrophilic boundaries of the cellular membrane that face the surrounding aqueous environment</a:t>
            </a:r>
            <a:endParaRPr sz="1500">
              <a:solidFill>
                <a:schemeClr val="lt1"/>
              </a:solidFill>
              <a:latin typeface="Arial"/>
              <a:ea typeface="Arial"/>
              <a:cs typeface="Arial"/>
              <a:sym typeface="Arial"/>
            </a:endParaRPr>
          </a:p>
          <a:p>
            <a:pPr marL="0" lvl="0" indent="0" algn="l" rtl="0">
              <a:spcBef>
                <a:spcPts val="1200"/>
              </a:spcBef>
              <a:spcAft>
                <a:spcPts val="0"/>
              </a:spcAft>
              <a:buNone/>
            </a:pP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Globular protein molecules are associated on either side of these hydrophilic boundaries and also interspersed within the membrane structure</a:t>
            </a:r>
            <a:endParaRPr sz="1500">
              <a:latin typeface="Arial"/>
              <a:ea typeface="Arial"/>
              <a:cs typeface="Arial"/>
              <a:sym typeface="Arial"/>
            </a:endParaRPr>
          </a:p>
          <a:p>
            <a:pPr marL="0" lvl="0" indent="0" algn="l" rtl="0">
              <a:spcBef>
                <a:spcPts val="1200"/>
              </a:spcBef>
              <a:spcAft>
                <a:spcPts val="1200"/>
              </a:spcAft>
              <a:buNone/>
            </a:pPr>
            <a:endParaRPr>
              <a:latin typeface="Arial"/>
              <a:ea typeface="Arial"/>
              <a:cs typeface="Arial"/>
              <a:sym typeface="Arial"/>
            </a:endParaRPr>
          </a:p>
        </p:txBody>
      </p:sp>
      <p:pic>
        <p:nvPicPr>
          <p:cNvPr id="111" name="Google Shape;111;p15"/>
          <p:cNvPicPr preferRelativeResize="0"/>
          <p:nvPr/>
        </p:nvPicPr>
        <p:blipFill>
          <a:blip r:embed="rId3">
            <a:alphaModFix/>
          </a:blip>
          <a:stretch>
            <a:fillRect/>
          </a:stretch>
        </p:blipFill>
        <p:spPr>
          <a:xfrm>
            <a:off x="5092050" y="2189720"/>
            <a:ext cx="4051950" cy="1500730"/>
          </a:xfrm>
          <a:prstGeom prst="rect">
            <a:avLst/>
          </a:prstGeom>
          <a:noFill/>
          <a:ln>
            <a:noFill/>
          </a:ln>
        </p:spPr>
      </p:pic>
      <p:sp>
        <p:nvSpPr>
          <p:cNvPr id="112" name="Google Shape;112;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2"/>
          <p:cNvSpPr txBox="1">
            <a:spLocks noGrp="1"/>
          </p:cNvSpPr>
          <p:nvPr>
            <p:ph type="title"/>
          </p:nvPr>
        </p:nvSpPr>
        <p:spPr>
          <a:xfrm>
            <a:off x="652300" y="585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ABC (ATP-binding cassette) transporters </a:t>
            </a:r>
            <a:endParaRPr/>
          </a:p>
        </p:txBody>
      </p:sp>
      <p:sp>
        <p:nvSpPr>
          <p:cNvPr id="382" name="Google Shape;382;p42"/>
          <p:cNvSpPr txBox="1">
            <a:spLocks noGrp="1"/>
          </p:cNvSpPr>
          <p:nvPr>
            <p:ph type="body" idx="1"/>
          </p:nvPr>
        </p:nvSpPr>
        <p:spPr>
          <a:xfrm>
            <a:off x="652300" y="1371650"/>
            <a:ext cx="5198400" cy="345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latin typeface="Arial"/>
                <a:ea typeface="Arial"/>
                <a:cs typeface="Arial"/>
                <a:sym typeface="Arial"/>
              </a:rPr>
              <a:t>Are responsible for transporting small foreign molecules (like drugs and toxins) especially out of cells (and thus called as efflux pumps) which make them clinically important.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A classic example of ABC transporter is P-glycoprotein (P-gp).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The latter is responsible for pumping hydrophobic drugs especially anticancer drugs out of cells.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Presence of large quantity of this protein thus makes the cells resistant to a variety of drugs used in cancer chemotherapy, a phenomenon called as multi-drug resistance. </a:t>
            </a:r>
            <a:endParaRPr sz="1400">
              <a:latin typeface="Arial"/>
              <a:ea typeface="Arial"/>
              <a:cs typeface="Arial"/>
              <a:sym typeface="Arial"/>
            </a:endParaRPr>
          </a:p>
          <a:p>
            <a:pPr marL="0" lvl="0" indent="0" algn="l" rtl="0">
              <a:spcBef>
                <a:spcPts val="1200"/>
              </a:spcBef>
              <a:spcAft>
                <a:spcPts val="1200"/>
              </a:spcAft>
              <a:buNone/>
            </a:pPr>
            <a:r>
              <a:rPr lang="en-GB" sz="1400">
                <a:latin typeface="Arial"/>
                <a:ea typeface="Arial"/>
                <a:cs typeface="Arial"/>
                <a:sym typeface="Arial"/>
              </a:rPr>
              <a:t>It is for this reason that P-gp is called as multi-drug resistance (MDR) protein. </a:t>
            </a:r>
            <a:endParaRPr sz="1400">
              <a:latin typeface="Arial"/>
              <a:ea typeface="Arial"/>
              <a:cs typeface="Arial"/>
              <a:sym typeface="Arial"/>
            </a:endParaRPr>
          </a:p>
        </p:txBody>
      </p:sp>
      <p:pic>
        <p:nvPicPr>
          <p:cNvPr id="383" name="Google Shape;383;p42"/>
          <p:cNvPicPr preferRelativeResize="0"/>
          <p:nvPr/>
        </p:nvPicPr>
        <p:blipFill rotWithShape="1">
          <a:blip r:embed="rId3">
            <a:alphaModFix/>
          </a:blip>
          <a:srcRect l="7514" t="22146" r="6795" b="7746"/>
          <a:stretch/>
        </p:blipFill>
        <p:spPr>
          <a:xfrm>
            <a:off x="5699925" y="1256600"/>
            <a:ext cx="3293573" cy="2021000"/>
          </a:xfrm>
          <a:prstGeom prst="rect">
            <a:avLst/>
          </a:prstGeom>
          <a:noFill/>
          <a:ln>
            <a:noFill/>
          </a:ln>
        </p:spPr>
      </p:pic>
      <p:pic>
        <p:nvPicPr>
          <p:cNvPr id="384" name="Google Shape;384;p42"/>
          <p:cNvPicPr preferRelativeResize="0"/>
          <p:nvPr/>
        </p:nvPicPr>
        <p:blipFill>
          <a:blip r:embed="rId4">
            <a:alphaModFix/>
          </a:blip>
          <a:stretch>
            <a:fillRect/>
          </a:stretch>
        </p:blipFill>
        <p:spPr>
          <a:xfrm>
            <a:off x="6403675" y="3296625"/>
            <a:ext cx="2462518" cy="1846875"/>
          </a:xfrm>
          <a:prstGeom prst="rect">
            <a:avLst/>
          </a:prstGeom>
          <a:noFill/>
          <a:ln>
            <a:noFill/>
          </a:ln>
        </p:spPr>
      </p:pic>
      <p:sp>
        <p:nvSpPr>
          <p:cNvPr id="385" name="Google Shape;385;p4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title"/>
          </p:nvPr>
        </p:nvSpPr>
        <p:spPr>
          <a:xfrm>
            <a:off x="652300" y="62430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440" b="0">
                <a:latin typeface="Arial"/>
                <a:ea typeface="Arial"/>
                <a:cs typeface="Arial"/>
                <a:sym typeface="Arial"/>
              </a:rPr>
              <a:t>Secondary active transport </a:t>
            </a:r>
            <a:endParaRPr sz="2440" b="0">
              <a:latin typeface="Arial"/>
              <a:ea typeface="Arial"/>
              <a:cs typeface="Arial"/>
              <a:sym typeface="Arial"/>
            </a:endParaRPr>
          </a:p>
        </p:txBody>
      </p:sp>
      <p:sp>
        <p:nvSpPr>
          <p:cNvPr id="391" name="Google Shape;391;p43"/>
          <p:cNvSpPr txBox="1">
            <a:spLocks noGrp="1"/>
          </p:cNvSpPr>
          <p:nvPr>
            <p:ph type="body" idx="1"/>
          </p:nvPr>
        </p:nvSpPr>
        <p:spPr>
          <a:xfrm>
            <a:off x="411475" y="1453050"/>
            <a:ext cx="4629300" cy="343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Arial"/>
                <a:ea typeface="Arial"/>
                <a:cs typeface="Arial"/>
                <a:sym typeface="Arial"/>
              </a:rPr>
              <a:t>There is no direct requirement of ATP i.e. it takes advantage of previously existing concentration gradient. </a:t>
            </a:r>
            <a:endParaRPr sz="1800">
              <a:latin typeface="Arial"/>
              <a:ea typeface="Arial"/>
              <a:cs typeface="Arial"/>
              <a:sym typeface="Arial"/>
            </a:endParaRPr>
          </a:p>
          <a:p>
            <a:pPr marL="0" lvl="0" indent="0" algn="l" rtl="0">
              <a:spcBef>
                <a:spcPts val="1200"/>
              </a:spcBef>
              <a:spcAft>
                <a:spcPts val="1200"/>
              </a:spcAft>
              <a:buNone/>
            </a:pPr>
            <a:r>
              <a:rPr lang="en-GB" sz="1800">
                <a:latin typeface="Arial"/>
                <a:ea typeface="Arial"/>
                <a:cs typeface="Arial"/>
                <a:sym typeface="Arial"/>
              </a:rPr>
              <a:t>The energy required in transporting an ion aids transport of another ion or molecule (co-transport or coupled transport) either in the same direction or in the opposite direction. </a:t>
            </a:r>
            <a:endParaRPr sz="1800">
              <a:latin typeface="Arial"/>
              <a:ea typeface="Arial"/>
              <a:cs typeface="Arial"/>
              <a:sym typeface="Arial"/>
            </a:endParaRPr>
          </a:p>
        </p:txBody>
      </p:sp>
      <p:pic>
        <p:nvPicPr>
          <p:cNvPr id="392" name="Google Shape;392;p43"/>
          <p:cNvPicPr preferRelativeResize="0"/>
          <p:nvPr/>
        </p:nvPicPr>
        <p:blipFill rotWithShape="1">
          <a:blip r:embed="rId3">
            <a:alphaModFix/>
          </a:blip>
          <a:srcRect l="62880" t="3047" b="6257"/>
          <a:stretch/>
        </p:blipFill>
        <p:spPr>
          <a:xfrm>
            <a:off x="5128450" y="1331600"/>
            <a:ext cx="3829775" cy="3554650"/>
          </a:xfrm>
          <a:prstGeom prst="rect">
            <a:avLst/>
          </a:prstGeom>
          <a:noFill/>
          <a:ln>
            <a:noFill/>
          </a:ln>
        </p:spPr>
      </p:pic>
      <p:sp>
        <p:nvSpPr>
          <p:cNvPr id="393" name="Google Shape;393;p4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4"/>
          <p:cNvSpPr txBox="1">
            <a:spLocks noGrp="1"/>
          </p:cNvSpPr>
          <p:nvPr>
            <p:ph type="title"/>
          </p:nvPr>
        </p:nvSpPr>
        <p:spPr>
          <a:xfrm>
            <a:off x="727650" y="5471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Uniport , Symport , Antiport</a:t>
            </a:r>
            <a:endParaRPr/>
          </a:p>
        </p:txBody>
      </p:sp>
      <p:pic>
        <p:nvPicPr>
          <p:cNvPr id="399" name="Google Shape;399;p44"/>
          <p:cNvPicPr preferRelativeResize="0"/>
          <p:nvPr/>
        </p:nvPicPr>
        <p:blipFill>
          <a:blip r:embed="rId3">
            <a:alphaModFix/>
          </a:blip>
          <a:stretch>
            <a:fillRect/>
          </a:stretch>
        </p:blipFill>
        <p:spPr>
          <a:xfrm>
            <a:off x="727650" y="1273300"/>
            <a:ext cx="5779038" cy="3756375"/>
          </a:xfrm>
          <a:prstGeom prst="rect">
            <a:avLst/>
          </a:prstGeom>
          <a:noFill/>
          <a:ln>
            <a:noFill/>
          </a:ln>
        </p:spPr>
      </p:pic>
      <p:sp>
        <p:nvSpPr>
          <p:cNvPr id="400" name="Google Shape;400;p44"/>
          <p:cNvSpPr txBox="1"/>
          <p:nvPr/>
        </p:nvSpPr>
        <p:spPr>
          <a:xfrm>
            <a:off x="6506700" y="1273300"/>
            <a:ext cx="2430300" cy="1985700"/>
          </a:xfrm>
          <a:prstGeom prst="rect">
            <a:avLst/>
          </a:prstGeom>
          <a:noFill/>
          <a:ln w="9525" cap="flat" cmpd="sng">
            <a:solidFill>
              <a:srgbClr val="08563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300" b="1" i="1" u="sng"/>
              <a:t>Symport (co-transport)</a:t>
            </a:r>
            <a:r>
              <a:rPr lang="en-GB" sz="1300" i="1"/>
              <a:t> – involves movement of both molecules in the same direction e.g. Na+ -glucose symporter uses the potential energy of the Na+ concentration gradient to move glucose against its concentration gradient. </a:t>
            </a:r>
            <a:endParaRPr sz="1300" i="1"/>
          </a:p>
        </p:txBody>
      </p:sp>
      <p:sp>
        <p:nvSpPr>
          <p:cNvPr id="401" name="Google Shape;401;p44"/>
          <p:cNvSpPr txBox="1"/>
          <p:nvPr/>
        </p:nvSpPr>
        <p:spPr>
          <a:xfrm>
            <a:off x="6506700" y="3394725"/>
            <a:ext cx="2430300" cy="1477500"/>
          </a:xfrm>
          <a:prstGeom prst="rect">
            <a:avLst/>
          </a:prstGeom>
          <a:noFill/>
          <a:ln w="9525" cap="flat" cmpd="sng">
            <a:solidFill>
              <a:srgbClr val="0C343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b="1" u="sng">
                <a:latin typeface="Lato"/>
                <a:ea typeface="Lato"/>
                <a:cs typeface="Lato"/>
                <a:sym typeface="Lato"/>
              </a:rPr>
              <a:t>Antiport (counter-transport)</a:t>
            </a:r>
            <a:r>
              <a:rPr lang="en-GB">
                <a:latin typeface="Lato"/>
                <a:ea typeface="Lato"/>
                <a:cs typeface="Lato"/>
                <a:sym typeface="Lato"/>
              </a:rPr>
              <a:t> – involves movement of molecules in the opposite direction e.g. expulsion of K+ ions using the Na+ gradient</a:t>
            </a:r>
            <a:endParaRPr>
              <a:latin typeface="Lato"/>
              <a:ea typeface="Lato"/>
              <a:cs typeface="Lato"/>
              <a:sym typeface="Lato"/>
            </a:endParaRPr>
          </a:p>
        </p:txBody>
      </p:sp>
      <p:sp>
        <p:nvSpPr>
          <p:cNvPr id="402" name="Google Shape;402;p4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5"/>
          <p:cNvSpPr txBox="1">
            <a:spLocks noGrp="1"/>
          </p:cNvSpPr>
          <p:nvPr>
            <p:ph type="title"/>
          </p:nvPr>
        </p:nvSpPr>
        <p:spPr>
          <a:xfrm>
            <a:off x="588000" y="5985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Difference between Active &amp; Passive Transport</a:t>
            </a:r>
            <a:endParaRPr/>
          </a:p>
        </p:txBody>
      </p:sp>
      <p:graphicFrame>
        <p:nvGraphicFramePr>
          <p:cNvPr id="408" name="Google Shape;408;p45"/>
          <p:cNvGraphicFramePr/>
          <p:nvPr/>
        </p:nvGraphicFramePr>
        <p:xfrm>
          <a:off x="139763" y="1386850"/>
          <a:ext cx="3000000" cy="3000000"/>
        </p:xfrm>
        <a:graphic>
          <a:graphicData uri="http://schemas.openxmlformats.org/drawingml/2006/table">
            <a:tbl>
              <a:tblPr>
                <a:solidFill>
                  <a:srgbClr val="FFFFFF"/>
                </a:solidFill>
                <a:tableStyleId>{89B9FCD0-8602-48BB-93AC-0B39AABD985E}</a:tableStyleId>
              </a:tblPr>
              <a:tblGrid>
                <a:gridCol w="1501775"/>
                <a:gridCol w="3383650"/>
                <a:gridCol w="4004750"/>
              </a:tblGrid>
              <a:tr h="504825">
                <a:tc>
                  <a:txBody>
                    <a:bodyPr/>
                    <a:lstStyle/>
                    <a:p>
                      <a:pPr marL="0" lvl="0" indent="0" algn="ctr" rtl="0">
                        <a:lnSpc>
                          <a:spcPct val="115000"/>
                        </a:lnSpc>
                        <a:spcBef>
                          <a:spcPts val="0"/>
                        </a:spcBef>
                        <a:spcAft>
                          <a:spcPts val="800"/>
                        </a:spcAft>
                        <a:buNone/>
                      </a:pPr>
                      <a:r>
                        <a:rPr lang="en-GB" b="1">
                          <a:solidFill>
                            <a:srgbClr val="273239"/>
                          </a:solidFill>
                          <a:highlight>
                            <a:srgbClr val="FF9900"/>
                          </a:highlight>
                          <a:latin typeface="Nunito"/>
                          <a:ea typeface="Nunito"/>
                          <a:cs typeface="Nunito"/>
                          <a:sym typeface="Nunito"/>
                        </a:rPr>
                        <a:t>Features</a:t>
                      </a:r>
                      <a:endParaRPr b="1">
                        <a:solidFill>
                          <a:srgbClr val="273239"/>
                        </a:solidFill>
                        <a:highlight>
                          <a:srgbClr val="FF9900"/>
                        </a:highlight>
                        <a:latin typeface="Nunito"/>
                        <a:ea typeface="Nunito"/>
                        <a:cs typeface="Nunito"/>
                        <a:sym typeface="Nunito"/>
                      </a:endParaRPr>
                    </a:p>
                  </a:txBody>
                  <a:tcPr marL="38100" marR="38100" marT="95250" marB="952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solidFill>
                      <a:srgbClr val="FF9900"/>
                    </a:solidFill>
                  </a:tcPr>
                </a:tc>
                <a:tc>
                  <a:txBody>
                    <a:bodyPr/>
                    <a:lstStyle/>
                    <a:p>
                      <a:pPr marL="0" lvl="0" indent="0" algn="ctr" rtl="0">
                        <a:lnSpc>
                          <a:spcPct val="115000"/>
                        </a:lnSpc>
                        <a:spcBef>
                          <a:spcPts val="0"/>
                        </a:spcBef>
                        <a:spcAft>
                          <a:spcPts val="800"/>
                        </a:spcAft>
                        <a:buNone/>
                      </a:pPr>
                      <a:r>
                        <a:rPr lang="en-GB" b="1">
                          <a:solidFill>
                            <a:srgbClr val="273239"/>
                          </a:solidFill>
                          <a:highlight>
                            <a:srgbClr val="FF9900"/>
                          </a:highlight>
                          <a:latin typeface="Nunito"/>
                          <a:ea typeface="Nunito"/>
                          <a:cs typeface="Nunito"/>
                          <a:sym typeface="Nunito"/>
                        </a:rPr>
                        <a:t>Active Transport</a:t>
                      </a:r>
                      <a:endParaRPr b="1">
                        <a:solidFill>
                          <a:srgbClr val="273239"/>
                        </a:solidFill>
                        <a:highlight>
                          <a:srgbClr val="FF9900"/>
                        </a:highlight>
                        <a:latin typeface="Nunito"/>
                        <a:ea typeface="Nunito"/>
                        <a:cs typeface="Nunito"/>
                        <a:sym typeface="Nunito"/>
                      </a:endParaRPr>
                    </a:p>
                  </a:txBody>
                  <a:tcPr marL="95250" marR="95250" marT="95250" marB="952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solidFill>
                      <a:srgbClr val="FF9900"/>
                    </a:solidFill>
                  </a:tcPr>
                </a:tc>
                <a:tc>
                  <a:txBody>
                    <a:bodyPr/>
                    <a:lstStyle/>
                    <a:p>
                      <a:pPr marL="0" lvl="0" indent="0" algn="ctr" rtl="0">
                        <a:lnSpc>
                          <a:spcPct val="115000"/>
                        </a:lnSpc>
                        <a:spcBef>
                          <a:spcPts val="0"/>
                        </a:spcBef>
                        <a:spcAft>
                          <a:spcPts val="800"/>
                        </a:spcAft>
                        <a:buNone/>
                      </a:pPr>
                      <a:r>
                        <a:rPr lang="en-GB" b="1">
                          <a:solidFill>
                            <a:srgbClr val="273239"/>
                          </a:solidFill>
                          <a:highlight>
                            <a:srgbClr val="FF9900"/>
                          </a:highlight>
                          <a:latin typeface="Nunito"/>
                          <a:ea typeface="Nunito"/>
                          <a:cs typeface="Nunito"/>
                          <a:sym typeface="Nunito"/>
                        </a:rPr>
                        <a:t>Passive Transport</a:t>
                      </a:r>
                      <a:endParaRPr b="1">
                        <a:solidFill>
                          <a:srgbClr val="273239"/>
                        </a:solidFill>
                        <a:highlight>
                          <a:srgbClr val="FF9900"/>
                        </a:highlight>
                        <a:latin typeface="Nunito"/>
                        <a:ea typeface="Nunito"/>
                        <a:cs typeface="Nunito"/>
                        <a:sym typeface="Nunito"/>
                      </a:endParaRPr>
                    </a:p>
                  </a:txBody>
                  <a:tcPr marL="95250" marR="95250" marT="95250" marB="952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solidFill>
                      <a:srgbClr val="FF9900"/>
                    </a:solidFill>
                  </a:tcPr>
                </a:tc>
              </a:tr>
              <a:tr h="752475">
                <a:tc>
                  <a:txBody>
                    <a:bodyPr/>
                    <a:lstStyle/>
                    <a:p>
                      <a:pPr marL="0" lvl="0" indent="0" algn="ctr" rtl="0">
                        <a:lnSpc>
                          <a:spcPct val="115000"/>
                        </a:lnSpc>
                        <a:spcBef>
                          <a:spcPts val="0"/>
                        </a:spcBef>
                        <a:spcAft>
                          <a:spcPts val="800"/>
                        </a:spcAft>
                        <a:buNone/>
                      </a:pPr>
                      <a:r>
                        <a:rPr lang="en-GB" sz="1250" b="1">
                          <a:solidFill>
                            <a:srgbClr val="273239"/>
                          </a:solidFill>
                          <a:highlight>
                            <a:srgbClr val="FFFFFF"/>
                          </a:highlight>
                        </a:rPr>
                        <a:t>Energy Requirement</a:t>
                      </a:r>
                      <a:endParaRPr sz="1250" b="1">
                        <a:solidFill>
                          <a:srgbClr val="273239"/>
                        </a:solidFill>
                        <a:highlight>
                          <a:srgbClr val="FFFFFF"/>
                        </a:highlight>
                      </a:endParaRPr>
                    </a:p>
                  </a:txBody>
                  <a:tcPr marL="95250" marR="95250" marT="133350" marB="1333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tcPr>
                </a:tc>
                <a:tc>
                  <a:txBody>
                    <a:bodyPr/>
                    <a:lstStyle/>
                    <a:p>
                      <a:pPr marL="0" lvl="0" indent="0" algn="just" rtl="0">
                        <a:lnSpc>
                          <a:spcPct val="115000"/>
                        </a:lnSpc>
                        <a:spcBef>
                          <a:spcPts val="0"/>
                        </a:spcBef>
                        <a:spcAft>
                          <a:spcPts val="800"/>
                        </a:spcAft>
                        <a:buNone/>
                      </a:pPr>
                      <a:r>
                        <a:rPr lang="en-GB" sz="1250">
                          <a:solidFill>
                            <a:srgbClr val="273239"/>
                          </a:solidFill>
                          <a:highlight>
                            <a:srgbClr val="FFFFFF"/>
                          </a:highlight>
                        </a:rPr>
                        <a:t>Requires energy to move molecules against their concentration gradient.</a:t>
                      </a:r>
                      <a:endParaRPr sz="1250">
                        <a:solidFill>
                          <a:srgbClr val="273239"/>
                        </a:solidFill>
                        <a:highlight>
                          <a:srgbClr val="FFFFFF"/>
                        </a:highlight>
                      </a:endParaRPr>
                    </a:p>
                  </a:txBody>
                  <a:tcPr marL="95250" marR="95250" marT="133350" marB="1333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tcPr>
                </a:tc>
                <a:tc>
                  <a:txBody>
                    <a:bodyPr/>
                    <a:lstStyle/>
                    <a:p>
                      <a:pPr marL="0" lvl="0" indent="0" algn="just" rtl="0">
                        <a:lnSpc>
                          <a:spcPct val="115000"/>
                        </a:lnSpc>
                        <a:spcBef>
                          <a:spcPts val="0"/>
                        </a:spcBef>
                        <a:spcAft>
                          <a:spcPts val="800"/>
                        </a:spcAft>
                        <a:buNone/>
                      </a:pPr>
                      <a:r>
                        <a:rPr lang="en-GB" sz="1250">
                          <a:solidFill>
                            <a:srgbClr val="273239"/>
                          </a:solidFill>
                          <a:highlight>
                            <a:srgbClr val="FFFFFF"/>
                          </a:highlight>
                        </a:rPr>
                        <a:t>Does not require energy; molecules move with their concentration gradient.</a:t>
                      </a:r>
                      <a:endParaRPr sz="1250">
                        <a:solidFill>
                          <a:srgbClr val="273239"/>
                        </a:solidFill>
                        <a:highlight>
                          <a:srgbClr val="FFFFFF"/>
                        </a:highlight>
                      </a:endParaRPr>
                    </a:p>
                  </a:txBody>
                  <a:tcPr marL="95250" marR="95250" marT="133350" marB="1333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tcPr>
                </a:tc>
              </a:tr>
              <a:tr h="942975">
                <a:tc>
                  <a:txBody>
                    <a:bodyPr/>
                    <a:lstStyle/>
                    <a:p>
                      <a:pPr marL="0" lvl="0" indent="0" algn="ctr" rtl="0">
                        <a:lnSpc>
                          <a:spcPct val="115000"/>
                        </a:lnSpc>
                        <a:spcBef>
                          <a:spcPts val="0"/>
                        </a:spcBef>
                        <a:spcAft>
                          <a:spcPts val="800"/>
                        </a:spcAft>
                        <a:buNone/>
                      </a:pPr>
                      <a:r>
                        <a:rPr lang="en-GB" sz="1250" b="1">
                          <a:solidFill>
                            <a:srgbClr val="273239"/>
                          </a:solidFill>
                          <a:highlight>
                            <a:srgbClr val="FFFFFF"/>
                          </a:highlight>
                        </a:rPr>
                        <a:t>Movement of Molecules</a:t>
                      </a:r>
                      <a:endParaRPr sz="1250" b="1">
                        <a:solidFill>
                          <a:srgbClr val="273239"/>
                        </a:solidFill>
                        <a:highlight>
                          <a:srgbClr val="FFFFFF"/>
                        </a:highlight>
                      </a:endParaRPr>
                    </a:p>
                  </a:txBody>
                  <a:tcPr marL="95250" marR="95250" marT="133350" marB="1333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tcPr>
                </a:tc>
                <a:tc>
                  <a:txBody>
                    <a:bodyPr/>
                    <a:lstStyle/>
                    <a:p>
                      <a:pPr marL="0" lvl="0" indent="0" algn="just" rtl="0">
                        <a:lnSpc>
                          <a:spcPct val="115000"/>
                        </a:lnSpc>
                        <a:spcBef>
                          <a:spcPts val="0"/>
                        </a:spcBef>
                        <a:spcAft>
                          <a:spcPts val="800"/>
                        </a:spcAft>
                        <a:buNone/>
                      </a:pPr>
                      <a:r>
                        <a:rPr lang="en-GB" sz="1250">
                          <a:solidFill>
                            <a:srgbClr val="273239"/>
                          </a:solidFill>
                          <a:highlight>
                            <a:srgbClr val="FFFFFF"/>
                          </a:highlight>
                        </a:rPr>
                        <a:t>Moves molecules from areas of lower concentration to areas of higher concentration.</a:t>
                      </a:r>
                      <a:endParaRPr sz="1250">
                        <a:solidFill>
                          <a:srgbClr val="273239"/>
                        </a:solidFill>
                        <a:highlight>
                          <a:srgbClr val="FFFFFF"/>
                        </a:highlight>
                      </a:endParaRPr>
                    </a:p>
                  </a:txBody>
                  <a:tcPr marL="95250" marR="95250" marT="133350" marB="1333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tcPr>
                </a:tc>
                <a:tc>
                  <a:txBody>
                    <a:bodyPr/>
                    <a:lstStyle/>
                    <a:p>
                      <a:pPr marL="0" lvl="0" indent="0" algn="just" rtl="0">
                        <a:lnSpc>
                          <a:spcPct val="115000"/>
                        </a:lnSpc>
                        <a:spcBef>
                          <a:spcPts val="0"/>
                        </a:spcBef>
                        <a:spcAft>
                          <a:spcPts val="800"/>
                        </a:spcAft>
                        <a:buNone/>
                      </a:pPr>
                      <a:r>
                        <a:rPr lang="en-GB" sz="1250">
                          <a:solidFill>
                            <a:srgbClr val="273239"/>
                          </a:solidFill>
                          <a:highlight>
                            <a:srgbClr val="FFFFFF"/>
                          </a:highlight>
                        </a:rPr>
                        <a:t>Moves molecules from areas of higher concentration to areas of lower concentration.</a:t>
                      </a:r>
                      <a:endParaRPr sz="1250">
                        <a:solidFill>
                          <a:srgbClr val="273239"/>
                        </a:solidFill>
                        <a:highlight>
                          <a:srgbClr val="FFFFFF"/>
                        </a:highlight>
                      </a:endParaRPr>
                    </a:p>
                  </a:txBody>
                  <a:tcPr marL="95250" marR="95250" marT="133350" marB="1333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tcPr>
                </a:tc>
              </a:tr>
              <a:tr h="942975">
                <a:tc>
                  <a:txBody>
                    <a:bodyPr/>
                    <a:lstStyle/>
                    <a:p>
                      <a:pPr marL="0" lvl="0" indent="0" algn="ctr" rtl="0">
                        <a:lnSpc>
                          <a:spcPct val="115000"/>
                        </a:lnSpc>
                        <a:spcBef>
                          <a:spcPts val="0"/>
                        </a:spcBef>
                        <a:spcAft>
                          <a:spcPts val="800"/>
                        </a:spcAft>
                        <a:buNone/>
                      </a:pPr>
                      <a:r>
                        <a:rPr lang="en-GB" sz="1250" b="1">
                          <a:solidFill>
                            <a:srgbClr val="273239"/>
                          </a:solidFill>
                          <a:highlight>
                            <a:srgbClr val="FFFFFF"/>
                          </a:highlight>
                        </a:rPr>
                        <a:t>Transport Proteins</a:t>
                      </a:r>
                      <a:endParaRPr sz="1250" b="1">
                        <a:solidFill>
                          <a:srgbClr val="273239"/>
                        </a:solidFill>
                        <a:highlight>
                          <a:srgbClr val="FFFFFF"/>
                        </a:highlight>
                      </a:endParaRPr>
                    </a:p>
                  </a:txBody>
                  <a:tcPr marL="95250" marR="95250" marT="133350" marB="1333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tcPr>
                </a:tc>
                <a:tc>
                  <a:txBody>
                    <a:bodyPr/>
                    <a:lstStyle/>
                    <a:p>
                      <a:pPr marL="0" lvl="0" indent="0" algn="just" rtl="0">
                        <a:lnSpc>
                          <a:spcPct val="115000"/>
                        </a:lnSpc>
                        <a:spcBef>
                          <a:spcPts val="0"/>
                        </a:spcBef>
                        <a:spcAft>
                          <a:spcPts val="800"/>
                        </a:spcAft>
                        <a:buNone/>
                      </a:pPr>
                      <a:r>
                        <a:rPr lang="en-GB" sz="1250">
                          <a:solidFill>
                            <a:srgbClr val="273239"/>
                          </a:solidFill>
                          <a:highlight>
                            <a:srgbClr val="FFFFFF"/>
                          </a:highlight>
                        </a:rPr>
                        <a:t>Involves specific transport proteins, such as pumps and carriers, to facilitate movement.</a:t>
                      </a:r>
                      <a:endParaRPr sz="1250">
                        <a:solidFill>
                          <a:srgbClr val="273239"/>
                        </a:solidFill>
                        <a:highlight>
                          <a:srgbClr val="FFFFFF"/>
                        </a:highlight>
                      </a:endParaRPr>
                    </a:p>
                  </a:txBody>
                  <a:tcPr marL="95250" marR="95250" marT="133350" marB="1333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tcPr>
                </a:tc>
                <a:tc>
                  <a:txBody>
                    <a:bodyPr/>
                    <a:lstStyle/>
                    <a:p>
                      <a:pPr marL="0" lvl="0" indent="0" algn="just" rtl="0">
                        <a:lnSpc>
                          <a:spcPct val="115000"/>
                        </a:lnSpc>
                        <a:spcBef>
                          <a:spcPts val="0"/>
                        </a:spcBef>
                        <a:spcAft>
                          <a:spcPts val="800"/>
                        </a:spcAft>
                        <a:buNone/>
                      </a:pPr>
                      <a:r>
                        <a:rPr lang="en-GB" sz="1250">
                          <a:solidFill>
                            <a:srgbClr val="273239"/>
                          </a:solidFill>
                          <a:highlight>
                            <a:srgbClr val="FFFFFF"/>
                          </a:highlight>
                        </a:rPr>
                        <a:t>May involve transport proteins, like channels and carriers, but can also occur directly through the lipid bilayer</a:t>
                      </a:r>
                      <a:endParaRPr sz="1250">
                        <a:solidFill>
                          <a:srgbClr val="273239"/>
                        </a:solidFill>
                        <a:highlight>
                          <a:srgbClr val="FFFFFF"/>
                        </a:highlight>
                      </a:endParaRPr>
                    </a:p>
                  </a:txBody>
                  <a:tcPr marL="95250" marR="95250" marT="133350" marB="133350" anchor="ctr">
                    <a:lnL w="9525" cap="flat" cmpd="sng">
                      <a:solidFill>
                        <a:srgbClr val="DFDFDF"/>
                      </a:solidFill>
                      <a:prstDash val="solid"/>
                      <a:round/>
                      <a:headEnd type="none" w="sm" len="sm"/>
                      <a:tailEnd type="none" w="sm" len="sm"/>
                    </a:lnL>
                    <a:lnR w="9525" cap="flat" cmpd="sng">
                      <a:solidFill>
                        <a:srgbClr val="DFDFDF"/>
                      </a:solidFill>
                      <a:prstDash val="solid"/>
                      <a:round/>
                      <a:headEnd type="none" w="sm" len="sm"/>
                      <a:tailEnd type="none" w="sm" len="sm"/>
                    </a:lnR>
                    <a:lnT w="9525" cap="flat" cmpd="sng">
                      <a:solidFill>
                        <a:srgbClr val="DFDFDF"/>
                      </a:solidFill>
                      <a:prstDash val="solid"/>
                      <a:round/>
                      <a:headEnd type="none" w="sm" len="sm"/>
                      <a:tailEnd type="none" w="sm" len="sm"/>
                    </a:lnT>
                    <a:lnB w="9525" cap="flat" cmpd="sng">
                      <a:solidFill>
                        <a:srgbClr val="DFDFDF"/>
                      </a:solidFill>
                      <a:prstDash val="solid"/>
                      <a:round/>
                      <a:headEnd type="none" w="sm" len="sm"/>
                      <a:tailEnd type="none" w="sm" len="sm"/>
                    </a:lnB>
                  </a:tcPr>
                </a:tc>
              </a:tr>
            </a:tbl>
          </a:graphicData>
        </a:graphic>
      </p:graphicFrame>
      <p:pic>
        <p:nvPicPr>
          <p:cNvPr id="409" name="Google Shape;409;p45"/>
          <p:cNvPicPr preferRelativeResize="0"/>
          <p:nvPr/>
        </p:nvPicPr>
        <p:blipFill>
          <a:blip r:embed="rId3">
            <a:alphaModFix/>
          </a:blip>
          <a:stretch>
            <a:fillRect/>
          </a:stretch>
        </p:blipFill>
        <p:spPr>
          <a:xfrm>
            <a:off x="7681800" y="297200"/>
            <a:ext cx="1462200" cy="1623050"/>
          </a:xfrm>
          <a:prstGeom prst="rect">
            <a:avLst/>
          </a:prstGeom>
          <a:noFill/>
          <a:ln>
            <a:noFill/>
          </a:ln>
        </p:spPr>
      </p:pic>
      <p:sp>
        <p:nvSpPr>
          <p:cNvPr id="410" name="Google Shape;410;p4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pPr marL="0" lvl="0" indent="0" algn="r" rtl="0">
                <a:spcBef>
                  <a:spcPts val="0"/>
                </a:spcBef>
                <a:spcAft>
                  <a:spcPts val="0"/>
                </a:spcAft>
                <a:buNone/>
              </a:pPr>
              <a:t>‹#›</a:t>
            </a:fld>
            <a:endParaRPr lang="en-GB"/>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7"/>
          <p:cNvSpPr txBox="1">
            <a:spLocks noGrp="1"/>
          </p:cNvSpPr>
          <p:nvPr>
            <p:ph type="title"/>
          </p:nvPr>
        </p:nvSpPr>
        <p:spPr>
          <a:xfrm>
            <a:off x="727650" y="611425"/>
            <a:ext cx="82863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Endocytosis </a:t>
            </a:r>
            <a:r>
              <a:rPr lang="en-GB" sz="2683" b="0">
                <a:solidFill>
                  <a:srgbClr val="313131"/>
                </a:solidFill>
                <a:highlight>
                  <a:srgbClr val="FFFFFF"/>
                </a:highlight>
                <a:latin typeface="Arial"/>
                <a:ea typeface="Arial"/>
                <a:cs typeface="Arial"/>
                <a:sym typeface="Arial"/>
              </a:rPr>
              <a:t> (</a:t>
            </a:r>
            <a:r>
              <a:rPr lang="en-GB" sz="1350" b="0">
                <a:solidFill>
                  <a:srgbClr val="313131"/>
                </a:solidFill>
                <a:highlight>
                  <a:srgbClr val="FFFFFF"/>
                </a:highlight>
                <a:latin typeface="Arial"/>
                <a:ea typeface="Arial"/>
                <a:cs typeface="Arial"/>
                <a:sym typeface="Arial"/>
              </a:rPr>
              <a:t>endon’, meaning ‘within’, ‘kytos’, meaning ‘cell’, and ‘-osis’, meaning ‘process’</a:t>
            </a:r>
            <a:r>
              <a:rPr lang="en-GB" sz="2794" b="0">
                <a:solidFill>
                  <a:srgbClr val="313131"/>
                </a:solidFill>
                <a:highlight>
                  <a:srgbClr val="FFFFFF"/>
                </a:highlight>
                <a:latin typeface="Arial"/>
                <a:ea typeface="Arial"/>
                <a:cs typeface="Arial"/>
                <a:sym typeface="Arial"/>
              </a:rPr>
              <a:t>.) </a:t>
            </a:r>
            <a:r>
              <a:rPr lang="en-GB" sz="1350" b="0">
                <a:solidFill>
                  <a:srgbClr val="313131"/>
                </a:solidFill>
                <a:highlight>
                  <a:srgbClr val="FFFFFF"/>
                </a:highlight>
                <a:latin typeface="Arial"/>
                <a:ea typeface="Arial"/>
                <a:cs typeface="Arial"/>
                <a:sym typeface="Arial"/>
              </a:rPr>
              <a:t> </a:t>
            </a:r>
            <a:endParaRPr/>
          </a:p>
        </p:txBody>
      </p:sp>
      <p:sp>
        <p:nvSpPr>
          <p:cNvPr id="424" name="Google Shape;424;p47"/>
          <p:cNvSpPr txBox="1">
            <a:spLocks noGrp="1"/>
          </p:cNvSpPr>
          <p:nvPr>
            <p:ph type="body" idx="1"/>
          </p:nvPr>
        </p:nvSpPr>
        <p:spPr>
          <a:xfrm>
            <a:off x="499050" y="1351150"/>
            <a:ext cx="4403100" cy="324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It is a minor transport mechanism which involves </a:t>
            </a:r>
            <a:r>
              <a:rPr lang="en-GB" sz="1600" b="1" u="sng">
                <a:latin typeface="Arial"/>
                <a:ea typeface="Arial"/>
                <a:cs typeface="Arial"/>
                <a:sym typeface="Arial"/>
              </a:rPr>
              <a:t>engulfing extracellular materials</a:t>
            </a:r>
            <a:r>
              <a:rPr lang="en-GB" sz="1600">
                <a:latin typeface="Arial"/>
                <a:ea typeface="Arial"/>
                <a:cs typeface="Arial"/>
                <a:sym typeface="Arial"/>
              </a:rPr>
              <a:t> within a segment of the cell membrane to form a saccule or a vesicle (hence also called as </a:t>
            </a:r>
            <a:r>
              <a:rPr lang="en-GB" sz="1600" u="sng">
                <a:latin typeface="Arial"/>
                <a:ea typeface="Arial"/>
                <a:cs typeface="Arial"/>
                <a:sym typeface="Arial"/>
              </a:rPr>
              <a:t>corpuscular or vesicular transport</a:t>
            </a:r>
            <a:r>
              <a:rPr lang="en-GB" sz="1600">
                <a:latin typeface="Arial"/>
                <a:ea typeface="Arial"/>
                <a:cs typeface="Arial"/>
                <a:sym typeface="Arial"/>
              </a:rPr>
              <a:t>) which is then pinched-off intracellularly </a:t>
            </a:r>
            <a:endParaRPr sz="1600">
              <a:latin typeface="Arial"/>
              <a:ea typeface="Arial"/>
              <a:cs typeface="Arial"/>
              <a:sym typeface="Arial"/>
            </a:endParaRPr>
          </a:p>
          <a:p>
            <a:pPr marL="457200" lvl="0" indent="-330200" algn="l" rtl="0">
              <a:spcBef>
                <a:spcPts val="1200"/>
              </a:spcBef>
              <a:spcAft>
                <a:spcPts val="0"/>
              </a:spcAft>
              <a:buSzPts val="1600"/>
              <a:buFont typeface="Arial"/>
              <a:buChar char="❖"/>
            </a:pPr>
            <a:r>
              <a:rPr lang="en-GB" sz="1600">
                <a:latin typeface="Arial"/>
                <a:ea typeface="Arial"/>
                <a:cs typeface="Arial"/>
                <a:sym typeface="Arial"/>
              </a:rPr>
              <a:t>This is the only transport mechanism whereby a drug or compound does not have to be in an aqueous solution in order to be absorbed. </a:t>
            </a:r>
            <a:endParaRPr sz="1600">
              <a:latin typeface="Arial"/>
              <a:ea typeface="Arial"/>
              <a:cs typeface="Arial"/>
              <a:sym typeface="Arial"/>
            </a:endParaRPr>
          </a:p>
        </p:txBody>
      </p:sp>
      <p:pic>
        <p:nvPicPr>
          <p:cNvPr id="425" name="Google Shape;425;p47"/>
          <p:cNvPicPr preferRelativeResize="0"/>
          <p:nvPr/>
        </p:nvPicPr>
        <p:blipFill>
          <a:blip r:embed="rId3">
            <a:alphaModFix/>
          </a:blip>
          <a:stretch>
            <a:fillRect/>
          </a:stretch>
        </p:blipFill>
        <p:spPr>
          <a:xfrm>
            <a:off x="4740900" y="2338951"/>
            <a:ext cx="4403100" cy="2315186"/>
          </a:xfrm>
          <a:prstGeom prst="rect">
            <a:avLst/>
          </a:prstGeom>
          <a:noFill/>
          <a:ln>
            <a:noFill/>
          </a:ln>
        </p:spPr>
      </p:pic>
      <p:sp>
        <p:nvSpPr>
          <p:cNvPr id="426" name="Google Shape;426;p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8"/>
          <p:cNvSpPr/>
          <p:nvPr/>
        </p:nvSpPr>
        <p:spPr>
          <a:xfrm>
            <a:off x="5580700" y="2083125"/>
            <a:ext cx="2096100" cy="578700"/>
          </a:xfrm>
          <a:prstGeom prst="roundRect">
            <a:avLst>
              <a:gd name="adj" fmla="val 16667"/>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432" name="Google Shape;432;p48"/>
          <p:cNvPicPr preferRelativeResize="0"/>
          <p:nvPr/>
        </p:nvPicPr>
        <p:blipFill rotWithShape="1">
          <a:blip r:embed="rId3">
            <a:alphaModFix/>
          </a:blip>
          <a:srcRect r="49887"/>
          <a:stretch/>
        </p:blipFill>
        <p:spPr>
          <a:xfrm>
            <a:off x="154300" y="2661800"/>
            <a:ext cx="2020750" cy="2267076"/>
          </a:xfrm>
          <a:prstGeom prst="rect">
            <a:avLst/>
          </a:prstGeom>
          <a:noFill/>
          <a:ln>
            <a:noFill/>
          </a:ln>
        </p:spPr>
      </p:pic>
      <p:sp>
        <p:nvSpPr>
          <p:cNvPr id="433" name="Google Shape;433;p48"/>
          <p:cNvSpPr/>
          <p:nvPr/>
        </p:nvSpPr>
        <p:spPr>
          <a:xfrm>
            <a:off x="1761650" y="2070250"/>
            <a:ext cx="1882200" cy="758700"/>
          </a:xfrm>
          <a:prstGeom prst="roundRect">
            <a:avLst>
              <a:gd name="adj" fmla="val 16667"/>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34" name="Google Shape;434;p48"/>
          <p:cNvSpPr/>
          <p:nvPr/>
        </p:nvSpPr>
        <p:spPr>
          <a:xfrm>
            <a:off x="2101767" y="598575"/>
            <a:ext cx="1635300" cy="650400"/>
          </a:xfrm>
          <a:prstGeom prst="roundRect">
            <a:avLst>
              <a:gd name="adj" fmla="val 50000"/>
            </a:avLst>
          </a:prstGeom>
          <a:solidFill>
            <a:srgbClr val="155B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a:solidFill>
                  <a:srgbClr val="FFFFFF"/>
                </a:solidFill>
              </a:rPr>
              <a:t>ENDOCYTOSIS</a:t>
            </a:r>
            <a:endParaRPr sz="1700">
              <a:solidFill>
                <a:srgbClr val="FFFFFF"/>
              </a:solidFill>
            </a:endParaRPr>
          </a:p>
        </p:txBody>
      </p:sp>
      <p:sp>
        <p:nvSpPr>
          <p:cNvPr id="435" name="Google Shape;435;p48"/>
          <p:cNvSpPr/>
          <p:nvPr/>
        </p:nvSpPr>
        <p:spPr>
          <a:xfrm>
            <a:off x="3983959" y="1921226"/>
            <a:ext cx="1635300" cy="650400"/>
          </a:xfrm>
          <a:prstGeom prst="roundRect">
            <a:avLst>
              <a:gd name="adj" fmla="val 50000"/>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700">
                <a:solidFill>
                  <a:srgbClr val="FFFFFF"/>
                </a:solidFill>
                <a:latin typeface="Roboto"/>
                <a:ea typeface="Roboto"/>
                <a:cs typeface="Roboto"/>
                <a:sym typeface="Roboto"/>
              </a:rPr>
              <a:t>Pinocytosis</a:t>
            </a:r>
            <a:endParaRPr sz="2100">
              <a:solidFill>
                <a:srgbClr val="FFFFFF"/>
              </a:solidFill>
            </a:endParaRPr>
          </a:p>
        </p:txBody>
      </p:sp>
      <p:sp>
        <p:nvSpPr>
          <p:cNvPr id="436" name="Google Shape;436;p48"/>
          <p:cNvSpPr/>
          <p:nvPr/>
        </p:nvSpPr>
        <p:spPr>
          <a:xfrm>
            <a:off x="219575" y="1921226"/>
            <a:ext cx="1635300" cy="650400"/>
          </a:xfrm>
          <a:prstGeom prst="roundRect">
            <a:avLst>
              <a:gd name="adj" fmla="val 50000"/>
            </a:avLst>
          </a:prstGeom>
          <a:solidFill>
            <a:srgbClr val="BF9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rgbClr val="FFFFFF"/>
                </a:solidFill>
              </a:rPr>
              <a:t>Phagocytosis</a:t>
            </a:r>
            <a:endParaRPr sz="2000">
              <a:solidFill>
                <a:srgbClr val="FFFFFF"/>
              </a:solidFill>
            </a:endParaRPr>
          </a:p>
        </p:txBody>
      </p:sp>
      <p:cxnSp>
        <p:nvCxnSpPr>
          <p:cNvPr id="437" name="Google Shape;437;p48"/>
          <p:cNvCxnSpPr>
            <a:stCxn id="434" idx="2"/>
            <a:endCxn id="435" idx="0"/>
          </p:cNvCxnSpPr>
          <p:nvPr/>
        </p:nvCxnSpPr>
        <p:spPr>
          <a:xfrm rot="-5400000" flipH="1">
            <a:off x="3524367" y="644025"/>
            <a:ext cx="672300" cy="1882200"/>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438" name="Google Shape;438;p48"/>
          <p:cNvCxnSpPr>
            <a:stCxn id="436" idx="0"/>
            <a:endCxn id="434" idx="2"/>
          </p:cNvCxnSpPr>
          <p:nvPr/>
        </p:nvCxnSpPr>
        <p:spPr>
          <a:xfrm rot="-5400000">
            <a:off x="1642175" y="643976"/>
            <a:ext cx="672300" cy="1882200"/>
          </a:xfrm>
          <a:prstGeom prst="bentConnector3">
            <a:avLst>
              <a:gd name="adj1" fmla="val 50000"/>
            </a:avLst>
          </a:prstGeom>
          <a:noFill/>
          <a:ln w="9525" cap="flat" cmpd="sng">
            <a:solidFill>
              <a:srgbClr val="C2C2C2"/>
            </a:solidFill>
            <a:prstDash val="solid"/>
            <a:round/>
            <a:headEnd type="none" w="sm" len="sm"/>
            <a:tailEnd type="none" w="sm" len="sm"/>
          </a:ln>
        </p:spPr>
      </p:cxnSp>
      <p:pic>
        <p:nvPicPr>
          <p:cNvPr id="439" name="Google Shape;439;p48"/>
          <p:cNvPicPr preferRelativeResize="0"/>
          <p:nvPr/>
        </p:nvPicPr>
        <p:blipFill rotWithShape="1">
          <a:blip r:embed="rId3">
            <a:alphaModFix/>
          </a:blip>
          <a:srcRect l="49887"/>
          <a:stretch/>
        </p:blipFill>
        <p:spPr>
          <a:xfrm>
            <a:off x="3923772" y="2661800"/>
            <a:ext cx="2020750" cy="2267076"/>
          </a:xfrm>
          <a:prstGeom prst="rect">
            <a:avLst/>
          </a:prstGeom>
          <a:noFill/>
          <a:ln>
            <a:noFill/>
          </a:ln>
        </p:spPr>
      </p:pic>
      <p:sp>
        <p:nvSpPr>
          <p:cNvPr id="440" name="Google Shape;440;p48"/>
          <p:cNvSpPr txBox="1"/>
          <p:nvPr/>
        </p:nvSpPr>
        <p:spPr>
          <a:xfrm>
            <a:off x="1773550" y="2059925"/>
            <a:ext cx="2020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 (cell eating): adsorptive uptake of solid particulates,</a:t>
            </a:r>
            <a:endParaRPr/>
          </a:p>
        </p:txBody>
      </p:sp>
      <p:sp>
        <p:nvSpPr>
          <p:cNvPr id="441" name="Google Shape;441;p48"/>
          <p:cNvSpPr txBox="1"/>
          <p:nvPr/>
        </p:nvSpPr>
        <p:spPr>
          <a:xfrm>
            <a:off x="5543050" y="2070250"/>
            <a:ext cx="2429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rPr>
              <a:t> (cell drinking): uptake of fluid solute.</a:t>
            </a:r>
            <a:endParaRPr>
              <a:solidFill>
                <a:schemeClr val="lt1"/>
              </a:solidFill>
            </a:endParaRPr>
          </a:p>
        </p:txBody>
      </p:sp>
      <p:sp>
        <p:nvSpPr>
          <p:cNvPr id="442" name="Google Shape;442;p48"/>
          <p:cNvSpPr txBox="1"/>
          <p:nvPr/>
        </p:nvSpPr>
        <p:spPr>
          <a:xfrm>
            <a:off x="6017875" y="2800350"/>
            <a:ext cx="3126000" cy="2185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300" i="1">
                <a:solidFill>
                  <a:srgbClr val="0B5394"/>
                </a:solidFill>
              </a:rPr>
              <a:t>This phenomenon is responsible for the cellular uptake of macromolecular nutrients like fats and starch, oil soluble vitamins like A, D, E and K, water soluble vitamin like B12 and drugs such as insulin.</a:t>
            </a:r>
            <a:endParaRPr sz="1300" i="1">
              <a:solidFill>
                <a:srgbClr val="0B5394"/>
              </a:solidFill>
            </a:endParaRPr>
          </a:p>
          <a:p>
            <a:pPr marL="0" lvl="0" indent="0" algn="l" rtl="0">
              <a:spcBef>
                <a:spcPts val="0"/>
              </a:spcBef>
              <a:spcAft>
                <a:spcPts val="0"/>
              </a:spcAft>
              <a:buNone/>
            </a:pPr>
            <a:r>
              <a:rPr lang="en-GB" sz="1300" i="1">
                <a:solidFill>
                  <a:srgbClr val="660000"/>
                </a:solidFill>
              </a:rPr>
              <a:t>Another significance of such a process is that the drug is absorbed into the lymphatic circulation thereby bypassing first-pass hepatic metabolism</a:t>
            </a:r>
            <a:endParaRPr sz="1300" i="1">
              <a:solidFill>
                <a:srgbClr val="660000"/>
              </a:solidFill>
            </a:endParaRPr>
          </a:p>
        </p:txBody>
      </p:sp>
      <p:sp>
        <p:nvSpPr>
          <p:cNvPr id="443" name="Google Shape;443;p4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9"/>
          <p:cNvSpPr txBox="1">
            <a:spLocks noGrp="1"/>
          </p:cNvSpPr>
          <p:nvPr>
            <p:ph type="title"/>
          </p:nvPr>
        </p:nvSpPr>
        <p:spPr>
          <a:xfrm>
            <a:off x="793750" y="585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Let’s answer the questions</a:t>
            </a:r>
            <a:endParaRPr/>
          </a:p>
        </p:txBody>
      </p:sp>
      <p:sp>
        <p:nvSpPr>
          <p:cNvPr id="449" name="Google Shape;449;p49"/>
          <p:cNvSpPr txBox="1">
            <a:spLocks noGrp="1"/>
          </p:cNvSpPr>
          <p:nvPr>
            <p:ph type="body" idx="1"/>
          </p:nvPr>
        </p:nvSpPr>
        <p:spPr>
          <a:xfrm>
            <a:off x="459400" y="1248300"/>
            <a:ext cx="8715900" cy="37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latin typeface="Arial"/>
                <a:ea typeface="Arial"/>
                <a:cs typeface="Arial"/>
                <a:sym typeface="Arial"/>
              </a:rPr>
              <a:t>1.What do you understand by sink conditions?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2.How is it maintained and responsible for complete passive absorption of drugs from the GIT?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3. List the characteristics of passive diffusion of drugs.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4.. Why is the absorption rate of a sufficiently water-soluble but lipophilic drug always greater than its rate of elimination?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5. What are the characteristics of specialized transport systems? How can the kinetics of such processes by described?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6.. Differentiate passive and active transport mechanisms.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7. Differentiate transcellular and paracellular transport.</a:t>
            </a:r>
            <a:endParaRPr sz="1400">
              <a:latin typeface="Arial"/>
              <a:ea typeface="Arial"/>
              <a:cs typeface="Arial"/>
              <a:sym typeface="Arial"/>
            </a:endParaRPr>
          </a:p>
          <a:p>
            <a:pPr marL="0" lvl="0" indent="0" algn="l" rtl="0">
              <a:spcBef>
                <a:spcPts val="1200"/>
              </a:spcBef>
              <a:spcAft>
                <a:spcPts val="1200"/>
              </a:spcAft>
              <a:buNone/>
            </a:pPr>
            <a:r>
              <a:rPr lang="en-GB" sz="1400">
                <a:latin typeface="Arial"/>
                <a:ea typeface="Arial"/>
                <a:cs typeface="Arial"/>
                <a:sym typeface="Arial"/>
              </a:rPr>
              <a:t>8.What is the major mechanism for absorption of most drugs? What is the driving force for such a process? </a:t>
            </a:r>
            <a:endParaRPr sz="1400">
              <a:latin typeface="Arial"/>
              <a:ea typeface="Arial"/>
              <a:cs typeface="Arial"/>
              <a:sym typeface="Arial"/>
            </a:endParaRPr>
          </a:p>
        </p:txBody>
      </p:sp>
      <p:pic>
        <p:nvPicPr>
          <p:cNvPr id="450" name="Google Shape;450;p49"/>
          <p:cNvPicPr preferRelativeResize="0"/>
          <p:nvPr/>
        </p:nvPicPr>
        <p:blipFill>
          <a:blip r:embed="rId3">
            <a:alphaModFix/>
          </a:blip>
          <a:stretch>
            <a:fillRect/>
          </a:stretch>
        </p:blipFill>
        <p:spPr>
          <a:xfrm>
            <a:off x="7649049" y="0"/>
            <a:ext cx="1526150" cy="1742850"/>
          </a:xfrm>
          <a:prstGeom prst="rect">
            <a:avLst/>
          </a:prstGeom>
          <a:noFill/>
          <a:ln>
            <a:noFill/>
          </a:ln>
        </p:spPr>
      </p:pic>
      <p:sp>
        <p:nvSpPr>
          <p:cNvPr id="451" name="Google Shape;451;p4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0"/>
          <p:cNvSpPr txBox="1">
            <a:spLocks noGrp="1"/>
          </p:cNvSpPr>
          <p:nvPr>
            <p:ph type="title"/>
          </p:nvPr>
        </p:nvSpPr>
        <p:spPr>
          <a:xfrm>
            <a:off x="727650" y="479650"/>
            <a:ext cx="8270400" cy="79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a:latin typeface="Arial"/>
                <a:ea typeface="Arial"/>
                <a:cs typeface="Arial"/>
                <a:sym typeface="Arial"/>
              </a:rPr>
              <a:t>Phases of Drug Transfer from GI Absorption Site (GI Epithelium) into Systemic Circulation </a:t>
            </a:r>
            <a:endParaRPr sz="2000">
              <a:latin typeface="Arial"/>
              <a:ea typeface="Arial"/>
              <a:cs typeface="Arial"/>
              <a:sym typeface="Arial"/>
            </a:endParaRPr>
          </a:p>
          <a:p>
            <a:pPr marL="0" lvl="0" indent="0" algn="l" rtl="0">
              <a:spcBef>
                <a:spcPts val="0"/>
              </a:spcBef>
              <a:spcAft>
                <a:spcPts val="0"/>
              </a:spcAft>
              <a:buNone/>
            </a:pPr>
            <a:endParaRPr sz="2000">
              <a:latin typeface="Arial"/>
              <a:ea typeface="Arial"/>
              <a:cs typeface="Arial"/>
              <a:sym typeface="Arial"/>
            </a:endParaRPr>
          </a:p>
        </p:txBody>
      </p:sp>
      <p:sp>
        <p:nvSpPr>
          <p:cNvPr id="457" name="Google Shape;457;p50"/>
          <p:cNvSpPr/>
          <p:nvPr/>
        </p:nvSpPr>
        <p:spPr>
          <a:xfrm>
            <a:off x="814700" y="1460775"/>
            <a:ext cx="1787400" cy="693000"/>
          </a:xfrm>
          <a:prstGeom prst="roundRect">
            <a:avLst>
              <a:gd name="adj" fmla="val 1666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8" name="Google Shape;458;p50"/>
          <p:cNvSpPr/>
          <p:nvPr/>
        </p:nvSpPr>
        <p:spPr>
          <a:xfrm>
            <a:off x="3891900" y="1536975"/>
            <a:ext cx="1787400" cy="6930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59" name="Google Shape;459;p50"/>
          <p:cNvSpPr/>
          <p:nvPr/>
        </p:nvSpPr>
        <p:spPr>
          <a:xfrm>
            <a:off x="6664300" y="1460775"/>
            <a:ext cx="1884000" cy="693000"/>
          </a:xfrm>
          <a:prstGeom prst="roundRect">
            <a:avLst>
              <a:gd name="adj" fmla="val 16667"/>
            </a:avLst>
          </a:prstGeom>
          <a:solidFill>
            <a:srgbClr val="76A5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0" name="Google Shape;460;p50"/>
          <p:cNvSpPr txBox="1"/>
          <p:nvPr/>
        </p:nvSpPr>
        <p:spPr>
          <a:xfrm>
            <a:off x="929800" y="1563725"/>
            <a:ext cx="169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Lato"/>
                <a:ea typeface="Lato"/>
                <a:cs typeface="Lato"/>
                <a:sym typeface="Lato"/>
              </a:rPr>
              <a:t>Pre- Uptake Phase</a:t>
            </a:r>
            <a:endParaRPr b="1">
              <a:latin typeface="Lato"/>
              <a:ea typeface="Lato"/>
              <a:cs typeface="Lato"/>
              <a:sym typeface="Lato"/>
            </a:endParaRPr>
          </a:p>
        </p:txBody>
      </p:sp>
      <p:sp>
        <p:nvSpPr>
          <p:cNvPr id="461" name="Google Shape;461;p50"/>
          <p:cNvSpPr txBox="1"/>
          <p:nvPr/>
        </p:nvSpPr>
        <p:spPr>
          <a:xfrm>
            <a:off x="4092900" y="1639925"/>
            <a:ext cx="169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Lato"/>
                <a:ea typeface="Lato"/>
                <a:cs typeface="Lato"/>
                <a:sym typeface="Lato"/>
              </a:rPr>
              <a:t>Uptake Phase</a:t>
            </a:r>
            <a:endParaRPr b="1">
              <a:latin typeface="Lato"/>
              <a:ea typeface="Lato"/>
              <a:cs typeface="Lato"/>
              <a:sym typeface="Lato"/>
            </a:endParaRPr>
          </a:p>
        </p:txBody>
      </p:sp>
      <p:sp>
        <p:nvSpPr>
          <p:cNvPr id="462" name="Google Shape;462;p50"/>
          <p:cNvSpPr txBox="1"/>
          <p:nvPr/>
        </p:nvSpPr>
        <p:spPr>
          <a:xfrm>
            <a:off x="6761500" y="1639925"/>
            <a:ext cx="1981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Lato"/>
                <a:ea typeface="Lato"/>
                <a:cs typeface="Lato"/>
                <a:sym typeface="Lato"/>
              </a:rPr>
              <a:t>Post- Uptake Phase</a:t>
            </a:r>
            <a:endParaRPr b="1">
              <a:latin typeface="Lato"/>
              <a:ea typeface="Lato"/>
              <a:cs typeface="Lato"/>
              <a:sym typeface="Lato"/>
            </a:endParaRPr>
          </a:p>
        </p:txBody>
      </p:sp>
      <p:cxnSp>
        <p:nvCxnSpPr>
          <p:cNvPr id="463" name="Google Shape;463;p50"/>
          <p:cNvCxnSpPr/>
          <p:nvPr/>
        </p:nvCxnSpPr>
        <p:spPr>
          <a:xfrm>
            <a:off x="1945525" y="1163275"/>
            <a:ext cx="5313900" cy="0"/>
          </a:xfrm>
          <a:prstGeom prst="straightConnector1">
            <a:avLst/>
          </a:prstGeom>
          <a:noFill/>
          <a:ln w="28575" cap="flat" cmpd="sng">
            <a:solidFill>
              <a:schemeClr val="dk2"/>
            </a:solidFill>
            <a:prstDash val="solid"/>
            <a:round/>
            <a:headEnd type="none" w="med" len="med"/>
            <a:tailEnd type="none" w="med" len="med"/>
          </a:ln>
        </p:spPr>
      </p:cxnSp>
      <p:cxnSp>
        <p:nvCxnSpPr>
          <p:cNvPr id="464" name="Google Shape;464;p50"/>
          <p:cNvCxnSpPr/>
          <p:nvPr/>
        </p:nvCxnSpPr>
        <p:spPr>
          <a:xfrm>
            <a:off x="1957700" y="1123550"/>
            <a:ext cx="12300" cy="401400"/>
          </a:xfrm>
          <a:prstGeom prst="straightConnector1">
            <a:avLst/>
          </a:prstGeom>
          <a:noFill/>
          <a:ln w="28575" cap="flat" cmpd="sng">
            <a:solidFill>
              <a:schemeClr val="dk2"/>
            </a:solidFill>
            <a:prstDash val="solid"/>
            <a:round/>
            <a:headEnd type="none" w="med" len="med"/>
            <a:tailEnd type="triangle" w="med" len="med"/>
          </a:ln>
        </p:spPr>
      </p:cxnSp>
      <p:cxnSp>
        <p:nvCxnSpPr>
          <p:cNvPr id="465" name="Google Shape;465;p50"/>
          <p:cNvCxnSpPr/>
          <p:nvPr/>
        </p:nvCxnSpPr>
        <p:spPr>
          <a:xfrm>
            <a:off x="4794450" y="1143338"/>
            <a:ext cx="12300" cy="401400"/>
          </a:xfrm>
          <a:prstGeom prst="straightConnector1">
            <a:avLst/>
          </a:prstGeom>
          <a:noFill/>
          <a:ln w="28575" cap="flat" cmpd="sng">
            <a:solidFill>
              <a:schemeClr val="dk2"/>
            </a:solidFill>
            <a:prstDash val="solid"/>
            <a:round/>
            <a:headEnd type="none" w="med" len="med"/>
            <a:tailEnd type="triangle" w="med" len="med"/>
          </a:ln>
        </p:spPr>
      </p:cxnSp>
      <p:cxnSp>
        <p:nvCxnSpPr>
          <p:cNvPr id="466" name="Google Shape;466;p50"/>
          <p:cNvCxnSpPr/>
          <p:nvPr/>
        </p:nvCxnSpPr>
        <p:spPr>
          <a:xfrm>
            <a:off x="7259425" y="1124700"/>
            <a:ext cx="12300" cy="401400"/>
          </a:xfrm>
          <a:prstGeom prst="straightConnector1">
            <a:avLst/>
          </a:prstGeom>
          <a:noFill/>
          <a:ln w="28575" cap="flat" cmpd="sng">
            <a:solidFill>
              <a:schemeClr val="dk2"/>
            </a:solidFill>
            <a:prstDash val="solid"/>
            <a:round/>
            <a:headEnd type="none" w="med" len="med"/>
            <a:tailEnd type="triangle" w="med" len="med"/>
          </a:ln>
        </p:spPr>
      </p:cxnSp>
      <p:sp>
        <p:nvSpPr>
          <p:cNvPr id="467" name="Google Shape;467;p50"/>
          <p:cNvSpPr/>
          <p:nvPr/>
        </p:nvSpPr>
        <p:spPr>
          <a:xfrm>
            <a:off x="1489150" y="2138475"/>
            <a:ext cx="328500" cy="693000"/>
          </a:xfrm>
          <a:prstGeom prst="down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68" name="Google Shape;468;p50"/>
          <p:cNvSpPr txBox="1"/>
          <p:nvPr/>
        </p:nvSpPr>
        <p:spPr>
          <a:xfrm>
            <a:off x="119975" y="2858300"/>
            <a:ext cx="2713200" cy="21240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(a) Dissolution of drug in the GI fluids. </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(b) Metabolism of drug in the GI lumen </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this can be affected by –</a:t>
            </a:r>
            <a:endParaRPr>
              <a:latin typeface="Lato"/>
              <a:ea typeface="Lato"/>
              <a:cs typeface="Lato"/>
              <a:sym typeface="Lato"/>
            </a:endParaRPr>
          </a:p>
          <a:p>
            <a:pPr marL="0" lvl="0" indent="457200" algn="l" rtl="0">
              <a:spcBef>
                <a:spcPts val="0"/>
              </a:spcBef>
              <a:spcAft>
                <a:spcPts val="0"/>
              </a:spcAft>
              <a:buNone/>
            </a:pPr>
            <a:r>
              <a:rPr lang="en-GB">
                <a:latin typeface="Lato"/>
                <a:ea typeface="Lato"/>
                <a:cs typeface="Lato"/>
                <a:sym typeface="Lato"/>
              </a:rPr>
              <a:t> (i) Digestive enzymes present in the GIT, and/or </a:t>
            </a:r>
            <a:endParaRPr>
              <a:latin typeface="Lato"/>
              <a:ea typeface="Lato"/>
              <a:cs typeface="Lato"/>
              <a:sym typeface="Lato"/>
            </a:endParaRPr>
          </a:p>
          <a:p>
            <a:pPr marL="0" lvl="0" indent="457200" algn="l" rtl="0">
              <a:spcBef>
                <a:spcPts val="0"/>
              </a:spcBef>
              <a:spcAft>
                <a:spcPts val="0"/>
              </a:spcAft>
              <a:buNone/>
            </a:pPr>
            <a:r>
              <a:rPr lang="en-GB">
                <a:latin typeface="Lato"/>
                <a:ea typeface="Lato"/>
                <a:cs typeface="Lato"/>
                <a:sym typeface="Lato"/>
              </a:rPr>
              <a:t>(ii) Bacterial enzymes in the colon. </a:t>
            </a:r>
            <a:endParaRPr>
              <a:latin typeface="Lato"/>
              <a:ea typeface="Lato"/>
              <a:cs typeface="Lato"/>
              <a:sym typeface="Lato"/>
            </a:endParaRPr>
          </a:p>
        </p:txBody>
      </p:sp>
      <p:sp>
        <p:nvSpPr>
          <p:cNvPr id="469" name="Google Shape;469;p50"/>
          <p:cNvSpPr txBox="1"/>
          <p:nvPr/>
        </p:nvSpPr>
        <p:spPr>
          <a:xfrm>
            <a:off x="1148675" y="2201700"/>
            <a:ext cx="11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i="1"/>
              <a:t>Processes</a:t>
            </a:r>
            <a:endParaRPr b="1" i="1"/>
          </a:p>
        </p:txBody>
      </p:sp>
      <p:sp>
        <p:nvSpPr>
          <p:cNvPr id="470" name="Google Shape;470;p50"/>
          <p:cNvSpPr txBox="1"/>
          <p:nvPr/>
        </p:nvSpPr>
        <p:spPr>
          <a:xfrm>
            <a:off x="3173750" y="2881275"/>
            <a:ext cx="2784300" cy="1693200"/>
          </a:xfrm>
          <a:prstGeom prst="rect">
            <a:avLst/>
          </a:prstGeom>
          <a:noFill/>
          <a:ln w="9525" cap="flat" cmpd="sng">
            <a:solidFill>
              <a:srgbClr val="5B0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(a) Delivery of drug to the absorption site in the GIT. </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(b) Metabolism of drug by enzymes in the GI epithelium (gut wall metabolism).</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(c) Passage of drug through the GI epithelium. </a:t>
            </a:r>
            <a:endParaRPr>
              <a:latin typeface="Lato"/>
              <a:ea typeface="Lato"/>
              <a:cs typeface="Lato"/>
              <a:sym typeface="Lato"/>
            </a:endParaRPr>
          </a:p>
        </p:txBody>
      </p:sp>
      <p:sp>
        <p:nvSpPr>
          <p:cNvPr id="471" name="Google Shape;471;p50"/>
          <p:cNvSpPr/>
          <p:nvPr/>
        </p:nvSpPr>
        <p:spPr>
          <a:xfrm>
            <a:off x="4621350" y="2250650"/>
            <a:ext cx="328500" cy="630600"/>
          </a:xfrm>
          <a:prstGeom prst="downArrow">
            <a:avLst>
              <a:gd name="adj1" fmla="val 50000"/>
              <a:gd name="adj2" fmla="val 50000"/>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2" name="Google Shape;472;p50"/>
          <p:cNvSpPr txBox="1"/>
          <p:nvPr/>
        </p:nvSpPr>
        <p:spPr>
          <a:xfrm>
            <a:off x="4207950" y="2268938"/>
            <a:ext cx="11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i="1"/>
              <a:t>Processes</a:t>
            </a:r>
            <a:endParaRPr b="1" i="1"/>
          </a:p>
        </p:txBody>
      </p:sp>
      <p:sp>
        <p:nvSpPr>
          <p:cNvPr id="473" name="Google Shape;473;p50"/>
          <p:cNvSpPr txBox="1"/>
          <p:nvPr/>
        </p:nvSpPr>
        <p:spPr>
          <a:xfrm>
            <a:off x="6070225" y="2752925"/>
            <a:ext cx="3073800" cy="23397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(a) Metabolism of drug by the liver, en route to the systemic circulation (first-pass hepatic metabolism). </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(b) Enterohepatic circulation of drug – during the first pass through the liver, the drug may be excreted in the bile, re-enter the GIT via gall bladder and gets reabsorbed.</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 (c) Transfer of drug into the systemic circulation. </a:t>
            </a:r>
            <a:endParaRPr>
              <a:latin typeface="Lato"/>
              <a:ea typeface="Lato"/>
              <a:cs typeface="Lato"/>
              <a:sym typeface="Lato"/>
            </a:endParaRPr>
          </a:p>
        </p:txBody>
      </p:sp>
      <p:sp>
        <p:nvSpPr>
          <p:cNvPr id="474" name="Google Shape;474;p50"/>
          <p:cNvSpPr/>
          <p:nvPr/>
        </p:nvSpPr>
        <p:spPr>
          <a:xfrm>
            <a:off x="7509650" y="2173847"/>
            <a:ext cx="328500" cy="590400"/>
          </a:xfrm>
          <a:prstGeom prst="downArrow">
            <a:avLst>
              <a:gd name="adj1" fmla="val 50000"/>
              <a:gd name="adj2" fmla="val 50000"/>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5" name="Google Shape;475;p50"/>
          <p:cNvSpPr txBox="1"/>
          <p:nvPr/>
        </p:nvSpPr>
        <p:spPr>
          <a:xfrm>
            <a:off x="7104850" y="2196413"/>
            <a:ext cx="11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i="1"/>
              <a:t>Processes</a:t>
            </a:r>
            <a:endParaRPr b="1" i="1"/>
          </a:p>
        </p:txBody>
      </p:sp>
      <p:sp>
        <p:nvSpPr>
          <p:cNvPr id="476" name="Google Shape;476;p5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1"/>
          <p:cNvSpPr/>
          <p:nvPr/>
        </p:nvSpPr>
        <p:spPr>
          <a:xfrm>
            <a:off x="5435325" y="1677200"/>
            <a:ext cx="2018400" cy="400200"/>
          </a:xfrm>
          <a:prstGeom prst="roundRect">
            <a:avLst>
              <a:gd name="adj" fmla="val 16667"/>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82" name="Google Shape;482;p51"/>
          <p:cNvSpPr/>
          <p:nvPr/>
        </p:nvSpPr>
        <p:spPr>
          <a:xfrm>
            <a:off x="1390250" y="1689375"/>
            <a:ext cx="1921200" cy="400200"/>
          </a:xfrm>
          <a:prstGeom prst="roundRect">
            <a:avLst>
              <a:gd name="adj" fmla="val 16667"/>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83" name="Google Shape;483;p51"/>
          <p:cNvSpPr txBox="1">
            <a:spLocks noGrp="1"/>
          </p:cNvSpPr>
          <p:nvPr>
            <p:ph type="title"/>
          </p:nvPr>
        </p:nvSpPr>
        <p:spPr>
          <a:xfrm>
            <a:off x="729450" y="5890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733" b="0">
                <a:solidFill>
                  <a:srgbClr val="000000"/>
                </a:solidFill>
                <a:latin typeface="Arial"/>
                <a:ea typeface="Arial"/>
                <a:cs typeface="Arial"/>
                <a:sym typeface="Arial"/>
              </a:rPr>
              <a:t>Routes of Drug Transfer</a:t>
            </a:r>
            <a:endParaRPr sz="2733" b="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484" name="Google Shape;484;p51"/>
          <p:cNvSpPr txBox="1">
            <a:spLocks noGrp="1"/>
          </p:cNvSpPr>
          <p:nvPr>
            <p:ph type="body" idx="1"/>
          </p:nvPr>
        </p:nvSpPr>
        <p:spPr>
          <a:xfrm>
            <a:off x="340475" y="2189925"/>
            <a:ext cx="4110000" cy="28443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400">
                <a:highlight>
                  <a:schemeClr val="lt1"/>
                </a:highlight>
                <a:latin typeface="Arial"/>
                <a:ea typeface="Arial"/>
                <a:cs typeface="Arial"/>
                <a:sym typeface="Arial"/>
              </a:rPr>
              <a:t>Which is the network of blood vessels that supply the GIT.</a:t>
            </a:r>
            <a:endParaRPr sz="1400">
              <a:highlight>
                <a:schemeClr val="lt1"/>
              </a:highlight>
              <a:latin typeface="Arial"/>
              <a:ea typeface="Arial"/>
              <a:cs typeface="Arial"/>
              <a:sym typeface="Arial"/>
            </a:endParaRPr>
          </a:p>
          <a:p>
            <a:pPr marL="0" lvl="0" indent="0" algn="l" rtl="0">
              <a:lnSpc>
                <a:spcPct val="95000"/>
              </a:lnSpc>
              <a:spcBef>
                <a:spcPts val="1200"/>
              </a:spcBef>
              <a:spcAft>
                <a:spcPts val="0"/>
              </a:spcAft>
              <a:buNone/>
            </a:pPr>
            <a:r>
              <a:rPr lang="en-GB" sz="1400">
                <a:highlight>
                  <a:schemeClr val="lt1"/>
                </a:highlight>
                <a:latin typeface="Arial"/>
                <a:ea typeface="Arial"/>
                <a:cs typeface="Arial"/>
                <a:sym typeface="Arial"/>
              </a:rPr>
              <a:t>It is the major route for absorption of drug into the systemic circulation. </a:t>
            </a:r>
            <a:endParaRPr sz="1400">
              <a:highlight>
                <a:schemeClr val="lt1"/>
              </a:highlight>
              <a:latin typeface="Arial"/>
              <a:ea typeface="Arial"/>
              <a:cs typeface="Arial"/>
              <a:sym typeface="Arial"/>
            </a:endParaRPr>
          </a:p>
          <a:p>
            <a:pPr marL="0" lvl="0" indent="0" algn="l" rtl="0">
              <a:lnSpc>
                <a:spcPct val="95000"/>
              </a:lnSpc>
              <a:spcBef>
                <a:spcPts val="1200"/>
              </a:spcBef>
              <a:spcAft>
                <a:spcPts val="0"/>
              </a:spcAft>
              <a:buNone/>
            </a:pPr>
            <a:r>
              <a:rPr lang="en-GB" sz="1400">
                <a:highlight>
                  <a:schemeClr val="lt1"/>
                </a:highlight>
                <a:latin typeface="Arial"/>
                <a:ea typeface="Arial"/>
                <a:cs typeface="Arial"/>
                <a:sym typeface="Arial"/>
              </a:rPr>
              <a:t>A drug that enters splanchnic circulation goes to the liver first where it may undergo presystemic metabolism before finally arriving into the systemic circulation. </a:t>
            </a:r>
            <a:endParaRPr sz="1400">
              <a:highlight>
                <a:schemeClr val="lt1"/>
              </a:highlight>
              <a:latin typeface="Arial"/>
              <a:ea typeface="Arial"/>
              <a:cs typeface="Arial"/>
              <a:sym typeface="Arial"/>
            </a:endParaRPr>
          </a:p>
          <a:p>
            <a:pPr marL="0" lvl="0" indent="0" algn="l" rtl="0">
              <a:lnSpc>
                <a:spcPct val="95000"/>
              </a:lnSpc>
              <a:spcBef>
                <a:spcPts val="1200"/>
              </a:spcBef>
              <a:spcAft>
                <a:spcPts val="1200"/>
              </a:spcAft>
              <a:buNone/>
            </a:pPr>
            <a:r>
              <a:rPr lang="en-GB" sz="1400">
                <a:highlight>
                  <a:schemeClr val="lt1"/>
                </a:highlight>
                <a:latin typeface="Arial"/>
                <a:ea typeface="Arial"/>
                <a:cs typeface="Arial"/>
                <a:sym typeface="Arial"/>
              </a:rPr>
              <a:t>A drug whose uptake is through stomach, small intestine or large intestine goes into the systemic circulation via splanchnic circulation</a:t>
            </a:r>
            <a:endParaRPr sz="1400">
              <a:highlight>
                <a:schemeClr val="lt1"/>
              </a:highlight>
              <a:latin typeface="Arial"/>
              <a:ea typeface="Arial"/>
              <a:cs typeface="Arial"/>
              <a:sym typeface="Arial"/>
            </a:endParaRPr>
          </a:p>
        </p:txBody>
      </p:sp>
      <p:sp>
        <p:nvSpPr>
          <p:cNvPr id="485" name="Google Shape;485;p51"/>
          <p:cNvSpPr txBox="1"/>
          <p:nvPr/>
        </p:nvSpPr>
        <p:spPr>
          <a:xfrm>
            <a:off x="2164400" y="1151925"/>
            <a:ext cx="436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u="sng">
                <a:latin typeface="Lato"/>
                <a:ea typeface="Lato"/>
                <a:cs typeface="Lato"/>
                <a:sym typeface="Lato"/>
              </a:rPr>
              <a:t>Absorption Site in GIT into the Systemic Circulation </a:t>
            </a:r>
            <a:endParaRPr b="1" u="sng">
              <a:latin typeface="Lato"/>
              <a:ea typeface="Lato"/>
              <a:cs typeface="Lato"/>
              <a:sym typeface="Lato"/>
            </a:endParaRPr>
          </a:p>
        </p:txBody>
      </p:sp>
      <p:sp>
        <p:nvSpPr>
          <p:cNvPr id="486" name="Google Shape;486;p51"/>
          <p:cNvSpPr txBox="1"/>
          <p:nvPr/>
        </p:nvSpPr>
        <p:spPr>
          <a:xfrm>
            <a:off x="1390250" y="1665050"/>
            <a:ext cx="193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latin typeface="Lato"/>
                <a:ea typeface="Lato"/>
                <a:cs typeface="Lato"/>
                <a:sym typeface="Lato"/>
              </a:rPr>
              <a:t>Splanchnic circulation</a:t>
            </a:r>
            <a:endParaRPr b="1">
              <a:latin typeface="Lato"/>
              <a:ea typeface="Lato"/>
              <a:cs typeface="Lato"/>
              <a:sym typeface="Lato"/>
            </a:endParaRPr>
          </a:p>
        </p:txBody>
      </p:sp>
      <p:sp>
        <p:nvSpPr>
          <p:cNvPr id="487" name="Google Shape;487;p51"/>
          <p:cNvSpPr txBox="1"/>
          <p:nvPr/>
        </p:nvSpPr>
        <p:spPr>
          <a:xfrm>
            <a:off x="5418150" y="16328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lt1"/>
                </a:solidFill>
              </a:rPr>
              <a:t>Lymphatic circulation</a:t>
            </a:r>
            <a:endParaRPr b="1">
              <a:solidFill>
                <a:schemeClr val="lt1"/>
              </a:solidFill>
            </a:endParaRPr>
          </a:p>
        </p:txBody>
      </p:sp>
      <p:sp>
        <p:nvSpPr>
          <p:cNvPr id="488" name="Google Shape;488;p51"/>
          <p:cNvSpPr txBox="1"/>
          <p:nvPr/>
        </p:nvSpPr>
        <p:spPr>
          <a:xfrm>
            <a:off x="4973275" y="2197650"/>
            <a:ext cx="4110000" cy="2955300"/>
          </a:xfrm>
          <a:prstGeom prst="rect">
            <a:avLst/>
          </a:prstGeom>
          <a:noFill/>
          <a:ln w="9525" cap="flat" cmpd="sng">
            <a:solidFill>
              <a:srgbClr val="20124D"/>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sz="1500"/>
              <a:t>Fats, fat-soluble vitamins and highly lipophilic drugs are absorbed through lymphatic circulation. </a:t>
            </a:r>
            <a:endParaRPr sz="1500"/>
          </a:p>
          <a:p>
            <a:pPr marL="0" lvl="0" indent="0" algn="l" rtl="0">
              <a:spcBef>
                <a:spcPts val="0"/>
              </a:spcBef>
              <a:spcAft>
                <a:spcPts val="0"/>
              </a:spcAft>
              <a:buNone/>
            </a:pPr>
            <a:r>
              <a:rPr lang="en-GB" sz="1500"/>
              <a:t>There are three advantages of lymphatic absorption of drugs – </a:t>
            </a:r>
            <a:endParaRPr sz="1500"/>
          </a:p>
          <a:p>
            <a:pPr marL="0" lvl="0" indent="457200" algn="l" rtl="0">
              <a:spcBef>
                <a:spcPts val="0"/>
              </a:spcBef>
              <a:spcAft>
                <a:spcPts val="0"/>
              </a:spcAft>
              <a:buNone/>
            </a:pPr>
            <a:r>
              <a:rPr lang="en-GB" sz="1500"/>
              <a:t>(a) Avoidance of first-pass effect.</a:t>
            </a:r>
            <a:endParaRPr sz="1500"/>
          </a:p>
          <a:p>
            <a:pPr marL="0" lvl="0" indent="457200" algn="l" rtl="0">
              <a:spcBef>
                <a:spcPts val="0"/>
              </a:spcBef>
              <a:spcAft>
                <a:spcPts val="0"/>
              </a:spcAft>
              <a:buNone/>
            </a:pPr>
            <a:r>
              <a:rPr lang="en-GB" sz="1500"/>
              <a:t>(b) Compounds of high molecular weight (above 16,000) can be absorbed by lymphatic transport. </a:t>
            </a:r>
            <a:endParaRPr sz="1500"/>
          </a:p>
          <a:p>
            <a:pPr marL="0" lvl="0" indent="457200" algn="l" rtl="0">
              <a:spcBef>
                <a:spcPts val="0"/>
              </a:spcBef>
              <a:spcAft>
                <a:spcPts val="0"/>
              </a:spcAft>
              <a:buNone/>
            </a:pPr>
            <a:r>
              <a:rPr lang="en-GB" sz="1500"/>
              <a:t>(c) Targeted delivery of drugs to lymphatic system as in certain cases of cancer is possible. </a:t>
            </a:r>
            <a:endParaRPr sz="1500"/>
          </a:p>
        </p:txBody>
      </p:sp>
      <p:sp>
        <p:nvSpPr>
          <p:cNvPr id="489" name="Google Shape;489;p5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727650" y="585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Mechanism of drug absorption</a:t>
            </a:r>
            <a:endParaRPr/>
          </a:p>
        </p:txBody>
      </p:sp>
      <p:pic>
        <p:nvPicPr>
          <p:cNvPr id="118" name="Google Shape;118;p16"/>
          <p:cNvPicPr preferRelativeResize="0"/>
          <p:nvPr/>
        </p:nvPicPr>
        <p:blipFill>
          <a:blip r:embed="rId3">
            <a:alphaModFix/>
          </a:blip>
          <a:stretch>
            <a:fillRect/>
          </a:stretch>
        </p:blipFill>
        <p:spPr>
          <a:xfrm>
            <a:off x="782475" y="1324750"/>
            <a:ext cx="7388039" cy="3717801"/>
          </a:xfrm>
          <a:prstGeom prst="rect">
            <a:avLst/>
          </a:prstGeom>
          <a:noFill/>
          <a:ln>
            <a:noFill/>
          </a:ln>
        </p:spPr>
      </p:pic>
      <p:sp>
        <p:nvSpPr>
          <p:cNvPr id="119" name="Google Shape;119;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2"/>
          <p:cNvSpPr txBox="1">
            <a:spLocks noGrp="1"/>
          </p:cNvSpPr>
          <p:nvPr>
            <p:ph type="ctrTitle"/>
          </p:nvPr>
        </p:nvSpPr>
        <p:spPr>
          <a:xfrm>
            <a:off x="729450" y="1322450"/>
            <a:ext cx="5134200" cy="1519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31132"/>
              <a:buNone/>
            </a:pPr>
            <a:r>
              <a:rPr lang="en-GB" sz="3180">
                <a:latin typeface="Arial"/>
                <a:ea typeface="Arial"/>
                <a:cs typeface="Arial"/>
                <a:sym typeface="Arial"/>
              </a:rPr>
              <a:t>FACTORS INFLUENCING DRUG ABSORPTION AND BIOAVAILABILITY</a:t>
            </a:r>
            <a:endParaRPr sz="3180">
              <a:latin typeface="Arial"/>
              <a:ea typeface="Arial"/>
              <a:cs typeface="Arial"/>
              <a:sym typeface="Arial"/>
            </a:endParaRPr>
          </a:p>
        </p:txBody>
      </p:sp>
      <p:pic>
        <p:nvPicPr>
          <p:cNvPr id="495" name="Google Shape;495;p52"/>
          <p:cNvPicPr preferRelativeResize="0"/>
          <p:nvPr/>
        </p:nvPicPr>
        <p:blipFill rotWithShape="1">
          <a:blip r:embed="rId3">
            <a:alphaModFix/>
          </a:blip>
          <a:srcRect b="6498"/>
          <a:stretch/>
        </p:blipFill>
        <p:spPr>
          <a:xfrm>
            <a:off x="5937050" y="334350"/>
            <a:ext cx="3230751" cy="4809152"/>
          </a:xfrm>
          <a:prstGeom prst="rect">
            <a:avLst/>
          </a:prstGeom>
          <a:noFill/>
          <a:ln>
            <a:noFill/>
          </a:ln>
        </p:spPr>
      </p:pic>
      <p:sp>
        <p:nvSpPr>
          <p:cNvPr id="496" name="Google Shape;496;p5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3"/>
          <p:cNvSpPr/>
          <p:nvPr/>
        </p:nvSpPr>
        <p:spPr>
          <a:xfrm>
            <a:off x="925825" y="3725225"/>
            <a:ext cx="7492200" cy="12474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02" name="Google Shape;502;p53"/>
          <p:cNvSpPr txBox="1"/>
          <p:nvPr/>
        </p:nvSpPr>
        <p:spPr>
          <a:xfrm>
            <a:off x="964400" y="3699500"/>
            <a:ext cx="74067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1. Disintegration of the drug product. </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2. Deaggregation and subsequent release of the drug.</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3. Dissolution of the drug in the aqueous fluids at the absorption site. </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4. Absorption i.e. movement of the dissolved drug through the GI membrane into the systemic circulation and away from the absorption site</a:t>
            </a:r>
            <a:endParaRPr>
              <a:latin typeface="Lato"/>
              <a:ea typeface="Lato"/>
              <a:cs typeface="Lato"/>
              <a:sym typeface="Lato"/>
            </a:endParaRPr>
          </a:p>
        </p:txBody>
      </p:sp>
      <p:sp>
        <p:nvSpPr>
          <p:cNvPr id="503" name="Google Shape;503;p53"/>
          <p:cNvSpPr txBox="1">
            <a:spLocks noGrp="1"/>
          </p:cNvSpPr>
          <p:nvPr>
            <p:ph type="title"/>
          </p:nvPr>
        </p:nvSpPr>
        <p:spPr>
          <a:xfrm>
            <a:off x="729450" y="61142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140">
                <a:latin typeface="Arial"/>
                <a:ea typeface="Arial"/>
                <a:cs typeface="Arial"/>
                <a:sym typeface="Arial"/>
              </a:rPr>
              <a:t>Biopharmaceutic Considerations in Dosage Form Design </a:t>
            </a:r>
            <a:endParaRPr sz="2140">
              <a:latin typeface="Arial"/>
              <a:ea typeface="Arial"/>
              <a:cs typeface="Arial"/>
              <a:sym typeface="Arial"/>
            </a:endParaRPr>
          </a:p>
        </p:txBody>
      </p:sp>
      <p:sp>
        <p:nvSpPr>
          <p:cNvPr id="504" name="Google Shape;504;p53"/>
          <p:cNvSpPr txBox="1">
            <a:spLocks noGrp="1"/>
          </p:cNvSpPr>
          <p:nvPr>
            <p:ph type="body" idx="1"/>
          </p:nvPr>
        </p:nvSpPr>
        <p:spPr>
          <a:xfrm>
            <a:off x="401500" y="1286900"/>
            <a:ext cx="8615400" cy="35865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GB" sz="1500">
                <a:latin typeface="Arial"/>
                <a:ea typeface="Arial"/>
                <a:cs typeface="Arial"/>
                <a:sym typeface="Arial"/>
              </a:rPr>
              <a:t>To achieve the desired therapeutic objective, the drug product must deliver the active drug at an optimal rate and amount. </a:t>
            </a:r>
            <a:endParaRPr sz="1500">
              <a:latin typeface="Arial"/>
              <a:ea typeface="Arial"/>
              <a:cs typeface="Arial"/>
              <a:sym typeface="Arial"/>
            </a:endParaRPr>
          </a:p>
          <a:p>
            <a:pPr marL="0" lvl="0" indent="0" algn="just" rtl="0">
              <a:spcBef>
                <a:spcPts val="1200"/>
              </a:spcBef>
              <a:spcAft>
                <a:spcPts val="1200"/>
              </a:spcAft>
              <a:buNone/>
            </a:pPr>
            <a:r>
              <a:rPr lang="en-GB" sz="1500">
                <a:latin typeface="Arial"/>
                <a:ea typeface="Arial"/>
                <a:cs typeface="Arial"/>
                <a:sym typeface="Arial"/>
              </a:rPr>
              <a:t>By proper biopharmaceutic design, the rate and extent of drug absorption (also called as </a:t>
            </a:r>
            <a:r>
              <a:rPr lang="en-GB" sz="1500" b="1" u="sng">
                <a:latin typeface="Arial"/>
                <a:ea typeface="Arial"/>
                <a:cs typeface="Arial"/>
                <a:sym typeface="Arial"/>
              </a:rPr>
              <a:t>bioavailability</a:t>
            </a:r>
            <a:r>
              <a:rPr lang="en-GB" sz="1500">
                <a:latin typeface="Arial"/>
                <a:ea typeface="Arial"/>
                <a:cs typeface="Arial"/>
                <a:sym typeface="Arial"/>
              </a:rPr>
              <a:t>) or the systemic delivery of drug to the body can be varied from rapid and complete absorption to slow and sustained absorption depending upon the desired therapeutic objective. </a:t>
            </a:r>
            <a:endParaRPr sz="1500">
              <a:latin typeface="Arial"/>
              <a:ea typeface="Arial"/>
              <a:cs typeface="Arial"/>
              <a:sym typeface="Arial"/>
            </a:endParaRPr>
          </a:p>
        </p:txBody>
      </p:sp>
      <p:sp>
        <p:nvSpPr>
          <p:cNvPr id="505" name="Google Shape;505;p53"/>
          <p:cNvSpPr/>
          <p:nvPr/>
        </p:nvSpPr>
        <p:spPr>
          <a:xfrm>
            <a:off x="1027400" y="3085150"/>
            <a:ext cx="1559575" cy="623224"/>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5B0F00"/>
                </a:solidFill>
                <a:latin typeface="Arial"/>
              </a:rPr>
              <a:t>Process</a:t>
            </a:r>
          </a:p>
        </p:txBody>
      </p:sp>
      <p:sp>
        <p:nvSpPr>
          <p:cNvPr id="506" name="Google Shape;506;p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4"/>
          <p:cNvSpPr txBox="1">
            <a:spLocks noGrp="1"/>
          </p:cNvSpPr>
          <p:nvPr>
            <p:ph type="title"/>
          </p:nvPr>
        </p:nvSpPr>
        <p:spPr>
          <a:xfrm>
            <a:off x="651450" y="369975"/>
            <a:ext cx="7770900" cy="813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latin typeface="Arial"/>
                <a:ea typeface="Arial"/>
                <a:cs typeface="Arial"/>
                <a:sym typeface="Arial"/>
              </a:rPr>
              <a:t>Sequence of events in the absorption of drugs from orally administered solid dosage forms </a:t>
            </a:r>
            <a:endParaRPr>
              <a:latin typeface="Arial"/>
              <a:ea typeface="Arial"/>
              <a:cs typeface="Arial"/>
              <a:sym typeface="Arial"/>
            </a:endParaRPr>
          </a:p>
        </p:txBody>
      </p:sp>
      <p:sp>
        <p:nvSpPr>
          <p:cNvPr id="512" name="Google Shape;512;p54"/>
          <p:cNvSpPr txBox="1">
            <a:spLocks noGrp="1"/>
          </p:cNvSpPr>
          <p:nvPr>
            <p:ph type="body" idx="1"/>
          </p:nvPr>
        </p:nvSpPr>
        <p:spPr>
          <a:xfrm>
            <a:off x="158425" y="2619238"/>
            <a:ext cx="4149300" cy="1990200"/>
          </a:xfrm>
          <a:prstGeom prst="rect">
            <a:avLst/>
          </a:prstGeom>
          <a:ln w="9525" cap="flat" cmpd="sng">
            <a:solidFill>
              <a:srgbClr val="202124"/>
            </a:solidFill>
            <a:prstDash val="solid"/>
            <a:round/>
            <a:headEnd type="none" w="sm" len="sm"/>
            <a:tailEnd type="none" w="sm" len="sm"/>
          </a:ln>
        </p:spPr>
        <p:txBody>
          <a:bodyPr spcFirstLastPara="1" wrap="square" lIns="91425" tIns="91425" rIns="91425" bIns="91425" anchor="t" anchorCtr="0">
            <a:noAutofit/>
          </a:bodyPr>
          <a:lstStyle/>
          <a:p>
            <a:pPr marL="457200" lvl="0" indent="-311150" algn="l" rtl="0">
              <a:spcBef>
                <a:spcPts val="0"/>
              </a:spcBef>
              <a:spcAft>
                <a:spcPts val="0"/>
              </a:spcAft>
              <a:buSzPts val="1300"/>
              <a:buFont typeface="Arial"/>
              <a:buAutoNum type="arabicPeriod"/>
            </a:pPr>
            <a:r>
              <a:rPr lang="en-GB" b="1">
                <a:solidFill>
                  <a:srgbClr val="040C28"/>
                </a:solidFill>
                <a:latin typeface="Arial"/>
                <a:ea typeface="Arial"/>
                <a:cs typeface="Arial"/>
                <a:sym typeface="Arial"/>
              </a:rPr>
              <a:t>DISINTEGRATE</a:t>
            </a:r>
            <a:r>
              <a:rPr lang="en-GB" b="1">
                <a:latin typeface="Arial"/>
                <a:ea typeface="Arial"/>
                <a:cs typeface="Arial"/>
                <a:sym typeface="Arial"/>
              </a:rPr>
              <a:t> : </a:t>
            </a:r>
            <a:r>
              <a:rPr lang="en-GB">
                <a:solidFill>
                  <a:srgbClr val="202124"/>
                </a:solidFill>
                <a:highlight>
                  <a:srgbClr val="FFFFFF"/>
                </a:highlight>
                <a:latin typeface="Arial"/>
                <a:ea typeface="Arial"/>
                <a:cs typeface="Arial"/>
                <a:sym typeface="Arial"/>
              </a:rPr>
              <a:t>break up into small parts as the result of impact or </a:t>
            </a:r>
            <a:r>
              <a:rPr lang="en-GB">
                <a:solidFill>
                  <a:srgbClr val="202124"/>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decay</a:t>
            </a:r>
            <a:r>
              <a:rPr lang="en-GB">
                <a:solidFill>
                  <a:srgbClr val="202124"/>
                </a:solidFill>
                <a:highlight>
                  <a:srgbClr val="FFFFFF"/>
                </a:highlight>
                <a:latin typeface="Arial"/>
                <a:ea typeface="Arial"/>
                <a:cs typeface="Arial"/>
                <a:sym typeface="Arial"/>
              </a:rPr>
              <a:t>.</a:t>
            </a:r>
            <a:r>
              <a:rPr lang="en-GB" b="1">
                <a:solidFill>
                  <a:srgbClr val="202124"/>
                </a:solidFill>
                <a:latin typeface="Arial"/>
                <a:ea typeface="Arial"/>
                <a:cs typeface="Arial"/>
                <a:sym typeface="Arial"/>
              </a:rPr>
              <a:t> </a:t>
            </a:r>
            <a:endParaRPr b="1">
              <a:solidFill>
                <a:srgbClr val="202124"/>
              </a:solidFill>
              <a:latin typeface="Arial"/>
              <a:ea typeface="Arial"/>
              <a:cs typeface="Arial"/>
              <a:sym typeface="Arial"/>
            </a:endParaRPr>
          </a:p>
          <a:p>
            <a:pPr marL="457200" lvl="0" indent="-311150" algn="l" rtl="0">
              <a:spcBef>
                <a:spcPts val="0"/>
              </a:spcBef>
              <a:spcAft>
                <a:spcPts val="0"/>
              </a:spcAft>
              <a:buSzPts val="1300"/>
              <a:buFont typeface="Arial"/>
              <a:buAutoNum type="arabicPeriod"/>
            </a:pPr>
            <a:r>
              <a:rPr lang="en-GB" b="1">
                <a:solidFill>
                  <a:srgbClr val="040C28"/>
                </a:solidFill>
                <a:latin typeface="Arial"/>
                <a:ea typeface="Arial"/>
                <a:cs typeface="Arial"/>
                <a:sym typeface="Arial"/>
              </a:rPr>
              <a:t>DEAGGREGATE</a:t>
            </a:r>
            <a:r>
              <a:rPr lang="en-GB" b="1">
                <a:latin typeface="Arial"/>
                <a:ea typeface="Arial"/>
                <a:cs typeface="Arial"/>
                <a:sym typeface="Arial"/>
              </a:rPr>
              <a:t>: </a:t>
            </a:r>
            <a:r>
              <a:rPr lang="en-GB">
                <a:solidFill>
                  <a:srgbClr val="040C28"/>
                </a:solidFill>
                <a:latin typeface="Arial"/>
                <a:ea typeface="Arial"/>
                <a:cs typeface="Arial"/>
                <a:sym typeface="Arial"/>
              </a:rPr>
              <a:t>to separate something into its component parts</a:t>
            </a:r>
            <a:r>
              <a:rPr lang="en-GB">
                <a:solidFill>
                  <a:srgbClr val="202124"/>
                </a:solidFill>
                <a:highlight>
                  <a:srgbClr val="FFFFFF"/>
                </a:highlight>
                <a:latin typeface="Arial"/>
                <a:ea typeface="Arial"/>
                <a:cs typeface="Arial"/>
                <a:sym typeface="Arial"/>
              </a:rPr>
              <a:t>.</a:t>
            </a:r>
            <a:endParaRPr b="1">
              <a:latin typeface="Arial"/>
              <a:ea typeface="Arial"/>
              <a:cs typeface="Arial"/>
              <a:sym typeface="Arial"/>
            </a:endParaRPr>
          </a:p>
          <a:p>
            <a:pPr marL="457200" lvl="0" indent="-311150" algn="l" rtl="0">
              <a:spcBef>
                <a:spcPts val="0"/>
              </a:spcBef>
              <a:spcAft>
                <a:spcPts val="0"/>
              </a:spcAft>
              <a:buSzPts val="1300"/>
              <a:buFont typeface="Arial"/>
              <a:buAutoNum type="arabicPeriod"/>
            </a:pPr>
            <a:r>
              <a:rPr lang="en-GB" b="1">
                <a:solidFill>
                  <a:srgbClr val="040C28"/>
                </a:solidFill>
                <a:latin typeface="Arial"/>
                <a:ea typeface="Arial"/>
                <a:cs typeface="Arial"/>
                <a:sym typeface="Arial"/>
              </a:rPr>
              <a:t>DISSOLUTION:</a:t>
            </a:r>
            <a:r>
              <a:rPr lang="en-GB" b="1">
                <a:latin typeface="Arial"/>
                <a:ea typeface="Arial"/>
                <a:cs typeface="Arial"/>
                <a:sym typeface="Arial"/>
              </a:rPr>
              <a:t> </a:t>
            </a:r>
            <a:r>
              <a:rPr lang="en-GB">
                <a:solidFill>
                  <a:srgbClr val="040C28"/>
                </a:solidFill>
                <a:latin typeface="Arial"/>
                <a:ea typeface="Arial"/>
                <a:cs typeface="Arial"/>
                <a:sym typeface="Arial"/>
              </a:rPr>
              <a:t>destruction by breaking down, disrupting, or dispersing</a:t>
            </a:r>
            <a:r>
              <a:rPr lang="en-GB">
                <a:solidFill>
                  <a:srgbClr val="4D5156"/>
                </a:solidFill>
                <a:highlight>
                  <a:srgbClr val="FFFFFF"/>
                </a:highlight>
                <a:latin typeface="Arial"/>
                <a:ea typeface="Arial"/>
                <a:cs typeface="Arial"/>
                <a:sym typeface="Arial"/>
              </a:rPr>
              <a:t>.</a:t>
            </a:r>
            <a:endParaRPr>
              <a:solidFill>
                <a:srgbClr val="4D5156"/>
              </a:solidFill>
              <a:highlight>
                <a:srgbClr val="FFFFFF"/>
              </a:highlight>
              <a:latin typeface="Arial"/>
              <a:ea typeface="Arial"/>
              <a:cs typeface="Arial"/>
              <a:sym typeface="Arial"/>
            </a:endParaRPr>
          </a:p>
          <a:p>
            <a:pPr marL="457200" lvl="0" indent="-311150" algn="l" rtl="0">
              <a:spcBef>
                <a:spcPts val="0"/>
              </a:spcBef>
              <a:spcAft>
                <a:spcPts val="0"/>
              </a:spcAft>
              <a:buClr>
                <a:srgbClr val="040C28"/>
              </a:buClr>
              <a:buSzPts val="1300"/>
              <a:buFont typeface="Arial"/>
              <a:buAutoNum type="arabicPeriod"/>
            </a:pPr>
            <a:r>
              <a:rPr lang="en-GB" b="1">
                <a:solidFill>
                  <a:srgbClr val="040C28"/>
                </a:solidFill>
                <a:highlight>
                  <a:srgbClr val="FFFFFF"/>
                </a:highlight>
                <a:latin typeface="Arial"/>
                <a:ea typeface="Arial"/>
                <a:cs typeface="Arial"/>
                <a:sym typeface="Arial"/>
              </a:rPr>
              <a:t>ABSORPTION: </a:t>
            </a:r>
            <a:r>
              <a:rPr lang="en-GB" sz="1400">
                <a:solidFill>
                  <a:srgbClr val="040C28"/>
                </a:solidFill>
                <a:highlight>
                  <a:srgbClr val="FFFFFF"/>
                </a:highlight>
                <a:latin typeface="Arial"/>
                <a:ea typeface="Arial"/>
                <a:cs typeface="Arial"/>
                <a:sym typeface="Arial"/>
              </a:rPr>
              <a:t>movement of the dissolved drug through GI into circulation</a:t>
            </a:r>
            <a:endParaRPr sz="1400">
              <a:solidFill>
                <a:srgbClr val="040C28"/>
              </a:solidFill>
              <a:highlight>
                <a:srgbClr val="FFFFFF"/>
              </a:highlight>
              <a:latin typeface="Arial"/>
              <a:ea typeface="Arial"/>
              <a:cs typeface="Arial"/>
              <a:sym typeface="Arial"/>
            </a:endParaRPr>
          </a:p>
        </p:txBody>
      </p:sp>
      <p:pic>
        <p:nvPicPr>
          <p:cNvPr id="513" name="Google Shape;513;p54"/>
          <p:cNvPicPr preferRelativeResize="0"/>
          <p:nvPr/>
        </p:nvPicPr>
        <p:blipFill>
          <a:blip r:embed="rId4">
            <a:alphaModFix/>
          </a:blip>
          <a:stretch>
            <a:fillRect/>
          </a:stretch>
        </p:blipFill>
        <p:spPr>
          <a:xfrm>
            <a:off x="4360122" y="1440175"/>
            <a:ext cx="4743350" cy="3538075"/>
          </a:xfrm>
          <a:prstGeom prst="rect">
            <a:avLst/>
          </a:prstGeom>
          <a:noFill/>
          <a:ln>
            <a:noFill/>
          </a:ln>
        </p:spPr>
      </p:pic>
      <p:sp>
        <p:nvSpPr>
          <p:cNvPr id="514" name="Google Shape;514;p5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5"/>
          <p:cNvSpPr txBox="1">
            <a:spLocks noGrp="1"/>
          </p:cNvSpPr>
          <p:nvPr>
            <p:ph type="body" idx="1"/>
          </p:nvPr>
        </p:nvSpPr>
        <p:spPr>
          <a:xfrm>
            <a:off x="694375" y="1298725"/>
            <a:ext cx="8190900" cy="3741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a:latin typeface="Arial"/>
                <a:ea typeface="Arial"/>
                <a:cs typeface="Arial"/>
                <a:sym typeface="Arial"/>
              </a:rPr>
              <a:t>Drug may also dissolve before disintegration or deaggregation of the dosage form, and before or after reaching the absorption site.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Unless the drug goes into solution, it cannot be absorbed into the systemic circulation.</a:t>
            </a:r>
            <a:endParaRPr sz="1700">
              <a:latin typeface="Arial"/>
              <a:ea typeface="Arial"/>
              <a:cs typeface="Arial"/>
              <a:sym typeface="Arial"/>
            </a:endParaRPr>
          </a:p>
          <a:p>
            <a:pPr marL="0" lvl="0" indent="0" algn="l" rtl="0">
              <a:spcBef>
                <a:spcPts val="1200"/>
              </a:spcBef>
              <a:spcAft>
                <a:spcPts val="0"/>
              </a:spcAft>
              <a:buNone/>
            </a:pPr>
            <a:r>
              <a:rPr lang="en-GB" sz="1700" b="1">
                <a:solidFill>
                  <a:srgbClr val="20124D"/>
                </a:solidFill>
                <a:latin typeface="Arial"/>
                <a:ea typeface="Arial"/>
                <a:cs typeface="Arial"/>
                <a:sym typeface="Arial"/>
              </a:rPr>
              <a:t>In a series of kinetic or rate processes, the rate at which the drug reaches the systemic circulation is determined by the </a:t>
            </a:r>
            <a:r>
              <a:rPr lang="en-GB" sz="1700" b="1" u="sng">
                <a:solidFill>
                  <a:srgbClr val="20124D"/>
                </a:solidFill>
                <a:latin typeface="Arial"/>
                <a:ea typeface="Arial"/>
                <a:cs typeface="Arial"/>
                <a:sym typeface="Arial"/>
              </a:rPr>
              <a:t>slowest of the various steps</a:t>
            </a:r>
            <a:r>
              <a:rPr lang="en-GB" sz="1700" b="1">
                <a:solidFill>
                  <a:srgbClr val="20124D"/>
                </a:solidFill>
                <a:latin typeface="Arial"/>
                <a:ea typeface="Arial"/>
                <a:cs typeface="Arial"/>
                <a:sym typeface="Arial"/>
              </a:rPr>
              <a:t> involved in the sequence.</a:t>
            </a:r>
            <a:endParaRPr sz="1700" b="1">
              <a:solidFill>
                <a:srgbClr val="20124D"/>
              </a:solidFill>
              <a:latin typeface="Arial"/>
              <a:ea typeface="Arial"/>
              <a:cs typeface="Arial"/>
              <a:sym typeface="Arial"/>
            </a:endParaRPr>
          </a:p>
          <a:p>
            <a:pPr marL="0" lvl="0" indent="0" algn="l" rtl="0">
              <a:spcBef>
                <a:spcPts val="1200"/>
              </a:spcBef>
              <a:spcAft>
                <a:spcPts val="0"/>
              </a:spcAft>
              <a:buNone/>
            </a:pPr>
            <a:r>
              <a:rPr lang="en-GB" sz="1700" b="1" u="sng">
                <a:solidFill>
                  <a:srgbClr val="20124D"/>
                </a:solidFill>
                <a:latin typeface="Arial"/>
                <a:ea typeface="Arial"/>
                <a:cs typeface="Arial"/>
                <a:sym typeface="Arial"/>
              </a:rPr>
              <a:t>Such a step is called as the rate-determining or rate-limiting step (RDS). </a:t>
            </a:r>
            <a:endParaRPr sz="1700" b="1" u="sng">
              <a:solidFill>
                <a:srgbClr val="20124D"/>
              </a:solidFill>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The rate and extent of drug absorption from its dosage form can be influenced by a number of factors</a:t>
            </a:r>
            <a:endParaRPr sz="1700">
              <a:latin typeface="Arial"/>
              <a:ea typeface="Arial"/>
              <a:cs typeface="Arial"/>
              <a:sym typeface="Arial"/>
            </a:endParaRPr>
          </a:p>
        </p:txBody>
      </p:sp>
      <p:sp>
        <p:nvSpPr>
          <p:cNvPr id="520" name="Google Shape;520;p55"/>
          <p:cNvSpPr/>
          <p:nvPr/>
        </p:nvSpPr>
        <p:spPr>
          <a:xfrm rot="-5400000">
            <a:off x="-311050" y="3356325"/>
            <a:ext cx="1761600" cy="501300"/>
          </a:xfrm>
          <a:prstGeom prst="mathEqual">
            <a:avLst>
              <a:gd name="adj1" fmla="val 23520"/>
              <a:gd name="adj2" fmla="val 11760"/>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1" name="Google Shape;521;p5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56"/>
          <p:cNvPicPr preferRelativeResize="0"/>
          <p:nvPr/>
        </p:nvPicPr>
        <p:blipFill rotWithShape="1">
          <a:blip r:embed="rId3">
            <a:alphaModFix/>
          </a:blip>
          <a:srcRect t="9690"/>
          <a:stretch/>
        </p:blipFill>
        <p:spPr>
          <a:xfrm>
            <a:off x="152400" y="3156500"/>
            <a:ext cx="4135178" cy="1834600"/>
          </a:xfrm>
          <a:prstGeom prst="rect">
            <a:avLst/>
          </a:prstGeom>
          <a:noFill/>
          <a:ln>
            <a:noFill/>
          </a:ln>
        </p:spPr>
      </p:pic>
      <p:sp>
        <p:nvSpPr>
          <p:cNvPr id="527" name="Google Shape;527;p56"/>
          <p:cNvSpPr txBox="1">
            <a:spLocks noGrp="1"/>
          </p:cNvSpPr>
          <p:nvPr>
            <p:ph type="title"/>
          </p:nvPr>
        </p:nvSpPr>
        <p:spPr>
          <a:xfrm>
            <a:off x="637800" y="1318675"/>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140">
                <a:latin typeface="Arial"/>
                <a:ea typeface="Arial"/>
                <a:cs typeface="Arial"/>
                <a:sym typeface="Arial"/>
              </a:rPr>
              <a:t>Biopharmaceutic factors in the dosage form design</a:t>
            </a:r>
            <a:endParaRPr sz="3140">
              <a:latin typeface="Arial"/>
              <a:ea typeface="Arial"/>
              <a:cs typeface="Arial"/>
              <a:sym typeface="Arial"/>
            </a:endParaRPr>
          </a:p>
        </p:txBody>
      </p:sp>
      <p:sp>
        <p:nvSpPr>
          <p:cNvPr id="528" name="Google Shape;528;p56"/>
          <p:cNvSpPr txBox="1"/>
          <p:nvPr/>
        </p:nvSpPr>
        <p:spPr>
          <a:xfrm>
            <a:off x="2001675" y="2741000"/>
            <a:ext cx="6480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i="1">
                <a:latin typeface="Lato"/>
                <a:ea typeface="Lato"/>
                <a:cs typeface="Lato"/>
                <a:sym typeface="Lato"/>
              </a:rPr>
              <a:t>Factors influencing GI Absorption of a Drug from its Dosage Form</a:t>
            </a:r>
            <a:endParaRPr sz="1500" i="1">
              <a:latin typeface="Lato"/>
              <a:ea typeface="Lato"/>
              <a:cs typeface="Lato"/>
              <a:sym typeface="Lato"/>
            </a:endParaRPr>
          </a:p>
        </p:txBody>
      </p:sp>
      <p:sp>
        <p:nvSpPr>
          <p:cNvPr id="529" name="Google Shape;529;p56"/>
          <p:cNvSpPr txBox="1"/>
          <p:nvPr/>
        </p:nvSpPr>
        <p:spPr>
          <a:xfrm>
            <a:off x="4120050" y="4792500"/>
            <a:ext cx="516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
                <a:solidFill>
                  <a:srgbClr val="040C28"/>
                </a:solidFill>
              </a:rPr>
              <a:t>pKa is an equilibrium constant.</a:t>
            </a:r>
            <a:r>
              <a:rPr lang="en-GB" sz="1000">
                <a:solidFill>
                  <a:srgbClr val="4D5156"/>
                </a:solidFill>
                <a:highlight>
                  <a:srgbClr val="FFFFFF"/>
                </a:highlight>
              </a:rPr>
              <a:t> </a:t>
            </a:r>
            <a:r>
              <a:rPr lang="en-GB" sz="1000">
                <a:solidFill>
                  <a:srgbClr val="040C28"/>
                </a:solidFill>
              </a:rPr>
              <a:t>pH is an indication of hydrogen ion content in a solution</a:t>
            </a:r>
            <a:r>
              <a:rPr lang="en-GB" sz="1200">
                <a:solidFill>
                  <a:srgbClr val="4D5156"/>
                </a:solidFill>
                <a:highlight>
                  <a:srgbClr val="FFFFFF"/>
                </a:highlight>
              </a:rPr>
              <a:t>.</a:t>
            </a:r>
            <a:endParaRPr/>
          </a:p>
        </p:txBody>
      </p:sp>
      <p:sp>
        <p:nvSpPr>
          <p:cNvPr id="530" name="Google Shape;530;p5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7"/>
          <p:cNvSpPr txBox="1">
            <a:spLocks noGrp="1"/>
          </p:cNvSpPr>
          <p:nvPr>
            <p:ph type="title"/>
          </p:nvPr>
        </p:nvSpPr>
        <p:spPr>
          <a:xfrm>
            <a:off x="652300" y="5728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PHARMACEUTICAL FACTORS </a:t>
            </a:r>
            <a:endParaRPr/>
          </a:p>
        </p:txBody>
      </p:sp>
      <p:sp>
        <p:nvSpPr>
          <p:cNvPr id="536" name="Google Shape;536;p57"/>
          <p:cNvSpPr txBox="1">
            <a:spLocks noGrp="1"/>
          </p:cNvSpPr>
          <p:nvPr>
            <p:ph type="body" idx="1"/>
          </p:nvPr>
        </p:nvSpPr>
        <p:spPr>
          <a:xfrm>
            <a:off x="2906075" y="1371650"/>
            <a:ext cx="5709300" cy="30261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GB" sz="1600">
                <a:solidFill>
                  <a:srgbClr val="000000"/>
                </a:solidFill>
                <a:latin typeface="Arial"/>
                <a:ea typeface="Arial"/>
                <a:cs typeface="Arial"/>
                <a:sym typeface="Arial"/>
              </a:rPr>
              <a:t>In order to design a formulation that will deliver the drug in the most bioavailable form, the pharmacist must consider – </a:t>
            </a:r>
            <a:endParaRPr sz="16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GB" sz="1600">
                <a:solidFill>
                  <a:srgbClr val="000000"/>
                </a:solidFill>
                <a:latin typeface="Arial"/>
                <a:ea typeface="Arial"/>
                <a:cs typeface="Arial"/>
                <a:sym typeface="Arial"/>
              </a:rPr>
              <a:t>1. Physicochemical properties of the drug</a:t>
            </a:r>
            <a:endParaRPr sz="1600">
              <a:solidFill>
                <a:srgbClr val="000000"/>
              </a:solidFill>
              <a:latin typeface="Arial"/>
              <a:ea typeface="Arial"/>
              <a:cs typeface="Arial"/>
              <a:sym typeface="Arial"/>
            </a:endParaRPr>
          </a:p>
          <a:p>
            <a:pPr marL="0" lvl="0" indent="0" algn="l" rtl="0">
              <a:lnSpc>
                <a:spcPct val="150000"/>
              </a:lnSpc>
              <a:spcBef>
                <a:spcPts val="0"/>
              </a:spcBef>
              <a:spcAft>
                <a:spcPts val="0"/>
              </a:spcAft>
              <a:buNone/>
            </a:pPr>
            <a:r>
              <a:rPr lang="en-GB" sz="1600">
                <a:solidFill>
                  <a:srgbClr val="000000"/>
                </a:solidFill>
                <a:latin typeface="Arial"/>
                <a:ea typeface="Arial"/>
                <a:cs typeface="Arial"/>
                <a:sym typeface="Arial"/>
              </a:rPr>
              <a:t>2. Type of formulation (e.g. solution, suspension, tablet, etc.),        and </a:t>
            </a:r>
            <a:endParaRPr sz="1600">
              <a:solidFill>
                <a:srgbClr val="000000"/>
              </a:solidFill>
              <a:latin typeface="Arial"/>
              <a:ea typeface="Arial"/>
              <a:cs typeface="Arial"/>
              <a:sym typeface="Arial"/>
            </a:endParaRPr>
          </a:p>
          <a:p>
            <a:pPr marL="0" lvl="0" indent="0" algn="l" rtl="0">
              <a:lnSpc>
                <a:spcPct val="150000"/>
              </a:lnSpc>
              <a:spcBef>
                <a:spcPts val="0"/>
              </a:spcBef>
              <a:spcAft>
                <a:spcPts val="0"/>
              </a:spcAft>
              <a:buNone/>
            </a:pPr>
            <a:r>
              <a:rPr lang="en-GB" sz="1600">
                <a:solidFill>
                  <a:srgbClr val="000000"/>
                </a:solidFill>
                <a:latin typeface="Arial"/>
                <a:ea typeface="Arial"/>
                <a:cs typeface="Arial"/>
                <a:sym typeface="Arial"/>
              </a:rPr>
              <a:t>3. Nature of excipients in the formulation. </a:t>
            </a:r>
            <a:endParaRPr sz="1600">
              <a:solidFill>
                <a:srgbClr val="000000"/>
              </a:solidFill>
              <a:latin typeface="Arial"/>
              <a:ea typeface="Arial"/>
              <a:cs typeface="Arial"/>
              <a:sym typeface="Arial"/>
            </a:endParaRPr>
          </a:p>
        </p:txBody>
      </p:sp>
      <p:pic>
        <p:nvPicPr>
          <p:cNvPr id="537" name="Google Shape;537;p57"/>
          <p:cNvPicPr preferRelativeResize="0"/>
          <p:nvPr/>
        </p:nvPicPr>
        <p:blipFill>
          <a:blip r:embed="rId3">
            <a:alphaModFix/>
          </a:blip>
          <a:stretch>
            <a:fillRect/>
          </a:stretch>
        </p:blipFill>
        <p:spPr>
          <a:xfrm>
            <a:off x="304800" y="1530500"/>
            <a:ext cx="2601275" cy="2601275"/>
          </a:xfrm>
          <a:prstGeom prst="rect">
            <a:avLst/>
          </a:prstGeom>
          <a:noFill/>
          <a:ln>
            <a:noFill/>
          </a:ln>
        </p:spPr>
      </p:pic>
      <p:sp>
        <p:nvSpPr>
          <p:cNvPr id="538" name="Google Shape;538;p57"/>
          <p:cNvSpPr/>
          <p:nvPr/>
        </p:nvSpPr>
        <p:spPr>
          <a:xfrm>
            <a:off x="1221600" y="3562700"/>
            <a:ext cx="1491600" cy="3333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9" name="Google Shape;539;p57"/>
          <p:cNvSpPr/>
          <p:nvPr/>
        </p:nvSpPr>
        <p:spPr>
          <a:xfrm>
            <a:off x="655800" y="3601400"/>
            <a:ext cx="565800" cy="21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40" name="Google Shape;540;p5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8"/>
          <p:cNvSpPr txBox="1">
            <a:spLocks noGrp="1"/>
          </p:cNvSpPr>
          <p:nvPr>
            <p:ph type="title"/>
          </p:nvPr>
        </p:nvSpPr>
        <p:spPr>
          <a:xfrm>
            <a:off x="729450" y="434275"/>
            <a:ext cx="7885800" cy="944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PHYSICOCHEMICAL FACTORS AFFECTING DRUG ABSORPTION </a:t>
            </a:r>
            <a:endParaRPr/>
          </a:p>
        </p:txBody>
      </p:sp>
      <p:sp>
        <p:nvSpPr>
          <p:cNvPr id="546" name="Google Shape;546;p58"/>
          <p:cNvSpPr txBox="1">
            <a:spLocks noGrp="1"/>
          </p:cNvSpPr>
          <p:nvPr>
            <p:ph type="body" idx="1"/>
          </p:nvPr>
        </p:nvSpPr>
        <p:spPr>
          <a:xfrm>
            <a:off x="475750" y="1466850"/>
            <a:ext cx="4153200" cy="3574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500">
                <a:latin typeface="Arial"/>
                <a:ea typeface="Arial"/>
                <a:cs typeface="Arial"/>
                <a:sym typeface="Arial"/>
              </a:rPr>
              <a:t>In case of controlled-release formulations, disintegration and deaggregation occur rapidly if it is a well-formulated dosage form. </a:t>
            </a:r>
            <a:endParaRPr sz="1500">
              <a:latin typeface="Arial"/>
              <a:ea typeface="Arial"/>
              <a:cs typeface="Arial"/>
              <a:sym typeface="Arial"/>
            </a:endParaRPr>
          </a:p>
          <a:p>
            <a:pPr marL="0" lvl="0" indent="0" algn="l" rtl="0">
              <a:lnSpc>
                <a:spcPct val="95000"/>
              </a:lnSpc>
              <a:spcBef>
                <a:spcPts val="1200"/>
              </a:spcBef>
              <a:spcAft>
                <a:spcPts val="0"/>
              </a:spcAft>
              <a:buNone/>
            </a:pPr>
            <a:r>
              <a:rPr lang="en-GB" sz="1500">
                <a:latin typeface="Arial"/>
                <a:ea typeface="Arial"/>
                <a:cs typeface="Arial"/>
                <a:sym typeface="Arial"/>
              </a:rPr>
              <a:t>Thus, the two critical slower rate-determining processes in the absorption of orally administered drugs are: </a:t>
            </a:r>
            <a:endParaRPr sz="1500">
              <a:latin typeface="Arial"/>
              <a:ea typeface="Arial"/>
              <a:cs typeface="Arial"/>
              <a:sym typeface="Arial"/>
            </a:endParaRPr>
          </a:p>
          <a:p>
            <a:pPr marL="0" lvl="0" indent="457200" algn="l" rtl="0">
              <a:lnSpc>
                <a:spcPct val="95000"/>
              </a:lnSpc>
              <a:spcBef>
                <a:spcPts val="1200"/>
              </a:spcBef>
              <a:spcAft>
                <a:spcPts val="0"/>
              </a:spcAft>
              <a:buNone/>
            </a:pPr>
            <a:r>
              <a:rPr lang="en-GB" sz="1500">
                <a:latin typeface="Arial"/>
                <a:ea typeface="Arial"/>
                <a:cs typeface="Arial"/>
                <a:sym typeface="Arial"/>
              </a:rPr>
              <a:t>1. Rate of dissolution, and </a:t>
            </a:r>
            <a:endParaRPr sz="1500">
              <a:latin typeface="Arial"/>
              <a:ea typeface="Arial"/>
              <a:cs typeface="Arial"/>
              <a:sym typeface="Arial"/>
            </a:endParaRPr>
          </a:p>
          <a:p>
            <a:pPr marL="0" lvl="0" indent="457200" algn="l" rtl="0">
              <a:lnSpc>
                <a:spcPct val="95000"/>
              </a:lnSpc>
              <a:spcBef>
                <a:spcPts val="1200"/>
              </a:spcBef>
              <a:spcAft>
                <a:spcPts val="0"/>
              </a:spcAft>
              <a:buNone/>
            </a:pPr>
            <a:r>
              <a:rPr lang="en-GB" sz="1500">
                <a:latin typeface="Arial"/>
                <a:ea typeface="Arial"/>
                <a:cs typeface="Arial"/>
                <a:sym typeface="Arial"/>
              </a:rPr>
              <a:t>2. Rate of drug permeation through the biomembrane. </a:t>
            </a:r>
            <a:endParaRPr sz="1500">
              <a:latin typeface="Arial"/>
              <a:ea typeface="Arial"/>
              <a:cs typeface="Arial"/>
              <a:sym typeface="Arial"/>
            </a:endParaRPr>
          </a:p>
          <a:p>
            <a:pPr marL="0" lvl="0" indent="0" algn="l" rtl="0">
              <a:lnSpc>
                <a:spcPct val="95000"/>
              </a:lnSpc>
              <a:spcBef>
                <a:spcPts val="1200"/>
              </a:spcBef>
              <a:spcAft>
                <a:spcPts val="1200"/>
              </a:spcAft>
              <a:buNone/>
            </a:pPr>
            <a:endParaRPr sz="1400">
              <a:latin typeface="Arial"/>
              <a:ea typeface="Arial"/>
              <a:cs typeface="Arial"/>
              <a:sym typeface="Arial"/>
            </a:endParaRPr>
          </a:p>
        </p:txBody>
      </p:sp>
      <p:pic>
        <p:nvPicPr>
          <p:cNvPr id="547" name="Google Shape;547;p58"/>
          <p:cNvPicPr preferRelativeResize="0"/>
          <p:nvPr/>
        </p:nvPicPr>
        <p:blipFill>
          <a:blip r:embed="rId3">
            <a:alphaModFix/>
          </a:blip>
          <a:stretch>
            <a:fillRect/>
          </a:stretch>
        </p:blipFill>
        <p:spPr>
          <a:xfrm>
            <a:off x="4495800" y="1378675"/>
            <a:ext cx="4648200" cy="3467100"/>
          </a:xfrm>
          <a:prstGeom prst="rect">
            <a:avLst/>
          </a:prstGeom>
          <a:noFill/>
          <a:ln>
            <a:noFill/>
          </a:ln>
        </p:spPr>
      </p:pic>
      <p:sp>
        <p:nvSpPr>
          <p:cNvPr id="548" name="Google Shape;548;p5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59"/>
          <p:cNvSpPr txBox="1">
            <a:spLocks noGrp="1"/>
          </p:cNvSpPr>
          <p:nvPr>
            <p:ph type="title"/>
          </p:nvPr>
        </p:nvSpPr>
        <p:spPr>
          <a:xfrm>
            <a:off x="729450" y="381850"/>
            <a:ext cx="7688700" cy="72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PHYSICOCHEMICAL FACTORS AFFECTING DRUG ABSORPTION </a:t>
            </a:r>
            <a:endParaRPr/>
          </a:p>
          <a:p>
            <a:pPr marL="0" lvl="0" indent="0" algn="l" rtl="0">
              <a:spcBef>
                <a:spcPts val="0"/>
              </a:spcBef>
              <a:spcAft>
                <a:spcPts val="0"/>
              </a:spcAft>
              <a:buNone/>
            </a:pPr>
            <a:endParaRPr/>
          </a:p>
        </p:txBody>
      </p:sp>
      <p:pic>
        <p:nvPicPr>
          <p:cNvPr id="554" name="Google Shape;554;p59"/>
          <p:cNvPicPr preferRelativeResize="0"/>
          <p:nvPr/>
        </p:nvPicPr>
        <p:blipFill>
          <a:blip r:embed="rId3">
            <a:alphaModFix/>
          </a:blip>
          <a:stretch>
            <a:fillRect/>
          </a:stretch>
        </p:blipFill>
        <p:spPr>
          <a:xfrm>
            <a:off x="445725" y="1287350"/>
            <a:ext cx="7820025" cy="2112675"/>
          </a:xfrm>
          <a:prstGeom prst="rect">
            <a:avLst/>
          </a:prstGeom>
          <a:noFill/>
          <a:ln>
            <a:noFill/>
          </a:ln>
        </p:spPr>
      </p:pic>
      <p:sp>
        <p:nvSpPr>
          <p:cNvPr id="555" name="Google Shape;555;p59"/>
          <p:cNvSpPr txBox="1"/>
          <p:nvPr/>
        </p:nvSpPr>
        <p:spPr>
          <a:xfrm>
            <a:off x="565775" y="3325175"/>
            <a:ext cx="8461200" cy="17208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GB">
                <a:solidFill>
                  <a:srgbClr val="20124D"/>
                </a:solidFill>
              </a:rPr>
              <a:t>Dissolution is the RDS for hydrophobic, poorly aqueous soluble drugs like griseofulvin and spironolactone; absorption of such drugs is often said to be dissolution rate-limited.</a:t>
            </a:r>
            <a:endParaRPr>
              <a:solidFill>
                <a:srgbClr val="20124D"/>
              </a:solidFill>
            </a:endParaRPr>
          </a:p>
          <a:p>
            <a:pPr marL="0" lvl="0" indent="0" algn="l" rtl="0">
              <a:lnSpc>
                <a:spcPct val="95000"/>
              </a:lnSpc>
              <a:spcBef>
                <a:spcPts val="1200"/>
              </a:spcBef>
              <a:spcAft>
                <a:spcPts val="0"/>
              </a:spcAft>
              <a:buNone/>
            </a:pPr>
            <a:r>
              <a:rPr lang="en-GB">
                <a:solidFill>
                  <a:srgbClr val="20124D"/>
                </a:solidFill>
              </a:rPr>
              <a:t>If the drug is hydrophilic with high aqueous solubility—for example, neomycin, then dissolution is rapid and RDS in the absorption of such drugs is rate of permeation through the biomembrane. </a:t>
            </a:r>
            <a:endParaRPr>
              <a:solidFill>
                <a:srgbClr val="20124D"/>
              </a:solidFill>
            </a:endParaRPr>
          </a:p>
          <a:p>
            <a:pPr marL="0" lvl="0" indent="0" algn="l" rtl="0">
              <a:lnSpc>
                <a:spcPct val="95000"/>
              </a:lnSpc>
              <a:spcBef>
                <a:spcPts val="1200"/>
              </a:spcBef>
              <a:spcAft>
                <a:spcPts val="1200"/>
              </a:spcAft>
              <a:buNone/>
            </a:pPr>
            <a:r>
              <a:rPr lang="en-GB">
                <a:solidFill>
                  <a:srgbClr val="20124D"/>
                </a:solidFill>
              </a:rPr>
              <a:t>In other words, absorption of such drugs is said to be </a:t>
            </a:r>
            <a:r>
              <a:rPr lang="en-GB" b="1" u="sng">
                <a:solidFill>
                  <a:srgbClr val="20124D"/>
                </a:solidFill>
              </a:rPr>
              <a:t>permeation rate-limited or transmembrane rate-limited</a:t>
            </a:r>
            <a:endParaRPr b="1" u="sng">
              <a:solidFill>
                <a:srgbClr val="20124D"/>
              </a:solidFill>
            </a:endParaRPr>
          </a:p>
        </p:txBody>
      </p:sp>
      <p:sp>
        <p:nvSpPr>
          <p:cNvPr id="556" name="Google Shape;556;p59"/>
          <p:cNvSpPr txBox="1"/>
          <p:nvPr/>
        </p:nvSpPr>
        <p:spPr>
          <a:xfrm>
            <a:off x="347200" y="2700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i="1">
                <a:solidFill>
                  <a:srgbClr val="274E13"/>
                </a:solidFill>
                <a:highlight>
                  <a:srgbClr val="FFFFFF"/>
                </a:highlight>
              </a:rPr>
              <a:t>*Lipophilic refers to the ability of a substance to dissolve in lipids or fats</a:t>
            </a:r>
            <a:endParaRPr sz="1200" i="1">
              <a:solidFill>
                <a:srgbClr val="274E13"/>
              </a:solidFill>
            </a:endParaRPr>
          </a:p>
        </p:txBody>
      </p:sp>
      <p:sp>
        <p:nvSpPr>
          <p:cNvPr id="557" name="Google Shape;557;p59"/>
          <p:cNvSpPr txBox="1"/>
          <p:nvPr/>
        </p:nvSpPr>
        <p:spPr>
          <a:xfrm>
            <a:off x="7378075" y="2631800"/>
            <a:ext cx="1867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i="1">
                <a:solidFill>
                  <a:srgbClr val="20124D"/>
                </a:solidFill>
                <a:highlight>
                  <a:srgbClr val="FFFFFF"/>
                </a:highlight>
              </a:rPr>
              <a:t>*Hydrophilic refers to the ability of a substance to dissolve in water </a:t>
            </a:r>
            <a:endParaRPr sz="1200" i="1">
              <a:solidFill>
                <a:srgbClr val="20124D"/>
              </a:solidFill>
            </a:endParaRPr>
          </a:p>
        </p:txBody>
      </p:sp>
      <p:sp>
        <p:nvSpPr>
          <p:cNvPr id="558" name="Google Shape;558;p5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0"/>
          <p:cNvSpPr/>
          <p:nvPr/>
        </p:nvSpPr>
        <p:spPr>
          <a:xfrm>
            <a:off x="887250" y="1311600"/>
            <a:ext cx="8100900" cy="400200"/>
          </a:xfrm>
          <a:prstGeom prst="roundRect">
            <a:avLst>
              <a:gd name="adj" fmla="val 16667"/>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64" name="Google Shape;564;p60"/>
          <p:cNvSpPr txBox="1">
            <a:spLocks noGrp="1"/>
          </p:cNvSpPr>
          <p:nvPr>
            <p:ph type="title"/>
          </p:nvPr>
        </p:nvSpPr>
        <p:spPr>
          <a:xfrm>
            <a:off x="729450" y="598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Biopharmaceutics Classification System (BCS)</a:t>
            </a:r>
            <a:endParaRPr/>
          </a:p>
        </p:txBody>
      </p:sp>
      <p:sp>
        <p:nvSpPr>
          <p:cNvPr id="565" name="Google Shape;565;p60"/>
          <p:cNvSpPr txBox="1"/>
          <p:nvPr/>
        </p:nvSpPr>
        <p:spPr>
          <a:xfrm>
            <a:off x="870450" y="1298525"/>
            <a:ext cx="8117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Based on the intestinal permeability and solubility of drugs, classifies the drugs into one of the 4 groups</a:t>
            </a:r>
            <a:endParaRPr>
              <a:latin typeface="Lato"/>
              <a:ea typeface="Lato"/>
              <a:cs typeface="Lato"/>
              <a:sym typeface="Lato"/>
            </a:endParaRPr>
          </a:p>
        </p:txBody>
      </p:sp>
      <p:pic>
        <p:nvPicPr>
          <p:cNvPr id="566" name="Google Shape;566;p60"/>
          <p:cNvPicPr preferRelativeResize="0"/>
          <p:nvPr/>
        </p:nvPicPr>
        <p:blipFill>
          <a:blip r:embed="rId3">
            <a:alphaModFix/>
          </a:blip>
          <a:stretch>
            <a:fillRect/>
          </a:stretch>
        </p:blipFill>
        <p:spPr>
          <a:xfrm>
            <a:off x="729450" y="1893725"/>
            <a:ext cx="8199275" cy="2340625"/>
          </a:xfrm>
          <a:prstGeom prst="rect">
            <a:avLst/>
          </a:prstGeom>
          <a:noFill/>
          <a:ln>
            <a:noFill/>
          </a:ln>
        </p:spPr>
      </p:pic>
      <p:sp>
        <p:nvSpPr>
          <p:cNvPr id="567" name="Google Shape;567;p60"/>
          <p:cNvSpPr txBox="1"/>
          <p:nvPr/>
        </p:nvSpPr>
        <p:spPr>
          <a:xfrm>
            <a:off x="732950" y="4194800"/>
            <a:ext cx="8199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u="sng">
                <a:solidFill>
                  <a:srgbClr val="20124D"/>
                </a:solidFill>
                <a:latin typeface="Lato"/>
                <a:ea typeface="Lato"/>
                <a:cs typeface="Lato"/>
                <a:sym typeface="Lato"/>
              </a:rPr>
              <a:t>Absolute or intrinsic solubility</a:t>
            </a:r>
            <a:r>
              <a:rPr lang="en-GB">
                <a:latin typeface="Lato"/>
                <a:ea typeface="Lato"/>
                <a:cs typeface="Lato"/>
                <a:sym typeface="Lato"/>
              </a:rPr>
              <a:t> is defined as the maximum amount of solute dissolved in a given solvent under standard conditions of temperature, pressure and pH. It is a static property.</a:t>
            </a:r>
            <a:endParaRPr>
              <a:latin typeface="Lato"/>
              <a:ea typeface="Lato"/>
              <a:cs typeface="Lato"/>
              <a:sym typeface="Lato"/>
            </a:endParaRPr>
          </a:p>
          <a:p>
            <a:pPr marL="0" lvl="0" indent="0" algn="l" rtl="0">
              <a:spcBef>
                <a:spcPts val="0"/>
              </a:spcBef>
              <a:spcAft>
                <a:spcPts val="0"/>
              </a:spcAft>
              <a:buNone/>
            </a:pPr>
            <a:r>
              <a:rPr lang="en-GB" b="1" u="sng">
                <a:solidFill>
                  <a:srgbClr val="20124D"/>
                </a:solidFill>
                <a:latin typeface="Lato"/>
                <a:ea typeface="Lato"/>
                <a:cs typeface="Lato"/>
                <a:sym typeface="Lato"/>
              </a:rPr>
              <a:t>Dissolution rate</a:t>
            </a:r>
            <a:r>
              <a:rPr lang="en-GB">
                <a:latin typeface="Lato"/>
                <a:ea typeface="Lato"/>
                <a:cs typeface="Lato"/>
                <a:sym typeface="Lato"/>
              </a:rPr>
              <a:t> is defined as the amount of solid substance that goes into solution per unit time under standard conditions of temperature, pH and solvent composition and constant solid surface area. </a:t>
            </a:r>
            <a:endParaRPr>
              <a:latin typeface="Lato"/>
              <a:ea typeface="Lato"/>
              <a:cs typeface="Lato"/>
              <a:sym typeface="Lato"/>
            </a:endParaRPr>
          </a:p>
        </p:txBody>
      </p:sp>
      <p:sp>
        <p:nvSpPr>
          <p:cNvPr id="568" name="Google Shape;568;p6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61"/>
          <p:cNvSpPr/>
          <p:nvPr/>
        </p:nvSpPr>
        <p:spPr>
          <a:xfrm>
            <a:off x="7793700" y="2296788"/>
            <a:ext cx="1350300" cy="3471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4" name="Google Shape;574;p61"/>
          <p:cNvSpPr/>
          <p:nvPr/>
        </p:nvSpPr>
        <p:spPr>
          <a:xfrm>
            <a:off x="7469025" y="3831675"/>
            <a:ext cx="1298700" cy="347100"/>
          </a:xfrm>
          <a:prstGeom prst="roundRect">
            <a:avLst>
              <a:gd name="adj" fmla="val 16667"/>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pic>
        <p:nvPicPr>
          <p:cNvPr id="575" name="Google Shape;575;p61"/>
          <p:cNvPicPr preferRelativeResize="0"/>
          <p:nvPr/>
        </p:nvPicPr>
        <p:blipFill>
          <a:blip r:embed="rId3">
            <a:alphaModFix/>
          </a:blip>
          <a:stretch>
            <a:fillRect/>
          </a:stretch>
        </p:blipFill>
        <p:spPr>
          <a:xfrm>
            <a:off x="2864324" y="797250"/>
            <a:ext cx="6279675" cy="4129575"/>
          </a:xfrm>
          <a:prstGeom prst="rect">
            <a:avLst/>
          </a:prstGeom>
          <a:noFill/>
          <a:ln>
            <a:noFill/>
          </a:ln>
        </p:spPr>
      </p:pic>
      <p:sp>
        <p:nvSpPr>
          <p:cNvPr id="576" name="Google Shape;576;p61"/>
          <p:cNvSpPr/>
          <p:nvPr/>
        </p:nvSpPr>
        <p:spPr>
          <a:xfrm>
            <a:off x="6802275" y="1041575"/>
            <a:ext cx="1350300" cy="400200"/>
          </a:xfrm>
          <a:prstGeom prst="roundRect">
            <a:avLst>
              <a:gd name="adj" fmla="val 16667"/>
            </a:avLst>
          </a:prstGeom>
          <a:solidFill>
            <a:srgbClr val="0B53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77" name="Google Shape;577;p61"/>
          <p:cNvSpPr txBox="1">
            <a:spLocks noGrp="1"/>
          </p:cNvSpPr>
          <p:nvPr>
            <p:ph type="title"/>
          </p:nvPr>
        </p:nvSpPr>
        <p:spPr>
          <a:xfrm>
            <a:off x="727650" y="5738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Dissolution</a:t>
            </a:r>
            <a:endParaRPr/>
          </a:p>
        </p:txBody>
      </p:sp>
      <p:pic>
        <p:nvPicPr>
          <p:cNvPr id="578" name="Google Shape;578;p61"/>
          <p:cNvPicPr preferRelativeResize="0"/>
          <p:nvPr/>
        </p:nvPicPr>
        <p:blipFill rotWithShape="1">
          <a:blip r:embed="rId4">
            <a:alphaModFix/>
          </a:blip>
          <a:srcRect t="16666"/>
          <a:stretch/>
        </p:blipFill>
        <p:spPr>
          <a:xfrm>
            <a:off x="117650" y="3056576"/>
            <a:ext cx="6181300" cy="2095975"/>
          </a:xfrm>
          <a:prstGeom prst="rect">
            <a:avLst/>
          </a:prstGeom>
          <a:noFill/>
          <a:ln>
            <a:noFill/>
          </a:ln>
        </p:spPr>
      </p:pic>
      <p:pic>
        <p:nvPicPr>
          <p:cNvPr id="579" name="Google Shape;579;p61"/>
          <p:cNvPicPr preferRelativeResize="0"/>
          <p:nvPr/>
        </p:nvPicPr>
        <p:blipFill rotWithShape="1">
          <a:blip r:embed="rId5">
            <a:alphaModFix/>
          </a:blip>
          <a:srcRect l="58819" t="18187" r="25975" b="59597"/>
          <a:stretch/>
        </p:blipFill>
        <p:spPr>
          <a:xfrm>
            <a:off x="7356150" y="1584475"/>
            <a:ext cx="655800" cy="630100"/>
          </a:xfrm>
          <a:prstGeom prst="rect">
            <a:avLst/>
          </a:prstGeom>
          <a:noFill/>
          <a:ln>
            <a:noFill/>
          </a:ln>
        </p:spPr>
      </p:pic>
      <p:pic>
        <p:nvPicPr>
          <p:cNvPr id="580" name="Google Shape;580;p61"/>
          <p:cNvPicPr preferRelativeResize="0"/>
          <p:nvPr/>
        </p:nvPicPr>
        <p:blipFill rotWithShape="1">
          <a:blip r:embed="rId6">
            <a:alphaModFix/>
          </a:blip>
          <a:srcRect l="78998" t="41401" r="8155" b="38769"/>
          <a:stretch/>
        </p:blipFill>
        <p:spPr>
          <a:xfrm>
            <a:off x="7986250" y="2547905"/>
            <a:ext cx="655800" cy="665720"/>
          </a:xfrm>
          <a:prstGeom prst="rect">
            <a:avLst/>
          </a:prstGeom>
          <a:noFill/>
          <a:ln>
            <a:noFill/>
          </a:ln>
        </p:spPr>
      </p:pic>
      <p:sp>
        <p:nvSpPr>
          <p:cNvPr id="581" name="Google Shape;581;p61"/>
          <p:cNvSpPr txBox="1"/>
          <p:nvPr/>
        </p:nvSpPr>
        <p:spPr>
          <a:xfrm>
            <a:off x="6802275" y="1041575"/>
            <a:ext cx="135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Lato"/>
                <a:ea typeface="Lato"/>
                <a:cs typeface="Lato"/>
                <a:sym typeface="Lato"/>
              </a:rPr>
              <a:t>Disintegration</a:t>
            </a:r>
            <a:endParaRPr>
              <a:solidFill>
                <a:schemeClr val="lt1"/>
              </a:solidFill>
              <a:latin typeface="Lato"/>
              <a:ea typeface="Lato"/>
              <a:cs typeface="Lato"/>
              <a:sym typeface="Lato"/>
            </a:endParaRPr>
          </a:p>
        </p:txBody>
      </p:sp>
      <p:sp>
        <p:nvSpPr>
          <p:cNvPr id="582" name="Google Shape;582;p61"/>
          <p:cNvSpPr txBox="1"/>
          <p:nvPr/>
        </p:nvSpPr>
        <p:spPr>
          <a:xfrm>
            <a:off x="7469025" y="3778575"/>
            <a:ext cx="135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Lato"/>
                <a:ea typeface="Lato"/>
                <a:cs typeface="Lato"/>
                <a:sym typeface="Lato"/>
              </a:rPr>
              <a:t>Dissolution</a:t>
            </a:r>
            <a:endParaRPr>
              <a:solidFill>
                <a:schemeClr val="lt1"/>
              </a:solidFill>
              <a:latin typeface="Lato"/>
              <a:ea typeface="Lato"/>
              <a:cs typeface="Lato"/>
              <a:sym typeface="Lato"/>
            </a:endParaRPr>
          </a:p>
        </p:txBody>
      </p:sp>
      <p:sp>
        <p:nvSpPr>
          <p:cNvPr id="583" name="Google Shape;583;p61"/>
          <p:cNvSpPr txBox="1"/>
          <p:nvPr/>
        </p:nvSpPr>
        <p:spPr>
          <a:xfrm>
            <a:off x="7793700" y="2323350"/>
            <a:ext cx="1350300" cy="400200"/>
          </a:xfrm>
          <a:prstGeom prst="rect">
            <a:avLst/>
          </a:prstGeom>
          <a:solidFill>
            <a:srgbClr val="351C75"/>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Lato"/>
                <a:ea typeface="Lato"/>
                <a:cs typeface="Lato"/>
                <a:sym typeface="Lato"/>
              </a:rPr>
              <a:t>Deaggregation</a:t>
            </a:r>
            <a:endParaRPr>
              <a:solidFill>
                <a:schemeClr val="lt1"/>
              </a:solidFill>
              <a:latin typeface="Lato"/>
              <a:ea typeface="Lato"/>
              <a:cs typeface="Lato"/>
              <a:sym typeface="Lato"/>
            </a:endParaRPr>
          </a:p>
        </p:txBody>
      </p:sp>
      <p:sp>
        <p:nvSpPr>
          <p:cNvPr id="584" name="Google Shape;584;p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27650" y="6242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Transcellular / </a:t>
            </a:r>
            <a:r>
              <a:rPr lang="en-GB" u="sng">
                <a:solidFill>
                  <a:srgbClr val="20124D"/>
                </a:solidFill>
              </a:rPr>
              <a:t>Intra</a:t>
            </a:r>
            <a:r>
              <a:rPr lang="en-GB"/>
              <a:t>cellular</a:t>
            </a:r>
            <a:endParaRPr/>
          </a:p>
        </p:txBody>
      </p:sp>
      <p:sp>
        <p:nvSpPr>
          <p:cNvPr id="125" name="Google Shape;125;p17"/>
          <p:cNvSpPr txBox="1">
            <a:spLocks noGrp="1"/>
          </p:cNvSpPr>
          <p:nvPr>
            <p:ph type="body" idx="1"/>
          </p:nvPr>
        </p:nvSpPr>
        <p:spPr>
          <a:xfrm>
            <a:off x="238925" y="1355050"/>
            <a:ext cx="8088300" cy="339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Defined as the passage of drugs across the GI epithelium.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It is the most common pathway for drug transport.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The 3 steps involved in transcellular transport of drugs are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 </a:t>
            </a:r>
            <a:r>
              <a:rPr lang="en-GB" sz="1500">
                <a:solidFill>
                  <a:srgbClr val="20124D"/>
                </a:solidFill>
                <a:latin typeface="Arial"/>
                <a:ea typeface="Arial"/>
                <a:cs typeface="Arial"/>
                <a:sym typeface="Arial"/>
              </a:rPr>
              <a:t>(i) Permeation of GI epithelial cell membrane, a lipoidal barrier – this is the major obstacle to drug absorption. </a:t>
            </a:r>
            <a:endParaRPr sz="1500">
              <a:solidFill>
                <a:srgbClr val="20124D"/>
              </a:solidFill>
              <a:latin typeface="Arial"/>
              <a:ea typeface="Arial"/>
              <a:cs typeface="Arial"/>
              <a:sym typeface="Arial"/>
            </a:endParaRPr>
          </a:p>
          <a:p>
            <a:pPr marL="0" lvl="0" indent="457200" algn="l" rtl="0">
              <a:spcBef>
                <a:spcPts val="1200"/>
              </a:spcBef>
              <a:spcAft>
                <a:spcPts val="0"/>
              </a:spcAft>
              <a:buNone/>
            </a:pPr>
            <a:r>
              <a:rPr lang="en-GB" sz="1500">
                <a:solidFill>
                  <a:srgbClr val="274E13"/>
                </a:solidFill>
                <a:latin typeface="Arial"/>
                <a:ea typeface="Arial"/>
                <a:cs typeface="Arial"/>
                <a:sym typeface="Arial"/>
              </a:rPr>
              <a:t>(ii) Movement across the intracellular space (cytosol). </a:t>
            </a:r>
            <a:endParaRPr sz="1500">
              <a:solidFill>
                <a:srgbClr val="274E13"/>
              </a:solidFill>
              <a:latin typeface="Arial"/>
              <a:ea typeface="Arial"/>
              <a:cs typeface="Arial"/>
              <a:sym typeface="Arial"/>
            </a:endParaRPr>
          </a:p>
          <a:p>
            <a:pPr marL="0" lvl="0" indent="457200" algn="l" rtl="0">
              <a:spcBef>
                <a:spcPts val="1200"/>
              </a:spcBef>
              <a:spcAft>
                <a:spcPts val="1200"/>
              </a:spcAft>
              <a:buNone/>
            </a:pPr>
            <a:r>
              <a:rPr lang="en-GB" sz="1500">
                <a:solidFill>
                  <a:srgbClr val="5B0F00"/>
                </a:solidFill>
                <a:latin typeface="Arial"/>
                <a:ea typeface="Arial"/>
                <a:cs typeface="Arial"/>
                <a:sym typeface="Arial"/>
              </a:rPr>
              <a:t>(iii) Permeation of the </a:t>
            </a:r>
            <a:r>
              <a:rPr lang="en-GB" sz="1500" u="sng">
                <a:solidFill>
                  <a:srgbClr val="5B0F00"/>
                </a:solidFill>
                <a:latin typeface="Arial"/>
                <a:ea typeface="Arial"/>
                <a:cs typeface="Arial"/>
                <a:sym typeface="Arial"/>
              </a:rPr>
              <a:t>lateral or basolateral membrane</a:t>
            </a:r>
            <a:r>
              <a:rPr lang="en-GB" sz="1500">
                <a:latin typeface="Arial"/>
                <a:ea typeface="Arial"/>
                <a:cs typeface="Arial"/>
                <a:sym typeface="Arial"/>
              </a:rPr>
              <a:t>- this is of secondary importance.               </a:t>
            </a:r>
            <a:endParaRPr sz="1500">
              <a:latin typeface="Arial"/>
              <a:ea typeface="Arial"/>
              <a:cs typeface="Arial"/>
              <a:sym typeface="Arial"/>
            </a:endParaRPr>
          </a:p>
        </p:txBody>
      </p:sp>
      <p:sp>
        <p:nvSpPr>
          <p:cNvPr id="126" name="Google Shape;126;p17"/>
          <p:cNvSpPr txBox="1"/>
          <p:nvPr/>
        </p:nvSpPr>
        <p:spPr>
          <a:xfrm>
            <a:off x="2599400" y="4038575"/>
            <a:ext cx="7406700" cy="369300"/>
          </a:xfrm>
          <a:prstGeom prst="rect">
            <a:avLst/>
          </a:prstGeom>
          <a:noFill/>
          <a:ln>
            <a:noFill/>
          </a:ln>
        </p:spPr>
        <p:txBody>
          <a:bodyPr spcFirstLastPara="1" wrap="square" lIns="91425" tIns="91425" rIns="91425" bIns="91425" anchor="t" anchorCtr="0">
            <a:spAutoFit/>
          </a:bodyPr>
          <a:lstStyle/>
          <a:p>
            <a:pPr marL="0" lvl="0" indent="457200" algn="l" rtl="0">
              <a:lnSpc>
                <a:spcPct val="115000"/>
              </a:lnSpc>
              <a:spcBef>
                <a:spcPts val="0"/>
              </a:spcBef>
              <a:spcAft>
                <a:spcPts val="1200"/>
              </a:spcAft>
              <a:buNone/>
            </a:pPr>
            <a:r>
              <a:rPr lang="en-GB" sz="1200">
                <a:solidFill>
                  <a:srgbClr val="040C28"/>
                </a:solidFill>
              </a:rPr>
              <a:t>( situated below and toward the side )</a:t>
            </a:r>
            <a:endParaRPr>
              <a:latin typeface="Lato"/>
              <a:ea typeface="Lato"/>
              <a:cs typeface="Lato"/>
              <a:sym typeface="Lato"/>
            </a:endParaRPr>
          </a:p>
        </p:txBody>
      </p:sp>
      <p:sp>
        <p:nvSpPr>
          <p:cNvPr id="127" name="Google Shape;12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a:t>
            </a:fld>
            <a:endParaRPr/>
          </a:p>
        </p:txBody>
      </p:sp>
      <p:pic>
        <p:nvPicPr>
          <p:cNvPr id="128" name="Google Shape;128;p17"/>
          <p:cNvPicPr preferRelativeResize="0"/>
          <p:nvPr/>
        </p:nvPicPr>
        <p:blipFill>
          <a:blip r:embed="rId3">
            <a:alphaModFix/>
          </a:blip>
          <a:stretch>
            <a:fillRect/>
          </a:stretch>
        </p:blipFill>
        <p:spPr>
          <a:xfrm>
            <a:off x="5452800" y="593718"/>
            <a:ext cx="3626976" cy="19177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2"/>
          <p:cNvSpPr txBox="1">
            <a:spLocks noGrp="1"/>
          </p:cNvSpPr>
          <p:nvPr>
            <p:ph type="title"/>
          </p:nvPr>
        </p:nvSpPr>
        <p:spPr>
          <a:xfrm>
            <a:off x="729450" y="5342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Theories of drug dissolution</a:t>
            </a:r>
            <a:endParaRPr/>
          </a:p>
        </p:txBody>
      </p:sp>
      <p:sp>
        <p:nvSpPr>
          <p:cNvPr id="590" name="Google Shape;590;p62"/>
          <p:cNvSpPr txBox="1">
            <a:spLocks noGrp="1"/>
          </p:cNvSpPr>
          <p:nvPr>
            <p:ph type="body" idx="1"/>
          </p:nvPr>
        </p:nvSpPr>
        <p:spPr>
          <a:xfrm>
            <a:off x="727650" y="1358800"/>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b="1" u="sng">
                <a:latin typeface="Arial"/>
                <a:ea typeface="Arial"/>
                <a:cs typeface="Arial"/>
                <a:sym typeface="Arial"/>
              </a:rPr>
              <a:t>Dissolution</a:t>
            </a:r>
            <a:r>
              <a:rPr lang="en-GB" sz="1800">
                <a:latin typeface="Arial"/>
                <a:ea typeface="Arial"/>
                <a:cs typeface="Arial"/>
                <a:sym typeface="Arial"/>
              </a:rPr>
              <a:t> is a process in which a solid substance solubilizes in a given solvent i.e. mass transfer from the solid surface to the liquid phase.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1. </a:t>
            </a:r>
            <a:r>
              <a:rPr lang="en-GB" sz="1800">
                <a:solidFill>
                  <a:srgbClr val="20124D"/>
                </a:solidFill>
                <a:latin typeface="Arial"/>
                <a:ea typeface="Arial"/>
                <a:cs typeface="Arial"/>
                <a:sym typeface="Arial"/>
              </a:rPr>
              <a:t>Diffusion l</a:t>
            </a:r>
            <a:r>
              <a:rPr lang="en-GB" sz="1800">
                <a:latin typeface="Arial"/>
                <a:ea typeface="Arial"/>
                <a:cs typeface="Arial"/>
                <a:sym typeface="Arial"/>
              </a:rPr>
              <a:t>ayer model/Film theory, </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2. </a:t>
            </a:r>
            <a:r>
              <a:rPr lang="en-GB" sz="1800">
                <a:solidFill>
                  <a:srgbClr val="5B0F00"/>
                </a:solidFill>
                <a:latin typeface="Arial"/>
                <a:ea typeface="Arial"/>
                <a:cs typeface="Arial"/>
                <a:sym typeface="Arial"/>
              </a:rPr>
              <a:t>Danckwert’s</a:t>
            </a:r>
            <a:r>
              <a:rPr lang="en-GB" sz="1800">
                <a:latin typeface="Arial"/>
                <a:ea typeface="Arial"/>
                <a:cs typeface="Arial"/>
                <a:sym typeface="Arial"/>
              </a:rPr>
              <a:t> model/Penetration or Surface renewal theory, and </a:t>
            </a:r>
            <a:endParaRPr sz="1800">
              <a:latin typeface="Arial"/>
              <a:ea typeface="Arial"/>
              <a:cs typeface="Arial"/>
              <a:sym typeface="Arial"/>
            </a:endParaRPr>
          </a:p>
          <a:p>
            <a:pPr marL="0" lvl="0" indent="0" algn="l" rtl="0">
              <a:spcBef>
                <a:spcPts val="1200"/>
              </a:spcBef>
              <a:spcAft>
                <a:spcPts val="1200"/>
              </a:spcAft>
              <a:buNone/>
            </a:pPr>
            <a:r>
              <a:rPr lang="en-GB" sz="1800">
                <a:latin typeface="Arial"/>
                <a:ea typeface="Arial"/>
                <a:cs typeface="Arial"/>
                <a:sym typeface="Arial"/>
              </a:rPr>
              <a:t>3. </a:t>
            </a:r>
            <a:r>
              <a:rPr lang="en-GB" sz="1800">
                <a:solidFill>
                  <a:srgbClr val="274E13"/>
                </a:solidFill>
                <a:latin typeface="Arial"/>
                <a:ea typeface="Arial"/>
                <a:cs typeface="Arial"/>
                <a:sym typeface="Arial"/>
              </a:rPr>
              <a:t>Interfacial barrier </a:t>
            </a:r>
            <a:r>
              <a:rPr lang="en-GB" sz="1800">
                <a:latin typeface="Arial"/>
                <a:ea typeface="Arial"/>
                <a:cs typeface="Arial"/>
                <a:sym typeface="Arial"/>
              </a:rPr>
              <a:t>model/Double-barrier or Limited solvation theory. </a:t>
            </a:r>
            <a:endParaRPr sz="1800">
              <a:latin typeface="Arial"/>
              <a:ea typeface="Arial"/>
              <a:cs typeface="Arial"/>
              <a:sym typeface="Arial"/>
            </a:endParaRPr>
          </a:p>
        </p:txBody>
      </p:sp>
      <p:sp>
        <p:nvSpPr>
          <p:cNvPr id="591" name="Google Shape;591;p62"/>
          <p:cNvSpPr txBox="1"/>
          <p:nvPr/>
        </p:nvSpPr>
        <p:spPr>
          <a:xfrm>
            <a:off x="321475" y="4758600"/>
            <a:ext cx="73680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GB" sz="1300" b="1" i="1">
                <a:solidFill>
                  <a:srgbClr val="040C28"/>
                </a:solidFill>
              </a:rPr>
              <a:t>DISSOLUTION:</a:t>
            </a:r>
            <a:r>
              <a:rPr lang="en-GB" sz="1300" b="1" i="1">
                <a:solidFill>
                  <a:schemeClr val="accent1"/>
                </a:solidFill>
              </a:rPr>
              <a:t> </a:t>
            </a:r>
            <a:r>
              <a:rPr lang="en-GB" sz="1300" i="1">
                <a:solidFill>
                  <a:srgbClr val="040C28"/>
                </a:solidFill>
              </a:rPr>
              <a:t>destruction by breaking down, disrupting, or dispersing</a:t>
            </a:r>
            <a:r>
              <a:rPr lang="en-GB" sz="1300" i="1">
                <a:solidFill>
                  <a:srgbClr val="4D5156"/>
                </a:solidFill>
                <a:highlight>
                  <a:srgbClr val="FFFFFF"/>
                </a:highlight>
              </a:rPr>
              <a:t>.</a:t>
            </a:r>
            <a:endParaRPr sz="1300" i="1">
              <a:solidFill>
                <a:srgbClr val="4D5156"/>
              </a:solidFill>
              <a:highlight>
                <a:srgbClr val="FFFFFF"/>
              </a:highlight>
            </a:endParaRPr>
          </a:p>
        </p:txBody>
      </p:sp>
      <p:pic>
        <p:nvPicPr>
          <p:cNvPr id="592" name="Google Shape;592;p62"/>
          <p:cNvPicPr preferRelativeResize="0"/>
          <p:nvPr/>
        </p:nvPicPr>
        <p:blipFill rotWithShape="1">
          <a:blip r:embed="rId3">
            <a:alphaModFix/>
          </a:blip>
          <a:srcRect l="26510" t="23756" r="23612" b="28653"/>
          <a:stretch/>
        </p:blipFill>
        <p:spPr>
          <a:xfrm>
            <a:off x="6778000" y="3909225"/>
            <a:ext cx="2366000" cy="1260150"/>
          </a:xfrm>
          <a:prstGeom prst="rect">
            <a:avLst/>
          </a:prstGeom>
          <a:noFill/>
          <a:ln>
            <a:noFill/>
          </a:ln>
        </p:spPr>
      </p:pic>
      <p:sp>
        <p:nvSpPr>
          <p:cNvPr id="593" name="Google Shape;593;p6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63"/>
          <p:cNvPicPr preferRelativeResize="0"/>
          <p:nvPr/>
        </p:nvPicPr>
        <p:blipFill>
          <a:blip r:embed="rId3">
            <a:alphaModFix/>
          </a:blip>
          <a:stretch>
            <a:fillRect/>
          </a:stretch>
        </p:blipFill>
        <p:spPr>
          <a:xfrm>
            <a:off x="4611950" y="1723350"/>
            <a:ext cx="4532050" cy="3330125"/>
          </a:xfrm>
          <a:prstGeom prst="rect">
            <a:avLst/>
          </a:prstGeom>
          <a:noFill/>
          <a:ln>
            <a:noFill/>
          </a:ln>
        </p:spPr>
      </p:pic>
      <p:sp>
        <p:nvSpPr>
          <p:cNvPr id="599" name="Google Shape;599;p63"/>
          <p:cNvSpPr txBox="1">
            <a:spLocks noGrp="1"/>
          </p:cNvSpPr>
          <p:nvPr>
            <p:ph type="title"/>
          </p:nvPr>
        </p:nvSpPr>
        <p:spPr>
          <a:xfrm>
            <a:off x="637525" y="624275"/>
            <a:ext cx="81621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Diffusion Layer Model - </a:t>
            </a:r>
            <a:r>
              <a:rPr lang="en-GB" sz="1300" i="1">
                <a:latin typeface="Arial"/>
                <a:ea typeface="Arial"/>
                <a:cs typeface="Arial"/>
                <a:sym typeface="Arial"/>
              </a:rPr>
              <a:t>simplest and the most common theory for dissolution.</a:t>
            </a:r>
            <a:endParaRPr sz="1300" i="1">
              <a:latin typeface="Arial"/>
              <a:ea typeface="Arial"/>
              <a:cs typeface="Arial"/>
              <a:sym typeface="Arial"/>
            </a:endParaRPr>
          </a:p>
        </p:txBody>
      </p:sp>
      <p:sp>
        <p:nvSpPr>
          <p:cNvPr id="600" name="Google Shape;600;p63"/>
          <p:cNvSpPr txBox="1">
            <a:spLocks noGrp="1"/>
          </p:cNvSpPr>
          <p:nvPr>
            <p:ph type="body" idx="1"/>
          </p:nvPr>
        </p:nvSpPr>
        <p:spPr>
          <a:xfrm>
            <a:off x="202250" y="1311875"/>
            <a:ext cx="5082600" cy="35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latin typeface="Arial"/>
                <a:ea typeface="Arial"/>
                <a:cs typeface="Arial"/>
                <a:sym typeface="Arial"/>
              </a:rPr>
              <a:t>Dissolution of solid particles in a liquid, in the absence of reactive or chemical forces, consists of two consecutive steps: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1. Solution of the solid to form a thin film or layer at the solid/liquid interface called as the </a:t>
            </a:r>
            <a:r>
              <a:rPr lang="en-GB" sz="1500" b="1" u="sng">
                <a:solidFill>
                  <a:srgbClr val="20124D"/>
                </a:solidFill>
                <a:latin typeface="Arial"/>
                <a:ea typeface="Arial"/>
                <a:cs typeface="Arial"/>
                <a:sym typeface="Arial"/>
              </a:rPr>
              <a:t>stagnant film or diffusion layer </a:t>
            </a:r>
            <a:r>
              <a:rPr lang="en-GB" sz="1500">
                <a:latin typeface="Arial"/>
                <a:ea typeface="Arial"/>
                <a:cs typeface="Arial"/>
                <a:sym typeface="Arial"/>
              </a:rPr>
              <a:t>which is saturated with the drug; this step is usually rapid, and </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2. Diffusion of the soluble solute from the stagnant layer to the bulk of the solution; this step is slower and is therefore the rate-determining step in drug dissolution</a:t>
            </a:r>
            <a:endParaRPr sz="1500">
              <a:latin typeface="Arial"/>
              <a:ea typeface="Arial"/>
              <a:cs typeface="Arial"/>
              <a:sym typeface="Arial"/>
            </a:endParaRPr>
          </a:p>
        </p:txBody>
      </p:sp>
      <p:sp>
        <p:nvSpPr>
          <p:cNvPr id="601" name="Google Shape;601;p6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4"/>
          <p:cNvSpPr txBox="1">
            <a:spLocks noGrp="1"/>
          </p:cNvSpPr>
          <p:nvPr>
            <p:ph type="title"/>
          </p:nvPr>
        </p:nvSpPr>
        <p:spPr>
          <a:xfrm>
            <a:off x="727650" y="5728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60" b="0">
                <a:solidFill>
                  <a:srgbClr val="000000"/>
                </a:solidFill>
                <a:latin typeface="Arial"/>
                <a:ea typeface="Arial"/>
                <a:cs typeface="Arial"/>
                <a:sym typeface="Arial"/>
              </a:rPr>
              <a:t>Noyes and Whitney Equation:</a:t>
            </a:r>
            <a:endParaRPr sz="3440"/>
          </a:p>
        </p:txBody>
      </p:sp>
      <p:sp>
        <p:nvSpPr>
          <p:cNvPr id="607" name="Google Shape;607;p64"/>
          <p:cNvSpPr txBox="1"/>
          <p:nvPr/>
        </p:nvSpPr>
        <p:spPr>
          <a:xfrm>
            <a:off x="192900" y="1273000"/>
            <a:ext cx="86283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t>Equation to explain the</a:t>
            </a:r>
            <a:r>
              <a:rPr lang="en-GB" sz="1500" u="sng"/>
              <a:t> rate of dissolution when the process is diffusion controlled</a:t>
            </a:r>
            <a:r>
              <a:rPr lang="en-GB" sz="1500"/>
              <a:t> and involves no chemical reaction was given by Noyes and Whitney:</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r>
              <a:rPr lang="en-GB" sz="1500"/>
              <a:t>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r>
              <a:rPr lang="en-GB" sz="1500"/>
              <a:t>where, </a:t>
            </a:r>
            <a:endParaRPr sz="1500"/>
          </a:p>
          <a:p>
            <a:pPr marL="0" lvl="0" indent="0" algn="l" rtl="0">
              <a:spcBef>
                <a:spcPts val="0"/>
              </a:spcBef>
              <a:spcAft>
                <a:spcPts val="0"/>
              </a:spcAft>
              <a:buNone/>
            </a:pPr>
            <a:r>
              <a:rPr lang="en-GB" sz="1500"/>
              <a:t>dC/dt = dissolution rate of the drug, </a:t>
            </a:r>
            <a:endParaRPr sz="1500"/>
          </a:p>
          <a:p>
            <a:pPr marL="0" lvl="0" indent="0" algn="l" rtl="0">
              <a:spcBef>
                <a:spcPts val="0"/>
              </a:spcBef>
              <a:spcAft>
                <a:spcPts val="0"/>
              </a:spcAft>
              <a:buNone/>
            </a:pPr>
            <a:r>
              <a:rPr lang="en-GB" sz="1500"/>
              <a:t>k = dissolution rate constant (first order), </a:t>
            </a:r>
            <a:endParaRPr sz="1500"/>
          </a:p>
          <a:p>
            <a:pPr marL="0" lvl="0" indent="0" algn="l" rtl="0">
              <a:spcBef>
                <a:spcPts val="0"/>
              </a:spcBef>
              <a:spcAft>
                <a:spcPts val="0"/>
              </a:spcAft>
              <a:buNone/>
            </a:pPr>
            <a:r>
              <a:rPr lang="en-GB" sz="1500"/>
              <a:t>Cs = concentration of drug in the stagnant layer (</a:t>
            </a:r>
            <a:r>
              <a:rPr lang="en-GB" sz="1500" b="1">
                <a:solidFill>
                  <a:srgbClr val="20124D"/>
                </a:solidFill>
              </a:rPr>
              <a:t>also called as the saturation or maximum drug solubility</a:t>
            </a:r>
            <a:r>
              <a:rPr lang="en-GB" sz="1500"/>
              <a:t>), and </a:t>
            </a:r>
            <a:endParaRPr sz="1500"/>
          </a:p>
          <a:p>
            <a:pPr marL="0" lvl="0" indent="0" algn="l" rtl="0">
              <a:spcBef>
                <a:spcPts val="0"/>
              </a:spcBef>
              <a:spcAft>
                <a:spcPts val="0"/>
              </a:spcAft>
              <a:buNone/>
            </a:pPr>
            <a:r>
              <a:rPr lang="en-GB" sz="1500"/>
              <a:t>Cb = concentration of drug in the bulk of the solution at time t. </a:t>
            </a:r>
            <a:endParaRPr sz="1500"/>
          </a:p>
        </p:txBody>
      </p:sp>
      <p:pic>
        <p:nvPicPr>
          <p:cNvPr id="608" name="Google Shape;608;p64"/>
          <p:cNvPicPr preferRelativeResize="0"/>
          <p:nvPr/>
        </p:nvPicPr>
        <p:blipFill>
          <a:blip r:embed="rId3">
            <a:alphaModFix/>
          </a:blip>
          <a:stretch>
            <a:fillRect/>
          </a:stretch>
        </p:blipFill>
        <p:spPr>
          <a:xfrm>
            <a:off x="2890050" y="1903100"/>
            <a:ext cx="2716375" cy="1133450"/>
          </a:xfrm>
          <a:prstGeom prst="rect">
            <a:avLst/>
          </a:prstGeom>
          <a:noFill/>
          <a:ln>
            <a:noFill/>
          </a:ln>
        </p:spPr>
      </p:pic>
      <p:sp>
        <p:nvSpPr>
          <p:cNvPr id="609" name="Google Shape;609;p6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65"/>
          <p:cNvSpPr txBox="1">
            <a:spLocks noGrp="1"/>
          </p:cNvSpPr>
          <p:nvPr>
            <p:ph type="title"/>
          </p:nvPr>
        </p:nvSpPr>
        <p:spPr>
          <a:xfrm>
            <a:off x="727650" y="534275"/>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350" b="0">
                <a:solidFill>
                  <a:srgbClr val="000000"/>
                </a:solidFill>
                <a:latin typeface="Arial"/>
                <a:ea typeface="Arial"/>
                <a:cs typeface="Arial"/>
                <a:sym typeface="Arial"/>
              </a:rPr>
              <a:t>Nernst and Brunner Equation</a:t>
            </a:r>
            <a:endParaRPr sz="3340"/>
          </a:p>
        </p:txBody>
      </p:sp>
      <p:sp>
        <p:nvSpPr>
          <p:cNvPr id="615" name="Google Shape;615;p65"/>
          <p:cNvSpPr txBox="1"/>
          <p:nvPr/>
        </p:nvSpPr>
        <p:spPr>
          <a:xfrm>
            <a:off x="398625" y="1145675"/>
            <a:ext cx="8017800" cy="364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t>Incorporated Fick‘s first law of diffusion and modified the NoyesWhitney’s equation to:</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r>
              <a:rPr lang="en-GB" sz="1500"/>
              <a:t>where, </a:t>
            </a:r>
            <a:endParaRPr sz="1500"/>
          </a:p>
          <a:p>
            <a:pPr marL="0" lvl="0" indent="0" algn="l" rtl="0">
              <a:spcBef>
                <a:spcPts val="0"/>
              </a:spcBef>
              <a:spcAft>
                <a:spcPts val="0"/>
              </a:spcAft>
              <a:buNone/>
            </a:pPr>
            <a:r>
              <a:rPr lang="en-GB" sz="1500"/>
              <a:t>D       = diffusion coefficient (diffusivity) of the drug </a:t>
            </a:r>
            <a:endParaRPr sz="1500"/>
          </a:p>
          <a:p>
            <a:pPr marL="0" lvl="0" indent="0" algn="l" rtl="0">
              <a:spcBef>
                <a:spcPts val="0"/>
              </a:spcBef>
              <a:spcAft>
                <a:spcPts val="0"/>
              </a:spcAft>
              <a:buNone/>
            </a:pPr>
            <a:r>
              <a:rPr lang="en-GB" sz="1500"/>
              <a:t>A       = surface area of the dissolving solid </a:t>
            </a:r>
            <a:endParaRPr sz="1500"/>
          </a:p>
          <a:p>
            <a:pPr marL="0" lvl="0" indent="0" algn="l" rtl="0">
              <a:spcBef>
                <a:spcPts val="0"/>
              </a:spcBef>
              <a:spcAft>
                <a:spcPts val="0"/>
              </a:spcAft>
              <a:buNone/>
            </a:pPr>
            <a:r>
              <a:rPr lang="en-GB" sz="1500"/>
              <a:t>Kw/o = water/oil partition coefficient of the drug considering the fact that dissolution body fluids are aqueous. Since the rapidity with which a drug dissolves depends on the Kw/o, it is also called as the </a:t>
            </a:r>
            <a:r>
              <a:rPr lang="en-GB" sz="1500" b="1" u="sng">
                <a:solidFill>
                  <a:srgbClr val="20124D"/>
                </a:solidFill>
              </a:rPr>
              <a:t>intrinsic dissolution rate constant</a:t>
            </a:r>
            <a:r>
              <a:rPr lang="en-GB" sz="1500"/>
              <a:t>. It is a characteristic of drugs.</a:t>
            </a:r>
            <a:endParaRPr sz="1500"/>
          </a:p>
          <a:p>
            <a:pPr marL="0" lvl="0" indent="0" algn="l" rtl="0">
              <a:spcBef>
                <a:spcPts val="0"/>
              </a:spcBef>
              <a:spcAft>
                <a:spcPts val="0"/>
              </a:spcAft>
              <a:buNone/>
            </a:pPr>
            <a:r>
              <a:rPr lang="en-GB" sz="1500"/>
              <a:t>V      = volume of dissolution medium. </a:t>
            </a:r>
            <a:endParaRPr sz="1500"/>
          </a:p>
          <a:p>
            <a:pPr marL="0" lvl="0" indent="0" algn="l" rtl="0">
              <a:spcBef>
                <a:spcPts val="0"/>
              </a:spcBef>
              <a:spcAft>
                <a:spcPts val="0"/>
              </a:spcAft>
              <a:buNone/>
            </a:pPr>
            <a:r>
              <a:rPr lang="en-GB" sz="1500"/>
              <a:t>h       = thickness of the stagnant layer. </a:t>
            </a:r>
            <a:endParaRPr sz="1500"/>
          </a:p>
          <a:p>
            <a:pPr marL="0" lvl="0" indent="0" algn="l" rtl="0">
              <a:spcBef>
                <a:spcPts val="0"/>
              </a:spcBef>
              <a:spcAft>
                <a:spcPts val="0"/>
              </a:spcAft>
              <a:buNone/>
            </a:pPr>
            <a:r>
              <a:rPr lang="en-GB" sz="1500"/>
              <a:t>(Cs – Cb) = concentration gradient for diffusion of drug. </a:t>
            </a:r>
            <a:endParaRPr sz="1500"/>
          </a:p>
        </p:txBody>
      </p:sp>
      <p:pic>
        <p:nvPicPr>
          <p:cNvPr id="616" name="Google Shape;616;p65"/>
          <p:cNvPicPr preferRelativeResize="0"/>
          <p:nvPr/>
        </p:nvPicPr>
        <p:blipFill>
          <a:blip r:embed="rId3">
            <a:alphaModFix/>
          </a:blip>
          <a:stretch>
            <a:fillRect/>
          </a:stretch>
        </p:blipFill>
        <p:spPr>
          <a:xfrm>
            <a:off x="2479825" y="1656875"/>
            <a:ext cx="3183375" cy="927725"/>
          </a:xfrm>
          <a:prstGeom prst="rect">
            <a:avLst/>
          </a:prstGeom>
          <a:noFill/>
          <a:ln>
            <a:noFill/>
          </a:ln>
        </p:spPr>
      </p:pic>
      <p:sp>
        <p:nvSpPr>
          <p:cNvPr id="617" name="Google Shape;617;p6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6"/>
          <p:cNvSpPr txBox="1">
            <a:spLocks noGrp="1"/>
          </p:cNvSpPr>
          <p:nvPr>
            <p:ph type="body" idx="1"/>
          </p:nvPr>
        </p:nvSpPr>
        <p:spPr>
          <a:xfrm>
            <a:off x="345200" y="528150"/>
            <a:ext cx="7910100" cy="4050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None/>
            </a:pPr>
            <a:r>
              <a:rPr lang="en-GB" sz="1500">
                <a:latin typeface="Arial"/>
                <a:ea typeface="Arial"/>
                <a:cs typeface="Arial"/>
                <a:sym typeface="Arial"/>
              </a:rPr>
              <a:t>Nernst and Brunner equation represents first-order dissolution rate process, the driving force for which is the concentration gradient (Cs – Cb). </a:t>
            </a:r>
            <a:endParaRPr sz="1500">
              <a:latin typeface="Arial"/>
              <a:ea typeface="Arial"/>
              <a:cs typeface="Arial"/>
              <a:sym typeface="Arial"/>
            </a:endParaRPr>
          </a:p>
          <a:p>
            <a:pPr marL="0" lvl="0" indent="0" algn="l" rtl="0">
              <a:lnSpc>
                <a:spcPct val="95000"/>
              </a:lnSpc>
              <a:spcBef>
                <a:spcPts val="1200"/>
              </a:spcBef>
              <a:spcAft>
                <a:spcPts val="0"/>
              </a:spcAft>
              <a:buNone/>
            </a:pPr>
            <a:r>
              <a:rPr lang="en-GB" sz="1500">
                <a:latin typeface="Arial"/>
                <a:ea typeface="Arial"/>
                <a:cs typeface="Arial"/>
                <a:sym typeface="Arial"/>
              </a:rPr>
              <a:t>Under such a situation, dissolution is said to be under non-sink conditions. This is true in case of in vitro dissolution in a limited dissolution medium. </a:t>
            </a:r>
            <a:endParaRPr sz="1500">
              <a:latin typeface="Arial"/>
              <a:ea typeface="Arial"/>
              <a:cs typeface="Arial"/>
              <a:sym typeface="Arial"/>
            </a:endParaRPr>
          </a:p>
          <a:p>
            <a:pPr marL="0" lvl="0" indent="0" algn="l" rtl="0">
              <a:lnSpc>
                <a:spcPct val="95000"/>
              </a:lnSpc>
              <a:spcBef>
                <a:spcPts val="1200"/>
              </a:spcBef>
              <a:spcAft>
                <a:spcPts val="0"/>
              </a:spcAft>
              <a:buNone/>
            </a:pPr>
            <a:r>
              <a:rPr lang="en-GB" sz="1500">
                <a:latin typeface="Arial"/>
                <a:ea typeface="Arial"/>
                <a:cs typeface="Arial"/>
                <a:sym typeface="Arial"/>
              </a:rPr>
              <a:t>Dissolution in such a situation slows down after sometime due to build-up in the concentration of drug in the bulk of the solution. </a:t>
            </a:r>
            <a:endParaRPr sz="1500">
              <a:latin typeface="Arial"/>
              <a:ea typeface="Arial"/>
              <a:cs typeface="Arial"/>
              <a:sym typeface="Arial"/>
            </a:endParaRPr>
          </a:p>
          <a:p>
            <a:pPr marL="0" lvl="0" indent="0" algn="l" rtl="0">
              <a:lnSpc>
                <a:spcPct val="95000"/>
              </a:lnSpc>
              <a:spcBef>
                <a:spcPts val="1200"/>
              </a:spcBef>
              <a:spcAft>
                <a:spcPts val="0"/>
              </a:spcAft>
              <a:buNone/>
            </a:pPr>
            <a:r>
              <a:rPr lang="en-GB" sz="1500">
                <a:latin typeface="Arial"/>
                <a:ea typeface="Arial"/>
                <a:cs typeface="Arial"/>
                <a:sym typeface="Arial"/>
              </a:rPr>
              <a:t>The in vivo dissolution is always rapid than in vitro dissolution because the moment the drug dissolves; it is absorbed into the systemic circulation. </a:t>
            </a:r>
            <a:endParaRPr sz="1500">
              <a:latin typeface="Arial"/>
              <a:ea typeface="Arial"/>
              <a:cs typeface="Arial"/>
              <a:sym typeface="Arial"/>
            </a:endParaRPr>
          </a:p>
          <a:p>
            <a:pPr marL="0" lvl="0" indent="0" algn="l" rtl="0">
              <a:lnSpc>
                <a:spcPct val="95000"/>
              </a:lnSpc>
              <a:spcBef>
                <a:spcPts val="1200"/>
              </a:spcBef>
              <a:spcAft>
                <a:spcPts val="0"/>
              </a:spcAft>
              <a:buNone/>
            </a:pPr>
            <a:r>
              <a:rPr lang="en-GB" sz="1500">
                <a:latin typeface="Arial"/>
                <a:ea typeface="Arial"/>
                <a:cs typeface="Arial"/>
                <a:sym typeface="Arial"/>
              </a:rPr>
              <a:t>As a result, Cb = 0, and dissolution is at its maximum. </a:t>
            </a:r>
            <a:endParaRPr sz="1500">
              <a:latin typeface="Arial"/>
              <a:ea typeface="Arial"/>
              <a:cs typeface="Arial"/>
              <a:sym typeface="Arial"/>
            </a:endParaRPr>
          </a:p>
          <a:p>
            <a:pPr marL="0" lvl="0" indent="0" algn="l" rtl="0">
              <a:lnSpc>
                <a:spcPct val="95000"/>
              </a:lnSpc>
              <a:spcBef>
                <a:spcPts val="1200"/>
              </a:spcBef>
              <a:spcAft>
                <a:spcPts val="0"/>
              </a:spcAft>
              <a:buNone/>
            </a:pPr>
            <a:r>
              <a:rPr lang="en-GB" sz="1500">
                <a:latin typeface="Arial"/>
                <a:ea typeface="Arial"/>
                <a:cs typeface="Arial"/>
                <a:sym typeface="Arial"/>
              </a:rPr>
              <a:t>Thus, under in vivo conditions, there is no concentration build-up in the bulk of the solution and hence no retarding effect on the dissolution rate of the drug i.e. Cs &gt;&gt; Cb and sink conditions are maintained. </a:t>
            </a:r>
            <a:endParaRPr sz="1500">
              <a:latin typeface="Arial"/>
              <a:ea typeface="Arial"/>
              <a:cs typeface="Arial"/>
              <a:sym typeface="Arial"/>
            </a:endParaRPr>
          </a:p>
          <a:p>
            <a:pPr marL="0" lvl="0" indent="0" algn="l" rtl="0">
              <a:lnSpc>
                <a:spcPct val="95000"/>
              </a:lnSpc>
              <a:spcBef>
                <a:spcPts val="1200"/>
              </a:spcBef>
              <a:spcAft>
                <a:spcPts val="1200"/>
              </a:spcAft>
              <a:buNone/>
            </a:pPr>
            <a:r>
              <a:rPr lang="en-GB" sz="1500">
                <a:latin typeface="Arial"/>
                <a:ea typeface="Arial"/>
                <a:cs typeface="Arial"/>
                <a:sym typeface="Arial"/>
              </a:rPr>
              <a:t>Under sink conditions, if the volume and surface area of solid are kept constant, then equation , becomes</a:t>
            </a:r>
            <a:endParaRPr sz="1500">
              <a:latin typeface="Arial"/>
              <a:ea typeface="Arial"/>
              <a:cs typeface="Arial"/>
              <a:sym typeface="Arial"/>
            </a:endParaRPr>
          </a:p>
        </p:txBody>
      </p:sp>
      <p:pic>
        <p:nvPicPr>
          <p:cNvPr id="623" name="Google Shape;623;p66"/>
          <p:cNvPicPr preferRelativeResize="0"/>
          <p:nvPr/>
        </p:nvPicPr>
        <p:blipFill>
          <a:blip r:embed="rId3">
            <a:alphaModFix/>
          </a:blip>
          <a:stretch>
            <a:fillRect/>
          </a:stretch>
        </p:blipFill>
        <p:spPr>
          <a:xfrm>
            <a:off x="3060375" y="4378250"/>
            <a:ext cx="1427325" cy="771900"/>
          </a:xfrm>
          <a:prstGeom prst="rect">
            <a:avLst/>
          </a:prstGeom>
          <a:noFill/>
          <a:ln>
            <a:noFill/>
          </a:ln>
        </p:spPr>
      </p:pic>
      <p:sp>
        <p:nvSpPr>
          <p:cNvPr id="624" name="Google Shape;624;p6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67"/>
          <p:cNvSpPr txBox="1">
            <a:spLocks noGrp="1"/>
          </p:cNvSpPr>
          <p:nvPr>
            <p:ph type="body" idx="1"/>
          </p:nvPr>
        </p:nvSpPr>
        <p:spPr>
          <a:xfrm>
            <a:off x="407975" y="574400"/>
            <a:ext cx="7688700" cy="6213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1200"/>
              </a:spcAft>
              <a:buNone/>
            </a:pPr>
            <a:r>
              <a:rPr lang="en-GB" sz="1400">
                <a:latin typeface="Arial"/>
                <a:ea typeface="Arial"/>
                <a:cs typeface="Arial"/>
                <a:sym typeface="Arial"/>
              </a:rPr>
              <a:t>Nernst and Brunner equation  represents that the dissolution rate is constant under sink conditions and follows zero-order kinetics i.e. yields a linear plot</a:t>
            </a:r>
            <a:endParaRPr sz="1400">
              <a:latin typeface="Arial"/>
              <a:ea typeface="Arial"/>
              <a:cs typeface="Arial"/>
              <a:sym typeface="Arial"/>
            </a:endParaRPr>
          </a:p>
        </p:txBody>
      </p:sp>
      <p:pic>
        <p:nvPicPr>
          <p:cNvPr id="630" name="Google Shape;630;p67"/>
          <p:cNvPicPr preferRelativeResize="0"/>
          <p:nvPr/>
        </p:nvPicPr>
        <p:blipFill>
          <a:blip r:embed="rId3">
            <a:alphaModFix/>
          </a:blip>
          <a:stretch>
            <a:fillRect/>
          </a:stretch>
        </p:blipFill>
        <p:spPr>
          <a:xfrm>
            <a:off x="103175" y="1348100"/>
            <a:ext cx="4709800" cy="2895300"/>
          </a:xfrm>
          <a:prstGeom prst="rect">
            <a:avLst/>
          </a:prstGeom>
          <a:noFill/>
          <a:ln>
            <a:noFill/>
          </a:ln>
        </p:spPr>
      </p:pic>
      <p:sp>
        <p:nvSpPr>
          <p:cNvPr id="631" name="Google Shape;631;p67"/>
          <p:cNvSpPr txBox="1"/>
          <p:nvPr/>
        </p:nvSpPr>
        <p:spPr>
          <a:xfrm>
            <a:off x="4434300" y="1195700"/>
            <a:ext cx="4709700" cy="3848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Lato"/>
                <a:ea typeface="Lato"/>
                <a:cs typeface="Lato"/>
                <a:sym typeface="Lato"/>
              </a:rPr>
              <a:t>To obtain good</a:t>
            </a:r>
            <a:r>
              <a:rPr lang="en-GB" u="sng">
                <a:solidFill>
                  <a:srgbClr val="20124D"/>
                </a:solidFill>
                <a:latin typeface="Lato"/>
                <a:ea typeface="Lato"/>
                <a:cs typeface="Lato"/>
                <a:sym typeface="Lato"/>
              </a:rPr>
              <a:t> in vitro-in vivo dissolution rate correlation</a:t>
            </a:r>
            <a:r>
              <a:rPr lang="en-GB">
                <a:latin typeface="Lato"/>
                <a:ea typeface="Lato"/>
                <a:cs typeface="Lato"/>
                <a:sym typeface="Lato"/>
              </a:rPr>
              <a:t>, the in vitro dissolution must always be carried under sink conditions. </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This can be achieved in one or more of the following ways: </a:t>
            </a:r>
            <a:endParaRPr>
              <a:latin typeface="Lato"/>
              <a:ea typeface="Lato"/>
              <a:cs typeface="Lato"/>
              <a:sym typeface="Lato"/>
            </a:endParaRPr>
          </a:p>
          <a:p>
            <a:pPr marL="0" lvl="0" indent="457200" algn="l" rtl="0">
              <a:spcBef>
                <a:spcPts val="0"/>
              </a:spcBef>
              <a:spcAft>
                <a:spcPts val="0"/>
              </a:spcAft>
              <a:buNone/>
            </a:pPr>
            <a:r>
              <a:rPr lang="en-GB">
                <a:latin typeface="Lato"/>
                <a:ea typeface="Lato"/>
                <a:cs typeface="Lato"/>
                <a:sym typeface="Lato"/>
              </a:rPr>
              <a:t>1. Bathing the dissolving solid in fresh solvent from time to time. </a:t>
            </a:r>
            <a:endParaRPr>
              <a:latin typeface="Lato"/>
              <a:ea typeface="Lato"/>
              <a:cs typeface="Lato"/>
              <a:sym typeface="Lato"/>
            </a:endParaRPr>
          </a:p>
          <a:p>
            <a:pPr marL="0" lvl="0" indent="457200" algn="l" rtl="0">
              <a:spcBef>
                <a:spcPts val="0"/>
              </a:spcBef>
              <a:spcAft>
                <a:spcPts val="0"/>
              </a:spcAft>
              <a:buNone/>
            </a:pPr>
            <a:r>
              <a:rPr lang="en-GB">
                <a:latin typeface="Lato"/>
                <a:ea typeface="Lato"/>
                <a:cs typeface="Lato"/>
                <a:sym typeface="Lato"/>
              </a:rPr>
              <a:t>2. Increasing the volume of dissolution fluid.</a:t>
            </a:r>
            <a:endParaRPr>
              <a:latin typeface="Lato"/>
              <a:ea typeface="Lato"/>
              <a:cs typeface="Lato"/>
              <a:sym typeface="Lato"/>
            </a:endParaRPr>
          </a:p>
          <a:p>
            <a:pPr marL="0" lvl="0" indent="457200" algn="l" rtl="0">
              <a:spcBef>
                <a:spcPts val="0"/>
              </a:spcBef>
              <a:spcAft>
                <a:spcPts val="0"/>
              </a:spcAft>
              <a:buNone/>
            </a:pPr>
            <a:r>
              <a:rPr lang="en-GB">
                <a:latin typeface="Lato"/>
                <a:ea typeface="Lato"/>
                <a:cs typeface="Lato"/>
                <a:sym typeface="Lato"/>
              </a:rPr>
              <a:t> 3. Removing the dissolved drug by partitioning it from the aqueous phase of the dissolution fluid into an organic phase placed either above or below the dissolution fluid—for example, hexane or chloroform. </a:t>
            </a:r>
            <a:endParaRPr>
              <a:latin typeface="Lato"/>
              <a:ea typeface="Lato"/>
              <a:cs typeface="Lato"/>
              <a:sym typeface="Lato"/>
            </a:endParaRPr>
          </a:p>
          <a:p>
            <a:pPr marL="0" lvl="0" indent="457200" algn="l" rtl="0">
              <a:spcBef>
                <a:spcPts val="0"/>
              </a:spcBef>
              <a:spcAft>
                <a:spcPts val="0"/>
              </a:spcAft>
              <a:buNone/>
            </a:pPr>
            <a:r>
              <a:rPr lang="en-GB">
                <a:latin typeface="Lato"/>
                <a:ea typeface="Lato"/>
                <a:cs typeface="Lato"/>
                <a:sym typeface="Lato"/>
              </a:rPr>
              <a:t>4. Adding a water miscible solvent such as alcohol to the dissolution fluid, or </a:t>
            </a:r>
            <a:endParaRPr>
              <a:latin typeface="Lato"/>
              <a:ea typeface="Lato"/>
              <a:cs typeface="Lato"/>
              <a:sym typeface="Lato"/>
            </a:endParaRPr>
          </a:p>
          <a:p>
            <a:pPr marL="0" lvl="0" indent="457200" algn="l" rtl="0">
              <a:spcBef>
                <a:spcPts val="0"/>
              </a:spcBef>
              <a:spcAft>
                <a:spcPts val="0"/>
              </a:spcAft>
              <a:buNone/>
            </a:pPr>
            <a:r>
              <a:rPr lang="en-GB">
                <a:latin typeface="Lato"/>
                <a:ea typeface="Lato"/>
                <a:cs typeface="Lato"/>
                <a:sym typeface="Lato"/>
              </a:rPr>
              <a:t>5. By adding selected adsorbents to remove the dissolved drug. </a:t>
            </a:r>
            <a:endParaRPr>
              <a:latin typeface="Lato"/>
              <a:ea typeface="Lato"/>
              <a:cs typeface="Lato"/>
              <a:sym typeface="Lato"/>
            </a:endParaRPr>
          </a:p>
          <a:p>
            <a:pPr marL="0" lvl="0" indent="0" algn="l" rtl="0">
              <a:spcBef>
                <a:spcPts val="0"/>
              </a:spcBef>
              <a:spcAft>
                <a:spcPts val="0"/>
              </a:spcAft>
              <a:buNone/>
            </a:pPr>
            <a:r>
              <a:rPr lang="en-GB">
                <a:latin typeface="Lato"/>
                <a:ea typeface="Lato"/>
                <a:cs typeface="Lato"/>
                <a:sym typeface="Lato"/>
              </a:rPr>
              <a:t>The in vitro </a:t>
            </a:r>
            <a:r>
              <a:rPr lang="en-GB" b="1" u="sng">
                <a:solidFill>
                  <a:srgbClr val="20124D"/>
                </a:solidFill>
                <a:latin typeface="Lato"/>
                <a:ea typeface="Lato"/>
                <a:cs typeface="Lato"/>
                <a:sym typeface="Lato"/>
              </a:rPr>
              <a:t>sink conditions </a:t>
            </a:r>
            <a:r>
              <a:rPr lang="en-GB">
                <a:latin typeface="Lato"/>
                <a:ea typeface="Lato"/>
                <a:cs typeface="Lato"/>
                <a:sym typeface="Lato"/>
              </a:rPr>
              <a:t>are so maintained that Cb is always less than 10% of Cs. </a:t>
            </a:r>
            <a:endParaRPr>
              <a:latin typeface="Lato"/>
              <a:ea typeface="Lato"/>
              <a:cs typeface="Lato"/>
              <a:sym typeface="Lato"/>
            </a:endParaRPr>
          </a:p>
        </p:txBody>
      </p:sp>
      <p:sp>
        <p:nvSpPr>
          <p:cNvPr id="632" name="Google Shape;632;p67"/>
          <p:cNvSpPr txBox="1"/>
          <p:nvPr/>
        </p:nvSpPr>
        <p:spPr>
          <a:xfrm>
            <a:off x="192875" y="4438175"/>
            <a:ext cx="4241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i="1">
                <a:solidFill>
                  <a:srgbClr val="4D5156"/>
                </a:solidFill>
                <a:highlight>
                  <a:srgbClr val="FFFFFF"/>
                </a:highlight>
              </a:rPr>
              <a:t>Sink conditions are described as the volume of the media being at least three times of that required to form a saturated solution of the drug substance</a:t>
            </a:r>
            <a:endParaRPr sz="1200" i="1"/>
          </a:p>
        </p:txBody>
      </p:sp>
      <p:sp>
        <p:nvSpPr>
          <p:cNvPr id="633" name="Google Shape;633;p6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68"/>
          <p:cNvSpPr txBox="1">
            <a:spLocks noGrp="1"/>
          </p:cNvSpPr>
          <p:nvPr>
            <p:ph type="title"/>
          </p:nvPr>
        </p:nvSpPr>
        <p:spPr>
          <a:xfrm>
            <a:off x="727650" y="548075"/>
            <a:ext cx="7688700" cy="5352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GB" sz="2300" b="0">
                <a:solidFill>
                  <a:schemeClr val="accent1"/>
                </a:solidFill>
                <a:latin typeface="Arial"/>
                <a:ea typeface="Arial"/>
                <a:cs typeface="Arial"/>
                <a:sym typeface="Arial"/>
              </a:rPr>
              <a:t>Hixson and Crowell’s cubic root law of dissolution</a:t>
            </a:r>
            <a:endParaRPr sz="3600">
              <a:latin typeface="Arial"/>
              <a:ea typeface="Arial"/>
              <a:cs typeface="Arial"/>
              <a:sym typeface="Arial"/>
            </a:endParaRPr>
          </a:p>
        </p:txBody>
      </p:sp>
      <p:sp>
        <p:nvSpPr>
          <p:cNvPr id="639" name="Google Shape;639;p68"/>
          <p:cNvSpPr txBox="1">
            <a:spLocks noGrp="1"/>
          </p:cNvSpPr>
          <p:nvPr>
            <p:ph type="body" idx="1"/>
          </p:nvPr>
        </p:nvSpPr>
        <p:spPr>
          <a:xfrm>
            <a:off x="727650" y="1286900"/>
            <a:ext cx="81705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Arial"/>
                <a:ea typeface="Arial"/>
                <a:cs typeface="Arial"/>
                <a:sym typeface="Arial"/>
              </a:rPr>
              <a:t>Noyes-Whitney’s equation assumes that the surface area of the dissolving solid remains constant during dissolution, which is practically not possible for dissolving particles.</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 Hence, dissolution methods that involve use of constant surface area discs are employed to determine the rate of dissolution. </a:t>
            </a:r>
            <a:endParaRPr sz="1600">
              <a:latin typeface="Arial"/>
              <a:ea typeface="Arial"/>
              <a:cs typeface="Arial"/>
              <a:sym typeface="Arial"/>
            </a:endParaRPr>
          </a:p>
          <a:p>
            <a:pPr marL="0" lvl="0" indent="0" algn="l" rtl="0">
              <a:spcBef>
                <a:spcPts val="1200"/>
              </a:spcBef>
              <a:spcAft>
                <a:spcPts val="1200"/>
              </a:spcAft>
              <a:buNone/>
            </a:pPr>
            <a:r>
              <a:rPr lang="en-GB" sz="1600">
                <a:latin typeface="Arial"/>
                <a:ea typeface="Arial"/>
                <a:cs typeface="Arial"/>
                <a:sym typeface="Arial"/>
              </a:rPr>
              <a:t>To account for the particle size decrease and change in surface area accompanying dissolution……</a:t>
            </a:r>
            <a:endParaRPr sz="1600">
              <a:latin typeface="Arial"/>
              <a:ea typeface="Arial"/>
              <a:cs typeface="Arial"/>
              <a:sym typeface="Arial"/>
            </a:endParaRPr>
          </a:p>
        </p:txBody>
      </p:sp>
      <p:pic>
        <p:nvPicPr>
          <p:cNvPr id="640" name="Google Shape;640;p68"/>
          <p:cNvPicPr preferRelativeResize="0"/>
          <p:nvPr/>
        </p:nvPicPr>
        <p:blipFill>
          <a:blip r:embed="rId3">
            <a:alphaModFix/>
          </a:blip>
          <a:stretch>
            <a:fillRect/>
          </a:stretch>
        </p:blipFill>
        <p:spPr>
          <a:xfrm>
            <a:off x="975350" y="3339400"/>
            <a:ext cx="6894200" cy="1826275"/>
          </a:xfrm>
          <a:prstGeom prst="rect">
            <a:avLst/>
          </a:prstGeom>
          <a:noFill/>
          <a:ln>
            <a:noFill/>
          </a:ln>
        </p:spPr>
      </p:pic>
      <p:sp>
        <p:nvSpPr>
          <p:cNvPr id="641" name="Google Shape;641;p6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9"/>
          <p:cNvSpPr txBox="1">
            <a:spLocks noGrp="1"/>
          </p:cNvSpPr>
          <p:nvPr>
            <p:ph type="title"/>
          </p:nvPr>
        </p:nvSpPr>
        <p:spPr>
          <a:xfrm>
            <a:off x="152400" y="293750"/>
            <a:ext cx="89496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Danckwert’s Model (Penetration or Surface Renewal Theory) </a:t>
            </a:r>
            <a:endParaRPr/>
          </a:p>
        </p:txBody>
      </p:sp>
      <p:sp>
        <p:nvSpPr>
          <p:cNvPr id="647" name="Google Shape;647;p69"/>
          <p:cNvSpPr txBox="1"/>
          <p:nvPr/>
        </p:nvSpPr>
        <p:spPr>
          <a:xfrm>
            <a:off x="244300" y="900650"/>
            <a:ext cx="87054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a:t>*Danckwert did not approve of the existence of a stagnant layer and suggested that turbulence in the dissolution medium exists at the solid/liquid interface.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GB" sz="1500"/>
              <a:t>*As a result, the agitated fluid consisting of macroscopic mass of eddies or packets reach the solid/liquid interface in a random fashion due to eddy currents, absorb the solute by diffusion and carry it to the bulk of the solution.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GB" sz="1500"/>
              <a:t>*Such solute containing packets are continuously replaced with new packets of fresh solvent due to which the drug concentration at the solid/liquid interface never reaches </a:t>
            </a:r>
            <a:r>
              <a:rPr lang="en-GB" sz="1500" b="1">
                <a:solidFill>
                  <a:srgbClr val="20124D"/>
                </a:solidFill>
              </a:rPr>
              <a:t>Cs</a:t>
            </a:r>
            <a:r>
              <a:rPr lang="en-GB" sz="1500"/>
              <a:t> and has a lower limiting value of </a:t>
            </a:r>
            <a:r>
              <a:rPr lang="en-GB" sz="1500" b="1">
                <a:solidFill>
                  <a:srgbClr val="20124D"/>
                </a:solidFill>
              </a:rPr>
              <a:t>Ci</a:t>
            </a:r>
            <a:r>
              <a:rPr lang="en-GB" sz="1500"/>
              <a:t> .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GB" sz="1500"/>
              <a:t>*Since the solvent packets are exposed to new solid surface each time, </a:t>
            </a:r>
            <a:r>
              <a:rPr lang="en-GB" sz="1500" u="sng">
                <a:solidFill>
                  <a:srgbClr val="20124D"/>
                </a:solidFill>
              </a:rPr>
              <a:t>the theory is called as surface renewal theory. </a:t>
            </a:r>
            <a:endParaRPr sz="1500" u="sng">
              <a:solidFill>
                <a:srgbClr val="20124D"/>
              </a:solidFill>
            </a:endParaRPr>
          </a:p>
          <a:p>
            <a:pPr marL="0" lvl="0" indent="0" algn="l" rtl="0">
              <a:spcBef>
                <a:spcPts val="0"/>
              </a:spcBef>
              <a:spcAft>
                <a:spcPts val="0"/>
              </a:spcAft>
              <a:buNone/>
            </a:pPr>
            <a:endParaRPr sz="1500"/>
          </a:p>
        </p:txBody>
      </p:sp>
      <p:pic>
        <p:nvPicPr>
          <p:cNvPr id="648" name="Google Shape;648;p69"/>
          <p:cNvPicPr preferRelativeResize="0"/>
          <p:nvPr/>
        </p:nvPicPr>
        <p:blipFill rotWithShape="1">
          <a:blip r:embed="rId3">
            <a:alphaModFix/>
          </a:blip>
          <a:srcRect t="10434"/>
          <a:stretch/>
        </p:blipFill>
        <p:spPr>
          <a:xfrm>
            <a:off x="4275466" y="3870475"/>
            <a:ext cx="4433735" cy="1273025"/>
          </a:xfrm>
          <a:prstGeom prst="rect">
            <a:avLst/>
          </a:prstGeom>
          <a:noFill/>
          <a:ln>
            <a:noFill/>
          </a:ln>
        </p:spPr>
      </p:pic>
      <p:sp>
        <p:nvSpPr>
          <p:cNvPr id="649" name="Google Shape;649;p6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70"/>
          <p:cNvSpPr txBox="1">
            <a:spLocks noGrp="1"/>
          </p:cNvSpPr>
          <p:nvPr>
            <p:ph type="body" idx="1"/>
          </p:nvPr>
        </p:nvSpPr>
        <p:spPr>
          <a:xfrm>
            <a:off x="115725" y="527200"/>
            <a:ext cx="4011900" cy="4616400"/>
          </a:xfrm>
          <a:prstGeom prst="rect">
            <a:avLst/>
          </a:prstGeom>
        </p:spPr>
        <p:txBody>
          <a:bodyPr spcFirstLastPara="1" wrap="square" lIns="91425" tIns="91425" rIns="91425" bIns="91425" anchor="t" anchorCtr="0">
            <a:normAutofit lnSpcReduction="10000"/>
          </a:bodyPr>
          <a:lstStyle/>
          <a:p>
            <a:pPr marL="0" lvl="0" indent="0" algn="just" rtl="0">
              <a:spcBef>
                <a:spcPts val="0"/>
              </a:spcBef>
              <a:spcAft>
                <a:spcPts val="0"/>
              </a:spcAft>
              <a:buNone/>
            </a:pPr>
            <a:r>
              <a:rPr lang="en-GB" sz="2500" b="1">
                <a:solidFill>
                  <a:srgbClr val="000000"/>
                </a:solidFill>
                <a:latin typeface="Arial"/>
                <a:ea typeface="Arial"/>
                <a:cs typeface="Arial"/>
                <a:sym typeface="Arial"/>
              </a:rPr>
              <a:t>Surface Renewal Theory</a:t>
            </a:r>
            <a:endParaRPr sz="2500" b="1">
              <a:solidFill>
                <a:srgbClr val="000000"/>
              </a:solidFill>
              <a:latin typeface="Arial"/>
              <a:ea typeface="Arial"/>
              <a:cs typeface="Arial"/>
              <a:sym typeface="Arial"/>
            </a:endParaRPr>
          </a:p>
          <a:p>
            <a:pPr marL="0" lvl="0" indent="0" algn="just" rtl="0">
              <a:spcBef>
                <a:spcPts val="1200"/>
              </a:spcBef>
              <a:spcAft>
                <a:spcPts val="0"/>
              </a:spcAft>
              <a:buNone/>
            </a:pPr>
            <a:r>
              <a:rPr lang="en-GB" sz="1900">
                <a:solidFill>
                  <a:srgbClr val="000000"/>
                </a:solidFill>
                <a:latin typeface="Arial"/>
                <a:ea typeface="Arial"/>
                <a:cs typeface="Arial"/>
                <a:sym typeface="Arial"/>
              </a:rPr>
              <a:t>In this more complicated theory, the solvent (blue) initially gains an affinity for the tablet surface and encourages it to dissolve, causing the region around the tablet surface to become saturated. Free tablet particles (purple) now develop a non-affinity with other particles in this layer and are encouraged to pass into the bulk solution. This situation exists in a state of dynamic equilibrium.</a:t>
            </a:r>
            <a:endParaRPr sz="1900">
              <a:solidFill>
                <a:srgbClr val="000000"/>
              </a:solidFill>
              <a:latin typeface="Arial"/>
              <a:ea typeface="Arial"/>
              <a:cs typeface="Arial"/>
              <a:sym typeface="Arial"/>
            </a:endParaRPr>
          </a:p>
          <a:p>
            <a:pPr marL="0" lvl="0" indent="0" algn="just" rtl="0">
              <a:spcBef>
                <a:spcPts val="0"/>
              </a:spcBef>
              <a:spcAft>
                <a:spcPts val="1200"/>
              </a:spcAft>
              <a:buNone/>
            </a:pPr>
            <a:endParaRPr/>
          </a:p>
        </p:txBody>
      </p:sp>
      <p:pic>
        <p:nvPicPr>
          <p:cNvPr id="655" name="Google Shape;655;p70"/>
          <p:cNvPicPr preferRelativeResize="0"/>
          <p:nvPr/>
        </p:nvPicPr>
        <p:blipFill>
          <a:blip r:embed="rId3">
            <a:alphaModFix/>
          </a:blip>
          <a:stretch>
            <a:fillRect/>
          </a:stretch>
        </p:blipFill>
        <p:spPr>
          <a:xfrm>
            <a:off x="6615757" y="554600"/>
            <a:ext cx="2528243" cy="2264675"/>
          </a:xfrm>
          <a:prstGeom prst="rect">
            <a:avLst/>
          </a:prstGeom>
          <a:noFill/>
          <a:ln>
            <a:noFill/>
          </a:ln>
        </p:spPr>
      </p:pic>
      <p:pic>
        <p:nvPicPr>
          <p:cNvPr id="656" name="Google Shape;656;p70"/>
          <p:cNvPicPr preferRelativeResize="0"/>
          <p:nvPr/>
        </p:nvPicPr>
        <p:blipFill>
          <a:blip r:embed="rId4">
            <a:alphaModFix/>
          </a:blip>
          <a:stretch>
            <a:fillRect/>
          </a:stretch>
        </p:blipFill>
        <p:spPr>
          <a:xfrm>
            <a:off x="6692900" y="2878944"/>
            <a:ext cx="2528251" cy="2264656"/>
          </a:xfrm>
          <a:prstGeom prst="rect">
            <a:avLst/>
          </a:prstGeom>
          <a:noFill/>
          <a:ln>
            <a:noFill/>
          </a:ln>
        </p:spPr>
      </p:pic>
      <p:pic>
        <p:nvPicPr>
          <p:cNvPr id="657" name="Google Shape;657;p70"/>
          <p:cNvPicPr preferRelativeResize="0"/>
          <p:nvPr/>
        </p:nvPicPr>
        <p:blipFill>
          <a:blip r:embed="rId5">
            <a:alphaModFix/>
          </a:blip>
          <a:stretch>
            <a:fillRect/>
          </a:stretch>
        </p:blipFill>
        <p:spPr>
          <a:xfrm>
            <a:off x="4299725" y="2324600"/>
            <a:ext cx="2393176" cy="2143699"/>
          </a:xfrm>
          <a:prstGeom prst="rect">
            <a:avLst/>
          </a:prstGeom>
          <a:noFill/>
          <a:ln>
            <a:noFill/>
          </a:ln>
        </p:spPr>
      </p:pic>
      <p:pic>
        <p:nvPicPr>
          <p:cNvPr id="658" name="Google Shape;658;p70"/>
          <p:cNvPicPr preferRelativeResize="0"/>
          <p:nvPr/>
        </p:nvPicPr>
        <p:blipFill>
          <a:blip r:embed="rId6">
            <a:alphaModFix/>
          </a:blip>
          <a:stretch>
            <a:fillRect/>
          </a:stretch>
        </p:blipFill>
        <p:spPr>
          <a:xfrm>
            <a:off x="4127626" y="0"/>
            <a:ext cx="2541124" cy="2264680"/>
          </a:xfrm>
          <a:prstGeom prst="rect">
            <a:avLst/>
          </a:prstGeom>
          <a:noFill/>
          <a:ln>
            <a:noFill/>
          </a:ln>
        </p:spPr>
      </p:pic>
      <p:sp>
        <p:nvSpPr>
          <p:cNvPr id="659" name="Google Shape;659;p7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1"/>
          <p:cNvSpPr txBox="1">
            <a:spLocks noGrp="1"/>
          </p:cNvSpPr>
          <p:nvPr>
            <p:ph type="title"/>
          </p:nvPr>
        </p:nvSpPr>
        <p:spPr>
          <a:xfrm>
            <a:off x="577050" y="420450"/>
            <a:ext cx="7821600" cy="906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Interfacial Barrier Model (Double Barrier or Limited Solvation Theory)</a:t>
            </a:r>
            <a:endParaRPr/>
          </a:p>
        </p:txBody>
      </p:sp>
      <p:sp>
        <p:nvSpPr>
          <p:cNvPr id="665" name="Google Shape;665;p71"/>
          <p:cNvSpPr txBox="1">
            <a:spLocks noGrp="1"/>
          </p:cNvSpPr>
          <p:nvPr>
            <p:ph type="body" idx="1"/>
          </p:nvPr>
        </p:nvSpPr>
        <p:spPr>
          <a:xfrm>
            <a:off x="596550" y="1504475"/>
            <a:ext cx="7821600" cy="283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latin typeface="Arial"/>
                <a:ea typeface="Arial"/>
                <a:cs typeface="Arial"/>
                <a:sym typeface="Arial"/>
              </a:rPr>
              <a:t>The diffusion layer model and the Danckwert’s model were based on two assumptions:</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1. The rate-determining step that controls dissolution is the mass transport.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2. Solid-solution equilibrium is achieved at the solid/liquid interface.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According to the interfacial barrier model, </a:t>
            </a:r>
            <a:r>
              <a:rPr lang="en-GB" sz="1400" u="sng">
                <a:solidFill>
                  <a:srgbClr val="20124D"/>
                </a:solidFill>
                <a:latin typeface="Arial"/>
                <a:ea typeface="Arial"/>
                <a:cs typeface="Arial"/>
                <a:sym typeface="Arial"/>
              </a:rPr>
              <a:t>an intermediate concentration can exist at the interface </a:t>
            </a:r>
            <a:r>
              <a:rPr lang="en-GB" sz="1400">
                <a:latin typeface="Arial"/>
                <a:ea typeface="Arial"/>
                <a:cs typeface="Arial"/>
                <a:sym typeface="Arial"/>
              </a:rPr>
              <a:t>as a result of solvation mechanism and is a function of solubility rather than diffusion. </a:t>
            </a:r>
            <a:endParaRPr sz="1400">
              <a:latin typeface="Arial"/>
              <a:ea typeface="Arial"/>
              <a:cs typeface="Arial"/>
              <a:sym typeface="Arial"/>
            </a:endParaRPr>
          </a:p>
          <a:p>
            <a:pPr marL="0" lvl="0" indent="0" algn="l" rtl="0">
              <a:spcBef>
                <a:spcPts val="1200"/>
              </a:spcBef>
              <a:spcAft>
                <a:spcPts val="1200"/>
              </a:spcAft>
              <a:buNone/>
            </a:pPr>
            <a:r>
              <a:rPr lang="en-GB" sz="1400">
                <a:latin typeface="Arial"/>
                <a:ea typeface="Arial"/>
                <a:cs typeface="Arial"/>
                <a:sym typeface="Arial"/>
              </a:rPr>
              <a:t>When considering the dissolution of a crystal, each face of the crystal will have a different interfacial barrier. Such a concept is given by the equation……</a:t>
            </a:r>
            <a:endParaRPr sz="1400">
              <a:latin typeface="Arial"/>
              <a:ea typeface="Arial"/>
              <a:cs typeface="Arial"/>
              <a:sym typeface="Arial"/>
            </a:endParaRPr>
          </a:p>
        </p:txBody>
      </p:sp>
      <p:pic>
        <p:nvPicPr>
          <p:cNvPr id="666" name="Google Shape;666;p71"/>
          <p:cNvPicPr preferRelativeResize="0"/>
          <p:nvPr/>
        </p:nvPicPr>
        <p:blipFill>
          <a:blip r:embed="rId3">
            <a:alphaModFix/>
          </a:blip>
          <a:stretch>
            <a:fillRect/>
          </a:stretch>
        </p:blipFill>
        <p:spPr>
          <a:xfrm>
            <a:off x="667175" y="3922700"/>
            <a:ext cx="4668850" cy="1154925"/>
          </a:xfrm>
          <a:prstGeom prst="rect">
            <a:avLst/>
          </a:prstGeom>
          <a:noFill/>
          <a:ln>
            <a:noFill/>
          </a:ln>
        </p:spPr>
      </p:pic>
      <p:sp>
        <p:nvSpPr>
          <p:cNvPr id="667" name="Google Shape;667;p71"/>
          <p:cNvSpPr txBox="1"/>
          <p:nvPr/>
        </p:nvSpPr>
        <p:spPr>
          <a:xfrm>
            <a:off x="5091275" y="4151300"/>
            <a:ext cx="4052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In this theory, the diffusivity D may not be independent of saturation concentration Cs. The interfacial barrier model can be extended to both</a:t>
            </a:r>
            <a:endParaRPr/>
          </a:p>
          <a:p>
            <a:pPr marL="0" lvl="0" indent="0" algn="l" rtl="0">
              <a:spcBef>
                <a:spcPts val="0"/>
              </a:spcBef>
              <a:spcAft>
                <a:spcPts val="0"/>
              </a:spcAft>
              <a:buNone/>
            </a:pPr>
            <a:r>
              <a:rPr lang="en-GB"/>
              <a:t>diffusion layer model and the Danckwert’s model</a:t>
            </a:r>
            <a:endParaRPr/>
          </a:p>
        </p:txBody>
      </p:sp>
      <p:sp>
        <p:nvSpPr>
          <p:cNvPr id="668" name="Google Shape;668;p7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8"/>
          <p:cNvSpPr txBox="1">
            <a:spLocks noGrp="1"/>
          </p:cNvSpPr>
          <p:nvPr>
            <p:ph type="title"/>
          </p:nvPr>
        </p:nvSpPr>
        <p:spPr>
          <a:xfrm>
            <a:off x="727650" y="6242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Transcellular process in drug absorption</a:t>
            </a:r>
            <a:endParaRPr/>
          </a:p>
        </p:txBody>
      </p:sp>
      <p:sp>
        <p:nvSpPr>
          <p:cNvPr id="134" name="Google Shape;134;p18"/>
          <p:cNvSpPr txBox="1">
            <a:spLocks noGrp="1"/>
          </p:cNvSpPr>
          <p:nvPr>
            <p:ph type="body" idx="1"/>
          </p:nvPr>
        </p:nvSpPr>
        <p:spPr>
          <a:xfrm>
            <a:off x="185750" y="1440175"/>
            <a:ext cx="6140700" cy="3394800"/>
          </a:xfrm>
          <a:prstGeom prst="rect">
            <a:avLst/>
          </a:prstGeom>
        </p:spPr>
        <p:txBody>
          <a:bodyPr spcFirstLastPara="1" wrap="square" lIns="91425" tIns="91425" rIns="91425" bIns="91425" anchor="t" anchorCtr="0">
            <a:normAutofit/>
          </a:bodyPr>
          <a:lstStyle/>
          <a:p>
            <a:pPr marL="0" lvl="0" indent="457200" algn="l" rtl="0">
              <a:spcBef>
                <a:spcPts val="0"/>
              </a:spcBef>
              <a:spcAft>
                <a:spcPts val="0"/>
              </a:spcAft>
              <a:buNone/>
            </a:pPr>
            <a:r>
              <a:rPr lang="en-GB" sz="1600" b="1" u="sng">
                <a:latin typeface="Arial"/>
                <a:ea typeface="Arial"/>
                <a:cs typeface="Arial"/>
                <a:sym typeface="Arial"/>
              </a:rPr>
              <a:t>1. Passive Transport Processes </a:t>
            </a:r>
            <a:r>
              <a:rPr lang="en-GB" sz="1500">
                <a:latin typeface="Arial"/>
                <a:ea typeface="Arial"/>
                <a:cs typeface="Arial"/>
                <a:sym typeface="Arial"/>
              </a:rPr>
              <a:t>– These transport processes do not require energy other than that of molecular motion (Brownian motion) to pass through the lipid bilayer.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Passive transport processes can be further classified into following types – </a:t>
            </a:r>
            <a:endParaRPr sz="1500">
              <a:latin typeface="Arial"/>
              <a:ea typeface="Arial"/>
              <a:cs typeface="Arial"/>
              <a:sym typeface="Arial"/>
            </a:endParaRPr>
          </a:p>
          <a:p>
            <a:pPr marL="457200" lvl="0" indent="457200" algn="l" rtl="0">
              <a:spcBef>
                <a:spcPts val="1200"/>
              </a:spcBef>
              <a:spcAft>
                <a:spcPts val="0"/>
              </a:spcAft>
              <a:buNone/>
            </a:pPr>
            <a:r>
              <a:rPr lang="en-GB" sz="1500">
                <a:latin typeface="Arial"/>
                <a:ea typeface="Arial"/>
                <a:cs typeface="Arial"/>
                <a:sym typeface="Arial"/>
              </a:rPr>
              <a:t>a. Passive diffusion. </a:t>
            </a:r>
            <a:endParaRPr sz="1500">
              <a:latin typeface="Arial"/>
              <a:ea typeface="Arial"/>
              <a:cs typeface="Arial"/>
              <a:sym typeface="Arial"/>
            </a:endParaRPr>
          </a:p>
          <a:p>
            <a:pPr marL="457200" lvl="0" indent="457200" algn="l" rtl="0">
              <a:spcBef>
                <a:spcPts val="1200"/>
              </a:spcBef>
              <a:spcAft>
                <a:spcPts val="0"/>
              </a:spcAft>
              <a:buNone/>
            </a:pPr>
            <a:r>
              <a:rPr lang="en-GB" sz="1500">
                <a:latin typeface="Arial"/>
                <a:ea typeface="Arial"/>
                <a:cs typeface="Arial"/>
                <a:sym typeface="Arial"/>
              </a:rPr>
              <a:t>b. Pore transport. </a:t>
            </a:r>
            <a:endParaRPr sz="1500">
              <a:latin typeface="Arial"/>
              <a:ea typeface="Arial"/>
              <a:cs typeface="Arial"/>
              <a:sym typeface="Arial"/>
            </a:endParaRPr>
          </a:p>
          <a:p>
            <a:pPr marL="457200" lvl="0" indent="457200" algn="l" rtl="0">
              <a:spcBef>
                <a:spcPts val="1200"/>
              </a:spcBef>
              <a:spcAft>
                <a:spcPts val="0"/>
              </a:spcAft>
              <a:buNone/>
            </a:pPr>
            <a:r>
              <a:rPr lang="en-GB" sz="1500">
                <a:latin typeface="Arial"/>
                <a:ea typeface="Arial"/>
                <a:cs typeface="Arial"/>
                <a:sym typeface="Arial"/>
              </a:rPr>
              <a:t>c. Ion-pair transport. </a:t>
            </a:r>
            <a:endParaRPr sz="1500">
              <a:latin typeface="Arial"/>
              <a:ea typeface="Arial"/>
              <a:cs typeface="Arial"/>
              <a:sym typeface="Arial"/>
            </a:endParaRPr>
          </a:p>
          <a:p>
            <a:pPr marL="457200" lvl="0" indent="457200" algn="l" rtl="0">
              <a:spcBef>
                <a:spcPts val="1200"/>
              </a:spcBef>
              <a:spcAft>
                <a:spcPts val="1200"/>
              </a:spcAft>
              <a:buNone/>
            </a:pPr>
            <a:r>
              <a:rPr lang="en-GB" sz="1500">
                <a:latin typeface="Arial"/>
                <a:ea typeface="Arial"/>
                <a:cs typeface="Arial"/>
                <a:sym typeface="Arial"/>
              </a:rPr>
              <a:t>d. Facilitated- or mediated-diffusion.  </a:t>
            </a:r>
            <a:endParaRPr sz="1500">
              <a:latin typeface="Arial"/>
              <a:ea typeface="Arial"/>
              <a:cs typeface="Arial"/>
              <a:sym typeface="Arial"/>
            </a:endParaRPr>
          </a:p>
        </p:txBody>
      </p:sp>
      <p:pic>
        <p:nvPicPr>
          <p:cNvPr id="135" name="Google Shape;135;p18"/>
          <p:cNvPicPr preferRelativeResize="0"/>
          <p:nvPr/>
        </p:nvPicPr>
        <p:blipFill rotWithShape="1">
          <a:blip r:embed="rId3">
            <a:alphaModFix/>
          </a:blip>
          <a:srcRect t="203" r="36378" b="7263"/>
          <a:stretch/>
        </p:blipFill>
        <p:spPr>
          <a:xfrm>
            <a:off x="6114100" y="1432350"/>
            <a:ext cx="3029900" cy="3675500"/>
          </a:xfrm>
          <a:prstGeom prst="rect">
            <a:avLst/>
          </a:prstGeom>
          <a:noFill/>
          <a:ln>
            <a:noFill/>
          </a:ln>
        </p:spPr>
      </p:pic>
      <p:sp>
        <p:nvSpPr>
          <p:cNvPr id="136" name="Google Shape;136;p1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2"/>
          <p:cNvSpPr txBox="1">
            <a:spLocks noGrp="1"/>
          </p:cNvSpPr>
          <p:nvPr>
            <p:ph type="title"/>
          </p:nvPr>
        </p:nvSpPr>
        <p:spPr>
          <a:xfrm>
            <a:off x="729450" y="3960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Factors Affecting Drug Dissolution and Dissolution Rate</a:t>
            </a:r>
            <a:endParaRPr/>
          </a:p>
        </p:txBody>
      </p:sp>
      <p:sp>
        <p:nvSpPr>
          <p:cNvPr id="674" name="Google Shape;674;p72"/>
          <p:cNvSpPr txBox="1">
            <a:spLocks noGrp="1"/>
          </p:cNvSpPr>
          <p:nvPr>
            <p:ph type="body" idx="1"/>
          </p:nvPr>
        </p:nvSpPr>
        <p:spPr>
          <a:xfrm>
            <a:off x="391650" y="1493425"/>
            <a:ext cx="7569600" cy="200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1800">
                <a:latin typeface="Arial"/>
                <a:ea typeface="Arial"/>
                <a:cs typeface="Arial"/>
                <a:sym typeface="Arial"/>
              </a:rPr>
              <a:t>Factors of in vivo importance that can affect dissolution and hence absorption can be categorized into 2 classes:</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1. Physicochemical properties of the drug, and</a:t>
            </a:r>
            <a:endParaRPr sz="1800">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2. Dosage form factors.</a:t>
            </a:r>
            <a:endParaRPr sz="1800">
              <a:latin typeface="Arial"/>
              <a:ea typeface="Arial"/>
              <a:cs typeface="Arial"/>
              <a:sym typeface="Arial"/>
            </a:endParaRPr>
          </a:p>
          <a:p>
            <a:pPr marL="0" lvl="0" indent="0" algn="l" rtl="0">
              <a:spcBef>
                <a:spcPts val="1200"/>
              </a:spcBef>
              <a:spcAft>
                <a:spcPts val="1200"/>
              </a:spcAft>
              <a:buNone/>
            </a:pPr>
            <a:endParaRPr/>
          </a:p>
        </p:txBody>
      </p:sp>
      <p:sp>
        <p:nvSpPr>
          <p:cNvPr id="675" name="Google Shape;675;p7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73"/>
          <p:cNvSpPr txBox="1">
            <a:spLocks noGrp="1"/>
          </p:cNvSpPr>
          <p:nvPr>
            <p:ph type="title"/>
          </p:nvPr>
        </p:nvSpPr>
        <p:spPr>
          <a:xfrm>
            <a:off x="651125" y="587600"/>
            <a:ext cx="76887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GB" sz="2400" b="0">
                <a:solidFill>
                  <a:schemeClr val="accent1"/>
                </a:solidFill>
                <a:latin typeface="Arial"/>
                <a:ea typeface="Arial"/>
                <a:cs typeface="Arial"/>
                <a:sym typeface="Arial"/>
              </a:rPr>
              <a:t>Physicochemical properties of the drug</a:t>
            </a:r>
            <a:endParaRPr sz="2400">
              <a:latin typeface="Arial"/>
              <a:ea typeface="Arial"/>
              <a:cs typeface="Arial"/>
              <a:sym typeface="Arial"/>
            </a:endParaRPr>
          </a:p>
        </p:txBody>
      </p:sp>
      <p:sp>
        <p:nvSpPr>
          <p:cNvPr id="681" name="Google Shape;681;p73"/>
          <p:cNvSpPr txBox="1">
            <a:spLocks noGrp="1"/>
          </p:cNvSpPr>
          <p:nvPr>
            <p:ph type="body" idx="1"/>
          </p:nvPr>
        </p:nvSpPr>
        <p:spPr>
          <a:xfrm>
            <a:off x="727650" y="1441200"/>
            <a:ext cx="6896100" cy="37023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2062">
                <a:latin typeface="Arial"/>
                <a:ea typeface="Arial"/>
                <a:cs typeface="Arial"/>
                <a:sym typeface="Arial"/>
              </a:rPr>
              <a:t>Various physicochemical properties of drug that affect drug dissolution and its rate are </a:t>
            </a:r>
            <a:endParaRPr sz="2062">
              <a:latin typeface="Arial"/>
              <a:ea typeface="Arial"/>
              <a:cs typeface="Arial"/>
              <a:sym typeface="Arial"/>
            </a:endParaRPr>
          </a:p>
          <a:p>
            <a:pPr marL="457200" lvl="0" indent="-359594" algn="l" rtl="0">
              <a:spcBef>
                <a:spcPts val="1200"/>
              </a:spcBef>
              <a:spcAft>
                <a:spcPts val="0"/>
              </a:spcAft>
              <a:buSzPts val="2063"/>
              <a:buFont typeface="Arial"/>
              <a:buAutoNum type="arabicPeriod"/>
            </a:pPr>
            <a:r>
              <a:rPr lang="en-GB" sz="2062">
                <a:latin typeface="Arial"/>
                <a:ea typeface="Arial"/>
                <a:cs typeface="Arial"/>
                <a:sym typeface="Arial"/>
              </a:rPr>
              <a:t>Solubility, </a:t>
            </a:r>
            <a:endParaRPr sz="2062">
              <a:latin typeface="Arial"/>
              <a:ea typeface="Arial"/>
              <a:cs typeface="Arial"/>
              <a:sym typeface="Arial"/>
            </a:endParaRPr>
          </a:p>
          <a:p>
            <a:pPr marL="457200" lvl="0" indent="-359594" algn="l" rtl="0">
              <a:spcBef>
                <a:spcPts val="0"/>
              </a:spcBef>
              <a:spcAft>
                <a:spcPts val="0"/>
              </a:spcAft>
              <a:buSzPts val="2063"/>
              <a:buFont typeface="Arial"/>
              <a:buAutoNum type="arabicPeriod"/>
            </a:pPr>
            <a:r>
              <a:rPr lang="en-GB" sz="2062">
                <a:latin typeface="Arial"/>
                <a:ea typeface="Arial"/>
                <a:cs typeface="Arial"/>
                <a:sym typeface="Arial"/>
              </a:rPr>
              <a:t>Particle size, </a:t>
            </a:r>
            <a:endParaRPr sz="2062">
              <a:latin typeface="Arial"/>
              <a:ea typeface="Arial"/>
              <a:cs typeface="Arial"/>
              <a:sym typeface="Arial"/>
            </a:endParaRPr>
          </a:p>
          <a:p>
            <a:pPr marL="457200" lvl="0" indent="-359594" algn="l" rtl="0">
              <a:spcBef>
                <a:spcPts val="0"/>
              </a:spcBef>
              <a:spcAft>
                <a:spcPts val="0"/>
              </a:spcAft>
              <a:buSzPts val="2063"/>
              <a:buFont typeface="Arial"/>
              <a:buAutoNum type="arabicPeriod"/>
            </a:pPr>
            <a:r>
              <a:rPr lang="en-GB" sz="2062">
                <a:latin typeface="Arial"/>
                <a:ea typeface="Arial"/>
                <a:cs typeface="Arial"/>
                <a:sym typeface="Arial"/>
              </a:rPr>
              <a:t>Polymorphism, </a:t>
            </a:r>
            <a:endParaRPr sz="2062">
              <a:latin typeface="Arial"/>
              <a:ea typeface="Arial"/>
              <a:cs typeface="Arial"/>
              <a:sym typeface="Arial"/>
            </a:endParaRPr>
          </a:p>
          <a:p>
            <a:pPr marL="457200" lvl="0" indent="-359594" algn="l" rtl="0">
              <a:spcBef>
                <a:spcPts val="0"/>
              </a:spcBef>
              <a:spcAft>
                <a:spcPts val="0"/>
              </a:spcAft>
              <a:buSzPts val="2063"/>
              <a:buFont typeface="Arial"/>
              <a:buAutoNum type="arabicPeriod"/>
            </a:pPr>
            <a:r>
              <a:rPr lang="en-GB" sz="2062">
                <a:latin typeface="Arial"/>
                <a:ea typeface="Arial"/>
                <a:cs typeface="Arial"/>
                <a:sym typeface="Arial"/>
              </a:rPr>
              <a:t>Salt form,</a:t>
            </a:r>
            <a:endParaRPr sz="2062">
              <a:latin typeface="Arial"/>
              <a:ea typeface="Arial"/>
              <a:cs typeface="Arial"/>
              <a:sym typeface="Arial"/>
            </a:endParaRPr>
          </a:p>
          <a:p>
            <a:pPr marL="457200" lvl="0" indent="-359594" algn="l" rtl="0">
              <a:spcBef>
                <a:spcPts val="0"/>
              </a:spcBef>
              <a:spcAft>
                <a:spcPts val="0"/>
              </a:spcAft>
              <a:buSzPts val="2063"/>
              <a:buFont typeface="Arial"/>
              <a:buAutoNum type="arabicPeriod"/>
            </a:pPr>
            <a:r>
              <a:rPr lang="en-GB" sz="2062">
                <a:latin typeface="Arial"/>
                <a:ea typeface="Arial"/>
                <a:cs typeface="Arial"/>
                <a:sym typeface="Arial"/>
              </a:rPr>
              <a:t>Pseudopolymorphism, </a:t>
            </a:r>
            <a:endParaRPr sz="2062">
              <a:latin typeface="Arial"/>
              <a:ea typeface="Arial"/>
              <a:cs typeface="Arial"/>
              <a:sym typeface="Arial"/>
            </a:endParaRPr>
          </a:p>
          <a:p>
            <a:pPr marL="457200" lvl="0" indent="-359594" algn="l" rtl="0">
              <a:spcBef>
                <a:spcPts val="0"/>
              </a:spcBef>
              <a:spcAft>
                <a:spcPts val="0"/>
              </a:spcAft>
              <a:buSzPts val="2063"/>
              <a:buFont typeface="Arial"/>
              <a:buAutoNum type="arabicPeriod"/>
            </a:pPr>
            <a:r>
              <a:rPr lang="en-GB" sz="2062">
                <a:latin typeface="Arial"/>
                <a:ea typeface="Arial"/>
                <a:cs typeface="Arial"/>
                <a:sym typeface="Arial"/>
              </a:rPr>
              <a:t>Complexation &amp;</a:t>
            </a:r>
            <a:endParaRPr sz="2062">
              <a:latin typeface="Arial"/>
              <a:ea typeface="Arial"/>
              <a:cs typeface="Arial"/>
              <a:sym typeface="Arial"/>
            </a:endParaRPr>
          </a:p>
          <a:p>
            <a:pPr marL="457200" lvl="0" indent="-359594" algn="l" rtl="0">
              <a:spcBef>
                <a:spcPts val="0"/>
              </a:spcBef>
              <a:spcAft>
                <a:spcPts val="0"/>
              </a:spcAft>
              <a:buSzPts val="2063"/>
              <a:buFont typeface="Arial"/>
              <a:buAutoNum type="arabicPeriod"/>
            </a:pPr>
            <a:r>
              <a:rPr lang="en-GB" sz="2062">
                <a:latin typeface="Arial"/>
                <a:ea typeface="Arial"/>
                <a:cs typeface="Arial"/>
                <a:sym typeface="Arial"/>
              </a:rPr>
              <a:t>Wettability</a:t>
            </a:r>
            <a:endParaRPr sz="2062">
              <a:latin typeface="Arial"/>
              <a:ea typeface="Arial"/>
              <a:cs typeface="Arial"/>
              <a:sym typeface="Arial"/>
            </a:endParaRPr>
          </a:p>
          <a:p>
            <a:pPr marL="0" lvl="0" indent="0" algn="l" rtl="0">
              <a:spcBef>
                <a:spcPts val="1200"/>
              </a:spcBef>
              <a:spcAft>
                <a:spcPts val="1200"/>
              </a:spcAft>
              <a:buNone/>
            </a:pPr>
            <a:endParaRPr sz="1600">
              <a:latin typeface="Arial"/>
              <a:ea typeface="Arial"/>
              <a:cs typeface="Arial"/>
              <a:sym typeface="Arial"/>
            </a:endParaRPr>
          </a:p>
        </p:txBody>
      </p:sp>
      <p:sp>
        <p:nvSpPr>
          <p:cNvPr id="682" name="Google Shape;682;p7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4"/>
          <p:cNvSpPr txBox="1">
            <a:spLocks noGrp="1"/>
          </p:cNvSpPr>
          <p:nvPr>
            <p:ph type="title"/>
          </p:nvPr>
        </p:nvSpPr>
        <p:spPr>
          <a:xfrm>
            <a:off x="664175" y="574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Dosage Form Factors</a:t>
            </a:r>
            <a:endParaRPr/>
          </a:p>
        </p:txBody>
      </p:sp>
      <p:sp>
        <p:nvSpPr>
          <p:cNvPr id="688" name="Google Shape;688;p74"/>
          <p:cNvSpPr txBox="1">
            <a:spLocks noGrp="1"/>
          </p:cNvSpPr>
          <p:nvPr>
            <p:ph type="body" idx="1"/>
          </p:nvPr>
        </p:nvSpPr>
        <p:spPr>
          <a:xfrm>
            <a:off x="664175" y="1441200"/>
            <a:ext cx="7688700" cy="2261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Arial"/>
                <a:ea typeface="Arial"/>
                <a:cs typeface="Arial"/>
                <a:sym typeface="Arial"/>
              </a:rPr>
              <a:t>Dosage form factors include </a:t>
            </a:r>
            <a:endParaRPr sz="1800">
              <a:latin typeface="Arial"/>
              <a:ea typeface="Arial"/>
              <a:cs typeface="Arial"/>
              <a:sym typeface="Arial"/>
            </a:endParaRPr>
          </a:p>
          <a:p>
            <a:pPr marL="457200" lvl="0" indent="-342900" algn="l" rtl="0">
              <a:spcBef>
                <a:spcPts val="1200"/>
              </a:spcBef>
              <a:spcAft>
                <a:spcPts val="0"/>
              </a:spcAft>
              <a:buSzPts val="1800"/>
              <a:buFont typeface="Arial"/>
              <a:buAutoNum type="arabicPeriod"/>
            </a:pPr>
            <a:r>
              <a:rPr lang="en-GB" sz="1800">
                <a:latin typeface="Arial"/>
                <a:ea typeface="Arial"/>
                <a:cs typeface="Arial"/>
                <a:sym typeface="Arial"/>
              </a:rPr>
              <a:t>Several formulation factors and </a:t>
            </a:r>
            <a:endParaRPr sz="1800">
              <a:latin typeface="Arial"/>
              <a:ea typeface="Arial"/>
              <a:cs typeface="Arial"/>
              <a:sym typeface="Arial"/>
            </a:endParaRPr>
          </a:p>
          <a:p>
            <a:pPr marL="457200" lvl="0" indent="-342900" algn="l" rtl="0">
              <a:spcBef>
                <a:spcPts val="0"/>
              </a:spcBef>
              <a:spcAft>
                <a:spcPts val="0"/>
              </a:spcAft>
              <a:buSzPts val="1800"/>
              <a:buFont typeface="Arial"/>
              <a:buAutoNum type="arabicPeriod"/>
            </a:pPr>
            <a:r>
              <a:rPr lang="en-GB" sz="1800">
                <a:latin typeface="Arial"/>
                <a:ea typeface="Arial"/>
                <a:cs typeface="Arial"/>
                <a:sym typeface="Arial"/>
              </a:rPr>
              <a:t>Excipients incorporated in the dosage form.</a:t>
            </a:r>
            <a:endParaRPr sz="1800">
              <a:latin typeface="Arial"/>
              <a:ea typeface="Arial"/>
              <a:cs typeface="Arial"/>
              <a:sym typeface="Arial"/>
            </a:endParaRPr>
          </a:p>
          <a:p>
            <a:pPr marL="0" lvl="0" indent="0" algn="l" rtl="0">
              <a:spcBef>
                <a:spcPts val="1200"/>
              </a:spcBef>
              <a:spcAft>
                <a:spcPts val="1200"/>
              </a:spcAft>
              <a:buNone/>
            </a:pPr>
            <a:endParaRPr/>
          </a:p>
        </p:txBody>
      </p:sp>
      <p:sp>
        <p:nvSpPr>
          <p:cNvPr id="689" name="Google Shape;689;p74"/>
          <p:cNvSpPr txBox="1"/>
          <p:nvPr/>
        </p:nvSpPr>
        <p:spPr>
          <a:xfrm>
            <a:off x="664175" y="3537775"/>
            <a:ext cx="8186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2"/>
                </a:solidFill>
              </a:rPr>
              <a:t>The factor of prime importance is</a:t>
            </a:r>
            <a:r>
              <a:rPr lang="en-GB" b="1" u="sng">
                <a:solidFill>
                  <a:srgbClr val="4C1130"/>
                </a:solidFill>
              </a:rPr>
              <a:t> </a:t>
            </a:r>
            <a:r>
              <a:rPr lang="en-GB" sz="1600" b="1" u="sng">
                <a:solidFill>
                  <a:srgbClr val="4C1130"/>
                </a:solidFill>
              </a:rPr>
              <a:t>drug solubility.</a:t>
            </a:r>
            <a:endParaRPr sz="1600" b="1" u="sng">
              <a:solidFill>
                <a:srgbClr val="4C1130"/>
              </a:solidFill>
            </a:endParaRPr>
          </a:p>
          <a:p>
            <a:pPr marL="0" lvl="0" indent="0" algn="l" rtl="0">
              <a:spcBef>
                <a:spcPts val="0"/>
              </a:spcBef>
              <a:spcAft>
                <a:spcPts val="0"/>
              </a:spcAft>
              <a:buNone/>
            </a:pPr>
            <a:r>
              <a:rPr lang="en-GB"/>
              <a:t>Almost every factor that affects dissolution rate, influences the drug solubility in one way or the other. From several equations pertaining to dissolution rate, it is clear that ,it is directly related to drug solubility. </a:t>
            </a:r>
            <a:endParaRPr/>
          </a:p>
          <a:p>
            <a:pPr marL="0" lvl="0" indent="0" algn="l" rtl="0">
              <a:spcBef>
                <a:spcPts val="0"/>
              </a:spcBef>
              <a:spcAft>
                <a:spcPts val="0"/>
              </a:spcAft>
              <a:buNone/>
            </a:pPr>
            <a:endParaRPr/>
          </a:p>
        </p:txBody>
      </p:sp>
      <p:sp>
        <p:nvSpPr>
          <p:cNvPr id="690" name="Google Shape;690;p7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5"/>
          <p:cNvSpPr txBox="1">
            <a:spLocks noGrp="1"/>
          </p:cNvSpPr>
          <p:nvPr>
            <p:ph type="title"/>
          </p:nvPr>
        </p:nvSpPr>
        <p:spPr>
          <a:xfrm>
            <a:off x="807775" y="5745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060" b="0">
                <a:solidFill>
                  <a:srgbClr val="000000"/>
                </a:solidFill>
                <a:latin typeface="Arial"/>
                <a:ea typeface="Arial"/>
                <a:cs typeface="Arial"/>
                <a:sym typeface="Arial"/>
              </a:rPr>
              <a:t>Dissolution rate of a drug from its solubility is:</a:t>
            </a:r>
            <a:endParaRPr sz="2060" b="0">
              <a:solidFill>
                <a:srgbClr val="000000"/>
              </a:solidFill>
              <a:latin typeface="Arial"/>
              <a:ea typeface="Arial"/>
              <a:cs typeface="Arial"/>
              <a:sym typeface="Arial"/>
            </a:endParaRPr>
          </a:p>
          <a:p>
            <a:pPr marL="0" lvl="0" indent="0" algn="l" rtl="0">
              <a:spcBef>
                <a:spcPts val="0"/>
              </a:spcBef>
              <a:spcAft>
                <a:spcPts val="0"/>
              </a:spcAft>
              <a:buSzPts val="990"/>
              <a:buNone/>
            </a:pPr>
            <a:endParaRPr sz="2340"/>
          </a:p>
        </p:txBody>
      </p:sp>
      <p:sp>
        <p:nvSpPr>
          <p:cNvPr id="696" name="Google Shape;696;p75"/>
          <p:cNvSpPr txBox="1">
            <a:spLocks noGrp="1"/>
          </p:cNvSpPr>
          <p:nvPr>
            <p:ph type="body" idx="1"/>
          </p:nvPr>
        </p:nvSpPr>
        <p:spPr>
          <a:xfrm>
            <a:off x="899150" y="3123225"/>
            <a:ext cx="7688700" cy="1328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where R = dissolution rate of the drug.</a:t>
            </a:r>
            <a:endParaRPr sz="1500">
              <a:latin typeface="Arial"/>
              <a:ea typeface="Arial"/>
              <a:cs typeface="Arial"/>
              <a:sym typeface="Arial"/>
            </a:endParaRPr>
          </a:p>
          <a:p>
            <a:pPr marL="0" lvl="0" indent="0" algn="l" rtl="0">
              <a:spcBef>
                <a:spcPts val="1200"/>
              </a:spcBef>
              <a:spcAft>
                <a:spcPts val="1200"/>
              </a:spcAft>
              <a:buNone/>
            </a:pPr>
            <a:r>
              <a:rPr lang="en-GB" sz="1500">
                <a:latin typeface="Arial"/>
                <a:ea typeface="Arial"/>
                <a:cs typeface="Arial"/>
                <a:sym typeface="Arial"/>
              </a:rPr>
              <a:t>It has been shown that a drug should have a minimum aqueous solubility of 1% to avoid bioavailability problems.</a:t>
            </a:r>
            <a:endParaRPr/>
          </a:p>
        </p:txBody>
      </p:sp>
      <p:pic>
        <p:nvPicPr>
          <p:cNvPr id="697" name="Google Shape;697;p75"/>
          <p:cNvPicPr preferRelativeResize="0"/>
          <p:nvPr/>
        </p:nvPicPr>
        <p:blipFill>
          <a:blip r:embed="rId3">
            <a:alphaModFix/>
          </a:blip>
          <a:stretch>
            <a:fillRect/>
          </a:stretch>
        </p:blipFill>
        <p:spPr>
          <a:xfrm>
            <a:off x="1798824" y="1318500"/>
            <a:ext cx="3115300" cy="1804725"/>
          </a:xfrm>
          <a:prstGeom prst="rect">
            <a:avLst/>
          </a:prstGeom>
          <a:noFill/>
          <a:ln>
            <a:noFill/>
          </a:ln>
        </p:spPr>
      </p:pic>
      <p:sp>
        <p:nvSpPr>
          <p:cNvPr id="698" name="Google Shape;698;p7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76"/>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Particle Size and Effective Surface Area of the Drug</a:t>
            </a:r>
            <a:endParaRPr/>
          </a:p>
        </p:txBody>
      </p:sp>
      <p:sp>
        <p:nvSpPr>
          <p:cNvPr id="704" name="Google Shape;704;p76"/>
          <p:cNvSpPr txBox="1">
            <a:spLocks noGrp="1"/>
          </p:cNvSpPr>
          <p:nvPr>
            <p:ph type="body" idx="1"/>
          </p:nvPr>
        </p:nvSpPr>
        <p:spPr>
          <a:xfrm>
            <a:off x="794725" y="1360875"/>
            <a:ext cx="7847400" cy="3495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a:latin typeface="Arial"/>
                <a:ea typeface="Arial"/>
                <a:cs typeface="Arial"/>
                <a:sym typeface="Arial"/>
              </a:rPr>
              <a:t>Particle size and surface area of a solid drug are </a:t>
            </a:r>
            <a:r>
              <a:rPr lang="en-GB" sz="1700" b="1" u="sng">
                <a:latin typeface="Arial"/>
                <a:ea typeface="Arial"/>
                <a:cs typeface="Arial"/>
                <a:sym typeface="Arial"/>
              </a:rPr>
              <a:t>inversely</a:t>
            </a:r>
            <a:r>
              <a:rPr lang="en-GB" sz="1700">
                <a:latin typeface="Arial"/>
                <a:ea typeface="Arial"/>
                <a:cs typeface="Arial"/>
                <a:sym typeface="Arial"/>
              </a:rPr>
              <a:t> related to each other. Smaller the drug particle, greater the surface area.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Two types of surface area of interest can be defined:</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1. </a:t>
            </a:r>
            <a:r>
              <a:rPr lang="en-GB" sz="1700" b="1">
                <a:latin typeface="Arial"/>
                <a:ea typeface="Arial"/>
                <a:cs typeface="Arial"/>
                <a:sym typeface="Arial"/>
              </a:rPr>
              <a:t>Absolute surface area</a:t>
            </a:r>
            <a:r>
              <a:rPr lang="en-GB" sz="1700">
                <a:latin typeface="Arial"/>
                <a:ea typeface="Arial"/>
                <a:cs typeface="Arial"/>
                <a:sym typeface="Arial"/>
              </a:rPr>
              <a:t> which is the total area of solid surface of any particle, and</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2. </a:t>
            </a:r>
            <a:r>
              <a:rPr lang="en-GB" sz="1700" b="1">
                <a:latin typeface="Arial"/>
                <a:ea typeface="Arial"/>
                <a:cs typeface="Arial"/>
                <a:sym typeface="Arial"/>
              </a:rPr>
              <a:t>Effective surface area</a:t>
            </a:r>
            <a:r>
              <a:rPr lang="en-GB" sz="1700">
                <a:latin typeface="Arial"/>
                <a:ea typeface="Arial"/>
                <a:cs typeface="Arial"/>
                <a:sym typeface="Arial"/>
              </a:rPr>
              <a:t> which is the area of solid surface exposed to the dissolution medium.</a:t>
            </a:r>
            <a:endParaRPr sz="1700">
              <a:latin typeface="Arial"/>
              <a:ea typeface="Arial"/>
              <a:cs typeface="Arial"/>
              <a:sym typeface="Arial"/>
            </a:endParaRPr>
          </a:p>
          <a:p>
            <a:pPr marL="0" lvl="0" indent="0" algn="l" rtl="0">
              <a:spcBef>
                <a:spcPts val="1200"/>
              </a:spcBef>
              <a:spcAft>
                <a:spcPts val="1200"/>
              </a:spcAft>
              <a:buNone/>
            </a:pPr>
            <a:endParaRPr/>
          </a:p>
        </p:txBody>
      </p:sp>
      <p:sp>
        <p:nvSpPr>
          <p:cNvPr id="705" name="Google Shape;705;p7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7"/>
          <p:cNvSpPr txBox="1">
            <a:spLocks noGrp="1"/>
          </p:cNvSpPr>
          <p:nvPr>
            <p:ph type="title"/>
          </p:nvPr>
        </p:nvSpPr>
        <p:spPr>
          <a:xfrm>
            <a:off x="729450" y="6398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Particle Size and Effective Surface Area of the Drug</a:t>
            </a:r>
            <a:endParaRPr/>
          </a:p>
          <a:p>
            <a:pPr marL="0" lvl="0" indent="0" algn="l" rtl="0">
              <a:spcBef>
                <a:spcPts val="0"/>
              </a:spcBef>
              <a:spcAft>
                <a:spcPts val="0"/>
              </a:spcAft>
              <a:buNone/>
            </a:pPr>
            <a:endParaRPr/>
          </a:p>
        </p:txBody>
      </p:sp>
      <p:sp>
        <p:nvSpPr>
          <p:cNvPr id="711" name="Google Shape;711;p77"/>
          <p:cNvSpPr txBox="1">
            <a:spLocks noGrp="1"/>
          </p:cNvSpPr>
          <p:nvPr>
            <p:ph type="body" idx="1"/>
          </p:nvPr>
        </p:nvSpPr>
        <p:spPr>
          <a:xfrm>
            <a:off x="594700" y="1758225"/>
            <a:ext cx="6298200" cy="322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Modified Noyes-Whitney equation, it is clear that larger the surface area, higher the dissolution rate.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Since the surface area increases with decreasing particle size, a decrease in particle size, which can be accomplished by micronisation, will result in higher dissolution rates.</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Thus, it is </a:t>
            </a:r>
            <a:r>
              <a:rPr lang="en-GB" sz="1500" u="sng">
                <a:latin typeface="Arial"/>
                <a:ea typeface="Arial"/>
                <a:cs typeface="Arial"/>
                <a:sym typeface="Arial"/>
              </a:rPr>
              <a:t>not the absolute surface area but the effective surface area </a:t>
            </a:r>
            <a:r>
              <a:rPr lang="en-GB" sz="1500">
                <a:latin typeface="Arial"/>
                <a:ea typeface="Arial"/>
                <a:cs typeface="Arial"/>
                <a:sym typeface="Arial"/>
              </a:rPr>
              <a:t>that is proportional to the dissolution rate.</a:t>
            </a:r>
            <a:endParaRPr sz="1500">
              <a:latin typeface="Arial"/>
              <a:ea typeface="Arial"/>
              <a:cs typeface="Arial"/>
              <a:sym typeface="Arial"/>
            </a:endParaRPr>
          </a:p>
          <a:p>
            <a:pPr marL="0" lvl="0" indent="0" algn="l" rtl="0">
              <a:spcBef>
                <a:spcPts val="1200"/>
              </a:spcBef>
              <a:spcAft>
                <a:spcPts val="0"/>
              </a:spcAft>
              <a:buNone/>
            </a:pPr>
            <a:endParaRPr sz="1500">
              <a:latin typeface="Arial"/>
              <a:ea typeface="Arial"/>
              <a:cs typeface="Arial"/>
              <a:sym typeface="Arial"/>
            </a:endParaRPr>
          </a:p>
          <a:p>
            <a:pPr marL="0" lvl="0" indent="0" algn="l" rtl="0">
              <a:spcBef>
                <a:spcPts val="1200"/>
              </a:spcBef>
              <a:spcAft>
                <a:spcPts val="1200"/>
              </a:spcAft>
              <a:buNone/>
            </a:pPr>
            <a:endParaRPr/>
          </a:p>
        </p:txBody>
      </p:sp>
      <p:pic>
        <p:nvPicPr>
          <p:cNvPr id="712" name="Google Shape;712;p77"/>
          <p:cNvPicPr preferRelativeResize="0"/>
          <p:nvPr/>
        </p:nvPicPr>
        <p:blipFill>
          <a:blip r:embed="rId3">
            <a:alphaModFix/>
          </a:blip>
          <a:stretch>
            <a:fillRect/>
          </a:stretch>
        </p:blipFill>
        <p:spPr>
          <a:xfrm>
            <a:off x="6758000" y="1758225"/>
            <a:ext cx="2386000" cy="715800"/>
          </a:xfrm>
          <a:prstGeom prst="rect">
            <a:avLst/>
          </a:prstGeom>
          <a:noFill/>
          <a:ln>
            <a:noFill/>
          </a:ln>
        </p:spPr>
      </p:pic>
      <p:sp>
        <p:nvSpPr>
          <p:cNvPr id="713" name="Google Shape;713;p7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8"/>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Particle Size and Effective Surface Area of the Drug</a:t>
            </a:r>
            <a:endParaRPr/>
          </a:p>
          <a:p>
            <a:pPr marL="0" lvl="0" indent="0" algn="l" rtl="0">
              <a:spcBef>
                <a:spcPts val="0"/>
              </a:spcBef>
              <a:spcAft>
                <a:spcPts val="0"/>
              </a:spcAft>
              <a:buNone/>
            </a:pPr>
            <a:endParaRPr/>
          </a:p>
        </p:txBody>
      </p:sp>
      <p:sp>
        <p:nvSpPr>
          <p:cNvPr id="719" name="Google Shape;719;p78"/>
          <p:cNvSpPr txBox="1">
            <a:spLocks noGrp="1"/>
          </p:cNvSpPr>
          <p:nvPr>
            <p:ph type="body" idx="1"/>
          </p:nvPr>
        </p:nvSpPr>
        <p:spPr>
          <a:xfrm>
            <a:off x="729450" y="1295625"/>
            <a:ext cx="8121600" cy="37695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GB" sz="1929">
                <a:latin typeface="Arial"/>
                <a:ea typeface="Arial"/>
                <a:cs typeface="Arial"/>
                <a:sym typeface="Arial"/>
              </a:rPr>
              <a:t>Greater the effective surface area, more intimate the contact between the solid surface and the aqueous solvent and faster the dissolution.</a:t>
            </a:r>
            <a:endParaRPr sz="1929">
              <a:latin typeface="Arial"/>
              <a:ea typeface="Arial"/>
              <a:cs typeface="Arial"/>
              <a:sym typeface="Arial"/>
            </a:endParaRPr>
          </a:p>
          <a:p>
            <a:pPr marL="0" lvl="0" indent="0" algn="l" rtl="0">
              <a:spcBef>
                <a:spcPts val="1200"/>
              </a:spcBef>
              <a:spcAft>
                <a:spcPts val="0"/>
              </a:spcAft>
              <a:buNone/>
            </a:pPr>
            <a:r>
              <a:rPr lang="en-GB" sz="1929">
                <a:latin typeface="Arial"/>
                <a:ea typeface="Arial"/>
                <a:cs typeface="Arial"/>
                <a:sym typeface="Arial"/>
              </a:rPr>
              <a:t>But it is only when micronisation reduces the size of particles below 0.1 microns that there is an increase in the intrinsic solubility and dissolution rate of the drug.</a:t>
            </a:r>
            <a:endParaRPr sz="1929">
              <a:latin typeface="Arial"/>
              <a:ea typeface="Arial"/>
              <a:cs typeface="Arial"/>
              <a:sym typeface="Arial"/>
            </a:endParaRPr>
          </a:p>
          <a:p>
            <a:pPr marL="0" lvl="0" indent="0" algn="l" rtl="0">
              <a:spcBef>
                <a:spcPts val="1200"/>
              </a:spcBef>
              <a:spcAft>
                <a:spcPts val="0"/>
              </a:spcAft>
              <a:buNone/>
            </a:pPr>
            <a:r>
              <a:rPr lang="en-GB" sz="1929">
                <a:latin typeface="Arial"/>
                <a:ea typeface="Arial"/>
                <a:cs typeface="Arial"/>
                <a:sym typeface="Arial"/>
              </a:rPr>
              <a:t>The surface of such small particles has energy higher than the bulk of the solid resulting in an increased interaction with the solvent. </a:t>
            </a:r>
            <a:endParaRPr sz="1929">
              <a:latin typeface="Arial"/>
              <a:ea typeface="Arial"/>
              <a:cs typeface="Arial"/>
              <a:sym typeface="Arial"/>
            </a:endParaRPr>
          </a:p>
          <a:p>
            <a:pPr marL="0" lvl="0" indent="0" algn="l" rtl="0">
              <a:spcBef>
                <a:spcPts val="1200"/>
              </a:spcBef>
              <a:spcAft>
                <a:spcPts val="0"/>
              </a:spcAft>
              <a:buNone/>
            </a:pPr>
            <a:r>
              <a:rPr lang="en-GB" sz="1929">
                <a:latin typeface="Arial"/>
                <a:ea typeface="Arial"/>
                <a:cs typeface="Arial"/>
                <a:sym typeface="Arial"/>
              </a:rPr>
              <a:t>This is particularly true in case of drugs which are </a:t>
            </a:r>
            <a:r>
              <a:rPr lang="en-GB" sz="1929" u="sng">
                <a:latin typeface="Arial"/>
                <a:ea typeface="Arial"/>
                <a:cs typeface="Arial"/>
                <a:sym typeface="Arial"/>
              </a:rPr>
              <a:t>non-hydrophobic, for example, micronisation of poorly aqueous soluble drugs like </a:t>
            </a:r>
            <a:r>
              <a:rPr lang="en-GB" sz="1929" u="sng">
                <a:solidFill>
                  <a:srgbClr val="20124D"/>
                </a:solidFill>
                <a:latin typeface="Arial"/>
                <a:ea typeface="Arial"/>
                <a:cs typeface="Arial"/>
                <a:sym typeface="Arial"/>
              </a:rPr>
              <a:t>griseofulvin, chloramphenicol and several salts of tetracycline</a:t>
            </a:r>
            <a:r>
              <a:rPr lang="en-GB" sz="1929" u="sng">
                <a:latin typeface="Arial"/>
                <a:ea typeface="Arial"/>
                <a:cs typeface="Arial"/>
                <a:sym typeface="Arial"/>
              </a:rPr>
              <a:t> results in superior dissolution rates in comparison to the simple milled form of these drugs.</a:t>
            </a:r>
            <a:endParaRPr sz="1929" u="sng">
              <a:latin typeface="Arial"/>
              <a:ea typeface="Arial"/>
              <a:cs typeface="Arial"/>
              <a:sym typeface="Arial"/>
            </a:endParaRPr>
          </a:p>
          <a:p>
            <a:pPr marL="0" lvl="0" indent="0" algn="l" rtl="0">
              <a:spcBef>
                <a:spcPts val="1200"/>
              </a:spcBef>
              <a:spcAft>
                <a:spcPts val="0"/>
              </a:spcAft>
              <a:buNone/>
            </a:pPr>
            <a:endParaRPr sz="1600">
              <a:latin typeface="Arial"/>
              <a:ea typeface="Arial"/>
              <a:cs typeface="Arial"/>
              <a:sym typeface="Aria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720" name="Google Shape;720;p7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79"/>
          <p:cNvSpPr txBox="1">
            <a:spLocks noGrp="1"/>
          </p:cNvSpPr>
          <p:nvPr>
            <p:ph type="title"/>
          </p:nvPr>
        </p:nvSpPr>
        <p:spPr>
          <a:xfrm>
            <a:off x="729450" y="5745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MICRONIZATION</a:t>
            </a:r>
            <a:endParaRPr/>
          </a:p>
        </p:txBody>
      </p:sp>
      <p:sp>
        <p:nvSpPr>
          <p:cNvPr id="726" name="Google Shape;726;p79"/>
          <p:cNvSpPr txBox="1">
            <a:spLocks noGrp="1"/>
          </p:cNvSpPr>
          <p:nvPr>
            <p:ph type="body" idx="1"/>
          </p:nvPr>
        </p:nvSpPr>
        <p:spPr>
          <a:xfrm>
            <a:off x="729450" y="1441200"/>
            <a:ext cx="8147700" cy="365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Micronisation has in fact enabled the formulator to decrease the dose of certain drugs because of increased absorption efficiency.</a:t>
            </a:r>
            <a:endParaRPr sz="1600">
              <a:latin typeface="Arial"/>
              <a:ea typeface="Arial"/>
              <a:cs typeface="Arial"/>
              <a:sym typeface="Arial"/>
            </a:endParaRPr>
          </a:p>
          <a:p>
            <a:pPr marL="0" lvl="0" indent="0" algn="l" rtl="0">
              <a:spcBef>
                <a:spcPts val="1200"/>
              </a:spcBef>
              <a:spcAft>
                <a:spcPts val="0"/>
              </a:spcAft>
              <a:buNone/>
            </a:pPr>
            <a:r>
              <a:rPr lang="en-GB" sz="1600" b="1">
                <a:latin typeface="Arial"/>
                <a:ea typeface="Arial"/>
                <a:cs typeface="Arial"/>
                <a:sym typeface="Arial"/>
              </a:rPr>
              <a:t>Example</a:t>
            </a:r>
            <a:r>
              <a:rPr lang="en-GB" sz="1600">
                <a:latin typeface="Arial"/>
                <a:ea typeface="Arial"/>
                <a:cs typeface="Arial"/>
                <a:sym typeface="Arial"/>
              </a:rPr>
              <a:t>, the griseofulvin dose was reduced to half and that of spironolactone was decreased 20 times following micronisation.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However, in case of </a:t>
            </a:r>
            <a:r>
              <a:rPr lang="en-GB" sz="1600" u="sng">
                <a:latin typeface="Arial"/>
                <a:ea typeface="Arial"/>
                <a:cs typeface="Arial"/>
                <a:sym typeface="Arial"/>
              </a:rPr>
              <a:t>hydrophobic drugs like aspirin, phenacetin and phenobarbital</a:t>
            </a:r>
            <a:r>
              <a:rPr lang="en-GB" sz="1600">
                <a:latin typeface="Arial"/>
                <a:ea typeface="Arial"/>
                <a:cs typeface="Arial"/>
                <a:sym typeface="Arial"/>
              </a:rPr>
              <a:t>, micronisation actually results in a decrease in the effective surface area of such powders and thus, a fall in the dissolution rate.</a:t>
            </a:r>
            <a:endParaRPr sz="1600">
              <a:latin typeface="Arial"/>
              <a:ea typeface="Arial"/>
              <a:cs typeface="Arial"/>
              <a:sym typeface="Aria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727" name="Google Shape;727;p7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80"/>
          <p:cNvSpPr/>
          <p:nvPr/>
        </p:nvSpPr>
        <p:spPr>
          <a:xfrm>
            <a:off x="926875" y="4203575"/>
            <a:ext cx="7036500" cy="6006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33" name="Google Shape;733;p80"/>
          <p:cNvSpPr txBox="1">
            <a:spLocks noGrp="1"/>
          </p:cNvSpPr>
          <p:nvPr>
            <p:ph type="title"/>
          </p:nvPr>
        </p:nvSpPr>
        <p:spPr>
          <a:xfrm>
            <a:off x="795750" y="613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Reason…….</a:t>
            </a:r>
            <a:endParaRPr/>
          </a:p>
        </p:txBody>
      </p:sp>
      <p:sp>
        <p:nvSpPr>
          <p:cNvPr id="734" name="Google Shape;734;p80"/>
          <p:cNvSpPr txBox="1">
            <a:spLocks noGrp="1"/>
          </p:cNvSpPr>
          <p:nvPr>
            <p:ph type="body" idx="1"/>
          </p:nvPr>
        </p:nvSpPr>
        <p:spPr>
          <a:xfrm>
            <a:off x="661350" y="1465300"/>
            <a:ext cx="7821300" cy="2973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1. The hydrophobic surface of the drug adsorbs air onto their surface which inhibit their wettability.</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2. The particles re-aggregate to form larger particles due to their high surface free energy, which either float on the surface or settle at the bottom of the dissolution medium.</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3. Electrically induced agglomeration owing to surface charges prevents intimate contact of the drug with the dissolution medium.</a:t>
            </a:r>
            <a:endParaRPr sz="1600">
              <a:latin typeface="Arial"/>
              <a:ea typeface="Arial"/>
              <a:cs typeface="Arial"/>
              <a:sym typeface="Arial"/>
            </a:endParaRPr>
          </a:p>
          <a:p>
            <a:pPr marL="0" lvl="0" indent="0" algn="l" rtl="0">
              <a:spcBef>
                <a:spcPts val="1200"/>
              </a:spcBef>
              <a:spcAft>
                <a:spcPts val="1200"/>
              </a:spcAft>
              <a:buNone/>
            </a:pPr>
            <a:endParaRPr/>
          </a:p>
        </p:txBody>
      </p:sp>
      <p:sp>
        <p:nvSpPr>
          <p:cNvPr id="735" name="Google Shape;735;p80"/>
          <p:cNvSpPr txBox="1"/>
          <p:nvPr/>
        </p:nvSpPr>
        <p:spPr>
          <a:xfrm>
            <a:off x="937650" y="4190525"/>
            <a:ext cx="726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net result of these effects is that there is a decrease in the effective surface area available to the dissolution medium and therefore a fall in the dissolution rate.</a:t>
            </a:r>
            <a:endParaRPr/>
          </a:p>
        </p:txBody>
      </p:sp>
      <p:sp>
        <p:nvSpPr>
          <p:cNvPr id="736" name="Google Shape;736;p8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81"/>
          <p:cNvSpPr txBox="1">
            <a:spLocks noGrp="1"/>
          </p:cNvSpPr>
          <p:nvPr>
            <p:ph type="title"/>
          </p:nvPr>
        </p:nvSpPr>
        <p:spPr>
          <a:xfrm>
            <a:off x="807775" y="5484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Hydrophobic drugs</a:t>
            </a:r>
            <a:endParaRPr/>
          </a:p>
        </p:txBody>
      </p:sp>
      <p:sp>
        <p:nvSpPr>
          <p:cNvPr id="742" name="Google Shape;742;p81"/>
          <p:cNvSpPr txBox="1">
            <a:spLocks noGrp="1"/>
          </p:cNvSpPr>
          <p:nvPr>
            <p:ph type="body" idx="1"/>
          </p:nvPr>
        </p:nvSpPr>
        <p:spPr>
          <a:xfrm>
            <a:off x="807775" y="1441200"/>
            <a:ext cx="7625400" cy="3415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GB" sz="1400" b="1">
                <a:latin typeface="Arial"/>
                <a:ea typeface="Arial"/>
                <a:cs typeface="Arial"/>
                <a:sym typeface="Arial"/>
              </a:rPr>
              <a:t>The absolute surface area of hydrophobic drugs can be converted to their effective surface area by</a:t>
            </a:r>
            <a:r>
              <a:rPr lang="en-GB" sz="1400">
                <a:latin typeface="Arial"/>
                <a:ea typeface="Arial"/>
                <a:cs typeface="Arial"/>
                <a:sym typeface="Arial"/>
              </a:rPr>
              <a:t>:</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1. Use of surfactant as a wetting agent that -</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 Decreases the interfacial tension, and</a:t>
            </a:r>
            <a:endParaRPr sz="1400">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 Displaces the adsorbed air with the solvent.</a:t>
            </a:r>
            <a:endParaRPr sz="1400">
              <a:latin typeface="Arial"/>
              <a:ea typeface="Arial"/>
              <a:cs typeface="Arial"/>
              <a:sym typeface="Arial"/>
            </a:endParaRPr>
          </a:p>
          <a:p>
            <a:pPr marL="0" lvl="0" indent="0" algn="l" rtl="0">
              <a:spcBef>
                <a:spcPts val="1200"/>
              </a:spcBef>
              <a:spcAft>
                <a:spcPts val="0"/>
              </a:spcAft>
              <a:buNone/>
            </a:pPr>
            <a:r>
              <a:rPr lang="en-GB" sz="1400" i="1">
                <a:latin typeface="Arial"/>
                <a:ea typeface="Arial"/>
                <a:cs typeface="Arial"/>
                <a:sym typeface="Arial"/>
              </a:rPr>
              <a:t>For example, polysorbate 80 increases the bioavailability of phenacetin by promoting its wettability.</a:t>
            </a:r>
            <a:endParaRPr sz="1400" i="1">
              <a:latin typeface="Arial"/>
              <a:ea typeface="Arial"/>
              <a:cs typeface="Arial"/>
              <a:sym typeface="Arial"/>
            </a:endParaRPr>
          </a:p>
          <a:p>
            <a:pPr marL="0" lvl="0" indent="0" algn="l" rtl="0">
              <a:spcBef>
                <a:spcPts val="1200"/>
              </a:spcBef>
              <a:spcAft>
                <a:spcPts val="0"/>
              </a:spcAft>
              <a:buNone/>
            </a:pPr>
            <a:r>
              <a:rPr lang="en-GB" sz="1400">
                <a:latin typeface="Arial"/>
                <a:ea typeface="Arial"/>
                <a:cs typeface="Arial"/>
                <a:sym typeface="Arial"/>
              </a:rPr>
              <a:t>2. Adding hydrophilic diluents such as PEG, PVP, dextrose, etc. which coat the surface of hydrophobic drug particles and render them hydrophilic.</a:t>
            </a:r>
            <a:endParaRPr sz="1400">
              <a:latin typeface="Arial"/>
              <a:ea typeface="Arial"/>
              <a:cs typeface="Arial"/>
              <a:sym typeface="Arial"/>
            </a:endParaRPr>
          </a:p>
          <a:p>
            <a:pPr marL="0" lvl="0" indent="0" algn="l" rtl="0">
              <a:spcBef>
                <a:spcPts val="1200"/>
              </a:spcBef>
              <a:spcAft>
                <a:spcPts val="1200"/>
              </a:spcAft>
              <a:buNone/>
            </a:pPr>
            <a:endParaRPr/>
          </a:p>
        </p:txBody>
      </p:sp>
      <p:sp>
        <p:nvSpPr>
          <p:cNvPr id="743" name="Google Shape;743;p8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title"/>
          </p:nvPr>
        </p:nvSpPr>
        <p:spPr>
          <a:xfrm>
            <a:off x="727650" y="6242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Paracellular / </a:t>
            </a:r>
            <a:r>
              <a:rPr lang="en-GB" u="sng">
                <a:solidFill>
                  <a:srgbClr val="5B0F00"/>
                </a:solidFill>
              </a:rPr>
              <a:t>Inter</a:t>
            </a:r>
            <a:r>
              <a:rPr lang="en-GB"/>
              <a:t>cellular transport</a:t>
            </a:r>
            <a:endParaRPr/>
          </a:p>
        </p:txBody>
      </p:sp>
      <p:sp>
        <p:nvSpPr>
          <p:cNvPr id="142" name="Google Shape;142;p19"/>
          <p:cNvSpPr txBox="1">
            <a:spLocks noGrp="1"/>
          </p:cNvSpPr>
          <p:nvPr>
            <p:ph type="body" idx="1"/>
          </p:nvPr>
        </p:nvSpPr>
        <p:spPr>
          <a:xfrm>
            <a:off x="0" y="1159475"/>
            <a:ext cx="5992200" cy="3906900"/>
          </a:xfrm>
          <a:prstGeom prst="rect">
            <a:avLst/>
          </a:prstGeom>
        </p:spPr>
        <p:txBody>
          <a:bodyPr spcFirstLastPara="1" wrap="square" lIns="91425" tIns="91425" rIns="91425" bIns="91425" anchor="t" anchorCtr="0">
            <a:normAutofit lnSpcReduction="10000"/>
          </a:bodyPr>
          <a:lstStyle/>
          <a:p>
            <a:pPr marL="457200" lvl="0" indent="-7199" algn="just" rtl="0">
              <a:spcBef>
                <a:spcPts val="0"/>
              </a:spcBef>
              <a:spcAft>
                <a:spcPts val="0"/>
              </a:spcAft>
              <a:buNone/>
            </a:pPr>
            <a:r>
              <a:rPr lang="en-GB" sz="1600" b="1">
                <a:latin typeface="Arial"/>
                <a:ea typeface="Arial"/>
                <a:cs typeface="Arial"/>
                <a:sym typeface="Arial"/>
              </a:rPr>
              <a:t>2</a:t>
            </a:r>
            <a:r>
              <a:rPr lang="en-GB" sz="1600">
                <a:latin typeface="Arial"/>
                <a:ea typeface="Arial"/>
                <a:cs typeface="Arial"/>
                <a:sym typeface="Arial"/>
              </a:rPr>
              <a:t>.</a:t>
            </a:r>
            <a:r>
              <a:rPr lang="en-GB" sz="1600" b="1" u="sng">
                <a:latin typeface="Arial"/>
                <a:ea typeface="Arial"/>
                <a:cs typeface="Arial"/>
                <a:sym typeface="Arial"/>
              </a:rPr>
              <a:t>Paracellular/Intercellular Transport</a:t>
            </a:r>
            <a:r>
              <a:rPr lang="en-GB" sz="1600">
                <a:latin typeface="Arial"/>
                <a:ea typeface="Arial"/>
                <a:cs typeface="Arial"/>
                <a:sym typeface="Arial"/>
              </a:rPr>
              <a:t> </a:t>
            </a:r>
            <a:r>
              <a:rPr lang="en-GB" sz="1400">
                <a:latin typeface="Arial"/>
                <a:ea typeface="Arial"/>
                <a:cs typeface="Arial"/>
                <a:sym typeface="Arial"/>
              </a:rPr>
              <a:t>– is defined as the transport of drugs through the junctions between the GI epithelial cells. </a:t>
            </a:r>
            <a:endParaRPr sz="1400">
              <a:latin typeface="Arial"/>
              <a:ea typeface="Arial"/>
              <a:cs typeface="Arial"/>
              <a:sym typeface="Arial"/>
            </a:endParaRPr>
          </a:p>
          <a:p>
            <a:pPr marL="457200" lvl="0" indent="-7199" algn="l" rtl="0">
              <a:spcBef>
                <a:spcPts val="1200"/>
              </a:spcBef>
              <a:spcAft>
                <a:spcPts val="0"/>
              </a:spcAft>
              <a:buNone/>
            </a:pPr>
            <a:r>
              <a:rPr lang="en-GB" sz="1400" i="1">
                <a:latin typeface="Arial"/>
                <a:ea typeface="Arial"/>
                <a:cs typeface="Arial"/>
                <a:sym typeface="Arial"/>
              </a:rPr>
              <a:t>This pathway is of minor importance in drug absorption. </a:t>
            </a:r>
            <a:endParaRPr sz="1400" i="1">
              <a:latin typeface="Arial"/>
              <a:ea typeface="Arial"/>
              <a:cs typeface="Arial"/>
              <a:sym typeface="Arial"/>
            </a:endParaRPr>
          </a:p>
          <a:p>
            <a:pPr marL="457200" lvl="0" indent="-7199" algn="l" rtl="0">
              <a:spcBef>
                <a:spcPts val="1200"/>
              </a:spcBef>
              <a:spcAft>
                <a:spcPts val="0"/>
              </a:spcAft>
              <a:buNone/>
            </a:pPr>
            <a:r>
              <a:rPr lang="en-GB" sz="1400">
                <a:latin typeface="Arial"/>
                <a:ea typeface="Arial"/>
                <a:cs typeface="Arial"/>
                <a:sym typeface="Arial"/>
              </a:rPr>
              <a:t>The two paracellular transport mechanisms involved in drug absorption are – </a:t>
            </a:r>
            <a:endParaRPr sz="1400">
              <a:latin typeface="Arial"/>
              <a:ea typeface="Arial"/>
              <a:cs typeface="Arial"/>
              <a:sym typeface="Arial"/>
            </a:endParaRPr>
          </a:p>
          <a:p>
            <a:pPr marL="914400" lvl="0" indent="-7199" algn="l" rtl="0">
              <a:spcBef>
                <a:spcPts val="1200"/>
              </a:spcBef>
              <a:spcAft>
                <a:spcPts val="0"/>
              </a:spcAft>
              <a:buNone/>
            </a:pPr>
            <a:r>
              <a:rPr lang="en-GB" sz="1400">
                <a:latin typeface="Arial"/>
                <a:ea typeface="Arial"/>
                <a:cs typeface="Arial"/>
                <a:sym typeface="Arial"/>
              </a:rPr>
              <a:t>1. Permeation through tight junctions of epithelial cells – this process basically occurs through openings which are little bigger than the aqueous pores. Compounds such as</a:t>
            </a:r>
            <a:r>
              <a:rPr lang="en-GB" sz="1400" u="sng">
                <a:latin typeface="Arial"/>
                <a:ea typeface="Arial"/>
                <a:cs typeface="Arial"/>
                <a:sym typeface="Arial"/>
              </a:rPr>
              <a:t> insulin and cardiac glycosides</a:t>
            </a:r>
            <a:r>
              <a:rPr lang="en-GB" sz="1400">
                <a:latin typeface="Arial"/>
                <a:ea typeface="Arial"/>
                <a:cs typeface="Arial"/>
                <a:sym typeface="Arial"/>
              </a:rPr>
              <a:t> are taken up this mechanism. </a:t>
            </a:r>
            <a:endParaRPr sz="1400">
              <a:latin typeface="Arial"/>
              <a:ea typeface="Arial"/>
              <a:cs typeface="Arial"/>
              <a:sym typeface="Arial"/>
            </a:endParaRPr>
          </a:p>
          <a:p>
            <a:pPr marL="914400" lvl="0" indent="-7199" algn="l" rtl="0">
              <a:spcBef>
                <a:spcPts val="1200"/>
              </a:spcBef>
              <a:spcAft>
                <a:spcPts val="1200"/>
              </a:spcAft>
              <a:buNone/>
            </a:pPr>
            <a:r>
              <a:rPr lang="en-GB" sz="1400">
                <a:latin typeface="Arial"/>
                <a:ea typeface="Arial"/>
                <a:cs typeface="Arial"/>
                <a:sym typeface="Arial"/>
              </a:rPr>
              <a:t>2. Persorption – is permeation of drug through temporary openings formed by shedding of two neighbouring epithelial cells into the lumen.</a:t>
            </a:r>
            <a:endParaRPr sz="1400">
              <a:latin typeface="Arial"/>
              <a:ea typeface="Arial"/>
              <a:cs typeface="Arial"/>
              <a:sym typeface="Arial"/>
            </a:endParaRPr>
          </a:p>
        </p:txBody>
      </p:sp>
      <p:pic>
        <p:nvPicPr>
          <p:cNvPr id="143" name="Google Shape;143;p19"/>
          <p:cNvPicPr preferRelativeResize="0"/>
          <p:nvPr/>
        </p:nvPicPr>
        <p:blipFill>
          <a:blip r:embed="rId3">
            <a:alphaModFix/>
          </a:blip>
          <a:stretch>
            <a:fillRect/>
          </a:stretch>
        </p:blipFill>
        <p:spPr>
          <a:xfrm>
            <a:off x="5733625" y="1967400"/>
            <a:ext cx="3420850" cy="1808800"/>
          </a:xfrm>
          <a:prstGeom prst="rect">
            <a:avLst/>
          </a:prstGeom>
          <a:noFill/>
          <a:ln>
            <a:noFill/>
          </a:ln>
        </p:spPr>
      </p:pic>
      <p:sp>
        <p:nvSpPr>
          <p:cNvPr id="144" name="Google Shape;144;p1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82"/>
          <p:cNvSpPr txBox="1">
            <a:spLocks noGrp="1"/>
          </p:cNvSpPr>
          <p:nvPr>
            <p:ph type="title"/>
          </p:nvPr>
        </p:nvSpPr>
        <p:spPr>
          <a:xfrm>
            <a:off x="729450" y="535375"/>
            <a:ext cx="76887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990"/>
              <a:buNone/>
            </a:pPr>
            <a:r>
              <a:rPr lang="en-GB" sz="2520" b="0">
                <a:solidFill>
                  <a:schemeClr val="accent1"/>
                </a:solidFill>
                <a:latin typeface="Arial"/>
                <a:ea typeface="Arial"/>
                <a:cs typeface="Arial"/>
                <a:sym typeface="Arial"/>
              </a:rPr>
              <a:t>Particle size reduction </a:t>
            </a:r>
            <a:endParaRPr sz="3240"/>
          </a:p>
        </p:txBody>
      </p:sp>
      <p:sp>
        <p:nvSpPr>
          <p:cNvPr id="749" name="Google Shape;749;p82"/>
          <p:cNvSpPr txBox="1">
            <a:spLocks noGrp="1"/>
          </p:cNvSpPr>
          <p:nvPr>
            <p:ph type="body" idx="1"/>
          </p:nvPr>
        </p:nvSpPr>
        <p:spPr>
          <a:xfrm>
            <a:off x="729450" y="1556700"/>
            <a:ext cx="7688700" cy="3351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Arial"/>
                <a:ea typeface="Arial"/>
                <a:cs typeface="Arial"/>
                <a:sym typeface="Arial"/>
              </a:rPr>
              <a:t>Particle size reduction and subsequent increase in the surface area and dissolution rate is</a:t>
            </a:r>
            <a:r>
              <a:rPr lang="en-GB" sz="1800" i="1" u="sng">
                <a:latin typeface="Arial"/>
                <a:ea typeface="Arial"/>
                <a:cs typeface="Arial"/>
                <a:sym typeface="Arial"/>
              </a:rPr>
              <a:t> not advisable </a:t>
            </a:r>
            <a:r>
              <a:rPr lang="en-GB" sz="1800">
                <a:latin typeface="Arial"/>
                <a:ea typeface="Arial"/>
                <a:cs typeface="Arial"/>
                <a:sym typeface="Arial"/>
              </a:rPr>
              <a:t>under following circumstances.</a:t>
            </a:r>
            <a:endParaRPr sz="1800">
              <a:latin typeface="Arial"/>
              <a:ea typeface="Arial"/>
              <a:cs typeface="Arial"/>
              <a:sym typeface="Arial"/>
            </a:endParaRPr>
          </a:p>
          <a:p>
            <a:pPr marL="457200" lvl="0" indent="-342900" algn="l" rtl="0">
              <a:spcBef>
                <a:spcPts val="1200"/>
              </a:spcBef>
              <a:spcAft>
                <a:spcPts val="0"/>
              </a:spcAft>
              <a:buSzPts val="1800"/>
              <a:buFont typeface="Arial"/>
              <a:buChar char="❏"/>
            </a:pPr>
            <a:r>
              <a:rPr lang="en-GB" sz="1800">
                <a:latin typeface="Arial"/>
                <a:ea typeface="Arial"/>
                <a:cs typeface="Arial"/>
                <a:sym typeface="Arial"/>
              </a:rPr>
              <a:t>When the drugs are unstable and degrade in solution form (penicillin G and erythromycin),</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GB" sz="1800">
                <a:latin typeface="Arial"/>
                <a:ea typeface="Arial"/>
                <a:cs typeface="Arial"/>
                <a:sym typeface="Arial"/>
              </a:rPr>
              <a:t> When drugs produce undesirable effects (gastric irritation caused by nitrofurantoin)</a:t>
            </a:r>
            <a:endParaRPr sz="1800">
              <a:latin typeface="Arial"/>
              <a:ea typeface="Arial"/>
              <a:cs typeface="Arial"/>
              <a:sym typeface="Arial"/>
            </a:endParaRPr>
          </a:p>
          <a:p>
            <a:pPr marL="457200" lvl="0" indent="-342900" algn="l" rtl="0">
              <a:spcBef>
                <a:spcPts val="0"/>
              </a:spcBef>
              <a:spcAft>
                <a:spcPts val="0"/>
              </a:spcAft>
              <a:buSzPts val="1800"/>
              <a:buFont typeface="Arial"/>
              <a:buChar char="❏"/>
            </a:pPr>
            <a:r>
              <a:rPr lang="en-GB" sz="1800">
                <a:latin typeface="Arial"/>
                <a:ea typeface="Arial"/>
                <a:cs typeface="Arial"/>
                <a:sym typeface="Arial"/>
              </a:rPr>
              <a:t> When a sustained effect is desired.</a:t>
            </a:r>
            <a:endParaRPr sz="1800">
              <a:latin typeface="Arial"/>
              <a:ea typeface="Arial"/>
              <a:cs typeface="Arial"/>
              <a:sym typeface="Aria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750" name="Google Shape;750;p8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3"/>
          <p:cNvSpPr txBox="1">
            <a:spLocks noGrp="1"/>
          </p:cNvSpPr>
          <p:nvPr>
            <p:ph type="title"/>
          </p:nvPr>
        </p:nvSpPr>
        <p:spPr>
          <a:xfrm>
            <a:off x="727650" y="5615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Polymorphism and Amorphism</a:t>
            </a:r>
            <a:endParaRPr/>
          </a:p>
        </p:txBody>
      </p:sp>
      <p:sp>
        <p:nvSpPr>
          <p:cNvPr id="756" name="Google Shape;756;p83"/>
          <p:cNvSpPr txBox="1">
            <a:spLocks noGrp="1"/>
          </p:cNvSpPr>
          <p:nvPr>
            <p:ph type="body" idx="1"/>
          </p:nvPr>
        </p:nvSpPr>
        <p:spPr>
          <a:xfrm>
            <a:off x="727650" y="1347800"/>
            <a:ext cx="7992900" cy="36783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1700">
                <a:latin typeface="Arial"/>
                <a:ea typeface="Arial"/>
                <a:cs typeface="Arial"/>
                <a:sym typeface="Arial"/>
              </a:rPr>
              <a:t>Depending upon the internal structure, a solid can exist either in a crystalline or amorphous form</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When a substance exists in more than one crystalline form, the different forms are designated as </a:t>
            </a:r>
            <a:r>
              <a:rPr lang="en-GB" sz="1700" u="sng">
                <a:latin typeface="Arial"/>
                <a:ea typeface="Arial"/>
                <a:cs typeface="Arial"/>
                <a:sym typeface="Arial"/>
              </a:rPr>
              <a:t>polymorphs and the phenomenon as polymorphism</a:t>
            </a:r>
            <a:r>
              <a:rPr lang="en-GB" sz="1700">
                <a:latin typeface="Arial"/>
                <a:ea typeface="Arial"/>
                <a:cs typeface="Arial"/>
                <a:sym typeface="Arial"/>
              </a:rPr>
              <a:t>. Polymorphs are of two types:</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1. </a:t>
            </a:r>
            <a:r>
              <a:rPr lang="en-GB" sz="1700" u="sng">
                <a:latin typeface="Arial"/>
                <a:ea typeface="Arial"/>
                <a:cs typeface="Arial"/>
                <a:sym typeface="Arial"/>
              </a:rPr>
              <a:t>Enantiotropic polymorph</a:t>
            </a:r>
            <a:r>
              <a:rPr lang="en-GB" sz="1700">
                <a:latin typeface="Arial"/>
                <a:ea typeface="Arial"/>
                <a:cs typeface="Arial"/>
                <a:sym typeface="Arial"/>
              </a:rPr>
              <a:t> is the one which can be reversibly changed into another form by altering the temperature or pressure e.g. sulphur,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                                                       &amp;</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2.</a:t>
            </a:r>
            <a:r>
              <a:rPr lang="en-GB" sz="1700" u="sng">
                <a:latin typeface="Arial"/>
                <a:ea typeface="Arial"/>
                <a:cs typeface="Arial"/>
                <a:sym typeface="Arial"/>
              </a:rPr>
              <a:t> Monotropic polymorph</a:t>
            </a:r>
            <a:r>
              <a:rPr lang="en-GB" sz="1700">
                <a:latin typeface="Arial"/>
                <a:ea typeface="Arial"/>
                <a:cs typeface="Arial"/>
                <a:sym typeface="Arial"/>
              </a:rPr>
              <a:t> is the one which is unstable at all temperatures and pressures e.g. glyceryl stearates.</a:t>
            </a:r>
            <a:endParaRPr/>
          </a:p>
          <a:p>
            <a:pPr marL="0" lvl="0" indent="0" algn="l" rtl="0">
              <a:spcBef>
                <a:spcPts val="1200"/>
              </a:spcBef>
              <a:spcAft>
                <a:spcPts val="1200"/>
              </a:spcAft>
              <a:buNone/>
            </a:pPr>
            <a:endParaRPr/>
          </a:p>
        </p:txBody>
      </p:sp>
      <p:sp>
        <p:nvSpPr>
          <p:cNvPr id="757" name="Google Shape;757;p8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84"/>
          <p:cNvSpPr txBox="1">
            <a:spLocks noGrp="1"/>
          </p:cNvSpPr>
          <p:nvPr>
            <p:ph type="title"/>
          </p:nvPr>
        </p:nvSpPr>
        <p:spPr>
          <a:xfrm>
            <a:off x="729450" y="5614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POLYMORPHS</a:t>
            </a:r>
            <a:endParaRPr/>
          </a:p>
        </p:txBody>
      </p:sp>
      <p:sp>
        <p:nvSpPr>
          <p:cNvPr id="763" name="Google Shape;763;p84"/>
          <p:cNvSpPr txBox="1">
            <a:spLocks noGrp="1"/>
          </p:cNvSpPr>
          <p:nvPr>
            <p:ph type="body" idx="1"/>
          </p:nvPr>
        </p:nvSpPr>
        <p:spPr>
          <a:xfrm>
            <a:off x="729450" y="1514325"/>
            <a:ext cx="7688700" cy="3237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a:latin typeface="Arial"/>
                <a:ea typeface="Arial"/>
                <a:cs typeface="Arial"/>
                <a:sym typeface="Arial"/>
              </a:rPr>
              <a:t>The polymorphs differ from each other with respect to their physical properties such as </a:t>
            </a:r>
            <a:r>
              <a:rPr lang="en-GB" sz="1700" u="sng">
                <a:latin typeface="Arial"/>
                <a:ea typeface="Arial"/>
                <a:cs typeface="Arial"/>
                <a:sym typeface="Arial"/>
              </a:rPr>
              <a:t>solubility, melting point, density, hardness and compression characteristics.</a:t>
            </a:r>
            <a:endParaRPr sz="1700" u="sng">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They can be prepared by crystallizing the drug from different solvents under diverse conditions.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The existence of the polymorphs can be determined by using techniques such as optical crystallography, X-ray diffraction, differential scanning calorimetry, etc.</a:t>
            </a:r>
            <a:endParaRPr sz="1700">
              <a:latin typeface="Arial"/>
              <a:ea typeface="Arial"/>
              <a:cs typeface="Arial"/>
              <a:sym typeface="Arial"/>
            </a:endParaRPr>
          </a:p>
          <a:p>
            <a:pPr marL="0" lvl="0" indent="0" algn="l" rtl="0">
              <a:spcBef>
                <a:spcPts val="1200"/>
              </a:spcBef>
              <a:spcAft>
                <a:spcPts val="1200"/>
              </a:spcAft>
              <a:buNone/>
            </a:pPr>
            <a:endParaRPr/>
          </a:p>
        </p:txBody>
      </p:sp>
      <p:sp>
        <p:nvSpPr>
          <p:cNvPr id="764" name="Google Shape;764;p8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85"/>
          <p:cNvPicPr preferRelativeResize="0"/>
          <p:nvPr/>
        </p:nvPicPr>
        <p:blipFill>
          <a:blip r:embed="rId3">
            <a:alphaModFix/>
          </a:blip>
          <a:stretch>
            <a:fillRect/>
          </a:stretch>
        </p:blipFill>
        <p:spPr>
          <a:xfrm>
            <a:off x="0" y="167846"/>
            <a:ext cx="9144000" cy="4975654"/>
          </a:xfrm>
          <a:prstGeom prst="rect">
            <a:avLst/>
          </a:prstGeom>
          <a:noFill/>
          <a:ln>
            <a:noFill/>
          </a:ln>
        </p:spPr>
      </p:pic>
      <p:sp>
        <p:nvSpPr>
          <p:cNvPr id="770" name="Google Shape;770;p8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86"/>
          <p:cNvSpPr txBox="1">
            <a:spLocks noGrp="1"/>
          </p:cNvSpPr>
          <p:nvPr>
            <p:ph type="title"/>
          </p:nvPr>
        </p:nvSpPr>
        <p:spPr>
          <a:xfrm>
            <a:off x="729450" y="5614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Stable &amp; Metastable Polymorphs</a:t>
            </a:r>
            <a:endParaRPr/>
          </a:p>
        </p:txBody>
      </p:sp>
      <p:sp>
        <p:nvSpPr>
          <p:cNvPr id="776" name="Google Shape;776;p86"/>
          <p:cNvSpPr txBox="1">
            <a:spLocks noGrp="1"/>
          </p:cNvSpPr>
          <p:nvPr>
            <p:ph type="body" idx="1"/>
          </p:nvPr>
        </p:nvSpPr>
        <p:spPr>
          <a:xfrm>
            <a:off x="729450" y="1227125"/>
            <a:ext cx="8056200" cy="38118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GB" sz="2676">
                <a:latin typeface="Arial"/>
                <a:ea typeface="Arial"/>
                <a:cs typeface="Arial"/>
                <a:sym typeface="Arial"/>
              </a:rPr>
              <a:t>Depending on their relative stability, one of the several polymorphic forms will be </a:t>
            </a:r>
            <a:r>
              <a:rPr lang="en-GB" sz="2676" u="sng">
                <a:latin typeface="Arial"/>
                <a:ea typeface="Arial"/>
                <a:cs typeface="Arial"/>
                <a:sym typeface="Arial"/>
              </a:rPr>
              <a:t>physically more stable </a:t>
            </a:r>
            <a:r>
              <a:rPr lang="en-GB" sz="2676">
                <a:latin typeface="Arial"/>
                <a:ea typeface="Arial"/>
                <a:cs typeface="Arial"/>
                <a:sym typeface="Arial"/>
              </a:rPr>
              <a:t>than the others.</a:t>
            </a:r>
            <a:endParaRPr sz="2676">
              <a:latin typeface="Arial"/>
              <a:ea typeface="Arial"/>
              <a:cs typeface="Arial"/>
              <a:sym typeface="Arial"/>
            </a:endParaRPr>
          </a:p>
          <a:p>
            <a:pPr marL="0" lvl="0" indent="0" algn="l" rtl="0">
              <a:spcBef>
                <a:spcPts val="1200"/>
              </a:spcBef>
              <a:spcAft>
                <a:spcPts val="0"/>
              </a:spcAft>
              <a:buNone/>
            </a:pPr>
            <a:r>
              <a:rPr lang="en-GB" sz="2676">
                <a:latin typeface="Arial"/>
                <a:ea typeface="Arial"/>
                <a:cs typeface="Arial"/>
                <a:sym typeface="Arial"/>
              </a:rPr>
              <a:t>Such a </a:t>
            </a:r>
            <a:r>
              <a:rPr lang="en-GB" sz="2676" b="1" u="sng">
                <a:latin typeface="Arial"/>
                <a:ea typeface="Arial"/>
                <a:cs typeface="Arial"/>
                <a:sym typeface="Arial"/>
              </a:rPr>
              <a:t>stable polymorph</a:t>
            </a:r>
            <a:r>
              <a:rPr lang="en-GB" sz="2676">
                <a:latin typeface="Arial"/>
                <a:ea typeface="Arial"/>
                <a:cs typeface="Arial"/>
                <a:sym typeface="Arial"/>
              </a:rPr>
              <a:t> represents the </a:t>
            </a:r>
            <a:r>
              <a:rPr lang="en-GB" sz="2676" i="1" u="sng">
                <a:latin typeface="Arial"/>
                <a:ea typeface="Arial"/>
                <a:cs typeface="Arial"/>
                <a:sym typeface="Arial"/>
              </a:rPr>
              <a:t>lowest energy state</a:t>
            </a:r>
            <a:r>
              <a:rPr lang="en-GB" sz="2676">
                <a:latin typeface="Arial"/>
                <a:ea typeface="Arial"/>
                <a:cs typeface="Arial"/>
                <a:sym typeface="Arial"/>
              </a:rPr>
              <a:t>, </a:t>
            </a:r>
            <a:r>
              <a:rPr lang="en-GB" sz="2676" i="1" u="sng">
                <a:latin typeface="Arial"/>
                <a:ea typeface="Arial"/>
                <a:cs typeface="Arial"/>
                <a:sym typeface="Arial"/>
              </a:rPr>
              <a:t>has highest melting point </a:t>
            </a:r>
            <a:r>
              <a:rPr lang="en-GB" sz="2676">
                <a:latin typeface="Arial"/>
                <a:ea typeface="Arial"/>
                <a:cs typeface="Arial"/>
                <a:sym typeface="Arial"/>
              </a:rPr>
              <a:t>and </a:t>
            </a:r>
            <a:r>
              <a:rPr lang="en-GB" sz="2676" i="1" u="sng">
                <a:latin typeface="Arial"/>
                <a:ea typeface="Arial"/>
                <a:cs typeface="Arial"/>
                <a:sym typeface="Arial"/>
              </a:rPr>
              <a:t>least aqueous solubility</a:t>
            </a:r>
            <a:r>
              <a:rPr lang="en-GB" sz="2676">
                <a:latin typeface="Arial"/>
                <a:ea typeface="Arial"/>
                <a:cs typeface="Arial"/>
                <a:sym typeface="Arial"/>
              </a:rPr>
              <a:t>. </a:t>
            </a:r>
            <a:endParaRPr sz="2676">
              <a:latin typeface="Arial"/>
              <a:ea typeface="Arial"/>
              <a:cs typeface="Arial"/>
              <a:sym typeface="Arial"/>
            </a:endParaRPr>
          </a:p>
          <a:p>
            <a:pPr marL="0" lvl="0" indent="0" algn="l" rtl="0">
              <a:spcBef>
                <a:spcPts val="1200"/>
              </a:spcBef>
              <a:spcAft>
                <a:spcPts val="0"/>
              </a:spcAft>
              <a:buNone/>
            </a:pPr>
            <a:r>
              <a:rPr lang="en-GB" sz="2676">
                <a:latin typeface="Arial"/>
                <a:ea typeface="Arial"/>
                <a:cs typeface="Arial"/>
                <a:sym typeface="Arial"/>
              </a:rPr>
              <a:t>The remaining polymorphs are called as </a:t>
            </a:r>
            <a:r>
              <a:rPr lang="en-GB" sz="2676" b="1" u="sng">
                <a:latin typeface="Arial"/>
                <a:ea typeface="Arial"/>
                <a:cs typeface="Arial"/>
                <a:sym typeface="Arial"/>
              </a:rPr>
              <a:t>metastable forms</a:t>
            </a:r>
            <a:r>
              <a:rPr lang="en-GB" sz="2676">
                <a:latin typeface="Arial"/>
                <a:ea typeface="Arial"/>
                <a:cs typeface="Arial"/>
                <a:sym typeface="Arial"/>
              </a:rPr>
              <a:t> which represent the </a:t>
            </a:r>
            <a:r>
              <a:rPr lang="en-GB" sz="2676" i="1" u="sng">
                <a:latin typeface="Arial"/>
                <a:ea typeface="Arial"/>
                <a:cs typeface="Arial"/>
                <a:sym typeface="Arial"/>
              </a:rPr>
              <a:t>higher energy state</a:t>
            </a:r>
            <a:r>
              <a:rPr lang="en-GB" sz="2676">
                <a:latin typeface="Arial"/>
                <a:ea typeface="Arial"/>
                <a:cs typeface="Arial"/>
                <a:sym typeface="Arial"/>
              </a:rPr>
              <a:t>, </a:t>
            </a:r>
            <a:r>
              <a:rPr lang="en-GB" sz="2676" i="1" u="sng">
                <a:latin typeface="Arial"/>
                <a:ea typeface="Arial"/>
                <a:cs typeface="Arial"/>
                <a:sym typeface="Arial"/>
              </a:rPr>
              <a:t>have lower melting points</a:t>
            </a:r>
            <a:r>
              <a:rPr lang="en-GB" sz="2676">
                <a:latin typeface="Arial"/>
                <a:ea typeface="Arial"/>
                <a:cs typeface="Arial"/>
                <a:sym typeface="Arial"/>
              </a:rPr>
              <a:t> and </a:t>
            </a:r>
            <a:r>
              <a:rPr lang="en-GB" sz="2676" i="1" u="sng">
                <a:latin typeface="Arial"/>
                <a:ea typeface="Arial"/>
                <a:cs typeface="Arial"/>
                <a:sym typeface="Arial"/>
              </a:rPr>
              <a:t>higher aqueous solubilities.</a:t>
            </a:r>
            <a:r>
              <a:rPr lang="en-GB" sz="2676">
                <a:latin typeface="Arial"/>
                <a:ea typeface="Arial"/>
                <a:cs typeface="Arial"/>
                <a:sym typeface="Arial"/>
              </a:rPr>
              <a:t> </a:t>
            </a:r>
            <a:endParaRPr sz="2676">
              <a:latin typeface="Arial"/>
              <a:ea typeface="Arial"/>
              <a:cs typeface="Arial"/>
              <a:sym typeface="Arial"/>
            </a:endParaRPr>
          </a:p>
          <a:p>
            <a:pPr marL="0" lvl="0" indent="0" algn="l" rtl="0">
              <a:spcBef>
                <a:spcPts val="1200"/>
              </a:spcBef>
              <a:spcAft>
                <a:spcPts val="0"/>
              </a:spcAft>
              <a:buNone/>
            </a:pPr>
            <a:r>
              <a:rPr lang="en-GB" sz="2676">
                <a:latin typeface="Arial"/>
                <a:ea typeface="Arial"/>
                <a:cs typeface="Arial"/>
                <a:sym typeface="Arial"/>
              </a:rPr>
              <a:t>Because of their higher energy state, the metastable forms have a thermodynamic tendency to convert to the stable form. </a:t>
            </a:r>
            <a:endParaRPr sz="2676">
              <a:latin typeface="Arial"/>
              <a:ea typeface="Arial"/>
              <a:cs typeface="Arial"/>
              <a:sym typeface="Arial"/>
            </a:endParaRPr>
          </a:p>
          <a:p>
            <a:pPr marL="0" lvl="0" indent="0" algn="l" rtl="0">
              <a:spcBef>
                <a:spcPts val="1200"/>
              </a:spcBef>
              <a:spcAft>
                <a:spcPts val="0"/>
              </a:spcAft>
              <a:buNone/>
            </a:pPr>
            <a:r>
              <a:rPr lang="en-GB" sz="2676">
                <a:latin typeface="Arial"/>
                <a:ea typeface="Arial"/>
                <a:cs typeface="Arial"/>
                <a:sym typeface="Arial"/>
              </a:rPr>
              <a:t>A metastable form cannot be called unstable because if it is kept dry, it will remain stable for years.</a:t>
            </a:r>
            <a:endParaRPr sz="2676">
              <a:latin typeface="Arial"/>
              <a:ea typeface="Arial"/>
              <a:cs typeface="Arial"/>
              <a:sym typeface="Arial"/>
            </a:endParaRPr>
          </a:p>
          <a:p>
            <a:pPr marL="0" lvl="0" indent="0" algn="l" rtl="0">
              <a:spcBef>
                <a:spcPts val="1200"/>
              </a:spcBef>
              <a:spcAft>
                <a:spcPts val="0"/>
              </a:spcAft>
              <a:buNone/>
            </a:pPr>
            <a:r>
              <a:rPr lang="en-GB" sz="2676" i="1">
                <a:solidFill>
                  <a:srgbClr val="20124D"/>
                </a:solidFill>
                <a:latin typeface="Arial"/>
                <a:ea typeface="Arial"/>
                <a:cs typeface="Arial"/>
                <a:sym typeface="Arial"/>
              </a:rPr>
              <a:t>Metastable forms have greater aqueous solubility, they show better bioavailability and are therefore preferred in formulations</a:t>
            </a:r>
            <a:endParaRPr sz="1600" i="1">
              <a:solidFill>
                <a:srgbClr val="20124D"/>
              </a:solidFill>
              <a:latin typeface="Arial"/>
              <a:ea typeface="Arial"/>
              <a:cs typeface="Arial"/>
              <a:sym typeface="Arial"/>
            </a:endParaRPr>
          </a:p>
          <a:p>
            <a:pPr marL="0" lvl="0" indent="0" algn="l" rtl="0">
              <a:spcBef>
                <a:spcPts val="1200"/>
              </a:spcBef>
              <a:spcAft>
                <a:spcPts val="1200"/>
              </a:spcAft>
              <a:buNone/>
            </a:pPr>
            <a:endParaRPr>
              <a:latin typeface="Arial"/>
              <a:ea typeface="Arial"/>
              <a:cs typeface="Arial"/>
              <a:sym typeface="Arial"/>
            </a:endParaRPr>
          </a:p>
        </p:txBody>
      </p:sp>
      <p:sp>
        <p:nvSpPr>
          <p:cNvPr id="777" name="Google Shape;777;p8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87"/>
          <p:cNvSpPr/>
          <p:nvPr/>
        </p:nvSpPr>
        <p:spPr>
          <a:xfrm>
            <a:off x="2388975" y="4190525"/>
            <a:ext cx="3329100" cy="404700"/>
          </a:xfrm>
          <a:prstGeom prst="roundRect">
            <a:avLst>
              <a:gd name="adj" fmla="val 16667"/>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783" name="Google Shape;783;p87"/>
          <p:cNvSpPr txBox="1">
            <a:spLocks noGrp="1"/>
          </p:cNvSpPr>
          <p:nvPr>
            <p:ph type="title"/>
          </p:nvPr>
        </p:nvSpPr>
        <p:spPr>
          <a:xfrm>
            <a:off x="729450" y="600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Amorphous form-</a:t>
            </a:r>
            <a:r>
              <a:rPr lang="en-GB" sz="2155" i="1"/>
              <a:t>having no internal crystal structure</a:t>
            </a:r>
            <a:endParaRPr sz="2155" i="1"/>
          </a:p>
          <a:p>
            <a:pPr marL="0" lvl="0" indent="0" algn="l" rtl="0">
              <a:spcBef>
                <a:spcPts val="0"/>
              </a:spcBef>
              <a:spcAft>
                <a:spcPts val="0"/>
              </a:spcAft>
              <a:buNone/>
            </a:pPr>
            <a:endParaRPr/>
          </a:p>
        </p:txBody>
      </p:sp>
      <p:sp>
        <p:nvSpPr>
          <p:cNvPr id="784" name="Google Shape;784;p87"/>
          <p:cNvSpPr txBox="1">
            <a:spLocks noGrp="1"/>
          </p:cNvSpPr>
          <p:nvPr>
            <p:ph type="body" idx="1"/>
          </p:nvPr>
        </p:nvSpPr>
        <p:spPr>
          <a:xfrm>
            <a:off x="729450" y="1441200"/>
            <a:ext cx="7769100" cy="36240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sz="1700">
                <a:latin typeface="Arial"/>
                <a:ea typeface="Arial"/>
                <a:cs typeface="Arial"/>
                <a:sym typeface="Arial"/>
              </a:rPr>
              <a:t>Such drugs represent the highest energy state and can be considered as supercooled liquids.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They have greater aqueous solubility than the crystalline forms because the energy required to transfer a molecule from crystal lattice is greater than that required for non-crystalline (amorphous) solid—</a:t>
            </a:r>
            <a:endParaRPr sz="1700">
              <a:latin typeface="Arial"/>
              <a:ea typeface="Arial"/>
              <a:cs typeface="Arial"/>
              <a:sym typeface="Arial"/>
            </a:endParaRPr>
          </a:p>
          <a:p>
            <a:pPr marL="0" lvl="0" indent="0" algn="l" rtl="0">
              <a:spcBef>
                <a:spcPts val="1200"/>
              </a:spcBef>
              <a:spcAft>
                <a:spcPts val="0"/>
              </a:spcAft>
              <a:buNone/>
            </a:pPr>
            <a:r>
              <a:rPr lang="en-GB" sz="1700" b="1" u="sng">
                <a:latin typeface="Arial"/>
                <a:ea typeface="Arial"/>
                <a:cs typeface="Arial"/>
                <a:sym typeface="Arial"/>
              </a:rPr>
              <a:t>example</a:t>
            </a:r>
            <a:r>
              <a:rPr lang="en-GB" sz="1700">
                <a:latin typeface="Arial"/>
                <a:ea typeface="Arial"/>
                <a:cs typeface="Arial"/>
                <a:sym typeface="Arial"/>
              </a:rPr>
              <a:t>, the amorphous form of novobiocin is 10 times more soluble than the crystalline form. Chloramphenicol palmitate, cortisone acetate and phenobarbital are other examples where the amorphous forms exhibit higher water solubility. Thus, the order for dissolution of different solid forms of drugs is……….</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                             </a:t>
            </a:r>
            <a:r>
              <a:rPr lang="en-GB" sz="1700" b="1">
                <a:latin typeface="Arial"/>
                <a:ea typeface="Arial"/>
                <a:cs typeface="Arial"/>
                <a:sym typeface="Arial"/>
              </a:rPr>
              <a:t>Amorphous &gt; Metastable &gt; Stable</a:t>
            </a:r>
            <a:endParaRPr sz="1700" b="1">
              <a:latin typeface="Arial"/>
              <a:ea typeface="Arial"/>
              <a:cs typeface="Arial"/>
              <a:sym typeface="Arial"/>
            </a:endParaRPr>
          </a:p>
          <a:p>
            <a:pPr marL="0" lvl="0" indent="0" algn="l" rtl="0">
              <a:spcBef>
                <a:spcPts val="1200"/>
              </a:spcBef>
              <a:spcAft>
                <a:spcPts val="1200"/>
              </a:spcAft>
              <a:buNone/>
            </a:pPr>
            <a:endParaRPr/>
          </a:p>
        </p:txBody>
      </p:sp>
      <p:sp>
        <p:nvSpPr>
          <p:cNvPr id="785" name="Google Shape;785;p8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88"/>
          <p:cNvSpPr txBox="1">
            <a:spLocks noGrp="1"/>
          </p:cNvSpPr>
          <p:nvPr>
            <p:ph type="title"/>
          </p:nvPr>
        </p:nvSpPr>
        <p:spPr>
          <a:xfrm>
            <a:off x="807775" y="5876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Hydrates/Solvates (Pseudopolymorphism)</a:t>
            </a:r>
            <a:endParaRPr/>
          </a:p>
        </p:txBody>
      </p:sp>
      <p:sp>
        <p:nvSpPr>
          <p:cNvPr id="791" name="Google Shape;791;p88"/>
          <p:cNvSpPr txBox="1">
            <a:spLocks noGrp="1"/>
          </p:cNvSpPr>
          <p:nvPr>
            <p:ph type="body" idx="1"/>
          </p:nvPr>
        </p:nvSpPr>
        <p:spPr>
          <a:xfrm>
            <a:off x="727650" y="1360875"/>
            <a:ext cx="8058000" cy="36000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en-GB" sz="2046">
                <a:latin typeface="Arial"/>
                <a:ea typeface="Arial"/>
                <a:cs typeface="Arial"/>
                <a:sym typeface="Arial"/>
              </a:rPr>
              <a:t>The crystalline form of a drug can either be a polymorph or a molecular adduct or both. </a:t>
            </a:r>
            <a:endParaRPr sz="2046">
              <a:latin typeface="Arial"/>
              <a:ea typeface="Arial"/>
              <a:cs typeface="Arial"/>
              <a:sym typeface="Arial"/>
            </a:endParaRPr>
          </a:p>
          <a:p>
            <a:pPr marL="0" lvl="0" indent="0" algn="l" rtl="0">
              <a:spcBef>
                <a:spcPts val="1200"/>
              </a:spcBef>
              <a:spcAft>
                <a:spcPts val="0"/>
              </a:spcAft>
              <a:buNone/>
            </a:pPr>
            <a:r>
              <a:rPr lang="en-GB" sz="2046">
                <a:latin typeface="Arial"/>
                <a:ea typeface="Arial"/>
                <a:cs typeface="Arial"/>
                <a:sym typeface="Arial"/>
              </a:rPr>
              <a:t>The </a:t>
            </a:r>
            <a:r>
              <a:rPr lang="en-GB" sz="2046" i="1">
                <a:solidFill>
                  <a:srgbClr val="20124D"/>
                </a:solidFill>
                <a:latin typeface="Arial"/>
                <a:ea typeface="Arial"/>
                <a:cs typeface="Arial"/>
                <a:sym typeface="Arial"/>
              </a:rPr>
              <a:t>stoichiometric type of adducts </a:t>
            </a:r>
            <a:r>
              <a:rPr lang="en-GB" sz="2046">
                <a:latin typeface="Arial"/>
                <a:ea typeface="Arial"/>
                <a:cs typeface="Arial"/>
                <a:sym typeface="Arial"/>
              </a:rPr>
              <a:t>where the solvent molecules are incorporated in the crystal lattice of the solid are called as the solvates, and the trapped solvent as solvent of crystallization. </a:t>
            </a:r>
            <a:endParaRPr sz="2046">
              <a:latin typeface="Arial"/>
              <a:ea typeface="Arial"/>
              <a:cs typeface="Arial"/>
              <a:sym typeface="Arial"/>
            </a:endParaRPr>
          </a:p>
          <a:p>
            <a:pPr marL="0" lvl="0" indent="0" algn="l" rtl="0">
              <a:spcBef>
                <a:spcPts val="1200"/>
              </a:spcBef>
              <a:spcAft>
                <a:spcPts val="0"/>
              </a:spcAft>
              <a:buNone/>
            </a:pPr>
            <a:r>
              <a:rPr lang="en-GB" sz="2046">
                <a:latin typeface="Arial"/>
                <a:ea typeface="Arial"/>
                <a:cs typeface="Arial"/>
                <a:sym typeface="Arial"/>
              </a:rPr>
              <a:t>The solvates can exist in different crystalline forms called as pseudopolymorphs.This phenomenon is called as </a:t>
            </a:r>
            <a:r>
              <a:rPr lang="en-GB" sz="2046" b="1" u="sng">
                <a:latin typeface="Arial"/>
                <a:ea typeface="Arial"/>
                <a:cs typeface="Arial"/>
                <a:sym typeface="Arial"/>
              </a:rPr>
              <a:t>pseudopolymorphism.</a:t>
            </a:r>
            <a:r>
              <a:rPr lang="en-GB" sz="2046">
                <a:latin typeface="Arial"/>
                <a:ea typeface="Arial"/>
                <a:cs typeface="Arial"/>
                <a:sym typeface="Arial"/>
              </a:rPr>
              <a:t> </a:t>
            </a:r>
            <a:endParaRPr sz="2046">
              <a:latin typeface="Arial"/>
              <a:ea typeface="Arial"/>
              <a:cs typeface="Arial"/>
              <a:sym typeface="Arial"/>
            </a:endParaRPr>
          </a:p>
          <a:p>
            <a:pPr marL="0" lvl="0" indent="0" algn="l" rtl="0">
              <a:spcBef>
                <a:spcPts val="1200"/>
              </a:spcBef>
              <a:spcAft>
                <a:spcPts val="0"/>
              </a:spcAft>
              <a:buNone/>
            </a:pPr>
            <a:r>
              <a:rPr lang="en-GB" sz="2046">
                <a:latin typeface="Arial"/>
                <a:ea typeface="Arial"/>
                <a:cs typeface="Arial"/>
                <a:sym typeface="Arial"/>
              </a:rPr>
              <a:t>When the solvent in association with the drug is water, the solvate is known as a hydrate. </a:t>
            </a:r>
            <a:endParaRPr sz="2046">
              <a:latin typeface="Arial"/>
              <a:ea typeface="Arial"/>
              <a:cs typeface="Arial"/>
              <a:sym typeface="Arial"/>
            </a:endParaRPr>
          </a:p>
          <a:p>
            <a:pPr marL="0" lvl="0" indent="0" algn="l" rtl="0">
              <a:spcBef>
                <a:spcPts val="1200"/>
              </a:spcBef>
              <a:spcAft>
                <a:spcPts val="0"/>
              </a:spcAft>
              <a:buNone/>
            </a:pPr>
            <a:r>
              <a:rPr lang="en-GB" sz="2046">
                <a:latin typeface="Arial"/>
                <a:ea typeface="Arial"/>
                <a:cs typeface="Arial"/>
                <a:sym typeface="Arial"/>
              </a:rPr>
              <a:t>Hydrates are most common solvate forms of drugs.</a:t>
            </a:r>
            <a:endParaRPr sz="2046">
              <a:latin typeface="Arial"/>
              <a:ea typeface="Arial"/>
              <a:cs typeface="Arial"/>
              <a:sym typeface="Arial"/>
            </a:endParaRPr>
          </a:p>
          <a:p>
            <a:pPr marL="0" lvl="0" indent="0" algn="l" rtl="0">
              <a:spcBef>
                <a:spcPts val="1200"/>
              </a:spcBef>
              <a:spcAft>
                <a:spcPts val="1200"/>
              </a:spcAft>
              <a:buNone/>
            </a:pPr>
            <a:r>
              <a:rPr lang="en-GB" sz="1425">
                <a:solidFill>
                  <a:schemeClr val="dk2"/>
                </a:solidFill>
                <a:highlight>
                  <a:srgbClr val="FFFFFF"/>
                </a:highlight>
                <a:latin typeface="Arial"/>
                <a:ea typeface="Arial"/>
                <a:cs typeface="Arial"/>
                <a:sym typeface="Arial"/>
              </a:rPr>
              <a:t>ADDUCT :</a:t>
            </a:r>
            <a:r>
              <a:rPr lang="en-GB" sz="1425" i="1">
                <a:solidFill>
                  <a:schemeClr val="dk2"/>
                </a:solidFill>
                <a:highlight>
                  <a:srgbClr val="FFFFFF"/>
                </a:highlight>
                <a:latin typeface="Arial"/>
                <a:ea typeface="Arial"/>
                <a:cs typeface="Arial"/>
                <a:sym typeface="Arial"/>
              </a:rPr>
              <a:t>is a product of a </a:t>
            </a:r>
            <a:r>
              <a:rPr lang="en-GB" sz="1425" i="1">
                <a:solidFill>
                  <a:schemeClr val="dk2"/>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direct addition</a:t>
            </a:r>
            <a:r>
              <a:rPr lang="en-GB" sz="1425" i="1">
                <a:solidFill>
                  <a:schemeClr val="dk2"/>
                </a:solidFill>
                <a:highlight>
                  <a:srgbClr val="FFFFFF"/>
                </a:highlight>
                <a:latin typeface="Arial"/>
                <a:ea typeface="Arial"/>
                <a:cs typeface="Arial"/>
                <a:sym typeface="Arial"/>
              </a:rPr>
              <a:t> of two or more distinct </a:t>
            </a:r>
            <a:r>
              <a:rPr lang="en-GB" sz="1425" i="1">
                <a:solidFill>
                  <a:schemeClr val="dk2"/>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molecules</a:t>
            </a:r>
            <a:r>
              <a:rPr lang="en-GB" sz="1425" i="1">
                <a:solidFill>
                  <a:schemeClr val="dk2"/>
                </a:solidFill>
                <a:highlight>
                  <a:srgbClr val="FFFFFF"/>
                </a:highlight>
                <a:latin typeface="Arial"/>
                <a:ea typeface="Arial"/>
                <a:cs typeface="Arial"/>
                <a:sym typeface="Arial"/>
              </a:rPr>
              <a:t>, resulting in a single </a:t>
            </a:r>
            <a:r>
              <a:rPr lang="en-GB" sz="1425" i="1">
                <a:solidFill>
                  <a:schemeClr val="dk2"/>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reaction product</a:t>
            </a:r>
            <a:r>
              <a:rPr lang="en-GB" sz="1425" i="1">
                <a:solidFill>
                  <a:schemeClr val="dk2"/>
                </a:solidFill>
                <a:highlight>
                  <a:srgbClr val="FFFFFF"/>
                </a:highlight>
                <a:latin typeface="Arial"/>
                <a:ea typeface="Arial"/>
                <a:cs typeface="Arial"/>
                <a:sym typeface="Arial"/>
              </a:rPr>
              <a:t> containing all atoms of all components. </a:t>
            </a:r>
            <a:r>
              <a:rPr lang="en-GB" sz="1500" i="1">
                <a:solidFill>
                  <a:srgbClr val="202124"/>
                </a:solidFill>
                <a:highlight>
                  <a:srgbClr val="FFFFFF"/>
                </a:highlight>
                <a:latin typeface="Arial"/>
                <a:ea typeface="Arial"/>
                <a:cs typeface="Arial"/>
                <a:sym typeface="Arial"/>
              </a:rPr>
              <a:t>Crystal lattice is </a:t>
            </a:r>
            <a:r>
              <a:rPr lang="en-GB" sz="1500" i="1">
                <a:solidFill>
                  <a:srgbClr val="040C28"/>
                </a:solidFill>
                <a:latin typeface="Arial"/>
                <a:ea typeface="Arial"/>
                <a:cs typeface="Arial"/>
                <a:sym typeface="Arial"/>
              </a:rPr>
              <a:t>the symmetrical three-dimensional structural arrangements of atoms, ions or molecules (constituent particle) inside a crystalline solid as points</a:t>
            </a:r>
            <a:r>
              <a:rPr lang="en-GB" sz="1500" i="1">
                <a:solidFill>
                  <a:srgbClr val="202124"/>
                </a:solidFill>
                <a:highlight>
                  <a:srgbClr val="FFFFFF"/>
                </a:highlight>
                <a:latin typeface="Arial"/>
                <a:ea typeface="Arial"/>
                <a:cs typeface="Arial"/>
                <a:sym typeface="Arial"/>
              </a:rPr>
              <a:t>.</a:t>
            </a:r>
            <a:endParaRPr sz="1675" i="1">
              <a:solidFill>
                <a:schemeClr val="dk2"/>
              </a:solidFill>
            </a:endParaRPr>
          </a:p>
        </p:txBody>
      </p:sp>
      <p:sp>
        <p:nvSpPr>
          <p:cNvPr id="792" name="Google Shape;792;p8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89"/>
          <p:cNvSpPr txBox="1">
            <a:spLocks noGrp="1"/>
          </p:cNvSpPr>
          <p:nvPr>
            <p:ph type="title"/>
          </p:nvPr>
        </p:nvSpPr>
        <p:spPr>
          <a:xfrm>
            <a:off x="729450" y="5223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Salt Form of the Drug</a:t>
            </a:r>
            <a:endParaRPr/>
          </a:p>
        </p:txBody>
      </p:sp>
      <p:sp>
        <p:nvSpPr>
          <p:cNvPr id="798" name="Google Shape;798;p89"/>
          <p:cNvSpPr txBox="1">
            <a:spLocks noGrp="1"/>
          </p:cNvSpPr>
          <p:nvPr>
            <p:ph type="body" idx="1"/>
          </p:nvPr>
        </p:nvSpPr>
        <p:spPr>
          <a:xfrm>
            <a:off x="727650" y="1344625"/>
            <a:ext cx="7688700" cy="363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Most drugs are either weak acids or weak bases.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One of the easiest approaches to enhance the solubility and dissolution rate of such drugs is to convert them into their salt forms.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Generally, with </a:t>
            </a:r>
            <a:r>
              <a:rPr lang="en-GB" sz="1600" b="1" i="1" u="sng">
                <a:solidFill>
                  <a:srgbClr val="20124D"/>
                </a:solidFill>
                <a:latin typeface="Arial"/>
                <a:ea typeface="Arial"/>
                <a:cs typeface="Arial"/>
                <a:sym typeface="Arial"/>
              </a:rPr>
              <a:t>weakly acidic drugs</a:t>
            </a:r>
            <a:r>
              <a:rPr lang="en-GB" sz="1600">
                <a:latin typeface="Arial"/>
                <a:ea typeface="Arial"/>
                <a:cs typeface="Arial"/>
                <a:sym typeface="Arial"/>
              </a:rPr>
              <a:t>, a strong base salt is prepared such as the sodium and potassium salts of barbiturates and sulphonamides.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In case of </a:t>
            </a:r>
            <a:r>
              <a:rPr lang="en-GB" sz="1600" b="1" i="1" u="sng">
                <a:solidFill>
                  <a:srgbClr val="20124D"/>
                </a:solidFill>
                <a:latin typeface="Arial"/>
                <a:ea typeface="Arial"/>
                <a:cs typeface="Arial"/>
                <a:sym typeface="Arial"/>
              </a:rPr>
              <a:t>weakly basic drugs</a:t>
            </a:r>
            <a:r>
              <a:rPr lang="en-GB" sz="1600">
                <a:solidFill>
                  <a:srgbClr val="20124D"/>
                </a:solidFill>
                <a:latin typeface="Arial"/>
                <a:ea typeface="Arial"/>
                <a:cs typeface="Arial"/>
                <a:sym typeface="Arial"/>
              </a:rPr>
              <a:t>,</a:t>
            </a:r>
            <a:r>
              <a:rPr lang="en-GB" sz="1600">
                <a:latin typeface="Arial"/>
                <a:ea typeface="Arial"/>
                <a:cs typeface="Arial"/>
                <a:sym typeface="Arial"/>
              </a:rPr>
              <a:t> a strong acid salt is prepared like the hydrochloride or sulphate salts of several alkaloidal drugs.</a:t>
            </a:r>
            <a:endParaRPr sz="1600">
              <a:latin typeface="Arial"/>
              <a:ea typeface="Arial"/>
              <a:cs typeface="Arial"/>
              <a:sym typeface="Arial"/>
            </a:endParaRPr>
          </a:p>
          <a:p>
            <a:pPr marL="0" lvl="0" indent="0" algn="l" rtl="0">
              <a:spcBef>
                <a:spcPts val="1200"/>
              </a:spcBef>
              <a:spcAft>
                <a:spcPts val="1200"/>
              </a:spcAft>
              <a:buNone/>
            </a:pPr>
            <a:endParaRPr/>
          </a:p>
        </p:txBody>
      </p:sp>
      <p:sp>
        <p:nvSpPr>
          <p:cNvPr id="799" name="Google Shape;799;p8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90"/>
          <p:cNvSpPr txBox="1">
            <a:spLocks noGrp="1"/>
          </p:cNvSpPr>
          <p:nvPr>
            <p:ph type="title"/>
          </p:nvPr>
        </p:nvSpPr>
        <p:spPr>
          <a:xfrm>
            <a:off x="729450" y="5223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Salt Form of the Drug</a:t>
            </a:r>
            <a:endParaRPr/>
          </a:p>
        </p:txBody>
      </p:sp>
      <p:sp>
        <p:nvSpPr>
          <p:cNvPr id="805" name="Google Shape;805;p90"/>
          <p:cNvSpPr txBox="1">
            <a:spLocks noGrp="1"/>
          </p:cNvSpPr>
          <p:nvPr>
            <p:ph type="body" idx="1"/>
          </p:nvPr>
        </p:nvSpPr>
        <p:spPr>
          <a:xfrm>
            <a:off x="727650" y="1344625"/>
            <a:ext cx="7757700" cy="36813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0"/>
              </a:spcAft>
              <a:buNone/>
            </a:pPr>
            <a:r>
              <a:rPr lang="en-GB" sz="2000">
                <a:latin typeface="Arial"/>
                <a:ea typeface="Arial"/>
                <a:cs typeface="Arial"/>
                <a:sym typeface="Arial"/>
              </a:rPr>
              <a:t>The influence of salt formation on the drug solubility, rate of dissolution and absorption can be explained by considering the </a:t>
            </a:r>
            <a:r>
              <a:rPr lang="en-GB" sz="2000" i="1" u="sng">
                <a:solidFill>
                  <a:srgbClr val="20124D"/>
                </a:solidFill>
                <a:latin typeface="Arial"/>
                <a:ea typeface="Arial"/>
                <a:cs typeface="Arial"/>
                <a:sym typeface="Arial"/>
              </a:rPr>
              <a:t>pH of the diffusion layer</a:t>
            </a:r>
            <a:r>
              <a:rPr lang="en-GB" sz="2000">
                <a:latin typeface="Arial"/>
                <a:ea typeface="Arial"/>
                <a:cs typeface="Arial"/>
                <a:sym typeface="Arial"/>
              </a:rPr>
              <a:t> and </a:t>
            </a:r>
            <a:r>
              <a:rPr lang="en-GB" sz="2000" i="1" u="sng">
                <a:solidFill>
                  <a:srgbClr val="274E13"/>
                </a:solidFill>
                <a:latin typeface="Arial"/>
                <a:ea typeface="Arial"/>
                <a:cs typeface="Arial"/>
                <a:sym typeface="Arial"/>
              </a:rPr>
              <a:t>not the pH of the bulk of the solution</a:t>
            </a:r>
            <a:endParaRPr sz="2000" i="1" u="sng">
              <a:solidFill>
                <a:srgbClr val="274E13"/>
              </a:solidFill>
              <a:latin typeface="Arial"/>
              <a:ea typeface="Arial"/>
              <a:cs typeface="Arial"/>
              <a:sym typeface="Arial"/>
            </a:endParaRPr>
          </a:p>
          <a:p>
            <a:pPr marL="0" lvl="0" indent="0" algn="l" rtl="0">
              <a:spcBef>
                <a:spcPts val="1200"/>
              </a:spcBef>
              <a:spcAft>
                <a:spcPts val="0"/>
              </a:spcAft>
              <a:buNone/>
            </a:pPr>
            <a:r>
              <a:rPr lang="en-GB" sz="2000" b="1" u="sng">
                <a:solidFill>
                  <a:srgbClr val="274E13"/>
                </a:solidFill>
                <a:latin typeface="Arial"/>
                <a:ea typeface="Arial"/>
                <a:cs typeface="Arial"/>
                <a:sym typeface="Arial"/>
              </a:rPr>
              <a:t>Salt of a weak acid</a:t>
            </a:r>
            <a:endParaRPr sz="2000" b="1" u="sng">
              <a:solidFill>
                <a:srgbClr val="274E13"/>
              </a:solidFill>
              <a:latin typeface="Arial"/>
              <a:ea typeface="Arial"/>
              <a:cs typeface="Arial"/>
              <a:sym typeface="Arial"/>
            </a:endParaRPr>
          </a:p>
          <a:p>
            <a:pPr marL="0" lvl="0" indent="0" algn="l" rtl="0">
              <a:spcBef>
                <a:spcPts val="1200"/>
              </a:spcBef>
              <a:spcAft>
                <a:spcPts val="0"/>
              </a:spcAft>
              <a:buNone/>
            </a:pPr>
            <a:r>
              <a:rPr lang="en-GB" sz="2000">
                <a:solidFill>
                  <a:srgbClr val="274E13"/>
                </a:solidFill>
                <a:latin typeface="Arial"/>
                <a:ea typeface="Arial"/>
                <a:cs typeface="Arial"/>
                <a:sym typeface="Arial"/>
              </a:rPr>
              <a:t>At any given pH of the bulk of the solution, the pH of the diffusion layer (saturation solubility of the drug) of the salt form of a weak acid will be higher than that observable with the free acid form of the drug (can be practically observed in the laboratory). </a:t>
            </a:r>
            <a:endParaRPr sz="2000">
              <a:solidFill>
                <a:srgbClr val="274E13"/>
              </a:solidFill>
              <a:latin typeface="Arial"/>
              <a:ea typeface="Arial"/>
              <a:cs typeface="Arial"/>
              <a:sym typeface="Arial"/>
            </a:endParaRPr>
          </a:p>
          <a:p>
            <a:pPr marL="0" lvl="0" indent="0" algn="l" rtl="0">
              <a:spcBef>
                <a:spcPts val="1200"/>
              </a:spcBef>
              <a:spcAft>
                <a:spcPts val="0"/>
              </a:spcAft>
              <a:buNone/>
            </a:pPr>
            <a:r>
              <a:rPr lang="en-GB" sz="2000">
                <a:solidFill>
                  <a:srgbClr val="274E13"/>
                </a:solidFill>
                <a:latin typeface="Arial"/>
                <a:ea typeface="Arial"/>
                <a:cs typeface="Arial"/>
                <a:sym typeface="Arial"/>
              </a:rPr>
              <a:t>Owing to the increased pH of the diffusion layer, the solubility and dissolution rate of a weak acid in this layer is promoted; since it is a known fact that higher pH favours the dissolution of weak acids. </a:t>
            </a:r>
            <a:endParaRPr sz="2000">
              <a:solidFill>
                <a:srgbClr val="274E13"/>
              </a:solidFill>
              <a:latin typeface="Arial"/>
              <a:ea typeface="Arial"/>
              <a:cs typeface="Arial"/>
              <a:sym typeface="Arial"/>
            </a:endParaRPr>
          </a:p>
          <a:p>
            <a:pPr marL="0" lvl="0" indent="0" algn="l" rtl="0">
              <a:spcBef>
                <a:spcPts val="1200"/>
              </a:spcBef>
              <a:spcAft>
                <a:spcPts val="1200"/>
              </a:spcAft>
              <a:buNone/>
            </a:pPr>
            <a:r>
              <a:rPr lang="en-GB" sz="2000">
                <a:solidFill>
                  <a:srgbClr val="274E13"/>
                </a:solidFill>
                <a:latin typeface="Arial"/>
                <a:ea typeface="Arial"/>
                <a:cs typeface="Arial"/>
                <a:sym typeface="Arial"/>
              </a:rPr>
              <a:t>Thus, if dissolution is faster, absorption is bound to be rapid.</a:t>
            </a:r>
            <a:endParaRPr sz="1600">
              <a:latin typeface="Arial"/>
              <a:ea typeface="Arial"/>
              <a:cs typeface="Arial"/>
              <a:sym typeface="Arial"/>
            </a:endParaRPr>
          </a:p>
        </p:txBody>
      </p:sp>
      <p:sp>
        <p:nvSpPr>
          <p:cNvPr id="806" name="Google Shape;806;p9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91"/>
          <p:cNvSpPr txBox="1">
            <a:spLocks noGrp="1"/>
          </p:cNvSpPr>
          <p:nvPr>
            <p:ph type="title"/>
          </p:nvPr>
        </p:nvSpPr>
        <p:spPr>
          <a:xfrm>
            <a:off x="729450" y="5223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Salt Form of the Drug</a:t>
            </a:r>
            <a:endParaRPr/>
          </a:p>
        </p:txBody>
      </p:sp>
      <p:sp>
        <p:nvSpPr>
          <p:cNvPr id="812" name="Google Shape;812;p91"/>
          <p:cNvSpPr txBox="1">
            <a:spLocks noGrp="1"/>
          </p:cNvSpPr>
          <p:nvPr>
            <p:ph type="body" idx="1"/>
          </p:nvPr>
        </p:nvSpPr>
        <p:spPr>
          <a:xfrm>
            <a:off x="729450" y="1144275"/>
            <a:ext cx="7688700" cy="254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000" u="sng">
                <a:latin typeface="Arial"/>
                <a:ea typeface="Arial"/>
                <a:cs typeface="Arial"/>
                <a:sym typeface="Arial"/>
              </a:rPr>
              <a:t>Salts of weak bases</a:t>
            </a:r>
            <a:endParaRPr sz="2000" u="sng">
              <a:latin typeface="Arial"/>
              <a:ea typeface="Arial"/>
              <a:cs typeface="Arial"/>
              <a:sym typeface="Arial"/>
            </a:endParaRPr>
          </a:p>
          <a:p>
            <a:pPr marL="0" lvl="0" indent="0" algn="l" rtl="0">
              <a:spcBef>
                <a:spcPts val="1200"/>
              </a:spcBef>
              <a:spcAft>
                <a:spcPts val="1200"/>
              </a:spcAft>
              <a:buNone/>
            </a:pPr>
            <a:r>
              <a:rPr lang="en-GB" sz="2000">
                <a:latin typeface="Arial"/>
                <a:ea typeface="Arial"/>
                <a:cs typeface="Arial"/>
                <a:sym typeface="Arial"/>
              </a:rPr>
              <a:t>the pH of the diffusion layer will be lower in comparison to that found with the free base form of the drug. Consequently, the solubility of a basic drug at this lower pH is enhanced.</a:t>
            </a:r>
            <a:endParaRPr sz="2000">
              <a:latin typeface="Arial"/>
              <a:ea typeface="Arial"/>
              <a:cs typeface="Arial"/>
              <a:sym typeface="Arial"/>
            </a:endParaRPr>
          </a:p>
        </p:txBody>
      </p:sp>
      <p:pic>
        <p:nvPicPr>
          <p:cNvPr id="813" name="Google Shape;813;p91"/>
          <p:cNvPicPr preferRelativeResize="0"/>
          <p:nvPr/>
        </p:nvPicPr>
        <p:blipFill>
          <a:blip r:embed="rId3">
            <a:alphaModFix/>
          </a:blip>
          <a:stretch>
            <a:fillRect/>
          </a:stretch>
        </p:blipFill>
        <p:spPr>
          <a:xfrm>
            <a:off x="1887700" y="2845700"/>
            <a:ext cx="5781600" cy="1620600"/>
          </a:xfrm>
          <a:prstGeom prst="rect">
            <a:avLst/>
          </a:prstGeom>
          <a:noFill/>
          <a:ln>
            <a:noFill/>
          </a:ln>
        </p:spPr>
      </p:pic>
      <p:sp>
        <p:nvSpPr>
          <p:cNvPr id="814" name="Google Shape;814;p91"/>
          <p:cNvSpPr txBox="1"/>
          <p:nvPr/>
        </p:nvSpPr>
        <p:spPr>
          <a:xfrm>
            <a:off x="729450" y="4466300"/>
            <a:ext cx="832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The increase and decrease in pH of the diffusion layer by the salts of weak acids and bases have been attributed to the </a:t>
            </a:r>
            <a:r>
              <a:rPr lang="en-GB" b="1" i="1" u="sng"/>
              <a:t>buffering action of </a:t>
            </a:r>
            <a:r>
              <a:rPr lang="en-GB" b="1" i="1" u="sng">
                <a:solidFill>
                  <a:srgbClr val="20124D"/>
                </a:solidFill>
              </a:rPr>
              <a:t>strong base cation</a:t>
            </a:r>
            <a:r>
              <a:rPr lang="en-GB" b="1" i="1" u="sng"/>
              <a:t> and </a:t>
            </a:r>
            <a:r>
              <a:rPr lang="en-GB" b="1" i="1" u="sng">
                <a:solidFill>
                  <a:srgbClr val="5B0F00"/>
                </a:solidFill>
              </a:rPr>
              <a:t>strong acid anion</a:t>
            </a:r>
            <a:endParaRPr b="1" i="1" u="sng">
              <a:solidFill>
                <a:srgbClr val="5B0F00"/>
              </a:solidFill>
            </a:endParaRPr>
          </a:p>
        </p:txBody>
      </p:sp>
      <p:sp>
        <p:nvSpPr>
          <p:cNvPr id="815" name="Google Shape;815;p9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0"/>
          <p:cNvPicPr preferRelativeResize="0"/>
          <p:nvPr/>
        </p:nvPicPr>
        <p:blipFill>
          <a:blip r:embed="rId3">
            <a:alphaModFix/>
          </a:blip>
          <a:stretch>
            <a:fillRect/>
          </a:stretch>
        </p:blipFill>
        <p:spPr>
          <a:xfrm>
            <a:off x="5083700" y="2035300"/>
            <a:ext cx="4060300" cy="3085825"/>
          </a:xfrm>
          <a:prstGeom prst="rect">
            <a:avLst/>
          </a:prstGeom>
          <a:noFill/>
          <a:ln>
            <a:noFill/>
          </a:ln>
        </p:spPr>
      </p:pic>
      <p:sp>
        <p:nvSpPr>
          <p:cNvPr id="150" name="Google Shape;150;p20"/>
          <p:cNvSpPr txBox="1">
            <a:spLocks noGrp="1"/>
          </p:cNvSpPr>
          <p:nvPr>
            <p:ph type="title"/>
          </p:nvPr>
        </p:nvSpPr>
        <p:spPr>
          <a:xfrm>
            <a:off x="727650" y="585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Vesicular or Corpuscular Transport (Endocytosis) </a:t>
            </a:r>
            <a:endParaRPr/>
          </a:p>
        </p:txBody>
      </p:sp>
      <p:sp>
        <p:nvSpPr>
          <p:cNvPr id="151" name="Google Shape;151;p20"/>
          <p:cNvSpPr txBox="1">
            <a:spLocks noGrp="1"/>
          </p:cNvSpPr>
          <p:nvPr>
            <p:ph type="body" idx="1"/>
          </p:nvPr>
        </p:nvSpPr>
        <p:spPr>
          <a:xfrm>
            <a:off x="180025" y="1350175"/>
            <a:ext cx="5439300" cy="3613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500">
                <a:latin typeface="Arial"/>
                <a:ea typeface="Arial"/>
                <a:cs typeface="Arial"/>
                <a:sym typeface="Arial"/>
              </a:rPr>
              <a:t>Like active transport, these are also energy dependent processes but involve transport of substances within vesicles into a cell.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Since the mechanism involves transport across the cell membrane, the process can also be classified as transcellular.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Vesicular transport of drugs can be classed into two categories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 1. Pinocytosis. </a:t>
            </a:r>
            <a:endParaRPr sz="1500">
              <a:latin typeface="Arial"/>
              <a:ea typeface="Arial"/>
              <a:cs typeface="Arial"/>
              <a:sym typeface="Arial"/>
            </a:endParaRPr>
          </a:p>
          <a:p>
            <a:pPr marL="0" lvl="0" indent="457200" algn="l" rtl="0">
              <a:spcBef>
                <a:spcPts val="1200"/>
              </a:spcBef>
              <a:spcAft>
                <a:spcPts val="1200"/>
              </a:spcAft>
              <a:buNone/>
            </a:pPr>
            <a:r>
              <a:rPr lang="en-GB" sz="1500">
                <a:latin typeface="Arial"/>
                <a:ea typeface="Arial"/>
                <a:cs typeface="Arial"/>
                <a:sym typeface="Arial"/>
              </a:rPr>
              <a:t> 2. Phagocytosis. </a:t>
            </a:r>
            <a:endParaRPr sz="1500">
              <a:latin typeface="Arial"/>
              <a:ea typeface="Arial"/>
              <a:cs typeface="Arial"/>
              <a:sym typeface="Arial"/>
            </a:endParaRPr>
          </a:p>
        </p:txBody>
      </p:sp>
      <p:sp>
        <p:nvSpPr>
          <p:cNvPr id="152" name="Google Shape;152;p2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92"/>
          <p:cNvSpPr txBox="1">
            <a:spLocks noGrp="1"/>
          </p:cNvSpPr>
          <p:nvPr>
            <p:ph type="title"/>
          </p:nvPr>
        </p:nvSpPr>
        <p:spPr>
          <a:xfrm>
            <a:off x="500850" y="319825"/>
            <a:ext cx="7886700" cy="783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Dissolution and absorption of an acidic drug administered in a salt form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21" name="Google Shape;821;p92"/>
          <p:cNvSpPr txBox="1">
            <a:spLocks noGrp="1"/>
          </p:cNvSpPr>
          <p:nvPr>
            <p:ph type="body" idx="1"/>
          </p:nvPr>
        </p:nvSpPr>
        <p:spPr>
          <a:xfrm>
            <a:off x="500850" y="1441200"/>
            <a:ext cx="8350200" cy="34020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1700">
                <a:latin typeface="Arial"/>
                <a:ea typeface="Arial"/>
                <a:cs typeface="Arial"/>
                <a:sym typeface="Arial"/>
              </a:rPr>
              <a:t>Reason for enhanced solubility of salts of weak acids is the </a:t>
            </a:r>
            <a:r>
              <a:rPr lang="en-GB" sz="1700" u="sng">
                <a:solidFill>
                  <a:srgbClr val="20124D"/>
                </a:solidFill>
                <a:latin typeface="Arial"/>
                <a:ea typeface="Arial"/>
                <a:cs typeface="Arial"/>
                <a:sym typeface="Arial"/>
              </a:rPr>
              <a:t>precipitation</a:t>
            </a:r>
            <a:r>
              <a:rPr lang="en-GB" sz="1700">
                <a:latin typeface="Arial"/>
                <a:ea typeface="Arial"/>
                <a:cs typeface="Arial"/>
                <a:sym typeface="Arial"/>
              </a:rPr>
              <a:t> of the drug as very fine particles.</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When the soluble ionic form of the drug diffuses from the stagnant diffusion layer into the bulk of the solution whose pH is low, it is transformed into its free acid form having lesser aqueous solubility at the lower pH of the bulk solution.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Consequently, this free acidic form of the drug is precipitated in the form of fine particles.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The resultant increase in the surface area is then responsible for the rapid dissolution and absorption in comparison to the drug administered in just the acidic form</a:t>
            </a:r>
            <a:endParaRPr sz="1700">
              <a:latin typeface="Arial"/>
              <a:ea typeface="Arial"/>
              <a:cs typeface="Arial"/>
              <a:sym typeface="Arial"/>
            </a:endParaRPr>
          </a:p>
          <a:p>
            <a:pPr marL="0" lvl="0" indent="0" algn="l" rtl="0">
              <a:spcBef>
                <a:spcPts val="1200"/>
              </a:spcBef>
              <a:spcAft>
                <a:spcPts val="1200"/>
              </a:spcAft>
              <a:buNone/>
            </a:pPr>
            <a:endParaRPr/>
          </a:p>
        </p:txBody>
      </p:sp>
      <p:sp>
        <p:nvSpPr>
          <p:cNvPr id="822" name="Google Shape;822;p9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93"/>
          <p:cNvSpPr txBox="1">
            <a:spLocks noGrp="1"/>
          </p:cNvSpPr>
          <p:nvPr>
            <p:ph type="title"/>
          </p:nvPr>
        </p:nvSpPr>
        <p:spPr>
          <a:xfrm>
            <a:off x="500850" y="319825"/>
            <a:ext cx="7886700" cy="783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Dissolution and absorption of an acidic drug administered in a salt form</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828" name="Google Shape;828;p93"/>
          <p:cNvPicPr preferRelativeResize="0"/>
          <p:nvPr/>
        </p:nvPicPr>
        <p:blipFill>
          <a:blip r:embed="rId3">
            <a:alphaModFix/>
          </a:blip>
          <a:stretch>
            <a:fillRect/>
          </a:stretch>
        </p:blipFill>
        <p:spPr>
          <a:xfrm>
            <a:off x="0" y="1333018"/>
            <a:ext cx="9024826" cy="3810482"/>
          </a:xfrm>
          <a:prstGeom prst="rect">
            <a:avLst/>
          </a:prstGeom>
          <a:noFill/>
          <a:ln>
            <a:noFill/>
          </a:ln>
        </p:spPr>
      </p:pic>
      <p:sp>
        <p:nvSpPr>
          <p:cNvPr id="829" name="Google Shape;829;p9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94"/>
          <p:cNvSpPr txBox="1">
            <a:spLocks noGrp="1"/>
          </p:cNvSpPr>
          <p:nvPr>
            <p:ph type="title"/>
          </p:nvPr>
        </p:nvSpPr>
        <p:spPr>
          <a:xfrm>
            <a:off x="807775" y="548425"/>
            <a:ext cx="7688700" cy="535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990"/>
              <a:buNone/>
            </a:pPr>
            <a:r>
              <a:rPr lang="en-GB" sz="2440" b="0">
                <a:solidFill>
                  <a:schemeClr val="accent1"/>
                </a:solidFill>
                <a:latin typeface="Arial"/>
                <a:ea typeface="Arial"/>
                <a:cs typeface="Arial"/>
                <a:sym typeface="Arial"/>
              </a:rPr>
              <a:t>The principle of </a:t>
            </a:r>
            <a:r>
              <a:rPr lang="en-GB" sz="2440" i="1">
                <a:solidFill>
                  <a:srgbClr val="20124D"/>
                </a:solidFill>
                <a:latin typeface="Arial"/>
                <a:ea typeface="Arial"/>
                <a:cs typeface="Arial"/>
                <a:sym typeface="Arial"/>
              </a:rPr>
              <a:t>in situ</a:t>
            </a:r>
            <a:r>
              <a:rPr lang="en-GB" sz="2440" b="0">
                <a:solidFill>
                  <a:schemeClr val="accent1"/>
                </a:solidFill>
                <a:latin typeface="Arial"/>
                <a:ea typeface="Arial"/>
                <a:cs typeface="Arial"/>
                <a:sym typeface="Arial"/>
              </a:rPr>
              <a:t> salt formation </a:t>
            </a:r>
            <a:endParaRPr sz="3340"/>
          </a:p>
        </p:txBody>
      </p:sp>
      <p:sp>
        <p:nvSpPr>
          <p:cNvPr id="835" name="Google Shape;835;p94"/>
          <p:cNvSpPr txBox="1">
            <a:spLocks noGrp="1"/>
          </p:cNvSpPr>
          <p:nvPr>
            <p:ph type="body" idx="1"/>
          </p:nvPr>
        </p:nvSpPr>
        <p:spPr>
          <a:xfrm>
            <a:off x="807775" y="1284525"/>
            <a:ext cx="8239200" cy="3858900"/>
          </a:xfrm>
          <a:prstGeom prst="rect">
            <a:avLst/>
          </a:prstGeom>
        </p:spPr>
        <p:txBody>
          <a:bodyPr spcFirstLastPara="1" wrap="square" lIns="360000" tIns="91425" rIns="91425" bIns="91425" anchor="t" anchorCtr="0">
            <a:noAutofit/>
          </a:bodyPr>
          <a:lstStyle/>
          <a:p>
            <a:pPr marL="0" lvl="0" indent="0" algn="l" rtl="0">
              <a:spcBef>
                <a:spcPts val="0"/>
              </a:spcBef>
              <a:spcAft>
                <a:spcPts val="0"/>
              </a:spcAft>
              <a:buNone/>
            </a:pPr>
            <a:r>
              <a:rPr lang="en-GB" sz="1600">
                <a:latin typeface="Arial"/>
                <a:ea typeface="Arial"/>
                <a:cs typeface="Arial"/>
                <a:sym typeface="Arial"/>
              </a:rPr>
              <a:t>Utilized to enhance the </a:t>
            </a:r>
            <a:r>
              <a:rPr lang="en-GB" sz="1600" u="sng">
                <a:latin typeface="Arial"/>
                <a:ea typeface="Arial"/>
                <a:cs typeface="Arial"/>
                <a:sym typeface="Arial"/>
              </a:rPr>
              <a:t>dissolution and absorption rate</a:t>
            </a:r>
            <a:r>
              <a:rPr lang="en-GB" sz="1600">
                <a:latin typeface="Arial"/>
                <a:ea typeface="Arial"/>
                <a:cs typeface="Arial"/>
                <a:sym typeface="Arial"/>
              </a:rPr>
              <a:t> of certain drugs like aspirin and penicillin from buffered alkaline tablets.</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The approach is to increase the pH of the microenvironment of the drug by incorporating buffer agents and promote dissolution rate.</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 Apart from the enhanced bioavailability, buffered aspirin tablets have two more advantages: </a:t>
            </a:r>
            <a:endParaRPr sz="1600">
              <a:latin typeface="Arial"/>
              <a:ea typeface="Arial"/>
              <a:cs typeface="Arial"/>
              <a:sym typeface="Arial"/>
            </a:endParaRPr>
          </a:p>
          <a:p>
            <a:pPr marL="457200" lvl="0" indent="-330200" algn="l" rtl="0">
              <a:spcBef>
                <a:spcPts val="1200"/>
              </a:spcBef>
              <a:spcAft>
                <a:spcPts val="0"/>
              </a:spcAft>
              <a:buSzPts val="1600"/>
              <a:buFont typeface="Arial"/>
              <a:buChar char="★"/>
            </a:pPr>
            <a:r>
              <a:rPr lang="en-GB" sz="1600">
                <a:latin typeface="Arial"/>
                <a:ea typeface="Arial"/>
                <a:cs typeface="Arial"/>
                <a:sym typeface="Arial"/>
              </a:rPr>
              <a:t>firstly, the gastric irritation and ulcerogenic tendency of the drug is greatly reduced, and </a:t>
            </a:r>
            <a:endParaRPr sz="1600">
              <a:latin typeface="Arial"/>
              <a:ea typeface="Arial"/>
              <a:cs typeface="Arial"/>
              <a:sym typeface="Arial"/>
            </a:endParaRPr>
          </a:p>
          <a:p>
            <a:pPr marL="179999" lvl="0" indent="-101600" algn="l" rtl="0">
              <a:spcBef>
                <a:spcPts val="0"/>
              </a:spcBef>
              <a:spcAft>
                <a:spcPts val="0"/>
              </a:spcAft>
              <a:buSzPts val="1600"/>
              <a:buFont typeface="Arial"/>
              <a:buChar char="★"/>
            </a:pPr>
            <a:r>
              <a:rPr lang="en-GB" sz="1600">
                <a:latin typeface="Arial"/>
                <a:ea typeface="Arial"/>
                <a:cs typeface="Arial"/>
                <a:sym typeface="Arial"/>
              </a:rPr>
              <a:t>      secondly, the problem with the use of sodium salt of aspirin (to enhance the solubility) which otherwise has poor hydrolytic stability, is overcome by in situ salt formation. </a:t>
            </a:r>
            <a:endParaRPr sz="1600">
              <a:latin typeface="Arial"/>
              <a:ea typeface="Arial"/>
              <a:cs typeface="Arial"/>
              <a:sym typeface="Arial"/>
            </a:endParaRPr>
          </a:p>
        </p:txBody>
      </p:sp>
      <p:sp>
        <p:nvSpPr>
          <p:cNvPr id="836" name="Google Shape;836;p94"/>
          <p:cNvSpPr txBox="1"/>
          <p:nvPr/>
        </p:nvSpPr>
        <p:spPr>
          <a:xfrm>
            <a:off x="5770125" y="4712700"/>
            <a:ext cx="30000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50">
                <a:solidFill>
                  <a:srgbClr val="202124"/>
                </a:solidFill>
                <a:highlight>
                  <a:srgbClr val="FFFFFF"/>
                </a:highlight>
              </a:rPr>
              <a:t>In Situ  —- in the original place.</a:t>
            </a:r>
            <a:endParaRPr/>
          </a:p>
        </p:txBody>
      </p:sp>
      <p:sp>
        <p:nvSpPr>
          <p:cNvPr id="837" name="Google Shape;837;p9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95"/>
          <p:cNvSpPr txBox="1">
            <a:spLocks noGrp="1"/>
          </p:cNvSpPr>
          <p:nvPr>
            <p:ph type="title"/>
          </p:nvPr>
        </p:nvSpPr>
        <p:spPr>
          <a:xfrm>
            <a:off x="794725" y="613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Counter ion</a:t>
            </a:r>
            <a:endParaRPr/>
          </a:p>
        </p:txBody>
      </p:sp>
      <p:sp>
        <p:nvSpPr>
          <p:cNvPr id="843" name="Google Shape;843;p95"/>
          <p:cNvSpPr txBox="1">
            <a:spLocks noGrp="1"/>
          </p:cNvSpPr>
          <p:nvPr>
            <p:ph type="body" idx="1"/>
          </p:nvPr>
        </p:nvSpPr>
        <p:spPr>
          <a:xfrm>
            <a:off x="794725" y="1284400"/>
            <a:ext cx="7871100" cy="32586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1900">
                <a:latin typeface="Arial"/>
                <a:ea typeface="Arial"/>
                <a:cs typeface="Arial"/>
                <a:sym typeface="Arial"/>
              </a:rPr>
              <a:t>A factor that influences the solubility of salt forms of the drug is the size of the counter ion. </a:t>
            </a:r>
            <a:endParaRPr sz="1900">
              <a:latin typeface="Arial"/>
              <a:ea typeface="Arial"/>
              <a:cs typeface="Arial"/>
              <a:sym typeface="Arial"/>
            </a:endParaRPr>
          </a:p>
          <a:p>
            <a:pPr marL="0" lvl="0" indent="0" algn="l" rtl="0">
              <a:spcBef>
                <a:spcPts val="1200"/>
              </a:spcBef>
              <a:spcAft>
                <a:spcPts val="0"/>
              </a:spcAft>
              <a:buNone/>
            </a:pPr>
            <a:r>
              <a:rPr lang="en-GB" sz="1900">
                <a:latin typeface="Arial"/>
                <a:ea typeface="Arial"/>
                <a:cs typeface="Arial"/>
                <a:sym typeface="Arial"/>
              </a:rPr>
              <a:t>Generally speaking, smaller the size of the counter ion, greater the solubility of salt.</a:t>
            </a:r>
            <a:endParaRPr sz="1900">
              <a:latin typeface="Arial"/>
              <a:ea typeface="Arial"/>
              <a:cs typeface="Arial"/>
              <a:sym typeface="Arial"/>
            </a:endParaRPr>
          </a:p>
          <a:p>
            <a:pPr marL="0" lvl="0" indent="0" algn="l" rtl="0">
              <a:spcBef>
                <a:spcPts val="1200"/>
              </a:spcBef>
              <a:spcAft>
                <a:spcPts val="0"/>
              </a:spcAft>
              <a:buNone/>
            </a:pPr>
            <a:r>
              <a:rPr lang="en-GB" sz="1900">
                <a:latin typeface="Arial"/>
                <a:ea typeface="Arial"/>
                <a:cs typeface="Arial"/>
                <a:sym typeface="Arial"/>
              </a:rPr>
              <a:t>Where the counter ion is very large in size and/or has poor ionic strength the solubility may be much lower than the free drug itself.</a:t>
            </a:r>
            <a:endParaRPr sz="1900">
              <a:latin typeface="Arial"/>
              <a:ea typeface="Arial"/>
              <a:cs typeface="Arial"/>
              <a:sym typeface="Arial"/>
            </a:endParaRPr>
          </a:p>
          <a:p>
            <a:pPr marL="0" lvl="0" indent="457200" algn="l" rtl="0">
              <a:spcBef>
                <a:spcPts val="1200"/>
              </a:spcBef>
              <a:spcAft>
                <a:spcPts val="1200"/>
              </a:spcAft>
              <a:buNone/>
            </a:pPr>
            <a:r>
              <a:rPr lang="en-GB" sz="1900">
                <a:latin typeface="Arial"/>
                <a:ea typeface="Arial"/>
                <a:cs typeface="Arial"/>
                <a:sym typeface="Arial"/>
              </a:rPr>
              <a:t> 	These forms are useful in several ways such as to prolong the duration of action, to overcome bad taste (chloramphenicol palmitate), to enhance GI stability (erythromycin estolate) or to decrease the side effects, local or systemic.</a:t>
            </a:r>
            <a:endParaRPr sz="1900">
              <a:latin typeface="Arial"/>
              <a:ea typeface="Arial"/>
              <a:cs typeface="Arial"/>
              <a:sym typeface="Arial"/>
            </a:endParaRPr>
          </a:p>
        </p:txBody>
      </p:sp>
      <p:sp>
        <p:nvSpPr>
          <p:cNvPr id="844" name="Google Shape;844;p95"/>
          <p:cNvSpPr txBox="1"/>
          <p:nvPr/>
        </p:nvSpPr>
        <p:spPr>
          <a:xfrm>
            <a:off x="5665700" y="454300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rgbClr val="040C28"/>
                </a:solidFill>
              </a:rPr>
              <a:t>An ion of opposite charge to a given ion</a:t>
            </a:r>
            <a:r>
              <a:rPr lang="en-GB" sz="1200">
                <a:solidFill>
                  <a:srgbClr val="4D5156"/>
                </a:solidFill>
                <a:highlight>
                  <a:srgbClr val="FFFFFF"/>
                </a:highlight>
              </a:rPr>
              <a:t>.</a:t>
            </a:r>
            <a:endParaRPr/>
          </a:p>
        </p:txBody>
      </p:sp>
      <p:sp>
        <p:nvSpPr>
          <p:cNvPr id="845" name="Google Shape;845;p9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96"/>
          <p:cNvSpPr txBox="1">
            <a:spLocks noGrp="1"/>
          </p:cNvSpPr>
          <p:nvPr>
            <p:ph type="title"/>
          </p:nvPr>
        </p:nvSpPr>
        <p:spPr>
          <a:xfrm>
            <a:off x="181150" y="356875"/>
            <a:ext cx="8800500" cy="783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Drug pKa and Lipophilicity and GI pH—pH Partition Hypothesis</a:t>
            </a:r>
            <a:endParaRPr/>
          </a:p>
        </p:txBody>
      </p:sp>
      <p:sp>
        <p:nvSpPr>
          <p:cNvPr id="851" name="Google Shape;851;p96"/>
          <p:cNvSpPr txBox="1">
            <a:spLocks noGrp="1"/>
          </p:cNvSpPr>
          <p:nvPr>
            <p:ph type="body" idx="1"/>
          </p:nvPr>
        </p:nvSpPr>
        <p:spPr>
          <a:xfrm>
            <a:off x="298650" y="1441200"/>
            <a:ext cx="8500200" cy="361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800">
                <a:latin typeface="Arial"/>
                <a:ea typeface="Arial"/>
                <a:cs typeface="Arial"/>
                <a:sym typeface="Arial"/>
              </a:rPr>
              <a:t>The </a:t>
            </a:r>
            <a:r>
              <a:rPr lang="en-GB" sz="1800" b="1">
                <a:latin typeface="Arial"/>
                <a:ea typeface="Arial"/>
                <a:cs typeface="Arial"/>
                <a:sym typeface="Arial"/>
              </a:rPr>
              <a:t>pH partition theory</a:t>
            </a:r>
            <a:r>
              <a:rPr lang="en-GB" sz="1800">
                <a:latin typeface="Arial"/>
                <a:ea typeface="Arial"/>
                <a:cs typeface="Arial"/>
                <a:sym typeface="Arial"/>
              </a:rPr>
              <a:t> (Brodie et al) explains in simple terms, the process of </a:t>
            </a:r>
            <a:r>
              <a:rPr lang="en-GB" sz="1800" u="sng">
                <a:solidFill>
                  <a:srgbClr val="20124D"/>
                </a:solidFill>
                <a:latin typeface="Arial"/>
                <a:ea typeface="Arial"/>
                <a:cs typeface="Arial"/>
                <a:sym typeface="Arial"/>
              </a:rPr>
              <a:t>drug absorption from the GIT and its distribution across all biological membranes. </a:t>
            </a:r>
            <a:endParaRPr sz="1800" u="sng">
              <a:solidFill>
                <a:srgbClr val="20124D"/>
              </a:solidFill>
              <a:latin typeface="Arial"/>
              <a:ea typeface="Arial"/>
              <a:cs typeface="Arial"/>
              <a:sym typeface="Arial"/>
            </a:endParaRPr>
          </a:p>
          <a:p>
            <a:pPr marL="0" lvl="0" indent="0" algn="l" rtl="0">
              <a:spcBef>
                <a:spcPts val="1200"/>
              </a:spcBef>
              <a:spcAft>
                <a:spcPts val="0"/>
              </a:spcAft>
              <a:buNone/>
            </a:pPr>
            <a:r>
              <a:rPr lang="en-GB" sz="1800">
                <a:latin typeface="Arial"/>
                <a:ea typeface="Arial"/>
                <a:cs typeface="Arial"/>
                <a:sym typeface="Arial"/>
              </a:rPr>
              <a:t>The theory states that for drug compounds of </a:t>
            </a:r>
            <a:r>
              <a:rPr lang="en-GB" sz="1800" u="sng">
                <a:latin typeface="Arial"/>
                <a:ea typeface="Arial"/>
                <a:cs typeface="Arial"/>
                <a:sym typeface="Arial"/>
              </a:rPr>
              <a:t>molecular weight greater than 100,</a:t>
            </a:r>
            <a:r>
              <a:rPr lang="en-GB" sz="1800">
                <a:latin typeface="Arial"/>
                <a:ea typeface="Arial"/>
                <a:cs typeface="Arial"/>
                <a:sym typeface="Arial"/>
              </a:rPr>
              <a:t> which are primarily transported across the biomembrane by passive diffusion, the process of absorption is governed by: </a:t>
            </a:r>
            <a:endParaRPr sz="1800">
              <a:latin typeface="Arial"/>
              <a:ea typeface="Arial"/>
              <a:cs typeface="Arial"/>
              <a:sym typeface="Arial"/>
            </a:endParaRPr>
          </a:p>
          <a:p>
            <a:pPr marL="0" lvl="0" indent="457200" algn="l" rtl="0">
              <a:spcBef>
                <a:spcPts val="1200"/>
              </a:spcBef>
              <a:spcAft>
                <a:spcPts val="0"/>
              </a:spcAft>
              <a:buNone/>
            </a:pPr>
            <a:r>
              <a:rPr lang="en-GB" sz="1800">
                <a:latin typeface="Arial"/>
                <a:ea typeface="Arial"/>
                <a:cs typeface="Arial"/>
                <a:sym typeface="Arial"/>
              </a:rPr>
              <a:t>1. The dissociation constant (pKa) of the drug. </a:t>
            </a:r>
            <a:endParaRPr sz="1800">
              <a:latin typeface="Arial"/>
              <a:ea typeface="Arial"/>
              <a:cs typeface="Arial"/>
              <a:sym typeface="Arial"/>
            </a:endParaRPr>
          </a:p>
          <a:p>
            <a:pPr marL="0" lvl="0" indent="457200" algn="l" rtl="0">
              <a:spcBef>
                <a:spcPts val="1200"/>
              </a:spcBef>
              <a:spcAft>
                <a:spcPts val="0"/>
              </a:spcAft>
              <a:buNone/>
            </a:pPr>
            <a:r>
              <a:rPr lang="en-GB" sz="1800">
                <a:latin typeface="Arial"/>
                <a:ea typeface="Arial"/>
                <a:cs typeface="Arial"/>
                <a:sym typeface="Arial"/>
              </a:rPr>
              <a:t>2. The lipid solubility of the unionised drug (a function of drug K</a:t>
            </a:r>
            <a:r>
              <a:rPr lang="en-GB" sz="1500">
                <a:latin typeface="Arial"/>
                <a:ea typeface="Arial"/>
                <a:cs typeface="Arial"/>
                <a:sym typeface="Arial"/>
              </a:rPr>
              <a:t>o/w</a:t>
            </a:r>
            <a:r>
              <a:rPr lang="en-GB" sz="1800">
                <a:latin typeface="Arial"/>
                <a:ea typeface="Arial"/>
                <a:cs typeface="Arial"/>
                <a:sym typeface="Arial"/>
              </a:rPr>
              <a:t>). </a:t>
            </a:r>
            <a:endParaRPr sz="1800">
              <a:latin typeface="Arial"/>
              <a:ea typeface="Arial"/>
              <a:cs typeface="Arial"/>
              <a:sym typeface="Arial"/>
            </a:endParaRPr>
          </a:p>
          <a:p>
            <a:pPr marL="0" lvl="0" indent="457200" algn="l" rtl="0">
              <a:spcBef>
                <a:spcPts val="1200"/>
              </a:spcBef>
              <a:spcAft>
                <a:spcPts val="1200"/>
              </a:spcAft>
              <a:buNone/>
            </a:pPr>
            <a:r>
              <a:rPr lang="en-GB" sz="1800">
                <a:latin typeface="Arial"/>
                <a:ea typeface="Arial"/>
                <a:cs typeface="Arial"/>
                <a:sym typeface="Arial"/>
              </a:rPr>
              <a:t>3. The pH at the absorption site. </a:t>
            </a:r>
            <a:endParaRPr sz="1800">
              <a:latin typeface="Arial"/>
              <a:ea typeface="Arial"/>
              <a:cs typeface="Arial"/>
              <a:sym typeface="Arial"/>
            </a:endParaRPr>
          </a:p>
        </p:txBody>
      </p:sp>
      <p:sp>
        <p:nvSpPr>
          <p:cNvPr id="852" name="Google Shape;852;p9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97"/>
          <p:cNvSpPr txBox="1">
            <a:spLocks noGrp="1"/>
          </p:cNvSpPr>
          <p:nvPr>
            <p:ph type="title"/>
          </p:nvPr>
        </p:nvSpPr>
        <p:spPr>
          <a:xfrm>
            <a:off x="729450" y="6137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GI pH—pH Partition Hypothesis</a:t>
            </a:r>
            <a:endParaRPr/>
          </a:p>
          <a:p>
            <a:pPr marL="0" lvl="0" indent="0" algn="l" rtl="0">
              <a:spcBef>
                <a:spcPts val="0"/>
              </a:spcBef>
              <a:spcAft>
                <a:spcPts val="0"/>
              </a:spcAft>
              <a:buNone/>
            </a:pPr>
            <a:endParaRPr/>
          </a:p>
        </p:txBody>
      </p:sp>
      <p:sp>
        <p:nvSpPr>
          <p:cNvPr id="858" name="Google Shape;858;p97"/>
          <p:cNvSpPr txBox="1">
            <a:spLocks noGrp="1"/>
          </p:cNvSpPr>
          <p:nvPr>
            <p:ph type="body" idx="1"/>
          </p:nvPr>
        </p:nvSpPr>
        <p:spPr>
          <a:xfrm>
            <a:off x="729450" y="1279350"/>
            <a:ext cx="7743000" cy="36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500">
                <a:latin typeface="Arial"/>
                <a:ea typeface="Arial"/>
                <a:cs typeface="Arial"/>
                <a:sym typeface="Arial"/>
              </a:rPr>
              <a:t>Since </a:t>
            </a:r>
            <a:r>
              <a:rPr lang="en-GB" sz="1500" u="sng">
                <a:latin typeface="Arial"/>
                <a:ea typeface="Arial"/>
                <a:cs typeface="Arial"/>
                <a:sym typeface="Arial"/>
              </a:rPr>
              <a:t>most drugs are weak electrolytes (weak acids or weak bases),</a:t>
            </a:r>
            <a:r>
              <a:rPr lang="en-GB" sz="1500">
                <a:latin typeface="Arial"/>
                <a:ea typeface="Arial"/>
                <a:cs typeface="Arial"/>
                <a:sym typeface="Arial"/>
              </a:rPr>
              <a:t> their degree of ionisation depends upon the pH of the biological fluid. </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If the pH on either side on the membrane is different, then the compartment whose pH favours greater ionisation of the drug will contain greater amount of drug, and only the unionised or undissociated fraction of drug, if sufficiently lipid soluble, can permeate the membrane passively until the concentration of unionised drug on either side of the membrane becomes equal i.e. until equilibrium is attained.</a:t>
            </a:r>
            <a:endParaRPr sz="1500">
              <a:latin typeface="Arial"/>
              <a:ea typeface="Arial"/>
              <a:cs typeface="Arial"/>
              <a:sym typeface="Arial"/>
            </a:endParaRPr>
          </a:p>
          <a:p>
            <a:pPr marL="0" lvl="0" indent="0" algn="l" rtl="0">
              <a:spcBef>
                <a:spcPts val="1200"/>
              </a:spcBef>
              <a:spcAft>
                <a:spcPts val="0"/>
              </a:spcAft>
              <a:buNone/>
            </a:pPr>
            <a:r>
              <a:rPr lang="en-GB" sz="1500">
                <a:latin typeface="Arial"/>
                <a:ea typeface="Arial"/>
                <a:cs typeface="Arial"/>
                <a:sym typeface="Arial"/>
              </a:rPr>
              <a:t> The above statement of the hypothesis was based on the assumptions that: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1. The GIT is a simple lipoidal barrier to the transport of drug. </a:t>
            </a:r>
            <a:endParaRPr sz="1500">
              <a:latin typeface="Arial"/>
              <a:ea typeface="Arial"/>
              <a:cs typeface="Arial"/>
              <a:sym typeface="Arial"/>
            </a:endParaRPr>
          </a:p>
          <a:p>
            <a:pPr marL="0" lvl="0" indent="457200" algn="l" rtl="0">
              <a:spcBef>
                <a:spcPts val="1200"/>
              </a:spcBef>
              <a:spcAft>
                <a:spcPts val="0"/>
              </a:spcAft>
              <a:buNone/>
            </a:pPr>
            <a:r>
              <a:rPr lang="en-GB" sz="1500">
                <a:latin typeface="Arial"/>
                <a:ea typeface="Arial"/>
                <a:cs typeface="Arial"/>
                <a:sym typeface="Arial"/>
              </a:rPr>
              <a:t>2. Larger the fraction of unionised drug, faster the absorption. </a:t>
            </a:r>
            <a:endParaRPr sz="1500">
              <a:latin typeface="Arial"/>
              <a:ea typeface="Arial"/>
              <a:cs typeface="Arial"/>
              <a:sym typeface="Arial"/>
            </a:endParaRPr>
          </a:p>
          <a:p>
            <a:pPr marL="0" lvl="0" indent="457200" algn="l" rtl="0">
              <a:spcBef>
                <a:spcPts val="1200"/>
              </a:spcBef>
              <a:spcAft>
                <a:spcPts val="1200"/>
              </a:spcAft>
              <a:buNone/>
            </a:pPr>
            <a:r>
              <a:rPr lang="en-GB" sz="1500">
                <a:latin typeface="Arial"/>
                <a:ea typeface="Arial"/>
                <a:cs typeface="Arial"/>
                <a:sym typeface="Arial"/>
              </a:rPr>
              <a:t>3. Greater the lipophilicity (Ko/w) of the unionised drug, better the absorption. </a:t>
            </a:r>
            <a:endParaRPr sz="1500">
              <a:latin typeface="Arial"/>
              <a:ea typeface="Arial"/>
              <a:cs typeface="Arial"/>
              <a:sym typeface="Arial"/>
            </a:endParaRPr>
          </a:p>
        </p:txBody>
      </p:sp>
      <p:sp>
        <p:nvSpPr>
          <p:cNvPr id="859" name="Google Shape;859;p9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863"/>
        <p:cNvGrpSpPr/>
        <p:nvPr/>
      </p:nvGrpSpPr>
      <p:grpSpPr>
        <a:xfrm>
          <a:off x="0" y="0"/>
          <a:ext cx="0" cy="0"/>
          <a:chOff x="0" y="0"/>
          <a:chExt cx="0" cy="0"/>
        </a:xfrm>
      </p:grpSpPr>
      <p:sp>
        <p:nvSpPr>
          <p:cNvPr id="864" name="Google Shape;864;p98"/>
          <p:cNvSpPr txBox="1"/>
          <p:nvPr/>
        </p:nvSpPr>
        <p:spPr>
          <a:xfrm>
            <a:off x="561350" y="1710125"/>
            <a:ext cx="4321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a:t>Drug pKa and Gastrointestinal pH</a:t>
            </a:r>
            <a:endParaRPr sz="3600"/>
          </a:p>
        </p:txBody>
      </p:sp>
      <p:pic>
        <p:nvPicPr>
          <p:cNvPr id="865" name="Google Shape;865;p98"/>
          <p:cNvPicPr preferRelativeResize="0"/>
          <p:nvPr/>
        </p:nvPicPr>
        <p:blipFill>
          <a:blip r:embed="rId3">
            <a:alphaModFix/>
          </a:blip>
          <a:stretch>
            <a:fillRect/>
          </a:stretch>
        </p:blipFill>
        <p:spPr>
          <a:xfrm>
            <a:off x="4999901" y="98000"/>
            <a:ext cx="4144100" cy="5045500"/>
          </a:xfrm>
          <a:prstGeom prst="rect">
            <a:avLst/>
          </a:prstGeom>
          <a:noFill/>
          <a:ln>
            <a:noFill/>
          </a:ln>
        </p:spPr>
      </p:pic>
      <p:sp>
        <p:nvSpPr>
          <p:cNvPr id="866" name="Google Shape;866;p9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99"/>
          <p:cNvSpPr txBox="1">
            <a:spLocks noGrp="1"/>
          </p:cNvSpPr>
          <p:nvPr>
            <p:ph type="title"/>
          </p:nvPr>
        </p:nvSpPr>
        <p:spPr>
          <a:xfrm>
            <a:off x="729450" y="600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Drug pKa and Gastrointestinal pH</a:t>
            </a:r>
            <a:endParaRPr/>
          </a:p>
        </p:txBody>
      </p:sp>
      <p:sp>
        <p:nvSpPr>
          <p:cNvPr id="872" name="Google Shape;872;p99"/>
          <p:cNvSpPr txBox="1">
            <a:spLocks noGrp="1"/>
          </p:cNvSpPr>
          <p:nvPr>
            <p:ph type="body" idx="1"/>
          </p:nvPr>
        </p:nvSpPr>
        <p:spPr>
          <a:xfrm>
            <a:off x="337825" y="1374000"/>
            <a:ext cx="8695800" cy="3665100"/>
          </a:xfrm>
          <a:prstGeom prst="rect">
            <a:avLst/>
          </a:prstGeom>
        </p:spPr>
        <p:txBody>
          <a:bodyPr spcFirstLastPara="1" wrap="square" lIns="91425" tIns="91425" rIns="91425" bIns="91425" anchor="t" anchorCtr="0">
            <a:normAutofit/>
          </a:bodyPr>
          <a:lstStyle/>
          <a:p>
            <a:pPr marL="457200" lvl="0" indent="-344535" algn="l" rtl="0">
              <a:spcBef>
                <a:spcPts val="0"/>
              </a:spcBef>
              <a:spcAft>
                <a:spcPts val="0"/>
              </a:spcAft>
              <a:buSzPts val="1826"/>
              <a:buFont typeface="Arial"/>
              <a:buChar char="●"/>
            </a:pPr>
            <a:r>
              <a:rPr lang="en-GB" sz="1825">
                <a:latin typeface="Arial"/>
                <a:ea typeface="Arial"/>
                <a:cs typeface="Arial"/>
                <a:sym typeface="Arial"/>
              </a:rPr>
              <a:t>The amount of drug that exists in </a:t>
            </a:r>
            <a:r>
              <a:rPr lang="en-GB" sz="1825" b="1" u="sng">
                <a:solidFill>
                  <a:srgbClr val="20124D"/>
                </a:solidFill>
                <a:latin typeface="Arial"/>
                <a:ea typeface="Arial"/>
                <a:cs typeface="Arial"/>
                <a:sym typeface="Arial"/>
              </a:rPr>
              <a:t>unionised form</a:t>
            </a:r>
            <a:r>
              <a:rPr lang="en-GB" sz="1825">
                <a:latin typeface="Arial"/>
                <a:ea typeface="Arial"/>
                <a:cs typeface="Arial"/>
                <a:sym typeface="Arial"/>
              </a:rPr>
              <a:t> is a function of dissociation constant (pKa) of the drug and pH of the fluid at the absorption site.</a:t>
            </a:r>
            <a:endParaRPr sz="1825">
              <a:latin typeface="Arial"/>
              <a:ea typeface="Arial"/>
              <a:cs typeface="Arial"/>
              <a:sym typeface="Arial"/>
            </a:endParaRPr>
          </a:p>
          <a:p>
            <a:pPr marL="457200" lvl="0" indent="-344535" algn="l" rtl="0">
              <a:spcBef>
                <a:spcPts val="0"/>
              </a:spcBef>
              <a:spcAft>
                <a:spcPts val="0"/>
              </a:spcAft>
              <a:buSzPts val="1826"/>
              <a:buFont typeface="Arial"/>
              <a:buChar char="●"/>
            </a:pPr>
            <a:r>
              <a:rPr lang="en-GB" sz="1825">
                <a:latin typeface="Arial"/>
                <a:ea typeface="Arial"/>
                <a:cs typeface="Arial"/>
                <a:sym typeface="Arial"/>
              </a:rPr>
              <a:t>It is customary to express the dissociation constants of both acidic and basic drugs by pKa values. </a:t>
            </a:r>
            <a:endParaRPr sz="1825">
              <a:latin typeface="Arial"/>
              <a:ea typeface="Arial"/>
              <a:cs typeface="Arial"/>
              <a:sym typeface="Arial"/>
            </a:endParaRPr>
          </a:p>
          <a:p>
            <a:pPr marL="457200" lvl="0" indent="-344535" algn="l" rtl="0">
              <a:spcBef>
                <a:spcPts val="0"/>
              </a:spcBef>
              <a:spcAft>
                <a:spcPts val="0"/>
              </a:spcAft>
              <a:buSzPts val="1826"/>
              <a:buFont typeface="Arial"/>
              <a:buChar char="●"/>
            </a:pPr>
            <a:r>
              <a:rPr lang="en-GB" sz="1825">
                <a:latin typeface="Arial"/>
                <a:ea typeface="Arial"/>
                <a:cs typeface="Arial"/>
                <a:sym typeface="Arial"/>
              </a:rPr>
              <a:t>The lower the pKa of an acidic drug, stronger the acid i.e. greater the proportion of ionised form at a particular pH. Higher the pKa of a basic drug, stronger the base.</a:t>
            </a:r>
            <a:endParaRPr sz="1825">
              <a:latin typeface="Arial"/>
              <a:ea typeface="Arial"/>
              <a:cs typeface="Arial"/>
              <a:sym typeface="Arial"/>
            </a:endParaRPr>
          </a:p>
          <a:p>
            <a:pPr marL="0" lvl="0" indent="0" algn="l" rtl="0">
              <a:spcBef>
                <a:spcPts val="1200"/>
              </a:spcBef>
              <a:spcAft>
                <a:spcPts val="1200"/>
              </a:spcAft>
              <a:buNone/>
            </a:pPr>
            <a:r>
              <a:rPr lang="en-GB" sz="1825">
                <a:latin typeface="Arial"/>
                <a:ea typeface="Arial"/>
                <a:cs typeface="Arial"/>
                <a:sym typeface="Arial"/>
              </a:rPr>
              <a:t>Thus, the </a:t>
            </a:r>
            <a:r>
              <a:rPr lang="en-GB" sz="1825" u="sng">
                <a:solidFill>
                  <a:srgbClr val="20124D"/>
                </a:solidFill>
                <a:latin typeface="Arial"/>
                <a:ea typeface="Arial"/>
                <a:cs typeface="Arial"/>
                <a:sym typeface="Arial"/>
              </a:rPr>
              <a:t>knowledge of pKa of drug and pH at the absorption site</a:t>
            </a:r>
            <a:r>
              <a:rPr lang="en-GB" sz="1825">
                <a:latin typeface="Arial"/>
                <a:ea typeface="Arial"/>
                <a:cs typeface="Arial"/>
                <a:sym typeface="Arial"/>
              </a:rPr>
              <a:t> , the relative amount of ionised and unionised drug in solution at a particular pH and the percent of drug ionised at this pH can be determined.</a:t>
            </a:r>
            <a:endParaRPr/>
          </a:p>
        </p:txBody>
      </p:sp>
      <p:sp>
        <p:nvSpPr>
          <p:cNvPr id="873" name="Google Shape;873;p9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00"/>
          <p:cNvSpPr/>
          <p:nvPr/>
        </p:nvSpPr>
        <p:spPr>
          <a:xfrm>
            <a:off x="770225" y="1214075"/>
            <a:ext cx="7075500" cy="587400"/>
          </a:xfrm>
          <a:prstGeom prst="rect">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879" name="Google Shape;879;p100"/>
          <p:cNvSpPr txBox="1">
            <a:spLocks noGrp="1"/>
          </p:cNvSpPr>
          <p:nvPr>
            <p:ph type="title"/>
          </p:nvPr>
        </p:nvSpPr>
        <p:spPr>
          <a:xfrm>
            <a:off x="781675" y="587575"/>
            <a:ext cx="7938900" cy="58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Henderson-Hasselbalch equations:</a:t>
            </a:r>
            <a:endParaRPr/>
          </a:p>
          <a:p>
            <a:pPr marL="0" lvl="0" indent="0" algn="l" rtl="0">
              <a:spcBef>
                <a:spcPts val="0"/>
              </a:spcBef>
              <a:spcAft>
                <a:spcPts val="0"/>
              </a:spcAft>
              <a:buNone/>
            </a:pPr>
            <a:endParaRPr/>
          </a:p>
        </p:txBody>
      </p:sp>
      <p:sp>
        <p:nvSpPr>
          <p:cNvPr id="880" name="Google Shape;880;p100"/>
          <p:cNvSpPr txBox="1"/>
          <p:nvPr/>
        </p:nvSpPr>
        <p:spPr>
          <a:xfrm>
            <a:off x="407125" y="4368650"/>
            <a:ext cx="8688000" cy="646500"/>
          </a:xfrm>
          <a:prstGeom prst="rect">
            <a:avLst/>
          </a:prstGeom>
          <a:solidFill>
            <a:srgbClr val="20124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rPr>
              <a:t>When</a:t>
            </a:r>
            <a:r>
              <a:rPr lang="en-GB"/>
              <a:t> </a:t>
            </a:r>
            <a:r>
              <a:rPr lang="en-GB">
                <a:solidFill>
                  <a:schemeClr val="lt1"/>
                </a:solidFill>
              </a:rPr>
              <a:t>the concentration of ionised and unionised drug becomes equal, the second term of equations 1 &amp; 2 reduces to zero (since log 1 = zero),and thus </a:t>
            </a:r>
            <a:r>
              <a:rPr lang="en-GB" sz="1600" b="1" u="sng">
                <a:solidFill>
                  <a:schemeClr val="lt1"/>
                </a:solidFill>
              </a:rPr>
              <a:t>pH = pKa. The pKa is a characteristic of the drug.</a:t>
            </a:r>
            <a:endParaRPr sz="1600" b="1" u="sng">
              <a:solidFill>
                <a:schemeClr val="lt1"/>
              </a:solidFill>
            </a:endParaRPr>
          </a:p>
        </p:txBody>
      </p:sp>
      <p:pic>
        <p:nvPicPr>
          <p:cNvPr id="881" name="Google Shape;881;p100"/>
          <p:cNvPicPr preferRelativeResize="0"/>
          <p:nvPr/>
        </p:nvPicPr>
        <p:blipFill>
          <a:blip r:embed="rId3">
            <a:alphaModFix/>
          </a:blip>
          <a:stretch>
            <a:fillRect/>
          </a:stretch>
        </p:blipFill>
        <p:spPr>
          <a:xfrm>
            <a:off x="571724" y="1762350"/>
            <a:ext cx="8156240" cy="2066888"/>
          </a:xfrm>
          <a:prstGeom prst="rect">
            <a:avLst/>
          </a:prstGeom>
          <a:noFill/>
          <a:ln>
            <a:noFill/>
          </a:ln>
        </p:spPr>
      </p:pic>
      <p:sp>
        <p:nvSpPr>
          <p:cNvPr id="882" name="Google Shape;882;p100"/>
          <p:cNvSpPr txBox="1"/>
          <p:nvPr/>
        </p:nvSpPr>
        <p:spPr>
          <a:xfrm>
            <a:off x="7519450" y="2088725"/>
            <a:ext cx="1396800" cy="384900"/>
          </a:xfrm>
          <a:prstGeom prst="rect">
            <a:avLst/>
          </a:prstGeom>
          <a:solidFill>
            <a:srgbClr val="93C47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b="1">
                <a:solidFill>
                  <a:schemeClr val="accent1"/>
                </a:solidFill>
              </a:rPr>
              <a:t>Equation 1</a:t>
            </a:r>
            <a:endParaRPr sz="1300" b="1">
              <a:solidFill>
                <a:schemeClr val="accent1"/>
              </a:solidFill>
            </a:endParaRPr>
          </a:p>
        </p:txBody>
      </p:sp>
      <p:sp>
        <p:nvSpPr>
          <p:cNvPr id="883" name="Google Shape;883;p100"/>
          <p:cNvSpPr txBox="1"/>
          <p:nvPr/>
        </p:nvSpPr>
        <p:spPr>
          <a:xfrm>
            <a:off x="7519450" y="3102725"/>
            <a:ext cx="1396800" cy="3849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b="1">
                <a:solidFill>
                  <a:schemeClr val="accent1"/>
                </a:solidFill>
              </a:rPr>
              <a:t>Equation 2</a:t>
            </a:r>
            <a:endParaRPr sz="1300" b="1">
              <a:solidFill>
                <a:schemeClr val="accent1"/>
              </a:solidFill>
            </a:endParaRPr>
          </a:p>
        </p:txBody>
      </p:sp>
      <p:sp>
        <p:nvSpPr>
          <p:cNvPr id="884" name="Google Shape;884;p100"/>
          <p:cNvSpPr txBox="1"/>
          <p:nvPr/>
        </p:nvSpPr>
        <p:spPr>
          <a:xfrm>
            <a:off x="753000" y="1174975"/>
            <a:ext cx="7171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dk2"/>
                </a:solidFill>
                <a:highlight>
                  <a:srgbClr val="E69138"/>
                </a:highlight>
              </a:rPr>
              <a:t>used to calculate the percent of a drug that exists in ionized form or to determine the concentration of a drug across the biologic membrane</a:t>
            </a:r>
            <a:r>
              <a:rPr lang="en-GB">
                <a:solidFill>
                  <a:srgbClr val="4A4A4A"/>
                </a:solidFill>
                <a:highlight>
                  <a:srgbClr val="E69138"/>
                </a:highlight>
              </a:rPr>
              <a:t>.</a:t>
            </a:r>
            <a:endParaRPr>
              <a:highlight>
                <a:srgbClr val="E69138"/>
              </a:highlight>
            </a:endParaRPr>
          </a:p>
        </p:txBody>
      </p:sp>
      <p:sp>
        <p:nvSpPr>
          <p:cNvPr id="885" name="Google Shape;885;p10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01"/>
          <p:cNvSpPr txBox="1">
            <a:spLocks noGrp="1"/>
          </p:cNvSpPr>
          <p:nvPr>
            <p:ph type="body" idx="1"/>
          </p:nvPr>
        </p:nvSpPr>
        <p:spPr>
          <a:xfrm>
            <a:off x="128900" y="1395775"/>
            <a:ext cx="2203500" cy="2990700"/>
          </a:xfrm>
          <a:prstGeom prst="rect">
            <a:avLst/>
          </a:prstGeom>
          <a:ln w="9525" cap="flat" cmpd="sng">
            <a:solidFill>
              <a:schemeClr val="dk2"/>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1200"/>
              </a:spcAft>
              <a:buNone/>
            </a:pPr>
            <a:r>
              <a:rPr lang="en-GB" sz="1800">
                <a:solidFill>
                  <a:srgbClr val="4A4A4A"/>
                </a:solidFill>
                <a:highlight>
                  <a:srgbClr val="FFFFFF"/>
                </a:highlight>
                <a:latin typeface="Arial"/>
                <a:ea typeface="Arial"/>
                <a:cs typeface="Arial"/>
                <a:sym typeface="Arial"/>
              </a:rPr>
              <a:t>Given this formula, if a drug is having a pKa of 4.4, and given the pH of plasma and gastric mucosa are 7.4 and 4.4 respectively, then</a:t>
            </a:r>
            <a:endParaRPr sz="1800">
              <a:solidFill>
                <a:srgbClr val="20124D"/>
              </a:solidFill>
              <a:latin typeface="Arial"/>
              <a:ea typeface="Arial"/>
              <a:cs typeface="Arial"/>
              <a:sym typeface="Arial"/>
            </a:endParaRPr>
          </a:p>
        </p:txBody>
      </p:sp>
      <p:pic>
        <p:nvPicPr>
          <p:cNvPr id="891" name="Google Shape;891;p101"/>
          <p:cNvPicPr preferRelativeResize="0"/>
          <p:nvPr/>
        </p:nvPicPr>
        <p:blipFill>
          <a:blip r:embed="rId3">
            <a:alphaModFix/>
          </a:blip>
          <a:stretch>
            <a:fillRect/>
          </a:stretch>
        </p:blipFill>
        <p:spPr>
          <a:xfrm>
            <a:off x="2332400" y="0"/>
            <a:ext cx="6790574" cy="5105686"/>
          </a:xfrm>
          <a:prstGeom prst="rect">
            <a:avLst/>
          </a:prstGeom>
          <a:noFill/>
          <a:ln>
            <a:noFill/>
          </a:ln>
        </p:spPr>
      </p:pic>
      <p:sp>
        <p:nvSpPr>
          <p:cNvPr id="892" name="Google Shape;892;p10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1"/>
          <p:cNvPicPr preferRelativeResize="0"/>
          <p:nvPr/>
        </p:nvPicPr>
        <p:blipFill>
          <a:blip r:embed="rId3">
            <a:alphaModFix/>
          </a:blip>
          <a:stretch>
            <a:fillRect/>
          </a:stretch>
        </p:blipFill>
        <p:spPr>
          <a:xfrm>
            <a:off x="727650" y="1622125"/>
            <a:ext cx="8047725" cy="3160725"/>
          </a:xfrm>
          <a:prstGeom prst="rect">
            <a:avLst/>
          </a:prstGeom>
          <a:noFill/>
          <a:ln>
            <a:noFill/>
          </a:ln>
        </p:spPr>
      </p:pic>
      <p:sp>
        <p:nvSpPr>
          <p:cNvPr id="158" name="Google Shape;158;p21"/>
          <p:cNvSpPr/>
          <p:nvPr/>
        </p:nvSpPr>
        <p:spPr>
          <a:xfrm>
            <a:off x="4423425" y="2245575"/>
            <a:ext cx="4361100" cy="257100"/>
          </a:xfrm>
          <a:prstGeom prst="roundRect">
            <a:avLst>
              <a:gd name="adj" fmla="val 45012"/>
            </a:avLst>
          </a:prstGeom>
          <a:solidFill>
            <a:srgbClr val="BF9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r>
              <a:rPr lang="en-GB" sz="1500" b="1">
                <a:solidFill>
                  <a:schemeClr val="lt1"/>
                </a:solidFill>
                <a:highlight>
                  <a:srgbClr val="BF9000"/>
                </a:highlight>
              </a:rPr>
              <a:t>Passage of drugs across the GI epithelium.</a:t>
            </a:r>
            <a:endParaRPr>
              <a:latin typeface="Lato"/>
              <a:ea typeface="Lato"/>
              <a:cs typeface="Lato"/>
              <a:sym typeface="Lato"/>
            </a:endParaRPr>
          </a:p>
        </p:txBody>
      </p:sp>
      <p:sp>
        <p:nvSpPr>
          <p:cNvPr id="159" name="Google Shape;159;p21"/>
          <p:cNvSpPr/>
          <p:nvPr/>
        </p:nvSpPr>
        <p:spPr>
          <a:xfrm>
            <a:off x="3242300" y="2865600"/>
            <a:ext cx="5760600" cy="2571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0" name="Google Shape;160;p21"/>
          <p:cNvSpPr txBox="1">
            <a:spLocks noGrp="1"/>
          </p:cNvSpPr>
          <p:nvPr>
            <p:ph type="title"/>
          </p:nvPr>
        </p:nvSpPr>
        <p:spPr>
          <a:xfrm>
            <a:off x="727650" y="737150"/>
            <a:ext cx="7823400" cy="777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Compares transcellular, paracellular and vesicular transport mechanisms</a:t>
            </a:r>
            <a:endParaRPr/>
          </a:p>
        </p:txBody>
      </p:sp>
      <p:sp>
        <p:nvSpPr>
          <p:cNvPr id="161" name="Google Shape;161;p21"/>
          <p:cNvSpPr txBox="1"/>
          <p:nvPr/>
        </p:nvSpPr>
        <p:spPr>
          <a:xfrm>
            <a:off x="2701725" y="2794050"/>
            <a:ext cx="7509600" cy="400200"/>
          </a:xfrm>
          <a:prstGeom prst="rect">
            <a:avLst/>
          </a:prstGeom>
          <a:noFill/>
          <a:ln>
            <a:noFill/>
          </a:ln>
        </p:spPr>
        <p:txBody>
          <a:bodyPr spcFirstLastPara="1" wrap="square" lIns="91425" tIns="91425" rIns="91425" bIns="91425" anchor="t" anchorCtr="0">
            <a:spAutoFit/>
          </a:bodyPr>
          <a:lstStyle/>
          <a:p>
            <a:pPr marL="457200" lvl="0" indent="-7199" algn="just" rtl="0">
              <a:lnSpc>
                <a:spcPct val="115000"/>
              </a:lnSpc>
              <a:spcBef>
                <a:spcPts val="0"/>
              </a:spcBef>
              <a:spcAft>
                <a:spcPts val="1200"/>
              </a:spcAft>
              <a:buNone/>
            </a:pPr>
            <a:r>
              <a:rPr lang="en-GB">
                <a:solidFill>
                  <a:schemeClr val="accent1"/>
                </a:solidFill>
              </a:rPr>
              <a:t>Transport of drugs through the junctions between the GI epithelial cells. </a:t>
            </a:r>
            <a:endParaRPr>
              <a:latin typeface="Lato"/>
              <a:ea typeface="Lato"/>
              <a:cs typeface="Lato"/>
              <a:sym typeface="Lato"/>
            </a:endParaRPr>
          </a:p>
        </p:txBody>
      </p:sp>
      <p:sp>
        <p:nvSpPr>
          <p:cNvPr id="162" name="Google Shape;162;p21"/>
          <p:cNvSpPr/>
          <p:nvPr/>
        </p:nvSpPr>
        <p:spPr>
          <a:xfrm>
            <a:off x="3883350" y="3497575"/>
            <a:ext cx="5119500" cy="257100"/>
          </a:xfrm>
          <a:prstGeom prst="roundRect">
            <a:avLst>
              <a:gd name="adj" fmla="val 1666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63" name="Google Shape;163;p21"/>
          <p:cNvSpPr txBox="1"/>
          <p:nvPr/>
        </p:nvSpPr>
        <p:spPr>
          <a:xfrm>
            <a:off x="3896200" y="3381825"/>
            <a:ext cx="5247900" cy="819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500">
                <a:solidFill>
                  <a:schemeClr val="lt1"/>
                </a:solidFill>
              </a:rPr>
              <a:t>Involves transport of substances within vesicles into a cell. </a:t>
            </a:r>
            <a:endParaRPr sz="1500">
              <a:solidFill>
                <a:schemeClr val="lt1"/>
              </a:solidFill>
            </a:endParaRPr>
          </a:p>
          <a:p>
            <a:pPr marL="0" lvl="0" indent="0" algn="l" rtl="0">
              <a:spcBef>
                <a:spcPts val="1200"/>
              </a:spcBef>
              <a:spcAft>
                <a:spcPts val="0"/>
              </a:spcAft>
              <a:buNone/>
            </a:pPr>
            <a:endParaRPr>
              <a:latin typeface="Lato"/>
              <a:ea typeface="Lato"/>
              <a:cs typeface="Lato"/>
              <a:sym typeface="Lato"/>
            </a:endParaRPr>
          </a:p>
        </p:txBody>
      </p:sp>
      <p:sp>
        <p:nvSpPr>
          <p:cNvPr id="164" name="Google Shape;164;p2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02"/>
          <p:cNvSpPr txBox="1">
            <a:spLocks noGrp="1"/>
          </p:cNvSpPr>
          <p:nvPr>
            <p:ph type="title"/>
          </p:nvPr>
        </p:nvSpPr>
        <p:spPr>
          <a:xfrm>
            <a:off x="781675" y="58757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Intrinsic solubility of the drug</a:t>
            </a:r>
            <a:endParaRPr/>
          </a:p>
        </p:txBody>
      </p:sp>
      <p:sp>
        <p:nvSpPr>
          <p:cNvPr id="898" name="Google Shape;898;p102"/>
          <p:cNvSpPr txBox="1">
            <a:spLocks noGrp="1"/>
          </p:cNvSpPr>
          <p:nvPr>
            <p:ph type="body" idx="1"/>
          </p:nvPr>
        </p:nvSpPr>
        <p:spPr>
          <a:xfrm>
            <a:off x="376975" y="1318500"/>
            <a:ext cx="8278200" cy="298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600">
                <a:latin typeface="Arial"/>
                <a:ea typeface="Arial"/>
                <a:cs typeface="Arial"/>
                <a:sym typeface="Arial"/>
              </a:rPr>
              <a:t>Besides the dissociation constant pKa, total aqueous solubility, S</a:t>
            </a:r>
            <a:r>
              <a:rPr lang="en-GB" sz="1700" baseline="-25000">
                <a:latin typeface="Arial"/>
                <a:ea typeface="Arial"/>
                <a:cs typeface="Arial"/>
                <a:sym typeface="Arial"/>
              </a:rPr>
              <a:t>T,</a:t>
            </a:r>
            <a:r>
              <a:rPr lang="en-GB" sz="1600">
                <a:latin typeface="Arial"/>
                <a:ea typeface="Arial"/>
                <a:cs typeface="Arial"/>
                <a:sym typeface="Arial"/>
              </a:rPr>
              <a:t> of an ionisable drug is an important factor in the passive absorption of drugs.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It is defined as the sum of concentration of ionised drug in solution and concentration of unionised drug in solution. </a:t>
            </a:r>
            <a:endParaRPr sz="1600">
              <a:latin typeface="Arial"/>
              <a:ea typeface="Arial"/>
              <a:cs typeface="Arial"/>
              <a:sym typeface="Arial"/>
            </a:endParaRPr>
          </a:p>
          <a:p>
            <a:pPr marL="0" lvl="0" indent="0" algn="l" rtl="0">
              <a:spcBef>
                <a:spcPts val="1200"/>
              </a:spcBef>
              <a:spcAft>
                <a:spcPts val="1200"/>
              </a:spcAft>
              <a:buNone/>
            </a:pPr>
            <a:r>
              <a:rPr lang="en-GB" sz="1600" i="1" u="sng">
                <a:solidFill>
                  <a:srgbClr val="20124D"/>
                </a:solidFill>
                <a:latin typeface="Arial"/>
                <a:ea typeface="Arial"/>
                <a:cs typeface="Arial"/>
                <a:sym typeface="Arial"/>
              </a:rPr>
              <a:t>The solubility of unionised form of the drug is known as the intrinsic solubility of the drug.</a:t>
            </a:r>
            <a:endParaRPr sz="1600" i="1" u="sng">
              <a:solidFill>
                <a:srgbClr val="20124D"/>
              </a:solidFill>
              <a:latin typeface="Arial"/>
              <a:ea typeface="Arial"/>
              <a:cs typeface="Arial"/>
              <a:sym typeface="Arial"/>
            </a:endParaRPr>
          </a:p>
        </p:txBody>
      </p:sp>
      <p:pic>
        <p:nvPicPr>
          <p:cNvPr id="899" name="Google Shape;899;p102"/>
          <p:cNvPicPr preferRelativeResize="0"/>
          <p:nvPr/>
        </p:nvPicPr>
        <p:blipFill>
          <a:blip r:embed="rId3">
            <a:alphaModFix/>
          </a:blip>
          <a:stretch>
            <a:fillRect/>
          </a:stretch>
        </p:blipFill>
        <p:spPr>
          <a:xfrm>
            <a:off x="2524650" y="3590000"/>
            <a:ext cx="4672275" cy="1553500"/>
          </a:xfrm>
          <a:prstGeom prst="rect">
            <a:avLst/>
          </a:prstGeom>
          <a:noFill/>
          <a:ln>
            <a:noFill/>
          </a:ln>
        </p:spPr>
      </p:pic>
      <p:sp>
        <p:nvSpPr>
          <p:cNvPr id="900" name="Google Shape;900;p102"/>
          <p:cNvSpPr txBox="1"/>
          <p:nvPr/>
        </p:nvSpPr>
        <p:spPr>
          <a:xfrm>
            <a:off x="429175" y="3218150"/>
            <a:ext cx="8173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 If S</a:t>
            </a:r>
            <a:r>
              <a:rPr lang="en-GB" sz="1800" baseline="-25000"/>
              <a:t>a</a:t>
            </a:r>
            <a:r>
              <a:rPr lang="en-GB"/>
              <a:t> is the intrinsic solubility of weakly acidic drugs and S</a:t>
            </a:r>
            <a:r>
              <a:rPr lang="en-GB" sz="1700" baseline="-25000"/>
              <a:t>b</a:t>
            </a:r>
            <a:r>
              <a:rPr lang="en-GB"/>
              <a:t> that of weakly basic drugs, then</a:t>
            </a:r>
            <a:endParaRPr/>
          </a:p>
        </p:txBody>
      </p:sp>
      <p:sp>
        <p:nvSpPr>
          <p:cNvPr id="901" name="Google Shape;901;p10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03"/>
          <p:cNvSpPr txBox="1">
            <a:spLocks noGrp="1"/>
          </p:cNvSpPr>
          <p:nvPr>
            <p:ph type="title"/>
          </p:nvPr>
        </p:nvSpPr>
        <p:spPr>
          <a:xfrm>
            <a:off x="248025" y="483150"/>
            <a:ext cx="8895900" cy="665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 pH-solubility curve for weakly acidic and weakly basic drugs</a:t>
            </a:r>
            <a:endParaRPr/>
          </a:p>
        </p:txBody>
      </p:sp>
      <p:sp>
        <p:nvSpPr>
          <p:cNvPr id="907" name="Google Shape;907;p103"/>
          <p:cNvSpPr txBox="1">
            <a:spLocks noGrp="1"/>
          </p:cNvSpPr>
          <p:nvPr>
            <p:ph type="body" idx="1"/>
          </p:nvPr>
        </p:nvSpPr>
        <p:spPr>
          <a:xfrm>
            <a:off x="182750" y="1148850"/>
            <a:ext cx="4817100" cy="399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18"/>
              <a:buNone/>
            </a:pPr>
            <a:r>
              <a:rPr lang="en-GB" sz="1302" u="sng">
                <a:solidFill>
                  <a:srgbClr val="20124D"/>
                </a:solidFill>
                <a:latin typeface="Arial"/>
                <a:ea typeface="Arial"/>
                <a:cs typeface="Arial"/>
                <a:sym typeface="Arial"/>
              </a:rPr>
              <a:t>For weakly acidic drugs, </a:t>
            </a:r>
            <a:endParaRPr sz="1302" u="sng">
              <a:solidFill>
                <a:srgbClr val="20124D"/>
              </a:solidFill>
              <a:latin typeface="Arial"/>
              <a:ea typeface="Arial"/>
              <a:cs typeface="Arial"/>
              <a:sym typeface="Arial"/>
            </a:endParaRPr>
          </a:p>
          <a:p>
            <a:pPr marL="0" lvl="0" indent="0" algn="l" rtl="0">
              <a:lnSpc>
                <a:spcPct val="100000"/>
              </a:lnSpc>
              <a:spcBef>
                <a:spcPts val="1200"/>
              </a:spcBef>
              <a:spcAft>
                <a:spcPts val="0"/>
              </a:spcAft>
              <a:buSzPts val="1018"/>
              <a:buNone/>
            </a:pPr>
            <a:r>
              <a:rPr lang="en-GB" sz="1302">
                <a:latin typeface="Arial"/>
                <a:ea typeface="Arial"/>
                <a:cs typeface="Arial"/>
                <a:sym typeface="Arial"/>
              </a:rPr>
              <a:t>1. When pH &gt; pKa, S</a:t>
            </a:r>
            <a:r>
              <a:rPr lang="en-GB" sz="1302" baseline="-25000">
                <a:latin typeface="Arial"/>
                <a:ea typeface="Arial"/>
                <a:cs typeface="Arial"/>
                <a:sym typeface="Arial"/>
              </a:rPr>
              <a:t>T</a:t>
            </a:r>
            <a:r>
              <a:rPr lang="en-GB" sz="1302">
                <a:latin typeface="Arial"/>
                <a:ea typeface="Arial"/>
                <a:cs typeface="Arial"/>
                <a:sym typeface="Arial"/>
              </a:rPr>
              <a:t> &gt;&gt; S</a:t>
            </a:r>
            <a:r>
              <a:rPr lang="en-GB" sz="1302" baseline="-25000">
                <a:latin typeface="Arial"/>
                <a:ea typeface="Arial"/>
                <a:cs typeface="Arial"/>
                <a:sym typeface="Arial"/>
              </a:rPr>
              <a:t>a</a:t>
            </a:r>
            <a:r>
              <a:rPr lang="en-GB" sz="1302">
                <a:latin typeface="Arial"/>
                <a:ea typeface="Arial"/>
                <a:cs typeface="Arial"/>
                <a:sym typeface="Arial"/>
              </a:rPr>
              <a:t> because ionisation of drug increases tremendously. </a:t>
            </a:r>
            <a:endParaRPr sz="1302">
              <a:latin typeface="Arial"/>
              <a:ea typeface="Arial"/>
              <a:cs typeface="Arial"/>
              <a:sym typeface="Arial"/>
            </a:endParaRPr>
          </a:p>
          <a:p>
            <a:pPr marL="0" lvl="0" indent="0" algn="l" rtl="0">
              <a:lnSpc>
                <a:spcPct val="100000"/>
              </a:lnSpc>
              <a:spcBef>
                <a:spcPts val="1200"/>
              </a:spcBef>
              <a:spcAft>
                <a:spcPts val="0"/>
              </a:spcAft>
              <a:buSzPts val="1018"/>
              <a:buNone/>
            </a:pPr>
            <a:r>
              <a:rPr lang="en-GB" sz="1302">
                <a:latin typeface="Arial"/>
                <a:ea typeface="Arial"/>
                <a:cs typeface="Arial"/>
                <a:sym typeface="Arial"/>
              </a:rPr>
              <a:t>2. When pH = pKa, S</a:t>
            </a:r>
            <a:r>
              <a:rPr lang="en-GB" sz="1302" baseline="-25000">
                <a:latin typeface="Arial"/>
                <a:ea typeface="Arial"/>
                <a:cs typeface="Arial"/>
                <a:sym typeface="Arial"/>
              </a:rPr>
              <a:t>T</a:t>
            </a:r>
            <a:r>
              <a:rPr lang="en-GB" sz="1302">
                <a:latin typeface="Arial"/>
                <a:ea typeface="Arial"/>
                <a:cs typeface="Arial"/>
                <a:sym typeface="Arial"/>
              </a:rPr>
              <a:t> = 2S</a:t>
            </a:r>
            <a:r>
              <a:rPr lang="en-GB" sz="1302" baseline="-25000">
                <a:latin typeface="Arial"/>
                <a:ea typeface="Arial"/>
                <a:cs typeface="Arial"/>
                <a:sym typeface="Arial"/>
              </a:rPr>
              <a:t>a</a:t>
            </a:r>
            <a:r>
              <a:rPr lang="en-GB" sz="1302">
                <a:latin typeface="Arial"/>
                <a:ea typeface="Arial"/>
                <a:cs typeface="Arial"/>
                <a:sym typeface="Arial"/>
              </a:rPr>
              <a:t>, because the drug is 50% ionised. </a:t>
            </a:r>
            <a:endParaRPr sz="1302">
              <a:latin typeface="Arial"/>
              <a:ea typeface="Arial"/>
              <a:cs typeface="Arial"/>
              <a:sym typeface="Arial"/>
            </a:endParaRPr>
          </a:p>
          <a:p>
            <a:pPr marL="0" lvl="0" indent="0" algn="l" rtl="0">
              <a:lnSpc>
                <a:spcPct val="100000"/>
              </a:lnSpc>
              <a:spcBef>
                <a:spcPts val="1200"/>
              </a:spcBef>
              <a:spcAft>
                <a:spcPts val="0"/>
              </a:spcAft>
              <a:buSzPts val="1018"/>
              <a:buNone/>
            </a:pPr>
            <a:r>
              <a:rPr lang="en-GB" sz="1302">
                <a:latin typeface="Arial"/>
                <a:ea typeface="Arial"/>
                <a:cs typeface="Arial"/>
                <a:sym typeface="Arial"/>
              </a:rPr>
              <a:t>3. When pH &lt; pKa, S</a:t>
            </a:r>
            <a:r>
              <a:rPr lang="en-GB" sz="1302" baseline="-25000">
                <a:latin typeface="Arial"/>
                <a:ea typeface="Arial"/>
                <a:cs typeface="Arial"/>
                <a:sym typeface="Arial"/>
              </a:rPr>
              <a:t>T </a:t>
            </a:r>
            <a:r>
              <a:rPr lang="en-GB" sz="1302">
                <a:latin typeface="Arial"/>
                <a:ea typeface="Arial"/>
                <a:cs typeface="Arial"/>
                <a:sym typeface="Arial"/>
              </a:rPr>
              <a:t>≅ S</a:t>
            </a:r>
            <a:r>
              <a:rPr lang="en-GB" sz="1302" baseline="-25000">
                <a:latin typeface="Arial"/>
                <a:ea typeface="Arial"/>
                <a:cs typeface="Arial"/>
                <a:sym typeface="Arial"/>
              </a:rPr>
              <a:t>a</a:t>
            </a:r>
            <a:r>
              <a:rPr lang="en-GB" sz="1302">
                <a:latin typeface="Arial"/>
                <a:ea typeface="Arial"/>
                <a:cs typeface="Arial"/>
                <a:sym typeface="Arial"/>
              </a:rPr>
              <a:t> since the drug exists predominantly in unionised form. </a:t>
            </a:r>
            <a:endParaRPr sz="1302">
              <a:latin typeface="Arial"/>
              <a:ea typeface="Arial"/>
              <a:cs typeface="Arial"/>
              <a:sym typeface="Arial"/>
            </a:endParaRPr>
          </a:p>
          <a:p>
            <a:pPr marL="0" lvl="0" indent="0" algn="l" rtl="0">
              <a:lnSpc>
                <a:spcPct val="100000"/>
              </a:lnSpc>
              <a:spcBef>
                <a:spcPts val="1200"/>
              </a:spcBef>
              <a:spcAft>
                <a:spcPts val="0"/>
              </a:spcAft>
              <a:buSzPts val="1018"/>
              <a:buNone/>
            </a:pPr>
            <a:r>
              <a:rPr lang="en-GB" sz="1302" u="sng">
                <a:solidFill>
                  <a:srgbClr val="20124D"/>
                </a:solidFill>
                <a:latin typeface="Arial"/>
                <a:ea typeface="Arial"/>
                <a:cs typeface="Arial"/>
                <a:sym typeface="Arial"/>
              </a:rPr>
              <a:t>For weakly basic drugs, </a:t>
            </a:r>
            <a:endParaRPr sz="1302" u="sng">
              <a:solidFill>
                <a:srgbClr val="20124D"/>
              </a:solidFill>
              <a:latin typeface="Arial"/>
              <a:ea typeface="Arial"/>
              <a:cs typeface="Arial"/>
              <a:sym typeface="Arial"/>
            </a:endParaRPr>
          </a:p>
          <a:p>
            <a:pPr marL="0" lvl="0" indent="0" algn="l" rtl="0">
              <a:lnSpc>
                <a:spcPct val="100000"/>
              </a:lnSpc>
              <a:spcBef>
                <a:spcPts val="1200"/>
              </a:spcBef>
              <a:spcAft>
                <a:spcPts val="0"/>
              </a:spcAft>
              <a:buSzPts val="1018"/>
              <a:buNone/>
            </a:pPr>
            <a:r>
              <a:rPr lang="en-GB" sz="1302">
                <a:latin typeface="Arial"/>
                <a:ea typeface="Arial"/>
                <a:cs typeface="Arial"/>
                <a:sym typeface="Arial"/>
              </a:rPr>
              <a:t>1. When pH &gt; pKa, S</a:t>
            </a:r>
            <a:r>
              <a:rPr lang="en-GB" sz="1302" baseline="-25000">
                <a:latin typeface="Arial"/>
                <a:ea typeface="Arial"/>
                <a:cs typeface="Arial"/>
                <a:sym typeface="Arial"/>
              </a:rPr>
              <a:t>T</a:t>
            </a:r>
            <a:r>
              <a:rPr lang="en-GB" sz="1302">
                <a:latin typeface="Arial"/>
                <a:ea typeface="Arial"/>
                <a:cs typeface="Arial"/>
                <a:sym typeface="Arial"/>
              </a:rPr>
              <a:t> ≅ S</a:t>
            </a:r>
            <a:r>
              <a:rPr lang="en-GB" sz="1302" baseline="-25000">
                <a:latin typeface="Arial"/>
                <a:ea typeface="Arial"/>
                <a:cs typeface="Arial"/>
                <a:sym typeface="Arial"/>
              </a:rPr>
              <a:t>b</a:t>
            </a:r>
            <a:r>
              <a:rPr lang="en-GB" sz="1302">
                <a:latin typeface="Arial"/>
                <a:ea typeface="Arial"/>
                <a:cs typeface="Arial"/>
                <a:sym typeface="Arial"/>
              </a:rPr>
              <a:t> since the drug exists predominantly in unionised form. </a:t>
            </a:r>
            <a:endParaRPr sz="1302">
              <a:latin typeface="Arial"/>
              <a:ea typeface="Arial"/>
              <a:cs typeface="Arial"/>
              <a:sym typeface="Arial"/>
            </a:endParaRPr>
          </a:p>
          <a:p>
            <a:pPr marL="0" lvl="0" indent="0" algn="l" rtl="0">
              <a:lnSpc>
                <a:spcPct val="100000"/>
              </a:lnSpc>
              <a:spcBef>
                <a:spcPts val="1200"/>
              </a:spcBef>
              <a:spcAft>
                <a:spcPts val="0"/>
              </a:spcAft>
              <a:buSzPts val="1018"/>
              <a:buNone/>
            </a:pPr>
            <a:r>
              <a:rPr lang="en-GB" sz="1302">
                <a:latin typeface="Arial"/>
                <a:ea typeface="Arial"/>
                <a:cs typeface="Arial"/>
                <a:sym typeface="Arial"/>
              </a:rPr>
              <a:t>2. When pH = pKa, S</a:t>
            </a:r>
            <a:r>
              <a:rPr lang="en-GB" sz="1302" baseline="-25000">
                <a:latin typeface="Arial"/>
                <a:ea typeface="Arial"/>
                <a:cs typeface="Arial"/>
                <a:sym typeface="Arial"/>
              </a:rPr>
              <a:t>T</a:t>
            </a:r>
            <a:r>
              <a:rPr lang="en-GB" sz="1302">
                <a:latin typeface="Arial"/>
                <a:ea typeface="Arial"/>
                <a:cs typeface="Arial"/>
                <a:sym typeface="Arial"/>
              </a:rPr>
              <a:t> = 2S</a:t>
            </a:r>
            <a:r>
              <a:rPr lang="en-GB" sz="1302" baseline="-25000">
                <a:latin typeface="Arial"/>
                <a:ea typeface="Arial"/>
                <a:cs typeface="Arial"/>
                <a:sym typeface="Arial"/>
              </a:rPr>
              <a:t>b</a:t>
            </a:r>
            <a:r>
              <a:rPr lang="en-GB" sz="1302">
                <a:latin typeface="Arial"/>
                <a:ea typeface="Arial"/>
                <a:cs typeface="Arial"/>
                <a:sym typeface="Arial"/>
              </a:rPr>
              <a:t>, because the drug is 50% ionised. </a:t>
            </a:r>
            <a:endParaRPr sz="1302">
              <a:latin typeface="Arial"/>
              <a:ea typeface="Arial"/>
              <a:cs typeface="Arial"/>
              <a:sym typeface="Arial"/>
            </a:endParaRPr>
          </a:p>
          <a:p>
            <a:pPr marL="0" lvl="0" indent="0" algn="l" rtl="0">
              <a:lnSpc>
                <a:spcPct val="100000"/>
              </a:lnSpc>
              <a:spcBef>
                <a:spcPts val="1200"/>
              </a:spcBef>
              <a:spcAft>
                <a:spcPts val="1200"/>
              </a:spcAft>
              <a:buSzPts val="1018"/>
              <a:buNone/>
            </a:pPr>
            <a:r>
              <a:rPr lang="en-GB" sz="1302">
                <a:latin typeface="Arial"/>
                <a:ea typeface="Arial"/>
                <a:cs typeface="Arial"/>
                <a:sym typeface="Arial"/>
              </a:rPr>
              <a:t>3. When pH &lt; pKa, S</a:t>
            </a:r>
            <a:r>
              <a:rPr lang="en-GB" sz="1302" baseline="-25000">
                <a:latin typeface="Arial"/>
                <a:ea typeface="Arial"/>
                <a:cs typeface="Arial"/>
                <a:sym typeface="Arial"/>
              </a:rPr>
              <a:t>T </a:t>
            </a:r>
            <a:r>
              <a:rPr lang="en-GB" sz="1302">
                <a:latin typeface="Arial"/>
                <a:ea typeface="Arial"/>
                <a:cs typeface="Arial"/>
                <a:sym typeface="Arial"/>
              </a:rPr>
              <a:t>&gt;&gt; S</a:t>
            </a:r>
            <a:r>
              <a:rPr lang="en-GB" sz="1302" baseline="-25000">
                <a:latin typeface="Arial"/>
                <a:ea typeface="Arial"/>
                <a:cs typeface="Arial"/>
                <a:sym typeface="Arial"/>
              </a:rPr>
              <a:t>b</a:t>
            </a:r>
            <a:r>
              <a:rPr lang="en-GB" sz="1302">
                <a:latin typeface="Arial"/>
                <a:ea typeface="Arial"/>
                <a:cs typeface="Arial"/>
                <a:sym typeface="Arial"/>
              </a:rPr>
              <a:t> because ionisation of drug increases tremendously. </a:t>
            </a:r>
            <a:endParaRPr sz="1302">
              <a:latin typeface="Arial"/>
              <a:ea typeface="Arial"/>
              <a:cs typeface="Arial"/>
              <a:sym typeface="Arial"/>
            </a:endParaRPr>
          </a:p>
        </p:txBody>
      </p:sp>
      <p:pic>
        <p:nvPicPr>
          <p:cNvPr id="908" name="Google Shape;908;p103"/>
          <p:cNvPicPr preferRelativeResize="0"/>
          <p:nvPr/>
        </p:nvPicPr>
        <p:blipFill rotWithShape="1">
          <a:blip r:embed="rId3">
            <a:alphaModFix/>
          </a:blip>
          <a:srcRect l="5787" r="4622"/>
          <a:stretch/>
        </p:blipFill>
        <p:spPr>
          <a:xfrm>
            <a:off x="4900526" y="938900"/>
            <a:ext cx="4067975" cy="4089150"/>
          </a:xfrm>
          <a:prstGeom prst="rect">
            <a:avLst/>
          </a:prstGeom>
          <a:noFill/>
          <a:ln>
            <a:noFill/>
          </a:ln>
        </p:spPr>
      </p:pic>
      <p:sp>
        <p:nvSpPr>
          <p:cNvPr id="909" name="Google Shape;909;p10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04"/>
          <p:cNvSpPr txBox="1">
            <a:spLocks noGrp="1"/>
          </p:cNvSpPr>
          <p:nvPr>
            <p:ph type="title"/>
          </p:nvPr>
        </p:nvSpPr>
        <p:spPr>
          <a:xfrm>
            <a:off x="651125" y="5484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Lipophilicity and Drug Absorption</a:t>
            </a:r>
            <a:endParaRPr/>
          </a:p>
        </p:txBody>
      </p:sp>
      <p:sp>
        <p:nvSpPr>
          <p:cNvPr id="915" name="Google Shape;915;p104"/>
          <p:cNvSpPr txBox="1">
            <a:spLocks noGrp="1"/>
          </p:cNvSpPr>
          <p:nvPr>
            <p:ph type="body" idx="1"/>
          </p:nvPr>
        </p:nvSpPr>
        <p:spPr>
          <a:xfrm>
            <a:off x="651125" y="1409900"/>
            <a:ext cx="8186700" cy="355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600">
                <a:latin typeface="Arial"/>
                <a:ea typeface="Arial"/>
                <a:cs typeface="Arial"/>
                <a:sym typeface="Arial"/>
              </a:rPr>
              <a:t>pKa of a drug that determines the degree of ionisation at a particular pH and that only the unionised drug, if sufficiently lipid soluble, is absorbed into the systemic circulation.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Thus, even if the drug exists in the unionised form, it will be poorly absorbed if it has poor lipid solubility (or low K</a:t>
            </a:r>
            <a:r>
              <a:rPr lang="en-GB" sz="1600" baseline="-25000">
                <a:latin typeface="Arial"/>
                <a:ea typeface="Arial"/>
                <a:cs typeface="Arial"/>
                <a:sym typeface="Arial"/>
              </a:rPr>
              <a:t>o/w</a:t>
            </a:r>
            <a:r>
              <a:rPr lang="en-GB" sz="1600">
                <a:latin typeface="Arial"/>
                <a:ea typeface="Arial"/>
                <a:cs typeface="Arial"/>
                <a:sym typeface="Arial"/>
              </a:rPr>
              <a:t>). </a:t>
            </a:r>
            <a:endParaRPr sz="1600">
              <a:latin typeface="Arial"/>
              <a:ea typeface="Arial"/>
              <a:cs typeface="Arial"/>
              <a:sym typeface="Arial"/>
            </a:endParaRPr>
          </a:p>
          <a:p>
            <a:pPr marL="0" lvl="0" indent="0" algn="l" rtl="0">
              <a:spcBef>
                <a:spcPts val="1200"/>
              </a:spcBef>
              <a:spcAft>
                <a:spcPts val="0"/>
              </a:spcAft>
              <a:buNone/>
            </a:pPr>
            <a:r>
              <a:rPr lang="en-GB" sz="1600">
                <a:latin typeface="Arial"/>
                <a:ea typeface="Arial"/>
                <a:cs typeface="Arial"/>
                <a:sym typeface="Arial"/>
              </a:rPr>
              <a:t>Ideally, for optimum absorption, a drug should have sufficient aqueous solubility to dissolve in the fluids at the absorption site and lipid solubility (K</a:t>
            </a:r>
            <a:r>
              <a:rPr lang="en-GB" sz="1600" baseline="-25000">
                <a:latin typeface="Arial"/>
                <a:ea typeface="Arial"/>
                <a:cs typeface="Arial"/>
                <a:sym typeface="Arial"/>
              </a:rPr>
              <a:t>o/w</a:t>
            </a:r>
            <a:r>
              <a:rPr lang="en-GB" sz="1600">
                <a:latin typeface="Arial"/>
                <a:ea typeface="Arial"/>
                <a:cs typeface="Arial"/>
                <a:sym typeface="Arial"/>
              </a:rPr>
              <a:t>) high enough to facilitate the partitioning of the drug in the lipoidal biomembrane and into the systemic circulation. </a:t>
            </a:r>
            <a:endParaRPr sz="1600">
              <a:latin typeface="Arial"/>
              <a:ea typeface="Arial"/>
              <a:cs typeface="Arial"/>
              <a:sym typeface="Arial"/>
            </a:endParaRPr>
          </a:p>
          <a:p>
            <a:pPr marL="0" lvl="0" indent="0" algn="l" rtl="0">
              <a:spcBef>
                <a:spcPts val="1200"/>
              </a:spcBef>
              <a:spcAft>
                <a:spcPts val="1200"/>
              </a:spcAft>
              <a:buNone/>
            </a:pPr>
            <a:r>
              <a:rPr lang="en-GB" sz="1600" u="sng">
                <a:solidFill>
                  <a:srgbClr val="20124D"/>
                </a:solidFill>
                <a:latin typeface="Arial"/>
                <a:ea typeface="Arial"/>
                <a:cs typeface="Arial"/>
                <a:sym typeface="Arial"/>
              </a:rPr>
              <a:t>A perfect hydrophilic-lipophilic balance (HLB) should be there in the structure of the drug for optimum bioavailability</a:t>
            </a:r>
            <a:endParaRPr sz="1600" u="sng">
              <a:solidFill>
                <a:srgbClr val="20124D"/>
              </a:solidFill>
              <a:latin typeface="Arial"/>
              <a:ea typeface="Arial"/>
              <a:cs typeface="Arial"/>
              <a:sym typeface="Arial"/>
            </a:endParaRPr>
          </a:p>
        </p:txBody>
      </p:sp>
      <p:sp>
        <p:nvSpPr>
          <p:cNvPr id="916" name="Google Shape;916;p10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05"/>
          <p:cNvSpPr txBox="1">
            <a:spLocks noGrp="1"/>
          </p:cNvSpPr>
          <p:nvPr>
            <p:ph type="title"/>
          </p:nvPr>
        </p:nvSpPr>
        <p:spPr>
          <a:xfrm>
            <a:off x="727650" y="548425"/>
            <a:ext cx="7688700" cy="5352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None/>
            </a:pPr>
            <a:r>
              <a:rPr lang="en-GB" sz="2488" b="0">
                <a:solidFill>
                  <a:srgbClr val="20124D"/>
                </a:solidFill>
                <a:latin typeface="Arial"/>
                <a:ea typeface="Arial"/>
                <a:cs typeface="Arial"/>
                <a:sym typeface="Arial"/>
              </a:rPr>
              <a:t>hydrophilic-lipophilic balance (HLB) </a:t>
            </a:r>
            <a:endParaRPr sz="3488"/>
          </a:p>
        </p:txBody>
      </p:sp>
      <p:sp>
        <p:nvSpPr>
          <p:cNvPr id="922" name="Google Shape;922;p105"/>
          <p:cNvSpPr txBox="1">
            <a:spLocks noGrp="1"/>
          </p:cNvSpPr>
          <p:nvPr>
            <p:ph type="body" idx="1"/>
          </p:nvPr>
        </p:nvSpPr>
        <p:spPr>
          <a:xfrm>
            <a:off x="729450" y="1318500"/>
            <a:ext cx="4727400" cy="202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400">
                <a:latin typeface="Arial"/>
                <a:ea typeface="Arial"/>
                <a:cs typeface="Arial"/>
                <a:sym typeface="Arial"/>
              </a:rPr>
              <a:t>The lipid solubility of a drug is measured by a parameter called as </a:t>
            </a:r>
            <a:r>
              <a:rPr lang="en-GB" sz="1400" b="1" u="sng">
                <a:latin typeface="Arial"/>
                <a:ea typeface="Arial"/>
                <a:cs typeface="Arial"/>
                <a:sym typeface="Arial"/>
              </a:rPr>
              <a:t>log P</a:t>
            </a:r>
            <a:r>
              <a:rPr lang="en-GB" sz="1400">
                <a:latin typeface="Arial"/>
                <a:ea typeface="Arial"/>
                <a:cs typeface="Arial"/>
                <a:sym typeface="Arial"/>
              </a:rPr>
              <a:t> where P is oil/water partition coefficient (K</a:t>
            </a:r>
            <a:r>
              <a:rPr lang="en-GB" sz="1900" baseline="-25000">
                <a:latin typeface="Arial"/>
                <a:ea typeface="Arial"/>
                <a:cs typeface="Arial"/>
                <a:sym typeface="Arial"/>
              </a:rPr>
              <a:t>o/w</a:t>
            </a:r>
            <a:r>
              <a:rPr lang="en-GB" sz="1400">
                <a:latin typeface="Arial"/>
                <a:ea typeface="Arial"/>
                <a:cs typeface="Arial"/>
                <a:sym typeface="Arial"/>
              </a:rPr>
              <a:t> or simply P) value of the drug. </a:t>
            </a:r>
            <a:endParaRPr sz="1400">
              <a:latin typeface="Arial"/>
              <a:ea typeface="Arial"/>
              <a:cs typeface="Arial"/>
              <a:sym typeface="Arial"/>
            </a:endParaRPr>
          </a:p>
          <a:p>
            <a:pPr marL="0" lvl="0" indent="0" algn="l" rtl="0">
              <a:spcBef>
                <a:spcPts val="1200"/>
              </a:spcBef>
              <a:spcAft>
                <a:spcPts val="1200"/>
              </a:spcAft>
              <a:buNone/>
            </a:pPr>
            <a:r>
              <a:rPr lang="en-GB" sz="1400">
                <a:latin typeface="Arial"/>
                <a:ea typeface="Arial"/>
                <a:cs typeface="Arial"/>
                <a:sym typeface="Arial"/>
              </a:rPr>
              <a:t>For ionisable drugs where the ionised species does not partition into the aqueous phase, the apparent partition coefficient (D) can be calculated from following equations </a:t>
            </a:r>
            <a:endParaRPr sz="1400">
              <a:latin typeface="Arial"/>
              <a:ea typeface="Arial"/>
              <a:cs typeface="Arial"/>
              <a:sym typeface="Arial"/>
            </a:endParaRPr>
          </a:p>
        </p:txBody>
      </p:sp>
      <p:pic>
        <p:nvPicPr>
          <p:cNvPr id="923" name="Google Shape;923;p105"/>
          <p:cNvPicPr preferRelativeResize="0"/>
          <p:nvPr/>
        </p:nvPicPr>
        <p:blipFill>
          <a:blip r:embed="rId3">
            <a:alphaModFix/>
          </a:blip>
          <a:stretch>
            <a:fillRect/>
          </a:stretch>
        </p:blipFill>
        <p:spPr>
          <a:xfrm>
            <a:off x="5609100" y="1679875"/>
            <a:ext cx="3421650" cy="2092579"/>
          </a:xfrm>
          <a:prstGeom prst="rect">
            <a:avLst/>
          </a:prstGeom>
          <a:noFill/>
          <a:ln>
            <a:noFill/>
          </a:ln>
        </p:spPr>
      </p:pic>
      <p:pic>
        <p:nvPicPr>
          <p:cNvPr id="924" name="Google Shape;924;p105"/>
          <p:cNvPicPr preferRelativeResize="0"/>
          <p:nvPr/>
        </p:nvPicPr>
        <p:blipFill rotWithShape="1">
          <a:blip r:embed="rId4">
            <a:alphaModFix/>
          </a:blip>
          <a:srcRect r="18086"/>
          <a:stretch/>
        </p:blipFill>
        <p:spPr>
          <a:xfrm>
            <a:off x="269875" y="3154401"/>
            <a:ext cx="5186975" cy="1793274"/>
          </a:xfrm>
          <a:prstGeom prst="rect">
            <a:avLst/>
          </a:prstGeom>
          <a:noFill/>
          <a:ln>
            <a:noFill/>
          </a:ln>
        </p:spPr>
      </p:pic>
      <p:sp>
        <p:nvSpPr>
          <p:cNvPr id="925" name="Google Shape;925;p10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06"/>
          <p:cNvSpPr txBox="1">
            <a:spLocks noGrp="1"/>
          </p:cNvSpPr>
          <p:nvPr>
            <p:ph type="title"/>
          </p:nvPr>
        </p:nvSpPr>
        <p:spPr>
          <a:xfrm>
            <a:off x="727650" y="574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Limitations of pH-Partition Hypothesis</a:t>
            </a:r>
            <a:endParaRPr/>
          </a:p>
        </p:txBody>
      </p:sp>
      <p:sp>
        <p:nvSpPr>
          <p:cNvPr id="931" name="Google Shape;931;p106"/>
          <p:cNvSpPr txBox="1">
            <a:spLocks noGrp="1"/>
          </p:cNvSpPr>
          <p:nvPr>
            <p:ph type="body" idx="1"/>
          </p:nvPr>
        </p:nvSpPr>
        <p:spPr>
          <a:xfrm>
            <a:off x="3237000" y="1175550"/>
            <a:ext cx="5907000" cy="2335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1700" b="1">
                <a:solidFill>
                  <a:srgbClr val="5B0F00"/>
                </a:solidFill>
                <a:latin typeface="Arial"/>
                <a:ea typeface="Arial"/>
                <a:cs typeface="Arial"/>
                <a:sym typeface="Arial"/>
              </a:rPr>
              <a:t>Deviations from the theory…</a:t>
            </a:r>
            <a:endParaRPr sz="1700" b="1">
              <a:solidFill>
                <a:srgbClr val="5B0F00"/>
              </a:solidFill>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1. Presence of virtual membrane pH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2. Absorption of ionised drug </a:t>
            </a:r>
            <a:endParaRPr sz="1700">
              <a:latin typeface="Arial"/>
              <a:ea typeface="Arial"/>
              <a:cs typeface="Arial"/>
              <a:sym typeface="Arial"/>
            </a:endParaRPr>
          </a:p>
          <a:p>
            <a:pPr marL="0" lvl="0" indent="0" algn="l" rtl="0">
              <a:spcBef>
                <a:spcPts val="1200"/>
              </a:spcBef>
              <a:spcAft>
                <a:spcPts val="0"/>
              </a:spcAft>
              <a:buNone/>
            </a:pPr>
            <a:r>
              <a:rPr lang="en-GB" sz="1700">
                <a:latin typeface="Arial"/>
                <a:ea typeface="Arial"/>
                <a:cs typeface="Arial"/>
                <a:sym typeface="Arial"/>
              </a:rPr>
              <a:t>3. Influence of GI surface area and residence time of drug </a:t>
            </a:r>
            <a:endParaRPr sz="1700">
              <a:latin typeface="Arial"/>
              <a:ea typeface="Arial"/>
              <a:cs typeface="Arial"/>
              <a:sym typeface="Arial"/>
            </a:endParaRPr>
          </a:p>
          <a:p>
            <a:pPr marL="0" lvl="0" indent="0" algn="l" rtl="0">
              <a:spcBef>
                <a:spcPts val="1200"/>
              </a:spcBef>
              <a:spcAft>
                <a:spcPts val="1200"/>
              </a:spcAft>
              <a:buNone/>
            </a:pPr>
            <a:r>
              <a:rPr lang="en-GB" sz="1700">
                <a:latin typeface="Arial"/>
                <a:ea typeface="Arial"/>
                <a:cs typeface="Arial"/>
                <a:sym typeface="Arial"/>
              </a:rPr>
              <a:t>4. Presence of aqueous unstirred diffusion layer</a:t>
            </a:r>
            <a:endParaRPr sz="1700">
              <a:latin typeface="Arial"/>
              <a:ea typeface="Arial"/>
              <a:cs typeface="Arial"/>
              <a:sym typeface="Arial"/>
            </a:endParaRPr>
          </a:p>
        </p:txBody>
      </p:sp>
      <p:pic>
        <p:nvPicPr>
          <p:cNvPr id="932" name="Google Shape;932;p106"/>
          <p:cNvPicPr preferRelativeResize="0"/>
          <p:nvPr/>
        </p:nvPicPr>
        <p:blipFill rotWithShape="1">
          <a:blip r:embed="rId3">
            <a:alphaModFix/>
          </a:blip>
          <a:srcRect l="6629" b="7612"/>
          <a:stretch/>
        </p:blipFill>
        <p:spPr>
          <a:xfrm>
            <a:off x="1825" y="1657925"/>
            <a:ext cx="6770301" cy="3485574"/>
          </a:xfrm>
          <a:prstGeom prst="rect">
            <a:avLst/>
          </a:prstGeom>
          <a:noFill/>
          <a:ln>
            <a:noFill/>
          </a:ln>
        </p:spPr>
      </p:pic>
      <p:sp>
        <p:nvSpPr>
          <p:cNvPr id="933" name="Google Shape;933;p10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07"/>
          <p:cNvSpPr txBox="1">
            <a:spLocks noGrp="1"/>
          </p:cNvSpPr>
          <p:nvPr>
            <p:ph type="title"/>
          </p:nvPr>
        </p:nvSpPr>
        <p:spPr>
          <a:xfrm>
            <a:off x="729450" y="5615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1.Presence of virtual membrane pH</a:t>
            </a:r>
            <a:endParaRPr/>
          </a:p>
        </p:txBody>
      </p:sp>
      <p:sp>
        <p:nvSpPr>
          <p:cNvPr id="939" name="Google Shape;939;p107"/>
          <p:cNvSpPr txBox="1">
            <a:spLocks noGrp="1"/>
          </p:cNvSpPr>
          <p:nvPr>
            <p:ph type="body" idx="1"/>
          </p:nvPr>
        </p:nvSpPr>
        <p:spPr>
          <a:xfrm>
            <a:off x="326375" y="1422950"/>
            <a:ext cx="4764900" cy="3576900"/>
          </a:xfrm>
          <a:prstGeom prst="rect">
            <a:avLst/>
          </a:prstGeom>
        </p:spPr>
        <p:txBody>
          <a:bodyPr spcFirstLastPara="1" wrap="square" lIns="91425" tIns="91425" rIns="91425" bIns="91425" anchor="t" anchorCtr="0">
            <a:normAutofit fontScale="85000"/>
          </a:bodyPr>
          <a:lstStyle/>
          <a:p>
            <a:pPr marL="0" lvl="0" indent="0" algn="l" rtl="0">
              <a:spcBef>
                <a:spcPts val="0"/>
              </a:spcBef>
              <a:spcAft>
                <a:spcPts val="0"/>
              </a:spcAft>
              <a:buNone/>
            </a:pPr>
            <a:r>
              <a:rPr lang="en-GB" sz="2000" u="sng">
                <a:latin typeface="Arial"/>
                <a:ea typeface="Arial"/>
                <a:cs typeface="Arial"/>
                <a:sym typeface="Arial"/>
              </a:rPr>
              <a:t>pH absorption curve for acidic &amp; basic drugs</a:t>
            </a:r>
            <a:endParaRPr sz="2000" u="sng">
              <a:latin typeface="Arial"/>
              <a:ea typeface="Arial"/>
              <a:cs typeface="Arial"/>
              <a:sym typeface="Arial"/>
            </a:endParaRPr>
          </a:p>
          <a:p>
            <a:pPr marL="0" lvl="0" indent="0" algn="l" rtl="0">
              <a:spcBef>
                <a:spcPts val="1200"/>
              </a:spcBef>
              <a:spcAft>
                <a:spcPts val="0"/>
              </a:spcAft>
              <a:buNone/>
            </a:pPr>
            <a:r>
              <a:rPr lang="en-GB" sz="2000">
                <a:latin typeface="Arial"/>
                <a:ea typeface="Arial"/>
                <a:cs typeface="Arial"/>
                <a:sym typeface="Arial"/>
              </a:rPr>
              <a:t>Dotted lines - curves predicted by pH partition hypothesis (only unionized drugs absorbed)</a:t>
            </a:r>
            <a:endParaRPr sz="2000">
              <a:latin typeface="Arial"/>
              <a:ea typeface="Arial"/>
              <a:cs typeface="Arial"/>
              <a:sym typeface="Arial"/>
            </a:endParaRPr>
          </a:p>
          <a:p>
            <a:pPr marL="0" lvl="0" indent="0" algn="l" rtl="0">
              <a:spcBef>
                <a:spcPts val="1200"/>
              </a:spcBef>
              <a:spcAft>
                <a:spcPts val="0"/>
              </a:spcAft>
              <a:buNone/>
            </a:pPr>
            <a:r>
              <a:rPr lang="en-GB" sz="2000">
                <a:latin typeface="Arial"/>
                <a:ea typeface="Arial"/>
                <a:cs typeface="Arial"/>
                <a:sym typeface="Arial"/>
              </a:rPr>
              <a:t>Bold lines - the practical curves (less steep &amp; shifted)</a:t>
            </a:r>
            <a:endParaRPr sz="2000">
              <a:latin typeface="Arial"/>
              <a:ea typeface="Arial"/>
              <a:cs typeface="Arial"/>
              <a:sym typeface="Arial"/>
            </a:endParaRPr>
          </a:p>
          <a:p>
            <a:pPr marL="0" lvl="0" indent="0" algn="l" rtl="0">
              <a:spcBef>
                <a:spcPts val="1200"/>
              </a:spcBef>
              <a:spcAft>
                <a:spcPts val="0"/>
              </a:spcAft>
              <a:buNone/>
            </a:pPr>
            <a:r>
              <a:rPr lang="en-GB" sz="2000">
                <a:latin typeface="Arial"/>
                <a:ea typeface="Arial"/>
                <a:cs typeface="Arial"/>
                <a:sym typeface="Arial"/>
              </a:rPr>
              <a:t>Virtual pH also called the </a:t>
            </a:r>
            <a:r>
              <a:rPr lang="en-GB" sz="2000" u="sng">
                <a:solidFill>
                  <a:srgbClr val="20124D"/>
                </a:solidFill>
                <a:latin typeface="Arial"/>
                <a:ea typeface="Arial"/>
                <a:cs typeface="Arial"/>
                <a:sym typeface="Arial"/>
              </a:rPr>
              <a:t>microclimate pH</a:t>
            </a:r>
            <a:r>
              <a:rPr lang="en-GB" sz="2000">
                <a:latin typeface="Arial"/>
                <a:ea typeface="Arial"/>
                <a:cs typeface="Arial"/>
                <a:sym typeface="Arial"/>
              </a:rPr>
              <a:t>, is different from the luminal pH exists at the membrane pH  </a:t>
            </a:r>
            <a:endParaRPr sz="2000">
              <a:latin typeface="Arial"/>
              <a:ea typeface="Arial"/>
              <a:cs typeface="Arial"/>
              <a:sym typeface="Arial"/>
            </a:endParaRPr>
          </a:p>
          <a:p>
            <a:pPr marL="0" lvl="0" indent="0" algn="l" rtl="0">
              <a:spcBef>
                <a:spcPts val="1200"/>
              </a:spcBef>
              <a:spcAft>
                <a:spcPts val="1200"/>
              </a:spcAft>
              <a:buNone/>
            </a:pPr>
            <a:endParaRPr sz="1700">
              <a:latin typeface="Arial"/>
              <a:ea typeface="Arial"/>
              <a:cs typeface="Arial"/>
              <a:sym typeface="Arial"/>
            </a:endParaRPr>
          </a:p>
        </p:txBody>
      </p:sp>
      <p:pic>
        <p:nvPicPr>
          <p:cNvPr id="940" name="Google Shape;940;p107"/>
          <p:cNvPicPr preferRelativeResize="0"/>
          <p:nvPr/>
        </p:nvPicPr>
        <p:blipFill>
          <a:blip r:embed="rId3">
            <a:alphaModFix/>
          </a:blip>
          <a:stretch>
            <a:fillRect/>
          </a:stretch>
        </p:blipFill>
        <p:spPr>
          <a:xfrm>
            <a:off x="4857750" y="1327425"/>
            <a:ext cx="4286250" cy="3318854"/>
          </a:xfrm>
          <a:prstGeom prst="rect">
            <a:avLst/>
          </a:prstGeom>
          <a:noFill/>
          <a:ln>
            <a:noFill/>
          </a:ln>
        </p:spPr>
      </p:pic>
      <p:sp>
        <p:nvSpPr>
          <p:cNvPr id="941" name="Google Shape;941;p10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08"/>
          <p:cNvSpPr txBox="1">
            <a:spLocks noGrp="1"/>
          </p:cNvSpPr>
          <p:nvPr>
            <p:ph type="title"/>
          </p:nvPr>
        </p:nvSpPr>
        <p:spPr>
          <a:xfrm>
            <a:off x="807775" y="58760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Absorption of ionized drugs</a:t>
            </a:r>
            <a:endParaRPr/>
          </a:p>
        </p:txBody>
      </p:sp>
      <p:sp>
        <p:nvSpPr>
          <p:cNvPr id="947" name="Google Shape;947;p108"/>
          <p:cNvSpPr txBox="1">
            <a:spLocks noGrp="1"/>
          </p:cNvSpPr>
          <p:nvPr>
            <p:ph type="body" idx="1"/>
          </p:nvPr>
        </p:nvSpPr>
        <p:spPr>
          <a:xfrm>
            <a:off x="807775" y="1449050"/>
            <a:ext cx="7873500" cy="3498600"/>
          </a:xfrm>
          <a:prstGeom prst="rect">
            <a:avLst/>
          </a:prstGeom>
        </p:spPr>
        <p:txBody>
          <a:bodyPr spcFirstLastPara="1" wrap="square" lIns="91425" tIns="91425" rIns="91425" bIns="91425" anchor="t" anchorCtr="0">
            <a:normAutofit lnSpcReduction="10000"/>
          </a:bodyPr>
          <a:lstStyle/>
          <a:p>
            <a:pPr marL="457200" lvl="0" indent="-366034" algn="l" rtl="0">
              <a:spcBef>
                <a:spcPts val="0"/>
              </a:spcBef>
              <a:spcAft>
                <a:spcPts val="0"/>
              </a:spcAft>
              <a:buSzPts val="2164"/>
              <a:buFont typeface="Arial"/>
              <a:buChar char="➢"/>
            </a:pPr>
            <a:r>
              <a:rPr lang="en-GB" sz="2164">
                <a:latin typeface="Arial"/>
                <a:ea typeface="Arial"/>
                <a:cs typeface="Arial"/>
                <a:sym typeface="Arial"/>
              </a:rPr>
              <a:t>As per hypothesis only unionized form of drug is absorbed and ionized form is negligible ( 3 to 4 times less)   — </a:t>
            </a:r>
            <a:r>
              <a:rPr lang="en-GB" sz="2164" u="sng">
                <a:latin typeface="Arial"/>
                <a:ea typeface="Arial"/>
                <a:cs typeface="Arial"/>
                <a:sym typeface="Arial"/>
              </a:rPr>
              <a:t>principle of nonionic diffusion</a:t>
            </a:r>
            <a:endParaRPr sz="2164" u="sng">
              <a:latin typeface="Arial"/>
              <a:ea typeface="Arial"/>
              <a:cs typeface="Arial"/>
              <a:sym typeface="Arial"/>
            </a:endParaRPr>
          </a:p>
          <a:p>
            <a:pPr marL="457200" lvl="0" indent="-366034" algn="l" rtl="0">
              <a:spcBef>
                <a:spcPts val="0"/>
              </a:spcBef>
              <a:spcAft>
                <a:spcPts val="0"/>
              </a:spcAft>
              <a:buSzPts val="2164"/>
              <a:buFont typeface="Arial"/>
              <a:buChar char="➢"/>
            </a:pPr>
            <a:r>
              <a:rPr lang="en-GB" sz="2164">
                <a:latin typeface="Arial"/>
                <a:ea typeface="Arial"/>
                <a:cs typeface="Arial"/>
                <a:sym typeface="Arial"/>
              </a:rPr>
              <a:t>pH absorption curve shift suggested that ionized form of some drugs also gets absorbed to some extent.</a:t>
            </a:r>
            <a:endParaRPr sz="2164">
              <a:latin typeface="Arial"/>
              <a:ea typeface="Arial"/>
              <a:cs typeface="Arial"/>
              <a:sym typeface="Arial"/>
            </a:endParaRPr>
          </a:p>
          <a:p>
            <a:pPr marL="457200" lvl="0" indent="-366034" algn="l" rtl="0">
              <a:spcBef>
                <a:spcPts val="0"/>
              </a:spcBef>
              <a:spcAft>
                <a:spcPts val="0"/>
              </a:spcAft>
              <a:buSzPts val="2164"/>
              <a:buFont typeface="Arial"/>
              <a:buChar char="➢"/>
            </a:pPr>
            <a:r>
              <a:rPr lang="en-GB" sz="2164">
                <a:latin typeface="Arial"/>
                <a:ea typeface="Arial"/>
                <a:cs typeface="Arial"/>
                <a:sym typeface="Arial"/>
              </a:rPr>
              <a:t>If such drugs have large lipophilic group in their structure,despite their ionization,they will be absorbed passively or by active transport, ion pair transport and convective flow.</a:t>
            </a:r>
            <a:endParaRPr sz="1800">
              <a:latin typeface="Arial"/>
              <a:ea typeface="Arial"/>
              <a:cs typeface="Arial"/>
              <a:sym typeface="Arial"/>
            </a:endParaRPr>
          </a:p>
        </p:txBody>
      </p:sp>
      <p:sp>
        <p:nvSpPr>
          <p:cNvPr id="948" name="Google Shape;948;p10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09"/>
          <p:cNvSpPr txBox="1">
            <a:spLocks noGrp="1"/>
          </p:cNvSpPr>
          <p:nvPr>
            <p:ph type="title"/>
          </p:nvPr>
        </p:nvSpPr>
        <p:spPr>
          <a:xfrm>
            <a:off x="259475" y="535375"/>
            <a:ext cx="82392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Influence of GI surface area  &amp; residence time of drug.</a:t>
            </a:r>
            <a:endParaRPr/>
          </a:p>
        </p:txBody>
      </p:sp>
      <p:sp>
        <p:nvSpPr>
          <p:cNvPr id="954" name="Google Shape;954;p109"/>
          <p:cNvSpPr txBox="1">
            <a:spLocks noGrp="1"/>
          </p:cNvSpPr>
          <p:nvPr>
            <p:ph type="body" idx="1"/>
          </p:nvPr>
        </p:nvSpPr>
        <p:spPr>
          <a:xfrm>
            <a:off x="417750" y="1357675"/>
            <a:ext cx="7989600" cy="36162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GB" sz="1608">
                <a:latin typeface="Arial"/>
                <a:ea typeface="Arial"/>
                <a:cs typeface="Arial"/>
                <a:sym typeface="Arial"/>
              </a:rPr>
              <a:t>According to theory - ( condition of unionized form in large extent)</a:t>
            </a:r>
            <a:endParaRPr sz="1608">
              <a:latin typeface="Arial"/>
              <a:ea typeface="Arial"/>
              <a:cs typeface="Arial"/>
              <a:sym typeface="Arial"/>
            </a:endParaRPr>
          </a:p>
          <a:p>
            <a:pPr marL="0" lvl="0" indent="0" algn="l" rtl="0">
              <a:spcBef>
                <a:spcPts val="1200"/>
              </a:spcBef>
              <a:spcAft>
                <a:spcPts val="0"/>
              </a:spcAft>
              <a:buNone/>
            </a:pPr>
            <a:r>
              <a:rPr lang="en-GB" sz="1608">
                <a:latin typeface="Arial"/>
                <a:ea typeface="Arial"/>
                <a:cs typeface="Arial"/>
                <a:sym typeface="Arial"/>
              </a:rPr>
              <a:t>	Acidic drugs are  best absorbed from stomach</a:t>
            </a:r>
            <a:endParaRPr sz="1608">
              <a:latin typeface="Arial"/>
              <a:ea typeface="Arial"/>
              <a:cs typeface="Arial"/>
              <a:sym typeface="Arial"/>
            </a:endParaRPr>
          </a:p>
          <a:p>
            <a:pPr marL="0" lvl="0" indent="0" algn="l" rtl="0">
              <a:spcBef>
                <a:spcPts val="1200"/>
              </a:spcBef>
              <a:spcAft>
                <a:spcPts val="0"/>
              </a:spcAft>
              <a:buNone/>
            </a:pPr>
            <a:r>
              <a:rPr lang="en-GB" sz="1608">
                <a:latin typeface="Arial"/>
                <a:ea typeface="Arial"/>
                <a:cs typeface="Arial"/>
                <a:sym typeface="Arial"/>
              </a:rPr>
              <a:t>	Basic drugs are best absorbed from intestine</a:t>
            </a:r>
            <a:endParaRPr sz="1608">
              <a:latin typeface="Arial"/>
              <a:ea typeface="Arial"/>
              <a:cs typeface="Arial"/>
              <a:sym typeface="Arial"/>
            </a:endParaRPr>
          </a:p>
          <a:p>
            <a:pPr marL="0" lvl="0" indent="0" algn="l" rtl="0">
              <a:spcBef>
                <a:spcPts val="1200"/>
              </a:spcBef>
              <a:spcAft>
                <a:spcPts val="0"/>
              </a:spcAft>
              <a:buNone/>
            </a:pPr>
            <a:r>
              <a:rPr lang="en-GB" sz="1608" b="1" i="1">
                <a:solidFill>
                  <a:srgbClr val="20124D"/>
                </a:solidFill>
                <a:latin typeface="Arial"/>
                <a:ea typeface="Arial"/>
                <a:cs typeface="Arial"/>
                <a:sym typeface="Arial"/>
              </a:rPr>
              <a:t>But the surface area of stomach and intestine are different</a:t>
            </a:r>
            <a:endParaRPr sz="1608" b="1" i="1">
              <a:solidFill>
                <a:srgbClr val="20124D"/>
              </a:solidFill>
              <a:latin typeface="Arial"/>
              <a:ea typeface="Arial"/>
              <a:cs typeface="Arial"/>
              <a:sym typeface="Arial"/>
            </a:endParaRPr>
          </a:p>
          <a:p>
            <a:pPr marL="457200" lvl="0" indent="-330715" algn="l" rtl="0">
              <a:spcBef>
                <a:spcPts val="1200"/>
              </a:spcBef>
              <a:spcAft>
                <a:spcPts val="0"/>
              </a:spcAft>
              <a:buSzPts val="1608"/>
              <a:buFont typeface="Arial"/>
              <a:buChar char="★"/>
            </a:pPr>
            <a:r>
              <a:rPr lang="en-GB" sz="1608">
                <a:latin typeface="Arial"/>
                <a:ea typeface="Arial"/>
                <a:cs typeface="Arial"/>
                <a:sym typeface="Arial"/>
              </a:rPr>
              <a:t>Once an acidic drugs reaches the intestine , the remaining fraction will be absorbed poorly</a:t>
            </a:r>
            <a:endParaRPr sz="1608">
              <a:latin typeface="Arial"/>
              <a:ea typeface="Arial"/>
              <a:cs typeface="Arial"/>
              <a:sym typeface="Arial"/>
            </a:endParaRPr>
          </a:p>
          <a:p>
            <a:pPr marL="457200" lvl="0" indent="-330715" algn="l" rtl="0">
              <a:spcBef>
                <a:spcPts val="0"/>
              </a:spcBef>
              <a:spcAft>
                <a:spcPts val="0"/>
              </a:spcAft>
              <a:buSzPts val="1608"/>
              <a:buFont typeface="Arial"/>
              <a:buChar char="★"/>
            </a:pPr>
            <a:r>
              <a:rPr lang="en-GB" sz="1608">
                <a:latin typeface="Arial"/>
                <a:ea typeface="Arial"/>
                <a:cs typeface="Arial"/>
                <a:sym typeface="Arial"/>
              </a:rPr>
              <a:t>It may not attain its therapeutic level</a:t>
            </a:r>
            <a:endParaRPr sz="1608">
              <a:latin typeface="Arial"/>
              <a:ea typeface="Arial"/>
              <a:cs typeface="Arial"/>
              <a:sym typeface="Arial"/>
            </a:endParaRPr>
          </a:p>
          <a:p>
            <a:pPr marL="457200" lvl="0" indent="-330715" algn="l" rtl="0">
              <a:spcBef>
                <a:spcPts val="0"/>
              </a:spcBef>
              <a:spcAft>
                <a:spcPts val="0"/>
              </a:spcAft>
              <a:buSzPts val="1608"/>
              <a:buFont typeface="Arial"/>
              <a:buChar char="★"/>
            </a:pPr>
            <a:r>
              <a:rPr lang="en-GB" sz="1608">
                <a:latin typeface="Arial"/>
                <a:ea typeface="Arial"/>
                <a:cs typeface="Arial"/>
                <a:sym typeface="Arial"/>
              </a:rPr>
              <a:t>But irrespective of gastric pH and degree of ionization both acidic &amp; basic drugs are more rapidly absorbed from the intestine, due to its larger surface area and longer residence time </a:t>
            </a:r>
            <a:endParaRPr sz="1608">
              <a:latin typeface="Arial"/>
              <a:ea typeface="Arial"/>
              <a:cs typeface="Arial"/>
              <a:sym typeface="Arial"/>
            </a:endParaRPr>
          </a:p>
          <a:p>
            <a:pPr marL="0" lvl="0" indent="0" algn="l" rtl="0">
              <a:spcBef>
                <a:spcPts val="1200"/>
              </a:spcBef>
              <a:spcAft>
                <a:spcPts val="1200"/>
              </a:spcAft>
              <a:buNone/>
            </a:pPr>
            <a:r>
              <a:rPr lang="en-GB"/>
              <a:t>	</a:t>
            </a:r>
            <a:endParaRPr/>
          </a:p>
        </p:txBody>
      </p:sp>
      <p:sp>
        <p:nvSpPr>
          <p:cNvPr id="955" name="Google Shape;955;p10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10"/>
          <p:cNvSpPr txBox="1">
            <a:spLocks noGrp="1"/>
          </p:cNvSpPr>
          <p:nvPr>
            <p:ph type="title"/>
          </p:nvPr>
        </p:nvSpPr>
        <p:spPr>
          <a:xfrm>
            <a:off x="729450" y="574525"/>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Presence of aqueous unstirred diffusion layer</a:t>
            </a:r>
            <a:endParaRPr/>
          </a:p>
        </p:txBody>
      </p:sp>
      <p:sp>
        <p:nvSpPr>
          <p:cNvPr id="961" name="Google Shape;961;p110"/>
          <p:cNvSpPr txBox="1">
            <a:spLocks noGrp="1"/>
          </p:cNvSpPr>
          <p:nvPr>
            <p:ph type="body" idx="1"/>
          </p:nvPr>
        </p:nvSpPr>
        <p:spPr>
          <a:xfrm>
            <a:off x="207250" y="1266300"/>
            <a:ext cx="4680300" cy="3629100"/>
          </a:xfrm>
          <a:prstGeom prst="rect">
            <a:avLst/>
          </a:prstGeom>
        </p:spPr>
        <p:txBody>
          <a:bodyPr spcFirstLastPara="1" wrap="square" lIns="91425" tIns="91425" rIns="91425" bIns="91425" anchor="t" anchorCtr="0">
            <a:normAutofit fontScale="70000" lnSpcReduction="10000"/>
          </a:bodyPr>
          <a:lstStyle/>
          <a:p>
            <a:pPr marL="0" lvl="0" indent="0" algn="l" rtl="0">
              <a:spcBef>
                <a:spcPts val="0"/>
              </a:spcBef>
              <a:spcAft>
                <a:spcPts val="0"/>
              </a:spcAft>
              <a:buNone/>
            </a:pPr>
            <a:r>
              <a:rPr lang="en-GB" sz="1944">
                <a:latin typeface="Arial"/>
                <a:ea typeface="Arial"/>
                <a:cs typeface="Arial"/>
                <a:sym typeface="Arial"/>
              </a:rPr>
              <a:t>The bulk of the luminal fluid is not in direct contact with the membrane but a barrier called as aqueous unstirred diffusion layer present in between them.</a:t>
            </a:r>
            <a:endParaRPr sz="1944">
              <a:latin typeface="Arial"/>
              <a:ea typeface="Arial"/>
              <a:cs typeface="Arial"/>
              <a:sym typeface="Arial"/>
            </a:endParaRPr>
          </a:p>
          <a:p>
            <a:pPr marL="0" lvl="0" indent="0" algn="l" rtl="0">
              <a:spcBef>
                <a:spcPts val="1200"/>
              </a:spcBef>
              <a:spcAft>
                <a:spcPts val="0"/>
              </a:spcAft>
              <a:buNone/>
            </a:pPr>
            <a:r>
              <a:rPr lang="en-GB" sz="1944">
                <a:latin typeface="Arial"/>
                <a:ea typeface="Arial"/>
                <a:cs typeface="Arial"/>
                <a:sym typeface="Arial"/>
              </a:rPr>
              <a:t>Such layer has thickness and it acts as a barrier to the absorption of drugs.</a:t>
            </a:r>
            <a:endParaRPr sz="1944">
              <a:latin typeface="Arial"/>
              <a:ea typeface="Arial"/>
              <a:cs typeface="Arial"/>
              <a:sym typeface="Arial"/>
            </a:endParaRPr>
          </a:p>
          <a:p>
            <a:pPr marL="457200" lvl="0" indent="-315041" algn="l" rtl="0">
              <a:spcBef>
                <a:spcPts val="1200"/>
              </a:spcBef>
              <a:spcAft>
                <a:spcPts val="0"/>
              </a:spcAft>
              <a:buSzPct val="100000"/>
              <a:buFont typeface="Arial"/>
              <a:buChar char="●"/>
            </a:pPr>
            <a:r>
              <a:rPr lang="en-GB" sz="1944">
                <a:latin typeface="Arial"/>
                <a:ea typeface="Arial"/>
                <a:cs typeface="Arial"/>
                <a:sym typeface="Arial"/>
              </a:rPr>
              <a:t>As per pH partition theory the rate limiting step in the absorption was partitioning in the lipid barrier.</a:t>
            </a:r>
            <a:endParaRPr sz="1944">
              <a:latin typeface="Arial"/>
              <a:ea typeface="Arial"/>
              <a:cs typeface="Arial"/>
              <a:sym typeface="Arial"/>
            </a:endParaRPr>
          </a:p>
          <a:p>
            <a:pPr marL="457200" lvl="0" indent="-315041" algn="l" rtl="0">
              <a:spcBef>
                <a:spcPts val="0"/>
              </a:spcBef>
              <a:spcAft>
                <a:spcPts val="0"/>
              </a:spcAft>
              <a:buSzPct val="100000"/>
              <a:buFont typeface="Arial"/>
              <a:buChar char="●"/>
            </a:pPr>
            <a:r>
              <a:rPr lang="en-GB" sz="1944">
                <a:latin typeface="Arial"/>
                <a:ea typeface="Arial"/>
                <a:cs typeface="Arial"/>
                <a:sym typeface="Arial"/>
              </a:rPr>
              <a:t>Presence of aqueous unstirred diffusion layer, a drug must diffuse first through this barrier and then through the lipoidal barrier.</a:t>
            </a:r>
            <a:endParaRPr sz="1944">
              <a:latin typeface="Arial"/>
              <a:ea typeface="Arial"/>
              <a:cs typeface="Arial"/>
              <a:sym typeface="Arial"/>
            </a:endParaRPr>
          </a:p>
          <a:p>
            <a:pPr marL="457200" lvl="0" indent="-286385" algn="l" rtl="0">
              <a:spcBef>
                <a:spcPts val="0"/>
              </a:spcBef>
              <a:spcAft>
                <a:spcPts val="0"/>
              </a:spcAft>
              <a:buSzPct val="66849"/>
              <a:buChar char="●"/>
            </a:pPr>
            <a:r>
              <a:rPr lang="en-GB" sz="1944">
                <a:latin typeface="Arial"/>
                <a:ea typeface="Arial"/>
                <a:cs typeface="Arial"/>
                <a:sym typeface="Arial"/>
              </a:rPr>
              <a:t>Thus drugs having large partition coefficient can rapidly penetrate the lipid membrane but diffusion through the aqueous unstirred layer is the rate limiting step.</a:t>
            </a:r>
            <a:r>
              <a:rPr lang="en-GB"/>
              <a:t>  </a:t>
            </a:r>
            <a:endParaRPr/>
          </a:p>
        </p:txBody>
      </p:sp>
      <p:pic>
        <p:nvPicPr>
          <p:cNvPr id="962" name="Google Shape;962;p110"/>
          <p:cNvPicPr preferRelativeResize="0"/>
          <p:nvPr/>
        </p:nvPicPr>
        <p:blipFill rotWithShape="1">
          <a:blip r:embed="rId3">
            <a:alphaModFix/>
          </a:blip>
          <a:srcRect l="5873" t="4287" b="6760"/>
          <a:stretch/>
        </p:blipFill>
        <p:spPr>
          <a:xfrm>
            <a:off x="4887550" y="1553500"/>
            <a:ext cx="4136225" cy="2558700"/>
          </a:xfrm>
          <a:prstGeom prst="rect">
            <a:avLst/>
          </a:prstGeom>
          <a:noFill/>
          <a:ln>
            <a:noFill/>
          </a:ln>
        </p:spPr>
      </p:pic>
      <p:sp>
        <p:nvSpPr>
          <p:cNvPr id="963" name="Google Shape;963;p1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p111"/>
          <p:cNvPicPr preferRelativeResize="0"/>
          <p:nvPr/>
        </p:nvPicPr>
        <p:blipFill>
          <a:blip r:embed="rId3">
            <a:alphaModFix/>
          </a:blip>
          <a:stretch>
            <a:fillRect/>
          </a:stretch>
        </p:blipFill>
        <p:spPr>
          <a:xfrm>
            <a:off x="1838726" y="1116600"/>
            <a:ext cx="1830026" cy="2728399"/>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sp>
        <p:nvSpPr>
          <p:cNvPr id="969" name="Google Shape;969;p111"/>
          <p:cNvSpPr txBox="1">
            <a:spLocks noGrp="1"/>
          </p:cNvSpPr>
          <p:nvPr>
            <p:ph type="body" idx="1"/>
          </p:nvPr>
        </p:nvSpPr>
        <p:spPr>
          <a:xfrm>
            <a:off x="850800" y="1426150"/>
            <a:ext cx="8293200" cy="36261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1200"/>
              </a:spcAft>
              <a:buNone/>
            </a:pPr>
            <a:r>
              <a:rPr lang="en-GB" sz="2400">
                <a:latin typeface="Arial"/>
                <a:ea typeface="Arial"/>
                <a:cs typeface="Arial"/>
                <a:sym typeface="Arial"/>
              </a:rPr>
              <a:t>Despite                </a:t>
            </a:r>
            <a:r>
              <a:rPr lang="en-GB" sz="3200">
                <a:latin typeface="Arial"/>
                <a:ea typeface="Arial"/>
                <a:cs typeface="Arial"/>
                <a:sym typeface="Arial"/>
              </a:rPr>
              <a:t> </a:t>
            </a:r>
            <a:r>
              <a:rPr lang="en-GB" sz="15500">
                <a:latin typeface="Arial"/>
                <a:ea typeface="Arial"/>
                <a:cs typeface="Arial"/>
                <a:sym typeface="Arial"/>
              </a:rPr>
              <a:t>l</a:t>
            </a:r>
            <a:r>
              <a:rPr lang="en-GB" sz="2400">
                <a:latin typeface="Arial"/>
                <a:ea typeface="Arial"/>
                <a:cs typeface="Arial"/>
                <a:sym typeface="Arial"/>
              </a:rPr>
              <a:t>imitations, the pH-partition theory is </a:t>
            </a:r>
            <a:r>
              <a:rPr lang="en-GB" sz="2400" u="sng">
                <a:solidFill>
                  <a:srgbClr val="20124D"/>
                </a:solidFill>
                <a:latin typeface="Arial"/>
                <a:ea typeface="Arial"/>
                <a:cs typeface="Arial"/>
                <a:sym typeface="Arial"/>
              </a:rPr>
              <a:t>still useful in the basic understanding of drug absorption</a:t>
            </a:r>
            <a:r>
              <a:rPr lang="en-GB" sz="2400">
                <a:latin typeface="Arial"/>
                <a:ea typeface="Arial"/>
                <a:cs typeface="Arial"/>
                <a:sym typeface="Arial"/>
              </a:rPr>
              <a:t> and movement of drug between various body compartments.</a:t>
            </a:r>
            <a:endParaRPr sz="2400">
              <a:latin typeface="Arial"/>
              <a:ea typeface="Arial"/>
              <a:cs typeface="Arial"/>
              <a:sym typeface="Arial"/>
            </a:endParaRPr>
          </a:p>
        </p:txBody>
      </p:sp>
      <p:sp>
        <p:nvSpPr>
          <p:cNvPr id="970" name="Google Shape;970;p1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99</a:t>
            </a:fld>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20415</Words>
  <PresentationFormat>On-screen Show (16:9)</PresentationFormat>
  <Paragraphs>1491</Paragraphs>
  <Slides>226</Slides>
  <Notes>225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226</vt:i4>
      </vt:variant>
    </vt:vector>
  </HeadingPairs>
  <TitlesOfParts>
    <vt:vector size="233" baseType="lpstr">
      <vt:lpstr>Arial</vt:lpstr>
      <vt:lpstr>Raleway</vt:lpstr>
      <vt:lpstr>Lato</vt:lpstr>
      <vt:lpstr>Roboto</vt:lpstr>
      <vt:lpstr>Nunito</vt:lpstr>
      <vt:lpstr>Raleway Black</vt:lpstr>
      <vt:lpstr>Streamline</vt:lpstr>
      <vt:lpstr>Slide 1</vt:lpstr>
      <vt:lpstr>First Pass Effect  / Presystemic metabolism</vt:lpstr>
      <vt:lpstr>Cellular Membrane</vt:lpstr>
      <vt:lpstr>Mechanism of drug absorption</vt:lpstr>
      <vt:lpstr>Transcellular / Intracellular</vt:lpstr>
      <vt:lpstr>Transcellular process in drug absorption</vt:lpstr>
      <vt:lpstr>Paracellular / Intercellular transport</vt:lpstr>
      <vt:lpstr>Vesicular or Corpuscular Transport (Endocytosis) </vt:lpstr>
      <vt:lpstr>Compares transcellular, paracellular and vesicular transport mechanisms</vt:lpstr>
      <vt:lpstr>Let’s answer the questions </vt:lpstr>
      <vt:lpstr>Active and Passive Transport - Its Difference </vt:lpstr>
      <vt:lpstr>I.Passive Diffusion ( Passive Transport )</vt:lpstr>
      <vt:lpstr>Fick’s first law of diffusion</vt:lpstr>
      <vt:lpstr>Based on the above equation, certain characteristics of passive diffusion can be generalized </vt:lpstr>
      <vt:lpstr>SINK CONDITION</vt:lpstr>
      <vt:lpstr>Permeability</vt:lpstr>
      <vt:lpstr>First order Kinetics   </vt:lpstr>
      <vt:lpstr>II.Pore Transport ( Passive Transport)</vt:lpstr>
      <vt:lpstr>Characteristics of Pore Transport</vt:lpstr>
      <vt:lpstr>III. Ion-Pair Transport</vt:lpstr>
      <vt:lpstr>Carrier- mediated transport</vt:lpstr>
      <vt:lpstr>Polar &amp;  Non Polar </vt:lpstr>
      <vt:lpstr>Characteristics of carrier-mediated transport</vt:lpstr>
      <vt:lpstr>Characteristics of carrier-mediated transport</vt:lpstr>
      <vt:lpstr>Types of carrier-mediated transport systems have </vt:lpstr>
      <vt:lpstr>Let’s try to answer these questions </vt:lpstr>
      <vt:lpstr>Active transport</vt:lpstr>
      <vt:lpstr>Primary Active Transport</vt:lpstr>
      <vt:lpstr>ION TRANSPORTERS</vt:lpstr>
      <vt:lpstr>ABC (ATP-binding cassette) transporters </vt:lpstr>
      <vt:lpstr>Secondary active transport </vt:lpstr>
      <vt:lpstr>Uniport , Symport , Antiport</vt:lpstr>
      <vt:lpstr>Difference between Active &amp; Passive Transport</vt:lpstr>
      <vt:lpstr>Slide 34</vt:lpstr>
      <vt:lpstr>Endocytosis  (endon’, meaning ‘within’, ‘kytos’, meaning ‘cell’, and ‘-osis’, meaning ‘process’.)  </vt:lpstr>
      <vt:lpstr>Slide 36</vt:lpstr>
      <vt:lpstr>Let’s answer the questions</vt:lpstr>
      <vt:lpstr>Phases of Drug Transfer from GI Absorption Site (GI Epithelium) into Systemic Circulation  </vt:lpstr>
      <vt:lpstr>Routes of Drug Transfer </vt:lpstr>
      <vt:lpstr>FACTORS INFLUENCING DRUG ABSORPTION AND BIOAVAILABILITY</vt:lpstr>
      <vt:lpstr>Biopharmaceutic Considerations in Dosage Form Design </vt:lpstr>
      <vt:lpstr>Sequence of events in the absorption of drugs from orally administered solid dosage forms </vt:lpstr>
      <vt:lpstr>Slide 43</vt:lpstr>
      <vt:lpstr>Biopharmaceutic factors in the dosage form design</vt:lpstr>
      <vt:lpstr>PHARMACEUTICAL FACTORS </vt:lpstr>
      <vt:lpstr>PHYSICOCHEMICAL FACTORS AFFECTING DRUG ABSORPTION </vt:lpstr>
      <vt:lpstr>PHYSICOCHEMICAL FACTORS AFFECTING DRUG ABSORPTION  </vt:lpstr>
      <vt:lpstr>Biopharmaceutics Classification System (BCS)</vt:lpstr>
      <vt:lpstr>Dissolution</vt:lpstr>
      <vt:lpstr>Theories of drug dissolution</vt:lpstr>
      <vt:lpstr>Diffusion Layer Model - simplest and the most common theory for dissolution.</vt:lpstr>
      <vt:lpstr>Noyes and Whitney Equation:</vt:lpstr>
      <vt:lpstr>Nernst and Brunner Equation</vt:lpstr>
      <vt:lpstr>Slide 54</vt:lpstr>
      <vt:lpstr>Slide 55</vt:lpstr>
      <vt:lpstr>Hixson and Crowell’s cubic root law of dissolution</vt:lpstr>
      <vt:lpstr>Danckwert’s Model (Penetration or Surface Renewal Theory) </vt:lpstr>
      <vt:lpstr>Slide 58</vt:lpstr>
      <vt:lpstr>Interfacial Barrier Model (Double Barrier or Limited Solvation Theory)</vt:lpstr>
      <vt:lpstr>Factors Affecting Drug Dissolution and Dissolution Rate</vt:lpstr>
      <vt:lpstr>Physicochemical properties of the drug</vt:lpstr>
      <vt:lpstr>Dosage Form Factors</vt:lpstr>
      <vt:lpstr>Dissolution rate of a drug from its solubility is: </vt:lpstr>
      <vt:lpstr>Particle Size and Effective Surface Area of the Drug</vt:lpstr>
      <vt:lpstr>Particle Size and Effective Surface Area of the Drug </vt:lpstr>
      <vt:lpstr>Particle Size and Effective Surface Area of the Drug </vt:lpstr>
      <vt:lpstr>MICRONIZATION</vt:lpstr>
      <vt:lpstr>Reason…….</vt:lpstr>
      <vt:lpstr>Hydrophobic drugs</vt:lpstr>
      <vt:lpstr>Particle size reduction </vt:lpstr>
      <vt:lpstr>Polymorphism and Amorphism</vt:lpstr>
      <vt:lpstr>POLYMORPHS</vt:lpstr>
      <vt:lpstr>Slide 73</vt:lpstr>
      <vt:lpstr>Stable &amp; Metastable Polymorphs</vt:lpstr>
      <vt:lpstr>Amorphous form-having no internal crystal structure </vt:lpstr>
      <vt:lpstr>Hydrates/Solvates (Pseudopolymorphism)</vt:lpstr>
      <vt:lpstr>Salt Form of the Drug</vt:lpstr>
      <vt:lpstr>Salt Form of the Drug</vt:lpstr>
      <vt:lpstr>Salt Form of the Drug</vt:lpstr>
      <vt:lpstr>Dissolution and absorption of an acidic drug administered in a salt form   </vt:lpstr>
      <vt:lpstr>Dissolution and absorption of an acidic drug administered in a salt form   </vt:lpstr>
      <vt:lpstr>The principle of in situ salt formation </vt:lpstr>
      <vt:lpstr>Counter ion</vt:lpstr>
      <vt:lpstr>Drug pKa and Lipophilicity and GI pH—pH Partition Hypothesis</vt:lpstr>
      <vt:lpstr>GI pH—pH Partition Hypothesis </vt:lpstr>
      <vt:lpstr>Slide 86</vt:lpstr>
      <vt:lpstr>Drug pKa and Gastrointestinal pH</vt:lpstr>
      <vt:lpstr>Henderson-Hasselbalch equations: </vt:lpstr>
      <vt:lpstr>Slide 89</vt:lpstr>
      <vt:lpstr>Intrinsic solubility of the drug</vt:lpstr>
      <vt:lpstr> pH-solubility curve for weakly acidic and weakly basic drugs</vt:lpstr>
      <vt:lpstr>Lipophilicity and Drug Absorption</vt:lpstr>
      <vt:lpstr>hydrophilic-lipophilic balance (HLB) </vt:lpstr>
      <vt:lpstr>Limitations of pH-Partition Hypothesis</vt:lpstr>
      <vt:lpstr>1.Presence of virtual membrane pH</vt:lpstr>
      <vt:lpstr>Absorption of ionized drugs</vt:lpstr>
      <vt:lpstr>Influence of GI surface area  &amp; residence time of drug.</vt:lpstr>
      <vt:lpstr>Presence of aqueous unstirred diffusion layer</vt:lpstr>
      <vt:lpstr>Slide 99</vt:lpstr>
      <vt:lpstr>Drug Permeability and Absorption</vt:lpstr>
      <vt:lpstr>Drug characteristics that determine the passive transport or permeability of drugs across intestinal epithelium</vt:lpstr>
      <vt:lpstr>Rule of Five</vt:lpstr>
      <vt:lpstr>Drug Stability</vt:lpstr>
      <vt:lpstr>Stereochemical Nature of Drug </vt:lpstr>
      <vt:lpstr>Racemic Mixture</vt:lpstr>
      <vt:lpstr>Stereochemistry</vt:lpstr>
      <vt:lpstr>Stereochemical Nature of Drug </vt:lpstr>
      <vt:lpstr>DOSAGE FORM (PHARMACO-TECHNICAL) FACTORS</vt:lpstr>
      <vt:lpstr>Manufacturing/Processing Variables </vt:lpstr>
      <vt:lpstr>Method of Granulation</vt:lpstr>
      <vt:lpstr>Agglomerative Phase Of Comminution (APOC)</vt:lpstr>
      <vt:lpstr>Compression Force</vt:lpstr>
      <vt:lpstr>A</vt:lpstr>
      <vt:lpstr>B</vt:lpstr>
      <vt:lpstr>C</vt:lpstr>
      <vt:lpstr>D</vt:lpstr>
      <vt:lpstr>Intensity of Packing of Capsule Contents</vt:lpstr>
      <vt:lpstr>Pharmaceutical Ingredients/Excipients (Formulation factors) </vt:lpstr>
      <vt:lpstr>EXCIPIENTS</vt:lpstr>
      <vt:lpstr>Vehicles</vt:lpstr>
      <vt:lpstr>Slide 121</vt:lpstr>
      <vt:lpstr>Diluents (Fillers)</vt:lpstr>
      <vt:lpstr>Binders and Granulating Agents</vt:lpstr>
      <vt:lpstr>Disintegrants</vt:lpstr>
      <vt:lpstr>Tablet disintegration by swelling and deformation of disintegrating agents  </vt:lpstr>
      <vt:lpstr>Lubricants/Anti-frictional Agents</vt:lpstr>
      <vt:lpstr>Lubricants/Anti-frictional Agents </vt:lpstr>
      <vt:lpstr>Coatings</vt:lpstr>
      <vt:lpstr>Slide 129</vt:lpstr>
      <vt:lpstr> </vt:lpstr>
      <vt:lpstr>Suspending Agents/Viscosity Imparters</vt:lpstr>
      <vt:lpstr>Surfactants</vt:lpstr>
      <vt:lpstr>Surfactants</vt:lpstr>
      <vt:lpstr>Buffers</vt:lpstr>
      <vt:lpstr>Buffers</vt:lpstr>
      <vt:lpstr>Complexing Agents</vt:lpstr>
      <vt:lpstr>Complexing Agents</vt:lpstr>
      <vt:lpstr>Colorants</vt:lpstr>
      <vt:lpstr>Precipitation/Crystal Growth Inhibitors</vt:lpstr>
      <vt:lpstr>Nature and Type of Dosage Form</vt:lpstr>
      <vt:lpstr>Course of events that occur following oral administration of various dosage forms </vt:lpstr>
      <vt:lpstr>Bioavailability of various dosage forms</vt:lpstr>
      <vt:lpstr>Solutions</vt:lpstr>
      <vt:lpstr>Emulsions</vt:lpstr>
      <vt:lpstr>Suspensions</vt:lpstr>
      <vt:lpstr>Powders</vt:lpstr>
      <vt:lpstr>Capsules - Hard gelatin</vt:lpstr>
      <vt:lpstr>Capsule - Soft gelatin</vt:lpstr>
      <vt:lpstr>Tablets</vt:lpstr>
      <vt:lpstr>Tablets</vt:lpstr>
      <vt:lpstr>Coated Tablets</vt:lpstr>
      <vt:lpstr>Enteric-Coated Tablets</vt:lpstr>
      <vt:lpstr>Enteric-Coated Tablets</vt:lpstr>
      <vt:lpstr>Product Age and Storage Conditions</vt:lpstr>
      <vt:lpstr>PATIENT RELATED FACTORS AFFECTING DRUG ABSORPTION</vt:lpstr>
      <vt:lpstr>Gastrointestinal tract</vt:lpstr>
      <vt:lpstr>Stomach</vt:lpstr>
      <vt:lpstr>Small Intestine</vt:lpstr>
      <vt:lpstr> Intestine the best site for absorption of most drugs.  </vt:lpstr>
      <vt:lpstr>Large Intestine</vt:lpstr>
      <vt:lpstr>Schematic representation of the GIT and different sites of drug absorption</vt:lpstr>
      <vt:lpstr>PATIENT RELATED FACTORS</vt:lpstr>
      <vt:lpstr>Gastric Emptying </vt:lpstr>
      <vt:lpstr>Gastric Emptying</vt:lpstr>
      <vt:lpstr>Gastric Emptying</vt:lpstr>
      <vt:lpstr>factors influence gastric emptying </vt:lpstr>
      <vt:lpstr>factors influence gastric emptying </vt:lpstr>
      <vt:lpstr>factors influence gastric emptying </vt:lpstr>
      <vt:lpstr>factors influence gastric emptying </vt:lpstr>
      <vt:lpstr>Intestinal Transit </vt:lpstr>
      <vt:lpstr>Intestinal Transit  </vt:lpstr>
      <vt:lpstr>Gastrointestinal pH</vt:lpstr>
      <vt:lpstr>Gastrointestinal pH</vt:lpstr>
      <vt:lpstr>Disease States </vt:lpstr>
      <vt:lpstr>1. Gastrointestinal diseases:</vt:lpstr>
      <vt:lpstr>1. Gastrointestinal diseases:</vt:lpstr>
      <vt:lpstr>Gastrointestinal, Cardiovascular &amp; Hepatic diseases:</vt:lpstr>
      <vt:lpstr>Blood Flow to the GIT </vt:lpstr>
      <vt:lpstr>Gastrointestinal Contents </vt:lpstr>
      <vt:lpstr>Food-drug interactions</vt:lpstr>
      <vt:lpstr>Food-drug interactions</vt:lpstr>
      <vt:lpstr>Fluid volume:</vt:lpstr>
      <vt:lpstr>Interaction of drug with normal GI constituents: </vt:lpstr>
      <vt:lpstr>Drug-Drug interactions in the GIT:</vt:lpstr>
      <vt:lpstr>Drug-Drug interactions in the GIT:</vt:lpstr>
      <vt:lpstr>Presystemic Metabolism/First-Pass Effects</vt:lpstr>
      <vt:lpstr>First pass or presystemic metabolism</vt:lpstr>
      <vt:lpstr>Sites of presystemic metabolism</vt:lpstr>
      <vt:lpstr>1. Digestive enzymes:</vt:lpstr>
      <vt:lpstr>2. Bacterial enzymes:</vt:lpstr>
      <vt:lpstr>3.Gut wall enzymes\ mucosal enzymes,</vt:lpstr>
      <vt:lpstr>4. Hepatic enzymes:</vt:lpstr>
      <vt:lpstr>METHODS FOR STUDYING DRUG UPTAKE</vt:lpstr>
      <vt:lpstr>METHODS FOR STUDYING DRUG UPTAKE</vt:lpstr>
      <vt:lpstr>Diffusion Cell Method</vt:lpstr>
      <vt:lpstr>Everted Sac Technique</vt:lpstr>
      <vt:lpstr>Everted Ring Technique</vt:lpstr>
      <vt:lpstr>Cell Culture Technique</vt:lpstr>
      <vt:lpstr>Doluisio Method</vt:lpstr>
      <vt:lpstr>Single-Pass Perfusion</vt:lpstr>
      <vt:lpstr>Slide 201</vt:lpstr>
      <vt:lpstr>Drug absorption from all non-oral extravascular sites </vt:lpstr>
      <vt:lpstr>Buccal/Sublingual Administration</vt:lpstr>
      <vt:lpstr>Advantages of these routes are:</vt:lpstr>
      <vt:lpstr>Notable factors to be considered in the oral mucosal delivery of drugs are</vt:lpstr>
      <vt:lpstr>Factors that limit drug administration by these routes</vt:lpstr>
      <vt:lpstr>Rectal Administration</vt:lpstr>
      <vt:lpstr>Topical Administration</vt:lpstr>
      <vt:lpstr>Topical Administration</vt:lpstr>
      <vt:lpstr>factors influencing passive percutaneous absorption of drugs: </vt:lpstr>
      <vt:lpstr>factors influencing passive percutaneous absorption of drugs:</vt:lpstr>
      <vt:lpstr>Percutaneous Administration </vt:lpstr>
      <vt:lpstr>Iontophoresis &amp; Phonophoresis</vt:lpstr>
      <vt:lpstr>Iontophoresis &amp; Phonophoresis</vt:lpstr>
      <vt:lpstr>Intramuscular Administration</vt:lpstr>
      <vt:lpstr>Intramuscular Administration</vt:lpstr>
      <vt:lpstr>Subcutaneous Administration</vt:lpstr>
      <vt:lpstr>Pulmonary Administration</vt:lpstr>
      <vt:lpstr>Intranasal Administration</vt:lpstr>
      <vt:lpstr>Intraocular Administration</vt:lpstr>
      <vt:lpstr>Intraocular administration</vt:lpstr>
      <vt:lpstr>Vaginal Administration</vt:lpstr>
      <vt:lpstr>Absorption of Drugs from Non per os Extravascular Routes</vt:lpstr>
      <vt:lpstr>Various transmucosal non-invasive routes of drug administration to bypass presystemic elimination in GIT/liver </vt:lpstr>
      <vt:lpstr>Buccal/Sublingual Administration</vt:lpstr>
      <vt:lpstr>Slide 226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Windows User</cp:lastModifiedBy>
  <cp:revision>1</cp:revision>
  <dcterms:modified xsi:type="dcterms:W3CDTF">2024-01-30T06:40:06Z</dcterms:modified>
</cp:coreProperties>
</file>