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6858000" cx="9144000"/>
  <p:notesSz cx="6858000" cy="9144000"/>
  <p:embeddedFontLst>
    <p:embeddedFont>
      <p:font typeface="Libre Franklin"/>
      <p:regular r:id="rId67"/>
      <p:bold r:id="rId68"/>
      <p:italic r:id="rId69"/>
      <p:boldItalic r:id="rId70"/>
    </p:embeddedFont>
    <p:embeddedFont>
      <p:font typeface="Courgette"/>
      <p:regular r:id="rId71"/>
    </p:embeddedFont>
    <p:embeddedFont>
      <p:font typeface="Libre Franklin Medium"/>
      <p:regular r:id="rId72"/>
      <p:bold r:id="rId73"/>
      <p:italic r:id="rId74"/>
      <p:boldItalic r:id="rId75"/>
    </p:embeddedFont>
    <p:embeddedFont>
      <p:font typeface="Baumans"/>
      <p:regular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928">
          <p15:clr>
            <a:srgbClr val="000000"/>
          </p15:clr>
        </p15:guide>
      </p15:sldGuideLst>
    </p:ext>
    <p:ext uri="http://customooxmlschemas.google.com/">
      <go:slidesCustomData xmlns:go="http://customooxmlschemas.google.com/" r:id="rId77" roundtripDataSignature="AMtx7mi9/IBP0jjrsP6hdXv6qn7cjCZ9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5AE3B9-2D37-4E4A-9F65-0917C3FC75D0}">
  <a:tblStyle styleId="{D95AE3B9-2D37-4E4A-9F65-0917C3FC75D0}"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0E7"/>
          </a:solidFill>
        </a:fill>
      </a:tcStyle>
    </a:wholeTbl>
    <a:band1H>
      <a:tcTxStyle/>
      <a:tcStyle>
        <a:fill>
          <a:solidFill>
            <a:srgbClr val="F9DFCC"/>
          </a:solidFill>
        </a:fill>
      </a:tcStyle>
    </a:band1H>
    <a:band2H>
      <a:tcTxStyle/>
    </a:band2H>
    <a:band1V>
      <a:tcTxStyle/>
      <a:tcStyle>
        <a:fill>
          <a:solidFill>
            <a:srgbClr val="F9DFCC"/>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92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ibreFranklinMedium-bold.fntdata"/><Relationship Id="rId72" Type="http://schemas.openxmlformats.org/officeDocument/2006/relationships/font" Target="fonts/LibreFranklinMedium-regular.fntdata"/><Relationship Id="rId31" Type="http://schemas.openxmlformats.org/officeDocument/2006/relationships/slide" Target="slides/slide25.xml"/><Relationship Id="rId75" Type="http://schemas.openxmlformats.org/officeDocument/2006/relationships/font" Target="fonts/LibreFranklinMedium-boldItalic.fntdata"/><Relationship Id="rId30" Type="http://schemas.openxmlformats.org/officeDocument/2006/relationships/slide" Target="slides/slide24.xml"/><Relationship Id="rId74" Type="http://schemas.openxmlformats.org/officeDocument/2006/relationships/font" Target="fonts/LibreFranklinMedium-italic.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Baumans-regular.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ourgette-regular.fntdata"/><Relationship Id="rId70" Type="http://schemas.openxmlformats.org/officeDocument/2006/relationships/font" Target="fonts/LibreFranklin-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LibreFranklin-bold.fntdata"/><Relationship Id="rId23" Type="http://schemas.openxmlformats.org/officeDocument/2006/relationships/slide" Target="slides/slide17.xml"/><Relationship Id="rId67" Type="http://schemas.openxmlformats.org/officeDocument/2006/relationships/font" Target="fonts/LibreFranklin-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ibreFranklin-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cxnSp>
        <p:nvCxnSpPr>
          <p:cNvPr id="19" name="Google Shape;19;p62"/>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20" name="Google Shape;20;p62"/>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62"/>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22" name="Google Shape;22;p6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7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71"/>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2" name="Google Shape;82;p7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5" name="Shape 85"/>
        <p:cNvGrpSpPr/>
        <p:nvPr/>
      </p:nvGrpSpPr>
      <p:grpSpPr>
        <a:xfrm>
          <a:off x="0" y="0"/>
          <a:ext cx="0" cy="0"/>
          <a:chOff x="0" y="0"/>
          <a:chExt cx="0" cy="0"/>
        </a:xfrm>
      </p:grpSpPr>
      <p:sp>
        <p:nvSpPr>
          <p:cNvPr id="86" name="Google Shape;86;p72"/>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72"/>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8" name="Google Shape;88;p7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7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 name="Shape 25"/>
        <p:cNvGrpSpPr/>
        <p:nvPr/>
      </p:nvGrpSpPr>
      <p:grpSpPr>
        <a:xfrm>
          <a:off x="0" y="0"/>
          <a:ext cx="0" cy="0"/>
          <a:chOff x="0" y="0"/>
          <a:chExt cx="0" cy="0"/>
        </a:xfrm>
      </p:grpSpPr>
      <p:sp>
        <p:nvSpPr>
          <p:cNvPr id="26" name="Google Shape;26;p6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6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4"/>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2" name="Google Shape;32;p6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4"/>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4"/>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5" name="Shape 35"/>
        <p:cNvGrpSpPr/>
        <p:nvPr/>
      </p:nvGrpSpPr>
      <p:grpSpPr>
        <a:xfrm>
          <a:off x="0" y="0"/>
          <a:ext cx="0" cy="0"/>
          <a:chOff x="0" y="0"/>
          <a:chExt cx="0" cy="0"/>
        </a:xfrm>
      </p:grpSpPr>
      <p:sp>
        <p:nvSpPr>
          <p:cNvPr id="36" name="Google Shape;36;p65"/>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5"/>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8" name="Google Shape;38;p65"/>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9" name="Google Shape;39;p65"/>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0" name="Google Shape;40;p65"/>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1" name="Google Shape;41;p6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5"/>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65"/>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6"/>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6"/>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8" name="Google Shape;48;p66"/>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9" name="Google Shape;49;p6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52" name="Shape 52"/>
        <p:cNvGrpSpPr/>
        <p:nvPr/>
      </p:nvGrpSpPr>
      <p:grpSpPr>
        <a:xfrm>
          <a:off x="0" y="0"/>
          <a:ext cx="0" cy="0"/>
          <a:chOff x="0" y="0"/>
          <a:chExt cx="0" cy="0"/>
        </a:xfrm>
      </p:grpSpPr>
      <p:cxnSp>
        <p:nvCxnSpPr>
          <p:cNvPr id="53" name="Google Shape;53;p67"/>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54" name="Google Shape;54;p67"/>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spcBef>
                <a:spcPts val="400"/>
              </a:spcBef>
              <a:spcAft>
                <a:spcPts val="0"/>
              </a:spcAft>
              <a:buSzPts val="1400"/>
              <a:buNone/>
              <a:defRPr sz="2000">
                <a:solidFill>
                  <a:srgbClr val="DCD0B0"/>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5" name="Google Shape;55;p6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67"/>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8"/>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6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4" name="Shape 64"/>
        <p:cNvGrpSpPr/>
        <p:nvPr/>
      </p:nvGrpSpPr>
      <p:grpSpPr>
        <a:xfrm>
          <a:off x="0" y="0"/>
          <a:ext cx="0" cy="0"/>
          <a:chOff x="0" y="0"/>
          <a:chExt cx="0" cy="0"/>
        </a:xfrm>
      </p:grpSpPr>
      <p:cxnSp>
        <p:nvCxnSpPr>
          <p:cNvPr id="65" name="Google Shape;65;p69"/>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69"/>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9"/>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8" name="Google Shape;68;p69"/>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9" name="Google Shape;69;p6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70"/>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2240"/>
              <a:buFont typeface="Noto Sans Symbols"/>
              <a:buNone/>
              <a:defRPr b="0" i="0" sz="3200" u="none" cap="none" strike="noStrike">
                <a:solidFill>
                  <a:schemeClr val="dk2"/>
                </a:solidFill>
                <a:latin typeface="Libre Franklin"/>
                <a:ea typeface="Libre Franklin"/>
                <a:cs typeface="Libre Franklin"/>
                <a:sym typeface="Libre Franklin"/>
              </a:defRPr>
            </a:lvl1pPr>
            <a:lvl2pPr lvl="1"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lvl="2"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lvl="3"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lvl="4"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lvl="5"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lvl="6"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lvl="7"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lvl="8"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74" name="Google Shape;74;p7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70"/>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0"/>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6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6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6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6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6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D28E2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D28E2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D28E2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D28E2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D28E2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D28E2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D28E2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6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6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61"/>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21.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512625" y="377375"/>
            <a:ext cx="8153400" cy="154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03A14"/>
              </a:buClr>
              <a:buSzPts val="7200"/>
              <a:buFont typeface="Algerian"/>
              <a:buNone/>
            </a:pPr>
            <a:r>
              <a:rPr b="1" lang="en-US" sz="7200">
                <a:solidFill>
                  <a:srgbClr val="603A14"/>
                </a:solidFill>
                <a:latin typeface="Algerian"/>
                <a:ea typeface="Algerian"/>
                <a:cs typeface="Algerian"/>
                <a:sym typeface="Algerian"/>
              </a:rPr>
              <a:t>GLOBAL MIGRATION</a:t>
            </a:r>
            <a:endParaRPr b="1" sz="7200">
              <a:solidFill>
                <a:srgbClr val="603A14"/>
              </a:solidFill>
              <a:latin typeface="Algerian"/>
              <a:ea typeface="Algerian"/>
              <a:cs typeface="Algerian"/>
              <a:sym typeface="Algerian"/>
            </a:endParaRPr>
          </a:p>
          <a:p>
            <a:pPr indent="0" lvl="0" marL="0" rtl="0" algn="ctr">
              <a:spcBef>
                <a:spcPts val="0"/>
              </a:spcBef>
              <a:spcAft>
                <a:spcPts val="0"/>
              </a:spcAft>
              <a:buClr>
                <a:srgbClr val="603A14"/>
              </a:buClr>
              <a:buSzPts val="7200"/>
              <a:buFont typeface="Algerian"/>
              <a:buNone/>
            </a:pPr>
            <a:r>
              <a:t/>
            </a:r>
            <a:endParaRPr b="1" sz="7200">
              <a:solidFill>
                <a:srgbClr val="603A14"/>
              </a:solidFill>
              <a:latin typeface="Algerian"/>
              <a:ea typeface="Algerian"/>
              <a:cs typeface="Algerian"/>
              <a:sym typeface="Algerian"/>
            </a:endParaRPr>
          </a:p>
        </p:txBody>
      </p:sp>
      <p:sp>
        <p:nvSpPr>
          <p:cNvPr id="96" name="Google Shape;96;p1"/>
          <p:cNvSpPr txBox="1"/>
          <p:nvPr>
            <p:ph idx="1" type="subTitle"/>
          </p:nvPr>
        </p:nvSpPr>
        <p:spPr>
          <a:xfrm>
            <a:off x="381000" y="4724400"/>
            <a:ext cx="8534400" cy="1752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SzPts val="3360"/>
              <a:buNone/>
            </a:pPr>
            <a:r>
              <a:rPr b="1" lang="en-US" sz="4800">
                <a:solidFill>
                  <a:srgbClr val="00FF00"/>
                </a:solidFill>
                <a:latin typeface="Courgette"/>
                <a:ea typeface="Courgette"/>
                <a:cs typeface="Courgette"/>
                <a:sym typeface="Courgette"/>
              </a:rPr>
              <a:t>Lesson Final Period</a:t>
            </a:r>
            <a:endParaRPr b="1" sz="4800">
              <a:solidFill>
                <a:srgbClr val="00FF00"/>
              </a:solidFill>
              <a:latin typeface="Courgette"/>
              <a:ea typeface="Courgette"/>
              <a:cs typeface="Courgette"/>
              <a:sym typeface="Courgette"/>
            </a:endParaRPr>
          </a:p>
          <a:p>
            <a:pPr indent="0" lvl="0" marL="0" rtl="0" algn="ctr">
              <a:spcBef>
                <a:spcPts val="0"/>
              </a:spcBef>
              <a:spcAft>
                <a:spcPts val="0"/>
              </a:spcAft>
              <a:buSzPts val="3360"/>
              <a:buNone/>
            </a:pPr>
            <a:r>
              <a:rPr b="1" lang="en-US" sz="4800">
                <a:solidFill>
                  <a:srgbClr val="C87D0E"/>
                </a:solidFill>
                <a:latin typeface="Courgette"/>
                <a:ea typeface="Courgette"/>
                <a:cs typeface="Courgette"/>
                <a:sym typeface="Courgette"/>
              </a:rPr>
              <a:t>Prepared by: Sir Riki</a:t>
            </a:r>
            <a:endParaRPr b="1" sz="4800">
              <a:solidFill>
                <a:srgbClr val="C87D0E"/>
              </a:solidFill>
              <a:latin typeface="Courgette"/>
              <a:ea typeface="Courgette"/>
              <a:cs typeface="Courgette"/>
              <a:sym typeface="Courgette"/>
            </a:endParaRPr>
          </a:p>
        </p:txBody>
      </p:sp>
      <p:pic>
        <p:nvPicPr>
          <p:cNvPr id="97" name="Google Shape;97;p1"/>
          <p:cNvPicPr preferRelativeResize="0"/>
          <p:nvPr/>
        </p:nvPicPr>
        <p:blipFill rotWithShape="1">
          <a:blip r:embed="rId3">
            <a:alphaModFix/>
          </a:blip>
          <a:srcRect b="0" l="0" r="0" t="0"/>
          <a:stretch/>
        </p:blipFill>
        <p:spPr>
          <a:xfrm>
            <a:off x="131618" y="2514600"/>
            <a:ext cx="8915400" cy="2286000"/>
          </a:xfrm>
          <a:prstGeom prst="rect">
            <a:avLst/>
          </a:prstGeom>
          <a:noFill/>
          <a:ln>
            <a:noFill/>
          </a:ln>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p:nvPr/>
        </p:nvSpPr>
        <p:spPr>
          <a:xfrm>
            <a:off x="304800" y="381000"/>
            <a:ext cx="8458200" cy="590931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90571E"/>
              </a:buClr>
              <a:buSzPts val="4200"/>
              <a:buFont typeface="Noto Sans Symbols"/>
              <a:buChar char="⮚"/>
            </a:pPr>
            <a:r>
              <a:rPr b="1" i="0" lang="en-US" sz="4200" u="none" cap="none" strike="noStrike">
                <a:solidFill>
                  <a:srgbClr val="90571E"/>
                </a:solidFill>
                <a:latin typeface="Baumans"/>
                <a:ea typeface="Baumans"/>
                <a:cs typeface="Baumans"/>
                <a:sym typeface="Baumans"/>
              </a:rPr>
              <a:t>On a per country basis</a:t>
            </a:r>
            <a:r>
              <a:rPr b="0" i="0" lang="en-US" sz="4200" u="none" cap="none" strike="noStrike">
                <a:solidFill>
                  <a:srgbClr val="90571E"/>
                </a:solidFill>
                <a:latin typeface="Baumans"/>
                <a:ea typeface="Baumans"/>
                <a:cs typeface="Baumans"/>
                <a:sym typeface="Baumans"/>
              </a:rPr>
              <a:t>, India, Mexico and China are leading with Philippines, together with Afghanistan, only </a:t>
            </a:r>
            <a:r>
              <a:rPr b="1" i="0" lang="en-US" sz="4200" u="none" cap="none" strike="noStrike">
                <a:solidFill>
                  <a:srgbClr val="90571E"/>
                </a:solidFill>
                <a:latin typeface="Baumans"/>
                <a:ea typeface="Baumans"/>
                <a:cs typeface="Baumans"/>
                <a:sym typeface="Baumans"/>
              </a:rPr>
              <a:t>ranking 6</a:t>
            </a:r>
            <a:r>
              <a:rPr b="1" baseline="30000" i="0" lang="en-US" sz="4200" u="none" cap="none" strike="noStrike">
                <a:solidFill>
                  <a:srgbClr val="90571E"/>
                </a:solidFill>
                <a:latin typeface="Baumans"/>
                <a:ea typeface="Baumans"/>
                <a:cs typeface="Baumans"/>
                <a:sym typeface="Baumans"/>
              </a:rPr>
              <a:t>th</a:t>
            </a:r>
            <a:r>
              <a:rPr b="1" i="0" lang="en-US" sz="4200" u="none" cap="none" strike="noStrike">
                <a:solidFill>
                  <a:srgbClr val="90571E"/>
                </a:solidFill>
                <a:latin typeface="Baumans"/>
                <a:ea typeface="Baumans"/>
                <a:cs typeface="Baumans"/>
                <a:sym typeface="Baumans"/>
              </a:rPr>
              <a:t> in the world</a:t>
            </a:r>
            <a:r>
              <a:rPr b="0" i="0" lang="en-US" sz="4200" u="none" cap="none" strike="noStrike">
                <a:solidFill>
                  <a:srgbClr val="90571E"/>
                </a:solidFill>
                <a:latin typeface="Baumans"/>
                <a:ea typeface="Baumans"/>
                <a:cs typeface="Baumans"/>
                <a:sym typeface="Baumans"/>
              </a:rPr>
              <a:t>. The </a:t>
            </a:r>
            <a:r>
              <a:rPr b="1" i="0" lang="en-US" sz="4200" u="none" cap="none" strike="noStrike">
                <a:solidFill>
                  <a:srgbClr val="90571E"/>
                </a:solidFill>
                <a:latin typeface="Baumans"/>
                <a:ea typeface="Baumans"/>
                <a:cs typeface="Baumans"/>
                <a:sym typeface="Baumans"/>
              </a:rPr>
              <a:t>top ten country destinations</a:t>
            </a:r>
            <a:r>
              <a:rPr b="0" i="0" lang="en-US" sz="4200" u="none" cap="none" strike="noStrike">
                <a:solidFill>
                  <a:srgbClr val="90571E"/>
                </a:solidFill>
                <a:latin typeface="Baumans"/>
                <a:ea typeface="Baumans"/>
                <a:cs typeface="Baumans"/>
                <a:sym typeface="Baumans"/>
              </a:rPr>
              <a:t> of these migrants are mainly in the west and the Middle East, with the </a:t>
            </a:r>
            <a:r>
              <a:rPr b="1" i="0" lang="en-US" sz="4200" u="none" cap="none" strike="noStrike">
                <a:solidFill>
                  <a:srgbClr val="90571E"/>
                </a:solidFill>
                <a:latin typeface="Baumans"/>
                <a:ea typeface="Baumans"/>
                <a:cs typeface="Baumans"/>
                <a:sym typeface="Baumans"/>
              </a:rPr>
              <a:t>United States topping the list</a:t>
            </a:r>
            <a:r>
              <a:rPr b="0" i="0" lang="en-US" sz="4200" u="none" cap="none" strike="noStrike">
                <a:solidFill>
                  <a:srgbClr val="90571E"/>
                </a:solidFill>
                <a:latin typeface="Baumans"/>
                <a:ea typeface="Baumans"/>
                <a:cs typeface="Baumans"/>
                <a:sym typeface="Baumans"/>
              </a:rPr>
              <a:t>.</a:t>
            </a:r>
            <a:endParaRPr b="0" i="0" sz="4200" u="none" cap="none" strike="noStrike">
              <a:solidFill>
                <a:srgbClr val="90571E"/>
              </a:solidFill>
              <a:latin typeface="Baumans"/>
              <a:ea typeface="Baumans"/>
              <a:cs typeface="Baumans"/>
              <a:sym typeface="Baumans"/>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p:nvPr/>
        </p:nvSpPr>
        <p:spPr>
          <a:xfrm>
            <a:off x="381000" y="228600"/>
            <a:ext cx="8305800" cy="6494085"/>
          </a:xfrm>
          <a:prstGeom prst="rect">
            <a:avLst/>
          </a:prstGeom>
          <a:noFill/>
          <a:ln>
            <a:noFill/>
          </a:ln>
        </p:spPr>
        <p:txBody>
          <a:bodyPr anchorCtr="0" anchor="t" bIns="45700" lIns="91425" spcFirstLastPara="1" rIns="91425" wrap="square" tIns="45700">
            <a:spAutoFit/>
          </a:bodyPr>
          <a:lstStyle/>
          <a:p>
            <a:pPr indent="-685800" lvl="0" marL="685800" marR="0" rtl="0" algn="just">
              <a:spcBef>
                <a:spcPts val="0"/>
              </a:spcBef>
              <a:spcAft>
                <a:spcPts val="0"/>
              </a:spcAft>
              <a:buClr>
                <a:srgbClr val="603A14"/>
              </a:buClr>
              <a:buSzPts val="5200"/>
              <a:buFont typeface="Noto Sans Symbols"/>
              <a:buChar char="⮚"/>
            </a:pPr>
            <a:r>
              <a:rPr b="1" i="0" lang="en-US" sz="5200" u="none" cap="none" strike="noStrike">
                <a:solidFill>
                  <a:srgbClr val="603A14"/>
                </a:solidFill>
                <a:latin typeface="Baumans"/>
                <a:ea typeface="Baumans"/>
                <a:cs typeface="Baumans"/>
                <a:sym typeface="Baumans"/>
              </a:rPr>
              <a:t>Fifty percent</a:t>
            </a:r>
            <a:r>
              <a:rPr b="0" i="0" lang="en-US" sz="5200" u="none" cap="none" strike="noStrike">
                <a:solidFill>
                  <a:srgbClr val="603A14"/>
                </a:solidFill>
                <a:latin typeface="Baumans"/>
                <a:ea typeface="Baumans"/>
                <a:cs typeface="Baumans"/>
                <a:sym typeface="Baumans"/>
              </a:rPr>
              <a:t> of global migrants have moved from the developing country to developed zone of the world and contribute anywhere from </a:t>
            </a:r>
            <a:r>
              <a:rPr b="1" i="0" lang="en-US" sz="5200" u="none" cap="none" strike="noStrike">
                <a:solidFill>
                  <a:srgbClr val="603A14"/>
                </a:solidFill>
                <a:latin typeface="Baumans"/>
                <a:ea typeface="Baumans"/>
                <a:cs typeface="Baumans"/>
                <a:sym typeface="Baumans"/>
              </a:rPr>
              <a:t>40 to 80 percent </a:t>
            </a:r>
            <a:r>
              <a:rPr b="0" i="0" lang="en-US" sz="5200" u="none" cap="none" strike="noStrike">
                <a:solidFill>
                  <a:srgbClr val="603A14"/>
                </a:solidFill>
                <a:latin typeface="Baumans"/>
                <a:ea typeface="Baumans"/>
                <a:cs typeface="Baumans"/>
                <a:sym typeface="Baumans"/>
              </a:rPr>
              <a:t>of their labor force. </a:t>
            </a:r>
            <a:endParaRPr b="0" i="0" sz="52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p:nvPr/>
        </p:nvSpPr>
        <p:spPr>
          <a:xfrm>
            <a:off x="228600" y="228600"/>
            <a:ext cx="8534400" cy="6524863"/>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603A14"/>
              </a:buClr>
              <a:buSzPts val="3800"/>
              <a:buFont typeface="Noto Sans Symbols"/>
              <a:buChar char="⮚"/>
            </a:pPr>
            <a:r>
              <a:rPr b="0" i="0" lang="en-US" sz="3800" u="none" cap="none" strike="noStrike">
                <a:solidFill>
                  <a:srgbClr val="603A14"/>
                </a:solidFill>
                <a:latin typeface="Baumans"/>
                <a:ea typeface="Baumans"/>
                <a:cs typeface="Baumans"/>
                <a:sym typeface="Baumans"/>
              </a:rPr>
              <a:t>Their growth has outstripped the population growth in the developed countries </a:t>
            </a:r>
            <a:r>
              <a:rPr b="1" i="0" lang="en-US" sz="3800" u="none" cap="none" strike="noStrike">
                <a:solidFill>
                  <a:srgbClr val="603A14"/>
                </a:solidFill>
                <a:latin typeface="Baumans"/>
                <a:ea typeface="Baumans"/>
                <a:cs typeface="Baumans"/>
                <a:sym typeface="Baumans"/>
              </a:rPr>
              <a:t>(3 percent versus only 0.6 percent)</a:t>
            </a:r>
            <a:r>
              <a:rPr b="0" i="0" lang="en-US" sz="3800" u="none" cap="none" strike="noStrike">
                <a:solidFill>
                  <a:srgbClr val="603A14"/>
                </a:solidFill>
                <a:latin typeface="Baumans"/>
                <a:ea typeface="Baumans"/>
                <a:cs typeface="Baumans"/>
                <a:sym typeface="Baumans"/>
              </a:rPr>
              <a:t>, such that today, according to the </a:t>
            </a:r>
            <a:r>
              <a:rPr b="1" i="0" lang="en-US" sz="3800" u="none" cap="none" strike="noStrike">
                <a:solidFill>
                  <a:srgbClr val="603A14"/>
                </a:solidFill>
                <a:latin typeface="Baumans"/>
                <a:ea typeface="Baumans"/>
                <a:cs typeface="Baumans"/>
                <a:sym typeface="Baumans"/>
              </a:rPr>
              <a:t>THINK-TANK</a:t>
            </a:r>
            <a:r>
              <a:rPr b="0" i="0" lang="en-US" sz="3800" u="none" cap="none" strike="noStrike">
                <a:solidFill>
                  <a:srgbClr val="603A14"/>
                </a:solidFill>
                <a:latin typeface="Baumans"/>
                <a:ea typeface="Baumans"/>
                <a:cs typeface="Baumans"/>
                <a:sym typeface="Baumans"/>
              </a:rPr>
              <a:t> </a:t>
            </a:r>
            <a:r>
              <a:rPr b="1" i="0" lang="en-US" sz="3800" u="none" cap="none" strike="noStrike">
                <a:solidFill>
                  <a:srgbClr val="603A14"/>
                </a:solidFill>
                <a:latin typeface="Baumans"/>
                <a:ea typeface="Baumans"/>
                <a:cs typeface="Baumans"/>
                <a:sym typeface="Baumans"/>
              </a:rPr>
              <a:t>Mckinsey</a:t>
            </a:r>
            <a:r>
              <a:rPr b="0" i="0" lang="en-US" sz="3800" u="none" cap="none" strike="noStrike">
                <a:solidFill>
                  <a:srgbClr val="603A14"/>
                </a:solidFill>
                <a:latin typeface="Baumans"/>
                <a:ea typeface="Baumans"/>
                <a:cs typeface="Baumans"/>
                <a:sym typeface="Baumans"/>
              </a:rPr>
              <a:t> global institute, </a:t>
            </a:r>
            <a:r>
              <a:rPr b="1" i="0" lang="en-US" sz="3800" u="none" cap="none" strike="noStrike">
                <a:solidFill>
                  <a:srgbClr val="603A14"/>
                </a:solidFill>
                <a:latin typeface="Baumans"/>
                <a:ea typeface="Baumans"/>
                <a:cs typeface="Baumans"/>
                <a:sym typeface="Baumans"/>
              </a:rPr>
              <a:t>“First-generation immigrants constitute 13 percent of the population in Western Europe, 15 percent in North America, and 48 percent in the GCC countries</a:t>
            </a:r>
            <a:r>
              <a:rPr b="0" i="0" lang="en-US" sz="3800" u="none" cap="none" strike="noStrike">
                <a:solidFill>
                  <a:srgbClr val="603A14"/>
                </a:solidFill>
                <a:latin typeface="Baumans"/>
                <a:ea typeface="Baumans"/>
                <a:cs typeface="Baumans"/>
                <a:sym typeface="Baumans"/>
              </a:rPr>
              <a:t>.” </a:t>
            </a:r>
            <a:endParaRPr b="0" i="0" sz="38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p>
        </p:txBody>
      </p:sp>
      <p:sp>
        <p:nvSpPr>
          <p:cNvPr id="169" name="Google Shape;169;p13"/>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4200"/>
              <a:buNone/>
            </a:pPr>
            <a:r>
              <a:rPr b="1" lang="en-US" sz="6000">
                <a:solidFill>
                  <a:srgbClr val="603A14"/>
                </a:solidFill>
                <a:latin typeface="Baumans"/>
                <a:ea typeface="Baumans"/>
                <a:cs typeface="Baumans"/>
                <a:sym typeface="Baumans"/>
              </a:rPr>
              <a:t>MCKINSEY</a:t>
            </a:r>
            <a:endParaRPr b="1" sz="6000">
              <a:solidFill>
                <a:srgbClr val="603A14"/>
              </a:solidFill>
              <a:latin typeface="Baumans"/>
              <a:ea typeface="Baumans"/>
              <a:cs typeface="Baumans"/>
              <a:sym typeface="Baumans"/>
            </a:endParaRPr>
          </a:p>
        </p:txBody>
      </p:sp>
      <p:sp>
        <p:nvSpPr>
          <p:cNvPr id="170" name="Google Shape;170;p13"/>
          <p:cNvSpPr txBox="1"/>
          <p:nvPr>
            <p:ph idx="2" type="body"/>
          </p:nvPr>
        </p:nvSpPr>
        <p:spPr>
          <a:xfrm>
            <a:off x="4648835" y="533400"/>
            <a:ext cx="4292241"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2240"/>
              <a:buNone/>
            </a:pPr>
            <a:r>
              <a:rPr b="1" lang="en-US" sz="3200">
                <a:solidFill>
                  <a:srgbClr val="603A14"/>
                </a:solidFill>
                <a:latin typeface="Baumans"/>
                <a:ea typeface="Baumans"/>
                <a:cs typeface="Baumans"/>
                <a:sym typeface="Baumans"/>
              </a:rPr>
              <a:t>THINK-TANK</a:t>
            </a:r>
            <a:r>
              <a:rPr lang="en-US" sz="3200">
                <a:solidFill>
                  <a:srgbClr val="603A14"/>
                </a:solidFill>
                <a:latin typeface="Baumans"/>
                <a:ea typeface="Baumans"/>
                <a:cs typeface="Baumans"/>
                <a:sym typeface="Baumans"/>
              </a:rPr>
              <a:t> </a:t>
            </a:r>
            <a:r>
              <a:rPr b="1" lang="en-US" sz="3200">
                <a:solidFill>
                  <a:srgbClr val="603A14"/>
                </a:solidFill>
                <a:latin typeface="Baumans"/>
                <a:ea typeface="Baumans"/>
                <a:cs typeface="Baumans"/>
                <a:sym typeface="Baumans"/>
              </a:rPr>
              <a:t>MCKINSEY</a:t>
            </a:r>
            <a:r>
              <a:rPr lang="en-US" sz="3200">
                <a:solidFill>
                  <a:srgbClr val="603A14"/>
                </a:solidFill>
                <a:latin typeface="Baumans"/>
                <a:ea typeface="Baumans"/>
                <a:cs typeface="Baumans"/>
                <a:sym typeface="Baumans"/>
              </a:rPr>
              <a:t> GLOBAL INSTITUTE</a:t>
            </a:r>
            <a:endParaRPr sz="3200">
              <a:solidFill>
                <a:srgbClr val="603A14"/>
              </a:solidFill>
              <a:latin typeface="Baumans"/>
              <a:ea typeface="Baumans"/>
              <a:cs typeface="Baumans"/>
              <a:sym typeface="Baumans"/>
            </a:endParaRPr>
          </a:p>
        </p:txBody>
      </p:sp>
      <p:pic>
        <p:nvPicPr>
          <p:cNvPr id="171" name="Google Shape;171;p13"/>
          <p:cNvPicPr preferRelativeResize="0"/>
          <p:nvPr>
            <p:ph idx="3" type="body"/>
          </p:nvPr>
        </p:nvPicPr>
        <p:blipFill rotWithShape="1">
          <a:blip r:embed="rId3">
            <a:alphaModFix/>
          </a:blip>
          <a:srcRect b="0" l="0" r="0" t="0"/>
          <a:stretch/>
        </p:blipFill>
        <p:spPr>
          <a:xfrm>
            <a:off x="57150" y="1529715"/>
            <a:ext cx="4410075" cy="5081905"/>
          </a:xfrm>
          <a:prstGeom prst="rect">
            <a:avLst/>
          </a:prstGeom>
          <a:noFill/>
          <a:ln>
            <a:noFill/>
          </a:ln>
        </p:spPr>
      </p:pic>
      <p:pic>
        <p:nvPicPr>
          <p:cNvPr id="172" name="Google Shape;172;p13"/>
          <p:cNvPicPr preferRelativeResize="0"/>
          <p:nvPr>
            <p:ph idx="4" type="body"/>
          </p:nvPr>
        </p:nvPicPr>
        <p:blipFill rotWithShape="1">
          <a:blip r:embed="rId4">
            <a:alphaModFix/>
          </a:blip>
          <a:srcRect b="0" l="0" r="0" t="0"/>
          <a:stretch/>
        </p:blipFill>
        <p:spPr>
          <a:xfrm>
            <a:off x="4725670" y="1529715"/>
            <a:ext cx="4272280" cy="499237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p:nvPr/>
        </p:nvSpPr>
        <p:spPr>
          <a:xfrm>
            <a:off x="152400" y="228600"/>
            <a:ext cx="8839200" cy="60324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 </a:t>
            </a:r>
            <a:endParaRPr b="0" i="0" sz="4600" u="none" cap="none" strike="noStrike">
              <a:solidFill>
                <a:srgbClr val="603A14"/>
              </a:solidFill>
              <a:latin typeface="Baumans"/>
              <a:ea typeface="Baumans"/>
              <a:cs typeface="Baumans"/>
              <a:sym typeface="Baumans"/>
            </a:endParaRPr>
          </a:p>
          <a:p>
            <a:pPr indent="-292100" lvl="0" marL="285750" marR="0" rtl="0" algn="just">
              <a:spcBef>
                <a:spcPts val="0"/>
              </a:spcBef>
              <a:spcAft>
                <a:spcPts val="0"/>
              </a:spcAft>
              <a:buClr>
                <a:srgbClr val="603A14"/>
              </a:buClr>
              <a:buSzPts val="4600"/>
              <a:buFont typeface="Noto Sans Symbols"/>
              <a:buChar char="⮚"/>
            </a:pPr>
            <a:r>
              <a:rPr b="0" i="0" lang="en-US" sz="4600" u="none" cap="none" strike="noStrike">
                <a:solidFill>
                  <a:srgbClr val="603A14"/>
                </a:solidFill>
                <a:latin typeface="Baumans"/>
                <a:ea typeface="Baumans"/>
                <a:cs typeface="Baumans"/>
                <a:sym typeface="Baumans"/>
              </a:rPr>
              <a:t>The majority of migrants remain in the cities. The percentages of migrants in cities are </a:t>
            </a:r>
            <a:r>
              <a:rPr b="1" i="0" lang="en-US" sz="4600" u="none" cap="none" strike="noStrike">
                <a:solidFill>
                  <a:srgbClr val="603A14"/>
                </a:solidFill>
                <a:latin typeface="Baumans"/>
                <a:ea typeface="Baumans"/>
                <a:cs typeface="Baumans"/>
                <a:sym typeface="Baumans"/>
              </a:rPr>
              <a:t>92 and 99 percent in Australia</a:t>
            </a:r>
            <a:r>
              <a:rPr b="0" i="0" lang="en-US" sz="4600" u="none" cap="none" strike="noStrike">
                <a:solidFill>
                  <a:srgbClr val="603A14"/>
                </a:solidFill>
                <a:latin typeface="Baumans"/>
                <a:ea typeface="Baumans"/>
                <a:cs typeface="Baumans"/>
                <a:sym typeface="Baumans"/>
              </a:rPr>
              <a:t>. Once settled, they contribute enormously to raising the productivity of their host countries (table 1).</a:t>
            </a:r>
            <a:endParaRPr b="0" i="0" sz="46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304800" y="12192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87D0E"/>
              </a:buClr>
              <a:buSzPct val="81818"/>
              <a:buFont typeface="Courgette"/>
              <a:buNone/>
            </a:pPr>
            <a:r>
              <a:rPr b="1" lang="en-US">
                <a:solidFill>
                  <a:srgbClr val="C87D0E"/>
                </a:solidFill>
                <a:latin typeface="Courgette"/>
                <a:ea typeface="Courgette"/>
                <a:cs typeface="Courgette"/>
                <a:sym typeface="Courgette"/>
              </a:rPr>
              <a:t>TABLE 1 </a:t>
            </a:r>
            <a:br>
              <a:rPr lang="en-US">
                <a:solidFill>
                  <a:srgbClr val="603A14"/>
                </a:solidFill>
                <a:latin typeface="Courgette"/>
                <a:ea typeface="Courgette"/>
                <a:cs typeface="Courgette"/>
                <a:sym typeface="Courgette"/>
              </a:rPr>
            </a:br>
            <a:r>
              <a:rPr b="1" lang="en-US" sz="4400">
                <a:solidFill>
                  <a:srgbClr val="603A14"/>
                </a:solidFill>
                <a:latin typeface="Courgette"/>
                <a:ea typeface="Courgette"/>
                <a:cs typeface="Courgette"/>
                <a:sym typeface="Courgette"/>
              </a:rPr>
              <a:t>MIGRANT CONTRIBUTION TO DESTINATION COUNTRY, IN DOLLARS AND AS PERCENTAGE OF NATIONAL GDP, 2015</a:t>
            </a:r>
            <a:endParaRPr sz="4400">
              <a:solidFill>
                <a:srgbClr val="603A14"/>
              </a:solidFill>
              <a:latin typeface="Courgette"/>
              <a:ea typeface="Courgette"/>
              <a:cs typeface="Courgette"/>
              <a:sym typeface="Courgette"/>
            </a:endParaRPr>
          </a:p>
        </p:txBody>
      </p:sp>
      <p:graphicFrame>
        <p:nvGraphicFramePr>
          <p:cNvPr id="183" name="Google Shape;183;p15"/>
          <p:cNvGraphicFramePr/>
          <p:nvPr/>
        </p:nvGraphicFramePr>
        <p:xfrm>
          <a:off x="152400" y="3276600"/>
          <a:ext cx="3000000" cy="3000000"/>
        </p:xfrm>
        <a:graphic>
          <a:graphicData uri="http://schemas.openxmlformats.org/drawingml/2006/table">
            <a:tbl>
              <a:tblPr bandRow="1" firstCol="1" firstRow="1">
                <a:noFill/>
                <a:tableStyleId>{D95AE3B9-2D37-4E4A-9F65-0917C3FC75D0}</a:tableStyleId>
              </a:tblPr>
              <a:tblGrid>
                <a:gridCol w="2946400"/>
                <a:gridCol w="2946400"/>
                <a:gridCol w="2946400"/>
              </a:tblGrid>
              <a:tr h="456050">
                <a:tc>
                  <a:txBody>
                    <a:bodyPr/>
                    <a:lstStyle/>
                    <a:p>
                      <a:pPr indent="0" lvl="0" marL="0" marR="0" rtl="0" algn="ctr">
                        <a:lnSpc>
                          <a:spcPct val="115000"/>
                        </a:lnSpc>
                        <a:spcBef>
                          <a:spcPts val="0"/>
                        </a:spcBef>
                        <a:spcAft>
                          <a:spcPts val="0"/>
                        </a:spcAft>
                        <a:buNone/>
                      </a:pPr>
                      <a:r>
                        <a:rPr lang="en-US" sz="1400" u="none" cap="none" strike="noStrike"/>
                        <a:t>COUNTRY</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CONTRIBUTION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PERCENTAGE OF GDP</a:t>
                      </a:r>
                      <a:endParaRPr sz="1100" u="none" cap="none" strike="noStrike">
                        <a:latin typeface="Calibri"/>
                        <a:ea typeface="Calibri"/>
                        <a:cs typeface="Calibri"/>
                        <a:sym typeface="Calibri"/>
                      </a:endParaRPr>
                    </a:p>
                  </a:txBody>
                  <a:tcPr marT="0" marB="0" marR="68575" marL="68575"/>
                </a:tc>
              </a:tr>
              <a:tr h="456050">
                <a:tc>
                  <a:txBody>
                    <a:bodyPr/>
                    <a:lstStyle/>
                    <a:p>
                      <a:pPr indent="0" lvl="0" marL="0" marR="0" rtl="0" algn="ctr">
                        <a:lnSpc>
                          <a:spcPct val="115000"/>
                        </a:lnSpc>
                        <a:spcBef>
                          <a:spcPts val="0"/>
                        </a:spcBef>
                        <a:spcAft>
                          <a:spcPts val="0"/>
                        </a:spcAft>
                        <a:buNone/>
                      </a:pPr>
                      <a:r>
                        <a:rPr lang="en-US" sz="1400" u="none" cap="none" strike="noStrike"/>
                        <a:t>United States</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$2 trillion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11 percent</a:t>
                      </a:r>
                      <a:endParaRPr sz="1100" u="none" cap="none" strike="noStrike">
                        <a:latin typeface="Calibri"/>
                        <a:ea typeface="Calibri"/>
                        <a:cs typeface="Calibri"/>
                        <a:sym typeface="Calibri"/>
                      </a:endParaRPr>
                    </a:p>
                  </a:txBody>
                  <a:tcPr marT="0" marB="0" marR="68575" marL="68575"/>
                </a:tc>
              </a:tr>
              <a:tr h="456050">
                <a:tc>
                  <a:txBody>
                    <a:bodyPr/>
                    <a:lstStyle/>
                    <a:p>
                      <a:pPr indent="0" lvl="0" marL="0" marR="0" rtl="0" algn="ctr">
                        <a:lnSpc>
                          <a:spcPct val="115000"/>
                        </a:lnSpc>
                        <a:spcBef>
                          <a:spcPts val="0"/>
                        </a:spcBef>
                        <a:spcAft>
                          <a:spcPts val="0"/>
                        </a:spcAft>
                        <a:buNone/>
                      </a:pPr>
                      <a:r>
                        <a:rPr lang="en-US" sz="1400" u="none" cap="none" strike="noStrike"/>
                        <a:t>Germany</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$550 billion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17 percent</a:t>
                      </a:r>
                      <a:endParaRPr sz="1100" u="none" cap="none" strike="noStrike">
                        <a:latin typeface="Calibri"/>
                        <a:ea typeface="Calibri"/>
                        <a:cs typeface="Calibri"/>
                        <a:sym typeface="Calibri"/>
                      </a:endParaRPr>
                    </a:p>
                  </a:txBody>
                  <a:tcPr marT="0" marB="0" marR="68575" marL="68575"/>
                </a:tc>
              </a:tr>
              <a:tr h="456050">
                <a:tc>
                  <a:txBody>
                    <a:bodyPr/>
                    <a:lstStyle/>
                    <a:p>
                      <a:pPr indent="0" lvl="0" marL="0" marR="0" rtl="0" algn="ctr">
                        <a:lnSpc>
                          <a:spcPct val="115000"/>
                        </a:lnSpc>
                        <a:spcBef>
                          <a:spcPts val="0"/>
                        </a:spcBef>
                        <a:spcAft>
                          <a:spcPts val="0"/>
                        </a:spcAft>
                        <a:buNone/>
                      </a:pPr>
                      <a:r>
                        <a:rPr lang="en-US" sz="1400" u="none" cap="none" strike="noStrike"/>
                        <a:t>United Kingdom</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$390 billion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14 percent</a:t>
                      </a:r>
                      <a:endParaRPr sz="1100" u="none" cap="none" strike="noStrike">
                        <a:latin typeface="Calibri"/>
                        <a:ea typeface="Calibri"/>
                        <a:cs typeface="Calibri"/>
                        <a:sym typeface="Calibri"/>
                      </a:endParaRPr>
                    </a:p>
                  </a:txBody>
                  <a:tcPr marT="0" marB="0" marR="68575" marL="68575"/>
                </a:tc>
              </a:tr>
              <a:tr h="456050">
                <a:tc>
                  <a:txBody>
                    <a:bodyPr/>
                    <a:lstStyle/>
                    <a:p>
                      <a:pPr indent="0" lvl="0" marL="0" marR="0" rtl="0" algn="ctr">
                        <a:lnSpc>
                          <a:spcPct val="115000"/>
                        </a:lnSpc>
                        <a:spcBef>
                          <a:spcPts val="0"/>
                        </a:spcBef>
                        <a:spcAft>
                          <a:spcPts val="0"/>
                        </a:spcAft>
                        <a:buNone/>
                      </a:pPr>
                      <a:r>
                        <a:rPr lang="en-US" sz="1400" u="none" cap="none" strike="noStrike"/>
                        <a:t>Australia</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$330 billion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25 percent</a:t>
                      </a:r>
                      <a:endParaRPr sz="1100" u="none" cap="none" strike="noStrike">
                        <a:latin typeface="Calibri"/>
                        <a:ea typeface="Calibri"/>
                        <a:cs typeface="Calibri"/>
                        <a:sym typeface="Calibri"/>
                      </a:endParaRPr>
                    </a:p>
                  </a:txBody>
                  <a:tcPr marT="0" marB="0" marR="68575" marL="68575"/>
                </a:tc>
              </a:tr>
              <a:tr h="1072600">
                <a:tc>
                  <a:txBody>
                    <a:bodyPr/>
                    <a:lstStyle/>
                    <a:p>
                      <a:pPr indent="0" lvl="0" marL="0" marR="0" rtl="0" algn="ctr">
                        <a:lnSpc>
                          <a:spcPct val="115000"/>
                        </a:lnSpc>
                        <a:spcBef>
                          <a:spcPts val="0"/>
                        </a:spcBef>
                        <a:spcAft>
                          <a:spcPts val="0"/>
                        </a:spcAft>
                        <a:buNone/>
                      </a:pPr>
                      <a:r>
                        <a:rPr lang="en-US" sz="1400" u="none" cap="none" strike="noStrike"/>
                        <a:t>Canada</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$320 billion</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1400" u="none" cap="none" strike="noStrike"/>
                        <a:t>21 percent</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p:nvPr/>
        </p:nvSpPr>
        <p:spPr>
          <a:xfrm>
            <a:off x="228600" y="228600"/>
            <a:ext cx="8763000" cy="618630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600"/>
              <a:buFont typeface="Noto Sans Symbols"/>
              <a:buChar char="⮚"/>
            </a:pPr>
            <a:r>
              <a:rPr b="0" i="0" lang="en-US" sz="3600" u="none" cap="none" strike="noStrike">
                <a:solidFill>
                  <a:srgbClr val="603A14"/>
                </a:solidFill>
                <a:latin typeface="Baumans"/>
                <a:ea typeface="Baumans"/>
                <a:cs typeface="Baumans"/>
                <a:sym typeface="Baumans"/>
              </a:rPr>
              <a:t>The </a:t>
            </a:r>
            <a:r>
              <a:rPr b="1" i="0" lang="en-US" sz="3600" u="none" cap="none" strike="noStrike">
                <a:solidFill>
                  <a:srgbClr val="603A14"/>
                </a:solidFill>
                <a:latin typeface="Baumans"/>
                <a:ea typeface="Baumans"/>
                <a:cs typeface="Baumans"/>
                <a:sym typeface="Baumans"/>
              </a:rPr>
              <a:t>migrant influx</a:t>
            </a:r>
            <a:r>
              <a:rPr b="0" i="0" lang="en-US" sz="3600" u="none" cap="none" strike="noStrike">
                <a:solidFill>
                  <a:srgbClr val="603A14"/>
                </a:solidFill>
                <a:latin typeface="Baumans"/>
                <a:ea typeface="Baumans"/>
                <a:cs typeface="Baumans"/>
                <a:sym typeface="Baumans"/>
              </a:rPr>
              <a:t> has led to a debate in destination countries over the issue of whether migrants are assets or liabilities to national development. </a:t>
            </a:r>
            <a:r>
              <a:rPr b="1" i="0" lang="en-US" sz="3600" u="none" cap="none" strike="noStrike">
                <a:solidFill>
                  <a:srgbClr val="603A14"/>
                </a:solidFill>
                <a:latin typeface="Baumans"/>
                <a:ea typeface="Baumans"/>
                <a:cs typeface="Baumans"/>
                <a:sym typeface="Baumans"/>
              </a:rPr>
              <a:t>Anti-immigrant groups and nationalists</a:t>
            </a:r>
            <a:r>
              <a:rPr b="0" i="0" lang="en-US" sz="3600" u="none" cap="none" strike="noStrike">
                <a:solidFill>
                  <a:srgbClr val="603A14"/>
                </a:solidFill>
                <a:latin typeface="Baumans"/>
                <a:ea typeface="Baumans"/>
                <a:cs typeface="Baumans"/>
                <a:sym typeface="Baumans"/>
              </a:rPr>
              <a:t> argue that governments must control legal immigration and put a stop illegal entry of foreigners. Many of these anti-immigrant groups are gaining influence through political leaders who share their beliefs. </a:t>
            </a:r>
            <a:endParaRPr b="0" i="0" sz="36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p:nvPr/>
        </p:nvSpPr>
        <p:spPr>
          <a:xfrm>
            <a:off x="304800" y="152400"/>
            <a:ext cx="8610600" cy="683264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500"/>
              <a:buFont typeface="Noto Sans Symbols"/>
              <a:buChar char="⮚"/>
            </a:pPr>
            <a:r>
              <a:rPr b="1" i="0" lang="en-US" sz="3500" u="none" cap="none" strike="noStrike">
                <a:solidFill>
                  <a:srgbClr val="603A14"/>
                </a:solidFill>
                <a:latin typeface="Baumans"/>
                <a:ea typeface="Baumans"/>
                <a:cs typeface="Baumans"/>
                <a:sym typeface="Baumans"/>
              </a:rPr>
              <a:t>Examples include</a:t>
            </a:r>
            <a:r>
              <a:rPr b="0" i="0" lang="en-US" sz="3500" u="none" cap="none" strike="noStrike">
                <a:solidFill>
                  <a:srgbClr val="603A14"/>
                </a:solidFill>
                <a:latin typeface="Baumans"/>
                <a:ea typeface="Baumans"/>
                <a:cs typeface="Baumans"/>
                <a:sym typeface="Baumans"/>
              </a:rPr>
              <a:t> </a:t>
            </a:r>
            <a:r>
              <a:rPr b="1" i="0" lang="en-US" sz="3500" u="none" cap="none" strike="noStrike">
                <a:solidFill>
                  <a:srgbClr val="603A14"/>
                </a:solidFill>
                <a:latin typeface="Baumans"/>
                <a:ea typeface="Baumans"/>
                <a:cs typeface="Baumans"/>
                <a:sym typeface="Baumans"/>
              </a:rPr>
              <a:t>US president Donald Trump and UK Prime Minister Theresa May</a:t>
            </a:r>
            <a:r>
              <a:rPr b="0" i="0" lang="en-US" sz="3500" u="none" cap="none" strike="noStrike">
                <a:solidFill>
                  <a:srgbClr val="603A14"/>
                </a:solidFill>
                <a:latin typeface="Baumans"/>
                <a:ea typeface="Baumans"/>
                <a:cs typeface="Baumans"/>
                <a:sym typeface="Baumans"/>
              </a:rPr>
              <a:t>, who have been reversing the existing pro-immigration and refugee-sympathetic policies of their states. Most recently, Trump attempted to ban travel into the United States of people from majority-Muslim countries, even those with proper documentation. He also continues to speak about his election promise of </a:t>
            </a:r>
            <a:r>
              <a:rPr b="1" i="0" lang="en-US" sz="3500" u="none" cap="none" strike="noStrike">
                <a:solidFill>
                  <a:srgbClr val="603A14"/>
                </a:solidFill>
                <a:latin typeface="Baumans"/>
                <a:ea typeface="Baumans"/>
                <a:cs typeface="Baumans"/>
                <a:sym typeface="Baumans"/>
              </a:rPr>
              <a:t>building a wall between the United States and Mexico</a:t>
            </a:r>
            <a:r>
              <a:rPr b="0" i="0" lang="en-US" sz="3500" u="none" cap="none" strike="noStrike">
                <a:solidFill>
                  <a:srgbClr val="603A14"/>
                </a:solidFill>
                <a:latin typeface="Baumans"/>
                <a:ea typeface="Baumans"/>
                <a:cs typeface="Baumans"/>
                <a:sym typeface="Baumans"/>
              </a:rPr>
              <a:t>.</a:t>
            </a:r>
            <a:endParaRPr b="0" i="0" sz="3500" u="none" cap="none" strike="noStrike">
              <a:solidFill>
                <a:srgbClr val="603A14"/>
              </a:solidFill>
              <a:latin typeface="Baumans"/>
              <a:ea typeface="Baumans"/>
              <a:cs typeface="Baumans"/>
              <a:sym typeface="Baumans"/>
            </a:endParaRPr>
          </a:p>
          <a:p>
            <a:pPr indent="0" lvl="0" marL="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 </a:t>
            </a:r>
            <a:endParaRPr sz="1800">
              <a:solidFill>
                <a:schemeClr val="dk1"/>
              </a:solidFill>
              <a:latin typeface="Libre Franklin"/>
              <a:ea typeface="Libre Franklin"/>
              <a:cs typeface="Libre Franklin"/>
              <a:sym typeface="Libre Franklin"/>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p>
        </p:txBody>
      </p:sp>
      <p:sp>
        <p:nvSpPr>
          <p:cNvPr id="199" name="Google Shape;199;p18"/>
          <p:cNvSpPr txBox="1"/>
          <p:nvPr>
            <p:ph idx="1" type="body"/>
          </p:nvPr>
        </p:nvSpPr>
        <p:spPr>
          <a:xfrm>
            <a:off x="304939" y="457200"/>
            <a:ext cx="4290556"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3080"/>
              <a:buNone/>
            </a:pPr>
            <a:r>
              <a:rPr b="1" lang="en-US" sz="4400">
                <a:solidFill>
                  <a:srgbClr val="603A14"/>
                </a:solidFill>
                <a:latin typeface="Baumans"/>
                <a:ea typeface="Baumans"/>
                <a:cs typeface="Baumans"/>
                <a:sym typeface="Baumans"/>
              </a:rPr>
              <a:t>US PRESIDENT DONALD TRUMP</a:t>
            </a:r>
            <a:endParaRPr b="1" sz="4400">
              <a:solidFill>
                <a:srgbClr val="603A14"/>
              </a:solidFill>
              <a:latin typeface="Baumans"/>
              <a:ea typeface="Baumans"/>
              <a:cs typeface="Baumans"/>
              <a:sym typeface="Baumans"/>
            </a:endParaRPr>
          </a:p>
        </p:txBody>
      </p:sp>
      <p:sp>
        <p:nvSpPr>
          <p:cNvPr id="200" name="Google Shape;200;p18"/>
          <p:cNvSpPr txBox="1"/>
          <p:nvPr>
            <p:ph idx="2" type="body"/>
          </p:nvPr>
        </p:nvSpPr>
        <p:spPr>
          <a:xfrm>
            <a:off x="4645025" y="457200"/>
            <a:ext cx="4387215" cy="63944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2520"/>
              <a:buNone/>
            </a:pPr>
            <a:r>
              <a:rPr b="1" lang="en-US" sz="3600">
                <a:solidFill>
                  <a:srgbClr val="603A14"/>
                </a:solidFill>
                <a:latin typeface="Baumans"/>
                <a:ea typeface="Baumans"/>
                <a:cs typeface="Baumans"/>
                <a:sym typeface="Baumans"/>
              </a:rPr>
              <a:t>UK PRIME MINISTER THERESA MAY</a:t>
            </a:r>
            <a:endParaRPr b="1" sz="3600">
              <a:solidFill>
                <a:srgbClr val="603A14"/>
              </a:solidFill>
              <a:latin typeface="Baumans"/>
              <a:ea typeface="Baumans"/>
              <a:cs typeface="Baumans"/>
              <a:sym typeface="Baumans"/>
            </a:endParaRPr>
          </a:p>
        </p:txBody>
      </p:sp>
      <p:pic>
        <p:nvPicPr>
          <p:cNvPr id="201" name="Google Shape;201;p18"/>
          <p:cNvPicPr preferRelativeResize="0"/>
          <p:nvPr>
            <p:ph idx="3" type="body"/>
          </p:nvPr>
        </p:nvPicPr>
        <p:blipFill rotWithShape="1">
          <a:blip r:embed="rId3">
            <a:alphaModFix/>
          </a:blip>
          <a:srcRect b="0" l="0" r="0" t="0"/>
          <a:stretch/>
        </p:blipFill>
        <p:spPr>
          <a:xfrm>
            <a:off x="118110" y="1577975"/>
            <a:ext cx="4305935" cy="5080635"/>
          </a:xfrm>
          <a:prstGeom prst="rect">
            <a:avLst/>
          </a:prstGeom>
          <a:noFill/>
          <a:ln>
            <a:noFill/>
          </a:ln>
        </p:spPr>
      </p:pic>
      <p:pic>
        <p:nvPicPr>
          <p:cNvPr id="202" name="Google Shape;202;p18"/>
          <p:cNvPicPr preferRelativeResize="0"/>
          <p:nvPr>
            <p:ph idx="4" type="body"/>
          </p:nvPr>
        </p:nvPicPr>
        <p:blipFill rotWithShape="1">
          <a:blip r:embed="rId4">
            <a:alphaModFix/>
          </a:blip>
          <a:srcRect b="0" l="0" r="0" t="0"/>
          <a:stretch/>
        </p:blipFill>
        <p:spPr>
          <a:xfrm>
            <a:off x="4637405" y="1604010"/>
            <a:ext cx="4395470" cy="514985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p:nvPr/>
        </p:nvSpPr>
        <p:spPr>
          <a:xfrm>
            <a:off x="152400" y="228600"/>
            <a:ext cx="8915400" cy="624786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4000"/>
              <a:buFont typeface="Noto Sans Symbols"/>
              <a:buChar char="⮚"/>
            </a:pPr>
            <a:r>
              <a:rPr lang="en-US" sz="4000">
                <a:solidFill>
                  <a:srgbClr val="603A14"/>
                </a:solidFill>
                <a:latin typeface="Baumans"/>
                <a:ea typeface="Baumans"/>
                <a:cs typeface="Baumans"/>
                <a:sym typeface="Baumans"/>
              </a:rPr>
              <a:t>The wisdom of this government action has been consistently belied by the data. A </a:t>
            </a:r>
            <a:r>
              <a:rPr b="1" lang="en-US" sz="4000">
                <a:solidFill>
                  <a:srgbClr val="603A14"/>
                </a:solidFill>
                <a:latin typeface="Baumans"/>
                <a:ea typeface="Baumans"/>
                <a:cs typeface="Baumans"/>
                <a:sym typeface="Baumans"/>
              </a:rPr>
              <a:t>2011 Harvard Business School Survey</a:t>
            </a:r>
            <a:r>
              <a:rPr lang="en-US" sz="4000">
                <a:solidFill>
                  <a:srgbClr val="603A14"/>
                </a:solidFill>
                <a:latin typeface="Baumans"/>
                <a:ea typeface="Baumans"/>
                <a:cs typeface="Baumans"/>
                <a:sym typeface="Baumans"/>
              </a:rPr>
              <a:t> on the impact of immigration concluded that the </a:t>
            </a:r>
            <a:r>
              <a:rPr b="1" lang="en-US" sz="4000">
                <a:solidFill>
                  <a:srgbClr val="603A14"/>
                </a:solidFill>
                <a:latin typeface="Baumans"/>
                <a:ea typeface="Baumans"/>
                <a:cs typeface="Baumans"/>
                <a:sym typeface="Baumans"/>
              </a:rPr>
              <a:t>“likelihood and magnitude of adverse labor market effects for native from immigration our substantially weaker than often perceived.” </a:t>
            </a:r>
            <a:endParaRPr sz="4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idx="4294967295" type="title"/>
          </p:nvPr>
        </p:nvSpPr>
        <p:spPr>
          <a:xfrm>
            <a:off x="0" y="152400"/>
            <a:ext cx="8610600" cy="882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6000"/>
              <a:buFont typeface="Courgette"/>
              <a:buNone/>
            </a:pPr>
            <a:r>
              <a:rPr b="1" lang="en-US" sz="6000">
                <a:solidFill>
                  <a:srgbClr val="C87D0E"/>
                </a:solidFill>
                <a:latin typeface="Courgette"/>
                <a:ea typeface="Courgette"/>
                <a:cs typeface="Courgette"/>
                <a:sym typeface="Courgette"/>
              </a:rPr>
              <a:t>LEARNING OUTCOMES</a:t>
            </a:r>
            <a:endParaRPr b="1" sz="6000">
              <a:solidFill>
                <a:srgbClr val="C87D0E"/>
              </a:solidFill>
              <a:latin typeface="Courgette"/>
              <a:ea typeface="Courgette"/>
              <a:cs typeface="Courgette"/>
              <a:sym typeface="Courgette"/>
            </a:endParaRPr>
          </a:p>
        </p:txBody>
      </p:sp>
      <p:sp>
        <p:nvSpPr>
          <p:cNvPr id="103" name="Google Shape;103;p2"/>
          <p:cNvSpPr txBox="1"/>
          <p:nvPr>
            <p:ph idx="4294967295" type="body"/>
          </p:nvPr>
        </p:nvSpPr>
        <p:spPr>
          <a:xfrm>
            <a:off x="304800" y="1295400"/>
            <a:ext cx="8610600" cy="8683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800"/>
              <a:buNone/>
            </a:pPr>
            <a:r>
              <a:rPr b="1" lang="en-US" sz="4000">
                <a:solidFill>
                  <a:srgbClr val="603A14"/>
                </a:solidFill>
                <a:latin typeface="Baumans"/>
                <a:ea typeface="Baumans"/>
                <a:cs typeface="Baumans"/>
                <a:sym typeface="Baumans"/>
              </a:rPr>
              <a:t>At the end of the lesson, you should be able to:</a:t>
            </a:r>
            <a:endParaRPr sz="4000">
              <a:solidFill>
                <a:srgbClr val="603A14"/>
              </a:solidFill>
              <a:latin typeface="Baumans"/>
              <a:ea typeface="Baumans"/>
              <a:cs typeface="Baumans"/>
              <a:sym typeface="Baumans"/>
            </a:endParaRPr>
          </a:p>
        </p:txBody>
      </p:sp>
      <p:sp>
        <p:nvSpPr>
          <p:cNvPr id="104" name="Google Shape;104;p2"/>
          <p:cNvSpPr txBox="1"/>
          <p:nvPr>
            <p:ph idx="4294967295" type="body"/>
          </p:nvPr>
        </p:nvSpPr>
        <p:spPr>
          <a:xfrm>
            <a:off x="228600" y="2590801"/>
            <a:ext cx="8534400" cy="36576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2520"/>
              <a:buChar char="🞭"/>
            </a:pPr>
            <a:r>
              <a:rPr lang="en-US" sz="3600">
                <a:solidFill>
                  <a:srgbClr val="603A14"/>
                </a:solidFill>
                <a:latin typeface="Baumans"/>
                <a:ea typeface="Baumans"/>
                <a:cs typeface="Baumans"/>
                <a:sym typeface="Baumans"/>
              </a:rPr>
              <a:t>Identify the reasons for the migration of people;</a:t>
            </a:r>
            <a:endParaRPr sz="3600">
              <a:solidFill>
                <a:srgbClr val="603A14"/>
              </a:solidFill>
              <a:latin typeface="Baumans"/>
              <a:ea typeface="Baumans"/>
              <a:cs typeface="Baumans"/>
              <a:sym typeface="Baumans"/>
            </a:endParaRPr>
          </a:p>
          <a:p>
            <a:pPr indent="-342900" lvl="0" marL="342900" rtl="0" algn="just">
              <a:spcBef>
                <a:spcPts val="720"/>
              </a:spcBef>
              <a:spcAft>
                <a:spcPts val="0"/>
              </a:spcAft>
              <a:buSzPts val="2520"/>
              <a:buChar char="🞭"/>
            </a:pPr>
            <a:r>
              <a:rPr lang="en-US" sz="3600">
                <a:solidFill>
                  <a:srgbClr val="603A14"/>
                </a:solidFill>
                <a:latin typeface="Baumans"/>
                <a:ea typeface="Baumans"/>
                <a:cs typeface="Baumans"/>
                <a:sym typeface="Baumans"/>
              </a:rPr>
              <a:t>Explain why States regulate migration; and </a:t>
            </a:r>
            <a:endParaRPr sz="3600">
              <a:solidFill>
                <a:srgbClr val="603A14"/>
              </a:solidFill>
              <a:latin typeface="Baumans"/>
              <a:ea typeface="Baumans"/>
              <a:cs typeface="Baumans"/>
              <a:sym typeface="Baumans"/>
            </a:endParaRPr>
          </a:p>
          <a:p>
            <a:pPr indent="-342900" lvl="0" marL="342900" rtl="0" algn="just">
              <a:spcBef>
                <a:spcPts val="720"/>
              </a:spcBef>
              <a:spcAft>
                <a:spcPts val="0"/>
              </a:spcAft>
              <a:buSzPts val="2520"/>
              <a:buChar char="🞭"/>
            </a:pPr>
            <a:r>
              <a:rPr lang="en-US" sz="3600">
                <a:solidFill>
                  <a:srgbClr val="603A14"/>
                </a:solidFill>
                <a:latin typeface="Baumans"/>
                <a:ea typeface="Baumans"/>
                <a:cs typeface="Baumans"/>
                <a:sym typeface="Baumans"/>
              </a:rPr>
              <a:t>Discuss the effect of Global migration on the Economic well-being of state</a:t>
            </a:r>
            <a:endParaRPr sz="36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p>
        </p:txBody>
      </p:sp>
      <p:sp>
        <p:nvSpPr>
          <p:cNvPr id="213" name="Google Shape;213;p20"/>
          <p:cNvSpPr txBox="1"/>
          <p:nvPr>
            <p:ph idx="1" type="body"/>
          </p:nvPr>
        </p:nvSpPr>
        <p:spPr>
          <a:xfrm>
            <a:off x="304939" y="457200"/>
            <a:ext cx="4290556"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960"/>
              <a:buNone/>
            </a:pPr>
            <a:r>
              <a:rPr lang="en-US" sz="2800">
                <a:solidFill>
                  <a:srgbClr val="603A14"/>
                </a:solidFill>
                <a:latin typeface="Baumans"/>
                <a:ea typeface="Baumans"/>
                <a:cs typeface="Baumans"/>
                <a:sym typeface="Baumans"/>
              </a:rPr>
              <a:t>EMPLOYMENT  AND WAGE IMPACTS ON IMMIGRATION</a:t>
            </a:r>
            <a:endParaRPr sz="2800">
              <a:solidFill>
                <a:srgbClr val="603A14"/>
              </a:solidFill>
              <a:latin typeface="Baumans"/>
              <a:ea typeface="Baumans"/>
              <a:cs typeface="Baumans"/>
              <a:sym typeface="Baumans"/>
            </a:endParaRPr>
          </a:p>
        </p:txBody>
      </p:sp>
      <p:sp>
        <p:nvSpPr>
          <p:cNvPr id="214" name="Google Shape;214;p20"/>
          <p:cNvSpPr txBox="1"/>
          <p:nvPr>
            <p:ph idx="2" type="body"/>
          </p:nvPr>
        </p:nvSpPr>
        <p:spPr>
          <a:xfrm>
            <a:off x="4645025" y="457200"/>
            <a:ext cx="4291965" cy="89471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960"/>
              <a:buNone/>
            </a:pPr>
            <a:r>
              <a:rPr b="1" lang="en-US" sz="2800">
                <a:solidFill>
                  <a:srgbClr val="603A14"/>
                </a:solidFill>
                <a:latin typeface="Baumans"/>
                <a:ea typeface="Baumans"/>
                <a:cs typeface="Baumans"/>
                <a:sym typeface="Baumans"/>
              </a:rPr>
              <a:t>2011 HARVARD BUSINESS SCHOOL SURVEY</a:t>
            </a:r>
            <a:endParaRPr b="1" sz="2800">
              <a:solidFill>
                <a:srgbClr val="603A14"/>
              </a:solidFill>
              <a:latin typeface="Baumans"/>
              <a:ea typeface="Baumans"/>
              <a:cs typeface="Baumans"/>
              <a:sym typeface="Baumans"/>
            </a:endParaRPr>
          </a:p>
        </p:txBody>
      </p:sp>
      <p:pic>
        <p:nvPicPr>
          <p:cNvPr id="215" name="Google Shape;215;p20"/>
          <p:cNvPicPr preferRelativeResize="0"/>
          <p:nvPr>
            <p:ph idx="3" type="body"/>
          </p:nvPr>
        </p:nvPicPr>
        <p:blipFill rotWithShape="1">
          <a:blip r:embed="rId3">
            <a:alphaModFix/>
          </a:blip>
          <a:srcRect b="0" l="0" r="0" t="0"/>
          <a:stretch/>
        </p:blipFill>
        <p:spPr>
          <a:xfrm>
            <a:off x="109855" y="1550670"/>
            <a:ext cx="4462145" cy="5159375"/>
          </a:xfrm>
          <a:prstGeom prst="rect">
            <a:avLst/>
          </a:prstGeom>
          <a:noFill/>
          <a:ln>
            <a:noFill/>
          </a:ln>
        </p:spPr>
      </p:pic>
      <p:pic>
        <p:nvPicPr>
          <p:cNvPr id="216" name="Google Shape;216;p20"/>
          <p:cNvPicPr preferRelativeResize="0"/>
          <p:nvPr>
            <p:ph idx="4" type="body"/>
          </p:nvPr>
        </p:nvPicPr>
        <p:blipFill rotWithShape="1">
          <a:blip r:embed="rId4">
            <a:alphaModFix/>
          </a:blip>
          <a:srcRect b="0" l="0" r="0" t="0"/>
          <a:stretch/>
        </p:blipFill>
        <p:spPr>
          <a:xfrm>
            <a:off x="4648835" y="1568450"/>
            <a:ext cx="4436110" cy="5177155"/>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p:nvPr/>
        </p:nvSpPr>
        <p:spPr>
          <a:xfrm>
            <a:off x="381000" y="304800"/>
            <a:ext cx="8305800" cy="62478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000">
                <a:solidFill>
                  <a:srgbClr val="603A14"/>
                </a:solidFill>
                <a:latin typeface="Baumans"/>
                <a:ea typeface="Baumans"/>
                <a:cs typeface="Baumans"/>
                <a:sym typeface="Baumans"/>
              </a:rPr>
              <a:t>The fiscal impact</a:t>
            </a:r>
            <a:r>
              <a:rPr lang="en-US" sz="4000">
                <a:solidFill>
                  <a:srgbClr val="603A14"/>
                </a:solidFill>
                <a:latin typeface="Baumans"/>
                <a:ea typeface="Baumans"/>
                <a:cs typeface="Baumans"/>
                <a:sym typeface="Baumans"/>
              </a:rPr>
              <a:t> of immigration on social welfare was noted to be </a:t>
            </a:r>
            <a:r>
              <a:rPr b="1" lang="en-US" sz="4000">
                <a:solidFill>
                  <a:srgbClr val="603A14"/>
                </a:solidFill>
                <a:latin typeface="Baumans"/>
                <a:ea typeface="Baumans"/>
                <a:cs typeface="Baumans"/>
                <a:sym typeface="Baumans"/>
              </a:rPr>
              <a:t>“very small.”</a:t>
            </a:r>
            <a:r>
              <a:rPr lang="en-US" sz="4000">
                <a:solidFill>
                  <a:srgbClr val="603A14"/>
                </a:solidFill>
                <a:latin typeface="Baumans"/>
                <a:ea typeface="Baumans"/>
                <a:cs typeface="Baumans"/>
                <a:sym typeface="Baumans"/>
              </a:rPr>
              <a:t> Furthermore, the </a:t>
            </a:r>
            <a:r>
              <a:rPr b="1" lang="en-US" sz="4000">
                <a:solidFill>
                  <a:srgbClr val="603A14"/>
                </a:solidFill>
                <a:latin typeface="Baumans"/>
                <a:ea typeface="Baumans"/>
                <a:cs typeface="Baumans"/>
                <a:sym typeface="Baumans"/>
              </a:rPr>
              <a:t>2013 report </a:t>
            </a:r>
            <a:r>
              <a:rPr lang="en-US" sz="4000">
                <a:solidFill>
                  <a:srgbClr val="603A14"/>
                </a:solidFill>
                <a:latin typeface="Baumans"/>
                <a:ea typeface="Baumans"/>
                <a:cs typeface="Baumans"/>
                <a:sym typeface="Baumans"/>
              </a:rPr>
              <a:t>on government welfare spending by </a:t>
            </a:r>
            <a:r>
              <a:rPr b="1" lang="en-US" sz="4000">
                <a:solidFill>
                  <a:srgbClr val="603A14"/>
                </a:solidFill>
                <a:latin typeface="Baumans"/>
                <a:ea typeface="Baumans"/>
                <a:cs typeface="Baumans"/>
                <a:sym typeface="Baumans"/>
              </a:rPr>
              <a:t>Organization for Economic cooperation and Development (OECD</a:t>
            </a:r>
            <a:r>
              <a:rPr lang="en-US" sz="4000">
                <a:solidFill>
                  <a:srgbClr val="603A14"/>
                </a:solidFill>
                <a:latin typeface="Baumans"/>
                <a:ea typeface="Baumans"/>
                <a:cs typeface="Baumans"/>
                <a:sym typeface="Baumans"/>
              </a:rPr>
              <a:t>) clearly shows that native/born citizens steal receive higher support to immigrants.</a:t>
            </a:r>
            <a:endParaRPr sz="4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03A14"/>
              </a:buClr>
              <a:buSzPct val="100000"/>
              <a:buFont typeface="Baumans"/>
              <a:buNone/>
            </a:pPr>
            <a:r>
              <a:rPr b="1" lang="en-US" sz="4890">
                <a:solidFill>
                  <a:srgbClr val="603A14"/>
                </a:solidFill>
                <a:latin typeface="Baumans"/>
                <a:ea typeface="Baumans"/>
                <a:cs typeface="Baumans"/>
                <a:sym typeface="Baumans"/>
              </a:rPr>
              <a:t>ORGANIZATION FOR ECONOMIC COOPERATION AND DEVELOPMENT (OECD</a:t>
            </a:r>
            <a:r>
              <a:rPr lang="en-US" sz="4890">
                <a:solidFill>
                  <a:srgbClr val="603A14"/>
                </a:solidFill>
                <a:latin typeface="Baumans"/>
                <a:ea typeface="Baumans"/>
                <a:cs typeface="Baumans"/>
                <a:sym typeface="Baumans"/>
              </a:rPr>
              <a:t>)</a:t>
            </a:r>
            <a:endParaRPr sz="4890"/>
          </a:p>
        </p:txBody>
      </p:sp>
      <p:sp>
        <p:nvSpPr>
          <p:cNvPr id="227" name="Google Shape;227;p22"/>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260"/>
              <a:buNone/>
            </a:pPr>
            <a:r>
              <a:t/>
            </a:r>
            <a:endParaRPr/>
          </a:p>
        </p:txBody>
      </p:sp>
      <p:sp>
        <p:nvSpPr>
          <p:cNvPr id="228" name="Google Shape;228;p22"/>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260"/>
              <a:buNone/>
            </a:pPr>
            <a:r>
              <a:t/>
            </a:r>
            <a:endParaRPr/>
          </a:p>
        </p:txBody>
      </p:sp>
      <p:pic>
        <p:nvPicPr>
          <p:cNvPr id="229" name="Google Shape;229;p22"/>
          <p:cNvPicPr preferRelativeResize="0"/>
          <p:nvPr>
            <p:ph idx="3" type="body"/>
          </p:nvPr>
        </p:nvPicPr>
        <p:blipFill rotWithShape="1">
          <a:blip r:embed="rId3">
            <a:alphaModFix/>
          </a:blip>
          <a:srcRect b="0" l="0" r="0" t="0"/>
          <a:stretch/>
        </p:blipFill>
        <p:spPr>
          <a:xfrm>
            <a:off x="281305" y="213360"/>
            <a:ext cx="4290695" cy="4530090"/>
          </a:xfrm>
          <a:prstGeom prst="rect">
            <a:avLst/>
          </a:prstGeom>
          <a:noFill/>
          <a:ln>
            <a:noFill/>
          </a:ln>
        </p:spPr>
      </p:pic>
      <p:pic>
        <p:nvPicPr>
          <p:cNvPr id="230" name="Google Shape;230;p22"/>
          <p:cNvPicPr preferRelativeResize="0"/>
          <p:nvPr>
            <p:ph idx="4" type="body"/>
          </p:nvPr>
        </p:nvPicPr>
        <p:blipFill rotWithShape="1">
          <a:blip r:embed="rId4">
            <a:alphaModFix/>
          </a:blip>
          <a:srcRect b="0" l="0" r="0" t="0"/>
          <a:stretch/>
        </p:blipFill>
        <p:spPr>
          <a:xfrm>
            <a:off x="4766945" y="237490"/>
            <a:ext cx="4104640" cy="449643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p:nvPr/>
        </p:nvSpPr>
        <p:spPr>
          <a:xfrm>
            <a:off x="228600" y="228600"/>
            <a:ext cx="8839200" cy="59093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200">
                <a:solidFill>
                  <a:srgbClr val="603A14"/>
                </a:solidFill>
                <a:latin typeface="Baumans"/>
                <a:ea typeface="Baumans"/>
                <a:cs typeface="Baumans"/>
                <a:sym typeface="Baumans"/>
              </a:rPr>
              <a:t>The massive inflow of refugees from Syria and Iraq has raised alarm bells once again, but has not proved to be as damaging as expected. The </a:t>
            </a:r>
            <a:r>
              <a:rPr b="1" lang="en-US" sz="4200">
                <a:solidFill>
                  <a:srgbClr val="603A14"/>
                </a:solidFill>
                <a:latin typeface="Baumans"/>
                <a:ea typeface="Baumans"/>
                <a:cs typeface="Baumans"/>
                <a:sym typeface="Baumans"/>
              </a:rPr>
              <a:t>International Monetary Fund</a:t>
            </a:r>
            <a:r>
              <a:rPr lang="en-US" sz="4200">
                <a:solidFill>
                  <a:srgbClr val="603A14"/>
                </a:solidFill>
                <a:latin typeface="Baumans"/>
                <a:ea typeface="Baumans"/>
                <a:cs typeface="Baumans"/>
                <a:sym typeface="Baumans"/>
              </a:rPr>
              <a:t> predicted that the flow of refugees fleeing the war in Syria and Iraq would actually grow Europe’s GDP, </a:t>
            </a:r>
            <a:r>
              <a:rPr b="1" lang="en-US" sz="4200">
                <a:solidFill>
                  <a:srgbClr val="603A14"/>
                </a:solidFill>
                <a:latin typeface="Baumans"/>
                <a:ea typeface="Baumans"/>
                <a:cs typeface="Baumans"/>
                <a:sym typeface="Baumans"/>
              </a:rPr>
              <a:t>albeit “</a:t>
            </a:r>
            <a:r>
              <a:rPr b="1" lang="en-US" sz="4200">
                <a:solidFill>
                  <a:srgbClr val="C87D0E"/>
                </a:solidFill>
                <a:latin typeface="Baumans"/>
                <a:ea typeface="Baumans"/>
                <a:cs typeface="Baumans"/>
                <a:sym typeface="Baumans"/>
              </a:rPr>
              <a:t>MODESTLY</a:t>
            </a:r>
            <a:r>
              <a:rPr lang="en-US" sz="4200">
                <a:solidFill>
                  <a:srgbClr val="603A14"/>
                </a:solidFill>
                <a:latin typeface="Baumans"/>
                <a:ea typeface="Baumans"/>
                <a:cs typeface="Baumans"/>
                <a:sym typeface="Baumans"/>
              </a:rPr>
              <a:t>”.</a:t>
            </a:r>
            <a:endParaRPr sz="42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p:nvPr/>
        </p:nvSpPr>
        <p:spPr>
          <a:xfrm>
            <a:off x="381000" y="228600"/>
            <a:ext cx="8534400" cy="6463308"/>
          </a:xfrm>
          <a:prstGeom prst="rect">
            <a:avLst/>
          </a:prstGeom>
          <a:noFill/>
          <a:ln>
            <a:noFill/>
          </a:ln>
        </p:spPr>
        <p:txBody>
          <a:bodyPr anchorCtr="0" anchor="t" bIns="45700" lIns="91425" spcFirstLastPara="1" rIns="91425" wrap="square" tIns="45700">
            <a:spAutoFit/>
          </a:bodyPr>
          <a:lstStyle/>
          <a:p>
            <a:pPr indent="-292100" lvl="1" marL="742950" marR="0" rtl="0" algn="just">
              <a:spcBef>
                <a:spcPts val="0"/>
              </a:spcBef>
              <a:spcAft>
                <a:spcPts val="0"/>
              </a:spcAft>
              <a:buClr>
                <a:srgbClr val="603A14"/>
              </a:buClr>
              <a:buSzPts val="4600"/>
              <a:buFont typeface="Noto Sans Symbols"/>
              <a:buChar char="⮚"/>
            </a:pPr>
            <a:r>
              <a:rPr b="0" i="0" lang="en-US" sz="4600" u="none" cap="none" strike="noStrike">
                <a:solidFill>
                  <a:srgbClr val="603A14"/>
                </a:solidFill>
                <a:latin typeface="Baumans"/>
                <a:ea typeface="Baumans"/>
                <a:cs typeface="Baumans"/>
                <a:sym typeface="Baumans"/>
              </a:rPr>
              <a:t>In </a:t>
            </a:r>
            <a:r>
              <a:rPr b="1" i="0" lang="en-US" sz="4600" u="none" cap="none" strike="noStrike">
                <a:solidFill>
                  <a:srgbClr val="603A14"/>
                </a:solidFill>
                <a:latin typeface="Baumans"/>
                <a:ea typeface="Baumans"/>
                <a:cs typeface="Baumans"/>
                <a:sym typeface="Baumans"/>
              </a:rPr>
              <a:t>Germany,</a:t>
            </a:r>
            <a:r>
              <a:rPr b="0" i="0" lang="en-US" sz="4600" u="none" cap="none" strike="noStrike">
                <a:solidFill>
                  <a:srgbClr val="603A14"/>
                </a:solidFill>
                <a:latin typeface="Baumans"/>
                <a:ea typeface="Baumans"/>
                <a:cs typeface="Baumans"/>
                <a:sym typeface="Baumans"/>
              </a:rPr>
              <a:t> the inflow of refugees from the </a:t>
            </a:r>
            <a:r>
              <a:rPr b="1" i="0" lang="en-US" sz="4600" u="none" cap="none" strike="noStrike">
                <a:solidFill>
                  <a:srgbClr val="603A14"/>
                </a:solidFill>
                <a:latin typeface="Baumans"/>
                <a:ea typeface="Baumans"/>
                <a:cs typeface="Baumans"/>
                <a:sym typeface="Baumans"/>
              </a:rPr>
              <a:t>Middle East has not affected social welfare programs</a:t>
            </a:r>
            <a:r>
              <a:rPr b="0" i="0" lang="en-US" sz="4600" u="none" cap="none" strike="noStrike">
                <a:solidFill>
                  <a:srgbClr val="603A14"/>
                </a:solidFill>
                <a:latin typeface="Baumans"/>
                <a:ea typeface="Baumans"/>
                <a:cs typeface="Baumans"/>
                <a:sym typeface="Baumans"/>
              </a:rPr>
              <a:t>, and had a very little impact on wage and employment. In fact, they have brought much-needed labor to the economy instead.</a:t>
            </a:r>
            <a:endParaRPr b="0" i="0" sz="46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type="title"/>
          </p:nvPr>
        </p:nvSpPr>
        <p:spPr>
          <a:xfrm>
            <a:off x="304800" y="7620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87D0E"/>
              </a:buClr>
              <a:buSzPct val="100000"/>
              <a:buFont typeface="Courgette"/>
              <a:buNone/>
            </a:pPr>
            <a:r>
              <a:rPr b="1" lang="en-US" sz="4900">
                <a:solidFill>
                  <a:srgbClr val="C87D0E"/>
                </a:solidFill>
                <a:latin typeface="Courgette"/>
                <a:ea typeface="Courgette"/>
                <a:cs typeface="Courgette"/>
                <a:sym typeface="Courgette"/>
              </a:rPr>
              <a:t>BENEFITS AND DETRIMENTS FROM THE SENDING COUNTRIES</a:t>
            </a:r>
            <a:br>
              <a:rPr lang="en-US" sz="5400">
                <a:solidFill>
                  <a:srgbClr val="C87D0E"/>
                </a:solidFill>
              </a:rPr>
            </a:br>
            <a:endParaRPr sz="5400">
              <a:solidFill>
                <a:srgbClr val="C87D0E"/>
              </a:solidFill>
            </a:endParaRPr>
          </a:p>
        </p:txBody>
      </p:sp>
      <p:sp>
        <p:nvSpPr>
          <p:cNvPr id="246" name="Google Shape;246;p25"/>
          <p:cNvSpPr txBox="1"/>
          <p:nvPr>
            <p:ph idx="1" type="body"/>
          </p:nvPr>
        </p:nvSpPr>
        <p:spPr>
          <a:xfrm>
            <a:off x="436418" y="1828800"/>
            <a:ext cx="8326582" cy="4525963"/>
          </a:xfrm>
          <a:prstGeom prst="rect">
            <a:avLst/>
          </a:prstGeom>
          <a:noFill/>
          <a:ln>
            <a:noFill/>
          </a:ln>
        </p:spPr>
        <p:txBody>
          <a:bodyPr anchorCtr="0" anchor="t" bIns="45700" lIns="91425" spcFirstLastPara="1" rIns="91425" wrap="square" tIns="45700">
            <a:normAutofit fontScale="92500"/>
          </a:bodyPr>
          <a:lstStyle/>
          <a:p>
            <a:pPr indent="-342900" lvl="0" marL="342900" rtl="0" algn="just">
              <a:spcBef>
                <a:spcPts val="0"/>
              </a:spcBef>
              <a:spcAft>
                <a:spcPts val="0"/>
              </a:spcAft>
              <a:buSzPct val="70000"/>
              <a:buChar char="🞭"/>
            </a:pPr>
            <a:r>
              <a:rPr lang="en-US" sz="3600">
                <a:solidFill>
                  <a:srgbClr val="603A14"/>
                </a:solidFill>
                <a:latin typeface="Baumans"/>
                <a:ea typeface="Baumans"/>
                <a:cs typeface="Baumans"/>
                <a:sym typeface="Baumans"/>
              </a:rPr>
              <a:t>Even if </a:t>
            </a:r>
            <a:r>
              <a:rPr b="1" lang="en-US" sz="3600">
                <a:solidFill>
                  <a:srgbClr val="603A14"/>
                </a:solidFill>
                <a:latin typeface="Baumans"/>
                <a:ea typeface="Baumans"/>
                <a:cs typeface="Baumans"/>
                <a:sym typeface="Baumans"/>
              </a:rPr>
              <a:t>90 percent</a:t>
            </a:r>
            <a:r>
              <a:rPr lang="en-US" sz="3600">
                <a:solidFill>
                  <a:srgbClr val="603A14"/>
                </a:solidFill>
                <a:latin typeface="Baumans"/>
                <a:ea typeface="Baumans"/>
                <a:cs typeface="Baumans"/>
                <a:sym typeface="Baumans"/>
              </a:rPr>
              <a:t> of the value generated by migrant’s workers remains in their host countries, they have sent billions back to their home countries (</a:t>
            </a:r>
            <a:r>
              <a:rPr b="1" lang="en-US" sz="3600">
                <a:solidFill>
                  <a:srgbClr val="603A14"/>
                </a:solidFill>
                <a:latin typeface="Baumans"/>
                <a:ea typeface="Baumans"/>
                <a:cs typeface="Baumans"/>
                <a:sym typeface="Baumans"/>
              </a:rPr>
              <a:t>In 2014, their remittances totaled $580 billion), followed by China ($62 billion), the Philippines ($28 billion), and Mexico ($25 billion)</a:t>
            </a:r>
            <a:r>
              <a:rPr lang="en-US" sz="3600">
                <a:solidFill>
                  <a:srgbClr val="603A14"/>
                </a:solidFill>
                <a:latin typeface="Baumans"/>
                <a:ea typeface="Baumans"/>
                <a:cs typeface="Baumans"/>
                <a:sym typeface="Baumans"/>
              </a:rPr>
              <a:t>. </a:t>
            </a:r>
            <a:endParaRPr sz="36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p:nvPr/>
        </p:nvSpPr>
        <p:spPr>
          <a:xfrm>
            <a:off x="228600" y="304800"/>
            <a:ext cx="8534400" cy="618630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603A14"/>
              </a:buClr>
              <a:buSzPts val="3600"/>
              <a:buFont typeface="Noto Sans Symbols"/>
              <a:buChar char="⮚"/>
            </a:pPr>
            <a:r>
              <a:rPr lang="en-US" sz="3600">
                <a:solidFill>
                  <a:srgbClr val="603A14"/>
                </a:solidFill>
                <a:latin typeface="Baumans"/>
                <a:ea typeface="Baumans"/>
                <a:cs typeface="Baumans"/>
                <a:sym typeface="Baumans"/>
              </a:rPr>
              <a:t>These remittances make significant contribution to the development of small-and medium-term industries that helps generate jobs. Remittances likewise change the economic and social standing of migrants, as new consumer goods. The purchasing power of migrant’s family doubles and make it possible for children to start or continue their schooling. </a:t>
            </a:r>
            <a:endParaRPr sz="3600">
              <a:solidFill>
                <a:srgbClr val="603A14"/>
              </a:solidFill>
              <a:latin typeface="Baumans"/>
              <a:ea typeface="Baumans"/>
              <a:cs typeface="Baumans"/>
              <a:sym typeface="Baumans"/>
            </a:endParaRPr>
          </a:p>
          <a:p>
            <a:pPr indent="0" lvl="0" marL="0" marR="0" rtl="0" algn="just">
              <a:spcBef>
                <a:spcPts val="0"/>
              </a:spcBef>
              <a:spcAft>
                <a:spcPts val="0"/>
              </a:spcAft>
              <a:buNone/>
            </a:pPr>
            <a:r>
              <a:rPr lang="en-US" sz="3600">
                <a:solidFill>
                  <a:srgbClr val="603A14"/>
                </a:solidFill>
                <a:latin typeface="Baumans"/>
                <a:ea typeface="Baumans"/>
                <a:cs typeface="Baumans"/>
                <a:sym typeface="Baumans"/>
              </a:rPr>
              <a:t> </a:t>
            </a:r>
            <a:endParaRPr sz="36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7"/>
          <p:cNvSpPr/>
          <p:nvPr/>
        </p:nvSpPr>
        <p:spPr>
          <a:xfrm>
            <a:off x="228600" y="228600"/>
            <a:ext cx="8610600" cy="563231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600"/>
              <a:buFont typeface="Noto Sans Symbols"/>
              <a:buChar char="⮚"/>
            </a:pPr>
            <a:r>
              <a:rPr lang="en-US" sz="3600">
                <a:solidFill>
                  <a:srgbClr val="603A14"/>
                </a:solidFill>
                <a:latin typeface="Baumans"/>
                <a:ea typeface="Baumans"/>
                <a:cs typeface="Baumans"/>
                <a:sym typeface="Baumans"/>
              </a:rPr>
              <a:t>Yet, there remain serious concerns about the economic sustainability of those reliant on migrant’s monies. The </a:t>
            </a:r>
            <a:r>
              <a:rPr b="1" lang="en-US" sz="3600">
                <a:solidFill>
                  <a:srgbClr val="C87D0E"/>
                </a:solidFill>
                <a:latin typeface="Baumans"/>
                <a:ea typeface="Baumans"/>
                <a:cs typeface="Baumans"/>
                <a:sym typeface="Baumans"/>
              </a:rPr>
              <a:t>Asian Development Bank (ADB)</a:t>
            </a:r>
            <a:r>
              <a:rPr lang="en-US" sz="3600">
                <a:solidFill>
                  <a:srgbClr val="C87D0E"/>
                </a:solidFill>
                <a:latin typeface="Baumans"/>
                <a:ea typeface="Baumans"/>
                <a:cs typeface="Baumans"/>
                <a:sym typeface="Baumans"/>
              </a:rPr>
              <a:t> </a:t>
            </a:r>
            <a:r>
              <a:rPr lang="en-US" sz="3600">
                <a:solidFill>
                  <a:srgbClr val="603A14"/>
                </a:solidFill>
                <a:latin typeface="Baumans"/>
                <a:ea typeface="Baumans"/>
                <a:cs typeface="Baumans"/>
                <a:sym typeface="Baumans"/>
              </a:rPr>
              <a:t>observes that in countries like Philippines, remittances </a:t>
            </a:r>
            <a:r>
              <a:rPr b="1" lang="en-US" sz="3600">
                <a:solidFill>
                  <a:srgbClr val="C87D0E"/>
                </a:solidFill>
                <a:latin typeface="Baumans"/>
                <a:ea typeface="Baumans"/>
                <a:cs typeface="Baumans"/>
                <a:sym typeface="Baumans"/>
              </a:rPr>
              <a:t>“Do not have a significant influence on other key items of consumption or investment such as spending on education and healthcare.</a:t>
            </a:r>
            <a:r>
              <a:rPr lang="en-US" sz="3600">
                <a:solidFill>
                  <a:srgbClr val="C87D0E"/>
                </a:solidFill>
                <a:latin typeface="Baumans"/>
                <a:ea typeface="Baumans"/>
                <a:cs typeface="Baumans"/>
                <a:sym typeface="Baumans"/>
              </a:rPr>
              <a:t>”</a:t>
            </a:r>
            <a:endParaRPr sz="3600">
              <a:solidFill>
                <a:srgbClr val="C87D0E"/>
              </a:solidFill>
              <a:latin typeface="Baumans"/>
              <a:ea typeface="Baumans"/>
              <a:cs typeface="Baumans"/>
              <a:sym typeface="Baumans"/>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p:nvPr/>
        </p:nvSpPr>
        <p:spPr>
          <a:xfrm>
            <a:off x="381000" y="228600"/>
            <a:ext cx="8458200" cy="6555641"/>
          </a:xfrm>
          <a:prstGeom prst="rect">
            <a:avLst/>
          </a:prstGeom>
          <a:noFill/>
          <a:ln>
            <a:noFill/>
          </a:ln>
        </p:spPr>
        <p:txBody>
          <a:bodyPr anchorCtr="0" anchor="t" bIns="45700" lIns="91425" spcFirstLastPara="1" rIns="91425" wrap="square" tIns="45700">
            <a:spAutoFit/>
          </a:bodyPr>
          <a:lstStyle/>
          <a:p>
            <a:pPr indent="-685800" lvl="0" marL="685800" marR="0" rtl="0" algn="just">
              <a:spcBef>
                <a:spcPts val="0"/>
              </a:spcBef>
              <a:spcAft>
                <a:spcPts val="0"/>
              </a:spcAft>
              <a:buClr>
                <a:srgbClr val="603A14"/>
              </a:buClr>
              <a:buSzPts val="4800"/>
              <a:buFont typeface="Noto Sans Symbols"/>
              <a:buChar char="⮚"/>
            </a:pPr>
            <a:r>
              <a:rPr lang="en-US" sz="4800">
                <a:solidFill>
                  <a:srgbClr val="603A14"/>
                </a:solidFill>
                <a:latin typeface="Baumans"/>
                <a:ea typeface="Baumans"/>
                <a:cs typeface="Baumans"/>
                <a:sym typeface="Baumans"/>
              </a:rPr>
              <a:t> </a:t>
            </a:r>
            <a:r>
              <a:rPr lang="en-US" sz="6000">
                <a:solidFill>
                  <a:srgbClr val="603A14"/>
                </a:solidFill>
                <a:latin typeface="Baumans"/>
                <a:ea typeface="Baumans"/>
                <a:cs typeface="Baumans"/>
                <a:sym typeface="Baumans"/>
              </a:rPr>
              <a:t>Remittances, therefore, may help in lifting </a:t>
            </a:r>
            <a:r>
              <a:rPr b="1" lang="en-US" sz="6000">
                <a:solidFill>
                  <a:srgbClr val="603A14"/>
                </a:solidFill>
                <a:latin typeface="Baumans"/>
                <a:ea typeface="Baumans"/>
                <a:cs typeface="Baumans"/>
                <a:sym typeface="Baumans"/>
              </a:rPr>
              <a:t>“Households out of poverty…but not in rebalancing growth, especially in the long run.”</a:t>
            </a:r>
            <a:endParaRPr sz="6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p:nvPr/>
        </p:nvSpPr>
        <p:spPr>
          <a:xfrm>
            <a:off x="228600" y="228600"/>
            <a:ext cx="8686800" cy="612475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2800"/>
              <a:buFont typeface="Noto Sans Symbols"/>
              <a:buChar char="⮚"/>
            </a:pPr>
            <a:r>
              <a:rPr lang="en-US" sz="2800">
                <a:solidFill>
                  <a:srgbClr val="603A14"/>
                </a:solidFill>
                <a:latin typeface="Baumans"/>
                <a:ea typeface="Baumans"/>
                <a:cs typeface="Baumans"/>
                <a:sym typeface="Baumans"/>
              </a:rPr>
              <a:t>More importantly, </a:t>
            </a:r>
            <a:r>
              <a:rPr b="1" lang="en-US" sz="2800">
                <a:solidFill>
                  <a:srgbClr val="603A14"/>
                </a:solidFill>
                <a:latin typeface="Baumans"/>
                <a:ea typeface="Baumans"/>
                <a:cs typeface="Baumans"/>
                <a:sym typeface="Baumans"/>
              </a:rPr>
              <a:t>global migration </a:t>
            </a:r>
            <a:r>
              <a:rPr lang="en-US" sz="2800">
                <a:solidFill>
                  <a:srgbClr val="603A14"/>
                </a:solidFill>
                <a:latin typeface="Baumans"/>
                <a:ea typeface="Baumans"/>
                <a:cs typeface="Baumans"/>
                <a:sym typeface="Baumans"/>
              </a:rPr>
              <a:t>is </a:t>
            </a:r>
            <a:r>
              <a:rPr b="1" lang="en-US" sz="2800">
                <a:solidFill>
                  <a:srgbClr val="603A14"/>
                </a:solidFill>
                <a:latin typeface="Baumans"/>
                <a:ea typeface="Baumans"/>
                <a:cs typeface="Baumans"/>
                <a:sym typeface="Baumans"/>
              </a:rPr>
              <a:t>“Siphoning…qualified personnel, [and] removing dynamic young workers.”</a:t>
            </a:r>
            <a:r>
              <a:rPr lang="en-US" sz="2800">
                <a:solidFill>
                  <a:srgbClr val="603A14"/>
                </a:solidFill>
                <a:latin typeface="Baumans"/>
                <a:ea typeface="Baumans"/>
                <a:cs typeface="Baumans"/>
                <a:sym typeface="Baumans"/>
              </a:rPr>
              <a:t> This process has often been referred to as </a:t>
            </a:r>
            <a:r>
              <a:rPr b="1" lang="en-US" sz="2800">
                <a:solidFill>
                  <a:srgbClr val="603A14"/>
                </a:solidFill>
                <a:latin typeface="Baumans"/>
                <a:ea typeface="Baumans"/>
                <a:cs typeface="Baumans"/>
                <a:sym typeface="Baumans"/>
              </a:rPr>
              <a:t>“BRAIN DRAIN.” </a:t>
            </a:r>
            <a:r>
              <a:rPr lang="en-US" sz="2800">
                <a:solidFill>
                  <a:srgbClr val="603A14"/>
                </a:solidFill>
                <a:latin typeface="Baumans"/>
                <a:ea typeface="Baumans"/>
                <a:cs typeface="Baumans"/>
                <a:sym typeface="Baumans"/>
              </a:rPr>
              <a:t>According again to</a:t>
            </a:r>
            <a:r>
              <a:rPr b="1" lang="en-US" sz="2800">
                <a:solidFill>
                  <a:srgbClr val="603A14"/>
                </a:solidFill>
                <a:latin typeface="Baumans"/>
                <a:ea typeface="Baumans"/>
                <a:cs typeface="Baumans"/>
                <a:sym typeface="Baumans"/>
              </a:rPr>
              <a:t> MCKINSEY GLOBAL INSTITUTE, </a:t>
            </a:r>
            <a:r>
              <a:rPr lang="en-US" sz="2800">
                <a:solidFill>
                  <a:srgbClr val="603A14"/>
                </a:solidFill>
                <a:latin typeface="Baumans"/>
                <a:ea typeface="Baumans"/>
                <a:cs typeface="Baumans"/>
                <a:sym typeface="Baumans"/>
              </a:rPr>
              <a:t>countries in sub-Saharan Africa and Asia have lost one-third of their college graduates. </a:t>
            </a:r>
            <a:r>
              <a:rPr b="1" lang="en-US" sz="2800">
                <a:solidFill>
                  <a:srgbClr val="603A14"/>
                </a:solidFill>
                <a:latin typeface="Baumans"/>
                <a:ea typeface="Baumans"/>
                <a:cs typeface="Baumans"/>
                <a:sym typeface="Baumans"/>
              </a:rPr>
              <a:t>Sixty percent</a:t>
            </a:r>
            <a:r>
              <a:rPr lang="en-US" sz="2800">
                <a:solidFill>
                  <a:srgbClr val="603A14"/>
                </a:solidFill>
                <a:latin typeface="Baumans"/>
                <a:ea typeface="Baumans"/>
                <a:cs typeface="Baumans"/>
                <a:sym typeface="Baumans"/>
              </a:rPr>
              <a:t> of those who moved to </a:t>
            </a:r>
            <a:r>
              <a:rPr b="1" lang="en-US" sz="2800">
                <a:solidFill>
                  <a:srgbClr val="603A14"/>
                </a:solidFill>
                <a:latin typeface="Baumans"/>
                <a:ea typeface="Baumans"/>
                <a:cs typeface="Baumans"/>
                <a:sym typeface="Baumans"/>
              </a:rPr>
              <a:t>OECD </a:t>
            </a:r>
            <a:r>
              <a:rPr lang="en-US" sz="2800">
                <a:solidFill>
                  <a:srgbClr val="603A14"/>
                </a:solidFill>
                <a:latin typeface="Baumans"/>
                <a:ea typeface="Baumans"/>
                <a:cs typeface="Baumans"/>
                <a:sym typeface="Baumans"/>
              </a:rPr>
              <a:t>destinations were college graduates, compared to just 9 percent of the overall population in the country. </a:t>
            </a:r>
            <a:r>
              <a:rPr b="1" lang="en-US" sz="2800">
                <a:solidFill>
                  <a:srgbClr val="603A14"/>
                </a:solidFill>
                <a:latin typeface="Baumans"/>
                <a:ea typeface="Baumans"/>
                <a:cs typeface="Baumans"/>
                <a:sym typeface="Baumans"/>
              </a:rPr>
              <a:t>Fifty-two percent </a:t>
            </a:r>
            <a:r>
              <a:rPr lang="en-US" sz="2800">
                <a:solidFill>
                  <a:srgbClr val="603A14"/>
                </a:solidFill>
                <a:latin typeface="Baumans"/>
                <a:ea typeface="Baumans"/>
                <a:cs typeface="Baumans"/>
                <a:sym typeface="Baumans"/>
              </a:rPr>
              <a:t>of Filipinos who leave for work in the developed world have tertiary education, which is more than double the </a:t>
            </a:r>
            <a:r>
              <a:rPr b="1" lang="en-US" sz="2800">
                <a:solidFill>
                  <a:srgbClr val="603A14"/>
                </a:solidFill>
                <a:latin typeface="Baumans"/>
                <a:ea typeface="Baumans"/>
                <a:cs typeface="Baumans"/>
                <a:sym typeface="Baumans"/>
              </a:rPr>
              <a:t>23 percent</a:t>
            </a:r>
            <a:r>
              <a:rPr lang="en-US" sz="2800">
                <a:solidFill>
                  <a:srgbClr val="603A14"/>
                </a:solidFill>
                <a:latin typeface="Baumans"/>
                <a:ea typeface="Baumans"/>
                <a:cs typeface="Baumans"/>
                <a:sym typeface="Baumans"/>
              </a:rPr>
              <a:t> of the overall Filipino population.</a:t>
            </a:r>
            <a:endParaRPr sz="28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152400" y="533400"/>
            <a:ext cx="8763000" cy="5693866"/>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603A14"/>
              </a:buClr>
              <a:buSzPts val="2800"/>
              <a:buFont typeface="Noto Sans Symbols"/>
              <a:buChar char="❖"/>
            </a:pPr>
            <a:r>
              <a:rPr b="0" i="0" lang="en-US" sz="2800" u="none" cap="none" strike="noStrike">
                <a:solidFill>
                  <a:srgbClr val="603A14"/>
                </a:solidFill>
                <a:latin typeface="Baumans"/>
                <a:ea typeface="Baumans"/>
                <a:cs typeface="Baumans"/>
                <a:sym typeface="Baumans"/>
              </a:rPr>
              <a:t>This lesson will look at global migration and its impact on both the sending and receiving countries. Although we will cite numerous challenges relating to migration, migration should not be considered a </a:t>
            </a:r>
            <a:r>
              <a:rPr b="1" i="0" lang="en-US" sz="2800" u="none" cap="none" strike="noStrike">
                <a:solidFill>
                  <a:srgbClr val="603A14"/>
                </a:solidFill>
                <a:latin typeface="Baumans"/>
                <a:ea typeface="Baumans"/>
                <a:cs typeface="Baumans"/>
                <a:sym typeface="Baumans"/>
              </a:rPr>
              <a:t>“PROBLEM.”</a:t>
            </a:r>
            <a:r>
              <a:rPr b="0" i="0" lang="en-US" sz="2800" u="none" cap="none" strike="noStrike">
                <a:solidFill>
                  <a:srgbClr val="603A14"/>
                </a:solidFill>
                <a:latin typeface="Baumans"/>
                <a:ea typeface="Baumans"/>
                <a:cs typeface="Baumans"/>
                <a:sym typeface="Baumans"/>
              </a:rPr>
              <a:t> There is nothing moral or immoral about moving from one country to another. Human beings have always been migratory. It is the results of their movements that areas get populated, communities experience diversity, and economist prosper. Thus, rather than looking at migration in terms of simplistic good VS bad lens, treat it as a complex social phenomenon that even predates contemporary globalization. </a:t>
            </a:r>
            <a:endParaRPr b="0" i="0" sz="2800" u="none" cap="none" strike="noStrike">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03A14"/>
              </a:buClr>
              <a:buSzPts val="6000"/>
              <a:buFont typeface="Baumans"/>
              <a:buNone/>
            </a:pPr>
            <a:r>
              <a:rPr b="1" lang="en-US" sz="6000">
                <a:solidFill>
                  <a:srgbClr val="603A14"/>
                </a:solidFill>
                <a:latin typeface="Baumans"/>
                <a:ea typeface="Baumans"/>
                <a:cs typeface="Baumans"/>
                <a:sym typeface="Baumans"/>
              </a:rPr>
              <a:t>BRAIN DRAIN</a:t>
            </a:r>
            <a:endParaRPr b="1" sz="6000">
              <a:solidFill>
                <a:srgbClr val="603A14"/>
              </a:solidFill>
              <a:latin typeface="Baumans"/>
              <a:ea typeface="Baumans"/>
              <a:cs typeface="Baumans"/>
              <a:sym typeface="Baumans"/>
            </a:endParaRPr>
          </a:p>
        </p:txBody>
      </p:sp>
      <p:pic>
        <p:nvPicPr>
          <p:cNvPr id="272" name="Google Shape;272;p30"/>
          <p:cNvPicPr preferRelativeResize="0"/>
          <p:nvPr>
            <p:ph idx="1" type="body"/>
          </p:nvPr>
        </p:nvPicPr>
        <p:blipFill rotWithShape="1">
          <a:blip r:embed="rId3">
            <a:alphaModFix/>
          </a:blip>
          <a:srcRect b="0" l="0" r="0" t="0"/>
          <a:stretch/>
        </p:blipFill>
        <p:spPr>
          <a:xfrm>
            <a:off x="378460" y="1303655"/>
            <a:ext cx="8592185" cy="5397500"/>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p:nvPr/>
        </p:nvSpPr>
        <p:spPr>
          <a:xfrm>
            <a:off x="304800" y="289679"/>
            <a:ext cx="8610600" cy="674030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600"/>
              <a:buFont typeface="Noto Sans Symbols"/>
              <a:buChar char="⮚"/>
            </a:pPr>
            <a:r>
              <a:rPr lang="en-US" sz="3600">
                <a:solidFill>
                  <a:srgbClr val="603A14"/>
                </a:solidFill>
                <a:latin typeface="Baumans"/>
                <a:ea typeface="Baumans"/>
                <a:cs typeface="Baumans"/>
                <a:sym typeface="Baumans"/>
              </a:rPr>
              <a:t>Furthermore, the loss of professionals in certain key roles, such as Doctors, has been detrimental to the migrants’ home countries. In </a:t>
            </a:r>
            <a:r>
              <a:rPr b="1" lang="en-US" sz="3600">
                <a:solidFill>
                  <a:srgbClr val="603A14"/>
                </a:solidFill>
                <a:latin typeface="Baumans"/>
                <a:ea typeface="Baumans"/>
                <a:cs typeface="Baumans"/>
                <a:sym typeface="Baumans"/>
              </a:rPr>
              <a:t>2006,</a:t>
            </a:r>
            <a:r>
              <a:rPr lang="en-US" sz="3600">
                <a:solidFill>
                  <a:srgbClr val="603A14"/>
                </a:solidFill>
                <a:latin typeface="Baumans"/>
                <a:ea typeface="Baumans"/>
                <a:cs typeface="Baumans"/>
                <a:sym typeface="Baumans"/>
              </a:rPr>
              <a:t> some </a:t>
            </a:r>
            <a:r>
              <a:rPr b="1" lang="en-US" sz="3600">
                <a:solidFill>
                  <a:srgbClr val="603A14"/>
                </a:solidFill>
                <a:latin typeface="Baumans"/>
                <a:ea typeface="Baumans"/>
                <a:cs typeface="Baumans"/>
                <a:sym typeface="Baumans"/>
              </a:rPr>
              <a:t>15 percent</a:t>
            </a:r>
            <a:r>
              <a:rPr lang="en-US" sz="3600">
                <a:solidFill>
                  <a:srgbClr val="603A14"/>
                </a:solidFill>
                <a:latin typeface="Baumans"/>
                <a:ea typeface="Baumans"/>
                <a:cs typeface="Baumans"/>
                <a:sym typeface="Baumans"/>
              </a:rPr>
              <a:t> of locally trained doctors from </a:t>
            </a:r>
            <a:r>
              <a:rPr b="1" lang="en-US" sz="3600">
                <a:solidFill>
                  <a:srgbClr val="603A14"/>
                </a:solidFill>
                <a:latin typeface="Baumans"/>
                <a:ea typeface="Baumans"/>
                <a:cs typeface="Baumans"/>
                <a:sym typeface="Baumans"/>
              </a:rPr>
              <a:t>21 Sub-Saharan African</a:t>
            </a:r>
            <a:r>
              <a:rPr lang="en-US" sz="3600">
                <a:solidFill>
                  <a:srgbClr val="603A14"/>
                </a:solidFill>
                <a:latin typeface="Baumans"/>
                <a:ea typeface="Baumans"/>
                <a:cs typeface="Baumans"/>
                <a:sym typeface="Baumans"/>
              </a:rPr>
              <a:t> countries had immigrated to the United States or Canada; the losses were particularly steep in </a:t>
            </a:r>
            <a:r>
              <a:rPr b="1" lang="en-US" sz="3600">
                <a:solidFill>
                  <a:srgbClr val="603A14"/>
                </a:solidFill>
                <a:latin typeface="Baumans"/>
                <a:ea typeface="Baumans"/>
                <a:cs typeface="Baumans"/>
                <a:sym typeface="Baumans"/>
              </a:rPr>
              <a:t>Liberia (where 43 percent of doctors left), Ghana (30 percent), and Uganda (20 percent)</a:t>
            </a:r>
            <a:r>
              <a:rPr lang="en-US" sz="3600">
                <a:solidFill>
                  <a:srgbClr val="603A14"/>
                </a:solidFill>
                <a:latin typeface="Baumans"/>
                <a:ea typeface="Baumans"/>
                <a:cs typeface="Baumans"/>
                <a:sym typeface="Baumans"/>
              </a:rPr>
              <a:t>.</a:t>
            </a:r>
            <a:endParaRPr sz="3600">
              <a:solidFill>
                <a:srgbClr val="603A14"/>
              </a:solidFill>
              <a:latin typeface="Baumans"/>
              <a:ea typeface="Baumans"/>
              <a:cs typeface="Baumans"/>
              <a:sym typeface="Baumans"/>
            </a:endParaRPr>
          </a:p>
          <a:p>
            <a:pPr indent="0" lvl="0" marL="0" marR="0" rtl="0" algn="just">
              <a:spcBef>
                <a:spcPts val="0"/>
              </a:spcBef>
              <a:spcAft>
                <a:spcPts val="0"/>
              </a:spcAft>
              <a:buNone/>
            </a:pPr>
            <a:r>
              <a:rPr lang="en-US" sz="3600">
                <a:solidFill>
                  <a:srgbClr val="603A14"/>
                </a:solidFill>
                <a:latin typeface="Baumans"/>
                <a:ea typeface="Baumans"/>
                <a:cs typeface="Baumans"/>
                <a:sym typeface="Baumans"/>
              </a:rPr>
              <a:t> </a:t>
            </a:r>
            <a:endParaRPr sz="36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2"/>
          <p:cNvSpPr/>
          <p:nvPr/>
        </p:nvSpPr>
        <p:spPr>
          <a:xfrm>
            <a:off x="304800" y="304800"/>
            <a:ext cx="8686800" cy="5262979"/>
          </a:xfrm>
          <a:prstGeom prst="rect">
            <a:avLst/>
          </a:prstGeom>
          <a:noFill/>
          <a:ln>
            <a:noFill/>
          </a:ln>
        </p:spPr>
        <p:txBody>
          <a:bodyPr anchorCtr="0" anchor="t" bIns="45700" lIns="91425" spcFirstLastPara="1" rIns="91425" wrap="square" tIns="45700">
            <a:spAutoFit/>
          </a:bodyPr>
          <a:lstStyle/>
          <a:p>
            <a:pPr indent="-304800" lvl="0" marL="285750" marR="0" rtl="0" algn="just">
              <a:spcBef>
                <a:spcPts val="0"/>
              </a:spcBef>
              <a:spcAft>
                <a:spcPts val="0"/>
              </a:spcAft>
              <a:buClr>
                <a:srgbClr val="603A14"/>
              </a:buClr>
              <a:buSzPts val="4800"/>
              <a:buFont typeface="Noto Sans Symbols"/>
              <a:buChar char="⮚"/>
            </a:pPr>
            <a:r>
              <a:rPr lang="en-US" sz="4800">
                <a:solidFill>
                  <a:srgbClr val="603A14"/>
                </a:solidFill>
                <a:latin typeface="Baumans"/>
                <a:ea typeface="Baumans"/>
                <a:cs typeface="Baumans"/>
                <a:sym typeface="Baumans"/>
              </a:rPr>
              <a:t>Governments are Aware of this long-term handicap, but have no choice but to continue promoting migrants work as part of state policy because of the remittances’ impact on GDP. </a:t>
            </a:r>
            <a:endParaRPr sz="48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p:nvPr/>
        </p:nvSpPr>
        <p:spPr>
          <a:xfrm>
            <a:off x="304800" y="228600"/>
            <a:ext cx="8610600" cy="655564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000"/>
              <a:buFont typeface="Noto Sans Symbols"/>
              <a:buChar char="⮚"/>
            </a:pPr>
            <a:r>
              <a:rPr lang="en-US" sz="3000">
                <a:solidFill>
                  <a:srgbClr val="603A14"/>
                </a:solidFill>
                <a:latin typeface="Baumans"/>
                <a:ea typeface="Baumans"/>
                <a:cs typeface="Baumans"/>
                <a:sym typeface="Baumans"/>
              </a:rPr>
              <a:t>They are equally </a:t>
            </a:r>
            <a:r>
              <a:rPr b="1" lang="en-US" sz="3000">
                <a:solidFill>
                  <a:srgbClr val="603A14"/>
                </a:solidFill>
                <a:latin typeface="Baumans"/>
                <a:ea typeface="Baumans"/>
                <a:cs typeface="Baumans"/>
                <a:sym typeface="Baumans"/>
              </a:rPr>
              <a:t>“concerned with generating jobs for an under-utilized work force and in getting the maximum possible inflow of worker remittances</a:t>
            </a:r>
            <a:r>
              <a:rPr lang="en-US" sz="3000">
                <a:solidFill>
                  <a:srgbClr val="603A14"/>
                </a:solidFill>
                <a:latin typeface="Baumans"/>
                <a:ea typeface="Baumans"/>
                <a:cs typeface="Baumans"/>
                <a:sym typeface="Baumans"/>
              </a:rPr>
              <a:t>.” Governments are thus actively involved in the recruitment and deployment of works, some of them setting up special departments like the </a:t>
            </a:r>
            <a:r>
              <a:rPr b="1" lang="en-US" sz="3000">
                <a:solidFill>
                  <a:srgbClr val="603A14"/>
                </a:solidFill>
                <a:latin typeface="Baumans"/>
                <a:ea typeface="Baumans"/>
                <a:cs typeface="Baumans"/>
                <a:sym typeface="Baumans"/>
              </a:rPr>
              <a:t>Bureau of Manpower, Employment and Training in Bangladesh; the Office of the Protector of emigrants within the Indian Labor Ministry; and the Philippine Overseas Employment Agency (POEA).</a:t>
            </a:r>
            <a:r>
              <a:rPr lang="en-US" sz="3000">
                <a:solidFill>
                  <a:srgbClr val="603A14"/>
                </a:solidFill>
                <a:latin typeface="Baumans"/>
                <a:ea typeface="Baumans"/>
                <a:cs typeface="Baumans"/>
                <a:sym typeface="Baumans"/>
              </a:rPr>
              <a:t> The sustainability of migrants-dependent economies will partially depend on the strength of these institutions.</a:t>
            </a:r>
            <a:endParaRPr sz="3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03A14"/>
              </a:buClr>
              <a:buSzPct val="100000"/>
              <a:buFont typeface="Baumans"/>
              <a:buNone/>
            </a:pPr>
            <a:r>
              <a:rPr b="1" lang="en-US">
                <a:solidFill>
                  <a:srgbClr val="603A14"/>
                </a:solidFill>
                <a:latin typeface="Baumans"/>
                <a:ea typeface="Baumans"/>
                <a:cs typeface="Baumans"/>
                <a:sym typeface="Baumans"/>
              </a:rPr>
              <a:t>BUREAU OF MANPOWER, EMPLOYMENT AND TRAINING IN BANGLADESH</a:t>
            </a:r>
            <a:endParaRPr/>
          </a:p>
        </p:txBody>
      </p:sp>
      <p:pic>
        <p:nvPicPr>
          <p:cNvPr id="294" name="Google Shape;294;p34"/>
          <p:cNvPicPr preferRelativeResize="0"/>
          <p:nvPr>
            <p:ph idx="1" type="body"/>
          </p:nvPr>
        </p:nvPicPr>
        <p:blipFill rotWithShape="1">
          <a:blip r:embed="rId3">
            <a:alphaModFix/>
          </a:blip>
          <a:srcRect b="0" l="0" r="0" t="0"/>
          <a:stretch/>
        </p:blipFill>
        <p:spPr>
          <a:xfrm>
            <a:off x="88900" y="1399540"/>
            <a:ext cx="4450715" cy="5315585"/>
          </a:xfrm>
          <a:prstGeom prst="rect">
            <a:avLst/>
          </a:prstGeom>
          <a:noFill/>
          <a:ln>
            <a:noFill/>
          </a:ln>
        </p:spPr>
      </p:pic>
      <p:pic>
        <p:nvPicPr>
          <p:cNvPr id="295" name="Google Shape;295;p34"/>
          <p:cNvPicPr preferRelativeResize="0"/>
          <p:nvPr>
            <p:ph idx="2" type="body"/>
          </p:nvPr>
        </p:nvPicPr>
        <p:blipFill rotWithShape="1">
          <a:blip r:embed="rId4">
            <a:alphaModFix/>
          </a:blip>
          <a:srcRect b="0" l="0" r="0" t="0"/>
          <a:stretch/>
        </p:blipFill>
        <p:spPr>
          <a:xfrm>
            <a:off x="4694555" y="1398905"/>
            <a:ext cx="4159885" cy="5344160"/>
          </a:xfrm>
          <a:prstGeom prst="rect">
            <a:avLst/>
          </a:prstGeom>
          <a:noFill/>
          <a:ln>
            <a:noFill/>
          </a:ln>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5"/>
          <p:cNvSpPr txBox="1"/>
          <p:nvPr>
            <p:ph type="title"/>
          </p:nvPr>
        </p:nvSpPr>
        <p:spPr>
          <a:xfrm>
            <a:off x="304800" y="10668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87D0E"/>
              </a:buClr>
              <a:buSzPct val="100000"/>
              <a:buFont typeface="Courgette"/>
              <a:buNone/>
            </a:pPr>
            <a:r>
              <a:rPr b="1" lang="en-US" sz="6600">
                <a:solidFill>
                  <a:srgbClr val="C87D0E"/>
                </a:solidFill>
                <a:latin typeface="Courgette"/>
                <a:ea typeface="Courgette"/>
                <a:cs typeface="Courgette"/>
                <a:sym typeface="Courgette"/>
              </a:rPr>
              <a:t>THE PROBLEM OF HUMAN TRAFFICKING </a:t>
            </a:r>
            <a:br>
              <a:rPr lang="en-US" sz="6600">
                <a:solidFill>
                  <a:srgbClr val="C87D0E"/>
                </a:solidFill>
                <a:latin typeface="Courgette"/>
                <a:ea typeface="Courgette"/>
                <a:cs typeface="Courgette"/>
                <a:sym typeface="Courgette"/>
              </a:rPr>
            </a:br>
            <a:endParaRPr sz="6600">
              <a:solidFill>
                <a:srgbClr val="C87D0E"/>
              </a:solidFill>
              <a:latin typeface="Courgette"/>
              <a:ea typeface="Courgette"/>
              <a:cs typeface="Courgette"/>
              <a:sym typeface="Courgette"/>
            </a:endParaRPr>
          </a:p>
        </p:txBody>
      </p:sp>
      <p:sp>
        <p:nvSpPr>
          <p:cNvPr id="301" name="Google Shape;301;p35"/>
          <p:cNvSpPr txBox="1"/>
          <p:nvPr>
            <p:ph idx="1" type="body"/>
          </p:nvPr>
        </p:nvSpPr>
        <p:spPr>
          <a:xfrm>
            <a:off x="304800" y="1981200"/>
            <a:ext cx="8686800" cy="45259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Font typeface="Noto Sans Symbols"/>
              <a:buChar char="⮚"/>
            </a:pPr>
            <a:r>
              <a:rPr lang="en-US" sz="4000">
                <a:solidFill>
                  <a:srgbClr val="603A14"/>
                </a:solidFill>
                <a:latin typeface="Baumans"/>
                <a:ea typeface="Baumans"/>
                <a:cs typeface="Baumans"/>
                <a:sym typeface="Baumans"/>
              </a:rPr>
              <a:t>On top of the issue of brain drain, sending states must likewise protect migrants’ workers. The </a:t>
            </a:r>
            <a:r>
              <a:rPr b="1" lang="en-US" sz="4000">
                <a:solidFill>
                  <a:srgbClr val="603A14"/>
                </a:solidFill>
                <a:latin typeface="Baumans"/>
                <a:ea typeface="Baumans"/>
                <a:cs typeface="Baumans"/>
                <a:sym typeface="Baumans"/>
              </a:rPr>
              <a:t>United States Federal Bureau of Investigations</a:t>
            </a:r>
            <a:r>
              <a:rPr lang="en-US" sz="4000">
                <a:solidFill>
                  <a:srgbClr val="603A14"/>
                </a:solidFill>
                <a:latin typeface="Baumans"/>
                <a:ea typeface="Baumans"/>
                <a:cs typeface="Baumans"/>
                <a:sym typeface="Baumans"/>
              </a:rPr>
              <a:t> list human trafficking as the third largest criminal activity worldwide.</a:t>
            </a:r>
            <a:endParaRPr sz="4000">
              <a:solidFill>
                <a:srgbClr val="603A14"/>
              </a:solidFill>
              <a:latin typeface="Baumans"/>
              <a:ea typeface="Baumans"/>
              <a:cs typeface="Baumans"/>
              <a:sym typeface="Baumans"/>
            </a:endParaRPr>
          </a:p>
          <a:p>
            <a:pPr indent="-200660" lvl="0" marL="342900" rtl="0" algn="l">
              <a:spcBef>
                <a:spcPts val="640"/>
              </a:spcBef>
              <a:spcAft>
                <a:spcPts val="0"/>
              </a:spcAft>
              <a:buSzPts val="2240"/>
              <a:buNone/>
            </a:pPr>
            <a:r>
              <a:t/>
            </a:r>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03A14"/>
              </a:buClr>
              <a:buSzPct val="100000"/>
              <a:buFont typeface="Baumans"/>
              <a:buNone/>
            </a:pPr>
            <a:r>
              <a:rPr lang="en-US" sz="4890">
                <a:solidFill>
                  <a:srgbClr val="603A14"/>
                </a:solidFill>
                <a:latin typeface="Baumans"/>
                <a:ea typeface="Baumans"/>
                <a:cs typeface="Baumans"/>
                <a:sym typeface="Baumans"/>
              </a:rPr>
              <a:t>THE </a:t>
            </a:r>
            <a:r>
              <a:rPr b="1" lang="en-US" sz="4890">
                <a:solidFill>
                  <a:srgbClr val="603A14"/>
                </a:solidFill>
                <a:latin typeface="Baumans"/>
                <a:ea typeface="Baumans"/>
                <a:cs typeface="Baumans"/>
                <a:sym typeface="Baumans"/>
              </a:rPr>
              <a:t>UNITED STATES FEDERAL BUREAU OF INVESTIGATIONS</a:t>
            </a:r>
            <a:endParaRPr sz="4890"/>
          </a:p>
        </p:txBody>
      </p:sp>
      <p:pic>
        <p:nvPicPr>
          <p:cNvPr id="307" name="Google Shape;307;p36"/>
          <p:cNvPicPr preferRelativeResize="0"/>
          <p:nvPr>
            <p:ph idx="1" type="body"/>
          </p:nvPr>
        </p:nvPicPr>
        <p:blipFill rotWithShape="1">
          <a:blip r:embed="rId3">
            <a:alphaModFix/>
          </a:blip>
          <a:srcRect b="0" l="0" r="0" t="0"/>
          <a:stretch/>
        </p:blipFill>
        <p:spPr>
          <a:xfrm>
            <a:off x="144780" y="1638300"/>
            <a:ext cx="4352925" cy="5027930"/>
          </a:xfrm>
          <a:prstGeom prst="rect">
            <a:avLst/>
          </a:prstGeom>
          <a:noFill/>
          <a:ln>
            <a:noFill/>
          </a:ln>
        </p:spPr>
      </p:pic>
      <p:pic>
        <p:nvPicPr>
          <p:cNvPr id="308" name="Google Shape;308;p36"/>
          <p:cNvPicPr preferRelativeResize="0"/>
          <p:nvPr>
            <p:ph idx="2" type="body"/>
          </p:nvPr>
        </p:nvPicPr>
        <p:blipFill rotWithShape="1">
          <a:blip r:embed="rId4">
            <a:alphaModFix/>
          </a:blip>
          <a:srcRect b="0" l="0" r="0" t="0"/>
          <a:stretch/>
        </p:blipFill>
        <p:spPr>
          <a:xfrm>
            <a:off x="4751070" y="1638935"/>
            <a:ext cx="4237990" cy="5047615"/>
          </a:xfrm>
          <a:prstGeom prst="rect">
            <a:avLst/>
          </a:prstGeom>
          <a:noFill/>
          <a:ln>
            <a:noFill/>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p:nvPr/>
        </p:nvSpPr>
        <p:spPr>
          <a:xfrm>
            <a:off x="304800" y="237092"/>
            <a:ext cx="8610600" cy="6370975"/>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603A14"/>
              </a:buClr>
              <a:buSzPts val="3400"/>
              <a:buFont typeface="Noto Sans Symbols"/>
              <a:buChar char="⮚"/>
            </a:pPr>
            <a:r>
              <a:rPr lang="en-US" sz="3400">
                <a:solidFill>
                  <a:srgbClr val="603A14"/>
                </a:solidFill>
                <a:latin typeface="Baumans"/>
                <a:ea typeface="Baumans"/>
                <a:cs typeface="Baumans"/>
                <a:sym typeface="Baumans"/>
              </a:rPr>
              <a:t>In </a:t>
            </a:r>
            <a:r>
              <a:rPr b="1" lang="en-US" sz="3400">
                <a:solidFill>
                  <a:srgbClr val="603A14"/>
                </a:solidFill>
                <a:latin typeface="Baumans"/>
                <a:ea typeface="Baumans"/>
                <a:cs typeface="Baumans"/>
                <a:sym typeface="Baumans"/>
              </a:rPr>
              <a:t>2012</a:t>
            </a:r>
            <a:r>
              <a:rPr lang="en-US" sz="3400">
                <a:solidFill>
                  <a:srgbClr val="603A14"/>
                </a:solidFill>
                <a:latin typeface="Baumans"/>
                <a:ea typeface="Baumans"/>
                <a:cs typeface="Baumans"/>
                <a:sym typeface="Baumans"/>
              </a:rPr>
              <a:t>, the </a:t>
            </a:r>
            <a:r>
              <a:rPr b="1" lang="en-US" sz="3400">
                <a:solidFill>
                  <a:srgbClr val="C87D0E"/>
                </a:solidFill>
                <a:latin typeface="Baumans"/>
                <a:ea typeface="Baumans"/>
                <a:cs typeface="Baumans"/>
                <a:sym typeface="Baumans"/>
              </a:rPr>
              <a:t>International Labor Organization (ILO</a:t>
            </a:r>
            <a:r>
              <a:rPr lang="en-US" sz="3400">
                <a:solidFill>
                  <a:srgbClr val="C87D0E"/>
                </a:solidFill>
                <a:latin typeface="Baumans"/>
                <a:ea typeface="Baumans"/>
                <a:cs typeface="Baumans"/>
                <a:sym typeface="Baumans"/>
              </a:rPr>
              <a:t>)</a:t>
            </a:r>
            <a:r>
              <a:rPr lang="en-US" sz="3400">
                <a:solidFill>
                  <a:srgbClr val="603A14"/>
                </a:solidFill>
                <a:latin typeface="Baumans"/>
                <a:ea typeface="Baumans"/>
                <a:cs typeface="Baumans"/>
                <a:sym typeface="Baumans"/>
              </a:rPr>
              <a:t> identified </a:t>
            </a:r>
            <a:r>
              <a:rPr b="1" lang="en-US" sz="3400">
                <a:solidFill>
                  <a:srgbClr val="603A14"/>
                </a:solidFill>
                <a:latin typeface="Baumans"/>
                <a:ea typeface="Baumans"/>
                <a:cs typeface="Baumans"/>
                <a:sym typeface="Baumans"/>
              </a:rPr>
              <a:t>21 million</a:t>
            </a:r>
            <a:r>
              <a:rPr lang="en-US" sz="3400">
                <a:solidFill>
                  <a:srgbClr val="603A14"/>
                </a:solidFill>
                <a:latin typeface="Baumans"/>
                <a:ea typeface="Baumans"/>
                <a:cs typeface="Baumans"/>
                <a:sym typeface="Baumans"/>
              </a:rPr>
              <a:t> men, women, and children as victims of </a:t>
            </a:r>
            <a:r>
              <a:rPr b="1" lang="en-US" sz="3400">
                <a:solidFill>
                  <a:srgbClr val="C87D0E"/>
                </a:solidFill>
                <a:latin typeface="Baumans"/>
                <a:ea typeface="Baumans"/>
                <a:cs typeface="Baumans"/>
                <a:sym typeface="Baumans"/>
              </a:rPr>
              <a:t>“Force labor,”</a:t>
            </a:r>
            <a:r>
              <a:rPr lang="en-US" sz="3400">
                <a:solidFill>
                  <a:srgbClr val="C87D0E"/>
                </a:solidFill>
                <a:latin typeface="Baumans"/>
                <a:ea typeface="Baumans"/>
                <a:cs typeface="Baumans"/>
                <a:sym typeface="Baumans"/>
              </a:rPr>
              <a:t> </a:t>
            </a:r>
            <a:r>
              <a:rPr lang="en-US" sz="3400">
                <a:solidFill>
                  <a:srgbClr val="603A14"/>
                </a:solidFill>
                <a:latin typeface="Baumans"/>
                <a:ea typeface="Baumans"/>
                <a:cs typeface="Baumans"/>
                <a:sym typeface="Baumans"/>
              </a:rPr>
              <a:t>an appalling three out every </a:t>
            </a:r>
            <a:r>
              <a:rPr b="1" lang="en-US" sz="3400">
                <a:solidFill>
                  <a:srgbClr val="603A14"/>
                </a:solidFill>
                <a:latin typeface="Baumans"/>
                <a:ea typeface="Baumans"/>
                <a:cs typeface="Baumans"/>
                <a:sym typeface="Baumans"/>
              </a:rPr>
              <a:t>1,000 persons worldwide</a:t>
            </a:r>
            <a:r>
              <a:rPr lang="en-US" sz="3400">
                <a:solidFill>
                  <a:srgbClr val="603A14"/>
                </a:solidFill>
                <a:latin typeface="Baumans"/>
                <a:ea typeface="Baumans"/>
                <a:cs typeface="Baumans"/>
                <a:sym typeface="Baumans"/>
              </a:rPr>
              <a:t>. </a:t>
            </a:r>
            <a:r>
              <a:rPr b="1" lang="en-US" sz="3400">
                <a:solidFill>
                  <a:srgbClr val="603A14"/>
                </a:solidFill>
                <a:latin typeface="Baumans"/>
                <a:ea typeface="Baumans"/>
                <a:cs typeface="Baumans"/>
                <a:sym typeface="Baumans"/>
              </a:rPr>
              <a:t>Ninety percent</a:t>
            </a:r>
            <a:r>
              <a:rPr lang="en-US" sz="3400">
                <a:solidFill>
                  <a:srgbClr val="603A14"/>
                </a:solidFill>
                <a:latin typeface="Baumans"/>
                <a:ea typeface="Baumans"/>
                <a:cs typeface="Baumans"/>
                <a:sym typeface="Baumans"/>
              </a:rPr>
              <a:t> of the victims </a:t>
            </a:r>
            <a:r>
              <a:rPr b="1" lang="en-US" sz="3400">
                <a:solidFill>
                  <a:srgbClr val="C87D0E"/>
                </a:solidFill>
                <a:latin typeface="Baumans"/>
                <a:ea typeface="Baumans"/>
                <a:cs typeface="Baumans"/>
                <a:sym typeface="Baumans"/>
              </a:rPr>
              <a:t>“18.7 million</a:t>
            </a:r>
            <a:r>
              <a:rPr lang="en-US" sz="3400">
                <a:solidFill>
                  <a:srgbClr val="C87D0E"/>
                </a:solidFill>
                <a:latin typeface="Baumans"/>
                <a:ea typeface="Baumans"/>
                <a:cs typeface="Baumans"/>
                <a:sym typeface="Baumans"/>
              </a:rPr>
              <a:t>” </a:t>
            </a:r>
            <a:r>
              <a:rPr lang="en-US" sz="3400">
                <a:solidFill>
                  <a:srgbClr val="603A14"/>
                </a:solidFill>
                <a:latin typeface="Baumans"/>
                <a:ea typeface="Baumans"/>
                <a:cs typeface="Baumans"/>
                <a:sym typeface="Baumans"/>
              </a:rPr>
              <a:t>are exploited by private enterprises and entrepreneur; </a:t>
            </a:r>
            <a:r>
              <a:rPr b="1" lang="en-US" sz="3400">
                <a:solidFill>
                  <a:srgbClr val="C87D0E"/>
                </a:solidFill>
                <a:latin typeface="Baumans"/>
                <a:ea typeface="Baumans"/>
                <a:cs typeface="Baumans"/>
                <a:sym typeface="Baumans"/>
              </a:rPr>
              <a:t>22 percent </a:t>
            </a:r>
            <a:r>
              <a:rPr b="1" lang="en-US" sz="3400">
                <a:solidFill>
                  <a:srgbClr val="603A14"/>
                </a:solidFill>
                <a:latin typeface="Baumans"/>
                <a:ea typeface="Baumans"/>
                <a:cs typeface="Baumans"/>
                <a:sym typeface="Baumans"/>
              </a:rPr>
              <a:t>(4.5 million</a:t>
            </a:r>
            <a:r>
              <a:rPr lang="en-US" sz="3400">
                <a:solidFill>
                  <a:srgbClr val="603A14"/>
                </a:solidFill>
                <a:latin typeface="Baumans"/>
                <a:ea typeface="Baumans"/>
                <a:cs typeface="Baumans"/>
                <a:sym typeface="Baumans"/>
              </a:rPr>
              <a:t>) are sexually abuse; and </a:t>
            </a:r>
            <a:r>
              <a:rPr b="1" lang="en-US" sz="3400">
                <a:solidFill>
                  <a:srgbClr val="C87D0E"/>
                </a:solidFill>
                <a:latin typeface="Baumans"/>
                <a:ea typeface="Baumans"/>
                <a:cs typeface="Baumans"/>
                <a:sym typeface="Baumans"/>
              </a:rPr>
              <a:t>68 percent </a:t>
            </a:r>
            <a:r>
              <a:rPr b="1" lang="en-US" sz="3400">
                <a:solidFill>
                  <a:srgbClr val="603A14"/>
                </a:solidFill>
                <a:latin typeface="Baumans"/>
                <a:ea typeface="Baumans"/>
                <a:cs typeface="Baumans"/>
                <a:sym typeface="Baumans"/>
              </a:rPr>
              <a:t>(14.2 million</a:t>
            </a:r>
            <a:r>
              <a:rPr lang="en-US" sz="3400">
                <a:solidFill>
                  <a:srgbClr val="603A14"/>
                </a:solidFill>
                <a:latin typeface="Baumans"/>
                <a:ea typeface="Baumans"/>
                <a:cs typeface="Baumans"/>
                <a:sym typeface="Baumans"/>
              </a:rPr>
              <a:t>) </a:t>
            </a:r>
            <a:r>
              <a:rPr lang="en-US" sz="3400">
                <a:solidFill>
                  <a:srgbClr val="C87D0E"/>
                </a:solidFill>
                <a:latin typeface="Baumans"/>
                <a:ea typeface="Baumans"/>
                <a:cs typeface="Baumans"/>
                <a:sym typeface="Baumans"/>
              </a:rPr>
              <a:t>worker under compulsion </a:t>
            </a:r>
            <a:r>
              <a:rPr lang="en-US" sz="3400">
                <a:solidFill>
                  <a:srgbClr val="603A14"/>
                </a:solidFill>
                <a:latin typeface="Baumans"/>
                <a:ea typeface="Baumans"/>
                <a:cs typeface="Baumans"/>
                <a:sym typeface="Baumans"/>
              </a:rPr>
              <a:t>in agricultural, manufacturing, infrastructure, and domestic activities. </a:t>
            </a:r>
            <a:endParaRPr sz="34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87D0E"/>
              </a:buClr>
              <a:buSzPct val="100000"/>
              <a:buFont typeface="Baumans"/>
              <a:buNone/>
            </a:pPr>
            <a:r>
              <a:rPr b="1" lang="en-US" sz="4000">
                <a:solidFill>
                  <a:srgbClr val="C87D0E"/>
                </a:solidFill>
                <a:latin typeface="Baumans"/>
                <a:ea typeface="Baumans"/>
                <a:cs typeface="Baumans"/>
                <a:sym typeface="Baumans"/>
              </a:rPr>
              <a:t>INTERNATIONAL LABOR ORGANIZATION (ILO</a:t>
            </a:r>
            <a:r>
              <a:rPr lang="en-US">
                <a:solidFill>
                  <a:srgbClr val="C87D0E"/>
                </a:solidFill>
                <a:latin typeface="Baumans"/>
                <a:ea typeface="Baumans"/>
                <a:cs typeface="Baumans"/>
                <a:sym typeface="Baumans"/>
              </a:rPr>
              <a:t>)</a:t>
            </a:r>
            <a:endParaRPr/>
          </a:p>
        </p:txBody>
      </p:sp>
      <p:pic>
        <p:nvPicPr>
          <p:cNvPr id="319" name="Google Shape;319;p38"/>
          <p:cNvPicPr preferRelativeResize="0"/>
          <p:nvPr>
            <p:ph idx="1" type="body"/>
          </p:nvPr>
        </p:nvPicPr>
        <p:blipFill rotWithShape="1">
          <a:blip r:embed="rId3">
            <a:alphaModFix/>
          </a:blip>
          <a:srcRect b="0" l="0" r="0" t="0"/>
          <a:stretch/>
        </p:blipFill>
        <p:spPr>
          <a:xfrm>
            <a:off x="193675" y="1520825"/>
            <a:ext cx="4319270" cy="5160645"/>
          </a:xfrm>
          <a:prstGeom prst="rect">
            <a:avLst/>
          </a:prstGeom>
          <a:noFill/>
          <a:ln>
            <a:noFill/>
          </a:ln>
        </p:spPr>
      </p:pic>
      <p:pic>
        <p:nvPicPr>
          <p:cNvPr id="320" name="Google Shape;320;p38"/>
          <p:cNvPicPr preferRelativeResize="0"/>
          <p:nvPr>
            <p:ph idx="2" type="body"/>
          </p:nvPr>
        </p:nvPicPr>
        <p:blipFill rotWithShape="1">
          <a:blip r:embed="rId4">
            <a:alphaModFix/>
          </a:blip>
          <a:srcRect b="0" l="0" r="0" t="0"/>
          <a:stretch/>
        </p:blipFill>
        <p:spPr>
          <a:xfrm>
            <a:off x="4648200" y="1478280"/>
            <a:ext cx="4343400" cy="5203190"/>
          </a:xfrm>
          <a:prstGeom prst="rect">
            <a:avLst/>
          </a:prstGeom>
          <a:noFill/>
          <a:ln>
            <a:noFill/>
          </a:ln>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p:nvPr/>
        </p:nvSpPr>
        <p:spPr>
          <a:xfrm>
            <a:off x="381000" y="329242"/>
            <a:ext cx="8534400" cy="6247864"/>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603A14"/>
              </a:buClr>
              <a:buSzPts val="4000"/>
              <a:buFont typeface="Noto Sans Symbols"/>
              <a:buChar char="⮚"/>
            </a:pPr>
            <a:r>
              <a:rPr b="1" lang="en-US" sz="4000">
                <a:solidFill>
                  <a:srgbClr val="603A14"/>
                </a:solidFill>
                <a:latin typeface="Baumans"/>
                <a:ea typeface="Baumans"/>
                <a:cs typeface="Baumans"/>
                <a:sym typeface="Baumans"/>
              </a:rPr>
              <a:t>Human trafficking</a:t>
            </a:r>
            <a:r>
              <a:rPr lang="en-US" sz="4000">
                <a:solidFill>
                  <a:srgbClr val="603A14"/>
                </a:solidFill>
                <a:latin typeface="Baumans"/>
                <a:ea typeface="Baumans"/>
                <a:cs typeface="Baumans"/>
                <a:sym typeface="Baumans"/>
              </a:rPr>
              <a:t> has been very profitable, earning syndicates, smugglers, and corrupts state official profits of as high as </a:t>
            </a:r>
            <a:r>
              <a:rPr b="1" lang="en-US" sz="4000">
                <a:solidFill>
                  <a:srgbClr val="603A14"/>
                </a:solidFill>
                <a:latin typeface="Baumans"/>
                <a:ea typeface="Baumans"/>
                <a:cs typeface="Baumans"/>
                <a:sym typeface="Baumans"/>
              </a:rPr>
              <a:t>$150 billion a year in 2014</a:t>
            </a:r>
            <a:r>
              <a:rPr lang="en-US" sz="4000">
                <a:solidFill>
                  <a:srgbClr val="603A14"/>
                </a:solidFill>
                <a:latin typeface="Baumans"/>
                <a:ea typeface="Baumans"/>
                <a:cs typeface="Baumans"/>
                <a:sym typeface="Baumans"/>
              </a:rPr>
              <a:t>. Governments, the private sector, and civil society groups have worked together to combat human trafficking, yet the results remain uneven.</a:t>
            </a:r>
            <a:endParaRPr sz="4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381000" y="6096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6000"/>
              <a:buFont typeface="Courgette"/>
              <a:buNone/>
            </a:pPr>
            <a:r>
              <a:rPr b="1" lang="en-US" sz="6000">
                <a:solidFill>
                  <a:srgbClr val="C87D0E"/>
                </a:solidFill>
                <a:latin typeface="Courgette"/>
                <a:ea typeface="Courgette"/>
                <a:cs typeface="Courgette"/>
                <a:sym typeface="Courgette"/>
              </a:rPr>
              <a:t>WHAT IS MIGRATION?</a:t>
            </a:r>
            <a:br>
              <a:rPr lang="en-US" sz="6000">
                <a:solidFill>
                  <a:srgbClr val="C87D0E"/>
                </a:solidFill>
                <a:latin typeface="Courgette"/>
                <a:ea typeface="Courgette"/>
                <a:cs typeface="Courgette"/>
                <a:sym typeface="Courgette"/>
              </a:rPr>
            </a:br>
            <a:endParaRPr sz="6000">
              <a:solidFill>
                <a:srgbClr val="C87D0E"/>
              </a:solidFill>
              <a:latin typeface="Courgette"/>
              <a:ea typeface="Courgette"/>
              <a:cs typeface="Courgette"/>
              <a:sym typeface="Courgette"/>
            </a:endParaRPr>
          </a:p>
        </p:txBody>
      </p:sp>
      <p:sp>
        <p:nvSpPr>
          <p:cNvPr id="115" name="Google Shape;115;p4"/>
          <p:cNvSpPr txBox="1"/>
          <p:nvPr>
            <p:ph idx="1" type="body"/>
          </p:nvPr>
        </p:nvSpPr>
        <p:spPr>
          <a:xfrm>
            <a:off x="304800" y="1143000"/>
            <a:ext cx="8686800" cy="53340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SzPct val="70000"/>
              <a:buNone/>
            </a:pPr>
            <a:r>
              <a:rPr b="1" lang="en-US" sz="5200">
                <a:solidFill>
                  <a:srgbClr val="603A14"/>
                </a:solidFill>
                <a:latin typeface="Baumans"/>
                <a:ea typeface="Baumans"/>
                <a:cs typeface="Baumans"/>
                <a:sym typeface="Baumans"/>
              </a:rPr>
              <a:t>There are two types of migration</a:t>
            </a:r>
            <a:r>
              <a:rPr lang="en-US" sz="5200">
                <a:solidFill>
                  <a:srgbClr val="603A14"/>
                </a:solidFill>
                <a:latin typeface="Baumans"/>
                <a:ea typeface="Baumans"/>
                <a:cs typeface="Baumans"/>
                <a:sym typeface="Baumans"/>
              </a:rPr>
              <a:t>:</a:t>
            </a:r>
            <a:endParaRPr sz="5200">
              <a:solidFill>
                <a:srgbClr val="603A14"/>
              </a:solidFill>
              <a:latin typeface="Baumans"/>
              <a:ea typeface="Baumans"/>
              <a:cs typeface="Baumans"/>
              <a:sym typeface="Baumans"/>
            </a:endParaRPr>
          </a:p>
          <a:p>
            <a:pPr indent="0" lvl="0" marL="0" rtl="0" algn="ctr">
              <a:spcBef>
                <a:spcPts val="728"/>
              </a:spcBef>
              <a:spcAft>
                <a:spcPts val="0"/>
              </a:spcAft>
              <a:buSzPct val="70000"/>
              <a:buNone/>
            </a:pPr>
            <a:r>
              <a:t/>
            </a:r>
            <a:endParaRPr sz="5200">
              <a:solidFill>
                <a:srgbClr val="603A14"/>
              </a:solidFill>
              <a:latin typeface="Baumans"/>
              <a:ea typeface="Baumans"/>
              <a:cs typeface="Baumans"/>
              <a:sym typeface="Baumans"/>
            </a:endParaRPr>
          </a:p>
          <a:p>
            <a:pPr indent="0" lvl="0" marL="0" rtl="0" algn="l">
              <a:spcBef>
                <a:spcPts val="728"/>
              </a:spcBef>
              <a:spcAft>
                <a:spcPts val="0"/>
              </a:spcAft>
              <a:buSzPct val="70000"/>
              <a:buNone/>
            </a:pPr>
            <a:r>
              <a:rPr b="1" lang="en-US" sz="5200">
                <a:solidFill>
                  <a:srgbClr val="603A14"/>
                </a:solidFill>
                <a:latin typeface="Baumans"/>
                <a:ea typeface="Baumans"/>
                <a:cs typeface="Baumans"/>
                <a:sym typeface="Baumans"/>
              </a:rPr>
              <a:t>1. Internal migration</a:t>
            </a:r>
            <a:r>
              <a:rPr lang="en-US" sz="5200">
                <a:solidFill>
                  <a:srgbClr val="603A14"/>
                </a:solidFill>
                <a:latin typeface="Baumans"/>
                <a:ea typeface="Baumans"/>
                <a:cs typeface="Baumans"/>
                <a:sym typeface="Baumans"/>
              </a:rPr>
              <a:t> </a:t>
            </a:r>
            <a:endParaRPr sz="5200">
              <a:solidFill>
                <a:srgbClr val="603A14"/>
              </a:solidFill>
              <a:latin typeface="Baumans"/>
              <a:ea typeface="Baumans"/>
              <a:cs typeface="Baumans"/>
              <a:sym typeface="Baumans"/>
            </a:endParaRPr>
          </a:p>
          <a:p>
            <a:pPr indent="-342900" lvl="0" marL="342900" rtl="0" algn="l">
              <a:spcBef>
                <a:spcPts val="728"/>
              </a:spcBef>
              <a:spcAft>
                <a:spcPts val="0"/>
              </a:spcAft>
              <a:buSzPct val="70000"/>
              <a:buChar char="🞭"/>
            </a:pPr>
            <a:r>
              <a:rPr lang="en-US" sz="5200">
                <a:solidFill>
                  <a:srgbClr val="C87D0E"/>
                </a:solidFill>
                <a:latin typeface="Baumans"/>
                <a:ea typeface="Baumans"/>
                <a:cs typeface="Baumans"/>
                <a:sym typeface="Baumans"/>
              </a:rPr>
              <a:t>This refers to people moving from one area to another within one country.</a:t>
            </a:r>
            <a:endParaRPr sz="5200">
              <a:solidFill>
                <a:srgbClr val="C87D0E"/>
              </a:solidFill>
              <a:latin typeface="Baumans"/>
              <a:ea typeface="Baumans"/>
              <a:cs typeface="Baumans"/>
              <a:sym typeface="Baumans"/>
            </a:endParaRPr>
          </a:p>
          <a:p>
            <a:pPr indent="0" lvl="0" marL="0" rtl="0" algn="l">
              <a:spcBef>
                <a:spcPts val="728"/>
              </a:spcBef>
              <a:spcAft>
                <a:spcPts val="0"/>
              </a:spcAft>
              <a:buSzPct val="70000"/>
              <a:buNone/>
            </a:pPr>
            <a:r>
              <a:rPr b="1" lang="en-US" sz="5200">
                <a:solidFill>
                  <a:srgbClr val="603A14"/>
                </a:solidFill>
                <a:latin typeface="Baumans"/>
                <a:ea typeface="Baumans"/>
                <a:cs typeface="Baumans"/>
                <a:sym typeface="Baumans"/>
              </a:rPr>
              <a:t>2. International migration</a:t>
            </a:r>
            <a:r>
              <a:rPr lang="en-US" sz="5200">
                <a:solidFill>
                  <a:srgbClr val="603A14"/>
                </a:solidFill>
                <a:latin typeface="Baumans"/>
                <a:ea typeface="Baumans"/>
                <a:cs typeface="Baumans"/>
                <a:sym typeface="Baumans"/>
              </a:rPr>
              <a:t>, </a:t>
            </a:r>
            <a:endParaRPr sz="5200">
              <a:solidFill>
                <a:srgbClr val="603A14"/>
              </a:solidFill>
              <a:latin typeface="Baumans"/>
              <a:ea typeface="Baumans"/>
              <a:cs typeface="Baumans"/>
              <a:sym typeface="Baumans"/>
            </a:endParaRPr>
          </a:p>
          <a:p>
            <a:pPr indent="-342900" lvl="0" marL="342900" rtl="0" algn="l">
              <a:spcBef>
                <a:spcPts val="728"/>
              </a:spcBef>
              <a:spcAft>
                <a:spcPts val="0"/>
              </a:spcAft>
              <a:buSzPct val="70000"/>
              <a:buChar char="🞭"/>
            </a:pPr>
            <a:r>
              <a:rPr lang="en-US" sz="5200">
                <a:solidFill>
                  <a:srgbClr val="C87D0E"/>
                </a:solidFill>
                <a:latin typeface="Baumans"/>
                <a:ea typeface="Baumans"/>
                <a:cs typeface="Baumans"/>
                <a:sym typeface="Baumans"/>
              </a:rPr>
              <a:t>In which people cross borders of one country to another</a:t>
            </a:r>
            <a:r>
              <a:rPr lang="en-US" sz="4400">
                <a:solidFill>
                  <a:srgbClr val="C87D0E"/>
                </a:solidFill>
                <a:latin typeface="Baumans"/>
                <a:ea typeface="Baumans"/>
                <a:cs typeface="Baumans"/>
                <a:sym typeface="Baumans"/>
              </a:rPr>
              <a:t>. </a:t>
            </a:r>
            <a:endParaRPr sz="4400">
              <a:solidFill>
                <a:srgbClr val="C87D0E"/>
              </a:solidFill>
              <a:latin typeface="Baumans"/>
              <a:ea typeface="Baumans"/>
              <a:cs typeface="Baumans"/>
              <a:sym typeface="Baumans"/>
            </a:endParaRPr>
          </a:p>
          <a:p>
            <a:pPr indent="0" lvl="0" marL="0" rtl="0" algn="l">
              <a:spcBef>
                <a:spcPts val="616"/>
              </a:spcBef>
              <a:spcAft>
                <a:spcPts val="0"/>
              </a:spcAft>
              <a:buSzPct val="70000"/>
              <a:buNone/>
            </a:pPr>
            <a:r>
              <a:rPr lang="en-US" sz="4400"/>
              <a:t> </a:t>
            </a:r>
            <a:endParaRPr sz="4400"/>
          </a:p>
          <a:p>
            <a:pPr indent="-205994" lvl="0" marL="342900" rtl="0" algn="just">
              <a:spcBef>
                <a:spcPts val="616"/>
              </a:spcBef>
              <a:spcAft>
                <a:spcPts val="0"/>
              </a:spcAft>
              <a:buSzPct val="70000"/>
              <a:buNone/>
            </a:pPr>
            <a:r>
              <a:t/>
            </a:r>
            <a:endParaRPr sz="4400">
              <a:solidFill>
                <a:srgbClr val="603A14"/>
              </a:solidFill>
              <a:latin typeface="Baumans"/>
              <a:ea typeface="Baumans"/>
              <a:cs typeface="Baumans"/>
              <a:sym typeface="Baumans"/>
            </a:endParaRPr>
          </a:p>
          <a:p>
            <a:pPr indent="-205994" lvl="0" marL="342900" rtl="0" algn="just">
              <a:spcBef>
                <a:spcPts val="616"/>
              </a:spcBef>
              <a:spcAft>
                <a:spcPts val="0"/>
              </a:spcAft>
              <a:buSzPct val="70000"/>
              <a:buNone/>
            </a:pPr>
            <a:r>
              <a:t/>
            </a:r>
            <a:endParaRPr sz="44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7200"/>
              <a:buFont typeface="Courgette"/>
              <a:buNone/>
            </a:pPr>
            <a:r>
              <a:rPr b="1" lang="en-US" sz="7200">
                <a:solidFill>
                  <a:srgbClr val="C87D0E"/>
                </a:solidFill>
                <a:latin typeface="Courgette"/>
                <a:ea typeface="Courgette"/>
                <a:cs typeface="Courgette"/>
                <a:sym typeface="Courgette"/>
              </a:rPr>
              <a:t>INTEGRATION</a:t>
            </a:r>
            <a:endParaRPr sz="7200">
              <a:solidFill>
                <a:srgbClr val="C87D0E"/>
              </a:solidFill>
              <a:latin typeface="Courgette"/>
              <a:ea typeface="Courgette"/>
              <a:cs typeface="Courgette"/>
              <a:sym typeface="Courgette"/>
            </a:endParaRPr>
          </a:p>
        </p:txBody>
      </p:sp>
      <p:sp>
        <p:nvSpPr>
          <p:cNvPr id="331" name="Google Shape;331;p40"/>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92500" lnSpcReduction="20000"/>
          </a:bodyPr>
          <a:lstStyle/>
          <a:p>
            <a:pPr indent="-342922" lvl="0" marL="342900" rtl="0" algn="just">
              <a:spcBef>
                <a:spcPts val="0"/>
              </a:spcBef>
              <a:spcAft>
                <a:spcPts val="0"/>
              </a:spcAft>
              <a:buSzPct val="70000"/>
              <a:buChar char="🞭"/>
            </a:pPr>
            <a:r>
              <a:rPr lang="en-US" sz="4100">
                <a:solidFill>
                  <a:srgbClr val="603A14"/>
                </a:solidFill>
                <a:latin typeface="Baumans"/>
                <a:ea typeface="Baumans"/>
                <a:cs typeface="Baumans"/>
                <a:sym typeface="Baumans"/>
              </a:rPr>
              <a:t>A </a:t>
            </a:r>
            <a:r>
              <a:rPr b="1" lang="en-US" sz="4100">
                <a:solidFill>
                  <a:srgbClr val="603A14"/>
                </a:solidFill>
                <a:latin typeface="Baumans"/>
                <a:ea typeface="Baumans"/>
                <a:cs typeface="Baumans"/>
                <a:sym typeface="Baumans"/>
              </a:rPr>
              <a:t>final issue</a:t>
            </a:r>
            <a:r>
              <a:rPr lang="en-US" sz="4100">
                <a:solidFill>
                  <a:srgbClr val="603A14"/>
                </a:solidFill>
                <a:latin typeface="Baumans"/>
                <a:ea typeface="Baumans"/>
                <a:cs typeface="Baumans"/>
                <a:sym typeface="Baumans"/>
              </a:rPr>
              <a:t> relates to how migrants interact with their new home countries. They may contribute significantly to a host nation’s GDP, but their access to housing, health care, and education is not easy. There is, of course, considerable variation in the economic integration of migrants. </a:t>
            </a:r>
            <a:endParaRPr sz="4100">
              <a:solidFill>
                <a:srgbClr val="603A14"/>
              </a:solidFill>
              <a:latin typeface="Baumans"/>
              <a:ea typeface="Baumans"/>
              <a:cs typeface="Baumans"/>
              <a:sym typeface="Baumans"/>
            </a:endParaRPr>
          </a:p>
          <a:p>
            <a:pPr indent="0" lvl="0" marL="0" rtl="0" algn="l">
              <a:spcBef>
                <a:spcPts val="592"/>
              </a:spcBef>
              <a:spcAft>
                <a:spcPts val="0"/>
              </a:spcAft>
              <a:buSzPct val="70000"/>
              <a:buNone/>
            </a:pPr>
            <a:r>
              <a:t/>
            </a:r>
            <a:endParaRPr/>
          </a:p>
          <a:p>
            <a:pPr indent="-211328" lvl="0" marL="342900" rtl="0" algn="l">
              <a:spcBef>
                <a:spcPts val="592"/>
              </a:spcBef>
              <a:spcAft>
                <a:spcPts val="0"/>
              </a:spcAft>
              <a:buSzPct val="70000"/>
              <a:buNone/>
            </a:pPr>
            <a:r>
              <a:t/>
            </a:r>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p:nvPr/>
        </p:nvSpPr>
        <p:spPr>
          <a:xfrm>
            <a:off x="228600" y="228600"/>
            <a:ext cx="8686800" cy="6494085"/>
          </a:xfrm>
          <a:prstGeom prst="rect">
            <a:avLst/>
          </a:prstGeom>
          <a:noFill/>
          <a:ln>
            <a:noFill/>
          </a:ln>
        </p:spPr>
        <p:txBody>
          <a:bodyPr anchorCtr="0" anchor="t" bIns="45700" lIns="91425" spcFirstLastPara="1" rIns="91425" wrap="square" tIns="45700">
            <a:spAutoFit/>
          </a:bodyPr>
          <a:lstStyle/>
          <a:p>
            <a:pPr indent="-685800" lvl="0" marL="685800" marR="0" rtl="0" algn="just">
              <a:spcBef>
                <a:spcPts val="0"/>
              </a:spcBef>
              <a:spcAft>
                <a:spcPts val="0"/>
              </a:spcAft>
              <a:buClr>
                <a:srgbClr val="603A14"/>
              </a:buClr>
              <a:buSzPts val="5200"/>
              <a:buFont typeface="Noto Sans Symbols"/>
              <a:buChar char="⮚"/>
            </a:pPr>
            <a:r>
              <a:rPr lang="en-US" sz="5200">
                <a:solidFill>
                  <a:srgbClr val="603A14"/>
                </a:solidFill>
                <a:latin typeface="Baumans"/>
                <a:ea typeface="Baumans"/>
                <a:cs typeface="Baumans"/>
                <a:sym typeface="Baumans"/>
              </a:rPr>
              <a:t>Migrants from </a:t>
            </a:r>
            <a:r>
              <a:rPr b="1" lang="en-US" sz="5200">
                <a:solidFill>
                  <a:srgbClr val="603A14"/>
                </a:solidFill>
                <a:latin typeface="Baumans"/>
                <a:ea typeface="Baumans"/>
                <a:cs typeface="Baumans"/>
                <a:sym typeface="Baumans"/>
              </a:rPr>
              <a:t>China, India, and Western Europe</a:t>
            </a:r>
            <a:r>
              <a:rPr lang="en-US" sz="5200">
                <a:solidFill>
                  <a:srgbClr val="603A14"/>
                </a:solidFill>
                <a:latin typeface="Baumans"/>
                <a:ea typeface="Baumans"/>
                <a:cs typeface="Baumans"/>
                <a:sym typeface="Baumans"/>
              </a:rPr>
              <a:t> often have more success, while those from the </a:t>
            </a:r>
            <a:r>
              <a:rPr b="1" lang="en-US" sz="5200">
                <a:solidFill>
                  <a:srgbClr val="603A14"/>
                </a:solidFill>
                <a:latin typeface="Baumans"/>
                <a:ea typeface="Baumans"/>
                <a:cs typeface="Baumans"/>
                <a:sym typeface="Baumans"/>
              </a:rPr>
              <a:t>Middle East, North Africa and sub-Saharan Africa</a:t>
            </a:r>
            <a:r>
              <a:rPr lang="en-US" sz="5200">
                <a:solidFill>
                  <a:srgbClr val="603A14"/>
                </a:solidFill>
                <a:latin typeface="Baumans"/>
                <a:ea typeface="Baumans"/>
                <a:cs typeface="Baumans"/>
                <a:sym typeface="Baumans"/>
              </a:rPr>
              <a:t> face greater challenges in securing jobs.</a:t>
            </a:r>
            <a:endParaRPr sz="52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p:nvPr/>
        </p:nvSpPr>
        <p:spPr>
          <a:xfrm>
            <a:off x="228600" y="304800"/>
            <a:ext cx="8686800" cy="55092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4400"/>
              <a:buFont typeface="Noto Sans Symbols"/>
              <a:buChar char="⮚"/>
            </a:pPr>
            <a:r>
              <a:rPr lang="en-US" sz="4400">
                <a:solidFill>
                  <a:srgbClr val="603A14"/>
                </a:solidFill>
                <a:latin typeface="Baumans"/>
                <a:ea typeface="Baumans"/>
                <a:cs typeface="Baumans"/>
                <a:sym typeface="Baumans"/>
              </a:rPr>
              <a:t>In the </a:t>
            </a:r>
            <a:r>
              <a:rPr b="1" lang="en-US" sz="4400">
                <a:solidFill>
                  <a:srgbClr val="603A14"/>
                </a:solidFill>
                <a:latin typeface="Baumans"/>
                <a:ea typeface="Baumans"/>
                <a:cs typeface="Baumans"/>
                <a:sym typeface="Baumans"/>
              </a:rPr>
              <a:t>United States and Singapore</a:t>
            </a:r>
            <a:r>
              <a:rPr lang="en-US" sz="4400">
                <a:solidFill>
                  <a:srgbClr val="603A14"/>
                </a:solidFill>
                <a:latin typeface="Baumans"/>
                <a:ea typeface="Baumans"/>
                <a:cs typeface="Baumans"/>
                <a:sym typeface="Baumans"/>
              </a:rPr>
              <a:t>, there are blue-collar as well as white-collar Filipino workers </a:t>
            </a:r>
            <a:r>
              <a:rPr b="1" lang="en-US" sz="4400">
                <a:solidFill>
                  <a:srgbClr val="603A14"/>
                </a:solidFill>
                <a:latin typeface="Baumans"/>
                <a:ea typeface="Baumans"/>
                <a:cs typeface="Baumans"/>
                <a:sym typeface="Baumans"/>
              </a:rPr>
              <a:t>(Doctors, engineers, even corporate executive</a:t>
            </a:r>
            <a:r>
              <a:rPr lang="en-US" sz="4400">
                <a:solidFill>
                  <a:srgbClr val="603A14"/>
                </a:solidFill>
                <a:latin typeface="Baumans"/>
                <a:ea typeface="Baumans"/>
                <a:cs typeface="Baumans"/>
                <a:sym typeface="Baumans"/>
              </a:rPr>
              <a:t>), and it is the professional, </a:t>
            </a:r>
            <a:r>
              <a:rPr b="1" lang="en-US" sz="4400">
                <a:solidFill>
                  <a:srgbClr val="603A14"/>
                </a:solidFill>
                <a:latin typeface="Baumans"/>
                <a:ea typeface="Baumans"/>
                <a:cs typeface="Baumans"/>
                <a:sym typeface="Baumans"/>
              </a:rPr>
              <a:t>white-collar workers</a:t>
            </a:r>
            <a:r>
              <a:rPr lang="en-US" sz="4400">
                <a:solidFill>
                  <a:srgbClr val="603A14"/>
                </a:solidFill>
                <a:latin typeface="Baumans"/>
                <a:ea typeface="Baumans"/>
                <a:cs typeface="Baumans"/>
                <a:sym typeface="Baumans"/>
              </a:rPr>
              <a:t> that have often times been easier to integrate. </a:t>
            </a:r>
            <a:endParaRPr sz="44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3"/>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03A14"/>
              </a:buClr>
              <a:buSzPct val="100000"/>
              <a:buFont typeface="Baumans"/>
              <a:buNone/>
            </a:pPr>
            <a:r>
              <a:rPr lang="en-US" sz="4445">
                <a:solidFill>
                  <a:srgbClr val="603A14"/>
                </a:solidFill>
                <a:latin typeface="Baumans"/>
                <a:ea typeface="Baumans"/>
                <a:cs typeface="Baumans"/>
                <a:sym typeface="Baumans"/>
              </a:rPr>
              <a:t>BLUE-COLLAR AND WHITE-COLLAR WORKERS</a:t>
            </a:r>
            <a:endParaRPr sz="4445">
              <a:solidFill>
                <a:srgbClr val="603A14"/>
              </a:solidFill>
              <a:latin typeface="Baumans"/>
              <a:ea typeface="Baumans"/>
              <a:cs typeface="Baumans"/>
              <a:sym typeface="Baumans"/>
            </a:endParaRPr>
          </a:p>
        </p:txBody>
      </p:sp>
      <p:pic>
        <p:nvPicPr>
          <p:cNvPr id="347" name="Google Shape;347;p43"/>
          <p:cNvPicPr preferRelativeResize="0"/>
          <p:nvPr>
            <p:ph idx="1" type="body"/>
          </p:nvPr>
        </p:nvPicPr>
        <p:blipFill rotWithShape="1">
          <a:blip r:embed="rId3">
            <a:alphaModFix/>
          </a:blip>
          <a:srcRect b="0" l="0" r="0" t="0"/>
          <a:stretch/>
        </p:blipFill>
        <p:spPr>
          <a:xfrm>
            <a:off x="167640" y="1518285"/>
            <a:ext cx="4328160" cy="5062220"/>
          </a:xfrm>
          <a:prstGeom prst="rect">
            <a:avLst/>
          </a:prstGeom>
          <a:noFill/>
          <a:ln>
            <a:noFill/>
          </a:ln>
        </p:spPr>
      </p:pic>
      <p:pic>
        <p:nvPicPr>
          <p:cNvPr id="348" name="Google Shape;348;p43"/>
          <p:cNvPicPr preferRelativeResize="0"/>
          <p:nvPr>
            <p:ph idx="2" type="body"/>
          </p:nvPr>
        </p:nvPicPr>
        <p:blipFill rotWithShape="1">
          <a:blip r:embed="rId4">
            <a:alphaModFix/>
          </a:blip>
          <a:srcRect b="0" l="0" r="0" t="0"/>
          <a:stretch/>
        </p:blipFill>
        <p:spPr>
          <a:xfrm>
            <a:off x="4648200" y="1518920"/>
            <a:ext cx="4343400" cy="5121275"/>
          </a:xfrm>
          <a:prstGeom prst="rect">
            <a:avLst/>
          </a:prstGeom>
          <a:noFill/>
          <a:ln>
            <a:noFill/>
          </a:ln>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p:nvPr/>
        </p:nvSpPr>
        <p:spPr>
          <a:xfrm>
            <a:off x="228600" y="228600"/>
            <a:ext cx="8686800" cy="6186309"/>
          </a:xfrm>
          <a:prstGeom prst="rect">
            <a:avLst/>
          </a:prstGeom>
          <a:noFill/>
          <a:ln>
            <a:noFill/>
          </a:ln>
        </p:spPr>
        <p:txBody>
          <a:bodyPr anchorCtr="0" anchor="t" bIns="45700" lIns="91425" spcFirstLastPara="1" rIns="91425" wrap="square" tIns="45700">
            <a:spAutoFit/>
          </a:bodyPr>
          <a:lstStyle/>
          <a:p>
            <a:pPr indent="-685800" lvl="0" marL="685800" marR="0" rtl="0" algn="just">
              <a:spcBef>
                <a:spcPts val="0"/>
              </a:spcBef>
              <a:spcAft>
                <a:spcPts val="0"/>
              </a:spcAft>
              <a:buClr>
                <a:srgbClr val="603A14"/>
              </a:buClr>
              <a:buSzPts val="4400"/>
              <a:buFont typeface="Noto Sans Symbols"/>
              <a:buChar char="⮚"/>
            </a:pPr>
            <a:r>
              <a:rPr b="1" lang="en-US" sz="4400">
                <a:solidFill>
                  <a:srgbClr val="603A14"/>
                </a:solidFill>
                <a:latin typeface="Baumans"/>
                <a:ea typeface="Baumans"/>
                <a:cs typeface="Baumans"/>
                <a:sym typeface="Baumans"/>
              </a:rPr>
              <a:t>Democratic States</a:t>
            </a:r>
            <a:r>
              <a:rPr lang="en-US" sz="4400">
                <a:solidFill>
                  <a:srgbClr val="603A14"/>
                </a:solidFill>
                <a:latin typeface="Baumans"/>
                <a:ea typeface="Baumans"/>
                <a:cs typeface="Baumans"/>
                <a:sym typeface="Baumans"/>
              </a:rPr>
              <a:t> assimilate immigrants and their children by granting them citizenship and the rights that go with it (</a:t>
            </a:r>
            <a:r>
              <a:rPr b="1" lang="en-US" sz="4400">
                <a:solidFill>
                  <a:srgbClr val="603A14"/>
                </a:solidFill>
                <a:latin typeface="Baumans"/>
                <a:ea typeface="Baumans"/>
                <a:cs typeface="Baumans"/>
                <a:sym typeface="Baumans"/>
              </a:rPr>
              <a:t>especially public education)</a:t>
            </a:r>
            <a:r>
              <a:rPr lang="en-US" sz="4400">
                <a:solidFill>
                  <a:srgbClr val="603A14"/>
                </a:solidFill>
                <a:latin typeface="Baumans"/>
                <a:ea typeface="Baumans"/>
                <a:cs typeface="Baumans"/>
                <a:sym typeface="Baumans"/>
              </a:rPr>
              <a:t>. However, without a solid support from their citizens, switching citizenship may just be a formality. </a:t>
            </a:r>
            <a:endParaRPr sz="44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p:nvPr/>
        </p:nvSpPr>
        <p:spPr>
          <a:xfrm>
            <a:off x="152400" y="152400"/>
            <a:ext cx="8763000" cy="649408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200"/>
              <a:buFont typeface="Noto Sans Symbols"/>
              <a:buChar char="⮚"/>
            </a:pPr>
            <a:r>
              <a:rPr b="1" lang="en-US" sz="3200">
                <a:solidFill>
                  <a:srgbClr val="603A14"/>
                </a:solidFill>
                <a:latin typeface="Baumans"/>
                <a:ea typeface="Baumans"/>
                <a:cs typeface="Baumans"/>
                <a:sym typeface="Baumans"/>
              </a:rPr>
              <a:t>Linguistic difficult</a:t>
            </a:r>
            <a:r>
              <a:rPr lang="en-US" sz="3200">
                <a:solidFill>
                  <a:srgbClr val="603A14"/>
                </a:solidFill>
                <a:latin typeface="Baumans"/>
                <a:ea typeface="Baumans"/>
                <a:cs typeface="Baumans"/>
                <a:sym typeface="Baumans"/>
              </a:rPr>
              <a:t>y, customs from the “old country and, of late, differing religions may create cleavages between migrants and citizens of receiving countries, particularly in the West. The latter accuse migrants of bringing in the culture from their home countries and amplifying differences in linguistic and ethnic customs. Crucially, the lack of integration gives xenophobic and anti-immigrant groups more ammunition to argue that </a:t>
            </a:r>
            <a:r>
              <a:rPr b="1" lang="en-US" sz="3200">
                <a:solidFill>
                  <a:srgbClr val="603A14"/>
                </a:solidFill>
                <a:latin typeface="Baumans"/>
                <a:ea typeface="Baumans"/>
                <a:cs typeface="Baumans"/>
                <a:sym typeface="Baumans"/>
              </a:rPr>
              <a:t>this “new citizens”</a:t>
            </a:r>
            <a:r>
              <a:rPr lang="en-US" sz="3200">
                <a:solidFill>
                  <a:srgbClr val="603A14"/>
                </a:solidFill>
                <a:latin typeface="Baumans"/>
                <a:ea typeface="Baumans"/>
                <a:cs typeface="Baumans"/>
                <a:sym typeface="Baumans"/>
              </a:rPr>
              <a:t> are often not nationals </a:t>
            </a:r>
            <a:r>
              <a:rPr b="1" lang="en-US" sz="3200">
                <a:solidFill>
                  <a:srgbClr val="603A14"/>
                </a:solidFill>
                <a:latin typeface="Baumans"/>
                <a:ea typeface="Baumans"/>
                <a:cs typeface="Baumans"/>
                <a:sym typeface="Baumans"/>
              </a:rPr>
              <a:t>(in the sense of sharing the dominant culture).</a:t>
            </a:r>
            <a:r>
              <a:rPr lang="en-US" sz="3200">
                <a:solidFill>
                  <a:srgbClr val="603A14"/>
                </a:solidFill>
                <a:latin typeface="Baumans"/>
                <a:ea typeface="Baumans"/>
                <a:cs typeface="Baumans"/>
                <a:sym typeface="Baumans"/>
              </a:rPr>
              <a:t>” </a:t>
            </a:r>
            <a:endParaRPr sz="32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type="title"/>
          </p:nvPr>
        </p:nvSpPr>
        <p:spPr>
          <a:xfrm>
            <a:off x="457200" y="4572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03A14"/>
              </a:buClr>
              <a:buSzPct val="100000"/>
              <a:buFont typeface="Baumans"/>
              <a:buNone/>
            </a:pPr>
            <a:r>
              <a:rPr lang="en-US" sz="4445">
                <a:solidFill>
                  <a:srgbClr val="603A14"/>
                </a:solidFill>
                <a:latin typeface="Baumans"/>
                <a:ea typeface="Baumans"/>
                <a:cs typeface="Baumans"/>
                <a:sym typeface="Baumans"/>
              </a:rPr>
              <a:t>LINGUISTIC FACTORS PRESENTATION</a:t>
            </a:r>
            <a:endParaRPr sz="4445">
              <a:solidFill>
                <a:srgbClr val="603A14"/>
              </a:solidFill>
              <a:latin typeface="Baumans"/>
              <a:ea typeface="Baumans"/>
              <a:cs typeface="Baumans"/>
              <a:sym typeface="Baumans"/>
            </a:endParaRPr>
          </a:p>
        </p:txBody>
      </p:sp>
      <p:pic>
        <p:nvPicPr>
          <p:cNvPr id="364" name="Google Shape;364;p46"/>
          <p:cNvPicPr preferRelativeResize="0"/>
          <p:nvPr>
            <p:ph idx="1" type="body"/>
          </p:nvPr>
        </p:nvPicPr>
        <p:blipFill rotWithShape="1">
          <a:blip r:embed="rId3">
            <a:alphaModFix/>
          </a:blip>
          <a:srcRect b="0" l="0" r="0" t="0"/>
          <a:stretch/>
        </p:blipFill>
        <p:spPr>
          <a:xfrm>
            <a:off x="457200" y="1524000"/>
            <a:ext cx="8422005" cy="5059680"/>
          </a:xfrm>
          <a:prstGeom prst="rect">
            <a:avLst/>
          </a:prstGeom>
          <a:noFill/>
          <a:ln>
            <a:noFill/>
          </a:ln>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p:nvPr/>
        </p:nvSpPr>
        <p:spPr>
          <a:xfrm>
            <a:off x="228600" y="228600"/>
            <a:ext cx="8763000" cy="59093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4200"/>
              <a:buFont typeface="Noto Sans Symbols"/>
              <a:buChar char="⮚"/>
            </a:pPr>
            <a:r>
              <a:rPr lang="en-US" sz="4200">
                <a:solidFill>
                  <a:srgbClr val="603A14"/>
                </a:solidFill>
                <a:latin typeface="Baumans"/>
                <a:ea typeface="Baumans"/>
                <a:cs typeface="Baumans"/>
                <a:sym typeface="Baumans"/>
              </a:rPr>
              <a:t>Migrants unwittingly reinforce the tension by</a:t>
            </a:r>
            <a:r>
              <a:rPr b="1" lang="en-US" sz="4200">
                <a:solidFill>
                  <a:srgbClr val="603A14"/>
                </a:solidFill>
                <a:latin typeface="Baumans"/>
                <a:ea typeface="Baumans"/>
                <a:cs typeface="Baumans"/>
                <a:sym typeface="Baumans"/>
              </a:rPr>
              <a:t> “</a:t>
            </a:r>
            <a:r>
              <a:rPr b="1" lang="en-US" sz="4200">
                <a:solidFill>
                  <a:srgbClr val="C87D0E"/>
                </a:solidFill>
                <a:latin typeface="Baumans"/>
                <a:ea typeface="Baumans"/>
                <a:cs typeface="Baumans"/>
                <a:sym typeface="Baumans"/>
              </a:rPr>
              <a:t>keeping among themselves</a:t>
            </a:r>
            <a:r>
              <a:rPr b="1" lang="en-US" sz="4200">
                <a:solidFill>
                  <a:srgbClr val="603A14"/>
                </a:solidFill>
                <a:latin typeface="Baumans"/>
                <a:ea typeface="Baumans"/>
                <a:cs typeface="Baumans"/>
                <a:sym typeface="Baumans"/>
              </a:rPr>
              <a:t>.</a:t>
            </a:r>
            <a:r>
              <a:rPr lang="en-US" sz="4200">
                <a:solidFill>
                  <a:srgbClr val="603A14"/>
                </a:solidFill>
                <a:latin typeface="Baumans"/>
                <a:ea typeface="Baumans"/>
                <a:cs typeface="Baumans"/>
                <a:sym typeface="Baumans"/>
              </a:rPr>
              <a:t>” The first-time migrant’s anxiety at coming into a new and often </a:t>
            </a:r>
            <a:r>
              <a:rPr b="1" lang="en-US" sz="4200">
                <a:solidFill>
                  <a:srgbClr val="603A14"/>
                </a:solidFill>
                <a:latin typeface="Baumans"/>
                <a:ea typeface="Baumans"/>
                <a:cs typeface="Baumans"/>
                <a:sym typeface="Baumans"/>
              </a:rPr>
              <a:t>“</a:t>
            </a:r>
            <a:r>
              <a:rPr b="1" lang="en-US" sz="4200">
                <a:solidFill>
                  <a:srgbClr val="C87D0E"/>
                </a:solidFill>
                <a:latin typeface="Baumans"/>
                <a:ea typeface="Baumans"/>
                <a:cs typeface="Baumans"/>
                <a:sym typeface="Baumans"/>
              </a:rPr>
              <a:t>strange</a:t>
            </a:r>
            <a:r>
              <a:rPr b="1" lang="en-US" sz="4200">
                <a:solidFill>
                  <a:srgbClr val="603A14"/>
                </a:solidFill>
                <a:latin typeface="Baumans"/>
                <a:ea typeface="Baumans"/>
                <a:cs typeface="Baumans"/>
                <a:sym typeface="Baumans"/>
              </a:rPr>
              <a:t>” </a:t>
            </a:r>
            <a:r>
              <a:rPr lang="en-US" sz="4200">
                <a:solidFill>
                  <a:srgbClr val="603A14"/>
                </a:solidFill>
                <a:latin typeface="Baumans"/>
                <a:ea typeface="Baumans"/>
                <a:cs typeface="Baumans"/>
                <a:sym typeface="Baumans"/>
              </a:rPr>
              <a:t>place is mitigated by </a:t>
            </a:r>
            <a:r>
              <a:rPr b="1" lang="en-US" sz="4200">
                <a:solidFill>
                  <a:srgbClr val="603A14"/>
                </a:solidFill>
                <a:latin typeface="Baumans"/>
                <a:ea typeface="Baumans"/>
                <a:cs typeface="Baumans"/>
                <a:sym typeface="Baumans"/>
              </a:rPr>
              <a:t>“</a:t>
            </a:r>
            <a:r>
              <a:rPr b="1" lang="en-US" sz="4200">
                <a:solidFill>
                  <a:srgbClr val="C87D0E"/>
                </a:solidFill>
                <a:latin typeface="Baumans"/>
                <a:ea typeface="Baumans"/>
                <a:cs typeface="Baumans"/>
                <a:sym typeface="Baumans"/>
              </a:rPr>
              <a:t>local networks of fellow citizens</a:t>
            </a:r>
            <a:r>
              <a:rPr b="1" lang="en-US" sz="4200">
                <a:solidFill>
                  <a:srgbClr val="603A14"/>
                </a:solidFill>
                <a:latin typeface="Baumans"/>
                <a:ea typeface="Baumans"/>
                <a:cs typeface="Baumans"/>
                <a:sym typeface="Baumans"/>
              </a:rPr>
              <a:t>”</a:t>
            </a:r>
            <a:r>
              <a:rPr lang="en-US" sz="4200">
                <a:solidFill>
                  <a:srgbClr val="603A14"/>
                </a:solidFill>
                <a:latin typeface="Baumans"/>
                <a:ea typeface="Baumans"/>
                <a:cs typeface="Baumans"/>
                <a:sym typeface="Baumans"/>
              </a:rPr>
              <a:t> that serves as a migrant’s safety net from the dislocation of uprooting oneself. </a:t>
            </a:r>
            <a:endParaRPr sz="42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p:nvPr/>
        </p:nvSpPr>
        <p:spPr>
          <a:xfrm>
            <a:off x="304800" y="304800"/>
            <a:ext cx="8686800" cy="674030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600"/>
              <a:buFont typeface="Noto Sans Symbols"/>
              <a:buChar char="⮚"/>
            </a:pPr>
            <a:r>
              <a:rPr lang="en-US" sz="3600">
                <a:solidFill>
                  <a:srgbClr val="603A14"/>
                </a:solidFill>
                <a:latin typeface="Baumans"/>
                <a:ea typeface="Baumans"/>
                <a:cs typeface="Baumans"/>
                <a:sym typeface="Baumans"/>
              </a:rPr>
              <a:t>The </a:t>
            </a:r>
            <a:r>
              <a:rPr b="1" lang="en-US" sz="3600">
                <a:solidFill>
                  <a:srgbClr val="603A14"/>
                </a:solidFill>
                <a:latin typeface="Baumans"/>
                <a:ea typeface="Baumans"/>
                <a:cs typeface="Baumans"/>
                <a:sym typeface="Baumans"/>
              </a:rPr>
              <a:t>Chinese</a:t>
            </a:r>
            <a:r>
              <a:rPr lang="en-US" sz="3600">
                <a:solidFill>
                  <a:srgbClr val="603A14"/>
                </a:solidFill>
                <a:latin typeface="Baumans"/>
                <a:ea typeface="Baumans"/>
                <a:cs typeface="Baumans"/>
                <a:sym typeface="Baumans"/>
              </a:rPr>
              <a:t> consolidated </a:t>
            </a:r>
            <a:r>
              <a:rPr b="1" lang="en-US" sz="3600">
                <a:solidFill>
                  <a:srgbClr val="603A14"/>
                </a:solidFill>
                <a:latin typeface="Baumans"/>
                <a:ea typeface="Baumans"/>
                <a:cs typeface="Baumans"/>
                <a:sym typeface="Baumans"/>
              </a:rPr>
              <a:t>Benevolent Association of California</a:t>
            </a:r>
            <a:r>
              <a:rPr lang="en-US" sz="3600">
                <a:solidFill>
                  <a:srgbClr val="603A14"/>
                </a:solidFill>
                <a:latin typeface="Baumans"/>
                <a:ea typeface="Baumans"/>
                <a:cs typeface="Baumans"/>
                <a:sym typeface="Baumans"/>
              </a:rPr>
              <a:t> provides initial support for new Chinese migrants, guiding them in finding work or in setting up their small businesses (</a:t>
            </a:r>
            <a:r>
              <a:rPr b="1" lang="en-US" sz="3600">
                <a:solidFill>
                  <a:srgbClr val="603A14"/>
                </a:solidFill>
                <a:latin typeface="Baumans"/>
                <a:ea typeface="Baumans"/>
                <a:cs typeface="Baumans"/>
                <a:sym typeface="Baumans"/>
              </a:rPr>
              <a:t>restaurant and laundromats</a:t>
            </a:r>
            <a:r>
              <a:rPr lang="en-US" sz="3600">
                <a:solidFill>
                  <a:srgbClr val="603A14"/>
                </a:solidFill>
                <a:latin typeface="Baumans"/>
                <a:ea typeface="Baumans"/>
                <a:cs typeface="Baumans"/>
                <a:sym typeface="Baumans"/>
              </a:rPr>
              <a:t>) in the state and elsewhere the drawback of these networks is that instead of facilitating integration, they exacerbate differences and discrimination.</a:t>
            </a:r>
            <a:endParaRPr sz="3600">
              <a:solidFill>
                <a:srgbClr val="603A14"/>
              </a:solidFill>
              <a:latin typeface="Baumans"/>
              <a:ea typeface="Baumans"/>
              <a:cs typeface="Baumans"/>
              <a:sym typeface="Baumans"/>
            </a:endParaRPr>
          </a:p>
          <a:p>
            <a:pPr indent="0" lvl="0" marL="0" marR="0" rtl="0" algn="just">
              <a:spcBef>
                <a:spcPts val="0"/>
              </a:spcBef>
              <a:spcAft>
                <a:spcPts val="0"/>
              </a:spcAft>
              <a:buNone/>
            </a:pPr>
            <a:r>
              <a:rPr lang="en-US" sz="3600">
                <a:solidFill>
                  <a:srgbClr val="603A14"/>
                </a:solidFill>
                <a:latin typeface="Baumans"/>
                <a:ea typeface="Baumans"/>
                <a:cs typeface="Baumans"/>
                <a:sym typeface="Baumans"/>
              </a:rPr>
              <a:t> </a:t>
            </a:r>
            <a:endParaRPr sz="36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p:nvPr/>
        </p:nvSpPr>
        <p:spPr>
          <a:xfrm>
            <a:off x="152400" y="228600"/>
            <a:ext cx="8763000" cy="6001643"/>
          </a:xfrm>
          <a:prstGeom prst="rect">
            <a:avLst/>
          </a:prstGeom>
          <a:noFill/>
          <a:ln>
            <a:noFill/>
          </a:ln>
        </p:spPr>
        <p:txBody>
          <a:bodyPr anchorCtr="0" anchor="t" bIns="45700" lIns="91425" spcFirstLastPara="1" rIns="91425" wrap="square" tIns="45700">
            <a:spAutoFit/>
          </a:bodyPr>
          <a:lstStyle/>
          <a:p>
            <a:pPr indent="-304800" lvl="0" marL="285750" marR="0" rtl="0" algn="just">
              <a:spcBef>
                <a:spcPts val="0"/>
              </a:spcBef>
              <a:spcAft>
                <a:spcPts val="0"/>
              </a:spcAft>
              <a:buClr>
                <a:srgbClr val="603A14"/>
              </a:buClr>
              <a:buSzPts val="4800"/>
              <a:buFont typeface="Noto Sans Symbols"/>
              <a:buChar char="⮚"/>
            </a:pPr>
            <a:r>
              <a:rPr b="1" lang="en-US" sz="4800">
                <a:solidFill>
                  <a:srgbClr val="603A14"/>
                </a:solidFill>
                <a:latin typeface="Baumans"/>
                <a:ea typeface="Baumans"/>
                <a:cs typeface="Baumans"/>
                <a:sym typeface="Baumans"/>
              </a:rPr>
              <a:t>Governments and private businesses</a:t>
            </a:r>
            <a:r>
              <a:rPr lang="en-US" sz="4800">
                <a:solidFill>
                  <a:srgbClr val="603A14"/>
                </a:solidFill>
                <a:latin typeface="Baumans"/>
                <a:ea typeface="Baumans"/>
                <a:cs typeface="Baumans"/>
                <a:sym typeface="Baumans"/>
              </a:rPr>
              <a:t> have made policy changes to address integration problems, like using multiple languages in state documents </a:t>
            </a:r>
            <a:r>
              <a:rPr b="1" lang="en-US" sz="4800">
                <a:solidFill>
                  <a:srgbClr val="C87D0E"/>
                </a:solidFill>
                <a:latin typeface="Baumans"/>
                <a:ea typeface="Baumans"/>
                <a:cs typeface="Baumans"/>
                <a:sym typeface="Baumans"/>
              </a:rPr>
              <a:t>(In the case of United States, Spanish and English)</a:t>
            </a:r>
            <a:r>
              <a:rPr lang="en-US" sz="4800">
                <a:solidFill>
                  <a:srgbClr val="603A14"/>
                </a:solidFill>
                <a:latin typeface="Baumans"/>
                <a:ea typeface="Baumans"/>
                <a:cs typeface="Baumans"/>
                <a:sym typeface="Baumans"/>
              </a:rPr>
              <a:t>. </a:t>
            </a:r>
            <a:endParaRPr sz="48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2240"/>
              <a:buNone/>
            </a:pPr>
            <a:r>
              <a:rPr b="1" lang="en-US" sz="3200">
                <a:solidFill>
                  <a:srgbClr val="603A14"/>
                </a:solidFill>
                <a:latin typeface="Baumans"/>
                <a:ea typeface="Baumans"/>
                <a:cs typeface="Baumans"/>
                <a:sym typeface="Baumans"/>
              </a:rPr>
              <a:t>INTERNAL MIGRATION</a:t>
            </a:r>
            <a:r>
              <a:rPr lang="en-US" sz="3200">
                <a:solidFill>
                  <a:srgbClr val="603A14"/>
                </a:solidFill>
                <a:latin typeface="Baumans"/>
                <a:ea typeface="Baumans"/>
                <a:cs typeface="Baumans"/>
                <a:sym typeface="Baumans"/>
              </a:rPr>
              <a:t> </a:t>
            </a:r>
            <a:endParaRPr sz="3200">
              <a:solidFill>
                <a:srgbClr val="603A14"/>
              </a:solidFill>
              <a:latin typeface="Baumans"/>
              <a:ea typeface="Baumans"/>
              <a:cs typeface="Baumans"/>
              <a:sym typeface="Baumans"/>
            </a:endParaRPr>
          </a:p>
        </p:txBody>
      </p:sp>
      <p:sp>
        <p:nvSpPr>
          <p:cNvPr id="121" name="Google Shape;121;p5"/>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ctr">
              <a:spcBef>
                <a:spcPts val="0"/>
              </a:spcBef>
              <a:spcAft>
                <a:spcPts val="0"/>
              </a:spcAft>
              <a:buSzPct val="70000"/>
              <a:buNone/>
            </a:pPr>
            <a:r>
              <a:rPr b="1" lang="en-US" sz="3600">
                <a:solidFill>
                  <a:srgbClr val="603A14"/>
                </a:solidFill>
                <a:latin typeface="Baumans"/>
                <a:ea typeface="Baumans"/>
                <a:cs typeface="Baumans"/>
                <a:sym typeface="Baumans"/>
              </a:rPr>
              <a:t>INTERNATIONAL MIGRATION</a:t>
            </a:r>
            <a:endParaRPr sz="3600"/>
          </a:p>
        </p:txBody>
      </p:sp>
      <p:sp>
        <p:nvSpPr>
          <p:cNvPr id="122" name="Google Shape;122;p5"/>
          <p:cNvSpPr txBox="1"/>
          <p:nvPr>
            <p:ph type="title"/>
          </p:nvPr>
        </p:nvSpPr>
        <p:spPr>
          <a:xfrm>
            <a:off x="519545" y="6324600"/>
            <a:ext cx="8610600" cy="1968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6000"/>
              <a:buFont typeface="Courgette"/>
              <a:buNone/>
            </a:pPr>
            <a:r>
              <a:rPr b="1" lang="en-US" sz="6000">
                <a:solidFill>
                  <a:srgbClr val="C87D0E"/>
                </a:solidFill>
                <a:latin typeface="Courgette"/>
                <a:ea typeface="Courgette"/>
                <a:cs typeface="Courgette"/>
                <a:sym typeface="Courgette"/>
              </a:rPr>
              <a:t>WHAT IS MIGRATION?</a:t>
            </a:r>
            <a:br>
              <a:rPr lang="en-US" sz="6000">
                <a:solidFill>
                  <a:srgbClr val="C87D0E"/>
                </a:solidFill>
                <a:latin typeface="Courgette"/>
                <a:ea typeface="Courgette"/>
                <a:cs typeface="Courgette"/>
                <a:sym typeface="Courgette"/>
              </a:rPr>
            </a:br>
            <a:endParaRPr sz="6000">
              <a:solidFill>
                <a:srgbClr val="C87D0E"/>
              </a:solidFill>
              <a:latin typeface="Courgette"/>
              <a:ea typeface="Courgette"/>
              <a:cs typeface="Courgette"/>
              <a:sym typeface="Courgette"/>
            </a:endParaRPr>
          </a:p>
        </p:txBody>
      </p:sp>
      <p:pic>
        <p:nvPicPr>
          <p:cNvPr id="123" name="Google Shape;123;p5"/>
          <p:cNvPicPr preferRelativeResize="0"/>
          <p:nvPr>
            <p:ph idx="3" type="body"/>
          </p:nvPr>
        </p:nvPicPr>
        <p:blipFill rotWithShape="1">
          <a:blip r:embed="rId3">
            <a:alphaModFix/>
          </a:blip>
          <a:srcRect b="0" l="0" r="0" t="0"/>
          <a:stretch/>
        </p:blipFill>
        <p:spPr>
          <a:xfrm>
            <a:off x="152401" y="1371600"/>
            <a:ext cx="4419600" cy="4038600"/>
          </a:xfrm>
          <a:prstGeom prst="rect">
            <a:avLst/>
          </a:prstGeom>
          <a:noFill/>
          <a:ln>
            <a:noFill/>
          </a:ln>
        </p:spPr>
      </p:pic>
      <p:pic>
        <p:nvPicPr>
          <p:cNvPr id="124" name="Google Shape;124;p5"/>
          <p:cNvPicPr preferRelativeResize="0"/>
          <p:nvPr>
            <p:ph idx="4" type="body"/>
          </p:nvPr>
        </p:nvPicPr>
        <p:blipFill rotWithShape="1">
          <a:blip r:embed="rId4">
            <a:alphaModFix/>
          </a:blip>
          <a:srcRect b="0" l="0" r="0" t="0"/>
          <a:stretch/>
        </p:blipFill>
        <p:spPr>
          <a:xfrm>
            <a:off x="4800600" y="1219200"/>
            <a:ext cx="4114800" cy="4191000"/>
          </a:xfrm>
          <a:prstGeom prst="rect">
            <a:avLst/>
          </a:prstGeom>
          <a:noFill/>
          <a:ln>
            <a:noFill/>
          </a:ln>
        </p:spPr>
      </p:pic>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0"/>
          <p:cNvSpPr/>
          <p:nvPr/>
        </p:nvSpPr>
        <p:spPr>
          <a:xfrm>
            <a:off x="228600" y="304800"/>
            <a:ext cx="8763000" cy="594008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603A14"/>
              </a:buClr>
              <a:buSzPts val="3800"/>
              <a:buFont typeface="Noto Sans Symbols"/>
              <a:buChar char="⮚"/>
            </a:pPr>
            <a:r>
              <a:rPr b="1" lang="en-US" sz="3800">
                <a:solidFill>
                  <a:srgbClr val="603A14"/>
                </a:solidFill>
                <a:latin typeface="Baumans"/>
                <a:ea typeface="Baumans"/>
                <a:cs typeface="Baumans"/>
                <a:sym typeface="Baumans"/>
              </a:rPr>
              <a:t>Training programs</a:t>
            </a:r>
            <a:r>
              <a:rPr lang="en-US" sz="3800">
                <a:solidFill>
                  <a:srgbClr val="603A14"/>
                </a:solidFill>
                <a:latin typeface="Baumans"/>
                <a:ea typeface="Baumans"/>
                <a:cs typeface="Baumans"/>
                <a:sym typeface="Baumans"/>
              </a:rPr>
              <a:t> complimented with counseling have also helped </a:t>
            </a:r>
            <a:r>
              <a:rPr b="1" lang="en-US" sz="3800">
                <a:solidFill>
                  <a:srgbClr val="603A14"/>
                </a:solidFill>
                <a:latin typeface="Baumans"/>
                <a:ea typeface="Baumans"/>
                <a:cs typeface="Baumans"/>
                <a:sym typeface="Baumans"/>
              </a:rPr>
              <a:t>migrant’s integration in Hamburg, Germany</a:t>
            </a:r>
            <a:r>
              <a:rPr lang="en-US" sz="3800">
                <a:solidFill>
                  <a:srgbClr val="603A14"/>
                </a:solidFill>
                <a:latin typeface="Baumans"/>
                <a:ea typeface="Baumans"/>
                <a:cs typeface="Baumans"/>
                <a:sym typeface="Baumans"/>
              </a:rPr>
              <a:t>, while retail merchants in </a:t>
            </a:r>
            <a:r>
              <a:rPr b="1" lang="en-US" sz="3800">
                <a:solidFill>
                  <a:srgbClr val="603A14"/>
                </a:solidFill>
                <a:latin typeface="Baumans"/>
                <a:ea typeface="Baumans"/>
                <a:cs typeface="Baumans"/>
                <a:sym typeface="Baumans"/>
              </a:rPr>
              <a:t>Barcelona</a:t>
            </a:r>
            <a:r>
              <a:rPr lang="en-US" sz="3800">
                <a:solidFill>
                  <a:srgbClr val="603A14"/>
                </a:solidFill>
                <a:latin typeface="Baumans"/>
                <a:ea typeface="Baumans"/>
                <a:cs typeface="Baumans"/>
                <a:sym typeface="Baumans"/>
              </a:rPr>
              <a:t> have brought in migrants shopkeepers to break down language barrier while introducing Chinese culture to citizens. Whether these initiatives will succeed or not remains an open question.</a:t>
            </a:r>
            <a:endParaRPr sz="38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7200"/>
              <a:buFont typeface="Courgette"/>
              <a:buNone/>
            </a:pPr>
            <a:r>
              <a:rPr b="1" lang="en-US" sz="7200">
                <a:solidFill>
                  <a:srgbClr val="C87D0E"/>
                </a:solidFill>
                <a:latin typeface="Courgette"/>
                <a:ea typeface="Courgette"/>
                <a:cs typeface="Courgette"/>
                <a:sym typeface="Courgette"/>
              </a:rPr>
              <a:t>CONCLUSION</a:t>
            </a:r>
            <a:endParaRPr b="1" sz="7200">
              <a:solidFill>
                <a:srgbClr val="C87D0E"/>
              </a:solidFill>
              <a:latin typeface="Courgette"/>
              <a:ea typeface="Courgette"/>
              <a:cs typeface="Courgette"/>
              <a:sym typeface="Courgette"/>
            </a:endParaRPr>
          </a:p>
        </p:txBody>
      </p:sp>
      <p:sp>
        <p:nvSpPr>
          <p:cNvPr id="390" name="Google Shape;390;p5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just">
              <a:spcBef>
                <a:spcPts val="0"/>
              </a:spcBef>
              <a:spcAft>
                <a:spcPts val="0"/>
              </a:spcAft>
              <a:buSzPct val="70000"/>
              <a:buFont typeface="Noto Sans Symbols"/>
              <a:buChar char="⮚"/>
            </a:pPr>
            <a:r>
              <a:rPr b="1" lang="en-US" sz="4800">
                <a:solidFill>
                  <a:srgbClr val="C87D0E"/>
                </a:solidFill>
                <a:latin typeface="Baumans"/>
                <a:ea typeface="Baumans"/>
                <a:cs typeface="Baumans"/>
                <a:sym typeface="Baumans"/>
              </a:rPr>
              <a:t>Global migration</a:t>
            </a:r>
            <a:r>
              <a:rPr lang="en-US" sz="4800">
                <a:solidFill>
                  <a:srgbClr val="C87D0E"/>
                </a:solidFill>
                <a:latin typeface="Baumans"/>
                <a:ea typeface="Baumans"/>
                <a:cs typeface="Baumans"/>
                <a:sym typeface="Baumans"/>
              </a:rPr>
              <a:t> </a:t>
            </a:r>
            <a:r>
              <a:rPr lang="en-US" sz="4800">
                <a:latin typeface="Baumans"/>
                <a:ea typeface="Baumans"/>
                <a:cs typeface="Baumans"/>
                <a:sym typeface="Baumans"/>
              </a:rPr>
              <a:t>entails the globalization of people. And like the broader globalization process, it is uneven. Some migrants experience their movement as </a:t>
            </a:r>
            <a:r>
              <a:rPr b="1" lang="en-US" sz="4800">
                <a:latin typeface="Baumans"/>
                <a:ea typeface="Baumans"/>
                <a:cs typeface="Baumans"/>
                <a:sym typeface="Baumans"/>
              </a:rPr>
              <a:t>liberating process</a:t>
            </a:r>
            <a:r>
              <a:rPr lang="en-US" sz="4800">
                <a:latin typeface="Baumans"/>
                <a:ea typeface="Baumans"/>
                <a:cs typeface="Baumans"/>
                <a:sym typeface="Baumans"/>
              </a:rPr>
              <a:t>. </a:t>
            </a:r>
            <a:endParaRPr sz="4800">
              <a:latin typeface="Baumans"/>
              <a:ea typeface="Baumans"/>
              <a:cs typeface="Baumans"/>
              <a:sym typeface="Baumans"/>
            </a:endParaRPr>
          </a:p>
          <a:p>
            <a:pPr indent="-211328" lvl="0" marL="342900" rtl="0" algn="l">
              <a:spcBef>
                <a:spcPts val="592"/>
              </a:spcBef>
              <a:spcAft>
                <a:spcPts val="0"/>
              </a:spcAft>
              <a:buSzPct val="70000"/>
              <a:buNone/>
            </a:pPr>
            <a:r>
              <a:t/>
            </a:r>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5400"/>
              <a:buFont typeface="Baumans"/>
              <a:buNone/>
            </a:pPr>
            <a:r>
              <a:rPr b="1" lang="en-US" sz="5400">
                <a:solidFill>
                  <a:srgbClr val="C87D0E"/>
                </a:solidFill>
                <a:latin typeface="Baumans"/>
                <a:ea typeface="Baumans"/>
                <a:cs typeface="Baumans"/>
                <a:sym typeface="Baumans"/>
              </a:rPr>
              <a:t>GLOBAL MIGRATION</a:t>
            </a:r>
            <a:endParaRPr b="1" sz="5400">
              <a:solidFill>
                <a:srgbClr val="C87D0E"/>
              </a:solidFill>
              <a:latin typeface="Baumans"/>
              <a:ea typeface="Baumans"/>
              <a:cs typeface="Baumans"/>
              <a:sym typeface="Baumans"/>
            </a:endParaRPr>
          </a:p>
        </p:txBody>
      </p:sp>
      <p:pic>
        <p:nvPicPr>
          <p:cNvPr id="396" name="Google Shape;396;p52"/>
          <p:cNvPicPr preferRelativeResize="0"/>
          <p:nvPr>
            <p:ph idx="1" type="body"/>
          </p:nvPr>
        </p:nvPicPr>
        <p:blipFill rotWithShape="1">
          <a:blip r:embed="rId3">
            <a:alphaModFix/>
          </a:blip>
          <a:srcRect b="0" l="0" r="0" t="0"/>
          <a:stretch/>
        </p:blipFill>
        <p:spPr>
          <a:xfrm>
            <a:off x="150495" y="1600200"/>
            <a:ext cx="4337685" cy="4966335"/>
          </a:xfrm>
          <a:prstGeom prst="rect">
            <a:avLst/>
          </a:prstGeom>
          <a:noFill/>
          <a:ln>
            <a:noFill/>
          </a:ln>
        </p:spPr>
      </p:pic>
      <p:pic>
        <p:nvPicPr>
          <p:cNvPr id="397" name="Google Shape;397;p52"/>
          <p:cNvPicPr preferRelativeResize="0"/>
          <p:nvPr>
            <p:ph idx="2" type="body"/>
          </p:nvPr>
        </p:nvPicPr>
        <p:blipFill rotWithShape="1">
          <a:blip r:embed="rId4">
            <a:alphaModFix/>
          </a:blip>
          <a:srcRect b="0" l="0" r="0" t="0"/>
          <a:stretch/>
        </p:blipFill>
        <p:spPr>
          <a:xfrm>
            <a:off x="4671695" y="1534795"/>
            <a:ext cx="4278630" cy="5138420"/>
          </a:xfrm>
          <a:prstGeom prst="rect">
            <a:avLst/>
          </a:prstGeom>
          <a:noFill/>
          <a:ln>
            <a:noFill/>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3"/>
          <p:cNvSpPr/>
          <p:nvPr/>
        </p:nvSpPr>
        <p:spPr>
          <a:xfrm>
            <a:off x="304800" y="228600"/>
            <a:ext cx="8610600" cy="6740307"/>
          </a:xfrm>
          <a:prstGeom prst="rect">
            <a:avLst/>
          </a:prstGeom>
          <a:noFill/>
          <a:ln>
            <a:noFill/>
          </a:ln>
        </p:spPr>
        <p:txBody>
          <a:bodyPr anchorCtr="0" anchor="t" bIns="45700" lIns="91425" spcFirstLastPara="1" rIns="91425" wrap="square" tIns="45700">
            <a:spAutoFit/>
          </a:bodyPr>
          <a:lstStyle/>
          <a:p>
            <a:pPr indent="-304800" lvl="0" marL="285750" marR="0" rtl="0" algn="just">
              <a:spcBef>
                <a:spcPts val="0"/>
              </a:spcBef>
              <a:spcAft>
                <a:spcPts val="0"/>
              </a:spcAft>
              <a:buClr>
                <a:srgbClr val="603A14"/>
              </a:buClr>
              <a:buSzPts val="4800"/>
              <a:buFont typeface="Noto Sans Symbols"/>
              <a:buChar char="⮚"/>
            </a:pPr>
            <a:r>
              <a:rPr lang="en-US" sz="4800">
                <a:solidFill>
                  <a:srgbClr val="603A14"/>
                </a:solidFill>
                <a:latin typeface="Baumans"/>
                <a:ea typeface="Baumans"/>
                <a:cs typeface="Baumans"/>
                <a:sym typeface="Baumans"/>
              </a:rPr>
              <a:t>A </a:t>
            </a:r>
            <a:r>
              <a:rPr b="1" lang="en-US" sz="4800">
                <a:solidFill>
                  <a:srgbClr val="603A14"/>
                </a:solidFill>
                <a:latin typeface="Baumans"/>
                <a:ea typeface="Baumans"/>
                <a:cs typeface="Baumans"/>
                <a:sym typeface="Baumans"/>
              </a:rPr>
              <a:t>highly educated professional</a:t>
            </a:r>
            <a:r>
              <a:rPr lang="en-US" sz="4800">
                <a:solidFill>
                  <a:srgbClr val="603A14"/>
                </a:solidFill>
                <a:latin typeface="Baumans"/>
                <a:ea typeface="Baumans"/>
                <a:cs typeface="Baumans"/>
                <a:sym typeface="Baumans"/>
              </a:rPr>
              <a:t> may find moving to another country financially rewarding. At the other hand, a victim of sex trafficking may view the process of migration as </a:t>
            </a:r>
            <a:r>
              <a:rPr lang="en-US" sz="4800">
                <a:solidFill>
                  <a:srgbClr val="C87D0E"/>
                </a:solidFill>
                <a:latin typeface="Baumans"/>
                <a:ea typeface="Baumans"/>
                <a:cs typeface="Baumans"/>
                <a:sym typeface="Baumans"/>
              </a:rPr>
              <a:t>dislocating and disempowering</a:t>
            </a:r>
            <a:r>
              <a:rPr lang="en-US" sz="4800">
                <a:solidFill>
                  <a:srgbClr val="603A14"/>
                </a:solidFill>
                <a:latin typeface="Baumans"/>
                <a:ea typeface="Baumans"/>
                <a:cs typeface="Baumans"/>
                <a:sym typeface="Baumans"/>
              </a:rPr>
              <a:t>.</a:t>
            </a:r>
            <a:endParaRPr sz="4800">
              <a:solidFill>
                <a:srgbClr val="603A14"/>
              </a:solidFill>
              <a:latin typeface="Baumans"/>
              <a:ea typeface="Baumans"/>
              <a:cs typeface="Baumans"/>
              <a:sym typeface="Baumans"/>
            </a:endParaRPr>
          </a:p>
          <a:p>
            <a:pPr indent="0" lvl="0" marL="0" marR="0" rtl="0" algn="just">
              <a:spcBef>
                <a:spcPts val="0"/>
              </a:spcBef>
              <a:spcAft>
                <a:spcPts val="0"/>
              </a:spcAft>
              <a:buNone/>
            </a:pPr>
            <a:r>
              <a:rPr lang="en-US" sz="4800">
                <a:solidFill>
                  <a:srgbClr val="603A14"/>
                </a:solidFill>
                <a:latin typeface="Baumans"/>
                <a:ea typeface="Baumans"/>
                <a:cs typeface="Baumans"/>
                <a:sym typeface="Baumans"/>
              </a:rPr>
              <a:t> </a:t>
            </a:r>
            <a:endParaRPr sz="48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4"/>
          <p:cNvSpPr/>
          <p:nvPr/>
        </p:nvSpPr>
        <p:spPr>
          <a:xfrm>
            <a:off x="228600" y="152400"/>
            <a:ext cx="8686800" cy="6247864"/>
          </a:xfrm>
          <a:prstGeom prst="rect">
            <a:avLst/>
          </a:prstGeom>
          <a:noFill/>
          <a:ln>
            <a:noFill/>
          </a:ln>
        </p:spPr>
        <p:txBody>
          <a:bodyPr anchorCtr="0" anchor="t" bIns="45700" lIns="91425" spcFirstLastPara="1" rIns="91425" wrap="square" tIns="45700">
            <a:spAutoFit/>
          </a:bodyPr>
          <a:lstStyle/>
          <a:p>
            <a:pPr indent="-317500" lvl="0" marL="285750" marR="0" rtl="0" algn="just">
              <a:spcBef>
                <a:spcPts val="0"/>
              </a:spcBef>
              <a:spcAft>
                <a:spcPts val="0"/>
              </a:spcAft>
              <a:buClr>
                <a:srgbClr val="603A14"/>
              </a:buClr>
              <a:buSzPts val="5000"/>
              <a:buFont typeface="Noto Sans Symbols"/>
              <a:buChar char="⮚"/>
            </a:pPr>
            <a:r>
              <a:rPr lang="en-US" sz="5000">
                <a:solidFill>
                  <a:srgbClr val="603A14"/>
                </a:solidFill>
                <a:latin typeface="Baumans"/>
                <a:ea typeface="Baumans"/>
                <a:cs typeface="Baumans"/>
                <a:sym typeface="Baumans"/>
              </a:rPr>
              <a:t>Like globalization, moreover, </a:t>
            </a:r>
            <a:r>
              <a:rPr b="1" lang="en-US" sz="5000">
                <a:solidFill>
                  <a:srgbClr val="603A14"/>
                </a:solidFill>
                <a:latin typeface="Baumans"/>
                <a:ea typeface="Baumans"/>
                <a:cs typeface="Baumans"/>
                <a:sym typeface="Baumans"/>
              </a:rPr>
              <a:t>migration</a:t>
            </a:r>
            <a:r>
              <a:rPr lang="en-US" sz="5000">
                <a:solidFill>
                  <a:srgbClr val="603A14"/>
                </a:solidFill>
                <a:latin typeface="Baumans"/>
                <a:ea typeface="Baumans"/>
                <a:cs typeface="Baumans"/>
                <a:sym typeface="Baumans"/>
              </a:rPr>
              <a:t> produces different and often contradictory responses. On the other hand, many richer states know that migrant labor will beneficial for their economies. </a:t>
            </a:r>
            <a:endParaRPr sz="5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p:nvPr/>
        </p:nvSpPr>
        <p:spPr>
          <a:xfrm>
            <a:off x="76200" y="304800"/>
            <a:ext cx="8915400" cy="6555641"/>
          </a:xfrm>
          <a:prstGeom prst="rect">
            <a:avLst/>
          </a:prstGeom>
          <a:noFill/>
          <a:ln>
            <a:noFill/>
          </a:ln>
        </p:spPr>
        <p:txBody>
          <a:bodyPr anchorCtr="0" anchor="t" bIns="45700" lIns="91425" spcFirstLastPara="1" rIns="91425" wrap="square" tIns="45700">
            <a:spAutoFit/>
          </a:bodyPr>
          <a:lstStyle/>
          <a:p>
            <a:pPr indent="-857250" lvl="0" marL="857250" marR="0" rtl="0" algn="just">
              <a:spcBef>
                <a:spcPts val="0"/>
              </a:spcBef>
              <a:spcAft>
                <a:spcPts val="0"/>
              </a:spcAft>
              <a:buClr>
                <a:srgbClr val="603A14"/>
              </a:buClr>
              <a:buSzPts val="6000"/>
              <a:buFont typeface="Noto Sans Symbols"/>
              <a:buChar char="⮚"/>
            </a:pPr>
            <a:r>
              <a:rPr lang="en-US" sz="6000">
                <a:solidFill>
                  <a:srgbClr val="603A14"/>
                </a:solidFill>
                <a:latin typeface="Baumans"/>
                <a:ea typeface="Baumans"/>
                <a:cs typeface="Baumans"/>
                <a:sym typeface="Baumans"/>
              </a:rPr>
              <a:t>With their aging population, </a:t>
            </a:r>
            <a:r>
              <a:rPr b="1" lang="en-US" sz="6000">
                <a:solidFill>
                  <a:srgbClr val="603A14"/>
                </a:solidFill>
                <a:latin typeface="Baumans"/>
                <a:ea typeface="Baumans"/>
                <a:cs typeface="Baumans"/>
                <a:sym typeface="Baumans"/>
              </a:rPr>
              <a:t>Japan and Germany</a:t>
            </a:r>
            <a:r>
              <a:rPr lang="en-US" sz="6000">
                <a:solidFill>
                  <a:srgbClr val="603A14"/>
                </a:solidFill>
                <a:latin typeface="Baumans"/>
                <a:ea typeface="Baumans"/>
                <a:cs typeface="Baumans"/>
                <a:sym typeface="Baumans"/>
              </a:rPr>
              <a:t> will need workers from </a:t>
            </a:r>
            <a:r>
              <a:rPr b="1" lang="en-US" sz="6000">
                <a:solidFill>
                  <a:srgbClr val="603A14"/>
                </a:solidFill>
                <a:latin typeface="Baumans"/>
                <a:ea typeface="Baumans"/>
                <a:cs typeface="Baumans"/>
                <a:sym typeface="Baumans"/>
              </a:rPr>
              <a:t>demographically young countries like the Philippines</a:t>
            </a:r>
            <a:r>
              <a:rPr lang="en-US" sz="6000">
                <a:solidFill>
                  <a:srgbClr val="603A14"/>
                </a:solidFill>
                <a:latin typeface="Baumans"/>
                <a:ea typeface="Baumans"/>
                <a:cs typeface="Baumans"/>
                <a:sym typeface="Baumans"/>
              </a:rPr>
              <a:t>. </a:t>
            </a:r>
            <a:endParaRPr sz="6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6"/>
          <p:cNvSpPr/>
          <p:nvPr/>
        </p:nvSpPr>
        <p:spPr>
          <a:xfrm>
            <a:off x="304800" y="181720"/>
            <a:ext cx="8610600" cy="65556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603A14"/>
              </a:buClr>
              <a:buSzPts val="3500"/>
              <a:buFont typeface="Noto Sans Symbols"/>
              <a:buChar char="⮚"/>
            </a:pPr>
            <a:r>
              <a:rPr lang="en-US" sz="3500">
                <a:solidFill>
                  <a:srgbClr val="603A14"/>
                </a:solidFill>
                <a:latin typeface="Baumans"/>
                <a:ea typeface="Baumans"/>
                <a:cs typeface="Baumans"/>
                <a:sym typeface="Baumans"/>
              </a:rPr>
              <a:t>Similarly, as working population in their countries like the </a:t>
            </a:r>
            <a:r>
              <a:rPr b="1" lang="en-US" sz="3500">
                <a:solidFill>
                  <a:srgbClr val="603A14"/>
                </a:solidFill>
                <a:latin typeface="Baumans"/>
                <a:ea typeface="Baumans"/>
                <a:cs typeface="Baumans"/>
                <a:sym typeface="Baumans"/>
              </a:rPr>
              <a:t>United State</a:t>
            </a:r>
            <a:r>
              <a:rPr lang="en-US" sz="3500">
                <a:solidFill>
                  <a:srgbClr val="603A14"/>
                </a:solidFill>
                <a:latin typeface="Baumans"/>
                <a:ea typeface="Baumans"/>
                <a:cs typeface="Baumans"/>
                <a:sym typeface="Baumans"/>
              </a:rPr>
              <a:t> move to more skilled careers, their economies will require migrants to work jobs that their local workers are beginning to reject. And yet, despites this benefit, developed countries continues to excessively limit and restrict migrant labor. They do so for numerous factors already mentioned. Someone to preserve what they perceive as local culture by shielding it from newcomers. </a:t>
            </a:r>
            <a:endParaRPr sz="35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p:nvPr/>
        </p:nvSpPr>
        <p:spPr>
          <a:xfrm>
            <a:off x="304800" y="304800"/>
            <a:ext cx="8610600" cy="5909310"/>
          </a:xfrm>
          <a:prstGeom prst="rect">
            <a:avLst/>
          </a:prstGeom>
          <a:noFill/>
          <a:ln>
            <a:noFill/>
          </a:ln>
        </p:spPr>
        <p:txBody>
          <a:bodyPr anchorCtr="0" anchor="t" bIns="45700" lIns="91425" spcFirstLastPara="1" rIns="91425" wrap="square" tIns="45700">
            <a:spAutoFit/>
          </a:bodyPr>
          <a:lstStyle/>
          <a:p>
            <a:pPr indent="-857250" lvl="0" marL="857250" marR="0" rtl="0" algn="just">
              <a:spcBef>
                <a:spcPts val="0"/>
              </a:spcBef>
              <a:spcAft>
                <a:spcPts val="0"/>
              </a:spcAft>
              <a:buClr>
                <a:srgbClr val="603A14"/>
              </a:buClr>
              <a:buSzPts val="5400"/>
              <a:buFont typeface="Noto Sans Symbols"/>
              <a:buChar char="⮚"/>
            </a:pPr>
            <a:r>
              <a:rPr lang="en-US" sz="5400">
                <a:solidFill>
                  <a:srgbClr val="603A14"/>
                </a:solidFill>
                <a:latin typeface="Baumans"/>
                <a:ea typeface="Baumans"/>
                <a:cs typeface="Baumans"/>
                <a:sym typeface="Baumans"/>
              </a:rPr>
              <a:t>Others state use migrants as </a:t>
            </a:r>
            <a:r>
              <a:rPr b="1" lang="en-US" sz="5400">
                <a:solidFill>
                  <a:srgbClr val="603A14"/>
                </a:solidFill>
                <a:latin typeface="Baumans"/>
                <a:ea typeface="Baumans"/>
                <a:cs typeface="Baumans"/>
                <a:sym typeface="Baumans"/>
              </a:rPr>
              <a:t>scapegoat</a:t>
            </a:r>
            <a:r>
              <a:rPr lang="en-US" sz="5400">
                <a:solidFill>
                  <a:srgbClr val="603A14"/>
                </a:solidFill>
                <a:latin typeface="Baumans"/>
                <a:ea typeface="Baumans"/>
                <a:cs typeface="Baumans"/>
                <a:sym typeface="Baumans"/>
              </a:rPr>
              <a:t>, blaming them for economic woes that are, in reality, cause by government policy and not by foreigner.</a:t>
            </a:r>
            <a:endParaRPr sz="54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8"/>
          <p:cNvSpPr/>
          <p:nvPr/>
        </p:nvSpPr>
        <p:spPr>
          <a:xfrm>
            <a:off x="228600" y="228600"/>
            <a:ext cx="8686800" cy="609397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3000"/>
              <a:buFont typeface="Noto Sans Symbols"/>
              <a:buChar char="⮚"/>
            </a:pPr>
            <a:r>
              <a:rPr lang="en-US" sz="3000">
                <a:solidFill>
                  <a:srgbClr val="603A14"/>
                </a:solidFill>
                <a:latin typeface="Baumans"/>
                <a:ea typeface="Baumans"/>
                <a:cs typeface="Baumans"/>
                <a:sym typeface="Baumans"/>
              </a:rPr>
              <a:t>Yet, despite these various contradictions, it is clear those different forms of </a:t>
            </a:r>
            <a:r>
              <a:rPr b="1" lang="en-US" sz="3000">
                <a:solidFill>
                  <a:srgbClr val="603A14"/>
                </a:solidFill>
                <a:latin typeface="Baumans"/>
                <a:ea typeface="Baumans"/>
                <a:cs typeface="Baumans"/>
                <a:sym typeface="Baumans"/>
              </a:rPr>
              <a:t>global interdependence will ensure that global migration will continue to be one of the major issue in the contemporary world.</a:t>
            </a:r>
            <a:r>
              <a:rPr lang="en-US" sz="3000">
                <a:solidFill>
                  <a:srgbClr val="603A14"/>
                </a:solidFill>
                <a:latin typeface="Baumans"/>
                <a:ea typeface="Baumans"/>
                <a:cs typeface="Baumans"/>
                <a:sym typeface="Baumans"/>
              </a:rPr>
              <a:t> Countries whose economies have become entirely dependent on globalization and relay on foreign labor to continue growing </a:t>
            </a:r>
            <a:r>
              <a:rPr b="1" lang="en-US" sz="3000">
                <a:solidFill>
                  <a:srgbClr val="603A14"/>
                </a:solidFill>
                <a:latin typeface="Baumans"/>
                <a:ea typeface="Baumans"/>
                <a:cs typeface="Baumans"/>
                <a:sym typeface="Baumans"/>
              </a:rPr>
              <a:t>(E.G., Singapore, Saudi Arabia, and even protectionist Japan)</a:t>
            </a:r>
            <a:r>
              <a:rPr lang="en-US" sz="3000">
                <a:solidFill>
                  <a:srgbClr val="603A14"/>
                </a:solidFill>
                <a:latin typeface="Baumans"/>
                <a:ea typeface="Baumans"/>
                <a:cs typeface="Baumans"/>
                <a:sym typeface="Baumans"/>
              </a:rPr>
              <a:t> will actively court foreign workers. Likewise, countries like the Philippines with an abundance of labor and a need for remittances will continue to send these workers. </a:t>
            </a:r>
            <a:endParaRPr sz="3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9"/>
          <p:cNvSpPr/>
          <p:nvPr/>
        </p:nvSpPr>
        <p:spPr>
          <a:xfrm>
            <a:off x="304800" y="228600"/>
            <a:ext cx="8610600" cy="624786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603A14"/>
              </a:buClr>
              <a:buSzPts val="4000"/>
              <a:buFont typeface="Noto Sans Symbols"/>
              <a:buChar char="⮚"/>
            </a:pPr>
            <a:r>
              <a:rPr lang="en-US" sz="4000">
                <a:solidFill>
                  <a:srgbClr val="603A14"/>
                </a:solidFill>
                <a:latin typeface="Baumans"/>
                <a:ea typeface="Baumans"/>
                <a:cs typeface="Baumans"/>
                <a:sym typeface="Baumans"/>
              </a:rPr>
              <a:t>Hence, it is inevitable that countries will have to open up again to prevent their economies from stagnating or even collapsing. The various responses to these movement </a:t>
            </a:r>
            <a:r>
              <a:rPr b="1" lang="en-US" sz="4000">
                <a:solidFill>
                  <a:srgbClr val="603A14"/>
                </a:solidFill>
                <a:latin typeface="Baumans"/>
                <a:ea typeface="Baumans"/>
                <a:cs typeface="Baumans"/>
                <a:sym typeface="Baumans"/>
              </a:rPr>
              <a:t>xenophobia</a:t>
            </a:r>
            <a:r>
              <a:rPr lang="en-US" sz="4000">
                <a:solidFill>
                  <a:srgbClr val="603A14"/>
                </a:solidFill>
                <a:latin typeface="Baumans"/>
                <a:ea typeface="Baumans"/>
                <a:cs typeface="Baumans"/>
                <a:sym typeface="Baumans"/>
              </a:rPr>
              <a:t> and </a:t>
            </a:r>
            <a:r>
              <a:rPr b="1" lang="en-US" sz="4000">
                <a:solidFill>
                  <a:srgbClr val="603A14"/>
                </a:solidFill>
                <a:latin typeface="Baumans"/>
                <a:ea typeface="Baumans"/>
                <a:cs typeface="Baumans"/>
                <a:sym typeface="Baumans"/>
              </a:rPr>
              <a:t>extreme nationalism</a:t>
            </a:r>
            <a:r>
              <a:rPr lang="en-US" sz="4000">
                <a:solidFill>
                  <a:srgbClr val="603A14"/>
                </a:solidFill>
                <a:latin typeface="Baumans"/>
                <a:ea typeface="Baumans"/>
                <a:cs typeface="Baumans"/>
                <a:sym typeface="Baumans"/>
              </a:rPr>
              <a:t> in the receiving countries; </a:t>
            </a:r>
            <a:r>
              <a:rPr b="1" lang="en-US" sz="4000">
                <a:solidFill>
                  <a:srgbClr val="603A14"/>
                </a:solidFill>
                <a:latin typeface="Baumans"/>
                <a:ea typeface="Baumans"/>
                <a:cs typeface="Baumans"/>
                <a:sym typeface="Baumans"/>
              </a:rPr>
              <a:t>dependency</a:t>
            </a:r>
            <a:r>
              <a:rPr lang="en-US" sz="4000">
                <a:solidFill>
                  <a:srgbClr val="603A14"/>
                </a:solidFill>
                <a:latin typeface="Baumans"/>
                <a:ea typeface="Baumans"/>
                <a:cs typeface="Baumans"/>
                <a:sym typeface="Baumans"/>
              </a:rPr>
              <a:t> in descending countries-will continue to be pressing issues.</a:t>
            </a:r>
            <a:endParaRPr sz="4000">
              <a:solidFill>
                <a:srgbClr val="603A14"/>
              </a:solidFill>
              <a:latin typeface="Baumans"/>
              <a:ea typeface="Baumans"/>
              <a:cs typeface="Baumans"/>
              <a:sym typeface="Baumans"/>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87D0E"/>
              </a:buClr>
              <a:buSzPct val="100000"/>
              <a:buFont typeface="Algerian"/>
              <a:buNone/>
            </a:pPr>
            <a:r>
              <a:rPr b="1" lang="en-US">
                <a:solidFill>
                  <a:srgbClr val="C87D0E"/>
                </a:solidFill>
                <a:latin typeface="Algerian"/>
                <a:ea typeface="Algerian"/>
                <a:cs typeface="Algerian"/>
                <a:sym typeface="Algerian"/>
              </a:rPr>
              <a:t>THE LATTER CAN BE FURTHER BROKEN DOWN INTO FIVE GROUPS</a:t>
            </a:r>
            <a:br>
              <a:rPr lang="en-US"/>
            </a:br>
            <a:endParaRPr/>
          </a:p>
        </p:txBody>
      </p:sp>
      <p:sp>
        <p:nvSpPr>
          <p:cNvPr id="130" name="Google Shape;130;p6"/>
          <p:cNvSpPr txBox="1"/>
          <p:nvPr>
            <p:ph idx="1" type="body"/>
          </p:nvPr>
        </p:nvSpPr>
        <p:spPr>
          <a:xfrm>
            <a:off x="152400" y="1371600"/>
            <a:ext cx="8839200" cy="4953000"/>
          </a:xfrm>
          <a:prstGeom prst="rect">
            <a:avLst/>
          </a:prstGeom>
          <a:noFill/>
          <a:ln>
            <a:noFill/>
          </a:ln>
        </p:spPr>
        <p:txBody>
          <a:bodyPr anchorCtr="0" anchor="t" bIns="45700" lIns="91425" spcFirstLastPara="1" rIns="91425" wrap="square" tIns="45700">
            <a:noAutofit/>
          </a:bodyPr>
          <a:lstStyle/>
          <a:p>
            <a:pPr indent="-457200" lvl="0" marL="457200" rtl="0" algn="just">
              <a:spcBef>
                <a:spcPts val="0"/>
              </a:spcBef>
              <a:spcAft>
                <a:spcPts val="0"/>
              </a:spcAft>
              <a:buSzPts val="1680"/>
              <a:buFont typeface="Libre Franklin Medium"/>
              <a:buAutoNum type="arabicPeriod"/>
            </a:pPr>
            <a:r>
              <a:rPr b="1" lang="en-US" sz="2400">
                <a:latin typeface="Baumans"/>
                <a:ea typeface="Baumans"/>
                <a:cs typeface="Baumans"/>
                <a:sym typeface="Baumans"/>
              </a:rPr>
              <a:t>First </a:t>
            </a:r>
            <a:r>
              <a:rPr lang="en-US" sz="2400">
                <a:latin typeface="Baumans"/>
                <a:ea typeface="Baumans"/>
                <a:cs typeface="Baumans"/>
                <a:sym typeface="Baumans"/>
              </a:rPr>
              <a:t>are those who can move permanently to another country </a:t>
            </a:r>
            <a:r>
              <a:rPr b="1" lang="en-US" sz="2400">
                <a:solidFill>
                  <a:srgbClr val="C87D0E"/>
                </a:solidFill>
                <a:latin typeface="Baumans"/>
                <a:ea typeface="Baumans"/>
                <a:cs typeface="Baumans"/>
                <a:sym typeface="Baumans"/>
              </a:rPr>
              <a:t>(immigrants). </a:t>
            </a:r>
            <a:endParaRPr sz="2400">
              <a:solidFill>
                <a:srgbClr val="C87D0E"/>
              </a:solidFill>
              <a:latin typeface="Baumans"/>
              <a:ea typeface="Baumans"/>
              <a:cs typeface="Baumans"/>
              <a:sym typeface="Baumans"/>
            </a:endParaRPr>
          </a:p>
          <a:p>
            <a:pPr indent="-457200" lvl="0" marL="457200" rtl="0" algn="just">
              <a:spcBef>
                <a:spcPts val="480"/>
              </a:spcBef>
              <a:spcAft>
                <a:spcPts val="0"/>
              </a:spcAft>
              <a:buSzPts val="1680"/>
              <a:buFont typeface="Libre Franklin Medium"/>
              <a:buAutoNum type="arabicPeriod"/>
            </a:pPr>
            <a:r>
              <a:rPr b="1" lang="en-US" sz="2400">
                <a:latin typeface="Baumans"/>
                <a:ea typeface="Baumans"/>
                <a:cs typeface="Baumans"/>
                <a:sym typeface="Baumans"/>
              </a:rPr>
              <a:t>Second</a:t>
            </a:r>
            <a:r>
              <a:rPr lang="en-US" sz="2400">
                <a:latin typeface="Baumans"/>
                <a:ea typeface="Baumans"/>
                <a:cs typeface="Baumans"/>
                <a:sym typeface="Baumans"/>
              </a:rPr>
              <a:t> refers to workers who stay in another country for fixed period </a:t>
            </a:r>
            <a:r>
              <a:rPr b="1" lang="en-US" sz="2400">
                <a:solidFill>
                  <a:srgbClr val="C87D0E"/>
                </a:solidFill>
                <a:latin typeface="Baumans"/>
                <a:ea typeface="Baumans"/>
                <a:cs typeface="Baumans"/>
                <a:sym typeface="Baumans"/>
              </a:rPr>
              <a:t>(at least 6 months in a year).</a:t>
            </a:r>
            <a:r>
              <a:rPr lang="en-US" sz="2400">
                <a:solidFill>
                  <a:srgbClr val="C87D0E"/>
                </a:solidFill>
                <a:latin typeface="Baumans"/>
                <a:ea typeface="Baumans"/>
                <a:cs typeface="Baumans"/>
                <a:sym typeface="Baumans"/>
              </a:rPr>
              <a:t> </a:t>
            </a:r>
            <a:endParaRPr sz="2400">
              <a:solidFill>
                <a:srgbClr val="C87D0E"/>
              </a:solidFill>
              <a:latin typeface="Baumans"/>
              <a:ea typeface="Baumans"/>
              <a:cs typeface="Baumans"/>
              <a:sym typeface="Baumans"/>
            </a:endParaRPr>
          </a:p>
          <a:p>
            <a:pPr indent="-457200" lvl="0" marL="457200" rtl="0" algn="just">
              <a:spcBef>
                <a:spcPts val="480"/>
              </a:spcBef>
              <a:spcAft>
                <a:spcPts val="0"/>
              </a:spcAft>
              <a:buSzPts val="1680"/>
              <a:buFont typeface="Libre Franklin Medium"/>
              <a:buAutoNum type="arabicPeriod"/>
            </a:pPr>
            <a:r>
              <a:rPr b="1" lang="en-US" sz="2400">
                <a:latin typeface="Baumans"/>
                <a:ea typeface="Baumans"/>
                <a:cs typeface="Baumans"/>
                <a:sym typeface="Baumans"/>
              </a:rPr>
              <a:t>Third is </a:t>
            </a:r>
            <a:r>
              <a:rPr lang="en-US" sz="2400">
                <a:latin typeface="Baumans"/>
                <a:ea typeface="Baumans"/>
                <a:cs typeface="Baumans"/>
                <a:sym typeface="Baumans"/>
              </a:rPr>
              <a:t>Illegal immigrants </a:t>
            </a:r>
            <a:endParaRPr sz="2400">
              <a:latin typeface="Baumans"/>
              <a:ea typeface="Baumans"/>
              <a:cs typeface="Baumans"/>
              <a:sym typeface="Baumans"/>
            </a:endParaRPr>
          </a:p>
          <a:p>
            <a:pPr indent="-457200" lvl="0" marL="457200" rtl="0" algn="just">
              <a:spcBef>
                <a:spcPts val="480"/>
              </a:spcBef>
              <a:spcAft>
                <a:spcPts val="0"/>
              </a:spcAft>
              <a:buSzPts val="1680"/>
              <a:buFont typeface="Libre Franklin Medium"/>
              <a:buAutoNum type="arabicPeriod"/>
            </a:pPr>
            <a:r>
              <a:rPr b="1" lang="en-US" sz="2400">
                <a:latin typeface="Baumans"/>
                <a:ea typeface="Baumans"/>
                <a:cs typeface="Baumans"/>
                <a:sym typeface="Baumans"/>
              </a:rPr>
              <a:t>Fourth</a:t>
            </a:r>
            <a:r>
              <a:rPr lang="en-US" sz="2400">
                <a:latin typeface="Baumans"/>
                <a:ea typeface="Baumans"/>
                <a:cs typeface="Baumans"/>
                <a:sym typeface="Baumans"/>
              </a:rPr>
              <a:t> are migrants whose families have </a:t>
            </a:r>
            <a:r>
              <a:rPr b="1" lang="en-US" sz="2400">
                <a:latin typeface="Baumans"/>
                <a:ea typeface="Baumans"/>
                <a:cs typeface="Baumans"/>
                <a:sym typeface="Baumans"/>
              </a:rPr>
              <a:t>“</a:t>
            </a:r>
            <a:r>
              <a:rPr b="1" lang="en-US" sz="2400">
                <a:solidFill>
                  <a:srgbClr val="C87D0E"/>
                </a:solidFill>
                <a:latin typeface="Baumans"/>
                <a:ea typeface="Baumans"/>
                <a:cs typeface="Baumans"/>
                <a:sym typeface="Baumans"/>
              </a:rPr>
              <a:t>petitioned</a:t>
            </a:r>
            <a:r>
              <a:rPr lang="en-US" sz="2400">
                <a:latin typeface="Baumans"/>
                <a:ea typeface="Baumans"/>
                <a:cs typeface="Baumans"/>
                <a:sym typeface="Baumans"/>
              </a:rPr>
              <a:t>” them to move to the destination country.</a:t>
            </a:r>
            <a:endParaRPr sz="2400">
              <a:latin typeface="Baumans"/>
              <a:ea typeface="Baumans"/>
              <a:cs typeface="Baumans"/>
              <a:sym typeface="Baumans"/>
            </a:endParaRPr>
          </a:p>
          <a:p>
            <a:pPr indent="-457200" lvl="0" marL="457200" rtl="0" algn="just">
              <a:spcBef>
                <a:spcPts val="480"/>
              </a:spcBef>
              <a:spcAft>
                <a:spcPts val="0"/>
              </a:spcAft>
              <a:buSzPts val="1680"/>
              <a:buFont typeface="Libre Franklin Medium"/>
              <a:buAutoNum type="arabicPeriod"/>
            </a:pPr>
            <a:r>
              <a:rPr b="1" lang="en-US" sz="2400">
                <a:latin typeface="Baumans"/>
                <a:ea typeface="Baumans"/>
                <a:cs typeface="Baumans"/>
                <a:sym typeface="Baumans"/>
              </a:rPr>
              <a:t>Fifth</a:t>
            </a:r>
            <a:r>
              <a:rPr lang="en-US" sz="2400">
                <a:latin typeface="Baumans"/>
                <a:ea typeface="Baumans"/>
                <a:cs typeface="Baumans"/>
                <a:sym typeface="Baumans"/>
              </a:rPr>
              <a:t> group are refugees </a:t>
            </a:r>
            <a:r>
              <a:rPr b="1" lang="en-US" sz="2400">
                <a:solidFill>
                  <a:srgbClr val="C87D0E"/>
                </a:solidFill>
                <a:latin typeface="Baumans"/>
                <a:ea typeface="Baumans"/>
                <a:cs typeface="Baumans"/>
                <a:sym typeface="Baumans"/>
              </a:rPr>
              <a:t>(also known as asylum-seekers)</a:t>
            </a:r>
            <a:endParaRPr sz="2400">
              <a:solidFill>
                <a:srgbClr val="C87D0E"/>
              </a:solidFill>
              <a:latin typeface="Baumans"/>
              <a:ea typeface="Baumans"/>
              <a:cs typeface="Baumans"/>
              <a:sym typeface="Baumans"/>
            </a:endParaRPr>
          </a:p>
          <a:p>
            <a:pPr indent="0" lvl="0" marL="0" rtl="0" algn="just">
              <a:spcBef>
                <a:spcPts val="480"/>
              </a:spcBef>
              <a:spcAft>
                <a:spcPts val="0"/>
              </a:spcAft>
              <a:buSzPts val="1680"/>
              <a:buNone/>
            </a:pPr>
            <a:r>
              <a:rPr lang="en-US" sz="2400">
                <a:solidFill>
                  <a:srgbClr val="C87D0E"/>
                </a:solidFill>
                <a:latin typeface="Baumans"/>
                <a:ea typeface="Baumans"/>
                <a:cs typeface="Baumans"/>
                <a:sym typeface="Baumans"/>
              </a:rPr>
              <a:t>	 </a:t>
            </a:r>
            <a:r>
              <a:rPr b="1" lang="en-US" sz="2400">
                <a:solidFill>
                  <a:srgbClr val="C87D0E"/>
                </a:solidFill>
                <a:latin typeface="Baumans"/>
                <a:ea typeface="Baumans"/>
                <a:cs typeface="Baumans"/>
                <a:sym typeface="Baumans"/>
              </a:rPr>
              <a:t>EXAMPLES:</a:t>
            </a:r>
            <a:endParaRPr sz="2400">
              <a:solidFill>
                <a:srgbClr val="C87D0E"/>
              </a:solidFill>
              <a:latin typeface="Baumans"/>
              <a:ea typeface="Baumans"/>
              <a:cs typeface="Baumans"/>
              <a:sym typeface="Baumans"/>
            </a:endParaRPr>
          </a:p>
          <a:p>
            <a:pPr indent="-342900" lvl="0" marL="342900" rtl="0" algn="just">
              <a:spcBef>
                <a:spcPts val="480"/>
              </a:spcBef>
              <a:spcAft>
                <a:spcPts val="0"/>
              </a:spcAft>
              <a:buSzPts val="1680"/>
              <a:buFont typeface="Noto Sans Symbols"/>
              <a:buChar char="❖"/>
            </a:pPr>
            <a:r>
              <a:rPr lang="en-US" sz="2400">
                <a:latin typeface="Baumans"/>
                <a:ea typeface="Baumans"/>
                <a:cs typeface="Baumans"/>
                <a:sym typeface="Baumans"/>
              </a:rPr>
              <a:t>those “unable or unwilling to return because of a well-founded fear of persecution on account of race, religion, nationality, membership in a particular social group, or political opinion.”</a:t>
            </a:r>
            <a:endParaRPr sz="2400">
              <a:latin typeface="Baumans"/>
              <a:ea typeface="Baumans"/>
              <a:cs typeface="Baumans"/>
              <a:sym typeface="Baumans"/>
            </a:endParaRP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ph type="ctrTitle"/>
          </p:nvPr>
        </p:nvSpPr>
        <p:spPr>
          <a:xfrm>
            <a:off x="381000" y="4800706"/>
            <a:ext cx="8458200" cy="12223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03A14"/>
              </a:buClr>
              <a:buSzPts val="6600"/>
              <a:buFont typeface="Baumans"/>
              <a:buNone/>
            </a:pPr>
            <a:r>
              <a:rPr lang="en-US" sz="6600">
                <a:solidFill>
                  <a:srgbClr val="603A14"/>
                </a:solidFill>
                <a:latin typeface="Baumans"/>
                <a:ea typeface="Baumans"/>
                <a:cs typeface="Baumans"/>
                <a:sym typeface="Baumans"/>
              </a:rPr>
              <a:t>THANK YOU FOR LISTENING</a:t>
            </a:r>
            <a:endParaRPr sz="6600">
              <a:solidFill>
                <a:srgbClr val="603A14"/>
              </a:solidFill>
              <a:latin typeface="Baumans"/>
              <a:ea typeface="Baumans"/>
              <a:cs typeface="Baumans"/>
              <a:sym typeface="Baumans"/>
            </a:endParaRPr>
          </a:p>
        </p:txBody>
      </p:sp>
      <p:sp>
        <p:nvSpPr>
          <p:cNvPr id="438" name="Google Shape;438;p60"/>
          <p:cNvSpPr txBox="1"/>
          <p:nvPr>
            <p:ph idx="1" type="subTitle"/>
          </p:nvPr>
        </p:nvSpPr>
        <p:spPr>
          <a:xfrm>
            <a:off x="304800" y="381000"/>
            <a:ext cx="8702675" cy="140144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6720"/>
              <a:buNone/>
            </a:pPr>
            <a:r>
              <a:rPr b="1" lang="en-US" sz="9600">
                <a:solidFill>
                  <a:srgbClr val="603A14"/>
                </a:solidFill>
                <a:latin typeface="Algerian"/>
                <a:ea typeface="Algerian"/>
                <a:cs typeface="Algerian"/>
                <a:sym typeface="Algerian"/>
              </a:rPr>
              <a:t>End of Slides</a:t>
            </a:r>
            <a:endParaRPr b="1" sz="9600">
              <a:solidFill>
                <a:srgbClr val="603A14"/>
              </a:solidFill>
              <a:latin typeface="Algerian"/>
              <a:ea typeface="Algerian"/>
              <a:cs typeface="Algerian"/>
              <a:sym typeface="Algerian"/>
            </a:endParaRPr>
          </a:p>
        </p:txBody>
      </p:sp>
      <p:pic>
        <p:nvPicPr>
          <p:cNvPr id="439" name="Google Shape;439;p60"/>
          <p:cNvPicPr preferRelativeResize="0"/>
          <p:nvPr/>
        </p:nvPicPr>
        <p:blipFill rotWithShape="1">
          <a:blip r:embed="rId3">
            <a:alphaModFix/>
          </a:blip>
          <a:srcRect b="0" l="0" r="0" t="0"/>
          <a:stretch/>
        </p:blipFill>
        <p:spPr>
          <a:xfrm>
            <a:off x="331470" y="1648460"/>
            <a:ext cx="8481695" cy="300101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p:nvPr/>
        </p:nvSpPr>
        <p:spPr>
          <a:xfrm>
            <a:off x="304800" y="152400"/>
            <a:ext cx="8153400" cy="6186309"/>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C87D0E"/>
              </a:buClr>
              <a:buSzPts val="4400"/>
              <a:buFont typeface="Noto Sans Symbols"/>
              <a:buChar char="⮚"/>
            </a:pPr>
            <a:r>
              <a:rPr b="1" i="0" lang="en-US" sz="4400" u="none" cap="none" strike="noStrike">
                <a:solidFill>
                  <a:srgbClr val="C87D0E"/>
                </a:solidFill>
                <a:latin typeface="Baumans"/>
                <a:ea typeface="Baumans"/>
                <a:cs typeface="Baumans"/>
                <a:sym typeface="Baumans"/>
              </a:rPr>
              <a:t>DEMOGRAPHERS</a:t>
            </a:r>
            <a:r>
              <a:rPr b="0" i="0" lang="en-US" sz="4400" u="none" cap="none" strike="noStrike">
                <a:solidFill>
                  <a:srgbClr val="90571E"/>
                </a:solidFill>
                <a:latin typeface="Baumans"/>
                <a:ea typeface="Baumans"/>
                <a:cs typeface="Baumans"/>
                <a:sym typeface="Baumans"/>
              </a:rPr>
              <a:t> estimate that </a:t>
            </a:r>
            <a:r>
              <a:rPr b="1" i="0" lang="en-US" sz="4400" u="none" cap="none" strike="noStrike">
                <a:solidFill>
                  <a:srgbClr val="90571E"/>
                </a:solidFill>
                <a:latin typeface="Baumans"/>
                <a:ea typeface="Baumans"/>
                <a:cs typeface="Baumans"/>
                <a:sym typeface="Baumans"/>
              </a:rPr>
              <a:t>247</a:t>
            </a:r>
            <a:r>
              <a:rPr b="0" i="0" lang="en-US" sz="4400" u="none" cap="none" strike="noStrike">
                <a:solidFill>
                  <a:srgbClr val="90571E"/>
                </a:solidFill>
                <a:latin typeface="Baumans"/>
                <a:ea typeface="Baumans"/>
                <a:cs typeface="Baumans"/>
                <a:sym typeface="Baumans"/>
              </a:rPr>
              <a:t> million people are currently living outside the countries of their birth. </a:t>
            </a:r>
            <a:r>
              <a:rPr b="1" i="0" lang="en-US" sz="4400" u="none" cap="none" strike="noStrike">
                <a:solidFill>
                  <a:srgbClr val="90571E"/>
                </a:solidFill>
                <a:latin typeface="Baumans"/>
                <a:ea typeface="Baumans"/>
                <a:cs typeface="Baumans"/>
                <a:sym typeface="Baumans"/>
              </a:rPr>
              <a:t>Ninety percent </a:t>
            </a:r>
            <a:r>
              <a:rPr b="0" i="0" lang="en-US" sz="4400" u="none" cap="none" strike="noStrike">
                <a:solidFill>
                  <a:srgbClr val="90571E"/>
                </a:solidFill>
                <a:latin typeface="Baumans"/>
                <a:ea typeface="Baumans"/>
                <a:cs typeface="Baumans"/>
                <a:sym typeface="Baumans"/>
              </a:rPr>
              <a:t>of them moved for economic reasons while remaining </a:t>
            </a:r>
            <a:r>
              <a:rPr b="1" i="0" lang="en-US" sz="4400" u="none" cap="none" strike="noStrike">
                <a:solidFill>
                  <a:srgbClr val="90571E"/>
                </a:solidFill>
                <a:latin typeface="Baumans"/>
                <a:ea typeface="Baumans"/>
                <a:cs typeface="Baumans"/>
                <a:sym typeface="Baumans"/>
              </a:rPr>
              <a:t>10 percent</a:t>
            </a:r>
            <a:r>
              <a:rPr b="0" i="0" lang="en-US" sz="4400" u="none" cap="none" strike="noStrike">
                <a:solidFill>
                  <a:srgbClr val="90571E"/>
                </a:solidFill>
                <a:latin typeface="Baumans"/>
                <a:ea typeface="Baumans"/>
                <a:cs typeface="Baumans"/>
                <a:sym typeface="Baumans"/>
              </a:rPr>
              <a:t> were refugees and asylum-seekers. </a:t>
            </a:r>
            <a:endParaRPr b="0" i="0" sz="4400" u="none" cap="none" strike="noStrike">
              <a:solidFill>
                <a:srgbClr val="90571E"/>
              </a:solidFill>
              <a:latin typeface="Baumans"/>
              <a:ea typeface="Baumans"/>
              <a:cs typeface="Baumans"/>
              <a:sym typeface="Baumans"/>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304800" y="457200"/>
            <a:ext cx="86868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7200"/>
              <a:buFont typeface="Baumans"/>
              <a:buNone/>
            </a:pPr>
            <a:r>
              <a:rPr b="1" lang="en-US" sz="7200">
                <a:solidFill>
                  <a:srgbClr val="C87D0E"/>
                </a:solidFill>
                <a:latin typeface="Baumans"/>
                <a:ea typeface="Baumans"/>
                <a:cs typeface="Baumans"/>
                <a:sym typeface="Baumans"/>
              </a:rPr>
              <a:t>DEMOGRAPHERS</a:t>
            </a:r>
            <a:endParaRPr sz="7200"/>
          </a:p>
        </p:txBody>
      </p:sp>
      <p:pic>
        <p:nvPicPr>
          <p:cNvPr id="141" name="Google Shape;141;p8"/>
          <p:cNvPicPr preferRelativeResize="0"/>
          <p:nvPr>
            <p:ph idx="1" type="body"/>
          </p:nvPr>
        </p:nvPicPr>
        <p:blipFill rotWithShape="1">
          <a:blip r:embed="rId3">
            <a:alphaModFix/>
          </a:blip>
          <a:srcRect b="0" l="0" r="0" t="0"/>
          <a:stretch/>
        </p:blipFill>
        <p:spPr>
          <a:xfrm>
            <a:off x="-466725" y="2038350"/>
            <a:ext cx="3962400" cy="4953000"/>
          </a:xfrm>
          <a:prstGeom prst="rect">
            <a:avLst/>
          </a:prstGeom>
          <a:noFill/>
          <a:ln>
            <a:noFill/>
          </a:ln>
        </p:spPr>
      </p:pic>
      <p:pic>
        <p:nvPicPr>
          <p:cNvPr id="142" name="Google Shape;142;p8"/>
          <p:cNvPicPr preferRelativeResize="0"/>
          <p:nvPr/>
        </p:nvPicPr>
        <p:blipFill rotWithShape="1">
          <a:blip r:embed="rId4">
            <a:alphaModFix/>
          </a:blip>
          <a:srcRect b="0" l="0" r="0" t="0"/>
          <a:stretch/>
        </p:blipFill>
        <p:spPr>
          <a:xfrm>
            <a:off x="4495800" y="1752600"/>
            <a:ext cx="4495800" cy="48768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304800" y="6858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87D0E"/>
              </a:buClr>
              <a:buSzPts val="4400"/>
              <a:buFont typeface="Courgette"/>
              <a:buNone/>
            </a:pPr>
            <a:r>
              <a:rPr b="1" lang="en-US" sz="4400">
                <a:solidFill>
                  <a:srgbClr val="C87D0E"/>
                </a:solidFill>
                <a:latin typeface="Courgette"/>
                <a:ea typeface="Courgette"/>
                <a:cs typeface="Courgette"/>
                <a:sym typeface="Courgette"/>
              </a:rPr>
              <a:t>THE TOP THREE REGIONS OF ORIGIN</a:t>
            </a:r>
            <a:br>
              <a:rPr b="1" lang="en-US" sz="4400">
                <a:solidFill>
                  <a:srgbClr val="C87D0E"/>
                </a:solidFill>
                <a:latin typeface="Courgette"/>
                <a:ea typeface="Courgette"/>
                <a:cs typeface="Courgette"/>
                <a:sym typeface="Courgette"/>
              </a:rPr>
            </a:br>
            <a:endParaRPr b="1" sz="4400">
              <a:solidFill>
                <a:srgbClr val="C87D0E"/>
              </a:solidFill>
              <a:latin typeface="Courgette"/>
              <a:ea typeface="Courgette"/>
              <a:cs typeface="Courgette"/>
              <a:sym typeface="Courgette"/>
            </a:endParaRPr>
          </a:p>
        </p:txBody>
      </p:sp>
      <p:sp>
        <p:nvSpPr>
          <p:cNvPr id="148" name="Google Shape;148;p9"/>
          <p:cNvSpPr txBox="1"/>
          <p:nvPr>
            <p:ph idx="1" type="body"/>
          </p:nvPr>
        </p:nvSpPr>
        <p:spPr>
          <a:xfrm>
            <a:off x="304800" y="1752600"/>
            <a:ext cx="8686800" cy="49530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3360"/>
              <a:buFont typeface="Libre Franklin Medium"/>
              <a:buAutoNum type="arabicPeriod"/>
            </a:pPr>
            <a:r>
              <a:rPr lang="en-US" sz="4800">
                <a:latin typeface="Baumans"/>
                <a:ea typeface="Baumans"/>
                <a:cs typeface="Baumans"/>
                <a:sym typeface="Baumans"/>
              </a:rPr>
              <a:t>Latin America (</a:t>
            </a:r>
            <a:r>
              <a:rPr lang="en-US" sz="4800">
                <a:solidFill>
                  <a:srgbClr val="C87D0E"/>
                </a:solidFill>
                <a:latin typeface="Baumans"/>
                <a:ea typeface="Baumans"/>
                <a:cs typeface="Baumans"/>
                <a:sym typeface="Baumans"/>
              </a:rPr>
              <a:t>18 percent of global total</a:t>
            </a:r>
            <a:r>
              <a:rPr lang="en-US" sz="4800">
                <a:latin typeface="Baumans"/>
                <a:ea typeface="Baumans"/>
                <a:cs typeface="Baumans"/>
                <a:sym typeface="Baumans"/>
              </a:rPr>
              <a:t>)</a:t>
            </a:r>
            <a:endParaRPr sz="4800">
              <a:latin typeface="Baumans"/>
              <a:ea typeface="Baumans"/>
              <a:cs typeface="Baumans"/>
              <a:sym typeface="Baumans"/>
            </a:endParaRPr>
          </a:p>
          <a:p>
            <a:pPr indent="-514350" lvl="0" marL="514350" rtl="0" algn="l">
              <a:spcBef>
                <a:spcPts val="960"/>
              </a:spcBef>
              <a:spcAft>
                <a:spcPts val="0"/>
              </a:spcAft>
              <a:buSzPts val="3360"/>
              <a:buFont typeface="Libre Franklin Medium"/>
              <a:buAutoNum type="arabicPeriod"/>
            </a:pPr>
            <a:r>
              <a:rPr lang="en-US" sz="4800">
                <a:latin typeface="Baumans"/>
                <a:ea typeface="Baumans"/>
                <a:cs typeface="Baumans"/>
                <a:sym typeface="Baumans"/>
              </a:rPr>
              <a:t>Eastern Europe and Central Asia (</a:t>
            </a:r>
            <a:r>
              <a:rPr lang="en-US" sz="4800">
                <a:solidFill>
                  <a:srgbClr val="C87D0E"/>
                </a:solidFill>
                <a:latin typeface="Baumans"/>
                <a:ea typeface="Baumans"/>
                <a:cs typeface="Baumans"/>
                <a:sym typeface="Baumans"/>
              </a:rPr>
              <a:t>16 percent</a:t>
            </a:r>
            <a:r>
              <a:rPr lang="en-US" sz="4800">
                <a:latin typeface="Baumans"/>
                <a:ea typeface="Baumans"/>
                <a:cs typeface="Baumans"/>
                <a:sym typeface="Baumans"/>
              </a:rPr>
              <a:t>)</a:t>
            </a:r>
            <a:endParaRPr sz="4800">
              <a:latin typeface="Baumans"/>
              <a:ea typeface="Baumans"/>
              <a:cs typeface="Baumans"/>
              <a:sym typeface="Baumans"/>
            </a:endParaRPr>
          </a:p>
          <a:p>
            <a:pPr indent="-514350" lvl="0" marL="514350" rtl="0" algn="l">
              <a:spcBef>
                <a:spcPts val="960"/>
              </a:spcBef>
              <a:spcAft>
                <a:spcPts val="0"/>
              </a:spcAft>
              <a:buSzPts val="3360"/>
              <a:buFont typeface="Libre Franklin Medium"/>
              <a:buAutoNum type="arabicPeriod"/>
            </a:pPr>
            <a:r>
              <a:rPr lang="en-US" sz="4800">
                <a:latin typeface="Baumans"/>
                <a:ea typeface="Baumans"/>
                <a:cs typeface="Baumans"/>
                <a:sym typeface="Baumans"/>
              </a:rPr>
              <a:t>Middle East and north Africa (</a:t>
            </a:r>
            <a:r>
              <a:rPr lang="en-US" sz="4800">
                <a:solidFill>
                  <a:srgbClr val="C87D0E"/>
                </a:solidFill>
                <a:latin typeface="Baumans"/>
                <a:ea typeface="Baumans"/>
                <a:cs typeface="Baumans"/>
                <a:sym typeface="Baumans"/>
              </a:rPr>
              <a:t>14 percent</a:t>
            </a:r>
            <a:r>
              <a:rPr lang="en-US" sz="4800">
                <a:latin typeface="Baumans"/>
                <a:ea typeface="Baumans"/>
                <a:cs typeface="Baumans"/>
                <a:sym typeface="Baumans"/>
              </a:rPr>
              <a:t>). </a:t>
            </a:r>
            <a:endParaRPr sz="4800">
              <a:latin typeface="Baumans"/>
              <a:ea typeface="Baumans"/>
              <a:cs typeface="Baumans"/>
              <a:sym typeface="Baumans"/>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2021-07-06T15:23:00Z</dcterms:created>
  <dc:creator>Allan Roy De leon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