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diagrams/drawing8.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91"/>
  </p:notesMasterIdLst>
  <p:sldIdLst>
    <p:sldId id="414" r:id="rId2"/>
    <p:sldId id="256" r:id="rId3"/>
    <p:sldId id="388" r:id="rId4"/>
    <p:sldId id="389" r:id="rId5"/>
    <p:sldId id="258" r:id="rId6"/>
    <p:sldId id="259" r:id="rId7"/>
    <p:sldId id="261" r:id="rId8"/>
    <p:sldId id="416" r:id="rId9"/>
    <p:sldId id="262" r:id="rId10"/>
    <p:sldId id="264" r:id="rId11"/>
    <p:sldId id="313" r:id="rId12"/>
    <p:sldId id="265" r:id="rId13"/>
    <p:sldId id="269" r:id="rId14"/>
    <p:sldId id="271" r:id="rId15"/>
    <p:sldId id="273" r:id="rId16"/>
    <p:sldId id="274" r:id="rId17"/>
    <p:sldId id="277" r:id="rId18"/>
    <p:sldId id="278" r:id="rId19"/>
    <p:sldId id="279" r:id="rId20"/>
    <p:sldId id="427" r:id="rId21"/>
    <p:sldId id="317" r:id="rId22"/>
    <p:sldId id="314" r:id="rId23"/>
    <p:sldId id="280" r:id="rId24"/>
    <p:sldId id="318" r:id="rId25"/>
    <p:sldId id="319" r:id="rId26"/>
    <p:sldId id="320" r:id="rId27"/>
    <p:sldId id="321" r:id="rId28"/>
    <p:sldId id="322" r:id="rId29"/>
    <p:sldId id="323" r:id="rId30"/>
    <p:sldId id="324" r:id="rId31"/>
    <p:sldId id="326" r:id="rId32"/>
    <p:sldId id="426" r:id="rId33"/>
    <p:sldId id="358" r:id="rId34"/>
    <p:sldId id="328" r:id="rId35"/>
    <p:sldId id="329" r:id="rId36"/>
    <p:sldId id="344" r:id="rId37"/>
    <p:sldId id="345" r:id="rId38"/>
    <p:sldId id="330" r:id="rId39"/>
    <p:sldId id="331" r:id="rId40"/>
    <p:sldId id="332" r:id="rId41"/>
    <p:sldId id="333" r:id="rId42"/>
    <p:sldId id="334" r:id="rId43"/>
    <p:sldId id="336" r:id="rId44"/>
    <p:sldId id="338" r:id="rId45"/>
    <p:sldId id="339" r:id="rId46"/>
    <p:sldId id="405" r:id="rId47"/>
    <p:sldId id="424" r:id="rId48"/>
    <p:sldId id="341" r:id="rId49"/>
    <p:sldId id="346" r:id="rId50"/>
    <p:sldId id="298" r:id="rId51"/>
    <p:sldId id="303" r:id="rId52"/>
    <p:sldId id="305" r:id="rId53"/>
    <p:sldId id="311" r:id="rId54"/>
    <p:sldId id="347" r:id="rId55"/>
    <p:sldId id="348" r:id="rId56"/>
    <p:sldId id="349" r:id="rId57"/>
    <p:sldId id="350" r:id="rId58"/>
    <p:sldId id="351" r:id="rId59"/>
    <p:sldId id="353" r:id="rId60"/>
    <p:sldId id="354" r:id="rId61"/>
    <p:sldId id="355" r:id="rId62"/>
    <p:sldId id="429" r:id="rId63"/>
    <p:sldId id="356" r:id="rId64"/>
    <p:sldId id="360" r:id="rId65"/>
    <p:sldId id="392" r:id="rId66"/>
    <p:sldId id="393" r:id="rId67"/>
    <p:sldId id="394" r:id="rId68"/>
    <p:sldId id="395" r:id="rId69"/>
    <p:sldId id="357" r:id="rId70"/>
    <p:sldId id="361" r:id="rId71"/>
    <p:sldId id="362" r:id="rId72"/>
    <p:sldId id="363" r:id="rId73"/>
    <p:sldId id="404" r:id="rId74"/>
    <p:sldId id="428" r:id="rId75"/>
    <p:sldId id="397" r:id="rId76"/>
    <p:sldId id="368" r:id="rId77"/>
    <p:sldId id="369" r:id="rId78"/>
    <p:sldId id="370" r:id="rId79"/>
    <p:sldId id="371" r:id="rId80"/>
    <p:sldId id="372" r:id="rId81"/>
    <p:sldId id="373" r:id="rId82"/>
    <p:sldId id="374" r:id="rId83"/>
    <p:sldId id="375" r:id="rId84"/>
    <p:sldId id="377" r:id="rId85"/>
    <p:sldId id="383" r:id="rId86"/>
    <p:sldId id="418" r:id="rId87"/>
    <p:sldId id="411" r:id="rId88"/>
    <p:sldId id="412" r:id="rId89"/>
    <p:sldId id="408"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CCCCFF"/>
    <a:srgbClr val="CCFF33"/>
    <a:srgbClr val="FFCCFF"/>
    <a:srgbClr val="FF99CC"/>
    <a:srgbClr val="9966FF"/>
    <a:srgbClr val="66FF66"/>
    <a:srgbClr val="CC99FF"/>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7442" autoAdjust="0"/>
  </p:normalViewPr>
  <p:slideViewPr>
    <p:cSldViewPr>
      <p:cViewPr>
        <p:scale>
          <a:sx n="51" d="100"/>
          <a:sy n="51" d="100"/>
        </p:scale>
        <p:origin x="-1926" y="-402"/>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961.png"/><Relationship Id="rId2" Type="http://schemas.openxmlformats.org/officeDocument/2006/relationships/image" Target="../media/image951.png"/><Relationship Id="rId1" Type="http://schemas.openxmlformats.org/officeDocument/2006/relationships/image" Target="../media/image94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7C033-8A7B-4ED1-B1BE-2009D992A426}" type="doc">
      <dgm:prSet loTypeId="urn:microsoft.com/office/officeart/2005/8/layout/radial4" loCatId="relationship" qsTypeId="urn:microsoft.com/office/officeart/2005/8/quickstyle/3d2" qsCatId="3D" csTypeId="urn:microsoft.com/office/officeart/2005/8/colors/colorful2" csCatId="colorful" phldr="1"/>
      <dgm:spPr/>
      <dgm:t>
        <a:bodyPr/>
        <a:lstStyle/>
        <a:p>
          <a:endParaRPr lang="en-IN"/>
        </a:p>
      </dgm:t>
    </dgm:pt>
    <dgm:pt modelId="{F66AAD40-A3C9-4C99-B950-1F5E49550B36}">
      <dgm:prSet phldrT="[Text]"/>
      <dgm:spPr>
        <a:solidFill>
          <a:srgbClr val="92D050"/>
        </a:solidFill>
      </dgm:spPr>
      <dgm:t>
        <a:bodyPr/>
        <a:lstStyle/>
        <a:p>
          <a:r>
            <a:rPr lang="en-US" b="1" dirty="0" smtClean="0">
              <a:solidFill>
                <a:schemeClr val="bg1"/>
              </a:solidFill>
            </a:rPr>
            <a:t>RETENTION</a:t>
          </a:r>
          <a:endParaRPr lang="en-IN" b="1" dirty="0">
            <a:solidFill>
              <a:schemeClr val="bg1"/>
            </a:solidFill>
          </a:endParaRPr>
        </a:p>
      </dgm:t>
    </dgm:pt>
    <dgm:pt modelId="{35442FE2-860F-46EC-836F-48731C798F02}" type="parTrans" cxnId="{27942248-BBFB-45B8-AB87-DB5F39C2558D}">
      <dgm:prSet/>
      <dgm:spPr/>
      <dgm:t>
        <a:bodyPr/>
        <a:lstStyle/>
        <a:p>
          <a:endParaRPr lang="en-IN"/>
        </a:p>
      </dgm:t>
    </dgm:pt>
    <dgm:pt modelId="{B0B44CB0-72B8-4B2E-8D24-D5E322D24893}" type="sibTrans" cxnId="{27942248-BBFB-45B8-AB87-DB5F39C2558D}">
      <dgm:prSet/>
      <dgm:spPr/>
      <dgm:t>
        <a:bodyPr/>
        <a:lstStyle/>
        <a:p>
          <a:endParaRPr lang="en-IN"/>
        </a:p>
      </dgm:t>
    </dgm:pt>
    <dgm:pt modelId="{755C5C70-0EEA-41F0-B3A3-F75771955E61}">
      <dgm:prSet phldrT="[Text]"/>
      <dgm:spPr>
        <a:solidFill>
          <a:srgbClr val="FFFF00"/>
        </a:solidFill>
      </dgm:spPr>
      <dgm:t>
        <a:bodyPr/>
        <a:lstStyle/>
        <a:p>
          <a:r>
            <a:rPr lang="en-US" b="1" dirty="0" smtClean="0">
              <a:solidFill>
                <a:schemeClr val="bg1"/>
              </a:solidFill>
            </a:rPr>
            <a:t>Fish</a:t>
          </a:r>
          <a:r>
            <a:rPr lang="en-US" dirty="0" smtClean="0">
              <a:solidFill>
                <a:schemeClr val="bg1"/>
              </a:solidFill>
            </a:rPr>
            <a:t>-tissue surface, polished &amp; </a:t>
          </a:r>
          <a:r>
            <a:rPr lang="en-US" dirty="0" err="1" smtClean="0">
              <a:solidFill>
                <a:schemeClr val="bg1"/>
              </a:solidFill>
            </a:rPr>
            <a:t>occlusal</a:t>
          </a:r>
          <a:r>
            <a:rPr lang="en-US" dirty="0" smtClean="0">
              <a:solidFill>
                <a:schemeClr val="bg1"/>
              </a:solidFill>
            </a:rPr>
            <a:t> surface</a:t>
          </a:r>
          <a:endParaRPr lang="en-IN" dirty="0">
            <a:solidFill>
              <a:schemeClr val="bg1"/>
            </a:solidFill>
          </a:endParaRPr>
        </a:p>
      </dgm:t>
    </dgm:pt>
    <dgm:pt modelId="{7DF7319E-6580-4D7E-BD2C-2D05B09F2A8D}" type="parTrans" cxnId="{78F9B64A-3F2D-4ECF-9154-E4EB7AC5B25C}">
      <dgm:prSet/>
      <dgm:spPr/>
      <dgm:t>
        <a:bodyPr/>
        <a:lstStyle/>
        <a:p>
          <a:endParaRPr lang="en-IN"/>
        </a:p>
      </dgm:t>
    </dgm:pt>
    <dgm:pt modelId="{0886068F-FB56-4852-AEA0-5C0B08895C77}" type="sibTrans" cxnId="{78F9B64A-3F2D-4ECF-9154-E4EB7AC5B25C}">
      <dgm:prSet/>
      <dgm:spPr/>
      <dgm:t>
        <a:bodyPr/>
        <a:lstStyle/>
        <a:p>
          <a:endParaRPr lang="en-IN"/>
        </a:p>
      </dgm:t>
    </dgm:pt>
    <dgm:pt modelId="{358D3668-5897-46BF-8420-A8FF5C1C4FEE}">
      <dgm:prSet phldrT="[Text]"/>
      <dgm:spPr>
        <a:solidFill>
          <a:srgbClr val="00B0F0"/>
        </a:solidFill>
      </dgm:spPr>
      <dgm:t>
        <a:bodyPr/>
        <a:lstStyle/>
        <a:p>
          <a:r>
            <a:rPr lang="en-US" b="1" dirty="0" smtClean="0">
              <a:solidFill>
                <a:schemeClr val="bg1"/>
              </a:solidFill>
            </a:rPr>
            <a:t>Craddock</a:t>
          </a:r>
          <a:r>
            <a:rPr lang="en-US" dirty="0" smtClean="0">
              <a:solidFill>
                <a:schemeClr val="bg1"/>
              </a:solidFill>
            </a:rPr>
            <a:t>-”gripping” action of </a:t>
          </a:r>
          <a:r>
            <a:rPr lang="en-US" dirty="0" err="1" smtClean="0">
              <a:solidFill>
                <a:schemeClr val="bg1"/>
              </a:solidFill>
            </a:rPr>
            <a:t>buccinator</a:t>
          </a:r>
          <a:endParaRPr lang="en-IN" dirty="0">
            <a:solidFill>
              <a:schemeClr val="bg1"/>
            </a:solidFill>
          </a:endParaRPr>
        </a:p>
      </dgm:t>
    </dgm:pt>
    <dgm:pt modelId="{53A55CB9-16C5-43EE-970F-479BE076ECF3}" type="parTrans" cxnId="{4CD71C03-C511-4E87-B35A-F562A035BDB5}">
      <dgm:prSet/>
      <dgm:spPr/>
      <dgm:t>
        <a:bodyPr/>
        <a:lstStyle/>
        <a:p>
          <a:endParaRPr lang="en-IN"/>
        </a:p>
      </dgm:t>
    </dgm:pt>
    <dgm:pt modelId="{89ABA73A-C5CD-46BF-83DD-E74881AB4E82}" type="sibTrans" cxnId="{4CD71C03-C511-4E87-B35A-F562A035BDB5}">
      <dgm:prSet/>
      <dgm:spPr/>
      <dgm:t>
        <a:bodyPr/>
        <a:lstStyle/>
        <a:p>
          <a:endParaRPr lang="en-IN"/>
        </a:p>
      </dgm:t>
    </dgm:pt>
    <dgm:pt modelId="{9E9976AB-7694-407E-9A9B-C90CA559CB4C}">
      <dgm:prSet phldrT="[Text]"/>
      <dgm:spPr>
        <a:solidFill>
          <a:srgbClr val="FF99CC"/>
        </a:solidFill>
      </dgm:spPr>
      <dgm:t>
        <a:bodyPr/>
        <a:lstStyle/>
        <a:p>
          <a:r>
            <a:rPr lang="en-US" b="1" dirty="0" smtClean="0">
              <a:solidFill>
                <a:schemeClr val="bg1"/>
              </a:solidFill>
            </a:rPr>
            <a:t>Schlosser &amp; Fish</a:t>
          </a:r>
          <a:r>
            <a:rPr lang="en-US" dirty="0" smtClean="0">
              <a:solidFill>
                <a:schemeClr val="bg1"/>
              </a:solidFill>
            </a:rPr>
            <a:t>- balanced occlusion</a:t>
          </a:r>
          <a:endParaRPr lang="en-IN" dirty="0">
            <a:solidFill>
              <a:schemeClr val="bg1"/>
            </a:solidFill>
          </a:endParaRPr>
        </a:p>
      </dgm:t>
    </dgm:pt>
    <dgm:pt modelId="{5737A3EB-CF98-4A07-89D2-E4A10C29B441}" type="parTrans" cxnId="{34FFB284-D9D6-412B-9461-3970218D1942}">
      <dgm:prSet/>
      <dgm:spPr/>
      <dgm:t>
        <a:bodyPr/>
        <a:lstStyle/>
        <a:p>
          <a:endParaRPr lang="en-IN"/>
        </a:p>
      </dgm:t>
    </dgm:pt>
    <dgm:pt modelId="{F15A6A23-0F33-44AE-A40F-ECFAA0B346F0}" type="sibTrans" cxnId="{34FFB284-D9D6-412B-9461-3970218D1942}">
      <dgm:prSet/>
      <dgm:spPr/>
      <dgm:t>
        <a:bodyPr/>
        <a:lstStyle/>
        <a:p>
          <a:endParaRPr lang="en-IN"/>
        </a:p>
      </dgm:t>
    </dgm:pt>
    <dgm:pt modelId="{ACD05EA2-AFC6-42C1-8156-CD5FA9352D23}" type="pres">
      <dgm:prSet presAssocID="{1B87C033-8A7B-4ED1-B1BE-2009D992A426}" presName="cycle" presStyleCnt="0">
        <dgm:presLayoutVars>
          <dgm:chMax val="1"/>
          <dgm:dir/>
          <dgm:animLvl val="ctr"/>
          <dgm:resizeHandles val="exact"/>
        </dgm:presLayoutVars>
      </dgm:prSet>
      <dgm:spPr/>
      <dgm:t>
        <a:bodyPr/>
        <a:lstStyle/>
        <a:p>
          <a:endParaRPr lang="en-IN"/>
        </a:p>
      </dgm:t>
    </dgm:pt>
    <dgm:pt modelId="{0D365B6F-0664-4836-B2D1-DFD41D6EC3A8}" type="pres">
      <dgm:prSet presAssocID="{F66AAD40-A3C9-4C99-B950-1F5E49550B36}" presName="centerShape" presStyleLbl="node0" presStyleIdx="0" presStyleCnt="1"/>
      <dgm:spPr/>
      <dgm:t>
        <a:bodyPr/>
        <a:lstStyle/>
        <a:p>
          <a:endParaRPr lang="en-IN"/>
        </a:p>
      </dgm:t>
    </dgm:pt>
    <dgm:pt modelId="{431E21F1-4305-4441-BAB0-3252A20D1DA9}" type="pres">
      <dgm:prSet presAssocID="{7DF7319E-6580-4D7E-BD2C-2D05B09F2A8D}" presName="parTrans" presStyleLbl="bgSibTrans2D1" presStyleIdx="0" presStyleCnt="3"/>
      <dgm:spPr/>
      <dgm:t>
        <a:bodyPr/>
        <a:lstStyle/>
        <a:p>
          <a:endParaRPr lang="en-IN"/>
        </a:p>
      </dgm:t>
    </dgm:pt>
    <dgm:pt modelId="{1572FFE7-3BEE-4C91-851E-A1987664142C}" type="pres">
      <dgm:prSet presAssocID="{755C5C70-0EEA-41F0-B3A3-F75771955E61}" presName="node" presStyleLbl="node1" presStyleIdx="0" presStyleCnt="3">
        <dgm:presLayoutVars>
          <dgm:bulletEnabled val="1"/>
        </dgm:presLayoutVars>
      </dgm:prSet>
      <dgm:spPr/>
      <dgm:t>
        <a:bodyPr/>
        <a:lstStyle/>
        <a:p>
          <a:endParaRPr lang="en-IN"/>
        </a:p>
      </dgm:t>
    </dgm:pt>
    <dgm:pt modelId="{4A7BC334-86B0-4E15-9C62-98B7B5A1777C}" type="pres">
      <dgm:prSet presAssocID="{53A55CB9-16C5-43EE-970F-479BE076ECF3}" presName="parTrans" presStyleLbl="bgSibTrans2D1" presStyleIdx="1" presStyleCnt="3"/>
      <dgm:spPr/>
      <dgm:t>
        <a:bodyPr/>
        <a:lstStyle/>
        <a:p>
          <a:endParaRPr lang="en-IN"/>
        </a:p>
      </dgm:t>
    </dgm:pt>
    <dgm:pt modelId="{21CBC152-CFAA-4DFE-B1CD-B562A8C51D92}" type="pres">
      <dgm:prSet presAssocID="{358D3668-5897-46BF-8420-A8FF5C1C4FEE}" presName="node" presStyleLbl="node1" presStyleIdx="1" presStyleCnt="3">
        <dgm:presLayoutVars>
          <dgm:bulletEnabled val="1"/>
        </dgm:presLayoutVars>
      </dgm:prSet>
      <dgm:spPr/>
      <dgm:t>
        <a:bodyPr/>
        <a:lstStyle/>
        <a:p>
          <a:endParaRPr lang="en-IN"/>
        </a:p>
      </dgm:t>
    </dgm:pt>
    <dgm:pt modelId="{7BF8CDEE-CDBE-4D7F-89D1-AC1FD6C54CB3}" type="pres">
      <dgm:prSet presAssocID="{5737A3EB-CF98-4A07-89D2-E4A10C29B441}" presName="parTrans" presStyleLbl="bgSibTrans2D1" presStyleIdx="2" presStyleCnt="3"/>
      <dgm:spPr/>
      <dgm:t>
        <a:bodyPr/>
        <a:lstStyle/>
        <a:p>
          <a:endParaRPr lang="en-IN"/>
        </a:p>
      </dgm:t>
    </dgm:pt>
    <dgm:pt modelId="{CEEBCF37-28C9-4C94-A173-EE57056B9DB5}" type="pres">
      <dgm:prSet presAssocID="{9E9976AB-7694-407E-9A9B-C90CA559CB4C}" presName="node" presStyleLbl="node1" presStyleIdx="2" presStyleCnt="3">
        <dgm:presLayoutVars>
          <dgm:bulletEnabled val="1"/>
        </dgm:presLayoutVars>
      </dgm:prSet>
      <dgm:spPr/>
      <dgm:t>
        <a:bodyPr/>
        <a:lstStyle/>
        <a:p>
          <a:endParaRPr lang="en-IN"/>
        </a:p>
      </dgm:t>
    </dgm:pt>
  </dgm:ptLst>
  <dgm:cxnLst>
    <dgm:cxn modelId="{B843BF45-1A6C-4106-BAAD-C9E0A6D38D9A}" type="presOf" srcId="{7DF7319E-6580-4D7E-BD2C-2D05B09F2A8D}" destId="{431E21F1-4305-4441-BAB0-3252A20D1DA9}" srcOrd="0" destOrd="0" presId="urn:microsoft.com/office/officeart/2005/8/layout/radial4"/>
    <dgm:cxn modelId="{4CD71C03-C511-4E87-B35A-F562A035BDB5}" srcId="{F66AAD40-A3C9-4C99-B950-1F5E49550B36}" destId="{358D3668-5897-46BF-8420-A8FF5C1C4FEE}" srcOrd="1" destOrd="0" parTransId="{53A55CB9-16C5-43EE-970F-479BE076ECF3}" sibTransId="{89ABA73A-C5CD-46BF-83DD-E74881AB4E82}"/>
    <dgm:cxn modelId="{34D9BE38-5169-4E76-99D3-9E14C254D905}" type="presOf" srcId="{F66AAD40-A3C9-4C99-B950-1F5E49550B36}" destId="{0D365B6F-0664-4836-B2D1-DFD41D6EC3A8}" srcOrd="0" destOrd="0" presId="urn:microsoft.com/office/officeart/2005/8/layout/radial4"/>
    <dgm:cxn modelId="{27942248-BBFB-45B8-AB87-DB5F39C2558D}" srcId="{1B87C033-8A7B-4ED1-B1BE-2009D992A426}" destId="{F66AAD40-A3C9-4C99-B950-1F5E49550B36}" srcOrd="0" destOrd="0" parTransId="{35442FE2-860F-46EC-836F-48731C798F02}" sibTransId="{B0B44CB0-72B8-4B2E-8D24-D5E322D24893}"/>
    <dgm:cxn modelId="{78F9B64A-3F2D-4ECF-9154-E4EB7AC5B25C}" srcId="{F66AAD40-A3C9-4C99-B950-1F5E49550B36}" destId="{755C5C70-0EEA-41F0-B3A3-F75771955E61}" srcOrd="0" destOrd="0" parTransId="{7DF7319E-6580-4D7E-BD2C-2D05B09F2A8D}" sibTransId="{0886068F-FB56-4852-AEA0-5C0B08895C77}"/>
    <dgm:cxn modelId="{822F06AF-AA4D-4F5E-94E9-8AB90BA1FF15}" type="presOf" srcId="{53A55CB9-16C5-43EE-970F-479BE076ECF3}" destId="{4A7BC334-86B0-4E15-9C62-98B7B5A1777C}" srcOrd="0" destOrd="0" presId="urn:microsoft.com/office/officeart/2005/8/layout/radial4"/>
    <dgm:cxn modelId="{34719C43-36BE-4446-8DE3-5B43756C9448}" type="presOf" srcId="{5737A3EB-CF98-4A07-89D2-E4A10C29B441}" destId="{7BF8CDEE-CDBE-4D7F-89D1-AC1FD6C54CB3}" srcOrd="0" destOrd="0" presId="urn:microsoft.com/office/officeart/2005/8/layout/radial4"/>
    <dgm:cxn modelId="{EAC5D6CC-A4A5-4DD2-A0EC-E382C67475A0}" type="presOf" srcId="{358D3668-5897-46BF-8420-A8FF5C1C4FEE}" destId="{21CBC152-CFAA-4DFE-B1CD-B562A8C51D92}" srcOrd="0" destOrd="0" presId="urn:microsoft.com/office/officeart/2005/8/layout/radial4"/>
    <dgm:cxn modelId="{80A336DA-92C6-4CFB-97AF-0FA7254BA024}" type="presOf" srcId="{1B87C033-8A7B-4ED1-B1BE-2009D992A426}" destId="{ACD05EA2-AFC6-42C1-8156-CD5FA9352D23}" srcOrd="0" destOrd="0" presId="urn:microsoft.com/office/officeart/2005/8/layout/radial4"/>
    <dgm:cxn modelId="{C809FD64-FCA4-42C8-B71F-177BB60AC49E}" type="presOf" srcId="{9E9976AB-7694-407E-9A9B-C90CA559CB4C}" destId="{CEEBCF37-28C9-4C94-A173-EE57056B9DB5}" srcOrd="0" destOrd="0" presId="urn:microsoft.com/office/officeart/2005/8/layout/radial4"/>
    <dgm:cxn modelId="{34FFB284-D9D6-412B-9461-3970218D1942}" srcId="{F66AAD40-A3C9-4C99-B950-1F5E49550B36}" destId="{9E9976AB-7694-407E-9A9B-C90CA559CB4C}" srcOrd="2" destOrd="0" parTransId="{5737A3EB-CF98-4A07-89D2-E4A10C29B441}" sibTransId="{F15A6A23-0F33-44AE-A40F-ECFAA0B346F0}"/>
    <dgm:cxn modelId="{45248CF2-A47B-4D4D-8118-0303542ACE40}" type="presOf" srcId="{755C5C70-0EEA-41F0-B3A3-F75771955E61}" destId="{1572FFE7-3BEE-4C91-851E-A1987664142C}" srcOrd="0" destOrd="0" presId="urn:microsoft.com/office/officeart/2005/8/layout/radial4"/>
    <dgm:cxn modelId="{11FFAB1F-1B73-40CF-BEC4-1FE17FDCE94E}" type="presParOf" srcId="{ACD05EA2-AFC6-42C1-8156-CD5FA9352D23}" destId="{0D365B6F-0664-4836-B2D1-DFD41D6EC3A8}" srcOrd="0" destOrd="0" presId="urn:microsoft.com/office/officeart/2005/8/layout/radial4"/>
    <dgm:cxn modelId="{6DFFDBF6-E1AE-45B0-B8A6-492345A3DC3A}" type="presParOf" srcId="{ACD05EA2-AFC6-42C1-8156-CD5FA9352D23}" destId="{431E21F1-4305-4441-BAB0-3252A20D1DA9}" srcOrd="1" destOrd="0" presId="urn:microsoft.com/office/officeart/2005/8/layout/radial4"/>
    <dgm:cxn modelId="{2CB1824C-59EA-4329-A518-83D27A679D30}" type="presParOf" srcId="{ACD05EA2-AFC6-42C1-8156-CD5FA9352D23}" destId="{1572FFE7-3BEE-4C91-851E-A1987664142C}" srcOrd="2" destOrd="0" presId="urn:microsoft.com/office/officeart/2005/8/layout/radial4"/>
    <dgm:cxn modelId="{9C9F85E5-79BE-425F-BAF6-818D743A5920}" type="presParOf" srcId="{ACD05EA2-AFC6-42C1-8156-CD5FA9352D23}" destId="{4A7BC334-86B0-4E15-9C62-98B7B5A1777C}" srcOrd="3" destOrd="0" presId="urn:microsoft.com/office/officeart/2005/8/layout/radial4"/>
    <dgm:cxn modelId="{3A3B9949-4A24-408A-A2C8-CB7B45077346}" type="presParOf" srcId="{ACD05EA2-AFC6-42C1-8156-CD5FA9352D23}" destId="{21CBC152-CFAA-4DFE-B1CD-B562A8C51D92}" srcOrd="4" destOrd="0" presId="urn:microsoft.com/office/officeart/2005/8/layout/radial4"/>
    <dgm:cxn modelId="{4F533617-B3CE-4E24-9CEF-89C0CDEC89A7}" type="presParOf" srcId="{ACD05EA2-AFC6-42C1-8156-CD5FA9352D23}" destId="{7BF8CDEE-CDBE-4D7F-89D1-AC1FD6C54CB3}" srcOrd="5" destOrd="0" presId="urn:microsoft.com/office/officeart/2005/8/layout/radial4"/>
    <dgm:cxn modelId="{AC0F1026-5DE8-439B-90D1-3EEBF99BD203}" type="presParOf" srcId="{ACD05EA2-AFC6-42C1-8156-CD5FA9352D23}" destId="{CEEBCF37-28C9-4C94-A173-EE57056B9DB5}"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AE600-547B-4851-9D2A-5086A502E52E}" type="doc">
      <dgm:prSet loTypeId="urn:microsoft.com/office/officeart/2005/8/layout/arrow6" loCatId="relationship" qsTypeId="urn:microsoft.com/office/officeart/2005/8/quickstyle/simple3" qsCatId="simple" csTypeId="urn:microsoft.com/office/officeart/2005/8/colors/accent1_2" csCatId="accent1" phldr="1"/>
      <dgm:spPr/>
      <dgm:t>
        <a:bodyPr/>
        <a:lstStyle/>
        <a:p>
          <a:endParaRPr lang="en-US"/>
        </a:p>
      </dgm:t>
    </dgm:pt>
    <dgm:pt modelId="{BF4711F6-7A4D-45D2-850D-627B8EA62C7E}">
      <dgm:prSet phldrT="[Text]"/>
      <dgm:spPr/>
      <dgm:t>
        <a:bodyPr/>
        <a:lstStyle/>
        <a:p>
          <a:r>
            <a:rPr lang="en-US" dirty="0" smtClean="0"/>
            <a:t>Pressure difference</a:t>
          </a:r>
        </a:p>
      </dgm:t>
    </dgm:pt>
    <dgm:pt modelId="{C6EEEEE1-4207-4B11-9C6E-022E8C872575}" type="parTrans" cxnId="{AF32F37C-71EC-4C1B-99F6-1BF6EC988051}">
      <dgm:prSet/>
      <dgm:spPr/>
      <dgm:t>
        <a:bodyPr/>
        <a:lstStyle/>
        <a:p>
          <a:endParaRPr lang="en-US"/>
        </a:p>
      </dgm:t>
    </dgm:pt>
    <dgm:pt modelId="{52C48DD7-2276-4AA1-9C95-67CC1722932B}" type="sibTrans" cxnId="{AF32F37C-71EC-4C1B-99F6-1BF6EC988051}">
      <dgm:prSet/>
      <dgm:spPr/>
      <dgm:t>
        <a:bodyPr/>
        <a:lstStyle/>
        <a:p>
          <a:endParaRPr lang="en-US"/>
        </a:p>
      </dgm:t>
    </dgm:pt>
    <dgm:pt modelId="{9FFF49A7-EF70-45FA-9A28-062B4D690EE2}">
      <dgm:prSet phldrT="[Text]"/>
      <dgm:spPr/>
      <dgm:t>
        <a:bodyPr/>
        <a:lstStyle/>
        <a:p>
          <a:r>
            <a:rPr lang="en-US" dirty="0" smtClean="0"/>
            <a:t>Vacuum( assuming a border seal)</a:t>
          </a:r>
          <a:endParaRPr lang="en-US" dirty="0"/>
        </a:p>
      </dgm:t>
    </dgm:pt>
    <dgm:pt modelId="{D77D2388-A320-46F2-8804-73D200C4A692}" type="parTrans" cxnId="{41914129-C1FC-4C54-8E4B-F8FC871FAC26}">
      <dgm:prSet/>
      <dgm:spPr/>
      <dgm:t>
        <a:bodyPr/>
        <a:lstStyle/>
        <a:p>
          <a:endParaRPr lang="en-US"/>
        </a:p>
      </dgm:t>
    </dgm:pt>
    <dgm:pt modelId="{5AC1DE65-FAE9-4D16-AD53-AAED7DE171DE}" type="sibTrans" cxnId="{41914129-C1FC-4C54-8E4B-F8FC871FAC26}">
      <dgm:prSet/>
      <dgm:spPr/>
      <dgm:t>
        <a:bodyPr/>
        <a:lstStyle/>
        <a:p>
          <a:endParaRPr lang="en-US"/>
        </a:p>
      </dgm:t>
    </dgm:pt>
    <dgm:pt modelId="{37BDE002-32A2-45FE-BB12-62166DE622BB}" type="pres">
      <dgm:prSet presAssocID="{930AE600-547B-4851-9D2A-5086A502E52E}" presName="compositeShape" presStyleCnt="0">
        <dgm:presLayoutVars>
          <dgm:chMax val="2"/>
          <dgm:dir/>
          <dgm:resizeHandles val="exact"/>
        </dgm:presLayoutVars>
      </dgm:prSet>
      <dgm:spPr/>
      <dgm:t>
        <a:bodyPr/>
        <a:lstStyle/>
        <a:p>
          <a:endParaRPr lang="en-US"/>
        </a:p>
      </dgm:t>
    </dgm:pt>
    <dgm:pt modelId="{A9FB8E2D-F778-44B3-8361-DB0D0502DFF8}" type="pres">
      <dgm:prSet presAssocID="{930AE600-547B-4851-9D2A-5086A502E52E}" presName="ribbon" presStyleLbl="node1" presStyleIdx="0" presStyleCnt="1"/>
      <dgm:spPr/>
    </dgm:pt>
    <dgm:pt modelId="{2B5B3FED-D9A1-456E-8367-83B6CB945323}" type="pres">
      <dgm:prSet presAssocID="{930AE600-547B-4851-9D2A-5086A502E52E}" presName="leftArrowText" presStyleLbl="node1" presStyleIdx="0" presStyleCnt="1">
        <dgm:presLayoutVars>
          <dgm:chMax val="0"/>
          <dgm:bulletEnabled val="1"/>
        </dgm:presLayoutVars>
      </dgm:prSet>
      <dgm:spPr/>
      <dgm:t>
        <a:bodyPr/>
        <a:lstStyle/>
        <a:p>
          <a:endParaRPr lang="en-US"/>
        </a:p>
      </dgm:t>
    </dgm:pt>
    <dgm:pt modelId="{706D094F-67EC-438B-9162-3329ED216619}" type="pres">
      <dgm:prSet presAssocID="{930AE600-547B-4851-9D2A-5086A502E52E}" presName="rightArrowText" presStyleLbl="node1" presStyleIdx="0" presStyleCnt="1">
        <dgm:presLayoutVars>
          <dgm:chMax val="0"/>
          <dgm:bulletEnabled val="1"/>
        </dgm:presLayoutVars>
      </dgm:prSet>
      <dgm:spPr/>
      <dgm:t>
        <a:bodyPr/>
        <a:lstStyle/>
        <a:p>
          <a:endParaRPr lang="en-US"/>
        </a:p>
      </dgm:t>
    </dgm:pt>
  </dgm:ptLst>
  <dgm:cxnLst>
    <dgm:cxn modelId="{AF32F37C-71EC-4C1B-99F6-1BF6EC988051}" srcId="{930AE600-547B-4851-9D2A-5086A502E52E}" destId="{BF4711F6-7A4D-45D2-850D-627B8EA62C7E}" srcOrd="0" destOrd="0" parTransId="{C6EEEEE1-4207-4B11-9C6E-022E8C872575}" sibTransId="{52C48DD7-2276-4AA1-9C95-67CC1722932B}"/>
    <dgm:cxn modelId="{FA604A66-292E-4A21-9546-0F8595D881EA}" type="presOf" srcId="{930AE600-547B-4851-9D2A-5086A502E52E}" destId="{37BDE002-32A2-45FE-BB12-62166DE622BB}" srcOrd="0" destOrd="0" presId="urn:microsoft.com/office/officeart/2005/8/layout/arrow6"/>
    <dgm:cxn modelId="{41914129-C1FC-4C54-8E4B-F8FC871FAC26}" srcId="{930AE600-547B-4851-9D2A-5086A502E52E}" destId="{9FFF49A7-EF70-45FA-9A28-062B4D690EE2}" srcOrd="1" destOrd="0" parTransId="{D77D2388-A320-46F2-8804-73D200C4A692}" sibTransId="{5AC1DE65-FAE9-4D16-AD53-AAED7DE171DE}"/>
    <dgm:cxn modelId="{16069869-7359-4197-8F6E-B7E23C73ED90}" type="presOf" srcId="{9FFF49A7-EF70-45FA-9A28-062B4D690EE2}" destId="{706D094F-67EC-438B-9162-3329ED216619}" srcOrd="0" destOrd="0" presId="urn:microsoft.com/office/officeart/2005/8/layout/arrow6"/>
    <dgm:cxn modelId="{D4C80B46-974D-4F58-8832-734C3BD7F2AB}" type="presOf" srcId="{BF4711F6-7A4D-45D2-850D-627B8EA62C7E}" destId="{2B5B3FED-D9A1-456E-8367-83B6CB945323}" srcOrd="0" destOrd="0" presId="urn:microsoft.com/office/officeart/2005/8/layout/arrow6"/>
    <dgm:cxn modelId="{C3543CBB-F630-49D9-89A6-1FD37B50EE2C}" type="presParOf" srcId="{37BDE002-32A2-45FE-BB12-62166DE622BB}" destId="{A9FB8E2D-F778-44B3-8361-DB0D0502DFF8}" srcOrd="0" destOrd="0" presId="urn:microsoft.com/office/officeart/2005/8/layout/arrow6"/>
    <dgm:cxn modelId="{DC860328-F558-4EEE-B530-74DAD28BC2A3}" type="presParOf" srcId="{37BDE002-32A2-45FE-BB12-62166DE622BB}" destId="{2B5B3FED-D9A1-456E-8367-83B6CB945323}" srcOrd="1" destOrd="0" presId="urn:microsoft.com/office/officeart/2005/8/layout/arrow6"/>
    <dgm:cxn modelId="{79AD8C48-A287-4AC1-88C8-16F38700525B}" type="presParOf" srcId="{37BDE002-32A2-45FE-BB12-62166DE622BB}" destId="{706D094F-67EC-438B-9162-3329ED216619}" srcOrd="2" destOrd="0" presId="urn:microsoft.com/office/officeart/2005/8/layout/arrow6"/>
  </dgm:cxnLst>
  <dgm:bg/>
  <dgm:whole/>
</dgm:dataModel>
</file>

<file path=ppt/diagrams/data3.xml><?xml version="1.0" encoding="utf-8"?>
<dgm:dataModel xmlns:dgm="http://schemas.openxmlformats.org/drawingml/2006/diagram" xmlns:a="http://schemas.openxmlformats.org/drawingml/2006/main">
  <dgm:ptLst>
    <dgm:pt modelId="{D1E875F7-D8A4-49C2-9C50-C0B557808A2E}" type="doc">
      <dgm:prSet loTypeId="urn:microsoft.com/office/officeart/2005/8/layout/arrow1" loCatId="relationship" qsTypeId="urn:microsoft.com/office/officeart/2005/8/quickstyle/3d7" qsCatId="3D" csTypeId="urn:microsoft.com/office/officeart/2005/8/colors/accent1_2" csCatId="accent1" phldr="1"/>
      <dgm:spPr/>
      <dgm:t>
        <a:bodyPr/>
        <a:lstStyle/>
        <a:p>
          <a:endParaRPr lang="en-US"/>
        </a:p>
      </dgm:t>
    </dgm:pt>
    <dgm:pt modelId="{97B05530-0060-49BC-888F-977EDAF29565}">
      <dgm:prSet phldrT="[Text]" custT="1"/>
      <dgm:spPr>
        <a:solidFill>
          <a:srgbClr val="99FF99"/>
        </a:solidFill>
      </dgm:spPr>
      <dgm:t>
        <a:bodyPr/>
        <a:lstStyle/>
        <a:p>
          <a:r>
            <a:rPr lang="en-US" sz="2400" b="1" dirty="0" smtClean="0"/>
            <a:t>1. maximum coverage of DBA.    </a:t>
          </a:r>
          <a:endParaRPr lang="en-US" sz="2400" b="1" dirty="0"/>
        </a:p>
      </dgm:t>
    </dgm:pt>
    <dgm:pt modelId="{AC07939C-21CE-4A96-AFC1-8E049D54B43B}" type="parTrans" cxnId="{FF91EDC7-8413-466D-A6C9-53F239CEBE81}">
      <dgm:prSet/>
      <dgm:spPr/>
      <dgm:t>
        <a:bodyPr/>
        <a:lstStyle/>
        <a:p>
          <a:endParaRPr lang="en-US"/>
        </a:p>
      </dgm:t>
    </dgm:pt>
    <dgm:pt modelId="{71F9A392-0143-47A3-AFCF-3F4814453EFC}" type="sibTrans" cxnId="{FF91EDC7-8413-466D-A6C9-53F239CEBE81}">
      <dgm:prSet/>
      <dgm:spPr/>
      <dgm:t>
        <a:bodyPr/>
        <a:lstStyle/>
        <a:p>
          <a:endParaRPr lang="en-US"/>
        </a:p>
      </dgm:t>
    </dgm:pt>
    <dgm:pt modelId="{B06BCFD1-6B3D-4873-9160-E028B47A3AD2}">
      <dgm:prSet phldrT="[Text]" custT="1"/>
      <dgm:spPr>
        <a:solidFill>
          <a:srgbClr val="FFCCFF"/>
        </a:solidFill>
      </dgm:spPr>
      <dgm:t>
        <a:bodyPr/>
        <a:lstStyle/>
        <a:p>
          <a:r>
            <a:rPr lang="en-US" sz="2400" b="1" dirty="0" smtClean="0"/>
            <a:t>2. </a:t>
          </a:r>
          <a:r>
            <a:rPr lang="en-US" sz="2400" b="1" dirty="0" err="1" smtClean="0"/>
            <a:t>occlusal</a:t>
          </a:r>
          <a:r>
            <a:rPr lang="en-US" sz="2400" b="1" dirty="0" smtClean="0"/>
            <a:t> plane must be at the correct level.</a:t>
          </a:r>
          <a:endParaRPr lang="en-US" sz="2400" b="1" dirty="0"/>
        </a:p>
      </dgm:t>
    </dgm:pt>
    <dgm:pt modelId="{57D4E843-32DA-40A2-91A8-E7FFE898C204}" type="parTrans" cxnId="{C626A4F5-CA75-4FF8-A738-F1E3833BCA98}">
      <dgm:prSet/>
      <dgm:spPr/>
      <dgm:t>
        <a:bodyPr/>
        <a:lstStyle/>
        <a:p>
          <a:endParaRPr lang="en-US"/>
        </a:p>
      </dgm:t>
    </dgm:pt>
    <dgm:pt modelId="{4517EBB8-EFF7-4F62-9770-3BF4445448B2}" type="sibTrans" cxnId="{C626A4F5-CA75-4FF8-A738-F1E3833BCA98}">
      <dgm:prSet/>
      <dgm:spPr/>
      <dgm:t>
        <a:bodyPr/>
        <a:lstStyle/>
        <a:p>
          <a:endParaRPr lang="en-US"/>
        </a:p>
      </dgm:t>
    </dgm:pt>
    <dgm:pt modelId="{0F74350D-8D01-4718-A18A-E5127760B4E9}" type="pres">
      <dgm:prSet presAssocID="{D1E875F7-D8A4-49C2-9C50-C0B557808A2E}" presName="cycle" presStyleCnt="0">
        <dgm:presLayoutVars>
          <dgm:dir/>
          <dgm:resizeHandles val="exact"/>
        </dgm:presLayoutVars>
      </dgm:prSet>
      <dgm:spPr/>
      <dgm:t>
        <a:bodyPr/>
        <a:lstStyle/>
        <a:p>
          <a:endParaRPr lang="en-US"/>
        </a:p>
      </dgm:t>
    </dgm:pt>
    <dgm:pt modelId="{0483DD15-D3BB-4D03-BB0D-B00ECCF4D1F3}" type="pres">
      <dgm:prSet presAssocID="{97B05530-0060-49BC-888F-977EDAF29565}" presName="arrow" presStyleLbl="node1" presStyleIdx="0" presStyleCnt="2" custScaleY="110001">
        <dgm:presLayoutVars>
          <dgm:bulletEnabled val="1"/>
        </dgm:presLayoutVars>
      </dgm:prSet>
      <dgm:spPr/>
      <dgm:t>
        <a:bodyPr/>
        <a:lstStyle/>
        <a:p>
          <a:endParaRPr lang="en-US"/>
        </a:p>
      </dgm:t>
    </dgm:pt>
    <dgm:pt modelId="{85750C54-CDC5-457E-9FDB-7812CDE8C56A}" type="pres">
      <dgm:prSet presAssocID="{B06BCFD1-6B3D-4873-9160-E028B47A3AD2}" presName="arrow" presStyleLbl="node1" presStyleIdx="1" presStyleCnt="2" custRadScaleRad="167708" custRadScaleInc="-2379">
        <dgm:presLayoutVars>
          <dgm:bulletEnabled val="1"/>
        </dgm:presLayoutVars>
      </dgm:prSet>
      <dgm:spPr/>
      <dgm:t>
        <a:bodyPr/>
        <a:lstStyle/>
        <a:p>
          <a:endParaRPr lang="en-US"/>
        </a:p>
      </dgm:t>
    </dgm:pt>
  </dgm:ptLst>
  <dgm:cxnLst>
    <dgm:cxn modelId="{1C191AA9-29DA-40B5-9D0E-D004C50F6A97}" type="presOf" srcId="{97B05530-0060-49BC-888F-977EDAF29565}" destId="{0483DD15-D3BB-4D03-BB0D-B00ECCF4D1F3}" srcOrd="0" destOrd="0" presId="urn:microsoft.com/office/officeart/2005/8/layout/arrow1"/>
    <dgm:cxn modelId="{15C4D7F0-D3C0-4D20-9743-3FA0135953EE}" type="presOf" srcId="{B06BCFD1-6B3D-4873-9160-E028B47A3AD2}" destId="{85750C54-CDC5-457E-9FDB-7812CDE8C56A}" srcOrd="0" destOrd="0" presId="urn:microsoft.com/office/officeart/2005/8/layout/arrow1"/>
    <dgm:cxn modelId="{B9176EAC-14A2-46D1-8727-B1F22EBC55F9}" type="presOf" srcId="{D1E875F7-D8A4-49C2-9C50-C0B557808A2E}" destId="{0F74350D-8D01-4718-A18A-E5127760B4E9}" srcOrd="0" destOrd="0" presId="urn:microsoft.com/office/officeart/2005/8/layout/arrow1"/>
    <dgm:cxn modelId="{FF91EDC7-8413-466D-A6C9-53F239CEBE81}" srcId="{D1E875F7-D8A4-49C2-9C50-C0B557808A2E}" destId="{97B05530-0060-49BC-888F-977EDAF29565}" srcOrd="0" destOrd="0" parTransId="{AC07939C-21CE-4A96-AFC1-8E049D54B43B}" sibTransId="{71F9A392-0143-47A3-AFCF-3F4814453EFC}"/>
    <dgm:cxn modelId="{C626A4F5-CA75-4FF8-A738-F1E3833BCA98}" srcId="{D1E875F7-D8A4-49C2-9C50-C0B557808A2E}" destId="{B06BCFD1-6B3D-4873-9160-E028B47A3AD2}" srcOrd="1" destOrd="0" parTransId="{57D4E843-32DA-40A2-91A8-E7FFE898C204}" sibTransId="{4517EBB8-EFF7-4F62-9770-3BF4445448B2}"/>
    <dgm:cxn modelId="{B70B0854-51F6-4256-87CC-615D572CACB9}" type="presParOf" srcId="{0F74350D-8D01-4718-A18A-E5127760B4E9}" destId="{0483DD15-D3BB-4D03-BB0D-B00ECCF4D1F3}" srcOrd="0" destOrd="0" presId="urn:microsoft.com/office/officeart/2005/8/layout/arrow1"/>
    <dgm:cxn modelId="{B8201377-E7CE-4D30-8F03-29FDD641F9D4}" type="presParOf" srcId="{0F74350D-8D01-4718-A18A-E5127760B4E9}" destId="{85750C54-CDC5-457E-9FDB-7812CDE8C56A}" srcOrd="1" destOrd="0" presId="urn:microsoft.com/office/officeart/2005/8/layout/arrow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C526E0-BD76-459B-8AD3-F4D2AB1939FA}" type="doc">
      <dgm:prSet loTypeId="urn:microsoft.com/office/officeart/2005/8/layout/arrow6" loCatId="relationship" qsTypeId="urn:microsoft.com/office/officeart/2005/8/quickstyle/3d2" qsCatId="3D" csTypeId="urn:microsoft.com/office/officeart/2005/8/colors/accent1_2" csCatId="accent1" phldr="1"/>
      <dgm:spPr/>
      <dgm:t>
        <a:bodyPr/>
        <a:lstStyle/>
        <a:p>
          <a:endParaRPr lang="en-US"/>
        </a:p>
      </dgm:t>
    </dgm:pt>
    <dgm:pt modelId="{01BA649D-33BE-43FA-8A0D-484355EC03B5}">
      <dgm:prSet phldrT="[Text]"/>
      <dgm:spPr/>
      <dgm:t>
        <a:bodyPr/>
        <a:lstStyle/>
        <a:p>
          <a:r>
            <a:rPr lang="en-US" b="1" dirty="0" smtClean="0">
              <a:solidFill>
                <a:srgbClr val="FFFF00"/>
              </a:solidFill>
              <a:effectLst/>
              <a:latin typeface="+mn-lt"/>
            </a:rPr>
            <a:t> denture is grasped by the incisors and pulled downward between thumb and forefinger</a:t>
          </a:r>
          <a:endParaRPr lang="en-US" b="1" dirty="0">
            <a:solidFill>
              <a:srgbClr val="FFFF00"/>
            </a:solidFill>
            <a:effectLst/>
            <a:latin typeface="+mn-lt"/>
          </a:endParaRPr>
        </a:p>
      </dgm:t>
    </dgm:pt>
    <dgm:pt modelId="{123E3DB1-A421-4053-AA6D-467AEA7E616C}" type="parTrans" cxnId="{992A24BE-C776-46DC-B0A9-543DF73F8988}">
      <dgm:prSet/>
      <dgm:spPr/>
      <dgm:t>
        <a:bodyPr/>
        <a:lstStyle/>
        <a:p>
          <a:endParaRPr lang="en-US"/>
        </a:p>
      </dgm:t>
    </dgm:pt>
    <dgm:pt modelId="{AEA96107-5507-47BB-A690-C08B322EC9FC}" type="sibTrans" cxnId="{992A24BE-C776-46DC-B0A9-543DF73F8988}">
      <dgm:prSet/>
      <dgm:spPr/>
      <dgm:t>
        <a:bodyPr/>
        <a:lstStyle/>
        <a:p>
          <a:endParaRPr lang="en-US"/>
        </a:p>
      </dgm:t>
    </dgm:pt>
    <dgm:pt modelId="{EB956FED-5B4C-450A-8902-6F9717EDC6C8}">
      <dgm:prSet phldrT="[Text]"/>
      <dgm:spPr/>
      <dgm:t>
        <a:bodyPr/>
        <a:lstStyle/>
        <a:p>
          <a:r>
            <a:rPr lang="en-US" b="1" dirty="0" smtClean="0">
              <a:solidFill>
                <a:srgbClr val="FFFF00"/>
              </a:solidFill>
            </a:rPr>
            <a:t>Placing fingers on the palatal surface and pulling forward</a:t>
          </a:r>
          <a:endParaRPr lang="en-US" b="1" dirty="0">
            <a:solidFill>
              <a:srgbClr val="FFFF00"/>
            </a:solidFill>
          </a:endParaRPr>
        </a:p>
      </dgm:t>
    </dgm:pt>
    <dgm:pt modelId="{A8551460-8133-40CE-AA82-84658C8D36FD}" type="parTrans" cxnId="{FC714338-C4D8-407C-A0AB-3439402DBF1F}">
      <dgm:prSet/>
      <dgm:spPr/>
      <dgm:t>
        <a:bodyPr/>
        <a:lstStyle/>
        <a:p>
          <a:endParaRPr lang="en-US"/>
        </a:p>
      </dgm:t>
    </dgm:pt>
    <dgm:pt modelId="{7EF3B9A6-A316-4350-A651-4F499F2BC480}" type="sibTrans" cxnId="{FC714338-C4D8-407C-A0AB-3439402DBF1F}">
      <dgm:prSet/>
      <dgm:spPr/>
      <dgm:t>
        <a:bodyPr/>
        <a:lstStyle/>
        <a:p>
          <a:endParaRPr lang="en-US"/>
        </a:p>
      </dgm:t>
    </dgm:pt>
    <dgm:pt modelId="{F3BE6581-D36B-4181-AE74-7A2E04B6FDA8}" type="pres">
      <dgm:prSet presAssocID="{52C526E0-BD76-459B-8AD3-F4D2AB1939FA}" presName="compositeShape" presStyleCnt="0">
        <dgm:presLayoutVars>
          <dgm:chMax val="2"/>
          <dgm:dir/>
          <dgm:resizeHandles val="exact"/>
        </dgm:presLayoutVars>
      </dgm:prSet>
      <dgm:spPr/>
      <dgm:t>
        <a:bodyPr/>
        <a:lstStyle/>
        <a:p>
          <a:endParaRPr lang="en-US"/>
        </a:p>
      </dgm:t>
    </dgm:pt>
    <dgm:pt modelId="{11D00F34-0B82-4AB8-B36D-D444CCE9EAF2}" type="pres">
      <dgm:prSet presAssocID="{52C526E0-BD76-459B-8AD3-F4D2AB1939FA}" presName="ribbon" presStyleLbl="node1" presStyleIdx="0" presStyleCnt="1"/>
      <dgm:spPr>
        <a:gradFill flip="none" rotWithShape="0">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dgm:spPr>
    </dgm:pt>
    <dgm:pt modelId="{BCAD2C97-8AB4-4E56-B841-486E23FB2CD0}" type="pres">
      <dgm:prSet presAssocID="{52C526E0-BD76-459B-8AD3-F4D2AB1939FA}" presName="leftArrowText" presStyleLbl="node1" presStyleIdx="0" presStyleCnt="1">
        <dgm:presLayoutVars>
          <dgm:chMax val="0"/>
          <dgm:bulletEnabled val="1"/>
        </dgm:presLayoutVars>
      </dgm:prSet>
      <dgm:spPr/>
      <dgm:t>
        <a:bodyPr/>
        <a:lstStyle/>
        <a:p>
          <a:endParaRPr lang="en-US"/>
        </a:p>
      </dgm:t>
    </dgm:pt>
    <dgm:pt modelId="{C2A23009-C87B-4673-AA71-8E5DA07A6907}" type="pres">
      <dgm:prSet presAssocID="{52C526E0-BD76-459B-8AD3-F4D2AB1939FA}" presName="rightArrowText" presStyleLbl="node1" presStyleIdx="0" presStyleCnt="1">
        <dgm:presLayoutVars>
          <dgm:chMax val="0"/>
          <dgm:bulletEnabled val="1"/>
        </dgm:presLayoutVars>
      </dgm:prSet>
      <dgm:spPr/>
      <dgm:t>
        <a:bodyPr/>
        <a:lstStyle/>
        <a:p>
          <a:endParaRPr lang="en-US"/>
        </a:p>
      </dgm:t>
    </dgm:pt>
  </dgm:ptLst>
  <dgm:cxnLst>
    <dgm:cxn modelId="{992A24BE-C776-46DC-B0A9-543DF73F8988}" srcId="{52C526E0-BD76-459B-8AD3-F4D2AB1939FA}" destId="{01BA649D-33BE-43FA-8A0D-484355EC03B5}" srcOrd="0" destOrd="0" parTransId="{123E3DB1-A421-4053-AA6D-467AEA7E616C}" sibTransId="{AEA96107-5507-47BB-A690-C08B322EC9FC}"/>
    <dgm:cxn modelId="{1A877E09-0513-4F01-837B-07517827636D}" type="presOf" srcId="{52C526E0-BD76-459B-8AD3-F4D2AB1939FA}" destId="{F3BE6581-D36B-4181-AE74-7A2E04B6FDA8}" srcOrd="0" destOrd="0" presId="urn:microsoft.com/office/officeart/2005/8/layout/arrow6"/>
    <dgm:cxn modelId="{FC714338-C4D8-407C-A0AB-3439402DBF1F}" srcId="{52C526E0-BD76-459B-8AD3-F4D2AB1939FA}" destId="{EB956FED-5B4C-450A-8902-6F9717EDC6C8}" srcOrd="1" destOrd="0" parTransId="{A8551460-8133-40CE-AA82-84658C8D36FD}" sibTransId="{7EF3B9A6-A316-4350-A651-4F499F2BC480}"/>
    <dgm:cxn modelId="{DFCDEC2B-A7CD-472D-8215-ACA3F8DD0EA9}" type="presOf" srcId="{EB956FED-5B4C-450A-8902-6F9717EDC6C8}" destId="{C2A23009-C87B-4673-AA71-8E5DA07A6907}" srcOrd="0" destOrd="0" presId="urn:microsoft.com/office/officeart/2005/8/layout/arrow6"/>
    <dgm:cxn modelId="{04C861D3-96EE-414A-8BB0-55AD5994AD0F}" type="presOf" srcId="{01BA649D-33BE-43FA-8A0D-484355EC03B5}" destId="{BCAD2C97-8AB4-4E56-B841-486E23FB2CD0}" srcOrd="0" destOrd="0" presId="urn:microsoft.com/office/officeart/2005/8/layout/arrow6"/>
    <dgm:cxn modelId="{0177C062-1DB0-4A4C-81F0-6D32DBF7D78B}" type="presParOf" srcId="{F3BE6581-D36B-4181-AE74-7A2E04B6FDA8}" destId="{11D00F34-0B82-4AB8-B36D-D444CCE9EAF2}" srcOrd="0" destOrd="0" presId="urn:microsoft.com/office/officeart/2005/8/layout/arrow6"/>
    <dgm:cxn modelId="{904ECEAE-B13B-4D2A-9002-F9AD6EE875DC}" type="presParOf" srcId="{F3BE6581-D36B-4181-AE74-7A2E04B6FDA8}" destId="{BCAD2C97-8AB4-4E56-B841-486E23FB2CD0}" srcOrd="1" destOrd="0" presId="urn:microsoft.com/office/officeart/2005/8/layout/arrow6"/>
    <dgm:cxn modelId="{B7B264A1-436D-4ECB-BAE5-FA8947478DF5}" type="presParOf" srcId="{F3BE6581-D36B-4181-AE74-7A2E04B6FDA8}" destId="{C2A23009-C87B-4673-AA71-8E5DA07A6907}"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2DF118-2DA8-45C1-9261-CDE40BAEF31E}" type="doc">
      <dgm:prSet loTypeId="urn:microsoft.com/office/officeart/2005/8/layout/hProcess9" loCatId="process" qsTypeId="urn:microsoft.com/office/officeart/2005/8/quickstyle/3d2" qsCatId="3D" csTypeId="urn:microsoft.com/office/officeart/2005/8/colors/accent1_2" csCatId="accent1" phldr="1"/>
      <dgm:spPr/>
      <dgm:t>
        <a:bodyPr/>
        <a:lstStyle/>
        <a:p>
          <a:endParaRPr lang="en-US"/>
        </a:p>
      </dgm:t>
    </dgm:pt>
    <dgm:pt modelId="{918F8904-1395-43DE-B646-C9B62187AABF}">
      <dgm:prSet custT="1"/>
      <dgm:spPr>
        <a:solidFill>
          <a:srgbClr val="00B050"/>
        </a:solidFill>
      </dgm:spPr>
      <dgm:t>
        <a:bodyPr/>
        <a:lstStyle/>
        <a:p>
          <a:pPr algn="ctr" rtl="0"/>
          <a:r>
            <a:rPr lang="en-US" sz="3200" dirty="0" smtClean="0">
              <a:solidFill>
                <a:schemeClr val="bg1"/>
              </a:solidFill>
            </a:rPr>
            <a:t>Soft tissue compliance is important when dentures are first inserted</a:t>
          </a:r>
          <a:endParaRPr lang="en-US" sz="3200" dirty="0">
            <a:solidFill>
              <a:schemeClr val="bg1"/>
            </a:solidFill>
          </a:endParaRPr>
        </a:p>
      </dgm:t>
    </dgm:pt>
    <dgm:pt modelId="{0106F0E3-1616-464D-8E87-FF5E206DB790}" type="parTrans" cxnId="{2110FE72-CD1B-4D3C-9452-01717B5BEA89}">
      <dgm:prSet/>
      <dgm:spPr/>
      <dgm:t>
        <a:bodyPr/>
        <a:lstStyle/>
        <a:p>
          <a:endParaRPr lang="en-US"/>
        </a:p>
      </dgm:t>
    </dgm:pt>
    <dgm:pt modelId="{327B1DAE-CB15-46CF-A395-5C5ABFF6A73B}" type="sibTrans" cxnId="{2110FE72-CD1B-4D3C-9452-01717B5BEA89}">
      <dgm:prSet/>
      <dgm:spPr/>
      <dgm:t>
        <a:bodyPr/>
        <a:lstStyle/>
        <a:p>
          <a:endParaRPr lang="en-US"/>
        </a:p>
      </dgm:t>
    </dgm:pt>
    <dgm:pt modelId="{7A27BACD-3556-4D50-A9BB-116403E27179}">
      <dgm:prSet custT="1"/>
      <dgm:spPr>
        <a:solidFill>
          <a:srgbClr val="7030A0"/>
        </a:solidFill>
      </dgm:spPr>
      <dgm:t>
        <a:bodyPr/>
        <a:lstStyle/>
        <a:p>
          <a:pPr rtl="0"/>
          <a:r>
            <a:rPr lang="en-US" sz="3200" dirty="0" smtClean="0">
              <a:solidFill>
                <a:schemeClr val="bg1"/>
              </a:solidFill>
            </a:rPr>
            <a:t>In the medium term soft tissue remodeling</a:t>
          </a:r>
          <a:endParaRPr lang="en-US" sz="3200" dirty="0">
            <a:solidFill>
              <a:schemeClr val="bg1"/>
            </a:solidFill>
          </a:endParaRPr>
        </a:p>
      </dgm:t>
    </dgm:pt>
    <dgm:pt modelId="{8011F31F-03CA-4721-BBE2-8C50368DD574}" type="parTrans" cxnId="{06B6DE0E-C14C-4ECF-9920-2C9D4F7C2AB1}">
      <dgm:prSet/>
      <dgm:spPr/>
      <dgm:t>
        <a:bodyPr/>
        <a:lstStyle/>
        <a:p>
          <a:endParaRPr lang="en-US"/>
        </a:p>
      </dgm:t>
    </dgm:pt>
    <dgm:pt modelId="{0893AB17-1F49-48D2-9454-1A21AA27414E}" type="sibTrans" cxnId="{06B6DE0E-C14C-4ECF-9920-2C9D4F7C2AB1}">
      <dgm:prSet/>
      <dgm:spPr/>
      <dgm:t>
        <a:bodyPr/>
        <a:lstStyle/>
        <a:p>
          <a:endParaRPr lang="en-US"/>
        </a:p>
      </dgm:t>
    </dgm:pt>
    <dgm:pt modelId="{96C7B81A-A63D-416C-ADB0-86567ABBE586}">
      <dgm:prSet/>
      <dgm:spPr>
        <a:solidFill>
          <a:schemeClr val="accent2"/>
        </a:solidFill>
      </dgm:spPr>
      <dgm:t>
        <a:bodyPr/>
        <a:lstStyle/>
        <a:p>
          <a:pPr rtl="0"/>
          <a:r>
            <a:rPr lang="en-US" dirty="0" smtClean="0">
              <a:solidFill>
                <a:schemeClr val="bg1"/>
              </a:solidFill>
            </a:rPr>
            <a:t>In the long term, </a:t>
          </a:r>
          <a:r>
            <a:rPr lang="en-US" dirty="0" err="1" smtClean="0">
              <a:solidFill>
                <a:schemeClr val="bg1"/>
              </a:solidFill>
            </a:rPr>
            <a:t>resorption</a:t>
          </a:r>
          <a:r>
            <a:rPr lang="en-US" dirty="0" smtClean="0">
              <a:solidFill>
                <a:schemeClr val="bg1"/>
              </a:solidFill>
            </a:rPr>
            <a:t> &amp; remodeling of hard tissue may exceed the adaptive capacity of overlying soft tissues</a:t>
          </a:r>
          <a:endParaRPr lang="en-US" dirty="0">
            <a:solidFill>
              <a:schemeClr val="bg1"/>
            </a:solidFill>
          </a:endParaRPr>
        </a:p>
      </dgm:t>
    </dgm:pt>
    <dgm:pt modelId="{72FD0E07-25D3-473D-A0C2-7E92719DA671}" type="parTrans" cxnId="{55372FC1-3CE4-4178-B0BF-832850420565}">
      <dgm:prSet/>
      <dgm:spPr/>
      <dgm:t>
        <a:bodyPr/>
        <a:lstStyle/>
        <a:p>
          <a:endParaRPr lang="en-US"/>
        </a:p>
      </dgm:t>
    </dgm:pt>
    <dgm:pt modelId="{12AC522A-E0EB-4A07-9221-C358CD3BF5B7}" type="sibTrans" cxnId="{55372FC1-3CE4-4178-B0BF-832850420565}">
      <dgm:prSet/>
      <dgm:spPr/>
      <dgm:t>
        <a:bodyPr/>
        <a:lstStyle/>
        <a:p>
          <a:endParaRPr lang="en-US"/>
        </a:p>
      </dgm:t>
    </dgm:pt>
    <dgm:pt modelId="{9E82067C-52B2-4849-8A25-473332D52B37}" type="pres">
      <dgm:prSet presAssocID="{732DF118-2DA8-45C1-9261-CDE40BAEF31E}" presName="CompostProcess" presStyleCnt="0">
        <dgm:presLayoutVars>
          <dgm:dir/>
          <dgm:resizeHandles val="exact"/>
        </dgm:presLayoutVars>
      </dgm:prSet>
      <dgm:spPr/>
      <dgm:t>
        <a:bodyPr/>
        <a:lstStyle/>
        <a:p>
          <a:endParaRPr lang="en-US"/>
        </a:p>
      </dgm:t>
    </dgm:pt>
    <dgm:pt modelId="{C24F2F15-8B45-4F08-AF7C-C09D8CE569D7}" type="pres">
      <dgm:prSet presAssocID="{732DF118-2DA8-45C1-9261-CDE40BAEF31E}" presName="arrow" presStyleLbl="bgShp" presStyleIdx="0" presStyleCnt="1"/>
      <dgm:spPr>
        <a:solidFill>
          <a:schemeClr val="tx1"/>
        </a:solidFill>
      </dgm:spPr>
    </dgm:pt>
    <dgm:pt modelId="{B3F4FB16-9D6C-4C18-BC42-7D70E34E94CA}" type="pres">
      <dgm:prSet presAssocID="{732DF118-2DA8-45C1-9261-CDE40BAEF31E}" presName="linearProcess" presStyleCnt="0"/>
      <dgm:spPr/>
    </dgm:pt>
    <dgm:pt modelId="{D8D70353-E3BD-4EAA-ACB1-87033389E963}" type="pres">
      <dgm:prSet presAssocID="{918F8904-1395-43DE-B646-C9B62187AABF}" presName="textNode" presStyleLbl="node1" presStyleIdx="0" presStyleCnt="3">
        <dgm:presLayoutVars>
          <dgm:bulletEnabled val="1"/>
        </dgm:presLayoutVars>
      </dgm:prSet>
      <dgm:spPr/>
      <dgm:t>
        <a:bodyPr/>
        <a:lstStyle/>
        <a:p>
          <a:endParaRPr lang="en-US"/>
        </a:p>
      </dgm:t>
    </dgm:pt>
    <dgm:pt modelId="{E3A56BC1-E5A9-4DAC-942E-80E0A10F6DB6}" type="pres">
      <dgm:prSet presAssocID="{327B1DAE-CB15-46CF-A395-5C5ABFF6A73B}" presName="sibTrans" presStyleCnt="0"/>
      <dgm:spPr/>
    </dgm:pt>
    <dgm:pt modelId="{2F0E41D3-7A08-4E9E-817F-F984AD40DF97}" type="pres">
      <dgm:prSet presAssocID="{7A27BACD-3556-4D50-A9BB-116403E27179}" presName="textNode" presStyleLbl="node1" presStyleIdx="1" presStyleCnt="3">
        <dgm:presLayoutVars>
          <dgm:bulletEnabled val="1"/>
        </dgm:presLayoutVars>
      </dgm:prSet>
      <dgm:spPr/>
      <dgm:t>
        <a:bodyPr/>
        <a:lstStyle/>
        <a:p>
          <a:endParaRPr lang="en-US"/>
        </a:p>
      </dgm:t>
    </dgm:pt>
    <dgm:pt modelId="{381B2D72-E08E-421A-969D-92300EEF30D5}" type="pres">
      <dgm:prSet presAssocID="{0893AB17-1F49-48D2-9454-1A21AA27414E}" presName="sibTrans" presStyleCnt="0"/>
      <dgm:spPr/>
    </dgm:pt>
    <dgm:pt modelId="{DC878E1A-B80B-40FF-B4A9-B681B18567A3}" type="pres">
      <dgm:prSet presAssocID="{96C7B81A-A63D-416C-ADB0-86567ABBE586}" presName="textNode" presStyleLbl="node1" presStyleIdx="2" presStyleCnt="3">
        <dgm:presLayoutVars>
          <dgm:bulletEnabled val="1"/>
        </dgm:presLayoutVars>
      </dgm:prSet>
      <dgm:spPr/>
      <dgm:t>
        <a:bodyPr/>
        <a:lstStyle/>
        <a:p>
          <a:endParaRPr lang="en-US"/>
        </a:p>
      </dgm:t>
    </dgm:pt>
  </dgm:ptLst>
  <dgm:cxnLst>
    <dgm:cxn modelId="{2110FE72-CD1B-4D3C-9452-01717B5BEA89}" srcId="{732DF118-2DA8-45C1-9261-CDE40BAEF31E}" destId="{918F8904-1395-43DE-B646-C9B62187AABF}" srcOrd="0" destOrd="0" parTransId="{0106F0E3-1616-464D-8E87-FF5E206DB790}" sibTransId="{327B1DAE-CB15-46CF-A395-5C5ABFF6A73B}"/>
    <dgm:cxn modelId="{B7C3C5AD-EF4A-4829-8E24-2EBBF0F520F8}" type="presOf" srcId="{96C7B81A-A63D-416C-ADB0-86567ABBE586}" destId="{DC878E1A-B80B-40FF-B4A9-B681B18567A3}" srcOrd="0" destOrd="0" presId="urn:microsoft.com/office/officeart/2005/8/layout/hProcess9"/>
    <dgm:cxn modelId="{AFB410C1-C228-45B3-ACB0-E0B20D86CBD0}" type="presOf" srcId="{918F8904-1395-43DE-B646-C9B62187AABF}" destId="{D8D70353-E3BD-4EAA-ACB1-87033389E963}" srcOrd="0" destOrd="0" presId="urn:microsoft.com/office/officeart/2005/8/layout/hProcess9"/>
    <dgm:cxn modelId="{51E6BEF6-2434-4A29-AE24-3BE6FEC09342}" type="presOf" srcId="{7A27BACD-3556-4D50-A9BB-116403E27179}" destId="{2F0E41D3-7A08-4E9E-817F-F984AD40DF97}" srcOrd="0" destOrd="0" presId="urn:microsoft.com/office/officeart/2005/8/layout/hProcess9"/>
    <dgm:cxn modelId="{55372FC1-3CE4-4178-B0BF-832850420565}" srcId="{732DF118-2DA8-45C1-9261-CDE40BAEF31E}" destId="{96C7B81A-A63D-416C-ADB0-86567ABBE586}" srcOrd="2" destOrd="0" parTransId="{72FD0E07-25D3-473D-A0C2-7E92719DA671}" sibTransId="{12AC522A-E0EB-4A07-9221-C358CD3BF5B7}"/>
    <dgm:cxn modelId="{06B6DE0E-C14C-4ECF-9920-2C9D4F7C2AB1}" srcId="{732DF118-2DA8-45C1-9261-CDE40BAEF31E}" destId="{7A27BACD-3556-4D50-A9BB-116403E27179}" srcOrd="1" destOrd="0" parTransId="{8011F31F-03CA-4721-BBE2-8C50368DD574}" sibTransId="{0893AB17-1F49-48D2-9454-1A21AA27414E}"/>
    <dgm:cxn modelId="{9649C6AB-2840-43C9-8F5D-2A03C14DE997}" type="presOf" srcId="{732DF118-2DA8-45C1-9261-CDE40BAEF31E}" destId="{9E82067C-52B2-4849-8A25-473332D52B37}" srcOrd="0" destOrd="0" presId="urn:microsoft.com/office/officeart/2005/8/layout/hProcess9"/>
    <dgm:cxn modelId="{ED313987-4236-4BCA-BDBB-C69AB29DD428}" type="presParOf" srcId="{9E82067C-52B2-4849-8A25-473332D52B37}" destId="{C24F2F15-8B45-4F08-AF7C-C09D8CE569D7}" srcOrd="0" destOrd="0" presId="urn:microsoft.com/office/officeart/2005/8/layout/hProcess9"/>
    <dgm:cxn modelId="{77E780F3-6278-4A14-8C36-4D49AA5D335C}" type="presParOf" srcId="{9E82067C-52B2-4849-8A25-473332D52B37}" destId="{B3F4FB16-9D6C-4C18-BC42-7D70E34E94CA}" srcOrd="1" destOrd="0" presId="urn:microsoft.com/office/officeart/2005/8/layout/hProcess9"/>
    <dgm:cxn modelId="{33E36F5E-D3A2-42BA-8BDF-8C517E735568}" type="presParOf" srcId="{B3F4FB16-9D6C-4C18-BC42-7D70E34E94CA}" destId="{D8D70353-E3BD-4EAA-ACB1-87033389E963}" srcOrd="0" destOrd="0" presId="urn:microsoft.com/office/officeart/2005/8/layout/hProcess9"/>
    <dgm:cxn modelId="{FEB196DD-184B-4346-B0A3-3E3B154D0486}" type="presParOf" srcId="{B3F4FB16-9D6C-4C18-BC42-7D70E34E94CA}" destId="{E3A56BC1-E5A9-4DAC-942E-80E0A10F6DB6}" srcOrd="1" destOrd="0" presId="urn:microsoft.com/office/officeart/2005/8/layout/hProcess9"/>
    <dgm:cxn modelId="{1DD1399D-604C-4354-8B54-A42D80585425}" type="presParOf" srcId="{B3F4FB16-9D6C-4C18-BC42-7D70E34E94CA}" destId="{2F0E41D3-7A08-4E9E-817F-F984AD40DF97}" srcOrd="2" destOrd="0" presId="urn:microsoft.com/office/officeart/2005/8/layout/hProcess9"/>
    <dgm:cxn modelId="{1D4DE2AE-99B6-4E53-A89E-5F835EAA4F73}" type="presParOf" srcId="{B3F4FB16-9D6C-4C18-BC42-7D70E34E94CA}" destId="{381B2D72-E08E-421A-969D-92300EEF30D5}" srcOrd="3" destOrd="0" presId="urn:microsoft.com/office/officeart/2005/8/layout/hProcess9"/>
    <dgm:cxn modelId="{B169B866-2D3E-40B7-9374-84EE81A80200}" type="presParOf" srcId="{B3F4FB16-9D6C-4C18-BC42-7D70E34E94CA}" destId="{DC878E1A-B80B-40FF-B4A9-B681B18567A3}"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94B74F-672A-40AB-8D5B-AD83FF24376A}"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A391EF84-9A13-4F4C-969D-5DE8364321CF}">
      <dgm:prSet custT="1"/>
      <dgm:spPr>
        <a:solidFill>
          <a:srgbClr val="99FF99"/>
        </a:solidFill>
      </dgm:spPr>
      <dgm:t>
        <a:bodyPr/>
        <a:lstStyle/>
        <a:p>
          <a:pPr rtl="0"/>
          <a:r>
            <a:rPr lang="en-US" sz="2400" b="1" smtClean="0">
              <a:solidFill>
                <a:schemeClr val="bg1"/>
              </a:solidFill>
            </a:rPr>
            <a:t>According to Fish,</a:t>
          </a:r>
          <a:endParaRPr lang="en-US" sz="2400" b="1">
            <a:solidFill>
              <a:schemeClr val="bg1"/>
            </a:solidFill>
          </a:endParaRPr>
        </a:p>
      </dgm:t>
    </dgm:pt>
    <dgm:pt modelId="{9549755C-0BC1-4813-96A7-BC72E9A031D7}" type="parTrans" cxnId="{37E3373B-404A-4089-B480-5D97F3640011}">
      <dgm:prSet/>
      <dgm:spPr/>
      <dgm:t>
        <a:bodyPr/>
        <a:lstStyle/>
        <a:p>
          <a:endParaRPr lang="en-US"/>
        </a:p>
      </dgm:t>
    </dgm:pt>
    <dgm:pt modelId="{D1A7C3C2-90D4-4C97-878F-0234E3D1F5A6}" type="sibTrans" cxnId="{37E3373B-404A-4089-B480-5D97F3640011}">
      <dgm:prSet/>
      <dgm:spPr/>
      <dgm:t>
        <a:bodyPr/>
        <a:lstStyle/>
        <a:p>
          <a:endParaRPr lang="en-US"/>
        </a:p>
      </dgm:t>
    </dgm:pt>
    <dgm:pt modelId="{86FD3B03-CFD9-43DD-9A3B-36D39C9776E4}">
      <dgm:prSet custT="1"/>
      <dgm:spPr>
        <a:solidFill>
          <a:srgbClr val="FF99CC"/>
        </a:solidFill>
      </dgm:spPr>
      <dgm:t>
        <a:bodyPr/>
        <a:lstStyle/>
        <a:p>
          <a:pPr rtl="0"/>
          <a:r>
            <a:rPr lang="en-US" sz="2400" b="1" dirty="0" smtClean="0">
              <a:solidFill>
                <a:schemeClr val="bg1"/>
              </a:solidFill>
            </a:rPr>
            <a:t>Superior fibers acts to seat the maxillary denture.</a:t>
          </a:r>
          <a:endParaRPr lang="en-US" sz="2400" b="1" dirty="0">
            <a:solidFill>
              <a:schemeClr val="bg1"/>
            </a:solidFill>
          </a:endParaRPr>
        </a:p>
      </dgm:t>
    </dgm:pt>
    <dgm:pt modelId="{D3409898-D0AC-4CBC-A4D9-A6A655AE3C99}" type="parTrans" cxnId="{CBA7F556-73ED-43F6-B824-14B78D8BF6A1}">
      <dgm:prSet/>
      <dgm:spPr>
        <a:ln w="28575">
          <a:solidFill>
            <a:srgbClr val="FFFF00"/>
          </a:solidFill>
        </a:ln>
      </dgm:spPr>
      <dgm:t>
        <a:bodyPr/>
        <a:lstStyle/>
        <a:p>
          <a:endParaRPr lang="en-US"/>
        </a:p>
      </dgm:t>
    </dgm:pt>
    <dgm:pt modelId="{2B93B87F-A114-413D-B662-903160A8C322}" type="sibTrans" cxnId="{CBA7F556-73ED-43F6-B824-14B78D8BF6A1}">
      <dgm:prSet/>
      <dgm:spPr/>
      <dgm:t>
        <a:bodyPr/>
        <a:lstStyle/>
        <a:p>
          <a:endParaRPr lang="en-US"/>
        </a:p>
      </dgm:t>
    </dgm:pt>
    <dgm:pt modelId="{0F165676-F26C-4151-9E4A-A7EDC5A0E03E}">
      <dgm:prSet custT="1"/>
      <dgm:spPr>
        <a:solidFill>
          <a:srgbClr val="9966FF"/>
        </a:solidFill>
      </dgm:spPr>
      <dgm:t>
        <a:bodyPr/>
        <a:lstStyle/>
        <a:p>
          <a:pPr rtl="0"/>
          <a:r>
            <a:rPr lang="en-US" sz="2400" b="1" dirty="0" smtClean="0">
              <a:solidFill>
                <a:schemeClr val="bg1"/>
              </a:solidFill>
            </a:rPr>
            <a:t>Middle </a:t>
          </a:r>
          <a:r>
            <a:rPr lang="en-US" sz="2400" b="1" dirty="0" err="1" smtClean="0">
              <a:solidFill>
                <a:schemeClr val="bg1"/>
              </a:solidFill>
            </a:rPr>
            <a:t>fibres</a:t>
          </a:r>
          <a:r>
            <a:rPr lang="en-US" sz="2400" b="1" dirty="0" smtClean="0">
              <a:solidFill>
                <a:schemeClr val="bg1"/>
              </a:solidFill>
            </a:rPr>
            <a:t> controls the bolus of food.</a:t>
          </a:r>
          <a:endParaRPr lang="en-US" sz="2400" b="1" dirty="0">
            <a:solidFill>
              <a:schemeClr val="bg1"/>
            </a:solidFill>
          </a:endParaRPr>
        </a:p>
      </dgm:t>
    </dgm:pt>
    <dgm:pt modelId="{EF73F195-216D-4F55-B3BE-FED5A89B82CD}" type="parTrans" cxnId="{8BB302C7-B76B-42B2-A47E-5007439EF3A5}">
      <dgm:prSet/>
      <dgm:spPr>
        <a:ln w="28575">
          <a:solidFill>
            <a:srgbClr val="FFFF00"/>
          </a:solidFill>
        </a:ln>
      </dgm:spPr>
      <dgm:t>
        <a:bodyPr/>
        <a:lstStyle/>
        <a:p>
          <a:endParaRPr lang="en-US"/>
        </a:p>
      </dgm:t>
    </dgm:pt>
    <dgm:pt modelId="{E60455CC-4AB8-435A-8E5D-B2904D4A3515}" type="sibTrans" cxnId="{8BB302C7-B76B-42B2-A47E-5007439EF3A5}">
      <dgm:prSet/>
      <dgm:spPr/>
      <dgm:t>
        <a:bodyPr/>
        <a:lstStyle/>
        <a:p>
          <a:endParaRPr lang="en-US"/>
        </a:p>
      </dgm:t>
    </dgm:pt>
    <dgm:pt modelId="{ABE3BE63-0C58-47B9-83EC-77B8039FACB1}">
      <dgm:prSet custT="1"/>
      <dgm:spPr>
        <a:solidFill>
          <a:srgbClr val="00B0F0"/>
        </a:solidFill>
      </dgm:spPr>
      <dgm:t>
        <a:bodyPr/>
        <a:lstStyle/>
        <a:p>
          <a:pPr rtl="0"/>
          <a:r>
            <a:rPr lang="en-US" sz="2400" b="1" dirty="0" smtClean="0">
              <a:solidFill>
                <a:schemeClr val="bg1"/>
              </a:solidFill>
            </a:rPr>
            <a:t>The inferior </a:t>
          </a:r>
          <a:r>
            <a:rPr lang="en-US" sz="2400" b="1" dirty="0" err="1" smtClean="0">
              <a:solidFill>
                <a:schemeClr val="bg1"/>
              </a:solidFill>
            </a:rPr>
            <a:t>fibres</a:t>
          </a:r>
          <a:r>
            <a:rPr lang="en-US" sz="2400" b="1" dirty="0" smtClean="0">
              <a:solidFill>
                <a:schemeClr val="bg1"/>
              </a:solidFill>
            </a:rPr>
            <a:t> contributes to mandibular denture stability. </a:t>
          </a:r>
          <a:endParaRPr lang="en-US" sz="2400" b="1" dirty="0">
            <a:solidFill>
              <a:schemeClr val="bg1"/>
            </a:solidFill>
          </a:endParaRPr>
        </a:p>
      </dgm:t>
    </dgm:pt>
    <dgm:pt modelId="{2731A88D-738C-4EE2-9F08-0F4DF2D9929D}" type="parTrans" cxnId="{ED68FD2B-4DE5-4A65-A1EF-7A9DBE6CD55C}">
      <dgm:prSet/>
      <dgm:spPr>
        <a:ln w="28575">
          <a:solidFill>
            <a:srgbClr val="FFFF00"/>
          </a:solidFill>
        </a:ln>
      </dgm:spPr>
      <dgm:t>
        <a:bodyPr/>
        <a:lstStyle/>
        <a:p>
          <a:endParaRPr lang="en-US"/>
        </a:p>
      </dgm:t>
    </dgm:pt>
    <dgm:pt modelId="{77F46F39-4325-470A-84A1-081646A30201}" type="sibTrans" cxnId="{ED68FD2B-4DE5-4A65-A1EF-7A9DBE6CD55C}">
      <dgm:prSet/>
      <dgm:spPr/>
      <dgm:t>
        <a:bodyPr/>
        <a:lstStyle/>
        <a:p>
          <a:endParaRPr lang="en-US"/>
        </a:p>
      </dgm:t>
    </dgm:pt>
    <dgm:pt modelId="{C682CDE4-5340-4B9F-87BD-6BF82185C1C6}" type="pres">
      <dgm:prSet presAssocID="{F694B74F-672A-40AB-8D5B-AD83FF24376A}" presName="hierChild1" presStyleCnt="0">
        <dgm:presLayoutVars>
          <dgm:orgChart val="1"/>
          <dgm:chPref val="1"/>
          <dgm:dir/>
          <dgm:animOne val="branch"/>
          <dgm:animLvl val="lvl"/>
          <dgm:resizeHandles/>
        </dgm:presLayoutVars>
      </dgm:prSet>
      <dgm:spPr/>
      <dgm:t>
        <a:bodyPr/>
        <a:lstStyle/>
        <a:p>
          <a:endParaRPr lang="en-US"/>
        </a:p>
      </dgm:t>
    </dgm:pt>
    <dgm:pt modelId="{EF49AF4A-9B10-4A93-B4F2-F60B02F786C9}" type="pres">
      <dgm:prSet presAssocID="{A391EF84-9A13-4F4C-969D-5DE8364321CF}" presName="hierRoot1" presStyleCnt="0">
        <dgm:presLayoutVars>
          <dgm:hierBranch val="init"/>
        </dgm:presLayoutVars>
      </dgm:prSet>
      <dgm:spPr/>
    </dgm:pt>
    <dgm:pt modelId="{7957EA1D-6EA7-4AED-8187-7A70A47BF7F7}" type="pres">
      <dgm:prSet presAssocID="{A391EF84-9A13-4F4C-969D-5DE8364321CF}" presName="rootComposite1" presStyleCnt="0"/>
      <dgm:spPr/>
    </dgm:pt>
    <dgm:pt modelId="{8539F305-2E54-4BAC-BD32-587D26D51E59}" type="pres">
      <dgm:prSet presAssocID="{A391EF84-9A13-4F4C-969D-5DE8364321CF}" presName="rootText1" presStyleLbl="node0" presStyleIdx="0" presStyleCnt="1">
        <dgm:presLayoutVars>
          <dgm:chPref val="3"/>
        </dgm:presLayoutVars>
      </dgm:prSet>
      <dgm:spPr/>
      <dgm:t>
        <a:bodyPr/>
        <a:lstStyle/>
        <a:p>
          <a:endParaRPr lang="en-US"/>
        </a:p>
      </dgm:t>
    </dgm:pt>
    <dgm:pt modelId="{F9BAFD5E-3A1C-4074-BC37-4CD3E396D9C7}" type="pres">
      <dgm:prSet presAssocID="{A391EF84-9A13-4F4C-969D-5DE8364321CF}" presName="rootConnector1" presStyleLbl="node1" presStyleIdx="0" presStyleCnt="0"/>
      <dgm:spPr/>
      <dgm:t>
        <a:bodyPr/>
        <a:lstStyle/>
        <a:p>
          <a:endParaRPr lang="en-US"/>
        </a:p>
      </dgm:t>
    </dgm:pt>
    <dgm:pt modelId="{70A77D9E-24EB-44CE-AD67-726C607DC1E2}" type="pres">
      <dgm:prSet presAssocID="{A391EF84-9A13-4F4C-969D-5DE8364321CF}" presName="hierChild2" presStyleCnt="0"/>
      <dgm:spPr/>
    </dgm:pt>
    <dgm:pt modelId="{886B0F1B-B530-446C-A953-81DFB1BA9F4E}" type="pres">
      <dgm:prSet presAssocID="{D3409898-D0AC-4CBC-A4D9-A6A655AE3C99}" presName="Name37" presStyleLbl="parChTrans1D2" presStyleIdx="0" presStyleCnt="3"/>
      <dgm:spPr/>
      <dgm:t>
        <a:bodyPr/>
        <a:lstStyle/>
        <a:p>
          <a:endParaRPr lang="en-US"/>
        </a:p>
      </dgm:t>
    </dgm:pt>
    <dgm:pt modelId="{AD115393-FD31-4825-BF42-3277CE9A4C4F}" type="pres">
      <dgm:prSet presAssocID="{86FD3B03-CFD9-43DD-9A3B-36D39C9776E4}" presName="hierRoot2" presStyleCnt="0">
        <dgm:presLayoutVars>
          <dgm:hierBranch val="init"/>
        </dgm:presLayoutVars>
      </dgm:prSet>
      <dgm:spPr/>
    </dgm:pt>
    <dgm:pt modelId="{D8D5DCD1-C81B-46E8-AF1C-640398AD2A56}" type="pres">
      <dgm:prSet presAssocID="{86FD3B03-CFD9-43DD-9A3B-36D39C9776E4}" presName="rootComposite" presStyleCnt="0"/>
      <dgm:spPr/>
    </dgm:pt>
    <dgm:pt modelId="{EBABDED4-23EE-4445-AABC-A3EDFC57642C}" type="pres">
      <dgm:prSet presAssocID="{86FD3B03-CFD9-43DD-9A3B-36D39C9776E4}" presName="rootText" presStyleLbl="node2" presStyleIdx="0" presStyleCnt="3" custScaleY="152542">
        <dgm:presLayoutVars>
          <dgm:chPref val="3"/>
        </dgm:presLayoutVars>
      </dgm:prSet>
      <dgm:spPr/>
      <dgm:t>
        <a:bodyPr/>
        <a:lstStyle/>
        <a:p>
          <a:endParaRPr lang="en-US"/>
        </a:p>
      </dgm:t>
    </dgm:pt>
    <dgm:pt modelId="{3C913E5F-7615-45AD-8173-C2F8B8908A0F}" type="pres">
      <dgm:prSet presAssocID="{86FD3B03-CFD9-43DD-9A3B-36D39C9776E4}" presName="rootConnector" presStyleLbl="node2" presStyleIdx="0" presStyleCnt="3"/>
      <dgm:spPr/>
      <dgm:t>
        <a:bodyPr/>
        <a:lstStyle/>
        <a:p>
          <a:endParaRPr lang="en-US"/>
        </a:p>
      </dgm:t>
    </dgm:pt>
    <dgm:pt modelId="{28E3DE2B-EB59-44A2-BD45-C333966B5F60}" type="pres">
      <dgm:prSet presAssocID="{86FD3B03-CFD9-43DD-9A3B-36D39C9776E4}" presName="hierChild4" presStyleCnt="0"/>
      <dgm:spPr/>
    </dgm:pt>
    <dgm:pt modelId="{2F5C2D91-B246-4032-B2D7-C05B463AADF5}" type="pres">
      <dgm:prSet presAssocID="{86FD3B03-CFD9-43DD-9A3B-36D39C9776E4}" presName="hierChild5" presStyleCnt="0"/>
      <dgm:spPr/>
    </dgm:pt>
    <dgm:pt modelId="{9BBBF6D3-CB7D-4CCA-A37C-10C398886CA6}" type="pres">
      <dgm:prSet presAssocID="{EF73F195-216D-4F55-B3BE-FED5A89B82CD}" presName="Name37" presStyleLbl="parChTrans1D2" presStyleIdx="1" presStyleCnt="3"/>
      <dgm:spPr/>
      <dgm:t>
        <a:bodyPr/>
        <a:lstStyle/>
        <a:p>
          <a:endParaRPr lang="en-US"/>
        </a:p>
      </dgm:t>
    </dgm:pt>
    <dgm:pt modelId="{54EF1809-AE02-4AB4-ABAE-058B589BFA0E}" type="pres">
      <dgm:prSet presAssocID="{0F165676-F26C-4151-9E4A-A7EDC5A0E03E}" presName="hierRoot2" presStyleCnt="0">
        <dgm:presLayoutVars>
          <dgm:hierBranch val="init"/>
        </dgm:presLayoutVars>
      </dgm:prSet>
      <dgm:spPr/>
    </dgm:pt>
    <dgm:pt modelId="{F1D2475E-C230-4DC3-A12D-F5187C399388}" type="pres">
      <dgm:prSet presAssocID="{0F165676-F26C-4151-9E4A-A7EDC5A0E03E}" presName="rootComposite" presStyleCnt="0"/>
      <dgm:spPr/>
    </dgm:pt>
    <dgm:pt modelId="{609A7DC0-9B32-4B04-AA65-964DE3DD137D}" type="pres">
      <dgm:prSet presAssocID="{0F165676-F26C-4151-9E4A-A7EDC5A0E03E}" presName="rootText" presStyleLbl="node2" presStyleIdx="1" presStyleCnt="3" custScaleY="154857">
        <dgm:presLayoutVars>
          <dgm:chPref val="3"/>
        </dgm:presLayoutVars>
      </dgm:prSet>
      <dgm:spPr/>
      <dgm:t>
        <a:bodyPr/>
        <a:lstStyle/>
        <a:p>
          <a:endParaRPr lang="en-US"/>
        </a:p>
      </dgm:t>
    </dgm:pt>
    <dgm:pt modelId="{78C30436-1A2C-400D-B0E2-51C5B2C6AB9D}" type="pres">
      <dgm:prSet presAssocID="{0F165676-F26C-4151-9E4A-A7EDC5A0E03E}" presName="rootConnector" presStyleLbl="node2" presStyleIdx="1" presStyleCnt="3"/>
      <dgm:spPr/>
      <dgm:t>
        <a:bodyPr/>
        <a:lstStyle/>
        <a:p>
          <a:endParaRPr lang="en-US"/>
        </a:p>
      </dgm:t>
    </dgm:pt>
    <dgm:pt modelId="{8BFBF455-3FD2-4A8B-84BF-53F9A2C1BFA0}" type="pres">
      <dgm:prSet presAssocID="{0F165676-F26C-4151-9E4A-A7EDC5A0E03E}" presName="hierChild4" presStyleCnt="0"/>
      <dgm:spPr/>
    </dgm:pt>
    <dgm:pt modelId="{8C2476E4-CA38-45E1-BBAB-F8F89939DCAF}" type="pres">
      <dgm:prSet presAssocID="{0F165676-F26C-4151-9E4A-A7EDC5A0E03E}" presName="hierChild5" presStyleCnt="0"/>
      <dgm:spPr/>
    </dgm:pt>
    <dgm:pt modelId="{BFD72951-9B11-4141-BDF5-7FF16B3E3B48}" type="pres">
      <dgm:prSet presAssocID="{2731A88D-738C-4EE2-9F08-0F4DF2D9929D}" presName="Name37" presStyleLbl="parChTrans1D2" presStyleIdx="2" presStyleCnt="3"/>
      <dgm:spPr/>
      <dgm:t>
        <a:bodyPr/>
        <a:lstStyle/>
        <a:p>
          <a:endParaRPr lang="en-US"/>
        </a:p>
      </dgm:t>
    </dgm:pt>
    <dgm:pt modelId="{905D084D-FF07-473A-8B60-CE04039EFED3}" type="pres">
      <dgm:prSet presAssocID="{ABE3BE63-0C58-47B9-83EC-77B8039FACB1}" presName="hierRoot2" presStyleCnt="0">
        <dgm:presLayoutVars>
          <dgm:hierBranch val="init"/>
        </dgm:presLayoutVars>
      </dgm:prSet>
      <dgm:spPr/>
    </dgm:pt>
    <dgm:pt modelId="{EDC3E24D-1D80-496F-8DDE-9AE706C45AB4}" type="pres">
      <dgm:prSet presAssocID="{ABE3BE63-0C58-47B9-83EC-77B8039FACB1}" presName="rootComposite" presStyleCnt="0"/>
      <dgm:spPr/>
    </dgm:pt>
    <dgm:pt modelId="{DC49CD45-50C2-42AE-B272-09E4261F8192}" type="pres">
      <dgm:prSet presAssocID="{ABE3BE63-0C58-47B9-83EC-77B8039FACB1}" presName="rootText" presStyleLbl="node2" presStyleIdx="2" presStyleCnt="3" custScaleY="146391">
        <dgm:presLayoutVars>
          <dgm:chPref val="3"/>
        </dgm:presLayoutVars>
      </dgm:prSet>
      <dgm:spPr/>
      <dgm:t>
        <a:bodyPr/>
        <a:lstStyle/>
        <a:p>
          <a:endParaRPr lang="en-US"/>
        </a:p>
      </dgm:t>
    </dgm:pt>
    <dgm:pt modelId="{709237BD-BA98-41EE-BCC2-411A95A2092D}" type="pres">
      <dgm:prSet presAssocID="{ABE3BE63-0C58-47B9-83EC-77B8039FACB1}" presName="rootConnector" presStyleLbl="node2" presStyleIdx="2" presStyleCnt="3"/>
      <dgm:spPr/>
      <dgm:t>
        <a:bodyPr/>
        <a:lstStyle/>
        <a:p>
          <a:endParaRPr lang="en-US"/>
        </a:p>
      </dgm:t>
    </dgm:pt>
    <dgm:pt modelId="{1ECD35C3-5FE6-4475-B8F6-7B30C86FD9A1}" type="pres">
      <dgm:prSet presAssocID="{ABE3BE63-0C58-47B9-83EC-77B8039FACB1}" presName="hierChild4" presStyleCnt="0"/>
      <dgm:spPr/>
    </dgm:pt>
    <dgm:pt modelId="{4A1681BD-D722-44B7-9DDE-B6B6FA417DCA}" type="pres">
      <dgm:prSet presAssocID="{ABE3BE63-0C58-47B9-83EC-77B8039FACB1}" presName="hierChild5" presStyleCnt="0"/>
      <dgm:spPr/>
    </dgm:pt>
    <dgm:pt modelId="{30712554-B137-4A0A-8EE7-83F971A7A28F}" type="pres">
      <dgm:prSet presAssocID="{A391EF84-9A13-4F4C-969D-5DE8364321CF}" presName="hierChild3" presStyleCnt="0"/>
      <dgm:spPr/>
    </dgm:pt>
  </dgm:ptLst>
  <dgm:cxnLst>
    <dgm:cxn modelId="{8BB302C7-B76B-42B2-A47E-5007439EF3A5}" srcId="{A391EF84-9A13-4F4C-969D-5DE8364321CF}" destId="{0F165676-F26C-4151-9E4A-A7EDC5A0E03E}" srcOrd="1" destOrd="0" parTransId="{EF73F195-216D-4F55-B3BE-FED5A89B82CD}" sibTransId="{E60455CC-4AB8-435A-8E5D-B2904D4A3515}"/>
    <dgm:cxn modelId="{CBA7F556-73ED-43F6-B824-14B78D8BF6A1}" srcId="{A391EF84-9A13-4F4C-969D-5DE8364321CF}" destId="{86FD3B03-CFD9-43DD-9A3B-36D39C9776E4}" srcOrd="0" destOrd="0" parTransId="{D3409898-D0AC-4CBC-A4D9-A6A655AE3C99}" sibTransId="{2B93B87F-A114-413D-B662-903160A8C322}"/>
    <dgm:cxn modelId="{ED68FD2B-4DE5-4A65-A1EF-7A9DBE6CD55C}" srcId="{A391EF84-9A13-4F4C-969D-5DE8364321CF}" destId="{ABE3BE63-0C58-47B9-83EC-77B8039FACB1}" srcOrd="2" destOrd="0" parTransId="{2731A88D-738C-4EE2-9F08-0F4DF2D9929D}" sibTransId="{77F46F39-4325-470A-84A1-081646A30201}"/>
    <dgm:cxn modelId="{37E3373B-404A-4089-B480-5D97F3640011}" srcId="{F694B74F-672A-40AB-8D5B-AD83FF24376A}" destId="{A391EF84-9A13-4F4C-969D-5DE8364321CF}" srcOrd="0" destOrd="0" parTransId="{9549755C-0BC1-4813-96A7-BC72E9A031D7}" sibTransId="{D1A7C3C2-90D4-4C97-878F-0234E3D1F5A6}"/>
    <dgm:cxn modelId="{CD5118CB-7CD5-43B4-9623-E196A382471E}" type="presOf" srcId="{A391EF84-9A13-4F4C-969D-5DE8364321CF}" destId="{F9BAFD5E-3A1C-4074-BC37-4CD3E396D9C7}" srcOrd="1" destOrd="0" presId="urn:microsoft.com/office/officeart/2005/8/layout/orgChart1"/>
    <dgm:cxn modelId="{07E580FB-8296-402C-8A52-27DF9F4050C4}" type="presOf" srcId="{A391EF84-9A13-4F4C-969D-5DE8364321CF}" destId="{8539F305-2E54-4BAC-BD32-587D26D51E59}" srcOrd="0" destOrd="0" presId="urn:microsoft.com/office/officeart/2005/8/layout/orgChart1"/>
    <dgm:cxn modelId="{4CACC4DD-B67D-4489-A55A-3D3E4A9461AD}" type="presOf" srcId="{86FD3B03-CFD9-43DD-9A3B-36D39C9776E4}" destId="{EBABDED4-23EE-4445-AABC-A3EDFC57642C}" srcOrd="0" destOrd="0" presId="urn:microsoft.com/office/officeart/2005/8/layout/orgChart1"/>
    <dgm:cxn modelId="{602146B1-7E66-4BA9-B762-7326A3010518}" type="presOf" srcId="{EF73F195-216D-4F55-B3BE-FED5A89B82CD}" destId="{9BBBF6D3-CB7D-4CCA-A37C-10C398886CA6}" srcOrd="0" destOrd="0" presId="urn:microsoft.com/office/officeart/2005/8/layout/orgChart1"/>
    <dgm:cxn modelId="{AC330C5B-267F-4A0D-B766-07B1D17EC459}" type="presOf" srcId="{86FD3B03-CFD9-43DD-9A3B-36D39C9776E4}" destId="{3C913E5F-7615-45AD-8173-C2F8B8908A0F}" srcOrd="1" destOrd="0" presId="urn:microsoft.com/office/officeart/2005/8/layout/orgChart1"/>
    <dgm:cxn modelId="{138992AF-0718-423A-871E-4998E2C666AE}" type="presOf" srcId="{0F165676-F26C-4151-9E4A-A7EDC5A0E03E}" destId="{78C30436-1A2C-400D-B0E2-51C5B2C6AB9D}" srcOrd="1" destOrd="0" presId="urn:microsoft.com/office/officeart/2005/8/layout/orgChart1"/>
    <dgm:cxn modelId="{DE471C07-C6E0-443E-88F0-F761DB946B12}" type="presOf" srcId="{ABE3BE63-0C58-47B9-83EC-77B8039FACB1}" destId="{709237BD-BA98-41EE-BCC2-411A95A2092D}" srcOrd="1" destOrd="0" presId="urn:microsoft.com/office/officeart/2005/8/layout/orgChart1"/>
    <dgm:cxn modelId="{C7662D76-F679-4B33-BAEC-DB0FE25054F1}" type="presOf" srcId="{2731A88D-738C-4EE2-9F08-0F4DF2D9929D}" destId="{BFD72951-9B11-4141-BDF5-7FF16B3E3B48}" srcOrd="0" destOrd="0" presId="urn:microsoft.com/office/officeart/2005/8/layout/orgChart1"/>
    <dgm:cxn modelId="{2AADF661-A338-437B-8CF7-B50AFADD8CA2}" type="presOf" srcId="{0F165676-F26C-4151-9E4A-A7EDC5A0E03E}" destId="{609A7DC0-9B32-4B04-AA65-964DE3DD137D}" srcOrd="0" destOrd="0" presId="urn:microsoft.com/office/officeart/2005/8/layout/orgChart1"/>
    <dgm:cxn modelId="{CAD4EE03-553E-4BF8-933A-3C73F0367E5E}" type="presOf" srcId="{F694B74F-672A-40AB-8D5B-AD83FF24376A}" destId="{C682CDE4-5340-4B9F-87BD-6BF82185C1C6}" srcOrd="0" destOrd="0" presId="urn:microsoft.com/office/officeart/2005/8/layout/orgChart1"/>
    <dgm:cxn modelId="{367C5812-9AC4-4959-B88A-1375DAADE9AA}" type="presOf" srcId="{ABE3BE63-0C58-47B9-83EC-77B8039FACB1}" destId="{DC49CD45-50C2-42AE-B272-09E4261F8192}" srcOrd="0" destOrd="0" presId="urn:microsoft.com/office/officeart/2005/8/layout/orgChart1"/>
    <dgm:cxn modelId="{CAC3BF16-439D-428C-9A06-740D321D7085}" type="presOf" srcId="{D3409898-D0AC-4CBC-A4D9-A6A655AE3C99}" destId="{886B0F1B-B530-446C-A953-81DFB1BA9F4E}" srcOrd="0" destOrd="0" presId="urn:microsoft.com/office/officeart/2005/8/layout/orgChart1"/>
    <dgm:cxn modelId="{B79D6A1A-1862-43FE-AA8D-52C4430E91F1}" type="presParOf" srcId="{C682CDE4-5340-4B9F-87BD-6BF82185C1C6}" destId="{EF49AF4A-9B10-4A93-B4F2-F60B02F786C9}" srcOrd="0" destOrd="0" presId="urn:microsoft.com/office/officeart/2005/8/layout/orgChart1"/>
    <dgm:cxn modelId="{94686A63-F032-455B-AD4D-1C1279C7B786}" type="presParOf" srcId="{EF49AF4A-9B10-4A93-B4F2-F60B02F786C9}" destId="{7957EA1D-6EA7-4AED-8187-7A70A47BF7F7}" srcOrd="0" destOrd="0" presId="urn:microsoft.com/office/officeart/2005/8/layout/orgChart1"/>
    <dgm:cxn modelId="{72C46CE1-2A17-4AB7-9916-88A2649C30EE}" type="presParOf" srcId="{7957EA1D-6EA7-4AED-8187-7A70A47BF7F7}" destId="{8539F305-2E54-4BAC-BD32-587D26D51E59}" srcOrd="0" destOrd="0" presId="urn:microsoft.com/office/officeart/2005/8/layout/orgChart1"/>
    <dgm:cxn modelId="{248AD331-EEBD-4416-9ED4-1B068F664B9F}" type="presParOf" srcId="{7957EA1D-6EA7-4AED-8187-7A70A47BF7F7}" destId="{F9BAFD5E-3A1C-4074-BC37-4CD3E396D9C7}" srcOrd="1" destOrd="0" presId="urn:microsoft.com/office/officeart/2005/8/layout/orgChart1"/>
    <dgm:cxn modelId="{1D08B55D-4038-423D-8ADB-40F846C051EB}" type="presParOf" srcId="{EF49AF4A-9B10-4A93-B4F2-F60B02F786C9}" destId="{70A77D9E-24EB-44CE-AD67-726C607DC1E2}" srcOrd="1" destOrd="0" presId="urn:microsoft.com/office/officeart/2005/8/layout/orgChart1"/>
    <dgm:cxn modelId="{1A84D3A8-F880-4049-A8BB-4C116E33C21D}" type="presParOf" srcId="{70A77D9E-24EB-44CE-AD67-726C607DC1E2}" destId="{886B0F1B-B530-446C-A953-81DFB1BA9F4E}" srcOrd="0" destOrd="0" presId="urn:microsoft.com/office/officeart/2005/8/layout/orgChart1"/>
    <dgm:cxn modelId="{90940B62-1132-42A6-885E-F36BB935ED9C}" type="presParOf" srcId="{70A77D9E-24EB-44CE-AD67-726C607DC1E2}" destId="{AD115393-FD31-4825-BF42-3277CE9A4C4F}" srcOrd="1" destOrd="0" presId="urn:microsoft.com/office/officeart/2005/8/layout/orgChart1"/>
    <dgm:cxn modelId="{1FA7709D-344D-4AA8-BFA9-BBC4F7B79046}" type="presParOf" srcId="{AD115393-FD31-4825-BF42-3277CE9A4C4F}" destId="{D8D5DCD1-C81B-46E8-AF1C-640398AD2A56}" srcOrd="0" destOrd="0" presId="urn:microsoft.com/office/officeart/2005/8/layout/orgChart1"/>
    <dgm:cxn modelId="{E510BD2D-3AB0-4F52-8B70-94A620A96498}" type="presParOf" srcId="{D8D5DCD1-C81B-46E8-AF1C-640398AD2A56}" destId="{EBABDED4-23EE-4445-AABC-A3EDFC57642C}" srcOrd="0" destOrd="0" presId="urn:microsoft.com/office/officeart/2005/8/layout/orgChart1"/>
    <dgm:cxn modelId="{766626A5-2676-4FFD-8E85-A5E3FBEA1F93}" type="presParOf" srcId="{D8D5DCD1-C81B-46E8-AF1C-640398AD2A56}" destId="{3C913E5F-7615-45AD-8173-C2F8B8908A0F}" srcOrd="1" destOrd="0" presId="urn:microsoft.com/office/officeart/2005/8/layout/orgChart1"/>
    <dgm:cxn modelId="{BF885422-C081-4F65-9ABA-D97247D73888}" type="presParOf" srcId="{AD115393-FD31-4825-BF42-3277CE9A4C4F}" destId="{28E3DE2B-EB59-44A2-BD45-C333966B5F60}" srcOrd="1" destOrd="0" presId="urn:microsoft.com/office/officeart/2005/8/layout/orgChart1"/>
    <dgm:cxn modelId="{274C1082-8693-4DD3-BA9C-2A208D953B63}" type="presParOf" srcId="{AD115393-FD31-4825-BF42-3277CE9A4C4F}" destId="{2F5C2D91-B246-4032-B2D7-C05B463AADF5}" srcOrd="2" destOrd="0" presId="urn:microsoft.com/office/officeart/2005/8/layout/orgChart1"/>
    <dgm:cxn modelId="{5DD923B6-FF3C-466F-8960-E65E91C43113}" type="presParOf" srcId="{70A77D9E-24EB-44CE-AD67-726C607DC1E2}" destId="{9BBBF6D3-CB7D-4CCA-A37C-10C398886CA6}" srcOrd="2" destOrd="0" presId="urn:microsoft.com/office/officeart/2005/8/layout/orgChart1"/>
    <dgm:cxn modelId="{D059E9EC-D966-4F76-948C-F97A7855F408}" type="presParOf" srcId="{70A77D9E-24EB-44CE-AD67-726C607DC1E2}" destId="{54EF1809-AE02-4AB4-ABAE-058B589BFA0E}" srcOrd="3" destOrd="0" presId="urn:microsoft.com/office/officeart/2005/8/layout/orgChart1"/>
    <dgm:cxn modelId="{08C9CFEE-2BD7-43B4-9018-CB44CB6D9F33}" type="presParOf" srcId="{54EF1809-AE02-4AB4-ABAE-058B589BFA0E}" destId="{F1D2475E-C230-4DC3-A12D-F5187C399388}" srcOrd="0" destOrd="0" presId="urn:microsoft.com/office/officeart/2005/8/layout/orgChart1"/>
    <dgm:cxn modelId="{94A121AC-1B74-4680-889B-3E9425B039AE}" type="presParOf" srcId="{F1D2475E-C230-4DC3-A12D-F5187C399388}" destId="{609A7DC0-9B32-4B04-AA65-964DE3DD137D}" srcOrd="0" destOrd="0" presId="urn:microsoft.com/office/officeart/2005/8/layout/orgChart1"/>
    <dgm:cxn modelId="{5FD1814C-B2A7-4CA5-8184-93DAF9EAEF39}" type="presParOf" srcId="{F1D2475E-C230-4DC3-A12D-F5187C399388}" destId="{78C30436-1A2C-400D-B0E2-51C5B2C6AB9D}" srcOrd="1" destOrd="0" presId="urn:microsoft.com/office/officeart/2005/8/layout/orgChart1"/>
    <dgm:cxn modelId="{ABDA1CD8-54A8-4CE8-A0BA-1AC5F421524B}" type="presParOf" srcId="{54EF1809-AE02-4AB4-ABAE-058B589BFA0E}" destId="{8BFBF455-3FD2-4A8B-84BF-53F9A2C1BFA0}" srcOrd="1" destOrd="0" presId="urn:microsoft.com/office/officeart/2005/8/layout/orgChart1"/>
    <dgm:cxn modelId="{A8D1EE5F-918D-4A16-BA53-05B061E8A8CC}" type="presParOf" srcId="{54EF1809-AE02-4AB4-ABAE-058B589BFA0E}" destId="{8C2476E4-CA38-45E1-BBAB-F8F89939DCAF}" srcOrd="2" destOrd="0" presId="urn:microsoft.com/office/officeart/2005/8/layout/orgChart1"/>
    <dgm:cxn modelId="{E40D5B53-398B-4E06-8B67-00B3D503334A}" type="presParOf" srcId="{70A77D9E-24EB-44CE-AD67-726C607DC1E2}" destId="{BFD72951-9B11-4141-BDF5-7FF16B3E3B48}" srcOrd="4" destOrd="0" presId="urn:microsoft.com/office/officeart/2005/8/layout/orgChart1"/>
    <dgm:cxn modelId="{1180B1D3-BFE0-4792-8825-BC16DE1D58DA}" type="presParOf" srcId="{70A77D9E-24EB-44CE-AD67-726C607DC1E2}" destId="{905D084D-FF07-473A-8B60-CE04039EFED3}" srcOrd="5" destOrd="0" presId="urn:microsoft.com/office/officeart/2005/8/layout/orgChart1"/>
    <dgm:cxn modelId="{FBBA7B73-39D6-4D9F-91C4-0A3BEDE34371}" type="presParOf" srcId="{905D084D-FF07-473A-8B60-CE04039EFED3}" destId="{EDC3E24D-1D80-496F-8DDE-9AE706C45AB4}" srcOrd="0" destOrd="0" presId="urn:microsoft.com/office/officeart/2005/8/layout/orgChart1"/>
    <dgm:cxn modelId="{3E26D027-5127-4CD4-9C2B-B14777B03F0C}" type="presParOf" srcId="{EDC3E24D-1D80-496F-8DDE-9AE706C45AB4}" destId="{DC49CD45-50C2-42AE-B272-09E4261F8192}" srcOrd="0" destOrd="0" presId="urn:microsoft.com/office/officeart/2005/8/layout/orgChart1"/>
    <dgm:cxn modelId="{8E6FB414-4EC5-44FB-BD1D-9778E728A05D}" type="presParOf" srcId="{EDC3E24D-1D80-496F-8DDE-9AE706C45AB4}" destId="{709237BD-BA98-41EE-BCC2-411A95A2092D}" srcOrd="1" destOrd="0" presId="urn:microsoft.com/office/officeart/2005/8/layout/orgChart1"/>
    <dgm:cxn modelId="{DDD544F0-1ABF-4316-9129-B98CE65CA2F0}" type="presParOf" srcId="{905D084D-FF07-473A-8B60-CE04039EFED3}" destId="{1ECD35C3-5FE6-4475-B8F6-7B30C86FD9A1}" srcOrd="1" destOrd="0" presId="urn:microsoft.com/office/officeart/2005/8/layout/orgChart1"/>
    <dgm:cxn modelId="{60C98CE1-7D54-4E24-BE44-D85FCCF9E5C0}" type="presParOf" srcId="{905D084D-FF07-473A-8B60-CE04039EFED3}" destId="{4A1681BD-D722-44B7-9DDE-B6B6FA417DCA}" srcOrd="2" destOrd="0" presId="urn:microsoft.com/office/officeart/2005/8/layout/orgChart1"/>
    <dgm:cxn modelId="{17C3A6B5-A6CF-46D8-AEFB-0D8B5CD4A621}" type="presParOf" srcId="{EF49AF4A-9B10-4A93-B4F2-F60B02F786C9}" destId="{30712554-B137-4A0A-8EE7-83F971A7A28F}" srcOrd="2" destOrd="0" presId="urn:microsoft.com/office/officeart/2005/8/layout/orgChart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C01643-1E0A-495D-AF37-3AF2048434F3}" type="doc">
      <dgm:prSet loTypeId="urn:microsoft.com/office/officeart/2005/8/layout/hList7#1" loCatId="list" qsTypeId="urn:microsoft.com/office/officeart/2005/8/quickstyle/3d2" qsCatId="3D" csTypeId="urn:microsoft.com/office/officeart/2005/8/colors/colorful4" csCatId="colorful" phldr="1"/>
      <dgm:spPr/>
    </dgm:pt>
    <dgm:pt modelId="{B19A7477-D920-4562-83A3-95ECC5622234}">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dgm:spPr>
      <dgm:t>
        <a:bodyPr/>
        <a:lstStyle/>
        <a:p>
          <a:r>
            <a:rPr lang="en-US" sz="3600" b="1" dirty="0" smtClean="0">
              <a:solidFill>
                <a:schemeClr val="bg1"/>
              </a:solidFill>
              <a:latin typeface="Gabriola" pitchFamily="82" charset="0"/>
            </a:rPr>
            <a:t>medial roll of the </a:t>
          </a:r>
          <a:r>
            <a:rPr lang="en-US" sz="3600" b="1" dirty="0" err="1" smtClean="0">
              <a:solidFill>
                <a:schemeClr val="bg1"/>
              </a:solidFill>
              <a:latin typeface="Gabriola" pitchFamily="82" charset="0"/>
            </a:rPr>
            <a:t>buccinator</a:t>
          </a:r>
          <a:r>
            <a:rPr lang="en-US" sz="3600" b="1" dirty="0" smtClean="0">
              <a:solidFill>
                <a:schemeClr val="bg1"/>
              </a:solidFill>
              <a:latin typeface="Gabriola" pitchFamily="82" charset="0"/>
            </a:rPr>
            <a:t> muscle</a:t>
          </a:r>
          <a:endParaRPr lang="en-US" sz="3600" b="1" dirty="0">
            <a:solidFill>
              <a:schemeClr val="bg1"/>
            </a:solidFill>
            <a:latin typeface="Gabriola" pitchFamily="82" charset="0"/>
          </a:endParaRPr>
        </a:p>
      </dgm:t>
    </dgm:pt>
    <dgm:pt modelId="{47A5F214-7CCA-4E1B-A03C-959271632EC0}" type="parTrans" cxnId="{C0CDE072-1BDA-44A2-AAF1-385A073F3AF0}">
      <dgm:prSet/>
      <dgm:spPr/>
      <dgm:t>
        <a:bodyPr/>
        <a:lstStyle/>
        <a:p>
          <a:endParaRPr lang="en-US"/>
        </a:p>
      </dgm:t>
    </dgm:pt>
    <dgm:pt modelId="{8170F7D6-9487-4326-9ABA-A9E23AC1BD78}" type="sibTrans" cxnId="{C0CDE072-1BDA-44A2-AAF1-385A073F3AF0}">
      <dgm:prSet/>
      <dgm:spPr/>
      <dgm:t>
        <a:bodyPr/>
        <a:lstStyle/>
        <a:p>
          <a:endParaRPr lang="en-US"/>
        </a:p>
      </dgm:t>
    </dgm:pt>
    <dgm:pt modelId="{94788620-DAF9-416F-8B12-45B1F11E562E}">
      <dgm:prSet phldrT="[Tex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dgm:spPr>
      <dgm:t>
        <a:bodyPr/>
        <a:lstStyle/>
        <a:p>
          <a:r>
            <a:rPr lang="en-US" sz="3600" b="1" dirty="0" smtClean="0">
              <a:solidFill>
                <a:schemeClr val="bg1"/>
              </a:solidFill>
              <a:latin typeface="Gabriola" pitchFamily="82" charset="0"/>
            </a:rPr>
            <a:t>tongue</a:t>
          </a:r>
          <a:endParaRPr lang="en-US" sz="3600" b="1" dirty="0">
            <a:solidFill>
              <a:schemeClr val="bg1"/>
            </a:solidFill>
            <a:latin typeface="Gabriola" pitchFamily="82" charset="0"/>
          </a:endParaRPr>
        </a:p>
      </dgm:t>
    </dgm:pt>
    <dgm:pt modelId="{B8AF0718-11C1-400A-AB20-125FFBCF44B2}" type="parTrans" cxnId="{AFD71BBC-97F6-4EEF-8A40-D74550F5BD11}">
      <dgm:prSet/>
      <dgm:spPr/>
      <dgm:t>
        <a:bodyPr/>
        <a:lstStyle/>
        <a:p>
          <a:endParaRPr lang="en-US"/>
        </a:p>
      </dgm:t>
    </dgm:pt>
    <dgm:pt modelId="{E12C8310-4A98-4C39-A839-6D5AB89EAB16}" type="sibTrans" cxnId="{AFD71BBC-97F6-4EEF-8A40-D74550F5BD11}">
      <dgm:prSet/>
      <dgm:spPr/>
      <dgm:t>
        <a:bodyPr/>
        <a:lstStyle/>
        <a:p>
          <a:endParaRPr lang="en-US"/>
        </a:p>
      </dgm:t>
    </dgm:pt>
    <dgm:pt modelId="{2A3D0117-46C9-45A5-825D-1730D7841233}">
      <dgm:prSet phldrT="[Text]" custT="1"/>
      <dgm:spPr>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dgm:spPr>
      <dgm:t>
        <a:bodyPr/>
        <a:lstStyle/>
        <a:p>
          <a:r>
            <a:rPr lang="en-US" sz="3600" b="1" dirty="0" smtClean="0">
              <a:solidFill>
                <a:schemeClr val="bg1"/>
              </a:solidFill>
              <a:latin typeface="Gabriola" pitchFamily="82" charset="0"/>
            </a:rPr>
            <a:t>teeth</a:t>
          </a:r>
          <a:endParaRPr lang="en-US" sz="3600" b="1" dirty="0">
            <a:solidFill>
              <a:schemeClr val="bg1"/>
            </a:solidFill>
            <a:latin typeface="Gabriola" pitchFamily="82" charset="0"/>
          </a:endParaRPr>
        </a:p>
      </dgm:t>
    </dgm:pt>
    <dgm:pt modelId="{7E8B49F3-94B4-4142-AE27-3429D67A0887}" type="parTrans" cxnId="{1B42555D-6AB1-421A-83C7-ED8A13F5BD33}">
      <dgm:prSet/>
      <dgm:spPr/>
      <dgm:t>
        <a:bodyPr/>
        <a:lstStyle/>
        <a:p>
          <a:endParaRPr lang="en-US"/>
        </a:p>
      </dgm:t>
    </dgm:pt>
    <dgm:pt modelId="{2FD4A750-6164-4753-B4A5-4DE9ADA5CA5E}" type="sibTrans" cxnId="{1B42555D-6AB1-421A-83C7-ED8A13F5BD33}">
      <dgm:prSet/>
      <dgm:spPr/>
      <dgm:t>
        <a:bodyPr/>
        <a:lstStyle/>
        <a:p>
          <a:endParaRPr lang="en-US"/>
        </a:p>
      </dgm:t>
    </dgm:pt>
    <dgm:pt modelId="{EDD44DED-5E39-4E93-994E-E75E7E76EF5D}" type="pres">
      <dgm:prSet presAssocID="{DCC01643-1E0A-495D-AF37-3AF2048434F3}" presName="Name0" presStyleCnt="0">
        <dgm:presLayoutVars>
          <dgm:dir/>
          <dgm:resizeHandles val="exact"/>
        </dgm:presLayoutVars>
      </dgm:prSet>
      <dgm:spPr/>
    </dgm:pt>
    <dgm:pt modelId="{DC6E33EB-7179-4EAF-813A-2081D2139D27}" type="pres">
      <dgm:prSet presAssocID="{DCC01643-1E0A-495D-AF37-3AF2048434F3}" presName="fgShape" presStyleLbl="fgShp" presStyleIdx="0" presStyleCnt="1" custLinFactNeighborX="-167" custLinFactNeighborY="23881"/>
      <dgm:spPr/>
    </dgm:pt>
    <dgm:pt modelId="{9881D416-DC65-4B21-B976-59E25304CA59}" type="pres">
      <dgm:prSet presAssocID="{DCC01643-1E0A-495D-AF37-3AF2048434F3}" presName="linComp" presStyleCnt="0"/>
      <dgm:spPr/>
    </dgm:pt>
    <dgm:pt modelId="{BB210EDB-11A5-4B59-8892-E297C2654D54}" type="pres">
      <dgm:prSet presAssocID="{B19A7477-D920-4562-83A3-95ECC5622234}" presName="compNode" presStyleCnt="0"/>
      <dgm:spPr/>
    </dgm:pt>
    <dgm:pt modelId="{062D6DB5-80DC-4B23-B293-995F691CC3BA}" type="pres">
      <dgm:prSet presAssocID="{B19A7477-D920-4562-83A3-95ECC5622234}" presName="bkgdShape" presStyleLbl="node1" presStyleIdx="0" presStyleCnt="3"/>
      <dgm:spPr/>
      <dgm:t>
        <a:bodyPr/>
        <a:lstStyle/>
        <a:p>
          <a:endParaRPr lang="en-US"/>
        </a:p>
      </dgm:t>
    </dgm:pt>
    <dgm:pt modelId="{54F29E89-A6D5-49C8-A1A7-9634DAFC548E}" type="pres">
      <dgm:prSet presAssocID="{B19A7477-D920-4562-83A3-95ECC5622234}" presName="nodeTx" presStyleLbl="node1" presStyleIdx="0" presStyleCnt="3">
        <dgm:presLayoutVars>
          <dgm:bulletEnabled val="1"/>
        </dgm:presLayoutVars>
      </dgm:prSet>
      <dgm:spPr/>
      <dgm:t>
        <a:bodyPr/>
        <a:lstStyle/>
        <a:p>
          <a:endParaRPr lang="en-US"/>
        </a:p>
      </dgm:t>
    </dgm:pt>
    <dgm:pt modelId="{EC22FBDA-D828-41F8-94C7-6E3FFA581D62}" type="pres">
      <dgm:prSet presAssocID="{B19A7477-D920-4562-83A3-95ECC5622234}" presName="invisiNode" presStyleLbl="node1" presStyleIdx="0" presStyleCnt="3"/>
      <dgm:spPr/>
    </dgm:pt>
    <dgm:pt modelId="{7C3A3AE0-4036-40B3-99D3-BF35FFB9B85A}" type="pres">
      <dgm:prSet presAssocID="{B19A7477-D920-4562-83A3-95ECC5622234}" presName="imagNode" presStyleLbl="fgImgPlace1" presStyleIdx="0" presStyleCnt="3" custLinFactNeighborX="-3821" custLinFactNeighborY="-13536"/>
      <dgm:spPr>
        <a:blipFill rotWithShape="1">
          <a:blip xmlns:r="http://schemas.openxmlformats.org/officeDocument/2006/relationships" r:embed="rId1"/>
          <a:stretch>
            <a:fillRect/>
          </a:stretch>
        </a:blipFill>
      </dgm:spPr>
    </dgm:pt>
    <dgm:pt modelId="{858F97AC-8E91-46E1-9594-B5A300074DA0}" type="pres">
      <dgm:prSet presAssocID="{8170F7D6-9487-4326-9ABA-A9E23AC1BD78}" presName="sibTrans" presStyleLbl="sibTrans2D1" presStyleIdx="0" presStyleCnt="0"/>
      <dgm:spPr/>
      <dgm:t>
        <a:bodyPr/>
        <a:lstStyle/>
        <a:p>
          <a:endParaRPr lang="en-US"/>
        </a:p>
      </dgm:t>
    </dgm:pt>
    <dgm:pt modelId="{0022F164-A7C8-4CCE-9EEC-1921F6A15B72}" type="pres">
      <dgm:prSet presAssocID="{94788620-DAF9-416F-8B12-45B1F11E562E}" presName="compNode" presStyleCnt="0"/>
      <dgm:spPr/>
    </dgm:pt>
    <dgm:pt modelId="{F7241262-20A7-4B0F-A85B-BBE701E852BB}" type="pres">
      <dgm:prSet presAssocID="{94788620-DAF9-416F-8B12-45B1F11E562E}" presName="bkgdShape" presStyleLbl="node1" presStyleIdx="1" presStyleCnt="3"/>
      <dgm:spPr/>
      <dgm:t>
        <a:bodyPr/>
        <a:lstStyle/>
        <a:p>
          <a:endParaRPr lang="en-US"/>
        </a:p>
      </dgm:t>
    </dgm:pt>
    <dgm:pt modelId="{9DED32BA-2C83-4A5A-92AB-0017BBB3E56F}" type="pres">
      <dgm:prSet presAssocID="{94788620-DAF9-416F-8B12-45B1F11E562E}" presName="nodeTx" presStyleLbl="node1" presStyleIdx="1" presStyleCnt="3">
        <dgm:presLayoutVars>
          <dgm:bulletEnabled val="1"/>
        </dgm:presLayoutVars>
      </dgm:prSet>
      <dgm:spPr/>
      <dgm:t>
        <a:bodyPr/>
        <a:lstStyle/>
        <a:p>
          <a:endParaRPr lang="en-US"/>
        </a:p>
      </dgm:t>
    </dgm:pt>
    <dgm:pt modelId="{E2ADEB8D-D357-4CFE-8263-49F235DAB114}" type="pres">
      <dgm:prSet presAssocID="{94788620-DAF9-416F-8B12-45B1F11E562E}" presName="invisiNode" presStyleLbl="node1" presStyleIdx="1" presStyleCnt="3"/>
      <dgm:spPr/>
    </dgm:pt>
    <dgm:pt modelId="{2409A645-66E4-4F1C-9F0A-049DFE584B12}" type="pres">
      <dgm:prSet presAssocID="{94788620-DAF9-416F-8B12-45B1F11E562E}" presName="imagNode" presStyleLbl="fgImgPlace1" presStyleIdx="1" presStyleCnt="3"/>
      <dgm:spPr>
        <a:blipFill rotWithShape="1">
          <a:blip xmlns:r="http://schemas.openxmlformats.org/officeDocument/2006/relationships" r:embed="rId2"/>
          <a:stretch>
            <a:fillRect/>
          </a:stretch>
        </a:blipFill>
      </dgm:spPr>
    </dgm:pt>
    <dgm:pt modelId="{1A12D4CE-56CE-422F-B391-AA03E1D0E85D}" type="pres">
      <dgm:prSet presAssocID="{E12C8310-4A98-4C39-A839-6D5AB89EAB16}" presName="sibTrans" presStyleLbl="sibTrans2D1" presStyleIdx="0" presStyleCnt="0"/>
      <dgm:spPr/>
      <dgm:t>
        <a:bodyPr/>
        <a:lstStyle/>
        <a:p>
          <a:endParaRPr lang="en-US"/>
        </a:p>
      </dgm:t>
    </dgm:pt>
    <dgm:pt modelId="{8C443ED0-CBE4-4962-A14E-5B734553CEAA}" type="pres">
      <dgm:prSet presAssocID="{2A3D0117-46C9-45A5-825D-1730D7841233}" presName="compNode" presStyleCnt="0"/>
      <dgm:spPr/>
    </dgm:pt>
    <dgm:pt modelId="{77AE6DA7-D412-49EE-9590-51A502F32534}" type="pres">
      <dgm:prSet presAssocID="{2A3D0117-46C9-45A5-825D-1730D7841233}" presName="bkgdShape" presStyleLbl="node1" presStyleIdx="2" presStyleCnt="3"/>
      <dgm:spPr/>
      <dgm:t>
        <a:bodyPr/>
        <a:lstStyle/>
        <a:p>
          <a:endParaRPr lang="en-US"/>
        </a:p>
      </dgm:t>
    </dgm:pt>
    <dgm:pt modelId="{37CA3E6A-0821-43BA-89FA-2F17888A30DD}" type="pres">
      <dgm:prSet presAssocID="{2A3D0117-46C9-45A5-825D-1730D7841233}" presName="nodeTx" presStyleLbl="node1" presStyleIdx="2" presStyleCnt="3">
        <dgm:presLayoutVars>
          <dgm:bulletEnabled val="1"/>
        </dgm:presLayoutVars>
      </dgm:prSet>
      <dgm:spPr/>
      <dgm:t>
        <a:bodyPr/>
        <a:lstStyle/>
        <a:p>
          <a:endParaRPr lang="en-US"/>
        </a:p>
      </dgm:t>
    </dgm:pt>
    <dgm:pt modelId="{2FBDC2A1-028A-488B-A0AD-98D2C67232A5}" type="pres">
      <dgm:prSet presAssocID="{2A3D0117-46C9-45A5-825D-1730D7841233}" presName="invisiNode" presStyleLbl="node1" presStyleIdx="2" presStyleCnt="3"/>
      <dgm:spPr/>
    </dgm:pt>
    <dgm:pt modelId="{CDEF7D68-26C0-4F37-B6F2-B3A9A732AE02}" type="pres">
      <dgm:prSet presAssocID="{2A3D0117-46C9-45A5-825D-1730D7841233}" presName="imagNode" presStyleLbl="fgImgPlace1" presStyleIdx="2" presStyleCnt="3"/>
      <dgm:spPr>
        <a:blipFill rotWithShape="1">
          <a:blip xmlns:r="http://schemas.openxmlformats.org/officeDocument/2006/relationships" r:embed="rId3"/>
          <a:stretch>
            <a:fillRect/>
          </a:stretch>
        </a:blipFill>
      </dgm:spPr>
    </dgm:pt>
  </dgm:ptLst>
  <dgm:cxnLst>
    <dgm:cxn modelId="{EBB962AB-EF92-4D64-9BC7-AF85B8C91476}" type="presOf" srcId="{2A3D0117-46C9-45A5-825D-1730D7841233}" destId="{37CA3E6A-0821-43BA-89FA-2F17888A30DD}" srcOrd="1" destOrd="0" presId="urn:microsoft.com/office/officeart/2005/8/layout/hList7#1"/>
    <dgm:cxn modelId="{6F42F9A3-80BC-4BFF-83CF-EA0BA3631FAC}" type="presOf" srcId="{94788620-DAF9-416F-8B12-45B1F11E562E}" destId="{9DED32BA-2C83-4A5A-92AB-0017BBB3E56F}" srcOrd="1" destOrd="0" presId="urn:microsoft.com/office/officeart/2005/8/layout/hList7#1"/>
    <dgm:cxn modelId="{A666CFD0-196E-4A31-91F4-02CC9AB54F0F}" type="presOf" srcId="{B19A7477-D920-4562-83A3-95ECC5622234}" destId="{062D6DB5-80DC-4B23-B293-995F691CC3BA}" srcOrd="0" destOrd="0" presId="urn:microsoft.com/office/officeart/2005/8/layout/hList7#1"/>
    <dgm:cxn modelId="{C0CDE072-1BDA-44A2-AAF1-385A073F3AF0}" srcId="{DCC01643-1E0A-495D-AF37-3AF2048434F3}" destId="{B19A7477-D920-4562-83A3-95ECC5622234}" srcOrd="0" destOrd="0" parTransId="{47A5F214-7CCA-4E1B-A03C-959271632EC0}" sibTransId="{8170F7D6-9487-4326-9ABA-A9E23AC1BD78}"/>
    <dgm:cxn modelId="{89CDF867-448D-4DD1-8C53-6703B039FBA1}" type="presOf" srcId="{DCC01643-1E0A-495D-AF37-3AF2048434F3}" destId="{EDD44DED-5E39-4E93-994E-E75E7E76EF5D}" srcOrd="0" destOrd="0" presId="urn:microsoft.com/office/officeart/2005/8/layout/hList7#1"/>
    <dgm:cxn modelId="{1B42555D-6AB1-421A-83C7-ED8A13F5BD33}" srcId="{DCC01643-1E0A-495D-AF37-3AF2048434F3}" destId="{2A3D0117-46C9-45A5-825D-1730D7841233}" srcOrd="2" destOrd="0" parTransId="{7E8B49F3-94B4-4142-AE27-3429D67A0887}" sibTransId="{2FD4A750-6164-4753-B4A5-4DE9ADA5CA5E}"/>
    <dgm:cxn modelId="{1ABD5A65-6EA0-464B-9AF5-25E9B8F0AE4D}" type="presOf" srcId="{B19A7477-D920-4562-83A3-95ECC5622234}" destId="{54F29E89-A6D5-49C8-A1A7-9634DAFC548E}" srcOrd="1" destOrd="0" presId="urn:microsoft.com/office/officeart/2005/8/layout/hList7#1"/>
    <dgm:cxn modelId="{D027CD35-5022-4452-8CFA-30DC419974E1}" type="presOf" srcId="{2A3D0117-46C9-45A5-825D-1730D7841233}" destId="{77AE6DA7-D412-49EE-9590-51A502F32534}" srcOrd="0" destOrd="0" presId="urn:microsoft.com/office/officeart/2005/8/layout/hList7#1"/>
    <dgm:cxn modelId="{90DC3FE1-43CA-41B5-A9FB-33BE45A9E833}" type="presOf" srcId="{94788620-DAF9-416F-8B12-45B1F11E562E}" destId="{F7241262-20A7-4B0F-A85B-BBE701E852BB}" srcOrd="0" destOrd="0" presId="urn:microsoft.com/office/officeart/2005/8/layout/hList7#1"/>
    <dgm:cxn modelId="{1A505B36-E9F7-45D1-A887-A89841FC0D4D}" type="presOf" srcId="{E12C8310-4A98-4C39-A839-6D5AB89EAB16}" destId="{1A12D4CE-56CE-422F-B391-AA03E1D0E85D}" srcOrd="0" destOrd="0" presId="urn:microsoft.com/office/officeart/2005/8/layout/hList7#1"/>
    <dgm:cxn modelId="{AFD71BBC-97F6-4EEF-8A40-D74550F5BD11}" srcId="{DCC01643-1E0A-495D-AF37-3AF2048434F3}" destId="{94788620-DAF9-416F-8B12-45B1F11E562E}" srcOrd="1" destOrd="0" parTransId="{B8AF0718-11C1-400A-AB20-125FFBCF44B2}" sibTransId="{E12C8310-4A98-4C39-A839-6D5AB89EAB16}"/>
    <dgm:cxn modelId="{0AE3CA06-AF26-4387-BBE7-E98507DEC351}" type="presOf" srcId="{8170F7D6-9487-4326-9ABA-A9E23AC1BD78}" destId="{858F97AC-8E91-46E1-9594-B5A300074DA0}" srcOrd="0" destOrd="0" presId="urn:microsoft.com/office/officeart/2005/8/layout/hList7#1"/>
    <dgm:cxn modelId="{054C0A2F-D9A2-4C92-B096-5AF8B019DBFB}" type="presParOf" srcId="{EDD44DED-5E39-4E93-994E-E75E7E76EF5D}" destId="{DC6E33EB-7179-4EAF-813A-2081D2139D27}" srcOrd="0" destOrd="0" presId="urn:microsoft.com/office/officeart/2005/8/layout/hList7#1"/>
    <dgm:cxn modelId="{568E73C4-76E1-4A44-8133-19C7E1E6927E}" type="presParOf" srcId="{EDD44DED-5E39-4E93-994E-E75E7E76EF5D}" destId="{9881D416-DC65-4B21-B976-59E25304CA59}" srcOrd="1" destOrd="0" presId="urn:microsoft.com/office/officeart/2005/8/layout/hList7#1"/>
    <dgm:cxn modelId="{E3B28197-5DDA-48C1-A306-71F33ECC60D7}" type="presParOf" srcId="{9881D416-DC65-4B21-B976-59E25304CA59}" destId="{BB210EDB-11A5-4B59-8892-E297C2654D54}" srcOrd="0" destOrd="0" presId="urn:microsoft.com/office/officeart/2005/8/layout/hList7#1"/>
    <dgm:cxn modelId="{171F2AFA-6EA8-4287-8066-54C78A1A0904}" type="presParOf" srcId="{BB210EDB-11A5-4B59-8892-E297C2654D54}" destId="{062D6DB5-80DC-4B23-B293-995F691CC3BA}" srcOrd="0" destOrd="0" presId="urn:microsoft.com/office/officeart/2005/8/layout/hList7#1"/>
    <dgm:cxn modelId="{DCDBC292-291E-4497-B620-3DEB85677D5D}" type="presParOf" srcId="{BB210EDB-11A5-4B59-8892-E297C2654D54}" destId="{54F29E89-A6D5-49C8-A1A7-9634DAFC548E}" srcOrd="1" destOrd="0" presId="urn:microsoft.com/office/officeart/2005/8/layout/hList7#1"/>
    <dgm:cxn modelId="{79E79F5C-CEBE-4C0C-986A-67F277D591B4}" type="presParOf" srcId="{BB210EDB-11A5-4B59-8892-E297C2654D54}" destId="{EC22FBDA-D828-41F8-94C7-6E3FFA581D62}" srcOrd="2" destOrd="0" presId="urn:microsoft.com/office/officeart/2005/8/layout/hList7#1"/>
    <dgm:cxn modelId="{C171A1CA-651B-459A-8EAD-C6C6D06DD4E6}" type="presParOf" srcId="{BB210EDB-11A5-4B59-8892-E297C2654D54}" destId="{7C3A3AE0-4036-40B3-99D3-BF35FFB9B85A}" srcOrd="3" destOrd="0" presId="urn:microsoft.com/office/officeart/2005/8/layout/hList7#1"/>
    <dgm:cxn modelId="{E207C9BC-BEEF-496A-8C15-5D5084724BB7}" type="presParOf" srcId="{9881D416-DC65-4B21-B976-59E25304CA59}" destId="{858F97AC-8E91-46E1-9594-B5A300074DA0}" srcOrd="1" destOrd="0" presId="urn:microsoft.com/office/officeart/2005/8/layout/hList7#1"/>
    <dgm:cxn modelId="{60889B3D-76EE-4A49-976D-22EE38609908}" type="presParOf" srcId="{9881D416-DC65-4B21-B976-59E25304CA59}" destId="{0022F164-A7C8-4CCE-9EEC-1921F6A15B72}" srcOrd="2" destOrd="0" presId="urn:microsoft.com/office/officeart/2005/8/layout/hList7#1"/>
    <dgm:cxn modelId="{6E4F473D-9654-494A-80ED-DF41E3C9CF06}" type="presParOf" srcId="{0022F164-A7C8-4CCE-9EEC-1921F6A15B72}" destId="{F7241262-20A7-4B0F-A85B-BBE701E852BB}" srcOrd="0" destOrd="0" presId="urn:microsoft.com/office/officeart/2005/8/layout/hList7#1"/>
    <dgm:cxn modelId="{4162BFAB-984A-4F67-9728-0E9E16FCC294}" type="presParOf" srcId="{0022F164-A7C8-4CCE-9EEC-1921F6A15B72}" destId="{9DED32BA-2C83-4A5A-92AB-0017BBB3E56F}" srcOrd="1" destOrd="0" presId="urn:microsoft.com/office/officeart/2005/8/layout/hList7#1"/>
    <dgm:cxn modelId="{2E3447BB-24E9-4238-8E19-AD4C13E926DB}" type="presParOf" srcId="{0022F164-A7C8-4CCE-9EEC-1921F6A15B72}" destId="{E2ADEB8D-D357-4CFE-8263-49F235DAB114}" srcOrd="2" destOrd="0" presId="urn:microsoft.com/office/officeart/2005/8/layout/hList7#1"/>
    <dgm:cxn modelId="{27717C36-42D3-4EB3-921F-E3C4FA58EDE7}" type="presParOf" srcId="{0022F164-A7C8-4CCE-9EEC-1921F6A15B72}" destId="{2409A645-66E4-4F1C-9F0A-049DFE584B12}" srcOrd="3" destOrd="0" presId="urn:microsoft.com/office/officeart/2005/8/layout/hList7#1"/>
    <dgm:cxn modelId="{E635CB60-85D7-4F7D-9F45-1359059CD321}" type="presParOf" srcId="{9881D416-DC65-4B21-B976-59E25304CA59}" destId="{1A12D4CE-56CE-422F-B391-AA03E1D0E85D}" srcOrd="3" destOrd="0" presId="urn:microsoft.com/office/officeart/2005/8/layout/hList7#1"/>
    <dgm:cxn modelId="{34192642-2A34-499F-87D1-ADBAC8087CDC}" type="presParOf" srcId="{9881D416-DC65-4B21-B976-59E25304CA59}" destId="{8C443ED0-CBE4-4962-A14E-5B734553CEAA}" srcOrd="4" destOrd="0" presId="urn:microsoft.com/office/officeart/2005/8/layout/hList7#1"/>
    <dgm:cxn modelId="{7B6F9671-3C3D-4248-AB42-7C9A4CDD383B}" type="presParOf" srcId="{8C443ED0-CBE4-4962-A14E-5B734553CEAA}" destId="{77AE6DA7-D412-49EE-9590-51A502F32534}" srcOrd="0" destOrd="0" presId="urn:microsoft.com/office/officeart/2005/8/layout/hList7#1"/>
    <dgm:cxn modelId="{F3EE7186-39A1-4F70-BE11-2E54139F38AC}" type="presParOf" srcId="{8C443ED0-CBE4-4962-A14E-5B734553CEAA}" destId="{37CA3E6A-0821-43BA-89FA-2F17888A30DD}" srcOrd="1" destOrd="0" presId="urn:microsoft.com/office/officeart/2005/8/layout/hList7#1"/>
    <dgm:cxn modelId="{D68304A3-5DFE-4BB0-8EB2-91F3A8BF6254}" type="presParOf" srcId="{8C443ED0-CBE4-4962-A14E-5B734553CEAA}" destId="{2FBDC2A1-028A-488B-A0AD-98D2C67232A5}" srcOrd="2" destOrd="0" presId="urn:microsoft.com/office/officeart/2005/8/layout/hList7#1"/>
    <dgm:cxn modelId="{10BB2552-8A71-4FC7-8010-C557CCCE8336}" type="presParOf" srcId="{8C443ED0-CBE4-4962-A14E-5B734553CEAA}" destId="{CDEF7D68-26C0-4F37-B6F2-B3A9A732AE02}" srcOrd="3" destOrd="0" presId="urn:microsoft.com/office/officeart/2005/8/layout/hList7#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007F6C-0BA6-494C-89F4-35D56636DB4B}" type="doc">
      <dgm:prSet loTypeId="urn:microsoft.com/office/officeart/2009/3/layout/StepUpProcess" loCatId="process" qsTypeId="urn:microsoft.com/office/officeart/2005/8/quickstyle/3d7" qsCatId="3D" csTypeId="urn:microsoft.com/office/officeart/2005/8/colors/accent1_2" csCatId="accent1" phldr="1"/>
      <dgm:spPr/>
      <dgm:t>
        <a:bodyPr/>
        <a:lstStyle/>
        <a:p>
          <a:endParaRPr lang="en-US"/>
        </a:p>
      </dgm:t>
    </dgm:pt>
    <dgm:pt modelId="{D7399E9D-BE13-4833-A9A6-C9AC2F8E66F7}">
      <dgm:prSet phldrT="[Text]" custT="1"/>
      <dgm:spPr/>
      <dgm:t>
        <a:bodyPr/>
        <a:lstStyle/>
        <a:p>
          <a:r>
            <a:rPr lang="en-US" sz="3600" dirty="0" smtClean="0">
              <a:latin typeface="Haettenschweiler" pitchFamily="34" charset="0"/>
            </a:rPr>
            <a:t>Primary stress bearing areas </a:t>
          </a:r>
          <a:endParaRPr lang="en-US" sz="3600" dirty="0">
            <a:latin typeface="Haettenschweiler" pitchFamily="34" charset="0"/>
          </a:endParaRPr>
        </a:p>
      </dgm:t>
    </dgm:pt>
    <dgm:pt modelId="{BD468E3F-4CEE-4630-A7E5-BD29BE87FB1C}" type="parTrans" cxnId="{61A73F06-F5E0-4116-A315-9BCE90C7C7B1}">
      <dgm:prSet/>
      <dgm:spPr/>
      <dgm:t>
        <a:bodyPr/>
        <a:lstStyle/>
        <a:p>
          <a:endParaRPr lang="en-US" sz="2000">
            <a:latin typeface="Haettenschweiler" pitchFamily="34" charset="0"/>
          </a:endParaRPr>
        </a:p>
      </dgm:t>
    </dgm:pt>
    <dgm:pt modelId="{8838C66E-DB8E-4435-806B-168136D43AFB}" type="sibTrans" cxnId="{61A73F06-F5E0-4116-A315-9BCE90C7C7B1}">
      <dgm:prSet/>
      <dgm:spPr/>
      <dgm:t>
        <a:bodyPr/>
        <a:lstStyle/>
        <a:p>
          <a:endParaRPr lang="en-US" sz="2000">
            <a:latin typeface="Haettenschweiler" pitchFamily="34" charset="0"/>
          </a:endParaRPr>
        </a:p>
      </dgm:t>
    </dgm:pt>
    <dgm:pt modelId="{FD117C14-CDB7-4D83-9B0B-8F400293EAF8}">
      <dgm:prSet phldrT="[Text]" custT="1"/>
      <dgm:spPr/>
      <dgm:t>
        <a:bodyPr/>
        <a:lstStyle/>
        <a:p>
          <a:r>
            <a:rPr lang="en-US" sz="3600" dirty="0" smtClean="0">
              <a:latin typeface="Haettenschweiler" pitchFamily="34" charset="0"/>
            </a:rPr>
            <a:t>Secondary stress bearing areas</a:t>
          </a:r>
          <a:endParaRPr lang="en-US" sz="3600" dirty="0">
            <a:latin typeface="Haettenschweiler" pitchFamily="34" charset="0"/>
          </a:endParaRPr>
        </a:p>
      </dgm:t>
    </dgm:pt>
    <dgm:pt modelId="{DF8A79A8-3C61-4CE3-886D-EF02EB6F254A}" type="sibTrans" cxnId="{0BDE3893-45FA-465D-86FA-026C22A4A5B2}">
      <dgm:prSet/>
      <dgm:spPr/>
      <dgm:t>
        <a:bodyPr/>
        <a:lstStyle/>
        <a:p>
          <a:endParaRPr lang="en-US" sz="2000">
            <a:latin typeface="Haettenschweiler" pitchFamily="34" charset="0"/>
          </a:endParaRPr>
        </a:p>
      </dgm:t>
    </dgm:pt>
    <dgm:pt modelId="{97C6B444-CFE3-4F07-84AC-D48731879DB7}" type="parTrans" cxnId="{0BDE3893-45FA-465D-86FA-026C22A4A5B2}">
      <dgm:prSet/>
      <dgm:spPr/>
      <dgm:t>
        <a:bodyPr/>
        <a:lstStyle/>
        <a:p>
          <a:endParaRPr lang="en-US" sz="2000">
            <a:latin typeface="Haettenschweiler" pitchFamily="34" charset="0"/>
          </a:endParaRPr>
        </a:p>
      </dgm:t>
    </dgm:pt>
    <dgm:pt modelId="{025351FE-D475-4047-8A5F-0ACAD7316F13}">
      <dgm:prSet phldrT="[Text]" custT="1"/>
      <dgm:spPr/>
      <dgm:t>
        <a:bodyPr/>
        <a:lstStyle/>
        <a:p>
          <a:r>
            <a:rPr lang="en-US" sz="3600" smtClean="0">
              <a:latin typeface="Haettenschweiler" pitchFamily="34" charset="0"/>
            </a:rPr>
            <a:t>Relief areas</a:t>
          </a:r>
          <a:endParaRPr lang="en-US" sz="3600" dirty="0">
            <a:latin typeface="Haettenschweiler" pitchFamily="34" charset="0"/>
          </a:endParaRPr>
        </a:p>
      </dgm:t>
    </dgm:pt>
    <dgm:pt modelId="{22D33107-065D-4FE8-8F7B-070BF32EB939}" type="sibTrans" cxnId="{8EE1B0F8-389E-4514-992F-19C111E11C59}">
      <dgm:prSet/>
      <dgm:spPr/>
      <dgm:t>
        <a:bodyPr/>
        <a:lstStyle/>
        <a:p>
          <a:endParaRPr lang="en-US" sz="2000">
            <a:latin typeface="Haettenschweiler" pitchFamily="34" charset="0"/>
          </a:endParaRPr>
        </a:p>
      </dgm:t>
    </dgm:pt>
    <dgm:pt modelId="{999364C4-4B01-4DC7-9D55-1E1F3945CD38}" type="parTrans" cxnId="{8EE1B0F8-389E-4514-992F-19C111E11C59}">
      <dgm:prSet/>
      <dgm:spPr/>
      <dgm:t>
        <a:bodyPr/>
        <a:lstStyle/>
        <a:p>
          <a:endParaRPr lang="en-US" sz="2000">
            <a:latin typeface="Haettenschweiler" pitchFamily="34" charset="0"/>
          </a:endParaRPr>
        </a:p>
      </dgm:t>
    </dgm:pt>
    <dgm:pt modelId="{685CDAEC-71A2-4AF1-B64E-A09DD1052197}" type="pres">
      <dgm:prSet presAssocID="{F9007F6C-0BA6-494C-89F4-35D56636DB4B}" presName="rootnode" presStyleCnt="0">
        <dgm:presLayoutVars>
          <dgm:chMax/>
          <dgm:chPref/>
          <dgm:dir/>
          <dgm:animLvl val="lvl"/>
        </dgm:presLayoutVars>
      </dgm:prSet>
      <dgm:spPr/>
      <dgm:t>
        <a:bodyPr/>
        <a:lstStyle/>
        <a:p>
          <a:endParaRPr lang="en-US"/>
        </a:p>
      </dgm:t>
    </dgm:pt>
    <dgm:pt modelId="{FDEE3FAC-5536-4052-8CA0-13FAB940D8F9}" type="pres">
      <dgm:prSet presAssocID="{025351FE-D475-4047-8A5F-0ACAD7316F13}" presName="composite" presStyleCnt="0"/>
      <dgm:spPr/>
    </dgm:pt>
    <dgm:pt modelId="{050B47E3-BBF4-46A8-976A-11C562E29EC9}" type="pres">
      <dgm:prSet presAssocID="{025351FE-D475-4047-8A5F-0ACAD7316F13}" presName="LShape" presStyleLbl="alignNode1" presStyleIdx="0" presStyleCnt="5"/>
      <dgm:spPr>
        <a:solidFill>
          <a:srgbClr val="0070C0"/>
        </a:solidFill>
        <a:ln>
          <a:solidFill>
            <a:srgbClr val="9966FF"/>
          </a:solidFill>
        </a:ln>
      </dgm:spPr>
    </dgm:pt>
    <dgm:pt modelId="{DB657675-966F-45D6-8C07-2C3538364D35}" type="pres">
      <dgm:prSet presAssocID="{025351FE-D475-4047-8A5F-0ACAD7316F13}" presName="ParentText" presStyleLbl="revTx" presStyleIdx="0" presStyleCnt="3">
        <dgm:presLayoutVars>
          <dgm:chMax val="0"/>
          <dgm:chPref val="0"/>
          <dgm:bulletEnabled val="1"/>
        </dgm:presLayoutVars>
      </dgm:prSet>
      <dgm:spPr/>
      <dgm:t>
        <a:bodyPr/>
        <a:lstStyle/>
        <a:p>
          <a:endParaRPr lang="en-US"/>
        </a:p>
      </dgm:t>
    </dgm:pt>
    <dgm:pt modelId="{18AB8708-C9F7-49BC-8604-643F5E39A2CD}" type="pres">
      <dgm:prSet presAssocID="{025351FE-D475-4047-8A5F-0ACAD7316F13}" presName="Triangle" presStyleLbl="alignNode1" presStyleIdx="1" presStyleCnt="5"/>
      <dgm:spPr>
        <a:solidFill>
          <a:srgbClr val="92D050"/>
        </a:solidFill>
        <a:ln>
          <a:solidFill>
            <a:srgbClr val="92D050"/>
          </a:solidFill>
        </a:ln>
      </dgm:spPr>
    </dgm:pt>
    <dgm:pt modelId="{0134ECB3-4D4C-4621-9414-A3C14E8B8383}" type="pres">
      <dgm:prSet presAssocID="{22D33107-065D-4FE8-8F7B-070BF32EB939}" presName="sibTrans" presStyleCnt="0"/>
      <dgm:spPr/>
    </dgm:pt>
    <dgm:pt modelId="{7BDBC61F-B52C-451F-A95B-761BDCA76C22}" type="pres">
      <dgm:prSet presAssocID="{22D33107-065D-4FE8-8F7B-070BF32EB939}" presName="space" presStyleCnt="0"/>
      <dgm:spPr/>
    </dgm:pt>
    <dgm:pt modelId="{2AEC7457-BF2C-4F48-97F4-60F2B113E92D}" type="pres">
      <dgm:prSet presAssocID="{FD117C14-CDB7-4D83-9B0B-8F400293EAF8}" presName="composite" presStyleCnt="0"/>
      <dgm:spPr/>
    </dgm:pt>
    <dgm:pt modelId="{60FA2613-8DAF-412A-AD14-B53202C7B681}" type="pres">
      <dgm:prSet presAssocID="{FD117C14-CDB7-4D83-9B0B-8F400293EAF8}" presName="LShape" presStyleLbl="alignNode1" presStyleIdx="2" presStyleCnt="5"/>
      <dgm:spPr>
        <a:solidFill>
          <a:srgbClr val="FFC000"/>
        </a:solidFill>
        <a:ln>
          <a:solidFill>
            <a:srgbClr val="FFC000"/>
          </a:solidFill>
        </a:ln>
      </dgm:spPr>
    </dgm:pt>
    <dgm:pt modelId="{115E9997-EB64-439C-8F7A-F60CF1FCFAE8}" type="pres">
      <dgm:prSet presAssocID="{FD117C14-CDB7-4D83-9B0B-8F400293EAF8}" presName="ParentText" presStyleLbl="revTx" presStyleIdx="1" presStyleCnt="3">
        <dgm:presLayoutVars>
          <dgm:chMax val="0"/>
          <dgm:chPref val="0"/>
          <dgm:bulletEnabled val="1"/>
        </dgm:presLayoutVars>
      </dgm:prSet>
      <dgm:spPr/>
      <dgm:t>
        <a:bodyPr/>
        <a:lstStyle/>
        <a:p>
          <a:endParaRPr lang="en-US"/>
        </a:p>
      </dgm:t>
    </dgm:pt>
    <dgm:pt modelId="{19710FB5-348F-4F22-9B19-8E91A273EBFC}" type="pres">
      <dgm:prSet presAssocID="{FD117C14-CDB7-4D83-9B0B-8F400293EAF8}" presName="Triangle" presStyleLbl="alignNode1" presStyleIdx="3" presStyleCnt="5"/>
      <dgm:spPr>
        <a:solidFill>
          <a:srgbClr val="92D050"/>
        </a:solidFill>
        <a:ln>
          <a:solidFill>
            <a:srgbClr val="92D050"/>
          </a:solidFill>
        </a:ln>
      </dgm:spPr>
    </dgm:pt>
    <dgm:pt modelId="{BD2B7F60-AE8F-4A88-BCC7-FD504A67CD44}" type="pres">
      <dgm:prSet presAssocID="{DF8A79A8-3C61-4CE3-886D-EF02EB6F254A}" presName="sibTrans" presStyleCnt="0"/>
      <dgm:spPr/>
    </dgm:pt>
    <dgm:pt modelId="{87AEDFA2-D425-4A2B-B8FA-3416B25B387D}" type="pres">
      <dgm:prSet presAssocID="{DF8A79A8-3C61-4CE3-886D-EF02EB6F254A}" presName="space" presStyleCnt="0"/>
      <dgm:spPr/>
    </dgm:pt>
    <dgm:pt modelId="{56FE2860-31CD-4145-8EF1-EF8685F4E61E}" type="pres">
      <dgm:prSet presAssocID="{D7399E9D-BE13-4833-A9A6-C9AC2F8E66F7}" presName="composite" presStyleCnt="0"/>
      <dgm:spPr/>
    </dgm:pt>
    <dgm:pt modelId="{C9FD3629-D185-4A40-82B6-2E67A77FB1EE}" type="pres">
      <dgm:prSet presAssocID="{D7399E9D-BE13-4833-A9A6-C9AC2F8E66F7}" presName="LShape" presStyleLbl="alignNode1" presStyleIdx="4" presStyleCnt="5"/>
      <dgm:spPr>
        <a:solidFill>
          <a:srgbClr val="FF99CC"/>
        </a:solidFill>
        <a:ln>
          <a:solidFill>
            <a:srgbClr val="FF5050"/>
          </a:solidFill>
        </a:ln>
      </dgm:spPr>
    </dgm:pt>
    <dgm:pt modelId="{BA89D18F-76E9-424D-A79E-A0B1760BA8C0}" type="pres">
      <dgm:prSet presAssocID="{D7399E9D-BE13-4833-A9A6-C9AC2F8E66F7}" presName="ParentText" presStyleLbl="revTx" presStyleIdx="2" presStyleCnt="3">
        <dgm:presLayoutVars>
          <dgm:chMax val="0"/>
          <dgm:chPref val="0"/>
          <dgm:bulletEnabled val="1"/>
        </dgm:presLayoutVars>
      </dgm:prSet>
      <dgm:spPr/>
      <dgm:t>
        <a:bodyPr/>
        <a:lstStyle/>
        <a:p>
          <a:endParaRPr lang="en-US"/>
        </a:p>
      </dgm:t>
    </dgm:pt>
  </dgm:ptLst>
  <dgm:cxnLst>
    <dgm:cxn modelId="{8E7CB743-B81C-4BD4-B9A7-93EF31CB1315}" type="presOf" srcId="{FD117C14-CDB7-4D83-9B0B-8F400293EAF8}" destId="{115E9997-EB64-439C-8F7A-F60CF1FCFAE8}" srcOrd="0" destOrd="0" presId="urn:microsoft.com/office/officeart/2009/3/layout/StepUpProcess"/>
    <dgm:cxn modelId="{ED719E62-938F-4408-963C-C9382C7AC298}" type="presOf" srcId="{D7399E9D-BE13-4833-A9A6-C9AC2F8E66F7}" destId="{BA89D18F-76E9-424D-A79E-A0B1760BA8C0}" srcOrd="0" destOrd="0" presId="urn:microsoft.com/office/officeart/2009/3/layout/StepUpProcess"/>
    <dgm:cxn modelId="{9E302FFC-F91D-49B0-8808-89AE2A9937F7}" type="presOf" srcId="{F9007F6C-0BA6-494C-89F4-35D56636DB4B}" destId="{685CDAEC-71A2-4AF1-B64E-A09DD1052197}" srcOrd="0" destOrd="0" presId="urn:microsoft.com/office/officeart/2009/3/layout/StepUpProcess"/>
    <dgm:cxn modelId="{C6DBCE64-7C94-443B-8E06-1DA1B2112DFD}" type="presOf" srcId="{025351FE-D475-4047-8A5F-0ACAD7316F13}" destId="{DB657675-966F-45D6-8C07-2C3538364D35}" srcOrd="0" destOrd="0" presId="urn:microsoft.com/office/officeart/2009/3/layout/StepUpProcess"/>
    <dgm:cxn modelId="{0BDE3893-45FA-465D-86FA-026C22A4A5B2}" srcId="{F9007F6C-0BA6-494C-89F4-35D56636DB4B}" destId="{FD117C14-CDB7-4D83-9B0B-8F400293EAF8}" srcOrd="1" destOrd="0" parTransId="{97C6B444-CFE3-4F07-84AC-D48731879DB7}" sibTransId="{DF8A79A8-3C61-4CE3-886D-EF02EB6F254A}"/>
    <dgm:cxn modelId="{8EE1B0F8-389E-4514-992F-19C111E11C59}" srcId="{F9007F6C-0BA6-494C-89F4-35D56636DB4B}" destId="{025351FE-D475-4047-8A5F-0ACAD7316F13}" srcOrd="0" destOrd="0" parTransId="{999364C4-4B01-4DC7-9D55-1E1F3945CD38}" sibTransId="{22D33107-065D-4FE8-8F7B-070BF32EB939}"/>
    <dgm:cxn modelId="{61A73F06-F5E0-4116-A315-9BCE90C7C7B1}" srcId="{F9007F6C-0BA6-494C-89F4-35D56636DB4B}" destId="{D7399E9D-BE13-4833-A9A6-C9AC2F8E66F7}" srcOrd="2" destOrd="0" parTransId="{BD468E3F-4CEE-4630-A7E5-BD29BE87FB1C}" sibTransId="{8838C66E-DB8E-4435-806B-168136D43AFB}"/>
    <dgm:cxn modelId="{E3C52A5B-8B5A-4207-9BF0-F1195ABA43D5}" type="presParOf" srcId="{685CDAEC-71A2-4AF1-B64E-A09DD1052197}" destId="{FDEE3FAC-5536-4052-8CA0-13FAB940D8F9}" srcOrd="0" destOrd="0" presId="urn:microsoft.com/office/officeart/2009/3/layout/StepUpProcess"/>
    <dgm:cxn modelId="{360D1460-0E04-4A90-8634-1174C0E8741F}" type="presParOf" srcId="{FDEE3FAC-5536-4052-8CA0-13FAB940D8F9}" destId="{050B47E3-BBF4-46A8-976A-11C562E29EC9}" srcOrd="0" destOrd="0" presId="urn:microsoft.com/office/officeart/2009/3/layout/StepUpProcess"/>
    <dgm:cxn modelId="{57EBA644-59AB-4146-BB4F-4F8752BC6822}" type="presParOf" srcId="{FDEE3FAC-5536-4052-8CA0-13FAB940D8F9}" destId="{DB657675-966F-45D6-8C07-2C3538364D35}" srcOrd="1" destOrd="0" presId="urn:microsoft.com/office/officeart/2009/3/layout/StepUpProcess"/>
    <dgm:cxn modelId="{1A035459-378C-4847-835E-61ABB7260DC5}" type="presParOf" srcId="{FDEE3FAC-5536-4052-8CA0-13FAB940D8F9}" destId="{18AB8708-C9F7-49BC-8604-643F5E39A2CD}" srcOrd="2" destOrd="0" presId="urn:microsoft.com/office/officeart/2009/3/layout/StepUpProcess"/>
    <dgm:cxn modelId="{C78BE7DC-CF86-4E96-95B0-7D3566201B9F}" type="presParOf" srcId="{685CDAEC-71A2-4AF1-B64E-A09DD1052197}" destId="{0134ECB3-4D4C-4621-9414-A3C14E8B8383}" srcOrd="1" destOrd="0" presId="urn:microsoft.com/office/officeart/2009/3/layout/StepUpProcess"/>
    <dgm:cxn modelId="{F41907B4-B33F-4ECE-AAF4-B88A26A39ECB}" type="presParOf" srcId="{0134ECB3-4D4C-4621-9414-A3C14E8B8383}" destId="{7BDBC61F-B52C-451F-A95B-761BDCA76C22}" srcOrd="0" destOrd="0" presId="urn:microsoft.com/office/officeart/2009/3/layout/StepUpProcess"/>
    <dgm:cxn modelId="{4FCABAA1-F710-4B13-8381-34F7964A9900}" type="presParOf" srcId="{685CDAEC-71A2-4AF1-B64E-A09DD1052197}" destId="{2AEC7457-BF2C-4F48-97F4-60F2B113E92D}" srcOrd="2" destOrd="0" presId="urn:microsoft.com/office/officeart/2009/3/layout/StepUpProcess"/>
    <dgm:cxn modelId="{B6B73E9A-3292-4E8D-A349-2F6BC1E2CF7F}" type="presParOf" srcId="{2AEC7457-BF2C-4F48-97F4-60F2B113E92D}" destId="{60FA2613-8DAF-412A-AD14-B53202C7B681}" srcOrd="0" destOrd="0" presId="urn:microsoft.com/office/officeart/2009/3/layout/StepUpProcess"/>
    <dgm:cxn modelId="{D5E32CEE-623B-4519-8469-D98AACBBA468}" type="presParOf" srcId="{2AEC7457-BF2C-4F48-97F4-60F2B113E92D}" destId="{115E9997-EB64-439C-8F7A-F60CF1FCFAE8}" srcOrd="1" destOrd="0" presId="urn:microsoft.com/office/officeart/2009/3/layout/StepUpProcess"/>
    <dgm:cxn modelId="{D1A720C0-3A42-468B-91D6-D17BE4D4DDB5}" type="presParOf" srcId="{2AEC7457-BF2C-4F48-97F4-60F2B113E92D}" destId="{19710FB5-348F-4F22-9B19-8E91A273EBFC}" srcOrd="2" destOrd="0" presId="urn:microsoft.com/office/officeart/2009/3/layout/StepUpProcess"/>
    <dgm:cxn modelId="{6A320309-3058-4297-B5AE-9C4870021D5D}" type="presParOf" srcId="{685CDAEC-71A2-4AF1-B64E-A09DD1052197}" destId="{BD2B7F60-AE8F-4A88-BCC7-FD504A67CD44}" srcOrd="3" destOrd="0" presId="urn:microsoft.com/office/officeart/2009/3/layout/StepUpProcess"/>
    <dgm:cxn modelId="{833F21D3-8F35-4497-AC5A-22CECFA6D63F}" type="presParOf" srcId="{BD2B7F60-AE8F-4A88-BCC7-FD504A67CD44}" destId="{87AEDFA2-D425-4A2B-B8FA-3416B25B387D}" srcOrd="0" destOrd="0" presId="urn:microsoft.com/office/officeart/2009/3/layout/StepUpProcess"/>
    <dgm:cxn modelId="{D23978C5-44F3-4463-9EFC-C38C6307DCBC}" type="presParOf" srcId="{685CDAEC-71A2-4AF1-B64E-A09DD1052197}" destId="{56FE2860-31CD-4145-8EF1-EF8685F4E61E}" srcOrd="4" destOrd="0" presId="urn:microsoft.com/office/officeart/2009/3/layout/StepUpProcess"/>
    <dgm:cxn modelId="{1092CCE3-2125-4101-856B-2A1E4C34C6A3}" type="presParOf" srcId="{56FE2860-31CD-4145-8EF1-EF8685F4E61E}" destId="{C9FD3629-D185-4A40-82B6-2E67A77FB1EE}" srcOrd="0" destOrd="0" presId="urn:microsoft.com/office/officeart/2009/3/layout/StepUpProcess"/>
    <dgm:cxn modelId="{EEEA649F-4239-4C16-80E5-9C88B174F83B}" type="presParOf" srcId="{56FE2860-31CD-4145-8EF1-EF8685F4E61E}" destId="{BA89D18F-76E9-424D-A79E-A0B1760BA8C0}"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65B6F-0664-4836-B2D1-DFD41D6EC3A8}">
      <dsp:nvSpPr>
        <dsp:cNvPr id="0" name=""/>
        <dsp:cNvSpPr/>
      </dsp:nvSpPr>
      <dsp:spPr>
        <a:xfrm>
          <a:off x="3071071" y="2484432"/>
          <a:ext cx="2087457" cy="2087457"/>
        </a:xfrm>
        <a:prstGeom prst="ellipse">
          <a:avLst/>
        </a:prstGeom>
        <a:solidFill>
          <a:srgbClr val="92D050"/>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rPr>
            <a:t>RETENTION</a:t>
          </a:r>
          <a:endParaRPr lang="en-IN" sz="2100" b="1" kern="1200" dirty="0">
            <a:solidFill>
              <a:schemeClr val="bg1"/>
            </a:solidFill>
          </a:endParaRPr>
        </a:p>
      </dsp:txBody>
      <dsp:txXfrm>
        <a:off x="3376772" y="2790133"/>
        <a:ext cx="1476055" cy="1476055"/>
      </dsp:txXfrm>
    </dsp:sp>
    <dsp:sp modelId="{431E21F1-4305-4441-BAB0-3252A20D1DA9}">
      <dsp:nvSpPr>
        <dsp:cNvPr id="0" name=""/>
        <dsp:cNvSpPr/>
      </dsp:nvSpPr>
      <dsp:spPr>
        <a:xfrm rot="12900000">
          <a:off x="1730064" y="2120381"/>
          <a:ext cx="1598078" cy="594925"/>
        </a:xfrm>
        <a:prstGeom prst="leftArrow">
          <a:avLst>
            <a:gd name="adj1" fmla="val 60000"/>
            <a:gd name="adj2" fmla="val 50000"/>
          </a:avLst>
        </a:prstGeom>
        <a:solidFill>
          <a:schemeClr val="accent2">
            <a:hueOff val="0"/>
            <a:satOff val="0"/>
            <a:lumOff val="0"/>
            <a:alphaOff val="0"/>
          </a:schemeClr>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572FFE7-3BEE-4C91-851E-A1987664142C}">
      <dsp:nvSpPr>
        <dsp:cNvPr id="0" name=""/>
        <dsp:cNvSpPr/>
      </dsp:nvSpPr>
      <dsp:spPr>
        <a:xfrm>
          <a:off x="883026" y="1166300"/>
          <a:ext cx="1983084" cy="1586467"/>
        </a:xfrm>
        <a:prstGeom prst="roundRect">
          <a:avLst>
            <a:gd name="adj" fmla="val 10000"/>
          </a:avLst>
        </a:prstGeom>
        <a:solidFill>
          <a:srgbClr val="FFFF00"/>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bg1"/>
              </a:solidFill>
            </a:rPr>
            <a:t>Fish</a:t>
          </a:r>
          <a:r>
            <a:rPr lang="en-US" sz="2500" kern="1200" dirty="0" smtClean="0">
              <a:solidFill>
                <a:schemeClr val="bg1"/>
              </a:solidFill>
            </a:rPr>
            <a:t>-tissue surface, polished &amp; </a:t>
          </a:r>
          <a:r>
            <a:rPr lang="en-US" sz="2500" kern="1200" dirty="0" err="1" smtClean="0">
              <a:solidFill>
                <a:schemeClr val="bg1"/>
              </a:solidFill>
            </a:rPr>
            <a:t>occlusal</a:t>
          </a:r>
          <a:r>
            <a:rPr lang="en-US" sz="2500" kern="1200" dirty="0" smtClean="0">
              <a:solidFill>
                <a:schemeClr val="bg1"/>
              </a:solidFill>
            </a:rPr>
            <a:t> surface</a:t>
          </a:r>
          <a:endParaRPr lang="en-IN" sz="2500" kern="1200" dirty="0">
            <a:solidFill>
              <a:schemeClr val="bg1"/>
            </a:solidFill>
          </a:endParaRPr>
        </a:p>
      </dsp:txBody>
      <dsp:txXfrm>
        <a:off x="929492" y="1212766"/>
        <a:ext cx="1890152" cy="1493535"/>
      </dsp:txXfrm>
    </dsp:sp>
    <dsp:sp modelId="{4A7BC334-86B0-4E15-9C62-98B7B5A1777C}">
      <dsp:nvSpPr>
        <dsp:cNvPr id="0" name=""/>
        <dsp:cNvSpPr/>
      </dsp:nvSpPr>
      <dsp:spPr>
        <a:xfrm rot="16200000">
          <a:off x="3315760" y="1294920"/>
          <a:ext cx="1598078" cy="594925"/>
        </a:xfrm>
        <a:prstGeom prst="leftArrow">
          <a:avLst>
            <a:gd name="adj1" fmla="val 60000"/>
            <a:gd name="adj2" fmla="val 50000"/>
          </a:avLst>
        </a:prstGeom>
        <a:solidFill>
          <a:schemeClr val="accent2">
            <a:hueOff val="953895"/>
            <a:satOff val="-21764"/>
            <a:lumOff val="8039"/>
            <a:alphaOff val="0"/>
          </a:schemeClr>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1CBC152-CFAA-4DFE-B1CD-B562A8C51D92}">
      <dsp:nvSpPr>
        <dsp:cNvPr id="0" name=""/>
        <dsp:cNvSpPr/>
      </dsp:nvSpPr>
      <dsp:spPr>
        <a:xfrm>
          <a:off x="3123257" y="110"/>
          <a:ext cx="1983084" cy="1586467"/>
        </a:xfrm>
        <a:prstGeom prst="roundRect">
          <a:avLst>
            <a:gd name="adj" fmla="val 10000"/>
          </a:avLst>
        </a:prstGeom>
        <a:solidFill>
          <a:srgbClr val="00B0F0"/>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bg1"/>
              </a:solidFill>
            </a:rPr>
            <a:t>Craddock</a:t>
          </a:r>
          <a:r>
            <a:rPr lang="en-US" sz="2500" kern="1200" dirty="0" smtClean="0">
              <a:solidFill>
                <a:schemeClr val="bg1"/>
              </a:solidFill>
            </a:rPr>
            <a:t>-”gripping” action of </a:t>
          </a:r>
          <a:r>
            <a:rPr lang="en-US" sz="2500" kern="1200" dirty="0" err="1" smtClean="0">
              <a:solidFill>
                <a:schemeClr val="bg1"/>
              </a:solidFill>
            </a:rPr>
            <a:t>buccinator</a:t>
          </a:r>
          <a:endParaRPr lang="en-IN" sz="2500" kern="1200" dirty="0">
            <a:solidFill>
              <a:schemeClr val="bg1"/>
            </a:solidFill>
          </a:endParaRPr>
        </a:p>
      </dsp:txBody>
      <dsp:txXfrm>
        <a:off x="3169723" y="46576"/>
        <a:ext cx="1890152" cy="1493535"/>
      </dsp:txXfrm>
    </dsp:sp>
    <dsp:sp modelId="{7BF8CDEE-CDBE-4D7F-89D1-AC1FD6C54CB3}">
      <dsp:nvSpPr>
        <dsp:cNvPr id="0" name=""/>
        <dsp:cNvSpPr/>
      </dsp:nvSpPr>
      <dsp:spPr>
        <a:xfrm rot="19500000">
          <a:off x="4901457" y="2120381"/>
          <a:ext cx="1598078" cy="594925"/>
        </a:xfrm>
        <a:prstGeom prst="leftArrow">
          <a:avLst>
            <a:gd name="adj1" fmla="val 60000"/>
            <a:gd name="adj2" fmla="val 50000"/>
          </a:avLst>
        </a:prstGeom>
        <a:solidFill>
          <a:schemeClr val="accent2">
            <a:hueOff val="1907790"/>
            <a:satOff val="-43528"/>
            <a:lumOff val="16079"/>
            <a:alphaOff val="0"/>
          </a:schemeClr>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EEBCF37-28C9-4C94-A173-EE57056B9DB5}">
      <dsp:nvSpPr>
        <dsp:cNvPr id="0" name=""/>
        <dsp:cNvSpPr/>
      </dsp:nvSpPr>
      <dsp:spPr>
        <a:xfrm>
          <a:off x="5363488" y="1166300"/>
          <a:ext cx="1983084" cy="1586467"/>
        </a:xfrm>
        <a:prstGeom prst="roundRect">
          <a:avLst>
            <a:gd name="adj" fmla="val 10000"/>
          </a:avLst>
        </a:prstGeom>
        <a:solidFill>
          <a:srgbClr val="FF99CC"/>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US" sz="2500" b="1" kern="1200" dirty="0" smtClean="0">
              <a:solidFill>
                <a:schemeClr val="bg1"/>
              </a:solidFill>
            </a:rPr>
            <a:t>Schlosser &amp; Fish</a:t>
          </a:r>
          <a:r>
            <a:rPr lang="en-US" sz="2500" kern="1200" dirty="0" smtClean="0">
              <a:solidFill>
                <a:schemeClr val="bg1"/>
              </a:solidFill>
            </a:rPr>
            <a:t>- balanced occlusion</a:t>
          </a:r>
          <a:endParaRPr lang="en-IN" sz="2500" kern="1200" dirty="0">
            <a:solidFill>
              <a:schemeClr val="bg1"/>
            </a:solidFill>
          </a:endParaRPr>
        </a:p>
      </dsp:txBody>
      <dsp:txXfrm>
        <a:off x="5409954" y="1212766"/>
        <a:ext cx="1890152" cy="1493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3DD15-D3BB-4D03-BB0D-B00ECCF4D1F3}">
      <dsp:nvSpPr>
        <dsp:cNvPr id="0" name=""/>
        <dsp:cNvSpPr/>
      </dsp:nvSpPr>
      <dsp:spPr>
        <a:xfrm rot="16200000">
          <a:off x="253" y="435803"/>
          <a:ext cx="2902148" cy="3192392"/>
        </a:xfrm>
        <a:prstGeom prst="upArrow">
          <a:avLst>
            <a:gd name="adj1" fmla="val 50000"/>
            <a:gd name="adj2" fmla="val 35000"/>
          </a:avLst>
        </a:prstGeom>
        <a:solidFill>
          <a:srgbClr val="99FF99"/>
        </a:solidFill>
        <a:ln>
          <a:noFill/>
        </a:ln>
        <a:effectLst>
          <a:outerShdw blurRad="38100" dist="25400" dir="5400000" algn="t" rotWithShape="0">
            <a:srgbClr val="000000">
              <a:alpha val="5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1. maximum coverage of DBA.    </a:t>
          </a:r>
          <a:endParaRPr lang="en-US" sz="2400" b="1" kern="1200" dirty="0"/>
        </a:p>
      </dsp:txBody>
      <dsp:txXfrm rot="5400000">
        <a:off x="363007" y="1306462"/>
        <a:ext cx="2684516" cy="1451074"/>
      </dsp:txXfrm>
    </dsp:sp>
    <dsp:sp modelId="{85750C54-CDC5-457E-9FDB-7812CDE8C56A}">
      <dsp:nvSpPr>
        <dsp:cNvPr id="0" name=""/>
        <dsp:cNvSpPr/>
      </dsp:nvSpPr>
      <dsp:spPr>
        <a:xfrm rot="5400000">
          <a:off x="3193851" y="380981"/>
          <a:ext cx="2902148" cy="2902148"/>
        </a:xfrm>
        <a:prstGeom prst="upArrow">
          <a:avLst>
            <a:gd name="adj1" fmla="val 50000"/>
            <a:gd name="adj2" fmla="val 35000"/>
          </a:avLst>
        </a:prstGeom>
        <a:solidFill>
          <a:srgbClr val="FFCCFF"/>
        </a:solidFill>
        <a:ln>
          <a:noFill/>
        </a:ln>
        <a:effectLst>
          <a:outerShdw blurRad="38100" dist="25400" dir="5400000" algn="t" rotWithShape="0">
            <a:srgbClr val="000000">
              <a:alpha val="5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2. </a:t>
          </a:r>
          <a:r>
            <a:rPr lang="en-US" sz="2400" b="1" kern="1200" dirty="0" err="1" smtClean="0"/>
            <a:t>occlusal</a:t>
          </a:r>
          <a:r>
            <a:rPr lang="en-US" sz="2400" b="1" kern="1200" dirty="0" smtClean="0"/>
            <a:t> plane must be at the correct level.</a:t>
          </a:r>
          <a:endParaRPr lang="en-US" sz="2400" b="1" kern="1200" dirty="0"/>
        </a:p>
      </dsp:txBody>
      <dsp:txXfrm rot="-5400000">
        <a:off x="3193851" y="1106518"/>
        <a:ext cx="2394272" cy="1451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00F34-0B82-4AB8-B36D-D444CCE9EAF2}">
      <dsp:nvSpPr>
        <dsp:cNvPr id="0" name=""/>
        <dsp:cNvSpPr/>
      </dsp:nvSpPr>
      <dsp:spPr>
        <a:xfrm>
          <a:off x="0" y="942340"/>
          <a:ext cx="8305799" cy="3322320"/>
        </a:xfrm>
        <a:prstGeom prst="leftRightRibbon">
          <a:avLst/>
        </a:prstGeom>
        <a:gradFill flip="none" rotWithShape="0">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AD2C97-8AB4-4E56-B841-486E23FB2CD0}">
      <dsp:nvSpPr>
        <dsp:cNvPr id="0" name=""/>
        <dsp:cNvSpPr/>
      </dsp:nvSpPr>
      <dsp:spPr>
        <a:xfrm>
          <a:off x="996696" y="1523746"/>
          <a:ext cx="2740913" cy="1627936"/>
        </a:xfrm>
        <a:prstGeom prst="rect">
          <a:avLst/>
        </a:prstGeom>
        <a:noFill/>
        <a:ln>
          <a:noFill/>
        </a:ln>
        <a:effectLst>
          <a:outerShdw blurRad="38100" dist="25400" dir="5400000" algn="t" rotWithShape="0">
            <a:srgbClr val="000000">
              <a:alpha val="50000"/>
            </a:srgbClr>
          </a:outerShdw>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FF00"/>
              </a:solidFill>
              <a:effectLst/>
              <a:latin typeface="+mn-lt"/>
            </a:rPr>
            <a:t> denture is grasped by the incisors and pulled downward between thumb and forefinger</a:t>
          </a:r>
          <a:endParaRPr lang="en-US" sz="2200" b="1" kern="1200" dirty="0">
            <a:solidFill>
              <a:srgbClr val="FFFF00"/>
            </a:solidFill>
            <a:effectLst/>
            <a:latin typeface="+mn-lt"/>
          </a:endParaRPr>
        </a:p>
      </dsp:txBody>
      <dsp:txXfrm>
        <a:off x="996696" y="1523746"/>
        <a:ext cx="2740913" cy="1627936"/>
      </dsp:txXfrm>
    </dsp:sp>
    <dsp:sp modelId="{C2A23009-C87B-4673-AA71-8E5DA07A6907}">
      <dsp:nvSpPr>
        <dsp:cNvPr id="0" name=""/>
        <dsp:cNvSpPr/>
      </dsp:nvSpPr>
      <dsp:spPr>
        <a:xfrm>
          <a:off x="4152900" y="2055317"/>
          <a:ext cx="3239262" cy="1627936"/>
        </a:xfrm>
        <a:prstGeom prst="rect">
          <a:avLst/>
        </a:prstGeom>
        <a:noFill/>
        <a:ln>
          <a:noFill/>
        </a:ln>
        <a:effectLst>
          <a:outerShdw blurRad="38100" dist="25400" dir="5400000" algn="t" rotWithShape="0">
            <a:srgbClr val="000000">
              <a:alpha val="50000"/>
            </a:srgbClr>
          </a:outerShdw>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FF00"/>
              </a:solidFill>
            </a:rPr>
            <a:t>Placing fingers on the palatal surface and pulling forward</a:t>
          </a:r>
          <a:endParaRPr lang="en-US" sz="2200" b="1" kern="1200" dirty="0">
            <a:solidFill>
              <a:srgbClr val="FFFF00"/>
            </a:solidFill>
          </a:endParaRPr>
        </a:p>
      </dsp:txBody>
      <dsp:txXfrm>
        <a:off x="4152900" y="2055317"/>
        <a:ext cx="3239262" cy="16279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F2F15-8B45-4F08-AF7C-C09D8CE569D7}">
      <dsp:nvSpPr>
        <dsp:cNvPr id="0" name=""/>
        <dsp:cNvSpPr/>
      </dsp:nvSpPr>
      <dsp:spPr>
        <a:xfrm>
          <a:off x="651509" y="0"/>
          <a:ext cx="7383780" cy="6375610"/>
        </a:xfrm>
        <a:prstGeom prst="rightArrow">
          <a:avLst/>
        </a:prstGeom>
        <a:solidFill>
          <a:schemeClr val="tx1"/>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8D70353-E3BD-4EAA-ACB1-87033389E963}">
      <dsp:nvSpPr>
        <dsp:cNvPr id="0" name=""/>
        <dsp:cNvSpPr/>
      </dsp:nvSpPr>
      <dsp:spPr>
        <a:xfrm>
          <a:off x="4241" y="1912683"/>
          <a:ext cx="2799457" cy="2550244"/>
        </a:xfrm>
        <a:prstGeom prst="roundRect">
          <a:avLst/>
        </a:prstGeom>
        <a:solidFill>
          <a:srgbClr val="00B050"/>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bg1"/>
              </a:solidFill>
            </a:rPr>
            <a:t>Soft tissue compliance is important when dentures are first inserted</a:t>
          </a:r>
          <a:endParaRPr lang="en-US" sz="3200" kern="1200" dirty="0">
            <a:solidFill>
              <a:schemeClr val="bg1"/>
            </a:solidFill>
          </a:endParaRPr>
        </a:p>
      </dsp:txBody>
      <dsp:txXfrm>
        <a:off x="128734" y="2037176"/>
        <a:ext cx="2550471" cy="2301258"/>
      </dsp:txXfrm>
    </dsp:sp>
    <dsp:sp modelId="{2F0E41D3-7A08-4E9E-817F-F984AD40DF97}">
      <dsp:nvSpPr>
        <dsp:cNvPr id="0" name=""/>
        <dsp:cNvSpPr/>
      </dsp:nvSpPr>
      <dsp:spPr>
        <a:xfrm>
          <a:off x="2943671" y="1912683"/>
          <a:ext cx="2799457" cy="2550244"/>
        </a:xfrm>
        <a:prstGeom prst="roundRect">
          <a:avLst/>
        </a:prstGeom>
        <a:solidFill>
          <a:srgbClr val="7030A0"/>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bg1"/>
              </a:solidFill>
            </a:rPr>
            <a:t>In the medium term soft tissue remodeling</a:t>
          </a:r>
          <a:endParaRPr lang="en-US" sz="3200" kern="1200" dirty="0">
            <a:solidFill>
              <a:schemeClr val="bg1"/>
            </a:solidFill>
          </a:endParaRPr>
        </a:p>
      </dsp:txBody>
      <dsp:txXfrm>
        <a:off x="3068164" y="2037176"/>
        <a:ext cx="2550471" cy="2301258"/>
      </dsp:txXfrm>
    </dsp:sp>
    <dsp:sp modelId="{DC878E1A-B80B-40FF-B4A9-B681B18567A3}">
      <dsp:nvSpPr>
        <dsp:cNvPr id="0" name=""/>
        <dsp:cNvSpPr/>
      </dsp:nvSpPr>
      <dsp:spPr>
        <a:xfrm>
          <a:off x="5883101" y="1912683"/>
          <a:ext cx="2799457" cy="2550244"/>
        </a:xfrm>
        <a:prstGeom prst="roundRect">
          <a:avLst/>
        </a:prstGeom>
        <a:solidFill>
          <a:schemeClr val="accent2"/>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solidFill>
                <a:schemeClr val="bg1"/>
              </a:solidFill>
            </a:rPr>
            <a:t>In the long term, </a:t>
          </a:r>
          <a:r>
            <a:rPr lang="en-US" sz="2300" kern="1200" dirty="0" err="1" smtClean="0">
              <a:solidFill>
                <a:schemeClr val="bg1"/>
              </a:solidFill>
            </a:rPr>
            <a:t>resorption</a:t>
          </a:r>
          <a:r>
            <a:rPr lang="en-US" sz="2300" kern="1200" dirty="0" smtClean="0">
              <a:solidFill>
                <a:schemeClr val="bg1"/>
              </a:solidFill>
            </a:rPr>
            <a:t> &amp; remodeling of hard tissue may exceed the adaptive capacity of overlying soft tissues</a:t>
          </a:r>
          <a:endParaRPr lang="en-US" sz="2300" kern="1200" dirty="0">
            <a:solidFill>
              <a:schemeClr val="bg1"/>
            </a:solidFill>
          </a:endParaRPr>
        </a:p>
      </dsp:txBody>
      <dsp:txXfrm>
        <a:off x="6007594" y="2037176"/>
        <a:ext cx="2550471" cy="23012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D6DB5-80DC-4B23-B293-995F691CC3BA}">
      <dsp:nvSpPr>
        <dsp:cNvPr id="0" name=""/>
        <dsp:cNvSpPr/>
      </dsp:nvSpPr>
      <dsp:spPr>
        <a:xfrm>
          <a:off x="1679" y="0"/>
          <a:ext cx="2613607" cy="51307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Gabriola" pitchFamily="82" charset="0"/>
            </a:rPr>
            <a:t>medial roll of the </a:t>
          </a:r>
          <a:r>
            <a:rPr lang="en-US" sz="3600" b="1" kern="1200" dirty="0" err="1" smtClean="0">
              <a:solidFill>
                <a:schemeClr val="bg1"/>
              </a:solidFill>
              <a:latin typeface="Gabriola" pitchFamily="82" charset="0"/>
            </a:rPr>
            <a:t>buccinator</a:t>
          </a:r>
          <a:r>
            <a:rPr lang="en-US" sz="3600" b="1" kern="1200" dirty="0" smtClean="0">
              <a:solidFill>
                <a:schemeClr val="bg1"/>
              </a:solidFill>
              <a:latin typeface="Gabriola" pitchFamily="82" charset="0"/>
            </a:rPr>
            <a:t> muscle</a:t>
          </a:r>
          <a:endParaRPr lang="en-US" sz="3600" b="1" kern="1200" dirty="0">
            <a:solidFill>
              <a:schemeClr val="bg1"/>
            </a:solidFill>
            <a:latin typeface="Gabriola" pitchFamily="82" charset="0"/>
          </a:endParaRPr>
        </a:p>
      </dsp:txBody>
      <dsp:txXfrm>
        <a:off x="1679" y="2052320"/>
        <a:ext cx="2613607" cy="2052320"/>
      </dsp:txXfrm>
    </dsp:sp>
    <dsp:sp modelId="{7C3A3AE0-4036-40B3-99D3-BF35FFB9B85A}">
      <dsp:nvSpPr>
        <dsp:cNvPr id="0" name=""/>
        <dsp:cNvSpPr/>
      </dsp:nvSpPr>
      <dsp:spPr>
        <a:xfrm>
          <a:off x="454205" y="307847"/>
          <a:ext cx="1708556" cy="1708556"/>
        </a:xfrm>
        <a:prstGeom prst="ellipse">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7241262-20A7-4B0F-A85B-BBE701E852BB}">
      <dsp:nvSpPr>
        <dsp:cNvPr id="0" name=""/>
        <dsp:cNvSpPr/>
      </dsp:nvSpPr>
      <dsp:spPr>
        <a:xfrm>
          <a:off x="2693696" y="0"/>
          <a:ext cx="2613607" cy="5130799"/>
        </a:xfrm>
        <a:prstGeom prst="roundRect">
          <a:avLst>
            <a:gd name="adj" fmla="val 10000"/>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Gabriola" pitchFamily="82" charset="0"/>
            </a:rPr>
            <a:t>tongue</a:t>
          </a:r>
          <a:endParaRPr lang="en-US" sz="3600" b="1" kern="1200" dirty="0">
            <a:solidFill>
              <a:schemeClr val="bg1"/>
            </a:solidFill>
            <a:latin typeface="Gabriola" pitchFamily="82" charset="0"/>
          </a:endParaRPr>
        </a:p>
      </dsp:txBody>
      <dsp:txXfrm>
        <a:off x="2693696" y="2052320"/>
        <a:ext cx="2613607" cy="2052320"/>
      </dsp:txXfrm>
    </dsp:sp>
    <dsp:sp modelId="{2409A645-66E4-4F1C-9F0A-049DFE584B12}">
      <dsp:nvSpPr>
        <dsp:cNvPr id="0" name=""/>
        <dsp:cNvSpPr/>
      </dsp:nvSpPr>
      <dsp:spPr>
        <a:xfrm>
          <a:off x="3146221" y="307847"/>
          <a:ext cx="1708556" cy="1708556"/>
        </a:xfrm>
        <a:prstGeom prst="ellipse">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7AE6DA7-D412-49EE-9590-51A502F32534}">
      <dsp:nvSpPr>
        <dsp:cNvPr id="0" name=""/>
        <dsp:cNvSpPr/>
      </dsp:nvSpPr>
      <dsp:spPr>
        <a:xfrm>
          <a:off x="5385712" y="0"/>
          <a:ext cx="2613607" cy="5130799"/>
        </a:xfrm>
        <a:prstGeom prst="roundRect">
          <a:avLst>
            <a:gd name="adj" fmla="val 10000"/>
          </a:avLst>
        </a:prstGeom>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Gabriola" pitchFamily="82" charset="0"/>
            </a:rPr>
            <a:t>teeth</a:t>
          </a:r>
          <a:endParaRPr lang="en-US" sz="3600" b="1" kern="1200" dirty="0">
            <a:solidFill>
              <a:schemeClr val="bg1"/>
            </a:solidFill>
            <a:latin typeface="Gabriola" pitchFamily="82" charset="0"/>
          </a:endParaRPr>
        </a:p>
      </dsp:txBody>
      <dsp:txXfrm>
        <a:off x="5385712" y="2052320"/>
        <a:ext cx="2613607" cy="2052320"/>
      </dsp:txXfrm>
    </dsp:sp>
    <dsp:sp modelId="{CDEF7D68-26C0-4F37-B6F2-B3A9A732AE02}">
      <dsp:nvSpPr>
        <dsp:cNvPr id="0" name=""/>
        <dsp:cNvSpPr/>
      </dsp:nvSpPr>
      <dsp:spPr>
        <a:xfrm>
          <a:off x="5838237" y="307847"/>
          <a:ext cx="1708556" cy="1708556"/>
        </a:xfrm>
        <a:prstGeom prst="ellipse">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C6E33EB-7179-4EAF-813A-2081D2139D27}">
      <dsp:nvSpPr>
        <dsp:cNvPr id="0" name=""/>
        <dsp:cNvSpPr/>
      </dsp:nvSpPr>
      <dsp:spPr>
        <a:xfrm>
          <a:off x="320040" y="4104640"/>
          <a:ext cx="7360920" cy="769620"/>
        </a:xfrm>
        <a:prstGeom prst="leftRightArrow">
          <a:avLst/>
        </a:prstGeom>
        <a:solidFill>
          <a:schemeClr val="accent4">
            <a:tint val="40000"/>
            <a:hueOff val="0"/>
            <a:satOff val="0"/>
            <a:lumOff val="0"/>
            <a:alphaOff val="0"/>
          </a:schemeClr>
        </a:solidFill>
        <a:ln>
          <a:noFill/>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72951-9B11-4141-BDF5-7FF16B3E3B48}">
      <dsp:nvSpPr>
        <dsp:cNvPr id="0" name=""/>
        <dsp:cNvSpPr/>
      </dsp:nvSpPr>
      <dsp:spPr>
        <a:xfrm>
          <a:off x="3886200" y="2002473"/>
          <a:ext cx="2749514" cy="477188"/>
        </a:xfrm>
        <a:custGeom>
          <a:avLst/>
          <a:gdLst/>
          <a:ahLst/>
          <a:cxnLst/>
          <a:rect l="0" t="0" r="0" b="0"/>
          <a:pathLst>
            <a:path>
              <a:moveTo>
                <a:pt x="0" y="0"/>
              </a:moveTo>
              <a:lnTo>
                <a:pt x="0" y="238594"/>
              </a:lnTo>
              <a:lnTo>
                <a:pt x="2749514" y="238594"/>
              </a:lnTo>
              <a:lnTo>
                <a:pt x="2749514" y="477188"/>
              </a:lnTo>
            </a:path>
          </a:pathLst>
        </a:custGeom>
        <a:noFill/>
        <a:ln w="28575" cap="flat" cmpd="sng" algn="ctr">
          <a:solidFill>
            <a:srgbClr val="FFFF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BBBF6D3-CB7D-4CCA-A37C-10C398886CA6}">
      <dsp:nvSpPr>
        <dsp:cNvPr id="0" name=""/>
        <dsp:cNvSpPr/>
      </dsp:nvSpPr>
      <dsp:spPr>
        <a:xfrm>
          <a:off x="3840480" y="2002473"/>
          <a:ext cx="91440" cy="477188"/>
        </a:xfrm>
        <a:custGeom>
          <a:avLst/>
          <a:gdLst/>
          <a:ahLst/>
          <a:cxnLst/>
          <a:rect l="0" t="0" r="0" b="0"/>
          <a:pathLst>
            <a:path>
              <a:moveTo>
                <a:pt x="45720" y="0"/>
              </a:moveTo>
              <a:lnTo>
                <a:pt x="45720" y="477188"/>
              </a:lnTo>
            </a:path>
          </a:pathLst>
        </a:custGeom>
        <a:noFill/>
        <a:ln w="28575" cap="flat" cmpd="sng" algn="ctr">
          <a:solidFill>
            <a:srgbClr val="FFFF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86B0F1B-B530-446C-A953-81DFB1BA9F4E}">
      <dsp:nvSpPr>
        <dsp:cNvPr id="0" name=""/>
        <dsp:cNvSpPr/>
      </dsp:nvSpPr>
      <dsp:spPr>
        <a:xfrm>
          <a:off x="1136685" y="2002473"/>
          <a:ext cx="2749514" cy="477188"/>
        </a:xfrm>
        <a:custGeom>
          <a:avLst/>
          <a:gdLst/>
          <a:ahLst/>
          <a:cxnLst/>
          <a:rect l="0" t="0" r="0" b="0"/>
          <a:pathLst>
            <a:path>
              <a:moveTo>
                <a:pt x="2749514" y="0"/>
              </a:moveTo>
              <a:lnTo>
                <a:pt x="2749514" y="238594"/>
              </a:lnTo>
              <a:lnTo>
                <a:pt x="0" y="238594"/>
              </a:lnTo>
              <a:lnTo>
                <a:pt x="0" y="477188"/>
              </a:lnTo>
            </a:path>
          </a:pathLst>
        </a:custGeom>
        <a:noFill/>
        <a:ln w="28575" cap="flat" cmpd="sng" algn="ctr">
          <a:solidFill>
            <a:srgbClr val="FFFF00"/>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539F305-2E54-4BAC-BD32-587D26D51E59}">
      <dsp:nvSpPr>
        <dsp:cNvPr id="0" name=""/>
        <dsp:cNvSpPr/>
      </dsp:nvSpPr>
      <dsp:spPr>
        <a:xfrm>
          <a:off x="2750036" y="866309"/>
          <a:ext cx="2272326" cy="1136163"/>
        </a:xfrm>
        <a:prstGeom prst="rect">
          <a:avLst/>
        </a:prstGeom>
        <a:solidFill>
          <a:srgbClr val="99FF99"/>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smtClean="0">
              <a:solidFill>
                <a:schemeClr val="bg1"/>
              </a:solidFill>
            </a:rPr>
            <a:t>According to Fish,</a:t>
          </a:r>
          <a:endParaRPr lang="en-US" sz="2400" b="1" kern="1200">
            <a:solidFill>
              <a:schemeClr val="bg1"/>
            </a:solidFill>
          </a:endParaRPr>
        </a:p>
      </dsp:txBody>
      <dsp:txXfrm>
        <a:off x="2750036" y="866309"/>
        <a:ext cx="2272326" cy="1136163"/>
      </dsp:txXfrm>
    </dsp:sp>
    <dsp:sp modelId="{EBABDED4-23EE-4445-AABC-A3EDFC57642C}">
      <dsp:nvSpPr>
        <dsp:cNvPr id="0" name=""/>
        <dsp:cNvSpPr/>
      </dsp:nvSpPr>
      <dsp:spPr>
        <a:xfrm>
          <a:off x="521" y="2479661"/>
          <a:ext cx="2272326" cy="1733126"/>
        </a:xfrm>
        <a:prstGeom prst="rect">
          <a:avLst/>
        </a:prstGeom>
        <a:solidFill>
          <a:srgbClr val="FF99CC"/>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bg1"/>
              </a:solidFill>
            </a:rPr>
            <a:t>Superior fibers acts to seat the maxillary denture.</a:t>
          </a:r>
          <a:endParaRPr lang="en-US" sz="2400" b="1" kern="1200" dirty="0">
            <a:solidFill>
              <a:schemeClr val="bg1"/>
            </a:solidFill>
          </a:endParaRPr>
        </a:p>
      </dsp:txBody>
      <dsp:txXfrm>
        <a:off x="521" y="2479661"/>
        <a:ext cx="2272326" cy="1733126"/>
      </dsp:txXfrm>
    </dsp:sp>
    <dsp:sp modelId="{609A7DC0-9B32-4B04-AA65-964DE3DD137D}">
      <dsp:nvSpPr>
        <dsp:cNvPr id="0" name=""/>
        <dsp:cNvSpPr/>
      </dsp:nvSpPr>
      <dsp:spPr>
        <a:xfrm>
          <a:off x="2750036" y="2479661"/>
          <a:ext cx="2272326" cy="1759428"/>
        </a:xfrm>
        <a:prstGeom prst="rect">
          <a:avLst/>
        </a:prstGeom>
        <a:solidFill>
          <a:srgbClr val="9966FF"/>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bg1"/>
              </a:solidFill>
            </a:rPr>
            <a:t>Middle </a:t>
          </a:r>
          <a:r>
            <a:rPr lang="en-US" sz="2400" b="1" kern="1200" dirty="0" err="1" smtClean="0">
              <a:solidFill>
                <a:schemeClr val="bg1"/>
              </a:solidFill>
            </a:rPr>
            <a:t>fibres</a:t>
          </a:r>
          <a:r>
            <a:rPr lang="en-US" sz="2400" b="1" kern="1200" dirty="0" smtClean="0">
              <a:solidFill>
                <a:schemeClr val="bg1"/>
              </a:solidFill>
            </a:rPr>
            <a:t> controls the bolus of food.</a:t>
          </a:r>
          <a:endParaRPr lang="en-US" sz="2400" b="1" kern="1200" dirty="0">
            <a:solidFill>
              <a:schemeClr val="bg1"/>
            </a:solidFill>
          </a:endParaRPr>
        </a:p>
      </dsp:txBody>
      <dsp:txXfrm>
        <a:off x="2750036" y="2479661"/>
        <a:ext cx="2272326" cy="1759428"/>
      </dsp:txXfrm>
    </dsp:sp>
    <dsp:sp modelId="{DC49CD45-50C2-42AE-B272-09E4261F8192}">
      <dsp:nvSpPr>
        <dsp:cNvPr id="0" name=""/>
        <dsp:cNvSpPr/>
      </dsp:nvSpPr>
      <dsp:spPr>
        <a:xfrm>
          <a:off x="5499551" y="2479661"/>
          <a:ext cx="2272326" cy="1663240"/>
        </a:xfrm>
        <a:prstGeom prst="rect">
          <a:avLst/>
        </a:prstGeom>
        <a:solidFill>
          <a:srgbClr val="00B0F0"/>
        </a:solidFill>
        <a:ln>
          <a:noFill/>
        </a:ln>
        <a:effectLst>
          <a:outerShdw blurRad="38100" dist="25400" dir="5400000" algn="t"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bg1"/>
              </a:solidFill>
            </a:rPr>
            <a:t>The inferior </a:t>
          </a:r>
          <a:r>
            <a:rPr lang="en-US" sz="2400" b="1" kern="1200" dirty="0" err="1" smtClean="0">
              <a:solidFill>
                <a:schemeClr val="bg1"/>
              </a:solidFill>
            </a:rPr>
            <a:t>fibres</a:t>
          </a:r>
          <a:r>
            <a:rPr lang="en-US" sz="2400" b="1" kern="1200" dirty="0" smtClean="0">
              <a:solidFill>
                <a:schemeClr val="bg1"/>
              </a:solidFill>
            </a:rPr>
            <a:t> contributes to mandibular denture stability. </a:t>
          </a:r>
          <a:endParaRPr lang="en-US" sz="2400" b="1" kern="1200" dirty="0">
            <a:solidFill>
              <a:schemeClr val="bg1"/>
            </a:solidFill>
          </a:endParaRPr>
        </a:p>
      </dsp:txBody>
      <dsp:txXfrm>
        <a:off x="5499551" y="2479661"/>
        <a:ext cx="2272326" cy="1663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10BC01-52CC-4B72-BBE1-411F9FA6A732}" type="datetimeFigureOut">
              <a:rPr lang="en-US" smtClean="0"/>
              <a:pPr/>
              <a:t>11/20/2015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15DFD-30EE-40FD-A7C4-4AE6EDEFF2E7}" type="slidenum">
              <a:rPr lang="en-US" smtClean="0"/>
              <a:pPr/>
              <a:t>‹#›</a:t>
            </a:fld>
            <a:endParaRPr lang="en-US"/>
          </a:p>
        </p:txBody>
      </p:sp>
    </p:spTree>
    <p:extLst>
      <p:ext uri="{BB962C8B-B14F-4D97-AF65-F5344CB8AC3E}">
        <p14:creationId xmlns:p14="http://schemas.microsoft.com/office/powerpoint/2010/main" xmlns="" val="129455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chemeClr val="hlink"/>
                </a:solidFill>
              </a:rPr>
              <a:t>Optimal outcome of complete denture treatment depends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Gravity is a natural tendency</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it depends on Wt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in the maxillary denture… …the weight of the prosthesis works to unseat </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smtClean="0"/>
              <a:t>Supply supplementary retentive forces provided </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70EBB8-35FF-44F0-9C5C-22E24E4CCA0F}"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rPr>
              <a:t>so gives maximum retention by virtue of slightly compressing the tissues at the periphery, thereby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None/>
            </a:pPr>
            <a:r>
              <a:rPr lang="en-US" sz="1200" dirty="0" err="1" smtClean="0">
                <a:solidFill>
                  <a:schemeClr val="accent1">
                    <a:lumMod val="40000"/>
                    <a:lumOff val="60000"/>
                  </a:schemeClr>
                </a:solidFill>
                <a:latin typeface="+mn-lt"/>
              </a:rPr>
              <a:t>Mylohyoid</a:t>
            </a:r>
            <a:r>
              <a:rPr lang="en-US" sz="1200" dirty="0" smtClean="0">
                <a:solidFill>
                  <a:schemeClr val="accent1">
                    <a:lumMod val="40000"/>
                    <a:lumOff val="60000"/>
                  </a:schemeClr>
                </a:solidFill>
                <a:latin typeface="+mn-lt"/>
              </a:rPr>
              <a:t> muscle</a:t>
            </a:r>
          </a:p>
          <a:p>
            <a:pPr algn="just">
              <a:lnSpc>
                <a:spcPct val="120000"/>
              </a:lnSpc>
              <a:buNone/>
            </a:pPr>
            <a:r>
              <a:rPr lang="en-US" sz="1200" dirty="0" smtClean="0">
                <a:latin typeface="+mn-lt"/>
              </a:rPr>
              <a:t> the anterior fibers extend horizontally to meet the fibers of the </a:t>
            </a:r>
            <a:r>
              <a:rPr lang="en-US" sz="1200" dirty="0" err="1" smtClean="0">
                <a:latin typeface="+mn-lt"/>
              </a:rPr>
              <a:t>contralateral</a:t>
            </a:r>
            <a:r>
              <a:rPr lang="en-US" sz="1200" dirty="0" smtClean="0">
                <a:latin typeface="+mn-lt"/>
              </a:rPr>
              <a:t> side while the posterior fibers extend vertically to attach the hyoid bone</a:t>
            </a:r>
          </a:p>
          <a:p>
            <a:pPr algn="just">
              <a:lnSpc>
                <a:spcPct val="120000"/>
              </a:lnSpc>
            </a:pPr>
            <a:r>
              <a:rPr lang="en-US" sz="1200" dirty="0" err="1" smtClean="0">
                <a:solidFill>
                  <a:srgbClr val="00B0F0"/>
                </a:solidFill>
                <a:latin typeface="+mn-lt"/>
              </a:rPr>
              <a:t>Anteriorly</a:t>
            </a:r>
            <a:r>
              <a:rPr lang="en-US" sz="1200" dirty="0" smtClean="0">
                <a:solidFill>
                  <a:srgbClr val="00B0F0"/>
                </a:solidFill>
                <a:latin typeface="+mn-lt"/>
              </a:rPr>
              <a:t> </a:t>
            </a:r>
            <a:r>
              <a:rPr lang="en-US" sz="1200" dirty="0" smtClean="0">
                <a:latin typeface="+mn-lt"/>
              </a:rPr>
              <a:t>… the muscle lies deep to the sublingual gland and other structures ,so it does not affect the border of denture  </a:t>
            </a:r>
          </a:p>
          <a:p>
            <a:pPr algn="just">
              <a:lnSpc>
                <a:spcPct val="120000"/>
              </a:lnSpc>
            </a:pPr>
            <a:r>
              <a:rPr lang="en-US" sz="1200" dirty="0" err="1" smtClean="0">
                <a:solidFill>
                  <a:srgbClr val="00B0F0"/>
                </a:solidFill>
                <a:latin typeface="+mn-lt"/>
              </a:rPr>
              <a:t>Posteriorly</a:t>
            </a:r>
            <a:r>
              <a:rPr lang="en-US" sz="1200" dirty="0" smtClean="0">
                <a:latin typeface="+mn-lt"/>
              </a:rPr>
              <a:t>…it affects the lingual impression border in swallowing and in moving the tongue. </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sz="1200" b="1" dirty="0" smtClean="0">
                <a:latin typeface="+mn-lt"/>
              </a:rPr>
              <a:t>This is the limiting structure for lingual flange of the </a:t>
            </a:r>
            <a:r>
              <a:rPr lang="en-US" sz="1200" b="1" dirty="0" err="1" smtClean="0">
                <a:latin typeface="+mn-lt"/>
              </a:rPr>
              <a:t>mandibular</a:t>
            </a:r>
            <a:r>
              <a:rPr lang="en-US" sz="1200" b="1" dirty="0" smtClean="0">
                <a:latin typeface="+mn-lt"/>
              </a:rPr>
              <a:t> denture</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32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During incision of the food by the</a:t>
            </a:r>
            <a:r>
              <a:rPr lang="en-IN" baseline="0" dirty="0" smtClean="0"/>
              <a:t> anterior tooth</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buNone/>
            </a:pPr>
            <a:r>
              <a:rPr lang="en-US" sz="1200" dirty="0" smtClean="0">
                <a:solidFill>
                  <a:srgbClr val="FFCCFF"/>
                </a:solidFill>
              </a:rPr>
              <a:t>undercuts</a:t>
            </a:r>
            <a:r>
              <a:rPr lang="en-US" sz="1200" baseline="0" dirty="0" smtClean="0">
                <a:solidFill>
                  <a:srgbClr val="FFCCFF"/>
                </a:solidFill>
              </a:rPr>
              <a:t> lie</a:t>
            </a:r>
            <a:r>
              <a:rPr lang="en-US" sz="1100" dirty="0" smtClean="0">
                <a:latin typeface="+mn-lt"/>
              </a:rPr>
              <a:t> beyond the height of the contour in relationship to the path of placement</a:t>
            </a:r>
          </a:p>
          <a:p>
            <a:pPr>
              <a:lnSpc>
                <a:spcPct val="90000"/>
              </a:lnSpc>
              <a:buNone/>
            </a:pPr>
            <a:endParaRPr lang="en-US" sz="1100" dirty="0" smtClean="0">
              <a:solidFill>
                <a:srgbClr val="FFCCFF"/>
              </a:solidFill>
              <a:latin typeface="+mn-lt"/>
            </a:endParaRPr>
          </a:p>
          <a:p>
            <a:pPr>
              <a:lnSpc>
                <a:spcPct val="90000"/>
              </a:lnSpc>
            </a:pPr>
            <a:r>
              <a:rPr lang="en-US" sz="1100" dirty="0" smtClean="0">
                <a:latin typeface="+mn-lt"/>
              </a:rPr>
              <a:t>Maxillary – </a:t>
            </a:r>
          </a:p>
          <a:p>
            <a:pPr>
              <a:lnSpc>
                <a:spcPct val="90000"/>
              </a:lnSpc>
            </a:pPr>
            <a:r>
              <a:rPr lang="en-US" sz="1100" dirty="0" err="1" smtClean="0">
                <a:solidFill>
                  <a:schemeClr val="accent1">
                    <a:lumMod val="60000"/>
                    <a:lumOff val="40000"/>
                  </a:schemeClr>
                </a:solidFill>
                <a:latin typeface="+mn-lt"/>
              </a:rPr>
              <a:t>distobuccal</a:t>
            </a:r>
            <a:r>
              <a:rPr lang="en-US" sz="1100" dirty="0" smtClean="0">
                <a:solidFill>
                  <a:schemeClr val="accent1">
                    <a:lumMod val="60000"/>
                    <a:lumOff val="40000"/>
                  </a:schemeClr>
                </a:solidFill>
                <a:latin typeface="+mn-lt"/>
              </a:rPr>
              <a:t> vestibule.</a:t>
            </a:r>
          </a:p>
          <a:p>
            <a:pPr>
              <a:lnSpc>
                <a:spcPct val="90000"/>
              </a:lnSpc>
            </a:pPr>
            <a:r>
              <a:rPr lang="en-US" sz="1100" dirty="0" smtClean="0">
                <a:solidFill>
                  <a:schemeClr val="accent1">
                    <a:lumMod val="60000"/>
                    <a:lumOff val="40000"/>
                  </a:schemeClr>
                </a:solidFill>
                <a:latin typeface="+mn-lt"/>
              </a:rPr>
              <a:t>premolar area- </a:t>
            </a:r>
            <a:r>
              <a:rPr lang="en-US" sz="1100" dirty="0" err="1" smtClean="0">
                <a:solidFill>
                  <a:schemeClr val="accent1">
                    <a:lumMod val="60000"/>
                    <a:lumOff val="40000"/>
                  </a:schemeClr>
                </a:solidFill>
                <a:latin typeface="+mn-lt"/>
              </a:rPr>
              <a:t>anteriorly</a:t>
            </a:r>
            <a:endParaRPr lang="en-US" sz="1100" dirty="0" smtClean="0">
              <a:solidFill>
                <a:schemeClr val="accent1">
                  <a:lumMod val="60000"/>
                  <a:lumOff val="40000"/>
                </a:schemeClr>
              </a:solidFill>
              <a:latin typeface="+mn-lt"/>
            </a:endParaRPr>
          </a:p>
          <a:p>
            <a:pPr>
              <a:lnSpc>
                <a:spcPct val="90000"/>
              </a:lnSpc>
            </a:pPr>
            <a:endParaRPr lang="en-US" sz="1100" dirty="0" smtClean="0">
              <a:solidFill>
                <a:schemeClr val="accent1">
                  <a:lumMod val="60000"/>
                  <a:lumOff val="40000"/>
                </a:schemeClr>
              </a:solidFill>
              <a:latin typeface="+mn-lt"/>
            </a:endParaRPr>
          </a:p>
          <a:p>
            <a:pPr>
              <a:lnSpc>
                <a:spcPct val="90000"/>
              </a:lnSpc>
            </a:pPr>
            <a:r>
              <a:rPr lang="en-US" sz="1100" dirty="0" err="1" smtClean="0">
                <a:latin typeface="+mn-lt"/>
              </a:rPr>
              <a:t>Mandibular</a:t>
            </a:r>
            <a:r>
              <a:rPr lang="en-US" sz="1100" dirty="0" smtClean="0">
                <a:latin typeface="+mn-lt"/>
              </a:rPr>
              <a:t> – </a:t>
            </a:r>
          </a:p>
          <a:p>
            <a:pPr>
              <a:lnSpc>
                <a:spcPct val="90000"/>
              </a:lnSpc>
            </a:pPr>
            <a:r>
              <a:rPr lang="en-US" sz="1100" dirty="0" err="1" smtClean="0">
                <a:solidFill>
                  <a:schemeClr val="accent1">
                    <a:lumMod val="60000"/>
                    <a:lumOff val="40000"/>
                  </a:schemeClr>
                </a:solidFill>
                <a:latin typeface="+mn-lt"/>
              </a:rPr>
              <a:t>distolingual</a:t>
            </a:r>
            <a:r>
              <a:rPr lang="en-US" sz="1100" dirty="0" smtClean="0">
                <a:solidFill>
                  <a:schemeClr val="accent1">
                    <a:lumMod val="60000"/>
                    <a:lumOff val="40000"/>
                  </a:schemeClr>
                </a:solidFill>
                <a:latin typeface="+mn-lt"/>
              </a:rPr>
              <a:t> vestibule,</a:t>
            </a:r>
          </a:p>
          <a:p>
            <a:pPr>
              <a:lnSpc>
                <a:spcPct val="90000"/>
              </a:lnSpc>
              <a:buFontTx/>
              <a:buNone/>
            </a:pPr>
            <a:r>
              <a:rPr lang="en-US" sz="1100" dirty="0" smtClean="0">
                <a:solidFill>
                  <a:schemeClr val="accent1">
                    <a:lumMod val="60000"/>
                    <a:lumOff val="40000"/>
                  </a:schemeClr>
                </a:solidFill>
                <a:latin typeface="+mn-lt"/>
              </a:rPr>
              <a:t>    </a:t>
            </a:r>
          </a:p>
        </p:txBody>
      </p:sp>
      <p:sp>
        <p:nvSpPr>
          <p:cNvPr id="4" name="Slide Number Placeholder 3"/>
          <p:cNvSpPr>
            <a:spLocks noGrp="1"/>
          </p:cNvSpPr>
          <p:nvPr>
            <p:ph type="sldNum" sz="quarter" idx="10"/>
          </p:nvPr>
        </p:nvSpPr>
        <p:spPr/>
        <p:txBody>
          <a:bodyPr/>
          <a:lstStyle/>
          <a:p>
            <a:fld id="{CE815DFD-30EE-40FD-A7C4-4AE6EDEFF2E7}" type="slidenum">
              <a:rPr lang="en-US" smtClean="0"/>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Rotational path of insertion gives resistance to vertical displacement</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Receptors</a:t>
            </a:r>
            <a:r>
              <a:rPr lang="en-IN" baseline="0" dirty="0" smtClean="0"/>
              <a:t> for this   appliances are prepared within the mucosa</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r>
              <a:rPr lang="en-US" sz="1200" dirty="0" smtClean="0"/>
              <a:t>Fish was the </a:t>
            </a:r>
            <a:r>
              <a:rPr lang="en-US" sz="1200" dirty="0" err="1" smtClean="0"/>
              <a:t>I</a:t>
            </a:r>
            <a:r>
              <a:rPr lang="en-US" sz="1200" baseline="30000" dirty="0" err="1" smtClean="0"/>
              <a:t>st</a:t>
            </a:r>
            <a:r>
              <a:rPr lang="en-US" sz="1200" dirty="0" smtClean="0"/>
              <a:t> person to differentiate between the tissue, polished and </a:t>
            </a:r>
            <a:r>
              <a:rPr lang="en-US" sz="1200" dirty="0" err="1" smtClean="0"/>
              <a:t>occlusal</a:t>
            </a:r>
            <a:r>
              <a:rPr lang="en-US" sz="1200" dirty="0" smtClean="0"/>
              <a:t> surfaces of a complete dentures.</a:t>
            </a:r>
          </a:p>
          <a:p>
            <a:pPr>
              <a:buFont typeface="Wingdings" pitchFamily="2" charset="2"/>
              <a:buNone/>
            </a:pPr>
            <a:r>
              <a:rPr lang="en-US" sz="1200" dirty="0" smtClean="0"/>
              <a:t>The proper design of the tissue, polished and </a:t>
            </a:r>
            <a:r>
              <a:rPr lang="en-US" sz="1200" dirty="0" err="1" smtClean="0"/>
              <a:t>occlusal</a:t>
            </a:r>
            <a:r>
              <a:rPr lang="en-US" sz="1200" dirty="0" smtClean="0"/>
              <a:t> surfaces of the complete denture permits the dentist to incorporate the mechanical, biological, and physical factors of denture </a:t>
            </a:r>
            <a:r>
              <a:rPr lang="en-US" sz="1200" dirty="0" err="1" smtClean="0"/>
              <a:t>retentionall</a:t>
            </a:r>
            <a:r>
              <a:rPr lang="en-US" sz="1200" dirty="0" smtClean="0"/>
              <a:t> the three surfaces help in determining stability of the denture</a:t>
            </a:r>
          </a:p>
          <a:p>
            <a:pPr>
              <a:buFont typeface="Wingdings" pitchFamily="2" charset="2"/>
              <a:buNone/>
            </a:pPr>
            <a:r>
              <a:rPr lang="en-US" sz="1200" baseline="0" dirty="0" smtClean="0"/>
              <a:t>Occlusion should be balanced  n must be free of interferences within the functional range of movements of the patient to avoid dislodging forces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11</a:t>
            </a:fld>
            <a:endParaRPr lang="en-US"/>
          </a:p>
        </p:txBody>
      </p:sp>
    </p:spTree>
    <p:extLst>
      <p:ext uri="{BB962C8B-B14F-4D97-AF65-F5344CB8AC3E}">
        <p14:creationId xmlns:p14="http://schemas.microsoft.com/office/powerpoint/2010/main" xmlns="" val="2659758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smtClean="0"/>
              <a:t>Resistance to displacement</a:t>
            </a:r>
          </a:p>
          <a:p>
            <a:pPr marL="0" indent="0" algn="just">
              <a:buNone/>
            </a:pPr>
            <a:r>
              <a:rPr lang="en-US" sz="1200" dirty="0" smtClean="0"/>
              <a:t>However, if the denture begins to drop but then holds well, this indicates that air is being trapped under the denture base upon placement. A likely cause for this action is overextension, which if left uncorrected, will cause ulceration within a matter of hours or days or a complaint that the denture drops when  smiling or when opening the mouth widely.</a:t>
            </a:r>
            <a:endParaRPr lang="en-US" sz="1400" dirty="0" smtClean="0"/>
          </a:p>
          <a:p>
            <a:pPr marL="0" indent="0" algn="just">
              <a:buNone/>
            </a:pPr>
            <a:endParaRPr lang="en-US"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47</a:t>
            </a:fld>
            <a:endParaRPr lang="en-US"/>
          </a:p>
        </p:txBody>
      </p:sp>
    </p:spTree>
    <p:extLst>
      <p:ext uri="{BB962C8B-B14F-4D97-AF65-F5344CB8AC3E}">
        <p14:creationId xmlns:p14="http://schemas.microsoft.com/office/powerpoint/2010/main" xmlns="" val="236696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Soft</a:t>
            </a:r>
            <a:r>
              <a:rPr lang="en-US" baseline="0" dirty="0" smtClean="0"/>
              <a:t> tissue compliance is  the amount of displacement of the tissues </a:t>
            </a:r>
            <a:r>
              <a:rPr lang="en-US" baseline="0" dirty="0" err="1" smtClean="0"/>
              <a:t>wen</a:t>
            </a:r>
            <a:r>
              <a:rPr lang="en-US" baseline="0" dirty="0" smtClean="0"/>
              <a:t> force is applied</a:t>
            </a:r>
            <a:endParaRPr lang="en-US" dirty="0" smtClean="0"/>
          </a:p>
          <a:p>
            <a:endParaRPr lang="en-US"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53</a:t>
            </a:fld>
            <a:endParaRPr lang="en-US"/>
          </a:p>
        </p:txBody>
      </p:sp>
    </p:spTree>
    <p:extLst>
      <p:ext uri="{BB962C8B-B14F-4D97-AF65-F5344CB8AC3E}">
        <p14:creationId xmlns:p14="http://schemas.microsoft.com/office/powerpoint/2010/main" xmlns="" val="3463570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sz="3500" dirty="0" err="1" smtClean="0">
                <a:solidFill>
                  <a:srgbClr val="CC99FF"/>
                </a:solidFill>
              </a:rPr>
              <a:t>Mainely</a:t>
            </a:r>
            <a:r>
              <a:rPr lang="en-US" sz="3500" baseline="0" dirty="0" smtClean="0">
                <a:solidFill>
                  <a:srgbClr val="CC99FF"/>
                </a:solidFill>
              </a:rPr>
              <a:t> depends on vertical height of ridge  and quality of soft tissue over it </a:t>
            </a:r>
            <a:endParaRPr lang="en-US" sz="2600" dirty="0" smtClean="0"/>
          </a:p>
          <a:p>
            <a:pPr lvl="1">
              <a:lnSpc>
                <a:spcPct val="90000"/>
              </a:lnSpc>
            </a:pPr>
            <a:endParaRPr lang="en-US" sz="2400" dirty="0" smtClean="0">
              <a:solidFill>
                <a:srgbClr val="002060"/>
              </a:solidFill>
            </a:endParaRP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55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sz="1200" dirty="0" smtClean="0">
                <a:solidFill>
                  <a:srgbClr val="FFC000"/>
                </a:solidFill>
              </a:rPr>
              <a:t>The examination of edentulous mouth can   provide information necessary to </a:t>
            </a:r>
            <a:r>
              <a:rPr lang="en-US" sz="1200" smtClean="0">
                <a:solidFill>
                  <a:srgbClr val="FFC000"/>
                </a:solidFill>
              </a:rPr>
              <a:t>make a                                        diagnosis </a:t>
            </a:r>
            <a:r>
              <a:rPr lang="en-US" sz="1200" dirty="0" smtClean="0">
                <a:solidFill>
                  <a:srgbClr val="FFC000"/>
                </a:solidFill>
              </a:rPr>
              <a:t>that will relate directly to the retention and stability of </a:t>
            </a:r>
            <a:r>
              <a:rPr lang="en-US" sz="1200" dirty="0" err="1" smtClean="0">
                <a:solidFill>
                  <a:srgbClr val="FFC000"/>
                </a:solidFill>
              </a:rPr>
              <a:t>mandibular</a:t>
            </a:r>
            <a:r>
              <a:rPr lang="en-US" sz="1200" dirty="0" smtClean="0">
                <a:solidFill>
                  <a:srgbClr val="FFC000"/>
                </a:solidFill>
              </a:rPr>
              <a:t> dentures. </a:t>
            </a:r>
          </a:p>
          <a:p>
            <a:pPr algn="just">
              <a:lnSpc>
                <a:spcPct val="150000"/>
              </a:lnSpc>
            </a:pPr>
            <a:r>
              <a:rPr lang="en-US" sz="1200" dirty="0" smtClean="0">
                <a:solidFill>
                  <a:srgbClr val="FFFF00"/>
                </a:solidFill>
              </a:rPr>
              <a:t>The question is how one can determine by an examination of the edentulous mouth that who has and who does not have this so-called “knack” of handling a </a:t>
            </a:r>
            <a:r>
              <a:rPr lang="en-US" sz="1200" dirty="0" err="1" smtClean="0">
                <a:solidFill>
                  <a:srgbClr val="FFFF00"/>
                </a:solidFill>
              </a:rPr>
              <a:t>mandibular</a:t>
            </a:r>
            <a:r>
              <a:rPr lang="en-US" sz="1200" dirty="0" smtClean="0">
                <a:solidFill>
                  <a:srgbClr val="FFFF00"/>
                </a:solidFill>
              </a:rPr>
              <a:t> denture.    </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56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lnSpc>
                <a:spcPct val="90000"/>
              </a:lnSpc>
              <a:buFont typeface="Arial" pitchFamily="34" charset="0"/>
              <a:buChar char="•"/>
            </a:pPr>
            <a:r>
              <a:rPr lang="en-US" sz="2800" dirty="0" smtClean="0"/>
              <a:t>Selective pressure</a:t>
            </a:r>
          </a:p>
          <a:p>
            <a:pPr lvl="2">
              <a:lnSpc>
                <a:spcPct val="90000"/>
              </a:lnSpc>
              <a:buFont typeface="Arial" pitchFamily="34" charset="0"/>
              <a:buChar char="•"/>
            </a:pPr>
            <a:r>
              <a:rPr lang="en-US" sz="2800" dirty="0" smtClean="0"/>
              <a:t>It should not damage tissues</a:t>
            </a:r>
          </a:p>
          <a:p>
            <a:pPr lvl="2">
              <a:lnSpc>
                <a:spcPct val="90000"/>
              </a:lnSpc>
              <a:buFont typeface="Arial" pitchFamily="34" charset="0"/>
              <a:buChar char="•"/>
            </a:pPr>
            <a:r>
              <a:rPr lang="en-US" sz="2800" dirty="0" smtClean="0"/>
              <a:t>Dimensionally stable</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57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Rounded</a:t>
            </a:r>
            <a:r>
              <a:rPr lang="en-IN" baseline="0" dirty="0" smtClean="0"/>
              <a:t> or u shaped palatal vaults give best resistance to vertical or lateral force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Orofacial</a:t>
            </a:r>
            <a:r>
              <a:rPr lang="en-IN" dirty="0" smtClean="0"/>
              <a:t> muscles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60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 order to reduce </a:t>
            </a:r>
            <a:r>
              <a:rPr lang="en-IN" dirty="0" err="1" smtClean="0"/>
              <a:t>displacive</a:t>
            </a:r>
            <a:r>
              <a:rPr lang="en-IN" baseline="0" dirty="0" smtClean="0"/>
              <a:t> force of </a:t>
            </a:r>
            <a:r>
              <a:rPr lang="en-IN" baseline="0" smtClean="0"/>
              <a:t>these muscles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62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Thickness</a:t>
            </a:r>
            <a:r>
              <a:rPr lang="en-IN" baseline="0" dirty="0" smtClean="0"/>
              <a:t> of the labial flange should be reduced in this area ..because </a:t>
            </a:r>
            <a:r>
              <a:rPr lang="en-IN" baseline="0" dirty="0" err="1" smtClean="0"/>
              <a:t>wen</a:t>
            </a:r>
            <a:r>
              <a:rPr lang="en-IN" baseline="0" dirty="0" smtClean="0"/>
              <a:t> the mouth is opened </a:t>
            </a:r>
            <a:r>
              <a:rPr lang="en-IN" baseline="0" dirty="0" err="1" smtClean="0"/>
              <a:t>perioral</a:t>
            </a:r>
            <a:r>
              <a:rPr lang="en-IN" baseline="0" dirty="0" smtClean="0"/>
              <a:t> muscles will be </a:t>
            </a:r>
            <a:r>
              <a:rPr lang="en-IN" baseline="0" dirty="0" err="1" smtClean="0"/>
              <a:t>streched</a:t>
            </a:r>
            <a:r>
              <a:rPr lang="en-IN" baseline="0" dirty="0" smtClean="0"/>
              <a:t>  so the vestibular space will be restricted otherwise denture will be dislodged</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64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Buccinator</a:t>
            </a:r>
            <a:r>
              <a:rPr lang="en-IN" dirty="0" smtClean="0"/>
              <a:t> muscle is a horizontal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4A2500"/>
                </a:solidFill>
                <a:effectLst/>
              </a:rPr>
              <a:t>Adhesion is not completely a retentive force in itself, but works to enhance the retentive forces of interfacial surface tension.</a:t>
            </a:r>
          </a:p>
          <a:p>
            <a:endParaRPr lang="en-US" dirty="0"/>
          </a:p>
        </p:txBody>
      </p:sp>
      <p:sp>
        <p:nvSpPr>
          <p:cNvPr id="4" name="Slide Number Placeholder 3"/>
          <p:cNvSpPr>
            <a:spLocks noGrp="1"/>
          </p:cNvSpPr>
          <p:nvPr>
            <p:ph type="sldNum" sz="quarter" idx="10"/>
          </p:nvPr>
        </p:nvSpPr>
        <p:spPr/>
        <p:txBody>
          <a:bodyPr/>
          <a:lstStyle/>
          <a:p>
            <a:fld id="{3070EBB8-35FF-44F0-9C5C-22E24E4CCA0F}" type="slidenum">
              <a:rPr lang="en-US" smtClean="0"/>
              <a:pPr/>
              <a:t>13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DDA6A-1AE9-4AAA-9471-9B5E4BDD278E}" type="slidenum">
              <a:rPr lang="en-US"/>
              <a:pPr/>
              <a:t>67</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a:t>This pouch is called  Anthropoidal pouch Coz its more prominent in monkeys they use it to store food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Lingalised</a:t>
            </a:r>
            <a:r>
              <a:rPr lang="en-IN" dirty="0" smtClean="0"/>
              <a:t> occlusion</a:t>
            </a:r>
            <a:r>
              <a:rPr lang="en-US" sz="1200" b="1" dirty="0" smtClean="0"/>
              <a:t>Contraction of the medial </a:t>
            </a:r>
            <a:r>
              <a:rPr lang="en-US" sz="1200" b="1" dirty="0" err="1" smtClean="0"/>
              <a:t>pterygoid</a:t>
            </a:r>
            <a:r>
              <a:rPr lang="en-US" sz="1200" b="1" dirty="0" smtClean="0"/>
              <a:t> can cause </a:t>
            </a:r>
            <a:r>
              <a:rPr lang="en-US" sz="1200" b="1" dirty="0" err="1" smtClean="0"/>
              <a:t>buldge</a:t>
            </a:r>
            <a:r>
              <a:rPr lang="en-US" sz="1200" b="1" dirty="0" smtClean="0"/>
              <a:t> in the </a:t>
            </a:r>
            <a:r>
              <a:rPr lang="en-US" sz="1200" b="1" dirty="0" err="1" smtClean="0"/>
              <a:t>retromylohyoid</a:t>
            </a:r>
            <a:r>
              <a:rPr lang="en-US" sz="1200" b="1" smtClean="0"/>
              <a:t> curtain</a:t>
            </a:r>
            <a:endParaRPr lang="en-IN"/>
          </a:p>
        </p:txBody>
      </p:sp>
      <p:sp>
        <p:nvSpPr>
          <p:cNvPr id="4" name="Slide Number Placeholder 3"/>
          <p:cNvSpPr>
            <a:spLocks noGrp="1"/>
          </p:cNvSpPr>
          <p:nvPr>
            <p:ph type="sldNum" sz="quarter" idx="10"/>
          </p:nvPr>
        </p:nvSpPr>
        <p:spPr/>
        <p:txBody>
          <a:bodyPr/>
          <a:lstStyle/>
          <a:p>
            <a:fld id="{CE815DFD-30EE-40FD-A7C4-4AE6EDEFF2E7}" type="slidenum">
              <a:rPr lang="en-US" smtClean="0"/>
              <a:pPr/>
              <a:t>68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70EBB8-35FF-44F0-9C5C-22E24E4CCA0F}" type="slidenum">
              <a:rPr lang="en-US" smtClean="0"/>
              <a:pPr/>
              <a:t>69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folHlink"/>
                </a:solidFill>
              </a:rPr>
              <a:t>Since these forces are developed through muscular contraction during the various functions of chewing, speaking, and swallowing, they </a:t>
            </a:r>
            <a:r>
              <a:rPr lang="en-US" sz="1200" u="sng" dirty="0" smtClean="0">
                <a:solidFill>
                  <a:schemeClr val="folHlink"/>
                </a:solidFill>
              </a:rPr>
              <a:t>vary in magnitude and direction in different individuals</a:t>
            </a:r>
          </a:p>
          <a:p>
            <a:pPr marL="342900" indent="-342900" algn="just">
              <a:lnSpc>
                <a:spcPct val="150000"/>
              </a:lnSpc>
              <a:spcBef>
                <a:spcPct val="20000"/>
              </a:spcBef>
              <a:buClr>
                <a:schemeClr val="hlink"/>
              </a:buClr>
              <a:buSzPct val="70000"/>
              <a:buFont typeface="Wingdings" pitchFamily="2" charset="2"/>
              <a:buNone/>
            </a:pPr>
            <a:r>
              <a:rPr lang="en-US" sz="1200" dirty="0" smtClean="0">
                <a:solidFill>
                  <a:srgbClr val="CC9900"/>
                </a:solidFill>
                <a:effectLst>
                  <a:outerShdw blurRad="38100" dist="38100" dir="2700000" algn="tl">
                    <a:srgbClr val="000000"/>
                  </a:outerShdw>
                </a:effectLst>
              </a:rPr>
              <a:t>During childhood, the teeth erupt under the influence of muscular environment created by forces exerted by tongue, cheeks and lips, in addition to the genetic factor.</a:t>
            </a:r>
            <a:r>
              <a:rPr lang="en-US" sz="1200" dirty="0" smtClean="0">
                <a:solidFill>
                  <a:srgbClr val="FFFF66"/>
                </a:solidFill>
                <a:effectLst>
                  <a:outerShdw blurRad="38100" dist="38100" dir="2700000" algn="tl">
                    <a:srgbClr val="000000"/>
                  </a:outerShdw>
                </a:effectLst>
              </a:rPr>
              <a:t> These forces has a definite influence upon the position of the erupted teeth, the resultant arch form, and the occlusion.</a:t>
            </a:r>
          </a:p>
          <a:p>
            <a:pPr marL="342900" indent="-342900" algn="just">
              <a:lnSpc>
                <a:spcPct val="150000"/>
              </a:lnSpc>
              <a:spcBef>
                <a:spcPct val="20000"/>
              </a:spcBef>
              <a:buClr>
                <a:schemeClr val="hlink"/>
              </a:buClr>
              <a:buSzPct val="70000"/>
              <a:buFont typeface="Wingdings" pitchFamily="2" charset="2"/>
              <a:buNone/>
            </a:pPr>
            <a:r>
              <a:rPr lang="en-US" sz="1200" dirty="0" smtClean="0">
                <a:solidFill>
                  <a:schemeClr val="hlink"/>
                </a:solidFill>
                <a:effectLst>
                  <a:outerShdw blurRad="38100" dist="38100" dir="2700000" algn="tl">
                    <a:srgbClr val="000000"/>
                  </a:outerShdw>
                </a:effectLst>
              </a:rPr>
              <a:t>    Generally, muscular activity and habits which develop during childhood </a:t>
            </a:r>
            <a:r>
              <a:rPr lang="en-US" sz="1200" u="sng" dirty="0" smtClean="0">
                <a:solidFill>
                  <a:schemeClr val="hlink"/>
                </a:solidFill>
                <a:effectLst>
                  <a:outerShdw blurRad="38100" dist="38100" dir="2700000" algn="tl">
                    <a:srgbClr val="000000"/>
                  </a:outerShdw>
                </a:effectLst>
              </a:rPr>
              <a:t>continue</a:t>
            </a:r>
            <a:r>
              <a:rPr lang="en-US" sz="1200" dirty="0" smtClean="0">
                <a:solidFill>
                  <a:schemeClr val="hlink"/>
                </a:solidFill>
                <a:effectLst>
                  <a:outerShdw blurRad="38100" dist="38100" dir="2700000" algn="tl">
                    <a:srgbClr val="000000"/>
                  </a:outerShdw>
                </a:effectLst>
              </a:rPr>
              <a:t> through life</a:t>
            </a:r>
            <a:r>
              <a:rPr lang="en-US" sz="1200" dirty="0" smtClean="0">
                <a:solidFill>
                  <a:srgbClr val="FFFF66"/>
                </a:solidFill>
                <a:effectLst>
                  <a:outerShdw blurRad="38100" dist="38100" dir="2700000" algn="tl">
                    <a:srgbClr val="000000"/>
                  </a:outerShdw>
                </a:effectLst>
              </a:rPr>
              <a:t> and after the loss of teeth, </a:t>
            </a:r>
            <a:r>
              <a:rPr lang="en-US" sz="1200" dirty="0" smtClean="0">
                <a:solidFill>
                  <a:schemeClr val="accent1"/>
                </a:solidFill>
                <a:effectLst>
                  <a:outerShdw blurRad="38100" dist="38100" dir="2700000" algn="tl">
                    <a:srgbClr val="000000"/>
                  </a:outerShdw>
                </a:effectLst>
              </a:rPr>
              <a:t>it is important that the artificial teeth be placed in the arch form compatible with these muscular forces.</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70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72</a:t>
            </a:fld>
            <a:endParaRPr lang="en-US"/>
          </a:p>
        </p:txBody>
      </p:sp>
    </p:spTree>
    <p:extLst>
      <p:ext uri="{BB962C8B-B14F-4D97-AF65-F5344CB8AC3E}">
        <p14:creationId xmlns:p14="http://schemas.microsoft.com/office/powerpoint/2010/main" xmlns="" val="961584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haroni" pitchFamily="2" charset="-79"/>
              </a:rPr>
              <a:t>When placed in the mouth, the </a:t>
            </a:r>
            <a:r>
              <a:rPr lang="en-US" dirty="0" err="1" smtClean="0">
                <a:cs typeface="Aharoni" pitchFamily="2" charset="-79"/>
              </a:rPr>
              <a:t>myloflex</a:t>
            </a:r>
            <a:r>
              <a:rPr lang="en-US" dirty="0" smtClean="0">
                <a:cs typeface="Aharoni" pitchFamily="2" charset="-79"/>
              </a:rPr>
              <a:t> denture captures the lower mandible with it's </a:t>
            </a:r>
            <a:r>
              <a:rPr lang="en-US" dirty="0" smtClean="0">
                <a:solidFill>
                  <a:srgbClr val="CCFF33"/>
                </a:solidFill>
                <a:cs typeface="Aharoni" pitchFamily="2" charset="-79"/>
              </a:rPr>
              <a:t>bilateral spring action</a:t>
            </a:r>
            <a:r>
              <a:rPr lang="en-US" dirty="0" smtClean="0">
                <a:cs typeface="Aharoni" pitchFamily="2" charset="-79"/>
              </a:rPr>
              <a:t>. The tension is slight, but significant enough to aid in stabilization and retention of the denture</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75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76</a:t>
            </a:fld>
            <a:endParaRPr lang="en-US"/>
          </a:p>
        </p:txBody>
      </p:sp>
    </p:spTree>
    <p:extLst>
      <p:ext uri="{BB962C8B-B14F-4D97-AF65-F5344CB8AC3E}">
        <p14:creationId xmlns:p14="http://schemas.microsoft.com/office/powerpoint/2010/main" xmlns="" val="3246723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33400" indent="-533400" eaLnBrk="1" fontAlgn="auto" hangingPunct="1">
              <a:spcBef>
                <a:spcPct val="0"/>
              </a:spcBef>
              <a:spcAft>
                <a:spcPts val="0"/>
              </a:spcAft>
              <a:buSzTx/>
              <a:buFont typeface="Wingdings 2"/>
              <a:buChar char=""/>
              <a:defRPr/>
            </a:pPr>
            <a:r>
              <a:rPr lang="en-US" sz="1200" dirty="0" err="1" smtClean="0">
                <a:solidFill>
                  <a:srgbClr val="CC99FF"/>
                </a:solidFill>
                <a:latin typeface="+mn-lt"/>
              </a:rPr>
              <a:t>Anteriorly</a:t>
            </a:r>
            <a:r>
              <a:rPr lang="en-US" sz="1200" dirty="0" smtClean="0">
                <a:solidFill>
                  <a:srgbClr val="CC99FF"/>
                </a:solidFill>
                <a:latin typeface="+mn-lt"/>
              </a:rPr>
              <a:t>, the </a:t>
            </a:r>
            <a:r>
              <a:rPr lang="en-US" sz="1200" dirty="0" err="1" smtClean="0">
                <a:solidFill>
                  <a:srgbClr val="CC99FF"/>
                </a:solidFill>
                <a:latin typeface="+mn-lt"/>
              </a:rPr>
              <a:t>submucosa</a:t>
            </a:r>
            <a:r>
              <a:rPr lang="en-US" sz="1200" dirty="0" smtClean="0">
                <a:solidFill>
                  <a:srgbClr val="CC99FF"/>
                </a:solidFill>
                <a:latin typeface="+mn-lt"/>
              </a:rPr>
              <a:t> contains, adipose tissue </a:t>
            </a:r>
            <a:r>
              <a:rPr lang="en-US" sz="1200" dirty="0" smtClean="0">
                <a:latin typeface="+mn-lt"/>
              </a:rPr>
              <a:t>and </a:t>
            </a:r>
            <a:r>
              <a:rPr lang="en-US" sz="1200" dirty="0" err="1" smtClean="0">
                <a:solidFill>
                  <a:schemeClr val="accent1">
                    <a:lumMod val="60000"/>
                    <a:lumOff val="40000"/>
                  </a:schemeClr>
                </a:solidFill>
                <a:latin typeface="+mn-lt"/>
              </a:rPr>
              <a:t>posteriorly</a:t>
            </a:r>
            <a:r>
              <a:rPr lang="en-US" sz="1200" dirty="0" smtClean="0">
                <a:solidFill>
                  <a:schemeClr val="accent1">
                    <a:lumMod val="60000"/>
                    <a:lumOff val="40000"/>
                  </a:schemeClr>
                </a:solidFill>
                <a:latin typeface="+mn-lt"/>
              </a:rPr>
              <a:t>  it contains </a:t>
            </a:r>
            <a:r>
              <a:rPr lang="en-US" sz="1200" i="1" dirty="0" smtClean="0">
                <a:solidFill>
                  <a:schemeClr val="accent1">
                    <a:lumMod val="60000"/>
                    <a:lumOff val="40000"/>
                  </a:schemeClr>
                </a:solidFill>
                <a:latin typeface="+mn-lt"/>
              </a:rPr>
              <a:t> </a:t>
            </a:r>
            <a:r>
              <a:rPr lang="en-US" sz="1200" dirty="0" smtClean="0">
                <a:solidFill>
                  <a:schemeClr val="accent1">
                    <a:lumMod val="60000"/>
                    <a:lumOff val="40000"/>
                  </a:schemeClr>
                </a:solidFill>
                <a:latin typeface="+mn-lt"/>
              </a:rPr>
              <a:t>glandular tissue….hydraulic cushion</a:t>
            </a:r>
            <a:endParaRPr lang="en-US" sz="1200" b="1" i="1" u="sng" dirty="0" smtClean="0">
              <a:effectLst>
                <a:outerShdw blurRad="38100" dist="38100" dir="2700000" algn="tl">
                  <a:srgbClr val="000000"/>
                </a:outerShdw>
              </a:effectLst>
              <a:latin typeface="+mn-lt"/>
            </a:endParaRPr>
          </a:p>
        </p:txBody>
      </p:sp>
      <p:sp>
        <p:nvSpPr>
          <p:cNvPr id="4" name="Slide Number Placeholder 3"/>
          <p:cNvSpPr>
            <a:spLocks noGrp="1"/>
          </p:cNvSpPr>
          <p:nvPr>
            <p:ph type="sldNum" sz="quarter" idx="10"/>
          </p:nvPr>
        </p:nvSpPr>
        <p:spPr/>
        <p:txBody>
          <a:bodyPr/>
          <a:lstStyle/>
          <a:p>
            <a:fld id="{CE815DFD-30EE-40FD-A7C4-4AE6EDEFF2E7}" type="slidenum">
              <a:rPr lang="en-US" smtClean="0"/>
              <a:pPr/>
              <a:t>80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pPr>
            <a:r>
              <a:rPr lang="en-US" sz="1200" dirty="0" smtClean="0">
                <a:latin typeface="+mn-lt"/>
              </a:rPr>
              <a:t>Thin saliva with some mucous components gives maximum </a:t>
            </a:r>
            <a:r>
              <a:rPr lang="en-US" sz="1200" dirty="0" err="1" smtClean="0">
                <a:latin typeface="+mn-lt"/>
              </a:rPr>
              <a:t>retenton</a:t>
            </a:r>
            <a:r>
              <a:rPr lang="en-US" sz="1200" dirty="0" smtClean="0">
                <a:latin typeface="+mn-lt"/>
              </a:rPr>
              <a:t>. </a:t>
            </a:r>
          </a:p>
        </p:txBody>
      </p:sp>
      <p:sp>
        <p:nvSpPr>
          <p:cNvPr id="4" name="Slide Number Placeholder 3"/>
          <p:cNvSpPr>
            <a:spLocks noGrp="1"/>
          </p:cNvSpPr>
          <p:nvPr>
            <p:ph type="sldNum" sz="quarter" idx="10"/>
          </p:nvPr>
        </p:nvSpPr>
        <p:spPr/>
        <p:txBody>
          <a:bodyPr/>
          <a:lstStyle/>
          <a:p>
            <a:fld id="{3070EBB8-35FF-44F0-9C5C-22E24E4CCA0F}"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Imagine liquid in capillary tube …Capillarity is what causes the liquid to rise in a capillary tube, by increasing</a:t>
            </a:r>
            <a:r>
              <a:rPr lang="en-US" sz="1200" baseline="0" dirty="0" smtClean="0">
                <a:latin typeface="+mn-lt"/>
              </a:rPr>
              <a:t> </a:t>
            </a:r>
            <a:r>
              <a:rPr lang="en-US" sz="1200" dirty="0" smtClean="0">
                <a:latin typeface="+mn-lt"/>
              </a:rPr>
              <a:t>its contact with the walls of the capillary tube.</a:t>
            </a:r>
          </a:p>
          <a:p>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4A2500"/>
                </a:solidFill>
                <a:effectLst/>
              </a:rPr>
              <a:t> imagine two glass slabs where</a:t>
            </a:r>
            <a:r>
              <a:rPr lang="en-US" sz="1200" baseline="0" dirty="0" smtClean="0">
                <a:solidFill>
                  <a:srgbClr val="4A2500"/>
                </a:solidFill>
                <a:effectLst/>
              </a:rPr>
              <a:t> liquid is interposed between them.. </a:t>
            </a:r>
            <a:r>
              <a:rPr lang="en-US" sz="1200" baseline="0" dirty="0" err="1" smtClean="0">
                <a:solidFill>
                  <a:srgbClr val="4A2500"/>
                </a:solidFill>
                <a:effectLst/>
              </a:rPr>
              <a:t>Wen</a:t>
            </a:r>
            <a:r>
              <a:rPr lang="en-US" sz="1200" baseline="0" dirty="0" smtClean="0">
                <a:solidFill>
                  <a:srgbClr val="4A2500"/>
                </a:solidFill>
                <a:effectLst/>
              </a:rPr>
              <a:t> v try to separate them </a:t>
            </a:r>
            <a:r>
              <a:rPr lang="en-US" sz="1200" baseline="0" dirty="0" err="1" smtClean="0">
                <a:solidFill>
                  <a:srgbClr val="4A2500"/>
                </a:solidFill>
                <a:effectLst/>
              </a:rPr>
              <a:t>ther</a:t>
            </a:r>
            <a:r>
              <a:rPr lang="en-US" sz="1200" baseline="0" dirty="0" smtClean="0">
                <a:solidFill>
                  <a:srgbClr val="4A2500"/>
                </a:solidFill>
                <a:effectLst/>
              </a:rPr>
              <a:t> will be some resistance …</a:t>
            </a:r>
            <a:r>
              <a:rPr lang="en-US" sz="1200" dirty="0" smtClean="0">
                <a:solidFill>
                  <a:srgbClr val="4A2500"/>
                </a:solidFill>
                <a:effectLst/>
              </a:rPr>
              <a:t>The cohesive forces acting on the surface of the liquid is responsible for the phenomenon of surface tension.</a:t>
            </a:r>
          </a:p>
          <a:p>
            <a:r>
              <a:rPr lang="en-US" sz="1200" dirty="0" smtClean="0">
                <a:solidFill>
                  <a:srgbClr val="4A2500"/>
                </a:solidFill>
                <a:effectLst/>
              </a:rPr>
              <a:t>This phenomenon is due to unbalanced molecular attraction at the surface of liquid. </a:t>
            </a:r>
          </a:p>
          <a:p>
            <a:endParaRPr lang="en-US"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16</a:t>
            </a:fld>
            <a:endParaRPr lang="en-US"/>
          </a:p>
        </p:txBody>
      </p:sp>
    </p:spTree>
    <p:extLst>
      <p:ext uri="{BB962C8B-B14F-4D97-AF65-F5344CB8AC3E}">
        <p14:creationId xmlns:p14="http://schemas.microsoft.com/office/powerpoint/2010/main" xmlns="" val="5783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Due to loss of air saliva interface at the denture border</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So this law states that increase in viscosity of</a:t>
            </a:r>
            <a:r>
              <a:rPr lang="en-IN" baseline="0" dirty="0" smtClean="0"/>
              <a:t> the liquid which is interposed is directly proportional to </a:t>
            </a:r>
            <a:r>
              <a:rPr lang="en-IN" baseline="0" dirty="0" err="1" smtClean="0"/>
              <a:t>interfacianl</a:t>
            </a:r>
            <a:r>
              <a:rPr lang="en-IN" baseline="0" dirty="0" smtClean="0"/>
              <a:t> viscous tension </a:t>
            </a:r>
          </a:p>
          <a:p>
            <a:r>
              <a:rPr lang="en-IN" baseline="0" dirty="0" err="1" smtClean="0"/>
              <a:t>Sameway</a:t>
            </a:r>
            <a:r>
              <a:rPr lang="en-IN" baseline="0" dirty="0" smtClean="0"/>
              <a:t> as the </a:t>
            </a:r>
            <a:r>
              <a:rPr lang="en-IN" baseline="0" dirty="0" err="1" smtClean="0"/>
              <a:t>thinkness</a:t>
            </a:r>
            <a:r>
              <a:rPr lang="en-IN" baseline="0" dirty="0" smtClean="0"/>
              <a:t> of liquid increases force drops off </a:t>
            </a:r>
            <a:r>
              <a:rPr lang="en-IN" baseline="0" dirty="0" err="1" smtClean="0"/>
              <a:t>ie</a:t>
            </a:r>
            <a:r>
              <a:rPr lang="en-IN" baseline="0" dirty="0" smtClean="0"/>
              <a:t> </a:t>
            </a:r>
            <a:endParaRPr lang="en-IN" dirty="0"/>
          </a:p>
        </p:txBody>
      </p:sp>
      <p:sp>
        <p:nvSpPr>
          <p:cNvPr id="4" name="Slide Number Placeholder 3"/>
          <p:cNvSpPr>
            <a:spLocks noGrp="1"/>
          </p:cNvSpPr>
          <p:nvPr>
            <p:ph type="sldNum" sz="quarter" idx="10"/>
          </p:nvPr>
        </p:nvSpPr>
        <p:spPr/>
        <p:txBody>
          <a:bodyPr/>
          <a:lstStyle/>
          <a:p>
            <a:fld id="{CE815DFD-30EE-40FD-A7C4-4AE6EDEFF2E7}"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hlink"/>
                </a:solidFill>
              </a:rPr>
              <a:t>It acts as a suction because it is the resistance to</a:t>
            </a:r>
            <a:r>
              <a:rPr lang="en-US" sz="1200" b="1" baseline="0" dirty="0" smtClean="0">
                <a:solidFill>
                  <a:schemeClr val="hlink"/>
                </a:solidFill>
              </a:rPr>
              <a:t> the removal of dentures </a:t>
            </a:r>
            <a:endParaRPr lang="en-US" sz="1200" b="1" dirty="0" smtClean="0">
              <a:solidFill>
                <a:schemeClr val="hlink"/>
              </a:solidFill>
            </a:endParaRPr>
          </a:p>
        </p:txBody>
      </p:sp>
      <p:sp>
        <p:nvSpPr>
          <p:cNvPr id="4" name="Slide Number Placeholder 3"/>
          <p:cNvSpPr>
            <a:spLocks noGrp="1"/>
          </p:cNvSpPr>
          <p:nvPr>
            <p:ph type="sldNum" sz="quarter" idx="10"/>
          </p:nvPr>
        </p:nvSpPr>
        <p:spPr/>
        <p:txBody>
          <a:bodyPr/>
          <a:lstStyle/>
          <a:p>
            <a:fld id="{CE815DFD-30EE-40FD-A7C4-4AE6EDEFF2E7}" type="slidenum">
              <a:rPr lang="en-US" smtClean="0"/>
              <a:pPr/>
              <a:t>19</a:t>
            </a:fld>
            <a:endParaRPr lang="en-US"/>
          </a:p>
        </p:txBody>
      </p:sp>
    </p:spTree>
    <p:extLst>
      <p:ext uri="{BB962C8B-B14F-4D97-AF65-F5344CB8AC3E}">
        <p14:creationId xmlns:p14="http://schemas.microsoft.com/office/powerpoint/2010/main" xmlns="" val="408195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8E17A7E-6DCE-4818-A794-C5A6ED5968ED}" type="datetime1">
              <a:rPr lang="en-US" smtClean="0"/>
              <a:pPr/>
              <a:t>11/20/2015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8321860-269E-4CBF-B856-6A93AF4A4EC8}"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4E07404-AEB9-4E5E-A2FF-2C19052DDE4B}" type="datetime1">
              <a:rPr lang="en-US" smtClean="0"/>
              <a:pPr/>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1860-269E-4CBF-B856-6A93AF4A4E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A5B761-5C34-43A8-82A3-DAFE8872582B}" type="datetime1">
              <a:rPr lang="en-US" smtClean="0"/>
              <a:pPr/>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1860-269E-4CBF-B856-6A93AF4A4EC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77724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695700"/>
            <a:ext cx="77724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015038"/>
            <a:ext cx="1905000" cy="457200"/>
          </a:xfrm>
        </p:spPr>
        <p:txBody>
          <a:bodyPr/>
          <a:lstStyle>
            <a:lvl1pPr>
              <a:defRPr/>
            </a:lvl1pPr>
          </a:lstStyle>
          <a:p>
            <a:fld id="{1DA65649-E72F-417B-A63E-A2B0DE3263B4}" type="datetime1">
              <a:rPr lang="en-US" smtClean="0"/>
              <a:pPr/>
              <a:t>11/20/2015</a:t>
            </a:fld>
            <a:endParaRPr lang="en-US"/>
          </a:p>
        </p:txBody>
      </p:sp>
      <p:sp>
        <p:nvSpPr>
          <p:cNvPr id="6" name="Footer Placeholder 5"/>
          <p:cNvSpPr>
            <a:spLocks noGrp="1"/>
          </p:cNvSpPr>
          <p:nvPr>
            <p:ph type="ftr" sz="quarter" idx="11"/>
          </p:nvPr>
        </p:nvSpPr>
        <p:spPr>
          <a:xfrm>
            <a:off x="3124200" y="6015038"/>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015038"/>
            <a:ext cx="1905000" cy="457200"/>
          </a:xfrm>
        </p:spPr>
        <p:txBody>
          <a:bodyPr/>
          <a:lstStyle>
            <a:lvl1pPr>
              <a:defRPr/>
            </a:lvl1pPr>
          </a:lstStyle>
          <a:p>
            <a:fld id="{6AAC9091-4EB7-43D0-B974-E4863165E874}" type="slidenum">
              <a:rPr lang="en-US"/>
              <a:pPr/>
              <a:t>‹#›</a:t>
            </a:fld>
            <a:endParaRPr lang="en-US"/>
          </a:p>
        </p:txBody>
      </p:sp>
    </p:spTree>
    <p:extLst>
      <p:ext uri="{BB962C8B-B14F-4D97-AF65-F5344CB8AC3E}">
        <p14:creationId xmlns:p14="http://schemas.microsoft.com/office/powerpoint/2010/main" xmlns="" val="212092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atura MT Script Capitals" pitchFamily="66"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C6212B20-4323-4795-998B-D999D88A1425}" type="datetime1">
              <a:rPr lang="en-US" smtClean="0"/>
              <a:pPr/>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21860-269E-4CBF-B856-6A93AF4A4EC8}"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lvl1pPr>
              <a:defRPr>
                <a:latin typeface="Gabriola" pitchFamily="82"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7944EBD-2019-4FB5-8D0C-E05E16E7123A}" type="datetime1">
              <a:rPr lang="en-US" smtClean="0"/>
              <a:pPr/>
              <a:t>11/20/2015</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8321860-269E-4CBF-B856-6A93AF4A4E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8514BA1-15BA-43DF-8382-DAC3B82F3414}" type="datetime1">
              <a:rPr lang="en-US" smtClean="0"/>
              <a:pPr/>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1860-269E-4CBF-B856-6A93AF4A4EC8}"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1C0BA29-AA5B-449B-8390-44BAE6675572}" type="datetime1">
              <a:rPr lang="en-US" smtClean="0"/>
              <a:pPr/>
              <a:t>11/20/2015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21860-269E-4CBF-B856-6A93AF4A4EC8}"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F2214DD-7E8A-485E-AB61-B96A2A531AFA}" type="datetime1">
              <a:rPr lang="en-US" smtClean="0"/>
              <a:pPr/>
              <a:t>11/20/2015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21860-269E-4CBF-B856-6A93AF4A4E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42969-C4CA-40AD-9E93-85DB599FA722}" type="datetime1">
              <a:rPr lang="en-US" smtClean="0"/>
              <a:pPr/>
              <a:t>11/20/2015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21860-269E-4CBF-B856-6A93AF4A4E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CFDEA5A-6628-4FBD-A600-DAB34174556C}" type="datetime1">
              <a:rPr lang="en-US" smtClean="0"/>
              <a:pPr/>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21860-269E-4CBF-B856-6A93AF4A4EC8}"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F80C098-61CD-4326-9177-2A88DD6B4E98}" type="datetime1">
              <a:rPr lang="en-US" smtClean="0"/>
              <a:pPr/>
              <a:t>11/20/2015</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8321860-269E-4CBF-B856-6A93AF4A4EC8}"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B1505C4-0A38-45D7-8A1F-BEF36E7AF263}" type="datetime1">
              <a:rPr lang="en-US" smtClean="0"/>
              <a:pPr/>
              <a:t>11/20/2015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8321860-269E-4CBF-B856-6A93AF4A4EC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iming>
    <p:tnLst>
      <p:par>
        <p:cTn id="1" dur="indefinite" restart="never" nodeType="tmRoot"/>
      </p:par>
    </p:tnLst>
  </p:timing>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Data" Target="../diagrams/data4.xml"/><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gif"/><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4.jpeg"/><Relationship Id="rId7" Type="http://schemas.openxmlformats.org/officeDocument/2006/relationships/diagramColors" Target="../diagrams/colors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file:///D:\tulika\sandy_files\Mylofl2L.gi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9220" name="Picture 4" descr="http://www.desicomments.com/dc3/01/198725/19872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500042"/>
            <a:ext cx="8104909" cy="562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A8321860-269E-4CBF-B856-6A93AF4A4EC8}" type="slidenum">
              <a:rPr lang="en-US" smtClean="0"/>
              <a:pPr/>
              <a:t>1</a:t>
            </a:fld>
            <a:endParaRPr lang="en-US"/>
          </a:p>
        </p:txBody>
      </p:sp>
    </p:spTree>
    <p:extLst>
      <p:ext uri="{BB962C8B-B14F-4D97-AF65-F5344CB8AC3E}">
        <p14:creationId xmlns:p14="http://schemas.microsoft.com/office/powerpoint/2010/main" xmlns="" val="9498460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i="1" dirty="0" smtClean="0">
                <a:solidFill>
                  <a:schemeClr val="accent4">
                    <a:lumMod val="60000"/>
                    <a:lumOff val="40000"/>
                  </a:schemeClr>
                </a:solidFill>
              </a:rPr>
              <a:t>R</a:t>
            </a:r>
            <a:r>
              <a:rPr lang="en-US" sz="5400" b="1" i="1" dirty="0" smtClean="0"/>
              <a:t>etention…….</a:t>
            </a:r>
            <a:endParaRPr lang="en-US" dirty="0"/>
          </a:p>
        </p:txBody>
      </p:sp>
      <p:pic>
        <p:nvPicPr>
          <p:cNvPr id="2050" name="Picture 2" descr="http://behance.vo.llnwd.net/profiles19/1117096/projects/4069123/d040d4e21db8e5d507a7b43c9531639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24400" y="4267200"/>
            <a:ext cx="3430959" cy="242454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2" name="Picture 4" descr="http://static.ddmcdn.com/gif/mouth-dentures-healthy-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00600" y="1524000"/>
            <a:ext cx="3771900" cy="251460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4" name="Picture 6" descr="http://www.careforyourelderblog.com/wp-content/uploads/2009/10/denture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0600" y="4191000"/>
            <a:ext cx="3458497" cy="2510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6" name="Picture 8" descr="http://img.ehowcdn.com/article-new/ehow/images/a07/q1/hd/do-yourself-denture-relines-800x800.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 y="1600200"/>
            <a:ext cx="3810000" cy="25431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 name="Picture 5" descr="DSC02376"/>
          <p:cNvPicPr>
            <a:picLocks noChangeAspect="1" noChangeArrowheads="1"/>
          </p:cNvPicPr>
          <p:nvPr/>
        </p:nvPicPr>
        <p:blipFill>
          <a:blip r:embed="rId6" cstate="print">
            <a:lum bright="22000" contrast="38000"/>
          </a:blip>
          <a:srcRect l="3340" t="24469" r="1653" b="4453"/>
          <a:stretch>
            <a:fillRect/>
          </a:stretch>
        </p:blipFill>
        <p:spPr bwMode="auto">
          <a:xfrm>
            <a:off x="5715000" y="228600"/>
            <a:ext cx="2610705" cy="1660526"/>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A8321860-269E-4CBF-B856-6A93AF4A4EC8}" type="slidenum">
              <a:rPr lang="en-US" smtClean="0"/>
              <a:pPr/>
              <a:t>10</a:t>
            </a:fld>
            <a:endParaRPr lang="en-US"/>
          </a:p>
        </p:txBody>
      </p:sp>
    </p:spTree>
    <p:extLst>
      <p:ext uri="{BB962C8B-B14F-4D97-AF65-F5344CB8AC3E}">
        <p14:creationId xmlns:p14="http://schemas.microsoft.com/office/powerpoint/2010/main" xmlns="" val="71032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500" fill="hold"/>
                                        <p:tgtEl>
                                          <p:spTgt spid="2052"/>
                                        </p:tgtEl>
                                        <p:attrNameLst>
                                          <p:attrName>ppt_w</p:attrName>
                                        </p:attrNameLst>
                                      </p:cBhvr>
                                      <p:tavLst>
                                        <p:tav tm="0">
                                          <p:val>
                                            <p:fltVal val="0"/>
                                          </p:val>
                                        </p:tav>
                                        <p:tav tm="100000">
                                          <p:val>
                                            <p:strVal val="#ppt_w"/>
                                          </p:val>
                                        </p:tav>
                                      </p:tavLst>
                                    </p:anim>
                                    <p:anim calcmode="lin" valueType="num">
                                      <p:cBhvr>
                                        <p:cTn id="13" dur="500" fill="hold"/>
                                        <p:tgtEl>
                                          <p:spTgt spid="2052"/>
                                        </p:tgtEl>
                                        <p:attrNameLst>
                                          <p:attrName>ppt_h</p:attrName>
                                        </p:attrNameLst>
                                      </p:cBhvr>
                                      <p:tavLst>
                                        <p:tav tm="0">
                                          <p:val>
                                            <p:fltVal val="0"/>
                                          </p:val>
                                        </p:tav>
                                        <p:tav tm="100000">
                                          <p:val>
                                            <p:strVal val="#ppt_h"/>
                                          </p:val>
                                        </p:tav>
                                      </p:tavLst>
                                    </p:anim>
                                    <p:animEffect transition="in" filter="fade">
                                      <p:cBhvr>
                                        <p:cTn id="14" dur="500"/>
                                        <p:tgtEl>
                                          <p:spTgt spid="2052"/>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par>
                                <p:cTn id="20" presetID="53"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500" fill="hold"/>
                                        <p:tgtEl>
                                          <p:spTgt spid="2054"/>
                                        </p:tgtEl>
                                        <p:attrNameLst>
                                          <p:attrName>ppt_w</p:attrName>
                                        </p:attrNameLst>
                                      </p:cBhvr>
                                      <p:tavLst>
                                        <p:tav tm="0">
                                          <p:val>
                                            <p:fltVal val="0"/>
                                          </p:val>
                                        </p:tav>
                                        <p:tav tm="100000">
                                          <p:val>
                                            <p:strVal val="#ppt_w"/>
                                          </p:val>
                                        </p:tav>
                                      </p:tavLst>
                                    </p:anim>
                                    <p:anim calcmode="lin" valueType="num">
                                      <p:cBhvr>
                                        <p:cTn id="23" dur="500" fill="hold"/>
                                        <p:tgtEl>
                                          <p:spTgt spid="2054"/>
                                        </p:tgtEl>
                                        <p:attrNameLst>
                                          <p:attrName>ppt_h</p:attrName>
                                        </p:attrNameLst>
                                      </p:cBhvr>
                                      <p:tavLst>
                                        <p:tav tm="0">
                                          <p:val>
                                            <p:fltVal val="0"/>
                                          </p:val>
                                        </p:tav>
                                        <p:tav tm="100000">
                                          <p:val>
                                            <p:strVal val="#ppt_h"/>
                                          </p:val>
                                        </p:tav>
                                      </p:tavLst>
                                    </p:anim>
                                    <p:animEffect transition="in" filter="fad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a:t>
            </a:r>
            <a:r>
              <a:rPr lang="en-US" dirty="0" smtClean="0">
                <a:solidFill>
                  <a:schemeClr val="accent4">
                    <a:lumMod val="60000"/>
                    <a:lumOff val="40000"/>
                  </a:schemeClr>
                </a:solidFill>
                <a:latin typeface="+mn-lt"/>
              </a:rPr>
              <a:t>istorical</a:t>
            </a:r>
            <a:r>
              <a:rPr lang="en-US" dirty="0" smtClean="0">
                <a:latin typeface="+mn-lt"/>
              </a:rPr>
              <a:t> r</a:t>
            </a:r>
            <a:r>
              <a:rPr lang="en-US" dirty="0" smtClean="0">
                <a:solidFill>
                  <a:schemeClr val="accent4">
                    <a:lumMod val="60000"/>
                    <a:lumOff val="40000"/>
                  </a:schemeClr>
                </a:solidFill>
                <a:latin typeface="+mn-lt"/>
              </a:rPr>
              <a:t>eview</a:t>
            </a:r>
            <a:r>
              <a:rPr lang="en-US" dirty="0" smtClean="0">
                <a:latin typeface="+mn-lt"/>
              </a:rPr>
              <a:t> o</a:t>
            </a:r>
            <a:r>
              <a:rPr lang="en-US" dirty="0" smtClean="0">
                <a:solidFill>
                  <a:schemeClr val="accent4">
                    <a:lumMod val="60000"/>
                    <a:lumOff val="40000"/>
                  </a:schemeClr>
                </a:solidFill>
                <a:latin typeface="+mn-lt"/>
              </a:rPr>
              <a:t>n</a:t>
            </a:r>
            <a:r>
              <a:rPr lang="en-US" dirty="0" smtClean="0">
                <a:latin typeface="+mn-lt"/>
              </a:rPr>
              <a:t> r</a:t>
            </a:r>
            <a:r>
              <a:rPr lang="en-US" dirty="0" smtClean="0">
                <a:solidFill>
                  <a:schemeClr val="accent4">
                    <a:lumMod val="60000"/>
                    <a:lumOff val="40000"/>
                  </a:schemeClr>
                </a:solidFill>
                <a:latin typeface="+mn-lt"/>
              </a:rPr>
              <a:t>etention</a:t>
            </a:r>
            <a:endParaRPr lang="en-IN" dirty="0">
              <a:solidFill>
                <a:schemeClr val="accent4">
                  <a:lumMod val="60000"/>
                  <a:lumOff val="40000"/>
                </a:schemeClr>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969816161"/>
              </p:ext>
            </p:extLst>
          </p:nvPr>
        </p:nvGraphicFramePr>
        <p:xfrm>
          <a:off x="457200" y="1882808"/>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8321860-269E-4CBF-B856-6A93AF4A4EC8}" type="slidenum">
              <a:rPr lang="en-US" smtClean="0"/>
              <a:pPr/>
              <a:t>11</a:t>
            </a:fld>
            <a:endParaRPr lang="en-US"/>
          </a:p>
        </p:txBody>
      </p:sp>
    </p:spTree>
    <p:extLst>
      <p:ext uri="{BB962C8B-B14F-4D97-AF65-F5344CB8AC3E}">
        <p14:creationId xmlns:p14="http://schemas.microsoft.com/office/powerpoint/2010/main" xmlns="" val="40055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685800" y="266700"/>
            <a:ext cx="7772400" cy="1143000"/>
          </a:xfrm>
          <a:solidFill>
            <a:schemeClr val="tx1"/>
          </a:solidFill>
          <a:ln w="38100">
            <a:solidFill>
              <a:srgbClr val="000000"/>
            </a:solidFill>
            <a:miter lim="800000"/>
            <a:headEnd/>
            <a:tailEnd/>
          </a:ln>
        </p:spPr>
        <p:txBody>
          <a:bodyPr>
            <a:normAutofit fontScale="90000"/>
          </a:bodyPr>
          <a:lstStyle/>
          <a:p>
            <a:pPr algn="ctr"/>
            <a:r>
              <a:rPr lang="en-US" sz="4000" b="0" i="0" dirty="0" smtClean="0">
                <a:solidFill>
                  <a:srgbClr val="AA3649"/>
                </a:solidFill>
                <a:effectLst>
                  <a:outerShdw blurRad="38100" dist="38100" dir="2700000" algn="tl">
                    <a:srgbClr val="C0C0C0"/>
                  </a:outerShdw>
                </a:effectLst>
                <a:latin typeface="+mn-lt"/>
              </a:rPr>
              <a:t>Factors Involved In Retention Of Dentures</a:t>
            </a:r>
            <a:endParaRPr lang="en-US" sz="4000" b="0" i="0" dirty="0">
              <a:solidFill>
                <a:srgbClr val="AA3649"/>
              </a:solidFill>
              <a:effectLst>
                <a:outerShdw blurRad="38100" dist="38100" dir="2700000" algn="tl">
                  <a:srgbClr val="C0C0C0"/>
                </a:outerShdw>
              </a:effectLst>
              <a:latin typeface="+mn-lt"/>
            </a:endParaRPr>
          </a:p>
        </p:txBody>
      </p:sp>
      <p:sp>
        <p:nvSpPr>
          <p:cNvPr id="473093" name="Oval 5"/>
          <p:cNvSpPr>
            <a:spLocks noChangeArrowheads="1"/>
          </p:cNvSpPr>
          <p:nvPr/>
        </p:nvSpPr>
        <p:spPr bwMode="auto">
          <a:xfrm>
            <a:off x="321733" y="1562100"/>
            <a:ext cx="2065867" cy="1066800"/>
          </a:xfrm>
          <a:prstGeom prst="ellipse">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a:ln w="12700" algn="ctr">
            <a:solidFill>
              <a:srgbClr val="009900"/>
            </a:solidFill>
            <a:round/>
            <a:headEnd/>
            <a:tailEnd/>
          </a:ln>
          <a:effectLst/>
        </p:spPr>
        <p:txBody>
          <a:bodyPr wrap="none" anchor="ctr"/>
          <a:lstStyle/>
          <a:p>
            <a:pPr algn="ctr"/>
            <a:r>
              <a:rPr lang="en-US" sz="2000" dirty="0">
                <a:solidFill>
                  <a:srgbClr val="009900"/>
                </a:solidFill>
                <a:latin typeface="Comic Sans MS" pitchFamily="66" charset="0"/>
              </a:rPr>
              <a:t>PHYSICAL </a:t>
            </a:r>
          </a:p>
          <a:p>
            <a:pPr algn="ctr"/>
            <a:r>
              <a:rPr lang="en-US" sz="2000" dirty="0">
                <a:solidFill>
                  <a:srgbClr val="009900"/>
                </a:solidFill>
                <a:latin typeface="Comic Sans MS" pitchFamily="66" charset="0"/>
              </a:rPr>
              <a:t>FACTORS</a:t>
            </a:r>
            <a:endParaRPr lang="en-US" sz="1600" dirty="0">
              <a:solidFill>
                <a:srgbClr val="009900"/>
              </a:solidFill>
            </a:endParaRPr>
          </a:p>
        </p:txBody>
      </p:sp>
      <p:sp>
        <p:nvSpPr>
          <p:cNvPr id="473097" name="Oval 9"/>
          <p:cNvSpPr>
            <a:spLocks noChangeArrowheads="1"/>
          </p:cNvSpPr>
          <p:nvPr/>
        </p:nvSpPr>
        <p:spPr bwMode="auto">
          <a:xfrm>
            <a:off x="4859866" y="3028950"/>
            <a:ext cx="2531533" cy="1123950"/>
          </a:xfrm>
          <a:prstGeom prst="ellipse">
            <a:avLst/>
          </a:prstGeom>
          <a:gradFill flip="none" rotWithShape="1">
            <a:gsLst>
              <a:gs pos="0">
                <a:srgbClr val="FF7C80">
                  <a:tint val="66000"/>
                  <a:satMod val="160000"/>
                </a:srgbClr>
              </a:gs>
              <a:gs pos="50000">
                <a:srgbClr val="FF7C80">
                  <a:tint val="44500"/>
                  <a:satMod val="160000"/>
                </a:srgbClr>
              </a:gs>
              <a:gs pos="100000">
                <a:srgbClr val="FF7C80">
                  <a:tint val="23500"/>
                  <a:satMod val="160000"/>
                </a:srgbClr>
              </a:gs>
            </a:gsLst>
            <a:path path="circle">
              <a:fillToRect l="50000" t="50000" r="50000" b="50000"/>
            </a:path>
            <a:tileRect/>
          </a:gradFill>
          <a:ln w="9525" algn="ctr">
            <a:solidFill>
              <a:srgbClr val="AC0004"/>
            </a:solidFill>
            <a:round/>
            <a:headEnd/>
            <a:tailEnd/>
          </a:ln>
          <a:effectLst/>
        </p:spPr>
        <p:txBody>
          <a:bodyPr wrap="none" anchor="ctr"/>
          <a:lstStyle/>
          <a:p>
            <a:pPr eaLnBrk="1" hangingPunct="1">
              <a:spcBef>
                <a:spcPct val="30000"/>
              </a:spcBef>
            </a:pPr>
            <a:endParaRPr lang="en-US" sz="2400" dirty="0">
              <a:solidFill>
                <a:srgbClr val="AC0004"/>
              </a:solidFill>
              <a:latin typeface="Comic Sans MS" pitchFamily="66" charset="0"/>
            </a:endParaRPr>
          </a:p>
          <a:p>
            <a:pPr algn="ctr" eaLnBrk="1" hangingPunct="1">
              <a:spcBef>
                <a:spcPct val="30000"/>
              </a:spcBef>
            </a:pPr>
            <a:r>
              <a:rPr lang="en-US" sz="2000" dirty="0">
                <a:solidFill>
                  <a:srgbClr val="AC0004"/>
                </a:solidFill>
                <a:latin typeface="Comic Sans MS" pitchFamily="66" charset="0"/>
              </a:rPr>
              <a:t>BIOLOGICAL </a:t>
            </a:r>
          </a:p>
          <a:p>
            <a:pPr algn="ctr" eaLnBrk="1" hangingPunct="1">
              <a:spcBef>
                <a:spcPct val="30000"/>
              </a:spcBef>
            </a:pPr>
            <a:r>
              <a:rPr lang="en-US" sz="2000" dirty="0">
                <a:solidFill>
                  <a:srgbClr val="AC0004"/>
                </a:solidFill>
                <a:latin typeface="Comic Sans MS" pitchFamily="66" charset="0"/>
              </a:rPr>
              <a:t>FACTORS</a:t>
            </a:r>
          </a:p>
          <a:p>
            <a:endParaRPr lang="en-US" sz="2400" dirty="0">
              <a:solidFill>
                <a:srgbClr val="AC0004"/>
              </a:solidFill>
              <a:latin typeface="Comic Sans MS" pitchFamily="66" charset="0"/>
            </a:endParaRPr>
          </a:p>
        </p:txBody>
      </p:sp>
      <p:sp>
        <p:nvSpPr>
          <p:cNvPr id="473098" name="Oval 10"/>
          <p:cNvSpPr>
            <a:spLocks noChangeArrowheads="1"/>
          </p:cNvSpPr>
          <p:nvPr/>
        </p:nvSpPr>
        <p:spPr bwMode="auto">
          <a:xfrm>
            <a:off x="2590800" y="2247900"/>
            <a:ext cx="2514600" cy="1162050"/>
          </a:xfrm>
          <a:prstGeom prst="ellipse">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w="9525" algn="ctr">
            <a:solidFill>
              <a:srgbClr val="008F8C"/>
            </a:solidFill>
            <a:round/>
            <a:headEnd/>
            <a:tailEnd/>
          </a:ln>
          <a:effectLst/>
        </p:spPr>
        <p:txBody>
          <a:bodyPr wrap="none" anchor="ctr"/>
          <a:lstStyle/>
          <a:p>
            <a:endParaRPr lang="en-US" sz="2400" dirty="0">
              <a:solidFill>
                <a:srgbClr val="008F8C"/>
              </a:solidFill>
              <a:latin typeface="Comic Sans MS" pitchFamily="66" charset="0"/>
            </a:endParaRPr>
          </a:p>
          <a:p>
            <a:pPr algn="ctr"/>
            <a:r>
              <a:rPr lang="en-US" sz="2000" dirty="0">
                <a:solidFill>
                  <a:srgbClr val="008F8C"/>
                </a:solidFill>
                <a:latin typeface="Comic Sans MS" pitchFamily="66" charset="0"/>
              </a:rPr>
              <a:t>MECHANICAL </a:t>
            </a:r>
          </a:p>
          <a:p>
            <a:pPr algn="ctr"/>
            <a:r>
              <a:rPr lang="en-US" sz="2000" dirty="0">
                <a:solidFill>
                  <a:srgbClr val="008F8C"/>
                </a:solidFill>
                <a:latin typeface="Comic Sans MS" pitchFamily="66" charset="0"/>
              </a:rPr>
              <a:t>FACTORS</a:t>
            </a:r>
          </a:p>
          <a:p>
            <a:endParaRPr lang="en-US" sz="2400" dirty="0">
              <a:solidFill>
                <a:srgbClr val="008F8C"/>
              </a:solidFill>
              <a:latin typeface="Comic Sans MS" pitchFamily="66" charset="0"/>
            </a:endParaRPr>
          </a:p>
        </p:txBody>
      </p:sp>
      <p:sp>
        <p:nvSpPr>
          <p:cNvPr id="473099" name="Oval 11"/>
          <p:cNvSpPr>
            <a:spLocks noChangeArrowheads="1"/>
          </p:cNvSpPr>
          <p:nvPr/>
        </p:nvSpPr>
        <p:spPr bwMode="auto">
          <a:xfrm>
            <a:off x="6654800" y="4095750"/>
            <a:ext cx="2506133" cy="121920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lgn="ctr">
            <a:solidFill>
              <a:srgbClr val="FFFF00"/>
            </a:solidFill>
            <a:round/>
            <a:headEnd/>
            <a:tailEnd/>
          </a:ln>
          <a:effectLst/>
        </p:spPr>
        <p:txBody>
          <a:bodyPr wrap="none" anchor="ctr"/>
          <a:lstStyle/>
          <a:p>
            <a:endParaRPr lang="en-US" sz="2400" dirty="0">
              <a:solidFill>
                <a:schemeClr val="accent1"/>
              </a:solidFill>
              <a:latin typeface="Comic Sans MS" pitchFamily="66" charset="0"/>
            </a:endParaRPr>
          </a:p>
          <a:p>
            <a:pPr algn="ctr"/>
            <a:r>
              <a:rPr lang="en-US" sz="2000" dirty="0">
                <a:solidFill>
                  <a:schemeClr val="accent1"/>
                </a:solidFill>
                <a:latin typeface="Comic Sans MS" pitchFamily="66" charset="0"/>
              </a:rPr>
              <a:t>PSYCHOLOGICAL </a:t>
            </a:r>
          </a:p>
          <a:p>
            <a:pPr algn="ctr"/>
            <a:r>
              <a:rPr lang="en-US" sz="2000" dirty="0">
                <a:solidFill>
                  <a:schemeClr val="accent1"/>
                </a:solidFill>
                <a:latin typeface="Comic Sans MS" pitchFamily="66" charset="0"/>
              </a:rPr>
              <a:t>FACTOR</a:t>
            </a:r>
          </a:p>
          <a:p>
            <a:endParaRPr lang="en-US" sz="2400" dirty="0">
              <a:solidFill>
                <a:schemeClr val="accent1"/>
              </a:solidFill>
              <a:latin typeface="Comic Sans MS" pitchFamily="66" charset="0"/>
            </a:endParaRPr>
          </a:p>
        </p:txBody>
      </p:sp>
      <p:sp>
        <p:nvSpPr>
          <p:cNvPr id="473101" name="Rectangle 13"/>
          <p:cNvSpPr>
            <a:spLocks noChangeArrowheads="1"/>
          </p:cNvSpPr>
          <p:nvPr/>
        </p:nvSpPr>
        <p:spPr bwMode="auto">
          <a:xfrm>
            <a:off x="118533" y="2733676"/>
            <a:ext cx="2929467" cy="3908762"/>
          </a:xfrm>
          <a:prstGeom prst="rect">
            <a:avLst/>
          </a:prstGeom>
          <a:noFill/>
          <a:ln>
            <a:noFill/>
          </a:ln>
          <a:effectLst/>
          <a:extLst>
            <a:ext uri="{909E8E84-426E-40DD-AFC4-6F175D3DCCD1}">
              <a14:hiddenFill xmlns:a14="http://schemas.microsoft.com/office/drawing/2010/main" xmlns="">
                <a:solidFill>
                  <a:srgbClr val="00FF00"/>
                </a:solidFill>
              </a14:hiddenFill>
            </a:ext>
            <a:ext uri="{91240B29-F687-4F45-9708-019B960494DF}">
              <a14:hiddenLine xmlns:a14="http://schemas.microsoft.com/office/drawing/2010/main" xmlns="" w="63500"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marL="342900" indent="-342900" algn="l" eaLnBrk="1" hangingPunct="1">
              <a:spcBef>
                <a:spcPct val="30000"/>
              </a:spcBef>
              <a:buFont typeface="Comic Sans MS" pitchFamily="66" charset="0"/>
              <a:buChar char="∂"/>
            </a:pPr>
            <a:r>
              <a:rPr lang="en-US" sz="2000" dirty="0" smtClean="0">
                <a:solidFill>
                  <a:schemeClr val="tx2"/>
                </a:solidFill>
                <a:latin typeface="Comic Sans MS" pitchFamily="66" charset="0"/>
              </a:rPr>
              <a:t>  Adhesion</a:t>
            </a:r>
            <a:endParaRPr lang="en-US" sz="2000" dirty="0">
              <a:solidFill>
                <a:schemeClr val="tx2"/>
              </a:solidFill>
              <a:latin typeface="Comic Sans MS" pitchFamily="66" charset="0"/>
            </a:endParaRP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Cohesion</a:t>
            </a: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Interfacial </a:t>
            </a:r>
            <a:endParaRPr lang="en-US" sz="2000" dirty="0" smtClean="0">
              <a:solidFill>
                <a:schemeClr val="tx2"/>
              </a:solidFill>
              <a:latin typeface="Comic Sans MS" pitchFamily="66" charset="0"/>
            </a:endParaRPr>
          </a:p>
          <a:p>
            <a:pPr algn="l" eaLnBrk="1" hangingPunct="1">
              <a:spcBef>
                <a:spcPct val="30000"/>
              </a:spcBef>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    force</a:t>
            </a:r>
            <a:endParaRPr lang="en-US" sz="2000" dirty="0">
              <a:solidFill>
                <a:schemeClr val="tx2"/>
              </a:solidFill>
              <a:latin typeface="Comic Sans MS" pitchFamily="66" charset="0"/>
            </a:endParaRP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Capillarity</a:t>
            </a: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Gravity</a:t>
            </a: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Atmospheric    </a:t>
            </a:r>
            <a:r>
              <a:rPr lang="en-US" sz="2000" dirty="0">
                <a:solidFill>
                  <a:schemeClr val="tx2"/>
                </a:solidFill>
                <a:latin typeface="Comic Sans MS" pitchFamily="66" charset="0"/>
              </a:rPr>
              <a:t>pressure</a:t>
            </a: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Saliva </a:t>
            </a:r>
          </a:p>
          <a:p>
            <a:pPr marL="342900" indent="-342900" algn="l" eaLnBrk="1" hangingPunct="1">
              <a:spcBef>
                <a:spcPct val="30000"/>
              </a:spcBef>
              <a:buFont typeface="Comic Sans MS" pitchFamily="66" charset="0"/>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 </a:t>
            </a:r>
            <a:endParaRPr lang="en-US" sz="2000" dirty="0">
              <a:solidFill>
                <a:schemeClr val="tx2"/>
              </a:solidFill>
              <a:latin typeface="Comic Sans MS" pitchFamily="66" charset="0"/>
            </a:endParaRPr>
          </a:p>
        </p:txBody>
      </p:sp>
      <p:sp>
        <p:nvSpPr>
          <p:cNvPr id="473103" name="Rectangle 15"/>
          <p:cNvSpPr>
            <a:spLocks noChangeArrowheads="1"/>
          </p:cNvSpPr>
          <p:nvPr/>
        </p:nvSpPr>
        <p:spPr bwMode="auto">
          <a:xfrm>
            <a:off x="5037667" y="4662488"/>
            <a:ext cx="2201333" cy="2347912"/>
          </a:xfrm>
          <a:prstGeom prst="rect">
            <a:avLst/>
          </a:prstGeom>
          <a:noFill/>
          <a:ln>
            <a:noFill/>
          </a:ln>
          <a:effectLst/>
          <a:extLst>
            <a:ext uri="{909E8E84-426E-40DD-AFC4-6F175D3DCCD1}">
              <a14:hiddenFill xmlns:a14="http://schemas.microsoft.com/office/drawing/2010/main" xmlns="">
                <a:solidFill>
                  <a:srgbClr val="00FF00"/>
                </a:solidFill>
              </a14:hiddenFill>
            </a:ext>
            <a:ext uri="{91240B29-F687-4F45-9708-019B960494DF}">
              <a14:hiddenLine xmlns:a14="http://schemas.microsoft.com/office/drawing/2010/main" xmlns="" w="63500"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lgn="l" eaLnBrk="1" hangingPunct="1">
              <a:spcBef>
                <a:spcPct val="30000"/>
              </a:spcBef>
              <a:buFont typeface="Webdings" pitchFamily="18" charset="2"/>
              <a:buChar char="~"/>
            </a:pPr>
            <a:r>
              <a:rPr lang="en-US" sz="2000" dirty="0">
                <a:solidFill>
                  <a:schemeClr val="tx2"/>
                </a:solidFill>
                <a:latin typeface="Comic Sans MS" pitchFamily="66" charset="0"/>
              </a:rPr>
              <a:t>Intimate tissue contact</a:t>
            </a:r>
          </a:p>
          <a:p>
            <a:pPr algn="l" eaLnBrk="1" hangingPunct="1">
              <a:spcBef>
                <a:spcPct val="30000"/>
              </a:spcBef>
              <a:buFont typeface="Webdings" pitchFamily="18" charset="2"/>
              <a:buChar char="~"/>
            </a:pPr>
            <a:r>
              <a:rPr lang="en-US" sz="2000" dirty="0">
                <a:solidFill>
                  <a:schemeClr val="tx2"/>
                </a:solidFill>
                <a:latin typeface="Comic Sans MS" pitchFamily="66" charset="0"/>
              </a:rPr>
              <a:t>  Border seal</a:t>
            </a:r>
          </a:p>
          <a:p>
            <a:pPr algn="l" eaLnBrk="1" hangingPunct="1">
              <a:spcBef>
                <a:spcPct val="30000"/>
              </a:spcBef>
              <a:buFont typeface="Webdings" pitchFamily="18" charset="2"/>
              <a:buChar char="~"/>
            </a:pPr>
            <a:r>
              <a:rPr lang="en-US" sz="2000" dirty="0">
                <a:solidFill>
                  <a:schemeClr val="tx2"/>
                </a:solidFill>
                <a:latin typeface="Comic Sans MS" pitchFamily="66" charset="0"/>
              </a:rPr>
              <a:t>  Oro-facial musculature</a:t>
            </a:r>
          </a:p>
          <a:p>
            <a:pPr eaLnBrk="1" hangingPunct="1">
              <a:spcBef>
                <a:spcPct val="50000"/>
              </a:spcBef>
            </a:pPr>
            <a:r>
              <a:rPr lang="en-US" sz="2400" dirty="0" smtClean="0">
                <a:solidFill>
                  <a:schemeClr val="tx2"/>
                </a:solidFill>
                <a:latin typeface="Comic Sans MS" pitchFamily="66" charset="0"/>
              </a:rPr>
              <a:t> </a:t>
            </a:r>
            <a:endParaRPr lang="en-US" sz="2400" dirty="0">
              <a:solidFill>
                <a:schemeClr val="tx2"/>
              </a:solidFill>
              <a:latin typeface="Comic Sans MS" pitchFamily="66" charset="0"/>
            </a:endParaRPr>
          </a:p>
        </p:txBody>
      </p:sp>
      <p:sp>
        <p:nvSpPr>
          <p:cNvPr id="473105" name="Rectangle 17"/>
          <p:cNvSpPr>
            <a:spLocks noChangeArrowheads="1"/>
          </p:cNvSpPr>
          <p:nvPr/>
        </p:nvSpPr>
        <p:spPr bwMode="auto">
          <a:xfrm>
            <a:off x="2624667" y="3303181"/>
            <a:ext cx="2709333" cy="2785378"/>
          </a:xfrm>
          <a:prstGeom prst="rect">
            <a:avLst/>
          </a:prstGeom>
          <a:noFill/>
          <a:ln>
            <a:noFill/>
          </a:ln>
          <a:effectLst/>
          <a:extLst>
            <a:ext uri="{909E8E84-426E-40DD-AFC4-6F175D3DCCD1}">
              <a14:hiddenFill xmlns:a14="http://schemas.microsoft.com/office/drawing/2010/main" xmlns="">
                <a:solidFill>
                  <a:srgbClr val="00FF00"/>
                </a:solidFill>
              </a14:hiddenFill>
            </a:ext>
            <a:ext uri="{91240B29-F687-4F45-9708-019B960494DF}">
              <a14:hiddenLine xmlns:a14="http://schemas.microsoft.com/office/drawing/2010/main" xmlns="" w="63500" algn="ctr">
                <a:solidFill>
                  <a:srgbClr val="800000"/>
                </a:solidFill>
                <a:miter lim="800000"/>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a:spAutoFit/>
          </a:bodyPr>
          <a:lstStyle/>
          <a:p>
            <a:pPr algn="l">
              <a:lnSpc>
                <a:spcPct val="125000"/>
              </a:lnSpc>
              <a:buFont typeface="Wingdings" pitchFamily="2" charset="2"/>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undercuts</a:t>
            </a:r>
            <a:endParaRPr lang="en-US" sz="2000" dirty="0">
              <a:solidFill>
                <a:schemeClr val="tx2"/>
              </a:solidFill>
              <a:latin typeface="Comic Sans MS" pitchFamily="66" charset="0"/>
            </a:endParaRPr>
          </a:p>
          <a:p>
            <a:pPr algn="l">
              <a:lnSpc>
                <a:spcPct val="125000"/>
              </a:lnSpc>
              <a:buFont typeface="Wingdings" pitchFamily="2" charset="2"/>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springs</a:t>
            </a:r>
            <a:endParaRPr lang="en-US" sz="2000" dirty="0">
              <a:solidFill>
                <a:schemeClr val="tx2"/>
              </a:solidFill>
              <a:latin typeface="Comic Sans MS" pitchFamily="66" charset="0"/>
            </a:endParaRPr>
          </a:p>
          <a:p>
            <a:pPr algn="l">
              <a:lnSpc>
                <a:spcPct val="125000"/>
              </a:lnSpc>
              <a:buFont typeface="Wingdings" pitchFamily="2" charset="2"/>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suction </a:t>
            </a:r>
            <a:r>
              <a:rPr lang="en-US" sz="2000" dirty="0">
                <a:solidFill>
                  <a:schemeClr val="tx2"/>
                </a:solidFill>
                <a:latin typeface="Comic Sans MS" pitchFamily="66" charset="0"/>
              </a:rPr>
              <a:t>chambers</a:t>
            </a:r>
          </a:p>
          <a:p>
            <a:pPr algn="l">
              <a:lnSpc>
                <a:spcPct val="125000"/>
              </a:lnSpc>
              <a:buFont typeface="Wingdings" pitchFamily="2" charset="2"/>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rubber </a:t>
            </a:r>
            <a:r>
              <a:rPr lang="en-US" sz="2000" dirty="0">
                <a:solidFill>
                  <a:schemeClr val="tx2"/>
                </a:solidFill>
                <a:latin typeface="Comic Sans MS" pitchFamily="66" charset="0"/>
              </a:rPr>
              <a:t>suction </a:t>
            </a:r>
            <a:r>
              <a:rPr lang="en-US" sz="2000" dirty="0" smtClean="0">
                <a:solidFill>
                  <a:schemeClr val="tx2"/>
                </a:solidFill>
                <a:latin typeface="Comic Sans MS" pitchFamily="66" charset="0"/>
              </a:rPr>
              <a:t> </a:t>
            </a:r>
          </a:p>
          <a:p>
            <a:pPr algn="l">
              <a:lnSpc>
                <a:spcPct val="125000"/>
              </a:lnSpc>
            </a:pPr>
            <a:r>
              <a:rPr lang="en-US" sz="2000" dirty="0" smtClean="0">
                <a:solidFill>
                  <a:schemeClr val="tx2"/>
                </a:solidFill>
                <a:latin typeface="Comic Sans MS" pitchFamily="66" charset="0"/>
              </a:rPr>
              <a:t>    discs</a:t>
            </a:r>
            <a:endParaRPr lang="en-US" sz="2000" dirty="0">
              <a:solidFill>
                <a:schemeClr val="tx2"/>
              </a:solidFill>
              <a:latin typeface="Comic Sans MS" pitchFamily="66" charset="0"/>
            </a:endParaRPr>
          </a:p>
          <a:p>
            <a:pPr algn="l">
              <a:lnSpc>
                <a:spcPct val="125000"/>
              </a:lnSpc>
              <a:buFont typeface="Wingdings" pitchFamily="2" charset="2"/>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magnets</a:t>
            </a:r>
            <a:endParaRPr lang="en-US" sz="2000" dirty="0">
              <a:solidFill>
                <a:schemeClr val="tx2"/>
              </a:solidFill>
              <a:latin typeface="Comic Sans MS" pitchFamily="66" charset="0"/>
            </a:endParaRPr>
          </a:p>
          <a:p>
            <a:pPr algn="l">
              <a:lnSpc>
                <a:spcPct val="125000"/>
              </a:lnSpc>
              <a:buFont typeface="Wingdings" pitchFamily="2" charset="2"/>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adhesives</a:t>
            </a:r>
            <a:endParaRPr lang="en-US" sz="2000" dirty="0">
              <a:solidFill>
                <a:schemeClr val="tx2"/>
              </a:solidFill>
              <a:latin typeface="Comic Sans MS" pitchFamily="66" charset="0"/>
            </a:endParaRPr>
          </a:p>
        </p:txBody>
      </p:sp>
      <p:sp>
        <p:nvSpPr>
          <p:cNvPr id="2" name="Slide Number Placeholder 1"/>
          <p:cNvSpPr>
            <a:spLocks noGrp="1"/>
          </p:cNvSpPr>
          <p:nvPr>
            <p:ph type="sldNum" sz="quarter" idx="12"/>
          </p:nvPr>
        </p:nvSpPr>
        <p:spPr/>
        <p:txBody>
          <a:bodyPr/>
          <a:lstStyle/>
          <a:p>
            <a:fld id="{A8321860-269E-4CBF-B856-6A93AF4A4EC8}" type="slidenum">
              <a:rPr lang="en-US" smtClean="0"/>
              <a:pPr/>
              <a:t>12</a:t>
            </a:fld>
            <a:endParaRPr lang="en-US"/>
          </a:p>
        </p:txBody>
      </p:sp>
    </p:spTree>
    <p:extLst>
      <p:ext uri="{BB962C8B-B14F-4D97-AF65-F5344CB8AC3E}">
        <p14:creationId xmlns:p14="http://schemas.microsoft.com/office/powerpoint/2010/main" xmlns="" val="41865363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73093"/>
                                        </p:tgtEl>
                                        <p:attrNameLst>
                                          <p:attrName>style.visibility</p:attrName>
                                        </p:attrNameLst>
                                      </p:cBhvr>
                                      <p:to>
                                        <p:strVal val="visible"/>
                                      </p:to>
                                    </p:set>
                                    <p:anim calcmode="lin" valueType="num">
                                      <p:cBhvr>
                                        <p:cTn id="7" dur="1500" fill="hold"/>
                                        <p:tgtEl>
                                          <p:spTgt spid="473093"/>
                                        </p:tgtEl>
                                        <p:attrNameLst>
                                          <p:attrName>ppt_w</p:attrName>
                                        </p:attrNameLst>
                                      </p:cBhvr>
                                      <p:tavLst>
                                        <p:tav tm="0">
                                          <p:val>
                                            <p:fltVal val="0"/>
                                          </p:val>
                                        </p:tav>
                                        <p:tav tm="100000">
                                          <p:val>
                                            <p:strVal val="#ppt_w"/>
                                          </p:val>
                                        </p:tav>
                                      </p:tavLst>
                                    </p:anim>
                                    <p:anim calcmode="lin" valueType="num">
                                      <p:cBhvr>
                                        <p:cTn id="8" dur="1500" fill="hold"/>
                                        <p:tgtEl>
                                          <p:spTgt spid="473093"/>
                                        </p:tgtEl>
                                        <p:attrNameLst>
                                          <p:attrName>ppt_h</p:attrName>
                                        </p:attrNameLst>
                                      </p:cBhvr>
                                      <p:tavLst>
                                        <p:tav tm="0">
                                          <p:val>
                                            <p:fltVal val="0"/>
                                          </p:val>
                                        </p:tav>
                                        <p:tav tm="100000">
                                          <p:val>
                                            <p:strVal val="#ppt_h"/>
                                          </p:val>
                                        </p:tav>
                                      </p:tavLst>
                                    </p:anim>
                                    <p:anim calcmode="lin" valueType="num">
                                      <p:cBhvr>
                                        <p:cTn id="9" dur="1500" fill="hold"/>
                                        <p:tgtEl>
                                          <p:spTgt spid="473093"/>
                                        </p:tgtEl>
                                        <p:attrNameLst>
                                          <p:attrName>style.rotation</p:attrName>
                                        </p:attrNameLst>
                                      </p:cBhvr>
                                      <p:tavLst>
                                        <p:tav tm="0">
                                          <p:val>
                                            <p:fltVal val="90"/>
                                          </p:val>
                                        </p:tav>
                                        <p:tav tm="100000">
                                          <p:val>
                                            <p:fltVal val="0"/>
                                          </p:val>
                                        </p:tav>
                                      </p:tavLst>
                                    </p:anim>
                                    <p:animEffect transition="in" filter="fade">
                                      <p:cBhvr>
                                        <p:cTn id="10" dur="1500"/>
                                        <p:tgtEl>
                                          <p:spTgt spid="473093"/>
                                        </p:tgtEl>
                                      </p:cBhvr>
                                    </p:animEffect>
                                  </p:childTnLst>
                                </p:cTn>
                              </p:par>
                            </p:childTnLst>
                          </p:cTn>
                        </p:par>
                        <p:par>
                          <p:cTn id="11" fill="hold">
                            <p:stCondLst>
                              <p:cond delay="1500"/>
                            </p:stCondLst>
                            <p:childTnLst>
                              <p:par>
                                <p:cTn id="12" presetID="31" presetClass="entr" presetSubtype="0" fill="hold" grpId="0" nodeType="afterEffect">
                                  <p:stCondLst>
                                    <p:cond delay="0"/>
                                  </p:stCondLst>
                                  <p:childTnLst>
                                    <p:set>
                                      <p:cBhvr>
                                        <p:cTn id="13" dur="1" fill="hold">
                                          <p:stCondLst>
                                            <p:cond delay="0"/>
                                          </p:stCondLst>
                                        </p:cTn>
                                        <p:tgtEl>
                                          <p:spTgt spid="473098"/>
                                        </p:tgtEl>
                                        <p:attrNameLst>
                                          <p:attrName>style.visibility</p:attrName>
                                        </p:attrNameLst>
                                      </p:cBhvr>
                                      <p:to>
                                        <p:strVal val="visible"/>
                                      </p:to>
                                    </p:set>
                                    <p:anim calcmode="lin" valueType="num">
                                      <p:cBhvr>
                                        <p:cTn id="14" dur="1500" fill="hold"/>
                                        <p:tgtEl>
                                          <p:spTgt spid="473098"/>
                                        </p:tgtEl>
                                        <p:attrNameLst>
                                          <p:attrName>ppt_w</p:attrName>
                                        </p:attrNameLst>
                                      </p:cBhvr>
                                      <p:tavLst>
                                        <p:tav tm="0">
                                          <p:val>
                                            <p:fltVal val="0"/>
                                          </p:val>
                                        </p:tav>
                                        <p:tav tm="100000">
                                          <p:val>
                                            <p:strVal val="#ppt_w"/>
                                          </p:val>
                                        </p:tav>
                                      </p:tavLst>
                                    </p:anim>
                                    <p:anim calcmode="lin" valueType="num">
                                      <p:cBhvr>
                                        <p:cTn id="15" dur="1500" fill="hold"/>
                                        <p:tgtEl>
                                          <p:spTgt spid="473098"/>
                                        </p:tgtEl>
                                        <p:attrNameLst>
                                          <p:attrName>ppt_h</p:attrName>
                                        </p:attrNameLst>
                                      </p:cBhvr>
                                      <p:tavLst>
                                        <p:tav tm="0">
                                          <p:val>
                                            <p:fltVal val="0"/>
                                          </p:val>
                                        </p:tav>
                                        <p:tav tm="100000">
                                          <p:val>
                                            <p:strVal val="#ppt_h"/>
                                          </p:val>
                                        </p:tav>
                                      </p:tavLst>
                                    </p:anim>
                                    <p:anim calcmode="lin" valueType="num">
                                      <p:cBhvr>
                                        <p:cTn id="16" dur="1500" fill="hold"/>
                                        <p:tgtEl>
                                          <p:spTgt spid="473098"/>
                                        </p:tgtEl>
                                        <p:attrNameLst>
                                          <p:attrName>style.rotation</p:attrName>
                                        </p:attrNameLst>
                                      </p:cBhvr>
                                      <p:tavLst>
                                        <p:tav tm="0">
                                          <p:val>
                                            <p:fltVal val="90"/>
                                          </p:val>
                                        </p:tav>
                                        <p:tav tm="100000">
                                          <p:val>
                                            <p:fltVal val="0"/>
                                          </p:val>
                                        </p:tav>
                                      </p:tavLst>
                                    </p:anim>
                                    <p:animEffect transition="in" filter="fade">
                                      <p:cBhvr>
                                        <p:cTn id="17" dur="1500"/>
                                        <p:tgtEl>
                                          <p:spTgt spid="473098"/>
                                        </p:tgtEl>
                                      </p:cBhvr>
                                    </p:animEffect>
                                  </p:childTnLst>
                                </p:cTn>
                              </p:par>
                            </p:childTnLst>
                          </p:cTn>
                        </p:par>
                        <p:par>
                          <p:cTn id="18" fill="hold">
                            <p:stCondLst>
                              <p:cond delay="3000"/>
                            </p:stCondLst>
                            <p:childTnLst>
                              <p:par>
                                <p:cTn id="19" presetID="31" presetClass="entr" presetSubtype="0" fill="hold" grpId="0" nodeType="afterEffect">
                                  <p:stCondLst>
                                    <p:cond delay="0"/>
                                  </p:stCondLst>
                                  <p:childTnLst>
                                    <p:set>
                                      <p:cBhvr>
                                        <p:cTn id="20" dur="1" fill="hold">
                                          <p:stCondLst>
                                            <p:cond delay="0"/>
                                          </p:stCondLst>
                                        </p:cTn>
                                        <p:tgtEl>
                                          <p:spTgt spid="473097"/>
                                        </p:tgtEl>
                                        <p:attrNameLst>
                                          <p:attrName>style.visibility</p:attrName>
                                        </p:attrNameLst>
                                      </p:cBhvr>
                                      <p:to>
                                        <p:strVal val="visible"/>
                                      </p:to>
                                    </p:set>
                                    <p:anim calcmode="lin" valueType="num">
                                      <p:cBhvr>
                                        <p:cTn id="21" dur="1500" fill="hold"/>
                                        <p:tgtEl>
                                          <p:spTgt spid="473097"/>
                                        </p:tgtEl>
                                        <p:attrNameLst>
                                          <p:attrName>ppt_w</p:attrName>
                                        </p:attrNameLst>
                                      </p:cBhvr>
                                      <p:tavLst>
                                        <p:tav tm="0">
                                          <p:val>
                                            <p:fltVal val="0"/>
                                          </p:val>
                                        </p:tav>
                                        <p:tav tm="100000">
                                          <p:val>
                                            <p:strVal val="#ppt_w"/>
                                          </p:val>
                                        </p:tav>
                                      </p:tavLst>
                                    </p:anim>
                                    <p:anim calcmode="lin" valueType="num">
                                      <p:cBhvr>
                                        <p:cTn id="22" dur="1500" fill="hold"/>
                                        <p:tgtEl>
                                          <p:spTgt spid="473097"/>
                                        </p:tgtEl>
                                        <p:attrNameLst>
                                          <p:attrName>ppt_h</p:attrName>
                                        </p:attrNameLst>
                                      </p:cBhvr>
                                      <p:tavLst>
                                        <p:tav tm="0">
                                          <p:val>
                                            <p:fltVal val="0"/>
                                          </p:val>
                                        </p:tav>
                                        <p:tav tm="100000">
                                          <p:val>
                                            <p:strVal val="#ppt_h"/>
                                          </p:val>
                                        </p:tav>
                                      </p:tavLst>
                                    </p:anim>
                                    <p:anim calcmode="lin" valueType="num">
                                      <p:cBhvr>
                                        <p:cTn id="23" dur="1500" fill="hold"/>
                                        <p:tgtEl>
                                          <p:spTgt spid="473097"/>
                                        </p:tgtEl>
                                        <p:attrNameLst>
                                          <p:attrName>style.rotation</p:attrName>
                                        </p:attrNameLst>
                                      </p:cBhvr>
                                      <p:tavLst>
                                        <p:tav tm="0">
                                          <p:val>
                                            <p:fltVal val="90"/>
                                          </p:val>
                                        </p:tav>
                                        <p:tav tm="100000">
                                          <p:val>
                                            <p:fltVal val="0"/>
                                          </p:val>
                                        </p:tav>
                                      </p:tavLst>
                                    </p:anim>
                                    <p:animEffect transition="in" filter="fade">
                                      <p:cBhvr>
                                        <p:cTn id="24" dur="1500"/>
                                        <p:tgtEl>
                                          <p:spTgt spid="473097"/>
                                        </p:tgtEl>
                                      </p:cBhvr>
                                    </p:animEffect>
                                  </p:childTnLst>
                                </p:cTn>
                              </p:par>
                            </p:childTnLst>
                          </p:cTn>
                        </p:par>
                        <p:par>
                          <p:cTn id="25" fill="hold">
                            <p:stCondLst>
                              <p:cond delay="4500"/>
                            </p:stCondLst>
                            <p:childTnLst>
                              <p:par>
                                <p:cTn id="26" presetID="31" presetClass="entr" presetSubtype="0" fill="hold" grpId="0" nodeType="afterEffect">
                                  <p:stCondLst>
                                    <p:cond delay="0"/>
                                  </p:stCondLst>
                                  <p:childTnLst>
                                    <p:set>
                                      <p:cBhvr>
                                        <p:cTn id="27" dur="1" fill="hold">
                                          <p:stCondLst>
                                            <p:cond delay="0"/>
                                          </p:stCondLst>
                                        </p:cTn>
                                        <p:tgtEl>
                                          <p:spTgt spid="473099"/>
                                        </p:tgtEl>
                                        <p:attrNameLst>
                                          <p:attrName>style.visibility</p:attrName>
                                        </p:attrNameLst>
                                      </p:cBhvr>
                                      <p:to>
                                        <p:strVal val="visible"/>
                                      </p:to>
                                    </p:set>
                                    <p:anim calcmode="lin" valueType="num">
                                      <p:cBhvr>
                                        <p:cTn id="28" dur="1500" fill="hold"/>
                                        <p:tgtEl>
                                          <p:spTgt spid="473099"/>
                                        </p:tgtEl>
                                        <p:attrNameLst>
                                          <p:attrName>ppt_w</p:attrName>
                                        </p:attrNameLst>
                                      </p:cBhvr>
                                      <p:tavLst>
                                        <p:tav tm="0">
                                          <p:val>
                                            <p:fltVal val="0"/>
                                          </p:val>
                                        </p:tav>
                                        <p:tav tm="100000">
                                          <p:val>
                                            <p:strVal val="#ppt_w"/>
                                          </p:val>
                                        </p:tav>
                                      </p:tavLst>
                                    </p:anim>
                                    <p:anim calcmode="lin" valueType="num">
                                      <p:cBhvr>
                                        <p:cTn id="29" dur="1500" fill="hold"/>
                                        <p:tgtEl>
                                          <p:spTgt spid="473099"/>
                                        </p:tgtEl>
                                        <p:attrNameLst>
                                          <p:attrName>ppt_h</p:attrName>
                                        </p:attrNameLst>
                                      </p:cBhvr>
                                      <p:tavLst>
                                        <p:tav tm="0">
                                          <p:val>
                                            <p:fltVal val="0"/>
                                          </p:val>
                                        </p:tav>
                                        <p:tav tm="100000">
                                          <p:val>
                                            <p:strVal val="#ppt_h"/>
                                          </p:val>
                                        </p:tav>
                                      </p:tavLst>
                                    </p:anim>
                                    <p:anim calcmode="lin" valueType="num">
                                      <p:cBhvr>
                                        <p:cTn id="30" dur="1500" fill="hold"/>
                                        <p:tgtEl>
                                          <p:spTgt spid="473099"/>
                                        </p:tgtEl>
                                        <p:attrNameLst>
                                          <p:attrName>style.rotation</p:attrName>
                                        </p:attrNameLst>
                                      </p:cBhvr>
                                      <p:tavLst>
                                        <p:tav tm="0">
                                          <p:val>
                                            <p:fltVal val="90"/>
                                          </p:val>
                                        </p:tav>
                                        <p:tav tm="100000">
                                          <p:val>
                                            <p:fltVal val="0"/>
                                          </p:val>
                                        </p:tav>
                                      </p:tavLst>
                                    </p:anim>
                                    <p:animEffect transition="in" filter="fade">
                                      <p:cBhvr>
                                        <p:cTn id="31" dur="1500"/>
                                        <p:tgtEl>
                                          <p:spTgt spid="4730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73101">
                                            <p:txEl>
                                              <p:pRg st="0" end="0"/>
                                            </p:txEl>
                                          </p:spTgt>
                                        </p:tgtEl>
                                        <p:attrNameLst>
                                          <p:attrName>style.visibility</p:attrName>
                                        </p:attrNameLst>
                                      </p:cBhvr>
                                      <p:to>
                                        <p:strVal val="visible"/>
                                      </p:to>
                                    </p:set>
                                    <p:animEffect transition="in" filter="wipe(down)">
                                      <p:cBhvr>
                                        <p:cTn id="36" dur="1250"/>
                                        <p:tgtEl>
                                          <p:spTgt spid="473101">
                                            <p:txEl>
                                              <p:pRg st="0" end="0"/>
                                            </p:txEl>
                                          </p:spTgt>
                                        </p:tgtEl>
                                      </p:cBhvr>
                                    </p:animEffect>
                                  </p:childTnLst>
                                </p:cTn>
                              </p:par>
                            </p:childTnLst>
                          </p:cTn>
                        </p:par>
                        <p:par>
                          <p:cTn id="37" fill="hold">
                            <p:stCondLst>
                              <p:cond delay="1250"/>
                            </p:stCondLst>
                            <p:childTnLst>
                              <p:par>
                                <p:cTn id="38" presetID="22" presetClass="entr" presetSubtype="4" fill="hold" nodeType="afterEffect">
                                  <p:stCondLst>
                                    <p:cond delay="0"/>
                                  </p:stCondLst>
                                  <p:childTnLst>
                                    <p:set>
                                      <p:cBhvr>
                                        <p:cTn id="39" dur="1" fill="hold">
                                          <p:stCondLst>
                                            <p:cond delay="0"/>
                                          </p:stCondLst>
                                        </p:cTn>
                                        <p:tgtEl>
                                          <p:spTgt spid="473101">
                                            <p:txEl>
                                              <p:pRg st="1" end="1"/>
                                            </p:txEl>
                                          </p:spTgt>
                                        </p:tgtEl>
                                        <p:attrNameLst>
                                          <p:attrName>style.visibility</p:attrName>
                                        </p:attrNameLst>
                                      </p:cBhvr>
                                      <p:to>
                                        <p:strVal val="visible"/>
                                      </p:to>
                                    </p:set>
                                    <p:animEffect transition="in" filter="wipe(down)">
                                      <p:cBhvr>
                                        <p:cTn id="40" dur="1000"/>
                                        <p:tgtEl>
                                          <p:spTgt spid="473101">
                                            <p:txEl>
                                              <p:pRg st="1" end="1"/>
                                            </p:txEl>
                                          </p:spTgt>
                                        </p:tgtEl>
                                      </p:cBhvr>
                                    </p:animEffect>
                                  </p:childTnLst>
                                </p:cTn>
                              </p:par>
                            </p:childTnLst>
                          </p:cTn>
                        </p:par>
                        <p:par>
                          <p:cTn id="41" fill="hold">
                            <p:stCondLst>
                              <p:cond delay="2250"/>
                            </p:stCondLst>
                            <p:childTnLst>
                              <p:par>
                                <p:cTn id="42" presetID="22" presetClass="entr" presetSubtype="4" fill="hold" nodeType="afterEffect">
                                  <p:stCondLst>
                                    <p:cond delay="0"/>
                                  </p:stCondLst>
                                  <p:childTnLst>
                                    <p:set>
                                      <p:cBhvr>
                                        <p:cTn id="43" dur="1" fill="hold">
                                          <p:stCondLst>
                                            <p:cond delay="0"/>
                                          </p:stCondLst>
                                        </p:cTn>
                                        <p:tgtEl>
                                          <p:spTgt spid="473101">
                                            <p:txEl>
                                              <p:pRg st="2" end="2"/>
                                            </p:txEl>
                                          </p:spTgt>
                                        </p:tgtEl>
                                        <p:attrNameLst>
                                          <p:attrName>style.visibility</p:attrName>
                                        </p:attrNameLst>
                                      </p:cBhvr>
                                      <p:to>
                                        <p:strVal val="visible"/>
                                      </p:to>
                                    </p:set>
                                    <p:animEffect transition="in" filter="wipe(down)">
                                      <p:cBhvr>
                                        <p:cTn id="44" dur="1000"/>
                                        <p:tgtEl>
                                          <p:spTgt spid="473101">
                                            <p:txEl>
                                              <p:pRg st="2" end="2"/>
                                            </p:txEl>
                                          </p:spTgt>
                                        </p:tgtEl>
                                      </p:cBhvr>
                                    </p:animEffect>
                                  </p:childTnLst>
                                </p:cTn>
                              </p:par>
                            </p:childTnLst>
                          </p:cTn>
                        </p:par>
                        <p:par>
                          <p:cTn id="45" fill="hold">
                            <p:stCondLst>
                              <p:cond delay="3250"/>
                            </p:stCondLst>
                            <p:childTnLst>
                              <p:par>
                                <p:cTn id="46" presetID="22" presetClass="entr" presetSubtype="4" fill="hold" nodeType="afterEffect">
                                  <p:stCondLst>
                                    <p:cond delay="0"/>
                                  </p:stCondLst>
                                  <p:childTnLst>
                                    <p:set>
                                      <p:cBhvr>
                                        <p:cTn id="47" dur="1" fill="hold">
                                          <p:stCondLst>
                                            <p:cond delay="0"/>
                                          </p:stCondLst>
                                        </p:cTn>
                                        <p:tgtEl>
                                          <p:spTgt spid="473101">
                                            <p:txEl>
                                              <p:pRg st="3" end="3"/>
                                            </p:txEl>
                                          </p:spTgt>
                                        </p:tgtEl>
                                        <p:attrNameLst>
                                          <p:attrName>style.visibility</p:attrName>
                                        </p:attrNameLst>
                                      </p:cBhvr>
                                      <p:to>
                                        <p:strVal val="visible"/>
                                      </p:to>
                                    </p:set>
                                    <p:animEffect transition="in" filter="wipe(down)">
                                      <p:cBhvr>
                                        <p:cTn id="48" dur="1000"/>
                                        <p:tgtEl>
                                          <p:spTgt spid="473101">
                                            <p:txEl>
                                              <p:pRg st="3" end="3"/>
                                            </p:txEl>
                                          </p:spTgt>
                                        </p:tgtEl>
                                      </p:cBhvr>
                                    </p:animEffect>
                                  </p:childTnLst>
                                </p:cTn>
                              </p:par>
                            </p:childTnLst>
                          </p:cTn>
                        </p:par>
                        <p:par>
                          <p:cTn id="49" fill="hold">
                            <p:stCondLst>
                              <p:cond delay="4250"/>
                            </p:stCondLst>
                            <p:childTnLst>
                              <p:par>
                                <p:cTn id="50" presetID="22" presetClass="entr" presetSubtype="4" fill="hold" nodeType="afterEffect">
                                  <p:stCondLst>
                                    <p:cond delay="0"/>
                                  </p:stCondLst>
                                  <p:childTnLst>
                                    <p:set>
                                      <p:cBhvr>
                                        <p:cTn id="51" dur="1" fill="hold">
                                          <p:stCondLst>
                                            <p:cond delay="0"/>
                                          </p:stCondLst>
                                        </p:cTn>
                                        <p:tgtEl>
                                          <p:spTgt spid="473101">
                                            <p:txEl>
                                              <p:pRg st="4" end="4"/>
                                            </p:txEl>
                                          </p:spTgt>
                                        </p:tgtEl>
                                        <p:attrNameLst>
                                          <p:attrName>style.visibility</p:attrName>
                                        </p:attrNameLst>
                                      </p:cBhvr>
                                      <p:to>
                                        <p:strVal val="visible"/>
                                      </p:to>
                                    </p:set>
                                    <p:animEffect transition="in" filter="wipe(down)">
                                      <p:cBhvr>
                                        <p:cTn id="52" dur="1000"/>
                                        <p:tgtEl>
                                          <p:spTgt spid="473101">
                                            <p:txEl>
                                              <p:pRg st="4" end="4"/>
                                            </p:txEl>
                                          </p:spTgt>
                                        </p:tgtEl>
                                      </p:cBhvr>
                                    </p:animEffect>
                                  </p:childTnLst>
                                </p:cTn>
                              </p:par>
                            </p:childTnLst>
                          </p:cTn>
                        </p:par>
                        <p:par>
                          <p:cTn id="53" fill="hold">
                            <p:stCondLst>
                              <p:cond delay="5250"/>
                            </p:stCondLst>
                            <p:childTnLst>
                              <p:par>
                                <p:cTn id="54" presetID="22" presetClass="entr" presetSubtype="4" fill="hold" nodeType="afterEffect">
                                  <p:stCondLst>
                                    <p:cond delay="0"/>
                                  </p:stCondLst>
                                  <p:childTnLst>
                                    <p:set>
                                      <p:cBhvr>
                                        <p:cTn id="55" dur="1" fill="hold">
                                          <p:stCondLst>
                                            <p:cond delay="0"/>
                                          </p:stCondLst>
                                        </p:cTn>
                                        <p:tgtEl>
                                          <p:spTgt spid="473101">
                                            <p:txEl>
                                              <p:pRg st="5" end="5"/>
                                            </p:txEl>
                                          </p:spTgt>
                                        </p:tgtEl>
                                        <p:attrNameLst>
                                          <p:attrName>style.visibility</p:attrName>
                                        </p:attrNameLst>
                                      </p:cBhvr>
                                      <p:to>
                                        <p:strVal val="visible"/>
                                      </p:to>
                                    </p:set>
                                    <p:animEffect transition="in" filter="wipe(down)">
                                      <p:cBhvr>
                                        <p:cTn id="56" dur="1000"/>
                                        <p:tgtEl>
                                          <p:spTgt spid="473101">
                                            <p:txEl>
                                              <p:pRg st="5" end="5"/>
                                            </p:txEl>
                                          </p:spTgt>
                                        </p:tgtEl>
                                      </p:cBhvr>
                                    </p:animEffect>
                                  </p:childTnLst>
                                </p:cTn>
                              </p:par>
                            </p:childTnLst>
                          </p:cTn>
                        </p:par>
                        <p:par>
                          <p:cTn id="57" fill="hold">
                            <p:stCondLst>
                              <p:cond delay="6250"/>
                            </p:stCondLst>
                            <p:childTnLst>
                              <p:par>
                                <p:cTn id="58" presetID="22" presetClass="entr" presetSubtype="4" fill="hold" nodeType="afterEffect">
                                  <p:stCondLst>
                                    <p:cond delay="0"/>
                                  </p:stCondLst>
                                  <p:childTnLst>
                                    <p:set>
                                      <p:cBhvr>
                                        <p:cTn id="59" dur="1" fill="hold">
                                          <p:stCondLst>
                                            <p:cond delay="0"/>
                                          </p:stCondLst>
                                        </p:cTn>
                                        <p:tgtEl>
                                          <p:spTgt spid="473101">
                                            <p:txEl>
                                              <p:pRg st="6" end="6"/>
                                            </p:txEl>
                                          </p:spTgt>
                                        </p:tgtEl>
                                        <p:attrNameLst>
                                          <p:attrName>style.visibility</p:attrName>
                                        </p:attrNameLst>
                                      </p:cBhvr>
                                      <p:to>
                                        <p:strVal val="visible"/>
                                      </p:to>
                                    </p:set>
                                    <p:animEffect transition="in" filter="wipe(down)">
                                      <p:cBhvr>
                                        <p:cTn id="60" dur="1000"/>
                                        <p:tgtEl>
                                          <p:spTgt spid="473101">
                                            <p:txEl>
                                              <p:pRg st="6" end="6"/>
                                            </p:txEl>
                                          </p:spTgt>
                                        </p:tgtEl>
                                      </p:cBhvr>
                                    </p:animEffect>
                                  </p:childTnLst>
                                </p:cTn>
                              </p:par>
                            </p:childTnLst>
                          </p:cTn>
                        </p:par>
                        <p:par>
                          <p:cTn id="61" fill="hold">
                            <p:stCondLst>
                              <p:cond delay="7250"/>
                            </p:stCondLst>
                            <p:childTnLst>
                              <p:par>
                                <p:cTn id="62" presetID="22" presetClass="entr" presetSubtype="4" fill="hold" nodeType="afterEffect">
                                  <p:stCondLst>
                                    <p:cond delay="0"/>
                                  </p:stCondLst>
                                  <p:childTnLst>
                                    <p:set>
                                      <p:cBhvr>
                                        <p:cTn id="63" dur="1" fill="hold">
                                          <p:stCondLst>
                                            <p:cond delay="0"/>
                                          </p:stCondLst>
                                        </p:cTn>
                                        <p:tgtEl>
                                          <p:spTgt spid="473101">
                                            <p:txEl>
                                              <p:pRg st="7" end="7"/>
                                            </p:txEl>
                                          </p:spTgt>
                                        </p:tgtEl>
                                        <p:attrNameLst>
                                          <p:attrName>style.visibility</p:attrName>
                                        </p:attrNameLst>
                                      </p:cBhvr>
                                      <p:to>
                                        <p:strVal val="visible"/>
                                      </p:to>
                                    </p:set>
                                    <p:animEffect transition="in" filter="wipe(down)">
                                      <p:cBhvr>
                                        <p:cTn id="64" dur="1000"/>
                                        <p:tgtEl>
                                          <p:spTgt spid="473101">
                                            <p:txEl>
                                              <p:pRg st="7" end="7"/>
                                            </p:txEl>
                                          </p:spTgt>
                                        </p:tgtEl>
                                      </p:cBhvr>
                                    </p:animEffect>
                                  </p:childTnLst>
                                </p:cTn>
                              </p:par>
                            </p:childTnLst>
                          </p:cTn>
                        </p:par>
                        <p:par>
                          <p:cTn id="65" fill="hold">
                            <p:stCondLst>
                              <p:cond delay="8250"/>
                            </p:stCondLst>
                            <p:childTnLst>
                              <p:par>
                                <p:cTn id="66" presetID="22" presetClass="entr" presetSubtype="4" fill="hold" nodeType="afterEffect">
                                  <p:stCondLst>
                                    <p:cond delay="0"/>
                                  </p:stCondLst>
                                  <p:childTnLst>
                                    <p:set>
                                      <p:cBhvr>
                                        <p:cTn id="67" dur="1" fill="hold">
                                          <p:stCondLst>
                                            <p:cond delay="0"/>
                                          </p:stCondLst>
                                        </p:cTn>
                                        <p:tgtEl>
                                          <p:spTgt spid="473101">
                                            <p:txEl>
                                              <p:pRg st="8" end="8"/>
                                            </p:txEl>
                                          </p:spTgt>
                                        </p:tgtEl>
                                        <p:attrNameLst>
                                          <p:attrName>style.visibility</p:attrName>
                                        </p:attrNameLst>
                                      </p:cBhvr>
                                      <p:to>
                                        <p:strVal val="visible"/>
                                      </p:to>
                                    </p:set>
                                    <p:animEffect transition="in" filter="wipe(down)">
                                      <p:cBhvr>
                                        <p:cTn id="68" dur="1000"/>
                                        <p:tgtEl>
                                          <p:spTgt spid="473101">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473105"/>
                                        </p:tgtEl>
                                        <p:attrNameLst>
                                          <p:attrName>style.visibility</p:attrName>
                                        </p:attrNameLst>
                                      </p:cBhvr>
                                      <p:to>
                                        <p:strVal val="visible"/>
                                      </p:to>
                                    </p:set>
                                    <p:animEffect transition="in" filter="wipe(up)">
                                      <p:cBhvr>
                                        <p:cTn id="73" dur="1000"/>
                                        <p:tgtEl>
                                          <p:spTgt spid="47310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473103"/>
                                        </p:tgtEl>
                                        <p:attrNameLst>
                                          <p:attrName>style.visibility</p:attrName>
                                        </p:attrNameLst>
                                      </p:cBhvr>
                                      <p:to>
                                        <p:strVal val="visible"/>
                                      </p:to>
                                    </p:set>
                                    <p:animEffect transition="in" filter="wipe(up)">
                                      <p:cBhvr>
                                        <p:cTn id="78" dur="750"/>
                                        <p:tgtEl>
                                          <p:spTgt spid="473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3" grpId="0" animBg="1"/>
      <p:bldP spid="473097" grpId="0" animBg="1"/>
      <p:bldP spid="473098" grpId="0" animBg="1"/>
      <p:bldP spid="473099" grpId="0" animBg="1"/>
      <p:bldP spid="473103" grpId="0"/>
      <p:bldP spid="47310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8662" y="0"/>
            <a:ext cx="7772400" cy="1143000"/>
          </a:xfrm>
        </p:spPr>
        <p:txBody>
          <a:bodyPr>
            <a:normAutofit/>
          </a:bodyPr>
          <a:lstStyle/>
          <a:p>
            <a:pPr algn="ctr"/>
            <a:r>
              <a:rPr lang="en-US" dirty="0" smtClean="0">
                <a:solidFill>
                  <a:srgbClr val="FFFF00"/>
                </a:solidFill>
                <a:latin typeface="+mn-lt"/>
              </a:rPr>
              <a:t>Adhesion</a:t>
            </a:r>
            <a:endParaRPr lang="en-US" sz="4800" dirty="0">
              <a:solidFill>
                <a:srgbClr val="FFFF00"/>
              </a:solidFill>
              <a:latin typeface="+mn-lt"/>
            </a:endParaRPr>
          </a:p>
        </p:txBody>
      </p:sp>
      <p:sp>
        <p:nvSpPr>
          <p:cNvPr id="5" name="Content Placeholder 4"/>
          <p:cNvSpPr>
            <a:spLocks noGrp="1"/>
          </p:cNvSpPr>
          <p:nvPr>
            <p:ph sz="quarter" idx="1"/>
          </p:nvPr>
        </p:nvSpPr>
        <p:spPr>
          <a:xfrm>
            <a:off x="301752" y="1219200"/>
            <a:ext cx="8613648" cy="5257800"/>
          </a:xfrm>
        </p:spPr>
        <p:txBody>
          <a:bodyPr>
            <a:normAutofit/>
          </a:bodyPr>
          <a:lstStyle/>
          <a:p>
            <a:pPr algn="ctr">
              <a:lnSpc>
                <a:spcPct val="115000"/>
              </a:lnSpc>
            </a:pPr>
            <a:r>
              <a:rPr lang="en-US" sz="2800" dirty="0" smtClean="0">
                <a:latin typeface="+mn-lt"/>
              </a:rPr>
              <a:t>Physical force involved in the attraction of unlike molecules</a:t>
            </a:r>
          </a:p>
          <a:p>
            <a:pPr algn="ctr">
              <a:lnSpc>
                <a:spcPct val="115000"/>
              </a:lnSpc>
            </a:pPr>
            <a:endParaRPr lang="en-US" sz="2800" dirty="0" smtClean="0">
              <a:latin typeface="+mn-lt"/>
            </a:endParaRPr>
          </a:p>
          <a:p>
            <a:pPr algn="ctr">
              <a:lnSpc>
                <a:spcPct val="115000"/>
              </a:lnSpc>
            </a:pPr>
            <a:endParaRPr lang="en-US" sz="2800" dirty="0">
              <a:latin typeface="+mn-lt"/>
            </a:endParaRPr>
          </a:p>
          <a:p>
            <a:pPr algn="ctr">
              <a:lnSpc>
                <a:spcPct val="115000"/>
              </a:lnSpc>
            </a:pPr>
            <a:endParaRPr lang="en-US" sz="2800" dirty="0" smtClean="0">
              <a:latin typeface="+mn-lt"/>
            </a:endParaRPr>
          </a:p>
          <a:p>
            <a:pPr algn="ctr">
              <a:lnSpc>
                <a:spcPct val="115000"/>
              </a:lnSpc>
            </a:pPr>
            <a:endParaRPr lang="en-US" sz="2800" dirty="0">
              <a:latin typeface="+mn-lt"/>
            </a:endParaRPr>
          </a:p>
          <a:p>
            <a:pPr algn="ctr">
              <a:lnSpc>
                <a:spcPct val="115000"/>
              </a:lnSpc>
            </a:pPr>
            <a:r>
              <a:rPr lang="en-US" sz="2800" dirty="0" smtClean="0">
                <a:latin typeface="+mn-lt"/>
              </a:rPr>
              <a:t>Adhesion of saliva to the mucous membrane  and the denture base - through ionic forces between charged salivary glycoproteins and surface epithelium or the resin</a:t>
            </a:r>
          </a:p>
          <a:p>
            <a:pPr algn="ctr">
              <a:lnSpc>
                <a:spcPct val="115000"/>
              </a:lnSpc>
            </a:pPr>
            <a:endParaRPr lang="en-US" sz="2800" dirty="0" smtClean="0">
              <a:latin typeface="+mn-lt"/>
            </a:endParaRPr>
          </a:p>
        </p:txBody>
      </p:sp>
      <p:pic>
        <p:nvPicPr>
          <p:cNvPr id="7" name="Picture 4" descr="DSC02030"/>
          <p:cNvPicPr>
            <a:picLocks noChangeAspect="1" noChangeArrowheads="1"/>
          </p:cNvPicPr>
          <p:nvPr/>
        </p:nvPicPr>
        <p:blipFill>
          <a:blip r:embed="rId3" cstate="print">
            <a:lum bright="38000" contrast="58000"/>
          </a:blip>
          <a:srcRect l="13889" t="8888" r="10722" b="34334"/>
          <a:stretch>
            <a:fillRect/>
          </a:stretch>
        </p:blipFill>
        <p:spPr bwMode="auto">
          <a:xfrm>
            <a:off x="1000100" y="2000240"/>
            <a:ext cx="3390912" cy="1994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13</a:t>
            </a:fld>
            <a:endParaRPr lang="en-US"/>
          </a:p>
        </p:txBody>
      </p:sp>
      <p:pic>
        <p:nvPicPr>
          <p:cNvPr id="6" name="Picture 4" descr="Forces"/>
          <p:cNvPicPr>
            <a:picLocks noChangeAspect="1" noChangeArrowheads="1"/>
          </p:cNvPicPr>
          <p:nvPr/>
        </p:nvPicPr>
        <p:blipFill>
          <a:blip r:embed="rId4"/>
          <a:srcRect/>
          <a:stretch>
            <a:fillRect/>
          </a:stretch>
        </p:blipFill>
        <p:spPr bwMode="auto">
          <a:xfrm>
            <a:off x="5786446" y="1857364"/>
            <a:ext cx="3186104" cy="2256275"/>
          </a:xfrm>
          <a:prstGeom prst="rect">
            <a:avLst/>
          </a:prstGeom>
          <a:noFill/>
        </p:spPr>
      </p:pic>
    </p:spTree>
    <p:extLst>
      <p:ext uri="{BB962C8B-B14F-4D97-AF65-F5344CB8AC3E}">
        <p14:creationId xmlns:p14="http://schemas.microsoft.com/office/powerpoint/2010/main" xmlns="" val="1439251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642910" y="-285776"/>
            <a:ext cx="7772400" cy="1143000"/>
          </a:xfrm>
        </p:spPr>
        <p:txBody>
          <a:bodyPr>
            <a:normAutofit/>
          </a:bodyPr>
          <a:lstStyle/>
          <a:p>
            <a:pPr algn="ctr"/>
            <a:r>
              <a:rPr lang="en-US" sz="3600" b="1" dirty="0" smtClean="0">
                <a:solidFill>
                  <a:srgbClr val="FFFF00"/>
                </a:solidFill>
                <a:latin typeface="+mn-lt"/>
              </a:rPr>
              <a:t>Cohesion</a:t>
            </a:r>
            <a:endParaRPr lang="en-US" sz="3600" b="1" dirty="0">
              <a:solidFill>
                <a:srgbClr val="FFFF00"/>
              </a:solidFill>
              <a:latin typeface="+mn-lt"/>
            </a:endParaRPr>
          </a:p>
        </p:txBody>
      </p:sp>
      <p:sp>
        <p:nvSpPr>
          <p:cNvPr id="14" name="Content Placeholder 13"/>
          <p:cNvSpPr>
            <a:spLocks noGrp="1"/>
          </p:cNvSpPr>
          <p:nvPr>
            <p:ph sz="quarter" idx="1"/>
          </p:nvPr>
        </p:nvSpPr>
        <p:spPr>
          <a:xfrm>
            <a:off x="285720" y="857232"/>
            <a:ext cx="4727448" cy="4572000"/>
          </a:xfrm>
        </p:spPr>
        <p:txBody>
          <a:bodyPr>
            <a:noAutofit/>
          </a:bodyPr>
          <a:lstStyle/>
          <a:p>
            <a:pPr>
              <a:lnSpc>
                <a:spcPct val="115000"/>
              </a:lnSpc>
            </a:pPr>
            <a:r>
              <a:rPr lang="en-US" sz="2800" dirty="0">
                <a:latin typeface="+mn-lt"/>
              </a:rPr>
              <a:t>P</a:t>
            </a:r>
            <a:r>
              <a:rPr lang="en-US" sz="2800" dirty="0" smtClean="0">
                <a:latin typeface="+mn-lt"/>
              </a:rPr>
              <a:t>hysical attraction of like molecules for each other</a:t>
            </a:r>
          </a:p>
          <a:p>
            <a:pPr>
              <a:lnSpc>
                <a:spcPct val="115000"/>
              </a:lnSpc>
            </a:pPr>
            <a:endParaRPr lang="en-US" sz="2800" dirty="0" smtClean="0">
              <a:latin typeface="+mn-lt"/>
            </a:endParaRPr>
          </a:p>
          <a:p>
            <a:pPr>
              <a:lnSpc>
                <a:spcPct val="115000"/>
              </a:lnSpc>
            </a:pPr>
            <a:r>
              <a:rPr lang="en-US" sz="2800" dirty="0" smtClean="0">
                <a:latin typeface="+mn-lt"/>
              </a:rPr>
              <a:t>Occurs in the layer of saliva between the denture base and the mucosa &amp; works to maintain the integrity of the interposed liquid. </a:t>
            </a:r>
          </a:p>
          <a:p>
            <a:endParaRPr lang="en-US" sz="2800" dirty="0">
              <a:latin typeface="+mn-lt"/>
            </a:endParaRPr>
          </a:p>
        </p:txBody>
      </p:sp>
      <p:pic>
        <p:nvPicPr>
          <p:cNvPr id="8" name="Picture 4" descr="DSC02030"/>
          <p:cNvPicPr>
            <a:picLocks noChangeAspect="1" noChangeArrowheads="1"/>
          </p:cNvPicPr>
          <p:nvPr/>
        </p:nvPicPr>
        <p:blipFill>
          <a:blip r:embed="rId3">
            <a:lum bright="38000" contrast="58000"/>
          </a:blip>
          <a:srcRect l="13889" t="8888" r="10722" b="34334"/>
          <a:stretch>
            <a:fillRect/>
          </a:stretch>
        </p:blipFill>
        <p:spPr bwMode="auto">
          <a:xfrm>
            <a:off x="5029200" y="1676400"/>
            <a:ext cx="3713163" cy="2098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9"/>
          <p:cNvPicPr>
            <a:picLocks noChangeAspect="1" noChangeArrowheads="1"/>
          </p:cNvPicPr>
          <p:nvPr/>
        </p:nvPicPr>
        <p:blipFill>
          <a:blip r:embed="rId4">
            <a:lum bright="40000" contrast="48000"/>
          </a:blip>
          <a:srcRect/>
          <a:stretch>
            <a:fillRect/>
          </a:stretch>
        </p:blipFill>
        <p:spPr bwMode="auto">
          <a:xfrm>
            <a:off x="5029200" y="4572000"/>
            <a:ext cx="3857625" cy="1490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14</a:t>
            </a:fld>
            <a:endParaRPr lang="en-US"/>
          </a:p>
        </p:txBody>
      </p:sp>
    </p:spTree>
    <p:extLst>
      <p:ext uri="{BB962C8B-B14F-4D97-AF65-F5344CB8AC3E}">
        <p14:creationId xmlns:p14="http://schemas.microsoft.com/office/powerpoint/2010/main" xmlns="" val="461791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14338"/>
            <a:ext cx="7772400" cy="1143000"/>
          </a:xfrm>
        </p:spPr>
        <p:txBody>
          <a:bodyPr>
            <a:noAutofit/>
          </a:bodyPr>
          <a:lstStyle/>
          <a:p>
            <a:r>
              <a:rPr lang="en-US" sz="3600" b="1" dirty="0" smtClean="0">
                <a:solidFill>
                  <a:srgbClr val="FFFF00"/>
                </a:solidFill>
                <a:latin typeface="+mn-lt"/>
              </a:rPr>
              <a:t>Capillary Attraction Or Capillarity</a:t>
            </a:r>
            <a:endParaRPr lang="en-US" sz="3600" b="1" dirty="0">
              <a:solidFill>
                <a:srgbClr val="FFFF00"/>
              </a:solidFill>
              <a:latin typeface="+mn-lt"/>
            </a:endParaRPr>
          </a:p>
        </p:txBody>
      </p:sp>
      <p:sp>
        <p:nvSpPr>
          <p:cNvPr id="4" name="Content Placeholder 3"/>
          <p:cNvSpPr>
            <a:spLocks noGrp="1"/>
          </p:cNvSpPr>
          <p:nvPr>
            <p:ph sz="quarter" idx="1"/>
          </p:nvPr>
        </p:nvSpPr>
        <p:spPr>
          <a:xfrm>
            <a:off x="0" y="642918"/>
            <a:ext cx="5943600" cy="4572000"/>
          </a:xfrm>
        </p:spPr>
        <p:txBody>
          <a:bodyPr>
            <a:noAutofit/>
          </a:bodyPr>
          <a:lstStyle/>
          <a:p>
            <a:pPr>
              <a:lnSpc>
                <a:spcPct val="120000"/>
              </a:lnSpc>
              <a:buNone/>
            </a:pPr>
            <a:endParaRPr lang="en-US" sz="2800" dirty="0" smtClean="0">
              <a:latin typeface="+mn-lt"/>
            </a:endParaRPr>
          </a:p>
          <a:p>
            <a:pPr>
              <a:lnSpc>
                <a:spcPct val="120000"/>
              </a:lnSpc>
            </a:pPr>
            <a:r>
              <a:rPr lang="en-US" sz="2800" dirty="0" smtClean="0">
                <a:latin typeface="+mn-lt"/>
              </a:rPr>
              <a:t>When there is close </a:t>
            </a:r>
            <a:r>
              <a:rPr lang="en-US" sz="2800" dirty="0" err="1" smtClean="0">
                <a:latin typeface="+mn-lt"/>
              </a:rPr>
              <a:t>adoptation</a:t>
            </a:r>
            <a:r>
              <a:rPr lang="en-US" sz="2800" dirty="0" smtClean="0">
                <a:latin typeface="+mn-lt"/>
              </a:rPr>
              <a:t> between the denture base and the mucosa … the space filled with a thin film of saliva acts like a capillary tube in that the liquid seeks to increase its contact with both the denture &amp; the mucosal</a:t>
            </a:r>
          </a:p>
          <a:p>
            <a:pPr>
              <a:lnSpc>
                <a:spcPct val="120000"/>
              </a:lnSpc>
              <a:buNone/>
            </a:pPr>
            <a:r>
              <a:rPr lang="en-US" sz="2800" dirty="0" smtClean="0">
                <a:latin typeface="+mn-lt"/>
              </a:rPr>
              <a:t>         surface. </a:t>
            </a:r>
          </a:p>
          <a:p>
            <a:endParaRPr lang="en-US" sz="2800" dirty="0"/>
          </a:p>
        </p:txBody>
      </p:sp>
      <p:pic>
        <p:nvPicPr>
          <p:cNvPr id="6" name="Picture 7" descr="capi"/>
          <p:cNvPicPr>
            <a:picLocks noGrp="1" noChangeAspect="1" noChangeArrowheads="1"/>
          </p:cNvPicPr>
          <p:nvPr>
            <p:ph sz="half" idx="4294967295"/>
          </p:nvPr>
        </p:nvPicPr>
        <p:blipFill>
          <a:blip r:embed="rId3"/>
          <a:srcRect/>
          <a:stretch>
            <a:fillRect/>
          </a:stretch>
        </p:blipFill>
        <p:spPr bwMode="auto">
          <a:xfrm>
            <a:off x="7358082" y="500042"/>
            <a:ext cx="1357322" cy="3929090"/>
          </a:xfrm>
          <a:prstGeom prst="rect">
            <a:avLst/>
          </a:prstGeom>
          <a:noFill/>
          <a:ln w="9525">
            <a:noFill/>
            <a:miter lim="800000"/>
            <a:headEnd/>
            <a:tailEnd/>
          </a:ln>
        </p:spPr>
      </p:pic>
      <p:pic>
        <p:nvPicPr>
          <p:cNvPr id="7" name="Picture 6" descr="DSC02032"/>
          <p:cNvPicPr>
            <a:picLocks noChangeAspect="1" noChangeArrowheads="1"/>
          </p:cNvPicPr>
          <p:nvPr/>
        </p:nvPicPr>
        <p:blipFill>
          <a:blip r:embed="rId4" cstate="print">
            <a:lum bright="40000" contrast="54000"/>
          </a:blip>
          <a:srcRect l="5222" t="37814" r="6944" b="18149"/>
          <a:stretch>
            <a:fillRect/>
          </a:stretch>
        </p:blipFill>
        <p:spPr bwMode="auto">
          <a:xfrm>
            <a:off x="3000364" y="4357694"/>
            <a:ext cx="5143536" cy="1785950"/>
          </a:xfrm>
          <a:prstGeom prst="rect">
            <a:avLst/>
          </a:prstGeom>
          <a:noFill/>
          <a:ln w="28575">
            <a:solidFill>
              <a:srgbClr val="000000"/>
            </a:solidFill>
            <a:miter lim="800000"/>
            <a:headEnd/>
            <a:tailEnd/>
          </a:ln>
        </p:spPr>
      </p:pic>
      <p:sp>
        <p:nvSpPr>
          <p:cNvPr id="3" name="Slide Number Placeholder 2"/>
          <p:cNvSpPr>
            <a:spLocks noGrp="1"/>
          </p:cNvSpPr>
          <p:nvPr>
            <p:ph type="sldNum" sz="quarter" idx="12"/>
          </p:nvPr>
        </p:nvSpPr>
        <p:spPr/>
        <p:txBody>
          <a:bodyPr/>
          <a:lstStyle/>
          <a:p>
            <a:fld id="{A8321860-269E-4CBF-B856-6A93AF4A4EC8}" type="slidenum">
              <a:rPr lang="en-US" smtClean="0"/>
              <a:pPr/>
              <a:t>15</a:t>
            </a:fld>
            <a:endParaRPr lang="en-US" dirty="0"/>
          </a:p>
        </p:txBody>
      </p:sp>
    </p:spTree>
    <p:extLst>
      <p:ext uri="{BB962C8B-B14F-4D97-AF65-F5344CB8AC3E}">
        <p14:creationId xmlns:p14="http://schemas.microsoft.com/office/powerpoint/2010/main" xmlns="" val="3271846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2467" y="-228600"/>
            <a:ext cx="8881533" cy="1219200"/>
          </a:xfrm>
        </p:spPr>
        <p:txBody>
          <a:bodyPr>
            <a:normAutofit/>
          </a:bodyPr>
          <a:lstStyle/>
          <a:p>
            <a:pPr algn="ctr" eaLnBrk="1" hangingPunct="1"/>
            <a:r>
              <a:rPr lang="en-US" b="1" dirty="0" smtClean="0">
                <a:solidFill>
                  <a:srgbClr val="FFC000"/>
                </a:solidFill>
                <a:latin typeface="+mn-lt"/>
              </a:rPr>
              <a:t>Interfacial  Force</a:t>
            </a:r>
          </a:p>
        </p:txBody>
      </p:sp>
      <p:sp>
        <p:nvSpPr>
          <p:cNvPr id="25603" name="Rectangle 3"/>
          <p:cNvSpPr>
            <a:spLocks noGrp="1" noChangeArrowheads="1"/>
          </p:cNvSpPr>
          <p:nvPr>
            <p:ph sz="quarter" idx="1"/>
          </p:nvPr>
        </p:nvSpPr>
        <p:spPr>
          <a:xfrm>
            <a:off x="228600" y="1371600"/>
            <a:ext cx="6172200" cy="5486400"/>
          </a:xfrm>
        </p:spPr>
        <p:txBody>
          <a:bodyPr>
            <a:normAutofit fontScale="92500" lnSpcReduction="20000"/>
          </a:bodyPr>
          <a:lstStyle/>
          <a:p>
            <a:pPr>
              <a:lnSpc>
                <a:spcPct val="125000"/>
              </a:lnSpc>
              <a:spcBef>
                <a:spcPct val="0"/>
              </a:spcBef>
              <a:buClr>
                <a:schemeClr val="tx1"/>
              </a:buClr>
              <a:buSzTx/>
              <a:buNone/>
            </a:pPr>
            <a:r>
              <a:rPr lang="en-US" sz="3200" dirty="0" smtClean="0">
                <a:solidFill>
                  <a:srgbClr val="002060"/>
                </a:solidFill>
                <a:latin typeface="+mn-lt"/>
              </a:rPr>
              <a:t>    </a:t>
            </a:r>
            <a:r>
              <a:rPr lang="en-US" sz="3200" dirty="0" smtClean="0">
                <a:latin typeface="+mn-lt"/>
              </a:rPr>
              <a:t>It is the resistance to separation of two parallel surfaces that is separated by a film of liquid between them. It can be discussed by two factors</a:t>
            </a:r>
          </a:p>
          <a:p>
            <a:pPr>
              <a:lnSpc>
                <a:spcPct val="125000"/>
              </a:lnSpc>
              <a:spcBef>
                <a:spcPct val="0"/>
              </a:spcBef>
              <a:buClr>
                <a:schemeClr val="tx1"/>
              </a:buClr>
              <a:buSzTx/>
              <a:buNone/>
            </a:pPr>
            <a:endParaRPr lang="en-US" sz="3200" dirty="0" smtClean="0">
              <a:solidFill>
                <a:srgbClr val="002060"/>
              </a:solidFill>
              <a:latin typeface="+mn-lt"/>
            </a:endParaRPr>
          </a:p>
          <a:p>
            <a:pPr algn="ctr">
              <a:lnSpc>
                <a:spcPct val="125000"/>
              </a:lnSpc>
              <a:spcBef>
                <a:spcPct val="0"/>
              </a:spcBef>
              <a:buClr>
                <a:schemeClr val="tx1"/>
              </a:buClr>
              <a:buSzTx/>
              <a:buFont typeface="Courier New" pitchFamily="49" charset="0"/>
              <a:buChar char="o"/>
            </a:pPr>
            <a:r>
              <a:rPr lang="en-US" sz="3200" dirty="0" smtClean="0">
                <a:solidFill>
                  <a:schemeClr val="accent1">
                    <a:lumMod val="40000"/>
                    <a:lumOff val="60000"/>
                  </a:schemeClr>
                </a:solidFill>
                <a:latin typeface="+mn-lt"/>
              </a:rPr>
              <a:t>interfacial surface tension</a:t>
            </a:r>
          </a:p>
          <a:p>
            <a:pPr algn="ctr">
              <a:lnSpc>
                <a:spcPct val="125000"/>
              </a:lnSpc>
              <a:spcBef>
                <a:spcPct val="0"/>
              </a:spcBef>
              <a:buClr>
                <a:schemeClr val="tx1"/>
              </a:buClr>
              <a:buSzTx/>
              <a:buFont typeface="Courier New" pitchFamily="49" charset="0"/>
              <a:buChar char="o"/>
            </a:pPr>
            <a:r>
              <a:rPr lang="en-US" sz="3200" dirty="0" smtClean="0">
                <a:solidFill>
                  <a:schemeClr val="accent1">
                    <a:lumMod val="40000"/>
                    <a:lumOff val="60000"/>
                  </a:schemeClr>
                </a:solidFill>
                <a:latin typeface="+mn-lt"/>
              </a:rPr>
              <a:t>viscous tension</a:t>
            </a:r>
          </a:p>
          <a:p>
            <a:pPr eaLnBrk="1" hangingPunct="1">
              <a:lnSpc>
                <a:spcPct val="125000"/>
              </a:lnSpc>
              <a:spcBef>
                <a:spcPct val="0"/>
              </a:spcBef>
              <a:buSzTx/>
              <a:buFont typeface="Arial" pitchFamily="34" charset="0"/>
              <a:buChar char="•"/>
            </a:pPr>
            <a:endParaRPr lang="en-US" sz="3200" dirty="0" smtClean="0">
              <a:solidFill>
                <a:srgbClr val="002060"/>
              </a:solidFill>
            </a:endParaRPr>
          </a:p>
          <a:p>
            <a:pPr eaLnBrk="1" hangingPunct="1">
              <a:lnSpc>
                <a:spcPct val="125000"/>
              </a:lnSpc>
              <a:spcBef>
                <a:spcPct val="0"/>
              </a:spcBef>
              <a:buSzTx/>
              <a:buFont typeface="Arial" pitchFamily="34" charset="0"/>
              <a:buChar char="•"/>
            </a:pPr>
            <a:endParaRPr lang="en-US" sz="3200" dirty="0" smtClean="0">
              <a:solidFill>
                <a:srgbClr val="002060"/>
              </a:solidFill>
            </a:endParaRPr>
          </a:p>
          <a:p>
            <a:pPr eaLnBrk="1" hangingPunct="1">
              <a:lnSpc>
                <a:spcPct val="125000"/>
              </a:lnSpc>
              <a:spcBef>
                <a:spcPct val="0"/>
              </a:spcBef>
              <a:buSzTx/>
              <a:buFont typeface="Arial" pitchFamily="34" charset="0"/>
              <a:buChar char="•"/>
            </a:pPr>
            <a:endParaRPr lang="en-US" sz="2400" dirty="0" smtClean="0">
              <a:solidFill>
                <a:srgbClr val="002060"/>
              </a:solidFill>
            </a:endParaRPr>
          </a:p>
          <a:p>
            <a:pPr eaLnBrk="1" hangingPunct="1">
              <a:lnSpc>
                <a:spcPct val="125000"/>
              </a:lnSpc>
              <a:spcBef>
                <a:spcPct val="0"/>
              </a:spcBef>
              <a:buSzTx/>
              <a:buFont typeface="Arial" pitchFamily="34" charset="0"/>
              <a:buChar char="•"/>
            </a:pPr>
            <a:endParaRPr lang="en-US" sz="2400" dirty="0" smtClean="0">
              <a:solidFill>
                <a:srgbClr val="002060"/>
              </a:solidFill>
            </a:endParaRPr>
          </a:p>
          <a:p>
            <a:pPr eaLnBrk="1" hangingPunct="1">
              <a:lnSpc>
                <a:spcPct val="125000"/>
              </a:lnSpc>
              <a:spcBef>
                <a:spcPct val="0"/>
              </a:spcBef>
              <a:buClr>
                <a:schemeClr val="tx1"/>
              </a:buClr>
              <a:buSzTx/>
              <a:buNone/>
            </a:pPr>
            <a:r>
              <a:rPr lang="en-US" sz="2400" dirty="0" smtClean="0">
                <a:solidFill>
                  <a:srgbClr val="002060"/>
                </a:solidFill>
              </a:rPr>
              <a:t>…….</a:t>
            </a:r>
          </a:p>
          <a:p>
            <a:pPr eaLnBrk="1" hangingPunct="1">
              <a:lnSpc>
                <a:spcPct val="125000"/>
              </a:lnSpc>
              <a:spcBef>
                <a:spcPct val="0"/>
              </a:spcBef>
              <a:buSzTx/>
              <a:buFont typeface="Courier New" pitchFamily="49" charset="0"/>
              <a:buChar char="o"/>
            </a:pPr>
            <a:endParaRPr lang="en-US" sz="2400" dirty="0" smtClean="0">
              <a:solidFill>
                <a:srgbClr val="002060"/>
              </a:solidFill>
            </a:endParaRPr>
          </a:p>
          <a:p>
            <a:pPr eaLnBrk="1" hangingPunct="1">
              <a:lnSpc>
                <a:spcPct val="125000"/>
              </a:lnSpc>
              <a:spcBef>
                <a:spcPct val="0"/>
              </a:spcBef>
              <a:buSzTx/>
              <a:buFontTx/>
              <a:buNone/>
            </a:pPr>
            <a:endParaRPr lang="en-US" sz="2000" dirty="0" smtClean="0">
              <a:solidFill>
                <a:schemeClr val="accent1"/>
              </a:solidFill>
            </a:endParaRPr>
          </a:p>
          <a:p>
            <a:pPr eaLnBrk="1" hangingPunct="1">
              <a:lnSpc>
                <a:spcPct val="90000"/>
              </a:lnSpc>
            </a:pPr>
            <a:endParaRPr lang="en-US" sz="2000" dirty="0" smtClean="0">
              <a:solidFill>
                <a:schemeClr val="accent1"/>
              </a:solidFill>
            </a:endParaRPr>
          </a:p>
        </p:txBody>
      </p:sp>
      <p:pic>
        <p:nvPicPr>
          <p:cNvPr id="5" name="Picture 6" descr="surten2"/>
          <p:cNvPicPr>
            <a:picLocks noChangeAspect="1" noChangeArrowheads="1"/>
          </p:cNvPicPr>
          <p:nvPr/>
        </p:nvPicPr>
        <p:blipFill>
          <a:blip r:embed="rId3"/>
          <a:srcRect/>
          <a:stretch>
            <a:fillRect/>
          </a:stretch>
        </p:blipFill>
        <p:spPr bwMode="auto">
          <a:xfrm>
            <a:off x="6429388" y="857232"/>
            <a:ext cx="2061634" cy="2226122"/>
          </a:xfrm>
          <a:prstGeom prst="rect">
            <a:avLst/>
          </a:prstGeom>
          <a:solidFill>
            <a:schemeClr val="tx2"/>
          </a:solidFill>
          <a:ln w="9525">
            <a:solidFill>
              <a:srgbClr val="000000"/>
            </a:solidFill>
            <a:miter lim="800000"/>
            <a:headEnd/>
            <a:tailEnd/>
          </a:ln>
        </p:spPr>
      </p:pic>
      <p:sp>
        <p:nvSpPr>
          <p:cNvPr id="2" name="Slide Number Placeholder 1"/>
          <p:cNvSpPr>
            <a:spLocks noGrp="1"/>
          </p:cNvSpPr>
          <p:nvPr>
            <p:ph type="sldNum" sz="quarter" idx="12"/>
          </p:nvPr>
        </p:nvSpPr>
        <p:spPr/>
        <p:txBody>
          <a:bodyPr/>
          <a:lstStyle/>
          <a:p>
            <a:fld id="{A8321860-269E-4CBF-B856-6A93AF4A4EC8}" type="slidenum">
              <a:rPr lang="en-US" smtClean="0"/>
              <a:pPr/>
              <a:t>16</a:t>
            </a:fld>
            <a:endParaRPr lang="en-US"/>
          </a:p>
        </p:txBody>
      </p:sp>
      <p:pic>
        <p:nvPicPr>
          <p:cNvPr id="6" name="Picture 13" descr="surtensio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57800" y="3962400"/>
            <a:ext cx="3276600" cy="2217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96805822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0"/>
            <a:ext cx="7772400" cy="1143000"/>
          </a:xfrm>
        </p:spPr>
        <p:txBody>
          <a:bodyPr>
            <a:normAutofit/>
          </a:bodyPr>
          <a:lstStyle/>
          <a:p>
            <a:pPr algn="ctr"/>
            <a:r>
              <a:rPr lang="en-US" sz="3600" b="1" dirty="0" smtClean="0">
                <a:solidFill>
                  <a:srgbClr val="FFFF00"/>
                </a:solidFill>
                <a:latin typeface="+mn-lt"/>
              </a:rPr>
              <a:t>Interfacial  Surface  Tension </a:t>
            </a:r>
            <a:endParaRPr lang="en-US" sz="3600" b="1" dirty="0">
              <a:solidFill>
                <a:srgbClr val="FFFF00"/>
              </a:solidFill>
              <a:latin typeface="+mn-lt"/>
            </a:endParaRPr>
          </a:p>
        </p:txBody>
      </p:sp>
      <p:sp>
        <p:nvSpPr>
          <p:cNvPr id="3" name="Content Placeholder 2"/>
          <p:cNvSpPr>
            <a:spLocks noGrp="1"/>
          </p:cNvSpPr>
          <p:nvPr>
            <p:ph sz="quarter" idx="1"/>
          </p:nvPr>
        </p:nvSpPr>
        <p:spPr>
          <a:xfrm>
            <a:off x="301752" y="1371600"/>
            <a:ext cx="8308848" cy="5105400"/>
          </a:xfrm>
        </p:spPr>
        <p:txBody>
          <a:bodyPr>
            <a:noAutofit/>
          </a:bodyPr>
          <a:lstStyle/>
          <a:p>
            <a:pPr>
              <a:lnSpc>
                <a:spcPct val="125000"/>
              </a:lnSpc>
              <a:spcBef>
                <a:spcPct val="0"/>
              </a:spcBef>
              <a:buClr>
                <a:schemeClr val="tx1"/>
              </a:buClr>
              <a:buSzTx/>
              <a:buNone/>
            </a:pPr>
            <a:r>
              <a:rPr lang="en-US" sz="2800" b="1" dirty="0" smtClean="0">
                <a:solidFill>
                  <a:srgbClr val="002060"/>
                </a:solidFill>
                <a:latin typeface="+mn-lt"/>
              </a:rPr>
              <a:t>    </a:t>
            </a:r>
            <a:r>
              <a:rPr lang="en-US" sz="2800" b="1" dirty="0" smtClean="0">
                <a:latin typeface="+mn-lt"/>
              </a:rPr>
              <a:t>Interfacial surface tension results from a thin layer of fluid that is present between two parallel planes  of a rigid material </a:t>
            </a:r>
          </a:p>
          <a:p>
            <a:pPr>
              <a:lnSpc>
                <a:spcPct val="125000"/>
              </a:lnSpc>
              <a:spcBef>
                <a:spcPct val="0"/>
              </a:spcBef>
              <a:buClr>
                <a:schemeClr val="tx1"/>
              </a:buClr>
              <a:buSzTx/>
              <a:buFont typeface="Arial" pitchFamily="34" charset="0"/>
              <a:buChar char="•"/>
            </a:pPr>
            <a:endParaRPr lang="en-US" sz="2800" b="1" dirty="0" smtClean="0">
              <a:solidFill>
                <a:srgbClr val="002060"/>
              </a:solidFill>
              <a:latin typeface="+mn-lt"/>
            </a:endParaRPr>
          </a:p>
          <a:p>
            <a:pPr algn="ctr">
              <a:buFont typeface="Arial" pitchFamily="34" charset="0"/>
              <a:buChar char="•"/>
            </a:pPr>
            <a:r>
              <a:rPr lang="en-US" sz="2800" b="1" dirty="0" smtClean="0">
                <a:solidFill>
                  <a:srgbClr val="9966FF"/>
                </a:solidFill>
                <a:latin typeface="+mn-lt"/>
              </a:rPr>
              <a:t>It is dependent on the existence of a liquid/air interface at the terminus of the liquid/solid contact</a:t>
            </a:r>
          </a:p>
          <a:p>
            <a:pPr algn="ctr">
              <a:buNone/>
            </a:pPr>
            <a:r>
              <a:rPr lang="en-US" sz="2800" b="1" dirty="0" smtClean="0">
                <a:solidFill>
                  <a:srgbClr val="9966FF"/>
                </a:solidFill>
                <a:latin typeface="+mn-lt"/>
              </a:rPr>
              <a:t>     </a:t>
            </a:r>
            <a:r>
              <a:rPr lang="en-US" sz="2800" b="1" dirty="0" smtClean="0">
                <a:solidFill>
                  <a:srgbClr val="002060"/>
                </a:solidFill>
                <a:latin typeface="+mn-lt"/>
              </a:rPr>
              <a:t>          </a:t>
            </a:r>
          </a:p>
          <a:p>
            <a:pPr>
              <a:buNone/>
            </a:pPr>
            <a:r>
              <a:rPr lang="en-US" sz="2800" b="1" dirty="0" smtClean="0">
                <a:solidFill>
                  <a:srgbClr val="002060"/>
                </a:solidFill>
                <a:latin typeface="+mn-lt"/>
              </a:rPr>
              <a:t> </a:t>
            </a:r>
            <a:r>
              <a:rPr lang="en-US" sz="2800" b="1" dirty="0" smtClean="0">
                <a:solidFill>
                  <a:srgbClr val="FF99CC"/>
                </a:solidFill>
                <a:latin typeface="+mn-lt"/>
              </a:rPr>
              <a:t> </a:t>
            </a:r>
            <a:r>
              <a:rPr lang="en-US" sz="2800" b="1" dirty="0" smtClean="0">
                <a:latin typeface="+mn-lt"/>
              </a:rPr>
              <a:t>….. will provide less amount of retention in </a:t>
            </a:r>
            <a:r>
              <a:rPr lang="en-US" sz="2800" b="1" dirty="0" err="1" smtClean="0">
                <a:latin typeface="+mn-lt"/>
              </a:rPr>
              <a:t>mandibular</a:t>
            </a:r>
            <a:r>
              <a:rPr lang="en-US" sz="2800" b="1" dirty="0" smtClean="0">
                <a:latin typeface="+mn-lt"/>
              </a:rPr>
              <a:t> denture as it is pooled with saliva.</a:t>
            </a:r>
          </a:p>
          <a:p>
            <a:pPr>
              <a:buNone/>
            </a:pPr>
            <a:r>
              <a:rPr lang="en-US" sz="2800" b="1" dirty="0" smtClean="0">
                <a:latin typeface="+mn-lt"/>
              </a:rPr>
              <a:t> </a:t>
            </a:r>
          </a:p>
          <a:p>
            <a:pPr>
              <a:buFont typeface="Arial" pitchFamily="34" charset="0"/>
              <a:buChar char="•"/>
            </a:pPr>
            <a:endParaRPr lang="en-US" sz="2800" dirty="0">
              <a:solidFill>
                <a:srgbClr val="002060"/>
              </a:solidFill>
            </a:endParaRPr>
          </a:p>
        </p:txBody>
      </p:sp>
      <p:sp>
        <p:nvSpPr>
          <p:cNvPr id="4" name="Slide Number Placeholder 3"/>
          <p:cNvSpPr>
            <a:spLocks noGrp="1"/>
          </p:cNvSpPr>
          <p:nvPr>
            <p:ph type="sldNum" sz="quarter" idx="12"/>
          </p:nvPr>
        </p:nvSpPr>
        <p:spPr/>
        <p:txBody>
          <a:bodyPr/>
          <a:lstStyle/>
          <a:p>
            <a:fld id="{A8321860-269E-4CBF-B856-6A93AF4A4EC8}" type="slidenum">
              <a:rPr lang="en-US" smtClean="0"/>
              <a:pPr/>
              <a:t>17</a:t>
            </a:fld>
            <a:endParaRPr lang="en-US"/>
          </a:p>
        </p:txBody>
      </p:sp>
    </p:spTree>
    <p:extLst>
      <p:ext uri="{BB962C8B-B14F-4D97-AF65-F5344CB8AC3E}">
        <p14:creationId xmlns:p14="http://schemas.microsoft.com/office/powerpoint/2010/main" xmlns="" val="957259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3048000"/>
            <a:ext cx="38862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6626" name="Rectangle 3"/>
          <p:cNvSpPr>
            <a:spLocks noGrp="1" noChangeArrowheads="1"/>
          </p:cNvSpPr>
          <p:nvPr>
            <p:ph sz="quarter" idx="1"/>
          </p:nvPr>
        </p:nvSpPr>
        <p:spPr>
          <a:xfrm>
            <a:off x="279400" y="533400"/>
            <a:ext cx="7772400" cy="5695950"/>
          </a:xfrm>
        </p:spPr>
        <p:txBody>
          <a:bodyPr>
            <a:normAutofit fontScale="92500" lnSpcReduction="20000"/>
          </a:bodyPr>
          <a:lstStyle/>
          <a:p>
            <a:pPr eaLnBrk="1" hangingPunct="1">
              <a:lnSpc>
                <a:spcPct val="110000"/>
              </a:lnSpc>
              <a:buNone/>
            </a:pPr>
            <a:r>
              <a:rPr lang="en-US" sz="2800" dirty="0" smtClean="0">
                <a:solidFill>
                  <a:srgbClr val="002060"/>
                </a:solidFill>
              </a:rPr>
              <a:t>          </a:t>
            </a:r>
            <a:r>
              <a:rPr lang="en-US" sz="3600" b="1" dirty="0" smtClean="0">
                <a:solidFill>
                  <a:srgbClr val="FFFF00"/>
                </a:solidFill>
                <a:latin typeface="+mn-lt"/>
              </a:rPr>
              <a:t>Interfacial  Viscous  Tension</a:t>
            </a:r>
            <a:endParaRPr lang="en-US" sz="2800" b="1" dirty="0" smtClean="0">
              <a:solidFill>
                <a:srgbClr val="FFFF00"/>
              </a:solidFill>
              <a:latin typeface="+mn-lt"/>
            </a:endParaRPr>
          </a:p>
          <a:p>
            <a:pPr>
              <a:lnSpc>
                <a:spcPct val="110000"/>
              </a:lnSpc>
              <a:buNone/>
            </a:pPr>
            <a:r>
              <a:rPr lang="en-US" sz="2800" dirty="0" smtClean="0">
                <a:latin typeface="+mn-lt"/>
              </a:rPr>
              <a:t>  It refers to force holding two parallel plates together that is due to the viscosity of the interposed liquid. Viscous tension described by ……..</a:t>
            </a:r>
          </a:p>
          <a:p>
            <a:pPr>
              <a:lnSpc>
                <a:spcPct val="110000"/>
              </a:lnSpc>
              <a:buNone/>
            </a:pPr>
            <a:r>
              <a:rPr lang="en-US" sz="2800" b="1" dirty="0" smtClean="0">
                <a:solidFill>
                  <a:schemeClr val="accent2"/>
                </a:solidFill>
                <a:effectLst>
                  <a:outerShdw blurRad="38100" dist="38100" dir="2700000" algn="tl">
                    <a:srgbClr val="000000">
                      <a:alpha val="43137"/>
                    </a:srgbClr>
                  </a:outerShdw>
                </a:effectLst>
                <a:latin typeface="+mn-lt"/>
              </a:rPr>
              <a:t>                 </a:t>
            </a:r>
          </a:p>
          <a:p>
            <a:pPr>
              <a:lnSpc>
                <a:spcPct val="110000"/>
              </a:lnSpc>
              <a:buNone/>
            </a:pPr>
            <a:r>
              <a:rPr lang="en-US" sz="2800" b="1" dirty="0" smtClean="0">
                <a:solidFill>
                  <a:schemeClr val="accent2"/>
                </a:solidFill>
                <a:effectLst>
                  <a:outerShdw blurRad="38100" dist="38100" dir="2700000" algn="tl">
                    <a:srgbClr val="000000">
                      <a:alpha val="43137"/>
                    </a:srgbClr>
                  </a:outerShdw>
                </a:effectLst>
                <a:latin typeface="+mn-lt"/>
              </a:rPr>
              <a:t>                                </a:t>
            </a:r>
          </a:p>
          <a:p>
            <a:pPr>
              <a:lnSpc>
                <a:spcPct val="110000"/>
              </a:lnSpc>
              <a:buNone/>
            </a:pPr>
            <a:r>
              <a:rPr lang="en-US" sz="2800" b="1" dirty="0" smtClean="0">
                <a:solidFill>
                  <a:schemeClr val="bg1"/>
                </a:solidFill>
                <a:effectLst>
                  <a:outerShdw blurRad="38100" dist="38100" dir="2700000" algn="tl">
                    <a:srgbClr val="000000">
                      <a:alpha val="43137"/>
                    </a:srgbClr>
                  </a:outerShdw>
                </a:effectLst>
                <a:latin typeface="+mn-lt"/>
              </a:rPr>
              <a:t>                             </a:t>
            </a:r>
            <a:r>
              <a:rPr lang="en-US" sz="2400" b="1" dirty="0" smtClean="0">
                <a:solidFill>
                  <a:schemeClr val="bg1"/>
                </a:solidFill>
                <a:effectLst>
                  <a:outerShdw blurRad="38100" dist="38100" dir="2700000" algn="tl">
                    <a:srgbClr val="000000">
                      <a:alpha val="43137"/>
                    </a:srgbClr>
                  </a:outerShdw>
                </a:effectLst>
                <a:latin typeface="+mn-lt"/>
              </a:rPr>
              <a:t>Stefan’s law:   </a:t>
            </a:r>
          </a:p>
          <a:p>
            <a:pPr>
              <a:lnSpc>
                <a:spcPct val="110000"/>
              </a:lnSpc>
              <a:buNone/>
            </a:pPr>
            <a:r>
              <a:rPr lang="en-US" sz="2400" b="1" dirty="0" smtClean="0">
                <a:solidFill>
                  <a:schemeClr val="bg1"/>
                </a:solidFill>
                <a:effectLst>
                  <a:outerShdw blurRad="38100" dist="38100" dir="2700000" algn="tl">
                    <a:srgbClr val="000000">
                      <a:alpha val="43137"/>
                    </a:srgbClr>
                  </a:outerShdw>
                </a:effectLst>
                <a:latin typeface="+mn-lt"/>
              </a:rPr>
              <a:t>                                F = (3/2)</a:t>
            </a:r>
            <a:r>
              <a:rPr lang="el-GR" sz="2400" b="1" dirty="0" smtClean="0">
                <a:solidFill>
                  <a:schemeClr val="bg1"/>
                </a:solidFill>
                <a:effectLst>
                  <a:outerShdw blurRad="38100" dist="38100" dir="2700000" algn="tl">
                    <a:srgbClr val="000000">
                      <a:alpha val="43137"/>
                    </a:srgbClr>
                  </a:outerShdw>
                </a:effectLst>
                <a:latin typeface="+mn-lt"/>
              </a:rPr>
              <a:t>Π</a:t>
            </a:r>
            <a:r>
              <a:rPr lang="en-US" sz="2400" b="1" dirty="0" smtClean="0">
                <a:solidFill>
                  <a:schemeClr val="bg1"/>
                </a:solidFill>
                <a:effectLst>
                  <a:outerShdw blurRad="38100" dist="38100" dir="2700000" algn="tl">
                    <a:srgbClr val="000000">
                      <a:alpha val="43137"/>
                    </a:srgbClr>
                  </a:outerShdw>
                </a:effectLst>
                <a:latin typeface="+mn-lt"/>
              </a:rPr>
              <a:t> kr</a:t>
            </a:r>
            <a:r>
              <a:rPr lang="en-US" sz="2400" b="1" baseline="30000" dirty="0" smtClean="0">
                <a:solidFill>
                  <a:schemeClr val="bg1"/>
                </a:solidFill>
                <a:effectLst>
                  <a:outerShdw blurRad="38100" dist="38100" dir="2700000" algn="tl">
                    <a:srgbClr val="000000">
                      <a:alpha val="43137"/>
                    </a:srgbClr>
                  </a:outerShdw>
                </a:effectLst>
                <a:latin typeface="+mn-lt"/>
              </a:rPr>
              <a:t>4</a:t>
            </a:r>
            <a:r>
              <a:rPr lang="en-US" sz="2400" b="1" dirty="0" smtClean="0">
                <a:solidFill>
                  <a:schemeClr val="bg1"/>
                </a:solidFill>
                <a:effectLst>
                  <a:outerShdw blurRad="38100" dist="38100" dir="2700000" algn="tl">
                    <a:srgbClr val="000000">
                      <a:alpha val="43137"/>
                    </a:srgbClr>
                  </a:outerShdw>
                </a:effectLst>
                <a:latin typeface="+mn-lt"/>
              </a:rPr>
              <a:t> V/h</a:t>
            </a:r>
            <a:r>
              <a:rPr lang="en-US" sz="2400" b="1" baseline="30000" dirty="0" smtClean="0">
                <a:solidFill>
                  <a:schemeClr val="bg1"/>
                </a:solidFill>
                <a:effectLst>
                  <a:outerShdw blurRad="38100" dist="38100" dir="2700000" algn="tl">
                    <a:srgbClr val="000000">
                      <a:alpha val="43137"/>
                    </a:srgbClr>
                  </a:outerShdw>
                </a:effectLst>
                <a:latin typeface="+mn-lt"/>
              </a:rPr>
              <a:t>3</a:t>
            </a:r>
            <a:r>
              <a:rPr lang="en-US" sz="2400" b="1" dirty="0" smtClean="0">
                <a:solidFill>
                  <a:schemeClr val="bg1"/>
                </a:solidFill>
                <a:effectLst>
                  <a:outerShdw blurRad="38100" dist="38100" dir="2700000" algn="tl">
                    <a:srgbClr val="000000">
                      <a:alpha val="43137"/>
                    </a:srgbClr>
                  </a:outerShdw>
                </a:effectLst>
                <a:latin typeface="+mn-lt"/>
              </a:rPr>
              <a:t> </a:t>
            </a:r>
          </a:p>
          <a:p>
            <a:pPr eaLnBrk="1" hangingPunct="1">
              <a:lnSpc>
                <a:spcPct val="90000"/>
              </a:lnSpc>
            </a:pPr>
            <a:endParaRPr lang="en-US" sz="2400" dirty="0" smtClean="0">
              <a:solidFill>
                <a:schemeClr val="bg1"/>
              </a:solidFill>
              <a:latin typeface="+mn-lt"/>
            </a:endParaRPr>
          </a:p>
          <a:p>
            <a:pPr lvl="2">
              <a:lnSpc>
                <a:spcPct val="90000"/>
              </a:lnSpc>
            </a:pPr>
            <a:endParaRPr lang="en-US" sz="2400" dirty="0" smtClean="0"/>
          </a:p>
          <a:p>
            <a:pPr lvl="2">
              <a:lnSpc>
                <a:spcPct val="90000"/>
              </a:lnSpc>
            </a:pPr>
            <a:r>
              <a:rPr lang="en-US" sz="2400" dirty="0" smtClean="0"/>
              <a:t> r  is the radius of the plates</a:t>
            </a:r>
          </a:p>
          <a:p>
            <a:pPr lvl="2">
              <a:lnSpc>
                <a:spcPct val="90000"/>
              </a:lnSpc>
            </a:pPr>
            <a:r>
              <a:rPr lang="en-US" sz="2400" dirty="0" smtClean="0"/>
              <a:t> k  viscosity of the interposed liquid</a:t>
            </a:r>
          </a:p>
          <a:p>
            <a:pPr lvl="2">
              <a:lnSpc>
                <a:spcPct val="90000"/>
              </a:lnSpc>
            </a:pPr>
            <a:r>
              <a:rPr lang="en-US" sz="2400" dirty="0" smtClean="0"/>
              <a:t> h  thickness of liquid</a:t>
            </a:r>
          </a:p>
          <a:p>
            <a:pPr lvl="2">
              <a:lnSpc>
                <a:spcPct val="90000"/>
              </a:lnSpc>
            </a:pPr>
            <a:r>
              <a:rPr lang="en-US" sz="2400" dirty="0" smtClean="0"/>
              <a:t> V  velocity</a:t>
            </a:r>
          </a:p>
          <a:p>
            <a:pPr lvl="2">
              <a:lnSpc>
                <a:spcPct val="90000"/>
              </a:lnSpc>
            </a:pPr>
            <a:r>
              <a:rPr lang="en-US" sz="2400" dirty="0" smtClean="0"/>
              <a:t> F  force required to pull the plates apart</a:t>
            </a:r>
          </a:p>
          <a:p>
            <a:pPr eaLnBrk="1" hangingPunct="1">
              <a:lnSpc>
                <a:spcPct val="90000"/>
              </a:lnSpc>
            </a:pPr>
            <a:endParaRPr lang="en-US" sz="2600" dirty="0" smtClean="0">
              <a:solidFill>
                <a:srgbClr val="002060"/>
              </a:solidFill>
            </a:endParaRPr>
          </a:p>
          <a:p>
            <a:pPr eaLnBrk="1" hangingPunct="1">
              <a:lnSpc>
                <a:spcPct val="90000"/>
              </a:lnSpc>
            </a:pPr>
            <a:endParaRPr lang="en-US" sz="2800" dirty="0" smtClean="0"/>
          </a:p>
        </p:txBody>
      </p:sp>
      <p:pic>
        <p:nvPicPr>
          <p:cNvPr id="26627" name="Picture 4" descr="DSC01469"/>
          <p:cNvPicPr>
            <a:picLocks noChangeAspect="1" noChangeArrowheads="1"/>
          </p:cNvPicPr>
          <p:nvPr/>
        </p:nvPicPr>
        <p:blipFill>
          <a:blip r:embed="rId3" cstate="print">
            <a:lum bright="28000" contrast="46000"/>
          </a:blip>
          <a:srcRect l="11163" t="18111" r="11720" b="15091"/>
          <a:stretch>
            <a:fillRect/>
          </a:stretch>
        </p:blipFill>
        <p:spPr bwMode="auto">
          <a:xfrm>
            <a:off x="6312638" y="2786058"/>
            <a:ext cx="2551926" cy="3005142"/>
          </a:xfrm>
          <a:prstGeom prst="rect">
            <a:avLst/>
          </a:prstGeom>
          <a:noFill/>
          <a:ln w="57150">
            <a:solidFill>
              <a:srgbClr val="000000"/>
            </a:solidFill>
            <a:miter lim="800000"/>
            <a:headEnd/>
            <a:tailEnd/>
          </a:ln>
        </p:spPr>
      </p:pic>
      <p:sp>
        <p:nvSpPr>
          <p:cNvPr id="3" name="Slide Number Placeholder 2"/>
          <p:cNvSpPr>
            <a:spLocks noGrp="1"/>
          </p:cNvSpPr>
          <p:nvPr>
            <p:ph type="sldNum" sz="quarter" idx="12"/>
          </p:nvPr>
        </p:nvSpPr>
        <p:spPr/>
        <p:txBody>
          <a:bodyPr/>
          <a:lstStyle/>
          <a:p>
            <a:fld id="{A8321860-269E-4CBF-B856-6A93AF4A4EC8}" type="slidenum">
              <a:rPr lang="en-US" smtClean="0"/>
              <a:pPr/>
              <a:t>18</a:t>
            </a:fld>
            <a:endParaRPr lang="en-US"/>
          </a:p>
        </p:txBody>
      </p:sp>
    </p:spTree>
    <p:extLst>
      <p:ext uri="{BB962C8B-B14F-4D97-AF65-F5344CB8AC3E}">
        <p14:creationId xmlns:p14="http://schemas.microsoft.com/office/powerpoint/2010/main" xmlns="" val="17276444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85776"/>
            <a:ext cx="7772400" cy="1143000"/>
          </a:xfrm>
        </p:spPr>
        <p:txBody>
          <a:bodyPr>
            <a:normAutofit/>
          </a:bodyPr>
          <a:lstStyle/>
          <a:p>
            <a:pPr algn="ctr"/>
            <a:r>
              <a:rPr lang="en-US" b="1" dirty="0" smtClean="0">
                <a:solidFill>
                  <a:srgbClr val="00B0F0"/>
                </a:solidFill>
                <a:latin typeface="+mn-lt"/>
              </a:rPr>
              <a:t>Atmospheric Pressure</a:t>
            </a:r>
            <a:endParaRPr lang="en-US" b="1" dirty="0">
              <a:solidFill>
                <a:srgbClr val="00B0F0"/>
              </a:solidFill>
              <a:latin typeface="+mn-lt"/>
            </a:endParaRPr>
          </a:p>
        </p:txBody>
      </p:sp>
      <p:sp>
        <p:nvSpPr>
          <p:cNvPr id="3" name="Content Placeholder 2"/>
          <p:cNvSpPr>
            <a:spLocks noGrp="1"/>
          </p:cNvSpPr>
          <p:nvPr>
            <p:ph sz="quarter" idx="1"/>
          </p:nvPr>
        </p:nvSpPr>
        <p:spPr>
          <a:xfrm>
            <a:off x="0" y="841248"/>
            <a:ext cx="6480048" cy="6016752"/>
          </a:xfrm>
        </p:spPr>
        <p:txBody>
          <a:bodyPr>
            <a:normAutofit/>
          </a:bodyPr>
          <a:lstStyle/>
          <a:p>
            <a:pPr>
              <a:lnSpc>
                <a:spcPct val="150000"/>
              </a:lnSpc>
              <a:defRPr/>
            </a:pPr>
            <a:r>
              <a:rPr lang="en-US" sz="2800" dirty="0" smtClean="0">
                <a:latin typeface="+mn-lt"/>
              </a:rPr>
              <a:t>Atmospheric pressure is the physical factor of hydrostatic pressure due to the weight of the atmosphere on the earth’s surface. </a:t>
            </a:r>
          </a:p>
          <a:p>
            <a:pPr>
              <a:lnSpc>
                <a:spcPct val="150000"/>
              </a:lnSpc>
              <a:buNone/>
              <a:defRPr/>
            </a:pPr>
            <a:endParaRPr lang="en-US" sz="2800" dirty="0" smtClean="0">
              <a:solidFill>
                <a:srgbClr val="FFFF00"/>
              </a:solidFill>
              <a:latin typeface="+mn-lt"/>
            </a:endParaRPr>
          </a:p>
          <a:p>
            <a:pPr>
              <a:lnSpc>
                <a:spcPct val="150000"/>
              </a:lnSpc>
              <a:defRPr/>
            </a:pPr>
            <a:r>
              <a:rPr lang="en-US" sz="2800" dirty="0" smtClean="0">
                <a:solidFill>
                  <a:srgbClr val="FFFF00"/>
                </a:solidFill>
                <a:latin typeface="+mn-lt"/>
              </a:rPr>
              <a:t>Resist dislodging forces …dentures have effective seal with maximum area of coverage</a:t>
            </a:r>
            <a:endParaRPr lang="en-US" sz="2800" dirty="0" smtClean="0">
              <a:solidFill>
                <a:srgbClr val="FFFF00"/>
              </a:solidFill>
              <a:effectLst>
                <a:outerShdw blurRad="38100" dist="38100" dir="2700000" algn="tl">
                  <a:srgbClr val="000000"/>
                </a:outerShdw>
              </a:effectLst>
              <a:latin typeface="+mn-lt"/>
            </a:endParaRPr>
          </a:p>
          <a:p>
            <a:pPr>
              <a:buNone/>
            </a:pPr>
            <a:endParaRPr lang="en-US" sz="2800" dirty="0">
              <a:solidFill>
                <a:srgbClr val="FFFF00"/>
              </a:solidFill>
              <a:latin typeface="+mn-lt"/>
            </a:endParaRPr>
          </a:p>
        </p:txBody>
      </p:sp>
      <p:pic>
        <p:nvPicPr>
          <p:cNvPr id="4" name="Picture 4" descr="DSC02041"/>
          <p:cNvPicPr>
            <a:picLocks noChangeAspect="1" noChangeArrowheads="1"/>
          </p:cNvPicPr>
          <p:nvPr/>
        </p:nvPicPr>
        <p:blipFill>
          <a:blip r:embed="rId3">
            <a:lum bright="38000" contrast="56000"/>
          </a:blip>
          <a:srcRect l="13889" t="13518" r="14473" b="18149"/>
          <a:stretch>
            <a:fillRect/>
          </a:stretch>
        </p:blipFill>
        <p:spPr bwMode="auto">
          <a:xfrm>
            <a:off x="6324600" y="2071678"/>
            <a:ext cx="2682240" cy="303419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A8321860-269E-4CBF-B856-6A93AF4A4EC8}" type="slidenum">
              <a:rPr lang="en-US" smtClean="0"/>
              <a:pPr/>
              <a:t>19</a:t>
            </a:fld>
            <a:endParaRPr lang="en-US"/>
          </a:p>
        </p:txBody>
      </p:sp>
    </p:spTree>
    <p:extLst>
      <p:ext uri="{BB962C8B-B14F-4D97-AF65-F5344CB8AC3E}">
        <p14:creationId xmlns:p14="http://schemas.microsoft.com/office/powerpoint/2010/main" xmlns="" val="906103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3886200"/>
            <a:ext cx="6400800" cy="1600200"/>
          </a:xfrm>
        </p:spPr>
        <p:txBody>
          <a:bodyPr/>
          <a:lstStyle/>
          <a:p>
            <a:r>
              <a:rPr lang="en-US" dirty="0" smtClean="0"/>
              <a:t>Presented By:</a:t>
            </a:r>
          </a:p>
          <a:p>
            <a:r>
              <a:rPr lang="en-US" dirty="0" smtClean="0">
                <a:solidFill>
                  <a:srgbClr val="FFFF00"/>
                </a:solidFill>
              </a:rPr>
              <a:t>Dr. </a:t>
            </a:r>
            <a:r>
              <a:rPr lang="en-US" dirty="0" err="1" smtClean="0">
                <a:solidFill>
                  <a:srgbClr val="FFFF00"/>
                </a:solidFill>
              </a:rPr>
              <a:t>shweta</a:t>
            </a:r>
            <a:endParaRPr lang="en-US" dirty="0" smtClean="0">
              <a:solidFill>
                <a:srgbClr val="FFFF00"/>
              </a:solidFill>
            </a:endParaRPr>
          </a:p>
          <a:p>
            <a:endParaRPr lang="en-US" dirty="0">
              <a:solidFill>
                <a:srgbClr val="FFFF00"/>
              </a:solidFill>
              <a:latin typeface="Harlow Solid Italic" pitchFamily="82" charset="0"/>
            </a:endParaRPr>
          </a:p>
        </p:txBody>
      </p:sp>
      <p:sp>
        <p:nvSpPr>
          <p:cNvPr id="2" name="Title 1"/>
          <p:cNvSpPr>
            <a:spLocks noGrp="1"/>
          </p:cNvSpPr>
          <p:nvPr>
            <p:ph type="ctrTitle"/>
          </p:nvPr>
        </p:nvSpPr>
        <p:spPr/>
        <p:txBody>
          <a:bodyPr/>
          <a:lstStyle/>
          <a:p>
            <a:endParaRPr lang="en-US" dirty="0"/>
          </a:p>
        </p:txBody>
      </p:sp>
      <p:pic>
        <p:nvPicPr>
          <p:cNvPr id="1026" name="Picture 2" descr="http://t2.gstatic.com/images?q=tbn:ANd9GcS_fW8OdVTOR6BLD2dKIDZksSvYJ4T3jouC4nM4zA6tOUvbRNZ1brJeU1Ut0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228" y="116885"/>
            <a:ext cx="2008909" cy="1454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028" name="Picture 4" descr="http://www.goadentist.co.uk/images/denture_out_smal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600200"/>
            <a:ext cx="2430780" cy="192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030" name="Picture 6" descr="http://t3.gstatic.com/images?q=tbn:ANd9GcTnJ0Hp67QAk_L-J756ACN5wovjH17hROTWqErQmhPSAyz95CNhpXXAj2D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 y="3505200"/>
            <a:ext cx="2057400" cy="1448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032" name="Picture 8" descr="http://behance.vo.llnwd.net/profiles19/1117096/projects/4069123/d040d4e21db8e5d507a7b43c9531639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636" y="5060058"/>
            <a:ext cx="2438400" cy="1763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376055" y="762000"/>
            <a:ext cx="6615545" cy="2585323"/>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Retention, Stability </a:t>
            </a:r>
          </a:p>
          <a:p>
            <a:pPr algn="ct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&amp; </a:t>
            </a: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Support </a:t>
            </a: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In Complete Dentures</a:t>
            </a:r>
            <a:endPar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10" name="Picture 6" descr="cd"/>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010400" y="4572000"/>
            <a:ext cx="1914604" cy="1938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Slide Number Placeholder 5"/>
          <p:cNvSpPr>
            <a:spLocks noGrp="1"/>
          </p:cNvSpPr>
          <p:nvPr>
            <p:ph type="sldNum" sz="quarter" idx="12"/>
          </p:nvPr>
        </p:nvSpPr>
        <p:spPr/>
        <p:txBody>
          <a:bodyPr/>
          <a:lstStyle/>
          <a:p>
            <a:fld id="{A8321860-269E-4CBF-B856-6A93AF4A4EC8}" type="slidenum">
              <a:rPr lang="en-US" smtClean="0"/>
              <a:pPr/>
              <a:t>2</a:t>
            </a:fld>
            <a:endParaRPr lang="en-US"/>
          </a:p>
        </p:txBody>
      </p:sp>
    </p:spTree>
    <p:extLst>
      <p:ext uri="{BB962C8B-B14F-4D97-AF65-F5344CB8AC3E}">
        <p14:creationId xmlns:p14="http://schemas.microsoft.com/office/powerpoint/2010/main" xmlns="" val="32641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28"/>
                                        </p:tgtEl>
                                      </p:cBhvr>
                                    </p:animEffect>
                                    <p:animScale>
                                      <p:cBhvr>
                                        <p:cTn id="10" dur="250" autoRev="1" fill="hold"/>
                                        <p:tgtEl>
                                          <p:spTgt spid="1028"/>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030"/>
                                        </p:tgtEl>
                                      </p:cBhvr>
                                    </p:animEffect>
                                    <p:animScale>
                                      <p:cBhvr>
                                        <p:cTn id="13" dur="250" autoRev="1" fill="hold"/>
                                        <p:tgtEl>
                                          <p:spTgt spid="1030"/>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032"/>
                                        </p:tgtEl>
                                      </p:cBhvr>
                                    </p:animEffect>
                                    <p:animScale>
                                      <p:cBhvr>
                                        <p:cTn id="16" dur="250" autoRev="1" fill="hold"/>
                                        <p:tgtEl>
                                          <p:spTgt spid="1032"/>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0" nodeType="clickEffect">
                                  <p:stCondLst>
                                    <p:cond delay="0"/>
                                  </p:stCondLst>
                                  <p:childTnLst>
                                    <p:animClr clrSpc="rgb" dir="cw">
                                      <p:cBhvr override="childStyle">
                                        <p:cTn id="23" dur="2000" fill="hold"/>
                                        <p:tgtEl>
                                          <p:spTgt spid="5"/>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1142984"/>
            <a:ext cx="7772400" cy="1143000"/>
          </a:xfrm>
        </p:spPr>
        <p:txBody>
          <a:bodyPr>
            <a:normAutofit/>
          </a:bodyPr>
          <a:lstStyle/>
          <a:p>
            <a:r>
              <a:rPr lang="en-IN" sz="3200" dirty="0" smtClean="0"/>
              <a:t>Two </a:t>
            </a:r>
            <a:r>
              <a:rPr lang="en-IN" sz="3200" dirty="0" err="1" smtClean="0"/>
              <a:t>criterias</a:t>
            </a:r>
            <a:endParaRPr lang="en-IN" sz="3200" dirty="0"/>
          </a:p>
        </p:txBody>
      </p:sp>
      <p:sp>
        <p:nvSpPr>
          <p:cNvPr id="3" name="Slide Number Placeholder 2"/>
          <p:cNvSpPr>
            <a:spLocks noGrp="1"/>
          </p:cNvSpPr>
          <p:nvPr>
            <p:ph type="sldNum" sz="quarter" idx="12"/>
          </p:nvPr>
        </p:nvSpPr>
        <p:spPr/>
        <p:txBody>
          <a:bodyPr/>
          <a:lstStyle/>
          <a:p>
            <a:fld id="{A8321860-269E-4CBF-B856-6A93AF4A4EC8}" type="slidenum">
              <a:rPr lang="en-US" smtClean="0"/>
              <a:pPr/>
              <a:t>20</a:t>
            </a:fld>
            <a:endParaRPr lang="en-US"/>
          </a:p>
        </p:txBody>
      </p:sp>
      <p:graphicFrame>
        <p:nvGraphicFramePr>
          <p:cNvPr id="5" name="Content Placeholder 4"/>
          <p:cNvGraphicFramePr>
            <a:graphicFrameLocks noGrp="1"/>
          </p:cNvGraphicFramePr>
          <p:nvPr>
            <p:ph sz="quarter" idx="1"/>
            <p:extLst>
              <p:ext uri="{D42A27DB-BD31-4B8C-83A1-F6EECF244321}">
                <p14:modId xmlns="" xmlns:p14="http://schemas.microsoft.com/office/powerpoint/2010/main" val="1202894979"/>
              </p:ext>
            </p:extLst>
          </p:nvPr>
        </p:nvGraphicFramePr>
        <p:xfrm>
          <a:off x="2857488" y="571480"/>
          <a:ext cx="5786446" cy="4143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928662" y="285728"/>
            <a:ext cx="7143800" cy="830997"/>
          </a:xfrm>
          <a:prstGeom prst="rect">
            <a:avLst/>
          </a:prstGeom>
          <a:solidFill>
            <a:srgbClr val="92D050"/>
          </a:solidFill>
        </p:spPr>
        <p:txBody>
          <a:bodyPr wrap="square">
            <a:spAutoFit/>
          </a:bodyPr>
          <a:lstStyle/>
          <a:p>
            <a:pPr algn="ctr"/>
            <a:r>
              <a:rPr lang="en-US" sz="2400" dirty="0" smtClean="0">
                <a:solidFill>
                  <a:schemeClr val="bg1"/>
                </a:solidFill>
              </a:rPr>
              <a:t>The physical mechanisms of complete denture retention  Br Dent </a:t>
            </a:r>
            <a:r>
              <a:rPr lang="en-US" sz="2400" dirty="0" err="1" smtClean="0">
                <a:solidFill>
                  <a:schemeClr val="bg1"/>
                </a:solidFill>
              </a:rPr>
              <a:t>Jr</a:t>
            </a:r>
            <a:r>
              <a:rPr lang="en-US" sz="2400" dirty="0" smtClean="0">
                <a:solidFill>
                  <a:schemeClr val="bg1"/>
                </a:solidFill>
              </a:rPr>
              <a:t>, </a:t>
            </a:r>
            <a:r>
              <a:rPr lang="en-US" sz="2400" dirty="0" err="1" smtClean="0">
                <a:solidFill>
                  <a:schemeClr val="bg1"/>
                </a:solidFill>
              </a:rPr>
              <a:t>Vol</a:t>
            </a:r>
            <a:r>
              <a:rPr lang="en-US" sz="2400" dirty="0" smtClean="0">
                <a:solidFill>
                  <a:schemeClr val="bg1"/>
                </a:solidFill>
              </a:rPr>
              <a:t> 189, No 5, Sep 9, 2000</a:t>
            </a:r>
          </a:p>
        </p:txBody>
      </p:sp>
      <p:pic>
        <p:nvPicPr>
          <p:cNvPr id="16" name="Content Placeholder 3"/>
          <p:cNvPicPr>
            <a:picLocks noChangeAspect="1" noChangeArrowheads="1"/>
          </p:cNvPicPr>
          <p:nvPr/>
        </p:nvPicPr>
        <p:blipFill>
          <a:blip r:embed="rId6"/>
          <a:srcRect/>
          <a:stretch>
            <a:fillRect/>
          </a:stretch>
        </p:blipFill>
        <p:spPr bwMode="auto">
          <a:xfrm>
            <a:off x="2000232" y="4143380"/>
            <a:ext cx="4000528" cy="2381252"/>
          </a:xfrm>
          <a:prstGeom prst="rect">
            <a:avLst/>
          </a:prstGeom>
          <a:ln>
            <a:noFill/>
          </a:ln>
          <a:effectLst>
            <a:softEdge rad="112500"/>
          </a:effectLst>
        </p:spPr>
      </p:pic>
      <p:sp>
        <p:nvSpPr>
          <p:cNvPr id="17" name="TextBox 16"/>
          <p:cNvSpPr txBox="1"/>
          <p:nvPr/>
        </p:nvSpPr>
        <p:spPr>
          <a:xfrm>
            <a:off x="4357686" y="4357694"/>
            <a:ext cx="3000396" cy="646331"/>
          </a:xfrm>
          <a:prstGeom prst="rect">
            <a:avLst/>
          </a:prstGeom>
          <a:noFill/>
        </p:spPr>
        <p:txBody>
          <a:bodyPr wrap="square" rtlCol="0">
            <a:spAutoFit/>
          </a:bodyPr>
          <a:lstStyle/>
          <a:p>
            <a:r>
              <a:rPr lang="en-IN" dirty="0" smtClean="0">
                <a:solidFill>
                  <a:schemeClr val="bg1"/>
                </a:solidFill>
              </a:rPr>
              <a:t>Dislodging</a:t>
            </a:r>
            <a:br>
              <a:rPr lang="en-IN" dirty="0" smtClean="0">
                <a:solidFill>
                  <a:schemeClr val="bg1"/>
                </a:solidFill>
              </a:rPr>
            </a:br>
            <a:r>
              <a:rPr lang="en-IN" dirty="0" smtClean="0">
                <a:solidFill>
                  <a:schemeClr val="bg1"/>
                </a:solidFill>
              </a:rPr>
              <a:t>force</a:t>
            </a:r>
            <a:endParaRPr lang="en-IN" dirty="0">
              <a:solidFill>
                <a:schemeClr val="bg1"/>
              </a:solidFill>
            </a:endParaRPr>
          </a:p>
        </p:txBody>
      </p:sp>
      <p:sp>
        <p:nvSpPr>
          <p:cNvPr id="18" name="TextBox 17"/>
          <p:cNvSpPr txBox="1"/>
          <p:nvPr/>
        </p:nvSpPr>
        <p:spPr>
          <a:xfrm>
            <a:off x="2643174" y="4286256"/>
            <a:ext cx="1285884" cy="646331"/>
          </a:xfrm>
          <a:prstGeom prst="rect">
            <a:avLst/>
          </a:prstGeom>
          <a:noFill/>
        </p:spPr>
        <p:txBody>
          <a:bodyPr wrap="square" rtlCol="0">
            <a:spAutoFit/>
          </a:bodyPr>
          <a:lstStyle/>
          <a:p>
            <a:r>
              <a:rPr lang="en-US" dirty="0" err="1" smtClean="0">
                <a:solidFill>
                  <a:schemeClr val="bg1"/>
                </a:solidFill>
              </a:rPr>
              <a:t>Atm</a:t>
            </a:r>
            <a:r>
              <a:rPr lang="en-US" dirty="0" smtClean="0">
                <a:solidFill>
                  <a:schemeClr val="bg1"/>
                </a:solidFill>
              </a:rPr>
              <a:t> pressure</a:t>
            </a:r>
            <a:endParaRPr lang="en-IN" dirty="0">
              <a:solidFill>
                <a:schemeClr val="bg1"/>
              </a:solidFill>
            </a:endParaRPr>
          </a:p>
        </p:txBody>
      </p:sp>
      <p:sp>
        <p:nvSpPr>
          <p:cNvPr id="19" name="TextBox 18"/>
          <p:cNvSpPr txBox="1"/>
          <p:nvPr/>
        </p:nvSpPr>
        <p:spPr>
          <a:xfrm>
            <a:off x="2500298" y="5143512"/>
            <a:ext cx="785818" cy="369332"/>
          </a:xfrm>
          <a:prstGeom prst="rect">
            <a:avLst/>
          </a:prstGeom>
          <a:noFill/>
        </p:spPr>
        <p:txBody>
          <a:bodyPr wrap="square" rtlCol="0">
            <a:spAutoFit/>
          </a:bodyPr>
          <a:lstStyle/>
          <a:p>
            <a:r>
              <a:rPr lang="en-US" dirty="0" smtClean="0">
                <a:solidFill>
                  <a:schemeClr val="bg1"/>
                </a:solidFill>
              </a:rPr>
              <a:t>Seal</a:t>
            </a:r>
            <a:endParaRPr lang="en-IN" dirty="0">
              <a:solidFill>
                <a:schemeClr val="bg1"/>
              </a:solidFill>
            </a:endParaRPr>
          </a:p>
        </p:txBody>
      </p:sp>
      <p:sp>
        <p:nvSpPr>
          <p:cNvPr id="20" name="TextBox 19"/>
          <p:cNvSpPr txBox="1"/>
          <p:nvPr/>
        </p:nvSpPr>
        <p:spPr>
          <a:xfrm>
            <a:off x="5000628" y="4786322"/>
            <a:ext cx="1214446" cy="646331"/>
          </a:xfrm>
          <a:prstGeom prst="rect">
            <a:avLst/>
          </a:prstGeom>
          <a:noFill/>
        </p:spPr>
        <p:txBody>
          <a:bodyPr wrap="square" rtlCol="0">
            <a:spAutoFit/>
          </a:bodyPr>
          <a:lstStyle/>
          <a:p>
            <a:r>
              <a:rPr lang="en-US" dirty="0" smtClean="0">
                <a:solidFill>
                  <a:schemeClr val="bg1"/>
                </a:solidFill>
              </a:rPr>
              <a:t>0 pressure</a:t>
            </a:r>
            <a:endParaRPr lang="en-I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Review of literature</a:t>
            </a:r>
            <a:endParaRPr lang="en-IN" dirty="0">
              <a:latin typeface="+mn-lt"/>
            </a:endParaRPr>
          </a:p>
        </p:txBody>
      </p:sp>
      <p:sp>
        <p:nvSpPr>
          <p:cNvPr id="3" name="Content Placeholder 2"/>
          <p:cNvSpPr>
            <a:spLocks noGrp="1"/>
          </p:cNvSpPr>
          <p:nvPr>
            <p:ph idx="1"/>
          </p:nvPr>
        </p:nvSpPr>
        <p:spPr>
          <a:xfrm>
            <a:off x="457200" y="1882808"/>
            <a:ext cx="8229600" cy="4975192"/>
          </a:xfrm>
        </p:spPr>
        <p:txBody>
          <a:bodyPr>
            <a:normAutofit/>
          </a:bodyPr>
          <a:lstStyle/>
          <a:p>
            <a:r>
              <a:rPr lang="en-US" dirty="0" err="1" smtClean="0">
                <a:solidFill>
                  <a:schemeClr val="accent1">
                    <a:lumMod val="60000"/>
                    <a:lumOff val="40000"/>
                  </a:schemeClr>
                </a:solidFill>
                <a:latin typeface="+mn-lt"/>
              </a:rPr>
              <a:t>Synder</a:t>
            </a:r>
            <a:r>
              <a:rPr lang="en-US" dirty="0" smtClean="0">
                <a:solidFill>
                  <a:schemeClr val="accent1">
                    <a:lumMod val="60000"/>
                    <a:lumOff val="40000"/>
                  </a:schemeClr>
                </a:solidFill>
                <a:latin typeface="+mn-lt"/>
              </a:rPr>
              <a:t> et al</a:t>
            </a:r>
            <a:r>
              <a:rPr lang="en-US" dirty="0" smtClean="0">
                <a:latin typeface="+mn-lt"/>
              </a:rPr>
              <a:t> in 1945 demonstrated the effect of reduced                                               </a:t>
            </a:r>
            <a:r>
              <a:rPr lang="en-US" dirty="0" smtClean="0">
                <a:solidFill>
                  <a:srgbClr val="FFFF00"/>
                </a:solidFill>
                <a:latin typeface="+mn-lt"/>
              </a:rPr>
              <a:t>atmospheric pressure</a:t>
            </a:r>
            <a:r>
              <a:rPr lang="en-US" dirty="0" smtClean="0">
                <a:latin typeface="+mn-lt"/>
              </a:rPr>
              <a:t> on the retention of maxillary complete dentures constructed for 7 patients</a:t>
            </a:r>
          </a:p>
          <a:p>
            <a:endParaRPr lang="en-US" dirty="0">
              <a:latin typeface="+mn-lt"/>
            </a:endParaRPr>
          </a:p>
          <a:p>
            <a:r>
              <a:rPr lang="en-US" dirty="0">
                <a:latin typeface="+mn-lt"/>
              </a:rPr>
              <a:t>Measurements made in a pressure chamber at 4.7 psi stimulating a 30,000 </a:t>
            </a:r>
            <a:r>
              <a:rPr lang="en-US" dirty="0" smtClean="0">
                <a:latin typeface="+mn-lt"/>
              </a:rPr>
              <a:t>feet </a:t>
            </a:r>
            <a:r>
              <a:rPr lang="en-US" dirty="0">
                <a:latin typeface="+mn-lt"/>
              </a:rPr>
              <a:t>ascent above the earth demonstrated a decrease in denture retention</a:t>
            </a:r>
          </a:p>
          <a:p>
            <a:endParaRPr lang="en-US" dirty="0">
              <a:latin typeface="+mn-lt"/>
            </a:endParaRPr>
          </a:p>
          <a:p>
            <a:r>
              <a:rPr lang="en-US" dirty="0">
                <a:latin typeface="+mn-lt"/>
              </a:rPr>
              <a:t>With a 70% decrease in atmospheric pressure, a 50% decrease in retention was noted</a:t>
            </a:r>
            <a:endParaRPr lang="en-IN" dirty="0">
              <a:latin typeface="+mn-lt"/>
            </a:endParaRPr>
          </a:p>
          <a:p>
            <a:endParaRPr lang="en-US" dirty="0" smtClean="0">
              <a:latin typeface="+mn-lt"/>
            </a:endParaRPr>
          </a:p>
          <a:p>
            <a:endParaRPr lang="en-IN" dirty="0"/>
          </a:p>
        </p:txBody>
      </p:sp>
      <p:pic>
        <p:nvPicPr>
          <p:cNvPr id="5" name="Picture 2" descr="http://images.amazon.com/images/P/0761959750.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17848"/>
          <a:stretch/>
        </p:blipFill>
        <p:spPr bwMode="auto">
          <a:xfrm>
            <a:off x="7429520" y="304800"/>
            <a:ext cx="1485880" cy="162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Slide Number Placeholder 5"/>
          <p:cNvSpPr>
            <a:spLocks noGrp="1"/>
          </p:cNvSpPr>
          <p:nvPr>
            <p:ph type="sldNum" sz="quarter" idx="12"/>
          </p:nvPr>
        </p:nvSpPr>
        <p:spPr/>
        <p:txBody>
          <a:bodyPr/>
          <a:lstStyle/>
          <a:p>
            <a:fld id="{A8321860-269E-4CBF-B856-6A93AF4A4EC8}" type="slidenum">
              <a:rPr lang="en-US" smtClean="0"/>
              <a:pPr/>
              <a:t>21</a:t>
            </a:fld>
            <a:endParaRPr lang="en-US"/>
          </a:p>
        </p:txBody>
      </p:sp>
    </p:spTree>
    <p:extLst>
      <p:ext uri="{BB962C8B-B14F-4D97-AF65-F5344CB8AC3E}">
        <p14:creationId xmlns:p14="http://schemas.microsoft.com/office/powerpoint/2010/main" xmlns="" val="4749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Review of literature</a:t>
            </a:r>
            <a:endParaRPr lang="en-IN" dirty="0">
              <a:latin typeface="+mn-lt"/>
            </a:endParaRPr>
          </a:p>
        </p:txBody>
      </p:sp>
      <p:sp>
        <p:nvSpPr>
          <p:cNvPr id="3" name="Content Placeholder 2"/>
          <p:cNvSpPr>
            <a:spLocks noGrp="1"/>
          </p:cNvSpPr>
          <p:nvPr>
            <p:ph idx="1"/>
          </p:nvPr>
        </p:nvSpPr>
        <p:spPr>
          <a:xfrm>
            <a:off x="285720" y="1571612"/>
            <a:ext cx="7772400" cy="4572000"/>
          </a:xfrm>
        </p:spPr>
        <p:txBody>
          <a:bodyPr>
            <a:normAutofit fontScale="92500" lnSpcReduction="20000"/>
          </a:bodyPr>
          <a:lstStyle/>
          <a:p>
            <a:pPr algn="just"/>
            <a:r>
              <a:rPr lang="en-US" dirty="0" smtClean="0">
                <a:solidFill>
                  <a:srgbClr val="FF99CC"/>
                </a:solidFill>
                <a:latin typeface="+mn-lt"/>
              </a:rPr>
              <a:t>Tyson</a:t>
            </a:r>
            <a:r>
              <a:rPr lang="en-US" dirty="0" smtClean="0">
                <a:latin typeface="+mn-lt"/>
              </a:rPr>
              <a:t> demonstrated the role of </a:t>
            </a:r>
            <a:r>
              <a:rPr lang="en-US" dirty="0" smtClean="0">
                <a:solidFill>
                  <a:srgbClr val="FFFF00"/>
                </a:solidFill>
                <a:latin typeface="+mn-lt"/>
              </a:rPr>
              <a:t>surface tension &amp; atmospheric pressure</a:t>
            </a:r>
            <a:r>
              <a:rPr lang="en-US" dirty="0" smtClean="0">
                <a:latin typeface="+mn-lt"/>
              </a:rPr>
              <a:t> in denture retention through a series of experiments in 1967</a:t>
            </a:r>
          </a:p>
          <a:p>
            <a:pPr algn="just"/>
            <a:endParaRPr lang="en-US" dirty="0" smtClean="0">
              <a:latin typeface="+mn-lt"/>
            </a:endParaRPr>
          </a:p>
          <a:p>
            <a:pPr algn="just"/>
            <a:r>
              <a:rPr lang="en-US" dirty="0" smtClean="0">
                <a:latin typeface="+mn-lt"/>
              </a:rPr>
              <a:t>Confirmed the importance of a </a:t>
            </a:r>
            <a:r>
              <a:rPr lang="en-US" dirty="0" smtClean="0">
                <a:solidFill>
                  <a:schemeClr val="accent1">
                    <a:lumMod val="60000"/>
                    <a:lumOff val="40000"/>
                  </a:schemeClr>
                </a:solidFill>
                <a:latin typeface="+mn-lt"/>
              </a:rPr>
              <a:t>thin fluid film</a:t>
            </a:r>
            <a:r>
              <a:rPr lang="en-US" dirty="0" smtClean="0">
                <a:latin typeface="+mn-lt"/>
              </a:rPr>
              <a:t> between two plates in producing a pressure gradient maintained by surface tension</a:t>
            </a:r>
          </a:p>
          <a:p>
            <a:pPr algn="just"/>
            <a:endParaRPr lang="en-US" dirty="0">
              <a:latin typeface="+mn-lt"/>
            </a:endParaRPr>
          </a:p>
          <a:p>
            <a:pPr algn="just"/>
            <a:r>
              <a:rPr lang="en-US" dirty="0">
                <a:solidFill>
                  <a:srgbClr val="92D050"/>
                </a:solidFill>
                <a:latin typeface="+mn-lt"/>
              </a:rPr>
              <a:t>Separating force proved to be proportional to atmospheric pressure</a:t>
            </a:r>
          </a:p>
          <a:p>
            <a:pPr algn="just"/>
            <a:endParaRPr lang="en-US" dirty="0">
              <a:latin typeface="+mn-lt"/>
            </a:endParaRPr>
          </a:p>
          <a:p>
            <a:pPr algn="just"/>
            <a:r>
              <a:rPr lang="en-US" dirty="0">
                <a:latin typeface="+mn-lt"/>
              </a:rPr>
              <a:t>Also proved that if adhesion &amp; cohesion were the primary retentive phenomena, separating forces would not drastically change on immersion in water or reduced atmospheric pressure</a:t>
            </a:r>
            <a:endParaRPr lang="en-IN" dirty="0">
              <a:latin typeface="+mn-lt"/>
            </a:endParaRPr>
          </a:p>
          <a:p>
            <a:pPr algn="just"/>
            <a:endParaRPr lang="en-IN" dirty="0">
              <a:latin typeface="+mn-lt"/>
            </a:endParaRPr>
          </a:p>
        </p:txBody>
      </p:sp>
      <p:pic>
        <p:nvPicPr>
          <p:cNvPr id="5" name="Picture 4" descr="http://libraries.adelphi.edu/research/tutorials/EdLitReview/content/images/home-grid.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32282" y="152400"/>
            <a:ext cx="1935518" cy="1451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Slide Number Placeholder 5"/>
          <p:cNvSpPr>
            <a:spLocks noGrp="1"/>
          </p:cNvSpPr>
          <p:nvPr>
            <p:ph type="sldNum" sz="quarter" idx="12"/>
          </p:nvPr>
        </p:nvSpPr>
        <p:spPr/>
        <p:txBody>
          <a:bodyPr/>
          <a:lstStyle/>
          <a:p>
            <a:fld id="{A8321860-269E-4CBF-B856-6A93AF4A4EC8}" type="slidenum">
              <a:rPr lang="en-US" smtClean="0"/>
              <a:pPr/>
              <a:t>22</a:t>
            </a:fld>
            <a:endParaRPr lang="en-US"/>
          </a:p>
        </p:txBody>
      </p:sp>
    </p:spTree>
    <p:extLst>
      <p:ext uri="{BB962C8B-B14F-4D97-AF65-F5344CB8AC3E}">
        <p14:creationId xmlns:p14="http://schemas.microsoft.com/office/powerpoint/2010/main" xmlns="" val="12264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84" y="0"/>
            <a:ext cx="7772400" cy="1143000"/>
          </a:xfrm>
        </p:spPr>
        <p:txBody>
          <a:bodyPr>
            <a:normAutofit/>
          </a:bodyPr>
          <a:lstStyle/>
          <a:p>
            <a:pPr algn="ctr"/>
            <a:r>
              <a:rPr lang="en-US" b="1" dirty="0" smtClean="0">
                <a:solidFill>
                  <a:schemeClr val="accent1"/>
                </a:solidFill>
                <a:latin typeface="+mn-lt"/>
              </a:rPr>
              <a:t>Gravity</a:t>
            </a:r>
            <a:endParaRPr lang="en-US" b="1" dirty="0">
              <a:solidFill>
                <a:schemeClr val="accent1"/>
              </a:solidFill>
              <a:latin typeface="+mn-lt"/>
            </a:endParaRPr>
          </a:p>
        </p:txBody>
      </p:sp>
      <p:sp>
        <p:nvSpPr>
          <p:cNvPr id="3" name="Content Placeholder 2"/>
          <p:cNvSpPr>
            <a:spLocks noGrp="1"/>
          </p:cNvSpPr>
          <p:nvPr>
            <p:ph sz="quarter" idx="1"/>
          </p:nvPr>
        </p:nvSpPr>
        <p:spPr>
          <a:xfrm>
            <a:off x="301752" y="1527048"/>
            <a:ext cx="6556248" cy="4572000"/>
          </a:xfrm>
        </p:spPr>
        <p:txBody>
          <a:bodyPr>
            <a:normAutofit/>
          </a:bodyPr>
          <a:lstStyle/>
          <a:p>
            <a:pPr>
              <a:lnSpc>
                <a:spcPct val="110000"/>
              </a:lnSpc>
            </a:pPr>
            <a:r>
              <a:rPr lang="en-US" sz="2800" dirty="0" smtClean="0">
                <a:latin typeface="+mn-lt"/>
              </a:rPr>
              <a:t>When a patient is in an upright posture, gravity acts as a retentive force for the mandibular denture and a </a:t>
            </a:r>
            <a:r>
              <a:rPr lang="en-US" sz="2800" dirty="0" err="1" smtClean="0">
                <a:latin typeface="+mn-lt"/>
              </a:rPr>
              <a:t>displacive</a:t>
            </a:r>
            <a:r>
              <a:rPr lang="en-US" sz="2800" dirty="0" smtClean="0">
                <a:latin typeface="+mn-lt"/>
              </a:rPr>
              <a:t> force for the maxillary denture. </a:t>
            </a:r>
          </a:p>
          <a:p>
            <a:pPr>
              <a:lnSpc>
                <a:spcPct val="110000"/>
              </a:lnSpc>
            </a:pPr>
            <a:endParaRPr lang="en-US" sz="2800" dirty="0" smtClean="0">
              <a:latin typeface="+mn-lt"/>
            </a:endParaRPr>
          </a:p>
          <a:p>
            <a:pPr>
              <a:lnSpc>
                <a:spcPct val="110000"/>
              </a:lnSpc>
            </a:pPr>
            <a:r>
              <a:rPr lang="en-US" sz="2800" dirty="0" smtClean="0">
                <a:solidFill>
                  <a:srgbClr val="FFC000"/>
                </a:solidFill>
                <a:latin typeface="+mn-lt"/>
              </a:rPr>
              <a:t>Increasing the weight of </a:t>
            </a:r>
            <a:r>
              <a:rPr lang="en-US" sz="2800" dirty="0" err="1" smtClean="0">
                <a:solidFill>
                  <a:srgbClr val="FFC000"/>
                </a:solidFill>
                <a:latin typeface="+mn-lt"/>
              </a:rPr>
              <a:t>mandibular</a:t>
            </a:r>
            <a:r>
              <a:rPr lang="en-US" sz="2800" dirty="0" smtClean="0">
                <a:solidFill>
                  <a:srgbClr val="FFC000"/>
                </a:solidFill>
                <a:latin typeface="+mn-lt"/>
              </a:rPr>
              <a:t> denture may theoretically seem to increase the retention.</a:t>
            </a:r>
          </a:p>
          <a:p>
            <a:pPr>
              <a:lnSpc>
                <a:spcPct val="110000"/>
              </a:lnSpc>
            </a:pPr>
            <a:endParaRPr lang="en-US" sz="2400" dirty="0" smtClean="0"/>
          </a:p>
          <a:p>
            <a:endParaRPr lang="en-US" dirty="0"/>
          </a:p>
        </p:txBody>
      </p:sp>
      <p:pic>
        <p:nvPicPr>
          <p:cNvPr id="4" name="Picture 4" descr="DSC02000"/>
          <p:cNvPicPr>
            <a:picLocks noChangeAspect="1" noChangeArrowheads="1"/>
          </p:cNvPicPr>
          <p:nvPr/>
        </p:nvPicPr>
        <p:blipFill>
          <a:blip r:embed="rId3">
            <a:lum bright="30000" contrast="54000"/>
          </a:blip>
          <a:srcRect l="17361" t="7704" r="43140" b="20444"/>
          <a:stretch>
            <a:fillRect/>
          </a:stretch>
        </p:blipFill>
        <p:spPr bwMode="auto">
          <a:xfrm>
            <a:off x="6858000" y="2667000"/>
            <a:ext cx="1752600" cy="3336925"/>
          </a:xfrm>
          <a:prstGeom prst="rect">
            <a:avLst/>
          </a:prstGeom>
          <a:noFill/>
          <a:ln w="28575">
            <a:solidFill>
              <a:srgbClr val="000000"/>
            </a:solidFill>
            <a:miter lim="800000"/>
            <a:headEnd/>
            <a:tailEnd/>
          </a:ln>
        </p:spPr>
      </p:pic>
      <p:pic>
        <p:nvPicPr>
          <p:cNvPr id="5" name="Picture 5" descr="imag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53200" y="381000"/>
            <a:ext cx="2122789" cy="157569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p:cNvSpPr>
            <a:spLocks noGrp="1"/>
          </p:cNvSpPr>
          <p:nvPr>
            <p:ph type="sldNum" sz="quarter" idx="12"/>
          </p:nvPr>
        </p:nvSpPr>
        <p:spPr/>
        <p:txBody>
          <a:bodyPr/>
          <a:lstStyle/>
          <a:p>
            <a:fld id="{A8321860-269E-4CBF-B856-6A93AF4A4EC8}" type="slidenum">
              <a:rPr lang="en-US" smtClean="0"/>
              <a:pPr/>
              <a:t>23</a:t>
            </a:fld>
            <a:endParaRPr lang="en-US"/>
          </a:p>
        </p:txBody>
      </p:sp>
    </p:spTree>
    <p:extLst>
      <p:ext uri="{BB962C8B-B14F-4D97-AF65-F5344CB8AC3E}">
        <p14:creationId xmlns:p14="http://schemas.microsoft.com/office/powerpoint/2010/main" xmlns="" val="1397517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0"/>
            <a:ext cx="7772400" cy="1143000"/>
          </a:xfrm>
        </p:spPr>
        <p:txBody>
          <a:bodyPr>
            <a:normAutofit/>
          </a:bodyPr>
          <a:lstStyle/>
          <a:p>
            <a:pPr algn="ctr"/>
            <a:r>
              <a:rPr lang="en-US" b="1" dirty="0" smtClean="0">
                <a:solidFill>
                  <a:srgbClr val="FFFF00"/>
                </a:solidFill>
                <a:effectLst>
                  <a:outerShdw blurRad="38100" dist="38100" dir="2700000" algn="tl">
                    <a:srgbClr val="C0C0C0"/>
                  </a:outerShdw>
                </a:effectLst>
                <a:latin typeface="+mn-lt"/>
              </a:rPr>
              <a:t>Biological Factors</a:t>
            </a:r>
            <a:endParaRPr lang="en-US" b="1" dirty="0">
              <a:solidFill>
                <a:srgbClr val="FFFF00"/>
              </a:solidFill>
              <a:latin typeface="+mn-lt"/>
            </a:endParaRPr>
          </a:p>
        </p:txBody>
      </p:sp>
      <p:sp>
        <p:nvSpPr>
          <p:cNvPr id="4" name="Content Placeholder 3"/>
          <p:cNvSpPr>
            <a:spLocks noGrp="1"/>
          </p:cNvSpPr>
          <p:nvPr>
            <p:ph sz="quarter" idx="1"/>
          </p:nvPr>
        </p:nvSpPr>
        <p:spPr>
          <a:xfrm>
            <a:off x="301752" y="1527048"/>
            <a:ext cx="5413248" cy="4572000"/>
          </a:xfrm>
        </p:spPr>
        <p:txBody>
          <a:bodyPr>
            <a:normAutofit/>
          </a:bodyPr>
          <a:lstStyle/>
          <a:p>
            <a:pPr>
              <a:buClr>
                <a:srgbClr val="FFFF00"/>
              </a:buClr>
              <a:buNone/>
            </a:pPr>
            <a:r>
              <a:rPr lang="en-US" sz="3200" dirty="0" smtClean="0"/>
              <a:t>    ORAL AND FACIAL MUSCULATURE:</a:t>
            </a:r>
          </a:p>
          <a:p>
            <a:pPr>
              <a:buClr>
                <a:srgbClr val="FFFF00"/>
              </a:buClr>
              <a:buNone/>
            </a:pPr>
            <a:endParaRPr lang="en-US" sz="2800" dirty="0" smtClean="0">
              <a:solidFill>
                <a:srgbClr val="9966FF"/>
              </a:solidFill>
            </a:endParaRPr>
          </a:p>
          <a:p>
            <a:pPr lvl="1">
              <a:buFont typeface="Courier New" pitchFamily="49" charset="0"/>
              <a:buChar char="o"/>
            </a:pPr>
            <a:r>
              <a:rPr lang="en-US" sz="2800" dirty="0" smtClean="0"/>
              <a:t>The teeth are positioned in the “neutral zone” between the cheeks and the tongue.</a:t>
            </a:r>
          </a:p>
          <a:p>
            <a:pPr lvl="1">
              <a:buFont typeface="Courier New" pitchFamily="49" charset="0"/>
              <a:buChar char="o"/>
            </a:pPr>
            <a:r>
              <a:rPr lang="en-US" sz="2800" dirty="0" smtClean="0"/>
              <a:t>The polished surfaces of the dentures are properly shaped.</a:t>
            </a:r>
          </a:p>
          <a:p>
            <a:endParaRPr lang="en-US" sz="2800" dirty="0" smtClean="0">
              <a:solidFill>
                <a:srgbClr val="002060"/>
              </a:solidFill>
              <a:latin typeface="+mn-lt"/>
            </a:endParaRPr>
          </a:p>
          <a:p>
            <a:endParaRPr lang="en-US" sz="2800" dirty="0"/>
          </a:p>
        </p:txBody>
      </p:sp>
      <p:pic>
        <p:nvPicPr>
          <p:cNvPr id="6" name="Picture 4" descr="DSC01457"/>
          <p:cNvPicPr>
            <a:picLocks noGrp="1" noChangeAspect="1" noChangeArrowheads="1"/>
          </p:cNvPicPr>
          <p:nvPr>
            <p:ph sz="half" idx="4294967295"/>
          </p:nvPr>
        </p:nvPicPr>
        <p:blipFill>
          <a:blip r:embed="rId3">
            <a:lum bright="30000" contrast="44000"/>
          </a:blip>
          <a:srcRect t="10049" b="4350"/>
          <a:stretch>
            <a:fillRect/>
          </a:stretch>
        </p:blipFill>
        <p:spPr bwMode="auto">
          <a:xfrm>
            <a:off x="5715000" y="2133600"/>
            <a:ext cx="3200400" cy="2474912"/>
          </a:xfrm>
          <a:prstGeom prst="rect">
            <a:avLst/>
          </a:prstGeom>
          <a:noFill/>
          <a:ln w="57150">
            <a:solidFill>
              <a:srgbClr val="00FFFF"/>
            </a:solidFill>
            <a:miter lim="800000"/>
            <a:headEnd/>
            <a:tailEnd/>
          </a:ln>
        </p:spPr>
      </p:pic>
      <p:sp>
        <p:nvSpPr>
          <p:cNvPr id="3" name="Slide Number Placeholder 2"/>
          <p:cNvSpPr>
            <a:spLocks noGrp="1"/>
          </p:cNvSpPr>
          <p:nvPr>
            <p:ph type="sldNum" sz="quarter" idx="12"/>
          </p:nvPr>
        </p:nvSpPr>
        <p:spPr/>
        <p:txBody>
          <a:bodyPr/>
          <a:lstStyle/>
          <a:p>
            <a:fld id="{A8321860-269E-4CBF-B856-6A93AF4A4EC8}" type="slidenum">
              <a:rPr lang="en-US" smtClean="0"/>
              <a:pPr/>
              <a:t>24</a:t>
            </a:fld>
            <a:endParaRPr lang="en-US"/>
          </a:p>
        </p:txBody>
      </p:sp>
    </p:spTree>
    <p:extLst>
      <p:ext uri="{BB962C8B-B14F-4D97-AF65-F5344CB8AC3E}">
        <p14:creationId xmlns:p14="http://schemas.microsoft.com/office/powerpoint/2010/main" xmlns="" val="402401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143000"/>
            <a:ext cx="7772400" cy="4876800"/>
          </a:xfrm>
        </p:spPr>
        <p:txBody>
          <a:bodyPr>
            <a:normAutofit/>
          </a:bodyPr>
          <a:lstStyle/>
          <a:p>
            <a:pPr algn="ctr">
              <a:lnSpc>
                <a:spcPct val="110000"/>
              </a:lnSpc>
              <a:buNone/>
              <a:defRPr/>
            </a:pPr>
            <a:r>
              <a:rPr lang="en-US" sz="3200" dirty="0" smtClean="0">
                <a:latin typeface="+mn-lt"/>
              </a:rPr>
              <a:t>For the oral and facial musculature to be most effective in providing retention for complete dentures, the following conditions must be met:</a:t>
            </a:r>
          </a:p>
          <a:p>
            <a:pPr algn="ctr">
              <a:lnSpc>
                <a:spcPct val="110000"/>
              </a:lnSpc>
              <a:buNone/>
              <a:defRPr/>
            </a:pPr>
            <a:r>
              <a:rPr lang="en-US" sz="3200" dirty="0" smtClean="0"/>
              <a:t>    </a:t>
            </a:r>
            <a:endParaRPr lang="en-US" sz="3200" dirty="0"/>
          </a:p>
        </p:txBody>
      </p:sp>
      <p:graphicFrame>
        <p:nvGraphicFramePr>
          <p:cNvPr id="2" name="Diagram 1"/>
          <p:cNvGraphicFramePr/>
          <p:nvPr>
            <p:extLst>
              <p:ext uri="{D42A27DB-BD31-4B8C-83A1-F6EECF244321}">
                <p14:modId xmlns:p14="http://schemas.microsoft.com/office/powerpoint/2010/main" xmlns="" val="1922009862"/>
              </p:ext>
            </p:extLst>
          </p:nvPr>
        </p:nvGraphicFramePr>
        <p:xfrm>
          <a:off x="1524000" y="2514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A8321860-269E-4CBF-B856-6A93AF4A4EC8}" type="slidenum">
              <a:rPr lang="en-US" smtClean="0"/>
              <a:pPr/>
              <a:t>25</a:t>
            </a:fld>
            <a:endParaRPr lang="en-US"/>
          </a:p>
        </p:txBody>
      </p:sp>
    </p:spTree>
    <p:extLst>
      <p:ext uri="{BB962C8B-B14F-4D97-AF65-F5344CB8AC3E}">
        <p14:creationId xmlns:p14="http://schemas.microsoft.com/office/powerpoint/2010/main" xmlns="" val="8414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1357298"/>
            <a:ext cx="8503920" cy="4857784"/>
          </a:xfrm>
        </p:spPr>
        <p:txBody>
          <a:bodyPr>
            <a:normAutofit/>
          </a:bodyPr>
          <a:lstStyle/>
          <a:p>
            <a:pPr>
              <a:lnSpc>
                <a:spcPct val="110000"/>
              </a:lnSpc>
            </a:pPr>
            <a:r>
              <a:rPr lang="en-US" sz="2800" dirty="0" smtClean="0">
                <a:latin typeface="+mn-lt"/>
              </a:rPr>
              <a:t>The close adaptation of denture base to the underlying tissue</a:t>
            </a:r>
          </a:p>
          <a:p>
            <a:pPr>
              <a:lnSpc>
                <a:spcPct val="110000"/>
              </a:lnSpc>
            </a:pPr>
            <a:r>
              <a:rPr lang="en-US" sz="2800" dirty="0" smtClean="0">
                <a:latin typeface="+mn-lt"/>
              </a:rPr>
              <a:t>Impression technique will determine the degree of intimate tissue contact obtained with the tissues at rest and during function</a:t>
            </a:r>
            <a:endParaRPr lang="en-US" sz="2800" dirty="0">
              <a:latin typeface="+mn-lt"/>
            </a:endParaRPr>
          </a:p>
          <a:p>
            <a:pPr marL="0" indent="0">
              <a:lnSpc>
                <a:spcPct val="110000"/>
              </a:lnSpc>
              <a:buNone/>
            </a:pPr>
            <a:r>
              <a:rPr lang="en-US" sz="2800" dirty="0">
                <a:latin typeface="+mn-lt"/>
              </a:rPr>
              <a:t> </a:t>
            </a:r>
            <a:r>
              <a:rPr lang="en-US" sz="2800" dirty="0" smtClean="0">
                <a:latin typeface="+mn-lt"/>
              </a:rPr>
              <a:t>     …….it depends on method of impression making</a:t>
            </a:r>
          </a:p>
          <a:p>
            <a:pPr marL="0" indent="0">
              <a:lnSpc>
                <a:spcPct val="110000"/>
              </a:lnSpc>
            </a:pPr>
            <a:r>
              <a:rPr lang="en-US" sz="2800" dirty="0" smtClean="0"/>
              <a:t>   Depending on the amount of pressure used</a:t>
            </a:r>
          </a:p>
          <a:p>
            <a:pPr marL="0" indent="0">
              <a:lnSpc>
                <a:spcPct val="110000"/>
              </a:lnSpc>
            </a:pPr>
            <a:r>
              <a:rPr lang="en-US" sz="2800" dirty="0" smtClean="0"/>
              <a:t> Open mouth or close mouth technique</a:t>
            </a:r>
          </a:p>
          <a:p>
            <a:pPr marL="0" indent="0">
              <a:lnSpc>
                <a:spcPct val="110000"/>
              </a:lnSpc>
            </a:pPr>
            <a:r>
              <a:rPr lang="en-US" sz="2800" dirty="0" smtClean="0"/>
              <a:t> Hand manipulations or functional movement</a:t>
            </a:r>
          </a:p>
          <a:p>
            <a:pPr marL="0" indent="0">
              <a:lnSpc>
                <a:spcPct val="110000"/>
              </a:lnSpc>
            </a:pPr>
            <a:r>
              <a:rPr lang="en-US" sz="2800" dirty="0" smtClean="0"/>
              <a:t> Type of tray used</a:t>
            </a:r>
          </a:p>
          <a:p>
            <a:endParaRPr lang="en-US" sz="2800" dirty="0" smtClean="0">
              <a:latin typeface="+mn-lt"/>
            </a:endParaRPr>
          </a:p>
          <a:p>
            <a:endParaRPr lang="en-US" sz="2400" dirty="0"/>
          </a:p>
        </p:txBody>
      </p:sp>
      <p:sp>
        <p:nvSpPr>
          <p:cNvPr id="4" name="Rectangle 2"/>
          <p:cNvSpPr>
            <a:spLocks noGrp="1" noChangeArrowheads="1"/>
          </p:cNvSpPr>
          <p:nvPr>
            <p:ph type="title"/>
          </p:nvPr>
        </p:nvSpPr>
        <p:spPr>
          <a:xfrm>
            <a:off x="928662" y="0"/>
            <a:ext cx="7772400" cy="1143000"/>
          </a:xfrm>
        </p:spPr>
        <p:txBody>
          <a:bodyPr>
            <a:normAutofit/>
          </a:bodyPr>
          <a:lstStyle/>
          <a:p>
            <a:r>
              <a:rPr lang="en-US" sz="3600" b="1" dirty="0" smtClean="0">
                <a:solidFill>
                  <a:schemeClr val="accent1">
                    <a:lumMod val="60000"/>
                    <a:lumOff val="40000"/>
                  </a:schemeClr>
                </a:solidFill>
                <a:latin typeface="+mn-lt"/>
              </a:rPr>
              <a:t>Intimate Tissue Contact</a:t>
            </a:r>
          </a:p>
        </p:txBody>
      </p:sp>
      <p:sp>
        <p:nvSpPr>
          <p:cNvPr id="2" name="Slide Number Placeholder 1"/>
          <p:cNvSpPr>
            <a:spLocks noGrp="1"/>
          </p:cNvSpPr>
          <p:nvPr>
            <p:ph type="sldNum" sz="quarter" idx="12"/>
          </p:nvPr>
        </p:nvSpPr>
        <p:spPr/>
        <p:txBody>
          <a:bodyPr/>
          <a:lstStyle/>
          <a:p>
            <a:fld id="{A8321860-269E-4CBF-B856-6A93AF4A4EC8}" type="slidenum">
              <a:rPr lang="en-US" smtClean="0"/>
              <a:pPr/>
              <a:t>26</a:t>
            </a:fld>
            <a:endParaRPr lang="en-US"/>
          </a:p>
        </p:txBody>
      </p:sp>
    </p:spTree>
    <p:extLst>
      <p:ext uri="{BB962C8B-B14F-4D97-AF65-F5344CB8AC3E}">
        <p14:creationId xmlns:p14="http://schemas.microsoft.com/office/powerpoint/2010/main" xmlns="" val="548553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FFC000"/>
                </a:solidFill>
                <a:latin typeface="+mn-lt"/>
              </a:rPr>
              <a:t>Peripheral  Seal</a:t>
            </a:r>
            <a:endParaRPr lang="en-US" sz="3600" b="1" dirty="0">
              <a:solidFill>
                <a:srgbClr val="FFC000"/>
              </a:solidFill>
              <a:latin typeface="+mn-lt"/>
            </a:endParaRPr>
          </a:p>
        </p:txBody>
      </p:sp>
      <p:sp>
        <p:nvSpPr>
          <p:cNvPr id="3" name="Content Placeholder 2"/>
          <p:cNvSpPr>
            <a:spLocks noGrp="1"/>
          </p:cNvSpPr>
          <p:nvPr>
            <p:ph sz="quarter" idx="1"/>
          </p:nvPr>
        </p:nvSpPr>
        <p:spPr>
          <a:xfrm>
            <a:off x="381000" y="1527048"/>
            <a:ext cx="8001000" cy="4572000"/>
          </a:xfrm>
        </p:spPr>
        <p:txBody>
          <a:bodyPr>
            <a:normAutofit fontScale="92500" lnSpcReduction="20000"/>
          </a:bodyPr>
          <a:lstStyle/>
          <a:p>
            <a:r>
              <a:rPr lang="en-US" sz="2800" dirty="0" smtClean="0">
                <a:latin typeface="+mn-lt"/>
              </a:rPr>
              <a:t>Reduces the distance between the future denture and its supporting tissues.</a:t>
            </a:r>
          </a:p>
          <a:p>
            <a:r>
              <a:rPr lang="en-US" sz="2800" dirty="0" smtClean="0">
                <a:latin typeface="+mn-lt"/>
              </a:rPr>
              <a:t>Skinner and </a:t>
            </a:r>
            <a:r>
              <a:rPr lang="en-US" sz="2800" dirty="0" err="1" smtClean="0">
                <a:latin typeface="+mn-lt"/>
              </a:rPr>
              <a:t>chung</a:t>
            </a:r>
            <a:r>
              <a:rPr lang="en-US" sz="2800" dirty="0" smtClean="0">
                <a:latin typeface="+mn-lt"/>
              </a:rPr>
              <a:t> have demonstrated that the use of relief areas decrease the retention and peripheral seal  increases retention</a:t>
            </a:r>
          </a:p>
          <a:p>
            <a:endParaRPr lang="en-US" sz="2800" dirty="0" smtClean="0">
              <a:latin typeface="+mn-lt"/>
            </a:endParaRPr>
          </a:p>
          <a:p>
            <a:pPr>
              <a:buNone/>
            </a:pPr>
            <a:r>
              <a:rPr lang="en-US" sz="2800" u="sng" dirty="0" smtClean="0">
                <a:solidFill>
                  <a:srgbClr val="FFFF00"/>
                </a:solidFill>
                <a:effectLst>
                  <a:outerShdw blurRad="38100" dist="38100" dir="2700000" algn="tl">
                    <a:srgbClr val="000000">
                      <a:alpha val="43137"/>
                    </a:srgbClr>
                  </a:outerShdw>
                </a:effectLst>
                <a:latin typeface="+mn-lt"/>
              </a:rPr>
              <a:t>MAXILLA</a:t>
            </a:r>
          </a:p>
          <a:p>
            <a:pPr>
              <a:lnSpc>
                <a:spcPct val="150000"/>
              </a:lnSpc>
            </a:pPr>
            <a:r>
              <a:rPr lang="en-US" sz="2800" dirty="0" smtClean="0">
                <a:latin typeface="+mn-lt"/>
              </a:rPr>
              <a:t>Posterior palatal seal</a:t>
            </a:r>
          </a:p>
          <a:p>
            <a:pPr>
              <a:lnSpc>
                <a:spcPct val="150000"/>
              </a:lnSpc>
            </a:pPr>
            <a:r>
              <a:rPr lang="en-US" sz="2800" dirty="0" err="1" smtClean="0">
                <a:latin typeface="+mn-lt"/>
              </a:rPr>
              <a:t>Buccal</a:t>
            </a:r>
            <a:r>
              <a:rPr lang="en-US" sz="2800" dirty="0" smtClean="0">
                <a:latin typeface="+mn-lt"/>
              </a:rPr>
              <a:t> vestibule </a:t>
            </a:r>
          </a:p>
          <a:p>
            <a:pPr>
              <a:lnSpc>
                <a:spcPct val="150000"/>
              </a:lnSpc>
            </a:pPr>
            <a:r>
              <a:rPr lang="en-US" sz="2800" dirty="0" smtClean="0">
                <a:latin typeface="+mn-lt"/>
              </a:rPr>
              <a:t>Labial vestibule</a:t>
            </a:r>
          </a:p>
          <a:p>
            <a:pPr>
              <a:lnSpc>
                <a:spcPct val="150000"/>
              </a:lnSpc>
            </a:pPr>
            <a:endParaRPr lang="en-US" dirty="0"/>
          </a:p>
        </p:txBody>
      </p:sp>
      <p:sp>
        <p:nvSpPr>
          <p:cNvPr id="4" name="Slide Number Placeholder 3"/>
          <p:cNvSpPr>
            <a:spLocks noGrp="1"/>
          </p:cNvSpPr>
          <p:nvPr>
            <p:ph type="sldNum" sz="quarter" idx="12"/>
          </p:nvPr>
        </p:nvSpPr>
        <p:spPr/>
        <p:txBody>
          <a:bodyPr/>
          <a:lstStyle/>
          <a:p>
            <a:fld id="{A8321860-269E-4CBF-B856-6A93AF4A4EC8}" type="slidenum">
              <a:rPr lang="en-US" smtClean="0"/>
              <a:pPr/>
              <a:t>27</a:t>
            </a:fld>
            <a:endParaRPr lang="en-US"/>
          </a:p>
        </p:txBody>
      </p:sp>
    </p:spTree>
    <p:extLst>
      <p:ext uri="{BB962C8B-B14F-4D97-AF65-F5344CB8AC3E}">
        <p14:creationId xmlns:p14="http://schemas.microsoft.com/office/powerpoint/2010/main" xmlns="" val="964388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6324600" cy="5867400"/>
          </a:xfrm>
        </p:spPr>
        <p:txBody>
          <a:bodyPr>
            <a:noAutofit/>
          </a:bodyPr>
          <a:lstStyle/>
          <a:p>
            <a:pPr algn="ctr">
              <a:buNone/>
            </a:pPr>
            <a:r>
              <a:rPr lang="en-US" sz="2400" dirty="0" smtClean="0">
                <a:solidFill>
                  <a:srgbClr val="002060"/>
                </a:solidFill>
              </a:rPr>
              <a:t>    </a:t>
            </a:r>
            <a:r>
              <a:rPr lang="en-US" sz="3200" b="1" dirty="0" smtClean="0">
                <a:solidFill>
                  <a:srgbClr val="002060"/>
                </a:solidFill>
              </a:rPr>
              <a:t> </a:t>
            </a:r>
            <a:r>
              <a:rPr lang="en-US" sz="3200" b="1" dirty="0" smtClean="0">
                <a:solidFill>
                  <a:schemeClr val="accent1">
                    <a:lumMod val="60000"/>
                    <a:lumOff val="40000"/>
                  </a:schemeClr>
                </a:solidFill>
              </a:rPr>
              <a:t> </a:t>
            </a:r>
            <a:r>
              <a:rPr lang="en-US" sz="3200" b="1" u="sng" dirty="0" smtClean="0">
                <a:solidFill>
                  <a:schemeClr val="accent1">
                    <a:lumMod val="60000"/>
                    <a:lumOff val="40000"/>
                  </a:schemeClr>
                </a:solidFill>
              </a:rPr>
              <a:t>POSTERIOR PALATAL SEAL  AREA</a:t>
            </a:r>
            <a:r>
              <a:rPr lang="en-US" sz="2400" u="sng" dirty="0" smtClean="0">
                <a:solidFill>
                  <a:schemeClr val="accent1">
                    <a:lumMod val="60000"/>
                    <a:lumOff val="40000"/>
                  </a:schemeClr>
                </a:solidFill>
              </a:rPr>
              <a:t> </a:t>
            </a:r>
          </a:p>
          <a:p>
            <a:pPr algn="ctr">
              <a:buNone/>
            </a:pPr>
            <a:endParaRPr lang="en-US" sz="2400" u="sng" dirty="0" smtClean="0">
              <a:solidFill>
                <a:schemeClr val="accent1">
                  <a:lumMod val="60000"/>
                  <a:lumOff val="40000"/>
                </a:schemeClr>
              </a:solidFill>
            </a:endParaRPr>
          </a:p>
          <a:p>
            <a:pPr algn="ctr">
              <a:buNone/>
            </a:pPr>
            <a:r>
              <a:rPr lang="en-US" sz="2400" dirty="0" smtClean="0">
                <a:solidFill>
                  <a:srgbClr val="CCFF33"/>
                </a:solidFill>
              </a:rPr>
              <a:t>…</a:t>
            </a:r>
            <a:r>
              <a:rPr lang="en-US" sz="2800" dirty="0" smtClean="0">
                <a:solidFill>
                  <a:srgbClr val="CCFF33"/>
                </a:solidFill>
                <a:latin typeface="+mn-lt"/>
              </a:rPr>
              <a:t>soft tissue area at or beyond the junction of hard and soft palate on which pressure, within physiologic limits, can be applied by a complete removable dental prosthesis to aid in its retention.</a:t>
            </a:r>
          </a:p>
          <a:p>
            <a:pPr marL="0" indent="0" algn="r">
              <a:buNone/>
            </a:pPr>
            <a:r>
              <a:rPr lang="en-US" sz="2400" dirty="0" smtClean="0">
                <a:solidFill>
                  <a:srgbClr val="00B0F0"/>
                </a:solidFill>
                <a:latin typeface="+mn-lt"/>
              </a:rPr>
              <a:t>GPT-8</a:t>
            </a:r>
          </a:p>
          <a:p>
            <a:pPr algn="just"/>
            <a:endParaRPr lang="en-US" sz="2800" dirty="0" smtClean="0">
              <a:latin typeface="+mn-lt"/>
            </a:endParaRPr>
          </a:p>
          <a:p>
            <a:pPr algn="just"/>
            <a:endParaRPr lang="en-US" sz="2800" dirty="0" smtClean="0">
              <a:latin typeface="+mn-lt"/>
            </a:endParaRPr>
          </a:p>
          <a:p>
            <a:pPr algn="just"/>
            <a:endParaRPr lang="en-US" sz="2800" dirty="0" smtClean="0">
              <a:latin typeface="+mn-lt"/>
            </a:endParaRPr>
          </a:p>
          <a:p>
            <a:endParaRPr lang="en-US" sz="2400" dirty="0">
              <a:latin typeface="+mn-lt"/>
            </a:endParaRPr>
          </a:p>
        </p:txBody>
      </p:sp>
      <p:pic>
        <p:nvPicPr>
          <p:cNvPr id="5" name="Picture 6" descr="DSCN0083"/>
          <p:cNvPicPr>
            <a:picLocks noChangeAspect="1" noChangeArrowheads="1"/>
          </p:cNvPicPr>
          <p:nvPr/>
        </p:nvPicPr>
        <p:blipFill>
          <a:blip r:embed="rId2">
            <a:lum bright="16000" contrast="56000"/>
            <a:grayscl/>
          </a:blip>
          <a:srcRect l="26711" t="7770" r="25804" b="28279"/>
          <a:stretch>
            <a:fillRect/>
          </a:stretch>
        </p:blipFill>
        <p:spPr bwMode="auto">
          <a:xfrm>
            <a:off x="6562874" y="806657"/>
            <a:ext cx="2342853" cy="2119724"/>
          </a:xfrm>
          <a:prstGeom prst="rect">
            <a:avLst/>
          </a:prstGeom>
          <a:ln>
            <a:noFill/>
          </a:ln>
          <a:effectLst>
            <a:softEdge rad="112500"/>
          </a:effectLst>
        </p:spPr>
      </p:pic>
      <p:pic>
        <p:nvPicPr>
          <p:cNvPr id="6" name="Picture 7" descr="DSCN0103"/>
          <p:cNvPicPr>
            <a:picLocks noChangeAspect="1" noChangeArrowheads="1"/>
          </p:cNvPicPr>
          <p:nvPr/>
        </p:nvPicPr>
        <p:blipFill>
          <a:blip r:embed="rId3">
            <a:lum bright="18000" contrast="38000"/>
            <a:grayscl/>
          </a:blip>
          <a:srcRect l="31641" t="26172" r="19336" b="28516"/>
          <a:stretch>
            <a:fillRect/>
          </a:stretch>
        </p:blipFill>
        <p:spPr bwMode="auto">
          <a:xfrm>
            <a:off x="3143240" y="4143380"/>
            <a:ext cx="3357586" cy="2440472"/>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28</a:t>
            </a:fld>
            <a:endParaRPr lang="en-US"/>
          </a:p>
        </p:txBody>
      </p:sp>
    </p:spTree>
    <p:extLst>
      <p:ext uri="{BB962C8B-B14F-4D97-AF65-F5344CB8AC3E}">
        <p14:creationId xmlns:p14="http://schemas.microsoft.com/office/powerpoint/2010/main" xmlns="" val="21282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500042"/>
            <a:ext cx="6251448" cy="5486400"/>
          </a:xfrm>
        </p:spPr>
        <p:txBody>
          <a:bodyPr>
            <a:noAutofit/>
          </a:bodyPr>
          <a:lstStyle/>
          <a:p>
            <a:pPr>
              <a:buNone/>
            </a:pPr>
            <a:r>
              <a:rPr lang="en-US" sz="2800" u="sng" dirty="0" smtClean="0">
                <a:solidFill>
                  <a:srgbClr val="FF99CC"/>
                </a:solidFill>
                <a:latin typeface="+mn-lt"/>
              </a:rPr>
              <a:t>BUCCAL VESTIBULE</a:t>
            </a:r>
          </a:p>
          <a:p>
            <a:r>
              <a:rPr lang="en-US" sz="2800" dirty="0" smtClean="0">
                <a:latin typeface="+mn-lt"/>
              </a:rPr>
              <a:t> </a:t>
            </a:r>
            <a:r>
              <a:rPr lang="en-US" sz="2800" dirty="0" err="1" smtClean="0">
                <a:latin typeface="+mn-lt"/>
              </a:rPr>
              <a:t>Buccal</a:t>
            </a:r>
            <a:r>
              <a:rPr lang="en-US" sz="2800" dirty="0" smtClean="0">
                <a:latin typeface="+mn-lt"/>
              </a:rPr>
              <a:t> space… varies in size and shape – care must taken to fill entire </a:t>
            </a:r>
            <a:r>
              <a:rPr lang="en-US" sz="2800" dirty="0" err="1" smtClean="0">
                <a:latin typeface="+mn-lt"/>
              </a:rPr>
              <a:t>buccal</a:t>
            </a:r>
            <a:r>
              <a:rPr lang="en-US" sz="2800" dirty="0" smtClean="0">
                <a:latin typeface="+mn-lt"/>
              </a:rPr>
              <a:t> space </a:t>
            </a:r>
            <a:endParaRPr lang="en-US" sz="2800" u="sng" dirty="0" smtClean="0">
              <a:latin typeface="+mn-lt"/>
            </a:endParaRPr>
          </a:p>
          <a:p>
            <a:r>
              <a:rPr lang="en-US" sz="2800" dirty="0" smtClean="0">
                <a:latin typeface="+mn-lt"/>
              </a:rPr>
              <a:t> The size and shape of the distal end of the  </a:t>
            </a:r>
            <a:r>
              <a:rPr lang="en-US" sz="2800" dirty="0" err="1" smtClean="0">
                <a:latin typeface="+mn-lt"/>
              </a:rPr>
              <a:t>buccal</a:t>
            </a:r>
            <a:r>
              <a:rPr lang="en-US" sz="2800" dirty="0" smtClean="0">
                <a:latin typeface="+mn-lt"/>
              </a:rPr>
              <a:t> flange of the denture must be  adjusted to the </a:t>
            </a:r>
            <a:r>
              <a:rPr lang="en-US" sz="2800" dirty="0" smtClean="0">
                <a:solidFill>
                  <a:srgbClr val="00B0F0"/>
                </a:solidFill>
                <a:latin typeface="+mn-lt"/>
              </a:rPr>
              <a:t>ramus and coronoid   process of mandible and to the masseter  muscle.  </a:t>
            </a:r>
          </a:p>
          <a:p>
            <a:endParaRPr lang="en-US" sz="2800" dirty="0" smtClean="0">
              <a:latin typeface="+mn-lt"/>
            </a:endParaRPr>
          </a:p>
          <a:p>
            <a:pPr>
              <a:buNone/>
            </a:pPr>
            <a:r>
              <a:rPr lang="en-US" sz="2800" u="sng" dirty="0" smtClean="0">
                <a:solidFill>
                  <a:srgbClr val="FFFF00"/>
                </a:solidFill>
                <a:latin typeface="+mn-lt"/>
              </a:rPr>
              <a:t>LABIAL VESTIBULE</a:t>
            </a:r>
          </a:p>
          <a:p>
            <a:pPr>
              <a:buNone/>
            </a:pPr>
            <a:r>
              <a:rPr lang="en-US" sz="2800" dirty="0" smtClean="0">
                <a:latin typeface="+mn-lt"/>
              </a:rPr>
              <a:t>    The labial notch in the labial flange of the denture must be just wide enough  and just deep enough to allow the </a:t>
            </a:r>
            <a:r>
              <a:rPr lang="en-US" sz="2800" dirty="0" err="1" smtClean="0">
                <a:solidFill>
                  <a:srgbClr val="00B0F0"/>
                </a:solidFill>
                <a:latin typeface="+mn-lt"/>
              </a:rPr>
              <a:t>frenum</a:t>
            </a:r>
            <a:r>
              <a:rPr lang="en-US" sz="2800" dirty="0" smtClean="0">
                <a:solidFill>
                  <a:srgbClr val="00B0F0"/>
                </a:solidFill>
                <a:latin typeface="+mn-lt"/>
              </a:rPr>
              <a:t>  </a:t>
            </a:r>
            <a:r>
              <a:rPr lang="en-US" sz="2800" dirty="0" smtClean="0">
                <a:latin typeface="+mn-lt"/>
              </a:rPr>
              <a:t>to pass through it without manipulation of the lip.</a:t>
            </a:r>
            <a:endParaRPr lang="en-US" sz="2800" dirty="0">
              <a:latin typeface="+mn-lt"/>
            </a:endParaRPr>
          </a:p>
        </p:txBody>
      </p:sp>
      <p:pic>
        <p:nvPicPr>
          <p:cNvPr id="4" name="Picture 8" descr="DSCN0102"/>
          <p:cNvPicPr>
            <a:picLocks noChangeAspect="1" noChangeArrowheads="1"/>
          </p:cNvPicPr>
          <p:nvPr/>
        </p:nvPicPr>
        <p:blipFill>
          <a:blip r:embed="rId2">
            <a:lum bright="18000" contrast="38000"/>
            <a:grayscl/>
          </a:blip>
          <a:srcRect l="38676" t="26172" r="19336" b="24219"/>
          <a:stretch>
            <a:fillRect/>
          </a:stretch>
        </p:blipFill>
        <p:spPr bwMode="auto">
          <a:xfrm>
            <a:off x="6410737" y="1993593"/>
            <a:ext cx="2519837" cy="2491524"/>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29</a:t>
            </a:fld>
            <a:endParaRPr lang="en-US"/>
          </a:p>
        </p:txBody>
      </p:sp>
    </p:spTree>
    <p:extLst>
      <p:ext uri="{BB962C8B-B14F-4D97-AF65-F5344CB8AC3E}">
        <p14:creationId xmlns:p14="http://schemas.microsoft.com/office/powerpoint/2010/main" xmlns="" val="328640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651933" y="171450"/>
            <a:ext cx="7772400" cy="1143000"/>
          </a:xfrm>
        </p:spPr>
        <p:txBody>
          <a:bodyPr/>
          <a:lstStyle/>
          <a:p>
            <a:r>
              <a:rPr lang="en-US" sz="6600" dirty="0" smtClean="0">
                <a:solidFill>
                  <a:srgbClr val="99FF99"/>
                </a:solidFill>
              </a:rPr>
              <a:t>Contents</a:t>
            </a:r>
            <a:endParaRPr lang="en-US" dirty="0">
              <a:solidFill>
                <a:srgbClr val="99FF99"/>
              </a:solidFill>
            </a:endParaRPr>
          </a:p>
        </p:txBody>
      </p:sp>
      <p:sp>
        <p:nvSpPr>
          <p:cNvPr id="463875" name="Rectangle 3"/>
          <p:cNvSpPr>
            <a:spLocks noGrp="1" noChangeArrowheads="1"/>
          </p:cNvSpPr>
          <p:nvPr>
            <p:ph type="body" idx="1"/>
          </p:nvPr>
        </p:nvSpPr>
        <p:spPr>
          <a:xfrm>
            <a:off x="304800" y="1188027"/>
            <a:ext cx="7772400" cy="5676900"/>
          </a:xfrm>
        </p:spPr>
        <p:txBody>
          <a:bodyPr>
            <a:normAutofit/>
          </a:bodyPr>
          <a:lstStyle/>
          <a:p>
            <a:r>
              <a:rPr lang="en-US" sz="2400" dirty="0" smtClean="0"/>
              <a:t> INTRODUCTION</a:t>
            </a:r>
          </a:p>
          <a:p>
            <a:r>
              <a:rPr lang="en-US" sz="2400" dirty="0" smtClean="0"/>
              <a:t>DEFINITIONS</a:t>
            </a:r>
          </a:p>
          <a:p>
            <a:r>
              <a:rPr lang="en-US" sz="3200" dirty="0" smtClean="0"/>
              <a:t>RETENTION</a:t>
            </a:r>
          </a:p>
          <a:p>
            <a:pPr lvl="1"/>
            <a:r>
              <a:rPr lang="en-US" sz="3200" dirty="0"/>
              <a:t>H</a:t>
            </a:r>
            <a:r>
              <a:rPr lang="en-US" sz="3200" dirty="0">
                <a:solidFill>
                  <a:schemeClr val="accent4">
                    <a:lumMod val="60000"/>
                    <a:lumOff val="40000"/>
                  </a:schemeClr>
                </a:solidFill>
              </a:rPr>
              <a:t>istorical</a:t>
            </a:r>
            <a:r>
              <a:rPr lang="en-US" sz="3200" dirty="0"/>
              <a:t> r</a:t>
            </a:r>
            <a:r>
              <a:rPr lang="en-US" sz="3200" dirty="0">
                <a:solidFill>
                  <a:schemeClr val="accent4">
                    <a:lumMod val="60000"/>
                    <a:lumOff val="40000"/>
                  </a:schemeClr>
                </a:solidFill>
              </a:rPr>
              <a:t>eview</a:t>
            </a:r>
            <a:r>
              <a:rPr lang="en-US" sz="3200" dirty="0"/>
              <a:t> o</a:t>
            </a:r>
            <a:r>
              <a:rPr lang="en-US" sz="3200" dirty="0">
                <a:solidFill>
                  <a:schemeClr val="accent4">
                    <a:lumMod val="60000"/>
                    <a:lumOff val="40000"/>
                  </a:schemeClr>
                </a:solidFill>
              </a:rPr>
              <a:t>n</a:t>
            </a:r>
            <a:r>
              <a:rPr lang="en-US" sz="3200" dirty="0"/>
              <a:t> r</a:t>
            </a:r>
            <a:r>
              <a:rPr lang="en-US" sz="3200" dirty="0">
                <a:solidFill>
                  <a:schemeClr val="accent4">
                    <a:lumMod val="60000"/>
                    <a:lumOff val="40000"/>
                  </a:schemeClr>
                </a:solidFill>
              </a:rPr>
              <a:t>etention</a:t>
            </a:r>
            <a:endParaRPr lang="en-US" sz="3000" dirty="0"/>
          </a:p>
          <a:p>
            <a:pPr lvl="1"/>
            <a:r>
              <a:rPr lang="en-US" sz="2400" dirty="0">
                <a:solidFill>
                  <a:srgbClr val="FFFF00"/>
                </a:solidFill>
              </a:rPr>
              <a:t>FACTORS AFFECTING RETENTION</a:t>
            </a:r>
          </a:p>
          <a:p>
            <a:pPr lvl="2"/>
            <a:r>
              <a:rPr lang="en-US" dirty="0">
                <a:solidFill>
                  <a:srgbClr val="FF99CC"/>
                </a:solidFill>
              </a:rPr>
              <a:t>PHYSICAL</a:t>
            </a:r>
            <a:r>
              <a:rPr lang="en-US" dirty="0" smtClean="0">
                <a:solidFill>
                  <a:srgbClr val="FF99CC"/>
                </a:solidFill>
              </a:rPr>
              <a:t>,</a:t>
            </a:r>
          </a:p>
          <a:p>
            <a:pPr lvl="2"/>
            <a:r>
              <a:rPr lang="en-US" dirty="0" smtClean="0">
                <a:solidFill>
                  <a:srgbClr val="FF99CC"/>
                </a:solidFill>
              </a:rPr>
              <a:t> </a:t>
            </a:r>
            <a:r>
              <a:rPr lang="en-US" dirty="0">
                <a:solidFill>
                  <a:srgbClr val="FF99CC"/>
                </a:solidFill>
              </a:rPr>
              <a:t>BIOLOGICAL, </a:t>
            </a:r>
            <a:endParaRPr lang="en-US" dirty="0" smtClean="0">
              <a:solidFill>
                <a:srgbClr val="FF99CC"/>
              </a:solidFill>
            </a:endParaRPr>
          </a:p>
          <a:p>
            <a:pPr lvl="2"/>
            <a:r>
              <a:rPr lang="en-US" dirty="0" smtClean="0">
                <a:solidFill>
                  <a:srgbClr val="FF99CC"/>
                </a:solidFill>
              </a:rPr>
              <a:t>MECHANICAL</a:t>
            </a:r>
            <a:r>
              <a:rPr lang="en-US" dirty="0">
                <a:solidFill>
                  <a:srgbClr val="FF99CC"/>
                </a:solidFill>
              </a:rPr>
              <a:t>, </a:t>
            </a:r>
            <a:endParaRPr lang="en-US" dirty="0" smtClean="0">
              <a:solidFill>
                <a:srgbClr val="FF99CC"/>
              </a:solidFill>
            </a:endParaRPr>
          </a:p>
          <a:p>
            <a:pPr lvl="2"/>
            <a:r>
              <a:rPr lang="en-US" dirty="0" smtClean="0">
                <a:solidFill>
                  <a:srgbClr val="FF99CC"/>
                </a:solidFill>
              </a:rPr>
              <a:t>PSYCHOLOGICAL </a:t>
            </a:r>
            <a:r>
              <a:rPr lang="en-US" dirty="0">
                <a:solidFill>
                  <a:srgbClr val="FF99CC"/>
                </a:solidFill>
              </a:rPr>
              <a:t>FACTORS</a:t>
            </a:r>
          </a:p>
          <a:p>
            <a:pPr lvl="1"/>
            <a:r>
              <a:rPr lang="en-US" sz="2400" dirty="0">
                <a:solidFill>
                  <a:srgbClr val="FFFF00"/>
                </a:solidFill>
              </a:rPr>
              <a:t>CLINICAL EVALUATION OF RETENTION</a:t>
            </a:r>
          </a:p>
          <a:p>
            <a:pPr lvl="1"/>
            <a:r>
              <a:rPr lang="en-US" sz="2400" dirty="0">
                <a:solidFill>
                  <a:srgbClr val="FFFF00"/>
                </a:solidFill>
              </a:rPr>
              <a:t>CAUSES OF POOR </a:t>
            </a:r>
            <a:r>
              <a:rPr lang="en-US" sz="2400" dirty="0" smtClean="0">
                <a:solidFill>
                  <a:srgbClr val="FFFF00"/>
                </a:solidFill>
              </a:rPr>
              <a:t>RETENTION</a:t>
            </a:r>
          </a:p>
          <a:p>
            <a:pPr lvl="1"/>
            <a:r>
              <a:rPr lang="en-US" dirty="0" smtClean="0">
                <a:solidFill>
                  <a:srgbClr val="FFFF00"/>
                </a:solidFill>
              </a:rPr>
              <a:t>REVIEW OF LITERATURE</a:t>
            </a:r>
            <a:endParaRPr lang="en-US" sz="2400" dirty="0">
              <a:solidFill>
                <a:srgbClr val="FFFF00"/>
              </a:solidFill>
            </a:endParaRPr>
          </a:p>
        </p:txBody>
      </p:sp>
      <p:pic>
        <p:nvPicPr>
          <p:cNvPr id="4" name="Picture 6" descr="http://2.bp.blogspot.com/_oNmAoNYmq7E/TJ3bFRRZ0EI/AAAAAAAAAGs/G0w02TK5PzE/s1600/web+contents+ico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57800" y="228600"/>
            <a:ext cx="3613931" cy="1347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Slide Number Placeholder 4"/>
          <p:cNvSpPr>
            <a:spLocks noGrp="1"/>
          </p:cNvSpPr>
          <p:nvPr>
            <p:ph type="sldNum" sz="quarter" idx="12"/>
          </p:nvPr>
        </p:nvSpPr>
        <p:spPr/>
        <p:txBody>
          <a:bodyPr/>
          <a:lstStyle/>
          <a:p>
            <a:fld id="{A8321860-269E-4CBF-B856-6A93AF4A4EC8}" type="slidenum">
              <a:rPr lang="en-US" smtClean="0"/>
              <a:pPr/>
              <a:t>3</a:t>
            </a:fld>
            <a:endParaRPr lang="en-US"/>
          </a:p>
        </p:txBody>
      </p:sp>
    </p:spTree>
    <p:extLst>
      <p:ext uri="{BB962C8B-B14F-4D97-AF65-F5344CB8AC3E}">
        <p14:creationId xmlns:p14="http://schemas.microsoft.com/office/powerpoint/2010/main" xmlns="" val="25785615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66" y="0"/>
            <a:ext cx="5943600" cy="1066800"/>
          </a:xfrm>
        </p:spPr>
        <p:txBody>
          <a:bodyPr>
            <a:normAutofit/>
          </a:bodyPr>
          <a:lstStyle/>
          <a:p>
            <a:pPr algn="ctr"/>
            <a:r>
              <a:rPr lang="en-US" sz="3600" b="1" dirty="0" smtClean="0">
                <a:solidFill>
                  <a:srgbClr val="FFFF00"/>
                </a:solidFill>
                <a:latin typeface="+mn-lt"/>
              </a:rPr>
              <a:t>Mandible</a:t>
            </a:r>
            <a:endParaRPr lang="en-US" sz="3600" b="1" dirty="0">
              <a:solidFill>
                <a:srgbClr val="FFFF00"/>
              </a:solidFill>
              <a:latin typeface="+mn-lt"/>
            </a:endParaRPr>
          </a:p>
        </p:txBody>
      </p:sp>
      <p:sp>
        <p:nvSpPr>
          <p:cNvPr id="3" name="Content Placeholder 2"/>
          <p:cNvSpPr>
            <a:spLocks noGrp="1"/>
          </p:cNvSpPr>
          <p:nvPr>
            <p:ph sz="quarter" idx="1"/>
          </p:nvPr>
        </p:nvSpPr>
        <p:spPr>
          <a:xfrm>
            <a:off x="228600" y="1524000"/>
            <a:ext cx="8153400" cy="4953000"/>
          </a:xfrm>
        </p:spPr>
        <p:txBody>
          <a:bodyPr>
            <a:normAutofit lnSpcReduction="10000"/>
          </a:bodyPr>
          <a:lstStyle/>
          <a:p>
            <a:pPr>
              <a:buNone/>
            </a:pPr>
            <a:r>
              <a:rPr lang="en-US" sz="2800" u="sng" dirty="0" smtClean="0">
                <a:solidFill>
                  <a:schemeClr val="accent1">
                    <a:lumMod val="60000"/>
                    <a:lumOff val="40000"/>
                  </a:schemeClr>
                </a:solidFill>
                <a:latin typeface="+mn-lt"/>
              </a:rPr>
              <a:t>LABIAL VESTIBULE</a:t>
            </a:r>
          </a:p>
          <a:p>
            <a:pPr>
              <a:buNone/>
            </a:pPr>
            <a:r>
              <a:rPr lang="en-US" sz="2800" dirty="0" smtClean="0">
                <a:latin typeface="+mn-lt"/>
              </a:rPr>
              <a:t>   The extent of denture flange in this area often is limited by muscles that are inserted close to the crest of the ridge …</a:t>
            </a:r>
            <a:r>
              <a:rPr lang="en-US" sz="2800" dirty="0" err="1" smtClean="0">
                <a:solidFill>
                  <a:srgbClr val="00B0F0"/>
                </a:solidFill>
                <a:latin typeface="+mn-lt"/>
              </a:rPr>
              <a:t>mentalis</a:t>
            </a:r>
            <a:r>
              <a:rPr lang="en-US" sz="2800" dirty="0" smtClean="0">
                <a:solidFill>
                  <a:srgbClr val="00B0F0"/>
                </a:solidFill>
                <a:latin typeface="+mn-lt"/>
              </a:rPr>
              <a:t> muscle</a:t>
            </a:r>
            <a:r>
              <a:rPr lang="en-US" sz="2800" dirty="0" smtClean="0">
                <a:latin typeface="+mn-lt"/>
              </a:rPr>
              <a:t> is very active in this region …</a:t>
            </a:r>
          </a:p>
          <a:p>
            <a:pPr>
              <a:buNone/>
            </a:pPr>
            <a:r>
              <a:rPr lang="en-US" sz="2800" u="sng" dirty="0" smtClean="0">
                <a:solidFill>
                  <a:srgbClr val="FFC000"/>
                </a:solidFill>
                <a:latin typeface="+mn-lt"/>
              </a:rPr>
              <a:t>BUCCAL VESTIBULE</a:t>
            </a:r>
          </a:p>
          <a:p>
            <a:pPr>
              <a:buNone/>
            </a:pPr>
            <a:r>
              <a:rPr lang="en-US" sz="2800" dirty="0" smtClean="0">
                <a:latin typeface="+mn-lt"/>
              </a:rPr>
              <a:t>   The denture should cover completely the </a:t>
            </a:r>
            <a:r>
              <a:rPr lang="en-US" sz="2800" dirty="0" err="1" smtClean="0">
                <a:latin typeface="+mn-lt"/>
              </a:rPr>
              <a:t>buccal</a:t>
            </a:r>
            <a:r>
              <a:rPr lang="en-US" sz="2800" dirty="0" smtClean="0">
                <a:latin typeface="+mn-lt"/>
              </a:rPr>
              <a:t> shelf, despite the fact that it will rest directly on </a:t>
            </a:r>
            <a:r>
              <a:rPr lang="en-US" sz="2800" dirty="0" err="1" smtClean="0">
                <a:latin typeface="+mn-lt"/>
              </a:rPr>
              <a:t>fibres</a:t>
            </a:r>
            <a:r>
              <a:rPr lang="en-US" sz="2800" dirty="0" smtClean="0">
                <a:latin typeface="+mn-lt"/>
              </a:rPr>
              <a:t> of the </a:t>
            </a:r>
            <a:r>
              <a:rPr lang="en-US" sz="2800" dirty="0" err="1" smtClean="0">
                <a:latin typeface="+mn-lt"/>
              </a:rPr>
              <a:t>buccinator</a:t>
            </a:r>
            <a:r>
              <a:rPr lang="en-US" sz="2800" dirty="0" smtClean="0">
                <a:latin typeface="+mn-lt"/>
              </a:rPr>
              <a:t> muscle.</a:t>
            </a:r>
          </a:p>
          <a:p>
            <a:pPr>
              <a:buNone/>
            </a:pPr>
            <a:endParaRPr lang="en-US" sz="2800" dirty="0" smtClean="0">
              <a:latin typeface="+mn-lt"/>
            </a:endParaRPr>
          </a:p>
          <a:p>
            <a:pPr>
              <a:buNone/>
            </a:pPr>
            <a:r>
              <a:rPr lang="en-US" sz="2800" u="sng" dirty="0" smtClean="0">
                <a:solidFill>
                  <a:srgbClr val="9966FF"/>
                </a:solidFill>
                <a:latin typeface="+mn-lt"/>
              </a:rPr>
              <a:t>POSTERIOR  EXTENTION ….</a:t>
            </a:r>
            <a:r>
              <a:rPr lang="en-US" sz="2800" dirty="0" smtClean="0">
                <a:latin typeface="+mn-lt"/>
              </a:rPr>
              <a:t> The denture base should  extend approx ½ to 1/3 of  </a:t>
            </a:r>
            <a:r>
              <a:rPr lang="en-US" sz="2800" dirty="0" err="1" smtClean="0">
                <a:latin typeface="+mn-lt"/>
              </a:rPr>
              <a:t>retromolar</a:t>
            </a:r>
            <a:r>
              <a:rPr lang="en-US" sz="2800" dirty="0" smtClean="0">
                <a:latin typeface="+mn-lt"/>
              </a:rPr>
              <a:t> pad</a:t>
            </a:r>
          </a:p>
          <a:p>
            <a:endParaRPr lang="en-US" sz="2800" dirty="0" smtClean="0">
              <a:latin typeface="+mn-lt"/>
            </a:endParaRP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dirty="0"/>
          </a:p>
        </p:txBody>
      </p:sp>
      <p:sp>
        <p:nvSpPr>
          <p:cNvPr id="4" name="Slide Number Placeholder 3"/>
          <p:cNvSpPr>
            <a:spLocks noGrp="1"/>
          </p:cNvSpPr>
          <p:nvPr>
            <p:ph type="sldNum" sz="quarter" idx="12"/>
          </p:nvPr>
        </p:nvSpPr>
        <p:spPr/>
        <p:txBody>
          <a:bodyPr/>
          <a:lstStyle/>
          <a:p>
            <a:fld id="{A8321860-269E-4CBF-B856-6A93AF4A4EC8}" type="slidenum">
              <a:rPr lang="en-US" smtClean="0"/>
              <a:pPr/>
              <a:t>30</a:t>
            </a:fld>
            <a:endParaRPr lang="en-US"/>
          </a:p>
        </p:txBody>
      </p:sp>
    </p:spTree>
    <p:extLst>
      <p:ext uri="{BB962C8B-B14F-4D97-AF65-F5344CB8AC3E}">
        <p14:creationId xmlns:p14="http://schemas.microsoft.com/office/powerpoint/2010/main" xmlns="" val="4091648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143000"/>
            <a:ext cx="5105400" cy="4575048"/>
          </a:xfrm>
        </p:spPr>
        <p:txBody>
          <a:bodyPr>
            <a:noAutofit/>
          </a:bodyPr>
          <a:lstStyle/>
          <a:p>
            <a:pPr>
              <a:lnSpc>
                <a:spcPct val="90000"/>
              </a:lnSpc>
              <a:spcBef>
                <a:spcPct val="15000"/>
              </a:spcBef>
              <a:buSzTx/>
            </a:pPr>
            <a:r>
              <a:rPr lang="en-US" sz="3200" dirty="0" smtClean="0">
                <a:latin typeface="+mn-lt"/>
              </a:rPr>
              <a:t>For the denture to be successful, the flange must be made parallel to the </a:t>
            </a:r>
            <a:r>
              <a:rPr lang="en-US" sz="3200" dirty="0" err="1" smtClean="0">
                <a:latin typeface="+mn-lt"/>
              </a:rPr>
              <a:t>mylohyoid</a:t>
            </a:r>
            <a:r>
              <a:rPr lang="en-US" sz="3200" dirty="0" smtClean="0">
                <a:latin typeface="+mn-lt"/>
              </a:rPr>
              <a:t> ridge when it is contracted. </a:t>
            </a:r>
          </a:p>
          <a:p>
            <a:pPr>
              <a:lnSpc>
                <a:spcPct val="90000"/>
              </a:lnSpc>
              <a:spcBef>
                <a:spcPct val="15000"/>
              </a:spcBef>
              <a:buSzTx/>
            </a:pPr>
            <a:endParaRPr lang="en-US" sz="3200" dirty="0" smtClean="0">
              <a:latin typeface="+mn-lt"/>
            </a:endParaRPr>
          </a:p>
          <a:p>
            <a:pPr>
              <a:lnSpc>
                <a:spcPct val="90000"/>
              </a:lnSpc>
              <a:spcBef>
                <a:spcPct val="15000"/>
              </a:spcBef>
              <a:buSzTx/>
            </a:pPr>
            <a:endParaRPr lang="en-US" sz="3200" dirty="0" smtClean="0">
              <a:latin typeface="+mn-lt"/>
            </a:endParaRPr>
          </a:p>
          <a:p>
            <a:pPr>
              <a:lnSpc>
                <a:spcPct val="90000"/>
              </a:lnSpc>
              <a:spcBef>
                <a:spcPct val="15000"/>
              </a:spcBef>
              <a:buSzTx/>
            </a:pPr>
            <a:r>
              <a:rPr lang="en-US" sz="3200" dirty="0" smtClean="0">
                <a:latin typeface="+mn-lt"/>
              </a:rPr>
              <a:t>If  the lingual flange is properly shaped and extended , it will provide border seal and   guide the tongue to rest on top of the flange.</a:t>
            </a:r>
          </a:p>
          <a:p>
            <a:pPr>
              <a:lnSpc>
                <a:spcPct val="90000"/>
              </a:lnSpc>
              <a:spcBef>
                <a:spcPct val="15000"/>
              </a:spcBef>
              <a:buSzTx/>
            </a:pPr>
            <a:endParaRPr lang="en-US" sz="3200" dirty="0" smtClean="0"/>
          </a:p>
          <a:p>
            <a:pPr>
              <a:lnSpc>
                <a:spcPct val="90000"/>
              </a:lnSpc>
              <a:spcBef>
                <a:spcPct val="15000"/>
              </a:spcBef>
              <a:buSzTx/>
            </a:pPr>
            <a:endParaRPr lang="en-US" sz="3200" dirty="0" smtClean="0"/>
          </a:p>
          <a:p>
            <a:endParaRPr lang="en-US" sz="3200" dirty="0"/>
          </a:p>
        </p:txBody>
      </p:sp>
      <p:pic>
        <p:nvPicPr>
          <p:cNvPr id="6" name="Picture 7" descr="DSC01970"/>
          <p:cNvPicPr>
            <a:picLocks noChangeAspect="1" noChangeArrowheads="1"/>
          </p:cNvPicPr>
          <p:nvPr/>
        </p:nvPicPr>
        <p:blipFill>
          <a:blip r:embed="rId3" cstate="print">
            <a:lum bright="22000" contrast="56000"/>
          </a:blip>
          <a:srcRect b="10352"/>
          <a:stretch>
            <a:fillRect/>
          </a:stretch>
        </p:blipFill>
        <p:spPr bwMode="auto">
          <a:xfrm>
            <a:off x="6715140" y="1"/>
            <a:ext cx="2175779" cy="2095222"/>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31</a:t>
            </a:fld>
            <a:endParaRPr lang="en-US"/>
          </a:p>
        </p:txBody>
      </p:sp>
      <p:sp>
        <p:nvSpPr>
          <p:cNvPr id="5" name="Rectangle 4"/>
          <p:cNvSpPr/>
          <p:nvPr/>
        </p:nvSpPr>
        <p:spPr>
          <a:xfrm>
            <a:off x="2643174" y="285728"/>
            <a:ext cx="3418500" cy="584775"/>
          </a:xfrm>
          <a:prstGeom prst="rect">
            <a:avLst/>
          </a:prstGeom>
        </p:spPr>
        <p:txBody>
          <a:bodyPr wrap="none">
            <a:spAutoFit/>
          </a:bodyPr>
          <a:lstStyle/>
          <a:p>
            <a:pPr algn="just">
              <a:buNone/>
            </a:pPr>
            <a:r>
              <a:rPr lang="en-US" sz="3200" u="sng" dirty="0" smtClean="0">
                <a:solidFill>
                  <a:srgbClr val="FFFF00"/>
                </a:solidFill>
              </a:rPr>
              <a:t>LINGUAL BORDER</a:t>
            </a:r>
            <a:r>
              <a:rPr lang="en-US" sz="3200" u="sng" dirty="0" smtClean="0"/>
              <a:t> </a:t>
            </a:r>
          </a:p>
        </p:txBody>
      </p:sp>
      <p:pic>
        <p:nvPicPr>
          <p:cNvPr id="7" name="Picture 5"/>
          <p:cNvPicPr>
            <a:picLocks noChangeAspect="1" noChangeArrowheads="1"/>
          </p:cNvPicPr>
          <p:nvPr/>
        </p:nvPicPr>
        <p:blipFill>
          <a:blip r:embed="rId4"/>
          <a:srcRect l="55894" t="20364" r="2914" b="3943"/>
          <a:stretch>
            <a:fillRect/>
          </a:stretch>
        </p:blipFill>
        <p:spPr bwMode="auto">
          <a:xfrm>
            <a:off x="5572132" y="2362200"/>
            <a:ext cx="3238496" cy="4281510"/>
          </a:xfrm>
          <a:prstGeom prst="rect">
            <a:avLst/>
          </a:prstGeom>
          <a:noFill/>
          <a:ln w="9525">
            <a:noFill/>
            <a:miter lim="800000"/>
            <a:headEnd/>
            <a:tailEnd/>
          </a:ln>
        </p:spPr>
      </p:pic>
    </p:spTree>
    <p:extLst>
      <p:ext uri="{BB962C8B-B14F-4D97-AF65-F5344CB8AC3E}">
        <p14:creationId xmlns:p14="http://schemas.microsoft.com/office/powerpoint/2010/main" xmlns="" val="359104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Slide Number Placeholder 2"/>
          <p:cNvSpPr>
            <a:spLocks noGrp="1"/>
          </p:cNvSpPr>
          <p:nvPr>
            <p:ph type="sldNum" sz="quarter" idx="12"/>
          </p:nvPr>
        </p:nvSpPr>
        <p:spPr/>
        <p:txBody>
          <a:bodyPr/>
          <a:lstStyle/>
          <a:p>
            <a:fld id="{A8321860-269E-4CBF-B856-6A93AF4A4EC8}" type="slidenum">
              <a:rPr lang="en-US" smtClean="0"/>
              <a:pPr/>
              <a:t>32</a:t>
            </a:fld>
            <a:endParaRPr lang="en-US"/>
          </a:p>
        </p:txBody>
      </p:sp>
      <p:sp>
        <p:nvSpPr>
          <p:cNvPr id="5" name="Rectangle 3"/>
          <p:cNvSpPr>
            <a:spLocks noGrp="1" noChangeArrowheads="1"/>
          </p:cNvSpPr>
          <p:nvPr>
            <p:ph sz="quarter" idx="1"/>
          </p:nvPr>
        </p:nvSpPr>
        <p:spPr>
          <a:xfrm>
            <a:off x="857224" y="571480"/>
            <a:ext cx="7772400" cy="4572000"/>
          </a:xfrm>
        </p:spPr>
        <p:txBody>
          <a:bodyPr>
            <a:normAutofit/>
          </a:bodyPr>
          <a:lstStyle/>
          <a:p>
            <a:pPr algn="just">
              <a:lnSpc>
                <a:spcPct val="150000"/>
              </a:lnSpc>
              <a:buFont typeface="Wingdings" pitchFamily="2" charset="2"/>
              <a:buNone/>
            </a:pPr>
            <a:r>
              <a:rPr lang="en-US" sz="2800" dirty="0">
                <a:latin typeface="+mn-lt"/>
              </a:rPr>
              <a:t> </a:t>
            </a:r>
            <a:r>
              <a:rPr lang="en-US" sz="2800" dirty="0" smtClean="0">
                <a:latin typeface="+mn-lt"/>
              </a:rPr>
              <a:t>  </a:t>
            </a:r>
            <a:r>
              <a:rPr lang="en-US" sz="2800" b="1" dirty="0">
                <a:latin typeface="+mn-lt"/>
              </a:rPr>
              <a:t>The denture border should extend </a:t>
            </a:r>
            <a:r>
              <a:rPr lang="en-US" sz="2800" b="1" dirty="0" err="1">
                <a:latin typeface="+mn-lt"/>
              </a:rPr>
              <a:t>posteriorly</a:t>
            </a:r>
            <a:r>
              <a:rPr lang="en-US" sz="2800" b="1" dirty="0">
                <a:latin typeface="+mn-lt"/>
              </a:rPr>
              <a:t> to contact the </a:t>
            </a:r>
            <a:r>
              <a:rPr lang="en-US" sz="2800" b="1" dirty="0" err="1">
                <a:latin typeface="+mn-lt"/>
              </a:rPr>
              <a:t>retromylohyoid</a:t>
            </a:r>
            <a:r>
              <a:rPr lang="en-US" sz="2800" b="1" dirty="0">
                <a:latin typeface="+mn-lt"/>
              </a:rPr>
              <a:t> curtain</a:t>
            </a:r>
          </a:p>
        </p:txBody>
      </p:sp>
      <p:pic>
        <p:nvPicPr>
          <p:cNvPr id="6" name="Picture 4" descr="IMG_0154"/>
          <p:cNvPicPr>
            <a:picLocks noChangeAspect="1" noChangeArrowheads="1"/>
          </p:cNvPicPr>
          <p:nvPr/>
        </p:nvPicPr>
        <p:blipFill>
          <a:blip r:embed="rId3" cstate="print"/>
          <a:srcRect l="14005" t="7559" r="12682"/>
          <a:stretch>
            <a:fillRect/>
          </a:stretch>
        </p:blipFill>
        <p:spPr bwMode="auto">
          <a:xfrm>
            <a:off x="3214678" y="2214554"/>
            <a:ext cx="4057648" cy="323559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sz="quarter" idx="1"/>
          </p:nvPr>
        </p:nvSpPr>
        <p:spPr>
          <a:xfrm>
            <a:off x="397933" y="214290"/>
            <a:ext cx="5698067" cy="6491310"/>
          </a:xfrm>
        </p:spPr>
        <p:txBody>
          <a:bodyPr>
            <a:normAutofit/>
          </a:bodyPr>
          <a:lstStyle/>
          <a:p>
            <a:pPr eaLnBrk="1" hangingPunct="1">
              <a:lnSpc>
                <a:spcPct val="80000"/>
              </a:lnSpc>
              <a:buFontTx/>
              <a:buNone/>
            </a:pPr>
            <a:r>
              <a:rPr lang="en-US" sz="2400" dirty="0" smtClean="0">
                <a:latin typeface="+mj-lt"/>
              </a:rPr>
              <a:t>                         </a:t>
            </a:r>
            <a:r>
              <a:rPr lang="en-US" sz="3600" b="1" u="sng" dirty="0" smtClean="0">
                <a:solidFill>
                  <a:srgbClr val="CC99FF"/>
                </a:solidFill>
                <a:latin typeface="+mj-lt"/>
              </a:rPr>
              <a:t>TONGUE</a:t>
            </a:r>
          </a:p>
          <a:p>
            <a:pPr eaLnBrk="1" hangingPunct="1">
              <a:lnSpc>
                <a:spcPct val="80000"/>
              </a:lnSpc>
              <a:buFontTx/>
              <a:buNone/>
            </a:pPr>
            <a:endParaRPr lang="en-US" sz="2400" b="1" dirty="0" smtClean="0">
              <a:solidFill>
                <a:srgbClr val="CC99FF"/>
              </a:solidFill>
              <a:latin typeface="+mj-lt"/>
            </a:endParaRPr>
          </a:p>
          <a:p>
            <a:pPr eaLnBrk="1" hangingPunct="1">
              <a:lnSpc>
                <a:spcPct val="150000"/>
              </a:lnSpc>
              <a:buFontTx/>
              <a:buNone/>
            </a:pPr>
            <a:r>
              <a:rPr lang="en-US" sz="2400" b="1" dirty="0" smtClean="0">
                <a:solidFill>
                  <a:srgbClr val="CC99FF"/>
                </a:solidFill>
                <a:latin typeface="+mj-lt"/>
              </a:rPr>
              <a:t>Base of the tongue – serve as an emergency retentive force </a:t>
            </a:r>
          </a:p>
          <a:p>
            <a:pPr eaLnBrk="1" hangingPunct="1">
              <a:lnSpc>
                <a:spcPct val="150000"/>
              </a:lnSpc>
              <a:buFontTx/>
              <a:buNone/>
            </a:pPr>
            <a:endParaRPr lang="en-US" sz="2400" b="1" dirty="0" smtClean="0">
              <a:solidFill>
                <a:srgbClr val="CC99FF"/>
              </a:solidFill>
              <a:latin typeface="+mj-lt"/>
            </a:endParaRPr>
          </a:p>
          <a:p>
            <a:pPr eaLnBrk="1" hangingPunct="1">
              <a:lnSpc>
                <a:spcPct val="150000"/>
              </a:lnSpc>
              <a:buFontTx/>
              <a:buNone/>
            </a:pPr>
            <a:r>
              <a:rPr lang="en-US" sz="2400" b="1" dirty="0" smtClean="0">
                <a:solidFill>
                  <a:srgbClr val="CC99FF"/>
                </a:solidFill>
                <a:latin typeface="+mj-lt"/>
              </a:rPr>
              <a:t>Rises up at the back and presses against  distal border of the –maxillary denture </a:t>
            </a:r>
          </a:p>
          <a:p>
            <a:pPr eaLnBrk="1" hangingPunct="1">
              <a:lnSpc>
                <a:spcPct val="80000"/>
              </a:lnSpc>
              <a:buFontTx/>
              <a:buNone/>
            </a:pPr>
            <a:endParaRPr lang="en-US" sz="2400" dirty="0" smtClean="0"/>
          </a:p>
          <a:p>
            <a:pPr eaLnBrk="1" hangingPunct="1">
              <a:lnSpc>
                <a:spcPct val="80000"/>
              </a:lnSpc>
              <a:buFontTx/>
              <a:buNone/>
            </a:pPr>
            <a:endParaRPr lang="en-US" sz="2800" dirty="0" smtClean="0">
              <a:latin typeface="+mn-lt"/>
            </a:endParaRPr>
          </a:p>
        </p:txBody>
      </p:sp>
      <p:pic>
        <p:nvPicPr>
          <p:cNvPr id="67587" name="Picture 4" descr="DSC01986"/>
          <p:cNvPicPr>
            <a:picLocks noChangeAspect="1" noChangeArrowheads="1"/>
          </p:cNvPicPr>
          <p:nvPr/>
        </p:nvPicPr>
        <p:blipFill>
          <a:blip r:embed="rId3" cstate="print"/>
          <a:srcRect/>
          <a:stretch>
            <a:fillRect/>
          </a:stretch>
        </p:blipFill>
        <p:spPr bwMode="auto">
          <a:xfrm>
            <a:off x="6286512" y="571480"/>
            <a:ext cx="2401711" cy="2286016"/>
          </a:xfrm>
          <a:prstGeom prst="rect">
            <a:avLst/>
          </a:prstGeom>
          <a:noFill/>
          <a:ln w="38100">
            <a:solidFill>
              <a:srgbClr val="00FFFF"/>
            </a:solidFill>
            <a:miter lim="800000"/>
            <a:headEnd/>
            <a:tailEnd/>
          </a:ln>
        </p:spPr>
      </p:pic>
      <p:pic>
        <p:nvPicPr>
          <p:cNvPr id="67589" name="Picture 6" descr="148trial_h"/>
          <p:cNvPicPr>
            <a:picLocks noChangeAspect="1" noChangeArrowheads="1"/>
          </p:cNvPicPr>
          <p:nvPr/>
        </p:nvPicPr>
        <p:blipFill>
          <a:blip r:embed="rId4"/>
          <a:srcRect l="4420" b="15422"/>
          <a:stretch>
            <a:fillRect/>
          </a:stretch>
        </p:blipFill>
        <p:spPr bwMode="auto">
          <a:xfrm>
            <a:off x="6019800" y="3357562"/>
            <a:ext cx="3124200" cy="2722563"/>
          </a:xfrm>
          <a:prstGeom prst="rect">
            <a:avLst/>
          </a:prstGeom>
          <a:noFill/>
          <a:ln w="9525">
            <a:solidFill>
              <a:srgbClr val="00FFFF"/>
            </a:solidFill>
            <a:miter lim="800000"/>
            <a:headEnd/>
            <a:tailEnd/>
          </a:ln>
        </p:spPr>
      </p:pic>
      <p:sp>
        <p:nvSpPr>
          <p:cNvPr id="2" name="Slide Number Placeholder 1"/>
          <p:cNvSpPr>
            <a:spLocks noGrp="1"/>
          </p:cNvSpPr>
          <p:nvPr>
            <p:ph type="sldNum" sz="quarter" idx="12"/>
          </p:nvPr>
        </p:nvSpPr>
        <p:spPr/>
        <p:txBody>
          <a:bodyPr/>
          <a:lstStyle/>
          <a:p>
            <a:fld id="{A8321860-269E-4CBF-B856-6A93AF4A4EC8}" type="slidenum">
              <a:rPr lang="en-US" smtClean="0"/>
              <a:pPr/>
              <a:t>33</a:t>
            </a:fld>
            <a:endParaRPr lang="en-US"/>
          </a:p>
        </p:txBody>
      </p:sp>
      <p:sp>
        <p:nvSpPr>
          <p:cNvPr id="6" name="Down Arrow 5"/>
          <p:cNvSpPr/>
          <p:nvPr/>
        </p:nvSpPr>
        <p:spPr>
          <a:xfrm>
            <a:off x="2500298" y="2214554"/>
            <a:ext cx="484632"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61294107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solidFill>
                  <a:srgbClr val="99FF99"/>
                </a:solidFill>
                <a:effectLst>
                  <a:outerShdw blurRad="38100" dist="38100" dir="2700000" algn="tl">
                    <a:srgbClr val="C0C0C0"/>
                  </a:outerShdw>
                </a:effectLst>
                <a:latin typeface="+mn-lt"/>
              </a:rPr>
              <a:t>Mechanical Factors</a:t>
            </a:r>
            <a:endParaRPr lang="en-US" sz="4800" dirty="0">
              <a:solidFill>
                <a:srgbClr val="99FF99"/>
              </a:solidFill>
              <a:latin typeface="+mn-lt"/>
            </a:endParaRPr>
          </a:p>
        </p:txBody>
      </p:sp>
      <p:sp>
        <p:nvSpPr>
          <p:cNvPr id="3" name="Content Placeholder 2"/>
          <p:cNvSpPr>
            <a:spLocks noGrp="1"/>
          </p:cNvSpPr>
          <p:nvPr>
            <p:ph sz="quarter" idx="1"/>
          </p:nvPr>
        </p:nvSpPr>
        <p:spPr>
          <a:xfrm>
            <a:off x="301752" y="1371600"/>
            <a:ext cx="5641848" cy="5486400"/>
          </a:xfrm>
        </p:spPr>
        <p:txBody>
          <a:bodyPr>
            <a:normAutofit/>
          </a:bodyPr>
          <a:lstStyle/>
          <a:p>
            <a:pPr>
              <a:lnSpc>
                <a:spcPct val="105000"/>
              </a:lnSpc>
              <a:buNone/>
            </a:pPr>
            <a:r>
              <a:rPr lang="en-US" sz="2800" dirty="0" smtClean="0">
                <a:solidFill>
                  <a:srgbClr val="002060"/>
                </a:solidFill>
              </a:rPr>
              <a:t>       </a:t>
            </a:r>
          </a:p>
          <a:p>
            <a:pPr>
              <a:lnSpc>
                <a:spcPct val="105000"/>
              </a:lnSpc>
              <a:buNone/>
            </a:pPr>
            <a:r>
              <a:rPr lang="en-US" sz="2800" dirty="0" smtClean="0">
                <a:solidFill>
                  <a:srgbClr val="002060"/>
                </a:solidFill>
              </a:rPr>
              <a:t>   </a:t>
            </a:r>
            <a:r>
              <a:rPr lang="en-US" sz="2800" b="1" u="sng" dirty="0" smtClean="0">
                <a:solidFill>
                  <a:srgbClr val="00B050"/>
                </a:solidFill>
                <a:latin typeface="+mn-lt"/>
              </a:rPr>
              <a:t>UNDERCUTS</a:t>
            </a:r>
          </a:p>
          <a:p>
            <a:pPr>
              <a:lnSpc>
                <a:spcPct val="105000"/>
              </a:lnSpc>
              <a:buNone/>
            </a:pPr>
            <a:endParaRPr lang="en-US" sz="2600" dirty="0" smtClean="0">
              <a:latin typeface="+mn-lt"/>
            </a:endParaRPr>
          </a:p>
          <a:p>
            <a:pPr>
              <a:lnSpc>
                <a:spcPct val="105000"/>
              </a:lnSpc>
            </a:pPr>
            <a:r>
              <a:rPr lang="en-US" sz="2600" dirty="0" smtClean="0">
                <a:latin typeface="+mn-lt"/>
              </a:rPr>
              <a:t>Undercuts act as mechanical locking system in retention of denture.</a:t>
            </a:r>
          </a:p>
          <a:p>
            <a:pPr>
              <a:lnSpc>
                <a:spcPct val="90000"/>
              </a:lnSpc>
            </a:pPr>
            <a:endParaRPr lang="en-US" sz="2800" dirty="0" smtClean="0">
              <a:latin typeface="+mn-lt"/>
            </a:endParaRPr>
          </a:p>
          <a:p>
            <a:pPr>
              <a:lnSpc>
                <a:spcPct val="90000"/>
              </a:lnSpc>
            </a:pPr>
            <a:endParaRPr lang="en-US" sz="2800" dirty="0" smtClean="0"/>
          </a:p>
          <a:p>
            <a:endParaRPr lang="en-US" dirty="0"/>
          </a:p>
        </p:txBody>
      </p:sp>
      <p:pic>
        <p:nvPicPr>
          <p:cNvPr id="4" name="Picture 4" descr="DSC01987"/>
          <p:cNvPicPr>
            <a:picLocks noChangeAspect="1" noChangeArrowheads="1"/>
          </p:cNvPicPr>
          <p:nvPr/>
        </p:nvPicPr>
        <p:blipFill>
          <a:blip r:embed="rId3">
            <a:lum bright="38000" contrast="52000"/>
          </a:blip>
          <a:srcRect l="19417" t="42667" r="37473" b="19963"/>
          <a:stretch>
            <a:fillRect/>
          </a:stretch>
        </p:blipFill>
        <p:spPr bwMode="auto">
          <a:xfrm>
            <a:off x="5286380" y="2143116"/>
            <a:ext cx="3589661" cy="3071834"/>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A8321860-269E-4CBF-B856-6A93AF4A4EC8}" type="slidenum">
              <a:rPr lang="en-US" smtClean="0"/>
              <a:pPr/>
              <a:t>34</a:t>
            </a:fld>
            <a:endParaRPr lang="en-US"/>
          </a:p>
        </p:txBody>
      </p:sp>
    </p:spTree>
    <p:extLst>
      <p:ext uri="{BB962C8B-B14F-4D97-AF65-F5344CB8AC3E}">
        <p14:creationId xmlns:p14="http://schemas.microsoft.com/office/powerpoint/2010/main" xmlns="" val="793360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smtClean="0"/>
              <a:t> </a:t>
            </a:r>
            <a:endParaRPr lang="en-US" dirty="0"/>
          </a:p>
        </p:txBody>
      </p:sp>
      <p:sp>
        <p:nvSpPr>
          <p:cNvPr id="3" name="Content Placeholder 2"/>
          <p:cNvSpPr>
            <a:spLocks noGrp="1"/>
          </p:cNvSpPr>
          <p:nvPr>
            <p:ph sz="quarter" idx="1"/>
          </p:nvPr>
        </p:nvSpPr>
        <p:spPr>
          <a:xfrm>
            <a:off x="304800" y="1143000"/>
            <a:ext cx="4481514" cy="4572000"/>
          </a:xfrm>
        </p:spPr>
        <p:txBody>
          <a:bodyPr>
            <a:noAutofit/>
          </a:bodyPr>
          <a:lstStyle/>
          <a:p>
            <a:r>
              <a:rPr lang="en-US" sz="3200" dirty="0" smtClean="0">
                <a:latin typeface="+mn-lt"/>
              </a:rPr>
              <a:t>Unilateral undercuts are utilized for denture retention.</a:t>
            </a:r>
          </a:p>
          <a:p>
            <a:r>
              <a:rPr lang="en-US" sz="3200" dirty="0" smtClean="0">
                <a:latin typeface="+mn-lt"/>
              </a:rPr>
              <a:t>Bilateral undercuts can be used for retention as long as they are not severe.</a:t>
            </a:r>
          </a:p>
          <a:p>
            <a:r>
              <a:rPr lang="en-US" sz="3200" dirty="0" smtClean="0">
                <a:latin typeface="+mn-lt"/>
              </a:rPr>
              <a:t> when present on both sides, one side of undercut is  surgically removed.</a:t>
            </a:r>
          </a:p>
          <a:p>
            <a:endParaRPr lang="en-US" sz="3200" dirty="0"/>
          </a:p>
        </p:txBody>
      </p:sp>
      <p:pic>
        <p:nvPicPr>
          <p:cNvPr id="4" name="Picture 5" descr="DSC02039"/>
          <p:cNvPicPr>
            <a:picLocks noChangeAspect="1" noChangeArrowheads="1"/>
          </p:cNvPicPr>
          <p:nvPr/>
        </p:nvPicPr>
        <p:blipFill>
          <a:blip r:embed="rId3" cstate="print">
            <a:lum bright="38000" contrast="56000"/>
          </a:blip>
          <a:srcRect l="10815" r="14320" b="22592"/>
          <a:stretch>
            <a:fillRect/>
          </a:stretch>
        </p:blipFill>
        <p:spPr bwMode="auto">
          <a:xfrm>
            <a:off x="5129783" y="1559072"/>
            <a:ext cx="3087770" cy="4257619"/>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A8321860-269E-4CBF-B856-6A93AF4A4EC8}" type="slidenum">
              <a:rPr lang="en-US" smtClean="0"/>
              <a:pPr/>
              <a:t>35</a:t>
            </a:fld>
            <a:endParaRPr lang="en-US"/>
          </a:p>
        </p:txBody>
      </p:sp>
    </p:spTree>
    <p:extLst>
      <p:ext uri="{BB962C8B-B14F-4D97-AF65-F5344CB8AC3E}">
        <p14:creationId xmlns:p14="http://schemas.microsoft.com/office/powerpoint/2010/main" xmlns="" val="4044600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685800" y="304800"/>
            <a:ext cx="7772400" cy="1143000"/>
          </a:xfrm>
        </p:spPr>
        <p:txBody>
          <a:bodyPr>
            <a:normAutofit fontScale="90000"/>
          </a:bodyPr>
          <a:lstStyle/>
          <a:p>
            <a:r>
              <a:rPr lang="en-US" sz="5300" dirty="0" smtClean="0"/>
              <a:t/>
            </a:r>
            <a:br>
              <a:rPr lang="en-US" sz="5300" dirty="0" smtClean="0"/>
            </a:br>
            <a:r>
              <a:rPr lang="en-US" sz="5300" dirty="0"/>
              <a:t/>
            </a:r>
            <a:br>
              <a:rPr lang="en-US" sz="5300" dirty="0"/>
            </a:br>
            <a:r>
              <a:rPr lang="en-US" sz="5300" dirty="0" smtClean="0"/>
              <a:t/>
            </a:r>
            <a:br>
              <a:rPr lang="en-US" sz="5300" dirty="0" smtClean="0"/>
            </a:br>
            <a:r>
              <a:rPr lang="en-US" sz="5300" b="1" dirty="0" smtClean="0">
                <a:latin typeface="+mn-lt"/>
              </a:rPr>
              <a:t>S</a:t>
            </a:r>
            <a:r>
              <a:rPr lang="en-US" sz="4900" b="1" dirty="0" smtClean="0">
                <a:solidFill>
                  <a:schemeClr val="accent2">
                    <a:lumMod val="40000"/>
                    <a:lumOff val="60000"/>
                  </a:schemeClr>
                </a:solidFill>
                <a:latin typeface="+mn-lt"/>
              </a:rPr>
              <a:t>prings</a:t>
            </a:r>
            <a:r>
              <a:rPr lang="en-US" sz="3600" b="1" dirty="0" smtClean="0">
                <a:latin typeface="+mn-lt"/>
              </a:rPr>
              <a:t/>
            </a:r>
            <a:br>
              <a:rPr lang="en-US" sz="3600" b="1" dirty="0" smtClean="0">
                <a:latin typeface="+mn-lt"/>
              </a:rPr>
            </a:br>
            <a:endParaRPr lang="en-US" sz="4000" b="1" dirty="0">
              <a:latin typeface="+mn-lt"/>
            </a:endParaRPr>
          </a:p>
        </p:txBody>
      </p:sp>
      <p:sp>
        <p:nvSpPr>
          <p:cNvPr id="616451" name="Rectangle 3"/>
          <p:cNvSpPr>
            <a:spLocks noGrp="1" noChangeArrowheads="1"/>
          </p:cNvSpPr>
          <p:nvPr>
            <p:ph type="body" idx="1"/>
          </p:nvPr>
        </p:nvSpPr>
        <p:spPr>
          <a:xfrm>
            <a:off x="642910" y="1571612"/>
            <a:ext cx="5300133" cy="4114800"/>
          </a:xfrm>
        </p:spPr>
        <p:txBody>
          <a:bodyPr>
            <a:noAutofit/>
          </a:bodyPr>
          <a:lstStyle/>
          <a:p>
            <a:pPr>
              <a:lnSpc>
                <a:spcPct val="90000"/>
              </a:lnSpc>
              <a:buNone/>
            </a:pPr>
            <a:endParaRPr lang="en-US" sz="2800" dirty="0" smtClean="0">
              <a:latin typeface="+mn-lt"/>
            </a:endParaRPr>
          </a:p>
          <a:p>
            <a:pPr>
              <a:lnSpc>
                <a:spcPct val="90000"/>
              </a:lnSpc>
            </a:pPr>
            <a:r>
              <a:rPr lang="en-US" sz="2800" dirty="0" smtClean="0">
                <a:latin typeface="+mn-lt"/>
              </a:rPr>
              <a:t>made </a:t>
            </a:r>
            <a:r>
              <a:rPr lang="en-US" sz="2800" dirty="0">
                <a:latin typeface="+mn-lt"/>
              </a:rPr>
              <a:t>of coiled </a:t>
            </a:r>
            <a:r>
              <a:rPr lang="en-US" sz="2800" dirty="0">
                <a:solidFill>
                  <a:srgbClr val="66FF33"/>
                </a:solidFill>
                <a:latin typeface="+mn-lt"/>
              </a:rPr>
              <a:t>stainless steel</a:t>
            </a:r>
            <a:r>
              <a:rPr lang="en-US" sz="2800" dirty="0">
                <a:latin typeface="+mn-lt"/>
              </a:rPr>
              <a:t> or </a:t>
            </a:r>
            <a:r>
              <a:rPr lang="en-US" sz="2800" dirty="0">
                <a:solidFill>
                  <a:srgbClr val="66FF33"/>
                </a:solidFill>
                <a:latin typeface="+mn-lt"/>
              </a:rPr>
              <a:t>gold-plated base metal</a:t>
            </a:r>
            <a:r>
              <a:rPr lang="en-US" sz="2800" dirty="0">
                <a:latin typeface="+mn-lt"/>
              </a:rPr>
              <a:t> …their ends attached to swivels in the </a:t>
            </a:r>
            <a:r>
              <a:rPr lang="en-US" sz="2800" dirty="0">
                <a:solidFill>
                  <a:srgbClr val="00FFFF"/>
                </a:solidFill>
                <a:latin typeface="+mn-lt"/>
              </a:rPr>
              <a:t>premolar areas</a:t>
            </a:r>
            <a:r>
              <a:rPr lang="en-US" sz="2800" dirty="0">
                <a:latin typeface="+mn-lt"/>
              </a:rPr>
              <a:t> on both sides of the upper and lower dentures.</a:t>
            </a:r>
          </a:p>
          <a:p>
            <a:pPr>
              <a:lnSpc>
                <a:spcPct val="90000"/>
              </a:lnSpc>
            </a:pPr>
            <a:r>
              <a:rPr lang="en-US" sz="2800" dirty="0">
                <a:latin typeface="+mn-lt"/>
              </a:rPr>
              <a:t>as soon as they are released the dentures are forced apart by the action of the springs and held in place.</a:t>
            </a:r>
          </a:p>
          <a:p>
            <a:pPr>
              <a:lnSpc>
                <a:spcPct val="90000"/>
              </a:lnSpc>
              <a:buNone/>
            </a:pPr>
            <a:endParaRPr lang="en-US" sz="2800" dirty="0">
              <a:solidFill>
                <a:srgbClr val="00FFFF"/>
              </a:solidFill>
              <a:latin typeface="+mn-lt"/>
            </a:endParaRPr>
          </a:p>
          <a:p>
            <a:pPr>
              <a:lnSpc>
                <a:spcPct val="90000"/>
              </a:lnSpc>
            </a:pPr>
            <a:endParaRPr lang="en-US" sz="2800" dirty="0">
              <a:solidFill>
                <a:srgbClr val="00FFFF"/>
              </a:solidFill>
              <a:latin typeface="+mn-lt"/>
            </a:endParaRPr>
          </a:p>
        </p:txBody>
      </p:sp>
      <p:pic>
        <p:nvPicPr>
          <p:cNvPr id="616452" name="Picture 4" descr="DSCN0158"/>
          <p:cNvPicPr>
            <a:picLocks noChangeAspect="1" noChangeArrowheads="1"/>
          </p:cNvPicPr>
          <p:nvPr/>
        </p:nvPicPr>
        <p:blipFill>
          <a:blip r:embed="rId2">
            <a:grayscl/>
          </a:blip>
          <a:srcRect l="24316" t="28125" r="21973" b="18750"/>
          <a:stretch>
            <a:fillRect/>
          </a:stretch>
        </p:blipFill>
        <p:spPr bwMode="auto">
          <a:xfrm>
            <a:off x="6108701" y="1341438"/>
            <a:ext cx="2506133" cy="2120900"/>
          </a:xfrm>
          <a:prstGeom prst="rect">
            <a:avLst/>
          </a:prstGeom>
          <a:ln>
            <a:noFill/>
          </a:ln>
          <a:effectLst>
            <a:softEdge rad="112500"/>
          </a:effectLst>
        </p:spPr>
      </p:pic>
      <p:pic>
        <p:nvPicPr>
          <p:cNvPr id="616453" name="Picture 5" descr="DSCN0157"/>
          <p:cNvPicPr>
            <a:picLocks noChangeAspect="1" noChangeArrowheads="1"/>
          </p:cNvPicPr>
          <p:nvPr/>
        </p:nvPicPr>
        <p:blipFill>
          <a:blip r:embed="rId3"/>
          <a:srcRect l="37793" t="12891" r="33984" b="31355"/>
          <a:stretch>
            <a:fillRect/>
          </a:stretch>
        </p:blipFill>
        <p:spPr bwMode="auto">
          <a:xfrm>
            <a:off x="6132689" y="4000500"/>
            <a:ext cx="2503311" cy="23622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36</a:t>
            </a:fld>
            <a:endParaRPr lang="en-US"/>
          </a:p>
        </p:txBody>
      </p:sp>
      <p:sp>
        <p:nvSpPr>
          <p:cNvPr id="3" name="AutoShape 2" descr="http://www.netanimations.net/animated_spring-bouncing.gif"/>
          <p:cNvSpPr>
            <a:spLocks noChangeAspect="1" noChangeArrowheads="1"/>
          </p:cNvSpPr>
          <p:nvPr/>
        </p:nvSpPr>
        <p:spPr bwMode="auto">
          <a:xfrm>
            <a:off x="155575" y="-1462088"/>
            <a:ext cx="2286000" cy="30480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2" name="Picture 4" descr="http://www.netanimations.net/animated_spring-bouncing.gif"/>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851116" y="-685800"/>
            <a:ext cx="1290386" cy="172051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000100" y="1142984"/>
            <a:ext cx="4951997" cy="461665"/>
          </a:xfrm>
          <a:prstGeom prst="rect">
            <a:avLst/>
          </a:prstGeom>
          <a:solidFill>
            <a:srgbClr val="FFFF00"/>
          </a:solidFill>
        </p:spPr>
        <p:txBody>
          <a:bodyPr wrap="square">
            <a:spAutoFit/>
          </a:bodyPr>
          <a:lstStyle/>
          <a:p>
            <a:r>
              <a:rPr lang="en-US" sz="2000" dirty="0" smtClean="0"/>
              <a:t> </a:t>
            </a:r>
            <a:r>
              <a:rPr lang="en-US" sz="2400" dirty="0" err="1" smtClean="0">
                <a:solidFill>
                  <a:schemeClr val="bg1"/>
                </a:solidFill>
              </a:rPr>
              <a:t>Fauchard</a:t>
            </a:r>
            <a:r>
              <a:rPr lang="en-US" sz="2400" dirty="0" smtClean="0">
                <a:solidFill>
                  <a:schemeClr val="bg1"/>
                </a:solidFill>
              </a:rPr>
              <a:t>  1678- 1761  introduced springs </a:t>
            </a:r>
            <a:endParaRPr lang="en-IN" sz="2400" dirty="0">
              <a:solidFill>
                <a:schemeClr val="bg1"/>
              </a:solidFill>
            </a:endParaRPr>
          </a:p>
        </p:txBody>
      </p:sp>
    </p:spTree>
    <p:extLst>
      <p:ext uri="{BB962C8B-B14F-4D97-AF65-F5344CB8AC3E}">
        <p14:creationId xmlns:p14="http://schemas.microsoft.com/office/powerpoint/2010/main" xmlns="" val="5122607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3"/>
          <p:cNvSpPr>
            <a:spLocks noGrp="1" noChangeArrowheads="1"/>
          </p:cNvSpPr>
          <p:nvPr>
            <p:ph type="body" idx="1"/>
          </p:nvPr>
        </p:nvSpPr>
        <p:spPr>
          <a:xfrm>
            <a:off x="296333" y="361950"/>
            <a:ext cx="5819019" cy="6496050"/>
          </a:xfrm>
        </p:spPr>
        <p:txBody>
          <a:bodyPr>
            <a:normAutofit/>
          </a:bodyPr>
          <a:lstStyle/>
          <a:p>
            <a:pPr>
              <a:lnSpc>
                <a:spcPct val="110000"/>
              </a:lnSpc>
              <a:buFontTx/>
              <a:buNone/>
            </a:pPr>
            <a:r>
              <a:rPr lang="en-US" sz="3200" u="sng" dirty="0">
                <a:solidFill>
                  <a:srgbClr val="00FFFF"/>
                </a:solidFill>
                <a:latin typeface="+mn-lt"/>
              </a:rPr>
              <a:t>Disadvantages of springs</a:t>
            </a:r>
          </a:p>
          <a:p>
            <a:pPr>
              <a:lnSpc>
                <a:spcPct val="110000"/>
              </a:lnSpc>
            </a:pPr>
            <a:r>
              <a:rPr lang="en-US" sz="2800" dirty="0">
                <a:latin typeface="+mn-lt"/>
              </a:rPr>
              <a:t>Constant pressure causes </a:t>
            </a:r>
            <a:r>
              <a:rPr lang="en-US" sz="2800" dirty="0">
                <a:solidFill>
                  <a:srgbClr val="66FF33"/>
                </a:solidFill>
                <a:latin typeface="+mn-lt"/>
              </a:rPr>
              <a:t>excessive </a:t>
            </a:r>
            <a:r>
              <a:rPr lang="en-US" sz="2800" dirty="0" err="1">
                <a:solidFill>
                  <a:srgbClr val="66FF33"/>
                </a:solidFill>
                <a:latin typeface="+mn-lt"/>
              </a:rPr>
              <a:t>resorption</a:t>
            </a:r>
            <a:endParaRPr lang="en-US" sz="2800" dirty="0">
              <a:solidFill>
                <a:srgbClr val="66FF33"/>
              </a:solidFill>
              <a:latin typeface="+mn-lt"/>
            </a:endParaRPr>
          </a:p>
          <a:p>
            <a:pPr>
              <a:lnSpc>
                <a:spcPct val="110000"/>
              </a:lnSpc>
            </a:pPr>
            <a:r>
              <a:rPr lang="en-US" sz="2800" dirty="0">
                <a:latin typeface="+mn-lt"/>
              </a:rPr>
              <a:t>The inner surfaces of the cheeks frequently become </a:t>
            </a:r>
            <a:r>
              <a:rPr lang="en-US" sz="2800" dirty="0">
                <a:solidFill>
                  <a:srgbClr val="66FF33"/>
                </a:solidFill>
                <a:latin typeface="+mn-lt"/>
              </a:rPr>
              <a:t>sore from frictional contact</a:t>
            </a:r>
            <a:r>
              <a:rPr lang="en-US" sz="2800" dirty="0">
                <a:latin typeface="+mn-lt"/>
              </a:rPr>
              <a:t> with the springs.</a:t>
            </a:r>
          </a:p>
          <a:p>
            <a:pPr>
              <a:lnSpc>
                <a:spcPct val="110000"/>
              </a:lnSpc>
            </a:pPr>
            <a:r>
              <a:rPr lang="en-US" sz="2800" dirty="0">
                <a:solidFill>
                  <a:srgbClr val="66FF33"/>
                </a:solidFill>
                <a:latin typeface="+mn-lt"/>
              </a:rPr>
              <a:t>Lateral movements</a:t>
            </a:r>
            <a:r>
              <a:rPr lang="en-US" sz="2800" dirty="0">
                <a:latin typeface="+mn-lt"/>
              </a:rPr>
              <a:t> of mandible </a:t>
            </a:r>
            <a:r>
              <a:rPr lang="en-US" sz="2800" dirty="0">
                <a:solidFill>
                  <a:schemeClr val="accent2"/>
                </a:solidFill>
                <a:latin typeface="+mn-lt"/>
              </a:rPr>
              <a:t>restricted</a:t>
            </a:r>
            <a:r>
              <a:rPr lang="en-US" sz="2800" dirty="0">
                <a:latin typeface="+mn-lt"/>
              </a:rPr>
              <a:t> and hence efficiency of the dentures is impaired.</a:t>
            </a:r>
          </a:p>
          <a:p>
            <a:pPr>
              <a:lnSpc>
                <a:spcPct val="110000"/>
              </a:lnSpc>
            </a:pPr>
            <a:r>
              <a:rPr lang="en-US" sz="2800" dirty="0">
                <a:latin typeface="+mn-lt"/>
              </a:rPr>
              <a:t>Mucous membrane can not tolerate constant pressure.</a:t>
            </a:r>
          </a:p>
          <a:p>
            <a:pPr>
              <a:lnSpc>
                <a:spcPct val="110000"/>
              </a:lnSpc>
            </a:pPr>
            <a:r>
              <a:rPr lang="en-US" sz="2800" dirty="0">
                <a:solidFill>
                  <a:schemeClr val="accent2"/>
                </a:solidFill>
                <a:latin typeface="+mn-lt"/>
              </a:rPr>
              <a:t>unhygienic</a:t>
            </a:r>
          </a:p>
          <a:p>
            <a:pPr>
              <a:lnSpc>
                <a:spcPct val="110000"/>
              </a:lnSpc>
            </a:pPr>
            <a:endParaRPr lang="en-US" sz="3200" dirty="0">
              <a:solidFill>
                <a:schemeClr val="accent2"/>
              </a:solidFill>
            </a:endParaRPr>
          </a:p>
        </p:txBody>
      </p:sp>
      <p:pic>
        <p:nvPicPr>
          <p:cNvPr id="617476" name="Picture 4" descr="DSCN0167"/>
          <p:cNvPicPr>
            <a:picLocks noChangeAspect="1" noChangeArrowheads="1"/>
          </p:cNvPicPr>
          <p:nvPr/>
        </p:nvPicPr>
        <p:blipFill>
          <a:blip r:embed="rId2">
            <a:lum bright="28000" contrast="68000"/>
            <a:grayscl/>
          </a:blip>
          <a:srcRect l="43359" t="24316" r="23828" b="45117"/>
          <a:stretch>
            <a:fillRect/>
          </a:stretch>
        </p:blipFill>
        <p:spPr bwMode="auto">
          <a:xfrm>
            <a:off x="5907863" y="1669143"/>
            <a:ext cx="3146627" cy="3269338"/>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37</a:t>
            </a:fld>
            <a:endParaRPr lang="en-US"/>
          </a:p>
        </p:txBody>
      </p:sp>
    </p:spTree>
    <p:extLst>
      <p:ext uri="{BB962C8B-B14F-4D97-AF65-F5344CB8AC3E}">
        <p14:creationId xmlns:p14="http://schemas.microsoft.com/office/powerpoint/2010/main" xmlns="" val="40745105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500174"/>
            <a:ext cx="5870448" cy="4572000"/>
          </a:xfrm>
        </p:spPr>
        <p:txBody>
          <a:bodyPr>
            <a:normAutofit/>
          </a:bodyPr>
          <a:lstStyle/>
          <a:p>
            <a:pPr>
              <a:lnSpc>
                <a:spcPct val="110000"/>
              </a:lnSpc>
            </a:pPr>
            <a:r>
              <a:rPr lang="en-US" sz="2800" dirty="0" smtClean="0">
                <a:latin typeface="+mn-lt"/>
              </a:rPr>
              <a:t>A relief chamber with definite margins is created on the palatal side of the denture</a:t>
            </a:r>
          </a:p>
          <a:p>
            <a:pPr>
              <a:lnSpc>
                <a:spcPct val="110000"/>
              </a:lnSpc>
            </a:pPr>
            <a:r>
              <a:rPr lang="en-US" sz="2800" dirty="0" smtClean="0">
                <a:latin typeface="+mn-lt"/>
              </a:rPr>
              <a:t>When the denture is inserted, a partial vacuum is created in this chamber by sucking and swallowing action</a:t>
            </a:r>
          </a:p>
          <a:p>
            <a:pPr>
              <a:lnSpc>
                <a:spcPct val="110000"/>
              </a:lnSpc>
            </a:pPr>
            <a:endParaRPr lang="en-US" sz="2400" dirty="0" smtClean="0">
              <a:latin typeface="+mn-lt"/>
            </a:endParaRPr>
          </a:p>
          <a:p>
            <a:pPr>
              <a:buNone/>
            </a:pPr>
            <a:r>
              <a:rPr lang="en-US" sz="2800" u="sng" dirty="0" smtClean="0">
                <a:solidFill>
                  <a:schemeClr val="accent2">
                    <a:lumMod val="60000"/>
                    <a:lumOff val="40000"/>
                  </a:schemeClr>
                </a:solidFill>
                <a:latin typeface="+mn-lt"/>
              </a:rPr>
              <a:t>  DISADVANTAGE</a:t>
            </a:r>
          </a:p>
          <a:p>
            <a:pPr algn="just">
              <a:buNone/>
            </a:pPr>
            <a:r>
              <a:rPr lang="en-US" sz="2400" dirty="0" smtClean="0">
                <a:latin typeface="+mn-lt"/>
              </a:rPr>
              <a:t>    </a:t>
            </a:r>
            <a:r>
              <a:rPr lang="en-US" sz="2800" dirty="0" smtClean="0">
                <a:latin typeface="+mn-lt"/>
              </a:rPr>
              <a:t>Irritation and proliferation of tissues in to the chamber</a:t>
            </a:r>
            <a:endParaRPr lang="en-US" sz="2800" dirty="0">
              <a:latin typeface="+mn-lt"/>
            </a:endParaRPr>
          </a:p>
        </p:txBody>
      </p:sp>
      <p:sp>
        <p:nvSpPr>
          <p:cNvPr id="4" name="Rectangle 2"/>
          <p:cNvSpPr>
            <a:spLocks noGrp="1" noChangeArrowheads="1"/>
          </p:cNvSpPr>
          <p:nvPr>
            <p:ph type="title"/>
          </p:nvPr>
        </p:nvSpPr>
        <p:spPr>
          <a:xfrm>
            <a:off x="-1071602" y="214290"/>
            <a:ext cx="8534400" cy="1143000"/>
          </a:xfrm>
        </p:spPr>
        <p:txBody>
          <a:bodyPr>
            <a:normAutofit/>
          </a:bodyPr>
          <a:lstStyle/>
          <a:p>
            <a:pPr algn="ctr" fontAlgn="auto">
              <a:spcAft>
                <a:spcPts val="0"/>
              </a:spcAft>
              <a:defRPr/>
            </a:pPr>
            <a:r>
              <a:rPr lang="en-US" sz="3600" dirty="0" smtClean="0">
                <a:solidFill>
                  <a:srgbClr val="FFFF00"/>
                </a:solidFill>
                <a:latin typeface="+mn-lt"/>
              </a:rPr>
              <a:t>Suction Chambers</a:t>
            </a:r>
            <a:endParaRPr lang="en-US" sz="3600" dirty="0">
              <a:solidFill>
                <a:srgbClr val="FFFF00"/>
              </a:solidFill>
              <a:latin typeface="+mn-lt"/>
            </a:endParaRPr>
          </a:p>
        </p:txBody>
      </p:sp>
      <p:pic>
        <p:nvPicPr>
          <p:cNvPr id="5" name="Picture 6" descr="DSCN0170"/>
          <p:cNvPicPr>
            <a:picLocks noChangeAspect="1" noChangeArrowheads="1"/>
          </p:cNvPicPr>
          <p:nvPr/>
        </p:nvPicPr>
        <p:blipFill>
          <a:blip r:embed="rId2">
            <a:lum bright="20000" contrast="50000"/>
            <a:grayscl/>
          </a:blip>
          <a:srcRect l="43652" t="12891" r="31277" b="71484"/>
          <a:stretch>
            <a:fillRect/>
          </a:stretch>
        </p:blipFill>
        <p:spPr bwMode="auto">
          <a:xfrm>
            <a:off x="5786446" y="1285860"/>
            <a:ext cx="3357554" cy="3286148"/>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38</a:t>
            </a:fld>
            <a:endParaRPr lang="en-US"/>
          </a:p>
        </p:txBody>
      </p:sp>
    </p:spTree>
    <p:extLst>
      <p:ext uri="{BB962C8B-B14F-4D97-AF65-F5344CB8AC3E}">
        <p14:creationId xmlns:p14="http://schemas.microsoft.com/office/powerpoint/2010/main" xmlns="" val="2706959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8534400" cy="533400"/>
          </a:xfrm>
        </p:spPr>
        <p:txBody>
          <a:bodyPr>
            <a:noAutofit/>
          </a:bodyPr>
          <a:lstStyle/>
          <a:p>
            <a:pPr algn="ctr"/>
            <a:r>
              <a:rPr lang="en-US" sz="3600" dirty="0" smtClean="0">
                <a:solidFill>
                  <a:schemeClr val="accent1">
                    <a:lumMod val="60000"/>
                    <a:lumOff val="40000"/>
                  </a:schemeClr>
                </a:solidFill>
                <a:latin typeface="+mn-lt"/>
              </a:rPr>
              <a:t>Rubber Suction Discs</a:t>
            </a:r>
            <a:r>
              <a:rPr lang="en-US" sz="4400" dirty="0" smtClean="0">
                <a:solidFill>
                  <a:schemeClr val="accent1">
                    <a:lumMod val="60000"/>
                    <a:lumOff val="40000"/>
                  </a:schemeClr>
                </a:solidFill>
                <a:latin typeface="+mn-lt"/>
              </a:rPr>
              <a:t>:</a:t>
            </a:r>
            <a:endParaRPr lang="en-US" sz="4800" dirty="0">
              <a:solidFill>
                <a:schemeClr val="accent1">
                  <a:lumMod val="60000"/>
                  <a:lumOff val="40000"/>
                </a:schemeClr>
              </a:solidFill>
              <a:latin typeface="+mn-lt"/>
            </a:endParaRPr>
          </a:p>
        </p:txBody>
      </p:sp>
      <p:sp>
        <p:nvSpPr>
          <p:cNvPr id="3" name="Content Placeholder 2"/>
          <p:cNvSpPr>
            <a:spLocks noGrp="1"/>
          </p:cNvSpPr>
          <p:nvPr>
            <p:ph sz="quarter" idx="1"/>
          </p:nvPr>
        </p:nvSpPr>
        <p:spPr>
          <a:xfrm>
            <a:off x="0" y="571480"/>
            <a:ext cx="6500858" cy="5791200"/>
          </a:xfrm>
        </p:spPr>
        <p:txBody>
          <a:bodyPr>
            <a:noAutofit/>
          </a:bodyPr>
          <a:lstStyle/>
          <a:p>
            <a:pPr>
              <a:lnSpc>
                <a:spcPct val="105000"/>
              </a:lnSpc>
            </a:pPr>
            <a:r>
              <a:rPr lang="en-US" sz="2800" dirty="0" smtClean="0">
                <a:solidFill>
                  <a:schemeClr val="accent4">
                    <a:lumMod val="40000"/>
                    <a:lumOff val="60000"/>
                  </a:schemeClr>
                </a:solidFill>
                <a:latin typeface="+mn-lt"/>
              </a:rPr>
              <a:t>They consist of a rubber disc which is buttoned on to a stud sunk into the fitting surface of the denture. </a:t>
            </a:r>
          </a:p>
          <a:p>
            <a:pPr>
              <a:lnSpc>
                <a:spcPct val="105000"/>
              </a:lnSpc>
            </a:pPr>
            <a:r>
              <a:rPr lang="en-US" sz="2800" dirty="0" smtClean="0">
                <a:solidFill>
                  <a:schemeClr val="accent4">
                    <a:lumMod val="40000"/>
                    <a:lumOff val="60000"/>
                  </a:schemeClr>
                </a:solidFill>
                <a:latin typeface="+mn-lt"/>
              </a:rPr>
              <a:t>The </a:t>
            </a:r>
            <a:r>
              <a:rPr lang="en-US" sz="2800" dirty="0" smtClean="0">
                <a:solidFill>
                  <a:srgbClr val="FFFF00"/>
                </a:solidFill>
                <a:latin typeface="+mn-lt"/>
              </a:rPr>
              <a:t>partial vacuum</a:t>
            </a:r>
            <a:r>
              <a:rPr lang="en-US" sz="2800" dirty="0" smtClean="0">
                <a:solidFill>
                  <a:schemeClr val="accent4">
                    <a:lumMod val="40000"/>
                    <a:lumOff val="60000"/>
                  </a:schemeClr>
                </a:solidFill>
                <a:latin typeface="+mn-lt"/>
              </a:rPr>
              <a:t> created within the perimeter of this disc holds the upper denture suspended from the hard palate. </a:t>
            </a:r>
          </a:p>
          <a:p>
            <a:pPr>
              <a:lnSpc>
                <a:spcPct val="105000"/>
              </a:lnSpc>
            </a:pPr>
            <a:endParaRPr lang="en-US" sz="2400" dirty="0" smtClean="0">
              <a:solidFill>
                <a:srgbClr val="99FF99"/>
              </a:solidFill>
              <a:latin typeface="+mn-lt"/>
            </a:endParaRPr>
          </a:p>
          <a:p>
            <a:pPr>
              <a:lnSpc>
                <a:spcPct val="105000"/>
              </a:lnSpc>
              <a:buFontTx/>
              <a:buNone/>
            </a:pPr>
            <a:r>
              <a:rPr lang="en-US" sz="2800" u="sng" dirty="0" smtClean="0">
                <a:solidFill>
                  <a:srgbClr val="99FF99"/>
                </a:solidFill>
                <a:latin typeface="+mn-lt"/>
              </a:rPr>
              <a:t>DISADVANTAGES:</a:t>
            </a:r>
          </a:p>
          <a:p>
            <a:pPr>
              <a:lnSpc>
                <a:spcPct val="105000"/>
              </a:lnSpc>
            </a:pPr>
            <a:r>
              <a:rPr lang="en-US" sz="2800" dirty="0" smtClean="0">
                <a:solidFill>
                  <a:schemeClr val="accent4">
                    <a:lumMod val="40000"/>
                    <a:lumOff val="60000"/>
                  </a:schemeClr>
                </a:solidFill>
                <a:latin typeface="+mn-lt"/>
              </a:rPr>
              <a:t>Due to the swelling and spreading of the rubber disc they are not self-limiting in action</a:t>
            </a:r>
          </a:p>
          <a:p>
            <a:pPr>
              <a:lnSpc>
                <a:spcPct val="105000"/>
              </a:lnSpc>
            </a:pPr>
            <a:r>
              <a:rPr lang="en-US" sz="2800" dirty="0" smtClean="0">
                <a:solidFill>
                  <a:schemeClr val="accent4">
                    <a:lumMod val="40000"/>
                    <a:lumOff val="60000"/>
                  </a:schemeClr>
                </a:solidFill>
                <a:latin typeface="+mn-lt"/>
              </a:rPr>
              <a:t>unhygienic. Damage to soft tissues..the disc is porous and it swells and becomes very foul. </a:t>
            </a:r>
          </a:p>
          <a:p>
            <a:pPr>
              <a:lnSpc>
                <a:spcPct val="105000"/>
              </a:lnSpc>
            </a:pPr>
            <a:endParaRPr lang="en-US" sz="2400" dirty="0" smtClean="0">
              <a:solidFill>
                <a:schemeClr val="accent4">
                  <a:lumMod val="40000"/>
                  <a:lumOff val="60000"/>
                </a:schemeClr>
              </a:solidFill>
            </a:endParaRPr>
          </a:p>
          <a:p>
            <a:endParaRPr lang="en-US" sz="2400" dirty="0">
              <a:solidFill>
                <a:schemeClr val="accent4">
                  <a:lumMod val="40000"/>
                  <a:lumOff val="60000"/>
                </a:schemeClr>
              </a:solidFill>
            </a:endParaRPr>
          </a:p>
        </p:txBody>
      </p:sp>
      <p:pic>
        <p:nvPicPr>
          <p:cNvPr id="4" name="Picture 4" descr="DSC01988"/>
          <p:cNvPicPr>
            <a:picLocks noChangeAspect="1" noChangeArrowheads="1"/>
          </p:cNvPicPr>
          <p:nvPr/>
        </p:nvPicPr>
        <p:blipFill>
          <a:blip r:embed="rId2" cstate="print">
            <a:lum bright="36000" contrast="72000"/>
          </a:blip>
          <a:srcRect l="25084" t="25740" r="28389" b="22073"/>
          <a:stretch>
            <a:fillRect/>
          </a:stretch>
        </p:blipFill>
        <p:spPr bwMode="auto">
          <a:xfrm>
            <a:off x="6594475" y="214290"/>
            <a:ext cx="2549525" cy="2147212"/>
          </a:xfrm>
          <a:prstGeom prst="rect">
            <a:avLst/>
          </a:prstGeom>
          <a:ln>
            <a:noFill/>
          </a:ln>
          <a:effectLst>
            <a:softEdge rad="112500"/>
          </a:effectLst>
        </p:spPr>
      </p:pic>
      <p:pic>
        <p:nvPicPr>
          <p:cNvPr id="5" name="Picture 5" descr="DSC01989"/>
          <p:cNvPicPr>
            <a:picLocks noChangeAspect="1" noChangeArrowheads="1"/>
          </p:cNvPicPr>
          <p:nvPr/>
        </p:nvPicPr>
        <p:blipFill>
          <a:blip r:embed="rId3" cstate="print">
            <a:lum bright="58000" contrast="70000"/>
          </a:blip>
          <a:srcRect l="26833" t="30481" r="23167" b="29666"/>
          <a:stretch>
            <a:fillRect/>
          </a:stretch>
        </p:blipFill>
        <p:spPr bwMode="auto">
          <a:xfrm>
            <a:off x="6528319" y="2500306"/>
            <a:ext cx="2615681" cy="1563029"/>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A8321860-269E-4CBF-B856-6A93AF4A4EC8}" type="slidenum">
              <a:rPr lang="en-US" smtClean="0"/>
              <a:pPr/>
              <a:t>39</a:t>
            </a:fld>
            <a:endParaRPr lang="en-US"/>
          </a:p>
        </p:txBody>
      </p:sp>
      <p:pic>
        <p:nvPicPr>
          <p:cNvPr id="22529" name="Picture 1" descr="C:\Users\Umakanth\Desktop\New folder (2)\images (1).jpg"/>
          <p:cNvPicPr>
            <a:picLocks noChangeAspect="1" noChangeArrowheads="1"/>
          </p:cNvPicPr>
          <p:nvPr/>
        </p:nvPicPr>
        <p:blipFill>
          <a:blip r:embed="rId4"/>
          <a:srcRect/>
          <a:stretch>
            <a:fillRect/>
          </a:stretch>
        </p:blipFill>
        <p:spPr bwMode="auto">
          <a:xfrm>
            <a:off x="6643702" y="4214818"/>
            <a:ext cx="1743075" cy="1743077"/>
          </a:xfrm>
          <a:prstGeom prst="rect">
            <a:avLst/>
          </a:prstGeom>
          <a:noFill/>
        </p:spPr>
      </p:pic>
    </p:spTree>
    <p:extLst>
      <p:ext uri="{BB962C8B-B14F-4D97-AF65-F5344CB8AC3E}">
        <p14:creationId xmlns:p14="http://schemas.microsoft.com/office/powerpoint/2010/main" xmlns="" val="3661180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7" name="Rectangle 3"/>
          <p:cNvSpPr>
            <a:spLocks noGrp="1" noChangeArrowheads="1"/>
          </p:cNvSpPr>
          <p:nvPr>
            <p:ph type="body" idx="1"/>
          </p:nvPr>
        </p:nvSpPr>
        <p:spPr>
          <a:xfrm>
            <a:off x="381000" y="0"/>
            <a:ext cx="8458200" cy="7315200"/>
          </a:xfrm>
        </p:spPr>
        <p:txBody>
          <a:bodyPr>
            <a:normAutofit/>
          </a:bodyPr>
          <a:lstStyle/>
          <a:p>
            <a:r>
              <a:rPr lang="en-US" dirty="0"/>
              <a:t>STABILITY</a:t>
            </a:r>
          </a:p>
          <a:p>
            <a:pPr lvl="1"/>
            <a:r>
              <a:rPr lang="en-US" dirty="0">
                <a:solidFill>
                  <a:srgbClr val="FFFF00"/>
                </a:solidFill>
              </a:rPr>
              <a:t>FACTORS CONTRIBUTING TO STABILITY</a:t>
            </a:r>
          </a:p>
          <a:p>
            <a:pPr lvl="1"/>
            <a:r>
              <a:rPr lang="en-US" dirty="0" smtClean="0">
                <a:solidFill>
                  <a:srgbClr val="FFFF00"/>
                </a:solidFill>
              </a:rPr>
              <a:t>REVIEW </a:t>
            </a:r>
            <a:r>
              <a:rPr lang="en-US" dirty="0">
                <a:solidFill>
                  <a:srgbClr val="FFFF00"/>
                </a:solidFill>
              </a:rPr>
              <a:t>OF LITERATURE</a:t>
            </a:r>
            <a:endParaRPr lang="en-US" dirty="0">
              <a:solidFill>
                <a:srgbClr val="FFCCFF"/>
              </a:solidFill>
            </a:endParaRPr>
          </a:p>
          <a:p>
            <a:pPr marL="342900" lvl="0" indent="-342900" eaLnBrk="0" fontAlgn="base" hangingPunct="0">
              <a:spcBef>
                <a:spcPct val="20000"/>
              </a:spcBef>
              <a:spcAft>
                <a:spcPct val="0"/>
              </a:spcAft>
              <a:buClrTx/>
              <a:buSzPct val="100000"/>
              <a:buFontTx/>
              <a:buChar char="•"/>
              <a:defRPr/>
            </a:pPr>
            <a:r>
              <a:rPr lang="en-US" sz="3200" kern="0" dirty="0"/>
              <a:t>SUPPORT</a:t>
            </a:r>
          </a:p>
          <a:p>
            <a:pPr marL="1074420" lvl="2" indent="-342900" algn="just" eaLnBrk="0" fontAlgn="base" hangingPunct="0">
              <a:spcBef>
                <a:spcPct val="20000"/>
              </a:spcBef>
              <a:spcAft>
                <a:spcPct val="0"/>
              </a:spcAft>
              <a:buClrTx/>
              <a:buSzPct val="100000"/>
              <a:defRPr/>
            </a:pPr>
            <a:r>
              <a:rPr lang="en-US" kern="0" dirty="0">
                <a:solidFill>
                  <a:srgbClr val="FFCCFF"/>
                </a:solidFill>
              </a:rPr>
              <a:t>COMPARISION OF SUPPORT IN DENTULOUS AND  EDENTULOUS</a:t>
            </a:r>
          </a:p>
          <a:p>
            <a:pPr marL="1074420" lvl="2" indent="-342900" algn="just" eaLnBrk="0" fontAlgn="base" hangingPunct="0">
              <a:spcBef>
                <a:spcPct val="20000"/>
              </a:spcBef>
              <a:spcAft>
                <a:spcPct val="0"/>
              </a:spcAft>
              <a:buClrTx/>
              <a:buSzPct val="100000"/>
              <a:defRPr/>
            </a:pPr>
            <a:r>
              <a:rPr lang="en-US" kern="0" dirty="0" smtClean="0">
                <a:solidFill>
                  <a:srgbClr val="FFCCFF"/>
                </a:solidFill>
              </a:rPr>
              <a:t>TYPES </a:t>
            </a:r>
            <a:r>
              <a:rPr lang="en-US" kern="0" dirty="0">
                <a:solidFill>
                  <a:srgbClr val="FFCCFF"/>
                </a:solidFill>
              </a:rPr>
              <a:t>OF SUPPORT</a:t>
            </a:r>
          </a:p>
          <a:p>
            <a:pPr marL="1074420" lvl="2" indent="-342900" algn="just" eaLnBrk="0" fontAlgn="base" hangingPunct="0">
              <a:spcBef>
                <a:spcPct val="20000"/>
              </a:spcBef>
              <a:spcAft>
                <a:spcPct val="0"/>
              </a:spcAft>
              <a:buClrTx/>
              <a:buSzPct val="100000"/>
              <a:defRPr/>
            </a:pPr>
            <a:r>
              <a:rPr lang="en-US" kern="0" dirty="0">
                <a:solidFill>
                  <a:srgbClr val="FFCCFF"/>
                </a:solidFill>
              </a:rPr>
              <a:t>NATURE OF SUPPORTING TISSUES</a:t>
            </a:r>
          </a:p>
          <a:p>
            <a:pPr marL="1074420" lvl="2" indent="-342900" algn="just" eaLnBrk="0" fontAlgn="base" hangingPunct="0">
              <a:spcBef>
                <a:spcPct val="20000"/>
              </a:spcBef>
              <a:spcAft>
                <a:spcPct val="0"/>
              </a:spcAft>
              <a:buClrTx/>
              <a:buSzPct val="100000"/>
              <a:defRPr/>
            </a:pPr>
            <a:r>
              <a:rPr lang="en-US" kern="0" dirty="0">
                <a:solidFill>
                  <a:srgbClr val="FFCCFF"/>
                </a:solidFill>
              </a:rPr>
              <a:t>DENTURE BEARING AREAS</a:t>
            </a:r>
          </a:p>
          <a:p>
            <a:pPr marL="1074420" lvl="2" indent="-342900" algn="just" eaLnBrk="0" fontAlgn="base" hangingPunct="0">
              <a:spcBef>
                <a:spcPct val="20000"/>
              </a:spcBef>
              <a:spcAft>
                <a:spcPct val="0"/>
              </a:spcAft>
              <a:buClrTx/>
              <a:buSzPct val="100000"/>
              <a:defRPr/>
            </a:pPr>
            <a:r>
              <a:rPr lang="en-US" kern="0" dirty="0">
                <a:solidFill>
                  <a:srgbClr val="FFCCFF"/>
                </a:solidFill>
              </a:rPr>
              <a:t>METHODS TO IMPROVE </a:t>
            </a:r>
            <a:r>
              <a:rPr lang="en-US" kern="0" dirty="0" smtClean="0">
                <a:solidFill>
                  <a:srgbClr val="FFCCFF"/>
                </a:solidFill>
              </a:rPr>
              <a:t>SUPPORT</a:t>
            </a:r>
          </a:p>
          <a:p>
            <a:pPr marL="342900" lvl="0" indent="-342900" eaLnBrk="0" fontAlgn="base" hangingPunct="0">
              <a:spcBef>
                <a:spcPct val="20000"/>
              </a:spcBef>
              <a:spcAft>
                <a:spcPct val="0"/>
              </a:spcAft>
              <a:buClrTx/>
              <a:buSzPct val="100000"/>
              <a:buFontTx/>
              <a:buChar char="•"/>
              <a:defRPr/>
            </a:pPr>
            <a:r>
              <a:rPr lang="en-US" sz="2800" b="1" kern="0" dirty="0" smtClean="0">
                <a:solidFill>
                  <a:srgbClr val="FFFF00"/>
                </a:solidFill>
              </a:rPr>
              <a:t>Conclusion</a:t>
            </a:r>
          </a:p>
          <a:p>
            <a:pPr marL="342900" lvl="0" indent="-342900" eaLnBrk="0" fontAlgn="base" hangingPunct="0">
              <a:spcBef>
                <a:spcPct val="20000"/>
              </a:spcBef>
              <a:spcAft>
                <a:spcPct val="0"/>
              </a:spcAft>
              <a:buClrTx/>
              <a:buSzPct val="100000"/>
              <a:buFontTx/>
              <a:buChar char="•"/>
              <a:defRPr/>
            </a:pPr>
            <a:r>
              <a:rPr lang="en-US" sz="2400" b="1" kern="0" dirty="0" smtClean="0">
                <a:solidFill>
                  <a:srgbClr val="FFFF00"/>
                </a:solidFill>
              </a:rPr>
              <a:t> </a:t>
            </a:r>
            <a:r>
              <a:rPr lang="en-US" sz="2400" b="1" kern="0" dirty="0">
                <a:solidFill>
                  <a:srgbClr val="FFFF00"/>
                </a:solidFill>
              </a:rPr>
              <a:t>List of References </a:t>
            </a:r>
            <a:endParaRPr lang="en-US" sz="2800" b="1" kern="0" dirty="0">
              <a:solidFill>
                <a:srgbClr val="FFFF00"/>
              </a:solidFill>
            </a:endParaRPr>
          </a:p>
          <a:p>
            <a:pPr marL="525780" indent="-342900" algn="just" eaLnBrk="0" fontAlgn="base" hangingPunct="0">
              <a:spcBef>
                <a:spcPct val="20000"/>
              </a:spcBef>
              <a:spcAft>
                <a:spcPct val="0"/>
              </a:spcAft>
              <a:buClrTx/>
              <a:buSzPct val="100000"/>
              <a:defRPr/>
            </a:pPr>
            <a:endParaRPr lang="en-US" kern="0" dirty="0">
              <a:solidFill>
                <a:srgbClr val="FFCCFF"/>
              </a:solidFill>
            </a:endParaRPr>
          </a:p>
          <a:p>
            <a:pPr marL="742950" lvl="1" indent="-285750" eaLnBrk="0" fontAlgn="base" hangingPunct="0">
              <a:spcBef>
                <a:spcPct val="20000"/>
              </a:spcBef>
              <a:spcAft>
                <a:spcPct val="0"/>
              </a:spcAft>
              <a:buClrTx/>
              <a:buSzPct val="100000"/>
              <a:buFontTx/>
              <a:buChar char="–"/>
              <a:defRPr/>
            </a:pPr>
            <a:endParaRPr lang="en-US" sz="2800" kern="0" dirty="0">
              <a:solidFill>
                <a:srgbClr val="00FFFF"/>
              </a:solidFill>
            </a:endParaRPr>
          </a:p>
          <a:p>
            <a:endParaRPr lang="en-US" dirty="0"/>
          </a:p>
          <a:p>
            <a:pPr lvl="2"/>
            <a:endParaRPr lang="en-US" dirty="0"/>
          </a:p>
        </p:txBody>
      </p:sp>
      <p:pic>
        <p:nvPicPr>
          <p:cNvPr id="4" name="Picture 4" descr="CAO9UN0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05600" y="4876800"/>
            <a:ext cx="2070100" cy="163036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3554" name="Picture 2" descr="http://www.purpletrain.com/login/images/contents_icon.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14606" y="218098"/>
            <a:ext cx="1077612" cy="69727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A8321860-269E-4CBF-B856-6A93AF4A4EC8}" type="slidenum">
              <a:rPr lang="en-US" smtClean="0"/>
              <a:pPr/>
              <a:t>4</a:t>
            </a:fld>
            <a:endParaRPr lang="en-US"/>
          </a:p>
        </p:txBody>
      </p:sp>
    </p:spTree>
    <p:extLst>
      <p:ext uri="{BB962C8B-B14F-4D97-AF65-F5344CB8AC3E}">
        <p14:creationId xmlns:p14="http://schemas.microsoft.com/office/powerpoint/2010/main" xmlns="" val="6107295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0"/>
            <a:ext cx="7772400" cy="1143000"/>
          </a:xfrm>
        </p:spPr>
        <p:txBody>
          <a:bodyPr>
            <a:normAutofit/>
          </a:bodyPr>
          <a:lstStyle/>
          <a:p>
            <a:pPr algn="ctr"/>
            <a:r>
              <a:rPr lang="en-US" sz="3600" b="1" dirty="0" smtClean="0">
                <a:solidFill>
                  <a:srgbClr val="99FF99"/>
                </a:solidFill>
                <a:latin typeface="+mn-lt"/>
              </a:rPr>
              <a:t>Mucosal Inserts</a:t>
            </a:r>
            <a:endParaRPr lang="en-US" sz="3600" b="1" dirty="0">
              <a:solidFill>
                <a:srgbClr val="99FF99"/>
              </a:solidFill>
              <a:latin typeface="+mn-lt"/>
            </a:endParaRPr>
          </a:p>
        </p:txBody>
      </p:sp>
      <p:sp>
        <p:nvSpPr>
          <p:cNvPr id="3" name="Content Placeholder 2"/>
          <p:cNvSpPr>
            <a:spLocks noGrp="1"/>
          </p:cNvSpPr>
          <p:nvPr>
            <p:ph sz="quarter" idx="1"/>
          </p:nvPr>
        </p:nvSpPr>
        <p:spPr>
          <a:xfrm>
            <a:off x="214282" y="1071546"/>
            <a:ext cx="8004048" cy="4572000"/>
          </a:xfrm>
        </p:spPr>
        <p:txBody>
          <a:bodyPr>
            <a:normAutofit/>
          </a:bodyPr>
          <a:lstStyle/>
          <a:p>
            <a:pPr algn="ctr">
              <a:lnSpc>
                <a:spcPct val="150000"/>
              </a:lnSpc>
            </a:pPr>
            <a:r>
              <a:rPr lang="en-US" sz="2800" dirty="0" smtClean="0">
                <a:latin typeface="+mn-lt"/>
              </a:rPr>
              <a:t>These are small mushroom shaped metal appliances  attached to the tissue side of the maxillary denture . When the denture is inserted in to the mouth , these studs insert in to specially prepared receptor sites  within the mucosa.</a:t>
            </a:r>
            <a:endParaRPr lang="en-US" sz="2800" dirty="0">
              <a:latin typeface="+mn-lt"/>
            </a:endParaRPr>
          </a:p>
        </p:txBody>
      </p:sp>
      <p:sp>
        <p:nvSpPr>
          <p:cNvPr id="4" name="Slide Number Placeholder 3"/>
          <p:cNvSpPr>
            <a:spLocks noGrp="1"/>
          </p:cNvSpPr>
          <p:nvPr>
            <p:ph type="sldNum" sz="quarter" idx="12"/>
          </p:nvPr>
        </p:nvSpPr>
        <p:spPr/>
        <p:txBody>
          <a:bodyPr/>
          <a:lstStyle/>
          <a:p>
            <a:fld id="{A8321860-269E-4CBF-B856-6A93AF4A4EC8}" type="slidenum">
              <a:rPr lang="en-US" smtClean="0"/>
              <a:pPr/>
              <a:t>40</a:t>
            </a:fld>
            <a:endParaRPr lang="en-US"/>
          </a:p>
        </p:txBody>
      </p:sp>
      <p:pic>
        <p:nvPicPr>
          <p:cNvPr id="5" name="Picture 4" descr="C:\Users\Umakanth\Desktop\New folder (2)\images (2).jpg"/>
          <p:cNvPicPr>
            <a:picLocks noChangeAspect="1" noChangeArrowheads="1"/>
          </p:cNvPicPr>
          <p:nvPr/>
        </p:nvPicPr>
        <p:blipFill>
          <a:blip r:embed="rId3"/>
          <a:srcRect/>
          <a:stretch>
            <a:fillRect/>
          </a:stretch>
        </p:blipFill>
        <p:spPr bwMode="auto">
          <a:xfrm>
            <a:off x="5929322" y="4500570"/>
            <a:ext cx="2381250" cy="1828800"/>
          </a:xfrm>
          <a:prstGeom prst="rect">
            <a:avLst/>
          </a:prstGeom>
          <a:noFill/>
        </p:spPr>
      </p:pic>
      <p:pic>
        <p:nvPicPr>
          <p:cNvPr id="6" name="Picture 5" descr="C:\Users\Umakanth\Desktop\New folder (2)\download - Copy.jpg"/>
          <p:cNvPicPr>
            <a:picLocks noChangeAspect="1" noChangeArrowheads="1"/>
          </p:cNvPicPr>
          <p:nvPr/>
        </p:nvPicPr>
        <p:blipFill>
          <a:blip r:embed="rId4"/>
          <a:srcRect/>
          <a:stretch>
            <a:fillRect/>
          </a:stretch>
        </p:blipFill>
        <p:spPr bwMode="auto">
          <a:xfrm>
            <a:off x="889695" y="4357694"/>
            <a:ext cx="2253545" cy="1714512"/>
          </a:xfrm>
          <a:prstGeom prst="rect">
            <a:avLst/>
          </a:prstGeom>
          <a:noFill/>
        </p:spPr>
      </p:pic>
      <p:pic>
        <p:nvPicPr>
          <p:cNvPr id="21505" name="Picture 1" descr="C:\Users\Umakanth\Desktop\New folder (2)\download (1).jpg"/>
          <p:cNvPicPr>
            <a:picLocks noChangeAspect="1" noChangeArrowheads="1"/>
          </p:cNvPicPr>
          <p:nvPr/>
        </p:nvPicPr>
        <p:blipFill>
          <a:blip r:embed="rId5"/>
          <a:srcRect/>
          <a:stretch>
            <a:fillRect/>
          </a:stretch>
        </p:blipFill>
        <p:spPr bwMode="auto">
          <a:xfrm>
            <a:off x="3571868" y="4357694"/>
            <a:ext cx="2021529" cy="1857388"/>
          </a:xfrm>
          <a:prstGeom prst="rect">
            <a:avLst/>
          </a:prstGeom>
          <a:noFill/>
        </p:spPr>
      </p:pic>
    </p:spTree>
    <p:extLst>
      <p:ext uri="{BB962C8B-B14F-4D97-AF65-F5344CB8AC3E}">
        <p14:creationId xmlns:p14="http://schemas.microsoft.com/office/powerpoint/2010/main" xmlns="" val="3840148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85776"/>
            <a:ext cx="7772400" cy="1143000"/>
          </a:xfrm>
        </p:spPr>
        <p:txBody>
          <a:bodyPr>
            <a:normAutofit/>
          </a:bodyPr>
          <a:lstStyle/>
          <a:p>
            <a:r>
              <a:rPr lang="en-US" sz="3200" b="1" dirty="0" smtClean="0">
                <a:solidFill>
                  <a:schemeClr val="accent1">
                    <a:lumMod val="60000"/>
                    <a:lumOff val="40000"/>
                  </a:schemeClr>
                </a:solidFill>
                <a:latin typeface="+mn-lt"/>
              </a:rPr>
              <a:t>Magnets</a:t>
            </a:r>
            <a:r>
              <a:rPr lang="en-US" sz="3200" b="1" dirty="0" smtClean="0">
                <a:solidFill>
                  <a:schemeClr val="accent6">
                    <a:lumMod val="50000"/>
                  </a:schemeClr>
                </a:solidFill>
                <a:latin typeface="+mn-lt"/>
              </a:rPr>
              <a:t>:</a:t>
            </a:r>
            <a:endParaRPr lang="en-US" sz="3200" b="1" dirty="0">
              <a:solidFill>
                <a:schemeClr val="accent6">
                  <a:lumMod val="50000"/>
                </a:schemeClr>
              </a:solidFill>
              <a:latin typeface="+mn-lt"/>
            </a:endParaRPr>
          </a:p>
        </p:txBody>
      </p:sp>
      <p:sp>
        <p:nvSpPr>
          <p:cNvPr id="3" name="Content Placeholder 2"/>
          <p:cNvSpPr>
            <a:spLocks noGrp="1"/>
          </p:cNvSpPr>
          <p:nvPr>
            <p:ph sz="quarter" idx="1"/>
          </p:nvPr>
        </p:nvSpPr>
        <p:spPr>
          <a:xfrm>
            <a:off x="214282" y="571480"/>
            <a:ext cx="6022848" cy="5027502"/>
          </a:xfrm>
        </p:spPr>
        <p:txBody>
          <a:bodyPr>
            <a:normAutofit fontScale="92500" lnSpcReduction="10000"/>
          </a:bodyPr>
          <a:lstStyle/>
          <a:p>
            <a:r>
              <a:rPr lang="en-US" sz="2400" dirty="0"/>
              <a:t> </a:t>
            </a:r>
            <a:endParaRPr lang="en-US" sz="2400" dirty="0" smtClean="0"/>
          </a:p>
          <a:p>
            <a:r>
              <a:rPr lang="en-US" sz="3000" dirty="0" smtClean="0">
                <a:solidFill>
                  <a:srgbClr val="FFC000"/>
                </a:solidFill>
                <a:latin typeface="+mn-lt"/>
              </a:rPr>
              <a:t>In </a:t>
            </a:r>
            <a:r>
              <a:rPr lang="en-US" sz="3000" dirty="0">
                <a:solidFill>
                  <a:srgbClr val="FFC000"/>
                </a:solidFill>
                <a:latin typeface="+mn-lt"/>
              </a:rPr>
              <a:t>1971, </a:t>
            </a:r>
            <a:r>
              <a:rPr lang="en-US" sz="3000" dirty="0" err="1">
                <a:solidFill>
                  <a:srgbClr val="FFC000"/>
                </a:solidFill>
                <a:latin typeface="+mn-lt"/>
              </a:rPr>
              <a:t>Javid</a:t>
            </a:r>
            <a:r>
              <a:rPr lang="en-US" sz="3000" dirty="0">
                <a:solidFill>
                  <a:srgbClr val="FFC000"/>
                </a:solidFill>
                <a:latin typeface="+mn-lt"/>
              </a:rPr>
              <a:t> </a:t>
            </a:r>
            <a:r>
              <a:rPr lang="en-US" sz="3000" dirty="0">
                <a:latin typeface="+mn-lt"/>
              </a:rPr>
              <a:t>- extra-oral &amp; intra-oral prosthesis joined with magnets</a:t>
            </a:r>
          </a:p>
          <a:p>
            <a:r>
              <a:rPr lang="en-US" sz="3000" dirty="0">
                <a:solidFill>
                  <a:srgbClr val="FFC000"/>
                </a:solidFill>
                <a:latin typeface="+mn-lt"/>
              </a:rPr>
              <a:t>In 1979, </a:t>
            </a:r>
            <a:r>
              <a:rPr lang="en-US" sz="3000" dirty="0" err="1">
                <a:solidFill>
                  <a:srgbClr val="FFC000"/>
                </a:solidFill>
                <a:latin typeface="+mn-lt"/>
              </a:rPr>
              <a:t>Moghadam</a:t>
            </a:r>
            <a:r>
              <a:rPr lang="en-US" sz="3000" dirty="0">
                <a:solidFill>
                  <a:srgbClr val="FFC000"/>
                </a:solidFill>
                <a:latin typeface="+mn-lt"/>
              </a:rPr>
              <a:t> et al </a:t>
            </a:r>
            <a:r>
              <a:rPr lang="en-US" sz="3000" dirty="0">
                <a:latin typeface="+mn-lt"/>
              </a:rPr>
              <a:t>– described a simple technique for use of magnets in </a:t>
            </a:r>
            <a:r>
              <a:rPr lang="en-US" sz="3000" dirty="0" err="1">
                <a:latin typeface="+mn-lt"/>
              </a:rPr>
              <a:t>overdentures</a:t>
            </a:r>
            <a:endParaRPr lang="en-US" sz="3000" dirty="0">
              <a:latin typeface="+mn-lt"/>
            </a:endParaRPr>
          </a:p>
          <a:p>
            <a:endParaRPr lang="en-US" sz="3000" dirty="0" smtClean="0">
              <a:latin typeface="+mn-lt"/>
            </a:endParaRPr>
          </a:p>
          <a:p>
            <a:r>
              <a:rPr lang="en-US" sz="3000" dirty="0" smtClean="0">
                <a:latin typeface="+mn-lt"/>
              </a:rPr>
              <a:t>Use of small steel magnets beneath the molar and premolar teeth have been advocated.</a:t>
            </a:r>
          </a:p>
          <a:p>
            <a:r>
              <a:rPr lang="en-US" sz="3000" dirty="0" smtClean="0">
                <a:latin typeface="+mn-lt"/>
              </a:rPr>
              <a:t>They are arranged such that similar poles oppose each other.</a:t>
            </a:r>
          </a:p>
        </p:txBody>
      </p:sp>
      <p:sp>
        <p:nvSpPr>
          <p:cNvPr id="4" name="Rectangle 2"/>
          <p:cNvSpPr txBox="1">
            <a:spLocks noChangeArrowheads="1"/>
          </p:cNvSpPr>
          <p:nvPr/>
        </p:nvSpPr>
        <p:spPr>
          <a:xfrm>
            <a:off x="357158" y="214290"/>
            <a:ext cx="8042275" cy="530225"/>
          </a:xfrm>
          <a:prstGeom prst="rect">
            <a:avLst/>
          </a:prstGeom>
        </p:spPr>
        <p:txBody>
          <a:bodyPr vert="horz" anchor="b">
            <a:normAutofit fontScale="3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3">
                    <a:shade val="75000"/>
                  </a:schemeClr>
                </a:solidFill>
                <a:effectLst/>
                <a:uLnTx/>
                <a:uFillTx/>
                <a:latin typeface="+mj-lt"/>
                <a:ea typeface="+mj-ea"/>
                <a:cs typeface="+mj-cs"/>
              </a:rPr>
              <a:t/>
            </a:r>
            <a:br>
              <a:rPr kumimoji="0" lang="en-US" sz="4000" b="0" i="0" u="none" strike="noStrike" kern="1200" cap="none" spc="0" normalizeH="0" baseline="0" noProof="0" dirty="0" smtClean="0">
                <a:ln>
                  <a:noFill/>
                </a:ln>
                <a:solidFill>
                  <a:schemeClr val="accent3">
                    <a:shade val="75000"/>
                  </a:schemeClr>
                </a:solidFill>
                <a:effectLst/>
                <a:uLnTx/>
                <a:uFillTx/>
                <a:latin typeface="+mj-lt"/>
                <a:ea typeface="+mj-ea"/>
                <a:cs typeface="+mj-cs"/>
              </a:rPr>
            </a:br>
            <a:endParaRPr kumimoji="0" lang="en-US" sz="4000" b="0" i="0" u="none" strike="noStrike" kern="1200" cap="none" spc="0" normalizeH="0" baseline="0" noProof="0" dirty="0">
              <a:ln>
                <a:noFill/>
              </a:ln>
              <a:solidFill>
                <a:schemeClr val="accent3">
                  <a:shade val="75000"/>
                </a:schemeClr>
              </a:solidFill>
              <a:effectLst/>
              <a:uLnTx/>
              <a:uFillTx/>
              <a:latin typeface="+mj-lt"/>
              <a:ea typeface="+mj-ea"/>
              <a:cs typeface="+mj-cs"/>
            </a:endParaRPr>
          </a:p>
        </p:txBody>
      </p:sp>
      <p:pic>
        <p:nvPicPr>
          <p:cNvPr id="5" name="Picture 4" descr="DSC01999"/>
          <p:cNvPicPr>
            <a:picLocks noChangeAspect="1" noChangeArrowheads="1"/>
          </p:cNvPicPr>
          <p:nvPr/>
        </p:nvPicPr>
        <p:blipFill>
          <a:blip r:embed="rId2">
            <a:lum bright="16000" contrast="44000"/>
          </a:blip>
          <a:srcRect l="17070" t="37811" r="47472" b="29333"/>
          <a:stretch>
            <a:fillRect/>
          </a:stretch>
        </p:blipFill>
        <p:spPr bwMode="auto">
          <a:xfrm>
            <a:off x="5857884" y="0"/>
            <a:ext cx="2333625" cy="1622425"/>
          </a:xfrm>
          <a:prstGeom prst="rect">
            <a:avLst/>
          </a:prstGeom>
          <a:ln>
            <a:noFill/>
          </a:ln>
          <a:effectLst>
            <a:softEdge rad="112500"/>
          </a:effectLst>
        </p:spPr>
      </p:pic>
      <p:pic>
        <p:nvPicPr>
          <p:cNvPr id="6" name="Picture 3" descr="NdFeB%20Cylinders"/>
          <p:cNvPicPr>
            <a:picLocks noChangeAspect="1" noChangeArrowheads="1"/>
          </p:cNvPicPr>
          <p:nvPr/>
        </p:nvPicPr>
        <p:blipFill>
          <a:blip r:embed="rId3"/>
          <a:srcRect/>
          <a:stretch>
            <a:fillRect/>
          </a:stretch>
        </p:blipFill>
        <p:spPr bwMode="auto">
          <a:xfrm>
            <a:off x="6143636" y="2214554"/>
            <a:ext cx="2377298" cy="1901851"/>
          </a:xfrm>
          <a:prstGeom prst="rect">
            <a:avLst/>
          </a:prstGeom>
          <a:ln>
            <a:noFill/>
          </a:ln>
          <a:effectLst>
            <a:softEdge rad="112500"/>
          </a:effectLst>
        </p:spPr>
      </p:pic>
      <p:sp>
        <p:nvSpPr>
          <p:cNvPr id="8" name="Slide Number Placeholder 7"/>
          <p:cNvSpPr>
            <a:spLocks noGrp="1"/>
          </p:cNvSpPr>
          <p:nvPr>
            <p:ph type="sldNum" sz="quarter" idx="12"/>
          </p:nvPr>
        </p:nvSpPr>
        <p:spPr/>
        <p:txBody>
          <a:bodyPr/>
          <a:lstStyle/>
          <a:p>
            <a:fld id="{A8321860-269E-4CBF-B856-6A93AF4A4EC8}" type="slidenum">
              <a:rPr lang="en-US" smtClean="0"/>
              <a:pPr/>
              <a:t>41</a:t>
            </a:fld>
            <a:endParaRPr lang="en-US"/>
          </a:p>
        </p:txBody>
      </p:sp>
      <p:pic>
        <p:nvPicPr>
          <p:cNvPr id="20481" name="Picture 1" descr="C:\Users\Umakanth\Desktop\New folder (2)\images (3).jpg"/>
          <p:cNvPicPr>
            <a:picLocks noChangeAspect="1" noChangeArrowheads="1"/>
          </p:cNvPicPr>
          <p:nvPr/>
        </p:nvPicPr>
        <p:blipFill>
          <a:blip r:embed="rId4"/>
          <a:srcRect/>
          <a:stretch>
            <a:fillRect/>
          </a:stretch>
        </p:blipFill>
        <p:spPr bwMode="auto">
          <a:xfrm>
            <a:off x="4000496" y="5188492"/>
            <a:ext cx="1785938" cy="1455210"/>
          </a:xfrm>
          <a:prstGeom prst="rect">
            <a:avLst/>
          </a:prstGeom>
          <a:noFill/>
        </p:spPr>
      </p:pic>
      <p:pic>
        <p:nvPicPr>
          <p:cNvPr id="20482" name="Picture 2" descr="C:\Users\Umakanth\Desktop\New folder (2)\images (4).jpg"/>
          <p:cNvPicPr>
            <a:picLocks noChangeAspect="1" noChangeArrowheads="1"/>
          </p:cNvPicPr>
          <p:nvPr/>
        </p:nvPicPr>
        <p:blipFill>
          <a:blip r:embed="rId5"/>
          <a:srcRect/>
          <a:stretch>
            <a:fillRect/>
          </a:stretch>
        </p:blipFill>
        <p:spPr bwMode="auto">
          <a:xfrm>
            <a:off x="6500826" y="5286388"/>
            <a:ext cx="1857372" cy="1238248"/>
          </a:xfrm>
          <a:prstGeom prst="rect">
            <a:avLst/>
          </a:prstGeom>
          <a:noFill/>
        </p:spPr>
      </p:pic>
    </p:spTree>
    <p:extLst>
      <p:ext uri="{BB962C8B-B14F-4D97-AF65-F5344CB8AC3E}">
        <p14:creationId xmlns:p14="http://schemas.microsoft.com/office/powerpoint/2010/main" xmlns="" val="18988566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0"/>
            <a:ext cx="7772400" cy="1143000"/>
          </a:xfrm>
        </p:spPr>
        <p:txBody>
          <a:bodyPr>
            <a:normAutofit/>
          </a:bodyPr>
          <a:lstStyle/>
          <a:p>
            <a:r>
              <a:rPr lang="en-US" dirty="0" smtClean="0">
                <a:solidFill>
                  <a:srgbClr val="FFCCFF"/>
                </a:solidFill>
                <a:latin typeface="+mn-lt"/>
              </a:rPr>
              <a:t>Adhesives</a:t>
            </a:r>
            <a:endParaRPr lang="en-US" sz="3200" dirty="0">
              <a:solidFill>
                <a:srgbClr val="FFCCFF"/>
              </a:solidFill>
              <a:latin typeface="+mn-lt"/>
            </a:endParaRPr>
          </a:p>
        </p:txBody>
      </p:sp>
      <p:sp>
        <p:nvSpPr>
          <p:cNvPr id="3" name="Content Placeholder 2"/>
          <p:cNvSpPr>
            <a:spLocks noGrp="1"/>
          </p:cNvSpPr>
          <p:nvPr>
            <p:ph sz="quarter" idx="1"/>
          </p:nvPr>
        </p:nvSpPr>
        <p:spPr>
          <a:xfrm>
            <a:off x="214282" y="1142984"/>
            <a:ext cx="6019800" cy="4727448"/>
          </a:xfrm>
        </p:spPr>
        <p:txBody>
          <a:bodyPr>
            <a:noAutofit/>
          </a:bodyPr>
          <a:lstStyle/>
          <a:p>
            <a:pPr>
              <a:lnSpc>
                <a:spcPct val="110000"/>
              </a:lnSpc>
            </a:pPr>
            <a:endParaRPr lang="en-US" sz="2800" dirty="0" smtClean="0">
              <a:latin typeface="+mn-lt"/>
            </a:endParaRPr>
          </a:p>
          <a:p>
            <a:pPr>
              <a:lnSpc>
                <a:spcPct val="110000"/>
              </a:lnSpc>
            </a:pPr>
            <a:r>
              <a:rPr lang="en-US" sz="2800" dirty="0" smtClean="0">
                <a:latin typeface="+mn-lt"/>
              </a:rPr>
              <a:t>Denture adhesive refers to nontoxic, soluble material (powder, liquid, cream) that is applied to the tissue surface of the denture to enhance denture retention, stability and performance.</a:t>
            </a:r>
          </a:p>
          <a:p>
            <a:endParaRPr lang="en-US" sz="2800" dirty="0">
              <a:latin typeface="+mn-lt"/>
            </a:endParaRPr>
          </a:p>
        </p:txBody>
      </p:sp>
      <p:pic>
        <p:nvPicPr>
          <p:cNvPr id="4" name="Picture 5" descr="DSC02018"/>
          <p:cNvPicPr>
            <a:picLocks noChangeAspect="1" noChangeArrowheads="1"/>
          </p:cNvPicPr>
          <p:nvPr/>
        </p:nvPicPr>
        <p:blipFill>
          <a:blip r:embed="rId2" cstate="print">
            <a:lum bright="44000" contrast="64000"/>
          </a:blip>
          <a:srcRect l="33659" t="32408" r="4056" b="19296"/>
          <a:stretch>
            <a:fillRect/>
          </a:stretch>
        </p:blipFill>
        <p:spPr bwMode="auto">
          <a:xfrm>
            <a:off x="5500694" y="214290"/>
            <a:ext cx="2886745" cy="1677987"/>
          </a:xfrm>
          <a:prstGeom prst="rect">
            <a:avLst/>
          </a:prstGeom>
          <a:ln>
            <a:noFill/>
          </a:ln>
          <a:effectLst>
            <a:softEdge rad="112500"/>
          </a:effectLst>
        </p:spPr>
      </p:pic>
      <p:pic>
        <p:nvPicPr>
          <p:cNvPr id="5" name="Picture 6" descr="DSC02018"/>
          <p:cNvPicPr>
            <a:picLocks noChangeAspect="1" noChangeArrowheads="1"/>
          </p:cNvPicPr>
          <p:nvPr/>
        </p:nvPicPr>
        <p:blipFill>
          <a:blip r:embed="rId3">
            <a:lum bright="44000" contrast="64000"/>
          </a:blip>
          <a:srcRect l="240" t="32408" r="70108" b="19296"/>
          <a:stretch>
            <a:fillRect/>
          </a:stretch>
        </p:blipFill>
        <p:spPr bwMode="auto">
          <a:xfrm>
            <a:off x="6429388" y="2357430"/>
            <a:ext cx="1606550" cy="1963737"/>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A8321860-269E-4CBF-B856-6A93AF4A4EC8}" type="slidenum">
              <a:rPr lang="en-US" smtClean="0"/>
              <a:pPr/>
              <a:t>42</a:t>
            </a:fld>
            <a:endParaRPr lang="en-US"/>
          </a:p>
        </p:txBody>
      </p:sp>
    </p:spTree>
    <p:extLst>
      <p:ext uri="{BB962C8B-B14F-4D97-AF65-F5344CB8AC3E}">
        <p14:creationId xmlns:p14="http://schemas.microsoft.com/office/powerpoint/2010/main" xmlns="" val="19779908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28596" y="500042"/>
            <a:ext cx="7772400" cy="4572000"/>
          </a:xfrm>
        </p:spPr>
        <p:txBody>
          <a:bodyPr>
            <a:normAutofit fontScale="85000" lnSpcReduction="20000"/>
          </a:bodyPr>
          <a:lstStyle/>
          <a:p>
            <a:pPr>
              <a:lnSpc>
                <a:spcPct val="120000"/>
              </a:lnSpc>
              <a:buFontTx/>
              <a:buNone/>
            </a:pPr>
            <a:r>
              <a:rPr lang="en-US" sz="4800" dirty="0" smtClean="0">
                <a:solidFill>
                  <a:srgbClr val="FFCCFF"/>
                </a:solidFill>
                <a:latin typeface="+mn-lt"/>
              </a:rPr>
              <a:t>Mechanism of action:</a:t>
            </a:r>
          </a:p>
          <a:p>
            <a:pPr>
              <a:lnSpc>
                <a:spcPct val="120000"/>
              </a:lnSpc>
              <a:buFontTx/>
              <a:buNone/>
            </a:pPr>
            <a:endParaRPr lang="en-US" sz="4800" dirty="0" smtClean="0">
              <a:solidFill>
                <a:srgbClr val="FFCCFF"/>
              </a:solidFill>
              <a:latin typeface="+mn-lt"/>
            </a:endParaRPr>
          </a:p>
          <a:p>
            <a:pPr>
              <a:lnSpc>
                <a:spcPct val="120000"/>
              </a:lnSpc>
              <a:buFontTx/>
              <a:buNone/>
            </a:pPr>
            <a:r>
              <a:rPr lang="en-US" sz="3200" dirty="0" smtClean="0">
                <a:latin typeface="+mn-lt"/>
              </a:rPr>
              <a:t>The adhesives increase retention by optimizing </a:t>
            </a:r>
            <a:r>
              <a:rPr lang="en-US" sz="3200" dirty="0" smtClean="0">
                <a:solidFill>
                  <a:srgbClr val="FFFF00"/>
                </a:solidFill>
                <a:latin typeface="+mn-lt"/>
              </a:rPr>
              <a:t>interfacial forces</a:t>
            </a:r>
            <a:r>
              <a:rPr lang="en-US" sz="3200" dirty="0" smtClean="0">
                <a:latin typeface="+mn-lt"/>
              </a:rPr>
              <a:t> by-</a:t>
            </a:r>
          </a:p>
          <a:p>
            <a:pPr>
              <a:lnSpc>
                <a:spcPct val="120000"/>
              </a:lnSpc>
            </a:pPr>
            <a:r>
              <a:rPr lang="en-US" sz="3200" dirty="0" smtClean="0">
                <a:latin typeface="+mn-lt"/>
              </a:rPr>
              <a:t>Increasing the adhesive and cohesive properties and viscosity of the saliva between denture base and underlying tissue.</a:t>
            </a:r>
          </a:p>
          <a:p>
            <a:pPr>
              <a:lnSpc>
                <a:spcPct val="120000"/>
              </a:lnSpc>
            </a:pPr>
            <a:r>
              <a:rPr lang="en-US" sz="3200" dirty="0" smtClean="0">
                <a:latin typeface="+mn-lt"/>
              </a:rPr>
              <a:t>Eliminating voids between the denture base and its basal seat</a:t>
            </a:r>
          </a:p>
          <a:p>
            <a:endParaRPr lang="en-US" sz="3200" dirty="0">
              <a:latin typeface="+mn-lt"/>
            </a:endParaRPr>
          </a:p>
        </p:txBody>
      </p:sp>
      <p:sp>
        <p:nvSpPr>
          <p:cNvPr id="4" name="Slide Number Placeholder 3"/>
          <p:cNvSpPr>
            <a:spLocks noGrp="1"/>
          </p:cNvSpPr>
          <p:nvPr>
            <p:ph type="sldNum" sz="quarter" idx="12"/>
          </p:nvPr>
        </p:nvSpPr>
        <p:spPr/>
        <p:txBody>
          <a:bodyPr/>
          <a:lstStyle/>
          <a:p>
            <a:fld id="{A8321860-269E-4CBF-B856-6A93AF4A4EC8}" type="slidenum">
              <a:rPr lang="en-US" sz="1800" smtClean="0"/>
              <a:pPr/>
              <a:t>43</a:t>
            </a:fld>
            <a:endParaRPr lang="en-US" sz="1800"/>
          </a:p>
        </p:txBody>
      </p:sp>
    </p:spTree>
    <p:extLst>
      <p:ext uri="{BB962C8B-B14F-4D97-AF65-F5344CB8AC3E}">
        <p14:creationId xmlns:p14="http://schemas.microsoft.com/office/powerpoint/2010/main" xmlns="" val="3730431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285776"/>
            <a:ext cx="7772400" cy="1143000"/>
          </a:xfrm>
        </p:spPr>
        <p:txBody>
          <a:bodyPr>
            <a:normAutofit/>
          </a:bodyPr>
          <a:lstStyle/>
          <a:p>
            <a:pPr algn="ctr"/>
            <a:r>
              <a:rPr lang="en-US" sz="3600" b="1" dirty="0" smtClean="0">
                <a:solidFill>
                  <a:srgbClr val="CC99FF"/>
                </a:solidFill>
                <a:latin typeface="+mn-lt"/>
              </a:rPr>
              <a:t>Psychological Factors</a:t>
            </a:r>
            <a:endParaRPr lang="en-US" sz="3600" b="1" dirty="0">
              <a:solidFill>
                <a:srgbClr val="CC99FF"/>
              </a:solidFill>
              <a:latin typeface="+mn-lt"/>
            </a:endParaRPr>
          </a:p>
        </p:txBody>
      </p:sp>
      <p:sp>
        <p:nvSpPr>
          <p:cNvPr id="3" name="Content Placeholder 2"/>
          <p:cNvSpPr>
            <a:spLocks noGrp="1"/>
          </p:cNvSpPr>
          <p:nvPr>
            <p:ph sz="quarter" idx="1"/>
          </p:nvPr>
        </p:nvSpPr>
        <p:spPr>
          <a:xfrm>
            <a:off x="0" y="785794"/>
            <a:ext cx="5867400" cy="5715000"/>
          </a:xfrm>
        </p:spPr>
        <p:txBody>
          <a:bodyPr>
            <a:noAutofit/>
          </a:bodyPr>
          <a:lstStyle/>
          <a:p>
            <a:pPr>
              <a:lnSpc>
                <a:spcPct val="110000"/>
              </a:lnSpc>
              <a:buNone/>
            </a:pPr>
            <a:endParaRPr lang="en-US" sz="2800" dirty="0" smtClean="0">
              <a:latin typeface="+mn-lt"/>
            </a:endParaRPr>
          </a:p>
          <a:p>
            <a:pPr>
              <a:lnSpc>
                <a:spcPct val="110000"/>
              </a:lnSpc>
            </a:pPr>
            <a:r>
              <a:rPr lang="en-US" sz="2800" dirty="0" smtClean="0">
                <a:latin typeface="+mn-lt"/>
              </a:rPr>
              <a:t>The patients ability and willingness to accept and learn to use the dentures ultimately determines the degree of success of clinical treatment</a:t>
            </a:r>
          </a:p>
          <a:p>
            <a:pPr>
              <a:lnSpc>
                <a:spcPct val="110000"/>
              </a:lnSpc>
            </a:pPr>
            <a:r>
              <a:rPr lang="en-US" sz="2800" dirty="0" smtClean="0">
                <a:latin typeface="+mn-lt"/>
              </a:rPr>
              <a:t>Helping a patient to adapt to complete denture can be one of the most difficult but also one of the most rewarding aspects of clinical dentistry.</a:t>
            </a:r>
          </a:p>
          <a:p>
            <a:pPr>
              <a:lnSpc>
                <a:spcPct val="110000"/>
              </a:lnSpc>
              <a:buFontTx/>
              <a:buNone/>
            </a:pPr>
            <a:r>
              <a:rPr lang="en-US" sz="2800" dirty="0" smtClean="0">
                <a:latin typeface="+mn-lt"/>
              </a:rPr>
              <a:t>     </a:t>
            </a:r>
          </a:p>
          <a:p>
            <a:endParaRPr lang="en-US" sz="2800" dirty="0">
              <a:latin typeface="+mn-lt"/>
            </a:endParaRPr>
          </a:p>
        </p:txBody>
      </p:sp>
      <p:pic>
        <p:nvPicPr>
          <p:cNvPr id="4" name="Picture 4" descr="Picture1"/>
          <p:cNvPicPr>
            <a:picLocks noChangeAspect="1" noChangeArrowheads="1"/>
          </p:cNvPicPr>
          <p:nvPr/>
        </p:nvPicPr>
        <p:blipFill>
          <a:blip r:embed="rId2"/>
          <a:srcRect/>
          <a:stretch>
            <a:fillRect/>
          </a:stretch>
        </p:blipFill>
        <p:spPr bwMode="auto">
          <a:xfrm>
            <a:off x="5562600" y="1676400"/>
            <a:ext cx="3213100" cy="34671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A8321860-269E-4CBF-B856-6A93AF4A4EC8}" type="slidenum">
              <a:rPr lang="en-US" smtClean="0"/>
              <a:pPr/>
              <a:t>44</a:t>
            </a:fld>
            <a:endParaRPr lang="en-US"/>
          </a:p>
        </p:txBody>
      </p:sp>
    </p:spTree>
    <p:extLst>
      <p:ext uri="{BB962C8B-B14F-4D97-AF65-F5344CB8AC3E}">
        <p14:creationId xmlns:p14="http://schemas.microsoft.com/office/powerpoint/2010/main" xmlns="" val="4577495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5260848" cy="4572000"/>
          </a:xfrm>
        </p:spPr>
        <p:txBody>
          <a:bodyPr/>
          <a:lstStyle/>
          <a:p>
            <a:pPr>
              <a:buFontTx/>
              <a:buNone/>
            </a:pPr>
            <a:r>
              <a:rPr lang="en-US" sz="2400" dirty="0" smtClean="0">
                <a:solidFill>
                  <a:schemeClr val="accent1">
                    <a:lumMod val="60000"/>
                    <a:lumOff val="40000"/>
                  </a:schemeClr>
                </a:solidFill>
                <a:latin typeface="+mn-lt"/>
              </a:rPr>
              <a:t>SURGICAL METHODS TO AUGMENT RETENTON</a:t>
            </a:r>
          </a:p>
          <a:p>
            <a:r>
              <a:rPr lang="en-US" sz="2400" dirty="0" err="1" smtClean="0">
                <a:latin typeface="+mn-lt"/>
              </a:rPr>
              <a:t>Vestibuloplasty</a:t>
            </a:r>
            <a:r>
              <a:rPr lang="en-US" sz="2400" dirty="0" smtClean="0">
                <a:latin typeface="+mn-lt"/>
              </a:rPr>
              <a:t> </a:t>
            </a:r>
          </a:p>
          <a:p>
            <a:r>
              <a:rPr lang="en-US" sz="2400" dirty="0" smtClean="0">
                <a:latin typeface="+mn-lt"/>
              </a:rPr>
              <a:t>Ridge augmentation procedure</a:t>
            </a:r>
          </a:p>
          <a:p>
            <a:r>
              <a:rPr lang="en-US" sz="2400" dirty="0" smtClean="0">
                <a:latin typeface="+mn-lt"/>
              </a:rPr>
              <a:t>Implants </a:t>
            </a:r>
          </a:p>
          <a:p>
            <a:endParaRPr lang="en-US" sz="2400" dirty="0" smtClean="0">
              <a:latin typeface="+mn-lt"/>
            </a:endParaRPr>
          </a:p>
          <a:p>
            <a:r>
              <a:rPr lang="en-US" sz="3200" dirty="0" smtClean="0">
                <a:solidFill>
                  <a:srgbClr val="FFFF00"/>
                </a:solidFill>
                <a:latin typeface="+mn-lt"/>
              </a:rPr>
              <a:t>Pre-prosthetic surgery aims at providing a good healthy surface for the insertion of dentures</a:t>
            </a:r>
          </a:p>
          <a:p>
            <a:pPr>
              <a:buFontTx/>
              <a:buNone/>
            </a:pPr>
            <a:endParaRPr lang="en-US" sz="3200" dirty="0" smtClean="0">
              <a:latin typeface="+mn-lt"/>
            </a:endParaRPr>
          </a:p>
          <a:p>
            <a:endParaRPr lang="en-US" sz="3200" dirty="0">
              <a:latin typeface="+mn-lt"/>
            </a:endParaRPr>
          </a:p>
        </p:txBody>
      </p:sp>
      <p:sp>
        <p:nvSpPr>
          <p:cNvPr id="4" name="Rectangle 2"/>
          <p:cNvSpPr>
            <a:spLocks noGrp="1" noChangeArrowheads="1"/>
          </p:cNvSpPr>
          <p:nvPr>
            <p:ph type="title"/>
          </p:nvPr>
        </p:nvSpPr>
        <p:spPr>
          <a:xfrm>
            <a:off x="285720" y="0"/>
            <a:ext cx="8534400" cy="1295400"/>
          </a:xfrm>
        </p:spPr>
        <p:txBody>
          <a:bodyPr>
            <a:noAutofit/>
          </a:bodyPr>
          <a:lstStyle/>
          <a:p>
            <a:pPr algn="ctr" fontAlgn="auto">
              <a:spcAft>
                <a:spcPts val="0"/>
              </a:spcAft>
              <a:defRPr/>
            </a:pPr>
            <a:r>
              <a:rPr lang="en-US" sz="3600" dirty="0" smtClean="0">
                <a:solidFill>
                  <a:srgbClr val="CCCCFF"/>
                </a:solidFill>
                <a:latin typeface="+mn-lt"/>
              </a:rPr>
              <a:t>Surgical Methods:</a:t>
            </a:r>
            <a:endParaRPr lang="en-US" sz="4800" dirty="0">
              <a:solidFill>
                <a:srgbClr val="CCCCFF"/>
              </a:solidFill>
              <a:latin typeface="+mn-lt"/>
            </a:endParaRPr>
          </a:p>
        </p:txBody>
      </p:sp>
      <p:pic>
        <p:nvPicPr>
          <p:cNvPr id="5" name="Picture 4"/>
          <p:cNvPicPr>
            <a:picLocks noChangeAspect="1" noChangeArrowheads="1"/>
          </p:cNvPicPr>
          <p:nvPr/>
        </p:nvPicPr>
        <p:blipFill>
          <a:blip r:embed="rId2"/>
          <a:srcRect/>
          <a:stretch>
            <a:fillRect/>
          </a:stretch>
        </p:blipFill>
        <p:spPr bwMode="auto">
          <a:xfrm>
            <a:off x="5695950" y="2133600"/>
            <a:ext cx="2914650" cy="2135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45</a:t>
            </a:fld>
            <a:endParaRPr lang="en-US"/>
          </a:p>
        </p:txBody>
      </p:sp>
    </p:spTree>
    <p:extLst>
      <p:ext uri="{BB962C8B-B14F-4D97-AF65-F5344CB8AC3E}">
        <p14:creationId xmlns:p14="http://schemas.microsoft.com/office/powerpoint/2010/main" xmlns="" val="1498674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normAutofit/>
          </a:bodyPr>
          <a:lstStyle/>
          <a:p>
            <a:pPr algn="ctr"/>
            <a:endParaRPr lang="en-US" sz="2800" dirty="0"/>
          </a:p>
        </p:txBody>
      </p:sp>
      <p:sp>
        <p:nvSpPr>
          <p:cNvPr id="431107" name="Rectangle 3"/>
          <p:cNvSpPr>
            <a:spLocks noGrp="1" noChangeArrowheads="1"/>
          </p:cNvSpPr>
          <p:nvPr>
            <p:ph type="body" idx="1"/>
          </p:nvPr>
        </p:nvSpPr>
        <p:spPr>
          <a:xfrm>
            <a:off x="762000" y="1219200"/>
            <a:ext cx="7772400" cy="4648200"/>
          </a:xfrm>
        </p:spPr>
        <p:txBody>
          <a:bodyPr>
            <a:normAutofit fontScale="92500" lnSpcReduction="20000"/>
          </a:bodyPr>
          <a:lstStyle/>
          <a:p>
            <a:pPr algn="ctr"/>
            <a:r>
              <a:rPr lang="en-US" sz="3600" dirty="0">
                <a:solidFill>
                  <a:srgbClr val="FFFF00"/>
                </a:solidFill>
                <a:latin typeface="+mn-lt"/>
              </a:rPr>
              <a:t>Prospective clinical evaluation of </a:t>
            </a:r>
            <a:r>
              <a:rPr lang="en-US" sz="3600" dirty="0" err="1">
                <a:solidFill>
                  <a:srgbClr val="FFFF00"/>
                </a:solidFill>
                <a:latin typeface="+mn-lt"/>
              </a:rPr>
              <a:t>mandubular</a:t>
            </a:r>
            <a:r>
              <a:rPr lang="en-US" sz="3600" dirty="0">
                <a:solidFill>
                  <a:srgbClr val="FFFF00"/>
                </a:solidFill>
                <a:latin typeface="+mn-lt"/>
              </a:rPr>
              <a:t> implant </a:t>
            </a:r>
            <a:r>
              <a:rPr lang="en-US" sz="3600" dirty="0" err="1">
                <a:solidFill>
                  <a:srgbClr val="FFFF00"/>
                </a:solidFill>
                <a:latin typeface="+mn-lt"/>
              </a:rPr>
              <a:t>overdentures</a:t>
            </a:r>
            <a:r>
              <a:rPr lang="en-US" sz="3600" dirty="0">
                <a:solidFill>
                  <a:srgbClr val="FFFF00"/>
                </a:solidFill>
                <a:latin typeface="+mn-lt"/>
              </a:rPr>
              <a:t> part-I </a:t>
            </a:r>
            <a:r>
              <a:rPr lang="en-US" sz="3600" dirty="0" smtClean="0">
                <a:solidFill>
                  <a:srgbClr val="FFFF00"/>
                </a:solidFill>
                <a:latin typeface="+mn-lt"/>
              </a:rPr>
              <a:t>retention </a:t>
            </a:r>
            <a:r>
              <a:rPr lang="en-US" sz="3600" dirty="0">
                <a:solidFill>
                  <a:srgbClr val="FFFF00"/>
                </a:solidFill>
                <a:latin typeface="+mn-lt"/>
              </a:rPr>
              <a:t>stability and tissue </a:t>
            </a:r>
            <a:r>
              <a:rPr lang="en-US" sz="3600" dirty="0" smtClean="0">
                <a:solidFill>
                  <a:srgbClr val="FFFF00"/>
                </a:solidFill>
                <a:latin typeface="+mn-lt"/>
              </a:rPr>
              <a:t>responses</a:t>
            </a:r>
            <a:endParaRPr lang="en-US" sz="3200" dirty="0" smtClean="0">
              <a:solidFill>
                <a:srgbClr val="FFFF00"/>
              </a:solidFill>
              <a:latin typeface="+mn-lt"/>
            </a:endParaRPr>
          </a:p>
          <a:p>
            <a:pPr marL="0" indent="0" algn="r">
              <a:buNone/>
            </a:pPr>
            <a:r>
              <a:rPr lang="en-US" sz="3600" dirty="0">
                <a:latin typeface="+mn-lt"/>
              </a:rPr>
              <a:t>DR Burns et al </a:t>
            </a:r>
            <a:br>
              <a:rPr lang="en-US" sz="3600" dirty="0">
                <a:latin typeface="+mn-lt"/>
              </a:rPr>
            </a:br>
            <a:r>
              <a:rPr lang="en-US" sz="3600" dirty="0">
                <a:latin typeface="+mn-lt"/>
              </a:rPr>
              <a:t>JPD1995;73 </a:t>
            </a:r>
            <a:br>
              <a:rPr lang="en-US" sz="3600" dirty="0">
                <a:latin typeface="+mn-lt"/>
              </a:rPr>
            </a:br>
            <a:r>
              <a:rPr lang="en-US" sz="3600" dirty="0">
                <a:solidFill>
                  <a:srgbClr val="FFFF00"/>
                </a:solidFill>
                <a:latin typeface="+mn-lt"/>
              </a:rPr>
              <a:t/>
            </a:r>
            <a:br>
              <a:rPr lang="en-US" sz="3600" dirty="0">
                <a:solidFill>
                  <a:srgbClr val="FFFF00"/>
                </a:solidFill>
                <a:latin typeface="+mn-lt"/>
              </a:rPr>
            </a:br>
            <a:endParaRPr lang="en-US" sz="3600" dirty="0" smtClean="0">
              <a:solidFill>
                <a:srgbClr val="FFFF00"/>
              </a:solidFill>
              <a:latin typeface="+mn-lt"/>
            </a:endParaRPr>
          </a:p>
          <a:p>
            <a:r>
              <a:rPr lang="en-US" sz="3500" dirty="0" smtClean="0">
                <a:latin typeface="+mn-lt"/>
              </a:rPr>
              <a:t>The </a:t>
            </a:r>
            <a:r>
              <a:rPr lang="en-US" sz="3500" dirty="0">
                <a:latin typeface="+mn-lt"/>
              </a:rPr>
              <a:t>study shown superior statistics of implants as an treatment </a:t>
            </a:r>
            <a:r>
              <a:rPr lang="en-US" sz="3500" dirty="0" err="1">
                <a:latin typeface="+mn-lt"/>
              </a:rPr>
              <a:t>alternatative</a:t>
            </a:r>
            <a:r>
              <a:rPr lang="en-US" sz="3500" dirty="0">
                <a:latin typeface="+mn-lt"/>
              </a:rPr>
              <a:t> to increase stability than ridge augmentation or vestibular extension procedures.</a:t>
            </a:r>
          </a:p>
        </p:txBody>
      </p:sp>
      <p:sp>
        <p:nvSpPr>
          <p:cNvPr id="4" name="Slide Number Placeholder 3"/>
          <p:cNvSpPr>
            <a:spLocks noGrp="1"/>
          </p:cNvSpPr>
          <p:nvPr>
            <p:ph type="sldNum" sz="quarter" idx="12"/>
          </p:nvPr>
        </p:nvSpPr>
        <p:spPr/>
        <p:txBody>
          <a:bodyPr/>
          <a:lstStyle/>
          <a:p>
            <a:fld id="{A8321860-269E-4CBF-B856-6A93AF4A4EC8}" type="slidenum">
              <a:rPr lang="en-US" smtClean="0"/>
              <a:pPr/>
              <a:t>46</a:t>
            </a:fld>
            <a:endParaRPr lang="en-US"/>
          </a:p>
        </p:txBody>
      </p:sp>
    </p:spTree>
    <p:extLst>
      <p:ext uri="{BB962C8B-B14F-4D97-AF65-F5344CB8AC3E}">
        <p14:creationId xmlns:p14="http://schemas.microsoft.com/office/powerpoint/2010/main" xmlns="" val="1975410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99CC"/>
                </a:solidFill>
                <a:latin typeface="+mn-lt"/>
              </a:rPr>
              <a:t>Clinical  Evaluation  Of Retention</a:t>
            </a:r>
            <a:endParaRPr lang="en-US" dirty="0">
              <a:latin typeface="+mn-lt"/>
            </a:endParaRPr>
          </a:p>
        </p:txBody>
      </p:sp>
      <p:sp>
        <p:nvSpPr>
          <p:cNvPr id="3" name="Slide Number Placeholder 2"/>
          <p:cNvSpPr>
            <a:spLocks noGrp="1"/>
          </p:cNvSpPr>
          <p:nvPr>
            <p:ph type="sldNum" sz="quarter" idx="12"/>
          </p:nvPr>
        </p:nvSpPr>
        <p:spPr/>
        <p:txBody>
          <a:bodyPr/>
          <a:lstStyle/>
          <a:p>
            <a:fld id="{A8321860-269E-4CBF-B856-6A93AF4A4EC8}" type="slidenum">
              <a:rPr lang="en-US" smtClean="0"/>
              <a:pPr/>
              <a:t>47</a:t>
            </a:fld>
            <a:endParaRPr lang="en-US"/>
          </a:p>
        </p:txBody>
      </p:sp>
      <p:sp>
        <p:nvSpPr>
          <p:cNvPr id="4" name="Content Placeholder 3"/>
          <p:cNvSpPr>
            <a:spLocks noGrp="1"/>
          </p:cNvSpPr>
          <p:nvPr>
            <p:ph sz="quarter" idx="1"/>
          </p:nvPr>
        </p:nvSpPr>
        <p:spPr/>
        <p:txBody>
          <a:bodyPr/>
          <a:lstStyle/>
          <a:p>
            <a:pPr marL="0" indent="0">
              <a:buNone/>
            </a:pPr>
            <a:r>
              <a:rPr lang="en-US" sz="3200" b="1" dirty="0">
                <a:solidFill>
                  <a:srgbClr val="CC99FF"/>
                </a:solidFill>
              </a:rPr>
              <a:t>Maxillary denture</a:t>
            </a:r>
          </a:p>
          <a:p>
            <a:endParaRPr lang="en-US" dirty="0"/>
          </a:p>
        </p:txBody>
      </p:sp>
      <p:graphicFrame>
        <p:nvGraphicFramePr>
          <p:cNvPr id="6" name="Diagram 5"/>
          <p:cNvGraphicFramePr/>
          <p:nvPr>
            <p:extLst>
              <p:ext uri="{D42A27DB-BD31-4B8C-83A1-F6EECF244321}">
                <p14:modId xmlns:p14="http://schemas.microsoft.com/office/powerpoint/2010/main" xmlns="" val="2608533910"/>
              </p:ext>
            </p:extLst>
          </p:nvPr>
        </p:nvGraphicFramePr>
        <p:xfrm>
          <a:off x="304800" y="1346200"/>
          <a:ext cx="8305800" cy="520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2438400" y="6019800"/>
            <a:ext cx="4572000" cy="646331"/>
          </a:xfrm>
          <a:prstGeom prst="rect">
            <a:avLst/>
          </a:prstGeom>
          <a:solidFill>
            <a:srgbClr val="CCCCFF"/>
          </a:solidFill>
        </p:spPr>
        <p:style>
          <a:lnRef idx="2">
            <a:schemeClr val="accent6"/>
          </a:lnRef>
          <a:fillRef idx="1">
            <a:schemeClr val="lt1"/>
          </a:fillRef>
          <a:effectRef idx="0">
            <a:schemeClr val="accent6"/>
          </a:effectRef>
          <a:fontRef idx="minor">
            <a:schemeClr val="dk1"/>
          </a:fontRef>
        </p:style>
        <p:txBody>
          <a:bodyPr>
            <a:spAutoFit/>
          </a:bodyPr>
          <a:lstStyle/>
          <a:p>
            <a:pPr algn="ctr"/>
            <a:r>
              <a:rPr lang="en-US" b="1" dirty="0"/>
              <a:t>Checked by pulling downward with two fingers</a:t>
            </a:r>
            <a:endParaRPr lang="en-US" dirty="0"/>
          </a:p>
        </p:txBody>
      </p:sp>
      <p:pic>
        <p:nvPicPr>
          <p:cNvPr id="8" name="Picture 5"/>
          <p:cNvPicPr>
            <a:picLocks noChangeAspect="1" noChangeArrowheads="1"/>
          </p:cNvPicPr>
          <p:nvPr/>
        </p:nvPicPr>
        <p:blipFill>
          <a:blip r:embed="rId7"/>
          <a:srcRect/>
          <a:stretch>
            <a:fillRect/>
          </a:stretch>
        </p:blipFill>
        <p:spPr bwMode="auto">
          <a:xfrm>
            <a:off x="2357422" y="2000240"/>
            <a:ext cx="5072098" cy="3714776"/>
          </a:xfrm>
          <a:prstGeom prst="rect">
            <a:avLst/>
          </a:prstGeom>
          <a:noFill/>
          <a:ln w="9525">
            <a:noFill/>
            <a:miter lim="800000"/>
            <a:headEnd/>
            <a:tailEnd/>
          </a:ln>
          <a:effectLst/>
        </p:spPr>
      </p:pic>
    </p:spTree>
    <p:extLst>
      <p:ext uri="{BB962C8B-B14F-4D97-AF65-F5344CB8AC3E}">
        <p14:creationId xmlns:p14="http://schemas.microsoft.com/office/powerpoint/2010/main" xmlns="" val="24207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933" y="428604"/>
            <a:ext cx="4651248" cy="5057796"/>
          </a:xfrm>
        </p:spPr>
        <p:txBody>
          <a:bodyPr>
            <a:noAutofit/>
          </a:bodyPr>
          <a:lstStyle/>
          <a:p>
            <a:pPr lvl="0" algn="ctr">
              <a:buNone/>
              <a:defRPr/>
            </a:pPr>
            <a:r>
              <a:rPr lang="en-US" sz="3200" b="1" u="sng" dirty="0" err="1" smtClean="0">
                <a:solidFill>
                  <a:srgbClr val="CCCCFF"/>
                </a:solidFill>
                <a:latin typeface="+mn-lt"/>
              </a:rPr>
              <a:t>Mandibular</a:t>
            </a:r>
            <a:r>
              <a:rPr lang="en-US" sz="3200" b="1" u="sng" dirty="0" smtClean="0">
                <a:solidFill>
                  <a:srgbClr val="CCCCFF"/>
                </a:solidFill>
                <a:latin typeface="+mn-lt"/>
              </a:rPr>
              <a:t> dentures</a:t>
            </a:r>
          </a:p>
          <a:p>
            <a:pPr lvl="0" algn="ctr">
              <a:buNone/>
              <a:defRPr/>
            </a:pPr>
            <a:endParaRPr lang="en-US" sz="2800" dirty="0" smtClean="0">
              <a:latin typeface="+mn-lt"/>
            </a:endParaRPr>
          </a:p>
          <a:p>
            <a:pPr lvl="0" algn="ctr">
              <a:buNone/>
              <a:defRPr/>
            </a:pPr>
            <a:r>
              <a:rPr lang="en-US" sz="2800" dirty="0" smtClean="0">
                <a:latin typeface="+mn-lt"/>
              </a:rPr>
              <a:t>The </a:t>
            </a:r>
            <a:r>
              <a:rPr lang="en-US" sz="2800" dirty="0">
                <a:latin typeface="+mn-lt"/>
              </a:rPr>
              <a:t>retention of the lower denture is </a:t>
            </a:r>
            <a:r>
              <a:rPr lang="en-US" sz="2800" dirty="0" smtClean="0">
                <a:latin typeface="+mn-lt"/>
              </a:rPr>
              <a:t>assessed by </a:t>
            </a:r>
            <a:r>
              <a:rPr lang="en-US" sz="2800" dirty="0">
                <a:latin typeface="+mn-lt"/>
              </a:rPr>
              <a:t>gently pushing posteriorly </a:t>
            </a:r>
            <a:r>
              <a:rPr lang="en-US" sz="2800" dirty="0" smtClean="0">
                <a:latin typeface="+mn-lt"/>
              </a:rPr>
              <a:t> against </a:t>
            </a:r>
            <a:r>
              <a:rPr lang="en-US" sz="2800" dirty="0">
                <a:latin typeface="+mn-lt"/>
              </a:rPr>
              <a:t>the </a:t>
            </a:r>
            <a:r>
              <a:rPr lang="en-US" sz="2800" dirty="0" smtClean="0">
                <a:latin typeface="+mn-lt"/>
              </a:rPr>
              <a:t>facial surfaces </a:t>
            </a:r>
            <a:r>
              <a:rPr lang="en-US" sz="2800" dirty="0">
                <a:latin typeface="+mn-lt"/>
              </a:rPr>
              <a:t>of the mandibular incisors. The </a:t>
            </a:r>
            <a:r>
              <a:rPr lang="en-US" sz="2800" dirty="0" smtClean="0">
                <a:latin typeface="+mn-lt"/>
              </a:rPr>
              <a:t>denture should </a:t>
            </a:r>
            <a:r>
              <a:rPr lang="en-US" sz="2800" dirty="0">
                <a:latin typeface="+mn-lt"/>
              </a:rPr>
              <a:t>not become dislodged.</a:t>
            </a:r>
            <a:endParaRPr lang="en-US" sz="2800" dirty="0" smtClean="0">
              <a:solidFill>
                <a:srgbClr val="CCCCFF"/>
              </a:solidFill>
              <a:latin typeface="+mn-lt"/>
            </a:endParaRPr>
          </a:p>
          <a:p>
            <a:pPr lvl="0" algn="ctr">
              <a:buNone/>
              <a:defRPr/>
            </a:pPr>
            <a:endParaRPr lang="en-US" sz="3600" dirty="0" smtClean="0">
              <a:solidFill>
                <a:srgbClr val="002060"/>
              </a:solidFill>
              <a:latin typeface="+mn-lt"/>
            </a:endParaRPr>
          </a:p>
          <a:p>
            <a:pPr algn="ctr"/>
            <a:endParaRPr lang="en-US" sz="4000" dirty="0">
              <a:latin typeface="+mn-lt"/>
            </a:endParaRPr>
          </a:p>
        </p:txBody>
      </p:sp>
      <p:sp>
        <p:nvSpPr>
          <p:cNvPr id="4" name="Rectangle 3"/>
          <p:cNvSpPr txBox="1">
            <a:spLocks noChangeArrowheads="1"/>
          </p:cNvSpPr>
          <p:nvPr/>
        </p:nvSpPr>
        <p:spPr>
          <a:xfrm>
            <a:off x="466725" y="1333500"/>
            <a:ext cx="5124450" cy="481965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Slide Number Placeholder 1"/>
          <p:cNvSpPr>
            <a:spLocks noGrp="1"/>
          </p:cNvSpPr>
          <p:nvPr>
            <p:ph type="sldNum" sz="quarter" idx="12"/>
          </p:nvPr>
        </p:nvSpPr>
        <p:spPr/>
        <p:txBody>
          <a:bodyPr/>
          <a:lstStyle/>
          <a:p>
            <a:fld id="{A8321860-269E-4CBF-B856-6A93AF4A4EC8}" type="slidenum">
              <a:rPr lang="en-US" smtClean="0"/>
              <a:pPr/>
              <a:t>48</a:t>
            </a:fld>
            <a:endParaRPr lang="en-US"/>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8734"/>
          <a:stretch/>
        </p:blipFill>
        <p:spPr bwMode="auto">
          <a:xfrm>
            <a:off x="4572000" y="304800"/>
            <a:ext cx="4318000" cy="48482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96621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668867" y="0"/>
            <a:ext cx="7772400" cy="1143000"/>
          </a:xfrm>
        </p:spPr>
        <p:txBody>
          <a:bodyPr/>
          <a:lstStyle/>
          <a:p>
            <a:r>
              <a:rPr lang="en-US" dirty="0">
                <a:latin typeface="+mn-lt"/>
              </a:rPr>
              <a:t>C</a:t>
            </a:r>
            <a:r>
              <a:rPr lang="en-US" dirty="0">
                <a:solidFill>
                  <a:srgbClr val="FFFF00"/>
                </a:solidFill>
                <a:latin typeface="+mn-lt"/>
              </a:rPr>
              <a:t>auses</a:t>
            </a:r>
            <a:r>
              <a:rPr lang="en-US" dirty="0">
                <a:solidFill>
                  <a:srgbClr val="FFC000"/>
                </a:solidFill>
                <a:latin typeface="+mn-lt"/>
              </a:rPr>
              <a:t> </a:t>
            </a:r>
            <a:r>
              <a:rPr lang="en-US" dirty="0">
                <a:latin typeface="+mn-lt"/>
              </a:rPr>
              <a:t>o</a:t>
            </a:r>
            <a:r>
              <a:rPr lang="en-US" dirty="0">
                <a:solidFill>
                  <a:srgbClr val="FFFF00"/>
                </a:solidFill>
                <a:latin typeface="+mn-lt"/>
              </a:rPr>
              <a:t>f</a:t>
            </a:r>
            <a:r>
              <a:rPr lang="en-US" dirty="0">
                <a:solidFill>
                  <a:srgbClr val="FFC000"/>
                </a:solidFill>
                <a:latin typeface="+mn-lt"/>
              </a:rPr>
              <a:t> </a:t>
            </a:r>
            <a:r>
              <a:rPr lang="en-US" dirty="0">
                <a:latin typeface="+mn-lt"/>
              </a:rPr>
              <a:t>p</a:t>
            </a:r>
            <a:r>
              <a:rPr lang="en-US" dirty="0">
                <a:solidFill>
                  <a:srgbClr val="FFFF00"/>
                </a:solidFill>
                <a:latin typeface="+mn-lt"/>
              </a:rPr>
              <a:t>oor</a:t>
            </a:r>
            <a:r>
              <a:rPr lang="en-US" dirty="0">
                <a:solidFill>
                  <a:srgbClr val="FFC000"/>
                </a:solidFill>
                <a:latin typeface="+mn-lt"/>
              </a:rPr>
              <a:t> </a:t>
            </a:r>
            <a:r>
              <a:rPr lang="en-US" dirty="0">
                <a:latin typeface="+mn-lt"/>
              </a:rPr>
              <a:t>r</a:t>
            </a:r>
            <a:r>
              <a:rPr lang="en-US" dirty="0">
                <a:solidFill>
                  <a:srgbClr val="FFFF00"/>
                </a:solidFill>
                <a:latin typeface="+mn-lt"/>
              </a:rPr>
              <a:t>etention</a:t>
            </a:r>
          </a:p>
        </p:txBody>
      </p:sp>
      <p:sp>
        <p:nvSpPr>
          <p:cNvPr id="566275" name="Rectangle 3"/>
          <p:cNvSpPr>
            <a:spLocks noGrp="1" noChangeArrowheads="1"/>
          </p:cNvSpPr>
          <p:nvPr>
            <p:ph type="body" idx="1"/>
          </p:nvPr>
        </p:nvSpPr>
        <p:spPr>
          <a:xfrm>
            <a:off x="330200" y="1143000"/>
            <a:ext cx="8128000" cy="5410200"/>
          </a:xfrm>
        </p:spPr>
        <p:txBody>
          <a:bodyPr>
            <a:normAutofit/>
          </a:bodyPr>
          <a:lstStyle/>
          <a:p>
            <a:pPr>
              <a:lnSpc>
                <a:spcPct val="80000"/>
              </a:lnSpc>
            </a:pPr>
            <a:r>
              <a:rPr lang="en-US" sz="2800" dirty="0">
                <a:solidFill>
                  <a:schemeClr val="accent2">
                    <a:lumMod val="40000"/>
                    <a:lumOff val="60000"/>
                  </a:schemeClr>
                </a:solidFill>
                <a:latin typeface="+mn-lt"/>
              </a:rPr>
              <a:t>When opening wide mouth</a:t>
            </a:r>
          </a:p>
          <a:p>
            <a:pPr lvl="1">
              <a:lnSpc>
                <a:spcPct val="80000"/>
              </a:lnSpc>
            </a:pPr>
            <a:r>
              <a:rPr lang="en-US" dirty="0"/>
              <a:t>Over / under extension</a:t>
            </a:r>
          </a:p>
          <a:p>
            <a:pPr lvl="1">
              <a:lnSpc>
                <a:spcPct val="80000"/>
              </a:lnSpc>
            </a:pPr>
            <a:r>
              <a:rPr lang="en-US" dirty="0"/>
              <a:t>Tight lips </a:t>
            </a:r>
          </a:p>
          <a:p>
            <a:pPr lvl="1">
              <a:lnSpc>
                <a:spcPct val="80000"/>
              </a:lnSpc>
            </a:pPr>
            <a:r>
              <a:rPr lang="en-US" dirty="0"/>
              <a:t>Tongue cramp</a:t>
            </a:r>
          </a:p>
          <a:p>
            <a:pPr lvl="1">
              <a:lnSpc>
                <a:spcPct val="80000"/>
              </a:lnSpc>
            </a:pPr>
            <a:r>
              <a:rPr lang="en-US" dirty="0"/>
              <a:t>Lack of peripheral seal</a:t>
            </a:r>
          </a:p>
          <a:p>
            <a:pPr lvl="1">
              <a:lnSpc>
                <a:spcPct val="80000"/>
              </a:lnSpc>
            </a:pPr>
            <a:r>
              <a:rPr lang="en-US" dirty="0"/>
              <a:t>Lack of saliva</a:t>
            </a:r>
          </a:p>
          <a:p>
            <a:pPr>
              <a:lnSpc>
                <a:spcPct val="80000"/>
              </a:lnSpc>
            </a:pPr>
            <a:r>
              <a:rPr lang="en-US" sz="2800" dirty="0">
                <a:solidFill>
                  <a:schemeClr val="accent2">
                    <a:lumMod val="40000"/>
                    <a:lumOff val="60000"/>
                  </a:schemeClr>
                </a:solidFill>
                <a:latin typeface="+mn-lt"/>
              </a:rPr>
              <a:t>When coughing or sneezing</a:t>
            </a:r>
          </a:p>
          <a:p>
            <a:pPr lvl="1">
              <a:lnSpc>
                <a:spcPct val="80000"/>
              </a:lnSpc>
            </a:pPr>
            <a:r>
              <a:rPr lang="en-US" dirty="0"/>
              <a:t>Normal… due to sudden rise of soft palate</a:t>
            </a:r>
          </a:p>
          <a:p>
            <a:pPr>
              <a:lnSpc>
                <a:spcPct val="80000"/>
              </a:lnSpc>
            </a:pPr>
            <a:r>
              <a:rPr lang="en-US" sz="2800" dirty="0">
                <a:solidFill>
                  <a:schemeClr val="accent1">
                    <a:lumMod val="60000"/>
                    <a:lumOff val="40000"/>
                  </a:schemeClr>
                </a:solidFill>
                <a:latin typeface="+mn-lt"/>
              </a:rPr>
              <a:t>Technical fault</a:t>
            </a:r>
          </a:p>
          <a:p>
            <a:pPr lvl="1">
              <a:lnSpc>
                <a:spcPct val="80000"/>
              </a:lnSpc>
            </a:pPr>
            <a:r>
              <a:rPr lang="en-US" dirty="0"/>
              <a:t>Inherent </a:t>
            </a:r>
            <a:r>
              <a:rPr lang="en-US" dirty="0" err="1"/>
              <a:t>polymerisation</a:t>
            </a:r>
            <a:r>
              <a:rPr lang="en-US" dirty="0"/>
              <a:t> shrinkage </a:t>
            </a:r>
          </a:p>
          <a:p>
            <a:pPr>
              <a:lnSpc>
                <a:spcPct val="80000"/>
              </a:lnSpc>
            </a:pPr>
            <a:r>
              <a:rPr lang="en-US" sz="2800" dirty="0" smtClean="0">
                <a:solidFill>
                  <a:schemeClr val="accent1">
                    <a:lumMod val="60000"/>
                    <a:lumOff val="40000"/>
                  </a:schemeClr>
                </a:solidFill>
                <a:latin typeface="+mn-lt"/>
              </a:rPr>
              <a:t>In </a:t>
            </a:r>
            <a:r>
              <a:rPr lang="en-US" sz="2800" dirty="0">
                <a:solidFill>
                  <a:schemeClr val="accent1">
                    <a:lumMod val="60000"/>
                    <a:lumOff val="40000"/>
                  </a:schemeClr>
                </a:solidFill>
                <a:latin typeface="+mn-lt"/>
              </a:rPr>
              <a:t>denture that is in use for more than a year</a:t>
            </a:r>
          </a:p>
          <a:p>
            <a:pPr>
              <a:lnSpc>
                <a:spcPct val="80000"/>
              </a:lnSpc>
            </a:pPr>
            <a:r>
              <a:rPr lang="en-US" sz="2800" dirty="0">
                <a:solidFill>
                  <a:schemeClr val="accent1">
                    <a:lumMod val="60000"/>
                    <a:lumOff val="40000"/>
                  </a:schemeClr>
                </a:solidFill>
                <a:latin typeface="+mn-lt"/>
              </a:rPr>
              <a:t>When attempting to whistle</a:t>
            </a:r>
          </a:p>
          <a:p>
            <a:pPr lvl="1">
              <a:lnSpc>
                <a:spcPct val="80000"/>
              </a:lnSpc>
            </a:pPr>
            <a:r>
              <a:rPr lang="en-US" dirty="0"/>
              <a:t>Overextension / thick labial flanges</a:t>
            </a:r>
          </a:p>
          <a:p>
            <a:pPr lvl="1">
              <a:lnSpc>
                <a:spcPct val="80000"/>
              </a:lnSpc>
            </a:pPr>
            <a:r>
              <a:rPr lang="en-US" dirty="0"/>
              <a:t>Disruption of seal</a:t>
            </a:r>
          </a:p>
        </p:txBody>
      </p:sp>
      <p:sp>
        <p:nvSpPr>
          <p:cNvPr id="2" name="Slide Number Placeholder 1"/>
          <p:cNvSpPr>
            <a:spLocks noGrp="1"/>
          </p:cNvSpPr>
          <p:nvPr>
            <p:ph type="sldNum" sz="quarter" idx="12"/>
          </p:nvPr>
        </p:nvSpPr>
        <p:spPr/>
        <p:txBody>
          <a:bodyPr/>
          <a:lstStyle/>
          <a:p>
            <a:fld id="{A8321860-269E-4CBF-B856-6A93AF4A4EC8}" type="slidenum">
              <a:rPr lang="en-US" smtClean="0"/>
              <a:pPr/>
              <a:t>49</a:t>
            </a:fld>
            <a:endParaRPr lang="en-US"/>
          </a:p>
        </p:txBody>
      </p:sp>
    </p:spTree>
    <p:extLst>
      <p:ext uri="{BB962C8B-B14F-4D97-AF65-F5344CB8AC3E}">
        <p14:creationId xmlns:p14="http://schemas.microsoft.com/office/powerpoint/2010/main" xmlns="" val="23980630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929058" y="2571744"/>
            <a:ext cx="1785950" cy="1785950"/>
          </a:xfrm>
          <a:prstGeom prst="ellipse">
            <a:avLst/>
          </a:prstGeom>
          <a:solidFill>
            <a:srgbClr val="0070C0"/>
          </a:solidFill>
          <a:effectLst>
            <a:glow rad="228600">
              <a:schemeClr val="accent6">
                <a:satMod val="175000"/>
                <a:alpha val="40000"/>
              </a:schemeClr>
            </a:glo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STABILITY</a:t>
            </a:r>
            <a:endParaRPr lang="en-IN" b="1" dirty="0">
              <a:solidFill>
                <a:schemeClr val="bg1"/>
              </a:solidFill>
            </a:endParaRPr>
          </a:p>
        </p:txBody>
      </p:sp>
      <p:sp>
        <p:nvSpPr>
          <p:cNvPr id="10" name="Oval 9"/>
          <p:cNvSpPr/>
          <p:nvPr/>
        </p:nvSpPr>
        <p:spPr>
          <a:xfrm>
            <a:off x="5643570" y="2500306"/>
            <a:ext cx="1785950" cy="1785950"/>
          </a:xfrm>
          <a:prstGeom prst="ellipse">
            <a:avLst/>
          </a:prstGeom>
          <a:solidFill>
            <a:srgbClr val="00B050"/>
          </a:solidFill>
          <a:effectLst>
            <a:glow rad="228600">
              <a:schemeClr val="accent1">
                <a:satMod val="175000"/>
                <a:alpha val="40000"/>
              </a:schemeClr>
            </a:glo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SUPPORT</a:t>
            </a:r>
            <a:endParaRPr lang="en-IN" b="1" dirty="0">
              <a:solidFill>
                <a:schemeClr val="bg1"/>
              </a:solidFill>
            </a:endParaRPr>
          </a:p>
        </p:txBody>
      </p:sp>
      <p:sp>
        <p:nvSpPr>
          <p:cNvPr id="12" name="Text Placeholder 11"/>
          <p:cNvSpPr>
            <a:spLocks noGrp="1"/>
          </p:cNvSpPr>
          <p:nvPr>
            <p:ph type="body" idx="4294967295"/>
          </p:nvPr>
        </p:nvSpPr>
        <p:spPr>
          <a:xfrm>
            <a:off x="5257800" y="5143500"/>
            <a:ext cx="3886200" cy="1714500"/>
          </a:xfrm>
        </p:spPr>
        <p:txBody>
          <a:bodyPr>
            <a:normAutofit/>
          </a:bodyPr>
          <a:lstStyle/>
          <a:p>
            <a:r>
              <a:rPr lang="en-US" sz="2800" b="1" dirty="0" smtClean="0"/>
              <a:t>                        SUCCESS….</a:t>
            </a:r>
            <a:endParaRPr lang="en-IN" sz="2800" b="1" dirty="0"/>
          </a:p>
        </p:txBody>
      </p:sp>
      <p:sp>
        <p:nvSpPr>
          <p:cNvPr id="13" name="Oval 12"/>
          <p:cNvSpPr/>
          <p:nvPr/>
        </p:nvSpPr>
        <p:spPr>
          <a:xfrm>
            <a:off x="2143108" y="2571744"/>
            <a:ext cx="1928826" cy="1857388"/>
          </a:xfrm>
          <a:prstGeom prst="ellipse">
            <a:avLst/>
          </a:prstGeom>
          <a:solidFill>
            <a:srgbClr val="FFFF00"/>
          </a:solidFill>
          <a:effectLst>
            <a:glow rad="228600">
              <a:schemeClr val="accent2">
                <a:satMod val="175000"/>
                <a:alpha val="40000"/>
              </a:schemeClr>
            </a:glo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RETENTION</a:t>
            </a:r>
            <a:endParaRPr lang="en-IN" sz="1600" b="1" dirty="0">
              <a:solidFill>
                <a:schemeClr val="bg1"/>
              </a:solidFill>
            </a:endParaRPr>
          </a:p>
        </p:txBody>
      </p:sp>
      <p:cxnSp>
        <p:nvCxnSpPr>
          <p:cNvPr id="15" name="Straight Arrow Connector 14"/>
          <p:cNvCxnSpPr>
            <a:stCxn id="13" idx="4"/>
          </p:cNvCxnSpPr>
          <p:nvPr/>
        </p:nvCxnSpPr>
        <p:spPr>
          <a:xfrm rot="16200000" flipH="1">
            <a:off x="3089661" y="4446991"/>
            <a:ext cx="714380" cy="67866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4375544" y="4804180"/>
            <a:ext cx="928696" cy="3572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4"/>
          </p:cNvCxnSpPr>
          <p:nvPr/>
        </p:nvCxnSpPr>
        <p:spPr>
          <a:xfrm rot="5400000">
            <a:off x="5840025" y="4446992"/>
            <a:ext cx="857256" cy="53578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143240" y="642918"/>
            <a:ext cx="3214710" cy="121444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BIOLOGIC FACTORS</a:t>
            </a:r>
          </a:p>
          <a:p>
            <a:pPr algn="ctr"/>
            <a:r>
              <a:rPr lang="en-US" b="1" dirty="0" smtClean="0">
                <a:solidFill>
                  <a:schemeClr val="bg1"/>
                </a:solidFill>
              </a:rPr>
              <a:t>PHYSICAL FACTORS</a:t>
            </a:r>
          </a:p>
          <a:p>
            <a:pPr algn="ctr"/>
            <a:r>
              <a:rPr lang="en-US" b="1" dirty="0" smtClean="0">
                <a:solidFill>
                  <a:schemeClr val="bg1"/>
                </a:solidFill>
              </a:rPr>
              <a:t>MECHANICAL FACTORS</a:t>
            </a:r>
            <a:endParaRPr lang="en-IN" b="1" dirty="0">
              <a:solidFill>
                <a:schemeClr val="bg1"/>
              </a:solidFill>
            </a:endParaRPr>
          </a:p>
        </p:txBody>
      </p:sp>
      <p:cxnSp>
        <p:nvCxnSpPr>
          <p:cNvPr id="32" name="Shape 31"/>
          <p:cNvCxnSpPr>
            <a:stCxn id="29" idx="1"/>
            <a:endCxn id="13" idx="1"/>
          </p:cNvCxnSpPr>
          <p:nvPr/>
        </p:nvCxnSpPr>
        <p:spPr>
          <a:xfrm rot="10800000" flipV="1">
            <a:off x="2425578" y="1250140"/>
            <a:ext cx="717662" cy="1593611"/>
          </a:xfrm>
          <a:prstGeom prst="curvedConnector2">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hape 33"/>
          <p:cNvCxnSpPr>
            <a:stCxn id="29" idx="3"/>
            <a:endCxn id="10" idx="7"/>
          </p:cNvCxnSpPr>
          <p:nvPr/>
        </p:nvCxnSpPr>
        <p:spPr>
          <a:xfrm>
            <a:off x="6357950" y="1250141"/>
            <a:ext cx="810023" cy="1511711"/>
          </a:xfrm>
          <a:prstGeom prst="curvedConnector2">
            <a:avLst/>
          </a:prstGeom>
          <a:ln w="317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9" idx="2"/>
          </p:cNvCxnSpPr>
          <p:nvPr/>
        </p:nvCxnSpPr>
        <p:spPr>
          <a:xfrm rot="16200000" flipH="1">
            <a:off x="4446982" y="2160976"/>
            <a:ext cx="642944" cy="35719"/>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A8321860-269E-4CBF-B856-6A93AF4A4EC8}" type="slidenum">
              <a:rPr lang="en-US" smtClean="0"/>
              <a:pPr/>
              <a:t>5</a:t>
            </a:fld>
            <a:endParaRPr lang="en-US"/>
          </a:p>
        </p:txBody>
      </p:sp>
      <p:sp>
        <p:nvSpPr>
          <p:cNvPr id="6" name="TextBox 5"/>
          <p:cNvSpPr txBox="1"/>
          <p:nvPr/>
        </p:nvSpPr>
        <p:spPr>
          <a:xfrm>
            <a:off x="457200" y="609600"/>
            <a:ext cx="2590800" cy="523220"/>
          </a:xfrm>
          <a:prstGeom prst="rect">
            <a:avLst/>
          </a:prstGeom>
          <a:noFill/>
        </p:spPr>
        <p:txBody>
          <a:bodyPr wrap="square" rtlCol="0">
            <a:spAutoFit/>
          </a:bodyPr>
          <a:lstStyle/>
          <a:p>
            <a:r>
              <a:rPr lang="en-US" sz="2800" dirty="0" smtClean="0">
                <a:solidFill>
                  <a:srgbClr val="CCFF33"/>
                </a:solidFill>
                <a:latin typeface="Matura MT Script Capitals" pitchFamily="66" charset="0"/>
              </a:rPr>
              <a:t>Introduction…</a:t>
            </a:r>
            <a:endParaRPr lang="en-US" sz="2800" dirty="0">
              <a:solidFill>
                <a:srgbClr val="CCFF33"/>
              </a:solidFill>
              <a:latin typeface="Matura MT Script Capitals" pitchFamily="66" charset="0"/>
            </a:endParaRPr>
          </a:p>
        </p:txBody>
      </p:sp>
    </p:spTree>
    <p:extLst>
      <p:ext uri="{BB962C8B-B14F-4D97-AF65-F5344CB8AC3E}">
        <p14:creationId xmlns:p14="http://schemas.microsoft.com/office/powerpoint/2010/main" xmlns="" val="23243465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rgbClr val="FFFF00"/>
                </a:solidFill>
              </a:rPr>
              <a:t>F</a:t>
            </a:r>
            <a:r>
              <a:rPr lang="en-US" dirty="0" smtClean="0"/>
              <a:t>actors </a:t>
            </a:r>
            <a:r>
              <a:rPr lang="en-US" dirty="0" smtClean="0">
                <a:solidFill>
                  <a:srgbClr val="FFFF00"/>
                </a:solidFill>
              </a:rPr>
              <a:t>i</a:t>
            </a:r>
            <a:r>
              <a:rPr lang="en-US" dirty="0" smtClean="0"/>
              <a:t>mportant </a:t>
            </a:r>
            <a:r>
              <a:rPr lang="en-US" dirty="0" smtClean="0">
                <a:solidFill>
                  <a:srgbClr val="FFFF00"/>
                </a:solidFill>
              </a:rPr>
              <a:t>i</a:t>
            </a:r>
            <a:r>
              <a:rPr lang="en-US" dirty="0" smtClean="0"/>
              <a:t>n </a:t>
            </a:r>
            <a:r>
              <a:rPr lang="en-US" dirty="0" smtClean="0">
                <a:solidFill>
                  <a:srgbClr val="FFFF00"/>
                </a:solidFill>
              </a:rPr>
              <a:t>c</a:t>
            </a:r>
            <a:r>
              <a:rPr lang="en-US" dirty="0" smtClean="0"/>
              <a:t>omplete </a:t>
            </a:r>
            <a:r>
              <a:rPr lang="en-US" dirty="0" smtClean="0">
                <a:solidFill>
                  <a:srgbClr val="FFFF00"/>
                </a:solidFill>
              </a:rPr>
              <a:t>d</a:t>
            </a:r>
            <a:r>
              <a:rPr lang="en-US" dirty="0" smtClean="0"/>
              <a:t>enture </a:t>
            </a:r>
            <a:r>
              <a:rPr lang="en-US" dirty="0" smtClean="0">
                <a:solidFill>
                  <a:srgbClr val="FFFF00"/>
                </a:solidFill>
              </a:rPr>
              <a:t>r</a:t>
            </a:r>
            <a:r>
              <a:rPr lang="en-US" dirty="0" smtClean="0"/>
              <a:t>etention</a:t>
            </a:r>
            <a:endParaRPr lang="en-IN" dirty="0"/>
          </a:p>
        </p:txBody>
      </p:sp>
      <p:sp>
        <p:nvSpPr>
          <p:cNvPr id="7" name="Content Placeholder 6"/>
          <p:cNvSpPr>
            <a:spLocks noGrp="1"/>
          </p:cNvSpPr>
          <p:nvPr>
            <p:ph idx="1"/>
          </p:nvPr>
        </p:nvSpPr>
        <p:spPr/>
        <p:txBody>
          <a:bodyPr>
            <a:normAutofit/>
          </a:bodyPr>
          <a:lstStyle/>
          <a:p>
            <a:r>
              <a:rPr lang="en-US" sz="2800" dirty="0" smtClean="0">
                <a:latin typeface="+mn-lt"/>
              </a:rPr>
              <a:t>Surface tension</a:t>
            </a:r>
          </a:p>
          <a:p>
            <a:r>
              <a:rPr lang="en-US" sz="2800" dirty="0" smtClean="0">
                <a:latin typeface="+mn-lt"/>
              </a:rPr>
              <a:t>Viscosity</a:t>
            </a:r>
          </a:p>
          <a:p>
            <a:r>
              <a:rPr lang="en-US" sz="2800" dirty="0" smtClean="0">
                <a:latin typeface="+mn-lt"/>
              </a:rPr>
              <a:t>Base adaptation</a:t>
            </a:r>
          </a:p>
          <a:p>
            <a:r>
              <a:rPr lang="en-US" sz="2800" dirty="0" smtClean="0">
                <a:latin typeface="+mn-lt"/>
              </a:rPr>
              <a:t>Border seal</a:t>
            </a:r>
          </a:p>
          <a:p>
            <a:r>
              <a:rPr lang="en-US" sz="2800" dirty="0" smtClean="0">
                <a:latin typeface="+mn-lt"/>
              </a:rPr>
              <a:t>Seating force</a:t>
            </a:r>
          </a:p>
          <a:p>
            <a:r>
              <a:rPr lang="en-US" sz="2800" dirty="0" smtClean="0">
                <a:latin typeface="+mn-lt"/>
              </a:rPr>
              <a:t>Soft tissue</a:t>
            </a:r>
          </a:p>
        </p:txBody>
      </p:sp>
      <p:pic>
        <p:nvPicPr>
          <p:cNvPr id="5" name="Picture 2" descr="http://www.intelegia.com/en/files/2011/10/controversy.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67200" y="1562100"/>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Slide Number Placeholder 1"/>
          <p:cNvSpPr>
            <a:spLocks noGrp="1"/>
          </p:cNvSpPr>
          <p:nvPr>
            <p:ph type="sldNum" sz="quarter" idx="12"/>
          </p:nvPr>
        </p:nvSpPr>
        <p:spPr/>
        <p:txBody>
          <a:bodyPr/>
          <a:lstStyle/>
          <a:p>
            <a:fld id="{A8321860-269E-4CBF-B856-6A93AF4A4EC8}" type="slidenum">
              <a:rPr lang="en-US" smtClean="0"/>
              <a:pPr/>
              <a:t>50</a:t>
            </a:fld>
            <a:endParaRPr lang="en-US"/>
          </a:p>
        </p:txBody>
      </p:sp>
    </p:spTree>
    <p:extLst>
      <p:ext uri="{BB962C8B-B14F-4D97-AF65-F5344CB8AC3E}">
        <p14:creationId xmlns:p14="http://schemas.microsoft.com/office/powerpoint/2010/main" xmlns="" val="76519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3" dur="500"/>
                                        <p:tgtEl>
                                          <p:spTgt spid="7">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6" dur="500"/>
                                        <p:tgtEl>
                                          <p:spTgt spid="7">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9" dur="500"/>
                                        <p:tgtEl>
                                          <p:spTgt spid="7">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mn-lt"/>
              </a:rPr>
              <a:t>Viscosity</a:t>
            </a:r>
            <a:endParaRPr lang="en-IN" dirty="0">
              <a:solidFill>
                <a:srgbClr val="FFFF00"/>
              </a:solidFill>
              <a:latin typeface="+mn-lt"/>
            </a:endParaRPr>
          </a:p>
        </p:txBody>
      </p:sp>
      <p:sp>
        <p:nvSpPr>
          <p:cNvPr id="3" name="Content Placeholder 2"/>
          <p:cNvSpPr>
            <a:spLocks noGrp="1"/>
          </p:cNvSpPr>
          <p:nvPr>
            <p:ph idx="1"/>
          </p:nvPr>
        </p:nvSpPr>
        <p:spPr>
          <a:xfrm>
            <a:off x="571472" y="2286000"/>
            <a:ext cx="7772400" cy="4572000"/>
          </a:xfrm>
        </p:spPr>
        <p:txBody>
          <a:bodyPr>
            <a:normAutofit/>
          </a:bodyPr>
          <a:lstStyle/>
          <a:p>
            <a:r>
              <a:rPr lang="en-US" sz="2800" dirty="0" smtClean="0">
                <a:latin typeface="+mn-lt"/>
              </a:rPr>
              <a:t>Rheology  of saliva &amp; where its viscosity                                                                                    is located is important</a:t>
            </a:r>
          </a:p>
          <a:p>
            <a:pPr>
              <a:buNone/>
            </a:pPr>
            <a:endParaRPr lang="en-US" sz="2800" dirty="0" smtClean="0">
              <a:latin typeface="+mn-lt"/>
            </a:endParaRPr>
          </a:p>
          <a:p>
            <a:r>
              <a:rPr lang="en-US" sz="2800" dirty="0" smtClean="0">
                <a:latin typeface="+mn-lt"/>
              </a:rPr>
              <a:t>As viscosity of saliva is many times that of air, separation is more difficult when fluid fills the space between the denture &amp; tissue</a:t>
            </a:r>
            <a:endParaRPr lang="en-IN" sz="2800" dirty="0">
              <a:latin typeface="+mn-lt"/>
            </a:endParaRPr>
          </a:p>
        </p:txBody>
      </p:sp>
      <p:pic>
        <p:nvPicPr>
          <p:cNvPr id="5" name="Picture 4" descr="viscosity.jpg"/>
          <p:cNvPicPr>
            <a:picLocks noChangeAspect="1"/>
          </p:cNvPicPr>
          <p:nvPr/>
        </p:nvPicPr>
        <p:blipFill>
          <a:blip r:embed="rId2"/>
          <a:stretch>
            <a:fillRect/>
          </a:stretch>
        </p:blipFill>
        <p:spPr>
          <a:xfrm>
            <a:off x="5786446" y="214291"/>
            <a:ext cx="2786082" cy="1653728"/>
          </a:xfrm>
          <a:prstGeom prst="rect">
            <a:avLst/>
          </a:prstGeom>
        </p:spPr>
      </p:pic>
      <p:sp>
        <p:nvSpPr>
          <p:cNvPr id="4" name="Slide Number Placeholder 3"/>
          <p:cNvSpPr>
            <a:spLocks noGrp="1"/>
          </p:cNvSpPr>
          <p:nvPr>
            <p:ph type="sldNum" sz="quarter" idx="12"/>
          </p:nvPr>
        </p:nvSpPr>
        <p:spPr/>
        <p:txBody>
          <a:bodyPr/>
          <a:lstStyle/>
          <a:p>
            <a:fld id="{A8321860-269E-4CBF-B856-6A93AF4A4EC8}" type="slidenum">
              <a:rPr lang="en-US" smtClean="0"/>
              <a:pPr/>
              <a:t>51</a:t>
            </a:fld>
            <a:endParaRPr lang="en-US"/>
          </a:p>
        </p:txBody>
      </p:sp>
    </p:spTree>
    <p:extLst>
      <p:ext uri="{BB962C8B-B14F-4D97-AF65-F5344CB8AC3E}">
        <p14:creationId xmlns:p14="http://schemas.microsoft.com/office/powerpoint/2010/main" xmlns="" val="1915249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0"/>
            <a:ext cx="7772400" cy="1143000"/>
          </a:xfrm>
        </p:spPr>
        <p:txBody>
          <a:bodyPr/>
          <a:lstStyle/>
          <a:p>
            <a:r>
              <a:rPr lang="en-US" dirty="0" smtClean="0">
                <a:latin typeface="+mn-lt"/>
              </a:rPr>
              <a:t>B</a:t>
            </a:r>
            <a:r>
              <a:rPr lang="en-US" dirty="0" smtClean="0">
                <a:solidFill>
                  <a:schemeClr val="accent1">
                    <a:lumMod val="40000"/>
                    <a:lumOff val="60000"/>
                  </a:schemeClr>
                </a:solidFill>
                <a:latin typeface="+mn-lt"/>
              </a:rPr>
              <a:t>ase</a:t>
            </a:r>
            <a:r>
              <a:rPr lang="en-US" dirty="0" smtClean="0">
                <a:latin typeface="+mn-lt"/>
              </a:rPr>
              <a:t> a</a:t>
            </a:r>
            <a:r>
              <a:rPr lang="en-US" dirty="0" smtClean="0">
                <a:solidFill>
                  <a:schemeClr val="accent1">
                    <a:lumMod val="40000"/>
                    <a:lumOff val="60000"/>
                  </a:schemeClr>
                </a:solidFill>
                <a:latin typeface="+mn-lt"/>
              </a:rPr>
              <a:t>daptation</a:t>
            </a:r>
            <a:endParaRPr lang="en-IN" dirty="0">
              <a:solidFill>
                <a:schemeClr val="accent1">
                  <a:lumMod val="40000"/>
                  <a:lumOff val="60000"/>
                </a:schemeClr>
              </a:solidFill>
              <a:latin typeface="+mn-lt"/>
            </a:endParaRPr>
          </a:p>
        </p:txBody>
      </p:sp>
      <p:sp>
        <p:nvSpPr>
          <p:cNvPr id="3" name="Content Placeholder 2"/>
          <p:cNvSpPr>
            <a:spLocks noGrp="1"/>
          </p:cNvSpPr>
          <p:nvPr>
            <p:ph idx="1"/>
          </p:nvPr>
        </p:nvSpPr>
        <p:spPr>
          <a:xfrm>
            <a:off x="857224" y="1000108"/>
            <a:ext cx="7772400" cy="4572000"/>
          </a:xfrm>
        </p:spPr>
        <p:txBody>
          <a:bodyPr/>
          <a:lstStyle/>
          <a:p>
            <a:r>
              <a:rPr lang="en-US" dirty="0" smtClean="0">
                <a:latin typeface="+mn-lt"/>
              </a:rPr>
              <a:t>Single most important criteria for denture retention</a:t>
            </a:r>
          </a:p>
          <a:p>
            <a:endParaRPr lang="en-US" dirty="0" smtClean="0">
              <a:latin typeface="+mn-lt"/>
            </a:endParaRPr>
          </a:p>
          <a:p>
            <a:r>
              <a:rPr lang="en-US" dirty="0" smtClean="0">
                <a:latin typeface="+mn-lt"/>
              </a:rPr>
              <a:t>Measure of the fit determines the size of the gap between the mucosa and the fitting surface, which in turn controls flow of saliva</a:t>
            </a:r>
          </a:p>
          <a:p>
            <a:r>
              <a:rPr lang="en-US" sz="4000" dirty="0" smtClean="0">
                <a:latin typeface="+mn-lt"/>
              </a:rPr>
              <a:t>S</a:t>
            </a:r>
            <a:r>
              <a:rPr lang="en-US" sz="4000" dirty="0" smtClean="0">
                <a:solidFill>
                  <a:schemeClr val="accent1">
                    <a:lumMod val="40000"/>
                    <a:lumOff val="60000"/>
                  </a:schemeClr>
                </a:solidFill>
                <a:latin typeface="+mn-lt"/>
              </a:rPr>
              <a:t>eating</a:t>
            </a:r>
            <a:r>
              <a:rPr lang="en-US" sz="4000" dirty="0" smtClean="0">
                <a:latin typeface="+mn-lt"/>
              </a:rPr>
              <a:t> f</a:t>
            </a:r>
            <a:r>
              <a:rPr lang="en-US" sz="4000" dirty="0" smtClean="0">
                <a:solidFill>
                  <a:schemeClr val="accent1">
                    <a:lumMod val="40000"/>
                    <a:lumOff val="60000"/>
                  </a:schemeClr>
                </a:solidFill>
                <a:latin typeface="+mn-lt"/>
              </a:rPr>
              <a:t>orce</a:t>
            </a:r>
            <a:endParaRPr lang="en-US" sz="4000" dirty="0">
              <a:latin typeface="+mn-lt"/>
            </a:endParaRPr>
          </a:p>
        </p:txBody>
      </p:sp>
      <p:sp>
        <p:nvSpPr>
          <p:cNvPr id="6" name="Slide Number Placeholder 5"/>
          <p:cNvSpPr>
            <a:spLocks noGrp="1"/>
          </p:cNvSpPr>
          <p:nvPr>
            <p:ph type="sldNum" sz="quarter" idx="12"/>
          </p:nvPr>
        </p:nvSpPr>
        <p:spPr/>
        <p:txBody>
          <a:bodyPr/>
          <a:lstStyle/>
          <a:p>
            <a:fld id="{A8321860-269E-4CBF-B856-6A93AF4A4EC8}" type="slidenum">
              <a:rPr lang="en-US" smtClean="0"/>
              <a:pPr/>
              <a:t>52</a:t>
            </a:fld>
            <a:endParaRPr lang="en-US"/>
          </a:p>
        </p:txBody>
      </p:sp>
      <p:sp>
        <p:nvSpPr>
          <p:cNvPr id="5" name="Rectangle 4"/>
          <p:cNvSpPr/>
          <p:nvPr/>
        </p:nvSpPr>
        <p:spPr>
          <a:xfrm>
            <a:off x="928662" y="4000504"/>
            <a:ext cx="7786742" cy="3539430"/>
          </a:xfrm>
          <a:prstGeom prst="rect">
            <a:avLst/>
          </a:prstGeom>
        </p:spPr>
        <p:txBody>
          <a:bodyPr wrap="square">
            <a:spAutoFit/>
          </a:bodyPr>
          <a:lstStyle/>
          <a:p>
            <a:r>
              <a:rPr lang="en-US" sz="2800" dirty="0" smtClean="0"/>
              <a:t>Firm seating force should be applied as this aids in retention of the denture</a:t>
            </a:r>
          </a:p>
          <a:p>
            <a:r>
              <a:rPr lang="en-US" sz="2800" dirty="0" smtClean="0"/>
              <a:t>Immediate effect of this…</a:t>
            </a:r>
          </a:p>
          <a:p>
            <a:pPr marL="1051560" lvl="1" indent="-514350">
              <a:buFont typeface="+mj-lt"/>
              <a:buAutoNum type="arabicPeriod"/>
            </a:pPr>
            <a:r>
              <a:rPr lang="en-US" sz="2800" dirty="0" smtClean="0"/>
              <a:t>Results in a thin film of saliva</a:t>
            </a:r>
          </a:p>
          <a:p>
            <a:pPr marL="1051560" lvl="1" indent="-514350">
              <a:buFont typeface="+mj-lt"/>
              <a:buAutoNum type="arabicPeriod"/>
            </a:pPr>
            <a:r>
              <a:rPr lang="en-US" sz="2800" dirty="0" smtClean="0"/>
              <a:t>Also tends to expel air which does not contribute to retention</a:t>
            </a:r>
          </a:p>
          <a:p>
            <a:pPr marL="676656" indent="-514350">
              <a:buNone/>
            </a:pPr>
            <a:endParaRPr lang="en-US" sz="2800" dirty="0" smtClean="0"/>
          </a:p>
          <a:p>
            <a:pPr marL="676656" indent="-514350">
              <a:buNone/>
            </a:pPr>
            <a:endParaRPr lang="en-US" sz="2800" dirty="0" smtClean="0"/>
          </a:p>
        </p:txBody>
      </p:sp>
    </p:spTree>
    <p:extLst>
      <p:ext uri="{BB962C8B-B14F-4D97-AF65-F5344CB8AC3E}">
        <p14:creationId xmlns:p14="http://schemas.microsoft.com/office/powerpoint/2010/main" xmlns="" val="32802068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dirty="0" smtClean="0">
                <a:solidFill>
                  <a:srgbClr val="92D050"/>
                </a:solidFill>
              </a:rPr>
              <a:t>oft</a:t>
            </a:r>
            <a:r>
              <a:rPr lang="en-US" dirty="0" smtClean="0"/>
              <a:t> t</a:t>
            </a:r>
            <a:r>
              <a:rPr lang="en-US" dirty="0" smtClean="0">
                <a:solidFill>
                  <a:srgbClr val="92D050"/>
                </a:solidFill>
              </a:rPr>
              <a:t>issue</a:t>
            </a:r>
            <a:endParaRPr lang="en-IN" dirty="0">
              <a:solidFill>
                <a:srgbClr val="92D05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978715711"/>
              </p:ext>
            </p:extLst>
          </p:nvPr>
        </p:nvGraphicFramePr>
        <p:xfrm>
          <a:off x="228600" y="228600"/>
          <a:ext cx="8686800" cy="637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A8321860-269E-4CBF-B856-6A93AF4A4EC8}" type="slidenum">
              <a:rPr lang="en-US" smtClean="0"/>
              <a:pPr/>
              <a:t>53</a:t>
            </a:fld>
            <a:endParaRPr lang="en-US"/>
          </a:p>
        </p:txBody>
      </p:sp>
    </p:spTree>
    <p:extLst>
      <p:ext uri="{BB962C8B-B14F-4D97-AF65-F5344CB8AC3E}">
        <p14:creationId xmlns:p14="http://schemas.microsoft.com/office/powerpoint/2010/main" xmlns="" val="4707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sz="quarter" idx="1"/>
          </p:nvPr>
        </p:nvSpPr>
        <p:spPr>
          <a:xfrm>
            <a:off x="301752" y="381000"/>
            <a:ext cx="8503920" cy="5718048"/>
          </a:xfrm>
        </p:spPr>
        <p:txBody>
          <a:bodyPr anchor="ctr">
            <a:normAutofit/>
          </a:bodyPr>
          <a:lstStyle/>
          <a:p>
            <a:pPr>
              <a:buNone/>
            </a:pPr>
            <a:r>
              <a:rPr lang="en-US" sz="4400" dirty="0" smtClean="0">
                <a:latin typeface="Bradley Hand ITC" pitchFamily="66" charset="0"/>
              </a:rPr>
              <a:t>                </a:t>
            </a:r>
            <a:r>
              <a:rPr lang="en-US" sz="5400" b="1" u="sng" dirty="0" smtClean="0">
                <a:solidFill>
                  <a:srgbClr val="FFFF00"/>
                </a:solidFill>
                <a:effectLst>
                  <a:outerShdw blurRad="38100" dist="38100" dir="2700000" algn="tl">
                    <a:srgbClr val="000000">
                      <a:alpha val="43137"/>
                    </a:srgbClr>
                  </a:outerShdw>
                </a:effectLst>
                <a:latin typeface="+mj-lt"/>
              </a:rPr>
              <a:t>STABILITY</a:t>
            </a:r>
          </a:p>
          <a:p>
            <a:endParaRPr lang="en-US" sz="4400" dirty="0">
              <a:latin typeface="Bradley Hand ITC" pitchFamily="66" charset="0"/>
            </a:endParaRPr>
          </a:p>
        </p:txBody>
      </p:sp>
      <p:pic>
        <p:nvPicPr>
          <p:cNvPr id="4" name="Picture 8" descr="DSC01993"/>
          <p:cNvPicPr>
            <a:picLocks noChangeAspect="1" noChangeArrowheads="1"/>
          </p:cNvPicPr>
          <p:nvPr/>
        </p:nvPicPr>
        <p:blipFill>
          <a:blip r:embed="rId2">
            <a:lum bright="38000" contrast="66000"/>
          </a:blip>
          <a:srcRect t="9259" b="37445"/>
          <a:stretch>
            <a:fillRect/>
          </a:stretch>
        </p:blipFill>
        <p:spPr bwMode="auto">
          <a:xfrm>
            <a:off x="2000232" y="3810000"/>
            <a:ext cx="4324368" cy="2762272"/>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A8321860-269E-4CBF-B856-6A93AF4A4EC8}" type="slidenum">
              <a:rPr lang="en-US" smtClean="0"/>
              <a:pPr/>
              <a:t>54</a:t>
            </a:fld>
            <a:endParaRPr lang="en-US"/>
          </a:p>
        </p:txBody>
      </p:sp>
    </p:spTree>
    <p:extLst>
      <p:ext uri="{BB962C8B-B14F-4D97-AF65-F5344CB8AC3E}">
        <p14:creationId xmlns:p14="http://schemas.microsoft.com/office/powerpoint/2010/main" xmlns="" val="35878788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C0C0C0"/>
                  </a:outerShdw>
                </a:effectLst>
                <a:latin typeface="+mn-lt"/>
              </a:rPr>
              <a:t>Stability</a:t>
            </a:r>
            <a:endParaRPr lang="en-US" dirty="0">
              <a:solidFill>
                <a:srgbClr val="FFFF00"/>
              </a:solidFill>
              <a:latin typeface="+mn-lt"/>
            </a:endParaRPr>
          </a:p>
        </p:txBody>
      </p:sp>
      <p:sp>
        <p:nvSpPr>
          <p:cNvPr id="3" name="Content Placeholder 2"/>
          <p:cNvSpPr>
            <a:spLocks noGrp="1"/>
          </p:cNvSpPr>
          <p:nvPr>
            <p:ph sz="quarter" idx="1"/>
          </p:nvPr>
        </p:nvSpPr>
        <p:spPr/>
        <p:txBody>
          <a:bodyPr>
            <a:normAutofit/>
          </a:bodyPr>
          <a:lstStyle/>
          <a:p>
            <a:pPr>
              <a:lnSpc>
                <a:spcPct val="120000"/>
              </a:lnSpc>
            </a:pPr>
            <a:r>
              <a:rPr lang="en-US" sz="2400" dirty="0" smtClean="0">
                <a:solidFill>
                  <a:srgbClr val="CC99FF"/>
                </a:solidFill>
              </a:rPr>
              <a:t>FACTORS CONTRIBUTING TO STABILITY</a:t>
            </a:r>
          </a:p>
          <a:p>
            <a:pPr lvl="1">
              <a:lnSpc>
                <a:spcPct val="120000"/>
              </a:lnSpc>
            </a:pPr>
            <a:r>
              <a:rPr lang="en-US" sz="2400" dirty="0" smtClean="0">
                <a:solidFill>
                  <a:srgbClr val="FFCCFF"/>
                </a:solidFill>
              </a:rPr>
              <a:t>DIAGNOSIS </a:t>
            </a:r>
          </a:p>
          <a:p>
            <a:pPr lvl="1">
              <a:lnSpc>
                <a:spcPct val="120000"/>
              </a:lnSpc>
            </a:pPr>
            <a:r>
              <a:rPr lang="en-US" sz="2400" dirty="0" smtClean="0">
                <a:solidFill>
                  <a:srgbClr val="FFCCFF"/>
                </a:solidFill>
              </a:rPr>
              <a:t>RELATIONSHIP OF DENTURE BASE TO UNDERLYING TISSUES</a:t>
            </a:r>
          </a:p>
          <a:p>
            <a:pPr lvl="1">
              <a:lnSpc>
                <a:spcPct val="120000"/>
              </a:lnSpc>
            </a:pPr>
            <a:r>
              <a:rPr lang="en-US" sz="2400" dirty="0" smtClean="0">
                <a:solidFill>
                  <a:srgbClr val="FFCCFF"/>
                </a:solidFill>
              </a:rPr>
              <a:t>RELATIONSHIP OF EXTERNAL SURFACE AND PERIPHERY TO SURROUNDING ORO FACIAL MUSCULATURE</a:t>
            </a:r>
          </a:p>
          <a:p>
            <a:pPr lvl="1">
              <a:lnSpc>
                <a:spcPct val="120000"/>
              </a:lnSpc>
            </a:pPr>
            <a:r>
              <a:rPr lang="en-US" sz="2400" dirty="0" smtClean="0">
                <a:solidFill>
                  <a:srgbClr val="FFCCFF"/>
                </a:solidFill>
              </a:rPr>
              <a:t>RELATIONSHIP OF OPPOSING OCCLUSAL SURFACES</a:t>
            </a:r>
          </a:p>
          <a:p>
            <a:pPr lvl="1">
              <a:lnSpc>
                <a:spcPct val="120000"/>
              </a:lnSpc>
            </a:pPr>
            <a:r>
              <a:rPr lang="en-US" sz="2400" dirty="0" smtClean="0">
                <a:solidFill>
                  <a:srgbClr val="FFCCFF"/>
                </a:solidFill>
              </a:rPr>
              <a:t>PATIENT EDUCATION</a:t>
            </a:r>
          </a:p>
          <a:p>
            <a:pPr>
              <a:lnSpc>
                <a:spcPct val="120000"/>
              </a:lnSpc>
            </a:pPr>
            <a:endParaRPr lang="en-US" sz="2400" dirty="0" smtClean="0">
              <a:solidFill>
                <a:srgbClr val="002060"/>
              </a:solidFill>
            </a:endParaRPr>
          </a:p>
          <a:p>
            <a:pPr lvl="1">
              <a:lnSpc>
                <a:spcPct val="90000"/>
              </a:lnSpc>
            </a:pPr>
            <a:endParaRPr lang="en-US" sz="2000" dirty="0" smtClean="0">
              <a:solidFill>
                <a:srgbClr val="002060"/>
              </a:solidFill>
            </a:endParaRPr>
          </a:p>
        </p:txBody>
      </p:sp>
      <p:sp>
        <p:nvSpPr>
          <p:cNvPr id="4" name="Slide Number Placeholder 3"/>
          <p:cNvSpPr>
            <a:spLocks noGrp="1"/>
          </p:cNvSpPr>
          <p:nvPr>
            <p:ph type="sldNum" sz="quarter" idx="12"/>
          </p:nvPr>
        </p:nvSpPr>
        <p:spPr/>
        <p:txBody>
          <a:bodyPr/>
          <a:lstStyle/>
          <a:p>
            <a:fld id="{A8321860-269E-4CBF-B856-6A93AF4A4EC8}" type="slidenum">
              <a:rPr lang="en-US" smtClean="0"/>
              <a:pPr/>
              <a:t>55</a:t>
            </a:fld>
            <a:endParaRPr lang="en-US"/>
          </a:p>
        </p:txBody>
      </p:sp>
    </p:spTree>
    <p:extLst>
      <p:ext uri="{BB962C8B-B14F-4D97-AF65-F5344CB8AC3E}">
        <p14:creationId xmlns:p14="http://schemas.microsoft.com/office/powerpoint/2010/main" xmlns="" val="2372062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534400" cy="758952"/>
          </a:xfrm>
        </p:spPr>
        <p:txBody>
          <a:bodyPr>
            <a:noAutofit/>
          </a:bodyPr>
          <a:lstStyle/>
          <a:p>
            <a:pPr>
              <a:lnSpc>
                <a:spcPct val="150000"/>
              </a:lnSpc>
            </a:pPr>
            <a:r>
              <a:rPr lang="en-US" dirty="0" smtClean="0">
                <a:solidFill>
                  <a:srgbClr val="FFCCFF"/>
                </a:solidFill>
              </a:rPr>
              <a:t/>
            </a:r>
            <a:br>
              <a:rPr lang="en-US" dirty="0" smtClean="0">
                <a:solidFill>
                  <a:srgbClr val="FFCCFF"/>
                </a:solidFill>
              </a:rPr>
            </a:br>
            <a:r>
              <a:rPr lang="en-US" dirty="0" smtClean="0">
                <a:solidFill>
                  <a:srgbClr val="FFCCFF"/>
                </a:solidFill>
              </a:rPr>
              <a:t/>
            </a:r>
            <a:br>
              <a:rPr lang="en-US" dirty="0" smtClean="0">
                <a:solidFill>
                  <a:srgbClr val="FFCCFF"/>
                </a:solidFill>
              </a:rPr>
            </a:br>
            <a:r>
              <a:rPr lang="en-US" dirty="0" smtClean="0">
                <a:solidFill>
                  <a:srgbClr val="FFCCFF"/>
                </a:solidFill>
              </a:rPr>
              <a:t/>
            </a:r>
            <a:br>
              <a:rPr lang="en-US" dirty="0" smtClean="0">
                <a:solidFill>
                  <a:srgbClr val="FFCCFF"/>
                </a:solidFill>
              </a:rPr>
            </a:br>
            <a:r>
              <a:rPr lang="en-US" dirty="0" smtClean="0">
                <a:solidFill>
                  <a:srgbClr val="FFCCFF"/>
                </a:solidFill>
              </a:rPr>
              <a:t/>
            </a:r>
            <a:br>
              <a:rPr lang="en-US" dirty="0" smtClean="0">
                <a:solidFill>
                  <a:srgbClr val="FFCCFF"/>
                </a:solidFill>
              </a:rPr>
            </a:br>
            <a:r>
              <a:rPr lang="en-US" dirty="0" smtClean="0">
                <a:solidFill>
                  <a:srgbClr val="FFCCFF"/>
                </a:solidFill>
              </a:rPr>
              <a:t/>
            </a:r>
            <a:br>
              <a:rPr lang="en-US" dirty="0" smtClean="0">
                <a:solidFill>
                  <a:srgbClr val="FFCCFF"/>
                </a:solidFill>
              </a:rPr>
            </a:br>
            <a:r>
              <a:rPr lang="en-US" dirty="0" smtClean="0">
                <a:solidFill>
                  <a:srgbClr val="FFCCFF"/>
                </a:solidFill>
              </a:rPr>
              <a:t>Diagnosis</a:t>
            </a:r>
            <a:endParaRPr lang="en-US" dirty="0">
              <a:solidFill>
                <a:srgbClr val="FFCCFF"/>
              </a:solidFill>
            </a:endParaRPr>
          </a:p>
        </p:txBody>
      </p:sp>
      <p:pic>
        <p:nvPicPr>
          <p:cNvPr id="17412" name="Picture 4" descr="http://t3.gstatic.com/images?q=tbn:ANd9GcTRhgZZER4DDj-tHASGUliefzGCGDlaQ0CjHeIMCPO0GFja7RZtMAt1AKE-G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5786446" y="0"/>
            <a:ext cx="2852500" cy="2852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sz="quarter" idx="1"/>
          </p:nvPr>
        </p:nvSpPr>
        <p:spPr>
          <a:xfrm>
            <a:off x="714348" y="1500174"/>
            <a:ext cx="7772400" cy="4572000"/>
          </a:xfrm>
        </p:spPr>
        <p:txBody>
          <a:bodyPr>
            <a:noAutofit/>
          </a:bodyPr>
          <a:lstStyle/>
          <a:p>
            <a:pPr>
              <a:lnSpc>
                <a:spcPct val="90000"/>
              </a:lnSpc>
            </a:pPr>
            <a:endParaRPr lang="en-US" sz="3200" dirty="0" smtClean="0">
              <a:solidFill>
                <a:srgbClr val="002060"/>
              </a:solidFill>
            </a:endParaRPr>
          </a:p>
        </p:txBody>
      </p:sp>
      <p:pic>
        <p:nvPicPr>
          <p:cNvPr id="17410" name="Picture 2" descr="http://voiceofalex.files.wordpress.com/2012/07/doctor-performing-diagnosis.gi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42976" y="1428736"/>
            <a:ext cx="3857652" cy="328614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A8321860-269E-4CBF-B856-6A93AF4A4EC8}" type="slidenum">
              <a:rPr lang="en-US" smtClean="0"/>
              <a:pPr/>
              <a:t>56</a:t>
            </a:fld>
            <a:endParaRPr lang="en-US"/>
          </a:p>
        </p:txBody>
      </p:sp>
    </p:spTree>
    <p:extLst>
      <p:ext uri="{BB962C8B-B14F-4D97-AF65-F5344CB8AC3E}">
        <p14:creationId xmlns:p14="http://schemas.microsoft.com/office/powerpoint/2010/main" xmlns="" val="35307640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1000"/>
            <a:ext cx="8534400" cy="685800"/>
          </a:xfrm>
        </p:spPr>
        <p:txBody>
          <a:bodyPr>
            <a:normAutofit/>
          </a:bodyPr>
          <a:lstStyle/>
          <a:p>
            <a:r>
              <a:rPr lang="en-US" sz="2800" dirty="0" smtClean="0">
                <a:solidFill>
                  <a:srgbClr val="FFFF00"/>
                </a:solidFill>
                <a:latin typeface="+mn-lt"/>
              </a:rPr>
              <a:t>Relationship Of Denture Base To Underlying Tissues</a:t>
            </a:r>
            <a:endParaRPr lang="en-US" sz="2800" dirty="0">
              <a:solidFill>
                <a:srgbClr val="FFFF00"/>
              </a:solidFill>
              <a:latin typeface="+mn-lt"/>
            </a:endParaRPr>
          </a:p>
        </p:txBody>
      </p:sp>
      <p:sp>
        <p:nvSpPr>
          <p:cNvPr id="3" name="Content Placeholder 2"/>
          <p:cNvSpPr>
            <a:spLocks noGrp="1"/>
          </p:cNvSpPr>
          <p:nvPr>
            <p:ph sz="quarter" idx="1"/>
          </p:nvPr>
        </p:nvSpPr>
        <p:spPr>
          <a:xfrm>
            <a:off x="357158" y="1357298"/>
            <a:ext cx="7772400" cy="4572000"/>
          </a:xfrm>
        </p:spPr>
        <p:txBody>
          <a:bodyPr>
            <a:noAutofit/>
          </a:bodyPr>
          <a:lstStyle/>
          <a:p>
            <a:pPr>
              <a:lnSpc>
                <a:spcPct val="90000"/>
              </a:lnSpc>
              <a:buNone/>
            </a:pPr>
            <a:r>
              <a:rPr lang="en-US" sz="3200" b="1" u="sng" dirty="0" smtClean="0">
                <a:solidFill>
                  <a:srgbClr val="00B050"/>
                </a:solidFill>
              </a:rPr>
              <a:t>Denture base adaptation</a:t>
            </a:r>
          </a:p>
          <a:p>
            <a:pPr lvl="1">
              <a:lnSpc>
                <a:spcPct val="90000"/>
              </a:lnSpc>
            </a:pPr>
            <a:endParaRPr lang="en-US" sz="2800" dirty="0" smtClean="0"/>
          </a:p>
          <a:p>
            <a:pPr lvl="1">
              <a:lnSpc>
                <a:spcPct val="90000"/>
              </a:lnSpc>
            </a:pPr>
            <a:r>
              <a:rPr lang="en-US" sz="2800" dirty="0" smtClean="0"/>
              <a:t>A properly formed denture base outline develops a seal that can be maintained during most of the normal oral functions</a:t>
            </a:r>
          </a:p>
          <a:p>
            <a:pPr lvl="1">
              <a:lnSpc>
                <a:spcPct val="90000"/>
              </a:lnSpc>
            </a:pPr>
            <a:r>
              <a:rPr lang="en-US" sz="2800" dirty="0" smtClean="0"/>
              <a:t>Depends on impression procedures</a:t>
            </a:r>
          </a:p>
          <a:p>
            <a:pPr lvl="2">
              <a:lnSpc>
                <a:spcPct val="90000"/>
              </a:lnSpc>
              <a:buFont typeface="Arial" pitchFamily="34" charset="0"/>
              <a:buChar char="•"/>
            </a:pPr>
            <a:r>
              <a:rPr lang="en-US" sz="2800" dirty="0" smtClean="0"/>
              <a:t>Extend all over the basal seat within the </a:t>
            </a:r>
          </a:p>
          <a:p>
            <a:pPr lvl="2">
              <a:lnSpc>
                <a:spcPct val="90000"/>
              </a:lnSpc>
              <a:buNone/>
            </a:pPr>
            <a:r>
              <a:rPr lang="en-US" sz="2800" dirty="0" smtClean="0"/>
              <a:t>   limits of  health and function of tissues…                            </a:t>
            </a:r>
          </a:p>
          <a:p>
            <a:pPr lvl="2">
              <a:lnSpc>
                <a:spcPct val="90000"/>
              </a:lnSpc>
              <a:buFont typeface="Arial" pitchFamily="34" charset="0"/>
              <a:buChar char="•"/>
            </a:pPr>
            <a:r>
              <a:rPr lang="en-US" sz="2400" b="1" u="sng" dirty="0" smtClean="0">
                <a:solidFill>
                  <a:schemeClr val="accent1">
                    <a:lumMod val="60000"/>
                    <a:lumOff val="40000"/>
                  </a:schemeClr>
                </a:solidFill>
              </a:rPr>
              <a:t>SNOW SHOE PRINCIPLE</a:t>
            </a:r>
          </a:p>
        </p:txBody>
      </p:sp>
      <p:pic>
        <p:nvPicPr>
          <p:cNvPr id="4" name="Picture 4" descr="dentures"/>
          <p:cNvPicPr>
            <a:picLocks noChangeAspect="1" noChangeArrowheads="1"/>
          </p:cNvPicPr>
          <p:nvPr/>
        </p:nvPicPr>
        <p:blipFill>
          <a:blip r:embed="rId3"/>
          <a:srcRect/>
          <a:stretch>
            <a:fillRect/>
          </a:stretch>
        </p:blipFill>
        <p:spPr bwMode="auto">
          <a:xfrm>
            <a:off x="6715140" y="3214686"/>
            <a:ext cx="2124536" cy="26432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A8321860-269E-4CBF-B856-6A93AF4A4EC8}" type="slidenum">
              <a:rPr lang="en-US" smtClean="0"/>
              <a:pPr/>
              <a:t>57</a:t>
            </a:fld>
            <a:endParaRPr lang="en-US"/>
          </a:p>
        </p:txBody>
      </p:sp>
    </p:spTree>
    <p:extLst>
      <p:ext uri="{BB962C8B-B14F-4D97-AF65-F5344CB8AC3E}">
        <p14:creationId xmlns:p14="http://schemas.microsoft.com/office/powerpoint/2010/main" xmlns="" val="1332270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0"/>
            <a:ext cx="7772400" cy="6429396"/>
          </a:xfrm>
        </p:spPr>
        <p:txBody>
          <a:bodyPr>
            <a:normAutofit fontScale="70000" lnSpcReduction="20000"/>
          </a:bodyPr>
          <a:lstStyle/>
          <a:p>
            <a:endParaRPr lang="en-US" sz="3200" dirty="0" smtClean="0"/>
          </a:p>
          <a:p>
            <a:r>
              <a:rPr lang="en-US" sz="3200" b="1" u="sng" dirty="0" smtClean="0"/>
              <a:t>SNOWSHOE EFFECT</a:t>
            </a:r>
          </a:p>
          <a:p>
            <a:endParaRPr lang="en-US" sz="3200" b="1" dirty="0" smtClean="0">
              <a:latin typeface="+mn-lt"/>
            </a:endParaRPr>
          </a:p>
          <a:p>
            <a:r>
              <a:rPr lang="en-US" sz="3200" b="1" dirty="0" smtClean="0">
                <a:latin typeface="+mn-lt"/>
              </a:rPr>
              <a:t>The ability of a denture to distribute forces over wide areas due to an increase in the denture- base area</a:t>
            </a:r>
            <a:endParaRPr lang="en-US" sz="3200" dirty="0" smtClean="0">
              <a:latin typeface="+mn-lt"/>
            </a:endParaRPr>
          </a:p>
          <a:p>
            <a:endParaRPr lang="en-US" sz="3200" dirty="0" smtClean="0">
              <a:latin typeface="+mn-lt"/>
            </a:endParaRPr>
          </a:p>
          <a:p>
            <a:endParaRPr lang="en-US" sz="3200" dirty="0" smtClean="0">
              <a:latin typeface="+mn-lt"/>
            </a:endParaRPr>
          </a:p>
          <a:p>
            <a:endParaRPr lang="en-US" sz="3200" dirty="0" smtClean="0">
              <a:latin typeface="+mn-lt"/>
            </a:endParaRPr>
          </a:p>
          <a:p>
            <a:endParaRPr lang="en-US" sz="3200" dirty="0" smtClean="0">
              <a:latin typeface="+mn-lt"/>
            </a:endParaRPr>
          </a:p>
          <a:p>
            <a:endParaRPr lang="en-US" sz="3200" dirty="0" smtClean="0">
              <a:latin typeface="+mn-lt"/>
            </a:endParaRPr>
          </a:p>
          <a:p>
            <a:endParaRPr lang="en-US" sz="3200" dirty="0" smtClean="0">
              <a:latin typeface="+mn-lt"/>
            </a:endParaRPr>
          </a:p>
          <a:p>
            <a:endParaRPr lang="en-US" sz="3200" dirty="0" smtClean="0">
              <a:latin typeface="+mn-lt"/>
            </a:endParaRPr>
          </a:p>
          <a:p>
            <a:endParaRPr lang="en-US" sz="3200" dirty="0" smtClean="0">
              <a:latin typeface="+mn-lt"/>
            </a:endParaRPr>
          </a:p>
          <a:p>
            <a:r>
              <a:rPr lang="en-US" sz="3200" dirty="0" smtClean="0">
                <a:latin typeface="+mn-lt"/>
              </a:rPr>
              <a:t>Stability is compromised-</a:t>
            </a:r>
          </a:p>
          <a:p>
            <a:endParaRPr lang="en-US" sz="3200" dirty="0" smtClean="0">
              <a:latin typeface="+mn-lt"/>
            </a:endParaRPr>
          </a:p>
          <a:p>
            <a:pPr lvl="1"/>
            <a:r>
              <a:rPr lang="en-US" sz="3200" dirty="0" err="1" smtClean="0"/>
              <a:t>Inflammed</a:t>
            </a:r>
            <a:r>
              <a:rPr lang="en-US" sz="3200" dirty="0" smtClean="0"/>
              <a:t> tissues</a:t>
            </a:r>
          </a:p>
          <a:p>
            <a:pPr lvl="1"/>
            <a:r>
              <a:rPr lang="en-US" sz="3200" dirty="0" smtClean="0"/>
              <a:t>Distorted or displaced tissues</a:t>
            </a:r>
          </a:p>
          <a:p>
            <a:pPr lvl="1"/>
            <a:r>
              <a:rPr lang="en-US" sz="3200" dirty="0" smtClean="0"/>
              <a:t>Hyperplastic tissues</a:t>
            </a:r>
          </a:p>
        </p:txBody>
      </p:sp>
      <p:sp>
        <p:nvSpPr>
          <p:cNvPr id="2" name="Slide Number Placeholder 1"/>
          <p:cNvSpPr>
            <a:spLocks noGrp="1"/>
          </p:cNvSpPr>
          <p:nvPr>
            <p:ph type="sldNum" sz="quarter" idx="12"/>
          </p:nvPr>
        </p:nvSpPr>
        <p:spPr/>
        <p:txBody>
          <a:bodyPr/>
          <a:lstStyle/>
          <a:p>
            <a:fld id="{A8321860-269E-4CBF-B856-6A93AF4A4EC8}" type="slidenum">
              <a:rPr lang="en-US" smtClean="0"/>
              <a:pPr/>
              <a:t>58</a:t>
            </a:fld>
            <a:endParaRPr lang="en-US"/>
          </a:p>
        </p:txBody>
      </p:sp>
      <p:pic>
        <p:nvPicPr>
          <p:cNvPr id="4" name="Picture 4" descr="IMG_0149"/>
          <p:cNvPicPr>
            <a:picLocks noChangeAspect="1" noChangeArrowheads="1"/>
          </p:cNvPicPr>
          <p:nvPr/>
        </p:nvPicPr>
        <p:blipFill>
          <a:blip r:embed="rId2" cstate="print"/>
          <a:srcRect l="6250" t="23584" r="4167" b="41483"/>
          <a:stretch>
            <a:fillRect/>
          </a:stretch>
        </p:blipFill>
        <p:spPr bwMode="auto">
          <a:xfrm>
            <a:off x="1714480" y="1928803"/>
            <a:ext cx="5553068" cy="2066258"/>
          </a:xfrm>
          <a:prstGeom prst="rect">
            <a:avLst/>
          </a:prstGeom>
          <a:noFill/>
        </p:spPr>
      </p:pic>
    </p:spTree>
    <p:extLst>
      <p:ext uri="{BB962C8B-B14F-4D97-AF65-F5344CB8AC3E}">
        <p14:creationId xmlns:p14="http://schemas.microsoft.com/office/powerpoint/2010/main" xmlns="" val="9774446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533400"/>
            <a:ext cx="8503920" cy="5565648"/>
          </a:xfrm>
        </p:spPr>
        <p:txBody>
          <a:bodyPr/>
          <a:lstStyle/>
          <a:p>
            <a:pPr>
              <a:buNone/>
            </a:pPr>
            <a:r>
              <a:rPr lang="en-US" dirty="0" smtClean="0">
                <a:solidFill>
                  <a:srgbClr val="002060"/>
                </a:solidFill>
                <a:latin typeface="+mj-lt"/>
              </a:rPr>
              <a:t>        </a:t>
            </a:r>
            <a:r>
              <a:rPr lang="en-US" sz="3200" u="sng" dirty="0" smtClean="0">
                <a:solidFill>
                  <a:srgbClr val="FFFF00"/>
                </a:solidFill>
                <a:latin typeface="+mj-lt"/>
              </a:rPr>
              <a:t>Residual ridge anatomy</a:t>
            </a:r>
            <a:endParaRPr lang="en-US" dirty="0" smtClean="0">
              <a:solidFill>
                <a:srgbClr val="FFFF00"/>
              </a:solidFill>
              <a:latin typeface="+mj-lt"/>
            </a:endParaRPr>
          </a:p>
          <a:p>
            <a:r>
              <a:rPr lang="en-US" sz="2800" dirty="0" smtClean="0"/>
              <a:t>Large, broad, square  ridges offer a greater resistance to lateral forces than do small, narrow, tapered ridges</a:t>
            </a:r>
          </a:p>
          <a:p>
            <a:endParaRPr lang="en-US" dirty="0"/>
          </a:p>
        </p:txBody>
      </p:sp>
      <p:pic>
        <p:nvPicPr>
          <p:cNvPr id="4" name="Picture 6" descr="DSC01975"/>
          <p:cNvPicPr>
            <a:picLocks noChangeAspect="1" noChangeArrowheads="1"/>
          </p:cNvPicPr>
          <p:nvPr/>
        </p:nvPicPr>
        <p:blipFill>
          <a:blip r:embed="rId3">
            <a:lum bright="34000" contrast="54000"/>
          </a:blip>
          <a:srcRect/>
          <a:stretch>
            <a:fillRect/>
          </a:stretch>
        </p:blipFill>
        <p:spPr bwMode="auto">
          <a:xfrm>
            <a:off x="6019800" y="2336800"/>
            <a:ext cx="2398712" cy="162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DSC01973"/>
          <p:cNvPicPr>
            <a:picLocks noChangeAspect="1" noChangeArrowheads="1"/>
          </p:cNvPicPr>
          <p:nvPr/>
        </p:nvPicPr>
        <p:blipFill>
          <a:blip r:embed="rId4" cstate="print">
            <a:lum bright="34000" contrast="54000"/>
          </a:blip>
          <a:srcRect/>
          <a:stretch>
            <a:fillRect/>
          </a:stretch>
        </p:blipFill>
        <p:spPr bwMode="auto">
          <a:xfrm>
            <a:off x="425576" y="2286381"/>
            <a:ext cx="2393823" cy="1751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DSC01974"/>
          <p:cNvPicPr>
            <a:picLocks noChangeAspect="1" noChangeArrowheads="1"/>
          </p:cNvPicPr>
          <p:nvPr/>
        </p:nvPicPr>
        <p:blipFill>
          <a:blip r:embed="rId5">
            <a:lum bright="34000" contrast="54000"/>
          </a:blip>
          <a:srcRect/>
          <a:stretch>
            <a:fillRect/>
          </a:stretch>
        </p:blipFill>
        <p:spPr bwMode="auto">
          <a:xfrm>
            <a:off x="3134677" y="2283380"/>
            <a:ext cx="2504123" cy="1734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28600" y="4267200"/>
            <a:ext cx="8686800" cy="954107"/>
          </a:xfrm>
          <a:prstGeom prst="rect">
            <a:avLst/>
          </a:prstGeom>
        </p:spPr>
        <p:txBody>
          <a:bodyPr wrap="square">
            <a:spAutoFit/>
          </a:bodyPr>
          <a:lstStyle/>
          <a:p>
            <a:r>
              <a:rPr lang="en-US" sz="3200" b="1" dirty="0" smtClean="0">
                <a:solidFill>
                  <a:srgbClr val="FFCCFF"/>
                </a:solidFill>
              </a:rPr>
              <a:t>Arch form</a:t>
            </a:r>
            <a:r>
              <a:rPr lang="en-US" sz="2400" dirty="0" smtClean="0">
                <a:solidFill>
                  <a:srgbClr val="FFCCFF"/>
                </a:solidFill>
              </a:rPr>
              <a:t> – square and taper arch tend to resist rotation than ovoid arch</a:t>
            </a:r>
            <a:endParaRPr lang="en-US" sz="2400" dirty="0">
              <a:solidFill>
                <a:srgbClr val="FFCCFF"/>
              </a:solidFill>
            </a:endParaRPr>
          </a:p>
        </p:txBody>
      </p:sp>
      <p:sp>
        <p:nvSpPr>
          <p:cNvPr id="8" name="Rectangle 7"/>
          <p:cNvSpPr/>
          <p:nvPr/>
        </p:nvSpPr>
        <p:spPr>
          <a:xfrm>
            <a:off x="381000" y="5715000"/>
            <a:ext cx="4934152" cy="584775"/>
          </a:xfrm>
          <a:prstGeom prst="rect">
            <a:avLst/>
          </a:prstGeom>
        </p:spPr>
        <p:txBody>
          <a:bodyPr wrap="square">
            <a:spAutoFit/>
          </a:bodyPr>
          <a:lstStyle/>
          <a:p>
            <a:r>
              <a:rPr lang="en-US" sz="3200" b="1" dirty="0" smtClean="0">
                <a:solidFill>
                  <a:srgbClr val="CCCCFF"/>
                </a:solidFill>
              </a:rPr>
              <a:t>Palatal</a:t>
            </a:r>
            <a:r>
              <a:rPr lang="en-US" sz="3200" b="1" dirty="0" smtClean="0">
                <a:solidFill>
                  <a:srgbClr val="002060"/>
                </a:solidFill>
              </a:rPr>
              <a:t> </a:t>
            </a:r>
            <a:r>
              <a:rPr lang="en-US" sz="3200" b="1" dirty="0" smtClean="0">
                <a:solidFill>
                  <a:srgbClr val="CCCCFF"/>
                </a:solidFill>
              </a:rPr>
              <a:t>vault</a:t>
            </a:r>
            <a:endParaRPr lang="en-US" sz="2400" b="1" dirty="0">
              <a:solidFill>
                <a:srgbClr val="CCCCFF"/>
              </a:solidFill>
            </a:endParaRPr>
          </a:p>
        </p:txBody>
      </p:sp>
      <p:pic>
        <p:nvPicPr>
          <p:cNvPr id="9" name="Picture 8" descr="DSC02033"/>
          <p:cNvPicPr>
            <a:picLocks noChangeAspect="1" noChangeArrowheads="1"/>
          </p:cNvPicPr>
          <p:nvPr/>
        </p:nvPicPr>
        <p:blipFill>
          <a:blip r:embed="rId6" cstate="print">
            <a:lum bright="44000" contrast="62000"/>
          </a:blip>
          <a:srcRect l="17944" t="53635" r="23726" b="2701"/>
          <a:stretch>
            <a:fillRect/>
          </a:stretch>
        </p:blipFill>
        <p:spPr bwMode="auto">
          <a:xfrm>
            <a:off x="3498858" y="5105400"/>
            <a:ext cx="2518901" cy="1371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DSC02037"/>
          <p:cNvPicPr>
            <a:picLocks noChangeAspect="1" noChangeArrowheads="1"/>
          </p:cNvPicPr>
          <p:nvPr/>
        </p:nvPicPr>
        <p:blipFill>
          <a:blip r:embed="rId7" cstate="print">
            <a:lum bright="46000" contrast="60000"/>
          </a:blip>
          <a:srcRect l="18222" t="27034" r="33861" b="25075"/>
          <a:stretch>
            <a:fillRect/>
          </a:stretch>
        </p:blipFill>
        <p:spPr bwMode="auto">
          <a:xfrm>
            <a:off x="6172200" y="5181600"/>
            <a:ext cx="2286000" cy="1287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59</a:t>
            </a:fld>
            <a:endParaRPr lang="en-US"/>
          </a:p>
        </p:txBody>
      </p:sp>
    </p:spTree>
    <p:extLst>
      <p:ext uri="{BB962C8B-B14F-4D97-AF65-F5344CB8AC3E}">
        <p14:creationId xmlns:p14="http://schemas.microsoft.com/office/powerpoint/2010/main" xmlns="" val="3530189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A8321860-269E-4CBF-B856-6A93AF4A4EC8}" type="slidenum">
              <a:rPr lang="en-US" smtClean="0"/>
              <a:pPr/>
              <a:t>6</a:t>
            </a:fld>
            <a:endParaRPr lang="en-US"/>
          </a:p>
        </p:txBody>
      </p:sp>
      <p:pic>
        <p:nvPicPr>
          <p:cNvPr id="68609" name="Picture 1" descr="C:\Users\Umakanth\Desktop\New folder (2)\images (6).jpg"/>
          <p:cNvPicPr>
            <a:picLocks noChangeAspect="1" noChangeArrowheads="1"/>
          </p:cNvPicPr>
          <p:nvPr/>
        </p:nvPicPr>
        <p:blipFill>
          <a:blip r:embed="rId2"/>
          <a:srcRect/>
          <a:stretch>
            <a:fillRect/>
          </a:stretch>
        </p:blipFill>
        <p:spPr bwMode="auto">
          <a:xfrm>
            <a:off x="642910" y="0"/>
            <a:ext cx="7929618" cy="7286652"/>
          </a:xfrm>
          <a:prstGeom prst="rect">
            <a:avLst/>
          </a:prstGeom>
          <a:noFill/>
        </p:spPr>
      </p:pic>
    </p:spTree>
    <p:extLst>
      <p:ext uri="{BB962C8B-B14F-4D97-AF65-F5344CB8AC3E}">
        <p14:creationId xmlns:p14="http://schemas.microsoft.com/office/powerpoint/2010/main" xmlns="" val="7526181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a:xfrm>
            <a:off x="301752" y="-381000"/>
            <a:ext cx="8534400" cy="1676400"/>
          </a:xfrm>
        </p:spPr>
        <p:txBody>
          <a:bodyPr>
            <a:normAutofit/>
          </a:bodyPr>
          <a:lstStyle/>
          <a:p>
            <a:pPr eaLnBrk="1" fontAlgn="auto" hangingPunct="1">
              <a:spcAft>
                <a:spcPts val="0"/>
              </a:spcAft>
              <a:defRPr/>
            </a:pPr>
            <a:r>
              <a:rPr lang="en-US" sz="3200" dirty="0" smtClean="0">
                <a:solidFill>
                  <a:srgbClr val="FFFF00"/>
                </a:solidFill>
                <a:latin typeface="+mn-lt"/>
              </a:rPr>
              <a:t>Relationship Of The External Surfaces  And Periphery To The Surrounding Oro-facial Musculature</a:t>
            </a:r>
            <a:endParaRPr lang="en-US" sz="3200" dirty="0">
              <a:solidFill>
                <a:srgbClr val="FFFF00"/>
              </a:solidFill>
              <a:latin typeface="+mn-lt"/>
            </a:endParaRPr>
          </a:p>
        </p:txBody>
      </p:sp>
      <p:sp>
        <p:nvSpPr>
          <p:cNvPr id="63491" name="Rectangle 3"/>
          <p:cNvSpPr>
            <a:spLocks noGrp="1" noChangeArrowheads="1"/>
          </p:cNvSpPr>
          <p:nvPr>
            <p:ph sz="quarter" idx="1"/>
          </p:nvPr>
        </p:nvSpPr>
        <p:spPr>
          <a:xfrm>
            <a:off x="381000" y="1447800"/>
            <a:ext cx="8305800" cy="4648200"/>
          </a:xfrm>
        </p:spPr>
        <p:txBody>
          <a:bodyPr>
            <a:normAutofit/>
          </a:bodyPr>
          <a:lstStyle/>
          <a:p>
            <a:pPr eaLnBrk="1" hangingPunct="1"/>
            <a:r>
              <a:rPr lang="en-US" sz="2800" dirty="0" smtClean="0">
                <a:latin typeface="+mn-lt"/>
              </a:rPr>
              <a:t>Muscle action on denture…. Vertical or lateral dislodging forces . .such as actions of </a:t>
            </a:r>
            <a:r>
              <a:rPr lang="en-US" sz="2800" dirty="0" err="1" smtClean="0">
                <a:latin typeface="+mn-lt"/>
              </a:rPr>
              <a:t>levator</a:t>
            </a:r>
            <a:r>
              <a:rPr lang="en-US" sz="2800" dirty="0" smtClean="0">
                <a:latin typeface="+mn-lt"/>
              </a:rPr>
              <a:t> </a:t>
            </a:r>
            <a:r>
              <a:rPr lang="en-US" sz="2800" dirty="0" err="1" smtClean="0">
                <a:latin typeface="+mn-lt"/>
              </a:rPr>
              <a:t>anguli</a:t>
            </a:r>
            <a:r>
              <a:rPr lang="en-US" sz="2800" dirty="0" smtClean="0">
                <a:latin typeface="+mn-lt"/>
              </a:rPr>
              <a:t> </a:t>
            </a:r>
            <a:r>
              <a:rPr lang="en-US" sz="2800" dirty="0" err="1" smtClean="0">
                <a:latin typeface="+mn-lt"/>
              </a:rPr>
              <a:t>oris</a:t>
            </a:r>
            <a:r>
              <a:rPr lang="en-US" sz="2800" dirty="0" smtClean="0">
                <a:latin typeface="+mn-lt"/>
              </a:rPr>
              <a:t>, </a:t>
            </a:r>
            <a:r>
              <a:rPr lang="en-US" sz="2800" dirty="0" err="1" smtClean="0">
                <a:latin typeface="+mn-lt"/>
              </a:rPr>
              <a:t>incisivus</a:t>
            </a:r>
            <a:r>
              <a:rPr lang="en-US" sz="2800" dirty="0" smtClean="0">
                <a:latin typeface="+mn-lt"/>
              </a:rPr>
              <a:t>, depressor </a:t>
            </a:r>
            <a:r>
              <a:rPr lang="en-US" sz="2800" dirty="0" err="1" smtClean="0">
                <a:latin typeface="+mn-lt"/>
              </a:rPr>
              <a:t>anguli</a:t>
            </a:r>
            <a:r>
              <a:rPr lang="en-US" sz="2800" dirty="0" smtClean="0">
                <a:latin typeface="+mn-lt"/>
              </a:rPr>
              <a:t> </a:t>
            </a:r>
            <a:r>
              <a:rPr lang="en-US" sz="2800" dirty="0" err="1" smtClean="0">
                <a:latin typeface="+mn-lt"/>
              </a:rPr>
              <a:t>oris</a:t>
            </a:r>
            <a:r>
              <a:rPr lang="en-US" sz="2800" dirty="0" smtClean="0">
                <a:latin typeface="+mn-lt"/>
              </a:rPr>
              <a:t>, </a:t>
            </a:r>
            <a:r>
              <a:rPr lang="en-US" sz="2800" dirty="0" err="1" smtClean="0">
                <a:latin typeface="+mn-lt"/>
              </a:rPr>
              <a:t>mentalis</a:t>
            </a:r>
            <a:r>
              <a:rPr lang="en-US" sz="2800" dirty="0" smtClean="0">
                <a:latin typeface="+mn-lt"/>
              </a:rPr>
              <a:t>, </a:t>
            </a:r>
            <a:r>
              <a:rPr lang="en-US" sz="2800" dirty="0" err="1" smtClean="0">
                <a:latin typeface="+mn-lt"/>
              </a:rPr>
              <a:t>mylohyoid</a:t>
            </a:r>
            <a:r>
              <a:rPr lang="en-US" sz="2800" dirty="0" smtClean="0">
                <a:latin typeface="+mn-lt"/>
              </a:rPr>
              <a:t>, and </a:t>
            </a:r>
            <a:r>
              <a:rPr lang="en-US" sz="2800" dirty="0" err="1" smtClean="0">
                <a:latin typeface="+mn-lt"/>
              </a:rPr>
              <a:t>genioglossus</a:t>
            </a:r>
            <a:endParaRPr lang="en-US" sz="2800" dirty="0" smtClean="0">
              <a:latin typeface="+mn-lt"/>
            </a:endParaRPr>
          </a:p>
          <a:p>
            <a:pPr eaLnBrk="1" hangingPunct="1">
              <a:buNone/>
            </a:pPr>
            <a:endParaRPr lang="en-US" sz="2800" u="sng" dirty="0" smtClean="0">
              <a:solidFill>
                <a:srgbClr val="CC99FF"/>
              </a:solidFill>
              <a:latin typeface="+mn-lt"/>
            </a:endParaRPr>
          </a:p>
          <a:p>
            <a:pPr eaLnBrk="1" hangingPunct="1">
              <a:buNone/>
            </a:pPr>
            <a:r>
              <a:rPr lang="en-US" sz="2800" u="sng" dirty="0" smtClean="0">
                <a:solidFill>
                  <a:srgbClr val="CC99FF"/>
                </a:solidFill>
                <a:latin typeface="+mn-lt"/>
              </a:rPr>
              <a:t>  The following </a:t>
            </a:r>
            <a:r>
              <a:rPr lang="en-US" sz="2800" u="sng" dirty="0" err="1" smtClean="0">
                <a:solidFill>
                  <a:srgbClr val="CC99FF"/>
                </a:solidFill>
                <a:latin typeface="+mn-lt"/>
              </a:rPr>
              <a:t>factos</a:t>
            </a:r>
            <a:r>
              <a:rPr lang="en-US" sz="2800" u="sng" dirty="0" smtClean="0">
                <a:solidFill>
                  <a:srgbClr val="CC99FF"/>
                </a:solidFill>
                <a:latin typeface="+mn-lt"/>
              </a:rPr>
              <a:t> will be </a:t>
            </a:r>
            <a:r>
              <a:rPr lang="en-US" sz="2800" u="sng" dirty="0" err="1" smtClean="0">
                <a:solidFill>
                  <a:srgbClr val="CC99FF"/>
                </a:solidFill>
                <a:latin typeface="+mn-lt"/>
              </a:rPr>
              <a:t>considerd</a:t>
            </a:r>
            <a:r>
              <a:rPr lang="en-US" sz="2800" u="sng" dirty="0" smtClean="0">
                <a:solidFill>
                  <a:srgbClr val="CC99FF"/>
                </a:solidFill>
                <a:latin typeface="+mn-lt"/>
              </a:rPr>
              <a:t> </a:t>
            </a:r>
            <a:r>
              <a:rPr lang="en-US" sz="2800" dirty="0" smtClean="0">
                <a:solidFill>
                  <a:srgbClr val="CC99FF"/>
                </a:solidFill>
                <a:latin typeface="+mn-lt"/>
              </a:rPr>
              <a:t>,</a:t>
            </a:r>
          </a:p>
          <a:p>
            <a:pPr lvl="3">
              <a:buFont typeface="Arial" pitchFamily="34" charset="0"/>
              <a:buChar char="•"/>
            </a:pPr>
            <a:r>
              <a:rPr lang="en-US" sz="2800" dirty="0" smtClean="0">
                <a:solidFill>
                  <a:schemeClr val="accent1">
                    <a:lumMod val="40000"/>
                    <a:lumOff val="60000"/>
                  </a:schemeClr>
                </a:solidFill>
              </a:rPr>
              <a:t>The external surface of the denture</a:t>
            </a:r>
          </a:p>
          <a:p>
            <a:pPr lvl="3">
              <a:buFont typeface="Arial" pitchFamily="34" charset="0"/>
              <a:buChar char="•"/>
            </a:pPr>
            <a:r>
              <a:rPr lang="en-US" sz="2800" dirty="0" smtClean="0">
                <a:solidFill>
                  <a:schemeClr val="accent1">
                    <a:lumMod val="40000"/>
                    <a:lumOff val="60000"/>
                  </a:schemeClr>
                </a:solidFill>
              </a:rPr>
              <a:t>Influence of </a:t>
            </a:r>
            <a:r>
              <a:rPr lang="en-US" sz="2800" dirty="0" err="1" smtClean="0">
                <a:solidFill>
                  <a:schemeClr val="accent1">
                    <a:lumMod val="40000"/>
                    <a:lumOff val="60000"/>
                  </a:schemeClr>
                </a:solidFill>
              </a:rPr>
              <a:t>oro</a:t>
            </a:r>
            <a:r>
              <a:rPr lang="en-US" sz="2800" dirty="0" smtClean="0">
                <a:solidFill>
                  <a:schemeClr val="accent1">
                    <a:lumMod val="40000"/>
                    <a:lumOff val="60000"/>
                  </a:schemeClr>
                </a:solidFill>
              </a:rPr>
              <a:t>-facial musculature </a:t>
            </a:r>
          </a:p>
          <a:p>
            <a:pPr lvl="3">
              <a:buFont typeface="Arial" pitchFamily="34" charset="0"/>
              <a:buChar char="•"/>
            </a:pPr>
            <a:r>
              <a:rPr lang="en-US" sz="2800" dirty="0" err="1" smtClean="0">
                <a:solidFill>
                  <a:schemeClr val="accent1">
                    <a:lumMod val="40000"/>
                    <a:lumOff val="60000"/>
                  </a:schemeClr>
                </a:solidFill>
              </a:rPr>
              <a:t>Modiolus</a:t>
            </a:r>
            <a:r>
              <a:rPr lang="en-US" sz="2800" dirty="0" smtClean="0">
                <a:solidFill>
                  <a:schemeClr val="accent1">
                    <a:lumMod val="40000"/>
                    <a:lumOff val="60000"/>
                  </a:schemeClr>
                </a:solidFill>
              </a:rPr>
              <a:t> and associated structures </a:t>
            </a:r>
          </a:p>
          <a:p>
            <a:pPr lvl="3">
              <a:buFont typeface="Arial" pitchFamily="34" charset="0"/>
              <a:buChar char="•"/>
            </a:pPr>
            <a:r>
              <a:rPr lang="en-US" sz="2800" dirty="0" smtClean="0">
                <a:solidFill>
                  <a:schemeClr val="accent1">
                    <a:lumMod val="40000"/>
                    <a:lumOff val="60000"/>
                  </a:schemeClr>
                </a:solidFill>
              </a:rPr>
              <a:t>The neutral zone</a:t>
            </a:r>
          </a:p>
          <a:p>
            <a:pPr eaLnBrk="1" hangingPunct="1">
              <a:buFont typeface="Arial" pitchFamily="34" charset="0"/>
              <a:buChar char="•"/>
            </a:pPr>
            <a:endParaRPr lang="en-US" sz="2800" dirty="0" smtClean="0">
              <a:solidFill>
                <a:srgbClr val="002060"/>
              </a:solidFill>
              <a:latin typeface="+mn-lt"/>
            </a:endParaRPr>
          </a:p>
        </p:txBody>
      </p:sp>
      <p:sp>
        <p:nvSpPr>
          <p:cNvPr id="2" name="Slide Number Placeholder 1"/>
          <p:cNvSpPr>
            <a:spLocks noGrp="1"/>
          </p:cNvSpPr>
          <p:nvPr>
            <p:ph type="sldNum" sz="quarter" idx="12"/>
          </p:nvPr>
        </p:nvSpPr>
        <p:spPr/>
        <p:txBody>
          <a:bodyPr/>
          <a:lstStyle/>
          <a:p>
            <a:fld id="{A8321860-269E-4CBF-B856-6A93AF4A4EC8}" type="slidenum">
              <a:rPr lang="en-US" smtClean="0"/>
              <a:pPr/>
              <a:t>60</a:t>
            </a:fld>
            <a:endParaRPr lang="en-US"/>
          </a:p>
        </p:txBody>
      </p:sp>
    </p:spTree>
    <p:extLst>
      <p:ext uri="{BB962C8B-B14F-4D97-AF65-F5344CB8AC3E}">
        <p14:creationId xmlns:p14="http://schemas.microsoft.com/office/powerpoint/2010/main" xmlns="" val="368325260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sz="quarter" idx="1"/>
          </p:nvPr>
        </p:nvSpPr>
        <p:spPr>
          <a:xfrm>
            <a:off x="228600" y="571480"/>
            <a:ext cx="8415867" cy="4152920"/>
          </a:xfrm>
        </p:spPr>
        <p:txBody>
          <a:bodyPr/>
          <a:lstStyle/>
          <a:p>
            <a:pPr eaLnBrk="1" hangingPunct="1">
              <a:buFontTx/>
              <a:buNone/>
            </a:pPr>
            <a:r>
              <a:rPr lang="en-US" sz="2800" dirty="0" smtClean="0">
                <a:latin typeface="+mn-lt"/>
              </a:rPr>
              <a:t>         </a:t>
            </a:r>
            <a:r>
              <a:rPr lang="en-US" sz="3600" dirty="0" smtClean="0">
                <a:latin typeface="+mn-lt"/>
              </a:rPr>
              <a:t> </a:t>
            </a:r>
            <a:r>
              <a:rPr lang="en-US" sz="3600" u="sng" dirty="0" smtClean="0">
                <a:latin typeface="+mn-lt"/>
              </a:rPr>
              <a:t>External surface of the denture</a:t>
            </a:r>
            <a:endParaRPr lang="en-US" sz="2800" u="sng" dirty="0" smtClean="0">
              <a:latin typeface="+mn-lt"/>
            </a:endParaRPr>
          </a:p>
          <a:p>
            <a:pPr algn="just" eaLnBrk="1" hangingPunct="1"/>
            <a:r>
              <a:rPr lang="en-US" sz="2800" dirty="0" smtClean="0">
                <a:latin typeface="+mn-lt"/>
              </a:rPr>
              <a:t>Fish… “the shape of </a:t>
            </a:r>
            <a:r>
              <a:rPr lang="en-US" sz="2800" dirty="0" err="1" smtClean="0">
                <a:latin typeface="+mn-lt"/>
              </a:rPr>
              <a:t>buccal</a:t>
            </a:r>
            <a:r>
              <a:rPr lang="en-US" sz="2800" dirty="0" smtClean="0">
                <a:latin typeface="+mn-lt"/>
              </a:rPr>
              <a:t>, labial and lingual surfaces can wreck the stability as completely as a bad impression or a wrong bite”</a:t>
            </a:r>
          </a:p>
        </p:txBody>
      </p:sp>
      <p:pic>
        <p:nvPicPr>
          <p:cNvPr id="659460" name="Picture 4" descr="DSC02435"/>
          <p:cNvPicPr>
            <a:picLocks noChangeAspect="1" noChangeArrowheads="1"/>
          </p:cNvPicPr>
          <p:nvPr/>
        </p:nvPicPr>
        <p:blipFill>
          <a:blip r:embed="rId2">
            <a:lum bright="36000" contrast="52000"/>
          </a:blip>
          <a:srcRect/>
          <a:stretch>
            <a:fillRect/>
          </a:stretch>
        </p:blipFill>
        <p:spPr bwMode="auto">
          <a:xfrm>
            <a:off x="4214810" y="2643182"/>
            <a:ext cx="3982156" cy="2925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9461" name="Picture 5" descr="DSC01977"/>
          <p:cNvPicPr>
            <a:picLocks noChangeAspect="1" noChangeArrowheads="1"/>
          </p:cNvPicPr>
          <p:nvPr/>
        </p:nvPicPr>
        <p:blipFill>
          <a:blip r:embed="rId3" cstate="print">
            <a:lum bright="28000" contrast="44000"/>
          </a:blip>
          <a:srcRect/>
          <a:stretch>
            <a:fillRect/>
          </a:stretch>
        </p:blipFill>
        <p:spPr bwMode="auto">
          <a:xfrm>
            <a:off x="1000100" y="2714620"/>
            <a:ext cx="2184400" cy="2825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61</a:t>
            </a:fld>
            <a:endParaRPr lang="en-US"/>
          </a:p>
        </p:txBody>
      </p:sp>
    </p:spTree>
    <p:extLst>
      <p:ext uri="{BB962C8B-B14F-4D97-AF65-F5344CB8AC3E}">
        <p14:creationId xmlns:p14="http://schemas.microsoft.com/office/powerpoint/2010/main" xmlns="" val="877778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59460"/>
                                        </p:tgtEl>
                                        <p:attrNameLst>
                                          <p:attrName>style.visibility</p:attrName>
                                        </p:attrNameLst>
                                      </p:cBhvr>
                                      <p:to>
                                        <p:strVal val="visible"/>
                                      </p:to>
                                    </p:set>
                                    <p:animEffect transition="in" filter="diamond(out)">
                                      <p:cBhvr>
                                        <p:cTn id="7" dur="1000"/>
                                        <p:tgtEl>
                                          <p:spTgt spid="659460"/>
                                        </p:tgtEl>
                                      </p:cBhvr>
                                    </p:animEffect>
                                  </p:childTnLst>
                                </p:cTn>
                              </p:par>
                            </p:childTnLst>
                          </p:cTn>
                        </p:par>
                        <p:par>
                          <p:cTn id="8" fill="hold">
                            <p:stCondLst>
                              <p:cond delay="1000"/>
                            </p:stCondLst>
                            <p:childTnLst>
                              <p:par>
                                <p:cTn id="9" presetID="8" presetClass="entr" presetSubtype="32" fill="hold" nodeType="afterEffect">
                                  <p:stCondLst>
                                    <p:cond delay="0"/>
                                  </p:stCondLst>
                                  <p:childTnLst>
                                    <p:set>
                                      <p:cBhvr>
                                        <p:cTn id="10" dur="1" fill="hold">
                                          <p:stCondLst>
                                            <p:cond delay="0"/>
                                          </p:stCondLst>
                                        </p:cTn>
                                        <p:tgtEl>
                                          <p:spTgt spid="659461"/>
                                        </p:tgtEl>
                                        <p:attrNameLst>
                                          <p:attrName>style.visibility</p:attrName>
                                        </p:attrNameLst>
                                      </p:cBhvr>
                                      <p:to>
                                        <p:strVal val="visible"/>
                                      </p:to>
                                    </p:set>
                                    <p:animEffect transition="in" filter="diamond(out)">
                                      <p:cBhvr>
                                        <p:cTn id="11" dur="1000"/>
                                        <p:tgtEl>
                                          <p:spTgt spid="65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Slide Number Placeholder 2"/>
          <p:cNvSpPr>
            <a:spLocks noGrp="1"/>
          </p:cNvSpPr>
          <p:nvPr>
            <p:ph type="sldNum" sz="quarter" idx="12"/>
          </p:nvPr>
        </p:nvSpPr>
        <p:spPr/>
        <p:txBody>
          <a:bodyPr/>
          <a:lstStyle/>
          <a:p>
            <a:fld id="{A8321860-269E-4CBF-B856-6A93AF4A4EC8}" type="slidenum">
              <a:rPr lang="en-US" smtClean="0"/>
              <a:pPr/>
              <a:t>62</a:t>
            </a:fld>
            <a:endParaRPr lang="en-US"/>
          </a:p>
        </p:txBody>
      </p:sp>
      <p:sp>
        <p:nvSpPr>
          <p:cNvPr id="4" name="Content Placeholder 3"/>
          <p:cNvSpPr>
            <a:spLocks noGrp="1"/>
          </p:cNvSpPr>
          <p:nvPr>
            <p:ph sz="quarter" idx="1"/>
          </p:nvPr>
        </p:nvSpPr>
        <p:spPr/>
        <p:txBody>
          <a:bodyPr/>
          <a:lstStyle/>
          <a:p>
            <a:endParaRPr lang="en-IN" dirty="0" smtClean="0"/>
          </a:p>
          <a:p>
            <a:endParaRPr lang="en-IN" dirty="0" smtClean="0"/>
          </a:p>
          <a:p>
            <a:endParaRPr lang="en-IN" dirty="0" smtClean="0"/>
          </a:p>
          <a:p>
            <a:endParaRPr lang="en-IN" dirty="0" smtClean="0"/>
          </a:p>
          <a:p>
            <a:endParaRPr lang="en-IN" dirty="0" smtClean="0"/>
          </a:p>
        </p:txBody>
      </p:sp>
      <p:sp>
        <p:nvSpPr>
          <p:cNvPr id="5" name="Oval 4"/>
          <p:cNvSpPr/>
          <p:nvPr/>
        </p:nvSpPr>
        <p:spPr>
          <a:xfrm>
            <a:off x="500034" y="214290"/>
            <a:ext cx="4643470" cy="1714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smtClean="0"/>
              <a:t>  </a:t>
            </a:r>
            <a:r>
              <a:rPr lang="en-IN" sz="2400" dirty="0" err="1" smtClean="0"/>
              <a:t>Buccal</a:t>
            </a:r>
            <a:r>
              <a:rPr lang="en-IN" sz="2400" dirty="0" smtClean="0"/>
              <a:t> flange  of maxillary denture should slope up and out from the </a:t>
            </a:r>
            <a:r>
              <a:rPr lang="en-IN" sz="2400" dirty="0" err="1" smtClean="0"/>
              <a:t>occlusal</a:t>
            </a:r>
            <a:r>
              <a:rPr lang="en-IN" sz="2400" dirty="0" smtClean="0"/>
              <a:t> surface of the teeth </a:t>
            </a:r>
            <a:endParaRPr lang="en-IN" sz="2400" dirty="0"/>
          </a:p>
        </p:txBody>
      </p:sp>
      <p:sp>
        <p:nvSpPr>
          <p:cNvPr id="6" name="Oval 5"/>
          <p:cNvSpPr/>
          <p:nvPr/>
        </p:nvSpPr>
        <p:spPr>
          <a:xfrm>
            <a:off x="428596" y="2000240"/>
            <a:ext cx="4643470" cy="17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err="1" smtClean="0"/>
              <a:t>Buccal</a:t>
            </a:r>
            <a:r>
              <a:rPr lang="en-IN" sz="2000" dirty="0" smtClean="0"/>
              <a:t> flanges of </a:t>
            </a:r>
            <a:r>
              <a:rPr lang="en-IN" sz="2000" dirty="0" err="1" smtClean="0"/>
              <a:t>mandibular</a:t>
            </a:r>
            <a:r>
              <a:rPr lang="en-IN" sz="2000" dirty="0" smtClean="0"/>
              <a:t>  should slope down and  out </a:t>
            </a:r>
            <a:endParaRPr lang="en-IN" sz="2000" dirty="0"/>
          </a:p>
        </p:txBody>
      </p:sp>
      <p:sp>
        <p:nvSpPr>
          <p:cNvPr id="8" name="Rounded Rectangle 7"/>
          <p:cNvSpPr/>
          <p:nvPr/>
        </p:nvSpPr>
        <p:spPr>
          <a:xfrm>
            <a:off x="5214942" y="2786058"/>
            <a:ext cx="335758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smtClean="0"/>
              <a:t>When </a:t>
            </a:r>
            <a:r>
              <a:rPr lang="en-IN" sz="2400" dirty="0" err="1" smtClean="0"/>
              <a:t>buccinater</a:t>
            </a:r>
            <a:r>
              <a:rPr lang="en-IN" sz="2400" dirty="0" smtClean="0"/>
              <a:t> muscle  contracts  it  will tend to retain dentures</a:t>
            </a:r>
          </a:p>
        </p:txBody>
      </p:sp>
      <p:sp>
        <p:nvSpPr>
          <p:cNvPr id="9" name="Oval 8"/>
          <p:cNvSpPr/>
          <p:nvPr/>
        </p:nvSpPr>
        <p:spPr>
          <a:xfrm>
            <a:off x="214282" y="3929066"/>
            <a:ext cx="6357982" cy="257176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smtClean="0"/>
              <a:t>Lingual surfaces of the lingual flange should slope towards the centre of the mouth so that the tongue can fit against them and perfect the border seal in lingual side of the denture</a:t>
            </a:r>
          </a:p>
        </p:txBody>
      </p:sp>
      <p:pic>
        <p:nvPicPr>
          <p:cNvPr id="15361" name="Picture 1"/>
          <p:cNvPicPr>
            <a:picLocks noChangeAspect="1" noChangeArrowheads="1"/>
          </p:cNvPicPr>
          <p:nvPr/>
        </p:nvPicPr>
        <p:blipFill>
          <a:blip r:embed="rId3"/>
          <a:srcRect/>
          <a:stretch>
            <a:fillRect/>
          </a:stretch>
        </p:blipFill>
        <p:spPr bwMode="auto">
          <a:xfrm>
            <a:off x="6643702" y="4214818"/>
            <a:ext cx="4357718" cy="2357454"/>
          </a:xfrm>
          <a:prstGeom prst="rect">
            <a:avLst/>
          </a:prstGeom>
          <a:noFill/>
          <a:ln w="9525">
            <a:noFill/>
            <a:miter lim="800000"/>
            <a:headEnd/>
            <a:tailEnd/>
          </a:ln>
          <a:effectLst/>
        </p:spPr>
      </p:pic>
      <p:pic>
        <p:nvPicPr>
          <p:cNvPr id="15362" name="Picture 2"/>
          <p:cNvPicPr>
            <a:picLocks noChangeAspect="1" noChangeArrowheads="1"/>
          </p:cNvPicPr>
          <p:nvPr/>
        </p:nvPicPr>
        <p:blipFill>
          <a:blip r:embed="rId4"/>
          <a:srcRect/>
          <a:stretch>
            <a:fillRect/>
          </a:stretch>
        </p:blipFill>
        <p:spPr bwMode="auto">
          <a:xfrm>
            <a:off x="5286380" y="214290"/>
            <a:ext cx="3028943" cy="24918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1976"/>
          <p:cNvPicPr>
            <a:picLocks noGrp="1" noChangeAspect="1" noChangeArrowheads="1"/>
          </p:cNvPicPr>
          <p:nvPr>
            <p:ph sz="quarter" idx="1"/>
          </p:nvPr>
        </p:nvPicPr>
        <p:blipFill>
          <a:blip r:embed="rId2" cstate="print">
            <a:lum bright="28000" contrast="48000"/>
          </a:blip>
          <a:stretch>
            <a:fillRect/>
          </a:stretch>
        </p:blipFill>
        <p:spPr bwMode="auto">
          <a:xfrm>
            <a:off x="6357950" y="1357298"/>
            <a:ext cx="2484021" cy="40005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TextBox 15"/>
          <p:cNvSpPr txBox="1"/>
          <p:nvPr/>
        </p:nvSpPr>
        <p:spPr>
          <a:xfrm>
            <a:off x="228600" y="571480"/>
            <a:ext cx="6324600" cy="3970318"/>
          </a:xfrm>
          <a:prstGeom prst="rect">
            <a:avLst/>
          </a:prstGeom>
          <a:noFill/>
        </p:spPr>
        <p:txBody>
          <a:bodyPr wrap="square" rtlCol="0">
            <a:spAutoFit/>
          </a:bodyPr>
          <a:lstStyle/>
          <a:p>
            <a:r>
              <a:rPr lang="en-US" sz="2800" u="sng" dirty="0" smtClean="0"/>
              <a:t>Influence of </a:t>
            </a:r>
            <a:r>
              <a:rPr lang="en-US" sz="2800" u="sng" dirty="0" err="1" smtClean="0"/>
              <a:t>oro</a:t>
            </a:r>
            <a:r>
              <a:rPr lang="en-US" sz="2800" u="sng" dirty="0" smtClean="0"/>
              <a:t>-facial musculature   </a:t>
            </a:r>
          </a:p>
          <a:p>
            <a:endParaRPr lang="en-US" sz="2800" u="sng" dirty="0" smtClean="0"/>
          </a:p>
          <a:p>
            <a:pPr>
              <a:buFont typeface="Arial" pitchFamily="34" charset="0"/>
              <a:buChar char="•"/>
            </a:pPr>
            <a:r>
              <a:rPr lang="en-US" sz="2800" dirty="0" smtClean="0"/>
              <a:t> The basic geometric design of denture  bases should be triangular </a:t>
            </a:r>
          </a:p>
          <a:p>
            <a:pPr>
              <a:buFont typeface="Arial" pitchFamily="34" charset="0"/>
              <a:buChar char="•"/>
            </a:pPr>
            <a:r>
              <a:rPr lang="en-US" sz="2800" dirty="0" smtClean="0"/>
              <a:t>Maxillary </a:t>
            </a:r>
            <a:r>
              <a:rPr lang="en-US" sz="2800" dirty="0" err="1" smtClean="0"/>
              <a:t>buccal</a:t>
            </a:r>
            <a:r>
              <a:rPr lang="en-US" sz="2800" dirty="0" smtClean="0"/>
              <a:t> flange….laterally and superiorly</a:t>
            </a:r>
          </a:p>
          <a:p>
            <a:pPr>
              <a:buFont typeface="Arial" pitchFamily="34" charset="0"/>
              <a:buChar char="•"/>
            </a:pPr>
            <a:r>
              <a:rPr lang="en-US" sz="2800" dirty="0" smtClean="0"/>
              <a:t>Mandibular </a:t>
            </a:r>
            <a:r>
              <a:rPr lang="en-US" sz="2800" dirty="0" err="1" smtClean="0"/>
              <a:t>buccal</a:t>
            </a:r>
            <a:r>
              <a:rPr lang="en-US" sz="2800" dirty="0" smtClean="0"/>
              <a:t> flange….laterally  and inferiorly……and </a:t>
            </a:r>
          </a:p>
          <a:p>
            <a:pPr>
              <a:buFont typeface="Arial" pitchFamily="34" charset="0"/>
              <a:buChar char="•"/>
            </a:pPr>
            <a:r>
              <a:rPr lang="en-US" sz="2800" dirty="0" smtClean="0"/>
              <a:t>its lingual flange..medially and inferiorly</a:t>
            </a:r>
          </a:p>
        </p:txBody>
      </p:sp>
      <p:sp>
        <p:nvSpPr>
          <p:cNvPr id="2" name="Slide Number Placeholder 1"/>
          <p:cNvSpPr>
            <a:spLocks noGrp="1"/>
          </p:cNvSpPr>
          <p:nvPr>
            <p:ph type="sldNum" sz="quarter" idx="12"/>
          </p:nvPr>
        </p:nvSpPr>
        <p:spPr/>
        <p:txBody>
          <a:bodyPr/>
          <a:lstStyle/>
          <a:p>
            <a:fld id="{A8321860-269E-4CBF-B856-6A93AF4A4EC8}" type="slidenum">
              <a:rPr lang="en-US" smtClean="0"/>
              <a:pPr/>
              <a:t>63</a:t>
            </a:fld>
            <a:endParaRPr lang="en-US"/>
          </a:p>
        </p:txBody>
      </p:sp>
      <p:sp>
        <p:nvSpPr>
          <p:cNvPr id="3" name="Rectangle 2"/>
          <p:cNvSpPr/>
          <p:nvPr/>
        </p:nvSpPr>
        <p:spPr>
          <a:xfrm>
            <a:off x="6000760" y="5791200"/>
            <a:ext cx="2350127"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ct val="20000"/>
              </a:spcBef>
              <a:buClr>
                <a:schemeClr val="accent1"/>
              </a:buClr>
            </a:pPr>
            <a:r>
              <a:rPr lang="en-US" dirty="0">
                <a:latin typeface="Tahoma" pitchFamily="34" charset="0"/>
              </a:rPr>
              <a:t>JPD1983;49:165-174</a:t>
            </a:r>
          </a:p>
        </p:txBody>
      </p:sp>
    </p:spTree>
    <p:extLst>
      <p:ext uri="{BB962C8B-B14F-4D97-AF65-F5344CB8AC3E}">
        <p14:creationId xmlns:p14="http://schemas.microsoft.com/office/powerpoint/2010/main" xmlns="" val="37717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sz="quarter" idx="1"/>
          </p:nvPr>
        </p:nvSpPr>
        <p:spPr>
          <a:xfrm>
            <a:off x="609600" y="500042"/>
            <a:ext cx="7772400" cy="3614758"/>
          </a:xfrm>
        </p:spPr>
        <p:txBody>
          <a:bodyPr>
            <a:normAutofit/>
          </a:bodyPr>
          <a:lstStyle/>
          <a:p>
            <a:pPr eaLnBrk="1" hangingPunct="1">
              <a:buFontTx/>
              <a:buNone/>
            </a:pPr>
            <a:r>
              <a:rPr lang="en-US" sz="2800" u="sng" dirty="0" err="1" smtClean="0">
                <a:solidFill>
                  <a:srgbClr val="99FF99"/>
                </a:solidFill>
                <a:latin typeface="+mn-lt"/>
              </a:rPr>
              <a:t>Modiolus</a:t>
            </a:r>
            <a:r>
              <a:rPr lang="en-US" sz="2800" u="sng" dirty="0" smtClean="0">
                <a:solidFill>
                  <a:srgbClr val="99FF99"/>
                </a:solidFill>
                <a:latin typeface="+mn-lt"/>
              </a:rPr>
              <a:t> and associated musculature</a:t>
            </a:r>
          </a:p>
          <a:p>
            <a:pPr eaLnBrk="1" hangingPunct="1"/>
            <a:r>
              <a:rPr lang="en-US" sz="2800" dirty="0" err="1" smtClean="0">
                <a:latin typeface="+mn-lt"/>
              </a:rPr>
              <a:t>Tendinous</a:t>
            </a:r>
            <a:r>
              <a:rPr lang="en-US" sz="2800" dirty="0" smtClean="0">
                <a:latin typeface="+mn-lt"/>
              </a:rPr>
              <a:t> node near corner of mouth formed by intersection of several muscles of cheeks and lips</a:t>
            </a:r>
          </a:p>
        </p:txBody>
      </p:sp>
      <p:pic>
        <p:nvPicPr>
          <p:cNvPr id="661508" name="Picture 4" descr="DSC01980"/>
          <p:cNvPicPr>
            <a:picLocks noChangeAspect="1" noChangeArrowheads="1"/>
          </p:cNvPicPr>
          <p:nvPr/>
        </p:nvPicPr>
        <p:blipFill>
          <a:blip r:embed="rId3">
            <a:lum bright="22000" contrast="88000"/>
          </a:blip>
          <a:srcRect/>
          <a:stretch>
            <a:fillRect/>
          </a:stretch>
        </p:blipFill>
        <p:spPr bwMode="auto">
          <a:xfrm>
            <a:off x="1000101" y="2786058"/>
            <a:ext cx="3571899" cy="3636483"/>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64</a:t>
            </a:fld>
            <a:endParaRPr lang="en-US"/>
          </a:p>
        </p:txBody>
      </p:sp>
      <p:pic>
        <p:nvPicPr>
          <p:cNvPr id="89089" name="Picture 1" descr="C:\Users\Umakanth\Desktop\New folder (2)\images (5).jpg"/>
          <p:cNvPicPr>
            <a:picLocks noChangeAspect="1" noChangeArrowheads="1"/>
          </p:cNvPicPr>
          <p:nvPr/>
        </p:nvPicPr>
        <p:blipFill>
          <a:blip r:embed="rId4"/>
          <a:srcRect/>
          <a:stretch>
            <a:fillRect/>
          </a:stretch>
        </p:blipFill>
        <p:spPr bwMode="auto">
          <a:xfrm>
            <a:off x="4786314" y="2571744"/>
            <a:ext cx="3714750" cy="3429024"/>
          </a:xfrm>
          <a:prstGeom prst="rect">
            <a:avLst/>
          </a:prstGeom>
          <a:noFill/>
        </p:spPr>
      </p:pic>
    </p:spTree>
    <p:extLst>
      <p:ext uri="{BB962C8B-B14F-4D97-AF65-F5344CB8AC3E}">
        <p14:creationId xmlns:p14="http://schemas.microsoft.com/office/powerpoint/2010/main" xmlns="" val="813806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61508"/>
                                        </p:tgtEl>
                                        <p:attrNameLst>
                                          <p:attrName>style.visibility</p:attrName>
                                        </p:attrNameLst>
                                      </p:cBhvr>
                                      <p:to>
                                        <p:strVal val="visible"/>
                                      </p:to>
                                    </p:set>
                                    <p:animEffect transition="in" filter="diamond(out)">
                                      <p:cBhvr>
                                        <p:cTn id="7" dur="1000"/>
                                        <p:tgtEl>
                                          <p:spTgt spid="66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Rectangle 1029"/>
          <p:cNvSpPr>
            <a:spLocks noGrp="1" noChangeArrowheads="1"/>
          </p:cNvSpPr>
          <p:nvPr>
            <p:ph type="title"/>
          </p:nvPr>
        </p:nvSpPr>
        <p:spPr/>
        <p:txBody>
          <a:bodyPr/>
          <a:lstStyle/>
          <a:p>
            <a:endParaRPr lang="en-US" dirty="0"/>
          </a:p>
        </p:txBody>
      </p:sp>
      <p:sp>
        <p:nvSpPr>
          <p:cNvPr id="239622" name="Rectangle 1030"/>
          <p:cNvSpPr>
            <a:spLocks noGrp="1" noChangeArrowheads="1"/>
          </p:cNvSpPr>
          <p:nvPr>
            <p:ph type="body" sz="half" idx="1"/>
          </p:nvPr>
        </p:nvSpPr>
        <p:spPr/>
        <p:txBody>
          <a:bodyPr/>
          <a:lstStyle/>
          <a:p>
            <a:pPr algn="ctr"/>
            <a:r>
              <a:rPr lang="en-US" sz="2800" dirty="0"/>
              <a:t>The </a:t>
            </a:r>
            <a:r>
              <a:rPr lang="en-US" sz="2800" dirty="0" err="1"/>
              <a:t>buccinator</a:t>
            </a:r>
            <a:r>
              <a:rPr lang="en-US" sz="2800" dirty="0"/>
              <a:t> muscle may be divided in to superior, middle, and inferior divisions.</a:t>
            </a:r>
          </a:p>
          <a:p>
            <a:endParaRPr lang="en-US" sz="2800" dirty="0"/>
          </a:p>
        </p:txBody>
      </p:sp>
      <p:graphicFrame>
        <p:nvGraphicFramePr>
          <p:cNvPr id="239626" name="Object 1034"/>
          <p:cNvGraphicFramePr>
            <a:graphicFrameLocks noGrp="1" noChangeAspect="1"/>
          </p:cNvGraphicFramePr>
          <p:nvPr>
            <p:ph sz="half" idx="2"/>
          </p:nvPr>
        </p:nvGraphicFramePr>
        <p:xfrm>
          <a:off x="1524000" y="2743200"/>
          <a:ext cx="5867400" cy="3581400"/>
        </p:xfrm>
        <a:graphic>
          <a:graphicData uri="http://schemas.openxmlformats.org/presentationml/2006/ole">
            <p:oleObj spid="_x0000_s10256" r:id="rId4" imgW="5915851" imgH="3971429" progId="PBrush">
              <p:embed/>
            </p:oleObj>
          </a:graphicData>
        </a:graphic>
      </p:graphicFrame>
      <p:sp>
        <p:nvSpPr>
          <p:cNvPr id="239625" name="Rectangle 1033"/>
          <p:cNvSpPr>
            <a:spLocks noChangeArrowheads="1"/>
          </p:cNvSpPr>
          <p:nvPr/>
        </p:nvSpPr>
        <p:spPr bwMode="auto">
          <a:xfrm>
            <a:off x="3486150" y="31432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endParaRPr lang="en-US"/>
          </a:p>
        </p:txBody>
      </p:sp>
      <p:sp>
        <p:nvSpPr>
          <p:cNvPr id="6" name="Slide Number Placeholder 5"/>
          <p:cNvSpPr>
            <a:spLocks noGrp="1"/>
          </p:cNvSpPr>
          <p:nvPr>
            <p:ph type="sldNum" sz="quarter" idx="12"/>
          </p:nvPr>
        </p:nvSpPr>
        <p:spPr/>
        <p:txBody>
          <a:bodyPr/>
          <a:lstStyle/>
          <a:p>
            <a:fld id="{6AAC9091-4EB7-43D0-B974-E4863165E874}" type="slidenum">
              <a:rPr lang="en-US" smtClean="0"/>
              <a:pPr/>
              <a:t>65</a:t>
            </a:fld>
            <a:endParaRPr lang="en-US"/>
          </a:p>
        </p:txBody>
      </p:sp>
    </p:spTree>
    <p:extLst>
      <p:ext uri="{BB962C8B-B14F-4D97-AF65-F5344CB8AC3E}">
        <p14:creationId xmlns:p14="http://schemas.microsoft.com/office/powerpoint/2010/main" xmlns="" val="11401884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p:txBody>
          <a:bodyPr/>
          <a:lstStyle/>
          <a:p>
            <a:endParaRPr lang="en-US"/>
          </a:p>
        </p:txBody>
      </p:sp>
      <p:graphicFrame>
        <p:nvGraphicFramePr>
          <p:cNvPr id="2" name="Diagram 1"/>
          <p:cNvGraphicFramePr/>
          <p:nvPr>
            <p:extLst>
              <p:ext uri="{D42A27DB-BD31-4B8C-83A1-F6EECF244321}">
                <p14:modId xmlns:p14="http://schemas.microsoft.com/office/powerpoint/2010/main" xmlns="" val="3050713739"/>
              </p:ext>
            </p:extLst>
          </p:nvPr>
        </p:nvGraphicFramePr>
        <p:xfrm>
          <a:off x="914400" y="914400"/>
          <a:ext cx="7772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8321860-269E-4CBF-B856-6A93AF4A4EC8}" type="slidenum">
              <a:rPr lang="en-US" smtClean="0"/>
              <a:pPr/>
              <a:t>66</a:t>
            </a:fld>
            <a:endParaRPr lang="en-US"/>
          </a:p>
        </p:txBody>
      </p:sp>
    </p:spTree>
    <p:extLst>
      <p:ext uri="{BB962C8B-B14F-4D97-AF65-F5344CB8AC3E}">
        <p14:creationId xmlns:p14="http://schemas.microsoft.com/office/powerpoint/2010/main" xmlns="" val="23235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en-US"/>
          </a:p>
        </p:txBody>
      </p:sp>
      <p:sp>
        <p:nvSpPr>
          <p:cNvPr id="241667" name="Rectangle 3"/>
          <p:cNvSpPr>
            <a:spLocks noGrp="1" noChangeArrowheads="1"/>
          </p:cNvSpPr>
          <p:nvPr>
            <p:ph type="body" idx="1"/>
          </p:nvPr>
        </p:nvSpPr>
        <p:spPr/>
        <p:txBody>
          <a:bodyPr>
            <a:normAutofit/>
          </a:bodyPr>
          <a:lstStyle/>
          <a:p>
            <a:pPr algn="ctr">
              <a:lnSpc>
                <a:spcPct val="90000"/>
              </a:lnSpc>
            </a:pPr>
            <a:r>
              <a:rPr lang="en-US" sz="3200" dirty="0">
                <a:latin typeface="+mn-lt"/>
              </a:rPr>
              <a:t>While the middle </a:t>
            </a:r>
            <a:r>
              <a:rPr lang="en-US" sz="3200" dirty="0" err="1">
                <a:latin typeface="+mn-lt"/>
              </a:rPr>
              <a:t>fibres</a:t>
            </a:r>
            <a:r>
              <a:rPr lang="en-US" sz="3200" dirty="0">
                <a:latin typeface="+mn-lt"/>
              </a:rPr>
              <a:t> contract, controlling the bolus, the inferior </a:t>
            </a:r>
            <a:r>
              <a:rPr lang="en-US" sz="3200" dirty="0" err="1">
                <a:latin typeface="+mn-lt"/>
              </a:rPr>
              <a:t>fibres</a:t>
            </a:r>
            <a:r>
              <a:rPr lang="en-US" sz="3200" dirty="0">
                <a:latin typeface="+mn-lt"/>
              </a:rPr>
              <a:t> relax to form a pouch capable of storing food until needed to form another bolus.  </a:t>
            </a:r>
          </a:p>
          <a:p>
            <a:pPr algn="ctr">
              <a:lnSpc>
                <a:spcPct val="90000"/>
              </a:lnSpc>
            </a:pPr>
            <a:endParaRPr lang="en-US" sz="3200" dirty="0">
              <a:latin typeface="+mn-lt"/>
            </a:endParaRPr>
          </a:p>
          <a:p>
            <a:pPr algn="ctr">
              <a:lnSpc>
                <a:spcPct val="90000"/>
              </a:lnSpc>
            </a:pPr>
            <a:r>
              <a:rPr lang="en-US" sz="3200" dirty="0">
                <a:latin typeface="+mn-lt"/>
              </a:rPr>
              <a:t>Extension of a </a:t>
            </a:r>
            <a:r>
              <a:rPr lang="en-US" sz="3200" dirty="0">
                <a:solidFill>
                  <a:srgbClr val="FF9933"/>
                </a:solidFill>
                <a:latin typeface="+mn-lt"/>
              </a:rPr>
              <a:t>concave denture base</a:t>
            </a:r>
            <a:r>
              <a:rPr lang="en-US" sz="3200" dirty="0">
                <a:latin typeface="+mn-lt"/>
              </a:rPr>
              <a:t> into this pouch allows the cheek to lie </a:t>
            </a:r>
            <a:r>
              <a:rPr lang="en-US" sz="3200" dirty="0">
                <a:solidFill>
                  <a:srgbClr val="FF9933"/>
                </a:solidFill>
                <a:latin typeface="+mn-lt"/>
              </a:rPr>
              <a:t>over the flange</a:t>
            </a:r>
            <a:r>
              <a:rPr lang="en-US" sz="3200" dirty="0">
                <a:latin typeface="+mn-lt"/>
              </a:rPr>
              <a:t>.</a:t>
            </a:r>
          </a:p>
        </p:txBody>
      </p:sp>
      <p:sp>
        <p:nvSpPr>
          <p:cNvPr id="4" name="Slide Number Placeholder 3"/>
          <p:cNvSpPr>
            <a:spLocks noGrp="1"/>
          </p:cNvSpPr>
          <p:nvPr>
            <p:ph type="sldNum" sz="quarter" idx="12"/>
          </p:nvPr>
        </p:nvSpPr>
        <p:spPr/>
        <p:txBody>
          <a:bodyPr/>
          <a:lstStyle/>
          <a:p>
            <a:fld id="{A8321860-269E-4CBF-B856-6A93AF4A4EC8}" type="slidenum">
              <a:rPr lang="en-US" smtClean="0"/>
              <a:pPr/>
              <a:t>67</a:t>
            </a:fld>
            <a:endParaRPr lang="en-US"/>
          </a:p>
        </p:txBody>
      </p:sp>
    </p:spTree>
    <p:extLst>
      <p:ext uri="{BB962C8B-B14F-4D97-AF65-F5344CB8AC3E}">
        <p14:creationId xmlns:p14="http://schemas.microsoft.com/office/powerpoint/2010/main" xmlns="" val="26101856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81000" y="228600"/>
            <a:ext cx="8001000" cy="838200"/>
          </a:xfrm>
        </p:spPr>
        <p:txBody>
          <a:bodyPr/>
          <a:lstStyle/>
          <a:p>
            <a:r>
              <a:rPr lang="en-US" dirty="0">
                <a:solidFill>
                  <a:srgbClr val="CC9900"/>
                </a:solidFill>
                <a:latin typeface="+mn-lt"/>
              </a:rPr>
              <a:t>Action of some other muscles</a:t>
            </a:r>
            <a:r>
              <a:rPr lang="en-US" dirty="0">
                <a:latin typeface="+mn-lt"/>
              </a:rPr>
              <a:t>.</a:t>
            </a:r>
          </a:p>
        </p:txBody>
      </p:sp>
      <p:sp>
        <p:nvSpPr>
          <p:cNvPr id="260099" name="Rectangle 3"/>
          <p:cNvSpPr>
            <a:spLocks noGrp="1" noChangeArrowheads="1"/>
          </p:cNvSpPr>
          <p:nvPr>
            <p:ph type="body" idx="1"/>
          </p:nvPr>
        </p:nvSpPr>
        <p:spPr/>
        <p:txBody>
          <a:bodyPr/>
          <a:lstStyle/>
          <a:p>
            <a:endParaRPr lang="en-US"/>
          </a:p>
        </p:txBody>
      </p:sp>
      <p:graphicFrame>
        <p:nvGraphicFramePr>
          <p:cNvPr id="260153" name="Group 57"/>
          <p:cNvGraphicFramePr>
            <a:graphicFrameLocks noGrp="1"/>
          </p:cNvGraphicFramePr>
          <p:nvPr>
            <p:extLst>
              <p:ext uri="{D42A27DB-BD31-4B8C-83A1-F6EECF244321}">
                <p14:modId xmlns:p14="http://schemas.microsoft.com/office/powerpoint/2010/main" xmlns="" val="4242812270"/>
              </p:ext>
            </p:extLst>
          </p:nvPr>
        </p:nvGraphicFramePr>
        <p:xfrm>
          <a:off x="685800" y="914400"/>
          <a:ext cx="7696200" cy="5381752"/>
        </p:xfrm>
        <a:graphic>
          <a:graphicData uri="http://schemas.openxmlformats.org/drawingml/2006/table">
            <a:tbl>
              <a:tblPr>
                <a:solidFill>
                  <a:srgbClr val="CCCCFF"/>
                </a:solidFill>
                <a:tableStyleId>{35758FB7-9AC5-4552-8A53-C91805E547FA}</a:tableStyleId>
              </a:tblPr>
              <a:tblGrid>
                <a:gridCol w="1752600"/>
                <a:gridCol w="3149600"/>
                <a:gridCol w="2794000"/>
              </a:tblGrid>
              <a:tr h="12954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endParaRPr kumimoji="0" lang="en-US" sz="2800" b="0" i="0" u="none" strike="noStrike" cap="none" normalizeH="0" baseline="0" dirty="0" smtClean="0">
                        <a:ln>
                          <a:noFill/>
                        </a:ln>
                        <a:solidFill>
                          <a:schemeClr val="tx1"/>
                        </a:solidFill>
                        <a:effectLst/>
                        <a:latin typeface="Tahoma" pitchFamily="34" charset="0"/>
                      </a:endParaRPr>
                    </a:p>
                  </a:txBody>
                  <a:tcPr horzOverflow="overflow">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Dislocating</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muscles </a:t>
                      </a:r>
                      <a:endParaRPr kumimoji="0" lang="en-US" sz="2800" b="0" i="0" u="none" strike="noStrike" cap="none" normalizeH="0" baseline="0" dirty="0" smtClean="0">
                        <a:ln>
                          <a:noFill/>
                        </a:ln>
                        <a:solidFill>
                          <a:srgbClr val="FF0066"/>
                        </a:solidFill>
                        <a:effectLst/>
                        <a:latin typeface="+mn-lt"/>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Fixing </a:t>
                      </a:r>
                    </a:p>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muscles</a:t>
                      </a:r>
                      <a:endParaRPr kumimoji="0" lang="en-US" sz="2800" b="0" i="0" u="none" strike="noStrike" cap="none" normalizeH="0" baseline="0" dirty="0" smtClean="0">
                        <a:ln>
                          <a:noFill/>
                        </a:ln>
                        <a:solidFill>
                          <a:srgbClr val="990000"/>
                        </a:solidFill>
                        <a:effectLst/>
                        <a:latin typeface="+mn-lt"/>
                      </a:endParaRPr>
                    </a:p>
                  </a:txBody>
                  <a:tcPr horzOverflow="overflow">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r>
              <a:tr h="20320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vestibular</a:t>
                      </a:r>
                      <a:endParaRPr kumimoji="0" lang="en-US" sz="2800" b="0" i="0" u="none" strike="noStrike" cap="none" normalizeH="0" baseline="0" dirty="0" smtClean="0">
                        <a:ln>
                          <a:noFill/>
                        </a:ln>
                        <a:solidFill>
                          <a:schemeClr val="hlink"/>
                        </a:solidFill>
                        <a:effectLst/>
                        <a:latin typeface="+mn-lt"/>
                      </a:endParaRPr>
                    </a:p>
                  </a:txBody>
                  <a:tcPr horzOverflow="overflow">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Masseter</a:t>
                      </a: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err="1" smtClean="0">
                          <a:ln>
                            <a:noFill/>
                          </a:ln>
                          <a:effectLst/>
                          <a:latin typeface="+mn-lt"/>
                        </a:rPr>
                        <a:t>Mentalis</a:t>
                      </a:r>
                      <a:endParaRPr kumimoji="0" lang="en-US" sz="28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Depressor </a:t>
                      </a:r>
                      <a:r>
                        <a:rPr kumimoji="0" lang="en-US" sz="2800" u="none" strike="noStrike" cap="none" normalizeH="0" baseline="0" dirty="0" err="1" smtClean="0">
                          <a:ln>
                            <a:noFill/>
                          </a:ln>
                          <a:effectLst/>
                          <a:latin typeface="+mn-lt"/>
                        </a:rPr>
                        <a:t>labii</a:t>
                      </a:r>
                      <a:r>
                        <a:rPr kumimoji="0" lang="en-US" sz="2800" u="none" strike="noStrike" cap="none" normalizeH="0" baseline="0" dirty="0" smtClean="0">
                          <a:ln>
                            <a:noFill/>
                          </a:ln>
                          <a:effectLst/>
                          <a:latin typeface="+mn-lt"/>
                        </a:rPr>
                        <a:t> </a:t>
                      </a:r>
                      <a:r>
                        <a:rPr kumimoji="0" lang="en-US" sz="2800" u="none" strike="noStrike" cap="none" normalizeH="0" baseline="0" dirty="0" err="1" smtClean="0">
                          <a:ln>
                            <a:noFill/>
                          </a:ln>
                          <a:effectLst/>
                          <a:latin typeface="+mn-lt"/>
                        </a:rPr>
                        <a:t>inferioris</a:t>
                      </a:r>
                      <a:endParaRPr kumimoji="0" lang="en-US" sz="2800" b="0" i="0" u="none" strike="noStrike" cap="none" normalizeH="0" baseline="0" dirty="0" smtClean="0">
                        <a:ln>
                          <a:noFill/>
                        </a:ln>
                        <a:solidFill>
                          <a:schemeClr val="tx1"/>
                        </a:solidFill>
                        <a:effectLst/>
                        <a:latin typeface="+mn-lt"/>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err="1" smtClean="0">
                          <a:ln>
                            <a:noFill/>
                          </a:ln>
                          <a:effectLst/>
                          <a:latin typeface="+mn-lt"/>
                        </a:rPr>
                        <a:t>Buccinator</a:t>
                      </a:r>
                      <a:endParaRPr kumimoji="0" lang="en-US" sz="28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Orbicularis </a:t>
                      </a:r>
                      <a:r>
                        <a:rPr kumimoji="0" lang="en-US" sz="2800" u="none" strike="noStrike" cap="none" normalizeH="0" baseline="0" dirty="0" err="1" smtClean="0">
                          <a:ln>
                            <a:noFill/>
                          </a:ln>
                          <a:effectLst/>
                          <a:latin typeface="+mn-lt"/>
                        </a:rPr>
                        <a:t>oris</a:t>
                      </a:r>
                      <a:r>
                        <a:rPr kumimoji="0" lang="en-US" sz="2800" u="none" strike="noStrike" cap="none" normalizeH="0" baseline="0" dirty="0" smtClean="0">
                          <a:ln>
                            <a:noFill/>
                          </a:ln>
                          <a:effectLst/>
                          <a:latin typeface="+mn-lt"/>
                        </a:rPr>
                        <a:t>                                             </a:t>
                      </a:r>
                      <a:endParaRPr kumimoji="0" lang="en-US" sz="2800" b="0" i="0" u="none" strike="noStrike" cap="none" normalizeH="0" baseline="0" dirty="0" smtClean="0">
                        <a:ln>
                          <a:noFill/>
                        </a:ln>
                        <a:solidFill>
                          <a:schemeClr val="tx1"/>
                        </a:solidFill>
                        <a:effectLst/>
                        <a:latin typeface="+mn-lt"/>
                      </a:endParaRPr>
                    </a:p>
                  </a:txBody>
                  <a:tcPr horzOverflow="overflow">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20320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lingual</a:t>
                      </a:r>
                      <a:endParaRPr kumimoji="0" lang="en-US" sz="2800" b="0" i="0" u="none" strike="noStrike" cap="none" normalizeH="0" baseline="0" dirty="0" smtClean="0">
                        <a:ln>
                          <a:noFill/>
                        </a:ln>
                        <a:solidFill>
                          <a:srgbClr val="66FF33"/>
                        </a:solidFill>
                        <a:effectLst/>
                        <a:latin typeface="+mn-lt"/>
                      </a:endParaRPr>
                    </a:p>
                  </a:txBody>
                  <a:tcPr horzOverflow="overflow">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Internal </a:t>
                      </a:r>
                      <a:r>
                        <a:rPr kumimoji="0" lang="en-US" sz="2800" u="none" strike="noStrike" cap="none" normalizeH="0" baseline="0" dirty="0" err="1" smtClean="0">
                          <a:ln>
                            <a:noFill/>
                          </a:ln>
                          <a:effectLst/>
                          <a:latin typeface="+mn-lt"/>
                        </a:rPr>
                        <a:t>pterigoid</a:t>
                      </a:r>
                      <a:endParaRPr kumimoji="0" lang="en-US" sz="28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err="1" smtClean="0">
                          <a:ln>
                            <a:noFill/>
                          </a:ln>
                          <a:effectLst/>
                          <a:latin typeface="+mn-lt"/>
                        </a:rPr>
                        <a:t>Palatoglossus</a:t>
                      </a:r>
                      <a:endParaRPr kumimoji="0" lang="en-US" sz="28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err="1" smtClean="0">
                          <a:ln>
                            <a:noFill/>
                          </a:ln>
                          <a:effectLst/>
                          <a:latin typeface="+mn-lt"/>
                        </a:rPr>
                        <a:t>Styloglossus</a:t>
                      </a:r>
                      <a:endParaRPr kumimoji="0" lang="en-US" sz="28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err="1" smtClean="0">
                          <a:ln>
                            <a:noFill/>
                          </a:ln>
                          <a:effectLst/>
                          <a:latin typeface="+mn-lt"/>
                        </a:rPr>
                        <a:t>mylohyoid</a:t>
                      </a:r>
                      <a:endParaRPr kumimoji="0" lang="en-US" sz="2800" b="0" i="0" u="none" strike="noStrike" cap="none" normalizeH="0" baseline="0" dirty="0" smtClean="0">
                        <a:ln>
                          <a:noFill/>
                        </a:ln>
                        <a:solidFill>
                          <a:schemeClr val="tx1"/>
                        </a:solidFill>
                        <a:effectLst/>
                        <a:latin typeface="+mn-lt"/>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err="1" smtClean="0">
                          <a:ln>
                            <a:noFill/>
                          </a:ln>
                          <a:effectLst/>
                          <a:latin typeface="+mn-lt"/>
                        </a:rPr>
                        <a:t>Genioglossus</a:t>
                      </a:r>
                      <a:endParaRPr kumimoji="0" lang="en-US" sz="28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800" u="none" strike="noStrike" cap="none" normalizeH="0" baseline="0" dirty="0" smtClean="0">
                          <a:ln>
                            <a:noFill/>
                          </a:ln>
                          <a:effectLst/>
                          <a:latin typeface="+mn-lt"/>
                        </a:rPr>
                        <a:t>Intrinsic muscles of tongue</a:t>
                      </a:r>
                      <a:endParaRPr kumimoji="0" lang="en-US" sz="2000" b="0" i="0" u="none" strike="noStrike" cap="none" normalizeH="0" baseline="0" dirty="0" smtClean="0">
                        <a:ln>
                          <a:noFill/>
                        </a:ln>
                        <a:solidFill>
                          <a:schemeClr val="tx1"/>
                        </a:solidFill>
                        <a:effectLst/>
                        <a:latin typeface="+mn-lt"/>
                      </a:endParaRPr>
                    </a:p>
                  </a:txBody>
                  <a:tcPr horzOverflow="overflow">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r>
            </a:tbl>
          </a:graphicData>
        </a:graphic>
      </p:graphicFrame>
      <p:sp>
        <p:nvSpPr>
          <p:cNvPr id="260152" name="Rectangle 56"/>
          <p:cNvSpPr>
            <a:spLocks noChangeArrowheads="1"/>
          </p:cNvSpPr>
          <p:nvPr/>
        </p:nvSpPr>
        <p:spPr bwMode="auto">
          <a:xfrm>
            <a:off x="6553200" y="6324600"/>
            <a:ext cx="2331087" cy="369332"/>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pPr algn="l"/>
            <a:r>
              <a:rPr lang="en-US" dirty="0">
                <a:solidFill>
                  <a:srgbClr val="FF0066"/>
                </a:solidFill>
                <a:latin typeface="Tahoma" pitchFamily="34" charset="0"/>
              </a:rPr>
              <a:t>JPD1965;15:401-417</a:t>
            </a:r>
          </a:p>
        </p:txBody>
      </p:sp>
      <p:sp>
        <p:nvSpPr>
          <p:cNvPr id="6" name="Slide Number Placeholder 5"/>
          <p:cNvSpPr>
            <a:spLocks noGrp="1"/>
          </p:cNvSpPr>
          <p:nvPr>
            <p:ph type="sldNum" sz="quarter" idx="12"/>
          </p:nvPr>
        </p:nvSpPr>
        <p:spPr/>
        <p:txBody>
          <a:bodyPr/>
          <a:lstStyle/>
          <a:p>
            <a:fld id="{A8321860-269E-4CBF-B856-6A93AF4A4EC8}" type="slidenum">
              <a:rPr lang="en-US" smtClean="0"/>
              <a:pPr/>
              <a:t>68</a:t>
            </a:fld>
            <a:endParaRPr lang="en-US"/>
          </a:p>
        </p:txBody>
      </p:sp>
    </p:spTree>
    <p:extLst>
      <p:ext uri="{BB962C8B-B14F-4D97-AF65-F5344CB8AC3E}">
        <p14:creationId xmlns:p14="http://schemas.microsoft.com/office/powerpoint/2010/main" xmlns="" val="3961375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sz="quarter" idx="1"/>
          </p:nvPr>
        </p:nvSpPr>
        <p:spPr>
          <a:xfrm>
            <a:off x="372534" y="457200"/>
            <a:ext cx="7941733" cy="7315200"/>
          </a:xfrm>
        </p:spPr>
        <p:txBody>
          <a:bodyPr>
            <a:normAutofit/>
          </a:bodyPr>
          <a:lstStyle/>
          <a:p>
            <a:pPr eaLnBrk="1" hangingPunct="1"/>
            <a:r>
              <a:rPr lang="en-US" sz="2800" dirty="0" smtClean="0">
                <a:latin typeface="+mn-lt"/>
              </a:rPr>
              <a:t>The three structures ….. </a:t>
            </a:r>
          </a:p>
          <a:p>
            <a:pPr>
              <a:buNone/>
            </a:pPr>
            <a:r>
              <a:rPr lang="en-US" sz="2800" dirty="0" smtClean="0"/>
              <a:t>    </a:t>
            </a:r>
            <a:endParaRPr lang="en-US" sz="2400" u="sng" dirty="0" smtClean="0"/>
          </a:p>
          <a:p>
            <a:pPr eaLnBrk="1" hangingPunct="1"/>
            <a:r>
              <a:rPr lang="en-US" sz="3200" dirty="0" smtClean="0"/>
              <a:t>.</a:t>
            </a:r>
          </a:p>
          <a:p>
            <a:pPr marL="0" indent="0" eaLnBrk="1" hangingPunct="1">
              <a:buNone/>
            </a:pPr>
            <a:endParaRPr lang="en-US" sz="2800" dirty="0" smtClean="0"/>
          </a:p>
        </p:txBody>
      </p:sp>
      <p:pic>
        <p:nvPicPr>
          <p:cNvPr id="65539" name="Picture 5" descr="CA8F410V"/>
          <p:cNvPicPr>
            <a:picLocks noChangeAspect="1" noChangeArrowheads="1"/>
          </p:cNvPicPr>
          <p:nvPr/>
        </p:nvPicPr>
        <p:blipFill>
          <a:blip r:embed="rId3"/>
          <a:srcRect/>
          <a:stretch>
            <a:fillRect/>
          </a:stretch>
        </p:blipFill>
        <p:spPr bwMode="auto">
          <a:xfrm>
            <a:off x="7013222" y="423864"/>
            <a:ext cx="1749778" cy="1990725"/>
          </a:xfrm>
          <a:prstGeom prst="rect">
            <a:avLst/>
          </a:prstGeom>
          <a:noFill/>
          <a:ln w="9525">
            <a:noFill/>
            <a:miter lim="800000"/>
            <a:headEnd/>
            <a:tailEnd/>
          </a:ln>
        </p:spPr>
      </p:pic>
      <p:graphicFrame>
        <p:nvGraphicFramePr>
          <p:cNvPr id="2" name="Diagram 1"/>
          <p:cNvGraphicFramePr/>
          <p:nvPr>
            <p:extLst>
              <p:ext uri="{D42A27DB-BD31-4B8C-83A1-F6EECF244321}">
                <p14:modId xmlns:p14="http://schemas.microsoft.com/office/powerpoint/2010/main" xmlns="" val="3498141127"/>
              </p:ext>
            </p:extLst>
          </p:nvPr>
        </p:nvGraphicFramePr>
        <p:xfrm>
          <a:off x="928662" y="1571612"/>
          <a:ext cx="7429492" cy="4786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A8321860-269E-4CBF-B856-6A93AF4A4EC8}" type="slidenum">
              <a:rPr lang="en-US" smtClean="0"/>
              <a:pPr/>
              <a:t>69</a:t>
            </a:fld>
            <a:endParaRPr lang="en-US"/>
          </a:p>
        </p:txBody>
      </p:sp>
      <p:sp>
        <p:nvSpPr>
          <p:cNvPr id="4" name="TextBox 3"/>
          <p:cNvSpPr txBox="1"/>
          <p:nvPr/>
        </p:nvSpPr>
        <p:spPr>
          <a:xfrm>
            <a:off x="4357686" y="214290"/>
            <a:ext cx="21336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t>JPD 2004;92;509-518</a:t>
            </a:r>
            <a:endParaRPr lang="en-US" sz="2400" b="1" dirty="0"/>
          </a:p>
        </p:txBody>
      </p:sp>
    </p:spTree>
    <p:extLst>
      <p:ext uri="{BB962C8B-B14F-4D97-AF65-F5344CB8AC3E}">
        <p14:creationId xmlns:p14="http://schemas.microsoft.com/office/powerpoint/2010/main" xmlns="" val="3294410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2" nodeType="clickEffect">
                                  <p:stCondLst>
                                    <p:cond delay="0"/>
                                  </p:stCondLst>
                                  <p:childTnLst>
                                    <p:anim calcmode="lin" valueType="num">
                                      <p:cBhvr>
                                        <p:cTn id="11" dur="1000"/>
                                        <p:tgtEl>
                                          <p:spTgt spid="2"/>
                                        </p:tgtEl>
                                        <p:attrNameLst>
                                          <p:attrName>ppt_w</p:attrName>
                                        </p:attrNameLst>
                                      </p:cBhvr>
                                      <p:tavLst>
                                        <p:tav tm="0">
                                          <p:val>
                                            <p:strVal val="ppt_w"/>
                                          </p:val>
                                        </p:tav>
                                        <p:tav tm="100000">
                                          <p:val>
                                            <p:fltVal val="0"/>
                                          </p:val>
                                        </p:tav>
                                      </p:tavLst>
                                    </p:anim>
                                    <p:anim calcmode="lin" valueType="num">
                                      <p:cBhvr>
                                        <p:cTn id="12" dur="1000"/>
                                        <p:tgtEl>
                                          <p:spTgt spid="2"/>
                                        </p:tgtEl>
                                        <p:attrNameLst>
                                          <p:attrName>ppt_h</p:attrName>
                                        </p:attrNameLst>
                                      </p:cBhvr>
                                      <p:tavLst>
                                        <p:tav tm="0">
                                          <p:val>
                                            <p:strVal val="ppt_h"/>
                                          </p:val>
                                        </p:tav>
                                        <p:tav tm="100000">
                                          <p:val>
                                            <p:fltVal val="0"/>
                                          </p:val>
                                        </p:tav>
                                      </p:tavLst>
                                    </p:anim>
                                    <p:anim calcmode="lin" valueType="num">
                                      <p:cBhvr>
                                        <p:cTn id="13" dur="1000"/>
                                        <p:tgtEl>
                                          <p:spTgt spid="2"/>
                                        </p:tgtEl>
                                        <p:attrNameLst>
                                          <p:attrName>style.rotation</p:attrName>
                                        </p:attrNameLst>
                                      </p:cBhvr>
                                      <p:tavLst>
                                        <p:tav tm="0">
                                          <p:val>
                                            <p:fltVal val="0"/>
                                          </p:val>
                                        </p:tav>
                                        <p:tav tm="100000">
                                          <p:val>
                                            <p:fltVal val="90"/>
                                          </p:val>
                                        </p:tav>
                                      </p:tavLst>
                                    </p:anim>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par>
                                <p:cTn id="16" presetID="22" presetClass="entr" presetSubtype="1" fill="hold" nodeType="withEffect">
                                  <p:stCondLst>
                                    <p:cond delay="0"/>
                                  </p:stCondLst>
                                  <p:childTnLst>
                                    <p:set>
                                      <p:cBhvr>
                                        <p:cTn id="17" dur="1" fill="hold">
                                          <p:stCondLst>
                                            <p:cond delay="0"/>
                                          </p:stCondLst>
                                        </p:cTn>
                                        <p:tgtEl>
                                          <p:spTgt spid="65538">
                                            <p:txEl>
                                              <p:pRg st="2" end="2"/>
                                            </p:txEl>
                                          </p:spTgt>
                                        </p:tgtEl>
                                        <p:attrNameLst>
                                          <p:attrName>style.visibility</p:attrName>
                                        </p:attrNameLst>
                                      </p:cBhvr>
                                      <p:to>
                                        <p:strVal val="visible"/>
                                      </p:to>
                                    </p:set>
                                    <p:animEffect transition="in" filter="wipe(up)">
                                      <p:cBhvr>
                                        <p:cTn id="18" dur="500"/>
                                        <p:tgtEl>
                                          <p:spTgt spid="655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2">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rmAutofit/>
          </a:bodyPr>
          <a:lstStyle/>
          <a:p>
            <a:r>
              <a:rPr lang="en-US" sz="3600" dirty="0" smtClean="0">
                <a:solidFill>
                  <a:srgbClr val="FFFF00"/>
                </a:solidFill>
              </a:rPr>
              <a:t>D</a:t>
            </a:r>
            <a:r>
              <a:rPr lang="en-US" sz="3600" dirty="0" smtClean="0">
                <a:solidFill>
                  <a:schemeClr val="tx1"/>
                </a:solidFill>
              </a:rPr>
              <a:t>efinitions</a:t>
            </a:r>
            <a:endParaRPr lang="en-US" sz="3600" dirty="0">
              <a:solidFill>
                <a:schemeClr val="tx1"/>
              </a:solidFill>
            </a:endParaRPr>
          </a:p>
        </p:txBody>
      </p:sp>
      <p:sp>
        <p:nvSpPr>
          <p:cNvPr id="3" name="Content Placeholder 2"/>
          <p:cNvSpPr>
            <a:spLocks noGrp="1"/>
          </p:cNvSpPr>
          <p:nvPr>
            <p:ph sz="quarter" idx="1"/>
          </p:nvPr>
        </p:nvSpPr>
        <p:spPr>
          <a:xfrm>
            <a:off x="152400" y="762000"/>
            <a:ext cx="8686800" cy="5562600"/>
          </a:xfrm>
        </p:spPr>
        <p:txBody>
          <a:bodyPr>
            <a:noAutofit/>
          </a:bodyPr>
          <a:lstStyle/>
          <a:p>
            <a:pPr algn="just">
              <a:buNone/>
            </a:pPr>
            <a:r>
              <a:rPr lang="en-US" sz="2800" dirty="0" smtClean="0">
                <a:solidFill>
                  <a:srgbClr val="002060"/>
                </a:solidFill>
                <a:latin typeface="+mn-lt"/>
              </a:rPr>
              <a:t>                                             </a:t>
            </a:r>
            <a:r>
              <a:rPr lang="en-US" sz="2800" dirty="0" smtClean="0">
                <a:solidFill>
                  <a:schemeClr val="accent2">
                    <a:lumMod val="60000"/>
                    <a:lumOff val="40000"/>
                  </a:schemeClr>
                </a:solidFill>
                <a:latin typeface="+mn-lt"/>
              </a:rPr>
              <a:t>RETENTION</a:t>
            </a:r>
          </a:p>
          <a:p>
            <a:pPr algn="just">
              <a:lnSpc>
                <a:spcPct val="120000"/>
              </a:lnSpc>
            </a:pPr>
            <a:r>
              <a:rPr lang="en-US" sz="2800" b="1" u="sng" dirty="0" smtClean="0">
                <a:solidFill>
                  <a:srgbClr val="FFFF00"/>
                </a:solidFill>
                <a:latin typeface="+mn-lt"/>
              </a:rPr>
              <a:t>GPT 8</a:t>
            </a:r>
            <a:r>
              <a:rPr lang="en-US" sz="2800" dirty="0" smtClean="0">
                <a:latin typeface="+mn-lt"/>
              </a:rPr>
              <a:t> That quality inherent in the dental prosthesis acting to resist the forces of dislodgement along the path of placement</a:t>
            </a:r>
          </a:p>
          <a:p>
            <a:pPr marL="0" indent="0" algn="just">
              <a:lnSpc>
                <a:spcPct val="120000"/>
              </a:lnSpc>
              <a:buNone/>
            </a:pPr>
            <a:r>
              <a:rPr lang="en-US" sz="2800" dirty="0" smtClean="0">
                <a:latin typeface="+mn-lt"/>
              </a:rPr>
              <a:t>                             </a:t>
            </a:r>
          </a:p>
          <a:p>
            <a:pPr marL="228600" algn="just"/>
            <a:r>
              <a:rPr lang="en-US" sz="2800" b="1" u="sng" dirty="0">
                <a:solidFill>
                  <a:srgbClr val="FFFF00"/>
                </a:solidFill>
                <a:latin typeface="+mn-lt"/>
              </a:rPr>
              <a:t>BOUCHER</a:t>
            </a:r>
            <a:r>
              <a:rPr lang="en-US" sz="2800" dirty="0" smtClean="0">
                <a:solidFill>
                  <a:srgbClr val="FFFF00"/>
                </a:solidFill>
                <a:latin typeface="+mn-lt"/>
              </a:rPr>
              <a:t>;</a:t>
            </a:r>
          </a:p>
          <a:p>
            <a:pPr marL="0" indent="0" algn="just">
              <a:buNone/>
            </a:pPr>
            <a:r>
              <a:rPr lang="en-US" sz="2800" dirty="0">
                <a:latin typeface="+mn-lt"/>
              </a:rPr>
              <a:t>	It’s the resistance to removal in a direction opposite to that of its </a:t>
            </a:r>
            <a:r>
              <a:rPr lang="en-US" sz="2800" dirty="0" smtClean="0">
                <a:latin typeface="+mn-lt"/>
              </a:rPr>
              <a:t>insertion.</a:t>
            </a:r>
          </a:p>
          <a:p>
            <a:pPr marL="0" indent="0" algn="ctr">
              <a:buNone/>
            </a:pPr>
            <a:r>
              <a:rPr lang="en-US" sz="2800" dirty="0">
                <a:latin typeface="+mn-lt"/>
              </a:rPr>
              <a:t>I</a:t>
            </a:r>
            <a:r>
              <a:rPr lang="en-US" sz="2800" dirty="0" smtClean="0">
                <a:latin typeface="+mn-lt"/>
              </a:rPr>
              <a:t>t’s </a:t>
            </a:r>
            <a:r>
              <a:rPr lang="en-US" sz="2800" dirty="0">
                <a:latin typeface="+mn-lt"/>
              </a:rPr>
              <a:t>the quality in a denture that resists the forces of gravity, the adhesiveness of </a:t>
            </a:r>
            <a:r>
              <a:rPr lang="en-US" sz="2800" dirty="0" smtClean="0">
                <a:latin typeface="+mn-lt"/>
              </a:rPr>
              <a:t> foods</a:t>
            </a:r>
            <a:r>
              <a:rPr lang="en-US" sz="2800" dirty="0">
                <a:latin typeface="+mn-lt"/>
              </a:rPr>
              <a:t>, and the forces associated with the opening of the jaws.                                                                           </a:t>
            </a:r>
          </a:p>
          <a:p>
            <a:pPr algn="just">
              <a:lnSpc>
                <a:spcPct val="120000"/>
              </a:lnSpc>
              <a:buNone/>
            </a:pPr>
            <a:r>
              <a:rPr lang="en-US" sz="2800" dirty="0" smtClean="0">
                <a:latin typeface="+mn-lt"/>
              </a:rPr>
              <a:t>   </a:t>
            </a:r>
            <a:r>
              <a:rPr lang="en-US" sz="2800" dirty="0" smtClean="0">
                <a:solidFill>
                  <a:srgbClr val="002060"/>
                </a:solidFill>
                <a:latin typeface="+mn-lt"/>
              </a:rPr>
              <a:t>                                       </a:t>
            </a:r>
            <a:r>
              <a:rPr lang="en-US" sz="2800" dirty="0" smtClean="0">
                <a:solidFill>
                  <a:schemeClr val="accent1">
                    <a:lumMod val="60000"/>
                    <a:lumOff val="40000"/>
                  </a:schemeClr>
                </a:solidFill>
                <a:latin typeface="+mn-lt"/>
              </a:rPr>
              <a:t>   </a:t>
            </a:r>
          </a:p>
        </p:txBody>
      </p:sp>
      <p:sp>
        <p:nvSpPr>
          <p:cNvPr id="4" name="Slide Number Placeholder 3"/>
          <p:cNvSpPr>
            <a:spLocks noGrp="1"/>
          </p:cNvSpPr>
          <p:nvPr>
            <p:ph type="sldNum" sz="quarter" idx="12"/>
          </p:nvPr>
        </p:nvSpPr>
        <p:spPr/>
        <p:txBody>
          <a:bodyPr/>
          <a:lstStyle/>
          <a:p>
            <a:fld id="{A8321860-269E-4CBF-B856-6A93AF4A4EC8}" type="slidenum">
              <a:rPr lang="en-US" smtClean="0"/>
              <a:pPr/>
              <a:t>7</a:t>
            </a:fld>
            <a:endParaRPr lang="en-US"/>
          </a:p>
        </p:txBody>
      </p:sp>
    </p:spTree>
    <p:extLst>
      <p:ext uri="{BB962C8B-B14F-4D97-AF65-F5344CB8AC3E}">
        <p14:creationId xmlns:p14="http://schemas.microsoft.com/office/powerpoint/2010/main" xmlns="" val="34377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sz="quarter" idx="1"/>
          </p:nvPr>
        </p:nvSpPr>
        <p:spPr>
          <a:xfrm>
            <a:off x="397933" y="838200"/>
            <a:ext cx="5164667" cy="5181600"/>
          </a:xfrm>
        </p:spPr>
        <p:txBody>
          <a:bodyPr>
            <a:normAutofit/>
          </a:bodyPr>
          <a:lstStyle/>
          <a:p>
            <a:pPr eaLnBrk="1" hangingPunct="1">
              <a:lnSpc>
                <a:spcPct val="90000"/>
              </a:lnSpc>
              <a:buFontTx/>
              <a:buNone/>
            </a:pPr>
            <a:r>
              <a:rPr lang="en-US" sz="2400" dirty="0" smtClean="0">
                <a:solidFill>
                  <a:srgbClr val="002060"/>
                </a:solidFill>
              </a:rPr>
              <a:t>      </a:t>
            </a:r>
            <a:r>
              <a:rPr lang="en-US" sz="2800" u="sng" dirty="0" smtClean="0">
                <a:solidFill>
                  <a:srgbClr val="FFFF00"/>
                </a:solidFill>
                <a:latin typeface="+mn-lt"/>
              </a:rPr>
              <a:t>THE NEUTRAL ZONE (NZ)</a:t>
            </a:r>
          </a:p>
          <a:p>
            <a:pPr eaLnBrk="1" hangingPunct="1">
              <a:lnSpc>
                <a:spcPct val="90000"/>
              </a:lnSpc>
              <a:buFontTx/>
              <a:buNone/>
            </a:pPr>
            <a:endParaRPr lang="en-US" sz="2800" dirty="0" smtClean="0">
              <a:latin typeface="+mn-lt"/>
            </a:endParaRPr>
          </a:p>
          <a:p>
            <a:pPr eaLnBrk="1" hangingPunct="1"/>
            <a:r>
              <a:rPr lang="en-US" sz="2800" dirty="0" smtClean="0">
                <a:latin typeface="+mn-lt"/>
              </a:rPr>
              <a:t>Area or position where the forces between tongue and cheeks or lips are </a:t>
            </a:r>
            <a:r>
              <a:rPr lang="en-US" sz="2800" dirty="0" err="1" smtClean="0">
                <a:latin typeface="+mn-lt"/>
              </a:rPr>
              <a:t>neutralised</a:t>
            </a:r>
            <a:r>
              <a:rPr lang="en-US" sz="2800" dirty="0" smtClean="0">
                <a:latin typeface="+mn-lt"/>
              </a:rPr>
              <a:t>        Fish… 1931</a:t>
            </a:r>
          </a:p>
          <a:p>
            <a:pPr eaLnBrk="1" hangingPunct="1"/>
            <a:endParaRPr lang="en-US" sz="2800" dirty="0" smtClean="0">
              <a:latin typeface="+mn-lt"/>
            </a:endParaRPr>
          </a:p>
          <a:p>
            <a:pPr eaLnBrk="1" hangingPunct="1"/>
            <a:r>
              <a:rPr lang="en-US" sz="2800" dirty="0" smtClean="0">
                <a:latin typeface="+mn-lt"/>
              </a:rPr>
              <a:t>Tissues … functionally mold entire polished surface</a:t>
            </a:r>
          </a:p>
          <a:p>
            <a:pPr eaLnBrk="1" hangingPunct="1"/>
            <a:endParaRPr lang="en-US" sz="2800" dirty="0" smtClean="0">
              <a:latin typeface="+mn-lt"/>
            </a:endParaRPr>
          </a:p>
          <a:p>
            <a:pPr eaLnBrk="1" hangingPunct="1"/>
            <a:r>
              <a:rPr lang="en-US" sz="2800" dirty="0" smtClean="0">
                <a:latin typeface="+mn-lt"/>
              </a:rPr>
              <a:t>Teeth should be placed within NZ for better stability</a:t>
            </a:r>
          </a:p>
          <a:p>
            <a:pPr eaLnBrk="1" hangingPunct="1"/>
            <a:endParaRPr lang="en-US" sz="2800" dirty="0" smtClean="0">
              <a:latin typeface="+mn-lt"/>
            </a:endParaRPr>
          </a:p>
        </p:txBody>
      </p:sp>
      <p:pic>
        <p:nvPicPr>
          <p:cNvPr id="662532" name="Picture 4" descr="DSC01457"/>
          <p:cNvPicPr>
            <a:picLocks noChangeAspect="1" noChangeArrowheads="1"/>
          </p:cNvPicPr>
          <p:nvPr/>
        </p:nvPicPr>
        <p:blipFill>
          <a:blip r:embed="rId3">
            <a:lum bright="30000" contrast="44000"/>
          </a:blip>
          <a:srcRect t="10049" b="4350"/>
          <a:stretch>
            <a:fillRect/>
          </a:stretch>
        </p:blipFill>
        <p:spPr bwMode="auto">
          <a:xfrm>
            <a:off x="5791200" y="609600"/>
            <a:ext cx="2844800" cy="2476500"/>
          </a:xfrm>
          <a:prstGeom prst="rect">
            <a:avLst/>
          </a:prstGeom>
          <a:noFill/>
          <a:ln w="57150">
            <a:solidFill>
              <a:srgbClr val="00FFFF"/>
            </a:solidFill>
            <a:miter lim="800000"/>
            <a:headEnd/>
            <a:tailEnd/>
          </a:ln>
        </p:spPr>
      </p:pic>
      <p:pic>
        <p:nvPicPr>
          <p:cNvPr id="69636" name="Picture 5" descr="144trial_h"/>
          <p:cNvPicPr>
            <a:picLocks noChangeAspect="1" noChangeArrowheads="1"/>
          </p:cNvPicPr>
          <p:nvPr/>
        </p:nvPicPr>
        <p:blipFill>
          <a:blip r:embed="rId4"/>
          <a:srcRect/>
          <a:stretch>
            <a:fillRect/>
          </a:stretch>
        </p:blipFill>
        <p:spPr bwMode="auto">
          <a:xfrm>
            <a:off x="5765800" y="3378200"/>
            <a:ext cx="2963333" cy="312263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8321860-269E-4CBF-B856-6A93AF4A4EC8}" type="slidenum">
              <a:rPr lang="en-US" smtClean="0"/>
              <a:pPr/>
              <a:t>70</a:t>
            </a:fld>
            <a:endParaRPr lang="en-US"/>
          </a:p>
        </p:txBody>
      </p:sp>
    </p:spTree>
    <p:extLst>
      <p:ext uri="{BB962C8B-B14F-4D97-AF65-F5344CB8AC3E}">
        <p14:creationId xmlns:p14="http://schemas.microsoft.com/office/powerpoint/2010/main" xmlns="" val="3403163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62532"/>
                                        </p:tgtEl>
                                        <p:attrNameLst>
                                          <p:attrName>style.visibility</p:attrName>
                                        </p:attrNameLst>
                                      </p:cBhvr>
                                      <p:to>
                                        <p:strVal val="visible"/>
                                      </p:to>
                                    </p:set>
                                    <p:anim calcmode="lin" valueType="num">
                                      <p:cBhvr>
                                        <p:cTn id="7" dur="1000" fill="hold"/>
                                        <p:tgtEl>
                                          <p:spTgt spid="662532"/>
                                        </p:tgtEl>
                                        <p:attrNameLst>
                                          <p:attrName>ppt_w</p:attrName>
                                        </p:attrNameLst>
                                      </p:cBhvr>
                                      <p:tavLst>
                                        <p:tav tm="0">
                                          <p:val>
                                            <p:strVal val="#ppt_w+.3"/>
                                          </p:val>
                                        </p:tav>
                                        <p:tav tm="100000">
                                          <p:val>
                                            <p:strVal val="#ppt_w"/>
                                          </p:val>
                                        </p:tav>
                                      </p:tavLst>
                                    </p:anim>
                                    <p:anim calcmode="lin" valueType="num">
                                      <p:cBhvr>
                                        <p:cTn id="8" dur="1000" fill="hold"/>
                                        <p:tgtEl>
                                          <p:spTgt spid="662532"/>
                                        </p:tgtEl>
                                        <p:attrNameLst>
                                          <p:attrName>ppt_h</p:attrName>
                                        </p:attrNameLst>
                                      </p:cBhvr>
                                      <p:tavLst>
                                        <p:tav tm="0">
                                          <p:val>
                                            <p:strVal val="#ppt_h"/>
                                          </p:val>
                                        </p:tav>
                                        <p:tav tm="100000">
                                          <p:val>
                                            <p:strVal val="#ppt_h"/>
                                          </p:val>
                                        </p:tav>
                                      </p:tavLst>
                                    </p:anim>
                                    <p:animEffect transition="in" filter="fade">
                                      <p:cBhvr>
                                        <p:cTn id="9" dur="1000"/>
                                        <p:tgtEl>
                                          <p:spTgt spid="66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838200"/>
            <a:ext cx="8534400" cy="1981200"/>
          </a:xfrm>
        </p:spPr>
        <p:txBody>
          <a:bodyPr>
            <a:normAutofit/>
          </a:bodyPr>
          <a:lstStyle/>
          <a:p>
            <a:pPr eaLnBrk="1" hangingPunct="1"/>
            <a:r>
              <a:rPr lang="en-US" sz="3200" dirty="0" smtClean="0">
                <a:solidFill>
                  <a:schemeClr val="accent1">
                    <a:lumMod val="60000"/>
                    <a:lumOff val="40000"/>
                  </a:schemeClr>
                </a:solidFill>
                <a:latin typeface="+mn-lt"/>
              </a:rPr>
              <a:t>Relationship Of  The Opposing </a:t>
            </a:r>
            <a:r>
              <a:rPr lang="en-US" sz="3200" dirty="0" err="1" smtClean="0">
                <a:solidFill>
                  <a:schemeClr val="accent1">
                    <a:lumMod val="60000"/>
                    <a:lumOff val="40000"/>
                  </a:schemeClr>
                </a:solidFill>
                <a:latin typeface="+mn-lt"/>
              </a:rPr>
              <a:t>Occlusal</a:t>
            </a:r>
            <a:r>
              <a:rPr lang="en-US" sz="3200" dirty="0" smtClean="0">
                <a:solidFill>
                  <a:schemeClr val="accent1">
                    <a:lumMod val="60000"/>
                    <a:lumOff val="40000"/>
                  </a:schemeClr>
                </a:solidFill>
                <a:latin typeface="+mn-lt"/>
              </a:rPr>
              <a:t> Surfaces</a:t>
            </a:r>
          </a:p>
        </p:txBody>
      </p:sp>
      <p:sp>
        <p:nvSpPr>
          <p:cNvPr id="70659" name="Rectangle 3"/>
          <p:cNvSpPr>
            <a:spLocks noGrp="1" noChangeArrowheads="1"/>
          </p:cNvSpPr>
          <p:nvPr>
            <p:ph sz="quarter" idx="1"/>
          </p:nvPr>
        </p:nvSpPr>
        <p:spPr>
          <a:xfrm>
            <a:off x="285720" y="1071546"/>
            <a:ext cx="4859867" cy="5200650"/>
          </a:xfrm>
        </p:spPr>
        <p:txBody>
          <a:bodyPr>
            <a:normAutofit/>
          </a:bodyPr>
          <a:lstStyle/>
          <a:p>
            <a:pPr eaLnBrk="1" hangingPunct="1"/>
            <a:r>
              <a:rPr lang="en-US" sz="3200" dirty="0" smtClean="0">
                <a:latin typeface="+mn-lt"/>
              </a:rPr>
              <a:t>Dentures should be free of interferences – within functional range of movements of  patients</a:t>
            </a:r>
          </a:p>
          <a:p>
            <a:pPr eaLnBrk="1" hangingPunct="1"/>
            <a:r>
              <a:rPr lang="en-US" sz="3200" dirty="0" smtClean="0">
                <a:latin typeface="+mn-lt"/>
              </a:rPr>
              <a:t>Premature contacts – uneven </a:t>
            </a:r>
            <a:r>
              <a:rPr lang="en-US" sz="3200" dirty="0" err="1" smtClean="0">
                <a:latin typeface="+mn-lt"/>
              </a:rPr>
              <a:t>stresss</a:t>
            </a:r>
            <a:endParaRPr lang="en-US" sz="3200" dirty="0" smtClean="0">
              <a:latin typeface="+mn-lt"/>
            </a:endParaRPr>
          </a:p>
          <a:p>
            <a:pPr eaLnBrk="1" hangingPunct="1"/>
            <a:r>
              <a:rPr lang="en-US" sz="3200" dirty="0" smtClean="0">
                <a:latin typeface="+mn-lt"/>
              </a:rPr>
              <a:t>Bilateral balanced occlusion ….simultaneous and smooth </a:t>
            </a:r>
            <a:r>
              <a:rPr lang="en-US" sz="3200" dirty="0" err="1" smtClean="0">
                <a:latin typeface="+mn-lt"/>
              </a:rPr>
              <a:t>glinding</a:t>
            </a:r>
            <a:r>
              <a:rPr lang="en-US" sz="3200" dirty="0" smtClean="0">
                <a:latin typeface="+mn-lt"/>
              </a:rPr>
              <a:t> contacts</a:t>
            </a:r>
          </a:p>
          <a:p>
            <a:pPr eaLnBrk="1" hangingPunct="1"/>
            <a:r>
              <a:rPr lang="en-US" sz="3200" dirty="0" smtClean="0">
                <a:latin typeface="+mn-lt"/>
              </a:rPr>
              <a:t>Occlusion- centric position</a:t>
            </a:r>
          </a:p>
          <a:p>
            <a:pPr eaLnBrk="1" hangingPunct="1"/>
            <a:endParaRPr lang="en-US" sz="3200" dirty="0" smtClean="0">
              <a:latin typeface="+mn-lt"/>
            </a:endParaRPr>
          </a:p>
        </p:txBody>
      </p:sp>
      <p:pic>
        <p:nvPicPr>
          <p:cNvPr id="70660" name="Picture 4" descr="dentures_1"/>
          <p:cNvPicPr>
            <a:picLocks noChangeAspect="1" noChangeArrowheads="1"/>
          </p:cNvPicPr>
          <p:nvPr/>
        </p:nvPicPr>
        <p:blipFill>
          <a:blip r:embed="rId2"/>
          <a:srcRect/>
          <a:stretch>
            <a:fillRect/>
          </a:stretch>
        </p:blipFill>
        <p:spPr bwMode="auto">
          <a:xfrm>
            <a:off x="5322711" y="2838450"/>
            <a:ext cx="3002844" cy="2171700"/>
          </a:xfrm>
          <a:prstGeom prst="rect">
            <a:avLst/>
          </a:prstGeom>
          <a:noFill/>
          <a:ln w="9525">
            <a:solidFill>
              <a:srgbClr val="FF0066"/>
            </a:solidFill>
            <a:miter lim="800000"/>
            <a:headEnd/>
            <a:tailEnd/>
          </a:ln>
        </p:spPr>
      </p:pic>
      <p:sp>
        <p:nvSpPr>
          <p:cNvPr id="2" name="Slide Number Placeholder 1"/>
          <p:cNvSpPr>
            <a:spLocks noGrp="1"/>
          </p:cNvSpPr>
          <p:nvPr>
            <p:ph type="sldNum" sz="quarter" idx="12"/>
          </p:nvPr>
        </p:nvSpPr>
        <p:spPr/>
        <p:txBody>
          <a:bodyPr/>
          <a:lstStyle/>
          <a:p>
            <a:fld id="{A8321860-269E-4CBF-B856-6A93AF4A4EC8}" type="slidenum">
              <a:rPr lang="en-US" smtClean="0"/>
              <a:pPr/>
              <a:t>71</a:t>
            </a:fld>
            <a:endParaRPr lang="en-US"/>
          </a:p>
        </p:txBody>
      </p:sp>
    </p:spTree>
    <p:extLst>
      <p:ext uri="{BB962C8B-B14F-4D97-AF65-F5344CB8AC3E}">
        <p14:creationId xmlns:p14="http://schemas.microsoft.com/office/powerpoint/2010/main" xmlns="" val="409791990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609600" y="228600"/>
            <a:ext cx="7315200" cy="1219200"/>
          </a:xfrm>
        </p:spPr>
        <p:txBody>
          <a:bodyPr>
            <a:normAutofit/>
          </a:bodyPr>
          <a:lstStyle/>
          <a:p>
            <a:pPr eaLnBrk="1" fontAlgn="auto" hangingPunct="1">
              <a:spcAft>
                <a:spcPts val="0"/>
              </a:spcAft>
              <a:defRPr/>
            </a:pPr>
            <a:r>
              <a:rPr lang="en-US" sz="2800" b="1" dirty="0" err="1" smtClean="0">
                <a:solidFill>
                  <a:srgbClr val="92D050"/>
                </a:solidFill>
                <a:latin typeface="+mn-lt"/>
              </a:rPr>
              <a:t>Occlusal</a:t>
            </a:r>
            <a:r>
              <a:rPr lang="en-US" sz="2800" b="1" dirty="0" smtClean="0">
                <a:solidFill>
                  <a:srgbClr val="92D050"/>
                </a:solidFill>
                <a:latin typeface="+mn-lt"/>
              </a:rPr>
              <a:t> Plane</a:t>
            </a:r>
            <a:br>
              <a:rPr lang="en-US" sz="2800" b="1" dirty="0" smtClean="0">
                <a:solidFill>
                  <a:srgbClr val="92D050"/>
                </a:solidFill>
                <a:latin typeface="+mn-lt"/>
              </a:rPr>
            </a:br>
            <a:endParaRPr lang="en-US" sz="2800" b="1" dirty="0">
              <a:solidFill>
                <a:srgbClr val="92D050"/>
              </a:solidFill>
              <a:latin typeface="+mn-lt"/>
            </a:endParaRPr>
          </a:p>
        </p:txBody>
      </p:sp>
      <p:sp>
        <p:nvSpPr>
          <p:cNvPr id="71683" name="Rectangle 3"/>
          <p:cNvSpPr>
            <a:spLocks noGrp="1" noChangeArrowheads="1"/>
          </p:cNvSpPr>
          <p:nvPr>
            <p:ph sz="quarter" idx="1"/>
          </p:nvPr>
        </p:nvSpPr>
        <p:spPr>
          <a:xfrm>
            <a:off x="457200" y="1295400"/>
            <a:ext cx="5562600" cy="5029200"/>
          </a:xfrm>
        </p:spPr>
        <p:txBody>
          <a:bodyPr>
            <a:normAutofit fontScale="85000" lnSpcReduction="20000"/>
          </a:bodyPr>
          <a:lstStyle/>
          <a:p>
            <a:pPr>
              <a:lnSpc>
                <a:spcPct val="120000"/>
              </a:lnSpc>
            </a:pPr>
            <a:r>
              <a:rPr lang="en-US" sz="3100" dirty="0" smtClean="0">
                <a:latin typeface="+mn-lt"/>
              </a:rPr>
              <a:t>The </a:t>
            </a:r>
            <a:r>
              <a:rPr lang="en-US" sz="3100" dirty="0" err="1" smtClean="0">
                <a:latin typeface="+mn-lt"/>
              </a:rPr>
              <a:t>occlusal</a:t>
            </a:r>
            <a:r>
              <a:rPr lang="en-US" sz="3100" dirty="0" smtClean="0">
                <a:latin typeface="+mn-lt"/>
              </a:rPr>
              <a:t> surfaces in the region of the </a:t>
            </a:r>
            <a:r>
              <a:rPr lang="en-US" sz="3100" dirty="0" err="1" smtClean="0">
                <a:latin typeface="+mn-lt"/>
              </a:rPr>
              <a:t>mandibular</a:t>
            </a:r>
            <a:r>
              <a:rPr lang="en-US" sz="3100" dirty="0" smtClean="0">
                <a:latin typeface="+mn-lt"/>
              </a:rPr>
              <a:t> molars are approximately two millimeters below the top of the </a:t>
            </a:r>
            <a:r>
              <a:rPr lang="en-US" sz="3100" dirty="0" err="1" smtClean="0">
                <a:latin typeface="+mn-lt"/>
              </a:rPr>
              <a:t>retromolar</a:t>
            </a:r>
            <a:r>
              <a:rPr lang="en-US" sz="3100" dirty="0" smtClean="0">
                <a:latin typeface="+mn-lt"/>
              </a:rPr>
              <a:t> pads</a:t>
            </a:r>
          </a:p>
          <a:p>
            <a:pPr>
              <a:lnSpc>
                <a:spcPct val="120000"/>
              </a:lnSpc>
            </a:pPr>
            <a:endParaRPr lang="en-US" sz="3100" dirty="0" smtClean="0">
              <a:latin typeface="+mn-lt"/>
            </a:endParaRPr>
          </a:p>
          <a:p>
            <a:pPr>
              <a:lnSpc>
                <a:spcPct val="120000"/>
              </a:lnSpc>
            </a:pPr>
            <a:r>
              <a:rPr lang="en-US" sz="3100" dirty="0" err="1" smtClean="0">
                <a:latin typeface="+mn-lt"/>
              </a:rPr>
              <a:t>Anteriorly</a:t>
            </a:r>
            <a:r>
              <a:rPr lang="en-US" sz="3100" dirty="0" smtClean="0">
                <a:latin typeface="+mn-lt"/>
              </a:rPr>
              <a:t> – </a:t>
            </a:r>
            <a:r>
              <a:rPr lang="en-US" sz="3100" dirty="0" err="1" smtClean="0">
                <a:latin typeface="+mn-lt"/>
              </a:rPr>
              <a:t>interpupillary</a:t>
            </a:r>
            <a:r>
              <a:rPr lang="en-US" sz="3100" dirty="0" smtClean="0">
                <a:latin typeface="+mn-lt"/>
              </a:rPr>
              <a:t> line/ corner of mouth</a:t>
            </a:r>
          </a:p>
          <a:p>
            <a:pPr>
              <a:lnSpc>
                <a:spcPct val="120000"/>
              </a:lnSpc>
            </a:pPr>
            <a:endParaRPr lang="en-US" sz="3100" dirty="0" smtClean="0">
              <a:latin typeface="+mn-lt"/>
            </a:endParaRPr>
          </a:p>
          <a:p>
            <a:pPr>
              <a:lnSpc>
                <a:spcPct val="120000"/>
              </a:lnSpc>
            </a:pPr>
            <a:r>
              <a:rPr lang="en-US" sz="3100" dirty="0" err="1" smtClean="0">
                <a:latin typeface="+mn-lt"/>
              </a:rPr>
              <a:t>Posteriorly</a:t>
            </a:r>
            <a:r>
              <a:rPr lang="en-US" sz="3100" dirty="0" smtClean="0">
                <a:latin typeface="+mn-lt"/>
              </a:rPr>
              <a:t> – camper’s plane / anterior 2/3</a:t>
            </a:r>
            <a:r>
              <a:rPr lang="en-US" sz="3100" baseline="30000" dirty="0" smtClean="0">
                <a:latin typeface="+mn-lt"/>
              </a:rPr>
              <a:t>rd</a:t>
            </a:r>
            <a:r>
              <a:rPr lang="en-US" sz="3100" dirty="0" smtClean="0">
                <a:latin typeface="+mn-lt"/>
              </a:rPr>
              <a:t> of </a:t>
            </a:r>
            <a:r>
              <a:rPr lang="en-US" sz="3100" dirty="0" err="1" smtClean="0">
                <a:latin typeface="+mn-lt"/>
              </a:rPr>
              <a:t>retromolar</a:t>
            </a:r>
            <a:r>
              <a:rPr lang="en-US" sz="3100" dirty="0" smtClean="0">
                <a:latin typeface="+mn-lt"/>
              </a:rPr>
              <a:t> pad &amp; lateral border of tongue </a:t>
            </a:r>
          </a:p>
          <a:p>
            <a:endParaRPr lang="en-US" sz="3100" dirty="0" smtClean="0">
              <a:latin typeface="+mn-lt"/>
            </a:endParaRPr>
          </a:p>
          <a:p>
            <a:pPr eaLnBrk="1" hangingPunct="1"/>
            <a:endParaRPr lang="en-US" sz="2800" dirty="0" smtClean="0">
              <a:latin typeface="+mn-lt"/>
            </a:endParaRPr>
          </a:p>
        </p:txBody>
      </p:sp>
      <p:pic>
        <p:nvPicPr>
          <p:cNvPr id="71685" name="Picture 6"/>
          <p:cNvPicPr>
            <a:picLocks noChangeAspect="1" noChangeArrowheads="1"/>
          </p:cNvPicPr>
          <p:nvPr/>
        </p:nvPicPr>
        <p:blipFill>
          <a:blip cstate="print">
            <a:lum bright="32000" contrast="66000"/>
          </a:blip>
          <a:srcRect t="23967" r="47986"/>
          <a:stretch>
            <a:fillRect/>
          </a:stretch>
        </p:blipFill>
        <p:spPr bwMode="auto">
          <a:xfrm>
            <a:off x="5864578" y="4395787"/>
            <a:ext cx="3279422" cy="1471613"/>
          </a:xfrm>
          <a:prstGeom prst="rect">
            <a:avLst/>
          </a:prstGeom>
          <a:ln>
            <a:noFill/>
          </a:ln>
          <a:effectLst>
            <a:softEdge rad="112500"/>
          </a:effectLst>
        </p:spPr>
      </p:pic>
      <p:pic>
        <p:nvPicPr>
          <p:cNvPr id="71686" name="Picture 7"/>
          <p:cNvPicPr>
            <a:picLocks noChangeAspect="1" noChangeArrowheads="1"/>
          </p:cNvPicPr>
          <p:nvPr/>
        </p:nvPicPr>
        <p:blipFill>
          <a:blip cstate="print">
            <a:lum bright="42000" contrast="56000"/>
          </a:blip>
          <a:srcRect l="65475" t="23967"/>
          <a:stretch>
            <a:fillRect/>
          </a:stretch>
        </p:blipFill>
        <p:spPr bwMode="auto">
          <a:xfrm>
            <a:off x="6019800" y="1676400"/>
            <a:ext cx="2595033" cy="1755775"/>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72</a:t>
            </a:fld>
            <a:endParaRPr lang="en-US"/>
          </a:p>
        </p:txBody>
      </p:sp>
      <p:pic>
        <p:nvPicPr>
          <p:cNvPr id="8" name="Picture 5" descr="DSC02013"/>
          <p:cNvPicPr>
            <a:picLocks noChangeAspect="1" noChangeArrowheads="1"/>
          </p:cNvPicPr>
          <p:nvPr/>
        </p:nvPicPr>
        <p:blipFill>
          <a:blip r:embed="rId3" cstate="print">
            <a:lum bright="40000" contrast="72000"/>
            <a:extLst>
              <a:ext uri="{28A0092B-C50C-407E-A947-70E740481C1C}">
                <a14:useLocalDpi xmlns:a14="http://schemas.microsoft.com/office/drawing/2010/main" xmlns="" val="0"/>
              </a:ext>
            </a:extLst>
          </a:blip>
          <a:srcRect l="24611" t="19667" r="49194" b="29704"/>
          <a:stretch>
            <a:fillRect/>
          </a:stretch>
        </p:blipFill>
        <p:spPr bwMode="auto">
          <a:xfrm>
            <a:off x="6400800" y="457200"/>
            <a:ext cx="2329295" cy="22715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6"/>
          <p:cNvPicPr>
            <a:picLocks noChangeAspect="1" noChangeArrowheads="1"/>
          </p:cNvPicPr>
          <p:nvPr/>
        </p:nvPicPr>
        <p:blipFill>
          <a:blip r:embed="rId4" cstate="print">
            <a:lum bright="32000" contrast="66000"/>
            <a:extLst>
              <a:ext uri="{28A0092B-C50C-407E-A947-70E740481C1C}">
                <a14:useLocalDpi xmlns:a14="http://schemas.microsoft.com/office/drawing/2010/main" xmlns="" val="0"/>
              </a:ext>
            </a:extLst>
          </a:blip>
          <a:srcRect t="23967" r="47986"/>
          <a:stretch>
            <a:fillRect/>
          </a:stretch>
        </p:blipFill>
        <p:spPr bwMode="auto">
          <a:xfrm>
            <a:off x="5943600" y="5029200"/>
            <a:ext cx="3048000" cy="1471613"/>
          </a:xfrm>
          <a:prstGeom prst="rect">
            <a:avLst/>
          </a:prstGeom>
          <a:ln>
            <a:noFill/>
          </a:ln>
          <a:effectLst>
            <a:softEdge rad="112500"/>
          </a:effectLst>
          <a:extLst>
            <a:ext uri="{909E8E84-426E-40DD-AFC4-6F175D3DCCD1}">
              <a14:hiddenFill xmlns:a14="http://schemas.microsoft.com/office/drawing/2010/main" xmlns="">
                <a:solidFill>
                  <a:srgbClr val="00FF00"/>
                </a:solid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pic>
      <p:pic>
        <p:nvPicPr>
          <p:cNvPr id="10" name="Picture 7"/>
          <p:cNvPicPr>
            <a:picLocks noChangeAspect="1" noChangeArrowheads="1"/>
          </p:cNvPicPr>
          <p:nvPr/>
        </p:nvPicPr>
        <p:blipFill>
          <a:blip r:embed="rId5" cstate="print">
            <a:lum bright="42000" contrast="56000"/>
            <a:extLst>
              <a:ext uri="{28A0092B-C50C-407E-A947-70E740481C1C}">
                <a14:useLocalDpi xmlns:a14="http://schemas.microsoft.com/office/drawing/2010/main" xmlns="" val="0"/>
              </a:ext>
            </a:extLst>
          </a:blip>
          <a:srcRect l="65475" t="23967"/>
          <a:stretch>
            <a:fillRect/>
          </a:stretch>
        </p:blipFill>
        <p:spPr bwMode="auto">
          <a:xfrm>
            <a:off x="6324600" y="2971800"/>
            <a:ext cx="2483860" cy="1755775"/>
          </a:xfrm>
          <a:prstGeom prst="rect">
            <a:avLst/>
          </a:prstGeom>
          <a:ln>
            <a:noFill/>
          </a:ln>
          <a:effectLst>
            <a:softEdge rad="112500"/>
          </a:effectLst>
          <a:extLst>
            <a:ext uri="{909E8E84-426E-40DD-AFC4-6F175D3DCCD1}">
              <a14:hiddenFill xmlns:a14="http://schemas.microsoft.com/office/drawing/2010/main" xmlns="">
                <a:solidFill>
                  <a:srgbClr val="00FF00"/>
                </a:solid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pic>
    </p:spTree>
    <p:extLst>
      <p:ext uri="{BB962C8B-B14F-4D97-AF65-F5344CB8AC3E}">
        <p14:creationId xmlns:p14="http://schemas.microsoft.com/office/powerpoint/2010/main" xmlns="" val="311698084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050"/>
          <p:cNvSpPr>
            <a:spLocks noGrp="1" noChangeArrowheads="1"/>
          </p:cNvSpPr>
          <p:nvPr>
            <p:ph type="title"/>
          </p:nvPr>
        </p:nvSpPr>
        <p:spPr>
          <a:xfrm>
            <a:off x="381000" y="-990600"/>
            <a:ext cx="8001000" cy="838200"/>
          </a:xfrm>
        </p:spPr>
        <p:txBody>
          <a:bodyPr/>
          <a:lstStyle/>
          <a:p>
            <a:endParaRPr lang="en-US"/>
          </a:p>
        </p:txBody>
      </p:sp>
      <p:sp>
        <p:nvSpPr>
          <p:cNvPr id="415747" name="Rectangle 2051"/>
          <p:cNvSpPr>
            <a:spLocks noGrp="1" noChangeArrowheads="1"/>
          </p:cNvSpPr>
          <p:nvPr>
            <p:ph type="body" idx="1"/>
          </p:nvPr>
        </p:nvSpPr>
        <p:spPr>
          <a:xfrm>
            <a:off x="500034" y="1571612"/>
            <a:ext cx="8382000" cy="5791200"/>
          </a:xfrm>
        </p:spPr>
        <p:txBody>
          <a:bodyPr/>
          <a:lstStyle/>
          <a:p>
            <a:pPr algn="ctr"/>
            <a:endParaRPr lang="en-US" sz="3600" dirty="0" smtClean="0">
              <a:solidFill>
                <a:srgbClr val="FFFF00"/>
              </a:solidFill>
              <a:latin typeface="+mn-lt"/>
            </a:endParaRPr>
          </a:p>
          <a:p>
            <a:pPr algn="ctr"/>
            <a:r>
              <a:rPr lang="en-US" sz="2800" dirty="0" smtClean="0">
                <a:solidFill>
                  <a:srgbClr val="FFFF00"/>
                </a:solidFill>
                <a:latin typeface="+mn-lt"/>
              </a:rPr>
              <a:t>The </a:t>
            </a:r>
            <a:r>
              <a:rPr lang="en-US" sz="2800" dirty="0">
                <a:solidFill>
                  <a:srgbClr val="FFFF00"/>
                </a:solidFill>
                <a:latin typeface="+mn-lt"/>
              </a:rPr>
              <a:t>influence of the </a:t>
            </a:r>
            <a:r>
              <a:rPr lang="en-US" sz="2800" dirty="0" err="1">
                <a:solidFill>
                  <a:srgbClr val="FFFF00"/>
                </a:solidFill>
                <a:latin typeface="+mn-lt"/>
              </a:rPr>
              <a:t>retromylohyoid</a:t>
            </a:r>
            <a:r>
              <a:rPr lang="en-US" sz="2800" dirty="0">
                <a:solidFill>
                  <a:srgbClr val="FFFF00"/>
                </a:solidFill>
                <a:latin typeface="+mn-lt"/>
              </a:rPr>
              <a:t> extension on mandibular complete denture stability.</a:t>
            </a:r>
          </a:p>
          <a:p>
            <a:pPr>
              <a:buNone/>
            </a:pPr>
            <a:r>
              <a:rPr lang="en-US" sz="2800" dirty="0" smtClean="0">
                <a:latin typeface="+mn-lt"/>
              </a:rPr>
              <a:t> </a:t>
            </a:r>
          </a:p>
          <a:p>
            <a:r>
              <a:rPr lang="en-US" sz="2800" dirty="0" smtClean="0">
                <a:latin typeface="+mn-lt"/>
              </a:rPr>
              <a:t> </a:t>
            </a:r>
            <a:r>
              <a:rPr lang="en-US" sz="2400" dirty="0" smtClean="0">
                <a:latin typeface="+mn-lt"/>
              </a:rPr>
              <a:t>The </a:t>
            </a:r>
            <a:r>
              <a:rPr lang="en-US" sz="2400" dirty="0">
                <a:latin typeface="+mn-lt"/>
              </a:rPr>
              <a:t>contribution of </a:t>
            </a:r>
            <a:r>
              <a:rPr lang="en-US" sz="2400" dirty="0" err="1">
                <a:latin typeface="+mn-lt"/>
              </a:rPr>
              <a:t>retromylohyoid</a:t>
            </a:r>
            <a:r>
              <a:rPr lang="en-US" sz="2400" dirty="0">
                <a:latin typeface="+mn-lt"/>
              </a:rPr>
              <a:t> extension in complete mandibular impression was tested in six individuals by means of cineradiography and placement of metal marker.</a:t>
            </a:r>
          </a:p>
          <a:p>
            <a:r>
              <a:rPr lang="en-US" sz="2400" dirty="0">
                <a:latin typeface="+mn-lt"/>
              </a:rPr>
              <a:t>It was concluded that the </a:t>
            </a:r>
            <a:r>
              <a:rPr lang="en-US" sz="2400" dirty="0" err="1">
                <a:latin typeface="+mn-lt"/>
              </a:rPr>
              <a:t>retromylohyoid</a:t>
            </a:r>
            <a:r>
              <a:rPr lang="en-US" sz="2400" dirty="0">
                <a:latin typeface="+mn-lt"/>
              </a:rPr>
              <a:t> extension has a stabilizing effect on mandibular complete denture</a:t>
            </a:r>
            <a:r>
              <a:rPr lang="en-US" sz="2800" dirty="0">
                <a:latin typeface="+mn-lt"/>
              </a:rPr>
              <a:t>.</a:t>
            </a:r>
          </a:p>
        </p:txBody>
      </p:sp>
      <p:sp>
        <p:nvSpPr>
          <p:cNvPr id="4" name="Slide Number Placeholder 3"/>
          <p:cNvSpPr>
            <a:spLocks noGrp="1"/>
          </p:cNvSpPr>
          <p:nvPr>
            <p:ph type="sldNum" sz="quarter" idx="12"/>
          </p:nvPr>
        </p:nvSpPr>
        <p:spPr/>
        <p:txBody>
          <a:bodyPr/>
          <a:lstStyle/>
          <a:p>
            <a:fld id="{A8321860-269E-4CBF-B856-6A93AF4A4EC8}" type="slidenum">
              <a:rPr lang="en-US" smtClean="0"/>
              <a:pPr/>
              <a:t>73</a:t>
            </a:fld>
            <a:endParaRPr lang="en-US"/>
          </a:p>
        </p:txBody>
      </p:sp>
      <p:sp>
        <p:nvSpPr>
          <p:cNvPr id="5" name="Rectangle 4"/>
          <p:cNvSpPr/>
          <p:nvPr/>
        </p:nvSpPr>
        <p:spPr>
          <a:xfrm>
            <a:off x="857224" y="500042"/>
            <a:ext cx="6286544" cy="954107"/>
          </a:xfrm>
          <a:prstGeom prst="rect">
            <a:avLst/>
          </a:prstGeom>
          <a:solidFill>
            <a:schemeClr val="accent1"/>
          </a:solidFill>
        </p:spPr>
        <p:txBody>
          <a:bodyPr wrap="square">
            <a:spAutoFit/>
          </a:bodyPr>
          <a:lstStyle/>
          <a:p>
            <a:pPr algn="r">
              <a:buFontTx/>
              <a:buNone/>
            </a:pPr>
            <a:r>
              <a:rPr lang="en-US" dirty="0" smtClean="0"/>
              <a:t> </a:t>
            </a:r>
            <a:r>
              <a:rPr lang="en-US" sz="2800" dirty="0" err="1" smtClean="0"/>
              <a:t>C.H.Jooste</a:t>
            </a:r>
            <a:r>
              <a:rPr lang="en-US" sz="2800" dirty="0" smtClean="0"/>
              <a:t>, C.J. Thomas</a:t>
            </a:r>
          </a:p>
          <a:p>
            <a:pPr algn="r">
              <a:buFontTx/>
              <a:buNone/>
            </a:pPr>
            <a:r>
              <a:rPr lang="en-US" sz="2800" dirty="0" smtClean="0"/>
              <a:t>                     IJP1992;5:34-38</a:t>
            </a:r>
            <a:endParaRPr lang="en-IN" sz="2800" dirty="0"/>
          </a:p>
        </p:txBody>
      </p:sp>
    </p:spTree>
    <p:extLst>
      <p:ext uri="{BB962C8B-B14F-4D97-AF65-F5344CB8AC3E}">
        <p14:creationId xmlns:p14="http://schemas.microsoft.com/office/powerpoint/2010/main" xmlns="" val="3950484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8321860-269E-4CBF-B856-6A93AF4A4EC8}" type="slidenum">
              <a:rPr lang="en-US" smtClean="0"/>
              <a:pPr/>
              <a:t>74</a:t>
            </a:fld>
            <a:endParaRPr lang="en-US"/>
          </a:p>
        </p:txBody>
      </p:sp>
      <p:sp>
        <p:nvSpPr>
          <p:cNvPr id="4" name="Content Placeholder 3"/>
          <p:cNvSpPr>
            <a:spLocks noGrp="1"/>
          </p:cNvSpPr>
          <p:nvPr>
            <p:ph sz="quarter" idx="1"/>
          </p:nvPr>
        </p:nvSpPr>
        <p:spPr/>
        <p:txBody>
          <a:bodyPr/>
          <a:lstStyle/>
          <a:p>
            <a:endParaRPr lang="en-IN" dirty="0"/>
          </a:p>
        </p:txBody>
      </p:sp>
      <p:sp>
        <p:nvSpPr>
          <p:cNvPr id="5" name="Rectangle 2"/>
          <p:cNvSpPr txBox="1">
            <a:spLocks noChangeArrowheads="1"/>
          </p:cNvSpPr>
          <p:nvPr/>
        </p:nvSpPr>
        <p:spPr>
          <a:xfrm>
            <a:off x="642910" y="0"/>
            <a:ext cx="7772400" cy="1143000"/>
          </a:xfrm>
          <a:prstGeom prst="rect">
            <a:avLst/>
          </a:prstGeom>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rgbClr val="CCFF33"/>
                </a:solidFill>
                <a:effectLst/>
                <a:uLnTx/>
                <a:uFillTx/>
                <a:latin typeface="Aharoni" pitchFamily="2" charset="-79"/>
                <a:ea typeface="+mj-ea"/>
                <a:cs typeface="Aharoni" pitchFamily="2" charset="-79"/>
              </a:rPr>
              <a:t>Myloc</a:t>
            </a:r>
            <a:r>
              <a:rPr kumimoji="0" lang="en-US" sz="4400" b="0" i="0" u="none" strike="noStrike" kern="1200" cap="none" spc="0" normalizeH="0" baseline="0" noProof="0" dirty="0" smtClean="0">
                <a:ln>
                  <a:noFill/>
                </a:ln>
                <a:solidFill>
                  <a:srgbClr val="CCFF33"/>
                </a:solidFill>
                <a:effectLst/>
                <a:uLnTx/>
                <a:uFillTx/>
                <a:latin typeface="Aharoni" pitchFamily="2" charset="-79"/>
                <a:ea typeface="+mj-ea"/>
                <a:cs typeface="Aharoni" pitchFamily="2" charset="-79"/>
              </a:rPr>
              <a:t> system</a:t>
            </a:r>
            <a:endParaRPr kumimoji="0" lang="en-US" sz="4400" b="0" i="0" u="none" strike="noStrike" kern="1200" cap="none" spc="0" normalizeH="0" baseline="0" noProof="0" dirty="0">
              <a:ln>
                <a:noFill/>
              </a:ln>
              <a:solidFill>
                <a:srgbClr val="CCFF33"/>
              </a:solidFill>
              <a:effectLst/>
              <a:uLnTx/>
              <a:uFillTx/>
              <a:latin typeface="Aharoni" pitchFamily="2" charset="-79"/>
              <a:ea typeface="+mj-ea"/>
              <a:cs typeface="Aharoni" pitchFamily="2" charset="-79"/>
            </a:endParaRPr>
          </a:p>
        </p:txBody>
      </p:sp>
      <p:sp>
        <p:nvSpPr>
          <p:cNvPr id="6" name="Rectangle 3"/>
          <p:cNvSpPr txBox="1">
            <a:spLocks noChangeArrowheads="1"/>
          </p:cNvSpPr>
          <p:nvPr/>
        </p:nvSpPr>
        <p:spPr>
          <a:xfrm>
            <a:off x="0" y="1447800"/>
            <a:ext cx="4500562" cy="4572000"/>
          </a:xfrm>
          <a:prstGeom prst="rect">
            <a:avLst/>
          </a:prstGeom>
        </p:spPr>
        <p:txBody>
          <a:bodyPr vert="horz">
            <a:normAutofit/>
          </a:bodyPr>
          <a:lstStyle/>
          <a:p>
            <a:pPr marL="609600" marR="0" lvl="0" indent="-609600" algn="ctr" defTabSz="914400" rtl="0" eaLnBrk="1" fontAlgn="auto" latinLnBrk="0" hangingPunct="1">
              <a:lnSpc>
                <a:spcPct val="100000"/>
              </a:lnSpc>
              <a:spcBef>
                <a:spcPts val="580"/>
              </a:spcBef>
              <a:spcAft>
                <a:spcPts val="0"/>
              </a:spcAft>
              <a:buClr>
                <a:schemeClr val="accent1"/>
              </a:buClr>
              <a:buSzPct val="85000"/>
              <a:buFontTx/>
              <a:buBlip>
                <a:blip r:embed="rId2"/>
              </a:buBlip>
              <a:tabLst/>
              <a:defRPr/>
            </a:pPr>
            <a:r>
              <a:rPr kumimoji="0" lang="en-US" sz="2400" b="1" i="0" u="none" strike="noStrike" kern="1200" cap="none" spc="0" normalizeH="0" baseline="0" noProof="0" dirty="0" smtClean="0">
                <a:ln>
                  <a:noFill/>
                </a:ln>
                <a:solidFill>
                  <a:schemeClr val="tx1"/>
                </a:solidFill>
                <a:effectLst/>
                <a:uLnTx/>
                <a:uFillTx/>
                <a:latin typeface="Aharoni" pitchFamily="2" charset="-79"/>
                <a:ea typeface="+mn-ea"/>
                <a:cs typeface="Aharoni" pitchFamily="2" charset="-79"/>
              </a:rPr>
              <a:t>The surface of a lower denture facing the tongue is fitted with </a:t>
            </a:r>
            <a:r>
              <a:rPr kumimoji="0" lang="en-US" sz="2400" b="1" i="0" u="none" strike="noStrike" kern="1200" cap="none" spc="0" normalizeH="0" baseline="0" noProof="0" dirty="0" smtClean="0">
                <a:ln>
                  <a:noFill/>
                </a:ln>
                <a:solidFill>
                  <a:srgbClr val="CCFF33"/>
                </a:solidFill>
                <a:effectLst/>
                <a:uLnTx/>
                <a:uFillTx/>
                <a:latin typeface="Aharoni" pitchFamily="2" charset="-79"/>
                <a:ea typeface="+mn-ea"/>
                <a:cs typeface="Aharoni" pitchFamily="2" charset="-79"/>
              </a:rPr>
              <a:t>small bars shaped</a:t>
            </a:r>
            <a:r>
              <a:rPr kumimoji="0" lang="en-US" sz="2400" b="1" i="0" u="none" strike="noStrike" kern="1200" cap="none" spc="0" normalizeH="0" baseline="0" noProof="0" dirty="0" smtClean="0">
                <a:ln>
                  <a:noFill/>
                </a:ln>
                <a:solidFill>
                  <a:schemeClr val="tx1"/>
                </a:solidFill>
                <a:effectLst/>
                <a:uLnTx/>
                <a:uFillTx/>
                <a:latin typeface="Aharoni" pitchFamily="2" charset="-79"/>
                <a:ea typeface="+mn-ea"/>
                <a:cs typeface="Aharoni" pitchFamily="2" charset="-79"/>
              </a:rPr>
              <a:t> like wings. These wings lay underneath the tongue providing stability</a:t>
            </a:r>
            <a:r>
              <a:rPr kumimoji="0" lang="en-US" sz="2400" b="1" i="0" u="none" strike="noStrike" kern="1200" cap="none" spc="0" normalizeH="0" noProof="0" dirty="0" smtClean="0">
                <a:ln>
                  <a:noFill/>
                </a:ln>
                <a:solidFill>
                  <a:schemeClr val="tx1"/>
                </a:solidFill>
                <a:effectLst/>
                <a:uLnTx/>
                <a:uFillTx/>
                <a:latin typeface="Aharoni" pitchFamily="2" charset="-79"/>
                <a:ea typeface="+mn-ea"/>
                <a:cs typeface="Aharoni" pitchFamily="2" charset="-79"/>
              </a:rPr>
              <a:t> of </a:t>
            </a:r>
            <a:r>
              <a:rPr kumimoji="0" lang="en-US" sz="2400" b="1" i="0" u="none" strike="noStrike" kern="1200" cap="none" spc="0" normalizeH="0" baseline="0" noProof="0" dirty="0" smtClean="0">
                <a:ln>
                  <a:noFill/>
                </a:ln>
                <a:solidFill>
                  <a:schemeClr val="tx1"/>
                </a:solidFill>
                <a:effectLst/>
                <a:uLnTx/>
                <a:uFillTx/>
                <a:latin typeface="Aharoni" pitchFamily="2" charset="-79"/>
                <a:ea typeface="+mn-ea"/>
                <a:cs typeface="Aharoni" pitchFamily="2" charset="-79"/>
              </a:rPr>
              <a:t> the denture-mandible</a:t>
            </a:r>
            <a:endParaRPr kumimoji="0" lang="en-US" sz="2400" b="0" i="0" u="none" strike="noStrike" kern="1200" cap="none" spc="0" normalizeH="0" baseline="0" noProof="0" dirty="0">
              <a:ln>
                <a:noFill/>
              </a:ln>
              <a:solidFill>
                <a:schemeClr val="tx1"/>
              </a:solidFill>
              <a:effectLst/>
              <a:uLnTx/>
              <a:uFillTx/>
              <a:latin typeface="Gabriola" pitchFamily="82" charset="0"/>
              <a:ea typeface="+mn-ea"/>
              <a:cs typeface="+mn-cs"/>
            </a:endParaRPr>
          </a:p>
        </p:txBody>
      </p:sp>
      <p:pic>
        <p:nvPicPr>
          <p:cNvPr id="7" name="Picture 4" descr="myoloc1"/>
          <p:cNvPicPr>
            <a:picLocks noChangeAspect="1" noChangeArrowheads="1"/>
          </p:cNvPicPr>
          <p:nvPr/>
        </p:nvPicPr>
        <p:blipFill>
          <a:blip r:embed="rId3">
            <a:lum bright="30000" contrast="6000"/>
            <a:extLst>
              <a:ext uri="{28A0092B-C50C-407E-A947-70E740481C1C}">
                <a14:useLocalDpi xmlns="" xmlns:a14="http://schemas.microsoft.com/office/drawing/2010/main" val="0"/>
              </a:ext>
            </a:extLst>
          </a:blip>
          <a:srcRect/>
          <a:stretch>
            <a:fillRect/>
          </a:stretch>
        </p:blipFill>
        <p:spPr bwMode="auto">
          <a:xfrm>
            <a:off x="5429256" y="1357299"/>
            <a:ext cx="3201930" cy="257176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2071670" y="5000636"/>
            <a:ext cx="5286412" cy="723275"/>
          </a:xfrm>
          <a:prstGeom prst="rect">
            <a:avLst/>
          </a:prstGeom>
          <a:solidFill>
            <a:srgbClr val="00B050"/>
          </a:solidFill>
        </p:spPr>
        <p:txBody>
          <a:bodyPr wrap="square">
            <a:spAutoFit/>
          </a:bodyPr>
          <a:lstStyle/>
          <a:p>
            <a:pPr marL="609600" lvl="0" indent="-609600" algn="ctr">
              <a:spcBef>
                <a:spcPts val="580"/>
              </a:spcBef>
              <a:buClr>
                <a:schemeClr val="accent1"/>
              </a:buClr>
              <a:buSzPct val="85000"/>
              <a:buBlip>
                <a:blip r:embed="rId2"/>
              </a:buBlip>
              <a:defRPr/>
            </a:pPr>
            <a:r>
              <a:rPr lang="en-US" b="1" dirty="0" smtClean="0">
                <a:solidFill>
                  <a:schemeClr val="bg1"/>
                </a:solidFill>
                <a:cs typeface="Aharoni" pitchFamily="2" charset="-79"/>
              </a:rPr>
              <a:t>Prim Dent Care 1999 Oct ;6(4):135-9</a:t>
            </a:r>
          </a:p>
          <a:p>
            <a:pPr marL="609600" lvl="0" indent="-609600">
              <a:spcBef>
                <a:spcPts val="580"/>
              </a:spcBef>
              <a:buClr>
                <a:schemeClr val="accent1"/>
              </a:buClr>
              <a:buSzPct val="85000"/>
              <a:buFont typeface="Wingdings 2"/>
              <a:buChar char=""/>
              <a:defRPr/>
            </a:pPr>
            <a:endParaRPr lang="en-US" dirty="0">
              <a:latin typeface="Gabriola" pitchFamily="8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1071602" y="571480"/>
            <a:ext cx="8001000" cy="838200"/>
          </a:xfrm>
        </p:spPr>
        <p:txBody>
          <a:bodyPr>
            <a:normAutofit fontScale="90000"/>
          </a:bodyPr>
          <a:lstStyle/>
          <a:p>
            <a:pPr algn="ctr"/>
            <a:r>
              <a:rPr lang="en-US" sz="4000" dirty="0" smtClean="0">
                <a:solidFill>
                  <a:srgbClr val="FFFF00"/>
                </a:solidFill>
                <a:latin typeface="+mn-lt"/>
                <a:cs typeface="Aharoni" pitchFamily="2" charset="-79"/>
              </a:rPr>
              <a:t/>
            </a:r>
            <a:br>
              <a:rPr lang="en-US" sz="4000" dirty="0" smtClean="0">
                <a:solidFill>
                  <a:srgbClr val="FFFF00"/>
                </a:solidFill>
                <a:latin typeface="+mn-lt"/>
                <a:cs typeface="Aharoni" pitchFamily="2" charset="-79"/>
              </a:rPr>
            </a:br>
            <a:r>
              <a:rPr lang="en-US" sz="4000" dirty="0" err="1" smtClean="0">
                <a:solidFill>
                  <a:srgbClr val="FFFF00"/>
                </a:solidFill>
                <a:latin typeface="+mn-lt"/>
                <a:cs typeface="Aharoni" pitchFamily="2" charset="-79"/>
              </a:rPr>
              <a:t>Myloflex</a:t>
            </a:r>
            <a:r>
              <a:rPr lang="en-US" sz="4000" dirty="0" smtClean="0">
                <a:solidFill>
                  <a:srgbClr val="FFFF00"/>
                </a:solidFill>
                <a:latin typeface="+mn-lt"/>
                <a:cs typeface="Aharoni" pitchFamily="2" charset="-79"/>
              </a:rPr>
              <a:t> Dentures</a:t>
            </a:r>
            <a:endParaRPr lang="en-US" sz="4000" dirty="0">
              <a:solidFill>
                <a:srgbClr val="FFFF00"/>
              </a:solidFill>
              <a:latin typeface="+mn-lt"/>
              <a:cs typeface="Aharoni" pitchFamily="2" charset="-79"/>
            </a:endParaRPr>
          </a:p>
        </p:txBody>
      </p:sp>
      <p:sp>
        <p:nvSpPr>
          <p:cNvPr id="405507" name="Rectangle 3"/>
          <p:cNvSpPr>
            <a:spLocks noGrp="1" noChangeArrowheads="1"/>
          </p:cNvSpPr>
          <p:nvPr>
            <p:ph type="body" idx="1"/>
          </p:nvPr>
        </p:nvSpPr>
        <p:spPr>
          <a:xfrm>
            <a:off x="642910" y="1285860"/>
            <a:ext cx="8286808" cy="4733940"/>
          </a:xfrm>
        </p:spPr>
        <p:txBody>
          <a:bodyPr>
            <a:noAutofit/>
          </a:bodyPr>
          <a:lstStyle/>
          <a:p>
            <a:pPr>
              <a:lnSpc>
                <a:spcPct val="150000"/>
              </a:lnSpc>
            </a:pPr>
            <a:r>
              <a:rPr lang="en-US" sz="3200" b="1" dirty="0">
                <a:solidFill>
                  <a:srgbClr val="000000"/>
                </a:solidFill>
                <a:cs typeface="Times New Roman" pitchFamily="18" charset="0"/>
              </a:rPr>
              <a:t>.</a:t>
            </a:r>
            <a:r>
              <a:rPr lang="en-US" sz="2400" dirty="0">
                <a:latin typeface="Aharoni" pitchFamily="2" charset="-79"/>
                <a:cs typeface="Aharoni" pitchFamily="2" charset="-79"/>
              </a:rPr>
              <a:t> </a:t>
            </a:r>
            <a:r>
              <a:rPr lang="en-US" sz="2800" dirty="0">
                <a:latin typeface="+mn-lt"/>
                <a:cs typeface="Aharoni" pitchFamily="2" charset="-79"/>
              </a:rPr>
              <a:t>It incorporates a </a:t>
            </a:r>
            <a:r>
              <a:rPr lang="en-US" sz="2800" dirty="0">
                <a:solidFill>
                  <a:srgbClr val="FFFF00"/>
                </a:solidFill>
                <a:latin typeface="+mn-lt"/>
                <a:cs typeface="Aharoni" pitchFamily="2" charset="-79"/>
              </a:rPr>
              <a:t>positional memory insert</a:t>
            </a:r>
            <a:r>
              <a:rPr lang="en-US" sz="2800" dirty="0">
                <a:solidFill>
                  <a:srgbClr val="FF0066"/>
                </a:solidFill>
                <a:latin typeface="+mn-lt"/>
                <a:cs typeface="Aharoni" pitchFamily="2" charset="-79"/>
              </a:rPr>
              <a:t> </a:t>
            </a:r>
            <a:r>
              <a:rPr lang="en-US" sz="2800" dirty="0">
                <a:latin typeface="+mn-lt"/>
                <a:cs typeface="Aharoni" pitchFamily="2" charset="-79"/>
              </a:rPr>
              <a:t>and an extended flange that takes advantage of the undercut available in the submandibular </a:t>
            </a:r>
            <a:r>
              <a:rPr lang="en-US" sz="2800" dirty="0" err="1">
                <a:latin typeface="+mn-lt"/>
                <a:cs typeface="Aharoni" pitchFamily="2" charset="-79"/>
              </a:rPr>
              <a:t>fossa</a:t>
            </a:r>
            <a:r>
              <a:rPr lang="en-US" sz="2800" dirty="0" smtClean="0">
                <a:latin typeface="+mn-lt"/>
                <a:cs typeface="Aharoni" pitchFamily="2" charset="-79"/>
              </a:rPr>
              <a:t>.</a:t>
            </a:r>
            <a:endParaRPr lang="en-US" sz="2800" dirty="0">
              <a:latin typeface="+mn-lt"/>
              <a:cs typeface="Aharoni" pitchFamily="2" charset="-79"/>
            </a:endParaRPr>
          </a:p>
        </p:txBody>
      </p:sp>
      <p:sp>
        <p:nvSpPr>
          <p:cNvPr id="4" name="Slide Number Placeholder 3"/>
          <p:cNvSpPr>
            <a:spLocks noGrp="1"/>
          </p:cNvSpPr>
          <p:nvPr>
            <p:ph type="sldNum" sz="quarter" idx="12"/>
          </p:nvPr>
        </p:nvSpPr>
        <p:spPr/>
        <p:txBody>
          <a:bodyPr/>
          <a:lstStyle/>
          <a:p>
            <a:fld id="{A8321860-269E-4CBF-B856-6A93AF4A4EC8}" type="slidenum">
              <a:rPr lang="en-US" smtClean="0"/>
              <a:pPr/>
              <a:t>75</a:t>
            </a:fld>
            <a:endParaRPr lang="en-US"/>
          </a:p>
        </p:txBody>
      </p:sp>
      <p:sp>
        <p:nvSpPr>
          <p:cNvPr id="5" name="Rectangle 4"/>
          <p:cNvSpPr/>
          <p:nvPr/>
        </p:nvSpPr>
        <p:spPr>
          <a:xfrm>
            <a:off x="1357290" y="214290"/>
            <a:ext cx="7072362" cy="461665"/>
          </a:xfrm>
          <a:prstGeom prst="rect">
            <a:avLst/>
          </a:prstGeom>
          <a:solidFill>
            <a:srgbClr val="00B050"/>
          </a:solidFill>
        </p:spPr>
        <p:txBody>
          <a:bodyPr wrap="square">
            <a:spAutoFit/>
          </a:bodyPr>
          <a:lstStyle/>
          <a:p>
            <a:r>
              <a:rPr lang="en-US" sz="2400" dirty="0" smtClean="0">
                <a:cs typeface="Aharoni" pitchFamily="2" charset="-79"/>
              </a:rPr>
              <a:t>J Am Dent Assoc 1959 Jul ;59(1):88-95</a:t>
            </a:r>
            <a:endParaRPr lang="en-IN" sz="2400" dirty="0"/>
          </a:p>
        </p:txBody>
      </p:sp>
      <p:pic>
        <p:nvPicPr>
          <p:cNvPr id="6" name="Picture 2" descr="010MyloFlex"/>
          <p:cNvPicPr>
            <a:picLocks noChangeAspect="1" noChangeArrowheads="1"/>
          </p:cNvPicPr>
          <p:nvPr/>
        </p:nvPicPr>
        <p:blipFill>
          <a:blip r:embed="rId3" r:link="rId4">
            <a:extLst>
              <a:ext uri="{28A0092B-C50C-407E-A947-70E740481C1C}">
                <a14:useLocalDpi xmlns:a14="http://schemas.microsoft.com/office/drawing/2010/main" xmlns="" val="0"/>
              </a:ext>
            </a:extLst>
          </a:blip>
          <a:srcRect/>
          <a:stretch>
            <a:fillRect/>
          </a:stretch>
        </p:blipFill>
        <p:spPr bwMode="auto">
          <a:xfrm>
            <a:off x="357158" y="3500438"/>
            <a:ext cx="4429157" cy="261423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5" descr="myloflex_de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04679" y="3478101"/>
            <a:ext cx="3472773" cy="252266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64026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28600"/>
            <a:ext cx="8503920" cy="5870448"/>
          </a:xfrm>
        </p:spPr>
        <p:txBody>
          <a:bodyPr anchor="ctr">
            <a:normAutofit/>
          </a:bodyPr>
          <a:lstStyle/>
          <a:p>
            <a:pPr>
              <a:buNone/>
            </a:pPr>
            <a:r>
              <a:rPr lang="en-US" sz="5400" b="1" dirty="0" smtClean="0">
                <a:solidFill>
                  <a:srgbClr val="CCFF33"/>
                </a:solidFill>
                <a:latin typeface="Bradley Hand ITC" pitchFamily="66" charset="0"/>
              </a:rPr>
              <a:t>                SUPPORT</a:t>
            </a:r>
            <a:endParaRPr lang="en-US" sz="5400" b="1" dirty="0">
              <a:solidFill>
                <a:srgbClr val="CCFF33"/>
              </a:solidFill>
              <a:latin typeface="Bradley Hand ITC" pitchFamily="66" charset="0"/>
            </a:endParaRPr>
          </a:p>
        </p:txBody>
      </p:sp>
      <p:pic>
        <p:nvPicPr>
          <p:cNvPr id="4" name="Picture 6" descr="DSC01994"/>
          <p:cNvPicPr>
            <a:picLocks noChangeAspect="1" noChangeArrowheads="1"/>
          </p:cNvPicPr>
          <p:nvPr/>
        </p:nvPicPr>
        <p:blipFill>
          <a:blip r:embed="rId3" cstate="print">
            <a:lum bright="42000" contrast="64000"/>
          </a:blip>
          <a:srcRect l="15334" t="9666" b="32037"/>
          <a:stretch>
            <a:fillRect/>
          </a:stretch>
        </p:blipFill>
        <p:spPr bwMode="auto">
          <a:xfrm>
            <a:off x="2285984" y="3505200"/>
            <a:ext cx="5143536" cy="2709882"/>
          </a:xfrm>
          <a:prstGeom prst="rect">
            <a:avLst/>
          </a:prstGeom>
          <a:noFill/>
          <a:ln w="28575">
            <a:solidFill>
              <a:srgbClr val="009999"/>
            </a:solidFill>
            <a:miter lim="800000"/>
            <a:headEnd/>
            <a:tailEnd/>
          </a:ln>
        </p:spPr>
      </p:pic>
      <p:sp>
        <p:nvSpPr>
          <p:cNvPr id="2" name="Slide Number Placeholder 1"/>
          <p:cNvSpPr>
            <a:spLocks noGrp="1"/>
          </p:cNvSpPr>
          <p:nvPr>
            <p:ph type="sldNum" sz="quarter" idx="12"/>
          </p:nvPr>
        </p:nvSpPr>
        <p:spPr/>
        <p:txBody>
          <a:bodyPr/>
          <a:lstStyle/>
          <a:p>
            <a:fld id="{A8321860-269E-4CBF-B856-6A93AF4A4EC8}" type="slidenum">
              <a:rPr lang="en-US" smtClean="0"/>
              <a:pPr/>
              <a:t>76</a:t>
            </a:fld>
            <a:endParaRPr lang="en-US"/>
          </a:p>
        </p:txBody>
      </p:sp>
    </p:spTree>
    <p:extLst>
      <p:ext uri="{BB962C8B-B14F-4D97-AF65-F5344CB8AC3E}">
        <p14:creationId xmlns:p14="http://schemas.microsoft.com/office/powerpoint/2010/main" xmlns="" val="38327693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3" name="Rectangle 3"/>
          <p:cNvSpPr>
            <a:spLocks noGrp="1" noChangeArrowheads="1"/>
          </p:cNvSpPr>
          <p:nvPr>
            <p:ph sz="quarter" idx="1"/>
          </p:nvPr>
        </p:nvSpPr>
        <p:spPr>
          <a:xfrm>
            <a:off x="357158" y="1857364"/>
            <a:ext cx="7772400" cy="4572000"/>
          </a:xfrm>
        </p:spPr>
        <p:txBody>
          <a:bodyPr>
            <a:normAutofit/>
          </a:bodyPr>
          <a:lstStyle/>
          <a:p>
            <a:pPr>
              <a:buNone/>
              <a:defRPr/>
            </a:pPr>
            <a:r>
              <a:rPr lang="en-US" sz="2400" dirty="0" smtClean="0">
                <a:latin typeface="+mn-lt"/>
              </a:rPr>
              <a:t>complete </a:t>
            </a:r>
            <a:r>
              <a:rPr lang="en-US" sz="2400" dirty="0">
                <a:latin typeface="+mn-lt"/>
              </a:rPr>
              <a:t>denture support is the resistance to vertical </a:t>
            </a:r>
            <a:r>
              <a:rPr lang="en-US" sz="2400" dirty="0" smtClean="0">
                <a:latin typeface="+mn-lt"/>
              </a:rPr>
              <a:t>movement </a:t>
            </a:r>
            <a:r>
              <a:rPr lang="en-US" sz="2400" dirty="0">
                <a:latin typeface="+mn-lt"/>
              </a:rPr>
              <a:t>of the denture base towards the </a:t>
            </a:r>
            <a:r>
              <a:rPr lang="en-US" sz="2400" dirty="0" smtClean="0">
                <a:latin typeface="+mn-lt"/>
              </a:rPr>
              <a:t>ridge</a:t>
            </a:r>
          </a:p>
          <a:p>
            <a:pPr marL="274320" indent="-274320" eaLnBrk="1" fontAlgn="auto" hangingPunct="1">
              <a:spcAft>
                <a:spcPts val="0"/>
              </a:spcAft>
              <a:buFontTx/>
              <a:buNone/>
              <a:defRPr/>
            </a:pPr>
            <a:r>
              <a:rPr lang="en-US" sz="3200" u="sng" dirty="0" smtClean="0">
                <a:solidFill>
                  <a:srgbClr val="99FF99"/>
                </a:solidFill>
                <a:latin typeface="+mn-lt"/>
              </a:rPr>
              <a:t>Factors responsible for support are</a:t>
            </a:r>
            <a:endParaRPr lang="en-US" sz="3200" u="sng" dirty="0">
              <a:solidFill>
                <a:srgbClr val="99FF99"/>
              </a:solidFill>
              <a:latin typeface="+mn-lt"/>
            </a:endParaRPr>
          </a:p>
          <a:p>
            <a:pPr marL="274320" indent="-274320" eaLnBrk="1" fontAlgn="auto" hangingPunct="1">
              <a:spcAft>
                <a:spcPts val="0"/>
              </a:spcAft>
              <a:buFont typeface="Wingdings 2"/>
              <a:buChar char=""/>
              <a:defRPr/>
            </a:pPr>
            <a:r>
              <a:rPr lang="en-US" sz="2800" dirty="0" smtClean="0">
                <a:solidFill>
                  <a:schemeClr val="accent1">
                    <a:lumMod val="40000"/>
                    <a:lumOff val="60000"/>
                  </a:schemeClr>
                </a:solidFill>
                <a:latin typeface="+mn-lt"/>
              </a:rPr>
              <a:t>Size </a:t>
            </a:r>
            <a:r>
              <a:rPr lang="en-US" sz="2800" dirty="0">
                <a:solidFill>
                  <a:schemeClr val="accent1">
                    <a:lumMod val="40000"/>
                    <a:lumOff val="60000"/>
                  </a:schemeClr>
                </a:solidFill>
                <a:latin typeface="+mn-lt"/>
              </a:rPr>
              <a:t>and consistency of tissues.</a:t>
            </a:r>
          </a:p>
          <a:p>
            <a:pPr marL="274320" indent="-274320" eaLnBrk="1" fontAlgn="auto" hangingPunct="1">
              <a:spcAft>
                <a:spcPts val="0"/>
              </a:spcAft>
              <a:buFont typeface="Wingdings 2"/>
              <a:buChar char=""/>
              <a:defRPr/>
            </a:pPr>
            <a:r>
              <a:rPr lang="en-US" sz="2800" dirty="0">
                <a:solidFill>
                  <a:schemeClr val="accent1">
                    <a:lumMod val="40000"/>
                    <a:lumOff val="60000"/>
                  </a:schemeClr>
                </a:solidFill>
                <a:latin typeface="+mn-lt"/>
              </a:rPr>
              <a:t>Patients general health and resistance.</a:t>
            </a:r>
          </a:p>
          <a:p>
            <a:pPr marL="274320" indent="-274320" eaLnBrk="1" fontAlgn="auto" hangingPunct="1">
              <a:spcAft>
                <a:spcPts val="0"/>
              </a:spcAft>
              <a:buFont typeface="Wingdings 2"/>
              <a:buChar char=""/>
              <a:defRPr/>
            </a:pPr>
            <a:r>
              <a:rPr lang="en-US" sz="2800" dirty="0">
                <a:solidFill>
                  <a:schemeClr val="accent1">
                    <a:lumMod val="40000"/>
                    <a:lumOff val="60000"/>
                  </a:schemeClr>
                </a:solidFill>
                <a:latin typeface="+mn-lt"/>
              </a:rPr>
              <a:t>Force developed by supporting muscles.</a:t>
            </a:r>
          </a:p>
          <a:p>
            <a:pPr marL="274320" indent="-274320" eaLnBrk="1" fontAlgn="auto" hangingPunct="1">
              <a:spcAft>
                <a:spcPts val="0"/>
              </a:spcAft>
              <a:buFont typeface="Wingdings 2"/>
              <a:buChar char=""/>
              <a:defRPr/>
            </a:pPr>
            <a:r>
              <a:rPr lang="en-US" sz="2800" dirty="0">
                <a:solidFill>
                  <a:schemeClr val="accent1">
                    <a:lumMod val="40000"/>
                    <a:lumOff val="60000"/>
                  </a:schemeClr>
                </a:solidFill>
                <a:latin typeface="+mn-lt"/>
              </a:rPr>
              <a:t>Severity and location of past periodontal diseases.</a:t>
            </a:r>
          </a:p>
          <a:p>
            <a:pPr marL="274320" indent="-274320" eaLnBrk="1" fontAlgn="auto" hangingPunct="1">
              <a:spcAft>
                <a:spcPts val="0"/>
              </a:spcAft>
              <a:buFont typeface="Wingdings 2"/>
              <a:buChar char=""/>
              <a:defRPr/>
            </a:pPr>
            <a:r>
              <a:rPr lang="en-US" sz="2800" dirty="0">
                <a:solidFill>
                  <a:schemeClr val="accent1">
                    <a:lumMod val="40000"/>
                    <a:lumOff val="60000"/>
                  </a:schemeClr>
                </a:solidFill>
                <a:latin typeface="+mn-lt"/>
              </a:rPr>
              <a:t>Length of </a:t>
            </a:r>
            <a:r>
              <a:rPr lang="en-US" sz="2800" dirty="0" err="1">
                <a:solidFill>
                  <a:schemeClr val="accent1">
                    <a:lumMod val="40000"/>
                    <a:lumOff val="60000"/>
                  </a:schemeClr>
                </a:solidFill>
                <a:latin typeface="+mn-lt"/>
              </a:rPr>
              <a:t>edentulousness</a:t>
            </a:r>
            <a:r>
              <a:rPr lang="en-US" sz="2800" dirty="0" smtClean="0">
                <a:solidFill>
                  <a:schemeClr val="accent1">
                    <a:lumMod val="40000"/>
                    <a:lumOff val="60000"/>
                  </a:schemeClr>
                </a:solidFill>
                <a:latin typeface="+mn-lt"/>
              </a:rPr>
              <a:t>.</a:t>
            </a:r>
            <a:endParaRPr lang="en-US" sz="2800" dirty="0">
              <a:solidFill>
                <a:schemeClr val="accent1">
                  <a:lumMod val="40000"/>
                  <a:lumOff val="60000"/>
                </a:schemeClr>
              </a:solidFill>
              <a:latin typeface="+mn-lt"/>
            </a:endParaRPr>
          </a:p>
          <a:p>
            <a:pPr marL="274320" indent="-274320" eaLnBrk="1" fontAlgn="auto" hangingPunct="1">
              <a:spcAft>
                <a:spcPts val="0"/>
              </a:spcAft>
              <a:buFontTx/>
              <a:buNone/>
              <a:defRPr/>
            </a:pPr>
            <a:endParaRPr lang="en-US" sz="2800" dirty="0">
              <a:latin typeface="+mn-lt"/>
            </a:endParaRPr>
          </a:p>
          <a:p>
            <a:pPr marL="274320" indent="-274320" eaLnBrk="1" fontAlgn="auto" hangingPunct="1">
              <a:lnSpc>
                <a:spcPct val="90000"/>
              </a:lnSpc>
              <a:spcAft>
                <a:spcPts val="0"/>
              </a:spcAft>
              <a:buFont typeface="Wingdings 2"/>
              <a:buChar char=""/>
              <a:defRPr/>
            </a:pPr>
            <a:endParaRPr lang="en-US" sz="2800" dirty="0"/>
          </a:p>
        </p:txBody>
      </p:sp>
      <p:sp>
        <p:nvSpPr>
          <p:cNvPr id="5" name="Title 4"/>
          <p:cNvSpPr>
            <a:spLocks noGrp="1"/>
          </p:cNvSpPr>
          <p:nvPr>
            <p:ph type="title"/>
          </p:nvPr>
        </p:nvSpPr>
        <p:spPr>
          <a:xfrm>
            <a:off x="2000232" y="-285776"/>
            <a:ext cx="7772400" cy="1143000"/>
          </a:xfrm>
        </p:spPr>
        <p:txBody>
          <a:bodyPr>
            <a:normAutofit/>
          </a:bodyPr>
          <a:lstStyle/>
          <a:p>
            <a:r>
              <a:rPr lang="en-US" sz="4400" dirty="0" smtClean="0">
                <a:solidFill>
                  <a:srgbClr val="FFFF00"/>
                </a:solidFill>
                <a:latin typeface="+mn-lt"/>
              </a:rPr>
              <a:t>Support</a:t>
            </a:r>
            <a:endParaRPr lang="en-US" sz="4400" dirty="0">
              <a:solidFill>
                <a:srgbClr val="FFFF00"/>
              </a:solidFill>
              <a:latin typeface="+mn-lt"/>
            </a:endParaRPr>
          </a:p>
        </p:txBody>
      </p:sp>
      <p:sp>
        <p:nvSpPr>
          <p:cNvPr id="2" name="Slide Number Placeholder 1"/>
          <p:cNvSpPr>
            <a:spLocks noGrp="1"/>
          </p:cNvSpPr>
          <p:nvPr>
            <p:ph type="sldNum" sz="quarter" idx="12"/>
          </p:nvPr>
        </p:nvSpPr>
        <p:spPr/>
        <p:txBody>
          <a:bodyPr/>
          <a:lstStyle/>
          <a:p>
            <a:fld id="{A8321860-269E-4CBF-B856-6A93AF4A4EC8}" type="slidenum">
              <a:rPr lang="en-US" smtClean="0"/>
              <a:pPr/>
              <a:t>77</a:t>
            </a:fld>
            <a:endParaRPr lang="en-US"/>
          </a:p>
        </p:txBody>
      </p:sp>
      <p:sp>
        <p:nvSpPr>
          <p:cNvPr id="6" name="Rectangle 5"/>
          <p:cNvSpPr/>
          <p:nvPr/>
        </p:nvSpPr>
        <p:spPr>
          <a:xfrm>
            <a:off x="714348" y="928670"/>
            <a:ext cx="6440459" cy="646331"/>
          </a:xfrm>
          <a:prstGeom prst="rect">
            <a:avLst/>
          </a:prstGeom>
          <a:solidFill>
            <a:srgbClr val="00B050"/>
          </a:solidFill>
        </p:spPr>
        <p:txBody>
          <a:bodyPr wrap="square">
            <a:spAutoFit/>
          </a:bodyPr>
          <a:lstStyle/>
          <a:p>
            <a:pPr>
              <a:buNone/>
              <a:defRPr/>
            </a:pPr>
            <a:r>
              <a:rPr lang="en-US" sz="3600" dirty="0" smtClean="0"/>
              <a:t>According to </a:t>
            </a:r>
            <a:r>
              <a:rPr lang="en-US" sz="3600" dirty="0" err="1" smtClean="0"/>
              <a:t>jacobson</a:t>
            </a:r>
            <a:r>
              <a:rPr lang="en-US" sz="3600" dirty="0" smtClean="0"/>
              <a:t> and </a:t>
            </a:r>
            <a:r>
              <a:rPr lang="en-US" sz="3600" dirty="0" err="1" smtClean="0"/>
              <a:t>krol</a:t>
            </a:r>
            <a:r>
              <a:rPr lang="en-US" sz="3600" dirty="0" smtClean="0"/>
              <a:t>,</a:t>
            </a:r>
          </a:p>
        </p:txBody>
      </p:sp>
    </p:spTree>
    <p:extLst>
      <p:ext uri="{BB962C8B-B14F-4D97-AF65-F5344CB8AC3E}">
        <p14:creationId xmlns:p14="http://schemas.microsoft.com/office/powerpoint/2010/main" xmlns="" val="2553483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58083">
                                            <p:txEl>
                                              <p:pRg st="2" end="2"/>
                                            </p:txEl>
                                          </p:spTgt>
                                        </p:tgtEl>
                                        <p:attrNameLst>
                                          <p:attrName>style.visibility</p:attrName>
                                        </p:attrNameLst>
                                      </p:cBhvr>
                                      <p:to>
                                        <p:strVal val="visible"/>
                                      </p:to>
                                    </p:set>
                                    <p:animEffect transition="in" filter="diamond(in)">
                                      <p:cBhvr>
                                        <p:cTn id="7" dur="2000"/>
                                        <p:tgtEl>
                                          <p:spTgt spid="558083">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58083">
                                            <p:txEl>
                                              <p:pRg st="3" end="3"/>
                                            </p:txEl>
                                          </p:spTgt>
                                        </p:tgtEl>
                                        <p:attrNameLst>
                                          <p:attrName>style.visibility</p:attrName>
                                        </p:attrNameLst>
                                      </p:cBhvr>
                                      <p:to>
                                        <p:strVal val="visible"/>
                                      </p:to>
                                    </p:set>
                                    <p:animEffect transition="in" filter="diamond(in)">
                                      <p:cBhvr>
                                        <p:cTn id="10" dur="2000"/>
                                        <p:tgtEl>
                                          <p:spTgt spid="558083">
                                            <p:txEl>
                                              <p:pRg st="3" end="3"/>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558083">
                                            <p:txEl>
                                              <p:pRg st="4" end="4"/>
                                            </p:txEl>
                                          </p:spTgt>
                                        </p:tgtEl>
                                        <p:attrNameLst>
                                          <p:attrName>style.visibility</p:attrName>
                                        </p:attrNameLst>
                                      </p:cBhvr>
                                      <p:to>
                                        <p:strVal val="visible"/>
                                      </p:to>
                                    </p:set>
                                    <p:animEffect transition="in" filter="diamond(in)">
                                      <p:cBhvr>
                                        <p:cTn id="13" dur="2000"/>
                                        <p:tgtEl>
                                          <p:spTgt spid="558083">
                                            <p:txEl>
                                              <p:pRg st="4" end="4"/>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558083">
                                            <p:txEl>
                                              <p:pRg st="5" end="5"/>
                                            </p:txEl>
                                          </p:spTgt>
                                        </p:tgtEl>
                                        <p:attrNameLst>
                                          <p:attrName>style.visibility</p:attrName>
                                        </p:attrNameLst>
                                      </p:cBhvr>
                                      <p:to>
                                        <p:strVal val="visible"/>
                                      </p:to>
                                    </p:set>
                                    <p:animEffect transition="in" filter="diamond(in)">
                                      <p:cBhvr>
                                        <p:cTn id="16" dur="2000"/>
                                        <p:tgtEl>
                                          <p:spTgt spid="558083">
                                            <p:txEl>
                                              <p:pRg st="5" end="5"/>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558083">
                                            <p:txEl>
                                              <p:pRg st="6" end="6"/>
                                            </p:txEl>
                                          </p:spTgt>
                                        </p:tgtEl>
                                        <p:attrNameLst>
                                          <p:attrName>style.visibility</p:attrName>
                                        </p:attrNameLst>
                                      </p:cBhvr>
                                      <p:to>
                                        <p:strVal val="visible"/>
                                      </p:to>
                                    </p:set>
                                    <p:animEffect transition="in" filter="diamond(in)">
                                      <p:cBhvr>
                                        <p:cTn id="19" dur="2000"/>
                                        <p:tgtEl>
                                          <p:spTgt spid="558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685800" y="247650"/>
            <a:ext cx="7772400" cy="1143000"/>
          </a:xfrm>
        </p:spPr>
        <p:txBody>
          <a:bodyPr>
            <a:noAutofit/>
          </a:bodyPr>
          <a:lstStyle/>
          <a:p>
            <a:pPr algn="ctr" eaLnBrk="1" fontAlgn="auto" hangingPunct="1">
              <a:spcAft>
                <a:spcPts val="0"/>
              </a:spcAft>
              <a:defRPr/>
            </a:pPr>
            <a:r>
              <a:rPr lang="en-US" sz="3600" dirty="0">
                <a:solidFill>
                  <a:srgbClr val="FFFF00"/>
                </a:solidFill>
                <a:latin typeface="+mn-lt"/>
              </a:rPr>
              <a:t>Mechanisms of Complete Denture Support:</a:t>
            </a:r>
          </a:p>
        </p:txBody>
      </p:sp>
      <p:sp>
        <p:nvSpPr>
          <p:cNvPr id="77827" name="Rectangle 3"/>
          <p:cNvSpPr>
            <a:spLocks noGrp="1" noChangeArrowheads="1"/>
          </p:cNvSpPr>
          <p:nvPr>
            <p:ph sz="quarter" idx="1"/>
          </p:nvPr>
        </p:nvSpPr>
        <p:spPr>
          <a:xfrm>
            <a:off x="296334" y="1581150"/>
            <a:ext cx="8144933" cy="4514850"/>
          </a:xfrm>
        </p:spPr>
        <p:txBody>
          <a:bodyPr>
            <a:normAutofit/>
          </a:bodyPr>
          <a:lstStyle/>
          <a:p>
            <a:pPr eaLnBrk="1" hangingPunct="1">
              <a:lnSpc>
                <a:spcPct val="90000"/>
              </a:lnSpc>
            </a:pPr>
            <a:r>
              <a:rPr lang="en-US" sz="3200" dirty="0" smtClean="0">
                <a:latin typeface="+mn-lt"/>
              </a:rPr>
              <a:t>basic problem ..…edentulous --artificial replacements are attached to the supporting bone </a:t>
            </a:r>
          </a:p>
          <a:p>
            <a:pPr eaLnBrk="1" hangingPunct="1">
              <a:lnSpc>
                <a:spcPct val="90000"/>
              </a:lnSpc>
            </a:pPr>
            <a:r>
              <a:rPr lang="en-US" sz="2400" b="1" dirty="0" err="1" smtClean="0">
                <a:latin typeface="+mn-lt"/>
              </a:rPr>
              <a:t>Masticatory</a:t>
            </a:r>
            <a:r>
              <a:rPr lang="en-US" sz="2400" b="1" dirty="0" smtClean="0">
                <a:latin typeface="+mn-lt"/>
              </a:rPr>
              <a:t> loads:</a:t>
            </a:r>
          </a:p>
          <a:p>
            <a:pPr lvl="1" eaLnBrk="1" hangingPunct="1">
              <a:lnSpc>
                <a:spcPct val="90000"/>
              </a:lnSpc>
            </a:pPr>
            <a:r>
              <a:rPr lang="en-US" sz="2400" dirty="0" smtClean="0"/>
              <a:t>natural teeth :     		 44 lb (20 kg)</a:t>
            </a:r>
          </a:p>
          <a:p>
            <a:pPr lvl="1" eaLnBrk="1" hangingPunct="1">
              <a:lnSpc>
                <a:spcPct val="90000"/>
              </a:lnSpc>
            </a:pPr>
            <a:r>
              <a:rPr lang="en-US" sz="2400" dirty="0" smtClean="0"/>
              <a:t>complete dentures : 	13-16 lb (6-8 kg)</a:t>
            </a:r>
          </a:p>
          <a:p>
            <a:pPr eaLnBrk="1" hangingPunct="1">
              <a:lnSpc>
                <a:spcPct val="90000"/>
              </a:lnSpc>
            </a:pPr>
            <a:r>
              <a:rPr lang="en-US" sz="2400" b="1" dirty="0" smtClean="0">
                <a:latin typeface="+mn-lt"/>
              </a:rPr>
              <a:t>Mucosa Support :</a:t>
            </a:r>
          </a:p>
          <a:p>
            <a:pPr lvl="1" eaLnBrk="1" hangingPunct="1">
              <a:lnSpc>
                <a:spcPct val="90000"/>
              </a:lnSpc>
            </a:pPr>
            <a:r>
              <a:rPr lang="en-US" sz="2400" dirty="0" smtClean="0"/>
              <a:t>Mean Denture Bearing Area</a:t>
            </a:r>
          </a:p>
          <a:p>
            <a:pPr lvl="2" eaLnBrk="1" hangingPunct="1">
              <a:lnSpc>
                <a:spcPct val="90000"/>
              </a:lnSpc>
            </a:pPr>
            <a:r>
              <a:rPr lang="en-US" sz="2400" dirty="0" smtClean="0"/>
              <a:t>Maxilla:  	22.96 cm²</a:t>
            </a:r>
          </a:p>
          <a:p>
            <a:pPr lvl="2" eaLnBrk="1" hangingPunct="1">
              <a:lnSpc>
                <a:spcPct val="90000"/>
              </a:lnSpc>
            </a:pPr>
            <a:r>
              <a:rPr lang="en-US" sz="2400" dirty="0" smtClean="0"/>
              <a:t>Mandible : 	12.15 cm²</a:t>
            </a:r>
          </a:p>
          <a:p>
            <a:pPr eaLnBrk="1" hangingPunct="1">
              <a:lnSpc>
                <a:spcPct val="90000"/>
              </a:lnSpc>
              <a:buNone/>
            </a:pPr>
            <a:endParaRPr lang="en-US" sz="2400" dirty="0" smtClean="0">
              <a:latin typeface="+mn-lt"/>
            </a:endParaRPr>
          </a:p>
          <a:p>
            <a:pPr eaLnBrk="1" hangingPunct="1">
              <a:lnSpc>
                <a:spcPct val="90000"/>
              </a:lnSpc>
            </a:pPr>
            <a:endParaRPr lang="en-US" sz="2400" dirty="0" smtClean="0">
              <a:latin typeface="+mn-lt"/>
            </a:endParaRPr>
          </a:p>
        </p:txBody>
      </p:sp>
      <p:pic>
        <p:nvPicPr>
          <p:cNvPr id="77828" name="Picture 4" descr="tooth_anatomy"/>
          <p:cNvPicPr>
            <a:picLocks noChangeAspect="1" noChangeArrowheads="1"/>
          </p:cNvPicPr>
          <p:nvPr/>
        </p:nvPicPr>
        <p:blipFill>
          <a:blip r:embed="rId2"/>
          <a:srcRect/>
          <a:stretch>
            <a:fillRect/>
          </a:stretch>
        </p:blipFill>
        <p:spPr bwMode="auto">
          <a:xfrm>
            <a:off x="5867400" y="3962400"/>
            <a:ext cx="2937933" cy="2009775"/>
          </a:xfrm>
          <a:prstGeom prst="rect">
            <a:avLst/>
          </a:prstGeom>
          <a:noFill/>
          <a:ln w="28575">
            <a:solidFill>
              <a:schemeClr val="accent2"/>
            </a:solidFill>
            <a:miter lim="800000"/>
            <a:headEnd/>
            <a:tailEnd/>
          </a:ln>
        </p:spPr>
      </p:pic>
      <p:sp>
        <p:nvSpPr>
          <p:cNvPr id="2" name="Slide Number Placeholder 1"/>
          <p:cNvSpPr>
            <a:spLocks noGrp="1"/>
          </p:cNvSpPr>
          <p:nvPr>
            <p:ph type="sldNum" sz="quarter" idx="12"/>
          </p:nvPr>
        </p:nvSpPr>
        <p:spPr/>
        <p:txBody>
          <a:bodyPr/>
          <a:lstStyle/>
          <a:p>
            <a:fld id="{A8321860-269E-4CBF-B856-6A93AF4A4EC8}" type="slidenum">
              <a:rPr lang="en-US" smtClean="0"/>
              <a:pPr/>
              <a:t>78</a:t>
            </a:fld>
            <a:endParaRPr lang="en-US"/>
          </a:p>
        </p:txBody>
      </p:sp>
    </p:spTree>
    <p:extLst>
      <p:ext uri="{BB962C8B-B14F-4D97-AF65-F5344CB8AC3E}">
        <p14:creationId xmlns:p14="http://schemas.microsoft.com/office/powerpoint/2010/main" xmlns="" val="297743265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65667" y="0"/>
            <a:ext cx="7772400" cy="1143000"/>
          </a:xfrm>
        </p:spPr>
        <p:txBody>
          <a:bodyPr>
            <a:normAutofit/>
          </a:bodyPr>
          <a:lstStyle/>
          <a:p>
            <a:pPr eaLnBrk="1" hangingPunct="1"/>
            <a:r>
              <a:rPr lang="en-US" sz="3200" dirty="0" smtClean="0">
                <a:solidFill>
                  <a:srgbClr val="FFFF00"/>
                </a:solidFill>
                <a:latin typeface="+mn-lt"/>
              </a:rPr>
              <a:t>Anatomy of supporting structures</a:t>
            </a:r>
          </a:p>
        </p:txBody>
      </p:sp>
      <p:sp>
        <p:nvSpPr>
          <p:cNvPr id="583683" name="Rectangle 3"/>
          <p:cNvSpPr>
            <a:spLocks noGrp="1" noChangeArrowheads="1"/>
          </p:cNvSpPr>
          <p:nvPr>
            <p:ph sz="quarter" idx="1"/>
          </p:nvPr>
        </p:nvSpPr>
        <p:spPr>
          <a:xfrm>
            <a:off x="228600" y="1295400"/>
            <a:ext cx="6019800" cy="6019800"/>
          </a:xfrm>
        </p:spPr>
        <p:txBody>
          <a:bodyPr>
            <a:normAutofit/>
          </a:bodyPr>
          <a:lstStyle/>
          <a:p>
            <a:pPr marL="533400" indent="-533400" eaLnBrk="1" fontAlgn="auto" hangingPunct="1">
              <a:spcAft>
                <a:spcPts val="0"/>
              </a:spcAft>
              <a:buFont typeface="Wingdings 2"/>
              <a:buChar char=""/>
              <a:defRPr/>
            </a:pPr>
            <a:r>
              <a:rPr lang="en-US" sz="2800" dirty="0">
                <a:latin typeface="+mn-lt"/>
              </a:rPr>
              <a:t>The foundation for dentures is made up of bone of the hard palate and residual ridge, covered by mucous membrane. </a:t>
            </a:r>
          </a:p>
          <a:p>
            <a:pPr marL="533400" indent="-533400" eaLnBrk="1" fontAlgn="auto" hangingPunct="1">
              <a:spcAft>
                <a:spcPts val="0"/>
              </a:spcAft>
              <a:buFontTx/>
              <a:buAutoNum type="arabicPeriod"/>
              <a:defRPr/>
            </a:pPr>
            <a:r>
              <a:rPr lang="en-US" sz="2800" u="sng" dirty="0">
                <a:solidFill>
                  <a:srgbClr val="FFFF00"/>
                </a:solidFill>
                <a:latin typeface="+mn-lt"/>
              </a:rPr>
              <a:t>Mucous </a:t>
            </a:r>
            <a:r>
              <a:rPr lang="en-US" sz="2800" u="sng" dirty="0" smtClean="0">
                <a:solidFill>
                  <a:srgbClr val="FFFF00"/>
                </a:solidFill>
                <a:latin typeface="+mn-lt"/>
              </a:rPr>
              <a:t>Membrane</a:t>
            </a:r>
            <a:r>
              <a:rPr lang="en-US" sz="2800" u="sng" dirty="0" smtClean="0">
                <a:solidFill>
                  <a:srgbClr val="FF99CC"/>
                </a:solidFill>
                <a:latin typeface="+mn-lt"/>
              </a:rPr>
              <a:t>:</a:t>
            </a:r>
            <a:endParaRPr lang="en-US" sz="2400" u="sng" dirty="0">
              <a:solidFill>
                <a:srgbClr val="FF99CC"/>
              </a:solidFill>
              <a:latin typeface="+mn-lt"/>
            </a:endParaRPr>
          </a:p>
          <a:p>
            <a:pPr marL="914400" lvl="1" indent="-457200" algn="just" eaLnBrk="1" fontAlgn="auto" hangingPunct="1">
              <a:spcAft>
                <a:spcPts val="0"/>
              </a:spcAft>
              <a:buFont typeface="Wingdings"/>
              <a:buChar char=""/>
              <a:defRPr/>
            </a:pPr>
            <a:r>
              <a:rPr lang="en-US" sz="2400" dirty="0"/>
              <a:t>The mucosa is formed by stratified </a:t>
            </a:r>
            <a:r>
              <a:rPr lang="en-US" sz="2400" dirty="0" err="1"/>
              <a:t>squamous</a:t>
            </a:r>
            <a:r>
              <a:rPr lang="en-US" sz="2400" dirty="0"/>
              <a:t> epithelium which often is </a:t>
            </a:r>
            <a:r>
              <a:rPr lang="en-US" sz="2400" dirty="0" err="1"/>
              <a:t>keratinised</a:t>
            </a:r>
            <a:r>
              <a:rPr lang="en-US" sz="2400" dirty="0"/>
              <a:t>, </a:t>
            </a:r>
          </a:p>
          <a:p>
            <a:pPr marL="914400" lvl="1" indent="-457200" algn="just" eaLnBrk="1" fontAlgn="auto" hangingPunct="1">
              <a:spcAft>
                <a:spcPts val="0"/>
              </a:spcAft>
              <a:buFont typeface="Wingdings"/>
              <a:buChar char=""/>
              <a:defRPr/>
            </a:pPr>
            <a:r>
              <a:rPr lang="en-US" sz="2400" dirty="0" err="1"/>
              <a:t>submucosa</a:t>
            </a:r>
            <a:r>
              <a:rPr lang="en-US" sz="2400" dirty="0"/>
              <a:t> …. connective tissue that varies in character from dense to loose </a:t>
            </a:r>
            <a:r>
              <a:rPr lang="en-US" sz="2400" dirty="0" err="1"/>
              <a:t>areolar</a:t>
            </a:r>
            <a:r>
              <a:rPr lang="en-US" sz="2400" dirty="0"/>
              <a:t> tissue and also varies considerably in thickness</a:t>
            </a:r>
            <a:r>
              <a:rPr lang="en-US" sz="2600" dirty="0"/>
              <a:t>…. </a:t>
            </a:r>
          </a:p>
        </p:txBody>
      </p:sp>
      <p:pic>
        <p:nvPicPr>
          <p:cNvPr id="78852" name="Picture 4" descr="DSC02417"/>
          <p:cNvPicPr>
            <a:picLocks noChangeAspect="1" noChangeArrowheads="1"/>
          </p:cNvPicPr>
          <p:nvPr/>
        </p:nvPicPr>
        <p:blipFill>
          <a:blip r:embed="rId2">
            <a:lum bright="12000"/>
          </a:blip>
          <a:srcRect l="7640" r="18094"/>
          <a:stretch>
            <a:fillRect/>
          </a:stretch>
        </p:blipFill>
        <p:spPr bwMode="auto">
          <a:xfrm>
            <a:off x="6303434" y="1238250"/>
            <a:ext cx="2573867" cy="520065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79</a:t>
            </a:fld>
            <a:endParaRPr lang="en-US"/>
          </a:p>
        </p:txBody>
      </p:sp>
    </p:spTree>
    <p:extLst>
      <p:ext uri="{BB962C8B-B14F-4D97-AF65-F5344CB8AC3E}">
        <p14:creationId xmlns:p14="http://schemas.microsoft.com/office/powerpoint/2010/main" xmlns="" val="9746938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8321860-269E-4CBF-B856-6A93AF4A4EC8}" type="slidenum">
              <a:rPr lang="en-US" smtClean="0"/>
              <a:pPr/>
              <a:t>8</a:t>
            </a:fld>
            <a:endParaRPr lang="en-US"/>
          </a:p>
        </p:txBody>
      </p:sp>
      <p:sp>
        <p:nvSpPr>
          <p:cNvPr id="4" name="Content Placeholder 3"/>
          <p:cNvSpPr>
            <a:spLocks noGrp="1"/>
          </p:cNvSpPr>
          <p:nvPr>
            <p:ph sz="quarter" idx="1"/>
          </p:nvPr>
        </p:nvSpPr>
        <p:spPr/>
        <p:txBody>
          <a:bodyPr/>
          <a:lstStyle/>
          <a:p>
            <a:pPr algn="ctr">
              <a:lnSpc>
                <a:spcPct val="120000"/>
              </a:lnSpc>
              <a:buNone/>
            </a:pPr>
            <a:r>
              <a:rPr lang="en-US" dirty="0">
                <a:solidFill>
                  <a:schemeClr val="accent1">
                    <a:lumMod val="60000"/>
                    <a:lumOff val="40000"/>
                  </a:schemeClr>
                </a:solidFill>
                <a:latin typeface="+mn-lt"/>
              </a:rPr>
              <a:t>STABILITY</a:t>
            </a:r>
          </a:p>
          <a:p>
            <a:pPr algn="ctr">
              <a:lnSpc>
                <a:spcPct val="120000"/>
              </a:lnSpc>
            </a:pPr>
            <a:r>
              <a:rPr lang="en-US" sz="2800" dirty="0">
                <a:latin typeface="+mn-lt"/>
              </a:rPr>
              <a:t>The quality of a removable dental prosthesis to be firm , steady or constant to resist displacement by functional horizontal or rotational stresses.           </a:t>
            </a:r>
            <a:r>
              <a:rPr lang="en-US" sz="2800" dirty="0">
                <a:solidFill>
                  <a:srgbClr val="FFFF00"/>
                </a:solidFill>
                <a:latin typeface="+mn-lt"/>
              </a:rPr>
              <a:t>(GPT 8)                                           </a:t>
            </a:r>
          </a:p>
          <a:p>
            <a:endParaRPr lang="en-US" dirty="0">
              <a:latin typeface="+mn-lt"/>
            </a:endParaRPr>
          </a:p>
        </p:txBody>
      </p:sp>
    </p:spTree>
    <p:extLst>
      <p:ext uri="{BB962C8B-B14F-4D97-AF65-F5344CB8AC3E}">
        <p14:creationId xmlns:p14="http://schemas.microsoft.com/office/powerpoint/2010/main" xmlns="" val="16249906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3"/>
          <p:cNvSpPr>
            <a:spLocks noGrp="1" noChangeArrowheads="1"/>
          </p:cNvSpPr>
          <p:nvPr>
            <p:ph sz="quarter" idx="1"/>
          </p:nvPr>
        </p:nvSpPr>
        <p:spPr>
          <a:xfrm>
            <a:off x="0" y="828654"/>
            <a:ext cx="5943601" cy="6029346"/>
          </a:xfrm>
        </p:spPr>
        <p:txBody>
          <a:bodyPr>
            <a:normAutofit/>
          </a:bodyPr>
          <a:lstStyle/>
          <a:p>
            <a:pPr marL="533400" indent="-533400" eaLnBrk="1" fontAlgn="auto" hangingPunct="1">
              <a:spcAft>
                <a:spcPts val="0"/>
              </a:spcAft>
              <a:buFontTx/>
              <a:buNone/>
              <a:defRPr/>
            </a:pPr>
            <a:r>
              <a:rPr lang="en-US" sz="3600" dirty="0">
                <a:solidFill>
                  <a:schemeClr val="accent1">
                    <a:lumMod val="60000"/>
                    <a:lumOff val="40000"/>
                  </a:schemeClr>
                </a:solidFill>
              </a:rPr>
              <a:t>2. </a:t>
            </a:r>
            <a:r>
              <a:rPr lang="en-US" sz="3600" u="sng" dirty="0">
                <a:solidFill>
                  <a:schemeClr val="accent1">
                    <a:lumMod val="60000"/>
                    <a:lumOff val="40000"/>
                  </a:schemeClr>
                </a:solidFill>
                <a:latin typeface="+mn-lt"/>
              </a:rPr>
              <a:t>Hard Palate :</a:t>
            </a:r>
          </a:p>
          <a:p>
            <a:pPr marL="533400" indent="-533400" eaLnBrk="1" fontAlgn="auto" hangingPunct="1">
              <a:spcAft>
                <a:spcPts val="0"/>
              </a:spcAft>
              <a:buFont typeface="Wingdings 2"/>
              <a:buChar char=""/>
              <a:defRPr/>
            </a:pPr>
            <a:endParaRPr lang="en-US" sz="2800" dirty="0" smtClean="0">
              <a:latin typeface="+mn-lt"/>
            </a:endParaRPr>
          </a:p>
          <a:p>
            <a:pPr marL="533400" indent="-533400" eaLnBrk="1" fontAlgn="auto" hangingPunct="1">
              <a:spcAft>
                <a:spcPts val="0"/>
              </a:spcAft>
              <a:buFont typeface="Wingdings 2"/>
              <a:buChar char=""/>
              <a:defRPr/>
            </a:pPr>
            <a:r>
              <a:rPr lang="en-US" sz="2800" dirty="0" smtClean="0">
                <a:latin typeface="+mn-lt"/>
              </a:rPr>
              <a:t>palatine </a:t>
            </a:r>
            <a:r>
              <a:rPr lang="en-US" sz="2800" dirty="0">
                <a:latin typeface="+mn-lt"/>
              </a:rPr>
              <a:t>bone form the foundation for the hard palate and provide considerable support for the denture. </a:t>
            </a:r>
          </a:p>
          <a:p>
            <a:pPr marL="533400" indent="-533400" eaLnBrk="1" fontAlgn="auto" hangingPunct="1">
              <a:spcAft>
                <a:spcPts val="0"/>
              </a:spcAft>
              <a:buFont typeface="Wingdings 2"/>
              <a:buChar char=""/>
              <a:defRPr/>
            </a:pPr>
            <a:r>
              <a:rPr lang="en-US" sz="2800" dirty="0" smtClean="0">
                <a:latin typeface="+mn-lt"/>
              </a:rPr>
              <a:t>It is covered </a:t>
            </a:r>
            <a:r>
              <a:rPr lang="en-US" sz="2800" dirty="0">
                <a:latin typeface="+mn-lt"/>
              </a:rPr>
              <a:t>by soft tissue of varying thickness, even though the epithelium is keratinized throughout. </a:t>
            </a:r>
            <a:endParaRPr lang="en-US" sz="2800" dirty="0" smtClean="0">
              <a:latin typeface="+mn-lt"/>
            </a:endParaRPr>
          </a:p>
          <a:p>
            <a:pPr marL="533400" indent="-533400" eaLnBrk="1" fontAlgn="auto" hangingPunct="1">
              <a:spcAft>
                <a:spcPts val="0"/>
              </a:spcAft>
              <a:buFont typeface="Wingdings 2"/>
              <a:buChar char=""/>
              <a:defRPr/>
            </a:pPr>
            <a:endParaRPr lang="en-US" sz="2800" dirty="0">
              <a:latin typeface="+mn-lt"/>
            </a:endParaRPr>
          </a:p>
          <a:p>
            <a:pPr marL="533400" indent="-533400" eaLnBrk="1" fontAlgn="auto" hangingPunct="1">
              <a:spcAft>
                <a:spcPts val="0"/>
              </a:spcAft>
              <a:buFont typeface="Wingdings 2"/>
              <a:buChar char=""/>
              <a:defRPr/>
            </a:pPr>
            <a:endParaRPr lang="en-US" sz="2800" dirty="0"/>
          </a:p>
          <a:p>
            <a:pPr marL="533400" indent="-533400" eaLnBrk="1" fontAlgn="auto" hangingPunct="1">
              <a:spcAft>
                <a:spcPts val="0"/>
              </a:spcAft>
              <a:buFont typeface="Wingdings 2"/>
              <a:buChar char=""/>
              <a:defRPr/>
            </a:pPr>
            <a:endParaRPr lang="en-US" sz="2800" dirty="0"/>
          </a:p>
        </p:txBody>
      </p:sp>
      <p:pic>
        <p:nvPicPr>
          <p:cNvPr id="79875" name="Picture 4" descr="DSC02380"/>
          <p:cNvPicPr>
            <a:picLocks noChangeAspect="1" noChangeArrowheads="1"/>
          </p:cNvPicPr>
          <p:nvPr/>
        </p:nvPicPr>
        <p:blipFill>
          <a:blip r:embed="rId3" cstate="print">
            <a:lum bright="28000" contrast="54000"/>
          </a:blip>
          <a:srcRect l="8331" t="2765" r="17532" b="58313"/>
          <a:stretch>
            <a:fillRect/>
          </a:stretch>
        </p:blipFill>
        <p:spPr bwMode="auto">
          <a:xfrm>
            <a:off x="6019800" y="1905000"/>
            <a:ext cx="2807664" cy="1252538"/>
          </a:xfrm>
          <a:prstGeom prst="rect">
            <a:avLst/>
          </a:prstGeom>
          <a:ln>
            <a:noFill/>
          </a:ln>
          <a:effectLst>
            <a:softEdge rad="112500"/>
          </a:effectLst>
        </p:spPr>
      </p:pic>
      <p:pic>
        <p:nvPicPr>
          <p:cNvPr id="79876" name="Picture 5" descr="DSC02393"/>
          <p:cNvPicPr>
            <a:picLocks noChangeAspect="1" noChangeArrowheads="1"/>
          </p:cNvPicPr>
          <p:nvPr/>
        </p:nvPicPr>
        <p:blipFill>
          <a:blip r:embed="rId4" cstate="print">
            <a:lum bright="34000" contrast="60000"/>
          </a:blip>
          <a:srcRect l="3270" t="27516" b="23203"/>
          <a:stretch>
            <a:fillRect/>
          </a:stretch>
        </p:blipFill>
        <p:spPr bwMode="auto">
          <a:xfrm>
            <a:off x="6096000" y="4114800"/>
            <a:ext cx="2819400" cy="127583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80</a:t>
            </a:fld>
            <a:endParaRPr lang="en-US"/>
          </a:p>
        </p:txBody>
      </p:sp>
    </p:spTree>
    <p:extLst>
      <p:ext uri="{BB962C8B-B14F-4D97-AF65-F5344CB8AC3E}">
        <p14:creationId xmlns:p14="http://schemas.microsoft.com/office/powerpoint/2010/main" xmlns="" val="406846189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80898" name="Rectangle 3"/>
          <p:cNvSpPr>
            <a:spLocks noGrp="1" noChangeArrowheads="1"/>
          </p:cNvSpPr>
          <p:nvPr>
            <p:ph sz="quarter" idx="1"/>
          </p:nvPr>
        </p:nvSpPr>
        <p:spPr>
          <a:xfrm>
            <a:off x="357158" y="571480"/>
            <a:ext cx="8305800" cy="4876800"/>
          </a:xfrm>
        </p:spPr>
        <p:txBody>
          <a:bodyPr>
            <a:normAutofit/>
          </a:bodyPr>
          <a:lstStyle/>
          <a:p>
            <a:pPr algn="just">
              <a:lnSpc>
                <a:spcPct val="120000"/>
              </a:lnSpc>
              <a:buNone/>
            </a:pPr>
            <a:r>
              <a:rPr lang="en-US" sz="4000" b="1" dirty="0" smtClean="0">
                <a:solidFill>
                  <a:srgbClr val="00B0F0"/>
                </a:solidFill>
                <a:latin typeface="+mn-lt"/>
              </a:rPr>
              <a:t>3</a:t>
            </a:r>
            <a:r>
              <a:rPr lang="en-US" sz="4000" b="1" u="sng" dirty="0" smtClean="0">
                <a:solidFill>
                  <a:srgbClr val="00B0F0"/>
                </a:solidFill>
                <a:latin typeface="+mn-lt"/>
              </a:rPr>
              <a:t>. Soft Tissues</a:t>
            </a:r>
          </a:p>
          <a:p>
            <a:pPr algn="just" eaLnBrk="1" hangingPunct="1">
              <a:lnSpc>
                <a:spcPct val="120000"/>
              </a:lnSpc>
            </a:pPr>
            <a:r>
              <a:rPr lang="en-US" sz="2400" dirty="0" smtClean="0">
                <a:latin typeface="+mn-lt"/>
              </a:rPr>
              <a:t>The presence of keratinized firmly bound mucosa permits the tissue to better resist stress.</a:t>
            </a:r>
          </a:p>
          <a:p>
            <a:pPr algn="just" eaLnBrk="1" hangingPunct="1">
              <a:lnSpc>
                <a:spcPct val="120000"/>
              </a:lnSpc>
            </a:pPr>
            <a:r>
              <a:rPr lang="en-US" sz="2400" dirty="0" smtClean="0">
                <a:latin typeface="+mn-lt"/>
              </a:rPr>
              <a:t> Keratin is a </a:t>
            </a:r>
            <a:r>
              <a:rPr lang="en-US" sz="2400" dirty="0" err="1" smtClean="0">
                <a:latin typeface="+mn-lt"/>
              </a:rPr>
              <a:t>scleroprotein</a:t>
            </a:r>
            <a:r>
              <a:rPr lang="en-US" sz="2400" dirty="0" smtClean="0">
                <a:latin typeface="+mn-lt"/>
              </a:rPr>
              <a:t> present in the stratum </a:t>
            </a:r>
            <a:r>
              <a:rPr lang="en-US" sz="2400" dirty="0" err="1" smtClean="0">
                <a:latin typeface="+mn-lt"/>
              </a:rPr>
              <a:t>corneum</a:t>
            </a:r>
            <a:r>
              <a:rPr lang="en-US" sz="2400" dirty="0" smtClean="0">
                <a:latin typeface="+mn-lt"/>
              </a:rPr>
              <a:t> ….. protects the vital underlying epithelial layers. </a:t>
            </a:r>
          </a:p>
          <a:p>
            <a:pPr algn="just" eaLnBrk="1" hangingPunct="1">
              <a:lnSpc>
                <a:spcPct val="120000"/>
              </a:lnSpc>
            </a:pPr>
            <a:r>
              <a:rPr lang="en-US" sz="2400" dirty="0" smtClean="0">
                <a:latin typeface="+mn-lt"/>
              </a:rPr>
              <a:t>Resilient </a:t>
            </a:r>
            <a:r>
              <a:rPr lang="en-US" sz="2400" dirty="0" err="1" smtClean="0">
                <a:latin typeface="+mn-lt"/>
              </a:rPr>
              <a:t>submucosa</a:t>
            </a:r>
            <a:r>
              <a:rPr lang="en-US" sz="2400" dirty="0" smtClean="0">
                <a:latin typeface="+mn-lt"/>
              </a:rPr>
              <a:t> permits moderate compressibility with out much impingement of the mucosa between denture  base and bone.</a:t>
            </a:r>
          </a:p>
          <a:p>
            <a:pPr algn="just" eaLnBrk="1" hangingPunct="1">
              <a:lnSpc>
                <a:spcPct val="120000"/>
              </a:lnSpc>
            </a:pPr>
            <a:endParaRPr lang="en-US" sz="2400" dirty="0" smtClean="0">
              <a:solidFill>
                <a:srgbClr val="002060"/>
              </a:solidFill>
            </a:endParaRPr>
          </a:p>
          <a:p>
            <a:pPr algn="just" eaLnBrk="1" hangingPunct="1">
              <a:lnSpc>
                <a:spcPct val="120000"/>
              </a:lnSpc>
            </a:pPr>
            <a:endParaRPr lang="en-US" sz="2400" dirty="0" smtClean="0">
              <a:solidFill>
                <a:schemeClr val="accent1"/>
              </a:solidFill>
            </a:endParaRPr>
          </a:p>
          <a:p>
            <a:pPr algn="just" eaLnBrk="1" hangingPunct="1">
              <a:lnSpc>
                <a:spcPct val="120000"/>
              </a:lnSpc>
            </a:pPr>
            <a:endParaRPr lang="en-US" sz="2400" dirty="0" smtClean="0">
              <a:solidFill>
                <a:schemeClr val="accent1"/>
              </a:solidFill>
            </a:endParaRPr>
          </a:p>
        </p:txBody>
      </p:sp>
      <p:sp>
        <p:nvSpPr>
          <p:cNvPr id="2" name="Slide Number Placeholder 1"/>
          <p:cNvSpPr>
            <a:spLocks noGrp="1"/>
          </p:cNvSpPr>
          <p:nvPr>
            <p:ph type="sldNum" sz="quarter" idx="12"/>
          </p:nvPr>
        </p:nvSpPr>
        <p:spPr/>
        <p:txBody>
          <a:bodyPr/>
          <a:lstStyle/>
          <a:p>
            <a:fld id="{A8321860-269E-4CBF-B856-6A93AF4A4EC8}" type="slidenum">
              <a:rPr lang="en-US" smtClean="0"/>
              <a:pPr/>
              <a:t>81</a:t>
            </a:fld>
            <a:endParaRPr lang="en-US"/>
          </a:p>
        </p:txBody>
      </p:sp>
    </p:spTree>
    <p:extLst>
      <p:ext uri="{BB962C8B-B14F-4D97-AF65-F5344CB8AC3E}">
        <p14:creationId xmlns:p14="http://schemas.microsoft.com/office/powerpoint/2010/main" xmlns="" val="416419141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838200"/>
            <a:ext cx="8232648" cy="5260848"/>
          </a:xfrm>
        </p:spPr>
        <p:txBody>
          <a:bodyPr>
            <a:noAutofit/>
          </a:bodyPr>
          <a:lstStyle/>
          <a:p>
            <a:pPr>
              <a:lnSpc>
                <a:spcPct val="120000"/>
              </a:lnSpc>
              <a:buNone/>
            </a:pPr>
            <a:r>
              <a:rPr lang="en-US" sz="4000" dirty="0" smtClean="0">
                <a:solidFill>
                  <a:schemeClr val="accent4">
                    <a:lumMod val="60000"/>
                    <a:lumOff val="40000"/>
                  </a:schemeClr>
                </a:solidFill>
                <a:latin typeface="+mn-lt"/>
              </a:rPr>
              <a:t>4. </a:t>
            </a:r>
            <a:r>
              <a:rPr lang="en-US" sz="3600" u="sng" dirty="0" smtClean="0">
                <a:solidFill>
                  <a:schemeClr val="accent4">
                    <a:lumMod val="60000"/>
                    <a:lumOff val="40000"/>
                  </a:schemeClr>
                </a:solidFill>
                <a:latin typeface="+mn-lt"/>
              </a:rPr>
              <a:t>Bone Factor</a:t>
            </a:r>
          </a:p>
          <a:p>
            <a:pPr>
              <a:lnSpc>
                <a:spcPct val="120000"/>
              </a:lnSpc>
            </a:pPr>
            <a:r>
              <a:rPr lang="en-US" sz="2800" dirty="0" smtClean="0">
                <a:solidFill>
                  <a:srgbClr val="FFFF00"/>
                </a:solidFill>
                <a:latin typeface="+mn-lt"/>
              </a:rPr>
              <a:t>pressure tension concept </a:t>
            </a:r>
            <a:r>
              <a:rPr lang="en-US" sz="2800" dirty="0" smtClean="0">
                <a:latin typeface="+mn-lt"/>
              </a:rPr>
              <a:t>…..destruction or preservation of the bone of the residual ridge.</a:t>
            </a:r>
          </a:p>
          <a:p>
            <a:pPr>
              <a:lnSpc>
                <a:spcPct val="120000"/>
              </a:lnSpc>
            </a:pPr>
            <a:r>
              <a:rPr lang="en-US" sz="2800" dirty="0" smtClean="0">
                <a:latin typeface="+mn-lt"/>
              </a:rPr>
              <a:t>pressure stimulates </a:t>
            </a:r>
            <a:r>
              <a:rPr lang="en-US" sz="2800" dirty="0" err="1" smtClean="0">
                <a:latin typeface="+mn-lt"/>
              </a:rPr>
              <a:t>resorption</a:t>
            </a:r>
            <a:r>
              <a:rPr lang="en-US" sz="2800" dirty="0" smtClean="0">
                <a:latin typeface="+mn-lt"/>
              </a:rPr>
              <a:t> and tension maintains the integrity or causes the deposition</a:t>
            </a:r>
            <a:r>
              <a:rPr lang="en-US" sz="2800" b="1" i="1" dirty="0" smtClean="0">
                <a:latin typeface="+mn-lt"/>
              </a:rPr>
              <a:t> </a:t>
            </a:r>
            <a:r>
              <a:rPr lang="en-US" sz="2800" dirty="0" smtClean="0">
                <a:latin typeface="+mn-lt"/>
              </a:rPr>
              <a:t>of bone. </a:t>
            </a:r>
          </a:p>
          <a:p>
            <a:pPr>
              <a:lnSpc>
                <a:spcPct val="120000"/>
              </a:lnSpc>
            </a:pPr>
            <a:r>
              <a:rPr lang="en-US" sz="2800" dirty="0" smtClean="0">
                <a:latin typeface="+mn-lt"/>
              </a:rPr>
              <a:t>the area of </a:t>
            </a:r>
            <a:r>
              <a:rPr lang="en-US" sz="2800" dirty="0" smtClean="0">
                <a:solidFill>
                  <a:srgbClr val="FFFF00"/>
                </a:solidFill>
                <a:latin typeface="+mn-lt"/>
              </a:rPr>
              <a:t>muscle attachment</a:t>
            </a:r>
            <a:r>
              <a:rPr lang="en-US" sz="2800" dirty="0" smtClean="0">
                <a:latin typeface="+mn-lt"/>
              </a:rPr>
              <a:t>, tends to preserve the quality of bone.</a:t>
            </a:r>
            <a:r>
              <a:rPr lang="en-US" sz="2800" dirty="0" smtClean="0">
                <a:solidFill>
                  <a:srgbClr val="002060"/>
                </a:solidFill>
                <a:latin typeface="+mn-lt"/>
              </a:rPr>
              <a:t> </a:t>
            </a:r>
          </a:p>
          <a:p>
            <a:pPr algn="just">
              <a:lnSpc>
                <a:spcPct val="120000"/>
              </a:lnSpc>
            </a:pPr>
            <a:r>
              <a:rPr lang="en-US" sz="2800" dirty="0" smtClean="0">
                <a:latin typeface="+mn-lt"/>
              </a:rPr>
              <a:t>Cortical bone is more resistant to </a:t>
            </a:r>
            <a:r>
              <a:rPr lang="en-US" sz="2800" dirty="0" err="1" smtClean="0">
                <a:latin typeface="+mn-lt"/>
              </a:rPr>
              <a:t>resorption</a:t>
            </a:r>
            <a:r>
              <a:rPr lang="en-US" sz="2800" dirty="0" smtClean="0">
                <a:latin typeface="+mn-lt"/>
              </a:rPr>
              <a:t> than </a:t>
            </a:r>
            <a:r>
              <a:rPr lang="en-US" sz="2800" dirty="0" err="1" smtClean="0">
                <a:latin typeface="+mn-lt"/>
              </a:rPr>
              <a:t>cancellous</a:t>
            </a:r>
            <a:r>
              <a:rPr lang="en-US" sz="2800" dirty="0" smtClean="0">
                <a:latin typeface="+mn-lt"/>
              </a:rPr>
              <a:t> or </a:t>
            </a:r>
            <a:r>
              <a:rPr lang="en-US" sz="2800" dirty="0" err="1" smtClean="0">
                <a:latin typeface="+mn-lt"/>
              </a:rPr>
              <a:t>medullary</a:t>
            </a:r>
            <a:r>
              <a:rPr lang="en-US" sz="2800" dirty="0" smtClean="0">
                <a:latin typeface="+mn-lt"/>
              </a:rPr>
              <a:t> bone.</a:t>
            </a:r>
          </a:p>
          <a:p>
            <a:endParaRPr lang="en-US" sz="2800" dirty="0"/>
          </a:p>
        </p:txBody>
      </p:sp>
      <p:sp>
        <p:nvSpPr>
          <p:cNvPr id="4" name="Slide Number Placeholder 3"/>
          <p:cNvSpPr>
            <a:spLocks noGrp="1"/>
          </p:cNvSpPr>
          <p:nvPr>
            <p:ph type="sldNum" sz="quarter" idx="12"/>
          </p:nvPr>
        </p:nvSpPr>
        <p:spPr/>
        <p:txBody>
          <a:bodyPr/>
          <a:lstStyle/>
          <a:p>
            <a:fld id="{A8321860-269E-4CBF-B856-6A93AF4A4EC8}" type="slidenum">
              <a:rPr lang="en-US" smtClean="0"/>
              <a:pPr/>
              <a:t>82</a:t>
            </a:fld>
            <a:endParaRPr lang="en-US"/>
          </a:p>
        </p:txBody>
      </p:sp>
    </p:spTree>
    <p:extLst>
      <p:ext uri="{BB962C8B-B14F-4D97-AF65-F5344CB8AC3E}">
        <p14:creationId xmlns:p14="http://schemas.microsoft.com/office/powerpoint/2010/main" xmlns="" val="31190725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7851648" cy="4572000"/>
          </a:xfrm>
        </p:spPr>
        <p:txBody>
          <a:bodyPr>
            <a:normAutofit/>
          </a:bodyPr>
          <a:lstStyle/>
          <a:p>
            <a:pPr algn="ctr">
              <a:buNone/>
            </a:pPr>
            <a:r>
              <a:rPr lang="en-US" sz="3200" dirty="0" smtClean="0">
                <a:solidFill>
                  <a:srgbClr val="92D050"/>
                </a:solidFill>
              </a:rPr>
              <a:t>Based on the clinical and histological impressions the dentist can </a:t>
            </a:r>
            <a:r>
              <a:rPr lang="en-US" sz="3200" dirty="0" err="1" smtClean="0">
                <a:solidFill>
                  <a:srgbClr val="92D050"/>
                </a:solidFill>
              </a:rPr>
              <a:t>categorise</a:t>
            </a:r>
            <a:r>
              <a:rPr lang="en-US" sz="3200" dirty="0" smtClean="0">
                <a:solidFill>
                  <a:srgbClr val="92D050"/>
                </a:solidFill>
              </a:rPr>
              <a:t> the denture bearing areas in to;</a:t>
            </a:r>
          </a:p>
          <a:p>
            <a:pPr marL="0" indent="0">
              <a:lnSpc>
                <a:spcPct val="150000"/>
              </a:lnSpc>
              <a:buNone/>
            </a:pPr>
            <a:r>
              <a:rPr lang="en-US" sz="2400" dirty="0" smtClean="0"/>
              <a:t> </a:t>
            </a:r>
          </a:p>
        </p:txBody>
      </p:sp>
      <p:graphicFrame>
        <p:nvGraphicFramePr>
          <p:cNvPr id="2" name="Diagram 1"/>
          <p:cNvGraphicFramePr/>
          <p:nvPr>
            <p:extLst>
              <p:ext uri="{D42A27DB-BD31-4B8C-83A1-F6EECF244321}">
                <p14:modId xmlns:p14="http://schemas.microsoft.com/office/powerpoint/2010/main" xmlns="" val="911668984"/>
              </p:ext>
            </p:extLst>
          </p:nvPr>
        </p:nvGraphicFramePr>
        <p:xfrm>
          <a:off x="228600" y="1524000"/>
          <a:ext cx="8458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8321860-269E-4CBF-B856-6A93AF4A4EC8}" type="slidenum">
              <a:rPr lang="en-US" smtClean="0"/>
              <a:pPr/>
              <a:t>83</a:t>
            </a:fld>
            <a:endParaRPr lang="en-US"/>
          </a:p>
        </p:txBody>
      </p:sp>
    </p:spTree>
    <p:extLst>
      <p:ext uri="{BB962C8B-B14F-4D97-AF65-F5344CB8AC3E}">
        <p14:creationId xmlns:p14="http://schemas.microsoft.com/office/powerpoint/2010/main" xmlns="" val="345662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3" name="Rectangle 3"/>
          <p:cNvSpPr>
            <a:spLocks noGrp="1" noChangeArrowheads="1"/>
          </p:cNvSpPr>
          <p:nvPr>
            <p:ph sz="quarter" idx="1"/>
          </p:nvPr>
        </p:nvSpPr>
        <p:spPr>
          <a:xfrm>
            <a:off x="581122" y="976746"/>
            <a:ext cx="7772400" cy="2743200"/>
          </a:xfrm>
        </p:spPr>
        <p:txBody>
          <a:bodyPr>
            <a:normAutofit/>
          </a:bodyPr>
          <a:lstStyle/>
          <a:p>
            <a:pPr marL="274320" indent="-274320" algn="ctr" eaLnBrk="1" fontAlgn="auto" hangingPunct="1">
              <a:spcBef>
                <a:spcPct val="0"/>
              </a:spcBef>
              <a:spcAft>
                <a:spcPts val="0"/>
              </a:spcAft>
              <a:buSzTx/>
              <a:buFont typeface="Wingdings 2"/>
              <a:buChar char=""/>
              <a:defRPr/>
            </a:pPr>
            <a:r>
              <a:rPr lang="en-US" sz="3600" dirty="0">
                <a:solidFill>
                  <a:srgbClr val="FFFF00"/>
                </a:solidFill>
              </a:rPr>
              <a:t>A high or </a:t>
            </a:r>
            <a:r>
              <a:rPr lang="en-US" sz="3600" i="1" u="sng" dirty="0">
                <a:solidFill>
                  <a:srgbClr val="FFFF00"/>
                </a:solidFill>
              </a:rPr>
              <a:t>V-shaped</a:t>
            </a:r>
            <a:r>
              <a:rPr lang="en-US" sz="3600" dirty="0">
                <a:solidFill>
                  <a:srgbClr val="FFFF00"/>
                </a:solidFill>
              </a:rPr>
              <a:t> </a:t>
            </a:r>
            <a:r>
              <a:rPr lang="en-US" sz="3600" dirty="0" smtClean="0">
                <a:solidFill>
                  <a:srgbClr val="FFFF00"/>
                </a:solidFill>
              </a:rPr>
              <a:t> palate </a:t>
            </a:r>
            <a:r>
              <a:rPr lang="en-US" sz="3600" dirty="0">
                <a:solidFill>
                  <a:srgbClr val="FFFF00"/>
                </a:solidFill>
              </a:rPr>
              <a:t>only provides secondary support.</a:t>
            </a:r>
          </a:p>
          <a:p>
            <a:pPr marL="274320" indent="-274320" algn="ctr" eaLnBrk="1" fontAlgn="auto" hangingPunct="1">
              <a:spcBef>
                <a:spcPct val="0"/>
              </a:spcBef>
              <a:spcAft>
                <a:spcPts val="0"/>
              </a:spcAft>
              <a:buSzTx/>
              <a:buFont typeface="Wingdings 2"/>
              <a:buChar char=""/>
              <a:defRPr/>
            </a:pPr>
            <a:r>
              <a:rPr lang="en-US" sz="3600" dirty="0">
                <a:solidFill>
                  <a:srgbClr val="FFFF00"/>
                </a:solidFill>
              </a:rPr>
              <a:t>The flat </a:t>
            </a:r>
            <a:r>
              <a:rPr lang="en-US" sz="3600" dirty="0" smtClean="0">
                <a:solidFill>
                  <a:srgbClr val="FFFF00"/>
                </a:solidFill>
              </a:rPr>
              <a:t>or U shaped palate </a:t>
            </a:r>
            <a:r>
              <a:rPr lang="en-US" sz="3600" dirty="0">
                <a:solidFill>
                  <a:srgbClr val="FFFF00"/>
                </a:solidFill>
              </a:rPr>
              <a:t>provides excellent </a:t>
            </a:r>
            <a:r>
              <a:rPr lang="en-US" sz="3600" dirty="0" smtClean="0">
                <a:solidFill>
                  <a:srgbClr val="FFFF00"/>
                </a:solidFill>
              </a:rPr>
              <a:t>support</a:t>
            </a:r>
            <a:endParaRPr lang="en-US" sz="3600" dirty="0">
              <a:solidFill>
                <a:srgbClr val="FFFF00"/>
              </a:solidFill>
            </a:endParaRPr>
          </a:p>
        </p:txBody>
      </p:sp>
      <p:pic>
        <p:nvPicPr>
          <p:cNvPr id="83971" name="Picture 4" descr="DSC02375"/>
          <p:cNvPicPr>
            <a:picLocks noChangeAspect="1" noChangeArrowheads="1"/>
          </p:cNvPicPr>
          <p:nvPr/>
        </p:nvPicPr>
        <p:blipFill>
          <a:blip r:embed="rId2" cstate="print">
            <a:lum bright="22000" contrast="38000"/>
          </a:blip>
          <a:srcRect l="10406" t="17297" r="7805"/>
          <a:stretch>
            <a:fillRect/>
          </a:stretch>
        </p:blipFill>
        <p:spPr bwMode="auto">
          <a:xfrm>
            <a:off x="843407" y="3477768"/>
            <a:ext cx="3452452" cy="2950463"/>
          </a:xfrm>
          <a:prstGeom prst="rect">
            <a:avLst/>
          </a:prstGeom>
          <a:ln>
            <a:noFill/>
          </a:ln>
          <a:effectLst>
            <a:softEdge rad="112500"/>
          </a:effectLst>
        </p:spPr>
      </p:pic>
      <p:pic>
        <p:nvPicPr>
          <p:cNvPr id="83972" name="Picture 5" descr="DSC02376"/>
          <p:cNvPicPr>
            <a:picLocks noChangeAspect="1" noChangeArrowheads="1"/>
          </p:cNvPicPr>
          <p:nvPr/>
        </p:nvPicPr>
        <p:blipFill>
          <a:blip r:embed="rId3" cstate="print">
            <a:lum bright="22000" contrast="38000"/>
          </a:blip>
          <a:srcRect l="3340" t="24469" r="1653" b="4453"/>
          <a:stretch>
            <a:fillRect/>
          </a:stretch>
        </p:blipFill>
        <p:spPr bwMode="auto">
          <a:xfrm>
            <a:off x="4953000" y="3505200"/>
            <a:ext cx="3361267" cy="2803526"/>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A8321860-269E-4CBF-B856-6A93AF4A4EC8}" type="slidenum">
              <a:rPr lang="en-US" smtClean="0"/>
              <a:pPr/>
              <a:t>84</a:t>
            </a:fld>
            <a:endParaRPr lang="en-US"/>
          </a:p>
        </p:txBody>
      </p:sp>
    </p:spTree>
    <p:extLst>
      <p:ext uri="{BB962C8B-B14F-4D97-AF65-F5344CB8AC3E}">
        <p14:creationId xmlns:p14="http://schemas.microsoft.com/office/powerpoint/2010/main" xmlns="" val="322522187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6" name="Rectangle 4"/>
          <p:cNvSpPr>
            <a:spLocks noGrp="1" noChangeArrowheads="1"/>
          </p:cNvSpPr>
          <p:nvPr>
            <p:ph type="title"/>
          </p:nvPr>
        </p:nvSpPr>
        <p:spPr>
          <a:xfrm>
            <a:off x="304800" y="152401"/>
            <a:ext cx="8534400" cy="1371600"/>
          </a:xfrm>
        </p:spPr>
        <p:txBody>
          <a:bodyPr>
            <a:normAutofit/>
          </a:bodyPr>
          <a:lstStyle/>
          <a:p>
            <a:pPr algn="ctr" eaLnBrk="1" fontAlgn="auto" hangingPunct="1">
              <a:spcAft>
                <a:spcPts val="0"/>
              </a:spcAft>
              <a:defRPr/>
            </a:pPr>
            <a:r>
              <a:rPr lang="en-US" sz="3600" dirty="0" smtClean="0">
                <a:solidFill>
                  <a:schemeClr val="accent1">
                    <a:lumMod val="60000"/>
                    <a:lumOff val="40000"/>
                  </a:schemeClr>
                </a:solidFill>
                <a:latin typeface="+mn-lt"/>
              </a:rPr>
              <a:t>Methods  To  Improve  Support</a:t>
            </a:r>
            <a:br>
              <a:rPr lang="en-US" sz="3600" dirty="0" smtClean="0">
                <a:solidFill>
                  <a:schemeClr val="accent1">
                    <a:lumMod val="60000"/>
                    <a:lumOff val="40000"/>
                  </a:schemeClr>
                </a:solidFill>
                <a:latin typeface="+mn-lt"/>
              </a:rPr>
            </a:br>
            <a:endParaRPr lang="en-US" sz="3600" dirty="0">
              <a:solidFill>
                <a:schemeClr val="accent1">
                  <a:lumMod val="60000"/>
                  <a:lumOff val="40000"/>
                </a:schemeClr>
              </a:solidFill>
              <a:latin typeface="+mn-lt"/>
            </a:endParaRPr>
          </a:p>
        </p:txBody>
      </p:sp>
      <p:sp>
        <p:nvSpPr>
          <p:cNvPr id="89091" name="Rectangle 3"/>
          <p:cNvSpPr>
            <a:spLocks noGrp="1" noChangeArrowheads="1"/>
          </p:cNvSpPr>
          <p:nvPr>
            <p:ph sz="half" idx="1"/>
          </p:nvPr>
        </p:nvSpPr>
        <p:spPr>
          <a:xfrm>
            <a:off x="301978" y="1371600"/>
            <a:ext cx="4038600" cy="4681538"/>
          </a:xfrm>
        </p:spPr>
        <p:txBody>
          <a:bodyPr>
            <a:normAutofit lnSpcReduction="10000"/>
          </a:bodyPr>
          <a:lstStyle/>
          <a:p>
            <a:pPr algn="ctr" eaLnBrk="1" hangingPunct="1">
              <a:buNone/>
            </a:pPr>
            <a:r>
              <a:rPr lang="en-US" sz="2400" dirty="0" smtClean="0">
                <a:solidFill>
                  <a:srgbClr val="99FF99"/>
                </a:solidFill>
              </a:rPr>
              <a:t>SURGICAL METHODS </a:t>
            </a:r>
          </a:p>
          <a:p>
            <a:pPr eaLnBrk="1" hangingPunct="1">
              <a:buNone/>
            </a:pPr>
            <a:endParaRPr lang="en-US" sz="2400" dirty="0" smtClean="0">
              <a:solidFill>
                <a:srgbClr val="002060"/>
              </a:solidFill>
            </a:endParaRPr>
          </a:p>
          <a:p>
            <a:pPr eaLnBrk="1" hangingPunct="1"/>
            <a:r>
              <a:rPr lang="en-US" sz="2800" dirty="0" smtClean="0"/>
              <a:t>Surgical removal of pendulous tissues.</a:t>
            </a:r>
          </a:p>
          <a:p>
            <a:pPr eaLnBrk="1" hangingPunct="1"/>
            <a:r>
              <a:rPr lang="en-US" sz="2800" dirty="0" smtClean="0"/>
              <a:t>Surgical reduction of sharp or spiny </a:t>
            </a:r>
            <a:r>
              <a:rPr lang="en-US" sz="2800" dirty="0" err="1" smtClean="0"/>
              <a:t>mandibular</a:t>
            </a:r>
            <a:r>
              <a:rPr lang="en-US" sz="2800" dirty="0" smtClean="0"/>
              <a:t> ridges.</a:t>
            </a:r>
          </a:p>
          <a:p>
            <a:pPr eaLnBrk="1" hangingPunct="1"/>
            <a:r>
              <a:rPr lang="en-US" sz="2800" dirty="0" smtClean="0"/>
              <a:t>Surgical enlargement of ridge.</a:t>
            </a:r>
          </a:p>
          <a:p>
            <a:pPr eaLnBrk="1" hangingPunct="1"/>
            <a:r>
              <a:rPr lang="en-US" sz="2800" dirty="0" smtClean="0"/>
              <a:t>Flabby ridge.</a:t>
            </a:r>
          </a:p>
          <a:p>
            <a:pPr eaLnBrk="1" hangingPunct="1"/>
            <a:r>
              <a:rPr lang="en-US" sz="2800" dirty="0" smtClean="0"/>
              <a:t>Implants.</a:t>
            </a:r>
          </a:p>
          <a:p>
            <a:pPr eaLnBrk="1" hangingPunct="1"/>
            <a:endParaRPr lang="en-US" sz="2800" dirty="0" smtClean="0"/>
          </a:p>
        </p:txBody>
      </p:sp>
      <p:sp>
        <p:nvSpPr>
          <p:cNvPr id="89092" name="Rectangle 5"/>
          <p:cNvSpPr>
            <a:spLocks noGrp="1" noChangeArrowheads="1"/>
          </p:cNvSpPr>
          <p:nvPr>
            <p:ph sz="half" idx="2"/>
          </p:nvPr>
        </p:nvSpPr>
        <p:spPr>
          <a:xfrm>
            <a:off x="4800600" y="1371600"/>
            <a:ext cx="4038600" cy="4681538"/>
          </a:xfrm>
        </p:spPr>
        <p:txBody>
          <a:bodyPr>
            <a:normAutofit lnSpcReduction="10000"/>
          </a:bodyPr>
          <a:lstStyle/>
          <a:p>
            <a:pPr algn="ctr" eaLnBrk="1" hangingPunct="1">
              <a:buNone/>
            </a:pPr>
            <a:r>
              <a:rPr lang="en-US" sz="2400" dirty="0" smtClean="0">
                <a:solidFill>
                  <a:srgbClr val="CCCCFF"/>
                </a:solidFill>
              </a:rPr>
              <a:t>NON SURGICAL METHODS:</a:t>
            </a:r>
          </a:p>
          <a:p>
            <a:pPr algn="ctr" eaLnBrk="1" hangingPunct="1">
              <a:buNone/>
            </a:pPr>
            <a:endParaRPr lang="en-US" sz="2400" dirty="0" smtClean="0">
              <a:solidFill>
                <a:srgbClr val="CCCCFF"/>
              </a:solidFill>
            </a:endParaRPr>
          </a:p>
          <a:p>
            <a:pPr eaLnBrk="1" hangingPunct="1"/>
            <a:r>
              <a:rPr lang="en-US" sz="2800" dirty="0" err="1" smtClean="0"/>
              <a:t>Occlusal</a:t>
            </a:r>
            <a:r>
              <a:rPr lang="en-US" sz="2800" dirty="0" smtClean="0"/>
              <a:t> and vertical dimension correction of old prosthesis.</a:t>
            </a:r>
          </a:p>
          <a:p>
            <a:pPr eaLnBrk="1" hangingPunct="1"/>
            <a:r>
              <a:rPr lang="en-US" sz="2800" dirty="0" smtClean="0"/>
              <a:t>Good nutrition.</a:t>
            </a:r>
          </a:p>
          <a:p>
            <a:pPr eaLnBrk="1" hangingPunct="1"/>
            <a:r>
              <a:rPr lang="en-US" sz="2800" dirty="0" smtClean="0"/>
              <a:t>Conditioning of patients musculature. </a:t>
            </a:r>
          </a:p>
          <a:p>
            <a:pPr eaLnBrk="1" hangingPunct="1"/>
            <a:endParaRPr lang="en-US" sz="2800" dirty="0" smtClean="0">
              <a:solidFill>
                <a:srgbClr val="002060"/>
              </a:solidFill>
            </a:endParaRPr>
          </a:p>
        </p:txBody>
      </p:sp>
      <p:sp>
        <p:nvSpPr>
          <p:cNvPr id="2" name="Slide Number Placeholder 1"/>
          <p:cNvSpPr>
            <a:spLocks noGrp="1"/>
          </p:cNvSpPr>
          <p:nvPr>
            <p:ph type="sldNum" sz="quarter" idx="12"/>
          </p:nvPr>
        </p:nvSpPr>
        <p:spPr/>
        <p:txBody>
          <a:bodyPr/>
          <a:lstStyle/>
          <a:p>
            <a:fld id="{A8321860-269E-4CBF-B856-6A93AF4A4EC8}" type="slidenum">
              <a:rPr lang="en-US" smtClean="0"/>
              <a:pPr/>
              <a:t>85</a:t>
            </a:fld>
            <a:endParaRPr lang="en-US"/>
          </a:p>
        </p:txBody>
      </p:sp>
    </p:spTree>
    <p:extLst>
      <p:ext uri="{BB962C8B-B14F-4D97-AF65-F5344CB8AC3E}">
        <p14:creationId xmlns:p14="http://schemas.microsoft.com/office/powerpoint/2010/main" xmlns="" val="415899652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295400" y="2786058"/>
            <a:ext cx="6619892" cy="3500462"/>
          </a:xfrm>
          <a:ln w="57150">
            <a:solidFill>
              <a:schemeClr val="tx1"/>
            </a:solidFill>
          </a:ln>
        </p:spPr>
        <p:style>
          <a:lnRef idx="1">
            <a:schemeClr val="accent1"/>
          </a:lnRef>
          <a:fillRef idx="3">
            <a:schemeClr val="accent1"/>
          </a:fillRef>
          <a:effectRef idx="2">
            <a:schemeClr val="accent1"/>
          </a:effectRef>
          <a:fontRef idx="minor">
            <a:schemeClr val="lt1"/>
          </a:fontRef>
        </p:style>
        <p:txBody>
          <a:bodyPr>
            <a:normAutofit lnSpcReduction="10000"/>
          </a:bodyPr>
          <a:lstStyle/>
          <a:p>
            <a:pPr algn="ctr"/>
            <a:endParaRPr lang="en-US" dirty="0" smtClean="0">
              <a:latin typeface="Matura MT Script Capitals" pitchFamily="66" charset="0"/>
            </a:endParaRPr>
          </a:p>
          <a:p>
            <a:pPr algn="ctr"/>
            <a:r>
              <a:rPr lang="en-US" sz="2800" dirty="0" smtClean="0">
                <a:latin typeface="Matura MT Script Capitals" pitchFamily="66" charset="0"/>
              </a:rPr>
              <a:t>“Technique itself is merely the practical application of principles, and if the principles are unsound, the most elaborate and painstaking technique certainly is doomed to fail.”</a:t>
            </a:r>
          </a:p>
          <a:p>
            <a:pPr lvl="8">
              <a:buNone/>
            </a:pPr>
            <a:r>
              <a:rPr lang="en-US" sz="2800" dirty="0" smtClean="0">
                <a:latin typeface="Matura MT Script Capitals" pitchFamily="66" charset="0"/>
              </a:rPr>
              <a:t>                                       - </a:t>
            </a:r>
            <a:r>
              <a:rPr lang="en-US" sz="2800" dirty="0" err="1" smtClean="0">
                <a:latin typeface="Matura MT Script Capitals" pitchFamily="66" charset="0"/>
              </a:rPr>
              <a:t>Bohannan</a:t>
            </a:r>
            <a:endParaRPr lang="en-US" sz="2800" dirty="0" smtClean="0">
              <a:latin typeface="Matura MT Script Capitals" pitchFamily="66" charset="0"/>
            </a:endParaRPr>
          </a:p>
          <a:p>
            <a:endParaRPr lang="en-IN" dirty="0">
              <a:latin typeface="Matura MT Script Capitals" pitchFamily="66" charset="0"/>
            </a:endParaRPr>
          </a:p>
        </p:txBody>
      </p:sp>
      <p:sp>
        <p:nvSpPr>
          <p:cNvPr id="2" name="AutoShape 2" descr="http://1.bp.blogspot.com/-kgFzd5wh93Y/UK9znVParkI/AAAAAAAABFY/uM2wUdq6fJ8/s1600/depositphotos_8587116-Thinking-Smiley.jpg"/>
          <p:cNvSpPr>
            <a:spLocks noChangeAspect="1" noChangeArrowheads="1"/>
          </p:cNvSpPr>
          <p:nvPr/>
        </p:nvSpPr>
        <p:spPr bwMode="auto">
          <a:xfrm>
            <a:off x="155575" y="-2239963"/>
            <a:ext cx="5953125" cy="466725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1268" name="Picture 4" descr="http://1.bp.blogspot.com/-kgFzd5wh93Y/UK9znVParkI/AAAAAAAABFY/uM2wUdq6fJ8/s1600/depositphotos_8587116-Thinking-Smile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6314" y="214290"/>
            <a:ext cx="2524706" cy="19793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A8321860-269E-4CBF-B856-6A93AF4A4EC8}" type="slidenum">
              <a:rPr lang="en-US" smtClean="0"/>
              <a:pPr/>
              <a:t>86</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7158" y="214290"/>
            <a:ext cx="3143248" cy="24847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8932701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Slide Number Placeholder 2"/>
          <p:cNvSpPr>
            <a:spLocks noGrp="1"/>
          </p:cNvSpPr>
          <p:nvPr>
            <p:ph type="sldNum" sz="quarter" idx="12"/>
          </p:nvPr>
        </p:nvSpPr>
        <p:spPr/>
        <p:txBody>
          <a:bodyPr/>
          <a:lstStyle/>
          <a:p>
            <a:fld id="{A8321860-269E-4CBF-B856-6A93AF4A4EC8}" type="slidenum">
              <a:rPr lang="en-US" smtClean="0"/>
              <a:pPr/>
              <a:t>87</a:t>
            </a:fld>
            <a:endParaRPr lang="en-US"/>
          </a:p>
        </p:txBody>
      </p:sp>
      <p:sp>
        <p:nvSpPr>
          <p:cNvPr id="4" name="Content Placeholder 3"/>
          <p:cNvSpPr>
            <a:spLocks noGrp="1"/>
          </p:cNvSpPr>
          <p:nvPr>
            <p:ph sz="quarter" idx="1"/>
          </p:nvPr>
        </p:nvSpPr>
        <p:spPr/>
        <p:txBody>
          <a:bodyPr>
            <a:normAutofit fontScale="92500"/>
          </a:bodyPr>
          <a:lstStyle/>
          <a:p>
            <a:pPr algn="just"/>
            <a:r>
              <a:rPr lang="en-US" sz="2800" i="1" dirty="0"/>
              <a:t>Boucher’s </a:t>
            </a:r>
            <a:r>
              <a:rPr lang="en-US" sz="2800" dirty="0" err="1"/>
              <a:t>prosthodontic</a:t>
            </a:r>
            <a:r>
              <a:rPr lang="en-US" sz="2800" dirty="0"/>
              <a:t> treatment for edentulous patients  - 11th edition</a:t>
            </a:r>
          </a:p>
          <a:p>
            <a:pPr algn="just"/>
            <a:r>
              <a:rPr lang="en-US" sz="2800" dirty="0">
                <a:solidFill>
                  <a:srgbClr val="FFCCFF"/>
                </a:solidFill>
              </a:rPr>
              <a:t>Complete denture prosthodontics, 2nd edition, </a:t>
            </a:r>
            <a:r>
              <a:rPr lang="en-US" sz="2800" dirty="0" smtClean="0">
                <a:solidFill>
                  <a:srgbClr val="FFCCFF"/>
                </a:solidFill>
              </a:rPr>
              <a:t>John j. </a:t>
            </a:r>
            <a:r>
              <a:rPr lang="en-US" sz="2800" dirty="0" err="1">
                <a:solidFill>
                  <a:srgbClr val="FFCCFF"/>
                </a:solidFill>
              </a:rPr>
              <a:t>Sharry</a:t>
            </a:r>
            <a:endParaRPr lang="en-US" sz="2800" dirty="0">
              <a:solidFill>
                <a:srgbClr val="FFCCFF"/>
              </a:solidFill>
            </a:endParaRPr>
          </a:p>
          <a:p>
            <a:pPr algn="just"/>
            <a:r>
              <a:rPr lang="en-US" sz="2800" dirty="0"/>
              <a:t>Impressions for complete dentures, </a:t>
            </a:r>
            <a:r>
              <a:rPr lang="en-US" sz="2800" dirty="0" smtClean="0"/>
              <a:t>Bernard Levin</a:t>
            </a:r>
            <a:endParaRPr lang="en-US" sz="2800" dirty="0"/>
          </a:p>
          <a:p>
            <a:pPr algn="just">
              <a:spcBef>
                <a:spcPct val="0"/>
              </a:spcBef>
              <a:buSzTx/>
            </a:pPr>
            <a:r>
              <a:rPr lang="en-US" sz="2800" dirty="0">
                <a:solidFill>
                  <a:srgbClr val="FFCCFF"/>
                </a:solidFill>
              </a:rPr>
              <a:t>Problems and solutions in complete denture </a:t>
            </a:r>
            <a:r>
              <a:rPr lang="en-US" sz="2800" dirty="0" smtClean="0">
                <a:solidFill>
                  <a:srgbClr val="FFCCFF"/>
                </a:solidFill>
              </a:rPr>
              <a:t>prosthodontics, David J. </a:t>
            </a:r>
            <a:r>
              <a:rPr lang="en-US" sz="2800" dirty="0">
                <a:solidFill>
                  <a:srgbClr val="FFCCFF"/>
                </a:solidFill>
              </a:rPr>
              <a:t>Lamb</a:t>
            </a:r>
          </a:p>
          <a:p>
            <a:pPr algn="just"/>
            <a:r>
              <a:rPr lang="en-US" sz="2800" dirty="0"/>
              <a:t>Essentials in complete denture prosthodontics, 2nd edition, </a:t>
            </a:r>
            <a:r>
              <a:rPr lang="en-US" sz="2800" dirty="0" smtClean="0"/>
              <a:t>Sheldon Winkler</a:t>
            </a:r>
            <a:r>
              <a:rPr lang="en-US" sz="2800" dirty="0"/>
              <a:t>.</a:t>
            </a:r>
          </a:p>
          <a:p>
            <a:pPr algn="just"/>
            <a:r>
              <a:rPr lang="en-US" sz="2800" dirty="0">
                <a:solidFill>
                  <a:srgbClr val="FFCCFF"/>
                </a:solidFill>
              </a:rPr>
              <a:t>A contemporary review of the factors involved in complete denture retention, stability, and support.  Part 1: retention  T. E. Jacobson, A.J. </a:t>
            </a:r>
            <a:r>
              <a:rPr lang="en-US" sz="2800" dirty="0" err="1">
                <a:solidFill>
                  <a:srgbClr val="FFCCFF"/>
                </a:solidFill>
              </a:rPr>
              <a:t>Krol</a:t>
            </a:r>
            <a:r>
              <a:rPr lang="en-US" sz="2800" dirty="0">
                <a:solidFill>
                  <a:srgbClr val="FFCCFF"/>
                </a:solidFill>
              </a:rPr>
              <a:t>. JPD 1983, 49:5-15</a:t>
            </a:r>
            <a:r>
              <a:rPr lang="en-US" sz="2800" dirty="0" smtClean="0">
                <a:solidFill>
                  <a:srgbClr val="FFCCFF"/>
                </a:solidFill>
              </a:rPr>
              <a:t>.</a:t>
            </a:r>
            <a:endParaRPr lang="en-US" sz="2800" dirty="0"/>
          </a:p>
          <a:p>
            <a:pPr algn="just"/>
            <a:endParaRPr lang="en-US" sz="2800" dirty="0"/>
          </a:p>
          <a:p>
            <a:pPr algn="just"/>
            <a:endParaRPr lang="en-US" sz="2800" dirty="0"/>
          </a:p>
          <a:p>
            <a:pPr algn="just"/>
            <a:endParaRPr lang="en-US" dirty="0"/>
          </a:p>
        </p:txBody>
      </p:sp>
    </p:spTree>
    <p:extLst>
      <p:ext uri="{BB962C8B-B14F-4D97-AF65-F5344CB8AC3E}">
        <p14:creationId xmlns:p14="http://schemas.microsoft.com/office/powerpoint/2010/main" xmlns="" val="289853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8321860-269E-4CBF-B856-6A93AF4A4EC8}" type="slidenum">
              <a:rPr lang="en-US" smtClean="0"/>
              <a:pPr/>
              <a:t>88</a:t>
            </a:fld>
            <a:endParaRPr lang="en-US"/>
          </a:p>
        </p:txBody>
      </p:sp>
      <p:sp>
        <p:nvSpPr>
          <p:cNvPr id="4" name="Content Placeholder 3"/>
          <p:cNvSpPr>
            <a:spLocks noGrp="1"/>
          </p:cNvSpPr>
          <p:nvPr>
            <p:ph sz="quarter" idx="1"/>
          </p:nvPr>
        </p:nvSpPr>
        <p:spPr>
          <a:xfrm>
            <a:off x="762000" y="457200"/>
            <a:ext cx="7772400" cy="5943600"/>
          </a:xfrm>
        </p:spPr>
        <p:txBody>
          <a:bodyPr/>
          <a:lstStyle/>
          <a:p>
            <a:r>
              <a:rPr lang="en-US" sz="2400" dirty="0"/>
              <a:t> T.E. JACOBSON and J. KROLL :A contemporary review of the factors involved in the complete dentures. J PROSTHET DENT 49:2,1983.</a:t>
            </a:r>
          </a:p>
          <a:p>
            <a:pPr>
              <a:spcBef>
                <a:spcPct val="50000"/>
              </a:spcBef>
              <a:buSzTx/>
            </a:pPr>
            <a:r>
              <a:rPr lang="en-US" sz="2400" dirty="0">
                <a:solidFill>
                  <a:srgbClr val="CCCCFF"/>
                </a:solidFill>
              </a:rPr>
              <a:t>A contemporary review of the factors involved in complete dentures. Part 3 support. </a:t>
            </a:r>
            <a:r>
              <a:rPr lang="en-US" sz="2400" b="1" dirty="0">
                <a:solidFill>
                  <a:srgbClr val="CCCCFF"/>
                </a:solidFill>
              </a:rPr>
              <a:t>J P D 1983; 49</a:t>
            </a:r>
            <a:r>
              <a:rPr lang="en-US" sz="2400" dirty="0">
                <a:solidFill>
                  <a:srgbClr val="CCCCFF"/>
                </a:solidFill>
              </a:rPr>
              <a:t>(3) </a:t>
            </a:r>
            <a:r>
              <a:rPr lang="en-US" sz="2400" b="1" dirty="0">
                <a:solidFill>
                  <a:srgbClr val="CCCCFF"/>
                </a:solidFill>
              </a:rPr>
              <a:t>; 306 - 313</a:t>
            </a:r>
          </a:p>
          <a:p>
            <a:r>
              <a:rPr lang="en-US" sz="2400" dirty="0"/>
              <a:t>FRIEDMAN.S.: Edentulous impression procedures for maximum retention and stability. J PROSTHET DENT 7:14,1957.</a:t>
            </a:r>
          </a:p>
          <a:p>
            <a:r>
              <a:rPr lang="en-US" sz="2400" dirty="0">
                <a:solidFill>
                  <a:srgbClr val="CCCCFF"/>
                </a:solidFill>
              </a:rPr>
              <a:t>BECKER C.M et.al, :</a:t>
            </a:r>
            <a:r>
              <a:rPr lang="en-US" sz="2400" dirty="0" err="1">
                <a:solidFill>
                  <a:srgbClr val="CCCCFF"/>
                </a:solidFill>
              </a:rPr>
              <a:t>Lingualized</a:t>
            </a:r>
            <a:r>
              <a:rPr lang="en-US" sz="2400" dirty="0">
                <a:solidFill>
                  <a:srgbClr val="CCCCFF"/>
                </a:solidFill>
              </a:rPr>
              <a:t> occlusion for removable prosthodontics. J PROSTHET DENT 38:601,1977</a:t>
            </a:r>
            <a:r>
              <a:rPr lang="en-US" sz="2400" dirty="0" smtClean="0">
                <a:solidFill>
                  <a:srgbClr val="CCCCFF"/>
                </a:solidFill>
              </a:rPr>
              <a:t>.</a:t>
            </a:r>
          </a:p>
          <a:p>
            <a:r>
              <a:rPr lang="en-US" sz="2400" dirty="0"/>
              <a:t>The physical mechanisms of complete denture retention  Br Dent </a:t>
            </a:r>
            <a:r>
              <a:rPr lang="en-US" sz="2400" dirty="0" err="1"/>
              <a:t>Jr</a:t>
            </a:r>
            <a:r>
              <a:rPr lang="en-US" sz="2400" dirty="0"/>
              <a:t>, </a:t>
            </a:r>
            <a:r>
              <a:rPr lang="en-US" sz="2400" dirty="0" err="1"/>
              <a:t>Vol</a:t>
            </a:r>
            <a:r>
              <a:rPr lang="en-US" sz="2400" dirty="0"/>
              <a:t> 189, No 5, Sep 9, </a:t>
            </a:r>
            <a:r>
              <a:rPr lang="en-US" sz="2400" dirty="0" smtClean="0"/>
              <a:t>2000</a:t>
            </a:r>
          </a:p>
          <a:p>
            <a:r>
              <a:rPr lang="en-IN" sz="2400" dirty="0">
                <a:solidFill>
                  <a:srgbClr val="CCCCFF"/>
                </a:solidFill>
              </a:rPr>
              <a:t>Skinner E W, Chung P. The effect of surface contact in the retention of a den            </a:t>
            </a:r>
            <a:r>
              <a:rPr lang="en-IN" sz="1600" dirty="0">
                <a:solidFill>
                  <a:srgbClr val="CCCCFF"/>
                </a:solidFill>
              </a:rPr>
              <a:t>-J </a:t>
            </a:r>
            <a:r>
              <a:rPr lang="en-IN" sz="1600" dirty="0" err="1">
                <a:solidFill>
                  <a:srgbClr val="CCCCFF"/>
                </a:solidFill>
              </a:rPr>
              <a:t>Prosthet</a:t>
            </a:r>
            <a:r>
              <a:rPr lang="en-IN" sz="1600" dirty="0">
                <a:solidFill>
                  <a:srgbClr val="CCCCFF"/>
                </a:solidFill>
              </a:rPr>
              <a:t> Dent 1951; 1: 229-235</a:t>
            </a:r>
            <a:endParaRPr lang="en-US" sz="2400" dirty="0">
              <a:solidFill>
                <a:srgbClr val="CCCCFF"/>
              </a:solidFill>
            </a:endParaRPr>
          </a:p>
          <a:p>
            <a:r>
              <a:rPr lang="en-US" sz="2400" dirty="0" smtClean="0"/>
              <a:t>JPD1965;15:401-417</a:t>
            </a:r>
          </a:p>
          <a:p>
            <a:pPr>
              <a:buNone/>
            </a:pPr>
            <a:endParaRPr lang="en-US" sz="2400" dirty="0" smtClean="0"/>
          </a:p>
          <a:p>
            <a:endParaRPr lang="en-US" sz="2400" dirty="0"/>
          </a:p>
          <a:p>
            <a:endParaRPr lang="en-US" sz="2400" dirty="0">
              <a:solidFill>
                <a:srgbClr val="CCCCFF"/>
              </a:solidFill>
            </a:endParaRPr>
          </a:p>
          <a:p>
            <a:endParaRPr lang="en-US" dirty="0"/>
          </a:p>
        </p:txBody>
      </p:sp>
    </p:spTree>
    <p:extLst>
      <p:ext uri="{BB962C8B-B14F-4D97-AF65-F5344CB8AC3E}">
        <p14:creationId xmlns:p14="http://schemas.microsoft.com/office/powerpoint/2010/main" xmlns="" val="37345679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7D18539-C72A-49CB-8706-47CB020C3FFF}" type="slidenum">
              <a:rPr lang="en-US"/>
              <a:pPr/>
              <a:t>89</a:t>
            </a:fld>
            <a:endParaRPr lang="en-US"/>
          </a:p>
        </p:txBody>
      </p:sp>
      <p:pic>
        <p:nvPicPr>
          <p:cNvPr id="178181" name="Picture 5" descr="Mot2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19050"/>
            <a:ext cx="7848600" cy="5886450"/>
          </a:xfrm>
          <a:prstGeom prst="rect">
            <a:avLst/>
          </a:prstGeom>
          <a:noFill/>
          <a:extLst>
            <a:ext uri="{909E8E84-426E-40DD-AFC4-6F175D3DCCD1}">
              <a14:hiddenFill xmlns:a14="http://schemas.microsoft.com/office/drawing/2010/main" xmlns="">
                <a:solidFill>
                  <a:srgbClr val="FFFFFF"/>
                </a:solidFill>
              </a14:hiddenFill>
            </a:ext>
          </a:extLst>
        </p:spPr>
      </p:pic>
      <p:sp>
        <p:nvSpPr>
          <p:cNvPr id="178182" name="Text Box 6"/>
          <p:cNvSpPr txBox="1">
            <a:spLocks noChangeArrowheads="1"/>
          </p:cNvSpPr>
          <p:nvPr/>
        </p:nvSpPr>
        <p:spPr bwMode="auto">
          <a:xfrm>
            <a:off x="304800" y="5867400"/>
            <a:ext cx="8153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4800" b="1" i="1">
                <a:solidFill>
                  <a:srgbClr val="FF33CC"/>
                </a:solidFill>
                <a:effectLst>
                  <a:outerShdw blurRad="38100" dist="38100" dir="2700000" algn="tl">
                    <a:srgbClr val="000000"/>
                  </a:outerShdw>
                </a:effectLst>
                <a:latin typeface="Comic Sans MS" pitchFamily="66" charset="0"/>
              </a:rPr>
              <a:t>         </a:t>
            </a:r>
            <a:r>
              <a:rPr lang="en-US" sz="5400" b="1" i="1" u="sng">
                <a:solidFill>
                  <a:srgbClr val="FF33CC"/>
                </a:solidFill>
                <a:effectLst>
                  <a:outerShdw blurRad="38100" dist="38100" dir="2700000" algn="tl">
                    <a:srgbClr val="000000"/>
                  </a:outerShdw>
                </a:effectLst>
                <a:latin typeface="Comic Sans MS" pitchFamily="66" charset="0"/>
              </a:rPr>
              <a:t>Thank you</a:t>
            </a:r>
          </a:p>
        </p:txBody>
      </p:sp>
    </p:spTree>
    <p:extLst>
      <p:ext uri="{BB962C8B-B14F-4D97-AF65-F5344CB8AC3E}">
        <p14:creationId xmlns:p14="http://schemas.microsoft.com/office/powerpoint/2010/main" xmlns="" val="3177676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838200"/>
            <a:ext cx="7772400" cy="5181600"/>
          </a:xfrm>
        </p:spPr>
        <p:txBody>
          <a:bodyPr/>
          <a:lstStyle/>
          <a:p>
            <a:pPr marL="0" indent="0" algn="ctr">
              <a:buNone/>
            </a:pPr>
            <a:r>
              <a:rPr lang="en-US" sz="2800" dirty="0">
                <a:solidFill>
                  <a:schemeClr val="accent2">
                    <a:lumMod val="40000"/>
                    <a:lumOff val="60000"/>
                  </a:schemeClr>
                </a:solidFill>
                <a:latin typeface="+mn-lt"/>
              </a:rPr>
              <a:t>SUPPORT </a:t>
            </a:r>
            <a:endParaRPr lang="en-US" sz="2800" dirty="0" smtClean="0">
              <a:solidFill>
                <a:schemeClr val="accent2">
                  <a:lumMod val="40000"/>
                  <a:lumOff val="60000"/>
                </a:schemeClr>
              </a:solidFill>
              <a:latin typeface="+mn-lt"/>
            </a:endParaRPr>
          </a:p>
          <a:p>
            <a:pPr algn="ctr">
              <a:buFont typeface="Arial" pitchFamily="34" charset="0"/>
              <a:buChar char="•"/>
            </a:pPr>
            <a:r>
              <a:rPr lang="en-US" sz="2800" dirty="0">
                <a:latin typeface="+mn-lt"/>
              </a:rPr>
              <a:t>The resistance to vertical forces of mastication and to </a:t>
            </a:r>
            <a:r>
              <a:rPr lang="en-US" sz="2800" dirty="0" err="1">
                <a:latin typeface="+mn-lt"/>
              </a:rPr>
              <a:t>occlusal</a:t>
            </a:r>
            <a:r>
              <a:rPr lang="en-US" sz="2800" dirty="0">
                <a:latin typeface="+mn-lt"/>
              </a:rPr>
              <a:t> or other forces applied in the direction towards the basal seat.                                  </a:t>
            </a:r>
            <a:r>
              <a:rPr lang="en-US" sz="2800" dirty="0">
                <a:solidFill>
                  <a:srgbClr val="CCFF33"/>
                </a:solidFill>
                <a:latin typeface="+mn-lt"/>
              </a:rPr>
              <a:t>(GPT 8). </a:t>
            </a:r>
          </a:p>
          <a:p>
            <a:pPr>
              <a:buNone/>
            </a:pPr>
            <a:endParaRPr lang="en-US" sz="2800" dirty="0">
              <a:latin typeface="+mn-lt"/>
            </a:endParaRPr>
          </a:p>
          <a:p>
            <a:pPr>
              <a:buNone/>
            </a:pPr>
            <a:r>
              <a:rPr lang="en-US" sz="2800" dirty="0">
                <a:latin typeface="+mn-lt"/>
              </a:rPr>
              <a:t>   </a:t>
            </a:r>
            <a:r>
              <a:rPr lang="en-US" sz="3200" dirty="0">
                <a:solidFill>
                  <a:srgbClr val="00B0F0"/>
                </a:solidFill>
                <a:latin typeface="+mn-lt"/>
              </a:rPr>
              <a:t>According to Boucher</a:t>
            </a:r>
            <a:r>
              <a:rPr lang="en-US" sz="3200" dirty="0">
                <a:latin typeface="+mn-lt"/>
              </a:rPr>
              <a:t>, </a:t>
            </a:r>
          </a:p>
          <a:p>
            <a:pPr>
              <a:buNone/>
            </a:pPr>
            <a:endParaRPr lang="en-US" sz="2800" dirty="0">
              <a:solidFill>
                <a:srgbClr val="002060"/>
              </a:solidFill>
              <a:latin typeface="+mn-lt"/>
            </a:endParaRPr>
          </a:p>
          <a:p>
            <a:pPr>
              <a:buFont typeface="Arial" pitchFamily="34" charset="0"/>
              <a:buChar char="•"/>
            </a:pPr>
            <a:r>
              <a:rPr lang="en-US" sz="2800" dirty="0">
                <a:latin typeface="+mn-lt"/>
              </a:rPr>
              <a:t>Support is the resistance of a denture to the vertical components of mastication and to </a:t>
            </a:r>
            <a:r>
              <a:rPr lang="en-US" sz="2800" dirty="0" err="1">
                <a:latin typeface="+mn-lt"/>
              </a:rPr>
              <a:t>occlusal</a:t>
            </a:r>
            <a:r>
              <a:rPr lang="en-US" sz="2800" dirty="0">
                <a:latin typeface="+mn-lt"/>
              </a:rPr>
              <a:t> or other forces applied in a direction towards the basal seat</a:t>
            </a:r>
          </a:p>
          <a:p>
            <a:pPr marL="0" indent="0" algn="ctr">
              <a:buNone/>
            </a:pPr>
            <a:endParaRPr lang="en-US" dirty="0">
              <a:solidFill>
                <a:schemeClr val="accent2">
                  <a:lumMod val="40000"/>
                  <a:lumOff val="60000"/>
                </a:schemeClr>
              </a:solidFill>
              <a:latin typeface="Forte" pitchFamily="66" charset="0"/>
            </a:endParaRPr>
          </a:p>
        </p:txBody>
      </p:sp>
      <p:sp>
        <p:nvSpPr>
          <p:cNvPr id="4" name="Slide Number Placeholder 3"/>
          <p:cNvSpPr>
            <a:spLocks noGrp="1"/>
          </p:cNvSpPr>
          <p:nvPr>
            <p:ph type="sldNum" sz="quarter" idx="12"/>
          </p:nvPr>
        </p:nvSpPr>
        <p:spPr/>
        <p:txBody>
          <a:bodyPr/>
          <a:lstStyle/>
          <a:p>
            <a:fld id="{A8321860-269E-4CBF-B856-6A93AF4A4EC8}" type="slidenum">
              <a:rPr lang="en-US" smtClean="0"/>
              <a:pPr/>
              <a:t>9</a:t>
            </a:fld>
            <a:endParaRPr lang="en-US"/>
          </a:p>
        </p:txBody>
      </p:sp>
    </p:spTree>
    <p:extLst>
      <p:ext uri="{BB962C8B-B14F-4D97-AF65-F5344CB8AC3E}">
        <p14:creationId xmlns:p14="http://schemas.microsoft.com/office/powerpoint/2010/main" xmlns="" val="27117219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10811</TotalTime>
  <Words>4619</Words>
  <Application>Microsoft Office PowerPoint</Application>
  <PresentationFormat>On-screen Show (4:3)</PresentationFormat>
  <Paragraphs>734</Paragraphs>
  <Slides>89</Slides>
  <Notes>37</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89</vt:i4>
      </vt:variant>
    </vt:vector>
  </HeadingPairs>
  <TitlesOfParts>
    <vt:vector size="90" baseType="lpstr">
      <vt:lpstr>Equity</vt:lpstr>
      <vt:lpstr>Slide 1</vt:lpstr>
      <vt:lpstr>Slide 2</vt:lpstr>
      <vt:lpstr>Contents</vt:lpstr>
      <vt:lpstr>Slide 4</vt:lpstr>
      <vt:lpstr>Slide 5</vt:lpstr>
      <vt:lpstr>Slide 6</vt:lpstr>
      <vt:lpstr>Definitions</vt:lpstr>
      <vt:lpstr>Slide 8</vt:lpstr>
      <vt:lpstr>Slide 9</vt:lpstr>
      <vt:lpstr>Retention…….</vt:lpstr>
      <vt:lpstr>Historical review on retention</vt:lpstr>
      <vt:lpstr>Factors Involved In Retention Of Dentures</vt:lpstr>
      <vt:lpstr>Adhesion</vt:lpstr>
      <vt:lpstr>Cohesion</vt:lpstr>
      <vt:lpstr>Capillary Attraction Or Capillarity</vt:lpstr>
      <vt:lpstr>Interfacial  Force</vt:lpstr>
      <vt:lpstr>Interfacial  Surface  Tension </vt:lpstr>
      <vt:lpstr>Slide 18</vt:lpstr>
      <vt:lpstr>Atmospheric Pressure</vt:lpstr>
      <vt:lpstr>Two criterias</vt:lpstr>
      <vt:lpstr>Review of literature</vt:lpstr>
      <vt:lpstr>Review of literature</vt:lpstr>
      <vt:lpstr>Gravity</vt:lpstr>
      <vt:lpstr>Biological Factors</vt:lpstr>
      <vt:lpstr>Slide 25</vt:lpstr>
      <vt:lpstr>Intimate Tissue Contact</vt:lpstr>
      <vt:lpstr>Peripheral  Seal</vt:lpstr>
      <vt:lpstr>Slide 28</vt:lpstr>
      <vt:lpstr>Slide 29</vt:lpstr>
      <vt:lpstr>Mandible</vt:lpstr>
      <vt:lpstr>Slide 31</vt:lpstr>
      <vt:lpstr>Slide 32</vt:lpstr>
      <vt:lpstr>Slide 33</vt:lpstr>
      <vt:lpstr>Mechanical Factors</vt:lpstr>
      <vt:lpstr> </vt:lpstr>
      <vt:lpstr>   Springs </vt:lpstr>
      <vt:lpstr>Slide 37</vt:lpstr>
      <vt:lpstr>Suction Chambers</vt:lpstr>
      <vt:lpstr>Rubber Suction Discs:</vt:lpstr>
      <vt:lpstr>Mucosal Inserts</vt:lpstr>
      <vt:lpstr>Magnets:</vt:lpstr>
      <vt:lpstr>Adhesives</vt:lpstr>
      <vt:lpstr>Slide 43</vt:lpstr>
      <vt:lpstr>Psychological Factors</vt:lpstr>
      <vt:lpstr>Surgical Methods:</vt:lpstr>
      <vt:lpstr>Slide 46</vt:lpstr>
      <vt:lpstr>Clinical  Evaluation  Of Retention</vt:lpstr>
      <vt:lpstr>Slide 48</vt:lpstr>
      <vt:lpstr>Causes of poor retention</vt:lpstr>
      <vt:lpstr>Factors important in complete denture retention</vt:lpstr>
      <vt:lpstr>Viscosity</vt:lpstr>
      <vt:lpstr>Base adaptation</vt:lpstr>
      <vt:lpstr>Soft tissue</vt:lpstr>
      <vt:lpstr>Slide 54</vt:lpstr>
      <vt:lpstr>Stability</vt:lpstr>
      <vt:lpstr>     Diagnosis</vt:lpstr>
      <vt:lpstr>Relationship Of Denture Base To Underlying Tissues</vt:lpstr>
      <vt:lpstr>Slide 58</vt:lpstr>
      <vt:lpstr>Slide 59</vt:lpstr>
      <vt:lpstr>Relationship Of The External Surfaces  And Periphery To The Surrounding Oro-facial Musculature</vt:lpstr>
      <vt:lpstr>Slide 61</vt:lpstr>
      <vt:lpstr>Slide 62</vt:lpstr>
      <vt:lpstr>Slide 63</vt:lpstr>
      <vt:lpstr>Slide 64</vt:lpstr>
      <vt:lpstr>Slide 65</vt:lpstr>
      <vt:lpstr>Slide 66</vt:lpstr>
      <vt:lpstr>Slide 67</vt:lpstr>
      <vt:lpstr>Action of some other muscles.</vt:lpstr>
      <vt:lpstr>Slide 69</vt:lpstr>
      <vt:lpstr>Slide 70</vt:lpstr>
      <vt:lpstr>Relationship Of  The Opposing Occlusal Surfaces</vt:lpstr>
      <vt:lpstr>Occlusal Plane </vt:lpstr>
      <vt:lpstr>Slide 73</vt:lpstr>
      <vt:lpstr>Slide 74</vt:lpstr>
      <vt:lpstr> Myloflex Dentures</vt:lpstr>
      <vt:lpstr>Slide 76</vt:lpstr>
      <vt:lpstr>Support</vt:lpstr>
      <vt:lpstr>Mechanisms of Complete Denture Support:</vt:lpstr>
      <vt:lpstr>Anatomy of supporting structures</vt:lpstr>
      <vt:lpstr>Slide 80</vt:lpstr>
      <vt:lpstr>Slide 81</vt:lpstr>
      <vt:lpstr>Slide 82</vt:lpstr>
      <vt:lpstr>Slide 83</vt:lpstr>
      <vt:lpstr>Slide 84</vt:lpstr>
      <vt:lpstr>Methods  To  Improve  Support </vt:lpstr>
      <vt:lpstr>Slide 86</vt:lpstr>
      <vt:lpstr>References…</vt:lpstr>
      <vt:lpstr>Slide 88</vt:lpstr>
      <vt:lpstr>Slide 89</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Umakanth</cp:lastModifiedBy>
  <cp:revision>206</cp:revision>
  <dcterms:created xsi:type="dcterms:W3CDTF">2013-03-25T14:31:20Z</dcterms:created>
  <dcterms:modified xsi:type="dcterms:W3CDTF">2015-11-20T03:38:12Z</dcterms:modified>
</cp:coreProperties>
</file>