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3" r:id="rId4"/>
    <p:sldId id="258" r:id="rId5"/>
    <p:sldId id="259" r:id="rId6"/>
    <p:sldId id="274" r:id="rId7"/>
    <p:sldId id="275" r:id="rId8"/>
    <p:sldId id="276" r:id="rId9"/>
    <p:sldId id="277" r:id="rId10"/>
    <p:sldId id="293" r:id="rId11"/>
    <p:sldId id="278" r:id="rId12"/>
    <p:sldId id="289" r:id="rId13"/>
    <p:sldId id="290" r:id="rId14"/>
    <p:sldId id="291" r:id="rId15"/>
    <p:sldId id="294" r:id="rId16"/>
    <p:sldId id="279" r:id="rId17"/>
    <p:sldId id="280" r:id="rId18"/>
    <p:sldId id="282" r:id="rId19"/>
    <p:sldId id="281" r:id="rId20"/>
    <p:sldId id="283" r:id="rId21"/>
    <p:sldId id="295" r:id="rId22"/>
    <p:sldId id="296" r:id="rId23"/>
    <p:sldId id="297" r:id="rId24"/>
    <p:sldId id="298" r:id="rId25"/>
    <p:sldId id="299" r:id="rId26"/>
    <p:sldId id="300" r:id="rId27"/>
    <p:sldId id="301" r:id="rId28"/>
    <p:sldId id="302" r:id="rId29"/>
    <p:sldId id="284" r:id="rId30"/>
    <p:sldId id="285" r:id="rId31"/>
    <p:sldId id="303" r:id="rId32"/>
    <p:sldId id="287" r:id="rId33"/>
    <p:sldId id="286" r:id="rId34"/>
    <p:sldId id="304" r:id="rId35"/>
    <p:sldId id="305" r:id="rId36"/>
    <p:sldId id="306" r:id="rId37"/>
    <p:sldId id="307" r:id="rId38"/>
    <p:sldId id="308" r:id="rId39"/>
    <p:sldId id="288" r:id="rId40"/>
    <p:sldId id="260" r:id="rId41"/>
    <p:sldId id="314" r:id="rId42"/>
    <p:sldId id="261" r:id="rId43"/>
    <p:sldId id="315" r:id="rId44"/>
    <p:sldId id="309" r:id="rId45"/>
    <p:sldId id="310" r:id="rId46"/>
    <p:sldId id="316" r:id="rId47"/>
    <p:sldId id="317" r:id="rId48"/>
    <p:sldId id="324" r:id="rId49"/>
    <p:sldId id="325" r:id="rId50"/>
    <p:sldId id="326" r:id="rId51"/>
    <p:sldId id="327" r:id="rId52"/>
    <p:sldId id="328" r:id="rId53"/>
    <p:sldId id="318" r:id="rId54"/>
    <p:sldId id="329" r:id="rId55"/>
    <p:sldId id="330" r:id="rId56"/>
    <p:sldId id="331" r:id="rId57"/>
    <p:sldId id="332" r:id="rId58"/>
    <p:sldId id="333" r:id="rId59"/>
    <p:sldId id="319" r:id="rId60"/>
    <p:sldId id="334" r:id="rId61"/>
    <p:sldId id="335" r:id="rId62"/>
    <p:sldId id="320" r:id="rId63"/>
    <p:sldId id="321" r:id="rId64"/>
    <p:sldId id="322" r:id="rId65"/>
    <p:sldId id="323" r:id="rId66"/>
    <p:sldId id="336" r:id="rId67"/>
    <p:sldId id="311" r:id="rId68"/>
    <p:sldId id="312" r:id="rId69"/>
    <p:sldId id="313" r:id="rId70"/>
    <p:sldId id="337" r:id="rId71"/>
    <p:sldId id="262" r:id="rId72"/>
    <p:sldId id="263" r:id="rId73"/>
    <p:sldId id="264" r:id="rId74"/>
    <p:sldId id="265" r:id="rId75"/>
    <p:sldId id="267" r:id="rId76"/>
    <p:sldId id="266" r:id="rId77"/>
    <p:sldId id="268" r:id="rId78"/>
    <p:sldId id="269" r:id="rId79"/>
    <p:sldId id="270" r:id="rId80"/>
    <p:sldId id="271" r:id="rId81"/>
    <p:sldId id="272" r:id="rId82"/>
    <p:sldId id="338" r:id="rId83"/>
    <p:sldId id="383" r:id="rId84"/>
    <p:sldId id="339" r:id="rId85"/>
    <p:sldId id="340" r:id="rId86"/>
    <p:sldId id="347" r:id="rId87"/>
    <p:sldId id="348" r:id="rId88"/>
    <p:sldId id="341" r:id="rId89"/>
    <p:sldId id="342" r:id="rId90"/>
    <p:sldId id="343" r:id="rId91"/>
    <p:sldId id="349" r:id="rId92"/>
    <p:sldId id="350" r:id="rId93"/>
    <p:sldId id="351" r:id="rId94"/>
    <p:sldId id="355" r:id="rId95"/>
    <p:sldId id="356" r:id="rId96"/>
    <p:sldId id="357" r:id="rId97"/>
    <p:sldId id="358" r:id="rId98"/>
    <p:sldId id="352" r:id="rId99"/>
    <p:sldId id="359" r:id="rId100"/>
    <p:sldId id="353" r:id="rId101"/>
    <p:sldId id="354" r:id="rId102"/>
    <p:sldId id="344" r:id="rId103"/>
    <p:sldId id="345" r:id="rId104"/>
    <p:sldId id="346" r:id="rId105"/>
    <p:sldId id="360" r:id="rId106"/>
    <p:sldId id="361" r:id="rId107"/>
    <p:sldId id="362" r:id="rId108"/>
    <p:sldId id="363" r:id="rId109"/>
    <p:sldId id="364" r:id="rId110"/>
    <p:sldId id="365" r:id="rId111"/>
    <p:sldId id="366" r:id="rId112"/>
    <p:sldId id="370" r:id="rId113"/>
    <p:sldId id="371" r:id="rId114"/>
    <p:sldId id="367" r:id="rId115"/>
    <p:sldId id="368" r:id="rId116"/>
    <p:sldId id="372" r:id="rId117"/>
    <p:sldId id="373" r:id="rId118"/>
    <p:sldId id="374" r:id="rId119"/>
    <p:sldId id="375" r:id="rId120"/>
    <p:sldId id="376" r:id="rId121"/>
    <p:sldId id="377" r:id="rId122"/>
    <p:sldId id="379" r:id="rId123"/>
    <p:sldId id="380" r:id="rId124"/>
    <p:sldId id="381" r:id="rId125"/>
    <p:sldId id="382" r:id="rId126"/>
    <p:sldId id="378" r:id="rId127"/>
    <p:sldId id="369" r:id="rId1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62" autoAdjust="0"/>
    <p:restoredTop sz="94660"/>
  </p:normalViewPr>
  <p:slideViewPr>
    <p:cSldViewPr>
      <p:cViewPr>
        <p:scale>
          <a:sx n="25" d="100"/>
          <a:sy n="25" d="100"/>
        </p:scale>
        <p:origin x="-2406" y="-10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4C6109-043C-4582-9D93-142CC32B5943}" type="doc">
      <dgm:prSet loTypeId="urn:microsoft.com/office/officeart/2005/8/layout/pyramid1" loCatId="pyramid" qsTypeId="urn:microsoft.com/office/officeart/2005/8/quickstyle/simple1" qsCatId="simple" csTypeId="urn:microsoft.com/office/officeart/2005/8/colors/accent1_2" csCatId="accent1" phldr="1"/>
      <dgm:spPr/>
    </dgm:pt>
    <dgm:pt modelId="{80E4CD25-52C7-4831-9040-62613B4E1AB6}">
      <dgm:prSet phldrT="[Text]" phldr="1"/>
      <dgm:spPr>
        <a:solidFill>
          <a:srgbClr val="7030A0"/>
        </a:solidFill>
      </dgm:spPr>
      <dgm:t>
        <a:bodyPr/>
        <a:lstStyle/>
        <a:p>
          <a:endParaRPr lang="en-US"/>
        </a:p>
      </dgm:t>
    </dgm:pt>
    <dgm:pt modelId="{1DECC414-F890-4FF3-A9F3-520110E6585D}" type="parTrans" cxnId="{C9F7D091-BEF7-48DA-BCCE-0C50A86BBD27}">
      <dgm:prSet/>
      <dgm:spPr/>
      <dgm:t>
        <a:bodyPr/>
        <a:lstStyle/>
        <a:p>
          <a:endParaRPr lang="en-US"/>
        </a:p>
      </dgm:t>
    </dgm:pt>
    <dgm:pt modelId="{78DF4916-4417-4DD9-AFA4-4025079611C9}" type="sibTrans" cxnId="{C9F7D091-BEF7-48DA-BCCE-0C50A86BBD27}">
      <dgm:prSet/>
      <dgm:spPr/>
      <dgm:t>
        <a:bodyPr/>
        <a:lstStyle/>
        <a:p>
          <a:endParaRPr lang="en-US"/>
        </a:p>
      </dgm:t>
    </dgm:pt>
    <dgm:pt modelId="{498B1404-5D14-4D5D-949F-97D29B7F09AD}">
      <dgm:prSet phldrT="[Text]" phldr="1"/>
      <dgm:spPr>
        <a:solidFill>
          <a:schemeClr val="accent3"/>
        </a:solidFill>
      </dgm:spPr>
      <dgm:t>
        <a:bodyPr/>
        <a:lstStyle/>
        <a:p>
          <a:endParaRPr lang="en-US" dirty="0"/>
        </a:p>
      </dgm:t>
    </dgm:pt>
    <dgm:pt modelId="{2D0E44AC-1D08-49A2-998F-7A3DB5725BBA}" type="parTrans" cxnId="{8A893C4E-C830-464E-8C2D-1E41F4DA376E}">
      <dgm:prSet/>
      <dgm:spPr/>
      <dgm:t>
        <a:bodyPr/>
        <a:lstStyle/>
        <a:p>
          <a:endParaRPr lang="en-US"/>
        </a:p>
      </dgm:t>
    </dgm:pt>
    <dgm:pt modelId="{27F3CE33-E887-4C1A-A2C5-34AA7FF5B928}" type="sibTrans" cxnId="{8A893C4E-C830-464E-8C2D-1E41F4DA376E}">
      <dgm:prSet/>
      <dgm:spPr/>
      <dgm:t>
        <a:bodyPr/>
        <a:lstStyle/>
        <a:p>
          <a:endParaRPr lang="en-US"/>
        </a:p>
      </dgm:t>
    </dgm:pt>
    <dgm:pt modelId="{A26F29C4-38FE-4012-B303-4612CA72C997}">
      <dgm:prSet phldrT="[Text]" phldr="1"/>
      <dgm:spPr>
        <a:solidFill>
          <a:srgbClr val="FFFF00"/>
        </a:solidFill>
      </dgm:spPr>
      <dgm:t>
        <a:bodyPr/>
        <a:lstStyle/>
        <a:p>
          <a:endParaRPr lang="en-US" dirty="0"/>
        </a:p>
      </dgm:t>
    </dgm:pt>
    <dgm:pt modelId="{7166795A-A9B0-4C58-9C17-1A9A77285B2F}" type="parTrans" cxnId="{FDD75505-5A50-400C-95A5-9733AACC598F}">
      <dgm:prSet/>
      <dgm:spPr/>
      <dgm:t>
        <a:bodyPr/>
        <a:lstStyle/>
        <a:p>
          <a:endParaRPr lang="en-US"/>
        </a:p>
      </dgm:t>
    </dgm:pt>
    <dgm:pt modelId="{09FFC21E-940B-41CE-94B2-DF1F33BB3B38}" type="sibTrans" cxnId="{FDD75505-5A50-400C-95A5-9733AACC598F}">
      <dgm:prSet/>
      <dgm:spPr/>
      <dgm:t>
        <a:bodyPr/>
        <a:lstStyle/>
        <a:p>
          <a:endParaRPr lang="en-US"/>
        </a:p>
      </dgm:t>
    </dgm:pt>
    <dgm:pt modelId="{A44F5160-B87E-492F-BD58-8C4EB75B87E3}">
      <dgm:prSet/>
      <dgm:spPr>
        <a:solidFill>
          <a:schemeClr val="accent2"/>
        </a:solidFill>
      </dgm:spPr>
      <dgm:t>
        <a:bodyPr/>
        <a:lstStyle/>
        <a:p>
          <a:endParaRPr lang="en-US"/>
        </a:p>
      </dgm:t>
    </dgm:pt>
    <dgm:pt modelId="{7717408B-FD26-4BE7-9D45-BEBB49C7D10F}" type="parTrans" cxnId="{865ACCA7-9F32-475B-B86C-FF99879C8CAC}">
      <dgm:prSet/>
      <dgm:spPr/>
      <dgm:t>
        <a:bodyPr/>
        <a:lstStyle/>
        <a:p>
          <a:endParaRPr lang="en-US"/>
        </a:p>
      </dgm:t>
    </dgm:pt>
    <dgm:pt modelId="{D938CE2C-4F63-4078-B06D-B52D43A455D3}" type="sibTrans" cxnId="{865ACCA7-9F32-475B-B86C-FF99879C8CAC}">
      <dgm:prSet/>
      <dgm:spPr/>
      <dgm:t>
        <a:bodyPr/>
        <a:lstStyle/>
        <a:p>
          <a:endParaRPr lang="en-US"/>
        </a:p>
      </dgm:t>
    </dgm:pt>
    <dgm:pt modelId="{D6C2B82E-D335-426C-88C0-793B18CC9086}">
      <dgm:prSet/>
      <dgm:spPr>
        <a:solidFill>
          <a:schemeClr val="tx2">
            <a:lumMod val="75000"/>
          </a:schemeClr>
        </a:solidFill>
      </dgm:spPr>
      <dgm:t>
        <a:bodyPr/>
        <a:lstStyle/>
        <a:p>
          <a:endParaRPr lang="en-US"/>
        </a:p>
      </dgm:t>
    </dgm:pt>
    <dgm:pt modelId="{076CFFF7-CFA7-4B3A-84DA-91371FFB2F82}" type="parTrans" cxnId="{84E849ED-4B11-4B82-8F41-4AD035B3DFAA}">
      <dgm:prSet/>
      <dgm:spPr/>
      <dgm:t>
        <a:bodyPr/>
        <a:lstStyle/>
        <a:p>
          <a:endParaRPr lang="en-US"/>
        </a:p>
      </dgm:t>
    </dgm:pt>
    <dgm:pt modelId="{0817F458-ABB0-4919-A1A7-984EFA66D9F8}" type="sibTrans" cxnId="{84E849ED-4B11-4B82-8F41-4AD035B3DFAA}">
      <dgm:prSet/>
      <dgm:spPr/>
      <dgm:t>
        <a:bodyPr/>
        <a:lstStyle/>
        <a:p>
          <a:endParaRPr lang="en-US"/>
        </a:p>
      </dgm:t>
    </dgm:pt>
    <dgm:pt modelId="{F597FC7E-86AB-4272-8246-8001555425B4}" type="pres">
      <dgm:prSet presAssocID="{804C6109-043C-4582-9D93-142CC32B5943}" presName="Name0" presStyleCnt="0">
        <dgm:presLayoutVars>
          <dgm:dir/>
          <dgm:animLvl val="lvl"/>
          <dgm:resizeHandles val="exact"/>
        </dgm:presLayoutVars>
      </dgm:prSet>
      <dgm:spPr/>
    </dgm:pt>
    <dgm:pt modelId="{50EB4D71-99BE-4397-815F-2F0B064C4FEC}" type="pres">
      <dgm:prSet presAssocID="{80E4CD25-52C7-4831-9040-62613B4E1AB6}" presName="Name8" presStyleCnt="0"/>
      <dgm:spPr/>
    </dgm:pt>
    <dgm:pt modelId="{E7234009-6462-4126-A314-4613948C9595}" type="pres">
      <dgm:prSet presAssocID="{80E4CD25-52C7-4831-9040-62613B4E1AB6}" presName="level" presStyleLbl="node1" presStyleIdx="0" presStyleCnt="5">
        <dgm:presLayoutVars>
          <dgm:chMax val="1"/>
          <dgm:bulletEnabled val="1"/>
        </dgm:presLayoutVars>
      </dgm:prSet>
      <dgm:spPr/>
      <dgm:t>
        <a:bodyPr/>
        <a:lstStyle/>
        <a:p>
          <a:endParaRPr lang="en-US"/>
        </a:p>
      </dgm:t>
    </dgm:pt>
    <dgm:pt modelId="{978D0015-AE20-4D11-B6D0-DD09C7D7B530}" type="pres">
      <dgm:prSet presAssocID="{80E4CD25-52C7-4831-9040-62613B4E1AB6}" presName="levelTx" presStyleLbl="revTx" presStyleIdx="0" presStyleCnt="0">
        <dgm:presLayoutVars>
          <dgm:chMax val="1"/>
          <dgm:bulletEnabled val="1"/>
        </dgm:presLayoutVars>
      </dgm:prSet>
      <dgm:spPr/>
      <dgm:t>
        <a:bodyPr/>
        <a:lstStyle/>
        <a:p>
          <a:endParaRPr lang="en-US"/>
        </a:p>
      </dgm:t>
    </dgm:pt>
    <dgm:pt modelId="{7FA27F3F-4A0D-44F4-805E-A70AAEA82245}" type="pres">
      <dgm:prSet presAssocID="{498B1404-5D14-4D5D-949F-97D29B7F09AD}" presName="Name8" presStyleCnt="0"/>
      <dgm:spPr/>
    </dgm:pt>
    <dgm:pt modelId="{A23821AB-595A-4E3E-B0AA-B8E7CE98A7B3}" type="pres">
      <dgm:prSet presAssocID="{498B1404-5D14-4D5D-949F-97D29B7F09AD}" presName="level" presStyleLbl="node1" presStyleIdx="1" presStyleCnt="5">
        <dgm:presLayoutVars>
          <dgm:chMax val="1"/>
          <dgm:bulletEnabled val="1"/>
        </dgm:presLayoutVars>
      </dgm:prSet>
      <dgm:spPr/>
      <dgm:t>
        <a:bodyPr/>
        <a:lstStyle/>
        <a:p>
          <a:endParaRPr lang="en-US"/>
        </a:p>
      </dgm:t>
    </dgm:pt>
    <dgm:pt modelId="{83B70255-81EF-4505-8994-437CACFC0F92}" type="pres">
      <dgm:prSet presAssocID="{498B1404-5D14-4D5D-949F-97D29B7F09AD}" presName="levelTx" presStyleLbl="revTx" presStyleIdx="0" presStyleCnt="0">
        <dgm:presLayoutVars>
          <dgm:chMax val="1"/>
          <dgm:bulletEnabled val="1"/>
        </dgm:presLayoutVars>
      </dgm:prSet>
      <dgm:spPr/>
      <dgm:t>
        <a:bodyPr/>
        <a:lstStyle/>
        <a:p>
          <a:endParaRPr lang="en-US"/>
        </a:p>
      </dgm:t>
    </dgm:pt>
    <dgm:pt modelId="{24F6B4BC-119C-407C-A96F-CACF3A53422E}" type="pres">
      <dgm:prSet presAssocID="{A26F29C4-38FE-4012-B303-4612CA72C997}" presName="Name8" presStyleCnt="0"/>
      <dgm:spPr/>
    </dgm:pt>
    <dgm:pt modelId="{983D8A70-E26F-4016-9C70-5B3A7D62A824}" type="pres">
      <dgm:prSet presAssocID="{A26F29C4-38FE-4012-B303-4612CA72C997}" presName="level" presStyleLbl="node1" presStyleIdx="2" presStyleCnt="5">
        <dgm:presLayoutVars>
          <dgm:chMax val="1"/>
          <dgm:bulletEnabled val="1"/>
        </dgm:presLayoutVars>
      </dgm:prSet>
      <dgm:spPr/>
      <dgm:t>
        <a:bodyPr/>
        <a:lstStyle/>
        <a:p>
          <a:endParaRPr lang="en-US"/>
        </a:p>
      </dgm:t>
    </dgm:pt>
    <dgm:pt modelId="{DB235C68-AA3C-46E8-83B0-C72A61FF06F6}" type="pres">
      <dgm:prSet presAssocID="{A26F29C4-38FE-4012-B303-4612CA72C997}" presName="levelTx" presStyleLbl="revTx" presStyleIdx="0" presStyleCnt="0">
        <dgm:presLayoutVars>
          <dgm:chMax val="1"/>
          <dgm:bulletEnabled val="1"/>
        </dgm:presLayoutVars>
      </dgm:prSet>
      <dgm:spPr/>
      <dgm:t>
        <a:bodyPr/>
        <a:lstStyle/>
        <a:p>
          <a:endParaRPr lang="en-US"/>
        </a:p>
      </dgm:t>
    </dgm:pt>
    <dgm:pt modelId="{564C1C55-BFF9-421B-BD4E-95EAC78AE7E9}" type="pres">
      <dgm:prSet presAssocID="{D6C2B82E-D335-426C-88C0-793B18CC9086}" presName="Name8" presStyleCnt="0"/>
      <dgm:spPr/>
    </dgm:pt>
    <dgm:pt modelId="{5F4C4C84-859C-472F-9B5E-2E461292E0C3}" type="pres">
      <dgm:prSet presAssocID="{D6C2B82E-D335-426C-88C0-793B18CC9086}" presName="level" presStyleLbl="node1" presStyleIdx="3" presStyleCnt="5">
        <dgm:presLayoutVars>
          <dgm:chMax val="1"/>
          <dgm:bulletEnabled val="1"/>
        </dgm:presLayoutVars>
      </dgm:prSet>
      <dgm:spPr/>
      <dgm:t>
        <a:bodyPr/>
        <a:lstStyle/>
        <a:p>
          <a:endParaRPr lang="en-US"/>
        </a:p>
      </dgm:t>
    </dgm:pt>
    <dgm:pt modelId="{1619C4D7-2A07-47A5-A6CE-AAF6D549FC0D}" type="pres">
      <dgm:prSet presAssocID="{D6C2B82E-D335-426C-88C0-793B18CC9086}" presName="levelTx" presStyleLbl="revTx" presStyleIdx="0" presStyleCnt="0">
        <dgm:presLayoutVars>
          <dgm:chMax val="1"/>
          <dgm:bulletEnabled val="1"/>
        </dgm:presLayoutVars>
      </dgm:prSet>
      <dgm:spPr/>
      <dgm:t>
        <a:bodyPr/>
        <a:lstStyle/>
        <a:p>
          <a:endParaRPr lang="en-US"/>
        </a:p>
      </dgm:t>
    </dgm:pt>
    <dgm:pt modelId="{24540488-D09C-433D-AE00-A0C55C314FA1}" type="pres">
      <dgm:prSet presAssocID="{A44F5160-B87E-492F-BD58-8C4EB75B87E3}" presName="Name8" presStyleCnt="0"/>
      <dgm:spPr/>
    </dgm:pt>
    <dgm:pt modelId="{96056080-77E4-4495-AC5C-BDD5A077E071}" type="pres">
      <dgm:prSet presAssocID="{A44F5160-B87E-492F-BD58-8C4EB75B87E3}" presName="level" presStyleLbl="node1" presStyleIdx="4" presStyleCnt="5">
        <dgm:presLayoutVars>
          <dgm:chMax val="1"/>
          <dgm:bulletEnabled val="1"/>
        </dgm:presLayoutVars>
      </dgm:prSet>
      <dgm:spPr/>
      <dgm:t>
        <a:bodyPr/>
        <a:lstStyle/>
        <a:p>
          <a:endParaRPr lang="en-US"/>
        </a:p>
      </dgm:t>
    </dgm:pt>
    <dgm:pt modelId="{DFEA2D13-84FC-4573-B334-FE6312A92C4A}" type="pres">
      <dgm:prSet presAssocID="{A44F5160-B87E-492F-BD58-8C4EB75B87E3}" presName="levelTx" presStyleLbl="revTx" presStyleIdx="0" presStyleCnt="0">
        <dgm:presLayoutVars>
          <dgm:chMax val="1"/>
          <dgm:bulletEnabled val="1"/>
        </dgm:presLayoutVars>
      </dgm:prSet>
      <dgm:spPr/>
      <dgm:t>
        <a:bodyPr/>
        <a:lstStyle/>
        <a:p>
          <a:endParaRPr lang="en-US"/>
        </a:p>
      </dgm:t>
    </dgm:pt>
  </dgm:ptLst>
  <dgm:cxnLst>
    <dgm:cxn modelId="{FEA97AB5-BCAE-49AE-BD1B-77EE51D80EFA}" type="presOf" srcId="{A26F29C4-38FE-4012-B303-4612CA72C997}" destId="{DB235C68-AA3C-46E8-83B0-C72A61FF06F6}" srcOrd="1" destOrd="0" presId="urn:microsoft.com/office/officeart/2005/8/layout/pyramid1"/>
    <dgm:cxn modelId="{51E6768B-D2C4-4B30-AFFE-0D57FF3E3A84}" type="presOf" srcId="{80E4CD25-52C7-4831-9040-62613B4E1AB6}" destId="{E7234009-6462-4126-A314-4613948C9595}" srcOrd="0" destOrd="0" presId="urn:microsoft.com/office/officeart/2005/8/layout/pyramid1"/>
    <dgm:cxn modelId="{FDD75505-5A50-400C-95A5-9733AACC598F}" srcId="{804C6109-043C-4582-9D93-142CC32B5943}" destId="{A26F29C4-38FE-4012-B303-4612CA72C997}" srcOrd="2" destOrd="0" parTransId="{7166795A-A9B0-4C58-9C17-1A9A77285B2F}" sibTransId="{09FFC21E-940B-41CE-94B2-DF1F33BB3B38}"/>
    <dgm:cxn modelId="{5393ED51-A5FB-43AF-B96F-76463B83D117}" type="presOf" srcId="{80E4CD25-52C7-4831-9040-62613B4E1AB6}" destId="{978D0015-AE20-4D11-B6D0-DD09C7D7B530}" srcOrd="1" destOrd="0" presId="urn:microsoft.com/office/officeart/2005/8/layout/pyramid1"/>
    <dgm:cxn modelId="{8A893C4E-C830-464E-8C2D-1E41F4DA376E}" srcId="{804C6109-043C-4582-9D93-142CC32B5943}" destId="{498B1404-5D14-4D5D-949F-97D29B7F09AD}" srcOrd="1" destOrd="0" parTransId="{2D0E44AC-1D08-49A2-998F-7A3DB5725BBA}" sibTransId="{27F3CE33-E887-4C1A-A2C5-34AA7FF5B928}"/>
    <dgm:cxn modelId="{E89C5B00-9713-4D80-8B13-3062C3829D50}" type="presOf" srcId="{A44F5160-B87E-492F-BD58-8C4EB75B87E3}" destId="{DFEA2D13-84FC-4573-B334-FE6312A92C4A}" srcOrd="1" destOrd="0" presId="urn:microsoft.com/office/officeart/2005/8/layout/pyramid1"/>
    <dgm:cxn modelId="{84E849ED-4B11-4B82-8F41-4AD035B3DFAA}" srcId="{804C6109-043C-4582-9D93-142CC32B5943}" destId="{D6C2B82E-D335-426C-88C0-793B18CC9086}" srcOrd="3" destOrd="0" parTransId="{076CFFF7-CFA7-4B3A-84DA-91371FFB2F82}" sibTransId="{0817F458-ABB0-4919-A1A7-984EFA66D9F8}"/>
    <dgm:cxn modelId="{C9F7D091-BEF7-48DA-BCCE-0C50A86BBD27}" srcId="{804C6109-043C-4582-9D93-142CC32B5943}" destId="{80E4CD25-52C7-4831-9040-62613B4E1AB6}" srcOrd="0" destOrd="0" parTransId="{1DECC414-F890-4FF3-A9F3-520110E6585D}" sibTransId="{78DF4916-4417-4DD9-AFA4-4025079611C9}"/>
    <dgm:cxn modelId="{8CC23909-B23E-45CB-ABD2-2B1A14829F93}" type="presOf" srcId="{D6C2B82E-D335-426C-88C0-793B18CC9086}" destId="{1619C4D7-2A07-47A5-A6CE-AAF6D549FC0D}" srcOrd="1" destOrd="0" presId="urn:microsoft.com/office/officeart/2005/8/layout/pyramid1"/>
    <dgm:cxn modelId="{CD8D4C5C-9AAE-4D56-9648-CD6C1FDA4FED}" type="presOf" srcId="{A44F5160-B87E-492F-BD58-8C4EB75B87E3}" destId="{96056080-77E4-4495-AC5C-BDD5A077E071}" srcOrd="0" destOrd="0" presId="urn:microsoft.com/office/officeart/2005/8/layout/pyramid1"/>
    <dgm:cxn modelId="{0CC7A0D0-6C07-440C-A637-4F29B7B701A5}" type="presOf" srcId="{498B1404-5D14-4D5D-949F-97D29B7F09AD}" destId="{83B70255-81EF-4505-8994-437CACFC0F92}" srcOrd="1" destOrd="0" presId="urn:microsoft.com/office/officeart/2005/8/layout/pyramid1"/>
    <dgm:cxn modelId="{6AC21B47-4BC1-44FD-B0DC-1882D9AE339A}" type="presOf" srcId="{A26F29C4-38FE-4012-B303-4612CA72C997}" destId="{983D8A70-E26F-4016-9C70-5B3A7D62A824}" srcOrd="0" destOrd="0" presId="urn:microsoft.com/office/officeart/2005/8/layout/pyramid1"/>
    <dgm:cxn modelId="{B991506A-001E-43BD-B54D-46D140FA49B7}" type="presOf" srcId="{804C6109-043C-4582-9D93-142CC32B5943}" destId="{F597FC7E-86AB-4272-8246-8001555425B4}" srcOrd="0" destOrd="0" presId="urn:microsoft.com/office/officeart/2005/8/layout/pyramid1"/>
    <dgm:cxn modelId="{3736AB2B-9765-47BC-B77C-AABFD8E86C8F}" type="presOf" srcId="{D6C2B82E-D335-426C-88C0-793B18CC9086}" destId="{5F4C4C84-859C-472F-9B5E-2E461292E0C3}" srcOrd="0" destOrd="0" presId="urn:microsoft.com/office/officeart/2005/8/layout/pyramid1"/>
    <dgm:cxn modelId="{865ACCA7-9F32-475B-B86C-FF99879C8CAC}" srcId="{804C6109-043C-4582-9D93-142CC32B5943}" destId="{A44F5160-B87E-492F-BD58-8C4EB75B87E3}" srcOrd="4" destOrd="0" parTransId="{7717408B-FD26-4BE7-9D45-BEBB49C7D10F}" sibTransId="{D938CE2C-4F63-4078-B06D-B52D43A455D3}"/>
    <dgm:cxn modelId="{734C35F7-1451-4D57-BDEB-4D664756FCE7}" type="presOf" srcId="{498B1404-5D14-4D5D-949F-97D29B7F09AD}" destId="{A23821AB-595A-4E3E-B0AA-B8E7CE98A7B3}" srcOrd="0" destOrd="0" presId="urn:microsoft.com/office/officeart/2005/8/layout/pyramid1"/>
    <dgm:cxn modelId="{5506E0B8-8863-4FE3-8DC4-F15C77456C88}" type="presParOf" srcId="{F597FC7E-86AB-4272-8246-8001555425B4}" destId="{50EB4D71-99BE-4397-815F-2F0B064C4FEC}" srcOrd="0" destOrd="0" presId="urn:microsoft.com/office/officeart/2005/8/layout/pyramid1"/>
    <dgm:cxn modelId="{758A4B15-431F-4DD3-B61F-E6A3251A1B99}" type="presParOf" srcId="{50EB4D71-99BE-4397-815F-2F0B064C4FEC}" destId="{E7234009-6462-4126-A314-4613948C9595}" srcOrd="0" destOrd="0" presId="urn:microsoft.com/office/officeart/2005/8/layout/pyramid1"/>
    <dgm:cxn modelId="{6DDA9CB4-82AD-43D4-B4FC-26C771A873A4}" type="presParOf" srcId="{50EB4D71-99BE-4397-815F-2F0B064C4FEC}" destId="{978D0015-AE20-4D11-B6D0-DD09C7D7B530}" srcOrd="1" destOrd="0" presId="urn:microsoft.com/office/officeart/2005/8/layout/pyramid1"/>
    <dgm:cxn modelId="{ACC3F2BB-99D6-4E92-A99B-D1B5C14A3947}" type="presParOf" srcId="{F597FC7E-86AB-4272-8246-8001555425B4}" destId="{7FA27F3F-4A0D-44F4-805E-A70AAEA82245}" srcOrd="1" destOrd="0" presId="urn:microsoft.com/office/officeart/2005/8/layout/pyramid1"/>
    <dgm:cxn modelId="{8EA50626-1E98-4941-B0CA-53DA6AECBED3}" type="presParOf" srcId="{7FA27F3F-4A0D-44F4-805E-A70AAEA82245}" destId="{A23821AB-595A-4E3E-B0AA-B8E7CE98A7B3}" srcOrd="0" destOrd="0" presId="urn:microsoft.com/office/officeart/2005/8/layout/pyramid1"/>
    <dgm:cxn modelId="{3509FD48-5D85-49A0-B083-57413F061531}" type="presParOf" srcId="{7FA27F3F-4A0D-44F4-805E-A70AAEA82245}" destId="{83B70255-81EF-4505-8994-437CACFC0F92}" srcOrd="1" destOrd="0" presId="urn:microsoft.com/office/officeart/2005/8/layout/pyramid1"/>
    <dgm:cxn modelId="{44AF7C74-2DB1-4C16-82B5-EBF7139FE6F1}" type="presParOf" srcId="{F597FC7E-86AB-4272-8246-8001555425B4}" destId="{24F6B4BC-119C-407C-A96F-CACF3A53422E}" srcOrd="2" destOrd="0" presId="urn:microsoft.com/office/officeart/2005/8/layout/pyramid1"/>
    <dgm:cxn modelId="{B92C31C1-C25F-46F2-B330-A4A4584229EE}" type="presParOf" srcId="{24F6B4BC-119C-407C-A96F-CACF3A53422E}" destId="{983D8A70-E26F-4016-9C70-5B3A7D62A824}" srcOrd="0" destOrd="0" presId="urn:microsoft.com/office/officeart/2005/8/layout/pyramid1"/>
    <dgm:cxn modelId="{9E8E2B89-856A-473C-8540-DFA4EE227452}" type="presParOf" srcId="{24F6B4BC-119C-407C-A96F-CACF3A53422E}" destId="{DB235C68-AA3C-46E8-83B0-C72A61FF06F6}" srcOrd="1" destOrd="0" presId="urn:microsoft.com/office/officeart/2005/8/layout/pyramid1"/>
    <dgm:cxn modelId="{3781EF97-B39C-4BFD-9AC9-F263F37980B5}" type="presParOf" srcId="{F597FC7E-86AB-4272-8246-8001555425B4}" destId="{564C1C55-BFF9-421B-BD4E-95EAC78AE7E9}" srcOrd="3" destOrd="0" presId="urn:microsoft.com/office/officeart/2005/8/layout/pyramid1"/>
    <dgm:cxn modelId="{28654EC5-D0DE-4C5B-B700-E67114311DE7}" type="presParOf" srcId="{564C1C55-BFF9-421B-BD4E-95EAC78AE7E9}" destId="{5F4C4C84-859C-472F-9B5E-2E461292E0C3}" srcOrd="0" destOrd="0" presId="urn:microsoft.com/office/officeart/2005/8/layout/pyramid1"/>
    <dgm:cxn modelId="{A6F3EC32-198E-4799-B567-725ED16CBD74}" type="presParOf" srcId="{564C1C55-BFF9-421B-BD4E-95EAC78AE7E9}" destId="{1619C4D7-2A07-47A5-A6CE-AAF6D549FC0D}" srcOrd="1" destOrd="0" presId="urn:microsoft.com/office/officeart/2005/8/layout/pyramid1"/>
    <dgm:cxn modelId="{A2681DA9-99D4-4631-8A65-3412B53B9BED}" type="presParOf" srcId="{F597FC7E-86AB-4272-8246-8001555425B4}" destId="{24540488-D09C-433D-AE00-A0C55C314FA1}" srcOrd="4" destOrd="0" presId="urn:microsoft.com/office/officeart/2005/8/layout/pyramid1"/>
    <dgm:cxn modelId="{34B1F0E0-AE5E-43BD-8F8C-F810D20E9F6D}" type="presParOf" srcId="{24540488-D09C-433D-AE00-A0C55C314FA1}" destId="{96056080-77E4-4495-AC5C-BDD5A077E071}" srcOrd="0" destOrd="0" presId="urn:microsoft.com/office/officeart/2005/8/layout/pyramid1"/>
    <dgm:cxn modelId="{37D22C6F-A502-47EB-80A5-33962BAAB64E}" type="presParOf" srcId="{24540488-D09C-433D-AE00-A0C55C314FA1}" destId="{DFEA2D13-84FC-4573-B334-FE6312A92C4A}"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34009-6462-4126-A314-4613948C9595}">
      <dsp:nvSpPr>
        <dsp:cNvPr id="0" name=""/>
        <dsp:cNvSpPr/>
      </dsp:nvSpPr>
      <dsp:spPr>
        <a:xfrm>
          <a:off x="3657600" y="0"/>
          <a:ext cx="1828800" cy="1371600"/>
        </a:xfrm>
        <a:prstGeom prst="trapezoid">
          <a:avLst>
            <a:gd name="adj" fmla="val 66667"/>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lvl="0" algn="ctr" defTabSz="2578100">
            <a:lnSpc>
              <a:spcPct val="90000"/>
            </a:lnSpc>
            <a:spcBef>
              <a:spcPct val="0"/>
            </a:spcBef>
            <a:spcAft>
              <a:spcPct val="35000"/>
            </a:spcAft>
          </a:pPr>
          <a:endParaRPr lang="en-US" sz="5800" kern="1200"/>
        </a:p>
      </dsp:txBody>
      <dsp:txXfrm>
        <a:off x="3657600" y="0"/>
        <a:ext cx="1828800" cy="1371600"/>
      </dsp:txXfrm>
    </dsp:sp>
    <dsp:sp modelId="{A23821AB-595A-4E3E-B0AA-B8E7CE98A7B3}">
      <dsp:nvSpPr>
        <dsp:cNvPr id="0" name=""/>
        <dsp:cNvSpPr/>
      </dsp:nvSpPr>
      <dsp:spPr>
        <a:xfrm>
          <a:off x="2743200" y="1371600"/>
          <a:ext cx="3657600" cy="1371600"/>
        </a:xfrm>
        <a:prstGeom prst="trapezoid">
          <a:avLst>
            <a:gd name="adj" fmla="val 66667"/>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3383280" y="1371600"/>
        <a:ext cx="2377440" cy="1371600"/>
      </dsp:txXfrm>
    </dsp:sp>
    <dsp:sp modelId="{983D8A70-E26F-4016-9C70-5B3A7D62A824}">
      <dsp:nvSpPr>
        <dsp:cNvPr id="0" name=""/>
        <dsp:cNvSpPr/>
      </dsp:nvSpPr>
      <dsp:spPr>
        <a:xfrm>
          <a:off x="1828800" y="2743200"/>
          <a:ext cx="5486400" cy="1371600"/>
        </a:xfrm>
        <a:prstGeom prst="trapezoid">
          <a:avLst>
            <a:gd name="adj" fmla="val 66667"/>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2788919" y="2743200"/>
        <a:ext cx="3566160" cy="1371600"/>
      </dsp:txXfrm>
    </dsp:sp>
    <dsp:sp modelId="{5F4C4C84-859C-472F-9B5E-2E461292E0C3}">
      <dsp:nvSpPr>
        <dsp:cNvPr id="0" name=""/>
        <dsp:cNvSpPr/>
      </dsp:nvSpPr>
      <dsp:spPr>
        <a:xfrm>
          <a:off x="914400" y="4114800"/>
          <a:ext cx="7315200" cy="1371600"/>
        </a:xfrm>
        <a:prstGeom prst="trapezoid">
          <a:avLst>
            <a:gd name="adj" fmla="val 66667"/>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a:p>
      </dsp:txBody>
      <dsp:txXfrm>
        <a:off x="2194559" y="4114800"/>
        <a:ext cx="4754880" cy="1371600"/>
      </dsp:txXfrm>
    </dsp:sp>
    <dsp:sp modelId="{96056080-77E4-4495-AC5C-BDD5A077E071}">
      <dsp:nvSpPr>
        <dsp:cNvPr id="0" name=""/>
        <dsp:cNvSpPr/>
      </dsp:nvSpPr>
      <dsp:spPr>
        <a:xfrm>
          <a:off x="0" y="5486399"/>
          <a:ext cx="9144000" cy="1371600"/>
        </a:xfrm>
        <a:prstGeom prst="trapezoid">
          <a:avLst>
            <a:gd name="adj" fmla="val 66667"/>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a:p>
      </dsp:txBody>
      <dsp:txXfrm>
        <a:off x="1600199" y="5486399"/>
        <a:ext cx="5943600" cy="13716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ABFF14-FAC6-4FB4-93ED-3FB084BE8811}"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4027184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ABFF14-FAC6-4FB4-93ED-3FB084BE8811}"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3262533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ABFF14-FAC6-4FB4-93ED-3FB084BE8811}"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17779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ABFF14-FAC6-4FB4-93ED-3FB084BE8811}"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3832136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ABFF14-FAC6-4FB4-93ED-3FB084BE8811}"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181021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ABFF14-FAC6-4FB4-93ED-3FB084BE8811}"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241699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ABFF14-FAC6-4FB4-93ED-3FB084BE8811}"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3025360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ABFF14-FAC6-4FB4-93ED-3FB084BE8811}"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3540448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BFF14-FAC6-4FB4-93ED-3FB084BE8811}"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2388964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BFF14-FAC6-4FB4-93ED-3FB084BE8811}"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1315434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BFF14-FAC6-4FB4-93ED-3FB084BE8811}"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76AD-11B9-4E3D-9807-456571543A99}" type="slidenum">
              <a:rPr lang="en-US" smtClean="0"/>
              <a:t>‹#›</a:t>
            </a:fld>
            <a:endParaRPr lang="en-US"/>
          </a:p>
        </p:txBody>
      </p:sp>
    </p:spTree>
    <p:extLst>
      <p:ext uri="{BB962C8B-B14F-4D97-AF65-F5344CB8AC3E}">
        <p14:creationId xmlns:p14="http://schemas.microsoft.com/office/powerpoint/2010/main" val="4012448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ABFF14-FAC6-4FB4-93ED-3FB084BE8811}" type="datetimeFigureOut">
              <a:rPr lang="en-US" smtClean="0"/>
              <a:t>10/17/2016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76AD-11B9-4E3D-9807-456571543A99}" type="slidenum">
              <a:rPr lang="en-US" smtClean="0"/>
              <a:t>‹#›</a:t>
            </a:fld>
            <a:endParaRPr lang="en-US"/>
          </a:p>
        </p:txBody>
      </p:sp>
    </p:spTree>
    <p:extLst>
      <p:ext uri="{BB962C8B-B14F-4D97-AF65-F5344CB8AC3E}">
        <p14:creationId xmlns:p14="http://schemas.microsoft.com/office/powerpoint/2010/main" val="18604002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7200" dirty="0" smtClean="0"/>
              <a:t>Community and environmental health</a:t>
            </a:r>
            <a:endParaRPr lang="en-US" sz="72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16011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dirty="0">
                <a:solidFill>
                  <a:schemeClr val="bg1"/>
                </a:solidFill>
              </a:rPr>
              <a:t/>
            </a:r>
            <a:br>
              <a:rPr lang="en-US" dirty="0">
                <a:solidFill>
                  <a:schemeClr val="bg1"/>
                </a:solidFill>
              </a:rPr>
            </a:br>
            <a:endParaRPr lang="en-US"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998510542"/>
              </p:ext>
            </p:extLst>
          </p:nvPr>
        </p:nvGraphicFramePr>
        <p:xfrm>
          <a:off x="0" y="0"/>
          <a:ext cx="9144000" cy="6858000"/>
        </p:xfrm>
        <a:graphic>
          <a:graphicData uri="http://schemas.openxmlformats.org/drawingml/2006/table">
            <a:tbl>
              <a:tblPr firstRow="1" bandRow="1">
                <a:tableStyleId>{5C22544A-7EE6-4342-B048-85BDC9FD1C3A}</a:tableStyleId>
              </a:tblPr>
              <a:tblGrid>
                <a:gridCol w="3048000"/>
                <a:gridCol w="3048000"/>
                <a:gridCol w="3048000"/>
              </a:tblGrid>
              <a:tr h="685800">
                <a:tc>
                  <a:txBody>
                    <a:bodyPr/>
                    <a:lstStyle/>
                    <a:p>
                      <a:r>
                        <a:rPr lang="en-US" sz="3600" b="1" dirty="0" smtClean="0">
                          <a:solidFill>
                            <a:schemeClr val="tx1"/>
                          </a:solidFill>
                        </a:rPr>
                        <a:t>Oil</a:t>
                      </a:r>
                      <a:endParaRPr lang="en-US" sz="3600" b="1" dirty="0">
                        <a:solidFill>
                          <a:schemeClr val="tx1"/>
                        </a:solidFill>
                      </a:endParaRPr>
                    </a:p>
                  </a:txBody>
                  <a:tcPr/>
                </a:tc>
                <a:tc>
                  <a:txBody>
                    <a:bodyPr/>
                    <a:lstStyle/>
                    <a:p>
                      <a:r>
                        <a:rPr lang="en-US" sz="3600" b="1" dirty="0" smtClean="0">
                          <a:solidFill>
                            <a:schemeClr val="tx1"/>
                          </a:solidFill>
                        </a:rPr>
                        <a:t>Doesn’t</a:t>
                      </a:r>
                      <a:endParaRPr lang="en-US" sz="3600" b="1" dirty="0">
                        <a:solidFill>
                          <a:schemeClr val="tx1"/>
                        </a:solidFill>
                      </a:endParaRPr>
                    </a:p>
                  </a:txBody>
                  <a:tcPr/>
                </a:tc>
                <a:tc>
                  <a:txBody>
                    <a:bodyPr/>
                    <a:lstStyle/>
                    <a:p>
                      <a:r>
                        <a:rPr lang="en-US" sz="3600" b="1" dirty="0" smtClean="0">
                          <a:solidFill>
                            <a:schemeClr val="tx1"/>
                          </a:solidFill>
                        </a:rPr>
                        <a:t>Corals</a:t>
                      </a:r>
                      <a:endParaRPr lang="en-US" sz="3600" b="1" dirty="0">
                        <a:solidFill>
                          <a:schemeClr val="tx1"/>
                        </a:solidFill>
                      </a:endParaRPr>
                    </a:p>
                  </a:txBody>
                  <a:tcPr/>
                </a:tc>
              </a:tr>
              <a:tr h="685800">
                <a:tc>
                  <a:txBody>
                    <a:bodyPr/>
                    <a:lstStyle/>
                    <a:p>
                      <a:r>
                        <a:rPr lang="en-US" sz="3600" b="1" dirty="0" smtClean="0">
                          <a:solidFill>
                            <a:schemeClr val="tx1"/>
                          </a:solidFill>
                        </a:rPr>
                        <a:t>The </a:t>
                      </a:r>
                      <a:endParaRPr lang="en-US" sz="3600" b="1" dirty="0">
                        <a:solidFill>
                          <a:schemeClr val="tx1"/>
                        </a:solidFill>
                      </a:endParaRPr>
                    </a:p>
                  </a:txBody>
                  <a:tcPr/>
                </a:tc>
                <a:tc>
                  <a:txBody>
                    <a:bodyPr/>
                    <a:lstStyle/>
                    <a:p>
                      <a:r>
                        <a:rPr lang="en-US" sz="3600" b="1" dirty="0" smtClean="0">
                          <a:solidFill>
                            <a:schemeClr val="tx1"/>
                          </a:solidFill>
                        </a:rPr>
                        <a:t>Health</a:t>
                      </a:r>
                      <a:endParaRPr lang="en-US" sz="3600" b="1" dirty="0">
                        <a:solidFill>
                          <a:schemeClr val="tx1"/>
                        </a:solidFill>
                      </a:endParaRPr>
                    </a:p>
                  </a:txBody>
                  <a:tcPr/>
                </a:tc>
                <a:tc>
                  <a:txBody>
                    <a:bodyPr/>
                    <a:lstStyle/>
                    <a:p>
                      <a:r>
                        <a:rPr lang="en-US" sz="3600" b="1" dirty="0" smtClean="0">
                          <a:solidFill>
                            <a:schemeClr val="tx1"/>
                          </a:solidFill>
                        </a:rPr>
                        <a:t>About</a:t>
                      </a:r>
                    </a:p>
                  </a:txBody>
                  <a:tcPr/>
                </a:tc>
              </a:tr>
              <a:tr h="685800">
                <a:tc>
                  <a:txBody>
                    <a:bodyPr/>
                    <a:lstStyle/>
                    <a:p>
                      <a:r>
                        <a:rPr lang="en-US" sz="3600" b="1" dirty="0" smtClean="0">
                          <a:solidFill>
                            <a:schemeClr val="tx1"/>
                          </a:solidFill>
                        </a:rPr>
                        <a:t>Air</a:t>
                      </a:r>
                      <a:endParaRPr lang="en-US" sz="3600" b="1" dirty="0">
                        <a:solidFill>
                          <a:schemeClr val="tx1"/>
                        </a:solidFill>
                      </a:endParaRPr>
                    </a:p>
                  </a:txBody>
                  <a:tcPr/>
                </a:tc>
                <a:tc>
                  <a:txBody>
                    <a:bodyPr/>
                    <a:lstStyle/>
                    <a:p>
                      <a:r>
                        <a:rPr lang="en-US" sz="3600" b="1" dirty="0" smtClean="0">
                          <a:solidFill>
                            <a:schemeClr val="tx1"/>
                          </a:solidFill>
                        </a:rPr>
                        <a:t>Acid</a:t>
                      </a:r>
                      <a:endParaRPr lang="en-US" sz="3600" b="1" dirty="0">
                        <a:solidFill>
                          <a:schemeClr val="tx1"/>
                        </a:solidFill>
                      </a:endParaRPr>
                    </a:p>
                  </a:txBody>
                  <a:tcPr/>
                </a:tc>
                <a:tc>
                  <a:txBody>
                    <a:bodyPr/>
                    <a:lstStyle/>
                    <a:p>
                      <a:r>
                        <a:rPr lang="en-US" sz="3600" b="1" dirty="0" smtClean="0">
                          <a:solidFill>
                            <a:schemeClr val="tx1"/>
                          </a:solidFill>
                        </a:rPr>
                        <a:t>Don’t</a:t>
                      </a:r>
                      <a:endParaRPr lang="en-US" sz="3600" b="1" dirty="0">
                        <a:solidFill>
                          <a:schemeClr val="tx1"/>
                        </a:solidFill>
                      </a:endParaRPr>
                    </a:p>
                  </a:txBody>
                  <a:tcPr/>
                </a:tc>
              </a:tr>
              <a:tr h="685800">
                <a:tc>
                  <a:txBody>
                    <a:bodyPr/>
                    <a:lstStyle/>
                    <a:p>
                      <a:r>
                        <a:rPr lang="en-US" sz="3600" b="1" dirty="0" smtClean="0">
                          <a:solidFill>
                            <a:schemeClr val="tx1"/>
                          </a:solidFill>
                        </a:rPr>
                        <a:t>Smog</a:t>
                      </a:r>
                      <a:endParaRPr lang="en-US" sz="3600" b="1" dirty="0">
                        <a:solidFill>
                          <a:schemeClr val="tx1"/>
                        </a:solidFill>
                      </a:endParaRPr>
                    </a:p>
                  </a:txBody>
                  <a:tcPr/>
                </a:tc>
                <a:tc>
                  <a:txBody>
                    <a:bodyPr/>
                    <a:lstStyle/>
                    <a:p>
                      <a:r>
                        <a:rPr lang="en-US" sz="3600" b="1" dirty="0" smtClean="0">
                          <a:solidFill>
                            <a:schemeClr val="tx1"/>
                          </a:solidFill>
                        </a:rPr>
                        <a:t>Throw</a:t>
                      </a:r>
                      <a:endParaRPr lang="en-US" sz="3600" b="1" dirty="0">
                        <a:solidFill>
                          <a:schemeClr val="tx1"/>
                        </a:solidFill>
                      </a:endParaRPr>
                    </a:p>
                  </a:txBody>
                  <a:tcPr/>
                </a:tc>
                <a:tc>
                  <a:txBody>
                    <a:bodyPr/>
                    <a:lstStyle/>
                    <a:p>
                      <a:r>
                        <a:rPr lang="en-US" sz="3600" b="1" dirty="0" smtClean="0">
                          <a:solidFill>
                            <a:schemeClr val="tx1"/>
                          </a:solidFill>
                        </a:rPr>
                        <a:t>Prevention</a:t>
                      </a:r>
                      <a:endParaRPr lang="en-US" sz="3600" b="1" dirty="0">
                        <a:solidFill>
                          <a:schemeClr val="tx1"/>
                        </a:solidFill>
                      </a:endParaRPr>
                    </a:p>
                  </a:txBody>
                  <a:tcPr/>
                </a:tc>
              </a:tr>
              <a:tr h="685800">
                <a:tc>
                  <a:txBody>
                    <a:bodyPr/>
                    <a:lstStyle/>
                    <a:p>
                      <a:r>
                        <a:rPr lang="en-US" sz="3600" b="1" dirty="0" smtClean="0">
                          <a:solidFill>
                            <a:schemeClr val="tx1"/>
                          </a:solidFill>
                        </a:rPr>
                        <a:t>None</a:t>
                      </a:r>
                      <a:endParaRPr lang="en-US" sz="3600" b="1" dirty="0">
                        <a:solidFill>
                          <a:schemeClr val="tx1"/>
                        </a:solidFill>
                      </a:endParaRPr>
                    </a:p>
                  </a:txBody>
                  <a:tcPr/>
                </a:tc>
                <a:tc>
                  <a:txBody>
                    <a:bodyPr/>
                    <a:lstStyle/>
                    <a:p>
                      <a:r>
                        <a:rPr lang="en-US" sz="3600" b="1" dirty="0" smtClean="0">
                          <a:solidFill>
                            <a:schemeClr val="tx1"/>
                          </a:solidFill>
                        </a:rPr>
                        <a:t>Red</a:t>
                      </a:r>
                      <a:endParaRPr lang="en-US" sz="3600" b="1" dirty="0">
                        <a:solidFill>
                          <a:schemeClr val="tx1"/>
                        </a:solidFill>
                      </a:endParaRPr>
                    </a:p>
                  </a:txBody>
                  <a:tcPr/>
                </a:tc>
                <a:tc>
                  <a:txBody>
                    <a:bodyPr/>
                    <a:lstStyle/>
                    <a:p>
                      <a:r>
                        <a:rPr lang="en-US" sz="3600" b="1" dirty="0" smtClean="0">
                          <a:solidFill>
                            <a:schemeClr val="tx1"/>
                          </a:solidFill>
                        </a:rPr>
                        <a:t>Throw</a:t>
                      </a:r>
                      <a:endParaRPr lang="en-US" sz="3600" b="1" dirty="0">
                        <a:solidFill>
                          <a:schemeClr val="tx1"/>
                        </a:solidFill>
                      </a:endParaRPr>
                    </a:p>
                  </a:txBody>
                  <a:tcPr/>
                </a:tc>
              </a:tr>
              <a:tr h="685800">
                <a:tc>
                  <a:txBody>
                    <a:bodyPr/>
                    <a:lstStyle/>
                    <a:p>
                      <a:r>
                        <a:rPr lang="en-US" sz="3600" b="1" dirty="0" smtClean="0">
                          <a:solidFill>
                            <a:schemeClr val="tx1"/>
                          </a:solidFill>
                        </a:rPr>
                        <a:t>Noise</a:t>
                      </a:r>
                      <a:endParaRPr lang="en-US" sz="3600" b="1" dirty="0">
                        <a:solidFill>
                          <a:schemeClr val="tx1"/>
                        </a:solidFill>
                      </a:endParaRPr>
                    </a:p>
                  </a:txBody>
                  <a:tcPr/>
                </a:tc>
                <a:tc>
                  <a:txBody>
                    <a:bodyPr/>
                    <a:lstStyle/>
                    <a:p>
                      <a:r>
                        <a:rPr lang="en-US" sz="3600" b="1" dirty="0" smtClean="0">
                          <a:solidFill>
                            <a:schemeClr val="tx1"/>
                          </a:solidFill>
                        </a:rPr>
                        <a:t>Corals</a:t>
                      </a:r>
                      <a:endParaRPr lang="en-US" sz="3600" b="1" dirty="0">
                        <a:solidFill>
                          <a:schemeClr val="tx1"/>
                        </a:solidFill>
                      </a:endParaRPr>
                    </a:p>
                  </a:txBody>
                  <a:tcPr/>
                </a:tc>
                <a:tc>
                  <a:txBody>
                    <a:bodyPr/>
                    <a:lstStyle/>
                    <a:p>
                      <a:r>
                        <a:rPr lang="en-US" sz="3600" b="1" dirty="0" smtClean="0">
                          <a:solidFill>
                            <a:schemeClr val="tx1"/>
                          </a:solidFill>
                        </a:rPr>
                        <a:t>Pollution</a:t>
                      </a:r>
                      <a:endParaRPr lang="en-US" sz="3600" b="1" dirty="0">
                        <a:solidFill>
                          <a:schemeClr val="tx1"/>
                        </a:solidFill>
                      </a:endParaRPr>
                    </a:p>
                  </a:txBody>
                  <a:tcPr/>
                </a:tc>
              </a:tr>
              <a:tr h="685800">
                <a:tc>
                  <a:txBody>
                    <a:bodyPr/>
                    <a:lstStyle/>
                    <a:p>
                      <a:r>
                        <a:rPr lang="en-US" sz="3600" b="1" dirty="0" smtClean="0">
                          <a:solidFill>
                            <a:schemeClr val="tx1"/>
                          </a:solidFill>
                        </a:rPr>
                        <a:t>Won’t</a:t>
                      </a:r>
                      <a:endParaRPr lang="en-US" sz="3600" b="1" dirty="0">
                        <a:solidFill>
                          <a:schemeClr val="tx1"/>
                        </a:solidFill>
                      </a:endParaRPr>
                    </a:p>
                  </a:txBody>
                  <a:tcPr/>
                </a:tc>
                <a:tc>
                  <a:txBody>
                    <a:bodyPr/>
                    <a:lstStyle/>
                    <a:p>
                      <a:r>
                        <a:rPr lang="en-US" sz="3600" b="1" dirty="0" smtClean="0">
                          <a:solidFill>
                            <a:schemeClr val="tx1"/>
                          </a:solidFill>
                        </a:rPr>
                        <a:t>Sick</a:t>
                      </a:r>
                      <a:endParaRPr lang="en-US" sz="3600" b="1" dirty="0">
                        <a:solidFill>
                          <a:schemeClr val="tx1"/>
                        </a:solidFill>
                      </a:endParaRPr>
                    </a:p>
                  </a:txBody>
                  <a:tcPr/>
                </a:tc>
                <a:tc>
                  <a:txBody>
                    <a:bodyPr/>
                    <a:lstStyle/>
                    <a:p>
                      <a:r>
                        <a:rPr lang="en-US" sz="3600" b="1" dirty="0" smtClean="0">
                          <a:solidFill>
                            <a:schemeClr val="tx1"/>
                          </a:solidFill>
                        </a:rPr>
                        <a:t>Environment</a:t>
                      </a:r>
                      <a:endParaRPr lang="en-US" sz="3600" b="1" dirty="0">
                        <a:solidFill>
                          <a:schemeClr val="tx1"/>
                        </a:solidFill>
                      </a:endParaRPr>
                    </a:p>
                  </a:txBody>
                  <a:tcPr/>
                </a:tc>
              </a:tr>
              <a:tr h="685800">
                <a:tc>
                  <a:txBody>
                    <a:bodyPr/>
                    <a:lstStyle/>
                    <a:p>
                      <a:r>
                        <a:rPr lang="en-US" sz="3600" b="1" dirty="0" smtClean="0">
                          <a:solidFill>
                            <a:schemeClr val="tx1"/>
                          </a:solidFill>
                        </a:rPr>
                        <a:t>Flash floods</a:t>
                      </a:r>
                      <a:endParaRPr lang="en-US" sz="3600" b="1" dirty="0">
                        <a:solidFill>
                          <a:schemeClr val="tx1"/>
                        </a:solidFill>
                      </a:endParaRPr>
                    </a:p>
                  </a:txBody>
                  <a:tcPr/>
                </a:tc>
                <a:tc>
                  <a:txBody>
                    <a:bodyPr/>
                    <a:lstStyle/>
                    <a:p>
                      <a:r>
                        <a:rPr lang="en-US" sz="3600" b="1" dirty="0" smtClean="0">
                          <a:solidFill>
                            <a:schemeClr val="tx1"/>
                          </a:solidFill>
                        </a:rPr>
                        <a:t>Fossils</a:t>
                      </a:r>
                      <a:endParaRPr lang="en-US" sz="3600" b="1" dirty="0">
                        <a:solidFill>
                          <a:schemeClr val="tx1"/>
                        </a:solidFill>
                      </a:endParaRPr>
                    </a:p>
                  </a:txBody>
                  <a:tcPr/>
                </a:tc>
                <a:tc>
                  <a:txBody>
                    <a:bodyPr/>
                    <a:lstStyle/>
                    <a:p>
                      <a:r>
                        <a:rPr lang="en-US" sz="3600" b="1" dirty="0" smtClean="0">
                          <a:solidFill>
                            <a:schemeClr val="tx1"/>
                          </a:solidFill>
                        </a:rPr>
                        <a:t>Deforestation</a:t>
                      </a:r>
                      <a:endParaRPr lang="en-US" sz="3600" b="1" dirty="0">
                        <a:solidFill>
                          <a:schemeClr val="tx1"/>
                        </a:solidFill>
                      </a:endParaRPr>
                    </a:p>
                  </a:txBody>
                  <a:tcPr/>
                </a:tc>
              </a:tr>
              <a:tr h="685800">
                <a:tc>
                  <a:txBody>
                    <a:bodyPr/>
                    <a:lstStyle/>
                    <a:p>
                      <a:r>
                        <a:rPr lang="en-US" sz="3600" b="1" dirty="0" smtClean="0">
                          <a:solidFill>
                            <a:schemeClr val="tx1"/>
                          </a:solidFill>
                        </a:rPr>
                        <a:t>Fog</a:t>
                      </a:r>
                      <a:endParaRPr lang="en-US" sz="3600" b="1" dirty="0">
                        <a:solidFill>
                          <a:schemeClr val="tx1"/>
                        </a:solidFill>
                      </a:endParaRPr>
                    </a:p>
                  </a:txBody>
                  <a:tcPr/>
                </a:tc>
                <a:tc>
                  <a:txBody>
                    <a:bodyPr/>
                    <a:lstStyle/>
                    <a:p>
                      <a:r>
                        <a:rPr lang="en-US" sz="3600" b="1" dirty="0" smtClean="0">
                          <a:solidFill>
                            <a:schemeClr val="tx1"/>
                          </a:solidFill>
                        </a:rPr>
                        <a:t>And</a:t>
                      </a:r>
                      <a:endParaRPr lang="en-US" sz="3600" b="1" dirty="0">
                        <a:solidFill>
                          <a:schemeClr val="tx1"/>
                        </a:solidFill>
                      </a:endParaRPr>
                    </a:p>
                  </a:txBody>
                  <a:tcPr/>
                </a:tc>
                <a:tc>
                  <a:txBody>
                    <a:bodyPr/>
                    <a:lstStyle/>
                    <a:p>
                      <a:r>
                        <a:rPr lang="en-US" sz="3600" b="1" dirty="0" smtClean="0">
                          <a:solidFill>
                            <a:schemeClr val="tx1"/>
                          </a:solidFill>
                        </a:rPr>
                        <a:t>Smoking </a:t>
                      </a:r>
                      <a:endParaRPr lang="en-US" sz="3600" b="1" dirty="0">
                        <a:solidFill>
                          <a:schemeClr val="tx1"/>
                        </a:solidFill>
                      </a:endParaRPr>
                    </a:p>
                  </a:txBody>
                  <a:tcPr/>
                </a:tc>
              </a:tr>
              <a:tr h="685800">
                <a:tc>
                  <a:txBody>
                    <a:bodyPr/>
                    <a:lstStyle/>
                    <a:p>
                      <a:r>
                        <a:rPr lang="en-US" sz="3600" b="1" dirty="0" smtClean="0">
                          <a:solidFill>
                            <a:schemeClr val="tx1"/>
                          </a:solidFill>
                        </a:rPr>
                        <a:t>Community</a:t>
                      </a:r>
                      <a:endParaRPr lang="en-US" sz="3600" b="1" dirty="0">
                        <a:solidFill>
                          <a:schemeClr val="tx1"/>
                        </a:solidFill>
                      </a:endParaRPr>
                    </a:p>
                  </a:txBody>
                  <a:tcPr/>
                </a:tc>
                <a:tc>
                  <a:txBody>
                    <a:bodyPr/>
                    <a:lstStyle/>
                    <a:p>
                      <a:r>
                        <a:rPr lang="en-US" sz="3600" b="1" dirty="0" smtClean="0">
                          <a:solidFill>
                            <a:schemeClr val="tx1"/>
                          </a:solidFill>
                        </a:rPr>
                        <a:t>Smoke</a:t>
                      </a:r>
                      <a:endParaRPr lang="en-US" sz="3600" b="1" dirty="0">
                        <a:solidFill>
                          <a:schemeClr val="tx1"/>
                        </a:solidFill>
                      </a:endParaRPr>
                    </a:p>
                  </a:txBody>
                  <a:tcPr/>
                </a:tc>
                <a:tc>
                  <a:txBody>
                    <a:bodyPr/>
                    <a:lstStyle/>
                    <a:p>
                      <a:r>
                        <a:rPr lang="en-US" sz="3600" b="1" dirty="0" smtClean="0">
                          <a:solidFill>
                            <a:schemeClr val="tx1"/>
                          </a:solidFill>
                        </a:rPr>
                        <a:t>Advocate</a:t>
                      </a:r>
                      <a:r>
                        <a:rPr lang="en-US" sz="3600" b="1" baseline="0" dirty="0" smtClean="0">
                          <a:solidFill>
                            <a:schemeClr val="tx1"/>
                          </a:solidFill>
                        </a:rPr>
                        <a:t> </a:t>
                      </a:r>
                      <a:endParaRPr lang="en-US" sz="3600" b="1" dirty="0">
                        <a:solidFill>
                          <a:schemeClr val="tx1"/>
                        </a:solidFill>
                      </a:endParaRPr>
                    </a:p>
                  </a:txBody>
                  <a:tcPr/>
                </a:tc>
              </a:tr>
            </a:tbl>
          </a:graphicData>
        </a:graphic>
      </p:graphicFrame>
    </p:spTree>
    <p:extLst>
      <p:ext uri="{BB962C8B-B14F-4D97-AF65-F5344CB8AC3E}">
        <p14:creationId xmlns:p14="http://schemas.microsoft.com/office/powerpoint/2010/main" val="328127191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smtClean="0"/>
              <a:t>DEFORESTATION </a:t>
            </a:r>
            <a:r>
              <a:rPr lang="en-US" sz="2400" dirty="0"/>
              <a:t>is the destruction of big areas of forests. </a:t>
            </a:r>
            <a:br>
              <a:rPr lang="en-US" sz="2400" dirty="0"/>
            </a:br>
            <a:r>
              <a:rPr lang="en-US" sz="2400" b="1" i="1" dirty="0"/>
              <a:t>Losing our Forests—FAST </a:t>
            </a:r>
            <a:r>
              <a:rPr lang="en-US" sz="2400" dirty="0"/>
              <a:t/>
            </a:r>
            <a:br>
              <a:rPr lang="en-US" sz="2400" dirty="0"/>
            </a:br>
            <a:r>
              <a:rPr lang="en-US" sz="2400" b="1" i="1" dirty="0"/>
              <a:t>Source: </a:t>
            </a:r>
            <a:r>
              <a:rPr lang="en-US" sz="2400" dirty="0"/>
              <a:t>FAO-FRA. (2010)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32869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dirty="0"/>
              <a:t/>
            </a:r>
            <a:br>
              <a:rPr lang="en-US" dirty="0"/>
            </a:br>
            <a:r>
              <a:rPr lang="en-US" dirty="0"/>
              <a:t> The Philippines is among the countries with the fastest loss of forest cover around the world. </a:t>
            </a:r>
            <a:br>
              <a:rPr lang="en-US" dirty="0"/>
            </a:br>
            <a:r>
              <a:rPr lang="en-US" dirty="0"/>
              <a:t/>
            </a:r>
            <a:br>
              <a:rPr lang="en-US" dirty="0"/>
            </a:br>
            <a:r>
              <a:rPr lang="en-US" dirty="0"/>
              <a:t> It ranks 4th among the world’s top 10 most threatened forest hotspots </a:t>
            </a:r>
            <a:br>
              <a:rPr lang="en-US" dirty="0"/>
            </a:br>
            <a:r>
              <a:rPr lang="en-US" dirty="0"/>
              <a:t/>
            </a:r>
            <a:br>
              <a:rPr lang="en-US" dirty="0"/>
            </a:br>
            <a:r>
              <a:rPr lang="en-US" dirty="0"/>
              <a:t> If the 157, 400 ha per year rate of deforestation continues, our remaining forest cover will be wiped out in less than 40 years. </a:t>
            </a:r>
            <a:br>
              <a:rPr lang="en-US" dirty="0"/>
            </a:br>
            <a:endParaRPr lang="en-US" dirty="0"/>
          </a:p>
        </p:txBody>
      </p:sp>
    </p:spTree>
    <p:extLst>
      <p:ext uri="{BB962C8B-B14F-4D97-AF65-F5344CB8AC3E}">
        <p14:creationId xmlns:p14="http://schemas.microsoft.com/office/powerpoint/2010/main" val="33132869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A FLASH FLOOD is a sudden flood of great volume, usually caused by a heavy rain.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4" y="-1"/>
            <a:ext cx="9129486" cy="5018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88495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dirty="0"/>
              <a:t>Illegal logging is another factor believed to have contributed to the staggering death toll in the cities of </a:t>
            </a:r>
            <a:r>
              <a:rPr lang="en-US" dirty="0" err="1"/>
              <a:t>Iligan</a:t>
            </a:r>
            <a:r>
              <a:rPr lang="en-US" dirty="0"/>
              <a:t> and Cagayan de Oro during </a:t>
            </a:r>
            <a:r>
              <a:rPr lang="en-US" dirty="0" err="1"/>
              <a:t>Sendong</a:t>
            </a:r>
            <a:r>
              <a:rPr lang="en-US" dirty="0"/>
              <a:t> 2011. Many victims were swept away by huge logs that rolled down denuded mountains facing the two cities.</a:t>
            </a:r>
          </a:p>
        </p:txBody>
      </p:sp>
    </p:spTree>
    <p:extLst>
      <p:ext uri="{BB962C8B-B14F-4D97-AF65-F5344CB8AC3E}">
        <p14:creationId xmlns:p14="http://schemas.microsoft.com/office/powerpoint/2010/main" val="373884951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dirty="0"/>
              <a:t>ILLEGAL MINING is defined as the extraction of valuable minerals or other geological materials from the earth from an ore body, lode, vein, seam, or reef, which forms the mineralized package of economic interest to the miner in the absence of land rights, mining license, exploration or mineral transportation permit or of any document that could legitimate the on-going operations. </a:t>
            </a:r>
          </a:p>
        </p:txBody>
      </p:sp>
    </p:spTree>
    <p:extLst>
      <p:ext uri="{BB962C8B-B14F-4D97-AF65-F5344CB8AC3E}">
        <p14:creationId xmlns:p14="http://schemas.microsoft.com/office/powerpoint/2010/main" val="37388495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t>Here’s for your memory bank: </a:t>
            </a:r>
            <a:br>
              <a:rPr lang="en-US" dirty="0"/>
            </a:br>
            <a:r>
              <a:rPr lang="en-US" dirty="0"/>
              <a:t>The Mining Act of 1995 aimed to help the domestic mining industry regain its competitiveness by allowing companies (Contractors) to obtain an exploration permit for a specific area for up to four years. </a:t>
            </a:r>
          </a:p>
        </p:txBody>
      </p:sp>
    </p:spTree>
    <p:extLst>
      <p:ext uri="{BB962C8B-B14F-4D97-AF65-F5344CB8AC3E}">
        <p14:creationId xmlns:p14="http://schemas.microsoft.com/office/powerpoint/2010/main" val="15496777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t>The Philippines is one of the most highly mineralized countries in the world with a mineral wealth estimated at US$ 840 billion, of which most of the mineral reserves are still untapped. </a:t>
            </a:r>
          </a:p>
        </p:txBody>
      </p:sp>
    </p:spTree>
    <p:extLst>
      <p:ext uri="{BB962C8B-B14F-4D97-AF65-F5344CB8AC3E}">
        <p14:creationId xmlns:p14="http://schemas.microsoft.com/office/powerpoint/2010/main" val="28762150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3600" dirty="0" smtClean="0"/>
              <a:t>\</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SOIL EROSION happens when soil and rock are moved </a:t>
            </a:r>
            <a:r>
              <a:rPr lang="en-US" sz="3600" dirty="0" smtClean="0"/>
              <a:t>from </a:t>
            </a:r>
            <a:r>
              <a:rPr lang="en-US" sz="3600" dirty="0"/>
              <a:t>one place to another by wind, water, and gravity. </a:t>
            </a:r>
            <a:br>
              <a:rPr lang="en-US" sz="3600" dirty="0"/>
            </a:br>
            <a:r>
              <a:rPr lang="en-US" sz="3600" dirty="0"/>
              <a:t>Causes of Soil Erosion: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9" y="0"/>
            <a:ext cx="9171189"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62150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7200" dirty="0"/>
              <a:t/>
            </a:r>
            <a:br>
              <a:rPr lang="en-US" sz="7200" dirty="0"/>
            </a:br>
            <a:r>
              <a:rPr lang="en-US" sz="7200" dirty="0"/>
              <a:t> Deforestation </a:t>
            </a:r>
            <a:br>
              <a:rPr lang="en-US" sz="7200" dirty="0"/>
            </a:br>
            <a:r>
              <a:rPr lang="en-US" sz="7200" dirty="0"/>
              <a:t> Building of Roads </a:t>
            </a:r>
            <a:br>
              <a:rPr lang="en-US" sz="7200" dirty="0"/>
            </a:br>
            <a:r>
              <a:rPr lang="en-US" sz="7200" dirty="0"/>
              <a:t> Agriculture </a:t>
            </a:r>
            <a:br>
              <a:rPr lang="en-US" sz="7200" dirty="0"/>
            </a:br>
            <a:r>
              <a:rPr lang="en-US" sz="7200" dirty="0"/>
              <a:t> Urbanization </a:t>
            </a:r>
            <a:br>
              <a:rPr lang="en-US" sz="7200" dirty="0"/>
            </a:br>
            <a:r>
              <a:rPr lang="en-US" sz="7200" dirty="0"/>
              <a:t> Mining </a:t>
            </a:r>
            <a:br>
              <a:rPr lang="en-US" sz="7200" dirty="0"/>
            </a:br>
            <a:endParaRPr lang="en-US" sz="7200" dirty="0"/>
          </a:p>
        </p:txBody>
      </p:sp>
    </p:spTree>
    <p:extLst>
      <p:ext uri="{BB962C8B-B14F-4D97-AF65-F5344CB8AC3E}">
        <p14:creationId xmlns:p14="http://schemas.microsoft.com/office/powerpoint/2010/main" val="28762150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a:t/>
            </a:r>
            <a:br>
              <a:rPr lang="en-US" sz="2400" dirty="0"/>
            </a:br>
            <a:r>
              <a:rPr lang="en-US" sz="2400" dirty="0"/>
              <a:t> from oil tankers with equipment faults </a:t>
            </a:r>
            <a:br>
              <a:rPr lang="en-US" sz="2400" dirty="0"/>
            </a:br>
            <a:r>
              <a:rPr lang="en-US" sz="2400" dirty="0"/>
              <a:t> from nature and human activities on land </a:t>
            </a:r>
            <a:br>
              <a:rPr lang="en-US" sz="2400" dirty="0"/>
            </a:br>
            <a:r>
              <a:rPr lang="en-US" sz="2400" dirty="0"/>
              <a:t> from water sports </a:t>
            </a:r>
            <a:br>
              <a:rPr lang="en-US" sz="2400" dirty="0"/>
            </a:br>
            <a:r>
              <a:rPr lang="en-US" sz="2400" dirty="0"/>
              <a:t> from drilling works carried out in the sea </a:t>
            </a:r>
            <a:br>
              <a:rPr lang="en-US" sz="2400" dirty="0"/>
            </a:br>
            <a:endParaRPr lang="en-US" sz="24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62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800" dirty="0"/>
              <a:t>Look at the word chart at the bottom of the page. Follow instructions 1 to 5 below. Cross out words that consist of five or less letters </a:t>
            </a:r>
            <a:br>
              <a:rPr lang="en-US" sz="4800" dirty="0"/>
            </a:br>
            <a:r>
              <a:rPr lang="en-US" sz="4800" dirty="0"/>
              <a:t>When you are finished, you will find a message in the chart. </a:t>
            </a:r>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dirty="0"/>
              <a:t>CORAL REEF DEGRADATION is a significant problem throughout the world. It has been acknowledged that 27% of the world’s reefs have been affected. Gardener (2003) pointed out that: </a:t>
            </a:r>
            <a:br>
              <a:rPr lang="en-US" dirty="0"/>
            </a:br>
            <a:r>
              <a:rPr lang="en-US" dirty="0"/>
              <a:t> 11% has been completely lost </a:t>
            </a:r>
            <a:br>
              <a:rPr lang="en-US" dirty="0"/>
            </a:br>
            <a:r>
              <a:rPr lang="en-US" dirty="0"/>
              <a:t> 16% has been damaged </a:t>
            </a:r>
            <a:br>
              <a:rPr lang="en-US" dirty="0"/>
            </a:br>
            <a:endParaRPr lang="en-US" dirty="0"/>
          </a:p>
        </p:txBody>
      </p:sp>
    </p:spTree>
    <p:extLst>
      <p:ext uri="{BB962C8B-B14F-4D97-AF65-F5344CB8AC3E}">
        <p14:creationId xmlns:p14="http://schemas.microsoft.com/office/powerpoint/2010/main" val="2876215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4800" dirty="0"/>
              <a:t>POLLUTION means any alteration of the physical, chemical and biological properties of water, air and/or land resources </a:t>
            </a:r>
            <a:br>
              <a:rPr lang="en-US" sz="4800" dirty="0"/>
            </a:br>
            <a:r>
              <a:rPr lang="en-US" sz="4800" dirty="0"/>
              <a:t>AIR POLLUTION means any alteration of the physical, chemical and biological properties of the atmospheric air </a:t>
            </a:r>
            <a:br>
              <a:rPr lang="en-US" sz="4800" dirty="0"/>
            </a:br>
            <a:endParaRPr lang="en-US" sz="4800" dirty="0"/>
          </a:p>
        </p:txBody>
      </p:sp>
    </p:spTree>
    <p:extLst>
      <p:ext uri="{BB962C8B-B14F-4D97-AF65-F5344CB8AC3E}">
        <p14:creationId xmlns:p14="http://schemas.microsoft.com/office/powerpoint/2010/main" val="28762150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dirty="0"/>
              <a:t/>
            </a:r>
            <a:br>
              <a:rPr lang="en-US" dirty="0"/>
            </a:br>
            <a:r>
              <a:rPr lang="en-US" dirty="0"/>
              <a:t>WATER POLLUTION means any alteration of the physical, chemical, biological, or radiological properties of a body of water resulting in the impairment of its purity or quality. </a:t>
            </a:r>
            <a:br>
              <a:rPr lang="en-US" dirty="0"/>
            </a:br>
            <a:r>
              <a:rPr lang="en-US" dirty="0"/>
              <a:t>NOISE POLLUTION is the excessive sound that causes hearing loss, stress, fatigue, irritability, tension, headaches, and high blood pressure. </a:t>
            </a:r>
            <a:br>
              <a:rPr lang="en-US" dirty="0"/>
            </a:br>
            <a:endParaRPr lang="en-US" dirty="0"/>
          </a:p>
        </p:txBody>
      </p:sp>
    </p:spTree>
    <p:extLst>
      <p:ext uri="{BB962C8B-B14F-4D97-AF65-F5344CB8AC3E}">
        <p14:creationId xmlns:p14="http://schemas.microsoft.com/office/powerpoint/2010/main" val="421943539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dirty="0" smtClean="0"/>
              <a:t>SOIL </a:t>
            </a:r>
            <a:r>
              <a:rPr lang="en-US" dirty="0"/>
              <a:t>POLLUTION is chiefly caused by chemicals in pesticides, such as poisons that are used to kill agricultural pests like insects and herbicides that are used to get rid of weeds. </a:t>
            </a:r>
            <a:br>
              <a:rPr lang="en-US" dirty="0"/>
            </a:br>
            <a:r>
              <a:rPr lang="en-US" dirty="0"/>
              <a:t>Soil pollution results from: </a:t>
            </a:r>
            <a:br>
              <a:rPr lang="en-US" dirty="0"/>
            </a:br>
            <a:r>
              <a:rPr lang="en-US" dirty="0"/>
              <a:t>•Unhealthy methods of soil management. </a:t>
            </a:r>
            <a:br>
              <a:rPr lang="en-US" dirty="0"/>
            </a:br>
            <a:r>
              <a:rPr lang="en-US" dirty="0"/>
              <a:t>•Harmful irrigation methods. </a:t>
            </a:r>
          </a:p>
        </p:txBody>
      </p:sp>
    </p:spTree>
    <p:extLst>
      <p:ext uri="{BB962C8B-B14F-4D97-AF65-F5344CB8AC3E}">
        <p14:creationId xmlns:p14="http://schemas.microsoft.com/office/powerpoint/2010/main" val="421943539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sz="3800" b="1" i="1" dirty="0"/>
              <a:t>Air Pollution </a:t>
            </a:r>
            <a:r>
              <a:rPr lang="en-US" sz="3800" dirty="0"/>
              <a:t>means any alteration of the physical, chemical and biological </a:t>
            </a:r>
            <a:br>
              <a:rPr lang="en-US" sz="3800" dirty="0"/>
            </a:br>
            <a:r>
              <a:rPr lang="en-US" sz="3800" dirty="0"/>
              <a:t>properties of the atmospheric air, or any discharge thereto of any liquid, gaseous or solid substances that will or is likely to create or to render the air resources of the country harmful, detrimental, or injurious to public health, safety or welfare or which will adversely affect their utilization for domestic, commercial, industrial, agricultural, recreational, or other legitimate purposes. </a:t>
            </a:r>
          </a:p>
        </p:txBody>
      </p:sp>
    </p:spTree>
    <p:extLst>
      <p:ext uri="{BB962C8B-B14F-4D97-AF65-F5344CB8AC3E}">
        <p14:creationId xmlns:p14="http://schemas.microsoft.com/office/powerpoint/2010/main" val="28762150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b="1" i="1" dirty="0"/>
              <a:t>Community </a:t>
            </a:r>
            <a:r>
              <a:rPr lang="en-US" dirty="0"/>
              <a:t>is defined as a sociological group in a large place sharing one </a:t>
            </a:r>
            <a:br>
              <a:rPr lang="en-US" dirty="0"/>
            </a:br>
            <a:r>
              <a:rPr lang="en-US" dirty="0"/>
              <a:t>environment. It therefore includes the individual and the family. </a:t>
            </a:r>
            <a:br>
              <a:rPr lang="en-US" dirty="0"/>
            </a:br>
            <a:r>
              <a:rPr lang="en-US" b="1" i="1" dirty="0"/>
              <a:t>Community Health </a:t>
            </a:r>
            <a:r>
              <a:rPr lang="en-US" dirty="0"/>
              <a:t>is defined as the art and science of maintaining, protecting and improving the health of all the members of the community through organized and sustained community efforts. </a:t>
            </a:r>
          </a:p>
        </p:txBody>
      </p:sp>
    </p:spTree>
    <p:extLst>
      <p:ext uri="{BB962C8B-B14F-4D97-AF65-F5344CB8AC3E}">
        <p14:creationId xmlns:p14="http://schemas.microsoft.com/office/powerpoint/2010/main" val="28762150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3800" b="1" i="1" dirty="0"/>
              <a:t>Deforestation </a:t>
            </a:r>
            <a:r>
              <a:rPr lang="en-US" sz="3800" dirty="0"/>
              <a:t>is the destruction of big areas of our forests </a:t>
            </a:r>
            <a:br>
              <a:rPr lang="en-US" sz="3800" dirty="0"/>
            </a:br>
            <a:r>
              <a:rPr lang="en-US" sz="3800" b="1" i="1" dirty="0"/>
              <a:t>Environmental Health </a:t>
            </a:r>
            <a:r>
              <a:rPr lang="en-US" sz="3800" dirty="0"/>
              <a:t>comprises those aspects of human health that are determined by </a:t>
            </a:r>
            <a:r>
              <a:rPr lang="en-US" sz="3800" b="1" i="1" dirty="0"/>
              <a:t>physical</a:t>
            </a:r>
            <a:r>
              <a:rPr lang="en-US" sz="3800" dirty="0"/>
              <a:t>, chemical, biological, social and psychosocial factors in the surrounding environment. </a:t>
            </a:r>
            <a:br>
              <a:rPr lang="en-US" sz="3800" dirty="0"/>
            </a:br>
            <a:r>
              <a:rPr lang="en-US" sz="3800" b="1" i="1" dirty="0"/>
              <a:t>Flash Floods </a:t>
            </a:r>
            <a:r>
              <a:rPr lang="en-US" sz="3800" dirty="0"/>
              <a:t>is a sudden flood of great volume, usually caused by a heavy rain. </a:t>
            </a:r>
            <a:br>
              <a:rPr lang="en-US" sz="3800" dirty="0"/>
            </a:br>
            <a:r>
              <a:rPr lang="en-US" sz="3800" b="1" i="1" dirty="0"/>
              <a:t>Garbage </a:t>
            </a:r>
            <a:r>
              <a:rPr lang="en-US" sz="3800" dirty="0"/>
              <a:t>refers to leftover vegetables, animal and fish material food in kitchen and establishments. </a:t>
            </a:r>
          </a:p>
        </p:txBody>
      </p:sp>
    </p:spTree>
    <p:extLst>
      <p:ext uri="{BB962C8B-B14F-4D97-AF65-F5344CB8AC3E}">
        <p14:creationId xmlns:p14="http://schemas.microsoft.com/office/powerpoint/2010/main" val="88900744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3200" b="1" i="1" dirty="0" smtClean="0"/>
              <a:t>Illegal </a:t>
            </a:r>
            <a:r>
              <a:rPr lang="en-US" sz="3200" b="1" i="1" dirty="0"/>
              <a:t>Mining </a:t>
            </a:r>
            <a:r>
              <a:rPr lang="en-US" sz="3200" dirty="0"/>
              <a:t>is defined as the extraction of valuable minerals or other geological materials from the earth from an ore body, lode, vein, seam, or reef, which forms the mineralized package of economic interest to the miner in the absence of land rights, mining license, exploration or mineral transportation permit or of any document that could legitimate the on-going operations and economically productive life.” </a:t>
            </a:r>
          </a:p>
        </p:txBody>
      </p:sp>
    </p:spTree>
    <p:extLst>
      <p:ext uri="{BB962C8B-B14F-4D97-AF65-F5344CB8AC3E}">
        <p14:creationId xmlns:p14="http://schemas.microsoft.com/office/powerpoint/2010/main" val="88900744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sz="3700" b="1" i="1" dirty="0"/>
              <a:t>Noise Pollution </a:t>
            </a:r>
            <a:r>
              <a:rPr lang="en-US" sz="3700" dirty="0"/>
              <a:t>is the excessive sound that causes hearing loss, stress, fatigue, irritability, tension, headaches, and high blood pressures. Noise pollution also causes accidents by preventing people from concentrating on their present activities. </a:t>
            </a:r>
            <a:br>
              <a:rPr lang="en-US" sz="3700" dirty="0"/>
            </a:br>
            <a:r>
              <a:rPr lang="en-US" sz="3700" b="1" i="1" dirty="0"/>
              <a:t>Primary Health Care </a:t>
            </a:r>
            <a:r>
              <a:rPr lang="en-US" sz="3700" dirty="0"/>
              <a:t>an approached launched </a:t>
            </a:r>
            <a:r>
              <a:rPr lang="en-US" sz="3700" b="1" i="1" dirty="0"/>
              <a:t>by </a:t>
            </a:r>
            <a:r>
              <a:rPr lang="en-US" sz="3700" dirty="0"/>
              <a:t>the Department of Health in promoting community health through the partnership of the community, barangay, government organizations, and non-governmental organizations. </a:t>
            </a:r>
          </a:p>
        </p:txBody>
      </p:sp>
    </p:spTree>
    <p:extLst>
      <p:ext uri="{BB962C8B-B14F-4D97-AF65-F5344CB8AC3E}">
        <p14:creationId xmlns:p14="http://schemas.microsoft.com/office/powerpoint/2010/main" val="88900744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3800" b="1" i="1" dirty="0"/>
              <a:t>Pollution </a:t>
            </a:r>
            <a:r>
              <a:rPr lang="en-US" sz="3800" dirty="0"/>
              <a:t>means any alteration of the physical, chemical and biological properties of any water, air and/or land resources of the Philippines, or any discharge thereto of any liquid, gaseous or solid wastes as will or is likely to create or to render such water, air and land resources harmful, detrimental or injurious to public health, safety or welfare or which will adversely affect their utilization for domestic, commercial, industrial, agricultural, recreational or other legitimate purposes. </a:t>
            </a:r>
          </a:p>
        </p:txBody>
      </p:sp>
    </p:spTree>
    <p:extLst>
      <p:ext uri="{BB962C8B-B14F-4D97-AF65-F5344CB8AC3E}">
        <p14:creationId xmlns:p14="http://schemas.microsoft.com/office/powerpoint/2010/main" val="889007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9600" dirty="0"/>
              <a:t/>
            </a:r>
            <a:br>
              <a:rPr lang="en-US" sz="9600" dirty="0"/>
            </a:br>
            <a:r>
              <a:rPr lang="en-US" sz="9600" dirty="0"/>
              <a:t>1. Cross out all the words that begin with letter S. </a:t>
            </a:r>
          </a:p>
        </p:txBody>
      </p:sp>
    </p:spTree>
    <p:extLst>
      <p:ext uri="{BB962C8B-B14F-4D97-AF65-F5344CB8AC3E}">
        <p14:creationId xmlns:p14="http://schemas.microsoft.com/office/powerpoint/2010/main" val="173637436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b="1" i="1" dirty="0"/>
              <a:t>Refuse </a:t>
            </a:r>
            <a:r>
              <a:rPr lang="en-US" i="1" dirty="0"/>
              <a:t>are the dump, food waste or discarded materials. </a:t>
            </a:r>
            <a:r>
              <a:rPr lang="en-US" dirty="0"/>
              <a:t/>
            </a:r>
            <a:br>
              <a:rPr lang="en-US" dirty="0"/>
            </a:br>
            <a:r>
              <a:rPr lang="en-US" b="1" i="1" dirty="0"/>
              <a:t>Rubbish </a:t>
            </a:r>
            <a:r>
              <a:rPr lang="en-US" dirty="0"/>
              <a:t>are waste materials such as bottles, broken glass, tin cans, waste papers, discarded porcelain wares, pieces of metal and other wrapping materials. </a:t>
            </a:r>
            <a:br>
              <a:rPr lang="en-US" dirty="0"/>
            </a:br>
            <a:r>
              <a:rPr lang="en-US" b="1" i="1" dirty="0"/>
              <a:t>Soil Erosion</a:t>
            </a:r>
            <a:r>
              <a:rPr lang="en-US" dirty="0"/>
              <a:t>—happens when soil and rock are moved from one place to another by wind, water, and gravity. </a:t>
            </a:r>
          </a:p>
        </p:txBody>
      </p:sp>
    </p:spTree>
    <p:extLst>
      <p:ext uri="{BB962C8B-B14F-4D97-AF65-F5344CB8AC3E}">
        <p14:creationId xmlns:p14="http://schemas.microsoft.com/office/powerpoint/2010/main" val="88900744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b="1" i="1" dirty="0"/>
              <a:t>Soil Pollution </a:t>
            </a:r>
            <a:r>
              <a:rPr lang="en-US" dirty="0"/>
              <a:t>is chiefly caused by chemicals in pesticides, such as poisons that are used to kill agricultural pests like insects and herbicides that are used to get rid of weeds. </a:t>
            </a:r>
          </a:p>
        </p:txBody>
      </p:sp>
    </p:spTree>
    <p:extLst>
      <p:ext uri="{BB962C8B-B14F-4D97-AF65-F5344CB8AC3E}">
        <p14:creationId xmlns:p14="http://schemas.microsoft.com/office/powerpoint/2010/main" val="88900744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b="1" i="1" dirty="0"/>
              <a:t>Solid Waste Management </a:t>
            </a:r>
            <a:r>
              <a:rPr lang="en-US" dirty="0"/>
              <a:t>shall refer to the discipline associated with the control of generation, storage, collection, transfer and transport, processing, and disposal of solid waste in a manner that is in accord with the best principles of public health, economics, engineering, conservation, aesthetics, and other environmental considerations and that is also responsive to public attitude. </a:t>
            </a:r>
          </a:p>
        </p:txBody>
      </p:sp>
    </p:spTree>
    <p:extLst>
      <p:ext uri="{BB962C8B-B14F-4D97-AF65-F5344CB8AC3E}">
        <p14:creationId xmlns:p14="http://schemas.microsoft.com/office/powerpoint/2010/main" val="252382945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b="1" i="1" dirty="0"/>
              <a:t>Stable Manure </a:t>
            </a:r>
            <a:r>
              <a:rPr lang="en-US" dirty="0"/>
              <a:t>includes animal from barns, stables or the likes. DRAFT March 24, 2014 </a:t>
            </a:r>
            <a:br>
              <a:rPr lang="en-US" dirty="0"/>
            </a:br>
            <a:r>
              <a:rPr lang="en-US" dirty="0"/>
              <a:t/>
            </a:r>
            <a:br>
              <a:rPr lang="en-US" dirty="0"/>
            </a:br>
            <a:r>
              <a:rPr lang="en-US" b="1" i="1" dirty="0"/>
              <a:t>Street Night soil </a:t>
            </a:r>
            <a:r>
              <a:rPr lang="en-US" dirty="0"/>
              <a:t>consists of human waste, normally wrapped and thrown into sidewalks and streets. It also includes human waste from the pail system. </a:t>
            </a:r>
            <a:br>
              <a:rPr lang="en-US" dirty="0"/>
            </a:br>
            <a:r>
              <a:rPr lang="en-US" b="1" i="1" dirty="0"/>
              <a:t>Waste Disposal- </a:t>
            </a:r>
            <a:r>
              <a:rPr lang="en-US" dirty="0"/>
              <a:t>shall refer to the discharge, deposit, dumping, spilling, leaking, or placing, of any solid waste into or any land. </a:t>
            </a:r>
          </a:p>
        </p:txBody>
      </p:sp>
    </p:spTree>
    <p:extLst>
      <p:ext uri="{BB962C8B-B14F-4D97-AF65-F5344CB8AC3E}">
        <p14:creationId xmlns:p14="http://schemas.microsoft.com/office/powerpoint/2010/main" val="252382945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b="1" i="1" dirty="0"/>
              <a:t>Water Pollution</a:t>
            </a:r>
            <a:r>
              <a:rPr lang="en-US" dirty="0"/>
              <a:t>- means any alteration of the physical, chemical, biological, or radiological properties of a water body resulting in the impairment of its purity or quality. </a:t>
            </a:r>
            <a:br>
              <a:rPr lang="en-US" dirty="0"/>
            </a:br>
            <a:r>
              <a:rPr lang="en-US" b="1" i="1" dirty="0"/>
              <a:t>Yard Cuttings </a:t>
            </a:r>
            <a:r>
              <a:rPr lang="en-US" dirty="0"/>
              <a:t>are those leaves, branches, grass, and other similar materials produced during cleaning of gardens and </a:t>
            </a:r>
            <a:r>
              <a:rPr lang="en-US" dirty="0" smtClean="0"/>
              <a:t>afte</a:t>
            </a:r>
            <a:r>
              <a:rPr lang="en-US" dirty="0"/>
              <a:t>r</a:t>
            </a:r>
            <a:r>
              <a:rPr lang="en-US" dirty="0" smtClean="0"/>
              <a:t> typhoon. </a:t>
            </a:r>
            <a:endParaRPr lang="en-US" dirty="0"/>
          </a:p>
        </p:txBody>
      </p:sp>
    </p:spTree>
    <p:extLst>
      <p:ext uri="{BB962C8B-B14F-4D97-AF65-F5344CB8AC3E}">
        <p14:creationId xmlns:p14="http://schemas.microsoft.com/office/powerpoint/2010/main" val="25238294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endParaRPr lang="en-US" dirty="0"/>
          </a:p>
        </p:txBody>
      </p:sp>
    </p:spTree>
    <p:extLst>
      <p:ext uri="{BB962C8B-B14F-4D97-AF65-F5344CB8AC3E}">
        <p14:creationId xmlns:p14="http://schemas.microsoft.com/office/powerpoint/2010/main" val="252382945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endParaRPr lang="en-US" dirty="0"/>
          </a:p>
        </p:txBody>
      </p:sp>
    </p:spTree>
    <p:extLst>
      <p:ext uri="{BB962C8B-B14F-4D97-AF65-F5344CB8AC3E}">
        <p14:creationId xmlns:p14="http://schemas.microsoft.com/office/powerpoint/2010/main" val="88900744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endParaRPr lang="en-US" dirty="0"/>
          </a:p>
        </p:txBody>
      </p:sp>
    </p:spTree>
    <p:extLst>
      <p:ext uri="{BB962C8B-B14F-4D97-AF65-F5344CB8AC3E}">
        <p14:creationId xmlns:p14="http://schemas.microsoft.com/office/powerpoint/2010/main" val="287621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9600" dirty="0"/>
              <a:t/>
            </a:r>
            <a:br>
              <a:rPr lang="en-US" sz="9600" dirty="0"/>
            </a:br>
            <a:r>
              <a:rPr lang="en-US" sz="9600" dirty="0"/>
              <a:t>2. Cross out contractions (for example, can’t). </a:t>
            </a:r>
          </a:p>
        </p:txBody>
      </p:sp>
    </p:spTree>
    <p:extLst>
      <p:ext uri="{BB962C8B-B14F-4D97-AF65-F5344CB8AC3E}">
        <p14:creationId xmlns:p14="http://schemas.microsoft.com/office/powerpoint/2010/main" val="1736374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8800" dirty="0"/>
              <a:t/>
            </a:r>
            <a:br>
              <a:rPr lang="en-US" sz="8800" dirty="0"/>
            </a:br>
            <a:r>
              <a:rPr lang="en-US" sz="8800" dirty="0"/>
              <a:t>3. Cross out words that consist of ten or more letters. </a:t>
            </a:r>
          </a:p>
        </p:txBody>
      </p:sp>
    </p:spTree>
    <p:extLst>
      <p:ext uri="{BB962C8B-B14F-4D97-AF65-F5344CB8AC3E}">
        <p14:creationId xmlns:p14="http://schemas.microsoft.com/office/powerpoint/2010/main" val="17363743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8800" dirty="0" smtClean="0"/>
              <a:t>4</a:t>
            </a:r>
            <a:r>
              <a:rPr lang="en-US" sz="8800" dirty="0"/>
              <a:t>. Cross out all words that consist of letter O in column 2. </a:t>
            </a:r>
          </a:p>
        </p:txBody>
      </p:sp>
    </p:spTree>
    <p:extLst>
      <p:ext uri="{BB962C8B-B14F-4D97-AF65-F5344CB8AC3E}">
        <p14:creationId xmlns:p14="http://schemas.microsoft.com/office/powerpoint/2010/main" val="1216821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11500" dirty="0"/>
              <a:t>The message reads: _____________ </a:t>
            </a:r>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pPr algn="ctr"/>
            <a:r>
              <a:rPr lang="en-US" sz="11500" u="sng" dirty="0" smtClean="0"/>
              <a:t>Community health environment advocate</a:t>
            </a:r>
            <a:endParaRPr lang="en-US" sz="11500" u="sng" dirty="0"/>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6600" dirty="0"/>
              <a:t/>
            </a:r>
            <a:br>
              <a:rPr lang="en-US" sz="6600" dirty="0"/>
            </a:br>
            <a:r>
              <a:rPr lang="en-US" sz="6600" dirty="0"/>
              <a:t>1. What does the message tell us? Explain your answer. </a:t>
            </a:r>
            <a:br>
              <a:rPr lang="en-US" sz="6600" dirty="0"/>
            </a:br>
            <a:r>
              <a:rPr lang="en-US" sz="6600" dirty="0"/>
              <a:t>2. Is acquiring health in the community relevant? Why? </a:t>
            </a:r>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sz="4800" dirty="0"/>
              <a:t>The message has already been revealed, and you have discussed the relevance of health. But what does the word HEALTH </a:t>
            </a:r>
            <a:r>
              <a:rPr lang="en-US" dirty="0"/>
              <a:t>mean? What is Community? What is the </a:t>
            </a:r>
            <a:r>
              <a:rPr lang="en-US" sz="4800" dirty="0"/>
              <a:t>definition of Community Health? Let us look more concepts. </a:t>
            </a:r>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700" u="sng" dirty="0"/>
              <a:t>A healthy community reflects a sense of well being. It is the foundation for achieving all other goals and is essential for a productive society</a:t>
            </a:r>
            <a:r>
              <a:rPr lang="en-US" sz="5700" u="sng" dirty="0" smtClean="0"/>
              <a:t>. </a:t>
            </a:r>
            <a:endParaRPr lang="en-US" sz="5700" u="sng" dirty="0"/>
          </a:p>
        </p:txBody>
      </p:sp>
    </p:spTree>
    <p:extLst>
      <p:ext uri="{BB962C8B-B14F-4D97-AF65-F5344CB8AC3E}">
        <p14:creationId xmlns:p14="http://schemas.microsoft.com/office/powerpoint/2010/main" val="1998443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800" dirty="0"/>
              <a:t>According to the World Health Organization, </a:t>
            </a:r>
            <a:r>
              <a:rPr lang="en-US" sz="4800" b="1" i="1" u="sng" dirty="0"/>
              <a:t>Health </a:t>
            </a:r>
            <a:r>
              <a:rPr lang="en-US" sz="4800" u="sng" dirty="0"/>
              <a:t>is a state of complete physical, mental, and social well-being and not just the absence of disease or infirmity</a:t>
            </a:r>
            <a:r>
              <a:rPr lang="en-US" sz="4800" dirty="0"/>
              <a:t>. It lead to the ability to lead a socially and economically productive life.” </a:t>
            </a:r>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6000" dirty="0"/>
              <a:t/>
            </a:r>
            <a:br>
              <a:rPr lang="en-US" sz="6000" dirty="0"/>
            </a:br>
            <a:r>
              <a:rPr lang="en-US" sz="6000" b="1" i="1" u="sng" dirty="0"/>
              <a:t>Community </a:t>
            </a:r>
            <a:r>
              <a:rPr lang="en-US" sz="6000" u="sng" dirty="0"/>
              <a:t>is defined as a sociological group in a large place sharing one environment.</a:t>
            </a:r>
            <a:r>
              <a:rPr lang="en-US" sz="6000" dirty="0"/>
              <a:t> It therefore includes the individual and the family. </a:t>
            </a:r>
          </a:p>
        </p:txBody>
      </p:sp>
    </p:spTree>
    <p:extLst>
      <p:ext uri="{BB962C8B-B14F-4D97-AF65-F5344CB8AC3E}">
        <p14:creationId xmlns:p14="http://schemas.microsoft.com/office/powerpoint/2010/main" val="1629840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100" dirty="0"/>
              <a:t/>
            </a:r>
            <a:br>
              <a:rPr lang="en-US" sz="5100" dirty="0"/>
            </a:br>
            <a:r>
              <a:rPr lang="en-US" sz="5100" b="1" i="1" u="sng" dirty="0"/>
              <a:t>Community Health </a:t>
            </a:r>
            <a:r>
              <a:rPr lang="en-US" sz="5100" u="sng" dirty="0"/>
              <a:t>is defined as the art and science of maintaining, protecting and improving the health of all the members of the community through organized and sustained community efforts. </a:t>
            </a:r>
          </a:p>
        </p:txBody>
      </p:sp>
    </p:spTree>
    <p:extLst>
      <p:ext uri="{BB962C8B-B14F-4D97-AF65-F5344CB8AC3E}">
        <p14:creationId xmlns:p14="http://schemas.microsoft.com/office/powerpoint/2010/main" val="16298403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400" dirty="0"/>
              <a:t/>
            </a:r>
            <a:br>
              <a:rPr lang="en-US" sz="5400" dirty="0"/>
            </a:br>
            <a:r>
              <a:rPr lang="en-US" sz="5400" b="1" i="1" u="sng" dirty="0"/>
              <a:t>Environmental Health </a:t>
            </a:r>
            <a:r>
              <a:rPr lang="en-US" sz="5400" u="sng" dirty="0"/>
              <a:t>comprises those aspects of human health that are determined by physical, chemical, biological, social and psychosocial factors in the surrounding environment. </a:t>
            </a:r>
          </a:p>
        </p:txBody>
      </p:sp>
    </p:spTree>
    <p:extLst>
      <p:ext uri="{BB962C8B-B14F-4D97-AF65-F5344CB8AC3E}">
        <p14:creationId xmlns:p14="http://schemas.microsoft.com/office/powerpoint/2010/main" val="16298403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5100" dirty="0"/>
              <a:t/>
            </a:r>
            <a:br>
              <a:rPr lang="en-US" sz="5100" dirty="0"/>
            </a:br>
            <a:r>
              <a:rPr lang="en-US" sz="5100" dirty="0"/>
              <a:t>According to the World Health Organization (2002), the </a:t>
            </a:r>
            <a:r>
              <a:rPr lang="en-US" sz="5100" u="sng" dirty="0"/>
              <a:t>characteristics of a healthy community include: </a:t>
            </a:r>
            <a:br>
              <a:rPr lang="en-US" sz="5100" u="sng" dirty="0"/>
            </a:br>
            <a:r>
              <a:rPr lang="en-US" sz="5100" u="sng" dirty="0"/>
              <a:t>1. A clean and safe physical environment </a:t>
            </a:r>
            <a:br>
              <a:rPr lang="en-US" sz="5100" u="sng" dirty="0"/>
            </a:br>
            <a:r>
              <a:rPr lang="en-US" sz="5100" u="sng" dirty="0"/>
              <a:t>2. An environment that meets everyone’s basic needs </a:t>
            </a:r>
          </a:p>
        </p:txBody>
      </p:sp>
    </p:spTree>
    <p:extLst>
      <p:ext uri="{BB962C8B-B14F-4D97-AF65-F5344CB8AC3E}">
        <p14:creationId xmlns:p14="http://schemas.microsoft.com/office/powerpoint/2010/main" val="16298403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6600" u="sng" dirty="0"/>
              <a:t/>
            </a:r>
            <a:br>
              <a:rPr lang="en-US" sz="6600" u="sng" dirty="0"/>
            </a:br>
            <a:r>
              <a:rPr lang="en-US" sz="6600" u="sng" dirty="0"/>
              <a:t>3. An environment that promotes social harmony and actively involves </a:t>
            </a:r>
            <a:r>
              <a:rPr lang="en-US" sz="6600" u="sng" dirty="0" smtClean="0"/>
              <a:t>everyone </a:t>
            </a:r>
            <a:r>
              <a:rPr lang="en-US" sz="6600" u="sng" dirty="0"/>
              <a:t/>
            </a:r>
            <a:br>
              <a:rPr lang="en-US" sz="6600" u="sng" dirty="0"/>
            </a:br>
            <a:r>
              <a:rPr lang="en-US" sz="6600" u="sng" dirty="0"/>
              <a:t>4. An understanding of local health and environment issues </a:t>
            </a:r>
          </a:p>
        </p:txBody>
      </p:sp>
    </p:spTree>
    <p:extLst>
      <p:ext uri="{BB962C8B-B14F-4D97-AF65-F5344CB8AC3E}">
        <p14:creationId xmlns:p14="http://schemas.microsoft.com/office/powerpoint/2010/main" val="1629840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400" u="sng" dirty="0" smtClean="0"/>
              <a:t>5. A community that participates in identifying local solutions to local problems </a:t>
            </a:r>
            <a:br>
              <a:rPr lang="en-US" sz="5400" u="sng" dirty="0" smtClean="0"/>
            </a:br>
            <a:r>
              <a:rPr lang="en-US" sz="5400" u="sng" dirty="0" smtClean="0"/>
              <a:t>6. A community whose members have access to varied experiences, means of interaction</a:t>
            </a:r>
            <a:endParaRPr lang="en-US" sz="5400" u="sng" dirty="0"/>
          </a:p>
        </p:txBody>
      </p:sp>
    </p:spTree>
    <p:extLst>
      <p:ext uri="{BB962C8B-B14F-4D97-AF65-F5344CB8AC3E}">
        <p14:creationId xmlns:p14="http://schemas.microsoft.com/office/powerpoint/2010/main" val="38879031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6000" u="sng" dirty="0" smtClean="0"/>
              <a:t>7. Accessible and appropriate health services and facilities </a:t>
            </a:r>
            <a:br>
              <a:rPr lang="en-US" sz="6000" u="sng" dirty="0" smtClean="0"/>
            </a:br>
            <a:r>
              <a:rPr lang="en-US" sz="6000" u="sng" dirty="0" smtClean="0"/>
              <a:t>8. The promotion and celebration of historical and cultural heritage </a:t>
            </a:r>
            <a:endParaRPr lang="en-US" sz="6000" u="sng" dirty="0"/>
          </a:p>
        </p:txBody>
      </p:sp>
    </p:spTree>
    <p:extLst>
      <p:ext uri="{BB962C8B-B14F-4D97-AF65-F5344CB8AC3E}">
        <p14:creationId xmlns:p14="http://schemas.microsoft.com/office/powerpoint/2010/main" val="38879031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7700" u="sng" dirty="0" smtClean="0"/>
              <a:t>9. A diverse and innovative economy </a:t>
            </a:r>
            <a:br>
              <a:rPr lang="en-US" sz="7700" u="sng" dirty="0" smtClean="0"/>
            </a:br>
            <a:r>
              <a:rPr lang="en-US" sz="7700" u="sng" dirty="0" smtClean="0"/>
              <a:t>10. A sustainable use of available resources for all </a:t>
            </a:r>
            <a:endParaRPr lang="en-US" sz="7700" u="sng" dirty="0"/>
          </a:p>
        </p:txBody>
      </p:sp>
    </p:spTree>
    <p:extLst>
      <p:ext uri="{BB962C8B-B14F-4D97-AF65-F5344CB8AC3E}">
        <p14:creationId xmlns:p14="http://schemas.microsoft.com/office/powerpoint/2010/main" val="38879031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200" dirty="0"/>
              <a:t>You have now encountered concepts of community and environmental health. Share what you have understood. Write on the board at least 3 keywords that expresses what you have learned.</a:t>
            </a:r>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6000" dirty="0" smtClean="0"/>
              <a:t>Thus</a:t>
            </a:r>
            <a:r>
              <a:rPr lang="en-US" sz="6000" dirty="0"/>
              <a:t>, it also </a:t>
            </a:r>
            <a:r>
              <a:rPr lang="en-US" sz="6000" u="sng" dirty="0"/>
              <a:t>helps in building our country’s economy and in equipping our students to be healthier in order to learn and succeed academically. </a:t>
            </a:r>
          </a:p>
        </p:txBody>
      </p:sp>
    </p:spTree>
    <p:extLst>
      <p:ext uri="{BB962C8B-B14F-4D97-AF65-F5344CB8AC3E}">
        <p14:creationId xmlns:p14="http://schemas.microsoft.com/office/powerpoint/2010/main" val="765168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8800" dirty="0"/>
              <a:t>Our government believes that a strong nation needs healthy citizenry. </a:t>
            </a:r>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800" dirty="0" smtClean="0"/>
              <a:t>In </a:t>
            </a:r>
            <a:r>
              <a:rPr lang="en-US" sz="4800" dirty="0"/>
              <a:t>order to achieve this, the Department of Health promoted community health with the partnership of community, barangay, government, and non-governmental organizations through the program called </a:t>
            </a:r>
            <a:r>
              <a:rPr lang="en-US" sz="4800" b="1" i="1" dirty="0"/>
              <a:t>Primary Health Care </a:t>
            </a:r>
            <a:endParaRPr lang="en-US" sz="4800" dirty="0"/>
          </a:p>
        </p:txBody>
      </p:sp>
    </p:spTree>
    <p:extLst>
      <p:ext uri="{BB962C8B-B14F-4D97-AF65-F5344CB8AC3E}">
        <p14:creationId xmlns:p14="http://schemas.microsoft.com/office/powerpoint/2010/main" val="22623338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pPr algn="ctr"/>
            <a:r>
              <a:rPr lang="en-US" sz="6600" b="1" i="1" dirty="0"/>
              <a:t>Primary Health </a:t>
            </a:r>
            <a:r>
              <a:rPr lang="en-US" sz="6600" b="1" i="1" dirty="0" smtClean="0"/>
              <a:t>Care</a:t>
            </a:r>
            <a:br>
              <a:rPr lang="en-US" sz="6600" b="1" i="1" dirty="0" smtClean="0"/>
            </a:br>
            <a:r>
              <a:rPr lang="en-US" sz="6600" b="1" i="1" dirty="0"/>
              <a:t/>
            </a:r>
            <a:br>
              <a:rPr lang="en-US" sz="6600" b="1" i="1" dirty="0"/>
            </a:br>
            <a:r>
              <a:rPr lang="en-US" sz="6600" b="1" i="1" dirty="0" smtClean="0"/>
              <a:t/>
            </a:r>
            <a:br>
              <a:rPr lang="en-US" sz="6600" b="1" i="1" dirty="0" smtClean="0"/>
            </a:br>
            <a:endParaRPr lang="en-US" sz="6000" dirty="0"/>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800" dirty="0"/>
              <a:t/>
            </a:r>
            <a:br>
              <a:rPr lang="en-US" sz="4800" dirty="0"/>
            </a:br>
            <a:r>
              <a:rPr lang="en-US" sz="4800" dirty="0"/>
              <a:t>Maternal Health Care 	</a:t>
            </a:r>
            <a:r>
              <a:rPr lang="en-US" sz="4800" dirty="0" smtClean="0"/>
              <a:t/>
            </a:r>
            <a:br>
              <a:rPr lang="en-US" sz="4800" dirty="0" smtClean="0"/>
            </a:br>
            <a:r>
              <a:rPr lang="en-US" sz="4800" dirty="0" smtClean="0"/>
              <a:t>     Pre-natal</a:t>
            </a:r>
            <a:r>
              <a:rPr lang="en-US" sz="4800" dirty="0"/>
              <a:t>, Natal, Post-natal 	</a:t>
            </a:r>
            <a:br>
              <a:rPr lang="en-US" sz="4800" dirty="0"/>
            </a:br>
            <a:r>
              <a:rPr lang="en-US" sz="4800" dirty="0"/>
              <a:t>Child Health Care 	Immunizations, Control of </a:t>
            </a:r>
            <a:r>
              <a:rPr lang="en-US" sz="4800" dirty="0" smtClean="0"/>
              <a:t>	diarrheal </a:t>
            </a:r>
            <a:r>
              <a:rPr lang="en-US" sz="4800" dirty="0"/>
              <a:t>diseases 	</a:t>
            </a:r>
            <a:br>
              <a:rPr lang="en-US" sz="4800" dirty="0"/>
            </a:br>
            <a:r>
              <a:rPr lang="en-US" sz="4800" dirty="0"/>
              <a:t>Nutrition Program 	Operation </a:t>
            </a:r>
            <a:r>
              <a:rPr lang="en-US" sz="4800" dirty="0" err="1"/>
              <a:t>Timbang</a:t>
            </a:r>
            <a:r>
              <a:rPr lang="en-US" sz="4800" dirty="0"/>
              <a:t>, Food </a:t>
            </a:r>
            <a:r>
              <a:rPr lang="en-US" sz="4800" dirty="0" smtClean="0"/>
              <a:t>	Supplementation </a:t>
            </a:r>
            <a:r>
              <a:rPr lang="en-US" sz="4800" dirty="0"/>
              <a:t>	</a:t>
            </a:r>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400" dirty="0"/>
              <a:t>	</a:t>
            </a:r>
            <a:br>
              <a:rPr lang="en-US" sz="4400" dirty="0"/>
            </a:br>
            <a:r>
              <a:rPr lang="en-US" sz="4400" dirty="0"/>
              <a:t>Population and Family Planning Program </a:t>
            </a:r>
            <a:r>
              <a:rPr lang="en-US" sz="4400" dirty="0" smtClean="0"/>
              <a:t/>
            </a:r>
            <a:br>
              <a:rPr lang="en-US" sz="4400" dirty="0" smtClean="0"/>
            </a:br>
            <a:r>
              <a:rPr lang="en-US" sz="4400" dirty="0"/>
              <a:t>	Free Family planning </a:t>
            </a:r>
            <a:br>
              <a:rPr lang="en-US" sz="4400" dirty="0"/>
            </a:br>
            <a:r>
              <a:rPr lang="en-US" sz="4400" dirty="0"/>
              <a:t>Control of communicable </a:t>
            </a:r>
            <a:r>
              <a:rPr lang="en-US" sz="4400" dirty="0" smtClean="0"/>
              <a:t>	diseases </a:t>
            </a:r>
            <a:r>
              <a:rPr lang="en-US" sz="4400" dirty="0"/>
              <a:t>	Tuberculosis control program </a:t>
            </a:r>
            <a:br>
              <a:rPr lang="en-US" sz="4400" dirty="0"/>
            </a:br>
            <a:r>
              <a:rPr lang="en-US" sz="4400" dirty="0"/>
              <a:t>Environmental Sanitation program 	</a:t>
            </a:r>
            <a:r>
              <a:rPr lang="en-US" sz="4400" dirty="0" smtClean="0"/>
              <a:t/>
            </a:r>
            <a:br>
              <a:rPr lang="en-US" sz="4400" dirty="0" smtClean="0"/>
            </a:br>
            <a:r>
              <a:rPr lang="en-US" sz="4400" dirty="0" smtClean="0"/>
              <a:t>	Inspection </a:t>
            </a:r>
            <a:r>
              <a:rPr lang="en-US" sz="4400" dirty="0"/>
              <a:t>of food </a:t>
            </a:r>
            <a:r>
              <a:rPr lang="en-US" sz="4400" dirty="0" smtClean="0"/>
              <a:t>	establishments </a:t>
            </a:r>
            <a:endParaRPr lang="en-US" sz="4400" dirty="0"/>
          </a:p>
        </p:txBody>
      </p:sp>
    </p:spTree>
    <p:extLst>
      <p:ext uri="{BB962C8B-B14F-4D97-AF65-F5344CB8AC3E}">
        <p14:creationId xmlns:p14="http://schemas.microsoft.com/office/powerpoint/2010/main" val="22400817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000" dirty="0"/>
              <a:t>	</a:t>
            </a:r>
            <a:br>
              <a:rPr lang="en-US" sz="4000" dirty="0"/>
            </a:br>
            <a:r>
              <a:rPr lang="en-US" sz="4000" dirty="0"/>
              <a:t>Control on non-communicable diseases 	</a:t>
            </a:r>
            <a:r>
              <a:rPr lang="en-US" sz="4000" dirty="0" smtClean="0"/>
              <a:t/>
            </a:r>
            <a:br>
              <a:rPr lang="en-US" sz="4000" dirty="0" smtClean="0"/>
            </a:br>
            <a:r>
              <a:rPr lang="en-US" sz="4000" dirty="0"/>
              <a:t>	</a:t>
            </a:r>
            <a:r>
              <a:rPr lang="en-US" sz="4000" dirty="0" smtClean="0"/>
              <a:t>Blood </a:t>
            </a:r>
            <a:r>
              <a:rPr lang="en-US" sz="4000" dirty="0"/>
              <a:t>Pressure screening 	</a:t>
            </a:r>
            <a:br>
              <a:rPr lang="en-US" sz="4000" dirty="0"/>
            </a:br>
            <a:r>
              <a:rPr lang="en-US" sz="4000" dirty="0"/>
              <a:t>Dental Health Program 	</a:t>
            </a:r>
            <a:r>
              <a:rPr lang="en-US" sz="4000" dirty="0" smtClean="0"/>
              <a:t/>
            </a:r>
            <a:br>
              <a:rPr lang="en-US" sz="4000" dirty="0" smtClean="0"/>
            </a:br>
            <a:r>
              <a:rPr lang="en-US" sz="4000" dirty="0"/>
              <a:t>	</a:t>
            </a:r>
            <a:r>
              <a:rPr lang="en-US" sz="4000" dirty="0" smtClean="0"/>
              <a:t>Tooth </a:t>
            </a:r>
            <a:r>
              <a:rPr lang="en-US" sz="4000" dirty="0"/>
              <a:t>Extraction 	</a:t>
            </a:r>
            <a:br>
              <a:rPr lang="en-US" sz="4000" dirty="0"/>
            </a:br>
            <a:r>
              <a:rPr lang="en-US" sz="4000" dirty="0"/>
              <a:t>Reproductive Health Care 	Counseling on family planning and RH 	</a:t>
            </a:r>
            <a:br>
              <a:rPr lang="en-US" sz="4000" dirty="0"/>
            </a:br>
            <a:r>
              <a:rPr lang="en-US" sz="4000" dirty="0"/>
              <a:t>Medical Morbidity clinic 	</a:t>
            </a:r>
            <a:r>
              <a:rPr lang="en-US" sz="4000" dirty="0" smtClean="0"/>
              <a:t/>
            </a:r>
            <a:br>
              <a:rPr lang="en-US" sz="4000" dirty="0" smtClean="0"/>
            </a:br>
            <a:r>
              <a:rPr lang="en-US" sz="4000" dirty="0"/>
              <a:t>	</a:t>
            </a:r>
            <a:r>
              <a:rPr lang="en-US" sz="4000" dirty="0" smtClean="0"/>
              <a:t>Provision </a:t>
            </a:r>
            <a:r>
              <a:rPr lang="en-US" sz="4000" dirty="0"/>
              <a:t>of free medicines 	</a:t>
            </a:r>
          </a:p>
        </p:txBody>
      </p:sp>
    </p:spTree>
    <p:extLst>
      <p:ext uri="{BB962C8B-B14F-4D97-AF65-F5344CB8AC3E}">
        <p14:creationId xmlns:p14="http://schemas.microsoft.com/office/powerpoint/2010/main" val="22400817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800" dirty="0"/>
              <a:t/>
            </a:r>
            <a:br>
              <a:rPr lang="en-US" sz="4800" dirty="0"/>
            </a:br>
            <a:r>
              <a:rPr lang="en-US" sz="4800" dirty="0"/>
              <a:t>National Voluntary Blood </a:t>
            </a:r>
            <a:r>
              <a:rPr lang="en-US" sz="4800" dirty="0" smtClean="0"/>
              <a:t>	Services </a:t>
            </a:r>
            <a:r>
              <a:rPr lang="en-US" sz="4800" dirty="0"/>
              <a:t>	Blood-letting activities at barangay level </a:t>
            </a:r>
            <a:br>
              <a:rPr lang="en-US" sz="4800" dirty="0"/>
            </a:br>
            <a:r>
              <a:rPr lang="en-US" sz="4800" dirty="0" smtClean="0"/>
              <a:t>	Epidemiology </a:t>
            </a:r>
            <a:r>
              <a:rPr lang="en-US" sz="4800" dirty="0"/>
              <a:t>and </a:t>
            </a:r>
            <a:r>
              <a:rPr lang="en-US" sz="4800" dirty="0" smtClean="0"/>
              <a:t>	Surveillance </a:t>
            </a:r>
            <a:r>
              <a:rPr lang="en-US" sz="4800" dirty="0"/>
              <a:t>program </a:t>
            </a:r>
            <a:r>
              <a:rPr lang="en-US" sz="4800" dirty="0" smtClean="0"/>
              <a:t>Controlling </a:t>
            </a:r>
            <a:r>
              <a:rPr lang="en-US" sz="4800" dirty="0"/>
              <a:t>outbreaks like Dengue 		</a:t>
            </a:r>
          </a:p>
        </p:txBody>
      </p:sp>
    </p:spTree>
    <p:extLst>
      <p:ext uri="{BB962C8B-B14F-4D97-AF65-F5344CB8AC3E}">
        <p14:creationId xmlns:p14="http://schemas.microsoft.com/office/powerpoint/2010/main" val="22400817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4500" dirty="0" smtClean="0"/>
              <a:t>Disaster </a:t>
            </a:r>
            <a:r>
              <a:rPr lang="en-US" sz="4500" dirty="0"/>
              <a:t>Management preparedness Program 	Medical Services/assistance </a:t>
            </a:r>
            <a:r>
              <a:rPr lang="en-US" sz="4500" dirty="0" smtClean="0"/>
              <a:t>	during </a:t>
            </a:r>
            <a:r>
              <a:rPr lang="en-US" sz="4500" dirty="0"/>
              <a:t>disaster 	</a:t>
            </a:r>
            <a:br>
              <a:rPr lang="en-US" sz="4500" dirty="0"/>
            </a:br>
            <a:r>
              <a:rPr lang="en-US" sz="4500" dirty="0"/>
              <a:t>Mental Hygiene 	</a:t>
            </a:r>
            <a:r>
              <a:rPr lang="en-US" sz="4500" dirty="0" smtClean="0"/>
              <a:t/>
            </a:r>
            <a:br>
              <a:rPr lang="en-US" sz="4500" dirty="0" smtClean="0"/>
            </a:br>
            <a:r>
              <a:rPr lang="en-US" sz="4500" dirty="0"/>
              <a:t>	</a:t>
            </a:r>
            <a:r>
              <a:rPr lang="en-US" sz="4500" dirty="0" smtClean="0"/>
              <a:t>Adolescent </a:t>
            </a:r>
            <a:r>
              <a:rPr lang="en-US" sz="4500" dirty="0"/>
              <a:t>counseling </a:t>
            </a:r>
            <a:r>
              <a:rPr lang="en-US" sz="4500" dirty="0" smtClean="0"/>
              <a:t>	centers </a:t>
            </a:r>
            <a:r>
              <a:rPr lang="en-US" sz="4500" dirty="0"/>
              <a:t>	</a:t>
            </a:r>
            <a:br>
              <a:rPr lang="en-US" sz="4500" dirty="0"/>
            </a:br>
            <a:r>
              <a:rPr lang="en-US" sz="4500" dirty="0"/>
              <a:t>Pharmacy Services 	</a:t>
            </a:r>
            <a:r>
              <a:rPr lang="en-US" sz="4500" dirty="0" smtClean="0"/>
              <a:t/>
            </a:r>
            <a:br>
              <a:rPr lang="en-US" sz="4500" dirty="0" smtClean="0"/>
            </a:br>
            <a:r>
              <a:rPr lang="en-US" sz="4500" dirty="0"/>
              <a:t>	</a:t>
            </a:r>
            <a:r>
              <a:rPr lang="en-US" sz="4500" dirty="0" smtClean="0"/>
              <a:t>Distribution </a:t>
            </a:r>
            <a:r>
              <a:rPr lang="en-US" sz="4500" dirty="0"/>
              <a:t>of medicines to </a:t>
            </a:r>
            <a:r>
              <a:rPr lang="en-US" sz="4500" dirty="0" smtClean="0"/>
              <a:t>	all </a:t>
            </a:r>
            <a:r>
              <a:rPr lang="en-US" sz="4500" dirty="0"/>
              <a:t>health centers 	</a:t>
            </a:r>
          </a:p>
        </p:txBody>
      </p:sp>
    </p:spTree>
    <p:extLst>
      <p:ext uri="{BB962C8B-B14F-4D97-AF65-F5344CB8AC3E}">
        <p14:creationId xmlns:p14="http://schemas.microsoft.com/office/powerpoint/2010/main" val="22400817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500" dirty="0"/>
              <a:t>Did you know that the </a:t>
            </a:r>
            <a:r>
              <a:rPr lang="en-US" sz="4500" dirty="0" smtClean="0"/>
              <a:t>mentioned services </a:t>
            </a:r>
            <a:r>
              <a:rPr lang="en-US" sz="4500" dirty="0"/>
              <a:t>must be made available for </a:t>
            </a:r>
            <a:r>
              <a:rPr lang="en-US" sz="4500" b="1" dirty="0"/>
              <a:t>free </a:t>
            </a:r>
            <a:r>
              <a:rPr lang="en-US" sz="4500" dirty="0"/>
              <a:t>in your community because they are subsidized by the government to ensure that your health is being protected? </a:t>
            </a:r>
            <a:r>
              <a:rPr lang="en-US" sz="4500" b="1" i="1" dirty="0"/>
              <a:t>Yes, they are available and must be given for free </a:t>
            </a:r>
            <a:endParaRPr lang="en-US" sz="4500" dirty="0"/>
          </a:p>
        </p:txBody>
      </p:sp>
    </p:spTree>
    <p:extLst>
      <p:ext uri="{BB962C8B-B14F-4D97-AF65-F5344CB8AC3E}">
        <p14:creationId xmlns:p14="http://schemas.microsoft.com/office/powerpoint/2010/main" val="22400817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pPr algn="ctr"/>
            <a:r>
              <a:rPr lang="en-US" sz="11500" b="1" dirty="0"/>
              <a:t>Activity 3. THE HEALTH EXPERT </a:t>
            </a:r>
            <a:endParaRPr lang="en-US" sz="11500" dirty="0"/>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8800" b="1" dirty="0"/>
              <a:t>LESSON 1: THE CONCEPTS OF COMMUNITY AND ENVIRONMENTAL HEALTH </a:t>
            </a:r>
            <a:endParaRPr lang="en-US" sz="8800" dirty="0"/>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400" dirty="0"/>
              <a:t>You are presently working at the World Health Organization as a Health Expert. A number of students will interview you about community and environmental health. Here are some of the questions that you will be asked. Write your response to each question on the space provided. </a:t>
            </a:r>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7000" dirty="0"/>
              <a:t/>
            </a:r>
            <a:br>
              <a:rPr lang="en-US" sz="7000" dirty="0"/>
            </a:br>
            <a:r>
              <a:rPr lang="en-US" sz="7000" dirty="0"/>
              <a:t>1. How do you assess if your community is healthy? What are the characteristics of a healthy community? </a:t>
            </a:r>
          </a:p>
        </p:txBody>
      </p:sp>
    </p:spTree>
    <p:extLst>
      <p:ext uri="{BB962C8B-B14F-4D97-AF65-F5344CB8AC3E}">
        <p14:creationId xmlns:p14="http://schemas.microsoft.com/office/powerpoint/2010/main" val="471256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8000" dirty="0"/>
              <a:t/>
            </a:r>
            <a:br>
              <a:rPr lang="en-US" sz="8000" dirty="0"/>
            </a:br>
            <a:r>
              <a:rPr lang="en-US" sz="8000" dirty="0"/>
              <a:t/>
            </a:r>
            <a:br>
              <a:rPr lang="en-US" sz="8000" dirty="0"/>
            </a:br>
            <a:r>
              <a:rPr lang="en-US" sz="8000" dirty="0"/>
              <a:t>2. What are some of the benefits that we can enjoy with a healthy community? </a:t>
            </a:r>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7200" dirty="0"/>
              <a:t/>
            </a:r>
            <a:br>
              <a:rPr lang="en-US" sz="7200" dirty="0"/>
            </a:br>
            <a:r>
              <a:rPr lang="en-US" sz="7200" dirty="0"/>
              <a:t>3. How do we maintain, protect, and preserve health amidst the rising development of our community? </a:t>
            </a:r>
          </a:p>
        </p:txBody>
      </p:sp>
    </p:spTree>
    <p:extLst>
      <p:ext uri="{BB962C8B-B14F-4D97-AF65-F5344CB8AC3E}">
        <p14:creationId xmlns:p14="http://schemas.microsoft.com/office/powerpoint/2010/main" val="471256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pPr algn="ctr"/>
            <a:r>
              <a:rPr lang="en-US" sz="13800" dirty="0"/>
              <a:t>Activity 4. </a:t>
            </a:r>
            <a:r>
              <a:rPr lang="en-US" sz="13800" b="1" dirty="0"/>
              <a:t>PRIORITY EXPRESS </a:t>
            </a:r>
            <a:endParaRPr lang="en-US" sz="13800" dirty="0"/>
          </a:p>
        </p:txBody>
      </p:sp>
    </p:spTree>
    <p:extLst>
      <p:ext uri="{BB962C8B-B14F-4D97-AF65-F5344CB8AC3E}">
        <p14:creationId xmlns:p14="http://schemas.microsoft.com/office/powerpoint/2010/main" val="38378879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400" dirty="0"/>
              <a:t>This activity will ask you to set your priorities in promoting a healthier life inside a more developed and advanced community. There are two options given in each of the category. Mark (1) if the option is your first priority. Mark (2) if second. You can add options on the space provided </a:t>
            </a:r>
          </a:p>
        </p:txBody>
      </p:sp>
    </p:spTree>
    <p:extLst>
      <p:ext uri="{BB962C8B-B14F-4D97-AF65-F5344CB8AC3E}">
        <p14:creationId xmlns:p14="http://schemas.microsoft.com/office/powerpoint/2010/main" val="38378879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6600" dirty="0"/>
              <a:t/>
            </a:r>
            <a:br>
              <a:rPr lang="en-US" sz="6600" dirty="0"/>
            </a:br>
            <a:r>
              <a:rPr lang="en-US" sz="6600" dirty="0"/>
              <a:t>1. I want to get around in my community by: </a:t>
            </a:r>
            <a:br>
              <a:rPr lang="en-US" sz="6600" dirty="0"/>
            </a:br>
            <a:r>
              <a:rPr lang="en-US" sz="6600" dirty="0" smtClean="0"/>
              <a:t>___Riding </a:t>
            </a:r>
            <a:r>
              <a:rPr lang="en-US" sz="6600" dirty="0"/>
              <a:t>a bike </a:t>
            </a:r>
            <a:br>
              <a:rPr lang="en-US" sz="6600" dirty="0"/>
            </a:br>
            <a:r>
              <a:rPr lang="en-US" sz="6600" dirty="0" smtClean="0"/>
              <a:t>___Driving </a:t>
            </a:r>
            <a:r>
              <a:rPr lang="en-US" sz="6600" dirty="0"/>
              <a:t>an automobile </a:t>
            </a:r>
            <a:br>
              <a:rPr lang="en-US" sz="6600" dirty="0"/>
            </a:br>
            <a:r>
              <a:rPr lang="en-US" sz="6600" dirty="0"/>
              <a:t>Others: </a:t>
            </a:r>
          </a:p>
        </p:txBody>
      </p:sp>
    </p:spTree>
    <p:extLst>
      <p:ext uri="{BB962C8B-B14F-4D97-AF65-F5344CB8AC3E}">
        <p14:creationId xmlns:p14="http://schemas.microsoft.com/office/powerpoint/2010/main" val="42136793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6600" dirty="0"/>
              <a:t/>
            </a:r>
            <a:br>
              <a:rPr lang="en-US" sz="6600" dirty="0"/>
            </a:br>
            <a:r>
              <a:rPr lang="en-US" sz="6600" dirty="0"/>
              <a:t>2. I want to have foods from: </a:t>
            </a:r>
            <a:br>
              <a:rPr lang="en-US" sz="6600" dirty="0"/>
            </a:br>
            <a:r>
              <a:rPr lang="en-US" sz="6600" dirty="0" smtClean="0"/>
              <a:t>___Community </a:t>
            </a:r>
            <a:r>
              <a:rPr lang="en-US" sz="6600" dirty="0"/>
              <a:t>gardens </a:t>
            </a:r>
            <a:br>
              <a:rPr lang="en-US" sz="6600" dirty="0"/>
            </a:br>
            <a:r>
              <a:rPr lang="en-US" sz="6600" dirty="0" smtClean="0"/>
              <a:t>___Convenience/grocery </a:t>
            </a:r>
            <a:r>
              <a:rPr lang="en-US" sz="6600" dirty="0"/>
              <a:t>stores </a:t>
            </a:r>
            <a:br>
              <a:rPr lang="en-US" sz="6600" dirty="0"/>
            </a:br>
            <a:r>
              <a:rPr lang="en-US" sz="6600" dirty="0"/>
              <a:t>Others: </a:t>
            </a:r>
          </a:p>
        </p:txBody>
      </p:sp>
    </p:spTree>
    <p:extLst>
      <p:ext uri="{BB962C8B-B14F-4D97-AF65-F5344CB8AC3E}">
        <p14:creationId xmlns:p14="http://schemas.microsoft.com/office/powerpoint/2010/main" val="42136793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09"/>
            <a:ext cx="9144000" cy="6858000"/>
          </a:xfrm>
        </p:spPr>
        <p:txBody>
          <a:bodyPr>
            <a:normAutofit fontScale="90000"/>
          </a:bodyPr>
          <a:lstStyle/>
          <a:p>
            <a:r>
              <a:rPr lang="en-US" sz="6600" dirty="0"/>
              <a:t/>
            </a:r>
            <a:br>
              <a:rPr lang="en-US" sz="6600" dirty="0"/>
            </a:br>
            <a:r>
              <a:rPr lang="en-US" sz="6600" dirty="0"/>
              <a:t>3. I want to actively play in games by: </a:t>
            </a:r>
            <a:br>
              <a:rPr lang="en-US" sz="6600" dirty="0"/>
            </a:br>
            <a:r>
              <a:rPr lang="en-US" sz="6600" dirty="0" smtClean="0"/>
              <a:t>___Parks/open ___spaces/town </a:t>
            </a:r>
            <a:r>
              <a:rPr lang="en-US" sz="6600" dirty="0"/>
              <a:t>plaza </a:t>
            </a:r>
            <a:br>
              <a:rPr lang="en-US" sz="6600" dirty="0"/>
            </a:br>
            <a:r>
              <a:rPr lang="en-US" sz="6600" dirty="0"/>
              <a:t>Online games </a:t>
            </a:r>
            <a:br>
              <a:rPr lang="en-US" sz="6600" dirty="0"/>
            </a:br>
            <a:r>
              <a:rPr lang="en-US" sz="6600" dirty="0"/>
              <a:t>Others: </a:t>
            </a:r>
          </a:p>
        </p:txBody>
      </p:sp>
    </p:spTree>
    <p:extLst>
      <p:ext uri="{BB962C8B-B14F-4D97-AF65-F5344CB8AC3E}">
        <p14:creationId xmlns:p14="http://schemas.microsoft.com/office/powerpoint/2010/main" val="26042108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6000" dirty="0"/>
              <a:t/>
            </a:r>
            <a:br>
              <a:rPr lang="en-US" sz="6000" dirty="0"/>
            </a:br>
            <a:r>
              <a:rPr lang="en-US" sz="6000" dirty="0"/>
              <a:t>4. I want to have more chances to get to know my neighbors through: </a:t>
            </a:r>
            <a:br>
              <a:rPr lang="en-US" sz="6000" dirty="0"/>
            </a:br>
            <a:r>
              <a:rPr lang="en-US" sz="6000" dirty="0" smtClean="0"/>
              <a:t>___Social </a:t>
            </a:r>
            <a:r>
              <a:rPr lang="en-US" sz="6000" dirty="0"/>
              <a:t>Networking </a:t>
            </a:r>
            <a:br>
              <a:rPr lang="en-US" sz="6000" dirty="0"/>
            </a:br>
            <a:r>
              <a:rPr lang="en-US" sz="6000" dirty="0" smtClean="0"/>
              <a:t>___Active </a:t>
            </a:r>
            <a:r>
              <a:rPr lang="en-US" sz="6000" dirty="0"/>
              <a:t>membership in youth organization </a:t>
            </a:r>
            <a:br>
              <a:rPr lang="en-US" sz="6000" dirty="0"/>
            </a:br>
            <a:r>
              <a:rPr lang="en-US" sz="6000" dirty="0"/>
              <a:t>Others: </a:t>
            </a:r>
          </a:p>
        </p:txBody>
      </p:sp>
    </p:spTree>
    <p:extLst>
      <p:ext uri="{BB962C8B-B14F-4D97-AF65-F5344CB8AC3E}">
        <p14:creationId xmlns:p14="http://schemas.microsoft.com/office/powerpoint/2010/main" val="2604210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13800" dirty="0"/>
              <a:t>Activity 1: </a:t>
            </a:r>
            <a:r>
              <a:rPr lang="en-US" sz="13800" b="1" dirty="0"/>
              <a:t>VENN DIAGRAM </a:t>
            </a:r>
            <a:endParaRPr lang="en-US" sz="13800" dirty="0"/>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400" dirty="0" smtClean="0"/>
              <a:t>5</a:t>
            </a:r>
            <a:r>
              <a:rPr lang="en-US" sz="5400" dirty="0"/>
              <a:t>. I want to live in a clean environment by: </a:t>
            </a:r>
            <a:br>
              <a:rPr lang="en-US" sz="5400" dirty="0"/>
            </a:br>
            <a:r>
              <a:rPr lang="en-US" sz="5400" dirty="0" smtClean="0"/>
              <a:t>____Reducing </a:t>
            </a:r>
            <a:r>
              <a:rPr lang="en-US" sz="5400" dirty="0"/>
              <a:t>the amount of refuse </a:t>
            </a:r>
            <a:br>
              <a:rPr lang="en-US" sz="5400" dirty="0"/>
            </a:br>
            <a:r>
              <a:rPr lang="en-US" sz="5400" dirty="0" smtClean="0"/>
              <a:t>____Campaigning </a:t>
            </a:r>
            <a:r>
              <a:rPr lang="en-US" sz="5400" dirty="0"/>
              <a:t>for a clean and green community </a:t>
            </a:r>
            <a:br>
              <a:rPr lang="en-US" sz="5400" dirty="0"/>
            </a:br>
            <a:r>
              <a:rPr lang="en-US" sz="5400" dirty="0"/>
              <a:t>Others: </a:t>
            </a:r>
          </a:p>
        </p:txBody>
      </p:sp>
    </p:spTree>
    <p:extLst>
      <p:ext uri="{BB962C8B-B14F-4D97-AF65-F5344CB8AC3E}">
        <p14:creationId xmlns:p14="http://schemas.microsoft.com/office/powerpoint/2010/main" val="26042108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400" dirty="0"/>
              <a:t>Review your answers. Isn’t it nice to know that your answers determine how you love living in a healthy community? Now, continue reading this to find out the characteristics of a healthy community.</a:t>
            </a:r>
          </a:p>
        </p:txBody>
      </p:sp>
    </p:spTree>
    <p:extLst>
      <p:ext uri="{BB962C8B-B14F-4D97-AF65-F5344CB8AC3E}">
        <p14:creationId xmlns:p14="http://schemas.microsoft.com/office/powerpoint/2010/main" val="26042108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pPr algn="ctr"/>
            <a:r>
              <a:rPr lang="en-US" sz="11500" dirty="0"/>
              <a:t>Activity 5. </a:t>
            </a:r>
            <a:r>
              <a:rPr lang="en-US" sz="11500" b="1" dirty="0"/>
              <a:t>WHAT MATTERS TO YOU? </a:t>
            </a:r>
            <a:endParaRPr lang="en-US" sz="11500" dirty="0"/>
          </a:p>
        </p:txBody>
      </p:sp>
    </p:spTree>
    <p:extLst>
      <p:ext uri="{BB962C8B-B14F-4D97-AF65-F5344CB8AC3E}">
        <p14:creationId xmlns:p14="http://schemas.microsoft.com/office/powerpoint/2010/main" val="260421080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400" dirty="0"/>
              <a:t>Given the examples below, what could be your top concern among priority issues in the community? Write down your top priority at the base and your last priority on top of the pyramid. </a:t>
            </a:r>
          </a:p>
        </p:txBody>
      </p:sp>
    </p:spTree>
    <p:extLst>
      <p:ext uri="{BB962C8B-B14F-4D97-AF65-F5344CB8AC3E}">
        <p14:creationId xmlns:p14="http://schemas.microsoft.com/office/powerpoint/2010/main" val="42136793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graphicFrame>
        <p:nvGraphicFramePr>
          <p:cNvPr id="3" name="Diagram 2"/>
          <p:cNvGraphicFramePr/>
          <p:nvPr>
            <p:extLst>
              <p:ext uri="{D42A27DB-BD31-4B8C-83A1-F6EECF244321}">
                <p14:modId xmlns:p14="http://schemas.microsoft.com/office/powerpoint/2010/main" val="1395832116"/>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83759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800" dirty="0"/>
              <a:t>Examples of Community Issues </a:t>
            </a:r>
            <a:r>
              <a:rPr lang="en-US" sz="4800" dirty="0" smtClean="0"/>
              <a:t>and Concerns </a:t>
            </a:r>
            <a:br>
              <a:rPr lang="en-US" sz="4800" dirty="0" smtClean="0"/>
            </a:br>
            <a:r>
              <a:rPr lang="en-US" sz="4800" dirty="0" smtClean="0"/>
              <a:t>1. Adult </a:t>
            </a:r>
            <a:r>
              <a:rPr lang="en-US" sz="4800" dirty="0"/>
              <a:t>and </a:t>
            </a:r>
            <a:r>
              <a:rPr lang="en-US" sz="4800" dirty="0" smtClean="0"/>
              <a:t>childhood obesity</a:t>
            </a:r>
            <a:r>
              <a:rPr lang="en-US" sz="4800" dirty="0"/>
              <a:t/>
            </a:r>
            <a:br>
              <a:rPr lang="en-US" sz="4800" dirty="0"/>
            </a:br>
            <a:r>
              <a:rPr lang="en-US" sz="4800" dirty="0" smtClean="0"/>
              <a:t>2. Onset </a:t>
            </a:r>
            <a:r>
              <a:rPr lang="en-US" sz="4800" dirty="0"/>
              <a:t>of </a:t>
            </a:r>
            <a:r>
              <a:rPr lang="en-US" sz="4800" dirty="0" smtClean="0"/>
              <a:t>sedentary</a:t>
            </a:r>
            <a:br>
              <a:rPr lang="en-US" sz="4800" dirty="0" smtClean="0"/>
            </a:br>
            <a:r>
              <a:rPr lang="en-US" sz="4800" dirty="0" smtClean="0"/>
              <a:t>3. diseases </a:t>
            </a:r>
            <a:r>
              <a:rPr lang="en-US" sz="4800" dirty="0"/>
              <a:t>like heart disease, </a:t>
            </a:r>
            <a:r>
              <a:rPr lang="en-US" sz="4800" dirty="0" smtClean="0"/>
              <a:t>	high </a:t>
            </a:r>
            <a:r>
              <a:rPr lang="en-US" sz="4800" dirty="0"/>
              <a:t>blood pressure and </a:t>
            </a:r>
            <a:r>
              <a:rPr lang="en-US" sz="4800" dirty="0" smtClean="0"/>
              <a:t>	diabetes </a:t>
            </a:r>
            <a:r>
              <a:rPr lang="en-US" sz="4800" dirty="0"/>
              <a:t>	</a:t>
            </a:r>
            <a:br>
              <a:rPr lang="en-US" sz="4800" dirty="0"/>
            </a:br>
            <a:r>
              <a:rPr lang="en-US" sz="4800" dirty="0" smtClean="0"/>
              <a:t>4. Air </a:t>
            </a:r>
            <a:r>
              <a:rPr lang="en-US" sz="4800" dirty="0"/>
              <a:t>Pollution 	</a:t>
            </a:r>
            <a:br>
              <a:rPr lang="en-US" sz="4800" dirty="0"/>
            </a:br>
            <a:r>
              <a:rPr lang="en-US" sz="4800" dirty="0" smtClean="0"/>
              <a:t>5. Traffic </a:t>
            </a:r>
            <a:r>
              <a:rPr lang="en-US" sz="4800" dirty="0"/>
              <a:t>Injuries 	</a:t>
            </a:r>
          </a:p>
        </p:txBody>
      </p:sp>
    </p:spTree>
    <p:extLst>
      <p:ext uri="{BB962C8B-B14F-4D97-AF65-F5344CB8AC3E}">
        <p14:creationId xmlns:p14="http://schemas.microsoft.com/office/powerpoint/2010/main" val="13983759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6600" dirty="0"/>
              <a:t>Tell your classmate about your top and least priority. </a:t>
            </a:r>
            <a:br>
              <a:rPr lang="en-US" sz="6600" dirty="0"/>
            </a:br>
            <a:r>
              <a:rPr lang="en-US" sz="6600" dirty="0"/>
              <a:t>Explain your reasons for choosing your top and least priority issues. </a:t>
            </a:r>
          </a:p>
        </p:txBody>
      </p:sp>
    </p:spTree>
    <p:extLst>
      <p:ext uri="{BB962C8B-B14F-4D97-AF65-F5344CB8AC3E}">
        <p14:creationId xmlns:p14="http://schemas.microsoft.com/office/powerpoint/2010/main" val="139837592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pPr algn="ctr"/>
            <a:r>
              <a:rPr lang="en-US" sz="11500" b="1" dirty="0"/>
              <a:t>Activity 6</a:t>
            </a:r>
            <a:r>
              <a:rPr lang="en-US" sz="11500" dirty="0"/>
              <a:t>. </a:t>
            </a:r>
            <a:r>
              <a:rPr lang="en-US" sz="11500" b="1" dirty="0"/>
              <a:t>Inspect – Retrospect </a:t>
            </a:r>
            <a:endParaRPr lang="en-US" sz="11500" dirty="0"/>
          </a:p>
        </p:txBody>
      </p:sp>
    </p:spTree>
    <p:extLst>
      <p:ext uri="{BB962C8B-B14F-4D97-AF65-F5344CB8AC3E}">
        <p14:creationId xmlns:p14="http://schemas.microsoft.com/office/powerpoint/2010/main" val="13983759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400" dirty="0"/>
              <a:t>Inspect the health services offered to your neighborhood. The left column lists characteristics of a healthy community. On the right column, fill in the service or programs in your community which fulfill the healthy community, characteristics in the left column. An example is provided. </a:t>
            </a:r>
          </a:p>
        </p:txBody>
      </p:sp>
    </p:spTree>
    <p:extLst>
      <p:ext uri="{BB962C8B-B14F-4D97-AF65-F5344CB8AC3E}">
        <p14:creationId xmlns:p14="http://schemas.microsoft.com/office/powerpoint/2010/main" val="13983759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37805414"/>
              </p:ext>
            </p:extLst>
          </p:nvPr>
        </p:nvGraphicFramePr>
        <p:xfrm>
          <a:off x="0" y="-228599"/>
          <a:ext cx="9144000" cy="8656320"/>
        </p:xfrm>
        <a:graphic>
          <a:graphicData uri="http://schemas.openxmlformats.org/drawingml/2006/table">
            <a:tbl>
              <a:tblPr firstRow="1" bandRow="1">
                <a:tableStyleId>{5C22544A-7EE6-4342-B048-85BDC9FD1C3A}</a:tableStyleId>
              </a:tblPr>
              <a:tblGrid>
                <a:gridCol w="4572000"/>
                <a:gridCol w="4572000"/>
              </a:tblGrid>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i="0" u="none" strike="noStrike" kern="1200" baseline="0" dirty="0" smtClean="0">
                          <a:solidFill>
                            <a:schemeClr val="tx1"/>
                          </a:solidFill>
                          <a:latin typeface="+mn-lt"/>
                          <a:ea typeface="+mn-ea"/>
                          <a:cs typeface="+mn-cs"/>
                        </a:rPr>
                        <a:t>Characteristics of a Healthy Community 	</a:t>
                      </a:r>
                    </a:p>
                    <a:p>
                      <a:endParaRPr lang="en-US" sz="3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i="0" u="none" strike="noStrike" kern="1200" baseline="0" dirty="0" smtClean="0">
                          <a:solidFill>
                            <a:schemeClr val="tx1"/>
                          </a:solidFill>
                          <a:latin typeface="+mn-lt"/>
                          <a:ea typeface="+mn-ea"/>
                          <a:cs typeface="+mn-cs"/>
                        </a:rPr>
                        <a:t>Possible Services observed from your community 	</a:t>
                      </a:r>
                    </a:p>
                    <a:p>
                      <a:endParaRPr lang="en-US" sz="3200" b="0" dirty="0">
                        <a:solidFill>
                          <a:schemeClr val="tx1"/>
                        </a:solidFill>
                      </a:endParaRPr>
                    </a:p>
                  </a:txBody>
                  <a:tcPr/>
                </a:tc>
              </a:tr>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i="0" u="none" strike="noStrike" kern="1200" baseline="0" dirty="0" smtClean="0">
                          <a:solidFill>
                            <a:schemeClr val="tx1"/>
                          </a:solidFill>
                          <a:latin typeface="+mn-lt"/>
                          <a:ea typeface="+mn-ea"/>
                          <a:cs typeface="+mn-cs"/>
                        </a:rPr>
                        <a:t>A clean and safe physical environment 	</a:t>
                      </a:r>
                    </a:p>
                    <a:p>
                      <a:endParaRPr lang="en-US" sz="3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i="0" u="none" strike="noStrike" kern="1200" baseline="0" dirty="0" smtClean="0">
                          <a:solidFill>
                            <a:schemeClr val="tx1"/>
                          </a:solidFill>
                          <a:latin typeface="+mn-lt"/>
                          <a:ea typeface="+mn-ea"/>
                          <a:cs typeface="+mn-cs"/>
                        </a:rPr>
                        <a:t>Fogging, cleaning the drainage, improved street lighting 	</a:t>
                      </a:r>
                    </a:p>
                    <a:p>
                      <a:endParaRPr lang="en-US" sz="3200" b="0" dirty="0">
                        <a:solidFill>
                          <a:schemeClr val="tx1"/>
                        </a:solidFill>
                      </a:endParaRPr>
                    </a:p>
                  </a:txBody>
                  <a:tcPr/>
                </a:tc>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i="0" u="none" strike="noStrike" kern="1200" baseline="0" dirty="0" smtClean="0">
                          <a:solidFill>
                            <a:schemeClr val="tx1"/>
                          </a:solidFill>
                          <a:latin typeface="+mn-lt"/>
                          <a:ea typeface="+mn-ea"/>
                          <a:cs typeface="+mn-cs"/>
                        </a:rPr>
                        <a:t>An environment that meets everyone’s basic needs 	</a:t>
                      </a:r>
                    </a:p>
                    <a:p>
                      <a:endParaRPr lang="en-US" sz="3200" b="0" dirty="0">
                        <a:solidFill>
                          <a:schemeClr val="tx1"/>
                        </a:solidFill>
                      </a:endParaRPr>
                    </a:p>
                  </a:txBody>
                  <a:tcPr/>
                </a:tc>
                <a:tc>
                  <a:txBody>
                    <a:bodyPr/>
                    <a:lstStyle/>
                    <a:p>
                      <a:endParaRPr lang="en-US" sz="3200" b="0">
                        <a:solidFill>
                          <a:schemeClr val="tx1"/>
                        </a:solidFill>
                      </a:endParaRPr>
                    </a:p>
                  </a:txBody>
                  <a:tcPr/>
                </a:tc>
              </a:tr>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i="0" u="none" strike="noStrike" kern="1200" baseline="0" dirty="0" smtClean="0">
                          <a:solidFill>
                            <a:schemeClr val="tx1"/>
                          </a:solidFill>
                          <a:latin typeface="+mn-lt"/>
                          <a:ea typeface="+mn-ea"/>
                          <a:cs typeface="+mn-cs"/>
                        </a:rPr>
                        <a:t>An environment that promotes social harmony and actively involves everyone 	</a:t>
                      </a:r>
                    </a:p>
                    <a:p>
                      <a:endParaRPr lang="en-US" sz="3200" b="0" dirty="0">
                        <a:solidFill>
                          <a:schemeClr val="tx1"/>
                        </a:solidFill>
                      </a:endParaRPr>
                    </a:p>
                  </a:txBody>
                  <a:tcPr/>
                </a:tc>
                <a:tc>
                  <a:txBody>
                    <a:bodyPr/>
                    <a:lstStyle/>
                    <a:p>
                      <a:endParaRPr lang="en-US" sz="3200" b="0" dirty="0">
                        <a:solidFill>
                          <a:schemeClr val="tx1"/>
                        </a:solidFill>
                      </a:endParaRPr>
                    </a:p>
                  </a:txBody>
                  <a:tcPr/>
                </a:tc>
              </a:tr>
            </a:tbl>
          </a:graphicData>
        </a:graphic>
      </p:graphicFrame>
    </p:spTree>
    <p:extLst>
      <p:ext uri="{BB962C8B-B14F-4D97-AF65-F5344CB8AC3E}">
        <p14:creationId xmlns:p14="http://schemas.microsoft.com/office/powerpoint/2010/main" val="42136793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400" dirty="0"/>
              <a:t>List down the different characteristics of your ideal/dream and existing community in the diagram. In the space where the two circles meet, write their similar characteristics. </a:t>
            </a:r>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512623412"/>
              </p:ext>
            </p:extLst>
          </p:nvPr>
        </p:nvGraphicFramePr>
        <p:xfrm>
          <a:off x="0" y="0"/>
          <a:ext cx="9144000" cy="7589520"/>
        </p:xfrm>
        <a:graphic>
          <a:graphicData uri="http://schemas.openxmlformats.org/drawingml/2006/table">
            <a:tbl>
              <a:tblPr firstRow="1" bandRow="1">
                <a:tableStyleId>{5C22544A-7EE6-4342-B048-85BDC9FD1C3A}</a:tableStyleId>
              </a:tblPr>
              <a:tblGrid>
                <a:gridCol w="4572000"/>
                <a:gridCol w="4572000"/>
              </a:tblGrid>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i="0" u="none" strike="noStrike" kern="1200" baseline="0" dirty="0" smtClean="0">
                          <a:solidFill>
                            <a:schemeClr val="dk1"/>
                          </a:solidFill>
                          <a:latin typeface="+mn-lt"/>
                          <a:ea typeface="+mn-ea"/>
                          <a:cs typeface="+mn-cs"/>
                        </a:rPr>
                        <a:t>An understanding of local health and environment issues 	</a:t>
                      </a:r>
                    </a:p>
                    <a:p>
                      <a:endParaRPr lang="en-US" sz="3200" dirty="0"/>
                    </a:p>
                  </a:txBody>
                  <a:tcPr/>
                </a:tc>
                <a:tc>
                  <a:txBody>
                    <a:bodyPr/>
                    <a:lstStyle/>
                    <a:p>
                      <a:endParaRPr lang="en-US" sz="3200"/>
                    </a:p>
                  </a:txBody>
                  <a:tcPr/>
                </a:tc>
              </a:tr>
              <a:tr h="76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i="0" u="none" strike="noStrike" kern="1200" baseline="0" dirty="0" smtClean="0">
                          <a:solidFill>
                            <a:schemeClr val="dk1"/>
                          </a:solidFill>
                          <a:latin typeface="+mn-lt"/>
                          <a:ea typeface="+mn-ea"/>
                          <a:cs typeface="+mn-cs"/>
                        </a:rPr>
                        <a:t>A community that participates in identifying local solutions to local problems 	</a:t>
                      </a:r>
                    </a:p>
                    <a:p>
                      <a:endParaRPr lang="en-US" sz="3200" dirty="0"/>
                    </a:p>
                  </a:txBody>
                  <a:tcPr/>
                </a:tc>
                <a:tc>
                  <a:txBody>
                    <a:bodyPr/>
                    <a:lstStyle/>
                    <a:p>
                      <a:endParaRPr lang="en-US" sz="3200"/>
                    </a:p>
                  </a:txBody>
                  <a:tcPr/>
                </a:tc>
              </a:tr>
              <a:tr h="990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i="0" u="none" strike="noStrike" kern="1200" baseline="0" dirty="0" smtClean="0">
                          <a:solidFill>
                            <a:schemeClr val="dk1"/>
                          </a:solidFill>
                          <a:latin typeface="+mn-lt"/>
                          <a:ea typeface="+mn-ea"/>
                          <a:cs typeface="+mn-cs"/>
                        </a:rPr>
                        <a:t>A community whose members have access to varied experiences, means of interaction and communication 	</a:t>
                      </a:r>
                    </a:p>
                    <a:p>
                      <a:endParaRPr lang="en-US" sz="3200" dirty="0"/>
                    </a:p>
                  </a:txBody>
                  <a:tcPr/>
                </a:tc>
                <a:tc>
                  <a:txBody>
                    <a:bodyPr/>
                    <a:lstStyle/>
                    <a:p>
                      <a:endParaRPr lang="en-US" sz="3200" dirty="0"/>
                    </a:p>
                  </a:txBody>
                  <a:tcPr/>
                </a:tc>
              </a:tr>
            </a:tbl>
          </a:graphicData>
        </a:graphic>
      </p:graphicFrame>
    </p:spTree>
    <p:extLst>
      <p:ext uri="{BB962C8B-B14F-4D97-AF65-F5344CB8AC3E}">
        <p14:creationId xmlns:p14="http://schemas.microsoft.com/office/powerpoint/2010/main" val="359411418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04319010"/>
              </p:ext>
            </p:extLst>
          </p:nvPr>
        </p:nvGraphicFramePr>
        <p:xfrm>
          <a:off x="0" y="0"/>
          <a:ext cx="9144000" cy="6766560"/>
        </p:xfrm>
        <a:graphic>
          <a:graphicData uri="http://schemas.openxmlformats.org/drawingml/2006/table">
            <a:tbl>
              <a:tblPr firstRow="1" bandRow="1">
                <a:tableStyleId>{5C22544A-7EE6-4342-B048-85BDC9FD1C3A}</a:tableStyleId>
              </a:tblPr>
              <a:tblGrid>
                <a:gridCol w="4572000"/>
                <a:gridCol w="4572000"/>
              </a:tblGrid>
              <a:tr h="762000">
                <a:tc>
                  <a:txBody>
                    <a:bodyPr/>
                    <a:lstStyle/>
                    <a:p>
                      <a:r>
                        <a:rPr lang="en-US" sz="2800" b="0" i="0" u="none" strike="noStrike" kern="1200" baseline="0" dirty="0" smtClean="0">
                          <a:solidFill>
                            <a:schemeClr val="tx1"/>
                          </a:solidFill>
                          <a:latin typeface="+mn-lt"/>
                          <a:ea typeface="+mn-ea"/>
                          <a:cs typeface="+mn-cs"/>
                        </a:rPr>
                        <a:t>Accessible and appropriate health services and facilities 	</a:t>
                      </a:r>
                    </a:p>
                    <a:p>
                      <a:endParaRPr lang="en-US" sz="2800" dirty="0">
                        <a:solidFill>
                          <a:schemeClr val="tx1"/>
                        </a:solidFill>
                      </a:endParaRPr>
                    </a:p>
                  </a:txBody>
                  <a:tcPr/>
                </a:tc>
                <a:tc>
                  <a:txBody>
                    <a:bodyPr/>
                    <a:lstStyle/>
                    <a:p>
                      <a:endParaRPr lang="en-US" sz="2800">
                        <a:solidFill>
                          <a:schemeClr val="tx1"/>
                        </a:solidFill>
                      </a:endParaRPr>
                    </a:p>
                  </a:txBody>
                  <a:tcPr/>
                </a:tc>
              </a:tr>
              <a:tr h="746760">
                <a:tc>
                  <a:txBody>
                    <a:bodyPr/>
                    <a:lstStyle/>
                    <a:p>
                      <a:r>
                        <a:rPr lang="en-US" sz="2800" b="0" i="0" u="none" strike="noStrike" kern="1200" baseline="0" dirty="0" smtClean="0">
                          <a:solidFill>
                            <a:schemeClr val="tx1"/>
                          </a:solidFill>
                          <a:latin typeface="+mn-lt"/>
                          <a:ea typeface="+mn-ea"/>
                          <a:cs typeface="+mn-cs"/>
                        </a:rPr>
                        <a:t>The promotion and celebration of historical and cultural heritage 	</a:t>
                      </a:r>
                    </a:p>
                    <a:p>
                      <a:endParaRPr lang="en-US" sz="2800" dirty="0">
                        <a:solidFill>
                          <a:schemeClr val="tx1"/>
                        </a:solidFill>
                      </a:endParaRPr>
                    </a:p>
                  </a:txBody>
                  <a:tcPr/>
                </a:tc>
                <a:tc>
                  <a:txBody>
                    <a:bodyPr/>
                    <a:lstStyle/>
                    <a:p>
                      <a:endParaRPr lang="en-US" sz="2800">
                        <a:solidFill>
                          <a:schemeClr val="tx1"/>
                        </a:solidFill>
                      </a:endParaRPr>
                    </a:p>
                  </a:txBody>
                  <a:tcPr/>
                </a:tc>
              </a:tr>
              <a:tr h="57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i="0" u="none" strike="noStrike" kern="1200" baseline="0" dirty="0" smtClean="0">
                          <a:solidFill>
                            <a:schemeClr val="tx1"/>
                          </a:solidFill>
                          <a:latin typeface="+mn-lt"/>
                          <a:ea typeface="+mn-ea"/>
                          <a:cs typeface="+mn-cs"/>
                        </a:rPr>
                        <a:t>A diverse and innovative economy 	</a:t>
                      </a:r>
                    </a:p>
                    <a:p>
                      <a:endParaRPr lang="en-US" sz="2800" dirty="0">
                        <a:solidFill>
                          <a:schemeClr val="tx1"/>
                        </a:solidFill>
                      </a:endParaRPr>
                    </a:p>
                  </a:txBody>
                  <a:tcPr/>
                </a:tc>
                <a:tc>
                  <a:txBody>
                    <a:bodyPr/>
                    <a:lstStyle/>
                    <a:p>
                      <a:endParaRPr lang="en-US" sz="2800">
                        <a:solidFill>
                          <a:schemeClr val="tx1"/>
                        </a:solidFill>
                      </a:endParaRPr>
                    </a:p>
                  </a:txBody>
                  <a:tcPr/>
                </a:tc>
              </a:tr>
              <a:tr h="6459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i="0" u="none" strike="noStrike" kern="1200" baseline="0" dirty="0" smtClean="0">
                          <a:solidFill>
                            <a:schemeClr val="tx1"/>
                          </a:solidFill>
                          <a:latin typeface="+mn-lt"/>
                          <a:ea typeface="+mn-ea"/>
                          <a:cs typeface="+mn-cs"/>
                        </a:rPr>
                        <a:t>A sustainable use of available resources for all 	</a:t>
                      </a:r>
                    </a:p>
                    <a:p>
                      <a:pPr marL="0" marR="0" indent="0" algn="l" defTabSz="914400" rtl="0" eaLnBrk="1" fontAlgn="auto" latinLnBrk="0" hangingPunct="1">
                        <a:lnSpc>
                          <a:spcPct val="100000"/>
                        </a:lnSpc>
                        <a:spcBef>
                          <a:spcPts val="0"/>
                        </a:spcBef>
                        <a:spcAft>
                          <a:spcPts val="0"/>
                        </a:spcAft>
                        <a:buClrTx/>
                        <a:buSzTx/>
                        <a:buFontTx/>
                        <a:buNone/>
                        <a:tabLst/>
                        <a:defRPr/>
                      </a:pPr>
                      <a:r>
                        <a:rPr lang="en-US" sz="2800" b="0" i="0" u="none" strike="noStrike" kern="1200" baseline="0" dirty="0" smtClean="0">
                          <a:solidFill>
                            <a:schemeClr val="tx1"/>
                          </a:solidFill>
                          <a:latin typeface="+mn-lt"/>
                          <a:ea typeface="+mn-ea"/>
                          <a:cs typeface="+mn-cs"/>
                        </a:rPr>
                        <a:t>	</a:t>
                      </a:r>
                    </a:p>
                    <a:p>
                      <a:endParaRPr lang="en-US" sz="2800" dirty="0">
                        <a:solidFill>
                          <a:schemeClr val="tx1"/>
                        </a:solidFill>
                      </a:endParaRPr>
                    </a:p>
                  </a:txBody>
                  <a:tcPr/>
                </a:tc>
                <a:tc>
                  <a:txBody>
                    <a:bodyPr/>
                    <a:lstStyle/>
                    <a:p>
                      <a:endParaRPr lang="en-US" sz="2800" dirty="0">
                        <a:solidFill>
                          <a:schemeClr val="tx1"/>
                        </a:solidFill>
                      </a:endParaRPr>
                    </a:p>
                  </a:txBody>
                  <a:tcPr/>
                </a:tc>
              </a:tr>
            </a:tbl>
          </a:graphicData>
        </a:graphic>
      </p:graphicFrame>
    </p:spTree>
    <p:extLst>
      <p:ext uri="{BB962C8B-B14F-4D97-AF65-F5344CB8AC3E}">
        <p14:creationId xmlns:p14="http://schemas.microsoft.com/office/powerpoint/2010/main" val="42009897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5100" dirty="0"/>
              <a:t/>
            </a:r>
            <a:br>
              <a:rPr lang="en-US" sz="5100" dirty="0"/>
            </a:br>
            <a:r>
              <a:rPr lang="en-US" sz="5100" dirty="0"/>
              <a:t>1. From your answers above, can you consider your community healthy? Why or Why not? Explain. </a:t>
            </a:r>
            <a:br>
              <a:rPr lang="en-US" sz="5100" dirty="0"/>
            </a:br>
            <a:r>
              <a:rPr lang="en-US" sz="5100" dirty="0"/>
              <a:t>2. What services did you not observe in your community? </a:t>
            </a:r>
            <a:br>
              <a:rPr lang="en-US" sz="5100" dirty="0"/>
            </a:br>
            <a:r>
              <a:rPr lang="en-US" sz="5100" dirty="0"/>
              <a:t>3. What programs can you do to acquire such services? </a:t>
            </a:r>
          </a:p>
        </p:txBody>
      </p:sp>
    </p:spTree>
    <p:extLst>
      <p:ext uri="{BB962C8B-B14F-4D97-AF65-F5344CB8AC3E}">
        <p14:creationId xmlns:p14="http://schemas.microsoft.com/office/powerpoint/2010/main" val="42136793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pPr algn="ctr"/>
            <a:r>
              <a:rPr lang="en-US" sz="11500" b="1" dirty="0"/>
              <a:t>Activity 7. Community Health Team Profile </a:t>
            </a:r>
            <a:endParaRPr lang="en-US" sz="11500" dirty="0"/>
          </a:p>
        </p:txBody>
      </p:sp>
    </p:spTree>
    <p:extLst>
      <p:ext uri="{BB962C8B-B14F-4D97-AF65-F5344CB8AC3E}">
        <p14:creationId xmlns:p14="http://schemas.microsoft.com/office/powerpoint/2010/main" val="421367933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8800" dirty="0"/>
              <a:t>Put a check (/) either in column 1 or 2. Write brief answers in columns 3 &amp; 4. </a:t>
            </a:r>
          </a:p>
        </p:txBody>
      </p:sp>
    </p:spTree>
    <p:extLst>
      <p:ext uri="{BB962C8B-B14F-4D97-AF65-F5344CB8AC3E}">
        <p14:creationId xmlns:p14="http://schemas.microsoft.com/office/powerpoint/2010/main" val="421367933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011027766"/>
              </p:ext>
            </p:extLst>
          </p:nvPr>
        </p:nvGraphicFramePr>
        <p:xfrm>
          <a:off x="0" y="0"/>
          <a:ext cx="9144000" cy="6857998"/>
        </p:xfrm>
        <a:graphic>
          <a:graphicData uri="http://schemas.openxmlformats.org/drawingml/2006/table">
            <a:tbl>
              <a:tblPr firstRow="1" bandRow="1">
                <a:tableStyleId>{5C22544A-7EE6-4342-B048-85BDC9FD1C3A}</a:tableStyleId>
              </a:tblPr>
              <a:tblGrid>
                <a:gridCol w="1828800"/>
                <a:gridCol w="1828800"/>
                <a:gridCol w="1828800"/>
                <a:gridCol w="1828800"/>
                <a:gridCol w="1828800"/>
              </a:tblGrid>
              <a:tr h="12899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dirty="0" smtClean="0">
                          <a:solidFill>
                            <a:schemeClr val="tx1"/>
                          </a:solidFill>
                          <a:latin typeface="+mn-lt"/>
                          <a:ea typeface="+mn-ea"/>
                          <a:cs typeface="+mn-cs"/>
                        </a:rPr>
                        <a:t>HEALTH TEAM</a:t>
                      </a:r>
                      <a:endParaRPr lang="en-US" b="1" dirty="0" smtClean="0">
                        <a:solidFill>
                          <a:schemeClr val="tx1"/>
                        </a:solidFill>
                      </a:endParaRPr>
                    </a:p>
                    <a:p>
                      <a:endParaRPr lang="en-US" b="1" dirty="0">
                        <a:solidFill>
                          <a:schemeClr val="tx1"/>
                        </a:solidFill>
                      </a:endParaRPr>
                    </a:p>
                  </a:txBody>
                  <a:tcPr/>
                </a:tc>
                <a:tc>
                  <a:txBody>
                    <a:bodyPr/>
                    <a:lstStyle/>
                    <a:p>
                      <a:r>
                        <a:rPr lang="en-US" sz="1800" b="1" i="0" u="none" strike="noStrike" kern="1200" baseline="0" dirty="0" smtClean="0">
                          <a:solidFill>
                            <a:schemeClr val="tx1"/>
                          </a:solidFill>
                          <a:latin typeface="+mn-lt"/>
                          <a:ea typeface="+mn-ea"/>
                          <a:cs typeface="+mn-cs"/>
                        </a:rPr>
                        <a:t>Present in the Community </a:t>
                      </a:r>
                      <a:endParaRPr lang="en-US" b="1" dirty="0">
                        <a:solidFill>
                          <a:schemeClr val="tx1"/>
                        </a:solidFill>
                      </a:endParaRPr>
                    </a:p>
                  </a:txBody>
                  <a:tcPr/>
                </a:tc>
                <a:tc>
                  <a:txBody>
                    <a:bodyPr/>
                    <a:lstStyle/>
                    <a:p>
                      <a:r>
                        <a:rPr lang="en-US" sz="1800" b="1" i="0" u="none" strike="noStrike" kern="1200" baseline="0" dirty="0" smtClean="0">
                          <a:solidFill>
                            <a:schemeClr val="tx1"/>
                          </a:solidFill>
                          <a:latin typeface="+mn-lt"/>
                          <a:ea typeface="+mn-ea"/>
                          <a:cs typeface="+mn-cs"/>
                        </a:rPr>
                        <a:t>Not present in the community </a:t>
                      </a:r>
                      <a:endParaRPr lang="en-US" b="1" dirty="0">
                        <a:solidFill>
                          <a:schemeClr val="tx1"/>
                        </a:solidFill>
                      </a:endParaRPr>
                    </a:p>
                  </a:txBody>
                  <a:tcPr/>
                </a:tc>
                <a:tc>
                  <a:txBody>
                    <a:bodyPr/>
                    <a:lstStyle/>
                    <a:p>
                      <a:r>
                        <a:rPr lang="en-US" sz="1800" b="1" i="0" u="none" strike="noStrike" kern="1200" baseline="0" dirty="0" smtClean="0">
                          <a:solidFill>
                            <a:schemeClr val="tx1"/>
                          </a:solidFill>
                          <a:latin typeface="+mn-lt"/>
                          <a:ea typeface="+mn-ea"/>
                          <a:cs typeface="+mn-cs"/>
                        </a:rPr>
                        <a:t>Quantity </a:t>
                      </a:r>
                      <a:endParaRPr lang="en-US" b="1" dirty="0">
                        <a:solidFill>
                          <a:schemeClr val="tx1"/>
                        </a:solidFill>
                      </a:endParaRPr>
                    </a:p>
                  </a:txBody>
                  <a:tcPr/>
                </a:tc>
                <a:tc>
                  <a:txBody>
                    <a:bodyPr/>
                    <a:lstStyle/>
                    <a:p>
                      <a:r>
                        <a:rPr lang="en-US" sz="1800" b="1" i="0" u="none" strike="noStrike" kern="1200" baseline="0" dirty="0" smtClean="0">
                          <a:solidFill>
                            <a:schemeClr val="tx1"/>
                          </a:solidFill>
                          <a:latin typeface="+mn-lt"/>
                          <a:ea typeface="+mn-ea"/>
                          <a:cs typeface="+mn-cs"/>
                        </a:rPr>
                        <a:t>Responsibilities</a:t>
                      </a:r>
                      <a:endParaRPr lang="en-US" b="1" dirty="0">
                        <a:solidFill>
                          <a:schemeClr val="tx1"/>
                        </a:solidFill>
                      </a:endParaRPr>
                    </a:p>
                  </a:txBody>
                  <a:tcPr/>
                </a:tc>
              </a:tr>
              <a:tr h="902934">
                <a:tc>
                  <a:txBody>
                    <a:bodyPr/>
                    <a:lstStyle/>
                    <a:p>
                      <a:r>
                        <a:rPr lang="en-US" b="1" dirty="0" smtClean="0">
                          <a:solidFill>
                            <a:schemeClr val="tx1"/>
                          </a:solidFill>
                        </a:rPr>
                        <a:t>Health Physician</a:t>
                      </a:r>
                      <a:endParaRPr lang="en-US" b="1" dirty="0">
                        <a:solidFill>
                          <a:schemeClr val="tx1"/>
                        </a:solidFill>
                      </a:endParaRPr>
                    </a:p>
                  </a:txBody>
                  <a:tcPr/>
                </a:tc>
                <a:tc>
                  <a:txBody>
                    <a:bodyPr/>
                    <a:lstStyle/>
                    <a:p>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r>
              <a:tr h="523128">
                <a:tc>
                  <a:txBody>
                    <a:bodyPr/>
                    <a:lstStyle/>
                    <a:p>
                      <a:r>
                        <a:rPr lang="en-US" b="1" dirty="0" smtClean="0">
                          <a:solidFill>
                            <a:schemeClr val="tx1"/>
                          </a:solidFill>
                        </a:rPr>
                        <a:t>Dentist</a:t>
                      </a:r>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r>
              <a:tr h="523128">
                <a:tc>
                  <a:txBody>
                    <a:bodyPr/>
                    <a:lstStyle/>
                    <a:p>
                      <a:r>
                        <a:rPr lang="en-US" b="1" dirty="0" smtClean="0">
                          <a:solidFill>
                            <a:schemeClr val="tx1"/>
                          </a:solidFill>
                        </a:rPr>
                        <a:t>Nurse</a:t>
                      </a:r>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r>
              <a:tr h="523128">
                <a:tc>
                  <a:txBody>
                    <a:bodyPr/>
                    <a:lstStyle/>
                    <a:p>
                      <a:r>
                        <a:rPr lang="en-US" b="1" dirty="0" smtClean="0">
                          <a:solidFill>
                            <a:schemeClr val="tx1"/>
                          </a:solidFill>
                        </a:rPr>
                        <a:t>Midwife</a:t>
                      </a:r>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r>
              <a:tr h="902934">
                <a:tc>
                  <a:txBody>
                    <a:bodyPr/>
                    <a:lstStyle/>
                    <a:p>
                      <a:r>
                        <a:rPr lang="en-US" b="1" dirty="0" smtClean="0">
                          <a:solidFill>
                            <a:schemeClr val="tx1"/>
                          </a:solidFill>
                        </a:rPr>
                        <a:t>Health worker</a:t>
                      </a:r>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r>
              <a:tr h="1289906">
                <a:tc>
                  <a:txBody>
                    <a:bodyPr/>
                    <a:lstStyle/>
                    <a:p>
                      <a:r>
                        <a:rPr lang="en-US" b="1" dirty="0" smtClean="0">
                          <a:solidFill>
                            <a:schemeClr val="tx1"/>
                          </a:solidFill>
                        </a:rPr>
                        <a:t>Traditional medical practitioners</a:t>
                      </a:r>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r>
              <a:tr h="902934">
                <a:tc>
                  <a:txBody>
                    <a:bodyPr/>
                    <a:lstStyle/>
                    <a:p>
                      <a:r>
                        <a:rPr lang="en-US" b="1" dirty="0" smtClean="0">
                          <a:solidFill>
                            <a:schemeClr val="tx1"/>
                          </a:solidFill>
                        </a:rPr>
                        <a:t>Sanitary inspector</a:t>
                      </a:r>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dirty="0">
                        <a:solidFill>
                          <a:schemeClr val="tx1"/>
                        </a:solidFill>
                      </a:endParaRPr>
                    </a:p>
                  </a:txBody>
                  <a:tcPr/>
                </a:tc>
              </a:tr>
            </a:tbl>
          </a:graphicData>
        </a:graphic>
      </p:graphicFrame>
    </p:spTree>
    <p:extLst>
      <p:ext uri="{BB962C8B-B14F-4D97-AF65-F5344CB8AC3E}">
        <p14:creationId xmlns:p14="http://schemas.microsoft.com/office/powerpoint/2010/main" val="42136793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43251858"/>
              </p:ext>
            </p:extLst>
          </p:nvPr>
        </p:nvGraphicFramePr>
        <p:xfrm>
          <a:off x="0" y="0"/>
          <a:ext cx="9144000" cy="6857998"/>
        </p:xfrm>
        <a:graphic>
          <a:graphicData uri="http://schemas.openxmlformats.org/drawingml/2006/table">
            <a:tbl>
              <a:tblPr firstRow="1" bandRow="1">
                <a:tableStyleId>{5C22544A-7EE6-4342-B048-85BDC9FD1C3A}</a:tableStyleId>
              </a:tblPr>
              <a:tblGrid>
                <a:gridCol w="2133600"/>
                <a:gridCol w="1524000"/>
                <a:gridCol w="1828800"/>
                <a:gridCol w="1828800"/>
                <a:gridCol w="1828800"/>
              </a:tblGrid>
              <a:tr h="1558636">
                <a:tc>
                  <a:txBody>
                    <a:bodyPr/>
                    <a:lstStyle/>
                    <a:p>
                      <a:r>
                        <a:rPr lang="en-US" b="1" dirty="0" smtClean="0">
                          <a:solidFill>
                            <a:schemeClr val="tx1"/>
                          </a:solidFill>
                        </a:rPr>
                        <a:t>Medical Technologist</a:t>
                      </a:r>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dirty="0">
                        <a:solidFill>
                          <a:schemeClr val="tx1"/>
                        </a:solidFill>
                      </a:endParaRPr>
                    </a:p>
                  </a:txBody>
                  <a:tcPr/>
                </a:tc>
              </a:tr>
              <a:tr h="1091045">
                <a:tc>
                  <a:txBody>
                    <a:bodyPr/>
                    <a:lstStyle/>
                    <a:p>
                      <a:r>
                        <a:rPr lang="en-US" b="1" dirty="0" smtClean="0">
                          <a:solidFill>
                            <a:schemeClr val="tx1"/>
                          </a:solidFill>
                        </a:rPr>
                        <a:t>Dietary Nutritionist</a:t>
                      </a:r>
                      <a:endParaRPr lang="en-US" b="1" dirty="0">
                        <a:solidFill>
                          <a:schemeClr val="tx1"/>
                        </a:solidFill>
                      </a:endParaRPr>
                    </a:p>
                  </a:txBody>
                  <a:tcPr/>
                </a:tc>
                <a:tc>
                  <a:txBody>
                    <a:bodyPr/>
                    <a:lstStyle/>
                    <a:p>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dirty="0">
                        <a:solidFill>
                          <a:schemeClr val="tx1"/>
                        </a:solidFill>
                      </a:endParaRPr>
                    </a:p>
                  </a:txBody>
                  <a:tcPr/>
                </a:tc>
              </a:tr>
              <a:tr h="1558636">
                <a:tc>
                  <a:txBody>
                    <a:bodyPr/>
                    <a:lstStyle/>
                    <a:p>
                      <a:r>
                        <a:rPr lang="en-US" b="1" dirty="0" smtClean="0">
                          <a:solidFill>
                            <a:schemeClr val="tx1"/>
                          </a:solidFill>
                        </a:rPr>
                        <a:t>Barangay Nutrition Scholar</a:t>
                      </a:r>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dirty="0">
                        <a:solidFill>
                          <a:schemeClr val="tx1"/>
                        </a:solidFill>
                      </a:endParaRPr>
                    </a:p>
                  </a:txBody>
                  <a:tcPr/>
                </a:tc>
              </a:tr>
              <a:tr h="1558636">
                <a:tc>
                  <a:txBody>
                    <a:bodyPr/>
                    <a:lstStyle/>
                    <a:p>
                      <a:r>
                        <a:rPr lang="en-US" b="1" dirty="0" smtClean="0">
                          <a:solidFill>
                            <a:schemeClr val="tx1"/>
                          </a:solidFill>
                        </a:rPr>
                        <a:t>Barangay Health Councilor</a:t>
                      </a:r>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dirty="0">
                        <a:solidFill>
                          <a:schemeClr val="tx1"/>
                        </a:solidFill>
                      </a:endParaRPr>
                    </a:p>
                  </a:txBody>
                  <a:tcPr/>
                </a:tc>
              </a:tr>
              <a:tr h="1091045">
                <a:tc>
                  <a:txBody>
                    <a:bodyPr/>
                    <a:lstStyle/>
                    <a:p>
                      <a:r>
                        <a:rPr lang="en-US" b="1" dirty="0" smtClean="0">
                          <a:solidFill>
                            <a:schemeClr val="tx1"/>
                          </a:solidFill>
                        </a:rPr>
                        <a:t>Barangay </a:t>
                      </a:r>
                      <a:r>
                        <a:rPr lang="en-US" b="1" dirty="0" err="1" smtClean="0">
                          <a:solidFill>
                            <a:schemeClr val="tx1"/>
                          </a:solidFill>
                        </a:rPr>
                        <a:t>Tanod</a:t>
                      </a:r>
                      <a:endParaRPr lang="en-US" b="1" dirty="0">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a:solidFill>
                          <a:schemeClr val="tx1"/>
                        </a:solidFill>
                      </a:endParaRPr>
                    </a:p>
                  </a:txBody>
                  <a:tcPr/>
                </a:tc>
                <a:tc>
                  <a:txBody>
                    <a:bodyPr/>
                    <a:lstStyle/>
                    <a:p>
                      <a:endParaRPr lang="en-US" b="1" dirty="0">
                        <a:solidFill>
                          <a:schemeClr val="tx1"/>
                        </a:solidFill>
                      </a:endParaRPr>
                    </a:p>
                  </a:txBody>
                  <a:tcPr/>
                </a:tc>
              </a:tr>
            </a:tbl>
          </a:graphicData>
        </a:graphic>
      </p:graphicFrame>
    </p:spTree>
    <p:extLst>
      <p:ext uri="{BB962C8B-B14F-4D97-AF65-F5344CB8AC3E}">
        <p14:creationId xmlns:p14="http://schemas.microsoft.com/office/powerpoint/2010/main" val="56949665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4800" dirty="0"/>
              <a:t/>
            </a:r>
            <a:br>
              <a:rPr lang="en-US" sz="4800" dirty="0"/>
            </a:br>
            <a:r>
              <a:rPr lang="en-US" sz="4800" dirty="0"/>
              <a:t>1. Who among the community health team are not present in your community? </a:t>
            </a:r>
            <a:br>
              <a:rPr lang="en-US" sz="4800" dirty="0"/>
            </a:br>
            <a:r>
              <a:rPr lang="en-US" sz="4800" dirty="0"/>
              <a:t>2. What will you do about their absence? </a:t>
            </a:r>
            <a:br>
              <a:rPr lang="en-US" sz="4800" dirty="0"/>
            </a:br>
            <a:r>
              <a:rPr lang="en-US" sz="4800" dirty="0"/>
              <a:t>3. How will you convince the members of your community to take part in community health services? </a:t>
            </a:r>
          </a:p>
        </p:txBody>
      </p:sp>
    </p:spTree>
    <p:extLst>
      <p:ext uri="{BB962C8B-B14F-4D97-AF65-F5344CB8AC3E}">
        <p14:creationId xmlns:p14="http://schemas.microsoft.com/office/powerpoint/2010/main" val="383788796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pPr algn="ctr"/>
            <a:r>
              <a:rPr lang="en-US" sz="9600" b="1" dirty="0"/>
              <a:t>Activity 8. </a:t>
            </a:r>
            <a:r>
              <a:rPr lang="en-US" sz="9600" b="1" dirty="0" err="1"/>
              <a:t>Miting</a:t>
            </a:r>
            <a:r>
              <a:rPr lang="en-US" sz="9600" b="1" dirty="0"/>
              <a:t> de </a:t>
            </a:r>
            <a:r>
              <a:rPr lang="en-US" sz="9600" b="1" dirty="0" err="1"/>
              <a:t>Avance</a:t>
            </a:r>
            <a:r>
              <a:rPr lang="en-US" sz="9600" b="1" dirty="0"/>
              <a:t> (Group Activity) </a:t>
            </a:r>
            <a:endParaRPr lang="en-US" sz="9600" dirty="0"/>
          </a:p>
        </p:txBody>
      </p:sp>
    </p:spTree>
    <p:extLst>
      <p:ext uri="{BB962C8B-B14F-4D97-AF65-F5344CB8AC3E}">
        <p14:creationId xmlns:p14="http://schemas.microsoft.com/office/powerpoint/2010/main" val="383788796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400" dirty="0"/>
              <a:t>Portray a scenario that usually happens during an election period. The scene is like a big campaign event before an election. Divide the class into 5 teams composing of 8 members. </a:t>
            </a:r>
          </a:p>
        </p:txBody>
      </p:sp>
    </p:spTree>
    <p:extLst>
      <p:ext uri="{BB962C8B-B14F-4D97-AF65-F5344CB8AC3E}">
        <p14:creationId xmlns:p14="http://schemas.microsoft.com/office/powerpoint/2010/main" val="3837887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dirty="0" smtClean="0"/>
              <a:t>Dream community		existing community</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636"/>
            <a:ext cx="8458200" cy="5680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400" dirty="0" smtClean="0"/>
              <a:t>Each </a:t>
            </a:r>
            <a:r>
              <a:rPr lang="en-US" sz="4400" dirty="0"/>
              <a:t>team will focus their campaign on the preservation, promotion and protection of community and environmental health. Use a placard to express your intention. Provide as many placards as you can. Be creative. Present your platforms to the class and prepare for an Open Forum. </a:t>
            </a:r>
          </a:p>
        </p:txBody>
      </p:sp>
    </p:spTree>
    <p:extLst>
      <p:ext uri="{BB962C8B-B14F-4D97-AF65-F5344CB8AC3E}">
        <p14:creationId xmlns:p14="http://schemas.microsoft.com/office/powerpoint/2010/main" val="196446727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6600" dirty="0"/>
              <a:t>Rubrics: Relevance of the Message </a:t>
            </a:r>
            <a:r>
              <a:rPr lang="en-US" sz="6600" dirty="0" smtClean="0"/>
              <a:t>		1 </a:t>
            </a:r>
            <a:r>
              <a:rPr lang="en-US" sz="6600" dirty="0"/>
              <a:t>2 3 4 </a:t>
            </a:r>
            <a:br>
              <a:rPr lang="en-US" sz="6600" dirty="0"/>
            </a:br>
            <a:r>
              <a:rPr lang="en-US" sz="6600" dirty="0"/>
              <a:t>Creativity </a:t>
            </a:r>
            <a:r>
              <a:rPr lang="en-US" sz="6600" dirty="0" smtClean="0"/>
              <a:t>			1 </a:t>
            </a:r>
            <a:r>
              <a:rPr lang="en-US" sz="6600" dirty="0"/>
              <a:t>2 3 4 </a:t>
            </a:r>
            <a:br>
              <a:rPr lang="en-US" sz="6600" dirty="0"/>
            </a:br>
            <a:r>
              <a:rPr lang="en-US" sz="6600" dirty="0"/>
              <a:t>Delivery </a:t>
            </a:r>
            <a:r>
              <a:rPr lang="en-US" sz="6600" dirty="0" smtClean="0"/>
              <a:t>				1 </a:t>
            </a:r>
            <a:r>
              <a:rPr lang="en-US" sz="6600" dirty="0"/>
              <a:t>2 3 4 </a:t>
            </a:r>
            <a:br>
              <a:rPr lang="en-US" sz="6600" dirty="0"/>
            </a:br>
            <a:r>
              <a:rPr lang="en-US" sz="6600" dirty="0"/>
              <a:t>Crowd Control 1 2 3 4 </a:t>
            </a:r>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pPr algn="ctr"/>
            <a:r>
              <a:rPr lang="en-US" sz="13800" b="1" dirty="0"/>
              <a:t>Activity 9. Speech-Perfect </a:t>
            </a:r>
            <a:endParaRPr lang="en-US" sz="13800" dirty="0"/>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5400" dirty="0"/>
              <a:t>If you were given a chance to become Mother Earth for a day, and you were asked to give a 30-minute talk to address your sentiments to the people, what would be the content of your message? </a:t>
            </a:r>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800" dirty="0"/>
              <a:t/>
            </a:r>
            <a:br>
              <a:rPr lang="en-US" sz="4800" dirty="0"/>
            </a:br>
            <a:r>
              <a:rPr lang="en-US" sz="4800" dirty="0"/>
              <a:t>1. What are the problems of Mother Earth? </a:t>
            </a:r>
            <a:br>
              <a:rPr lang="en-US" sz="4800" dirty="0"/>
            </a:br>
            <a:r>
              <a:rPr lang="en-US" sz="4800" dirty="0"/>
              <a:t>2. How can Mother Earth address her sentiments to the people? </a:t>
            </a:r>
            <a:br>
              <a:rPr lang="en-US" sz="4800" dirty="0"/>
            </a:br>
            <a:r>
              <a:rPr lang="en-US" sz="4800" dirty="0"/>
              <a:t>3. How can she regain strength to reshape her condition amidst the threats she is suffering nowadays? </a:t>
            </a:r>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sz="9600" dirty="0" smtClean="0"/>
              <a:t>PERENNIAL COMMUNITY HEALTH PROBLEMS </a:t>
            </a:r>
            <a:endParaRPr lang="en-US" sz="9600" dirty="0"/>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8392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dirty="0"/>
              <a:t>Different perennial problems happen to the different regions of the country. They vary according to factors like: economy, politics, geography, culture and social context. There are places which experience community health problems like: </a:t>
            </a:r>
            <a:br>
              <a:rPr lang="en-US" dirty="0"/>
            </a:br>
            <a:r>
              <a:rPr lang="en-US" dirty="0"/>
              <a:t> water-borne and communicable diseases </a:t>
            </a:r>
            <a:br>
              <a:rPr lang="en-US" dirty="0"/>
            </a:br>
            <a:r>
              <a:rPr lang="en-US" dirty="0"/>
              <a:t> armed conflicts </a:t>
            </a:r>
            <a:br>
              <a:rPr lang="en-US" dirty="0"/>
            </a:br>
            <a:r>
              <a:rPr lang="en-US" dirty="0"/>
              <a:t> natural disasters </a:t>
            </a:r>
            <a:br>
              <a:rPr lang="en-US" dirty="0"/>
            </a:br>
            <a:r>
              <a:rPr lang="en-US" dirty="0"/>
              <a:t> highly urbanized zones </a:t>
            </a:r>
            <a:br>
              <a:rPr lang="en-US" dirty="0"/>
            </a:br>
            <a:r>
              <a:rPr lang="en-US" dirty="0"/>
              <a:t> overpopulated areas </a:t>
            </a:r>
            <a:br>
              <a:rPr lang="en-US" dirty="0"/>
            </a:br>
            <a:endParaRPr lang="en-US" dirty="0"/>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dirty="0"/>
              <a:t>In this regard, the government has created an office which would be in charge of planning and implementing rules and regulations to address the above mentioned community health problems. One of its programs is Solid Waste Management Program that helps lessen the amount of refuse in our country. Let’s take a deeper look at its focus of concern. </a:t>
            </a:r>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sz="7200" i="1" dirty="0"/>
              <a:t>Refuse are the dump, food waste or discarded materials. </a:t>
            </a:r>
            <a:endParaRPr lang="en-US" sz="7200" dirty="0"/>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4400" dirty="0"/>
              <a:t/>
            </a:r>
            <a:br>
              <a:rPr lang="en-US" sz="4400" dirty="0"/>
            </a:br>
            <a:r>
              <a:rPr lang="en-US" sz="4400" dirty="0"/>
              <a:t>1. Why is your community not an ideal one? Explain. </a:t>
            </a:r>
            <a:br>
              <a:rPr lang="en-US" sz="4400" dirty="0"/>
            </a:br>
            <a:r>
              <a:rPr lang="en-US" sz="4400" dirty="0"/>
              <a:t/>
            </a:r>
            <a:br>
              <a:rPr lang="en-US" sz="4400" dirty="0"/>
            </a:br>
            <a:r>
              <a:rPr lang="en-US" sz="4400" dirty="0"/>
              <a:t>2. What characteristics would you like to have in your community? </a:t>
            </a:r>
            <a:br>
              <a:rPr lang="en-US" sz="4400" dirty="0"/>
            </a:br>
            <a:r>
              <a:rPr lang="en-US" sz="4400" dirty="0"/>
              <a:t/>
            </a:r>
            <a:br>
              <a:rPr lang="en-US" sz="4400" dirty="0"/>
            </a:br>
            <a:r>
              <a:rPr lang="en-US" sz="4400" dirty="0"/>
              <a:t>3. How can you make your community an ideal one? </a:t>
            </a:r>
            <a:br>
              <a:rPr lang="en-US" sz="4400" dirty="0"/>
            </a:br>
            <a:endParaRPr lang="en-US" sz="4400" dirty="0"/>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dirty="0"/>
              <a:t>Refuse Materials by kind, composition and sources </a:t>
            </a:r>
          </a:p>
        </p:txBody>
      </p:sp>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79120548"/>
              </p:ext>
            </p:extLst>
          </p:nvPr>
        </p:nvGraphicFramePr>
        <p:xfrm>
          <a:off x="21771" y="-863090"/>
          <a:ext cx="9122229" cy="7721091"/>
        </p:xfrm>
        <a:graphic>
          <a:graphicData uri="http://schemas.openxmlformats.org/drawingml/2006/table">
            <a:tbl>
              <a:tblPr firstRow="1" bandRow="1">
                <a:tableStyleId>{5C22544A-7EE6-4342-B048-85BDC9FD1C3A}</a:tableStyleId>
              </a:tblPr>
              <a:tblGrid>
                <a:gridCol w="2209800"/>
                <a:gridCol w="5236029"/>
                <a:gridCol w="1676400"/>
              </a:tblGrid>
              <a:tr h="345749">
                <a:tc>
                  <a:txBody>
                    <a:bodyPr/>
                    <a:lstStyle/>
                    <a:p>
                      <a:r>
                        <a:rPr lang="en-US" sz="2000" dirty="0" smtClean="0"/>
                        <a:t>Kind </a:t>
                      </a:r>
                      <a:endParaRPr lang="en-US" sz="2000" dirty="0"/>
                    </a:p>
                  </a:txBody>
                  <a:tcPr/>
                </a:tc>
                <a:tc>
                  <a:txBody>
                    <a:bodyPr/>
                    <a:lstStyle/>
                    <a:p>
                      <a:r>
                        <a:rPr lang="en-US" sz="2000" dirty="0" smtClean="0"/>
                        <a:t>Composition</a:t>
                      </a:r>
                      <a:endParaRPr lang="en-US" sz="2000" dirty="0"/>
                    </a:p>
                  </a:txBody>
                  <a:tcPr/>
                </a:tc>
                <a:tc>
                  <a:txBody>
                    <a:bodyPr/>
                    <a:lstStyle/>
                    <a:p>
                      <a:r>
                        <a:rPr lang="en-US" sz="2000" dirty="0" smtClean="0"/>
                        <a:t>sources</a:t>
                      </a:r>
                      <a:endParaRPr lang="en-US" sz="2000" dirty="0"/>
                    </a:p>
                  </a:txBody>
                  <a:tcPr/>
                </a:tc>
              </a:tr>
              <a:tr h="2387091">
                <a:tc>
                  <a:txBody>
                    <a:bodyPr/>
                    <a:lstStyle/>
                    <a:p>
                      <a:r>
                        <a:rPr lang="en-US" sz="2000" dirty="0" smtClean="0"/>
                        <a:t>Garbage</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i="0" u="none" strike="noStrike" kern="1200" baseline="0" dirty="0" smtClean="0">
                          <a:solidFill>
                            <a:schemeClr val="dk1"/>
                          </a:solidFill>
                          <a:latin typeface="+mn-lt"/>
                          <a:ea typeface="+mn-ea"/>
                          <a:cs typeface="+mn-cs"/>
                        </a:rPr>
                        <a:t>Waste from preparation, cooking and serving of food, market wastes, wastes from handling, storage and sale of produce 	</a:t>
                      </a:r>
                    </a:p>
                    <a:p>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dk1"/>
                          </a:solidFill>
                          <a:latin typeface="+mn-lt"/>
                          <a:ea typeface="+mn-ea"/>
                          <a:cs typeface="+mn-cs"/>
                        </a:rPr>
                        <a:t>Households, restaurants, institutions, stores, markets 	</a:t>
                      </a:r>
                    </a:p>
                    <a:p>
                      <a:endParaRPr lang="en-US" sz="2000" dirty="0"/>
                    </a:p>
                  </a:txBody>
                  <a:tcPr/>
                </a:tc>
              </a:tr>
              <a:tr h="15143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dk1"/>
                          </a:solidFill>
                          <a:latin typeface="+mn-lt"/>
                          <a:ea typeface="+mn-ea"/>
                          <a:cs typeface="+mn-cs"/>
                        </a:rPr>
                        <a:t>Rubbish 	</a:t>
                      </a:r>
                    </a:p>
                    <a:p>
                      <a:endParaRPr lang="en-US" sz="2000" dirty="0"/>
                    </a:p>
                  </a:txBody>
                  <a:tcPr/>
                </a:tc>
                <a:tc>
                  <a:txBody>
                    <a:bodyPr/>
                    <a:lstStyle/>
                    <a:p>
                      <a:r>
                        <a:rPr lang="en-US" sz="2400" b="0" i="0" u="none" strike="noStrike" kern="1200" baseline="0" dirty="0" smtClean="0">
                          <a:solidFill>
                            <a:schemeClr val="dk1"/>
                          </a:solidFill>
                          <a:latin typeface="+mn-lt"/>
                          <a:ea typeface="+mn-ea"/>
                          <a:cs typeface="+mn-cs"/>
                        </a:rPr>
                        <a:t>Combustible: paper, cartons, boxes, barrels, wood, excelsior, tree branches, yard trimmings, wood furniture, bedding, </a:t>
                      </a:r>
                      <a:r>
                        <a:rPr lang="en-US" sz="2400" b="0" i="0" u="none" strike="noStrike" kern="1200" baseline="0" dirty="0" err="1" smtClean="0">
                          <a:solidFill>
                            <a:schemeClr val="dk1"/>
                          </a:solidFill>
                          <a:latin typeface="+mn-lt"/>
                          <a:ea typeface="+mn-ea"/>
                          <a:cs typeface="+mn-cs"/>
                        </a:rPr>
                        <a:t>dunnage</a:t>
                      </a:r>
                      <a:r>
                        <a:rPr lang="en-US" sz="2400" b="0" i="0" u="none" strike="noStrike" kern="1200" baseline="0" dirty="0" smtClean="0">
                          <a:solidFill>
                            <a:schemeClr val="dk1"/>
                          </a:solidFill>
                          <a:latin typeface="+mn-lt"/>
                          <a:ea typeface="+mn-ea"/>
                          <a:cs typeface="+mn-cs"/>
                        </a:rPr>
                        <a:t> </a:t>
                      </a:r>
                    </a:p>
                    <a:p>
                      <a:r>
                        <a:rPr lang="en-US" sz="2400" b="0" i="0" u="none" strike="noStrike" kern="1200" baseline="0" dirty="0" smtClean="0">
                          <a:solidFill>
                            <a:schemeClr val="dk1"/>
                          </a:solidFill>
                          <a:latin typeface="+mn-lt"/>
                          <a:ea typeface="+mn-ea"/>
                          <a:cs typeface="+mn-cs"/>
                        </a:rPr>
                        <a:t>Non-combustible: metals, tin cans, metal furniture, dirt, glass, crockery, minerals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b="0" i="0" u="none" strike="noStrike" kern="1200" baseline="0" dirty="0" smtClean="0">
                        <a:solidFill>
                          <a:schemeClr val="dk1"/>
                        </a:solidFill>
                        <a:latin typeface="+mn-lt"/>
                        <a:ea typeface="+mn-ea"/>
                        <a:cs typeface="+mn-cs"/>
                      </a:endParaRPr>
                    </a:p>
                    <a:p>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dk1"/>
                          </a:solidFill>
                          <a:latin typeface="+mn-lt"/>
                          <a:ea typeface="+mn-ea"/>
                          <a:cs typeface="+mn-cs"/>
                        </a:rPr>
                        <a:t>Same as garbage 	</a:t>
                      </a:r>
                    </a:p>
                    <a:p>
                      <a:endParaRPr lang="en-US" sz="2000" dirty="0"/>
                    </a:p>
                  </a:txBody>
                  <a:tcPr/>
                </a:tc>
              </a:tr>
              <a:tr h="9448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dk1"/>
                          </a:solidFill>
                          <a:latin typeface="+mn-lt"/>
                          <a:ea typeface="+mn-ea"/>
                          <a:cs typeface="+mn-cs"/>
                        </a:rPr>
                        <a:t>Ashes 	</a:t>
                      </a:r>
                    </a:p>
                    <a:p>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i="0" u="none" strike="noStrike" kern="1200" baseline="0" dirty="0" smtClean="0">
                          <a:solidFill>
                            <a:schemeClr val="dk1"/>
                          </a:solidFill>
                          <a:latin typeface="+mn-lt"/>
                          <a:ea typeface="+mn-ea"/>
                          <a:cs typeface="+mn-cs"/>
                        </a:rPr>
                        <a:t>Residue from fires used for cooking and heating and from on-site incineration 	</a:t>
                      </a:r>
                    </a:p>
                    <a:p>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dk1"/>
                          </a:solidFill>
                          <a:latin typeface="+mn-lt"/>
                          <a:ea typeface="+mn-ea"/>
                          <a:cs typeface="+mn-cs"/>
                        </a:rPr>
                        <a:t>Same as garbage 	</a:t>
                      </a:r>
                    </a:p>
                    <a:p>
                      <a:endParaRPr lang="en-US" sz="2000" dirty="0"/>
                    </a:p>
                  </a:txBody>
                  <a:tcPr/>
                </a:tc>
              </a:tr>
            </a:tbl>
          </a:graphicData>
        </a:graphic>
      </p:graphicFrame>
    </p:spTree>
    <p:extLst>
      <p:ext uri="{BB962C8B-B14F-4D97-AF65-F5344CB8AC3E}">
        <p14:creationId xmlns:p14="http://schemas.microsoft.com/office/powerpoint/2010/main" val="85177865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407754633"/>
              </p:ext>
            </p:extLst>
          </p:nvPr>
        </p:nvGraphicFramePr>
        <p:xfrm>
          <a:off x="10886" y="0"/>
          <a:ext cx="9133113" cy="24597360"/>
        </p:xfrm>
        <a:graphic>
          <a:graphicData uri="http://schemas.openxmlformats.org/drawingml/2006/table">
            <a:tbl>
              <a:tblPr firstRow="1" bandRow="1">
                <a:tableStyleId>{5C22544A-7EE6-4342-B048-85BDC9FD1C3A}</a:tableStyleId>
              </a:tblPr>
              <a:tblGrid>
                <a:gridCol w="3044371"/>
                <a:gridCol w="4031343"/>
                <a:gridCol w="2057399"/>
              </a:tblGrid>
              <a:tr h="16866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Street Refuse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Sweepings, dirt, leaves, catch-basin dirt, contents of litter receptacles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Streets, sidewalks, alleys, vacant lots 	</a:t>
                      </a:r>
                    </a:p>
                    <a:p>
                      <a:endParaRPr lang="en-US" sz="4400" dirty="0">
                        <a:solidFill>
                          <a:schemeClr val="tx1"/>
                        </a:solidFill>
                      </a:endParaRPr>
                    </a:p>
                  </a:txBody>
                  <a:tcPr/>
                </a:tc>
              </a:tr>
              <a:tr h="10541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Dead Animals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Cats, dogs, horses, cows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Same as street refuse 	</a:t>
                      </a:r>
                    </a:p>
                    <a:p>
                      <a:endParaRPr lang="en-US" sz="4400" dirty="0">
                        <a:solidFill>
                          <a:schemeClr val="tx1"/>
                        </a:solidFill>
                      </a:endParaRPr>
                    </a:p>
                  </a:txBody>
                  <a:tcPr/>
                </a:tc>
              </a:tr>
              <a:tr h="1370429">
                <a:tc>
                  <a:txBody>
                    <a:bodyPr/>
                    <a:lstStyle/>
                    <a:p>
                      <a:r>
                        <a:rPr lang="en-US" sz="4400" b="0" i="0" u="none" strike="noStrike" kern="1200" baseline="0" dirty="0" smtClean="0">
                          <a:solidFill>
                            <a:schemeClr val="tx1"/>
                          </a:solidFill>
                          <a:latin typeface="+mn-lt"/>
                          <a:ea typeface="+mn-ea"/>
                          <a:cs typeface="+mn-cs"/>
                        </a:rPr>
                        <a:t>Abandoned Vehicles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Unwanted cars and trucks left on public property 	</a:t>
                      </a:r>
                    </a:p>
                    <a:p>
                      <a:endParaRPr lang="en-US" sz="4400" dirty="0">
                        <a:solidFill>
                          <a:schemeClr val="tx1"/>
                        </a:solidFill>
                      </a:endParaRPr>
                    </a:p>
                  </a:txBody>
                  <a:tcPr/>
                </a:tc>
                <a:tc>
                  <a:txBody>
                    <a:bodyPr/>
                    <a:lstStyle/>
                    <a:p>
                      <a:r>
                        <a:rPr lang="en-US" sz="4400" b="0" i="0" u="none" strike="noStrike" kern="1200" baseline="0" dirty="0" smtClean="0">
                          <a:solidFill>
                            <a:schemeClr val="tx1"/>
                          </a:solidFill>
                          <a:latin typeface="+mn-lt"/>
                          <a:ea typeface="+mn-ea"/>
                          <a:cs typeface="+mn-cs"/>
                        </a:rPr>
                        <a:t>Same as street refuse </a:t>
                      </a:r>
                      <a:endParaRPr lang="en-US" sz="4400" dirty="0">
                        <a:solidFill>
                          <a:schemeClr val="tx1"/>
                        </a:solidFill>
                      </a:endParaRPr>
                    </a:p>
                  </a:txBody>
                  <a:tcPr/>
                </a:tc>
              </a:tr>
              <a:tr h="23191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Industrial wastes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Food-processing wastes, boiler house cinders, lumber scraps, metal scraps, shavings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Factories, power plants 	</a:t>
                      </a:r>
                    </a:p>
                    <a:p>
                      <a:endParaRPr lang="en-US" sz="4400" dirty="0">
                        <a:solidFill>
                          <a:schemeClr val="tx1"/>
                        </a:solidFill>
                      </a:endParaRPr>
                    </a:p>
                  </a:txBody>
                  <a:tcPr/>
                </a:tc>
              </a:tr>
              <a:tr h="4275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Demolition wastes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Lumber, pipes, bricks, masonry, and other construction materials from razed buildings and other structures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Demolition sites to be used for new buildings, renewal projects, expressways 	</a:t>
                      </a:r>
                    </a:p>
                    <a:p>
                      <a:endParaRPr lang="en-US" sz="4400" dirty="0">
                        <a:solidFill>
                          <a:schemeClr val="tx1"/>
                        </a:solidFill>
                      </a:endParaRPr>
                    </a:p>
                  </a:txBody>
                  <a:tcPr/>
                </a:tc>
              </a:tr>
            </a:tbl>
          </a:graphicData>
        </a:graphic>
      </p:graphicFrame>
    </p:spTree>
    <p:extLst>
      <p:ext uri="{BB962C8B-B14F-4D97-AF65-F5344CB8AC3E}">
        <p14:creationId xmlns:p14="http://schemas.microsoft.com/office/powerpoint/2010/main" val="356928935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234573327"/>
              </p:ext>
            </p:extLst>
          </p:nvPr>
        </p:nvGraphicFramePr>
        <p:xfrm>
          <a:off x="10886" y="0"/>
          <a:ext cx="9133113" cy="21823680"/>
        </p:xfrm>
        <a:graphic>
          <a:graphicData uri="http://schemas.openxmlformats.org/drawingml/2006/table">
            <a:tbl>
              <a:tblPr firstRow="1" bandRow="1">
                <a:tableStyleId>{5C22544A-7EE6-4342-B048-85BDC9FD1C3A}</a:tableStyleId>
              </a:tblPr>
              <a:tblGrid>
                <a:gridCol w="3044371"/>
                <a:gridCol w="4031343"/>
                <a:gridCol w="2057399"/>
              </a:tblGrid>
              <a:tr h="16866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Street Refuse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Sweepings, dirt, leaves, catch-basin dirt, contents of litter receptacles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Streets, sidewalks, alleys, vacant lots 	</a:t>
                      </a:r>
                    </a:p>
                    <a:p>
                      <a:endParaRPr lang="en-US" sz="4400" dirty="0">
                        <a:solidFill>
                          <a:schemeClr val="tx1"/>
                        </a:solidFill>
                      </a:endParaRPr>
                    </a:p>
                  </a:txBody>
                  <a:tcPr/>
                </a:tc>
              </a:tr>
              <a:tr h="1370429">
                <a:tc>
                  <a:txBody>
                    <a:bodyPr/>
                    <a:lstStyle/>
                    <a:p>
                      <a:r>
                        <a:rPr lang="en-US" sz="4400" b="0" i="0" u="none" strike="noStrike" kern="1200" baseline="0" dirty="0" smtClean="0">
                          <a:solidFill>
                            <a:schemeClr val="tx1"/>
                          </a:solidFill>
                          <a:latin typeface="+mn-lt"/>
                          <a:ea typeface="+mn-ea"/>
                          <a:cs typeface="+mn-cs"/>
                        </a:rPr>
                        <a:t>Abandoned Vehicles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Unwanted cars and trucks left on public property 	</a:t>
                      </a:r>
                    </a:p>
                    <a:p>
                      <a:endParaRPr lang="en-US" sz="4400" dirty="0">
                        <a:solidFill>
                          <a:schemeClr val="tx1"/>
                        </a:solidFill>
                      </a:endParaRPr>
                    </a:p>
                  </a:txBody>
                  <a:tcPr/>
                </a:tc>
                <a:tc>
                  <a:txBody>
                    <a:bodyPr/>
                    <a:lstStyle/>
                    <a:p>
                      <a:r>
                        <a:rPr lang="en-US" sz="4400" b="0" i="0" u="none" strike="noStrike" kern="1200" baseline="0" dirty="0" smtClean="0">
                          <a:solidFill>
                            <a:schemeClr val="tx1"/>
                          </a:solidFill>
                          <a:latin typeface="+mn-lt"/>
                          <a:ea typeface="+mn-ea"/>
                          <a:cs typeface="+mn-cs"/>
                        </a:rPr>
                        <a:t>Same as street refuse </a:t>
                      </a:r>
                      <a:endParaRPr lang="en-US" sz="4400" dirty="0">
                        <a:solidFill>
                          <a:schemeClr val="tx1"/>
                        </a:solidFill>
                      </a:endParaRPr>
                    </a:p>
                  </a:txBody>
                  <a:tcPr/>
                </a:tc>
              </a:tr>
              <a:tr h="23191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Industrial wastes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Food-processing wastes, boiler house cinders, lumber scraps, metal scraps, shavings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Factories, power plants 	</a:t>
                      </a:r>
                    </a:p>
                    <a:p>
                      <a:endParaRPr lang="en-US" sz="4400" dirty="0">
                        <a:solidFill>
                          <a:schemeClr val="tx1"/>
                        </a:solidFill>
                      </a:endParaRPr>
                    </a:p>
                  </a:txBody>
                  <a:tcPr/>
                </a:tc>
              </a:tr>
              <a:tr h="4275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Demolition wastes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Lumber, pipes, bricks, masonry, and other construction materials from razed buildings and other structures 	</a:t>
                      </a:r>
                    </a:p>
                    <a:p>
                      <a:endParaRPr lang="en-US" sz="4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0" i="0" u="none" strike="noStrike" kern="1200" baseline="0" dirty="0" smtClean="0">
                          <a:solidFill>
                            <a:schemeClr val="tx1"/>
                          </a:solidFill>
                          <a:latin typeface="+mn-lt"/>
                          <a:ea typeface="+mn-ea"/>
                          <a:cs typeface="+mn-cs"/>
                        </a:rPr>
                        <a:t>Demolition sites to be used for new buildings, renewal projects, expressways 	</a:t>
                      </a:r>
                    </a:p>
                    <a:p>
                      <a:endParaRPr lang="en-US" sz="4400" dirty="0">
                        <a:solidFill>
                          <a:schemeClr val="tx1"/>
                        </a:solidFill>
                      </a:endParaRPr>
                    </a:p>
                  </a:txBody>
                  <a:tcPr/>
                </a:tc>
              </a:tr>
            </a:tbl>
          </a:graphicData>
        </a:graphic>
      </p:graphicFrame>
    </p:spTree>
    <p:extLst>
      <p:ext uri="{BB962C8B-B14F-4D97-AF65-F5344CB8AC3E}">
        <p14:creationId xmlns:p14="http://schemas.microsoft.com/office/powerpoint/2010/main" val="99906959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543469075"/>
              </p:ext>
            </p:extLst>
          </p:nvPr>
        </p:nvGraphicFramePr>
        <p:xfrm>
          <a:off x="32657" y="21771"/>
          <a:ext cx="9111342" cy="6836228"/>
        </p:xfrm>
        <a:graphic>
          <a:graphicData uri="http://schemas.openxmlformats.org/drawingml/2006/table">
            <a:tbl>
              <a:tblPr firstRow="1" bandRow="1">
                <a:tableStyleId>{5C22544A-7EE6-4342-B048-85BDC9FD1C3A}</a:tableStyleId>
              </a:tblPr>
              <a:tblGrid>
                <a:gridCol w="3037114"/>
                <a:gridCol w="3037114"/>
                <a:gridCol w="3037114"/>
              </a:tblGrid>
              <a:tr h="19189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lt1"/>
                          </a:solidFill>
                          <a:latin typeface="+mn-lt"/>
                          <a:ea typeface="+mn-ea"/>
                          <a:cs typeface="+mn-cs"/>
                        </a:rPr>
                        <a:t>Construction Wastes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lt1"/>
                          </a:solidFill>
                          <a:latin typeface="+mn-lt"/>
                          <a:ea typeface="+mn-ea"/>
                          <a:cs typeface="+mn-cs"/>
                        </a:rPr>
                        <a:t>Scrap lumber, pipes, other construction materials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lt1"/>
                          </a:solidFill>
                          <a:latin typeface="+mn-lt"/>
                          <a:ea typeface="+mn-ea"/>
                          <a:cs typeface="+mn-cs"/>
                        </a:rPr>
                        <a:t>New construction, remodeling 	</a:t>
                      </a:r>
                    </a:p>
                    <a:p>
                      <a:endParaRPr lang="en-US" dirty="0"/>
                    </a:p>
                  </a:txBody>
                  <a:tcPr/>
                </a:tc>
              </a:tr>
              <a:tr h="29983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Special Wastes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Hazardous solids and liquids: explosives, pathological wastes, radioactive materials, batteries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Household, hotels, hospitals, institutions, stores, industry 	</a:t>
                      </a:r>
                    </a:p>
                    <a:p>
                      <a:endParaRPr lang="en-US" dirty="0"/>
                    </a:p>
                  </a:txBody>
                  <a:tcPr/>
                </a:tc>
              </a:tr>
              <a:tr h="19189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Sewage treatment residue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Solids from coarse screening and from grit chambers; septic-tank sludge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Sewage treatment plants, septic tanks 	</a:t>
                      </a:r>
                    </a:p>
                    <a:p>
                      <a:endParaRPr lang="en-US" dirty="0"/>
                    </a:p>
                  </a:txBody>
                  <a:tcPr/>
                </a:tc>
              </a:tr>
            </a:tbl>
          </a:graphicData>
        </a:graphic>
      </p:graphicFrame>
    </p:spTree>
    <p:extLst>
      <p:ext uri="{BB962C8B-B14F-4D97-AF65-F5344CB8AC3E}">
        <p14:creationId xmlns:p14="http://schemas.microsoft.com/office/powerpoint/2010/main" val="373884951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pPr algn="l"/>
            <a:r>
              <a:rPr lang="en-US" sz="4800" dirty="0"/>
              <a:t/>
            </a:r>
            <a:br>
              <a:rPr lang="en-US" sz="4800" dirty="0"/>
            </a:br>
            <a:r>
              <a:rPr lang="en-US" sz="4800" dirty="0"/>
              <a:t>Garbage refers to leftover vegetables, animal, fish and other food materials from the kitchen and establishments. </a:t>
            </a:r>
            <a:br>
              <a:rPr lang="en-US" sz="4800" dirty="0"/>
            </a:br>
            <a:r>
              <a:rPr lang="en-US" sz="4800" dirty="0"/>
              <a:t> Rubbish are waste materials such as bottles, broken glass, tin cans, waste papers, discarded porcelain wares, pieces of metal and other wrapping materials. </a:t>
            </a:r>
            <a:br>
              <a:rPr lang="en-US" sz="4800" dirty="0"/>
            </a:br>
            <a:r>
              <a:rPr lang="en-US" sz="4800" dirty="0"/>
              <a:t/>
            </a:r>
            <a:br>
              <a:rPr lang="en-US" sz="4800" dirty="0"/>
            </a:br>
            <a:endParaRPr lang="en-US" sz="4800" dirty="0"/>
          </a:p>
        </p:txBody>
      </p:sp>
    </p:spTree>
    <p:extLst>
      <p:ext uri="{BB962C8B-B14F-4D97-AF65-F5344CB8AC3E}">
        <p14:creationId xmlns:p14="http://schemas.microsoft.com/office/powerpoint/2010/main" val="373884951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6000" dirty="0"/>
              <a:t/>
            </a:r>
            <a:br>
              <a:rPr lang="en-US" sz="6000" dirty="0"/>
            </a:br>
            <a:r>
              <a:rPr lang="en-US" sz="6000" dirty="0"/>
              <a:t/>
            </a:r>
            <a:br>
              <a:rPr lang="en-US" sz="6000" dirty="0"/>
            </a:br>
            <a:r>
              <a:rPr lang="en-US" sz="6000" dirty="0"/>
              <a:t> Dead animals are lifeless dogs, cats, rats, pigs, chicken and other animals which die from diseases or accidents. </a:t>
            </a:r>
            <a:br>
              <a:rPr lang="en-US" sz="6000" dirty="0"/>
            </a:br>
            <a:r>
              <a:rPr lang="en-US" sz="6000" dirty="0"/>
              <a:t> Stable Manure includes animal wastes from barns, stables or the like. </a:t>
            </a:r>
            <a:br>
              <a:rPr lang="en-US" sz="6000" dirty="0"/>
            </a:br>
            <a:r>
              <a:rPr lang="en-US" sz="6000" dirty="0"/>
              <a:t/>
            </a:r>
            <a:br>
              <a:rPr lang="en-US" sz="6000" dirty="0"/>
            </a:br>
            <a:endParaRPr lang="en-US" sz="6000" dirty="0"/>
          </a:p>
        </p:txBody>
      </p:sp>
    </p:spTree>
    <p:extLst>
      <p:ext uri="{BB962C8B-B14F-4D97-AF65-F5344CB8AC3E}">
        <p14:creationId xmlns:p14="http://schemas.microsoft.com/office/powerpoint/2010/main" val="192552462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4800" dirty="0"/>
              <a:t/>
            </a:r>
            <a:br>
              <a:rPr lang="en-US" sz="4800" dirty="0"/>
            </a:br>
            <a:r>
              <a:rPr lang="en-US" sz="4800" dirty="0"/>
              <a:t> Street Night soil consists of human waste, normally wrapped and thrown into sidewalks and streets. It also includes human waste from the pail system. </a:t>
            </a:r>
            <a:br>
              <a:rPr lang="en-US" sz="4800" dirty="0"/>
            </a:br>
            <a:r>
              <a:rPr lang="en-US" sz="4800" dirty="0"/>
              <a:t> Yard Cuttings are those leaves, branches, grass, and other similar materials made during cleaning of gardens and typhoon aftermaths. </a:t>
            </a:r>
            <a:br>
              <a:rPr lang="en-US" sz="4800" dirty="0"/>
            </a:br>
            <a:endParaRPr lang="en-US" sz="4800" dirty="0"/>
          </a:p>
        </p:txBody>
      </p:sp>
    </p:spTree>
    <p:extLst>
      <p:ext uri="{BB962C8B-B14F-4D97-AF65-F5344CB8AC3E}">
        <p14:creationId xmlns:p14="http://schemas.microsoft.com/office/powerpoint/2010/main" val="19255246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3600" dirty="0"/>
              <a:t>Waste Disposal is the proper disposal of a discarded or discharged material in accordance with local environmental guidelines or laws. </a:t>
            </a:r>
            <a:br>
              <a:rPr lang="en-US" sz="3600" dirty="0"/>
            </a:br>
            <a:r>
              <a:rPr lang="en-US" sz="3600" dirty="0"/>
              <a:t>Solid Waste Management refers to the discipline associated with the: </a:t>
            </a:r>
            <a:br>
              <a:rPr lang="en-US" sz="3600" dirty="0"/>
            </a:br>
            <a:r>
              <a:rPr lang="en-US" sz="3600" dirty="0"/>
              <a:t> control of generation </a:t>
            </a:r>
            <a:br>
              <a:rPr lang="en-US" sz="3600" dirty="0"/>
            </a:br>
            <a:r>
              <a:rPr lang="en-US" sz="3600" dirty="0"/>
              <a:t> storage collection </a:t>
            </a:r>
            <a:br>
              <a:rPr lang="en-US" sz="3600" dirty="0"/>
            </a:br>
            <a:r>
              <a:rPr lang="en-US" sz="3600" dirty="0"/>
              <a:t> transfer and transport </a:t>
            </a:r>
            <a:br>
              <a:rPr lang="en-US" sz="3600" dirty="0"/>
            </a:br>
            <a:r>
              <a:rPr lang="en-US" sz="3600" dirty="0"/>
              <a:t> processing </a:t>
            </a:r>
            <a:br>
              <a:rPr lang="en-US" sz="3600" dirty="0"/>
            </a:br>
            <a:r>
              <a:rPr lang="en-US" sz="3600" dirty="0"/>
              <a:t> disposal of solid waste </a:t>
            </a:r>
            <a:br>
              <a:rPr lang="en-US" sz="3600" dirty="0"/>
            </a:br>
            <a:endParaRPr lang="en-US" sz="3600" dirty="0"/>
          </a:p>
        </p:txBody>
      </p:sp>
    </p:spTree>
    <p:extLst>
      <p:ext uri="{BB962C8B-B14F-4D97-AF65-F5344CB8AC3E}">
        <p14:creationId xmlns:p14="http://schemas.microsoft.com/office/powerpoint/2010/main" val="373884951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dirty="0"/>
              <a:t>The preceding definition of solid waste states in accordance with the best principles of: </a:t>
            </a:r>
            <a:br>
              <a:rPr lang="en-US" dirty="0"/>
            </a:br>
            <a:r>
              <a:rPr lang="en-US" dirty="0"/>
              <a:t> public health </a:t>
            </a:r>
            <a:br>
              <a:rPr lang="en-US" dirty="0"/>
            </a:br>
            <a:r>
              <a:rPr lang="en-US" dirty="0"/>
              <a:t> economics </a:t>
            </a:r>
            <a:br>
              <a:rPr lang="en-US" dirty="0"/>
            </a:br>
            <a:r>
              <a:rPr lang="en-US" dirty="0"/>
              <a:t> engineering </a:t>
            </a:r>
            <a:br>
              <a:rPr lang="en-US" dirty="0"/>
            </a:br>
            <a:r>
              <a:rPr lang="en-US" dirty="0"/>
              <a:t> conservation </a:t>
            </a:r>
            <a:br>
              <a:rPr lang="en-US" dirty="0"/>
            </a:br>
            <a:r>
              <a:rPr lang="en-US" dirty="0"/>
              <a:t> aesthetics </a:t>
            </a:r>
            <a:br>
              <a:rPr lang="en-US" dirty="0"/>
            </a:br>
            <a:r>
              <a:rPr lang="en-US" dirty="0"/>
              <a:t> public attitude </a:t>
            </a:r>
            <a:br>
              <a:rPr lang="en-US" dirty="0"/>
            </a:br>
            <a:endParaRPr lang="en-US" dirty="0"/>
          </a:p>
        </p:txBody>
      </p:sp>
    </p:spTree>
    <p:extLst>
      <p:ext uri="{BB962C8B-B14F-4D97-AF65-F5344CB8AC3E}">
        <p14:creationId xmlns:p14="http://schemas.microsoft.com/office/powerpoint/2010/main" val="3738849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sz="13800" dirty="0"/>
              <a:t>Activity 2. </a:t>
            </a:r>
            <a:r>
              <a:rPr lang="en-US" sz="13800" b="1" dirty="0"/>
              <a:t>WORD REMOVAL </a:t>
            </a:r>
            <a:endParaRPr lang="en-US" sz="13800" dirty="0"/>
          </a:p>
        </p:txBody>
      </p:sp>
    </p:spTree>
    <p:extLst>
      <p:ext uri="{BB962C8B-B14F-4D97-AF65-F5344CB8AC3E}">
        <p14:creationId xmlns:p14="http://schemas.microsoft.com/office/powerpoint/2010/main" val="1222840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71" y="0"/>
            <a:ext cx="9165771"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884951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en-US" sz="5400" dirty="0"/>
              <a:t>According to RA No. 9003, there are many ways to do Solid Waste Management. A highly recommended formula is to adopt the 3Rs of Ecological Waste Management: REDUCE, REUSE, AND RECYCLE. </a:t>
            </a:r>
          </a:p>
        </p:txBody>
      </p:sp>
    </p:spTree>
    <p:extLst>
      <p:ext uri="{BB962C8B-B14F-4D97-AF65-F5344CB8AC3E}">
        <p14:creationId xmlns:p14="http://schemas.microsoft.com/office/powerpoint/2010/main" val="33132869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r>
              <a:rPr lang="en-US" dirty="0"/>
              <a:t>In addition, let us refrain from doing what has been prohibited under the law. These include: </a:t>
            </a:r>
          </a:p>
        </p:txBody>
      </p:sp>
    </p:spTree>
    <p:extLst>
      <p:ext uri="{BB962C8B-B14F-4D97-AF65-F5344CB8AC3E}">
        <p14:creationId xmlns:p14="http://schemas.microsoft.com/office/powerpoint/2010/main" val="33132869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dirty="0"/>
              <a:t/>
            </a:r>
            <a:br>
              <a:rPr lang="en-US" dirty="0"/>
            </a:br>
            <a:r>
              <a:rPr lang="en-US" dirty="0"/>
              <a:t> Littering, throwing, dumping of waste materials in public places like roads, sidewalks, canals, </a:t>
            </a:r>
            <a:r>
              <a:rPr lang="en-US" dirty="0" err="1"/>
              <a:t>esteros</a:t>
            </a:r>
            <a:r>
              <a:rPr lang="en-US" dirty="0"/>
              <a:t>, parks and establishments </a:t>
            </a:r>
            <a:br>
              <a:rPr lang="en-US" dirty="0"/>
            </a:br>
            <a:r>
              <a:rPr lang="en-US" dirty="0"/>
              <a:t> Open burning of solid waste; </a:t>
            </a:r>
            <a:br>
              <a:rPr lang="en-US" dirty="0"/>
            </a:br>
            <a:r>
              <a:rPr lang="en-US" dirty="0"/>
              <a:t> Allowing the collection of non-segregated or unsorted waste; </a:t>
            </a:r>
            <a:br>
              <a:rPr lang="en-US" dirty="0"/>
            </a:br>
            <a:r>
              <a:rPr lang="en-US" dirty="0"/>
              <a:t> Squatting in open dumps and landfills; </a:t>
            </a:r>
            <a:br>
              <a:rPr lang="en-US" dirty="0"/>
            </a:br>
            <a:r>
              <a:rPr lang="en-US" dirty="0"/>
              <a:t/>
            </a:r>
            <a:br>
              <a:rPr lang="en-US" dirty="0"/>
            </a:br>
            <a:endParaRPr lang="en-US" dirty="0"/>
          </a:p>
        </p:txBody>
      </p:sp>
    </p:spTree>
    <p:extLst>
      <p:ext uri="{BB962C8B-B14F-4D97-AF65-F5344CB8AC3E}">
        <p14:creationId xmlns:p14="http://schemas.microsoft.com/office/powerpoint/2010/main" val="3313286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4800" dirty="0" smtClean="0"/>
              <a:t> </a:t>
            </a:r>
            <a:r>
              <a:rPr lang="en-US" sz="4800" dirty="0"/>
              <a:t>Open dumping or burying of biodegradable and non-biodegradable materials in flood-prone areas; </a:t>
            </a:r>
            <a:br>
              <a:rPr lang="en-US" sz="4800" dirty="0"/>
            </a:br>
            <a:r>
              <a:rPr lang="en-US" sz="4800" dirty="0"/>
              <a:t> Unauthorized removal of recyclable materials intended for collection by authorized persons; </a:t>
            </a:r>
            <a:br>
              <a:rPr lang="en-US" sz="4800" dirty="0"/>
            </a:br>
            <a:endParaRPr lang="en-US" sz="4800" dirty="0"/>
          </a:p>
        </p:txBody>
      </p:sp>
    </p:spTree>
    <p:extLst>
      <p:ext uri="{BB962C8B-B14F-4D97-AF65-F5344CB8AC3E}">
        <p14:creationId xmlns:p14="http://schemas.microsoft.com/office/powerpoint/2010/main" val="21800009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4800" dirty="0" smtClean="0"/>
              <a:t> </a:t>
            </a:r>
            <a:r>
              <a:rPr lang="en-US" sz="4800" dirty="0"/>
              <a:t>Mixing of source-separated recyclable materials with other solid wastes in any vehicle, box, container or receptacle used in solid waste collection or disposal; </a:t>
            </a:r>
            <a:br>
              <a:rPr lang="en-US" sz="4800" dirty="0"/>
            </a:br>
            <a:r>
              <a:rPr lang="en-US" sz="4800" dirty="0"/>
              <a:t> Manufacture, distribution or use of non-environmentally acceptable packaging materials; </a:t>
            </a:r>
          </a:p>
        </p:txBody>
      </p:sp>
    </p:spTree>
    <p:extLst>
      <p:ext uri="{BB962C8B-B14F-4D97-AF65-F5344CB8AC3E}">
        <p14:creationId xmlns:p14="http://schemas.microsoft.com/office/powerpoint/2010/main" val="218000090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6000" dirty="0" smtClean="0"/>
              <a:t> </a:t>
            </a:r>
            <a:r>
              <a:rPr lang="en-US" sz="6000" dirty="0"/>
              <a:t>Establishment or operation of open dumps; and </a:t>
            </a:r>
            <a:br>
              <a:rPr lang="en-US" sz="6000" dirty="0"/>
            </a:br>
            <a:r>
              <a:rPr lang="en-US" sz="6000" dirty="0"/>
              <a:t> Importation of consumer products packaged in non-environmentally acceptable materials. </a:t>
            </a:r>
            <a:br>
              <a:rPr lang="en-US" sz="6000" dirty="0"/>
            </a:br>
            <a:endParaRPr lang="en-US" sz="6000" dirty="0"/>
          </a:p>
        </p:txBody>
      </p:sp>
    </p:spTree>
    <p:extLst>
      <p:ext uri="{BB962C8B-B14F-4D97-AF65-F5344CB8AC3E}">
        <p14:creationId xmlns:p14="http://schemas.microsoft.com/office/powerpoint/2010/main" val="21800009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4000" dirty="0"/>
              <a:t>A clean and safe environment is important in achieving a healthy community. Protecting the health of a community involves protecting the environment from health hazards. It is more costly for a community to treat rather than prevent disease. Children must be taught how pollution affects people’s lives. You can reach out to younger generations and help them to be aware of the proper disposal of waste to prevent pollution. </a:t>
            </a:r>
          </a:p>
        </p:txBody>
      </p:sp>
    </p:spTree>
    <p:extLst>
      <p:ext uri="{BB962C8B-B14F-4D97-AF65-F5344CB8AC3E}">
        <p14:creationId xmlns:p14="http://schemas.microsoft.com/office/powerpoint/2010/main" val="218000090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4800" dirty="0"/>
              <a:t>Natural Resources and Biodiversity explain why the Philippines is a rich country. Putting our home into the rare list of nations which have both a hotspot and mega diversity area for over 6000 plant species and also numerous animal species inhabited this area. </a:t>
            </a:r>
          </a:p>
        </p:txBody>
      </p:sp>
    </p:spTree>
    <p:extLst>
      <p:ext uri="{BB962C8B-B14F-4D97-AF65-F5344CB8AC3E}">
        <p14:creationId xmlns:p14="http://schemas.microsoft.com/office/powerpoint/2010/main" val="33132869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r>
              <a:rPr lang="en-US" sz="5400" dirty="0" smtClean="0"/>
              <a:t>However</a:t>
            </a:r>
            <a:r>
              <a:rPr lang="en-US" sz="5400" dirty="0"/>
              <a:t>, despite—or perhaps because of— their richness and massive importance to the environment and humans as well, the forests face continuing destruction and possible extinction. </a:t>
            </a:r>
          </a:p>
        </p:txBody>
      </p:sp>
    </p:spTree>
    <p:extLst>
      <p:ext uri="{BB962C8B-B14F-4D97-AF65-F5344CB8AC3E}">
        <p14:creationId xmlns:p14="http://schemas.microsoft.com/office/powerpoint/2010/main" val="3328487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TotalTime>
  <Words>2435</Words>
  <Application>Microsoft Office PowerPoint</Application>
  <PresentationFormat>On-screen Show (4:3)</PresentationFormat>
  <Paragraphs>222</Paragraphs>
  <Slides>127</Slides>
  <Notes>0</Notes>
  <HiddenSlides>0</HiddenSlides>
  <MMClips>0</MMClips>
  <ScaleCrop>false</ScaleCrop>
  <HeadingPairs>
    <vt:vector size="4" baseType="variant">
      <vt:variant>
        <vt:lpstr>Theme</vt:lpstr>
      </vt:variant>
      <vt:variant>
        <vt:i4>1</vt:i4>
      </vt:variant>
      <vt:variant>
        <vt:lpstr>Slide Titles</vt:lpstr>
      </vt:variant>
      <vt:variant>
        <vt:i4>127</vt:i4>
      </vt:variant>
    </vt:vector>
  </HeadingPairs>
  <TitlesOfParts>
    <vt:vector size="128" baseType="lpstr">
      <vt:lpstr>Office Theme</vt:lpstr>
      <vt:lpstr>Community and environmental health</vt:lpstr>
      <vt:lpstr>A healthy community reflects a sense of well being. It is the foundation for achieving all other goals and is essential for a productive society. </vt:lpstr>
      <vt:lpstr>Thus, it also helps in building our country’s economy and in equipping our students to be healthier in order to learn and succeed academically. </vt:lpstr>
      <vt:lpstr>LESSON 1: THE CONCEPTS OF COMMUNITY AND ENVIRONMENTAL HEALTH </vt:lpstr>
      <vt:lpstr>Activity 1: VENN DIAGRAM </vt:lpstr>
      <vt:lpstr>List down the different characteristics of your ideal/dream and existing community in the diagram. In the space where the two circles meet, write their similar characteristics. </vt:lpstr>
      <vt:lpstr>Dream community  existing community</vt:lpstr>
      <vt:lpstr> 1. Why is your community not an ideal one? Explain.   2. What characteristics would you like to have in your community?   3. How can you make your community an ideal one?  </vt:lpstr>
      <vt:lpstr>Activity 2. WORD REMOVAL </vt:lpstr>
      <vt:lpstr> </vt:lpstr>
      <vt:lpstr>Look at the word chart at the bottom of the page. Follow instructions 1 to 5 below. Cross out words that consist of five or less letters  When you are finished, you will find a message in the chart. </vt:lpstr>
      <vt:lpstr> 1. Cross out all the words that begin with letter S. </vt:lpstr>
      <vt:lpstr> 2. Cross out contractions (for example, can’t). </vt:lpstr>
      <vt:lpstr> 3. Cross out words that consist of ten or more letters. </vt:lpstr>
      <vt:lpstr>4. Cross out all words that consist of letter O in column 2. </vt:lpstr>
      <vt:lpstr>The message reads: _____________ </vt:lpstr>
      <vt:lpstr>Community health environment advocate</vt:lpstr>
      <vt:lpstr> 1. What does the message tell us? Explain your answer.  2. Is acquiring health in the community relevant? Why? </vt:lpstr>
      <vt:lpstr>The message has already been revealed, and you have discussed the relevance of health. But what does the word HEALTH mean? What is Community? What is the definition of Community Health? Let us look more concepts. </vt:lpstr>
      <vt:lpstr>According to the World Health Organization, Health is a state of complete physical, mental, and social well-being and not just the absence of disease or infirmity. It lead to the ability to lead a socially and economically productive life.” </vt:lpstr>
      <vt:lpstr> Community is defined as a sociological group in a large place sharing one environment. It therefore includes the individual and the family. </vt:lpstr>
      <vt:lpstr> Community Health is defined as the art and science of maintaining, protecting and improving the health of all the members of the community through organized and sustained community efforts. </vt:lpstr>
      <vt:lpstr> Environmental Health comprises those aspects of human health that are determined by physical, chemical, biological, social and psychosocial factors in the surrounding environment. </vt:lpstr>
      <vt:lpstr> According to the World Health Organization (2002), the characteristics of a healthy community include:  1. A clean and safe physical environment  2. An environment that meets everyone’s basic needs </vt:lpstr>
      <vt:lpstr> 3. An environment that promotes social harmony and actively involves everyone  4. An understanding of local health and environment issues </vt:lpstr>
      <vt:lpstr>5. A community that participates in identifying local solutions to local problems  6. A community whose members have access to varied experiences, means of interaction</vt:lpstr>
      <vt:lpstr>7. Accessible and appropriate health services and facilities  8. The promotion and celebration of historical and cultural heritage </vt:lpstr>
      <vt:lpstr>9. A diverse and innovative economy  10. A sustainable use of available resources for all </vt:lpstr>
      <vt:lpstr>You have now encountered concepts of community and environmental health. Share what you have understood. Write on the board at least 3 keywords that expresses what you have learned.</vt:lpstr>
      <vt:lpstr>Our government believes that a strong nation needs healthy citizenry. </vt:lpstr>
      <vt:lpstr>In order to achieve this, the Department of Health promoted community health with the partnership of community, barangay, government, and non-governmental organizations through the program called Primary Health Care </vt:lpstr>
      <vt:lpstr>Primary Health Care   </vt:lpstr>
      <vt:lpstr> Maternal Health Care        Pre-natal, Natal, Post-natal   Child Health Care  Immunizations, Control of  diarrheal diseases   Nutrition Program  Operation Timbang, Food  Supplementation  </vt:lpstr>
      <vt:lpstr>  Population and Family Planning Program   Free Family planning  Control of communicable  diseases  Tuberculosis control program  Environmental Sanitation program    Inspection of food  establishments </vt:lpstr>
      <vt:lpstr>  Control on non-communicable diseases    Blood Pressure screening   Dental Health Program    Tooth Extraction   Reproductive Health Care  Counseling on family planning and RH   Medical Morbidity clinic    Provision of free medicines  </vt:lpstr>
      <vt:lpstr> National Voluntary Blood  Services  Blood-letting activities at barangay level   Epidemiology and  Surveillance program Controlling outbreaks like Dengue   </vt:lpstr>
      <vt:lpstr>Disaster Management preparedness Program  Medical Services/assistance  during disaster   Mental Hygiene    Adolescent counseling  centers   Pharmacy Services    Distribution of medicines to  all health centers  </vt:lpstr>
      <vt:lpstr>Did you know that the mentioned services must be made available for free in your community because they are subsidized by the government to ensure that your health is being protected? Yes, they are available and must be given for free </vt:lpstr>
      <vt:lpstr>Activity 3. THE HEALTH EXPERT </vt:lpstr>
      <vt:lpstr>You are presently working at the World Health Organization as a Health Expert. A number of students will interview you about community and environmental health. Here are some of the questions that you will be asked. Write your response to each question on the space provided. </vt:lpstr>
      <vt:lpstr> 1. How do you assess if your community is healthy? What are the characteristics of a healthy community? </vt:lpstr>
      <vt:lpstr>  2. What are some of the benefits that we can enjoy with a healthy community? </vt:lpstr>
      <vt:lpstr> 3. How do we maintain, protect, and preserve health amidst the rising development of our community? </vt:lpstr>
      <vt:lpstr>Activity 4. PRIORITY EXPRESS </vt:lpstr>
      <vt:lpstr>This activity will ask you to set your priorities in promoting a healthier life inside a more developed and advanced community. There are two options given in each of the category. Mark (1) if the option is your first priority. Mark (2) if second. You can add options on the space provided </vt:lpstr>
      <vt:lpstr> 1. I want to get around in my community by:  ___Riding a bike  ___Driving an automobile  Others: </vt:lpstr>
      <vt:lpstr> 2. I want to have foods from:  ___Community gardens  ___Convenience/grocery stores  Others: </vt:lpstr>
      <vt:lpstr> 3. I want to actively play in games by:  ___Parks/open ___spaces/town plaza  Online games  Others: </vt:lpstr>
      <vt:lpstr> 4. I want to have more chances to get to know my neighbors through:  ___Social Networking  ___Active membership in youth organization  Others: </vt:lpstr>
      <vt:lpstr>5. I want to live in a clean environment by:  ____Reducing the amount of refuse  ____Campaigning for a clean and green community  Others: </vt:lpstr>
      <vt:lpstr>Review your answers. Isn’t it nice to know that your answers determine how you love living in a healthy community? Now, continue reading this to find out the characteristics of a healthy community.</vt:lpstr>
      <vt:lpstr>Activity 5. WHAT MATTERS TO YOU? </vt:lpstr>
      <vt:lpstr>Given the examples below, what could be your top concern among priority issues in the community? Write down your top priority at the base and your last priority on top of the pyramid. </vt:lpstr>
      <vt:lpstr>PowerPoint Presentation</vt:lpstr>
      <vt:lpstr>Examples of Community Issues and Concerns  1. Adult and childhood obesity 2. Onset of sedentary 3. diseases like heart disease,  high blood pressure and  diabetes   4. Air Pollution   5. Traffic Injuries  </vt:lpstr>
      <vt:lpstr>Tell your classmate about your top and least priority.  Explain your reasons for choosing your top and least priority issues. </vt:lpstr>
      <vt:lpstr>Activity 6. Inspect – Retrospect </vt:lpstr>
      <vt:lpstr>Inspect the health services offered to your neighborhood. The left column lists characteristics of a healthy community. On the right column, fill in the service or programs in your community which fulfill the healthy community, characteristics in the left column. An example is provided. </vt:lpstr>
      <vt:lpstr>PowerPoint Presentation</vt:lpstr>
      <vt:lpstr>PowerPoint Presentation</vt:lpstr>
      <vt:lpstr>PowerPoint Presentation</vt:lpstr>
      <vt:lpstr> 1. From your answers above, can you consider your community healthy? Why or Why not? Explain.  2. What services did you not observe in your community?  3. What programs can you do to acquire such services? </vt:lpstr>
      <vt:lpstr>Activity 7. Community Health Team Profile </vt:lpstr>
      <vt:lpstr>Put a check (/) either in column 1 or 2. Write brief answers in columns 3 &amp; 4. </vt:lpstr>
      <vt:lpstr>PowerPoint Presentation</vt:lpstr>
      <vt:lpstr>PowerPoint Presentation</vt:lpstr>
      <vt:lpstr> 1. Who among the community health team are not present in your community?  2. What will you do about their absence?  3. How will you convince the members of your community to take part in community health services? </vt:lpstr>
      <vt:lpstr>Activity 8. Miting de Avance (Group Activity) </vt:lpstr>
      <vt:lpstr>Portray a scenario that usually happens during an election period. The scene is like a big campaign event before an election. Divide the class into 5 teams composing of 8 members. </vt:lpstr>
      <vt:lpstr>Each team will focus their campaign on the preservation, promotion and protection of community and environmental health. Use a placard to express your intention. Provide as many placards as you can. Be creative. Present your platforms to the class and prepare for an Open Forum. </vt:lpstr>
      <vt:lpstr>Rubrics: Relevance of the Message   1 2 3 4  Creativity    1 2 3 4  Delivery     1 2 3 4  Crowd Control 1 2 3 4 </vt:lpstr>
      <vt:lpstr>Activity 9. Speech-Perfect </vt:lpstr>
      <vt:lpstr>If you were given a chance to become Mother Earth for a day, and you were asked to give a 30-minute talk to address your sentiments to the people, what would be the content of your message? </vt:lpstr>
      <vt:lpstr> 1. What are the problems of Mother Earth?  2. How can Mother Earth address her sentiments to the people?  3. How can she regain strength to reshape her condition amidst the threats she is suffering nowadays? </vt:lpstr>
      <vt:lpstr>PERENNIAL COMMUNITY HEALTH PROBLEMS </vt:lpstr>
      <vt:lpstr>PowerPoint Presentation</vt:lpstr>
      <vt:lpstr>Different perennial problems happen to the different regions of the country. They vary according to factors like: economy, politics, geography, culture and social context. There are places which experience community health problems like:   water-borne and communicable diseases   armed conflicts   natural disasters   highly urbanized zones   overpopulated areas  </vt:lpstr>
      <vt:lpstr>In this regard, the government has created an office which would be in charge of planning and implementing rules and regulations to address the above mentioned community health problems. One of its programs is Solid Waste Management Program that helps lessen the amount of refuse in our country. Let’s take a deeper look at its focus of concern. </vt:lpstr>
      <vt:lpstr>Refuse are the dump, food waste or discarded materials. </vt:lpstr>
      <vt:lpstr>Refuse Materials by kind, composition and sources </vt:lpstr>
      <vt:lpstr>PowerPoint Presentation</vt:lpstr>
      <vt:lpstr>PowerPoint Presentation</vt:lpstr>
      <vt:lpstr>PowerPoint Presentation</vt:lpstr>
      <vt:lpstr>PowerPoint Presentation</vt:lpstr>
      <vt:lpstr> Garbage refers to leftover vegetables, animal, fish and other food materials from the kitchen and establishments.   Rubbish are waste materials such as bottles, broken glass, tin cans, waste papers, discarded porcelain wares, pieces of metal and other wrapping materials.   </vt:lpstr>
      <vt:lpstr>   Dead animals are lifeless dogs, cats, rats, pigs, chicken and other animals which die from diseases or accidents.   Stable Manure includes animal wastes from barns, stables or the like.   </vt:lpstr>
      <vt:lpstr>  Street Night soil consists of human waste, normally wrapped and thrown into sidewalks and streets. It also includes human waste from the pail system.   Yard Cuttings are those leaves, branches, grass, and other similar materials made during cleaning of gardens and typhoon aftermaths.  </vt:lpstr>
      <vt:lpstr>Waste Disposal is the proper disposal of a discarded or discharged material in accordance with local environmental guidelines or laws.  Solid Waste Management refers to the discipline associated with the:   control of generation   storage collection   transfer and transport   processing   disposal of solid waste  </vt:lpstr>
      <vt:lpstr>The preceding definition of solid waste states in accordance with the best principles of:   public health   economics   engineering   conservation   aesthetics   public attitude  </vt:lpstr>
      <vt:lpstr>PowerPoint Presentation</vt:lpstr>
      <vt:lpstr>According to RA No. 9003, there are many ways to do Solid Waste Management. A highly recommended formula is to adopt the 3Rs of Ecological Waste Management: REDUCE, REUSE, AND RECYCLE. </vt:lpstr>
      <vt:lpstr>In addition, let us refrain from doing what has been prohibited under the law. These include: </vt:lpstr>
      <vt:lpstr>  Littering, throwing, dumping of waste materials in public places like roads, sidewalks, canals, esteros, parks and establishments   Open burning of solid waste;   Allowing the collection of non-segregated or unsorted waste;   Squatting in open dumps and landfills;   </vt:lpstr>
      <vt:lpstr> Open dumping or burying of biodegradable and non-biodegradable materials in flood-prone areas;   Unauthorized removal of recyclable materials intended for collection by authorized persons;  </vt:lpstr>
      <vt:lpstr> Mixing of source-separated recyclable materials with other solid wastes in any vehicle, box, container or receptacle used in solid waste collection or disposal;   Manufacture, distribution or use of non-environmentally acceptable packaging materials; </vt:lpstr>
      <vt:lpstr> Establishment or operation of open dumps; and   Importation of consumer products packaged in non-environmentally acceptable materials.  </vt:lpstr>
      <vt:lpstr>A clean and safe environment is important in achieving a healthy community. Protecting the health of a community involves protecting the environment from health hazards. It is more costly for a community to treat rather than prevent disease. Children must be taught how pollution affects people’s lives. You can reach out to younger generations and help them to be aware of the proper disposal of waste to prevent pollution. </vt:lpstr>
      <vt:lpstr>Natural Resources and Biodiversity explain why the Philippines is a rich country. Putting our home into the rare list of nations which have both a hotspot and mega diversity area for over 6000 plant species and also numerous animal species inhabited this area. </vt:lpstr>
      <vt:lpstr>However, despite—or perhaps because of— their richness and massive importance to the environment and humans as well, the forests face continuing destruction and possible extinction. </vt:lpstr>
      <vt:lpstr>                DEFORESTATION is the destruction of big areas of forests.  Losing our Forests—FAST  Source: FAO-FRA. (2010) </vt:lpstr>
      <vt:lpstr>  The Philippines is among the countries with the fastest loss of forest cover around the world.    It ranks 4th among the world’s top 10 most threatened forest hotspots    If the 157, 400 ha per year rate of deforestation continues, our remaining forest cover will be wiped out in less than 40 years.  </vt:lpstr>
      <vt:lpstr>       A FLASH FLOOD is a sudden flood of great volume, usually caused by a heavy rain. </vt:lpstr>
      <vt:lpstr>Illegal logging is another factor believed to have contributed to the staggering death toll in the cities of Iligan and Cagayan de Oro during Sendong 2011. Many victims were swept away by huge logs that rolled down denuded mountains facing the two cities.</vt:lpstr>
      <vt:lpstr>ILLEGAL MINING is defined as the extraction of valuable minerals or other geological materials from the earth from an ore body, lode, vein, seam, or reef, which forms the mineralized package of economic interest to the miner in the absence of land rights, mining license, exploration or mineral transportation permit or of any document that could legitimate the on-going operations. </vt:lpstr>
      <vt:lpstr>Here’s for your memory bank:  The Mining Act of 1995 aimed to help the domestic mining industry regain its competitiveness by allowing companies (Contractors) to obtain an exploration permit for a specific area for up to four years. </vt:lpstr>
      <vt:lpstr>The Philippines is one of the most highly mineralized countries in the world with a mineral wealth estimated at US$ 840 billion, of which most of the mineral reserves are still untapped. </vt:lpstr>
      <vt:lpstr>\         SOIL EROSION happens when soil and rock are moved from one place to another by wind, water, and gravity.  Causes of Soil Erosion: </vt:lpstr>
      <vt:lpstr>  Deforestation   Building of Roads   Agriculture   Urbanization   Mining  </vt:lpstr>
      <vt:lpstr>                from oil tankers with equipment faults   from nature and human activities on land   from water sports   from drilling works carried out in the sea  </vt:lpstr>
      <vt:lpstr>CORAL REEF DEGRADATION is a significant problem throughout the world. It has been acknowledged that 27% of the world’s reefs have been affected. Gardener (2003) pointed out that:   11% has been completely lost   16% has been damaged  </vt:lpstr>
      <vt:lpstr>POLLUTION means any alteration of the physical, chemical and biological properties of water, air and/or land resources  AIR POLLUTION means any alteration of the physical, chemical and biological properties of the atmospheric air  </vt:lpstr>
      <vt:lpstr> WATER POLLUTION means any alteration of the physical, chemical, biological, or radiological properties of a body of water resulting in the impairment of its purity or quality.  NOISE POLLUTION is the excessive sound that causes hearing loss, stress, fatigue, irritability, tension, headaches, and high blood pressure.  </vt:lpstr>
      <vt:lpstr>SOIL POLLUTION is chiefly caused by chemicals in pesticides, such as poisons that are used to kill agricultural pests like insects and herbicides that are used to get rid of weeds.  Soil pollution results from:  •Unhealthy methods of soil management.  •Harmful irrigation methods. </vt:lpstr>
      <vt:lpstr>Air Pollution means any alteration of the physical, chemical and biological  properties of the atmospheric air, or any discharge thereto of any liquid, gaseous or solid substances that will or is likely to create or to render the air resources of the country harmful, detrimental, or injurious to public health, safety or welfare or which will adversely affect their utilization for domestic, commercial, industrial, agricultural, recreational, or other legitimate purposes. </vt:lpstr>
      <vt:lpstr>Community is defined as a sociological group in a large place sharing one  environment. It therefore includes the individual and the family.  Community Health is defined as the art and science of maintaining, protecting and improving the health of all the members of the community through organized and sustained community efforts. </vt:lpstr>
      <vt:lpstr>Deforestation is the destruction of big areas of our forests  Environmental Health comprises those aspects of human health that are determined by physical, chemical, biological, social and psychosocial factors in the surrounding environment.  Flash Floods is a sudden flood of great volume, usually caused by a heavy rain.  Garbage refers to leftover vegetables, animal and fish material food in kitchen and establishments. </vt:lpstr>
      <vt:lpstr>Illegal Mining is defined as the extraction of valuable minerals or other geological materials from the earth from an ore body, lode, vein, seam, or reef, which forms the mineralized package of economic interest to the miner in the absence of land rights, mining license, exploration or mineral transportation permit or of any document that could legitimate the on-going operations and economically productive life.” </vt:lpstr>
      <vt:lpstr>Noise Pollution is the excessive sound that causes hearing loss, stress, fatigue, irritability, tension, headaches, and high blood pressures. Noise pollution also causes accidents by preventing people from concentrating on their present activities.  Primary Health Care an approached launched by the Department of Health in promoting community health through the partnership of the community, barangay, government organizations, and non-governmental organizations. </vt:lpstr>
      <vt:lpstr>Pollution means any alteration of the physical, chemical and biological properties of any water, air and/or land resources of the Philippines, or any discharge thereto of any liquid, gaseous or solid wastes as will or is likely to create or to render such water, air and land resources harmful, detrimental or injurious to public health, safety or welfare or which will adversely affect their utilization for domestic, commercial, industrial, agricultural, recreational or other legitimate purposes. </vt:lpstr>
      <vt:lpstr>Refuse are the dump, food waste or discarded materials.  Rubbish are waste materials such as bottles, broken glass, tin cans, waste papers, discarded porcelain wares, pieces of metal and other wrapping materials.  Soil Erosion—happens when soil and rock are moved from one place to another by wind, water, and gravity. </vt:lpstr>
      <vt:lpstr>Soil Pollution is chiefly caused by chemicals in pesticides, such as poisons that are used to kill agricultural pests like insects and herbicides that are used to get rid of weeds. </vt:lpstr>
      <vt:lpstr>Solid Waste Management shall refer to the discipline associated with the control of generation, storage, collection, transfer and transport, processing, and disposal of solid waste in a manner that is in accord with the best principles of public health, economics, engineering, conservation, aesthetics, and other environmental considerations and that is also responsive to public attitude. </vt:lpstr>
      <vt:lpstr>Stable Manure includes animal from barns, stables or the likes. DRAFT March 24, 2014   Street Night soil consists of human waste, normally wrapped and thrown into sidewalks and streets. It also includes human waste from the pail system.  Waste Disposal- shall refer to the discharge, deposit, dumping, spilling, leaking, or placing, of any solid waste into or any land. </vt:lpstr>
      <vt:lpstr>Water Pollution- means any alteration of the physical, chemical, biological, or radiological properties of a water body resulting in the impairment of its purity or quality.  Yard Cuttings are those leaves, branches, grass, and other similar materials produced during cleaning of gardens and after typhoon.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and environmental health</dc:title>
  <dc:creator>ASUS</dc:creator>
  <cp:lastModifiedBy>ASUS</cp:lastModifiedBy>
  <cp:revision>19</cp:revision>
  <dcterms:created xsi:type="dcterms:W3CDTF">2016-10-12T03:17:44Z</dcterms:created>
  <dcterms:modified xsi:type="dcterms:W3CDTF">2016-10-17T19:06:35Z</dcterms:modified>
</cp:coreProperties>
</file>