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6" r:id="rId7"/>
    <p:sldId id="270" r:id="rId8"/>
    <p:sldId id="271" r:id="rId9"/>
    <p:sldId id="272" r:id="rId10"/>
    <p:sldId id="275" r:id="rId11"/>
    <p:sldId id="277" r:id="rId12"/>
    <p:sldId id="278" r:id="rId13"/>
    <p:sldId id="279" r:id="rId14"/>
    <p:sldId id="280" r:id="rId15"/>
    <p:sldId id="296" r:id="rId16"/>
    <p:sldId id="297" r:id="rId17"/>
    <p:sldId id="329" r:id="rId18"/>
    <p:sldId id="331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670"/>
            <a:ext cx="3370852" cy="10733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070" y="675131"/>
            <a:ext cx="3296029" cy="51511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447799" y="1918715"/>
            <a:ext cx="6248400" cy="1675130"/>
          </a:xfrm>
          <a:custGeom>
            <a:avLst/>
            <a:gdLst/>
            <a:ahLst/>
            <a:cxnLst/>
            <a:rect l="l" t="t" r="r" b="b"/>
            <a:pathLst>
              <a:path w="6248400" h="1675129">
                <a:moveTo>
                  <a:pt x="5969254" y="0"/>
                </a:moveTo>
                <a:lnTo>
                  <a:pt x="279145" y="0"/>
                </a:lnTo>
                <a:lnTo>
                  <a:pt x="233864" y="3653"/>
                </a:lnTo>
                <a:lnTo>
                  <a:pt x="190910" y="14230"/>
                </a:lnTo>
                <a:lnTo>
                  <a:pt x="150857" y="31155"/>
                </a:lnTo>
                <a:lnTo>
                  <a:pt x="114281" y="53856"/>
                </a:lnTo>
                <a:lnTo>
                  <a:pt x="81756" y="81756"/>
                </a:lnTo>
                <a:lnTo>
                  <a:pt x="53856" y="114281"/>
                </a:lnTo>
                <a:lnTo>
                  <a:pt x="31155" y="150857"/>
                </a:lnTo>
                <a:lnTo>
                  <a:pt x="14230" y="190910"/>
                </a:lnTo>
                <a:lnTo>
                  <a:pt x="3653" y="233864"/>
                </a:lnTo>
                <a:lnTo>
                  <a:pt x="0" y="279146"/>
                </a:lnTo>
                <a:lnTo>
                  <a:pt x="0" y="1395730"/>
                </a:lnTo>
                <a:lnTo>
                  <a:pt x="3653" y="1441011"/>
                </a:lnTo>
                <a:lnTo>
                  <a:pt x="14230" y="1483965"/>
                </a:lnTo>
                <a:lnTo>
                  <a:pt x="31155" y="1524018"/>
                </a:lnTo>
                <a:lnTo>
                  <a:pt x="53856" y="1560594"/>
                </a:lnTo>
                <a:lnTo>
                  <a:pt x="81756" y="1593119"/>
                </a:lnTo>
                <a:lnTo>
                  <a:pt x="114281" y="1621019"/>
                </a:lnTo>
                <a:lnTo>
                  <a:pt x="150857" y="1643720"/>
                </a:lnTo>
                <a:lnTo>
                  <a:pt x="190910" y="1660645"/>
                </a:lnTo>
                <a:lnTo>
                  <a:pt x="233864" y="1671222"/>
                </a:lnTo>
                <a:lnTo>
                  <a:pt x="279145" y="1674876"/>
                </a:lnTo>
                <a:lnTo>
                  <a:pt x="5969254" y="1674876"/>
                </a:lnTo>
                <a:lnTo>
                  <a:pt x="6014535" y="1671222"/>
                </a:lnTo>
                <a:lnTo>
                  <a:pt x="6057489" y="1660645"/>
                </a:lnTo>
                <a:lnTo>
                  <a:pt x="6097542" y="1643720"/>
                </a:lnTo>
                <a:lnTo>
                  <a:pt x="6134118" y="1621019"/>
                </a:lnTo>
                <a:lnTo>
                  <a:pt x="6166643" y="1593119"/>
                </a:lnTo>
                <a:lnTo>
                  <a:pt x="6194543" y="1560594"/>
                </a:lnTo>
                <a:lnTo>
                  <a:pt x="6217244" y="1524018"/>
                </a:lnTo>
                <a:lnTo>
                  <a:pt x="6234169" y="1483965"/>
                </a:lnTo>
                <a:lnTo>
                  <a:pt x="6244746" y="1441011"/>
                </a:lnTo>
                <a:lnTo>
                  <a:pt x="6248400" y="1395730"/>
                </a:lnTo>
                <a:lnTo>
                  <a:pt x="6248400" y="279146"/>
                </a:lnTo>
                <a:lnTo>
                  <a:pt x="6244746" y="233864"/>
                </a:lnTo>
                <a:lnTo>
                  <a:pt x="6234169" y="190910"/>
                </a:lnTo>
                <a:lnTo>
                  <a:pt x="6217244" y="150857"/>
                </a:lnTo>
                <a:lnTo>
                  <a:pt x="6194543" y="114281"/>
                </a:lnTo>
                <a:lnTo>
                  <a:pt x="6166643" y="81756"/>
                </a:lnTo>
                <a:lnTo>
                  <a:pt x="6134118" y="53856"/>
                </a:lnTo>
                <a:lnTo>
                  <a:pt x="6097542" y="31155"/>
                </a:lnTo>
                <a:lnTo>
                  <a:pt x="6057489" y="14230"/>
                </a:lnTo>
                <a:lnTo>
                  <a:pt x="6014535" y="3653"/>
                </a:lnTo>
                <a:lnTo>
                  <a:pt x="596925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20367" y="1893823"/>
            <a:ext cx="6303645" cy="1727200"/>
          </a:xfrm>
          <a:custGeom>
            <a:avLst/>
            <a:gdLst/>
            <a:ahLst/>
            <a:cxnLst/>
            <a:rect l="l" t="t" r="r" b="b"/>
            <a:pathLst>
              <a:path w="6303645" h="1727200">
                <a:moveTo>
                  <a:pt x="6088507" y="1714500"/>
                </a:moveTo>
                <a:lnTo>
                  <a:pt x="216026" y="1714500"/>
                </a:lnTo>
                <a:lnTo>
                  <a:pt x="230886" y="1727200"/>
                </a:lnTo>
                <a:lnTo>
                  <a:pt x="6074029" y="1727200"/>
                </a:lnTo>
                <a:lnTo>
                  <a:pt x="6088507" y="1714500"/>
                </a:lnTo>
                <a:close/>
              </a:path>
              <a:path w="6303645" h="1727200">
                <a:moveTo>
                  <a:pt x="6130162" y="1701800"/>
                </a:moveTo>
                <a:lnTo>
                  <a:pt x="174244" y="1701800"/>
                </a:lnTo>
                <a:lnTo>
                  <a:pt x="187959" y="1714500"/>
                </a:lnTo>
                <a:lnTo>
                  <a:pt x="6116701" y="1714500"/>
                </a:lnTo>
                <a:lnTo>
                  <a:pt x="6130162" y="1701800"/>
                </a:lnTo>
                <a:close/>
              </a:path>
              <a:path w="6303645" h="1727200">
                <a:moveTo>
                  <a:pt x="251587" y="38100"/>
                </a:moveTo>
                <a:lnTo>
                  <a:pt x="159257" y="38100"/>
                </a:lnTo>
                <a:lnTo>
                  <a:pt x="134112" y="50800"/>
                </a:lnTo>
                <a:lnTo>
                  <a:pt x="110616" y="76200"/>
                </a:lnTo>
                <a:lnTo>
                  <a:pt x="88900" y="88900"/>
                </a:lnTo>
                <a:lnTo>
                  <a:pt x="51688" y="139700"/>
                </a:lnTo>
                <a:lnTo>
                  <a:pt x="29971" y="177800"/>
                </a:lnTo>
                <a:lnTo>
                  <a:pt x="13588" y="215900"/>
                </a:lnTo>
                <a:lnTo>
                  <a:pt x="6095" y="254000"/>
                </a:lnTo>
                <a:lnTo>
                  <a:pt x="3428" y="266700"/>
                </a:lnTo>
                <a:lnTo>
                  <a:pt x="1523" y="279400"/>
                </a:lnTo>
                <a:lnTo>
                  <a:pt x="381" y="292100"/>
                </a:lnTo>
                <a:lnTo>
                  <a:pt x="0" y="304800"/>
                </a:lnTo>
                <a:lnTo>
                  <a:pt x="0" y="1422400"/>
                </a:lnTo>
                <a:lnTo>
                  <a:pt x="1650" y="1460500"/>
                </a:lnTo>
                <a:lnTo>
                  <a:pt x="9778" y="1498600"/>
                </a:lnTo>
                <a:lnTo>
                  <a:pt x="13969" y="1524000"/>
                </a:lnTo>
                <a:lnTo>
                  <a:pt x="30479" y="1562100"/>
                </a:lnTo>
                <a:lnTo>
                  <a:pt x="53212" y="1600200"/>
                </a:lnTo>
                <a:lnTo>
                  <a:pt x="90804" y="1638300"/>
                </a:lnTo>
                <a:lnTo>
                  <a:pt x="112648" y="1663700"/>
                </a:lnTo>
                <a:lnTo>
                  <a:pt x="136397" y="1676400"/>
                </a:lnTo>
                <a:lnTo>
                  <a:pt x="161035" y="1701800"/>
                </a:lnTo>
                <a:lnTo>
                  <a:pt x="264794" y="1701800"/>
                </a:lnTo>
                <a:lnTo>
                  <a:pt x="251332" y="1689100"/>
                </a:lnTo>
                <a:lnTo>
                  <a:pt x="212470" y="1689100"/>
                </a:lnTo>
                <a:lnTo>
                  <a:pt x="199897" y="1676400"/>
                </a:lnTo>
                <a:lnTo>
                  <a:pt x="187959" y="1676400"/>
                </a:lnTo>
                <a:lnTo>
                  <a:pt x="176022" y="1663700"/>
                </a:lnTo>
                <a:lnTo>
                  <a:pt x="153415" y="1651000"/>
                </a:lnTo>
                <a:lnTo>
                  <a:pt x="132334" y="1638300"/>
                </a:lnTo>
                <a:lnTo>
                  <a:pt x="112903" y="1625600"/>
                </a:lnTo>
                <a:lnTo>
                  <a:pt x="95250" y="1600200"/>
                </a:lnTo>
                <a:lnTo>
                  <a:pt x="79501" y="1574800"/>
                </a:lnTo>
                <a:lnTo>
                  <a:pt x="65785" y="1562100"/>
                </a:lnTo>
                <a:lnTo>
                  <a:pt x="49529" y="1524000"/>
                </a:lnTo>
                <a:lnTo>
                  <a:pt x="38481" y="1485900"/>
                </a:lnTo>
                <a:lnTo>
                  <a:pt x="33273" y="1435100"/>
                </a:lnTo>
                <a:lnTo>
                  <a:pt x="32893" y="1422400"/>
                </a:lnTo>
                <a:lnTo>
                  <a:pt x="32893" y="304800"/>
                </a:lnTo>
                <a:lnTo>
                  <a:pt x="36068" y="266700"/>
                </a:lnTo>
                <a:lnTo>
                  <a:pt x="45338" y="228600"/>
                </a:lnTo>
                <a:lnTo>
                  <a:pt x="59943" y="190500"/>
                </a:lnTo>
                <a:lnTo>
                  <a:pt x="79882" y="152400"/>
                </a:lnTo>
                <a:lnTo>
                  <a:pt x="95631" y="139700"/>
                </a:lnTo>
                <a:lnTo>
                  <a:pt x="113284" y="114300"/>
                </a:lnTo>
                <a:lnTo>
                  <a:pt x="132715" y="101600"/>
                </a:lnTo>
                <a:lnTo>
                  <a:pt x="153923" y="88900"/>
                </a:lnTo>
                <a:lnTo>
                  <a:pt x="176403" y="63500"/>
                </a:lnTo>
                <a:lnTo>
                  <a:pt x="200151" y="63500"/>
                </a:lnTo>
                <a:lnTo>
                  <a:pt x="212725" y="50800"/>
                </a:lnTo>
                <a:lnTo>
                  <a:pt x="238379" y="50800"/>
                </a:lnTo>
                <a:lnTo>
                  <a:pt x="251587" y="38100"/>
                </a:lnTo>
                <a:close/>
              </a:path>
              <a:path w="6303645" h="1727200">
                <a:moveTo>
                  <a:pt x="6142355" y="38100"/>
                </a:moveTo>
                <a:lnTo>
                  <a:pt x="6051931" y="38100"/>
                </a:lnTo>
                <a:lnTo>
                  <a:pt x="6065265" y="50800"/>
                </a:lnTo>
                <a:lnTo>
                  <a:pt x="6090920" y="50800"/>
                </a:lnTo>
                <a:lnTo>
                  <a:pt x="6103365" y="63500"/>
                </a:lnTo>
                <a:lnTo>
                  <a:pt x="6127368" y="63500"/>
                </a:lnTo>
                <a:lnTo>
                  <a:pt x="6149848" y="88900"/>
                </a:lnTo>
                <a:lnTo>
                  <a:pt x="6171057" y="101600"/>
                </a:lnTo>
                <a:lnTo>
                  <a:pt x="6190360" y="114300"/>
                </a:lnTo>
                <a:lnTo>
                  <a:pt x="6208013" y="139700"/>
                </a:lnTo>
                <a:lnTo>
                  <a:pt x="6223761" y="152400"/>
                </a:lnTo>
                <a:lnTo>
                  <a:pt x="6243447" y="190500"/>
                </a:lnTo>
                <a:lnTo>
                  <a:pt x="6258052" y="228600"/>
                </a:lnTo>
                <a:lnTo>
                  <a:pt x="6267196" y="266700"/>
                </a:lnTo>
                <a:lnTo>
                  <a:pt x="6270371" y="304800"/>
                </a:lnTo>
                <a:lnTo>
                  <a:pt x="6270371" y="1422400"/>
                </a:lnTo>
                <a:lnTo>
                  <a:pt x="6268974" y="1460500"/>
                </a:lnTo>
                <a:lnTo>
                  <a:pt x="6261734" y="1498600"/>
                </a:lnTo>
                <a:lnTo>
                  <a:pt x="6248781" y="1536700"/>
                </a:lnTo>
                <a:lnTo>
                  <a:pt x="6223508" y="1574800"/>
                </a:lnTo>
                <a:lnTo>
                  <a:pt x="6207759" y="1600200"/>
                </a:lnTo>
                <a:lnTo>
                  <a:pt x="6190107" y="1625600"/>
                </a:lnTo>
                <a:lnTo>
                  <a:pt x="6170549" y="1638300"/>
                </a:lnTo>
                <a:lnTo>
                  <a:pt x="6149466" y="1651000"/>
                </a:lnTo>
                <a:lnTo>
                  <a:pt x="6126987" y="1663700"/>
                </a:lnTo>
                <a:lnTo>
                  <a:pt x="6115177" y="1676400"/>
                </a:lnTo>
                <a:lnTo>
                  <a:pt x="6103111" y="1676400"/>
                </a:lnTo>
                <a:lnTo>
                  <a:pt x="6090665" y="1689100"/>
                </a:lnTo>
                <a:lnTo>
                  <a:pt x="6051677" y="1689100"/>
                </a:lnTo>
                <a:lnTo>
                  <a:pt x="6038214" y="1701800"/>
                </a:lnTo>
                <a:lnTo>
                  <a:pt x="6144006" y="1701800"/>
                </a:lnTo>
                <a:lnTo>
                  <a:pt x="6169152" y="1676400"/>
                </a:lnTo>
                <a:lnTo>
                  <a:pt x="6192774" y="1663700"/>
                </a:lnTo>
                <a:lnTo>
                  <a:pt x="6214363" y="1638300"/>
                </a:lnTo>
                <a:lnTo>
                  <a:pt x="6234049" y="1625600"/>
                </a:lnTo>
                <a:lnTo>
                  <a:pt x="6251702" y="1600200"/>
                </a:lnTo>
                <a:lnTo>
                  <a:pt x="6273291" y="1562100"/>
                </a:lnTo>
                <a:lnTo>
                  <a:pt x="6289675" y="1511300"/>
                </a:lnTo>
                <a:lnTo>
                  <a:pt x="6293865" y="1498600"/>
                </a:lnTo>
                <a:lnTo>
                  <a:pt x="6301739" y="1460500"/>
                </a:lnTo>
                <a:lnTo>
                  <a:pt x="6303263" y="1422400"/>
                </a:lnTo>
                <a:lnTo>
                  <a:pt x="6303263" y="304800"/>
                </a:lnTo>
                <a:lnTo>
                  <a:pt x="6302756" y="292100"/>
                </a:lnTo>
                <a:lnTo>
                  <a:pt x="6301612" y="279400"/>
                </a:lnTo>
                <a:lnTo>
                  <a:pt x="6299581" y="266700"/>
                </a:lnTo>
                <a:lnTo>
                  <a:pt x="6296913" y="254000"/>
                </a:lnTo>
                <a:lnTo>
                  <a:pt x="6293484" y="228600"/>
                </a:lnTo>
                <a:lnTo>
                  <a:pt x="6278880" y="190500"/>
                </a:lnTo>
                <a:lnTo>
                  <a:pt x="6250178" y="139700"/>
                </a:lnTo>
                <a:lnTo>
                  <a:pt x="6212585" y="88900"/>
                </a:lnTo>
                <a:lnTo>
                  <a:pt x="6190741" y="76200"/>
                </a:lnTo>
                <a:lnTo>
                  <a:pt x="6166992" y="50800"/>
                </a:lnTo>
                <a:lnTo>
                  <a:pt x="6142355" y="38100"/>
                </a:lnTo>
                <a:close/>
              </a:path>
              <a:path w="6303645" h="1727200">
                <a:moveTo>
                  <a:pt x="6061963" y="1676400"/>
                </a:moveTo>
                <a:lnTo>
                  <a:pt x="240537" y="1676400"/>
                </a:lnTo>
                <a:lnTo>
                  <a:pt x="253364" y="1689100"/>
                </a:lnTo>
                <a:lnTo>
                  <a:pt x="6049263" y="1689100"/>
                </a:lnTo>
                <a:lnTo>
                  <a:pt x="6061963" y="1676400"/>
                </a:lnTo>
                <a:close/>
              </a:path>
              <a:path w="6303645" h="1727200">
                <a:moveTo>
                  <a:pt x="231267" y="1663700"/>
                </a:moveTo>
                <a:lnTo>
                  <a:pt x="203834" y="1663700"/>
                </a:lnTo>
                <a:lnTo>
                  <a:pt x="216026" y="1676400"/>
                </a:lnTo>
                <a:lnTo>
                  <a:pt x="242950" y="1676400"/>
                </a:lnTo>
                <a:lnTo>
                  <a:pt x="231267" y="1663700"/>
                </a:lnTo>
                <a:close/>
              </a:path>
              <a:path w="6303645" h="1727200">
                <a:moveTo>
                  <a:pt x="6098539" y="1663700"/>
                </a:moveTo>
                <a:lnTo>
                  <a:pt x="6070981" y="1663700"/>
                </a:lnTo>
                <a:lnTo>
                  <a:pt x="6058915" y="1676400"/>
                </a:lnTo>
                <a:lnTo>
                  <a:pt x="6086729" y="1676400"/>
                </a:lnTo>
                <a:lnTo>
                  <a:pt x="6098539" y="1663700"/>
                </a:lnTo>
                <a:close/>
              </a:path>
              <a:path w="6303645" h="1727200">
                <a:moveTo>
                  <a:pt x="209295" y="76200"/>
                </a:moveTo>
                <a:lnTo>
                  <a:pt x="182118" y="76200"/>
                </a:lnTo>
                <a:lnTo>
                  <a:pt x="160400" y="88900"/>
                </a:lnTo>
                <a:lnTo>
                  <a:pt x="140081" y="101600"/>
                </a:lnTo>
                <a:lnTo>
                  <a:pt x="121412" y="127000"/>
                </a:lnTo>
                <a:lnTo>
                  <a:pt x="104393" y="139700"/>
                </a:lnTo>
                <a:lnTo>
                  <a:pt x="89153" y="165100"/>
                </a:lnTo>
                <a:lnTo>
                  <a:pt x="75818" y="190500"/>
                </a:lnTo>
                <a:lnTo>
                  <a:pt x="69976" y="190500"/>
                </a:lnTo>
                <a:lnTo>
                  <a:pt x="55879" y="228600"/>
                </a:lnTo>
                <a:lnTo>
                  <a:pt x="46990" y="266700"/>
                </a:lnTo>
                <a:lnTo>
                  <a:pt x="43941" y="304800"/>
                </a:lnTo>
                <a:lnTo>
                  <a:pt x="43941" y="1422400"/>
                </a:lnTo>
                <a:lnTo>
                  <a:pt x="44195" y="1435100"/>
                </a:lnTo>
                <a:lnTo>
                  <a:pt x="45212" y="1447800"/>
                </a:lnTo>
                <a:lnTo>
                  <a:pt x="46862" y="1460500"/>
                </a:lnTo>
                <a:lnTo>
                  <a:pt x="49148" y="1485900"/>
                </a:lnTo>
                <a:lnTo>
                  <a:pt x="52069" y="1485900"/>
                </a:lnTo>
                <a:lnTo>
                  <a:pt x="55625" y="1498600"/>
                </a:lnTo>
                <a:lnTo>
                  <a:pt x="59690" y="1511300"/>
                </a:lnTo>
                <a:lnTo>
                  <a:pt x="75184" y="1549400"/>
                </a:lnTo>
                <a:lnTo>
                  <a:pt x="103378" y="1587500"/>
                </a:lnTo>
                <a:lnTo>
                  <a:pt x="120268" y="1612900"/>
                </a:lnTo>
                <a:lnTo>
                  <a:pt x="138937" y="1625600"/>
                </a:lnTo>
                <a:lnTo>
                  <a:pt x="159131" y="1638300"/>
                </a:lnTo>
                <a:lnTo>
                  <a:pt x="181101" y="1663700"/>
                </a:lnTo>
                <a:lnTo>
                  <a:pt x="207899" y="1663700"/>
                </a:lnTo>
                <a:lnTo>
                  <a:pt x="197103" y="1651000"/>
                </a:lnTo>
                <a:lnTo>
                  <a:pt x="186054" y="1651000"/>
                </a:lnTo>
                <a:lnTo>
                  <a:pt x="164845" y="1638300"/>
                </a:lnTo>
                <a:lnTo>
                  <a:pt x="145541" y="1625600"/>
                </a:lnTo>
                <a:lnTo>
                  <a:pt x="127762" y="1600200"/>
                </a:lnTo>
                <a:lnTo>
                  <a:pt x="111506" y="1587500"/>
                </a:lnTo>
                <a:lnTo>
                  <a:pt x="97154" y="1562100"/>
                </a:lnTo>
                <a:lnTo>
                  <a:pt x="84581" y="1549400"/>
                </a:lnTo>
                <a:lnTo>
                  <a:pt x="79375" y="1536700"/>
                </a:lnTo>
                <a:lnTo>
                  <a:pt x="66040" y="1498600"/>
                </a:lnTo>
                <a:lnTo>
                  <a:pt x="57657" y="1460500"/>
                </a:lnTo>
                <a:lnTo>
                  <a:pt x="54863" y="1422400"/>
                </a:lnTo>
                <a:lnTo>
                  <a:pt x="54863" y="304800"/>
                </a:lnTo>
                <a:lnTo>
                  <a:pt x="57912" y="266700"/>
                </a:lnTo>
                <a:lnTo>
                  <a:pt x="62991" y="241300"/>
                </a:lnTo>
                <a:lnTo>
                  <a:pt x="66420" y="241300"/>
                </a:lnTo>
                <a:lnTo>
                  <a:pt x="70357" y="228600"/>
                </a:lnTo>
                <a:lnTo>
                  <a:pt x="85597" y="190500"/>
                </a:lnTo>
                <a:lnTo>
                  <a:pt x="113156" y="152400"/>
                </a:lnTo>
                <a:lnTo>
                  <a:pt x="129540" y="127000"/>
                </a:lnTo>
                <a:lnTo>
                  <a:pt x="147573" y="114300"/>
                </a:lnTo>
                <a:lnTo>
                  <a:pt x="167004" y="101600"/>
                </a:lnTo>
                <a:lnTo>
                  <a:pt x="187832" y="88900"/>
                </a:lnTo>
                <a:lnTo>
                  <a:pt x="198119" y="88900"/>
                </a:lnTo>
                <a:lnTo>
                  <a:pt x="209295" y="76200"/>
                </a:lnTo>
                <a:close/>
              </a:path>
              <a:path w="6303645" h="1727200">
                <a:moveTo>
                  <a:pt x="6122288" y="76200"/>
                </a:moveTo>
                <a:lnTo>
                  <a:pt x="6095364" y="76200"/>
                </a:lnTo>
                <a:lnTo>
                  <a:pt x="6106413" y="88900"/>
                </a:lnTo>
                <a:lnTo>
                  <a:pt x="6117335" y="88900"/>
                </a:lnTo>
                <a:lnTo>
                  <a:pt x="6138545" y="101600"/>
                </a:lnTo>
                <a:lnTo>
                  <a:pt x="6157849" y="114300"/>
                </a:lnTo>
                <a:lnTo>
                  <a:pt x="6175629" y="127000"/>
                </a:lnTo>
                <a:lnTo>
                  <a:pt x="6191758" y="152400"/>
                </a:lnTo>
                <a:lnTo>
                  <a:pt x="6206235" y="165100"/>
                </a:lnTo>
                <a:lnTo>
                  <a:pt x="6223888" y="203200"/>
                </a:lnTo>
                <a:lnTo>
                  <a:pt x="6237224" y="241300"/>
                </a:lnTo>
                <a:lnTo>
                  <a:pt x="6240653" y="254000"/>
                </a:lnTo>
                <a:lnTo>
                  <a:pt x="6243320" y="254000"/>
                </a:lnTo>
                <a:lnTo>
                  <a:pt x="6245606" y="266700"/>
                </a:lnTo>
                <a:lnTo>
                  <a:pt x="6247257" y="279400"/>
                </a:lnTo>
                <a:lnTo>
                  <a:pt x="6248146" y="292100"/>
                </a:lnTo>
                <a:lnTo>
                  <a:pt x="6248400" y="304800"/>
                </a:lnTo>
                <a:lnTo>
                  <a:pt x="6248400" y="1422400"/>
                </a:lnTo>
                <a:lnTo>
                  <a:pt x="6245352" y="1460500"/>
                </a:lnTo>
                <a:lnTo>
                  <a:pt x="6236842" y="1498600"/>
                </a:lnTo>
                <a:lnTo>
                  <a:pt x="6223381" y="1536700"/>
                </a:lnTo>
                <a:lnTo>
                  <a:pt x="6204711" y="1574800"/>
                </a:lnTo>
                <a:lnTo>
                  <a:pt x="6173851" y="1600200"/>
                </a:lnTo>
                <a:lnTo>
                  <a:pt x="6155816" y="1625600"/>
                </a:lnTo>
                <a:lnTo>
                  <a:pt x="6136385" y="1638300"/>
                </a:lnTo>
                <a:lnTo>
                  <a:pt x="6115558" y="1651000"/>
                </a:lnTo>
                <a:lnTo>
                  <a:pt x="6105271" y="1651000"/>
                </a:lnTo>
                <a:lnTo>
                  <a:pt x="6093967" y="1663700"/>
                </a:lnTo>
                <a:lnTo>
                  <a:pt x="6121273" y="1663700"/>
                </a:lnTo>
                <a:lnTo>
                  <a:pt x="6142862" y="1651000"/>
                </a:lnTo>
                <a:lnTo>
                  <a:pt x="6163183" y="1625600"/>
                </a:lnTo>
                <a:lnTo>
                  <a:pt x="6181979" y="1612900"/>
                </a:lnTo>
                <a:lnTo>
                  <a:pt x="6214109" y="1574800"/>
                </a:lnTo>
                <a:lnTo>
                  <a:pt x="6233286" y="1536700"/>
                </a:lnTo>
                <a:lnTo>
                  <a:pt x="6243320" y="1511300"/>
                </a:lnTo>
                <a:lnTo>
                  <a:pt x="6247383" y="1511300"/>
                </a:lnTo>
                <a:lnTo>
                  <a:pt x="6256274" y="1473200"/>
                </a:lnTo>
                <a:lnTo>
                  <a:pt x="6258940" y="1435100"/>
                </a:lnTo>
                <a:lnTo>
                  <a:pt x="6259322" y="1422400"/>
                </a:lnTo>
                <a:lnTo>
                  <a:pt x="6259322" y="304800"/>
                </a:lnTo>
                <a:lnTo>
                  <a:pt x="6256401" y="266700"/>
                </a:lnTo>
                <a:lnTo>
                  <a:pt x="6247637" y="228600"/>
                </a:lnTo>
                <a:lnTo>
                  <a:pt x="6239002" y="203200"/>
                </a:lnTo>
                <a:lnTo>
                  <a:pt x="6233667" y="203200"/>
                </a:lnTo>
                <a:lnTo>
                  <a:pt x="6228080" y="190500"/>
                </a:lnTo>
                <a:lnTo>
                  <a:pt x="6214999" y="165100"/>
                </a:lnTo>
                <a:lnTo>
                  <a:pt x="6199885" y="139700"/>
                </a:lnTo>
                <a:lnTo>
                  <a:pt x="6182995" y="127000"/>
                </a:lnTo>
                <a:lnTo>
                  <a:pt x="6164453" y="114300"/>
                </a:lnTo>
                <a:lnTo>
                  <a:pt x="6144259" y="88900"/>
                </a:lnTo>
                <a:lnTo>
                  <a:pt x="6122288" y="76200"/>
                </a:lnTo>
                <a:close/>
              </a:path>
              <a:path w="6303645" h="1727200">
                <a:moveTo>
                  <a:pt x="232409" y="63500"/>
                </a:moveTo>
                <a:lnTo>
                  <a:pt x="204723" y="63500"/>
                </a:lnTo>
                <a:lnTo>
                  <a:pt x="193166" y="76200"/>
                </a:lnTo>
                <a:lnTo>
                  <a:pt x="220599" y="76200"/>
                </a:lnTo>
                <a:lnTo>
                  <a:pt x="232409" y="63500"/>
                </a:lnTo>
                <a:close/>
              </a:path>
              <a:path w="6303645" h="1727200">
                <a:moveTo>
                  <a:pt x="6099302" y="63500"/>
                </a:moveTo>
                <a:lnTo>
                  <a:pt x="6060439" y="63500"/>
                </a:lnTo>
                <a:lnTo>
                  <a:pt x="6072124" y="76200"/>
                </a:lnTo>
                <a:lnTo>
                  <a:pt x="6110858" y="76200"/>
                </a:lnTo>
                <a:lnTo>
                  <a:pt x="6099302" y="63500"/>
                </a:lnTo>
                <a:close/>
              </a:path>
              <a:path w="6303645" h="1727200">
                <a:moveTo>
                  <a:pt x="6062853" y="50800"/>
                </a:moveTo>
                <a:lnTo>
                  <a:pt x="241426" y="50800"/>
                </a:lnTo>
                <a:lnTo>
                  <a:pt x="228981" y="63500"/>
                </a:lnTo>
                <a:lnTo>
                  <a:pt x="6075172" y="63500"/>
                </a:lnTo>
                <a:lnTo>
                  <a:pt x="6062853" y="50800"/>
                </a:lnTo>
                <a:close/>
              </a:path>
              <a:path w="6303645" h="1727200">
                <a:moveTo>
                  <a:pt x="6115304" y="25400"/>
                </a:moveTo>
                <a:lnTo>
                  <a:pt x="186562" y="25400"/>
                </a:lnTo>
                <a:lnTo>
                  <a:pt x="173100" y="38100"/>
                </a:lnTo>
                <a:lnTo>
                  <a:pt x="6129020" y="38100"/>
                </a:lnTo>
                <a:lnTo>
                  <a:pt x="6115304" y="25400"/>
                </a:lnTo>
                <a:close/>
              </a:path>
              <a:path w="6303645" h="1727200">
                <a:moveTo>
                  <a:pt x="6087236" y="12700"/>
                </a:moveTo>
                <a:lnTo>
                  <a:pt x="214883" y="12700"/>
                </a:lnTo>
                <a:lnTo>
                  <a:pt x="200787" y="25400"/>
                </a:lnTo>
                <a:lnTo>
                  <a:pt x="6101460" y="25400"/>
                </a:lnTo>
                <a:lnTo>
                  <a:pt x="6087236" y="12700"/>
                </a:lnTo>
                <a:close/>
              </a:path>
              <a:path w="6303645" h="1727200">
                <a:moveTo>
                  <a:pt x="6027292" y="0"/>
                </a:moveTo>
                <a:lnTo>
                  <a:pt x="274446" y="0"/>
                </a:lnTo>
                <a:lnTo>
                  <a:pt x="259206" y="12700"/>
                </a:lnTo>
                <a:lnTo>
                  <a:pt x="6042786" y="12700"/>
                </a:lnTo>
                <a:lnTo>
                  <a:pt x="6027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9623" y="2212289"/>
            <a:ext cx="5524753" cy="92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56077" y="4159453"/>
            <a:ext cx="3831844" cy="90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2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240282"/>
            <a:ext cx="145732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1950"/>
            <a:ext cx="5836285" cy="1555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0067" y="1696211"/>
              <a:ext cx="3249168" cy="646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3023616"/>
              <a:ext cx="5791200" cy="29824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883" y="3048000"/>
              <a:ext cx="5666232" cy="2857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4311" y="3043427"/>
              <a:ext cx="5675630" cy="2867025"/>
            </a:xfrm>
            <a:custGeom>
              <a:avLst/>
              <a:gdLst/>
              <a:ahLst/>
              <a:cxnLst/>
              <a:rect l="l" t="t" r="r" b="b"/>
              <a:pathLst>
                <a:path w="5675630" h="2867025">
                  <a:moveTo>
                    <a:pt x="0" y="2866644"/>
                  </a:moveTo>
                  <a:lnTo>
                    <a:pt x="5675376" y="2866644"/>
                  </a:lnTo>
                  <a:lnTo>
                    <a:pt x="5675376" y="0"/>
                  </a:lnTo>
                  <a:lnTo>
                    <a:pt x="0" y="0"/>
                  </a:lnTo>
                  <a:lnTo>
                    <a:pt x="0" y="2866644"/>
                  </a:lnTo>
                  <a:close/>
                </a:path>
              </a:pathLst>
            </a:custGeom>
            <a:ln w="9143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959" y="344648"/>
            <a:ext cx="5075538" cy="86177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Dr</a:t>
            </a:r>
            <a:r>
              <a:rPr lang="en-US" sz="2800" dirty="0" smtClean="0">
                <a:solidFill>
                  <a:schemeClr val="bg1"/>
                </a:solidFill>
              </a:rPr>
              <a:t>. Muhannad </a:t>
            </a:r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Rabaty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nd</a:t>
            </a:r>
            <a:r>
              <a:rPr lang="en-US" sz="2800" dirty="0" smtClean="0">
                <a:solidFill>
                  <a:schemeClr val="bg1"/>
                </a:solidFill>
              </a:rPr>
              <a:t> Lab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709534" cy="21794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804545">
              <a:lnSpc>
                <a:spcPct val="90000"/>
              </a:lnSpc>
              <a:spcBef>
                <a:spcPts val="395"/>
              </a:spcBef>
            </a:pPr>
            <a:r>
              <a:rPr sz="2500" spc="-5" dirty="0">
                <a:solidFill>
                  <a:srgbClr val="000000"/>
                </a:solidFill>
              </a:rPr>
              <a:t>The </a:t>
            </a:r>
            <a:r>
              <a:rPr sz="2500" spc="-10" dirty="0">
                <a:solidFill>
                  <a:srgbClr val="000000"/>
                </a:solidFill>
              </a:rPr>
              <a:t>amount</a:t>
            </a:r>
            <a:r>
              <a:rPr sz="2500" spc="4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of</a:t>
            </a:r>
            <a:r>
              <a:rPr sz="2500" spc="1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a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preservative</a:t>
            </a:r>
            <a:r>
              <a:rPr sz="2500" spc="5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required</a:t>
            </a:r>
            <a:r>
              <a:rPr sz="2500" spc="4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to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protect</a:t>
            </a:r>
            <a:r>
              <a:rPr sz="2500" spc="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a 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syrup</a:t>
            </a:r>
            <a:r>
              <a:rPr sz="2500" spc="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against</a:t>
            </a:r>
            <a:r>
              <a:rPr sz="2500" spc="2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microbial</a:t>
            </a:r>
            <a:r>
              <a:rPr sz="2500" spc="7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growth</a:t>
            </a:r>
            <a:r>
              <a:rPr sz="2500" spc="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varies</a:t>
            </a:r>
            <a:r>
              <a:rPr sz="2500" spc="4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with</a:t>
            </a:r>
            <a:r>
              <a:rPr sz="2500" spc="1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the</a:t>
            </a:r>
            <a:r>
              <a:rPr sz="2500" spc="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proportion</a:t>
            </a:r>
            <a:r>
              <a:rPr sz="2500" spc="4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of </a:t>
            </a:r>
            <a:r>
              <a:rPr sz="2500" spc="-61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water</a:t>
            </a:r>
            <a:r>
              <a:rPr sz="2500" spc="2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available</a:t>
            </a:r>
            <a:r>
              <a:rPr sz="2500" spc="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for</a:t>
            </a:r>
            <a:r>
              <a:rPr sz="2500" spc="1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microbial</a:t>
            </a:r>
            <a:r>
              <a:rPr sz="2500" spc="6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growth</a:t>
            </a:r>
            <a:r>
              <a:rPr sz="2500" spc="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and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capability</a:t>
            </a:r>
            <a:r>
              <a:rPr sz="2500" spc="4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of 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preservative</a:t>
            </a:r>
            <a:r>
              <a:rPr sz="2500" spc="4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itself</a:t>
            </a:r>
            <a:r>
              <a:rPr sz="2500" spc="-5" dirty="0" smtClean="0">
                <a:solidFill>
                  <a:srgbClr val="000000"/>
                </a:solidFill>
              </a:rPr>
              <a:t>.</a:t>
            </a:r>
            <a:r>
              <a:rPr lang="en-US" sz="2500" spc="-5" dirty="0" smtClean="0">
                <a:solidFill>
                  <a:srgbClr val="000000"/>
                </a:solidFill>
              </a:rPr>
              <a:t/>
            </a:r>
            <a:br>
              <a:rPr lang="en-US" sz="2500" spc="-5" dirty="0" smtClean="0">
                <a:solidFill>
                  <a:srgbClr val="000000"/>
                </a:solidFill>
              </a:rPr>
            </a:br>
            <a:endParaRPr sz="250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b="1" spc="-5" dirty="0">
                <a:latin typeface="Times New Roman"/>
                <a:cs typeface="Times New Roman"/>
              </a:rPr>
              <a:t>Most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commonly</a:t>
            </a:r>
            <a:r>
              <a:rPr sz="2500" b="1" spc="3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used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preservative: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668" y="3654789"/>
            <a:ext cx="7653655" cy="112146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45"/>
              </a:spcBef>
              <a:buClr>
                <a:srgbClr val="2CA1BE"/>
              </a:buClr>
              <a:buSzPct val="68181"/>
              <a:buAutoNum type="romanL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Benzoic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acid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40"/>
              </a:spcBef>
              <a:buClr>
                <a:srgbClr val="2CA1BE"/>
              </a:buClr>
              <a:buSzPct val="68181"/>
              <a:buAutoNum type="romanL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Sodium benzoate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42" y="675131"/>
            <a:ext cx="7376934" cy="515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32" y="1162558"/>
            <a:ext cx="53282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latin typeface="Times New Roman"/>
                <a:cs typeface="Times New Roman"/>
              </a:rPr>
              <a:t>Most</a:t>
            </a:r>
            <a:r>
              <a:rPr sz="3100" b="1" dirty="0">
                <a:latin typeface="Times New Roman"/>
                <a:cs typeface="Times New Roman"/>
              </a:rPr>
              <a:t> </a:t>
            </a:r>
            <a:r>
              <a:rPr sz="3100" b="1" spc="-5" dirty="0">
                <a:latin typeface="Times New Roman"/>
                <a:cs typeface="Times New Roman"/>
              </a:rPr>
              <a:t>syrups</a:t>
            </a:r>
            <a:r>
              <a:rPr sz="3100" b="1" spc="30" dirty="0">
                <a:latin typeface="Times New Roman"/>
                <a:cs typeface="Times New Roman"/>
              </a:rPr>
              <a:t> </a:t>
            </a:r>
            <a:r>
              <a:rPr sz="3100" b="1" spc="-20" dirty="0">
                <a:latin typeface="Times New Roman"/>
                <a:cs typeface="Times New Roman"/>
              </a:rPr>
              <a:t>are</a:t>
            </a:r>
            <a:r>
              <a:rPr sz="3100" b="1" spc="-10" dirty="0">
                <a:latin typeface="Times New Roman"/>
                <a:cs typeface="Times New Roman"/>
              </a:rPr>
              <a:t> flavored</a:t>
            </a:r>
            <a:r>
              <a:rPr sz="3100" b="1" spc="10" dirty="0">
                <a:latin typeface="Times New Roman"/>
                <a:cs typeface="Times New Roman"/>
              </a:rPr>
              <a:t> </a:t>
            </a:r>
            <a:r>
              <a:rPr sz="3100" b="1" spc="-10" dirty="0">
                <a:latin typeface="Times New Roman"/>
                <a:cs typeface="Times New Roman"/>
              </a:rPr>
              <a:t>with:-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688033"/>
            <a:ext cx="4345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5975" algn="l"/>
              </a:tabLst>
            </a:pP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1.	</a:t>
            </a:r>
            <a:r>
              <a:rPr sz="2300" spc="-5" dirty="0">
                <a:solidFill>
                  <a:srgbClr val="006FC0"/>
                </a:solidFill>
                <a:latin typeface="Times New Roman"/>
                <a:cs typeface="Times New Roman"/>
              </a:rPr>
              <a:t>Naturally</a:t>
            </a:r>
            <a:r>
              <a:rPr sz="23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occurring</a:t>
            </a:r>
            <a:r>
              <a:rPr sz="23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Times New Roman"/>
                <a:cs typeface="Times New Roman"/>
              </a:rPr>
              <a:t>materials: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876" y="2041372"/>
            <a:ext cx="4185285" cy="12280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495"/>
              </a:spcBef>
              <a:tabLst>
                <a:tab pos="2427605" algn="l"/>
              </a:tabLst>
            </a:pPr>
            <a:r>
              <a:rPr sz="2300" spc="-40" dirty="0">
                <a:latin typeface="Times New Roman"/>
                <a:cs typeface="Times New Roman"/>
              </a:rPr>
              <a:t>Volatile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oils	i.e.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Orange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oil.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Synthetic</a:t>
            </a:r>
            <a:r>
              <a:rPr sz="23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flavorants:</a:t>
            </a:r>
            <a:endParaRPr sz="2300">
              <a:latin typeface="Times New Roman"/>
              <a:cs typeface="Times New Roman"/>
            </a:endParaRPr>
          </a:p>
          <a:p>
            <a:pPr marL="810895">
              <a:lnSpc>
                <a:spcPct val="100000"/>
              </a:lnSpc>
              <a:spcBef>
                <a:spcPts val="395"/>
              </a:spcBef>
            </a:pPr>
            <a:r>
              <a:rPr sz="2300" spc="-35" dirty="0">
                <a:latin typeface="Times New Roman"/>
                <a:cs typeface="Times New Roman"/>
              </a:rPr>
              <a:t>Vanillin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others.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2491867"/>
            <a:ext cx="2451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006FC0"/>
                </a:solidFill>
                <a:latin typeface="Times New Roman"/>
                <a:cs typeface="Times New Roman"/>
              </a:rPr>
              <a:t>2.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620538"/>
            <a:ext cx="7095490" cy="144975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1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Purpose</a:t>
            </a:r>
            <a:r>
              <a:rPr lang="en-US" sz="31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and benefits of </a:t>
            </a:r>
            <a:r>
              <a:rPr lang="en-US" sz="3100" b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flavorant</a:t>
            </a:r>
            <a:endParaRPr sz="3100" dirty="0">
              <a:latin typeface="Times New Roman"/>
              <a:cs typeface="Times New Roman"/>
            </a:endParaRPr>
          </a:p>
          <a:p>
            <a:pPr marL="357505" algn="ctr">
              <a:lnSpc>
                <a:spcPct val="100000"/>
              </a:lnSpc>
              <a:spcBef>
                <a:spcPts val="430"/>
              </a:spcBef>
            </a:pPr>
            <a:r>
              <a:rPr sz="2300" spc="-80" dirty="0">
                <a:latin typeface="Times New Roman"/>
                <a:cs typeface="Times New Roman"/>
              </a:rPr>
              <a:t>To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render</a:t>
            </a:r>
            <a:r>
              <a:rPr sz="2300" spc="-5" dirty="0">
                <a:latin typeface="Times New Roman"/>
                <a:cs typeface="Times New Roman"/>
              </a:rPr>
              <a:t> 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syrup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pleasant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taste</a:t>
            </a:r>
            <a:r>
              <a:rPr sz="2300" b="1" dirty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984" y="293333"/>
            <a:ext cx="3643098" cy="447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6" y="1772285"/>
            <a:ext cx="779970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04545">
              <a:lnSpc>
                <a:spcPct val="100000"/>
              </a:lnSpc>
              <a:spcBef>
                <a:spcPts val="105"/>
              </a:spcBef>
            </a:pPr>
            <a:r>
              <a:rPr spc="-90" dirty="0">
                <a:solidFill>
                  <a:srgbClr val="000000"/>
                </a:solidFill>
              </a:rPr>
              <a:t>To </a:t>
            </a:r>
            <a:r>
              <a:rPr dirty="0">
                <a:solidFill>
                  <a:srgbClr val="000000"/>
                </a:solidFill>
              </a:rPr>
              <a:t>enhance the </a:t>
            </a:r>
            <a:r>
              <a:rPr spc="-5" dirty="0">
                <a:solidFill>
                  <a:srgbClr val="000000"/>
                </a:solidFill>
              </a:rPr>
              <a:t>appeal </a:t>
            </a:r>
            <a:r>
              <a:rPr dirty="0">
                <a:solidFill>
                  <a:srgbClr val="000000"/>
                </a:solidFill>
              </a:rPr>
              <a:t>of the </a:t>
            </a:r>
            <a:r>
              <a:rPr spc="-5" dirty="0">
                <a:solidFill>
                  <a:srgbClr val="000000"/>
                </a:solidFill>
              </a:rPr>
              <a:t>syrup </a:t>
            </a:r>
            <a:r>
              <a:rPr dirty="0">
                <a:solidFill>
                  <a:srgbClr val="000000"/>
                </a:solidFill>
              </a:rPr>
              <a:t>, a coloring agent </a:t>
            </a:r>
            <a:r>
              <a:rPr spc="-6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correlate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flavorant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employed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used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981" y="608491"/>
            <a:ext cx="2590800" cy="5345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8010" y="2874264"/>
            <a:ext cx="3375019" cy="1621536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-156248" y="390871"/>
            <a:ext cx="14478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0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indent="804545">
              <a:spcBef>
                <a:spcPts val="105"/>
              </a:spcBef>
            </a:pPr>
            <a:r>
              <a:rPr lang="en-US" sz="4800" kern="0" spc="-90" dirty="0" smtClean="0">
                <a:solidFill>
                  <a:srgbClr val="0070C0"/>
                </a:solidFill>
              </a:rPr>
              <a:t>iv.</a:t>
            </a:r>
            <a:endParaRPr lang="en-US" sz="48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0494" y="1381709"/>
            <a:ext cx="62782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Preparation</a:t>
            </a:r>
            <a:r>
              <a:rPr sz="54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5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Syrups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2971800"/>
            <a:ext cx="5737859" cy="3133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09" y="914400"/>
            <a:ext cx="8879205" cy="3773804"/>
            <a:chOff x="132587" y="1199387"/>
            <a:chExt cx="8879205" cy="37738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1199387"/>
              <a:ext cx="8878823" cy="3773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99" y="1219199"/>
              <a:ext cx="8763000" cy="3657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499" y="1219199"/>
              <a:ext cx="8763000" cy="3657600"/>
            </a:xfrm>
            <a:custGeom>
              <a:avLst/>
              <a:gdLst/>
              <a:ahLst/>
              <a:cxnLst/>
              <a:rect l="l" t="t" r="r" b="b"/>
              <a:pathLst>
                <a:path w="8763000" h="3657600">
                  <a:moveTo>
                    <a:pt x="609612" y="0"/>
                  </a:moveTo>
                  <a:lnTo>
                    <a:pt x="8153400" y="0"/>
                  </a:lnTo>
                  <a:lnTo>
                    <a:pt x="8201040" y="1834"/>
                  </a:lnTo>
                  <a:lnTo>
                    <a:pt x="8247677" y="7245"/>
                  </a:lnTo>
                  <a:lnTo>
                    <a:pt x="8293177" y="16099"/>
                  </a:lnTo>
                  <a:lnTo>
                    <a:pt x="8337402" y="28260"/>
                  </a:lnTo>
                  <a:lnTo>
                    <a:pt x="8380217" y="43592"/>
                  </a:lnTo>
                  <a:lnTo>
                    <a:pt x="8421488" y="61959"/>
                  </a:lnTo>
                  <a:lnTo>
                    <a:pt x="8461078" y="83227"/>
                  </a:lnTo>
                  <a:lnTo>
                    <a:pt x="8498852" y="107259"/>
                  </a:lnTo>
                  <a:lnTo>
                    <a:pt x="8534675" y="133920"/>
                  </a:lnTo>
                  <a:lnTo>
                    <a:pt x="8568411" y="163075"/>
                  </a:lnTo>
                  <a:lnTo>
                    <a:pt x="8599924" y="194588"/>
                  </a:lnTo>
                  <a:lnTo>
                    <a:pt x="8629079" y="228324"/>
                  </a:lnTo>
                  <a:lnTo>
                    <a:pt x="8655740" y="264147"/>
                  </a:lnTo>
                  <a:lnTo>
                    <a:pt x="8679772" y="301921"/>
                  </a:lnTo>
                  <a:lnTo>
                    <a:pt x="8701040" y="341511"/>
                  </a:lnTo>
                  <a:lnTo>
                    <a:pt x="8719407" y="382782"/>
                  </a:lnTo>
                  <a:lnTo>
                    <a:pt x="8734739" y="425597"/>
                  </a:lnTo>
                  <a:lnTo>
                    <a:pt x="8746900" y="469822"/>
                  </a:lnTo>
                  <a:lnTo>
                    <a:pt x="8755754" y="515322"/>
                  </a:lnTo>
                  <a:lnTo>
                    <a:pt x="8761165" y="561959"/>
                  </a:lnTo>
                  <a:lnTo>
                    <a:pt x="8763000" y="609600"/>
                  </a:lnTo>
                  <a:lnTo>
                    <a:pt x="8763000" y="3657600"/>
                  </a:lnTo>
                  <a:lnTo>
                    <a:pt x="0" y="3657600"/>
                  </a:lnTo>
                  <a:lnTo>
                    <a:pt x="0" y="609600"/>
                  </a:lnTo>
                  <a:lnTo>
                    <a:pt x="1834" y="561959"/>
                  </a:lnTo>
                  <a:lnTo>
                    <a:pt x="7246" y="515322"/>
                  </a:lnTo>
                  <a:lnTo>
                    <a:pt x="16100" y="469822"/>
                  </a:lnTo>
                  <a:lnTo>
                    <a:pt x="28261" y="425597"/>
                  </a:lnTo>
                  <a:lnTo>
                    <a:pt x="43594" y="382782"/>
                  </a:lnTo>
                  <a:lnTo>
                    <a:pt x="61962" y="341511"/>
                  </a:lnTo>
                  <a:lnTo>
                    <a:pt x="83230" y="301921"/>
                  </a:lnTo>
                  <a:lnTo>
                    <a:pt x="107263" y="264147"/>
                  </a:lnTo>
                  <a:lnTo>
                    <a:pt x="133925" y="228324"/>
                  </a:lnTo>
                  <a:lnTo>
                    <a:pt x="163081" y="194588"/>
                  </a:lnTo>
                  <a:lnTo>
                    <a:pt x="194595" y="163075"/>
                  </a:lnTo>
                  <a:lnTo>
                    <a:pt x="228332" y="133920"/>
                  </a:lnTo>
                  <a:lnTo>
                    <a:pt x="264155" y="107259"/>
                  </a:lnTo>
                  <a:lnTo>
                    <a:pt x="301930" y="83227"/>
                  </a:lnTo>
                  <a:lnTo>
                    <a:pt x="341521" y="61959"/>
                  </a:lnTo>
                  <a:lnTo>
                    <a:pt x="382793" y="43592"/>
                  </a:lnTo>
                  <a:lnTo>
                    <a:pt x="425609" y="28260"/>
                  </a:lnTo>
                  <a:lnTo>
                    <a:pt x="469834" y="16099"/>
                  </a:lnTo>
                  <a:lnTo>
                    <a:pt x="515334" y="7245"/>
                  </a:lnTo>
                  <a:lnTo>
                    <a:pt x="561972" y="1834"/>
                  </a:lnTo>
                  <a:lnTo>
                    <a:pt x="609612" y="0"/>
                  </a:lnTo>
                  <a:close/>
                </a:path>
              </a:pathLst>
            </a:custGeom>
            <a:ln w="9144">
              <a:solidFill>
                <a:srgbClr val="396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9740" y="172923"/>
            <a:ext cx="8043545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118110" indent="-534035">
              <a:lnSpc>
                <a:spcPct val="100000"/>
              </a:lnSpc>
              <a:spcBef>
                <a:spcPts val="100"/>
              </a:spcBef>
              <a:buSzPct val="66666"/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Syrups</a:t>
            </a:r>
            <a:r>
              <a:rPr sz="2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27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frequently</a:t>
            </a:r>
            <a:r>
              <a:rPr sz="27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prepared</a:t>
            </a:r>
            <a:r>
              <a:rPr sz="27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lang="en-US" sz="2700" spc="-15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546100" indent="-534035">
              <a:lnSpc>
                <a:spcPct val="100000"/>
              </a:lnSpc>
              <a:buSzPct val="66666"/>
              <a:buAutoNum type="arabicParenR"/>
              <a:tabLst>
                <a:tab pos="546100" algn="l"/>
                <a:tab pos="546735" algn="l"/>
              </a:tabLst>
            </a:pPr>
            <a:r>
              <a:rPr sz="2700" dirty="0">
                <a:latin typeface="Times New Roman"/>
                <a:cs typeface="Times New Roman"/>
              </a:rPr>
              <a:t>solution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ingredients</a:t>
            </a:r>
            <a:r>
              <a:rPr sz="2700" spc="-5" dirty="0">
                <a:latin typeface="Times New Roman"/>
                <a:cs typeface="Times New Roman"/>
              </a:rPr>
              <a:t> with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aid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heat,</a:t>
            </a:r>
          </a:p>
          <a:p>
            <a:pPr marL="546100" marR="5080" indent="-534035">
              <a:lnSpc>
                <a:spcPct val="100000"/>
              </a:lnSpc>
              <a:spcBef>
                <a:spcPts val="400"/>
              </a:spcBef>
              <a:buSzPct val="66666"/>
              <a:buAutoNum type="arabicParenR"/>
              <a:tabLst>
                <a:tab pos="546100" algn="l"/>
                <a:tab pos="546735" algn="l"/>
              </a:tabLst>
            </a:pPr>
            <a:r>
              <a:rPr sz="2700" dirty="0">
                <a:latin typeface="Times New Roman"/>
                <a:cs typeface="Times New Roman"/>
              </a:rPr>
              <a:t>solution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ingredients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by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agitation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without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use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heat</a:t>
            </a:r>
            <a:r>
              <a:rPr lang="en-US" sz="2700" dirty="0" smtClean="0">
                <a:latin typeface="Times New Roman"/>
                <a:cs typeface="Times New Roman"/>
              </a:rPr>
              <a:t>.</a:t>
            </a:r>
          </a:p>
          <a:p>
            <a:pPr marL="546100" marR="5080" indent="-534035">
              <a:lnSpc>
                <a:spcPct val="100000"/>
              </a:lnSpc>
              <a:spcBef>
                <a:spcPts val="400"/>
              </a:spcBef>
              <a:buSzPct val="66666"/>
              <a:buAutoNum type="arabicParenR"/>
              <a:tabLst>
                <a:tab pos="546100" algn="l"/>
                <a:tab pos="546735" algn="l"/>
              </a:tabLst>
            </a:pPr>
            <a:r>
              <a:rPr sz="2700" dirty="0" smtClean="0">
                <a:latin typeface="Times New Roman"/>
                <a:cs typeface="Times New Roman"/>
              </a:rPr>
              <a:t>addition</a:t>
            </a:r>
            <a:r>
              <a:rPr sz="2700" spc="-20" dirty="0" smtClean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sucrose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prepared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medicated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liquid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5" dirty="0">
                <a:latin typeface="Times New Roman"/>
                <a:cs typeface="Times New Roman"/>
              </a:rPr>
              <a:t>flavored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liquid,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19400"/>
            <a:ext cx="8754110" cy="4038600"/>
            <a:chOff x="0" y="2819400"/>
            <a:chExt cx="8754110" cy="4038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3124200"/>
              <a:ext cx="3614928" cy="2711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819400"/>
              <a:ext cx="3953255" cy="35509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5668" y="1502409"/>
            <a:ext cx="69240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Appropriate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patient,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whatever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age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is.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547" y="681830"/>
            <a:ext cx="6945624" cy="3996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036065"/>
            <a:ext cx="7792084" cy="229614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 smtClean="0">
                <a:latin typeface="Times New Roman"/>
                <a:cs typeface="Times New Roman"/>
              </a:rPr>
              <a:t>Economical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safe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 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patient</a:t>
            </a:r>
            <a:endParaRPr lang="en-US" sz="2700" dirty="0" smtClean="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US" sz="2700" dirty="0" smtClean="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sz="270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 smtClean="0">
                <a:latin typeface="Times New Roman"/>
                <a:cs typeface="Times New Roman"/>
              </a:rPr>
              <a:t>The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liquid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dosage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expected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certain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types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products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like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cough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medicines.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7475"/>
            <a:ext cx="6181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Difference </a:t>
            </a:r>
            <a:r>
              <a:rPr sz="3600" b="1" dirty="0">
                <a:latin typeface="Times New Roman"/>
                <a:cs typeface="Times New Roman"/>
              </a:rPr>
              <a:t>between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Syrups</a:t>
            </a:r>
            <a:r>
              <a:rPr sz="3600" b="1" spc="-2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Elixirs: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450" y="1519936"/>
          <a:ext cx="8001000" cy="487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53">
                <a:tc>
                  <a:txBody>
                    <a:bodyPr/>
                    <a:lstStyle/>
                    <a:p>
                      <a:pPr marR="1511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Syrups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Elixirs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0">
                <a:tc>
                  <a:txBody>
                    <a:bodyPr/>
                    <a:lstStyle/>
                    <a:p>
                      <a:pPr marL="91440" marR="122237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5000"/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Alcohol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necessary </a:t>
                      </a:r>
                      <a:r>
                        <a:rPr sz="2000" spc="-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component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870585">
                        <a:lnSpc>
                          <a:spcPct val="100000"/>
                        </a:lnSpc>
                        <a:buSzPct val="95000"/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more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sweet than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elixir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3.more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viscous than elixirs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4.High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concentration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sugar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5.Less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Stable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6.Difficult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to formulate than elixirs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7.More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effecting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masking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taste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medicinal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agents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24193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8.May not be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clear formulations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9.Sucrose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Syrup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diabetic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patient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20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exercise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care.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F5F9"/>
                    </a:solidFill>
                  </a:tcPr>
                </a:tc>
                <a:tc>
                  <a:txBody>
                    <a:bodyPr/>
                    <a:lstStyle/>
                    <a:p>
                      <a:pPr marL="283845" indent="-19240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5000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Alcohol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necessary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component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Times New Roman"/>
                        <a:buAutoNum type="arabicPeriod"/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92075" marR="122174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5000"/>
                        <a:buAutoNum type="arabicPeriod"/>
                        <a:tabLst>
                          <a:tab pos="2844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Less sweet than syrup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3.Less viscous than syrup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4.Less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proportion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sugar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5.More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stable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2075" marR="2019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6.Easy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formulate than syrups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7.Less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effecting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masking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taste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medicinal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agents</a:t>
                      </a:r>
                    </a:p>
                    <a:p>
                      <a:pPr marL="92075" marR="3340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8.These are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clear formulations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9.Can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Diabetic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patients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easily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828542"/>
            <a:ext cx="3287267" cy="4029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7741" y="559234"/>
            <a:ext cx="5665150" cy="2002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99057"/>
            <a:ext cx="778319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902335" algn="l"/>
                <a:tab pos="2501900" algn="l"/>
                <a:tab pos="2933700" algn="l"/>
                <a:tab pos="3110865" algn="l"/>
                <a:tab pos="4649470" algn="l"/>
                <a:tab pos="5259070" algn="l"/>
              </a:tabLst>
            </a:pPr>
            <a:r>
              <a:rPr sz="3600" dirty="0">
                <a:solidFill>
                  <a:srgbClr val="000000"/>
                </a:solidFill>
              </a:rPr>
              <a:t>“Syrups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are</a:t>
            </a:r>
            <a:r>
              <a:rPr sz="3600" spc="-5" dirty="0">
                <a:solidFill>
                  <a:srgbClr val="000000"/>
                </a:solidFill>
              </a:rPr>
              <a:t> concentrated</a:t>
            </a:r>
            <a:r>
              <a:rPr sz="3600" spc="2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aqueous </a:t>
            </a:r>
            <a:r>
              <a:rPr sz="360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preparations	</a:t>
            </a:r>
            <a:r>
              <a:rPr sz="3600" dirty="0">
                <a:solidFill>
                  <a:srgbClr val="000000"/>
                </a:solidFill>
              </a:rPr>
              <a:t>of		a</a:t>
            </a:r>
            <a:r>
              <a:rPr sz="3600" spc="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sugar	or	sugar </a:t>
            </a:r>
            <a:r>
              <a:rPr sz="3600" spc="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substitute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with</a:t>
            </a:r>
            <a:r>
              <a:rPr sz="3600" spc="-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or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without </a:t>
            </a:r>
            <a:r>
              <a:rPr sz="3600" dirty="0">
                <a:solidFill>
                  <a:srgbClr val="000000"/>
                </a:solidFill>
              </a:rPr>
              <a:t>flavoring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agents </a:t>
            </a:r>
            <a:r>
              <a:rPr sz="3600" spc="-88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and	</a:t>
            </a:r>
            <a:r>
              <a:rPr sz="3600" spc="-5" dirty="0">
                <a:solidFill>
                  <a:srgbClr val="000000"/>
                </a:solidFill>
              </a:rPr>
              <a:t>medicinal	substances.”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541019"/>
            <a:ext cx="2135124" cy="620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3877055" cy="281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860016"/>
            <a:ext cx="6811645" cy="21913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505"/>
              </a:spcBef>
              <a:buSzPct val="67045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4400" dirty="0">
                <a:latin typeface="Lucida Sans Unicode"/>
                <a:cs typeface="Lucida Sans Unicode"/>
              </a:rPr>
              <a:t>Simple</a:t>
            </a:r>
            <a:r>
              <a:rPr sz="4400" spc="-6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syrup</a:t>
            </a:r>
            <a:endParaRPr sz="4400">
              <a:latin typeface="Lucida Sans Unicode"/>
              <a:cs typeface="Lucida Sans Unicode"/>
            </a:endParaRPr>
          </a:p>
          <a:p>
            <a:pPr marL="584200" indent="-572135">
              <a:lnSpc>
                <a:spcPct val="100000"/>
              </a:lnSpc>
              <a:spcBef>
                <a:spcPts val="409"/>
              </a:spcBef>
              <a:buSzPct val="67045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4400" spc="-5" dirty="0">
                <a:latin typeface="Lucida Sans Unicode"/>
                <a:cs typeface="Lucida Sans Unicode"/>
              </a:rPr>
              <a:t>Medicated</a:t>
            </a:r>
            <a:r>
              <a:rPr sz="4400" spc="-6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syrups</a:t>
            </a:r>
            <a:endParaRPr sz="4400">
              <a:latin typeface="Lucida Sans Unicode"/>
              <a:cs typeface="Lucida Sans Unicode"/>
            </a:endParaRPr>
          </a:p>
          <a:p>
            <a:pPr marL="584200" indent="-572135">
              <a:lnSpc>
                <a:spcPct val="100000"/>
              </a:lnSpc>
              <a:spcBef>
                <a:spcPts val="395"/>
              </a:spcBef>
              <a:buSzPct val="67045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4400" dirty="0">
                <a:latin typeface="Lucida Sans Unicode"/>
                <a:cs typeface="Lucida Sans Unicode"/>
              </a:rPr>
              <a:t>Non-medicated</a:t>
            </a:r>
            <a:r>
              <a:rPr sz="4400" spc="-65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syrups</a:t>
            </a:r>
            <a:endParaRPr sz="4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591" y="571427"/>
            <a:ext cx="5417820" cy="7421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50541"/>
            <a:ext cx="7583170" cy="15906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804545">
              <a:lnSpc>
                <a:spcPct val="105200"/>
              </a:lnSpc>
              <a:spcBef>
                <a:spcPts val="300"/>
              </a:spcBef>
            </a:pPr>
            <a:r>
              <a:rPr sz="3200" dirty="0">
                <a:solidFill>
                  <a:srgbClr val="000000"/>
                </a:solidFill>
              </a:rPr>
              <a:t>A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simple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syrup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contains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only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sucrose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 </a:t>
            </a:r>
            <a:r>
              <a:rPr sz="3200" spc="-78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purified water (e.g. Syrup USP).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Saturated 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sugar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solution</a:t>
            </a:r>
            <a:r>
              <a:rPr sz="32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without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flavor</a:t>
            </a:r>
            <a:r>
              <a:rPr sz="32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32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medicine.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500" y="662940"/>
            <a:ext cx="3608080" cy="551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3572255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133600"/>
            <a:ext cx="5737225" cy="2568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6680" marR="5080" indent="709930">
              <a:lnSpc>
                <a:spcPct val="111100"/>
              </a:lnSpc>
              <a:spcBef>
                <a:spcPts val="110"/>
              </a:spcBef>
            </a:pPr>
            <a:r>
              <a:rPr sz="3000" dirty="0">
                <a:solidFill>
                  <a:srgbClr val="000000"/>
                </a:solidFill>
              </a:rPr>
              <a:t>“Syrups</a:t>
            </a:r>
            <a:r>
              <a:rPr sz="3000" spc="-1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containing</a:t>
            </a:r>
            <a:r>
              <a:rPr sz="3000" spc="2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flavoring </a:t>
            </a:r>
            <a:r>
              <a:rPr sz="3000" dirty="0">
                <a:solidFill>
                  <a:srgbClr val="000000"/>
                </a:solidFill>
              </a:rPr>
              <a:t> agents</a:t>
            </a:r>
            <a:r>
              <a:rPr sz="3000" spc="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but</a:t>
            </a:r>
            <a:r>
              <a:rPr sz="3000" spc="-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not</a:t>
            </a:r>
            <a:r>
              <a:rPr sz="3000" spc="-5" dirty="0">
                <a:solidFill>
                  <a:srgbClr val="000000"/>
                </a:solidFill>
              </a:rPr>
              <a:t> medicinal</a:t>
            </a:r>
            <a:r>
              <a:rPr sz="3000" spc="30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substances </a:t>
            </a:r>
            <a:r>
              <a:rPr sz="3000" dirty="0">
                <a:solidFill>
                  <a:srgbClr val="000000"/>
                </a:solidFill>
              </a:rPr>
              <a:t> are</a:t>
            </a:r>
            <a:r>
              <a:rPr sz="3000" spc="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called</a:t>
            </a:r>
            <a:r>
              <a:rPr sz="3000" spc="3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non-medicated</a:t>
            </a:r>
            <a:r>
              <a:rPr sz="3000" spc="4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or</a:t>
            </a:r>
            <a:r>
              <a:rPr sz="3000" spc="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flavored </a:t>
            </a:r>
            <a:r>
              <a:rPr sz="3000" spc="-73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syrups”</a:t>
            </a:r>
            <a:endParaRPr sz="3000" dirty="0"/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527178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94485"/>
            <a:ext cx="8193532" cy="172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04545" algn="l">
              <a:lnSpc>
                <a:spcPct val="100000"/>
              </a:lnSpc>
              <a:spcBef>
                <a:spcPts val="105"/>
              </a:spcBef>
            </a:pPr>
            <a:r>
              <a:rPr sz="3600" dirty="0" smtClean="0">
                <a:solidFill>
                  <a:srgbClr val="000000"/>
                </a:solidFill>
              </a:rPr>
              <a:t>Syrups</a:t>
            </a:r>
            <a:r>
              <a:rPr sz="3600" spc="-35" dirty="0" smtClean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containing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therapeutic </a:t>
            </a:r>
            <a:r>
              <a:rPr sz="3600" spc="-1085" dirty="0">
                <a:solidFill>
                  <a:srgbClr val="000000"/>
                </a:solidFill>
              </a:rPr>
              <a:t> </a:t>
            </a:r>
            <a:r>
              <a:rPr sz="3600" dirty="0" smtClean="0">
                <a:solidFill>
                  <a:srgbClr val="000000"/>
                </a:solidFill>
              </a:rPr>
              <a:t>agent</a:t>
            </a:r>
            <a:r>
              <a:rPr lang="en-US" sz="3600" dirty="0" smtClean="0">
                <a:solidFill>
                  <a:srgbClr val="000000"/>
                </a:solidFill>
              </a:rPr>
              <a:t>   (API)</a:t>
            </a:r>
            <a:r>
              <a:rPr sz="3600" spc="-40" dirty="0" smtClean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are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called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b="1" dirty="0">
                <a:solidFill>
                  <a:srgbClr val="000000"/>
                </a:solidFill>
              </a:rPr>
              <a:t>medicated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600" b="1" dirty="0">
                <a:solidFill>
                  <a:srgbClr val="000000"/>
                </a:solidFill>
              </a:rPr>
              <a:t>Syrups.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101" y="647700"/>
            <a:ext cx="4897404" cy="598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0556" y="2773536"/>
            <a:ext cx="3933444" cy="4102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65314" y="4937757"/>
            <a:ext cx="7924800" cy="108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20028"/>
            <a:ext cx="8906510" cy="2667000"/>
            <a:chOff x="0" y="4191000"/>
            <a:chExt cx="8906510" cy="266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9644" y="5120639"/>
              <a:ext cx="4896611" cy="16946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191000"/>
              <a:ext cx="3755136" cy="23042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2078862"/>
            <a:ext cx="5846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Functions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sucrose</a:t>
            </a:r>
            <a:r>
              <a:rPr sz="2800" b="1" spc="-5" dirty="0">
                <a:latin typeface="Times New Roman"/>
                <a:cs typeface="Times New Roman"/>
              </a:rPr>
              <a:t> or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its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derivatives: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2507107"/>
            <a:ext cx="30930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584200" algn="l"/>
                <a:tab pos="584835" algn="l"/>
              </a:tabLst>
            </a:pPr>
            <a:r>
              <a:rPr sz="2400" spc="-20" dirty="0">
                <a:latin typeface="Times New Roman"/>
                <a:cs typeface="Times New Roman"/>
              </a:rPr>
              <a:t>Viscosity</a:t>
            </a:r>
            <a:endParaRPr sz="2400" dirty="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buAutoNum type="romanLcPeriod"/>
              <a:tabLst>
                <a:tab pos="584200" algn="l"/>
                <a:tab pos="584835" algn="l"/>
              </a:tabLst>
            </a:pPr>
            <a:r>
              <a:rPr sz="2400" spc="-5" dirty="0">
                <a:latin typeface="Times New Roman"/>
                <a:cs typeface="Times New Roman"/>
              </a:rPr>
              <a:t>Sweetness</a:t>
            </a:r>
            <a:endParaRPr sz="2400" dirty="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buAutoNum type="romanLcPeriod"/>
              <a:tabLst>
                <a:tab pos="584200" algn="l"/>
                <a:tab pos="584835" algn="l"/>
              </a:tabLst>
            </a:pPr>
            <a:r>
              <a:rPr sz="2400" dirty="0">
                <a:latin typeface="Times New Roman"/>
                <a:cs typeface="Times New Roman"/>
              </a:rPr>
              <a:t>Flavoring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agent</a:t>
            </a:r>
          </a:p>
          <a:p>
            <a:pPr marL="584200" indent="-572135">
              <a:lnSpc>
                <a:spcPct val="100000"/>
              </a:lnSpc>
              <a:buAutoNum type="romanLcPeriod"/>
              <a:tabLst>
                <a:tab pos="584200" algn="l"/>
                <a:tab pos="584835" algn="l"/>
              </a:tabLst>
            </a:pPr>
            <a:r>
              <a:rPr sz="2400" spc="-5" dirty="0">
                <a:latin typeface="Times New Roman"/>
                <a:cs typeface="Times New Roman"/>
              </a:rPr>
              <a:t>Masking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bitter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taste.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250" y="809244"/>
            <a:ext cx="6878965" cy="10180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8345" y="2905139"/>
            <a:ext cx="2453238" cy="1459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95400"/>
            <a:ext cx="7886065" cy="250517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41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Most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syrups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contain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 high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proportion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sucrose,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usually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chemeClr val="accent2"/>
                </a:solidFill>
                <a:latin typeface="Times New Roman"/>
                <a:cs typeface="Times New Roman"/>
              </a:rPr>
              <a:t>60% </a:t>
            </a:r>
            <a:r>
              <a:rPr sz="2600" dirty="0">
                <a:solidFill>
                  <a:schemeClr val="accent2"/>
                </a:solidFill>
                <a:latin typeface="Times New Roman"/>
                <a:cs typeface="Times New Roman"/>
              </a:rPr>
              <a:t>to </a:t>
            </a:r>
            <a:r>
              <a:rPr sz="2600" spc="5" dirty="0">
                <a:solidFill>
                  <a:schemeClr val="accent2"/>
                </a:solidFill>
                <a:latin typeface="Times New Roman"/>
                <a:cs typeface="Times New Roman"/>
              </a:rPr>
              <a:t>80%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dirty="0">
                <a:latin typeface="Times New Roman"/>
                <a:cs typeface="Times New Roman"/>
              </a:rPr>
              <a:t>only because of desirable sweetness 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viscosity of such solutions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50000"/>
              </a:lnSpc>
              <a:spcBef>
                <a:spcPts val="41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US" sz="2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366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Lucida Sans Unicode</vt:lpstr>
      <vt:lpstr>Microsoft Sans Serif</vt:lpstr>
      <vt:lpstr>Times New Roman</vt:lpstr>
      <vt:lpstr>Wingdings</vt:lpstr>
      <vt:lpstr>Office Theme</vt:lpstr>
      <vt:lpstr>Dr. Muhannad Al-Rabaty 2nd Lab</vt:lpstr>
      <vt:lpstr>“Syrups are concentrated aqueous  preparations of  a sugar or sugar  substitute with or without flavoring agents  and medicinal substances.”</vt:lpstr>
      <vt:lpstr>PowerPoint Presentation</vt:lpstr>
      <vt:lpstr>A simple syrup contains only sucrose and  purified water (e.g. Syrup USP). Saturated  sugar solution without flavor or medicine.</vt:lpstr>
      <vt:lpstr>“Syrups containing flavoring  agents but not medicinal substances  are called non-medicated or flavored  syrups” </vt:lpstr>
      <vt:lpstr>Syrups containing therapeutic  agent   (API) are called medicated Syrups.</vt:lpstr>
      <vt:lpstr>PowerPoint Presentation</vt:lpstr>
      <vt:lpstr>Functions of sucrose or its derivatives:</vt:lpstr>
      <vt:lpstr>PowerPoint Presentation</vt:lpstr>
      <vt:lpstr>The amount of a preservative required to protect a  syrup against microbial growth varies with the proportion of  water available for microbial growth and capability of  preservative itself.  Most commonly used preservative:</vt:lpstr>
      <vt:lpstr>Most syrups are flavored with:-</vt:lpstr>
      <vt:lpstr>To enhance the appeal of the syrup , a coloring agent  that correlate with the flavorant employed is used</vt:lpstr>
      <vt:lpstr>Preparation of Syrups</vt:lpstr>
      <vt:lpstr>PowerPoint Presentation</vt:lpstr>
      <vt:lpstr>PowerPoint Presentation</vt:lpstr>
      <vt:lpstr>PowerPoint Presentation</vt:lpstr>
      <vt:lpstr>Difference between Syrups And  Elixirs: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Muhannad</dc:creator>
  <cp:lastModifiedBy>Muhannad</cp:lastModifiedBy>
  <cp:revision>8</cp:revision>
  <dcterms:created xsi:type="dcterms:W3CDTF">2023-10-17T05:41:58Z</dcterms:created>
  <dcterms:modified xsi:type="dcterms:W3CDTF">2024-04-23T12:04:07Z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2023-10-17T00:00:00Z</vt:filetime>
  </property>
</Properties>
</file>