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3"/>
  </p:notesMasterIdLst>
  <p:sldIdLst>
    <p:sldId id="344" r:id="rId2"/>
    <p:sldId id="407" r:id="rId3"/>
    <p:sldId id="258" r:id="rId4"/>
    <p:sldId id="388" r:id="rId5"/>
    <p:sldId id="387" r:id="rId6"/>
    <p:sldId id="259" r:id="rId7"/>
    <p:sldId id="389" r:id="rId8"/>
    <p:sldId id="390" r:id="rId9"/>
    <p:sldId id="391" r:id="rId10"/>
    <p:sldId id="392" r:id="rId11"/>
    <p:sldId id="345" r:id="rId12"/>
    <p:sldId id="394" r:id="rId13"/>
    <p:sldId id="395" r:id="rId14"/>
    <p:sldId id="260" r:id="rId15"/>
    <p:sldId id="262" r:id="rId16"/>
    <p:sldId id="413" r:id="rId17"/>
    <p:sldId id="347" r:id="rId18"/>
    <p:sldId id="408" r:id="rId19"/>
    <p:sldId id="375" r:id="rId20"/>
    <p:sldId id="376" r:id="rId21"/>
    <p:sldId id="348" r:id="rId22"/>
    <p:sldId id="349" r:id="rId23"/>
    <p:sldId id="350" r:id="rId24"/>
    <p:sldId id="409" r:id="rId25"/>
    <p:sldId id="308" r:id="rId26"/>
    <p:sldId id="351" r:id="rId27"/>
    <p:sldId id="263" r:id="rId28"/>
    <p:sldId id="393" r:id="rId29"/>
    <p:sldId id="402" r:id="rId30"/>
    <p:sldId id="403" r:id="rId31"/>
    <p:sldId id="404" r:id="rId32"/>
    <p:sldId id="405" r:id="rId33"/>
    <p:sldId id="264" r:id="rId34"/>
    <p:sldId id="406" r:id="rId35"/>
    <p:sldId id="265" r:id="rId36"/>
    <p:sldId id="266" r:id="rId37"/>
    <p:sldId id="362" r:id="rId38"/>
    <p:sldId id="328" r:id="rId39"/>
    <p:sldId id="329" r:id="rId40"/>
    <p:sldId id="267" r:id="rId41"/>
    <p:sldId id="330" r:id="rId42"/>
    <p:sldId id="379" r:id="rId43"/>
    <p:sldId id="268" r:id="rId44"/>
    <p:sldId id="378" r:id="rId45"/>
    <p:sldId id="331" r:id="rId46"/>
    <p:sldId id="380" r:id="rId47"/>
    <p:sldId id="332" r:id="rId48"/>
    <p:sldId id="269" r:id="rId49"/>
    <p:sldId id="333" r:id="rId50"/>
    <p:sldId id="381" r:id="rId51"/>
    <p:sldId id="270" r:id="rId52"/>
    <p:sldId id="327" r:id="rId53"/>
    <p:sldId id="410" r:id="rId54"/>
    <p:sldId id="271" r:id="rId55"/>
    <p:sldId id="396" r:id="rId56"/>
    <p:sldId id="397" r:id="rId57"/>
    <p:sldId id="398" r:id="rId58"/>
    <p:sldId id="399" r:id="rId59"/>
    <p:sldId id="334" r:id="rId60"/>
    <p:sldId id="411" r:id="rId61"/>
    <p:sldId id="385" r:id="rId62"/>
    <p:sldId id="325" r:id="rId63"/>
    <p:sldId id="384" r:id="rId64"/>
    <p:sldId id="401" r:id="rId65"/>
    <p:sldId id="400" r:id="rId66"/>
    <p:sldId id="272" r:id="rId67"/>
    <p:sldId id="352" r:id="rId68"/>
    <p:sldId id="335" r:id="rId69"/>
    <p:sldId id="273" r:id="rId70"/>
    <p:sldId id="275" r:id="rId71"/>
    <p:sldId id="276" r:id="rId72"/>
    <p:sldId id="277" r:id="rId73"/>
    <p:sldId id="311" r:id="rId74"/>
    <p:sldId id="312" r:id="rId75"/>
    <p:sldId id="278" r:id="rId76"/>
    <p:sldId id="313" r:id="rId77"/>
    <p:sldId id="279" r:id="rId78"/>
    <p:sldId id="280" r:id="rId79"/>
    <p:sldId id="314" r:id="rId80"/>
    <p:sldId id="382" r:id="rId81"/>
    <p:sldId id="414" r:id="rId82"/>
    <p:sldId id="353" r:id="rId83"/>
    <p:sldId id="281" r:id="rId84"/>
    <p:sldId id="282" r:id="rId85"/>
    <p:sldId id="283" r:id="rId86"/>
    <p:sldId id="354" r:id="rId87"/>
    <p:sldId id="355" r:id="rId88"/>
    <p:sldId id="284" r:id="rId89"/>
    <p:sldId id="359" r:id="rId90"/>
    <p:sldId id="356" r:id="rId91"/>
    <p:sldId id="412" r:id="rId92"/>
    <p:sldId id="360" r:id="rId93"/>
    <p:sldId id="357" r:id="rId94"/>
    <p:sldId id="383" r:id="rId95"/>
    <p:sldId id="285" r:id="rId96"/>
    <p:sldId id="286" r:id="rId97"/>
    <p:sldId id="316" r:id="rId98"/>
    <p:sldId id="287" r:id="rId99"/>
    <p:sldId id="372" r:id="rId100"/>
    <p:sldId id="373" r:id="rId101"/>
    <p:sldId id="374" r:id="rId102"/>
    <p:sldId id="364" r:id="rId103"/>
    <p:sldId id="363" r:id="rId104"/>
    <p:sldId id="365" r:id="rId105"/>
    <p:sldId id="366" r:id="rId106"/>
    <p:sldId id="369" r:id="rId107"/>
    <p:sldId id="367" r:id="rId108"/>
    <p:sldId id="371" r:id="rId109"/>
    <p:sldId id="368" r:id="rId110"/>
    <p:sldId id="337" r:id="rId111"/>
    <p:sldId id="307" r:id="rId11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D60093"/>
    <a:srgbClr val="0000FF"/>
    <a:srgbClr val="00863D"/>
    <a:srgbClr val="FF00FF"/>
    <a:srgbClr val="CC3300"/>
    <a:srgbClr val="0000CC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5939" autoAdjust="0"/>
  </p:normalViewPr>
  <p:slideViewPr>
    <p:cSldViewPr>
      <p:cViewPr varScale="1">
        <p:scale>
          <a:sx n="78" d="100"/>
          <a:sy n="78" d="100"/>
        </p:scale>
        <p:origin x="1589" y="67"/>
      </p:cViewPr>
      <p:guideLst>
        <p:guide orient="horz" pos="20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C1C13-0E31-408B-8155-3B38DCF3BCC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F08C51-809C-46AC-9226-3847294134CA}">
      <dgm:prSet phldrT="[Text]" custT="1"/>
      <dgm:spPr/>
      <dgm:t>
        <a:bodyPr/>
        <a:lstStyle/>
        <a:p>
          <a:r>
            <a:rPr lang="en-US" sz="3000" b="1" dirty="0">
              <a:solidFill>
                <a:srgbClr val="FFFF00"/>
              </a:solidFill>
            </a:rPr>
            <a:t>Nutritional assessment</a:t>
          </a:r>
        </a:p>
      </dgm:t>
    </dgm:pt>
    <dgm:pt modelId="{CAC89C16-9526-4CD7-9EBE-D148BE9324F3}" type="parTrans" cxnId="{187E712A-69B1-4AF9-85AD-B492B4B4E591}">
      <dgm:prSet/>
      <dgm:spPr/>
      <dgm:t>
        <a:bodyPr/>
        <a:lstStyle/>
        <a:p>
          <a:endParaRPr lang="en-US"/>
        </a:p>
      </dgm:t>
    </dgm:pt>
    <dgm:pt modelId="{C555AC03-BAC7-44DE-A0BE-8F158122EE50}" type="sibTrans" cxnId="{187E712A-69B1-4AF9-85AD-B492B4B4E591}">
      <dgm:prSet/>
      <dgm:spPr/>
      <dgm:t>
        <a:bodyPr/>
        <a:lstStyle/>
        <a:p>
          <a:endParaRPr lang="en-US"/>
        </a:p>
      </dgm:t>
    </dgm:pt>
    <dgm:pt modelId="{91F7C012-3DD4-46E0-84CD-2AE7AC1BA911}">
      <dgm:prSet phldrT="[Text]"/>
      <dgm:spPr/>
      <dgm:t>
        <a:bodyPr/>
        <a:lstStyle/>
        <a:p>
          <a:r>
            <a:rPr lang="en-US" b="1" dirty="0"/>
            <a:t>I. Assessment of food intake patterns.</a:t>
          </a:r>
          <a:endParaRPr lang="en-US" dirty="0"/>
        </a:p>
      </dgm:t>
    </dgm:pt>
    <dgm:pt modelId="{74CECE5E-9792-410F-B2C7-BC7E37EC824A}" type="parTrans" cxnId="{760852CC-B99C-4B6E-8771-CCED1AD12A9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D191D65-DCBC-4EF8-852A-28B5C5D3BBAC}" type="sibTrans" cxnId="{760852CC-B99C-4B6E-8771-CCED1AD12A94}">
      <dgm:prSet/>
      <dgm:spPr/>
      <dgm:t>
        <a:bodyPr/>
        <a:lstStyle/>
        <a:p>
          <a:endParaRPr lang="en-US"/>
        </a:p>
      </dgm:t>
    </dgm:pt>
    <dgm:pt modelId="{4CEDA117-813E-47F6-8C3F-D90ADE983AA3}">
      <dgm:prSet phldrT="[Text]"/>
      <dgm:spPr/>
      <dgm:t>
        <a:bodyPr/>
        <a:lstStyle/>
        <a:p>
          <a:r>
            <a:rPr lang="en-US" b="1" dirty="0"/>
            <a:t>II. Clinical observation</a:t>
          </a:r>
          <a:endParaRPr lang="en-US" dirty="0"/>
        </a:p>
        <a:p>
          <a:r>
            <a:rPr lang="en-US" b="1" dirty="0"/>
            <a:t>(Signs of good nutrition)</a:t>
          </a:r>
          <a:endParaRPr lang="en-US" dirty="0"/>
        </a:p>
      </dgm:t>
    </dgm:pt>
    <dgm:pt modelId="{E5A25991-65C0-4192-AA92-721396CA3E3D}" type="parTrans" cxnId="{0B38A14D-766C-4517-8CF5-54C08B8986B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F2D9516-8AF2-44A0-965C-E67F79185490}" type="sibTrans" cxnId="{0B38A14D-766C-4517-8CF5-54C08B8986B0}">
      <dgm:prSet/>
      <dgm:spPr/>
      <dgm:t>
        <a:bodyPr/>
        <a:lstStyle/>
        <a:p>
          <a:endParaRPr lang="en-US"/>
        </a:p>
      </dgm:t>
    </dgm:pt>
    <dgm:pt modelId="{E18825C5-9C41-4F0F-A264-24158C9382CD}">
      <dgm:prSet phldrT="[Text]"/>
      <dgm:spPr/>
      <dgm:t>
        <a:bodyPr/>
        <a:lstStyle/>
        <a:p>
          <a:r>
            <a:rPr lang="en-US" b="1" dirty="0"/>
            <a:t>III. Anthropometric </a:t>
          </a:r>
          <a:endParaRPr lang="en-US" dirty="0"/>
        </a:p>
        <a:p>
          <a:r>
            <a:rPr lang="en-US" b="1" dirty="0"/>
            <a:t>Measurements</a:t>
          </a:r>
          <a:endParaRPr lang="en-US" dirty="0"/>
        </a:p>
      </dgm:t>
    </dgm:pt>
    <dgm:pt modelId="{6BC1BF7F-F7A0-48BC-86E1-704F68CD8369}" type="parTrans" cxnId="{266F6844-9193-4C47-BD23-5CE8C464860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24E71EA-1FC0-4579-AAEB-29366853D0D1}" type="sibTrans" cxnId="{266F6844-9193-4C47-BD23-5CE8C464860E}">
      <dgm:prSet/>
      <dgm:spPr/>
      <dgm:t>
        <a:bodyPr/>
        <a:lstStyle/>
        <a:p>
          <a:endParaRPr lang="en-US"/>
        </a:p>
      </dgm:t>
    </dgm:pt>
    <dgm:pt modelId="{038432C4-B9B0-466C-B7DF-74FD1FE39EC9}">
      <dgm:prSet/>
      <dgm:spPr/>
      <dgm:t>
        <a:bodyPr/>
        <a:lstStyle/>
        <a:p>
          <a:r>
            <a:rPr lang="en-US" b="1" dirty="0"/>
            <a:t>IV. Laboratory </a:t>
          </a:r>
          <a:endParaRPr lang="en-US" dirty="0"/>
        </a:p>
        <a:p>
          <a:r>
            <a:rPr lang="en-US" b="1" dirty="0"/>
            <a:t>Analysis </a:t>
          </a:r>
          <a:endParaRPr lang="en-US" dirty="0"/>
        </a:p>
      </dgm:t>
    </dgm:pt>
    <dgm:pt modelId="{F0465A38-DD2A-4AE0-89D0-BC39AC3C1AED}" type="parTrans" cxnId="{22CECCDD-90C3-45AA-BA68-7E8CCF796DAC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94A3D57-7479-4CD5-93BC-70F67B31A40A}" type="sibTrans" cxnId="{22CECCDD-90C3-45AA-BA68-7E8CCF796DAC}">
      <dgm:prSet/>
      <dgm:spPr/>
      <dgm:t>
        <a:bodyPr/>
        <a:lstStyle/>
        <a:p>
          <a:endParaRPr lang="en-US"/>
        </a:p>
      </dgm:t>
    </dgm:pt>
    <dgm:pt modelId="{436627A2-1058-4DC9-95D0-531AC42D3147}" type="pres">
      <dgm:prSet presAssocID="{4E3C1C13-0E31-408B-8155-3B38DCF3BC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804F3F-6A94-47C1-8070-9E78A521C64F}" type="pres">
      <dgm:prSet presAssocID="{C1F08C51-809C-46AC-9226-3847294134CA}" presName="centerShape" presStyleLbl="node0" presStyleIdx="0" presStyleCnt="1" custScaleX="126421"/>
      <dgm:spPr/>
    </dgm:pt>
    <dgm:pt modelId="{ED1D0389-9B80-4C8B-9961-551AD9721B40}" type="pres">
      <dgm:prSet presAssocID="{74CECE5E-9792-410F-B2C7-BC7E37EC824A}" presName="parTrans" presStyleLbl="bgSibTrans2D1" presStyleIdx="0" presStyleCnt="4"/>
      <dgm:spPr/>
    </dgm:pt>
    <dgm:pt modelId="{C3943754-8FA5-47E6-AC98-221B65D00DD3}" type="pres">
      <dgm:prSet presAssocID="{91F7C012-3DD4-46E0-84CD-2AE7AC1BA911}" presName="node" presStyleLbl="node1" presStyleIdx="0" presStyleCnt="4" custScaleX="109516" custRadScaleRad="104853" custRadScaleInc="-1577">
        <dgm:presLayoutVars>
          <dgm:bulletEnabled val="1"/>
        </dgm:presLayoutVars>
      </dgm:prSet>
      <dgm:spPr/>
    </dgm:pt>
    <dgm:pt modelId="{43018B0E-C07F-4F15-B4F1-D0A3018A5A14}" type="pres">
      <dgm:prSet presAssocID="{E5A25991-65C0-4192-AA92-721396CA3E3D}" presName="parTrans" presStyleLbl="bgSibTrans2D1" presStyleIdx="1" presStyleCnt="4"/>
      <dgm:spPr/>
    </dgm:pt>
    <dgm:pt modelId="{3587DA2F-F86C-4F7E-8C2E-CACC3D8F7F69}" type="pres">
      <dgm:prSet presAssocID="{4CEDA117-813E-47F6-8C3F-D90ADE983AA3}" presName="node" presStyleLbl="node1" presStyleIdx="1" presStyleCnt="4" custScaleX="147308" custRadScaleRad="106568" custRadScaleInc="-14976">
        <dgm:presLayoutVars>
          <dgm:bulletEnabled val="1"/>
        </dgm:presLayoutVars>
      </dgm:prSet>
      <dgm:spPr/>
    </dgm:pt>
    <dgm:pt modelId="{A62D44BE-03E4-4DCD-8B4B-0EB57FCC2A2C}" type="pres">
      <dgm:prSet presAssocID="{6BC1BF7F-F7A0-48BC-86E1-704F68CD8369}" presName="parTrans" presStyleLbl="bgSibTrans2D1" presStyleIdx="2" presStyleCnt="4"/>
      <dgm:spPr/>
    </dgm:pt>
    <dgm:pt modelId="{EDA50A9D-1CE9-4174-8EBA-898AFBEDF72F}" type="pres">
      <dgm:prSet presAssocID="{E18825C5-9C41-4F0F-A264-24158C9382CD}" presName="node" presStyleLbl="node1" presStyleIdx="2" presStyleCnt="4" custScaleX="139825" custRadScaleRad="108045" custRadScaleInc="17742">
        <dgm:presLayoutVars>
          <dgm:bulletEnabled val="1"/>
        </dgm:presLayoutVars>
      </dgm:prSet>
      <dgm:spPr/>
    </dgm:pt>
    <dgm:pt modelId="{8F22F30F-D87B-4D2D-841C-3243F0D4C261}" type="pres">
      <dgm:prSet presAssocID="{F0465A38-DD2A-4AE0-89D0-BC39AC3C1AED}" presName="parTrans" presStyleLbl="bgSibTrans2D1" presStyleIdx="3" presStyleCnt="4"/>
      <dgm:spPr/>
    </dgm:pt>
    <dgm:pt modelId="{663E5C13-0C52-4E90-B886-C0FCD655AE3A}" type="pres">
      <dgm:prSet presAssocID="{038432C4-B9B0-466C-B7DF-74FD1FE39EC9}" presName="node" presStyleLbl="node1" presStyleIdx="3" presStyleCnt="4" custScaleX="112237" custRadScaleRad="110211" custRadScaleInc="3150">
        <dgm:presLayoutVars>
          <dgm:bulletEnabled val="1"/>
        </dgm:presLayoutVars>
      </dgm:prSet>
      <dgm:spPr/>
    </dgm:pt>
  </dgm:ptLst>
  <dgm:cxnLst>
    <dgm:cxn modelId="{187E712A-69B1-4AF9-85AD-B492B4B4E591}" srcId="{4E3C1C13-0E31-408B-8155-3B38DCF3BCCA}" destId="{C1F08C51-809C-46AC-9226-3847294134CA}" srcOrd="0" destOrd="0" parTransId="{CAC89C16-9526-4CD7-9EBE-D148BE9324F3}" sibTransId="{C555AC03-BAC7-44DE-A0BE-8F158122EE50}"/>
    <dgm:cxn modelId="{65C8225D-EE2F-41A8-A4CA-81D1D227176D}" type="presOf" srcId="{4E3C1C13-0E31-408B-8155-3B38DCF3BCCA}" destId="{436627A2-1058-4DC9-95D0-531AC42D3147}" srcOrd="0" destOrd="0" presId="urn:microsoft.com/office/officeart/2005/8/layout/radial4"/>
    <dgm:cxn modelId="{266F6844-9193-4C47-BD23-5CE8C464860E}" srcId="{C1F08C51-809C-46AC-9226-3847294134CA}" destId="{E18825C5-9C41-4F0F-A264-24158C9382CD}" srcOrd="2" destOrd="0" parTransId="{6BC1BF7F-F7A0-48BC-86E1-704F68CD8369}" sibTransId="{C24E71EA-1FC0-4579-AAEB-29366853D0D1}"/>
    <dgm:cxn modelId="{0B38A14D-766C-4517-8CF5-54C08B8986B0}" srcId="{C1F08C51-809C-46AC-9226-3847294134CA}" destId="{4CEDA117-813E-47F6-8C3F-D90ADE983AA3}" srcOrd="1" destOrd="0" parTransId="{E5A25991-65C0-4192-AA92-721396CA3E3D}" sibTransId="{BF2D9516-8AF2-44A0-965C-E67F79185490}"/>
    <dgm:cxn modelId="{68479351-C8C0-4C2D-97B2-2B7D23C79C55}" type="presOf" srcId="{4CEDA117-813E-47F6-8C3F-D90ADE983AA3}" destId="{3587DA2F-F86C-4F7E-8C2E-CACC3D8F7F69}" srcOrd="0" destOrd="0" presId="urn:microsoft.com/office/officeart/2005/8/layout/radial4"/>
    <dgm:cxn modelId="{89755378-2FB2-4A76-AFD7-BF4B93CC6674}" type="presOf" srcId="{74CECE5E-9792-410F-B2C7-BC7E37EC824A}" destId="{ED1D0389-9B80-4C8B-9961-551AD9721B40}" srcOrd="0" destOrd="0" presId="urn:microsoft.com/office/officeart/2005/8/layout/radial4"/>
    <dgm:cxn modelId="{5EDCE87E-1D12-493E-9C6A-59216DA78CC9}" type="presOf" srcId="{6BC1BF7F-F7A0-48BC-86E1-704F68CD8369}" destId="{A62D44BE-03E4-4DCD-8B4B-0EB57FCC2A2C}" srcOrd="0" destOrd="0" presId="urn:microsoft.com/office/officeart/2005/8/layout/radial4"/>
    <dgm:cxn modelId="{A0B5AE83-BC8B-4D73-8966-4E91BE2DA7C4}" type="presOf" srcId="{C1F08C51-809C-46AC-9226-3847294134CA}" destId="{35804F3F-6A94-47C1-8070-9E78A521C64F}" srcOrd="0" destOrd="0" presId="urn:microsoft.com/office/officeart/2005/8/layout/radial4"/>
    <dgm:cxn modelId="{3F18C98E-8C02-4507-8790-F5733752C998}" type="presOf" srcId="{F0465A38-DD2A-4AE0-89D0-BC39AC3C1AED}" destId="{8F22F30F-D87B-4D2D-841C-3243F0D4C261}" srcOrd="0" destOrd="0" presId="urn:microsoft.com/office/officeart/2005/8/layout/radial4"/>
    <dgm:cxn modelId="{CB1E2C9A-3DF1-49D6-952A-660C3E0EE371}" type="presOf" srcId="{E18825C5-9C41-4F0F-A264-24158C9382CD}" destId="{EDA50A9D-1CE9-4174-8EBA-898AFBEDF72F}" srcOrd="0" destOrd="0" presId="urn:microsoft.com/office/officeart/2005/8/layout/radial4"/>
    <dgm:cxn modelId="{755FF49F-4911-4080-80F3-4F420E633200}" type="presOf" srcId="{E5A25991-65C0-4192-AA92-721396CA3E3D}" destId="{43018B0E-C07F-4F15-B4F1-D0A3018A5A14}" srcOrd="0" destOrd="0" presId="urn:microsoft.com/office/officeart/2005/8/layout/radial4"/>
    <dgm:cxn modelId="{849CC2A1-2992-48AD-AFF9-A71E4E040384}" type="presOf" srcId="{038432C4-B9B0-466C-B7DF-74FD1FE39EC9}" destId="{663E5C13-0C52-4E90-B886-C0FCD655AE3A}" srcOrd="0" destOrd="0" presId="urn:microsoft.com/office/officeart/2005/8/layout/radial4"/>
    <dgm:cxn modelId="{760852CC-B99C-4B6E-8771-CCED1AD12A94}" srcId="{C1F08C51-809C-46AC-9226-3847294134CA}" destId="{91F7C012-3DD4-46E0-84CD-2AE7AC1BA911}" srcOrd="0" destOrd="0" parTransId="{74CECE5E-9792-410F-B2C7-BC7E37EC824A}" sibTransId="{1D191D65-DCBC-4EF8-852A-28B5C5D3BBAC}"/>
    <dgm:cxn modelId="{22CECCDD-90C3-45AA-BA68-7E8CCF796DAC}" srcId="{C1F08C51-809C-46AC-9226-3847294134CA}" destId="{038432C4-B9B0-466C-B7DF-74FD1FE39EC9}" srcOrd="3" destOrd="0" parTransId="{F0465A38-DD2A-4AE0-89D0-BC39AC3C1AED}" sibTransId="{C94A3D57-7479-4CD5-93BC-70F67B31A40A}"/>
    <dgm:cxn modelId="{A80E6DE8-441F-403C-B025-39D196FC3AE9}" type="presOf" srcId="{91F7C012-3DD4-46E0-84CD-2AE7AC1BA911}" destId="{C3943754-8FA5-47E6-AC98-221B65D00DD3}" srcOrd="0" destOrd="0" presId="urn:microsoft.com/office/officeart/2005/8/layout/radial4"/>
    <dgm:cxn modelId="{2B06BE37-C401-4CB3-AB97-A8EF9C5271FA}" type="presParOf" srcId="{436627A2-1058-4DC9-95D0-531AC42D3147}" destId="{35804F3F-6A94-47C1-8070-9E78A521C64F}" srcOrd="0" destOrd="0" presId="urn:microsoft.com/office/officeart/2005/8/layout/radial4"/>
    <dgm:cxn modelId="{5E6EDC57-638E-4B5E-ABA8-A735C259FFAD}" type="presParOf" srcId="{436627A2-1058-4DC9-95D0-531AC42D3147}" destId="{ED1D0389-9B80-4C8B-9961-551AD9721B40}" srcOrd="1" destOrd="0" presId="urn:microsoft.com/office/officeart/2005/8/layout/radial4"/>
    <dgm:cxn modelId="{6AD23356-5570-418B-B60D-12945B58D8F4}" type="presParOf" srcId="{436627A2-1058-4DC9-95D0-531AC42D3147}" destId="{C3943754-8FA5-47E6-AC98-221B65D00DD3}" srcOrd="2" destOrd="0" presId="urn:microsoft.com/office/officeart/2005/8/layout/radial4"/>
    <dgm:cxn modelId="{B0B4BF65-6744-4482-8D53-A91522680B7D}" type="presParOf" srcId="{436627A2-1058-4DC9-95D0-531AC42D3147}" destId="{43018B0E-C07F-4F15-B4F1-D0A3018A5A14}" srcOrd="3" destOrd="0" presId="urn:microsoft.com/office/officeart/2005/8/layout/radial4"/>
    <dgm:cxn modelId="{316F9F7F-BE82-4156-93B8-7FB893EA6DA5}" type="presParOf" srcId="{436627A2-1058-4DC9-95D0-531AC42D3147}" destId="{3587DA2F-F86C-4F7E-8C2E-CACC3D8F7F69}" srcOrd="4" destOrd="0" presId="urn:microsoft.com/office/officeart/2005/8/layout/radial4"/>
    <dgm:cxn modelId="{2C32DAB9-6B89-430D-8686-C76D4073400F}" type="presParOf" srcId="{436627A2-1058-4DC9-95D0-531AC42D3147}" destId="{A62D44BE-03E4-4DCD-8B4B-0EB57FCC2A2C}" srcOrd="5" destOrd="0" presId="urn:microsoft.com/office/officeart/2005/8/layout/radial4"/>
    <dgm:cxn modelId="{8AB97D21-5F1D-4836-9713-B19DC146EC43}" type="presParOf" srcId="{436627A2-1058-4DC9-95D0-531AC42D3147}" destId="{EDA50A9D-1CE9-4174-8EBA-898AFBEDF72F}" srcOrd="6" destOrd="0" presId="urn:microsoft.com/office/officeart/2005/8/layout/radial4"/>
    <dgm:cxn modelId="{F2406E50-AD72-4FBF-9E7F-AAE908065D8B}" type="presParOf" srcId="{436627A2-1058-4DC9-95D0-531AC42D3147}" destId="{8F22F30F-D87B-4D2D-841C-3243F0D4C261}" srcOrd="7" destOrd="0" presId="urn:microsoft.com/office/officeart/2005/8/layout/radial4"/>
    <dgm:cxn modelId="{BE096FBD-C59D-4DAF-9073-98A492031CA9}" type="presParOf" srcId="{436627A2-1058-4DC9-95D0-531AC42D3147}" destId="{663E5C13-0C52-4E90-B886-C0FCD655AE3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04F3F-6A94-47C1-8070-9E78A521C64F}">
      <dsp:nvSpPr>
        <dsp:cNvPr id="0" name=""/>
        <dsp:cNvSpPr/>
      </dsp:nvSpPr>
      <dsp:spPr>
        <a:xfrm>
          <a:off x="2895605" y="3557195"/>
          <a:ext cx="3017143" cy="2386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FF00"/>
              </a:solidFill>
            </a:rPr>
            <a:t>Nutritional assessment</a:t>
          </a:r>
        </a:p>
      </dsp:txBody>
      <dsp:txXfrm>
        <a:off x="2895605" y="3557195"/>
        <a:ext cx="3017143" cy="2386584"/>
      </dsp:txXfrm>
    </dsp:sp>
    <dsp:sp modelId="{ED1D0389-9B80-4C8B-9961-551AD9721B40}">
      <dsp:nvSpPr>
        <dsp:cNvPr id="0" name=""/>
        <dsp:cNvSpPr/>
      </dsp:nvSpPr>
      <dsp:spPr>
        <a:xfrm rot="11699986">
          <a:off x="1088759" y="3765272"/>
          <a:ext cx="1815461" cy="680176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43754-8FA5-47E6-AC98-221B65D00DD3}">
      <dsp:nvSpPr>
        <dsp:cNvPr id="0" name=""/>
        <dsp:cNvSpPr/>
      </dsp:nvSpPr>
      <dsp:spPr>
        <a:xfrm>
          <a:off x="-121814" y="2963524"/>
          <a:ext cx="2483006" cy="181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I. Assessment of food intake patterns.</a:t>
          </a:r>
          <a:endParaRPr lang="en-US" sz="2500" kern="1200" dirty="0"/>
        </a:p>
      </dsp:txBody>
      <dsp:txXfrm>
        <a:off x="-121814" y="2963524"/>
        <a:ext cx="2483006" cy="1813803"/>
      </dsp:txXfrm>
    </dsp:sp>
    <dsp:sp modelId="{43018B0E-C07F-4F15-B4F1-D0A3018A5A14}">
      <dsp:nvSpPr>
        <dsp:cNvPr id="0" name=""/>
        <dsp:cNvSpPr/>
      </dsp:nvSpPr>
      <dsp:spPr>
        <a:xfrm rot="14295648">
          <a:off x="1968678" y="2278308"/>
          <a:ext cx="2233352" cy="680176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7DA2F-F86C-4F7E-8C2E-CACC3D8F7F69}">
      <dsp:nvSpPr>
        <dsp:cNvPr id="0" name=""/>
        <dsp:cNvSpPr/>
      </dsp:nvSpPr>
      <dsp:spPr>
        <a:xfrm>
          <a:off x="827999" y="761815"/>
          <a:ext cx="3339847" cy="181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II. Clinical observation</a:t>
          </a:r>
          <a:endParaRPr lang="en-US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(Signs of good nutrition)</a:t>
          </a:r>
          <a:endParaRPr lang="en-US" sz="2500" kern="1200" dirty="0"/>
        </a:p>
      </dsp:txBody>
      <dsp:txXfrm>
        <a:off x="827999" y="761815"/>
        <a:ext cx="3339847" cy="1813803"/>
      </dsp:txXfrm>
    </dsp:sp>
    <dsp:sp modelId="{A62D44BE-03E4-4DCD-8B4B-0EB57FCC2A2C}">
      <dsp:nvSpPr>
        <dsp:cNvPr id="0" name=""/>
        <dsp:cNvSpPr/>
      </dsp:nvSpPr>
      <dsp:spPr>
        <a:xfrm rot="18179034">
          <a:off x="4646813" y="2283175"/>
          <a:ext cx="2275898" cy="680176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50A9D-1CE9-4174-8EBA-898AFBEDF72F}">
      <dsp:nvSpPr>
        <dsp:cNvPr id="0" name=""/>
        <dsp:cNvSpPr/>
      </dsp:nvSpPr>
      <dsp:spPr>
        <a:xfrm>
          <a:off x="4819171" y="761823"/>
          <a:ext cx="3170189" cy="181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III. Anthropometric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Measurements</a:t>
          </a:r>
          <a:endParaRPr lang="en-US" sz="2400" kern="1200" dirty="0"/>
        </a:p>
      </dsp:txBody>
      <dsp:txXfrm>
        <a:off x="4819171" y="761823"/>
        <a:ext cx="3170189" cy="1813803"/>
      </dsp:txXfrm>
    </dsp:sp>
    <dsp:sp modelId="{8F22F30F-D87B-4D2D-841C-3243F0D4C261}">
      <dsp:nvSpPr>
        <dsp:cNvPr id="0" name=""/>
        <dsp:cNvSpPr/>
      </dsp:nvSpPr>
      <dsp:spPr>
        <a:xfrm rot="20699979">
          <a:off x="5904124" y="3765247"/>
          <a:ext cx="1815472" cy="680176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E5C13-0C52-4E90-B886-C0FCD655AE3A}">
      <dsp:nvSpPr>
        <dsp:cNvPr id="0" name=""/>
        <dsp:cNvSpPr/>
      </dsp:nvSpPr>
      <dsp:spPr>
        <a:xfrm>
          <a:off x="6416315" y="2963488"/>
          <a:ext cx="2544698" cy="181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IV. Laboratory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Analysis </a:t>
          </a:r>
          <a:endParaRPr lang="en-US" sz="2400" kern="1200" dirty="0"/>
        </a:p>
      </dsp:txBody>
      <dsp:txXfrm>
        <a:off x="6416315" y="2963488"/>
        <a:ext cx="2544698" cy="181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AD7B1-FFA9-4FF8-BF9B-37DADB397C66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967AB-460F-4A33-A4B4-3EEF6C70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8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67AB-460F-4A33-A4B4-3EEF6C706C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967AB-460F-4A33-A4B4-3EEF6C706C67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77C7-52F5-4930-B6E2-F5E99F63E17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34A9-DDEF-43B3-8B45-D7017B7481F9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C23-22EA-4BF4-912D-77FB8F46916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04D47B-09D2-49D3-A8E6-0856F2CD198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96BB-ADBF-4D36-8821-EF707926A04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53E-87EC-40C6-ACD4-41799A9F2458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A19-8715-424D-A8F2-BAAC4E34602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271-F473-4547-AF36-13AE950E21C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28FD-08C8-429D-984E-01D653F546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B99-8580-4B02-980D-D0001C7AC12A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5DDB-E8D4-478E-9ACC-66E47A743B7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3105FC-73A8-4F83-9AC9-5A59D1B6DA4A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49F5EF-17FD-4988-B035-0FE226508A9C}" type="slidenum">
              <a:rPr lang="ar-SA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sghhealth4u.com.sg/health4u/endocrinology/Eye_disease_in_Diabetes_mellitus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71013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533400" y="22098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lgerian" pitchFamily="82" charset="0"/>
              </a:rPr>
              <a:t>Health assessment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624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 dirty="0"/>
              <a:t>A system-specific assessment</a:t>
            </a:r>
            <a:r>
              <a:rPr lang="en-US" sz="3600" dirty="0"/>
              <a:t> is a focused assessment limited to one body system (e.g., the lungs, the peripheral circulation). </a:t>
            </a:r>
            <a:endParaRPr lang="en-US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914400"/>
          <a:ext cx="8534400" cy="1493520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Area of residence.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 Urban.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 Rural.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Previous hospitalization.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 Yes.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 No.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Pattern of admission.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Private physician  (     )</a:t>
                      </a:r>
                    </a:p>
                  </a:txBody>
                  <a:tcPr marL="68430" marR="684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Outpatient clinic   (     )</a:t>
                      </a:r>
                    </a:p>
                  </a:txBody>
                  <a:tcPr marL="68430" marR="684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Emergency unit   (    )</a:t>
                      </a:r>
                    </a:p>
                  </a:txBody>
                  <a:tcPr marL="68430" marR="684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General Condition.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514600"/>
          <a:ext cx="8305800" cy="304800"/>
        </p:xfrm>
        <a:graphic>
          <a:graphicData uri="http://schemas.openxmlformats.org/drawingml/2006/table">
            <a:tbl>
              <a:tblPr/>
              <a:tblGrid>
                <a:gridCol w="148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1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 Active.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(    )</a:t>
                      </a:r>
                    </a:p>
                  </a:txBody>
                  <a:tcPr marL="68055" marR="680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 Weak.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055" marR="680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 Bed ridden. 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(    )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055" marR="680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Obese. </a:t>
                      </a:r>
                      <a:r>
                        <a:rPr lang="en-US" sz="2000">
                          <a:latin typeface="Times New Roman"/>
                          <a:ea typeface="Times New Roman"/>
                        </a:rPr>
                        <a:t>(    )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055" marR="680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 Well nourished.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68055" marR="680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228600" y="3048000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</a:t>
            </a: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Health history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a- </a:t>
            </a: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Chief Complaint: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Location: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---------------------------------------------------------------------------------------------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Quality: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-----------------------------------------------------------------------------------------------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Quantity: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Chronology: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-----------------------------------------------------------------------------------------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Aggravating or alleviating factors: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Associated factors: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1"/>
          <p:cNvSpPr>
            <a:spLocks noChangeArrowheads="1"/>
          </p:cNvSpPr>
          <p:nvPr/>
        </p:nvSpPr>
        <p:spPr bwMode="auto">
          <a:xfrm>
            <a:off x="228600" y="844689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 </a:t>
            </a: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Past health history: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Pediatric and adult illness.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------------------------------------------------------------------------------------------------------------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Previous hospitalization and the reason for it.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Operations and injuries.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Immunizations.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Allergies or sensitivities.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Transfusions.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Current medications.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Current treatments.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 </a:t>
            </a: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Family health History: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457200" y="1785878"/>
            <a:ext cx="8305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Arial" pitchFamily="34" charset="0"/>
              </a:rPr>
              <a:t>Systems review</a:t>
            </a:r>
            <a:endParaRPr kumimoji="0" lang="en-US" sz="4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 appearance and functional abilities</a:t>
            </a:r>
            <a:endParaRPr kumimoji="0" lang="en-US" sz="6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228599"/>
          <a:ext cx="8686800" cy="6331515"/>
        </p:xfrm>
        <a:graphic>
          <a:graphicData uri="http://schemas.openxmlformats.org/drawingml/2006/table">
            <a:tbl>
              <a:tblPr/>
              <a:tblGrid>
                <a:gridCol w="714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3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Condition of hair: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2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Normal amount and distribution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Healthy looking or brittle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Baldness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natural or due to illness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Grooming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clean, tidy, presence of lice nits or dandruff.</a:t>
                      </a: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Condition of the scalp: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Intact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Presence of scratches, lacerations infected areas nodules or circumscribed alopecia.</a:t>
                      </a: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3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Condition of face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:</a:t>
                      </a: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Pale, flushed, mottled, cyanosed or jaundiced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Presence of swelling, abrasions, contusions, lacerations or scars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Presence of tingling, numbness, burning, loss of sensation or muscles twitching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Paralysis of facial muscle, (facial palsy).</a:t>
                      </a: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3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Condition of eye: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Sight </a:t>
                      </a:r>
                      <a:r>
                        <a:rPr lang="en-US" sz="140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normal sight, impaired sight, wears glasses, squinting, and loss of eyes blindness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Eyelids </a:t>
                      </a:r>
                      <a:r>
                        <a:rPr lang="en-US" sz="140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scaly eyelids, redness of lids, puffiness of lids or dropping of lids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Ecchymosis of eyes, redness of eyes, jaundiced eyes, excessive tearing or discharge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Eye Ball </a:t>
                      </a:r>
                      <a:r>
                        <a:rPr lang="en-US" sz="140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bulging or sunken.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Pupils </a:t>
                      </a:r>
                      <a:r>
                        <a:rPr lang="en-US" sz="140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regular, equal or not equal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Blurring of vision or pain in the eye.</a:t>
                      </a: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3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Condition of ears: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81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Symmetrical in size, absent or deformed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Swelling around the ear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Discharge from me ear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bloody, purulent or wax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Impaired hearing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Partial or complete, unilateral or bilateral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Use of hearing aid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Abnormal sensation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Tenitus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, pain, tenderness, itching or vertigo </a:t>
                      </a: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9831" marR="4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1"/>
          <p:cNvSpPr>
            <a:spLocks noChangeArrowheads="1"/>
          </p:cNvSpPr>
          <p:nvPr/>
        </p:nvSpPr>
        <p:spPr bwMode="auto">
          <a:xfrm>
            <a:off x="304800" y="1504146"/>
            <a:ext cx="853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Whisper test: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-  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+mj-lt"/>
                <a:ea typeface="Times New Roman" pitchFamily="18" charset="0"/>
                <a:cs typeface="Courier New" pitchFamily="49" charset="0"/>
              </a:rPr>
              <a:t>                </a:t>
            </a:r>
            <a:r>
              <a:rPr kumimoji="0" 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 Positive: (    ) - Negative: (    )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Rinneair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and bone conduction test:</a:t>
            </a:r>
          </a:p>
          <a:p>
            <a:pPr lvl="0" algn="justLow" rtl="0" eaLnBrk="0" hangingPunct="0"/>
            <a:r>
              <a:rPr lang="en-US" sz="4000" dirty="0">
                <a:latin typeface="+mj-lt"/>
                <a:ea typeface="Times New Roman" pitchFamily="18" charset="0"/>
                <a:cs typeface="Courier New" pitchFamily="49" charset="0"/>
              </a:rPr>
              <a:t>                 Positive: (    ) - Negative: (    )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76200"/>
          <a:ext cx="8763000" cy="6611160"/>
        </p:xfrm>
        <a:graphic>
          <a:graphicData uri="http://schemas.openxmlformats.org/drawingml/2006/table">
            <a:tbl>
              <a:tblPr/>
              <a:tblGrid>
                <a:gridCol w="7203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4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</a:rPr>
                        <a:t>Condition of nose: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Deformed, edematous or inflamed nares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Discharge from the nose running nose , mucus, bloody or purulent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Impaired sense of smell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Difficulty of nasal breathing.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</a:rPr>
                        <a:t>Condition of mouth: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6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Times New Roman"/>
                          <a:ea typeface="Times New Roman"/>
                        </a:rPr>
                        <a:t>Lips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</a:rPr>
                        <a:t>pale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, cyanosed, dry, cracked, inflamed, presence of herpes or deformities.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Tongue 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pale, brown, coated, patched, ulcers, cracked or loss of taste.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Gums 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pale, edematous, bleeding. Inflamed or pussy discharge.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Teeth 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healthy, missing broken, loose, decayed or stained, poor oral hygiene, use of denture   (partial or complete).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Breath 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foul, 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</a:rPr>
                        <a:t>ammonicaL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alcoholic or acetone.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Abnormality of the jaws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 deformity or due to surgery.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Has difficulty of speech 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 aphasia, route or unusual speech manner.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0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</a:rPr>
                        <a:t>Condition of neck: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Swelling of the neck </a:t>
                      </a:r>
                      <a:r>
                        <a:rPr lang="en-US" sz="1300">
                          <a:latin typeface="Times New Roman"/>
                          <a:ea typeface="Times New Roman"/>
                          <a:sym typeface="Wingdings"/>
                        </a:rPr>
                        <a:t>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anterior posterior. Unilateral or bilateral.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Presence of old scare.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Limitation of movements (R.O.M).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44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</a:rPr>
                        <a:t>Condition of the chest, lung and heart:</a:t>
                      </a:r>
                      <a:endParaRPr lang="en-US" sz="1300">
                        <a:latin typeface="Courier New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6444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n-US" sz="1300" b="1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en-US" sz="1300" b="1" u="sng">
                          <a:latin typeface="Times New Roman"/>
                          <a:ea typeface="Times New Roman"/>
                        </a:rPr>
                        <a:t>Posterior chest:</a:t>
                      </a:r>
                      <a:endParaRPr lang="en-US" sz="1300">
                        <a:latin typeface="Courier New"/>
                        <a:ea typeface="Times New Roman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- Skeletal deformities that could affect the respiratory system Common abnormalities are kyphosis, scoliosis and lordosis.</a:t>
                      </a:r>
                      <a:endParaRPr lang="en-US" sz="1300">
                        <a:latin typeface="Courier New"/>
                        <a:ea typeface="Times New Roman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- Tenderness and masses.</a:t>
                      </a:r>
                      <a:endParaRPr lang="en-US" sz="1300">
                        <a:latin typeface="Courier New"/>
                        <a:ea typeface="Times New Roman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</a:rPr>
                        <a:t>- A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ir flow, presence of fluid, mucus or obstruction.</a:t>
                      </a:r>
                      <a:endParaRPr lang="en-US" sz="1300">
                        <a:latin typeface="Courier New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44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II. Anterior chest:</a:t>
                      </a:r>
                      <a:endParaRPr lang="en-US" sz="1300">
                        <a:latin typeface="Courier New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016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- Skeletal deformities which are barrel chest horizontal ribs, slight 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</a:rPr>
                        <a:t>kyphosis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, and prominent 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</a:rPr>
                        <a:t>sternal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angle.</a:t>
                      </a:r>
                      <a:endParaRPr lang="en-US" sz="1300" dirty="0">
                        <a:latin typeface="Courier New"/>
                        <a:ea typeface="Times New Roman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- Pigeon chest forward projection of the sternum.</a:t>
                      </a:r>
                      <a:endParaRPr lang="en-US" sz="1300" dirty="0">
                        <a:latin typeface="Courier New"/>
                        <a:ea typeface="Times New Roman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- Funnel chest sternum pointing 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</a:rPr>
                        <a:t>posteriorly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and tenderness.</a:t>
                      </a:r>
                      <a:endParaRPr lang="en-US" sz="1300" dirty="0">
                        <a:latin typeface="Courier New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444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Arial"/>
                        </a:rPr>
                        <a:t>Heart:</a:t>
                      </a:r>
                      <a:endParaRPr lang="en-US" sz="1300">
                        <a:latin typeface="Courier New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888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Apical pulse Assess rate and rhythm.</a:t>
                      </a:r>
                      <a:endParaRPr lang="en-US" sz="1300">
                        <a:latin typeface="Courier New"/>
                        <a:ea typeface="Times New Roman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Abnormal heart sounds.</a:t>
                      </a:r>
                      <a:endParaRPr lang="en-US" sz="1300">
                        <a:latin typeface="Courier New"/>
                        <a:ea typeface="Times New Roman"/>
                      </a:endParaRP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44223" marR="44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1"/>
          <p:cNvSpPr>
            <a:spLocks noChangeArrowheads="1"/>
          </p:cNvSpPr>
          <p:nvPr/>
        </p:nvSpPr>
        <p:spPr bwMode="auto">
          <a:xfrm>
            <a:off x="152400" y="0"/>
            <a:ext cx="57912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Body temperature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 = 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Site =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Presence of abnormality: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Pattern of fever: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Respiratory status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Rate =</a:t>
            </a: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Depth: deep or shallow</a:t>
            </a: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Rhythm: regular or irregular.</a:t>
            </a: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Presence of difficulties: </a:t>
            </a:r>
            <a:r>
              <a:rPr lang="en-US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dyspnea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lang="en-US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orthopnea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Use of oxygen therapy:</a:t>
            </a: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Interference with normal breathing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cough, sputum or chest pain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</a:t>
            </a: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Pulse status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Site: peripheral or apical.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Rate =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Rhythm: regular or irregular.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Strength: strong or weak.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Volume: full or </a:t>
            </a:r>
            <a:r>
              <a:rPr lang="en-US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thready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Apical pulse =   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Blood pressure status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Blood pressure reading =</a:t>
            </a: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Pulse pressure =</a:t>
            </a: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Site:</a:t>
            </a:r>
          </a:p>
          <a:p>
            <a:pPr algn="justLow" rtl="0" eaLnBrk="0" hangingPunct="0">
              <a:buFont typeface="Wingdings" pitchFamily="2" charset="2"/>
              <a:buChar char="q"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Patient's position: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Pain assessment: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Site:                                                   Radiation: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Severity:                                             Duration: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Frequency: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Aggravating factors: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Alleviating factors:</a:t>
            </a:r>
          </a:p>
          <a:p>
            <a:pPr marL="0" marR="0" lvl="0" indent="0" algn="justLow" defTabSz="914400" rtl="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Pain rating scale from zero to ten.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838200"/>
          <a:ext cx="8458200" cy="5600916"/>
        </p:xfrm>
        <a:graphic>
          <a:graphicData uri="http://schemas.openxmlformats.org/drawingml/2006/table">
            <a:tbl>
              <a:tblPr/>
              <a:tblGrid>
                <a:gridCol w="462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99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atin typeface="Times New Roman"/>
                          <a:ea typeface="Times New Roman"/>
                        </a:rPr>
                        <a:t>Reflexes</a:t>
                      </a:r>
                      <a:endParaRPr lang="en-US" sz="6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u="none" dirty="0">
                          <a:latin typeface="Times New Roman"/>
                          <a:ea typeface="Times New Roman"/>
                        </a:rPr>
                        <a:t>I. Deep tendon reflexes</a:t>
                      </a:r>
                      <a:endParaRPr lang="en-US" sz="4000" u="none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2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- Biceps &amp;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Brachioradialis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reflex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Positive: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Negative: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- Triceps reflex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Positive: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Negative: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- Knee Jerk reflex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Positive: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Negative: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- Ankle reflex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Positive: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Negative: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55">
                <a:tc gridSpan="3">
                  <a:txBody>
                    <a:bodyPr/>
                    <a:lstStyle/>
                    <a:p>
                      <a:pPr marL="0" marR="0" algn="just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II. Superficial Reflexes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2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- Corneal reflex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Positive: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Negative: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2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- Planter reflex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Positive: (    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 Negative: 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981200"/>
          </a:xfrm>
        </p:spPr>
        <p:txBody>
          <a:bodyPr>
            <a:noAutofit/>
          </a:bodyPr>
          <a:lstStyle/>
          <a:p>
            <a:pPr marL="712788" indent="-712788">
              <a:buFont typeface="Wingdings" pitchFamily="2" charset="2"/>
              <a:buChar char="q"/>
            </a:pPr>
            <a:r>
              <a:rPr lang="en-US" sz="4800" b="1" u="sng" dirty="0">
                <a:solidFill>
                  <a:schemeClr val="tx1"/>
                </a:solidFill>
              </a:rPr>
              <a:t>Nutritional assessment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3200" b="1" dirty="0"/>
              <a:t>Body weight /kg =</a:t>
            </a:r>
            <a:br>
              <a:rPr lang="en-US" sz="3200" b="1" dirty="0"/>
            </a:br>
            <a:r>
              <a:rPr lang="en-US" sz="3200" b="1" dirty="0"/>
              <a:t>Body height /cm =</a:t>
            </a:r>
            <a:br>
              <a:rPr lang="en-US" sz="3200" b="1" dirty="0"/>
            </a:br>
            <a:r>
              <a:rPr lang="en-US" sz="3200" b="1" dirty="0"/>
              <a:t>Body Mass Index (BMI) =     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" y="2895600"/>
          <a:ext cx="8686802" cy="2926080"/>
        </p:xfrm>
        <a:graphic>
          <a:graphicData uri="http://schemas.openxmlformats.org/drawingml/2006/table">
            <a:tbl>
              <a:tblPr/>
              <a:tblGrid>
                <a:gridCol w="723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Ability to masticate: Chews with eases or has difficulty.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Ability to swallow: Swallows with ease or has dysphasia.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Appetite: Good appetite, anorexia or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polyphagia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Rout of food intake by: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- Mouth, Intravenous (I.V).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Nasogastric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tube (NGT)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Gastrsatomy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tube.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1"/>
          <p:cNvSpPr>
            <a:spLocks noChangeArrowheads="1"/>
          </p:cNvSpPr>
          <p:nvPr/>
        </p:nvSpPr>
        <p:spPr bwMode="auto">
          <a:xfrm>
            <a:off x="228600" y="762000"/>
            <a:ext cx="86868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Type of therapeutic diet: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Arial" pitchFamily="34" charset="0"/>
              </a:rPr>
              <a:t>------------------------------------------------------------------------------------------------------------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Likes and dislikes: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Arial" pitchFamily="34" charset="0"/>
              </a:rPr>
              <a:t>------------------------------------------------------------------------------------------------------------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Arial" pitchFamily="34" charset="0"/>
              </a:rPr>
              <a:t>------------------------------------------------------------------------------------------------------------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Degree of help needed during eating:  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Independent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   )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minimal 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)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complete help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   )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Presence of nausea: before (    ) or after meals (    ).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Duration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and frequency: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Arial" pitchFamily="34" charset="0"/>
              </a:rPr>
              <a:t>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Presence of vomiting:  (    ) 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Character of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vomitus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Amount: 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Consistency: 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Frequency: 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Odour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----------------------------------------------------------------------------------------------------------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Liquid or solid: ------------------------------------------------------------------------------------------------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Precipitating factors: ------------------------------------------------------------------------------------------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Association with meals or not related to meal and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odour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-----------------------------------------------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255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b="1" dirty="0"/>
              <a:t>Equipment</a:t>
            </a:r>
            <a:endParaRPr lang="en-US" sz="96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2821" name="Picture 5" descr="sleep_tcm6-1119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thank%20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7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1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56310"/>
              </p:ext>
            </p:extLst>
          </p:nvPr>
        </p:nvGraphicFramePr>
        <p:xfrm>
          <a:off x="152400" y="304800"/>
          <a:ext cx="8763000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5593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 Tuning Fork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2. Visual </a:t>
                      </a:r>
                      <a:r>
                        <a:rPr lang="en-US" sz="2400" b="1" dirty="0" err="1">
                          <a:effectLst/>
                        </a:rPr>
                        <a:t>Occluder</a:t>
                      </a:r>
                      <a:endParaRPr lang="en-US" sz="2400" b="1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 Ruler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 Visual Acuity Chart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5. Reflex Hammer (brush at bottom)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6. Reflex Hammer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7. Pen and Marking Pen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8. Penlight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9. Thermometer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10. Sphygmomanometer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11. Slide and Fixative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12. Specimen Cup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13. Vaginal Speculum</a:t>
                      </a: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14. Lubricant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15. Goniometer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16. Clean Gloves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17. Cervical Spatula (</a:t>
                      </a:r>
                      <a:r>
                        <a:rPr lang="en-US" sz="2400" b="1" dirty="0" err="1">
                          <a:effectLst/>
                        </a:rPr>
                        <a:t>Ayre</a:t>
                      </a:r>
                      <a:r>
                        <a:rPr lang="en-US" sz="2400" b="1" dirty="0">
                          <a:effectLst/>
                        </a:rPr>
                        <a:t> Spatula)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18. Cervical Brush (</a:t>
                      </a:r>
                      <a:r>
                        <a:rPr lang="en-US" sz="2400" b="1" dirty="0" err="1">
                          <a:effectLst/>
                        </a:rPr>
                        <a:t>Cytobrush</a:t>
                      </a:r>
                      <a:r>
                        <a:rPr lang="en-US" sz="2400" b="1" dirty="0">
                          <a:effectLst/>
                        </a:rPr>
                        <a:t>)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19. Cotton-tip Applicator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20. Tongue Depressor 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21. Guaiac Material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22. Tape Measure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23. Acoustic Stethoscope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24. Ophthalmoscope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25. </a:t>
                      </a:r>
                      <a:r>
                        <a:rPr lang="en-US" sz="2400" b="1" dirty="0" err="1">
                          <a:effectLst/>
                        </a:rPr>
                        <a:t>Otoscope</a:t>
                      </a:r>
                      <a:r>
                        <a:rPr lang="en-US" sz="2400" b="1" dirty="0">
                          <a:effectLst/>
                        </a:rPr>
                        <a:t> with Speculum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26. Objects for Neurological Examination (key &amp; cotton ball)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27. Sterile Needle</a:t>
                      </a:r>
                      <a:endParaRPr lang="ar-YE" sz="2400" b="1" dirty="0"/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69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/>
              <a:t>Techniques used for physical examination: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Autofit/>
          </a:bodyPr>
          <a:lstStyle/>
          <a:p>
            <a:pPr lvl="0" algn="just"/>
            <a:r>
              <a:rPr lang="en-US" sz="4400" dirty="0">
                <a:latin typeface="Calibri" pitchFamily="34" charset="0"/>
              </a:rPr>
              <a:t>Inspection [Look (inspect)]. </a:t>
            </a:r>
          </a:p>
          <a:p>
            <a:pPr lvl="0" algn="just"/>
            <a:r>
              <a:rPr lang="en-US" sz="4400" dirty="0">
                <a:latin typeface="Calibri" pitchFamily="34" charset="0"/>
              </a:rPr>
              <a:t>Palpation. [Feel (palpation)].</a:t>
            </a:r>
          </a:p>
          <a:p>
            <a:pPr lvl="0" algn="just"/>
            <a:r>
              <a:rPr lang="en-US" sz="4400" dirty="0">
                <a:latin typeface="Calibri" pitchFamily="34" charset="0"/>
              </a:rPr>
              <a:t>Auscultation [Listen (</a:t>
            </a:r>
            <a:r>
              <a:rPr lang="en-US" sz="4400" dirty="0" err="1">
                <a:latin typeface="Calibri" pitchFamily="34" charset="0"/>
              </a:rPr>
              <a:t>auscultate</a:t>
            </a:r>
            <a:r>
              <a:rPr lang="en-US" sz="4400" dirty="0">
                <a:latin typeface="Calibri" pitchFamily="34" charset="0"/>
              </a:rPr>
              <a:t>)]</a:t>
            </a:r>
          </a:p>
          <a:p>
            <a:pPr lvl="0" algn="just"/>
            <a:r>
              <a:rPr lang="en-US" sz="4400" dirty="0">
                <a:latin typeface="Calibri" pitchFamily="34" charset="0"/>
              </a:rPr>
              <a:t>Percussion. [Tap or thump (</a:t>
            </a:r>
            <a:r>
              <a:rPr lang="en-US" sz="4400" dirty="0" err="1">
                <a:latin typeface="Calibri" pitchFamily="34" charset="0"/>
              </a:rPr>
              <a:t>percuss</a:t>
            </a:r>
            <a:r>
              <a:rPr lang="en-US" sz="4400" dirty="0">
                <a:latin typeface="Calibri" pitchFamily="34" charset="0"/>
              </a:rPr>
              <a:t>)].</a:t>
            </a:r>
          </a:p>
          <a:p>
            <a:pPr algn="just">
              <a:spcBef>
                <a:spcPts val="2400"/>
              </a:spcBef>
              <a:buNone/>
            </a:pPr>
            <a:r>
              <a:rPr lang="en-US" sz="3000" b="1" u="sng" dirty="0">
                <a:solidFill>
                  <a:srgbClr val="FF0000"/>
                </a:solidFill>
                <a:latin typeface="Calibri" pitchFamily="34" charset="0"/>
              </a:rPr>
              <a:t>N.B: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</a:rPr>
              <a:t>bilateral body parts are always compared</a:t>
            </a:r>
            <a:endParaRPr lang="en-US" sz="3000" dirty="0">
              <a:solidFill>
                <a:srgbClr val="FF0000"/>
              </a:solidFill>
              <a:latin typeface="Calibri" pitchFamily="34" charset="0"/>
            </a:endParaRPr>
          </a:p>
          <a:p>
            <a:pPr lvl="0" algn="just">
              <a:buNone/>
            </a:pPr>
            <a:endParaRPr lang="en-US" sz="4400" dirty="0">
              <a:latin typeface="Calibri" pitchFamily="34" charset="0"/>
            </a:endParaRPr>
          </a:p>
          <a:p>
            <a:pPr algn="just">
              <a:lnSpc>
                <a:spcPct val="170000"/>
              </a:lnSpc>
              <a:buFontTx/>
              <a:buNone/>
            </a:pPr>
            <a:endParaRPr lang="en-US" sz="4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Percussion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4876800" cy="58674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i="1" dirty="0">
                <a:latin typeface="Cambria" pitchFamily="18" charset="0"/>
              </a:rPr>
              <a:t>Use both hands </a:t>
            </a:r>
            <a:r>
              <a:rPr lang="en-US" sz="2800" dirty="0">
                <a:latin typeface="Cambria" pitchFamily="18" charset="0"/>
              </a:rPr>
              <a:t>to produce </a:t>
            </a:r>
            <a:r>
              <a:rPr lang="en-US" sz="2800" b="1" dirty="0">
                <a:latin typeface="Cambria" pitchFamily="18" charset="0"/>
              </a:rPr>
              <a:t>sound waves</a:t>
            </a:r>
            <a:r>
              <a:rPr lang="en-US" sz="2800" dirty="0">
                <a:latin typeface="Cambria" pitchFamily="18" charset="0"/>
              </a:rPr>
              <a:t>. 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srgbClr val="0000FF"/>
                </a:solidFill>
                <a:latin typeface="Cambria" pitchFamily="18" charset="0"/>
              </a:rPr>
              <a:t>Non dominant 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hand</a:t>
            </a:r>
            <a:r>
              <a:rPr lang="en-US" sz="28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placed directly </a:t>
            </a:r>
            <a:r>
              <a:rPr lang="en-US" sz="2800" b="1" i="1" dirty="0">
                <a:solidFill>
                  <a:srgbClr val="00B050"/>
                </a:solidFill>
                <a:latin typeface="Cambria" pitchFamily="18" charset="0"/>
              </a:rPr>
              <a:t>on percussed area</a:t>
            </a:r>
            <a:r>
              <a:rPr lang="en-US" sz="2800" dirty="0">
                <a:latin typeface="Cambria" pitchFamily="18" charset="0"/>
              </a:rPr>
              <a:t>, 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Middle finger </a:t>
            </a:r>
            <a:r>
              <a:rPr lang="en-US" sz="2800" dirty="0">
                <a:latin typeface="Cambria" pitchFamily="18" charset="0"/>
              </a:rPr>
              <a:t>placed firmly on the body surface. 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dirty="0">
                <a:latin typeface="Cambria" pitchFamily="18" charset="0"/>
              </a:rPr>
              <a:t>Other hand (</a:t>
            </a:r>
            <a:r>
              <a:rPr lang="en-US" sz="2800" b="1" dirty="0">
                <a:latin typeface="Cambria" pitchFamily="18" charset="0"/>
              </a:rPr>
              <a:t>dominant</a:t>
            </a:r>
            <a:r>
              <a:rPr lang="en-US" sz="2800" dirty="0">
                <a:latin typeface="Cambria" pitchFamily="18" charset="0"/>
              </a:rPr>
              <a:t>) provides </a:t>
            </a:r>
            <a:r>
              <a:rPr lang="en-US" sz="2800" b="1" i="1" dirty="0">
                <a:solidFill>
                  <a:srgbClr val="D60093"/>
                </a:solidFill>
                <a:latin typeface="Cambria" pitchFamily="18" charset="0"/>
              </a:rPr>
              <a:t>striking force</a:t>
            </a:r>
            <a:r>
              <a:rPr lang="en-US" sz="2800" dirty="0">
                <a:latin typeface="Cambria" pitchFamily="18" charset="0"/>
              </a:rPr>
              <a:t>, initiated by a sharp downward wrist movement.</a:t>
            </a:r>
          </a:p>
        </p:txBody>
      </p:sp>
      <p:pic>
        <p:nvPicPr>
          <p:cNvPr id="5" name="Picture 4" descr="D:\Users\Hisham\Desktop\Pictur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953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512" y="3238500"/>
            <a:ext cx="410648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5400" b="1" i="1" u="sng" dirty="0"/>
              <a:t>The five percussion tones are:</a:t>
            </a:r>
            <a:r>
              <a:rPr lang="en-US" sz="5400" i="1" dirty="0"/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83129"/>
            <a:ext cx="86868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Tympany</a:t>
            </a:r>
            <a:r>
              <a:rPr lang="en-US" sz="2800" b="1" dirty="0"/>
              <a:t> (</a:t>
            </a:r>
            <a:r>
              <a:rPr lang="ar-YE" sz="2800" b="1" dirty="0"/>
              <a:t>طبلي</a:t>
            </a:r>
            <a:r>
              <a:rPr lang="en-US" sz="2800" b="1" dirty="0"/>
              <a:t>) </a:t>
            </a:r>
            <a:r>
              <a:rPr lang="en-US" sz="2800" dirty="0"/>
              <a:t>- loud, drum-like sound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Resonance (</a:t>
            </a:r>
            <a:r>
              <a:rPr lang="ar-YE" sz="2800" b="1" dirty="0"/>
              <a:t>رنين</a:t>
            </a:r>
            <a:r>
              <a:rPr lang="en-US" sz="2800" b="1" dirty="0"/>
              <a:t>) </a:t>
            </a:r>
            <a:r>
              <a:rPr lang="en-US" sz="2800" dirty="0"/>
              <a:t>- moderate to loud, low-pitch, hollow sound </a:t>
            </a:r>
          </a:p>
          <a:p>
            <a:pPr>
              <a:lnSpc>
                <a:spcPct val="150000"/>
              </a:lnSpc>
            </a:pPr>
            <a:r>
              <a:rPr lang="en-US" sz="2800" b="1" dirty="0" err="1"/>
              <a:t>Hyperresonance</a:t>
            </a:r>
            <a:r>
              <a:rPr lang="en-US" sz="2800" b="1" dirty="0"/>
              <a:t>  (</a:t>
            </a:r>
            <a:r>
              <a:rPr lang="ar-YE" sz="2800" b="1" dirty="0"/>
              <a:t>طنين</a:t>
            </a:r>
            <a:r>
              <a:rPr lang="en-US" sz="2800" b="1" dirty="0"/>
              <a:t>)</a:t>
            </a:r>
            <a:r>
              <a:rPr lang="en-US" sz="2800" dirty="0"/>
              <a:t>- very loud, low-pitch, booming sound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Flatness </a:t>
            </a:r>
            <a:r>
              <a:rPr lang="en-US" sz="2800" dirty="0"/>
              <a:t>- soft, high-pitch, flat sound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Dullness </a:t>
            </a:r>
            <a:r>
              <a:rPr lang="en-US" sz="2800" dirty="0"/>
              <a:t>- soft to moderate, high-pitch, thud-like sound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Palpation</a:t>
            </a:r>
            <a:endParaRPr lang="en-US" sz="6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52525"/>
            <a:ext cx="8458200" cy="4191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Use </a:t>
            </a:r>
            <a:r>
              <a:rPr lang="en-US" sz="3200" b="1" dirty="0">
                <a:solidFill>
                  <a:srgbClr val="D60093"/>
                </a:solidFill>
                <a:latin typeface="Cambria" pitchFamily="18" charset="0"/>
              </a:rPr>
              <a:t>dorsum</a:t>
            </a:r>
            <a:r>
              <a:rPr lang="en-US" sz="3200" dirty="0">
                <a:solidFill>
                  <a:srgbClr val="D60093"/>
                </a:solidFill>
                <a:latin typeface="Cambria" pitchFamily="18" charset="0"/>
              </a:rPr>
              <a:t> </a:t>
            </a:r>
            <a:r>
              <a:rPr lang="en-US" sz="3200" dirty="0">
                <a:latin typeface="Cambria" pitchFamily="18" charset="0"/>
              </a:rPr>
              <a:t>of hand &amp; </a:t>
            </a:r>
            <a:r>
              <a:rPr lang="en-US" sz="3200" b="1" i="1" dirty="0">
                <a:solidFill>
                  <a:srgbClr val="FF0000"/>
                </a:solidFill>
                <a:latin typeface="Cambria" pitchFamily="18" charset="0"/>
              </a:rPr>
              <a:t>fingers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>
                <a:latin typeface="Cambria" pitchFamily="18" charset="0"/>
              </a:rPr>
              <a:t>to measure </a:t>
            </a:r>
            <a:r>
              <a:rPr lang="en-US" sz="3200" b="1" dirty="0">
                <a:latin typeface="Cambria" pitchFamily="18" charset="0"/>
              </a:rPr>
              <a:t>temperature</a:t>
            </a:r>
            <a:r>
              <a:rPr lang="en-US" sz="3200" dirty="0">
                <a:latin typeface="Cambria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Use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palmer of fingers </a:t>
            </a:r>
            <a:r>
              <a:rPr lang="en-US" sz="3200" dirty="0">
                <a:latin typeface="Cambria" pitchFamily="18" charset="0"/>
              </a:rPr>
              <a:t>&amp;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finger pads </a:t>
            </a:r>
            <a:r>
              <a:rPr lang="en-US" sz="3200" dirty="0">
                <a:latin typeface="Cambria" pitchFamily="18" charset="0"/>
              </a:rPr>
              <a:t>to assess </a:t>
            </a:r>
            <a:r>
              <a:rPr lang="en-US" sz="3200" b="1" i="1" u="sng" dirty="0">
                <a:solidFill>
                  <a:srgbClr val="0000FF"/>
                </a:solidFill>
                <a:latin typeface="Cambria" pitchFamily="18" charset="0"/>
              </a:rPr>
              <a:t>texture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b="1" i="1" u="sng" dirty="0">
                <a:solidFill>
                  <a:srgbClr val="0000FF"/>
                </a:solidFill>
                <a:latin typeface="Cambria" pitchFamily="18" charset="0"/>
              </a:rPr>
              <a:t>shape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b="1" i="1" u="sng" dirty="0">
                <a:solidFill>
                  <a:srgbClr val="0000FF"/>
                </a:solidFill>
                <a:latin typeface="Cambria" pitchFamily="18" charset="0"/>
              </a:rPr>
              <a:t>fluid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b="1" i="1" u="sng" dirty="0">
                <a:solidFill>
                  <a:srgbClr val="0000FF"/>
                </a:solidFill>
                <a:latin typeface="Cambria" pitchFamily="18" charset="0"/>
              </a:rPr>
              <a:t>size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b="1" i="1" u="sng" dirty="0">
                <a:solidFill>
                  <a:srgbClr val="0000FF"/>
                </a:solidFill>
                <a:latin typeface="Cambria" pitchFamily="18" charset="0"/>
              </a:rPr>
              <a:t>consistency</a:t>
            </a:r>
            <a:r>
              <a:rPr lang="en-US" sz="32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dirty="0">
                <a:latin typeface="Cambria" pitchFamily="18" charset="0"/>
              </a:rPr>
              <a:t>and </a:t>
            </a:r>
            <a:r>
              <a:rPr lang="en-US" sz="3200" b="1" i="1" u="sng" dirty="0">
                <a:solidFill>
                  <a:srgbClr val="0000FF"/>
                </a:solidFill>
                <a:latin typeface="Cambria" pitchFamily="18" charset="0"/>
              </a:rPr>
              <a:t>pulsation</a:t>
            </a:r>
            <a:r>
              <a:rPr lang="en-US" sz="3200" dirty="0">
                <a:latin typeface="Cambria" pitchFamily="18" charset="0"/>
              </a:rPr>
              <a:t>. </a:t>
            </a:r>
            <a:endParaRPr lang="en-US" sz="3200" b="1" dirty="0">
              <a:latin typeface="Cambria" pitchFamily="18" charset="0"/>
            </a:endParaRPr>
          </a:p>
        </p:txBody>
      </p:sp>
      <p:pic>
        <p:nvPicPr>
          <p:cNvPr id="6" name="Picture 2" descr="K:\Pictures\deep pulp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312" y="4191000"/>
            <a:ext cx="4146638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458200" cy="4191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Cambria" pitchFamily="18" charset="0"/>
              </a:rPr>
              <a:t>Light palpation:</a:t>
            </a:r>
            <a:r>
              <a:rPr lang="en-US" sz="2800" dirty="0">
                <a:latin typeface="Cambria" pitchFamily="18" charset="0"/>
              </a:rPr>
              <a:t> depress skin &amp; underlying structures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½ inch ( ½’’ )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(1 cm).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Cambria" pitchFamily="18" charset="0"/>
              </a:rPr>
              <a:t>Deep palpation</a:t>
            </a:r>
            <a:r>
              <a:rPr lang="en-US" sz="2800" dirty="0">
                <a:latin typeface="Cambria" pitchFamily="18" charset="0"/>
              </a:rPr>
              <a:t>: press inward about </a:t>
            </a:r>
            <a:r>
              <a:rPr lang="en-US" sz="2800" b="1" dirty="0">
                <a:latin typeface="Cambria" pitchFamily="18" charset="0"/>
              </a:rPr>
              <a:t>1 inch (2.5 cm)</a:t>
            </a:r>
            <a:r>
              <a:rPr lang="en-US" sz="2800" dirty="0">
                <a:latin typeface="Cambria" pitchFamily="18" charset="0"/>
              </a:rPr>
              <a:t>.  </a:t>
            </a:r>
          </a:p>
          <a:p>
            <a:pPr algn="just">
              <a:lnSpc>
                <a:spcPct val="150000"/>
              </a:lnSpc>
            </a:pPr>
            <a:r>
              <a:rPr lang="en-US" sz="2800" b="1" u="sng" dirty="0">
                <a:latin typeface="Cambria" pitchFamily="18" charset="0"/>
              </a:rPr>
              <a:t>N.B</a:t>
            </a:r>
            <a:r>
              <a:rPr lang="en-US" sz="2800" dirty="0">
                <a:latin typeface="Cambria" pitchFamily="18" charset="0"/>
              </a:rPr>
              <a:t>: For palpating, the hands should be </a:t>
            </a:r>
            <a:r>
              <a:rPr lang="en-US" sz="2800" b="1" dirty="0">
                <a:latin typeface="Cambria" pitchFamily="18" charset="0"/>
              </a:rPr>
              <a:t>warm</a:t>
            </a:r>
            <a:r>
              <a:rPr lang="en-US" sz="2800" dirty="0">
                <a:latin typeface="Cambria" pitchFamily="18" charset="0"/>
              </a:rPr>
              <a:t> &amp; </a:t>
            </a:r>
            <a:r>
              <a:rPr lang="en-US" sz="2800" b="1" dirty="0">
                <a:latin typeface="Cambria" pitchFamily="18" charset="0"/>
              </a:rPr>
              <a:t>fingernails short</a:t>
            </a:r>
            <a:r>
              <a:rPr lang="en-US" sz="2800" dirty="0">
                <a:latin typeface="Cambria" pitchFamily="18" charset="0"/>
              </a:rPr>
              <a:t>. Any area of </a:t>
            </a:r>
            <a:r>
              <a:rPr lang="en-US" sz="2800" b="1" dirty="0">
                <a:latin typeface="Cambria" pitchFamily="18" charset="0"/>
              </a:rPr>
              <a:t>tenderness is palpated last</a:t>
            </a:r>
          </a:p>
        </p:txBody>
      </p:sp>
      <p:pic>
        <p:nvPicPr>
          <p:cNvPr id="5" name="Picture 4" descr="D:\Users\Hisham\Desktop\Pictur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57238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462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4773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1"/>
            <a:ext cx="52417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4772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4473" y="3810000"/>
            <a:ext cx="397952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Learning Outcomes</a:t>
            </a:r>
            <a:br>
              <a:rPr lang="en-US" sz="2800" dirty="0"/>
            </a:br>
            <a:r>
              <a:rPr lang="en-US" sz="2800" dirty="0"/>
              <a:t>After completing this chapter, you should be able to</a:t>
            </a:r>
            <a:r>
              <a:rPr lang="ar-YE" sz="2800" dirty="0"/>
              <a:t>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859280"/>
            <a:ext cx="8686800" cy="4617720"/>
          </a:xfrm>
        </p:spPr>
        <p:txBody>
          <a:bodyPr>
            <a:normAutofit/>
          </a:bodyPr>
          <a:lstStyle/>
          <a:p>
            <a:r>
              <a:rPr lang="en-US" dirty="0"/>
              <a:t>Identify the purposes and components of a physical examination</a:t>
            </a:r>
            <a:r>
              <a:rPr lang="ar-YE" dirty="0"/>
              <a:t>. </a:t>
            </a:r>
            <a:endParaRPr lang="en-US" dirty="0"/>
          </a:p>
          <a:p>
            <a:r>
              <a:rPr lang="ar-YE" dirty="0"/>
              <a:t> </a:t>
            </a:r>
            <a:r>
              <a:rPr lang="en-US" dirty="0"/>
              <a:t>Discuss the differences among a comprehensive, focused, and ongoing physical examination</a:t>
            </a:r>
            <a:r>
              <a:rPr lang="ar-YE" dirty="0"/>
              <a:t>. </a:t>
            </a:r>
            <a:endParaRPr lang="en-US" dirty="0"/>
          </a:p>
          <a:p>
            <a:r>
              <a:rPr lang="en-US" dirty="0"/>
              <a:t>Describe how to prepare for a physical examination</a:t>
            </a:r>
            <a:r>
              <a:rPr lang="ar-YE" dirty="0"/>
              <a:t>.</a:t>
            </a:r>
            <a:endParaRPr lang="en-US" dirty="0"/>
          </a:p>
          <a:p>
            <a:r>
              <a:rPr lang="en-US" dirty="0"/>
              <a:t>Demonstrate the skills used in physical examination</a:t>
            </a:r>
            <a:r>
              <a:rPr lang="ar-YE" dirty="0"/>
              <a:t>. </a:t>
            </a:r>
            <a:endParaRPr lang="en-US" dirty="0"/>
          </a:p>
          <a:p>
            <a:r>
              <a:rPr lang="ar-YE" dirty="0"/>
              <a:t> </a:t>
            </a:r>
            <a:r>
              <a:rPr lang="en-US" dirty="0"/>
              <a:t>Identify the components of the general survey</a:t>
            </a:r>
            <a:r>
              <a:rPr lang="ar-YE" dirty="0"/>
              <a:t>.</a:t>
            </a:r>
            <a:endParaRPr lang="en-US" dirty="0"/>
          </a:p>
          <a:p>
            <a:r>
              <a:rPr lang="ar-YE" dirty="0"/>
              <a:t> </a:t>
            </a:r>
            <a:r>
              <a:rPr lang="en-US" dirty="0"/>
              <a:t>Conduct a full physical examination of a client</a:t>
            </a:r>
            <a:r>
              <a:rPr lang="ar-YE" dirty="0"/>
              <a:t>. </a:t>
            </a:r>
            <a:endParaRPr lang="en-US" dirty="0"/>
          </a:p>
          <a:p>
            <a:r>
              <a:rPr lang="ar-YE" dirty="0"/>
              <a:t> </a:t>
            </a:r>
            <a:r>
              <a:rPr lang="en-US" dirty="0"/>
              <a:t>Document the findings of a physical examination</a:t>
            </a:r>
            <a:r>
              <a:rPr lang="ar-YE" dirty="0"/>
              <a:t>.</a:t>
            </a:r>
            <a:endParaRPr lang="en-US" dirty="0"/>
          </a:p>
          <a:p>
            <a:r>
              <a:rPr lang="ar-YE"/>
              <a:t> </a:t>
            </a:r>
            <a:r>
              <a:rPr lang="en-US" dirty="0"/>
              <a:t>Perform a brief bedside physical examination</a:t>
            </a:r>
            <a:r>
              <a:rPr lang="ar-Y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0"/>
            <a:ext cx="6477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u="sng" dirty="0"/>
              <a:t>Inspection</a:t>
            </a:r>
            <a:endParaRPr lang="en-US" sz="6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505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/>
              <a:t>Inspect</a:t>
            </a:r>
            <a:r>
              <a:rPr lang="en-US" sz="3600" dirty="0"/>
              <a:t> each area of the body for size, color, shape, position, and symmetry, noting normal findings and any deviations from normal.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4191000" cy="7620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Auscultation:</a:t>
            </a:r>
            <a:endParaRPr lang="en-US" sz="54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971800"/>
            <a:ext cx="8305800" cy="3429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Auscultation require the use of a stethoscope to </a:t>
            </a:r>
            <a:r>
              <a:rPr lang="en-US" sz="3200" b="1" dirty="0"/>
              <a:t>listen for</a:t>
            </a:r>
            <a:r>
              <a:rPr lang="en-US" sz="3200" baseline="30000" dirty="0"/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heart sounds</a:t>
            </a:r>
            <a:r>
              <a:rPr lang="en-US" sz="3200" dirty="0"/>
              <a:t>, </a:t>
            </a:r>
            <a:r>
              <a:rPr lang="en-US" sz="3200" b="1" u="sng" dirty="0">
                <a:solidFill>
                  <a:srgbClr val="FF00FF"/>
                </a:solidFill>
              </a:rPr>
              <a:t>movement of bowel</a:t>
            </a:r>
            <a:r>
              <a:rPr lang="en-US" sz="3200" dirty="0"/>
              <a:t>, </a:t>
            </a:r>
            <a:r>
              <a:rPr lang="en-US" sz="3200" b="1" u="sng" dirty="0">
                <a:solidFill>
                  <a:srgbClr val="0000FF"/>
                </a:solidFill>
              </a:rPr>
              <a:t>lung sounds</a:t>
            </a:r>
            <a:r>
              <a:rPr lang="en-US" sz="3200" dirty="0"/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200" dirty="0"/>
              <a:t>1-Expose body part you want to auscultate.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Auscultation:</a:t>
            </a:r>
            <a:endParaRPr lang="en-US" sz="54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029200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>
                <a:latin typeface="Cambria" pitchFamily="18" charset="0"/>
              </a:rPr>
              <a:t>2-Use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stethoscope diaphragm </a:t>
            </a:r>
            <a:r>
              <a:rPr lang="en-US" sz="2800" dirty="0">
                <a:latin typeface="Cambria" pitchFamily="18" charset="0"/>
              </a:rPr>
              <a:t>to listen to </a:t>
            </a:r>
            <a:r>
              <a:rPr lang="en-US" sz="2800" b="1" dirty="0">
                <a:latin typeface="Cambria" pitchFamily="18" charset="0"/>
              </a:rPr>
              <a:t>pitched sounds</a:t>
            </a:r>
            <a:r>
              <a:rPr lang="en-US" sz="2800" dirty="0">
                <a:latin typeface="Cambria" pitchFamily="18" charset="0"/>
              </a:rPr>
              <a:t>, (normal heart sounds, breath sounds, and bowel sounds, and </a:t>
            </a:r>
            <a:r>
              <a:rPr lang="en-US" sz="2800" b="1" u="sng" dirty="0">
                <a:latin typeface="Cambria" pitchFamily="18" charset="0"/>
              </a:rPr>
              <a:t>press diaphragm firmly</a:t>
            </a:r>
            <a:r>
              <a:rPr lang="en-US" sz="2800" dirty="0">
                <a:latin typeface="Cambria" pitchFamily="18" charset="0"/>
              </a:rPr>
              <a:t> on body part being auscultated.</a:t>
            </a:r>
            <a:endParaRPr lang="en-US" sz="2800" dirty="0">
              <a:solidFill>
                <a:srgbClr val="D60093"/>
              </a:solidFill>
              <a:latin typeface="Cambria" pitchFamily="18" charset="0"/>
              <a:cs typeface="Times New Roman" pitchFamily="18" charset="0"/>
            </a:endParaRPr>
          </a:p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>
                <a:latin typeface="Cambria" pitchFamily="18" charset="0"/>
              </a:rPr>
              <a:t>3-Use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stethoscope bell </a:t>
            </a:r>
            <a:r>
              <a:rPr lang="en-US" sz="2800" dirty="0">
                <a:latin typeface="Cambria" pitchFamily="18" charset="0"/>
              </a:rPr>
              <a:t>to listen for </a:t>
            </a:r>
            <a:r>
              <a:rPr lang="en-US" sz="2800" b="1" u="sng" dirty="0">
                <a:latin typeface="Cambria" pitchFamily="18" charset="0"/>
              </a:rPr>
              <a:t>low pitched sounds</a:t>
            </a:r>
            <a:r>
              <a:rPr lang="en-US" sz="2800" dirty="0">
                <a:latin typeface="Cambria" pitchFamily="18" charset="0"/>
              </a:rPr>
              <a:t>, as </a:t>
            </a:r>
            <a:r>
              <a:rPr lang="en-US" sz="2800" b="1" u="sng" dirty="0">
                <a:latin typeface="Cambria" pitchFamily="18" charset="0"/>
              </a:rPr>
              <a:t>abnormal heart sounds</a:t>
            </a:r>
            <a:r>
              <a:rPr lang="en-US" sz="2800" dirty="0">
                <a:latin typeface="Cambria" pitchFamily="18" charset="0"/>
              </a:rPr>
              <a:t> and </a:t>
            </a:r>
            <a:r>
              <a:rPr lang="en-US" sz="2800" b="1" u="sng" dirty="0">
                <a:latin typeface="Cambria" pitchFamily="18" charset="0"/>
              </a:rPr>
              <a:t>bruits abnormal loud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b="1" u="sng" dirty="0">
                <a:latin typeface="Cambria" pitchFamily="18" charset="0"/>
              </a:rPr>
              <a:t>blowing</a:t>
            </a:r>
            <a:r>
              <a:rPr lang="en-US" sz="2800" dirty="0">
                <a:latin typeface="Cambria" pitchFamily="18" charset="0"/>
              </a:rPr>
              <a:t>, or </a:t>
            </a:r>
            <a:r>
              <a:rPr lang="en-US" sz="2800" b="1" u="sng" dirty="0">
                <a:latin typeface="Cambria" pitchFamily="18" charset="0"/>
              </a:rPr>
              <a:t>murmur sounds</a:t>
            </a:r>
            <a:r>
              <a:rPr lang="en-US" sz="2800" dirty="0">
                <a:latin typeface="Cambria" pitchFamily="18" charset="0"/>
              </a:rPr>
              <a:t>.</a:t>
            </a:r>
            <a:endParaRPr lang="en-US" sz="2800" dirty="0">
              <a:solidFill>
                <a:srgbClr val="D60093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Auscultation:</a:t>
            </a:r>
            <a:endParaRPr lang="en-US" sz="54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029200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>
                <a:latin typeface="Cambria" pitchFamily="18" charset="0"/>
              </a:rPr>
              <a:t>4-Hold </a:t>
            </a:r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bell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lightly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on auscultated body part.</a:t>
            </a:r>
          </a:p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>
                <a:latin typeface="Cambria" pitchFamily="18" charset="0"/>
              </a:rPr>
              <a:t>5-</a:t>
            </a:r>
            <a:r>
              <a:rPr lang="en-US" sz="2800" b="1" dirty="0">
                <a:latin typeface="Cambria" pitchFamily="18" charset="0"/>
              </a:rPr>
              <a:t>Identify </a:t>
            </a:r>
            <a:r>
              <a:rPr lang="en-US" sz="2800" dirty="0">
                <a:latin typeface="Cambria" pitchFamily="18" charset="0"/>
              </a:rPr>
              <a:t>detected </a:t>
            </a:r>
            <a:r>
              <a:rPr lang="en-US" sz="2800" b="1" dirty="0">
                <a:latin typeface="Cambria" pitchFamily="18" charset="0"/>
              </a:rPr>
              <a:t>sounds </a:t>
            </a:r>
            <a:r>
              <a:rPr lang="en-US" sz="2800" dirty="0">
                <a:latin typeface="Cambria" pitchFamily="18" charset="0"/>
              </a:rPr>
              <a:t>using </a:t>
            </a:r>
            <a:r>
              <a:rPr lang="en-US" sz="2800" b="1" i="1" dirty="0">
                <a:latin typeface="Cambria" pitchFamily="18" charset="0"/>
              </a:rPr>
              <a:t>auscultation arc</a:t>
            </a:r>
            <a:r>
              <a:rPr lang="en-US" sz="2800" dirty="0">
                <a:latin typeface="Cambria" pitchFamily="18" charset="0"/>
              </a:rPr>
              <a:t> classified according to the: </a:t>
            </a:r>
          </a:p>
          <a:p>
            <a:pPr marL="715963" indent="-358775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Intensity </a:t>
            </a:r>
            <a:r>
              <a:rPr lang="ar-YE" sz="2800" b="1" dirty="0">
                <a:solidFill>
                  <a:srgbClr val="FF0000"/>
                </a:solidFill>
                <a:latin typeface="Cambria" pitchFamily="18" charset="0"/>
              </a:rPr>
              <a:t>الشدة 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latin typeface="Cambria" pitchFamily="18" charset="0"/>
              </a:rPr>
              <a:t>loud</a:t>
            </a:r>
            <a:r>
              <a:rPr lang="en-US" sz="2800" dirty="0">
                <a:latin typeface="Cambria" pitchFamily="18" charset="0"/>
              </a:rPr>
              <a:t> or </a:t>
            </a:r>
            <a:r>
              <a:rPr lang="en-US" sz="2800" dirty="0">
                <a:solidFill>
                  <a:srgbClr val="0000FF"/>
                </a:solidFill>
                <a:latin typeface="Cambria" pitchFamily="18" charset="0"/>
              </a:rPr>
              <a:t>soft</a:t>
            </a:r>
            <a:r>
              <a:rPr lang="en-US" sz="2800" dirty="0">
                <a:latin typeface="Cambria" pitchFamily="18" charset="0"/>
              </a:rPr>
              <a:t>), </a:t>
            </a:r>
          </a:p>
          <a:p>
            <a:pPr marL="715963" indent="-358775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Pitch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ar-YE" sz="2800" b="1" dirty="0">
                <a:solidFill>
                  <a:srgbClr val="FF0000"/>
                </a:solidFill>
                <a:latin typeface="Cambria" pitchFamily="18" charset="0"/>
              </a:rPr>
              <a:t>الدرجة</a:t>
            </a:r>
            <a:r>
              <a:rPr lang="ar-YE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(</a:t>
            </a:r>
            <a:r>
              <a:rPr lang="en-US" sz="2800" dirty="0">
                <a:solidFill>
                  <a:srgbClr val="00863D"/>
                </a:solidFill>
                <a:latin typeface="Cambria" pitchFamily="18" charset="0"/>
              </a:rPr>
              <a:t>high </a:t>
            </a:r>
            <a:r>
              <a:rPr lang="en-US" sz="2800" dirty="0">
                <a:latin typeface="Cambria" pitchFamily="18" charset="0"/>
              </a:rPr>
              <a:t>or </a:t>
            </a:r>
            <a:r>
              <a:rPr lang="en-US" sz="2800" dirty="0">
                <a:solidFill>
                  <a:srgbClr val="00863D"/>
                </a:solidFill>
                <a:latin typeface="Cambria" pitchFamily="18" charset="0"/>
              </a:rPr>
              <a:t>low</a:t>
            </a:r>
            <a:r>
              <a:rPr lang="en-US" sz="2800" dirty="0">
                <a:latin typeface="Cambria" pitchFamily="18" charset="0"/>
              </a:rPr>
              <a:t>), </a:t>
            </a:r>
          </a:p>
          <a:p>
            <a:pPr marL="715963" indent="-358775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Duration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(length), and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Quality </a:t>
            </a:r>
            <a:endParaRPr lang="en-US" sz="2800" dirty="0">
              <a:latin typeface="Cambria" pitchFamily="18" charset="0"/>
            </a:endParaRPr>
          </a:p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2800" dirty="0">
              <a:solidFill>
                <a:srgbClr val="D60093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09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4962"/>
            <a:ext cx="8153400" cy="655638"/>
          </a:xfrm>
        </p:spPr>
        <p:txBody>
          <a:bodyPr>
            <a:noAutofit/>
          </a:bodyPr>
          <a:lstStyle/>
          <a:p>
            <a:r>
              <a:rPr lang="en-US" sz="5400" b="1" dirty="0"/>
              <a:t>I. Patient's preparation:</a:t>
            </a:r>
            <a:endParaRPr lang="en-US" sz="54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txBody>
          <a:bodyPr>
            <a:noAutofit/>
          </a:bodyPr>
          <a:lstStyle/>
          <a:p>
            <a:pPr marL="357188" lvl="0" indent="-3571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i="1" dirty="0">
                <a:latin typeface="Cambria" pitchFamily="18" charset="0"/>
              </a:rPr>
              <a:t>Explain procedure </a:t>
            </a:r>
            <a:r>
              <a:rPr lang="en-US" sz="2800" dirty="0">
                <a:latin typeface="Cambria" pitchFamily="18" charset="0"/>
              </a:rPr>
              <a:t>to patient, examined body structures, &amp; assessments </a:t>
            </a:r>
            <a:r>
              <a:rPr lang="en-US" sz="2800" b="1" i="1" dirty="0">
                <a:solidFill>
                  <a:srgbClr val="00B050"/>
                </a:solidFill>
                <a:latin typeface="Cambria" pitchFamily="18" charset="0"/>
              </a:rPr>
              <a:t>painless</a:t>
            </a:r>
            <a:r>
              <a:rPr lang="en-US" sz="2800" dirty="0">
                <a:latin typeface="Cambria" pitchFamily="18" charset="0"/>
              </a:rPr>
              <a:t>.</a:t>
            </a:r>
          </a:p>
          <a:p>
            <a:pPr marL="357188" lvl="0" indent="-3571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Cambria" pitchFamily="18" charset="0"/>
              </a:rPr>
              <a:t>Ask the patient to </a:t>
            </a:r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wear a gown</a:t>
            </a:r>
            <a:r>
              <a:rPr lang="en-US" sz="2800" dirty="0">
                <a:latin typeface="Cambria" pitchFamily="18" charset="0"/>
              </a:rPr>
              <a:t>.</a:t>
            </a:r>
          </a:p>
          <a:p>
            <a:pPr marL="357188" lvl="0" indent="-3571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Cambria" pitchFamily="18" charset="0"/>
              </a:rPr>
              <a:t>Ask to </a:t>
            </a:r>
            <a:r>
              <a:rPr lang="en-US" sz="2800" b="1" i="1" dirty="0">
                <a:solidFill>
                  <a:srgbClr val="00B0F0"/>
                </a:solidFill>
                <a:latin typeface="Cambria" pitchFamily="18" charset="0"/>
              </a:rPr>
              <a:t>empty bladder </a:t>
            </a:r>
            <a:r>
              <a:rPr lang="en-US" sz="2800" dirty="0">
                <a:latin typeface="Cambria" pitchFamily="18" charset="0"/>
              </a:rPr>
              <a:t>to be more comfortable</a:t>
            </a:r>
          </a:p>
          <a:p>
            <a:pPr marL="357188" lvl="0" indent="-3571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Answer questions </a:t>
            </a:r>
            <a:r>
              <a:rPr lang="en-US" sz="2800" dirty="0">
                <a:latin typeface="Cambria" pitchFamily="18" charset="0"/>
              </a:rPr>
              <a:t>directly and honestly.</a:t>
            </a:r>
          </a:p>
          <a:p>
            <a:pPr marL="357188" lvl="0" indent="-3571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Cambria" pitchFamily="18" charset="0"/>
              </a:rPr>
              <a:t>Avoid undesirable 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nonverbal communication</a:t>
            </a:r>
            <a:endParaRPr lang="en-US" sz="2800" dirty="0">
              <a:latin typeface="Cambria" pitchFamily="18" charset="0"/>
            </a:endParaRPr>
          </a:p>
          <a:p>
            <a:pPr marL="357188" lvl="0" indent="-3571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Cambria" pitchFamily="18" charset="0"/>
              </a:rPr>
              <a:t>Keep patient warm. Provide a lightweight blanket.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63562"/>
            <a:ext cx="8153400" cy="655638"/>
          </a:xfrm>
        </p:spPr>
        <p:txBody>
          <a:bodyPr>
            <a:noAutofit/>
          </a:bodyPr>
          <a:lstStyle/>
          <a:p>
            <a:r>
              <a:rPr lang="en-US" sz="5400" b="1" dirty="0"/>
              <a:t>I. Patient's preparation:</a:t>
            </a:r>
            <a:endParaRPr lang="en-US" sz="54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72000"/>
          </a:xfrm>
        </p:spPr>
        <p:txBody>
          <a:bodyPr>
            <a:noAutofit/>
          </a:bodyPr>
          <a:lstStyle/>
          <a:p>
            <a:pPr marL="442913" lvl="0" indent="-442913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Keep your </a:t>
            </a:r>
            <a:r>
              <a:rPr lang="en-US" sz="3200" b="1" i="1" dirty="0">
                <a:solidFill>
                  <a:srgbClr val="C00000"/>
                </a:solidFill>
                <a:latin typeface="Cambria" pitchFamily="18" charset="0"/>
              </a:rPr>
              <a:t>hand smooth</a:t>
            </a:r>
            <a:r>
              <a:rPr lang="en-US" sz="3200" dirty="0">
                <a:latin typeface="Cambria" pitchFamily="18" charset="0"/>
              </a:rPr>
              <a:t>.</a:t>
            </a:r>
          </a:p>
          <a:p>
            <a:pPr marL="442913" lvl="0" indent="-442913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Choose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assessment time, </a:t>
            </a:r>
            <a:r>
              <a:rPr lang="en-US" sz="3200" dirty="0">
                <a:latin typeface="Cambria" pitchFamily="18" charset="0"/>
              </a:rPr>
              <a:t>patient 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free of pain </a:t>
            </a:r>
            <a:r>
              <a:rPr lang="en-US" sz="3200" dirty="0">
                <a:latin typeface="Cambria" pitchFamily="18" charset="0"/>
              </a:rPr>
              <a:t>as possible, not interfere with </a:t>
            </a:r>
            <a:r>
              <a:rPr lang="en-US" sz="3200" b="1" dirty="0">
                <a:solidFill>
                  <a:srgbClr val="0000FF"/>
                </a:solidFill>
                <a:latin typeface="Cambria" pitchFamily="18" charset="0"/>
              </a:rPr>
              <a:t>meals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daily routines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b="1" dirty="0">
                <a:latin typeface="Cambria" pitchFamily="18" charset="0"/>
              </a:rPr>
              <a:t>treatment</a:t>
            </a:r>
            <a:r>
              <a:rPr lang="en-US" sz="3200" dirty="0">
                <a:latin typeface="Cambria" pitchFamily="18" charset="0"/>
              </a:rPr>
              <a:t> or </a:t>
            </a:r>
            <a:r>
              <a:rPr lang="en-US" sz="3200" b="1" dirty="0">
                <a:solidFill>
                  <a:srgbClr val="7030A0"/>
                </a:solidFill>
                <a:latin typeface="Cambria" pitchFamily="18" charset="0"/>
              </a:rPr>
              <a:t>visiting hours</a:t>
            </a:r>
            <a:r>
              <a:rPr lang="en-US" sz="3200" dirty="0">
                <a:latin typeface="Cambria" pitchFamily="18" charset="0"/>
              </a:rPr>
              <a:t>.</a:t>
            </a:r>
          </a:p>
          <a:p>
            <a:pPr marL="442913" lvl="0" indent="-442913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Keep necessary </a:t>
            </a:r>
            <a:r>
              <a:rPr lang="en-US" sz="3200" b="1" dirty="0">
                <a:latin typeface="Cambria" pitchFamily="18" charset="0"/>
              </a:rPr>
              <a:t>instruments &amp; equipment assembled</a:t>
            </a:r>
            <a:r>
              <a:rPr lang="en-US" sz="3200" dirty="0">
                <a:latin typeface="Cambria" pitchFamily="18" charset="0"/>
              </a:rPr>
              <a:t>, and </a:t>
            </a:r>
            <a:r>
              <a:rPr lang="en-US" sz="3200" b="1" dirty="0">
                <a:latin typeface="Cambria" pitchFamily="18" charset="0"/>
              </a:rPr>
              <a:t>ready for use</a:t>
            </a:r>
            <a:r>
              <a:rPr lang="en-US" sz="3200" dirty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5400" b="1" u="sng" dirty="0">
                <a:latin typeface="Cambria" pitchFamily="18" charset="0"/>
              </a:rPr>
              <a:t>Environmental preparation:</a:t>
            </a:r>
            <a:endParaRPr lang="en-US" sz="5400" dirty="0">
              <a:latin typeface="Cambria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4267200"/>
          </a:xfrm>
        </p:spPr>
        <p:txBody>
          <a:bodyPr>
            <a:noAutofit/>
          </a:bodyPr>
          <a:lstStyle/>
          <a:p>
            <a:pPr marL="542925" lvl="0" indent="-54292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/>
              <a:t>Provide </a:t>
            </a:r>
            <a:r>
              <a:rPr lang="en-US" sz="3200" b="1" dirty="0">
                <a:solidFill>
                  <a:srgbClr val="FF0000"/>
                </a:solidFill>
              </a:rPr>
              <a:t>clean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0000FF"/>
                </a:solidFill>
              </a:rPr>
              <a:t>well ventilated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006600"/>
                </a:solidFill>
              </a:rPr>
              <a:t>quite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/>
              <a:t>and </a:t>
            </a:r>
            <a:r>
              <a:rPr lang="en-US" sz="3200" b="1" i="1" dirty="0">
                <a:solidFill>
                  <a:srgbClr val="D60093"/>
                </a:solidFill>
              </a:rPr>
              <a:t>private</a:t>
            </a:r>
            <a:r>
              <a:rPr lang="en-US" sz="3200" dirty="0">
                <a:solidFill>
                  <a:srgbClr val="D60093"/>
                </a:solidFill>
              </a:rPr>
              <a:t> </a:t>
            </a:r>
            <a:r>
              <a:rPr lang="en-US" sz="3200" dirty="0"/>
              <a:t>environment.</a:t>
            </a:r>
          </a:p>
          <a:p>
            <a:pPr marL="542925" lvl="0" indent="-54292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/>
              <a:t>Warm instruments</a:t>
            </a:r>
            <a:r>
              <a:rPr lang="en-US" sz="3200" dirty="0"/>
              <a:t>; for example, </a:t>
            </a:r>
            <a:r>
              <a:rPr lang="en-US" sz="3200" b="1" i="1" dirty="0"/>
              <a:t>warm bell of stethoscope</a:t>
            </a:r>
            <a:r>
              <a:rPr lang="en-US" sz="3200" dirty="0"/>
              <a:t> by </a:t>
            </a:r>
            <a:r>
              <a:rPr lang="en-US" sz="3200" b="1" dirty="0">
                <a:solidFill>
                  <a:srgbClr val="FF0000"/>
                </a:solidFill>
              </a:rPr>
              <a:t>rubbing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it between your hands before placing it on a patient.</a:t>
            </a:r>
            <a:endParaRPr lang="en-US" sz="2800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9812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/>
              <a:t>Positioning </a:t>
            </a:r>
            <a:endParaRPr lang="ar-YE" sz="11500" b="1" dirty="0"/>
          </a:p>
        </p:txBody>
      </p:sp>
    </p:spTree>
    <p:extLst>
      <p:ext uri="{BB962C8B-B14F-4D97-AF65-F5344CB8AC3E}">
        <p14:creationId xmlns:p14="http://schemas.microsoft.com/office/powerpoint/2010/main" val="1963647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99893"/>
              </p:ext>
            </p:extLst>
          </p:nvPr>
        </p:nvGraphicFramePr>
        <p:xfrm>
          <a:off x="28575" y="22224"/>
          <a:ext cx="8963025" cy="668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484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Sitting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Use to assess vital signs, head &amp; neck, chest, cardiovascular system, &amp; breasts.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536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Supine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Use to assess the abdomen, breasts, extremities, and pulses.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صورة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"/>
            <a:ext cx="4574432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صورة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4060824"/>
            <a:ext cx="4541095" cy="2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0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Definition:</a:t>
            </a:r>
            <a:endParaRPr lang="en-US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724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/>
              <a:t>Health assessment </a:t>
            </a:r>
            <a:r>
              <a:rPr lang="en-US" sz="4000" dirty="0"/>
              <a:t>is the systemic </a:t>
            </a:r>
            <a:r>
              <a:rPr lang="en-US" sz="4000" dirty="0" err="1"/>
              <a:t>collection,verification</a:t>
            </a:r>
            <a:r>
              <a:rPr lang="en-US" sz="4000" dirty="0"/>
              <a:t>, organization, interpretation and documentation of data for use by health care professionals.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0" grpId="1"/>
      <p:bldP spid="63491" grpId="0" build="p"/>
      <p:bldP spid="63491" grpI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2586"/>
              </p:ext>
            </p:extLst>
          </p:nvPr>
        </p:nvGraphicFramePr>
        <p:xfrm>
          <a:off x="181610" y="104204"/>
          <a:ext cx="8809990" cy="6717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470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Dorsal Recumbent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Use for abdominal assessment if your client has abdominal or pelvic pain. Flexing the knees promotes relaxation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691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Lithotomy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Use for a female pelvic exam; provides maximum exposure of genitals.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18" name="صورة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399"/>
            <a:ext cx="4267200" cy="29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صورة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75420"/>
            <a:ext cx="4267200" cy="29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22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33585"/>
              </p:ext>
            </p:extLst>
          </p:nvPr>
        </p:nvGraphicFramePr>
        <p:xfrm>
          <a:off x="181610" y="152400"/>
          <a:ext cx="8962391" cy="6616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Sims’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Use to examine the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rectal</a:t>
                      </a:r>
                      <a:r>
                        <a:rPr lang="en-US" sz="2400" dirty="0">
                          <a:effectLst/>
                        </a:rPr>
                        <a:t> area. Use for a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female pelvic exam </a:t>
                      </a:r>
                      <a:r>
                        <a:rPr lang="en-US" sz="2400" dirty="0">
                          <a:effectLst/>
                        </a:rPr>
                        <a:t>if the patient is unable to assume the </a:t>
                      </a:r>
                      <a:r>
                        <a:rPr lang="en-US" sz="2400" dirty="0" err="1">
                          <a:effectLst/>
                        </a:rPr>
                        <a:t>lithotomy</a:t>
                      </a:r>
                      <a:r>
                        <a:rPr lang="en-US" sz="2400" dirty="0">
                          <a:effectLst/>
                        </a:rPr>
                        <a:t> position.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Prone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Use to examine the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musculoskeletal system</a:t>
                      </a:r>
                      <a:r>
                        <a:rPr lang="en-US" sz="2400" dirty="0">
                          <a:effectLst/>
                        </a:rPr>
                        <a:t>, especially hip extension; may also be used to examine the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back</a:t>
                      </a:r>
                      <a:r>
                        <a:rPr lang="en-US" sz="2400" dirty="0">
                          <a:effectLst/>
                        </a:rPr>
                        <a:t> and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buttocks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42" name="صورة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8" y="228600"/>
            <a:ext cx="4629151" cy="282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صورة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429000"/>
            <a:ext cx="4543424" cy="29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71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11775"/>
              </p:ext>
            </p:extLst>
          </p:nvPr>
        </p:nvGraphicFramePr>
        <p:xfrm>
          <a:off x="152400" y="41274"/>
          <a:ext cx="8991600" cy="6359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697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Lateral Recumbent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Left lateral recumbent is used to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evaluate heart murmur </a:t>
                      </a:r>
                      <a:r>
                        <a:rPr lang="en-US" sz="2400" dirty="0">
                          <a:effectLst/>
                        </a:rPr>
                        <a:t>or during a thorough cardiovascular assessment.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551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Knee–Chest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Provides good visualization for 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examining the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rectal area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66" name="صورة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35534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صورة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758142"/>
            <a:ext cx="4162425" cy="27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88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2- </a:t>
            </a:r>
            <a:r>
              <a:rPr lang="en-US" b="1" u="sng" dirty="0">
                <a:latin typeface="Cambria" pitchFamily="18" charset="0"/>
              </a:rPr>
              <a:t>Health history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486400" cy="52578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800" b="1" dirty="0">
                <a:latin typeface="Cambria" pitchFamily="18" charset="0"/>
              </a:rPr>
              <a:t>a- </a:t>
            </a:r>
            <a:r>
              <a:rPr lang="en-US" sz="3800" b="1" u="sng" dirty="0">
                <a:latin typeface="Cambria" pitchFamily="18" charset="0"/>
              </a:rPr>
              <a:t>Chief Complaint:</a:t>
            </a:r>
            <a:endParaRPr lang="en-US" sz="3800" dirty="0">
              <a:latin typeface="Cambria" pitchFamily="18" charset="0"/>
            </a:endParaRPr>
          </a:p>
          <a:p>
            <a:pPr marL="273050" indent="-1905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mbria" pitchFamily="18" charset="0"/>
              </a:rPr>
              <a:t>Description of major problem  </a:t>
            </a:r>
          </a:p>
          <a:p>
            <a:pPr marL="273050" indent="-1905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mbria" pitchFamily="18" charset="0"/>
              </a:rPr>
              <a:t>Location:</a:t>
            </a:r>
            <a:r>
              <a:rPr lang="en-US" sz="2800" dirty="0">
                <a:latin typeface="Cambria" pitchFamily="18" charset="0"/>
              </a:rPr>
              <a:t> "Where does it hurt?" </a:t>
            </a:r>
          </a:p>
          <a:p>
            <a:pPr marL="273050" indent="-1905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mbria" pitchFamily="18" charset="0"/>
              </a:rPr>
              <a:t>Quality:</a:t>
            </a:r>
            <a:r>
              <a:rPr lang="en-US" sz="2800" dirty="0">
                <a:latin typeface="Cambria" pitchFamily="18" charset="0"/>
              </a:rPr>
              <a:t> “What does it looks like?“</a:t>
            </a:r>
          </a:p>
          <a:p>
            <a:pPr marL="273050" indent="-1905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mbria" pitchFamily="18" charset="0"/>
              </a:rPr>
              <a:t>Quantity:</a:t>
            </a:r>
            <a:r>
              <a:rPr lang="en-US" sz="2800" dirty="0">
                <a:latin typeface="Cambria" pitchFamily="18" charset="0"/>
              </a:rPr>
              <a:t> "on a scale of one to ten with ten most severe. </a:t>
            </a:r>
          </a:p>
          <a:p>
            <a:pPr marL="273050" indent="-1905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mbria" pitchFamily="18" charset="0"/>
              </a:rPr>
              <a:t>Chronology:</a:t>
            </a:r>
            <a:r>
              <a:rPr lang="en-US" sz="2800" dirty="0">
                <a:latin typeface="Cambria" pitchFamily="18" charset="0"/>
              </a:rPr>
              <a:t> symptom in relation to time; Begin gradually or suddenly? Stay the same in quality &amp; intensity?</a:t>
            </a:r>
          </a:p>
          <a:p>
            <a:pPr marL="273050" indent="-1905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mbria" pitchFamily="18" charset="0"/>
              </a:rPr>
              <a:t>Aggravating or alleviating factors:</a:t>
            </a:r>
            <a:endParaRPr lang="en-US" sz="2800" dirty="0">
              <a:latin typeface="Cambria" pitchFamily="18" charset="0"/>
            </a:endParaRPr>
          </a:p>
          <a:p>
            <a:pPr marL="273050" indent="-1905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mbria" pitchFamily="18" charset="0"/>
              </a:rPr>
              <a:t>Associated factors:</a:t>
            </a:r>
            <a:r>
              <a:rPr lang="en-US" sz="2800" dirty="0">
                <a:latin typeface="Cambria" pitchFamily="18" charset="0"/>
              </a:rPr>
              <a:t> Assess the associated factors of symptoms.</a:t>
            </a:r>
          </a:p>
        </p:txBody>
      </p:sp>
      <p:pic>
        <p:nvPicPr>
          <p:cNvPr id="69638" name="Picture 6" descr="Click here to learn mor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16192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061012"/>
            <a:ext cx="3657600" cy="27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524000"/>
            <a:ext cx="36576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59533"/>
              </p:ext>
            </p:extLst>
          </p:nvPr>
        </p:nvGraphicFramePr>
        <p:xfrm>
          <a:off x="152400" y="76200"/>
          <a:ext cx="8839200" cy="6619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951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COLOR VARIATION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DESCRIPTION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84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Pallor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White</a:t>
                      </a:r>
                      <a:r>
                        <a:rPr lang="en-US" sz="3000" dirty="0">
                          <a:effectLst/>
                        </a:rPr>
                        <a:t> in light-skinned clients: loss of pink or yellow tones. In dark-skinned clients: a loss of red tones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Cyanosis</a:t>
                      </a:r>
                      <a:endParaRPr lang="en-US" sz="3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A blue-gray coloration of skin, (ashen)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Jaundice</a:t>
                      </a:r>
                      <a:endParaRPr lang="en-US" sz="3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A yellow-orange cast to the skin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Flushing</a:t>
                      </a:r>
                      <a:endParaRPr lang="en-US" sz="3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A widespread, diffuse area of redness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Erythema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A reddened area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6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</a:rPr>
                        <a:t>Petechiae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Tiny, pinpoint red or reddish-purple spots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951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Mottling</a:t>
                      </a: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YE" sz="3000" dirty="0">
                          <a:effectLst/>
                        </a:rPr>
                        <a:t>مرقط, مرقش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Bluish marbling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742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Past health history</a:t>
            </a:r>
            <a:endParaRPr lang="en-US" sz="54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05800" cy="5181600"/>
          </a:xfrm>
        </p:spPr>
        <p:txBody>
          <a:bodyPr>
            <a:no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</a:rPr>
              <a:t>Previous disorders </a:t>
            </a:r>
            <a:r>
              <a:rPr lang="en-US" sz="2800" dirty="0"/>
              <a:t>&amp; contacts with health care setting and professionals.</a:t>
            </a:r>
          </a:p>
          <a:p>
            <a:pPr lvl="0" algn="just"/>
            <a:r>
              <a:rPr lang="en-US" sz="2800" dirty="0"/>
              <a:t>Pediatric and adult </a:t>
            </a:r>
            <a:r>
              <a:rPr lang="en-US" sz="2800" b="1" i="1" dirty="0">
                <a:solidFill>
                  <a:srgbClr val="FF0000"/>
                </a:solidFill>
              </a:rPr>
              <a:t>illness                               </a:t>
            </a:r>
          </a:p>
          <a:p>
            <a:pPr lvl="0" algn="just"/>
            <a:r>
              <a:rPr lang="en-US" sz="2800" b="1" i="1" dirty="0">
                <a:solidFill>
                  <a:srgbClr val="FF0000"/>
                </a:solidFill>
              </a:rPr>
              <a:t>Operations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injuries              </a:t>
            </a:r>
          </a:p>
          <a:p>
            <a:pPr lvl="0" algn="just"/>
            <a:r>
              <a:rPr lang="en-US" sz="2800" b="1" i="1" dirty="0">
                <a:solidFill>
                  <a:srgbClr val="FF0000"/>
                </a:solidFill>
              </a:rPr>
              <a:t>Allergies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or sensitivities.                                </a:t>
            </a:r>
          </a:p>
          <a:p>
            <a:pPr lvl="0" algn="just"/>
            <a:r>
              <a:rPr lang="en-US" sz="2800" dirty="0"/>
              <a:t>Current </a:t>
            </a:r>
            <a:r>
              <a:rPr lang="en-US" sz="2800" b="1" i="1" dirty="0">
                <a:solidFill>
                  <a:srgbClr val="FF0000"/>
                </a:solidFill>
              </a:rPr>
              <a:t>medications</a:t>
            </a:r>
            <a:r>
              <a:rPr lang="en-US" sz="2800" dirty="0"/>
              <a:t>.</a:t>
            </a:r>
          </a:p>
          <a:p>
            <a:pPr lvl="0" algn="just"/>
            <a:r>
              <a:rPr lang="en-US" sz="2800" dirty="0"/>
              <a:t>Previous </a:t>
            </a:r>
            <a:r>
              <a:rPr lang="en-US" sz="2800" b="1" i="1" dirty="0">
                <a:solidFill>
                  <a:srgbClr val="FF0000"/>
                </a:solidFill>
              </a:rPr>
              <a:t>hospitalization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&amp; its reason.              </a:t>
            </a:r>
          </a:p>
          <a:p>
            <a:pPr lvl="0" algn="just"/>
            <a:r>
              <a:rPr lang="en-US" sz="2800" b="1" i="1" dirty="0">
                <a:solidFill>
                  <a:srgbClr val="FF0000"/>
                </a:solidFill>
              </a:rPr>
              <a:t>Transfusions</a:t>
            </a:r>
            <a:r>
              <a:rPr lang="en-US" sz="2800" dirty="0"/>
              <a:t>.</a:t>
            </a:r>
          </a:p>
          <a:p>
            <a:pPr lvl="0" algn="just"/>
            <a:r>
              <a:rPr lang="en-US" sz="2800" dirty="0"/>
              <a:t>Current </a:t>
            </a:r>
            <a:r>
              <a:rPr lang="en-US" sz="2800" b="1" i="1" dirty="0">
                <a:solidFill>
                  <a:srgbClr val="FF0000"/>
                </a:solidFill>
              </a:rPr>
              <a:t>treatments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e.g., respiratory therapy, Immunizations.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5400" b="1" u="sng" dirty="0"/>
              <a:t>Family health History:</a:t>
            </a:r>
            <a:endParaRPr lang="en-US" sz="54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648200" cy="4343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Present health status of parents &amp; siblings for: medical problems, similar illness or symptoms in family.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1447800"/>
            <a:ext cx="41814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00" name="Picture 8" descr="slee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0"/>
            <a:ext cx="8382000" cy="6858000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2819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Systems review</a:t>
            </a:r>
            <a:br>
              <a:rPr lang="en-US" sz="6000" b="1" dirty="0"/>
            </a:br>
            <a:r>
              <a:rPr lang="en-US" sz="6000" b="1" dirty="0"/>
              <a:t>General appearance and functional abilities</a:t>
            </a:r>
            <a:endParaRPr lang="en-US" sz="6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/>
              <a:t>Condition of hair: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935480"/>
            <a:ext cx="4495800" cy="4541520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</a:pPr>
            <a:r>
              <a:rPr lang="en-US" dirty="0"/>
              <a:t>Normal amount &amp; distribution</a:t>
            </a:r>
          </a:p>
          <a:p>
            <a:pPr lvl="0" algn="just">
              <a:lnSpc>
                <a:spcPct val="150000"/>
              </a:lnSpc>
            </a:pPr>
            <a:r>
              <a:rPr lang="en-US" dirty="0"/>
              <a:t>Healthy looking or brittle</a:t>
            </a:r>
          </a:p>
          <a:p>
            <a:pPr lvl="0" algn="just">
              <a:lnSpc>
                <a:spcPct val="150000"/>
              </a:lnSpc>
            </a:pPr>
            <a:r>
              <a:rPr lang="en-US" dirty="0"/>
              <a:t>Baldness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natural or due to illness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Grooming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clean, tidy, presence of lice nits or dandruff.</a:t>
            </a:r>
          </a:p>
        </p:txBody>
      </p:sp>
      <p:pic>
        <p:nvPicPr>
          <p:cNvPr id="5" name="Picture 4" descr="D:\Users\Hisham\Desktop\Picture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Definition:</a:t>
            </a:r>
            <a:endParaRPr lang="en-US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724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Health assessment is a </a:t>
            </a:r>
            <a:r>
              <a:rPr lang="en-US" sz="3600" b="1" i="1" dirty="0"/>
              <a:t>comprehensive</a:t>
            </a:r>
            <a:r>
              <a:rPr lang="en-US" sz="3600" dirty="0"/>
              <a:t> </a:t>
            </a:r>
            <a:r>
              <a:rPr lang="en-US" sz="3600" b="1" i="1" dirty="0"/>
              <a:t>assessment</a:t>
            </a:r>
            <a:r>
              <a:rPr lang="en-US" sz="3600" dirty="0"/>
              <a:t> of the </a:t>
            </a:r>
            <a:r>
              <a:rPr lang="en-US" sz="3600" b="1" i="1" u="sng" dirty="0"/>
              <a:t>physical</a:t>
            </a:r>
            <a:r>
              <a:rPr lang="en-US" sz="3600" dirty="0"/>
              <a:t>, </a:t>
            </a:r>
            <a:r>
              <a:rPr lang="en-US" sz="3600" b="1" i="1" u="sng" dirty="0"/>
              <a:t>mental</a:t>
            </a:r>
            <a:r>
              <a:rPr lang="en-US" sz="3600" dirty="0"/>
              <a:t>, </a:t>
            </a:r>
            <a:r>
              <a:rPr lang="en-US" sz="3600" b="1" i="1" u="sng" dirty="0"/>
              <a:t>spiritual</a:t>
            </a:r>
            <a:r>
              <a:rPr lang="en-US" sz="3600" dirty="0"/>
              <a:t>, </a:t>
            </a:r>
            <a:r>
              <a:rPr lang="en-US" sz="3600" b="1" i="1" u="sng" dirty="0"/>
              <a:t>socioeconomic</a:t>
            </a:r>
            <a:r>
              <a:rPr lang="en-US" sz="3600" dirty="0"/>
              <a:t>, and </a:t>
            </a:r>
            <a:r>
              <a:rPr lang="en-US" sz="3600" b="1" i="1" u="sng" dirty="0"/>
              <a:t>cultural</a:t>
            </a:r>
            <a:r>
              <a:rPr lang="en-US" sz="3600" dirty="0"/>
              <a:t> status of an </a:t>
            </a:r>
            <a:r>
              <a:rPr lang="en-US" sz="3600" b="1" dirty="0"/>
              <a:t>individual, group, or community.</a:t>
            </a:r>
          </a:p>
        </p:txBody>
      </p:sp>
    </p:spTree>
    <p:extLst>
      <p:ext uri="{BB962C8B-B14F-4D97-AF65-F5344CB8AC3E}">
        <p14:creationId xmlns:p14="http://schemas.microsoft.com/office/powerpoint/2010/main" val="183309796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0" grpId="1"/>
      <p:bldP spid="63491" grpId="0" build="p"/>
      <p:bldP spid="63491" grpId="1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Condition of the scalp: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724400" cy="312420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/>
              <a:t>Intact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Presence of scratches, lacerations infected areas nodules or circumscribed alopecia.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Users\Hisham\Desktop\Pictur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Condition of face</a:t>
            </a:r>
            <a:r>
              <a:rPr lang="en-US" sz="5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800600"/>
          </a:xfrm>
        </p:spPr>
        <p:txBody>
          <a:bodyPr>
            <a:noAutofit/>
          </a:bodyPr>
          <a:lstStyle/>
          <a:p>
            <a:pPr marL="444500" lvl="0" indent="-4445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Pale, flushed, mottled, cyanosed or jaundiced</a:t>
            </a:r>
          </a:p>
          <a:p>
            <a:pPr marL="444500" lvl="0" indent="-4445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Presence of swelling, abrasions, contusions, lacerations or scars</a:t>
            </a:r>
          </a:p>
          <a:p>
            <a:pPr marL="444500" lvl="0" indent="-4445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Presence of tingling, numbness, burning, loss of sensation or muscles twitching</a:t>
            </a:r>
          </a:p>
          <a:p>
            <a:pPr marL="444500" lvl="0" indent="-4445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Paralysis of facial muscle, (facial palsy).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95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3105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25" y="38100"/>
            <a:ext cx="30384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2050" y="3733800"/>
            <a:ext cx="2952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733800"/>
            <a:ext cx="3038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/>
              <a:t>Condition of eye: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49362"/>
            <a:ext cx="5105400" cy="5303838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000" b="1" dirty="0"/>
              <a:t>Sight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normal, impaired sight, wears glasses, squinting &amp; loss of eyes blindness</a:t>
            </a:r>
          </a:p>
          <a:p>
            <a:pPr lvl="0" algn="just">
              <a:lnSpc>
                <a:spcPct val="170000"/>
              </a:lnSpc>
            </a:pPr>
            <a:r>
              <a:rPr lang="en-US" sz="2000" b="1" dirty="0"/>
              <a:t>Eyelids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scaly eyelids, redness of lids, puffiness of lids or dropping of lids</a:t>
            </a:r>
          </a:p>
          <a:p>
            <a:pPr algn="just">
              <a:lnSpc>
                <a:spcPct val="170000"/>
              </a:lnSpc>
            </a:pPr>
            <a:r>
              <a:rPr lang="en-US" sz="2000" b="1" dirty="0"/>
              <a:t>Ecchymosis</a:t>
            </a:r>
            <a:r>
              <a:rPr lang="en-US" sz="2000" dirty="0"/>
              <a:t> of eyes, redness, jaundiced eyes, excessive tearing or discharge</a:t>
            </a:r>
          </a:p>
          <a:p>
            <a:pPr lvl="0" algn="just">
              <a:lnSpc>
                <a:spcPct val="170000"/>
              </a:lnSpc>
            </a:pPr>
            <a:r>
              <a:rPr lang="en-US" sz="2000" b="1" dirty="0"/>
              <a:t>Eye Ball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bulging or sunken.</a:t>
            </a:r>
          </a:p>
          <a:p>
            <a:pPr lvl="0" algn="just">
              <a:lnSpc>
                <a:spcPct val="170000"/>
              </a:lnSpc>
            </a:pPr>
            <a:r>
              <a:rPr lang="en-US" sz="2000" b="1" dirty="0"/>
              <a:t>Pupils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regular, equal or not equal</a:t>
            </a:r>
          </a:p>
          <a:p>
            <a:pPr algn="just">
              <a:lnSpc>
                <a:spcPct val="170000"/>
              </a:lnSpc>
            </a:pPr>
            <a:r>
              <a:rPr lang="en-US" sz="2000" b="1" dirty="0"/>
              <a:t>Blurring</a:t>
            </a:r>
            <a:r>
              <a:rPr lang="en-US" sz="2000" dirty="0"/>
              <a:t> of vision or pain in the eye.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Users\Hisham\Desktop\Picture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668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29125"/>
            <a:ext cx="3886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4038599" cy="332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4038600" cy="3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48100"/>
            <a:ext cx="3095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/>
              <a:t>Condition of ears: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562600"/>
          </a:xfrm>
        </p:spPr>
        <p:txBody>
          <a:bodyPr>
            <a:noAutofit/>
          </a:bodyPr>
          <a:lstStyle/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b="1" dirty="0"/>
              <a:t>Inspect</a:t>
            </a:r>
            <a:r>
              <a:rPr lang="en-US" sz="2400" dirty="0"/>
              <a:t> external ear</a:t>
            </a:r>
            <a:r>
              <a:rPr lang="en-US" sz="2400" b="1" dirty="0"/>
              <a:t> </a:t>
            </a:r>
            <a:r>
              <a:rPr lang="en-US" sz="2400" dirty="0"/>
              <a:t>for </a:t>
            </a:r>
            <a:r>
              <a:rPr lang="en-US" sz="2400" b="1" i="1" u="sng" dirty="0"/>
              <a:t>intactness</a:t>
            </a:r>
            <a:r>
              <a:rPr lang="en-US" sz="2400" dirty="0"/>
              <a:t>, general </a:t>
            </a:r>
            <a:r>
              <a:rPr lang="en-US" sz="2400" b="1" i="1" u="sng" dirty="0"/>
              <a:t>hygiene</a:t>
            </a:r>
            <a:r>
              <a:rPr lang="en-US" sz="2400" dirty="0"/>
              <a:t>, a buildup of </a:t>
            </a:r>
            <a:r>
              <a:rPr lang="en-US" sz="2400" b="1" i="1" u="sng" dirty="0"/>
              <a:t>wax</a:t>
            </a:r>
            <a:r>
              <a:rPr lang="en-US" sz="2400" dirty="0"/>
              <a:t>, </a:t>
            </a:r>
            <a:r>
              <a:rPr lang="en-US" sz="2400" b="1" i="1" u="sng" dirty="0"/>
              <a:t>discharge</a:t>
            </a:r>
            <a:r>
              <a:rPr lang="en-US" sz="2400" dirty="0"/>
              <a:t>, </a:t>
            </a:r>
            <a:r>
              <a:rPr lang="en-US" sz="2400" b="1" i="1" u="sng" dirty="0"/>
              <a:t>redness</a:t>
            </a:r>
            <a:r>
              <a:rPr lang="en-US" sz="2400" dirty="0"/>
              <a:t>, and </a:t>
            </a:r>
            <a:r>
              <a:rPr lang="en-US" sz="2400" b="1" i="1" u="sng" dirty="0"/>
              <a:t>swelling</a:t>
            </a:r>
            <a:r>
              <a:rPr lang="en-US" sz="2400" dirty="0"/>
              <a:t>. </a:t>
            </a:r>
          </a:p>
          <a:p>
            <a:pPr lvl="0" algn="just">
              <a:lnSpc>
                <a:spcPct val="160000"/>
              </a:lnSpc>
              <a:buNone/>
            </a:pPr>
            <a:r>
              <a:rPr lang="en-US" sz="2400" dirty="0"/>
              <a:t>* If </a:t>
            </a:r>
            <a:r>
              <a:rPr lang="en-US" sz="2400" b="1" dirty="0">
                <a:solidFill>
                  <a:srgbClr val="FF0000"/>
                </a:solidFill>
              </a:rPr>
              <a:t>discharge</a:t>
            </a:r>
            <a:r>
              <a:rPr lang="en-US" sz="2400" dirty="0"/>
              <a:t>, note </a:t>
            </a:r>
            <a:r>
              <a:rPr lang="en-US" sz="2400" b="1" i="1" u="sng" dirty="0"/>
              <a:t>color</a:t>
            </a:r>
            <a:r>
              <a:rPr lang="en-US" sz="2400" dirty="0"/>
              <a:t>, </a:t>
            </a:r>
            <a:r>
              <a:rPr lang="en-US" sz="2400" b="1" i="1" u="sng" dirty="0"/>
              <a:t>amount</a:t>
            </a:r>
            <a:r>
              <a:rPr lang="en-US" sz="2400" dirty="0"/>
              <a:t>, </a:t>
            </a:r>
            <a:r>
              <a:rPr lang="en-US" sz="2400" b="1" i="1" u="sng" dirty="0"/>
              <a:t>consistency</a:t>
            </a:r>
            <a:r>
              <a:rPr lang="en-US" sz="2400" dirty="0"/>
              <a:t> &amp; </a:t>
            </a:r>
            <a:r>
              <a:rPr lang="en-US" sz="2400" b="1" i="1" u="sng" dirty="0"/>
              <a:t>clarity</a:t>
            </a:r>
            <a:r>
              <a:rPr lang="en-US" sz="2400" dirty="0"/>
              <a:t>.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b="1" dirty="0"/>
              <a:t>Palpate</a:t>
            </a:r>
            <a:r>
              <a:rPr lang="en-US" sz="2400" dirty="0"/>
              <a:t> external ear for </a:t>
            </a:r>
            <a:r>
              <a:rPr lang="en-US" sz="2400" b="1" i="1" dirty="0"/>
              <a:t>nodules</a:t>
            </a:r>
            <a:r>
              <a:rPr lang="en-US" sz="2400" dirty="0"/>
              <a:t> &amp; </a:t>
            </a:r>
            <a:r>
              <a:rPr lang="en-US" sz="2400" b="1" i="1" dirty="0"/>
              <a:t>tenderness</a:t>
            </a:r>
            <a:r>
              <a:rPr lang="en-US" sz="2400" dirty="0"/>
              <a:t> and mastoid process for </a:t>
            </a:r>
            <a:r>
              <a:rPr lang="en-US" sz="2400" b="1" i="1" dirty="0"/>
              <a:t>tenderness</a:t>
            </a:r>
            <a:r>
              <a:rPr lang="en-US" sz="2400" dirty="0"/>
              <a:t>.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/>
              <a:t>Complains of pain </a:t>
            </a:r>
            <a:r>
              <a:rPr lang="en-US" sz="2400" dirty="0">
                <a:sym typeface="Wingdings 3"/>
              </a:rPr>
              <a:t> </a:t>
            </a:r>
            <a:r>
              <a:rPr lang="en-US" sz="2400" dirty="0"/>
              <a:t>indicates external ear infection.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b="1" u="sng" dirty="0"/>
              <a:t>N.B:</a:t>
            </a:r>
            <a:r>
              <a:rPr lang="en-US" sz="2400" dirty="0"/>
              <a:t> if patient complains from pain in mastoid process, otitis media is a possibility).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312"/>
            <a:ext cx="8991600" cy="67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b="1" dirty="0"/>
              <a:t>Auditory acuity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30352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sz="2800" b="1" u="sng" dirty="0"/>
              <a:t>Watch test: </a:t>
            </a:r>
            <a:endParaRPr lang="en-US" sz="2800" dirty="0"/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/>
              <a:t>Instruct patient to occlude one ear, move watch toward other.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/>
              <a:t>Determine distance when patient hears watch, test both ears.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800" b="1" u="sng" dirty="0"/>
              <a:t>Whisper test:</a:t>
            </a:r>
            <a:endParaRPr lang="en-US" sz="2800" dirty="0"/>
          </a:p>
          <a:p>
            <a:pPr lvl="0" algn="just">
              <a:lnSpc>
                <a:spcPct val="160000"/>
              </a:lnSpc>
            </a:pPr>
            <a:r>
              <a:rPr lang="en-US" sz="2400" dirty="0"/>
              <a:t>Instruct to occlude one ear, stand 1-2 feet away from patient. </a:t>
            </a:r>
          </a:p>
          <a:p>
            <a:pPr lvl="0" algn="just">
              <a:lnSpc>
                <a:spcPct val="160000"/>
              </a:lnSpc>
            </a:pPr>
            <a:r>
              <a:rPr lang="en-US" sz="2400" dirty="0"/>
              <a:t>Whisper 2 digit number with your mouth covered, test both ears. </a:t>
            </a:r>
          </a:p>
          <a:p>
            <a:pPr lvl="0" algn="just">
              <a:lnSpc>
                <a:spcPct val="160000"/>
              </a:lnSpc>
            </a:pPr>
            <a:r>
              <a:rPr lang="en-US" sz="2400" dirty="0"/>
              <a:t>Note the patient's ability to hear you.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Weber lateralization test: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5410200"/>
            <a:ext cx="8458200" cy="1371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 2"/>
              <a:buNone/>
            </a:pPr>
            <a:r>
              <a:rPr lang="en-US" sz="2800" b="1" u="sng" dirty="0"/>
              <a:t>N.B</a:t>
            </a:r>
            <a:r>
              <a:rPr lang="en-US" sz="2800" dirty="0"/>
              <a:t>: Normally, sound is heard equally well in both ears as it is conducted though bones.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6096000" cy="4953000"/>
          </a:xfrm>
        </p:spPr>
        <p:txBody>
          <a:bodyPr>
            <a:noAutofit/>
          </a:bodyPr>
          <a:lstStyle/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Place stem of the vibrating tuning fork in the center of the forehead.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Ask patient where sound is heard well.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Note if hearing was better in one side than the other.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5" grpId="0" build="p"/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4400" b="1" u="sng" dirty="0" err="1"/>
              <a:t>Rinne</a:t>
            </a:r>
            <a:r>
              <a:rPr lang="en-US" sz="4400" b="1" u="sng" dirty="0"/>
              <a:t> air &amp; bone conduction test</a:t>
            </a:r>
            <a:r>
              <a:rPr lang="en-US" sz="4400" b="1" dirty="0"/>
              <a:t>:</a:t>
            </a:r>
            <a:r>
              <a:rPr lang="en-US" sz="4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67485"/>
            <a:ext cx="8531860" cy="30937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Place stem of tuning fork on mastoid process behind ear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Move quickly fork beside ear canal as soon as patient says the sound is gone from contact with the mastoid bone.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/>
              <a:t>N.B:</a:t>
            </a:r>
            <a:r>
              <a:rPr lang="en-US" dirty="0"/>
              <a:t>  Normally sound is heard twice as long by air conduction as by bone conduction.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61205"/>
            <a:ext cx="5252720" cy="229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458200" cy="5181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/>
              <a:t>Medical assessments </a:t>
            </a:r>
            <a:r>
              <a:rPr lang="en-US" sz="3600" dirty="0"/>
              <a:t>focus on </a:t>
            </a:r>
            <a:r>
              <a:rPr lang="en-US" sz="3600" b="1" i="1" dirty="0">
                <a:solidFill>
                  <a:srgbClr val="0000FF"/>
                </a:solidFill>
              </a:rPr>
              <a:t>disease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and </a:t>
            </a:r>
            <a:r>
              <a:rPr lang="en-US" sz="3600" b="1" i="1" dirty="0">
                <a:solidFill>
                  <a:srgbClr val="FF0000"/>
                </a:solidFill>
              </a:rPr>
              <a:t>pathology</a:t>
            </a:r>
            <a:r>
              <a:rPr lang="en-US" sz="36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/>
              <a:t>Nursing assessments </a:t>
            </a:r>
            <a:r>
              <a:rPr lang="en-US" sz="3600" dirty="0"/>
              <a:t>focus on the client’s </a:t>
            </a:r>
            <a:r>
              <a:rPr lang="en-US" sz="3600" b="1" i="1" u="sng" dirty="0">
                <a:solidFill>
                  <a:srgbClr val="0000FF"/>
                </a:solidFill>
              </a:rPr>
              <a:t>functional abilities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&amp; </a:t>
            </a:r>
            <a:r>
              <a:rPr lang="en-US" sz="3600" b="1" i="1" u="sng" dirty="0">
                <a:solidFill>
                  <a:srgbClr val="FF0000"/>
                </a:solidFill>
              </a:rPr>
              <a:t>physical responses to illness</a:t>
            </a:r>
            <a:r>
              <a:rPr lang="en-US" sz="3600" dirty="0"/>
              <a:t> &amp; </a:t>
            </a:r>
            <a:r>
              <a:rPr lang="en-US" sz="3600" b="1" i="1" u="sng" dirty="0">
                <a:solidFill>
                  <a:srgbClr val="7030A0"/>
                </a:solidFill>
              </a:rPr>
              <a:t>other stressors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573131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5105400" cy="9144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Condition of nose</a:t>
            </a:r>
            <a:endParaRPr lang="en-US" sz="48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438400"/>
            <a:ext cx="8839200" cy="419100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Inspect deformed, edematous or inflamed </a:t>
            </a:r>
            <a:r>
              <a:rPr lang="en-US" sz="3200" dirty="0" err="1">
                <a:latin typeface="Cambria" pitchFamily="18" charset="0"/>
              </a:rPr>
              <a:t>nares</a:t>
            </a:r>
            <a:endParaRPr lang="en-US" sz="3200" dirty="0">
              <a:latin typeface="Cambria" pitchFamily="18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Observe discharge from nose running nose, mucus, bloody or purulent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Assess impaired sense of smell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mbria" pitchFamily="18" charset="0"/>
              </a:rPr>
              <a:t>Assess nasal breathing difficulty</a:t>
            </a:r>
            <a:endParaRPr lang="en-US" sz="3200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1447800" y="2286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Condition of mouth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5715000" cy="579120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Lips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pale, cyanosed, dry, cracked, inflamed, presence of herpes or deformities.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Tongue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pale, brown, coated, patched, ulcers, cracked or loss of taste.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Gums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pale, edematous, bleeding. Inflamed or pussy discharge.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038600"/>
            <a:ext cx="3124200" cy="252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1447800" y="3810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/>
              <a:t>Condition of mouth </a:t>
            </a:r>
            <a:r>
              <a:rPr lang="en-US" sz="2400" b="1" dirty="0"/>
              <a:t>cont</a:t>
            </a:r>
            <a:r>
              <a:rPr lang="en-US" sz="1800" b="1" dirty="0"/>
              <a:t>.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Breathe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foul, ammonia, alcoholic or acetone.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Teeth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healthy, missing, broken, loose, decayed or stained, poor oral hygiene, use of denture (partial or complete).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Abnormality of the jaws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 deformity or due to surgery.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Has difficulty of speech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 aphasia, route or unusual speech manner.</a:t>
            </a:r>
          </a:p>
        </p:txBody>
      </p:sp>
    </p:spTree>
    <p:extLst>
      <p:ext uri="{BB962C8B-B14F-4D97-AF65-F5344CB8AC3E}">
        <p14:creationId xmlns:p14="http://schemas.microsoft.com/office/powerpoint/2010/main" val="3540605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Condition of neck</a:t>
            </a:r>
            <a:endParaRPr lang="en-US" sz="48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5791200" cy="5562600"/>
          </a:xfrm>
        </p:spPr>
        <p:txBody>
          <a:bodyPr>
            <a:noAutofit/>
          </a:bodyPr>
          <a:lstStyle/>
          <a:p>
            <a:pPr marL="273050" indent="-273050" algn="just">
              <a:lnSpc>
                <a:spcPct val="150000"/>
              </a:lnSpc>
              <a:buFont typeface="Wingdings" pitchFamily="2" charset="2"/>
              <a:buChar char="q"/>
              <a:tabLst>
                <a:tab pos="273050" algn="l"/>
              </a:tabLst>
            </a:pPr>
            <a:r>
              <a:rPr lang="en-US" sz="2200" b="1" dirty="0"/>
              <a:t>Inspect </a:t>
            </a:r>
            <a:r>
              <a:rPr lang="en-US" sz="2200" dirty="0"/>
              <a:t>color, symmetry, thyroid gland enlargement, abnormal pulsations, lymph nodes masses, impaired ROM, lesions, scars.</a:t>
            </a:r>
          </a:p>
          <a:p>
            <a:pPr marL="273050" lvl="1" indent="-273050" algn="just">
              <a:lnSpc>
                <a:spcPct val="150000"/>
              </a:lnSpc>
              <a:buFont typeface="Wingdings" pitchFamily="2" charset="2"/>
              <a:buChar char="q"/>
              <a:tabLst>
                <a:tab pos="273050" algn="l"/>
              </a:tabLst>
            </a:pPr>
            <a:r>
              <a:rPr lang="en-US" sz="2200" b="1" dirty="0"/>
              <a:t>Palpate </a:t>
            </a:r>
            <a:r>
              <a:rPr lang="en-US" sz="2200" dirty="0"/>
              <a:t>for temperature &amp; texture.</a:t>
            </a:r>
          </a:p>
          <a:p>
            <a:pPr marL="273050" lvl="1" indent="-273050" algn="just">
              <a:lnSpc>
                <a:spcPct val="150000"/>
              </a:lnSpc>
              <a:buFont typeface="Wingdings" pitchFamily="2" charset="2"/>
              <a:buChar char="q"/>
              <a:tabLst>
                <a:tab pos="273050" algn="l"/>
              </a:tabLst>
            </a:pPr>
            <a:r>
              <a:rPr lang="en-US" sz="2200" b="1" dirty="0"/>
              <a:t>Instruct </a:t>
            </a:r>
            <a:r>
              <a:rPr lang="en-US" sz="2200" dirty="0"/>
              <a:t>to move neck through full ROM.</a:t>
            </a:r>
          </a:p>
          <a:p>
            <a:pPr marL="273050" lvl="1" indent="-273050" algn="just">
              <a:lnSpc>
                <a:spcPct val="150000"/>
              </a:lnSpc>
              <a:buFont typeface="Wingdings" pitchFamily="2" charset="2"/>
              <a:buChar char="q"/>
              <a:tabLst>
                <a:tab pos="273050" algn="l"/>
              </a:tabLst>
            </a:pPr>
            <a:r>
              <a:rPr lang="en-US" sz="2200" b="1" dirty="0"/>
              <a:t>Palpate carotid</a:t>
            </a:r>
            <a:r>
              <a:rPr lang="en-US" sz="2200" b="1" dirty="0">
                <a:sym typeface="Wingdings 3"/>
              </a:rPr>
              <a:t> </a:t>
            </a:r>
            <a:r>
              <a:rPr lang="en-US" sz="2200" dirty="0"/>
              <a:t>rate &amp; rhythm, pulsation</a:t>
            </a:r>
          </a:p>
          <a:p>
            <a:pPr marL="273050" lvl="1" indent="-273050" algn="just">
              <a:lnSpc>
                <a:spcPct val="150000"/>
              </a:lnSpc>
              <a:buFont typeface="Wingdings" pitchFamily="2" charset="2"/>
              <a:buChar char="q"/>
              <a:tabLst>
                <a:tab pos="273050" algn="l"/>
              </a:tabLst>
            </a:pPr>
            <a:r>
              <a:rPr lang="en-US" sz="2200" b="1" dirty="0"/>
              <a:t>Ask</a:t>
            </a:r>
            <a:r>
              <a:rPr lang="en-US" sz="2200" dirty="0"/>
              <a:t> patient to shrug shoulders against resistance of your hands &amp; turn head from one side to side against resistance.</a:t>
            </a:r>
          </a:p>
          <a:p>
            <a:pPr marL="273050" lvl="1" indent="-273050" algn="just">
              <a:lnSpc>
                <a:spcPct val="150000"/>
              </a:lnSpc>
              <a:buFont typeface="Wingdings" pitchFamily="2" charset="2"/>
              <a:buChar char="q"/>
              <a:tabLst>
                <a:tab pos="273050" algn="l"/>
              </a:tabLst>
            </a:pPr>
            <a:r>
              <a:rPr lang="en-US" sz="2200" dirty="0"/>
              <a:t>Inspect for abnormal veins distension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066800"/>
            <a:ext cx="3047999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352800"/>
            <a:ext cx="26955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876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309561"/>
            <a:ext cx="9120188" cy="601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499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69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33336"/>
            <a:ext cx="8448676" cy="667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73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Condition of the chest, lung &amp; heart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i="1" dirty="0"/>
              <a:t>I. </a:t>
            </a:r>
            <a:r>
              <a:rPr lang="en-US" sz="2800" b="1" i="1" u="sng" dirty="0"/>
              <a:t>Posterior chest:</a:t>
            </a:r>
            <a:endParaRPr lang="en-US" sz="28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Inspect: skeletal deformities that could affect respiratory system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Common abnormalities are kyphosis, scoliosis &amp; </a:t>
            </a:r>
            <a:r>
              <a:rPr lang="en-US" sz="2800" dirty="0" err="1"/>
              <a:t>lordosis</a:t>
            </a:r>
            <a:r>
              <a:rPr lang="en-US" sz="2800" dirty="0"/>
              <a:t>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Palpate: For tenderness &amp; masses.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Auscultation: to assess air flow, presence of fluid, mucus or obstruction.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mbria" pitchFamily="18" charset="0"/>
              </a:rPr>
              <a:t>Purpose of assessment:</a:t>
            </a:r>
            <a:endParaRPr lang="en-US" sz="5400" dirty="0">
              <a:solidFill>
                <a:srgbClr val="FF0066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>
            <a:noAutofit/>
          </a:bodyPr>
          <a:lstStyle/>
          <a:p>
            <a:pPr marL="355600" indent="-355600" algn="just"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To establish a database about patient's physical, psychological &amp; emotional health.</a:t>
            </a:r>
          </a:p>
          <a:p>
            <a:pPr marL="355600" indent="-355600" algn="just"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Identify health promoting behaviors as well as actual and /or potential problems.</a:t>
            </a:r>
          </a:p>
          <a:p>
            <a:pPr marL="355600" indent="-355600" algn="just"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Determines patient's abilities &amp;/or dysfunctions</a:t>
            </a:r>
          </a:p>
          <a:p>
            <a:pPr marL="355600" indent="-355600" algn="just"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To obtain data to establish medical diagnosis, nursing diagnosis and plan patient's care.</a:t>
            </a:r>
          </a:p>
          <a:p>
            <a:pPr marL="355600" indent="-355600" algn="just"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To evaluate the physiologic outcomes of health care &amp; progress of patient's health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Condition of the chest, lung &amp; heart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i="1" dirty="0"/>
              <a:t>II. </a:t>
            </a:r>
            <a:r>
              <a:rPr lang="en-US" sz="2800" b="1" i="1" u="sng" dirty="0"/>
              <a:t>Anterior chest:</a:t>
            </a:r>
            <a:endParaRPr lang="en-US" sz="28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Inspect</a:t>
            </a:r>
            <a:r>
              <a:rPr lang="en-US" sz="2800" dirty="0"/>
              <a:t>: For any skeletal deformities which are </a:t>
            </a:r>
            <a:r>
              <a:rPr lang="en-US" sz="2800" b="1" dirty="0"/>
              <a:t>barrel chest </a:t>
            </a:r>
            <a:r>
              <a:rPr lang="en-US" sz="2800" dirty="0"/>
              <a:t>(horizontal ribs, slight kyphosis, &amp; prominent sternal angle), </a:t>
            </a:r>
            <a:r>
              <a:rPr lang="en-US" sz="2800" b="1" dirty="0"/>
              <a:t>pigeon chest </a:t>
            </a:r>
            <a:r>
              <a:rPr lang="en-US" sz="2800" dirty="0"/>
              <a:t>(forward projection of sternum), &amp; </a:t>
            </a:r>
            <a:r>
              <a:rPr lang="en-US" sz="2800" b="1" dirty="0"/>
              <a:t>funnel chest </a:t>
            </a:r>
            <a:r>
              <a:rPr lang="en-US" sz="2800" dirty="0"/>
              <a:t>(sternum pointing posteriorly).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Palpate</a:t>
            </a:r>
            <a:r>
              <a:rPr lang="en-US" sz="2800" dirty="0"/>
              <a:t>: For tenderness.</a:t>
            </a:r>
          </a:p>
        </p:txBody>
      </p:sp>
    </p:spTree>
    <p:extLst>
      <p:ext uri="{BB962C8B-B14F-4D97-AF65-F5344CB8AC3E}">
        <p14:creationId xmlns:p14="http://schemas.microsoft.com/office/powerpoint/2010/main" val="27444730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Heart:</a:t>
            </a:r>
            <a:r>
              <a:rPr lang="en-US" dirty="0"/>
              <a:t>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dirty="0" err="1"/>
              <a:t>Auscultate</a:t>
            </a:r>
            <a:r>
              <a:rPr lang="en-US" sz="3600" dirty="0"/>
              <a:t> apical pulse which is situated between 5</a:t>
            </a:r>
            <a:r>
              <a:rPr lang="en-US" sz="3600" baseline="30000" dirty="0"/>
              <a:t>th</a:t>
            </a:r>
            <a:r>
              <a:rPr lang="en-US" sz="3600" dirty="0"/>
              <a:t> &amp; 6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r>
              <a:rPr lang="en-US" sz="3600" dirty="0" err="1"/>
              <a:t>intercostal</a:t>
            </a:r>
            <a:r>
              <a:rPr lang="en-US" sz="3600" dirty="0"/>
              <a:t> spaces. 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/>
              <a:t>Assess rate and rhythm.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38862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Condition of the Abdomen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440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67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4596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8229600" cy="24384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/>
              <a:t>Vital signs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229600" cy="5257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3200" b="1" dirty="0"/>
              <a:t>1) </a:t>
            </a:r>
            <a:r>
              <a:rPr lang="en-US" sz="3200" b="1" u="sng" dirty="0"/>
              <a:t>Body temperature</a:t>
            </a:r>
            <a:r>
              <a:rPr lang="en-US" sz="3200" b="1" dirty="0"/>
              <a:t>:</a:t>
            </a:r>
            <a:endParaRPr lang="en-US" sz="3200" dirty="0"/>
          </a:p>
          <a:p>
            <a:pPr lvl="0" algn="just">
              <a:lnSpc>
                <a:spcPct val="150000"/>
              </a:lnSpc>
            </a:pPr>
            <a:r>
              <a:rPr lang="en-US" sz="3200" dirty="0"/>
              <a:t>Range ( </a:t>
            </a:r>
            <a:r>
              <a:rPr lang="en-US" sz="3200" baseline="30000" dirty="0"/>
              <a:t>O</a:t>
            </a:r>
            <a:r>
              <a:rPr lang="en-US" sz="3200" dirty="0"/>
              <a:t>C).</a:t>
            </a:r>
          </a:p>
          <a:p>
            <a:pPr lvl="0" algn="just">
              <a:lnSpc>
                <a:spcPct val="150000"/>
              </a:lnSpc>
            </a:pPr>
            <a:r>
              <a:rPr lang="en-US" sz="3200" dirty="0"/>
              <a:t>Site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oral, </a:t>
            </a:r>
            <a:r>
              <a:rPr lang="en-US" sz="3200" dirty="0" err="1"/>
              <a:t>axillary</a:t>
            </a:r>
            <a:r>
              <a:rPr lang="en-US" sz="3200" dirty="0"/>
              <a:t>, tympanic or rectal.</a:t>
            </a:r>
          </a:p>
          <a:p>
            <a:pPr lvl="0" algn="just">
              <a:lnSpc>
                <a:spcPct val="150000"/>
              </a:lnSpc>
            </a:pPr>
            <a:r>
              <a:rPr lang="en-US" sz="3200" dirty="0"/>
              <a:t>Presence of abnormality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hyperthermia, hypothermia.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Pattern of fever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constant, intermittent or remittent.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1688"/>
            <a:ext cx="8229600" cy="743712"/>
          </a:xfrm>
        </p:spPr>
        <p:txBody>
          <a:bodyPr>
            <a:noAutofit/>
          </a:bodyPr>
          <a:lstStyle/>
          <a:p>
            <a:r>
              <a:rPr lang="en-US" sz="6000" b="1" u="sng" dirty="0"/>
              <a:t>Respiratory status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77112"/>
            <a:ext cx="7848600" cy="438912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Rate / minute  (c/m)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Depth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deep or shallow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err="1"/>
              <a:t>Rhythm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/>
              <a:t>regular</a:t>
            </a:r>
            <a:r>
              <a:rPr lang="en-US" sz="2800" dirty="0"/>
              <a:t> or irregular.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Presence of difficulty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</a:t>
            </a:r>
            <a:r>
              <a:rPr lang="en-US" sz="2800" dirty="0" err="1"/>
              <a:t>dyspnea</a:t>
            </a:r>
            <a:r>
              <a:rPr lang="en-US" sz="2800" dirty="0"/>
              <a:t>, </a:t>
            </a:r>
            <a:r>
              <a:rPr lang="en-US" sz="2800" dirty="0" err="1"/>
              <a:t>orthopnea</a:t>
            </a:r>
            <a:r>
              <a:rPr lang="en-US" sz="2800" dirty="0"/>
              <a:t>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Use of oxygen therapy.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Interference with normal breathing, cough, sputum or chest pain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/>
              <a:t>Pulse status</a:t>
            </a:r>
            <a:endParaRPr lang="en-US" sz="60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543800" cy="46482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/>
              <a:t>Site </a:t>
            </a:r>
            <a:r>
              <a:rPr lang="en-US" sz="3200" dirty="0">
                <a:sym typeface="Wingdings"/>
              </a:rPr>
              <a:t> </a:t>
            </a:r>
            <a:r>
              <a:rPr lang="en-US" sz="3200" dirty="0"/>
              <a:t>peripheral or apical.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/>
              <a:t>Rate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beat/minute (b/m).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/>
              <a:t>Rhythm</a:t>
            </a:r>
            <a:r>
              <a:rPr lang="en-US" sz="3200" dirty="0">
                <a:sym typeface="Wingdings"/>
              </a:rPr>
              <a:t> </a:t>
            </a:r>
            <a:r>
              <a:rPr lang="en-US" sz="3200" dirty="0"/>
              <a:t>regular or irregular.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/>
              <a:t>Strength </a:t>
            </a:r>
            <a:r>
              <a:rPr lang="en-US" sz="3200" dirty="0">
                <a:sym typeface="Wingdings"/>
              </a:rPr>
              <a:t> </a:t>
            </a:r>
            <a:r>
              <a:rPr lang="en-US" sz="3200" dirty="0"/>
              <a:t>strong or weak.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/>
              <a:t>Volume </a:t>
            </a:r>
            <a:r>
              <a:rPr lang="en-US" sz="3200" dirty="0">
                <a:sym typeface="Wingdings"/>
              </a:rPr>
              <a:t> </a:t>
            </a:r>
            <a:r>
              <a:rPr lang="en-US" sz="3200" dirty="0"/>
              <a:t>full or </a:t>
            </a:r>
            <a:r>
              <a:rPr lang="en-US" sz="3200" dirty="0" err="1"/>
              <a:t>thready</a:t>
            </a:r>
            <a:r>
              <a:rPr lang="en-US" sz="3200" dirty="0"/>
              <a:t>.</a:t>
            </a:r>
            <a:endParaRPr lang="en-US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8229600" cy="32004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Type </a:t>
            </a:r>
            <a:r>
              <a:rPr lang="en-US" sz="9600" b="1" dirty="0">
                <a:latin typeface="Cambria" pitchFamily="18" charset="0"/>
              </a:rPr>
              <a:t> of assessments</a:t>
            </a:r>
            <a:endParaRPr lang="en-US" sz="9600" dirty="0">
              <a:solidFill>
                <a:srgbClr val="FF0066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/>
          <a:lstStyle/>
          <a:p>
            <a:r>
              <a:rPr lang="en-US" sz="4000" b="1" dirty="0"/>
              <a:t>Blood pressure status</a:t>
            </a:r>
            <a:endParaRPr lang="en-US" sz="40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001000" cy="297180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dirty="0"/>
              <a:t>Blood pressure reading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Systolic &amp; diastolic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Pulse pressure.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800" b="1" dirty="0"/>
              <a:t>Pain assessment</a:t>
            </a:r>
            <a:endParaRPr lang="en-US" sz="4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686800" cy="50292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/>
              <a:t>Radiation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(back radiation)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/>
              <a:t>Duration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(time of pain)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/>
              <a:t>Severity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(mild- moderate - sever)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/>
              <a:t>Site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(upper outer quadrant of the abdomen)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/>
              <a:t>Frequency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(the repetition of pain attack)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/>
              <a:t>Aggravating factors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(factors causing pain)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/>
              <a:t>Alleviating factors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(factors causing relieve of pain).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/>
              <a:t>Pain rating scale from zero to ten.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89" name="Rectangle 1"/>
          <p:cNvSpPr>
            <a:spLocks noChangeArrowheads="1"/>
          </p:cNvSpPr>
          <p:nvPr/>
        </p:nvSpPr>
        <p:spPr bwMode="auto">
          <a:xfrm>
            <a:off x="5562600" y="444043"/>
            <a:ext cx="358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indicates no pain.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mild pain.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rtl="0" eaLnBrk="0" hangingPunct="0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&lt;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moderate.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severe.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 severe pain.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1"/>
            <a:ext cx="3429000" cy="731838"/>
          </a:xfrm>
        </p:spPr>
        <p:txBody>
          <a:bodyPr>
            <a:noAutofit/>
          </a:bodyPr>
          <a:lstStyle/>
          <a:p>
            <a:r>
              <a:rPr lang="en-US" sz="6600" b="1" dirty="0"/>
              <a:t>Reflexes</a:t>
            </a:r>
            <a:endParaRPr lang="en-US" sz="66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1"/>
            <a:ext cx="8534400" cy="5410199"/>
          </a:xfrm>
        </p:spPr>
        <p:txBody>
          <a:bodyPr>
            <a:noAutofit/>
          </a:bodyPr>
          <a:lstStyle/>
          <a:p>
            <a:pPr algn="just">
              <a:buClr>
                <a:srgbClr val="660033"/>
              </a:buClr>
              <a:buNone/>
            </a:pPr>
            <a:r>
              <a:rPr lang="en-US" sz="3200" b="1" dirty="0">
                <a:solidFill>
                  <a:srgbClr val="FF0000"/>
                </a:solidFill>
              </a:rPr>
              <a:t>Deep tendon reflexes </a:t>
            </a:r>
          </a:p>
          <a:p>
            <a:pPr algn="just">
              <a:buClr>
                <a:srgbClr val="660033"/>
              </a:buClr>
              <a:buNone/>
            </a:pPr>
            <a:r>
              <a:rPr lang="en-US" sz="3200" dirty="0"/>
              <a:t>Each tendon reflex utilizes certain spinal segments and help in utilizing a lesion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3200" dirty="0"/>
              <a:t>Biceps &amp; </a:t>
            </a:r>
            <a:r>
              <a:rPr lang="en-US" sz="3200" dirty="0" err="1"/>
              <a:t>Brachioradialis</a:t>
            </a:r>
            <a:r>
              <a:rPr lang="en-US" sz="3200" dirty="0"/>
              <a:t> reflex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3200" dirty="0"/>
              <a:t>Triceps reflex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3200" dirty="0"/>
              <a:t>Knee Jerk reflex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3200" dirty="0"/>
              <a:t> Ankle reflex 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3810000"/>
            <a:ext cx="4191000" cy="2438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b="1" dirty="0">
                <a:solidFill>
                  <a:srgbClr val="FF0000"/>
                </a:solidFill>
              </a:rPr>
              <a:t>Superficial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Reflexes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/>
              <a:t>Corneal reflex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/>
              <a:t>Planter reflex</a:t>
            </a:r>
          </a:p>
          <a:p>
            <a:pPr algn="just">
              <a:lnSpc>
                <a:spcPct val="150000"/>
              </a:lnSpc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rmAutofit/>
          </a:bodyPr>
          <a:lstStyle/>
          <a:p>
            <a:r>
              <a:rPr lang="en-US" sz="4800" b="1" dirty="0"/>
              <a:t>I Deep reflexes</a:t>
            </a:r>
            <a:endParaRPr lang="en-US" sz="4800" dirty="0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590800"/>
            <a:ext cx="5791200" cy="3429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 err="1"/>
              <a:t>Brachioradialis</a:t>
            </a:r>
            <a:r>
              <a:rPr lang="en-US" sz="2800" b="1" u="sng" dirty="0"/>
              <a:t> reflex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Flex client’s arm 45° and place in lap with the arm in </a:t>
            </a:r>
            <a:r>
              <a:rPr lang="en-US" sz="2800" dirty="0" err="1"/>
              <a:t>semipronation</a:t>
            </a:r>
            <a:r>
              <a:rPr lang="en-US" sz="2800" dirty="0"/>
              <a:t>. Tap </a:t>
            </a:r>
            <a:r>
              <a:rPr lang="en-US" sz="2800" dirty="0" err="1"/>
              <a:t>brachioradialis</a:t>
            </a:r>
            <a:r>
              <a:rPr lang="en-US" sz="2800" dirty="0"/>
              <a:t> tendon on thumb side of wrist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57200" y="1219200"/>
            <a:ext cx="8458200" cy="152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US" sz="2800" dirty="0"/>
              <a:t>Are elicited by applying a sudden stretch to the muscles by a sharp tap from a tendon hammer near the insertion of the tendon.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u="sng" dirty="0"/>
              <a:t>Biceps reflex</a:t>
            </a:r>
            <a:endParaRPr lang="en-US" sz="6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438400"/>
            <a:ext cx="8763000" cy="452596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Bend the arm at the elbow (flexion), with the palm up </a:t>
            </a:r>
            <a:r>
              <a:rPr lang="en-US" sz="2800" dirty="0" err="1"/>
              <a:t>supination</a:t>
            </a:r>
            <a:r>
              <a:rPr lang="en-US" sz="2800" dirty="0"/>
              <a:t>)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Support the length of the arm by holding it or resting it on a flat surface.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Place thumb against tendon; striking thumb with a reflex hammer thereby stretching underling tendon.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5537" y="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5400" b="1" u="sng" dirty="0"/>
              <a:t>Triceps reflex</a:t>
            </a:r>
            <a:endParaRPr lang="en-US" sz="5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7" y="1166813"/>
            <a:ext cx="8839200" cy="287178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Flex patient's arm at elbow &amp; positioned in front of chest.                                  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Support patient's arm &amp; identifies triceps tendon by palpating 2.5 to 5 cm above the elbow.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A direct blow on the tendon normally produces.</a:t>
            </a:r>
            <a:endParaRPr lang="en-US" sz="2800" b="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35814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166687" y="381000"/>
            <a:ext cx="5929313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Knee jerk (patellar reflex Or quadriceps reflex) 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867400" cy="2667000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Strike patellar tendon just below the patella.</a:t>
            </a:r>
          </a:p>
          <a:p>
            <a:pPr marL="357188" lvl="0" indent="-3571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Support legs to facilitate relaxation of muscles. If patient is supine. Or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85800"/>
            <a:ext cx="2790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28600" y="4381500"/>
            <a:ext cx="8534400" cy="13335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Ask the patient to sit on the edge of a high bed or chair with the legs hanging freely.  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sz="4000" b="1" dirty="0"/>
              <a:t>5) Ankle jerk or Achilles tendon reflex</a:t>
            </a:r>
            <a:endParaRPr lang="en-US" sz="40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35480"/>
            <a:ext cx="4648200" cy="43891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3600" dirty="0"/>
              <a:t>Grasp the foot by </a:t>
            </a:r>
            <a:r>
              <a:rPr lang="en-US" sz="3600" dirty="0" err="1"/>
              <a:t>dorsiflexed</a:t>
            </a:r>
            <a:r>
              <a:rPr lang="en-US" sz="3600" dirty="0"/>
              <a:t> and erected with hip and knee joints partially flexed. 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5" y="16764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Autofit/>
          </a:bodyPr>
          <a:lstStyle/>
          <a:p>
            <a:r>
              <a:rPr lang="en-US" sz="6000" b="1" dirty="0"/>
              <a:t>II Superficial reflexes</a:t>
            </a:r>
            <a:endParaRPr lang="en-US" sz="7200" b="0" dirty="0">
              <a:solidFill>
                <a:srgbClr val="000066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458200" cy="3657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660033"/>
              </a:buClr>
              <a:buNone/>
            </a:pPr>
            <a:r>
              <a:rPr lang="en-US" sz="3100" dirty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         </a:t>
            </a:r>
            <a:r>
              <a:rPr lang="en-US" sz="3200" b="1" dirty="0"/>
              <a:t>A) Corneal reflex:</a:t>
            </a:r>
          </a:p>
          <a:p>
            <a:pPr algn="just">
              <a:lnSpc>
                <a:spcPct val="150000"/>
              </a:lnSpc>
              <a:buClr>
                <a:srgbClr val="660033"/>
              </a:buClr>
              <a:buNone/>
            </a:pPr>
            <a:r>
              <a:rPr lang="en-US" sz="3200" dirty="0"/>
              <a:t>Wisp of cotton-wool with light down of cornea, while the cotton-wool is out of sight of the patient.</a:t>
            </a:r>
            <a:endParaRPr lang="en-US" sz="31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Picture 22" descr="F:\Image Bank\BULLETS\Picture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79222" cy="479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Planter reflex:</a:t>
            </a:r>
            <a:endParaRPr lang="en-US" sz="6000" dirty="0">
              <a:solidFill>
                <a:srgbClr val="000066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36192"/>
            <a:ext cx="8763000" cy="438912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3600" dirty="0"/>
              <a:t>Ask patient to lye on his back &amp; his knees extend blunt object (as a key) is stroke along the outer border of foot sole from heel upwards towards the toes an then across inwards across transverse arch.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3600" b="1" dirty="0"/>
              <a:t>Abnormal response results in fanning of the toes which is known as </a:t>
            </a:r>
            <a:r>
              <a:rPr lang="en-US" sz="3600" b="1" dirty="0" err="1"/>
              <a:t>Babinski's</a:t>
            </a:r>
            <a:r>
              <a:rPr lang="en-US" sz="3600" b="1" dirty="0"/>
              <a:t> sign.</a:t>
            </a:r>
            <a:endParaRPr lang="en-US" sz="3600" dirty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/>
              <a:t>Comprehensive physical assessment</a:t>
            </a:r>
            <a:r>
              <a:rPr lang="en-US" sz="4000" dirty="0"/>
              <a:t>, which includes a </a:t>
            </a:r>
            <a:r>
              <a:rPr lang="en-US" sz="4000" b="1" i="1" u="sng" dirty="0"/>
              <a:t>health history interview</a:t>
            </a:r>
            <a:r>
              <a:rPr lang="en-US" sz="4000" dirty="0"/>
              <a:t> and a </a:t>
            </a:r>
            <a:r>
              <a:rPr lang="en-US" sz="4000" b="1" i="1" u="sng" dirty="0"/>
              <a:t>complete head-to-toe examination</a:t>
            </a:r>
            <a:r>
              <a:rPr lang="en-US" sz="4000" dirty="0"/>
              <a:t> of every body system. 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50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1842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b="1" dirty="0"/>
              <a:t>Nutritional assessment</a:t>
            </a:r>
            <a:endParaRPr lang="en-US" sz="96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04F3F-6A94-47C1-8070-9E78A521C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04F3F-6A94-47C1-8070-9E78A521C64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04F3F-6A94-47C1-8070-9E78A521C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35804F3F-6A94-47C1-8070-9E78A521C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D0389-9B80-4C8B-9961-551AD9721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D0389-9B80-4C8B-9961-551AD9721B4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D0389-9B80-4C8B-9961-551AD9721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ED1D0389-9B80-4C8B-9961-551AD9721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43754-8FA5-47E6-AC98-221B65D00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43754-8FA5-47E6-AC98-221B65D00DD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43754-8FA5-47E6-AC98-221B65D00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3943754-8FA5-47E6-AC98-221B65D00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18B0E-C07F-4F15-B4F1-D0A3018A5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18B0E-C07F-4F15-B4F1-D0A3018A5A1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18B0E-C07F-4F15-B4F1-D0A3018A5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43018B0E-C07F-4F15-B4F1-D0A3018A5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7DA2F-F86C-4F7E-8C2E-CACC3D8F7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7DA2F-F86C-4F7E-8C2E-CACC3D8F7F6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7DA2F-F86C-4F7E-8C2E-CACC3D8F7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3587DA2F-F86C-4F7E-8C2E-CACC3D8F7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2D44BE-03E4-4DCD-8B4B-0EB57FCC2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2D44BE-03E4-4DCD-8B4B-0EB57FCC2A2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2D44BE-03E4-4DCD-8B4B-0EB57FCC2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A62D44BE-03E4-4DCD-8B4B-0EB57FCC2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50A9D-1CE9-4174-8EBA-898AFBEDF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50A9D-1CE9-4174-8EBA-898AFBEDF7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50A9D-1CE9-4174-8EBA-898AFBEDF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EDA50A9D-1CE9-4174-8EBA-898AFBEDF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2F30F-D87B-4D2D-841C-3243F0D4C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2F30F-D87B-4D2D-841C-3243F0D4C26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2F30F-D87B-4D2D-841C-3243F0D4C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8F22F30F-D87B-4D2D-841C-3243F0D4C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E5C13-0C52-4E90-B886-C0FCD655A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E5C13-0C52-4E90-B886-C0FCD655AE3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E5C13-0C52-4E90-B886-C0FCD655A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663E5C13-0C52-4E90-B886-C0FCD655A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7630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I. Assessment of food intake patterns</a:t>
            </a:r>
            <a:endParaRPr lang="en-US" sz="4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b="1" dirty="0"/>
              <a:t>Dietary history and health history</a:t>
            </a:r>
            <a:r>
              <a:rPr lang="en-US" b="1" u="sng" dirty="0"/>
              <a:t>:</a:t>
            </a:r>
            <a:endParaRPr lang="en-US" dirty="0"/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Identify patient's </a:t>
            </a:r>
            <a:r>
              <a:rPr lang="en-US" b="1" dirty="0">
                <a:solidFill>
                  <a:srgbClr val="FF0000"/>
                </a:solidFill>
              </a:rPr>
              <a:t>habitual intake </a:t>
            </a:r>
            <a:r>
              <a:rPr lang="en-US" dirty="0"/>
              <a:t>of foods and liquids.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Identify preferences, </a:t>
            </a:r>
            <a:r>
              <a:rPr lang="en-US" b="1" dirty="0">
                <a:solidFill>
                  <a:srgbClr val="FF0000"/>
                </a:solidFill>
              </a:rPr>
              <a:t>allergies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patient's </a:t>
            </a:r>
            <a:r>
              <a:rPr lang="en-US" b="1" dirty="0">
                <a:solidFill>
                  <a:srgbClr val="FF0000"/>
                </a:solidFill>
              </a:rPr>
              <a:t>ability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obtain food.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Determine </a:t>
            </a:r>
            <a:r>
              <a:rPr lang="en-US" b="1" dirty="0">
                <a:solidFill>
                  <a:srgbClr val="FF0000"/>
                </a:solidFill>
              </a:rPr>
              <a:t>number of meals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&amp; </a:t>
            </a:r>
            <a:r>
              <a:rPr lang="en-US" b="1" dirty="0">
                <a:solidFill>
                  <a:srgbClr val="FF0000"/>
                </a:solidFill>
              </a:rPr>
              <a:t>snacks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eaten each day, </a:t>
            </a:r>
            <a:r>
              <a:rPr lang="en-US" b="1" dirty="0"/>
              <a:t>types</a:t>
            </a:r>
            <a:r>
              <a:rPr lang="en-US" dirty="0"/>
              <a:t> &amp; </a:t>
            </a:r>
            <a:r>
              <a:rPr lang="en-US" b="1" dirty="0"/>
              <a:t>amount</a:t>
            </a:r>
            <a:r>
              <a:rPr lang="en-US" dirty="0"/>
              <a:t> of food eaten, food omitted and reasons &amp; methods of </a:t>
            </a:r>
            <a:r>
              <a:rPr lang="en-US" b="1" dirty="0"/>
              <a:t>food preparation</a:t>
            </a:r>
            <a:r>
              <a:rPr lang="en-US" dirty="0"/>
              <a:t>.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Assess patient's </a:t>
            </a:r>
            <a:r>
              <a:rPr lang="en-US" b="1" dirty="0"/>
              <a:t>illness</a:t>
            </a:r>
            <a:r>
              <a:rPr lang="en-US" dirty="0"/>
              <a:t>, </a:t>
            </a:r>
            <a:r>
              <a:rPr lang="en-US" b="1" dirty="0"/>
              <a:t>activity</a:t>
            </a:r>
            <a:r>
              <a:rPr lang="en-US" dirty="0"/>
              <a:t> </a:t>
            </a:r>
            <a:r>
              <a:rPr lang="en-US" b="1" dirty="0"/>
              <a:t>level</a:t>
            </a:r>
            <a:r>
              <a:rPr lang="en-US" dirty="0"/>
              <a:t> to determine </a:t>
            </a:r>
            <a:r>
              <a:rPr lang="en-US" b="1" dirty="0">
                <a:solidFill>
                  <a:srgbClr val="FF0000"/>
                </a:solidFill>
              </a:rPr>
              <a:t>energy needs </a:t>
            </a:r>
            <a:r>
              <a:rPr lang="en-US" dirty="0"/>
              <a:t>and compares food intake.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Assess health status, age, culture background, religious food patterns, socioeconomic status, psychological factors, use of alcohol or illegal drugs, use of vitamins, minerals, or herbal supplements, prescription or over -the -counter drugs (OTC).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b="1" dirty="0"/>
              <a:t>II. Clinical observation </a:t>
            </a:r>
            <a:endParaRPr lang="en-US" sz="54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87630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/>
              <a:t>Signs of good nutrition</a:t>
            </a:r>
            <a:endParaRPr lang="en-US" sz="24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Assess clinical observations of nutritional status; clues to malnutrition may be observed during physical assessment 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Assess </a:t>
            </a:r>
            <a:r>
              <a:rPr lang="en-US" sz="2400" b="1" dirty="0"/>
              <a:t>patient's</a:t>
            </a:r>
            <a:r>
              <a:rPr lang="en-US" sz="2400" dirty="0"/>
              <a:t> </a:t>
            </a:r>
            <a:r>
              <a:rPr lang="en-US" sz="2400" b="1" dirty="0"/>
              <a:t>risk of aspiration</a:t>
            </a:r>
            <a:r>
              <a:rPr lang="en-US" sz="2400" dirty="0"/>
              <a:t>, as patients with </a:t>
            </a:r>
            <a:r>
              <a:rPr lang="en-US" sz="2400" b="1" dirty="0">
                <a:sym typeface="Wingdings 3"/>
              </a:rPr>
              <a:t> </a:t>
            </a:r>
            <a:r>
              <a:rPr lang="en-US" sz="2400" b="1" i="1" u="sng" dirty="0"/>
              <a:t>level of alertness</a:t>
            </a:r>
            <a:r>
              <a:rPr lang="en-US" sz="2400" dirty="0"/>
              <a:t>, </a:t>
            </a:r>
            <a:r>
              <a:rPr lang="en-US" sz="2400" b="1" dirty="0">
                <a:sym typeface="Wingdings 3"/>
              </a:rPr>
              <a:t> </a:t>
            </a:r>
            <a:r>
              <a:rPr lang="en-US" sz="2400" b="1" i="1" u="sng" dirty="0"/>
              <a:t>gag</a:t>
            </a:r>
            <a:r>
              <a:rPr lang="en-US" sz="2400" dirty="0"/>
              <a:t>, &amp;/or </a:t>
            </a:r>
            <a:r>
              <a:rPr lang="en-US" sz="2400" b="1" i="1" u="sng" dirty="0"/>
              <a:t>cough reflexes</a:t>
            </a:r>
            <a:r>
              <a:rPr lang="en-US" sz="2400" b="1" i="1" dirty="0"/>
              <a:t> </a:t>
            </a:r>
            <a:r>
              <a:rPr lang="en-US" sz="2400" dirty="0"/>
              <a:t>&amp; patients who have </a:t>
            </a:r>
            <a:r>
              <a:rPr lang="en-US" sz="2400" b="1" i="1" u="sng" dirty="0"/>
              <a:t>difficulty managing saliva</a:t>
            </a:r>
            <a:r>
              <a:rPr lang="en-US" sz="2400" dirty="0"/>
              <a:t>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Check patient's </a:t>
            </a:r>
            <a:r>
              <a:rPr lang="en-US" sz="2400" b="1" dirty="0"/>
              <a:t>adequacy of swallow</a:t>
            </a:r>
            <a:r>
              <a:rPr lang="en-US" sz="2400" dirty="0"/>
              <a:t>; before giving food or medications </a:t>
            </a:r>
            <a:r>
              <a:rPr lang="en-US" sz="2400" b="1" u="sng" dirty="0"/>
              <a:t>by</a:t>
            </a:r>
            <a:r>
              <a:rPr lang="en-US" sz="2400" dirty="0"/>
              <a:t> placing fingers at level of patient's throat at level of the larynx &amp; then ask patient to swallow. The nurse should be able to palpate the movement of the larynx.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609600"/>
            <a:ext cx="8153400" cy="2590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8000" b="1" dirty="0"/>
              <a:t>Clinical signs of good nutrition</a:t>
            </a:r>
            <a:endParaRPr lang="en-US" sz="8000" dirty="0"/>
          </a:p>
        </p:txBody>
      </p:sp>
      <p:pic>
        <p:nvPicPr>
          <p:cNvPr id="234497" name="Picture 1" descr="K:\Pictures\health_nutrition_beau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00375"/>
            <a:ext cx="5705475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304800"/>
          <a:ext cx="8763000" cy="6400790"/>
        </p:xfrm>
        <a:graphic>
          <a:graphicData uri="http://schemas.openxmlformats.org/drawingml/2006/table">
            <a:tbl>
              <a:tblPr rtl="1"/>
              <a:tblGrid>
                <a:gridCol w="6241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Clinical signs of good nutrition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Body area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Alert responsive.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1- General appearance.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Normal weight to height, age, body builds.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2- Weight.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Erect posture; straight arms and legs.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3- Posture.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Well developed, firm muscles, good tone, some fat under the skin.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4- Muscles.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Good attention span, lack of irritability, normal reflexes.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5- Nervous system control.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Good appetite, and digestion, regular elimination, no palpable organ.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6- Gastrointestinal function.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Normal heart rate and rhythm, normal B.P, lack of murmurs.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7- Cardiovascular function.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Energy, good sleep habits.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8- General vitality.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Shiny, firmness, not easy plucked, healthy scalp.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9- Hair.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Smooth and slightly moist, with good colour.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10- Skin.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Uniform color, smooth, pink, healthy appearance, lack of swelling.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11- Face and neck.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Smoothness, good colour, moist (not chapped or swollen) appearance.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12- Lips.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Reddish pink mucous membranes in oral cavity.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13- Mouth, oral membrane.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Good pink color, healthy red appearance, lack of bleeding or swelling.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14- Gums.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Good pink or deep reddish color, lack of bleeding, lesions or swelling,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15- Tongue.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Lack of cavities and pain, bright, straight appearance, lack of crowding.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16- Teeth.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Bright clear, shiny appearance, lack of sores at corner of membranes.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17- Eyes.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Lack of enlargement.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18- Neck (glands).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Firm, pink appearance.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19- Nails.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Lack of tenderness, weakness or swelling.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20- Legs, feet.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- Lack of malformation.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21- Skeleton.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382000" cy="868362"/>
          </a:xfrm>
        </p:spPr>
        <p:txBody>
          <a:bodyPr>
            <a:noAutofit/>
          </a:bodyPr>
          <a:lstStyle/>
          <a:p>
            <a:r>
              <a:rPr lang="en-US" sz="4400" b="1" dirty="0"/>
              <a:t>III. Anthropometric measurements</a:t>
            </a:r>
            <a:endParaRPr lang="en-US" sz="44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82000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Obtained height &amp; weight for each patient on admission. If possible </a:t>
            </a:r>
            <a:r>
              <a:rPr lang="en-US" sz="2800" b="1" u="sng" dirty="0"/>
              <a:t>weight</a:t>
            </a:r>
            <a:r>
              <a:rPr lang="en-US" sz="2800" dirty="0"/>
              <a:t> at the same time each day, in same scale &amp; with same cloth or linen.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Assess any rapid weight gain (reflects fluid shifts).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Compare height and weight to standards for weight – height relationships.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Document recent weight change.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hisham\My Documents\My Pictures\Picture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4800" cy="563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6800" cy="624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/>
              <a:t>A focused physical assessment</a:t>
            </a:r>
            <a:r>
              <a:rPr lang="en-US" sz="3600" dirty="0"/>
              <a:t> is performed to obtain data about an </a:t>
            </a:r>
            <a:r>
              <a:rPr lang="en-US" sz="3600" b="1" i="1" u="sng" dirty="0"/>
              <a:t>actual</a:t>
            </a:r>
            <a:r>
              <a:rPr lang="en-US" sz="3600" dirty="0"/>
              <a:t>, </a:t>
            </a:r>
            <a:r>
              <a:rPr lang="en-US" sz="3600" b="1" i="1" u="sng" dirty="0"/>
              <a:t>potential</a:t>
            </a:r>
            <a:r>
              <a:rPr lang="en-US" sz="3600" dirty="0"/>
              <a:t>, or </a:t>
            </a:r>
            <a:r>
              <a:rPr lang="en-US" sz="3600" b="1" i="1" u="sng" dirty="0"/>
              <a:t>possible problem</a:t>
            </a:r>
            <a:r>
              <a:rPr lang="en-US" sz="3600" dirty="0"/>
              <a:t> that has been identified. It pertains to a </a:t>
            </a:r>
            <a:r>
              <a:rPr lang="en-US" sz="3600" b="1" i="1" u="sng" dirty="0"/>
              <a:t>particular topic</a:t>
            </a:r>
            <a:r>
              <a:rPr lang="en-US" sz="3600" dirty="0"/>
              <a:t>, </a:t>
            </a:r>
            <a:r>
              <a:rPr lang="en-US" sz="3600" b="1" i="1" u="sng" dirty="0"/>
              <a:t>body part</a:t>
            </a:r>
            <a:r>
              <a:rPr lang="en-US" sz="3600" dirty="0"/>
              <a:t>, or </a:t>
            </a:r>
            <a:r>
              <a:rPr lang="en-US" sz="3600" b="1" i="1" u="sng" dirty="0"/>
              <a:t>functional ability</a:t>
            </a:r>
            <a:r>
              <a:rPr lang="en-US" sz="3600" dirty="0"/>
              <a:t>.  </a:t>
            </a:r>
            <a:endParaRPr lang="en-US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868362"/>
          </a:xfrm>
        </p:spPr>
        <p:txBody>
          <a:bodyPr>
            <a:noAutofit/>
          </a:bodyPr>
          <a:lstStyle/>
          <a:p>
            <a:r>
              <a:rPr lang="en-US" sz="4400" b="1" dirty="0"/>
              <a:t>III. Anthropometric measurements</a:t>
            </a:r>
            <a:endParaRPr lang="en-US" sz="44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73162"/>
            <a:ext cx="8534400" cy="522763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/>
              <a:t>Measure </a:t>
            </a:r>
            <a:r>
              <a:rPr lang="en-US" sz="3200" b="1" u="sng" dirty="0"/>
              <a:t>mid–upper arm </a:t>
            </a:r>
            <a:r>
              <a:rPr lang="en-US" sz="3200" dirty="0"/>
              <a:t>circumference, </a:t>
            </a:r>
            <a:r>
              <a:rPr lang="en-US" sz="3200" b="1" u="sng" dirty="0"/>
              <a:t>triceps</a:t>
            </a:r>
            <a:r>
              <a:rPr lang="en-US" sz="3200" dirty="0"/>
              <a:t> skin fold </a:t>
            </a:r>
            <a:r>
              <a:rPr lang="en-US" sz="3200" b="1" dirty="0"/>
              <a:t>&amp; </a:t>
            </a:r>
            <a:r>
              <a:rPr lang="en-US" sz="3200" b="1" i="1" u="sng" dirty="0"/>
              <a:t>mid–upper arm </a:t>
            </a:r>
            <a:r>
              <a:rPr lang="en-US" sz="3200" dirty="0"/>
              <a:t>muscle circumference.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/>
              <a:t>Calculation of BMI </a:t>
            </a:r>
            <a:r>
              <a:rPr lang="en-US" sz="3200" dirty="0"/>
              <a:t>is achieved by dividing </a:t>
            </a:r>
            <a:r>
              <a:rPr lang="en-US" sz="3200" b="1" u="sng" dirty="0"/>
              <a:t>weight in kilograms</a:t>
            </a:r>
            <a:r>
              <a:rPr lang="en-US" sz="3200" b="1" dirty="0"/>
              <a:t> </a:t>
            </a:r>
            <a:r>
              <a:rPr lang="en-US" sz="3200" dirty="0"/>
              <a:t>by </a:t>
            </a:r>
            <a:r>
              <a:rPr lang="en-US" sz="3200" b="1" u="sng" dirty="0"/>
              <a:t>height in meters </a:t>
            </a:r>
            <a:r>
              <a:rPr lang="en-US" sz="3200" b="1" dirty="0"/>
              <a:t>squared</a:t>
            </a:r>
            <a:r>
              <a:rPr lang="en-US" sz="3200" dirty="0"/>
              <a:t>: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3200" dirty="0"/>
              <a:t>               weight (kg) divided by height</a:t>
            </a:r>
            <a:r>
              <a:rPr lang="en-US" sz="3200" baseline="30000" dirty="0"/>
              <a:t>2</a:t>
            </a:r>
            <a:r>
              <a:rPr lang="en-US" sz="3200" dirty="0"/>
              <a:t> (m</a:t>
            </a:r>
            <a:r>
              <a:rPr lang="en-US" sz="3200" baseline="30000" dirty="0"/>
              <a:t>2</a:t>
            </a:r>
            <a:r>
              <a:rPr lang="en-US" sz="3200" dirty="0"/>
              <a:t>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8610"/>
            <a:ext cx="2667000" cy="66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868362"/>
          </a:xfrm>
        </p:spPr>
        <p:txBody>
          <a:bodyPr>
            <a:noAutofit/>
          </a:bodyPr>
          <a:lstStyle/>
          <a:p>
            <a:r>
              <a:rPr lang="en-US" sz="4400" b="1" dirty="0"/>
              <a:t>III. Anthropometric measurements</a:t>
            </a:r>
            <a:endParaRPr lang="en-US" sz="44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534400" cy="522763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Underweight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ym typeface="Wingdings 3"/>
              </a:rPr>
              <a:t> </a:t>
            </a:r>
            <a:r>
              <a:rPr lang="en-US" sz="3200" dirty="0"/>
              <a:t>BMI less than </a:t>
            </a:r>
            <a:r>
              <a:rPr lang="en-US" sz="3200" dirty="0">
                <a:latin typeface="Cambria" pitchFamily="18" charset="0"/>
              </a:rPr>
              <a:t>18.5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>
                <a:latin typeface="Cambria" pitchFamily="18" charset="0"/>
              </a:rPr>
              <a:t>Normal weight </a:t>
            </a:r>
            <a:r>
              <a:rPr lang="en-US" sz="3200" b="1" dirty="0">
                <a:latin typeface="Cambria" pitchFamily="18" charset="0"/>
                <a:sym typeface="Wingdings 3"/>
              </a:rPr>
              <a:t></a:t>
            </a:r>
            <a:r>
              <a:rPr lang="en-US" sz="3200" b="1" dirty="0">
                <a:latin typeface="Cambria" pitchFamily="18" charset="0"/>
              </a:rPr>
              <a:t>18.6 and 24.9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Overweight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ym typeface="Wingdings 3"/>
              </a:rPr>
              <a:t> </a:t>
            </a:r>
            <a:r>
              <a:rPr lang="en-US" sz="3200" dirty="0"/>
              <a:t>BMI of 25 to 29; 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Obese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ym typeface="Wingdings 3"/>
              </a:rPr>
              <a:t> </a:t>
            </a:r>
            <a:r>
              <a:rPr lang="en-US" sz="3200" dirty="0"/>
              <a:t>BMI of 30 or more.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/>
              <a:t>BMI</a:t>
            </a:r>
            <a:r>
              <a:rPr lang="en-US" sz="3200" dirty="0"/>
              <a:t> of &gt; </a:t>
            </a:r>
            <a:r>
              <a:rPr lang="en-US" sz="3200" b="1" dirty="0"/>
              <a:t>35</a:t>
            </a:r>
            <a:r>
              <a:rPr lang="en-US" sz="3200" dirty="0"/>
              <a:t> places a patient at higher medical risk of coronary heart disease, some cancers, diabetes mellitus and hypertension. </a:t>
            </a:r>
          </a:p>
        </p:txBody>
      </p:sp>
    </p:spTree>
    <p:extLst>
      <p:ext uri="{BB962C8B-B14F-4D97-AF65-F5344CB8AC3E}">
        <p14:creationId xmlns:p14="http://schemas.microsoft.com/office/powerpoint/2010/main" val="2120644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hisham\My Documents\My Pictures\Pictur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8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hisham\My Documents\My Pictures\Picture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hisham\My Documents\My Pictures\Picture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429000"/>
            <a:ext cx="52023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382000" cy="868362"/>
          </a:xfrm>
        </p:spPr>
        <p:txBody>
          <a:bodyPr>
            <a:noAutofit/>
          </a:bodyPr>
          <a:lstStyle/>
          <a:p>
            <a:r>
              <a:rPr lang="en-US" sz="4400" b="1" dirty="0"/>
              <a:t>III. Anthropometric measurements</a:t>
            </a:r>
            <a:endParaRPr lang="en-US" sz="44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86800" cy="2667000"/>
          </a:xfrm>
        </p:spPr>
        <p:txBody>
          <a:bodyPr>
            <a:noAutofit/>
          </a:bodyPr>
          <a:lstStyle/>
          <a:p>
            <a:pPr lvl="0" algn="just"/>
            <a:r>
              <a:rPr lang="en-US" sz="3600" dirty="0"/>
              <a:t>If the </a:t>
            </a:r>
            <a:r>
              <a:rPr lang="en-US" sz="3600" b="1" dirty="0"/>
              <a:t>height cannot be measured</a:t>
            </a:r>
            <a:r>
              <a:rPr lang="en-US" sz="3600" dirty="0"/>
              <a:t> with the patient standing position the patient lying flat in bed as straight as possible, arms folded on the patient's chest and measure the patient lengthwise.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1000"/>
            <a:ext cx="47625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162800" cy="68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42672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IV. Laboratory analysis and biological tests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Common laboratory tests used to study nutritional status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229600" cy="5181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3200" b="1" u="sng" dirty="0"/>
              <a:t>1- Plasma proteins: </a:t>
            </a:r>
            <a:endParaRPr lang="en-US" sz="3200" dirty="0"/>
          </a:p>
          <a:p>
            <a:pPr lvl="0" algn="just">
              <a:spcBef>
                <a:spcPts val="0"/>
              </a:spcBef>
            </a:pPr>
            <a:r>
              <a:rPr lang="en-US" sz="3200" dirty="0"/>
              <a:t>Albumin, transferring.</a:t>
            </a:r>
          </a:p>
          <a:p>
            <a:pPr lvl="0" algn="just">
              <a:spcBef>
                <a:spcPts val="0"/>
              </a:spcBef>
            </a:pPr>
            <a:r>
              <a:rPr lang="en-US" sz="3200" dirty="0" err="1"/>
              <a:t>Prealbuimin</a:t>
            </a:r>
            <a:r>
              <a:rPr lang="en-US" sz="3200" dirty="0"/>
              <a:t>.</a:t>
            </a:r>
          </a:p>
          <a:p>
            <a:pPr lvl="0" algn="just">
              <a:spcBef>
                <a:spcPts val="0"/>
              </a:spcBef>
            </a:pPr>
            <a:r>
              <a:rPr lang="en-US" sz="3200" dirty="0"/>
              <a:t>Hemoglobin.</a:t>
            </a:r>
          </a:p>
          <a:p>
            <a:pPr lvl="0" algn="just">
              <a:spcBef>
                <a:spcPts val="0"/>
              </a:spcBef>
            </a:pPr>
            <a:r>
              <a:rPr lang="en-US" sz="3200" dirty="0" err="1"/>
              <a:t>Hematocrit</a:t>
            </a:r>
            <a:r>
              <a:rPr lang="en-US" sz="3200" dirty="0"/>
              <a:t>.</a:t>
            </a:r>
          </a:p>
          <a:p>
            <a:pPr lvl="0" algn="just">
              <a:spcBef>
                <a:spcPts val="0"/>
              </a:spcBef>
            </a:pPr>
            <a:r>
              <a:rPr lang="en-US" sz="3200" dirty="0"/>
              <a:t>Blood urea.</a:t>
            </a:r>
          </a:p>
          <a:p>
            <a:pPr lvl="0" algn="just">
              <a:spcBef>
                <a:spcPts val="0"/>
              </a:spcBef>
            </a:pPr>
            <a:r>
              <a:rPr lang="en-US" sz="3200" dirty="0" err="1"/>
              <a:t>Cretinine</a:t>
            </a:r>
            <a:r>
              <a:rPr lang="en-US" sz="3200" dirty="0"/>
              <a:t>.</a:t>
            </a:r>
          </a:p>
          <a:p>
            <a:pPr lvl="0" algn="just">
              <a:spcBef>
                <a:spcPts val="0"/>
              </a:spcBef>
            </a:pPr>
            <a:r>
              <a:rPr lang="en-US" sz="3200" dirty="0"/>
              <a:t>Blood urea nitrogen, blood sugar level, minerals and vitamins levels and specific gravity of urine.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399"/>
            <a:ext cx="2344738" cy="2880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Serum Albumin Level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6248400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600" dirty="0"/>
              <a:t>It is a better indicator for chronic illnesses. </a:t>
            </a:r>
          </a:p>
          <a:p>
            <a:pPr algn="just"/>
            <a:r>
              <a:rPr lang="en-US" sz="3600" dirty="0"/>
              <a:t>It is affected by the following factors: </a:t>
            </a:r>
            <a:r>
              <a:rPr lang="en-US" sz="3600" b="1" dirty="0">
                <a:solidFill>
                  <a:srgbClr val="0000FF"/>
                </a:solidFill>
              </a:rPr>
              <a:t>hydration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FF0000"/>
                </a:solidFill>
              </a:rPr>
              <a:t>hemorrhage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FF00FF"/>
                </a:solidFill>
              </a:rPr>
              <a:t>renal or hepatic disease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CC3300"/>
                </a:solidFill>
              </a:rPr>
              <a:t>high output drainage of wound</a:t>
            </a:r>
            <a:r>
              <a:rPr lang="en-US" sz="3600" dirty="0"/>
              <a:t>,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drains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FF0000"/>
                </a:solidFill>
              </a:rPr>
              <a:t>burn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0000FF"/>
                </a:solidFill>
              </a:rPr>
              <a:t>steroid administration</a:t>
            </a:r>
            <a:r>
              <a:rPr lang="en-US" sz="3600" dirty="0"/>
              <a:t>, exogenous </a:t>
            </a:r>
            <a:r>
              <a:rPr lang="en-US" sz="3600" b="1" dirty="0">
                <a:solidFill>
                  <a:srgbClr val="FF0000"/>
                </a:solidFill>
              </a:rPr>
              <a:t>albumin transfusion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0000FF"/>
                </a:solidFill>
              </a:rPr>
              <a:t>age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FF0000"/>
                </a:solidFill>
              </a:rPr>
              <a:t>trauma</a:t>
            </a:r>
            <a:r>
              <a:rPr lang="en-US" sz="3600" dirty="0"/>
              <a:t>, </a:t>
            </a:r>
            <a:r>
              <a:rPr lang="en-US" sz="3600" b="1" dirty="0"/>
              <a:t>stress</a:t>
            </a:r>
            <a:r>
              <a:rPr lang="en-US" sz="3600" dirty="0"/>
              <a:t>, or </a:t>
            </a:r>
            <a:r>
              <a:rPr lang="en-US" sz="3600" b="1" dirty="0"/>
              <a:t>surgery</a:t>
            </a:r>
            <a:r>
              <a:rPr lang="en-US" sz="3600" dirty="0"/>
              <a:t>. </a:t>
            </a:r>
          </a:p>
          <a:p>
            <a:pPr algn="just"/>
            <a:endParaRPr lang="en-US" dirty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31079" name="Picture 7" descr="slide0006_image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0" y="2057400"/>
            <a:ext cx="1990725" cy="3295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2- </a:t>
            </a:r>
            <a:r>
              <a:rPr lang="en-US" sz="6000" b="1" dirty="0"/>
              <a:t>Nitrogen balance</a:t>
            </a:r>
            <a:endParaRPr lang="en-US" sz="720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800" dirty="0"/>
              <a:t>The output of nitrogen is </a:t>
            </a:r>
            <a:r>
              <a:rPr lang="en-US" sz="2800" b="1" dirty="0"/>
              <a:t>established</a:t>
            </a:r>
            <a:r>
              <a:rPr lang="en-US" sz="2800" dirty="0"/>
              <a:t> through laboratory analysis of </a:t>
            </a:r>
            <a:r>
              <a:rPr lang="en-US" sz="2800" b="1" dirty="0">
                <a:solidFill>
                  <a:srgbClr val="FF0000"/>
                </a:solidFill>
              </a:rPr>
              <a:t>24 hours urinary urea nitrogen</a:t>
            </a:r>
            <a:r>
              <a:rPr lang="en-US" sz="2800" dirty="0"/>
              <a:t> </a:t>
            </a:r>
            <a:r>
              <a:rPr lang="en-US" sz="2800" b="1" dirty="0"/>
              <a:t>(UUN).</a:t>
            </a:r>
            <a:r>
              <a:rPr lang="en-US" sz="2800" dirty="0"/>
              <a:t> </a:t>
            </a:r>
          </a:p>
          <a:p>
            <a:pPr algn="just">
              <a:lnSpc>
                <a:spcPct val="16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800" dirty="0"/>
              <a:t>By contrast, </a:t>
            </a:r>
            <a:r>
              <a:rPr lang="en-US" sz="2800" b="1" dirty="0"/>
              <a:t>negative</a:t>
            </a:r>
            <a:r>
              <a:rPr lang="en-US" sz="2800" dirty="0"/>
              <a:t> nitrogen balance when catabolic exists, seen in either </a:t>
            </a:r>
            <a:r>
              <a:rPr lang="en-US" sz="2800" b="1" dirty="0">
                <a:solidFill>
                  <a:srgbClr val="FF0000"/>
                </a:solidFill>
              </a:rPr>
              <a:t>starvation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physiological stress.</a:t>
            </a:r>
            <a:endParaRPr lang="en-US" sz="28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914400"/>
          <a:ext cx="8610600" cy="853440"/>
        </p:xfrm>
        <a:graphic>
          <a:graphicData uri="http://schemas.openxmlformats.org/drawingml/2006/table">
            <a:tbl>
              <a:tblPr/>
              <a:tblGrid>
                <a:gridCol w="430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2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</a:rPr>
                        <a:t>- Student's name: </a:t>
                      </a:r>
                      <a:endParaRPr lang="en-US" sz="3200" b="1">
                        <a:latin typeface="Times New Roman"/>
                        <a:ea typeface="Times New Roman"/>
                      </a:endParaRPr>
                    </a:p>
                  </a:txBody>
                  <a:tcPr marL="68430" marR="684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</a:rPr>
                        <a:t>- Group: </a:t>
                      </a:r>
                      <a:endParaRPr lang="en-US" sz="3200" b="1">
                        <a:latin typeface="Times New Roman"/>
                        <a:ea typeface="Times New Roman"/>
                      </a:endParaRPr>
                    </a:p>
                  </a:txBody>
                  <a:tcPr marL="68430" marR="684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</a:rPr>
                        <a:t>- Section: </a:t>
                      </a:r>
                      <a:endParaRPr lang="en-US" sz="3200" b="1">
                        <a:latin typeface="Times New Roman"/>
                        <a:ea typeface="Times New Roman"/>
                      </a:endParaRPr>
                    </a:p>
                  </a:txBody>
                  <a:tcPr marL="68430" marR="684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- Date of assessment: </a:t>
                      </a:r>
                      <a:endParaRPr lang="en-US" sz="3200" b="1" dirty="0">
                        <a:latin typeface="Times New Roman"/>
                        <a:ea typeface="Times New Roman"/>
                      </a:endParaRPr>
                    </a:p>
                  </a:txBody>
                  <a:tcPr marL="68430" marR="684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276600"/>
          <a:ext cx="8305800" cy="365760"/>
        </p:xfrm>
        <a:graphic>
          <a:graphicData uri="http://schemas.openxmlformats.org/drawingml/2006/table">
            <a:tbl>
              <a:tblPr/>
              <a:tblGrid>
                <a:gridCol w="2692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Sex.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 Male.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 Female.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886200"/>
          <a:ext cx="8458200" cy="1728564"/>
        </p:xfrm>
        <a:graphic>
          <a:graphicData uri="http://schemas.openxmlformats.org/drawingml/2006/table">
            <a:tbl>
              <a:tblPr/>
              <a:tblGrid>
                <a:gridCol w="165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4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41"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Education</a:t>
                      </a: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 Illiterate.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(    )</a:t>
                      </a: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 Primary.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-Preparatory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-Secondary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- University.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(    )</a:t>
                      </a: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41">
                <a:tc gridSpan="5"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Marital status.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Single.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Married. (    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Widow. (    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Divorced. (    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Single.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41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Occupation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Manual.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Professional(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Housewife. (    ) 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 Not work. (    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304800" y="19050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Patient's History and Physical Assessment Guideline Sheet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Arial" pitchFamily="34" charset="0"/>
              </a:rPr>
              <a:t>1- </a:t>
            </a:r>
            <a:r>
              <a:rPr kumimoji="0" lang="en-US" sz="1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Arial" pitchFamily="34" charset="0"/>
              </a:rPr>
              <a:t>Patiental</a:t>
            </a: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Arial" pitchFamily="34" charset="0"/>
              </a:rPr>
              <a:t> or social history: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Patient's name. …………………………………………………………………..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Age.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………………………………………………………………………………...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5067</Words>
  <Application>Microsoft Office PowerPoint</Application>
  <PresentationFormat>عرض على الشاشة (4:3)</PresentationFormat>
  <Paragraphs>771</Paragraphs>
  <Slides>111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111</vt:i4>
      </vt:variant>
    </vt:vector>
  </HeadingPairs>
  <TitlesOfParts>
    <vt:vector size="122" baseType="lpstr">
      <vt:lpstr>Algerian</vt:lpstr>
      <vt:lpstr>Arial</vt:lpstr>
      <vt:lpstr>Calibri</vt:lpstr>
      <vt:lpstr>Cambria</vt:lpstr>
      <vt:lpstr>Constantia</vt:lpstr>
      <vt:lpstr>Courier New</vt:lpstr>
      <vt:lpstr>Monotype Corsiva</vt:lpstr>
      <vt:lpstr>Times New Roman</vt:lpstr>
      <vt:lpstr>Wingdings</vt:lpstr>
      <vt:lpstr>Wingdings 2</vt:lpstr>
      <vt:lpstr>Flow</vt:lpstr>
      <vt:lpstr>عرض تقديمي في PowerPoint</vt:lpstr>
      <vt:lpstr>Learning Outcomes After completing this chapter, you should be able to:</vt:lpstr>
      <vt:lpstr>Definition:</vt:lpstr>
      <vt:lpstr>Definition:</vt:lpstr>
      <vt:lpstr>عرض تقديمي في PowerPoint</vt:lpstr>
      <vt:lpstr>Purpose of assessment:</vt:lpstr>
      <vt:lpstr>Type  of assessments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Techniques used for physical examination:</vt:lpstr>
      <vt:lpstr>Percussion</vt:lpstr>
      <vt:lpstr>The five percussion tones are: </vt:lpstr>
      <vt:lpstr>Palpation</vt:lpstr>
      <vt:lpstr>عرض تقديمي في PowerPoint</vt:lpstr>
      <vt:lpstr>عرض تقديمي في PowerPoint</vt:lpstr>
      <vt:lpstr>عرض تقديمي في PowerPoint</vt:lpstr>
      <vt:lpstr>Inspection</vt:lpstr>
      <vt:lpstr>Auscultation:</vt:lpstr>
      <vt:lpstr>Auscultation:</vt:lpstr>
      <vt:lpstr>Auscultation:</vt:lpstr>
      <vt:lpstr>I. Patient's preparation:</vt:lpstr>
      <vt:lpstr>I. Patient's preparation:</vt:lpstr>
      <vt:lpstr>Environmental preparation:</vt:lpstr>
      <vt:lpstr>Positioning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2- Health history </vt:lpstr>
      <vt:lpstr>عرض تقديمي في PowerPoint</vt:lpstr>
      <vt:lpstr>Past health history</vt:lpstr>
      <vt:lpstr>Family health History:</vt:lpstr>
      <vt:lpstr>عرض تقديمي في PowerPoint</vt:lpstr>
      <vt:lpstr>Systems review General appearance and functional abilities</vt:lpstr>
      <vt:lpstr>Condition of hair:</vt:lpstr>
      <vt:lpstr>Condition of the scalp:</vt:lpstr>
      <vt:lpstr>Condition of face </vt:lpstr>
      <vt:lpstr>عرض تقديمي في PowerPoint</vt:lpstr>
      <vt:lpstr>Condition of eye:</vt:lpstr>
      <vt:lpstr>عرض تقديمي في PowerPoint</vt:lpstr>
      <vt:lpstr>Condition of ears:</vt:lpstr>
      <vt:lpstr>عرض تقديمي في PowerPoint</vt:lpstr>
      <vt:lpstr>Auditory acuity</vt:lpstr>
      <vt:lpstr>Weber lateralization test:</vt:lpstr>
      <vt:lpstr>Rinne air &amp; bone conduction test: </vt:lpstr>
      <vt:lpstr>عرض تقديمي في PowerPoint</vt:lpstr>
      <vt:lpstr>Condition of nose</vt:lpstr>
      <vt:lpstr>عرض تقديمي في PowerPoint</vt:lpstr>
      <vt:lpstr>عرض تقديمي في PowerPoint</vt:lpstr>
      <vt:lpstr>Condition of neck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Condition of the chest, lung &amp; heart</vt:lpstr>
      <vt:lpstr>Condition of the chest, lung &amp; heart</vt:lpstr>
      <vt:lpstr>عرض تقديمي في PowerPoint</vt:lpstr>
      <vt:lpstr>Heart: </vt:lpstr>
      <vt:lpstr>عرض تقديمي في PowerPoint</vt:lpstr>
      <vt:lpstr>Condition of the Abdomen</vt:lpstr>
      <vt:lpstr>عرض تقديمي في PowerPoint</vt:lpstr>
      <vt:lpstr>Vital signs</vt:lpstr>
      <vt:lpstr>عرض تقديمي في PowerPoint</vt:lpstr>
      <vt:lpstr>Respiratory status</vt:lpstr>
      <vt:lpstr>Pulse status</vt:lpstr>
      <vt:lpstr>Blood pressure status</vt:lpstr>
      <vt:lpstr>Pain assessment</vt:lpstr>
      <vt:lpstr>Reflexes</vt:lpstr>
      <vt:lpstr>I Deep reflexes</vt:lpstr>
      <vt:lpstr>Biceps reflex</vt:lpstr>
      <vt:lpstr>Triceps reflex</vt:lpstr>
      <vt:lpstr>Knee jerk (patellar reflex Or quadriceps reflex) </vt:lpstr>
      <vt:lpstr>5) Ankle jerk or Achilles tendon reflex</vt:lpstr>
      <vt:lpstr>II Superficial reflexes</vt:lpstr>
      <vt:lpstr>Planter reflex: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I. Assessment of food intake patterns</vt:lpstr>
      <vt:lpstr>II. Clinical observation </vt:lpstr>
      <vt:lpstr>عرض تقديمي في PowerPoint</vt:lpstr>
      <vt:lpstr>عرض تقديمي في PowerPoint</vt:lpstr>
      <vt:lpstr>III. Anthropometric measurements</vt:lpstr>
      <vt:lpstr>عرض تقديمي في PowerPoint</vt:lpstr>
      <vt:lpstr>III. Anthropometric measurements</vt:lpstr>
      <vt:lpstr>III. Anthropometric measurements</vt:lpstr>
      <vt:lpstr>عرض تقديمي في PowerPoint</vt:lpstr>
      <vt:lpstr>III. Anthropometric measurements</vt:lpstr>
      <vt:lpstr>عرض تقديمي في PowerPoint</vt:lpstr>
      <vt:lpstr>IV. Laboratory analysis and biological tests</vt:lpstr>
      <vt:lpstr>Common laboratory tests used to study nutritional status</vt:lpstr>
      <vt:lpstr>Serum Albumin Level</vt:lpstr>
      <vt:lpstr>2- Nitrogen balance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Nutritional assessment Body weight /kg = Body height /cm = Body Mass Index (BMI) =        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mosa alfageh</cp:lastModifiedBy>
  <cp:revision>586</cp:revision>
  <cp:lastPrinted>1601-01-01T00:00:00Z</cp:lastPrinted>
  <dcterms:created xsi:type="dcterms:W3CDTF">1601-01-01T00:00:00Z</dcterms:created>
  <dcterms:modified xsi:type="dcterms:W3CDTF">2023-12-28T18:24:12Z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