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0">
  <p:sldMasterIdLst>
    <p:sldMasterId id="2147483667" r:id="rId1"/>
    <p:sldMasterId id="2147483679" r:id="rId2"/>
  </p:sldMasterIdLst>
  <p:notesMasterIdLst>
    <p:notesMasterId r:id="rId22"/>
  </p:notesMasterIdLst>
  <p:sldIdLst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</p:sldIdLst>
  <p:sldSz cx="12192000" cy="6858000"/>
  <p:notesSz cx="6858000" cy="9144000"/>
  <p:defaultTextStyle>
    <a:lvl1pPr marL="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1pPr>
    <a:lvl2pPr marL="4572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2pPr>
    <a:lvl3pPr marL="9144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3pPr>
    <a:lvl4pPr marL="13716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4pPr>
    <a:lvl5pPr marL="18288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5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42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eaLnBrk="1" latinLnBrk="1" hangingPunct="1"/>
            <a:endParaRPr lang="en-CA" altLang="en-US" sz="1200"/>
          </a:p>
        </p:txBody>
      </p:sp>
      <p:sp>
        <p:nvSpPr>
          <p:cNvPr id="1048777" name="Date Placeholder 2"/>
          <p:cNvSpPr>
            <a:spLocks noGrp="1"/>
          </p:cNvSpPr>
          <p:nvPr>
            <p:ph type="dt" idx="1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algn="r" eaLnBrk="1" latinLnBrk="1" hangingPunct="1"/>
            <a:fld id="{566ABCEB-ACFC-4714-9973-3DA970169C29}" type="datetime1">
              <a:rPr lang="en-CA" altLang="en-US" sz="1200"/>
              <a:pPr lvl="0" algn="r" eaLnBrk="1" latinLnBrk="1" hangingPunct="1"/>
              <a:t>2024-04-02</a:t>
            </a:fld>
            <a:endParaRPr lang="en-CA" altLang="en-US" sz="1200"/>
          </a:p>
        </p:txBody>
      </p:sp>
      <p:sp>
        <p:nvSpPr>
          <p:cNvPr id="1048778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77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4878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eaLnBrk="1" latinLnBrk="1" hangingPunct="1"/>
            <a:endParaRPr lang="en-CA" altLang="en-US" sz="1200"/>
          </a:p>
        </p:txBody>
      </p:sp>
      <p:sp>
        <p:nvSpPr>
          <p:cNvPr id="104878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 eaLnBrk="1" latinLnBrk="1" hangingPunct="1"/>
            <a:fld id="{566ABCEB-ACFC-4714-9973-3DA970169C29}" type="slidenum">
              <a:rPr lang="en-CA" altLang="en-US" sz="1200"/>
              <a:pPr lvl="0" algn="r" eaLnBrk="1" latinLnBrk="1" hangingPunct="1"/>
              <a:t>‹#›</a:t>
            </a:fld>
            <a:endParaRPr lang="en-CA" altLang="en-US" sz="1200"/>
          </a:p>
        </p:txBody>
      </p:sp>
    </p:spTree>
    <p:extLst>
      <p:ext uri="{BB962C8B-B14F-4D97-AF65-F5344CB8AC3E}">
        <p14:creationId xmlns:p14="http://schemas.microsoft.com/office/powerpoint/2010/main" val="2403511011"/>
      </p:ext>
    </p:extLst>
  </p:cSld>
  <p:clrMap bg1="dk1" tx1="dk1" bg2="dk1" tx2="dk1" accent1="dk1" accent2="dk1" accent3="dk1" accent4="dk1" accent5="dk1" accent6="dk1" hlink="dk1" folHlink="dk1"/>
  <p:notesStyle>
    <a:lvl1pPr marL="0" indent="0" algn="l" rtl="0" fontAlgn="base" latinLnBrk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1pPr>
    <a:lvl2pPr marL="457200" indent="0" algn="l" rtl="0" fontAlgn="base" latinLnBrk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2pPr>
    <a:lvl3pPr marL="914400" indent="0" algn="l" rtl="0" fontAlgn="base" latinLnBrk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3pPr>
    <a:lvl4pPr marL="1371600" indent="0" algn="l" rtl="0" fontAlgn="base" latinLnBrk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4pPr>
    <a:lvl5pPr marL="1828800" indent="0" algn="l" rtl="0" fontAlgn="base" latinLnBrk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5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solidFill>
            <a:srgbClr val="FFFFFF">
              <a:alpha val="100000"/>
            </a:srgbClr>
          </a:solidFill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61" name="Rectangle 3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solidFill>
            <a:srgbClr val="FFFFFF">
              <a:alpha val="100000"/>
            </a:srgbClr>
          </a:solidFill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vert="horz" lIns="91440" tIns="45720" rIns="91440" bIns="45720" anchor="t"/>
          <a:lstStyle/>
          <a:p>
            <a:pPr lvl="0" eaLnBrk="1" latinLnBrk="1" hangingPunct="1">
              <a:spcBef>
                <a:spcPct val="0"/>
              </a:spcBef>
            </a:pPr>
            <a:endParaRPr lang="en-US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491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solidFill>
            <a:srgbClr val="FFFFFF">
              <a:alpha val="100000"/>
            </a:srgbClr>
          </a:solidFill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66" name="Rectangle 3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solidFill>
            <a:srgbClr val="FFFFFF">
              <a:alpha val="100000"/>
            </a:srgbClr>
          </a:solidFill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vert="horz" lIns="91440" tIns="45720" rIns="91440" bIns="45720" anchor="t"/>
          <a:lstStyle/>
          <a:p>
            <a:pPr lvl="0" eaLnBrk="1" latinLnBrk="1" hangingPunct="1">
              <a:spcBef>
                <a:spcPct val="0"/>
              </a:spcBef>
            </a:pPr>
            <a:endParaRPr lang="en-US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778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solidFill>
            <a:srgbClr val="FFFFFF">
              <a:alpha val="100000"/>
            </a:srgbClr>
          </a:solidFill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71" name="Rectangle 3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solidFill>
            <a:srgbClr val="FFFFFF">
              <a:alpha val="100000"/>
            </a:srgbClr>
          </a:solidFill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vert="horz" lIns="91440" tIns="45720" rIns="91440" bIns="45720" anchor="t"/>
          <a:lstStyle/>
          <a:p>
            <a:pPr lvl="0" eaLnBrk="1" latinLnBrk="1" hangingPunct="1">
              <a:spcBef>
                <a:spcPct val="0"/>
              </a:spcBef>
            </a:pPr>
            <a:endParaRPr lang="en-US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755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Rectangle 8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 eaLnBrk="1" latinLnBrk="1" hangingPunct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566ABCEB-ACFC-4714-9973-3DA970169C29}" type="slidenum">
              <a:rPr lang="en-US" altLang="en-US">
                <a:solidFill>
                  <a:srgbClr val="000000"/>
                </a:solidFill>
                <a:ea typeface="DejaVu Sans"/>
              </a:rPr>
              <a:pPr lvl="0" algn="r" eaLnBrk="1" latinLnBrk="1" hangingPunct="1">
                <a:spcBef>
                  <a:spcPct val="0"/>
                </a:spcBef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18</a:t>
            </a:fld>
            <a:endParaRPr lang="en-US" altLang="en-US">
              <a:solidFill>
                <a:srgbClr val="000000"/>
              </a:solidFill>
              <a:ea typeface="DejaVu Sans"/>
            </a:endParaRPr>
          </a:p>
        </p:txBody>
      </p:sp>
      <p:sp>
        <p:nvSpPr>
          <p:cNvPr id="1048699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409575" y="698500"/>
            <a:ext cx="6207125" cy="3492500"/>
          </a:xfrm>
          <a:prstGeom prst="rect">
            <a:avLst/>
          </a:prstGeom>
          <a:solidFill>
            <a:srgbClr val="FFFFFF">
              <a:alpha val="100000"/>
            </a:srgbClr>
          </a:solidFill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700" name="Rectangle 2"/>
          <p:cNvSpPr>
            <a:spLocks noGrp="1"/>
          </p:cNvSpPr>
          <p:nvPr>
            <p:ph type="body" idx="1"/>
          </p:nvPr>
        </p:nvSpPr>
        <p:spPr bwMode="auto">
          <a:xfrm>
            <a:off x="703262" y="4422775"/>
            <a:ext cx="5619750" cy="419100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ctr"/>
          <a:lstStyle/>
          <a:p>
            <a:pPr lvl="0" eaLnBrk="1" latinLnBrk="1" hangingPunct="1">
              <a:spcBef>
                <a:spcPct val="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ea typeface="DejaVu Sans"/>
            </a:endParaRPr>
          </a:p>
        </p:txBody>
      </p:sp>
      <p:sp>
        <p:nvSpPr>
          <p:cNvPr id="1048701" name="Text Box 3"/>
          <p:cNvSpPr txBox="1"/>
          <p:nvPr/>
        </p:nvSpPr>
        <p:spPr>
          <a:xfrm>
            <a:off x="3979862" y="8845550"/>
            <a:ext cx="3044825" cy="465137"/>
          </a:xfrm>
          <a:prstGeom prst="rect">
            <a:avLst/>
          </a:prstGeom>
          <a:noFill/>
          <a:ln>
            <a:noFill/>
          </a:ln>
        </p:spPr>
        <p:txBody>
          <a:bodyPr vert="horz" lIns="93240" tIns="46800" rIns="93240" bIns="46800" anchor="b"/>
          <a:lstStyle/>
          <a:p>
            <a:pPr lvl="0" algn="r" eaLnBrk="1" latinLnBrk="1" hangingPunct="1">
              <a:spcBef>
                <a:spcPct val="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66ABCEB-ACFC-4714-9973-3DA970169C29}" type="slidenum">
              <a:rPr lang="en-US" altLang="en-US">
                <a:solidFill>
                  <a:srgbClr val="FFFFFF"/>
                </a:solidFill>
                <a:ea typeface="DejaVu Sans"/>
              </a:rPr>
              <a:pPr lvl="0" algn="r" eaLnBrk="1" latinLnBrk="1" hangingPunct="1">
                <a:spcBef>
                  <a:spcPct val="0"/>
                </a:spcBef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18</a:t>
            </a:fld>
            <a:endParaRPr lang="en-US" altLang="en-US">
              <a:solidFill>
                <a:srgbClr val="FFFFFF"/>
              </a:solidFill>
              <a:ea typeface="DejaVu Sans"/>
            </a:endParaRPr>
          </a:p>
        </p:txBody>
      </p:sp>
      <p:pic>
        <p:nvPicPr>
          <p:cNvPr id="2097161" name="Picture 4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1927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84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GB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7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GB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4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7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GB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Picture 7"/>
          <p:cNvPicPr>
            <a:picLocks/>
          </p:cNvPicPr>
          <p:nvPr/>
        </p:nvPicPr>
        <p:blipFill>
          <a:blip r:embed="rId2"/>
          <a:srcRect t="34416" b="14993"/>
          <a:stretch>
            <a:fillRect/>
          </a:stretch>
        </p:blipFill>
        <p:spPr>
          <a:xfrm>
            <a:off x="6300787" y="155575"/>
            <a:ext cx="2144712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3" name="Picture 8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621087" y="153987"/>
            <a:ext cx="796925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4" name="Picture 9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020300" y="111125"/>
            <a:ext cx="1112837" cy="54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5" name="Picture 6"/>
          <p:cNvPicPr>
            <a:picLocks/>
          </p:cNvPicPr>
          <p:nvPr/>
        </p:nvPicPr>
        <p:blipFill>
          <a:blip r:embed="rId5"/>
          <a:srcRect l="15009" r="21910" b="33994"/>
          <a:stretch>
            <a:fillRect/>
          </a:stretch>
        </p:blipFill>
        <p:spPr>
          <a:xfrm>
            <a:off x="1030287" y="161925"/>
            <a:ext cx="561975" cy="547687"/>
          </a:xfrm>
          <a:prstGeom prst="rect">
            <a:avLst/>
          </a:prstGeom>
          <a:noFill/>
          <a:ln>
            <a:noFill/>
          </a:ln>
        </p:spPr>
      </p:pic>
      <p:sp>
        <p:nvSpPr>
          <p:cNvPr id="1048706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957262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898989"/>
                </a:solidFill>
              </a:rPr>
              <a:pPr lvl="0" eaLnBrk="1" latinLnBrk="1" hangingPunct="1"/>
              <a:t>4/2/2024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4870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9062" y="6356350"/>
            <a:ext cx="1074737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48709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708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Picture 7"/>
          <p:cNvPicPr>
            <a:picLocks/>
          </p:cNvPicPr>
          <p:nvPr/>
        </p:nvPicPr>
        <p:blipFill>
          <a:blip r:embed="rId2"/>
          <a:srcRect t="34416" b="14993"/>
          <a:stretch>
            <a:fillRect/>
          </a:stretch>
        </p:blipFill>
        <p:spPr>
          <a:xfrm>
            <a:off x="6300787" y="155575"/>
            <a:ext cx="2144712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7" name="Picture 8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621087" y="153987"/>
            <a:ext cx="796925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8" name="Picture 9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020300" y="111125"/>
            <a:ext cx="1112837" cy="54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9" name="Picture 6"/>
          <p:cNvPicPr>
            <a:picLocks/>
          </p:cNvPicPr>
          <p:nvPr/>
        </p:nvPicPr>
        <p:blipFill>
          <a:blip r:embed="rId5"/>
          <a:srcRect l="15009" r="21910" b="33994"/>
          <a:stretch>
            <a:fillRect/>
          </a:stretch>
        </p:blipFill>
        <p:spPr>
          <a:xfrm>
            <a:off x="1030287" y="161925"/>
            <a:ext cx="561975" cy="547687"/>
          </a:xfrm>
          <a:prstGeom prst="rect">
            <a:avLst/>
          </a:prstGeom>
          <a:noFill/>
          <a:ln>
            <a:noFill/>
          </a:ln>
        </p:spPr>
      </p:pic>
      <p:sp>
        <p:nvSpPr>
          <p:cNvPr id="1048591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603375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898989"/>
                </a:solidFill>
                <a:latin typeface="Museo 100"/>
              </a:rPr>
              <a:pPr lvl="0" eaLnBrk="1" latinLnBrk="1" hangingPunct="1"/>
              <a:t>4/2/2024</a:t>
            </a:fld>
            <a:endParaRPr lang="en-US" altLang="en-US" sz="1200">
              <a:solidFill>
                <a:srgbClr val="898989"/>
              </a:solidFill>
              <a:latin typeface="Museo 100"/>
            </a:endParaRPr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6875" y="6356350"/>
            <a:ext cx="796925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898989"/>
                </a:solidFill>
                <a:latin typeface="Museo 100"/>
              </a:rPr>
              <a:pPr lvl="0" algn="r" eaLnBrk="1" latinLnBrk="1" hangingPunct="1"/>
              <a:t>‹#›</a:t>
            </a:fld>
            <a:endParaRPr lang="en-US" altLang="en-US" sz="1200">
              <a:solidFill>
                <a:srgbClr val="898989"/>
              </a:solidFill>
              <a:latin typeface="Museo 100"/>
            </a:endParaRPr>
          </a:p>
        </p:txBody>
      </p:sp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838200" y="704907"/>
            <a:ext cx="10515600" cy="780993"/>
          </a:xfrm>
        </p:spPr>
        <p:txBody>
          <a:bodyPr/>
          <a:lstStyle>
            <a:lvl1pPr>
              <a:defRPr b="1">
                <a:latin typeface="Museo 100" panose="02000000000000000000" pitchFamily="50" charset="0"/>
              </a:defRPr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1048593" name="Content Placeholder 2"/>
          <p:cNvSpPr>
            <a:spLocks noGrp="1"/>
          </p:cNvSpPr>
          <p:nvPr>
            <p:ph idx="1"/>
          </p:nvPr>
        </p:nvSpPr>
        <p:spPr>
          <a:xfrm>
            <a:off x="838200" y="1572603"/>
            <a:ext cx="10515600" cy="4501626"/>
          </a:xfrm>
        </p:spPr>
        <p:txBody>
          <a:bodyPr/>
          <a:lstStyle>
            <a:lvl1pPr>
              <a:defRPr>
                <a:latin typeface="Museo 100" panose="02000000000000000000" pitchFamily="50" charset="0"/>
              </a:defRPr>
            </a:lvl1pPr>
            <a:lvl2pPr>
              <a:defRPr>
                <a:latin typeface="Museo 100" panose="02000000000000000000" pitchFamily="50" charset="0"/>
              </a:defRPr>
            </a:lvl2pPr>
            <a:lvl3pPr>
              <a:defRPr>
                <a:latin typeface="Museo 100" panose="02000000000000000000" pitchFamily="50" charset="0"/>
              </a:defRPr>
            </a:lvl3pPr>
            <a:lvl4pPr>
              <a:defRPr>
                <a:latin typeface="Museo 100" panose="02000000000000000000" pitchFamily="50" charset="0"/>
              </a:defRPr>
            </a:lvl4pPr>
            <a:lvl5pPr>
              <a:defRPr>
                <a:latin typeface="Museo 100" panose="02000000000000000000" pitchFamily="50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6" name="Picture 7"/>
          <p:cNvPicPr>
            <a:picLocks/>
          </p:cNvPicPr>
          <p:nvPr/>
        </p:nvPicPr>
        <p:blipFill>
          <a:blip r:embed="rId2"/>
          <a:srcRect t="34416" b="14993"/>
          <a:stretch>
            <a:fillRect/>
          </a:stretch>
        </p:blipFill>
        <p:spPr>
          <a:xfrm>
            <a:off x="6300787" y="155575"/>
            <a:ext cx="2144712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7" name="Picture 8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621087" y="153987"/>
            <a:ext cx="796925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8" name="Picture 9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020300" y="111125"/>
            <a:ext cx="1112837" cy="54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9" name="Picture 6"/>
          <p:cNvPicPr>
            <a:picLocks/>
          </p:cNvPicPr>
          <p:nvPr/>
        </p:nvPicPr>
        <p:blipFill>
          <a:blip r:embed="rId5"/>
          <a:srcRect l="15009" r="21910" b="33994"/>
          <a:stretch>
            <a:fillRect/>
          </a:stretch>
        </p:blipFill>
        <p:spPr>
          <a:xfrm>
            <a:off x="1030287" y="161925"/>
            <a:ext cx="561975" cy="547687"/>
          </a:xfrm>
          <a:prstGeom prst="rect">
            <a:avLst/>
          </a:prstGeom>
          <a:noFill/>
          <a:ln>
            <a:noFill/>
          </a:ln>
        </p:spPr>
      </p:pic>
      <p:sp>
        <p:nvSpPr>
          <p:cNvPr id="1048712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603375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898989"/>
                </a:solidFill>
              </a:rPr>
              <a:pPr lvl="0" eaLnBrk="1" latinLnBrk="1" hangingPunct="1"/>
              <a:t>4/2/2024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487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6875" y="6356350"/>
            <a:ext cx="796925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48715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 anchor="ctr">
            <a:normAutofit/>
          </a:bodyPr>
          <a:lstStyle>
            <a:lvl1pPr>
              <a:defRPr lang="en-US" sz="4400" b="0" smtClean="0">
                <a:latin typeface="Museo 100" panose="02000000000000000000" pitchFamily="50" charset="0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48714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>
            <a:normAutofit/>
          </a:bodyPr>
          <a:lstStyle>
            <a:lvl1pPr>
              <a:defRPr lang="en-US" b="1">
                <a:latin typeface="Museo 100" panose="02000000000000000000" pitchFamily="50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0" name="Picture 7"/>
          <p:cNvPicPr>
            <a:picLocks/>
          </p:cNvPicPr>
          <p:nvPr/>
        </p:nvPicPr>
        <p:blipFill>
          <a:blip r:embed="rId2"/>
          <a:srcRect t="34416" b="14993"/>
          <a:stretch>
            <a:fillRect/>
          </a:stretch>
        </p:blipFill>
        <p:spPr>
          <a:xfrm>
            <a:off x="6300787" y="155575"/>
            <a:ext cx="2144712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1" name="Picture 8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621087" y="153987"/>
            <a:ext cx="796925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2" name="Picture 9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020300" y="111125"/>
            <a:ext cx="1112837" cy="54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3" name="Picture 6"/>
          <p:cNvPicPr>
            <a:picLocks/>
          </p:cNvPicPr>
          <p:nvPr/>
        </p:nvPicPr>
        <p:blipFill>
          <a:blip r:embed="rId5"/>
          <a:srcRect l="15009" r="21910" b="33994"/>
          <a:stretch>
            <a:fillRect/>
          </a:stretch>
        </p:blipFill>
        <p:spPr>
          <a:xfrm>
            <a:off x="1030287" y="161925"/>
            <a:ext cx="561975" cy="547687"/>
          </a:xfrm>
          <a:prstGeom prst="rect">
            <a:avLst/>
          </a:prstGeom>
          <a:noFill/>
          <a:ln>
            <a:noFill/>
          </a:ln>
        </p:spPr>
      </p:pic>
      <p:sp>
        <p:nvSpPr>
          <p:cNvPr id="104871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603375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898989"/>
                </a:solidFill>
              </a:rPr>
              <a:pPr lvl="0" eaLnBrk="1" latinLnBrk="1" hangingPunct="1"/>
              <a:t>4/2/2024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487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6875" y="6356350"/>
            <a:ext cx="796925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48722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98016"/>
            <a:ext cx="5181600" cy="4351338"/>
          </a:xfrm>
        </p:spPr>
        <p:txBody>
          <a:bodyPr/>
          <a:lstStyle>
            <a:lvl1pPr>
              <a:defRPr>
                <a:latin typeface="Museo 100" panose="02000000000000000000" pitchFamily="50" charset="0"/>
              </a:defRPr>
            </a:lvl1pPr>
            <a:lvl2pPr>
              <a:defRPr>
                <a:latin typeface="Museo 100" panose="02000000000000000000" pitchFamily="50" charset="0"/>
              </a:defRPr>
            </a:lvl2pPr>
            <a:lvl3pPr>
              <a:defRPr>
                <a:latin typeface="Museo 100" panose="02000000000000000000" pitchFamily="50" charset="0"/>
              </a:defRPr>
            </a:lvl3pPr>
            <a:lvl4pPr>
              <a:defRPr>
                <a:latin typeface="Museo 100" panose="02000000000000000000" pitchFamily="50" charset="0"/>
              </a:defRPr>
            </a:lvl4pPr>
            <a:lvl5pPr>
              <a:defRPr>
                <a:latin typeface="Museo 100" panose="02000000000000000000" pitchFamily="50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48721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98016"/>
            <a:ext cx="5181600" cy="4351338"/>
          </a:xfrm>
        </p:spPr>
        <p:txBody>
          <a:bodyPr/>
          <a:lstStyle>
            <a:lvl1pPr>
              <a:defRPr>
                <a:latin typeface="Museo 100" panose="02000000000000000000" pitchFamily="50" charset="0"/>
              </a:defRPr>
            </a:lvl1pPr>
            <a:lvl2pPr>
              <a:defRPr>
                <a:latin typeface="Museo 100" panose="02000000000000000000" pitchFamily="50" charset="0"/>
              </a:defRPr>
            </a:lvl2pPr>
            <a:lvl3pPr>
              <a:defRPr>
                <a:latin typeface="Museo 100" panose="02000000000000000000" pitchFamily="50" charset="0"/>
              </a:defRPr>
            </a:lvl3pPr>
            <a:lvl4pPr>
              <a:defRPr>
                <a:latin typeface="Museo 100" panose="02000000000000000000" pitchFamily="50" charset="0"/>
              </a:defRPr>
            </a:lvl4pPr>
            <a:lvl5pPr>
              <a:defRPr>
                <a:latin typeface="Museo 100" panose="02000000000000000000" pitchFamily="50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48720" name="Title 1"/>
          <p:cNvSpPr>
            <a:spLocks noGrp="1"/>
          </p:cNvSpPr>
          <p:nvPr>
            <p:ph type="title"/>
          </p:nvPr>
        </p:nvSpPr>
        <p:spPr>
          <a:xfrm>
            <a:off x="838200" y="702129"/>
            <a:ext cx="10515600" cy="874259"/>
          </a:xfrm>
        </p:spPr>
        <p:txBody>
          <a:bodyPr rtlCol="0">
            <a:normAutofit/>
          </a:bodyPr>
          <a:lstStyle>
            <a:lvl1pPr>
              <a:defRPr lang="en-US" b="1" dirty="0">
                <a:latin typeface="Museo 100" panose="02000000000000000000" pitchFamily="50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4" name="Picture 7"/>
          <p:cNvPicPr>
            <a:picLocks/>
          </p:cNvPicPr>
          <p:nvPr/>
        </p:nvPicPr>
        <p:blipFill>
          <a:blip r:embed="rId2"/>
          <a:srcRect t="34416" b="14993"/>
          <a:stretch>
            <a:fillRect/>
          </a:stretch>
        </p:blipFill>
        <p:spPr>
          <a:xfrm>
            <a:off x="6300787" y="155575"/>
            <a:ext cx="2144712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5" name="Picture 8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621087" y="153987"/>
            <a:ext cx="796925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6" name="Picture 9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020300" y="111125"/>
            <a:ext cx="1112837" cy="54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7" name="Picture 6"/>
          <p:cNvPicPr>
            <a:picLocks/>
          </p:cNvPicPr>
          <p:nvPr/>
        </p:nvPicPr>
        <p:blipFill>
          <a:blip r:embed="rId5"/>
          <a:srcRect l="15009" r="21910" b="33994"/>
          <a:stretch>
            <a:fillRect/>
          </a:stretch>
        </p:blipFill>
        <p:spPr>
          <a:xfrm>
            <a:off x="1030287" y="161925"/>
            <a:ext cx="561975" cy="547687"/>
          </a:xfrm>
          <a:prstGeom prst="rect">
            <a:avLst/>
          </a:prstGeom>
          <a:noFill/>
          <a:ln>
            <a:noFill/>
          </a:ln>
        </p:spPr>
      </p:pic>
      <p:sp>
        <p:nvSpPr>
          <p:cNvPr id="1048725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603375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898989"/>
                </a:solidFill>
              </a:rPr>
              <a:pPr lvl="0" eaLnBrk="1" latinLnBrk="1" hangingPunct="1"/>
              <a:t>4/2/2024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487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6875" y="6356350"/>
            <a:ext cx="796925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48731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52348"/>
            <a:ext cx="5183188" cy="3684588"/>
          </a:xfrm>
        </p:spPr>
        <p:txBody>
          <a:bodyPr/>
          <a:lstStyle>
            <a:lvl1pPr>
              <a:defRPr>
                <a:latin typeface="Museo 100" panose="02000000000000000000" pitchFamily="50" charset="0"/>
              </a:defRPr>
            </a:lvl1pPr>
            <a:lvl2pPr>
              <a:defRPr>
                <a:latin typeface="Museo 100" panose="02000000000000000000" pitchFamily="50" charset="0"/>
              </a:defRPr>
            </a:lvl2pPr>
            <a:lvl3pPr>
              <a:defRPr>
                <a:latin typeface="Museo 100" panose="02000000000000000000" pitchFamily="50" charset="0"/>
              </a:defRPr>
            </a:lvl3pPr>
            <a:lvl4pPr>
              <a:defRPr>
                <a:latin typeface="Museo 100" panose="02000000000000000000" pitchFamily="50" charset="0"/>
              </a:defRPr>
            </a:lvl4pPr>
            <a:lvl5pPr>
              <a:defRPr>
                <a:latin typeface="Museo 100" panose="02000000000000000000" pitchFamily="50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4873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1857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Museo 100" panose="020000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48729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452348"/>
            <a:ext cx="5157787" cy="3684588"/>
          </a:xfrm>
        </p:spPr>
        <p:txBody>
          <a:bodyPr/>
          <a:lstStyle>
            <a:lvl1pPr>
              <a:defRPr>
                <a:latin typeface="Museo 100" panose="02000000000000000000" pitchFamily="50" charset="0"/>
              </a:defRPr>
            </a:lvl1pPr>
            <a:lvl2pPr>
              <a:defRPr>
                <a:latin typeface="Museo 100" panose="02000000000000000000" pitchFamily="50" charset="0"/>
              </a:defRPr>
            </a:lvl2pPr>
            <a:lvl3pPr>
              <a:defRPr>
                <a:latin typeface="Museo 100" panose="02000000000000000000" pitchFamily="50" charset="0"/>
              </a:defRPr>
            </a:lvl3pPr>
            <a:lvl4pPr>
              <a:defRPr>
                <a:latin typeface="Museo 100" panose="02000000000000000000" pitchFamily="50" charset="0"/>
              </a:defRPr>
            </a:lvl4pPr>
            <a:lvl5pPr>
              <a:defRPr>
                <a:latin typeface="Museo 100" panose="02000000000000000000" pitchFamily="50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48728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21632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Museo 100" panose="020000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48727" name="Title 1"/>
          <p:cNvSpPr>
            <a:spLocks noGrp="1"/>
          </p:cNvSpPr>
          <p:nvPr>
            <p:ph type="title"/>
          </p:nvPr>
        </p:nvSpPr>
        <p:spPr>
          <a:xfrm>
            <a:off x="838200" y="661307"/>
            <a:ext cx="10515600" cy="853169"/>
          </a:xfrm>
        </p:spPr>
        <p:txBody>
          <a:bodyPr rtlCol="0">
            <a:normAutofit/>
          </a:bodyPr>
          <a:lstStyle>
            <a:lvl1pPr>
              <a:defRPr lang="en-US" b="1" dirty="0">
                <a:latin typeface="Museo 100" panose="02000000000000000000" pitchFamily="50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8" name="Picture 7"/>
          <p:cNvPicPr>
            <a:picLocks/>
          </p:cNvPicPr>
          <p:nvPr/>
        </p:nvPicPr>
        <p:blipFill>
          <a:blip r:embed="rId2"/>
          <a:srcRect t="34416" b="14993"/>
          <a:stretch>
            <a:fillRect/>
          </a:stretch>
        </p:blipFill>
        <p:spPr>
          <a:xfrm>
            <a:off x="6300787" y="155575"/>
            <a:ext cx="2144712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9" name="Picture 8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621087" y="153987"/>
            <a:ext cx="796925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0" name="Picture 9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020300" y="111125"/>
            <a:ext cx="1112837" cy="54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1" name="Picture 6"/>
          <p:cNvPicPr>
            <a:picLocks/>
          </p:cNvPicPr>
          <p:nvPr/>
        </p:nvPicPr>
        <p:blipFill>
          <a:blip r:embed="rId5"/>
          <a:srcRect l="15009" r="21910" b="33994"/>
          <a:stretch>
            <a:fillRect/>
          </a:stretch>
        </p:blipFill>
        <p:spPr>
          <a:xfrm>
            <a:off x="1030287" y="161925"/>
            <a:ext cx="561975" cy="547687"/>
          </a:xfrm>
          <a:prstGeom prst="rect">
            <a:avLst/>
          </a:prstGeom>
          <a:noFill/>
          <a:ln>
            <a:noFill/>
          </a:ln>
        </p:spPr>
      </p:pic>
      <p:sp>
        <p:nvSpPr>
          <p:cNvPr id="104873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603375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898989"/>
                </a:solidFill>
              </a:rPr>
              <a:pPr lvl="0" eaLnBrk="1" latinLnBrk="1" hangingPunct="1"/>
              <a:t>4/2/2024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4873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6875" y="6356350"/>
            <a:ext cx="796925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48736" name="Title 1"/>
          <p:cNvSpPr>
            <a:spLocks noGrp="1"/>
          </p:cNvSpPr>
          <p:nvPr>
            <p:ph type="title"/>
          </p:nvPr>
        </p:nvSpPr>
        <p:spPr>
          <a:xfrm>
            <a:off x="838200" y="704907"/>
            <a:ext cx="10515600" cy="780993"/>
          </a:xfrm>
        </p:spPr>
        <p:txBody>
          <a:bodyPr>
            <a:normAutofit/>
          </a:bodyPr>
          <a:lstStyle>
            <a:lvl1pPr>
              <a:defRPr sz="4400" b="1">
                <a:latin typeface="Museo 100" panose="02000000000000000000" pitchFamily="50" charset="0"/>
              </a:defRPr>
            </a:lvl1pPr>
          </a:lstStyle>
          <a:p>
            <a:r>
              <a:rPr lang="en-US" dirty="0"/>
              <a:t>Click to edit Master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82" name="Picture 7"/>
          <p:cNvPicPr>
            <a:picLocks/>
          </p:cNvPicPr>
          <p:nvPr/>
        </p:nvPicPr>
        <p:blipFill>
          <a:blip r:embed="rId2"/>
          <a:srcRect t="34416" b="14993"/>
          <a:stretch>
            <a:fillRect/>
          </a:stretch>
        </p:blipFill>
        <p:spPr>
          <a:xfrm>
            <a:off x="6300787" y="155575"/>
            <a:ext cx="2144712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3" name="Picture 8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621087" y="153987"/>
            <a:ext cx="796925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4" name="Picture 9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020300" y="111125"/>
            <a:ext cx="1112837" cy="54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5" name="Picture 6"/>
          <p:cNvPicPr>
            <a:picLocks/>
          </p:cNvPicPr>
          <p:nvPr/>
        </p:nvPicPr>
        <p:blipFill>
          <a:blip r:embed="rId5"/>
          <a:srcRect l="15009" r="21910" b="33994"/>
          <a:stretch>
            <a:fillRect/>
          </a:stretch>
        </p:blipFill>
        <p:spPr>
          <a:xfrm>
            <a:off x="1030287" y="161925"/>
            <a:ext cx="561975" cy="547687"/>
          </a:xfrm>
          <a:prstGeom prst="rect">
            <a:avLst/>
          </a:prstGeom>
          <a:noFill/>
          <a:ln>
            <a:noFill/>
          </a:ln>
        </p:spPr>
      </p:pic>
      <p:sp>
        <p:nvSpPr>
          <p:cNvPr id="104873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603375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898989"/>
                </a:solidFill>
              </a:rPr>
              <a:pPr lvl="0" eaLnBrk="1" latinLnBrk="1" hangingPunct="1"/>
              <a:t>4/2/2024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4874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6875" y="6356350"/>
            <a:ext cx="796925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86" name="Picture 7"/>
          <p:cNvPicPr>
            <a:picLocks/>
          </p:cNvPicPr>
          <p:nvPr/>
        </p:nvPicPr>
        <p:blipFill>
          <a:blip r:embed="rId2"/>
          <a:srcRect t="34416" b="14993"/>
          <a:stretch>
            <a:fillRect/>
          </a:stretch>
        </p:blipFill>
        <p:spPr>
          <a:xfrm>
            <a:off x="6300787" y="155575"/>
            <a:ext cx="2144712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7" name="Picture 8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621087" y="153987"/>
            <a:ext cx="796925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8" name="Picture 9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020300" y="111125"/>
            <a:ext cx="1112837" cy="54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9" name="Picture 6"/>
          <p:cNvPicPr>
            <a:picLocks/>
          </p:cNvPicPr>
          <p:nvPr/>
        </p:nvPicPr>
        <p:blipFill>
          <a:blip r:embed="rId5"/>
          <a:srcRect l="15009" r="21910" b="33994"/>
          <a:stretch>
            <a:fillRect/>
          </a:stretch>
        </p:blipFill>
        <p:spPr>
          <a:xfrm>
            <a:off x="1030287" y="161925"/>
            <a:ext cx="561975" cy="547687"/>
          </a:xfrm>
          <a:prstGeom prst="rect">
            <a:avLst/>
          </a:prstGeom>
          <a:noFill/>
          <a:ln>
            <a:noFill/>
          </a:ln>
        </p:spPr>
      </p:pic>
      <p:sp>
        <p:nvSpPr>
          <p:cNvPr id="1048743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603375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898989"/>
                </a:solidFill>
              </a:rPr>
              <a:pPr lvl="0" eaLnBrk="1" latinLnBrk="1" hangingPunct="1"/>
              <a:t>4/2/2024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4874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6875" y="6356350"/>
            <a:ext cx="796925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48747" name="Title 1"/>
          <p:cNvSpPr>
            <a:spLocks noGrp="1"/>
          </p:cNvSpPr>
          <p:nvPr>
            <p:ph type="title"/>
          </p:nvPr>
        </p:nvSpPr>
        <p:spPr>
          <a:xfrm>
            <a:off x="839788" y="898070"/>
            <a:ext cx="3932237" cy="1224643"/>
          </a:xfrm>
        </p:spPr>
        <p:txBody>
          <a:bodyPr anchor="b"/>
          <a:lstStyle>
            <a:lvl1pPr>
              <a:defRPr sz="3200">
                <a:latin typeface="Museo 1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48746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22713"/>
            <a:ext cx="3932237" cy="3976007"/>
          </a:xfrm>
        </p:spPr>
        <p:txBody>
          <a:bodyPr/>
          <a:lstStyle>
            <a:lvl1pPr marL="0" indent="0">
              <a:buNone/>
              <a:defRPr sz="1600">
                <a:latin typeface="Museo 100" panose="02000000000000000000" pitchFamily="50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48745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111296"/>
          </a:xfrm>
        </p:spPr>
        <p:txBody>
          <a:bodyPr/>
          <a:lstStyle>
            <a:lvl1pPr>
              <a:defRPr sz="3200">
                <a:latin typeface="Museo 100" panose="02000000000000000000" pitchFamily="50" charset="0"/>
              </a:defRPr>
            </a:lvl1pPr>
            <a:lvl2pPr>
              <a:defRPr sz="2800">
                <a:latin typeface="Museo 100" panose="02000000000000000000" pitchFamily="50" charset="0"/>
              </a:defRPr>
            </a:lvl2pPr>
            <a:lvl3pPr>
              <a:defRPr sz="2400">
                <a:latin typeface="Museo 100" panose="02000000000000000000" pitchFamily="50" charset="0"/>
              </a:defRPr>
            </a:lvl3pPr>
            <a:lvl4pPr>
              <a:defRPr sz="2000">
                <a:latin typeface="Museo 100" panose="02000000000000000000" pitchFamily="50" charset="0"/>
              </a:defRPr>
            </a:lvl4pPr>
            <a:lvl5pPr>
              <a:defRPr sz="2000">
                <a:latin typeface="Museo 100" panose="02000000000000000000" pitchFamily="50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8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GB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90" name="Picture 7"/>
          <p:cNvPicPr>
            <a:picLocks/>
          </p:cNvPicPr>
          <p:nvPr/>
        </p:nvPicPr>
        <p:blipFill>
          <a:blip r:embed="rId2"/>
          <a:srcRect t="34416" b="14993"/>
          <a:stretch>
            <a:fillRect/>
          </a:stretch>
        </p:blipFill>
        <p:spPr>
          <a:xfrm>
            <a:off x="6300787" y="155575"/>
            <a:ext cx="2144712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91" name="Picture 8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621087" y="153987"/>
            <a:ext cx="796925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92" name="Picture 9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020300" y="111125"/>
            <a:ext cx="1112837" cy="54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93" name="Picture 6"/>
          <p:cNvPicPr>
            <a:picLocks/>
          </p:cNvPicPr>
          <p:nvPr/>
        </p:nvPicPr>
        <p:blipFill>
          <a:blip r:embed="rId5"/>
          <a:srcRect l="15009" r="21910" b="33994"/>
          <a:stretch>
            <a:fillRect/>
          </a:stretch>
        </p:blipFill>
        <p:spPr>
          <a:xfrm>
            <a:off x="1030287" y="161925"/>
            <a:ext cx="561975" cy="547687"/>
          </a:xfrm>
          <a:prstGeom prst="rect">
            <a:avLst/>
          </a:prstGeom>
          <a:noFill/>
          <a:ln>
            <a:noFill/>
          </a:ln>
        </p:spPr>
      </p:pic>
      <p:sp>
        <p:nvSpPr>
          <p:cNvPr id="1048750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603375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898989"/>
                </a:solidFill>
              </a:rPr>
              <a:pPr lvl="0" eaLnBrk="1" latinLnBrk="1" hangingPunct="1"/>
              <a:t>4/2/2024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4875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6875" y="6356350"/>
            <a:ext cx="796925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48754" name="Title 1"/>
          <p:cNvSpPr>
            <a:spLocks noGrp="1"/>
          </p:cNvSpPr>
          <p:nvPr>
            <p:ph type="title"/>
          </p:nvPr>
        </p:nvSpPr>
        <p:spPr>
          <a:xfrm>
            <a:off x="839788" y="824592"/>
            <a:ext cx="3932237" cy="1232807"/>
          </a:xfrm>
        </p:spPr>
        <p:txBody>
          <a:bodyPr anchor="b"/>
          <a:lstStyle>
            <a:lvl1pPr>
              <a:defRPr sz="3200">
                <a:latin typeface="Museo 1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48753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016829"/>
          </a:xfrm>
        </p:spPr>
        <p:txBody>
          <a:bodyPr/>
          <a:lstStyle>
            <a:lvl1pPr marL="0" indent="0">
              <a:buNone/>
              <a:defRPr sz="1600">
                <a:latin typeface="Museo 100" panose="02000000000000000000" pitchFamily="50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48752" name="Picture Placeholder 2"/>
          <p:cNvSpPr>
            <a:spLocks noGrp="1"/>
          </p:cNvSpPr>
          <p:nvPr>
            <p:ph type="pic" idx="1"/>
          </p:nvPr>
        </p:nvSpPr>
        <p:spPr>
          <a:xfrm>
            <a:off x="5181599" y="824592"/>
            <a:ext cx="6172200" cy="5249636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>
                <a:latin typeface="Museo 100" panose="02000000000000000000" pitchFamily="50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useo 100" panose="02000000000000000000" pitchFamily="50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5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56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GB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58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59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GB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0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61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62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6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64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GB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GB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GB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6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67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68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GB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70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7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GB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/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GB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sldNum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894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4858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41437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898989"/>
                </a:solidFill>
              </a:rPr>
              <a:pPr lvl="0" eaLnBrk="1" latinLnBrk="1" hangingPunct="1"/>
              <a:t>4/2/2024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4858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9062" y="6356350"/>
            <a:ext cx="1074737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898989"/>
                </a:solidFill>
              </a:rPr>
              <a:pPr lvl="0" algn="r" eaLnBrk="1" latinLnBrk="1" hangingPunct="1"/>
              <a:t>‹#›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2097152" name="Picture 7"/>
          <p:cNvPicPr>
            <a:picLocks/>
          </p:cNvPicPr>
          <p:nvPr/>
        </p:nvPicPr>
        <p:blipFill>
          <a:blip r:embed="rId11"/>
          <a:srcRect t="34416" b="14993"/>
          <a:stretch>
            <a:fillRect/>
          </a:stretch>
        </p:blipFill>
        <p:spPr>
          <a:xfrm>
            <a:off x="6300787" y="155575"/>
            <a:ext cx="2144712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3" name="Picture 8"/>
          <p:cNvPicPr>
            <a:picLocks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3621087" y="153987"/>
            <a:ext cx="796925" cy="550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4" name="Picture 9"/>
          <p:cNvPicPr>
            <a:picLocks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10020300" y="111125"/>
            <a:ext cx="1112837" cy="54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5" name="Picture 6"/>
          <p:cNvPicPr>
            <a:picLocks/>
          </p:cNvPicPr>
          <p:nvPr/>
        </p:nvPicPr>
        <p:blipFill>
          <a:blip r:embed="rId14"/>
          <a:srcRect l="15009" r="21910" b="33994"/>
          <a:stretch>
            <a:fillRect/>
          </a:stretch>
        </p:blipFill>
        <p:spPr>
          <a:xfrm>
            <a:off x="1030287" y="161925"/>
            <a:ext cx="561975" cy="54768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</p:sldLayoutIdLst>
  <p:hf sldNum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Rectangle 2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algn="l">
              <a:defRPr sz="4400"/>
            </a:lvl1pPr>
          </a:lstStyle>
          <a:p>
            <a:pPr lvl="0" algn="ctr" eaLnBrk="1" latinLnBrk="1" hangingPunct="1">
              <a:lnSpc>
                <a:spcPct val="100000"/>
              </a:lnSpc>
            </a:pPr>
            <a:r>
              <a:t/>
            </a:r>
            <a:br/>
            <a:r>
              <a:t/>
            </a:r>
            <a:br/>
            <a:r>
              <a:t/>
            </a:r>
            <a:br/>
            <a:endParaRPr lang="en-GB" altLang="en-US" sz="4000" b="1">
              <a:solidFill>
                <a:srgbClr val="000000"/>
              </a:solidFill>
              <a:latin typeface="Arial" pitchFamily="34" charset="0"/>
              <a:ea typeface="Arial" pitchFamily="34" charset="0"/>
            </a:endParaRPr>
          </a:p>
        </p:txBody>
      </p:sp>
      <p:sp>
        <p:nvSpPr>
          <p:cNvPr id="1048582" name="Rectangle 3"/>
          <p:cNvSpPr>
            <a:spLocks noGrp="1"/>
          </p:cNvSpPr>
          <p:nvPr>
            <p:ph type="subTitle" idx="1"/>
          </p:nvPr>
        </p:nvSpPr>
        <p:spPr>
          <a:xfrm>
            <a:off x="1447800" y="981075"/>
            <a:ext cx="8896349" cy="525621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algn="ctr">
              <a:buNone/>
              <a:defRPr sz="2800">
                <a:solidFill>
                  <a:schemeClr val="dk1"/>
                </a:solidFill>
              </a:defRPr>
            </a:lvl1pPr>
            <a:lvl2pPr marL="457200" algn="ctr">
              <a:buNone/>
            </a:lvl2pPr>
            <a:lvl3pPr marL="914400" algn="ctr">
              <a:buNone/>
            </a:lvl3pPr>
            <a:lvl4pPr marL="1371600" algn="ctr">
              <a:buNone/>
            </a:lvl4pPr>
            <a:lvl5pPr marL="1828800" algn="ctr">
              <a:buNone/>
            </a:lvl5pPr>
          </a:lstStyle>
          <a:p>
            <a:pPr lvl="0" eaLnBrk="1" latinLnBrk="1" hangingPunct="1"/>
            <a:endParaRPr lang="en-GB" altLang="en-US" sz="3200" dirty="0">
              <a:latin typeface="Times New Roman" pitchFamily="18" charset="0"/>
              <a:ea typeface="Arial" pitchFamily="34" charset="0"/>
              <a:cs typeface="Times New Roman" pitchFamily="18" charset="0"/>
            </a:endParaRPr>
          </a:p>
          <a:p>
            <a:pPr lvl="0" eaLnBrk="1" latinLnBrk="1" hangingPunct="1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3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Urban Health Extension Professional Managed Community ART Refill Group</a:t>
            </a:r>
          </a:p>
          <a:p>
            <a:pPr lvl="0" eaLnBrk="1" latinLnBrk="1" hangingPunct="1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3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</a:p>
          <a:p>
            <a:pPr lvl="0" eaLnBrk="1" latinLnBrk="1" hangingPunct="1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Module 1, Session 3: T</a:t>
            </a:r>
            <a:r>
              <a:rPr lang="en-CA" altLang="en-US" sz="3200" b="1" dirty="0">
                <a:solidFill>
                  <a:srgbClr val="0033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he Urban Health Extension Program</a:t>
            </a:r>
          </a:p>
          <a:p>
            <a:pPr lvl="0" eaLnBrk="1" latinLnBrk="1" hangingPunct="1">
              <a:spcBef>
                <a:spcPct val="0"/>
              </a:spcBef>
            </a:pPr>
            <a:endParaRPr lang="en-CA" altLang="en-US" sz="3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r" eaLnBrk="1" latinLnBrk="1" hangingPunct="1">
              <a:spcBef>
                <a:spcPct val="0"/>
              </a:spcBef>
            </a:pPr>
            <a:r>
              <a:rPr lang="en-CA" altLang="en-US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September 2022</a:t>
            </a:r>
          </a:p>
          <a:p>
            <a:pPr lvl="0" eaLnBrk="1" latinLnBrk="1" hangingPunct="1"/>
            <a:r>
              <a:rPr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sz="3200" dirty="0">
                <a:latin typeface="Times New Roman" pitchFamily="18" charset="0"/>
                <a:cs typeface="Times New Roman" pitchFamily="18" charset="0"/>
              </a:rPr>
            </a:br>
            <a:endParaRPr lang="en-CA" altLang="en-US" sz="3200" dirty="0">
              <a:solidFill>
                <a:srgbClr val="000000"/>
              </a:solidFill>
              <a:latin typeface="Times New Roman" pitchFamily="18" charset="0"/>
              <a:ea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Slide Number Placeholder 1"/>
          <p:cNvSpPr txBox="1"/>
          <p:nvPr/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ZW" altLang="en-US" sz="1400">
                <a:solidFill>
                  <a:srgbClr val="898989"/>
                </a:solidFill>
                <a:latin typeface="Arial" pitchFamily="34" charset="0"/>
                <a:ea typeface="Arial" pitchFamily="34" charset="0"/>
              </a:rPr>
              <a:pPr lvl="0" algn="r" eaLnBrk="1" latinLnBrk="1" hangingPunct="1"/>
              <a:t>10</a:t>
            </a:fld>
            <a:endParaRPr lang="en-ZW" altLang="en-US" sz="1400">
              <a:solidFill>
                <a:srgbClr val="898989"/>
              </a:solidFill>
              <a:latin typeface="Arial" pitchFamily="34" charset="0"/>
              <a:ea typeface="Arial" pitchFamily="34" charset="0"/>
            </a:endParaRPr>
          </a:p>
        </p:txBody>
      </p:sp>
      <p:sp>
        <p:nvSpPr>
          <p:cNvPr id="1048668" name="Rectangle 2"/>
          <p:cNvSpPr>
            <a:spLocks noGrp="1"/>
          </p:cNvSpPr>
          <p:nvPr>
            <p:ph type="title" idx="4294967295"/>
          </p:nvPr>
        </p:nvSpPr>
        <p:spPr>
          <a:xfrm>
            <a:off x="0" y="677862"/>
            <a:ext cx="9144000" cy="6381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 Light" pitchFamily="34" charset="0"/>
                <a:sym typeface="Calibri" pitchFamily="34" charset="0"/>
              </a:defRPr>
            </a:lvl1pPr>
          </a:lstStyle>
          <a:p>
            <a:pPr lvl="0" algn="ctr" eaLnBrk="1" latinLnBrk="1" hangingPunct="1"/>
            <a:r>
              <a:rPr lang="en-GB" altLang="en-US" sz="3600" b="1">
                <a:latin typeface="Arial" pitchFamily="34" charset="0"/>
                <a:ea typeface="Arial" pitchFamily="34" charset="0"/>
              </a:rPr>
              <a:t>Implementation areas</a:t>
            </a:r>
          </a:p>
        </p:txBody>
      </p:sp>
      <p:sp>
        <p:nvSpPr>
          <p:cNvPr id="1048669" name="Rectangle 3"/>
          <p:cNvSpPr>
            <a:spLocks noGrp="1"/>
          </p:cNvSpPr>
          <p:nvPr>
            <p:ph type="body" idx="4294967295"/>
          </p:nvPr>
        </p:nvSpPr>
        <p:spPr>
          <a:xfrm>
            <a:off x="3298825" y="1765300"/>
            <a:ext cx="8893175" cy="3905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457200" lvl="0" indent="-457200" eaLnBrk="1" latinLnBrk="1" hangingPunct="1">
              <a:spcBef>
                <a:spcPts val="1800"/>
              </a:spcBef>
              <a:spcAft>
                <a:spcPts val="1800"/>
              </a:spcAft>
              <a:buFont typeface="Arial" pitchFamily="34" charset="0"/>
              <a:buAutoNum type="arabicPeriod"/>
            </a:pPr>
            <a:r>
              <a:rPr lang="en-GB" altLang="en-US" sz="2400" b="1">
                <a:latin typeface="Arial" pitchFamily="34" charset="0"/>
                <a:ea typeface="Arial" pitchFamily="34" charset="0"/>
              </a:rPr>
              <a:t>House to house</a:t>
            </a:r>
          </a:p>
          <a:p>
            <a:pPr marL="457200" lvl="0" indent="-457200" eaLnBrk="1" latinLnBrk="1" hangingPunct="1">
              <a:spcBef>
                <a:spcPts val="1800"/>
              </a:spcBef>
              <a:spcAft>
                <a:spcPts val="1800"/>
              </a:spcAft>
              <a:buFont typeface="Arial" pitchFamily="34" charset="0"/>
              <a:buAutoNum type="arabicPeriod"/>
            </a:pPr>
            <a:r>
              <a:rPr lang="en-GB" altLang="en-US" sz="2400" b="1">
                <a:latin typeface="Arial" pitchFamily="34" charset="0"/>
                <a:ea typeface="Arial" pitchFamily="34" charset="0"/>
              </a:rPr>
              <a:t>School</a:t>
            </a:r>
          </a:p>
          <a:p>
            <a:pPr marL="457200" lvl="0" indent="-457200" eaLnBrk="1" latinLnBrk="1" hangingPunct="1">
              <a:spcBef>
                <a:spcPts val="1800"/>
              </a:spcBef>
              <a:spcAft>
                <a:spcPts val="1800"/>
              </a:spcAft>
              <a:buFont typeface="Arial" pitchFamily="34" charset="0"/>
              <a:buAutoNum type="arabicPeriod"/>
            </a:pPr>
            <a:r>
              <a:rPr lang="en-GB" altLang="en-US" sz="2400" b="1">
                <a:latin typeface="Arial" pitchFamily="34" charset="0"/>
                <a:ea typeface="Arial" pitchFamily="34" charset="0"/>
              </a:rPr>
              <a:t>Youth centre</a:t>
            </a:r>
          </a:p>
          <a:p>
            <a:pPr marL="457200" lvl="0" indent="-457200" eaLnBrk="1" latinLnBrk="1" hangingPunct="1">
              <a:spcBef>
                <a:spcPts val="1800"/>
              </a:spcBef>
              <a:spcAft>
                <a:spcPts val="1800"/>
              </a:spcAft>
              <a:buFont typeface="Arial" pitchFamily="34" charset="0"/>
              <a:buAutoNum type="arabicPeriod"/>
            </a:pPr>
            <a:r>
              <a:rPr lang="en-GB" altLang="en-US" sz="2400" b="1">
                <a:latin typeface="Arial" pitchFamily="34" charset="0"/>
                <a:ea typeface="Arial" pitchFamily="34" charset="0"/>
              </a:rPr>
              <a:t>Work place</a:t>
            </a:r>
          </a:p>
          <a:p>
            <a:pPr marL="457200" lvl="0" indent="-457200" eaLnBrk="1" latinLnBrk="1" hangingPunct="1">
              <a:spcBef>
                <a:spcPts val="1800"/>
              </a:spcBef>
              <a:spcAft>
                <a:spcPts val="1800"/>
              </a:spcAft>
              <a:buFont typeface="Arial" pitchFamily="34" charset="0"/>
              <a:buAutoNum type="arabicPeriod"/>
            </a:pPr>
            <a:r>
              <a:rPr lang="en-GB" altLang="en-US" sz="2400" b="1">
                <a:latin typeface="Arial" pitchFamily="34" charset="0"/>
                <a:ea typeface="Arial" pitchFamily="34" charset="0"/>
              </a:rPr>
              <a:t>Homeless</a:t>
            </a:r>
          </a:p>
          <a:p>
            <a:pPr marL="457200" lvl="0" indent="-457200" eaLnBrk="1" latinLnBrk="1" hangingPunct="1">
              <a:lnSpc>
                <a:spcPct val="150000"/>
              </a:lnSpc>
              <a:buNone/>
            </a:pPr>
            <a:endParaRPr lang="en-ZA" altLang="en-US" sz="2400"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Content Placeholder 1"/>
          <p:cNvSpPr>
            <a:spLocks noGrp="1"/>
          </p:cNvSpPr>
          <p:nvPr>
            <p:ph idx="1"/>
          </p:nvPr>
        </p:nvSpPr>
        <p:spPr>
          <a:xfrm>
            <a:off x="533400" y="1573212"/>
            <a:ext cx="10820399" cy="51323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0" lvl="0" indent="0" eaLnBrk="1" latinLnBrk="1" hangingPunct="1">
              <a:lnSpc>
                <a:spcPct val="150000"/>
              </a:lnSpc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General Objective</a:t>
            </a:r>
          </a:p>
          <a:p>
            <a:pPr lvl="0" eaLnBrk="1" latin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Expand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equitable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access to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quality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primary health services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to the urban population through </a:t>
            </a:r>
            <a:r>
              <a:rPr lang="en-US" altLang="en-US" sz="2400" b="1" u="sng" dirty="0">
                <a:latin typeface="Times New Roman" pitchFamily="18" charset="0"/>
                <a:cs typeface="Times New Roman" pitchFamily="18" charset="0"/>
              </a:rPr>
              <a:t>family and community-centered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approaches. </a:t>
            </a:r>
          </a:p>
          <a:p>
            <a:pPr marL="0" lvl="0" indent="0" eaLnBrk="1" latinLnBrk="1" hangingPunct="1">
              <a:lnSpc>
                <a:spcPct val="150000"/>
              </a:lnSpc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Specific Objectives</a:t>
            </a:r>
          </a:p>
          <a:p>
            <a:pPr lvl="0" eaLnBrk="1" latin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Ensure 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universal coverage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of quality essential health services</a:t>
            </a:r>
          </a:p>
          <a:p>
            <a:pPr lvl="0" eaLnBrk="1" latin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Enhance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the health promotive and disease prevention 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skills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community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through improving the health literacy of the community and improve health care utilization.</a:t>
            </a:r>
          </a:p>
          <a:p>
            <a:pPr lvl="0" eaLnBrk="1" latin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Build community-based 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referral system</a:t>
            </a:r>
          </a:p>
          <a:p>
            <a:pPr lvl="0" eaLnBrk="1" latinLnBrk="1" hangingPunct="1">
              <a:lnSpc>
                <a:spcPct val="150000"/>
              </a:lnSpc>
              <a:buFont typeface="Wingdings" pitchFamily="2" charset="2"/>
              <a:buChar char="ü"/>
            </a:pP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73" name="Title 2"/>
          <p:cNvSpPr>
            <a:spLocks noGrp="1"/>
          </p:cNvSpPr>
          <p:nvPr>
            <p:ph type="title"/>
          </p:nvPr>
        </p:nvSpPr>
        <p:spPr>
          <a:xfrm>
            <a:off x="838200" y="704850"/>
            <a:ext cx="10515600" cy="781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 Light" pitchFamily="34" charset="0"/>
                <a:sym typeface="Calibri" pitchFamily="34" charset="0"/>
              </a:defRPr>
            </a:lvl1pPr>
          </a:lstStyle>
          <a:p>
            <a:pPr lvl="0" eaLnBrk="1" latinLnBrk="1" hangingPunct="1"/>
            <a:r>
              <a:rPr lang="en-US" altLang="en-US" b="1">
                <a:latin typeface="Museo 100"/>
              </a:rPr>
              <a:t>Objective of the HEP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Content Placeholder 1"/>
          <p:cNvSpPr>
            <a:spLocks noGrp="1"/>
          </p:cNvSpPr>
          <p:nvPr>
            <p:ph idx="1"/>
          </p:nvPr>
        </p:nvSpPr>
        <p:spPr>
          <a:xfrm>
            <a:off x="838200" y="1573212"/>
            <a:ext cx="10515600" cy="45005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endParaRPr lang="en-US" altLang="en-US">
              <a:latin typeface="Museo 100"/>
            </a:endParaRPr>
          </a:p>
          <a:p>
            <a:pPr lvl="0" eaLnBrk="1" latinLnBrk="1" hangingPunct="1">
              <a:lnSpc>
                <a:spcPct val="150000"/>
              </a:lnSpc>
            </a:pPr>
            <a:r>
              <a:rPr lang="en-US" altLang="en-US">
                <a:latin typeface="Museo 100"/>
              </a:rPr>
              <a:t>Community engagement</a:t>
            </a:r>
          </a:p>
          <a:p>
            <a:pPr lvl="0" eaLnBrk="1" latinLnBrk="1" hangingPunct="1">
              <a:lnSpc>
                <a:spcPct val="150000"/>
              </a:lnSpc>
            </a:pPr>
            <a:r>
              <a:rPr lang="en-US" altLang="en-US">
                <a:latin typeface="Museo 100"/>
              </a:rPr>
              <a:t>Planning, monitoring and evaluation</a:t>
            </a:r>
          </a:p>
          <a:p>
            <a:pPr lvl="0" eaLnBrk="1" latinLnBrk="1" hangingPunct="1">
              <a:lnSpc>
                <a:spcPct val="150000"/>
              </a:lnSpc>
            </a:pPr>
            <a:r>
              <a:rPr lang="en-US" altLang="en-US">
                <a:latin typeface="Museo 100"/>
              </a:rPr>
              <a:t>Continuous professional development &amp; vocational training</a:t>
            </a:r>
          </a:p>
          <a:p>
            <a:pPr lvl="0" eaLnBrk="1" latinLnBrk="1" hangingPunct="1">
              <a:lnSpc>
                <a:spcPct val="150000"/>
              </a:lnSpc>
            </a:pPr>
            <a:r>
              <a:rPr lang="en-US" altLang="en-US">
                <a:latin typeface="Museo 100"/>
              </a:rPr>
              <a:t>Partnership, collaboration and coordination</a:t>
            </a:r>
          </a:p>
          <a:p>
            <a:pPr lvl="0" eaLnBrk="1" latinLnBrk="1" hangingPunct="1">
              <a:lnSpc>
                <a:spcPct val="150000"/>
              </a:lnSpc>
            </a:pPr>
            <a:r>
              <a:rPr lang="en-US" altLang="en-US">
                <a:latin typeface="Museo 100"/>
              </a:rPr>
              <a:t>Equitable and quality health care services.</a:t>
            </a:r>
          </a:p>
          <a:p>
            <a:pPr lvl="0" eaLnBrk="1" latinLnBrk="1" hangingPunct="1"/>
            <a:endParaRPr lang="en-US" altLang="en-US">
              <a:latin typeface="Museo 100"/>
            </a:endParaRPr>
          </a:p>
        </p:txBody>
      </p:sp>
      <p:sp>
        <p:nvSpPr>
          <p:cNvPr id="1048675" name="Title 2"/>
          <p:cNvSpPr>
            <a:spLocks noGrp="1"/>
          </p:cNvSpPr>
          <p:nvPr>
            <p:ph type="title"/>
          </p:nvPr>
        </p:nvSpPr>
        <p:spPr>
          <a:xfrm>
            <a:off x="838200" y="704850"/>
            <a:ext cx="10515600" cy="781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 Light" pitchFamily="34" charset="0"/>
                <a:sym typeface="Calibri" pitchFamily="34" charset="0"/>
              </a:defRPr>
            </a:lvl1pPr>
          </a:lstStyle>
          <a:p>
            <a:pPr lvl="0" eaLnBrk="1" latinLnBrk="1" hangingPunct="1"/>
            <a:r>
              <a:rPr lang="en-US" altLang="en-US" b="1">
                <a:latin typeface="Museo 100"/>
              </a:rPr>
              <a:t>Implementation Strategies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Content Placeholder 1"/>
          <p:cNvSpPr>
            <a:spLocks noGrp="1"/>
          </p:cNvSpPr>
          <p:nvPr>
            <p:ph idx="1"/>
          </p:nvPr>
        </p:nvSpPr>
        <p:spPr>
          <a:xfrm>
            <a:off x="838200" y="2133600"/>
            <a:ext cx="10515600" cy="4032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/>
            <a:r>
              <a:rPr lang="en-US" altLang="en-US">
                <a:latin typeface="Museo 100"/>
              </a:rPr>
              <a:t>Prevention-focused</a:t>
            </a:r>
          </a:p>
          <a:p>
            <a:pPr lvl="0" eaLnBrk="1" latinLnBrk="1" hangingPunct="1"/>
            <a:r>
              <a:rPr lang="en-US" altLang="en-US">
                <a:latin typeface="Museo 100"/>
              </a:rPr>
              <a:t>Family-centered</a:t>
            </a:r>
          </a:p>
          <a:p>
            <a:pPr lvl="0" eaLnBrk="1" latinLnBrk="1" hangingPunct="1"/>
            <a:r>
              <a:rPr lang="en-US" altLang="en-US">
                <a:latin typeface="Museo 100"/>
              </a:rPr>
              <a:t>Team approach</a:t>
            </a:r>
          </a:p>
          <a:p>
            <a:pPr lvl="0" eaLnBrk="1" latinLnBrk="1" hangingPunct="1"/>
            <a:r>
              <a:rPr lang="en-US" altLang="en-US">
                <a:latin typeface="Museo 100"/>
              </a:rPr>
              <a:t>Community engagement</a:t>
            </a:r>
          </a:p>
          <a:p>
            <a:pPr lvl="0" eaLnBrk="1" latinLnBrk="1" hangingPunct="1"/>
            <a:r>
              <a:rPr lang="en-US" altLang="en-US">
                <a:latin typeface="Museo 100"/>
              </a:rPr>
              <a:t>Equity</a:t>
            </a:r>
          </a:p>
          <a:p>
            <a:pPr lvl="0" eaLnBrk="1" latinLnBrk="1" hangingPunct="1"/>
            <a:r>
              <a:rPr lang="en-US" altLang="en-US">
                <a:latin typeface="Museo 100"/>
              </a:rPr>
              <a:t>Innovation</a:t>
            </a:r>
          </a:p>
          <a:p>
            <a:pPr lvl="0" eaLnBrk="1" latinLnBrk="1" hangingPunct="1"/>
            <a:r>
              <a:rPr lang="en-US" altLang="en-US">
                <a:latin typeface="Museo 100"/>
              </a:rPr>
              <a:t>Quality services</a:t>
            </a:r>
          </a:p>
          <a:p>
            <a:pPr lvl="0" eaLnBrk="1" latinLnBrk="1" hangingPunct="1"/>
            <a:endParaRPr lang="en-US" altLang="en-US">
              <a:latin typeface="Museo 100"/>
            </a:endParaRPr>
          </a:p>
        </p:txBody>
      </p:sp>
      <p:sp>
        <p:nvSpPr>
          <p:cNvPr id="1048677" name="Title 2"/>
          <p:cNvSpPr>
            <a:spLocks noGrp="1"/>
          </p:cNvSpPr>
          <p:nvPr>
            <p:ph type="title"/>
          </p:nvPr>
        </p:nvSpPr>
        <p:spPr>
          <a:xfrm>
            <a:off x="827087" y="908050"/>
            <a:ext cx="10515600" cy="781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 Light" pitchFamily="34" charset="0"/>
                <a:sym typeface="Calibri" pitchFamily="34" charset="0"/>
              </a:defRPr>
            </a:lvl1pPr>
          </a:lstStyle>
          <a:p>
            <a:pPr lvl="0" eaLnBrk="1" latinLnBrk="1" hangingPunct="1"/>
            <a:r>
              <a:rPr lang="en-US" altLang="en-US" b="1">
                <a:latin typeface="Museo 100"/>
              </a:rPr>
              <a:t>Guiding principles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Rectangle 2"/>
          <p:cNvSpPr>
            <a:spLocks noGrp="1"/>
          </p:cNvSpPr>
          <p:nvPr>
            <p:ph type="title"/>
          </p:nvPr>
        </p:nvSpPr>
        <p:spPr>
          <a:xfrm>
            <a:off x="2152650" y="365125"/>
            <a:ext cx="7886700" cy="97631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 Light" pitchFamily="34" charset="0"/>
                <a:sym typeface="Calibri" pitchFamily="34" charset="0"/>
              </a:defRPr>
            </a:lvl1pPr>
          </a:lstStyle>
          <a:p>
            <a:pPr lvl="0" algn="ctr" eaLnBrk="1" latinLnBrk="1" hangingPunct="1"/>
            <a:r>
              <a:rPr lang="en-US" altLang="en-US" sz="4000" b="1">
                <a:latin typeface="Arial" pitchFamily="34" charset="0"/>
                <a:ea typeface="Arial" pitchFamily="34" charset="0"/>
              </a:rPr>
              <a:t>The Family Health Team</a:t>
            </a:r>
          </a:p>
        </p:txBody>
      </p:sp>
      <p:sp>
        <p:nvSpPr>
          <p:cNvPr id="1048679" name="Rectangle 3"/>
          <p:cNvSpPr>
            <a:spLocks noGrp="1"/>
          </p:cNvSpPr>
          <p:nvPr>
            <p:ph idx="1"/>
          </p:nvPr>
        </p:nvSpPr>
        <p:spPr>
          <a:xfrm>
            <a:off x="1055687" y="1268412"/>
            <a:ext cx="10009188" cy="52244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361950" lvl="0" indent="-361950" eaLnBrk="1" latinLnBrk="1" hangingPunct="1">
              <a:spcBef>
                <a:spcPts val="1200"/>
              </a:spcBef>
              <a:spcAft>
                <a:spcPts val="1200"/>
              </a:spcAft>
            </a:pPr>
            <a:endParaRPr lang="en-US" altLang="en-US" sz="2400">
              <a:latin typeface="Arial" pitchFamily="34" charset="0"/>
              <a:ea typeface="Arial" pitchFamily="34" charset="0"/>
            </a:endParaRPr>
          </a:p>
          <a:p>
            <a:pPr marL="361950" lvl="0" indent="-361950" eaLnBrk="1" latin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en-US" sz="2400">
                <a:latin typeface="Arial" pitchFamily="34" charset="0"/>
                <a:ea typeface="Arial" pitchFamily="34" charset="0"/>
              </a:rPr>
              <a:t>Is a model designed to address the </a:t>
            </a:r>
            <a:r>
              <a:rPr lang="en-US" altLang="en-US" sz="2400" b="1" u="sng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complex health needs </a:t>
            </a:r>
            <a:r>
              <a:rPr lang="en-US" altLang="en-US" sz="2400">
                <a:latin typeface="Arial" pitchFamily="34" charset="0"/>
                <a:ea typeface="Arial" pitchFamily="34" charset="0"/>
              </a:rPr>
              <a:t>in urban settings. </a:t>
            </a:r>
          </a:p>
          <a:p>
            <a:pPr marL="361950" lvl="0" indent="-361950" eaLnBrk="1" latin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en-US" sz="2400">
                <a:latin typeface="Arial" pitchFamily="34" charset="0"/>
                <a:ea typeface="Arial" pitchFamily="34" charset="0"/>
              </a:rPr>
              <a:t>3 FHT (Each containing 8-12 members) lead by Health Facility- Health Post Linkage Officer.    </a:t>
            </a:r>
          </a:p>
          <a:p>
            <a:pPr marL="361950" lvl="0" indent="-361950" eaLnBrk="1" latin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en-US" sz="2400">
                <a:latin typeface="Arial" pitchFamily="34" charset="0"/>
                <a:ea typeface="Arial" pitchFamily="34" charset="0"/>
              </a:rPr>
              <a:t>Each team have two sub-teams: </a:t>
            </a:r>
          </a:p>
          <a:p>
            <a:pPr marL="819150" lvl="1" indent="-491490" eaLnBrk="1" latin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en-US">
                <a:latin typeface="Arial" pitchFamily="34" charset="0"/>
                <a:ea typeface="Arial" pitchFamily="34" charset="0"/>
              </a:rPr>
              <a:t>one that goes </a:t>
            </a:r>
            <a:r>
              <a:rPr lang="en-US" altLang="en-US" b="1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to the community</a:t>
            </a:r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and another one that stays at the </a:t>
            </a:r>
            <a:r>
              <a:rPr lang="en-US" altLang="en-US" b="1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health center to provide service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 the community members referred to the health center by the other team. </a:t>
            </a:r>
          </a:p>
          <a:p>
            <a:pPr marL="361950" lvl="0" indent="-361950" eaLnBrk="1" latin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en-US" sz="2400">
                <a:latin typeface="Arial" pitchFamily="34" charset="0"/>
                <a:ea typeface="Arial" pitchFamily="34" charset="0"/>
              </a:rPr>
              <a:t>Is composed of both </a:t>
            </a:r>
            <a:r>
              <a:rPr lang="en-US" altLang="en-US" sz="2400" u="sng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clinical and public health professionals</a:t>
            </a:r>
            <a:r>
              <a:rPr lang="en-US" altLang="en-US" sz="2400">
                <a:latin typeface="Arial" pitchFamily="34" charset="0"/>
                <a:ea typeface="Arial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Rectangle 2"/>
          <p:cNvSpPr>
            <a:spLocks noGrp="1"/>
          </p:cNvSpPr>
          <p:nvPr>
            <p:ph type="title"/>
          </p:nvPr>
        </p:nvSpPr>
        <p:spPr>
          <a:xfrm>
            <a:off x="2044700" y="333375"/>
            <a:ext cx="7886700" cy="97631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 Light" pitchFamily="34" charset="0"/>
                <a:sym typeface="Calibri" pitchFamily="34" charset="0"/>
              </a:defRPr>
            </a:lvl1pPr>
          </a:lstStyle>
          <a:p>
            <a:pPr lvl="0" algn="ctr" eaLnBrk="1" latinLnBrk="1" hangingPunct="1"/>
            <a:r>
              <a:rPr lang="en-US" altLang="en-US" sz="3600" b="1">
                <a:latin typeface="Arial" pitchFamily="34" charset="0"/>
                <a:ea typeface="Arial" pitchFamily="34" charset="0"/>
              </a:rPr>
              <a:t>The Family Health Team</a:t>
            </a:r>
          </a:p>
        </p:txBody>
      </p:sp>
      <p:sp>
        <p:nvSpPr>
          <p:cNvPr id="1048683" name="Rectangle 3"/>
          <p:cNvSpPr>
            <a:spLocks noGrp="1"/>
          </p:cNvSpPr>
          <p:nvPr>
            <p:ph idx="1"/>
          </p:nvPr>
        </p:nvSpPr>
        <p:spPr>
          <a:xfrm>
            <a:off x="1019175" y="1584325"/>
            <a:ext cx="10153650" cy="49403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361950" lvl="0" indent="-361950" eaLnBrk="1" latin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400">
                <a:latin typeface="Arial" pitchFamily="34" charset="0"/>
                <a:ea typeface="Arial" pitchFamily="34" charset="0"/>
              </a:rPr>
              <a:t>Each team is supposed to be composed of: </a:t>
            </a:r>
          </a:p>
          <a:p>
            <a:pPr marL="704850" lvl="1" indent="-361950" eaLnBrk="1" latin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100">
                <a:latin typeface="Arial" pitchFamily="34" charset="0"/>
                <a:ea typeface="Arial" pitchFamily="34" charset="0"/>
              </a:rPr>
              <a:t>Two physicians/ health officers/BSc nurses, </a:t>
            </a:r>
          </a:p>
          <a:p>
            <a:pPr marL="704850" lvl="1" indent="-361950" eaLnBrk="1" latin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100">
                <a:latin typeface="Arial" pitchFamily="34" charset="0"/>
                <a:ea typeface="Arial" pitchFamily="34" charset="0"/>
              </a:rPr>
              <a:t>Two diploma nurses, </a:t>
            </a:r>
          </a:p>
          <a:p>
            <a:pPr marL="704850" lvl="1" indent="-361950" eaLnBrk="1" latin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100">
                <a:latin typeface="Arial" pitchFamily="34" charset="0"/>
                <a:ea typeface="Arial" pitchFamily="34" charset="0"/>
              </a:rPr>
              <a:t>Three to five urban health extension professionals and </a:t>
            </a:r>
          </a:p>
          <a:p>
            <a:pPr marL="704850" lvl="1" indent="-361950" eaLnBrk="1" latin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100">
                <a:latin typeface="Arial" pitchFamily="34" charset="0"/>
                <a:ea typeface="Arial" pitchFamily="34" charset="0"/>
              </a:rPr>
              <a:t>A team of other professionals (mental health nurses, environmental health specialists, and social professionals). </a:t>
            </a:r>
          </a:p>
          <a:p>
            <a:pPr marL="704850" lvl="1" indent="-361950" eaLnBrk="1" latin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700">
              <a:latin typeface="Arial" pitchFamily="34" charset="0"/>
              <a:ea typeface="Arial" pitchFamily="34" charset="0"/>
            </a:endParaRPr>
          </a:p>
          <a:p>
            <a:pPr marL="361950" lvl="0" indent="-361950" eaLnBrk="1" latin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400">
                <a:latin typeface="Arial" pitchFamily="34" charset="0"/>
                <a:ea typeface="Arial" pitchFamily="34" charset="0"/>
              </a:rPr>
              <a:t>The family health team participates in the </a:t>
            </a:r>
            <a:r>
              <a:rPr lang="en-US" altLang="en-US" sz="240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p</a:t>
            </a:r>
            <a:r>
              <a:rPr lang="en-US" altLang="en-US" sz="2400" u="sng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revention and control of common communicable diseases</a:t>
            </a:r>
            <a:r>
              <a:rPr lang="en-US" altLang="en-US" sz="2400">
                <a:latin typeface="Arial" pitchFamily="34" charset="0"/>
                <a:ea typeface="Arial" pitchFamily="34" charset="0"/>
              </a:rPr>
              <a:t>, including </a:t>
            </a:r>
            <a:r>
              <a:rPr lang="en-US" altLang="en-US" sz="240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HIV</a:t>
            </a:r>
            <a:r>
              <a:rPr lang="en-US" altLang="en-US" sz="2400">
                <a:latin typeface="Arial" pitchFamily="34" charset="0"/>
                <a:ea typeface="Arial" pitchFamily="34" charset="0"/>
              </a:rPr>
              <a:t>, sexually transmitted diseases, tuberculosis, and hepatitis both at the health facility level and the community.</a:t>
            </a:r>
          </a:p>
          <a:p>
            <a:pPr marL="361950" lvl="0" indent="-361950" eaLnBrk="1" latin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400" b="1">
                <a:solidFill>
                  <a:schemeClr val="lt2"/>
                </a:solidFill>
                <a:latin typeface="Arial" pitchFamily="34" charset="0"/>
                <a:ea typeface="Arial" pitchFamily="34" charset="0"/>
              </a:rPr>
              <a:t>Catagorization 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Title 1"/>
          <p:cNvSpPr>
            <a:spLocks noGrp="1"/>
          </p:cNvSpPr>
          <p:nvPr>
            <p:ph type="title"/>
          </p:nvPr>
        </p:nvSpPr>
        <p:spPr>
          <a:xfrm>
            <a:off x="2128837" y="287337"/>
            <a:ext cx="7435850" cy="11176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 Light" pitchFamily="34" charset="0"/>
                <a:sym typeface="Calibri" pitchFamily="34" charset="0"/>
              </a:defRPr>
            </a:lvl1pPr>
          </a:lstStyle>
          <a:p>
            <a:pPr marL="273050" lvl="0" indent="-273050" algn="ctr" eaLnBrk="1" latin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3600" b="1">
                <a:solidFill>
                  <a:srgbClr val="52525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FHT and CAG</a:t>
            </a:r>
          </a:p>
        </p:txBody>
      </p:sp>
      <p:sp>
        <p:nvSpPr>
          <p:cNvPr id="1048685" name="Content Placeholder 2"/>
          <p:cNvSpPr>
            <a:spLocks noGrp="1"/>
          </p:cNvSpPr>
          <p:nvPr>
            <p:ph idx="1"/>
          </p:nvPr>
        </p:nvSpPr>
        <p:spPr>
          <a:xfrm>
            <a:off x="365125" y="1528762"/>
            <a:ext cx="11166475" cy="51181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514350" lvl="0" indent="-514350" algn="just" eaLnBrk="1" latinLnBrk="1" hangingPunct="1">
              <a:buFont typeface="Arial" pitchFamily="34" charset="0"/>
              <a:buAutoNum type="arabicPeriod"/>
            </a:pPr>
            <a:r>
              <a:rPr lang="en-GB" altLang="en-US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ቫይረሱ በደማቸው የሚገኝ የቤተሰብ አባላትን መለየትና የሕክምና አገልግሎት መጀመራቸውን በቤት ለቤት ጉብኝት ወቅት ማረጋገጥ</a:t>
            </a:r>
          </a:p>
          <a:p>
            <a:pPr marL="514350" lvl="0" indent="-514350" algn="just" eaLnBrk="1" latinLnBrk="1" hangingPunct="1">
              <a:buFont typeface="Arial" pitchFamily="34" charset="0"/>
              <a:buAutoNum type="arabicPeriod"/>
            </a:pPr>
            <a:r>
              <a:rPr lang="en-GB" altLang="en-US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በሕክምና ላይ ያሉትን ሰዎች ዝርዝር ከጤና ጣቢያ/ሆስፒታል ኤች አይ ቪ ፎካል ጋር በመሆን ለይቶ መያዝ</a:t>
            </a:r>
          </a:p>
          <a:p>
            <a:pPr marL="514350" lvl="0" indent="-514350" algn="just" eaLnBrk="1" latinLnBrk="1" hangingPunct="1">
              <a:buFont typeface="Arial" pitchFamily="34" charset="0"/>
              <a:buAutoNum type="arabicPeriod"/>
            </a:pPr>
            <a:r>
              <a:rPr lang="en-GB" altLang="en-US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በሕክምና ላይ ያሉትን በመኖሪያ አከባቢ መለየትና ፈቃደኛ የሆኑትን በቡድን /CAG/ ማደራጀት</a:t>
            </a:r>
          </a:p>
          <a:p>
            <a:pPr marL="514350" lvl="0" indent="-514350" algn="just" eaLnBrk="1" latinLnBrk="1" hangingPunct="1">
              <a:buFont typeface="Arial" pitchFamily="34" charset="0"/>
              <a:buAutoNum type="arabicPeriod"/>
            </a:pPr>
            <a:r>
              <a:rPr lang="en-GB" altLang="en-US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የሚያስፈልጋቸውን መድሃኒት ከ</a:t>
            </a:r>
            <a:r>
              <a:rPr lang="am-ET" altLang="en-US" sz="2600">
                <a:effectLst>
                  <a:outerShdw blurRad="38100" dist="38100" dir="2700000" algn="tl">
                    <a:srgbClr val="C0C0C0"/>
                  </a:outerShdw>
                </a:effectLst>
                <a:latin typeface="Nyala" pitchFamily="2" charset="0"/>
              </a:rPr>
              <a:t>ጤና ጣቢያ/ሆስፒታል</a:t>
            </a:r>
            <a:r>
              <a:rPr lang="en-GB" altLang="en-US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 ማምጣትና ለተጠቃሚዎች መስጠት </a:t>
            </a:r>
            <a:r>
              <a:rPr lang="am-ET" altLang="en-US" sz="2600">
                <a:effectLst>
                  <a:outerShdw blurRad="38100" dist="38100" dir="2700000" algn="tl">
                    <a:srgbClr val="C0C0C0"/>
                  </a:outerShdw>
                </a:effectLst>
                <a:latin typeface="Nyala" pitchFamily="2" charset="0"/>
              </a:rPr>
              <a:t> </a:t>
            </a:r>
          </a:p>
          <a:p>
            <a:pPr marL="514350" lvl="0" indent="-514350" algn="just" eaLnBrk="1" latinLnBrk="1" hangingPunct="1">
              <a:buFont typeface="Arial" pitchFamily="34" charset="0"/>
              <a:buAutoNum type="arabicPeriod"/>
            </a:pPr>
            <a:r>
              <a:rPr lang="am-ET" altLang="en-US" sz="2600">
                <a:effectLst>
                  <a:outerShdw blurRad="38100" dist="38100" dir="2700000" algn="tl">
                    <a:srgbClr val="C0C0C0"/>
                  </a:outerShdw>
                </a:effectLst>
                <a:latin typeface="Nyala" pitchFamily="2" charset="0"/>
              </a:rPr>
              <a:t>በሕክምና ላይ ላሉ ሰዎች </a:t>
            </a:r>
            <a:r>
              <a:rPr lang="en-GB" altLang="en-US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በየጊዜው </a:t>
            </a:r>
            <a:r>
              <a:rPr lang="am-ET" altLang="en-US" sz="2600">
                <a:effectLst>
                  <a:outerShdw blurRad="38100" dist="38100" dir="2700000" algn="tl">
                    <a:srgbClr val="C0C0C0"/>
                  </a:outerShdw>
                </a:effectLst>
                <a:latin typeface="Nyala" pitchFamily="2" charset="0"/>
              </a:rPr>
              <a:t>ክትትል ማድረግ</a:t>
            </a:r>
          </a:p>
          <a:p>
            <a:pPr lvl="1" algn="just" eaLnBrk="1" latinLnBrk="1" hangingPunct="1">
              <a:buFont typeface="Wingdings" pitchFamily="2" charset="2"/>
              <a:buChar char="Ø"/>
            </a:pPr>
            <a:r>
              <a:rPr lang="en-GB" altLang="en-US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መድሃኒት በትክክል እየወሰዱ መሆናቸውን</a:t>
            </a:r>
          </a:p>
          <a:p>
            <a:pPr lvl="1" algn="just" eaLnBrk="1" latinLnBrk="1" hangingPunct="1">
              <a:buFont typeface="Wingdings" pitchFamily="2" charset="2"/>
              <a:buChar char="Ø"/>
            </a:pPr>
            <a:r>
              <a:rPr lang="en-GB" altLang="en-US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የጤና ሁኔታቸውን</a:t>
            </a:r>
          </a:p>
          <a:p>
            <a:pPr marL="514350" lvl="0" indent="-514350" algn="just" eaLnBrk="1" latinLnBrk="1" hangingPunct="1">
              <a:buFont typeface="Arial" pitchFamily="34" charset="0"/>
              <a:buAutoNum type="arabicPeriod"/>
            </a:pPr>
            <a:endParaRPr lang="am-ET" altLang="en-US" sz="2600">
              <a:effectLst>
                <a:outerShdw blurRad="38100" dist="38100" dir="2700000" algn="tl">
                  <a:srgbClr val="C0C0C0"/>
                </a:outerShdw>
              </a:effectLst>
              <a:latin typeface="Nyala" pitchFamily="2" charset="0"/>
            </a:endParaRPr>
          </a:p>
          <a:p>
            <a:pPr marL="514350" lvl="0" indent="-514350" algn="just" eaLnBrk="1" latinLnBrk="1" hangingPunct="1">
              <a:buNone/>
            </a:pPr>
            <a:endParaRPr lang="en-GB" altLang="en-US" sz="2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Rectangle 2"/>
          <p:cNvSpPr>
            <a:spLocks noGrp="1"/>
          </p:cNvSpPr>
          <p:nvPr>
            <p:ph type="title"/>
          </p:nvPr>
        </p:nvSpPr>
        <p:spPr>
          <a:xfrm>
            <a:off x="1416050" y="531812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 Light" pitchFamily="34" charset="0"/>
                <a:sym typeface="Calibri" pitchFamily="34" charset="0"/>
              </a:defRPr>
            </a:lvl1pPr>
          </a:lstStyle>
          <a:p>
            <a:pPr lvl="0" eaLnBrk="1" latinLnBrk="1" hangingPunct="1"/>
            <a:r>
              <a:rPr lang="en-US" altLang="en-US" sz="3600" b="1">
                <a:latin typeface="Arial" pitchFamily="34" charset="0"/>
                <a:ea typeface="Arial" pitchFamily="34" charset="0"/>
              </a:rPr>
              <a:t>Monitoring and evaluation </a:t>
            </a:r>
          </a:p>
        </p:txBody>
      </p:sp>
      <p:sp>
        <p:nvSpPr>
          <p:cNvPr id="1048687" name="Rectangle 3"/>
          <p:cNvSpPr>
            <a:spLocks noGrp="1"/>
          </p:cNvSpPr>
          <p:nvPr>
            <p:ph idx="1"/>
          </p:nvPr>
        </p:nvSpPr>
        <p:spPr>
          <a:xfrm>
            <a:off x="1416050" y="2205037"/>
            <a:ext cx="8694738" cy="43513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>
              <a:buFontTx/>
              <a:buNone/>
            </a:pPr>
            <a:r>
              <a:rPr lang="en-GB" altLang="en-US" sz="2400" b="1">
                <a:latin typeface="Arial" pitchFamily="34" charset="0"/>
                <a:ea typeface="Arial" pitchFamily="34" charset="0"/>
              </a:rPr>
              <a:t>Aims </a:t>
            </a:r>
          </a:p>
          <a:p>
            <a:pPr lvl="0" eaLnBrk="1" latinLnBrk="1" hangingPunct="1">
              <a:spcBef>
                <a:spcPts val="1800"/>
              </a:spcBef>
              <a:spcAft>
                <a:spcPts val="1200"/>
              </a:spcAft>
            </a:pPr>
            <a:r>
              <a:rPr lang="en-GB" altLang="en-US" sz="2400">
                <a:latin typeface="Arial" pitchFamily="34" charset="0"/>
                <a:ea typeface="Arial" pitchFamily="34" charset="0"/>
              </a:rPr>
              <a:t>To monitor the implementation of the UHEP.</a:t>
            </a:r>
          </a:p>
          <a:p>
            <a:pPr lvl="0" eaLnBrk="1" latinLnBrk="1" hangingPunct="1">
              <a:spcBef>
                <a:spcPts val="1800"/>
              </a:spcBef>
              <a:spcAft>
                <a:spcPts val="1200"/>
              </a:spcAft>
            </a:pPr>
            <a:r>
              <a:rPr lang="en-GB" altLang="en-US" sz="2400">
                <a:latin typeface="Arial" pitchFamily="34" charset="0"/>
                <a:ea typeface="Arial" pitchFamily="34" charset="0"/>
              </a:rPr>
              <a:t>To inform planning.</a:t>
            </a:r>
          </a:p>
          <a:p>
            <a:pPr lvl="0" eaLnBrk="1" latinLnBrk="1" hangingPunct="1">
              <a:spcBef>
                <a:spcPts val="1800"/>
              </a:spcBef>
              <a:spcAft>
                <a:spcPts val="1200"/>
              </a:spcAft>
            </a:pPr>
            <a:r>
              <a:rPr lang="en-GB" altLang="en-US" sz="2400">
                <a:latin typeface="Arial" pitchFamily="34" charset="0"/>
                <a:ea typeface="Arial" pitchFamily="34" charset="0"/>
              </a:rPr>
              <a:t>To promote evidence-informed decision-making.</a:t>
            </a:r>
          </a:p>
          <a:p>
            <a:pPr lvl="0" algn="ctr" eaLnBrk="1" latinLnBrk="1" hangingPunct="1">
              <a:buFontTx/>
              <a:buNone/>
            </a:pPr>
            <a:endParaRPr lang="en-GB" altLang="en-US" sz="3200" b="1">
              <a:solidFill>
                <a:schemeClr val="lt2"/>
              </a:solidFill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8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Text Box 1"/>
          <p:cNvSpPr txBox="1"/>
          <p:nvPr/>
        </p:nvSpPr>
        <p:spPr>
          <a:xfrm>
            <a:off x="1774825" y="84137"/>
            <a:ext cx="8229600" cy="143510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0" lvl="0" indent="0" algn="ctr" eaLnBrk="1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600" b="1">
                <a:latin typeface="Arial" pitchFamily="34" charset="0"/>
                <a:ea typeface="Arial" pitchFamily="34" charset="0"/>
              </a:rPr>
              <a:t>M and E framework (Logic Model)</a:t>
            </a:r>
          </a:p>
        </p:txBody>
      </p:sp>
      <p:sp>
        <p:nvSpPr>
          <p:cNvPr id="1048689" name="Line 5"/>
          <p:cNvSpPr/>
          <p:nvPr/>
        </p:nvSpPr>
        <p:spPr>
          <a:xfrm>
            <a:off x="5664200" y="1628775"/>
            <a:ext cx="0" cy="503237"/>
          </a:xfrm>
          <a:prstGeom prst="line">
            <a:avLst/>
          </a:prstGeom>
          <a:noFill/>
          <a:ln w="38160" cap="flat" cmpd="sng">
            <a:solidFill>
              <a:srgbClr val="A50021">
                <a:alpha val="100000"/>
              </a:srgbClr>
            </a:solidFill>
            <a:prstDash val="solid"/>
            <a:miter/>
            <a:tailEnd type="triangle" w="med" len="med"/>
          </a:ln>
        </p:spPr>
      </p:sp>
      <p:sp>
        <p:nvSpPr>
          <p:cNvPr id="1048690" name="Text Box 6"/>
          <p:cNvSpPr txBox="1"/>
          <p:nvPr/>
        </p:nvSpPr>
        <p:spPr>
          <a:xfrm>
            <a:off x="2011362" y="882650"/>
            <a:ext cx="7993062" cy="738187"/>
          </a:xfrm>
          <a:prstGeom prst="rect">
            <a:avLst/>
          </a:prstGeom>
          <a:noFill/>
          <a:ln w="9360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vert="horz" lIns="91440" tIns="45720" rIns="91440" bIns="45720" anchor="t">
            <a:spAutoFit/>
          </a:bodyPr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0" lvl="0" indent="0" algn="ctr" eaLnBrk="1" latinLnBrk="1" hangingPunct="1">
              <a:lnSpc>
                <a:spcPct val="100000"/>
              </a:lnSpc>
              <a:spcBef>
                <a:spcPts val="15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chemeClr val="accent1"/>
                </a:solidFill>
                <a:latin typeface="Arial" pitchFamily="34" charset="0"/>
                <a:ea typeface="Angsana New" pitchFamily="18" charset="-120"/>
              </a:rPr>
              <a:t>INPUT: </a:t>
            </a:r>
            <a:r>
              <a:rPr lang="en-US" altLang="en-US" sz="1800">
                <a:solidFill>
                  <a:srgbClr val="000000"/>
                </a:solidFill>
                <a:latin typeface="Arial" pitchFamily="34" charset="0"/>
                <a:ea typeface="Angsana New" pitchFamily="18" charset="-120"/>
              </a:rPr>
              <a:t>Trained HEPs, supplies, HEP implementation documents, finance, ambulance services, infrastructure, community participation</a:t>
            </a:r>
          </a:p>
        </p:txBody>
      </p:sp>
      <p:sp>
        <p:nvSpPr>
          <p:cNvPr id="1048691" name="Text Box 6"/>
          <p:cNvSpPr txBox="1"/>
          <p:nvPr/>
        </p:nvSpPr>
        <p:spPr>
          <a:xfrm>
            <a:off x="2063750" y="2133600"/>
            <a:ext cx="7993062" cy="1016000"/>
          </a:xfrm>
          <a:prstGeom prst="rect">
            <a:avLst/>
          </a:prstGeom>
          <a:noFill/>
          <a:ln w="9360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vert="horz" lIns="91440" tIns="45720" rIns="91440" bIns="45720" anchor="t">
            <a:spAutoFit/>
          </a:bodyPr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0" lvl="0" indent="0" algn="ctr" eaLnBrk="1" latinLnBrk="1" hangingPunct="1">
              <a:lnSpc>
                <a:spcPct val="100000"/>
              </a:lnSpc>
              <a:spcBef>
                <a:spcPts val="15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chemeClr val="accent1"/>
                </a:solidFill>
                <a:latin typeface="Arial" pitchFamily="34" charset="0"/>
                <a:ea typeface="Angsana New" pitchFamily="18" charset="-120"/>
              </a:rPr>
              <a:t>Process: </a:t>
            </a:r>
            <a:r>
              <a:rPr lang="en-US" altLang="en-US" sz="1800">
                <a:solidFill>
                  <a:srgbClr val="000000"/>
                </a:solidFill>
                <a:latin typeface="Arial" pitchFamily="34" charset="0"/>
                <a:ea typeface="Angsana New" pitchFamily="18" charset="-120"/>
              </a:rPr>
              <a:t>ensure availability of supplies, training HEPs, identifying and scaling up best practices, strengthening monitoring and evaluation, providing quality services, strengthening referral system, providing integrated services.  </a:t>
            </a:r>
          </a:p>
        </p:txBody>
      </p:sp>
      <p:sp>
        <p:nvSpPr>
          <p:cNvPr id="1048692" name="Text Box 6"/>
          <p:cNvSpPr txBox="1"/>
          <p:nvPr/>
        </p:nvSpPr>
        <p:spPr>
          <a:xfrm>
            <a:off x="2135187" y="3644900"/>
            <a:ext cx="7993062" cy="738187"/>
          </a:xfrm>
          <a:prstGeom prst="rect">
            <a:avLst/>
          </a:prstGeom>
          <a:noFill/>
          <a:ln w="9360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vert="horz" lIns="91440" tIns="45720" rIns="91440" bIns="45720" anchor="t">
            <a:spAutoFit/>
          </a:bodyPr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0" lvl="0" indent="0" algn="ctr" eaLnBrk="1" latinLnBrk="1" hangingPunct="1">
              <a:lnSpc>
                <a:spcPct val="100000"/>
              </a:lnSpc>
              <a:spcBef>
                <a:spcPts val="15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chemeClr val="accent1"/>
                </a:solidFill>
                <a:latin typeface="Arial" pitchFamily="34" charset="0"/>
                <a:ea typeface="Angsana New" pitchFamily="18" charset="-120"/>
              </a:rPr>
              <a:t>OUTPUT:</a:t>
            </a:r>
            <a:r>
              <a:rPr lang="en-US" altLang="en-US" sz="1800">
                <a:solidFill>
                  <a:schemeClr val="accent1"/>
                </a:solidFill>
                <a:latin typeface="Arial" pitchFamily="34" charset="0"/>
                <a:ea typeface="Angsana New" pitchFamily="18" charset="-120"/>
              </a:rPr>
              <a:t> </a:t>
            </a:r>
            <a:r>
              <a:rPr lang="en-US" altLang="en-US" sz="1800">
                <a:solidFill>
                  <a:srgbClr val="000000"/>
                </a:solidFill>
                <a:latin typeface="Arial" pitchFamily="34" charset="0"/>
                <a:ea typeface="Angsana New" pitchFamily="18" charset="-120"/>
              </a:rPr>
              <a:t>Improved skills of HEPs, standardized health care service guidelines and manuals, improved referral linkage.   </a:t>
            </a:r>
          </a:p>
        </p:txBody>
      </p:sp>
      <p:sp>
        <p:nvSpPr>
          <p:cNvPr id="1048693" name="Text Box 6"/>
          <p:cNvSpPr txBox="1"/>
          <p:nvPr/>
        </p:nvSpPr>
        <p:spPr>
          <a:xfrm>
            <a:off x="2208212" y="4941887"/>
            <a:ext cx="7993062" cy="460375"/>
          </a:xfrm>
          <a:prstGeom prst="rect">
            <a:avLst/>
          </a:prstGeom>
          <a:noFill/>
          <a:ln w="9360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vert="horz" lIns="91440" tIns="45720" rIns="91440" bIns="45720" anchor="t">
            <a:spAutoFit/>
          </a:bodyPr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0" lvl="0" indent="0" algn="ctr" eaLnBrk="1" latinLnBrk="1" hangingPunct="1">
              <a:lnSpc>
                <a:spcPct val="100000"/>
              </a:lnSpc>
              <a:spcBef>
                <a:spcPts val="15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chemeClr val="accent1"/>
                </a:solidFill>
                <a:latin typeface="Arial" pitchFamily="34" charset="0"/>
                <a:ea typeface="Angsana New" pitchFamily="18" charset="-120"/>
              </a:rPr>
              <a:t>Outcome: </a:t>
            </a:r>
            <a:r>
              <a:rPr lang="en-CA" altLang="en-US" sz="1800">
                <a:solidFill>
                  <a:srgbClr val="000000"/>
                </a:solidFill>
                <a:latin typeface="Arial" pitchFamily="34" charset="0"/>
                <a:ea typeface="Angsana New" pitchFamily="18" charset="-120"/>
              </a:rPr>
              <a:t>Access and utilization of key health interventions improved.</a:t>
            </a:r>
          </a:p>
        </p:txBody>
      </p:sp>
      <p:sp>
        <p:nvSpPr>
          <p:cNvPr id="1048694" name="Text Box 6"/>
          <p:cNvSpPr txBox="1"/>
          <p:nvPr/>
        </p:nvSpPr>
        <p:spPr>
          <a:xfrm>
            <a:off x="2279650" y="5876925"/>
            <a:ext cx="7993062" cy="739775"/>
          </a:xfrm>
          <a:prstGeom prst="rect">
            <a:avLst/>
          </a:prstGeom>
          <a:noFill/>
          <a:ln w="9360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vert="horz" lIns="91440" tIns="45720" rIns="91440" bIns="45720" anchor="t">
            <a:spAutoFit/>
          </a:bodyPr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0" lvl="0" indent="0" algn="ctr" eaLnBrk="1" latinLnBrk="1" hangingPunct="1">
              <a:lnSpc>
                <a:spcPct val="100000"/>
              </a:lnSpc>
              <a:spcBef>
                <a:spcPts val="15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400">
                <a:solidFill>
                  <a:schemeClr val="accent1"/>
                </a:solidFill>
                <a:latin typeface="Arial" pitchFamily="34" charset="0"/>
                <a:ea typeface="Angsana New" pitchFamily="18" charset="-120"/>
              </a:rPr>
              <a:t>Impact: </a:t>
            </a:r>
            <a:r>
              <a:rPr lang="en-CA" altLang="en-US" sz="1800">
                <a:solidFill>
                  <a:srgbClr val="000000"/>
                </a:solidFill>
                <a:latin typeface="Arial" pitchFamily="34" charset="0"/>
                <a:ea typeface="Angsana New" pitchFamily="18" charset="-120"/>
              </a:rPr>
              <a:t>Create a healthy society. Create a community that is able to produce its own health  </a:t>
            </a:r>
          </a:p>
        </p:txBody>
      </p:sp>
      <p:sp>
        <p:nvSpPr>
          <p:cNvPr id="1048695" name="Line 5"/>
          <p:cNvSpPr/>
          <p:nvPr/>
        </p:nvSpPr>
        <p:spPr>
          <a:xfrm flipH="1">
            <a:off x="5664200" y="3141662"/>
            <a:ext cx="1587" cy="522287"/>
          </a:xfrm>
          <a:prstGeom prst="line">
            <a:avLst/>
          </a:prstGeom>
          <a:noFill/>
          <a:ln w="38160" cap="flat" cmpd="sng">
            <a:solidFill>
              <a:srgbClr val="A50021">
                <a:alpha val="100000"/>
              </a:srgbClr>
            </a:solidFill>
            <a:prstDash val="solid"/>
            <a:miter/>
            <a:tailEnd type="triangle" w="med" len="med"/>
          </a:ln>
        </p:spPr>
      </p:sp>
      <p:sp>
        <p:nvSpPr>
          <p:cNvPr id="1048696" name="Line 5"/>
          <p:cNvSpPr/>
          <p:nvPr/>
        </p:nvSpPr>
        <p:spPr>
          <a:xfrm flipH="1">
            <a:off x="5735637" y="4437062"/>
            <a:ext cx="1587" cy="522287"/>
          </a:xfrm>
          <a:prstGeom prst="line">
            <a:avLst/>
          </a:prstGeom>
          <a:noFill/>
          <a:ln w="38160" cap="flat" cmpd="sng">
            <a:solidFill>
              <a:srgbClr val="A50021">
                <a:alpha val="100000"/>
              </a:srgbClr>
            </a:solidFill>
            <a:prstDash val="solid"/>
            <a:miter/>
            <a:tailEnd type="triangle" w="med" len="med"/>
          </a:ln>
        </p:spPr>
      </p:sp>
      <p:sp>
        <p:nvSpPr>
          <p:cNvPr id="1048697" name="Line 5"/>
          <p:cNvSpPr/>
          <p:nvPr/>
        </p:nvSpPr>
        <p:spPr>
          <a:xfrm flipH="1">
            <a:off x="5735637" y="5373687"/>
            <a:ext cx="1587" cy="523875"/>
          </a:xfrm>
          <a:prstGeom prst="line">
            <a:avLst/>
          </a:prstGeom>
          <a:noFill/>
          <a:ln w="38160" cap="flat" cmpd="sng">
            <a:solidFill>
              <a:srgbClr val="A50021">
                <a:alpha val="100000"/>
              </a:srgbClr>
            </a:solidFill>
            <a:prstDash val="solid"/>
            <a:miter/>
            <a:tailEnd type="triangle" w="med" len="med"/>
          </a:ln>
        </p:spPr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90" grpId="0" animBg="1"/>
      <p:bldP spid="1048691" grpId="0" animBg="1"/>
      <p:bldP spid="1048692" grpId="0" animBg="1"/>
      <p:bldP spid="1048693" grpId="0" animBg="1"/>
      <p:bldP spid="104869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Rectang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 Light" pitchFamily="34" charset="0"/>
                <a:sym typeface="Calibri" pitchFamily="34" charset="0"/>
              </a:defRPr>
            </a:lvl1pPr>
          </a:lstStyle>
          <a:p>
            <a:pPr lvl="0" eaLnBrk="1" latinLnBrk="1" hangingPunct="1"/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1048703" name="Rectangle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 eaLnBrk="1" latinLnBrk="1" hangingPunct="1">
              <a:buFontTx/>
              <a:buNone/>
            </a:pPr>
            <a:endParaRPr lang="en-GB" altLang="en-US" sz="3200" b="1">
              <a:latin typeface="Arial" pitchFamily="34" charset="0"/>
              <a:ea typeface="Arial" pitchFamily="34" charset="0"/>
            </a:endParaRPr>
          </a:p>
          <a:p>
            <a:pPr lvl="0" algn="ctr" eaLnBrk="1" latinLnBrk="1" hangingPunct="1">
              <a:buFontTx/>
              <a:buNone/>
            </a:pPr>
            <a:endParaRPr lang="en-GB" altLang="en-US" sz="3200" b="1">
              <a:solidFill>
                <a:schemeClr val="lt2"/>
              </a:solidFill>
              <a:latin typeface="Arial" pitchFamily="34" charset="0"/>
              <a:ea typeface="Arial" pitchFamily="34" charset="0"/>
            </a:endParaRPr>
          </a:p>
          <a:p>
            <a:pPr lvl="0" algn="ctr" eaLnBrk="1" latinLnBrk="1" hangingPunct="1">
              <a:buFontTx/>
              <a:buNone/>
            </a:pPr>
            <a:r>
              <a:rPr lang="en-GB" altLang="en-US" sz="4400" b="1">
                <a:solidFill>
                  <a:schemeClr val="lt2"/>
                </a:solidFill>
                <a:latin typeface="Arial" pitchFamily="34" charset="0"/>
                <a:ea typeface="Arial" pitchFamily="34" charset="0"/>
              </a:rPr>
              <a:t>Thank You!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Content Placeholder 1"/>
          <p:cNvSpPr>
            <a:spLocks noGrp="1"/>
          </p:cNvSpPr>
          <p:nvPr>
            <p:ph idx="1"/>
          </p:nvPr>
        </p:nvSpPr>
        <p:spPr>
          <a:xfrm>
            <a:off x="838200" y="1573212"/>
            <a:ext cx="10210800" cy="45005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>
              <a:buFont typeface="Wingdings" pitchFamily="2" charset="2"/>
              <a:buChar char="§"/>
            </a:pP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eaLnBrk="1" latin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At the end of this session, you will be able to:</a:t>
            </a:r>
          </a:p>
          <a:p>
            <a:pPr lvl="0" eaLnBrk="1" latin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List down the objectives of the HEP,</a:t>
            </a:r>
          </a:p>
          <a:p>
            <a:pPr lvl="0" eaLnBrk="1" latin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Identify the implementation strategies and the guiding principles of the HEP,</a:t>
            </a:r>
          </a:p>
          <a:p>
            <a:pPr lvl="0" eaLnBrk="1" latin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Identify challenges of the HEP and suggested solutions.</a:t>
            </a:r>
          </a:p>
          <a:p>
            <a:pPr lvl="0" eaLnBrk="1" latinLnBrk="1" hangingPunct="1">
              <a:buFont typeface="Wingdings" pitchFamily="2" charset="2"/>
              <a:buChar char="§"/>
            </a:pP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6" name="Title 2"/>
          <p:cNvSpPr>
            <a:spLocks noGrp="1"/>
          </p:cNvSpPr>
          <p:nvPr>
            <p:ph type="title"/>
          </p:nvPr>
        </p:nvSpPr>
        <p:spPr>
          <a:xfrm>
            <a:off x="838200" y="704850"/>
            <a:ext cx="10515600" cy="781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 Light" pitchFamily="34" charset="0"/>
                <a:sym typeface="Calibri" pitchFamily="34" charset="0"/>
              </a:defRPr>
            </a:lvl1pPr>
          </a:lstStyle>
          <a:p>
            <a:pPr lvl="0" eaLnBrk="1" latinLnBrk="1" hangingPunct="1"/>
            <a:r>
              <a:rPr lang="en-CA" altLang="en-US" b="1">
                <a:latin typeface="Arial" pitchFamily="34" charset="0"/>
                <a:ea typeface="Arial" pitchFamily="34" charset="0"/>
              </a:rPr>
              <a:t>Session objectives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Content Placeholder 1"/>
          <p:cNvSpPr>
            <a:spLocks noGrp="1"/>
          </p:cNvSpPr>
          <p:nvPr>
            <p:ph idx="1"/>
          </p:nvPr>
        </p:nvSpPr>
        <p:spPr>
          <a:xfrm>
            <a:off x="838200" y="1905000"/>
            <a:ext cx="10515600" cy="472440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482600" lvl="0" indent="-457200" eaLnBrk="1" latinLnBrk="1" hangingPunct="1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en-US" sz="2400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Introduction</a:t>
            </a:r>
          </a:p>
          <a:p>
            <a:pPr marL="482600" lvl="0" indent="-457200" eaLnBrk="1" latinLnBrk="1" hangingPunct="1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en-US" sz="2400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Objectives </a:t>
            </a:r>
            <a:r>
              <a:rPr lang="en-US" altLang="en-US" sz="2400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of the </a:t>
            </a:r>
            <a:r>
              <a:rPr lang="en-US" altLang="en-US" sz="2400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UHEP</a:t>
            </a:r>
          </a:p>
          <a:p>
            <a:pPr marL="482600" lvl="0" indent="-457200" eaLnBrk="1" latinLnBrk="1" hangingPunct="1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en-US" sz="2400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Implementation strategies</a:t>
            </a:r>
          </a:p>
          <a:p>
            <a:pPr marL="482600" lvl="0" indent="-457200" eaLnBrk="1" latinLnBrk="1" hangingPunct="1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en-US" sz="2400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Guiding principles</a:t>
            </a:r>
          </a:p>
          <a:p>
            <a:pPr marL="482600" lvl="0" indent="-457200" eaLnBrk="1" latinLnBrk="1" hangingPunct="1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en-US" sz="2400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Structure </a:t>
            </a:r>
            <a:r>
              <a:rPr lang="en-US" altLang="en-US" sz="2400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and </a:t>
            </a:r>
            <a:r>
              <a:rPr lang="en-US" altLang="en-US" sz="2400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operation</a:t>
            </a:r>
          </a:p>
          <a:p>
            <a:pPr marL="482600" lvl="0" indent="-457200" eaLnBrk="1" latinLnBrk="1" hangingPunct="1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en-US" sz="2400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Monitoring </a:t>
            </a:r>
            <a:r>
              <a:rPr lang="en-US" altLang="en-US" sz="2400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and </a:t>
            </a:r>
            <a:r>
              <a:rPr lang="en-US" altLang="en-US" sz="2400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evaluation</a:t>
            </a:r>
          </a:p>
          <a:p>
            <a:pPr marL="482600" lvl="0" indent="-457200" eaLnBrk="1" latinLnBrk="1" hangingPunct="1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en-US" sz="2400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Challenges </a:t>
            </a:r>
            <a:r>
              <a:rPr lang="en-US" altLang="en-US" sz="2400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of the </a:t>
            </a:r>
            <a:r>
              <a:rPr lang="en-US" altLang="en-US" sz="2400" b="1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HEP and suggested solutions</a:t>
            </a:r>
          </a:p>
        </p:txBody>
      </p:sp>
      <p:sp>
        <p:nvSpPr>
          <p:cNvPr id="1048598" name="Title 2"/>
          <p:cNvSpPr>
            <a:spLocks noGrp="1"/>
          </p:cNvSpPr>
          <p:nvPr>
            <p:ph type="title"/>
          </p:nvPr>
        </p:nvSpPr>
        <p:spPr>
          <a:xfrm>
            <a:off x="838200" y="704850"/>
            <a:ext cx="10515600" cy="97155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 Light" pitchFamily="34" charset="0"/>
                <a:sym typeface="Calibri" pitchFamily="34" charset="0"/>
              </a:defRPr>
            </a:lvl1pPr>
          </a:lstStyle>
          <a:p>
            <a:pPr lvl="0" eaLnBrk="1" latinLnBrk="1" hangingPunct="1"/>
            <a:r>
              <a:rPr lang="en-US" altLang="en-US" b="1" dirty="0">
                <a:latin typeface="Museo 100"/>
              </a:rPr>
              <a:t>Presentation outline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Content Placeholder 1"/>
          <p:cNvSpPr>
            <a:spLocks noGrp="1"/>
          </p:cNvSpPr>
          <p:nvPr>
            <p:ph idx="1"/>
          </p:nvPr>
        </p:nvSpPr>
        <p:spPr>
          <a:xfrm>
            <a:off x="838200" y="1676400"/>
            <a:ext cx="10439400" cy="480060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en-US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Ensuring </a:t>
            </a:r>
            <a:r>
              <a:rPr lang="en-US" altLang="en-US" sz="2000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universal primary health coverage </a:t>
            </a:r>
            <a:r>
              <a:rPr lang="en-US" altLang="en-US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is one of the </a:t>
            </a:r>
            <a:r>
              <a:rPr lang="en-US" altLang="en-US" sz="2000" dirty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primary agenda </a:t>
            </a:r>
            <a:r>
              <a:rPr lang="en-US" altLang="en-US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of the Government of Ethiopia. </a:t>
            </a:r>
          </a:p>
          <a:p>
            <a:pPr lvl="0" eaLnBrk="1" latin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en-US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The HEP has been the </a:t>
            </a:r>
            <a:r>
              <a:rPr lang="en-US" altLang="en-US" sz="2000" dirty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principal vehicle </a:t>
            </a:r>
            <a:r>
              <a:rPr lang="en-US" altLang="en-US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in expanding </a:t>
            </a:r>
            <a:r>
              <a:rPr lang="en-US" altLang="en-US" sz="2000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access to essential health services packages</a:t>
            </a:r>
            <a:r>
              <a:rPr lang="en-US" altLang="en-US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to all Ethiopians, with specific focus on </a:t>
            </a:r>
            <a:r>
              <a:rPr lang="en-US" altLang="en-US" sz="2000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women and children</a:t>
            </a:r>
            <a:r>
              <a:rPr lang="en-US" altLang="en-US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</a:p>
          <a:p>
            <a:pPr lvl="0" eaLnBrk="1" latin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en-US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HEP is underpinned by the core principle of 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community ownership</a:t>
            </a:r>
            <a:r>
              <a:rPr lang="en-US" altLang="en-US" sz="2000" b="1" u="sng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that empowers communities to manage health problems specific to their communities, thus enabling them to produce their own health.</a:t>
            </a:r>
          </a:p>
          <a:p>
            <a:pPr lvl="0" eaLnBrk="1" latin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en-US" altLang="en-US" sz="2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048600" name="Title 2"/>
          <p:cNvSpPr>
            <a:spLocks noGrp="1"/>
          </p:cNvSpPr>
          <p:nvPr>
            <p:ph type="title"/>
          </p:nvPr>
        </p:nvSpPr>
        <p:spPr>
          <a:xfrm>
            <a:off x="838200" y="704850"/>
            <a:ext cx="10515600" cy="78105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 Light" pitchFamily="34" charset="0"/>
                <a:sym typeface="Calibri" pitchFamily="34" charset="0"/>
              </a:defRPr>
            </a:lvl1pPr>
          </a:lstStyle>
          <a:p>
            <a:pPr lvl="0" eaLnBrk="1" latinLnBrk="1" hangingPunct="1"/>
            <a:r>
              <a:rPr lang="en-US" altLang="en-US" b="1" dirty="0">
                <a:latin typeface="Museo 100"/>
              </a:rPr>
              <a:t>Introduction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Content Placeholder 1"/>
          <p:cNvSpPr>
            <a:spLocks noGrp="1"/>
          </p:cNvSpPr>
          <p:nvPr>
            <p:ph idx="1"/>
          </p:nvPr>
        </p:nvSpPr>
        <p:spPr>
          <a:xfrm>
            <a:off x="838200" y="2133600"/>
            <a:ext cx="10515600" cy="394017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eaLnBrk="1" latinLnBrk="1" hangingPunct="1">
              <a:lnSpc>
                <a:spcPct val="150000"/>
              </a:lnSpc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FMOH developed the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urban health extension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program based on the experience of the 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rural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health extension program.</a:t>
            </a:r>
          </a:p>
          <a:p>
            <a:pPr lvl="0" eaLnBrk="1" latinLnBrk="1" hangingPunct="1">
              <a:lnSpc>
                <a:spcPct val="150000"/>
              </a:lnSpc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Prior to the implementation of urban health extension program, female health extension professionals previously trained as clinical nurses were recruited  and trained for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three-months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eaLnBrk="1" latinLnBrk="1" hangingPunct="1">
              <a:lnSpc>
                <a:spcPct val="150000"/>
              </a:lnSpc>
            </a:pP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2" name="Title 2"/>
          <p:cNvSpPr>
            <a:spLocks noGrp="1"/>
          </p:cNvSpPr>
          <p:nvPr>
            <p:ph type="title"/>
          </p:nvPr>
        </p:nvSpPr>
        <p:spPr>
          <a:xfrm>
            <a:off x="838200" y="990600"/>
            <a:ext cx="10515600" cy="83820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 Light" pitchFamily="34" charset="0"/>
                <a:sym typeface="Calibri" pitchFamily="34" charset="0"/>
              </a:defRPr>
            </a:lvl1pPr>
          </a:lstStyle>
          <a:p>
            <a:pPr lvl="0" eaLnBrk="1" latinLnBrk="1" hangingPunct="1"/>
            <a:r>
              <a:rPr lang="en-US" altLang="en-US" b="1" dirty="0">
                <a:latin typeface="Museo 100"/>
              </a:rPr>
              <a:t>Con’t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Picture 11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51087" y="908050"/>
            <a:ext cx="6913562" cy="568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Content Placeholder 1"/>
          <p:cNvSpPr>
            <a:spLocks noGrp="1"/>
          </p:cNvSpPr>
          <p:nvPr>
            <p:ph idx="1"/>
          </p:nvPr>
        </p:nvSpPr>
        <p:spPr>
          <a:xfrm>
            <a:off x="533400" y="1573212"/>
            <a:ext cx="10820400" cy="491774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0" lvl="0" indent="0" eaLnBrk="1" latinLnBrk="1" hangingPunct="1">
              <a:lnSpc>
                <a:spcPct val="100000"/>
              </a:lnSpc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Packages: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packages under four major themes:</a:t>
            </a:r>
          </a:p>
          <a:p>
            <a:pPr marL="0" lvl="0" indent="0" eaLnBrk="1" latinLnBrk="1" hangingPunct="1">
              <a:lnSpc>
                <a:spcPct val="10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 of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hygiene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environmental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sanitation</a:t>
            </a:r>
          </a:p>
          <a:p>
            <a:pPr marL="0" lvl="0" indent="0" eaLnBrk="1" latinLnBrk="1" hangingPunct="1">
              <a:lnSpc>
                <a:spcPct val="10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Prevention and control of major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communicable diseases</a:t>
            </a:r>
          </a:p>
          <a:p>
            <a:pPr marL="0" lvl="0" indent="0" eaLnBrk="1" latinLnBrk="1" hangingPunct="1">
              <a:lnSpc>
                <a:spcPct val="10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Promoting and providing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family health services</a:t>
            </a:r>
          </a:p>
          <a:p>
            <a:pPr marL="0" lvl="0" indent="0" eaLnBrk="1" latinLnBrk="1" hangingPunct="1">
              <a:lnSpc>
                <a:spcPct val="100000"/>
              </a:lnSpc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aid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injury prevention.</a:t>
            </a:r>
          </a:p>
          <a:p>
            <a:pPr marL="0" lvl="0" indent="0" eaLnBrk="1" latinLnBrk="1" hangingPunct="1">
              <a:lnSpc>
                <a:spcPct val="100000"/>
              </a:lnSpc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Core principle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Provision of family and community centered services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eaLnBrk="1" latinLnBrk="1" hangingPunct="1">
              <a:lnSpc>
                <a:spcPct val="100000"/>
              </a:lnSpc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Preventive,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promotive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rehabilitative services targeting households, youth centers and the schools. </a:t>
            </a:r>
          </a:p>
          <a:p>
            <a:pPr marL="0" lvl="0" indent="0" eaLnBrk="1" latinLnBrk="1" hangingPunct="1">
              <a:lnSpc>
                <a:spcPct val="100000"/>
              </a:lnSpc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04" name="Title 2"/>
          <p:cNvSpPr>
            <a:spLocks noGrp="1"/>
          </p:cNvSpPr>
          <p:nvPr>
            <p:ph type="title"/>
          </p:nvPr>
        </p:nvSpPr>
        <p:spPr>
          <a:xfrm>
            <a:off x="838200" y="704850"/>
            <a:ext cx="10515600" cy="781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 Light" pitchFamily="34" charset="0"/>
                <a:sym typeface="Calibri" pitchFamily="34" charset="0"/>
              </a:defRPr>
            </a:lvl1pPr>
          </a:lstStyle>
          <a:p>
            <a:pPr lvl="0" eaLnBrk="1" latinLnBrk="1" hangingPunct="1"/>
            <a:r>
              <a:rPr lang="en-US" altLang="en-US" b="1">
                <a:latin typeface="Museo 100"/>
              </a:rPr>
              <a:t>Con’t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Slide Number Placeholder 1"/>
          <p:cNvSpPr txBox="1"/>
          <p:nvPr/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ZW" altLang="en-US" sz="1400">
                <a:solidFill>
                  <a:srgbClr val="898989"/>
                </a:solidFill>
                <a:latin typeface="Arial" pitchFamily="34" charset="0"/>
                <a:ea typeface="Arial" pitchFamily="34" charset="0"/>
              </a:rPr>
              <a:pPr lvl="0" algn="r" eaLnBrk="1" latinLnBrk="1" hangingPunct="1"/>
              <a:t>8</a:t>
            </a:fld>
            <a:endParaRPr lang="en-ZW" altLang="en-US" sz="1400">
              <a:solidFill>
                <a:srgbClr val="898989"/>
              </a:solidFill>
              <a:latin typeface="Arial" pitchFamily="34" charset="0"/>
              <a:ea typeface="Arial" pitchFamily="34" charset="0"/>
            </a:endParaRPr>
          </a:p>
        </p:txBody>
      </p:sp>
      <p:sp>
        <p:nvSpPr>
          <p:cNvPr id="1048606" name="Rectangle 2"/>
          <p:cNvSpPr>
            <a:spLocks noGrp="1"/>
          </p:cNvSpPr>
          <p:nvPr>
            <p:ph type="title" idx="4294967295"/>
          </p:nvPr>
        </p:nvSpPr>
        <p:spPr>
          <a:xfrm>
            <a:off x="0" y="79375"/>
            <a:ext cx="9144000" cy="4699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 Light" pitchFamily="34" charset="0"/>
                <a:sym typeface="Calibri" pitchFamily="34" charset="0"/>
              </a:defRPr>
            </a:lvl1pPr>
          </a:lstStyle>
          <a:p>
            <a:pPr lvl="0" algn="ctr" eaLnBrk="1" latinLnBrk="1" hangingPunct="1"/>
            <a:r>
              <a:rPr lang="en-GB" altLang="en-US" sz="2900" b="1">
                <a:solidFill>
                  <a:srgbClr val="0033CC"/>
                </a:solidFill>
                <a:latin typeface="Arial" pitchFamily="34" charset="0"/>
                <a:ea typeface="Arial" pitchFamily="34" charset="0"/>
              </a:rPr>
              <a:t>Health Extension Packages</a:t>
            </a:r>
          </a:p>
        </p:txBody>
      </p:sp>
      <p:sp>
        <p:nvSpPr>
          <p:cNvPr id="1048607" name="Rectangle 3"/>
          <p:cNvSpPr>
            <a:spLocks noGrp="1"/>
          </p:cNvSpPr>
          <p:nvPr>
            <p:ph type="body" idx="4294967295"/>
          </p:nvPr>
        </p:nvSpPr>
        <p:spPr>
          <a:xfrm>
            <a:off x="3298825" y="1765300"/>
            <a:ext cx="8893175" cy="3905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25400" lvl="0" indent="0" eaLnBrk="1" latinLnBrk="1" hangingPunct="1">
              <a:lnSpc>
                <a:spcPct val="150000"/>
              </a:lnSpc>
              <a:buNone/>
            </a:pPr>
            <a:r>
              <a:rPr lang="en-ZA" altLang="en-US" sz="2400">
                <a:latin typeface="Arial" pitchFamily="34" charset="0"/>
                <a:ea typeface="Arial" pitchFamily="34" charset="0"/>
              </a:rPr>
              <a:t> </a:t>
            </a:r>
          </a:p>
        </p:txBody>
      </p:sp>
      <p:graphicFrame>
        <p:nvGraphicFramePr>
          <p:cNvPr id="4194304" name="Table 4194303"/>
          <p:cNvGraphicFramePr>
            <a:graphicFrameLocks/>
          </p:cNvGraphicFramePr>
          <p:nvPr/>
        </p:nvGraphicFramePr>
        <p:xfrm>
          <a:off x="1919287" y="620712"/>
          <a:ext cx="8569324" cy="6202351"/>
        </p:xfrm>
        <a:graphic>
          <a:graphicData uri="http://schemas.openxmlformats.org/drawingml/2006/table">
            <a:tbl>
              <a:tblPr/>
              <a:tblGrid>
                <a:gridCol w="1201737"/>
                <a:gridCol w="7367587"/>
              </a:tblGrid>
              <a:tr h="427037">
                <a:tc>
                  <a:txBody>
                    <a:bodyPr/>
                    <a:lstStyle/>
                    <a:p>
                      <a:pPr lvl="0" algn="just" eaLnBrk="1" latinLnBrk="1" hangingPunct="1"/>
                      <a:r>
                        <a:rPr lang="en-US" altLang="en-US" sz="2800" b="1">
                          <a:solidFill>
                            <a:srgbClr val="FFFFFF"/>
                          </a:solidFill>
                        </a:rPr>
                        <a:t>S.no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381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eaLnBrk="1" latinLnBrk="1" hangingPunct="1">
                        <a:tabLst>
                          <a:tab pos="1762125" algn="l"/>
                        </a:tabLst>
                      </a:pPr>
                      <a:r>
                        <a:rPr lang="en-US" altLang="en-US" sz="2800" b="1">
                          <a:solidFill>
                            <a:srgbClr val="FFFFFF"/>
                          </a:solidFill>
                        </a:rPr>
                        <a:t>Packages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381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84174">
                <a:tc>
                  <a:txBody>
                    <a:bodyPr/>
                    <a:lstStyle/>
                    <a:p>
                      <a:pPr marL="457200" lvl="0" indent="0" algn="just" eaLnBrk="1" latinLnBrk="1" hangingPunct="1"/>
                      <a:r>
                        <a:rPr lang="en-US" altLang="en-US" sz="2400"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381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eaLnBrk="1" latinLnBrk="1" hangingPunct="1"/>
                      <a:r>
                        <a:rPr lang="pl-PL" altLang="en-US" sz="2400" b="0">
                          <a:solidFill>
                            <a:srgbClr val="000000"/>
                          </a:solidFill>
                        </a:rPr>
                        <a:t>Family planning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381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FD5EA"/>
                    </a:solidFill>
                  </a:tcPr>
                </a:tc>
              </a:tr>
              <a:tr h="385762">
                <a:tc>
                  <a:txBody>
                    <a:bodyPr/>
                    <a:lstStyle/>
                    <a:p>
                      <a:pPr marL="457200" lvl="0" indent="0" algn="just" eaLnBrk="1" latinLnBrk="1" hangingPunct="1"/>
                      <a:r>
                        <a:rPr lang="en-US" altLang="en-US" sz="2400" b="1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eaLnBrk="1" latinLnBrk="1" hangingPunct="1"/>
                      <a:r>
                        <a:rPr lang="pl-PL" altLang="en-US" sz="2400" b="0">
                          <a:solidFill>
                            <a:srgbClr val="000000"/>
                          </a:solidFill>
                        </a:rPr>
                        <a:t>Nutrition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9EBF5"/>
                    </a:solidFill>
                  </a:tcPr>
                </a:tc>
              </a:tr>
              <a:tr h="384174">
                <a:tc>
                  <a:txBody>
                    <a:bodyPr/>
                    <a:lstStyle/>
                    <a:p>
                      <a:pPr marL="457200" lvl="0" indent="0" algn="just" eaLnBrk="1" latinLnBrk="1" hangingPunct="1"/>
                      <a:r>
                        <a:rPr lang="en-US" altLang="en-US" sz="2400" b="1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eaLnBrk="1" latinLnBrk="1" hangingPunct="1"/>
                      <a:r>
                        <a:rPr lang="pl-PL" altLang="en-US" sz="2400" b="0">
                          <a:solidFill>
                            <a:srgbClr val="000000"/>
                          </a:solidFill>
                        </a:rPr>
                        <a:t>Youth reproductive health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FD5EA"/>
                    </a:solidFill>
                  </a:tcPr>
                </a:tc>
              </a:tr>
              <a:tr h="385762">
                <a:tc>
                  <a:txBody>
                    <a:bodyPr/>
                    <a:lstStyle/>
                    <a:p>
                      <a:pPr marL="457200" lvl="0" indent="0" algn="just" eaLnBrk="1" latinLnBrk="1" hangingPunct="1"/>
                      <a:r>
                        <a:rPr lang="en-US" altLang="en-US" sz="2400" b="1">
                          <a:solidFill>
                            <a:srgbClr val="FFFFFF"/>
                          </a:solidFill>
                        </a:rPr>
                        <a:t>4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eaLnBrk="1" latinLnBrk="1" hangingPunct="1"/>
                      <a:r>
                        <a:rPr lang="pl-PL" altLang="en-US" sz="2400" b="0">
                          <a:solidFill>
                            <a:srgbClr val="000000"/>
                          </a:solidFill>
                        </a:rPr>
                        <a:t>Maternal and child health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9EBF5"/>
                    </a:solidFill>
                  </a:tcPr>
                </a:tc>
              </a:tr>
              <a:tr h="385762">
                <a:tc>
                  <a:txBody>
                    <a:bodyPr/>
                    <a:lstStyle/>
                    <a:p>
                      <a:pPr marL="457200" lvl="0" indent="0" algn="just" eaLnBrk="1" latinLnBrk="1" hangingPunct="1"/>
                      <a:r>
                        <a:rPr lang="en-US" altLang="en-US" sz="2400" b="1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eaLnBrk="1" latinLnBrk="1" hangingPunct="1"/>
                      <a:r>
                        <a:rPr lang="pl-PL" altLang="en-US" sz="2400" b="0">
                          <a:solidFill>
                            <a:srgbClr val="000000"/>
                          </a:solidFill>
                        </a:rPr>
                        <a:t>Immunization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FD5EA"/>
                    </a:solidFill>
                  </a:tcPr>
                </a:tc>
              </a:tr>
              <a:tr h="384174">
                <a:tc>
                  <a:txBody>
                    <a:bodyPr/>
                    <a:lstStyle/>
                    <a:p>
                      <a:pPr marL="457200" lvl="0" indent="0" algn="just" eaLnBrk="1" latinLnBrk="1" hangingPunct="1"/>
                      <a:r>
                        <a:rPr lang="en-US" altLang="en-US" sz="2400" b="1">
                          <a:solidFill>
                            <a:srgbClr val="FFFFFF"/>
                          </a:solidFill>
                        </a:rPr>
                        <a:t>6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eaLnBrk="1" latinLnBrk="1" hangingPunct="1"/>
                      <a:r>
                        <a:rPr lang="pl-PL" altLang="en-US" sz="2400" b="0">
                          <a:solidFill>
                            <a:srgbClr val="000000"/>
                          </a:solidFill>
                        </a:rPr>
                        <a:t>Malaria prevention and control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9EBF5"/>
                    </a:solidFill>
                  </a:tcPr>
                </a:tc>
              </a:tr>
              <a:tr h="385762">
                <a:tc>
                  <a:txBody>
                    <a:bodyPr/>
                    <a:lstStyle/>
                    <a:p>
                      <a:pPr marL="457200" lvl="0" indent="0" algn="just" eaLnBrk="1" latinLnBrk="1" hangingPunct="1"/>
                      <a:r>
                        <a:rPr lang="en-US" altLang="en-US" sz="2400" b="1">
                          <a:solidFill>
                            <a:srgbClr val="FFFFFF"/>
                          </a:solidFill>
                        </a:rPr>
                        <a:t>7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eaLnBrk="1" latinLnBrk="1" hangingPunct="1"/>
                      <a:r>
                        <a:rPr lang="pl-PL" altLang="en-US" sz="2400" b="0">
                          <a:solidFill>
                            <a:srgbClr val="000000"/>
                          </a:solidFill>
                        </a:rPr>
                        <a:t>Tb and leprosy prevention and control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FD5EA"/>
                    </a:solidFill>
                  </a:tcPr>
                </a:tc>
              </a:tr>
              <a:tr h="384174">
                <a:tc>
                  <a:txBody>
                    <a:bodyPr/>
                    <a:lstStyle/>
                    <a:p>
                      <a:pPr marL="457200" lvl="0" indent="0" algn="just" eaLnBrk="1" latinLnBrk="1" hangingPunct="1"/>
                      <a:r>
                        <a:rPr lang="en-US" altLang="en-US" sz="2400" b="1">
                          <a:solidFill>
                            <a:srgbClr val="FFFFFF"/>
                          </a:solidFill>
                        </a:rPr>
                        <a:t>8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eaLnBrk="1" latinLnBrk="1" hangingPunct="1"/>
                      <a:r>
                        <a:rPr lang="pl-PL" altLang="en-US" sz="2400" b="1">
                          <a:solidFill>
                            <a:srgbClr val="000000"/>
                          </a:solidFill>
                        </a:rPr>
                        <a:t>HIV/AIDS and STI prevention and control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9EBF5"/>
                    </a:solidFill>
                  </a:tcPr>
                </a:tc>
              </a:tr>
              <a:tr h="385762">
                <a:tc>
                  <a:txBody>
                    <a:bodyPr/>
                    <a:lstStyle/>
                    <a:p>
                      <a:pPr marL="457200" lvl="0" indent="0" algn="just" eaLnBrk="1" latinLnBrk="1" hangingPunct="1"/>
                      <a:r>
                        <a:rPr lang="en-US" altLang="en-US" sz="2400" b="1">
                          <a:solidFill>
                            <a:srgbClr val="FFFFFF"/>
                          </a:solidFill>
                        </a:rPr>
                        <a:t>9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eaLnBrk="1" latinLnBrk="1" hangingPunct="1"/>
                      <a:r>
                        <a:rPr lang="pl-PL" altLang="en-US" sz="2400" b="0">
                          <a:solidFill>
                            <a:srgbClr val="000000"/>
                          </a:solidFill>
                        </a:rPr>
                        <a:t>First AID and Injury prevention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FD5EA"/>
                    </a:solidFill>
                  </a:tcPr>
                </a:tc>
              </a:tr>
              <a:tr h="384174">
                <a:tc>
                  <a:txBody>
                    <a:bodyPr/>
                    <a:lstStyle/>
                    <a:p>
                      <a:pPr marL="457200" lvl="0" indent="0" algn="just" eaLnBrk="1" latinLnBrk="1" hangingPunct="1"/>
                      <a:r>
                        <a:rPr lang="en-US" altLang="en-US" sz="2400" b="1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eaLnBrk="1" latinLnBrk="1" hangingPunct="1"/>
                      <a:r>
                        <a:rPr lang="pl-PL" altLang="en-US" sz="2400" b="0">
                          <a:solidFill>
                            <a:srgbClr val="000000"/>
                          </a:solidFill>
                        </a:rPr>
                        <a:t>Non communicable disease prevention and control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9EBF5"/>
                    </a:solidFill>
                  </a:tcPr>
                </a:tc>
              </a:tr>
              <a:tr h="385762">
                <a:tc>
                  <a:txBody>
                    <a:bodyPr/>
                    <a:lstStyle/>
                    <a:p>
                      <a:pPr marL="457200" lvl="0" indent="0" algn="just" eaLnBrk="1" latinLnBrk="1" hangingPunct="1"/>
                      <a:r>
                        <a:rPr lang="en-US" altLang="en-US" sz="2400" b="1">
                          <a:solidFill>
                            <a:srgbClr val="FFFFFF"/>
                          </a:solidFill>
                        </a:rPr>
                        <a:t>11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eaLnBrk="1" latinLnBrk="1" hangingPunct="1"/>
                      <a:r>
                        <a:rPr lang="pl-PL" altLang="en-US" sz="2400" b="0">
                          <a:solidFill>
                            <a:srgbClr val="000000"/>
                          </a:solidFill>
                        </a:rPr>
                        <a:t>Mental health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FD5EA"/>
                    </a:solidFill>
                  </a:tcPr>
                </a:tc>
              </a:tr>
              <a:tr h="384174">
                <a:tc>
                  <a:txBody>
                    <a:bodyPr/>
                    <a:lstStyle/>
                    <a:p>
                      <a:pPr marL="457200" lvl="0" indent="0" algn="just" eaLnBrk="1" latinLnBrk="1" hangingPunct="1"/>
                      <a:r>
                        <a:rPr lang="en-US" altLang="en-US" sz="2400" b="1">
                          <a:solidFill>
                            <a:srgbClr val="FFFFFF"/>
                          </a:solidFill>
                        </a:rPr>
                        <a:t>12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eaLnBrk="1" latinLnBrk="1" hangingPunct="1"/>
                      <a:r>
                        <a:rPr lang="pl-PL" altLang="en-US" sz="2400" b="0">
                          <a:solidFill>
                            <a:srgbClr val="000000"/>
                          </a:solidFill>
                        </a:rPr>
                        <a:t>Personal hygiene and environmental sanitation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9EBF5"/>
                    </a:solidFill>
                  </a:tcPr>
                </a:tc>
              </a:tr>
              <a:tr h="385762">
                <a:tc>
                  <a:txBody>
                    <a:bodyPr/>
                    <a:lstStyle/>
                    <a:p>
                      <a:pPr marL="457200" lvl="0" indent="0" algn="just" eaLnBrk="1" latinLnBrk="1" hangingPunct="1"/>
                      <a:r>
                        <a:rPr lang="en-US" altLang="en-US" sz="2400" b="1">
                          <a:solidFill>
                            <a:srgbClr val="FFFFFF"/>
                          </a:solidFill>
                        </a:rPr>
                        <a:t>13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eaLnBrk="1" latinLnBrk="1" hangingPunct="1"/>
                      <a:r>
                        <a:rPr lang="pl-PL" altLang="en-US" sz="2400" b="0">
                          <a:solidFill>
                            <a:srgbClr val="000000"/>
                          </a:solidFill>
                        </a:rPr>
                        <a:t>Latrine construction and proper utilization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FD5EA"/>
                    </a:solidFill>
                  </a:tcPr>
                </a:tc>
              </a:tr>
              <a:tr h="384174">
                <a:tc>
                  <a:txBody>
                    <a:bodyPr/>
                    <a:lstStyle/>
                    <a:p>
                      <a:pPr marL="457200" lvl="0" indent="0" algn="just" eaLnBrk="1" latinLnBrk="1" hangingPunct="1"/>
                      <a:r>
                        <a:rPr lang="en-US" altLang="en-US" sz="2400" b="1">
                          <a:solidFill>
                            <a:srgbClr val="FFFFFF"/>
                          </a:solidFill>
                        </a:rPr>
                        <a:t>14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eaLnBrk="1" latinLnBrk="1" hangingPunct="1"/>
                      <a:r>
                        <a:rPr lang="pl-PL" altLang="en-US" sz="2400" b="0">
                          <a:solidFill>
                            <a:srgbClr val="000000"/>
                          </a:solidFill>
                        </a:rPr>
                        <a:t>Solid and liquid waste management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9EBF5"/>
                    </a:solidFill>
                  </a:tcPr>
                </a:tc>
              </a:tr>
              <a:tr h="385762">
                <a:tc>
                  <a:txBody>
                    <a:bodyPr/>
                    <a:lstStyle/>
                    <a:p>
                      <a:pPr marL="457200" lvl="0" indent="0" algn="just" eaLnBrk="1" latinLnBrk="1" hangingPunct="1"/>
                      <a:r>
                        <a:rPr lang="en-US" altLang="en-US" sz="2400" b="1">
                          <a:solidFill>
                            <a:srgbClr val="FFFFFF"/>
                          </a:solidFill>
                        </a:rPr>
                        <a:t>15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eaLnBrk="1" latinLnBrk="1" hangingPunct="1"/>
                      <a:r>
                        <a:rPr lang="pl-PL" altLang="en-US" sz="2400" b="0">
                          <a:solidFill>
                            <a:srgbClr val="000000"/>
                          </a:solidFill>
                        </a:rPr>
                        <a:t>Food and drinking water hygiene and handling</a:t>
                      </a:r>
                    </a:p>
                  </a:txBody>
                  <a:tcPr marL="68581" marR="68581" marT="0" marB="0" anchor="b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FD5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Slide Number Placeholder 1"/>
          <p:cNvSpPr txBox="1"/>
          <p:nvPr/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ZW" altLang="en-US" sz="1400">
                <a:solidFill>
                  <a:srgbClr val="898989"/>
                </a:solidFill>
                <a:latin typeface="Arial" pitchFamily="34" charset="0"/>
                <a:ea typeface="Arial" pitchFamily="34" charset="0"/>
              </a:rPr>
              <a:pPr lvl="0" algn="r" eaLnBrk="1" latinLnBrk="1" hangingPunct="1"/>
              <a:t>9</a:t>
            </a:fld>
            <a:endParaRPr lang="en-ZW" altLang="en-US" sz="1400">
              <a:solidFill>
                <a:srgbClr val="898989"/>
              </a:solidFill>
              <a:latin typeface="Arial" pitchFamily="34" charset="0"/>
              <a:ea typeface="Arial" pitchFamily="34" charset="0"/>
            </a:endParaRPr>
          </a:p>
        </p:txBody>
      </p:sp>
      <p:sp>
        <p:nvSpPr>
          <p:cNvPr id="1048663" name="Rectangle 2"/>
          <p:cNvSpPr>
            <a:spLocks noGrp="1"/>
          </p:cNvSpPr>
          <p:nvPr>
            <p:ph type="title" idx="4294967295"/>
          </p:nvPr>
        </p:nvSpPr>
        <p:spPr>
          <a:xfrm>
            <a:off x="0" y="677862"/>
            <a:ext cx="9144000" cy="6381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 Light" pitchFamily="34" charset="0"/>
                <a:sym typeface="Calibri" pitchFamily="34" charset="0"/>
              </a:defRPr>
            </a:lvl1pPr>
          </a:lstStyle>
          <a:p>
            <a:pPr lvl="0" algn="ctr" eaLnBrk="1" latinLnBrk="1" hangingPunct="1"/>
            <a:r>
              <a:rPr lang="en-GB" altLang="en-US" sz="3600" b="1">
                <a:latin typeface="Arial" pitchFamily="34" charset="0"/>
                <a:ea typeface="Arial" pitchFamily="34" charset="0"/>
              </a:rPr>
              <a:t>Implementation areas/sites</a:t>
            </a:r>
          </a:p>
        </p:txBody>
      </p:sp>
      <p:sp>
        <p:nvSpPr>
          <p:cNvPr id="1048664" name="Rectangle 3"/>
          <p:cNvSpPr>
            <a:spLocks noGrp="1"/>
          </p:cNvSpPr>
          <p:nvPr>
            <p:ph type="body" idx="4294967295"/>
          </p:nvPr>
        </p:nvSpPr>
        <p:spPr>
          <a:xfrm>
            <a:off x="3298825" y="1765300"/>
            <a:ext cx="8893175" cy="3905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28600" indent="-228600" algn="l" rtl="0" fontAlgn="base" latinLnBrk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6858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fontAlgn="base" latinLnBrk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0" lvl="0" indent="0" eaLnBrk="1" latinLnBrk="1" hangingPunct="1">
              <a:spcBef>
                <a:spcPts val="1800"/>
              </a:spcBef>
              <a:spcAft>
                <a:spcPts val="1800"/>
              </a:spcAft>
              <a:buNone/>
            </a:pPr>
            <a:r>
              <a:rPr lang="en-GB" altLang="en-US" sz="2400" b="1">
                <a:latin typeface="Arial" pitchFamily="34" charset="0"/>
                <a:ea typeface="Arial" pitchFamily="34" charset="0"/>
              </a:rPr>
              <a:t>What are the implementation areas of urban health extension program?</a:t>
            </a:r>
          </a:p>
          <a:p>
            <a:pPr marL="0" lvl="0" indent="0" eaLnBrk="1" latinLnBrk="1" hangingPunct="1">
              <a:lnSpc>
                <a:spcPct val="150000"/>
              </a:lnSpc>
              <a:buNone/>
            </a:pPr>
            <a:endParaRPr lang="en-ZA" altLang="en-US" sz="2400">
              <a:latin typeface="Arial" pitchFamily="34" charset="0"/>
              <a:ea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4" grpId="0" build="p"/>
    </p:bldLst>
  </p:timing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E7E6E6"/>
      </a:dk2>
      <a:lt2>
        <a:srgbClr val="44546A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Color Scheme 1">
        <a:dk1>
          <a:srgbClr val="000000"/>
        </a:dk1>
        <a:lt1>
          <a:srgbClr val="FFFFFF"/>
        </a:lt1>
        <a:dk2>
          <a:srgbClr val="E7E6E6"/>
        </a:dk2>
        <a:lt2>
          <a:srgbClr val="44546A"/>
        </a:lt2>
        <a:accent1>
          <a:srgbClr val="4472C4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5B9BD5"/>
        </a:accent5>
        <a:accent6>
          <a:srgbClr val="70AD47"/>
        </a:accent6>
        <a:hlink>
          <a:srgbClr val="0563C1"/>
        </a:hlink>
        <a:folHlink>
          <a:srgbClr val="954F72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E7E6E6"/>
      </a:dk2>
      <a:lt2>
        <a:srgbClr val="44546A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6CBE6"/>
      </a:accent5>
      <a:accent6>
        <a:srgbClr val="D470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Color Scheme 1">
        <a:dk1>
          <a:srgbClr val="000000"/>
        </a:dk1>
        <a:lt1>
          <a:srgbClr val="FFFFFF"/>
        </a:lt1>
        <a:dk2>
          <a:srgbClr val="E7E6E6"/>
        </a:dk2>
        <a:lt2>
          <a:srgbClr val="44546A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6CBE6"/>
        </a:accent5>
        <a:accent6>
          <a:srgbClr val="D4702B"/>
        </a:accent6>
        <a:hlink>
          <a:srgbClr val="0563C1"/>
        </a:hlink>
        <a:folHlink>
          <a:srgbClr val="954F72"/>
        </a:folHlink>
      </a:clrScheme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846</Words>
  <Application>Microsoft Office PowerPoint</Application>
  <PresentationFormat>Widescreen</PresentationFormat>
  <Paragraphs>144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Angsana New</vt:lpstr>
      <vt:lpstr>Arial</vt:lpstr>
      <vt:lpstr>Calibri</vt:lpstr>
      <vt:lpstr>Calibri Light</vt:lpstr>
      <vt:lpstr>Cambria</vt:lpstr>
      <vt:lpstr>DejaVu Sans</vt:lpstr>
      <vt:lpstr>Museo 100</vt:lpstr>
      <vt:lpstr>Nyala</vt:lpstr>
      <vt:lpstr>Tahoma</vt:lpstr>
      <vt:lpstr>Times New Roman</vt:lpstr>
      <vt:lpstr>Wingdings</vt:lpstr>
      <vt:lpstr>Office 主题</vt:lpstr>
      <vt:lpstr>Office 主题</vt:lpstr>
      <vt:lpstr>   </vt:lpstr>
      <vt:lpstr>Session objectives</vt:lpstr>
      <vt:lpstr>Presentation outline</vt:lpstr>
      <vt:lpstr>Introduction</vt:lpstr>
      <vt:lpstr>Con’t</vt:lpstr>
      <vt:lpstr>PowerPoint Presentation</vt:lpstr>
      <vt:lpstr>Con’t</vt:lpstr>
      <vt:lpstr>Health Extension Packages</vt:lpstr>
      <vt:lpstr>Implementation areas/sites</vt:lpstr>
      <vt:lpstr>Implementation areas</vt:lpstr>
      <vt:lpstr>Objective of the HEP</vt:lpstr>
      <vt:lpstr>Implementation Strategies</vt:lpstr>
      <vt:lpstr>Guiding principles</vt:lpstr>
      <vt:lpstr>The Family Health Team</vt:lpstr>
      <vt:lpstr>The Family Health Team</vt:lpstr>
      <vt:lpstr>FHT and CAG</vt:lpstr>
      <vt:lpstr>Monitoring and evaluation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Workshop on Appropriate Clinical Use of Blood</dc:title>
  <dc:creator>yohannesk</dc:creator>
  <cp:lastModifiedBy>Microsoft account</cp:lastModifiedBy>
  <cp:revision>13</cp:revision>
  <dcterms:created xsi:type="dcterms:W3CDTF">2006-02-19T12:56:40Z</dcterms:created>
  <dcterms:modified xsi:type="dcterms:W3CDTF">2024-04-02T11:00:01Z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c690173ee01845c08e84b0fbfecfdf90</vt:lpwstr>
  </property>
</Properties>
</file>