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346" r:id="rId3"/>
    <p:sldId id="347" r:id="rId4"/>
    <p:sldId id="348" r:id="rId5"/>
    <p:sldId id="341" r:id="rId6"/>
    <p:sldId id="349" r:id="rId7"/>
    <p:sldId id="350" r:id="rId8"/>
    <p:sldId id="353" r:id="rId9"/>
    <p:sldId id="351" r:id="rId10"/>
    <p:sldId id="352" r:id="rId11"/>
    <p:sldId id="337" r:id="rId12"/>
    <p:sldId id="267" r:id="rId13"/>
    <p:sldId id="338" r:id="rId14"/>
    <p:sldId id="272" r:id="rId15"/>
    <p:sldId id="258" r:id="rId16"/>
    <p:sldId id="279" r:id="rId17"/>
    <p:sldId id="280" r:id="rId18"/>
    <p:sldId id="282" r:id="rId19"/>
    <p:sldId id="342" r:id="rId20"/>
    <p:sldId id="344" r:id="rId21"/>
    <p:sldId id="284" r:id="rId22"/>
    <p:sldId id="343" r:id="rId23"/>
    <p:sldId id="345" r:id="rId24"/>
    <p:sldId id="288" r:id="rId25"/>
    <p:sldId id="35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25E0D-1539-47B8-B39F-B01F97B0C81E}" v="45" dt="2023-10-01T09:12:35.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79739" autoAdjust="0"/>
  </p:normalViewPr>
  <p:slideViewPr>
    <p:cSldViewPr>
      <p:cViewPr varScale="1">
        <p:scale>
          <a:sx n="74" d="100"/>
          <a:sy n="74" d="100"/>
        </p:scale>
        <p:origin x="171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ama alsamadi" userId="5104eae6fbfca5be" providerId="LiveId" clId="{17825E0D-1539-47B8-B39F-B01F97B0C81E}"/>
    <pc:docChg chg="undo custSel addSld modSld">
      <pc:chgData name="osama alsamadi" userId="5104eae6fbfca5be" providerId="LiveId" clId="{17825E0D-1539-47B8-B39F-B01F97B0C81E}" dt="2023-10-11T17:09:43.814" v="301" actId="403"/>
      <pc:docMkLst>
        <pc:docMk/>
      </pc:docMkLst>
      <pc:sldChg chg="modSp mod setBg">
        <pc:chgData name="osama alsamadi" userId="5104eae6fbfca5be" providerId="LiveId" clId="{17825E0D-1539-47B8-B39F-B01F97B0C81E}" dt="2023-10-01T08:56:59.331" v="192" actId="13926"/>
        <pc:sldMkLst>
          <pc:docMk/>
          <pc:sldMk cId="0" sldId="282"/>
        </pc:sldMkLst>
        <pc:spChg chg="mod">
          <ac:chgData name="osama alsamadi" userId="5104eae6fbfca5be" providerId="LiveId" clId="{17825E0D-1539-47B8-B39F-B01F97B0C81E}" dt="2023-09-30T22:15:16.962" v="44" actId="207"/>
          <ac:spMkLst>
            <pc:docMk/>
            <pc:sldMk cId="0" sldId="282"/>
            <ac:spMk id="2" creationId="{00000000-0000-0000-0000-000000000000}"/>
          </ac:spMkLst>
        </pc:spChg>
        <pc:spChg chg="mod">
          <ac:chgData name="osama alsamadi" userId="5104eae6fbfca5be" providerId="LiveId" clId="{17825E0D-1539-47B8-B39F-B01F97B0C81E}" dt="2023-10-01T08:56:59.331" v="192" actId="13926"/>
          <ac:spMkLst>
            <pc:docMk/>
            <pc:sldMk cId="0" sldId="282"/>
            <ac:spMk id="3" creationId="{00000000-0000-0000-0000-000000000000}"/>
          </ac:spMkLst>
        </pc:spChg>
      </pc:sldChg>
      <pc:sldChg chg="addSp modSp mod">
        <pc:chgData name="osama alsamadi" userId="5104eae6fbfca5be" providerId="LiveId" clId="{17825E0D-1539-47B8-B39F-B01F97B0C81E}" dt="2023-10-01T09:17:06.984" v="251" actId="207"/>
        <pc:sldMkLst>
          <pc:docMk/>
          <pc:sldMk cId="0" sldId="288"/>
        </pc:sldMkLst>
        <pc:spChg chg="add mod">
          <ac:chgData name="osama alsamadi" userId="5104eae6fbfca5be" providerId="LiveId" clId="{17825E0D-1539-47B8-B39F-B01F97B0C81E}" dt="2023-10-01T09:17:06.984" v="251" actId="207"/>
          <ac:spMkLst>
            <pc:docMk/>
            <pc:sldMk cId="0" sldId="288"/>
            <ac:spMk id="7" creationId="{D90C142B-4F6C-2792-0A6C-084685E34B96}"/>
          </ac:spMkLst>
        </pc:spChg>
        <pc:picChg chg="mod">
          <ac:chgData name="osama alsamadi" userId="5104eae6fbfca5be" providerId="LiveId" clId="{17825E0D-1539-47B8-B39F-B01F97B0C81E}" dt="2023-10-01T09:16:59.166" v="249" actId="1076"/>
          <ac:picMkLst>
            <pc:docMk/>
            <pc:sldMk cId="0" sldId="288"/>
            <ac:picMk id="5" creationId="{00000000-0000-0000-0000-000000000000}"/>
          </ac:picMkLst>
        </pc:picChg>
      </pc:sldChg>
      <pc:sldChg chg="modSp mod setBg">
        <pc:chgData name="osama alsamadi" userId="5104eae6fbfca5be" providerId="LiveId" clId="{17825E0D-1539-47B8-B39F-B01F97B0C81E}" dt="2023-10-11T17:09:43.814" v="301" actId="403"/>
        <pc:sldMkLst>
          <pc:docMk/>
          <pc:sldMk cId="3755504491" sldId="342"/>
        </pc:sldMkLst>
        <pc:spChg chg="mod">
          <ac:chgData name="osama alsamadi" userId="5104eae6fbfca5be" providerId="LiveId" clId="{17825E0D-1539-47B8-B39F-B01F97B0C81E}" dt="2023-09-30T22:20:29.789" v="67" actId="13926"/>
          <ac:spMkLst>
            <pc:docMk/>
            <pc:sldMk cId="3755504491" sldId="342"/>
            <ac:spMk id="2" creationId="{00000000-0000-0000-0000-000000000000}"/>
          </ac:spMkLst>
        </pc:spChg>
        <pc:spChg chg="mod">
          <ac:chgData name="osama alsamadi" userId="5104eae6fbfca5be" providerId="LiveId" clId="{17825E0D-1539-47B8-B39F-B01F97B0C81E}" dt="2023-10-11T17:09:43.814" v="301" actId="403"/>
          <ac:spMkLst>
            <pc:docMk/>
            <pc:sldMk cId="3755504491" sldId="342"/>
            <ac:spMk id="3" creationId="{00000000-0000-0000-0000-000000000000}"/>
          </ac:spMkLst>
        </pc:spChg>
      </pc:sldChg>
      <pc:sldChg chg="modSp mod">
        <pc:chgData name="osama alsamadi" userId="5104eae6fbfca5be" providerId="LiveId" clId="{17825E0D-1539-47B8-B39F-B01F97B0C81E}" dt="2023-10-01T09:10:12.554" v="222" actId="404"/>
        <pc:sldMkLst>
          <pc:docMk/>
          <pc:sldMk cId="4294226675" sldId="343"/>
        </pc:sldMkLst>
        <pc:spChg chg="mod">
          <ac:chgData name="osama alsamadi" userId="5104eae6fbfca5be" providerId="LiveId" clId="{17825E0D-1539-47B8-B39F-B01F97B0C81E}" dt="2023-10-01T09:10:12.554" v="222" actId="404"/>
          <ac:spMkLst>
            <pc:docMk/>
            <pc:sldMk cId="4294226675" sldId="343"/>
            <ac:spMk id="3" creationId="{00000000-0000-0000-0000-000000000000}"/>
          </ac:spMkLst>
        </pc:spChg>
      </pc:sldChg>
      <pc:sldChg chg="modSp mod">
        <pc:chgData name="osama alsamadi" userId="5104eae6fbfca5be" providerId="LiveId" clId="{17825E0D-1539-47B8-B39F-B01F97B0C81E}" dt="2023-10-01T08:58:39.917" v="204" actId="13926"/>
        <pc:sldMkLst>
          <pc:docMk/>
          <pc:sldMk cId="2904245372" sldId="344"/>
        </pc:sldMkLst>
        <pc:spChg chg="mod">
          <ac:chgData name="osama alsamadi" userId="5104eae6fbfca5be" providerId="LiveId" clId="{17825E0D-1539-47B8-B39F-B01F97B0C81E}" dt="2023-10-01T08:58:39.917" v="204" actId="13926"/>
          <ac:spMkLst>
            <pc:docMk/>
            <pc:sldMk cId="2904245372" sldId="344"/>
            <ac:spMk id="3" creationId="{00000000-0000-0000-0000-000000000000}"/>
          </ac:spMkLst>
        </pc:spChg>
      </pc:sldChg>
      <pc:sldChg chg="delSp modSp new mod">
        <pc:chgData name="osama alsamadi" userId="5104eae6fbfca5be" providerId="LiveId" clId="{17825E0D-1539-47B8-B39F-B01F97B0C81E}" dt="2023-10-01T09:29:26.071" v="290" actId="5793"/>
        <pc:sldMkLst>
          <pc:docMk/>
          <pc:sldMk cId="634083858" sldId="354"/>
        </pc:sldMkLst>
        <pc:spChg chg="del">
          <ac:chgData name="osama alsamadi" userId="5104eae6fbfca5be" providerId="LiveId" clId="{17825E0D-1539-47B8-B39F-B01F97B0C81E}" dt="2023-10-01T09:12:52.374" v="226" actId="21"/>
          <ac:spMkLst>
            <pc:docMk/>
            <pc:sldMk cId="634083858" sldId="354"/>
            <ac:spMk id="2" creationId="{87A340F9-1EFC-4723-5B03-6D6FB536A0E4}"/>
          </ac:spMkLst>
        </pc:spChg>
        <pc:spChg chg="mod">
          <ac:chgData name="osama alsamadi" userId="5104eae6fbfca5be" providerId="LiveId" clId="{17825E0D-1539-47B8-B39F-B01F97B0C81E}" dt="2023-10-01T09:29:26.071" v="290" actId="5793"/>
          <ac:spMkLst>
            <pc:docMk/>
            <pc:sldMk cId="634083858" sldId="354"/>
            <ac:spMk id="3" creationId="{60EE09C7-63F4-E009-8EE0-46077B32693D}"/>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30T19:23:54.32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2,'60'3,"0"3,-1 3,68 19,-52-11,84 9,319-18,-273-11,-157 1,63-11,-77 8,37-9,102-32,-123 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30T19:24:04.83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4100 34,'-3443'0,"3287"-11,29 1,2 9,-80-5,161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30T19:24:06.90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2715 0,'-1'2,"1"0,0-1,-1 1,1-1,-1 1,1-1,-1 1,0-1,1 1,-1-1,0 0,0 1,0-1,0 0,-1 0,1 1,0-1,0 0,-1 0,1-1,0 1,-1 0,1 0,-1-1,-2 2,-47 11,35-10,-44 12,0-4,-120 9,51-19,-159 11,176-3,-163-7,131-4,-1150 2,1237 4,37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30T19:24:29.29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0 103,'211'1,"230"-2,-356-6,0-4,88-22,-150 28,33-3,0 2,112 4,-90 3,342-19,-376 12,-13-1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30T19:27:58.24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1821 1,'-39'0,"-68"0,-152 18,-131 26,-574-8,902-36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F17E0-44DA-454D-8EC9-97304BD96368}" type="datetimeFigureOut">
              <a:rPr lang="en-US" smtClean="0"/>
              <a:t>10/11/2023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3313A4-CF9A-4307-ADB2-F2D66C995727}" type="slidenum">
              <a:rPr lang="en-US" smtClean="0"/>
              <a:t>‹#›</a:t>
            </a:fld>
            <a:endParaRPr lang="en-US"/>
          </a:p>
        </p:txBody>
      </p:sp>
    </p:spTree>
    <p:extLst>
      <p:ext uri="{BB962C8B-B14F-4D97-AF65-F5344CB8AC3E}">
        <p14:creationId xmlns:p14="http://schemas.microsoft.com/office/powerpoint/2010/main" val="410907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5" name="Google Shape;17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6013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313A4-CF9A-4307-ADB2-F2D66C995727}" type="slidenum">
              <a:rPr lang="en-US" smtClean="0"/>
              <a:t>16</a:t>
            </a:fld>
            <a:endParaRPr lang="en-US"/>
          </a:p>
        </p:txBody>
      </p:sp>
    </p:spTree>
    <p:extLst>
      <p:ext uri="{BB962C8B-B14F-4D97-AF65-F5344CB8AC3E}">
        <p14:creationId xmlns:p14="http://schemas.microsoft.com/office/powerpoint/2010/main" val="2084060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313A4-CF9A-4307-ADB2-F2D66C995727}" type="slidenum">
              <a:rPr lang="en-US" smtClean="0"/>
              <a:t>17</a:t>
            </a:fld>
            <a:endParaRPr lang="en-US"/>
          </a:p>
        </p:txBody>
      </p:sp>
    </p:spTree>
    <p:extLst>
      <p:ext uri="{BB962C8B-B14F-4D97-AF65-F5344CB8AC3E}">
        <p14:creationId xmlns:p14="http://schemas.microsoft.com/office/powerpoint/2010/main" val="3935648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normAutofit fontScale="85000" lnSpcReduction="20000"/>
          </a:bodyPr>
          <a:lstStyle/>
          <a:p>
            <a:r>
              <a:rPr lang="en-US" sz="1200" b="0" i="0" kern="1200" dirty="0">
                <a:solidFill>
                  <a:schemeClr val="tx1"/>
                </a:solidFill>
                <a:effectLst/>
                <a:latin typeface="+mn-lt"/>
                <a:ea typeface="+mn-ea"/>
                <a:cs typeface="+mn-cs"/>
              </a:rPr>
              <a:t>Positron Emission Tomography (PET) plays a significant role in the field of endocrinology by providing valuable information about the function and metabolism of various endocrine glands and tissues. Here are some key roles that PET imaging plays in endocrinology:</a:t>
            </a:r>
          </a:p>
          <a:p>
            <a:r>
              <a:rPr lang="en-US" sz="1200" b="1" i="0" kern="1200" dirty="0">
                <a:solidFill>
                  <a:schemeClr val="tx1"/>
                </a:solidFill>
                <a:effectLst/>
                <a:latin typeface="+mn-lt"/>
                <a:ea typeface="+mn-ea"/>
                <a:cs typeface="+mn-cs"/>
              </a:rPr>
              <a:t>Thyroid Cancer Staging</a:t>
            </a:r>
            <a:r>
              <a:rPr lang="en-US" sz="1200" b="0" i="0" kern="1200" dirty="0">
                <a:solidFill>
                  <a:schemeClr val="tx1"/>
                </a:solidFill>
                <a:effectLst/>
                <a:latin typeface="+mn-lt"/>
                <a:ea typeface="+mn-ea"/>
                <a:cs typeface="+mn-cs"/>
              </a:rPr>
              <a:t>: PET scans using radiotracers like </a:t>
            </a:r>
            <a:r>
              <a:rPr lang="en-US" sz="1200" b="0" i="0" kern="1200" dirty="0" err="1">
                <a:solidFill>
                  <a:schemeClr val="tx1"/>
                </a:solidFill>
                <a:effectLst/>
                <a:latin typeface="+mn-lt"/>
                <a:ea typeface="+mn-ea"/>
                <a:cs typeface="+mn-cs"/>
              </a:rPr>
              <a:t>fluorodeoxyglucose</a:t>
            </a:r>
            <a:r>
              <a:rPr lang="en-US" sz="1200" b="0" i="0" kern="1200" dirty="0">
                <a:solidFill>
                  <a:schemeClr val="tx1"/>
                </a:solidFill>
                <a:effectLst/>
                <a:latin typeface="+mn-lt"/>
                <a:ea typeface="+mn-ea"/>
                <a:cs typeface="+mn-cs"/>
              </a:rPr>
              <a:t> (FDG) can help in the staging of thyroid cancer. Thyroid cancers with higher metabolic activity are more likely to be aggressive, and PET imaging can help identify the extent of cancer spread beyond the thyroid gland.</a:t>
            </a:r>
          </a:p>
          <a:p>
            <a:r>
              <a:rPr lang="en-US" sz="1200" b="1" i="0" kern="1200" dirty="0">
                <a:solidFill>
                  <a:schemeClr val="tx1"/>
                </a:solidFill>
                <a:effectLst/>
                <a:latin typeface="+mn-lt"/>
                <a:ea typeface="+mn-ea"/>
                <a:cs typeface="+mn-cs"/>
              </a:rPr>
              <a:t>Neuroendocrine Tumor Detection</a:t>
            </a:r>
            <a:r>
              <a:rPr lang="en-US" sz="1200" b="0" i="0" kern="1200" dirty="0">
                <a:solidFill>
                  <a:schemeClr val="tx1"/>
                </a:solidFill>
                <a:effectLst/>
                <a:latin typeface="+mn-lt"/>
                <a:ea typeface="+mn-ea"/>
                <a:cs typeface="+mn-cs"/>
              </a:rPr>
              <a:t>: PET scans are valuable in detecting and localizing neuroendocrine tumors (NETs) throughout the body. Radiotracers like gallium-68 DOTATATE target the </a:t>
            </a:r>
            <a:r>
              <a:rPr lang="en-US" sz="1200" b="0" i="0" kern="1200" dirty="0" err="1">
                <a:solidFill>
                  <a:schemeClr val="tx1"/>
                </a:solidFill>
                <a:effectLst/>
                <a:latin typeface="+mn-lt"/>
                <a:ea typeface="+mn-ea"/>
                <a:cs typeface="+mn-cs"/>
              </a:rPr>
              <a:t>somatostatin</a:t>
            </a:r>
            <a:r>
              <a:rPr lang="en-US" sz="1200" b="0" i="0" kern="1200" dirty="0">
                <a:solidFill>
                  <a:schemeClr val="tx1"/>
                </a:solidFill>
                <a:effectLst/>
                <a:latin typeface="+mn-lt"/>
                <a:ea typeface="+mn-ea"/>
                <a:cs typeface="+mn-cs"/>
              </a:rPr>
              <a:t> receptors commonly found on NETs, allowing for precise localization and staging.</a:t>
            </a:r>
          </a:p>
          <a:p>
            <a:r>
              <a:rPr lang="en-US" sz="1200" b="1" i="0" kern="1200" dirty="0">
                <a:solidFill>
                  <a:schemeClr val="tx1"/>
                </a:solidFill>
                <a:effectLst/>
                <a:latin typeface="+mn-lt"/>
                <a:ea typeface="+mn-ea"/>
                <a:cs typeface="+mn-cs"/>
              </a:rPr>
              <a:t>Parathyroid Imaging</a:t>
            </a:r>
            <a:r>
              <a:rPr lang="en-US" sz="1200" b="0" i="0" kern="1200" dirty="0">
                <a:solidFill>
                  <a:schemeClr val="tx1"/>
                </a:solidFill>
                <a:effectLst/>
                <a:latin typeface="+mn-lt"/>
                <a:ea typeface="+mn-ea"/>
                <a:cs typeface="+mn-cs"/>
              </a:rPr>
              <a:t>: PET/CT with radiotracers like fluorine-18 </a:t>
            </a:r>
            <a:r>
              <a:rPr lang="en-US" sz="1200" b="0" i="0" kern="1200" dirty="0" err="1">
                <a:solidFill>
                  <a:schemeClr val="tx1"/>
                </a:solidFill>
                <a:effectLst/>
                <a:latin typeface="+mn-lt"/>
                <a:ea typeface="+mn-ea"/>
                <a:cs typeface="+mn-cs"/>
              </a:rPr>
              <a:t>fluorocholine</a:t>
            </a:r>
            <a:r>
              <a:rPr lang="en-US" sz="1200" b="0" i="0" kern="1200" dirty="0">
                <a:solidFill>
                  <a:schemeClr val="tx1"/>
                </a:solidFill>
                <a:effectLst/>
                <a:latin typeface="+mn-lt"/>
                <a:ea typeface="+mn-ea"/>
                <a:cs typeface="+mn-cs"/>
              </a:rPr>
              <a:t> (F-18 FCH) can help locate abnormal parathyroid glands in cases of hyperparathyroidism, guiding surgeons to remove the affected glands more accurately.</a:t>
            </a:r>
          </a:p>
          <a:p>
            <a:r>
              <a:rPr lang="en-US" sz="1200" b="1" i="0" kern="1200" dirty="0">
                <a:solidFill>
                  <a:schemeClr val="tx1"/>
                </a:solidFill>
                <a:effectLst/>
                <a:latin typeface="+mn-lt"/>
                <a:ea typeface="+mn-ea"/>
                <a:cs typeface="+mn-cs"/>
              </a:rPr>
              <a:t>Pituitary Gland Evaluation</a:t>
            </a:r>
            <a:r>
              <a:rPr lang="en-US" sz="1200" b="0" i="0" kern="1200" dirty="0">
                <a:solidFill>
                  <a:schemeClr val="tx1"/>
                </a:solidFill>
                <a:effectLst/>
                <a:latin typeface="+mn-lt"/>
                <a:ea typeface="+mn-ea"/>
                <a:cs typeface="+mn-cs"/>
              </a:rPr>
              <a:t>: While PET is not the primary imaging modality for the pituitary gland, it can be used in research settings to study pituitary function and receptor expression. It can help researchers understand how hormones and receptors interact in the pituitary gland.</a:t>
            </a:r>
          </a:p>
          <a:p>
            <a:r>
              <a:rPr lang="en-US" sz="1200" b="1" i="0" kern="1200" dirty="0">
                <a:solidFill>
                  <a:schemeClr val="tx1"/>
                </a:solidFill>
                <a:effectLst/>
                <a:latin typeface="+mn-lt"/>
                <a:ea typeface="+mn-ea"/>
                <a:cs typeface="+mn-cs"/>
              </a:rPr>
              <a:t>Insulin Resistance and Diabetes Research</a:t>
            </a:r>
            <a:r>
              <a:rPr lang="en-US" sz="1200" b="0" i="0" kern="1200" dirty="0">
                <a:solidFill>
                  <a:schemeClr val="tx1"/>
                </a:solidFill>
                <a:effectLst/>
                <a:latin typeface="+mn-lt"/>
                <a:ea typeface="+mn-ea"/>
                <a:cs typeface="+mn-cs"/>
              </a:rPr>
              <a:t>: PET can be used to study glucose metabolism and insulin resistance in various tissues, including skeletal muscle and adipose tissue. This research can provide insights into the underlying mechanisms of type 2 diabetes and help develop new treatment strategies.</a:t>
            </a:r>
          </a:p>
          <a:p>
            <a:r>
              <a:rPr lang="en-US" sz="1200" b="1" i="0" kern="1200" dirty="0">
                <a:solidFill>
                  <a:schemeClr val="tx1"/>
                </a:solidFill>
                <a:effectLst/>
                <a:latin typeface="+mn-lt"/>
                <a:ea typeface="+mn-ea"/>
                <a:cs typeface="+mn-cs"/>
              </a:rPr>
              <a:t>Obesity Research</a:t>
            </a:r>
            <a:r>
              <a:rPr lang="en-US" sz="1200" b="0" i="0" kern="1200" dirty="0">
                <a:solidFill>
                  <a:schemeClr val="tx1"/>
                </a:solidFill>
                <a:effectLst/>
                <a:latin typeface="+mn-lt"/>
                <a:ea typeface="+mn-ea"/>
                <a:cs typeface="+mn-cs"/>
              </a:rPr>
              <a:t>: PET imaging can be used to study the metabolic activity of fat tissue (adipose tissue). Understanding the metabolic activity of fat cells can be important in research related to obesity and its impact on endocrine function.</a:t>
            </a:r>
          </a:p>
          <a:p>
            <a:r>
              <a:rPr lang="en-US" sz="1200" b="1" i="0" kern="1200" dirty="0">
                <a:solidFill>
                  <a:schemeClr val="tx1"/>
                </a:solidFill>
                <a:effectLst/>
                <a:latin typeface="+mn-lt"/>
                <a:ea typeface="+mn-ea"/>
                <a:cs typeface="+mn-cs"/>
              </a:rPr>
              <a:t>Hormone Receptor Imaging</a:t>
            </a:r>
            <a:r>
              <a:rPr lang="en-US" sz="1200" b="0" i="0" kern="1200" dirty="0">
                <a:solidFill>
                  <a:schemeClr val="tx1"/>
                </a:solidFill>
                <a:effectLst/>
                <a:latin typeface="+mn-lt"/>
                <a:ea typeface="+mn-ea"/>
                <a:cs typeface="+mn-cs"/>
              </a:rPr>
              <a:t>: In certain cases, researchers may use PET to study the expression of hormone receptors on tumor cells. This can help tailor hormonal therapy for conditions like breast cancer or prostate cancer.</a:t>
            </a:r>
          </a:p>
          <a:p>
            <a:r>
              <a:rPr lang="en-US" sz="1200" b="1" i="0" kern="1200" dirty="0">
                <a:solidFill>
                  <a:schemeClr val="tx1"/>
                </a:solidFill>
                <a:effectLst/>
                <a:latin typeface="+mn-lt"/>
                <a:ea typeface="+mn-ea"/>
                <a:cs typeface="+mn-cs"/>
              </a:rPr>
              <a:t>Research into Hormone Function</a:t>
            </a:r>
            <a:r>
              <a:rPr lang="en-US" sz="1200" b="0" i="0" kern="1200" dirty="0">
                <a:solidFill>
                  <a:schemeClr val="tx1"/>
                </a:solidFill>
                <a:effectLst/>
                <a:latin typeface="+mn-lt"/>
                <a:ea typeface="+mn-ea"/>
                <a:cs typeface="+mn-cs"/>
              </a:rPr>
              <a:t>: PET can be used in research studies to investigate the production and distribution of various hormones in the body. This can lead to a better understanding of endocrine system function and regulation.</a:t>
            </a:r>
          </a:p>
          <a:p>
            <a:r>
              <a:rPr lang="en-US" sz="1200" b="0" i="0" kern="1200" dirty="0">
                <a:solidFill>
                  <a:schemeClr val="tx1"/>
                </a:solidFill>
                <a:effectLst/>
                <a:latin typeface="+mn-lt"/>
                <a:ea typeface="+mn-ea"/>
                <a:cs typeface="+mn-cs"/>
              </a:rPr>
              <a:t>It's important to note that while PET imaging is a valuable tool in endocrinology research and clinical practice, it is often used in conjunction with other imaging modalities and clinical tests to provide a comprehensive assessment of endocrine conditions. The choice of radiotracer and imaging technique depends on the specific clinical question and the suspected condition being investigated in the endocrine system.</a:t>
            </a:r>
          </a:p>
          <a:p>
            <a:endParaRPr lang="en-US" dirty="0"/>
          </a:p>
        </p:txBody>
      </p:sp>
    </p:spTree>
    <p:extLst>
      <p:ext uri="{BB962C8B-B14F-4D97-AF65-F5344CB8AC3E}">
        <p14:creationId xmlns:p14="http://schemas.microsoft.com/office/powerpoint/2010/main" val="370782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313A4-CF9A-4307-ADB2-F2D66C995727}" type="slidenum">
              <a:rPr lang="en-US" smtClean="0"/>
              <a:t>25</a:t>
            </a:fld>
            <a:endParaRPr lang="en-US"/>
          </a:p>
        </p:txBody>
      </p:sp>
    </p:spTree>
    <p:extLst>
      <p:ext uri="{BB962C8B-B14F-4D97-AF65-F5344CB8AC3E}">
        <p14:creationId xmlns:p14="http://schemas.microsoft.com/office/powerpoint/2010/main" val="168974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0CB60EE8-7D3B-421F-B4CA-AFBA71AD4374}" type="datetimeFigureOut">
              <a:rPr lang="en-US" smtClean="0"/>
              <a:t>10/11/2023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A98572F-56A3-403F-8FD0-EBFD87EF0E87}"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B60EE8-7D3B-421F-B4CA-AFBA71AD4374}"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8572F-56A3-403F-8FD0-EBFD87EF0E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B60EE8-7D3B-421F-B4CA-AFBA71AD4374}"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8572F-56A3-403F-8FD0-EBFD87EF0E8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34"/>
        <p:cNvGrpSpPr/>
        <p:nvPr/>
      </p:nvGrpSpPr>
      <p:grpSpPr>
        <a:xfrm>
          <a:off x="0" y="0"/>
          <a:ext cx="0" cy="0"/>
          <a:chOff x="0" y="0"/>
          <a:chExt cx="0" cy="0"/>
        </a:xfrm>
      </p:grpSpPr>
      <p:sp>
        <p:nvSpPr>
          <p:cNvPr id="35" name="Google Shape;35;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6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7" name="Google Shape;37;p6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8" name="Google Shape;38;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FFFFFF"/>
                </a:solidFill>
                <a:latin typeface="Calibri" panose="020F0502020204030204"/>
                <a:ea typeface="Calibri" panose="020F0502020204030204"/>
                <a:cs typeface="Calibri" panose="020F0502020204030204"/>
                <a:sym typeface="Calibri" panose="020F0502020204030204"/>
              </a:defRPr>
            </a:lvl1pPr>
            <a:lvl2pPr marL="0" lvl="1" indent="0" algn="r">
              <a:spcBef>
                <a:spcPts val="0"/>
              </a:spcBef>
              <a:spcAft>
                <a:spcPts val="0"/>
              </a:spcAft>
              <a:buNone/>
              <a:defRPr sz="1200" b="0" i="0" u="none" strike="noStrike" cap="none">
                <a:solidFill>
                  <a:srgbClr val="FFFFFF"/>
                </a:solidFill>
                <a:latin typeface="Calibri" panose="020F0502020204030204"/>
                <a:ea typeface="Calibri" panose="020F0502020204030204"/>
                <a:cs typeface="Calibri" panose="020F0502020204030204"/>
                <a:sym typeface="Calibri" panose="020F0502020204030204"/>
              </a:defRPr>
            </a:lvl2pPr>
            <a:lvl3pPr marL="0" lvl="2" indent="0" algn="r">
              <a:spcBef>
                <a:spcPts val="0"/>
              </a:spcBef>
              <a:spcAft>
                <a:spcPts val="0"/>
              </a:spcAft>
              <a:buNone/>
              <a:defRPr sz="1200" b="0" i="0" u="none" strike="noStrike" cap="none">
                <a:solidFill>
                  <a:srgbClr val="FFFFFF"/>
                </a:solidFill>
                <a:latin typeface="Calibri" panose="020F0502020204030204"/>
                <a:ea typeface="Calibri" panose="020F0502020204030204"/>
                <a:cs typeface="Calibri" panose="020F0502020204030204"/>
                <a:sym typeface="Calibri" panose="020F0502020204030204"/>
              </a:defRPr>
            </a:lvl3pPr>
            <a:lvl4pPr marL="0" lvl="3" indent="0" algn="r">
              <a:spcBef>
                <a:spcPts val="0"/>
              </a:spcBef>
              <a:spcAft>
                <a:spcPts val="0"/>
              </a:spcAft>
              <a:buNone/>
              <a:defRPr sz="1200" b="0" i="0" u="none" strike="noStrike" cap="none">
                <a:solidFill>
                  <a:srgbClr val="FFFFFF"/>
                </a:solidFill>
                <a:latin typeface="Calibri" panose="020F0502020204030204"/>
                <a:ea typeface="Calibri" panose="020F0502020204030204"/>
                <a:cs typeface="Calibri" panose="020F0502020204030204"/>
                <a:sym typeface="Calibri" panose="020F0502020204030204"/>
              </a:defRPr>
            </a:lvl4pPr>
            <a:lvl5pPr marL="0" lvl="4" indent="0" algn="r">
              <a:spcBef>
                <a:spcPts val="0"/>
              </a:spcBef>
              <a:spcAft>
                <a:spcPts val="0"/>
              </a:spcAft>
              <a:buNone/>
              <a:defRPr sz="1200" b="0" i="0" u="none" strike="noStrike" cap="none">
                <a:solidFill>
                  <a:srgbClr val="FFFFFF"/>
                </a:solidFill>
                <a:latin typeface="Calibri" panose="020F0502020204030204"/>
                <a:ea typeface="Calibri" panose="020F0502020204030204"/>
                <a:cs typeface="Calibri" panose="020F0502020204030204"/>
                <a:sym typeface="Calibri" panose="020F0502020204030204"/>
              </a:defRPr>
            </a:lvl5pPr>
            <a:lvl6pPr marL="0" lvl="5" indent="0" algn="r">
              <a:spcBef>
                <a:spcPts val="0"/>
              </a:spcBef>
              <a:spcAft>
                <a:spcPts val="0"/>
              </a:spcAft>
              <a:buNone/>
              <a:defRPr sz="1200" b="0" i="0" u="none" strike="noStrike" cap="none">
                <a:solidFill>
                  <a:srgbClr val="FFFFFF"/>
                </a:solidFill>
                <a:latin typeface="Calibri" panose="020F0502020204030204"/>
                <a:ea typeface="Calibri" panose="020F0502020204030204"/>
                <a:cs typeface="Calibri" panose="020F0502020204030204"/>
                <a:sym typeface="Calibri" panose="020F0502020204030204"/>
              </a:defRPr>
            </a:lvl6pPr>
            <a:lvl7pPr marL="0" lvl="6" indent="0" algn="r">
              <a:spcBef>
                <a:spcPts val="0"/>
              </a:spcBef>
              <a:spcAft>
                <a:spcPts val="0"/>
              </a:spcAft>
              <a:buNone/>
              <a:defRPr sz="1200" b="0" i="0" u="none" strike="noStrike" cap="none">
                <a:solidFill>
                  <a:srgbClr val="FFFFFF"/>
                </a:solidFill>
                <a:latin typeface="Calibri" panose="020F0502020204030204"/>
                <a:ea typeface="Calibri" panose="020F0502020204030204"/>
                <a:cs typeface="Calibri" panose="020F0502020204030204"/>
                <a:sym typeface="Calibri" panose="020F0502020204030204"/>
              </a:defRPr>
            </a:lvl7pPr>
            <a:lvl8pPr marL="0" lvl="7" indent="0" algn="r">
              <a:spcBef>
                <a:spcPts val="0"/>
              </a:spcBef>
              <a:spcAft>
                <a:spcPts val="0"/>
              </a:spcAft>
              <a:buNone/>
              <a:defRPr sz="1200" b="0" i="0" u="none" strike="noStrike" cap="none">
                <a:solidFill>
                  <a:srgbClr val="FFFFFF"/>
                </a:solidFill>
                <a:latin typeface="Calibri" panose="020F0502020204030204"/>
                <a:ea typeface="Calibri" panose="020F0502020204030204"/>
                <a:cs typeface="Calibri" panose="020F0502020204030204"/>
                <a:sym typeface="Calibri" panose="020F0502020204030204"/>
              </a:defRPr>
            </a:lvl8pPr>
            <a:lvl9pPr marL="0" lvl="8" indent="0" algn="r">
              <a:spcBef>
                <a:spcPts val="0"/>
              </a:spcBef>
              <a:spcAft>
                <a:spcPts val="0"/>
              </a:spcAft>
              <a:buNone/>
              <a:defRPr sz="1200" b="0" i="0" u="none" strike="noStrike" cap="none">
                <a:solidFill>
                  <a:srgbClr val="FFFFFF"/>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B60EE8-7D3B-421F-B4CA-AFBA71AD4374}"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8572F-56A3-403F-8FD0-EBFD87EF0E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025"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CB60EE8-7D3B-421F-B4CA-AFBA71AD4374}"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A98572F-56A3-403F-8FD0-EBFD87EF0E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CB60EE8-7D3B-421F-B4CA-AFBA71AD4374}"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8572F-56A3-403F-8FD0-EBFD87EF0E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CB60EE8-7D3B-421F-B4CA-AFBA71AD4374}"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98572F-56A3-403F-8FD0-EBFD87EF0E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CB60EE8-7D3B-421F-B4CA-AFBA71AD4374}"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98572F-56A3-403F-8FD0-EBFD87EF0E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60EE8-7D3B-421F-B4CA-AFBA71AD4374}"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98572F-56A3-403F-8FD0-EBFD87EF0E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CB60EE8-7D3B-421F-B4CA-AFBA71AD4374}"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8572F-56A3-403F-8FD0-EBFD87EF0E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CB60EE8-7D3B-421F-B4CA-AFBA71AD4374}"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8572F-56A3-403F-8FD0-EBFD87EF0E8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CB60EE8-7D3B-421F-B4CA-AFBA71AD4374}" type="datetimeFigureOut">
              <a:rPr lang="en-US" smtClean="0"/>
              <a:t>10/11/2023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A98572F-56A3-403F-8FD0-EBFD87EF0E8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panose="05020102010507070707"/>
        <a:buChar char=""/>
        <a:defRPr kumimoji="0" sz="2800" kern="1200">
          <a:solidFill>
            <a:schemeClr val="tx1"/>
          </a:solidFill>
          <a:latin typeface="+mn-lt"/>
          <a:ea typeface="+mn-ea"/>
          <a:cs typeface="+mn-cs"/>
        </a:defRPr>
      </a:lvl1pPr>
      <a:lvl2pPr marL="868680" indent="-283210" algn="l" rtl="0" eaLnBrk="1" latinLnBrk="0" hangingPunct="1">
        <a:spcBef>
          <a:spcPct val="20000"/>
        </a:spcBef>
        <a:buClr>
          <a:schemeClr val="tx1"/>
        </a:buClr>
        <a:buSzPct val="80000"/>
        <a:buFont typeface="Wingdings 2" panose="05020102010507070707"/>
        <a:buChar char=""/>
        <a:defRPr kumimoji="0" sz="2400" kern="1200">
          <a:solidFill>
            <a:schemeClr val="tx1"/>
          </a:solidFill>
          <a:latin typeface="+mn-lt"/>
          <a:ea typeface="+mn-ea"/>
          <a:cs typeface="+mn-cs"/>
        </a:defRPr>
      </a:lvl2pPr>
      <a:lvl3pPr marL="1134110" indent="-228600" algn="l" rtl="0" eaLnBrk="1" latinLnBrk="0" hangingPunct="1">
        <a:spcBef>
          <a:spcPct val="20000"/>
        </a:spcBef>
        <a:buClr>
          <a:schemeClr val="tx1"/>
        </a:buClr>
        <a:buSzPct val="95000"/>
        <a:buFont typeface="Wingdings" panose="05000000000000000000"/>
        <a:buChar char=""/>
        <a:defRPr kumimoji="0" sz="2200" kern="1200">
          <a:solidFill>
            <a:schemeClr val="tx1"/>
          </a:solidFill>
          <a:latin typeface="+mn-lt"/>
          <a:ea typeface="+mn-ea"/>
          <a:cs typeface="+mn-cs"/>
        </a:defRPr>
      </a:lvl3pPr>
      <a:lvl4pPr marL="1353185" indent="-182880" algn="l" rtl="0" eaLnBrk="1" latinLnBrk="0" hangingPunct="1">
        <a:spcBef>
          <a:spcPct val="20000"/>
        </a:spcBef>
        <a:buClr>
          <a:schemeClr val="tx1"/>
        </a:buClr>
        <a:buSzPct val="100000"/>
        <a:buFont typeface="Wingdings 3" panose="05040102010807070707"/>
        <a:buChar char=""/>
        <a:defRPr kumimoji="0" sz="2000" kern="1200">
          <a:solidFill>
            <a:schemeClr val="tx1"/>
          </a:solidFill>
          <a:latin typeface="+mn-lt"/>
          <a:ea typeface="+mn-ea"/>
          <a:cs typeface="+mn-cs"/>
        </a:defRPr>
      </a:lvl4pPr>
      <a:lvl5pPr marL="1545590" indent="-182880" algn="l" rtl="0" eaLnBrk="1" latinLnBrk="0" hangingPunct="1">
        <a:spcBef>
          <a:spcPct val="20000"/>
        </a:spcBef>
        <a:buClr>
          <a:schemeClr val="tx1"/>
        </a:buClr>
        <a:buFont typeface="Wingdings 2" panose="05020102010507070707"/>
        <a:buChar char=""/>
        <a:defRPr kumimoji="0" sz="2000" kern="1200">
          <a:solidFill>
            <a:schemeClr val="tx1"/>
          </a:solidFill>
          <a:latin typeface="+mn-lt"/>
          <a:ea typeface="+mn-ea"/>
          <a:cs typeface="+mn-cs"/>
        </a:defRPr>
      </a:lvl5pPr>
      <a:lvl6pPr marL="1764665" indent="-182880" algn="l" rtl="0" eaLnBrk="1" latinLnBrk="0" hangingPunct="1">
        <a:spcBef>
          <a:spcPct val="20000"/>
        </a:spcBef>
        <a:buClr>
          <a:schemeClr val="tx1"/>
        </a:buClr>
        <a:buFont typeface="Wingdings 3" panose="05040102010807070707"/>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panose="05020102010507070707"/>
        <a:buChar char=""/>
        <a:defRPr kumimoji="0" sz="1600" kern="1200">
          <a:solidFill>
            <a:schemeClr val="tx1"/>
          </a:solidFill>
          <a:latin typeface="+mn-lt"/>
          <a:ea typeface="+mn-ea"/>
          <a:cs typeface="+mn-cs"/>
        </a:defRPr>
      </a:lvl7pPr>
      <a:lvl8pPr marL="2167255" indent="-182880" algn="l" rtl="0" eaLnBrk="1" latinLnBrk="0" hangingPunct="1">
        <a:spcBef>
          <a:spcPct val="20000"/>
        </a:spcBef>
        <a:buClr>
          <a:schemeClr val="tx1"/>
        </a:buClr>
        <a:buFont typeface="Wingdings 2" panose="05020102010507070707"/>
        <a:buChar char=""/>
        <a:defRPr kumimoji="0" sz="1400" kern="1200">
          <a:solidFill>
            <a:schemeClr val="tx1"/>
          </a:solidFill>
          <a:latin typeface="+mn-lt"/>
          <a:ea typeface="+mn-ea"/>
          <a:cs typeface="+mn-cs"/>
        </a:defRPr>
      </a:lvl8pPr>
      <a:lvl9pPr marL="2368550" indent="-182880" algn="l" rtl="0" eaLnBrk="1" latinLnBrk="0" hangingPunct="1">
        <a:spcBef>
          <a:spcPct val="20000"/>
        </a:spcBef>
        <a:buClr>
          <a:schemeClr val="tx1"/>
        </a:buClr>
        <a:buFont typeface="Wingdings 2" panose="05020102010507070707"/>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customXml" Target="../ink/ink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https://www.youtube.com/embed/5_k6GVMwQ8w?feature=oembed" TargetMode="External"/><Relationship Id="rId1" Type="http://schemas.openxmlformats.org/officeDocument/2006/relationships/video" Target="NULL" TargetMode="External"/><Relationship Id="rId6" Type="http://schemas.openxmlformats.org/officeDocument/2006/relationships/image" Target="../media/image6.jpeg"/><Relationship Id="rId5" Type="http://schemas.openxmlformats.org/officeDocument/2006/relationships/hyperlink" Target="https://www.youtube.com/watch?v=5_k6GVMwQ8w" TargetMode="External"/><Relationship Id="rId4"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effectLst/>
              </a:rPr>
              <a:t>Radiology and Endocrinology</a:t>
            </a:r>
            <a:endParaRPr lang="en-US" dirty="0"/>
          </a:p>
        </p:txBody>
      </p:sp>
      <p:sp>
        <p:nvSpPr>
          <p:cNvPr id="3" name="Subtitle 2"/>
          <p:cNvSpPr>
            <a:spLocks noGrp="1"/>
          </p:cNvSpPr>
          <p:nvPr>
            <p:ph type="subTitle" idx="1"/>
          </p:nvPr>
        </p:nvSpPr>
        <p:spPr/>
        <p:txBody>
          <a:bodyPr/>
          <a:lstStyle/>
          <a:p>
            <a:r>
              <a:rPr lang="en-US" dirty="0" err="1"/>
              <a:t>Papuna</a:t>
            </a:r>
            <a:r>
              <a:rPr lang="en-US" dirty="0"/>
              <a:t>  </a:t>
            </a:r>
            <a:r>
              <a:rPr lang="en-US" dirty="0" err="1"/>
              <a:t>Arevadze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F5E652C-7988-2B38-4301-B9A201B85E26}"/>
              </a:ext>
            </a:extLst>
          </p:cNvPr>
          <p:cNvPicPr>
            <a:picLocks noGrp="1" noChangeAspect="1"/>
          </p:cNvPicPr>
          <p:nvPr>
            <p:ph idx="1"/>
          </p:nvPr>
        </p:nvPicPr>
        <p:blipFill>
          <a:blip r:embed="rId2"/>
          <a:stretch>
            <a:fillRect/>
          </a:stretch>
        </p:blipFill>
        <p:spPr>
          <a:xfrm>
            <a:off x="2699792" y="764704"/>
            <a:ext cx="5541376" cy="5571067"/>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7E5BCA6-5DC3-36C6-7EEE-890541512BBF}"/>
                  </a:ext>
                </a:extLst>
              </p14:cNvPr>
              <p14:cNvContentPartPr/>
              <p14:nvPr/>
            </p14:nvContentPartPr>
            <p14:xfrm>
              <a:off x="4495587" y="5121853"/>
              <a:ext cx="615960" cy="35640"/>
            </p14:xfrm>
          </p:contentPart>
        </mc:Choice>
        <mc:Fallback xmlns="">
          <p:pic>
            <p:nvPicPr>
              <p:cNvPr id="5" name="Ink 4">
                <a:extLst>
                  <a:ext uri="{FF2B5EF4-FFF2-40B4-BE49-F238E27FC236}">
                    <a16:creationId xmlns:a16="http://schemas.microsoft.com/office/drawing/2014/main" id="{27E5BCA6-5DC3-36C6-7EEE-890541512BBF}"/>
                  </a:ext>
                </a:extLst>
              </p:cNvPr>
              <p:cNvPicPr/>
              <p:nvPr/>
            </p:nvPicPr>
            <p:blipFill>
              <a:blip r:embed="rId4"/>
              <a:stretch>
                <a:fillRect/>
              </a:stretch>
            </p:blipFill>
            <p:spPr>
              <a:xfrm>
                <a:off x="4423587" y="4977853"/>
                <a:ext cx="7596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CE6AD239-ACE8-1AEB-2876-7C2CFFBA309E}"/>
                  </a:ext>
                </a:extLst>
              </p14:cNvPr>
              <p14:cNvContentPartPr/>
              <p14:nvPr/>
            </p14:nvContentPartPr>
            <p14:xfrm>
              <a:off x="4188147" y="4212493"/>
              <a:ext cx="1476360" cy="12240"/>
            </p14:xfrm>
          </p:contentPart>
        </mc:Choice>
        <mc:Fallback xmlns="">
          <p:pic>
            <p:nvPicPr>
              <p:cNvPr id="6" name="Ink 5">
                <a:extLst>
                  <a:ext uri="{FF2B5EF4-FFF2-40B4-BE49-F238E27FC236}">
                    <a16:creationId xmlns:a16="http://schemas.microsoft.com/office/drawing/2014/main" id="{CE6AD239-ACE8-1AEB-2876-7C2CFFBA309E}"/>
                  </a:ext>
                </a:extLst>
              </p:cNvPr>
              <p:cNvPicPr/>
              <p:nvPr/>
            </p:nvPicPr>
            <p:blipFill>
              <a:blip r:embed="rId6"/>
              <a:stretch>
                <a:fillRect/>
              </a:stretch>
            </p:blipFill>
            <p:spPr>
              <a:xfrm>
                <a:off x="4116147" y="4068853"/>
                <a:ext cx="16200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2404049B-4433-7F50-2CF9-2B21A5B8BF3E}"/>
                  </a:ext>
                </a:extLst>
              </p14:cNvPr>
              <p14:cNvContentPartPr/>
              <p14:nvPr/>
            </p14:nvContentPartPr>
            <p14:xfrm>
              <a:off x="4822467" y="3987853"/>
              <a:ext cx="977400" cy="45720"/>
            </p14:xfrm>
          </p:contentPart>
        </mc:Choice>
        <mc:Fallback xmlns="">
          <p:pic>
            <p:nvPicPr>
              <p:cNvPr id="7" name="Ink 6">
                <a:extLst>
                  <a:ext uri="{FF2B5EF4-FFF2-40B4-BE49-F238E27FC236}">
                    <a16:creationId xmlns:a16="http://schemas.microsoft.com/office/drawing/2014/main" id="{2404049B-4433-7F50-2CF9-2B21A5B8BF3E}"/>
                  </a:ext>
                </a:extLst>
              </p:cNvPr>
              <p:cNvPicPr/>
              <p:nvPr/>
            </p:nvPicPr>
            <p:blipFill>
              <a:blip r:embed="rId8"/>
              <a:stretch>
                <a:fillRect/>
              </a:stretch>
            </p:blipFill>
            <p:spPr>
              <a:xfrm>
                <a:off x="4750827" y="3843853"/>
                <a:ext cx="112104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5E7C1714-3772-610A-F1F2-3E0476703644}"/>
                  </a:ext>
                </a:extLst>
              </p14:cNvPr>
              <p14:cNvContentPartPr/>
              <p14:nvPr/>
            </p14:nvContentPartPr>
            <p14:xfrm>
              <a:off x="6798867" y="4958053"/>
              <a:ext cx="673920" cy="37800"/>
            </p14:xfrm>
          </p:contentPart>
        </mc:Choice>
        <mc:Fallback xmlns="">
          <p:pic>
            <p:nvPicPr>
              <p:cNvPr id="8" name="Ink 7">
                <a:extLst>
                  <a:ext uri="{FF2B5EF4-FFF2-40B4-BE49-F238E27FC236}">
                    <a16:creationId xmlns:a16="http://schemas.microsoft.com/office/drawing/2014/main" id="{5E7C1714-3772-610A-F1F2-3E0476703644}"/>
                  </a:ext>
                </a:extLst>
              </p:cNvPr>
              <p:cNvPicPr/>
              <p:nvPr/>
            </p:nvPicPr>
            <p:blipFill>
              <a:blip r:embed="rId10"/>
              <a:stretch>
                <a:fillRect/>
              </a:stretch>
            </p:blipFill>
            <p:spPr>
              <a:xfrm>
                <a:off x="6726867" y="4814413"/>
                <a:ext cx="81756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7C070813-CDBF-2232-335B-AA05128C44A9}"/>
                  </a:ext>
                </a:extLst>
              </p14:cNvPr>
              <p14:cNvContentPartPr/>
              <p14:nvPr/>
            </p14:nvContentPartPr>
            <p14:xfrm>
              <a:off x="5991027" y="4986293"/>
              <a:ext cx="655560" cy="35640"/>
            </p14:xfrm>
          </p:contentPart>
        </mc:Choice>
        <mc:Fallback xmlns="">
          <p:pic>
            <p:nvPicPr>
              <p:cNvPr id="9" name="Ink 8">
                <a:extLst>
                  <a:ext uri="{FF2B5EF4-FFF2-40B4-BE49-F238E27FC236}">
                    <a16:creationId xmlns:a16="http://schemas.microsoft.com/office/drawing/2014/main" id="{7C070813-CDBF-2232-335B-AA05128C44A9}"/>
                  </a:ext>
                </a:extLst>
              </p:cNvPr>
              <p:cNvPicPr/>
              <p:nvPr/>
            </p:nvPicPr>
            <p:blipFill>
              <a:blip r:embed="rId12"/>
              <a:stretch>
                <a:fillRect/>
              </a:stretch>
            </p:blipFill>
            <p:spPr>
              <a:xfrm>
                <a:off x="5919027" y="4842653"/>
                <a:ext cx="799200" cy="323280"/>
              </a:xfrm>
              <a:prstGeom prst="rect">
                <a:avLst/>
              </a:prstGeom>
            </p:spPr>
          </p:pic>
        </mc:Fallback>
      </mc:AlternateContent>
    </p:spTree>
    <p:extLst>
      <p:ext uri="{BB962C8B-B14F-4D97-AF65-F5344CB8AC3E}">
        <p14:creationId xmlns:p14="http://schemas.microsoft.com/office/powerpoint/2010/main" val="250928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Imaging</a:t>
            </a:r>
            <a:r>
              <a:rPr lang="en-US" dirty="0">
                <a:solidFill>
                  <a:srgbClr val="FFFF00"/>
                </a:solidFill>
              </a:rPr>
              <a:t> </a:t>
            </a:r>
            <a:r>
              <a:rPr lang="en-US" dirty="0"/>
              <a:t>Modalities</a:t>
            </a:r>
          </a:p>
        </p:txBody>
      </p:sp>
      <p:sp>
        <p:nvSpPr>
          <p:cNvPr id="178" name="Google Shape;178;p10"/>
          <p:cNvSpPr txBox="1">
            <a:spLocks noGrp="1"/>
          </p:cNvSpPr>
          <p:nvPr>
            <p:ph type="body" idx="1"/>
          </p:nvPr>
        </p:nvSpPr>
        <p:spPr>
          <a:xfrm>
            <a:off x="469475" y="1432501"/>
            <a:ext cx="8229600" cy="475138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2800"/>
              <a:buNone/>
            </a:pPr>
            <a:r>
              <a:rPr lang="en-US" sz="2800" dirty="0"/>
              <a:t>• Plain X-rays </a:t>
            </a:r>
            <a:r>
              <a:rPr lang="ar-EG" sz="2800" dirty="0"/>
              <a:t>          </a:t>
            </a:r>
            <a:endParaRPr dirty="0"/>
          </a:p>
          <a:p>
            <a:pPr marL="342900" lvl="0" indent="-342900" algn="l" rtl="0">
              <a:spcBef>
                <a:spcPts val="560"/>
              </a:spcBef>
              <a:spcAft>
                <a:spcPts val="0"/>
              </a:spcAft>
              <a:buClr>
                <a:schemeClr val="lt1"/>
              </a:buClr>
              <a:buSzPts val="2800"/>
              <a:buNone/>
            </a:pPr>
            <a:r>
              <a:rPr lang="en-US" sz="2800" dirty="0"/>
              <a:t>• Fluoroscopy </a:t>
            </a:r>
            <a:endParaRPr dirty="0"/>
          </a:p>
          <a:p>
            <a:pPr marL="342900" lvl="0" indent="-342900" algn="l" rtl="0">
              <a:spcBef>
                <a:spcPts val="560"/>
              </a:spcBef>
              <a:spcAft>
                <a:spcPts val="0"/>
              </a:spcAft>
              <a:buClr>
                <a:schemeClr val="lt1"/>
              </a:buClr>
              <a:buSzPts val="2800"/>
              <a:buNone/>
            </a:pPr>
            <a:r>
              <a:rPr lang="en-US" sz="2800" dirty="0"/>
              <a:t>• Ultrasound </a:t>
            </a:r>
            <a:endParaRPr dirty="0"/>
          </a:p>
          <a:p>
            <a:pPr marL="342900" lvl="0" indent="-342900" algn="l" rtl="0">
              <a:spcBef>
                <a:spcPts val="560"/>
              </a:spcBef>
              <a:spcAft>
                <a:spcPts val="0"/>
              </a:spcAft>
              <a:buClr>
                <a:schemeClr val="lt1"/>
              </a:buClr>
              <a:buSzPts val="2800"/>
              <a:buNone/>
            </a:pPr>
            <a:r>
              <a:rPr lang="en-US" sz="2800" dirty="0"/>
              <a:t>• Ct-Scan </a:t>
            </a:r>
            <a:endParaRPr dirty="0"/>
          </a:p>
          <a:p>
            <a:pPr marL="342900" lvl="0" indent="-342900" algn="l" rtl="0">
              <a:spcBef>
                <a:spcPts val="560"/>
              </a:spcBef>
              <a:spcAft>
                <a:spcPts val="0"/>
              </a:spcAft>
              <a:buClr>
                <a:schemeClr val="lt1"/>
              </a:buClr>
              <a:buSzPts val="2800"/>
              <a:buNone/>
            </a:pPr>
            <a:r>
              <a:rPr lang="en-US" sz="2800" dirty="0"/>
              <a:t>• Radionuclide scanning </a:t>
            </a:r>
            <a:endParaRPr dirty="0"/>
          </a:p>
          <a:p>
            <a:pPr marL="342900" lvl="0" indent="-342900" algn="l" rtl="0">
              <a:spcBef>
                <a:spcPts val="560"/>
              </a:spcBef>
              <a:spcAft>
                <a:spcPts val="0"/>
              </a:spcAft>
              <a:buClr>
                <a:schemeClr val="lt1"/>
              </a:buClr>
              <a:buSzPts val="2800"/>
              <a:buNone/>
            </a:pPr>
            <a:r>
              <a:rPr lang="en-US" sz="2800" dirty="0"/>
              <a:t>• MRI </a:t>
            </a:r>
            <a:endParaRPr dirty="0"/>
          </a:p>
          <a:p>
            <a:pPr marL="342900" lvl="0" indent="-342900" algn="l" rtl="0">
              <a:spcBef>
                <a:spcPts val="560"/>
              </a:spcBef>
              <a:spcAft>
                <a:spcPts val="0"/>
              </a:spcAft>
              <a:buClr>
                <a:schemeClr val="lt1"/>
              </a:buClr>
              <a:buSzPts val="2800"/>
              <a:buNone/>
            </a:pPr>
            <a:r>
              <a:rPr lang="en-US" sz="2800" dirty="0"/>
              <a:t>• Angiography</a:t>
            </a:r>
            <a:endParaRPr dirty="0"/>
          </a:p>
          <a:p>
            <a:pPr marL="342900" lvl="0" indent="-139700">
              <a:spcBef>
                <a:spcPts val="640"/>
              </a:spcBef>
              <a:buSzPts val="3200"/>
              <a:buNone/>
            </a:pPr>
            <a:r>
              <a:rPr lang="en-US" dirty="0">
                <a:hlinkClick r:id="rId5"/>
              </a:rPr>
              <a:t>https://www.youtube.com/watch?v=5_k6GVMwQ8w</a:t>
            </a:r>
            <a:endParaRPr lang="en-US" dirty="0"/>
          </a:p>
          <a:p>
            <a:pPr marL="342900" lvl="0" indent="-139700">
              <a:spcBef>
                <a:spcPts val="640"/>
              </a:spcBef>
              <a:buSzPts val="3200"/>
              <a:buNone/>
            </a:pPr>
            <a:r>
              <a:rPr lang="en-US" dirty="0"/>
              <a:t>https://www.youtube.com/watch?v=FvOezMIL9BU</a:t>
            </a:r>
            <a:endParaRPr dirty="0"/>
          </a:p>
        </p:txBody>
      </p:sp>
      <p:pic>
        <p:nvPicPr>
          <p:cNvPr id="8" name="Online Media 1" title="Radiology and Computed Tomography (CT) ￢ﾀﾓ Radiology | Lecturio">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6"/>
          <a:stretch>
            <a:fillRect/>
          </a:stretch>
        </p:blipFill>
        <p:spPr>
          <a:xfrm>
            <a:off x="4932040" y="1340768"/>
            <a:ext cx="3456384" cy="19528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1187624" y="620688"/>
            <a:ext cx="6984762" cy="528641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 materials</a:t>
            </a:r>
          </a:p>
        </p:txBody>
      </p:sp>
      <p:pic>
        <p:nvPicPr>
          <p:cNvPr id="4" name="Picture 3" descr="C:\Users\user17\Desktop\kt-gipofiza.jpg"/>
          <p:cNvPicPr>
            <a:picLocks noChangeAspect="1" noChangeArrowheads="1"/>
          </p:cNvPicPr>
          <p:nvPr/>
        </p:nvPicPr>
        <p:blipFill>
          <a:blip r:embed="rId2"/>
          <a:srcRect/>
          <a:stretch>
            <a:fillRect/>
          </a:stretch>
        </p:blipFill>
        <p:spPr bwMode="auto">
          <a:xfrm>
            <a:off x="1547664" y="1700808"/>
            <a:ext cx="5012060" cy="481154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Ultrasound</a:t>
            </a:r>
          </a:p>
        </p:txBody>
      </p:sp>
      <p:pic>
        <p:nvPicPr>
          <p:cNvPr id="6" name="Picture 5" descr="C:\Users\user17\Desktop\unnamed.jpg"/>
          <p:cNvPicPr>
            <a:picLocks noChangeAspect="1" noChangeArrowheads="1"/>
          </p:cNvPicPr>
          <p:nvPr/>
        </p:nvPicPr>
        <p:blipFill>
          <a:blip r:embed="rId2"/>
          <a:srcRect/>
          <a:stretch>
            <a:fillRect/>
          </a:stretch>
        </p:blipFill>
        <p:spPr bwMode="auto">
          <a:xfrm>
            <a:off x="179512" y="1195284"/>
            <a:ext cx="4555894" cy="3181271"/>
          </a:xfrm>
          <a:prstGeom prst="rect">
            <a:avLst/>
          </a:prstGeom>
          <a:noFill/>
        </p:spPr>
      </p:pic>
      <p:pic>
        <p:nvPicPr>
          <p:cNvPr id="4" name="Picture 3"/>
          <p:cNvPicPr>
            <a:picLocks noChangeAspect="1"/>
          </p:cNvPicPr>
          <p:nvPr/>
        </p:nvPicPr>
        <p:blipFill>
          <a:blip r:embed="rId3"/>
          <a:stretch>
            <a:fillRect/>
          </a:stretch>
        </p:blipFill>
        <p:spPr>
          <a:xfrm>
            <a:off x="3851920" y="2420888"/>
            <a:ext cx="5399279" cy="404830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Ultrasound limitations</a:t>
            </a:r>
          </a:p>
        </p:txBody>
      </p:sp>
      <p:pic>
        <p:nvPicPr>
          <p:cNvPr id="67585" name="Picture 1"/>
          <p:cNvPicPr>
            <a:picLocks noGrp="1" noChangeAspect="1" noChangeArrowheads="1"/>
          </p:cNvPicPr>
          <p:nvPr>
            <p:ph idx="1"/>
          </p:nvPr>
        </p:nvPicPr>
        <p:blipFill>
          <a:blip r:embed="rId2"/>
          <a:srcRect/>
          <a:stretch>
            <a:fillRect/>
          </a:stretch>
        </p:blipFill>
        <p:spPr bwMode="auto">
          <a:xfrm>
            <a:off x="214282" y="1214422"/>
            <a:ext cx="2105025" cy="1952625"/>
          </a:xfrm>
          <a:prstGeom prst="rect">
            <a:avLst/>
          </a:prstGeom>
          <a:noFill/>
          <a:ln w="9525">
            <a:noFill/>
            <a:miter lim="800000"/>
            <a:headEnd/>
            <a:tailEnd/>
          </a:ln>
          <a:effectLst/>
        </p:spPr>
      </p:pic>
      <p:pic>
        <p:nvPicPr>
          <p:cNvPr id="67586" name="Picture 2"/>
          <p:cNvPicPr>
            <a:picLocks noChangeAspect="1" noChangeArrowheads="1"/>
          </p:cNvPicPr>
          <p:nvPr/>
        </p:nvPicPr>
        <p:blipFill>
          <a:blip r:embed="rId3"/>
          <a:srcRect/>
          <a:stretch>
            <a:fillRect/>
          </a:stretch>
        </p:blipFill>
        <p:spPr bwMode="auto">
          <a:xfrm>
            <a:off x="2571736" y="1357298"/>
            <a:ext cx="2114550" cy="1905000"/>
          </a:xfrm>
          <a:prstGeom prst="rect">
            <a:avLst/>
          </a:prstGeom>
          <a:noFill/>
          <a:ln w="9525">
            <a:noFill/>
            <a:miter lim="800000"/>
            <a:headEnd/>
            <a:tailEnd/>
          </a:ln>
          <a:effectLst/>
        </p:spPr>
      </p:pic>
      <p:sp>
        <p:nvSpPr>
          <p:cNvPr id="67588" name="AutoShape 4" descr="Abdominal ultrasound showing abnormal presence of presumed intramural...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pic>
        <p:nvPicPr>
          <p:cNvPr id="67590" name="Picture 6" descr="Abdominal ultrasound showing abnormal presence of presumed intramural... |  Download Scientific Diagram"/>
          <p:cNvPicPr>
            <a:picLocks noChangeAspect="1" noChangeArrowheads="1"/>
          </p:cNvPicPr>
          <p:nvPr/>
        </p:nvPicPr>
        <p:blipFill>
          <a:blip r:embed="rId4"/>
          <a:srcRect/>
          <a:stretch>
            <a:fillRect/>
          </a:stretch>
        </p:blipFill>
        <p:spPr bwMode="auto">
          <a:xfrm>
            <a:off x="4929190" y="4286256"/>
            <a:ext cx="3665937" cy="2357416"/>
          </a:xfrm>
          <a:prstGeom prst="rect">
            <a:avLst/>
          </a:prstGeom>
          <a:noFill/>
        </p:spPr>
      </p:pic>
      <p:sp>
        <p:nvSpPr>
          <p:cNvPr id="67592" name="AutoShape 8" descr="Top 5 Questions - Neonatal &amp; Pediatric Ultrasound | 123 Sonography"/>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lstStyle/>
          <a:p>
            <a:endParaRPr lang="en-US"/>
          </a:p>
        </p:txBody>
      </p:sp>
      <p:sp>
        <p:nvSpPr>
          <p:cNvPr id="67594" name="AutoShape 10" descr="Top 5 Questions - Neonatal &amp; Pediatric Ultrasound | 123 Sonography"/>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lstStyle/>
          <a:p>
            <a:endParaRPr lang="en-US"/>
          </a:p>
        </p:txBody>
      </p:sp>
      <p:sp>
        <p:nvSpPr>
          <p:cNvPr id="67596" name="AutoShape 12" descr="Top 5 Questions - Neonatal &amp; Pediatric Ultrasound | 123 Sonography"/>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lstStyle/>
          <a:p>
            <a:endParaRPr lang="en-US"/>
          </a:p>
        </p:txBody>
      </p:sp>
      <p:pic>
        <p:nvPicPr>
          <p:cNvPr id="67597" name="Picture 13"/>
          <p:cNvPicPr>
            <a:picLocks noChangeAspect="1" noChangeArrowheads="1"/>
          </p:cNvPicPr>
          <p:nvPr/>
        </p:nvPicPr>
        <p:blipFill>
          <a:blip r:embed="rId5"/>
          <a:srcRect/>
          <a:stretch>
            <a:fillRect/>
          </a:stretch>
        </p:blipFill>
        <p:spPr bwMode="auto">
          <a:xfrm>
            <a:off x="500034" y="3743321"/>
            <a:ext cx="3870844" cy="3114679"/>
          </a:xfrm>
          <a:prstGeom prst="rect">
            <a:avLst/>
          </a:prstGeom>
          <a:noFill/>
          <a:ln w="9525">
            <a:noFill/>
            <a:miter lim="800000"/>
            <a:headEnd/>
            <a:tailEnd/>
          </a:ln>
          <a:effectLst/>
        </p:spPr>
      </p:pic>
      <p:pic>
        <p:nvPicPr>
          <p:cNvPr id="67599" name="Picture 15" descr="File:Pancreas ultrasound normal.jpg - Wikimedia Commons"/>
          <p:cNvPicPr>
            <a:picLocks noChangeAspect="1" noChangeArrowheads="1"/>
          </p:cNvPicPr>
          <p:nvPr/>
        </p:nvPicPr>
        <p:blipFill>
          <a:blip r:embed="rId6"/>
          <a:srcRect/>
          <a:stretch>
            <a:fillRect/>
          </a:stretch>
        </p:blipFill>
        <p:spPr bwMode="auto">
          <a:xfrm>
            <a:off x="4743580" y="1571612"/>
            <a:ext cx="4400420" cy="256118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ighlight>
                  <a:srgbClr val="FF0000"/>
                </a:highlight>
              </a:rPr>
              <a:t>MRI</a:t>
            </a:r>
          </a:p>
        </p:txBody>
      </p:sp>
      <p:sp>
        <p:nvSpPr>
          <p:cNvPr id="3" name="Content Placeholder 2"/>
          <p:cNvSpPr>
            <a:spLocks noGrp="1"/>
          </p:cNvSpPr>
          <p:nvPr>
            <p:ph idx="1"/>
          </p:nvPr>
        </p:nvSpPr>
        <p:spPr/>
        <p:txBody>
          <a:bodyPr>
            <a:normAutofit fontScale="85000" lnSpcReduction="20000"/>
          </a:bodyPr>
          <a:lstStyle/>
          <a:p>
            <a:r>
              <a:rPr lang="en-US" dirty="0"/>
              <a:t>Magnetic resonance imaging (MRI) can produce clear, 3D images of the entire abdomen showing each organ. If a diagnosis is needed for a particular organ such as the liver, a special kind of magnetic resonance imaging (MRI) uses various combinations of scanning sequences in order to focus just on that organ’s unique tissue. Thus, MRI can be used to detect and diagnose abnormalities in t</a:t>
            </a:r>
            <a:r>
              <a:rPr lang="en-US" dirty="0">
                <a:highlight>
                  <a:srgbClr val="FF0000"/>
                </a:highlight>
              </a:rPr>
              <a:t>he abdominal organs</a:t>
            </a:r>
            <a:r>
              <a:rPr lang="en-US" dirty="0"/>
              <a:t>, including:</a:t>
            </a:r>
          </a:p>
          <a:p>
            <a:r>
              <a:rPr lang="en-US" dirty="0"/>
              <a:t>Liver</a:t>
            </a:r>
          </a:p>
          <a:p>
            <a:r>
              <a:rPr lang="en-US" dirty="0"/>
              <a:t>Spleen</a:t>
            </a:r>
          </a:p>
          <a:p>
            <a:r>
              <a:rPr lang="en-US" dirty="0"/>
              <a:t>Pancreas</a:t>
            </a:r>
          </a:p>
          <a:p>
            <a:r>
              <a:rPr lang="en-US" dirty="0"/>
              <a:t>Adrenal gland</a:t>
            </a:r>
          </a:p>
          <a:p>
            <a:r>
              <a:rPr lang="en-US" dirty="0"/>
              <a:t>Kidney</a:t>
            </a:r>
          </a:p>
          <a:p>
            <a:r>
              <a:rPr lang="en-US" dirty="0"/>
              <a:t>Small intestine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MRI  Abdomen</a:t>
            </a:r>
          </a:p>
        </p:txBody>
      </p:sp>
      <p:sp>
        <p:nvSpPr>
          <p:cNvPr id="3" name="Rectangle 2"/>
          <p:cNvSpPr/>
          <p:nvPr/>
        </p:nvSpPr>
        <p:spPr>
          <a:xfrm>
            <a:off x="214282" y="5959965"/>
            <a:ext cx="8822214" cy="369332"/>
          </a:xfrm>
          <a:prstGeom prst="rect">
            <a:avLst/>
          </a:prstGeom>
        </p:spPr>
        <p:txBody>
          <a:bodyPr wrap="square">
            <a:spAutoFit/>
          </a:bodyPr>
          <a:lstStyle/>
          <a:p>
            <a:pPr marL="342900" lvl="0" indent="-139700">
              <a:spcBef>
                <a:spcPts val="640"/>
              </a:spcBef>
              <a:buSzPts val="3200"/>
              <a:buNone/>
            </a:pPr>
            <a:r>
              <a:rPr lang="en-US" dirty="0"/>
              <a:t>https://www.youtube.com/watch?v=FvOezMIL9BU</a:t>
            </a:r>
          </a:p>
        </p:txBody>
      </p:sp>
      <p:pic>
        <p:nvPicPr>
          <p:cNvPr id="4" name="Picture 3"/>
          <p:cNvPicPr>
            <a:picLocks noChangeAspect="1"/>
          </p:cNvPicPr>
          <p:nvPr/>
        </p:nvPicPr>
        <p:blipFill>
          <a:blip r:embed="rId3"/>
          <a:stretch>
            <a:fillRect/>
          </a:stretch>
        </p:blipFill>
        <p:spPr>
          <a:xfrm>
            <a:off x="6494244" y="5566789"/>
            <a:ext cx="2542252" cy="1432684"/>
          </a:xfrm>
          <a:prstGeom prst="rect">
            <a:avLst/>
          </a:prstGeom>
        </p:spPr>
      </p:pic>
      <p:pic>
        <p:nvPicPr>
          <p:cNvPr id="10" name="Content Placeholder 9" descr="C:\Users\user17\Desktop\lbox_2228.jpg"/>
          <p:cNvPicPr>
            <a:picLocks noGrp="1" noChangeAspect="1" noChangeArrowheads="1"/>
          </p:cNvPicPr>
          <p:nvPr>
            <p:ph idx="1"/>
          </p:nvPr>
        </p:nvPicPr>
        <p:blipFill>
          <a:blip r:embed="rId4"/>
          <a:srcRect/>
          <a:stretch>
            <a:fillRect/>
          </a:stretch>
        </p:blipFill>
        <p:spPr bwMode="auto">
          <a:xfrm>
            <a:off x="755576" y="1529552"/>
            <a:ext cx="5233764" cy="392532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80417">
              <a:srgbClr val="FFC9A5"/>
            </a:gs>
            <a:gs pos="70596">
              <a:srgbClr val="FFCBA9"/>
            </a:gs>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n-US" b="0" dirty="0"/>
              <a:t> </a:t>
            </a:r>
            <a:r>
              <a:rPr lang="en-US" b="0" dirty="0">
                <a:solidFill>
                  <a:schemeClr val="bg1"/>
                </a:solidFill>
                <a:highlight>
                  <a:srgbClr val="FFFF00"/>
                </a:highlight>
              </a:rPr>
              <a:t>Nuclear Medicine</a:t>
            </a:r>
            <a:endParaRPr lang="en-US" dirty="0">
              <a:solidFill>
                <a:schemeClr val="bg1"/>
              </a:solidFill>
              <a:highlight>
                <a:srgbClr val="FFFF00"/>
              </a:highlight>
            </a:endParaRPr>
          </a:p>
        </p:txBody>
      </p:sp>
      <p:sp>
        <p:nvSpPr>
          <p:cNvPr id="3" name="Content Placeholder 2"/>
          <p:cNvSpPr>
            <a:spLocks noGrp="1"/>
          </p:cNvSpPr>
          <p:nvPr>
            <p:ph idx="1"/>
          </p:nvPr>
        </p:nvSpPr>
        <p:spPr/>
        <p:txBody>
          <a:bodyPr>
            <a:normAutofit/>
          </a:bodyPr>
          <a:lstStyle/>
          <a:p>
            <a:pPr marL="339725" indent="179388">
              <a:buNone/>
            </a:pPr>
            <a:r>
              <a:rPr lang="en-US" sz="2400" dirty="0">
                <a:solidFill>
                  <a:schemeClr val="bg1"/>
                </a:solidFill>
                <a:highlight>
                  <a:srgbClr val="FFFF00"/>
                </a:highlight>
              </a:rPr>
              <a:t>Radionuclide imaging, </a:t>
            </a:r>
            <a:r>
              <a:rPr lang="en-US" sz="2400" dirty="0">
                <a:solidFill>
                  <a:schemeClr val="bg1"/>
                </a:solidFill>
              </a:rPr>
              <a:t>also known as nuclear medicine imaging, is a medical imaging technique that </a:t>
            </a:r>
            <a:r>
              <a:rPr lang="en-US" sz="2400" b="1" dirty="0">
                <a:solidFill>
                  <a:schemeClr val="bg1"/>
                </a:solidFill>
                <a:highlight>
                  <a:srgbClr val="FF0000"/>
                </a:highlight>
              </a:rPr>
              <a:t>uses small amounts of radioactive substances (radionuclides</a:t>
            </a:r>
            <a:r>
              <a:rPr lang="en-US" sz="2400" dirty="0">
                <a:solidFill>
                  <a:schemeClr val="bg1"/>
                </a:solidFill>
              </a:rPr>
              <a:t>) to diagnose and assess various medical conditions. This imaging method is particularly </a:t>
            </a:r>
            <a:r>
              <a:rPr lang="en-US" sz="2400" dirty="0">
                <a:solidFill>
                  <a:schemeClr val="bg1"/>
                </a:solidFill>
                <a:highlight>
                  <a:srgbClr val="FF0000"/>
                </a:highlight>
              </a:rPr>
              <a:t>useful for studying the function and structure of organs </a:t>
            </a:r>
            <a:r>
              <a:rPr lang="en-US" sz="2400" dirty="0">
                <a:solidFill>
                  <a:schemeClr val="bg1"/>
                </a:solidFill>
              </a:rPr>
              <a:t>and tissues within the body. When it comes to </a:t>
            </a:r>
            <a:r>
              <a:rPr lang="en-US" b="1" dirty="0">
                <a:solidFill>
                  <a:schemeClr val="bg1"/>
                </a:solidFill>
                <a:highlight>
                  <a:srgbClr val="FFFF00"/>
                </a:highlight>
              </a:rPr>
              <a:t>the endocrine system</a:t>
            </a:r>
            <a:r>
              <a:rPr lang="en-US" b="1" dirty="0">
                <a:solidFill>
                  <a:schemeClr val="bg1"/>
                </a:solidFill>
              </a:rPr>
              <a:t>, </a:t>
            </a:r>
            <a:r>
              <a:rPr lang="en-US" sz="2400" dirty="0">
                <a:solidFill>
                  <a:schemeClr val="bg1"/>
                </a:solidFill>
              </a:rPr>
              <a:t>several specific studies are commonly performed using radionuclide imaging</a:t>
            </a:r>
            <a:r>
              <a:rPr lang="en-US" dirty="0">
                <a:solidFill>
                  <a:schemeClr val="bg1"/>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80417">
              <a:srgbClr val="FFC9A5"/>
            </a:gs>
            <a:gs pos="70596">
              <a:srgbClr val="FFCBA9"/>
            </a:gs>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490066"/>
          </a:xfrm>
        </p:spPr>
        <p:txBody>
          <a:bodyPr>
            <a:normAutofit fontScale="90000"/>
          </a:bodyPr>
          <a:lstStyle/>
          <a:p>
            <a:r>
              <a:rPr lang="en-US" sz="1800" dirty="0">
                <a:effectLst/>
                <a:highlight>
                  <a:srgbClr val="FFFF00"/>
                </a:highlight>
              </a:rPr>
              <a:t>The principle of radionuclide imaging involves the following steps:</a:t>
            </a:r>
            <a:endParaRPr lang="en-US" sz="1800" dirty="0">
              <a:highlight>
                <a:srgbClr val="FFFF00"/>
              </a:highlight>
            </a:endParaRPr>
          </a:p>
        </p:txBody>
      </p:sp>
      <p:sp>
        <p:nvSpPr>
          <p:cNvPr id="3" name="Content Placeholder 2"/>
          <p:cNvSpPr>
            <a:spLocks noGrp="1"/>
          </p:cNvSpPr>
          <p:nvPr>
            <p:ph idx="1"/>
          </p:nvPr>
        </p:nvSpPr>
        <p:spPr>
          <a:xfrm>
            <a:off x="0" y="764704"/>
            <a:ext cx="8964488" cy="6093296"/>
          </a:xfrm>
          <a:gradFill>
            <a:gsLst>
              <a:gs pos="80417">
                <a:srgbClr val="FFC9A5"/>
              </a:gs>
              <a:gs pos="70596">
                <a:srgbClr val="FFCBA9"/>
              </a:gs>
              <a:gs pos="0">
                <a:schemeClr val="accent1">
                  <a:lumMod val="5000"/>
                  <a:lumOff val="95000"/>
                </a:schemeClr>
              </a:gs>
              <a:gs pos="0">
                <a:schemeClr val="accent1">
                  <a:lumMod val="45000"/>
                  <a:lumOff val="55000"/>
                </a:schemeClr>
              </a:gs>
              <a:gs pos="100000">
                <a:schemeClr val="accent1">
                  <a:lumMod val="30000"/>
                  <a:lumOff val="70000"/>
                </a:schemeClr>
              </a:gs>
            </a:gsLst>
            <a:lin ang="5400000" scaled="1"/>
          </a:gradFill>
        </p:spPr>
        <p:txBody>
          <a:bodyPr>
            <a:normAutofit fontScale="47500" lnSpcReduction="20000"/>
          </a:bodyPr>
          <a:lstStyle/>
          <a:p>
            <a:r>
              <a:rPr lang="en-US" sz="3500" dirty="0">
                <a:solidFill>
                  <a:schemeClr val="bg1"/>
                </a:solidFill>
                <a:highlight>
                  <a:srgbClr val="FFFF00"/>
                </a:highlight>
              </a:rPr>
              <a:t>Radiopharmaceutical Administration: A radiopharmaceutical is a compound consisting of a radioactive isotope (radionuclide) attached to a biologically active molecule. </a:t>
            </a:r>
            <a:r>
              <a:rPr lang="en-US" sz="3500" dirty="0">
                <a:solidFill>
                  <a:schemeClr val="bg1"/>
                </a:solidFill>
              </a:rPr>
              <a:t>Depending on the specific study and the target organ or system, different radiopharmaceuticals may be used. For endocrine studies, common </a:t>
            </a:r>
            <a:r>
              <a:rPr lang="en-US" sz="3500" b="1" dirty="0">
                <a:solidFill>
                  <a:schemeClr val="bg1"/>
                </a:solidFill>
                <a:highlight>
                  <a:srgbClr val="FFFF00"/>
                </a:highlight>
              </a:rPr>
              <a:t>radiopharmaceuticals include iodine-</a:t>
            </a:r>
            <a:r>
              <a:rPr lang="en-US" sz="3500" dirty="0">
                <a:solidFill>
                  <a:schemeClr val="bg1"/>
                </a:solidFill>
              </a:rPr>
              <a:t>123 (^123I) </a:t>
            </a:r>
            <a:r>
              <a:rPr lang="en-US" sz="3500" b="1" dirty="0">
                <a:solidFill>
                  <a:schemeClr val="bg1"/>
                </a:solidFill>
                <a:highlight>
                  <a:srgbClr val="FFFF00"/>
                </a:highlight>
              </a:rPr>
              <a:t>or technetium-99m </a:t>
            </a:r>
            <a:r>
              <a:rPr lang="en-US" sz="3500" dirty="0">
                <a:solidFill>
                  <a:schemeClr val="bg1"/>
                </a:solidFill>
              </a:rPr>
              <a:t>(^99mTc) labeled compounds.</a:t>
            </a:r>
          </a:p>
          <a:p>
            <a:r>
              <a:rPr lang="en-US" sz="4000" dirty="0">
                <a:solidFill>
                  <a:schemeClr val="bg1"/>
                </a:solidFill>
                <a:highlight>
                  <a:srgbClr val="FFFF00"/>
                </a:highlight>
              </a:rPr>
              <a:t>several radiopharmaceuticals are used for the evaluation of other endocrine conditions such as </a:t>
            </a:r>
            <a:r>
              <a:rPr lang="en-US" sz="4000" b="1" dirty="0">
                <a:solidFill>
                  <a:schemeClr val="bg1"/>
                </a:solidFill>
                <a:highlight>
                  <a:srgbClr val="FFFF00"/>
                </a:highlight>
              </a:rPr>
              <a:t>parathyroid diseases and some neuro-endocrine </a:t>
            </a:r>
            <a:r>
              <a:rPr lang="en-US" sz="4000" b="1" dirty="0" err="1">
                <a:solidFill>
                  <a:schemeClr val="bg1"/>
                </a:solidFill>
                <a:highlight>
                  <a:srgbClr val="FFFF00"/>
                </a:highlight>
              </a:rPr>
              <a:t>tumours</a:t>
            </a:r>
            <a:r>
              <a:rPr lang="en-US" sz="4200" b="1" dirty="0">
                <a:solidFill>
                  <a:srgbClr val="C00000"/>
                </a:solidFill>
                <a:highlight>
                  <a:srgbClr val="FFFF00"/>
                </a:highlight>
              </a:rPr>
              <a:t>, both for diagnostic and treatment purposes</a:t>
            </a:r>
            <a:r>
              <a:rPr lang="en-US" sz="4000" dirty="0">
                <a:solidFill>
                  <a:schemeClr val="bg1"/>
                </a:solidFill>
              </a:rPr>
              <a:t>.</a:t>
            </a:r>
            <a:r>
              <a:rPr lang="en-US" sz="3500" dirty="0">
                <a:solidFill>
                  <a:schemeClr val="bg1"/>
                </a:solidFill>
              </a:rPr>
              <a:t> Novel applications using PET technology are currently expanding the field of nuclear medicine in clinical endocrinology</a:t>
            </a:r>
          </a:p>
          <a:p>
            <a:r>
              <a:rPr lang="en-US" sz="3500" dirty="0">
                <a:solidFill>
                  <a:schemeClr val="bg1"/>
                </a:solidFill>
                <a:highlight>
                  <a:srgbClr val="FFFF00"/>
                </a:highlight>
              </a:rPr>
              <a:t>Uptake by Target Tissues: </a:t>
            </a:r>
            <a:r>
              <a:rPr lang="en-US" sz="3500" dirty="0">
                <a:solidFill>
                  <a:schemeClr val="bg1"/>
                </a:solidFill>
              </a:rPr>
              <a:t>After the radiopharmaceutical is administered to the patient, it follows the normal metabolic or biochemical pathways of the organ or tissue being studied. For example, in endocrine studies, radiopharmaceuticals may be </a:t>
            </a:r>
            <a:r>
              <a:rPr lang="en-US" sz="3500" b="1" dirty="0">
                <a:solidFill>
                  <a:schemeClr val="bg1"/>
                </a:solidFill>
                <a:highlight>
                  <a:srgbClr val="FFFF00"/>
                </a:highlight>
              </a:rPr>
              <a:t>taken up by thyroid tissue or adrenal glands</a:t>
            </a:r>
            <a:r>
              <a:rPr lang="en-US" sz="3500" dirty="0">
                <a:solidFill>
                  <a:schemeClr val="bg1"/>
                </a:solidFill>
              </a:rPr>
              <a:t>, depending on the specific test.</a:t>
            </a:r>
          </a:p>
          <a:p>
            <a:r>
              <a:rPr lang="en-US" sz="3500" dirty="0">
                <a:solidFill>
                  <a:schemeClr val="bg1"/>
                </a:solidFill>
              </a:rPr>
              <a:t>Emission of Gamma Radiation: The radioactive isotope emits gamma radiation as it undergoes radioactive decay. This emitted radiation can be detected using a gamma camera, a specialized imaging device that is sensitive to gamma rays.</a:t>
            </a:r>
          </a:p>
          <a:p>
            <a:r>
              <a:rPr lang="en-US" sz="3500" dirty="0">
                <a:solidFill>
                  <a:schemeClr val="bg1"/>
                </a:solidFill>
              </a:rPr>
              <a:t>Image Acquisition: The gamma camera rotates around the patient or scans the area of interest, capturing the emitted </a:t>
            </a:r>
            <a:r>
              <a:rPr lang="en-US" sz="3500" b="1" dirty="0">
                <a:solidFill>
                  <a:schemeClr val="bg1"/>
                </a:solidFill>
                <a:highlight>
                  <a:srgbClr val="FFFF00"/>
                </a:highlight>
              </a:rPr>
              <a:t>gamma rays</a:t>
            </a:r>
            <a:r>
              <a:rPr lang="en-US" sz="3500" dirty="0">
                <a:solidFill>
                  <a:schemeClr val="bg1"/>
                </a:solidFill>
              </a:rPr>
              <a:t>. These gamma rays are then converted into digital images, forming a visual representation of the </a:t>
            </a:r>
            <a:r>
              <a:rPr lang="en-US" sz="3500" dirty="0">
                <a:solidFill>
                  <a:schemeClr val="bg1"/>
                </a:solidFill>
                <a:highlight>
                  <a:srgbClr val="FFFF00"/>
                </a:highlight>
              </a:rPr>
              <a:t>distribution of the radiopharmaceutical within the body.</a:t>
            </a:r>
          </a:p>
          <a:p>
            <a:r>
              <a:rPr lang="en-US" sz="3500" dirty="0">
                <a:solidFill>
                  <a:schemeClr val="bg1"/>
                </a:solidFill>
                <a:highlight>
                  <a:srgbClr val="FFFF00"/>
                </a:highlight>
              </a:rPr>
              <a:t>Image Interpretation</a:t>
            </a:r>
            <a:r>
              <a:rPr lang="en-US" sz="3500" dirty="0">
                <a:solidFill>
                  <a:schemeClr val="bg1"/>
                </a:solidFill>
              </a:rPr>
              <a:t>: Physicians and </a:t>
            </a:r>
            <a:r>
              <a:rPr lang="en-US" sz="3500" b="1" dirty="0">
                <a:solidFill>
                  <a:schemeClr val="bg1"/>
                </a:solidFill>
                <a:highlight>
                  <a:srgbClr val="FFFF00"/>
                </a:highlight>
              </a:rPr>
              <a:t>radiologists analyze </a:t>
            </a:r>
            <a:r>
              <a:rPr lang="en-US" sz="3500" dirty="0">
                <a:solidFill>
                  <a:schemeClr val="bg1"/>
                </a:solidFill>
              </a:rPr>
              <a:t>the obtained images to </a:t>
            </a:r>
            <a:r>
              <a:rPr lang="en-US" sz="3500" b="1" dirty="0">
                <a:solidFill>
                  <a:schemeClr val="bg1"/>
                </a:solidFill>
                <a:highlight>
                  <a:srgbClr val="FFFF00"/>
                </a:highlight>
              </a:rPr>
              <a:t>assess the function and structure of the target organ </a:t>
            </a:r>
            <a:r>
              <a:rPr lang="en-US" sz="3500" dirty="0">
                <a:solidFill>
                  <a:schemeClr val="bg1"/>
                </a:solidFill>
              </a:rPr>
              <a:t>or system. Abnormalities in radiopharmaceutical distribution can indicate various medical conditions, including tumors, functional abnormalities, or inflammation.</a:t>
            </a:r>
          </a:p>
          <a:p>
            <a:endParaRPr lang="en-US" dirty="0"/>
          </a:p>
        </p:txBody>
      </p:sp>
    </p:spTree>
    <p:extLst>
      <p:ext uri="{BB962C8B-B14F-4D97-AF65-F5344CB8AC3E}">
        <p14:creationId xmlns:p14="http://schemas.microsoft.com/office/powerpoint/2010/main" val="375550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endocrine system</a:t>
            </a:r>
          </a:p>
        </p:txBody>
      </p:sp>
      <p:sp>
        <p:nvSpPr>
          <p:cNvPr id="4" name="Rectangle 1"/>
          <p:cNvSpPr>
            <a:spLocks noGrp="1" noChangeArrowheads="1"/>
          </p:cNvSpPr>
          <p:nvPr>
            <p:ph idx="1"/>
          </p:nvPr>
        </p:nvSpPr>
        <p:spPr bwMode="auto">
          <a:xfrm>
            <a:off x="457200" y="1556792"/>
            <a:ext cx="3672408" cy="557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Söhne"/>
              </a:rPr>
              <a:t>The endocrine system is a complex network of glands and organs that regulate various physiological processes in the body by producing and releasing hormones. These hormones act as chemical messengers and help control processes such as metabolism, growth, development, reproduction, and the body's response to stress</a:t>
            </a:r>
            <a:r>
              <a:rPr kumimoji="0" lang="en-US" sz="1800" b="0" i="0" u="none" strike="noStrike" cap="none" normalizeH="0" baseline="0" dirty="0">
                <a:ln>
                  <a:noFill/>
                </a:ln>
                <a:solidFill>
                  <a:srgbClr val="000000"/>
                </a:solidFill>
                <a:effectLst/>
                <a:latin typeface="Söhne"/>
              </a:rPr>
              <a:t>.</a:t>
            </a:r>
          </a:p>
        </p:txBody>
      </p:sp>
      <p:pic>
        <p:nvPicPr>
          <p:cNvPr id="5" name="Picture 4"/>
          <p:cNvPicPr>
            <a:picLocks noChangeAspect="1"/>
          </p:cNvPicPr>
          <p:nvPr/>
        </p:nvPicPr>
        <p:blipFill>
          <a:blip r:embed="rId2"/>
          <a:stretch>
            <a:fillRect/>
          </a:stretch>
        </p:blipFill>
        <p:spPr>
          <a:xfrm>
            <a:off x="4147302" y="2060848"/>
            <a:ext cx="4896544" cy="3672408"/>
          </a:xfrm>
          <a:prstGeom prst="rect">
            <a:avLst/>
          </a:prstGeom>
        </p:spPr>
      </p:pic>
    </p:spTree>
    <p:extLst>
      <p:ext uri="{BB962C8B-B14F-4D97-AF65-F5344CB8AC3E}">
        <p14:creationId xmlns:p14="http://schemas.microsoft.com/office/powerpoint/2010/main" val="1094039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effectLst/>
              </a:rPr>
              <a:t>Specific Radionuclide Studies for the Endocrine System:</a:t>
            </a:r>
            <a:endParaRPr lang="en-US" dirty="0"/>
          </a:p>
        </p:txBody>
      </p:sp>
      <p:sp>
        <p:nvSpPr>
          <p:cNvPr id="3" name="Content Placeholder 2"/>
          <p:cNvSpPr>
            <a:spLocks noGrp="1"/>
          </p:cNvSpPr>
          <p:nvPr>
            <p:ph idx="1"/>
          </p:nvPr>
        </p:nvSpPr>
        <p:spPr>
          <a:xfrm>
            <a:off x="457200" y="1600200"/>
            <a:ext cx="8435280" cy="3701008"/>
          </a:xfrm>
        </p:spPr>
        <p:txBody>
          <a:bodyPr>
            <a:normAutofit fontScale="92500" lnSpcReduction="20000"/>
          </a:bodyPr>
          <a:lstStyle/>
          <a:p>
            <a:r>
              <a:rPr lang="en-US" b="1" i="1" dirty="0">
                <a:solidFill>
                  <a:schemeClr val="bg1"/>
                </a:solidFill>
                <a:highlight>
                  <a:srgbClr val="FFFF00"/>
                </a:highlight>
              </a:rPr>
              <a:t>Thyroid </a:t>
            </a:r>
            <a:r>
              <a:rPr lang="en-US" b="1" i="1" dirty="0" err="1">
                <a:solidFill>
                  <a:schemeClr val="bg1"/>
                </a:solidFill>
                <a:highlight>
                  <a:srgbClr val="FFFF00"/>
                </a:highlight>
              </a:rPr>
              <a:t>Scintigraphy</a:t>
            </a:r>
            <a:r>
              <a:rPr lang="en-US" dirty="0"/>
              <a:t>: This study involves the use of </a:t>
            </a:r>
            <a:r>
              <a:rPr lang="en-US" sz="3000" b="1" dirty="0">
                <a:solidFill>
                  <a:schemeClr val="bg1"/>
                </a:solidFill>
              </a:rPr>
              <a:t>radiopharmaceuticals containing iodine-</a:t>
            </a:r>
            <a:r>
              <a:rPr lang="en-US" sz="3000" dirty="0"/>
              <a:t>123 </a:t>
            </a:r>
            <a:r>
              <a:rPr lang="en-US" dirty="0"/>
              <a:t>or </a:t>
            </a:r>
            <a:r>
              <a:rPr lang="en-US" dirty="0">
                <a:solidFill>
                  <a:schemeClr val="bg1"/>
                </a:solidFill>
              </a:rPr>
              <a:t>technetium</a:t>
            </a:r>
            <a:r>
              <a:rPr lang="en-US" dirty="0"/>
              <a:t>-99m to </a:t>
            </a:r>
            <a:r>
              <a:rPr lang="en-US" b="1" dirty="0">
                <a:solidFill>
                  <a:schemeClr val="bg1"/>
                </a:solidFill>
                <a:highlight>
                  <a:srgbClr val="FFFF00"/>
                </a:highlight>
              </a:rPr>
              <a:t>assess thyroid function and diagnose thyroid disorders.</a:t>
            </a:r>
            <a:r>
              <a:rPr lang="en-US" dirty="0"/>
              <a:t> It can detect conditions such as hyperthyroidism, hypothyroidism, goiter, and thyroid nodules.</a:t>
            </a:r>
          </a:p>
          <a:p>
            <a:r>
              <a:rPr lang="en-US" b="1" i="1" dirty="0">
                <a:solidFill>
                  <a:schemeClr val="bg1"/>
                </a:solidFill>
              </a:rPr>
              <a:t>Parathyroid Scintigraphy</a:t>
            </a:r>
            <a:r>
              <a:rPr lang="en-US" dirty="0"/>
              <a:t>: Parathyroid imaging </a:t>
            </a:r>
            <a:r>
              <a:rPr lang="en-US" dirty="0">
                <a:solidFill>
                  <a:schemeClr val="bg1"/>
                </a:solidFill>
                <a:highlight>
                  <a:srgbClr val="FFFF00"/>
                </a:highlight>
              </a:rPr>
              <a:t>helps locate abnormal parathyroid glands that may be causing hyperparathyroidism.</a:t>
            </a:r>
            <a:r>
              <a:rPr lang="en-US" dirty="0"/>
              <a:t> </a:t>
            </a:r>
            <a:r>
              <a:rPr lang="en-US" sz="3000" dirty="0">
                <a:solidFill>
                  <a:schemeClr val="bg1"/>
                </a:solidFill>
                <a:highlight>
                  <a:srgbClr val="FF0000"/>
                </a:highlight>
              </a:rPr>
              <a:t>Technetium-99m</a:t>
            </a:r>
            <a:r>
              <a:rPr lang="en-US" sz="3000" dirty="0">
                <a:solidFill>
                  <a:schemeClr val="bg1"/>
                </a:solidFill>
                <a:highlight>
                  <a:srgbClr val="FFFF00"/>
                </a:highlight>
              </a:rPr>
              <a:t> </a:t>
            </a:r>
            <a:r>
              <a:rPr lang="en-US" dirty="0" err="1"/>
              <a:t>sestamibi</a:t>
            </a:r>
            <a:r>
              <a:rPr lang="en-US" dirty="0"/>
              <a:t> is commonly used for this purpose.</a:t>
            </a:r>
          </a:p>
          <a:p>
            <a:endParaRPr lang="en-US" dirty="0"/>
          </a:p>
        </p:txBody>
      </p:sp>
    </p:spTree>
    <p:extLst>
      <p:ext uri="{BB962C8B-B14F-4D97-AF65-F5344CB8AC3E}">
        <p14:creationId xmlns:p14="http://schemas.microsoft.com/office/powerpoint/2010/main" val="2904245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556792"/>
            <a:ext cx="3581400" cy="3848100"/>
          </a:xfrm>
          <a:prstGeom prst="rect">
            <a:avLst/>
          </a:prstGeom>
        </p:spPr>
      </p:pic>
      <p:pic>
        <p:nvPicPr>
          <p:cNvPr id="6" name="Picture 5"/>
          <p:cNvPicPr>
            <a:picLocks noChangeAspect="1"/>
          </p:cNvPicPr>
          <p:nvPr/>
        </p:nvPicPr>
        <p:blipFill>
          <a:blip r:embed="rId3"/>
          <a:stretch>
            <a:fillRect/>
          </a:stretch>
        </p:blipFill>
        <p:spPr>
          <a:xfrm>
            <a:off x="4716016" y="2924944"/>
            <a:ext cx="4048125" cy="2181225"/>
          </a:xfrm>
          <a:prstGeom prst="rect">
            <a:avLst/>
          </a:prstGeom>
        </p:spPr>
      </p:pic>
      <p:sp>
        <p:nvSpPr>
          <p:cNvPr id="7" name="TextBox 6"/>
          <p:cNvSpPr txBox="1"/>
          <p:nvPr/>
        </p:nvSpPr>
        <p:spPr>
          <a:xfrm>
            <a:off x="683568" y="5877272"/>
            <a:ext cx="3024336" cy="369332"/>
          </a:xfrm>
          <a:prstGeom prst="rect">
            <a:avLst/>
          </a:prstGeom>
          <a:noFill/>
        </p:spPr>
        <p:txBody>
          <a:bodyPr wrap="square" rtlCol="0">
            <a:spAutoFit/>
          </a:bodyPr>
          <a:lstStyle/>
          <a:p>
            <a:r>
              <a:rPr lang="en-US" dirty="0"/>
              <a:t>TYROID SCINTIGRAFY</a:t>
            </a:r>
          </a:p>
        </p:txBody>
      </p:sp>
      <p:sp>
        <p:nvSpPr>
          <p:cNvPr id="8" name="TextBox 7"/>
          <p:cNvSpPr txBox="1"/>
          <p:nvPr/>
        </p:nvSpPr>
        <p:spPr>
          <a:xfrm>
            <a:off x="4788024" y="5517232"/>
            <a:ext cx="3672408" cy="369332"/>
          </a:xfrm>
          <a:prstGeom prst="rect">
            <a:avLst/>
          </a:prstGeom>
          <a:noFill/>
        </p:spPr>
        <p:txBody>
          <a:bodyPr wrap="square" rtlCol="0">
            <a:spAutoFit/>
          </a:bodyPr>
          <a:lstStyle/>
          <a:p>
            <a:r>
              <a:rPr lang="en-US" dirty="0"/>
              <a:t>PARATYROID SCINTIGRAFY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effectLst/>
              </a:rPr>
              <a:t>Specific Radionuclide Studies for the Endocrine System:</a:t>
            </a:r>
            <a:endParaRPr lang="en-US" dirty="0"/>
          </a:p>
        </p:txBody>
      </p:sp>
      <p:sp>
        <p:nvSpPr>
          <p:cNvPr id="3" name="Content Placeholder 2"/>
          <p:cNvSpPr>
            <a:spLocks noGrp="1"/>
          </p:cNvSpPr>
          <p:nvPr>
            <p:ph idx="1"/>
          </p:nvPr>
        </p:nvSpPr>
        <p:spPr>
          <a:xfrm>
            <a:off x="457200" y="1600200"/>
            <a:ext cx="8291264" cy="4853136"/>
          </a:xfrm>
        </p:spPr>
        <p:txBody>
          <a:bodyPr>
            <a:normAutofit fontScale="70000" lnSpcReduction="20000"/>
          </a:bodyPr>
          <a:lstStyle/>
          <a:p>
            <a:r>
              <a:rPr lang="en-US" sz="3400" b="1" i="1" dirty="0">
                <a:solidFill>
                  <a:schemeClr val="bg1"/>
                </a:solidFill>
              </a:rPr>
              <a:t>Adrenal </a:t>
            </a:r>
            <a:r>
              <a:rPr lang="en-US" sz="3400" b="1" i="1" dirty="0" err="1">
                <a:solidFill>
                  <a:schemeClr val="bg1"/>
                </a:solidFill>
              </a:rPr>
              <a:t>Scintigraphy</a:t>
            </a:r>
            <a:r>
              <a:rPr lang="en-US" dirty="0"/>
              <a:t>: Adrenal </a:t>
            </a:r>
            <a:r>
              <a:rPr lang="en-US" dirty="0" err="1"/>
              <a:t>scintigraphy</a:t>
            </a:r>
            <a:r>
              <a:rPr lang="en-US" dirty="0"/>
              <a:t> can </a:t>
            </a:r>
            <a:r>
              <a:rPr lang="en-US" b="1" dirty="0">
                <a:solidFill>
                  <a:schemeClr val="bg1"/>
                </a:solidFill>
                <a:highlight>
                  <a:srgbClr val="FFFF00"/>
                </a:highlight>
              </a:rPr>
              <a:t>evaluate the function and anatomy of the adrenal glands</a:t>
            </a:r>
            <a:r>
              <a:rPr lang="en-US" dirty="0"/>
              <a:t>. It may be used to diagnose conditions </a:t>
            </a:r>
            <a:r>
              <a:rPr lang="en-US" b="1" dirty="0">
                <a:solidFill>
                  <a:schemeClr val="bg1"/>
                </a:solidFill>
                <a:highlight>
                  <a:srgbClr val="FFFF00"/>
                </a:highlight>
              </a:rPr>
              <a:t>like adrenal tumors or </a:t>
            </a:r>
            <a:r>
              <a:rPr lang="en-US" b="1" dirty="0" err="1">
                <a:solidFill>
                  <a:schemeClr val="bg1"/>
                </a:solidFill>
                <a:highlight>
                  <a:srgbClr val="FFFF00"/>
                </a:highlight>
              </a:rPr>
              <a:t>hyperaldosteronism</a:t>
            </a:r>
            <a:r>
              <a:rPr lang="en-US" dirty="0"/>
              <a:t>. Radiopharmaceuticals </a:t>
            </a:r>
            <a:r>
              <a:rPr lang="en-US" dirty="0">
                <a:solidFill>
                  <a:schemeClr val="bg1"/>
                </a:solidFill>
              </a:rPr>
              <a:t>like iodine-131 meta-</a:t>
            </a:r>
            <a:r>
              <a:rPr lang="en-US" dirty="0" err="1">
                <a:solidFill>
                  <a:schemeClr val="bg1"/>
                </a:solidFill>
              </a:rPr>
              <a:t>iodobenzylguanidine</a:t>
            </a:r>
            <a:r>
              <a:rPr lang="en-US" dirty="0">
                <a:solidFill>
                  <a:schemeClr val="bg1"/>
                </a:solidFill>
              </a:rPr>
              <a:t> </a:t>
            </a:r>
            <a:r>
              <a:rPr lang="en-US" sz="2900" dirty="0">
                <a:solidFill>
                  <a:schemeClr val="bg1"/>
                </a:solidFill>
              </a:rPr>
              <a:t>(^131I-MIBG) are used for this study</a:t>
            </a:r>
            <a:r>
              <a:rPr lang="en-US" sz="3400" b="1" i="1" dirty="0">
                <a:solidFill>
                  <a:schemeClr val="bg1"/>
                </a:solidFill>
              </a:rPr>
              <a:t>.</a:t>
            </a:r>
          </a:p>
          <a:p>
            <a:r>
              <a:rPr lang="en-US" sz="3400" b="1" i="1" dirty="0">
                <a:solidFill>
                  <a:schemeClr val="bg1"/>
                </a:solidFill>
              </a:rPr>
              <a:t>Pituitary Imaging</a:t>
            </a:r>
            <a:r>
              <a:rPr lang="en-US" dirty="0"/>
              <a:t>: Radionuclide imaging can also be used to study the pituitary gland, which plays a crucial role in regulating various hormones in the body. Specific radiopharmaceuticals may be employed for this purpose, and imaging can help detect tumors or abnormalities affecting the pituitary gland.</a:t>
            </a:r>
          </a:p>
          <a:p>
            <a:endParaRPr lang="en-US" dirty="0"/>
          </a:p>
          <a:p>
            <a:pPr marL="137160" indent="0">
              <a:buNone/>
            </a:pPr>
            <a:r>
              <a:rPr lang="en-US" dirty="0"/>
              <a:t>These radionuclide imaging studies provide valuable functional information about the endocrine system, aiding in the diagnosis and management of endocrine-related disorders. They are particularly useful for evaluating the dynamic function and localization of endocrine organs, complementing other imaging modalities such as ultrasound, CT scans, and MRI</a:t>
            </a:r>
          </a:p>
          <a:p>
            <a:endParaRPr lang="en-US" dirty="0"/>
          </a:p>
        </p:txBody>
      </p:sp>
    </p:spTree>
    <p:extLst>
      <p:ext uri="{BB962C8B-B14F-4D97-AF65-F5344CB8AC3E}">
        <p14:creationId xmlns:p14="http://schemas.microsoft.com/office/powerpoint/2010/main" val="4294226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AutoShape 2" descr="data:image/jpeg;base64,/9j/4AAQSkZJRgABAQAAAQABAAD/2wCEAAoHCBYWFRgVFhYYGRgaHBwfHBwcGhweHB4cHBwcHBweHhwcIS4lIR4rHxwZJzgmKy8xNTU1HCQ7QDszPy40NTEBDAwMBgYGEAYGEDEdFh0xMTExMTExMTExMTExMTExMTExMTExMTExMTExMTExMTExMTExMTExMTExMTExMTExMf/AABEIAIgBcgMBIgACEQEDEQH/xAAbAAACAwEBAQAAAAAAAAAAAAADBAACBQEGB//EADQQAAEDAgQEBAcAAgIDAQAAAAEAAhEhMQNBUWEEEnHwgZGhsQUiMsHR4fETcgZCFGLSUv/EABQBAQAAAAAAAAAAAAAAAAAAAAD/xAAUEQEAAAAAAAAAAAAAAAAAAAAA/9oADAMBAAIRAxEAPwD6K8qriNV3bJCeYApNUAnuJqCZVDMzmL5T4q7jJkXXC2RBF8+90Ay6B91x1LzJ8lV7bVoFxr6RHigjnHYASu/5NgPOVTmi4HeqEHmN8/0gPz+FY9fdEgHvRLsdkf2jE2p5eyDjZ72RQTAQnCaEdz+lHOtkghxDl5IYchlw/tyuvHuLU80DGE+wVgcoO5KFhspoOqK0WmEFiSZEmd+7Kr/l0yjRXYRmFd+HPfdEHcMnb+ooABpX7JfCwyEaZ2QH4Y5DW69AvOYLoOlcl6NBEPEsehREPFsehQYuPiXB9PdZWLBdmPDbJPcVijx79FntqYiYvBQQmgg3FTqEFxP02M5Z9U28D6R9kpiMqS40FggC4k5/iiG88skkmYoNJRXEgSRSaR6oPKCAR3OSCF1J5jQ56fhR78xBjUT1+5UY+5g1Od4080F+Jc62p6oOyaVt5QQiteZm4rSk/wASj5tlTPRGa5wNTJyqJhA7h4hsRHXRCxOIINRt49yoHSLn8FAe+QY+qpA28EFsTGIFIBMfxV4d8m1JsO7Kj8WRMeB1jVUOIYJyoKa2p+EBxQmpqaDPyXXPcemgvRAa8QJvadDXIojnRUkiYjpN9kBGi0Rbpe6KHmKmRPglWYgP0mY80YPnqd/IoG2vsZp7I4xiRMSfI1yKVY6CSYjQJnhGQDvl34ICtOcpzhnwetfFJutFQRfxRG4sGCIgXQa3+TYqIbbCiiBUjvdVeIEq5vMqTmgAyaqF9YHZCMTbfXMboPKa695oFHGBnNVRrxNfFWx2k6hAcDEHXLdBARfZdc+I76ITiTePDbJV52g/nNAwyDMnZHZQRt4pRjt9Y16orX+97IGWGnfohuNK/uij4i3coGK4i9c/0gj+WSbn3XS4Rao+64amYEesqch/aAmGakyeo9kVzpzoI/aXAtlN0Rjb/wBQNYRmnlKYaTbsdUnhjyT0V7qgry39MlVwIrn3qivbshOM1KAuE4gjOvReiXnmZL0KCIeN9Luh9kRC4g/I7/U+yDyvEnmdsfslMJx5ogDp980ziEGBII8fVKlxDqCP0gbJsInU6TX7BU4hnNf3iPNWEzWN/ATMaKvEsoNwgzMV00mawqOMeFRlFTHhujPoDpGlJ+3VJPbU5SK1nyQFxMaREmwmmd0q/FBoATa5sZzzXeYT8p6EUraChucCSIjW1x1QEzrDjBHTpuiYTwJj1H31S7mGtIkxTRWa7lAkgjTvRA0140rXx0XHzYACRcTPihMcSQDlGmq69/LWfIZaFAKawItUHu6sx4m3jWJ6IEfU6ZJGgkDwQTiiQBahz1/SBxjxWIIgViumfijsnlyO9PSUieJpzNrUZDahRX4gOxkWzyyQMMigm15GuiZwz8smYmKQs5mJAyBva+0ZlPYQMRnMmwQMtBIkgbda6J3BYeWNr0nNK4TwTNb6G6aaQB123qgqTAmSJ+3VXaCawq4giCLV8reC6xs+PZQPy3X3/KiEGu7CiA+KaWCEG1V3mN1zDbl55oLPAjuUuRT2TLxQEDbdLYtpN6IFsXfJKYmJFCj45Ik9exksriMYE2nzr5oLux4pPl7obnHOBpss/EfmJHhPYQ345mZOWkH8INzAmBFL1z0R2Dr/ABZfB8VSSNbUHd1o4WJS0/fwyQMtdSI/HcKrjkdabKuHiDlsBOdzPcqznUgwR35IOOjLuVZjKiPey40V2ROUdOiCrWyrsGU1hXY2gqJnwUeNelrZoC4YrtvbdNYeyVZrZNM7FoQWe2LDVCa4d3R3xCCR692QE0jVeiXnMCdV6NBEHifpd/qfYoyFxH0O/wBT7IPJ4grTolnkQN59EyQJPdEtiNHmgNgt5oJ+48AOiJxAmnY7C6xthM5xupiDXTw3ogy+JcJIqNeiWIzGvkIvCZxrk6VpPdkNp+qlJrE2/qBfloS3U9S5LYk5Rv7ZppjjeKbe9c0F2HUkxU6SbZ7IF3PhtZMWjTIb1V2PBMgxSgjuy7iYdwTAMafLp1qq8kZEnWsEHogawsStwTMka2sqvfQnayoMOsFza5G8Z1Qg4iBJAigNz3CALgK6ZR3RJ8RxJBzgA1Hd1bicYh0S2DMxc9TlmsTiXuEfNQCNtTPgg2DxQBAvt4ZwjtxxWIAd42yAXn38RJBIE0ik+Eitkzw2KAQ21ZHjf0hB6RnzADPrplOSd4YAQR70nosfg+Jn5SZi/lkVq4TwTEUoNT4oNTgcHmpoTBlMCLUoKeCFwbYGR3/KZfhiJI/FxRAAmTApqO7IjCSbaoYYJJOs6IjBTLKnmgcw3UHQKLjXUFT6/hcQXcRYVhX4dt0Ox2R8MhB3FbSlEjxBi9hp4rQxBTOVncSTGg6IMjjsYxG/ZWNi4l4uKXzWj8TxC0GJvSyx3YwkECuc5TlGqC3+SADlFdZ12CC98Q4QRemqo9tzN9rDVD5ayZ0GU59EDDHumZBp5rR4fiABewF1lOeB82Y91wvMRy1mhQb7eKEToR5xeEwOJB8e7LDY+QbiPLqj4DzIn7INtj67Wp7pgHXwokeEpGd/JaLDTTZAQCM1wfjxVWmDEyF0HTvZBdzpzzTfD2SIGdj3ZPYLd/RAe+iUeT0TceKVxPT75oCYIqNKL0a85w48pHuvRoIhcR9Dv9T7IqFj/Q7/AFPsg8q9kZC0+qWcINM/WN0zj0BpJlKsnmnpHU7IGsIkxGforYkRSf2rYDNctlVzAK++qDK4h/MSRYwPFUaw0qIArWnd0biMOptMnp16pF7i0GIvPnZBV+MA7rNQqYbrVpB8UJ+JJ+W82qI1lWJ5jA0EmvQ9EHcQxEGKd+CRdRwIrk6Y8KFNYj+UXqTNfb0SYFTFRf8AXeyA+E+pk203NKLnEYsC1Z062VMBhb0IiZns0CFium1CJjKL/tBm8e/mB1gxE0B/KxHuiWSaj3pC0+PqYrFN/XcoeJwwyqZzHptRBmvlpEZefiNERnEEACRUgSFzHwgHBxJBmtDaNlQPMwCPLyg7oPQfC8aCKeHp57r03BxzA5G3XdeP4N4a4fU6cooJr7wvX8BhyWm22p0QbuA23c5dEy9lK+WiX4YH8pyvLG+aBIx6W9LI2GR47qjxebR/SqsFYBJQOtZQfL6rq61lB/8ASiDrRnumGNMUt3ZBayvj6JgtEUQDcKarP4yYWjimBWizeJPqg818TEm8ZQVkEO5rUdT3OS2fiLCXVHeyzXjewy16oFyayZptdcY6aCYkmTE12RP8Jyzr5ZJgcKYtWnWmsoEGNJ5omsZRVHZwxDgfmWhgcKNJdE1pqmsLAAnOlaeJQKYXD5m4gHxTOFhgVBGXWnumQ2BAp95Q3tmsgaIGuHIpe10zhvWdzwRn+EfD4qa9eqB+R7FDe4z9XhlCE3FmQMygvxRIaMkD0mAR5fdaOCKevisvh3iIiu/7Wlw4n0ugabQJXGa4/NHfRNC3RBeNOygDwgM2p+916deawaOA3lelQRCx/od0PsioWP8AS7ofZB5nFEih7qlsGTOnhPqm8QTW5HtUIWC02p+kBsGRfw36hUxgJOgCYYIBNt/0l8WpgaFBmvdJiu+azMU1ub0trRaXFAg28Zv/ABZfEERJJvSUAX4dQRIJOvlTVHdIIvlOVsj7rrGCpiozy2mSkuMdBIaDIr0rXqgnEvBkl1KEUzvRJ4eI0yJMnIVMbq2JifKbc0m2mcpdjSY9h+dEGoJEFs7AVjzQeJYQJi++pVsB/wD7dBuPspxNQBpvTqUGHxOG/nJtMGlBsEQsc6skQbeldt04/BABcREDrA2Q+SlAb9KbDxQJY7A4gcotvG5k+wWbxPCw7MA0OQEL0Iw+UTA2oPFK8ThC4mDE2N5qgV4FkAco3rSdM6Fey+G83KDFo/sLynDMhzRPy6TW4ppder+GMcNAa/1B6Lh31paLozWQD1sboOBy0TMVG/fsgWxmVkE7j7ShgRtpsmcaax9J/GSD/jpbyQM8258v0ouydVEDTWVXTTJcY7ZXeDqgDijKJqs/iI0haWJos7iWnSaIMPjcO8GAst7AST0stnjWkg38h4pLkME90QD4PCEDz8UyGg1r0y9UJjtr7+ysGiCYnSqArjEQBXuVwOk0PXPqrFpIFc6ZqclIqSgjpAPpv+Fm8ZxrWSDK0CwhpdnoV4T/AJDxLpcaxsbAbBBpP/5B81PpJPn10stvgfiIeAWm5uvkvD4/zEwYINTrNwMiIley/wCO47+YQSO6j3Qe457RbXPoo1ppQT/RFULDbMTUo4E0Bz7ogeYINbfdaPD+vX7LOwhbbuE/gVHugew6qmILwrMmqjxXwQK4TCH38l6ZecY35hlW+ngvRoIh4v0u6H2REPF+l3Q+yDz3EDKRXTqgMoYnzV8d05x9/NcwQYjJAZzPOAgOIBkjJNilx+EtikHp3mgy8bDknxz91lOwPmja3fmtfiRcE0Oh9N0hjMFAaWkzWv6QKFx5qnSYESfZL47IJMGLhPPJAm9rrI+NPcGGJEWMzb3QYnG/GGscQBURSaeqJwHxRjyBP92yXkeJaXTzVuCfUdf0mPhALT8xkTSALeV90H0TgW2gbg61VsYNEkwJiaGIqaTRI/A8cuEaDpmRaFqcQ2CHEUEeO6DMcZNZII0r1XQYpBrvBtQU8EzjYZBBGeWZB6bKrcM0oRvtNLZoLtbLZEUAFUo/BibCQaRTqnmgyaXvNaf0Ij2AWGV49kGQzBBMBsEinhVek4VlqzStadQkuF4U3oRYiAJziVs8JYG2o08Dkg0OCYaCPK3qnWk2qae6XwjuYE7JnCZP1ZWGs6oOPZT0QMMmdcj5Jvwpt5JVzKmLflAUDuFF3DsPmNtlEDYaukjIq7W1VfsgXxNq6pbiGU7yTeI2ayl8UzcdAgycdkx7DPZL4+GKawm8fMTf0S7gKChjNAg5nVcAuKSTdMuaT3cKjsOJ0PieqDjXEwZtRWFayUN5y8vaqYZShvrsgHxAIbIGXf3XiPj/AAUm0/q3ivcvZzdIyt/VncXwgcIAynJB8yw+AeSKARNx3mvY/A+ALYNQPemafZ8GaDzEyc1rcMwAQBXyjNAXAZEyZvfKUVjBnVdwzqI27or4ZNI3PeyAzJyrstThxTuqz2Z3vkLJ/AbIBrrVAywZR0RXCgVWCqIBqgX5Jjr7LeWLNfL3W0giFxH0O/1PsioPE/Q7/U+xQeaAmvf7R8FkTFx4wgDpS8wmsOJjW/8AUExbAHz+yXxmzQeZ1TWIB49zCBjsNBM/ZBlcUdAKTNPwln4ZipvB8NE9jgSY9c+yl8RnUaAIFCwH5TSFncdg8zS0WrE5LTLRMnbuErjtgkwYrG+X5QfP+K4UgzEmB/11mx6e6nDcA4kCY0216r13EcAATAqRvp35oeFwHLM0plqUHPg3D8oLj0pYnTotTEBPLJAiuxyj3Q+EwC2Bn2fZMlkUPn9iUCDyQZN67xpRX4V4JMnw9fBTFw5+ox0F6qYOGeYEmI2ytCA5whMzOh+yuGTYfafyjsZYVtmrOwxQVB9/NBwYbQ6CPluRutDBMAGhrQwg4TKZTlT87QmsG9NOkoHsNo8vfNMNp1S2Ezf9pgCBMIDEeyWxgb5HzTLSCh4+FQ665wgV+bQqJjk77KiB/lVCYCIquCAD2iKZ+iWxGRmmnHRAc2qDNxMOUti4YjysE5xGHWs9QgPYN0CxZJFekyhcgOcePt4IuI2meqGHkmB127lBQV0zE+Cu1ki1QFKRaO6rH+EcW92IeZwLMVr34Yp8rWPLaQJhzCx1f/ZBtON5NIHsgDDmTHVZ3A/GHvGEXYXKzFMMcXgkv5XvDSAKNIY6HegU/wCPcVjPwWPxWNBhpDg/m55mSRygNNqVQaHKJyhdw2m9Yzr91doBrH538FcCBAMnogoBUff+JrDBmb0tp0QsNtabJnDYYM69hBbAFZ9/VaPD0Gvd0pgYfp99Fo4TUF2d/pFN+tlxoVoyQCaK5XWyspwqtVBEHifpd/qfYoyFjj5Hf6n2QecaD5+m6ea3vNBwWd7Jg+SATm1pbJVeMvco/wCUJwAz8LlBl8QI6d6pRzLXzrXNaGKwHIpd7QYAGgQIYjNIkZBLuYRcbfnpRaT2f9skviMBvrr+OqDIdhQXRY0AqY1vnuphMEESYvG4TuLworkfUwhOaeWwA3ugvh4ZNekd6q/JlP8AR73Xm/gnxEjDwX/+T/lc9rTiMJwzyN5S57jyNDmcsf8AY7ZrTf8AGeSMTEwXMY5rns+YOc4NYXlpaI5XloJArRpqgZfhzrOum9F3h8MWE7znSI81kcXx/EcuG5mGwc2KwDlxmlrmnmgc3IYsJob5rcwMN5DS5oDiJIB5gDAkAwJrnAQHYBBkQZE6kD7flXGHNTNt6qzWVB0Gfe6b4ZkA2ieygBw7ACeovZaGAye/SEIMBOmXmmsNnn+Cgu1laUOQTLDHc3Q2ARdFYzvTRARgpOqpiskdPZFZ4rrmoEv8R1URuU6lRA6GXoqBhiyiiCjmE/lBOGQaArqiBXG4c1odkq7BeaBp0sfwoogBjYL6SHeRQP8AxXx9Jm1AoogDxnAYj2PYzmYXtLQ7lJLZETGoSrP+MYbHMdg4LcN+G4fM1gBc2C1zSRUyDnnBUUQTB+AuZh8MwE82A/nJ5DDoZiNi9PrnP6d1b4b8JxcJnIXB7G0ZDCC1omjjJ5juAFFEDp4Z9uV0a8ueasOEdeHCKWPeaiiAuBwrhkUyzhnR9JEdVFEDGDw5vBTbWbHyUUQGaw6KzGFRRB1rDon1FEEQ8YfK7ofZRRBl8PhnPwRXCkQoogoWmPRCdhiJz79VxRAJ7AMjslMRhBoLf3JRRADEYd66g06BL4+A6Zr1jLJRRBV2GQACDW2yEcB3/wCaVimefooogW+HfCf8WA3BLZAwwxx5eXmAbyknql2fB8YFgdih4w2kYbuSOUubyc7/AJjzO5SRQNHzGiiiBdnwBwD3B7G4hcxwLMMtYHMJ5SWc5kkOIJ5pgC0Lc4fAe1oDqu5RLgIBdFeUVIE5ElcUQMMwyIgT4TdGAdAkU6WUUQM4GEZmM/EhNNmVFEBWMIrTdWY3OP7koogMWq5CiiC3+Mrq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329443" y="2060848"/>
            <a:ext cx="3524250" cy="1295400"/>
          </a:xfrm>
          <a:prstGeom prst="rect">
            <a:avLst/>
          </a:prstGeom>
        </p:spPr>
      </p:pic>
      <p:pic>
        <p:nvPicPr>
          <p:cNvPr id="7" name="Picture 6"/>
          <p:cNvPicPr>
            <a:picLocks noChangeAspect="1"/>
          </p:cNvPicPr>
          <p:nvPr/>
        </p:nvPicPr>
        <p:blipFill>
          <a:blip r:embed="rId3"/>
          <a:stretch>
            <a:fillRect/>
          </a:stretch>
        </p:blipFill>
        <p:spPr>
          <a:xfrm>
            <a:off x="5436096" y="2032873"/>
            <a:ext cx="2971800" cy="1543050"/>
          </a:xfrm>
          <a:prstGeom prst="rect">
            <a:avLst/>
          </a:prstGeom>
        </p:spPr>
      </p:pic>
      <p:sp>
        <p:nvSpPr>
          <p:cNvPr id="8" name="TextBox 7"/>
          <p:cNvSpPr txBox="1"/>
          <p:nvPr/>
        </p:nvSpPr>
        <p:spPr>
          <a:xfrm>
            <a:off x="539552" y="4221088"/>
            <a:ext cx="3744416" cy="369332"/>
          </a:xfrm>
          <a:prstGeom prst="rect">
            <a:avLst/>
          </a:prstGeom>
          <a:noFill/>
        </p:spPr>
        <p:txBody>
          <a:bodyPr wrap="square" rtlCol="0">
            <a:spAutoFit/>
          </a:bodyPr>
          <a:lstStyle/>
          <a:p>
            <a:r>
              <a:rPr lang="en-US" dirty="0"/>
              <a:t>ADRENAL SCINTIGRAFY</a:t>
            </a:r>
          </a:p>
        </p:txBody>
      </p:sp>
      <p:sp>
        <p:nvSpPr>
          <p:cNvPr id="9" name="TextBox 8"/>
          <p:cNvSpPr txBox="1"/>
          <p:nvPr/>
        </p:nvSpPr>
        <p:spPr>
          <a:xfrm>
            <a:off x="5076056" y="4149080"/>
            <a:ext cx="3384376" cy="369332"/>
          </a:xfrm>
          <a:prstGeom prst="rect">
            <a:avLst/>
          </a:prstGeom>
          <a:noFill/>
        </p:spPr>
        <p:txBody>
          <a:bodyPr wrap="square" rtlCol="0">
            <a:spAutoFit/>
          </a:bodyPr>
          <a:lstStyle/>
          <a:p>
            <a:r>
              <a:rPr lang="en-US" dirty="0"/>
              <a:t>PITUITARY SCINTIGRAFY</a:t>
            </a:r>
          </a:p>
        </p:txBody>
      </p:sp>
    </p:spTree>
    <p:extLst>
      <p:ext uri="{BB962C8B-B14F-4D97-AF65-F5344CB8AC3E}">
        <p14:creationId xmlns:p14="http://schemas.microsoft.com/office/powerpoint/2010/main" val="414036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 ct</a:t>
            </a:r>
          </a:p>
        </p:txBody>
      </p:sp>
      <p:sp>
        <p:nvSpPr>
          <p:cNvPr id="3" name="TextBox 2"/>
          <p:cNvSpPr txBox="1"/>
          <p:nvPr/>
        </p:nvSpPr>
        <p:spPr>
          <a:xfrm>
            <a:off x="1115616" y="6179883"/>
            <a:ext cx="6120680" cy="369332"/>
          </a:xfrm>
          <a:prstGeom prst="rect">
            <a:avLst/>
          </a:prstGeom>
          <a:noFill/>
        </p:spPr>
        <p:txBody>
          <a:bodyPr wrap="square" rtlCol="0">
            <a:spAutoFit/>
          </a:bodyPr>
          <a:lstStyle/>
          <a:p>
            <a:r>
              <a:rPr lang="en-US" dirty="0"/>
              <a:t>SEE NOTES  BELOW  ABOUT   PET </a:t>
            </a:r>
          </a:p>
        </p:txBody>
      </p:sp>
      <p:sp>
        <p:nvSpPr>
          <p:cNvPr id="4" name="AutoShape 2" descr="https://www.brighamandwomens.org/assets/BWH/radiology/images/nuclear-medicine-patient-education-petsca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1115616" y="1900188"/>
            <a:ext cx="7686743" cy="4176464"/>
          </a:xfrm>
          <a:prstGeom prst="rect">
            <a:avLst/>
          </a:prstGeom>
        </p:spPr>
      </p:pic>
      <p:sp>
        <p:nvSpPr>
          <p:cNvPr id="7" name="TextBox 6">
            <a:extLst>
              <a:ext uri="{FF2B5EF4-FFF2-40B4-BE49-F238E27FC236}">
                <a16:creationId xmlns:a16="http://schemas.microsoft.com/office/drawing/2014/main" id="{D90C142B-4F6C-2792-0A6C-084685E34B96}"/>
              </a:ext>
            </a:extLst>
          </p:cNvPr>
          <p:cNvSpPr txBox="1"/>
          <p:nvPr/>
        </p:nvSpPr>
        <p:spPr>
          <a:xfrm>
            <a:off x="3347864" y="1150626"/>
            <a:ext cx="4572000" cy="646331"/>
          </a:xfrm>
          <a:prstGeom prst="rect">
            <a:avLst/>
          </a:prstGeom>
          <a:noFill/>
        </p:spPr>
        <p:txBody>
          <a:bodyPr wrap="square">
            <a:spAutoFit/>
          </a:bodyPr>
          <a:lstStyle/>
          <a:p>
            <a:r>
              <a:rPr lang="en-US" dirty="0"/>
              <a:t>imaging or a PET scan, </a:t>
            </a:r>
            <a:r>
              <a:rPr lang="en-US" dirty="0">
                <a:solidFill>
                  <a:schemeClr val="bg1"/>
                </a:solidFill>
              </a:rPr>
              <a:t>i</a:t>
            </a:r>
            <a:r>
              <a:rPr lang="en-US" dirty="0">
                <a:solidFill>
                  <a:schemeClr val="bg1"/>
                </a:solidFill>
                <a:highlight>
                  <a:srgbClr val="FFFF00"/>
                </a:highlight>
              </a:rPr>
              <a:t>s a type of nuclear medicine imaging.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E09C7-63F4-E009-8EE0-46077B32693D}"/>
              </a:ext>
            </a:extLst>
          </p:cNvPr>
          <p:cNvSpPr>
            <a:spLocks noGrp="1"/>
          </p:cNvSpPr>
          <p:nvPr>
            <p:ph idx="1"/>
          </p:nvPr>
        </p:nvSpPr>
        <p:spPr>
          <a:xfrm>
            <a:off x="0" y="0"/>
            <a:ext cx="9144000" cy="6813376"/>
          </a:xfrm>
        </p:spPr>
        <p:txBody>
          <a:bodyPr>
            <a:normAutofit fontScale="55000" lnSpcReduction="20000"/>
          </a:bodyPr>
          <a:lstStyle/>
          <a:p>
            <a:r>
              <a:rPr lang="en-US" sz="2500" b="1" dirty="0">
                <a:solidFill>
                  <a:schemeClr val="bg1"/>
                </a:solidFill>
              </a:rPr>
              <a:t>Positron Emission Tomography </a:t>
            </a:r>
            <a:r>
              <a:rPr lang="en-US" sz="2500" dirty="0">
                <a:solidFill>
                  <a:schemeClr val="bg1"/>
                </a:solidFill>
              </a:rPr>
              <a:t>(PET</a:t>
            </a:r>
            <a:r>
              <a:rPr lang="en-US" sz="2500" dirty="0"/>
              <a:t>) plays a significant </a:t>
            </a:r>
            <a:r>
              <a:rPr lang="en-US" sz="2500" dirty="0">
                <a:solidFill>
                  <a:schemeClr val="bg1"/>
                </a:solidFill>
              </a:rPr>
              <a:t>role in the field of endocrinology by providing valuable information </a:t>
            </a:r>
            <a:r>
              <a:rPr lang="en-US" sz="2500" dirty="0"/>
              <a:t>about the function and metabolism of various endocrine glands and tissues. </a:t>
            </a:r>
          </a:p>
          <a:p>
            <a:r>
              <a:rPr lang="en-US" sz="2500" b="1" dirty="0">
                <a:solidFill>
                  <a:schemeClr val="bg1"/>
                </a:solidFill>
                <a:highlight>
                  <a:srgbClr val="FFFF00"/>
                </a:highlight>
              </a:rPr>
              <a:t>Thyroid Cancer Staging</a:t>
            </a:r>
            <a:r>
              <a:rPr lang="en-US" sz="2500" dirty="0"/>
              <a:t>: PET scans using radiotracers like </a:t>
            </a:r>
            <a:r>
              <a:rPr lang="en-US" sz="2500" dirty="0">
                <a:solidFill>
                  <a:schemeClr val="bg1"/>
                </a:solidFill>
              </a:rPr>
              <a:t>fluorodeoxyglucose (FDG) </a:t>
            </a:r>
            <a:r>
              <a:rPr lang="en-US" sz="2500" dirty="0"/>
              <a:t>can help in the staging of </a:t>
            </a:r>
            <a:r>
              <a:rPr lang="en-US" sz="2500" b="1" dirty="0">
                <a:solidFill>
                  <a:schemeClr val="bg1"/>
                </a:solidFill>
              </a:rPr>
              <a:t>thyroid cancer. </a:t>
            </a:r>
            <a:r>
              <a:rPr lang="en-US" sz="2500" dirty="0"/>
              <a:t>Thyroid cancers with higher metabolic activity are more likely to be aggressive, and PET imaging can help identify the </a:t>
            </a:r>
            <a:r>
              <a:rPr lang="en-US" sz="2500" dirty="0">
                <a:solidFill>
                  <a:schemeClr val="bg1"/>
                </a:solidFill>
              </a:rPr>
              <a:t>extent of cancer spread beyond the thyroid gland</a:t>
            </a:r>
            <a:r>
              <a:rPr lang="en-US" sz="2500" dirty="0"/>
              <a:t>.</a:t>
            </a:r>
          </a:p>
          <a:p>
            <a:r>
              <a:rPr lang="en-US" sz="2500" b="1" dirty="0">
                <a:solidFill>
                  <a:schemeClr val="bg1"/>
                </a:solidFill>
                <a:highlight>
                  <a:srgbClr val="FFFF00"/>
                </a:highlight>
              </a:rPr>
              <a:t>Neuroendocrine Tumor Detection: </a:t>
            </a:r>
            <a:r>
              <a:rPr lang="en-US" sz="2500" dirty="0"/>
              <a:t>PET scans are valuable in detecting and localizing neuroendocrine tumors (NETs) throughout the body. Radiotracers like gallium-68 DOTATATE target the somatostatin receptors commonly found on NETs, allowing for precise localization and staging.</a:t>
            </a:r>
          </a:p>
          <a:p>
            <a:r>
              <a:rPr lang="en-US" sz="2500" b="1" dirty="0">
                <a:solidFill>
                  <a:schemeClr val="bg1"/>
                </a:solidFill>
                <a:highlight>
                  <a:srgbClr val="FFFF00"/>
                </a:highlight>
              </a:rPr>
              <a:t>Parathyroid Imaging:</a:t>
            </a:r>
            <a:r>
              <a:rPr lang="en-US" sz="2500" dirty="0"/>
              <a:t> PET/CT with radiotracers like fluorine-18 </a:t>
            </a:r>
            <a:r>
              <a:rPr lang="en-US" sz="2500" dirty="0" err="1"/>
              <a:t>fluorocholine</a:t>
            </a:r>
            <a:r>
              <a:rPr lang="en-US" sz="2500" dirty="0"/>
              <a:t> (F-18 FCH</a:t>
            </a:r>
            <a:r>
              <a:rPr lang="en-US" sz="2500" b="1" dirty="0">
                <a:solidFill>
                  <a:schemeClr val="bg1"/>
                </a:solidFill>
              </a:rPr>
              <a:t>) can help locate abnormal parathyroid glands in cases of hyperparathyroidism</a:t>
            </a:r>
            <a:r>
              <a:rPr lang="en-US" sz="2500" dirty="0"/>
              <a:t>, guiding surgeons to remove the affected glands more accurately.</a:t>
            </a:r>
          </a:p>
          <a:p>
            <a:r>
              <a:rPr lang="en-US" sz="2500" b="1" dirty="0">
                <a:solidFill>
                  <a:schemeClr val="bg1"/>
                </a:solidFill>
                <a:highlight>
                  <a:srgbClr val="FFFF00"/>
                </a:highlight>
              </a:rPr>
              <a:t>Pituitary Gland Evaluation</a:t>
            </a:r>
            <a:r>
              <a:rPr lang="en-US" sz="2500" dirty="0"/>
              <a:t>: While PET is not the primary imaging modality for the pituitary gland, it can be used in research settings to study pituitary function and receptor expression. It can help researchers understand how hormones and receptors interact in the pituitary gland.</a:t>
            </a:r>
          </a:p>
          <a:p>
            <a:r>
              <a:rPr lang="en-US" sz="2500" b="1" dirty="0">
                <a:solidFill>
                  <a:schemeClr val="bg1"/>
                </a:solidFill>
                <a:highlight>
                  <a:srgbClr val="FFFF00"/>
                </a:highlight>
              </a:rPr>
              <a:t>Insulin Resistance and Diabetes Research</a:t>
            </a:r>
            <a:r>
              <a:rPr lang="en-US" sz="2500" dirty="0"/>
              <a:t>: PET can be used to study glucose metabolism and insulin resistance in various tissues, including skeletal muscle and adipose tissue. This research can provide insights into the underlying mechanisms of type 2 diabetes and help develop new treatment strategies.</a:t>
            </a:r>
          </a:p>
          <a:p>
            <a:r>
              <a:rPr lang="en-US" sz="2500" b="1" dirty="0">
                <a:solidFill>
                  <a:schemeClr val="bg1"/>
                </a:solidFill>
                <a:highlight>
                  <a:srgbClr val="FFFF00"/>
                </a:highlight>
              </a:rPr>
              <a:t>Obesity Research</a:t>
            </a:r>
            <a:r>
              <a:rPr lang="en-US" sz="2500" dirty="0"/>
              <a:t>: PET imaging can be </a:t>
            </a:r>
            <a:r>
              <a:rPr lang="en-US" sz="2500" b="1" dirty="0">
                <a:solidFill>
                  <a:schemeClr val="bg1"/>
                </a:solidFill>
              </a:rPr>
              <a:t>used to study the metabolic activity of fat tissue </a:t>
            </a:r>
            <a:r>
              <a:rPr lang="en-US" sz="2500" dirty="0"/>
              <a:t>(adipose tissue). Understanding the metabolic activity of fat cells can be important in research related to obesity and its impact on endocrine function.</a:t>
            </a:r>
          </a:p>
          <a:p>
            <a:r>
              <a:rPr lang="en-US" sz="2500" b="1" dirty="0">
                <a:solidFill>
                  <a:schemeClr val="bg1"/>
                </a:solidFill>
                <a:highlight>
                  <a:srgbClr val="FFFF00"/>
                </a:highlight>
              </a:rPr>
              <a:t>Hormone Receptor Imaging</a:t>
            </a:r>
            <a:r>
              <a:rPr lang="en-US" sz="2500" dirty="0"/>
              <a:t>: In certain cases, researchers may use PET to study the expression of hormone receptors on tumor cells. This can help tailor hormonal therapy for conditions like breast cancer or prostate cancer.</a:t>
            </a:r>
          </a:p>
          <a:p>
            <a:r>
              <a:rPr lang="en-US" sz="2500" b="1" dirty="0">
                <a:solidFill>
                  <a:schemeClr val="bg1"/>
                </a:solidFill>
                <a:highlight>
                  <a:srgbClr val="FFFF00"/>
                </a:highlight>
              </a:rPr>
              <a:t>Research into Hormone Function</a:t>
            </a:r>
            <a:r>
              <a:rPr lang="en-US" sz="2500" dirty="0"/>
              <a:t>: PET can be used in research studies to investigate the production and distribution of various hormones in the body. This can lead to a better understanding of endocrine system function and regulation.</a:t>
            </a:r>
          </a:p>
          <a:p>
            <a:r>
              <a:rPr lang="en-US" sz="2500" dirty="0"/>
              <a:t>It's important to note that while PET imaging is a valuable tool in endocrinology research and clinical practice, it is often used in conjunction with other imaging modalities and clinical tests to provide a comprehensive assessment of endocrine conditions. The choice of radiotracer and imaging technique depends on the specific clinical question and the suspected condition being investigated in the endocrine system.</a:t>
            </a:r>
          </a:p>
          <a:p>
            <a:pPr marL="137160" indent="0">
              <a:buNone/>
            </a:pPr>
            <a:endParaRPr lang="en-US" dirty="0"/>
          </a:p>
        </p:txBody>
      </p:sp>
    </p:spTree>
    <p:extLst>
      <p:ext uri="{BB962C8B-B14F-4D97-AF65-F5344CB8AC3E}">
        <p14:creationId xmlns:p14="http://schemas.microsoft.com/office/powerpoint/2010/main" val="63408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Key components of the endocrine system include:</a:t>
            </a:r>
          </a:p>
        </p:txBody>
      </p:sp>
      <p:sp>
        <p:nvSpPr>
          <p:cNvPr id="3" name="Content Placeholder 2"/>
          <p:cNvSpPr>
            <a:spLocks noGrp="1"/>
          </p:cNvSpPr>
          <p:nvPr>
            <p:ph idx="1"/>
          </p:nvPr>
        </p:nvSpPr>
        <p:spPr/>
        <p:txBody>
          <a:bodyPr>
            <a:normAutofit fontScale="92500" lnSpcReduction="20000"/>
          </a:bodyPr>
          <a:lstStyle/>
          <a:p>
            <a:pPr marL="0" lvl="0" indent="0" eaLnBrk="0" fontAlgn="base" hangingPunct="0">
              <a:spcBef>
                <a:spcPct val="0"/>
              </a:spcBef>
              <a:spcAft>
                <a:spcPct val="0"/>
              </a:spcAft>
              <a:buClrTx/>
              <a:buSzTx/>
              <a:buNone/>
            </a:pPr>
            <a:r>
              <a:rPr lang="en-US" sz="1800" dirty="0">
                <a:solidFill>
                  <a:srgbClr val="000000"/>
                </a:solidFill>
                <a:latin typeface="Söhne"/>
              </a:rPr>
              <a:t>Key components of the endocrine system include:</a:t>
            </a:r>
          </a:p>
          <a:p>
            <a:pPr marL="0" lvl="0" indent="0" eaLnBrk="0" fontAlgn="base" hangingPunct="0">
              <a:spcBef>
                <a:spcPct val="0"/>
              </a:spcBef>
              <a:spcAft>
                <a:spcPct val="0"/>
              </a:spcAft>
              <a:buClrTx/>
              <a:buSzTx/>
              <a:buFontTx/>
              <a:buAutoNum type="arabicPeriod"/>
            </a:pPr>
            <a:r>
              <a:rPr lang="en-US" sz="1800" b="1" dirty="0">
                <a:solidFill>
                  <a:srgbClr val="000000"/>
                </a:solidFill>
                <a:latin typeface="Söhne"/>
              </a:rPr>
              <a:t>Glands</a:t>
            </a:r>
            <a:r>
              <a:rPr lang="en-US" sz="1800" dirty="0">
                <a:solidFill>
                  <a:srgbClr val="000000"/>
                </a:solidFill>
                <a:latin typeface="Söhne"/>
              </a:rPr>
              <a:t>: The endocrine system consists of several glands, including the pituitary gland, thyroid gland, adrenal glands, pancreas, and others. Each gland produces specific hormones that have distinct functions.</a:t>
            </a:r>
          </a:p>
          <a:p>
            <a:pPr marL="0" lvl="0" indent="0" eaLnBrk="0" fontAlgn="base" hangingPunct="0">
              <a:spcBef>
                <a:spcPct val="0"/>
              </a:spcBef>
              <a:spcAft>
                <a:spcPct val="0"/>
              </a:spcAft>
              <a:buClrTx/>
              <a:buSzTx/>
              <a:buFontTx/>
              <a:buAutoNum type="arabicPeriod" startAt="2"/>
            </a:pPr>
            <a:r>
              <a:rPr lang="en-US" sz="1800" b="1" dirty="0">
                <a:solidFill>
                  <a:srgbClr val="000000"/>
                </a:solidFill>
                <a:latin typeface="Söhne"/>
              </a:rPr>
              <a:t>Hormones</a:t>
            </a:r>
            <a:r>
              <a:rPr lang="en-US" sz="1800" dirty="0">
                <a:solidFill>
                  <a:srgbClr val="000000"/>
                </a:solidFill>
                <a:latin typeface="Söhne"/>
              </a:rPr>
              <a:t>: Hormones are the chemical messengers produced by endocrine glands. These hormones are released into the bloodstream and travel throughout the body, interacting with target cells or tissues to initiate specific responses.</a:t>
            </a:r>
          </a:p>
          <a:p>
            <a:pPr marL="0" lvl="0" indent="0" eaLnBrk="0" fontAlgn="base" hangingPunct="0">
              <a:spcBef>
                <a:spcPct val="0"/>
              </a:spcBef>
              <a:spcAft>
                <a:spcPct val="0"/>
              </a:spcAft>
              <a:buClrTx/>
              <a:buSzTx/>
              <a:buFontTx/>
              <a:buAutoNum type="arabicPeriod" startAt="3"/>
            </a:pPr>
            <a:r>
              <a:rPr lang="en-US" sz="1800" b="1" dirty="0">
                <a:solidFill>
                  <a:srgbClr val="000000"/>
                </a:solidFill>
                <a:latin typeface="Söhne"/>
              </a:rPr>
              <a:t>Target Organs/Tissues</a:t>
            </a:r>
            <a:r>
              <a:rPr lang="en-US" sz="1800" dirty="0">
                <a:solidFill>
                  <a:srgbClr val="000000"/>
                </a:solidFill>
                <a:latin typeface="Söhne"/>
              </a:rPr>
              <a:t>: Each hormone has specific target organs or tissues that it affects. For example, insulin, produced by the pancreas, targets cells in the liver, muscle, and fat tissue to regulate glucose metabolism.</a:t>
            </a:r>
          </a:p>
          <a:p>
            <a:pPr marL="0" lvl="0" indent="0" eaLnBrk="0" fontAlgn="base" hangingPunct="0">
              <a:spcBef>
                <a:spcPct val="0"/>
              </a:spcBef>
              <a:spcAft>
                <a:spcPct val="0"/>
              </a:spcAft>
              <a:buClrTx/>
              <a:buSzTx/>
              <a:buFontTx/>
              <a:buAutoNum type="arabicPeriod" startAt="4"/>
            </a:pPr>
            <a:r>
              <a:rPr lang="en-US" sz="1800" b="1" dirty="0">
                <a:solidFill>
                  <a:srgbClr val="000000"/>
                </a:solidFill>
                <a:latin typeface="Söhne"/>
              </a:rPr>
              <a:t>Feedback Mechanisms</a:t>
            </a:r>
            <a:r>
              <a:rPr lang="en-US" sz="1800" dirty="0">
                <a:solidFill>
                  <a:srgbClr val="000000"/>
                </a:solidFill>
                <a:latin typeface="Söhne"/>
              </a:rPr>
              <a:t>: The endocrine system is regulated by complex feedback mechanisms that maintain hormonal balance in the body. There are two types of feedback mechanisms:</a:t>
            </a:r>
          </a:p>
          <a:p>
            <a:pPr marL="457200" lvl="1" indent="0" eaLnBrk="0" fontAlgn="base" hangingPunct="0">
              <a:spcBef>
                <a:spcPct val="0"/>
              </a:spcBef>
              <a:spcAft>
                <a:spcPct val="0"/>
              </a:spcAft>
              <a:buClrTx/>
              <a:buSzTx/>
              <a:buFontTx/>
              <a:buChar char="•"/>
            </a:pPr>
            <a:r>
              <a:rPr lang="en-US" sz="1800" b="1" dirty="0">
                <a:solidFill>
                  <a:srgbClr val="000000"/>
                </a:solidFill>
                <a:latin typeface="Söhne"/>
              </a:rPr>
              <a:t>Negative Feedback</a:t>
            </a:r>
            <a:r>
              <a:rPr lang="en-US" sz="1800" dirty="0">
                <a:solidFill>
                  <a:srgbClr val="000000"/>
                </a:solidFill>
                <a:latin typeface="Söhne"/>
              </a:rPr>
              <a:t>: This is the most common type and helps maintain stable hormone levels. When hormone levels rise above a set point, the body responds by reducing hormone production. Conversely, when hormone levels fall below the set point, production increases. For example, the regulation of thyroid hormones follows a negative feedback loop involving the hypothalamus and pituitary gland.</a:t>
            </a:r>
          </a:p>
          <a:p>
            <a:pPr marL="457200" lvl="1" indent="0" eaLnBrk="0" fontAlgn="base" hangingPunct="0">
              <a:spcBef>
                <a:spcPct val="0"/>
              </a:spcBef>
              <a:spcAft>
                <a:spcPct val="0"/>
              </a:spcAft>
              <a:buClrTx/>
              <a:buSzTx/>
              <a:buFontTx/>
              <a:buChar char="•"/>
            </a:pPr>
            <a:r>
              <a:rPr lang="en-US" sz="1800" b="1" dirty="0">
                <a:solidFill>
                  <a:srgbClr val="000000"/>
                </a:solidFill>
                <a:latin typeface="Söhne"/>
              </a:rPr>
              <a:t>Positive Feedback</a:t>
            </a:r>
            <a:r>
              <a:rPr lang="en-US" sz="1800" dirty="0">
                <a:solidFill>
                  <a:srgbClr val="000000"/>
                </a:solidFill>
                <a:latin typeface="Söhne"/>
              </a:rPr>
              <a:t>:. release of a hormone initiates actions that </a:t>
            </a:r>
            <a:r>
              <a:rPr lang="en-US" sz="1800" dirty="0">
                <a:solidFill>
                  <a:srgbClr val="FF0000"/>
                </a:solidFill>
                <a:latin typeface="Söhne"/>
              </a:rPr>
              <a:t>lead to an additional release of that hormone</a:t>
            </a:r>
            <a:r>
              <a:rPr lang="en-US" sz="1800" dirty="0">
                <a:solidFill>
                  <a:srgbClr val="000000"/>
                </a:solidFill>
                <a:latin typeface="Söhne"/>
              </a:rPr>
              <a:t>. Unlike a negative feedback loop, a positive one is not looking to reach homeostasis (stability) Positive feedback loops are less common and are typically associated with processes like </a:t>
            </a:r>
            <a:r>
              <a:rPr lang="en-US" sz="1800" dirty="0">
                <a:solidFill>
                  <a:srgbClr val="FF0000"/>
                </a:solidFill>
                <a:latin typeface="Söhne"/>
              </a:rPr>
              <a:t>childbirth and blood clotting.</a:t>
            </a:r>
          </a:p>
        </p:txBody>
      </p:sp>
    </p:spTree>
    <p:extLst>
      <p:ext uri="{BB962C8B-B14F-4D97-AF65-F5344CB8AC3E}">
        <p14:creationId xmlns:p14="http://schemas.microsoft.com/office/powerpoint/2010/main" val="4251883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Hypothalamus-Pituitary Axis</a:t>
            </a:r>
            <a:endParaRPr lang="en-US" dirty="0"/>
          </a:p>
        </p:txBody>
      </p:sp>
      <p:pic>
        <p:nvPicPr>
          <p:cNvPr id="2052" name="Picture 4" descr="https://i.pinimg.com/originals/36/63/24/3663243e36a49bf84540721e9f6f1df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97309" y="1772816"/>
            <a:ext cx="4273088" cy="4708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1628800"/>
            <a:ext cx="4114800" cy="4154984"/>
          </a:xfrm>
          <a:prstGeom prst="rect">
            <a:avLst/>
          </a:prstGeom>
          <a:noFill/>
        </p:spPr>
        <p:txBody>
          <a:bodyPr wrap="square" rtlCol="0">
            <a:spAutoFit/>
          </a:bodyPr>
          <a:lstStyle/>
          <a:p>
            <a:r>
              <a:rPr lang="en-US" sz="2200" dirty="0"/>
              <a:t>The hypothalamus and pituitary gland are central to the regulation of many endocrine functions. The hypothalamus produces releasing and inhibiting hormones that control the anterior pituitary gland's secretion of hormones. These hormones, in turn, stimulate or inhibit the release of hormones from other endocrine </a:t>
            </a:r>
          </a:p>
        </p:txBody>
      </p:sp>
    </p:spTree>
    <p:extLst>
      <p:ext uri="{BB962C8B-B14F-4D97-AF65-F5344CB8AC3E}">
        <p14:creationId xmlns:p14="http://schemas.microsoft.com/office/powerpoint/2010/main" val="333990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 Methods</a:t>
            </a:r>
          </a:p>
        </p:txBody>
      </p:sp>
      <p:sp>
        <p:nvSpPr>
          <p:cNvPr id="3" name="Content Placeholder 2"/>
          <p:cNvSpPr>
            <a:spLocks noGrp="1"/>
          </p:cNvSpPr>
          <p:nvPr>
            <p:ph idx="1"/>
          </p:nvPr>
        </p:nvSpPr>
        <p:spPr/>
        <p:txBody>
          <a:bodyPr numCol="2"/>
          <a:lstStyle/>
          <a:p>
            <a:pPr marL="137160" indent="0">
              <a:buNone/>
            </a:pPr>
            <a:r>
              <a:rPr lang="en-US" dirty="0"/>
              <a:t>ANATOMY</a:t>
            </a:r>
          </a:p>
          <a:p>
            <a:pPr>
              <a:buFont typeface="Arial" panose="020B0604020202020204" pitchFamily="34" charset="0"/>
              <a:buChar char="•"/>
            </a:pPr>
            <a:r>
              <a:rPr lang="en-US" dirty="0"/>
              <a:t>Radiography</a:t>
            </a:r>
          </a:p>
          <a:p>
            <a:pPr>
              <a:buFont typeface="Arial" panose="020B0604020202020204" pitchFamily="34" charset="0"/>
              <a:buChar char="•"/>
            </a:pPr>
            <a:r>
              <a:rPr lang="en-US" dirty="0"/>
              <a:t>Ultrasound</a:t>
            </a:r>
          </a:p>
          <a:p>
            <a:pPr>
              <a:buFont typeface="Arial" panose="020B0604020202020204" pitchFamily="34" charset="0"/>
              <a:buChar char="•"/>
            </a:pPr>
            <a:r>
              <a:rPr lang="en-US" dirty="0"/>
              <a:t>CT</a:t>
            </a:r>
          </a:p>
          <a:p>
            <a:pPr>
              <a:buFont typeface="Arial" panose="020B0604020202020204" pitchFamily="34" charset="0"/>
              <a:buChar char="•"/>
            </a:pPr>
            <a:r>
              <a:rPr lang="en-US" dirty="0"/>
              <a:t>MRI</a:t>
            </a:r>
          </a:p>
          <a:p>
            <a:pPr marL="137160" indent="0">
              <a:buNone/>
            </a:pPr>
            <a:endParaRPr lang="en-US" dirty="0"/>
          </a:p>
          <a:p>
            <a:pPr marL="137160" indent="0">
              <a:buNone/>
            </a:pPr>
            <a:endParaRPr lang="en-US" dirty="0"/>
          </a:p>
          <a:p>
            <a:pPr marL="137160" indent="0">
              <a:buNone/>
            </a:pPr>
            <a:endParaRPr lang="en-US" dirty="0"/>
          </a:p>
          <a:p>
            <a:pPr marL="137160" indent="0">
              <a:buNone/>
            </a:pPr>
            <a:endParaRPr lang="en-US" dirty="0"/>
          </a:p>
          <a:p>
            <a:pPr marL="137160" indent="0">
              <a:buNone/>
            </a:pPr>
            <a:endParaRPr lang="en-US" dirty="0"/>
          </a:p>
          <a:p>
            <a:pPr marL="137160" indent="0">
              <a:buNone/>
            </a:pPr>
            <a:r>
              <a:rPr lang="en-US" dirty="0"/>
              <a:t>FUNCTION</a:t>
            </a:r>
          </a:p>
          <a:p>
            <a:pPr>
              <a:buFont typeface="Arial" panose="020B0604020202020204" pitchFamily="34" charset="0"/>
              <a:buChar char="•"/>
            </a:pPr>
            <a:r>
              <a:rPr lang="en-US" dirty="0"/>
              <a:t>Radionuclide Imaging</a:t>
            </a:r>
          </a:p>
          <a:p>
            <a:pPr>
              <a:buFontTx/>
              <a:buChar char="-"/>
            </a:pPr>
            <a:r>
              <a:rPr lang="en-US" dirty="0"/>
              <a:t>Scintigraphy</a:t>
            </a:r>
          </a:p>
          <a:p>
            <a:pPr>
              <a:buFontTx/>
              <a:buChar char="-"/>
            </a:pPr>
            <a:r>
              <a:rPr lang="en-US" dirty="0"/>
              <a:t>- PET</a:t>
            </a:r>
          </a:p>
        </p:txBody>
      </p:sp>
    </p:spTree>
    <p:extLst>
      <p:ext uri="{BB962C8B-B14F-4D97-AF65-F5344CB8AC3E}">
        <p14:creationId xmlns:p14="http://schemas.microsoft.com/office/powerpoint/2010/main" val="96183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D411C3-2CE9-E890-E420-409AAF0E1D2E}"/>
              </a:ext>
            </a:extLst>
          </p:cNvPr>
          <p:cNvSpPr>
            <a:spLocks noGrp="1"/>
          </p:cNvSpPr>
          <p:nvPr>
            <p:ph idx="1"/>
          </p:nvPr>
        </p:nvSpPr>
        <p:spPr>
          <a:xfrm>
            <a:off x="323528" y="332656"/>
            <a:ext cx="8568952" cy="6408712"/>
          </a:xfrm>
        </p:spPr>
        <p:txBody>
          <a:bodyPr>
            <a:normAutofit/>
          </a:bodyPr>
          <a:lstStyle/>
          <a:p>
            <a:r>
              <a:rPr lang="en-US" sz="2000" dirty="0">
                <a:solidFill>
                  <a:schemeClr val="bg1"/>
                </a:solidFill>
              </a:rPr>
              <a:t> ultrasound :: is an imaging </a:t>
            </a:r>
            <a:r>
              <a:rPr lang="en-US" sz="2000" b="1" dirty="0">
                <a:solidFill>
                  <a:schemeClr val="bg1"/>
                </a:solidFill>
              </a:rPr>
              <a:t>method that uses sound waves to </a:t>
            </a:r>
            <a:r>
              <a:rPr lang="en-US" sz="2000" dirty="0">
                <a:solidFill>
                  <a:schemeClr val="bg1"/>
                </a:solidFill>
              </a:rPr>
              <a:t>produce images of structures within your body. The images can provide valuable information for diagnosing the issue .</a:t>
            </a:r>
          </a:p>
          <a:p>
            <a:r>
              <a:rPr lang="en-US" sz="2000" dirty="0">
                <a:solidFill>
                  <a:schemeClr val="bg1"/>
                </a:solidFill>
              </a:rPr>
              <a:t>The </a:t>
            </a:r>
            <a:r>
              <a:rPr lang="en-US" sz="2000" dirty="0" err="1">
                <a:solidFill>
                  <a:schemeClr val="bg1"/>
                </a:solidFill>
              </a:rPr>
              <a:t>altrasound</a:t>
            </a:r>
            <a:r>
              <a:rPr lang="en-US" sz="2000" dirty="0">
                <a:solidFill>
                  <a:schemeClr val="bg1"/>
                </a:solidFill>
              </a:rPr>
              <a:t> is used for many reasons, including to:</a:t>
            </a:r>
          </a:p>
          <a:p>
            <a:endParaRPr lang="en-US" sz="2000" dirty="0">
              <a:solidFill>
                <a:schemeClr val="bg1"/>
              </a:solidFill>
            </a:endParaRPr>
          </a:p>
          <a:p>
            <a:r>
              <a:rPr lang="en-US" sz="2000" dirty="0">
                <a:solidFill>
                  <a:schemeClr val="bg1"/>
                </a:solidFill>
                <a:highlight>
                  <a:srgbClr val="FFFF00"/>
                </a:highlight>
              </a:rPr>
              <a:t>View the uterus and ovaries during pregnancy and monitor the developing baby's health</a:t>
            </a:r>
          </a:p>
          <a:p>
            <a:r>
              <a:rPr lang="en-US" sz="2000" dirty="0">
                <a:solidFill>
                  <a:schemeClr val="bg1"/>
                </a:solidFill>
                <a:highlight>
                  <a:srgbClr val="FFFF00"/>
                </a:highlight>
              </a:rPr>
              <a:t>Diagnose gallbladder disease</a:t>
            </a:r>
          </a:p>
          <a:p>
            <a:r>
              <a:rPr lang="en-US" sz="2000" dirty="0">
                <a:solidFill>
                  <a:schemeClr val="bg1"/>
                </a:solidFill>
                <a:highlight>
                  <a:srgbClr val="FFFF00"/>
                </a:highlight>
              </a:rPr>
              <a:t>Evaluate blood flow</a:t>
            </a:r>
          </a:p>
          <a:p>
            <a:r>
              <a:rPr lang="en-US" sz="2000" dirty="0">
                <a:solidFill>
                  <a:schemeClr val="bg1"/>
                </a:solidFill>
              </a:rPr>
              <a:t>Guide a needle for biopsy or tumor treatment</a:t>
            </a:r>
          </a:p>
          <a:p>
            <a:r>
              <a:rPr lang="en-US" sz="2000" dirty="0">
                <a:solidFill>
                  <a:schemeClr val="bg1"/>
                </a:solidFill>
                <a:highlight>
                  <a:srgbClr val="FFFF00"/>
                </a:highlight>
              </a:rPr>
              <a:t>Examine a breast lump</a:t>
            </a:r>
          </a:p>
          <a:p>
            <a:r>
              <a:rPr lang="en-US" sz="2600" b="1" dirty="0">
                <a:solidFill>
                  <a:schemeClr val="bg1"/>
                </a:solidFill>
                <a:highlight>
                  <a:srgbClr val="FF0000"/>
                </a:highlight>
              </a:rPr>
              <a:t>Check the thyroid gland</a:t>
            </a:r>
          </a:p>
          <a:p>
            <a:r>
              <a:rPr lang="en-US" sz="2000" dirty="0">
                <a:solidFill>
                  <a:schemeClr val="bg1"/>
                </a:solidFill>
                <a:highlight>
                  <a:srgbClr val="FFFF00"/>
                </a:highlight>
              </a:rPr>
              <a:t>Find genital and prostate problems</a:t>
            </a:r>
          </a:p>
          <a:p>
            <a:r>
              <a:rPr lang="en-US" sz="2000" dirty="0">
                <a:solidFill>
                  <a:schemeClr val="bg1"/>
                </a:solidFill>
              </a:rPr>
              <a:t>Assess joint inflammation (synovitis)</a:t>
            </a:r>
          </a:p>
          <a:p>
            <a:r>
              <a:rPr lang="en-US" sz="2000" dirty="0">
                <a:solidFill>
                  <a:schemeClr val="bg1"/>
                </a:solidFill>
                <a:highlight>
                  <a:srgbClr val="FFFF00"/>
                </a:highlight>
              </a:rPr>
              <a:t>Evaluate metabolic bone disease</a:t>
            </a:r>
          </a:p>
        </p:txBody>
      </p:sp>
    </p:spTree>
    <p:extLst>
      <p:ext uri="{BB962C8B-B14F-4D97-AF65-F5344CB8AC3E}">
        <p14:creationId xmlns:p14="http://schemas.microsoft.com/office/powerpoint/2010/main" val="322375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31468A-DEC8-6E70-B1AF-21E0A1AB1B22}"/>
              </a:ext>
            </a:extLst>
          </p:cNvPr>
          <p:cNvSpPr>
            <a:spLocks noGrp="1"/>
          </p:cNvSpPr>
          <p:nvPr>
            <p:ph idx="1"/>
          </p:nvPr>
        </p:nvSpPr>
        <p:spPr>
          <a:xfrm>
            <a:off x="107504" y="260648"/>
            <a:ext cx="8229600" cy="4709160"/>
          </a:xfrm>
        </p:spPr>
        <p:txBody>
          <a:bodyPr>
            <a:normAutofit/>
          </a:bodyPr>
          <a:lstStyle/>
          <a:p>
            <a:r>
              <a:rPr lang="en-US" sz="2000" dirty="0"/>
              <a:t>(CT) scan   :  combines a series of X-ray images taken from different angles around your body</a:t>
            </a:r>
          </a:p>
          <a:p>
            <a:r>
              <a:rPr lang="en-US" sz="2000" dirty="0">
                <a:solidFill>
                  <a:schemeClr val="bg1"/>
                </a:solidFill>
              </a:rPr>
              <a:t>Diagnose muscle and bone disorders, such as bone tumors and fractures</a:t>
            </a:r>
          </a:p>
          <a:p>
            <a:r>
              <a:rPr lang="en-US" sz="2000" dirty="0">
                <a:solidFill>
                  <a:schemeClr val="bg1"/>
                </a:solidFill>
              </a:rPr>
              <a:t>Pinpoint the </a:t>
            </a:r>
            <a:r>
              <a:rPr lang="en-US" sz="2000" dirty="0">
                <a:solidFill>
                  <a:schemeClr val="bg1"/>
                </a:solidFill>
                <a:highlight>
                  <a:srgbClr val="FFFF00"/>
                </a:highlight>
              </a:rPr>
              <a:t>location of a tumor</a:t>
            </a:r>
            <a:r>
              <a:rPr lang="en-US" sz="2000" dirty="0">
                <a:solidFill>
                  <a:schemeClr val="bg1"/>
                </a:solidFill>
              </a:rPr>
              <a:t>, infection or </a:t>
            </a:r>
            <a:r>
              <a:rPr lang="en-US" sz="2000" dirty="0">
                <a:solidFill>
                  <a:schemeClr val="bg1"/>
                </a:solidFill>
                <a:highlight>
                  <a:srgbClr val="FFFF00"/>
                </a:highlight>
              </a:rPr>
              <a:t>blood clot</a:t>
            </a:r>
          </a:p>
          <a:p>
            <a:r>
              <a:rPr lang="en-US" sz="2000" dirty="0">
                <a:solidFill>
                  <a:schemeClr val="bg1"/>
                </a:solidFill>
              </a:rPr>
              <a:t>Guide procedures such as surgery, biopsy and radiation therapy</a:t>
            </a:r>
          </a:p>
          <a:p>
            <a:r>
              <a:rPr lang="en-US" sz="2000" dirty="0">
                <a:solidFill>
                  <a:schemeClr val="bg1"/>
                </a:solidFill>
              </a:rPr>
              <a:t>Detect and monitor diseases and conditions such </a:t>
            </a:r>
            <a:r>
              <a:rPr lang="en-US" sz="2000" dirty="0">
                <a:solidFill>
                  <a:schemeClr val="bg1"/>
                </a:solidFill>
                <a:highlight>
                  <a:srgbClr val="FFFF00"/>
                </a:highlight>
              </a:rPr>
              <a:t>as cancer</a:t>
            </a:r>
            <a:r>
              <a:rPr lang="en-US" sz="2000" dirty="0">
                <a:solidFill>
                  <a:schemeClr val="bg1"/>
                </a:solidFill>
              </a:rPr>
              <a:t>, </a:t>
            </a:r>
            <a:r>
              <a:rPr lang="en-US" sz="2000" dirty="0">
                <a:solidFill>
                  <a:schemeClr val="bg1"/>
                </a:solidFill>
                <a:highlight>
                  <a:srgbClr val="FFFF00"/>
                </a:highlight>
              </a:rPr>
              <a:t>heart disease</a:t>
            </a:r>
            <a:r>
              <a:rPr lang="en-US" sz="2000" dirty="0">
                <a:solidFill>
                  <a:schemeClr val="bg1"/>
                </a:solidFill>
              </a:rPr>
              <a:t>, lung nodules and </a:t>
            </a:r>
            <a:r>
              <a:rPr lang="en-US" sz="2000" dirty="0">
                <a:solidFill>
                  <a:schemeClr val="bg1"/>
                </a:solidFill>
                <a:highlight>
                  <a:srgbClr val="FFFF00"/>
                </a:highlight>
              </a:rPr>
              <a:t>liver masses</a:t>
            </a:r>
          </a:p>
          <a:p>
            <a:r>
              <a:rPr lang="en-US" sz="2000" dirty="0">
                <a:solidFill>
                  <a:schemeClr val="bg1"/>
                </a:solidFill>
              </a:rPr>
              <a:t>Monitor the effectiveness of certain treatments, such as </a:t>
            </a:r>
            <a:r>
              <a:rPr lang="en-US" sz="2000" dirty="0">
                <a:solidFill>
                  <a:schemeClr val="bg1"/>
                </a:solidFill>
                <a:highlight>
                  <a:srgbClr val="FFFF00"/>
                </a:highlight>
              </a:rPr>
              <a:t>cancer treatment</a:t>
            </a:r>
          </a:p>
          <a:p>
            <a:r>
              <a:rPr lang="en-US" sz="2000" dirty="0">
                <a:solidFill>
                  <a:schemeClr val="bg1"/>
                </a:solidFill>
              </a:rPr>
              <a:t>Detect </a:t>
            </a:r>
            <a:r>
              <a:rPr lang="en-US" sz="2000" dirty="0">
                <a:solidFill>
                  <a:schemeClr val="bg1"/>
                </a:solidFill>
                <a:highlight>
                  <a:srgbClr val="FFFF00"/>
                </a:highlight>
              </a:rPr>
              <a:t>internal injuries and internal bleeding</a:t>
            </a:r>
          </a:p>
        </p:txBody>
      </p:sp>
    </p:spTree>
    <p:extLst>
      <p:ext uri="{BB962C8B-B14F-4D97-AF65-F5344CB8AC3E}">
        <p14:creationId xmlns:p14="http://schemas.microsoft.com/office/powerpoint/2010/main" val="241309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A55A2-EBD0-BB4D-96A0-D7E46705C8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59A552-922A-52E3-FDB7-DEAC8256C469}"/>
              </a:ext>
            </a:extLst>
          </p:cNvPr>
          <p:cNvSpPr>
            <a:spLocks noGrp="1"/>
          </p:cNvSpPr>
          <p:nvPr>
            <p:ph idx="1"/>
          </p:nvPr>
        </p:nvSpPr>
        <p:spPr/>
        <p:txBody>
          <a:bodyPr/>
          <a:lstStyle/>
          <a:p>
            <a:pPr marL="137160" indent="0">
              <a:buNone/>
            </a:pPr>
            <a:r>
              <a:rPr lang="en-US" dirty="0">
                <a:solidFill>
                  <a:schemeClr val="bg1"/>
                </a:solidFill>
                <a:highlight>
                  <a:srgbClr val="FFFF00"/>
                </a:highlight>
              </a:rPr>
              <a:t>MRI FOR THE BRAIN</a:t>
            </a:r>
          </a:p>
          <a:p>
            <a:pPr marL="137160" indent="0">
              <a:buNone/>
            </a:pPr>
            <a:endParaRPr lang="en-US" dirty="0">
              <a:solidFill>
                <a:schemeClr val="bg1"/>
              </a:solidFill>
              <a:highlight>
                <a:srgbClr val="FFFF00"/>
              </a:highlight>
            </a:endParaRPr>
          </a:p>
          <a:p>
            <a:pPr marL="137160" indent="0">
              <a:buNone/>
            </a:pPr>
            <a:r>
              <a:rPr lang="en-US" dirty="0">
                <a:solidFill>
                  <a:schemeClr val="bg1"/>
                </a:solidFill>
                <a:highlight>
                  <a:srgbClr val="FF0000"/>
                </a:highlight>
              </a:rPr>
              <a:t>ultrasonography</a:t>
            </a:r>
            <a:r>
              <a:rPr lang="en-US" dirty="0">
                <a:solidFill>
                  <a:schemeClr val="bg1"/>
                </a:solidFill>
                <a:highlight>
                  <a:srgbClr val="FFFF00"/>
                </a:highlight>
              </a:rPr>
              <a:t> (US) is the most commonly used imaging modality for diagnosis of endocrine disorder</a:t>
            </a:r>
          </a:p>
        </p:txBody>
      </p:sp>
    </p:spTree>
    <p:extLst>
      <p:ext uri="{BB962C8B-B14F-4D97-AF65-F5344CB8AC3E}">
        <p14:creationId xmlns:p14="http://schemas.microsoft.com/office/powerpoint/2010/main" val="1635912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close-up of an x-ray&#10;&#10;Description automatically generated">
            <a:extLst>
              <a:ext uri="{FF2B5EF4-FFF2-40B4-BE49-F238E27FC236}">
                <a16:creationId xmlns:a16="http://schemas.microsoft.com/office/drawing/2014/main" id="{47D51C6A-6DEF-7CEA-3EE4-7B47D45F1339}"/>
              </a:ext>
            </a:extLst>
          </p:cNvPr>
          <p:cNvPicPr>
            <a:picLocks noGrp="1" noChangeAspect="1"/>
          </p:cNvPicPr>
          <p:nvPr>
            <p:ph idx="1"/>
          </p:nvPr>
        </p:nvPicPr>
        <p:blipFill>
          <a:blip r:embed="rId2"/>
          <a:stretch>
            <a:fillRect/>
          </a:stretch>
        </p:blipFill>
        <p:spPr>
          <a:xfrm>
            <a:off x="482600" y="1486535"/>
            <a:ext cx="8178799" cy="3884929"/>
          </a:xfrm>
          <a:prstGeom prst="rect">
            <a:avLst/>
          </a:prstGeom>
        </p:spPr>
      </p:pic>
    </p:spTree>
    <p:extLst>
      <p:ext uri="{BB962C8B-B14F-4D97-AF65-F5344CB8AC3E}">
        <p14:creationId xmlns:p14="http://schemas.microsoft.com/office/powerpoint/2010/main" val="19863823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1149</TotalTime>
  <Words>2269</Words>
  <Application>Microsoft Office PowerPoint</Application>
  <PresentationFormat>On-screen Show (4:3)</PresentationFormat>
  <Paragraphs>121</Paragraphs>
  <Slides>25</Slides>
  <Notes>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Book Antiqua</vt:lpstr>
      <vt:lpstr>Calibri</vt:lpstr>
      <vt:lpstr>Lucida Sans</vt:lpstr>
      <vt:lpstr>Söhne</vt:lpstr>
      <vt:lpstr>Wingdings</vt:lpstr>
      <vt:lpstr>Wingdings 2</vt:lpstr>
      <vt:lpstr>Wingdings 3</vt:lpstr>
      <vt:lpstr>Apex</vt:lpstr>
      <vt:lpstr>Radiology and Endocrinology</vt:lpstr>
      <vt:lpstr>The endocrine system</vt:lpstr>
      <vt:lpstr>Key components of the endocrine system include:</vt:lpstr>
      <vt:lpstr>Hypothalamus-Pituitary Axis</vt:lpstr>
      <vt:lpstr>Imaging Methods</vt:lpstr>
      <vt:lpstr>PowerPoint Presentation</vt:lpstr>
      <vt:lpstr>PowerPoint Presentation</vt:lpstr>
      <vt:lpstr>PowerPoint Presentation</vt:lpstr>
      <vt:lpstr>PowerPoint Presentation</vt:lpstr>
      <vt:lpstr>PowerPoint Presentation</vt:lpstr>
      <vt:lpstr>Imaging Modalities</vt:lpstr>
      <vt:lpstr>PowerPoint Presentation</vt:lpstr>
      <vt:lpstr>Contrast materials</vt:lpstr>
      <vt:lpstr>Ultrasound</vt:lpstr>
      <vt:lpstr>Ultrasound limitations</vt:lpstr>
      <vt:lpstr>MRI</vt:lpstr>
      <vt:lpstr>MRI  Abdomen</vt:lpstr>
      <vt:lpstr> Nuclear Medicine</vt:lpstr>
      <vt:lpstr>The principle of radionuclide imaging involves the following steps:</vt:lpstr>
      <vt:lpstr>Specific Radionuclide Studies for the Endocrine System:</vt:lpstr>
      <vt:lpstr>PowerPoint Presentation</vt:lpstr>
      <vt:lpstr>Specific Radionuclide Studies for the Endocrine System:</vt:lpstr>
      <vt:lpstr>PowerPoint Presentation</vt:lpstr>
      <vt:lpstr>Pet 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 tract – understanding radiologic specificity of visceral organs</dc:title>
  <dc:creator>User</dc:creator>
  <cp:lastModifiedBy>osama alsamadi</cp:lastModifiedBy>
  <cp:revision>23</cp:revision>
  <dcterms:created xsi:type="dcterms:W3CDTF">2023-03-28T09:18:00Z</dcterms:created>
  <dcterms:modified xsi:type="dcterms:W3CDTF">2023-10-11T17:09:50Z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E791CA762010491F908F76B2BF375E75</vt:lpwstr>
  </property>
  <property fmtid="{D5CDD505-2E9C-101B-9397-08002B2CF9AE}" pid="3" name="KSOProductBuildVer">
    <vt:lpwstr>1033-11.2.0.11537</vt:lpwstr>
  </property>
</Properties>
</file>