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2" r:id="rId13"/>
    <p:sldId id="274" r:id="rId14"/>
    <p:sldId id="266" r:id="rId15"/>
    <p:sldId id="267" r:id="rId16"/>
    <p:sldId id="290" r:id="rId17"/>
    <p:sldId id="289" r:id="rId18"/>
    <p:sldId id="268" r:id="rId19"/>
    <p:sldId id="278" r:id="rId20"/>
    <p:sldId id="283" r:id="rId21"/>
    <p:sldId id="291" r:id="rId22"/>
    <p:sldId id="287" r:id="rId23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5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howVal val="1"/>
          </c:dLbls>
          <c:cat>
            <c:numRef>
              <c:f>Sheet1!$A$2:$A$5</c:f>
              <c:numCache>
                <c:formatCode>B1mmm/yy</c:formatCode>
                <c:ptCount val="4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11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Sheet1!$A$2:$A$5</c:f>
              <c:numCache>
                <c:formatCode>B1mmm/yy</c:formatCode>
                <c:ptCount val="4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Sheet1!$A$2:$A$5</c:f>
              <c:numCache>
                <c:formatCode>B1mmm/yy</c:formatCode>
                <c:ptCount val="4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axId val="34012544"/>
        <c:axId val="33293440"/>
      </c:barChart>
      <c:dateAx>
        <c:axId val="34012544"/>
        <c:scaling>
          <c:orientation val="minMax"/>
        </c:scaling>
        <c:axPos val="b"/>
        <c:numFmt formatCode="B1mmm/yy" sourceLinked="1"/>
        <c:tickLblPos val="nextTo"/>
        <c:crossAx val="33293440"/>
        <c:crosses val="autoZero"/>
        <c:auto val="1"/>
        <c:lblOffset val="100"/>
      </c:dateAx>
      <c:valAx>
        <c:axId val="33293440"/>
        <c:scaling>
          <c:orientation val="minMax"/>
        </c:scaling>
        <c:axPos val="l"/>
        <c:majorGridlines/>
        <c:numFmt formatCode="General" sourceLinked="1"/>
        <c:tickLblPos val="nextTo"/>
        <c:crossAx val="340125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howVal val="1"/>
          </c:dLbls>
          <c:cat>
            <c:numRef>
              <c:f>Sheet1!$A$2:$A$4</c:f>
              <c:numCache>
                <c:formatCode>B1mmm/yy</c:formatCode>
                <c:ptCount val="3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12.5</c:v>
                </c:pt>
                <c:pt idx="1">
                  <c:v>27.2</c:v>
                </c:pt>
                <c:pt idx="2">
                  <c:v>40</c:v>
                </c:pt>
              </c:numCache>
            </c:numRef>
          </c:val>
        </c:ser>
        <c:axId val="34706560"/>
        <c:axId val="34708096"/>
      </c:barChart>
      <c:dateAx>
        <c:axId val="34706560"/>
        <c:scaling>
          <c:orientation val="minMax"/>
        </c:scaling>
        <c:axPos val="b"/>
        <c:numFmt formatCode="B1mmm/yy" sourceLinked="1"/>
        <c:tickLblPos val="nextTo"/>
        <c:crossAx val="34708096"/>
        <c:crosses val="autoZero"/>
        <c:auto val="1"/>
        <c:lblOffset val="100"/>
      </c:dateAx>
      <c:valAx>
        <c:axId val="34708096"/>
        <c:scaling>
          <c:orientation val="minMax"/>
        </c:scaling>
        <c:axPos val="l"/>
        <c:majorGridlines/>
        <c:numFmt formatCode="General" sourceLinked="1"/>
        <c:tickLblPos val="nextTo"/>
        <c:crossAx val="347065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571AC-91DA-4A33-9E31-2E51834B3946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C6427-6529-4319-8800-1458CCACB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8" y="0"/>
            <a:ext cx="3056414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46825C8C-F7BD-7547-BAEE-ACEAF8469C36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4"/>
            <a:ext cx="564261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8" y="8842030"/>
            <a:ext cx="3056414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7C261C2-4234-2B4E-A054-DBA44DFDF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995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261C2-4234-2B4E-A054-DBA44DFDFC2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1802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261C2-4234-2B4E-A054-DBA44DFDFC2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6911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261C2-4234-2B4E-A054-DBA44DFDFC2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67056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261C2-4234-2B4E-A054-DBA44DFDFC2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640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467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70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18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314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058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416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072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837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691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940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E5E9F-0CF3-0440-885E-E600EC70EDFB}" type="datetimeFigureOut">
              <a:rPr lang="en-US" smtClean="0"/>
              <a:pPr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4BD40-3D23-6E4A-8169-06A69600F6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553200" y="265738"/>
            <a:ext cx="2399804" cy="914400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202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883" y="970671"/>
            <a:ext cx="7772400" cy="1470025"/>
          </a:xfrm>
        </p:spPr>
        <p:txBody>
          <a:bodyPr/>
          <a:lstStyle/>
          <a:p>
            <a:r>
              <a:rPr lang="en-US" dirty="0" smtClean="0"/>
              <a:t>CLINICAL AUDIT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3537"/>
            <a:ext cx="6400800" cy="271506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PAIN MANAGEMENT IN LOWER LIMB SURGERIES IN ORTHOPAEDICS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(Mar To May 2022)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83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22" y="2925340"/>
            <a:ext cx="6774135" cy="1143000"/>
          </a:xfrm>
        </p:spPr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588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0325D33-D9C3-4347-9F9E-56A37B60D508}"/>
              </a:ext>
            </a:extLst>
          </p:cNvPr>
          <p:cNvSpPr txBox="1"/>
          <p:nvPr/>
        </p:nvSpPr>
        <p:spPr>
          <a:xfrm>
            <a:off x="142512" y="24206"/>
            <a:ext cx="5949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cases of Lower Limb Surgeries  (Month wise)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807522" y="1397000"/>
          <a:ext cx="681247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22332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0325D33-D9C3-4347-9F9E-56A37B60D508}"/>
              </a:ext>
            </a:extLst>
          </p:cNvPr>
          <p:cNvSpPr txBox="1"/>
          <p:nvPr/>
        </p:nvSpPr>
        <p:spPr>
          <a:xfrm>
            <a:off x="351693" y="122320"/>
            <a:ext cx="5918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 wise patient having maximum pain score &lt;3 or =3 in postoperative period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4825" y="1388013"/>
          <a:ext cx="7866033" cy="2021254"/>
        </p:xfrm>
        <a:graphic>
          <a:graphicData uri="http://schemas.openxmlformats.org/drawingml/2006/table">
            <a:tbl>
              <a:tblPr/>
              <a:tblGrid>
                <a:gridCol w="4624857"/>
                <a:gridCol w="1080392"/>
                <a:gridCol w="1080392"/>
                <a:gridCol w="1080392"/>
              </a:tblGrid>
              <a:tr h="4526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Mar-22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Apr-22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May-22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8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No. Lower Limb Surgeries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8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no. of patients having pain score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=4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8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patients having Pain score =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 &lt;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831273" y="3847605"/>
          <a:ext cx="7659585" cy="205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760624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0325D33-D9C3-4347-9F9E-56A37B60D508}"/>
              </a:ext>
            </a:extLst>
          </p:cNvPr>
          <p:cNvSpPr txBox="1"/>
          <p:nvPr/>
        </p:nvSpPr>
        <p:spPr>
          <a:xfrm>
            <a:off x="205745" y="387772"/>
            <a:ext cx="69270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 reasons for failure of pain management  in patients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6170248"/>
              </p:ext>
            </p:extLst>
          </p:nvPr>
        </p:nvGraphicFramePr>
        <p:xfrm>
          <a:off x="858888" y="1647868"/>
          <a:ext cx="6927057" cy="177564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385613">
                  <a:extLst>
                    <a:ext uri="{9D8B030D-6E8A-4147-A177-3AD203B41FA5}">
                      <a16:colId xmlns="" xmlns:a16="http://schemas.microsoft.com/office/drawing/2014/main" val="69147595"/>
                    </a:ext>
                  </a:extLst>
                </a:gridCol>
                <a:gridCol w="1541444">
                  <a:extLst>
                    <a:ext uri="{9D8B030D-6E8A-4147-A177-3AD203B41FA5}">
                      <a16:colId xmlns="" xmlns:a16="http://schemas.microsoft.com/office/drawing/2014/main" val="374773898"/>
                    </a:ext>
                  </a:extLst>
                </a:gridCol>
              </a:tblGrid>
              <a:tr h="887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Inadequate dosing of epidural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352794845"/>
                  </a:ext>
                </a:extLst>
              </a:tr>
              <a:tr h="887821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b="1" dirty="0" smtClean="0"/>
                        <a:t>Inadequate management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Opioid</a:t>
                      </a:r>
                      <a:r>
                        <a:rPr lang="en-US" b="1" baseline="0" dirty="0" smtClean="0"/>
                        <a:t> and NSAID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5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77449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2209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899" y="1849969"/>
            <a:ext cx="88421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On basis of audit it was found that In 1 patients epidural analgesic infusion doses was  inadequate and the  dose was not given as per the patient requirement, hence leading to failure in pain management.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 five  of the case where NSAID &amp; </a:t>
            </a:r>
            <a:r>
              <a:rPr lang="en-US" dirty="0" err="1" smtClean="0"/>
              <a:t>Opioid</a:t>
            </a:r>
            <a:r>
              <a:rPr lang="en-US" dirty="0" smtClean="0"/>
              <a:t>   was given inadequate management was noticed,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7008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9307" y="1845691"/>
            <a:ext cx="84274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Under-treatment </a:t>
            </a:r>
            <a:r>
              <a:rPr lang="en-US" sz="2200" dirty="0"/>
              <a:t>of pain is a focus of growing concern to the </a:t>
            </a:r>
            <a:r>
              <a:rPr lang="en-US" sz="2200" dirty="0" smtClean="0"/>
              <a:t>medical community.</a:t>
            </a:r>
          </a:p>
          <a:p>
            <a:endParaRPr lang="en-US" sz="2200" dirty="0" smtClean="0"/>
          </a:p>
          <a:p>
            <a:r>
              <a:rPr lang="en-US" sz="2200" dirty="0" smtClean="0"/>
              <a:t> </a:t>
            </a:r>
            <a:r>
              <a:rPr lang="en-US" sz="2200" dirty="0"/>
              <a:t>Poorly controlled postoperative pain leads to </a:t>
            </a:r>
            <a:r>
              <a:rPr lang="en-US" sz="2200" dirty="0" smtClean="0"/>
              <a:t>undesirable outcomes  including  </a:t>
            </a:r>
            <a:r>
              <a:rPr lang="en-US" sz="2200" dirty="0"/>
              <a:t>immobility, stiffness, </a:t>
            </a:r>
            <a:r>
              <a:rPr lang="en-US" sz="2200" dirty="0" smtClean="0"/>
              <a:t>myocardial ischemia ,</a:t>
            </a:r>
            <a:r>
              <a:rPr lang="en-US" sz="2200" dirty="0" err="1" smtClean="0"/>
              <a:t>atelectasis</a:t>
            </a:r>
            <a:r>
              <a:rPr lang="en-US" sz="2200" dirty="0" smtClean="0"/>
              <a:t>,</a:t>
            </a:r>
          </a:p>
          <a:p>
            <a:r>
              <a:rPr lang="en-US" sz="2200" dirty="0" smtClean="0"/>
              <a:t>pneumonia, </a:t>
            </a:r>
            <a:r>
              <a:rPr lang="en-US" sz="2200" dirty="0"/>
              <a:t>deep venous thrombosis, anxiety, depression, and chronic pain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Recent years have seen an increased awareness regarding the importance of pain management, with the congress declaring the 10-year period beginning in 2001</a:t>
            </a:r>
          </a:p>
          <a:p>
            <a:r>
              <a:rPr lang="en-US" sz="2200" dirty="0" smtClean="0"/>
              <a:t> as the “Decade of Pain.”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259307" y="1143000"/>
            <a:ext cx="84274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Studies indicate that treatment of acute pain </a:t>
            </a:r>
            <a:r>
              <a:rPr lang="en-US" sz="2200" dirty="0" smtClean="0"/>
              <a:t>remains suboptimal </a:t>
            </a:r>
            <a:r>
              <a:rPr lang="en-US" sz="2200" dirty="0"/>
              <a:t>due to attitudes and educational </a:t>
            </a:r>
            <a:r>
              <a:rPr lang="en-US" sz="2200" dirty="0" smtClean="0"/>
              <a:t>barriers </a:t>
            </a:r>
            <a:r>
              <a:rPr lang="en-US" sz="2200" dirty="0"/>
              <a:t>on the part of </a:t>
            </a:r>
            <a:r>
              <a:rPr lang="en-US" sz="2200" dirty="0" smtClean="0"/>
              <a:t>both </a:t>
            </a:r>
            <a:r>
              <a:rPr lang="en-US" sz="2200" dirty="0"/>
              <a:t>physicians and </a:t>
            </a:r>
            <a:r>
              <a:rPr lang="en-US" sz="2200" dirty="0" smtClean="0"/>
              <a:t>patients, as </a:t>
            </a:r>
            <a:r>
              <a:rPr lang="en-US" sz="2200" dirty="0"/>
              <a:t>well as the intrinsic limitations of available therapies. </a:t>
            </a:r>
          </a:p>
        </p:txBody>
      </p:sp>
    </p:spTree>
    <p:extLst>
      <p:ext uri="{BB962C8B-B14F-4D97-AF65-F5344CB8AC3E}">
        <p14:creationId xmlns="" xmlns:p14="http://schemas.microsoft.com/office/powerpoint/2010/main" val="363240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80891" y="773121"/>
            <a:ext cx="365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Barriers to Pain Management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672" y="1629077"/>
            <a:ext cx="761616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having consistent way of assessing and managing the pain</a:t>
            </a:r>
          </a:p>
          <a:p>
            <a:endParaRPr lang="en-US" dirty="0"/>
          </a:p>
          <a:p>
            <a:r>
              <a:rPr lang="en-US" dirty="0" smtClean="0"/>
              <a:t>Not having policies ,procedures guidelines that contribute to</a:t>
            </a:r>
          </a:p>
          <a:p>
            <a:r>
              <a:rPr lang="en-US" dirty="0" smtClean="0"/>
              <a:t> knowledge of acceptable best practices</a:t>
            </a:r>
          </a:p>
          <a:p>
            <a:endParaRPr lang="en-US" dirty="0"/>
          </a:p>
          <a:p>
            <a:r>
              <a:rPr lang="en-US" dirty="0" smtClean="0"/>
              <a:t>Not having documented approach for pain assessment, pain treatment,</a:t>
            </a:r>
          </a:p>
          <a:p>
            <a:r>
              <a:rPr lang="en-US" dirty="0" smtClean="0"/>
              <a:t>available alternate methods, and not having a dedicated person or team</a:t>
            </a:r>
          </a:p>
          <a:p>
            <a:endParaRPr lang="en-US" dirty="0"/>
          </a:p>
          <a:p>
            <a:r>
              <a:rPr lang="en-US" dirty="0" smtClean="0"/>
              <a:t>Physician lack of knowledge and reluctance to give analgesics in adequate dose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6327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5740" y="323679"/>
            <a:ext cx="5381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Inadequate Acute Pain Management </a:t>
            </a:r>
            <a:r>
              <a:rPr lang="en-US" sz="2400" b="1" dirty="0" smtClean="0"/>
              <a:t>Has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Substantial Consequences for Patients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5740" y="1772529"/>
            <a:ext cx="538132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REDUCED QUALITY OF LIFE</a:t>
            </a:r>
          </a:p>
          <a:p>
            <a:endParaRPr lang="en-US" dirty="0"/>
          </a:p>
          <a:p>
            <a:r>
              <a:rPr lang="en-US" dirty="0" smtClean="0"/>
              <a:t>IMPAIRED SLEEP</a:t>
            </a:r>
          </a:p>
          <a:p>
            <a:endParaRPr lang="en-US" dirty="0"/>
          </a:p>
          <a:p>
            <a:r>
              <a:rPr lang="en-US" dirty="0" smtClean="0"/>
              <a:t>IMPAIRED PHYSICAL FUNCTION</a:t>
            </a:r>
          </a:p>
          <a:p>
            <a:endParaRPr lang="en-US" dirty="0"/>
          </a:p>
          <a:p>
            <a:r>
              <a:rPr lang="en-US" dirty="0" smtClean="0"/>
              <a:t>HIGH ECONOMIC COST</a:t>
            </a:r>
          </a:p>
          <a:p>
            <a:endParaRPr lang="en-US" dirty="0"/>
          </a:p>
          <a:p>
            <a:r>
              <a:rPr lang="en-US" dirty="0" smtClean="0"/>
              <a:t>PHYSIOLOGICAL  AND PSYCHOLOGICAL CONSEQUENCES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39483" y="4563623"/>
            <a:ext cx="37627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CHRONIC PAIN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POST TRAUMATIC STRESS DISORDER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2295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31725" cy="1143000"/>
          </a:xfrm>
        </p:spPr>
        <p:txBody>
          <a:bodyPr/>
          <a:lstStyle/>
          <a:p>
            <a:r>
              <a:rPr lang="en-US" b="1" dirty="0" smtClean="0"/>
              <a:t>RECOMMENDATIONS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78733" y="1765809"/>
            <a:ext cx="875181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Development of clinical guidelines and protocols for post operative pain management  </a:t>
            </a:r>
          </a:p>
          <a:p>
            <a:r>
              <a:rPr lang="en-US" dirty="0" smtClean="0"/>
              <a:t>     included in pain management sheet.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  <a:p>
            <a:r>
              <a:rPr lang="en-US" dirty="0" smtClean="0"/>
              <a:t>2: Guidelines for step down analgesics should be framed</a:t>
            </a:r>
          </a:p>
          <a:p>
            <a:endParaRPr lang="en-US" dirty="0"/>
          </a:p>
          <a:p>
            <a:r>
              <a:rPr lang="en-US" dirty="0" smtClean="0"/>
              <a:t>3: Patient with </a:t>
            </a:r>
            <a:r>
              <a:rPr lang="en-US" dirty="0" err="1" smtClean="0"/>
              <a:t>opioid</a:t>
            </a:r>
            <a:r>
              <a:rPr lang="en-US" dirty="0" smtClean="0"/>
              <a:t>  addition  must be treated by multidisciplinary team</a:t>
            </a:r>
          </a:p>
          <a:p>
            <a:r>
              <a:rPr lang="en-US" dirty="0"/>
              <a:t> </a:t>
            </a:r>
            <a:r>
              <a:rPr lang="en-US" dirty="0" smtClean="0"/>
              <a:t>    having additional  physician as core member</a:t>
            </a:r>
          </a:p>
          <a:p>
            <a:endParaRPr lang="en-US" dirty="0"/>
          </a:p>
          <a:p>
            <a:r>
              <a:rPr lang="en-US" dirty="0" smtClean="0"/>
              <a:t>4: Team should be formed for providing acute pain services  In the hospital  24*7. 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r>
              <a:rPr lang="en-US" dirty="0" smtClean="0"/>
              <a:t>5. Registered nurses made aware of subjective nature of pain, and various pain assessment </a:t>
            </a:r>
          </a:p>
          <a:p>
            <a:r>
              <a:rPr lang="en-US" dirty="0"/>
              <a:t> </a:t>
            </a:r>
            <a:r>
              <a:rPr lang="en-US" dirty="0" smtClean="0"/>
              <a:t>   tools. After initial assessment subsequent assessment should be carried out as advised.</a:t>
            </a:r>
          </a:p>
        </p:txBody>
      </p:sp>
    </p:spTree>
    <p:extLst>
      <p:ext uri="{BB962C8B-B14F-4D97-AF65-F5344CB8AC3E}">
        <p14:creationId xmlns="" xmlns:p14="http://schemas.microsoft.com/office/powerpoint/2010/main" val="206561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3642" y="319580"/>
            <a:ext cx="396154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STEP DOWN FROM EPIDURAL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5093" y="1341912"/>
            <a:ext cx="792018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Epidural is usually discontinued after 2-3 days and earlier if appropriate</a:t>
            </a:r>
          </a:p>
          <a:p>
            <a:r>
              <a:rPr lang="en-US" dirty="0" smtClean="0"/>
              <a:t>Transition from epidural should be planned in advance and in consultation </a:t>
            </a:r>
          </a:p>
          <a:p>
            <a:r>
              <a:rPr lang="en-US" dirty="0"/>
              <a:t> </a:t>
            </a:r>
            <a:r>
              <a:rPr lang="en-US" dirty="0" smtClean="0"/>
              <a:t>  with patient.</a:t>
            </a:r>
          </a:p>
          <a:p>
            <a:r>
              <a:rPr lang="en-US" dirty="0" smtClean="0"/>
              <a:t>Some patient will require opioid analgesia following discontinuation of epidural.</a:t>
            </a:r>
          </a:p>
          <a:p>
            <a:r>
              <a:rPr lang="en-US" dirty="0" smtClean="0"/>
              <a:t>If possible, the step down analgesia should be planned to avoid pain and problems</a:t>
            </a:r>
          </a:p>
          <a:p>
            <a:endParaRPr lang="en-US" dirty="0"/>
          </a:p>
          <a:p>
            <a:r>
              <a:rPr lang="en-US" b="1" dirty="0" smtClean="0"/>
              <a:t>FOLLOWING  REGIMENS ARE RECOMMENDED.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A: PATIENT TAKING ORALLY</a:t>
            </a:r>
          </a:p>
          <a:p>
            <a:r>
              <a:rPr lang="en-US" dirty="0" smtClean="0"/>
              <a:t>                                                   Oral NSAIDs   (if not contraindicated)</a:t>
            </a:r>
          </a:p>
          <a:p>
            <a:r>
              <a:rPr lang="en-US" dirty="0" smtClean="0"/>
              <a:t>                                                   Oral . </a:t>
            </a:r>
            <a:r>
              <a:rPr lang="en-US" dirty="0"/>
              <a:t>TRAMADOL (IF PAIN SCORE MORE THAN </a:t>
            </a:r>
            <a:r>
              <a:rPr lang="en-US" dirty="0" smtClean="0"/>
              <a:t>3)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B: PATIENT UNABLE TO TAKE ORALLY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I.V. NSAIDs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I.V. TRAMADOL (IF PAIN SCORE MORE THAN 3)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528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ASSESS  OUR PAIN MANAGEMENT </a:t>
            </a:r>
          </a:p>
          <a:p>
            <a:pPr marL="0" indent="0">
              <a:buNone/>
            </a:pPr>
            <a:r>
              <a:rPr lang="en-US" dirty="0" smtClean="0"/>
              <a:t>    PRACTICES AND IMPROVE TO THE INTERNATIONAL STANDARDS BY IMPLEMENTING CHANGES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822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4768" y="1166648"/>
            <a:ext cx="71953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ACUTE PAIN SERVICE team formed to improve acute pain management</a:t>
            </a:r>
          </a:p>
          <a:p>
            <a:r>
              <a:rPr lang="en-US" dirty="0" smtClean="0"/>
              <a:t> in surgical patients . </a:t>
            </a:r>
          </a:p>
          <a:p>
            <a:endParaRPr lang="en-US" dirty="0" smtClean="0"/>
          </a:p>
          <a:p>
            <a:r>
              <a:rPr lang="en-US" dirty="0" smtClean="0"/>
              <a:t>Team includes:</a:t>
            </a:r>
          </a:p>
          <a:p>
            <a:r>
              <a:rPr lang="en-US" dirty="0" smtClean="0"/>
              <a:t>   DR. </a:t>
            </a:r>
            <a:r>
              <a:rPr lang="en-US" dirty="0" err="1" smtClean="0"/>
              <a:t>Sidharth</a:t>
            </a:r>
            <a:r>
              <a:rPr lang="en-US" dirty="0" smtClean="0"/>
              <a:t> </a:t>
            </a:r>
            <a:r>
              <a:rPr lang="en-US" dirty="0" err="1" smtClean="0"/>
              <a:t>Baheti</a:t>
            </a:r>
            <a:r>
              <a:rPr lang="en-US" dirty="0" smtClean="0"/>
              <a:t>    (CONSULTANT ORTHOPAEDICS)</a:t>
            </a:r>
            <a:endParaRPr lang="en-US" dirty="0"/>
          </a:p>
          <a:p>
            <a:r>
              <a:rPr lang="en-US" dirty="0" smtClean="0"/>
              <a:t>   DR. </a:t>
            </a:r>
            <a:r>
              <a:rPr lang="en-US" dirty="0" err="1" smtClean="0"/>
              <a:t>Shrey</a:t>
            </a:r>
            <a:r>
              <a:rPr lang="en-US" dirty="0" smtClean="0"/>
              <a:t> Sharma   (ANAESTHESIOLOGIST)</a:t>
            </a:r>
          </a:p>
          <a:p>
            <a:r>
              <a:rPr lang="en-US" dirty="0" smtClean="0"/>
              <a:t>   Mr.  Kamini Puri    ( NURSING SUPERINTENDENT)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Team will be responsible for providing acute pain service even in-out hours</a:t>
            </a:r>
          </a:p>
          <a:p>
            <a:endParaRPr lang="en-US" dirty="0"/>
          </a:p>
          <a:p>
            <a:r>
              <a:rPr lang="en-US" dirty="0" smtClean="0"/>
              <a:t>Team will teach  and implement the  guidelines for pain management</a:t>
            </a:r>
          </a:p>
          <a:p>
            <a:r>
              <a:rPr lang="en-US" dirty="0"/>
              <a:t> </a:t>
            </a:r>
            <a:r>
              <a:rPr lang="en-US" dirty="0" smtClean="0"/>
              <a:t>hospital wide </a:t>
            </a:r>
          </a:p>
          <a:p>
            <a:endParaRPr lang="en-US" dirty="0"/>
          </a:p>
          <a:p>
            <a:r>
              <a:rPr lang="en-US" dirty="0" smtClean="0"/>
              <a:t>Team has the responsibility for surveillance and future data collection </a:t>
            </a:r>
          </a:p>
          <a:p>
            <a:r>
              <a:rPr lang="en-US" dirty="0"/>
              <a:t>r</a:t>
            </a:r>
            <a:r>
              <a:rPr lang="en-US" dirty="0" smtClean="0"/>
              <a:t>egarding pain management. 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34391" y="352418"/>
            <a:ext cx="540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IMPLEMENTING GUIDELINES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1840510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800" dirty="0" smtClean="0"/>
              <a:t>A total of 8 patients in march, 11 Patients in April and 5 patients in May were taken for the audit. The results were as: in Mar  to May  18 patients had VAS Score =4 or &lt;4 out of 25 patients respectively. 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REAUDIT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5082" y="1810771"/>
            <a:ext cx="76100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will continue our focused efforts to improve and implement the changes in </a:t>
            </a:r>
          </a:p>
          <a:p>
            <a:r>
              <a:rPr lang="en-US" dirty="0" smtClean="0"/>
              <a:t>coming months.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905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IMPROVE PATIENT CARE AND SATISFACTION BY REDUCING  PAIN DURING THE COURSE OF HOSPITALIZATION.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1445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WHO UNDERWENT LOWER LIMB SURGERIES IN ORTHOPAEDICS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26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703385"/>
            <a:ext cx="4038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CRITERIA</a:t>
            </a:r>
            <a:endParaRPr lang="en-US" dirty="0"/>
          </a:p>
          <a:p>
            <a:r>
              <a:rPr lang="en-US" dirty="0" smtClean="0"/>
              <a:t>MAXIMUM PAIN SCORE   DURING POST OPERATIVE HOSPITAL STAY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703385"/>
            <a:ext cx="4038600" cy="4525963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 smtClean="0"/>
              <a:t>STANDARD</a:t>
            </a:r>
            <a:endParaRPr lang="en-US" dirty="0" smtClean="0"/>
          </a:p>
          <a:p>
            <a:r>
              <a:rPr lang="en-US" dirty="0" smtClean="0"/>
              <a:t>IT SHOULD BE 4 OR LESS THAN 4 TO HAVE BETTER PATIENT SATISFACTION AND OUTCOME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57199" y="1445682"/>
            <a:ext cx="8306595" cy="703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95697" y="6140457"/>
            <a:ext cx="8305005" cy="703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-1886066" y="3827445"/>
            <a:ext cx="47651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6382031" y="3757105"/>
            <a:ext cx="476511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2114036" y="3827444"/>
            <a:ext cx="476511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1216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AUDITORS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5042" y="1417638"/>
            <a:ext cx="573086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DR. </a:t>
            </a:r>
            <a:r>
              <a:rPr lang="en-US" dirty="0" err="1" smtClean="0"/>
              <a:t>Sidharth</a:t>
            </a:r>
            <a:r>
              <a:rPr lang="en-US" dirty="0" smtClean="0"/>
              <a:t> </a:t>
            </a:r>
            <a:r>
              <a:rPr lang="en-US" dirty="0" err="1" smtClean="0"/>
              <a:t>Baheti</a:t>
            </a:r>
            <a:r>
              <a:rPr lang="en-US" dirty="0" smtClean="0"/>
              <a:t>              : CONSULTANT  ORTHOPAEDICS</a:t>
            </a:r>
          </a:p>
          <a:p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Shrey</a:t>
            </a:r>
            <a:r>
              <a:rPr lang="en-US" dirty="0" smtClean="0"/>
              <a:t>   Sharma                 : ANAESTHESIOLOGIST</a:t>
            </a:r>
          </a:p>
          <a:p>
            <a:endParaRPr lang="en-US" dirty="0"/>
          </a:p>
          <a:p>
            <a:r>
              <a:rPr lang="en-US" smtClean="0"/>
              <a:t>MR. </a:t>
            </a:r>
            <a:r>
              <a:rPr lang="en-US" dirty="0" err="1" smtClean="0"/>
              <a:t>Sumt</a:t>
            </a:r>
            <a:r>
              <a:rPr lang="en-US" dirty="0" smtClean="0"/>
              <a:t>                                  : ANESTHETIST ASSISTANT </a:t>
            </a:r>
          </a:p>
          <a:p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Pawan</a:t>
            </a:r>
            <a:r>
              <a:rPr lang="en-US" dirty="0" smtClean="0"/>
              <a:t> Kumar                     : QUALITY MANAGER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290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544483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DURATION OF AUDIT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77440" y="2347489"/>
            <a:ext cx="479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  MONTHS  (Mar 2022 to May 2022)</a:t>
            </a:r>
          </a:p>
        </p:txBody>
      </p:sp>
    </p:spTree>
    <p:extLst>
      <p:ext uri="{BB962C8B-B14F-4D97-AF65-F5344CB8AC3E}">
        <p14:creationId xmlns="" xmlns:p14="http://schemas.microsoft.com/office/powerpoint/2010/main" val="354496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9110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METHOD AND DESIGN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0400" y="2159000"/>
            <a:ext cx="708020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</a:t>
            </a:r>
            <a:r>
              <a:rPr lang="mr-IN" dirty="0" smtClean="0"/>
              <a:t>’</a:t>
            </a:r>
            <a:r>
              <a:rPr lang="en-US" dirty="0" smtClean="0"/>
              <a:t>S A PROSPECTIVE SINGLE CENTER STUDY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 detailed baseline audit was done for pain management effectiveness</a:t>
            </a:r>
          </a:p>
          <a:p>
            <a:r>
              <a:rPr lang="en-US" dirty="0" smtClean="0"/>
              <a:t> on all the patients  operated for Lower Limb Surgeries in Orthopedics</a:t>
            </a:r>
          </a:p>
          <a:p>
            <a:r>
              <a:rPr lang="en-US" dirty="0" smtClean="0"/>
              <a:t>  from Mar  to May .  2022  using a checklist.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On basis of audit findings guidelines and recommendation were </a:t>
            </a:r>
          </a:p>
          <a:p>
            <a:r>
              <a:rPr lang="en-US" dirty="0" smtClean="0"/>
              <a:t>Issued and implemented to improve pain management practice </a:t>
            </a:r>
          </a:p>
          <a:p>
            <a:r>
              <a:rPr lang="en-US" dirty="0" smtClean="0"/>
              <a:t> in these subgroups of patient.  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532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CHECKLIST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37504" y="1417638"/>
          <a:ext cx="8449296" cy="5031669"/>
        </p:xfrm>
        <a:graphic>
          <a:graphicData uri="http://schemas.openxmlformats.org/drawingml/2006/table">
            <a:tbl>
              <a:tblPr/>
              <a:tblGrid>
                <a:gridCol w="380083"/>
                <a:gridCol w="1063805"/>
                <a:gridCol w="936155"/>
                <a:gridCol w="784298"/>
                <a:gridCol w="579172"/>
                <a:gridCol w="675704"/>
                <a:gridCol w="470577"/>
                <a:gridCol w="1001505"/>
                <a:gridCol w="1435849"/>
                <a:gridCol w="1122148"/>
              </a:tblGrid>
              <a:tr h="132245">
                <a:tc gridSpan="10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717"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CLINICAL AUDIT-PAIN MANAGEMENT</a:t>
                      </a:r>
                    </a:p>
                  </a:txBody>
                  <a:tcPr marL="4108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974"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8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S.No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UHID/IPD No.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Maximum Pain Score-Post Operative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Day of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Maximim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Pain Score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Epidural Analgesia Conc.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Started Within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 Analgesics given Doses/ Schedule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Reserve Analgesics Given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Possible Reasons of  Pain management Failure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6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9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9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5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5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1013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3393</TotalTime>
  <Words>960</Words>
  <Application>Microsoft Macintosh PowerPoint</Application>
  <PresentationFormat>On-screen Show (4:3)</PresentationFormat>
  <Paragraphs>301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CLINICAL AUDIT</vt:lpstr>
      <vt:lpstr>AIM</vt:lpstr>
      <vt:lpstr>PURPOSE</vt:lpstr>
      <vt:lpstr>SCOPE</vt:lpstr>
      <vt:lpstr>Slide 5</vt:lpstr>
      <vt:lpstr>AUDITORS </vt:lpstr>
      <vt:lpstr>DURATION OF AUDIT </vt:lpstr>
      <vt:lpstr>METHOD AND DESIGN</vt:lpstr>
      <vt:lpstr>CHECKLIST</vt:lpstr>
      <vt:lpstr>FINDINGS</vt:lpstr>
      <vt:lpstr>Slide 11</vt:lpstr>
      <vt:lpstr>Slide 12</vt:lpstr>
      <vt:lpstr>Slide 13</vt:lpstr>
      <vt:lpstr>OBSERVATION</vt:lpstr>
      <vt:lpstr>DISCUSSION</vt:lpstr>
      <vt:lpstr>Slide 16</vt:lpstr>
      <vt:lpstr>Slide 17</vt:lpstr>
      <vt:lpstr>RECOMMENDATIONS</vt:lpstr>
      <vt:lpstr>Slide 19</vt:lpstr>
      <vt:lpstr>Slide 20</vt:lpstr>
      <vt:lpstr>Result</vt:lpstr>
      <vt:lpstr>REAUDIT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AUDIT</dc:title>
  <dc:creator>Krishna</dc:creator>
  <cp:lastModifiedBy>Dr Kalra</cp:lastModifiedBy>
  <cp:revision>129</cp:revision>
  <dcterms:created xsi:type="dcterms:W3CDTF">2018-07-02T05:00:32Z</dcterms:created>
  <dcterms:modified xsi:type="dcterms:W3CDTF">2022-06-16T05:42:45Z</dcterms:modified>
</cp:coreProperties>
</file>