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6F8A4C9F-46CE-4E20-9417-736B8DA4745A}" type="datetimeFigureOut">
              <a:rPr lang="en-US" smtClean="0"/>
              <a:t>4/12/2023</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E2B38D4D-E5D9-4607-AD30-C97C336456AC}" type="slidenum">
              <a:rPr lang="en-US" smtClean="0"/>
              <a:t>‹#›</a:t>
            </a:fld>
            <a:endParaRPr lang="en-US"/>
          </a:p>
        </p:txBody>
      </p:sp>
    </p:spTree>
    <p:extLst>
      <p:ext uri="{BB962C8B-B14F-4D97-AF65-F5344CB8AC3E}">
        <p14:creationId xmlns:p14="http://schemas.microsoft.com/office/powerpoint/2010/main" val="747764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8A4C9F-46CE-4E20-9417-736B8DA4745A}"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38D4D-E5D9-4607-AD30-C97C336456AC}" type="slidenum">
              <a:rPr lang="en-US" smtClean="0"/>
              <a:t>‹#›</a:t>
            </a:fld>
            <a:endParaRPr lang="en-US"/>
          </a:p>
        </p:txBody>
      </p:sp>
    </p:spTree>
    <p:extLst>
      <p:ext uri="{BB962C8B-B14F-4D97-AF65-F5344CB8AC3E}">
        <p14:creationId xmlns:p14="http://schemas.microsoft.com/office/powerpoint/2010/main" val="85627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8A4C9F-46CE-4E20-9417-736B8DA4745A}"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38D4D-E5D9-4607-AD30-C97C336456AC}" type="slidenum">
              <a:rPr lang="en-US" smtClean="0"/>
              <a:t>‹#›</a:t>
            </a:fld>
            <a:endParaRPr lang="en-US"/>
          </a:p>
        </p:txBody>
      </p:sp>
    </p:spTree>
    <p:extLst>
      <p:ext uri="{BB962C8B-B14F-4D97-AF65-F5344CB8AC3E}">
        <p14:creationId xmlns:p14="http://schemas.microsoft.com/office/powerpoint/2010/main" val="759800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8A4C9F-46CE-4E20-9417-736B8DA4745A}"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38D4D-E5D9-4607-AD30-C97C336456AC}" type="slidenum">
              <a:rPr lang="en-US" smtClean="0"/>
              <a:t>‹#›</a:t>
            </a:fld>
            <a:endParaRPr lang="en-US"/>
          </a:p>
        </p:txBody>
      </p:sp>
    </p:spTree>
    <p:extLst>
      <p:ext uri="{BB962C8B-B14F-4D97-AF65-F5344CB8AC3E}">
        <p14:creationId xmlns:p14="http://schemas.microsoft.com/office/powerpoint/2010/main" val="3398432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8A4C9F-46CE-4E20-9417-736B8DA4745A}"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38D4D-E5D9-4607-AD30-C97C336456AC}" type="slidenum">
              <a:rPr lang="en-US" smtClean="0"/>
              <a:t>‹#›</a:t>
            </a:fld>
            <a:endParaRPr lang="en-US"/>
          </a:p>
        </p:txBody>
      </p:sp>
    </p:spTree>
    <p:extLst>
      <p:ext uri="{BB962C8B-B14F-4D97-AF65-F5344CB8AC3E}">
        <p14:creationId xmlns:p14="http://schemas.microsoft.com/office/powerpoint/2010/main" val="1176949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8A4C9F-46CE-4E20-9417-736B8DA4745A}" type="datetimeFigureOut">
              <a:rPr lang="en-US" smtClean="0"/>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B38D4D-E5D9-4607-AD30-C97C336456AC}" type="slidenum">
              <a:rPr lang="en-US" smtClean="0"/>
              <a:t>‹#›</a:t>
            </a:fld>
            <a:endParaRPr lang="en-US"/>
          </a:p>
        </p:txBody>
      </p:sp>
    </p:spTree>
    <p:extLst>
      <p:ext uri="{BB962C8B-B14F-4D97-AF65-F5344CB8AC3E}">
        <p14:creationId xmlns:p14="http://schemas.microsoft.com/office/powerpoint/2010/main" val="2275281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8A4C9F-46CE-4E20-9417-736B8DA4745A}" type="datetimeFigureOut">
              <a:rPr lang="en-US" smtClean="0"/>
              <a:t>4/12/2023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B38D4D-E5D9-4607-AD30-C97C336456AC}" type="slidenum">
              <a:rPr lang="en-US" smtClean="0"/>
              <a:t>‹#›</a:t>
            </a:fld>
            <a:endParaRPr lang="en-US"/>
          </a:p>
        </p:txBody>
      </p:sp>
    </p:spTree>
    <p:extLst>
      <p:ext uri="{BB962C8B-B14F-4D97-AF65-F5344CB8AC3E}">
        <p14:creationId xmlns:p14="http://schemas.microsoft.com/office/powerpoint/2010/main" val="4190949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8A4C9F-46CE-4E20-9417-736B8DA4745A}" type="datetimeFigureOut">
              <a:rPr lang="en-US" smtClean="0"/>
              <a:t>4/12/2023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B38D4D-E5D9-4607-AD30-C97C336456AC}" type="slidenum">
              <a:rPr lang="en-US" smtClean="0"/>
              <a:t>‹#›</a:t>
            </a:fld>
            <a:endParaRPr lang="en-US"/>
          </a:p>
        </p:txBody>
      </p:sp>
    </p:spTree>
    <p:extLst>
      <p:ext uri="{BB962C8B-B14F-4D97-AF65-F5344CB8AC3E}">
        <p14:creationId xmlns:p14="http://schemas.microsoft.com/office/powerpoint/2010/main" val="2231473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8A4C9F-46CE-4E20-9417-736B8DA4745A}" type="datetimeFigureOut">
              <a:rPr lang="en-US" smtClean="0"/>
              <a:t>4/12/2023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B38D4D-E5D9-4607-AD30-C97C336456AC}" type="slidenum">
              <a:rPr lang="en-US" smtClean="0"/>
              <a:t>‹#›</a:t>
            </a:fld>
            <a:endParaRPr lang="en-US"/>
          </a:p>
        </p:txBody>
      </p:sp>
    </p:spTree>
    <p:extLst>
      <p:ext uri="{BB962C8B-B14F-4D97-AF65-F5344CB8AC3E}">
        <p14:creationId xmlns:p14="http://schemas.microsoft.com/office/powerpoint/2010/main" val="2535431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6F8A4C9F-46CE-4E20-9417-736B8DA4745A}" type="datetimeFigureOut">
              <a:rPr lang="en-US" smtClean="0"/>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E2B38D4D-E5D9-4607-AD30-C97C336456AC}" type="slidenum">
              <a:rPr lang="en-US" smtClean="0"/>
              <a:t>‹#›</a:t>
            </a:fld>
            <a:endParaRPr lang="en-US"/>
          </a:p>
        </p:txBody>
      </p:sp>
    </p:spTree>
    <p:extLst>
      <p:ext uri="{BB962C8B-B14F-4D97-AF65-F5344CB8AC3E}">
        <p14:creationId xmlns:p14="http://schemas.microsoft.com/office/powerpoint/2010/main" val="12760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6F8A4C9F-46CE-4E20-9417-736B8DA4745A}" type="datetimeFigureOut">
              <a:rPr lang="en-US" smtClean="0"/>
              <a:t>4/12/2023</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E2B38D4D-E5D9-4607-AD30-C97C336456AC}" type="slidenum">
              <a:rPr lang="en-US" smtClean="0"/>
              <a:t>‹#›</a:t>
            </a:fld>
            <a:endParaRPr lang="en-US"/>
          </a:p>
        </p:txBody>
      </p:sp>
    </p:spTree>
    <p:extLst>
      <p:ext uri="{BB962C8B-B14F-4D97-AF65-F5344CB8AC3E}">
        <p14:creationId xmlns:p14="http://schemas.microsoft.com/office/powerpoint/2010/main" val="3680723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6F8A4C9F-46CE-4E20-9417-736B8DA4745A}" type="datetimeFigureOut">
              <a:rPr lang="en-US" smtClean="0"/>
              <a:t>4/12/2023</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E2B38D4D-E5D9-4607-AD30-C97C336456AC}" type="slidenum">
              <a:rPr lang="en-US" smtClean="0"/>
              <a:t>‹#›</a:t>
            </a:fld>
            <a:endParaRPr lang="en-US"/>
          </a:p>
        </p:txBody>
      </p:sp>
    </p:spTree>
    <p:extLst>
      <p:ext uri="{BB962C8B-B14F-4D97-AF65-F5344CB8AC3E}">
        <p14:creationId xmlns:p14="http://schemas.microsoft.com/office/powerpoint/2010/main" val="3923308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F8BA8-9637-F9FD-B60B-F9234261BE97}"/>
              </a:ext>
            </a:extLst>
          </p:cNvPr>
          <p:cNvSpPr>
            <a:spLocks noGrp="1"/>
          </p:cNvSpPr>
          <p:nvPr>
            <p:ph type="ctrTitle"/>
          </p:nvPr>
        </p:nvSpPr>
        <p:spPr/>
        <p:txBody>
          <a:bodyPr/>
          <a:lstStyle/>
          <a:p>
            <a:r>
              <a:rPr lang="en-US" b="1" dirty="0"/>
              <a:t>Circular Flow in a Four-sector Economy</a:t>
            </a:r>
          </a:p>
        </p:txBody>
      </p:sp>
      <p:sp>
        <p:nvSpPr>
          <p:cNvPr id="3" name="Subtitle 2">
            <a:extLst>
              <a:ext uri="{FF2B5EF4-FFF2-40B4-BE49-F238E27FC236}">
                <a16:creationId xmlns:a16="http://schemas.microsoft.com/office/drawing/2014/main" id="{A11F129E-9B42-87FC-AF48-D11CA88869D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28225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88B4C-C007-EC69-B10E-B9E7283C2273}"/>
              </a:ext>
            </a:extLst>
          </p:cNvPr>
          <p:cNvSpPr>
            <a:spLocks noGrp="1"/>
          </p:cNvSpPr>
          <p:nvPr>
            <p:ph type="title"/>
          </p:nvPr>
        </p:nvSpPr>
        <p:spPr/>
        <p:txBody>
          <a:bodyPr/>
          <a:lstStyle/>
          <a:p>
            <a:r>
              <a:rPr lang="en-US" b="1" dirty="0"/>
              <a:t>Circular Flow in a Four-sector Economy</a:t>
            </a:r>
          </a:p>
        </p:txBody>
      </p:sp>
      <p:sp>
        <p:nvSpPr>
          <p:cNvPr id="3" name="Content Placeholder 2">
            <a:extLst>
              <a:ext uri="{FF2B5EF4-FFF2-40B4-BE49-F238E27FC236}">
                <a16:creationId xmlns:a16="http://schemas.microsoft.com/office/drawing/2014/main" id="{616EA3D7-6108-5954-AEC0-77C096C4B952}"/>
              </a:ext>
            </a:extLst>
          </p:cNvPr>
          <p:cNvSpPr>
            <a:spLocks noGrp="1"/>
          </p:cNvSpPr>
          <p:nvPr>
            <p:ph idx="1"/>
          </p:nvPr>
        </p:nvSpPr>
        <p:spPr/>
        <p:txBody>
          <a:bodyPr/>
          <a:lstStyle/>
          <a:p>
            <a:pPr marL="0" indent="0" algn="just">
              <a:buNone/>
            </a:pPr>
            <a:r>
              <a:rPr lang="en-US" dirty="0"/>
              <a:t>Besides households, firms, and the government, the foreign sector also plays a crucial role in an economy. Therefore, the circular flow in a four-sector economy consists of households, firms, government, and the foreign sector. Money flows in each of these sectors are as follows:</a:t>
            </a:r>
          </a:p>
        </p:txBody>
      </p:sp>
    </p:spTree>
    <p:extLst>
      <p:ext uri="{BB962C8B-B14F-4D97-AF65-F5344CB8AC3E}">
        <p14:creationId xmlns:p14="http://schemas.microsoft.com/office/powerpoint/2010/main" val="2239820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81EB6-718B-F1B9-E846-71DC36E127A0}"/>
              </a:ext>
            </a:extLst>
          </p:cNvPr>
          <p:cNvSpPr>
            <a:spLocks noGrp="1"/>
          </p:cNvSpPr>
          <p:nvPr>
            <p:ph type="title"/>
          </p:nvPr>
        </p:nvSpPr>
        <p:spPr/>
        <p:txBody>
          <a:bodyPr/>
          <a:lstStyle/>
          <a:p>
            <a:r>
              <a:rPr lang="en-US" b="1" dirty="0"/>
              <a:t>1. Household Sector:</a:t>
            </a:r>
          </a:p>
        </p:txBody>
      </p:sp>
      <p:sp>
        <p:nvSpPr>
          <p:cNvPr id="3" name="Content Placeholder 2">
            <a:extLst>
              <a:ext uri="{FF2B5EF4-FFF2-40B4-BE49-F238E27FC236}">
                <a16:creationId xmlns:a16="http://schemas.microsoft.com/office/drawing/2014/main" id="{04E8A06E-C954-E06E-2189-D1D59AC7FC44}"/>
              </a:ext>
            </a:extLst>
          </p:cNvPr>
          <p:cNvSpPr>
            <a:spLocks noGrp="1"/>
          </p:cNvSpPr>
          <p:nvPr>
            <p:ph idx="1"/>
          </p:nvPr>
        </p:nvSpPr>
        <p:spPr/>
        <p:txBody>
          <a:bodyPr/>
          <a:lstStyle/>
          <a:p>
            <a:pPr marL="0" indent="0" algn="just">
              <a:buNone/>
            </a:pPr>
            <a:r>
              <a:rPr lang="en-US" dirty="0"/>
              <a:t>The household sector of an economy provides factor services to the firms, government, and the foreign sector for which it received factor payments in return. Besides factor payments, the households also receive transfer payments like old age pensions, scholarships, etc., from the government and foreign sector. The household sector spends its earned income on Payments for goods and services purchased from firms, payments for imports, and tax payments to the government.</a:t>
            </a:r>
          </a:p>
        </p:txBody>
      </p:sp>
    </p:spTree>
    <p:extLst>
      <p:ext uri="{BB962C8B-B14F-4D97-AF65-F5344CB8AC3E}">
        <p14:creationId xmlns:p14="http://schemas.microsoft.com/office/powerpoint/2010/main" val="3786605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ACC92-441C-5FF3-2D35-8CE075DD7D41}"/>
              </a:ext>
            </a:extLst>
          </p:cNvPr>
          <p:cNvSpPr>
            <a:spLocks noGrp="1"/>
          </p:cNvSpPr>
          <p:nvPr>
            <p:ph type="title"/>
          </p:nvPr>
        </p:nvSpPr>
        <p:spPr/>
        <p:txBody>
          <a:bodyPr/>
          <a:lstStyle/>
          <a:p>
            <a:r>
              <a:rPr lang="en-US" b="1" dirty="0"/>
              <a:t>2. Firms:</a:t>
            </a:r>
          </a:p>
        </p:txBody>
      </p:sp>
      <p:sp>
        <p:nvSpPr>
          <p:cNvPr id="3" name="Content Placeholder 2">
            <a:extLst>
              <a:ext uri="{FF2B5EF4-FFF2-40B4-BE49-F238E27FC236}">
                <a16:creationId xmlns:a16="http://schemas.microsoft.com/office/drawing/2014/main" id="{F0B43965-511C-D733-1E13-E2893AA4C630}"/>
              </a:ext>
            </a:extLst>
          </p:cNvPr>
          <p:cNvSpPr>
            <a:spLocks noGrp="1"/>
          </p:cNvSpPr>
          <p:nvPr>
            <p:ph idx="1"/>
          </p:nvPr>
        </p:nvSpPr>
        <p:spPr/>
        <p:txBody>
          <a:bodyPr/>
          <a:lstStyle/>
          <a:p>
            <a:pPr marL="0" indent="0" algn="just">
              <a:buNone/>
            </a:pPr>
            <a:r>
              <a:rPr lang="en-US" dirty="0"/>
              <a:t>The firms receive revenue for the sale of goods and services from the government, households, and foreign sectors. They also receive subsidies from the government to produce goods and services. Besides, the firms make payments for taxes to the government, factor services to the households, and imports to the foreign sector.</a:t>
            </a:r>
          </a:p>
        </p:txBody>
      </p:sp>
    </p:spTree>
    <p:extLst>
      <p:ext uri="{BB962C8B-B14F-4D97-AF65-F5344CB8AC3E}">
        <p14:creationId xmlns:p14="http://schemas.microsoft.com/office/powerpoint/2010/main" val="2152897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04926-0872-22D3-FB55-F8CE2FCDA11F}"/>
              </a:ext>
            </a:extLst>
          </p:cNvPr>
          <p:cNvSpPr>
            <a:spLocks noGrp="1"/>
          </p:cNvSpPr>
          <p:nvPr>
            <p:ph type="title"/>
          </p:nvPr>
        </p:nvSpPr>
        <p:spPr/>
        <p:txBody>
          <a:bodyPr/>
          <a:lstStyle/>
          <a:p>
            <a:r>
              <a:rPr lang="en-US" b="1" dirty="0"/>
              <a:t>3. Government:</a:t>
            </a:r>
          </a:p>
        </p:txBody>
      </p:sp>
      <p:sp>
        <p:nvSpPr>
          <p:cNvPr id="3" name="Content Placeholder 2">
            <a:extLst>
              <a:ext uri="{FF2B5EF4-FFF2-40B4-BE49-F238E27FC236}">
                <a16:creationId xmlns:a16="http://schemas.microsoft.com/office/drawing/2014/main" id="{B0FF1643-9C92-ADBE-2017-029A59819EC6}"/>
              </a:ext>
            </a:extLst>
          </p:cNvPr>
          <p:cNvSpPr>
            <a:spLocks noGrp="1"/>
          </p:cNvSpPr>
          <p:nvPr>
            <p:ph idx="1"/>
          </p:nvPr>
        </p:nvSpPr>
        <p:spPr/>
        <p:txBody>
          <a:bodyPr/>
          <a:lstStyle/>
          <a:p>
            <a:pPr marL="0" indent="0" algn="just">
              <a:buNone/>
            </a:pPr>
            <a:r>
              <a:rPr lang="en-US" dirty="0"/>
              <a:t>The government receives revenue for the sale of goods and services, fees, taxes, etc., from the firms, households, and the foreign sector. It also makes factor payments to households and spends its revenue on transfer payments and subsidies.</a:t>
            </a:r>
          </a:p>
        </p:txBody>
      </p:sp>
    </p:spTree>
    <p:extLst>
      <p:ext uri="{BB962C8B-B14F-4D97-AF65-F5344CB8AC3E}">
        <p14:creationId xmlns:p14="http://schemas.microsoft.com/office/powerpoint/2010/main" val="3138471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A09EC-545F-4EA4-9F48-B7FA75A5890B}"/>
              </a:ext>
            </a:extLst>
          </p:cNvPr>
          <p:cNvSpPr>
            <a:spLocks noGrp="1"/>
          </p:cNvSpPr>
          <p:nvPr>
            <p:ph type="title"/>
          </p:nvPr>
        </p:nvSpPr>
        <p:spPr/>
        <p:txBody>
          <a:bodyPr/>
          <a:lstStyle/>
          <a:p>
            <a:r>
              <a:rPr lang="en-US" b="1" dirty="0"/>
              <a:t>4. Foreign Sector:</a:t>
            </a:r>
          </a:p>
        </p:txBody>
      </p:sp>
      <p:sp>
        <p:nvSpPr>
          <p:cNvPr id="3" name="Content Placeholder 2">
            <a:extLst>
              <a:ext uri="{FF2B5EF4-FFF2-40B4-BE49-F238E27FC236}">
                <a16:creationId xmlns:a16="http://schemas.microsoft.com/office/drawing/2014/main" id="{2776A8EB-A36A-FA0E-A931-6D6321588594}"/>
              </a:ext>
            </a:extLst>
          </p:cNvPr>
          <p:cNvSpPr>
            <a:spLocks noGrp="1"/>
          </p:cNvSpPr>
          <p:nvPr>
            <p:ph idx="1"/>
          </p:nvPr>
        </p:nvSpPr>
        <p:spPr/>
        <p:txBody>
          <a:bodyPr/>
          <a:lstStyle/>
          <a:p>
            <a:pPr marL="0" indent="0" algn="just">
              <a:buNone/>
            </a:pPr>
            <a:r>
              <a:rPr lang="en-US" dirty="0"/>
              <a:t>The foreign sector receives revenue for the export of goods and services from firms, households, and the government. It also makes payments to firms and the government for the import of goods and services, and households for the factor services.</a:t>
            </a:r>
          </a:p>
        </p:txBody>
      </p:sp>
    </p:spTree>
    <p:extLst>
      <p:ext uri="{BB962C8B-B14F-4D97-AF65-F5344CB8AC3E}">
        <p14:creationId xmlns:p14="http://schemas.microsoft.com/office/powerpoint/2010/main" val="3159394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4BC21-D51D-3B7F-0637-EBEABB353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467DA8-7ACC-919A-3392-CB1407AC56C7}"/>
              </a:ext>
            </a:extLst>
          </p:cNvPr>
          <p:cNvSpPr>
            <a:spLocks noGrp="1"/>
          </p:cNvSpPr>
          <p:nvPr>
            <p:ph idx="1"/>
          </p:nvPr>
        </p:nvSpPr>
        <p:spPr/>
        <p:txBody>
          <a:bodyPr/>
          <a:lstStyle/>
          <a:p>
            <a:pPr marL="0" indent="0" algn="just">
              <a:buNone/>
            </a:pPr>
            <a:r>
              <a:rPr lang="en-US" dirty="0"/>
              <a:t>The financial market also plays an important role in a four-sector economy as the savings made by the households, firms, and the government gets accumulated here and this money is invested by the financial market in the form of loans to firms, households, and the government. The inflows of money in the financial market in a four-sector economy are equal to the outflows of money, which makes the circular flow of income continuous and complete.</a:t>
            </a:r>
          </a:p>
        </p:txBody>
      </p:sp>
    </p:spTree>
    <p:extLst>
      <p:ext uri="{BB962C8B-B14F-4D97-AF65-F5344CB8AC3E}">
        <p14:creationId xmlns:p14="http://schemas.microsoft.com/office/powerpoint/2010/main" val="73947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39673-E813-46FC-1420-0C31EDD6C380}"/>
              </a:ext>
            </a:extLst>
          </p:cNvPr>
          <p:cNvSpPr>
            <a:spLocks noGrp="1"/>
          </p:cNvSpPr>
          <p:nvPr>
            <p:ph type="title"/>
          </p:nvPr>
        </p:nvSpPr>
        <p:spPr/>
        <p:txBody>
          <a:bodyPr/>
          <a:lstStyle/>
          <a:p>
            <a:pPr algn="just"/>
            <a:r>
              <a:rPr lang="en-US" b="1" dirty="0"/>
              <a:t>This concept can be better understood with the help of the following diagram:</a:t>
            </a:r>
          </a:p>
        </p:txBody>
      </p:sp>
      <p:pic>
        <p:nvPicPr>
          <p:cNvPr id="5" name="Content Placeholder 4">
            <a:extLst>
              <a:ext uri="{FF2B5EF4-FFF2-40B4-BE49-F238E27FC236}">
                <a16:creationId xmlns:a16="http://schemas.microsoft.com/office/drawing/2014/main" id="{3998A14F-9B54-4FED-25FB-F5C479937409}"/>
              </a:ext>
            </a:extLst>
          </p:cNvPr>
          <p:cNvPicPr>
            <a:picLocks noGrp="1" noChangeAspect="1"/>
          </p:cNvPicPr>
          <p:nvPr>
            <p:ph idx="1"/>
          </p:nvPr>
        </p:nvPicPr>
        <p:blipFill>
          <a:blip r:embed="rId2"/>
          <a:stretch>
            <a:fillRect/>
          </a:stretch>
        </p:blipFill>
        <p:spPr>
          <a:xfrm>
            <a:off x="3214884" y="2011363"/>
            <a:ext cx="5676507" cy="3767137"/>
          </a:xfrm>
          <a:prstGeom prst="rect">
            <a:avLst/>
          </a:prstGeom>
        </p:spPr>
      </p:pic>
    </p:spTree>
    <p:extLst>
      <p:ext uri="{BB962C8B-B14F-4D97-AF65-F5344CB8AC3E}">
        <p14:creationId xmlns:p14="http://schemas.microsoft.com/office/powerpoint/2010/main" val="2171426291"/>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0</TotalTime>
  <Words>412</Words>
  <Application>Microsoft Office PowerPoint</Application>
  <PresentationFormat>Widescreen</PresentationFormat>
  <Paragraphs>13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 Light</vt:lpstr>
      <vt:lpstr>Metropolitan</vt:lpstr>
      <vt:lpstr>Circular Flow in a Four-sector Economy</vt:lpstr>
      <vt:lpstr>Circular Flow in a Four-sector Economy</vt:lpstr>
      <vt:lpstr>1. Household Sector:</vt:lpstr>
      <vt:lpstr>2. Firms:</vt:lpstr>
      <vt:lpstr>3. Government:</vt:lpstr>
      <vt:lpstr>4. Foreign Sector:</vt:lpstr>
      <vt:lpstr>PowerPoint Presentation</vt:lpstr>
      <vt:lpstr>This concept can be better understood with the help of the following diagram: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Circular Flow in a Four-sector Economy</dc:title>
  <dc:creator>Ananya Priya</dc:creator>
  <cp:lastModifiedBy>Ananya Priya</cp:lastModifiedBy>
  <cp:revision>1</cp:revision>
  <dcterms:created xsi:type="dcterms:W3CDTF">2023-04-12T09:48:47Z</dcterms:created>
  <dcterms:modified xsi:type="dcterms:W3CDTF">2023-04-12T09:48:55Z</dcterms:modified>
</cp:coreProperties>
</file>