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8"/>
  </p:notesMasterIdLst>
  <p:sldIdLst>
    <p:sldId id="256" r:id="rId2"/>
    <p:sldId id="274" r:id="rId3"/>
    <p:sldId id="311" r:id="rId4"/>
    <p:sldId id="312" r:id="rId5"/>
    <p:sldId id="313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314" r:id="rId14"/>
    <p:sldId id="315" r:id="rId15"/>
    <p:sldId id="257" r:id="rId16"/>
    <p:sldId id="258" r:id="rId17"/>
    <p:sldId id="259" r:id="rId18"/>
    <p:sldId id="260" r:id="rId19"/>
    <p:sldId id="261" r:id="rId20"/>
    <p:sldId id="316" r:id="rId21"/>
    <p:sldId id="317" r:id="rId22"/>
    <p:sldId id="264" r:id="rId23"/>
    <p:sldId id="265" r:id="rId24"/>
    <p:sldId id="266" r:id="rId25"/>
    <p:sldId id="267" r:id="rId26"/>
    <p:sldId id="268" r:id="rId27"/>
    <p:sldId id="334" r:id="rId28"/>
    <p:sldId id="318" r:id="rId29"/>
    <p:sldId id="319" r:id="rId30"/>
    <p:sldId id="320" r:id="rId31"/>
    <p:sldId id="321" r:id="rId32"/>
    <p:sldId id="322" r:id="rId33"/>
    <p:sldId id="323" r:id="rId34"/>
    <p:sldId id="324" r:id="rId35"/>
    <p:sldId id="325" r:id="rId36"/>
    <p:sldId id="326" r:id="rId37"/>
    <p:sldId id="327" r:id="rId38"/>
    <p:sldId id="328" r:id="rId39"/>
    <p:sldId id="329" r:id="rId40"/>
    <p:sldId id="330" r:id="rId41"/>
    <p:sldId id="331" r:id="rId42"/>
    <p:sldId id="332" r:id="rId43"/>
    <p:sldId id="333" r:id="rId44"/>
    <p:sldId id="269" r:id="rId45"/>
    <p:sldId id="270" r:id="rId46"/>
    <p:sldId id="271" r:id="rId47"/>
    <p:sldId id="272" r:id="rId48"/>
    <p:sldId id="273" r:id="rId49"/>
    <p:sldId id="283" r:id="rId50"/>
    <p:sldId id="284" r:id="rId51"/>
    <p:sldId id="285" r:id="rId52"/>
    <p:sldId id="286" r:id="rId53"/>
    <p:sldId id="287" r:id="rId54"/>
    <p:sldId id="288" r:id="rId55"/>
    <p:sldId id="289" r:id="rId56"/>
    <p:sldId id="290" r:id="rId57"/>
    <p:sldId id="291" r:id="rId58"/>
    <p:sldId id="292" r:id="rId59"/>
    <p:sldId id="293" r:id="rId60"/>
    <p:sldId id="294" r:id="rId61"/>
    <p:sldId id="295" r:id="rId62"/>
    <p:sldId id="296" r:id="rId63"/>
    <p:sldId id="297" r:id="rId64"/>
    <p:sldId id="298" r:id="rId65"/>
    <p:sldId id="299" r:id="rId66"/>
    <p:sldId id="300" r:id="rId67"/>
    <p:sldId id="301" r:id="rId68"/>
    <p:sldId id="302" r:id="rId69"/>
    <p:sldId id="303" r:id="rId70"/>
    <p:sldId id="304" r:id="rId71"/>
    <p:sldId id="305" r:id="rId72"/>
    <p:sldId id="306" r:id="rId73"/>
    <p:sldId id="307" r:id="rId74"/>
    <p:sldId id="310" r:id="rId75"/>
    <p:sldId id="309" r:id="rId76"/>
    <p:sldId id="308" r:id="rId7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5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notesMaster" Target="notesMasters/notesMaster1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A41CF8-ADED-48CF-AD5E-396D10AB6A79}" type="datetimeFigureOut">
              <a:rPr lang="en-US" smtClean="0"/>
              <a:t>12/14/2022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96F17-4F48-4527-AC54-239B40DF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312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96F17-4F48-4527-AC54-239B40DF5BB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1791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45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8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02847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1014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9326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4904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537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99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232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7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21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9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2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7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2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6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21B55-72AE-4F2D-93EE-81647702589C}" type="datetimeFigureOut">
              <a:rPr lang="en-US" smtClean="0"/>
              <a:pPr/>
              <a:t>12/14/2022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7CEC682-F8AE-471D-8A6A-6B1BD21BA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11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83819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981200"/>
            <a:ext cx="8915400" cy="1905000"/>
          </a:xfrm>
        </p:spPr>
        <p:txBody>
          <a:bodyPr/>
          <a:lstStyle/>
          <a:p>
            <a:pPr lvl="0"/>
            <a:r>
              <a:rPr lang="en-US" sz="2400" b="1" dirty="0" smtClean="0">
                <a:solidFill>
                  <a:schemeClr val="tx1"/>
                </a:solidFill>
              </a:rPr>
              <a:t>Chapter two :</a:t>
            </a:r>
            <a:r>
              <a:rPr lang="en-US" sz="2400" b="1" dirty="0">
                <a:solidFill>
                  <a:schemeClr val="tx1"/>
                </a:solidFill>
              </a:rPr>
              <a:t>Financial Institutions in the Financial System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/>
          </a:bodyPr>
          <a:lstStyle/>
          <a:p>
            <a:r>
              <a:rPr lang="en-US" sz="3100" b="1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 2. Investment banking house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 </a:t>
            </a:r>
            <a:r>
              <a:rPr lang="en-US" sz="2400" dirty="0"/>
              <a:t>I</a:t>
            </a:r>
            <a:r>
              <a:rPr lang="en-US" sz="2400" dirty="0" smtClean="0"/>
              <a:t>f </a:t>
            </a:r>
            <a:r>
              <a:rPr lang="en-US" sz="2400" dirty="0"/>
              <a:t>the company needs to raise up the </a:t>
            </a:r>
            <a:r>
              <a:rPr lang="en-US" sz="2400" dirty="0">
                <a:solidFill>
                  <a:srgbClr val="0070C0"/>
                </a:solidFill>
              </a:rPr>
              <a:t>capital faster </a:t>
            </a:r>
            <a:r>
              <a:rPr lang="en-US" sz="2400" dirty="0"/>
              <a:t>so the company will prefer to go through the </a:t>
            </a:r>
            <a:r>
              <a:rPr lang="en-US" sz="2400" dirty="0">
                <a:solidFill>
                  <a:srgbClr val="C00000"/>
                </a:solidFill>
              </a:rPr>
              <a:t>investment banking house</a:t>
            </a:r>
            <a:r>
              <a:rPr lang="en-US" sz="2400" dirty="0"/>
              <a:t> to established new investment securities in order to help the company to obtain financing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For example, ABC company is temporary lacking in capital so ABC company need to sell the shares or bonds to the investment banking house in order to raise fund quickly.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686800" cy="5287963"/>
          </a:xfrm>
        </p:spPr>
        <p:txBody>
          <a:bodyPr>
            <a:normAutofit/>
          </a:bodyPr>
          <a:lstStyle/>
          <a:p>
            <a:r>
              <a:rPr lang="en-US" sz="2400" dirty="0"/>
              <a:t>The purpose implements the investment banking house in order to </a:t>
            </a:r>
            <a:r>
              <a:rPr lang="en-US" sz="2400" dirty="0">
                <a:solidFill>
                  <a:srgbClr val="0070C0"/>
                </a:solidFill>
              </a:rPr>
              <a:t>exchange the securities into cash faster</a:t>
            </a:r>
            <a:r>
              <a:rPr lang="en-US" sz="2400" dirty="0"/>
              <a:t> than the </a:t>
            </a:r>
            <a:r>
              <a:rPr lang="en-US" sz="2400" dirty="0">
                <a:solidFill>
                  <a:srgbClr val="FF0000"/>
                </a:solidFill>
              </a:rPr>
              <a:t>business sell the securities</a:t>
            </a:r>
            <a:r>
              <a:rPr lang="en-US" sz="2400" dirty="0"/>
              <a:t> itself. But the investment might use the </a:t>
            </a:r>
            <a:r>
              <a:rPr lang="en-US" sz="2400" dirty="0">
                <a:solidFill>
                  <a:srgbClr val="7030A0"/>
                </a:solidFill>
              </a:rPr>
              <a:t>prices that lower </a:t>
            </a:r>
            <a:r>
              <a:rPr lang="en-US" sz="2400" dirty="0"/>
              <a:t>than the market price to purchase these shares or bonds of the company.</a:t>
            </a:r>
          </a:p>
          <a:p>
            <a:r>
              <a:rPr lang="en-US" sz="2400" dirty="0"/>
              <a:t>When the firms sell their securities to the investment banking house, the investment banking house will </a:t>
            </a:r>
            <a:r>
              <a:rPr lang="en-US" sz="2400" dirty="0">
                <a:solidFill>
                  <a:srgbClr val="7030A0"/>
                </a:solidFill>
              </a:rPr>
              <a:t>resell the securities </a:t>
            </a:r>
            <a:r>
              <a:rPr lang="en-US" sz="2400" dirty="0"/>
              <a:t>to the </a:t>
            </a:r>
            <a:r>
              <a:rPr lang="en-US" sz="2400" dirty="0">
                <a:solidFill>
                  <a:srgbClr val="00B050"/>
                </a:solidFill>
              </a:rPr>
              <a:t>savers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So</a:t>
            </a:r>
            <a:r>
              <a:rPr lang="en-US" sz="2400" dirty="0"/>
              <a:t>, the investment banking house is the </a:t>
            </a:r>
            <a:r>
              <a:rPr lang="en-US" sz="2400" dirty="0">
                <a:solidFill>
                  <a:srgbClr val="00B050"/>
                </a:solidFill>
              </a:rPr>
              <a:t>middleman</a:t>
            </a:r>
            <a:r>
              <a:rPr lang="en-US" sz="2400" dirty="0"/>
              <a:t> between the </a:t>
            </a:r>
            <a:r>
              <a:rPr lang="en-US" sz="2400" dirty="0">
                <a:solidFill>
                  <a:srgbClr val="FFC000"/>
                </a:solidFill>
              </a:rPr>
              <a:t>business and the savers.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52400"/>
            <a:ext cx="6347713" cy="914400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 err="1" smtClean="0"/>
              <a:t>Cont,d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3. Financial intermediaries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7924800" cy="388077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Financial </a:t>
            </a:r>
            <a:r>
              <a:rPr lang="en-US" sz="2400" dirty="0"/>
              <a:t>intermediaries are institutions which are </a:t>
            </a:r>
            <a:r>
              <a:rPr lang="en-US" sz="2400" dirty="0">
                <a:solidFill>
                  <a:srgbClr val="FFC000"/>
                </a:solidFill>
              </a:rPr>
              <a:t>between savers and investors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moving funds between both of them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types of intermediaries included </a:t>
            </a:r>
            <a:r>
              <a:rPr lang="en-US" sz="2400" dirty="0">
                <a:solidFill>
                  <a:srgbClr val="7030A0"/>
                </a:solidFill>
              </a:rPr>
              <a:t>banks, credit unions, </a:t>
            </a:r>
            <a:r>
              <a:rPr lang="en-US" sz="2400" dirty="0" smtClean="0">
                <a:solidFill>
                  <a:srgbClr val="7030A0"/>
                </a:solidFill>
              </a:rPr>
              <a:t>saving and loan associations, Micro finance institutions, insurance </a:t>
            </a:r>
            <a:r>
              <a:rPr lang="en-US" sz="2400" dirty="0">
                <a:solidFill>
                  <a:srgbClr val="7030A0"/>
                </a:solidFill>
              </a:rPr>
              <a:t>companies, pension funds, mutual fund, broker and building societies</a:t>
            </a:r>
            <a:r>
              <a:rPr lang="en-US" sz="2400" dirty="0" smtClean="0">
                <a:solidFill>
                  <a:srgbClr val="7030A0"/>
                </a:solidFill>
              </a:rPr>
              <a:t>.</a:t>
            </a:r>
          </a:p>
          <a:p>
            <a:r>
              <a:rPr lang="en-US" sz="2400" dirty="0">
                <a:solidFill>
                  <a:schemeClr val="tx1"/>
                </a:solidFill>
              </a:rPr>
              <a:t>Banks are one type of intermediary, it </a:t>
            </a:r>
            <a:r>
              <a:rPr lang="en-US" sz="2400" dirty="0">
                <a:solidFill>
                  <a:srgbClr val="FFC000"/>
                </a:solidFill>
              </a:rPr>
              <a:t>receiving money from small savers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dirty="0">
                <a:solidFill>
                  <a:srgbClr val="00B0F0"/>
                </a:solidFill>
              </a:rPr>
              <a:t>provide loan to borrowers</a:t>
            </a:r>
            <a:r>
              <a:rPr lang="en-US" sz="2400" dirty="0">
                <a:solidFill>
                  <a:schemeClr val="tx1"/>
                </a:solidFill>
              </a:rPr>
              <a:t> to purchase homes, vacations, and so on to businesses and government units.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7620000" cy="5364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 this </a:t>
            </a:r>
            <a:r>
              <a:rPr lang="en-US" sz="2400" dirty="0" smtClean="0">
                <a:solidFill>
                  <a:srgbClr val="0070C0"/>
                </a:solidFill>
              </a:rPr>
              <a:t>indirect transfer </a:t>
            </a:r>
            <a:r>
              <a:rPr lang="en-US" sz="2400" dirty="0" smtClean="0"/>
              <a:t>through </a:t>
            </a:r>
            <a:r>
              <a:rPr lang="en-US" sz="2400" dirty="0" smtClean="0">
                <a:solidFill>
                  <a:srgbClr val="7030A0"/>
                </a:solidFill>
              </a:rPr>
              <a:t>a financial intermediary</a:t>
            </a:r>
            <a:r>
              <a:rPr lang="en-US" sz="2400" dirty="0" smtClean="0"/>
              <a:t>, the financial intermediaries will </a:t>
            </a:r>
            <a:r>
              <a:rPr lang="en-US" sz="2400" dirty="0" smtClean="0">
                <a:solidFill>
                  <a:srgbClr val="FFC000"/>
                </a:solidFill>
              </a:rPr>
              <a:t>collect the money </a:t>
            </a:r>
            <a:r>
              <a:rPr lang="en-US" sz="2400" dirty="0" smtClean="0"/>
              <a:t>from the savers that wish to invest or the savers purchase the </a:t>
            </a:r>
            <a:r>
              <a:rPr lang="en-US" sz="2400" dirty="0" smtClean="0">
                <a:solidFill>
                  <a:srgbClr val="C00000"/>
                </a:solidFill>
              </a:rPr>
              <a:t>intermediary securities. </a:t>
            </a:r>
          </a:p>
          <a:p>
            <a:endParaRPr lang="en-US" sz="2400" dirty="0" smtClean="0"/>
          </a:p>
          <a:p>
            <a:r>
              <a:rPr lang="en-US" sz="2400" dirty="0" smtClean="0"/>
              <a:t>After that, the financial intermediary will use this amount of money to </a:t>
            </a:r>
            <a:r>
              <a:rPr lang="en-US" sz="2400" dirty="0" smtClean="0">
                <a:solidFill>
                  <a:srgbClr val="00B050"/>
                </a:solidFill>
              </a:rPr>
              <a:t>provide financial service</a:t>
            </a:r>
            <a:r>
              <a:rPr lang="en-US" sz="2400" dirty="0" smtClean="0"/>
              <a:t> such as provide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loans to the borrowers </a:t>
            </a:r>
            <a:r>
              <a:rPr lang="en-US" sz="2400" dirty="0" smtClean="0"/>
              <a:t>to start up the business.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09600"/>
            <a:ext cx="6957312" cy="1320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Functions of Financial Institutions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0"/>
            <a:ext cx="8763000" cy="38401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 Pooling the savings of individuals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Providing safekeeping accounting and access to payment system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Providing liquidity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Currency exchange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Reducing risk by diversifying</a:t>
            </a:r>
          </a:p>
          <a:p>
            <a:pPr>
              <a:buBlip>
                <a:blip r:embed="rId2"/>
              </a:buBlip>
            </a:pPr>
            <a:r>
              <a:rPr lang="en-US" sz="2400" dirty="0" smtClean="0"/>
              <a:t> Collection and processing information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Types of Financial Institutions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7924800" cy="5440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</a:t>
            </a:r>
            <a:r>
              <a:rPr lang="en-US" sz="2400" dirty="0"/>
              <a:t>services provided by financial institutions depend on its </a:t>
            </a:r>
            <a:r>
              <a:rPr lang="en-US" sz="2400" dirty="0" smtClean="0"/>
              <a:t>type. </a:t>
            </a:r>
          </a:p>
          <a:p>
            <a:r>
              <a:rPr lang="en-US" sz="2400" dirty="0" smtClean="0"/>
              <a:t>For </a:t>
            </a:r>
            <a:r>
              <a:rPr lang="en-US" sz="2400" i="1" dirty="0"/>
              <a:t>example</a:t>
            </a:r>
            <a:r>
              <a:rPr lang="en-US" sz="2400" dirty="0"/>
              <a:t>, the services offered by the </a:t>
            </a:r>
            <a:r>
              <a:rPr lang="en-US" sz="2400" dirty="0">
                <a:solidFill>
                  <a:srgbClr val="FF0000"/>
                </a:solidFill>
              </a:rPr>
              <a:t>commercial banks </a:t>
            </a:r>
            <a:r>
              <a:rPr lang="en-US" sz="2400" dirty="0"/>
              <a:t>are different from </a:t>
            </a:r>
            <a:r>
              <a:rPr lang="en-US" sz="2400" dirty="0">
                <a:solidFill>
                  <a:srgbClr val="00B0F0"/>
                </a:solidFill>
              </a:rPr>
              <a:t>insurance companies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most important financial institutions that facilitate the flow of funds from investors to firms are </a:t>
            </a:r>
            <a:r>
              <a:rPr lang="en-US" sz="2400" dirty="0">
                <a:solidFill>
                  <a:srgbClr val="FF0000"/>
                </a:solidFill>
              </a:rPr>
              <a:t>commercial banks, </a:t>
            </a:r>
            <a:r>
              <a:rPr lang="en-US" sz="2400" dirty="0" smtClean="0">
                <a:solidFill>
                  <a:srgbClr val="FFC000"/>
                </a:solidFill>
              </a:rPr>
              <a:t>credit union</a:t>
            </a:r>
            <a:r>
              <a:rPr lang="en-US" sz="2400" dirty="0" smtClean="0">
                <a:solidFill>
                  <a:srgbClr val="FF0000"/>
                </a:solidFill>
              </a:rPr>
              <a:t>, </a:t>
            </a:r>
            <a:r>
              <a:rPr lang="en-US" sz="2400" dirty="0" smtClean="0">
                <a:solidFill>
                  <a:srgbClr val="0070C0"/>
                </a:solidFill>
              </a:rPr>
              <a:t>saving and loan association</a:t>
            </a:r>
            <a:r>
              <a:rPr lang="en-US" sz="2400" dirty="0" smtClean="0">
                <a:solidFill>
                  <a:srgbClr val="FF0000"/>
                </a:solidFill>
              </a:rPr>
              <a:t>, micro finance institutions, </a:t>
            </a:r>
            <a:r>
              <a:rPr lang="en-US" sz="2400" dirty="0" smtClean="0">
                <a:solidFill>
                  <a:srgbClr val="00B050"/>
                </a:solidFill>
              </a:rPr>
              <a:t>mutual </a:t>
            </a:r>
            <a:r>
              <a:rPr lang="en-US" sz="2400" dirty="0">
                <a:solidFill>
                  <a:srgbClr val="00B050"/>
                </a:solidFill>
              </a:rPr>
              <a:t>funds</a:t>
            </a:r>
            <a:r>
              <a:rPr lang="en-US" sz="2400" dirty="0"/>
              <a:t>, security firms, </a:t>
            </a:r>
            <a:r>
              <a:rPr lang="en-US" sz="2400" dirty="0">
                <a:solidFill>
                  <a:srgbClr val="7030A0"/>
                </a:solidFill>
              </a:rPr>
              <a:t>insurance companies</a:t>
            </a:r>
            <a:r>
              <a:rPr lang="en-US" sz="2400" dirty="0"/>
              <a:t>, and </a:t>
            </a:r>
            <a:r>
              <a:rPr lang="en-US" sz="2400" dirty="0">
                <a:solidFill>
                  <a:srgbClr val="0070C0"/>
                </a:solidFill>
              </a:rPr>
              <a:t>pension funds.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0400"/>
            <a:ext cx="8382000" cy="3880773"/>
          </a:xfrm>
        </p:spPr>
        <p:txBody>
          <a:bodyPr>
            <a:normAutofit/>
          </a:bodyPr>
          <a:lstStyle/>
          <a:p>
            <a:r>
              <a:rPr lang="en-US" sz="3200" dirty="0"/>
              <a:t>Generally financial institutions are classified into two as </a:t>
            </a:r>
            <a:r>
              <a:rPr lang="en-US" sz="3200" b="1" i="1" dirty="0">
                <a:solidFill>
                  <a:srgbClr val="FF0000"/>
                </a:solidFill>
              </a:rPr>
              <a:t>depository</a:t>
            </a:r>
            <a:r>
              <a:rPr lang="en-US" sz="3200" dirty="0">
                <a:solidFill>
                  <a:srgbClr val="FF0000"/>
                </a:solidFill>
              </a:rPr>
              <a:t> and </a:t>
            </a:r>
            <a:r>
              <a:rPr lang="en-US" sz="3200" b="1" i="1" dirty="0">
                <a:solidFill>
                  <a:srgbClr val="FF0000"/>
                </a:solidFill>
              </a:rPr>
              <a:t>non-depository</a:t>
            </a:r>
            <a:r>
              <a:rPr lang="en-US" sz="3200" dirty="0">
                <a:solidFill>
                  <a:srgbClr val="FF0000"/>
                </a:solidFill>
              </a:rPr>
              <a:t> financial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239000" cy="1320800"/>
          </a:xfrm>
        </p:spPr>
        <p:txBody>
          <a:bodyPr/>
          <a:lstStyle/>
          <a:p>
            <a:r>
              <a:rPr lang="en-US" b="1" smtClean="0"/>
              <a:t>Depository </a:t>
            </a:r>
            <a:r>
              <a:rPr lang="en-US" b="1" smtClean="0"/>
              <a:t>Financial </a:t>
            </a:r>
            <a:r>
              <a:rPr lang="en-US" b="1" dirty="0" smtClean="0"/>
              <a:t>institutions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88" y="1295400"/>
            <a:ext cx="7784911" cy="4515773"/>
          </a:xfrm>
        </p:spPr>
        <p:txBody>
          <a:bodyPr/>
          <a:lstStyle/>
          <a:p>
            <a:r>
              <a:rPr lang="en-US" sz="2400" dirty="0" smtClean="0"/>
              <a:t>are </a:t>
            </a:r>
            <a:r>
              <a:rPr lang="en-US" sz="2400" dirty="0"/>
              <a:t>a financial institution (such as </a:t>
            </a:r>
            <a:r>
              <a:rPr lang="en-US" sz="2400" dirty="0">
                <a:solidFill>
                  <a:srgbClr val="0070C0"/>
                </a:solidFill>
              </a:rPr>
              <a:t>commercial bank,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C000"/>
                </a:solidFill>
              </a:rPr>
              <a:t>savings bank</a:t>
            </a:r>
            <a:r>
              <a:rPr lang="en-US" sz="2400" dirty="0" smtClean="0">
                <a:solidFill>
                  <a:srgbClr val="FFC000"/>
                </a:solidFill>
              </a:rPr>
              <a:t>, micro finance institutions  </a:t>
            </a:r>
            <a:r>
              <a:rPr lang="en-US" sz="2400" dirty="0">
                <a:solidFill>
                  <a:srgbClr val="FFC000"/>
                </a:solidFill>
              </a:rPr>
              <a:t>and credit union</a:t>
            </a:r>
            <a:r>
              <a:rPr lang="en-US" sz="2400" dirty="0"/>
              <a:t>) that is legally allowed to accept </a:t>
            </a:r>
            <a:r>
              <a:rPr lang="en-US" sz="2400" dirty="0">
                <a:solidFill>
                  <a:srgbClr val="FF0000"/>
                </a:solidFill>
              </a:rPr>
              <a:t>monetary deposits </a:t>
            </a:r>
            <a:r>
              <a:rPr lang="en-US" sz="2400" dirty="0"/>
              <a:t>from consumers. </a:t>
            </a:r>
            <a:endParaRPr lang="en-US" sz="2400" dirty="0" smtClean="0"/>
          </a:p>
          <a:p>
            <a:r>
              <a:rPr lang="en-US" sz="2400" dirty="0" smtClean="0"/>
              <a:t>It </a:t>
            </a:r>
            <a:r>
              <a:rPr lang="en-US" sz="2400" dirty="0"/>
              <a:t>contributes to the economy by lending much of the money </a:t>
            </a:r>
            <a:r>
              <a:rPr lang="en-US" sz="2400" dirty="0">
                <a:solidFill>
                  <a:srgbClr val="00B050"/>
                </a:solidFill>
              </a:rPr>
              <a:t>saved by depositors.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7543800" cy="528796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Depository institutions are</a:t>
            </a:r>
            <a:r>
              <a:rPr lang="en-US" sz="2400" dirty="0"/>
              <a:t> financial firms that take deposits from households and businesses and manage, and make loans to other </a:t>
            </a:r>
            <a:r>
              <a:rPr lang="en-US" sz="2400" dirty="0">
                <a:solidFill>
                  <a:srgbClr val="00B050"/>
                </a:solidFill>
              </a:rPr>
              <a:t>households and businesses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In other words depository institutions are those institutions which </a:t>
            </a:r>
            <a:r>
              <a:rPr lang="en-US" sz="2400" dirty="0">
                <a:solidFill>
                  <a:srgbClr val="FF0000"/>
                </a:solidFill>
              </a:rPr>
              <a:t>accept deposits from economic agents</a:t>
            </a:r>
            <a:r>
              <a:rPr lang="en-US" sz="2400" dirty="0"/>
              <a:t> (liability to them) and then </a:t>
            </a:r>
            <a:r>
              <a:rPr lang="en-US" sz="2400" dirty="0">
                <a:solidFill>
                  <a:srgbClr val="0070C0"/>
                </a:solidFill>
              </a:rPr>
              <a:t>lend these funds to make direct loans</a:t>
            </a:r>
            <a:r>
              <a:rPr lang="en-US" sz="2400" dirty="0"/>
              <a:t> or invest in securities (assets). </a:t>
            </a:r>
          </a:p>
          <a:p>
            <a:pPr lvl="2"/>
            <a:r>
              <a:rPr lang="en-US" sz="2000" dirty="0"/>
              <a:t> </a:t>
            </a:r>
            <a:r>
              <a:rPr lang="en-US" sz="2000" dirty="0">
                <a:solidFill>
                  <a:srgbClr val="FFC000"/>
                </a:solidFill>
              </a:rPr>
              <a:t>Deposits</a:t>
            </a:r>
            <a:r>
              <a:rPr lang="en-US" sz="2000" dirty="0"/>
              <a:t> are m</a:t>
            </a:r>
            <a:r>
              <a:rPr lang="en-US" sz="2000" dirty="0">
                <a:solidFill>
                  <a:srgbClr val="7030A0"/>
                </a:solidFill>
              </a:rPr>
              <a:t>oney placed in an account </a:t>
            </a:r>
            <a:r>
              <a:rPr lang="en-US" sz="2000" dirty="0"/>
              <a:t>at a depository institution &amp; constituting a claim on the depository institutions. </a:t>
            </a:r>
            <a:endParaRPr lang="en-US" sz="2000" dirty="0" smtClean="0"/>
          </a:p>
          <a:p>
            <a:pPr lvl="2"/>
            <a:r>
              <a:rPr lang="en-US" sz="2000" dirty="0" smtClean="0">
                <a:solidFill>
                  <a:srgbClr val="7030A0"/>
                </a:solidFill>
              </a:rPr>
              <a:t>Loans</a:t>
            </a:r>
            <a:r>
              <a:rPr lang="en-US" sz="2000" dirty="0" smtClean="0"/>
              <a:t> </a:t>
            </a:r>
            <a:r>
              <a:rPr lang="en-US" sz="2000" dirty="0"/>
              <a:t>are the borrowing of a sum </a:t>
            </a:r>
            <a:r>
              <a:rPr lang="en-US" sz="2000" dirty="0">
                <a:solidFill>
                  <a:srgbClr val="FFC000"/>
                </a:solidFill>
              </a:rPr>
              <a:t>of money by households or businesses</a:t>
            </a:r>
            <a:r>
              <a:rPr lang="en-US" sz="2000" dirty="0"/>
              <a:t> from the depository institutions.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0"/>
            <a:ext cx="85344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AT" sz="2400" dirty="0" smtClean="0"/>
              <a:t>Depository </a:t>
            </a:r>
            <a:r>
              <a:rPr lang="de-AT" sz="2400" dirty="0"/>
              <a:t>institutions drive their income from: </a:t>
            </a:r>
            <a:endParaRPr lang="en-US" sz="2400" dirty="0"/>
          </a:p>
          <a:p>
            <a:pPr lvl="0">
              <a:buFont typeface="Wingdings" pitchFamily="2" charset="2"/>
              <a:buChar char="ü"/>
            </a:pPr>
            <a:r>
              <a:rPr lang="de-AT" sz="2400" dirty="0"/>
              <a:t>interest</a:t>
            </a:r>
            <a:r>
              <a:rPr lang="de-AT" sz="2400" b="1" dirty="0"/>
              <a:t> </a:t>
            </a:r>
            <a:r>
              <a:rPr lang="de-AT" sz="2400" dirty="0"/>
              <a:t>on loans, </a:t>
            </a:r>
            <a:endParaRPr lang="en-US" sz="2400" dirty="0" smtClean="0"/>
          </a:p>
          <a:p>
            <a:pPr lvl="0">
              <a:buFont typeface="Wingdings" pitchFamily="2" charset="2"/>
              <a:buChar char="ü"/>
            </a:pPr>
            <a:r>
              <a:rPr lang="de-AT" sz="2400" dirty="0" smtClean="0"/>
              <a:t>interest </a:t>
            </a:r>
            <a:r>
              <a:rPr lang="de-AT" sz="2400" dirty="0"/>
              <a:t>and dividend on securities</a:t>
            </a:r>
            <a:r>
              <a:rPr lang="de-AT" sz="2400" b="1" dirty="0"/>
              <a:t>, </a:t>
            </a:r>
            <a:r>
              <a:rPr lang="de-AT" sz="2400" dirty="0" smtClean="0"/>
              <a:t>and</a:t>
            </a:r>
            <a:endParaRPr lang="en-US" sz="2400" dirty="0" smtClean="0"/>
          </a:p>
          <a:p>
            <a:pPr lvl="0">
              <a:buFont typeface="Wingdings" pitchFamily="2" charset="2"/>
              <a:buChar char="ü"/>
            </a:pPr>
            <a:r>
              <a:rPr lang="de-AT" sz="2400" dirty="0" smtClean="0"/>
              <a:t>fees </a:t>
            </a:r>
            <a:r>
              <a:rPr lang="de-AT" sz="2400" dirty="0"/>
              <a:t>income</a:t>
            </a:r>
            <a:endParaRPr lang="en-US" sz="2400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705601" cy="13208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Overview of Financial Institutions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7772400" cy="388077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Financial </a:t>
            </a:r>
            <a:r>
              <a:rPr lang="en-US" sz="2400" b="1" dirty="0"/>
              <a:t>institutions </a:t>
            </a:r>
            <a:r>
              <a:rPr lang="en-US" sz="2400" dirty="0"/>
              <a:t>serve as </a:t>
            </a:r>
            <a:r>
              <a:rPr lang="en-US" sz="2400" dirty="0">
                <a:solidFill>
                  <a:srgbClr val="FFC000"/>
                </a:solidFill>
              </a:rPr>
              <a:t>intermediaries</a:t>
            </a:r>
            <a:r>
              <a:rPr lang="en-US" sz="2400" dirty="0"/>
              <a:t> by </a:t>
            </a:r>
            <a:r>
              <a:rPr lang="en-US" sz="2400" dirty="0">
                <a:solidFill>
                  <a:srgbClr val="C00000"/>
                </a:solidFill>
              </a:rPr>
              <a:t>channeling the savings </a:t>
            </a:r>
            <a:r>
              <a:rPr lang="en-US" sz="2400" dirty="0"/>
              <a:t>of individuals, businesses, and governments into loans or investments. </a:t>
            </a:r>
            <a:endParaRPr lang="en-US" sz="2400" dirty="0" smtClean="0"/>
          </a:p>
          <a:p>
            <a:r>
              <a:rPr lang="en-US" sz="2400" dirty="0" smtClean="0"/>
              <a:t>They </a:t>
            </a:r>
            <a:r>
              <a:rPr lang="en-US" sz="2400" dirty="0"/>
              <a:t>are </a:t>
            </a:r>
            <a:r>
              <a:rPr lang="en-US" sz="2400" dirty="0">
                <a:solidFill>
                  <a:srgbClr val="00B0F0"/>
                </a:solidFill>
              </a:rPr>
              <a:t>major players </a:t>
            </a:r>
            <a:r>
              <a:rPr lang="en-US" sz="2400" dirty="0"/>
              <a:t>in the </a:t>
            </a:r>
            <a:r>
              <a:rPr lang="en-US" sz="2400" dirty="0">
                <a:solidFill>
                  <a:srgbClr val="00B050"/>
                </a:solidFill>
              </a:rPr>
              <a:t>financial marketplace</a:t>
            </a:r>
            <a:r>
              <a:rPr lang="en-US" sz="2400" dirty="0"/>
              <a:t>, with large amount of financial assets under their control.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Assets and Liability Problem of DIs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7772400" cy="388077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2400" dirty="0" smtClean="0"/>
              <a:t>A depository institution seeks to </a:t>
            </a:r>
            <a:r>
              <a:rPr lang="en-US" sz="2400" dirty="0" smtClean="0">
                <a:solidFill>
                  <a:srgbClr val="0070C0"/>
                </a:solidFill>
              </a:rPr>
              <a:t>earn a positive spread </a:t>
            </a:r>
            <a:r>
              <a:rPr lang="en-US" sz="2400" dirty="0" smtClean="0"/>
              <a:t>between the assets it invests in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</a:rPr>
              <a:t>(loans and securities) </a:t>
            </a:r>
            <a:r>
              <a:rPr lang="en-US" sz="2400" dirty="0" smtClean="0"/>
              <a:t>and the cost of its funds (</a:t>
            </a:r>
            <a:r>
              <a:rPr lang="en-US" sz="2400" dirty="0" smtClean="0">
                <a:solidFill>
                  <a:srgbClr val="7030A0"/>
                </a:solidFill>
              </a:rPr>
              <a:t>deposits and other sources).</a:t>
            </a:r>
          </a:p>
          <a:p>
            <a:r>
              <a:rPr lang="en-US" sz="2400" dirty="0" smtClean="0"/>
              <a:t>The spread income should allow the institution to meet </a:t>
            </a:r>
            <a:r>
              <a:rPr lang="en-US" sz="2400" dirty="0" smtClean="0">
                <a:solidFill>
                  <a:srgbClr val="FFC000"/>
                </a:solidFill>
              </a:rPr>
              <a:t>operating expenses and earn a fair profit on its capital</a:t>
            </a:r>
            <a:r>
              <a:rPr lang="en-US" sz="2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7848600" cy="5287963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dirty="0" smtClean="0"/>
              <a:t>Depository institution makes a profit by </a:t>
            </a:r>
            <a:r>
              <a:rPr lang="en-US" sz="2400" b="1" i="1" dirty="0" smtClean="0"/>
              <a:t>borrowing</a:t>
            </a:r>
            <a:r>
              <a:rPr lang="en-US" sz="2400" dirty="0" smtClean="0"/>
              <a:t> from depositors at </a:t>
            </a:r>
            <a:r>
              <a:rPr lang="en-US" sz="2400" b="1" i="1" dirty="0" smtClean="0">
                <a:solidFill>
                  <a:srgbClr val="FFC000"/>
                </a:solidFill>
              </a:rPr>
              <a:t>a low interest rate</a:t>
            </a:r>
            <a:r>
              <a:rPr lang="en-US" sz="2400" i="1" dirty="0" smtClean="0"/>
              <a:t> </a:t>
            </a:r>
            <a:r>
              <a:rPr lang="en-US" sz="2400" dirty="0" smtClean="0"/>
              <a:t>and </a:t>
            </a:r>
            <a:r>
              <a:rPr lang="en-US" sz="2400" b="1" i="1" dirty="0" smtClean="0"/>
              <a:t>lending</a:t>
            </a:r>
            <a:r>
              <a:rPr lang="en-US" sz="2400" dirty="0" smtClean="0"/>
              <a:t> at </a:t>
            </a:r>
            <a:r>
              <a:rPr lang="en-US" sz="2400" b="1" i="1" dirty="0" smtClean="0">
                <a:solidFill>
                  <a:srgbClr val="7030A0"/>
                </a:solidFill>
              </a:rPr>
              <a:t>a higher interest rate</a:t>
            </a:r>
            <a:r>
              <a:rPr lang="en-US" sz="2400" dirty="0" smtClean="0"/>
              <a:t>. </a:t>
            </a:r>
          </a:p>
          <a:p>
            <a:pPr>
              <a:buBlip>
                <a:blip r:embed="rId2"/>
              </a:buBlip>
            </a:pPr>
            <a:endParaRPr lang="en-US" sz="2400" dirty="0" smtClean="0"/>
          </a:p>
          <a:p>
            <a:pPr>
              <a:buBlip>
                <a:blip r:embed="rId2"/>
              </a:buBlip>
            </a:pPr>
            <a:r>
              <a:rPr lang="en-US" sz="2400" dirty="0" smtClean="0"/>
              <a:t>The depository institution </a:t>
            </a:r>
            <a:r>
              <a:rPr lang="en-US" sz="2400" b="1" i="1" dirty="0" smtClean="0">
                <a:solidFill>
                  <a:srgbClr val="0070C0"/>
                </a:solidFill>
              </a:rPr>
              <a:t>earns no interest </a:t>
            </a:r>
            <a:r>
              <a:rPr lang="en-US" sz="2400" b="1" i="1" dirty="0" smtClean="0"/>
              <a:t>on reserves,</a:t>
            </a:r>
            <a:r>
              <a:rPr lang="en-US" sz="2400" dirty="0" smtClean="0"/>
              <a:t> but it must hold enough reserves to meet withdrawals.</a:t>
            </a:r>
          </a:p>
          <a:p>
            <a:pPr>
              <a:buBlip>
                <a:blip r:embed="rId2"/>
              </a:buBlip>
            </a:pPr>
            <a:endParaRPr lang="en-US" sz="2400" dirty="0" smtClean="0"/>
          </a:p>
          <a:p>
            <a:pPr>
              <a:buBlip>
                <a:blip r:embed="rId2"/>
              </a:buBlip>
            </a:pPr>
            <a:r>
              <a:rPr lang="en-US" sz="2400" dirty="0" smtClean="0"/>
              <a:t>So the depository institution must perform </a:t>
            </a:r>
            <a:r>
              <a:rPr lang="en-US" sz="2400" b="1" i="1" dirty="0" smtClean="0"/>
              <a:t>a balancing act</a:t>
            </a:r>
            <a:r>
              <a:rPr lang="en-US" sz="2400" dirty="0" smtClean="0"/>
              <a:t> to balance </a:t>
            </a:r>
            <a:r>
              <a:rPr lang="en-US" sz="2400" i="1" dirty="0" smtClean="0"/>
              <a:t>the </a:t>
            </a:r>
            <a:r>
              <a:rPr lang="en-US" sz="2400" i="1" dirty="0" smtClean="0">
                <a:solidFill>
                  <a:srgbClr val="0070C0"/>
                </a:solidFill>
              </a:rPr>
              <a:t>risk of loans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(profits for stockholders)</a:t>
            </a:r>
            <a:r>
              <a:rPr lang="en-US" sz="2400" i="1" dirty="0" smtClean="0"/>
              <a:t> </a:t>
            </a:r>
            <a:r>
              <a:rPr lang="en-US" sz="2400" dirty="0" smtClean="0"/>
              <a:t>against </a:t>
            </a:r>
            <a:r>
              <a:rPr lang="en-US" sz="2400" i="1" dirty="0" smtClean="0"/>
              <a:t>the </a:t>
            </a:r>
            <a:r>
              <a:rPr lang="en-US" sz="2400" i="1" dirty="0" smtClean="0">
                <a:solidFill>
                  <a:srgbClr val="00B050"/>
                </a:solidFill>
              </a:rPr>
              <a:t>safety of reserves</a:t>
            </a:r>
            <a:r>
              <a:rPr lang="en-US" sz="2400" i="1" dirty="0" smtClean="0"/>
              <a:t> </a:t>
            </a:r>
            <a:r>
              <a:rPr lang="en-US" sz="2400" dirty="0" smtClean="0"/>
              <a:t>(the security for depositors).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/>
              <a:t>Liquidity concerns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7696200" cy="4745963"/>
          </a:xfrm>
        </p:spPr>
        <p:txBody>
          <a:bodyPr>
            <a:normAutofit/>
          </a:bodyPr>
          <a:lstStyle/>
          <a:p>
            <a:pPr algn="just"/>
            <a:r>
              <a:rPr lang="de-AT" sz="2400" dirty="0" smtClean="0"/>
              <a:t>Liquidity </a:t>
            </a:r>
            <a:r>
              <a:rPr lang="de-AT" sz="2400" dirty="0"/>
              <a:t>concerns  for commercial banks arises due to </a:t>
            </a:r>
            <a:r>
              <a:rPr lang="de-AT" sz="2400" i="1" dirty="0">
                <a:solidFill>
                  <a:srgbClr val="00B050"/>
                </a:solidFill>
              </a:rPr>
              <a:t>short-term maturity</a:t>
            </a:r>
            <a:r>
              <a:rPr lang="de-AT" sz="2400" b="1" i="1" dirty="0">
                <a:solidFill>
                  <a:srgbClr val="00B050"/>
                </a:solidFill>
              </a:rPr>
              <a:t> </a:t>
            </a:r>
            <a:r>
              <a:rPr lang="de-AT" sz="2400" dirty="0">
                <a:solidFill>
                  <a:srgbClr val="00B050"/>
                </a:solidFill>
              </a:rPr>
              <a:t>nature of deposits. </a:t>
            </a:r>
            <a:endParaRPr lang="de-AT" sz="2400" dirty="0" smtClean="0">
              <a:solidFill>
                <a:srgbClr val="00B050"/>
              </a:solidFill>
            </a:endParaRPr>
          </a:p>
          <a:p>
            <a:pPr algn="just"/>
            <a:endParaRPr lang="de-AT" sz="2400" dirty="0" smtClean="0">
              <a:solidFill>
                <a:srgbClr val="00B050"/>
              </a:solidFill>
            </a:endParaRPr>
          </a:p>
          <a:p>
            <a:pPr algn="just"/>
            <a:r>
              <a:rPr lang="en-US" sz="2400" dirty="0" smtClean="0"/>
              <a:t>Besides </a:t>
            </a:r>
            <a:r>
              <a:rPr lang="en-US" sz="2400" dirty="0">
                <a:solidFill>
                  <a:srgbClr val="7030A0"/>
                </a:solidFill>
              </a:rPr>
              <a:t>facing credit risk &amp; interest rate risk</a:t>
            </a:r>
            <a:r>
              <a:rPr lang="en-US" sz="2400" dirty="0"/>
              <a:t>, </a:t>
            </a:r>
            <a:r>
              <a:rPr lang="de-AT" sz="2400" dirty="0" smtClean="0"/>
              <a:t>Depository </a:t>
            </a:r>
            <a:r>
              <a:rPr lang="de-AT" sz="2400" dirty="0"/>
              <a:t>institutions should always be ready to satisfy</a:t>
            </a:r>
            <a:r>
              <a:rPr lang="de-AT" sz="2400" i="1" dirty="0"/>
              <a:t> </a:t>
            </a:r>
            <a:r>
              <a:rPr lang="de-AT" sz="2400" b="1" i="1" dirty="0">
                <a:solidFill>
                  <a:srgbClr val="C00000"/>
                </a:solidFill>
              </a:rPr>
              <a:t>withdrawal needs of depositors</a:t>
            </a:r>
            <a:r>
              <a:rPr lang="de-AT" sz="2400" i="1" dirty="0">
                <a:solidFill>
                  <a:srgbClr val="C00000"/>
                </a:solidFill>
              </a:rPr>
              <a:t> </a:t>
            </a:r>
            <a:r>
              <a:rPr lang="de-AT" sz="2400" dirty="0">
                <a:solidFill>
                  <a:srgbClr val="C00000"/>
                </a:solidFill>
              </a:rPr>
              <a:t>and</a:t>
            </a:r>
            <a:r>
              <a:rPr lang="de-AT" sz="2400" i="1" dirty="0">
                <a:solidFill>
                  <a:srgbClr val="C00000"/>
                </a:solidFill>
              </a:rPr>
              <a:t> </a:t>
            </a:r>
            <a:r>
              <a:rPr lang="de-AT" sz="2400" b="1" i="1" dirty="0">
                <a:solidFill>
                  <a:srgbClr val="C00000"/>
                </a:solidFill>
              </a:rPr>
              <a:t>meet loan demand of borrowers</a:t>
            </a:r>
            <a:r>
              <a:rPr lang="de-AT" sz="2400" i="1" dirty="0">
                <a:solidFill>
                  <a:srgbClr val="C00000"/>
                </a:solidFill>
              </a:rPr>
              <a:t>.</a:t>
            </a:r>
            <a:endParaRPr lang="en-US" sz="2400" dirty="0">
              <a:solidFill>
                <a:srgbClr val="C00000"/>
              </a:solidFill>
            </a:endParaRPr>
          </a:p>
          <a:p>
            <a:pPr algn="just"/>
            <a:endParaRPr lang="en-US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4316"/>
            <a:ext cx="7467600" cy="5203163"/>
          </a:xfrm>
        </p:spPr>
        <p:txBody>
          <a:bodyPr>
            <a:noAutofit/>
          </a:bodyPr>
          <a:lstStyle/>
          <a:p>
            <a:r>
              <a:rPr lang="en-US" sz="2400" dirty="0"/>
              <a:t>Depository institutions use the following ways to accommodate </a:t>
            </a:r>
            <a:r>
              <a:rPr lang="en-US" sz="2400" dirty="0">
                <a:solidFill>
                  <a:srgbClr val="7030A0"/>
                </a:solidFill>
              </a:rPr>
              <a:t>withdrawal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FF0000"/>
                </a:solidFill>
              </a:rPr>
              <a:t>loan demands:</a:t>
            </a:r>
          </a:p>
          <a:p>
            <a:pPr marL="514350" lvl="0" indent="-514350">
              <a:buFont typeface="Wingdings" pitchFamily="2" charset="2"/>
              <a:buChar char="ü"/>
            </a:pPr>
            <a:r>
              <a:rPr lang="de-AT" sz="2400" dirty="0"/>
              <a:t>attract additional deposit; </a:t>
            </a:r>
            <a:endParaRPr lang="en-US" sz="2400" dirty="0"/>
          </a:p>
          <a:p>
            <a:pPr lvl="0">
              <a:buFont typeface="Wingdings" pitchFamily="2" charset="2"/>
              <a:buChar char="ü"/>
            </a:pPr>
            <a:r>
              <a:rPr lang="de-AT" sz="2400" dirty="0"/>
              <a:t>borrow using existing securities as a collateral</a:t>
            </a:r>
            <a:r>
              <a:rPr lang="en-US" sz="2400" dirty="0"/>
              <a:t> (from a federal agency or financial institutions); </a:t>
            </a:r>
          </a:p>
          <a:p>
            <a:pPr lvl="0">
              <a:buFont typeface="Wingdings" pitchFamily="2" charset="2"/>
              <a:buChar char="ü"/>
            </a:pPr>
            <a:r>
              <a:rPr lang="de-AT" sz="2400" dirty="0"/>
              <a:t>sell securities it owns; </a:t>
            </a:r>
            <a:endParaRPr lang="en-US" sz="2400" dirty="0"/>
          </a:p>
          <a:p>
            <a:pPr lvl="0">
              <a:buFont typeface="Wingdings" pitchFamily="2" charset="2"/>
              <a:buChar char="ü"/>
            </a:pPr>
            <a:r>
              <a:rPr lang="de-AT" sz="2400" dirty="0"/>
              <a:t>raise short-term funds in the money market. 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609600"/>
            <a:ext cx="6957312" cy="1320800"/>
          </a:xfrm>
        </p:spPr>
        <p:txBody>
          <a:bodyPr/>
          <a:lstStyle/>
          <a:p>
            <a:r>
              <a:rPr lang="en-US" b="1" dirty="0"/>
              <a:t>Types of depository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7696200" cy="3880773"/>
          </a:xfrm>
        </p:spPr>
        <p:txBody>
          <a:bodyPr>
            <a:normAutofit/>
          </a:bodyPr>
          <a:lstStyle/>
          <a:p>
            <a:r>
              <a:rPr lang="en-US" sz="2400" dirty="0"/>
              <a:t>Depository financial Institutions </a:t>
            </a:r>
            <a:r>
              <a:rPr lang="de-AT" sz="2400" dirty="0"/>
              <a:t>include: </a:t>
            </a:r>
            <a:endParaRPr lang="en-US" sz="2400" dirty="0"/>
          </a:p>
          <a:p>
            <a:pPr lvl="1"/>
            <a:r>
              <a:rPr lang="de-AT" sz="2400" dirty="0"/>
              <a:t>commercial banks, </a:t>
            </a:r>
            <a:endParaRPr lang="en-US" sz="2400" dirty="0"/>
          </a:p>
          <a:p>
            <a:pPr lvl="1"/>
            <a:r>
              <a:rPr lang="de-AT" sz="2400" dirty="0"/>
              <a:t>savings and loan associations, and</a:t>
            </a:r>
            <a:r>
              <a:rPr lang="de-AT" sz="2400" b="1" dirty="0"/>
              <a:t> </a:t>
            </a:r>
            <a:endParaRPr lang="en-US" sz="2400" dirty="0"/>
          </a:p>
          <a:p>
            <a:pPr lvl="1"/>
            <a:r>
              <a:rPr lang="de-AT" sz="2400" dirty="0"/>
              <a:t>credit unions</a:t>
            </a:r>
            <a:endParaRPr lang="en-US" sz="2400" dirty="0"/>
          </a:p>
          <a:p>
            <a:pPr lvl="1"/>
            <a:r>
              <a:rPr lang="de-AT" sz="2400" dirty="0"/>
              <a:t>microfinance institutions</a:t>
            </a:r>
            <a:endParaRPr lang="en-US" sz="2400" dirty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b="1" dirty="0" smtClean="0"/>
              <a:t>Commercial Banks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75438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</a:t>
            </a:r>
            <a:endParaRPr lang="en-US" dirty="0"/>
          </a:p>
          <a:p>
            <a:r>
              <a:rPr lang="en-US" sz="2400" dirty="0"/>
              <a:t>Commercial banks are the largest and most </a:t>
            </a:r>
            <a:r>
              <a:rPr lang="en-US" sz="2400" dirty="0">
                <a:solidFill>
                  <a:srgbClr val="7030A0"/>
                </a:solidFill>
              </a:rPr>
              <a:t>diversified intermediaries </a:t>
            </a:r>
            <a:r>
              <a:rPr lang="en-US" sz="2400" dirty="0"/>
              <a:t>on the basis of range of </a:t>
            </a:r>
            <a:r>
              <a:rPr lang="en-US" sz="2400" dirty="0">
                <a:solidFill>
                  <a:srgbClr val="FF0000"/>
                </a:solidFill>
              </a:rPr>
              <a:t>assets held</a:t>
            </a:r>
            <a:r>
              <a:rPr lang="en-US" sz="2400" dirty="0"/>
              <a:t> and </a:t>
            </a:r>
            <a:r>
              <a:rPr lang="en-US" sz="2400" dirty="0">
                <a:solidFill>
                  <a:srgbClr val="0070C0"/>
                </a:solidFill>
              </a:rPr>
              <a:t>liabilities issued</a:t>
            </a:r>
            <a:r>
              <a:rPr lang="en-US" sz="2400" dirty="0"/>
              <a:t>. Commercial banks provide numerous services in the financial system</a:t>
            </a:r>
            <a:r>
              <a:rPr lang="en-US" sz="2400" dirty="0" smtClean="0"/>
              <a:t>.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Commercial banks </a:t>
            </a:r>
            <a:r>
              <a:rPr lang="en-US" sz="2400" dirty="0"/>
              <a:t>accumulate deposits from savers and use the proceeds to provide credit to </a:t>
            </a:r>
            <a:r>
              <a:rPr lang="en-US" sz="2400" dirty="0">
                <a:solidFill>
                  <a:srgbClr val="00B050"/>
                </a:solidFill>
              </a:rPr>
              <a:t>firms, individuals, and government agencies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Thus </a:t>
            </a:r>
            <a:r>
              <a:rPr lang="en-US" sz="2400" dirty="0"/>
              <a:t>they serve investors who wish to “invest” funds in the </a:t>
            </a:r>
            <a:r>
              <a:rPr lang="en-US" sz="2400" dirty="0">
                <a:solidFill>
                  <a:srgbClr val="7030A0"/>
                </a:solidFill>
              </a:rPr>
              <a:t>form of deposits.</a:t>
            </a:r>
            <a:r>
              <a:rPr lang="en-US" dirty="0">
                <a:solidFill>
                  <a:srgbClr val="7030A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7467600" cy="4593563"/>
          </a:xfrm>
        </p:spPr>
        <p:txBody>
          <a:bodyPr/>
          <a:lstStyle/>
          <a:p>
            <a:r>
              <a:rPr lang="en-US" sz="2400" dirty="0"/>
              <a:t>Commercial banks use the deposited funds to provide </a:t>
            </a:r>
            <a:r>
              <a:rPr lang="en-US" sz="2400" dirty="0">
                <a:solidFill>
                  <a:srgbClr val="0070C0"/>
                </a:solidFill>
              </a:rPr>
              <a:t>commercial loans to firms </a:t>
            </a:r>
            <a:r>
              <a:rPr lang="en-US" sz="2400" dirty="0"/>
              <a:t>and </a:t>
            </a:r>
            <a:r>
              <a:rPr lang="en-US" sz="2400" dirty="0">
                <a:solidFill>
                  <a:srgbClr val="FF0000"/>
                </a:solidFill>
              </a:rPr>
              <a:t>personal loans </a:t>
            </a:r>
            <a:r>
              <a:rPr lang="en-US" sz="2400" dirty="0"/>
              <a:t>to individuals and to </a:t>
            </a:r>
            <a:r>
              <a:rPr lang="en-US" sz="2400" dirty="0">
                <a:solidFill>
                  <a:srgbClr val="7030A0"/>
                </a:solidFill>
              </a:rPr>
              <a:t>purchase debt securities issued</a:t>
            </a:r>
            <a:r>
              <a:rPr lang="en-US" sz="2400" dirty="0"/>
              <a:t> by firms or government agencies. They serve as a key source of credit to support expansion by firms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FUNCTIONS OF COMMERCIAL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Commercial banks have to perform a variety of functions which are common to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both developed and developing countries.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These are known as ‘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General Banking’ functions of the commercial banks.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modern banks perform a variety of functions. These can be broadly divided into two categories: 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(a)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Primary functions and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(b) Secondary functions.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914400" y="1066800"/>
            <a:ext cx="7543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A.  Primary Functions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5181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Acceptance of Deposits: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Accepting deposits is the primary function of a commercial bank Banks generally accept three types of deposits viz.,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(a) Current Deposits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(b) Savings Deposits, and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(c) Fixed Deposits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228600"/>
            <a:ext cx="6347713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7696200" cy="52793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Financial institutions </a:t>
            </a:r>
            <a:r>
              <a:rPr lang="en-US" sz="2400" dirty="0" smtClean="0"/>
              <a:t>deal with various financial activities associated with financial systems, such as </a:t>
            </a:r>
            <a:r>
              <a:rPr lang="en-US" sz="2400" i="1" dirty="0" smtClean="0">
                <a:solidFill>
                  <a:srgbClr val="FF0000"/>
                </a:solidFill>
              </a:rPr>
              <a:t>securities, loans</a:t>
            </a:r>
            <a:r>
              <a:rPr lang="en-US" sz="2400" i="1" dirty="0" smtClean="0"/>
              <a:t>, </a:t>
            </a:r>
            <a:r>
              <a:rPr lang="en-US" sz="2400" i="1" dirty="0" smtClean="0">
                <a:solidFill>
                  <a:srgbClr val="7030A0"/>
                </a:solidFill>
              </a:rPr>
              <a:t>risk diversification</a:t>
            </a:r>
            <a:r>
              <a:rPr lang="en-US" sz="2400" i="1" dirty="0" smtClean="0"/>
              <a:t>, </a:t>
            </a:r>
            <a:r>
              <a:rPr lang="en-US" sz="2400" i="1" dirty="0" smtClean="0">
                <a:solidFill>
                  <a:srgbClr val="002060"/>
                </a:solidFill>
              </a:rPr>
              <a:t>insurance, hedging,</a:t>
            </a:r>
            <a:r>
              <a:rPr lang="en-US" sz="2400" i="1" dirty="0" smtClean="0"/>
              <a:t> </a:t>
            </a:r>
            <a:r>
              <a:rPr lang="en-US" sz="2400" i="1" dirty="0" smtClean="0">
                <a:solidFill>
                  <a:srgbClr val="00B0F0"/>
                </a:solidFill>
              </a:rPr>
              <a:t>retirement planning</a:t>
            </a:r>
            <a:r>
              <a:rPr lang="en-US" sz="2400" i="1" dirty="0" smtClean="0">
                <a:solidFill>
                  <a:srgbClr val="FFC000"/>
                </a:solidFill>
              </a:rPr>
              <a:t>, investment, portfolio management,</a:t>
            </a:r>
            <a:r>
              <a:rPr lang="en-US" sz="2400" i="1" dirty="0" smtClean="0"/>
              <a:t> and many other types of related functions. </a:t>
            </a:r>
          </a:p>
          <a:p>
            <a:r>
              <a:rPr lang="en-US" sz="2400" dirty="0" smtClean="0"/>
              <a:t>With the help of their functions, financial</a:t>
            </a:r>
            <a:r>
              <a:rPr lang="en-US" sz="2400" b="1" i="1" dirty="0" smtClean="0"/>
              <a:t> institutions</a:t>
            </a:r>
            <a:r>
              <a:rPr lang="en-US" sz="2400" i="1" dirty="0" smtClean="0"/>
              <a:t> </a:t>
            </a:r>
            <a:r>
              <a:rPr lang="en-US" sz="2400" dirty="0" smtClean="0"/>
              <a:t>transfer money or funds to various tiers of economy and thus play a significant role in acting upon the </a:t>
            </a:r>
            <a:r>
              <a:rPr lang="en-US" sz="2400" dirty="0" smtClean="0">
                <a:solidFill>
                  <a:srgbClr val="00B050"/>
                </a:solidFill>
              </a:rPr>
              <a:t>domestic and the international economic scenario.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Advancing Loans: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305800" cy="6019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The second primary function of a commercial bank is to make loans and advances to all types of persons, particularly to businessmen and entrepreneurs.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000" b="1" dirty="0" smtClean="0">
                <a:latin typeface="Times New Roman" pitchFamily="18" charset="0"/>
                <a:cs typeface="Times New Roman" pitchFamily="18" charset="0"/>
              </a:rPr>
              <a:t>Overdraft Facilities: 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In this case, the </a:t>
            </a:r>
            <a:r>
              <a:rPr lang="en-US" sz="30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depositor in a current account </a:t>
            </a:r>
            <a:r>
              <a:rPr lang="en-US" sz="3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allowed to draw over and above his account up to a previously agreed limit.</a:t>
            </a: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Suppose a businessman has only Br. 30,000/- in his current account in a bank but requires Br. 60,000/- to meet his expenses.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He may approach his bank and borrow the additional amount of Br. 30,000/-. The bank allows the customer to overdraw his account through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cheques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9416"/>
            <a:ext cx="7543800" cy="4846320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b)Cash Credit: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 this account, </a:t>
            </a:r>
            <a:r>
              <a:rPr lang="en-US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 bank gives loans to the borrowers against certain security.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But the entire </a:t>
            </a:r>
            <a:r>
              <a:rPr lang="en-US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loan is not given at one particular time,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instead the amount is credited into his account in the bank; but under emergency cash will be given.</a:t>
            </a:r>
          </a:p>
          <a:p>
            <a:pPr>
              <a:buFont typeface="Courier New" pitchFamily="49" charset="0"/>
              <a:buChar char="o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Courier New" pitchFamily="49" charset="0"/>
              <a:buChar char="o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borrower is required to pay interest only on the amount of credit availed to him.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6019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c) Discounting Bills of Exchange: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This is another type of lending which is very popular with the modern banks. The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holder of a bill can get it discounted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by the bank, when he is in need of money.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After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deducting its commission,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bank pays the present price of the bill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the holder. Such bills form good investment for a bank. They provide a very liquid asset which can be quickly turned into cash.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686800" cy="6019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e) Term Loans: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Banks give term loans to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traders, industrialists and now to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agriculturialists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also against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some collateral securities.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Term loans are so-called because their maturity period varies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between 1 to 10 years.</a:t>
            </a:r>
          </a:p>
          <a:p>
            <a:pPr algn="just">
              <a:lnSpc>
                <a:spcPct val="15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8686800" cy="4906963"/>
          </a:xfrm>
        </p:spPr>
        <p:txBody>
          <a:bodyPr/>
          <a:lstStyle/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d) Money at Call: 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Bank also grant loans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 a very short period,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generally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not exceeding 7 days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the borrowers, usually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dealers or brokers in stock exchange markets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against collateral securities like stock or equity shares, debentures, etc., offered by them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382000" cy="4745963"/>
          </a:xfrm>
        </p:spPr>
        <p:txBody>
          <a:bodyPr/>
          <a:lstStyle/>
          <a:p>
            <a:r>
              <a:rPr lang="en-US" dirty="0" smtClean="0"/>
              <a:t>f)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Consumer Credit: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Banks also grant credit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 households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a limited amount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 buy some durable consumer goods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such as television sets, refrigerators, etc., or to meet some personal needs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like payment of hospital bills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etc.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9154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          </a:t>
            </a:r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7924800" cy="5321491"/>
          </a:xfrm>
        </p:spPr>
        <p:txBody>
          <a:bodyPr/>
          <a:lstStyle/>
          <a:p>
            <a:r>
              <a:rPr lang="en-US" dirty="0" smtClean="0"/>
              <a:t> (</a:t>
            </a:r>
            <a:r>
              <a:rPr lang="en-US" sz="2400" dirty="0" smtClean="0"/>
              <a:t>g)  Miscellaneous Advances: </a:t>
            </a:r>
          </a:p>
          <a:p>
            <a:r>
              <a:rPr lang="en-US" sz="2400" dirty="0" smtClean="0"/>
              <a:t>Among other forms of bank advances there </a:t>
            </a:r>
            <a:r>
              <a:rPr lang="en-US" sz="2400" dirty="0" smtClean="0">
                <a:solidFill>
                  <a:srgbClr val="FF0000"/>
                </a:solidFill>
              </a:rPr>
              <a:t>are packing credits given to exporters for a short duration</a:t>
            </a:r>
            <a:r>
              <a:rPr lang="en-US" sz="2400" dirty="0" smtClean="0"/>
              <a:t>, </a:t>
            </a:r>
            <a:r>
              <a:rPr lang="en-US" sz="2400" dirty="0" smtClean="0">
                <a:solidFill>
                  <a:srgbClr val="00B050"/>
                </a:solidFill>
              </a:rPr>
              <a:t>export bills purchased/discounted, import</a:t>
            </a:r>
            <a:r>
              <a:rPr lang="en-US" sz="2400" dirty="0" smtClean="0"/>
              <a:t> ﬁnance-advances against import bills, ﬁnance to the self employed, </a:t>
            </a:r>
            <a:r>
              <a:rPr lang="en-US" sz="2400" dirty="0" smtClean="0">
                <a:solidFill>
                  <a:srgbClr val="00B0F0"/>
                </a:solidFill>
              </a:rPr>
              <a:t>credit to the public sector, credit to the cooperative sector </a:t>
            </a:r>
            <a:r>
              <a:rPr lang="en-US" sz="2400" dirty="0" smtClean="0"/>
              <a:t>and above all, </a:t>
            </a:r>
            <a:r>
              <a:rPr lang="en-US" sz="2400" dirty="0" smtClean="0">
                <a:solidFill>
                  <a:srgbClr val="7030A0"/>
                </a:solidFill>
              </a:rPr>
              <a:t>credit to the weaker sections of the community at concessional rates.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791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b="1" dirty="0" smtClean="0"/>
              <a:t>3.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Creation of Credit: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 unique function of the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bank is to create credit.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Banks supply money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traders and manufacturers. They also create or manufacture money. Bank deposits are regarded as money.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4. Promote the Use of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Cheques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commercial banks render an important service by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providing to their customers a cheap medium of exchange like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cheques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It is found much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more convenient to settle debts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through </a:t>
            </a:r>
            <a:r>
              <a:rPr lang="en-US" sz="28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cheques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rather than through the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use of cash.</a:t>
            </a:r>
          </a:p>
          <a:p>
            <a:pPr algn="just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5. 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Financing Internal and Foreign Trade: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bank </a:t>
            </a:r>
            <a:r>
              <a:rPr lang="en-US" sz="2800" dirty="0" err="1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ﬁnances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internal and foreign trade through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discounting of exchange bills.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Sometimes, the bank gives </a:t>
            </a:r>
            <a:r>
              <a:rPr lang="en-US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short-term loans to traders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 the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security of commercial papers.</a:t>
            </a:r>
            <a:endParaRPr lang="en-US" sz="2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6728713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95400"/>
            <a:ext cx="7543799" cy="474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channeling process which is known as financial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intermediation</a:t>
            </a:r>
            <a:r>
              <a:rPr lang="en-US" sz="2400" b="1" dirty="0" smtClean="0"/>
              <a:t> </a:t>
            </a:r>
            <a:r>
              <a:rPr lang="en-US" sz="2400" dirty="0" smtClean="0"/>
              <a:t>is crucial to the well functioning of modern economy, </a:t>
            </a:r>
            <a:r>
              <a:rPr lang="en-US" sz="2400" i="1" dirty="0" smtClean="0"/>
              <a:t>since current economic activity depends heavily on </a:t>
            </a:r>
            <a:r>
              <a:rPr lang="en-US" sz="2400" i="1" dirty="0" smtClean="0">
                <a:solidFill>
                  <a:srgbClr val="7030A0"/>
                </a:solidFill>
              </a:rPr>
              <a:t>credit</a:t>
            </a:r>
            <a:r>
              <a:rPr lang="en-US" sz="2400" i="1" dirty="0" smtClean="0"/>
              <a:t> and </a:t>
            </a:r>
            <a:r>
              <a:rPr lang="en-US" sz="2400" i="1" dirty="0" smtClean="0">
                <a:solidFill>
                  <a:srgbClr val="C00000"/>
                </a:solidFill>
              </a:rPr>
              <a:t>future economic growth depends heavily on business investment</a:t>
            </a:r>
            <a:r>
              <a:rPr lang="en-US" sz="2400" i="1" dirty="0" smtClean="0"/>
              <a:t>.</a:t>
            </a:r>
          </a:p>
          <a:p>
            <a:r>
              <a:rPr lang="en-US" sz="2400" i="1" dirty="0" smtClean="0"/>
              <a:t> </a:t>
            </a:r>
            <a:r>
              <a:rPr lang="en-US" sz="2400" dirty="0" smtClean="0"/>
              <a:t>For example, a student loan for college which increases the level of education and human capital, will promote future economic growth of a country.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 Remittance of Funds: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Commercial banks, on account of their network of branches throughout the country, also </a:t>
            </a:r>
            <a:r>
              <a:rPr lang="en-US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provide facilities to remit funds from one place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another for their customers by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issuing bank drafts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mail transfers or telegraphic transfers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 nominal commission charges.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B.  Secondary Functions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Secondary banking functions of the commercial banks include:</a:t>
            </a:r>
          </a:p>
          <a:p>
            <a:pPr>
              <a:buNone/>
            </a:pPr>
            <a:r>
              <a:rPr lang="en-US" sz="2400" dirty="0" smtClean="0"/>
              <a:t> 1. Agency Services</a:t>
            </a:r>
          </a:p>
          <a:p>
            <a:pPr>
              <a:buNone/>
            </a:pPr>
            <a:r>
              <a:rPr lang="en-US" sz="2400" dirty="0" smtClean="0"/>
              <a:t>2. General Utility Services</a:t>
            </a:r>
          </a:p>
          <a:p>
            <a:pPr>
              <a:buNone/>
            </a:pPr>
            <a:r>
              <a:rPr lang="en-US" sz="2400" dirty="0" smtClean="0"/>
              <a:t> 1. Agency Services: </a:t>
            </a:r>
          </a:p>
          <a:p>
            <a:pPr>
              <a:buNone/>
            </a:pPr>
            <a:r>
              <a:rPr lang="en-US" sz="2400" dirty="0" smtClean="0"/>
              <a:t> (a)  Collection and Payment of Credit Instruments:</a:t>
            </a:r>
          </a:p>
          <a:p>
            <a:pPr>
              <a:buNone/>
            </a:pPr>
            <a:r>
              <a:rPr lang="en-US" sz="2400" dirty="0" smtClean="0"/>
              <a:t> (b)  Purchase and Sale of Securities:</a:t>
            </a:r>
          </a:p>
          <a:p>
            <a:pPr marL="514350" indent="-514350">
              <a:buAutoNum type="alphaLcParenBoth" startAt="3"/>
            </a:pPr>
            <a:r>
              <a:rPr lang="en-US" sz="2400" dirty="0" smtClean="0"/>
              <a:t>Collection of Dividends on Shares: </a:t>
            </a:r>
          </a:p>
          <a:p>
            <a:pPr marL="514350" indent="-514350">
              <a:buAutoNum type="alphaLcParenBoth" startAt="3"/>
            </a:pPr>
            <a:r>
              <a:rPr lang="en-US" sz="2400" dirty="0" smtClean="0"/>
              <a:t>Acts as Correspondent</a:t>
            </a:r>
          </a:p>
          <a:p>
            <a:pPr marL="514350" indent="-514350">
              <a:buNone/>
            </a:pPr>
            <a:r>
              <a:rPr lang="en-US" sz="2400" dirty="0" smtClean="0"/>
              <a:t>(e)Income-tax Consultancy:</a:t>
            </a:r>
          </a:p>
          <a:p>
            <a:pPr marL="514350" indent="-514350">
              <a:buNone/>
            </a:pPr>
            <a:r>
              <a:rPr lang="en-US" sz="2400" dirty="0" smtClean="0"/>
              <a:t>(f) Execution of Standing Orders</a:t>
            </a:r>
          </a:p>
          <a:p>
            <a:pPr marL="514350" indent="-514350">
              <a:buNone/>
            </a:pPr>
            <a:r>
              <a:rPr lang="en-US" sz="2400" dirty="0" smtClean="0"/>
              <a:t>(g) Acts as Trustee and Executor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2.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General Utility Services: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(a)  Locker Facility: Bank provides locker facility to their customers. The customers can keep their valuables, such as gold and silver ornaments, important documents; shares and debentures in these lockers for safe custody.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(b)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Traveller’s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Cheques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Credit Cards: 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Banks issue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traveller’s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cheques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 help their customers to travel 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without the fear of theft or loss of money.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60000"/>
              </a:lnSpc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(c)  Letter of Credit:  Letters of credit are issued by the banks to their customers certifying their credit worthiness. Letters of 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credit are very useful in foreign trade.</a:t>
            </a:r>
          </a:p>
          <a:p>
            <a:pPr algn="just">
              <a:lnSpc>
                <a:spcPct val="160000"/>
              </a:lnSpc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(d)  Collection of Statistics: Banks collect statistics giving important information relating to </a:t>
            </a:r>
            <a:r>
              <a:rPr lang="en-US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trade, commerce, industries, </a:t>
            </a: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money and banking.</a:t>
            </a:r>
          </a:p>
          <a:p>
            <a:pPr algn="just">
              <a:lnSpc>
                <a:spcPct val="160000"/>
              </a:lnSpc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(e)  Acting Referee: Banks may act as referees with respect to the </a:t>
            </a:r>
            <a:r>
              <a:rPr lang="en-US" sz="31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ﬁnancial</a:t>
            </a:r>
            <a:r>
              <a:rPr lang="en-US" sz="31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standing, business reputation and respectability of customers.</a:t>
            </a:r>
          </a:p>
          <a:p>
            <a:pPr algn="just">
              <a:lnSpc>
                <a:spcPct val="160000"/>
              </a:lnSpc>
              <a:buNone/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(f)  Underwriting Securities: Banks underwrite the shares and debentures issued by the </a:t>
            </a:r>
            <a:r>
              <a:rPr lang="en-US" sz="31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Government, public or private companies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Savings and loan associations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8991600" cy="5105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Savings </a:t>
            </a:r>
            <a:r>
              <a:rPr lang="en-US" sz="2400" dirty="0"/>
              <a:t>and loan associations (S&amp;Ls) are old institutions </a:t>
            </a:r>
            <a:r>
              <a:rPr lang="de-AT" sz="2400" dirty="0"/>
              <a:t>established to provide finance for </a:t>
            </a:r>
            <a:r>
              <a:rPr lang="de-AT" sz="2400" dirty="0">
                <a:solidFill>
                  <a:srgbClr val="FF0000"/>
                </a:solidFill>
              </a:rPr>
              <a:t>acquisitions of homes</a:t>
            </a:r>
            <a:r>
              <a:rPr lang="de-AT" sz="2400" dirty="0"/>
              <a:t>. </a:t>
            </a:r>
            <a:r>
              <a:rPr lang="en-US" sz="2400" dirty="0"/>
              <a:t>They can</a:t>
            </a:r>
            <a:r>
              <a:rPr lang="de-AT" sz="2400" dirty="0"/>
              <a:t> be </a:t>
            </a:r>
            <a:r>
              <a:rPr lang="de-AT" sz="2400" dirty="0">
                <a:solidFill>
                  <a:srgbClr val="0070C0"/>
                </a:solidFill>
              </a:rPr>
              <a:t>mutually owned</a:t>
            </a:r>
            <a:r>
              <a:rPr lang="de-AT" sz="2400" dirty="0"/>
              <a:t> or have </a:t>
            </a:r>
            <a:r>
              <a:rPr lang="de-AT" sz="2400" dirty="0">
                <a:solidFill>
                  <a:srgbClr val="7030A0"/>
                </a:solidFill>
              </a:rPr>
              <a:t>corporate stock ownerships</a:t>
            </a:r>
            <a:r>
              <a:rPr lang="de-AT" sz="2400" dirty="0"/>
              <a:t>. </a:t>
            </a:r>
            <a:endParaRPr lang="de-AT" sz="2400" dirty="0" smtClean="0"/>
          </a:p>
          <a:p>
            <a:r>
              <a:rPr lang="de-AT" sz="2400" dirty="0" smtClean="0"/>
              <a:t>NB</a:t>
            </a:r>
            <a:r>
              <a:rPr lang="de-AT" sz="2400" dirty="0"/>
              <a:t>: </a:t>
            </a:r>
            <a:r>
              <a:rPr lang="en-US" sz="2400" dirty="0"/>
              <a:t>Mutually owned means depositors are the owners. </a:t>
            </a:r>
            <a:endParaRPr lang="en-US" sz="2400" dirty="0" smtClean="0"/>
          </a:p>
          <a:p>
            <a:r>
              <a:rPr lang="de-AT" sz="2400" dirty="0" smtClean="0"/>
              <a:t>They</a:t>
            </a:r>
            <a:r>
              <a:rPr lang="en-US" sz="2400" dirty="0" smtClean="0"/>
              <a:t> </a:t>
            </a:r>
            <a:r>
              <a:rPr lang="en-US" sz="2400" dirty="0"/>
              <a:t>have traditionally served </a:t>
            </a:r>
            <a:r>
              <a:rPr lang="en-US" sz="2400" dirty="0">
                <a:solidFill>
                  <a:srgbClr val="7030A0"/>
                </a:solidFill>
              </a:rPr>
              <a:t>individual savers</a:t>
            </a:r>
            <a:r>
              <a:rPr lang="en-US" sz="2400" dirty="0"/>
              <a:t>, residential and </a:t>
            </a:r>
            <a:r>
              <a:rPr lang="en-US" sz="2400" dirty="0">
                <a:solidFill>
                  <a:srgbClr val="00B050"/>
                </a:solidFill>
              </a:rPr>
              <a:t>commercial mortgage borrowers</a:t>
            </a:r>
            <a:r>
              <a:rPr lang="en-US" sz="2400" dirty="0"/>
              <a:t>, take the funds of many small savers and then lend this </a:t>
            </a:r>
            <a:r>
              <a:rPr lang="en-US" sz="2400" dirty="0" smtClean="0">
                <a:solidFill>
                  <a:srgbClr val="0070C0"/>
                </a:solidFill>
              </a:rPr>
              <a:t>money to home buyers </a:t>
            </a:r>
            <a:r>
              <a:rPr lang="en-US" sz="2400" dirty="0" smtClean="0"/>
              <a:t>and </a:t>
            </a:r>
            <a:r>
              <a:rPr lang="en-US" sz="2400" dirty="0"/>
              <a:t>other types of borrowers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The collateral for the loan would be the </a:t>
            </a:r>
            <a:r>
              <a:rPr lang="en-US" sz="2400" dirty="0">
                <a:solidFill>
                  <a:srgbClr val="7030A0"/>
                </a:solidFill>
              </a:rPr>
              <a:t>home being financed.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/>
              <a:t>The institutions were not to take </a:t>
            </a:r>
            <a:r>
              <a:rPr lang="en-US" sz="2400" dirty="0">
                <a:solidFill>
                  <a:srgbClr val="7030A0"/>
                </a:solidFill>
              </a:rPr>
              <a:t>in demand deposits</a:t>
            </a:r>
            <a:r>
              <a:rPr lang="en-US" sz="2400" dirty="0"/>
              <a:t> but instead were </a:t>
            </a:r>
            <a:r>
              <a:rPr lang="en-US" sz="2400" dirty="0">
                <a:solidFill>
                  <a:srgbClr val="7030A0"/>
                </a:solidFill>
              </a:rPr>
              <a:t>authorized to offer savings accounts </a:t>
            </a:r>
            <a:r>
              <a:rPr lang="en-US" sz="2400" dirty="0"/>
              <a:t>that paid slightly higher interest than offered by commercial banks</a:t>
            </a:r>
            <a:r>
              <a:rPr lang="de-AT" sz="2400" i="1" dirty="0"/>
              <a:t> </a:t>
            </a:r>
            <a:r>
              <a:rPr lang="de-AT" sz="2400" dirty="0" smtClean="0"/>
              <a:t>account</a:t>
            </a:r>
            <a:r>
              <a:rPr lang="en-US" sz="2400" dirty="0" smtClean="0"/>
              <a:t> </a:t>
            </a:r>
            <a:r>
              <a:rPr lang="en-US" sz="2400" dirty="0"/>
              <a:t>to commercial customers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endParaRPr lang="en-US" sz="2400" dirty="0" smtClean="0"/>
          </a:p>
          <a:p>
            <a:endParaRPr lang="en-US" sz="2400" dirty="0" smtClean="0"/>
          </a:p>
          <a:p>
            <a:pPr>
              <a:buFont typeface="Wingdings" pitchFamily="2" charset="2"/>
              <a:buChar char="ü"/>
            </a:pPr>
            <a:r>
              <a:rPr lang="en-US" sz="2400" dirty="0" smtClean="0"/>
              <a:t>In </a:t>
            </a:r>
            <a:r>
              <a:rPr lang="en-US" sz="2400" dirty="0"/>
              <a:t>function, Savings and loan associations are similar to </a:t>
            </a:r>
            <a:r>
              <a:rPr lang="en-US" sz="2400" dirty="0">
                <a:solidFill>
                  <a:srgbClr val="0070C0"/>
                </a:solidFill>
              </a:rPr>
              <a:t>commercial banks</a:t>
            </a:r>
            <a:r>
              <a:rPr lang="en-US" sz="2400" dirty="0"/>
              <a:t>, and in recent years the </a:t>
            </a:r>
            <a:r>
              <a:rPr lang="en-US" sz="2400" dirty="0">
                <a:solidFill>
                  <a:srgbClr val="C00000"/>
                </a:solidFill>
              </a:rPr>
              <a:t>distinction between commercial banks and savings and loan </a:t>
            </a:r>
            <a:r>
              <a:rPr lang="en-US" sz="2400" dirty="0"/>
              <a:t>institutions has become blurred as the financial services industry has become more homogeneous.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096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Credit </a:t>
            </a:r>
            <a:r>
              <a:rPr lang="en-US" b="1" dirty="0"/>
              <a:t>unions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486400"/>
          </a:xfrm>
        </p:spPr>
        <p:txBody>
          <a:bodyPr>
            <a:normAutofit/>
          </a:bodyPr>
          <a:lstStyle/>
          <a:p>
            <a:r>
              <a:rPr lang="en-US" sz="2400" b="1" dirty="0"/>
              <a:t>Credit unions</a:t>
            </a:r>
            <a:r>
              <a:rPr lang="en-US" sz="2400" dirty="0"/>
              <a:t> are the smallest and the newest of the depository institutions owned by a </a:t>
            </a:r>
            <a:r>
              <a:rPr lang="en-US" sz="2400" dirty="0">
                <a:solidFill>
                  <a:srgbClr val="C00000"/>
                </a:solidFill>
              </a:rPr>
              <a:t>social or economic group </a:t>
            </a:r>
            <a:r>
              <a:rPr lang="en-US" sz="2400" dirty="0"/>
              <a:t>that accepts saving deposits and makes mostly </a:t>
            </a:r>
            <a:r>
              <a:rPr lang="en-US" sz="2400" b="1" i="1" dirty="0"/>
              <a:t>consumer loans. </a:t>
            </a:r>
            <a:endParaRPr lang="en-US" sz="2400" b="1" i="1" dirty="0" smtClean="0"/>
          </a:p>
          <a:p>
            <a:r>
              <a:rPr lang="en-US" sz="2400" i="1" dirty="0" smtClean="0"/>
              <a:t>They</a:t>
            </a:r>
            <a:r>
              <a:rPr lang="en-US" sz="2400" b="1" i="1" dirty="0" smtClean="0"/>
              <a:t> </a:t>
            </a:r>
            <a:r>
              <a:rPr lang="de-AT" sz="2400" dirty="0"/>
              <a:t>established by people with </a:t>
            </a:r>
            <a:r>
              <a:rPr lang="de-AT" sz="2400" i="1" dirty="0"/>
              <a:t>a </a:t>
            </a:r>
            <a:r>
              <a:rPr lang="de-AT" sz="2400" i="1" dirty="0">
                <a:solidFill>
                  <a:srgbClr val="0070C0"/>
                </a:solidFill>
              </a:rPr>
              <a:t>common   bond</a:t>
            </a:r>
            <a:r>
              <a:rPr lang="de-AT" sz="2400" i="1" dirty="0"/>
              <a:t>. </a:t>
            </a:r>
            <a:r>
              <a:rPr lang="de-AT" sz="2400" dirty="0"/>
              <a:t>They are </a:t>
            </a:r>
            <a:r>
              <a:rPr lang="de-AT" sz="2400" i="1" dirty="0"/>
              <a:t>mutually owned </a:t>
            </a:r>
            <a:r>
              <a:rPr lang="de-AT" sz="2400" dirty="0"/>
              <a:t>established to satisfy saving and borrowing needs of their </a:t>
            </a:r>
            <a:r>
              <a:rPr lang="de-AT" sz="2400" dirty="0">
                <a:solidFill>
                  <a:srgbClr val="00B050"/>
                </a:solidFill>
              </a:rPr>
              <a:t>member</a:t>
            </a:r>
            <a:r>
              <a:rPr lang="de-AT" sz="2400" dirty="0"/>
              <a:t>s. </a:t>
            </a:r>
            <a:endParaRPr lang="de-AT" sz="2400" dirty="0" smtClean="0"/>
          </a:p>
          <a:p>
            <a:r>
              <a:rPr lang="en-US" sz="2400" dirty="0" smtClean="0"/>
              <a:t>Credit </a:t>
            </a:r>
            <a:r>
              <a:rPr lang="en-US" sz="2400" dirty="0"/>
              <a:t>unions, called by various names around the world, are </a:t>
            </a:r>
            <a:r>
              <a:rPr lang="en-US" sz="2400" i="1" dirty="0">
                <a:solidFill>
                  <a:srgbClr val="7030A0"/>
                </a:solidFill>
              </a:rPr>
              <a:t>member-owned</a:t>
            </a:r>
            <a:r>
              <a:rPr lang="en-US" sz="2400" b="1" i="1" dirty="0">
                <a:solidFill>
                  <a:srgbClr val="7030A0"/>
                </a:solidFill>
              </a:rPr>
              <a:t>, </a:t>
            </a:r>
            <a:r>
              <a:rPr lang="en-US" sz="2400" i="1" dirty="0">
                <a:solidFill>
                  <a:srgbClr val="7030A0"/>
                </a:solidFill>
              </a:rPr>
              <a:t>not-for-profit financial cooperatives</a:t>
            </a:r>
            <a:r>
              <a:rPr lang="en-US" sz="2400" dirty="0">
                <a:solidFill>
                  <a:srgbClr val="7030A0"/>
                </a:solidFill>
              </a:rPr>
              <a:t> </a:t>
            </a:r>
            <a:r>
              <a:rPr lang="en-US" sz="2400" dirty="0"/>
              <a:t>that provide savings, credit and other financial services to their members.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/>
              <a:t>Credit union membership is based on </a:t>
            </a:r>
            <a:r>
              <a:rPr lang="en-US" dirty="0">
                <a:solidFill>
                  <a:srgbClr val="00B050"/>
                </a:solidFill>
              </a:rPr>
              <a:t>a common bond, a linkage shared</a:t>
            </a:r>
            <a:r>
              <a:rPr lang="en-US" dirty="0"/>
              <a:t> by </a:t>
            </a:r>
            <a:r>
              <a:rPr lang="en-US" dirty="0">
                <a:solidFill>
                  <a:srgbClr val="FF0000"/>
                </a:solidFill>
              </a:rPr>
              <a:t>savers and borrowers who belong </a:t>
            </a:r>
            <a:r>
              <a:rPr lang="en-US" dirty="0"/>
              <a:t>to a specific community, organization, religion or place of employment such as employees of a given firm or union. </a:t>
            </a:r>
            <a:endParaRPr lang="en-US" dirty="0" smtClean="0"/>
          </a:p>
          <a:p>
            <a:r>
              <a:rPr lang="en-US" dirty="0" smtClean="0"/>
              <a:t>Credit </a:t>
            </a:r>
            <a:r>
              <a:rPr lang="en-US" dirty="0"/>
              <a:t>unions pool their </a:t>
            </a:r>
            <a:r>
              <a:rPr lang="en-US" dirty="0">
                <a:solidFill>
                  <a:srgbClr val="0070C0"/>
                </a:solidFill>
              </a:rPr>
              <a:t>members' savings deposits and shares </a:t>
            </a:r>
            <a:r>
              <a:rPr lang="en-US" dirty="0"/>
              <a:t>to finance their own loan portfolios rather than rely on </a:t>
            </a:r>
            <a:r>
              <a:rPr lang="en-US" dirty="0">
                <a:solidFill>
                  <a:srgbClr val="7030A0"/>
                </a:solidFill>
              </a:rPr>
              <a:t>outside capital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Members </a:t>
            </a:r>
            <a:r>
              <a:rPr lang="en-US" dirty="0"/>
              <a:t>benefit from </a:t>
            </a:r>
            <a:r>
              <a:rPr lang="en-US" dirty="0">
                <a:solidFill>
                  <a:srgbClr val="FF0000"/>
                </a:solidFill>
              </a:rPr>
              <a:t>higher returns on savings</a:t>
            </a:r>
            <a:r>
              <a:rPr lang="en-US" dirty="0"/>
              <a:t>, </a:t>
            </a:r>
            <a:r>
              <a:rPr lang="en-US" dirty="0">
                <a:solidFill>
                  <a:srgbClr val="7030A0"/>
                </a:solidFill>
              </a:rPr>
              <a:t>lower rates on loans </a:t>
            </a:r>
            <a:r>
              <a:rPr lang="en-US" dirty="0"/>
              <a:t>and fewer fees on average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Regardless of </a:t>
            </a:r>
            <a:r>
              <a:rPr lang="en-US" dirty="0">
                <a:solidFill>
                  <a:srgbClr val="7030A0"/>
                </a:solidFill>
              </a:rPr>
              <a:t>account size </a:t>
            </a:r>
            <a:r>
              <a:rPr lang="en-US" dirty="0"/>
              <a:t>in the credit union, each member may run for the </a:t>
            </a:r>
            <a:r>
              <a:rPr lang="en-US" dirty="0">
                <a:solidFill>
                  <a:srgbClr val="00B0F0"/>
                </a:solidFill>
              </a:rPr>
              <a:t>volunteer board of directors </a:t>
            </a:r>
            <a:r>
              <a:rPr lang="en-US" dirty="0"/>
              <a:t>and </a:t>
            </a:r>
            <a:r>
              <a:rPr lang="en-US" dirty="0">
                <a:solidFill>
                  <a:srgbClr val="C00000"/>
                </a:solidFill>
              </a:rPr>
              <a:t>cast a vote in elections</a:t>
            </a:r>
            <a:r>
              <a:rPr lang="en-US" dirty="0"/>
              <a:t>. In some countries, members encounter their </a:t>
            </a:r>
            <a:r>
              <a:rPr lang="en-US" dirty="0">
                <a:solidFill>
                  <a:srgbClr val="7030A0"/>
                </a:solidFill>
              </a:rPr>
              <a:t>first taste of democratic decision</a:t>
            </a:r>
            <a:r>
              <a:rPr lang="en-US" dirty="0"/>
              <a:t> making through their credit unions.</a:t>
            </a:r>
          </a:p>
          <a:p>
            <a:pPr>
              <a:buNone/>
            </a:pPr>
            <a:r>
              <a:rPr lang="en-US" i="1" dirty="0"/>
              <a:t> </a:t>
            </a:r>
            <a:endParaRPr lang="en-US" dirty="0"/>
          </a:p>
          <a:p>
            <a:r>
              <a:rPr lang="en-US" dirty="0"/>
              <a:t>The major regulatory differences between credit unions and other depository institutions are: </a:t>
            </a:r>
          </a:p>
          <a:p>
            <a:pPr lvl="1"/>
            <a:r>
              <a:rPr lang="en-US" i="1" dirty="0"/>
              <a:t>the common bond requirement, </a:t>
            </a:r>
            <a:endParaRPr lang="en-US" dirty="0"/>
          </a:p>
          <a:p>
            <a:pPr lvl="1"/>
            <a:r>
              <a:rPr lang="en-US" i="1" dirty="0"/>
              <a:t>the restriction that most loans are to consumers, </a:t>
            </a:r>
            <a:endParaRPr lang="en-US" dirty="0"/>
          </a:p>
          <a:p>
            <a:pPr lvl="1"/>
            <a:r>
              <a:rPr lang="en-US" i="1" dirty="0"/>
              <a:t>their exemption from </a:t>
            </a:r>
            <a:r>
              <a:rPr lang="en-US" i="1" dirty="0">
                <a:solidFill>
                  <a:srgbClr val="C00000"/>
                </a:solidFill>
              </a:rPr>
              <a:t>federal income tax </a:t>
            </a:r>
            <a:r>
              <a:rPr lang="en-US" i="1" dirty="0"/>
              <a:t>because of their cooperative nature.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Microfinance institutions (MFIs)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active poor require </a:t>
            </a:r>
            <a:r>
              <a:rPr lang="en-US" dirty="0" smtClean="0"/>
              <a:t>a full set of micro finance services mainly in the form of </a:t>
            </a:r>
            <a:r>
              <a:rPr lang="en-US" dirty="0" smtClean="0">
                <a:solidFill>
                  <a:srgbClr val="7030A0"/>
                </a:solidFill>
              </a:rPr>
              <a:t>saving and credit facilities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These services help the poor:</a:t>
            </a:r>
          </a:p>
          <a:p>
            <a:pPr lvl="0">
              <a:buFont typeface="Wingdings" pitchFamily="2" charset="2"/>
              <a:buChar char="ü"/>
            </a:pPr>
            <a:r>
              <a:rPr lang="x-none" smtClean="0"/>
              <a:t>Start new business or expand existing ones  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x-none" smtClean="0"/>
              <a:t>Improve productivity of farmers and micro enterprises.</a:t>
            </a:r>
            <a:endParaRPr lang="en-US" dirty="0" smtClean="0"/>
          </a:p>
          <a:p>
            <a:pPr lvl="0">
              <a:buFont typeface="Wingdings" pitchFamily="2" charset="2"/>
              <a:buChar char="ü"/>
            </a:pPr>
            <a:r>
              <a:rPr lang="x-none" smtClean="0"/>
              <a:t>Improve human and social capital throughout their life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Deal with vulnerabilities and poverty reduction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Key Customers of Financial Institutions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key suppliers of funds </a:t>
            </a:r>
            <a:r>
              <a:rPr lang="en-US" dirty="0" smtClean="0"/>
              <a:t>to financial institutions and the </a:t>
            </a:r>
            <a:r>
              <a:rPr lang="en-US" dirty="0" smtClean="0">
                <a:solidFill>
                  <a:srgbClr val="7030A0"/>
                </a:solidFill>
              </a:rPr>
              <a:t>key demanders of funds</a:t>
            </a:r>
            <a:r>
              <a:rPr lang="en-US" dirty="0" smtClean="0"/>
              <a:t> from financial institutions are: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individuals,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businesses, and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governments.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/>
              <a:t>However, the </a:t>
            </a:r>
            <a:r>
              <a:rPr lang="en-US" sz="2400" dirty="0" smtClean="0">
                <a:solidFill>
                  <a:srgbClr val="FF0000"/>
                </a:solidFill>
              </a:rPr>
              <a:t>active poor</a:t>
            </a:r>
            <a:r>
              <a:rPr lang="en-US" sz="2400" dirty="0" smtClean="0"/>
              <a:t>, both in the </a:t>
            </a:r>
            <a:r>
              <a:rPr lang="en-US" sz="2400" dirty="0" smtClean="0">
                <a:solidFill>
                  <a:srgbClr val="00B050"/>
                </a:solidFill>
              </a:rPr>
              <a:t>urban and rural </a:t>
            </a:r>
            <a:r>
              <a:rPr lang="en-US" sz="2400" dirty="0" smtClean="0"/>
              <a:t>areas, are neglected by </a:t>
            </a:r>
            <a:r>
              <a:rPr lang="en-US" sz="2400" dirty="0" smtClean="0">
                <a:solidFill>
                  <a:srgbClr val="7030A0"/>
                </a:solidFill>
              </a:rPr>
              <a:t>formal bank and non bank financial institutions</a:t>
            </a:r>
            <a:r>
              <a:rPr lang="en-US" sz="2400" dirty="0" smtClean="0"/>
              <a:t> because of different reasons. Such as:</a:t>
            </a:r>
          </a:p>
          <a:p>
            <a:pPr lvl="0">
              <a:buFont typeface="Wingdings" pitchFamily="2" charset="2"/>
              <a:buChar char="ü"/>
            </a:pPr>
            <a:r>
              <a:rPr lang="x-none" sz="2400" dirty="0" smtClean="0">
                <a:solidFill>
                  <a:srgbClr val="FF0000"/>
                </a:solidFill>
              </a:rPr>
              <a:t>Collateral requirement </a:t>
            </a:r>
            <a:r>
              <a:rPr lang="x-none" sz="2400" dirty="0" smtClean="0"/>
              <a:t>of formal bank.</a:t>
            </a:r>
            <a:endParaRPr lang="en-US" sz="2400" dirty="0" smtClean="0"/>
          </a:p>
          <a:p>
            <a:pPr lvl="0">
              <a:buFont typeface="Wingdings" pitchFamily="2" charset="2"/>
              <a:buChar char="ü"/>
            </a:pPr>
            <a:r>
              <a:rPr lang="x-none" sz="2400" dirty="0" smtClean="0"/>
              <a:t>High transactions cost(mini transaction) and High perceived risk (such as </a:t>
            </a:r>
            <a:r>
              <a:rPr lang="x-none" sz="2400" dirty="0" smtClean="0">
                <a:solidFill>
                  <a:srgbClr val="0070C0"/>
                </a:solidFill>
              </a:rPr>
              <a:t>difficulty in contract enforcement</a:t>
            </a:r>
            <a:r>
              <a:rPr lang="x-none" sz="2400" dirty="0" smtClean="0"/>
              <a:t> and harvest failure)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b="1" dirty="0" smtClean="0"/>
              <a:t>Activities of MFI</a:t>
            </a:r>
            <a:endParaRPr lang="en-US" sz="2400" dirty="0" smtClean="0"/>
          </a:p>
          <a:p>
            <a:pPr lvl="0"/>
            <a:r>
              <a:rPr lang="x-none" sz="2400" dirty="0" smtClean="0"/>
              <a:t>Small loans, typically, for working capital</a:t>
            </a:r>
            <a:endParaRPr lang="en-US" sz="2400" dirty="0" smtClean="0"/>
          </a:p>
          <a:p>
            <a:pPr lvl="0"/>
            <a:r>
              <a:rPr lang="x-none" sz="2400" dirty="0" smtClean="0"/>
              <a:t>informal  appraisal of </a:t>
            </a:r>
            <a:r>
              <a:rPr lang="x-none" sz="2400" dirty="0" smtClean="0">
                <a:solidFill>
                  <a:srgbClr val="0070C0"/>
                </a:solidFill>
              </a:rPr>
              <a:t>borrowers  and investments</a:t>
            </a:r>
            <a:endParaRPr lang="en-US" sz="2400" dirty="0" smtClean="0">
              <a:solidFill>
                <a:srgbClr val="0070C0"/>
              </a:solidFill>
            </a:endParaRPr>
          </a:p>
          <a:p>
            <a:pPr lvl="0"/>
            <a:r>
              <a:rPr lang="x-none" sz="2400" dirty="0" smtClean="0"/>
              <a:t>collateral substitutes, such as a </a:t>
            </a:r>
            <a:r>
              <a:rPr lang="x-none" sz="2400" dirty="0" smtClean="0">
                <a:solidFill>
                  <a:srgbClr val="7030A0"/>
                </a:solidFill>
              </a:rPr>
              <a:t>group guarantee </a:t>
            </a:r>
            <a:r>
              <a:rPr lang="x-none" sz="2400" dirty="0" smtClean="0"/>
              <a:t>or compulsory savings</a:t>
            </a:r>
            <a:endParaRPr lang="en-US" sz="2400" dirty="0" smtClean="0"/>
          </a:p>
          <a:p>
            <a:pPr lvl="0"/>
            <a:r>
              <a:rPr lang="x-none" sz="2400" dirty="0" smtClean="0"/>
              <a:t>access to repeated and large loans, based on </a:t>
            </a:r>
            <a:r>
              <a:rPr lang="x-none" sz="2400" dirty="0" smtClean="0">
                <a:solidFill>
                  <a:srgbClr val="FF0000"/>
                </a:solidFill>
              </a:rPr>
              <a:t>repayment performanc</a:t>
            </a:r>
            <a:r>
              <a:rPr lang="x-none" sz="2400" dirty="0" smtClean="0"/>
              <a:t>e</a:t>
            </a:r>
            <a:endParaRPr lang="en-US" sz="2400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b="1" smtClean="0"/>
              <a:t>Non-depository institutions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Non-depository institutions</a:t>
            </a:r>
            <a:r>
              <a:rPr lang="en-US" sz="2400" dirty="0" smtClean="0"/>
              <a:t> are financial intermediaries that </a:t>
            </a:r>
            <a:r>
              <a:rPr lang="en-US" sz="2400" dirty="0" smtClean="0">
                <a:solidFill>
                  <a:srgbClr val="FF0000"/>
                </a:solidFill>
              </a:rPr>
              <a:t>do not accept deposit</a:t>
            </a:r>
            <a:r>
              <a:rPr lang="en-US" sz="2400" dirty="0" smtClean="0"/>
              <a:t>s but </a:t>
            </a:r>
            <a:r>
              <a:rPr lang="en-US" sz="2400" dirty="0" smtClean="0">
                <a:solidFill>
                  <a:srgbClr val="7030A0"/>
                </a:solidFill>
              </a:rPr>
              <a:t>do pool the payments </a:t>
            </a:r>
            <a:r>
              <a:rPr lang="en-US" sz="2400" dirty="0" smtClean="0"/>
              <a:t>of many people in the form of </a:t>
            </a:r>
            <a:r>
              <a:rPr lang="en-US" sz="2400" dirty="0" smtClean="0">
                <a:solidFill>
                  <a:srgbClr val="0070C0"/>
                </a:solidFill>
              </a:rPr>
              <a:t>premiums or contributions</a:t>
            </a:r>
            <a:r>
              <a:rPr lang="en-US" sz="2400" dirty="0" smtClean="0"/>
              <a:t> and either invest it or provide credit to others. </a:t>
            </a:r>
          </a:p>
          <a:p>
            <a:r>
              <a:rPr lang="en-US" sz="2400" dirty="0" smtClean="0"/>
              <a:t>Hence, non depository institutions form an important part of the economy. </a:t>
            </a:r>
          </a:p>
          <a:p>
            <a:r>
              <a:rPr lang="en-US" sz="2400" dirty="0" smtClean="0"/>
              <a:t>These institutions </a:t>
            </a:r>
            <a:r>
              <a:rPr lang="en-US" sz="2400" dirty="0" smtClean="0">
                <a:solidFill>
                  <a:srgbClr val="00B050"/>
                </a:solidFill>
              </a:rPr>
              <a:t>receive the public's money </a:t>
            </a:r>
            <a:r>
              <a:rPr lang="en-US" sz="2400" dirty="0" smtClean="0"/>
              <a:t>because they offer other services than just the payment of interest.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They can spread </a:t>
            </a:r>
            <a:r>
              <a:rPr lang="en-US" sz="2400" dirty="0" smtClean="0">
                <a:solidFill>
                  <a:srgbClr val="00B050"/>
                </a:solidFill>
              </a:rPr>
              <a:t>the financial risk of individuals over a large group, </a:t>
            </a:r>
            <a:r>
              <a:rPr lang="en-US" sz="2400" dirty="0" smtClean="0"/>
              <a:t>or provide investment services for greater returns or for a </a:t>
            </a:r>
            <a:r>
              <a:rPr lang="en-US" sz="2400" dirty="0" smtClean="0">
                <a:solidFill>
                  <a:srgbClr val="0070C0"/>
                </a:solidFill>
              </a:rPr>
              <a:t>future income.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Non-depository financial institutions are defined as those institutions that serve as an intermediary between </a:t>
            </a:r>
            <a:r>
              <a:rPr lang="en-US" sz="2400" dirty="0" smtClean="0">
                <a:solidFill>
                  <a:srgbClr val="FF0000"/>
                </a:solidFill>
              </a:rPr>
              <a:t>savers and borrowers</a:t>
            </a:r>
            <a:r>
              <a:rPr lang="en-US" sz="2400" dirty="0" smtClean="0"/>
              <a:t>, but </a:t>
            </a:r>
            <a:r>
              <a:rPr lang="en-US" sz="2400" i="1" dirty="0" smtClean="0"/>
              <a:t>do not accept deposits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It includes:</a:t>
            </a:r>
          </a:p>
          <a:p>
            <a:pPr lvl="2"/>
            <a:r>
              <a:rPr lang="en-US" sz="2400" dirty="0" smtClean="0"/>
              <a:t>Insurance companies</a:t>
            </a:r>
          </a:p>
          <a:p>
            <a:pPr lvl="2"/>
            <a:r>
              <a:rPr lang="en-US" sz="2400" dirty="0" smtClean="0"/>
              <a:t>Pension funds</a:t>
            </a:r>
          </a:p>
          <a:p>
            <a:pPr lvl="2"/>
            <a:r>
              <a:rPr lang="en-US" sz="2400" dirty="0" smtClean="0"/>
              <a:t>Mutual funds</a:t>
            </a:r>
          </a:p>
          <a:p>
            <a:pPr lvl="2"/>
            <a:r>
              <a:rPr lang="en-US" sz="2400" dirty="0" smtClean="0"/>
              <a:t>Investment Banking Firms</a:t>
            </a:r>
          </a:p>
          <a:p>
            <a:pPr lvl="2"/>
            <a:r>
              <a:rPr lang="en-US" sz="2400" dirty="0" smtClean="0"/>
              <a:t>Brokers and dealers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1" y="152400"/>
            <a:ext cx="6804912" cy="838200"/>
          </a:xfrm>
        </p:spPr>
        <p:txBody>
          <a:bodyPr/>
          <a:lstStyle/>
          <a:p>
            <a:r>
              <a:rPr lang="en-US" b="1" dirty="0" smtClean="0"/>
              <a:t>A. Insurance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990600"/>
            <a:ext cx="79248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Insurance offer insurance policies to the public and </a:t>
            </a:r>
            <a:r>
              <a:rPr lang="de-AT" sz="2400" dirty="0" smtClean="0">
                <a:solidFill>
                  <a:srgbClr val="00B0F0"/>
                </a:solidFill>
              </a:rPr>
              <a:t>make </a:t>
            </a:r>
            <a:r>
              <a:rPr lang="de-AT" sz="2400" i="1" dirty="0" smtClean="0">
                <a:solidFill>
                  <a:srgbClr val="00B0F0"/>
                </a:solidFill>
              </a:rPr>
              <a:t>payments</a:t>
            </a:r>
            <a:r>
              <a:rPr lang="de-AT" sz="2400" i="1" dirty="0" smtClean="0"/>
              <a:t>, for a price</a:t>
            </a:r>
            <a:r>
              <a:rPr lang="de-AT" sz="2400" dirty="0" smtClean="0"/>
              <a:t>, when a certain </a:t>
            </a:r>
            <a:r>
              <a:rPr lang="de-AT" sz="2400" dirty="0" smtClean="0">
                <a:solidFill>
                  <a:srgbClr val="7030A0"/>
                </a:solidFill>
              </a:rPr>
              <a:t>event occurs.</a:t>
            </a:r>
            <a:r>
              <a:rPr lang="de-AT" sz="2400" dirty="0" smtClean="0"/>
              <a:t/>
            </a:r>
            <a:br>
              <a:rPr lang="de-AT" sz="2400" dirty="0" smtClean="0"/>
            </a:br>
            <a:endParaRPr lang="de-AT" sz="2400" dirty="0" smtClean="0"/>
          </a:p>
          <a:p>
            <a:r>
              <a:rPr lang="en-US" sz="2400" dirty="0" smtClean="0"/>
              <a:t>Insurance companies distribute/spread risks to individuals, through the “</a:t>
            </a:r>
            <a:r>
              <a:rPr lang="en-US" sz="2400" b="1" i="1" dirty="0" smtClean="0">
                <a:solidFill>
                  <a:srgbClr val="7030A0"/>
                </a:solidFill>
              </a:rPr>
              <a:t>Rule of large number</a:t>
            </a:r>
            <a:r>
              <a:rPr lang="en-US" sz="2400" dirty="0" smtClean="0"/>
              <a:t>” and they act as risk bearers. </a:t>
            </a:r>
          </a:p>
          <a:p>
            <a:r>
              <a:rPr lang="en-US" sz="2400" dirty="0" smtClean="0"/>
              <a:t>Insurance companies periodically receive payments (premiums) from their </a:t>
            </a:r>
            <a:r>
              <a:rPr lang="en-US" sz="2400" dirty="0" smtClean="0">
                <a:solidFill>
                  <a:srgbClr val="FF0000"/>
                </a:solidFill>
              </a:rPr>
              <a:t>policyholders,</a:t>
            </a:r>
            <a:r>
              <a:rPr lang="en-US" sz="2400" dirty="0" smtClean="0"/>
              <a:t> pool the payments, and </a:t>
            </a:r>
            <a:r>
              <a:rPr lang="en-US" sz="2400" dirty="0" smtClean="0">
                <a:solidFill>
                  <a:srgbClr val="0070C0"/>
                </a:solidFill>
              </a:rPr>
              <a:t>invest the proceeds </a:t>
            </a:r>
            <a:r>
              <a:rPr lang="en-US" sz="2400" dirty="0" smtClean="0"/>
              <a:t>until these funds are needed to pay off claims of policyholders.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7924799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They commonly use the funds to </a:t>
            </a:r>
            <a:r>
              <a:rPr lang="en-US" sz="2800" dirty="0" smtClean="0">
                <a:solidFill>
                  <a:srgbClr val="FF0000"/>
                </a:solidFill>
              </a:rPr>
              <a:t>invest in debt securities</a:t>
            </a:r>
            <a:r>
              <a:rPr lang="en-US" sz="2800" dirty="0" smtClean="0"/>
              <a:t> issued by firms or by government agencies. </a:t>
            </a:r>
          </a:p>
          <a:p>
            <a:endParaRPr lang="en-US" sz="2800" dirty="0"/>
          </a:p>
          <a:p>
            <a:r>
              <a:rPr lang="en-US" sz="2800" dirty="0" smtClean="0"/>
              <a:t>They also invest heavily in </a:t>
            </a:r>
            <a:r>
              <a:rPr lang="en-US" sz="2800" dirty="0" smtClean="0">
                <a:solidFill>
                  <a:srgbClr val="7030A0"/>
                </a:solidFill>
              </a:rPr>
              <a:t>stocks </a:t>
            </a:r>
            <a:r>
              <a:rPr lang="en-US" sz="2800" dirty="0" smtClean="0"/>
              <a:t>issued by firms. Thus they help finance corporate </a:t>
            </a:r>
            <a:r>
              <a:rPr lang="en-US" sz="2800" dirty="0" smtClean="0">
                <a:solidFill>
                  <a:srgbClr val="00B0F0"/>
                </a:solidFill>
              </a:rPr>
              <a:t>expansion</a:t>
            </a:r>
            <a:r>
              <a:rPr lang="en-US" sz="2800" dirty="0" smtClean="0"/>
              <a:t>.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6347713" cy="457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7772399" cy="48221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Insurance companies </a:t>
            </a:r>
            <a:r>
              <a:rPr lang="en-US" sz="2800" dirty="0" smtClean="0">
                <a:solidFill>
                  <a:srgbClr val="00B0F0"/>
                </a:solidFill>
              </a:rPr>
              <a:t>employ portfolio managers</a:t>
            </a:r>
            <a:r>
              <a:rPr lang="en-US" sz="2800" dirty="0" smtClean="0"/>
              <a:t> who invest the funds that result from pooling the premiums of their customers.</a:t>
            </a:r>
          </a:p>
          <a:p>
            <a:r>
              <a:rPr lang="en-US" sz="2800" dirty="0" smtClean="0"/>
              <a:t> An insurance company may have one or more </a:t>
            </a:r>
            <a:r>
              <a:rPr lang="en-US" sz="2800" dirty="0" smtClean="0">
                <a:solidFill>
                  <a:srgbClr val="7030A0"/>
                </a:solidFill>
              </a:rPr>
              <a:t>bond portfolio managers </a:t>
            </a:r>
            <a:r>
              <a:rPr lang="en-US" sz="2800" dirty="0" smtClean="0"/>
              <a:t>to determine which bonds to purchase, and one or more </a:t>
            </a:r>
            <a:r>
              <a:rPr lang="en-US" sz="2800" dirty="0" smtClean="0">
                <a:solidFill>
                  <a:srgbClr val="C00000"/>
                </a:solidFill>
              </a:rPr>
              <a:t>stock portfolio managers </a:t>
            </a:r>
            <a:r>
              <a:rPr lang="en-US" sz="2800" dirty="0" smtClean="0"/>
              <a:t>to determine which stocks to purchase.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0"/>
            <a:ext cx="6957312" cy="762000"/>
          </a:xfrm>
        </p:spPr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543800" cy="4669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 objective of the portfolio managers is to earn a relatively high return on the portfolios for a given </a:t>
            </a:r>
            <a:r>
              <a:rPr lang="en-US" sz="2400" dirty="0" smtClean="0">
                <a:solidFill>
                  <a:srgbClr val="C00000"/>
                </a:solidFill>
              </a:rPr>
              <a:t>level of risk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 In this way, the return on the investments not only should cover future insurance payments to </a:t>
            </a:r>
            <a:r>
              <a:rPr lang="en-US" sz="2400" dirty="0" smtClean="0">
                <a:solidFill>
                  <a:srgbClr val="7030A0"/>
                </a:solidFill>
              </a:rPr>
              <a:t>policyholders </a:t>
            </a:r>
            <a:r>
              <a:rPr lang="en-US" sz="2400" dirty="0" smtClean="0"/>
              <a:t>but also should generate a sufficient profit, which provides a return to </a:t>
            </a:r>
            <a:r>
              <a:rPr lang="en-US" sz="2400" dirty="0" smtClean="0">
                <a:solidFill>
                  <a:srgbClr val="00B0F0"/>
                </a:solidFill>
              </a:rPr>
              <a:t>the owners of insurance companies.</a:t>
            </a:r>
            <a:endParaRPr lang="en-US" sz="2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6934200" cy="1066800"/>
          </a:xfrm>
        </p:spPr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7312925" cy="4669763"/>
          </a:xfrm>
        </p:spPr>
        <p:txBody>
          <a:bodyPr>
            <a:normAutofit/>
          </a:bodyPr>
          <a:lstStyle/>
          <a:p>
            <a:pPr algn="just"/>
            <a:r>
              <a:rPr lang="en-US" sz="2400" dirty="0" smtClean="0"/>
              <a:t>Like </a:t>
            </a:r>
            <a:r>
              <a:rPr lang="en-US" sz="2400" dirty="0" smtClean="0">
                <a:solidFill>
                  <a:srgbClr val="00B0F0"/>
                </a:solidFill>
              </a:rPr>
              <a:t>mutual funds</a:t>
            </a:r>
            <a:r>
              <a:rPr lang="en-US" sz="2400" dirty="0" smtClean="0"/>
              <a:t>, insurance companies tend to purchase securities in </a:t>
            </a:r>
            <a:r>
              <a:rPr lang="en-US" sz="2400" dirty="0" smtClean="0">
                <a:solidFill>
                  <a:srgbClr val="7030A0"/>
                </a:solidFill>
              </a:rPr>
              <a:t>large blocks</a:t>
            </a:r>
            <a:r>
              <a:rPr lang="en-US" sz="2400" dirty="0" smtClean="0"/>
              <a:t>, and they typically have a large stake in </a:t>
            </a:r>
            <a:r>
              <a:rPr lang="en-US" sz="2400" dirty="0" smtClean="0">
                <a:solidFill>
                  <a:srgbClr val="FF0000"/>
                </a:solidFill>
              </a:rPr>
              <a:t>several firms</a:t>
            </a:r>
            <a:r>
              <a:rPr lang="en-US" sz="2400" dirty="0" smtClean="0"/>
              <a:t>. Thus they closely </a:t>
            </a:r>
            <a:r>
              <a:rPr lang="en-US" sz="2400" dirty="0" smtClean="0">
                <a:solidFill>
                  <a:srgbClr val="FFC000"/>
                </a:solidFill>
              </a:rPr>
              <a:t>monitor the performance </a:t>
            </a:r>
            <a:r>
              <a:rPr lang="en-US" sz="2400" dirty="0" smtClean="0"/>
              <a:t>of these firms. 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They may attempt to influence the management of a firm to improve the </a:t>
            </a:r>
            <a:r>
              <a:rPr lang="en-US" sz="2400" dirty="0" smtClean="0">
                <a:solidFill>
                  <a:srgbClr val="00B050"/>
                </a:solidFill>
              </a:rPr>
              <a:t>firm’s performance </a:t>
            </a:r>
            <a:r>
              <a:rPr lang="en-US" sz="2400" dirty="0" smtClean="0"/>
              <a:t>and therefore enhance the performance of the securities in which they have invested.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229600" cy="5715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Like </a:t>
            </a:r>
            <a:r>
              <a:rPr lang="en-US" sz="2400" dirty="0" smtClean="0">
                <a:solidFill>
                  <a:srgbClr val="00B050"/>
                </a:solidFill>
              </a:rPr>
              <a:t>banks</a:t>
            </a:r>
            <a:r>
              <a:rPr lang="en-US" sz="2400" dirty="0" smtClean="0"/>
              <a:t>, insurance companies are also challenged by the </a:t>
            </a:r>
            <a:r>
              <a:rPr lang="en-US" sz="2400" dirty="0" smtClean="0">
                <a:solidFill>
                  <a:srgbClr val="7030A0"/>
                </a:solidFill>
              </a:rPr>
              <a:t>information asymmetry problems</a:t>
            </a:r>
            <a:r>
              <a:rPr lang="en-US" sz="2400" dirty="0" smtClean="0"/>
              <a:t> of adverse selection and moral hazard. Insurance companies can solve an adverse selection by screening applicants. That is, </a:t>
            </a:r>
          </a:p>
          <a:p>
            <a:pPr lvl="1"/>
            <a:r>
              <a:rPr lang="en-US" sz="2400" i="1" dirty="0" smtClean="0"/>
              <a:t>verifying information in the application, </a:t>
            </a:r>
            <a:endParaRPr lang="en-US" sz="2400" dirty="0" smtClean="0"/>
          </a:p>
          <a:p>
            <a:pPr lvl="1"/>
            <a:r>
              <a:rPr lang="en-US" sz="2400" i="1" dirty="0" smtClean="0"/>
              <a:t>checking the applicant’s history and </a:t>
            </a:r>
          </a:p>
          <a:p>
            <a:pPr lvl="1"/>
            <a:r>
              <a:rPr lang="en-US" sz="2400" i="1" dirty="0" smtClean="0"/>
              <a:t>by applying restrictive covenant in the insurance contract.</a:t>
            </a:r>
          </a:p>
          <a:p>
            <a:pPr lvl="1"/>
            <a:endParaRPr lang="en-US" sz="2400" i="1" dirty="0" smtClean="0"/>
          </a:p>
          <a:p>
            <a:pPr lvl="1">
              <a:buFont typeface="Arial" pitchFamily="34" charset="0"/>
              <a:buChar char="•"/>
            </a:pPr>
            <a:r>
              <a:rPr lang="en-US" sz="2400" dirty="0" smtClean="0"/>
              <a:t>However, the solution of </a:t>
            </a:r>
            <a:r>
              <a:rPr lang="en-US" sz="2400" dirty="0" smtClean="0">
                <a:solidFill>
                  <a:srgbClr val="FF0000"/>
                </a:solidFill>
              </a:rPr>
              <a:t>moral hazard is depending </a:t>
            </a:r>
            <a:r>
              <a:rPr lang="en-US" sz="2400" dirty="0" smtClean="0"/>
              <a:t>on the </a:t>
            </a:r>
            <a:r>
              <a:rPr lang="en-US" sz="2400" dirty="0" smtClean="0">
                <a:solidFill>
                  <a:srgbClr val="0070C0"/>
                </a:solidFill>
              </a:rPr>
              <a:t>type of insurance offered</a:t>
            </a:r>
            <a:r>
              <a:rPr lang="en-US" sz="2400" dirty="0" smtClean="0"/>
              <a:t>.</a:t>
            </a:r>
          </a:p>
          <a:p>
            <a:pPr lvl="1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2.1 </a:t>
            </a:r>
            <a:r>
              <a:rPr lang="en-US" dirty="0"/>
              <a:t>Financial institutions and capital transfer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7772400" cy="4669763"/>
          </a:xfrm>
        </p:spPr>
        <p:txBody>
          <a:bodyPr>
            <a:normAutofit/>
          </a:bodyPr>
          <a:lstStyle/>
          <a:p>
            <a:r>
              <a:rPr lang="en-US" sz="2400" dirty="0"/>
              <a:t>A financial institution is a channel that </a:t>
            </a:r>
            <a:r>
              <a:rPr lang="en-US" sz="2400" dirty="0">
                <a:solidFill>
                  <a:srgbClr val="7030A0"/>
                </a:solidFill>
              </a:rPr>
              <a:t>transferring the funds </a:t>
            </a:r>
            <a:r>
              <a:rPr lang="en-US" sz="2400" dirty="0"/>
              <a:t>between the </a:t>
            </a:r>
            <a:r>
              <a:rPr lang="en-US" sz="2400" dirty="0">
                <a:solidFill>
                  <a:srgbClr val="FF0000"/>
                </a:solidFill>
              </a:rPr>
              <a:t>savers and the borrowers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Financial </a:t>
            </a:r>
            <a:r>
              <a:rPr lang="en-US" sz="2400" dirty="0"/>
              <a:t>institution is only focuses on the financial transaction such as </a:t>
            </a:r>
            <a:r>
              <a:rPr lang="en-US" sz="2400" dirty="0">
                <a:solidFill>
                  <a:srgbClr val="00B0F0"/>
                </a:solidFill>
              </a:rPr>
              <a:t>loan, bonds, debentures, insurance, investment</a:t>
            </a:r>
            <a:r>
              <a:rPr lang="en-US" sz="2400" dirty="0"/>
              <a:t> and other various types of </a:t>
            </a:r>
            <a:r>
              <a:rPr lang="en-US" sz="2400" dirty="0">
                <a:solidFill>
                  <a:srgbClr val="00B050"/>
                </a:solidFill>
              </a:rPr>
              <a:t>financial activities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financial institutions are included </a:t>
            </a:r>
            <a:r>
              <a:rPr lang="en-US" sz="2400" dirty="0">
                <a:solidFill>
                  <a:srgbClr val="7030A0"/>
                </a:solidFill>
              </a:rPr>
              <a:t>insurance companies, banks, credit unions, </a:t>
            </a:r>
            <a:r>
              <a:rPr lang="en-US" sz="2400" dirty="0">
                <a:solidFill>
                  <a:srgbClr val="C00000"/>
                </a:solidFill>
              </a:rPr>
              <a:t>stock brokerage firms,</a:t>
            </a:r>
            <a:r>
              <a:rPr lang="en-US" sz="2400" dirty="0">
                <a:solidFill>
                  <a:srgbClr val="7030A0"/>
                </a:solidFill>
              </a:rPr>
              <a:t> non banking financial institutions</a:t>
            </a:r>
            <a:r>
              <a:rPr lang="en-US" sz="2400" dirty="0"/>
              <a:t>, building societies, and asset management firms.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B. Pension Funds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7924800" cy="46783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 pension fund is a fund that is established for the </a:t>
            </a:r>
            <a:r>
              <a:rPr lang="en-US" sz="2400" b="1" i="1" dirty="0" smtClean="0"/>
              <a:t>payment of retirement benefits. </a:t>
            </a:r>
            <a:r>
              <a:rPr lang="en-US" sz="2400" dirty="0" smtClean="0"/>
              <a:t>Most </a:t>
            </a:r>
            <a:r>
              <a:rPr lang="en-US" sz="2400" b="1" dirty="0" smtClean="0"/>
              <a:t>pension fund</a:t>
            </a:r>
            <a:r>
              <a:rPr lang="en-US" sz="2400" dirty="0" smtClean="0"/>
              <a:t> assets are in </a:t>
            </a:r>
            <a:r>
              <a:rPr lang="en-US" sz="2400" dirty="0" smtClean="0">
                <a:solidFill>
                  <a:srgbClr val="7030A0"/>
                </a:solidFill>
              </a:rPr>
              <a:t>employer-sponsored plans</a:t>
            </a:r>
            <a:r>
              <a:rPr lang="en-US" sz="2400" dirty="0" smtClean="0"/>
              <a:t>. The entities that establish pension plans are called the </a:t>
            </a:r>
            <a:r>
              <a:rPr lang="en-US" sz="2400" b="1" i="1" dirty="0" smtClean="0"/>
              <a:t>plan sponsors.</a:t>
            </a:r>
          </a:p>
          <a:p>
            <a:endParaRPr lang="en-US" sz="2400" b="1" i="1" dirty="0" smtClean="0"/>
          </a:p>
          <a:p>
            <a:r>
              <a:rPr lang="en-US" sz="2400" b="1" i="1" dirty="0" smtClean="0"/>
              <a:t> </a:t>
            </a:r>
            <a:r>
              <a:rPr lang="de-AT" sz="2400" dirty="0" smtClean="0"/>
              <a:t>pension plans can be </a:t>
            </a:r>
            <a:r>
              <a:rPr lang="de-AT" sz="2400" i="1" dirty="0" smtClean="0"/>
              <a:t>established by both </a:t>
            </a:r>
            <a:r>
              <a:rPr lang="de-AT" sz="2400" i="1" dirty="0" smtClean="0">
                <a:solidFill>
                  <a:srgbClr val="FF0000"/>
                </a:solidFill>
              </a:rPr>
              <a:t>governmental &amp; private organizations</a:t>
            </a:r>
            <a:r>
              <a:rPr lang="de-AT" sz="2400" dirty="0" smtClean="0">
                <a:solidFill>
                  <a:srgbClr val="FF0000"/>
                </a:solidFill>
              </a:rPr>
              <a:t> </a:t>
            </a:r>
            <a:r>
              <a:rPr lang="en-US" sz="2400" i="1" dirty="0" smtClean="0"/>
              <a:t>on behalf of their employees. </a:t>
            </a:r>
            <a:r>
              <a:rPr lang="en-US" sz="2400" dirty="0" smtClean="0"/>
              <a:t>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838200"/>
          </a:xfrm>
        </p:spPr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7696200" cy="5287963"/>
          </a:xfrm>
        </p:spPr>
        <p:txBody>
          <a:bodyPr>
            <a:normAutofit/>
          </a:bodyPr>
          <a:lstStyle/>
          <a:p>
            <a:pPr algn="just"/>
            <a:r>
              <a:rPr lang="en-US" sz="2400" b="1" dirty="0" smtClean="0"/>
              <a:t>Pension funds </a:t>
            </a:r>
            <a:r>
              <a:rPr lang="en-US" sz="2400" dirty="0" smtClean="0"/>
              <a:t>receive payments (called </a:t>
            </a:r>
            <a:r>
              <a:rPr lang="en-US" sz="2400" i="1" dirty="0" smtClean="0">
                <a:solidFill>
                  <a:srgbClr val="7030A0"/>
                </a:solidFill>
              </a:rPr>
              <a:t>contributions</a:t>
            </a:r>
            <a:r>
              <a:rPr lang="en-US" sz="2400" dirty="0" smtClean="0"/>
              <a:t>) from employees, and/or their employers on behalf of the employees, and then invest the proceeds for </a:t>
            </a:r>
            <a:r>
              <a:rPr lang="en-US" sz="2400" dirty="0" smtClean="0">
                <a:solidFill>
                  <a:srgbClr val="FF0000"/>
                </a:solidFill>
              </a:rPr>
              <a:t>the benefit of the employees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endParaRPr lang="en-US" sz="2400" dirty="0" smtClean="0"/>
          </a:p>
          <a:p>
            <a:pPr algn="just"/>
            <a:r>
              <a:rPr lang="en-US" sz="2400" dirty="0" smtClean="0"/>
              <a:t>They typically invest in debt securities issued by </a:t>
            </a:r>
            <a:r>
              <a:rPr lang="en-US" sz="2400" dirty="0" smtClean="0">
                <a:solidFill>
                  <a:srgbClr val="0070C0"/>
                </a:solidFill>
              </a:rPr>
              <a:t>firms or government agencies </a:t>
            </a:r>
            <a:r>
              <a:rPr lang="en-US" sz="2400" dirty="0" smtClean="0"/>
              <a:t>and in </a:t>
            </a:r>
            <a:r>
              <a:rPr lang="en-US" sz="2400" dirty="0" smtClean="0">
                <a:solidFill>
                  <a:srgbClr val="00B050"/>
                </a:solidFill>
              </a:rPr>
              <a:t>equity securities </a:t>
            </a:r>
            <a:r>
              <a:rPr lang="en-US" sz="2400" dirty="0" smtClean="0"/>
              <a:t>issued by firms.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Cont.d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001000" cy="5516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Pension funds </a:t>
            </a:r>
            <a:r>
              <a:rPr lang="en-US" sz="2800" dirty="0" smtClean="0">
                <a:solidFill>
                  <a:srgbClr val="FFC000"/>
                </a:solidFill>
              </a:rPr>
              <a:t>employ portfolio managers </a:t>
            </a:r>
            <a:r>
              <a:rPr lang="en-US" sz="2800" dirty="0" smtClean="0"/>
              <a:t>to invest funds that result from pooling the employee/employer contributions. </a:t>
            </a:r>
          </a:p>
          <a:p>
            <a:endParaRPr lang="en-US" sz="2800" dirty="0" smtClean="0"/>
          </a:p>
          <a:p>
            <a:r>
              <a:rPr lang="en-US" sz="2800" dirty="0" smtClean="0"/>
              <a:t>They have bond portfolio managers who </a:t>
            </a:r>
            <a:r>
              <a:rPr lang="en-US" sz="2800" dirty="0" smtClean="0">
                <a:solidFill>
                  <a:srgbClr val="FF0000"/>
                </a:solidFill>
              </a:rPr>
              <a:t>purchase bonds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7030A0"/>
                </a:solidFill>
              </a:rPr>
              <a:t>stock portfolio managers </a:t>
            </a:r>
            <a:r>
              <a:rPr lang="en-US" sz="2800" dirty="0" smtClean="0"/>
              <a:t>who purchase stocks. </a:t>
            </a:r>
          </a:p>
          <a:p>
            <a:r>
              <a:rPr lang="en-US" sz="2800" dirty="0" smtClean="0"/>
              <a:t>Because of their large investments in debt securities or in stocks issued by firms, pension funds closely </a:t>
            </a:r>
            <a:r>
              <a:rPr lang="en-US" sz="2800" dirty="0" smtClean="0">
                <a:solidFill>
                  <a:srgbClr val="00B050"/>
                </a:solidFill>
              </a:rPr>
              <a:t>monitor the firms </a:t>
            </a:r>
            <a:r>
              <a:rPr lang="en-US" sz="2800" dirty="0" smtClean="0"/>
              <a:t>in which they invest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8153399" cy="388077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Like </a:t>
            </a:r>
            <a:r>
              <a:rPr lang="en-US" sz="2800" dirty="0" smtClean="0">
                <a:solidFill>
                  <a:srgbClr val="0070C0"/>
                </a:solidFill>
              </a:rPr>
              <a:t>mutual funds and insurance companies</a:t>
            </a:r>
            <a:r>
              <a:rPr lang="en-US" sz="2800" dirty="0" smtClean="0"/>
              <a:t>, they may periodically attempt to </a:t>
            </a:r>
            <a:r>
              <a:rPr lang="en-US" sz="2800" dirty="0" smtClean="0">
                <a:solidFill>
                  <a:srgbClr val="FF0000"/>
                </a:solidFill>
              </a:rPr>
              <a:t>influence the management </a:t>
            </a:r>
            <a:r>
              <a:rPr lang="en-US" sz="2800" dirty="0" smtClean="0"/>
              <a:t>of those firms to improve performance.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C. Mutual Funds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534400" cy="51355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Mutual funds</a:t>
            </a:r>
            <a:r>
              <a:rPr lang="en-US" sz="2400" i="1" dirty="0" smtClean="0"/>
              <a:t> </a:t>
            </a:r>
            <a:r>
              <a:rPr lang="en-US" sz="2400" dirty="0" smtClean="0"/>
              <a:t>are corporations that accept money from savers and then use these funds to </a:t>
            </a:r>
            <a:r>
              <a:rPr lang="en-US" sz="2400" dirty="0" smtClean="0">
                <a:solidFill>
                  <a:srgbClr val="FF0000"/>
                </a:solidFill>
              </a:rPr>
              <a:t>buy stocks, long-term </a:t>
            </a:r>
            <a:r>
              <a:rPr lang="en-US" sz="2400" dirty="0" smtClean="0">
                <a:solidFill>
                  <a:srgbClr val="00B050"/>
                </a:solidFill>
              </a:rPr>
              <a:t>bonds, or short-term debt instruments</a:t>
            </a:r>
            <a:r>
              <a:rPr lang="en-US" sz="2400" dirty="0" smtClean="0"/>
              <a:t> issued by businesses or government units. </a:t>
            </a:r>
          </a:p>
          <a:p>
            <a:r>
              <a:rPr lang="en-US" sz="2400" dirty="0" smtClean="0"/>
              <a:t>Mutual funds</a:t>
            </a:r>
            <a:r>
              <a:rPr lang="en-US" sz="2400" b="1" dirty="0" smtClean="0"/>
              <a:t> </a:t>
            </a:r>
            <a:r>
              <a:rPr lang="en-US" sz="2400" dirty="0" smtClean="0">
                <a:solidFill>
                  <a:srgbClr val="7030A0"/>
                </a:solidFill>
              </a:rPr>
              <a:t>sell shares </a:t>
            </a:r>
            <a:r>
              <a:rPr lang="en-US" sz="2400" dirty="0" smtClean="0"/>
              <a:t>to individuals, pool these funds, and use them to invest in securities. </a:t>
            </a:r>
          </a:p>
          <a:p>
            <a:r>
              <a:rPr lang="en-US" sz="2400" dirty="0" smtClean="0"/>
              <a:t>In other words a mutual fund pools the </a:t>
            </a:r>
            <a:r>
              <a:rPr lang="en-US" sz="2400" dirty="0" smtClean="0">
                <a:solidFill>
                  <a:srgbClr val="FF0000"/>
                </a:solidFill>
              </a:rPr>
              <a:t>funds of many people </a:t>
            </a:r>
            <a:r>
              <a:rPr lang="en-US" sz="2400" dirty="0" smtClean="0"/>
              <a:t>and managers invest the money in a diversified portfolio of securities to achieve some stated objective.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52400"/>
            <a:ext cx="6957312" cy="990600"/>
          </a:xfrm>
        </p:spPr>
        <p:txBody>
          <a:bodyPr/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371600"/>
            <a:ext cx="8000999" cy="4669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These organizations pool funds and thus reduce </a:t>
            </a:r>
            <a:r>
              <a:rPr lang="en-US" sz="2400" dirty="0" smtClean="0">
                <a:solidFill>
                  <a:srgbClr val="7030A0"/>
                </a:solidFill>
              </a:rPr>
              <a:t>risks by diversification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They also achieve economies of scale in analyzing </a:t>
            </a:r>
            <a:r>
              <a:rPr lang="en-US" sz="2400" dirty="0" smtClean="0">
                <a:solidFill>
                  <a:srgbClr val="C00000"/>
                </a:solidFill>
              </a:rPr>
              <a:t>securities, managing portfolios</a:t>
            </a:r>
            <a:r>
              <a:rPr lang="en-US" sz="2400" dirty="0" smtClean="0"/>
              <a:t>, and </a:t>
            </a:r>
            <a:r>
              <a:rPr lang="en-US" sz="2400" dirty="0" smtClean="0">
                <a:solidFill>
                  <a:srgbClr val="0070C0"/>
                </a:solidFill>
              </a:rPr>
              <a:t>buying and selling securities.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They continually stands ready to sell new shares to the </a:t>
            </a:r>
            <a:r>
              <a:rPr lang="en-US" sz="2400" dirty="0" smtClean="0">
                <a:solidFill>
                  <a:srgbClr val="00B050"/>
                </a:solidFill>
              </a:rPr>
              <a:t>public and to redeem </a:t>
            </a:r>
            <a:r>
              <a:rPr lang="en-US" sz="2400" dirty="0" smtClean="0"/>
              <a:t>its outstanding shares on demand at a price equal to an appropriate share of the  value of its portfolio which is computed daily at the close of the market.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Cont,d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610600" cy="551656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Different funds are designed to meet the objectives of different types of savers. </a:t>
            </a:r>
          </a:p>
          <a:p>
            <a:endParaRPr lang="en-US" sz="2400" dirty="0" smtClean="0"/>
          </a:p>
          <a:p>
            <a:r>
              <a:rPr lang="en-US" sz="2400" dirty="0" smtClean="0"/>
              <a:t>Hence, there are </a:t>
            </a:r>
            <a:r>
              <a:rPr lang="en-US" sz="2400" dirty="0" smtClean="0">
                <a:solidFill>
                  <a:srgbClr val="7030A0"/>
                </a:solidFill>
              </a:rPr>
              <a:t>bond funds </a:t>
            </a:r>
            <a:r>
              <a:rPr lang="en-US" sz="2400" dirty="0" smtClean="0"/>
              <a:t>for those who desire safety, </a:t>
            </a:r>
            <a:r>
              <a:rPr lang="en-US" sz="2400" dirty="0" smtClean="0">
                <a:solidFill>
                  <a:srgbClr val="00B050"/>
                </a:solidFill>
              </a:rPr>
              <a:t>stock funds </a:t>
            </a:r>
            <a:r>
              <a:rPr lang="en-US" sz="2400" dirty="0" smtClean="0"/>
              <a:t>for savers who are willing to accept significant risks in the hope of </a:t>
            </a:r>
            <a:r>
              <a:rPr lang="en-US" sz="2400" dirty="0" smtClean="0">
                <a:solidFill>
                  <a:srgbClr val="FF0000"/>
                </a:solidFill>
              </a:rPr>
              <a:t>higher returns</a:t>
            </a:r>
            <a:r>
              <a:rPr lang="en-US" sz="2400" dirty="0" smtClean="0"/>
              <a:t>, and still other funds that are used as interest-bearing checking accounts (the </a:t>
            </a:r>
            <a:r>
              <a:rPr lang="en-US" sz="2400" i="1" dirty="0" smtClean="0"/>
              <a:t>money market funds</a:t>
            </a:r>
            <a:r>
              <a:rPr lang="en-US" sz="2400" dirty="0" smtClean="0"/>
              <a:t>). </a:t>
            </a:r>
          </a:p>
          <a:p>
            <a:r>
              <a:rPr lang="en-US" sz="2400" dirty="0" smtClean="0"/>
              <a:t>Thus, mutual funds are classified into three broad types. These are: 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8305800" cy="5440363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ü"/>
            </a:pPr>
            <a:r>
              <a:rPr lang="x-none" sz="2800" b="1" i="1" dirty="0" smtClean="0"/>
              <a:t>Money market mutual funds </a:t>
            </a:r>
            <a:r>
              <a:rPr lang="x-none" sz="2800" dirty="0" smtClean="0"/>
              <a:t>pool the proceeds received from individual investors to invest in </a:t>
            </a:r>
            <a:r>
              <a:rPr lang="x-none" sz="2800" dirty="0" smtClean="0">
                <a:solidFill>
                  <a:srgbClr val="FF0000"/>
                </a:solidFill>
              </a:rPr>
              <a:t>money market (short-term) securities </a:t>
            </a:r>
            <a:r>
              <a:rPr lang="x-none" sz="2800" dirty="0" smtClean="0"/>
              <a:t>issued by firms and other financial institutions.</a:t>
            </a:r>
            <a:endParaRPr lang="en-US" sz="2800" dirty="0" smtClean="0"/>
          </a:p>
          <a:p>
            <a:pPr lvl="0">
              <a:buFont typeface="Wingdings" pitchFamily="2" charset="2"/>
              <a:buChar char="ü"/>
            </a:pPr>
            <a:r>
              <a:rPr lang="x-none" sz="2800" b="1" i="1" dirty="0" smtClean="0"/>
              <a:t>Bond mutual funds </a:t>
            </a:r>
            <a:r>
              <a:rPr lang="x-none" sz="2800" dirty="0" smtClean="0"/>
              <a:t>pool the proceeds received from individual investors to </a:t>
            </a:r>
            <a:r>
              <a:rPr lang="x-none" sz="2800" dirty="0" smtClean="0">
                <a:solidFill>
                  <a:srgbClr val="00B050"/>
                </a:solidFill>
              </a:rPr>
              <a:t>invest in bonds</a:t>
            </a:r>
            <a:r>
              <a:rPr lang="x-none" sz="2800" dirty="0" smtClean="0"/>
              <a:t>, and </a:t>
            </a:r>
            <a:endParaRPr lang="en-US" sz="2800" dirty="0" smtClean="0"/>
          </a:p>
          <a:p>
            <a:pPr lvl="0">
              <a:buFont typeface="Wingdings" pitchFamily="2" charset="2"/>
              <a:buChar char="ü"/>
            </a:pPr>
            <a:r>
              <a:rPr lang="x-none" sz="2800" b="1" i="1" dirty="0" smtClean="0"/>
              <a:t>Stock mutual funds </a:t>
            </a:r>
            <a:r>
              <a:rPr lang="x-none" sz="2800" dirty="0" smtClean="0"/>
              <a:t>pool the proceeds received from investors to </a:t>
            </a:r>
            <a:r>
              <a:rPr lang="x-none" sz="2800" dirty="0" smtClean="0">
                <a:solidFill>
                  <a:srgbClr val="00B0F0"/>
                </a:solidFill>
              </a:rPr>
              <a:t>invest in stocks. </a:t>
            </a:r>
            <a:endParaRPr lang="en-US" sz="2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762000"/>
          </a:xfrm>
        </p:spPr>
        <p:txBody>
          <a:bodyPr/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686800" cy="5211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Mutual funds are regulated by </a:t>
            </a:r>
            <a:r>
              <a:rPr lang="en-US" sz="2800" dirty="0" smtClean="0">
                <a:solidFill>
                  <a:srgbClr val="00B050"/>
                </a:solidFill>
              </a:rPr>
              <a:t>the Securities and Exchange Commission </a:t>
            </a:r>
            <a:r>
              <a:rPr lang="en-US" sz="2800" dirty="0" smtClean="0"/>
              <a:t>(SEC). </a:t>
            </a:r>
          </a:p>
          <a:p>
            <a:endParaRPr lang="en-US" sz="2800" dirty="0"/>
          </a:p>
          <a:p>
            <a:r>
              <a:rPr lang="en-US" sz="2800" dirty="0" smtClean="0"/>
              <a:t>Primary objective of regulation is the </a:t>
            </a:r>
            <a:r>
              <a:rPr lang="en-US" sz="2800" i="1" dirty="0" smtClean="0"/>
              <a:t>enforcement of </a:t>
            </a:r>
            <a:r>
              <a:rPr lang="en-US" sz="2800" i="1" dirty="0" smtClean="0">
                <a:solidFill>
                  <a:srgbClr val="C00000"/>
                </a:solidFill>
              </a:rPr>
              <a:t>reporting and disclosure requirements</a:t>
            </a:r>
            <a:r>
              <a:rPr lang="en-US" sz="2800" dirty="0" smtClean="0">
                <a:solidFill>
                  <a:srgbClr val="C00000"/>
                </a:solidFill>
              </a:rPr>
              <a:t> </a:t>
            </a:r>
            <a:r>
              <a:rPr lang="en-US" sz="2800" dirty="0" smtClean="0"/>
              <a:t>to protect the investor</a:t>
            </a:r>
            <a:r>
              <a:rPr lang="en-US" sz="2400" dirty="0" smtClean="0"/>
              <a:t>.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305799" cy="914400"/>
          </a:xfrm>
        </p:spPr>
        <p:txBody>
          <a:bodyPr/>
          <a:lstStyle/>
          <a:p>
            <a:r>
              <a:rPr lang="en-US" b="1" dirty="0" smtClean="0"/>
              <a:t>Investment Banking Firms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7848600" cy="4822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Investment bank is a financial institution engaged in securities business.</a:t>
            </a:r>
          </a:p>
          <a:p>
            <a:r>
              <a:rPr lang="en-US" sz="2400" dirty="0" smtClean="0"/>
              <a:t> Investment banking firms perform activities related to the </a:t>
            </a:r>
            <a:r>
              <a:rPr lang="en-US" sz="2400" dirty="0" smtClean="0">
                <a:solidFill>
                  <a:srgbClr val="C00000"/>
                </a:solidFill>
              </a:rPr>
              <a:t>issuing of new securities </a:t>
            </a:r>
            <a:r>
              <a:rPr lang="en-US" sz="2400" dirty="0" smtClean="0"/>
              <a:t>and </a:t>
            </a:r>
            <a:r>
              <a:rPr lang="en-US" sz="2400" dirty="0" smtClean="0">
                <a:solidFill>
                  <a:srgbClr val="7030A0"/>
                </a:solidFill>
              </a:rPr>
              <a:t>the arrangement of financial transactions</a:t>
            </a:r>
            <a:r>
              <a:rPr lang="en-US" sz="2400" dirty="0" smtClean="0"/>
              <a:t>. </a:t>
            </a:r>
          </a:p>
          <a:p>
            <a:r>
              <a:rPr lang="en-US" sz="2400" dirty="0" smtClean="0"/>
              <a:t>They mainly involved in </a:t>
            </a:r>
            <a:r>
              <a:rPr lang="en-US" sz="2400" dirty="0" smtClean="0">
                <a:solidFill>
                  <a:srgbClr val="00B050"/>
                </a:solidFill>
              </a:rPr>
              <a:t>primary markets</a:t>
            </a:r>
            <a:r>
              <a:rPr lang="en-US" sz="2400" dirty="0" smtClean="0"/>
              <a:t>, the market in which new issues are sold and bought for the first time. </a:t>
            </a:r>
          </a:p>
          <a:p>
            <a:r>
              <a:rPr lang="en-US" sz="2400" dirty="0" smtClean="0"/>
              <a:t>They advice issuers on how best </a:t>
            </a:r>
            <a:r>
              <a:rPr lang="en-US" sz="2400" dirty="0" smtClean="0">
                <a:solidFill>
                  <a:srgbClr val="00B0F0"/>
                </a:solidFill>
              </a:rPr>
              <a:t>raise funds</a:t>
            </a:r>
            <a:r>
              <a:rPr lang="en-US" sz="2400" dirty="0" smtClean="0"/>
              <a:t>, and then they help sell the securities.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60590"/>
            <a:ext cx="8001000" cy="3880773"/>
          </a:xfrm>
        </p:spPr>
        <p:txBody>
          <a:bodyPr>
            <a:normAutofit/>
          </a:bodyPr>
          <a:lstStyle/>
          <a:p>
            <a:r>
              <a:rPr lang="en-US" sz="2400" dirty="0"/>
              <a:t>There are </a:t>
            </a:r>
            <a:r>
              <a:rPr lang="en-US" sz="2400" dirty="0">
                <a:solidFill>
                  <a:srgbClr val="00B0F0"/>
                </a:solidFill>
              </a:rPr>
              <a:t>three different </a:t>
            </a:r>
            <a:r>
              <a:rPr lang="en-US" sz="2400" dirty="0"/>
              <a:t>ways for transferring capital or fund from savers to borrowers in the </a:t>
            </a:r>
            <a:r>
              <a:rPr lang="en-US" sz="2400" dirty="0">
                <a:solidFill>
                  <a:srgbClr val="FF0000"/>
                </a:solidFill>
              </a:rPr>
              <a:t>financial </a:t>
            </a:r>
            <a:r>
              <a:rPr lang="en-US" sz="2400" dirty="0" smtClean="0">
                <a:solidFill>
                  <a:srgbClr val="FF0000"/>
                </a:solidFill>
              </a:rPr>
              <a:t>system</a:t>
            </a:r>
            <a:r>
              <a:rPr lang="en-US" sz="2400" dirty="0" smtClean="0"/>
              <a:t>. This are </a:t>
            </a:r>
          </a:p>
          <a:p>
            <a:pPr>
              <a:buNone/>
            </a:pPr>
            <a:r>
              <a:rPr lang="en-US" sz="2400" dirty="0"/>
              <a:t>1</a:t>
            </a:r>
            <a:r>
              <a:rPr lang="en-US" sz="2400" dirty="0" smtClean="0"/>
              <a:t> </a:t>
            </a:r>
            <a:r>
              <a:rPr lang="en-US" sz="2400" dirty="0"/>
              <a:t>direct transfers of money and securities,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2.investment </a:t>
            </a:r>
            <a:r>
              <a:rPr lang="en-US" sz="2400" dirty="0"/>
              <a:t>banking house, and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3. financial </a:t>
            </a:r>
            <a:r>
              <a:rPr lang="en-US" sz="2400" dirty="0"/>
              <a:t>intermediaries.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229600" cy="5287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Investment banking is a type of financial service that focuses on </a:t>
            </a:r>
            <a:r>
              <a:rPr lang="en-US" sz="2400" dirty="0" smtClean="0">
                <a:solidFill>
                  <a:srgbClr val="00B0F0"/>
                </a:solidFill>
              </a:rPr>
              <a:t>helping companies </a:t>
            </a:r>
            <a:r>
              <a:rPr lang="en-US" sz="2400" dirty="0" smtClean="0">
                <a:solidFill>
                  <a:srgbClr val="7030A0"/>
                </a:solidFill>
              </a:rPr>
              <a:t>acquire funds and grow </a:t>
            </a:r>
            <a:r>
              <a:rPr lang="en-US" sz="2400" dirty="0" smtClean="0"/>
              <a:t>their portfolios.</a:t>
            </a:r>
          </a:p>
          <a:p>
            <a:endParaRPr lang="en-US" sz="2400" dirty="0" smtClean="0"/>
          </a:p>
          <a:p>
            <a:r>
              <a:rPr lang="en-US" sz="2400" dirty="0" smtClean="0"/>
              <a:t> Investment banking firms </a:t>
            </a:r>
            <a:r>
              <a:rPr lang="en-US" sz="2400" dirty="0" smtClean="0">
                <a:solidFill>
                  <a:srgbClr val="FFC000"/>
                </a:solidFill>
              </a:rPr>
              <a:t>assist client companies</a:t>
            </a:r>
            <a:r>
              <a:rPr lang="en-US" sz="2400" dirty="0" smtClean="0"/>
              <a:t> in obtaining funds by </a:t>
            </a:r>
            <a:r>
              <a:rPr lang="en-US" sz="2400" dirty="0" smtClean="0">
                <a:solidFill>
                  <a:srgbClr val="C00000"/>
                </a:solidFill>
              </a:rPr>
              <a:t>selling securities</a:t>
            </a:r>
            <a:r>
              <a:rPr lang="en-US" sz="2400" dirty="0" smtClean="0"/>
              <a:t>, i.e., raise funds for clients and </a:t>
            </a:r>
            <a:r>
              <a:rPr lang="en-US" sz="2400" dirty="0" smtClean="0">
                <a:solidFill>
                  <a:srgbClr val="00B050"/>
                </a:solidFill>
              </a:rPr>
              <a:t>act as brokers or dealers</a:t>
            </a:r>
            <a:r>
              <a:rPr lang="en-US" sz="2400" dirty="0" smtClean="0"/>
              <a:t> in the buying and selling securities in secondary markets, i.e., assisting clients in the sale or purchase of securities.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Types of Modern investment banks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001000" cy="52117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1. The Corporate Business. </a:t>
            </a:r>
            <a:r>
              <a:rPr lang="en-US" sz="2400" dirty="0" smtClean="0"/>
              <a:t>The corporate side of investment banking is a fee-for service business; that is, the </a:t>
            </a:r>
            <a:r>
              <a:rPr lang="en-US" sz="2400" dirty="0" smtClean="0">
                <a:solidFill>
                  <a:srgbClr val="7030A0"/>
                </a:solidFill>
              </a:rPr>
              <a:t>firm sells its expertise</a:t>
            </a:r>
            <a:r>
              <a:rPr lang="en-US" sz="2400" dirty="0" smtClean="0"/>
              <a:t>. The main expertise banks have is in </a:t>
            </a:r>
            <a:r>
              <a:rPr lang="en-US" sz="2400" dirty="0" smtClean="0">
                <a:solidFill>
                  <a:srgbClr val="00B050"/>
                </a:solidFill>
              </a:rPr>
              <a:t>underwriting securities</a:t>
            </a:r>
            <a:r>
              <a:rPr lang="en-US" sz="2400" dirty="0" smtClean="0"/>
              <a:t>, but they also sell other services. </a:t>
            </a:r>
          </a:p>
          <a:p>
            <a:r>
              <a:rPr lang="en-US" sz="2400" dirty="0" smtClean="0"/>
              <a:t>They provide </a:t>
            </a:r>
            <a:r>
              <a:rPr lang="en-US" sz="2400" dirty="0" smtClean="0">
                <a:solidFill>
                  <a:srgbClr val="FF0000"/>
                </a:solidFill>
              </a:rPr>
              <a:t>merger and acquisition advice </a:t>
            </a:r>
            <a:r>
              <a:rPr lang="en-US" sz="2400" dirty="0" smtClean="0"/>
              <a:t>in the form of prospecting for takeover targets, advising clients about the </a:t>
            </a:r>
            <a:r>
              <a:rPr lang="en-US" sz="2400" dirty="0" smtClean="0">
                <a:solidFill>
                  <a:srgbClr val="00B0F0"/>
                </a:solidFill>
              </a:rPr>
              <a:t>price to be offered </a:t>
            </a:r>
            <a:r>
              <a:rPr lang="en-US" sz="2400" dirty="0" smtClean="0"/>
              <a:t>for these targets, finding financing for the takeover, and planning takeover tactics or, on the other side, </a:t>
            </a:r>
            <a:r>
              <a:rPr lang="en-US" sz="2400" dirty="0" smtClean="0">
                <a:solidFill>
                  <a:srgbClr val="00B0F0"/>
                </a:solidFill>
              </a:rPr>
              <a:t>takeover defenses</a:t>
            </a:r>
            <a:r>
              <a:rPr lang="en-US" dirty="0" smtClean="0">
                <a:solidFill>
                  <a:srgbClr val="00B0F0"/>
                </a:solidFill>
              </a:rPr>
              <a:t>.</a:t>
            </a:r>
            <a:endParaRPr lang="en-US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8229600" cy="5211763"/>
          </a:xfrm>
        </p:spPr>
        <p:txBody>
          <a:bodyPr>
            <a:normAutofit/>
          </a:bodyPr>
          <a:lstStyle/>
          <a:p>
            <a:pPr lvl="0"/>
            <a:r>
              <a:rPr lang="en-US" sz="2400" b="1" dirty="0" smtClean="0"/>
              <a:t>2. </a:t>
            </a:r>
            <a:r>
              <a:rPr lang="x-none" sz="2400" b="1" dirty="0" smtClean="0"/>
              <a:t>The Sales and Trading Business. </a:t>
            </a:r>
            <a:r>
              <a:rPr lang="x-none" sz="2400" dirty="0" smtClean="0"/>
              <a:t>Investment banks that </a:t>
            </a:r>
            <a:r>
              <a:rPr lang="x-none" sz="2400" dirty="0" smtClean="0">
                <a:solidFill>
                  <a:srgbClr val="7030A0"/>
                </a:solidFill>
              </a:rPr>
              <a:t>underwrite securities sell </a:t>
            </a:r>
            <a:r>
              <a:rPr lang="x-none" sz="2400" dirty="0" smtClean="0"/>
              <a:t>them on the sales and trading end of their business to the bank’s institutional investors.</a:t>
            </a:r>
            <a:endParaRPr lang="en-US" sz="2400" dirty="0" smtClean="0"/>
          </a:p>
          <a:p>
            <a:r>
              <a:rPr lang="x-none" sz="2400" dirty="0" smtClean="0"/>
              <a:t>These investors include mutual funds, pension funds, and insurance companies. </a:t>
            </a:r>
            <a:endParaRPr lang="en-US" sz="2400" dirty="0" smtClean="0"/>
          </a:p>
          <a:p>
            <a:r>
              <a:rPr lang="x-none" sz="2400" dirty="0" smtClean="0"/>
              <a:t>Sales and trading also consists of </a:t>
            </a:r>
            <a:r>
              <a:rPr lang="x-none" sz="2400" dirty="0" smtClean="0">
                <a:solidFill>
                  <a:srgbClr val="00B050"/>
                </a:solidFill>
              </a:rPr>
              <a:t>public market making</a:t>
            </a:r>
            <a:r>
              <a:rPr lang="x-none" sz="2400" dirty="0" smtClean="0"/>
              <a:t>, trading for clients, and trading on the investment banking </a:t>
            </a:r>
            <a:r>
              <a:rPr lang="x-none" sz="2400" dirty="0" smtClean="0">
                <a:solidFill>
                  <a:srgbClr val="FF0000"/>
                </a:solidFill>
              </a:rPr>
              <a:t>firm’s own account</a:t>
            </a:r>
            <a:r>
              <a:rPr lang="x-none" sz="2400" dirty="0" smtClean="0"/>
              <a:t>.</a:t>
            </a: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305800" cy="55165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3. Market making </a:t>
            </a:r>
            <a:r>
              <a:rPr lang="en-US" sz="2400" dirty="0" smtClean="0"/>
              <a:t>requires that the investment bank act as a </a:t>
            </a:r>
            <a:r>
              <a:rPr lang="en-US" sz="2400" b="1" dirty="0" smtClean="0"/>
              <a:t>dealer </a:t>
            </a:r>
            <a:r>
              <a:rPr lang="en-US" sz="2400" dirty="0" smtClean="0"/>
              <a:t>in securities, standing ready to</a:t>
            </a:r>
            <a:r>
              <a:rPr lang="en-US" sz="2400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buy and sell, </a:t>
            </a:r>
            <a:r>
              <a:rPr lang="en-US" sz="2400" dirty="0" smtClean="0"/>
              <a:t>respectively, at wholesale (</a:t>
            </a:r>
            <a:r>
              <a:rPr lang="en-US" sz="2400" b="1" dirty="0" smtClean="0"/>
              <a:t>bid</a:t>
            </a:r>
            <a:r>
              <a:rPr lang="en-US" sz="2400" dirty="0" smtClean="0"/>
              <a:t>) and retail (</a:t>
            </a:r>
            <a:r>
              <a:rPr lang="en-US" sz="2400" b="1" dirty="0" smtClean="0"/>
              <a:t>ask</a:t>
            </a:r>
            <a:r>
              <a:rPr lang="en-US" sz="2400" dirty="0" smtClean="0"/>
              <a:t>) prices. </a:t>
            </a:r>
          </a:p>
          <a:p>
            <a:r>
              <a:rPr lang="en-US" sz="2400" dirty="0" smtClean="0"/>
              <a:t>The bank makes money on the difference between the </a:t>
            </a:r>
            <a:r>
              <a:rPr lang="en-US" sz="2400" dirty="0" smtClean="0">
                <a:solidFill>
                  <a:srgbClr val="C00000"/>
                </a:solidFill>
              </a:rPr>
              <a:t>bid and ask price</a:t>
            </a:r>
            <a:r>
              <a:rPr lang="en-US" sz="2400" dirty="0" smtClean="0"/>
              <a:t>, or the </a:t>
            </a:r>
            <a:r>
              <a:rPr lang="en-US" sz="2400" b="1" dirty="0" smtClean="0"/>
              <a:t>bid-ask spread</a:t>
            </a:r>
            <a:r>
              <a:rPr lang="en-US" sz="2400" dirty="0" smtClean="0"/>
              <a:t>. Banks do this not only for </a:t>
            </a:r>
            <a:r>
              <a:rPr lang="en-US" sz="2400" dirty="0" smtClean="0">
                <a:solidFill>
                  <a:srgbClr val="00B0F0"/>
                </a:solidFill>
              </a:rPr>
              <a:t>corporate debt and equity securities</a:t>
            </a:r>
            <a:r>
              <a:rPr lang="en-US" sz="2400" dirty="0" smtClean="0"/>
              <a:t>, but also</a:t>
            </a:r>
            <a:r>
              <a:rPr lang="en-US" sz="2400" b="1" dirty="0" smtClean="0"/>
              <a:t> </a:t>
            </a:r>
            <a:r>
              <a:rPr lang="en-US" sz="2400" dirty="0" smtClean="0"/>
              <a:t>as dealers in a variety of government securities.</a:t>
            </a:r>
          </a:p>
          <a:p>
            <a:r>
              <a:rPr lang="en-US" sz="2400" dirty="0" smtClean="0"/>
              <a:t> In addition, investment banks trade</a:t>
            </a:r>
            <a:r>
              <a:rPr lang="en-US" sz="2400" b="1" dirty="0" smtClean="0"/>
              <a:t> </a:t>
            </a:r>
            <a:r>
              <a:rPr lang="en-US" sz="2400" dirty="0" smtClean="0"/>
              <a:t>securities using their </a:t>
            </a:r>
            <a:r>
              <a:rPr lang="en-US" sz="2400" dirty="0" smtClean="0">
                <a:solidFill>
                  <a:srgbClr val="00B050"/>
                </a:solidFill>
              </a:rPr>
              <a:t>own fund</a:t>
            </a:r>
            <a:r>
              <a:rPr lang="en-US" sz="2400" dirty="0" smtClean="0"/>
              <a:t>, which is known as </a:t>
            </a:r>
            <a:r>
              <a:rPr lang="en-US" sz="2400" b="1" dirty="0" smtClean="0"/>
              <a:t>proprietary trading</a:t>
            </a:r>
            <a:r>
              <a:rPr lang="en-US" sz="2400" dirty="0" smtClean="0"/>
              <a:t>. Proprietary</a:t>
            </a:r>
            <a:r>
              <a:rPr lang="en-US" sz="2400" b="1" dirty="0" smtClean="0"/>
              <a:t> </a:t>
            </a:r>
            <a:r>
              <a:rPr lang="en-US" sz="2400" dirty="0" smtClean="0"/>
              <a:t>trading </a:t>
            </a:r>
            <a:r>
              <a:rPr lang="en-US" sz="2400" dirty="0" smtClean="0">
                <a:solidFill>
                  <a:srgbClr val="7030A0"/>
                </a:solidFill>
              </a:rPr>
              <a:t>is riskier for an investment bank</a:t>
            </a:r>
            <a:r>
              <a:rPr lang="en-US" sz="2400" dirty="0" smtClean="0"/>
              <a:t> than being a dealer and earning the bid-ask</a:t>
            </a:r>
            <a:r>
              <a:rPr lang="en-US" sz="2400" b="1" dirty="0" smtClean="0"/>
              <a:t> </a:t>
            </a:r>
            <a:r>
              <a:rPr lang="en-US" sz="2400" dirty="0" smtClean="0"/>
              <a:t>spread, but the rewards can be commensurably larger.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dirty="0" smtClean="0"/>
              <a:t>Risks in Financial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8534400" cy="513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en-US" sz="2800" b="1" dirty="0" smtClean="0">
                <a:latin typeface="Times New Roman" pitchFamily="18" charset="0"/>
                <a:cs typeface="Times New Roman" pitchFamily="18" charset="0"/>
              </a:rPr>
              <a:t>Credit</a:t>
            </a:r>
            <a:r>
              <a:rPr lang="en-GB" altLang="en-US" sz="2800" dirty="0" smtClean="0">
                <a:latin typeface="Times New Roman" pitchFamily="18" charset="0"/>
                <a:cs typeface="Times New Roman" pitchFamily="18" charset="0"/>
              </a:rPr>
              <a:t> or </a:t>
            </a:r>
            <a:r>
              <a:rPr lang="en-GB" altLang="en-US" sz="2800" b="1" dirty="0" smtClean="0">
                <a:latin typeface="Times New Roman" pitchFamily="18" charset="0"/>
                <a:cs typeface="Times New Roman" pitchFamily="18" charset="0"/>
              </a:rPr>
              <a:t>default risk:</a:t>
            </a:r>
            <a:r>
              <a:rPr lang="en-GB" altLang="en-US" sz="2800" dirty="0" smtClean="0">
                <a:latin typeface="Times New Roman" pitchFamily="18" charset="0"/>
                <a:cs typeface="Times New Roman" pitchFamily="18" charset="0"/>
              </a:rPr>
              <a:t> is the risk that a </a:t>
            </a:r>
            <a:r>
              <a:rPr lang="en-US" altLang="en-US" sz="2800" dirty="0" smtClean="0"/>
              <a:t>Deficit Spending Unit</a:t>
            </a:r>
            <a:r>
              <a:rPr lang="en-GB" altLang="en-US" sz="2800" dirty="0" smtClean="0">
                <a:latin typeface="Times New Roman" pitchFamily="18" charset="0"/>
                <a:cs typeface="Times New Roman" pitchFamily="18" charset="0"/>
              </a:rPr>
              <a:t> (DSU) will not pay as agreed, thus affecting the rate of return on an asset.</a:t>
            </a:r>
          </a:p>
          <a:p>
            <a:pPr marL="342900" lvl="1" indent="-342900">
              <a:lnSpc>
                <a:spcPct val="90000"/>
              </a:lnSpc>
              <a:buFont typeface="Arial" pitchFamily="34" charset="0"/>
              <a:buChar char="•"/>
            </a:pPr>
            <a:r>
              <a:rPr lang="en-GB" altLang="en-US" sz="2800" b="1" dirty="0" smtClean="0">
                <a:latin typeface="Times New Roman" pitchFamily="18" charset="0"/>
                <a:cs typeface="Times New Roman" pitchFamily="18" charset="0"/>
              </a:rPr>
              <a:t>Interest rate/Funding/ risk:</a:t>
            </a:r>
            <a:r>
              <a:rPr lang="en-GB" altLang="en-US" sz="2800" dirty="0" smtClean="0">
                <a:latin typeface="Times New Roman" pitchFamily="18" charset="0"/>
                <a:cs typeface="Times New Roman" pitchFamily="18" charset="0"/>
              </a:rPr>
              <a:t> is the risk of fluctuations in a security's price or reinvestment income caused by changes in market interest rates. 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/>
              <a:t>t is a risk </a:t>
            </a:r>
            <a:r>
              <a:rPr lang="de-AT" sz="2400" dirty="0" smtClean="0"/>
              <a:t>caused by interest rate changes when DIs borrow long(short) and lend short(long).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GB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GB" altLang="en-US" sz="2800" b="1" dirty="0" smtClean="0">
                <a:latin typeface="Times New Roman" pitchFamily="18" charset="0"/>
                <a:cs typeface="Times New Roman" pitchFamily="18" charset="0"/>
              </a:rPr>
              <a:t>Liquidity risk:</a:t>
            </a:r>
            <a:r>
              <a:rPr lang="en-GB" altLang="en-US" sz="2800" dirty="0" smtClean="0">
                <a:latin typeface="Times New Roman" pitchFamily="18" charset="0"/>
                <a:cs typeface="Times New Roman" pitchFamily="18" charset="0"/>
              </a:rPr>
              <a:t> is the risk that the financial institution’s cash inflows will not be able to meet its cash outflows.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6868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Risks in Financial Industry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8686800" cy="5059363"/>
          </a:xfrm>
        </p:spPr>
        <p:txBody>
          <a:bodyPr>
            <a:normAutofit/>
          </a:bodyPr>
          <a:lstStyle/>
          <a:p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Foreign exchange risk: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is the risk that fluctuations in the foreign exchange rates will affect the profit of the financial institution.</a:t>
            </a:r>
          </a:p>
          <a:p>
            <a:r>
              <a:rPr lang="en-US" altLang="en-US" sz="2400" b="1" dirty="0" smtClean="0">
                <a:latin typeface="Times New Roman" pitchFamily="18" charset="0"/>
                <a:cs typeface="Times New Roman" pitchFamily="18" charset="0"/>
              </a:rPr>
              <a:t>Political/regulatory/ risk</a:t>
            </a:r>
            <a:r>
              <a:rPr lang="en-US" altLang="en-US" sz="2400" dirty="0" smtClean="0">
                <a:latin typeface="Times New Roman" pitchFamily="18" charset="0"/>
                <a:cs typeface="Times New Roman" pitchFamily="18" charset="0"/>
              </a:rPr>
              <a:t> is the risk that actions of foreign governments or regulators will affect the profit of the financial institution.</a:t>
            </a:r>
          </a:p>
          <a:p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/>
              <a:t>It is the risk that regulators will change the rules so as to impact the earnings of the institution unfavorably.</a:t>
            </a:r>
            <a:endParaRPr lang="en-US" alt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</a:t>
            </a:r>
            <a:r>
              <a:rPr lang="en-US" sz="4000" dirty="0" smtClean="0"/>
              <a:t>End of chapter Two</a:t>
            </a:r>
            <a:endParaRPr lang="en-US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7467599" cy="4898363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sz="2400" b="1" dirty="0" smtClean="0"/>
              <a:t>Direct </a:t>
            </a:r>
            <a:r>
              <a:rPr lang="en-US" sz="2400" b="1" dirty="0"/>
              <a:t>transfer of money and </a:t>
            </a:r>
            <a:r>
              <a:rPr lang="en-US" sz="2400" b="1" dirty="0" smtClean="0"/>
              <a:t>securities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 </a:t>
            </a:r>
            <a:r>
              <a:rPr lang="en-US" sz="2400" dirty="0"/>
              <a:t>is the easier way to transferring the capital or fund from </a:t>
            </a:r>
            <a:r>
              <a:rPr lang="en-US" sz="2400" dirty="0">
                <a:solidFill>
                  <a:srgbClr val="00B0F0"/>
                </a:solidFill>
              </a:rPr>
              <a:t>both borrower and saver</a:t>
            </a:r>
            <a:r>
              <a:rPr lang="en-US" sz="2400" dirty="0"/>
              <a:t>. The </a:t>
            </a:r>
            <a:r>
              <a:rPr lang="en-US" sz="2400" dirty="0">
                <a:solidFill>
                  <a:srgbClr val="FF0000"/>
                </a:solidFill>
              </a:rPr>
              <a:t>borrowers no need to go through </a:t>
            </a:r>
            <a:r>
              <a:rPr lang="en-US" sz="2400" dirty="0"/>
              <a:t>the </a:t>
            </a:r>
            <a:r>
              <a:rPr lang="en-US" sz="2400" dirty="0">
                <a:solidFill>
                  <a:srgbClr val="7030A0"/>
                </a:solidFill>
              </a:rPr>
              <a:t>investment bankers or any financial intermediaries</a:t>
            </a:r>
            <a:r>
              <a:rPr lang="en-US" sz="2400" dirty="0"/>
              <a:t>. </a:t>
            </a:r>
            <a:endParaRPr lang="en-US" sz="24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en-US" sz="2400" dirty="0" smtClean="0"/>
              <a:t>The </a:t>
            </a:r>
            <a:r>
              <a:rPr lang="en-US" sz="2400" dirty="0"/>
              <a:t>scenario of direct transfer of money and securities will only occur when the businesses sell the shares or bonds to the savers directly in </a:t>
            </a:r>
            <a:r>
              <a:rPr lang="en-US" sz="2400" dirty="0">
                <a:solidFill>
                  <a:srgbClr val="00B050"/>
                </a:solidFill>
              </a:rPr>
              <a:t>the financial market </a:t>
            </a:r>
            <a:r>
              <a:rPr lang="en-US" sz="2400" dirty="0"/>
              <a:t>without go through any </a:t>
            </a:r>
            <a:r>
              <a:rPr lang="en-US" sz="2400" dirty="0">
                <a:solidFill>
                  <a:srgbClr val="FFC000"/>
                </a:solidFill>
              </a:rPr>
              <a:t>financial institution.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Cont,d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8686800" cy="5364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This direct transfer of money and securities is only suitable for the small firms and procedure is raised by a </a:t>
            </a:r>
            <a:r>
              <a:rPr lang="en-US" sz="2400" dirty="0" smtClean="0">
                <a:solidFill>
                  <a:srgbClr val="FFC000"/>
                </a:solidFill>
              </a:rPr>
              <a:t>small amount of capital</a:t>
            </a:r>
          </a:p>
          <a:p>
            <a:r>
              <a:rPr lang="en-US" sz="2400" dirty="0" smtClean="0"/>
              <a:t>For example, a person needs capital to starting his new business but he is lack of capital. So his </a:t>
            </a:r>
            <a:r>
              <a:rPr lang="en-US" sz="2400" dirty="0" smtClean="0">
                <a:solidFill>
                  <a:srgbClr val="7030A0"/>
                </a:solidFill>
              </a:rPr>
              <a:t>uncle lends </a:t>
            </a:r>
            <a:r>
              <a:rPr lang="en-US" sz="2400" dirty="0" smtClean="0"/>
              <a:t>him money to raise fund in order to </a:t>
            </a:r>
            <a:r>
              <a:rPr lang="en-US" sz="2400" dirty="0" smtClean="0">
                <a:solidFill>
                  <a:srgbClr val="0070C0"/>
                </a:solidFill>
              </a:rPr>
              <a:t>starting business</a:t>
            </a:r>
            <a:r>
              <a:rPr lang="en-US" sz="2400" dirty="0" smtClean="0"/>
              <a:t>. So his uncle direct transfer the money to that person.</a:t>
            </a:r>
          </a:p>
          <a:p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6343</TotalTime>
  <Words>4458</Words>
  <Application>Microsoft Office PowerPoint</Application>
  <PresentationFormat>On-screen Show (4:3)</PresentationFormat>
  <Paragraphs>320</Paragraphs>
  <Slides>76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76</vt:i4>
      </vt:variant>
    </vt:vector>
  </HeadingPairs>
  <TitlesOfParts>
    <vt:vector size="84" baseType="lpstr">
      <vt:lpstr>Arial</vt:lpstr>
      <vt:lpstr>Calibri</vt:lpstr>
      <vt:lpstr>Courier New</vt:lpstr>
      <vt:lpstr>Times New Roman</vt:lpstr>
      <vt:lpstr>Trebuchet MS</vt:lpstr>
      <vt:lpstr>Wingdings</vt:lpstr>
      <vt:lpstr>Wingdings 3</vt:lpstr>
      <vt:lpstr>Facet</vt:lpstr>
      <vt:lpstr>PowerPoint Presentation</vt:lpstr>
      <vt:lpstr>Overview of Financial Institutions </vt:lpstr>
      <vt:lpstr>Cont,d </vt:lpstr>
      <vt:lpstr>Cont,d</vt:lpstr>
      <vt:lpstr>Key Customers of Financial Institutions </vt:lpstr>
      <vt:lpstr> 2.1 Financial institutions and capital transfer </vt:lpstr>
      <vt:lpstr>Cont,d</vt:lpstr>
      <vt:lpstr>Cont,d</vt:lpstr>
      <vt:lpstr>Cont,d</vt:lpstr>
      <vt:lpstr>Cont,d   2. Investment banking house </vt:lpstr>
      <vt:lpstr>Cont,d </vt:lpstr>
      <vt:lpstr>Cont,d  3. Financial intermediaries </vt:lpstr>
      <vt:lpstr>Cont,d</vt:lpstr>
      <vt:lpstr>Functions of Financial Institutions </vt:lpstr>
      <vt:lpstr>Types of Financial Institutions </vt:lpstr>
      <vt:lpstr>Cont,d </vt:lpstr>
      <vt:lpstr>Depository Financial institutions </vt:lpstr>
      <vt:lpstr>Cont,d </vt:lpstr>
      <vt:lpstr>Cont,d</vt:lpstr>
      <vt:lpstr>Assets and Liability Problem of DIs</vt:lpstr>
      <vt:lpstr>Cont,d </vt:lpstr>
      <vt:lpstr>Liquidity concerns   </vt:lpstr>
      <vt:lpstr>Cont,d</vt:lpstr>
      <vt:lpstr>Types of depository institutions</vt:lpstr>
      <vt:lpstr>Commercial Banks </vt:lpstr>
      <vt:lpstr>Cont,d </vt:lpstr>
      <vt:lpstr>FUNCTIONS OF COMMERCIAL BANKS</vt:lpstr>
      <vt:lpstr>PowerPoint Presentation</vt:lpstr>
      <vt:lpstr> A.  Primary Functions </vt:lpstr>
      <vt:lpstr>Advancing Loans: </vt:lpstr>
      <vt:lpstr>Cont,d</vt:lpstr>
      <vt:lpstr>Cont,d</vt:lpstr>
      <vt:lpstr>Cont,d</vt:lpstr>
      <vt:lpstr>Cont,d</vt:lpstr>
      <vt:lpstr>Cont,d</vt:lpstr>
      <vt:lpstr>Cont,d</vt:lpstr>
      <vt:lpstr>             Cont,d</vt:lpstr>
      <vt:lpstr>Cont,d</vt:lpstr>
      <vt:lpstr>Cont,d</vt:lpstr>
      <vt:lpstr>Cont,d</vt:lpstr>
      <vt:lpstr> B.  Secondary Functions </vt:lpstr>
      <vt:lpstr>  2. General Utility Services:  </vt:lpstr>
      <vt:lpstr>Cont,d</vt:lpstr>
      <vt:lpstr> Savings and loan associations  </vt:lpstr>
      <vt:lpstr>Cont,d </vt:lpstr>
      <vt:lpstr> Credit unions  </vt:lpstr>
      <vt:lpstr>Cont,d </vt:lpstr>
      <vt:lpstr>Cont,d </vt:lpstr>
      <vt:lpstr>Microfinance institutions (MFIs) </vt:lpstr>
      <vt:lpstr>Cont,d </vt:lpstr>
      <vt:lpstr>Cont,d </vt:lpstr>
      <vt:lpstr>Non-depository institutions  </vt:lpstr>
      <vt:lpstr>Cont,d </vt:lpstr>
      <vt:lpstr>A. Insurance Companies</vt:lpstr>
      <vt:lpstr>Cont,d </vt:lpstr>
      <vt:lpstr>Cont,d </vt:lpstr>
      <vt:lpstr>Cont,d </vt:lpstr>
      <vt:lpstr>Cont,d </vt:lpstr>
      <vt:lpstr>Cont,d </vt:lpstr>
      <vt:lpstr> B. Pension Funds  </vt:lpstr>
      <vt:lpstr>Cont,d </vt:lpstr>
      <vt:lpstr>Cont.d</vt:lpstr>
      <vt:lpstr>Cont,d </vt:lpstr>
      <vt:lpstr> C. Mutual Funds  </vt:lpstr>
      <vt:lpstr>Cont,d</vt:lpstr>
      <vt:lpstr>Cont,d </vt:lpstr>
      <vt:lpstr>Cont,d </vt:lpstr>
      <vt:lpstr>Cont,d</vt:lpstr>
      <vt:lpstr>Investment Banking Firms</vt:lpstr>
      <vt:lpstr>Cont,d </vt:lpstr>
      <vt:lpstr>Types of Modern investment banks</vt:lpstr>
      <vt:lpstr>Cont,d </vt:lpstr>
      <vt:lpstr>Cont,d </vt:lpstr>
      <vt:lpstr>Risks in Financial Industry</vt:lpstr>
      <vt:lpstr>Risks in Financial Industry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HP</cp:lastModifiedBy>
  <cp:revision>70</cp:revision>
  <dcterms:created xsi:type="dcterms:W3CDTF">2021-08-18T10:13:10Z</dcterms:created>
  <dcterms:modified xsi:type="dcterms:W3CDTF">2022-12-14T09:58:54Z</dcterms:modified>
</cp:coreProperties>
</file>