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slideLayouts/slideLayout14.xml" ContentType="application/vnd.openxmlformats-officedocument.presentationml.slideLayout+xml"/>
  <Override PartName="/ppt/theme/theme13.xml" ContentType="application/vnd.openxmlformats-officedocument.theme+xml"/>
  <Override PartName="/ppt/slideLayouts/slideLayout1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63" r:id="rId3"/>
    <p:sldMasterId id="2147483665" r:id="rId4"/>
    <p:sldMasterId id="2147483668" r:id="rId5"/>
    <p:sldMasterId id="2147483678" r:id="rId6"/>
    <p:sldMasterId id="2147483670" r:id="rId7"/>
    <p:sldMasterId id="2147483675" r:id="rId8"/>
    <p:sldMasterId id="2147483672" r:id="rId9"/>
    <p:sldMasterId id="2147483682" r:id="rId10"/>
    <p:sldMasterId id="2147483684" r:id="rId11"/>
    <p:sldMasterId id="2147483686" r:id="rId12"/>
    <p:sldMasterId id="2147483688" r:id="rId13"/>
    <p:sldMasterId id="2147483690" r:id="rId14"/>
  </p:sldMasterIdLst>
  <p:notesMasterIdLst>
    <p:notesMasterId r:id="rId56"/>
  </p:notesMasterIdLst>
  <p:sldIdLst>
    <p:sldId id="483" r:id="rId15"/>
    <p:sldId id="482" r:id="rId16"/>
    <p:sldId id="441" r:id="rId17"/>
    <p:sldId id="442" r:id="rId18"/>
    <p:sldId id="443" r:id="rId19"/>
    <p:sldId id="444" r:id="rId20"/>
    <p:sldId id="445" r:id="rId21"/>
    <p:sldId id="446" r:id="rId22"/>
    <p:sldId id="447" r:id="rId23"/>
    <p:sldId id="448" r:id="rId24"/>
    <p:sldId id="449" r:id="rId25"/>
    <p:sldId id="450" r:id="rId26"/>
    <p:sldId id="451" r:id="rId27"/>
    <p:sldId id="452" r:id="rId28"/>
    <p:sldId id="453" r:id="rId29"/>
    <p:sldId id="454" r:id="rId30"/>
    <p:sldId id="455" r:id="rId31"/>
    <p:sldId id="456" r:id="rId32"/>
    <p:sldId id="457" r:id="rId33"/>
    <p:sldId id="458" r:id="rId34"/>
    <p:sldId id="459" r:id="rId35"/>
    <p:sldId id="460" r:id="rId36"/>
    <p:sldId id="461" r:id="rId37"/>
    <p:sldId id="462" r:id="rId38"/>
    <p:sldId id="463" r:id="rId39"/>
    <p:sldId id="464" r:id="rId40"/>
    <p:sldId id="465" r:id="rId41"/>
    <p:sldId id="466" r:id="rId42"/>
    <p:sldId id="467" r:id="rId43"/>
    <p:sldId id="468" r:id="rId44"/>
    <p:sldId id="469" r:id="rId45"/>
    <p:sldId id="470" r:id="rId46"/>
    <p:sldId id="439" r:id="rId47"/>
    <p:sldId id="471" r:id="rId48"/>
    <p:sldId id="472" r:id="rId49"/>
    <p:sldId id="473" r:id="rId50"/>
    <p:sldId id="474" r:id="rId51"/>
    <p:sldId id="475" r:id="rId52"/>
    <p:sldId id="476" r:id="rId53"/>
    <p:sldId id="477" r:id="rId54"/>
    <p:sldId id="478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221"/>
    <a:srgbClr val="005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7" autoAdjust="0"/>
    <p:restoredTop sz="87152" autoAdjust="0"/>
  </p:normalViewPr>
  <p:slideViewPr>
    <p:cSldViewPr>
      <p:cViewPr varScale="1">
        <p:scale>
          <a:sx n="55" d="100"/>
          <a:sy n="55" d="100"/>
        </p:scale>
        <p:origin x="1808" y="44"/>
      </p:cViewPr>
      <p:guideLst>
        <p:guide orient="horz" pos="2160"/>
        <p:guide pos="2880"/>
        <p:guide orient="horz" pos="3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DD168-A957-4784-9C8A-5438585B9AF9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6792-DBE1-4461-97FA-F85A7B488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94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N. Gregory Mankiw </a:t>
            </a:r>
            <a:br>
              <a:rPr lang="en-US" sz="1000" dirty="0"/>
            </a:br>
            <a:r>
              <a:rPr lang="en-US" sz="1000" dirty="0"/>
              <a:t>Principles Of Economics</a:t>
            </a:r>
            <a:br>
              <a:rPr lang="en-US" sz="1000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Ninth Edition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F6792-DBE1-4461-97FA-F85A7B4881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47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 userDrawn="1"/>
        </p:nvSpPr>
        <p:spPr bwMode="auto">
          <a:xfrm>
            <a:off x="6054725" y="5707063"/>
            <a:ext cx="30892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</a:rPr>
              <a:t>PowerPoint Slides prepared by: 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</a:rPr>
              <a:t>V.  </a:t>
            </a:r>
            <a:r>
              <a:rPr lang="en-US" altLang="en-US" sz="1400" dirty="0" err="1">
                <a:solidFill>
                  <a:srgbClr val="000000"/>
                </a:solidFill>
              </a:rPr>
              <a:t>Andreea</a:t>
            </a:r>
            <a:r>
              <a:rPr lang="en-US" altLang="en-US" sz="1400" dirty="0">
                <a:solidFill>
                  <a:srgbClr val="000000"/>
                </a:solidFill>
              </a:rPr>
              <a:t>  CHIRITESCU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</a:rPr>
              <a:t>Eastern Illinois University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07172" y="3276600"/>
            <a:ext cx="6936827" cy="18129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>
                <a:solidFill>
                  <a:srgbClr val="AE12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AE2A-3771-4BE5-9C85-74C66AABFB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3505200"/>
            <a:ext cx="19812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  <a:p>
            <a:pPr lvl="0"/>
            <a:r>
              <a:rPr lang="en-US" dirty="0"/>
              <a:t>#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0"/>
            <a:ext cx="457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N. GREGORY MANKIW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PRINCIPLES OF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+mj-lt"/>
              </a:rPr>
              <a:t>ECONOMICS</a:t>
            </a:r>
            <a:br>
              <a:rPr lang="en-US" dirty="0"/>
            </a:b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Eight Edition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3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5119"/>
            <a:ext cx="8492836" cy="5836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95AB8-5D89-46A9-8508-FFECD7F103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19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 userDrawn="1"/>
        </p:nvSpPr>
        <p:spPr bwMode="auto">
          <a:xfrm>
            <a:off x="6054725" y="5707063"/>
            <a:ext cx="30892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</a:rPr>
              <a:t>PowerPoint Slides prepared by: 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</a:rPr>
              <a:t>V.  </a:t>
            </a:r>
            <a:r>
              <a:rPr lang="en-US" altLang="en-US" sz="1400" dirty="0" err="1">
                <a:solidFill>
                  <a:srgbClr val="000000"/>
                </a:solidFill>
              </a:rPr>
              <a:t>Andreea</a:t>
            </a:r>
            <a:r>
              <a:rPr lang="en-US" altLang="en-US" sz="1400" dirty="0">
                <a:solidFill>
                  <a:srgbClr val="000000"/>
                </a:solidFill>
              </a:rPr>
              <a:t>  CHIRITESCU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</a:rPr>
              <a:t>Eastern Illinois University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07172" y="3276600"/>
            <a:ext cx="6936827" cy="18129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>
                <a:solidFill>
                  <a:srgbClr val="AE12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AE2A-3771-4BE5-9C85-74C66AABFB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3505200"/>
            <a:ext cx="19812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  <a:p>
            <a:pPr lvl="0"/>
            <a:r>
              <a:rPr lang="en-US" dirty="0"/>
              <a:t>#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0"/>
            <a:ext cx="457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Sabon-Bold"/>
                <a:cs typeface="Times New Roman" panose="02020603050405020304" pitchFamily="18" charset="0"/>
              </a:rPr>
              <a:t>N. GREGORY MANKIW</a:t>
            </a:r>
            <a:b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0000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PRINCIPLES OF</a:t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solidFill>
                  <a:srgbClr val="000000"/>
                </a:solidFill>
                <a:latin typeface="Sabon-Bold"/>
              </a:rPr>
              <a:t>ECONOMICS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Eight Edition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55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CAE2A-3771-4BE5-9C85-74C66AABFB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834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1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rgbClr val="005EA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C29DC-2178-4274-9150-45F8EBD31C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7005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521700" y="6484938"/>
            <a:ext cx="622300" cy="409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CAE2A-3771-4BE5-9C85-74C66AABFB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F677B4C-1E4D-4D67-B211-BFDFF062FB40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" y="0"/>
            <a:ext cx="91440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884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521700" y="6484938"/>
            <a:ext cx="622300" cy="409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CAE2A-3771-4BE5-9C85-74C66AABFB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F677B4C-1E4D-4D67-B211-BFDFF062FB40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" y="0"/>
            <a:ext cx="91440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169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0939"/>
            <a:ext cx="8686800" cy="860961"/>
          </a:xfrm>
        </p:spPr>
        <p:txBody>
          <a:bodyPr/>
          <a:lstStyle>
            <a:lvl1pPr>
              <a:defRPr sz="3600">
                <a:solidFill>
                  <a:srgbClr val="005EA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C29DC-2178-4274-9150-45F8EBD31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411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35" y="100939"/>
            <a:ext cx="7803931" cy="8609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C29DC-2178-4274-9150-45F8EBD31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2751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35" y="100939"/>
            <a:ext cx="7803931" cy="8609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6656387" cy="5422900"/>
          </a:xfrm>
        </p:spPr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C29DC-2178-4274-9150-45F8EBD31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010400" y="4191000"/>
            <a:ext cx="2133600" cy="1295400"/>
          </a:xfrm>
        </p:spPr>
        <p:txBody>
          <a:bodyPr/>
          <a:lstStyle>
            <a:lvl1pPr marL="0" indent="0">
              <a:buNone/>
              <a:defRPr sz="2000" i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sym typeface="Wingdings" panose="05000000000000000000" pitchFamily="2" charset="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Picture comment </a:t>
            </a:r>
          </a:p>
        </p:txBody>
      </p:sp>
    </p:spTree>
    <p:extLst>
      <p:ext uri="{BB962C8B-B14F-4D97-AF65-F5344CB8AC3E}">
        <p14:creationId xmlns:p14="http://schemas.microsoft.com/office/powerpoint/2010/main" val="26004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435600" y="901700"/>
            <a:ext cx="3365500" cy="4826000"/>
          </a:xfrm>
        </p:spPr>
        <p:txBody>
          <a:bodyPr/>
          <a:lstStyle>
            <a:lvl1pPr marL="0" indent="0" algn="l">
              <a:spcBef>
                <a:spcPts val="0"/>
              </a:spcBef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7425F-5E17-4209-B948-B5CE2119E4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57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435600" y="901700"/>
            <a:ext cx="3365500" cy="4826000"/>
          </a:xfrm>
        </p:spPr>
        <p:txBody>
          <a:bodyPr/>
          <a:lstStyle>
            <a:lvl1pPr marL="0" indent="0" algn="l">
              <a:spcBef>
                <a:spcPts val="0"/>
              </a:spcBef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7425F-5E17-4209-B948-B5CE2119E4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84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34" y="100939"/>
            <a:ext cx="7803931" cy="661061"/>
          </a:xfrm>
        </p:spPr>
        <p:txBody>
          <a:bodyPr/>
          <a:lstStyle>
            <a:lvl1pPr>
              <a:defRPr sz="3200">
                <a:solidFill>
                  <a:srgbClr val="005EA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241" y="914400"/>
            <a:ext cx="8518947" cy="55340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C29DC-2178-4274-9150-45F8EBD31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9626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8622"/>
            <a:ext cx="8458200" cy="5788378"/>
          </a:xfrm>
        </p:spPr>
        <p:txBody>
          <a:bodyPr/>
          <a:lstStyle>
            <a:lvl1pPr>
              <a:defRPr>
                <a:solidFill>
                  <a:srgbClr val="AE122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68CB8-64E8-4A17-9AA1-DC0C066861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64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FA536BC-3ED5-4293-8323-16A4258B4A0B}" type="slidenum">
              <a:rPr 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533400"/>
            <a:ext cx="8458200" cy="533400"/>
          </a:xfrm>
        </p:spPr>
        <p:txBody>
          <a:bodyPr/>
          <a:lstStyle>
            <a:lvl1pPr marL="0" indent="0">
              <a:buNone/>
              <a:defRPr sz="320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en-US" dirty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33400" y="1295400"/>
            <a:ext cx="8077200" cy="2209800"/>
          </a:xfrm>
        </p:spPr>
        <p:txBody>
          <a:bodyPr/>
          <a:lstStyle>
            <a:lvl1pPr marL="0" indent="0">
              <a:buNone/>
              <a:defRPr sz="3200" i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544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8"/>
            <a:ext cx="9144000" cy="6326187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21700" y="6484938"/>
            <a:ext cx="622300" cy="4095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fld id="{C148E929-2C81-42BB-92FD-6CE3916FB07A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7" name="Picture 9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00800"/>
              <a:ext cx="9144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9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Content Placeholder 7"/>
          <p:cNvSpPr txBox="1">
            <a:spLocks/>
          </p:cNvSpPr>
          <p:nvPr userDrawn="1"/>
        </p:nvSpPr>
        <p:spPr>
          <a:xfrm>
            <a:off x="31750" y="766763"/>
            <a:ext cx="4540250" cy="20399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endParaRPr lang="en-US" sz="2200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1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813"/>
            <a:ext cx="4572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74625" y="6349376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</p:spTree>
    <p:extLst>
      <p:ext uri="{BB962C8B-B14F-4D97-AF65-F5344CB8AC3E}">
        <p14:creationId xmlns:p14="http://schemas.microsoft.com/office/powerpoint/2010/main" val="313077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8"/>
            <a:ext cx="9144000" cy="6326187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21700" y="6484938"/>
            <a:ext cx="622300" cy="4095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fld id="{C148E929-2C81-42BB-92FD-6CE3916FB07A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0" name="Picture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7"/>
          <p:cNvSpPr txBox="1">
            <a:spLocks/>
          </p:cNvSpPr>
          <p:nvPr userDrawn="1"/>
        </p:nvSpPr>
        <p:spPr>
          <a:xfrm>
            <a:off x="31750" y="766763"/>
            <a:ext cx="4540250" cy="20399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endParaRPr lang="en-US" sz="2200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1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813"/>
            <a:ext cx="4572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174625" y="6349376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</p:spTree>
    <p:extLst>
      <p:ext uri="{BB962C8B-B14F-4D97-AF65-F5344CB8AC3E}">
        <p14:creationId xmlns:p14="http://schemas.microsoft.com/office/powerpoint/2010/main" val="333523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21700" y="6484938"/>
            <a:ext cx="622300" cy="4095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48E929-2C81-42BB-92FD-6CE3916FB0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ontent Placeholder 7"/>
          <p:cNvSpPr txBox="1">
            <a:spLocks/>
          </p:cNvSpPr>
          <p:nvPr userDrawn="1"/>
        </p:nvSpPr>
        <p:spPr>
          <a:xfrm>
            <a:off x="31750" y="766763"/>
            <a:ext cx="4540250" cy="20399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7875243" y="0"/>
            <a:ext cx="0" cy="838200"/>
          </a:xfrm>
          <a:prstGeom prst="line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174625" y="6349376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6054725" y="5654513"/>
            <a:ext cx="30892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</a:rPr>
              <a:t>PowerPoint Slides prepared by: 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</a:rPr>
              <a:t>V.  </a:t>
            </a:r>
            <a:r>
              <a:rPr lang="en-US" altLang="en-US" sz="1400" dirty="0" err="1">
                <a:solidFill>
                  <a:srgbClr val="000000"/>
                </a:solidFill>
              </a:rPr>
              <a:t>Andreea</a:t>
            </a:r>
            <a:r>
              <a:rPr lang="en-US" altLang="en-US" sz="1400" dirty="0">
                <a:solidFill>
                  <a:srgbClr val="000000"/>
                </a:solidFill>
              </a:rPr>
              <a:t>  CHIRITESCU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</a:rPr>
              <a:t>Eastern Illinois University</a:t>
            </a:r>
          </a:p>
        </p:txBody>
      </p:sp>
    </p:spTree>
    <p:extLst>
      <p:ext uri="{BB962C8B-B14F-4D97-AF65-F5344CB8AC3E}">
        <p14:creationId xmlns:p14="http://schemas.microsoft.com/office/powerpoint/2010/main" val="100831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941388"/>
            <a:ext cx="88296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248400"/>
            <a:ext cx="88296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" y="0"/>
            <a:ext cx="91440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/>
          </a:p>
        </p:txBody>
      </p:sp>
      <p:sp>
        <p:nvSpPr>
          <p:cNvPr id="307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7813" y="1025525"/>
            <a:ext cx="85883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text </a:t>
            </a:r>
            <a:r>
              <a:rPr lang="en-US" altLang="en-US" dirty="0" err="1"/>
              <a:t>stClick</a:t>
            </a:r>
            <a:r>
              <a:rPr lang="en-US" altLang="en-US" dirty="0"/>
              <a:t> to edit Master </a:t>
            </a:r>
            <a:r>
              <a:rPr lang="en-US" altLang="en-US" dirty="0" err="1"/>
              <a:t>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 err="1"/>
              <a:t>Thirdlevel</a:t>
            </a:r>
            <a:endParaRPr lang="en-US" altLang="en-US" dirty="0"/>
          </a:p>
          <a:p>
            <a:pPr lvl="2"/>
            <a:r>
              <a:rPr lang="en-US" altLang="en-US" dirty="0"/>
              <a:t> 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78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8538" y="6423025"/>
            <a:ext cx="520700" cy="379413"/>
          </a:xfrm>
          <a:prstGeom prst="rect">
            <a:avLst/>
          </a:prstGeom>
          <a:noFill/>
          <a:ln w="19050">
            <a:noFill/>
            <a:prstDash val="sysDot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>
                <a:solidFill>
                  <a:srgbClr val="00206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78B25E-053D-4AA2-A71D-1D9F2F8C09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174625" y="6349376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</p:spTree>
    <p:extLst>
      <p:ext uri="{BB962C8B-B14F-4D97-AF65-F5344CB8AC3E}">
        <p14:creationId xmlns:p14="http://schemas.microsoft.com/office/powerpoint/2010/main" val="207670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E122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rgbClr val="005EA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7014" y="1024563"/>
            <a:ext cx="7229792" cy="5422344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7"/>
          <p:cNvSpPr txBox="1">
            <a:spLocks/>
          </p:cNvSpPr>
          <p:nvPr userDrawn="1"/>
        </p:nvSpPr>
        <p:spPr>
          <a:xfrm>
            <a:off x="31750" y="766763"/>
            <a:ext cx="4540250" cy="20399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endParaRPr lang="en-US" sz="2200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7875243" y="0"/>
            <a:ext cx="0" cy="838200"/>
          </a:xfrm>
          <a:prstGeom prst="line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174625" y="6458917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973759" y="6019800"/>
            <a:ext cx="7213047" cy="40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900" dirty="0">
                <a:solidFill>
                  <a:schemeClr val="bg1"/>
                </a:solidFill>
              </a:rPr>
              <a:t>PowerPoint Slides prepared by: 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900" dirty="0">
                <a:solidFill>
                  <a:schemeClr val="bg1"/>
                </a:solidFill>
              </a:rPr>
              <a:t>V.  </a:t>
            </a:r>
            <a:r>
              <a:rPr lang="en-US" altLang="en-US" sz="900" dirty="0" err="1">
                <a:solidFill>
                  <a:schemeClr val="bg1"/>
                </a:solidFill>
              </a:rPr>
              <a:t>Andreea</a:t>
            </a:r>
            <a:r>
              <a:rPr lang="en-US" altLang="en-US" sz="900" dirty="0">
                <a:solidFill>
                  <a:schemeClr val="bg1"/>
                </a:solidFill>
              </a:rPr>
              <a:t>  CHIRITESCU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900" dirty="0">
                <a:solidFill>
                  <a:schemeClr val="bg1"/>
                </a:solidFill>
              </a:rPr>
              <a:t>Eastern Illinois University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A75D65E-629B-4588-8C36-0CF382278E4C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" y="-39757"/>
            <a:ext cx="91440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878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7014" y="1024563"/>
            <a:ext cx="7229792" cy="5422344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7"/>
          <p:cNvSpPr txBox="1">
            <a:spLocks/>
          </p:cNvSpPr>
          <p:nvPr userDrawn="1"/>
        </p:nvSpPr>
        <p:spPr>
          <a:xfrm>
            <a:off x="31750" y="766763"/>
            <a:ext cx="4540250" cy="20399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endParaRPr lang="en-US" sz="2200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7875243" y="0"/>
            <a:ext cx="0" cy="838200"/>
          </a:xfrm>
          <a:prstGeom prst="line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174625" y="6458917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1219200" y="5602275"/>
            <a:ext cx="1828800" cy="37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900" dirty="0">
                <a:solidFill>
                  <a:schemeClr val="tx1"/>
                </a:solidFill>
              </a:rPr>
              <a:t>PowerPoint Slides prepared by: 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900" dirty="0">
                <a:solidFill>
                  <a:schemeClr val="tx1"/>
                </a:solidFill>
              </a:rPr>
              <a:t>V.  </a:t>
            </a:r>
            <a:r>
              <a:rPr lang="en-US" altLang="en-US" sz="900" dirty="0" err="1">
                <a:solidFill>
                  <a:schemeClr val="tx1"/>
                </a:solidFill>
              </a:rPr>
              <a:t>Andreea</a:t>
            </a:r>
            <a:r>
              <a:rPr lang="en-US" altLang="en-US" sz="900" dirty="0">
                <a:solidFill>
                  <a:schemeClr val="tx1"/>
                </a:solidFill>
              </a:rPr>
              <a:t>  CHIRITESCU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900" dirty="0">
                <a:solidFill>
                  <a:schemeClr val="tx1"/>
                </a:solidFill>
              </a:rPr>
              <a:t>Eastern Illinois University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A75D65E-629B-4588-8C36-0CF382278E4C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" y="-39757"/>
            <a:ext cx="91440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887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abon-Bol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1"/>
            <a:ext cx="9144000" cy="6400799"/>
            <a:chOff x="0" y="1"/>
            <a:chExt cx="9144000" cy="6477001"/>
          </a:xfrm>
        </p:grpSpPr>
        <p:pic>
          <p:nvPicPr>
            <p:cNvPr id="1027" name="Picture 3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66801"/>
              <a:ext cx="9144000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285750" cy="64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858250" y="1"/>
              <a:ext cx="285750" cy="64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3" name="Rectangle 3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72103" y="101600"/>
            <a:ext cx="8599794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Name </a:t>
            </a:r>
            <a:r>
              <a:rPr lang="en-US" altLang="en-US" dirty="0" err="1"/>
              <a:t>fgchmvb</a:t>
            </a:r>
            <a:r>
              <a:rPr lang="en-US" altLang="en-US" dirty="0"/>
              <a:t> </a:t>
            </a:r>
          </a:p>
        </p:txBody>
      </p:sp>
      <p:sp>
        <p:nvSpPr>
          <p:cNvPr id="307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912" y="1054100"/>
            <a:ext cx="85883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text </a:t>
            </a:r>
            <a:r>
              <a:rPr lang="en-US" altLang="en-US" dirty="0" err="1"/>
              <a:t>stClick</a:t>
            </a:r>
            <a:r>
              <a:rPr lang="en-US" altLang="en-US" dirty="0"/>
              <a:t> to edit Master </a:t>
            </a:r>
            <a:r>
              <a:rPr lang="en-US" altLang="en-US" dirty="0" err="1"/>
              <a:t>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 err="1"/>
              <a:t>Thirdlevel</a:t>
            </a:r>
            <a:endParaRPr lang="en-US" altLang="en-US" dirty="0"/>
          </a:p>
          <a:p>
            <a:pPr lvl="2"/>
            <a:r>
              <a:rPr lang="en-US" altLang="en-US" dirty="0"/>
              <a:t> 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78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8538" y="6470650"/>
            <a:ext cx="520700" cy="379413"/>
          </a:xfrm>
          <a:prstGeom prst="rect">
            <a:avLst/>
          </a:prstGeom>
          <a:noFill/>
          <a:ln w="19050">
            <a:noFill/>
            <a:prstDash val="sysDot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>
                <a:solidFill>
                  <a:srgbClr val="00206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378B25E-053D-4AA2-A71D-1D9F2F8C0927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3"/>
          <p:cNvSpPr txBox="1">
            <a:spLocks/>
          </p:cNvSpPr>
          <p:nvPr userDrawn="1"/>
        </p:nvSpPr>
        <p:spPr>
          <a:xfrm>
            <a:off x="174625" y="6349376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</p:spTree>
    <p:extLst>
      <p:ext uri="{BB962C8B-B14F-4D97-AF65-F5344CB8AC3E}">
        <p14:creationId xmlns:p14="http://schemas.microsoft.com/office/powerpoint/2010/main" val="97707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EA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Char char="•"/>
        <a:defRPr sz="28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941388"/>
            <a:ext cx="88296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248400"/>
            <a:ext cx="88296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62152" y="77788"/>
            <a:ext cx="781969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Name fgchmvb </a:t>
            </a:r>
          </a:p>
        </p:txBody>
      </p:sp>
      <p:sp>
        <p:nvSpPr>
          <p:cNvPr id="307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7813" y="1025525"/>
            <a:ext cx="85883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text </a:t>
            </a:r>
            <a:r>
              <a:rPr lang="en-US" altLang="en-US" dirty="0" err="1"/>
              <a:t>stClick</a:t>
            </a:r>
            <a:r>
              <a:rPr lang="en-US" altLang="en-US" dirty="0"/>
              <a:t> to edit Master </a:t>
            </a:r>
            <a:r>
              <a:rPr lang="en-US" altLang="en-US" dirty="0" err="1"/>
              <a:t>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 err="1"/>
              <a:t>Thirdlevel</a:t>
            </a:r>
            <a:endParaRPr lang="en-US" altLang="en-US" dirty="0"/>
          </a:p>
          <a:p>
            <a:pPr lvl="2"/>
            <a:r>
              <a:rPr lang="en-US" altLang="en-US" dirty="0"/>
              <a:t> 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78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8538" y="6423025"/>
            <a:ext cx="520700" cy="379413"/>
          </a:xfrm>
          <a:prstGeom prst="rect">
            <a:avLst/>
          </a:prstGeom>
          <a:noFill/>
          <a:ln w="19050">
            <a:noFill/>
            <a:prstDash val="sysDot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>
                <a:solidFill>
                  <a:srgbClr val="00206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378B25E-053D-4AA2-A71D-1D9F2F8C0927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174625" y="6349376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</p:spTree>
    <p:extLst>
      <p:ext uri="{BB962C8B-B14F-4D97-AF65-F5344CB8AC3E}">
        <p14:creationId xmlns:p14="http://schemas.microsoft.com/office/powerpoint/2010/main" val="202408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4" r:id="rId2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rgbClr val="005EA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1"/>
            <a:ext cx="9144000" cy="6542704"/>
            <a:chOff x="0" y="1"/>
            <a:chExt cx="9144000" cy="6542704"/>
          </a:xfrm>
        </p:grpSpPr>
        <p:pic>
          <p:nvPicPr>
            <p:cNvPr id="3074" name="Picture 13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0" y="487363"/>
              <a:ext cx="8591550" cy="565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10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1100" y="436563"/>
              <a:ext cx="34290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11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1067"/>
              <a:ext cx="9144000" cy="40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1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8" y="1"/>
              <a:ext cx="247650" cy="654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09550" y="0"/>
            <a:ext cx="8770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Figure 1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600200"/>
            <a:ext cx="3657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Text</a:t>
            </a:r>
          </a:p>
        </p:txBody>
      </p:sp>
      <p:sp>
        <p:nvSpPr>
          <p:cNvPr id="18535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8538" y="6473825"/>
            <a:ext cx="520700" cy="379413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>
                <a:solidFill>
                  <a:srgbClr val="00206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5E12E99D-42F8-4B90-BC1F-2FD222301686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0539" y="77773"/>
            <a:ext cx="8929618" cy="6297167"/>
            <a:chOff x="90539" y="77773"/>
            <a:chExt cx="8929618" cy="6297167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90539" y="77773"/>
              <a:ext cx="2075718" cy="583326"/>
              <a:chOff x="90539" y="77773"/>
              <a:chExt cx="2075718" cy="583326"/>
            </a:xfrm>
          </p:grpSpPr>
          <p:cxnSp>
            <p:nvCxnSpPr>
              <p:cNvPr id="16" name="Straight Connector 15"/>
              <p:cNvCxnSpPr/>
              <p:nvPr userDrawn="1"/>
            </p:nvCxnSpPr>
            <p:spPr bwMode="auto">
              <a:xfrm>
                <a:off x="90539" y="536628"/>
                <a:ext cx="2075718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748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 userDrawn="1"/>
            </p:nvCxnSpPr>
            <p:spPr bwMode="auto">
              <a:xfrm flipV="1">
                <a:off x="202361" y="77773"/>
                <a:ext cx="0" cy="583326"/>
              </a:xfrm>
              <a:prstGeom prst="line">
                <a:avLst/>
              </a:prstGeom>
              <a:noFill/>
              <a:ln w="28575" cap="flat" cmpd="sng" algn="ctr">
                <a:solidFill>
                  <a:srgbClr val="0748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" name="Group 12"/>
            <p:cNvGrpSpPr/>
            <p:nvPr userDrawn="1"/>
          </p:nvGrpSpPr>
          <p:grpSpPr>
            <a:xfrm>
              <a:off x="8187163" y="6011640"/>
              <a:ext cx="832994" cy="363300"/>
              <a:chOff x="8187163" y="6011640"/>
              <a:chExt cx="832994" cy="363300"/>
            </a:xfrm>
          </p:grpSpPr>
          <p:cxnSp>
            <p:nvCxnSpPr>
              <p:cNvPr id="14" name="Straight Connector 13"/>
              <p:cNvCxnSpPr/>
              <p:nvPr userDrawn="1"/>
            </p:nvCxnSpPr>
            <p:spPr bwMode="auto">
              <a:xfrm>
                <a:off x="8187163" y="6292878"/>
                <a:ext cx="832994" cy="1"/>
              </a:xfrm>
              <a:prstGeom prst="line">
                <a:avLst/>
              </a:prstGeom>
              <a:noFill/>
              <a:ln w="28575" cap="flat" cmpd="sng" algn="ctr">
                <a:solidFill>
                  <a:srgbClr val="0748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 userDrawn="1"/>
            </p:nvCxnSpPr>
            <p:spPr bwMode="auto">
              <a:xfrm>
                <a:off x="8942003" y="6011640"/>
                <a:ext cx="0" cy="363300"/>
              </a:xfrm>
              <a:prstGeom prst="line">
                <a:avLst/>
              </a:prstGeom>
              <a:noFill/>
              <a:ln w="28575" cap="flat" cmpd="sng" algn="ctr">
                <a:solidFill>
                  <a:srgbClr val="0748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8" name="Footer Placeholder 3"/>
          <p:cNvSpPr txBox="1">
            <a:spLocks/>
          </p:cNvSpPr>
          <p:nvPr userDrawn="1"/>
        </p:nvSpPr>
        <p:spPr>
          <a:xfrm>
            <a:off x="174625" y="6349376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</p:spTree>
    <p:extLst>
      <p:ext uri="{BB962C8B-B14F-4D97-AF65-F5344CB8AC3E}">
        <p14:creationId xmlns:p14="http://schemas.microsoft.com/office/powerpoint/2010/main" val="331808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D0D0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D0D0D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D0D0D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D0D0D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D0D0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660066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660066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660066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660066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spect="1" noChangeArrowheads="1"/>
          </p:cNvSpPr>
          <p:nvPr userDrawn="1">
            <p:ph type="title"/>
          </p:nvPr>
        </p:nvSpPr>
        <p:spPr bwMode="auto">
          <a:xfrm>
            <a:off x="209550" y="0"/>
            <a:ext cx="8770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Table 1</a:t>
            </a:r>
          </a:p>
        </p:txBody>
      </p:sp>
      <p:sp>
        <p:nvSpPr>
          <p:cNvPr id="307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14338" y="1600200"/>
            <a:ext cx="3657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Text</a:t>
            </a:r>
          </a:p>
        </p:txBody>
      </p:sp>
      <p:sp>
        <p:nvSpPr>
          <p:cNvPr id="185357" name="Rectangle 13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8618538" y="6473825"/>
            <a:ext cx="520700" cy="379413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>
                <a:solidFill>
                  <a:srgbClr val="00206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5E12E99D-42F8-4B90-BC1F-2FD222301686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1" y="0"/>
            <a:ext cx="9144001" cy="6568831"/>
            <a:chOff x="-1" y="0"/>
            <a:chExt cx="9144001" cy="6568831"/>
          </a:xfrm>
        </p:grpSpPr>
        <p:pic>
          <p:nvPicPr>
            <p:cNvPr id="23555" name="Picture 3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5400" y="418246"/>
              <a:ext cx="228600" cy="6069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grpSp>
          <p:nvGrpSpPr>
            <p:cNvPr id="3" name="Group 2"/>
            <p:cNvGrpSpPr/>
            <p:nvPr userDrawn="1"/>
          </p:nvGrpSpPr>
          <p:grpSpPr>
            <a:xfrm>
              <a:off x="-1" y="0"/>
              <a:ext cx="9108746" cy="6568831"/>
              <a:chOff x="-1" y="0"/>
              <a:chExt cx="9108746" cy="6568831"/>
            </a:xfrm>
          </p:grpSpPr>
          <p:pic>
            <p:nvPicPr>
              <p:cNvPr id="23556" name="Picture 4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310551" cy="6568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</p:pic>
          <p:pic>
            <p:nvPicPr>
              <p:cNvPr id="23557" name="Picture 5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785" y="6213232"/>
                <a:ext cx="9014960" cy="2789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</p:pic>
        </p:grpSp>
        <p:pic>
          <p:nvPicPr>
            <p:cNvPr id="23554" name="Picture 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1" y="457975"/>
              <a:ext cx="8705849" cy="5860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24529" y="47182"/>
            <a:ext cx="8918525" cy="6330053"/>
            <a:chOff x="124529" y="47182"/>
            <a:chExt cx="8918525" cy="6330053"/>
          </a:xfrm>
        </p:grpSpPr>
        <p:grpSp>
          <p:nvGrpSpPr>
            <p:cNvPr id="16" name="Group 15"/>
            <p:cNvGrpSpPr/>
            <p:nvPr userDrawn="1"/>
          </p:nvGrpSpPr>
          <p:grpSpPr>
            <a:xfrm>
              <a:off x="124529" y="47182"/>
              <a:ext cx="1704271" cy="583326"/>
              <a:chOff x="124529" y="47182"/>
              <a:chExt cx="1704271" cy="583326"/>
            </a:xfrm>
          </p:grpSpPr>
          <p:cxnSp>
            <p:nvCxnSpPr>
              <p:cNvPr id="7" name="Straight Connector 6"/>
              <p:cNvCxnSpPr/>
              <p:nvPr userDrawn="1"/>
            </p:nvCxnSpPr>
            <p:spPr bwMode="auto">
              <a:xfrm>
                <a:off x="124529" y="506037"/>
                <a:ext cx="170427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7130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 userDrawn="1"/>
            </p:nvCxnSpPr>
            <p:spPr bwMode="auto">
              <a:xfrm flipV="1">
                <a:off x="236351" y="47182"/>
                <a:ext cx="0" cy="583326"/>
              </a:xfrm>
              <a:prstGeom prst="line">
                <a:avLst/>
              </a:prstGeom>
              <a:noFill/>
              <a:ln w="28575" cap="flat" cmpd="sng" algn="ctr">
                <a:solidFill>
                  <a:srgbClr val="E7130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" name="Group 14"/>
            <p:cNvGrpSpPr/>
            <p:nvPr userDrawn="1"/>
          </p:nvGrpSpPr>
          <p:grpSpPr>
            <a:xfrm>
              <a:off x="8210060" y="6013935"/>
              <a:ext cx="832994" cy="363300"/>
              <a:chOff x="8210060" y="6013935"/>
              <a:chExt cx="832994" cy="363300"/>
            </a:xfrm>
          </p:grpSpPr>
          <p:cxnSp>
            <p:nvCxnSpPr>
              <p:cNvPr id="22" name="Straight Connector 21"/>
              <p:cNvCxnSpPr/>
              <p:nvPr userDrawn="1"/>
            </p:nvCxnSpPr>
            <p:spPr bwMode="auto">
              <a:xfrm>
                <a:off x="8210060" y="6295173"/>
                <a:ext cx="832994" cy="1"/>
              </a:xfrm>
              <a:prstGeom prst="line">
                <a:avLst/>
              </a:prstGeom>
              <a:noFill/>
              <a:ln w="28575" cap="flat" cmpd="sng" algn="ctr">
                <a:solidFill>
                  <a:srgbClr val="E7130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 userDrawn="1"/>
            </p:nvCxnSpPr>
            <p:spPr bwMode="auto">
              <a:xfrm>
                <a:off x="8964900" y="6013935"/>
                <a:ext cx="0" cy="363300"/>
              </a:xfrm>
              <a:prstGeom prst="line">
                <a:avLst/>
              </a:prstGeom>
              <a:noFill/>
              <a:ln w="28575" cap="flat" cmpd="sng" algn="ctr">
                <a:solidFill>
                  <a:srgbClr val="E7130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9" name="Footer Placeholder 3"/>
          <p:cNvSpPr txBox="1">
            <a:spLocks/>
          </p:cNvSpPr>
          <p:nvPr userDrawn="1"/>
        </p:nvSpPr>
        <p:spPr>
          <a:xfrm>
            <a:off x="174625" y="6349376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</p:spTree>
    <p:extLst>
      <p:ext uri="{BB962C8B-B14F-4D97-AF65-F5344CB8AC3E}">
        <p14:creationId xmlns:p14="http://schemas.microsoft.com/office/powerpoint/2010/main" val="173803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D0D0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D0D0D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D0D0D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D0D0D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D0D0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660066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660066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660066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660066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647949" y="3409951"/>
            <a:ext cx="56388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8100" y="77788"/>
            <a:ext cx="9067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Name </a:t>
            </a:r>
            <a:r>
              <a:rPr lang="en-US" altLang="en-US" dirty="0" err="1"/>
              <a:t>fgchmvb</a:t>
            </a:r>
            <a:r>
              <a:rPr lang="en-US" altLang="en-US" dirty="0"/>
              <a:t> </a:t>
            </a:r>
          </a:p>
        </p:txBody>
      </p:sp>
      <p:sp>
        <p:nvSpPr>
          <p:cNvPr id="378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8538" y="6470650"/>
            <a:ext cx="520700" cy="379413"/>
          </a:xfrm>
          <a:prstGeom prst="rect">
            <a:avLst/>
          </a:prstGeom>
          <a:noFill/>
          <a:ln w="19050">
            <a:noFill/>
            <a:prstDash val="sysDot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>
                <a:solidFill>
                  <a:srgbClr val="00206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378B25E-053D-4AA2-A71D-1D9F2F8C0927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1250" y="3409951"/>
            <a:ext cx="56388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174625" y="6349376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</p:spTree>
    <p:extLst>
      <p:ext uri="{BB962C8B-B14F-4D97-AF65-F5344CB8AC3E}">
        <p14:creationId xmlns:p14="http://schemas.microsoft.com/office/powerpoint/2010/main" val="425732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AE122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rgbClr val="005EA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46869" y="0"/>
            <a:ext cx="84502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Master case-study #2</a:t>
            </a:r>
          </a:p>
        </p:txBody>
      </p:sp>
      <p:sp>
        <p:nvSpPr>
          <p:cNvPr id="6150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57200" y="700088"/>
            <a:ext cx="8458200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  - </a:t>
            </a:r>
            <a:r>
              <a:rPr lang="en-US" altLang="en-US" dirty="0" err="1"/>
              <a:t>colorat</a:t>
            </a:r>
            <a:r>
              <a:rPr lang="en-US" altLang="en-US" dirty="0"/>
              <a:t> </a:t>
            </a:r>
            <a:r>
              <a:rPr lang="en-US" altLang="en-US" dirty="0" err="1"/>
              <a:t>diferit</a:t>
            </a:r>
            <a:endParaRPr lang="en-US" altLang="en-US" dirty="0"/>
          </a:p>
        </p:txBody>
      </p:sp>
      <p:sp>
        <p:nvSpPr>
          <p:cNvPr id="2160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063" y="6467475"/>
            <a:ext cx="5159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>
                <a:solidFill>
                  <a:srgbClr val="00206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FA536BC-3ED5-4293-8323-16A4258B4A0B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5126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9525"/>
            <a:ext cx="7953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Group 2"/>
          <p:cNvGrpSpPr>
            <a:grpSpLocks/>
          </p:cNvGrpSpPr>
          <p:nvPr userDrawn="1"/>
        </p:nvGrpSpPr>
        <p:grpSpPr bwMode="auto">
          <a:xfrm>
            <a:off x="8561388" y="0"/>
            <a:ext cx="582612" cy="609600"/>
            <a:chOff x="8513384" y="0"/>
            <a:chExt cx="582991" cy="609600"/>
          </a:xfrm>
        </p:grpSpPr>
        <p:pic>
          <p:nvPicPr>
            <p:cNvPr id="5128" name="Picture 18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3384" y="138345"/>
              <a:ext cx="36195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19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5400" y="0"/>
              <a:ext cx="18097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74625" y="6349376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</p:spTree>
    <p:extLst>
      <p:ext uri="{BB962C8B-B14F-4D97-AF65-F5344CB8AC3E}">
        <p14:creationId xmlns:p14="http://schemas.microsoft.com/office/powerpoint/2010/main" val="100744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D0D0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D0D0D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D0D0D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D0D0D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D0D0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9900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9900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9900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9900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rgbClr val="AE122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599"/>
            <a:ext cx="9144000" cy="535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57200" y="1524000"/>
            <a:ext cx="845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  - </a:t>
            </a:r>
            <a:r>
              <a:rPr lang="en-US" altLang="en-US" dirty="0" err="1"/>
              <a:t>colorat</a:t>
            </a:r>
            <a:r>
              <a:rPr lang="en-US" altLang="en-US" dirty="0"/>
              <a:t> </a:t>
            </a:r>
            <a:r>
              <a:rPr lang="en-US" altLang="en-US" dirty="0" err="1"/>
              <a:t>diferit</a:t>
            </a:r>
            <a:endParaRPr lang="en-US" altLang="en-US" dirty="0"/>
          </a:p>
        </p:txBody>
      </p:sp>
      <p:sp>
        <p:nvSpPr>
          <p:cNvPr id="2160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063" y="6467475"/>
            <a:ext cx="5159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>
                <a:solidFill>
                  <a:srgbClr val="00206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FA536BC-3ED5-4293-8323-16A4258B4A0B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06413" y="0"/>
            <a:ext cx="84502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ASK THE EXPERTS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174625" y="6349376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</p:spTree>
    <p:extLst>
      <p:ext uri="{BB962C8B-B14F-4D97-AF65-F5344CB8AC3E}">
        <p14:creationId xmlns:p14="http://schemas.microsoft.com/office/powerpoint/2010/main" val="54018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D0D0D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D0D0D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D0D0D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D0D0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9900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9900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9900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9900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008332" y="0"/>
            <a:ext cx="713566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Appendix master title</a:t>
            </a:r>
          </a:p>
        </p:txBody>
      </p:sp>
      <p:sp>
        <p:nvSpPr>
          <p:cNvPr id="2068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58225" y="6488113"/>
            <a:ext cx="485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>
                <a:solidFill>
                  <a:srgbClr val="00206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FCD5D5FD-C24C-4EC1-877A-4A06FFD43F54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 bwMode="auto">
          <a:xfrm>
            <a:off x="457200" y="592138"/>
            <a:ext cx="8482013" cy="580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2017" y="72581"/>
            <a:ext cx="1976315" cy="6252019"/>
            <a:chOff x="26319" y="75430"/>
            <a:chExt cx="1976315" cy="6409508"/>
          </a:xfrm>
        </p:grpSpPr>
        <p:pic>
          <p:nvPicPr>
            <p:cNvPr id="6155" name="Picture 11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9" y="75430"/>
              <a:ext cx="1976315" cy="521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6156" name="Picture 1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9" y="563034"/>
              <a:ext cx="391023" cy="5921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</p:grpSp>
      <p:grpSp>
        <p:nvGrpSpPr>
          <p:cNvPr id="2" name="Group 1"/>
          <p:cNvGrpSpPr/>
          <p:nvPr userDrawn="1"/>
        </p:nvGrpSpPr>
        <p:grpSpPr>
          <a:xfrm>
            <a:off x="8218204" y="750888"/>
            <a:ext cx="893380" cy="5573712"/>
            <a:chOff x="8229600" y="750888"/>
            <a:chExt cx="893380" cy="5734050"/>
          </a:xfrm>
        </p:grpSpPr>
        <p:pic>
          <p:nvPicPr>
            <p:cNvPr id="13" name="Picture 1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2905" y="750888"/>
              <a:ext cx="90075" cy="573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6157" name="Picture 1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0" y="6434982"/>
              <a:ext cx="893380" cy="49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</p:grpSp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174625" y="6349376"/>
            <a:ext cx="8347075" cy="4752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buFontTx/>
              <a:buNone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N. Gregory </a:t>
            </a:r>
            <a:r>
              <a:rPr kumimoji="0" lang="en-IN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Mankiw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</a:t>
            </a:r>
            <a:r>
              <a:rPr kumimoji="0" lang="en-IN" alt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Principles of Economics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, 9</a:t>
            </a:r>
            <a:r>
              <a:rPr kumimoji="0" lang="en-IN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th</a:t>
            </a:r>
            <a:r>
              <a:rPr kumimoji="0" lang="en-I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Edition © 2021 Cengage. All Rights Reserved. May not be scanned, copied or duplicated, or posted to a publicly accessible website, in whole or in part.</a:t>
            </a:r>
          </a:p>
        </p:txBody>
      </p:sp>
    </p:spTree>
    <p:extLst>
      <p:ext uri="{BB962C8B-B14F-4D97-AF65-F5344CB8AC3E}">
        <p14:creationId xmlns:p14="http://schemas.microsoft.com/office/powerpoint/2010/main" val="357827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9900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9900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9900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9900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rgbClr val="005EA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CAE2A-3771-4BE5-9C85-74C66AABFB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0950F-B3A7-4765-BFE3-905F9A9F1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66788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Principles of Economics, Ninth Edition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N. Gregory Mankiw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205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 wrap="square" anchor="t"/>
          <a:lstStyle/>
          <a:p>
            <a:r>
              <a:rPr lang="en-US" altLang="en-US" dirty="0"/>
              <a:t>Financial Intermediaries,</a:t>
            </a:r>
            <a:r>
              <a:rPr lang="en-US" altLang="en-US" baseline="0" dirty="0"/>
              <a:t> Part 1</a:t>
            </a:r>
            <a:endParaRPr lang="en-US" alt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3089275"/>
          </a:xfrm>
        </p:spPr>
        <p:txBody>
          <a:bodyPr/>
          <a:lstStyle/>
          <a:p>
            <a:r>
              <a:rPr lang="en-US" altLang="en-US" dirty="0"/>
              <a:t>Financial intermediaries</a:t>
            </a:r>
          </a:p>
          <a:p>
            <a:pPr lvl="1"/>
            <a:r>
              <a:rPr lang="en-US" altLang="en-US" dirty="0"/>
              <a:t>Savers can indirectly provide funds to borrowers</a:t>
            </a:r>
          </a:p>
          <a:p>
            <a:pPr lvl="1"/>
            <a:r>
              <a:rPr lang="en-US" altLang="en-US" dirty="0"/>
              <a:t>Banks</a:t>
            </a:r>
          </a:p>
          <a:p>
            <a:pPr lvl="1"/>
            <a:r>
              <a:rPr lang="en-US" altLang="en-US" dirty="0"/>
              <a:t>Mutual funds</a:t>
            </a:r>
          </a:p>
        </p:txBody>
      </p:sp>
      <p:sp>
        <p:nvSpPr>
          <p:cNvPr id="1741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77402277-B5B6-4F13-83CB-5CA990776186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10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58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 wrap="square" anchor="t"/>
          <a:lstStyle/>
          <a:p>
            <a:r>
              <a:rPr lang="en-US" altLang="en-US" dirty="0"/>
              <a:t>Financial Intermediaries,</a:t>
            </a:r>
            <a:r>
              <a:rPr lang="en-US" altLang="en-US" baseline="0" dirty="0"/>
              <a:t> Part 2</a:t>
            </a:r>
            <a:endParaRPr lang="en-US" alt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4460875"/>
          </a:xfrm>
        </p:spPr>
        <p:txBody>
          <a:bodyPr/>
          <a:lstStyle/>
          <a:p>
            <a:r>
              <a:rPr lang="en-US" altLang="en-US" dirty="0"/>
              <a:t>Banks</a:t>
            </a:r>
          </a:p>
          <a:p>
            <a:pPr lvl="1"/>
            <a:r>
              <a:rPr lang="en-US" altLang="en-US" dirty="0"/>
              <a:t>Take in deposits from savers</a:t>
            </a:r>
          </a:p>
          <a:p>
            <a:pPr lvl="2"/>
            <a:r>
              <a:rPr lang="en-US" altLang="en-US" dirty="0"/>
              <a:t>Banks pay interest</a:t>
            </a:r>
          </a:p>
          <a:p>
            <a:pPr lvl="1"/>
            <a:r>
              <a:rPr lang="en-US" altLang="en-US" dirty="0"/>
              <a:t>Make loans to borrowers</a:t>
            </a:r>
          </a:p>
          <a:p>
            <a:pPr lvl="2"/>
            <a:r>
              <a:rPr lang="en-US" altLang="en-US" dirty="0"/>
              <a:t>Banks charge interest</a:t>
            </a:r>
          </a:p>
          <a:p>
            <a:pPr lvl="1"/>
            <a:r>
              <a:rPr lang="en-US" altLang="en-US" dirty="0"/>
              <a:t>Facilitate purchasing of goods and services</a:t>
            </a:r>
          </a:p>
          <a:p>
            <a:pPr lvl="2"/>
            <a:r>
              <a:rPr lang="en-US" altLang="en-US" dirty="0"/>
              <a:t>Checks: medium of exchange</a:t>
            </a:r>
          </a:p>
        </p:txBody>
      </p:sp>
      <p:sp>
        <p:nvSpPr>
          <p:cNvPr id="1843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831BD86C-4782-4477-A420-7EFEBC4A1471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11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75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 wrap="square" anchor="t"/>
          <a:lstStyle/>
          <a:p>
            <a:r>
              <a:rPr lang="en-US" altLang="en-US" dirty="0"/>
              <a:t>Financial Intermediaries,</a:t>
            </a:r>
            <a:r>
              <a:rPr lang="en-US" altLang="en-US" baseline="0" dirty="0"/>
              <a:t> Part 3</a:t>
            </a:r>
            <a:endParaRPr lang="en-US" altLang="en-US" dirty="0"/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3298431"/>
          </a:xfrm>
        </p:spPr>
        <p:txBody>
          <a:bodyPr/>
          <a:lstStyle/>
          <a:p>
            <a:r>
              <a:rPr lang="en-US" altLang="en-US" dirty="0"/>
              <a:t>Mutual funds</a:t>
            </a:r>
          </a:p>
          <a:p>
            <a:pPr lvl="1"/>
            <a:r>
              <a:rPr lang="en-US" altLang="en-US" dirty="0"/>
              <a:t>Institution that sells shares to the public</a:t>
            </a:r>
          </a:p>
          <a:p>
            <a:pPr lvl="1"/>
            <a:r>
              <a:rPr lang="en-US" altLang="en-US" dirty="0"/>
              <a:t>Uses the proceeds to buy a portfolio of stocks and bonds</a:t>
            </a:r>
          </a:p>
          <a:p>
            <a:pPr lvl="1"/>
            <a:r>
              <a:rPr lang="en-US" altLang="en-US" dirty="0"/>
              <a:t>Advantages: diversification; professional money managers</a:t>
            </a:r>
          </a:p>
        </p:txBody>
      </p:sp>
      <p:pic>
        <p:nvPicPr>
          <p:cNvPr id="19458" name="Picture 2" descr="A comic strip of Arlo and Janis. A man reading a newspaper says, &quot;Hey, hey! My mutual fund did great this week!&quot; A woman reading a newspaper across from him says, &quot;We don't have money in mutual funds!&quot; The man replies, &quot;I know, I just pick one and root for it!&quot; Copyright information reads: Arlo and Janis, reprinted by permission of United Features Syndicate, Incorporate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87581"/>
            <a:ext cx="5307806" cy="175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35327CEF-6484-4B8E-9921-9AC945D08C72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12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29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340068" y="20369"/>
            <a:ext cx="7803931" cy="860961"/>
          </a:xfrm>
        </p:spPr>
        <p:txBody>
          <a:bodyPr/>
          <a:lstStyle/>
          <a:p>
            <a:r>
              <a:rPr lang="en-US" altLang="en-US" dirty="0"/>
              <a:t>National Income Accounts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4537075"/>
          </a:xfrm>
        </p:spPr>
        <p:txBody>
          <a:bodyPr/>
          <a:lstStyle/>
          <a:p>
            <a:r>
              <a:rPr lang="en-US" altLang="en-US" dirty="0"/>
              <a:t>Rules of national income accounting</a:t>
            </a:r>
          </a:p>
          <a:p>
            <a:pPr lvl="1"/>
            <a:r>
              <a:rPr lang="en-US" altLang="en-US" dirty="0"/>
              <a:t>Important identities</a:t>
            </a:r>
          </a:p>
          <a:p>
            <a:r>
              <a:rPr lang="en-US" altLang="en-US" dirty="0"/>
              <a:t>Identity</a:t>
            </a:r>
          </a:p>
          <a:p>
            <a:pPr lvl="1"/>
            <a:r>
              <a:rPr lang="en-US" altLang="en-US" dirty="0"/>
              <a:t>An equation that must be true because of the way the variables in the equation are defined</a:t>
            </a:r>
          </a:p>
          <a:p>
            <a:pPr lvl="1"/>
            <a:r>
              <a:rPr lang="en-US" altLang="en-US" dirty="0"/>
              <a:t>Clarify how different variables are related to one another</a:t>
            </a:r>
          </a:p>
        </p:txBody>
      </p:sp>
      <p:sp>
        <p:nvSpPr>
          <p:cNvPr id="2048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82550977-366E-4A2D-8110-13FB0A83FD0D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13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7786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70035" y="0"/>
            <a:ext cx="7803931" cy="860961"/>
          </a:xfrm>
        </p:spPr>
        <p:txBody>
          <a:bodyPr/>
          <a:lstStyle/>
          <a:p>
            <a:r>
              <a:rPr lang="en-US" altLang="en-US" dirty="0"/>
              <a:t>Accounting Identities,</a:t>
            </a:r>
            <a:r>
              <a:rPr lang="en-US" altLang="en-US" baseline="0" dirty="0"/>
              <a:t> Part 1</a:t>
            </a:r>
            <a:endParaRPr lang="en-US" altLang="en-US" dirty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4765675"/>
          </a:xfrm>
        </p:spPr>
        <p:txBody>
          <a:bodyPr/>
          <a:lstStyle/>
          <a:p>
            <a:r>
              <a:rPr lang="en-US" altLang="en-US" dirty="0"/>
              <a:t>Gross domestic product (GDP, Y)</a:t>
            </a:r>
          </a:p>
          <a:p>
            <a:pPr lvl="1"/>
            <a:r>
              <a:rPr lang="en-US" altLang="en-US" dirty="0"/>
              <a:t>Total income = Total expenditure </a:t>
            </a:r>
          </a:p>
          <a:p>
            <a:r>
              <a:rPr lang="en-US" altLang="en-US" dirty="0"/>
              <a:t>Y = C + I + G + NX</a:t>
            </a:r>
          </a:p>
          <a:p>
            <a:pPr lvl="1">
              <a:buFont typeface="Arial" charset="0"/>
              <a:buChar char="•"/>
            </a:pPr>
            <a:r>
              <a:rPr lang="en-US" altLang="en-US" dirty="0"/>
              <a:t>Y = gross domestic product, GDP</a:t>
            </a:r>
          </a:p>
          <a:p>
            <a:pPr lvl="1">
              <a:buFont typeface="Arial" charset="0"/>
              <a:buChar char="•"/>
            </a:pPr>
            <a:r>
              <a:rPr lang="en-US" altLang="en-US" dirty="0"/>
              <a:t>C = consumption</a:t>
            </a:r>
          </a:p>
          <a:p>
            <a:pPr lvl="1">
              <a:buFont typeface="Arial" charset="0"/>
              <a:buChar char="•"/>
            </a:pPr>
            <a:r>
              <a:rPr lang="en-US" altLang="en-US" dirty="0"/>
              <a:t> I = investment</a:t>
            </a:r>
          </a:p>
          <a:p>
            <a:pPr lvl="1">
              <a:buFont typeface="Arial" charset="0"/>
              <a:buChar char="•"/>
            </a:pPr>
            <a:r>
              <a:rPr lang="en-US" altLang="en-US" dirty="0"/>
              <a:t>G = government purchases</a:t>
            </a:r>
          </a:p>
          <a:p>
            <a:pPr lvl="1">
              <a:buFont typeface="Arial" charset="0"/>
              <a:buChar char="•"/>
            </a:pPr>
            <a:r>
              <a:rPr lang="en-US" altLang="en-US" dirty="0"/>
              <a:t>NX = net exports</a:t>
            </a:r>
          </a:p>
        </p:txBody>
      </p:sp>
      <p:sp>
        <p:nvSpPr>
          <p:cNvPr id="2150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5094FFBC-DFCE-4145-A77D-B3C9A3F847A2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14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2170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70035" y="0"/>
            <a:ext cx="7803931" cy="860961"/>
          </a:xfrm>
        </p:spPr>
        <p:txBody>
          <a:bodyPr/>
          <a:lstStyle/>
          <a:p>
            <a:r>
              <a:rPr lang="en-US" altLang="en-US" dirty="0"/>
              <a:t>Accounting Identities,</a:t>
            </a:r>
            <a:r>
              <a:rPr lang="en-US" altLang="en-US" baseline="0" dirty="0"/>
              <a:t> Part 2</a:t>
            </a:r>
            <a:endParaRPr lang="en-US" altLang="en-US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3775075"/>
          </a:xfrm>
        </p:spPr>
        <p:txBody>
          <a:bodyPr/>
          <a:lstStyle/>
          <a:p>
            <a:r>
              <a:rPr lang="en-US" altLang="en-US" dirty="0"/>
              <a:t>Closed economy</a:t>
            </a:r>
          </a:p>
          <a:p>
            <a:pPr lvl="1"/>
            <a:r>
              <a:rPr lang="en-US" altLang="en-US" dirty="0"/>
              <a:t>Doesn’t interact with other economies</a:t>
            </a:r>
          </a:p>
          <a:p>
            <a:pPr lvl="1"/>
            <a:r>
              <a:rPr lang="en-US" altLang="en-US" dirty="0"/>
              <a:t>NX = 0</a:t>
            </a:r>
          </a:p>
          <a:p>
            <a:r>
              <a:rPr lang="en-US" altLang="en-US" dirty="0"/>
              <a:t>Open economy</a:t>
            </a:r>
          </a:p>
          <a:p>
            <a:pPr lvl="1"/>
            <a:r>
              <a:rPr lang="en-US" altLang="en-US" dirty="0"/>
              <a:t>Interacts with other economies</a:t>
            </a:r>
          </a:p>
          <a:p>
            <a:pPr lvl="1"/>
            <a:r>
              <a:rPr lang="en-US" altLang="en-US" dirty="0"/>
              <a:t>NX ≠ 0</a:t>
            </a:r>
          </a:p>
        </p:txBody>
      </p:sp>
      <p:sp>
        <p:nvSpPr>
          <p:cNvPr id="2253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BE646035-502A-4081-BFDF-41B68F97FCBA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15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2489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70035" y="0"/>
            <a:ext cx="7803931" cy="860961"/>
          </a:xfrm>
        </p:spPr>
        <p:txBody>
          <a:bodyPr/>
          <a:lstStyle/>
          <a:p>
            <a:r>
              <a:rPr lang="en-US" altLang="en-US" dirty="0"/>
              <a:t>Accounting Identities,</a:t>
            </a:r>
            <a:r>
              <a:rPr lang="en-US" altLang="en-US" baseline="0" dirty="0"/>
              <a:t> Part 3</a:t>
            </a:r>
            <a:endParaRPr lang="en-US" alt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5146675"/>
          </a:xfrm>
        </p:spPr>
        <p:txBody>
          <a:bodyPr/>
          <a:lstStyle/>
          <a:p>
            <a:r>
              <a:rPr lang="en-US" altLang="en-US" dirty="0"/>
              <a:t>Assume closed economy: NX = 0</a:t>
            </a:r>
          </a:p>
          <a:p>
            <a:pPr lvl="1">
              <a:buFont typeface="Arial" charset="0"/>
              <a:buChar char="•"/>
            </a:pPr>
            <a:r>
              <a:rPr lang="en-US" altLang="en-US" dirty="0"/>
              <a:t>Y = C + I + G</a:t>
            </a:r>
          </a:p>
          <a:p>
            <a:r>
              <a:rPr lang="en-US" altLang="en-US" dirty="0"/>
              <a:t>National saving (saving), S</a:t>
            </a:r>
          </a:p>
          <a:p>
            <a:pPr lvl="1">
              <a:buFont typeface="Arial" charset="0"/>
              <a:buChar char="•"/>
            </a:pPr>
            <a:r>
              <a:rPr lang="en-US" altLang="en-US" dirty="0"/>
              <a:t>Total income in the economy that remains after paying for consumption and  government purchases</a:t>
            </a:r>
          </a:p>
          <a:p>
            <a:pPr marL="857250" lvl="2" indent="0">
              <a:buNone/>
            </a:pPr>
            <a:r>
              <a:rPr lang="en-US" altLang="en-US" sz="3200" dirty="0"/>
              <a:t>Y – C – G = I</a:t>
            </a:r>
          </a:p>
          <a:p>
            <a:pPr marL="857250" lvl="2" indent="0">
              <a:buNone/>
            </a:pPr>
            <a:r>
              <a:rPr lang="en-US" altLang="en-US" sz="3200" dirty="0"/>
              <a:t>S = Y – C – G </a:t>
            </a:r>
          </a:p>
          <a:p>
            <a:pPr marL="857250" lvl="2" indent="0">
              <a:buNone/>
            </a:pPr>
            <a:r>
              <a:rPr lang="en-US" altLang="en-US" sz="3200" dirty="0"/>
              <a:t>S</a:t>
            </a:r>
            <a:r>
              <a:rPr lang="en-US" altLang="en-US" dirty="0"/>
              <a:t> = I</a:t>
            </a:r>
          </a:p>
        </p:txBody>
      </p:sp>
      <p:sp>
        <p:nvSpPr>
          <p:cNvPr id="2355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A7567171-50A4-42DE-93B7-DB69765B9156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16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5925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70035" y="0"/>
            <a:ext cx="7803931" cy="860961"/>
          </a:xfrm>
        </p:spPr>
        <p:txBody>
          <a:bodyPr/>
          <a:lstStyle/>
          <a:p>
            <a:r>
              <a:rPr lang="en-US" altLang="en-US" dirty="0"/>
              <a:t>Accounting Identities,</a:t>
            </a:r>
            <a:r>
              <a:rPr lang="en-US" altLang="en-US" baseline="0" dirty="0"/>
              <a:t> Part 4</a:t>
            </a:r>
            <a:endParaRPr lang="en-US" alt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5146675"/>
          </a:xfrm>
        </p:spPr>
        <p:txBody>
          <a:bodyPr/>
          <a:lstStyle/>
          <a:p>
            <a:r>
              <a:rPr lang="en-US" altLang="en-US" dirty="0"/>
              <a:t>T = taxes minus transfer payments</a:t>
            </a:r>
          </a:p>
          <a:p>
            <a:pPr lvl="1">
              <a:buFont typeface="Arial" charset="0"/>
              <a:buChar char="•"/>
            </a:pPr>
            <a:r>
              <a:rPr lang="en-US" altLang="en-US" dirty="0"/>
              <a:t>S = Y – C – G</a:t>
            </a:r>
          </a:p>
          <a:p>
            <a:pPr lvl="1">
              <a:buFont typeface="Arial" charset="0"/>
              <a:buChar char="•"/>
            </a:pPr>
            <a:r>
              <a:rPr lang="en-US" altLang="en-US" dirty="0"/>
              <a:t>S = (Y – T – C) + (T – G)</a:t>
            </a:r>
          </a:p>
          <a:p>
            <a:r>
              <a:rPr lang="en-US" altLang="en-US" dirty="0"/>
              <a:t>Private saving, Y – T – C</a:t>
            </a:r>
          </a:p>
          <a:p>
            <a:pPr lvl="1"/>
            <a:r>
              <a:rPr lang="en-US" altLang="en-US" dirty="0"/>
              <a:t>Income that households have left after paying for taxes and consumption</a:t>
            </a:r>
          </a:p>
          <a:p>
            <a:r>
              <a:rPr lang="en-US" altLang="en-US" dirty="0"/>
              <a:t>Public saving, T – G </a:t>
            </a:r>
          </a:p>
          <a:p>
            <a:pPr lvl="1"/>
            <a:r>
              <a:rPr lang="en-US" altLang="en-US" dirty="0"/>
              <a:t>Tax revenue that the government has left after paying for its spending</a:t>
            </a:r>
          </a:p>
        </p:txBody>
      </p:sp>
      <p:sp>
        <p:nvSpPr>
          <p:cNvPr id="2458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3E0FAF3B-CB20-4BE7-9275-E50E4DBDBFB2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17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1640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70035" y="0"/>
            <a:ext cx="7803931" cy="860961"/>
          </a:xfrm>
        </p:spPr>
        <p:txBody>
          <a:bodyPr/>
          <a:lstStyle/>
          <a:p>
            <a:r>
              <a:rPr lang="en-US" altLang="en-US" dirty="0"/>
              <a:t>Accounting Identities,</a:t>
            </a:r>
            <a:r>
              <a:rPr lang="en-US" altLang="en-US" baseline="0" dirty="0"/>
              <a:t> Part 5</a:t>
            </a:r>
            <a:endParaRPr lang="en-US" alt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3622675"/>
          </a:xfrm>
        </p:spPr>
        <p:txBody>
          <a:bodyPr/>
          <a:lstStyle/>
          <a:p>
            <a:r>
              <a:rPr lang="en-US" altLang="en-US" dirty="0"/>
              <a:t>Budget surplus: T – G &gt; 0</a:t>
            </a:r>
          </a:p>
          <a:p>
            <a:pPr lvl="1"/>
            <a:r>
              <a:rPr lang="en-US" altLang="en-US" dirty="0"/>
              <a:t>Excess of tax revenue over government spending</a:t>
            </a:r>
          </a:p>
          <a:p>
            <a:r>
              <a:rPr lang="en-US" altLang="en-US" dirty="0"/>
              <a:t>Budget deficit: T – G &lt; 0</a:t>
            </a:r>
          </a:p>
          <a:p>
            <a:pPr lvl="1"/>
            <a:r>
              <a:rPr lang="en-US" altLang="en-US" dirty="0"/>
              <a:t>Shortfall of tax revenue from government spending</a:t>
            </a:r>
          </a:p>
        </p:txBody>
      </p:sp>
      <p:sp>
        <p:nvSpPr>
          <p:cNvPr id="2560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45888313-74CC-40F5-80C8-BBE9BE0DC816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18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97085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70035" y="0"/>
            <a:ext cx="7803931" cy="860961"/>
          </a:xfrm>
        </p:spPr>
        <p:txBody>
          <a:bodyPr/>
          <a:lstStyle/>
          <a:p>
            <a:r>
              <a:rPr lang="en-US" altLang="en-US" dirty="0"/>
              <a:t>Saving and Investing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3394075"/>
          </a:xfrm>
        </p:spPr>
        <p:txBody>
          <a:bodyPr/>
          <a:lstStyle/>
          <a:p>
            <a:r>
              <a:rPr lang="en-US" altLang="en-US" dirty="0"/>
              <a:t>Accounting identity: S = I </a:t>
            </a:r>
          </a:p>
          <a:p>
            <a:r>
              <a:rPr lang="en-US" altLang="en-US" dirty="0"/>
              <a:t>Saving = Investment</a:t>
            </a:r>
          </a:p>
          <a:p>
            <a:pPr lvl="1"/>
            <a:r>
              <a:rPr lang="en-US" altLang="en-US" dirty="0"/>
              <a:t>For the economy as a whole</a:t>
            </a:r>
          </a:p>
          <a:p>
            <a:pPr lvl="1"/>
            <a:r>
              <a:rPr lang="en-US" altLang="en-US" dirty="0"/>
              <a:t>One person’s savings can finance another person’s investment</a:t>
            </a:r>
          </a:p>
        </p:txBody>
      </p:sp>
      <p:sp>
        <p:nvSpPr>
          <p:cNvPr id="2662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05F533EA-0540-4F8F-8CFE-C33D87677147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19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979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26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1108075"/>
          </a:xfrm>
        </p:spPr>
        <p:txBody>
          <a:bodyPr anchor="ctr" anchorCtr="0"/>
          <a:lstStyle/>
          <a:p>
            <a:r>
              <a:rPr lang="en-US" dirty="0"/>
              <a:t>Saving, Investment, and the Financial System</a:t>
            </a:r>
          </a:p>
        </p:txBody>
      </p:sp>
      <p:sp>
        <p:nvSpPr>
          <p:cNvPr id="1846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EDC3B-C35B-4EA4-97A1-418A418CDD8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 descr="CO26_Principles_marketplaceStudents_Female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74" y="2293281"/>
            <a:ext cx="5308850" cy="37390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5585982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70035" y="198647"/>
            <a:ext cx="7803931" cy="860961"/>
          </a:xfrm>
        </p:spPr>
        <p:txBody>
          <a:bodyPr wrap="square" anchor="t"/>
          <a:lstStyle/>
          <a:p>
            <a:r>
              <a:rPr lang="en-US" altLang="en-US" sz="3200" dirty="0"/>
              <a:t>The Market for Loanable Funds,</a:t>
            </a:r>
            <a:r>
              <a:rPr lang="en-US" altLang="en-US" sz="3200" baseline="0" dirty="0"/>
              <a:t> Part 1</a:t>
            </a:r>
            <a:endParaRPr lang="en-US" altLang="en-US" sz="3200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4918075"/>
          </a:xfrm>
        </p:spPr>
        <p:txBody>
          <a:bodyPr/>
          <a:lstStyle/>
          <a:p>
            <a:r>
              <a:rPr lang="en-US" altLang="en-US" dirty="0"/>
              <a:t>Market for loanable funds</a:t>
            </a:r>
          </a:p>
          <a:p>
            <a:pPr lvl="1"/>
            <a:r>
              <a:rPr lang="en-US" altLang="en-US" dirty="0"/>
              <a:t>Market</a:t>
            </a:r>
          </a:p>
          <a:p>
            <a:pPr lvl="2"/>
            <a:r>
              <a:rPr lang="en-US" altLang="en-US" dirty="0"/>
              <a:t>Those who want to save supply funds</a:t>
            </a:r>
          </a:p>
          <a:p>
            <a:pPr lvl="2"/>
            <a:r>
              <a:rPr lang="en-US" altLang="en-US" dirty="0"/>
              <a:t>Those who want to borrow to invest demand funds</a:t>
            </a:r>
          </a:p>
          <a:p>
            <a:pPr lvl="1"/>
            <a:r>
              <a:rPr lang="en-US" altLang="en-US" dirty="0"/>
              <a:t>One interest rate	</a:t>
            </a:r>
          </a:p>
          <a:p>
            <a:pPr lvl="2"/>
            <a:r>
              <a:rPr lang="en-US" altLang="en-US" dirty="0"/>
              <a:t>Return to saving</a:t>
            </a:r>
          </a:p>
          <a:p>
            <a:pPr lvl="2"/>
            <a:r>
              <a:rPr lang="en-US" altLang="en-US" dirty="0"/>
              <a:t>Cost of borrowing</a:t>
            </a:r>
          </a:p>
          <a:p>
            <a:pPr lvl="1"/>
            <a:r>
              <a:rPr lang="en-US" altLang="en-US" dirty="0"/>
              <a:t>Assumption: single financial market</a:t>
            </a:r>
          </a:p>
        </p:txBody>
      </p:sp>
      <p:sp>
        <p:nvSpPr>
          <p:cNvPr id="2765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769399C2-AD91-4037-B491-D098EE5495C9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20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16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70035" y="197213"/>
            <a:ext cx="7803931" cy="860961"/>
          </a:xfrm>
        </p:spPr>
        <p:txBody>
          <a:bodyPr wrap="square" anchor="t"/>
          <a:lstStyle/>
          <a:p>
            <a:r>
              <a:rPr lang="en-US" altLang="en-US" sz="3200" dirty="0"/>
              <a:t>The Market for Loanable Funds,</a:t>
            </a:r>
            <a:r>
              <a:rPr lang="en-US" altLang="en-US" sz="3200" baseline="0" dirty="0"/>
              <a:t> Part 2</a:t>
            </a:r>
            <a:endParaRPr lang="en-US" altLang="en-US" sz="3200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4613275"/>
          </a:xfrm>
        </p:spPr>
        <p:txBody>
          <a:bodyPr/>
          <a:lstStyle/>
          <a:p>
            <a:r>
              <a:rPr lang="en-US" altLang="en-US" dirty="0"/>
              <a:t>Supply and demand of loanable funds</a:t>
            </a:r>
          </a:p>
          <a:p>
            <a:pPr lvl="1"/>
            <a:r>
              <a:rPr lang="en-US" altLang="en-US" dirty="0"/>
              <a:t>Source of the supply of loanable funds</a:t>
            </a:r>
          </a:p>
          <a:p>
            <a:pPr lvl="2"/>
            <a:r>
              <a:rPr lang="en-US" altLang="en-US" dirty="0"/>
              <a:t>Saving</a:t>
            </a:r>
          </a:p>
          <a:p>
            <a:pPr lvl="1"/>
            <a:r>
              <a:rPr lang="en-US" altLang="en-US" dirty="0"/>
              <a:t>Source of the demand for loanable funds</a:t>
            </a:r>
          </a:p>
          <a:p>
            <a:pPr lvl="2"/>
            <a:r>
              <a:rPr lang="en-US" altLang="en-US" dirty="0"/>
              <a:t>Investment </a:t>
            </a:r>
          </a:p>
          <a:p>
            <a:pPr lvl="1"/>
            <a:r>
              <a:rPr lang="en-US" altLang="en-US" dirty="0"/>
              <a:t>Price of a loan = real interest rate</a:t>
            </a:r>
          </a:p>
          <a:p>
            <a:pPr lvl="2"/>
            <a:r>
              <a:rPr lang="en-US" altLang="en-US" dirty="0"/>
              <a:t>Borrowers pay for a loan</a:t>
            </a:r>
          </a:p>
          <a:p>
            <a:pPr lvl="2"/>
            <a:r>
              <a:rPr lang="en-US" altLang="en-US" dirty="0"/>
              <a:t>Lenders receive on their saving</a:t>
            </a:r>
          </a:p>
        </p:txBody>
      </p:sp>
      <p:sp>
        <p:nvSpPr>
          <p:cNvPr id="2867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1F3E3F36-80C0-4DD2-9EB5-4F1CCD653D27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21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25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70035" y="197213"/>
            <a:ext cx="7803931" cy="860961"/>
          </a:xfrm>
        </p:spPr>
        <p:txBody>
          <a:bodyPr wrap="square" anchor="t"/>
          <a:lstStyle/>
          <a:p>
            <a:r>
              <a:rPr lang="en-US" altLang="en-US" sz="3200" dirty="0"/>
              <a:t>The Market for Loanable Funds,</a:t>
            </a:r>
            <a:r>
              <a:rPr lang="en-US" altLang="en-US" sz="3200" baseline="0" dirty="0"/>
              <a:t> Part 3</a:t>
            </a:r>
            <a:endParaRPr lang="en-US" altLang="en-US" sz="3200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4384675"/>
          </a:xfrm>
        </p:spPr>
        <p:txBody>
          <a:bodyPr/>
          <a:lstStyle/>
          <a:p>
            <a:r>
              <a:rPr lang="en-US" altLang="en-US" dirty="0"/>
              <a:t>Supply and demand of loanable funds</a:t>
            </a:r>
          </a:p>
          <a:p>
            <a:pPr lvl="1"/>
            <a:r>
              <a:rPr lang="en-US" altLang="en-US" dirty="0"/>
              <a:t>As interest rate rises</a:t>
            </a:r>
          </a:p>
          <a:p>
            <a:pPr lvl="2"/>
            <a:r>
              <a:rPr lang="en-US" altLang="en-US" dirty="0"/>
              <a:t>Quantity demanded declines</a:t>
            </a:r>
          </a:p>
          <a:p>
            <a:pPr lvl="2"/>
            <a:r>
              <a:rPr lang="en-US" altLang="en-US" dirty="0"/>
              <a:t>Quantity supplied increases</a:t>
            </a:r>
          </a:p>
          <a:p>
            <a:pPr lvl="1"/>
            <a:r>
              <a:rPr lang="en-US" altLang="en-US" dirty="0"/>
              <a:t>Demand curve</a:t>
            </a:r>
          </a:p>
          <a:p>
            <a:pPr lvl="2"/>
            <a:r>
              <a:rPr lang="en-US" altLang="en-US" dirty="0"/>
              <a:t>Slopes downward</a:t>
            </a:r>
          </a:p>
          <a:p>
            <a:pPr lvl="1"/>
            <a:r>
              <a:rPr lang="en-US" altLang="en-US" dirty="0"/>
              <a:t>Supply curve</a:t>
            </a:r>
          </a:p>
          <a:p>
            <a:pPr lvl="2"/>
            <a:r>
              <a:rPr lang="en-US" altLang="en-US" dirty="0"/>
              <a:t>Slopes upward</a:t>
            </a:r>
          </a:p>
        </p:txBody>
      </p:sp>
      <p:sp>
        <p:nvSpPr>
          <p:cNvPr id="2970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B804DA84-C836-4DE5-BB20-6F2D9ADF65B9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22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3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 </a:t>
            </a:r>
            <a:r>
              <a:rPr lang="en-US" altLang="en-US" sz="2800" dirty="0"/>
              <a:t>The Market for Loanable Funds</a:t>
            </a:r>
          </a:p>
        </p:txBody>
      </p:sp>
      <p:sp>
        <p:nvSpPr>
          <p:cNvPr id="30723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8686800" y="6473825"/>
            <a:ext cx="452438" cy="379413"/>
          </a:xfrm>
          <a:noFill/>
          <a:ln w="9525"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CC75D67A-1680-483F-B2D4-59AA3FE09F69}" type="slidenum">
              <a:rPr lang="en-US" altLang="en-US" smtClean="0">
                <a:solidFill>
                  <a:srgbClr val="002060"/>
                </a:solidFill>
              </a:rPr>
              <a:pPr algn="ctr" eaLnBrk="1" hangingPunct="1"/>
              <a:t>23</a:t>
            </a:fld>
            <a:endParaRPr lang="en-US" alt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A line graph of the market for loanable funds, with loanable funds in billions of dollars on the x axis and interest rate on the y axis. The demand line is negatively sloped, and the supply line is positively sloped. The two lines intersect at 1,200 billions of dollars of loanable funds and an interest rate of 5 percent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2" y="1600200"/>
            <a:ext cx="8093076" cy="320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91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70035" y="169652"/>
            <a:ext cx="7803931" cy="860961"/>
          </a:xfrm>
        </p:spPr>
        <p:txBody>
          <a:bodyPr wrap="square" anchor="t"/>
          <a:lstStyle/>
          <a:p>
            <a:r>
              <a:rPr lang="en-US" altLang="en-US" sz="3400" dirty="0"/>
              <a:t>The Market for Loanable Funds, Part 4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3775075"/>
          </a:xfrm>
        </p:spPr>
        <p:txBody>
          <a:bodyPr/>
          <a:lstStyle/>
          <a:p>
            <a:r>
              <a:rPr lang="en-US" altLang="en-US" dirty="0"/>
              <a:t>Government policies</a:t>
            </a:r>
          </a:p>
          <a:p>
            <a:pPr lvl="1"/>
            <a:r>
              <a:rPr lang="en-US" altLang="en-US" dirty="0"/>
              <a:t>Can affect the economy’s saving and investment</a:t>
            </a:r>
          </a:p>
          <a:p>
            <a:pPr lvl="2"/>
            <a:r>
              <a:rPr lang="en-US" altLang="en-US" dirty="0"/>
              <a:t>Saving incentives</a:t>
            </a:r>
          </a:p>
          <a:p>
            <a:pPr lvl="2"/>
            <a:r>
              <a:rPr lang="en-US" altLang="en-US" dirty="0"/>
              <a:t>Investment incentives</a:t>
            </a:r>
          </a:p>
          <a:p>
            <a:pPr lvl="2"/>
            <a:r>
              <a:rPr lang="en-US" altLang="en-US" dirty="0"/>
              <a:t>Government budget deficits and surpluses </a:t>
            </a:r>
          </a:p>
        </p:txBody>
      </p:sp>
      <p:sp>
        <p:nvSpPr>
          <p:cNvPr id="3174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EBCE92D2-D0A7-4787-95D8-7312FAF9CF44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24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89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 wrap="square" anchor="t"/>
          <a:lstStyle/>
          <a:p>
            <a:r>
              <a:rPr lang="en-US" altLang="en-US" dirty="0"/>
              <a:t>Policy 1: Saving Incentives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4460875"/>
          </a:xfrm>
        </p:spPr>
        <p:txBody>
          <a:bodyPr/>
          <a:lstStyle/>
          <a:p>
            <a:r>
              <a:rPr lang="en-US" altLang="en-US" dirty="0"/>
              <a:t>Shelter some saving from taxation</a:t>
            </a:r>
          </a:p>
          <a:p>
            <a:pPr lvl="1"/>
            <a:r>
              <a:rPr lang="en-US" altLang="en-US" dirty="0"/>
              <a:t>Affect supply of loanable funds</a:t>
            </a:r>
          </a:p>
          <a:p>
            <a:pPr lvl="1"/>
            <a:r>
              <a:rPr lang="en-US" altLang="en-US" dirty="0"/>
              <a:t>Increase in supply</a:t>
            </a:r>
          </a:p>
          <a:p>
            <a:pPr lvl="2"/>
            <a:r>
              <a:rPr lang="en-US" altLang="en-US" dirty="0"/>
              <a:t>Supply curve shifts right</a:t>
            </a:r>
          </a:p>
          <a:p>
            <a:pPr lvl="1"/>
            <a:r>
              <a:rPr lang="en-US" altLang="en-US" dirty="0"/>
              <a:t>New equilibrium</a:t>
            </a:r>
          </a:p>
          <a:p>
            <a:pPr lvl="2"/>
            <a:r>
              <a:rPr lang="en-US" altLang="en-US" dirty="0"/>
              <a:t>Lower interest rate</a:t>
            </a:r>
          </a:p>
          <a:p>
            <a:pPr lvl="2"/>
            <a:r>
              <a:rPr lang="en-US" altLang="en-US" dirty="0"/>
              <a:t>Higher quantity of loanable funds</a:t>
            </a:r>
          </a:p>
          <a:p>
            <a:pPr lvl="1"/>
            <a:r>
              <a:rPr lang="en-US" altLang="en-US" dirty="0"/>
              <a:t>Greater investment</a:t>
            </a:r>
          </a:p>
        </p:txBody>
      </p:sp>
      <p:sp>
        <p:nvSpPr>
          <p:cNvPr id="3277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18054ABA-182D-4663-85C4-777D72E7401F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25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6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09550" y="-1"/>
            <a:ext cx="8770938" cy="893763"/>
          </a:xfrm>
        </p:spPr>
        <p:txBody>
          <a:bodyPr/>
          <a:lstStyle/>
          <a:p>
            <a:r>
              <a:rPr lang="en-US" altLang="en-US" dirty="0"/>
              <a:t>Figure 2</a:t>
            </a:r>
            <a:r>
              <a:rPr lang="en-US" altLang="en-US" sz="2800" dirty="0"/>
              <a:t> Saving Incentives Increase the Supply of </a:t>
            </a:r>
            <a:br>
              <a:rPr lang="en-US" altLang="en-US" sz="2800" dirty="0"/>
            </a:br>
            <a:r>
              <a:rPr lang="en-US" altLang="en-US" sz="2800" dirty="0"/>
              <a:t>	       Loanable Funds</a:t>
            </a:r>
          </a:p>
        </p:txBody>
      </p:sp>
      <p:sp>
        <p:nvSpPr>
          <p:cNvPr id="33795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8686800" y="6473825"/>
            <a:ext cx="452438" cy="379413"/>
          </a:xfrm>
          <a:noFill/>
          <a:ln w="9525"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01E0FEB0-3CCD-4F1E-9347-B0AFB2AB1BA4}" type="slidenum">
              <a:rPr lang="en-US" altLang="en-US" smtClean="0">
                <a:solidFill>
                  <a:srgbClr val="002060"/>
                </a:solidFill>
              </a:rPr>
              <a:pPr algn="ctr" eaLnBrk="1" hangingPunct="1"/>
              <a:t>26</a:t>
            </a:fld>
            <a:endParaRPr lang="en-US" alt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A line graph of the effect of savings incentives on the loanable funds market, with loanable funds in billions of dollars on the x axis and interest rate on the y axis. The supply line, S 1, is positively sloped and the demand line is negatively sloped. The two line intersect at 1200 billion dollars and 5 percent. Tax incentives for saving increase the supply of loanable funds, which moves the supply line to the right, now at S 2. The new equilibrium interest rate is at the intersection of S 2 and the demand line, and is decreased to 4 percent. The equilibrium quantity of loanable funds is increased to 1600 billion dollars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03435"/>
            <a:ext cx="8229602" cy="36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59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 wrap="square" anchor="t"/>
          <a:lstStyle/>
          <a:p>
            <a:r>
              <a:rPr lang="en-US" altLang="en-US" dirty="0"/>
              <a:t>Policy 2: Investment Incentives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4613275"/>
          </a:xfrm>
        </p:spPr>
        <p:txBody>
          <a:bodyPr/>
          <a:lstStyle/>
          <a:p>
            <a:r>
              <a:rPr lang="en-US" altLang="en-US" dirty="0"/>
              <a:t>Investment tax credit</a:t>
            </a:r>
          </a:p>
          <a:p>
            <a:pPr lvl="1"/>
            <a:r>
              <a:rPr lang="en-US" altLang="en-US" dirty="0"/>
              <a:t>Affect demand for loanable funds</a:t>
            </a:r>
          </a:p>
          <a:p>
            <a:pPr lvl="1"/>
            <a:r>
              <a:rPr lang="en-US" altLang="en-US" dirty="0"/>
              <a:t>Increase in demand</a:t>
            </a:r>
          </a:p>
          <a:p>
            <a:pPr lvl="2"/>
            <a:r>
              <a:rPr lang="en-US" altLang="en-US" dirty="0"/>
              <a:t>Demand curve shifts right</a:t>
            </a:r>
          </a:p>
          <a:p>
            <a:pPr lvl="1"/>
            <a:r>
              <a:rPr lang="en-US" altLang="en-US" dirty="0"/>
              <a:t>New equilibrium</a:t>
            </a:r>
          </a:p>
          <a:p>
            <a:pPr lvl="2"/>
            <a:r>
              <a:rPr lang="en-US" altLang="en-US" dirty="0"/>
              <a:t>Higher interest rate</a:t>
            </a:r>
          </a:p>
          <a:p>
            <a:pPr lvl="2"/>
            <a:r>
              <a:rPr lang="en-US" altLang="en-US" dirty="0"/>
              <a:t>Higher quantity of loanable funds</a:t>
            </a:r>
          </a:p>
          <a:p>
            <a:pPr lvl="2"/>
            <a:r>
              <a:rPr lang="en-US" altLang="en-US" dirty="0"/>
              <a:t>Greater saving</a:t>
            </a:r>
          </a:p>
        </p:txBody>
      </p:sp>
      <p:sp>
        <p:nvSpPr>
          <p:cNvPr id="3482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737D135E-92C7-4726-B48D-252507D59905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27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11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09550" y="0"/>
            <a:ext cx="8770938" cy="928688"/>
          </a:xfrm>
        </p:spPr>
        <p:txBody>
          <a:bodyPr/>
          <a:lstStyle/>
          <a:p>
            <a:r>
              <a:rPr lang="en-US" altLang="en-US" dirty="0"/>
              <a:t>Figure 3</a:t>
            </a:r>
            <a:r>
              <a:rPr lang="en-US" altLang="en-US" sz="2800" dirty="0"/>
              <a:t> Investment Incentives Increase the </a:t>
            </a:r>
            <a:br>
              <a:rPr lang="en-US" altLang="en-US" sz="2800" dirty="0"/>
            </a:br>
            <a:r>
              <a:rPr lang="en-US" altLang="en-US" sz="2800" dirty="0"/>
              <a:t>	       Demand for Loanable Funds</a:t>
            </a:r>
          </a:p>
        </p:txBody>
      </p:sp>
      <p:sp>
        <p:nvSpPr>
          <p:cNvPr id="35843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8686800" y="6473825"/>
            <a:ext cx="452438" cy="379413"/>
          </a:xfrm>
          <a:noFill/>
          <a:ln w="9525"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DE8ACDA2-440A-49CB-A234-926A8B3109DA}" type="slidenum">
              <a:rPr lang="en-US" altLang="en-US" smtClean="0">
                <a:solidFill>
                  <a:srgbClr val="002060"/>
                </a:solidFill>
              </a:rPr>
              <a:pPr algn="ctr" eaLnBrk="1" hangingPunct="1"/>
              <a:t>28</a:t>
            </a:fld>
            <a:endParaRPr lang="en-US" alt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A line graph of the effect of investment incentives on the loanable funds market, with loanable funds in billions of dollars on the x axis and interest rate on the y axis. The supply line is positively sloped and the demand line, D 1, is negatively sloped. The two lines intersect at 1200 billion dollars and 5 percent. An investment tax credit increases the demand for loanable funds, shifting the demand line to the right from D 1 to D 2. The new intersection point of D 2 and the supply line represent the new equilibrium interest rate, which is raised to 6 percent, and equilibrium quantity, which is raised to 1400 billion dollars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1750269"/>
            <a:ext cx="8458202" cy="38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30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70035" y="197213"/>
            <a:ext cx="7803931" cy="860961"/>
          </a:xfrm>
        </p:spPr>
        <p:txBody>
          <a:bodyPr wrap="square" anchor="t"/>
          <a:lstStyle/>
          <a:p>
            <a:r>
              <a:rPr lang="en-US" altLang="en-US" sz="3200" dirty="0"/>
              <a:t>Policy 3: Budget Deficit/Surplus,</a:t>
            </a:r>
            <a:r>
              <a:rPr lang="en-US" altLang="en-US" sz="3200" baseline="0" dirty="0"/>
              <a:t> Part 1</a:t>
            </a:r>
            <a:endParaRPr lang="en-US" altLang="en-US" sz="3200" dirty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4918075"/>
          </a:xfrm>
        </p:spPr>
        <p:txBody>
          <a:bodyPr/>
          <a:lstStyle/>
          <a:p>
            <a:r>
              <a:rPr lang="en-US" altLang="en-US" dirty="0"/>
              <a:t>Government – starts with balanced budget</a:t>
            </a:r>
          </a:p>
          <a:p>
            <a:pPr lvl="1"/>
            <a:r>
              <a:rPr lang="en-US" altLang="en-US" dirty="0"/>
              <a:t>Then starts running a budget deficit</a:t>
            </a:r>
          </a:p>
          <a:p>
            <a:pPr lvl="2"/>
            <a:r>
              <a:rPr lang="en-US" altLang="en-US" dirty="0"/>
              <a:t>Change in supply of loanable funds</a:t>
            </a:r>
          </a:p>
          <a:p>
            <a:pPr lvl="2"/>
            <a:r>
              <a:rPr lang="en-US" altLang="en-US" dirty="0"/>
              <a:t>Decrease in supply</a:t>
            </a:r>
          </a:p>
          <a:p>
            <a:pPr lvl="3"/>
            <a:r>
              <a:rPr lang="en-US" altLang="en-US" sz="2800" dirty="0"/>
              <a:t>Supply curve shifts left</a:t>
            </a:r>
          </a:p>
          <a:p>
            <a:pPr lvl="2"/>
            <a:r>
              <a:rPr lang="en-US" altLang="en-US" dirty="0"/>
              <a:t>New equilibrium</a:t>
            </a:r>
          </a:p>
          <a:p>
            <a:pPr lvl="3"/>
            <a:r>
              <a:rPr lang="en-US" altLang="en-US" sz="2800" dirty="0"/>
              <a:t>Higher interest rate</a:t>
            </a:r>
          </a:p>
          <a:p>
            <a:pPr lvl="3"/>
            <a:r>
              <a:rPr lang="en-US" altLang="en-US" sz="2800" dirty="0"/>
              <a:t>Smaller quantity of loanable funds</a:t>
            </a:r>
          </a:p>
        </p:txBody>
      </p:sp>
      <p:sp>
        <p:nvSpPr>
          <p:cNvPr id="3686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71548324-344B-4F89-82BA-413843529A15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29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1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 wrap="square" anchor="t"/>
          <a:lstStyle/>
          <a:p>
            <a:r>
              <a:rPr lang="en-US" altLang="en-US" dirty="0"/>
              <a:t>Financial Institutions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5070475"/>
          </a:xfrm>
        </p:spPr>
        <p:txBody>
          <a:bodyPr/>
          <a:lstStyle/>
          <a:p>
            <a:r>
              <a:rPr lang="en-US" altLang="en-US" dirty="0"/>
              <a:t>Financial system</a:t>
            </a:r>
          </a:p>
          <a:p>
            <a:pPr lvl="1"/>
            <a:r>
              <a:rPr lang="en-US" altLang="en-US" dirty="0"/>
              <a:t>Group of institutions in the economy</a:t>
            </a:r>
          </a:p>
          <a:p>
            <a:pPr lvl="2"/>
            <a:r>
              <a:rPr lang="en-US" altLang="en-US" dirty="0"/>
              <a:t>That help match one person’s saving  with another person’s investment</a:t>
            </a:r>
          </a:p>
          <a:p>
            <a:pPr lvl="1"/>
            <a:r>
              <a:rPr lang="en-US" altLang="en-US" dirty="0"/>
              <a:t>Moves the economy’s scarce resources from savers to borrowers</a:t>
            </a:r>
          </a:p>
          <a:p>
            <a:r>
              <a:rPr lang="en-US" altLang="en-US" dirty="0"/>
              <a:t>Financial institutions </a:t>
            </a:r>
          </a:p>
          <a:p>
            <a:pPr lvl="1"/>
            <a:r>
              <a:rPr lang="en-US" altLang="en-US" dirty="0"/>
              <a:t>Financial markets</a:t>
            </a:r>
          </a:p>
          <a:p>
            <a:pPr lvl="1"/>
            <a:r>
              <a:rPr lang="en-US" altLang="en-US" dirty="0"/>
              <a:t>Financial intermediaries</a:t>
            </a:r>
          </a:p>
        </p:txBody>
      </p:sp>
      <p:sp>
        <p:nvSpPr>
          <p:cNvPr id="1024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1A46F2E2-CE80-4B45-8414-E9B6E69917D4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3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1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4</a:t>
            </a:r>
            <a:r>
              <a:rPr lang="en-US" altLang="en-US" sz="2800" dirty="0"/>
              <a:t> The Effect of a Government Budget Deficit</a:t>
            </a:r>
          </a:p>
        </p:txBody>
      </p:sp>
      <p:sp>
        <p:nvSpPr>
          <p:cNvPr id="37891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8686800" y="6473825"/>
            <a:ext cx="452438" cy="379413"/>
          </a:xfrm>
          <a:noFill/>
          <a:ln w="9525"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ED475D95-2031-44D1-97EB-DF3363E8D528}" type="slidenum">
              <a:rPr lang="en-US" altLang="en-US" smtClean="0">
                <a:solidFill>
                  <a:srgbClr val="002060"/>
                </a:solidFill>
              </a:rPr>
              <a:pPr algn="ctr" eaLnBrk="1" hangingPunct="1"/>
              <a:t>30</a:t>
            </a:fld>
            <a:endParaRPr lang="en-US" altLang="en-US">
              <a:solidFill>
                <a:srgbClr val="002060"/>
              </a:solidFill>
            </a:endParaRPr>
          </a:p>
        </p:txBody>
      </p:sp>
      <p:pic>
        <p:nvPicPr>
          <p:cNvPr id="6" name="Picture 5" descr="A line graph of the effect of a government budget deficit on the loanable funds market, with loanable funds in billions of dollars on the x axis and interest rate on the y axis. The supply line, S 1, is positively sloped and the demand line is negatively sloped. The two lines intersect at 1,200 billion dollars and 5 percent. A budget deficit decreases the supply of loanable funds, moving S 1 to the left to S 2. The new equilibrium interest rate is raised to 6 percent. The new equilibrium quantity of loanable funds is reduced to 800 billion dollars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1066800"/>
            <a:ext cx="8458202" cy="408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00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70035" y="197213"/>
            <a:ext cx="7803931" cy="860961"/>
          </a:xfrm>
        </p:spPr>
        <p:txBody>
          <a:bodyPr wrap="square" anchor="t"/>
          <a:lstStyle/>
          <a:p>
            <a:r>
              <a:rPr lang="en-US" altLang="en-US" sz="3200" dirty="0"/>
              <a:t>Policy 3: Budget Deficit/Surplus,</a:t>
            </a:r>
            <a:r>
              <a:rPr lang="en-US" altLang="en-US" sz="3200" baseline="0" dirty="0"/>
              <a:t> Part 2</a:t>
            </a:r>
            <a:endParaRPr lang="en-US" altLang="en-US" sz="3200" dirty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3851275"/>
          </a:xfrm>
        </p:spPr>
        <p:txBody>
          <a:bodyPr/>
          <a:lstStyle/>
          <a:p>
            <a:r>
              <a:rPr lang="en-US" altLang="en-US" dirty="0"/>
              <a:t>Crowding out</a:t>
            </a:r>
          </a:p>
          <a:p>
            <a:pPr lvl="1"/>
            <a:r>
              <a:rPr lang="en-US" altLang="en-US" dirty="0"/>
              <a:t>Decrease in investment</a:t>
            </a:r>
          </a:p>
          <a:p>
            <a:pPr lvl="1"/>
            <a:r>
              <a:rPr lang="en-US" altLang="en-US" dirty="0"/>
              <a:t>Results from government borrowing</a:t>
            </a:r>
          </a:p>
          <a:p>
            <a:r>
              <a:rPr lang="en-US" altLang="en-US" dirty="0"/>
              <a:t>Government – budget deficit</a:t>
            </a:r>
          </a:p>
          <a:p>
            <a:pPr lvl="1"/>
            <a:r>
              <a:rPr lang="en-US" altLang="en-US" dirty="0"/>
              <a:t>Interest rate rises</a:t>
            </a:r>
          </a:p>
          <a:p>
            <a:pPr lvl="1"/>
            <a:r>
              <a:rPr lang="en-US" altLang="en-US" dirty="0"/>
              <a:t>Investment falls</a:t>
            </a:r>
          </a:p>
        </p:txBody>
      </p:sp>
      <p:sp>
        <p:nvSpPr>
          <p:cNvPr id="3891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3266A04C-7552-43B0-ACA2-D46C9E5630F9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31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89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70035" y="197213"/>
            <a:ext cx="7803931" cy="860961"/>
          </a:xfrm>
        </p:spPr>
        <p:txBody>
          <a:bodyPr wrap="square" anchor="t"/>
          <a:lstStyle/>
          <a:p>
            <a:r>
              <a:rPr lang="en-US" altLang="en-US" sz="3200" dirty="0"/>
              <a:t>Policy 3: Budget Deficit/Surplus,</a:t>
            </a:r>
            <a:r>
              <a:rPr lang="en-US" altLang="en-US" sz="3200" baseline="0" dirty="0"/>
              <a:t> Part 3</a:t>
            </a:r>
            <a:endParaRPr lang="en-US" altLang="en-US" sz="3200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3317875"/>
          </a:xfrm>
        </p:spPr>
        <p:txBody>
          <a:bodyPr/>
          <a:lstStyle/>
          <a:p>
            <a:r>
              <a:rPr lang="en-US" altLang="en-US" dirty="0"/>
              <a:t>Government – budget surplus</a:t>
            </a:r>
          </a:p>
          <a:p>
            <a:pPr lvl="1"/>
            <a:r>
              <a:rPr lang="en-US" altLang="en-US" dirty="0"/>
              <a:t>Increase supply of loanable funds</a:t>
            </a:r>
          </a:p>
          <a:p>
            <a:pPr lvl="1"/>
            <a:r>
              <a:rPr lang="en-US" altLang="en-US" dirty="0"/>
              <a:t>Reduce interest rate</a:t>
            </a:r>
          </a:p>
          <a:p>
            <a:pPr lvl="1"/>
            <a:r>
              <a:rPr lang="en-US" altLang="en-US" dirty="0"/>
              <a:t>Stimulates investment</a:t>
            </a:r>
          </a:p>
        </p:txBody>
      </p:sp>
      <p:sp>
        <p:nvSpPr>
          <p:cNvPr id="3994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03975972-4DE0-4B53-8C5B-F6CD846CB8CD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32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06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413" y="0"/>
            <a:ext cx="8450262" cy="434973"/>
          </a:xfrm>
        </p:spPr>
        <p:txBody>
          <a:bodyPr/>
          <a:lstStyle/>
          <a:p>
            <a:r>
              <a:rPr lang="en-US" dirty="0"/>
              <a:t>ASK THE EXPERTS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587374"/>
            <a:ext cx="8458200" cy="479425"/>
          </a:xfrm>
        </p:spPr>
        <p:txBody>
          <a:bodyPr/>
          <a:lstStyle/>
          <a:p>
            <a:r>
              <a:rPr lang="en-US" dirty="0"/>
              <a:t>Fiscal Policy and Saving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57200" y="1219200"/>
            <a:ext cx="8305800" cy="2133599"/>
          </a:xfrm>
        </p:spPr>
        <p:txBody>
          <a:bodyPr/>
          <a:lstStyle/>
          <a:p>
            <a:r>
              <a:rPr lang="en-US" dirty="0"/>
              <a:t>“Sustained tax and spending policies that boost consumption in ways that reduce the saving rate are likely to lower long-run living standards.”</a:t>
            </a:r>
          </a:p>
        </p:txBody>
      </p:sp>
      <p:pic>
        <p:nvPicPr>
          <p:cNvPr id="1026" name="Picture 2" descr="A pie chart titled what do economists say? 79 percent agree, 21 percent are uncertain, and 0 percent disagree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54483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63000" y="6467475"/>
            <a:ext cx="381000" cy="390525"/>
          </a:xfr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FA536BC-3ED5-4293-8323-16A4258B4A0B}" type="slidenum">
              <a:rPr lang="en-US" smtClean="0"/>
              <a:pPr fontAlgn="base">
                <a:spcAft>
                  <a:spcPct val="0"/>
                </a:spcAft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85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dirty="0"/>
              <a:t>The History of U.S. Government Debt,</a:t>
            </a:r>
            <a:r>
              <a:rPr lang="en-US" altLang="en-US" baseline="0" dirty="0"/>
              <a:t> Part 1</a:t>
            </a:r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88622"/>
            <a:ext cx="8458200" cy="5178778"/>
          </a:xfrm>
        </p:spPr>
        <p:txBody>
          <a:bodyPr/>
          <a:lstStyle/>
          <a:p>
            <a:pPr>
              <a:defRPr/>
            </a:pPr>
            <a:r>
              <a:rPr lang="en-US" dirty="0"/>
              <a:t>Debt of U.S. federal government</a:t>
            </a:r>
          </a:p>
          <a:p>
            <a:pPr lvl="1">
              <a:defRPr/>
            </a:pPr>
            <a:r>
              <a:rPr lang="en-US" dirty="0"/>
              <a:t>As a percentage of U.S. GDP</a:t>
            </a:r>
          </a:p>
          <a:p>
            <a:pPr lvl="1">
              <a:defRPr/>
            </a:pPr>
            <a:r>
              <a:rPr lang="en-US" dirty="0"/>
              <a:t>Fluctuated</a:t>
            </a:r>
          </a:p>
          <a:p>
            <a:pPr lvl="2">
              <a:defRPr/>
            </a:pPr>
            <a:r>
              <a:rPr lang="en-US" dirty="0"/>
              <a:t>0% of GDP in 1836</a:t>
            </a:r>
          </a:p>
          <a:p>
            <a:pPr lvl="2">
              <a:defRPr/>
            </a:pPr>
            <a:r>
              <a:rPr lang="en-US" dirty="0"/>
              <a:t>107% of GDP in 1945</a:t>
            </a:r>
          </a:p>
          <a:p>
            <a:pPr>
              <a:defRPr/>
            </a:pPr>
            <a:r>
              <a:rPr lang="en-US" dirty="0"/>
              <a:t>Declining debt-to-GDP ratio</a:t>
            </a:r>
          </a:p>
          <a:p>
            <a:pPr lvl="1">
              <a:defRPr/>
            </a:pPr>
            <a:r>
              <a:rPr lang="en-US" dirty="0">
                <a:ea typeface="+mn-ea"/>
                <a:cs typeface="+mn-cs"/>
              </a:rPr>
              <a:t>Government indebtedness is shrinking relative to its ability to raise tax revenue</a:t>
            </a:r>
          </a:p>
          <a:p>
            <a:pPr lvl="1">
              <a:defRPr/>
            </a:pPr>
            <a:r>
              <a:rPr lang="en-US" dirty="0">
                <a:ea typeface="+mn-ea"/>
                <a:cs typeface="+mn-cs"/>
              </a:rPr>
              <a:t>Government – living within its means</a:t>
            </a:r>
          </a:p>
        </p:txBody>
      </p:sp>
      <p:sp>
        <p:nvSpPr>
          <p:cNvPr id="4096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86800" y="6467475"/>
            <a:ext cx="457200" cy="390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7030A0"/>
                </a:solidFill>
                <a:latin typeface="Arial" charset="0"/>
              </a:defRPr>
            </a:lvl1pPr>
            <a:lvl2pPr marL="742950" indent="-285750" algn="l" eaLnBrk="0" hangingPunct="0"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33B6F342-E124-4A57-A82D-FF9F8CB04954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34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41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dirty="0"/>
              <a:t>The History of U.S. Government Debt, Part 2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88622"/>
            <a:ext cx="8458200" cy="5407378"/>
          </a:xfrm>
        </p:spPr>
        <p:txBody>
          <a:bodyPr/>
          <a:lstStyle/>
          <a:p>
            <a:pPr>
              <a:defRPr/>
            </a:pPr>
            <a:r>
              <a:rPr lang="en-US" dirty="0"/>
              <a:t>Rising debt-to-GDP</a:t>
            </a:r>
          </a:p>
          <a:p>
            <a:pPr lvl="1">
              <a:defRPr/>
            </a:pPr>
            <a:r>
              <a:rPr lang="en-US" dirty="0">
                <a:ea typeface="+mn-ea"/>
                <a:cs typeface="+mn-cs"/>
              </a:rPr>
              <a:t>Government indebtedness is increasing relative to its ability to raise tax revenue</a:t>
            </a:r>
          </a:p>
          <a:p>
            <a:pPr lvl="2">
              <a:defRPr/>
            </a:pPr>
            <a:r>
              <a:rPr lang="en-US" dirty="0">
                <a:ea typeface="+mn-ea"/>
                <a:cs typeface="+mn-cs"/>
              </a:rPr>
              <a:t>Fiscal policy cannot be sustained forever at current levels</a:t>
            </a:r>
          </a:p>
          <a:p>
            <a:pPr>
              <a:defRPr/>
            </a:pPr>
            <a:r>
              <a:rPr lang="en-US" dirty="0"/>
              <a:t>War – primary cause of fluctuations in government debt:</a:t>
            </a:r>
          </a:p>
          <a:p>
            <a:pPr lvl="1">
              <a:defRPr/>
            </a:pPr>
            <a:r>
              <a:rPr lang="en-US" dirty="0"/>
              <a:t>Debt financing of war – appropriate policy</a:t>
            </a:r>
          </a:p>
          <a:p>
            <a:pPr lvl="2">
              <a:defRPr/>
            </a:pPr>
            <a:r>
              <a:rPr lang="en-US" dirty="0"/>
              <a:t>Tax rates – smooth over time</a:t>
            </a:r>
          </a:p>
          <a:p>
            <a:pPr lvl="2">
              <a:defRPr/>
            </a:pPr>
            <a:r>
              <a:rPr lang="en-US" dirty="0"/>
              <a:t>Shifts part of the cost to future generations</a:t>
            </a:r>
          </a:p>
        </p:txBody>
      </p:sp>
      <p:sp>
        <p:nvSpPr>
          <p:cNvPr id="4198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86800" y="6467475"/>
            <a:ext cx="457200" cy="390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7030A0"/>
                </a:solidFill>
                <a:latin typeface="Arial" charset="0"/>
              </a:defRPr>
            </a:lvl1pPr>
            <a:lvl2pPr marL="742950" indent="-285750" algn="l" eaLnBrk="0" hangingPunct="0"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F74B36E3-E979-403D-ACE8-BDC5DD552246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35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92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5</a:t>
            </a:r>
            <a:r>
              <a:rPr lang="en-US" altLang="en-US" sz="2800" dirty="0"/>
              <a:t> The U.S. Government Debt</a:t>
            </a:r>
          </a:p>
        </p:txBody>
      </p:sp>
      <p:sp>
        <p:nvSpPr>
          <p:cNvPr id="43011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8686800" y="6473825"/>
            <a:ext cx="452438" cy="379413"/>
          </a:xfrm>
          <a:noFill/>
          <a:ln w="9525"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7B2AE4E8-77A1-48C2-A968-659C8D74AC33}" type="slidenum">
              <a:rPr lang="en-US" altLang="en-US" smtClean="0">
                <a:solidFill>
                  <a:srgbClr val="002060"/>
                </a:solidFill>
              </a:rPr>
              <a:pPr algn="ctr" eaLnBrk="1" hangingPunct="1"/>
              <a:t>36</a:t>
            </a:fld>
            <a:endParaRPr lang="en-US" alt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A line graph of the U. S. government debt with year on the x axis and percent of G D P on the y axis. The line has several spikes corresponding to wars or major events. It begins in 1791 with the Revolutionary War, with a debt of 40 percent of the G D P. It then dropped to near zero, then spiked to 37 percent for the Civil War. World War 1 carried a debt of 35 percent. World War 2 had the highest debt at 108 percent. Since then the debt has not fallen below 20 percent, and has since spiked to 80 percent due to the financial crisis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739440"/>
            <a:ext cx="7010402" cy="53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64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dirty="0"/>
              <a:t>The History of U.S. Government Debt, Part 3</a:t>
            </a:r>
          </a:p>
        </p:txBody>
      </p:sp>
      <p:sp>
        <p:nvSpPr>
          <p:cNvPr id="44035" name="Content Placeholder 1"/>
          <p:cNvSpPr>
            <a:spLocks noGrp="1"/>
          </p:cNvSpPr>
          <p:nvPr>
            <p:ph idx="1"/>
          </p:nvPr>
        </p:nvSpPr>
        <p:spPr>
          <a:xfrm>
            <a:off x="457200" y="688622"/>
            <a:ext cx="8458200" cy="5483578"/>
          </a:xfrm>
        </p:spPr>
        <p:txBody>
          <a:bodyPr/>
          <a:lstStyle/>
          <a:p>
            <a:r>
              <a:rPr lang="en-US" altLang="en-US" dirty="0"/>
              <a:t>President Ronald Reagan, 1981 </a:t>
            </a:r>
          </a:p>
          <a:p>
            <a:pPr lvl="1"/>
            <a:r>
              <a:rPr lang="en-US" altLang="en-US" dirty="0"/>
              <a:t>Large increase in government debt – not explained by war</a:t>
            </a:r>
          </a:p>
          <a:p>
            <a:pPr lvl="1"/>
            <a:r>
              <a:rPr lang="en-US" altLang="en-US" dirty="0"/>
              <a:t>Committed to smaller government and lower taxes</a:t>
            </a:r>
          </a:p>
          <a:p>
            <a:pPr lvl="1"/>
            <a:r>
              <a:rPr lang="en-US" altLang="en-US" dirty="0"/>
              <a:t>Cutting government spending – more difficult politically than cutting taxes</a:t>
            </a:r>
          </a:p>
          <a:p>
            <a:pPr lvl="1"/>
            <a:r>
              <a:rPr lang="en-US" altLang="en-US" dirty="0"/>
              <a:t>Period of large budget deficits</a:t>
            </a:r>
          </a:p>
          <a:p>
            <a:pPr lvl="1"/>
            <a:r>
              <a:rPr lang="en-US" altLang="en-US" dirty="0"/>
              <a:t>Government debt: 26% of GDP in 1980 to 50% of GDP in 1993</a:t>
            </a:r>
          </a:p>
        </p:txBody>
      </p:sp>
      <p:sp>
        <p:nvSpPr>
          <p:cNvPr id="4403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67475"/>
            <a:ext cx="457200" cy="390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7030A0"/>
                </a:solidFill>
                <a:latin typeface="Arial" charset="0"/>
              </a:defRPr>
            </a:lvl1pPr>
            <a:lvl2pPr marL="742950" indent="-285750" algn="l" eaLnBrk="0" hangingPunct="0"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EEA8FA60-95A6-453F-BA96-D1C78EE5980E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37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7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dirty="0"/>
              <a:t>The History of U.S. Government Debt, Part 4</a:t>
            </a:r>
          </a:p>
        </p:txBody>
      </p:sp>
      <p:sp>
        <p:nvSpPr>
          <p:cNvPr id="45059" name="Content Placeholder 1"/>
          <p:cNvSpPr>
            <a:spLocks noGrp="1"/>
          </p:cNvSpPr>
          <p:nvPr>
            <p:ph idx="1"/>
          </p:nvPr>
        </p:nvSpPr>
        <p:spPr>
          <a:xfrm>
            <a:off x="457200" y="676098"/>
            <a:ext cx="8458200" cy="5635978"/>
          </a:xfrm>
        </p:spPr>
        <p:txBody>
          <a:bodyPr/>
          <a:lstStyle/>
          <a:p>
            <a:r>
              <a:rPr lang="en-US" altLang="en-US" dirty="0"/>
              <a:t>President Bill Clinton, 1993</a:t>
            </a:r>
          </a:p>
          <a:p>
            <a:pPr lvl="1"/>
            <a:r>
              <a:rPr lang="en-US" altLang="en-US" sz="3000" dirty="0"/>
              <a:t>Major goal – deficit reduction</a:t>
            </a:r>
          </a:p>
          <a:p>
            <a:pPr lvl="1"/>
            <a:r>
              <a:rPr lang="en-US" altLang="en-US" sz="3000" dirty="0"/>
              <a:t>And Republicans took control of Congress in 1995: deficit reduction </a:t>
            </a:r>
          </a:p>
          <a:p>
            <a:pPr lvl="1"/>
            <a:r>
              <a:rPr lang="en-US" altLang="en-US" sz="3000" dirty="0"/>
              <a:t>Substantially reduced the size of the government budget deficit</a:t>
            </a:r>
          </a:p>
          <a:p>
            <a:pPr lvl="1"/>
            <a:r>
              <a:rPr lang="en-US" altLang="en-US" sz="3000" dirty="0"/>
              <a:t>Booming economy in the late 1990s brought in even more tax revenue</a:t>
            </a:r>
          </a:p>
          <a:p>
            <a:pPr lvl="1"/>
            <a:r>
              <a:rPr lang="en-US" altLang="en-US" sz="3000" dirty="0"/>
              <a:t>Eventually: surplus (federal budget)</a:t>
            </a:r>
          </a:p>
          <a:p>
            <a:pPr lvl="1"/>
            <a:r>
              <a:rPr lang="en-US" altLang="en-US" sz="3000" dirty="0"/>
              <a:t>By the late 1990s: debt-to-GDP ratio – declining for several years</a:t>
            </a:r>
          </a:p>
        </p:txBody>
      </p:sp>
      <p:sp>
        <p:nvSpPr>
          <p:cNvPr id="45060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67475"/>
            <a:ext cx="457200" cy="390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7030A0"/>
                </a:solidFill>
                <a:latin typeface="Arial" charset="0"/>
              </a:defRPr>
            </a:lvl1pPr>
            <a:lvl2pPr marL="742950" indent="-285750" algn="l" eaLnBrk="0" hangingPunct="0"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76E4138F-FC35-4A72-BB8E-B866DA45EE4F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38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78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dirty="0"/>
              <a:t>The History of U.S. Government Debt, Part 5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88622"/>
            <a:ext cx="8458200" cy="5331178"/>
          </a:xfrm>
        </p:spPr>
        <p:txBody>
          <a:bodyPr/>
          <a:lstStyle/>
          <a:p>
            <a:pPr>
              <a:defRPr/>
            </a:pPr>
            <a:r>
              <a:rPr lang="en-US" dirty="0"/>
              <a:t>President George W. Bush </a:t>
            </a:r>
          </a:p>
          <a:p>
            <a:pPr lvl="1">
              <a:defRPr/>
            </a:pPr>
            <a:r>
              <a:rPr lang="en-US" dirty="0"/>
              <a:t>Debt-to-GDP ratio started rising again</a:t>
            </a:r>
          </a:p>
          <a:p>
            <a:pPr lvl="1">
              <a:defRPr/>
            </a:pPr>
            <a:r>
              <a:rPr lang="en-US" dirty="0"/>
              <a:t>Budget deficit</a:t>
            </a:r>
          </a:p>
          <a:p>
            <a:pPr lvl="2">
              <a:defRPr/>
            </a:pPr>
            <a:r>
              <a:rPr lang="en-US" dirty="0"/>
              <a:t>Several major tax cuts</a:t>
            </a:r>
          </a:p>
          <a:p>
            <a:pPr lvl="2">
              <a:defRPr/>
            </a:pPr>
            <a:r>
              <a:rPr lang="en-US" dirty="0"/>
              <a:t>2001 recession – decreased tax revenue and increased government spending</a:t>
            </a:r>
          </a:p>
          <a:p>
            <a:pPr lvl="2">
              <a:defRPr/>
            </a:pPr>
            <a:r>
              <a:rPr lang="en-US" dirty="0">
                <a:ea typeface="+mn-ea"/>
                <a:cs typeface="+mn-cs"/>
              </a:rPr>
              <a:t>Increased government spending on homeland security</a:t>
            </a:r>
          </a:p>
          <a:p>
            <a:pPr lvl="3">
              <a:defRPr/>
            </a:pPr>
            <a:r>
              <a:rPr lang="en-US" sz="2800" dirty="0">
                <a:ea typeface="+mn-ea"/>
                <a:cs typeface="+mn-cs"/>
              </a:rPr>
              <a:t>Following the September 11, 2001 attacks</a:t>
            </a:r>
          </a:p>
          <a:p>
            <a:pPr lvl="3">
              <a:defRPr/>
            </a:pPr>
            <a:r>
              <a:rPr lang="en-US" sz="2800" dirty="0">
                <a:ea typeface="+mn-ea"/>
                <a:cs typeface="+mn-cs"/>
              </a:rPr>
              <a:t>Subsequent wars in Iraq and Afghanistan</a:t>
            </a:r>
          </a:p>
        </p:txBody>
      </p:sp>
      <p:sp>
        <p:nvSpPr>
          <p:cNvPr id="4608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86800" y="6467475"/>
            <a:ext cx="457200" cy="390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7030A0"/>
                </a:solidFill>
                <a:latin typeface="Arial" charset="0"/>
              </a:defRPr>
            </a:lvl1pPr>
            <a:lvl2pPr marL="742950" indent="-285750" algn="l" eaLnBrk="0" hangingPunct="0"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FA22646F-6687-4550-8612-70FDF80D7C43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39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15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 wrap="square" anchor="t"/>
          <a:lstStyle/>
          <a:p>
            <a:r>
              <a:rPr lang="en-US" altLang="en-US" dirty="0"/>
              <a:t>Financial Markets,</a:t>
            </a:r>
            <a:r>
              <a:rPr lang="en-US" altLang="en-US" baseline="0" dirty="0"/>
              <a:t> Part 1</a:t>
            </a:r>
            <a:endParaRPr lang="en-US" altLang="en-US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3089275"/>
          </a:xfrm>
        </p:spPr>
        <p:txBody>
          <a:bodyPr/>
          <a:lstStyle/>
          <a:p>
            <a:r>
              <a:rPr lang="en-US" altLang="en-US" dirty="0"/>
              <a:t>Financial markets</a:t>
            </a:r>
          </a:p>
          <a:p>
            <a:pPr lvl="1"/>
            <a:r>
              <a:rPr lang="en-US" altLang="en-US" dirty="0"/>
              <a:t>Savers can directly provide funds to borrowers</a:t>
            </a:r>
          </a:p>
          <a:p>
            <a:pPr lvl="1"/>
            <a:r>
              <a:rPr lang="en-US" altLang="en-US" dirty="0"/>
              <a:t>The bond market</a:t>
            </a:r>
          </a:p>
          <a:p>
            <a:pPr lvl="1"/>
            <a:r>
              <a:rPr lang="en-US" altLang="en-US" dirty="0"/>
              <a:t>The stock market</a:t>
            </a:r>
          </a:p>
        </p:txBody>
      </p:sp>
      <p:sp>
        <p:nvSpPr>
          <p:cNvPr id="1126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D3B7A55B-CBD5-4E31-9151-B4E1D65A63AB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4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942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dirty="0"/>
              <a:t>The History of U.S. Government Debt, Part 6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88622"/>
            <a:ext cx="8458200" cy="4950178"/>
          </a:xfrm>
        </p:spPr>
        <p:txBody>
          <a:bodyPr/>
          <a:lstStyle/>
          <a:p>
            <a:pPr>
              <a:defRPr/>
            </a:pPr>
            <a:r>
              <a:rPr lang="en-US" dirty="0"/>
              <a:t>2008, financial crisis and deep recession</a:t>
            </a:r>
          </a:p>
          <a:p>
            <a:pPr lvl="1">
              <a:defRPr/>
            </a:pPr>
            <a:r>
              <a:rPr lang="en-US" dirty="0">
                <a:ea typeface="+mn-ea"/>
                <a:cs typeface="+mn-cs"/>
              </a:rPr>
              <a:t>Dramatic increase in the debt-to-GDP ratio</a:t>
            </a:r>
          </a:p>
          <a:p>
            <a:pPr lvl="1">
              <a:defRPr/>
            </a:pPr>
            <a:r>
              <a:rPr lang="en-US" dirty="0">
                <a:ea typeface="+mn-ea"/>
                <a:cs typeface="+mn-cs"/>
              </a:rPr>
              <a:t>Increased budget deficit</a:t>
            </a:r>
          </a:p>
          <a:p>
            <a:pPr lvl="1">
              <a:defRPr/>
            </a:pPr>
            <a:r>
              <a:rPr lang="en-US" dirty="0">
                <a:ea typeface="+mn-ea"/>
                <a:cs typeface="+mn-cs"/>
              </a:rPr>
              <a:t>Several policy measures passed by the Bush and Obama administrations</a:t>
            </a:r>
          </a:p>
          <a:p>
            <a:pPr lvl="2">
              <a:defRPr/>
            </a:pPr>
            <a:r>
              <a:rPr lang="en-US" dirty="0">
                <a:ea typeface="+mn-ea"/>
                <a:cs typeface="+mn-cs"/>
              </a:rPr>
              <a:t>Aimed at combating the recession</a:t>
            </a:r>
          </a:p>
          <a:p>
            <a:pPr lvl="2">
              <a:defRPr/>
            </a:pPr>
            <a:r>
              <a:rPr lang="en-US" dirty="0">
                <a:ea typeface="+mn-ea"/>
                <a:cs typeface="+mn-cs"/>
              </a:rPr>
              <a:t>Reduced tax revenue</a:t>
            </a:r>
          </a:p>
          <a:p>
            <a:pPr lvl="2">
              <a:defRPr/>
            </a:pPr>
            <a:r>
              <a:rPr lang="en-US" dirty="0">
                <a:ea typeface="+mn-ea"/>
                <a:cs typeface="+mn-cs"/>
              </a:rPr>
              <a:t>Increased government spending</a:t>
            </a:r>
          </a:p>
        </p:txBody>
      </p:sp>
      <p:sp>
        <p:nvSpPr>
          <p:cNvPr id="4710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86800" y="6467475"/>
            <a:ext cx="457200" cy="390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7030A0"/>
                </a:solidFill>
                <a:latin typeface="Arial" charset="0"/>
              </a:defRPr>
            </a:lvl1pPr>
            <a:lvl2pPr marL="742950" indent="-285750" algn="l" eaLnBrk="0" hangingPunct="0"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94579FD0-C111-4BB8-92CC-1C2CF78A11C6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40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5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dirty="0"/>
              <a:t>The History of U.S. Government Debt, Part 7</a:t>
            </a:r>
          </a:p>
        </p:txBody>
      </p:sp>
      <p:sp>
        <p:nvSpPr>
          <p:cNvPr id="48131" name="Content Placeholder 1"/>
          <p:cNvSpPr>
            <a:spLocks noGrp="1"/>
          </p:cNvSpPr>
          <p:nvPr>
            <p:ph idx="1"/>
          </p:nvPr>
        </p:nvSpPr>
        <p:spPr>
          <a:xfrm>
            <a:off x="304800" y="625418"/>
            <a:ext cx="8686800" cy="6093178"/>
          </a:xfrm>
        </p:spPr>
        <p:txBody>
          <a:bodyPr/>
          <a:lstStyle/>
          <a:p>
            <a:r>
              <a:rPr lang="en-US" altLang="en-US" dirty="0"/>
              <a:t>From 2009 to 2012</a:t>
            </a:r>
          </a:p>
          <a:p>
            <a:pPr lvl="1"/>
            <a:r>
              <a:rPr lang="en-US" altLang="en-US" sz="3000" dirty="0"/>
              <a:t>The federal government’s budget deficit averaged about 9% of GDP</a:t>
            </a:r>
          </a:p>
          <a:p>
            <a:pPr lvl="2"/>
            <a:r>
              <a:rPr lang="en-US" altLang="en-US" dirty="0"/>
              <a:t>Levels not seen since World War II</a:t>
            </a:r>
          </a:p>
          <a:p>
            <a:pPr lvl="1"/>
            <a:r>
              <a:rPr lang="en-US" altLang="en-US" sz="3000" dirty="0"/>
              <a:t>The borrowing to finance these deficits </a:t>
            </a:r>
          </a:p>
          <a:p>
            <a:pPr lvl="2"/>
            <a:r>
              <a:rPr lang="en-US" altLang="en-US" dirty="0"/>
              <a:t>Led to the substantial increase in the debt-to-GDP ratio (from 39% in 2008 to 70% in 2012)</a:t>
            </a:r>
          </a:p>
          <a:p>
            <a:r>
              <a:rPr lang="en-US" altLang="en-US" dirty="0"/>
              <a:t>After 2012, as the economy recovered</a:t>
            </a:r>
          </a:p>
          <a:p>
            <a:pPr lvl="1"/>
            <a:r>
              <a:rPr lang="en-US" altLang="en-US" sz="3000" dirty="0"/>
              <a:t>Budget deficits shrank, and the increases in the debt-to-GDP ratio became smaller</a:t>
            </a:r>
          </a:p>
          <a:p>
            <a:pPr lvl="1"/>
            <a:r>
              <a:rPr lang="en-US" altLang="en-US" sz="3000" dirty="0"/>
              <a:t>Pres. Trump's tax cut in 2018</a:t>
            </a:r>
          </a:p>
        </p:txBody>
      </p:sp>
      <p:sp>
        <p:nvSpPr>
          <p:cNvPr id="4813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86800" y="6467475"/>
            <a:ext cx="457200" cy="390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7030A0"/>
                </a:solidFill>
                <a:latin typeface="Arial" charset="0"/>
              </a:defRPr>
            </a:lvl1pPr>
            <a:lvl2pPr marL="742950" indent="-285750" algn="l" eaLnBrk="0" hangingPunct="0"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181AE8A7-85FD-4259-B99F-0BACEC4122F9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41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5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 wrap="square" anchor="t"/>
          <a:lstStyle/>
          <a:p>
            <a:r>
              <a:rPr lang="en-US" altLang="en-US" dirty="0"/>
              <a:t>Financial Markets,</a:t>
            </a:r>
            <a:r>
              <a:rPr lang="en-US" altLang="en-US" baseline="0" dirty="0"/>
              <a:t> Part 2</a:t>
            </a:r>
            <a:endParaRPr lang="en-US" alt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4841875"/>
          </a:xfrm>
        </p:spPr>
        <p:txBody>
          <a:bodyPr/>
          <a:lstStyle/>
          <a:p>
            <a:r>
              <a:rPr lang="en-US" altLang="en-US" dirty="0"/>
              <a:t>The bond market </a:t>
            </a:r>
          </a:p>
          <a:p>
            <a:pPr lvl="1"/>
            <a:r>
              <a:rPr lang="en-US" altLang="en-US" dirty="0"/>
              <a:t>Bond: certificate of indebtedness </a:t>
            </a:r>
          </a:p>
          <a:p>
            <a:pPr lvl="2"/>
            <a:r>
              <a:rPr lang="en-US" altLang="en-US" dirty="0"/>
              <a:t>Date of maturity, when the loan will be repaid</a:t>
            </a:r>
          </a:p>
          <a:p>
            <a:pPr lvl="2"/>
            <a:r>
              <a:rPr lang="en-US" altLang="en-US" dirty="0"/>
              <a:t>Rate of interest, paid periodically until the date of maturity</a:t>
            </a:r>
          </a:p>
          <a:p>
            <a:pPr lvl="2"/>
            <a:r>
              <a:rPr lang="en-US" altLang="en-US" dirty="0"/>
              <a:t>Principal, amount borrowed</a:t>
            </a:r>
          </a:p>
          <a:p>
            <a:pPr lvl="1"/>
            <a:r>
              <a:rPr lang="en-US" altLang="en-US" dirty="0"/>
              <a:t>Borrowing from the public</a:t>
            </a:r>
          </a:p>
          <a:p>
            <a:pPr lvl="2"/>
            <a:r>
              <a:rPr lang="en-US" altLang="en-US" dirty="0"/>
              <a:t>Used by large corporations, the federal government, or state and local governments</a:t>
            </a:r>
          </a:p>
        </p:txBody>
      </p:sp>
      <p:sp>
        <p:nvSpPr>
          <p:cNvPr id="1229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65D658DA-36A6-42F8-8730-65D263BE0E6F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5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73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 wrap="square" anchor="t"/>
          <a:lstStyle/>
          <a:p>
            <a:r>
              <a:rPr lang="en-US" altLang="en-US" dirty="0"/>
              <a:t>Financial Markets,</a:t>
            </a:r>
            <a:r>
              <a:rPr lang="en-US" altLang="en-US" baseline="0" dirty="0"/>
              <a:t> Part 3</a:t>
            </a:r>
            <a:endParaRPr lang="en-US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3775075"/>
          </a:xfrm>
        </p:spPr>
        <p:txBody>
          <a:bodyPr/>
          <a:lstStyle/>
          <a:p>
            <a:r>
              <a:rPr lang="en-US" altLang="en-US" dirty="0"/>
              <a:t>Bonds differ according to characteristics: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dirty="0"/>
              <a:t>Term: length of time until maturity</a:t>
            </a:r>
          </a:p>
          <a:p>
            <a:pPr lvl="2"/>
            <a:r>
              <a:rPr lang="en-US" altLang="en-US" dirty="0"/>
              <a:t>A few months, 30 years, perpetuity</a:t>
            </a:r>
          </a:p>
          <a:p>
            <a:pPr lvl="2"/>
            <a:r>
              <a:rPr lang="en-US" altLang="en-US" dirty="0"/>
              <a:t>Long-term bonds are riskier than short-term bonds </a:t>
            </a:r>
          </a:p>
          <a:p>
            <a:pPr lvl="2"/>
            <a:r>
              <a:rPr lang="en-US" altLang="en-US" dirty="0"/>
              <a:t>Long-term bonds usually pay higher interest rates</a:t>
            </a:r>
          </a:p>
        </p:txBody>
      </p:sp>
      <p:sp>
        <p:nvSpPr>
          <p:cNvPr id="1331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ADE98E27-E466-4E3B-B6D8-13CB07022F10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6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38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 wrap="square" anchor="t"/>
          <a:lstStyle/>
          <a:p>
            <a:r>
              <a:rPr lang="en-US" altLang="en-US" dirty="0"/>
              <a:t>Financial Markets,</a:t>
            </a:r>
            <a:r>
              <a:rPr lang="en-US" altLang="en-US" baseline="0" dirty="0"/>
              <a:t> Part 4</a:t>
            </a:r>
            <a:endParaRPr lang="en-US" alt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4918075"/>
          </a:xfrm>
        </p:spPr>
        <p:txBody>
          <a:bodyPr/>
          <a:lstStyle/>
          <a:p>
            <a:r>
              <a:rPr lang="en-US" altLang="en-US" dirty="0"/>
              <a:t>Bonds differ according to characteristics </a:t>
            </a:r>
          </a:p>
          <a:p>
            <a:pPr marL="971550" lvl="1" indent="-514350">
              <a:buFont typeface="+mj-lt"/>
              <a:buAutoNum type="arabicPeriod" startAt="2"/>
            </a:pPr>
            <a:r>
              <a:rPr lang="en-US" altLang="en-US" dirty="0"/>
              <a:t>Credit risk: probability of default</a:t>
            </a:r>
          </a:p>
          <a:p>
            <a:pPr lvl="2"/>
            <a:r>
              <a:rPr lang="en-US" altLang="en-US" dirty="0"/>
              <a:t>Probability that the borrower will fail to pay some of the interest or principal</a:t>
            </a:r>
          </a:p>
          <a:p>
            <a:pPr lvl="2"/>
            <a:r>
              <a:rPr lang="en-US" altLang="en-US" dirty="0"/>
              <a:t>Higher interest rates for higher probability of default</a:t>
            </a:r>
          </a:p>
          <a:p>
            <a:pPr lvl="2"/>
            <a:r>
              <a:rPr lang="en-US" altLang="en-US" dirty="0"/>
              <a:t>U.S. government bonds tend to pay low interest rates</a:t>
            </a:r>
          </a:p>
          <a:p>
            <a:pPr lvl="2"/>
            <a:r>
              <a:rPr lang="en-US" altLang="en-US" dirty="0"/>
              <a:t>Junk bonds, very high interest rates: issued by financially shaky corporations</a:t>
            </a:r>
          </a:p>
        </p:txBody>
      </p:sp>
      <p:sp>
        <p:nvSpPr>
          <p:cNvPr id="1434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C8FD96D0-6141-41CB-83C4-E5FEDC9B2630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7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 wrap="square" anchor="t"/>
          <a:lstStyle/>
          <a:p>
            <a:r>
              <a:rPr lang="en-US" altLang="en-US" dirty="0"/>
              <a:t>Financial Markets,</a:t>
            </a:r>
            <a:r>
              <a:rPr lang="en-US" altLang="en-US" baseline="0" dirty="0"/>
              <a:t> Part 5</a:t>
            </a:r>
            <a:endParaRPr lang="en-US" altLang="en-US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4613275"/>
          </a:xfrm>
        </p:spPr>
        <p:txBody>
          <a:bodyPr/>
          <a:lstStyle/>
          <a:p>
            <a:r>
              <a:rPr lang="en-US" altLang="en-US" dirty="0"/>
              <a:t>Bonds differ according to characteristics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altLang="en-US" dirty="0"/>
              <a:t>Tax treatment: interest on most bonds is taxable income</a:t>
            </a:r>
          </a:p>
          <a:p>
            <a:r>
              <a:rPr lang="en-US" altLang="en-US" dirty="0"/>
              <a:t>Municipal bonds</a:t>
            </a:r>
          </a:p>
          <a:p>
            <a:pPr lvl="1"/>
            <a:r>
              <a:rPr lang="en-US" altLang="en-US" dirty="0"/>
              <a:t>Issued by state and local governments</a:t>
            </a:r>
          </a:p>
          <a:p>
            <a:pPr lvl="1"/>
            <a:r>
              <a:rPr lang="en-US" altLang="en-US" dirty="0"/>
              <a:t>Owners are not required to pay federal income tax on the interest income</a:t>
            </a:r>
          </a:p>
          <a:p>
            <a:pPr lvl="1"/>
            <a:r>
              <a:rPr lang="en-US" altLang="en-US" dirty="0"/>
              <a:t>Lower interest rate </a:t>
            </a:r>
          </a:p>
        </p:txBody>
      </p:sp>
      <p:sp>
        <p:nvSpPr>
          <p:cNvPr id="1536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CCBFD48F-75C6-4210-BAAC-D57A279F7301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8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42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 wrap="square" anchor="t"/>
          <a:lstStyle/>
          <a:p>
            <a:r>
              <a:rPr lang="en-US" altLang="en-US" dirty="0"/>
              <a:t>Financial Markets,</a:t>
            </a:r>
            <a:r>
              <a:rPr lang="en-US" altLang="en-US" baseline="0" dirty="0"/>
              <a:t> Part 6</a:t>
            </a:r>
            <a:endParaRPr lang="en-US" alt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77813" y="1025525"/>
            <a:ext cx="8588375" cy="5146675"/>
          </a:xfrm>
        </p:spPr>
        <p:txBody>
          <a:bodyPr/>
          <a:lstStyle/>
          <a:p>
            <a:r>
              <a:rPr lang="en-US" altLang="en-US" dirty="0"/>
              <a:t>The stock market </a:t>
            </a:r>
          </a:p>
          <a:p>
            <a:pPr lvl="1"/>
            <a:r>
              <a:rPr lang="en-US" altLang="en-US" dirty="0"/>
              <a:t>Stock: claim to partial ownership in a firm</a:t>
            </a:r>
          </a:p>
          <a:p>
            <a:pPr lvl="2"/>
            <a:r>
              <a:rPr lang="en-US" altLang="en-US" dirty="0"/>
              <a:t>A claim to the profits that a firm makes </a:t>
            </a:r>
          </a:p>
          <a:p>
            <a:pPr lvl="1"/>
            <a:r>
              <a:rPr lang="en-US" altLang="en-US" dirty="0"/>
              <a:t>Organized stock exchanges</a:t>
            </a:r>
          </a:p>
          <a:p>
            <a:pPr lvl="2"/>
            <a:r>
              <a:rPr lang="en-US" altLang="en-US" dirty="0"/>
              <a:t>Stock prices: demand and supply</a:t>
            </a:r>
          </a:p>
          <a:p>
            <a:pPr lvl="1"/>
            <a:r>
              <a:rPr lang="en-US" altLang="en-US" dirty="0"/>
              <a:t>Equity finance</a:t>
            </a:r>
          </a:p>
          <a:p>
            <a:pPr lvl="2"/>
            <a:r>
              <a:rPr lang="en-US" altLang="en-US" dirty="0"/>
              <a:t>Sale of stock to raise money</a:t>
            </a:r>
          </a:p>
          <a:p>
            <a:pPr lvl="1"/>
            <a:r>
              <a:rPr lang="en-US" altLang="en-US" dirty="0"/>
              <a:t>Stock index</a:t>
            </a:r>
          </a:p>
          <a:p>
            <a:pPr lvl="2"/>
            <a:r>
              <a:rPr lang="en-US" altLang="en-US" dirty="0"/>
              <a:t>Average of a group of stock prices</a:t>
            </a:r>
          </a:p>
        </p:txBody>
      </p:sp>
      <p:sp>
        <p:nvSpPr>
          <p:cNvPr id="1638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23025"/>
            <a:ext cx="452438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defRPr sz="3400">
                <a:solidFill>
                  <a:srgbClr val="005EA4"/>
                </a:solidFill>
                <a:latin typeface="Arial" charset="0"/>
              </a:defRPr>
            </a:lvl1pPr>
            <a:lvl2pPr marL="742950" indent="-285750" algn="l" eaLnBrk="0" hangingPunct="0">
              <a:buFont typeface="Arial" charset="0"/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SzPct val="90000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7CF5FEBD-7772-4458-B0C9-FC23D059592A}" type="slidenum">
              <a:rPr lang="en-US" altLang="en-US" sz="1200" smtClean="0">
                <a:solidFill>
                  <a:srgbClr val="002060"/>
                </a:solidFill>
              </a:rPr>
              <a:pPr algn="ctr" eaLnBrk="1" hangingPunct="1"/>
              <a:t>9</a:t>
            </a:fld>
            <a:endParaRPr lang="en-US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31209"/>
      </p:ext>
    </p:extLst>
  </p:cSld>
  <p:clrMapOvr>
    <a:masterClrMapping/>
  </p:clrMapOvr>
</p:sld>
</file>

<file path=ppt/theme/theme1.xml><?xml version="1.0" encoding="utf-8"?>
<a:theme xmlns:a="http://schemas.openxmlformats.org/drawingml/2006/main" name="Chapter title">
  <a:themeElements>
    <a:clrScheme name="Open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penSlide">
      <a:majorFont>
        <a:latin typeface="Sabon-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pen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Chapter title">
  <a:themeElements>
    <a:clrScheme name="Open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penSlide">
      <a:majorFont>
        <a:latin typeface="Sabon-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pen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Chapter title">
  <a:themeElements>
    <a:clrScheme name="Open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penSlide">
      <a:majorFont>
        <a:latin typeface="Sabon-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pen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Chapter content">
  <a:themeElements>
    <a:clrScheme name="Chapter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apter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hapter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Chapter title">
  <a:themeElements>
    <a:clrScheme name="Open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penSlide">
      <a:majorFont>
        <a:latin typeface="Sabon-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pen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Chapter title">
  <a:themeElements>
    <a:clrScheme name="Open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penSlide">
      <a:majorFont>
        <a:latin typeface="Sabon-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pen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en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en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ro / Summary">
  <a:themeElements>
    <a:clrScheme name="Chapter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apter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hapter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apter content">
  <a:themeElements>
    <a:clrScheme name="Chapter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apter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hapter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igure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able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ActiveLearning">
  <a:themeElements>
    <a:clrScheme name="Chapter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apter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hapter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ase study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Ask Experts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Appendix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10403</TotalTime>
  <Words>1582</Words>
  <Application>Microsoft Office PowerPoint</Application>
  <PresentationFormat>On-screen Show (4:3)</PresentationFormat>
  <Paragraphs>301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Arial</vt:lpstr>
      <vt:lpstr>Arial Narrow</vt:lpstr>
      <vt:lpstr>Calibri</vt:lpstr>
      <vt:lpstr>Cambria</vt:lpstr>
      <vt:lpstr>Sabon-Bold</vt:lpstr>
      <vt:lpstr>Times New Roman</vt:lpstr>
      <vt:lpstr>Chapter title</vt:lpstr>
      <vt:lpstr>Intro / Summary</vt:lpstr>
      <vt:lpstr>Chapter content</vt:lpstr>
      <vt:lpstr>Figure</vt:lpstr>
      <vt:lpstr>Table</vt:lpstr>
      <vt:lpstr>ActiveLearning</vt:lpstr>
      <vt:lpstr>Case study</vt:lpstr>
      <vt:lpstr>Ask Experts</vt:lpstr>
      <vt:lpstr>Appendix</vt:lpstr>
      <vt:lpstr>1_Chapter title</vt:lpstr>
      <vt:lpstr>2_Chapter title</vt:lpstr>
      <vt:lpstr>1_Chapter content</vt:lpstr>
      <vt:lpstr>3_Chapter title</vt:lpstr>
      <vt:lpstr>4_Chapter title</vt:lpstr>
      <vt:lpstr>Principles of Economics, Ninth Edition N. Gregory Mankiw </vt:lpstr>
      <vt:lpstr>Chapter 26</vt:lpstr>
      <vt:lpstr>Financial Institutions</vt:lpstr>
      <vt:lpstr>Financial Markets, Part 1</vt:lpstr>
      <vt:lpstr>Financial Markets, Part 2</vt:lpstr>
      <vt:lpstr>Financial Markets, Part 3</vt:lpstr>
      <vt:lpstr>Financial Markets, Part 4</vt:lpstr>
      <vt:lpstr>Financial Markets, Part 5</vt:lpstr>
      <vt:lpstr>Financial Markets, Part 6</vt:lpstr>
      <vt:lpstr>Financial Intermediaries, Part 1</vt:lpstr>
      <vt:lpstr>Financial Intermediaries, Part 2</vt:lpstr>
      <vt:lpstr>Financial Intermediaries, Part 3</vt:lpstr>
      <vt:lpstr>National Income Accounts</vt:lpstr>
      <vt:lpstr>Accounting Identities, Part 1</vt:lpstr>
      <vt:lpstr>Accounting Identities, Part 2</vt:lpstr>
      <vt:lpstr>Accounting Identities, Part 3</vt:lpstr>
      <vt:lpstr>Accounting Identities, Part 4</vt:lpstr>
      <vt:lpstr>Accounting Identities, Part 5</vt:lpstr>
      <vt:lpstr>Saving and Investing</vt:lpstr>
      <vt:lpstr>The Market for Loanable Funds, Part 1</vt:lpstr>
      <vt:lpstr>The Market for Loanable Funds, Part 2</vt:lpstr>
      <vt:lpstr>The Market for Loanable Funds, Part 3</vt:lpstr>
      <vt:lpstr>Figure 1 The Market for Loanable Funds</vt:lpstr>
      <vt:lpstr>The Market for Loanable Funds, Part 4</vt:lpstr>
      <vt:lpstr>Policy 1: Saving Incentives</vt:lpstr>
      <vt:lpstr>Figure 2 Saving Incentives Increase the Supply of          Loanable Funds</vt:lpstr>
      <vt:lpstr>Policy 2: Investment Incentives</vt:lpstr>
      <vt:lpstr>Figure 3 Investment Incentives Increase the          Demand for Loanable Funds</vt:lpstr>
      <vt:lpstr>Policy 3: Budget Deficit/Surplus, Part 1</vt:lpstr>
      <vt:lpstr>Figure 4 The Effect of a Government Budget Deficit</vt:lpstr>
      <vt:lpstr>Policy 3: Budget Deficit/Surplus, Part 2</vt:lpstr>
      <vt:lpstr>Policy 3: Budget Deficit/Surplus, Part 3</vt:lpstr>
      <vt:lpstr>ASK THE EXPERTS</vt:lpstr>
      <vt:lpstr>The History of U.S. Government Debt, Part 1</vt:lpstr>
      <vt:lpstr>The History of U.S. Government Debt, Part 2</vt:lpstr>
      <vt:lpstr>Figure 5 The U.S. Government Debt</vt:lpstr>
      <vt:lpstr>The History of U.S. Government Debt, Part 3</vt:lpstr>
      <vt:lpstr>The History of U.S. Government Debt, Part 4</vt:lpstr>
      <vt:lpstr>The History of U.S. Government Debt, Part 5</vt:lpstr>
      <vt:lpstr>The History of U.S. Government Debt, Part 6</vt:lpstr>
      <vt:lpstr>The History of U.S. Government Debt, Part 7</vt:lpstr>
    </vt:vector>
  </TitlesOfParts>
  <Company>Eastern Illinois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Andreea Chiritescu</dc:creator>
  <cp:lastModifiedBy>Tumelaire, Justin M</cp:lastModifiedBy>
  <cp:revision>580</cp:revision>
  <dcterms:created xsi:type="dcterms:W3CDTF">2016-03-16T19:41:09Z</dcterms:created>
  <dcterms:modified xsi:type="dcterms:W3CDTF">2020-02-14T18:42:58Z</dcterms:modified>
</cp:coreProperties>
</file>