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6" r:id="rId30"/>
    <p:sldId id="287" r:id="rId31"/>
    <p:sldId id="285" r:id="rId32"/>
    <p:sldId id="289" r:id="rId33"/>
    <p:sldId id="288" r:id="rId34"/>
    <p:sldId id="290" r:id="rId35"/>
    <p:sldId id="291" r:id="rId36"/>
    <p:sldId id="292" r:id="rId37"/>
    <p:sldId id="293" r:id="rId38"/>
    <p:sldId id="295" r:id="rId39"/>
    <p:sldId id="294" r:id="rId40"/>
    <p:sldId id="296" r:id="rId41"/>
    <p:sldId id="297" r:id="rId42"/>
    <p:sldId id="298" r:id="rId43"/>
    <p:sldId id="299" r:id="rId44"/>
    <p:sldId id="258" r:id="rId45"/>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717" autoAdjust="0"/>
  </p:normalViewPr>
  <p:slideViewPr>
    <p:cSldViewPr>
      <p:cViewPr varScale="1">
        <p:scale>
          <a:sx n="65" d="100"/>
          <a:sy n="65" d="100"/>
        </p:scale>
        <p:origin x="153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图片 6"/>
          <p:cNvPicPr>
            <a:picLocks noChangeAspect="1"/>
          </p:cNvPicPr>
          <p:nvPr/>
        </p:nvPicPr>
        <p:blipFill>
          <a:blip r:embed="rId3" cstate="print">
            <a:duotone>
              <a:schemeClr val="bg2"/>
              <a:srgbClr val="FFF1C1"/>
            </a:duotone>
            <a:lum bright="-10000" contrast="-40000"/>
          </a:blip>
          <a:stretch>
            <a:fillRect/>
          </a:stretch>
        </p:blipFill>
        <p:spPr>
          <a:xfrm>
            <a:off x="1" y="5214950"/>
            <a:ext cx="1472173" cy="1643050"/>
          </a:xfrm>
          <a:prstGeom prst="rect">
            <a:avLst/>
          </a:prstGeom>
          <a:noFill/>
          <a:ln>
            <a:noFill/>
          </a:ln>
        </p:spPr>
      </p:pic>
      <p:sp>
        <p:nvSpPr>
          <p:cNvPr id="2" name="标题 1"/>
          <p:cNvSpPr>
            <a:spLocks noGrp="1"/>
          </p:cNvSpPr>
          <p:nvPr>
            <p:ph type="ctrTitle"/>
          </p:nvPr>
        </p:nvSpPr>
        <p:spPr>
          <a:xfrm>
            <a:off x="685800" y="1214422"/>
            <a:ext cx="7772400" cy="1470025"/>
          </a:xfrm>
        </p:spPr>
        <p:txBody>
          <a:bodyPr/>
          <a:lstStyle>
            <a:lvl1pPr algn="ctr">
              <a:defRPr sz="4800"/>
            </a:lvl1pPr>
          </a:lstStyle>
          <a:p>
            <a:r>
              <a:rPr lang="zh-CN" altLang="en-US"/>
              <a:t>单击此处编辑母版标题样式</a:t>
            </a:r>
            <a:endParaRPr lang="en-US"/>
          </a:p>
        </p:txBody>
      </p:sp>
      <p:sp>
        <p:nvSpPr>
          <p:cNvPr id="3" name="副标题 2"/>
          <p:cNvSpPr>
            <a:spLocks noGrp="1"/>
          </p:cNvSpPr>
          <p:nvPr>
            <p:ph type="subTitle" idx="1"/>
          </p:nvPr>
        </p:nvSpPr>
        <p:spPr>
          <a:xfrm>
            <a:off x="1521733" y="2759581"/>
            <a:ext cx="6100534" cy="1740989"/>
          </a:xfrm>
        </p:spPr>
        <p:txBody>
          <a:bodyPr/>
          <a:lstStyle>
            <a:lvl1pPr marL="0" indent="0" algn="ctr">
              <a:buNone/>
              <a:defRPr lang="zh-CN" altLang="en-US" dirty="0">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a:p>
        </p:txBody>
      </p:sp>
      <p:sp>
        <p:nvSpPr>
          <p:cNvPr id="5" name="日期占位符 3"/>
          <p:cNvSpPr>
            <a:spLocks noGrp="1"/>
          </p:cNvSpPr>
          <p:nvPr>
            <p:ph type="dt" sz="half" idx="10"/>
          </p:nvPr>
        </p:nvSpPr>
        <p:spPr/>
        <p:txBody>
          <a:bodyPr/>
          <a:lstStyle>
            <a:lvl1pPr>
              <a:defRPr/>
            </a:lvl1pPr>
          </a:lstStyle>
          <a:p>
            <a:fld id="{ABCD6218-E350-406B-AAAC-7BEAA3536026}" type="datetimeFigureOut">
              <a:rPr lang="zh-CN" altLang="en-US"/>
              <a:pPr/>
              <a:t>2023/5/24</a:t>
            </a:fld>
            <a:endParaRPr lang="zh-CN" altLang="en-US"/>
          </a:p>
        </p:txBody>
      </p:sp>
      <p:sp>
        <p:nvSpPr>
          <p:cNvPr id="6" name="页脚占位符 4"/>
          <p:cNvSpPr>
            <a:spLocks noGrp="1"/>
          </p:cNvSpPr>
          <p:nvPr>
            <p:ph type="ftr" sz="quarter" idx="11"/>
          </p:nvPr>
        </p:nvSpPr>
        <p:spPr/>
        <p:txBody>
          <a:bodyPr/>
          <a:lstStyle>
            <a:lvl1pPr>
              <a:defRPr/>
            </a:lvl1pPr>
          </a:lstStyle>
          <a:p>
            <a:endParaRPr lang="zh-CN" altLang="en-US"/>
          </a:p>
        </p:txBody>
      </p:sp>
      <p:sp>
        <p:nvSpPr>
          <p:cNvPr id="7" name="灯片编号占位符 5"/>
          <p:cNvSpPr>
            <a:spLocks noGrp="1"/>
          </p:cNvSpPr>
          <p:nvPr>
            <p:ph type="sldNum" sz="quarter" idx="12"/>
          </p:nvPr>
        </p:nvSpPr>
        <p:spPr/>
        <p:txBody>
          <a:bodyPr/>
          <a:lstStyle>
            <a:lvl1pPr>
              <a:defRPr/>
            </a:lvl1pPr>
          </a:lstStyle>
          <a:p>
            <a:fld id="{340CE8FE-D4A7-46AD-9F3C-A20A2471105D}" type="slidenum">
              <a:rPr lang="zh-CN" altLang="en-US"/>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4" name="矩形 6"/>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zh-CN" altLang="en-US">
              <a:solidFill>
                <a:srgbClr val="FFFFFF"/>
              </a:solidFill>
            </a:endParaRPr>
          </a:p>
        </p:txBody>
      </p:sp>
      <p:pic>
        <p:nvPicPr>
          <p:cNvPr id="5" name="图片 7"/>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
        <p:nvSpPr>
          <p:cNvPr id="2" name="标题 1"/>
          <p:cNvSpPr>
            <a:spLocks noGrp="1"/>
          </p:cNvSpPr>
          <p:nvPr>
            <p:ph type="title"/>
          </p:nvPr>
        </p:nvSpPr>
        <p:spPr/>
        <p:txBody>
          <a:bodyPr/>
          <a:lstStyle>
            <a:lvl1pPr algn="r">
              <a:defRPr/>
            </a:lvl1pPr>
          </a:lstStyle>
          <a:p>
            <a:r>
              <a:rPr lang="zh-CN" altLang="en-US"/>
              <a:t>单击此处编辑母版标题样式</a:t>
            </a:r>
            <a:endParaRPr lang="en-US"/>
          </a:p>
        </p:txBody>
      </p:sp>
      <p:sp>
        <p:nvSpPr>
          <p:cNvPr id="3" name="竖排文字占位符 2"/>
          <p:cNvSpPr>
            <a:spLocks noGrp="1"/>
          </p:cNvSpPr>
          <p:nvPr>
            <p:ph type="body" orient="vert" idx="1"/>
          </p:nvPr>
        </p:nvSpPr>
        <p:spPr>
          <a:xfrm>
            <a:off x="457200" y="1500176"/>
            <a:ext cx="8229600" cy="4714907"/>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6" name="日期占位符 3"/>
          <p:cNvSpPr>
            <a:spLocks noGrp="1"/>
          </p:cNvSpPr>
          <p:nvPr>
            <p:ph type="dt" sz="half" idx="10"/>
          </p:nvPr>
        </p:nvSpPr>
        <p:spPr/>
        <p:txBody>
          <a:bodyPr/>
          <a:lstStyle>
            <a:lvl1pPr>
              <a:defRPr/>
            </a:lvl1pPr>
          </a:lstStyle>
          <a:p>
            <a:fld id="{9F3F9CF8-FA84-4BA9-813E-450D32A7CF6B}" type="datetimeFigureOut">
              <a:rPr lang="zh-CN" altLang="en-US"/>
              <a:pPr/>
              <a:t>2023/5/24</a:t>
            </a:fld>
            <a:endParaRPr lang="zh-CN" altLang="en-US"/>
          </a:p>
        </p:txBody>
      </p:sp>
      <p:sp>
        <p:nvSpPr>
          <p:cNvPr id="7" name="页脚占位符 4"/>
          <p:cNvSpPr>
            <a:spLocks noGrp="1"/>
          </p:cNvSpPr>
          <p:nvPr>
            <p:ph type="ftr" sz="quarter" idx="11"/>
          </p:nvPr>
        </p:nvSpPr>
        <p:spPr/>
        <p:txBody>
          <a:bodyPr/>
          <a:lstStyle>
            <a:lvl1pPr>
              <a:defRPr/>
            </a:lvl1pPr>
          </a:lstStyle>
          <a:p>
            <a:endParaRPr lang="zh-CN" altLang="en-US"/>
          </a:p>
        </p:txBody>
      </p:sp>
      <p:sp>
        <p:nvSpPr>
          <p:cNvPr id="8" name="灯片编号占位符 5"/>
          <p:cNvSpPr>
            <a:spLocks noGrp="1"/>
          </p:cNvSpPr>
          <p:nvPr>
            <p:ph type="sldNum" sz="quarter" idx="12"/>
          </p:nvPr>
        </p:nvSpPr>
        <p:spPr/>
        <p:txBody>
          <a:bodyPr/>
          <a:lstStyle>
            <a:lvl1pPr>
              <a:defRPr/>
            </a:lvl1pPr>
          </a:lstStyle>
          <a:p>
            <a:fld id="{B02592A6-EAAC-4979-A718-29EE4CA8CE64}" type="slidenum">
              <a:rPr lang="zh-CN" altLang="en-US"/>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4" name="矩形 6"/>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zh-CN" altLang="en-US">
              <a:solidFill>
                <a:srgbClr val="FFFFFF"/>
              </a:solidFill>
            </a:endParaRPr>
          </a:p>
        </p:txBody>
      </p:sp>
      <p:pic>
        <p:nvPicPr>
          <p:cNvPr id="5" name="图片 7"/>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
        <p:nvSpPr>
          <p:cNvPr id="2" name="竖排标题 1"/>
          <p:cNvSpPr>
            <a:spLocks noGrp="1"/>
          </p:cNvSpPr>
          <p:nvPr>
            <p:ph type="title" orient="vert"/>
          </p:nvPr>
        </p:nvSpPr>
        <p:spPr>
          <a:xfrm>
            <a:off x="7286644" y="274638"/>
            <a:ext cx="1400156" cy="5940444"/>
          </a:xfrm>
        </p:spPr>
        <p:txBody>
          <a:bodyPr vert="eaVert"/>
          <a:lstStyle>
            <a:lvl1pPr algn="ctr">
              <a:defRPr>
                <a:effectLst>
                  <a:outerShdw dist="50800" dir="18900000" algn="tl" rotWithShape="0">
                    <a:srgbClr val="000000">
                      <a:alpha val="75000"/>
                    </a:srgbClr>
                  </a:outerShdw>
                </a:effectLst>
              </a:defRPr>
            </a:lvl1pPr>
          </a:lstStyle>
          <a:p>
            <a:r>
              <a:rPr lang="zh-CN" altLang="en-US"/>
              <a:t>单击此处编辑母版标题样式</a:t>
            </a:r>
            <a:endParaRPr lang="en-US"/>
          </a:p>
        </p:txBody>
      </p:sp>
      <p:sp>
        <p:nvSpPr>
          <p:cNvPr id="3" name="竖排文字占位符 2"/>
          <p:cNvSpPr>
            <a:spLocks noGrp="1"/>
          </p:cNvSpPr>
          <p:nvPr>
            <p:ph type="body" orient="vert" idx="1"/>
          </p:nvPr>
        </p:nvSpPr>
        <p:spPr>
          <a:xfrm>
            <a:off x="457200" y="274638"/>
            <a:ext cx="6758006" cy="59404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6" name="日期占位符 3"/>
          <p:cNvSpPr>
            <a:spLocks noGrp="1"/>
          </p:cNvSpPr>
          <p:nvPr>
            <p:ph type="dt" sz="half" idx="10"/>
          </p:nvPr>
        </p:nvSpPr>
        <p:spPr/>
        <p:txBody>
          <a:bodyPr/>
          <a:lstStyle>
            <a:lvl1pPr>
              <a:defRPr/>
            </a:lvl1pPr>
          </a:lstStyle>
          <a:p>
            <a:fld id="{74D7FF0F-8894-4A55-95DB-347BC856DE5C}" type="datetimeFigureOut">
              <a:rPr lang="zh-CN" altLang="en-US"/>
              <a:pPr/>
              <a:t>2023/5/24</a:t>
            </a:fld>
            <a:endParaRPr lang="zh-CN" altLang="en-US"/>
          </a:p>
        </p:txBody>
      </p:sp>
      <p:sp>
        <p:nvSpPr>
          <p:cNvPr id="7" name="页脚占位符 4"/>
          <p:cNvSpPr>
            <a:spLocks noGrp="1"/>
          </p:cNvSpPr>
          <p:nvPr>
            <p:ph type="ftr" sz="quarter" idx="11"/>
          </p:nvPr>
        </p:nvSpPr>
        <p:spPr/>
        <p:txBody>
          <a:bodyPr/>
          <a:lstStyle>
            <a:lvl1pPr>
              <a:defRPr/>
            </a:lvl1pPr>
          </a:lstStyle>
          <a:p>
            <a:endParaRPr lang="zh-CN" altLang="en-US"/>
          </a:p>
        </p:txBody>
      </p:sp>
      <p:sp>
        <p:nvSpPr>
          <p:cNvPr id="8" name="灯片编号占位符 5"/>
          <p:cNvSpPr>
            <a:spLocks noGrp="1"/>
          </p:cNvSpPr>
          <p:nvPr>
            <p:ph type="sldNum" sz="quarter" idx="12"/>
          </p:nvPr>
        </p:nvSpPr>
        <p:spPr/>
        <p:txBody>
          <a:bodyPr/>
          <a:lstStyle>
            <a:lvl1pPr>
              <a:defRPr/>
            </a:lvl1pPr>
          </a:lstStyle>
          <a:p>
            <a:fld id="{4BC2BB1E-EFB8-4C28-853E-4BF2AD6A433A}" type="slidenum">
              <a:rPr lang="zh-CN" altLang="en-US"/>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4" name="矩形 6"/>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zh-CN" altLang="en-US">
              <a:solidFill>
                <a:srgbClr val="FFFFFF"/>
              </a:solidFill>
            </a:endParaRPr>
          </a:p>
        </p:txBody>
      </p:sp>
      <p:pic>
        <p:nvPicPr>
          <p:cNvPr id="5" name="图片 7"/>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
        <p:nvSpPr>
          <p:cNvPr id="2" name="标题 1"/>
          <p:cNvSpPr>
            <a:spLocks noGrp="1"/>
          </p:cNvSpPr>
          <p:nvPr>
            <p:ph type="title"/>
          </p:nvPr>
        </p:nvSpPr>
        <p:spPr/>
        <p:txBody>
          <a:bodyPr/>
          <a:lstStyle>
            <a:lvl1pPr algn="l">
              <a:defRPr/>
            </a:lvl1pPr>
          </a:lstStyle>
          <a:p>
            <a:r>
              <a:rPr lang="zh-CN" altLang="en-US"/>
              <a:t>单击此处编辑母版标题样式</a:t>
            </a:r>
            <a:endParaRPr lang="en-US"/>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6" name="日期占位符 3"/>
          <p:cNvSpPr>
            <a:spLocks noGrp="1"/>
          </p:cNvSpPr>
          <p:nvPr>
            <p:ph type="dt" sz="half" idx="10"/>
          </p:nvPr>
        </p:nvSpPr>
        <p:spPr/>
        <p:txBody>
          <a:bodyPr/>
          <a:lstStyle>
            <a:lvl1pPr>
              <a:defRPr/>
            </a:lvl1pPr>
          </a:lstStyle>
          <a:p>
            <a:fld id="{B9948281-24BB-4026-A02A-83EA3517AE80}" type="datetimeFigureOut">
              <a:rPr lang="zh-CN" altLang="en-US"/>
              <a:pPr/>
              <a:t>2023/5/24</a:t>
            </a:fld>
            <a:endParaRPr lang="zh-CN" altLang="en-US"/>
          </a:p>
        </p:txBody>
      </p:sp>
      <p:sp>
        <p:nvSpPr>
          <p:cNvPr id="7" name="页脚占位符 4"/>
          <p:cNvSpPr>
            <a:spLocks noGrp="1"/>
          </p:cNvSpPr>
          <p:nvPr>
            <p:ph type="ftr" sz="quarter" idx="11"/>
          </p:nvPr>
        </p:nvSpPr>
        <p:spPr/>
        <p:txBody>
          <a:bodyPr/>
          <a:lstStyle>
            <a:lvl1pPr>
              <a:defRPr/>
            </a:lvl1pPr>
          </a:lstStyle>
          <a:p>
            <a:endParaRPr lang="zh-CN" altLang="en-US"/>
          </a:p>
        </p:txBody>
      </p:sp>
      <p:sp>
        <p:nvSpPr>
          <p:cNvPr id="8" name="灯片编号占位符 5"/>
          <p:cNvSpPr>
            <a:spLocks noGrp="1"/>
          </p:cNvSpPr>
          <p:nvPr>
            <p:ph type="sldNum" sz="quarter" idx="12"/>
          </p:nvPr>
        </p:nvSpPr>
        <p:spPr/>
        <p:txBody>
          <a:bodyPr/>
          <a:lstStyle>
            <a:lvl1pPr>
              <a:defRPr/>
            </a:lvl1pPr>
          </a:lstStyle>
          <a:p>
            <a:fld id="{F6ED7CDD-A19D-4244-92B5-05E4C4B3E256}" type="slidenum">
              <a:rPr lang="zh-CN" altLang="en-US"/>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图片 6"/>
          <p:cNvPicPr>
            <a:picLocks noChangeAspect="1"/>
          </p:cNvPicPr>
          <p:nvPr/>
        </p:nvPicPr>
        <p:blipFill>
          <a:blip r:embed="rId3" cstate="print">
            <a:duotone>
              <a:schemeClr val="bg2"/>
              <a:srgbClr val="FFF1C1"/>
            </a:duotone>
            <a:lum bright="-10000" contrast="-30000"/>
          </a:blip>
          <a:stretch>
            <a:fillRect/>
          </a:stretch>
        </p:blipFill>
        <p:spPr>
          <a:xfrm>
            <a:off x="7480636" y="0"/>
            <a:ext cx="1663364" cy="2357430"/>
          </a:xfrm>
          <a:prstGeom prst="rect">
            <a:avLst/>
          </a:prstGeom>
          <a:noFill/>
          <a:ln>
            <a:noFill/>
          </a:ln>
        </p:spPr>
      </p:pic>
      <p:sp>
        <p:nvSpPr>
          <p:cNvPr id="2" name="标题 1"/>
          <p:cNvSpPr>
            <a:spLocks noGrp="1"/>
          </p:cNvSpPr>
          <p:nvPr>
            <p:ph type="title"/>
          </p:nvPr>
        </p:nvSpPr>
        <p:spPr>
          <a:xfrm>
            <a:off x="722313" y="4143369"/>
            <a:ext cx="7772400" cy="1362075"/>
          </a:xfrm>
        </p:spPr>
        <p:txBody>
          <a:bodyPr anchor="t"/>
          <a:lstStyle>
            <a:lvl1pPr algn="l">
              <a:defRPr sz="4000" b="1" cap="all"/>
            </a:lvl1pPr>
          </a:lstStyle>
          <a:p>
            <a:r>
              <a:rPr lang="zh-CN" altLang="en-US"/>
              <a:t>单击此处编辑母版标题样式</a:t>
            </a:r>
            <a:endParaRPr lang="en-US"/>
          </a:p>
        </p:txBody>
      </p:sp>
      <p:sp>
        <p:nvSpPr>
          <p:cNvPr id="3" name="文本占位符 2"/>
          <p:cNvSpPr>
            <a:spLocks noGrp="1"/>
          </p:cNvSpPr>
          <p:nvPr>
            <p:ph type="body" idx="1"/>
          </p:nvPr>
        </p:nvSpPr>
        <p:spPr>
          <a:xfrm>
            <a:off x="722313" y="2643182"/>
            <a:ext cx="7772400" cy="1500187"/>
          </a:xfrm>
        </p:spPr>
        <p:txBody>
          <a:bodyPr anchor="b"/>
          <a:lstStyle>
            <a:lvl1pPr marL="0" indent="0">
              <a:buNone/>
              <a:defRPr lang="zh-CN" altLang="en-US" sz="2800" smtClean="0">
                <a:effectLst/>
              </a:defRPr>
            </a:lvl1pPr>
            <a:lvl2pPr marL="457200" indent="0">
              <a:buNone/>
              <a:defRPr lang="zh-CN" altLang="en-US" sz="2400" smtClean="0">
                <a:effectLst/>
              </a:defRPr>
            </a:lvl2pPr>
            <a:lvl3pPr marL="914400" indent="0">
              <a:buNone/>
              <a:defRPr lang="zh-CN" altLang="en-US" sz="2000" smtClean="0">
                <a:effectLst/>
              </a:defRPr>
            </a:lvl3pPr>
            <a:lvl4pPr marL="1371600" indent="0">
              <a:buNone/>
              <a:defRPr lang="zh-CN" altLang="en-US" sz="1600" smtClean="0">
                <a:effectLst/>
              </a:defRPr>
            </a:lvl4pPr>
            <a:lvl5pPr marL="1828800" indent="0">
              <a:buNone/>
              <a:defRPr lang="zh-CN" altLang="en-US" sz="1400" dirty="0" smtClean="0">
                <a:effectLst/>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fld id="{A9A5BD2B-91B7-4F8C-B213-23944C496FF0}" type="datetimeFigureOut">
              <a:rPr lang="zh-CN" altLang="en-US"/>
              <a:pPr/>
              <a:t>2023/5/24</a:t>
            </a:fld>
            <a:endParaRPr lang="zh-CN" altLang="en-US"/>
          </a:p>
        </p:txBody>
      </p:sp>
      <p:sp>
        <p:nvSpPr>
          <p:cNvPr id="6" name="页脚占位符 4"/>
          <p:cNvSpPr>
            <a:spLocks noGrp="1"/>
          </p:cNvSpPr>
          <p:nvPr>
            <p:ph type="ftr" sz="quarter" idx="11"/>
          </p:nvPr>
        </p:nvSpPr>
        <p:spPr/>
        <p:txBody>
          <a:bodyPr/>
          <a:lstStyle>
            <a:lvl1pPr>
              <a:defRPr/>
            </a:lvl1pPr>
          </a:lstStyle>
          <a:p>
            <a:endParaRPr lang="zh-CN" altLang="en-US"/>
          </a:p>
        </p:txBody>
      </p:sp>
      <p:sp>
        <p:nvSpPr>
          <p:cNvPr id="7" name="灯片编号占位符 5"/>
          <p:cNvSpPr>
            <a:spLocks noGrp="1"/>
          </p:cNvSpPr>
          <p:nvPr>
            <p:ph type="sldNum" sz="quarter" idx="12"/>
          </p:nvPr>
        </p:nvSpPr>
        <p:spPr/>
        <p:txBody>
          <a:bodyPr/>
          <a:lstStyle>
            <a:lvl1pPr>
              <a:defRPr/>
            </a:lvl1pPr>
          </a:lstStyle>
          <a:p>
            <a:fld id="{96A6CC73-0977-4E12-8680-C1971AD4C2FA}" type="slidenum">
              <a:rPr lang="zh-CN" altLang="en-US"/>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5" name="矩形 6"/>
          <p:cNvSpPr/>
          <p:nvPr/>
        </p:nvSpPr>
        <p:spPr>
          <a:xfrm>
            <a:off x="0" y="0"/>
            <a:ext cx="6552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zh-CN" altLang="en-US">
              <a:solidFill>
                <a:srgbClr val="FFFFFF"/>
              </a:solidFill>
            </a:endParaRPr>
          </a:p>
        </p:txBody>
      </p:sp>
      <p:pic>
        <p:nvPicPr>
          <p:cNvPr id="6" name="图片 7"/>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
        <p:nvSpPr>
          <p:cNvPr id="2" name="标题 1"/>
          <p:cNvSpPr>
            <a:spLocks noGrp="1"/>
          </p:cNvSpPr>
          <p:nvPr>
            <p:ph type="title"/>
          </p:nvPr>
        </p:nvSpPr>
        <p:spPr/>
        <p:txBody>
          <a:bodyPr/>
          <a:lstStyle/>
          <a:p>
            <a:r>
              <a:rPr lang="zh-CN" altLang="en-US"/>
              <a:t>单击此处编辑母版标题样式</a:t>
            </a:r>
            <a:endParaRPr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日期占位符 4"/>
          <p:cNvSpPr>
            <a:spLocks noGrp="1"/>
          </p:cNvSpPr>
          <p:nvPr>
            <p:ph type="dt" sz="half" idx="10"/>
          </p:nvPr>
        </p:nvSpPr>
        <p:spPr/>
        <p:txBody>
          <a:bodyPr/>
          <a:lstStyle>
            <a:lvl1pPr>
              <a:defRPr/>
            </a:lvl1pPr>
          </a:lstStyle>
          <a:p>
            <a:fld id="{AFF6EBE8-AB26-44C0-AFD9-6027E2093FC0}" type="datetimeFigureOut">
              <a:rPr lang="zh-CN" altLang="en-US"/>
              <a:pPr/>
              <a:t>2023/5/24</a:t>
            </a:fld>
            <a:endParaRPr lang="zh-CN" altLang="en-US"/>
          </a:p>
        </p:txBody>
      </p:sp>
      <p:sp>
        <p:nvSpPr>
          <p:cNvPr id="8" name="页脚占位符 5"/>
          <p:cNvSpPr>
            <a:spLocks noGrp="1"/>
          </p:cNvSpPr>
          <p:nvPr>
            <p:ph type="ftr" sz="quarter" idx="11"/>
          </p:nvPr>
        </p:nvSpPr>
        <p:spPr/>
        <p:txBody>
          <a:bodyPr/>
          <a:lstStyle>
            <a:lvl1pPr>
              <a:defRPr/>
            </a:lvl1pPr>
          </a:lstStyle>
          <a:p>
            <a:endParaRPr lang="zh-CN" altLang="en-US"/>
          </a:p>
        </p:txBody>
      </p:sp>
      <p:sp>
        <p:nvSpPr>
          <p:cNvPr id="9" name="灯片编号占位符 6"/>
          <p:cNvSpPr>
            <a:spLocks noGrp="1"/>
          </p:cNvSpPr>
          <p:nvPr>
            <p:ph type="sldNum" sz="quarter" idx="12"/>
          </p:nvPr>
        </p:nvSpPr>
        <p:spPr/>
        <p:txBody>
          <a:bodyPr/>
          <a:lstStyle>
            <a:lvl1pPr>
              <a:defRPr/>
            </a:lvl1pPr>
          </a:lstStyle>
          <a:p>
            <a:fld id="{3E8DBB48-EA4C-4A16-A1D1-44638CD54B8D}" type="slidenum">
              <a:rPr lang="zh-CN" altLang="en-US"/>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7" name="矩形 6"/>
          <p:cNvSpPr/>
          <p:nvPr/>
        </p:nvSpPr>
        <p:spPr>
          <a:xfrm>
            <a:off x="0" y="0"/>
            <a:ext cx="6408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zh-CN" altLang="en-US">
              <a:solidFill>
                <a:srgbClr val="FFFFFF"/>
              </a:solidFill>
            </a:endParaRPr>
          </a:p>
        </p:txBody>
      </p:sp>
      <p:pic>
        <p:nvPicPr>
          <p:cNvPr id="8" name="图片 7"/>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
        <p:nvSpPr>
          <p:cNvPr id="2" name="标题 1"/>
          <p:cNvSpPr>
            <a:spLocks noGrp="1"/>
          </p:cNvSpPr>
          <p:nvPr>
            <p:ph type="title"/>
          </p:nvPr>
        </p:nvSpPr>
        <p:spPr/>
        <p:txBody>
          <a:bodyPr/>
          <a:lstStyle>
            <a:lvl1pPr>
              <a:defRPr/>
            </a:lvl1pPr>
          </a:lstStyle>
          <a:p>
            <a:r>
              <a:rPr lang="zh-CN" altLang="en-US"/>
              <a:t>单击此处编辑母版标题样式</a:t>
            </a:r>
            <a:endParaRPr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9" name="日期占位符 6"/>
          <p:cNvSpPr>
            <a:spLocks noGrp="1"/>
          </p:cNvSpPr>
          <p:nvPr>
            <p:ph type="dt" sz="half" idx="10"/>
          </p:nvPr>
        </p:nvSpPr>
        <p:spPr/>
        <p:txBody>
          <a:bodyPr/>
          <a:lstStyle>
            <a:lvl1pPr>
              <a:defRPr/>
            </a:lvl1pPr>
          </a:lstStyle>
          <a:p>
            <a:fld id="{116877C2-0EF9-419C-9F25-AFDEF6166229}" type="datetimeFigureOut">
              <a:rPr lang="zh-CN" altLang="en-US"/>
              <a:pPr/>
              <a:t>2023/5/24</a:t>
            </a:fld>
            <a:endParaRPr lang="zh-CN" altLang="en-US"/>
          </a:p>
        </p:txBody>
      </p:sp>
      <p:sp>
        <p:nvSpPr>
          <p:cNvPr id="10" name="页脚占位符 7"/>
          <p:cNvSpPr>
            <a:spLocks noGrp="1"/>
          </p:cNvSpPr>
          <p:nvPr>
            <p:ph type="ftr" sz="quarter" idx="11"/>
          </p:nvPr>
        </p:nvSpPr>
        <p:spPr/>
        <p:txBody>
          <a:bodyPr/>
          <a:lstStyle>
            <a:lvl1pPr>
              <a:defRPr/>
            </a:lvl1pPr>
          </a:lstStyle>
          <a:p>
            <a:endParaRPr lang="zh-CN" altLang="en-US"/>
          </a:p>
        </p:txBody>
      </p:sp>
      <p:sp>
        <p:nvSpPr>
          <p:cNvPr id="11" name="灯片编号占位符 8"/>
          <p:cNvSpPr>
            <a:spLocks noGrp="1"/>
          </p:cNvSpPr>
          <p:nvPr>
            <p:ph type="sldNum" sz="quarter" idx="12"/>
          </p:nvPr>
        </p:nvSpPr>
        <p:spPr/>
        <p:txBody>
          <a:bodyPr/>
          <a:lstStyle>
            <a:lvl1pPr>
              <a:defRPr/>
            </a:lvl1pPr>
          </a:lstStyle>
          <a:p>
            <a:fld id="{1A92B638-405C-48AB-BD8C-6FA7C36D029F}" type="slidenum">
              <a:rPr lang="zh-CN" altLang="en-US"/>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3" name="矩形 6"/>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zh-CN" altLang="en-US">
              <a:solidFill>
                <a:srgbClr val="FFFFFF"/>
              </a:solidFill>
            </a:endParaRPr>
          </a:p>
        </p:txBody>
      </p:sp>
      <p:pic>
        <p:nvPicPr>
          <p:cNvPr id="4" name="图片 7"/>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
        <p:nvSpPr>
          <p:cNvPr id="2" name="标题 1"/>
          <p:cNvSpPr>
            <a:spLocks noGrp="1"/>
          </p:cNvSpPr>
          <p:nvPr>
            <p:ph type="title"/>
          </p:nvPr>
        </p:nvSpPr>
        <p:spPr/>
        <p:txBody>
          <a:bodyPr/>
          <a:lstStyle/>
          <a:p>
            <a:r>
              <a:rPr lang="zh-CN" altLang="en-US"/>
              <a:t>单击此处编辑母版标题样式</a:t>
            </a:r>
            <a:endParaRPr lang="en-US"/>
          </a:p>
        </p:txBody>
      </p:sp>
      <p:sp>
        <p:nvSpPr>
          <p:cNvPr id="5" name="日期占位符 2"/>
          <p:cNvSpPr>
            <a:spLocks noGrp="1"/>
          </p:cNvSpPr>
          <p:nvPr>
            <p:ph type="dt" sz="half" idx="10"/>
          </p:nvPr>
        </p:nvSpPr>
        <p:spPr/>
        <p:txBody>
          <a:bodyPr/>
          <a:lstStyle>
            <a:lvl1pPr>
              <a:defRPr/>
            </a:lvl1pPr>
          </a:lstStyle>
          <a:p>
            <a:fld id="{C21B7FA0-25AE-4AFD-B140-7CA48F9B0A1D}" type="datetimeFigureOut">
              <a:rPr lang="zh-CN" altLang="en-US"/>
              <a:pPr/>
              <a:t>2023/5/24</a:t>
            </a:fld>
            <a:endParaRPr lang="zh-CN" altLang="en-US"/>
          </a:p>
        </p:txBody>
      </p:sp>
      <p:sp>
        <p:nvSpPr>
          <p:cNvPr id="6" name="页脚占位符 3"/>
          <p:cNvSpPr>
            <a:spLocks noGrp="1"/>
          </p:cNvSpPr>
          <p:nvPr>
            <p:ph type="ftr" sz="quarter" idx="11"/>
          </p:nvPr>
        </p:nvSpPr>
        <p:spPr/>
        <p:txBody>
          <a:bodyPr/>
          <a:lstStyle>
            <a:lvl1pPr>
              <a:defRPr/>
            </a:lvl1pPr>
          </a:lstStyle>
          <a:p>
            <a:endParaRPr lang="zh-CN" altLang="en-US"/>
          </a:p>
        </p:txBody>
      </p:sp>
      <p:sp>
        <p:nvSpPr>
          <p:cNvPr id="7" name="灯片编号占位符 4"/>
          <p:cNvSpPr>
            <a:spLocks noGrp="1"/>
          </p:cNvSpPr>
          <p:nvPr>
            <p:ph type="sldNum" sz="quarter" idx="12"/>
          </p:nvPr>
        </p:nvSpPr>
        <p:spPr/>
        <p:txBody>
          <a:bodyPr/>
          <a:lstStyle>
            <a:lvl1pPr>
              <a:defRPr/>
            </a:lvl1pPr>
          </a:lstStyle>
          <a:p>
            <a:fld id="{67F20FD4-0D3C-4866-ABD1-3D4951A98ED1}" type="slidenum">
              <a:rPr lang="zh-CN" altLang="en-US"/>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矩形 6"/>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zh-CN" altLang="en-US">
              <a:solidFill>
                <a:srgbClr val="FFFFFF"/>
              </a:solidFill>
            </a:endParaRPr>
          </a:p>
        </p:txBody>
      </p:sp>
      <p:pic>
        <p:nvPicPr>
          <p:cNvPr id="3" name="图片 7"/>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
        <p:nvSpPr>
          <p:cNvPr id="4" name="日期占位符 1"/>
          <p:cNvSpPr>
            <a:spLocks noGrp="1"/>
          </p:cNvSpPr>
          <p:nvPr>
            <p:ph type="dt" sz="half" idx="10"/>
          </p:nvPr>
        </p:nvSpPr>
        <p:spPr/>
        <p:txBody>
          <a:bodyPr/>
          <a:lstStyle>
            <a:lvl1pPr>
              <a:defRPr/>
            </a:lvl1pPr>
          </a:lstStyle>
          <a:p>
            <a:fld id="{2586741D-50EC-4FD2-BDBE-E16C3721F25E}" type="datetimeFigureOut">
              <a:rPr lang="zh-CN" altLang="en-US"/>
              <a:pPr/>
              <a:t>2023/5/24</a:t>
            </a:fld>
            <a:endParaRPr lang="zh-CN" altLang="en-US"/>
          </a:p>
        </p:txBody>
      </p:sp>
      <p:sp>
        <p:nvSpPr>
          <p:cNvPr id="5" name="页脚占位符 2"/>
          <p:cNvSpPr>
            <a:spLocks noGrp="1"/>
          </p:cNvSpPr>
          <p:nvPr>
            <p:ph type="ftr" sz="quarter" idx="11"/>
          </p:nvPr>
        </p:nvSpPr>
        <p:spPr/>
        <p:txBody>
          <a:bodyPr/>
          <a:lstStyle>
            <a:lvl1pPr>
              <a:defRPr/>
            </a:lvl1pPr>
          </a:lstStyle>
          <a:p>
            <a:endParaRPr lang="zh-CN" altLang="en-US"/>
          </a:p>
        </p:txBody>
      </p:sp>
      <p:sp>
        <p:nvSpPr>
          <p:cNvPr id="6" name="灯片编号占位符 3"/>
          <p:cNvSpPr>
            <a:spLocks noGrp="1"/>
          </p:cNvSpPr>
          <p:nvPr>
            <p:ph type="sldNum" sz="quarter" idx="12"/>
          </p:nvPr>
        </p:nvSpPr>
        <p:spPr/>
        <p:txBody>
          <a:bodyPr/>
          <a:lstStyle>
            <a:lvl1pPr>
              <a:defRPr/>
            </a:lvl1pPr>
          </a:lstStyle>
          <a:p>
            <a:fld id="{D64BA552-3040-4075-92DD-3573C269F31E}" type="slidenum">
              <a:rPr lang="zh-CN" altLang="en-US"/>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5" name="矩形 6"/>
          <p:cNvSpPr/>
          <p:nvPr/>
        </p:nvSpPr>
        <p:spPr>
          <a:xfrm>
            <a:off x="0" y="0"/>
            <a:ext cx="6732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zh-CN" altLang="en-US">
              <a:solidFill>
                <a:srgbClr val="FFFFFF"/>
              </a:solidFill>
            </a:endParaRPr>
          </a:p>
        </p:txBody>
      </p:sp>
      <p:pic>
        <p:nvPicPr>
          <p:cNvPr id="6" name="图片 7"/>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
        <p:nvSpPr>
          <p:cNvPr id="2" name="标题 1"/>
          <p:cNvSpPr>
            <a:spLocks noGrp="1"/>
          </p:cNvSpPr>
          <p:nvPr>
            <p:ph type="title"/>
          </p:nvPr>
        </p:nvSpPr>
        <p:spPr>
          <a:xfrm>
            <a:off x="461175" y="5357826"/>
            <a:ext cx="8226225" cy="768028"/>
          </a:xfrm>
        </p:spPr>
        <p:txBody>
          <a:bodyPr/>
          <a:lstStyle>
            <a:lvl1pPr algn="ctr">
              <a:defRPr lang="zh-CN" altLang="en-US" sz="3600" b="0" kern="1200" spc="50" dirty="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stStyle>
          <a:p>
            <a:r>
              <a:rPr lang="zh-CN" altLang="en-US"/>
              <a:t>单击此处编辑母版标题样式</a:t>
            </a:r>
            <a:endParaRPr lang="en-US"/>
          </a:p>
        </p:txBody>
      </p:sp>
      <p:sp>
        <p:nvSpPr>
          <p:cNvPr id="3" name="内容占位符 2"/>
          <p:cNvSpPr>
            <a:spLocks noGrp="1"/>
          </p:cNvSpPr>
          <p:nvPr>
            <p:ph idx="1"/>
          </p:nvPr>
        </p:nvSpPr>
        <p:spPr>
          <a:xfrm>
            <a:off x="460382" y="428604"/>
            <a:ext cx="5111750" cy="48577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文本占位符 3"/>
          <p:cNvSpPr>
            <a:spLocks noGrp="1"/>
          </p:cNvSpPr>
          <p:nvPr>
            <p:ph type="body" sz="half" idx="2"/>
          </p:nvPr>
        </p:nvSpPr>
        <p:spPr>
          <a:xfrm>
            <a:off x="5679086" y="1357298"/>
            <a:ext cx="3008313" cy="392909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日期占位符 4"/>
          <p:cNvSpPr>
            <a:spLocks noGrp="1"/>
          </p:cNvSpPr>
          <p:nvPr>
            <p:ph type="dt" sz="half" idx="10"/>
          </p:nvPr>
        </p:nvSpPr>
        <p:spPr/>
        <p:txBody>
          <a:bodyPr/>
          <a:lstStyle>
            <a:lvl1pPr>
              <a:defRPr/>
            </a:lvl1pPr>
          </a:lstStyle>
          <a:p>
            <a:fld id="{F654D756-7713-43FF-B54B-1E0F57AE0399}" type="datetimeFigureOut">
              <a:rPr lang="zh-CN" altLang="en-US"/>
              <a:pPr/>
              <a:t>2023/5/24</a:t>
            </a:fld>
            <a:endParaRPr lang="zh-CN" altLang="en-US"/>
          </a:p>
        </p:txBody>
      </p:sp>
      <p:sp>
        <p:nvSpPr>
          <p:cNvPr id="8" name="页脚占位符 5"/>
          <p:cNvSpPr>
            <a:spLocks noGrp="1"/>
          </p:cNvSpPr>
          <p:nvPr>
            <p:ph type="ftr" sz="quarter" idx="11"/>
          </p:nvPr>
        </p:nvSpPr>
        <p:spPr/>
        <p:txBody>
          <a:bodyPr/>
          <a:lstStyle>
            <a:lvl1pPr>
              <a:defRPr/>
            </a:lvl1pPr>
          </a:lstStyle>
          <a:p>
            <a:endParaRPr lang="zh-CN" altLang="en-US"/>
          </a:p>
        </p:txBody>
      </p:sp>
      <p:sp>
        <p:nvSpPr>
          <p:cNvPr id="9" name="灯片编号占位符 6"/>
          <p:cNvSpPr>
            <a:spLocks noGrp="1"/>
          </p:cNvSpPr>
          <p:nvPr>
            <p:ph type="sldNum" sz="quarter" idx="12"/>
          </p:nvPr>
        </p:nvSpPr>
        <p:spPr/>
        <p:txBody>
          <a:bodyPr/>
          <a:lstStyle>
            <a:lvl1pPr>
              <a:defRPr/>
            </a:lvl1pPr>
          </a:lstStyle>
          <a:p>
            <a:fld id="{14B8DE83-8891-4275-B25E-3883063D0030}" type="slidenum">
              <a:rPr lang="zh-CN" altLang="en-US"/>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矩形 6"/>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endParaRPr lang="zh-CN" altLang="en-US">
              <a:solidFill>
                <a:srgbClr val="FFFFFF"/>
              </a:solidFill>
            </a:endParaRPr>
          </a:p>
        </p:txBody>
      </p:sp>
      <p:pic>
        <p:nvPicPr>
          <p:cNvPr id="6" name="图片 7"/>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
        <p:nvSpPr>
          <p:cNvPr id="2" name="标题 1"/>
          <p:cNvSpPr>
            <a:spLocks noGrp="1"/>
          </p:cNvSpPr>
          <p:nvPr>
            <p:ph type="title"/>
          </p:nvPr>
        </p:nvSpPr>
        <p:spPr>
          <a:xfrm>
            <a:off x="695298" y="214290"/>
            <a:ext cx="7448602" cy="781052"/>
          </a:xfrm>
        </p:spPr>
        <p:txBody>
          <a:bodyPr/>
          <a:lstStyle>
            <a:lvl1pPr algn="ctr" rtl="0">
              <a:spcBef>
                <a:spcPct val="0"/>
              </a:spcBef>
              <a:buNone/>
              <a:defRPr sz="3600" b="0" kern="1200" spc="5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stStyle>
          <a:p>
            <a:r>
              <a:rPr lang="zh-CN" altLang="en-US"/>
              <a:t>单击此处编辑母版标题样式</a:t>
            </a:r>
            <a:endParaRPr lang="en-US"/>
          </a:p>
        </p:txBody>
      </p:sp>
      <p:sp>
        <p:nvSpPr>
          <p:cNvPr id="3" name="图片占位符 2"/>
          <p:cNvSpPr>
            <a:spLocks noGrp="1"/>
          </p:cNvSpPr>
          <p:nvPr>
            <p:ph type="pic" idx="1"/>
          </p:nvPr>
        </p:nvSpPr>
        <p:spPr>
          <a:xfrm>
            <a:off x="681015" y="1000108"/>
            <a:ext cx="7452360" cy="5214974"/>
          </a:xfrm>
          <a:prstGeom prst="snip2DiagRect">
            <a:avLst>
              <a:gd name="adj1" fmla="val 0"/>
              <a:gd name="adj2" fmla="val 17946"/>
            </a:avLst>
          </a:prstGeom>
        </p:spPr>
        <p:style>
          <a:lnRef idx="2">
            <a:schemeClr val="accent1"/>
          </a:lnRef>
          <a:fillRef idx="1">
            <a:schemeClr val="lt1"/>
          </a:fillRef>
          <a:effectRef idx="0">
            <a:schemeClr val="accent1"/>
          </a:effectRef>
          <a:fontRef idx="minor">
            <a:schemeClr val="dk1"/>
          </a:fontRef>
        </p:style>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a:p>
        </p:txBody>
      </p:sp>
      <p:sp>
        <p:nvSpPr>
          <p:cNvPr id="4" name="文本占位符 3"/>
          <p:cNvSpPr>
            <a:spLocks noGrp="1"/>
          </p:cNvSpPr>
          <p:nvPr>
            <p:ph type="body" sz="half" idx="2"/>
          </p:nvPr>
        </p:nvSpPr>
        <p:spPr>
          <a:xfrm>
            <a:off x="4953000" y="6243633"/>
            <a:ext cx="3180375" cy="614367"/>
          </a:xfrm>
        </p:spPr>
        <p:txBody>
          <a:bodyPr/>
          <a:lstStyle>
            <a:lvl1pPr marL="0" indent="0" algn="r">
              <a:buNone/>
              <a:defRPr sz="1400"/>
            </a:lvl1pPr>
            <a:lvl2pPr marL="457200" indent="0" algn="r">
              <a:buNone/>
              <a:defRPr sz="1200"/>
            </a:lvl2pPr>
            <a:lvl3pPr marL="914400" indent="0" algn="r">
              <a:buNone/>
              <a:defRPr sz="1000"/>
            </a:lvl3pPr>
            <a:lvl4pPr marL="1371600" indent="0" algn="r">
              <a:buNone/>
              <a:defRPr sz="900"/>
            </a:lvl4pPr>
            <a:lvl5pPr marL="1828800" indent="0" algn="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7" name="日期占位符 4"/>
          <p:cNvSpPr>
            <a:spLocks noGrp="1"/>
          </p:cNvSpPr>
          <p:nvPr>
            <p:ph type="dt" sz="half" idx="10"/>
          </p:nvPr>
        </p:nvSpPr>
        <p:spPr>
          <a:xfrm>
            <a:off x="609600" y="6492875"/>
            <a:ext cx="1676400" cy="365125"/>
          </a:xfrm>
        </p:spPr>
        <p:txBody>
          <a:bodyPr/>
          <a:lstStyle>
            <a:lvl1pPr>
              <a:defRPr/>
            </a:lvl1pPr>
          </a:lstStyle>
          <a:p>
            <a:fld id="{94AAB3A2-032D-4DD0-85F5-CFB8D861AFA8}" type="datetimeFigureOut">
              <a:rPr lang="zh-CN" altLang="en-US"/>
              <a:pPr/>
              <a:t>2023/5/24</a:t>
            </a:fld>
            <a:endParaRPr lang="zh-CN" altLang="en-US"/>
          </a:p>
        </p:txBody>
      </p:sp>
      <p:sp>
        <p:nvSpPr>
          <p:cNvPr id="8" name="页脚占位符 5"/>
          <p:cNvSpPr>
            <a:spLocks noGrp="1"/>
          </p:cNvSpPr>
          <p:nvPr>
            <p:ph type="ftr" sz="quarter" idx="11"/>
          </p:nvPr>
        </p:nvSpPr>
        <p:spPr>
          <a:xfrm>
            <a:off x="2286000" y="6492875"/>
            <a:ext cx="2643188" cy="365125"/>
          </a:xfrm>
        </p:spPr>
        <p:txBody>
          <a:bodyPr/>
          <a:lstStyle>
            <a:lvl1pPr>
              <a:defRPr/>
            </a:lvl1pPr>
          </a:lstStyle>
          <a:p>
            <a:endParaRPr lang="zh-CN" altLang="en-US"/>
          </a:p>
        </p:txBody>
      </p:sp>
      <p:sp>
        <p:nvSpPr>
          <p:cNvPr id="9" name="灯片编号占位符 6"/>
          <p:cNvSpPr>
            <a:spLocks noGrp="1"/>
          </p:cNvSpPr>
          <p:nvPr>
            <p:ph type="sldNum" sz="quarter" idx="12"/>
          </p:nvPr>
        </p:nvSpPr>
        <p:spPr>
          <a:xfrm>
            <a:off x="682625" y="5346700"/>
            <a:ext cx="871538" cy="871538"/>
          </a:xfrm>
          <a:prstGeom prst="rtTriangle">
            <a:avLst/>
          </a:prstGeom>
          <a:noFill/>
        </p:spPr>
        <p:style>
          <a:lnRef idx="2">
            <a:schemeClr val="accent1"/>
          </a:lnRef>
          <a:fillRef idx="1">
            <a:schemeClr val="lt1"/>
          </a:fillRef>
          <a:effectRef idx="0">
            <a:schemeClr val="accent1"/>
          </a:effectRef>
          <a:fontRef idx="minor">
            <a:schemeClr val="dk1"/>
          </a:fontRef>
        </p:style>
        <p:txBody>
          <a:bodyPr/>
          <a:lstStyle>
            <a:lvl1pPr>
              <a:defRPr>
                <a:solidFill>
                  <a:schemeClr val="tx1"/>
                </a:solidFill>
              </a:defRPr>
            </a:lvl1pPr>
          </a:lstStyle>
          <a:p>
            <a:fld id="{D51CDFE8-3603-41C1-81F0-04A339E9A020}" type="slidenum">
              <a:rPr lang="zh-CN" altLang="en-US"/>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4646"/>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7775575"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zh-CN" altLang="en-US"/>
              <a:t>单击此处编辑母版标题样式</a:t>
            </a:r>
            <a:endParaRPr lang="en-US"/>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p:cNvSpPr>
            <a:spLocks noGrp="1"/>
          </p:cNvSpPr>
          <p:nvPr>
            <p:ph type="dt" sz="half" idx="2"/>
          </p:nvPr>
        </p:nvSpPr>
        <p:spPr>
          <a:xfrm>
            <a:off x="457200" y="6356350"/>
            <a:ext cx="2133600" cy="365125"/>
          </a:xfrm>
          <a:prstGeom prst="rect">
            <a:avLst/>
          </a:prstGeom>
        </p:spPr>
        <p:txBody>
          <a:bodyPr vert="horz" wrap="square" lIns="274320" tIns="45720" rIns="91440" bIns="45720" numCol="1" anchor="ctr" anchorCtr="0" compatLnSpc="1">
            <a:prstTxWarp prst="textNoShape">
              <a:avLst/>
            </a:prstTxWarp>
          </a:bodyPr>
          <a:lstStyle>
            <a:lvl1pPr>
              <a:defRPr sz="1200">
                <a:latin typeface="Goudy Old Style" pitchFamily="18" charset="0"/>
              </a:defRPr>
            </a:lvl1pPr>
          </a:lstStyle>
          <a:p>
            <a:fld id="{37E66558-C1DE-40C8-BC8C-5E9F3B87B021}" type="datetimeFigureOut">
              <a:rPr lang="zh-CN" altLang="en-US"/>
              <a:pPr/>
              <a:t>2023/5/24</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latin typeface="Goudy Old Style" pitchFamily="18" charset="0"/>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wrap="square" lIns="45720" tIns="45720" rIns="45720" bIns="45720" numCol="1" anchor="ctr" anchorCtr="0" compatLnSpc="1">
            <a:prstTxWarp prst="textNoShape">
              <a:avLst/>
            </a:prstTxWarp>
          </a:bodyPr>
          <a:lstStyle>
            <a:lvl1pPr algn="r">
              <a:defRPr sz="1200">
                <a:latin typeface="Goudy Old Style" pitchFamily="18" charset="0"/>
              </a:defRPr>
            </a:lvl1pPr>
          </a:lstStyle>
          <a:p>
            <a:fld id="{EEB711CA-1A2B-45D8-88E8-9BEC499C622D}" type="slidenum">
              <a:rPr lang="zh-CN" altLang="en-US"/>
              <a:pPr/>
              <a:t>‹#›</a:t>
            </a:fld>
            <a:endParaRPr lang="zh-CN" altLang="en-US"/>
          </a:p>
        </p:txBody>
      </p:sp>
    </p:spTree>
  </p:cSld>
  <p:clrMap bg1="dk1" tx1="lt1" bg2="dk2" tx2="lt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spcBef>
          <a:spcPct val="0"/>
        </a:spcBef>
        <a:spcAft>
          <a:spcPct val="0"/>
        </a:spcAft>
        <a:defRPr lang="zh-CN" altLang="en-US" sz="4400" kern="1200" spc="50" dirty="0">
          <a:ln w="12700">
            <a:noFill/>
            <a:prstDash val="solid"/>
          </a:ln>
          <a:solidFill>
            <a:srgbClr val="4BC5B9"/>
          </a:solidFill>
          <a:effectLst>
            <a:outerShdw blurRad="38100" dist="20320" dir="2700000" algn="tl" rotWithShape="0">
              <a:srgbClr val="000000">
                <a:alpha val="70000"/>
              </a:srgbClr>
            </a:outerShdw>
          </a:effectLst>
          <a:latin typeface="+mj-lt"/>
          <a:ea typeface="+mj-ea"/>
          <a:cs typeface="+mj-cs"/>
        </a:defRPr>
      </a:lvl1pPr>
      <a:lvl2pPr algn="l" rtl="0" eaLnBrk="0" fontAlgn="base" hangingPunct="0">
        <a:spcBef>
          <a:spcPct val="0"/>
        </a:spcBef>
        <a:spcAft>
          <a:spcPct val="0"/>
        </a:spcAft>
        <a:defRPr sz="4400">
          <a:solidFill>
            <a:srgbClr val="4BC5B9"/>
          </a:solidFill>
          <a:latin typeface="Footlight MT Light" pitchFamily="18" charset="0"/>
          <a:ea typeface="华文新魏" pitchFamily="2" charset="-122"/>
        </a:defRPr>
      </a:lvl2pPr>
      <a:lvl3pPr algn="l" rtl="0" eaLnBrk="0" fontAlgn="base" hangingPunct="0">
        <a:spcBef>
          <a:spcPct val="0"/>
        </a:spcBef>
        <a:spcAft>
          <a:spcPct val="0"/>
        </a:spcAft>
        <a:defRPr sz="4400">
          <a:solidFill>
            <a:srgbClr val="4BC5B9"/>
          </a:solidFill>
          <a:latin typeface="Footlight MT Light" pitchFamily="18" charset="0"/>
          <a:ea typeface="华文新魏" pitchFamily="2" charset="-122"/>
        </a:defRPr>
      </a:lvl3pPr>
      <a:lvl4pPr algn="l" rtl="0" eaLnBrk="0" fontAlgn="base" hangingPunct="0">
        <a:spcBef>
          <a:spcPct val="0"/>
        </a:spcBef>
        <a:spcAft>
          <a:spcPct val="0"/>
        </a:spcAft>
        <a:defRPr sz="4400">
          <a:solidFill>
            <a:srgbClr val="4BC5B9"/>
          </a:solidFill>
          <a:latin typeface="Footlight MT Light" pitchFamily="18" charset="0"/>
          <a:ea typeface="华文新魏" pitchFamily="2" charset="-122"/>
        </a:defRPr>
      </a:lvl4pPr>
      <a:lvl5pPr algn="l" rtl="0" eaLnBrk="0" fontAlgn="base" hangingPunct="0">
        <a:spcBef>
          <a:spcPct val="0"/>
        </a:spcBef>
        <a:spcAft>
          <a:spcPct val="0"/>
        </a:spcAft>
        <a:defRPr sz="4400">
          <a:solidFill>
            <a:srgbClr val="4BC5B9"/>
          </a:solidFill>
          <a:latin typeface="Footlight MT Light" pitchFamily="18" charset="0"/>
          <a:ea typeface="华文新魏" pitchFamily="2" charset="-122"/>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0" fontAlgn="base" hangingPunct="0">
        <a:spcBef>
          <a:spcPct val="20000"/>
        </a:spcBef>
        <a:spcAft>
          <a:spcPct val="0"/>
        </a:spcAft>
        <a:buClr>
          <a:schemeClr val="tx2"/>
        </a:buClr>
        <a:buSzPct val="60000"/>
        <a:buFont typeface="Wingdings 2" pitchFamily="18" charset="2"/>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60000"/>
        <a:buFont typeface="Wingdings 2" pitchFamily="18"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SzPct val="60000"/>
        <a:buFont typeface="Wingdings 2" pitchFamily="18" charset="2"/>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60000"/>
        <a:buFont typeface="Wingdings 2" pitchFamily="18"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SzPct val="60000"/>
        <a:buFont typeface="Wingdings 2" pitchFamily="18" charset="2"/>
        <a:buChar char=""/>
        <a:defRPr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685800" y="2607047"/>
            <a:ext cx="7772400" cy="1470025"/>
          </a:xfrm>
        </p:spPr>
        <p:txBody>
          <a:bodyPr rtlCol="0">
            <a:normAutofit/>
            <a:scene3d>
              <a:camera prst="orthographicFront"/>
              <a:lightRig rig="soft" dir="t"/>
            </a:scene3d>
            <a:sp3d prstMaterial="matte">
              <a:bevelT w="12700" h="12700"/>
            </a:sp3d>
          </a:bodyPr>
          <a:lstStyle/>
          <a:p>
            <a:pPr eaLnBrk="1" fontAlgn="auto" hangingPunct="1">
              <a:spcAft>
                <a:spcPts val="0"/>
              </a:spcAft>
              <a:defRPr/>
            </a:pPr>
            <a:r>
              <a:rPr lang="en-US" altLang="zh-CN" sz="3200" b="1" dirty="0">
                <a:solidFill>
                  <a:srgbClr val="FFFF00"/>
                </a:solidFill>
                <a:ea typeface="宋体" charset="-122"/>
              </a:rPr>
              <a:t>Foreign Exchange Market</a:t>
            </a:r>
            <a:br>
              <a:rPr lang="en-US" altLang="zh-CN" sz="3200" dirty="0">
                <a:solidFill>
                  <a:schemeClr val="accent4"/>
                </a:solidFill>
                <a:ea typeface="宋体" charset="-122"/>
              </a:rPr>
            </a:br>
            <a:endParaRPr lang="en-US" altLang="zh-CN" sz="3200" dirty="0">
              <a:solidFill>
                <a:schemeClr val="accent4"/>
              </a:solidFill>
              <a:ea typeface="宋体"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FOREIGN EXCHANGE TRANSACTIONS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eaLnBrk="1" hangingPunct="1">
              <a:buNone/>
            </a:pPr>
            <a:r>
              <a:rPr lang="en-US" altLang="zh-CN" sz="2400" b="1" dirty="0">
                <a:solidFill>
                  <a:srgbClr val="FFC000"/>
                </a:solidFill>
              </a:rPr>
              <a:t>Spot Market Time Zones:</a:t>
            </a:r>
            <a:endParaRPr lang="en-US" altLang="zh-CN" sz="2400" b="1" dirty="0"/>
          </a:p>
          <a:p>
            <a:r>
              <a:rPr lang="en-US" sz="2400" dirty="0"/>
              <a:t>Foreign exchange trading is a continuous global process due to varying business hours across time zones.</a:t>
            </a:r>
          </a:p>
          <a:p>
            <a:r>
              <a:rPr lang="en-US" sz="2400" dirty="0"/>
              <a:t>Opening exchange rates in the U.S. are influenced by rates from earlier-opening markets like London.</a:t>
            </a:r>
          </a:p>
          <a:p>
            <a:r>
              <a:rPr lang="en-US" sz="2400" dirty="0"/>
              <a:t>Exchange rates can fluctuate based on changes in supply and demand conditions before U.S. market opens.</a:t>
            </a:r>
          </a:p>
          <a:p>
            <a:r>
              <a:rPr lang="en-US" sz="2400" dirty="0"/>
              <a:t>Many U.S. banks, including medium-sized ones, have set up night trading desks to capitalize on nighttime exchange rate movements and cater to corporate clients.</a:t>
            </a:r>
          </a:p>
        </p:txBody>
      </p:sp>
    </p:spTree>
    <p:extLst>
      <p:ext uri="{BB962C8B-B14F-4D97-AF65-F5344CB8AC3E}">
        <p14:creationId xmlns:p14="http://schemas.microsoft.com/office/powerpoint/2010/main" val="1254445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FOREIGN EXCHANGE TRANSACTIONS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eaLnBrk="1" hangingPunct="1">
              <a:buNone/>
            </a:pPr>
            <a:r>
              <a:rPr lang="en-US" altLang="zh-CN" sz="2400" b="1" dirty="0">
                <a:solidFill>
                  <a:srgbClr val="FFC000"/>
                </a:solidFill>
              </a:rPr>
              <a:t>Spot Market Liquidity:</a:t>
            </a:r>
            <a:endParaRPr lang="en-US" altLang="zh-CN" sz="2400" b="1" dirty="0"/>
          </a:p>
          <a:p>
            <a:r>
              <a:rPr lang="en-US" sz="2400" dirty="0"/>
              <a:t>Liquidity refers to the ease with which a currency can be bought or sold.</a:t>
            </a:r>
          </a:p>
          <a:p>
            <a:r>
              <a:rPr lang="en-US" sz="2400" dirty="0"/>
              <a:t>More liquid currencies are easier for MNCs to obtain or sell.</a:t>
            </a:r>
          </a:p>
          <a:p>
            <a:r>
              <a:rPr lang="en-US" sz="2400" dirty="0"/>
              <a:t>Less liquid currencies can make it difficult for MNCs to quickly purchase or sell them.</a:t>
            </a:r>
          </a:p>
        </p:txBody>
      </p:sp>
    </p:spTree>
    <p:extLst>
      <p:ext uri="{BB962C8B-B14F-4D97-AF65-F5344CB8AC3E}">
        <p14:creationId xmlns:p14="http://schemas.microsoft.com/office/powerpoint/2010/main" val="2459432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FOREIGN EXCHANGE TRANSACTIONS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eaLnBrk="1" hangingPunct="1">
              <a:buNone/>
            </a:pPr>
            <a:r>
              <a:rPr lang="en-US" altLang="zh-CN" sz="2400" b="1" dirty="0">
                <a:solidFill>
                  <a:srgbClr val="FFC000"/>
                </a:solidFill>
              </a:rPr>
              <a:t>Attributes of the Banks that Provide Foreign Exchange:</a:t>
            </a:r>
            <a:endParaRPr lang="en-US" altLang="zh-CN" sz="2400" b="1" dirty="0"/>
          </a:p>
          <a:p>
            <a:r>
              <a:rPr lang="en-US" sz="2400" dirty="0"/>
              <a:t>When choosing a bank for foreign exchange services, it is important to consider the following factors:</a:t>
            </a:r>
          </a:p>
          <a:p>
            <a:pPr lvl="1"/>
            <a:r>
              <a:rPr lang="en-US" sz="2000" dirty="0"/>
              <a:t>Competitive exchange rates</a:t>
            </a:r>
          </a:p>
          <a:p>
            <a:pPr lvl="1"/>
            <a:r>
              <a:rPr lang="en-US" sz="2000" dirty="0"/>
              <a:t>Availability of hard-to-find currencies</a:t>
            </a:r>
          </a:p>
          <a:p>
            <a:pPr lvl="1"/>
            <a:r>
              <a:rPr lang="en-US" sz="2000" dirty="0"/>
              <a:t>Speed of execution</a:t>
            </a:r>
          </a:p>
          <a:p>
            <a:pPr lvl="1"/>
            <a:r>
              <a:rPr lang="en-US" sz="2000" dirty="0"/>
              <a:t>Market insights and forecasts</a:t>
            </a:r>
          </a:p>
          <a:p>
            <a:pPr lvl="1"/>
            <a:r>
              <a:rPr lang="en-US" sz="2000" dirty="0"/>
              <a:t>Reputation and customer service</a:t>
            </a:r>
          </a:p>
          <a:p>
            <a:r>
              <a:rPr lang="en-US" sz="2400" dirty="0"/>
              <a:t>By considering these factors, you can be sure to choose a bank that will provide you with the best possible foreign exchange services.</a:t>
            </a:r>
          </a:p>
        </p:txBody>
      </p:sp>
    </p:spTree>
    <p:extLst>
      <p:ext uri="{BB962C8B-B14F-4D97-AF65-F5344CB8AC3E}">
        <p14:creationId xmlns:p14="http://schemas.microsoft.com/office/powerpoint/2010/main" val="122577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FOREIGN EXCHANGE TRANSACTIONS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eaLnBrk="1" hangingPunct="1">
              <a:buNone/>
            </a:pPr>
            <a:r>
              <a:rPr lang="en-US" altLang="zh-CN" sz="2400" b="1" dirty="0">
                <a:solidFill>
                  <a:srgbClr val="FFC000"/>
                </a:solidFill>
              </a:rPr>
              <a:t>Foreign Exchange Quotations:</a:t>
            </a:r>
            <a:endParaRPr lang="en-US" altLang="zh-CN" sz="2400" b="1" dirty="0"/>
          </a:p>
          <a:p>
            <a:r>
              <a:rPr lang="en-US" sz="2400" dirty="0"/>
              <a:t>Exchange rates between two currencies should be similar across banks.</a:t>
            </a:r>
          </a:p>
          <a:p>
            <a:r>
              <a:rPr lang="en-US" sz="2400" dirty="0"/>
              <a:t>If there is a large discrepancy, customers or other banks will buy from the bank with the lower price and sell to the bank with the higher price.</a:t>
            </a:r>
          </a:p>
          <a:p>
            <a:r>
              <a:rPr lang="en-US" sz="2400" dirty="0"/>
              <a:t>This will cause the exchange rates to adjust until they are similar across all banks.</a:t>
            </a:r>
          </a:p>
          <a:p>
            <a:r>
              <a:rPr lang="en-US" sz="2400" dirty="0"/>
              <a:t>This process is called arbitrage and it helps to keep exchange rates fair and competitive.</a:t>
            </a:r>
          </a:p>
        </p:txBody>
      </p:sp>
    </p:spTree>
    <p:extLst>
      <p:ext uri="{BB962C8B-B14F-4D97-AF65-F5344CB8AC3E}">
        <p14:creationId xmlns:p14="http://schemas.microsoft.com/office/powerpoint/2010/main" val="3724557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FOREIGN EXCHANGE QUOTATIONS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eaLnBrk="1" hangingPunct="1">
              <a:buNone/>
            </a:pPr>
            <a:r>
              <a:rPr lang="en-US" altLang="zh-CN" sz="2400" b="1" dirty="0">
                <a:solidFill>
                  <a:srgbClr val="FFC000"/>
                </a:solidFill>
              </a:rPr>
              <a:t>Foreign Exchange Quotations:</a:t>
            </a:r>
            <a:endParaRPr lang="en-US" altLang="zh-CN" sz="2400" b="1" dirty="0"/>
          </a:p>
          <a:p>
            <a:r>
              <a:rPr lang="en-US" sz="2400" dirty="0"/>
              <a:t>Exchange rates between two currencies should be similar across banks.</a:t>
            </a:r>
          </a:p>
          <a:p>
            <a:r>
              <a:rPr lang="en-US" sz="2400" dirty="0"/>
              <a:t>If there is a large discrepancy, customers or other banks will buy from the bank with the lower price and sell to the bank with the higher price.</a:t>
            </a:r>
          </a:p>
          <a:p>
            <a:r>
              <a:rPr lang="en-US" sz="2400" dirty="0"/>
              <a:t>This will cause the exchange rates to adjust until they are similar across all banks.</a:t>
            </a:r>
          </a:p>
          <a:p>
            <a:r>
              <a:rPr lang="en-US" sz="2400" dirty="0"/>
              <a:t>This process is called arbitrage and it helps to keep exchange rates fair and competitive.</a:t>
            </a:r>
          </a:p>
        </p:txBody>
      </p:sp>
    </p:spTree>
    <p:extLst>
      <p:ext uri="{BB962C8B-B14F-4D97-AF65-F5344CB8AC3E}">
        <p14:creationId xmlns:p14="http://schemas.microsoft.com/office/powerpoint/2010/main" val="2079032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FOREIGN EXCHANGE QUOTATIONS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eaLnBrk="1" hangingPunct="1">
              <a:buNone/>
            </a:pPr>
            <a:r>
              <a:rPr lang="en-US" altLang="zh-CN" sz="2400" b="1" dirty="0">
                <a:solidFill>
                  <a:srgbClr val="FFC000"/>
                </a:solidFill>
              </a:rPr>
              <a:t>Bid/Ask Spread of Banks:</a:t>
            </a:r>
            <a:endParaRPr lang="en-US" altLang="zh-CN" sz="2400" b="1" dirty="0"/>
          </a:p>
          <a:p>
            <a:r>
              <a:rPr lang="en-US" sz="2400" dirty="0"/>
              <a:t>Commercial banks charge a fee for exchanging currencies, called the bid/ask spread.</a:t>
            </a:r>
          </a:p>
          <a:p>
            <a:r>
              <a:rPr lang="en-US" sz="2400" dirty="0"/>
              <a:t>The bid/ask spread is the difference between the price that a bank buys a currency for and the price that it sells the currency for.</a:t>
            </a:r>
          </a:p>
          <a:p>
            <a:r>
              <a:rPr lang="en-US" sz="2400" dirty="0"/>
              <a:t>The bid/ask spread can vary depending on the currency pair and the time of day.</a:t>
            </a:r>
          </a:p>
          <a:p>
            <a:r>
              <a:rPr lang="en-US" sz="2400" dirty="0"/>
              <a:t>It is important to be aware of the bid/ask spread when exchanging currencies.</a:t>
            </a:r>
          </a:p>
        </p:txBody>
      </p:sp>
    </p:spTree>
    <p:extLst>
      <p:ext uri="{BB962C8B-B14F-4D97-AF65-F5344CB8AC3E}">
        <p14:creationId xmlns:p14="http://schemas.microsoft.com/office/powerpoint/2010/main" val="1178800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FOREIGN EXCHANGE QUOTATIONS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eaLnBrk="1" hangingPunct="1">
              <a:buNone/>
            </a:pPr>
            <a:r>
              <a:rPr lang="en-US" altLang="zh-CN" sz="2400" b="1" dirty="0">
                <a:solidFill>
                  <a:srgbClr val="FFC000"/>
                </a:solidFill>
              </a:rPr>
              <a:t>Comparison of Bid/Ask Spread Among Currencies:</a:t>
            </a:r>
            <a:endParaRPr lang="en-US" altLang="zh-CN" sz="2400" b="1" dirty="0"/>
          </a:p>
          <a:p>
            <a:r>
              <a:rPr lang="en-US" sz="2400" dirty="0"/>
              <a:t>The bid/ask spread is the difference between the price a bank buys and sells a currency for.</a:t>
            </a:r>
          </a:p>
          <a:p>
            <a:r>
              <a:rPr lang="en-US" sz="2400" dirty="0"/>
              <a:t>It is typically larger for retail transactions and smaller for wholesale transactions.</a:t>
            </a:r>
          </a:p>
          <a:p>
            <a:r>
              <a:rPr lang="en-US" sz="2400" dirty="0"/>
              <a:t>It is normally larger for illiquid currencies.</a:t>
            </a:r>
          </a:p>
          <a:p>
            <a:r>
              <a:rPr lang="en-US" sz="2400" dirty="0"/>
              <a:t>Bid/Ask Spread = (Ask Rate – Bid Rate)/Ask Rate</a:t>
            </a:r>
          </a:p>
        </p:txBody>
      </p:sp>
    </p:spTree>
    <p:extLst>
      <p:ext uri="{BB962C8B-B14F-4D97-AF65-F5344CB8AC3E}">
        <p14:creationId xmlns:p14="http://schemas.microsoft.com/office/powerpoint/2010/main" val="2456719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FOREIGN EXCHANGE QUOTATIONS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eaLnBrk="1" hangingPunct="1">
              <a:buNone/>
            </a:pPr>
            <a:r>
              <a:rPr lang="en-US" altLang="zh-CN" sz="2400" b="1" dirty="0">
                <a:solidFill>
                  <a:srgbClr val="FFC000"/>
                </a:solidFill>
              </a:rPr>
              <a:t>Factors That Affect the Spread:</a:t>
            </a:r>
          </a:p>
          <a:p>
            <a:r>
              <a:rPr lang="en-US" sz="2400" dirty="0"/>
              <a:t>Spread = f (Order Cost, Inventory Cost, Competition, Volume, Currency Risk)</a:t>
            </a:r>
          </a:p>
          <a:p>
            <a:r>
              <a:rPr lang="en-US" sz="2400" dirty="0"/>
              <a:t>Order costs are the costs of processing orders, including clearing costs and the costs of recording transactions.</a:t>
            </a:r>
          </a:p>
          <a:p>
            <a:r>
              <a:rPr lang="en-US" sz="2400" dirty="0"/>
              <a:t>Inventory costs include storage, insurance, security, depreciation, and interest. The higher the inventory costs, the larger the spread between the buy and sell prices of a currency.</a:t>
            </a:r>
            <a:endParaRPr lang="en-US" sz="2000" dirty="0"/>
          </a:p>
          <a:p>
            <a:r>
              <a:rPr lang="en-US" sz="2400" dirty="0"/>
              <a:t>The more intense the competition, the smaller the spread quoted by intermediaries. Competition is more intense for the more widely traded currencies because there is more business in those currencies.</a:t>
            </a:r>
          </a:p>
        </p:txBody>
      </p:sp>
    </p:spTree>
    <p:extLst>
      <p:ext uri="{BB962C8B-B14F-4D97-AF65-F5344CB8AC3E}">
        <p14:creationId xmlns:p14="http://schemas.microsoft.com/office/powerpoint/2010/main" val="428200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FOREIGN EXCHANGE QUOTATIONS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eaLnBrk="1" hangingPunct="1">
              <a:buNone/>
            </a:pPr>
            <a:r>
              <a:rPr lang="en-US" altLang="zh-CN" sz="2400" b="1" dirty="0">
                <a:solidFill>
                  <a:srgbClr val="FFC000"/>
                </a:solidFill>
              </a:rPr>
              <a:t>Factors That Affect the Spread:</a:t>
            </a:r>
          </a:p>
          <a:p>
            <a:r>
              <a:rPr lang="en-US" sz="2400" dirty="0"/>
              <a:t>Liquidity is a measure of how easily a currency can be bought or sold. More liquid currencies are less likely to experience sudden changes in price.</a:t>
            </a:r>
          </a:p>
          <a:p>
            <a:r>
              <a:rPr lang="en-US" sz="2400" dirty="0"/>
              <a:t>Currency volatility is the degree to which the price of a currency fluctuates over time. It can be caused by economic or political factors. Volatile currencies are more likely to experience sudden changes in price, which can lead to large losses for investors.</a:t>
            </a:r>
          </a:p>
          <a:p>
            <a:endParaRPr lang="en-US" sz="2400" dirty="0"/>
          </a:p>
        </p:txBody>
      </p:sp>
    </p:spTree>
    <p:extLst>
      <p:ext uri="{BB962C8B-B14F-4D97-AF65-F5344CB8AC3E}">
        <p14:creationId xmlns:p14="http://schemas.microsoft.com/office/powerpoint/2010/main" val="17615948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INTERPRETING FOREIGN EXCHANGE QUOTATIONS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buNone/>
            </a:pPr>
            <a:endParaRPr lang="en-US" sz="2400" b="1" dirty="0">
              <a:solidFill>
                <a:srgbClr val="FFC000"/>
              </a:solidFill>
            </a:endParaRPr>
          </a:p>
          <a:p>
            <a:pPr marL="0" indent="0" algn="just">
              <a:buNone/>
            </a:pPr>
            <a:r>
              <a:rPr lang="en-US" sz="2400" dirty="0"/>
              <a:t>The exchange rates of major currencies are published daily in newspapers and online. Most countries have their own currency, but some countries, such as those in the eurozone, use a common currency. The eurozone is a group of 17 European countries that use the euro as their currency.</a:t>
            </a:r>
          </a:p>
        </p:txBody>
      </p:sp>
    </p:spTree>
    <p:extLst>
      <p:ext uri="{BB962C8B-B14F-4D97-AF65-F5344CB8AC3E}">
        <p14:creationId xmlns:p14="http://schemas.microsoft.com/office/powerpoint/2010/main" val="2578269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FOREIGN EXCHANGE MARKET</a:t>
            </a:r>
            <a:endParaRPr sz="2800" dirty="0">
              <a:solidFill>
                <a:srgbClr val="FFFF00"/>
              </a:solidFill>
            </a:endParaRPr>
          </a:p>
        </p:txBody>
      </p:sp>
      <p:sp>
        <p:nvSpPr>
          <p:cNvPr id="14339" name="内容占位符 2"/>
          <p:cNvSpPr>
            <a:spLocks noGrp="1"/>
          </p:cNvSpPr>
          <p:nvPr>
            <p:ph idx="1"/>
          </p:nvPr>
        </p:nvSpPr>
        <p:spPr>
          <a:xfrm>
            <a:off x="251520" y="1340768"/>
            <a:ext cx="8568952" cy="4968552"/>
          </a:xfrm>
        </p:spPr>
        <p:txBody>
          <a:bodyPr/>
          <a:lstStyle/>
          <a:p>
            <a:r>
              <a:rPr lang="en-US" sz="2400" b="1" dirty="0"/>
              <a:t>The foreign exchange market enables the trade of one currency for another.</a:t>
            </a:r>
          </a:p>
          <a:p>
            <a:r>
              <a:rPr lang="en-US" sz="2400" b="1" dirty="0"/>
              <a:t>Commercial banks manage this market, maintaining inventories of different currencies.</a:t>
            </a:r>
          </a:p>
          <a:p>
            <a:r>
              <a:rPr lang="en-US" sz="2400" b="1" dirty="0"/>
              <a:t>Individuals use the foreign exchange market when traveling internationally, converting their domestic currency to the foreign one.</a:t>
            </a:r>
          </a:p>
          <a:p>
            <a:r>
              <a:rPr lang="en-US" sz="2400" b="1" dirty="0"/>
              <a:t>U.S.-based Multinational corporations (MNCs) use it for conducting international business, buying or selling goods in foreign currencies.</a:t>
            </a:r>
          </a:p>
          <a:p>
            <a:r>
              <a:rPr lang="en-US" sz="2400" b="1" dirty="0"/>
              <a:t>Exchange rates define how much of one currency is needed for another, affecting the costs of foreign goods or services.</a:t>
            </a:r>
          </a:p>
          <a:p>
            <a:r>
              <a:rPr lang="en-US" sz="2400" b="1" dirty="0"/>
              <a:t>The method of determining exchange rates has evolved over time.</a:t>
            </a:r>
          </a:p>
          <a:p>
            <a:pPr marL="0" indent="0" algn="just" eaLnBrk="1" hangingPunct="1">
              <a:buNone/>
            </a:pPr>
            <a:endParaRPr lang="en-US" altLang="zh-CN"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500"/>
                                        <p:tgtEl>
                                          <p:spTgt spid="143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339">
                                            <p:txEl>
                                              <p:pRg st="1" end="1"/>
                                            </p:txEl>
                                          </p:spTgt>
                                        </p:tgtEl>
                                        <p:attrNameLst>
                                          <p:attrName>style.visibility</p:attrName>
                                        </p:attrNameLst>
                                      </p:cBhvr>
                                      <p:to>
                                        <p:strVal val="visible"/>
                                      </p:to>
                                    </p:set>
                                    <p:animEffect transition="in" filter="fade">
                                      <p:cBhvr>
                                        <p:cTn id="12" dur="500"/>
                                        <p:tgtEl>
                                          <p:spTgt spid="143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fade">
                                      <p:cBhvr>
                                        <p:cTn id="17" dur="500"/>
                                        <p:tgtEl>
                                          <p:spTgt spid="1433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339">
                                            <p:txEl>
                                              <p:pRg st="3" end="3"/>
                                            </p:txEl>
                                          </p:spTgt>
                                        </p:tgtEl>
                                        <p:attrNameLst>
                                          <p:attrName>style.visibility</p:attrName>
                                        </p:attrNameLst>
                                      </p:cBhvr>
                                      <p:to>
                                        <p:strVal val="visible"/>
                                      </p:to>
                                    </p:set>
                                    <p:animEffect transition="in" filter="fade">
                                      <p:cBhvr>
                                        <p:cTn id="22" dur="500"/>
                                        <p:tgtEl>
                                          <p:spTgt spid="1433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339">
                                            <p:txEl>
                                              <p:pRg st="4" end="4"/>
                                            </p:txEl>
                                          </p:spTgt>
                                        </p:tgtEl>
                                        <p:attrNameLst>
                                          <p:attrName>style.visibility</p:attrName>
                                        </p:attrNameLst>
                                      </p:cBhvr>
                                      <p:to>
                                        <p:strVal val="visible"/>
                                      </p:to>
                                    </p:set>
                                    <p:animEffect transition="in" filter="fade">
                                      <p:cBhvr>
                                        <p:cTn id="27" dur="500"/>
                                        <p:tgtEl>
                                          <p:spTgt spid="1433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4339">
                                            <p:txEl>
                                              <p:pRg st="5" end="5"/>
                                            </p:txEl>
                                          </p:spTgt>
                                        </p:tgtEl>
                                        <p:attrNameLst>
                                          <p:attrName>style.visibility</p:attrName>
                                        </p:attrNameLst>
                                      </p:cBhvr>
                                      <p:to>
                                        <p:strVal val="visible"/>
                                      </p:to>
                                    </p:set>
                                    <p:animEffect transition="in" filter="fade">
                                      <p:cBhvr>
                                        <p:cTn id="32" dur="500"/>
                                        <p:tgtEl>
                                          <p:spTgt spid="143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INTERPRETING FOREIGN EXCHANGE QUOTATIONS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buNone/>
            </a:pPr>
            <a:endParaRPr lang="en-US" sz="2400" b="1" dirty="0">
              <a:solidFill>
                <a:srgbClr val="FFC000"/>
              </a:solidFill>
            </a:endParaRPr>
          </a:p>
          <a:p>
            <a:pPr marL="0" indent="0" algn="just">
              <a:buNone/>
            </a:pPr>
            <a:r>
              <a:rPr lang="en-US" sz="2400" b="1" dirty="0">
                <a:solidFill>
                  <a:srgbClr val="FFC000"/>
                </a:solidFill>
              </a:rPr>
              <a:t>Direct Vs Indirect Quotations</a:t>
            </a:r>
            <a:endParaRPr lang="en-US" sz="2400" dirty="0"/>
          </a:p>
          <a:p>
            <a:pPr marL="0" indent="0" algn="just">
              <a:buNone/>
            </a:pPr>
            <a:r>
              <a:rPr lang="en-US" sz="2400" dirty="0"/>
              <a:t>The exchange rates of major currencies are published daily in newspapers and online. Most countries have their own currency, but some countries, such as those in the eurozone, use a common currency. The eurozone is a group of 17 European countries that use the euro as their currency.</a:t>
            </a:r>
          </a:p>
        </p:txBody>
      </p:sp>
    </p:spTree>
    <p:extLst>
      <p:ext uri="{BB962C8B-B14F-4D97-AF65-F5344CB8AC3E}">
        <p14:creationId xmlns:p14="http://schemas.microsoft.com/office/powerpoint/2010/main" val="15102734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INTERPRETING FOREIGN EXCHANGE QUOTATIONS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a:buNone/>
            </a:pPr>
            <a:endParaRPr lang="en-US" sz="2400" b="1" dirty="0">
              <a:solidFill>
                <a:srgbClr val="FFC000"/>
              </a:solidFill>
            </a:endParaRPr>
          </a:p>
          <a:p>
            <a:pPr marL="0" indent="0" algn="just">
              <a:buNone/>
            </a:pPr>
            <a:r>
              <a:rPr lang="en-US" sz="2400" b="1" dirty="0">
                <a:solidFill>
                  <a:srgbClr val="FFC000"/>
                </a:solidFill>
              </a:rPr>
              <a:t>Interpreting Changes in Exchange Rates</a:t>
            </a:r>
            <a:endParaRPr lang="en-US" sz="2400" dirty="0"/>
          </a:p>
          <a:p>
            <a:pPr algn="just"/>
            <a:r>
              <a:rPr lang="en-US" sz="2400" dirty="0"/>
              <a:t>Exhibit 3.3 shows the relationship between direct and indirect exchange rates.</a:t>
            </a:r>
          </a:p>
          <a:p>
            <a:pPr algn="just"/>
            <a:r>
              <a:rPr lang="en-US" sz="2400" dirty="0"/>
              <a:t>When the euro appreciates against the dollar, the indirect exchange rate declines.</a:t>
            </a:r>
          </a:p>
          <a:p>
            <a:pPr algn="just"/>
            <a:r>
              <a:rPr lang="en-US" sz="2400" dirty="0"/>
              <a:t>When the euro depreciates against the dollar, the indirect exchange rate rises.</a:t>
            </a:r>
          </a:p>
          <a:p>
            <a:pPr algn="just"/>
            <a:r>
              <a:rPr lang="en-US" sz="2400" dirty="0"/>
              <a:t>It is easier to compare currencies and determine whether a currency is appreciating or depreciating if all exchange rates are converted into direct quotations.</a:t>
            </a:r>
          </a:p>
          <a:p>
            <a:pPr algn="just"/>
            <a:r>
              <a:rPr lang="en-US" sz="2400" dirty="0"/>
              <a:t>For consistency, the examples in this text use direct quotations unless an example can be clarified by the use of indirect quotations.</a:t>
            </a:r>
          </a:p>
        </p:txBody>
      </p:sp>
    </p:spTree>
    <p:extLst>
      <p:ext uri="{BB962C8B-B14F-4D97-AF65-F5344CB8AC3E}">
        <p14:creationId xmlns:p14="http://schemas.microsoft.com/office/powerpoint/2010/main" val="41889349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INTERPRETING FOREIGN EXCHANGE QUOTATIONS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a:buNone/>
            </a:pPr>
            <a:r>
              <a:rPr lang="en-US" sz="2400" b="1" dirty="0">
                <a:solidFill>
                  <a:srgbClr val="FFC000"/>
                </a:solidFill>
              </a:rPr>
              <a:t>Source of Exchange Rate Quotations</a:t>
            </a:r>
            <a:endParaRPr lang="en-US" sz="2400" dirty="0"/>
          </a:p>
          <a:p>
            <a:pPr algn="just"/>
            <a:r>
              <a:rPr lang="en-US" sz="2400" dirty="0"/>
              <a:t>Yahoo's website (http://finance.yahoo.com/currency) provides updated currency quotations for major currencies.</a:t>
            </a:r>
          </a:p>
          <a:p>
            <a:pPr algn="just"/>
            <a:r>
              <a:rPr lang="en-US" sz="2400" dirty="0"/>
              <a:t>You can select any currency to get an exchange rate quotation and view historical exchange rate trends.</a:t>
            </a:r>
          </a:p>
          <a:p>
            <a:pPr algn="just"/>
            <a:r>
              <a:rPr lang="en-US" sz="2400" dirty="0"/>
              <a:t>The trends show the direction, extent of change, and range of exchange rates for different time periods.</a:t>
            </a:r>
          </a:p>
          <a:p>
            <a:pPr algn="just"/>
            <a:r>
              <a:rPr lang="en-US" sz="2400" dirty="0"/>
              <a:t>It's important to understand whether the quotation is direct (in dollars) or indirect (currency per dollar) when interpreting the trend.</a:t>
            </a:r>
          </a:p>
          <a:p>
            <a:pPr algn="just"/>
            <a:r>
              <a:rPr lang="en-US" sz="2400" dirty="0"/>
              <a:t>Other sources like www.federalreserve.gov/release and www.oanda.com also provide exchange rate quotations.</a:t>
            </a:r>
          </a:p>
          <a:p>
            <a:pPr algn="just"/>
            <a:r>
              <a:rPr lang="en-US" sz="2400" dirty="0"/>
              <a:t>Be cautious of different sources using either direct or indirect quotations for specific currencies.</a:t>
            </a:r>
          </a:p>
        </p:txBody>
      </p:sp>
    </p:spTree>
    <p:extLst>
      <p:ext uri="{BB962C8B-B14F-4D97-AF65-F5344CB8AC3E}">
        <p14:creationId xmlns:p14="http://schemas.microsoft.com/office/powerpoint/2010/main" val="5425750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INTERPRETING FOREIGN EXCHANGE QUOTATIONS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a:buNone/>
            </a:pPr>
            <a:r>
              <a:rPr lang="en-US" sz="2400" b="1" dirty="0">
                <a:solidFill>
                  <a:srgbClr val="FFC000"/>
                </a:solidFill>
              </a:rPr>
              <a:t>Source of Exchange Rate Quotations</a:t>
            </a:r>
            <a:endParaRPr lang="en-US" sz="2400" dirty="0"/>
          </a:p>
          <a:p>
            <a:pPr algn="just"/>
            <a:r>
              <a:rPr lang="en-US" sz="2400" dirty="0"/>
              <a:t>Yahoo's website (http://finance.yahoo.com/currency) provides updated currency quotations for major currencies.</a:t>
            </a:r>
          </a:p>
          <a:p>
            <a:pPr algn="just"/>
            <a:r>
              <a:rPr lang="en-US" sz="2400" dirty="0"/>
              <a:t>You can select any currency to get an exchange rate quotation and view historical exchange rate trends.</a:t>
            </a:r>
          </a:p>
          <a:p>
            <a:pPr algn="just"/>
            <a:r>
              <a:rPr lang="en-US" sz="2400" dirty="0"/>
              <a:t>The trends show the direction, extent of change, and range of exchange rates for different time periods.</a:t>
            </a:r>
          </a:p>
          <a:p>
            <a:pPr algn="just"/>
            <a:r>
              <a:rPr lang="en-US" sz="2400" dirty="0"/>
              <a:t>It's important to understand whether the quotation is direct (in dollars) or indirect (currency per dollar) when interpreting the trend.</a:t>
            </a:r>
          </a:p>
          <a:p>
            <a:pPr algn="just"/>
            <a:r>
              <a:rPr lang="en-US" sz="2400" dirty="0"/>
              <a:t>Other sources like www.federalreserve.gov/release and www.oanda.com also provide exchange rate quotations.</a:t>
            </a:r>
          </a:p>
          <a:p>
            <a:pPr algn="just"/>
            <a:r>
              <a:rPr lang="en-US" sz="2400" dirty="0"/>
              <a:t>Be cautious of different sources using either direct or indirect quotations for specific currencies.</a:t>
            </a:r>
          </a:p>
        </p:txBody>
      </p:sp>
    </p:spTree>
    <p:extLst>
      <p:ext uri="{BB962C8B-B14F-4D97-AF65-F5344CB8AC3E}">
        <p14:creationId xmlns:p14="http://schemas.microsoft.com/office/powerpoint/2010/main" val="19028889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INTERPRETING FOREIGN EXCHANGE QUOTATIONS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a:buNone/>
            </a:pPr>
            <a:r>
              <a:rPr lang="en-US" sz="2400" b="1" dirty="0">
                <a:solidFill>
                  <a:srgbClr val="FFC000"/>
                </a:solidFill>
              </a:rPr>
              <a:t>Cross Exchange Rates</a:t>
            </a:r>
          </a:p>
          <a:p>
            <a:pPr algn="just"/>
            <a:r>
              <a:rPr lang="en-US" sz="2400" dirty="0"/>
              <a:t>Most exchange rate tables show how currencies compare to the US dollar.</a:t>
            </a:r>
          </a:p>
          <a:p>
            <a:pPr algn="just"/>
            <a:r>
              <a:rPr lang="en-US" sz="2400" dirty="0"/>
              <a:t>Sometimes, companies are interested in the exchange rate between two non-dollar currencies.</a:t>
            </a:r>
          </a:p>
          <a:p>
            <a:pPr algn="just"/>
            <a:r>
              <a:rPr lang="en-US" sz="2400" dirty="0"/>
              <a:t>For example, a Canadian company buying Mexican goods wants to know the value of the Mexican peso compared to the Canadian dollar.</a:t>
            </a:r>
          </a:p>
          <a:p>
            <a:pPr algn="just"/>
            <a:r>
              <a:rPr lang="en-US" sz="2400" dirty="0"/>
              <a:t>This type of rate is called a cross exchange rate, which shows how much one foreign currency is worth in terms of another foreign currency.</a:t>
            </a:r>
          </a:p>
          <a:p>
            <a:pPr algn="just"/>
            <a:r>
              <a:rPr lang="en-US" sz="2400" dirty="0"/>
              <a:t>Cross exchange rates can be easily calculated using foreign exchange quotations by dividing the value of one currency in dollars by the value of the other currency in doll</a:t>
            </a:r>
          </a:p>
        </p:txBody>
      </p:sp>
    </p:spTree>
    <p:extLst>
      <p:ext uri="{BB962C8B-B14F-4D97-AF65-F5344CB8AC3E}">
        <p14:creationId xmlns:p14="http://schemas.microsoft.com/office/powerpoint/2010/main" val="25041085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INTERPRETING FOREIGN EXCHANGE QUOTATIONS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a:buNone/>
            </a:pPr>
            <a:r>
              <a:rPr lang="en-US" sz="2400" b="1" dirty="0">
                <a:solidFill>
                  <a:srgbClr val="FFC000"/>
                </a:solidFill>
              </a:rPr>
              <a:t>Source of Cross Exchange Rate Quotations</a:t>
            </a:r>
          </a:p>
          <a:p>
            <a:pPr algn="just"/>
            <a:r>
              <a:rPr lang="en-US" sz="2400" dirty="0"/>
              <a:t>Yahoo's website (http://finance.yahoo.com/currency-investing) provides cross exchange rates for major currencies.</a:t>
            </a:r>
          </a:p>
          <a:p>
            <a:pPr algn="just"/>
            <a:r>
              <a:rPr lang="en-US" sz="2400" dirty="0"/>
              <a:t>You can check the recent trend of a specific cross exchange rate for different time periods.</a:t>
            </a:r>
          </a:p>
          <a:p>
            <a:pPr algn="just"/>
            <a:r>
              <a:rPr lang="en-US" sz="2400" dirty="0"/>
              <a:t>The trend shows how much the cross exchange rate has changed over that period.</a:t>
            </a:r>
          </a:p>
          <a:p>
            <a:pPr algn="just"/>
            <a:r>
              <a:rPr lang="en-US" sz="2400" dirty="0"/>
              <a:t>When the euro and British pound have moved in a similar direction against the US dollar and by similar degrees, the exchange rate between the euro and British pound has remained relatively stable over time.</a:t>
            </a:r>
          </a:p>
        </p:txBody>
      </p:sp>
    </p:spTree>
    <p:extLst>
      <p:ext uri="{BB962C8B-B14F-4D97-AF65-F5344CB8AC3E}">
        <p14:creationId xmlns:p14="http://schemas.microsoft.com/office/powerpoint/2010/main" val="26173819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INTERPRETING FOREIGN EXCHANGE QUOTATIONS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a:buNone/>
            </a:pPr>
            <a:r>
              <a:rPr lang="en-US" sz="2400" b="1" dirty="0">
                <a:solidFill>
                  <a:srgbClr val="FFC000"/>
                </a:solidFill>
              </a:rPr>
              <a:t>Currency Derivative</a:t>
            </a:r>
          </a:p>
          <a:p>
            <a:pPr algn="just"/>
            <a:r>
              <a:rPr lang="en-US" sz="2400" dirty="0"/>
              <a:t>Forward contracts involve exchanging currencies at a predetermined rate.</a:t>
            </a:r>
          </a:p>
          <a:p>
            <a:pPr algn="just"/>
            <a:r>
              <a:rPr lang="en-US" sz="2400" dirty="0"/>
              <a:t>Currency futures contracts allow buying or selling currencies at a specified price in the future.</a:t>
            </a:r>
          </a:p>
          <a:p>
            <a:pPr algn="just"/>
            <a:r>
              <a:rPr lang="en-US" sz="2400" dirty="0"/>
              <a:t>Currency options contracts provide the right to buy or sell currencies at a predetermined price within a specific time period.</a:t>
            </a:r>
          </a:p>
        </p:txBody>
      </p:sp>
    </p:spTree>
    <p:extLst>
      <p:ext uri="{BB962C8B-B14F-4D97-AF65-F5344CB8AC3E}">
        <p14:creationId xmlns:p14="http://schemas.microsoft.com/office/powerpoint/2010/main" val="21490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INTERPRETING FOREIGN EXCHANGE QUOTATIONS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a:buNone/>
            </a:pPr>
            <a:r>
              <a:rPr lang="en-US" sz="2400" b="1" dirty="0">
                <a:solidFill>
                  <a:srgbClr val="FFC000"/>
                </a:solidFill>
              </a:rPr>
              <a:t>Forward Contracts</a:t>
            </a:r>
          </a:p>
          <a:p>
            <a:pPr algn="just"/>
            <a:r>
              <a:rPr lang="en-US" sz="2400" dirty="0"/>
              <a:t>Multinational corporations (MNCs) may want to secure a future exchange rate and use forward contracts to achieve this.</a:t>
            </a:r>
          </a:p>
          <a:p>
            <a:pPr algn="just"/>
            <a:r>
              <a:rPr lang="en-US" sz="2400" dirty="0"/>
              <a:t>Forward contracts are agreements between MNCs and foreign exchange dealers, specifying the currencies, exchange rate, and future transaction date.</a:t>
            </a:r>
          </a:p>
          <a:p>
            <a:pPr algn="just"/>
            <a:r>
              <a:rPr lang="en-US" sz="2400" dirty="0"/>
              <a:t>The forward rate is the specified exchange rate within the contract for the future currency exchange.</a:t>
            </a:r>
          </a:p>
          <a:p>
            <a:pPr algn="just"/>
            <a:r>
              <a:rPr lang="en-US" sz="2400" dirty="0"/>
              <a:t>MNCs use forward contracts to hedge against currency fluctuations for future payments or receipts in foreign currencies.</a:t>
            </a:r>
          </a:p>
          <a:p>
            <a:pPr algn="just"/>
            <a:r>
              <a:rPr lang="en-US" sz="2400" dirty="0"/>
              <a:t>The forward market facilitates trading of these contracts, mainly involving foreign exchange dealers and MNCs, with varying levels of liquidity across different currencies.</a:t>
            </a:r>
          </a:p>
        </p:txBody>
      </p:sp>
    </p:spTree>
    <p:extLst>
      <p:ext uri="{BB962C8B-B14F-4D97-AF65-F5344CB8AC3E}">
        <p14:creationId xmlns:p14="http://schemas.microsoft.com/office/powerpoint/2010/main" val="9369205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INTERPRETING FOREIGN EXCHANGE QUOTATIONS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a:buNone/>
            </a:pPr>
            <a:r>
              <a:rPr lang="en-US" sz="2400" b="1" dirty="0">
                <a:solidFill>
                  <a:srgbClr val="FFC000"/>
                </a:solidFill>
              </a:rPr>
              <a:t>Currency Futures Contracts</a:t>
            </a:r>
          </a:p>
          <a:p>
            <a:pPr algn="just"/>
            <a:r>
              <a:rPr lang="en-US" sz="2400" dirty="0"/>
              <a:t>Futures contracts, similar to forward contracts, are traded on exchanges rather than over the counter.</a:t>
            </a:r>
          </a:p>
          <a:p>
            <a:pPr algn="just"/>
            <a:r>
              <a:rPr lang="en-US" sz="2400" dirty="0"/>
              <a:t>Currency futures contracts specify a standard volume of a particular currency to be exchanged on a specific settlement date.</a:t>
            </a:r>
          </a:p>
          <a:p>
            <a:pPr algn="just"/>
            <a:r>
              <a:rPr lang="en-US" sz="2400" dirty="0"/>
              <a:t>Some multinational corporations (MNCs) in international trade use currency futures contracts to hedge their positions.</a:t>
            </a:r>
          </a:p>
          <a:p>
            <a:pPr algn="just"/>
            <a:r>
              <a:rPr lang="en-US" sz="2400" dirty="0"/>
              <a:t>The futures rate in a futures contract represents the exchange rate at which a specified currency can be bought or sold on the settlement date, similar to the role of the forward rate in a forward contract.</a:t>
            </a:r>
          </a:p>
        </p:txBody>
      </p:sp>
    </p:spTree>
    <p:extLst>
      <p:ext uri="{BB962C8B-B14F-4D97-AF65-F5344CB8AC3E}">
        <p14:creationId xmlns:p14="http://schemas.microsoft.com/office/powerpoint/2010/main" val="8791908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INTERPRETING FOREIGN EXCHANGE QUOTATIONS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a:buNone/>
            </a:pPr>
            <a:r>
              <a:rPr lang="en-US" sz="2400" b="1" dirty="0">
                <a:solidFill>
                  <a:srgbClr val="FFC000"/>
                </a:solidFill>
              </a:rPr>
              <a:t>Currency Options Contracts</a:t>
            </a:r>
          </a:p>
          <a:p>
            <a:pPr algn="just"/>
            <a:r>
              <a:rPr lang="en-US" sz="2400" dirty="0"/>
              <a:t>Currency options are classified as calls or puts.</a:t>
            </a:r>
          </a:p>
          <a:p>
            <a:pPr algn="just"/>
            <a:r>
              <a:rPr lang="en-US" sz="2400" dirty="0"/>
              <a:t>Call options allow buying a currency at a specific price within a set time period, used for hedging future payables.</a:t>
            </a:r>
          </a:p>
          <a:p>
            <a:pPr algn="just"/>
            <a:r>
              <a:rPr lang="en-US" sz="2400" dirty="0"/>
              <a:t>Put options allow selling a currency at a specific price within a set time period, used for hedging future receivables.</a:t>
            </a:r>
          </a:p>
          <a:p>
            <a:pPr algn="just"/>
            <a:r>
              <a:rPr lang="en-US" sz="2400" dirty="0"/>
              <a:t>Currency options offer flexibility as there is no obligation to exercise the option, and they have gained popularity for hedging purposes among multinational corporations.</a:t>
            </a:r>
          </a:p>
        </p:txBody>
      </p:sp>
    </p:spTree>
    <p:extLst>
      <p:ext uri="{BB962C8B-B14F-4D97-AF65-F5344CB8AC3E}">
        <p14:creationId xmlns:p14="http://schemas.microsoft.com/office/powerpoint/2010/main" val="3386600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HISTORY OF FOREIGN EXCHANGE</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eaLnBrk="1" hangingPunct="1">
              <a:buNone/>
            </a:pPr>
            <a:r>
              <a:rPr lang="en-US" altLang="zh-CN" sz="2400" b="1" dirty="0">
                <a:solidFill>
                  <a:srgbClr val="FFC000"/>
                </a:solidFill>
              </a:rPr>
              <a:t>Golden Standard:</a:t>
            </a:r>
            <a:endParaRPr lang="en-US" altLang="zh-CN" sz="2400" b="1" dirty="0"/>
          </a:p>
          <a:p>
            <a:r>
              <a:rPr lang="en-US" sz="2400" dirty="0"/>
              <a:t>Between 1876-1913, exchange rates were governed by the gold standard; each currency was convertible into gold at a specified rate.</a:t>
            </a:r>
          </a:p>
          <a:p>
            <a:r>
              <a:rPr lang="en-US" sz="2400" dirty="0"/>
              <a:t>The gold standard was suspended with the onset of World War I in 1914.</a:t>
            </a:r>
          </a:p>
          <a:p>
            <a:r>
              <a:rPr lang="en-US" sz="2400" dirty="0"/>
              <a:t>Some countries attempted to return to the gold standard in the 1920s, but abandoned it due to a banking panic during the Great Depression.</a:t>
            </a:r>
          </a:p>
          <a:p>
            <a:r>
              <a:rPr lang="en-US" sz="2400" dirty="0"/>
              <a:t>In the 1930s, attempts were made to peg currencies to the dollar or the British pound, resulting in frequent revisions.</a:t>
            </a:r>
          </a:p>
          <a:p>
            <a:r>
              <a:rPr lang="en-US" sz="2400" dirty="0"/>
              <a:t>Due to the instability in the foreign exchange market and severe restrictions on international transactions, international trade volume declined during this period.</a:t>
            </a:r>
          </a:p>
        </p:txBody>
      </p:sp>
    </p:spTree>
    <p:extLst>
      <p:ext uri="{BB962C8B-B14F-4D97-AF65-F5344CB8AC3E}">
        <p14:creationId xmlns:p14="http://schemas.microsoft.com/office/powerpoint/2010/main" val="841283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500"/>
                                        <p:tgtEl>
                                          <p:spTgt spid="143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685800" y="2607047"/>
            <a:ext cx="7772400" cy="1470025"/>
          </a:xfrm>
        </p:spPr>
        <p:txBody>
          <a:bodyPr rtlCol="0">
            <a:normAutofit/>
            <a:scene3d>
              <a:camera prst="orthographicFront"/>
              <a:lightRig rig="soft" dir="t"/>
            </a:scene3d>
            <a:sp3d prstMaterial="matte">
              <a:bevelT w="12700" h="12700"/>
            </a:sp3d>
          </a:bodyPr>
          <a:lstStyle/>
          <a:p>
            <a:pPr eaLnBrk="1" fontAlgn="auto" hangingPunct="1">
              <a:spcAft>
                <a:spcPts val="0"/>
              </a:spcAft>
              <a:defRPr/>
            </a:pPr>
            <a:r>
              <a:rPr lang="en-US" altLang="zh-CN" sz="3200" b="1" dirty="0">
                <a:solidFill>
                  <a:srgbClr val="FFFF00"/>
                </a:solidFill>
                <a:ea typeface="宋体" charset="-122"/>
              </a:rPr>
              <a:t>International Money Market</a:t>
            </a:r>
            <a:br>
              <a:rPr lang="en-US" altLang="zh-CN" sz="3200" dirty="0">
                <a:solidFill>
                  <a:schemeClr val="accent4"/>
                </a:solidFill>
                <a:ea typeface="宋体" charset="-122"/>
              </a:rPr>
            </a:br>
            <a:endParaRPr lang="en-US" altLang="zh-CN" sz="3200" dirty="0">
              <a:solidFill>
                <a:schemeClr val="accent4"/>
              </a:solidFill>
              <a:ea typeface="宋体" charset="-122"/>
            </a:endParaRPr>
          </a:p>
        </p:txBody>
      </p:sp>
    </p:spTree>
    <p:extLst>
      <p:ext uri="{BB962C8B-B14F-4D97-AF65-F5344CB8AC3E}">
        <p14:creationId xmlns:p14="http://schemas.microsoft.com/office/powerpoint/2010/main" val="36862996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INTERNATIONAL MONEY MARKET</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a:buNone/>
            </a:pPr>
            <a:r>
              <a:rPr lang="en-US" sz="2400" b="1" dirty="0">
                <a:solidFill>
                  <a:srgbClr val="FFC000"/>
                </a:solidFill>
              </a:rPr>
              <a:t>International Money Market</a:t>
            </a:r>
          </a:p>
          <a:p>
            <a:pPr algn="just"/>
            <a:r>
              <a:rPr lang="en-US" sz="2400" dirty="0"/>
              <a:t>Local corporations and country governments often need short-term funds, while a money market helps transfer funds from surplus units to deficit units.</a:t>
            </a:r>
          </a:p>
          <a:p>
            <a:pPr algn="just"/>
            <a:r>
              <a:rPr lang="en-US" sz="2400" dirty="0"/>
              <a:t>Financial institutions like banks accept short-term deposits and redirect funds to those in need, and corporations/governments issue short-term securities bought by local investors.</a:t>
            </a:r>
          </a:p>
          <a:p>
            <a:pPr algn="just"/>
            <a:r>
              <a:rPr lang="en-US" sz="2400" dirty="0"/>
              <a:t>In international business, corporations and governments often require short-term funds in foreign currencies due to reasons such as import payments, lower interest rates, or potential currency depreciation.</a:t>
            </a:r>
          </a:p>
          <a:p>
            <a:pPr algn="just"/>
            <a:r>
              <a:rPr lang="en-US" sz="2400" dirty="0"/>
              <a:t>Some corporations and institutional investors choose to invest in foreign currencies instead of their home currency to earn higher returns or take advantage of anticipated currency appreciation.</a:t>
            </a:r>
          </a:p>
        </p:txBody>
      </p:sp>
    </p:spTree>
    <p:extLst>
      <p:ext uri="{BB962C8B-B14F-4D97-AF65-F5344CB8AC3E}">
        <p14:creationId xmlns:p14="http://schemas.microsoft.com/office/powerpoint/2010/main" val="3655245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ORIGIN AND DEVELOPMENT</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a:buNone/>
            </a:pPr>
            <a:r>
              <a:rPr lang="en-US" sz="2400" dirty="0"/>
              <a:t>The international money market includes large banks in countries around the world. Two other important components of the international money market are the European money market and the Asian money market.</a:t>
            </a:r>
          </a:p>
        </p:txBody>
      </p:sp>
    </p:spTree>
    <p:extLst>
      <p:ext uri="{BB962C8B-B14F-4D97-AF65-F5344CB8AC3E}">
        <p14:creationId xmlns:p14="http://schemas.microsoft.com/office/powerpoint/2010/main" val="20741055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ORIGIN AND DEVELOPMENT</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a:buNone/>
            </a:pPr>
            <a:r>
              <a:rPr lang="en-US" sz="2400" b="1" dirty="0">
                <a:solidFill>
                  <a:srgbClr val="FFC000"/>
                </a:solidFill>
              </a:rPr>
              <a:t>European Money Market: </a:t>
            </a:r>
          </a:p>
          <a:p>
            <a:pPr algn="just"/>
            <a:r>
              <a:rPr lang="en-US" sz="2400" dirty="0"/>
              <a:t>The European money market evolved from the Eurocurrency market, which emerged to meet the needs of expanding multinational corporations.</a:t>
            </a:r>
          </a:p>
          <a:p>
            <a:pPr algn="just"/>
            <a:r>
              <a:rPr lang="en-US" sz="2400" dirty="0"/>
              <a:t>Eurodollars, U.S. dollars deposited in European banks, played a crucial role in facilitating international trade with European countries.</a:t>
            </a:r>
          </a:p>
          <a:p>
            <a:pPr algn="just"/>
            <a:r>
              <a:rPr lang="en-US" sz="2400" dirty="0"/>
              <a:t>Regulatory changes in the United States and the involvement of OPEC contributed to the growth of the Eurocurrency market by providing opportunities for foreign lending and depositing oil revenues.</a:t>
            </a:r>
          </a:p>
          <a:p>
            <a:pPr algn="just"/>
            <a:r>
              <a:rPr lang="en-US" sz="2400" dirty="0"/>
              <a:t>While the term "Eurocurrency market" is not as commonly used today, the European money market remains significant within the network of international money markets.</a:t>
            </a:r>
          </a:p>
        </p:txBody>
      </p:sp>
    </p:spTree>
    <p:extLst>
      <p:ext uri="{BB962C8B-B14F-4D97-AF65-F5344CB8AC3E}">
        <p14:creationId xmlns:p14="http://schemas.microsoft.com/office/powerpoint/2010/main" val="36526394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ORIGIN AND DEVELOPMENT</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a:buNone/>
            </a:pPr>
            <a:r>
              <a:rPr lang="en-US" sz="2400" b="1" dirty="0">
                <a:solidFill>
                  <a:srgbClr val="FFC000"/>
                </a:solidFill>
              </a:rPr>
              <a:t>Asian Money Market: </a:t>
            </a:r>
          </a:p>
          <a:p>
            <a:pPr algn="just"/>
            <a:r>
              <a:rPr lang="en-US" sz="2400" dirty="0"/>
              <a:t>The Asian money market, initially known as the Asian dollar market, developed to meet the needs of businesses using the U.S. dollar for international trade.</a:t>
            </a:r>
          </a:p>
          <a:p>
            <a:pPr algn="just"/>
            <a:r>
              <a:rPr lang="en-US" sz="2400" dirty="0"/>
              <a:t>It is centered in Hong Kong and Singapore, where banks accept deposits and provide loans in various foreign currencies.</a:t>
            </a:r>
          </a:p>
          <a:p>
            <a:pPr algn="just"/>
            <a:r>
              <a:rPr lang="en-US" sz="2400" dirty="0"/>
              <a:t>Major sources of deposits in this market are multinational corporations and government agencies, while manufacturers are the primary borrowers.</a:t>
            </a:r>
          </a:p>
          <a:p>
            <a:pPr algn="just"/>
            <a:r>
              <a:rPr lang="en-US" sz="2400" dirty="0"/>
              <a:t>The Asian money market also facilitates interbank lending and borrowing, where banks seek additional funds or lend to each other. It often has connections with the European market.</a:t>
            </a:r>
          </a:p>
        </p:txBody>
      </p:sp>
    </p:spTree>
    <p:extLst>
      <p:ext uri="{BB962C8B-B14F-4D97-AF65-F5344CB8AC3E}">
        <p14:creationId xmlns:p14="http://schemas.microsoft.com/office/powerpoint/2010/main" val="14067294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MONEY MARKET INTEREST RATES AMONG CURRENCIES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algn="just"/>
            <a:r>
              <a:rPr lang="en-US" sz="2400" dirty="0"/>
              <a:t>Money market interest rates in a country are determined by the balance between the demand for short-term funds from borrowers and the supply of available funds from savers.</a:t>
            </a:r>
          </a:p>
          <a:p>
            <a:pPr algn="just"/>
            <a:r>
              <a:rPr lang="en-US" sz="2400" dirty="0"/>
              <a:t>Countries with high demand for short-term funds and limited supply tend to have higher money market interest rates, while those with low demand and ample supply have lower rates.</a:t>
            </a:r>
          </a:p>
          <a:p>
            <a:pPr algn="just"/>
            <a:r>
              <a:rPr lang="en-US" sz="2400" dirty="0"/>
              <a:t>Developing countries generally have higher money market rates due to their higher growth and the need for more funds to finance that growth.</a:t>
            </a:r>
          </a:p>
          <a:p>
            <a:pPr algn="just"/>
            <a:r>
              <a:rPr lang="en-US" sz="2400" dirty="0"/>
              <a:t>Money market rates can vary significantly among currencies depending on the total supply of funds and the demand for borrowing in each country. Corporations typically pay slightly higher rates than the government, reflecting the risk of potential default on borrowed funds.</a:t>
            </a:r>
          </a:p>
        </p:txBody>
      </p:sp>
    </p:spTree>
    <p:extLst>
      <p:ext uri="{BB962C8B-B14F-4D97-AF65-F5344CB8AC3E}">
        <p14:creationId xmlns:p14="http://schemas.microsoft.com/office/powerpoint/2010/main" val="38405984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MONEY MARKET INTEREST RATES AMONG CURRENCIES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a:buNone/>
            </a:pPr>
            <a:r>
              <a:rPr lang="en-US" sz="2400" dirty="0">
                <a:solidFill>
                  <a:srgbClr val="FFC000"/>
                </a:solidFill>
              </a:rPr>
              <a:t>Global Integration of Money Market Interest Rates</a:t>
            </a:r>
          </a:p>
          <a:p>
            <a:pPr algn="just"/>
            <a:r>
              <a:rPr lang="en-US" sz="2400" dirty="0"/>
              <a:t>Money market interest rates among countries are closely linked because economic conditions affect the demand and supply of short-term funds globally.</a:t>
            </a:r>
          </a:p>
          <a:p>
            <a:pPr algn="just"/>
            <a:r>
              <a:rPr lang="en-US" sz="2400" dirty="0"/>
              <a:t>When the global economy weakens, corporations borrow less, reducing the demand for funds and causing interest rates to fall.</a:t>
            </a:r>
          </a:p>
          <a:p>
            <a:pPr algn="just"/>
            <a:r>
              <a:rPr lang="en-US" sz="2400" dirty="0"/>
              <a:t>Conversely, during economic upturns, corporations expand and require more funds, increasing the demand and driving interest rates higher.</a:t>
            </a:r>
          </a:p>
          <a:p>
            <a:pPr algn="just"/>
            <a:r>
              <a:rPr lang="en-US" sz="2400" dirty="0"/>
              <a:t>The correlation in money market rates reflects how economic changes impact borrowing needs, leading to similar rate movements across countries.</a:t>
            </a:r>
          </a:p>
        </p:txBody>
      </p:sp>
    </p:spTree>
    <p:extLst>
      <p:ext uri="{BB962C8B-B14F-4D97-AF65-F5344CB8AC3E}">
        <p14:creationId xmlns:p14="http://schemas.microsoft.com/office/powerpoint/2010/main" val="26683732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MONEY MARKET INTEREST RATES AMONG CURRENCIES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a:buNone/>
            </a:pPr>
            <a:r>
              <a:rPr lang="en-US" sz="2400" dirty="0">
                <a:solidFill>
                  <a:srgbClr val="FFC000"/>
                </a:solidFill>
              </a:rPr>
              <a:t>Risk of International Money Market Securities</a:t>
            </a:r>
          </a:p>
          <a:p>
            <a:pPr algn="just"/>
            <a:r>
              <a:rPr lang="en-US" sz="2400" dirty="0"/>
              <a:t>International money market securities are short-term debt securities issued by MNCs and government agencies, typically with a maturity of one year or less.</a:t>
            </a:r>
          </a:p>
          <a:p>
            <a:pPr algn="just"/>
            <a:r>
              <a:rPr lang="en-US" sz="2400" dirty="0"/>
              <a:t>These securities are considered safe, especially if they have high ratings from credit agencies, and investors are less concerned about the issuer's financial condition at maturity.</a:t>
            </a:r>
          </a:p>
          <a:p>
            <a:pPr algn="just"/>
            <a:r>
              <a:rPr lang="en-US" sz="2400" dirty="0"/>
              <a:t>However, there is a possibility of default, so investors should consider the credit risk associated with these securities.</a:t>
            </a:r>
          </a:p>
          <a:p>
            <a:pPr algn="just"/>
            <a:r>
              <a:rPr lang="en-US" sz="2400" dirty="0"/>
              <a:t>Investors in international money market securities also face exchange rate risk if the currency of the securities weakens against their home currency, which can lead to investment losses even without credit risk.</a:t>
            </a:r>
          </a:p>
        </p:txBody>
      </p:sp>
    </p:spTree>
    <p:extLst>
      <p:ext uri="{BB962C8B-B14F-4D97-AF65-F5344CB8AC3E}">
        <p14:creationId xmlns:p14="http://schemas.microsoft.com/office/powerpoint/2010/main" val="21818560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INTERNATIONAL CREDIT MARKET</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a:buNone/>
            </a:pPr>
            <a:r>
              <a:rPr lang="en-US" sz="2400" dirty="0">
                <a:solidFill>
                  <a:srgbClr val="FFC000"/>
                </a:solidFill>
              </a:rPr>
              <a:t>International Credit Market</a:t>
            </a:r>
          </a:p>
          <a:p>
            <a:pPr algn="just"/>
            <a:r>
              <a:rPr lang="en-US" sz="2400" dirty="0"/>
              <a:t>Multinational corporations and domestic firms have options for obtaining medium-term funds through local financial institutions or foreign banks in the form of Euro credit loans.</a:t>
            </a:r>
          </a:p>
          <a:p>
            <a:pPr algn="just"/>
            <a:r>
              <a:rPr lang="en-US" sz="2400" dirty="0"/>
              <a:t>Banks face challenges when their short-term deposits and long-term loans have different maturities, so they use floating rate loans tied to market interest rates like LIBOR to manage risks.</a:t>
            </a:r>
          </a:p>
          <a:p>
            <a:pPr algn="just"/>
            <a:r>
              <a:rPr lang="en-US" sz="2400" dirty="0"/>
              <a:t>The international credit market is well-established in Asia and emerging in South America, but participation in certain markets may decrease during economic crises due to increased credit risk.</a:t>
            </a:r>
          </a:p>
          <a:p>
            <a:pPr algn="just"/>
            <a:r>
              <a:rPr lang="en-US" sz="2400" dirty="0"/>
              <a:t>Funding tends to gravitate towards markets with robust economic conditions and manageable credit risk, even though funding options are available in multiple markets.</a:t>
            </a:r>
          </a:p>
        </p:txBody>
      </p:sp>
    </p:spTree>
    <p:extLst>
      <p:ext uri="{BB962C8B-B14F-4D97-AF65-F5344CB8AC3E}">
        <p14:creationId xmlns:p14="http://schemas.microsoft.com/office/powerpoint/2010/main" val="31562480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REGULATIONS IN THE CREDIT MARKET</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a:buNone/>
            </a:pPr>
            <a:r>
              <a:rPr lang="en-US" sz="2400" dirty="0">
                <a:solidFill>
                  <a:srgbClr val="FFC000"/>
                </a:solidFill>
              </a:rPr>
              <a:t>Regulations in the Credit Market</a:t>
            </a:r>
          </a:p>
          <a:p>
            <a:pPr algn="just"/>
            <a:r>
              <a:rPr lang="en-US" sz="2400" dirty="0"/>
              <a:t>Regulations influenced the credit market by imposing limitations on certain local markets, prompting investors and borrowers to find ways around these restrictions.</a:t>
            </a:r>
          </a:p>
          <a:p>
            <a:pPr algn="just"/>
            <a:r>
              <a:rPr lang="en-US" sz="2400" dirty="0"/>
              <a:t>Varied regulations among countries gave certain banks advantages over others, but international banking regulations have gradually become more standardized.</a:t>
            </a:r>
          </a:p>
          <a:p>
            <a:pPr algn="just"/>
            <a:r>
              <a:rPr lang="en-US" sz="2400" dirty="0"/>
              <a:t>Key regulatory events that fostered a more competitive global banking environment include the Single European Act, the Basel Accord, and the Basel II Accord.</a:t>
            </a:r>
          </a:p>
          <a:p>
            <a:pPr algn="just"/>
            <a:r>
              <a:rPr lang="en-US" sz="2400" dirty="0"/>
              <a:t>These regulatory measures aimed to enhance the uniformity and efficiency of global banking practices, facilitating increased competition and a more level playing field.</a:t>
            </a:r>
          </a:p>
        </p:txBody>
      </p:sp>
    </p:spTree>
    <p:extLst>
      <p:ext uri="{BB962C8B-B14F-4D97-AF65-F5344CB8AC3E}">
        <p14:creationId xmlns:p14="http://schemas.microsoft.com/office/powerpoint/2010/main" val="2918542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HISTORY OF FOREIGN EXCHANGE</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eaLnBrk="1" hangingPunct="1">
              <a:buNone/>
            </a:pPr>
            <a:r>
              <a:rPr lang="en-US" altLang="zh-CN" sz="2400" b="1" dirty="0">
                <a:solidFill>
                  <a:srgbClr val="FFC000"/>
                </a:solidFill>
              </a:rPr>
              <a:t>Agreements on Fixed Exchange Rates:</a:t>
            </a:r>
            <a:endParaRPr lang="en-US" altLang="zh-CN" sz="2400" b="1" dirty="0"/>
          </a:p>
          <a:p>
            <a:r>
              <a:rPr lang="en-US" sz="2400" dirty="0"/>
              <a:t>In 1944, the Bretton Woods Agreement established fixed exchange rates, allowing only 1% fluctuation.</a:t>
            </a:r>
          </a:p>
          <a:p>
            <a:r>
              <a:rPr lang="en-US" sz="2400" dirty="0"/>
              <a:t>This system ended in 1971 due to an overvaluation of the U.S. dollar.</a:t>
            </a:r>
          </a:p>
          <a:p>
            <a:r>
              <a:rPr lang="en-US" sz="2400" dirty="0"/>
              <a:t>The Smithsonian Agreement subsequently devalued the dollar relative to other major currencies.</a:t>
            </a:r>
          </a:p>
          <a:p>
            <a:r>
              <a:rPr lang="en-US" sz="2400" dirty="0"/>
              <a:t>It also widened exchange rate fluctuation boundaries to 2.25%, permitting rates to move more freely.</a:t>
            </a:r>
          </a:p>
        </p:txBody>
      </p:sp>
    </p:spTree>
    <p:extLst>
      <p:ext uri="{BB962C8B-B14F-4D97-AF65-F5344CB8AC3E}">
        <p14:creationId xmlns:p14="http://schemas.microsoft.com/office/powerpoint/2010/main" val="3789639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500"/>
                                        <p:tgtEl>
                                          <p:spTgt spid="143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REGULATIONS IN THE CREDIT MARKET</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a:buNone/>
            </a:pPr>
            <a:r>
              <a:rPr lang="en-US" sz="2400" dirty="0">
                <a:solidFill>
                  <a:srgbClr val="FFC000"/>
                </a:solidFill>
              </a:rPr>
              <a:t>Single European Act</a:t>
            </a:r>
          </a:p>
          <a:p>
            <a:pPr algn="just"/>
            <a:r>
              <a:rPr lang="en-US" sz="2400" dirty="0"/>
              <a:t>The Single European Act, implemented in 1992, had a significant impact on international banking within the European Union (EU).</a:t>
            </a:r>
          </a:p>
          <a:p>
            <a:pPr algn="just"/>
            <a:r>
              <a:rPr lang="en-US" sz="2400" dirty="0"/>
              <a:t>Key provisions of the act include the free movement of capital throughout Europe, allowing banks to offer a wide range of financial services across EU countries.</a:t>
            </a:r>
          </a:p>
          <a:p>
            <a:pPr algn="just"/>
            <a:r>
              <a:rPr lang="en-US" sz="2400" dirty="0"/>
              <a:t>The act also brought about similar regulations on competition, mergers, and taxes across the EU, creating a more harmonized banking environment.</a:t>
            </a:r>
          </a:p>
          <a:p>
            <a:pPr algn="just"/>
            <a:r>
              <a:rPr lang="en-US" sz="2400" dirty="0"/>
              <a:t>Banks established in one EU country gained the right to expand into other EU countries, leading to increased efficiency and easier cross-border operations. Similar provisions apply to non-U.S. banks entering the United States.</a:t>
            </a:r>
          </a:p>
        </p:txBody>
      </p:sp>
    </p:spTree>
    <p:extLst>
      <p:ext uri="{BB962C8B-B14F-4D97-AF65-F5344CB8AC3E}">
        <p14:creationId xmlns:p14="http://schemas.microsoft.com/office/powerpoint/2010/main" val="263861825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REGULATIONS IN THE CREDIT MARKET</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a:buNone/>
            </a:pPr>
            <a:r>
              <a:rPr lang="en-US" sz="2400" dirty="0">
                <a:solidFill>
                  <a:srgbClr val="FFC000"/>
                </a:solidFill>
              </a:rPr>
              <a:t>Basel Accord</a:t>
            </a:r>
          </a:p>
          <a:p>
            <a:pPr algn="just"/>
            <a:r>
              <a:rPr lang="en-US" sz="2400" dirty="0"/>
              <a:t>Prior to 1987, banks had different capital standards globally, giving some banks an advantage in lending to multinational corporations (MNCs).</a:t>
            </a:r>
          </a:p>
          <a:p>
            <a:pPr algn="just"/>
            <a:r>
              <a:rPr lang="en-US" sz="2400" dirty="0"/>
              <a:t>To address this disparity, major countries proposed uniform bank standards, resulting in the Basel Accord of 1988.</a:t>
            </a:r>
          </a:p>
          <a:p>
            <a:pPr algn="just"/>
            <a:r>
              <a:rPr lang="en-US" sz="2400" dirty="0"/>
              <a:t>The Basel Accord established guidelines requiring banks to maintain a minimum capital ratio of 4 percent based on the risk-weighted assets.</a:t>
            </a:r>
          </a:p>
          <a:p>
            <a:pPr algn="just"/>
            <a:r>
              <a:rPr lang="en-US" sz="2400" dirty="0"/>
              <a:t>These guidelines prevent banks from evading capital requirements by considering both on-balance sheet and off-balance sheet items.</a:t>
            </a:r>
          </a:p>
        </p:txBody>
      </p:sp>
    </p:spTree>
    <p:extLst>
      <p:ext uri="{BB962C8B-B14F-4D97-AF65-F5344CB8AC3E}">
        <p14:creationId xmlns:p14="http://schemas.microsoft.com/office/powerpoint/2010/main" val="66362970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REGULATIONS IN THE CREDIT MARKET</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a:buNone/>
            </a:pPr>
            <a:r>
              <a:rPr lang="en-US" sz="2400" dirty="0">
                <a:solidFill>
                  <a:srgbClr val="FFC000"/>
                </a:solidFill>
              </a:rPr>
              <a:t>Basel II Accord</a:t>
            </a:r>
            <a:endParaRPr lang="en-US" sz="2400" dirty="0"/>
          </a:p>
          <a:p>
            <a:pPr algn="just"/>
            <a:r>
              <a:rPr lang="en-US" sz="2400" dirty="0"/>
              <a:t>The Basel Committee is finalizing the Basel II Accord to address inconsistencies in banking regulations and improve risk management in banks.</a:t>
            </a:r>
          </a:p>
          <a:p>
            <a:pPr algn="just"/>
            <a:r>
              <a:rPr lang="en-US" sz="2400" dirty="0"/>
              <a:t>The accord aims to account for variations in collateral requirements among banks and encourages them to enhance their operational risk control measures.</a:t>
            </a:r>
          </a:p>
          <a:p>
            <a:pPr algn="just"/>
            <a:r>
              <a:rPr lang="en-US" sz="2400" dirty="0"/>
              <a:t>It also emphasizes the need for banks to provide more detailed information about their exposure to different types of risk to both existing and potential shareholders.</a:t>
            </a:r>
          </a:p>
        </p:txBody>
      </p:sp>
    </p:spTree>
    <p:extLst>
      <p:ext uri="{BB962C8B-B14F-4D97-AF65-F5344CB8AC3E}">
        <p14:creationId xmlns:p14="http://schemas.microsoft.com/office/powerpoint/2010/main" val="36800235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REGULATIONS IN THE CREDIT MARKET</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a:buNone/>
            </a:pPr>
            <a:r>
              <a:rPr lang="en-US" sz="2400" dirty="0">
                <a:solidFill>
                  <a:srgbClr val="FFC000"/>
                </a:solidFill>
              </a:rPr>
              <a:t>Basel III Accord</a:t>
            </a:r>
            <a:endParaRPr lang="en-US" sz="2400" dirty="0"/>
          </a:p>
          <a:p>
            <a:pPr algn="just"/>
            <a:r>
              <a:rPr lang="en-US" sz="2400" dirty="0"/>
              <a:t>The 2008-2009 financial crisis revealed the riskiness of banks and their impact on economies, leading to the development of "Basel III," a global agreement among regulators to make banks safer.</a:t>
            </a:r>
          </a:p>
          <a:p>
            <a:pPr algn="just"/>
            <a:r>
              <a:rPr lang="en-US" sz="2400" dirty="0"/>
              <a:t>Basel III introduces higher capital requirements and new methods to estimate risk, aiming to prevent future financial crises by strengthening banks' financial positions.</a:t>
            </a:r>
          </a:p>
          <a:p>
            <a:pPr algn="just"/>
            <a:r>
              <a:rPr lang="en-US" sz="2400" dirty="0"/>
              <a:t>To avoid sudden disruptions, banks are given a long period to comply with the new rules, but concerns remain that another crisis could occur before banks fully meet the required capital levels.</a:t>
            </a:r>
          </a:p>
        </p:txBody>
      </p:sp>
    </p:spTree>
    <p:extLst>
      <p:ext uri="{BB962C8B-B14F-4D97-AF65-F5344CB8AC3E}">
        <p14:creationId xmlns:p14="http://schemas.microsoft.com/office/powerpoint/2010/main" val="3982845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2857500"/>
            <a:ext cx="7776000" cy="1143000"/>
          </a:xfrm>
        </p:spPr>
        <p:txBody>
          <a:bodyPr rtlCol="0">
            <a:scene3d>
              <a:camera prst="orthographicFront"/>
              <a:lightRig rig="soft" dir="t"/>
            </a:scene3d>
            <a:sp3d prstMaterial="matte">
              <a:bevelT w="12700" h="12700"/>
            </a:sp3d>
          </a:bodyPr>
          <a:lstStyle/>
          <a:p>
            <a:pPr algn="ctr" eaLnBrk="1" fontAlgn="auto" hangingPunct="1">
              <a:spcAft>
                <a:spcPts val="0"/>
              </a:spcAft>
              <a:defRPr/>
            </a:pPr>
            <a:r>
              <a:rPr lang="en-US" altLang="zh-CN" b="1" dirty="0">
                <a:solidFill>
                  <a:srgbClr val="FFFF00"/>
                </a:solidFill>
              </a:rPr>
              <a:t>The End</a:t>
            </a:r>
            <a:endParaRPr b="1" dirty="0">
              <a:solidFill>
                <a:srgbClr val="FFFF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HISTORY OF FOREIGN EXCHANGE</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eaLnBrk="1" hangingPunct="1">
              <a:buNone/>
            </a:pPr>
            <a:r>
              <a:rPr lang="en-US" altLang="zh-CN" sz="2400" b="1" dirty="0">
                <a:solidFill>
                  <a:srgbClr val="FFC000"/>
                </a:solidFill>
              </a:rPr>
              <a:t>Floating Exchange Rate System:</a:t>
            </a:r>
            <a:endParaRPr lang="en-US" altLang="zh-CN" sz="2400" b="1" dirty="0"/>
          </a:p>
          <a:p>
            <a:r>
              <a:rPr lang="en-US" sz="2400" dirty="0"/>
              <a:t>Post-Smithsonian Agreement, governments struggled to maintain exchange rates within the widened boundaries.</a:t>
            </a:r>
          </a:p>
          <a:p>
            <a:r>
              <a:rPr lang="en-US" sz="2400" dirty="0"/>
              <a:t>By March 1973, the official boundaries established by the Smithsonian Agreement were removed.</a:t>
            </a:r>
          </a:p>
          <a:p>
            <a:r>
              <a:rPr lang="en-US" sz="2400" dirty="0"/>
              <a:t>Widely traded currencies were then allowed to fluctuate freely, driven by market forces.</a:t>
            </a:r>
          </a:p>
        </p:txBody>
      </p:sp>
    </p:spTree>
    <p:extLst>
      <p:ext uri="{BB962C8B-B14F-4D97-AF65-F5344CB8AC3E}">
        <p14:creationId xmlns:p14="http://schemas.microsoft.com/office/powerpoint/2010/main" val="1968950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500"/>
                                        <p:tgtEl>
                                          <p:spTgt spid="143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FOREIGN EXCHANGE TRANSACTIONS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eaLnBrk="1" hangingPunct="1">
              <a:buNone/>
            </a:pPr>
            <a:endParaRPr lang="en-US" altLang="zh-CN" sz="2400" b="1" dirty="0"/>
          </a:p>
          <a:p>
            <a:r>
              <a:rPr lang="en-US" sz="2400" dirty="0"/>
              <a:t>The foreign exchange market operates digitally, not in a physical location, with transactions conducted over telecommunications networks.</a:t>
            </a:r>
          </a:p>
          <a:p>
            <a:r>
              <a:rPr lang="en-US" sz="2400" dirty="0"/>
              <a:t>Major trading centers include London, New York, and Tokyo, contributing over half the global trading volume.</a:t>
            </a:r>
          </a:p>
          <a:p>
            <a:r>
              <a:rPr lang="en-US" sz="2400" dirty="0"/>
              <a:t>Dealers like </a:t>
            </a:r>
            <a:r>
              <a:rPr lang="en-US" sz="2400" dirty="0" err="1"/>
              <a:t>CitiFX</a:t>
            </a:r>
            <a:r>
              <a:rPr lang="en-US" sz="2400" dirty="0"/>
              <a:t>, J.P. Morgan Chase, and Deutsche Bank facilitate currency exchanges; some operate exclusively online.</a:t>
            </a:r>
          </a:p>
          <a:p>
            <a:r>
              <a:rPr lang="en-US" sz="2400" dirty="0"/>
              <a:t>Daily trading volume is around $4 trillion, with the U.S. dollar in 40% of transactions.</a:t>
            </a:r>
          </a:p>
          <a:p>
            <a:r>
              <a:rPr lang="en-US" sz="2400" dirty="0"/>
              <a:t>Many transactions between non-U.S. countries occur without involving the U.S. dollar.</a:t>
            </a:r>
          </a:p>
        </p:txBody>
      </p:sp>
    </p:spTree>
    <p:extLst>
      <p:ext uri="{BB962C8B-B14F-4D97-AF65-F5344CB8AC3E}">
        <p14:creationId xmlns:p14="http://schemas.microsoft.com/office/powerpoint/2010/main" val="2868435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FOREIGN EXCHANGE TRANSACTIONS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eaLnBrk="1" hangingPunct="1">
              <a:buNone/>
            </a:pPr>
            <a:r>
              <a:rPr lang="en-US" altLang="zh-CN" sz="2400" b="1" dirty="0">
                <a:solidFill>
                  <a:srgbClr val="FFC000"/>
                </a:solidFill>
              </a:rPr>
              <a:t>Spot Market:</a:t>
            </a:r>
            <a:endParaRPr lang="en-US" altLang="zh-CN" sz="2400" b="1" dirty="0"/>
          </a:p>
          <a:p>
            <a:r>
              <a:rPr lang="en-US" sz="2400" dirty="0"/>
              <a:t>The most prevalent type of foreign exchange transaction happens for immediate exchange, known as the spot market.</a:t>
            </a:r>
          </a:p>
          <a:p>
            <a:r>
              <a:rPr lang="en-US" sz="2400" dirty="0"/>
              <a:t>The rate at which one currency is traded for another in the spot market is referred to as the spot rate.</a:t>
            </a:r>
          </a:p>
          <a:p>
            <a:pPr marL="0" indent="0">
              <a:buNone/>
            </a:pPr>
            <a:endParaRPr lang="en-US" sz="2400" dirty="0"/>
          </a:p>
        </p:txBody>
      </p:sp>
    </p:spTree>
    <p:extLst>
      <p:ext uri="{BB962C8B-B14F-4D97-AF65-F5344CB8AC3E}">
        <p14:creationId xmlns:p14="http://schemas.microsoft.com/office/powerpoint/2010/main" val="2864096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FOREIGN EXCHANGE TRANSACTIONS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eaLnBrk="1" hangingPunct="1">
              <a:buNone/>
            </a:pPr>
            <a:r>
              <a:rPr lang="en-US" altLang="zh-CN" sz="2400" b="1" dirty="0">
                <a:solidFill>
                  <a:srgbClr val="FFC000"/>
                </a:solidFill>
              </a:rPr>
              <a:t>Spot Market Structure:</a:t>
            </a:r>
            <a:endParaRPr lang="en-US" altLang="zh-CN" sz="2400" b="1" dirty="0"/>
          </a:p>
          <a:p>
            <a:r>
              <a:rPr lang="en-US" sz="2400" dirty="0"/>
              <a:t>Commercial transactions in the spot market are typically conducted electronically, with the exchange rate at the time dictating the necessary funds for the transaction.</a:t>
            </a:r>
          </a:p>
          <a:p>
            <a:r>
              <a:rPr lang="en-US" sz="2400" dirty="0"/>
              <a:t>In the case of a bank experiencing a shortage in a particular foreign currency, it can purchase that currency from other banks in the interbank market.</a:t>
            </a:r>
          </a:p>
          <a:p>
            <a:r>
              <a:rPr lang="en-US" sz="2400" dirty="0"/>
              <a:t>Other financial institutions like securities firms can also provide similar services.</a:t>
            </a:r>
          </a:p>
          <a:p>
            <a:r>
              <a:rPr lang="en-US" sz="2400" dirty="0"/>
              <a:t>Most major airports worldwide and numerous city locations have foreign exchange centers where individuals can exchange currencies.</a:t>
            </a:r>
          </a:p>
        </p:txBody>
      </p:sp>
    </p:spTree>
    <p:extLst>
      <p:ext uri="{BB962C8B-B14F-4D97-AF65-F5344CB8AC3E}">
        <p14:creationId xmlns:p14="http://schemas.microsoft.com/office/powerpoint/2010/main" val="2237879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97768"/>
            <a:ext cx="7776000" cy="1143000"/>
          </a:xfrm>
        </p:spPr>
        <p:txBody>
          <a:bodyPr rtlCol="0">
            <a:normAutofit/>
            <a:scene3d>
              <a:camera prst="orthographicFront"/>
              <a:lightRig rig="soft" dir="t"/>
            </a:scene3d>
            <a:sp3d prstMaterial="matte">
              <a:bevelT w="12700" h="12700"/>
            </a:sp3d>
          </a:bodyPr>
          <a:lstStyle/>
          <a:p>
            <a:pPr algn="ctr" eaLnBrk="1" fontAlgn="auto" hangingPunct="1">
              <a:spcAft>
                <a:spcPts val="0"/>
              </a:spcAft>
              <a:defRPr/>
            </a:pPr>
            <a:r>
              <a:rPr lang="en-GB" sz="2800" dirty="0">
                <a:solidFill>
                  <a:srgbClr val="FFFF00"/>
                </a:solidFill>
              </a:rPr>
              <a:t>FOREIGN EXCHANGE TRANSACTIONS</a:t>
            </a:r>
            <a:endParaRPr sz="2800" dirty="0">
              <a:solidFill>
                <a:srgbClr val="FFFF00"/>
              </a:solidFill>
            </a:endParaRPr>
          </a:p>
        </p:txBody>
      </p:sp>
      <p:sp>
        <p:nvSpPr>
          <p:cNvPr id="14339" name="内容占位符 2"/>
          <p:cNvSpPr>
            <a:spLocks noGrp="1"/>
          </p:cNvSpPr>
          <p:nvPr>
            <p:ph idx="1"/>
          </p:nvPr>
        </p:nvSpPr>
        <p:spPr>
          <a:xfrm>
            <a:off x="251520" y="1124744"/>
            <a:ext cx="8568952" cy="5535488"/>
          </a:xfrm>
        </p:spPr>
        <p:txBody>
          <a:bodyPr/>
          <a:lstStyle/>
          <a:p>
            <a:pPr marL="0" indent="0" algn="just" eaLnBrk="1" hangingPunct="1">
              <a:buNone/>
            </a:pPr>
            <a:r>
              <a:rPr lang="en-US" altLang="zh-CN" sz="2400" b="1" dirty="0">
                <a:solidFill>
                  <a:srgbClr val="FFC000"/>
                </a:solidFill>
              </a:rPr>
              <a:t>Use of the Dollar in the Spot Market:</a:t>
            </a:r>
            <a:endParaRPr lang="en-US" altLang="zh-CN" sz="2400" b="1" dirty="0"/>
          </a:p>
          <a:p>
            <a:r>
              <a:rPr lang="en-US" sz="2400" dirty="0"/>
              <a:t>The U.S. dollar is widely accepted as a medium of exchange in many countries, particularly in countries like Bolivia, Indonesia, Russia, and Vietnam, where the local currency may be weak or face foreign exchange restrictions.</a:t>
            </a:r>
          </a:p>
          <a:p>
            <a:r>
              <a:rPr lang="en-US" sz="2400" dirty="0"/>
              <a:t>Many merchants accept U.S. dollars as they can use them to purchase goods from other countries.</a:t>
            </a:r>
          </a:p>
        </p:txBody>
      </p:sp>
    </p:spTree>
    <p:extLst>
      <p:ext uri="{BB962C8B-B14F-4D97-AF65-F5344CB8AC3E}">
        <p14:creationId xmlns:p14="http://schemas.microsoft.com/office/powerpoint/2010/main" val="35290629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凤舞九天">
  <a:themeElements>
    <a:clrScheme name="凤舞九天">
      <a:dk1>
        <a:sysClr val="windowText" lastClr="000000"/>
      </a:dk1>
      <a:lt1>
        <a:sysClr val="window" lastClr="FFFFFF"/>
      </a:lt1>
      <a:dk2>
        <a:srgbClr val="004646"/>
      </a:dk2>
      <a:lt2>
        <a:srgbClr val="E1F0FF"/>
      </a:lt2>
      <a:accent1>
        <a:srgbClr val="50742F"/>
      </a:accent1>
      <a:accent2>
        <a:srgbClr val="268868"/>
      </a:accent2>
      <a:accent3>
        <a:srgbClr val="33BD56"/>
      </a:accent3>
      <a:accent4>
        <a:srgbClr val="4BC5B9"/>
      </a:accent4>
      <a:accent5>
        <a:srgbClr val="3163CA"/>
      </a:accent5>
      <a:accent6>
        <a:srgbClr val="4B14AA"/>
      </a:accent6>
      <a:hlink>
        <a:srgbClr val="D9BE02"/>
      </a:hlink>
      <a:folHlink>
        <a:srgbClr val="F900F9"/>
      </a:folHlink>
    </a:clrScheme>
    <a:fontScheme name="凤舞九天">
      <a:majorFont>
        <a:latin typeface="Footlight MT Light"/>
        <a:ea typeface=""/>
        <a:cs typeface=""/>
        <a:font script="Jpan" typeface="ＭＳ Ｐゴシック"/>
        <a:font script="Hang" typeface="맑은 고딕"/>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oudy Old Style"/>
        <a:ea typeface=""/>
        <a:cs typeface=""/>
        <a:font script="Jpan" typeface="ＭＳ Ｐ明朝"/>
        <a:font script="Hang" typeface="HY견명조"/>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凤舞九天">
      <a:fillStyleLst>
        <a:solidFill>
          <a:schemeClr val="phClr">
            <a:tint val="100000"/>
            <a:shade val="100000"/>
            <a:hueMod val="100000"/>
            <a:satMod val="100000"/>
          </a:schemeClr>
        </a:solidFill>
        <a:gradFill rotWithShape="1">
          <a:gsLst>
            <a:gs pos="0">
              <a:schemeClr val="phClr">
                <a:tint val="65000"/>
                <a:satMod val="180000"/>
              </a:schemeClr>
            </a:gs>
            <a:gs pos="50000">
              <a:schemeClr val="phClr">
                <a:tint val="40000"/>
                <a:satMod val="175000"/>
              </a:schemeClr>
            </a:gs>
            <a:gs pos="100000">
              <a:schemeClr val="phClr">
                <a:tint val="65000"/>
                <a:satMod val="180000"/>
              </a:schemeClr>
            </a:gs>
          </a:gsLst>
          <a:lin ang="0" scaled="1"/>
        </a:gradFill>
        <a:gradFill rotWithShape="1">
          <a:gsLst>
            <a:gs pos="0">
              <a:schemeClr val="phClr">
                <a:shade val="38000"/>
                <a:satMod val="150000"/>
              </a:schemeClr>
            </a:gs>
            <a:gs pos="50000">
              <a:schemeClr val="phClr">
                <a:shade val="100000"/>
                <a:satMod val="100000"/>
              </a:schemeClr>
            </a:gs>
            <a:gs pos="100000">
              <a:schemeClr val="phClr">
                <a:shade val="38000"/>
                <a:satMod val="150000"/>
              </a:schemeClr>
            </a:gs>
          </a:gsLst>
          <a:lin ang="0" scaled="1"/>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outerShdw blurRad="190500" dist="78600" dir="2700000" rotWithShape="0">
              <a:srgbClr val="000000">
                <a:alpha val="35500"/>
              </a:srgbClr>
            </a:outerShdw>
          </a:effectLst>
        </a:effectStyle>
        <a:effectStyle>
          <a:effectLst>
            <a:outerShdw blurRad="190500" dist="78600" dir="2700000" rotWithShape="0">
              <a:srgbClr val="000000">
                <a:alpha val="35500"/>
              </a:srgbClr>
            </a:outerShdw>
          </a:effectLst>
        </a:effectStyle>
        <a:effectStyle>
          <a:effectLst>
            <a:outerShdw blurRad="190500" dist="78600" dir="2700000" rotWithShape="0">
              <a:srgbClr val="000000">
                <a:alpha val="3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tint val="100000"/>
            <a:shade val="100000"/>
            <a:hueMod val="100000"/>
            <a:satMod val="100000"/>
          </a:schemeClr>
        </a:solidFill>
        <a:gradFill rotWithShape="1">
          <a:gsLst>
            <a:gs pos="0">
              <a:schemeClr val="phClr">
                <a:tint val="80000"/>
                <a:satMod val="400000"/>
              </a:schemeClr>
            </a:gs>
            <a:gs pos="25000">
              <a:schemeClr val="phClr">
                <a:tint val="83000"/>
                <a:satMod val="300000"/>
              </a:schemeClr>
            </a:gs>
            <a:gs pos="100000">
              <a:schemeClr val="phClr">
                <a:shade val="15000"/>
                <a:satMod val="300000"/>
              </a:schemeClr>
            </a:gs>
          </a:gsLst>
          <a:path path="circle">
            <a:fillToRect l="10000" t="180000" r="10000" b="50000"/>
          </a:path>
        </a:gradFill>
        <a:blipFill>
          <a:blip xmlns:r="http://schemas.openxmlformats.org/officeDocument/2006/relationships" r:embed="rId1">
            <a:duotone>
              <a:schemeClr val="phClr">
                <a:tint val="100000"/>
                <a:shade val="70000"/>
                <a:hueMod val="100000"/>
                <a:satMod val="100000"/>
              </a:schemeClr>
              <a:schemeClr val="phClr">
                <a:tint val="90000"/>
                <a:shade val="100000"/>
                <a:hueMod val="100000"/>
                <a:satMod val="100000"/>
              </a:schemeClr>
            </a:duotone>
          </a:blip>
          <a:tile tx="0" ty="0" sx="50000" sy="5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Phoenix</Template>
  <TotalTime>497</TotalTime>
  <Words>3804</Words>
  <Application>Microsoft Office PowerPoint</Application>
  <PresentationFormat>On-screen Show (4:3)</PresentationFormat>
  <Paragraphs>242</Paragraphs>
  <Slides>44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Footlight MT Light</vt:lpstr>
      <vt:lpstr>Goudy Old Style</vt:lpstr>
      <vt:lpstr>Wingdings 2</vt:lpstr>
      <vt:lpstr>凤舞九天</vt:lpstr>
      <vt:lpstr>Foreign Exchange Market </vt:lpstr>
      <vt:lpstr>FOREIGN EXCHANGE MARKET</vt:lpstr>
      <vt:lpstr>HISTORY OF FOREIGN EXCHANGE</vt:lpstr>
      <vt:lpstr>HISTORY OF FOREIGN EXCHANGE</vt:lpstr>
      <vt:lpstr>HISTORY OF FOREIGN EXCHANGE</vt:lpstr>
      <vt:lpstr>FOREIGN EXCHANGE TRANSACTIONS</vt:lpstr>
      <vt:lpstr>FOREIGN EXCHANGE TRANSACTIONS</vt:lpstr>
      <vt:lpstr>FOREIGN EXCHANGE TRANSACTIONS</vt:lpstr>
      <vt:lpstr>FOREIGN EXCHANGE TRANSACTIONS</vt:lpstr>
      <vt:lpstr>FOREIGN EXCHANGE TRANSACTIONS</vt:lpstr>
      <vt:lpstr>FOREIGN EXCHANGE TRANSACTIONS</vt:lpstr>
      <vt:lpstr>FOREIGN EXCHANGE TRANSACTIONS</vt:lpstr>
      <vt:lpstr>FOREIGN EXCHANGE TRANSACTIONS</vt:lpstr>
      <vt:lpstr>FOREIGN EXCHANGE QUOTATIONS</vt:lpstr>
      <vt:lpstr>FOREIGN EXCHANGE QUOTATIONS</vt:lpstr>
      <vt:lpstr>FOREIGN EXCHANGE QUOTATIONS</vt:lpstr>
      <vt:lpstr>FOREIGN EXCHANGE QUOTATIONS</vt:lpstr>
      <vt:lpstr>FOREIGN EXCHANGE QUOTATIONS</vt:lpstr>
      <vt:lpstr>INTERPRETING FOREIGN EXCHANGE QUOTATIONS</vt:lpstr>
      <vt:lpstr>INTERPRETING FOREIGN EXCHANGE QUOTATIONS</vt:lpstr>
      <vt:lpstr>INTERPRETING FOREIGN EXCHANGE QUOTATIONS</vt:lpstr>
      <vt:lpstr>INTERPRETING FOREIGN EXCHANGE QUOTATIONS</vt:lpstr>
      <vt:lpstr>INTERPRETING FOREIGN EXCHANGE QUOTATIONS</vt:lpstr>
      <vt:lpstr>INTERPRETING FOREIGN EXCHANGE QUOTATIONS</vt:lpstr>
      <vt:lpstr>INTERPRETING FOREIGN EXCHANGE QUOTATIONS</vt:lpstr>
      <vt:lpstr>INTERPRETING FOREIGN EXCHANGE QUOTATIONS</vt:lpstr>
      <vt:lpstr>INTERPRETING FOREIGN EXCHANGE QUOTATIONS</vt:lpstr>
      <vt:lpstr>INTERPRETING FOREIGN EXCHANGE QUOTATIONS</vt:lpstr>
      <vt:lpstr>INTERPRETING FOREIGN EXCHANGE QUOTATIONS</vt:lpstr>
      <vt:lpstr>International Money Market </vt:lpstr>
      <vt:lpstr>INTERNATIONAL MONEY MARKET</vt:lpstr>
      <vt:lpstr>ORIGIN AND DEVELOPMENT</vt:lpstr>
      <vt:lpstr>ORIGIN AND DEVELOPMENT</vt:lpstr>
      <vt:lpstr>ORIGIN AND DEVELOPMENT</vt:lpstr>
      <vt:lpstr>MONEY MARKET INTEREST RATES AMONG CURRENCIES</vt:lpstr>
      <vt:lpstr>MONEY MARKET INTEREST RATES AMONG CURRENCIES</vt:lpstr>
      <vt:lpstr>MONEY MARKET INTEREST RATES AMONG CURRENCIES</vt:lpstr>
      <vt:lpstr>INTERNATIONAL CREDIT MARKET</vt:lpstr>
      <vt:lpstr>REGULATIONS IN THE CREDIT MARKET</vt:lpstr>
      <vt:lpstr>REGULATIONS IN THE CREDIT MARKET</vt:lpstr>
      <vt:lpstr>REGULATIONS IN THE CREDIT MARKET</vt:lpstr>
      <vt:lpstr>REGULATIONS IN THE CREDIT MARKET</vt:lpstr>
      <vt:lpstr>REGULATIONS IN THE CREDIT MARKET</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RESOURCE   MANAGEMENT</dc:title>
  <dc:creator>jianxin shi</dc:creator>
  <cp:lastModifiedBy>faisal mahmood</cp:lastModifiedBy>
  <cp:revision>45</cp:revision>
  <dcterms:created xsi:type="dcterms:W3CDTF">2013-09-26T19:03:56Z</dcterms:created>
  <dcterms:modified xsi:type="dcterms:W3CDTF">2023-05-24T06:39:15Z</dcterms:modified>
</cp:coreProperties>
</file>