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2"/>
  </p:notesMasterIdLst>
  <p:sldIdLst>
    <p:sldId id="530" r:id="rId5"/>
    <p:sldId id="531" r:id="rId6"/>
    <p:sldId id="546" r:id="rId7"/>
    <p:sldId id="575" r:id="rId8"/>
    <p:sldId id="572" r:id="rId9"/>
    <p:sldId id="573" r:id="rId10"/>
    <p:sldId id="571" r:id="rId11"/>
    <p:sldId id="570" r:id="rId12"/>
    <p:sldId id="574" r:id="rId13"/>
    <p:sldId id="569" r:id="rId14"/>
    <p:sldId id="568" r:id="rId15"/>
    <p:sldId id="567" r:id="rId16"/>
    <p:sldId id="566" r:id="rId17"/>
    <p:sldId id="565" r:id="rId18"/>
    <p:sldId id="564" r:id="rId19"/>
    <p:sldId id="563" r:id="rId20"/>
    <p:sldId id="562" r:id="rId21"/>
    <p:sldId id="561" r:id="rId22"/>
    <p:sldId id="590" r:id="rId23"/>
    <p:sldId id="587" r:id="rId24"/>
    <p:sldId id="589" r:id="rId25"/>
    <p:sldId id="560" r:id="rId26"/>
    <p:sldId id="559" r:id="rId27"/>
    <p:sldId id="558" r:id="rId28"/>
    <p:sldId id="557" r:id="rId29"/>
    <p:sldId id="556" r:id="rId30"/>
    <p:sldId id="555" r:id="rId31"/>
    <p:sldId id="601" r:id="rId32"/>
    <p:sldId id="553" r:id="rId33"/>
    <p:sldId id="552" r:id="rId34"/>
    <p:sldId id="551" r:id="rId35"/>
    <p:sldId id="550" r:id="rId36"/>
    <p:sldId id="603" r:id="rId37"/>
    <p:sldId id="604" r:id="rId38"/>
    <p:sldId id="602" r:id="rId39"/>
    <p:sldId id="549" r:id="rId40"/>
    <p:sldId id="548" r:id="rId41"/>
    <p:sldId id="547" r:id="rId42"/>
    <p:sldId id="586" r:id="rId43"/>
    <p:sldId id="605" r:id="rId44"/>
    <p:sldId id="606" r:id="rId45"/>
    <p:sldId id="588" r:id="rId46"/>
    <p:sldId id="599" r:id="rId47"/>
    <p:sldId id="597" r:id="rId48"/>
    <p:sldId id="595" r:id="rId49"/>
    <p:sldId id="598" r:id="rId50"/>
    <p:sldId id="594" r:id="rId51"/>
    <p:sldId id="593" r:id="rId52"/>
    <p:sldId id="592" r:id="rId53"/>
    <p:sldId id="591" r:id="rId54"/>
    <p:sldId id="585" r:id="rId55"/>
    <p:sldId id="608" r:id="rId56"/>
    <p:sldId id="609" r:id="rId57"/>
    <p:sldId id="607" r:id="rId58"/>
    <p:sldId id="584" r:id="rId59"/>
    <p:sldId id="583" r:id="rId60"/>
    <p:sldId id="582" r:id="rId61"/>
    <p:sldId id="581" r:id="rId62"/>
    <p:sldId id="580" r:id="rId63"/>
    <p:sldId id="579" r:id="rId64"/>
    <p:sldId id="578" r:id="rId65"/>
    <p:sldId id="577" r:id="rId66"/>
    <p:sldId id="576" r:id="rId67"/>
    <p:sldId id="600" r:id="rId68"/>
    <p:sldId id="610" r:id="rId69"/>
    <p:sldId id="611" r:id="rId70"/>
    <p:sldId id="54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2EE"/>
    <a:srgbClr val="F01688"/>
    <a:srgbClr val="2F21F3"/>
    <a:srgbClr val="FEB52B"/>
    <a:srgbClr val="F01689"/>
    <a:srgbClr val="6F22E3"/>
    <a:srgbClr val="E218A3"/>
    <a:srgbClr val="BA20DB"/>
    <a:srgbClr val="6A23F1"/>
    <a:srgbClr val="2F2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22"/>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0BCFC-AFFD-334C-A183-6116BAFDF92B}" type="datetimeFigureOut">
              <a:rPr lang="en-US" smtClean="0"/>
              <a:t>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058E0-0852-DB43-83D6-BD76659FF1D8}" type="slidenum">
              <a:rPr lang="en-US" smtClean="0"/>
              <a:t>‹#›</a:t>
            </a:fld>
            <a:endParaRPr lang="en-US" dirty="0"/>
          </a:p>
        </p:txBody>
      </p:sp>
    </p:spTree>
    <p:extLst>
      <p:ext uri="{BB962C8B-B14F-4D97-AF65-F5344CB8AC3E}">
        <p14:creationId xmlns:p14="http://schemas.microsoft.com/office/powerpoint/2010/main" val="151930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vestopedia.com/terms/m/mezzaninefinancing.as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nvestopedia.com/terms/i/ipo.as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Sequoia Capital</a:t>
            </a:r>
          </a:p>
        </p:txBody>
      </p:sp>
      <p:sp>
        <p:nvSpPr>
          <p:cNvPr id="4" name="Slide Number Placeholder 3"/>
          <p:cNvSpPr>
            <a:spLocks noGrp="1"/>
          </p:cNvSpPr>
          <p:nvPr>
            <p:ph type="sldNum" sz="quarter" idx="5"/>
          </p:nvPr>
        </p:nvSpPr>
        <p:spPr/>
        <p:txBody>
          <a:bodyPr/>
          <a:lstStyle/>
          <a:p>
            <a:fld id="{23C058E0-0852-DB43-83D6-BD76659FF1D8}" type="slidenum">
              <a:rPr lang="en-US" smtClean="0"/>
              <a:t>4</a:t>
            </a:fld>
            <a:endParaRPr lang="en-US" dirty="0"/>
          </a:p>
        </p:txBody>
      </p:sp>
    </p:spTree>
    <p:extLst>
      <p:ext uri="{BB962C8B-B14F-4D97-AF65-F5344CB8AC3E}">
        <p14:creationId xmlns:p14="http://schemas.microsoft.com/office/powerpoint/2010/main" val="23771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SourceSansPro"/>
              </a:rPr>
              <a:t>A startup normally has to move through four distinct phases of investment before it is truly established—seed capital, venture capital, </a:t>
            </a:r>
            <a:r>
              <a:rPr lang="en-US" b="0" i="0" u="sng" dirty="0">
                <a:solidFill>
                  <a:srgbClr val="2C40D0"/>
                </a:solidFill>
                <a:effectLst/>
                <a:latin typeface="SourceSansPro"/>
                <a:hlinkClick r:id="rId3"/>
              </a:rPr>
              <a:t>mezzanine funding</a:t>
            </a:r>
            <a:r>
              <a:rPr lang="en-US" b="0" i="0" dirty="0">
                <a:solidFill>
                  <a:srgbClr val="111111"/>
                </a:solidFill>
                <a:effectLst/>
                <a:latin typeface="SourceSansPro"/>
              </a:rPr>
              <a:t>, and an </a:t>
            </a:r>
            <a:r>
              <a:rPr lang="en-US" b="0" i="0" u="none" strike="noStrike" dirty="0">
                <a:solidFill>
                  <a:srgbClr val="2333A6"/>
                </a:solidFill>
                <a:effectLst/>
                <a:latin typeface="SourceSansPro"/>
                <a:hlinkClick r:id="rId4"/>
              </a:rPr>
              <a:t>initial public offering (IPO)</a:t>
            </a:r>
            <a:endParaRPr lang="en-US" dirty="0"/>
          </a:p>
        </p:txBody>
      </p:sp>
      <p:sp>
        <p:nvSpPr>
          <p:cNvPr id="4" name="Slide Number Placeholder 3"/>
          <p:cNvSpPr>
            <a:spLocks noGrp="1"/>
          </p:cNvSpPr>
          <p:nvPr>
            <p:ph type="sldNum" sz="quarter" idx="5"/>
          </p:nvPr>
        </p:nvSpPr>
        <p:spPr/>
        <p:txBody>
          <a:bodyPr/>
          <a:lstStyle/>
          <a:p>
            <a:fld id="{23C058E0-0852-DB43-83D6-BD76659FF1D8}" type="slidenum">
              <a:rPr lang="en-US" smtClean="0"/>
              <a:t>6</a:t>
            </a:fld>
            <a:endParaRPr lang="en-US" dirty="0"/>
          </a:p>
        </p:txBody>
      </p:sp>
    </p:spTree>
    <p:extLst>
      <p:ext uri="{BB962C8B-B14F-4D97-AF65-F5344CB8AC3E}">
        <p14:creationId xmlns:p14="http://schemas.microsoft.com/office/powerpoint/2010/main" val="190076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https://dictionary.cambridge.org/dictionary/english/mezzanine</a:t>
            </a:r>
          </a:p>
        </p:txBody>
      </p:sp>
      <p:sp>
        <p:nvSpPr>
          <p:cNvPr id="4" name="Slide Number Placeholder 3"/>
          <p:cNvSpPr>
            <a:spLocks noGrp="1"/>
          </p:cNvSpPr>
          <p:nvPr>
            <p:ph type="sldNum" sz="quarter" idx="5"/>
          </p:nvPr>
        </p:nvSpPr>
        <p:spPr/>
        <p:txBody>
          <a:bodyPr/>
          <a:lstStyle/>
          <a:p>
            <a:fld id="{23C058E0-0852-DB43-83D6-BD76659FF1D8}" type="slidenum">
              <a:rPr lang="en-US" smtClean="0"/>
              <a:t>7</a:t>
            </a:fld>
            <a:endParaRPr lang="en-US" dirty="0"/>
          </a:p>
        </p:txBody>
      </p:sp>
    </p:spTree>
    <p:extLst>
      <p:ext uri="{BB962C8B-B14F-4D97-AF65-F5344CB8AC3E}">
        <p14:creationId xmlns:p14="http://schemas.microsoft.com/office/powerpoint/2010/main" val="83359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Unitranche</a:t>
            </a:r>
            <a:r>
              <a:rPr lang="en-US" dirty="0"/>
              <a:t> is similar to syndicated loan</a:t>
            </a:r>
          </a:p>
        </p:txBody>
      </p:sp>
      <p:sp>
        <p:nvSpPr>
          <p:cNvPr id="4" name="Slide Number Placeholder 3"/>
          <p:cNvSpPr>
            <a:spLocks noGrp="1"/>
          </p:cNvSpPr>
          <p:nvPr>
            <p:ph type="sldNum" sz="quarter" idx="5"/>
          </p:nvPr>
        </p:nvSpPr>
        <p:spPr/>
        <p:txBody>
          <a:bodyPr/>
          <a:lstStyle/>
          <a:p>
            <a:fld id="{23C058E0-0852-DB43-83D6-BD76659FF1D8}" type="slidenum">
              <a:rPr lang="en-US" smtClean="0"/>
              <a:t>16</a:t>
            </a:fld>
            <a:endParaRPr lang="en-US" dirty="0"/>
          </a:p>
        </p:txBody>
      </p:sp>
    </p:spTree>
    <p:extLst>
      <p:ext uri="{BB962C8B-B14F-4D97-AF65-F5344CB8AC3E}">
        <p14:creationId xmlns:p14="http://schemas.microsoft.com/office/powerpoint/2010/main" val="198958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058E0-0852-DB43-83D6-BD76659FF1D8}" type="slidenum">
              <a:rPr lang="en-US" smtClean="0"/>
              <a:t>22</a:t>
            </a:fld>
            <a:endParaRPr lang="en-US" dirty="0"/>
          </a:p>
        </p:txBody>
      </p:sp>
    </p:spTree>
    <p:extLst>
      <p:ext uri="{BB962C8B-B14F-4D97-AF65-F5344CB8AC3E}">
        <p14:creationId xmlns:p14="http://schemas.microsoft.com/office/powerpoint/2010/main" val="122817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058E0-0852-DB43-83D6-BD76659FF1D8}" type="slidenum">
              <a:rPr lang="en-US" smtClean="0"/>
              <a:t>27</a:t>
            </a:fld>
            <a:endParaRPr lang="en-US" dirty="0"/>
          </a:p>
        </p:txBody>
      </p:sp>
    </p:spTree>
    <p:extLst>
      <p:ext uri="{BB962C8B-B14F-4D97-AF65-F5344CB8AC3E}">
        <p14:creationId xmlns:p14="http://schemas.microsoft.com/office/powerpoint/2010/main" val="369359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058E0-0852-DB43-83D6-BD76659FF1D8}" type="slidenum">
              <a:rPr lang="en-US" smtClean="0"/>
              <a:t>28</a:t>
            </a:fld>
            <a:endParaRPr lang="en-US" dirty="0"/>
          </a:p>
        </p:txBody>
      </p:sp>
    </p:spTree>
    <p:extLst>
      <p:ext uri="{BB962C8B-B14F-4D97-AF65-F5344CB8AC3E}">
        <p14:creationId xmlns:p14="http://schemas.microsoft.com/office/powerpoint/2010/main" val="409368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058E0-0852-DB43-83D6-BD76659FF1D8}" type="slidenum">
              <a:rPr lang="en-US" smtClean="0"/>
              <a:t>42</a:t>
            </a:fld>
            <a:endParaRPr lang="en-US" dirty="0"/>
          </a:p>
        </p:txBody>
      </p:sp>
    </p:spTree>
    <p:extLst>
      <p:ext uri="{BB962C8B-B14F-4D97-AF65-F5344CB8AC3E}">
        <p14:creationId xmlns:p14="http://schemas.microsoft.com/office/powerpoint/2010/main" val="205499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WarnockPro-Regular"/>
              </a:rPr>
              <a:t>Commodity prices = function (supply, demand, cost of production, cost of </a:t>
            </a:r>
            <a:r>
              <a:rPr lang="en-US" sz="1800" b="0" i="0" u="none" strike="noStrike" baseline="0" dirty="0" err="1">
                <a:latin typeface="WarnockPro-Regular"/>
              </a:rPr>
              <a:t>storage,value</a:t>
            </a:r>
            <a:r>
              <a:rPr lang="en-US" sz="1800" b="0" i="0" u="none" strike="noStrike" baseline="0" dirty="0">
                <a:latin typeface="WarnockPro-Regular"/>
              </a:rPr>
              <a:t> to users, global economic conditions).</a:t>
            </a:r>
            <a:r>
              <a:rPr lang="en-US" dirty="0"/>
              <a:t>Reason why not to invest in commodity based stocks and family businesses</a:t>
            </a:r>
          </a:p>
        </p:txBody>
      </p:sp>
      <p:sp>
        <p:nvSpPr>
          <p:cNvPr id="4" name="Slide Number Placeholder 3"/>
          <p:cNvSpPr>
            <a:spLocks noGrp="1"/>
          </p:cNvSpPr>
          <p:nvPr>
            <p:ph type="sldNum" sz="quarter" idx="5"/>
          </p:nvPr>
        </p:nvSpPr>
        <p:spPr/>
        <p:txBody>
          <a:bodyPr/>
          <a:lstStyle/>
          <a:p>
            <a:fld id="{23C058E0-0852-DB43-83D6-BD76659FF1D8}" type="slidenum">
              <a:rPr lang="en-US" smtClean="0"/>
              <a:t>48</a:t>
            </a:fld>
            <a:endParaRPr lang="en-US" dirty="0"/>
          </a:p>
        </p:txBody>
      </p:sp>
    </p:spTree>
    <p:extLst>
      <p:ext uri="{BB962C8B-B14F-4D97-AF65-F5344CB8AC3E}">
        <p14:creationId xmlns:p14="http://schemas.microsoft.com/office/powerpoint/2010/main" val="18009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693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3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Tree>
    <p:extLst>
      <p:ext uri="{BB962C8B-B14F-4D97-AF65-F5344CB8AC3E}">
        <p14:creationId xmlns:p14="http://schemas.microsoft.com/office/powerpoint/2010/main" val="378420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Tree>
    <p:extLst>
      <p:ext uri="{BB962C8B-B14F-4D97-AF65-F5344CB8AC3E}">
        <p14:creationId xmlns:p14="http://schemas.microsoft.com/office/powerpoint/2010/main" val="63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429384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1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73453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8922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US"/>
              <a:t>Click to edit Master title style</a:t>
            </a:r>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9669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Tree>
    <p:extLst>
      <p:ext uri="{BB962C8B-B14F-4D97-AF65-F5344CB8AC3E}">
        <p14:creationId xmlns:p14="http://schemas.microsoft.com/office/powerpoint/2010/main" val="12908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0" r:id="rId7"/>
    <p:sldLayoutId id="2147483669" r:id="rId8"/>
    <p:sldLayoutId id="2147483653" r:id="rId9"/>
    <p:sldLayoutId id="2147483665" r:id="rId10"/>
    <p:sldLayoutId id="2147483666" r:id="rId11"/>
    <p:sldLayoutId id="2147483667" r:id="rId12"/>
    <p:sldLayoutId id="2147483668" r:id="rId13"/>
    <p:sldLayoutId id="2147483651"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825623" y="2176272"/>
            <a:ext cx="10339201" cy="1481328"/>
          </a:xfrm>
        </p:spPr>
        <p:txBody>
          <a:bodyPr/>
          <a:lstStyle/>
          <a:p>
            <a:r>
              <a:rPr lang="en-US" sz="3200" dirty="0"/>
              <a:t>CFA LEVEL I</a:t>
            </a:r>
            <a:br>
              <a:rPr lang="en-US" sz="3200" dirty="0"/>
            </a:br>
            <a:br>
              <a:rPr lang="en-US" sz="3200" dirty="0"/>
            </a:br>
            <a:r>
              <a:rPr lang="en-US" sz="3200" dirty="0"/>
              <a:t>Alternative INVESTMENTS </a:t>
            </a:r>
            <a:br>
              <a:rPr lang="en-US" sz="3200" dirty="0"/>
            </a:br>
            <a:br>
              <a:rPr lang="en-US" sz="3200" dirty="0"/>
            </a:br>
            <a:r>
              <a:rPr lang="en-US" sz="3200" dirty="0"/>
              <a:t> PRIVATE CAPITAL, REAL ESTATE, INFRASTRUCTURE, NATURAL RESOURCES &amp; HEDGE FUNDS</a:t>
            </a:r>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a:off x="2561844" y="4261104"/>
            <a:ext cx="7068312" cy="758952"/>
          </a:xfrm>
        </p:spPr>
        <p:txBody>
          <a:bodyPr/>
          <a:lstStyle/>
          <a:p>
            <a:r>
              <a:rPr lang="en-US" dirty="0"/>
              <a:t>Rajan Sachdeva, CFA</a:t>
            </a:r>
          </a:p>
        </p:txBody>
      </p:sp>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EQUITY - EXIT STRATEGIES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0" indent="0" algn="l">
              <a:buNone/>
            </a:pPr>
            <a:r>
              <a:rPr lang="en-US" sz="1800" b="0" i="0" u="none" strike="noStrike" baseline="0" dirty="0"/>
              <a:t>Private equity firms seek to improve new or underperforming businesses and then exit them at higher valuations, buying and holding companies for an average of five years.</a:t>
            </a:r>
          </a:p>
          <a:p>
            <a:pPr marL="0" indent="0" algn="l">
              <a:buNone/>
            </a:pPr>
            <a:endParaRPr lang="en-US" sz="2000" dirty="0"/>
          </a:p>
          <a:p>
            <a:pPr marL="285750" indent="-285750"/>
            <a:r>
              <a:rPr lang="en-US" sz="1800" b="0" i="0" u="none" strike="noStrike" baseline="0" dirty="0"/>
              <a:t>Before deciding on an exit strategy, private equity managers assess the dynamics of</a:t>
            </a:r>
            <a:r>
              <a:rPr lang="en-US" sz="2000" b="0" i="0" u="none" strike="noStrike" baseline="0" dirty="0"/>
              <a:t> </a:t>
            </a:r>
            <a:r>
              <a:rPr lang="en-US" sz="1800" b="0" i="0" u="none" strike="noStrike" baseline="0" dirty="0"/>
              <a:t>the industry in which the portfolio company competes, the overall economic cycle, interest rates, and company performance. </a:t>
            </a:r>
          </a:p>
          <a:p>
            <a:pPr marL="285750" indent="-285750"/>
            <a:r>
              <a:rPr lang="en-US" sz="1800" b="0" i="0" u="none" strike="noStrike" baseline="0" dirty="0"/>
              <a:t>Three common exit strategies are trade sales, IPOs, and SPACs.</a:t>
            </a:r>
          </a:p>
          <a:p>
            <a:pPr marL="285750" indent="-285750"/>
            <a:endParaRPr lang="en-US" sz="1800" dirty="0"/>
          </a:p>
          <a:p>
            <a:pPr algn="l"/>
            <a:r>
              <a:rPr lang="en-US" sz="1800" b="1" i="0" u="none" strike="noStrike" baseline="0" dirty="0"/>
              <a:t>Trade sale. </a:t>
            </a:r>
            <a:r>
              <a:rPr lang="en-US" sz="1800" b="0" i="0" u="none" strike="noStrike" baseline="0" dirty="0"/>
              <a:t>This refers to the sale of a company to a strategic buyer, such as a competitor. A trade sale can be conducted by auction or by private negotiation.</a:t>
            </a:r>
          </a:p>
          <a:p>
            <a:pPr algn="l"/>
            <a:endParaRPr lang="en-US" sz="1800" b="0" i="0" u="none" strike="noStrike" baseline="0" dirty="0"/>
          </a:p>
          <a:p>
            <a:pPr algn="l"/>
            <a:r>
              <a:rPr lang="en-US" sz="1800" b="0" i="0" u="none" strike="noStrike" baseline="0" dirty="0"/>
              <a:t>Advantages of a trade sale include:</a:t>
            </a:r>
          </a:p>
          <a:p>
            <a:pPr algn="l"/>
            <a:endParaRPr lang="en-US" sz="1800" b="0" i="0" u="none" strike="noStrike" baseline="0" dirty="0"/>
          </a:p>
          <a:p>
            <a:pPr marL="342900" indent="-342900" algn="l">
              <a:buFont typeface="+mj-lt"/>
              <a:buAutoNum type="alphaLcParenR"/>
            </a:pPr>
            <a:r>
              <a:rPr lang="en-US" sz="1800" b="0" i="0" u="none" strike="noStrike" baseline="0" dirty="0"/>
              <a:t>an </a:t>
            </a:r>
            <a:r>
              <a:rPr lang="en-US" sz="1800" b="1" i="0" u="none" strike="noStrike" baseline="0" dirty="0"/>
              <a:t>immediate cash exit </a:t>
            </a:r>
            <a:r>
              <a:rPr lang="en-US" sz="1800" b="0" i="0" u="none" strike="noStrike" baseline="0" dirty="0"/>
              <a:t>for the private equity fund,</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48699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EQUITY - EXIT STRATEGIES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342900" indent="-342900">
              <a:buFont typeface="+mj-lt"/>
              <a:buAutoNum type="alphaLcParenR" startAt="2"/>
            </a:pPr>
            <a:r>
              <a:rPr lang="en-US" sz="1800" b="0" i="0" u="none" strike="noStrike" baseline="0" dirty="0"/>
              <a:t>potential </a:t>
            </a:r>
            <a:r>
              <a:rPr lang="en-US" sz="1800" b="1" i="0" u="none" strike="noStrike" baseline="0" dirty="0"/>
              <a:t>willingness of strategic buyers to pay more from anticipating synergies </a:t>
            </a:r>
            <a:r>
              <a:rPr lang="en-US" sz="1800" b="0" i="0" u="none" strike="noStrike" baseline="0" dirty="0"/>
              <a:t>with their own business,</a:t>
            </a:r>
          </a:p>
          <a:p>
            <a:pPr marL="342900" indent="-342900">
              <a:buFont typeface="+mj-lt"/>
              <a:buAutoNum type="alphaLcParenR" startAt="2"/>
            </a:pPr>
            <a:r>
              <a:rPr lang="en-US" sz="1800" b="1" i="0" u="none" strike="noStrike" baseline="0" dirty="0"/>
              <a:t>fast and simple execution</a:t>
            </a:r>
            <a:r>
              <a:rPr lang="en-US" sz="1800" b="0" i="0" u="none" strike="noStrike" baseline="0" dirty="0"/>
              <a:t>,</a:t>
            </a:r>
          </a:p>
          <a:p>
            <a:pPr marL="342900" indent="-342900">
              <a:buFont typeface="+mj-lt"/>
              <a:buAutoNum type="alphaLcParenR" startAt="2"/>
            </a:pPr>
            <a:r>
              <a:rPr lang="en-US" sz="1800" b="0" i="0" u="none" strike="noStrike" baseline="0" dirty="0"/>
              <a:t>improved process in contrast to an IPO, with </a:t>
            </a:r>
            <a:r>
              <a:rPr lang="en-US" sz="1800" b="1" i="0" u="none" strike="noStrike" baseline="0" dirty="0"/>
              <a:t>lower transaction costs, lower levels of disclosure, and higher confidentiality </a:t>
            </a:r>
            <a:r>
              <a:rPr lang="en-US" sz="1800" b="0" i="0" u="none" strike="noStrike" baseline="0" dirty="0"/>
              <a:t>because private equity firms generally deal with only one other party</a:t>
            </a:r>
            <a:endParaRPr lang="en-US" sz="1800" b="1" i="0" u="none" strike="noStrike" baseline="0" dirty="0"/>
          </a:p>
          <a:p>
            <a:pPr marL="0" indent="0">
              <a:buNone/>
            </a:pPr>
            <a:endParaRPr lang="en-US" sz="1800" b="0" i="0" u="none" strike="noStrike" baseline="0" dirty="0"/>
          </a:p>
          <a:p>
            <a:pPr algn="l"/>
            <a:r>
              <a:rPr lang="en-US" sz="1800" b="0" i="0" u="none" strike="noStrike" baseline="0" dirty="0"/>
              <a:t>Disadvantages of trade sales include:</a:t>
            </a:r>
          </a:p>
          <a:p>
            <a:pPr algn="l"/>
            <a:endParaRPr lang="en-US" sz="1800" b="0" i="0" u="none" strike="noStrike" baseline="0" dirty="0"/>
          </a:p>
          <a:p>
            <a:pPr marL="342900" indent="-342900">
              <a:buFont typeface="+mj-lt"/>
              <a:buAutoNum type="alphaLcParenR"/>
            </a:pPr>
            <a:r>
              <a:rPr lang="en-US" sz="1800" b="1" i="0" u="none" strike="noStrike" baseline="0" dirty="0"/>
              <a:t>possible opposition by management</a:t>
            </a:r>
            <a:r>
              <a:rPr lang="en-US" sz="1800" b="0" i="0" u="none" strike="noStrike" baseline="0" dirty="0"/>
              <a:t>, who may wish to avoid ownership by a competitor for job security reasons,</a:t>
            </a:r>
          </a:p>
          <a:p>
            <a:pPr marL="342900" indent="-342900">
              <a:buFont typeface="+mj-lt"/>
              <a:buAutoNum type="alphaLcParenR"/>
            </a:pPr>
            <a:r>
              <a:rPr lang="en-US" sz="1800" b="1" i="0" u="none" strike="noStrike" baseline="0" dirty="0"/>
              <a:t>lower attractiveness to portfolio company employees </a:t>
            </a:r>
            <a:r>
              <a:rPr lang="en-US" sz="1800" b="0" i="0" u="none" strike="noStrike" baseline="0" dirty="0"/>
              <a:t>than for an IPO (which would monetize the shares and potentially attain a higher sale price).</a:t>
            </a:r>
          </a:p>
          <a:p>
            <a:pPr marL="342900" indent="-342900">
              <a:buFont typeface="+mj-lt"/>
              <a:buAutoNum type="alphaLcParenR"/>
            </a:pPr>
            <a:r>
              <a:rPr lang="en-US" sz="1800" b="0" i="0" u="none" strike="noStrike" baseline="0" dirty="0"/>
              <a:t>a </a:t>
            </a:r>
            <a:r>
              <a:rPr lang="en-US" sz="1800" b="1" i="0" u="none" strike="noStrike" baseline="0" dirty="0"/>
              <a:t>limited universe</a:t>
            </a:r>
            <a:r>
              <a:rPr lang="en-US" sz="1800" b="0" i="0" u="none" strike="noStrike" baseline="0" dirty="0"/>
              <a:t> of potential trade buyers, </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4887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EQUITY - EXIT STRATEGIES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Initial public offering (IPO). </a:t>
            </a:r>
            <a:r>
              <a:rPr lang="en-US" sz="1800" b="0" i="0" u="none" strike="noStrike" baseline="0" dirty="0"/>
              <a:t>In an initial public offering, the portfolio company sells its shares, including some or all of those held by the private equity firm, to public investors.</a:t>
            </a:r>
          </a:p>
          <a:p>
            <a:pPr marL="285750" indent="-285750"/>
            <a:endParaRPr lang="en-US" sz="1800" dirty="0"/>
          </a:p>
          <a:p>
            <a:pPr algn="l"/>
            <a:r>
              <a:rPr lang="en-US" sz="1800" b="0" i="0" u="none" strike="noStrike" baseline="0" dirty="0"/>
              <a:t>Advantages of an IPO exit include:</a:t>
            </a:r>
          </a:p>
          <a:p>
            <a:pPr marL="0" indent="0" algn="l">
              <a:buNone/>
            </a:pPr>
            <a:endParaRPr lang="en-US" sz="1800" b="0" i="0" u="none" strike="noStrike" baseline="0" dirty="0"/>
          </a:p>
          <a:p>
            <a:pPr marL="342900" indent="-342900" algn="l">
              <a:buFont typeface="+mj-lt"/>
              <a:buAutoNum type="alphaLcParenR"/>
            </a:pPr>
            <a:r>
              <a:rPr lang="en-US" sz="1800" b="0" i="0" u="none" strike="noStrike" baseline="0" dirty="0"/>
              <a:t>potential for the highest price,</a:t>
            </a:r>
          </a:p>
          <a:p>
            <a:pPr marL="342900" indent="-342900" algn="l">
              <a:buFont typeface="+mj-lt"/>
              <a:buAutoNum type="alphaLcParenR"/>
            </a:pPr>
            <a:r>
              <a:rPr lang="en-US" sz="1800" b="0" i="0" u="none" strike="noStrike" baseline="0" dirty="0"/>
              <a:t>management approval (because management will be retained),</a:t>
            </a:r>
          </a:p>
          <a:p>
            <a:pPr marL="342900" indent="-342900" algn="l">
              <a:buFont typeface="+mj-lt"/>
              <a:buAutoNum type="alphaLcParenR"/>
            </a:pPr>
            <a:r>
              <a:rPr lang="en-US" sz="1800" b="0" i="0" u="none" strike="noStrike" baseline="0" dirty="0"/>
              <a:t>publicity for the private equity firm,</a:t>
            </a:r>
          </a:p>
          <a:p>
            <a:pPr marL="342900" indent="-342900" algn="l">
              <a:buFont typeface="+mj-lt"/>
              <a:buAutoNum type="alphaLcParenR"/>
            </a:pPr>
            <a:endParaRPr lang="en-US" sz="1800" dirty="0"/>
          </a:p>
          <a:p>
            <a:pPr algn="l"/>
            <a:r>
              <a:rPr lang="en-US" sz="1800" b="0" i="0" u="none" strike="noStrike" baseline="0" dirty="0"/>
              <a:t>Disadvantages of an IPO exit include:</a:t>
            </a:r>
          </a:p>
          <a:p>
            <a:pPr algn="l"/>
            <a:endParaRPr lang="en-US" sz="1800" b="0" i="0" u="none" strike="noStrike" baseline="0" dirty="0"/>
          </a:p>
          <a:p>
            <a:pPr marL="342900" indent="-342900" algn="l">
              <a:buFont typeface="+mj-lt"/>
              <a:buAutoNum type="alphaLcParenR"/>
            </a:pPr>
            <a:r>
              <a:rPr lang="en-US" sz="1800" b="1" i="0" u="none" strike="noStrike" baseline="0" dirty="0"/>
              <a:t>high transaction costs to pay investment banks and lawyers,</a:t>
            </a:r>
          </a:p>
          <a:p>
            <a:pPr marL="342900" indent="-342900" algn="l">
              <a:buFont typeface="+mj-lt"/>
              <a:buAutoNum type="alphaLcParenR"/>
            </a:pPr>
            <a:r>
              <a:rPr lang="en-US" sz="1800" b="0" i="0" u="none" strike="noStrike" baseline="0" dirty="0"/>
              <a:t>long lead times,</a:t>
            </a:r>
          </a:p>
          <a:p>
            <a:pPr marL="342900" indent="-342900"/>
            <a:endParaRPr lang="en-US" sz="1800" dirty="0"/>
          </a:p>
          <a:p>
            <a:pPr marL="342900" indent="-342900"/>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7665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EQUITY - EXIT STRATEGIES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55405"/>
            <a:ext cx="10999102" cy="4822847"/>
          </a:xfrm>
        </p:spPr>
        <p:txBody>
          <a:bodyPr/>
          <a:lstStyle/>
          <a:p>
            <a:pPr marL="342900" indent="-342900" algn="l">
              <a:buFont typeface="+mj-lt"/>
              <a:buAutoNum type="alphaLcPeriod" startAt="3"/>
            </a:pPr>
            <a:r>
              <a:rPr lang="en-US" sz="1800" b="0" i="0" u="none" strike="noStrike" baseline="0" dirty="0"/>
              <a:t>the risk of stock market volatility (including short-term focus of some investors),</a:t>
            </a:r>
          </a:p>
          <a:p>
            <a:pPr marL="342900" indent="-342900" algn="l">
              <a:buFont typeface="+mj-lt"/>
              <a:buAutoNum type="alphaLcPeriod" startAt="3"/>
            </a:pPr>
            <a:r>
              <a:rPr lang="en-US" sz="1800" b="0" i="0" u="none" strike="noStrike" baseline="0" dirty="0"/>
              <a:t>onerous disclosure requirements,</a:t>
            </a:r>
          </a:p>
          <a:p>
            <a:pPr marL="342900" indent="-342900" algn="l">
              <a:buFont typeface="+mj-lt"/>
              <a:buAutoNum type="alphaLcPeriod" startAt="3"/>
            </a:pPr>
            <a:r>
              <a:rPr lang="en-US" sz="1800" b="0" i="0" u="none" strike="noStrike" baseline="0" dirty="0"/>
              <a:t>a potential lockup period</a:t>
            </a:r>
          </a:p>
          <a:p>
            <a:pPr marL="342900" indent="-342900" algn="l">
              <a:buFont typeface="+mj-lt"/>
              <a:buAutoNum type="alphaLcPeriod" startAt="3"/>
            </a:pPr>
            <a:endParaRPr lang="en-US" sz="1800" dirty="0"/>
          </a:p>
          <a:p>
            <a:pPr marL="285750" indent="-285750"/>
            <a:r>
              <a:rPr lang="en-US" sz="1800" b="1" i="0" u="none" strike="noStrike" baseline="0" dirty="0"/>
              <a:t>Special purpose acquisition company (SPAC):</a:t>
            </a:r>
          </a:p>
          <a:p>
            <a:pPr marL="285750" indent="-285750"/>
            <a:endParaRPr lang="en-US" sz="1800" b="1" i="0" u="none" strike="noStrike" baseline="0" dirty="0"/>
          </a:p>
          <a:p>
            <a:pPr marL="285750" indent="-285750"/>
            <a:r>
              <a:rPr lang="en-US" sz="1800" b="0" i="0" u="none" strike="noStrike" baseline="0" dirty="0"/>
              <a:t>The special purpose acquisition company technique starts as a shell company via an IPO through which sponsors raise a blind pool of cash aimed for merger or acquisition with private firms. Transactions must occur within a set period, typically 24 months, or the structure automatically unwinds, with funds returned to investors</a:t>
            </a:r>
          </a:p>
          <a:p>
            <a:pPr marL="285750" indent="-285750"/>
            <a:endParaRPr lang="en-US" sz="1800" dirty="0"/>
          </a:p>
          <a:p>
            <a:pPr marL="285750" indent="-285750"/>
            <a:r>
              <a:rPr lang="en-US" sz="1800" b="0" i="0" u="none" strike="noStrike" baseline="0" dirty="0"/>
              <a:t>In addition, other exit strategies include recapitalization (</a:t>
            </a:r>
            <a:r>
              <a:rPr lang="en-US" sz="1800" dirty="0"/>
              <a:t>Introduce debt and pay itself dividend)</a:t>
            </a:r>
            <a:r>
              <a:rPr lang="en-US" sz="1800" b="0" i="0" u="none" strike="noStrike" baseline="0" dirty="0"/>
              <a:t>, secondary sales (Sale to another PE Firm), and write-off/liquidation.</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53659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debt</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We can organize the primary methods of private debt investing into four categories: direct lending, mezzanine loans, venture debt, and distressed debt.</a:t>
            </a:r>
          </a:p>
          <a:p>
            <a:pPr marL="285750" indent="-285750"/>
            <a:endParaRPr lang="en-US" sz="1800" dirty="0"/>
          </a:p>
          <a:p>
            <a:pPr marL="285750" indent="-285750"/>
            <a:r>
              <a:rPr lang="en-US" sz="1800" b="1" i="0" u="none" strike="noStrike" baseline="0" dirty="0"/>
              <a:t>Direct lending </a:t>
            </a:r>
            <a:r>
              <a:rPr lang="en-US" sz="1800" b="0" i="0" u="none" strike="noStrike" baseline="0" dirty="0"/>
              <a:t>primarily involves private debt firms (or private equity firms with private debt arms) establishing funds with money raised from investors desiring higher-yielding debt.</a:t>
            </a:r>
          </a:p>
          <a:p>
            <a:pPr marL="285750" indent="-285750"/>
            <a:r>
              <a:rPr lang="en-US" sz="1800" b="0" i="0" u="none" strike="noStrike" baseline="0" dirty="0"/>
              <a:t>In general, private debt funds provide debt, at </a:t>
            </a:r>
            <a:r>
              <a:rPr lang="en-US" sz="1800" b="1" i="0" u="none" strike="noStrike" baseline="0" dirty="0"/>
              <a:t>higher interest rates</a:t>
            </a:r>
            <a:r>
              <a:rPr lang="en-US" sz="1800" b="0" i="0" u="none" strike="noStrike" baseline="0" dirty="0"/>
              <a:t>, to entities needing capital but </a:t>
            </a:r>
            <a:r>
              <a:rPr lang="en-US" sz="1800" b="1" i="0" u="none" strike="noStrike" baseline="0" dirty="0"/>
              <a:t>lacking good alternatives to traditional bank lenders</a:t>
            </a:r>
          </a:p>
          <a:p>
            <a:pPr marL="285750" indent="-285750"/>
            <a:endParaRPr lang="en-US" sz="1800" dirty="0"/>
          </a:p>
          <a:p>
            <a:pPr marL="285750" indent="-285750"/>
            <a:r>
              <a:rPr lang="en-US" sz="1800" b="1" i="0" u="none" strike="noStrike" baseline="0" dirty="0"/>
              <a:t>Mezzanine debt</a:t>
            </a:r>
            <a:r>
              <a:rPr lang="en-US" sz="1800" b="0" i="0" u="none" strike="noStrike" baseline="0" dirty="0"/>
              <a:t> refers to private credit subordinated to senior secured debt but senior to equity in the borrower’s capital structure.</a:t>
            </a:r>
          </a:p>
          <a:p>
            <a:pPr marL="285750" indent="-285750"/>
            <a:r>
              <a:rPr lang="en-US" sz="1800" b="0" i="0" u="none" strike="noStrike" baseline="0" dirty="0"/>
              <a:t>Because of its </a:t>
            </a:r>
            <a:r>
              <a:rPr lang="en-US" sz="1800" b="1" i="0" u="none" strike="noStrike" baseline="0" dirty="0"/>
              <a:t>typically junior ranking </a:t>
            </a:r>
            <a:r>
              <a:rPr lang="en-US" sz="1800" b="0" i="0" u="none" strike="noStrike" baseline="0" dirty="0"/>
              <a:t>and its usually unsecured status, mezzanine debt is riskier than senior secured debt. To compensate investors for this heightened risk, investors commonly demand higher interest rates and may </a:t>
            </a:r>
            <a:r>
              <a:rPr lang="en-US" sz="1800" b="1" i="0" u="none" strike="noStrike" baseline="0" dirty="0"/>
              <a:t>require options for equity participation</a:t>
            </a:r>
            <a:r>
              <a:rPr lang="en-US" sz="1800" b="0" i="0" u="none" strike="noStrike" baseline="0" dirty="0"/>
              <a:t>.</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14</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77902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debt</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55405"/>
            <a:ext cx="10881359" cy="3947189"/>
          </a:xfrm>
        </p:spPr>
        <p:txBody>
          <a:bodyPr/>
          <a:lstStyle/>
          <a:p>
            <a:pPr marL="285750" indent="-285750"/>
            <a:r>
              <a:rPr lang="en-US" sz="1800" b="1" i="0" u="none" strike="noStrike" baseline="0" dirty="0"/>
              <a:t>Venture debt </a:t>
            </a:r>
            <a:r>
              <a:rPr lang="en-US" sz="1800" b="0" i="0" u="none" strike="noStrike" baseline="0" dirty="0"/>
              <a:t>is private debt funding that provides venture capital backing to start-up or early-stage companies that may be generating little or negative cash flow. </a:t>
            </a:r>
          </a:p>
          <a:p>
            <a:pPr marL="285750" indent="-285750"/>
            <a:r>
              <a:rPr lang="en-US" sz="1800" b="0" i="0" u="none" strike="noStrike" baseline="0" dirty="0"/>
              <a:t>Entrepreneurs may seek venture debt, often in the form of a line of credit or term loan, to obtain additional financing without further diluting shareholder ownership.</a:t>
            </a:r>
          </a:p>
          <a:p>
            <a:pPr marL="285750" indent="-285750"/>
            <a:endParaRPr lang="en-US" sz="1800" dirty="0"/>
          </a:p>
          <a:p>
            <a:pPr marL="285750" indent="-285750"/>
            <a:r>
              <a:rPr lang="en-US" sz="1800" b="1" i="0" u="none" strike="noStrike" baseline="0" dirty="0"/>
              <a:t>Distressed Debt:</a:t>
            </a:r>
            <a:r>
              <a:rPr lang="en-US" sz="1800" b="0" i="0" u="none" strike="noStrike" baseline="0" dirty="0"/>
              <a:t> Involvement in distressed debt typically entails buying the debt of mature companies in financial difficulty. These companies may be in bankruptcy, have defaulted on debt, or seem likely to default on debt. </a:t>
            </a:r>
          </a:p>
          <a:p>
            <a:pPr marL="285750" indent="-285750"/>
            <a:r>
              <a:rPr lang="en-US" sz="1800" b="0" i="0" u="none" strike="noStrike" baseline="0" dirty="0"/>
              <a:t>Some investors identify companies with a temporary cash-flow problem but a good business plan to help the company survive and ultimately flourish. Turnaround investors buy debt aiming to be more active in distressed company management and direction, seeking to restructure and revive them.</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2955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debt</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342900" indent="-342900"/>
            <a:r>
              <a:rPr lang="en-US" sz="1800" b="1" dirty="0"/>
              <a:t>Collateralized Loan Obligations</a:t>
            </a:r>
            <a:r>
              <a:rPr lang="en-US" sz="1800" dirty="0"/>
              <a:t>: CLOs </a:t>
            </a:r>
            <a:r>
              <a:rPr lang="en-US" sz="1800" b="0" i="0" u="none" strike="noStrike" baseline="0" dirty="0"/>
              <a:t>are leveraged structured vehicles collateralized by a portfolio of loans covering a diverse range of tranches, issuers, and industries. </a:t>
            </a:r>
          </a:p>
          <a:p>
            <a:pPr marL="342900" indent="-342900"/>
            <a:r>
              <a:rPr lang="en-US" sz="1800" b="0" i="0" u="none" strike="noStrike" baseline="0" dirty="0"/>
              <a:t>A CLO manager extends several loans to corporations, usually to firms involved in LBOs, corporate acquisitions, or similar transactions. It next pools these loans and then divides that pool into various tranches of debt and equity of differing seniority and security. </a:t>
            </a:r>
          </a:p>
          <a:p>
            <a:pPr marL="342900" indent="-342900"/>
            <a:r>
              <a:rPr lang="en-US" sz="1800" b="0" i="0" u="none" strike="noStrike" baseline="0" dirty="0"/>
              <a:t>The CLO manager sells each tranche to different investors according to their risk profile; the most senior portion of the CLO will be the least risky, and the most junior portion of the CLO (i.e., equity)will be the riskiest.</a:t>
            </a:r>
            <a:endParaRPr lang="en-US" sz="1800" dirty="0"/>
          </a:p>
          <a:p>
            <a:endParaRPr lang="en-US" sz="1800" dirty="0"/>
          </a:p>
          <a:p>
            <a:pPr marL="285750" indent="-285750"/>
            <a:r>
              <a:rPr lang="en-US" sz="1800" b="1" i="0" u="none" strike="noStrike" baseline="0" dirty="0" err="1"/>
              <a:t>Unitranche</a:t>
            </a:r>
            <a:r>
              <a:rPr lang="en-US" sz="1800" b="1" dirty="0"/>
              <a:t> </a:t>
            </a:r>
            <a:r>
              <a:rPr lang="en-US" sz="1800" b="1" i="0" u="none" strike="noStrike" baseline="0" dirty="0"/>
              <a:t>debt</a:t>
            </a:r>
            <a:r>
              <a:rPr lang="en-US" sz="1800" dirty="0"/>
              <a:t>:</a:t>
            </a:r>
            <a:r>
              <a:rPr lang="en-US" sz="1800" b="0" i="0" u="none" strike="noStrike" baseline="0" dirty="0"/>
              <a:t> </a:t>
            </a:r>
            <a:r>
              <a:rPr lang="en-US" sz="1800" b="0" i="0" u="none" strike="noStrike" baseline="0" dirty="0" err="1"/>
              <a:t>Unitranche</a:t>
            </a:r>
            <a:r>
              <a:rPr lang="en-US" sz="1800" b="0" i="0" u="none" strike="noStrike" baseline="0" dirty="0"/>
              <a:t> debt consists of a hybrid or blended loan structure combining different tranches of secured and unsecured debt into a single loan with a single, blended interest rate. </a:t>
            </a:r>
          </a:p>
          <a:p>
            <a:pPr marL="285750" indent="-285750"/>
            <a:r>
              <a:rPr lang="en-US" sz="1800" b="0" i="0" u="none" strike="noStrike" baseline="0" dirty="0"/>
              <a:t>Since </a:t>
            </a:r>
            <a:r>
              <a:rPr lang="en-US" sz="1800" b="0" i="0" u="none" strike="noStrike" baseline="0" dirty="0" err="1"/>
              <a:t>unitranche</a:t>
            </a:r>
            <a:r>
              <a:rPr lang="en-US" sz="1800" b="0" i="0" u="none" strike="noStrike" baseline="0" dirty="0"/>
              <a:t> debt is a blend of secured and unsecured debt, its interest rate will generally fall in between the interest rates often demanded on secured and unsecured debt.</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16</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29686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832104"/>
            <a:ext cx="10881360" cy="1069848"/>
          </a:xfrm>
        </p:spPr>
        <p:txBody>
          <a:bodyPr anchor="ctr">
            <a:normAutofit/>
          </a:bodyPr>
          <a:lstStyle/>
          <a:p>
            <a:r>
              <a:rPr lang="en-US" sz="3400" dirty="0"/>
              <a:t>RISK AND RETURN CHARACTERISTICS OF PRIVATE CAPITAL</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38200" y="1825625"/>
            <a:ext cx="4356370" cy="4351338"/>
          </a:xfrm>
        </p:spPr>
        <p:txBody>
          <a:bodyPr>
            <a:normAutofit/>
          </a:bodyPr>
          <a:lstStyle/>
          <a:p>
            <a:pPr marL="285750" indent="-285750"/>
            <a:endParaRPr lang="en-US" sz="2400" b="0" i="0" u="none" strike="noStrike" baseline="0" dirty="0"/>
          </a:p>
          <a:p>
            <a:pPr marL="285750" indent="-285750"/>
            <a:r>
              <a:rPr lang="en-US" sz="2400" b="0" i="0" u="none" strike="noStrike" baseline="0" dirty="0"/>
              <a:t>Typically, private equity, as the riskiest alternative, offers the highest returns, with private debt returns declining on a continuum down to its safest, most secured form of infrastructure debt.</a:t>
            </a:r>
            <a:endParaRPr lang="en-US" sz="2400" dirty="0"/>
          </a:p>
        </p:txBody>
      </p:sp>
      <p:pic>
        <p:nvPicPr>
          <p:cNvPr id="5" name="Picture 4">
            <a:extLst>
              <a:ext uri="{FF2B5EF4-FFF2-40B4-BE49-F238E27FC236}">
                <a16:creationId xmlns:a16="http://schemas.microsoft.com/office/drawing/2014/main" id="{D82C9062-6EA2-4F8D-9BEA-23C9BEF8D809}"/>
              </a:ext>
            </a:extLst>
          </p:cNvPr>
          <p:cNvPicPr>
            <a:picLocks noChangeAspect="1"/>
          </p:cNvPicPr>
          <p:nvPr/>
        </p:nvPicPr>
        <p:blipFill>
          <a:blip r:embed="rId2"/>
          <a:stretch>
            <a:fillRect/>
          </a:stretch>
        </p:blipFill>
        <p:spPr>
          <a:xfrm>
            <a:off x="5263846" y="2169268"/>
            <a:ext cx="6735625" cy="4007695"/>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17</a:t>
            </a:fld>
            <a:endParaRPr lang="en-US"/>
          </a:p>
        </p:txBody>
      </p:sp>
    </p:spTree>
    <p:extLst>
      <p:ext uri="{BB962C8B-B14F-4D97-AF65-F5344CB8AC3E}">
        <p14:creationId xmlns:p14="http://schemas.microsoft.com/office/powerpoint/2010/main" val="79675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991393" y="722376"/>
            <a:ext cx="10714831" cy="666370"/>
          </a:xfrm>
        </p:spPr>
        <p:txBody>
          <a:bodyPr anchor="b">
            <a:normAutofit/>
          </a:bodyPr>
          <a:lstStyle/>
          <a:p>
            <a:r>
              <a:rPr lang="en-US" sz="2700" dirty="0"/>
              <a:t>diversification BENEFIT OF PRIVATE CAPITAL</a:t>
            </a:r>
          </a:p>
        </p:txBody>
      </p:sp>
      <p:pic>
        <p:nvPicPr>
          <p:cNvPr id="5" name="Picture 4">
            <a:extLst>
              <a:ext uri="{FF2B5EF4-FFF2-40B4-BE49-F238E27FC236}">
                <a16:creationId xmlns:a16="http://schemas.microsoft.com/office/drawing/2014/main" id="{0C706632-E496-4B9B-89EA-B58A1E0C9870}"/>
              </a:ext>
            </a:extLst>
          </p:cNvPr>
          <p:cNvPicPr>
            <a:picLocks noChangeAspect="1"/>
          </p:cNvPicPr>
          <p:nvPr/>
        </p:nvPicPr>
        <p:blipFill>
          <a:blip r:embed="rId2"/>
          <a:stretch>
            <a:fillRect/>
          </a:stretch>
        </p:blipFill>
        <p:spPr>
          <a:xfrm>
            <a:off x="5534024" y="1821943"/>
            <a:ext cx="6172200" cy="4505705"/>
          </a:xfrm>
          <a:prstGeom prst="rect">
            <a:avLst/>
          </a:prstGeom>
          <a:noFill/>
        </p:spPr>
      </p:pic>
      <p:sp>
        <p:nvSpPr>
          <p:cNvPr id="12" name="Content Placeholder 2">
            <a:extLst>
              <a:ext uri="{FF2B5EF4-FFF2-40B4-BE49-F238E27FC236}">
                <a16:creationId xmlns:a16="http://schemas.microsoft.com/office/drawing/2014/main" id="{1E5EDA9F-AF04-9709-DA48-DE15A45E3FF1}"/>
              </a:ext>
            </a:extLst>
          </p:cNvPr>
          <p:cNvSpPr>
            <a:spLocks noGrp="1"/>
          </p:cNvSpPr>
          <p:nvPr>
            <p:ph type="body" sz="half" idx="2"/>
          </p:nvPr>
        </p:nvSpPr>
        <p:spPr>
          <a:xfrm>
            <a:off x="831945" y="1821943"/>
            <a:ext cx="3932237" cy="3811588"/>
          </a:xfrm>
        </p:spPr>
        <p:txBody>
          <a:bodyPr>
            <a:normAutofit/>
          </a:bodyPr>
          <a:lstStyle/>
          <a:p>
            <a:pPr marL="285750" indent="-285750">
              <a:buFont typeface="Arial" panose="020B0604020202020204" pitchFamily="34" charset="0"/>
              <a:buChar char="•"/>
            </a:pPr>
            <a:r>
              <a:rPr lang="en-US" sz="2000" b="0" i="0" u="none" strike="noStrike" baseline="0" dirty="0"/>
              <a:t>Investments in private capital funds can add a </a:t>
            </a:r>
            <a:r>
              <a:rPr lang="en-US" sz="2000" b="1" i="0" u="none" strike="noStrike" baseline="0" dirty="0"/>
              <a:t>moderate diversification benefit </a:t>
            </a:r>
            <a:r>
              <a:rPr lang="en-US" sz="2000" b="0" i="0" u="none" strike="noStrike" baseline="0" dirty="0"/>
              <a:t>to a portfolio of publicly traded stocks and bonds. </a:t>
            </a:r>
            <a:r>
              <a:rPr lang="en-US" sz="2000" b="1" i="0" u="none" strike="noStrike" baseline="0" dirty="0"/>
              <a:t>Correlations with public market indexes vary from 0.47 to 0.75</a:t>
            </a:r>
          </a:p>
          <a:p>
            <a:pPr marL="285750" indent="-285750">
              <a:buFont typeface="Arial" panose="020B0604020202020204" pitchFamily="34" charset="0"/>
              <a:buChar char="•"/>
            </a:pPr>
            <a:r>
              <a:rPr lang="en-US" sz="2000" b="0" i="0" u="none" strike="noStrike" baseline="0" dirty="0"/>
              <a:t>Investors should prudently avoid concentration risk and aim to diversify across different managers, industries, and geographies.</a:t>
            </a:r>
          </a:p>
          <a:p>
            <a:pPr marL="285750" indent="-285750"/>
            <a:endParaRPr lang="en-US" sz="2000" dirty="0"/>
          </a:p>
          <a:p>
            <a:pPr marL="285750" indent="-285750"/>
            <a:endParaRPr lang="en-US" sz="2000" dirty="0"/>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18</a:t>
            </a:fld>
            <a:endParaRPr lang="en-US"/>
          </a:p>
        </p:txBody>
      </p:sp>
    </p:spTree>
    <p:extLst>
      <p:ext uri="{BB962C8B-B14F-4D97-AF65-F5344CB8AC3E}">
        <p14:creationId xmlns:p14="http://schemas.microsoft.com/office/powerpoint/2010/main" val="411821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The first stage of financing at which a venture capital fund </a:t>
            </a:r>
            <a:r>
              <a:rPr lang="en-US" sz="1800" b="0" i="1" u="none" strike="noStrike" baseline="0" dirty="0"/>
              <a:t>most likely </a:t>
            </a:r>
            <a:r>
              <a:rPr lang="en-US" sz="1800" b="0" i="0" u="none" strike="noStrike" baseline="0" dirty="0"/>
              <a:t>invests is the:</a:t>
            </a:r>
          </a:p>
          <a:p>
            <a:pPr algn="l"/>
            <a:endParaRPr lang="en-US" sz="1800" b="0" i="0" u="none" strike="noStrike" baseline="0" dirty="0"/>
          </a:p>
          <a:p>
            <a:pPr algn="l"/>
            <a:r>
              <a:rPr lang="en-US" sz="1800" b="1" i="0" u="none" strike="noStrike" baseline="0" dirty="0"/>
              <a:t>A. </a:t>
            </a:r>
            <a:r>
              <a:rPr lang="en-US" sz="1800" b="0" i="0" u="none" strike="noStrike" baseline="0" dirty="0"/>
              <a:t>seed stage.</a:t>
            </a:r>
          </a:p>
          <a:p>
            <a:pPr algn="l"/>
            <a:r>
              <a:rPr lang="en-US" sz="1800" b="1" i="0" u="none" strike="noStrike" baseline="0" dirty="0"/>
              <a:t>B. </a:t>
            </a:r>
            <a:r>
              <a:rPr lang="en-US" sz="1800" b="0" i="0" u="none" strike="noStrike" baseline="0" dirty="0"/>
              <a:t>mezzanine stage.</a:t>
            </a:r>
          </a:p>
          <a:p>
            <a:pPr algn="l"/>
            <a:r>
              <a:rPr lang="en-US" sz="1800" b="1" i="0" u="none" strike="noStrike" baseline="0" dirty="0"/>
              <a:t>C. </a:t>
            </a:r>
            <a:r>
              <a:rPr lang="en-US" sz="1800" b="0" i="0" u="none" strike="noStrike" baseline="0" dirty="0"/>
              <a:t>angel investing stage.</a:t>
            </a:r>
          </a:p>
          <a:p>
            <a:pPr algn="l"/>
            <a:endParaRPr lang="en-US" sz="1800" dirty="0"/>
          </a:p>
          <a:p>
            <a:pPr marL="285750" indent="-285750"/>
            <a:r>
              <a:rPr lang="en-US" sz="1800" b="0" i="0" u="none" strike="noStrike" baseline="0" dirty="0"/>
              <a:t>A private equity fund desiring to realize an immediate and complete cash exit from a portfolio company is </a:t>
            </a:r>
            <a:r>
              <a:rPr lang="en-US" sz="1800" b="0" i="1" u="none" strike="noStrike" baseline="0" dirty="0"/>
              <a:t>most likely </a:t>
            </a:r>
            <a:r>
              <a:rPr lang="en-US" sz="1800" b="0" i="0" u="none" strike="noStrike" baseline="0" dirty="0"/>
              <a:t>to pursue:</a:t>
            </a:r>
          </a:p>
          <a:p>
            <a:pPr marL="285750" indent="-285750"/>
            <a:endParaRPr lang="en-US" sz="1800" b="0" i="0" u="none" strike="noStrike" baseline="0" dirty="0"/>
          </a:p>
          <a:p>
            <a:pPr algn="l"/>
            <a:r>
              <a:rPr lang="en-US" sz="1800" b="1" i="0" u="none" strike="noStrike" baseline="0" dirty="0"/>
              <a:t>A. </a:t>
            </a:r>
            <a:r>
              <a:rPr lang="en-US" sz="1800" b="0" i="0" u="none" strike="noStrike" baseline="0" dirty="0"/>
              <a:t>an IPO.</a:t>
            </a:r>
          </a:p>
          <a:p>
            <a:pPr algn="l"/>
            <a:r>
              <a:rPr lang="en-US" sz="1800" b="1" i="0" u="none" strike="noStrike" baseline="0" dirty="0"/>
              <a:t>B. </a:t>
            </a:r>
            <a:r>
              <a:rPr lang="en-US" sz="1800" b="0" i="0" u="none" strike="noStrike" baseline="0" dirty="0"/>
              <a:t>a trade sale.</a:t>
            </a:r>
          </a:p>
          <a:p>
            <a:pPr algn="l"/>
            <a:r>
              <a:rPr lang="en-US" sz="1800" b="1" i="0" u="none" strike="noStrike" baseline="0" dirty="0"/>
              <a:t>C. </a:t>
            </a:r>
            <a:r>
              <a:rPr lang="en-US" sz="1800" b="0" i="0" u="none" strike="noStrike" baseline="0" dirty="0"/>
              <a:t>a recapitalization.</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19</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16956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1536192" y="292608"/>
            <a:ext cx="8878824" cy="1069848"/>
          </a:xfrm>
        </p:spPr>
        <p:txBody>
          <a:bodyPr>
            <a:normAutofit/>
          </a:bodyPr>
          <a:lstStyle/>
          <a:p>
            <a:r>
              <a:rPr lang="en-US" sz="4000" b="1" spc="600" dirty="0">
                <a:ln w="28575">
                  <a:noFill/>
                  <a:prstDash val="solid"/>
                </a:ln>
                <a:solidFill>
                  <a:schemeClr val="bg1"/>
                </a:solidFill>
                <a:latin typeface="Tw Cen MT" panose="020B0602020104020603" pitchFamily="34" charset="77"/>
              </a:rPr>
              <a:t>CONTENTS</a:t>
            </a:r>
            <a:endParaRPr lang="en-US" dirty="0"/>
          </a:p>
        </p:txBody>
      </p:sp>
      <p:sp>
        <p:nvSpPr>
          <p:cNvPr id="5" name="Slide Number Placeholder 4">
            <a:extLst>
              <a:ext uri="{FF2B5EF4-FFF2-40B4-BE49-F238E27FC236}">
                <a16:creationId xmlns:a16="http://schemas.microsoft.com/office/drawing/2014/main" id="{9157728F-9EA1-A705-8E4D-B7823E4F4C26}"/>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1536192" y="1520390"/>
            <a:ext cx="8353532" cy="4507548"/>
          </a:xfrm>
        </p:spPr>
        <p:txBody>
          <a:bodyPr/>
          <a:lstStyle/>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 Private Equity</a:t>
            </a:r>
          </a:p>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a:t>
            </a:r>
            <a:r>
              <a:rPr lang="en-US" dirty="0">
                <a:latin typeface="Segoe UI Light" panose="020B0502040204020203" pitchFamily="34" charset="0"/>
                <a:cs typeface="Segoe UI Light" panose="020B0502040204020203" pitchFamily="34" charset="0"/>
              </a:rPr>
              <a:t> Private Debt</a:t>
            </a:r>
          </a:p>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 Real Estate</a:t>
            </a:r>
          </a:p>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a:t>
            </a:r>
            <a:r>
              <a:rPr lang="en-US" dirty="0">
                <a:latin typeface="Segoe UI Light" panose="020B0502040204020203" pitchFamily="34" charset="0"/>
                <a:cs typeface="Segoe UI Light" panose="020B0502040204020203" pitchFamily="34" charset="0"/>
              </a:rPr>
              <a:t> Infrastructure</a:t>
            </a:r>
          </a:p>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 Natural Resources</a:t>
            </a:r>
          </a:p>
          <a:p>
            <a:pPr marL="342900" indent="-342900" algn="l">
              <a:lnSpc>
                <a:spcPct val="150000"/>
              </a:lnSpc>
              <a:buClr>
                <a:schemeClr val="accent6"/>
              </a:buClr>
              <a:buFont typeface="Courier New" panose="02070309020205020404" pitchFamily="49" charset="0"/>
              <a:buChar char="o"/>
            </a:pPr>
            <a:r>
              <a:rPr lang="en-US" dirty="0">
                <a:solidFill>
                  <a:schemeClr val="bg1"/>
                </a:solidFill>
                <a:latin typeface="Segoe UI Light" panose="020B0502040204020203" pitchFamily="34" charset="0"/>
                <a:cs typeface="Segoe UI Light" panose="020B0502040204020203" pitchFamily="34" charset="0"/>
              </a:rPr>
              <a:t>Investment characteristics of</a:t>
            </a:r>
            <a:r>
              <a:rPr lang="en-US" dirty="0">
                <a:latin typeface="Segoe UI Light" panose="020B0502040204020203" pitchFamily="34" charset="0"/>
                <a:cs typeface="Segoe UI Light" panose="020B0502040204020203" pitchFamily="34" charset="0"/>
              </a:rPr>
              <a:t> Hedge Funds</a:t>
            </a:r>
            <a:endParaRPr lang="en-US" dirty="0">
              <a:solidFill>
                <a:schemeClr val="bg1"/>
              </a:solidFill>
              <a:latin typeface="Segoe UI Light" panose="020B0502040204020203" pitchFamily="34" charset="0"/>
              <a:cs typeface="Segoe UI Light" panose="020B0502040204020203" pitchFamily="34" charset="0"/>
            </a:endParaRPr>
          </a:p>
        </p:txBody>
      </p:sp>
      <p:sp>
        <p:nvSpPr>
          <p:cNvPr id="4" name="Footer Placeholder 3">
            <a:extLst>
              <a:ext uri="{FF2B5EF4-FFF2-40B4-BE49-F238E27FC236}">
                <a16:creationId xmlns:a16="http://schemas.microsoft.com/office/drawing/2014/main" id="{DDD0AE42-75AF-229C-2692-C10ADA4FFA83}"/>
              </a:ext>
            </a:extLst>
          </p:cNvPr>
          <p:cNvSpPr>
            <a:spLocks noGrp="1"/>
          </p:cNvSpPr>
          <p:nvPr>
            <p:ph type="ftr" sz="quarter" idx="10"/>
          </p:nvPr>
        </p:nvSpPr>
        <p:spPr/>
        <p:txBody>
          <a:bodyPr/>
          <a:lstStyle/>
          <a:p>
            <a:r>
              <a:rPr lang="en-US" dirty="0"/>
              <a:t>Alternative Investments</a:t>
            </a:r>
          </a:p>
        </p:txBody>
      </p:sp>
    </p:spTree>
    <p:extLst>
      <p:ext uri="{BB962C8B-B14F-4D97-AF65-F5344CB8AC3E}">
        <p14:creationId xmlns:p14="http://schemas.microsoft.com/office/powerpoint/2010/main" val="354802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Angel investing capital is typically provided in which stage of financing?</a:t>
            </a:r>
          </a:p>
          <a:p>
            <a:pPr algn="l"/>
            <a:endParaRPr lang="en-US" sz="1800" b="0" i="0" u="none" strike="noStrike" baseline="0" dirty="0"/>
          </a:p>
          <a:p>
            <a:pPr algn="l"/>
            <a:r>
              <a:rPr lang="en-US" sz="1800" b="1" i="0" u="none" strike="noStrike" baseline="0" dirty="0"/>
              <a:t>A. </a:t>
            </a:r>
            <a:r>
              <a:rPr lang="en-US" sz="1800" b="0" i="0" u="none" strike="noStrike" baseline="0" dirty="0"/>
              <a:t>Later stage</a:t>
            </a:r>
          </a:p>
          <a:p>
            <a:pPr algn="l"/>
            <a:r>
              <a:rPr lang="en-US" sz="1800" b="1" i="0" u="none" strike="noStrike" baseline="0" dirty="0"/>
              <a:t>B. </a:t>
            </a:r>
            <a:r>
              <a:rPr lang="en-US" sz="1800" b="0" i="0" u="none" strike="noStrike" baseline="0" dirty="0"/>
              <a:t>Formative stage</a:t>
            </a:r>
          </a:p>
          <a:p>
            <a:pPr algn="l"/>
            <a:r>
              <a:rPr lang="en-US" sz="1800" b="1" i="0" u="none" strike="noStrike" baseline="0" dirty="0"/>
              <a:t>C. </a:t>
            </a:r>
            <a:r>
              <a:rPr lang="en-US" sz="1800" b="0" i="0" u="none" strike="noStrike" baseline="0" dirty="0"/>
              <a:t>Mezzanine stage</a:t>
            </a:r>
          </a:p>
          <a:p>
            <a:pPr algn="l"/>
            <a:endParaRPr lang="en-US" sz="1800" dirty="0"/>
          </a:p>
          <a:p>
            <a:pPr algn="l"/>
            <a:r>
              <a:rPr lang="en-US" sz="1800" b="0" i="0" u="none" strike="noStrike" baseline="0" dirty="0"/>
              <a:t>A collateralized loan obligation specialist is </a:t>
            </a:r>
            <a:r>
              <a:rPr lang="en-US" sz="1800" b="0" i="1" u="none" strike="noStrike" baseline="0" dirty="0"/>
              <a:t>most likely </a:t>
            </a:r>
            <a:r>
              <a:rPr lang="en-US" sz="1800" b="0" i="0" u="none" strike="noStrike" baseline="0" dirty="0"/>
              <a:t>to:</a:t>
            </a:r>
          </a:p>
          <a:p>
            <a:pPr algn="l"/>
            <a:endParaRPr lang="en-US" sz="1800" b="0" i="0" u="none" strike="noStrike" baseline="0" dirty="0"/>
          </a:p>
          <a:p>
            <a:pPr algn="l"/>
            <a:r>
              <a:rPr lang="en-US" sz="1800" b="1" i="0" u="none" strike="noStrike" baseline="0" dirty="0"/>
              <a:t>A. </a:t>
            </a:r>
            <a:r>
              <a:rPr lang="en-US" sz="1800" b="0" i="0" u="none" strike="noStrike" baseline="0" dirty="0"/>
              <a:t>sell its debt at a single interest rate.</a:t>
            </a:r>
          </a:p>
          <a:p>
            <a:pPr algn="l"/>
            <a:r>
              <a:rPr lang="en-US" sz="1800" b="1" i="0" u="none" strike="noStrike" baseline="0" dirty="0"/>
              <a:t>B. </a:t>
            </a:r>
            <a:r>
              <a:rPr lang="en-US" sz="1800" b="0" i="0" u="none" strike="noStrike" baseline="0" dirty="0"/>
              <a:t>cater to niche borrowers in specific situations.</a:t>
            </a:r>
          </a:p>
          <a:p>
            <a:pPr algn="l"/>
            <a:r>
              <a:rPr lang="en-US" sz="1800" b="1" i="0" u="none" strike="noStrike" baseline="0" dirty="0"/>
              <a:t>C. </a:t>
            </a:r>
            <a:r>
              <a:rPr lang="en-US" sz="1800" b="0" i="0" u="none" strike="noStrike" baseline="0" dirty="0"/>
              <a:t>rely on diverse risk profiles to complete deals.</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07256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38393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330499"/>
            <a:ext cx="10881359" cy="3947189"/>
          </a:xfrm>
        </p:spPr>
        <p:txBody>
          <a:bodyPr/>
          <a:lstStyle/>
          <a:p>
            <a:pPr marL="285750" indent="-285750"/>
            <a:r>
              <a:rPr lang="en-US" sz="1800" b="0" i="0" u="none" strike="noStrike" baseline="0" dirty="0"/>
              <a:t>Real estate includes two major sectors: </a:t>
            </a:r>
            <a:r>
              <a:rPr lang="en-US" sz="1800" b="1" i="0" u="none" strike="noStrike" baseline="0" dirty="0"/>
              <a:t>residential (75%) and commercial.</a:t>
            </a:r>
          </a:p>
          <a:p>
            <a:endParaRPr lang="en-US" sz="1800" dirty="0"/>
          </a:p>
          <a:p>
            <a:pPr marL="285750" indent="-285750"/>
            <a:r>
              <a:rPr lang="en-US" sz="1800" b="0" i="0" u="none" strike="noStrike" baseline="0" dirty="0"/>
              <a:t>The residential, or housing, market is made up of individual single-family detached homes and multi-family attached units</a:t>
            </a:r>
          </a:p>
          <a:p>
            <a:pPr marL="285750" indent="-285750"/>
            <a:r>
              <a:rPr lang="en-US" sz="1800" b="0" i="0" u="none" strike="noStrike" baseline="0" dirty="0"/>
              <a:t>Commercial real estate includes primarily office buildings, retail shopping centers, and warehouses.</a:t>
            </a:r>
          </a:p>
          <a:p>
            <a:pPr marL="285750" indent="-285750"/>
            <a:r>
              <a:rPr lang="en-US" sz="1800" b="0" i="0" u="none" strike="noStrike" baseline="0" dirty="0"/>
              <a:t>When residential real estate, be it single unit or multi-unit, is owned with the intention to let, lease, or rent the property for income, it is classified as commercial (i.e., income-producing) real estate</a:t>
            </a:r>
          </a:p>
          <a:p>
            <a:pPr marL="285750" indent="-285750"/>
            <a:endParaRPr lang="en-US" sz="1800" dirty="0"/>
          </a:p>
          <a:p>
            <a:pPr marL="285750" indent="-285750"/>
            <a:r>
              <a:rPr lang="en-US" sz="1800" b="0" i="0" u="none" strike="noStrike" baseline="0" dirty="0"/>
              <a:t>The key reasons for investing in real estate include the following potential benefits:</a:t>
            </a:r>
          </a:p>
          <a:p>
            <a:pPr algn="l"/>
            <a:endParaRPr lang="en-US" sz="1800" dirty="0"/>
          </a:p>
          <a:p>
            <a:pPr marL="285750" indent="-285750"/>
            <a:r>
              <a:rPr lang="en-US" sz="1800" b="1" i="0" u="none" strike="noStrike" baseline="0" dirty="0"/>
              <a:t>Competitive &amp; stable long-term total returns </a:t>
            </a:r>
            <a:r>
              <a:rPr lang="en-US" sz="1800" b="0" i="0" u="none" strike="noStrike" baseline="0" dirty="0"/>
              <a:t>over many economic cycles</a:t>
            </a:r>
            <a:r>
              <a:rPr lang="en-US" sz="1800" b="1" i="0" u="none" strike="noStrike" baseline="0" dirty="0"/>
              <a:t> </a:t>
            </a:r>
            <a:r>
              <a:rPr lang="en-US" sz="1800" b="0" i="0" u="none" strike="noStrike" baseline="0" dirty="0"/>
              <a:t>driven by both income generation and capital appreciation</a:t>
            </a:r>
          </a:p>
          <a:p>
            <a:pPr marL="285750" indent="-285750"/>
            <a:r>
              <a:rPr lang="en-US" sz="1800" b="0" i="0" u="none" strike="noStrike" baseline="0" dirty="0"/>
              <a:t>Historically </a:t>
            </a:r>
            <a:r>
              <a:rPr lang="en-US" sz="1800" b="1" i="0" u="none" strike="noStrike" baseline="0" dirty="0"/>
              <a:t>low correlations </a:t>
            </a:r>
            <a:r>
              <a:rPr lang="en-US" sz="1800" b="0" i="0" u="none" strike="noStrike" baseline="0" dirty="0"/>
              <a:t>with other asset classes</a:t>
            </a:r>
            <a:endParaRPr lang="en-US" sz="1800" dirty="0"/>
          </a:p>
          <a:p>
            <a:pPr marL="285750" indent="-285750"/>
            <a:r>
              <a:rPr lang="en-US" sz="1800" b="1" i="0" u="none" strike="noStrike" baseline="0" dirty="0"/>
              <a:t>Inflation hedge </a:t>
            </a:r>
            <a:r>
              <a:rPr lang="en-US" sz="1800" b="0" i="0" u="none" strike="noStrike" baseline="0" dirty="0"/>
              <a:t>if leases provide regular contractual rent step-ups or can be frequently marked to market</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72903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Real estate is different from other asset classes due to its large required capital investment; its illiquidity; its diversity, as no two properties are identical in terms of location, tenant credit mix, lease term, age, and market demographics</a:t>
            </a:r>
          </a:p>
          <a:p>
            <a:pPr marL="285750" indent="-285750"/>
            <a:r>
              <a:rPr lang="en-US" sz="1800" b="0" i="0" u="none" strike="noStrike" baseline="0" dirty="0"/>
              <a:t>Furthermore, price discovery in the private market is opaque. Historical prices may not reflect market conditions. Transaction costs are high.</a:t>
            </a:r>
          </a:p>
          <a:p>
            <a:pPr marL="285750" indent="-285750"/>
            <a:r>
              <a:rPr lang="en-US" sz="1800" b="0" i="0" u="none" strike="noStrike" baseline="0" dirty="0"/>
              <a:t>It may be difficult for small investors to establish a diversified portfolio of wholly owned properties.</a:t>
            </a:r>
          </a:p>
          <a:p>
            <a:pPr marL="285750" indent="-285750"/>
            <a:endParaRPr lang="en-US" sz="1800" dirty="0"/>
          </a:p>
          <a:p>
            <a:pPr marL="285750" indent="-285750"/>
            <a:r>
              <a:rPr lang="en-US" sz="1800" b="0" i="0" u="none" strike="noStrike" baseline="0" dirty="0"/>
              <a:t>True or false: The largest sector of the real estate market by value and size is commercial real estate.</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98643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r>
              <a:rPr lang="en-US" sz="1800" b="1" dirty="0"/>
              <a:t>Residential Property</a:t>
            </a:r>
          </a:p>
          <a:p>
            <a:endParaRPr lang="en-US" sz="1800" dirty="0"/>
          </a:p>
          <a:p>
            <a:pPr marL="285750" indent="-285750"/>
            <a:r>
              <a:rPr lang="en-US" sz="1800" b="0" i="0" u="none" strike="noStrike" baseline="0" dirty="0"/>
              <a:t>For many individuals and families, real estate investment takes the form of direct equity investment (i.e., ownership) in a residence with the intent to occupy it. In other words, a home is purchased. Most purchasers cannot pay 100% cash up front and must borrow funds to buy.</a:t>
            </a:r>
          </a:p>
          <a:p>
            <a:pPr marL="285750" indent="-285750"/>
            <a:r>
              <a:rPr lang="en-US" sz="1800" b="0" i="0" u="none" strike="noStrike" baseline="0" dirty="0"/>
              <a:t>Home loans may be held on the originator’s balance sheet or securitized and offered to the financial markets. Securitization provides indirect debt investment opportunities in residential property to other investors via securitized debt products, such as residential mortgage-backed securities (RMBS).</a:t>
            </a:r>
          </a:p>
          <a:p>
            <a:pPr marL="285750" indent="-285750"/>
            <a:endParaRPr lang="en-US" sz="1800" dirty="0"/>
          </a:p>
          <a:p>
            <a:pPr marL="285750" indent="-285750"/>
            <a:r>
              <a:rPr lang="en-US" sz="1800" b="1" dirty="0"/>
              <a:t>Commercial Real Estate</a:t>
            </a:r>
          </a:p>
          <a:p>
            <a:pPr marL="285750" indent="-285750"/>
            <a:endParaRPr lang="en-US" sz="1800" b="1" dirty="0"/>
          </a:p>
          <a:p>
            <a:pPr marL="285750" indent="-285750"/>
            <a:r>
              <a:rPr lang="en-US" sz="1800" b="0" i="0" u="none" strike="noStrike" baseline="0" dirty="0"/>
              <a:t>Commercial property has traditionally been considered an appropriate direct investment for institutional funds and high-net-worth individuals with long time horizons and limited liquidity needs.</a:t>
            </a:r>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24</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925266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923825" y="260439"/>
            <a:ext cx="10807924" cy="729399"/>
          </a:xfrm>
        </p:spPr>
        <p:txBody>
          <a:bodyPr/>
          <a:lstStyle/>
          <a:p>
            <a:pPr algn="l"/>
            <a:r>
              <a:rPr lang="en-US" dirty="0"/>
              <a:t>Categories of 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774976" y="989838"/>
            <a:ext cx="10881359" cy="3947189"/>
          </a:xfrm>
        </p:spPr>
        <p:txBody>
          <a:bodyPr/>
          <a:lstStyle/>
          <a:p>
            <a:pPr marL="285750" indent="-285750"/>
            <a:r>
              <a:rPr lang="en-US" sz="1800" b="1" i="0" u="none" strike="noStrike" baseline="0" dirty="0"/>
              <a:t>Real estate investment trusts (REITs)</a:t>
            </a:r>
          </a:p>
          <a:p>
            <a:endParaRPr lang="en-US" sz="1800" b="1" dirty="0"/>
          </a:p>
          <a:p>
            <a:pPr marL="285750" indent="-285750"/>
            <a:r>
              <a:rPr lang="en-US" sz="1800" b="0" i="0" u="none" strike="noStrike" baseline="0" dirty="0"/>
              <a:t>REITs are known as pass-through businesses, meaning that REITs are not taxed at the corporate level.</a:t>
            </a:r>
          </a:p>
          <a:p>
            <a:pPr marL="285750" indent="-285750"/>
            <a:r>
              <a:rPr lang="en-US" sz="1800" b="0" i="0" u="none" strike="noStrike" baseline="0" dirty="0"/>
              <a:t>The business strategy for equity REITs is simple: Maximize property occupancy rates and rents to maximize income and dividends.</a:t>
            </a:r>
          </a:p>
          <a:p>
            <a:pPr marL="285750" indent="-285750"/>
            <a:r>
              <a:rPr lang="en-US" sz="1800" b="0" i="0" u="none" strike="noStrike" baseline="0" dirty="0"/>
              <a:t>REITs, like other public companies, must report earnings per share based on net income as defined by GAAP or IFRS</a:t>
            </a:r>
          </a:p>
          <a:p>
            <a:pPr marL="285750" indent="-285750"/>
            <a:endParaRPr lang="en-US" sz="1800" b="1" i="0" u="none" strike="noStrike" baseline="0" dirty="0"/>
          </a:p>
          <a:p>
            <a:pPr marL="285750" indent="-285750"/>
            <a:r>
              <a:rPr lang="en-US" sz="1800" b="1" i="0" u="none" strike="noStrike" baseline="0" dirty="0"/>
              <a:t>Mortgage-Backed Securities (MBS)</a:t>
            </a:r>
          </a:p>
          <a:p>
            <a:pPr algn="l"/>
            <a:endParaRPr lang="en-US" sz="1800" b="0" i="0" u="none" strike="noStrike" baseline="0" dirty="0"/>
          </a:p>
          <a:p>
            <a:pPr marL="285750" indent="-285750"/>
            <a:r>
              <a:rPr lang="en-US" sz="1800" b="0" i="0" u="none" strike="noStrike" baseline="0" dirty="0"/>
              <a:t>MBS structuring is based on the asset-backed securitization model of transforming illiquid assets (mortgages) into liquid securities and transferring risk from asset owners (banks, finance companies) to investors. </a:t>
            </a:r>
          </a:p>
          <a:p>
            <a:pPr marL="285750" indent="-285750"/>
            <a:r>
              <a:rPr lang="en-US" sz="1800" b="0" i="0" u="none" strike="noStrike" baseline="0" dirty="0"/>
              <a:t>An MBS issuer/originator forms a special purpose vehicle (SPV) to buy mortgages from lenders and other mortgage owners and use them to create a diversified mortgage pool. The MBS issuer assigns the incoming stream of mortgage interest income and principal payments to individual security tranches sold to investors. Each tranche is assigned a priority distribution ranking</a:t>
            </a:r>
            <a:endParaRPr lang="en-US" sz="1800" dirty="0"/>
          </a:p>
          <a:p>
            <a:pPr marL="285750" indent="-285750"/>
            <a:endParaRPr lang="en-US" sz="1800" b="1" i="0" u="none" strike="noStrike" baseline="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38165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39788" y="566928"/>
            <a:ext cx="10151866" cy="671660"/>
          </a:xfrm>
        </p:spPr>
        <p:txBody>
          <a:bodyPr anchor="b">
            <a:normAutofit/>
          </a:bodyPr>
          <a:lstStyle/>
          <a:p>
            <a:r>
              <a:rPr lang="en-US" sz="2700" dirty="0"/>
              <a:t>Commercial MORTGAGE-BACKED SECURITY</a:t>
            </a:r>
          </a:p>
        </p:txBody>
      </p:sp>
      <p:pic>
        <p:nvPicPr>
          <p:cNvPr id="5" name="Picture 4">
            <a:extLst>
              <a:ext uri="{FF2B5EF4-FFF2-40B4-BE49-F238E27FC236}">
                <a16:creationId xmlns:a16="http://schemas.microsoft.com/office/drawing/2014/main" id="{69CC8130-EB8F-4D5B-983F-3B0249C807E0}"/>
              </a:ext>
            </a:extLst>
          </p:cNvPr>
          <p:cNvPicPr>
            <a:picLocks noChangeAspect="1"/>
          </p:cNvPicPr>
          <p:nvPr/>
        </p:nvPicPr>
        <p:blipFill>
          <a:blip r:embed="rId2"/>
          <a:stretch>
            <a:fillRect/>
          </a:stretch>
        </p:blipFill>
        <p:spPr>
          <a:xfrm>
            <a:off x="5183188" y="1549432"/>
            <a:ext cx="6841224" cy="4156043"/>
          </a:xfrm>
          <a:prstGeom prst="rect">
            <a:avLst/>
          </a:prstGeom>
          <a:noFill/>
        </p:spPr>
      </p:pic>
      <p:sp>
        <p:nvSpPr>
          <p:cNvPr id="15" name="Text Placeholder 3">
            <a:extLst>
              <a:ext uri="{FF2B5EF4-FFF2-40B4-BE49-F238E27FC236}">
                <a16:creationId xmlns:a16="http://schemas.microsoft.com/office/drawing/2014/main" id="{B150827C-BDC8-2DF1-D923-382666C98406}"/>
              </a:ext>
            </a:extLst>
          </p:cNvPr>
          <p:cNvSpPr>
            <a:spLocks noGrp="1"/>
          </p:cNvSpPr>
          <p:nvPr>
            <p:ph type="body" sz="half" idx="2"/>
          </p:nvPr>
        </p:nvSpPr>
        <p:spPr>
          <a:xfrm>
            <a:off x="850392" y="1394036"/>
            <a:ext cx="3932237" cy="3811588"/>
          </a:xfrm>
        </p:spPr>
        <p:txBody>
          <a:bodyPr/>
          <a:lstStyle/>
          <a:p>
            <a:pPr marL="285750" indent="-285750" algn="l">
              <a:buFont typeface="Arial" panose="020B0604020202020204" pitchFamily="34" charset="0"/>
              <a:buChar char="•"/>
            </a:pPr>
            <a:r>
              <a:rPr lang="en-US" sz="1800" b="0" i="0" u="none" strike="noStrike" baseline="0" dirty="0"/>
              <a:t>Risk-averse investors, primarily insurance companies, prefer the lowest-risk tranches, which first receive interest and principal. </a:t>
            </a:r>
          </a:p>
          <a:p>
            <a:pPr marL="285750" indent="-285750" algn="l">
              <a:buFont typeface="Arial" panose="020B0604020202020204" pitchFamily="34" charset="0"/>
              <a:buChar char="•"/>
            </a:pPr>
            <a:r>
              <a:rPr lang="en-US" sz="1800" b="0" i="0" u="none" strike="noStrike" baseline="0" dirty="0"/>
              <a:t>Investors who choose the senior notes with the highest credit rating expect to earn a low return</a:t>
            </a:r>
            <a:endParaRPr lang="en-US" sz="1800" dirty="0"/>
          </a:p>
          <a:p>
            <a:pPr marL="285750" indent="-285750" algn="l">
              <a:buFont typeface="Arial" panose="020B0604020202020204" pitchFamily="34" charset="0"/>
              <a:buChar char="•"/>
            </a:pPr>
            <a:r>
              <a:rPr lang="en-US" sz="1800" b="0" i="0" u="none" strike="noStrike" baseline="0" dirty="0"/>
              <a:t>When interest rates decline, borrowers are  likely to accelerate prepayment of their loans, resulting in the faster amortization of each MBS tranche </a:t>
            </a:r>
          </a:p>
          <a:p>
            <a:pPr marL="285750" indent="-285750" algn="l">
              <a:buFont typeface="Arial" panose="020B0604020202020204" pitchFamily="34" charset="0"/>
              <a:buChar char="•"/>
            </a:pPr>
            <a:r>
              <a:rPr lang="en-US" sz="1800" b="0" i="0" u="none" strike="noStrike" baseline="0" dirty="0"/>
              <a:t>Conversely, when rates rise, property owner prepayments can slowdown, lengthening the duration of most MBS tranches</a:t>
            </a:r>
            <a:endParaRPr lang="en-US" dirty="0"/>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26</a:t>
            </a:fld>
            <a:endParaRPr lang="en-US"/>
          </a:p>
        </p:txBody>
      </p:sp>
    </p:spTree>
    <p:extLst>
      <p:ext uri="{BB962C8B-B14F-4D97-AF65-F5344CB8AC3E}">
        <p14:creationId xmlns:p14="http://schemas.microsoft.com/office/powerpoint/2010/main" val="358020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Forms of real estate investing</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999102" cy="4589534"/>
          </a:xfrm>
        </p:spPr>
        <p:txBody>
          <a:bodyPr/>
          <a:lstStyle/>
          <a:p>
            <a:r>
              <a:rPr lang="en-US" sz="1800" b="1" dirty="0"/>
              <a:t>Direct Real Estate Investing</a:t>
            </a:r>
          </a:p>
          <a:p>
            <a:endParaRPr lang="en-US" sz="1800" dirty="0"/>
          </a:p>
          <a:p>
            <a:r>
              <a:rPr lang="en-US" sz="1800" dirty="0"/>
              <a:t>Benefits: Control, Tax benefits (via depreciation &amp; interest expense)</a:t>
            </a:r>
          </a:p>
          <a:p>
            <a:pPr marL="342900" indent="-342900"/>
            <a:r>
              <a:rPr lang="en-US" sz="1800" dirty="0"/>
              <a:t>Disadvantages: Large capital requirements, risk of portfolio concentration, local real estate market expertise, extensive time required to manage property</a:t>
            </a:r>
          </a:p>
          <a:p>
            <a:pPr marL="342900" indent="-342900"/>
            <a:endParaRPr lang="en-US" sz="1800" dirty="0"/>
          </a:p>
          <a:p>
            <a:pPr marL="342900" indent="-342900"/>
            <a:r>
              <a:rPr lang="en-US" sz="1800" b="1" dirty="0"/>
              <a:t>Indirect Real Estate Investing</a:t>
            </a:r>
          </a:p>
          <a:p>
            <a:pPr marL="342900" indent="-342900"/>
            <a:endParaRPr lang="en-US" sz="1800" dirty="0"/>
          </a:p>
          <a:p>
            <a:pPr marL="285750" indent="-285750"/>
            <a:r>
              <a:rPr lang="en-US" sz="1800" b="0" i="0" u="none" strike="noStrike" baseline="0" dirty="0"/>
              <a:t>Indirect investing provides access to the underlying real estate assets through a variety of pooled investment vehicles. </a:t>
            </a:r>
          </a:p>
          <a:p>
            <a:pPr marL="285750" indent="-285750"/>
            <a:r>
              <a:rPr lang="en-US" sz="1800" b="0" i="0" u="none" strike="noStrike" baseline="0" dirty="0"/>
              <a:t>They can be public or private, such as limited partnerships, mutual funds, REITs, and exchange-traded funds (ETFs). </a:t>
            </a:r>
          </a:p>
          <a:p>
            <a:pPr marL="285750" indent="-285750"/>
            <a:r>
              <a:rPr lang="en-US" sz="1800" b="0" i="0" u="none" strike="noStrike" baseline="0" dirty="0"/>
              <a:t>Equity REITs own real estate, mortgage REITs own real estate mortgages and MBS, and hybrid REITs own both.</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27</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31010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Forms of real estate investing</a:t>
            </a:r>
          </a:p>
        </p:txBody>
      </p:sp>
      <p:pic>
        <p:nvPicPr>
          <p:cNvPr id="5" name="Content Placeholder 4">
            <a:extLst>
              <a:ext uri="{FF2B5EF4-FFF2-40B4-BE49-F238E27FC236}">
                <a16:creationId xmlns:a16="http://schemas.microsoft.com/office/drawing/2014/main" id="{5AEE8700-71D5-459C-8E5E-973D3BA82E6D}"/>
              </a:ext>
            </a:extLst>
          </p:cNvPr>
          <p:cNvPicPr>
            <a:picLocks noGrp="1" noChangeAspect="1"/>
          </p:cNvPicPr>
          <p:nvPr>
            <p:ph idx="1"/>
          </p:nvPr>
        </p:nvPicPr>
        <p:blipFill>
          <a:blip r:embed="rId3"/>
          <a:stretch>
            <a:fillRect/>
          </a:stretch>
        </p:blipFill>
        <p:spPr>
          <a:xfrm>
            <a:off x="850391" y="1326894"/>
            <a:ext cx="8227621" cy="2664461"/>
          </a:xfrm>
        </p:spPr>
      </p:pic>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28</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pic>
        <p:nvPicPr>
          <p:cNvPr id="7" name="Picture 6">
            <a:extLst>
              <a:ext uri="{FF2B5EF4-FFF2-40B4-BE49-F238E27FC236}">
                <a16:creationId xmlns:a16="http://schemas.microsoft.com/office/drawing/2014/main" id="{211F2ECF-E46F-4308-BBEA-C4BE4F620041}"/>
              </a:ext>
            </a:extLst>
          </p:cNvPr>
          <p:cNvPicPr>
            <a:picLocks noChangeAspect="1"/>
          </p:cNvPicPr>
          <p:nvPr/>
        </p:nvPicPr>
        <p:blipFill>
          <a:blip r:embed="rId4"/>
          <a:stretch>
            <a:fillRect/>
          </a:stretch>
        </p:blipFill>
        <p:spPr>
          <a:xfrm>
            <a:off x="850391" y="3991355"/>
            <a:ext cx="8227621" cy="2133087"/>
          </a:xfrm>
          <a:prstGeom prst="rect">
            <a:avLst/>
          </a:prstGeom>
        </p:spPr>
      </p:pic>
    </p:spTree>
    <p:extLst>
      <p:ext uri="{BB962C8B-B14F-4D97-AF65-F5344CB8AC3E}">
        <p14:creationId xmlns:p14="http://schemas.microsoft.com/office/powerpoint/2010/main" val="230504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566928"/>
            <a:ext cx="10881360" cy="1069848"/>
          </a:xfrm>
        </p:spPr>
        <p:txBody>
          <a:bodyPr anchor="ctr">
            <a:normAutofit/>
          </a:bodyPr>
          <a:lstStyle/>
          <a:p>
            <a:r>
              <a:rPr lang="en-US" sz="3400" dirty="0"/>
              <a:t>return characteristics of 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38200" y="1825625"/>
            <a:ext cx="5181600" cy="4351338"/>
          </a:xfrm>
        </p:spPr>
        <p:txBody>
          <a:bodyPr>
            <a:normAutofit lnSpcReduction="10000"/>
          </a:bodyPr>
          <a:lstStyle/>
          <a:p>
            <a:pPr marL="285750" indent="-285750"/>
            <a:r>
              <a:rPr lang="en-US" sz="1800" b="0" i="0" u="none" strike="noStrike" baseline="0" dirty="0"/>
              <a:t>Real estate values are reported by property owners, advisers, and fund managers, and many private investors do not report results, giving rise to </a:t>
            </a:r>
            <a:r>
              <a:rPr lang="en-US" sz="1800" b="1" i="0" u="none" strike="noStrike" baseline="0" dirty="0"/>
              <a:t>selection bias.</a:t>
            </a:r>
          </a:p>
          <a:p>
            <a:pPr marL="285750" indent="-285750"/>
            <a:endParaRPr lang="en-US" sz="1800" b="0" i="0" u="none" strike="noStrike" baseline="0" dirty="0"/>
          </a:p>
          <a:p>
            <a:pPr marL="285750" indent="-285750"/>
            <a:r>
              <a:rPr lang="en-US" sz="1800" b="0" i="0" u="none" strike="noStrike" baseline="0" dirty="0"/>
              <a:t>Industry associations, practitioners, and academics have developed </a:t>
            </a:r>
            <a:r>
              <a:rPr lang="en-US" sz="1800" b="1" i="1" u="none" strike="noStrike" baseline="0" dirty="0"/>
              <a:t>repeat sales indexes </a:t>
            </a:r>
            <a:r>
              <a:rPr lang="en-US" sz="1800" b="0" i="0" u="none" strike="noStrike" baseline="0" dirty="0"/>
              <a:t>that are transaction based rather than appraisal based. </a:t>
            </a:r>
          </a:p>
          <a:p>
            <a:pPr marL="285750" indent="-285750"/>
            <a:r>
              <a:rPr lang="en-US" sz="1800" b="0" i="0" u="none" strike="noStrike" baseline="0" dirty="0"/>
              <a:t>The repeat-sales method is a manner of calculating changes in the sales price of the same piece of real estate within specific time frames.</a:t>
            </a:r>
          </a:p>
          <a:p>
            <a:pPr marL="285750" indent="-285750"/>
            <a:r>
              <a:rPr lang="en-US" sz="1800" b="0" i="0" u="none" strike="noStrike" baseline="0" dirty="0"/>
              <a:t>These indexes suffer from a sample selection bias because the properties sold in each period vary and may be unrepresentative of the larger market</a:t>
            </a:r>
            <a:endParaRPr lang="en-US" sz="1800" dirty="0"/>
          </a:p>
        </p:txBody>
      </p:sp>
      <p:pic>
        <p:nvPicPr>
          <p:cNvPr id="5" name="Picture 4" descr="Table&#10;&#10;Description automatically generated">
            <a:extLst>
              <a:ext uri="{FF2B5EF4-FFF2-40B4-BE49-F238E27FC236}">
                <a16:creationId xmlns:a16="http://schemas.microsoft.com/office/drawing/2014/main" id="{54C8ED74-0C75-4560-803A-EF2905E10FE6}"/>
              </a:ext>
            </a:extLst>
          </p:cNvPr>
          <p:cNvPicPr>
            <a:picLocks noChangeAspect="1"/>
          </p:cNvPicPr>
          <p:nvPr/>
        </p:nvPicPr>
        <p:blipFill>
          <a:blip r:embed="rId2"/>
          <a:stretch>
            <a:fillRect/>
          </a:stretch>
        </p:blipFill>
        <p:spPr>
          <a:xfrm>
            <a:off x="6172200" y="2893727"/>
            <a:ext cx="5181600" cy="2215133"/>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29</a:t>
            </a:fld>
            <a:endParaRPr lang="en-US"/>
          </a:p>
        </p:txBody>
      </p:sp>
    </p:spTree>
    <p:extLst>
      <p:ext uri="{BB962C8B-B14F-4D97-AF65-F5344CB8AC3E}">
        <p14:creationId xmlns:p14="http://schemas.microsoft.com/office/powerpoint/2010/main" val="382649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capital</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Private Capital is a broad term for </a:t>
            </a:r>
            <a:r>
              <a:rPr lang="en-US" sz="1800" b="1" i="0" u="none" strike="noStrike" baseline="0" dirty="0"/>
              <a:t>funding provided to companies sourced from neither the public equity nor debt markets.</a:t>
            </a:r>
            <a:r>
              <a:rPr lang="en-US" sz="1800" b="0" i="0" u="none" strike="noStrike" baseline="0" dirty="0"/>
              <a:t> Capital provided in the form of equity investments is called private equity, whereas capital provided as a loan or other form of debt is called private debt.</a:t>
            </a:r>
          </a:p>
          <a:p>
            <a:pPr algn="l"/>
            <a:endParaRPr lang="en-US" sz="1800" dirty="0"/>
          </a:p>
          <a:p>
            <a:pPr marL="285750" indent="-285750"/>
            <a:r>
              <a:rPr lang="en-US" sz="1800" b="0" i="0" u="none" strike="noStrike" baseline="0" dirty="0"/>
              <a:t>Private equity refers to investment in privately owned companies or in public companies intended to be taken private. </a:t>
            </a:r>
          </a:p>
          <a:p>
            <a:pPr marL="285750" indent="-285750"/>
            <a:r>
              <a:rPr lang="en-US" sz="1800" b="1" i="0" u="none" strike="noStrike" baseline="0" dirty="0"/>
              <a:t>Key private equity investment strategies include leveraged buyouts (e.g., MBOs and MBIs), venture capital, growth capital. Primary exit strategies include trade sale, IPO, and recapitalization.</a:t>
            </a:r>
          </a:p>
          <a:p>
            <a:pPr algn="l"/>
            <a:endParaRPr lang="en-US" sz="1800" dirty="0"/>
          </a:p>
          <a:p>
            <a:pPr marL="285750" indent="-285750"/>
            <a:r>
              <a:rPr lang="en-US" sz="1800" b="0" i="0" u="none" strike="noStrike" baseline="0" dirty="0"/>
              <a:t>Private debt refers to various forms of debt provided by investors to private entities. </a:t>
            </a:r>
          </a:p>
          <a:p>
            <a:pPr marL="285750" indent="-285750"/>
            <a:r>
              <a:rPr lang="en-US" sz="1800" b="1" i="0" u="none" strike="noStrike" baseline="0" dirty="0"/>
              <a:t>Key private debt strategies include direct lending, mezzanine debt, and venture debt. Private debt also includes specialized strategies, such as CLOs (Collateralized Loan Obligation), unitranche debt, real estate debt, and infrastructure debt.</a:t>
            </a:r>
            <a:endParaRPr lang="en-US" sz="20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62657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err="1"/>
              <a:t>rISK</a:t>
            </a:r>
            <a:r>
              <a:rPr lang="en-US" sz="3600" dirty="0"/>
              <a:t> characteristics of 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Real estate investments, like any investment, may underperform expectations. Property values vary across macro (national and global economic) and micro (local) conditions and with interest rate levels.</a:t>
            </a:r>
          </a:p>
          <a:p>
            <a:pPr marL="285750" indent="-285750"/>
            <a:endParaRPr lang="en-US" sz="1800" dirty="0"/>
          </a:p>
          <a:p>
            <a:pPr marL="285750" indent="-285750"/>
            <a:r>
              <a:rPr lang="en-US" sz="1800" b="0" i="0" u="none" strike="noStrike" baseline="0" dirty="0"/>
              <a:t>Property development is subject to special risks, including regulatory issues, construction delays, and cost overruns.</a:t>
            </a:r>
          </a:p>
          <a:p>
            <a:pPr marL="285750" indent="-285750"/>
            <a:r>
              <a:rPr lang="en-US" sz="1800" b="0" i="0" u="none" strike="noStrike" baseline="0" dirty="0"/>
              <a:t>Environmental regulation is one regulatory hurdle, as is the failure to receive zoning, occupancy, and other approvals and permits.</a:t>
            </a:r>
          </a:p>
          <a:p>
            <a:pPr marL="285750" indent="-285750"/>
            <a:r>
              <a:rPr lang="en-US" sz="1800" b="0" i="0" u="none" strike="noStrike" baseline="0" dirty="0"/>
              <a:t>There are risks around the fund management team’s ability to select, finance, and manage real properties and to account for changes in government regulation.</a:t>
            </a:r>
          </a:p>
          <a:p>
            <a:pPr algn="l"/>
            <a:endParaRPr lang="en-US" sz="2000" dirty="0"/>
          </a:p>
          <a:p>
            <a:pPr marL="285750" indent="-285750"/>
            <a:r>
              <a:rPr lang="en-US" sz="1800" b="1" i="0" u="none" strike="noStrike" baseline="0" dirty="0"/>
              <a:t>As the loan-to-value ratio increases and interest coverage weakens, the probability of default increases. This impacts both debt or equity investors</a:t>
            </a:r>
            <a:endParaRPr lang="en-US" sz="20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4169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832104"/>
            <a:ext cx="10881360" cy="1069848"/>
          </a:xfrm>
        </p:spPr>
        <p:txBody>
          <a:bodyPr anchor="ctr">
            <a:normAutofit/>
          </a:bodyPr>
          <a:lstStyle/>
          <a:p>
            <a:r>
              <a:rPr lang="en-US" sz="3400"/>
              <a:t>Diversification benefits of real estate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38200" y="1825624"/>
            <a:ext cx="5711952" cy="4620895"/>
          </a:xfrm>
        </p:spPr>
        <p:txBody>
          <a:bodyPr>
            <a:normAutofit/>
          </a:bodyPr>
          <a:lstStyle/>
          <a:p>
            <a:pPr marL="285750" indent="-285750"/>
            <a:r>
              <a:rPr lang="en-US" sz="1500" b="0" i="0" u="none" strike="noStrike" baseline="0" dirty="0"/>
              <a:t>Many investors find the real estate sector attractive for providing high, steady current income. Although broad stock market gains are derived mostly from long-term capital appreciation, more than half of the returns from private core and listed real estate are derived from income. </a:t>
            </a:r>
          </a:p>
          <a:p>
            <a:pPr marL="285750" indent="-285750"/>
            <a:r>
              <a:rPr lang="en-US" sz="1500" b="0" i="0" u="none" strike="noStrike" baseline="0" dirty="0"/>
              <a:t>Throughout a market cycle, income is a more consistent source of return than capital appreciation, and hence, it is lower risk.</a:t>
            </a:r>
          </a:p>
          <a:p>
            <a:endParaRPr lang="en-US" sz="1500" dirty="0"/>
          </a:p>
          <a:p>
            <a:pPr marL="285750" indent="-285750"/>
            <a:r>
              <a:rPr lang="en-US" sz="1500" b="0" i="0" u="none" strike="noStrike" baseline="0" dirty="0"/>
              <a:t>Real estate’s moderate correlation with other asset classes adds to its attractiveness.</a:t>
            </a:r>
          </a:p>
          <a:p>
            <a:endParaRPr lang="en-US" sz="1500" dirty="0"/>
          </a:p>
          <a:p>
            <a:pPr marL="285750" indent="-285750"/>
            <a:r>
              <a:rPr lang="en-US" sz="1500" b="0" i="0" u="none" strike="noStrike" baseline="0" dirty="0"/>
              <a:t>There are periods when equity REIT correlations with other securities are elevated, and they are at their highest during steep market downturns, such as the 2007–08 financial crisis. </a:t>
            </a:r>
            <a:endParaRPr lang="en-US" sz="1500" dirty="0"/>
          </a:p>
        </p:txBody>
      </p:sp>
      <p:pic>
        <p:nvPicPr>
          <p:cNvPr id="5" name="Picture 4">
            <a:extLst>
              <a:ext uri="{FF2B5EF4-FFF2-40B4-BE49-F238E27FC236}">
                <a16:creationId xmlns:a16="http://schemas.microsoft.com/office/drawing/2014/main" id="{D38C24D7-EB5D-463C-8770-E185249C1FA3}"/>
              </a:ext>
            </a:extLst>
          </p:cNvPr>
          <p:cNvPicPr>
            <a:picLocks noChangeAspect="1"/>
          </p:cNvPicPr>
          <p:nvPr/>
        </p:nvPicPr>
        <p:blipFill>
          <a:blip r:embed="rId2"/>
          <a:stretch>
            <a:fillRect/>
          </a:stretch>
        </p:blipFill>
        <p:spPr>
          <a:xfrm>
            <a:off x="6550151" y="2148491"/>
            <a:ext cx="5422773" cy="1545490"/>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31</a:t>
            </a:fld>
            <a:endParaRPr lang="en-US"/>
          </a:p>
        </p:txBody>
      </p:sp>
      <p:pic>
        <p:nvPicPr>
          <p:cNvPr id="7" name="Picture 6">
            <a:extLst>
              <a:ext uri="{FF2B5EF4-FFF2-40B4-BE49-F238E27FC236}">
                <a16:creationId xmlns:a16="http://schemas.microsoft.com/office/drawing/2014/main" id="{F6C0088D-BB97-41FA-9EE2-A86AEC025A49}"/>
              </a:ext>
            </a:extLst>
          </p:cNvPr>
          <p:cNvPicPr>
            <a:picLocks noChangeAspect="1"/>
          </p:cNvPicPr>
          <p:nvPr/>
        </p:nvPicPr>
        <p:blipFill>
          <a:blip r:embed="rId3"/>
          <a:stretch>
            <a:fillRect/>
          </a:stretch>
        </p:blipFill>
        <p:spPr>
          <a:xfrm>
            <a:off x="6550150" y="3589151"/>
            <a:ext cx="5422774" cy="1366898"/>
          </a:xfrm>
          <a:prstGeom prst="rect">
            <a:avLst/>
          </a:prstGeom>
        </p:spPr>
      </p:pic>
    </p:spTree>
    <p:extLst>
      <p:ext uri="{BB962C8B-B14F-4D97-AF65-F5344CB8AC3E}">
        <p14:creationId xmlns:p14="http://schemas.microsoft.com/office/powerpoint/2010/main" val="2809391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Which of the following relates to a benefit when owning real estate directly?</a:t>
            </a:r>
          </a:p>
          <a:p>
            <a:pPr algn="l"/>
            <a:endParaRPr lang="en-US" sz="1800" b="0" i="0" u="none" strike="noStrike" baseline="0" dirty="0"/>
          </a:p>
          <a:p>
            <a:pPr algn="l"/>
            <a:r>
              <a:rPr lang="en-US" sz="1800" b="1" i="0" u="none" strike="noStrike" baseline="0" dirty="0"/>
              <a:t>A. </a:t>
            </a:r>
            <a:r>
              <a:rPr lang="en-US" sz="1800" b="0" i="0" u="none" strike="noStrike" baseline="0" dirty="0"/>
              <a:t>Taxes</a:t>
            </a:r>
          </a:p>
          <a:p>
            <a:pPr algn="l"/>
            <a:r>
              <a:rPr lang="en-US" sz="1800" b="1" i="0" u="none" strike="noStrike" baseline="0" dirty="0"/>
              <a:t>B. </a:t>
            </a:r>
            <a:r>
              <a:rPr lang="en-US" sz="1800" b="0" i="0" u="none" strike="noStrike" baseline="0" dirty="0"/>
              <a:t>Capital requirements</a:t>
            </a:r>
          </a:p>
          <a:p>
            <a:pPr algn="l"/>
            <a:r>
              <a:rPr lang="en-US" sz="1800" b="1" i="0" u="none" strike="noStrike" baseline="0" dirty="0"/>
              <a:t>C. </a:t>
            </a:r>
            <a:r>
              <a:rPr lang="en-US" sz="1800" b="0" i="0" u="none" strike="noStrike" baseline="0" dirty="0"/>
              <a:t>Portfolio concentration</a:t>
            </a:r>
          </a:p>
          <a:p>
            <a:pPr algn="l"/>
            <a:endParaRPr lang="en-US" sz="1800" dirty="0"/>
          </a:p>
          <a:p>
            <a:pPr algn="l"/>
            <a:r>
              <a:rPr lang="en-US" sz="1800" b="0" i="0" u="none" strike="noStrike" baseline="0" dirty="0"/>
              <a:t>Which of the following statements regarding mortgage-backed securities is true?</a:t>
            </a:r>
          </a:p>
          <a:p>
            <a:pPr algn="l"/>
            <a:endParaRPr lang="en-US" sz="1800" b="0" i="0" u="none" strike="noStrike" baseline="0" dirty="0"/>
          </a:p>
          <a:p>
            <a:pPr algn="l"/>
            <a:r>
              <a:rPr lang="en-US" sz="1800" b="1" i="0" u="none" strike="noStrike" baseline="0" dirty="0"/>
              <a:t>A. </a:t>
            </a:r>
            <a:r>
              <a:rPr lang="en-US" sz="1800" b="0" i="0" u="none" strike="noStrike" baseline="0" dirty="0"/>
              <a:t>Insurance companies prefer the first-loss tranche.</a:t>
            </a:r>
          </a:p>
          <a:p>
            <a:pPr algn="l"/>
            <a:r>
              <a:rPr lang="en-US" sz="1800" b="1" i="0" u="none" strike="noStrike" baseline="0" dirty="0"/>
              <a:t>B. </a:t>
            </a:r>
            <a:r>
              <a:rPr lang="en-US" sz="1800" b="0" i="0" u="none" strike="noStrike" baseline="0" dirty="0"/>
              <a:t>When interest rates rise, prepayments will likely accelerate.</a:t>
            </a:r>
          </a:p>
          <a:p>
            <a:pPr algn="l"/>
            <a:r>
              <a:rPr lang="en-US" sz="1800" b="1" i="0" u="none" strike="noStrike" baseline="0" dirty="0"/>
              <a:t>C. </a:t>
            </a:r>
            <a:r>
              <a:rPr lang="en-US" sz="1800" b="0" i="0" u="none" strike="noStrike" baseline="0" dirty="0"/>
              <a:t>When interest rates fall, the low-risk senior tranche will amortize more quickly.</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72200"/>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92864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Which of the following statements regarding REITs is true?</a:t>
            </a:r>
          </a:p>
          <a:p>
            <a:pPr algn="l"/>
            <a:endParaRPr lang="en-US" sz="1800" b="0" i="0" u="none" strike="noStrike" baseline="0" dirty="0"/>
          </a:p>
          <a:p>
            <a:pPr marL="285750" indent="-285750"/>
            <a:r>
              <a:rPr lang="en-US" sz="1800" b="1" i="0" u="none" strike="noStrike" baseline="0" dirty="0"/>
              <a:t>A. </a:t>
            </a:r>
            <a:r>
              <a:rPr lang="en-US" sz="1800" b="0" i="0" u="none" strike="noStrike" baseline="0" dirty="0"/>
              <a:t>According to GAAP, equity REITs are exempt from reporting earnings per share.</a:t>
            </a:r>
          </a:p>
          <a:p>
            <a:pPr marL="285750" indent="-285750"/>
            <a:r>
              <a:rPr lang="en-US" sz="1800" b="1" i="0" u="none" strike="noStrike" baseline="0" dirty="0"/>
              <a:t>B. </a:t>
            </a:r>
            <a:r>
              <a:rPr lang="en-US" sz="1800" b="0" i="0" u="none" strike="noStrike" baseline="0" dirty="0"/>
              <a:t>Though equity REIT correlations with other asset classes are typically moderate, they are highest during steep market downturns.</a:t>
            </a:r>
          </a:p>
          <a:p>
            <a:pPr marL="285750" indent="-285750"/>
            <a:r>
              <a:rPr lang="en-US" sz="1800" b="1" i="0" u="none" strike="noStrike" baseline="0" dirty="0"/>
              <a:t>C. </a:t>
            </a:r>
            <a:r>
              <a:rPr lang="en-US" sz="1800" b="0" i="0" u="none" strike="noStrike" baseline="0" dirty="0"/>
              <a:t>The REIT corporation pays taxes on income, and the REIT shareholder pays taxes on the REIT’s dividend distribution of after-tax earnings.</a:t>
            </a:r>
          </a:p>
          <a:p>
            <a:pPr marL="285750" indent="-285750"/>
            <a:endParaRPr lang="en-US" sz="1800" dirty="0"/>
          </a:p>
          <a:p>
            <a:pPr algn="l"/>
            <a:r>
              <a:rPr lang="en-US" sz="1800" b="0" i="0" u="none" strike="noStrike" baseline="0" dirty="0"/>
              <a:t>What is the </a:t>
            </a:r>
            <a:r>
              <a:rPr lang="en-US" sz="1800" b="0" i="1" u="none" strike="noStrike" baseline="0" dirty="0"/>
              <a:t>most </a:t>
            </a:r>
            <a:r>
              <a:rPr lang="en-US" sz="1800" b="0" i="0" u="none" strike="noStrike" baseline="0" dirty="0"/>
              <a:t>significant drawback of a repeat sales index to measure returns to real estate?</a:t>
            </a:r>
          </a:p>
          <a:p>
            <a:pPr algn="l"/>
            <a:endParaRPr lang="en-US" sz="1800" b="0" i="0" u="none" strike="noStrike" baseline="0" dirty="0"/>
          </a:p>
          <a:p>
            <a:pPr algn="l"/>
            <a:r>
              <a:rPr lang="en-US" sz="1800" b="1" i="0" u="none" strike="noStrike" baseline="0" dirty="0"/>
              <a:t>A. </a:t>
            </a:r>
            <a:r>
              <a:rPr lang="en-US" sz="1800" b="0" i="0" u="none" strike="noStrike" baseline="0" dirty="0"/>
              <a:t>Sample selection bias</a:t>
            </a:r>
          </a:p>
          <a:p>
            <a:pPr algn="l"/>
            <a:r>
              <a:rPr lang="en-US" sz="1800" b="1" i="0" u="none" strike="noStrike" baseline="0" dirty="0"/>
              <a:t>B. </a:t>
            </a:r>
            <a:r>
              <a:rPr lang="en-US" sz="1800" b="0" i="0" u="none" strike="noStrike" baseline="0" dirty="0"/>
              <a:t>Understatement of volatility</a:t>
            </a:r>
          </a:p>
          <a:p>
            <a:pPr algn="l"/>
            <a:r>
              <a:rPr lang="en-US" sz="1800" b="1" i="0" u="none" strike="noStrike" baseline="0" dirty="0"/>
              <a:t>C. </a:t>
            </a:r>
            <a:r>
              <a:rPr lang="en-US" sz="1800" b="0" i="0" u="none" strike="noStrike" baseline="0" dirty="0"/>
              <a:t>Reliance on subjective appraisals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72200"/>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30827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As the loan-to-value ratio increases for a real estate investment, risk </a:t>
            </a:r>
            <a:r>
              <a:rPr lang="en-US" sz="1800" b="0" i="1" u="none" strike="noStrike" baseline="0" dirty="0"/>
              <a:t>most likely </a:t>
            </a:r>
            <a:r>
              <a:rPr lang="en-US" sz="1800" b="0" i="0" u="none" strike="noStrike" baseline="0" dirty="0"/>
              <a:t>increases for:</a:t>
            </a:r>
          </a:p>
          <a:p>
            <a:pPr algn="l"/>
            <a:endParaRPr lang="en-US" sz="1800" b="0" i="0" u="none" strike="noStrike" baseline="0" dirty="0"/>
          </a:p>
          <a:p>
            <a:pPr algn="l"/>
            <a:r>
              <a:rPr lang="en-US" sz="1800" b="1" i="0" u="none" strike="noStrike" baseline="0" dirty="0"/>
              <a:t>A. </a:t>
            </a:r>
            <a:r>
              <a:rPr lang="en-US" sz="1800" b="0" i="0" u="none" strike="noStrike" baseline="0" dirty="0"/>
              <a:t>debt investors only.</a:t>
            </a:r>
          </a:p>
          <a:p>
            <a:pPr algn="l"/>
            <a:r>
              <a:rPr lang="en-US" sz="1800" b="1" i="0" u="none" strike="noStrike" baseline="0" dirty="0"/>
              <a:t>B. </a:t>
            </a:r>
            <a:r>
              <a:rPr lang="en-US" sz="1800" b="0" i="0" u="none" strike="noStrike" baseline="0" dirty="0"/>
              <a:t>equity investors only.</a:t>
            </a:r>
          </a:p>
          <a:p>
            <a:pPr algn="l"/>
            <a:r>
              <a:rPr lang="en-US" sz="1800" b="1" i="0" u="none" strike="noStrike" baseline="0" dirty="0"/>
              <a:t>C. </a:t>
            </a:r>
            <a:r>
              <a:rPr lang="en-US" sz="1800" b="0" i="0" u="none" strike="noStrike" baseline="0" dirty="0"/>
              <a:t>both debt and equity investors.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34</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72200"/>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96914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infrastructure</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The assets underlying infrastructure investments are real, capital intensive, and long lived. </a:t>
            </a:r>
          </a:p>
          <a:p>
            <a:pPr marL="285750" indent="-285750"/>
            <a:r>
              <a:rPr lang="en-US" sz="1800" b="0" i="0" u="none" strike="noStrike" baseline="0" dirty="0"/>
              <a:t>These assets are intended for </a:t>
            </a:r>
            <a:r>
              <a:rPr lang="en-US" sz="1800" b="1" i="0" u="none" strike="noStrike" baseline="0" dirty="0"/>
              <a:t>public use</a:t>
            </a:r>
            <a:r>
              <a:rPr lang="en-US" sz="1800" b="0" i="0" u="none" strike="noStrike" baseline="0" dirty="0"/>
              <a:t>, and they </a:t>
            </a:r>
            <a:r>
              <a:rPr lang="en-US" sz="1800" b="1" i="0" u="none" strike="noStrike" baseline="0" dirty="0"/>
              <a:t>provide essential services</a:t>
            </a:r>
            <a:r>
              <a:rPr lang="en-US" sz="1800" b="0" i="0" u="none" strike="noStrike" baseline="0" dirty="0"/>
              <a:t>. Examples include </a:t>
            </a:r>
            <a:r>
              <a:rPr lang="en-US" sz="1800" b="1" i="0" u="none" strike="noStrike" baseline="0" dirty="0"/>
              <a:t>airports, health care facilities, and power plants. </a:t>
            </a:r>
          </a:p>
          <a:p>
            <a:pPr marL="285750" indent="-285750"/>
            <a:r>
              <a:rPr lang="en-US" sz="1800" b="0" i="0" u="none" strike="noStrike" baseline="0" dirty="0"/>
              <a:t>Funding is often done on a public–private partnership basis.</a:t>
            </a:r>
          </a:p>
          <a:p>
            <a:pPr algn="l"/>
            <a:r>
              <a:rPr lang="en-US" sz="1800" b="0" i="0" u="none" strike="noStrike" baseline="0" dirty="0"/>
              <a:t>The broadest categorization organizes investments into economic and social infrastructure assets</a:t>
            </a:r>
          </a:p>
          <a:p>
            <a:pPr marL="285750" indent="-285750"/>
            <a:endParaRPr lang="en-US" sz="1800" dirty="0"/>
          </a:p>
          <a:p>
            <a:pPr marL="285750" indent="-285750"/>
            <a:r>
              <a:rPr lang="en-US" sz="1800" b="0" i="0" u="none" strike="noStrike" baseline="0" dirty="0"/>
              <a:t>Infrastructure investments may also be categorized by the underlying asset’s stage of development:</a:t>
            </a:r>
          </a:p>
          <a:p>
            <a:pPr marL="285750" indent="-285750"/>
            <a:r>
              <a:rPr lang="en-US" sz="1800" b="0" i="0" u="none" strike="noStrike" baseline="0" dirty="0"/>
              <a:t>Investing in infrastructure assets </a:t>
            </a:r>
            <a:r>
              <a:rPr lang="en-US" sz="1800" b="0" i="1" u="none" strike="noStrike" baseline="0" dirty="0"/>
              <a:t>that are to be constructed </a:t>
            </a:r>
            <a:r>
              <a:rPr lang="en-US" sz="1800" b="0" i="0" u="none" strike="noStrike" baseline="0" dirty="0"/>
              <a:t>is generally referred to as </a:t>
            </a:r>
            <a:r>
              <a:rPr lang="en-US" sz="1800" b="1" i="0" u="none" strike="noStrike" baseline="0" dirty="0"/>
              <a:t>greenfield investment</a:t>
            </a:r>
            <a:r>
              <a:rPr lang="en-US" sz="1800" b="0" i="0" u="none" strike="noStrike" baseline="0" dirty="0"/>
              <a:t>.</a:t>
            </a:r>
          </a:p>
          <a:p>
            <a:pPr marL="285750" indent="-285750"/>
            <a:r>
              <a:rPr lang="en-US" sz="1800" b="0" i="0" u="none" strike="noStrike" baseline="0" dirty="0"/>
              <a:t> Investing in </a:t>
            </a:r>
            <a:r>
              <a:rPr lang="en-US" sz="1800" b="0" i="1" u="none" strike="noStrike" baseline="0" dirty="0"/>
              <a:t>existing </a:t>
            </a:r>
            <a:r>
              <a:rPr lang="en-US" sz="1800" b="0" i="0" u="none" strike="noStrike" baseline="0" dirty="0"/>
              <a:t>infrastructure assets may be referred to as </a:t>
            </a:r>
            <a:r>
              <a:rPr lang="en-US" sz="1800" b="1" i="0" u="none" strike="noStrike" baseline="0" dirty="0"/>
              <a:t>brownfield investment</a:t>
            </a:r>
            <a:r>
              <a:rPr lang="en-US" sz="1800" b="0" i="0" u="none" strike="noStrike" baseline="0" dirty="0"/>
              <a:t>.</a:t>
            </a:r>
          </a:p>
          <a:p>
            <a:pPr marL="285750" indent="-285750"/>
            <a:endParaRPr lang="en-US" sz="1800" dirty="0"/>
          </a:p>
          <a:p>
            <a:pPr marL="285750" indent="-285750"/>
            <a:r>
              <a:rPr lang="en-US" sz="1800" b="0" i="0" u="none" strike="noStrike" baseline="0" dirty="0"/>
              <a:t>Allocations to infrastructure investments have increased due to increasing interest by investors (demand-side growth) but also because governments have provided more investment opportunities (supply-side growth) as they expand the financing of infrastructure assets and privatization of services.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5660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39788" y="596621"/>
            <a:ext cx="9341160" cy="784781"/>
          </a:xfrm>
        </p:spPr>
        <p:txBody>
          <a:bodyPr anchor="b">
            <a:normAutofit/>
          </a:bodyPr>
          <a:lstStyle/>
          <a:p>
            <a:r>
              <a:rPr lang="en-US" sz="2500" dirty="0"/>
              <a:t>Infrastructure - Characteristics</a:t>
            </a:r>
          </a:p>
        </p:txBody>
      </p:sp>
      <p:pic>
        <p:nvPicPr>
          <p:cNvPr id="5" name="Picture 4" descr="Diagram&#10;&#10;Description automatically generated">
            <a:extLst>
              <a:ext uri="{FF2B5EF4-FFF2-40B4-BE49-F238E27FC236}">
                <a16:creationId xmlns:a16="http://schemas.microsoft.com/office/drawing/2014/main" id="{6AC7F26C-6240-4CAA-8308-2B077D406C20}"/>
              </a:ext>
            </a:extLst>
          </p:cNvPr>
          <p:cNvPicPr>
            <a:picLocks noChangeAspect="1"/>
          </p:cNvPicPr>
          <p:nvPr/>
        </p:nvPicPr>
        <p:blipFill>
          <a:blip r:embed="rId2"/>
          <a:stretch>
            <a:fillRect/>
          </a:stretch>
        </p:blipFill>
        <p:spPr>
          <a:xfrm>
            <a:off x="5137608" y="1650458"/>
            <a:ext cx="6663462" cy="4814350"/>
          </a:xfrm>
          <a:prstGeom prst="rect">
            <a:avLst/>
          </a:prstGeom>
          <a:noFill/>
        </p:spPr>
      </p:pic>
      <p:sp>
        <p:nvSpPr>
          <p:cNvPr id="15" name="Text Placeholder 3">
            <a:extLst>
              <a:ext uri="{FF2B5EF4-FFF2-40B4-BE49-F238E27FC236}">
                <a16:creationId xmlns:a16="http://schemas.microsoft.com/office/drawing/2014/main" id="{404B91F8-37B2-55F6-0D60-4EC3F3332B6A}"/>
              </a:ext>
            </a:extLst>
          </p:cNvPr>
          <p:cNvSpPr>
            <a:spLocks noGrp="1"/>
          </p:cNvSpPr>
          <p:nvPr>
            <p:ph type="body" sz="half" idx="2"/>
          </p:nvPr>
        </p:nvSpPr>
        <p:spPr>
          <a:xfrm>
            <a:off x="839788" y="2057400"/>
            <a:ext cx="3932237" cy="3811588"/>
          </a:xfrm>
        </p:spPr>
        <p:txBody>
          <a:bodyPr/>
          <a:lstStyle/>
          <a:p>
            <a:pPr marL="285750" indent="-285750" algn="l">
              <a:buFont typeface="Arial" panose="020B0604020202020204" pitchFamily="34" charset="0"/>
              <a:buChar char="•"/>
            </a:pPr>
            <a:r>
              <a:rPr lang="en-US" sz="1800" b="0" i="0" u="none" strike="noStrike" baseline="0" dirty="0"/>
              <a:t>An increasingly important theme of infrastructure investing is the incorporation of environmental, social, and governance (ESG) criteria such as investments in renewable energy sources projects</a:t>
            </a:r>
            <a:endParaRPr lang="en-US" dirty="0"/>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36</a:t>
            </a:fld>
            <a:endParaRPr lang="en-US"/>
          </a:p>
        </p:txBody>
      </p:sp>
    </p:spTree>
    <p:extLst>
      <p:ext uri="{BB962C8B-B14F-4D97-AF65-F5344CB8AC3E}">
        <p14:creationId xmlns:p14="http://schemas.microsoft.com/office/powerpoint/2010/main" val="347127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0782"/>
            <a:ext cx="10881360" cy="772291"/>
          </a:xfrm>
        </p:spPr>
        <p:txBody>
          <a:bodyPr/>
          <a:lstStyle/>
          <a:p>
            <a:pPr algn="l"/>
            <a:r>
              <a:rPr lang="en-US" sz="2800" dirty="0"/>
              <a:t>CATEGORIES OF INFRASTRUCTURE INVESTMENTS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189097"/>
            <a:ext cx="10881360" cy="4297303"/>
          </a:xfrm>
        </p:spPr>
        <p:txBody>
          <a:bodyPr/>
          <a:lstStyle/>
          <a:p>
            <a:pPr marL="285750" indent="-285750"/>
            <a:r>
              <a:rPr lang="en-US" sz="1800" b="0" i="0" u="none" strike="noStrike" baseline="0" dirty="0"/>
              <a:t>Economic infrastructure assets support economic activity and include three broad types of assets:</a:t>
            </a:r>
          </a:p>
          <a:p>
            <a:pPr marL="285750" indent="-285750"/>
            <a:endParaRPr lang="en-US" sz="1800" b="0" i="0" u="none" strike="noStrike" baseline="0" dirty="0"/>
          </a:p>
          <a:p>
            <a:pPr marL="342900" indent="-342900" algn="l">
              <a:buFont typeface="+mj-lt"/>
              <a:buAutoNum type="arabicPeriod"/>
            </a:pPr>
            <a:r>
              <a:rPr lang="en-US" sz="1800" b="1" i="0" u="none" strike="noStrike" baseline="0" dirty="0"/>
              <a:t>Transportation assets</a:t>
            </a:r>
            <a:r>
              <a:rPr lang="en-US" sz="1800" b="0" i="0" u="none" strike="noStrike" baseline="0" dirty="0"/>
              <a:t>: include </a:t>
            </a:r>
            <a:r>
              <a:rPr lang="en-US" sz="1800" b="1" i="0" u="none" strike="noStrike" baseline="0" dirty="0"/>
              <a:t>roads, bridges, tunnels, airports, seaports, and heavy and light/urban railway systems</a:t>
            </a:r>
            <a:r>
              <a:rPr lang="en-US" sz="1800" b="0" i="0" u="none" strike="noStrike" baseline="0" dirty="0"/>
              <a:t>. Income will usually be linked to demand based on traffic, airport, and seaport charges, tolls, and rail fares and hence is deemed to carry market risk.</a:t>
            </a:r>
          </a:p>
          <a:p>
            <a:pPr marL="342900" indent="-342900" algn="l">
              <a:buFont typeface="+mj-lt"/>
              <a:buAutoNum type="arabicPeriod"/>
            </a:pPr>
            <a:r>
              <a:rPr lang="en-US" sz="1800" b="1" dirty="0"/>
              <a:t>I</a:t>
            </a:r>
            <a:r>
              <a:rPr lang="en-US" sz="1800" b="1" i="0" u="none" strike="noStrike" baseline="0" dirty="0"/>
              <a:t>nformation and communication technology (ICT) assets</a:t>
            </a:r>
            <a:r>
              <a:rPr lang="en-US" sz="1800" b="0" i="0" u="none" strike="noStrike" baseline="0" dirty="0"/>
              <a:t>: include infrastructure that stores, broadcasts, and transmits information or data, such as </a:t>
            </a:r>
            <a:r>
              <a:rPr lang="en-US" sz="1800" b="1" i="0" u="none" strike="noStrike" baseline="0" dirty="0"/>
              <a:t>telecommunication towers and data centers</a:t>
            </a:r>
            <a:r>
              <a:rPr lang="en-US" sz="1800" b="0" i="0" u="none" strike="noStrike" baseline="0" dirty="0"/>
              <a:t>.</a:t>
            </a:r>
          </a:p>
          <a:p>
            <a:pPr marL="342900" indent="-342900" algn="l">
              <a:buFont typeface="+mj-lt"/>
              <a:buAutoNum type="arabicPeriod"/>
            </a:pPr>
            <a:r>
              <a:rPr lang="en-US" sz="1800" b="1" dirty="0"/>
              <a:t>U</a:t>
            </a:r>
            <a:r>
              <a:rPr lang="en-US" sz="1800" b="1" i="0" u="none" strike="noStrike" baseline="0" dirty="0"/>
              <a:t>tility and energy assets</a:t>
            </a:r>
            <a:r>
              <a:rPr lang="en-US" sz="1800" b="0" i="0" u="none" strike="noStrike" baseline="0" dirty="0"/>
              <a:t>: Utility assets transmit, store, and distribute </a:t>
            </a:r>
            <a:r>
              <a:rPr lang="en-US" sz="1800" b="1" i="0" u="none" strike="noStrike" baseline="0" dirty="0"/>
              <a:t>gas, water, and electricity;</a:t>
            </a:r>
            <a:r>
              <a:rPr lang="en-US" sz="1800" b="0" i="0" u="none" strike="noStrike" baseline="0" dirty="0"/>
              <a:t> and they treat solid waste. Utility assets increasingly encompass environmentally sustainable development, with a greater focus on renewable technologies, including </a:t>
            </a:r>
            <a:r>
              <a:rPr lang="en-US" sz="1800" b="1" i="0" u="none" strike="noStrike" baseline="0" dirty="0"/>
              <a:t>solar, wind, and waste-to-energy power generation.</a:t>
            </a:r>
          </a:p>
          <a:p>
            <a:pPr marL="342900" indent="-342900" algn="l">
              <a:buFont typeface="+mj-lt"/>
              <a:buAutoNum type="arabicPeriod"/>
            </a:pPr>
            <a:endParaRPr lang="en-US" sz="1800" dirty="0"/>
          </a:p>
          <a:p>
            <a:pPr marL="285750" indent="-285750"/>
            <a:r>
              <a:rPr lang="en-US" sz="1800" b="0" i="0" u="none" strike="noStrike" baseline="0" dirty="0"/>
              <a:t>Social infrastructure assets are directed toward human activities and include such assets as educational, health care, social housing</a:t>
            </a:r>
          </a:p>
          <a:p>
            <a:pPr marL="285750" indent="-285750"/>
            <a:r>
              <a:rPr lang="en-US" sz="1800" b="0" i="0" u="none" strike="noStrike" baseline="0" dirty="0"/>
              <a:t>In some countries, this model has been extended to other public infrastructure, such as courthouses and government and municipal buildings.</a:t>
            </a:r>
          </a:p>
          <a:p>
            <a:pPr marL="342900" indent="-342900"/>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37</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00681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200" dirty="0"/>
              <a:t>forms OF INFRASTRUCTURE INVESTMENTS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endParaRPr lang="en-US" sz="1800" dirty="0"/>
          </a:p>
          <a:p>
            <a:pPr marL="285750" indent="-285750"/>
            <a:r>
              <a:rPr lang="en-US" sz="1800" b="0" i="0" u="none" strike="noStrike" baseline="0" dirty="0"/>
              <a:t>As is the case with real estate investments, infrastructure investments take a variety of forms. The choice of the vehicle affects the investor’s liquidity, cash flow, and income streams. </a:t>
            </a:r>
          </a:p>
          <a:p>
            <a:pPr marL="285750" indent="-285750"/>
            <a:endParaRPr lang="en-US" sz="1800" b="0" i="0" u="none" strike="noStrike" baseline="0" dirty="0"/>
          </a:p>
          <a:p>
            <a:pPr marL="285750" indent="-285750"/>
            <a:r>
              <a:rPr lang="en-US" sz="1800" b="0" i="0" u="none" strike="noStrike" baseline="0" dirty="0"/>
              <a:t>Investing directly in the underlying assets provides control and the opportunity to capture full value. </a:t>
            </a:r>
          </a:p>
          <a:p>
            <a:pPr marL="285750" indent="-285750"/>
            <a:r>
              <a:rPr lang="en-US" sz="1800" b="0" i="0" u="none" strike="noStrike" baseline="0" dirty="0"/>
              <a:t>It entails a large investment, however, and results in concentration and liquidity risks while the assets are managed and operated. </a:t>
            </a:r>
          </a:p>
          <a:p>
            <a:pPr marL="285750" indent="-285750"/>
            <a:r>
              <a:rPr lang="en-US" sz="1800" b="0" i="0" u="none" strike="noStrike" baseline="0" dirty="0"/>
              <a:t>Hence, direct investment often happens in consortia, with strategic partners better placed to manage certain risks (e.g., operational) or with other financial/institutional investors to limit individual concentration risk.</a:t>
            </a:r>
          </a:p>
          <a:p>
            <a:pPr marL="285750" indent="-285750"/>
            <a:endParaRPr lang="en-US" sz="1800" b="0" i="0" u="none" strike="noStrike" baseline="0" dirty="0"/>
          </a:p>
          <a:p>
            <a:pPr marL="285750" indent="-285750"/>
            <a:r>
              <a:rPr lang="en-US" sz="1800" b="0" i="0" u="none" strike="noStrike" baseline="0" dirty="0"/>
              <a:t>Most investors invest indirectly in infrastructure projects. Indirect investment vehicles include infrastructure funds, infrastructure ETFs, </a:t>
            </a:r>
            <a:r>
              <a:rPr lang="en-US" sz="1800" b="0" i="0" u="none" strike="noStrike" baseline="0" dirty="0" err="1"/>
              <a:t>InvITs</a:t>
            </a:r>
            <a:r>
              <a:rPr lang="en-US" sz="1800" b="0" i="0" u="none" strike="noStrike" baseline="0" dirty="0"/>
              <a:t> and company shares.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38</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976214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773113" y="509682"/>
            <a:ext cx="10512424" cy="1068388"/>
          </a:xfrm>
        </p:spPr>
        <p:txBody>
          <a:bodyPr anchor="b">
            <a:normAutofit/>
          </a:bodyPr>
          <a:lstStyle/>
          <a:p>
            <a:r>
              <a:rPr lang="en-US" sz="2500" dirty="0"/>
              <a:t>Risk and return characteristics &amp; diversification benefit of infrastructure</a:t>
            </a:r>
          </a:p>
        </p:txBody>
      </p:sp>
      <p:pic>
        <p:nvPicPr>
          <p:cNvPr id="5" name="Content Placeholder 4">
            <a:extLst>
              <a:ext uri="{FF2B5EF4-FFF2-40B4-BE49-F238E27FC236}">
                <a16:creationId xmlns:a16="http://schemas.microsoft.com/office/drawing/2014/main" id="{D84F10BB-94B2-48EE-96EE-429842BE5B0F}"/>
              </a:ext>
            </a:extLst>
          </p:cNvPr>
          <p:cNvPicPr>
            <a:picLocks noGrp="1" noChangeAspect="1"/>
          </p:cNvPicPr>
          <p:nvPr>
            <p:ph idx="1"/>
          </p:nvPr>
        </p:nvPicPr>
        <p:blipFill>
          <a:blip r:embed="rId2"/>
          <a:stretch>
            <a:fillRect/>
          </a:stretch>
        </p:blipFill>
        <p:spPr>
          <a:xfrm>
            <a:off x="4768849" y="1804035"/>
            <a:ext cx="6887031" cy="3615690"/>
          </a:xfrm>
          <a:noFill/>
        </p:spPr>
      </p:pic>
      <p:sp>
        <p:nvSpPr>
          <p:cNvPr id="15" name="Text Placeholder 3">
            <a:extLst>
              <a:ext uri="{FF2B5EF4-FFF2-40B4-BE49-F238E27FC236}">
                <a16:creationId xmlns:a16="http://schemas.microsoft.com/office/drawing/2014/main" id="{6AA87768-AD1A-242D-44AF-EB5B6C68A76A}"/>
              </a:ext>
            </a:extLst>
          </p:cNvPr>
          <p:cNvSpPr>
            <a:spLocks noGrp="1"/>
          </p:cNvSpPr>
          <p:nvPr>
            <p:ph type="body" sz="half" idx="2"/>
          </p:nvPr>
        </p:nvSpPr>
        <p:spPr>
          <a:xfrm>
            <a:off x="836612" y="1804035"/>
            <a:ext cx="3932237" cy="3811588"/>
          </a:xfrm>
        </p:spPr>
        <p:txBody>
          <a:bodyPr/>
          <a:lstStyle/>
          <a:p>
            <a:pPr marL="285750" indent="-285750">
              <a:buFont typeface="Arial" panose="020B0604020202020204" pitchFamily="34" charset="0"/>
              <a:buChar char="•"/>
            </a:pPr>
            <a:r>
              <a:rPr lang="en-US" sz="1800" dirty="0"/>
              <a:t>Return ranges from 14% to 6%</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Risk factors include Operational Risk, Construction Risk, Regulatory Risk, Political Risk </a:t>
            </a:r>
            <a:r>
              <a:rPr lang="en-US" sz="1800" dirty="0" err="1"/>
              <a:t>etc</a:t>
            </a:r>
            <a:endParaRPr lang="en-US" sz="1800" dirty="0"/>
          </a:p>
          <a:p>
            <a:pPr marL="285750" indent="-285750">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b="0" i="0" u="none" strike="noStrike" baseline="0" dirty="0"/>
              <a:t>Investing in infrastructure may add an income stream, increase portfolio diversification by adding an asset class with typically low correlation with existing investments and offer some protection against inflation.</a:t>
            </a:r>
            <a:endParaRPr lang="en-US" sz="1800" dirty="0"/>
          </a:p>
          <a:p>
            <a:endParaRPr lang="en-US" sz="1800" dirty="0"/>
          </a:p>
          <a:p>
            <a:endParaRPr lang="en-US" sz="1800" dirty="0"/>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39</a:t>
            </a:fld>
            <a:endParaRPr lang="en-US"/>
          </a:p>
        </p:txBody>
      </p:sp>
    </p:spTree>
    <p:extLst>
      <p:ext uri="{BB962C8B-B14F-4D97-AF65-F5344CB8AC3E}">
        <p14:creationId xmlns:p14="http://schemas.microsoft.com/office/powerpoint/2010/main" val="119149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832104"/>
            <a:ext cx="10881360" cy="1069848"/>
          </a:xfrm>
        </p:spPr>
        <p:txBody>
          <a:bodyPr anchor="ctr">
            <a:normAutofit/>
          </a:bodyPr>
          <a:lstStyle/>
          <a:p>
            <a:r>
              <a:rPr lang="en-US"/>
              <a:t>Private equity</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38200" y="1825625"/>
            <a:ext cx="5181600" cy="4351338"/>
          </a:xfrm>
        </p:spPr>
        <p:txBody>
          <a:bodyPr>
            <a:normAutofit/>
          </a:bodyPr>
          <a:lstStyle/>
          <a:p>
            <a:pPr marL="285750" indent="-285750"/>
            <a:r>
              <a:rPr lang="en-US" sz="2400" b="0" i="0" u="none" strike="noStrike" baseline="0" dirty="0"/>
              <a:t>A firm may manage many </a:t>
            </a:r>
            <a:r>
              <a:rPr lang="en-US" sz="2400" b="1" i="0" u="none" strike="noStrike" baseline="0" dirty="0"/>
              <a:t>private equity funds</a:t>
            </a:r>
            <a:r>
              <a:rPr lang="en-US" sz="2400" b="0" i="0" u="none" strike="noStrike" baseline="0" dirty="0"/>
              <a:t>, each composed of several investments, and the companies owned are often called </a:t>
            </a:r>
            <a:r>
              <a:rPr lang="en-US" sz="2400" b="1" i="0" u="none" strike="noStrike" baseline="0" dirty="0"/>
              <a:t>portfolio companies </a:t>
            </a:r>
            <a:r>
              <a:rPr lang="en-US" sz="2400" b="0" i="0" u="none" strike="noStrike" baseline="0" dirty="0"/>
              <a:t>because they will be part of a private equity fund portfolio. E.g., Sequoia Capital</a:t>
            </a:r>
          </a:p>
          <a:p>
            <a:pPr marL="285750" indent="-285750"/>
            <a:endParaRPr lang="en-US" sz="2400" dirty="0"/>
          </a:p>
          <a:p>
            <a:pPr marL="285750" indent="-285750"/>
            <a:r>
              <a:rPr lang="en-US" sz="2400" dirty="0"/>
              <a:t>V</a:t>
            </a:r>
            <a:r>
              <a:rPr lang="en-US" sz="2400" b="0" i="0" u="none" strike="noStrike" baseline="0" dirty="0"/>
              <a:t>enture capital, </a:t>
            </a:r>
            <a:r>
              <a:rPr lang="en-US" sz="2400" dirty="0"/>
              <a:t>G</a:t>
            </a:r>
            <a:r>
              <a:rPr lang="en-US" sz="2400" b="0" i="0" u="none" strike="noStrike" baseline="0" dirty="0"/>
              <a:t>rowth capital &amp; Leveraged buyouts represent the primary private equity strategies.</a:t>
            </a:r>
          </a:p>
          <a:p>
            <a:pPr marL="285750" indent="-285750"/>
            <a:endParaRPr lang="en-US" sz="2400" dirty="0"/>
          </a:p>
          <a:p>
            <a:pPr marL="285750" indent="-285750"/>
            <a:endParaRPr lang="en-US" sz="2400" dirty="0"/>
          </a:p>
        </p:txBody>
      </p:sp>
      <p:pic>
        <p:nvPicPr>
          <p:cNvPr id="5" name="Picture 4">
            <a:extLst>
              <a:ext uri="{FF2B5EF4-FFF2-40B4-BE49-F238E27FC236}">
                <a16:creationId xmlns:a16="http://schemas.microsoft.com/office/drawing/2014/main" id="{695AAEBB-EABA-46AC-ABEC-A07B83BEFD71}"/>
              </a:ext>
            </a:extLst>
          </p:cNvPr>
          <p:cNvPicPr>
            <a:picLocks noChangeAspect="1"/>
          </p:cNvPicPr>
          <p:nvPr/>
        </p:nvPicPr>
        <p:blipFill>
          <a:blip r:embed="rId3"/>
          <a:stretch>
            <a:fillRect/>
          </a:stretch>
        </p:blipFill>
        <p:spPr>
          <a:xfrm>
            <a:off x="5933693" y="2124076"/>
            <a:ext cx="5884167" cy="3353974"/>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315694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200"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Compared with direct investment in infrastructure, publicly traded infrastructure securities are characterized by:</a:t>
            </a:r>
          </a:p>
          <a:p>
            <a:pPr algn="l"/>
            <a:endParaRPr lang="en-US" sz="1800" b="1" i="0" u="none" strike="noStrike" baseline="0" dirty="0"/>
          </a:p>
          <a:p>
            <a:pPr algn="l"/>
            <a:r>
              <a:rPr lang="en-US" sz="1800" b="1" i="0" u="none" strike="noStrike" baseline="0" dirty="0"/>
              <a:t>A. </a:t>
            </a:r>
            <a:r>
              <a:rPr lang="en-US" sz="1800" b="0" i="0" u="none" strike="noStrike" baseline="0" dirty="0"/>
              <a:t>higher concentration risk.</a:t>
            </a:r>
          </a:p>
          <a:p>
            <a:pPr algn="l"/>
            <a:r>
              <a:rPr lang="en-US" sz="1800" b="1" i="0" u="none" strike="noStrike" baseline="0" dirty="0"/>
              <a:t>B. </a:t>
            </a:r>
            <a:r>
              <a:rPr lang="en-US" sz="1800" b="0" i="0" u="none" strike="noStrike" baseline="0" dirty="0"/>
              <a:t>more transparent governance.</a:t>
            </a:r>
          </a:p>
          <a:p>
            <a:pPr algn="l"/>
            <a:r>
              <a:rPr lang="en-US" sz="1800" b="1" i="0" u="none" strike="noStrike" baseline="0" dirty="0"/>
              <a:t>C. </a:t>
            </a:r>
            <a:r>
              <a:rPr lang="en-US" sz="1800" b="0" i="0" u="none" strike="noStrike" baseline="0" dirty="0"/>
              <a:t>greater control over the infrastructure assets.</a:t>
            </a:r>
          </a:p>
          <a:p>
            <a:pPr algn="l"/>
            <a:endParaRPr lang="en-US" sz="1800" dirty="0"/>
          </a:p>
          <a:p>
            <a:pPr marL="285750" indent="-285750"/>
            <a:r>
              <a:rPr lang="en-US" sz="1800" b="0" i="0" u="none" strike="noStrike" baseline="0" dirty="0"/>
              <a:t>An investor chooses to invest in a brownfield, rather than a greenfield, infrastructure project. The investor is </a:t>
            </a:r>
            <a:r>
              <a:rPr lang="en-US" sz="1800" b="0" i="1" u="none" strike="noStrike" baseline="0" dirty="0"/>
              <a:t>most likely </a:t>
            </a:r>
            <a:r>
              <a:rPr lang="en-US" sz="1800" b="0" i="0" u="none" strike="noStrike" baseline="0" dirty="0"/>
              <a:t>motivated by:</a:t>
            </a:r>
          </a:p>
          <a:p>
            <a:pPr marL="285750" indent="-285750"/>
            <a:endParaRPr lang="en-US" sz="1800" b="0" i="0" u="none" strike="noStrike" baseline="0" dirty="0"/>
          </a:p>
          <a:p>
            <a:pPr algn="l"/>
            <a:r>
              <a:rPr lang="en-US" sz="1800" b="1" i="0" u="none" strike="noStrike" baseline="0" dirty="0"/>
              <a:t>A. </a:t>
            </a:r>
            <a:r>
              <a:rPr lang="en-US" sz="1800" b="0" i="0" u="none" strike="noStrike" baseline="0" dirty="0"/>
              <a:t>growth opportunities.</a:t>
            </a:r>
          </a:p>
          <a:p>
            <a:pPr algn="l"/>
            <a:r>
              <a:rPr lang="en-US" sz="1800" b="1" i="0" u="none" strike="noStrike" baseline="0" dirty="0"/>
              <a:t>B. </a:t>
            </a:r>
            <a:r>
              <a:rPr lang="en-US" sz="1800" b="0" i="0" u="none" strike="noStrike" baseline="0" dirty="0"/>
              <a:t>predictable cash flows.</a:t>
            </a:r>
          </a:p>
          <a:p>
            <a:pPr algn="l"/>
            <a:r>
              <a:rPr lang="en-US" sz="1800" b="1" i="0" u="none" strike="noStrike" baseline="0" dirty="0"/>
              <a:t>C. </a:t>
            </a:r>
            <a:r>
              <a:rPr lang="en-US" sz="1800" b="0" i="0" u="none" strike="noStrike" baseline="0" dirty="0"/>
              <a:t>higher expected returns.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35443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200"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The privatization of an existing hospital is best described as:</a:t>
            </a:r>
          </a:p>
          <a:p>
            <a:pPr algn="l"/>
            <a:endParaRPr lang="en-US" sz="1800" b="0" i="0" u="none" strike="noStrike" baseline="0" dirty="0"/>
          </a:p>
          <a:p>
            <a:pPr algn="l"/>
            <a:r>
              <a:rPr lang="en-US" sz="1800" b="1" i="0" u="none" strike="noStrike" baseline="0" dirty="0"/>
              <a:t>A. </a:t>
            </a:r>
            <a:r>
              <a:rPr lang="en-US" sz="1800" b="0" i="0" u="none" strike="noStrike" baseline="0" dirty="0"/>
              <a:t>a greenfield investment.</a:t>
            </a:r>
          </a:p>
          <a:p>
            <a:pPr algn="l"/>
            <a:r>
              <a:rPr lang="en-US" sz="1800" b="1" i="0" u="none" strike="noStrike" baseline="0" dirty="0"/>
              <a:t>B. </a:t>
            </a:r>
            <a:r>
              <a:rPr lang="en-US" sz="1800" b="0" i="0" u="none" strike="noStrike" baseline="0" dirty="0"/>
              <a:t>a brownfield investment.</a:t>
            </a:r>
          </a:p>
          <a:p>
            <a:pPr algn="l"/>
            <a:r>
              <a:rPr lang="en-US" sz="1800" b="1" i="0" u="none" strike="noStrike" baseline="0" dirty="0"/>
              <a:t>C. </a:t>
            </a:r>
            <a:r>
              <a:rPr lang="en-US" sz="1800" b="0" i="0" u="none" strike="noStrike" baseline="0" dirty="0"/>
              <a:t>an economic infrastructure investment.</a:t>
            </a:r>
          </a:p>
          <a:p>
            <a:pPr algn="l"/>
            <a:endParaRPr lang="en-US" sz="1800" dirty="0"/>
          </a:p>
          <a:p>
            <a:pPr algn="l"/>
            <a:r>
              <a:rPr lang="en-US" sz="1800" b="0" i="0" u="none" strike="noStrike" baseline="0" dirty="0"/>
              <a:t>Risks in infrastructure investing are </a:t>
            </a:r>
            <a:r>
              <a:rPr lang="en-US" sz="1800" b="0" i="1" u="none" strike="noStrike" baseline="0" dirty="0"/>
              <a:t>most likely </a:t>
            </a:r>
            <a:r>
              <a:rPr lang="en-US" sz="1800" b="0" i="0" u="none" strike="noStrike" baseline="0" dirty="0"/>
              <a:t>greatest when the project involves:</a:t>
            </a:r>
          </a:p>
          <a:p>
            <a:pPr algn="l"/>
            <a:endParaRPr lang="en-US" sz="1800" b="0" i="0" u="none" strike="noStrike" baseline="0" dirty="0"/>
          </a:p>
          <a:p>
            <a:pPr algn="l"/>
            <a:r>
              <a:rPr lang="en-US" sz="1800" b="1" i="0" u="none" strike="noStrike" baseline="0" dirty="0"/>
              <a:t>A. </a:t>
            </a:r>
            <a:r>
              <a:rPr lang="en-US" sz="1800" b="0" i="0" u="none" strike="noStrike" baseline="0" dirty="0"/>
              <a:t>construction of infrastructure assets.</a:t>
            </a:r>
          </a:p>
          <a:p>
            <a:pPr algn="l"/>
            <a:r>
              <a:rPr lang="en-US" sz="1800" b="1" i="0" u="none" strike="noStrike" baseline="0" dirty="0"/>
              <a:t>B. </a:t>
            </a:r>
            <a:r>
              <a:rPr lang="en-US" sz="1800" b="0" i="0" u="none" strike="noStrike" baseline="0" dirty="0"/>
              <a:t>investment in existing infrastructure assets.</a:t>
            </a:r>
          </a:p>
          <a:p>
            <a:pPr algn="l"/>
            <a:r>
              <a:rPr lang="en-US" sz="1800" b="1" i="0" u="none" strike="noStrike" baseline="0" dirty="0"/>
              <a:t>C. </a:t>
            </a:r>
            <a:r>
              <a:rPr lang="en-US" sz="1800" b="0" i="0" u="none" strike="noStrike" baseline="0" dirty="0"/>
              <a:t>investing in assets that will be leased back to a government.</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41</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452330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951447" y="681181"/>
            <a:ext cx="8878824" cy="1069848"/>
          </a:xfrm>
        </p:spPr>
        <p:txBody>
          <a:bodyPr anchor="b">
            <a:normAutofit/>
          </a:bodyPr>
          <a:lstStyle/>
          <a:p>
            <a:r>
              <a:rPr lang="en-US" dirty="0"/>
              <a:t>Natural resources</a:t>
            </a:r>
          </a:p>
        </p:txBody>
      </p:sp>
      <p:sp>
        <p:nvSpPr>
          <p:cNvPr id="17" name="Text Placeholder 2">
            <a:extLst>
              <a:ext uri="{FF2B5EF4-FFF2-40B4-BE49-F238E27FC236}">
                <a16:creationId xmlns:a16="http://schemas.microsoft.com/office/drawing/2014/main" id="{D34C05A4-FB40-A2EA-4AC2-5BB4FE8E3FE7}"/>
              </a:ext>
            </a:extLst>
          </p:cNvPr>
          <p:cNvSpPr>
            <a:spLocks noGrp="1"/>
          </p:cNvSpPr>
          <p:nvPr>
            <p:ph type="body" idx="1"/>
          </p:nvPr>
        </p:nvSpPr>
        <p:spPr>
          <a:xfrm>
            <a:off x="669291" y="2254939"/>
            <a:ext cx="2953512" cy="493776"/>
          </a:xfrm>
        </p:spPr>
        <p:txBody>
          <a:bodyPr/>
          <a:lstStyle/>
          <a:p>
            <a:r>
              <a:rPr lang="en-US" dirty="0"/>
              <a:t>C</a:t>
            </a:r>
            <a:r>
              <a:rPr lang="en-US" b="0" i="0" u="none" strike="noStrike" baseline="0" dirty="0"/>
              <a:t>ommodities (hard and soft)</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2"/>
          </p:nvPr>
        </p:nvSpPr>
        <p:spPr>
          <a:xfrm>
            <a:off x="1536192" y="3416557"/>
            <a:ext cx="2953512" cy="2578608"/>
          </a:xfrm>
        </p:spPr>
        <p:txBody>
          <a:bodyPr>
            <a:normAutofit/>
          </a:bodyPr>
          <a:lstStyle/>
          <a:p>
            <a:endParaRPr lang="en-US" dirty="0"/>
          </a:p>
          <a:p>
            <a:endParaRPr lang="en-US" dirty="0"/>
          </a:p>
        </p:txBody>
      </p:sp>
      <p:sp>
        <p:nvSpPr>
          <p:cNvPr id="19" name="Text Placeholder 4">
            <a:extLst>
              <a:ext uri="{FF2B5EF4-FFF2-40B4-BE49-F238E27FC236}">
                <a16:creationId xmlns:a16="http://schemas.microsoft.com/office/drawing/2014/main" id="{B40424E6-3EF9-2B81-FFEB-D47061E858F9}"/>
              </a:ext>
            </a:extLst>
          </p:cNvPr>
          <p:cNvSpPr>
            <a:spLocks noGrp="1"/>
          </p:cNvSpPr>
          <p:nvPr>
            <p:ph type="body" sz="quarter" idx="3"/>
          </p:nvPr>
        </p:nvSpPr>
        <p:spPr>
          <a:xfrm>
            <a:off x="4407287" y="2278317"/>
            <a:ext cx="2953512" cy="493776"/>
          </a:xfrm>
        </p:spPr>
        <p:txBody>
          <a:bodyPr/>
          <a:lstStyle/>
          <a:p>
            <a:r>
              <a:rPr lang="en-US" b="0" i="0" u="none" strike="noStrike" baseline="0" dirty="0"/>
              <a:t>Agricultural land (farmland) </a:t>
            </a:r>
          </a:p>
          <a:p>
            <a:endParaRPr lang="en-US" dirty="0"/>
          </a:p>
        </p:txBody>
      </p:sp>
      <p:pic>
        <p:nvPicPr>
          <p:cNvPr id="9" name="Content Placeholder 8">
            <a:extLst>
              <a:ext uri="{FF2B5EF4-FFF2-40B4-BE49-F238E27FC236}">
                <a16:creationId xmlns:a16="http://schemas.microsoft.com/office/drawing/2014/main" id="{5DCD01F6-305E-4135-98F3-C579CC3FE31B}"/>
              </a:ext>
            </a:extLst>
          </p:cNvPr>
          <p:cNvPicPr>
            <a:picLocks noGrp="1" noChangeAspect="1"/>
          </p:cNvPicPr>
          <p:nvPr>
            <p:ph sz="quarter" idx="4"/>
          </p:nvPr>
        </p:nvPicPr>
        <p:blipFill>
          <a:blip r:embed="rId3"/>
          <a:stretch>
            <a:fillRect/>
          </a:stretch>
        </p:blipFill>
        <p:spPr>
          <a:xfrm>
            <a:off x="7973568" y="3333756"/>
            <a:ext cx="3150061" cy="1967605"/>
          </a:xfrm>
        </p:spPr>
      </p:pic>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3" name="Text Placeholder 8">
            <a:extLst>
              <a:ext uri="{FF2B5EF4-FFF2-40B4-BE49-F238E27FC236}">
                <a16:creationId xmlns:a16="http://schemas.microsoft.com/office/drawing/2014/main" id="{4B268DA9-3866-8034-3C9B-6C4C92755395}"/>
              </a:ext>
            </a:extLst>
          </p:cNvPr>
          <p:cNvSpPr>
            <a:spLocks noGrp="1"/>
          </p:cNvSpPr>
          <p:nvPr>
            <p:ph type="body" sz="quarter" idx="13"/>
          </p:nvPr>
        </p:nvSpPr>
        <p:spPr>
          <a:xfrm>
            <a:off x="7973568" y="2254939"/>
            <a:ext cx="2953512" cy="493776"/>
          </a:xfrm>
        </p:spPr>
        <p:txBody>
          <a:bodyPr/>
          <a:lstStyle/>
          <a:p>
            <a:r>
              <a:rPr lang="en-US" b="0" i="0" u="none" strike="noStrike" baseline="0" dirty="0"/>
              <a:t>Timberland</a:t>
            </a:r>
          </a:p>
          <a:p>
            <a:endParaRPr lang="en-US" dirty="0"/>
          </a:p>
        </p:txBody>
      </p:sp>
      <p:pic>
        <p:nvPicPr>
          <p:cNvPr id="5" name="Picture 4">
            <a:extLst>
              <a:ext uri="{FF2B5EF4-FFF2-40B4-BE49-F238E27FC236}">
                <a16:creationId xmlns:a16="http://schemas.microsoft.com/office/drawing/2014/main" id="{FCB54C42-2AF8-471C-9F12-35BF3F25F98F}"/>
              </a:ext>
            </a:extLst>
          </p:cNvPr>
          <p:cNvPicPr>
            <a:picLocks noChangeAspect="1"/>
          </p:cNvPicPr>
          <p:nvPr/>
        </p:nvPicPr>
        <p:blipFill>
          <a:blip r:embed="rId4"/>
          <a:stretch>
            <a:fillRect/>
          </a:stretch>
        </p:blipFill>
        <p:spPr>
          <a:xfrm>
            <a:off x="669291" y="3299381"/>
            <a:ext cx="3469436" cy="2049199"/>
          </a:xfrm>
          <a:prstGeom prst="rect">
            <a:avLst/>
          </a:prstGeom>
        </p:spPr>
      </p:pic>
      <p:pic>
        <p:nvPicPr>
          <p:cNvPr id="15" name="Picture 14">
            <a:extLst>
              <a:ext uri="{FF2B5EF4-FFF2-40B4-BE49-F238E27FC236}">
                <a16:creationId xmlns:a16="http://schemas.microsoft.com/office/drawing/2014/main" id="{5EB60B98-25FF-44E4-BAB1-D9FB0CFCCB06}"/>
              </a:ext>
            </a:extLst>
          </p:cNvPr>
          <p:cNvPicPr>
            <a:picLocks noChangeAspect="1"/>
          </p:cNvPicPr>
          <p:nvPr/>
        </p:nvPicPr>
        <p:blipFill>
          <a:blip r:embed="rId5"/>
          <a:stretch>
            <a:fillRect/>
          </a:stretch>
        </p:blipFill>
        <p:spPr>
          <a:xfrm>
            <a:off x="4407287" y="3321265"/>
            <a:ext cx="3295011" cy="1996678"/>
          </a:xfrm>
          <a:prstGeom prst="rect">
            <a:avLst/>
          </a:prstGeom>
        </p:spPr>
      </p:pic>
    </p:spTree>
    <p:extLst>
      <p:ext uri="{BB962C8B-B14F-4D97-AF65-F5344CB8AC3E}">
        <p14:creationId xmlns:p14="http://schemas.microsoft.com/office/powerpoint/2010/main" val="836643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NATURAL RESOURCES - commodities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Commodities are broadly familiar to both professional investors and the general public. </a:t>
            </a:r>
          </a:p>
          <a:p>
            <a:pPr marL="285750" indent="-285750"/>
            <a:r>
              <a:rPr lang="en-US" sz="1800" b="1" i="0" u="none" strike="noStrike" baseline="0" dirty="0"/>
              <a:t>Commodities are considered either “hard” (those mined, such as copper, or extracted, such as oil) or “soft” (those grown over a period of time, such as livestock, grains, and cash crops, such as coffee).</a:t>
            </a:r>
          </a:p>
          <a:p>
            <a:pPr marL="285750" indent="-285750"/>
            <a:endParaRPr lang="en-US" sz="1800" b="1" i="0" u="none" strike="noStrike" baseline="0" dirty="0"/>
          </a:p>
          <a:p>
            <a:pPr marL="0" indent="0" algn="l">
              <a:buNone/>
            </a:pPr>
            <a:endParaRPr lang="en-US" sz="1800" b="1" i="0" u="none" strike="noStrike" baseline="0" dirty="0"/>
          </a:p>
          <a:p>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pic>
        <p:nvPicPr>
          <p:cNvPr id="5" name="Picture 4">
            <a:extLst>
              <a:ext uri="{FF2B5EF4-FFF2-40B4-BE49-F238E27FC236}">
                <a16:creationId xmlns:a16="http://schemas.microsoft.com/office/drawing/2014/main" id="{D6835F99-8AE3-424A-BFFA-ABBC50316A76}"/>
              </a:ext>
            </a:extLst>
          </p:cNvPr>
          <p:cNvPicPr>
            <a:picLocks noChangeAspect="1"/>
          </p:cNvPicPr>
          <p:nvPr/>
        </p:nvPicPr>
        <p:blipFill>
          <a:blip r:embed="rId2"/>
          <a:stretch>
            <a:fillRect/>
          </a:stretch>
        </p:blipFill>
        <p:spPr>
          <a:xfrm>
            <a:off x="1176044" y="2606105"/>
            <a:ext cx="7501232" cy="3407218"/>
          </a:xfrm>
          <a:prstGeom prst="rect">
            <a:avLst/>
          </a:prstGeom>
        </p:spPr>
      </p:pic>
    </p:spTree>
    <p:extLst>
      <p:ext uri="{BB962C8B-B14F-4D97-AF65-F5344CB8AC3E}">
        <p14:creationId xmlns:p14="http://schemas.microsoft.com/office/powerpoint/2010/main" val="1477548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NATURAL RESOURCES - commodities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Most commodity investors trade commodity derivatives, not physical commodities.</a:t>
            </a:r>
          </a:p>
          <a:p>
            <a:pPr marL="285750" indent="-285750"/>
            <a:endParaRPr lang="en-US" sz="1800" b="1" dirty="0"/>
          </a:p>
          <a:p>
            <a:pPr marL="285750" indent="-285750"/>
            <a:r>
              <a:rPr lang="en-US" sz="1800" b="1" i="0" u="none" strike="noStrike" baseline="0" dirty="0"/>
              <a:t>Physical commodities often generate opaque prices, tax obligations, and costs arising from storage, brokerage, and transportation, all increasing the attractiveness of standardized futures traded on transparent exchanges</a:t>
            </a:r>
          </a:p>
          <a:p>
            <a:pPr marL="285750" indent="-285750"/>
            <a:endParaRPr lang="en-US" sz="1800" b="1" dirty="0"/>
          </a:p>
          <a:p>
            <a:pPr marL="285750" indent="-285750"/>
            <a:r>
              <a:rPr lang="en-US" sz="1800" b="1" i="0" u="none" strike="noStrike" baseline="0" dirty="0"/>
              <a:t>To be transparent, investable, and replicable, commodity indexes typically set their</a:t>
            </a:r>
            <a:r>
              <a:rPr lang="en-US" sz="1800" b="1" dirty="0"/>
              <a:t> </a:t>
            </a:r>
            <a:r>
              <a:rPr lang="en-US" sz="1800" b="1" i="0" u="none" strike="noStrike" baseline="0" dirty="0"/>
              <a:t>prices based on futures contracts rather than underlying commodities.</a:t>
            </a:r>
          </a:p>
          <a:p>
            <a:pPr marL="285750" indent="-285750"/>
            <a:endParaRPr lang="en-US" sz="1800" b="1" i="0" u="none" strike="noStrike" baseline="0" dirty="0"/>
          </a:p>
          <a:p>
            <a:pPr marL="285750" indent="-285750"/>
            <a:r>
              <a:rPr lang="en-US" sz="1800" b="1" i="0" u="none" strike="noStrike" baseline="0" dirty="0"/>
              <a:t>Futures are the basis for most commodity investment. Each contract is for future delivery or receipt of a set amount of the commodity in question—for example, 1,000 barrels of oil or 10 metric </a:t>
            </a:r>
            <a:r>
              <a:rPr lang="en-US" sz="1800" b="1" i="0" u="none" strike="noStrike" baseline="0" dirty="0" err="1"/>
              <a:t>tonnes</a:t>
            </a:r>
            <a:r>
              <a:rPr lang="en-US" sz="1800" b="1" i="0" u="none" strike="noStrike" baseline="0" dirty="0"/>
              <a:t> of cocoa. The futures price can be formalized in the following form:</a:t>
            </a:r>
          </a:p>
          <a:p>
            <a:pPr algn="l"/>
            <a:endParaRPr lang="en-US" sz="1800" b="1" i="0" u="none" strike="noStrike" baseline="0" dirty="0"/>
          </a:p>
          <a:p>
            <a:pPr marL="285750" indent="-285750"/>
            <a:r>
              <a:rPr lang="en-US" sz="1800" b="1" i="0" u="none" strike="noStrike" baseline="0" dirty="0"/>
              <a:t>Futures price ≈ Spot price(1 + </a:t>
            </a:r>
            <a:r>
              <a:rPr lang="en-US" sz="1800" b="1" i="1" u="none" strike="noStrike" baseline="0" dirty="0"/>
              <a:t>r</a:t>
            </a:r>
            <a:r>
              <a:rPr lang="en-US" sz="1800" b="1" i="0" u="none" strike="noStrike" baseline="0" dirty="0"/>
              <a:t>) + Storage costs − Convenience yield</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44</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23813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NATURAL RESOURCES - commodities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where </a:t>
            </a:r>
            <a:r>
              <a:rPr lang="en-US" sz="1800" b="1" i="1" u="none" strike="noStrike" baseline="0" dirty="0"/>
              <a:t>r </a:t>
            </a:r>
            <a:r>
              <a:rPr lang="en-US" sz="1800" b="1" i="0" u="none" strike="noStrike" baseline="0" dirty="0"/>
              <a:t>is the period’s short-term risk-free interest rate. The storage and interest costs together are sometimes referred to as the “cost of carry” or the “carry. The convenience yield is defined as the benefit of holding the physical product, rather than a contract or derivative product</a:t>
            </a:r>
          </a:p>
          <a:p>
            <a:pPr marL="285750" indent="-285750"/>
            <a:endParaRPr lang="en-US" sz="1800" b="1" dirty="0"/>
          </a:p>
          <a:p>
            <a:pPr marL="285750" indent="-285750"/>
            <a:r>
              <a:rPr lang="en-US" sz="1800" b="1" i="0" u="none" strike="noStrike" baseline="0" dirty="0"/>
              <a:t>When futures prices are higher than the spot price, the commodity forward curve is upward sloping and the prices are referred to as being in contango.</a:t>
            </a:r>
          </a:p>
          <a:p>
            <a:pPr marL="285750" indent="-285750"/>
            <a:endParaRPr lang="en-US" sz="1800" b="1" i="0" u="none" strike="noStrike" baseline="0" dirty="0"/>
          </a:p>
          <a:p>
            <a:pPr marL="285750" indent="-285750"/>
            <a:r>
              <a:rPr lang="en-US" sz="1800" b="1" i="0" u="none" strike="noStrike" baseline="0" dirty="0"/>
              <a:t>When futures prices are lower than the spot price, the commodity forward curve is downward sloping and the prices are referred to as being in backwardation.</a:t>
            </a:r>
          </a:p>
          <a:p>
            <a:pPr marL="285750" indent="-285750"/>
            <a:endParaRPr lang="en-US" sz="1800" b="1" dirty="0"/>
          </a:p>
          <a:p>
            <a:pPr marL="285750" indent="-285750"/>
            <a:r>
              <a:rPr lang="en-US" sz="1800" b="1" i="0" u="none" strike="noStrike" baseline="0" dirty="0"/>
              <a:t>For futures contracts, counterparty risk is managed by the exchange and clearing broker. Commodity exposure can be achieved through means other than direct investment in commodities or commodity derivatives via commodity specific ETFs, Hedge Funds</a:t>
            </a:r>
            <a:endParaRPr lang="en-US" sz="1800" b="1" dirty="0"/>
          </a:p>
          <a:p>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6452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200" dirty="0"/>
              <a:t>Natural resources – timberland &amp; farmland</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2" y="1257300"/>
            <a:ext cx="10881359" cy="3947189"/>
          </a:xfrm>
        </p:spPr>
        <p:txBody>
          <a:bodyPr/>
          <a:lstStyle/>
          <a:p>
            <a:pPr marL="285750" indent="-285750"/>
            <a:r>
              <a:rPr lang="en-US" sz="1800" b="1" i="0" u="none" strike="noStrike" baseline="0" dirty="0"/>
              <a:t>Timberland investment involves ownership of raw land and the harvesting</a:t>
            </a:r>
            <a:r>
              <a:rPr lang="en-US" sz="1800" b="1" dirty="0"/>
              <a:t> </a:t>
            </a:r>
            <a:r>
              <a:rPr lang="en-US" sz="1800" b="1" i="0" u="none" strike="noStrike" baseline="0" dirty="0"/>
              <a:t>of its trees for lumber, thus generating an income stream and the potential for capital gain; it has formed part of large institutional portfolios for decades.</a:t>
            </a:r>
          </a:p>
          <a:p>
            <a:pPr marL="285750" indent="-285750"/>
            <a:endParaRPr lang="en-US" sz="1800" b="1" i="0" u="none" strike="noStrike" baseline="0" dirty="0"/>
          </a:p>
          <a:p>
            <a:pPr marL="285750" indent="-285750"/>
            <a:r>
              <a:rPr lang="en-US" sz="1800" b="1" dirty="0"/>
              <a:t>Farmland investment involves </a:t>
            </a:r>
            <a:r>
              <a:rPr lang="en-US" sz="1800" b="1" i="0" u="none" strike="noStrike" baseline="0" dirty="0"/>
              <a:t>land owned or leased for the returns it generates from crops. Similar to timberland, the returns include an income component related to harvest quantities and agricultural commodity prices.</a:t>
            </a:r>
          </a:p>
          <a:p>
            <a:pPr marL="285750" indent="-285750"/>
            <a:endParaRPr lang="en-US" sz="1800" b="1" i="0" u="none" strike="noStrike" baseline="0" dirty="0"/>
          </a:p>
          <a:p>
            <a:pPr marL="285750" indent="-285750"/>
            <a:r>
              <a:rPr lang="en-US" sz="1800" b="1" i="0" u="none" strike="noStrike" baseline="0" dirty="0"/>
              <a:t>Sustained interest in these investments stems from their global nature, the income from crops/timber, inflation protection from holding land, and their degree of insulation from financial market volatility</a:t>
            </a:r>
          </a:p>
          <a:p>
            <a:pPr algn="l"/>
            <a:endParaRPr lang="en-US" sz="1800" b="1" dirty="0"/>
          </a:p>
          <a:p>
            <a:pPr marL="285750" indent="-285750"/>
            <a:r>
              <a:rPr lang="en-US" sz="1800" b="1" i="0" u="none" strike="noStrike" baseline="0" dirty="0"/>
              <a:t>Timberland’s income stream is based on the sale of trees, wood, and other timber products and has been not highly correlated with other asset classes.</a:t>
            </a:r>
          </a:p>
          <a:p>
            <a:pPr marL="285750" indent="-285750"/>
            <a:r>
              <a:rPr lang="en-US" sz="1800" b="1" i="0" u="none" strike="noStrike" baseline="0" dirty="0"/>
              <a:t>Timber (trees) can be grown and easily stored by simply not harvesting it. This characteristic offers the flexibility of harvesting when timber prices are higher and delaying harvests when prices are down.</a:t>
            </a:r>
            <a:endParaRPr lang="en-US" sz="1800" b="1" dirty="0"/>
          </a:p>
          <a:p>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46</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120847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Natural resources – timberland &amp; farmland</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750299"/>
            <a:ext cx="10881359" cy="3947189"/>
          </a:xfrm>
        </p:spPr>
        <p:txBody>
          <a:bodyPr/>
          <a:lstStyle/>
          <a:p>
            <a:pPr marL="285750" indent="-285750"/>
            <a:r>
              <a:rPr lang="en-US" sz="1800" b="1" i="0" u="none" strike="noStrike" baseline="0" dirty="0"/>
              <a:t>Farmland is often perceived as an inflation hedge.</a:t>
            </a:r>
          </a:p>
          <a:p>
            <a:endParaRPr lang="en-US" sz="1800" b="1" dirty="0"/>
          </a:p>
          <a:p>
            <a:pPr marL="285750" indent="-285750"/>
            <a:r>
              <a:rPr lang="en-US" sz="1800" b="1" i="0" u="none" strike="noStrike" baseline="0" dirty="0"/>
              <a:t>Farmland consists mainly of row crops that are planted and harvested (i.e., more than one round of planting and harvesting can occur in a year depending on the crop and the climate) and permanent crops that grow on trees (e.g., nuts) or vines (e.g., grapes). Farmland may also be used as pastureland for livestock</a:t>
            </a:r>
          </a:p>
          <a:p>
            <a:pPr marL="285750" indent="-285750"/>
            <a:endParaRPr lang="en-US" sz="1800" b="1" i="0" u="none" strike="noStrike" baseline="0" dirty="0"/>
          </a:p>
          <a:p>
            <a:pPr marL="285750" indent="-285750"/>
            <a:r>
              <a:rPr lang="en-US" sz="1800" b="1" i="0" u="none" strike="noStrike" baseline="0" dirty="0"/>
              <a:t>Unlike timberland, farm products must be harvested when ripe, with little flexibility in production.</a:t>
            </a:r>
          </a:p>
          <a:p>
            <a:pPr marL="285750" indent="-285750"/>
            <a:endParaRPr lang="en-US" sz="1800" b="1" dirty="0"/>
          </a:p>
          <a:p>
            <a:pPr marL="285750" indent="-285750"/>
            <a:r>
              <a:rPr lang="en-US" sz="1800" b="1" i="0" u="none" strike="noStrike" baseline="0" dirty="0"/>
              <a:t>Like timberland, farmland has three primary return drivers: harvest quantities, commodity prices (e.g., the price of corn), and land price changes.</a:t>
            </a:r>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47</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741932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1545336" y="822960"/>
            <a:ext cx="8878824" cy="1069848"/>
          </a:xfrm>
        </p:spPr>
        <p:txBody>
          <a:bodyPr anchor="b">
            <a:normAutofit/>
          </a:bodyPr>
          <a:lstStyle/>
          <a:p>
            <a:r>
              <a:rPr lang="en-US" sz="3400"/>
              <a:t>Risk return characteristics of commodities</a:t>
            </a:r>
          </a:p>
        </p:txBody>
      </p:sp>
      <p:sp>
        <p:nvSpPr>
          <p:cNvPr id="15" name="Text Placeholder 2">
            <a:extLst>
              <a:ext uri="{FF2B5EF4-FFF2-40B4-BE49-F238E27FC236}">
                <a16:creationId xmlns:a16="http://schemas.microsoft.com/office/drawing/2014/main" id="{D148D896-F5C1-E133-7255-844B27B2CEA0}"/>
              </a:ext>
            </a:extLst>
          </p:cNvPr>
          <p:cNvSpPr>
            <a:spLocks noGrp="1"/>
          </p:cNvSpPr>
          <p:nvPr>
            <p:ph type="body" idx="1"/>
          </p:nvPr>
        </p:nvSpPr>
        <p:spPr>
          <a:xfrm>
            <a:off x="1536192" y="2185416"/>
            <a:ext cx="3621024" cy="493776"/>
          </a:xfrm>
        </p:spPr>
        <p:txBody>
          <a:bodyPr/>
          <a:lstStyle/>
          <a:p>
            <a:r>
              <a:rPr lang="en-US" dirty="0"/>
              <a:t>Timberland and Farmland Risk/Return Profile</a:t>
            </a:r>
          </a:p>
        </p:txBody>
      </p:sp>
      <p:pic>
        <p:nvPicPr>
          <p:cNvPr id="7" name="Picture 6">
            <a:extLst>
              <a:ext uri="{FF2B5EF4-FFF2-40B4-BE49-F238E27FC236}">
                <a16:creationId xmlns:a16="http://schemas.microsoft.com/office/drawing/2014/main" id="{F43944A2-6320-42DE-A6BE-28DC71C67102}"/>
              </a:ext>
            </a:extLst>
          </p:cNvPr>
          <p:cNvPicPr>
            <a:picLocks noChangeAspect="1"/>
          </p:cNvPicPr>
          <p:nvPr/>
        </p:nvPicPr>
        <p:blipFill>
          <a:blip r:embed="rId3"/>
          <a:stretch>
            <a:fillRect/>
          </a:stretch>
        </p:blipFill>
        <p:spPr>
          <a:xfrm>
            <a:off x="635544" y="3131774"/>
            <a:ext cx="5460456" cy="2716576"/>
          </a:xfrm>
          <a:prstGeom prst="rect">
            <a:avLst/>
          </a:prstGeom>
          <a:noFill/>
        </p:spPr>
      </p:pic>
      <p:sp>
        <p:nvSpPr>
          <p:cNvPr id="17" name="Text Placeholder 4">
            <a:extLst>
              <a:ext uri="{FF2B5EF4-FFF2-40B4-BE49-F238E27FC236}">
                <a16:creationId xmlns:a16="http://schemas.microsoft.com/office/drawing/2014/main" id="{0935CF56-73D3-F4DA-6B07-18BC66D74730}"/>
              </a:ext>
            </a:extLst>
          </p:cNvPr>
          <p:cNvSpPr>
            <a:spLocks noGrp="1"/>
          </p:cNvSpPr>
          <p:nvPr>
            <p:ph type="body" sz="quarter" idx="3"/>
          </p:nvPr>
        </p:nvSpPr>
        <p:spPr>
          <a:xfrm>
            <a:off x="6198489" y="2185416"/>
            <a:ext cx="3621024" cy="493776"/>
          </a:xfrm>
        </p:spPr>
        <p:txBody>
          <a:bodyPr/>
          <a:lstStyle/>
          <a:p>
            <a:r>
              <a:rPr lang="en-US" dirty="0"/>
              <a:t>Commodity Risk Return Profile</a:t>
            </a:r>
          </a:p>
        </p:txBody>
      </p:sp>
      <p:pic>
        <p:nvPicPr>
          <p:cNvPr id="5" name="Content Placeholder 4">
            <a:extLst>
              <a:ext uri="{FF2B5EF4-FFF2-40B4-BE49-F238E27FC236}">
                <a16:creationId xmlns:a16="http://schemas.microsoft.com/office/drawing/2014/main" id="{7EA5A7C3-3AEC-46E2-B0F1-6A190910A654}"/>
              </a:ext>
            </a:extLst>
          </p:cNvPr>
          <p:cNvPicPr>
            <a:picLocks noGrp="1" noChangeAspect="1"/>
          </p:cNvPicPr>
          <p:nvPr>
            <p:ph sz="quarter" idx="4"/>
          </p:nvPr>
        </p:nvPicPr>
        <p:blipFill>
          <a:blip r:embed="rId4"/>
          <a:stretch>
            <a:fillRect/>
          </a:stretch>
        </p:blipFill>
        <p:spPr>
          <a:xfrm>
            <a:off x="6198488" y="3131774"/>
            <a:ext cx="5937873" cy="2716576"/>
          </a:xfr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48</a:t>
            </a:fld>
            <a:endParaRPr lang="en-US"/>
          </a:p>
        </p:txBody>
      </p:sp>
    </p:spTree>
    <p:extLst>
      <p:ext uri="{BB962C8B-B14F-4D97-AF65-F5344CB8AC3E}">
        <p14:creationId xmlns:p14="http://schemas.microsoft.com/office/powerpoint/2010/main" val="2403318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Natural resources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Although the data in Exhibit 22 make farmland appear to be a very attractive investment, it has definite risks.</a:t>
            </a:r>
          </a:p>
          <a:p>
            <a:pPr algn="l"/>
            <a:endParaRPr lang="en-US" sz="1800" b="1" dirty="0"/>
          </a:p>
          <a:p>
            <a:pPr marL="285750" indent="-285750"/>
            <a:r>
              <a:rPr lang="en-US" sz="1800" b="1" i="0" u="none" strike="noStrike" baseline="0" dirty="0"/>
              <a:t>Liquidity is very low and the risk of negative cash flow high because fixed costs are relatively high (land requires care and crops need fertilizer, seed, and so on), and revenue is highly variable based on weather.</a:t>
            </a:r>
          </a:p>
          <a:p>
            <a:pPr marL="285750" indent="-285750"/>
            <a:endParaRPr lang="en-US" sz="1800" b="1" dirty="0"/>
          </a:p>
          <a:p>
            <a:pPr marL="285750" indent="-285750"/>
            <a:r>
              <a:rPr lang="en-US" sz="1800" b="1" i="0" u="none" strike="noStrike" baseline="0" dirty="0"/>
              <a:t>Drought and flooding can dramatically decrease the harvest yields for crops and thus the expected income stream. </a:t>
            </a:r>
          </a:p>
          <a:p>
            <a:pPr marL="285750" indent="-285750"/>
            <a:endParaRPr lang="en-US" sz="1800" b="1" i="0" u="none" strike="noStrike" baseline="0" dirty="0"/>
          </a:p>
          <a:p>
            <a:pPr marL="285750" indent="-285750"/>
            <a:r>
              <a:rPr lang="en-US" sz="1800" b="1" i="0" u="none" strike="noStrike" baseline="0" dirty="0"/>
              <a:t>The second primary risk is the international competitive landscape. For example, there have been interruptions in world trade, and growing agricultural competition has resulted in declining grain prices. Timber and farmland investments should consider the international context as a major risk factor.</a:t>
            </a:r>
          </a:p>
          <a:p>
            <a:pPr marL="285750" indent="-285750"/>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49</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39649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Private equity stages</a:t>
            </a:r>
          </a:p>
        </p:txBody>
      </p:sp>
      <p:pic>
        <p:nvPicPr>
          <p:cNvPr id="5" name="Content Placeholder 4">
            <a:extLst>
              <a:ext uri="{FF2B5EF4-FFF2-40B4-BE49-F238E27FC236}">
                <a16:creationId xmlns:a16="http://schemas.microsoft.com/office/drawing/2014/main" id="{CCBA550E-AB7C-4446-B541-6C96E952F519}"/>
              </a:ext>
            </a:extLst>
          </p:cNvPr>
          <p:cNvPicPr>
            <a:picLocks noGrp="1" noChangeAspect="1"/>
          </p:cNvPicPr>
          <p:nvPr>
            <p:ph idx="1"/>
          </p:nvPr>
        </p:nvPicPr>
        <p:blipFill>
          <a:blip r:embed="rId2"/>
          <a:stretch>
            <a:fillRect/>
          </a:stretch>
        </p:blipFill>
        <p:spPr>
          <a:xfrm>
            <a:off x="900112" y="1821656"/>
            <a:ext cx="10782300" cy="3267075"/>
          </a:xfrm>
        </p:spPr>
      </p:pic>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800060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Natural resources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1" i="0" u="none" strike="noStrike" baseline="0" dirty="0"/>
              <a:t>Beyond its profit potential, commodity investing can have appeal for two key reasons:</a:t>
            </a:r>
          </a:p>
          <a:p>
            <a:pPr algn="l"/>
            <a:endParaRPr lang="en-US" sz="1800" b="1" i="0" u="none" strike="noStrike" baseline="0" dirty="0"/>
          </a:p>
          <a:p>
            <a:pPr marL="342900" indent="-342900" algn="l">
              <a:buAutoNum type="arabicPeriod"/>
            </a:pPr>
            <a:r>
              <a:rPr lang="en-US" sz="1800" b="1" i="0" u="none" strike="noStrike" baseline="0" dirty="0"/>
              <a:t>Commodities are effective for portfolio diversification, with commodity returns historically having a low correlation with other investment returns.</a:t>
            </a:r>
          </a:p>
          <a:p>
            <a:pPr marL="342900" indent="-342900" algn="l">
              <a:buAutoNum type="arabicPeriod"/>
            </a:pPr>
            <a:r>
              <a:rPr lang="en-US" sz="1800" b="1" i="0" u="none" strike="noStrike" baseline="0" dirty="0"/>
              <a:t>Commodities are effective hedges against inflation, with commodity prices historically positively correlated with inflation.</a:t>
            </a:r>
            <a:endParaRPr lang="en-US" sz="1800" b="1" dirty="0"/>
          </a:p>
          <a:p>
            <a:endParaRPr lang="en-US" sz="1800" b="1"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pic>
        <p:nvPicPr>
          <p:cNvPr id="5" name="Picture 4">
            <a:extLst>
              <a:ext uri="{FF2B5EF4-FFF2-40B4-BE49-F238E27FC236}">
                <a16:creationId xmlns:a16="http://schemas.microsoft.com/office/drawing/2014/main" id="{EF01A2AF-CAC3-452D-A10B-18B3EF72FC35}"/>
              </a:ext>
            </a:extLst>
          </p:cNvPr>
          <p:cNvPicPr>
            <a:picLocks noChangeAspect="1"/>
          </p:cNvPicPr>
          <p:nvPr/>
        </p:nvPicPr>
        <p:blipFill>
          <a:blip r:embed="rId2"/>
          <a:stretch>
            <a:fillRect/>
          </a:stretch>
        </p:blipFill>
        <p:spPr>
          <a:xfrm>
            <a:off x="1439103" y="3463290"/>
            <a:ext cx="9313794" cy="2727198"/>
          </a:xfrm>
          <a:prstGeom prst="rect">
            <a:avLst/>
          </a:prstGeom>
        </p:spPr>
      </p:pic>
    </p:spTree>
    <p:extLst>
      <p:ext uri="{BB962C8B-B14F-4D97-AF65-F5344CB8AC3E}">
        <p14:creationId xmlns:p14="http://schemas.microsoft.com/office/powerpoint/2010/main" val="313933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A primary risk to investing in timber is </a:t>
            </a:r>
            <a:r>
              <a:rPr lang="en-US" sz="1800" b="0" i="1" u="none" strike="noStrike" baseline="0" dirty="0"/>
              <a:t>most likely </a:t>
            </a:r>
            <a:r>
              <a:rPr lang="en-US" sz="1800" b="0" i="0" u="none" strike="noStrike" baseline="0" dirty="0"/>
              <a:t>its:</a:t>
            </a:r>
          </a:p>
          <a:p>
            <a:pPr algn="l"/>
            <a:endParaRPr lang="en-US" sz="1800" b="0" i="0" u="none" strike="noStrike" baseline="0" dirty="0"/>
          </a:p>
          <a:p>
            <a:pPr algn="l"/>
            <a:r>
              <a:rPr lang="en-US" sz="1800" b="1" i="0" u="none" strike="noStrike" baseline="0" dirty="0"/>
              <a:t>A. </a:t>
            </a:r>
            <a:r>
              <a:rPr lang="en-US" sz="1800" b="0" i="0" u="none" strike="noStrike" baseline="0" dirty="0"/>
              <a:t>high correlation with other asset classes.</a:t>
            </a:r>
          </a:p>
          <a:p>
            <a:pPr algn="l"/>
            <a:r>
              <a:rPr lang="en-US" sz="1800" b="1" i="0" u="none" strike="noStrike" baseline="0" dirty="0"/>
              <a:t>B. </a:t>
            </a:r>
            <a:r>
              <a:rPr lang="en-US" sz="1800" b="0" i="0" u="none" strike="noStrike" baseline="0" dirty="0"/>
              <a:t>dependence on an international competitive context.</a:t>
            </a:r>
          </a:p>
          <a:p>
            <a:pPr algn="l"/>
            <a:r>
              <a:rPr lang="en-US" sz="1800" b="1" i="0" u="none" strike="noStrike" baseline="0" dirty="0"/>
              <a:t>C. </a:t>
            </a:r>
            <a:r>
              <a:rPr lang="en-US" sz="1800" b="0" i="0" u="none" strike="noStrike" baseline="0" dirty="0"/>
              <a:t>return volatility compounded by financial market exposure.</a:t>
            </a:r>
          </a:p>
          <a:p>
            <a:pPr algn="l"/>
            <a:endParaRPr lang="en-US" sz="1800" dirty="0"/>
          </a:p>
          <a:p>
            <a:pPr algn="l"/>
            <a:r>
              <a:rPr lang="en-US" sz="1800" b="0" i="0" u="none" strike="noStrike" baseline="0" dirty="0"/>
              <a:t>A </a:t>
            </a:r>
            <a:r>
              <a:rPr lang="en-US" sz="1800" b="0" i="1" u="none" strike="noStrike" baseline="0" dirty="0"/>
              <a:t>significant </a:t>
            </a:r>
            <a:r>
              <a:rPr lang="en-US" sz="1800" b="0" i="0" u="none" strike="noStrike" baseline="0" dirty="0"/>
              <a:t>characteristic of farmland distinguishing it from timberland is its:</a:t>
            </a:r>
          </a:p>
          <a:p>
            <a:pPr algn="l"/>
            <a:endParaRPr lang="en-US" sz="1800" b="0" i="0" u="none" strike="noStrike" baseline="0" dirty="0"/>
          </a:p>
          <a:p>
            <a:pPr algn="l"/>
            <a:r>
              <a:rPr lang="en-US" sz="1800" b="1" i="0" u="none" strike="noStrike" baseline="0" dirty="0"/>
              <a:t>A. </a:t>
            </a:r>
            <a:r>
              <a:rPr lang="en-US" sz="1800" b="0" i="0" u="none" strike="noStrike" baseline="0" dirty="0"/>
              <a:t>commodity price-driven returns.</a:t>
            </a:r>
          </a:p>
          <a:p>
            <a:pPr algn="l"/>
            <a:r>
              <a:rPr lang="en-US" sz="1800" b="1" i="0" u="none" strike="noStrike" baseline="0" dirty="0"/>
              <a:t>B. </a:t>
            </a:r>
            <a:r>
              <a:rPr lang="en-US" sz="1800" b="0" i="0" u="none" strike="noStrike" baseline="0" dirty="0"/>
              <a:t>less flexibility in timing of harvest.</a:t>
            </a:r>
          </a:p>
          <a:p>
            <a:pPr algn="l"/>
            <a:r>
              <a:rPr lang="en-US" sz="1800" b="1" i="0" u="none" strike="noStrike" baseline="0" dirty="0"/>
              <a:t>C. </a:t>
            </a:r>
            <a:r>
              <a:rPr lang="en-US" sz="1800" b="0" i="0" u="none" strike="noStrike" baseline="0" dirty="0"/>
              <a:t>value as an offset to other human activities.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51</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378369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Which of the following statements about commodity investing is invalid?</a:t>
            </a:r>
          </a:p>
          <a:p>
            <a:pPr algn="l"/>
            <a:endParaRPr lang="en-US" sz="1800" b="0" i="0" u="none" strike="noStrike" baseline="0" dirty="0"/>
          </a:p>
          <a:p>
            <a:pPr algn="l"/>
            <a:r>
              <a:rPr lang="en-US" sz="1800" b="1" i="0" u="none" strike="noStrike" baseline="0" dirty="0"/>
              <a:t>A. </a:t>
            </a:r>
            <a:r>
              <a:rPr lang="en-US" sz="1800" b="0" i="0" u="none" strike="noStrike" baseline="0" dirty="0"/>
              <a:t>Few commodity investors trade actual physical commodities.</a:t>
            </a:r>
          </a:p>
          <a:p>
            <a:pPr algn="l"/>
            <a:r>
              <a:rPr lang="en-US" sz="1800" b="1" i="0" u="none" strike="noStrike" baseline="0" dirty="0"/>
              <a:t>B. </a:t>
            </a:r>
            <a:r>
              <a:rPr lang="en-US" sz="1800" b="0" i="0" u="none" strike="noStrike" baseline="0" dirty="0"/>
              <a:t>Commodity producers and consumers both hedge and speculate.</a:t>
            </a:r>
          </a:p>
          <a:p>
            <a:pPr algn="l"/>
            <a:r>
              <a:rPr lang="en-US" sz="1800" b="1" i="0" u="none" strike="noStrike" baseline="0" dirty="0"/>
              <a:t>C. </a:t>
            </a:r>
            <a:r>
              <a:rPr lang="en-US" sz="1800" b="0" i="0" u="none" strike="noStrike" baseline="0" dirty="0"/>
              <a:t>Commodity indexes are based on the price of physical commodities.</a:t>
            </a:r>
          </a:p>
          <a:p>
            <a:pPr algn="l"/>
            <a:endParaRPr lang="en-US" sz="1800" dirty="0"/>
          </a:p>
          <a:p>
            <a:pPr marL="285750" indent="-285750"/>
            <a:r>
              <a:rPr lang="en-US" sz="1800" b="0" i="0" u="none" strike="noStrike" baseline="0" dirty="0"/>
              <a:t>An investor seeks a current income stream as a component of total return and desires an investment that historically has low correlation with other asset classes. The investment </a:t>
            </a:r>
            <a:r>
              <a:rPr lang="en-US" sz="1800" b="0" i="1" u="none" strike="noStrike" baseline="0" dirty="0"/>
              <a:t>most likely </a:t>
            </a:r>
            <a:r>
              <a:rPr lang="en-US" sz="1800" b="0" i="0" u="none" strike="noStrike" baseline="0" dirty="0"/>
              <a:t>to achieve the investor’s goals is:</a:t>
            </a:r>
          </a:p>
          <a:p>
            <a:pPr marL="285750" indent="-285750"/>
            <a:endParaRPr lang="en-US" sz="1800" b="0" i="0" u="none" strike="noStrike" baseline="0" dirty="0"/>
          </a:p>
          <a:p>
            <a:pPr algn="l"/>
            <a:r>
              <a:rPr lang="en-US" sz="1800" b="1" i="0" u="none" strike="noStrike" baseline="0" dirty="0"/>
              <a:t>A. </a:t>
            </a:r>
            <a:r>
              <a:rPr lang="en-US" sz="1800" b="0" i="0" u="none" strike="noStrike" baseline="0" dirty="0"/>
              <a:t>timberland.</a:t>
            </a:r>
          </a:p>
          <a:p>
            <a:pPr algn="l"/>
            <a:r>
              <a:rPr lang="en-US" sz="1800" b="1" i="0" u="none" strike="noStrike" baseline="0" dirty="0"/>
              <a:t>B. </a:t>
            </a:r>
            <a:r>
              <a:rPr lang="en-US" sz="1800" b="0" i="0" u="none" strike="noStrike" baseline="0" dirty="0"/>
              <a:t>collectibles.</a:t>
            </a:r>
          </a:p>
          <a:p>
            <a:pPr algn="l"/>
            <a:r>
              <a:rPr lang="en-US" sz="1800" b="1" i="0" u="none" strike="noStrike" baseline="0" dirty="0"/>
              <a:t>C. </a:t>
            </a:r>
            <a:r>
              <a:rPr lang="en-US" sz="1800" b="0" i="0" u="none" strike="noStrike" baseline="0" dirty="0"/>
              <a:t>commodities.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030023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If a commodity’s forward curve is upward sloping and there is little or no convenience yield, the market is said to be in:</a:t>
            </a:r>
          </a:p>
          <a:p>
            <a:pPr algn="l"/>
            <a:endParaRPr lang="en-US" sz="1800" b="0" i="0" u="none" strike="noStrike" baseline="0" dirty="0"/>
          </a:p>
          <a:p>
            <a:pPr algn="l"/>
            <a:r>
              <a:rPr lang="en-US" sz="1800" b="1" i="0" u="none" strike="noStrike" baseline="0" dirty="0"/>
              <a:t>A. </a:t>
            </a:r>
            <a:r>
              <a:rPr lang="en-US" sz="1800" b="0" i="0" u="none" strike="noStrike" baseline="0" dirty="0"/>
              <a:t>backwardation.</a:t>
            </a:r>
          </a:p>
          <a:p>
            <a:pPr algn="l"/>
            <a:r>
              <a:rPr lang="en-US" sz="1800" b="1" i="0" u="none" strike="noStrike" baseline="0" dirty="0"/>
              <a:t>B. </a:t>
            </a:r>
            <a:r>
              <a:rPr lang="en-US" sz="1800" b="0" i="0" u="none" strike="noStrike" baseline="0" dirty="0"/>
              <a:t>contango.</a:t>
            </a:r>
          </a:p>
          <a:p>
            <a:pPr algn="l"/>
            <a:r>
              <a:rPr lang="en-US" sz="1800" b="1" i="0" u="none" strike="noStrike" baseline="0" dirty="0"/>
              <a:t>C. </a:t>
            </a:r>
            <a:r>
              <a:rPr lang="en-US" sz="1800" b="0" i="0" u="none" strike="noStrike" baseline="0" dirty="0"/>
              <a:t>equilibrium.</a:t>
            </a:r>
          </a:p>
          <a:p>
            <a:pPr algn="l"/>
            <a:endParaRPr lang="en-US" sz="1800" dirty="0"/>
          </a:p>
          <a:p>
            <a:pPr algn="l"/>
            <a:endParaRPr lang="en-US" sz="1800" b="0" i="0" u="none" strike="noStrike" baseline="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353610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Hedge funds are typically classified by strategy. One such classification includes four broad categories of strategies: </a:t>
            </a:r>
            <a:r>
              <a:rPr lang="en-US" sz="1800" b="1" i="0" u="none" strike="noStrike" baseline="0" dirty="0"/>
              <a:t>equity hedge </a:t>
            </a:r>
            <a:r>
              <a:rPr lang="en-US" sz="1800" b="0" i="0" u="none" strike="noStrike" baseline="0" dirty="0"/>
              <a:t>(e.g., market neutral), </a:t>
            </a:r>
            <a:r>
              <a:rPr lang="en-US" sz="1800" b="1" i="0" u="none" strike="noStrike" baseline="0" dirty="0"/>
              <a:t>event driven </a:t>
            </a:r>
            <a:r>
              <a:rPr lang="en-US" sz="1800" b="0" i="0" u="none" strike="noStrike" baseline="0" dirty="0"/>
              <a:t>(e.g., merger arbitrage), </a:t>
            </a:r>
            <a:r>
              <a:rPr lang="en-US" sz="1800" b="1" i="0" u="none" strike="noStrike" baseline="0" dirty="0"/>
              <a:t>relative value </a:t>
            </a:r>
            <a:r>
              <a:rPr lang="en-US" sz="1800" b="0" i="0" u="none" strike="noStrike" baseline="0" dirty="0"/>
              <a:t>(e.g., convertible bond arbitrage), and </a:t>
            </a:r>
            <a:r>
              <a:rPr lang="en-US" sz="1800" b="1" i="0" u="none" strike="noStrike" baseline="0" dirty="0"/>
              <a:t>macro and CTA strategies </a:t>
            </a:r>
            <a:r>
              <a:rPr lang="en-US" sz="1800" b="0" i="0" u="none" strike="noStrike" baseline="0" dirty="0"/>
              <a:t>(e.g., commodity trading advisers)</a:t>
            </a:r>
          </a:p>
          <a:p>
            <a:pPr marL="285750" indent="-285750"/>
            <a:endParaRPr lang="en-US" sz="1800" dirty="0"/>
          </a:p>
          <a:p>
            <a:pPr marL="285750" indent="-285750"/>
            <a:r>
              <a:rPr lang="en-US" sz="1800" b="0" i="0" u="none" strike="noStrike" baseline="0" dirty="0"/>
              <a:t>Fee structure include </a:t>
            </a:r>
            <a:r>
              <a:rPr lang="en-US" sz="1800" b="1" i="0" u="none" strike="noStrike" baseline="0" dirty="0"/>
              <a:t>management fees </a:t>
            </a:r>
            <a:r>
              <a:rPr lang="en-US" sz="1800" b="0" i="0" u="none" strike="noStrike" baseline="0" dirty="0"/>
              <a:t>in addition to incentive fees, which can extend from a flat percentage rate to include </a:t>
            </a:r>
            <a:r>
              <a:rPr lang="en-US" sz="1800" b="1" i="0" u="none" strike="noStrike" baseline="0" dirty="0"/>
              <a:t>hurdle rates </a:t>
            </a:r>
            <a:r>
              <a:rPr lang="en-US" sz="1800" b="0" i="0" u="none" strike="noStrike" baseline="0" dirty="0"/>
              <a:t>and other mechanisms</a:t>
            </a:r>
          </a:p>
          <a:p>
            <a:pPr marL="285750" indent="-285750"/>
            <a:endParaRPr lang="en-US" sz="1800" dirty="0"/>
          </a:p>
          <a:p>
            <a:pPr marL="285750" indent="-285750"/>
            <a:r>
              <a:rPr lang="en-US" sz="1800" b="0" i="0" u="none" strike="noStrike" baseline="0" dirty="0"/>
              <a:t>Investors in modern hedge funds are subject to extended holding periods (known as </a:t>
            </a:r>
            <a:r>
              <a:rPr lang="en-US" sz="1800" b="1" i="1" u="none" strike="noStrike" baseline="0" dirty="0"/>
              <a:t>lockup periods</a:t>
            </a:r>
            <a:r>
              <a:rPr lang="en-US" sz="1800" b="0" i="0" u="none" strike="noStrike" baseline="0" dirty="0"/>
              <a:t>) and subsequent </a:t>
            </a:r>
            <a:r>
              <a:rPr lang="en-US" sz="1800" b="1" i="1" u="none" strike="noStrike" baseline="0" dirty="0"/>
              <a:t>notice periods </a:t>
            </a:r>
            <a:r>
              <a:rPr lang="en-US" sz="1800" b="0" i="0" u="none" strike="noStrike" baseline="0" dirty="0"/>
              <a:t>before an investment redemption is possible</a:t>
            </a:r>
          </a:p>
          <a:p>
            <a:pPr marL="285750" indent="-285750"/>
            <a:r>
              <a:rPr lang="en-US" sz="1800" b="0" i="0" u="none" strike="noStrike" baseline="0" dirty="0"/>
              <a:t>Portfolio management: Creatively selects investments involved in one or more asset classes (equities, credit, fixed income, commodities, futures, foreign exchange, and sometimes even hard assets, such as real estate)</a:t>
            </a:r>
          </a:p>
          <a:p>
            <a:pPr marL="285750" indent="-285750"/>
            <a:r>
              <a:rPr lang="en-US" sz="1800" b="0" i="0" u="none" strike="noStrike" baseline="0" dirty="0"/>
              <a:t>Leverage is often used</a:t>
            </a:r>
            <a:endParaRPr lang="en-US" sz="1400" b="0" i="0" u="none" strike="noStrike" baseline="0" dirty="0"/>
          </a:p>
          <a:p>
            <a:pPr marL="285750" indent="-285750"/>
            <a:r>
              <a:rPr lang="en-US" sz="1800" b="0" i="0" u="none" strike="noStrike" baseline="0" dirty="0"/>
              <a:t>Often enjoys </a:t>
            </a:r>
            <a:r>
              <a:rPr lang="en-US" sz="1800" b="1" i="0" u="none" strike="noStrike" baseline="0" dirty="0"/>
              <a:t>light investment restrictions </a:t>
            </a:r>
            <a:r>
              <a:rPr lang="en-US" sz="1800" b="0" i="0" u="none" strike="noStrike" baseline="0" dirty="0"/>
              <a:t>detailed in its private placement offering memorandum.</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54</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172726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832104"/>
            <a:ext cx="10881360" cy="1069848"/>
          </a:xfrm>
        </p:spPr>
        <p:txBody>
          <a:bodyPr anchor="ctr">
            <a:normAutofit/>
          </a:bodyPr>
          <a:lstStyle/>
          <a:p>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21861" y="2040035"/>
            <a:ext cx="5181600" cy="4351338"/>
          </a:xfrm>
        </p:spPr>
        <p:txBody>
          <a:bodyPr>
            <a:normAutofit/>
          </a:bodyPr>
          <a:lstStyle/>
          <a:p>
            <a:pPr marL="285750" indent="-285750"/>
            <a:r>
              <a:rPr lang="en-US" sz="2000" b="0" i="0" u="none" strike="noStrike" baseline="0" dirty="0"/>
              <a:t>Hedge funds are typically classified by strategy, although categorizations vary. </a:t>
            </a:r>
            <a:r>
              <a:rPr lang="en-US" sz="2000" dirty="0"/>
              <a:t>Four broad strategy categories are as follow:</a:t>
            </a:r>
            <a:endParaRPr lang="en-US" sz="2000" b="0" i="0" u="none" strike="noStrike" baseline="0" dirty="0"/>
          </a:p>
          <a:p>
            <a:endParaRPr lang="en-US" sz="2000" dirty="0"/>
          </a:p>
          <a:p>
            <a:pPr marL="285750" indent="-285750"/>
            <a:r>
              <a:rPr lang="en-US" sz="2000" b="0" i="0" u="none" strike="noStrike" baseline="0" dirty="0"/>
              <a:t>Equity hedge strategies</a:t>
            </a:r>
          </a:p>
          <a:p>
            <a:pPr marL="285750" indent="-285750"/>
            <a:r>
              <a:rPr lang="en-US" sz="2000" b="0" i="0" u="none" strike="noStrike" baseline="0" dirty="0"/>
              <a:t>Event-driven strategies</a:t>
            </a:r>
          </a:p>
          <a:p>
            <a:pPr marL="285750" indent="-285750"/>
            <a:r>
              <a:rPr lang="en-US" sz="2000" b="0" i="0" u="none" strike="noStrike" baseline="0" dirty="0"/>
              <a:t>Relative value strategies</a:t>
            </a:r>
          </a:p>
          <a:p>
            <a:pPr marL="285750" indent="-285750"/>
            <a:r>
              <a:rPr lang="en-US" sz="2000" b="0" i="0" u="none" strike="noStrike" baseline="0" dirty="0"/>
              <a:t>Macro strategies</a:t>
            </a:r>
            <a:endParaRPr lang="en-US" sz="2000" dirty="0"/>
          </a:p>
        </p:txBody>
      </p:sp>
      <p:pic>
        <p:nvPicPr>
          <p:cNvPr id="5" name="Picture 4">
            <a:extLst>
              <a:ext uri="{FF2B5EF4-FFF2-40B4-BE49-F238E27FC236}">
                <a16:creationId xmlns:a16="http://schemas.microsoft.com/office/drawing/2014/main" id="{4F1FFE9B-330E-4D74-90E2-5396D99C608B}"/>
              </a:ext>
            </a:extLst>
          </p:cNvPr>
          <p:cNvPicPr>
            <a:picLocks noChangeAspect="1"/>
          </p:cNvPicPr>
          <p:nvPr/>
        </p:nvPicPr>
        <p:blipFill>
          <a:blip r:embed="rId2"/>
          <a:stretch>
            <a:fillRect/>
          </a:stretch>
        </p:blipFill>
        <p:spPr>
          <a:xfrm>
            <a:off x="6172200" y="2369090"/>
            <a:ext cx="5804456" cy="3656806"/>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55</a:t>
            </a:fld>
            <a:endParaRPr lang="en-US"/>
          </a:p>
        </p:txBody>
      </p:sp>
    </p:spTree>
    <p:extLst>
      <p:ext uri="{BB962C8B-B14F-4D97-AF65-F5344CB8AC3E}">
        <p14:creationId xmlns:p14="http://schemas.microsoft.com/office/powerpoint/2010/main" val="2543187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r>
              <a:rPr lang="en-US" sz="1800" dirty="0"/>
              <a:t>Equity Hedge Strategy</a:t>
            </a:r>
          </a:p>
          <a:p>
            <a:endParaRPr lang="en-US" sz="1800" dirty="0"/>
          </a:p>
          <a:p>
            <a:pPr marL="285750" indent="-285750"/>
            <a:r>
              <a:rPr lang="en-US" sz="1800" b="1" i="0" u="none" strike="noStrike" baseline="0" dirty="0"/>
              <a:t>Market neutral. </a:t>
            </a:r>
            <a:r>
              <a:rPr lang="en-US" sz="1800" b="0" i="0" u="none" strike="noStrike" baseline="0" dirty="0"/>
              <a:t>These strategies use quantitative (technical) and fundamental analysis to identify under- and overvalued equity securities. </a:t>
            </a:r>
            <a:r>
              <a:rPr lang="en-US" sz="1800" b="1" i="0" u="none" strike="noStrike" baseline="0" dirty="0"/>
              <a:t>The hedge fund takes long positions in securities identified as undervalued and short positions in overvalued securities</a:t>
            </a:r>
            <a:r>
              <a:rPr lang="en-US" sz="1800" b="0" i="0" u="none" strike="noStrike" baseline="0" dirty="0"/>
              <a:t>. Ideally, the portfolio has an overall beta of approximately zero. The intent is to profit from the movements of individual securities while remaining largely indifferent to market risk. To achieve a meaningful return, market-neutral portfolios may require the application of leverage.</a:t>
            </a:r>
          </a:p>
          <a:p>
            <a:pPr marL="285750" indent="-285750"/>
            <a:endParaRPr lang="en-US" sz="1800" dirty="0"/>
          </a:p>
          <a:p>
            <a:pPr marL="285750" indent="-285750"/>
            <a:r>
              <a:rPr lang="en-US" sz="1800" b="1" i="0" u="none" strike="noStrike" baseline="0" dirty="0"/>
              <a:t>Fundamental L/S growth. </a:t>
            </a:r>
            <a:r>
              <a:rPr lang="en-US" sz="1800" b="0" i="0" u="none" strike="noStrike" baseline="0" dirty="0"/>
              <a:t>These strategies use fundamental analysis to identify companies expected to exhibit high growth and capital appreciation. </a:t>
            </a:r>
            <a:r>
              <a:rPr lang="en-US" sz="1800" b="1" i="0" u="none" strike="noStrike" baseline="0" dirty="0"/>
              <a:t>The hedge fund takes long positions in these companies while shorting companies with business models being disintermediated or under downward pressure—where continued revenue growth is deemed unlikely. Portfolios tend to end up long biased</a:t>
            </a:r>
            <a:r>
              <a:rPr lang="en-US" sz="1800" b="0" i="0" u="none" strike="noStrike" baseline="0" dirty="0"/>
              <a:t>.</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56</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72200"/>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960853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Fundamental value. </a:t>
            </a:r>
            <a:r>
              <a:rPr lang="en-US" sz="1800" b="0" i="0" u="none" strike="noStrike" baseline="0" dirty="0"/>
              <a:t>These strategies use fundamental analysis to identify companies deemed undervalued and unloved for any number of corporate-performance or sector-driven reasons but with an identified path to corporate rejuvenation.</a:t>
            </a:r>
          </a:p>
          <a:p>
            <a:pPr marL="285750" indent="-285750"/>
            <a:endParaRPr lang="en-US" sz="1800" dirty="0"/>
          </a:p>
          <a:p>
            <a:pPr marL="285750" indent="-285750"/>
            <a:r>
              <a:rPr lang="en-US" sz="1800" b="1" i="0" u="none" strike="noStrike" baseline="0" dirty="0"/>
              <a:t>Short biased. </a:t>
            </a:r>
            <a:r>
              <a:rPr lang="en-US" sz="1800" b="0" i="0" u="none" strike="noStrike" baseline="0" dirty="0"/>
              <a:t>These strategies use quantitative (technical) and fundamental analysis to focus the bulk of their portfolio on shorting overvalued equity securities (against limited or no long-side exposures). </a:t>
            </a:r>
            <a:r>
              <a:rPr lang="en-US" sz="1800" b="1" i="0" u="none" strike="noStrike" baseline="0" dirty="0"/>
              <a:t>Managers are often more forensic in their fundamental analysis and sometimes are activist in trying to expose previously unrecognized accounting or business flaws and improve their portfolio’s chance for profits.</a:t>
            </a:r>
          </a:p>
          <a:p>
            <a:pPr marL="285750" indent="-285750"/>
            <a:endParaRPr lang="en-US" sz="1800" dirty="0"/>
          </a:p>
          <a:p>
            <a:pPr marL="285750" indent="-285750"/>
            <a:r>
              <a:rPr lang="en-US" sz="1800" b="1" i="0" u="none" strike="noStrike" baseline="0" dirty="0"/>
              <a:t>Sector specific. </a:t>
            </a:r>
            <a:r>
              <a:rPr lang="en-US" sz="1800" b="0" i="0" u="none" strike="noStrike" baseline="0" dirty="0"/>
              <a:t>These strategies exploit manager expertise in a particular sector and use quantitative (technical) and fundamental analysis to identify opportunities. Technology, biotech/life sciences, and financial services are common areas of focus. The more complex a sector (as in biotechnology, with its binary outcomes on drug trials) or the more opaqueness in accounting practices (as with financial or insurance stocks), the more value sector-specific managers bring.</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57</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342579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r>
              <a:rPr lang="en-US" sz="2000" dirty="0"/>
              <a:t>Event Driven Strategies</a:t>
            </a:r>
          </a:p>
          <a:p>
            <a:endParaRPr lang="en-US" sz="2000" dirty="0"/>
          </a:p>
          <a:p>
            <a:pPr marL="285750" indent="-285750"/>
            <a:r>
              <a:rPr lang="en-US" sz="1800" b="1" i="0" u="none" strike="noStrike" baseline="0" dirty="0"/>
              <a:t>Event-driven strategies </a:t>
            </a:r>
            <a:r>
              <a:rPr lang="en-US" sz="1800" b="0" i="0" u="none" strike="noStrike" baseline="0" dirty="0"/>
              <a:t>seek to profit from defined catalyst events, typically involving changes in corporate structure, such as an acquisition or restructuring. They are considered to be based on bottom-up security-specific analysis, as opposed to top-down analysis. Investments may include long and short positions in common and preferred stocks, debt securities, and options. Major types of event-driven strategies are:</a:t>
            </a:r>
          </a:p>
          <a:p>
            <a:pPr marL="285750" indent="-285750"/>
            <a:endParaRPr lang="en-US" sz="1800" dirty="0"/>
          </a:p>
          <a:p>
            <a:pPr marL="285750" indent="-285750"/>
            <a:r>
              <a:rPr lang="en-US" sz="1800" b="1" i="0" u="none" strike="noStrike" baseline="0" dirty="0"/>
              <a:t>Merger arbitrage: </a:t>
            </a:r>
            <a:r>
              <a:rPr lang="en-US" sz="1800" b="0" i="0" u="none" strike="noStrike" baseline="0" dirty="0"/>
              <a:t>Generally, these strategies involve going long (buying) the stock of the company being acquired at a discount to its announced takeover price and going short (selling) the stock of the acquiring company when the merger or acquisition is announced. The manager may expect to profit once the initial deal spread narrows to the closing value of the transaction after it is fully consummated. The spread exists because there is always some uncertainty over closure of the deal given legal and regulatory hurdles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58</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072624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Distressed/restructuring: </a:t>
            </a:r>
            <a:r>
              <a:rPr lang="en-US" sz="1800" b="0" i="0" u="none" strike="noStrike" baseline="0" dirty="0"/>
              <a:t>These strategies focus on securities of companies either in or perceived to be near bankruptcy. In one approach, hedge funds simply purchase fixed-income securities trading at a significant discount to par but still senior enough to be deemed “money good” (backed by enough corporate assets to be fully repayable at par or at least at a significant premium to the available bond purchase price) in a bankruptcy situation. Alternatively, a fund may purchase the so-called fulcrum debt instrument expected to convert into new equity upon restructuring or bankruptcy.</a:t>
            </a:r>
          </a:p>
          <a:p>
            <a:pPr marL="285750" indent="-285750"/>
            <a:endParaRPr lang="en-US" sz="1800" dirty="0"/>
          </a:p>
          <a:p>
            <a:pPr marL="285750" indent="-285750"/>
            <a:r>
              <a:rPr lang="en-US" sz="1800" b="1" i="0" u="none" strike="noStrike" baseline="0" dirty="0"/>
              <a:t>Activist: </a:t>
            </a:r>
            <a:r>
              <a:rPr lang="en-US" sz="1800" b="0" i="0" u="none" strike="noStrike" baseline="0" dirty="0"/>
              <a:t>The term “activist” is short for “activist shareholder.” Here, managers secure sufficient equity holdings to allow them to influence corporate policies or direction. They thus try to create business catalysts, moving the investment towards a desired outcome.</a:t>
            </a:r>
          </a:p>
          <a:p>
            <a:pPr marL="285750" indent="-285750"/>
            <a:endParaRPr lang="en-US" sz="1800" dirty="0"/>
          </a:p>
          <a:p>
            <a:pPr marL="285750" indent="-285750"/>
            <a:r>
              <a:rPr lang="en-US" sz="1800" b="0" i="0" u="none" strike="noStrike" baseline="0" dirty="0"/>
              <a:t>Event-driven strategies tend to be long biased, with merger arbitrage having the least bias. It nonetheless still tends to suffer when market conditions weaken because of increased risk that mergers will fail.</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59</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7322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Categories of private equity – venture capital</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55405"/>
            <a:ext cx="10881359" cy="3947189"/>
          </a:xfrm>
        </p:spPr>
        <p:txBody>
          <a:bodyPr/>
          <a:lstStyle/>
          <a:p>
            <a:pPr marL="285750" indent="-285750"/>
            <a:r>
              <a:rPr lang="en-US" sz="1800" b="1" i="0" u="none" strike="noStrike" baseline="0" dirty="0"/>
              <a:t>Venture capital </a:t>
            </a:r>
            <a:r>
              <a:rPr lang="en-US" sz="1800" b="0" i="0" u="none" strike="noStrike" baseline="0" dirty="0"/>
              <a:t>(VC) entails investing in or providing financing to private companies with high growth potential. Typically, these are start-ups or young companies, but venture capital can be injected at various stages, ranging from concept creation for a company to the point of a company’s IPO (initial public offering) launch</a:t>
            </a:r>
          </a:p>
          <a:p>
            <a:pPr marL="285750" indent="-285750"/>
            <a:endParaRPr lang="en-US" sz="1800" b="0" i="0" u="none" strike="noStrike" baseline="0" dirty="0"/>
          </a:p>
          <a:p>
            <a:pPr marL="285750" indent="-285750"/>
            <a:r>
              <a:rPr lang="en-US" sz="1800" b="0" i="1" u="none" strike="noStrike" baseline="0" dirty="0"/>
              <a:t>Formative-stage financing </a:t>
            </a:r>
            <a:r>
              <a:rPr lang="en-US" sz="1800" b="0" i="0" u="none" strike="noStrike" baseline="0" dirty="0"/>
              <a:t>is for a company still being formed. Its steps are as follows:</a:t>
            </a:r>
            <a:endParaRPr lang="en-US" sz="1800" dirty="0"/>
          </a:p>
          <a:p>
            <a:pPr marL="285750" indent="-285750"/>
            <a:r>
              <a:rPr lang="en-US" sz="1800" b="1" i="1" u="none" strike="noStrike" baseline="0" dirty="0"/>
              <a:t>Pre-seed capital</a:t>
            </a:r>
            <a:r>
              <a:rPr lang="en-US" sz="1800" b="1" i="0" u="none" strike="noStrike" baseline="0" dirty="0"/>
              <a:t>, or </a:t>
            </a:r>
            <a:r>
              <a:rPr lang="en-US" sz="1800" b="1" i="1" u="none" strike="noStrike" baseline="0" dirty="0"/>
              <a:t>angel investing</a:t>
            </a:r>
            <a:r>
              <a:rPr lang="en-US" sz="1800" dirty="0"/>
              <a:t>:</a:t>
            </a:r>
            <a:r>
              <a:rPr lang="en-US" sz="1800" b="0" i="0" u="none" strike="noStrike" baseline="0" dirty="0"/>
              <a:t> Is capital provided at the idea stage. Funds may be used to develop a business plan and to assess market potential. The amount of financing here is typically small and sourced from individuals, often friends and family, rather than from VC funds.</a:t>
            </a:r>
          </a:p>
          <a:p>
            <a:pPr marL="0" indent="0" algn="l">
              <a:buNone/>
            </a:pPr>
            <a:endParaRPr lang="en-US" sz="1800" dirty="0"/>
          </a:p>
          <a:p>
            <a:pPr marL="285750" indent="-285750"/>
            <a:r>
              <a:rPr lang="en-US" sz="1800" b="1" i="1" u="none" strike="noStrike" baseline="0" dirty="0"/>
              <a:t>Seed-stage financing</a:t>
            </a:r>
            <a:r>
              <a:rPr lang="en-US" sz="1800" b="1" i="0" u="none" strike="noStrike" baseline="0" dirty="0"/>
              <a:t>, or </a:t>
            </a:r>
            <a:r>
              <a:rPr lang="en-US" sz="1800" b="1" i="1" u="none" strike="noStrike" baseline="0" dirty="0"/>
              <a:t>seed capital</a:t>
            </a:r>
            <a:r>
              <a:rPr lang="en-US" sz="1800" dirty="0"/>
              <a:t>:</a:t>
            </a:r>
            <a:r>
              <a:rPr lang="en-US" sz="1800" b="0" i="0" u="none" strike="noStrike" baseline="0" dirty="0"/>
              <a:t> Generally, supports product development and marketing efforts, including market research. This is the first stage at which VC funds usually invest.</a:t>
            </a:r>
          </a:p>
          <a:p>
            <a:pPr marL="0" indent="0" algn="l">
              <a:buNone/>
            </a:pPr>
            <a:endParaRPr lang="en-US" sz="1800" dirty="0"/>
          </a:p>
          <a:p>
            <a:pPr marL="285750" indent="-285750"/>
            <a:r>
              <a:rPr lang="en-US" sz="1800" b="1" i="1" u="none" strike="noStrike" baseline="0" dirty="0"/>
              <a:t>Early-stage financing </a:t>
            </a:r>
            <a:r>
              <a:rPr lang="en-US" sz="1800" b="1" i="0" u="none" strike="noStrike" baseline="0" dirty="0"/>
              <a:t>(early-stage VC):</a:t>
            </a:r>
            <a:r>
              <a:rPr lang="en-US" sz="1800" b="0" i="0" u="none" strike="noStrike" baseline="0" dirty="0"/>
              <a:t> or </a:t>
            </a:r>
            <a:r>
              <a:rPr lang="en-US" sz="1800" b="0" i="1" u="none" strike="noStrike" baseline="0" dirty="0"/>
              <a:t>start-up stage financing</a:t>
            </a:r>
            <a:r>
              <a:rPr lang="en-US" sz="1800" b="0" i="0" u="none" strike="noStrike" baseline="0" dirty="0"/>
              <a:t>, goes to companies moving toward operation but prior to commercial production or sales</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
        <p:nvSpPr>
          <p:cNvPr id="6" name="Title 1">
            <a:extLst>
              <a:ext uri="{FF2B5EF4-FFF2-40B4-BE49-F238E27FC236}">
                <a16:creationId xmlns:a16="http://schemas.microsoft.com/office/drawing/2014/main" id="{755FDE38-2669-4744-8EC0-F801721C93B7}"/>
              </a:ext>
            </a:extLst>
          </p:cNvPr>
          <p:cNvSpPr txBox="1">
            <a:spLocks/>
          </p:cNvSpPr>
          <p:nvPr/>
        </p:nvSpPr>
        <p:spPr>
          <a:xfrm>
            <a:off x="850391" y="168598"/>
            <a:ext cx="10881360" cy="106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l"/>
            <a:r>
              <a:rPr lang="en-US" sz="3600" dirty="0"/>
              <a:t>Categories of private equity – venture capital</a:t>
            </a:r>
          </a:p>
        </p:txBody>
      </p:sp>
    </p:spTree>
    <p:extLst>
      <p:ext uri="{BB962C8B-B14F-4D97-AF65-F5344CB8AC3E}">
        <p14:creationId xmlns:p14="http://schemas.microsoft.com/office/powerpoint/2010/main" val="2800570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348249"/>
            <a:ext cx="10881360" cy="748253"/>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2" y="1257300"/>
            <a:ext cx="10881359" cy="3947189"/>
          </a:xfrm>
        </p:spPr>
        <p:txBody>
          <a:bodyPr/>
          <a:lstStyle/>
          <a:p>
            <a:r>
              <a:rPr lang="en-US" sz="2000" dirty="0"/>
              <a:t>Relative Value Strategies</a:t>
            </a:r>
          </a:p>
          <a:p>
            <a:endParaRPr lang="en-US" sz="2000" dirty="0"/>
          </a:p>
          <a:p>
            <a:pPr marL="285750" indent="-285750"/>
            <a:r>
              <a:rPr lang="en-US" sz="1800" b="0" i="0" u="none" strike="noStrike" baseline="0" dirty="0"/>
              <a:t>Relative value funds seek to profit from a pricing discrepancy between related securities based on an unusual short-term relationship. The expectation is that the discrepancy will be resolved over time. Examples of relative value strategies include the following:</a:t>
            </a:r>
          </a:p>
          <a:p>
            <a:pPr algn="l"/>
            <a:endParaRPr lang="en-US" sz="1800" dirty="0"/>
          </a:p>
          <a:p>
            <a:pPr marL="285750" indent="-285750"/>
            <a:r>
              <a:rPr lang="en-US" sz="1800" b="1" i="0" u="none" strike="noStrike" baseline="0" dirty="0"/>
              <a:t>Convertible bond arbitrage. </a:t>
            </a:r>
            <a:r>
              <a:rPr lang="en-US" sz="1800" b="0" i="0" u="none" strike="noStrike" baseline="0" dirty="0"/>
              <a:t>This conceptually market-neutral investment strategy seeks to exploit a perceived mispricing between a convertible bond and its component parts—namely, the underlying bond and the embedded stock option—relative to the pricing of a reference equity into which the bond may someday convert.</a:t>
            </a:r>
          </a:p>
          <a:p>
            <a:pPr marL="285750" indent="-285750"/>
            <a:endParaRPr lang="en-US" sz="1800" dirty="0"/>
          </a:p>
          <a:p>
            <a:pPr marL="285750" indent="-285750"/>
            <a:r>
              <a:rPr lang="en-US" sz="1800" b="1" i="0" u="none" strike="noStrike" baseline="0" dirty="0"/>
              <a:t>Fixed income (general): </a:t>
            </a:r>
            <a:r>
              <a:rPr lang="en-US" sz="1800" b="0" i="0" u="none" strike="noStrike" baseline="0" dirty="0"/>
              <a:t>Strategies may incorporate long–short trades between two different issuers, between corporate and government issuers, between different parts of the same issuer’s capital structure, or between different parts of an issuer’s yield curve.</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60</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540108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0" u="none" strike="noStrike" baseline="0" dirty="0"/>
              <a:t>Fixed income (asset backed, mortgage backed, and high yield): </a:t>
            </a:r>
            <a:r>
              <a:rPr lang="en-US" sz="1800" b="0" i="0" u="none" strike="noStrike" baseline="0" dirty="0"/>
              <a:t>These strategies focus on the relative value of various higher-yielding securities, including asset-backed securities (ABS), mortgage-backed securities (MBS), and high-yield loans and bonds.</a:t>
            </a:r>
          </a:p>
          <a:p>
            <a:pPr marL="285750" indent="-285750"/>
            <a:endParaRPr lang="en-US" sz="1800" dirty="0"/>
          </a:p>
          <a:p>
            <a:pPr marL="285750" indent="-285750"/>
            <a:r>
              <a:rPr lang="en-US" sz="1800" b="1" i="0" u="none" strike="noStrike" baseline="0" dirty="0"/>
              <a:t>Volatility: </a:t>
            </a:r>
            <a:r>
              <a:rPr lang="en-US" sz="1800" b="0" i="0" u="none" strike="noStrike" baseline="0" dirty="0"/>
              <a:t>These strategies typically use options to go long or short market volatility, either in a specific asset class or across asset classes. For example, a short-volatility strategy involves selling options to earn the premiums and benefit from calm markets, but it can experience significant losses during unexpected periods of market stress.</a:t>
            </a:r>
          </a:p>
          <a:p>
            <a:pPr marL="285750" indent="-285750"/>
            <a:endParaRPr lang="en-US" sz="1800" dirty="0"/>
          </a:p>
          <a:p>
            <a:pPr marL="285750" indent="-285750"/>
            <a:r>
              <a:rPr lang="en-US" sz="1800" b="1" i="0" u="none" strike="noStrike" baseline="0" dirty="0"/>
              <a:t>Multi-strategy: </a:t>
            </a:r>
            <a:r>
              <a:rPr lang="en-US" sz="1800" b="0" i="0" u="none" strike="noStrike" baseline="0" dirty="0"/>
              <a:t>These strategies trade relative value within and across asset classes or instruments. Rather than focusing on one type of trade (e.g., convertible arbitrage), a single basis for a trade (e.g., volatility), or a particular asset class (e.g., fixed income), this strategy instead looks for any available investment opportunities, often with different pods of managers executing unique market approaches.</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61</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449589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Categories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r>
              <a:rPr lang="en-US" sz="2000" dirty="0"/>
              <a:t>Macro strategies</a:t>
            </a:r>
          </a:p>
          <a:p>
            <a:endParaRPr lang="en-US" sz="2000" dirty="0"/>
          </a:p>
          <a:p>
            <a:pPr marL="285750" indent="-285750"/>
            <a:r>
              <a:rPr lang="en-US" sz="1800" b="0" i="0" u="none" strike="noStrike" baseline="0" dirty="0"/>
              <a:t>Macro strategies emphasize a top-down approach to identify economic trends. Trades are made on the basis of expected movements in economic variables. Generally, these funds trade opportunistically in fixed-income, equity, currency, and commodity markets. </a:t>
            </a:r>
          </a:p>
          <a:p>
            <a:pPr marL="285750" indent="-285750"/>
            <a:r>
              <a:rPr lang="en-US" sz="1800" b="0" i="0" u="none" strike="noStrike" baseline="0" dirty="0"/>
              <a:t>Macro hedge funds use long and short positions to profit from a view on overall market direction because it is influenced by major economic trends and events. </a:t>
            </a:r>
          </a:p>
          <a:p>
            <a:pPr marL="285750" indent="-285750"/>
            <a:r>
              <a:rPr lang="en-US" sz="1800" b="0" i="0" u="none" strike="noStrike" baseline="0" dirty="0"/>
              <a:t>Because these funds generally benefit most from periods of higher volatility, the active moves by national authorities, such as central banks, to smooth out economic shocks likely shrink their investment sphere.</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62</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4136813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r>
              <a:rPr lang="en-US" sz="2000" dirty="0"/>
              <a:t>Forms of Hedge Funds</a:t>
            </a:r>
          </a:p>
          <a:p>
            <a:endParaRPr lang="en-US" sz="2000" dirty="0"/>
          </a:p>
          <a:p>
            <a:pPr marL="342900" indent="-342900"/>
            <a:r>
              <a:rPr lang="en-US" sz="1800" dirty="0"/>
              <a:t>Direct: </a:t>
            </a:r>
            <a:r>
              <a:rPr lang="en-US" sz="1800" b="0" i="0" u="none" strike="noStrike" baseline="0" dirty="0"/>
              <a:t>An investor can choose to select and invest in an individual hedge fund. But selecting the appropriate individual hedge fund manager can require extensive due diligence to understand the fund’s investment strategy and to accurately measure returns over time. In addition, minimum investments can be substantial, with lockup periods and redemption restrictions, as described below, that can be imposed before the investor again can access to the invested capital.</a:t>
            </a:r>
          </a:p>
          <a:p>
            <a:pPr algn="l"/>
            <a:endParaRPr lang="en-US" sz="1800" dirty="0"/>
          </a:p>
          <a:p>
            <a:pPr marL="285750" indent="-285750"/>
            <a:r>
              <a:rPr lang="en-US" sz="1800" b="0" i="0" u="none" strike="noStrike" baseline="0" dirty="0"/>
              <a:t>As a result, some investors may opt to invest in a fund of hedge funds. </a:t>
            </a:r>
            <a:r>
              <a:rPr lang="en-US" sz="1800" b="1" i="0" u="none" strike="noStrike" baseline="0" dirty="0"/>
              <a:t>Funds of hedge funds </a:t>
            </a:r>
            <a:r>
              <a:rPr lang="en-US" sz="1800" b="0" i="0" u="none" strike="noStrike" baseline="0" dirty="0"/>
              <a:t>are funds that hold a portfolio of hedge funds. They create a diversified portfolio of hedge funds and are aimed at smaller investors or those who do not have the resources, time, or expertise to choose among hedge fund managers. </a:t>
            </a:r>
          </a:p>
          <a:p>
            <a:pPr marL="285750" indent="-285750"/>
            <a:r>
              <a:rPr lang="en-US" sz="1800" b="0" i="0" u="none" strike="noStrike" baseline="0" dirty="0"/>
              <a:t>Funds of funds may charge an added 1% management fee and an added 10% incentive fee (1 and 10) on top of the fees charged by the underlying hedge funds held in the fund of funds.</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63</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861655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2" y="832104"/>
            <a:ext cx="10881360" cy="1069848"/>
          </a:xfrm>
        </p:spPr>
        <p:txBody>
          <a:bodyPr anchor="ctr">
            <a:normAutofit/>
          </a:bodyPr>
          <a:lstStyle/>
          <a:p>
            <a:r>
              <a:rPr lang="en-US" sz="3400"/>
              <a:t>Diversification benefits of HEDGE FUNDS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sz="half" idx="1"/>
          </p:nvPr>
        </p:nvSpPr>
        <p:spPr>
          <a:xfrm>
            <a:off x="838200" y="1825625"/>
            <a:ext cx="5181600" cy="4351338"/>
          </a:xfrm>
        </p:spPr>
        <p:txBody>
          <a:bodyPr>
            <a:normAutofit/>
          </a:bodyPr>
          <a:lstStyle/>
          <a:p>
            <a:pPr marL="285750" indent="-285750"/>
            <a:r>
              <a:rPr lang="en-US" sz="2000" b="0" i="0" u="none" strike="noStrike" baseline="0"/>
              <a:t>The diversification benefits of hedge funds first came to prominence with the dot-com bubble unwinding in 2000–2002, when they generally performed well compared with traditional long-only investment products.</a:t>
            </a:r>
          </a:p>
          <a:p>
            <a:pPr marL="285750" indent="-285750"/>
            <a:endParaRPr lang="en-US" sz="2000"/>
          </a:p>
          <a:p>
            <a:pPr marL="285750" indent="-285750"/>
            <a:r>
              <a:rPr lang="en-US" sz="2000" b="0" i="0" u="none" strike="noStrike" baseline="0"/>
              <a:t>Exhibit 42 shows return relationships between hedge funds and some major asset categories from 2011 to 2020. While hedge fund risk diversification benefits can merit investigation, experience also shows that their prospective advantage can vary overtime.</a:t>
            </a:r>
          </a:p>
          <a:p>
            <a:pPr marL="285750" indent="-285750"/>
            <a:endParaRPr lang="en-US" sz="2000"/>
          </a:p>
          <a:p>
            <a:pPr marL="285750" indent="-285750"/>
            <a:endParaRPr lang="en-US" sz="2000"/>
          </a:p>
        </p:txBody>
      </p:sp>
      <p:pic>
        <p:nvPicPr>
          <p:cNvPr id="5" name="Picture 4">
            <a:extLst>
              <a:ext uri="{FF2B5EF4-FFF2-40B4-BE49-F238E27FC236}">
                <a16:creationId xmlns:a16="http://schemas.microsoft.com/office/drawing/2014/main" id="{7C95F2EF-F46E-4CF3-9549-B293CA9E4051}"/>
              </a:ext>
            </a:extLst>
          </p:cNvPr>
          <p:cNvPicPr>
            <a:picLocks noChangeAspect="1"/>
          </p:cNvPicPr>
          <p:nvPr/>
        </p:nvPicPr>
        <p:blipFill>
          <a:blip r:embed="rId2"/>
          <a:stretch>
            <a:fillRect/>
          </a:stretch>
        </p:blipFill>
        <p:spPr>
          <a:xfrm>
            <a:off x="6172200" y="2971451"/>
            <a:ext cx="5895598" cy="2343499"/>
          </a:xfrm>
          <a:prstGeom prst="rect">
            <a:avLst/>
          </a:prstGeom>
          <a:noFill/>
        </p:spPr>
      </p:pic>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1"/>
          </p:nvPr>
        </p:nvSpPr>
        <p:spPr>
          <a:xfrm>
            <a:off x="466344" y="6190488"/>
            <a:ext cx="2331720" cy="274320"/>
          </a:xfrm>
        </p:spPr>
        <p:txBody>
          <a:bodyPr anchor="ctr">
            <a:normAutofit/>
          </a:bodyPr>
          <a:lstStyle/>
          <a:p>
            <a:pPr>
              <a:spcAft>
                <a:spcPts val="600"/>
              </a:spcAft>
            </a:pPr>
            <a:r>
              <a:rPr lang="en-US" dirty="0"/>
              <a:t>Alternative Investments</a:t>
            </a:r>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2"/>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64</a:t>
            </a:fld>
            <a:endParaRPr lang="en-US"/>
          </a:p>
        </p:txBody>
      </p:sp>
    </p:spTree>
    <p:extLst>
      <p:ext uri="{BB962C8B-B14F-4D97-AF65-F5344CB8AC3E}">
        <p14:creationId xmlns:p14="http://schemas.microsoft.com/office/powerpoint/2010/main" val="3099763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Which approach is </a:t>
            </a:r>
            <a:r>
              <a:rPr lang="en-US" sz="1800" b="0" i="1" u="none" strike="noStrike" baseline="0" dirty="0"/>
              <a:t>most commonly </a:t>
            </a:r>
            <a:r>
              <a:rPr lang="en-US" sz="1800" b="0" i="0" u="none" strike="noStrike" baseline="0" dirty="0"/>
              <a:t>used by equity hedge strategies?</a:t>
            </a:r>
          </a:p>
          <a:p>
            <a:pPr algn="l"/>
            <a:endParaRPr lang="en-US" sz="1800" b="0" i="0" u="none" strike="noStrike" baseline="0" dirty="0"/>
          </a:p>
          <a:p>
            <a:pPr algn="l"/>
            <a:r>
              <a:rPr lang="en-US" sz="1800" b="1" i="0" u="none" strike="noStrike" baseline="0" dirty="0"/>
              <a:t>A. </a:t>
            </a:r>
            <a:r>
              <a:rPr lang="en-US" sz="1800" b="0" i="0" u="none" strike="noStrike" baseline="0" dirty="0"/>
              <a:t>Top down</a:t>
            </a:r>
          </a:p>
          <a:p>
            <a:pPr algn="l"/>
            <a:r>
              <a:rPr lang="en-US" sz="1800" b="1" i="0" u="none" strike="noStrike" baseline="0" dirty="0"/>
              <a:t>B. </a:t>
            </a:r>
            <a:r>
              <a:rPr lang="en-US" sz="1800" b="0" i="0" u="none" strike="noStrike" baseline="0" dirty="0"/>
              <a:t>Bottom up</a:t>
            </a:r>
          </a:p>
          <a:p>
            <a:pPr algn="l"/>
            <a:r>
              <a:rPr lang="en-US" sz="1800" b="1" i="0" u="none" strike="noStrike" baseline="0" dirty="0"/>
              <a:t>C. </a:t>
            </a:r>
            <a:r>
              <a:rPr lang="en-US" sz="1800" b="0" i="0" u="none" strike="noStrike" baseline="0" dirty="0"/>
              <a:t>Market timing</a:t>
            </a:r>
          </a:p>
          <a:p>
            <a:pPr algn="l"/>
            <a:endParaRPr lang="en-US" sz="1800" dirty="0"/>
          </a:p>
          <a:p>
            <a:pPr algn="l"/>
            <a:r>
              <a:rPr lang="en-US" sz="1800" b="0" i="0" u="none" strike="noStrike" baseline="0" dirty="0"/>
              <a:t>An investor may prefer a single hedge fund to a fund of funds if she seeks:</a:t>
            </a:r>
          </a:p>
          <a:p>
            <a:pPr algn="l"/>
            <a:endParaRPr lang="en-US" sz="1800" b="0" i="0" u="none" strike="noStrike" baseline="0" dirty="0"/>
          </a:p>
          <a:p>
            <a:pPr algn="l"/>
            <a:r>
              <a:rPr lang="en-US" sz="1800" b="1" i="0" u="none" strike="noStrike" baseline="0" dirty="0"/>
              <a:t>A. </a:t>
            </a:r>
            <a:r>
              <a:rPr lang="en-US" sz="1800" b="0" i="0" u="none" strike="noStrike" baseline="0" dirty="0"/>
              <a:t>due diligence expertise.</a:t>
            </a:r>
          </a:p>
          <a:p>
            <a:pPr algn="l"/>
            <a:r>
              <a:rPr lang="en-US" sz="1800" b="1" i="0" u="none" strike="noStrike" baseline="0" dirty="0"/>
              <a:t>B. </a:t>
            </a:r>
            <a:r>
              <a:rPr lang="en-US" sz="1800" b="0" i="0" u="none" strike="noStrike" baseline="0" dirty="0"/>
              <a:t>better redemption terms.</a:t>
            </a:r>
          </a:p>
          <a:p>
            <a:pPr algn="l"/>
            <a:r>
              <a:rPr lang="en-US" sz="1800" b="1" i="0" u="none" strike="noStrike" baseline="0" dirty="0"/>
              <a:t>C. </a:t>
            </a:r>
            <a:r>
              <a:rPr lang="en-US" sz="1800" b="0" i="0" u="none" strike="noStrike" baseline="0" dirty="0"/>
              <a:t>a less complex fee structure.</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65</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3104013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dirty="0"/>
              <a:t>questions</a:t>
            </a:r>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algn="l"/>
            <a:r>
              <a:rPr lang="en-US" sz="1800" b="0" i="0" u="none" strike="noStrike" baseline="0" dirty="0"/>
              <a:t>Both event-driven and macro hedge fund strategies use:</a:t>
            </a:r>
          </a:p>
          <a:p>
            <a:pPr algn="l"/>
            <a:endParaRPr lang="en-US" sz="1800" b="0" i="0" u="none" strike="noStrike" baseline="0" dirty="0"/>
          </a:p>
          <a:p>
            <a:pPr algn="l"/>
            <a:r>
              <a:rPr lang="en-US" sz="1800" b="1" i="0" u="none" strike="noStrike" baseline="0" dirty="0"/>
              <a:t>A. </a:t>
            </a:r>
            <a:r>
              <a:rPr lang="en-US" sz="1800" b="0" i="0" u="none" strike="noStrike" baseline="0" dirty="0"/>
              <a:t>long–short positions.</a:t>
            </a:r>
          </a:p>
          <a:p>
            <a:pPr algn="l"/>
            <a:r>
              <a:rPr lang="en-US" sz="1800" b="1" i="0" u="none" strike="noStrike" baseline="0" dirty="0"/>
              <a:t>B. </a:t>
            </a:r>
            <a:r>
              <a:rPr lang="en-US" sz="1800" b="0" i="0" u="none" strike="noStrike" baseline="0" dirty="0"/>
              <a:t>a top-down approach.</a:t>
            </a:r>
          </a:p>
          <a:p>
            <a:pPr algn="l"/>
            <a:r>
              <a:rPr lang="en-US" sz="1800" b="1" i="0" u="none" strike="noStrike" baseline="0" dirty="0"/>
              <a:t>C. </a:t>
            </a:r>
            <a:r>
              <a:rPr lang="en-US" sz="1800" b="0" i="0" u="none" strike="noStrike" baseline="0" dirty="0"/>
              <a:t>long-term market cycles.</a:t>
            </a:r>
          </a:p>
          <a:p>
            <a:pPr algn="l"/>
            <a:endParaRPr lang="en-US" sz="1800" dirty="0"/>
          </a:p>
          <a:p>
            <a:pPr algn="l"/>
            <a:r>
              <a:rPr lang="en-US" sz="1800" b="0" i="0" u="none" strike="noStrike" baseline="0" dirty="0"/>
              <a:t>Hedge fund losses are </a:t>
            </a:r>
            <a:r>
              <a:rPr lang="en-US" sz="1800" b="0" i="1" u="none" strike="noStrike" baseline="0" dirty="0"/>
              <a:t>most likely </a:t>
            </a:r>
            <a:r>
              <a:rPr lang="en-US" sz="1800" b="0" i="0" u="none" strike="noStrike" baseline="0" dirty="0"/>
              <a:t>to be magnified by a:</a:t>
            </a:r>
          </a:p>
          <a:p>
            <a:pPr algn="l"/>
            <a:endParaRPr lang="en-US" sz="1800" b="0" i="0" u="none" strike="noStrike" baseline="0" dirty="0"/>
          </a:p>
          <a:p>
            <a:pPr algn="l"/>
            <a:r>
              <a:rPr lang="en-US" sz="1800" b="1" i="0" u="none" strike="noStrike" baseline="0" dirty="0"/>
              <a:t>A. </a:t>
            </a:r>
            <a:r>
              <a:rPr lang="en-US" sz="1800" b="0" i="0" u="none" strike="noStrike" baseline="0" dirty="0"/>
              <a:t>margin call.</a:t>
            </a:r>
          </a:p>
          <a:p>
            <a:pPr algn="l"/>
            <a:r>
              <a:rPr lang="en-US" sz="1800" b="1" i="0" u="none" strike="noStrike" baseline="0" dirty="0"/>
              <a:t>B. </a:t>
            </a:r>
            <a:r>
              <a:rPr lang="en-US" sz="1800" b="0" i="0" u="none" strike="noStrike" baseline="0" dirty="0"/>
              <a:t>lockup period.</a:t>
            </a:r>
          </a:p>
          <a:p>
            <a:pPr algn="l"/>
            <a:r>
              <a:rPr lang="en-US" sz="1800" b="1" i="0" u="none" strike="noStrike" baseline="0" dirty="0"/>
              <a:t>C. </a:t>
            </a:r>
            <a:r>
              <a:rPr lang="en-US" sz="1800" b="0" i="0" u="none" strike="noStrike" baseline="0" dirty="0"/>
              <a:t>redemption notice period.</a:t>
            </a:r>
            <a:endParaRPr lang="en-US" sz="18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66</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080302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1892-81E6-551C-7B5A-DEA68224520B}"/>
              </a:ext>
            </a:extLst>
          </p:cNvPr>
          <p:cNvSpPr>
            <a:spLocks noGrp="1"/>
          </p:cNvSpPr>
          <p:nvPr>
            <p:ph type="title"/>
          </p:nvPr>
        </p:nvSpPr>
        <p:spPr/>
        <p:txBody>
          <a:bodyPr/>
          <a:lstStyle/>
          <a:p>
            <a:r>
              <a:rPr lang="en-US" sz="4800" b="1" spc="600" dirty="0">
                <a:ln w="28575">
                  <a:noFill/>
                  <a:prstDash val="solid"/>
                </a:ln>
                <a:solidFill>
                  <a:schemeClr val="bg1"/>
                </a:solidFill>
                <a:latin typeface="Tw Cen MT" panose="020B0602020104020603" pitchFamily="34" charset="77"/>
              </a:rPr>
              <a:t>THANK YOU</a:t>
            </a:r>
            <a:endParaRPr lang="en-US" dirty="0"/>
          </a:p>
        </p:txBody>
      </p:sp>
      <p:sp>
        <p:nvSpPr>
          <p:cNvPr id="3" name="Text Placeholder 2">
            <a:extLst>
              <a:ext uri="{FF2B5EF4-FFF2-40B4-BE49-F238E27FC236}">
                <a16:creationId xmlns:a16="http://schemas.microsoft.com/office/drawing/2014/main" id="{55519D01-29BE-BE76-41C5-9D58AD8119DC}"/>
              </a:ext>
            </a:extLst>
          </p:cNvPr>
          <p:cNvSpPr>
            <a:spLocks noGrp="1"/>
          </p:cNvSpPr>
          <p:nvPr>
            <p:ph type="body" idx="1"/>
          </p:nvPr>
        </p:nvSpPr>
        <p:spPr/>
        <p:txBody>
          <a:bodyPr/>
          <a:lstStyle/>
          <a:p>
            <a:pPr algn="l"/>
            <a:r>
              <a:rPr lang="en-US" dirty="0">
                <a:latin typeface="Segoe UI Light" panose="020B0502040204020203" pitchFamily="34" charset="0"/>
                <a:cs typeface="Segoe UI Light" panose="020B0502040204020203" pitchFamily="34" charset="0"/>
              </a:rPr>
              <a:t>Rajan Sachdeva, CFA</a:t>
            </a:r>
          </a:p>
          <a:p>
            <a:pPr algn="l"/>
            <a:r>
              <a:rPr lang="en-US" dirty="0">
                <a:latin typeface="Segoe UI Light" panose="020B0502040204020203" pitchFamily="34" charset="0"/>
                <a:cs typeface="Segoe UI Light" panose="020B0502040204020203" pitchFamily="34" charset="0"/>
              </a:rPr>
              <a:t>sachdevarajan95@gmail.com </a:t>
            </a:r>
            <a:endParaRPr lang="en-US" dirty="0">
              <a:latin typeface="Segoe UI Light" panose="020B0502040204020203" pitchFamily="34" charset="0"/>
              <a:ea typeface="Calibri"/>
              <a:cs typeface="Segoe UI Light" panose="020B0502040204020203" pitchFamily="34" charset="0"/>
            </a:endParaRPr>
          </a:p>
          <a:p>
            <a:r>
              <a:rPr lang="en-US" dirty="0"/>
              <a:t>+91 9899862606</a:t>
            </a:r>
          </a:p>
        </p:txBody>
      </p:sp>
    </p:spTree>
    <p:extLst>
      <p:ext uri="{BB962C8B-B14F-4D97-AF65-F5344CB8AC3E}">
        <p14:creationId xmlns:p14="http://schemas.microsoft.com/office/powerpoint/2010/main" val="187770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4000" dirty="0"/>
              <a:t>Categories of private equity – venture capital</a:t>
            </a:r>
            <a:endParaRPr lang="en-US" dirty="0"/>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1" i="1" u="none" strike="noStrike" baseline="0" dirty="0"/>
              <a:t>Later-stage financing </a:t>
            </a:r>
            <a:r>
              <a:rPr lang="en-US" sz="1800" b="1" i="0" u="none" strike="noStrike" baseline="0" dirty="0"/>
              <a:t>(expansion VC)</a:t>
            </a:r>
            <a:r>
              <a:rPr lang="en-US" sz="1800" b="0" i="0" u="none" strike="noStrike" baseline="0" dirty="0"/>
              <a:t> comes after commercial production and sales have begun but before an IPO. Funds may be used to support initial growth, a major expansion (such as a physical plant upgrade), product improvements, or a major marketing campaign.</a:t>
            </a:r>
          </a:p>
          <a:p>
            <a:pPr algn="l"/>
            <a:endParaRPr lang="en-US" sz="1800" dirty="0"/>
          </a:p>
          <a:p>
            <a:pPr marL="285750" indent="-285750"/>
            <a:r>
              <a:rPr lang="en-US" sz="1800" b="1" i="1" u="none" strike="noStrike" baseline="0" dirty="0"/>
              <a:t>Mezzanine-stage financing </a:t>
            </a:r>
            <a:r>
              <a:rPr lang="en-US" sz="1800" b="1" i="0" u="none" strike="noStrike" baseline="0" dirty="0"/>
              <a:t>(mezzanine venture capital) </a:t>
            </a:r>
            <a:r>
              <a:rPr lang="en-US" sz="1800" b="0" i="0" u="none" strike="noStrike" baseline="0" dirty="0"/>
              <a:t>prepares a company to go public. It represents the bridge financing needed to fund a private firm until it can execute an IPO or be sold. </a:t>
            </a:r>
          </a:p>
          <a:p>
            <a:pPr marL="285750" indent="-285750"/>
            <a:r>
              <a:rPr lang="en-US" sz="1800" b="0" i="0" u="none" strike="noStrike" baseline="0" dirty="0"/>
              <a:t>The term “mezzanine-stage financing” is used because the financing is infused between private and public company status, focused on the timing rather than mechanism of the financing</a:t>
            </a:r>
          </a:p>
          <a:p>
            <a:pPr marL="285750" indent="-285750"/>
            <a:endParaRPr lang="en-US" sz="1800" dirty="0"/>
          </a:p>
          <a:p>
            <a:pPr marL="285750" indent="-285750"/>
            <a:r>
              <a:rPr lang="en-US" sz="1800" b="0" i="0" u="none" strike="noStrike" baseline="0" dirty="0"/>
              <a:t>When investing, a venture capitalist must be confident the portfolio company’s management team is competent and armed with a solid business plan showing strong prospects for growth. </a:t>
            </a:r>
          </a:p>
          <a:p>
            <a:pPr marL="285750" indent="-285750"/>
            <a:endParaRPr lang="en-US" sz="1800" b="0" i="0" u="none" strike="noStrike" baseline="0" dirty="0"/>
          </a:p>
          <a:p>
            <a:pPr marL="285750" indent="-285750"/>
            <a:r>
              <a:rPr lang="en-US" sz="1800" b="0" i="0" u="none" strike="noStrike" baseline="0" dirty="0"/>
              <a:t>Because these companies are immature businesses without years of operational and financial performance history, estimating company valuations from future prospects is highly uncertain.</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08289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4000" dirty="0"/>
              <a:t>Categories of private equity – growth capital</a:t>
            </a:r>
            <a:endParaRPr lang="en-US" dirty="0"/>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481328"/>
            <a:ext cx="10881359" cy="3947189"/>
          </a:xfrm>
        </p:spPr>
        <p:txBody>
          <a:bodyPr/>
          <a:lstStyle/>
          <a:p>
            <a:pPr marL="285750" indent="-285750"/>
            <a:r>
              <a:rPr lang="en-US" sz="1800" b="0" i="0" u="none" strike="noStrike" baseline="0" dirty="0"/>
              <a:t>Growth capital generally refers to minority equity investments, whereby the firm </a:t>
            </a:r>
            <a:r>
              <a:rPr lang="en-US" sz="1800" b="1" i="0" u="none" strike="noStrike" baseline="0" dirty="0"/>
              <a:t>takes a less-than-controlling interest in more mature companies</a:t>
            </a:r>
            <a:r>
              <a:rPr lang="en-US" sz="1800" b="0" i="0" u="none" strike="noStrike" baseline="0" dirty="0"/>
              <a:t> looking for capital to expand or restructure operations, enter new markets, or finance major acquisitions.</a:t>
            </a:r>
          </a:p>
          <a:p>
            <a:pPr marL="285750" indent="-285750"/>
            <a:endParaRPr lang="en-US" sz="1800" dirty="0"/>
          </a:p>
          <a:p>
            <a:pPr marL="285750" indent="-285750"/>
            <a:r>
              <a:rPr lang="en-US" sz="1800" b="0" i="0" u="none" strike="noStrike" baseline="0" dirty="0"/>
              <a:t>The motive is to realize earnings from selling a portion of its shares before the company can go public but still retain control and participation in the success of the company.</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220925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2B3E22-00CE-BA7C-3BBD-30B2705E525A}"/>
              </a:ext>
            </a:extLst>
          </p:cNvPr>
          <p:cNvSpPr>
            <a:spLocks noGrp="1"/>
          </p:cNvSpPr>
          <p:nvPr>
            <p:ph type="title"/>
          </p:nvPr>
        </p:nvSpPr>
        <p:spPr>
          <a:xfrm>
            <a:off x="850391" y="187452"/>
            <a:ext cx="10881360" cy="1069848"/>
          </a:xfrm>
        </p:spPr>
        <p:txBody>
          <a:bodyPr/>
          <a:lstStyle/>
          <a:p>
            <a:pPr algn="l"/>
            <a:r>
              <a:rPr lang="en-US" sz="3600" dirty="0"/>
              <a:t>Categories of Private equity - </a:t>
            </a:r>
            <a:r>
              <a:rPr lang="en-US" sz="3600" dirty="0" err="1"/>
              <a:t>lbo</a:t>
            </a:r>
            <a:endParaRPr lang="en-US" sz="3600" dirty="0"/>
          </a:p>
        </p:txBody>
      </p:sp>
      <p:sp>
        <p:nvSpPr>
          <p:cNvPr id="12" name="Content Placeholder 2">
            <a:extLst>
              <a:ext uri="{FF2B5EF4-FFF2-40B4-BE49-F238E27FC236}">
                <a16:creationId xmlns:a16="http://schemas.microsoft.com/office/drawing/2014/main" id="{1E5EDA9F-AF04-9709-DA48-DE15A45E3FF1}"/>
              </a:ext>
            </a:extLst>
          </p:cNvPr>
          <p:cNvSpPr>
            <a:spLocks noGrp="1"/>
          </p:cNvSpPr>
          <p:nvPr>
            <p:ph idx="1"/>
          </p:nvPr>
        </p:nvSpPr>
        <p:spPr>
          <a:xfrm>
            <a:off x="850391" y="1358779"/>
            <a:ext cx="10881359" cy="3947189"/>
          </a:xfrm>
        </p:spPr>
        <p:txBody>
          <a:bodyPr/>
          <a:lstStyle/>
          <a:p>
            <a:pPr marL="285750" indent="-285750"/>
            <a:r>
              <a:rPr lang="en-US" sz="1800" b="1" i="0" u="none" strike="noStrike" baseline="0" dirty="0"/>
              <a:t>Leveraged buyouts </a:t>
            </a:r>
            <a:r>
              <a:rPr lang="en-US" sz="1800" b="0" i="0" u="none" strike="noStrike" baseline="0" dirty="0"/>
              <a:t>(LBOs), or highly leveraged transactions, arise when private equity firms acquire public companies or established private companies, with a significant percentage of the purchase price financed through debt.</a:t>
            </a:r>
          </a:p>
          <a:p>
            <a:pPr marL="0" indent="0" algn="l">
              <a:buNone/>
            </a:pPr>
            <a:endParaRPr lang="en-US" sz="1800" dirty="0"/>
          </a:p>
          <a:p>
            <a:pPr marL="285750" indent="-285750"/>
            <a:r>
              <a:rPr lang="en-US" sz="1800" b="0" i="0" u="none" strike="noStrike" baseline="0" dirty="0"/>
              <a:t>The </a:t>
            </a:r>
            <a:r>
              <a:rPr lang="en-US" sz="1800" b="1" i="0" u="none" strike="noStrike" baseline="0" dirty="0"/>
              <a:t>target company’s assets typically serve as collateral for the debt, </a:t>
            </a:r>
            <a:r>
              <a:rPr lang="en-US" sz="1800" b="0" i="0" u="none" strike="noStrike" baseline="0" dirty="0"/>
              <a:t>and the </a:t>
            </a:r>
            <a:r>
              <a:rPr lang="en-US" sz="1800" b="1" i="0" u="none" strike="noStrike" baseline="0" dirty="0"/>
              <a:t>target company’s cash flows are expected to be sufficient to service the debt</a:t>
            </a:r>
            <a:r>
              <a:rPr lang="en-US" sz="1800" b="0" i="0" u="none" strike="noStrike" baseline="0" dirty="0"/>
              <a:t>. The debt becomes part of the target company’s capital structure after the buyout occurs. </a:t>
            </a:r>
          </a:p>
          <a:p>
            <a:pPr marL="0" indent="0" algn="l">
              <a:buNone/>
            </a:pPr>
            <a:endParaRPr lang="en-US" sz="1800" dirty="0"/>
          </a:p>
          <a:p>
            <a:pPr marL="285750" indent="-285750"/>
            <a:r>
              <a:rPr lang="en-US" sz="1800" b="0" i="0" u="none" strike="noStrike" baseline="0" dirty="0"/>
              <a:t>The LBO may also be of a specific type. In </a:t>
            </a:r>
            <a:r>
              <a:rPr lang="en-US" sz="1800" b="1" i="0" u="none" strike="noStrike" baseline="0" dirty="0"/>
              <a:t>management buyouts </a:t>
            </a:r>
            <a:r>
              <a:rPr lang="en-US" sz="1800" b="0" i="0" u="none" strike="noStrike" baseline="0" dirty="0"/>
              <a:t>(MBOs), the current management team participates in the acquisition, and in </a:t>
            </a:r>
            <a:r>
              <a:rPr lang="en-US" sz="1800" b="1" i="0" u="none" strike="noStrike" baseline="0" dirty="0"/>
              <a:t>management buy-ins </a:t>
            </a:r>
            <a:r>
              <a:rPr lang="en-US" sz="1800" b="0" i="0" u="none" strike="noStrike" baseline="0" dirty="0"/>
              <a:t>(MBIs), the current management team is replaced with the acquiring team involved in managing the company</a:t>
            </a:r>
          </a:p>
          <a:p>
            <a:pPr marL="285750" indent="-285750"/>
            <a:endParaRPr lang="en-US" sz="1800" dirty="0"/>
          </a:p>
          <a:p>
            <a:pPr marL="285750" indent="-285750"/>
            <a:r>
              <a:rPr lang="en-US" sz="1800" dirty="0"/>
              <a:t>M</a:t>
            </a:r>
            <a:r>
              <a:rPr lang="en-US" sz="1800" b="0" i="0" u="none" strike="noStrike" baseline="0" dirty="0"/>
              <a:t>anagement team is replaced with the acquiring team involved in managing the company. LBO managers seek to add value by improving company operations, boosting revenue, and ultimately increasing profits and cash flows. If debt financing is unavailable or costly, LBOs are less likely to take place.</a:t>
            </a:r>
            <a:endParaRPr lang="en-US" sz="2000" dirty="0"/>
          </a:p>
        </p:txBody>
      </p:sp>
      <p:sp>
        <p:nvSpPr>
          <p:cNvPr id="2" name="Slide Number Placeholder 1">
            <a:extLst>
              <a:ext uri="{FF2B5EF4-FFF2-40B4-BE49-F238E27FC236}">
                <a16:creationId xmlns:a16="http://schemas.microsoft.com/office/drawing/2014/main" id="{9B51246C-E134-4006-AEA1-1DFE4E1F8331}"/>
              </a:ext>
            </a:extLst>
          </p:cNvPr>
          <p:cNvSpPr>
            <a:spLocks noGrp="1"/>
          </p:cNvSpPr>
          <p:nvPr>
            <p:ph type="sldNum" sz="quarter" idx="11"/>
          </p:nvPr>
        </p:nvSpPr>
        <p:spPr>
          <a:xfrm>
            <a:off x="329184" y="411480"/>
            <a:ext cx="521208" cy="310896"/>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
        <p:nvSpPr>
          <p:cNvPr id="3" name="Footer Placeholder 2">
            <a:extLst>
              <a:ext uri="{FF2B5EF4-FFF2-40B4-BE49-F238E27FC236}">
                <a16:creationId xmlns:a16="http://schemas.microsoft.com/office/drawing/2014/main" id="{9293AE05-0396-481E-ACA2-5E83B6D5C395}"/>
              </a:ext>
            </a:extLst>
          </p:cNvPr>
          <p:cNvSpPr>
            <a:spLocks noGrp="1"/>
          </p:cNvSpPr>
          <p:nvPr>
            <p:ph type="ftr" sz="quarter" idx="10"/>
          </p:nvPr>
        </p:nvSpPr>
        <p:spPr>
          <a:xfrm>
            <a:off x="466344" y="6190488"/>
            <a:ext cx="2331720" cy="274320"/>
          </a:xfrm>
        </p:spPr>
        <p:txBody>
          <a:bodyPr anchor="ctr">
            <a:normAutofit/>
          </a:bodyPr>
          <a:lstStyle/>
          <a:p>
            <a:pPr>
              <a:spcAft>
                <a:spcPts val="600"/>
              </a:spcAft>
            </a:pPr>
            <a:r>
              <a:rPr lang="en-US" dirty="0"/>
              <a:t>Alternative Investments</a:t>
            </a:r>
          </a:p>
        </p:txBody>
      </p:sp>
    </p:spTree>
    <p:extLst>
      <p:ext uri="{BB962C8B-B14F-4D97-AF65-F5344CB8AC3E}">
        <p14:creationId xmlns:p14="http://schemas.microsoft.com/office/powerpoint/2010/main" val="1751834791"/>
      </p:ext>
    </p:extLst>
  </p:cSld>
  <p:clrMapOvr>
    <a:masterClrMapping/>
  </p:clrMapOvr>
</p:sld>
</file>

<file path=ppt/theme/theme1.xml><?xml version="1.0" encoding="utf-8"?>
<a:theme xmlns:a="http://schemas.openxmlformats.org/drawingml/2006/main" name="Office Theme">
  <a:themeElements>
    <a:clrScheme name="Custom 43">
      <a:dk1>
        <a:srgbClr val="000000"/>
      </a:dk1>
      <a:lt1>
        <a:srgbClr val="FFFFFF"/>
      </a:lt1>
      <a:dk2>
        <a:srgbClr val="64DFED"/>
      </a:dk2>
      <a:lt2>
        <a:srgbClr val="E7E6E6"/>
      </a:lt2>
      <a:accent1>
        <a:srgbClr val="92CDF0"/>
      </a:accent1>
      <a:accent2>
        <a:srgbClr val="92CDF0"/>
      </a:accent2>
      <a:accent3>
        <a:srgbClr val="ABC3F0"/>
      </a:accent3>
      <a:accent4>
        <a:srgbClr val="C3B9F2"/>
      </a:accent4>
      <a:accent5>
        <a:srgbClr val="AAA5F9"/>
      </a:accent5>
      <a:accent6>
        <a:srgbClr val="F6A6F4"/>
      </a:accent6>
      <a:hlink>
        <a:srgbClr val="0563C1"/>
      </a:hlink>
      <a:folHlink>
        <a:srgbClr val="954F72"/>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design_Win32_CP_v13" id="{7A406372-3134-432A-A498-73868680C33B}" vid="{88D369DF-875A-4C31-AFF3-DEF6B94343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F1912-3146-44AF-A389-9E8B77BB3688}">
  <ds:schemaRefs>
    <ds:schemaRef ds:uri="http://schemas.microsoft.com/sharepoint/v3/contenttype/forms"/>
  </ds:schemaRefs>
</ds:datastoreItem>
</file>

<file path=customXml/itemProps2.xml><?xml version="1.0" encoding="utf-8"?>
<ds:datastoreItem xmlns:ds="http://schemas.openxmlformats.org/officeDocument/2006/customXml" ds:itemID="{F8B8ECF1-2A9D-464C-AFE8-2B3295D0BF9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76493A3-2B83-4E58-86AD-56A2F2A20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Financial design</Template>
  <TotalTime>1707</TotalTime>
  <Words>7273</Words>
  <Application>Microsoft Office PowerPoint</Application>
  <PresentationFormat>Widescreen</PresentationFormat>
  <Paragraphs>648</Paragraphs>
  <Slides>67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Courier New</vt:lpstr>
      <vt:lpstr>Segoe UI Light</vt:lpstr>
      <vt:lpstr>SourceSansPro</vt:lpstr>
      <vt:lpstr>Tw Cen MT</vt:lpstr>
      <vt:lpstr>WarnockPro-Regular</vt:lpstr>
      <vt:lpstr>Office Theme</vt:lpstr>
      <vt:lpstr>CFA LEVEL I  Alternative INVESTMENTS    PRIVATE CAPITAL, REAL ESTATE, INFRASTRUCTURE, NATURAL RESOURCES &amp; HEDGE FUNDS</vt:lpstr>
      <vt:lpstr>CONTENTS</vt:lpstr>
      <vt:lpstr>Private capital</vt:lpstr>
      <vt:lpstr>Private equity</vt:lpstr>
      <vt:lpstr>Private equity stages</vt:lpstr>
      <vt:lpstr>Categories of private equity – venture capital</vt:lpstr>
      <vt:lpstr>Categories of private equity – venture capital</vt:lpstr>
      <vt:lpstr>Categories of private equity – growth capital</vt:lpstr>
      <vt:lpstr>Categories of Private equity - lbo</vt:lpstr>
      <vt:lpstr>PRIVATE EQUITY - EXIT STRATEGIES</vt:lpstr>
      <vt:lpstr>PRIVATE EQUITY - EXIT STRATEGIES</vt:lpstr>
      <vt:lpstr>PRIVATE EQUITY - EXIT STRATEGIES</vt:lpstr>
      <vt:lpstr>PRIVATE EQUITY - EXIT STRATEGIES</vt:lpstr>
      <vt:lpstr>Private debt</vt:lpstr>
      <vt:lpstr>Private debt</vt:lpstr>
      <vt:lpstr>Private debt</vt:lpstr>
      <vt:lpstr>RISK AND RETURN CHARACTERISTICS OF PRIVATE CAPITAL</vt:lpstr>
      <vt:lpstr>diversification BENEFIT OF PRIVATE CAPITAL</vt:lpstr>
      <vt:lpstr>Questions</vt:lpstr>
      <vt:lpstr>Questions</vt:lpstr>
      <vt:lpstr>Questions</vt:lpstr>
      <vt:lpstr>Real estate</vt:lpstr>
      <vt:lpstr>Real estate</vt:lpstr>
      <vt:lpstr>Categories of real estate</vt:lpstr>
      <vt:lpstr>Categories of real estate</vt:lpstr>
      <vt:lpstr>Commercial MORTGAGE-BACKED SECURITY</vt:lpstr>
      <vt:lpstr>Forms of real estate investing</vt:lpstr>
      <vt:lpstr>Forms of real estate investing</vt:lpstr>
      <vt:lpstr>return characteristics of real estate</vt:lpstr>
      <vt:lpstr>rISK characteristics of real estate</vt:lpstr>
      <vt:lpstr>Diversification benefits of real estate</vt:lpstr>
      <vt:lpstr>questions</vt:lpstr>
      <vt:lpstr>questions</vt:lpstr>
      <vt:lpstr>questions</vt:lpstr>
      <vt:lpstr>infrastructure</vt:lpstr>
      <vt:lpstr>Infrastructure - Characteristics</vt:lpstr>
      <vt:lpstr>CATEGORIES OF INFRASTRUCTURE INVESTMENTS</vt:lpstr>
      <vt:lpstr>forms OF INFRASTRUCTURE INVESTMENTS</vt:lpstr>
      <vt:lpstr>Risk and return characteristics &amp; diversification benefit of infrastructure</vt:lpstr>
      <vt:lpstr>questions</vt:lpstr>
      <vt:lpstr>questions</vt:lpstr>
      <vt:lpstr>Natural resources</vt:lpstr>
      <vt:lpstr>NATURAL RESOURCES - commodities</vt:lpstr>
      <vt:lpstr>NATURAL RESOURCES - commodities</vt:lpstr>
      <vt:lpstr>NATURAL RESOURCES - commodities</vt:lpstr>
      <vt:lpstr>Natural resources – timberland &amp; farmland</vt:lpstr>
      <vt:lpstr>Natural resources – timberland &amp; farmland</vt:lpstr>
      <vt:lpstr>Risk return characteristics of commodities</vt:lpstr>
      <vt:lpstr>Natural resources</vt:lpstr>
      <vt:lpstr>Natural resources</vt:lpstr>
      <vt:lpstr>questions</vt:lpstr>
      <vt:lpstr>questions</vt:lpstr>
      <vt:lpstr>questions</vt:lpstr>
      <vt:lpstr>HEDGE FUNDS</vt:lpstr>
      <vt:lpstr>Categories of hedge funds</vt:lpstr>
      <vt:lpstr>Categories of hedge funds</vt:lpstr>
      <vt:lpstr>Categories of hedge funds</vt:lpstr>
      <vt:lpstr>Categories of hedge funds</vt:lpstr>
      <vt:lpstr>Categories of hedge funds</vt:lpstr>
      <vt:lpstr>Categories of hedge funds</vt:lpstr>
      <vt:lpstr>Categories of hedge funds</vt:lpstr>
      <vt:lpstr>Categories of hedge funds</vt:lpstr>
      <vt:lpstr>HEDGE FUNDS</vt:lpstr>
      <vt:lpstr>Diversification benefits of HEDGE FUNDS</vt:lpstr>
      <vt:lpstr>questions</vt:lpstr>
      <vt:lpstr>questions</vt:lpstr>
      <vt:lpstr>THANK YOU</vt:lpstr>
    </vt:vector>
  </TitlesOfParts>
  <Company>D. E. Shaw and Co., L. 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LEVEL I  </dc:title>
  <dc:creator>Sachdeva, Rajan</dc:creator>
  <cp:lastModifiedBy>Sachdeva, Rajan</cp:lastModifiedBy>
  <cp:revision>77</cp:revision>
  <dcterms:created xsi:type="dcterms:W3CDTF">2023-01-27T06:10:41Z</dcterms:created>
  <dcterms:modified xsi:type="dcterms:W3CDTF">2023-02-11T21:45:20Z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