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9" r:id="rId3"/>
    <p:sldId id="257" r:id="rId4"/>
    <p:sldId id="275" r:id="rId5"/>
    <p:sldId id="276" r:id="rId6"/>
    <p:sldId id="272" r:id="rId7"/>
    <p:sldId id="274" r:id="rId8"/>
    <p:sldId id="268" r:id="rId9"/>
    <p:sldId id="267" r:id="rId10"/>
    <p:sldId id="279" r:id="rId11"/>
    <p:sldId id="270" r:id="rId12"/>
    <p:sldId id="271" r:id="rId13"/>
    <p:sldId id="27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14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17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5032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341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177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94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1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8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4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6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E6083D-C3F9-45BA-BC6E-16FE8F439D80}"/>
              </a:ext>
            </a:extLst>
          </p:cNvPr>
          <p:cNvSpPr/>
          <p:nvPr/>
        </p:nvSpPr>
        <p:spPr>
          <a:xfrm>
            <a:off x="5267325" y="4810125"/>
            <a:ext cx="2038350" cy="3524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AF52E-3A9D-4400-990C-D78F27CC0DA1}"/>
              </a:ext>
            </a:extLst>
          </p:cNvPr>
          <p:cNvSpPr/>
          <p:nvPr/>
        </p:nvSpPr>
        <p:spPr>
          <a:xfrm>
            <a:off x="5286375" y="4391025"/>
            <a:ext cx="2019300" cy="352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D7125-578C-4F37-A48F-F53BADC0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53" y="2962655"/>
            <a:ext cx="8054103" cy="8972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CARBON ACCOUNTING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1CEC4-6914-41EF-BE12-4CD66D3C31AE}"/>
              </a:ext>
            </a:extLst>
          </p:cNvPr>
          <p:cNvSpPr/>
          <p:nvPr/>
        </p:nvSpPr>
        <p:spPr>
          <a:xfrm>
            <a:off x="5258942" y="5126081"/>
            <a:ext cx="2202561" cy="419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A0458-06AA-4520-828C-3500C9E12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330" y="4390918"/>
            <a:ext cx="8144134" cy="12326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    Presenters:         Syed Wajid Shah</a:t>
            </a:r>
          </a:p>
          <a:p>
            <a:pPr algn="ctr"/>
            <a:r>
              <a:rPr lang="en-US" dirty="0"/>
              <a:t>                                       </a:t>
            </a:r>
            <a:r>
              <a:rPr lang="en-US" dirty="0" err="1"/>
              <a:t>Arooj</a:t>
            </a:r>
            <a:r>
              <a:rPr lang="en-US" dirty="0"/>
              <a:t> Arshad</a:t>
            </a:r>
          </a:p>
          <a:p>
            <a:pPr algn="ctr"/>
            <a:r>
              <a:rPr lang="en-US" dirty="0"/>
              <a:t>                                         Muhammad Usman</a:t>
            </a:r>
          </a:p>
        </p:txBody>
      </p:sp>
    </p:spTree>
    <p:extLst>
      <p:ext uri="{BB962C8B-B14F-4D97-AF65-F5344CB8AC3E}">
        <p14:creationId xmlns:p14="http://schemas.microsoft.com/office/powerpoint/2010/main" val="193782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432C-3D56-4435-86A9-2AF07DE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Carbon Offsetting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5F92-ADC9-407B-A039-EDF67830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Investing in Emission Reduction Projects:</a:t>
            </a:r>
            <a:br>
              <a:rPr lang="en-US" b="1" i="0" dirty="0">
                <a:effectLst/>
                <a:latin typeface="Söhne"/>
              </a:rPr>
            </a:b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solar farms, </a:t>
            </a:r>
          </a:p>
          <a:p>
            <a:r>
              <a:rPr lang="en-US" b="1" i="0" dirty="0">
                <a:effectLst/>
                <a:latin typeface="Söhne"/>
              </a:rPr>
              <a:t>Afforestation and Reforestation:</a:t>
            </a:r>
            <a:endParaRPr lang="en-US" dirty="0">
              <a:solidFill>
                <a:srgbClr val="D1D5DB"/>
              </a:solidFill>
              <a:latin typeface="Söhne"/>
            </a:endParaRPr>
          </a:p>
          <a:p>
            <a:r>
              <a:rPr lang="en-US" b="1" i="0" dirty="0">
                <a:effectLst/>
                <a:latin typeface="Söhne"/>
              </a:rPr>
              <a:t>Verification and Certification:</a:t>
            </a:r>
            <a:endParaRPr lang="en-US" b="1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-US" b="1" i="0" dirty="0">
                <a:effectLst/>
                <a:latin typeface="Söhne"/>
              </a:rPr>
              <a:t>Global Impact and Sustainable Development:</a:t>
            </a:r>
            <a:endParaRPr lang="en-US" b="1" dirty="0">
              <a:solidFill>
                <a:srgbClr val="D1D5DB"/>
              </a:solidFill>
              <a:latin typeface="Söhne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emissions reduction, contributing to sustainable development goals. These co-benefits may include job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9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161E-4CA1-E4AC-40F6-4C6CB11E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carbon accounting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A32AB23-3A5C-C147-0094-3A3A1C037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533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4E30E26-6CC1-0C1D-F68B-F939ECA27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4599" y="-1704975"/>
            <a:ext cx="56102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539D4-079B-6DCC-57D5-46522B0E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1726434"/>
            <a:ext cx="8823960" cy="5171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3CA5FC-4156-4B07-9EC5-EAA6BD11108F}"/>
              </a:ext>
            </a:extLst>
          </p:cNvPr>
          <p:cNvSpPr/>
          <p:nvPr/>
        </p:nvSpPr>
        <p:spPr>
          <a:xfrm>
            <a:off x="5429250" y="2647950"/>
            <a:ext cx="1095375" cy="342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7D9A-D9BC-927B-39B0-B5E3CB7E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AvenirNext forINTUIT"/>
              </a:rPr>
              <a:t>How to choose carbon accounting software</a:t>
            </a:r>
            <a:br>
              <a:rPr lang="en-US" b="1" i="0" dirty="0">
                <a:solidFill>
                  <a:srgbClr val="000000"/>
                </a:solidFill>
                <a:effectLst/>
                <a:latin typeface="AvenirNext forINTUI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7367-32FD-A897-8C73-8BF6E4F7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66950"/>
            <a:ext cx="9749554" cy="4145489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Carbon Trust:</a:t>
            </a:r>
            <a:endParaRPr lang="en-US" b="0" i="0" dirty="0">
              <a:solidFill>
                <a:schemeClr val="accent6"/>
              </a:solidFill>
              <a:effectLst/>
              <a:latin typeface="AvenirNext forINTUIT"/>
            </a:endParaRPr>
          </a:p>
          <a:p>
            <a:pPr marL="0" indent="0" algn="l">
              <a:buNone/>
            </a:pPr>
            <a:r>
              <a:rPr lang="en-US" dirty="0">
                <a:latin typeface="AvenirNext forINTUIT"/>
              </a:rPr>
              <a:t>     </a:t>
            </a:r>
            <a:r>
              <a:rPr lang="en-US" b="0" i="0" dirty="0">
                <a:effectLst/>
                <a:latin typeface="Söhne"/>
              </a:rPr>
              <a:t>data collection, reporting, and analysis</a:t>
            </a:r>
            <a:endParaRPr lang="en-US" b="0" i="0" dirty="0">
              <a:effectLst/>
              <a:latin typeface="AvenirNext forINTU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Greenhouse Gas Protocol's Corporate Standard:</a:t>
            </a:r>
          </a:p>
          <a:p>
            <a:pPr marL="0" indent="0" algn="l">
              <a:buNone/>
            </a:pPr>
            <a:r>
              <a:rPr lang="en-US" b="1" i="0" dirty="0">
                <a:effectLst/>
                <a:latin typeface="AvenirNext forINTUIT"/>
              </a:rPr>
              <a:t>     </a:t>
            </a:r>
            <a:r>
              <a:rPr lang="en-US" b="0" i="0" dirty="0">
                <a:effectLst/>
                <a:latin typeface="AvenirNext forINTUIT"/>
              </a:rPr>
              <a:t>options to best comply with current climate action goals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accent6"/>
                </a:solidFill>
                <a:effectLst/>
                <a:latin typeface="Söhne"/>
              </a:rPr>
              <a:t>EcoChain</a:t>
            </a:r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venirNext forINTUIT"/>
              </a:rPr>
              <a:t>      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helps organizations measure and manage their carbon footprints while ensuring transparency and traceability.</a:t>
            </a:r>
            <a:endParaRPr lang="en-US" b="0" i="0" dirty="0">
              <a:effectLst/>
              <a:latin typeface="AvenirNext forINTU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accent6"/>
                </a:solidFill>
                <a:effectLst/>
                <a:latin typeface="Söhne"/>
              </a:rPr>
              <a:t>Sphera</a:t>
            </a:r>
            <a:r>
              <a:rPr lang="en-US" b="1" dirty="0">
                <a:solidFill>
                  <a:schemeClr val="accent6"/>
                </a:solidFill>
                <a:latin typeface="Söhne"/>
              </a:rPr>
              <a:t>:</a:t>
            </a:r>
            <a:endParaRPr lang="en-US" b="1" i="0" dirty="0">
              <a:solidFill>
                <a:schemeClr val="accent6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venirNext forINTUIT"/>
              </a:rPr>
              <a:t>    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Their software helps organizations monitor and reduce emissions, ensuring compliance with regulations.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2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206D-4482-4E19-BF0E-925117A9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effectLst/>
                <a:latin typeface="Söhne"/>
              </a:rPr>
              <a:t>Challenges in Implementing Carbon Accounting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4025-4297-469C-935F-1F873833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Data Accuracy:</a:t>
            </a:r>
          </a:p>
          <a:p>
            <a:r>
              <a:rPr lang="en-US" b="1" i="0" dirty="0">
                <a:effectLst/>
                <a:latin typeface="Söhne"/>
              </a:rPr>
              <a:t>Limited Awareness:</a:t>
            </a:r>
            <a:endParaRPr lang="en-US" b="1" dirty="0">
              <a:latin typeface="Söhne"/>
            </a:endParaRPr>
          </a:p>
          <a:p>
            <a:r>
              <a:rPr lang="en-US" b="1" i="0" dirty="0">
                <a:effectLst/>
                <a:latin typeface="Söhne"/>
              </a:rPr>
              <a:t>Initial Costs:</a:t>
            </a:r>
          </a:p>
          <a:p>
            <a:r>
              <a:rPr lang="en-US" b="1" i="0" dirty="0">
                <a:effectLst/>
                <a:latin typeface="Söhne"/>
              </a:rPr>
              <a:t>Integration with Business Processes: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AA2A9-76D6-4E02-A76B-CC5F41E6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912" y="1569425"/>
            <a:ext cx="3181917" cy="51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A6F-AEBC-4D50-B262-3BE3BAB1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FD34-A310-40B4-9203-C806E379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</a:t>
            </a:r>
          </a:p>
          <a:p>
            <a:pPr marL="0" indent="0">
              <a:buNone/>
            </a:pPr>
            <a:r>
              <a:rPr lang="en-US" sz="9600" dirty="0"/>
              <a:t>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8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ACB0-B8AC-426C-BF17-00D0811A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89BF4-6D10-450A-B76B-FA190A29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2084832"/>
            <a:ext cx="9798882" cy="4601717"/>
          </a:xfrm>
        </p:spPr>
        <p:txBody>
          <a:bodyPr>
            <a:normAutofit/>
          </a:bodyPr>
          <a:lstStyle/>
          <a:p>
            <a:r>
              <a:rPr lang="en-US" dirty="0"/>
              <a:t>Overview of Carbon Accounting</a:t>
            </a:r>
          </a:p>
          <a:p>
            <a:r>
              <a:rPr lang="en-US" dirty="0"/>
              <a:t>Why Carbon Accounting Matters</a:t>
            </a:r>
          </a:p>
          <a:p>
            <a:r>
              <a:rPr lang="en-US" dirty="0"/>
              <a:t>Key Concepts: Carbon Footprint</a:t>
            </a:r>
          </a:p>
          <a:p>
            <a:r>
              <a:rPr lang="en-US" dirty="0"/>
              <a:t>Scope 1, 2, and 3 Emissions</a:t>
            </a:r>
          </a:p>
          <a:p>
            <a:r>
              <a:rPr lang="en-US" dirty="0"/>
              <a:t>Methodologies</a:t>
            </a:r>
          </a:p>
          <a:p>
            <a:r>
              <a:rPr lang="en-US" dirty="0"/>
              <a:t>Carbon Accounting Process</a:t>
            </a:r>
          </a:p>
          <a:p>
            <a:r>
              <a:rPr lang="en-US" dirty="0"/>
              <a:t>Benefits of Carbon Accounting</a:t>
            </a:r>
          </a:p>
          <a:p>
            <a:r>
              <a:rPr lang="en-US" dirty="0"/>
              <a:t>Carbon Offsetting</a:t>
            </a:r>
          </a:p>
          <a:p>
            <a:r>
              <a:rPr lang="en-US" dirty="0"/>
              <a:t>Challenges in Implementing Carbon Accounting</a:t>
            </a:r>
          </a:p>
          <a:p>
            <a:r>
              <a:rPr lang="en-US" dirty="0"/>
              <a:t>Technology in Carbon Accounting</a:t>
            </a:r>
          </a:p>
        </p:txBody>
      </p:sp>
    </p:spTree>
    <p:extLst>
      <p:ext uri="{BB962C8B-B14F-4D97-AF65-F5344CB8AC3E}">
        <p14:creationId xmlns:p14="http://schemas.microsoft.com/office/powerpoint/2010/main" val="167303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35EA-7B1B-46BE-B68C-18117915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202B-29F9-4C78-AC0C-2B5A9626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Carbon accounting is the systematic process of measuring, managing, and reporting greenhouse gas (GHG) emissions, primarily carbon dioxide (CO2) and other gases contributing to climate change. </a:t>
            </a:r>
          </a:p>
          <a:p>
            <a:r>
              <a:rPr lang="en-US" dirty="0"/>
              <a:t>It help us understand our carbon footprint  and take steps to reduce it .</a:t>
            </a:r>
          </a:p>
        </p:txBody>
      </p:sp>
    </p:spTree>
    <p:extLst>
      <p:ext uri="{BB962C8B-B14F-4D97-AF65-F5344CB8AC3E}">
        <p14:creationId xmlns:p14="http://schemas.microsoft.com/office/powerpoint/2010/main" val="318608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9A49-C2CE-419F-BCB7-A8B5818E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Why Carbon Accounting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1776-95F4-455F-BB07-3739C0CB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Environmental Impact: </a:t>
            </a:r>
          </a:p>
          <a:p>
            <a:r>
              <a:rPr lang="en-US" sz="1800" dirty="0"/>
              <a:t>By reducing their carbon footprint, organizations can actively contribute to mitigating climate change and preserving ecosystems.</a:t>
            </a:r>
          </a:p>
          <a:p>
            <a:r>
              <a:rPr lang="en-US" dirty="0"/>
              <a:t>Reputation and Stakeholder Relations:</a:t>
            </a:r>
          </a:p>
          <a:p>
            <a:r>
              <a:rPr lang="en-US" sz="1800" dirty="0"/>
              <a:t>reduce their carbon footprint enhance their reputation</a:t>
            </a:r>
          </a:p>
          <a:p>
            <a:r>
              <a:rPr lang="en-US" b="1" i="0" dirty="0">
                <a:effectLst/>
                <a:latin typeface="Söhne"/>
              </a:rPr>
              <a:t>Risk Mitigation:</a:t>
            </a:r>
            <a:br>
              <a:rPr lang="en-US" b="1" i="0" dirty="0">
                <a:effectLst/>
                <a:latin typeface="Söhne"/>
              </a:rPr>
            </a:br>
            <a:r>
              <a:rPr lang="en-US" i="0" dirty="0">
                <a:effectLst/>
                <a:latin typeface="Söhne"/>
              </a:rPr>
              <a:t> </a:t>
            </a:r>
            <a:r>
              <a:rPr lang="en-US" sz="1800" i="0" dirty="0">
                <a:effectLst/>
                <a:latin typeface="Söhne"/>
              </a:rPr>
              <a:t>risks to supply chains, infrastructure, and operations.</a:t>
            </a:r>
          </a:p>
          <a:p>
            <a:r>
              <a:rPr lang="en-US" dirty="0"/>
              <a:t>Innovation and Efficiency:</a:t>
            </a:r>
          </a:p>
          <a:p>
            <a:r>
              <a:rPr lang="en-US" sz="1800" dirty="0"/>
              <a:t>By adopting sustainable practices, companies can cut costs, increase energy efficiency, and foster a culture of innovation.</a:t>
            </a:r>
          </a:p>
        </p:txBody>
      </p:sp>
    </p:spTree>
    <p:extLst>
      <p:ext uri="{BB962C8B-B14F-4D97-AF65-F5344CB8AC3E}">
        <p14:creationId xmlns:p14="http://schemas.microsoft.com/office/powerpoint/2010/main" val="19932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32A4-BFD0-4ECC-AC6D-7DC07152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Carbon Footprint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7DF9-F527-4CF0-B051-CA902B6A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This concept encompasses the total amount of greenhouse gases (GHGs) that are released into the atmosphere as a direct or indirect result of the activities associated with that entity.</a:t>
            </a:r>
          </a:p>
          <a:p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Environmental Impact Assessment:  </a:t>
            </a:r>
            <a:r>
              <a:rPr lang="en-US" b="0" i="0" dirty="0">
                <a:effectLst/>
                <a:latin typeface="Söhne"/>
              </a:rPr>
              <a:t>comprehensive overview of an entity's impact on the environment.</a:t>
            </a:r>
          </a:p>
          <a:p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Setting Reduction Targets:</a:t>
            </a:r>
            <a:endParaRPr lang="en-US" b="0" i="0" dirty="0">
              <a:solidFill>
                <a:schemeClr val="accent6"/>
              </a:solidFill>
              <a:effectLst/>
              <a:latin typeface="Söhne"/>
            </a:endParaRPr>
          </a:p>
          <a:p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Benchmarking and Comparison: </a:t>
            </a:r>
            <a:r>
              <a:rPr lang="en-US" b="0" i="0" dirty="0">
                <a:effectLst/>
                <a:latin typeface="Söhne"/>
              </a:rPr>
              <a:t>compare their carbon footprint against previous years' performance.</a:t>
            </a:r>
          </a:p>
          <a:p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Decision-Making and Sustainability Reporting:</a:t>
            </a:r>
            <a:r>
              <a:rPr lang="en-US" dirty="0">
                <a:solidFill>
                  <a:schemeClr val="accent6"/>
                </a:solidFill>
                <a:latin typeface="Söhne"/>
              </a:rPr>
              <a:t> </a:t>
            </a:r>
            <a:r>
              <a:rPr lang="en-US" b="0" i="0" dirty="0">
                <a:effectLst/>
                <a:latin typeface="Söhne"/>
              </a:rPr>
              <a:t>footprint informs strategic decisions and facilitates accurate sustainability reporting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098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E82E-A217-400C-8C98-B0A70D2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BC2E8-7168-48DF-8381-7041FA921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48" y="1834166"/>
            <a:ext cx="12071552" cy="5255805"/>
          </a:xfrm>
        </p:spPr>
      </p:pic>
    </p:spTree>
    <p:extLst>
      <p:ext uri="{BB962C8B-B14F-4D97-AF65-F5344CB8AC3E}">
        <p14:creationId xmlns:p14="http://schemas.microsoft.com/office/powerpoint/2010/main" val="330746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0170-E482-4ACB-83DA-CD78A51D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FA4ED7D-03C6-425F-9AD0-959983749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" y="0"/>
            <a:ext cx="12185426" cy="7050024"/>
          </a:xfrm>
        </p:spPr>
      </p:pic>
    </p:spTree>
    <p:extLst>
      <p:ext uri="{BB962C8B-B14F-4D97-AF65-F5344CB8AC3E}">
        <p14:creationId xmlns:p14="http://schemas.microsoft.com/office/powerpoint/2010/main" val="379442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A3A1-2DFA-65AB-3875-B10BEEA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methodology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74DB-A27A-4BC3-BB94-169D2E71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bon-accounting-methodology">
            <a:extLst>
              <a:ext uri="{FF2B5EF4-FFF2-40B4-BE49-F238E27FC236}">
                <a16:creationId xmlns:a16="http://schemas.microsoft.com/office/drawing/2014/main" id="{8AB623C4-7E0B-4253-B71D-6177C394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6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D7A8-A78C-A6EF-48DD-8B606C47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accounting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BE20-4818-F328-FCEF-6527814B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Data collection.</a:t>
            </a:r>
            <a:r>
              <a:rPr lang="en-US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effectLst/>
                <a:latin typeface="Söhne"/>
              </a:rPr>
              <a:t>includes information on energy consumption, production processes, transportation, and other relevant factors contributing to GHG emissions. 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Measurement: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0" i="0" dirty="0">
                <a:effectLst/>
                <a:latin typeface="Söhne"/>
              </a:rPr>
              <a:t>converting various emissions sources into a standardized unit</a:t>
            </a:r>
            <a:endParaRPr lang="en-US" b="1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Söhne"/>
              </a:rPr>
              <a:t>Reporting:  </a:t>
            </a:r>
            <a:r>
              <a:rPr lang="en-US" b="0" i="0" dirty="0">
                <a:effectLst/>
                <a:latin typeface="Söhne"/>
              </a:rPr>
              <a:t>outlines the entity's carbon footprint, detailing the sources and amounts of GHG emissions.</a:t>
            </a:r>
            <a:endParaRPr lang="en-US" b="1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verification.</a:t>
            </a: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effectLst/>
                <a:latin typeface="Söhne"/>
              </a:rPr>
              <a:t>This involves an independent third party assessing the accuracy and completeness of the reported information. Verification adds a layer of assurance, increasing the reliability of the disclosed carbon footprint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84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1063</TotalTime>
  <Words>489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AvenirNext forINTUIT</vt:lpstr>
      <vt:lpstr>Söhne</vt:lpstr>
      <vt:lpstr>Trebuchet MS</vt:lpstr>
      <vt:lpstr>Berlin</vt:lpstr>
      <vt:lpstr>CARBON ACCOUNTING </vt:lpstr>
      <vt:lpstr>Agenda:</vt:lpstr>
      <vt:lpstr>Introduction</vt:lpstr>
      <vt:lpstr>Why Carbon Accounting Matters</vt:lpstr>
      <vt:lpstr>Carbon Footprint</vt:lpstr>
      <vt:lpstr>PowerPoint Presentation</vt:lpstr>
      <vt:lpstr>PowerPoint Presentation</vt:lpstr>
      <vt:lpstr>Carbon methodology </vt:lpstr>
      <vt:lpstr>Carbon accounting work</vt:lpstr>
      <vt:lpstr>Carbon Offsetting</vt:lpstr>
      <vt:lpstr>Benefits of carbon accounting </vt:lpstr>
      <vt:lpstr>How to choose carbon accounting software </vt:lpstr>
      <vt:lpstr>Challenges in Implementing Carbon Accounting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     Revolutionizing Early Disease Detection</dc:title>
  <dc:creator>Syed Wajid Shah</dc:creator>
  <cp:lastModifiedBy>Syed Wajid Shah</cp:lastModifiedBy>
  <cp:revision>8</cp:revision>
  <dcterms:created xsi:type="dcterms:W3CDTF">2024-01-13T18:53:21Z</dcterms:created>
  <dcterms:modified xsi:type="dcterms:W3CDTF">2024-01-22T19:12:27Z</dcterms:modified>
</cp:coreProperties>
</file>