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4" r:id="rId1"/>
  </p:sldMasterIdLst>
  <p:notesMasterIdLst>
    <p:notesMasterId r:id="rId22"/>
  </p:notesMasterIdLst>
  <p:handoutMasterIdLst>
    <p:handoutMasterId r:id="rId23"/>
  </p:handoutMasterIdLst>
  <p:sldIdLst>
    <p:sldId id="257" r:id="rId2"/>
    <p:sldId id="261" r:id="rId3"/>
    <p:sldId id="262" r:id="rId4"/>
    <p:sldId id="263" r:id="rId5"/>
    <p:sldId id="264" r:id="rId6"/>
    <p:sldId id="265" r:id="rId7"/>
    <p:sldId id="266" r:id="rId8"/>
    <p:sldId id="267" r:id="rId9"/>
    <p:sldId id="278" r:id="rId10"/>
    <p:sldId id="268" r:id="rId11"/>
    <p:sldId id="269" r:id="rId12"/>
    <p:sldId id="277" r:id="rId13"/>
    <p:sldId id="270" r:id="rId14"/>
    <p:sldId id="279" r:id="rId15"/>
    <p:sldId id="271" r:id="rId16"/>
    <p:sldId id="272" r:id="rId17"/>
    <p:sldId id="273" r:id="rId18"/>
    <p:sldId id="274" r:id="rId19"/>
    <p:sldId id="275" r:id="rId20"/>
    <p:sldId id="276"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44529"/>
    <a:srgbClr val="2B3922"/>
    <a:srgbClr val="2E3722"/>
    <a:srgbClr val="FCF7F1"/>
    <a:srgbClr val="B8D233"/>
    <a:srgbClr val="5CC6D6"/>
    <a:srgbClr val="F8D22F"/>
    <a:srgbClr val="F03F2B"/>
    <a:srgbClr val="3488A0"/>
    <a:srgbClr val="57903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1" autoAdjust="0"/>
    <p:restoredTop sz="94660" autoAdjust="0"/>
  </p:normalViewPr>
  <p:slideViewPr>
    <p:cSldViewPr snapToGrid="0">
      <p:cViewPr varScale="1">
        <p:scale>
          <a:sx n="93" d="100"/>
          <a:sy n="93" d="100"/>
        </p:scale>
        <p:origin x="84" y="64"/>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120" d="100"/>
          <a:sy n="120" d="100"/>
        </p:scale>
        <p:origin x="5040"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A6F5C5BD-8AB6-4E5F-8616-0B1D32D0FBFD}" type="datetime1">
              <a:rPr lang="en-US" smtClean="0"/>
              <a:t>6/1/2024</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97ACF5E7-ACB0-497B-A8C6-F2E617B4631D}" type="slidenum">
              <a:rPr lang="en-US" smtClean="0"/>
              <a:t>‹#›</a:t>
            </a:fld>
            <a:endParaRPr lang="en-US"/>
          </a:p>
        </p:txBody>
      </p:sp>
    </p:spTree>
    <p:extLst>
      <p:ext uri="{BB962C8B-B14F-4D97-AF65-F5344CB8AC3E}">
        <p14:creationId xmlns:p14="http://schemas.microsoft.com/office/powerpoint/2010/main" val="1938533960"/>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C3DD49AE-E876-4130-BF53-6229B9820536}" type="datetime1">
              <a:rPr lang="en-US" smtClean="0"/>
              <a:t>6/1/2024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en-gb"/>
              <a:t>Click to edit Master text styles</a:t>
            </a:r>
            <a:endParaRPr lang="en-US"/>
          </a:p>
          <a:p>
            <a:pPr lvl="1" rtl="0"/>
            <a:r>
              <a:rPr lang="en-gb"/>
              <a:t>Second level</a:t>
            </a:r>
          </a:p>
          <a:p>
            <a:pPr lvl="2" rtl="0"/>
            <a:r>
              <a:rPr lang="en-gb"/>
              <a:t>Third level</a:t>
            </a:r>
          </a:p>
          <a:p>
            <a:pPr lvl="3" rtl="0"/>
            <a:r>
              <a:rPr lang="en-gb"/>
              <a:t>Fourth level</a:t>
            </a:r>
          </a:p>
          <a:p>
            <a:pPr lvl="4" rtl="0"/>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37A705E3-E620-489D-9973-6221209A4B3B}" type="slidenum">
              <a:rPr lang="en-US" smtClean="0"/>
              <a:t>‹#›</a:t>
            </a:fld>
            <a:endParaRPr lang="en-US"/>
          </a:p>
        </p:txBody>
      </p:sp>
    </p:spTree>
    <p:extLst>
      <p:ext uri="{BB962C8B-B14F-4D97-AF65-F5344CB8AC3E}">
        <p14:creationId xmlns:p14="http://schemas.microsoft.com/office/powerpoint/2010/main" val="3889581830"/>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en-US"/>
              <a:t>Click to edit Master title style</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pPr rtl="0"/>
            <a:fld id="{C0840E64-78EA-480E-9DFC-F5D183737F14}" type="datetime1">
              <a:rPr lang="en-US" smtClean="0"/>
              <a:t>6/1/2024</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pPr rtl="0"/>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pPr rtl="0"/>
            <a:fld id="{34B7E4EF-A1BD-40F4-AB7B-04F084DD991D}" type="slidenum">
              <a:rPr lang="en-US" smtClean="0"/>
              <a:t>‹#›</a:t>
            </a:fld>
            <a:endParaRPr lang="en-US" dirty="0"/>
          </a:p>
        </p:txBody>
      </p:sp>
    </p:spTree>
    <p:extLst>
      <p:ext uri="{BB962C8B-B14F-4D97-AF65-F5344CB8AC3E}">
        <p14:creationId xmlns:p14="http://schemas.microsoft.com/office/powerpoint/2010/main" val="13194638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rtl="0"/>
            <a:fld id="{6B56802B-70FA-41EA-BEAA-8B64D5BF1424}" type="datetime1">
              <a:rPr lang="en-US" smtClean="0"/>
              <a:t>6/1/2024</a:t>
            </a:fld>
            <a:endParaRPr lang="en-US"/>
          </a:p>
        </p:txBody>
      </p:sp>
      <p:sp>
        <p:nvSpPr>
          <p:cNvPr id="5" name="Footer Placeholder 4"/>
          <p:cNvSpPr>
            <a:spLocks noGrp="1"/>
          </p:cNvSpPr>
          <p:nvPr>
            <p:ph type="ftr" sz="quarter" idx="11"/>
          </p:nvPr>
        </p:nvSpPr>
        <p:spPr/>
        <p:txBody>
          <a:bodyPr/>
          <a:lstStyle/>
          <a:p>
            <a:pPr rtl="0"/>
            <a:endParaRPr lang="en-US"/>
          </a:p>
        </p:txBody>
      </p:sp>
      <p:sp>
        <p:nvSpPr>
          <p:cNvPr id="6" name="Slide Number Placeholder 5"/>
          <p:cNvSpPr>
            <a:spLocks noGrp="1"/>
          </p:cNvSpPr>
          <p:nvPr>
            <p:ph type="sldNum" sz="quarter" idx="12"/>
          </p:nvPr>
        </p:nvSpPr>
        <p:spPr/>
        <p:txBody>
          <a:bodyPr/>
          <a:lstStyle/>
          <a:p>
            <a:pPr rtl="0"/>
            <a:fld id="{34B7E4EF-A1BD-40F4-AB7B-04F084DD991D}" type="slidenum">
              <a:rPr lang="en-US" smtClean="0"/>
              <a:t>‹#›</a:t>
            </a:fld>
            <a:endParaRPr lang="en-US"/>
          </a:p>
        </p:txBody>
      </p:sp>
    </p:spTree>
    <p:extLst>
      <p:ext uri="{BB962C8B-B14F-4D97-AF65-F5344CB8AC3E}">
        <p14:creationId xmlns:p14="http://schemas.microsoft.com/office/powerpoint/2010/main" val="36695951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04672" y="320040"/>
            <a:ext cx="3657600" cy="320040"/>
          </a:xfrm>
        </p:spPr>
        <p:txBody>
          <a:bodyPr/>
          <a:lstStyle/>
          <a:p>
            <a:pPr rtl="0"/>
            <a:fld id="{F512D428-74E3-499E-9255-6C7C463A82F6}" type="datetime1">
              <a:rPr lang="en-US" smtClean="0"/>
              <a:t>6/1/2024</a:t>
            </a:fld>
            <a:endParaRPr lang="en-US"/>
          </a:p>
        </p:txBody>
      </p:sp>
      <p:sp>
        <p:nvSpPr>
          <p:cNvPr id="5" name="Footer Placeholder 4"/>
          <p:cNvSpPr>
            <a:spLocks noGrp="1"/>
          </p:cNvSpPr>
          <p:nvPr>
            <p:ph type="ftr" sz="quarter" idx="11"/>
          </p:nvPr>
        </p:nvSpPr>
        <p:spPr>
          <a:xfrm>
            <a:off x="804672" y="6227064"/>
            <a:ext cx="10588752" cy="320040"/>
          </a:xfrm>
        </p:spPr>
        <p:txBody>
          <a:bodyPr/>
          <a:lstStyle/>
          <a:p>
            <a:pPr rtl="0"/>
            <a:endParaRPr lang="en-US"/>
          </a:p>
        </p:txBody>
      </p:sp>
      <p:sp>
        <p:nvSpPr>
          <p:cNvPr id="6" name="Slide Number Placeholder 5"/>
          <p:cNvSpPr>
            <a:spLocks noGrp="1"/>
          </p:cNvSpPr>
          <p:nvPr>
            <p:ph type="sldNum" sz="quarter" idx="12"/>
          </p:nvPr>
        </p:nvSpPr>
        <p:spPr>
          <a:xfrm>
            <a:off x="10469880" y="320040"/>
            <a:ext cx="914400" cy="320040"/>
          </a:xfrm>
        </p:spPr>
        <p:txBody>
          <a:bodyPr/>
          <a:lstStyle/>
          <a:p>
            <a:pPr rtl="0"/>
            <a:fld id="{34B7E4EF-A1BD-40F4-AB7B-04F084DD991D}" type="slidenum">
              <a:rPr lang="en-US" smtClean="0"/>
              <a:t>‹#›</a:t>
            </a:fld>
            <a:endParaRPr lang="en-US"/>
          </a:p>
        </p:txBody>
      </p:sp>
    </p:spTree>
    <p:extLst>
      <p:ext uri="{BB962C8B-B14F-4D97-AF65-F5344CB8AC3E}">
        <p14:creationId xmlns:p14="http://schemas.microsoft.com/office/powerpoint/2010/main" val="9065806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rtl="0"/>
            <a:fld id="{6AF379E8-AC6C-43B9-9222-BDF0AF9336F0}" type="datetime1">
              <a:rPr lang="en-US" smtClean="0"/>
              <a:t>6/1/2024</a:t>
            </a:fld>
            <a:endParaRPr lang="en-US"/>
          </a:p>
        </p:txBody>
      </p:sp>
      <p:sp>
        <p:nvSpPr>
          <p:cNvPr id="5" name="Footer Placeholder 4"/>
          <p:cNvSpPr>
            <a:spLocks noGrp="1"/>
          </p:cNvSpPr>
          <p:nvPr>
            <p:ph type="ftr" sz="quarter" idx="11"/>
          </p:nvPr>
        </p:nvSpPr>
        <p:spPr/>
        <p:txBody>
          <a:bodyPr/>
          <a:lstStyle/>
          <a:p>
            <a:pPr rtl="0"/>
            <a:endParaRPr lang="en-US"/>
          </a:p>
        </p:txBody>
      </p:sp>
      <p:sp>
        <p:nvSpPr>
          <p:cNvPr id="6" name="Slide Number Placeholder 5"/>
          <p:cNvSpPr>
            <a:spLocks noGrp="1"/>
          </p:cNvSpPr>
          <p:nvPr>
            <p:ph type="sldNum" sz="quarter" idx="12"/>
          </p:nvPr>
        </p:nvSpPr>
        <p:spPr/>
        <p:txBody>
          <a:bodyPr/>
          <a:lstStyle/>
          <a:p>
            <a:pPr rtl="0"/>
            <a:fld id="{34B7E4EF-A1BD-40F4-AB7B-04F084DD991D}" type="slidenum">
              <a:rPr lang="en-US" smtClean="0"/>
              <a:t>‹#›</a:t>
            </a:fld>
            <a:endParaRPr lang="en-US"/>
          </a:p>
        </p:txBody>
      </p:sp>
    </p:spTree>
    <p:extLst>
      <p:ext uri="{BB962C8B-B14F-4D97-AF65-F5344CB8AC3E}">
        <p14:creationId xmlns:p14="http://schemas.microsoft.com/office/powerpoint/2010/main" val="37207340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04672" y="320040"/>
            <a:ext cx="3657600" cy="320040"/>
          </a:xfrm>
        </p:spPr>
        <p:txBody>
          <a:bodyPr/>
          <a:lstStyle/>
          <a:p>
            <a:pPr rtl="0"/>
            <a:fld id="{ED329652-6112-4F3D-B614-62B56A045E3D}" type="datetime1">
              <a:rPr lang="en-US" smtClean="0"/>
              <a:t>6/1/2024</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pPr rtl="0"/>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pPr rtl="0"/>
            <a:fld id="{34B7E4EF-A1BD-40F4-AB7B-04F084DD991D}" type="slidenum">
              <a:rPr lang="en-US" smtClean="0"/>
              <a:t>‹#›</a:t>
            </a:fld>
            <a:endParaRPr lang="en-US" dirty="0"/>
          </a:p>
        </p:txBody>
      </p:sp>
    </p:spTree>
    <p:extLst>
      <p:ext uri="{BB962C8B-B14F-4D97-AF65-F5344CB8AC3E}">
        <p14:creationId xmlns:p14="http://schemas.microsoft.com/office/powerpoint/2010/main" val="18910737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804672" y="320040"/>
            <a:ext cx="3657600" cy="320040"/>
          </a:xfrm>
        </p:spPr>
        <p:txBody>
          <a:bodyPr/>
          <a:lstStyle/>
          <a:p>
            <a:pPr rtl="0"/>
            <a:fld id="{3064E64D-1B50-4EC0-83A1-DE58B45AB49E}" type="datetime1">
              <a:rPr lang="en-US" smtClean="0"/>
              <a:t>6/1/2024</a:t>
            </a:fld>
            <a:endParaRPr lang="en-US"/>
          </a:p>
        </p:txBody>
      </p:sp>
      <p:sp>
        <p:nvSpPr>
          <p:cNvPr id="6" name="Footer Placeholder 5"/>
          <p:cNvSpPr>
            <a:spLocks noGrp="1"/>
          </p:cNvSpPr>
          <p:nvPr>
            <p:ph type="ftr" sz="quarter" idx="11"/>
          </p:nvPr>
        </p:nvSpPr>
        <p:spPr>
          <a:xfrm>
            <a:off x="804672" y="6227064"/>
            <a:ext cx="10588752" cy="320040"/>
          </a:xfrm>
        </p:spPr>
        <p:txBody>
          <a:bodyPr/>
          <a:lstStyle/>
          <a:p>
            <a:pPr rtl="0"/>
            <a:endParaRPr lang="en-US"/>
          </a:p>
        </p:txBody>
      </p:sp>
      <p:sp>
        <p:nvSpPr>
          <p:cNvPr id="7" name="Slide Number Placeholder 6"/>
          <p:cNvSpPr>
            <a:spLocks noGrp="1"/>
          </p:cNvSpPr>
          <p:nvPr>
            <p:ph type="sldNum" sz="quarter" idx="12"/>
          </p:nvPr>
        </p:nvSpPr>
        <p:spPr>
          <a:xfrm>
            <a:off x="10469880" y="320040"/>
            <a:ext cx="914400" cy="320040"/>
          </a:xfrm>
        </p:spPr>
        <p:txBody>
          <a:bodyPr/>
          <a:lstStyle/>
          <a:p>
            <a:pPr rtl="0"/>
            <a:fld id="{34B7E4EF-A1BD-40F4-AB7B-04F084DD991D}" type="slidenum">
              <a:rPr lang="en-US" smtClean="0"/>
              <a:t>‹#›</a:t>
            </a:fld>
            <a:endParaRPr lang="en-US"/>
          </a:p>
        </p:txBody>
      </p:sp>
    </p:spTree>
    <p:extLst>
      <p:ext uri="{BB962C8B-B14F-4D97-AF65-F5344CB8AC3E}">
        <p14:creationId xmlns:p14="http://schemas.microsoft.com/office/powerpoint/2010/main" val="9920629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125305" y="1488985"/>
            <a:ext cx="6264350" cy="16968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118447" y="4351687"/>
            <a:ext cx="6265588" cy="17040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804672" y="320040"/>
            <a:ext cx="3657600" cy="320040"/>
          </a:xfrm>
        </p:spPr>
        <p:txBody>
          <a:bodyPr/>
          <a:lstStyle/>
          <a:p>
            <a:pPr rtl="0"/>
            <a:fld id="{8761A824-A4A3-4BDD-B7F1-293A0EC1EA54}" type="datetime1">
              <a:rPr lang="en-US" smtClean="0"/>
              <a:t>6/1/2024</a:t>
            </a:fld>
            <a:endParaRPr lang="en-US"/>
          </a:p>
        </p:txBody>
      </p:sp>
      <p:sp>
        <p:nvSpPr>
          <p:cNvPr id="8" name="Footer Placeholder 7"/>
          <p:cNvSpPr>
            <a:spLocks noGrp="1"/>
          </p:cNvSpPr>
          <p:nvPr>
            <p:ph type="ftr" sz="quarter" idx="11"/>
          </p:nvPr>
        </p:nvSpPr>
        <p:spPr>
          <a:xfrm>
            <a:off x="804672" y="6227064"/>
            <a:ext cx="10588752" cy="320040"/>
          </a:xfrm>
        </p:spPr>
        <p:txBody>
          <a:bodyPr/>
          <a:lstStyle/>
          <a:p>
            <a:pPr rtl="0"/>
            <a:endParaRPr lang="en-US"/>
          </a:p>
        </p:txBody>
      </p:sp>
      <p:sp>
        <p:nvSpPr>
          <p:cNvPr id="9" name="Slide Number Placeholder 8"/>
          <p:cNvSpPr>
            <a:spLocks noGrp="1"/>
          </p:cNvSpPr>
          <p:nvPr>
            <p:ph type="sldNum" sz="quarter" idx="12"/>
          </p:nvPr>
        </p:nvSpPr>
        <p:spPr>
          <a:xfrm>
            <a:off x="10469880" y="320040"/>
            <a:ext cx="914400" cy="320040"/>
          </a:xfrm>
        </p:spPr>
        <p:txBody>
          <a:bodyPr/>
          <a:lstStyle/>
          <a:p>
            <a:pPr rtl="0"/>
            <a:fld id="{34B7E4EF-A1BD-40F4-AB7B-04F084DD991D}" type="slidenum">
              <a:rPr lang="en-US" smtClean="0"/>
              <a:t>‹#›</a:t>
            </a:fld>
            <a:endParaRPr lang="en-US"/>
          </a:p>
        </p:txBody>
      </p:sp>
    </p:spTree>
    <p:extLst>
      <p:ext uri="{BB962C8B-B14F-4D97-AF65-F5344CB8AC3E}">
        <p14:creationId xmlns:p14="http://schemas.microsoft.com/office/powerpoint/2010/main" val="13048965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rtl="0"/>
            <a:fld id="{D81B1D06-1BCF-4BCB-9319-09267D16BB9F}" type="datetime1">
              <a:rPr lang="en-US" smtClean="0"/>
              <a:t>6/1/2024</a:t>
            </a:fld>
            <a:endParaRPr lang="en-US"/>
          </a:p>
        </p:txBody>
      </p:sp>
      <p:sp>
        <p:nvSpPr>
          <p:cNvPr id="4" name="Footer Placeholder 3"/>
          <p:cNvSpPr>
            <a:spLocks noGrp="1"/>
          </p:cNvSpPr>
          <p:nvPr>
            <p:ph type="ftr" sz="quarter" idx="11"/>
          </p:nvPr>
        </p:nvSpPr>
        <p:spPr/>
        <p:txBody>
          <a:bodyPr/>
          <a:lstStyle/>
          <a:p>
            <a:pPr rtl="0"/>
            <a:endParaRPr lang="en-US"/>
          </a:p>
        </p:txBody>
      </p:sp>
      <p:sp>
        <p:nvSpPr>
          <p:cNvPr id="5" name="Slide Number Placeholder 4"/>
          <p:cNvSpPr>
            <a:spLocks noGrp="1"/>
          </p:cNvSpPr>
          <p:nvPr>
            <p:ph type="sldNum" sz="quarter" idx="12"/>
          </p:nvPr>
        </p:nvSpPr>
        <p:spPr/>
        <p:txBody>
          <a:bodyPr/>
          <a:lstStyle/>
          <a:p>
            <a:pPr rtl="0"/>
            <a:fld id="{34B7E4EF-A1BD-40F4-AB7B-04F084DD991D}" type="slidenum">
              <a:rPr lang="en-US" smtClean="0"/>
              <a:t>‹#›</a:t>
            </a:fld>
            <a:endParaRPr lang="en-US"/>
          </a:p>
        </p:txBody>
      </p:sp>
    </p:spTree>
    <p:extLst>
      <p:ext uri="{BB962C8B-B14F-4D97-AF65-F5344CB8AC3E}">
        <p14:creationId xmlns:p14="http://schemas.microsoft.com/office/powerpoint/2010/main" val="9326972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pPr rtl="0"/>
            <a:fld id="{65361324-1C8A-40EA-A8C7-BACD05350B74}" type="datetime1">
              <a:rPr lang="en-US" smtClean="0"/>
              <a:t>6/1/2024</a:t>
            </a:fld>
            <a:endParaRPr lang="en-US"/>
          </a:p>
        </p:txBody>
      </p:sp>
      <p:sp>
        <p:nvSpPr>
          <p:cNvPr id="3" name="Footer Placeholder 2"/>
          <p:cNvSpPr>
            <a:spLocks noGrp="1"/>
          </p:cNvSpPr>
          <p:nvPr>
            <p:ph type="ftr" sz="quarter" idx="11"/>
          </p:nvPr>
        </p:nvSpPr>
        <p:spPr>
          <a:xfrm>
            <a:off x="804672" y="6227064"/>
            <a:ext cx="10588752" cy="320040"/>
          </a:xfrm>
        </p:spPr>
        <p:txBody>
          <a:bodyPr/>
          <a:lstStyle/>
          <a:p>
            <a:pPr rtl="0"/>
            <a:endParaRPr lang="en-US"/>
          </a:p>
        </p:txBody>
      </p:sp>
      <p:sp>
        <p:nvSpPr>
          <p:cNvPr id="4" name="Slide Number Placeholder 3"/>
          <p:cNvSpPr>
            <a:spLocks noGrp="1"/>
          </p:cNvSpPr>
          <p:nvPr>
            <p:ph type="sldNum" sz="quarter" idx="12"/>
          </p:nvPr>
        </p:nvSpPr>
        <p:spPr>
          <a:xfrm>
            <a:off x="10469880" y="320040"/>
            <a:ext cx="914400" cy="320040"/>
          </a:xfrm>
        </p:spPr>
        <p:txBody>
          <a:bodyPr/>
          <a:lstStyle/>
          <a:p>
            <a:pPr rtl="0"/>
            <a:fld id="{34B7E4EF-A1BD-40F4-AB7B-04F084DD991D}" type="slidenum">
              <a:rPr lang="en-US" smtClean="0"/>
              <a:t>‹#›</a:t>
            </a:fld>
            <a:endParaRPr lang="en-US"/>
          </a:p>
        </p:txBody>
      </p:sp>
    </p:spTree>
    <p:extLst>
      <p:ext uri="{BB962C8B-B14F-4D97-AF65-F5344CB8AC3E}">
        <p14:creationId xmlns:p14="http://schemas.microsoft.com/office/powerpoint/2010/main" val="38975997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rtl="0"/>
            <a:fld id="{5BA78C1D-B8C9-43D1-BED3-AB201E145563}" type="datetime1">
              <a:rPr lang="en-US" smtClean="0"/>
              <a:t>6/1/2024</a:t>
            </a:fld>
            <a:endParaRPr lang="en-US"/>
          </a:p>
        </p:txBody>
      </p:sp>
      <p:sp>
        <p:nvSpPr>
          <p:cNvPr id="6" name="Footer Placeholder 5"/>
          <p:cNvSpPr>
            <a:spLocks noGrp="1"/>
          </p:cNvSpPr>
          <p:nvPr>
            <p:ph type="ftr" sz="quarter" idx="11"/>
          </p:nvPr>
        </p:nvSpPr>
        <p:spPr/>
        <p:txBody>
          <a:bodyPr/>
          <a:lstStyle/>
          <a:p>
            <a:pPr rtl="0"/>
            <a:endParaRPr lang="en-US"/>
          </a:p>
        </p:txBody>
      </p:sp>
      <p:sp>
        <p:nvSpPr>
          <p:cNvPr id="7" name="Slide Number Placeholder 6"/>
          <p:cNvSpPr>
            <a:spLocks noGrp="1"/>
          </p:cNvSpPr>
          <p:nvPr>
            <p:ph type="sldNum" sz="quarter" idx="12"/>
          </p:nvPr>
        </p:nvSpPr>
        <p:spPr/>
        <p:txBody>
          <a:bodyPr/>
          <a:lstStyle/>
          <a:p>
            <a:pPr rtl="0"/>
            <a:fld id="{34B7E4EF-A1BD-40F4-AB7B-04F084DD991D}" type="slidenum">
              <a:rPr lang="en-US" smtClean="0"/>
              <a:t>‹#›</a:t>
            </a:fld>
            <a:endParaRPr lang="en-US"/>
          </a:p>
        </p:txBody>
      </p:sp>
    </p:spTree>
    <p:extLst>
      <p:ext uri="{BB962C8B-B14F-4D97-AF65-F5344CB8AC3E}">
        <p14:creationId xmlns:p14="http://schemas.microsoft.com/office/powerpoint/2010/main" val="23351562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04672" y="320040"/>
            <a:ext cx="3657600" cy="320040"/>
          </a:xfrm>
        </p:spPr>
        <p:txBody>
          <a:bodyPr/>
          <a:lstStyle/>
          <a:p>
            <a:pPr rtl="0"/>
            <a:fld id="{BFA2D3EE-FBE6-4434-A13B-BD4C1C612D44}" type="datetime1">
              <a:rPr lang="en-US" smtClean="0"/>
              <a:t>6/1/2024</a:t>
            </a:fld>
            <a:endParaRPr lang="en-US" dirty="0"/>
          </a:p>
        </p:txBody>
      </p:sp>
      <p:sp>
        <p:nvSpPr>
          <p:cNvPr id="6" name="Footer Placeholder 5"/>
          <p:cNvSpPr>
            <a:spLocks noGrp="1"/>
          </p:cNvSpPr>
          <p:nvPr>
            <p:ph type="ftr" sz="quarter" idx="11"/>
          </p:nvPr>
        </p:nvSpPr>
        <p:spPr>
          <a:xfrm>
            <a:off x="804672" y="6227064"/>
            <a:ext cx="5942203" cy="320040"/>
          </a:xfrm>
        </p:spPr>
        <p:txBody>
          <a:bodyPr/>
          <a:lstStyle/>
          <a:p>
            <a:pPr algn="l" rtl="0"/>
            <a:endParaRPr lang="en-US" dirty="0"/>
          </a:p>
        </p:txBody>
      </p:sp>
      <p:sp>
        <p:nvSpPr>
          <p:cNvPr id="7" name="Slide Number Placeholder 6"/>
          <p:cNvSpPr>
            <a:spLocks noGrp="1"/>
          </p:cNvSpPr>
          <p:nvPr>
            <p:ph type="sldNum" sz="quarter" idx="12"/>
          </p:nvPr>
        </p:nvSpPr>
        <p:spPr>
          <a:xfrm>
            <a:off x="5828377" y="320040"/>
            <a:ext cx="914400" cy="320040"/>
          </a:xfrm>
        </p:spPr>
        <p:txBody>
          <a:bodyPr/>
          <a:lstStyle/>
          <a:p>
            <a:pPr rtl="0"/>
            <a:fld id="{34B7E4EF-A1BD-40F4-AB7B-04F084DD991D}" type="slidenum">
              <a:rPr lang="en-US" smtClean="0"/>
              <a:t>‹#›</a:t>
            </a:fld>
            <a:endParaRPr lang="en-US"/>
          </a:p>
        </p:txBody>
      </p:sp>
    </p:spTree>
    <p:extLst>
      <p:ext uri="{BB962C8B-B14F-4D97-AF65-F5344CB8AC3E}">
        <p14:creationId xmlns:p14="http://schemas.microsoft.com/office/powerpoint/2010/main" val="39213371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pPr rtl="0"/>
            <a:fld id="{4FF323AA-170C-4C76-B350-C21CF15222DA}" type="datetime1">
              <a:rPr lang="en-US" smtClean="0"/>
              <a:t>6/1/2024</a:t>
            </a:fld>
            <a:endParaRPr lang="en-US" dirty="0"/>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pPr rtl="0"/>
            <a:endParaRPr lang="en-US" dirty="0"/>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pPr rtl="0"/>
            <a:fld id="{34B7E4EF-A1BD-40F4-AB7B-04F084DD991D}" type="slidenum">
              <a:rPr lang="en-US" smtClean="0"/>
              <a:t>‹#›</a:t>
            </a:fld>
            <a:endParaRPr lang="en-US"/>
          </a:p>
        </p:txBody>
      </p:sp>
    </p:spTree>
    <p:extLst>
      <p:ext uri="{BB962C8B-B14F-4D97-AF65-F5344CB8AC3E}">
        <p14:creationId xmlns:p14="http://schemas.microsoft.com/office/powerpoint/2010/main" val="3275638156"/>
      </p:ext>
    </p:extLst>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Lst>
  <p:hf sldNum="0" hdr="0" ftr="0"/>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8" name="Picture 4">
            <a:extLst>
              <a:ext uri="{FF2B5EF4-FFF2-40B4-BE49-F238E27FC236}">
                <a16:creationId xmlns:a16="http://schemas.microsoft.com/office/drawing/2014/main" id="{22DECFE4-BDAF-79C4-CB15-610D47C8D2DE}"/>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0" y="-2"/>
            <a:ext cx="12192000"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18C3B467-088C-4F3D-A9A7-105C4E1E20CD}"/>
              </a:ext>
            </a:extLst>
          </p:cNvPr>
          <p:cNvSpPr>
            <a:spLocks noGrp="1"/>
          </p:cNvSpPr>
          <p:nvPr>
            <p:ph type="ctrTitle"/>
          </p:nvPr>
        </p:nvSpPr>
        <p:spPr>
          <a:xfrm>
            <a:off x="5834207" y="1932125"/>
            <a:ext cx="5747533" cy="2477799"/>
          </a:xfrm>
          <a:solidFill>
            <a:schemeClr val="tx2">
              <a:lumMod val="25000"/>
            </a:schemeClr>
          </a:solidFill>
          <a:ln w="76200">
            <a:noFill/>
          </a:ln>
          <a:effectLst>
            <a:outerShdw blurRad="184150" dist="241300" dir="11520000" sx="110000" sy="110000" algn="ctr">
              <a:srgbClr val="000000">
                <a:alpha val="18000"/>
              </a:srgbClr>
            </a:outerShdw>
          </a:effectLst>
          <a:scene3d>
            <a:camera prst="perspectiveFront" fov="5100000">
              <a:rot lat="0" lon="2100000" rev="0"/>
            </a:camera>
            <a:lightRig rig="flood" dir="t">
              <a:rot lat="0" lon="0" rev="13800000"/>
            </a:lightRig>
          </a:scene3d>
          <a:sp3d extrusionH="107950" prstMaterial="plastic">
            <a:bevelT w="82550" h="63500" prst="divot"/>
            <a:bevelB/>
          </a:sp3d>
        </p:spPr>
        <p:txBody>
          <a:bodyPr rtlCol="0">
            <a:normAutofit fontScale="90000"/>
          </a:bodyPr>
          <a:lstStyle/>
          <a:p>
            <a:pPr rtl="0"/>
            <a:r>
              <a:rPr lang="en-US" sz="4400" b="1" i="1" dirty="0">
                <a:solidFill>
                  <a:schemeClr val="tx1"/>
                </a:solidFill>
              </a:rPr>
              <a:t>BYD SWOT Analysis and In-Depth Insights 2024</a:t>
            </a:r>
            <a:br>
              <a:rPr lang="en-US" sz="4400" b="1" i="1" dirty="0">
                <a:solidFill>
                  <a:schemeClr val="tx1"/>
                </a:solidFill>
              </a:rPr>
            </a:br>
            <a:br>
              <a:rPr lang="en-US" sz="4400" b="1" i="1" dirty="0">
                <a:solidFill>
                  <a:schemeClr val="tx1"/>
                </a:solidFill>
              </a:rPr>
            </a:br>
            <a:r>
              <a:rPr lang="en-US" sz="2400" b="1" i="1" dirty="0">
                <a:solidFill>
                  <a:schemeClr val="tx1"/>
                </a:solidFill>
              </a:rPr>
              <a:t>Khan Saqib Nisar</a:t>
            </a:r>
            <a:br>
              <a:rPr lang="en-US" sz="2400" b="1" i="1" dirty="0">
                <a:solidFill>
                  <a:schemeClr val="tx1"/>
                </a:solidFill>
              </a:rPr>
            </a:br>
            <a:r>
              <a:rPr lang="en-US" sz="2400" b="1" i="1" dirty="0">
                <a:solidFill>
                  <a:schemeClr val="tx1"/>
                </a:solidFill>
              </a:rPr>
              <a:t>Shandong University of Finance and Economics,  Jinan, China</a:t>
            </a:r>
            <a:endParaRPr lang="en-gb" sz="4400" b="1" i="1" dirty="0">
              <a:solidFill>
                <a:schemeClr val="tx1"/>
              </a:solidFill>
            </a:endParaRPr>
          </a:p>
        </p:txBody>
      </p:sp>
    </p:spTree>
    <p:extLst>
      <p:ext uri="{BB962C8B-B14F-4D97-AF65-F5344CB8AC3E}">
        <p14:creationId xmlns:p14="http://schemas.microsoft.com/office/powerpoint/2010/main" val="2584280759"/>
      </p:ext>
    </p:extLst>
  </p:cSld>
  <p:clrMapOvr>
    <a:overrideClrMapping bg1="dk1" tx1="lt1" bg2="dk2" tx2="lt2" accent1="accent1" accent2="accent2" accent3="accent3" accent4="accent4" accent5="accent5" accent6="accent6" hlink="hlink" folHlink="folHlink"/>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17F462-B574-EDC5-E267-EE01D2AAB227}"/>
              </a:ext>
            </a:extLst>
          </p:cNvPr>
          <p:cNvSpPr>
            <a:spLocks noGrp="1"/>
          </p:cNvSpPr>
          <p:nvPr>
            <p:ph type="title"/>
          </p:nvPr>
        </p:nvSpPr>
        <p:spPr/>
        <p:txBody>
          <a:bodyPr/>
          <a:lstStyle/>
          <a:p>
            <a:r>
              <a:rPr lang="en-US" dirty="0"/>
              <a:t>BYD Intensifying competition with Tesla:</a:t>
            </a:r>
            <a:endParaRPr lang="en-GB" dirty="0"/>
          </a:p>
        </p:txBody>
      </p:sp>
      <p:sp>
        <p:nvSpPr>
          <p:cNvPr id="3" name="Content Placeholder 2">
            <a:extLst>
              <a:ext uri="{FF2B5EF4-FFF2-40B4-BE49-F238E27FC236}">
                <a16:creationId xmlns:a16="http://schemas.microsoft.com/office/drawing/2014/main" id="{C4B79150-F819-735F-F7BF-02259145B4CD}"/>
              </a:ext>
            </a:extLst>
          </p:cNvPr>
          <p:cNvSpPr>
            <a:spLocks noGrp="1"/>
          </p:cNvSpPr>
          <p:nvPr>
            <p:ph idx="1"/>
          </p:nvPr>
        </p:nvSpPr>
        <p:spPr/>
        <p:txBody>
          <a:bodyPr/>
          <a:lstStyle/>
          <a:p>
            <a:r>
              <a:rPr lang="en-US" dirty="0"/>
              <a:t>BYD is rapidly challenging Tesla's dominance in EVs through massive scale, aggressive overseas expansion, a focus on affordability and mass market appeal, and sustained technology innovation across its product portfolio.</a:t>
            </a:r>
          </a:p>
          <a:p>
            <a:r>
              <a:rPr lang="en-US" dirty="0"/>
              <a:t>BYD overtook Tesla in EV sales in 2023, and the gap continues to narrow. There is an ongoing price war between the companies in China.</a:t>
            </a:r>
          </a:p>
        </p:txBody>
      </p:sp>
    </p:spTree>
    <p:extLst>
      <p:ext uri="{BB962C8B-B14F-4D97-AF65-F5344CB8AC3E}">
        <p14:creationId xmlns:p14="http://schemas.microsoft.com/office/powerpoint/2010/main" val="3029634498"/>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DA1AFE-6868-282A-5AF0-52EFF37B58EE}"/>
              </a:ext>
            </a:extLst>
          </p:cNvPr>
          <p:cNvSpPr>
            <a:spLocks noGrp="1"/>
          </p:cNvSpPr>
          <p:nvPr>
            <p:ph type="title"/>
          </p:nvPr>
        </p:nvSpPr>
        <p:spPr/>
        <p:txBody>
          <a:bodyPr/>
          <a:lstStyle/>
          <a:p>
            <a:r>
              <a:rPr lang="en-US" dirty="0"/>
              <a:t>BYD Intensifying competition with Tesla:</a:t>
            </a:r>
            <a:endParaRPr lang="en-GB" dirty="0"/>
          </a:p>
        </p:txBody>
      </p:sp>
      <p:sp>
        <p:nvSpPr>
          <p:cNvPr id="3" name="Content Placeholder 2">
            <a:extLst>
              <a:ext uri="{FF2B5EF4-FFF2-40B4-BE49-F238E27FC236}">
                <a16:creationId xmlns:a16="http://schemas.microsoft.com/office/drawing/2014/main" id="{68ACCD70-8252-3362-BB91-18137A42A792}"/>
              </a:ext>
            </a:extLst>
          </p:cNvPr>
          <p:cNvSpPr>
            <a:spLocks noGrp="1"/>
          </p:cNvSpPr>
          <p:nvPr>
            <p:ph idx="1"/>
          </p:nvPr>
        </p:nvSpPr>
        <p:spPr/>
        <p:txBody>
          <a:bodyPr/>
          <a:lstStyle/>
          <a:p>
            <a:r>
              <a:rPr lang="en-US" dirty="0"/>
              <a:t>Rapid growth and global expansion: BYD saw EV sales grow over 70% year-over-year in 2023. The company is aggressively expanding overseas, especially targeting Europe, with plans for new factories in Hungary and partnerships to enter other markets.</a:t>
            </a:r>
          </a:p>
          <a:p>
            <a:r>
              <a:rPr lang="en-US" dirty="0"/>
              <a:t>Unlike Tesla's premium models, BYD focuses more on cheaper compact EVs and SUVs to appeal to the mainstream consumer. This aligns with the demand for more affordable electric options.</a:t>
            </a:r>
          </a:p>
        </p:txBody>
      </p:sp>
    </p:spTree>
    <p:extLst>
      <p:ext uri="{BB962C8B-B14F-4D97-AF65-F5344CB8AC3E}">
        <p14:creationId xmlns:p14="http://schemas.microsoft.com/office/powerpoint/2010/main" val="4118249748"/>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EE9AC7-29ED-2A07-53BF-335D648BF16E}"/>
              </a:ext>
            </a:extLst>
          </p:cNvPr>
          <p:cNvSpPr>
            <a:spLocks noGrp="1"/>
          </p:cNvSpPr>
          <p:nvPr>
            <p:ph type="title"/>
          </p:nvPr>
        </p:nvSpPr>
        <p:spPr/>
        <p:txBody>
          <a:bodyPr/>
          <a:lstStyle/>
          <a:p>
            <a:endParaRPr lang="en-GB"/>
          </a:p>
        </p:txBody>
      </p:sp>
      <p:pic>
        <p:nvPicPr>
          <p:cNvPr id="4102" name="Picture 6">
            <a:extLst>
              <a:ext uri="{FF2B5EF4-FFF2-40B4-BE49-F238E27FC236}">
                <a16:creationId xmlns:a16="http://schemas.microsoft.com/office/drawing/2014/main" id="{07A56837-53A4-73BB-F139-F5DB7A555F8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32878026"/>
      </p:ext>
    </p:extLst>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673C69-A471-ABFE-8BD9-637216D98403}"/>
              </a:ext>
            </a:extLst>
          </p:cNvPr>
          <p:cNvSpPr>
            <a:spLocks noGrp="1"/>
          </p:cNvSpPr>
          <p:nvPr>
            <p:ph type="title"/>
          </p:nvPr>
        </p:nvSpPr>
        <p:spPr/>
        <p:txBody>
          <a:bodyPr>
            <a:normAutofit fontScale="90000"/>
          </a:bodyPr>
          <a:lstStyle/>
          <a:p>
            <a:r>
              <a:rPr lang="en-US" dirty="0"/>
              <a:t>BYD's market share compare to other electric car manufacturers:</a:t>
            </a:r>
            <a:endParaRPr lang="en-GB" dirty="0"/>
          </a:p>
        </p:txBody>
      </p:sp>
      <p:sp>
        <p:nvSpPr>
          <p:cNvPr id="3" name="Content Placeholder 2">
            <a:extLst>
              <a:ext uri="{FF2B5EF4-FFF2-40B4-BE49-F238E27FC236}">
                <a16:creationId xmlns:a16="http://schemas.microsoft.com/office/drawing/2014/main" id="{47B1CF5A-F469-01F2-AF73-B76F4878FA03}"/>
              </a:ext>
            </a:extLst>
          </p:cNvPr>
          <p:cNvSpPr>
            <a:spLocks noGrp="1"/>
          </p:cNvSpPr>
          <p:nvPr>
            <p:ph idx="1"/>
          </p:nvPr>
        </p:nvSpPr>
        <p:spPr/>
        <p:txBody>
          <a:bodyPr/>
          <a:lstStyle/>
          <a:p>
            <a:r>
              <a:rPr lang="en-US" dirty="0"/>
              <a:t>In Q3 2023, BYD had 17% global EV market share compared to Tesla at 17%, Volkswagen Group at 8%, and all other brands combined at 58%. This shows BYD narrowly trailing Tesla and significantly ahead of traditional automakers.</a:t>
            </a:r>
          </a:p>
          <a:p>
            <a:r>
              <a:rPr lang="en-US" dirty="0"/>
              <a:t>In China specifically, BYD had an over 11% year-over-year increase in market share in 2022, accounting for 6 out of the top 10 best-selling EV models. This highlights BYD's dominance in its home market.</a:t>
            </a:r>
          </a:p>
          <a:p>
            <a:r>
              <a:rPr lang="en-US" dirty="0"/>
              <a:t>For 2023 overall EV sales projections, BYD is expected to deliver over 3 million EVs globally compared to Tesla's 1.8 million. So, most forecasts predict BYD retaining the lead in total EV volume.</a:t>
            </a:r>
          </a:p>
        </p:txBody>
      </p:sp>
    </p:spTree>
    <p:extLst>
      <p:ext uri="{BB962C8B-B14F-4D97-AF65-F5344CB8AC3E}">
        <p14:creationId xmlns:p14="http://schemas.microsoft.com/office/powerpoint/2010/main" val="4117086650"/>
      </p:ext>
    </p:extLst>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FA45C0-966A-6B63-8280-E93CB718C087}"/>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6E3F3CA7-17B3-1203-17ED-115D38203BE4}"/>
              </a:ext>
            </a:extLst>
          </p:cNvPr>
          <p:cNvSpPr>
            <a:spLocks noGrp="1"/>
          </p:cNvSpPr>
          <p:nvPr>
            <p:ph idx="1"/>
          </p:nvPr>
        </p:nvSpPr>
        <p:spPr/>
        <p:txBody>
          <a:bodyPr/>
          <a:lstStyle/>
          <a:p>
            <a:endParaRPr lang="en-GB" dirty="0"/>
          </a:p>
        </p:txBody>
      </p:sp>
      <p:pic>
        <p:nvPicPr>
          <p:cNvPr id="7170" name="Picture 2">
            <a:extLst>
              <a:ext uri="{FF2B5EF4-FFF2-40B4-BE49-F238E27FC236}">
                <a16:creationId xmlns:a16="http://schemas.microsoft.com/office/drawing/2014/main" id="{9581FE90-C4AD-FDC6-0429-C7171A2A177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48765"/>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17736362"/>
      </p:ext>
    </p:extLst>
  </p:cSld>
  <p:clrMapOvr>
    <a:masterClrMapping/>
  </p:clrMapOvr>
  <p:transition spd="slow">
    <p:push dir="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B1FB0C-1E72-95B8-47A2-96C2A51BC845}"/>
              </a:ext>
            </a:extLst>
          </p:cNvPr>
          <p:cNvSpPr>
            <a:spLocks noGrp="1"/>
          </p:cNvSpPr>
          <p:nvPr>
            <p:ph type="title"/>
          </p:nvPr>
        </p:nvSpPr>
        <p:spPr/>
        <p:txBody>
          <a:bodyPr/>
          <a:lstStyle/>
          <a:p>
            <a:r>
              <a:rPr lang="en-US" dirty="0"/>
              <a:t>In-depth SWOT Analysis of BYD 2024:</a:t>
            </a:r>
            <a:endParaRPr lang="en-GB" dirty="0"/>
          </a:p>
        </p:txBody>
      </p:sp>
      <p:sp>
        <p:nvSpPr>
          <p:cNvPr id="3" name="Content Placeholder 2">
            <a:extLst>
              <a:ext uri="{FF2B5EF4-FFF2-40B4-BE49-F238E27FC236}">
                <a16:creationId xmlns:a16="http://schemas.microsoft.com/office/drawing/2014/main" id="{55F83C17-F719-6A4E-743A-83F573AC4F00}"/>
              </a:ext>
            </a:extLst>
          </p:cNvPr>
          <p:cNvSpPr>
            <a:spLocks noGrp="1"/>
          </p:cNvSpPr>
          <p:nvPr>
            <p:ph idx="1"/>
          </p:nvPr>
        </p:nvSpPr>
        <p:spPr/>
        <p:txBody>
          <a:bodyPr/>
          <a:lstStyle/>
          <a:p>
            <a:pPr>
              <a:buFont typeface="Wingdings" panose="05000000000000000000" pitchFamily="2" charset="2"/>
              <a:buChar char="q"/>
            </a:pPr>
            <a:r>
              <a:rPr lang="en-US" b="1" dirty="0"/>
              <a:t>BYD’s Strengths</a:t>
            </a:r>
          </a:p>
          <a:p>
            <a:r>
              <a:rPr lang="en-US" dirty="0"/>
              <a:t>Global EV market leader based on sales, with increasing brand recognition.</a:t>
            </a:r>
          </a:p>
          <a:p>
            <a:r>
              <a:rPr lang="en-US" dirty="0"/>
              <a:t>Massive manufacturing scale and production capacity.</a:t>
            </a:r>
          </a:p>
          <a:p>
            <a:r>
              <a:rPr lang="en-US" dirty="0"/>
              <a:t>Vertically integrated business model with advanced, cost-efficient battery technology.</a:t>
            </a:r>
          </a:p>
          <a:p>
            <a:r>
              <a:rPr lang="en-US" dirty="0"/>
              <a:t>Rapid innovation across EV, rail, and battery technologies.</a:t>
            </a:r>
          </a:p>
          <a:p>
            <a:r>
              <a:rPr lang="en-US" dirty="0"/>
              <a:t>Strong support from regional governments in China</a:t>
            </a:r>
            <a:r>
              <a:rPr lang="en-GB" dirty="0"/>
              <a:t>.</a:t>
            </a:r>
            <a:endParaRPr lang="en-US" dirty="0"/>
          </a:p>
        </p:txBody>
      </p:sp>
    </p:spTree>
    <p:extLst>
      <p:ext uri="{BB962C8B-B14F-4D97-AF65-F5344CB8AC3E}">
        <p14:creationId xmlns:p14="http://schemas.microsoft.com/office/powerpoint/2010/main" val="3347388964"/>
      </p:ext>
    </p:extLst>
  </p:cSld>
  <p:clrMapOvr>
    <a:masterClrMapping/>
  </p:clrMapOvr>
  <p:transition spd="slow">
    <p:push di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B1FB0C-1E72-95B8-47A2-96C2A51BC845}"/>
              </a:ext>
            </a:extLst>
          </p:cNvPr>
          <p:cNvSpPr>
            <a:spLocks noGrp="1"/>
          </p:cNvSpPr>
          <p:nvPr>
            <p:ph type="title"/>
          </p:nvPr>
        </p:nvSpPr>
        <p:spPr/>
        <p:txBody>
          <a:bodyPr/>
          <a:lstStyle/>
          <a:p>
            <a:r>
              <a:rPr lang="en-US" dirty="0"/>
              <a:t>In-depth SWOT Analysis of BYD 2024:</a:t>
            </a:r>
            <a:endParaRPr lang="en-GB" dirty="0"/>
          </a:p>
        </p:txBody>
      </p:sp>
      <p:sp>
        <p:nvSpPr>
          <p:cNvPr id="3" name="Content Placeholder 2">
            <a:extLst>
              <a:ext uri="{FF2B5EF4-FFF2-40B4-BE49-F238E27FC236}">
                <a16:creationId xmlns:a16="http://schemas.microsoft.com/office/drawing/2014/main" id="{55F83C17-F719-6A4E-743A-83F573AC4F00}"/>
              </a:ext>
            </a:extLst>
          </p:cNvPr>
          <p:cNvSpPr>
            <a:spLocks noGrp="1"/>
          </p:cNvSpPr>
          <p:nvPr>
            <p:ph idx="1"/>
          </p:nvPr>
        </p:nvSpPr>
        <p:spPr/>
        <p:txBody>
          <a:bodyPr/>
          <a:lstStyle/>
          <a:p>
            <a:pPr>
              <a:buFont typeface="Wingdings" panose="05000000000000000000" pitchFamily="2" charset="2"/>
              <a:buChar char="q"/>
            </a:pPr>
            <a:r>
              <a:rPr lang="en-US" b="1" dirty="0"/>
              <a:t>BYD’s Weaknesses</a:t>
            </a:r>
          </a:p>
          <a:p>
            <a:r>
              <a:rPr lang="en-US" dirty="0"/>
              <a:t>Limited presence and dealer network outside China</a:t>
            </a:r>
          </a:p>
          <a:p>
            <a:r>
              <a:rPr lang="en-US" dirty="0"/>
              <a:t>Lower perceived brand prestige and awareness relative to German/Japanese automakers</a:t>
            </a:r>
          </a:p>
          <a:p>
            <a:r>
              <a:rPr lang="en-US" dirty="0"/>
              <a:t>Reliant on government subsidies and incentives for EV business</a:t>
            </a:r>
          </a:p>
        </p:txBody>
      </p:sp>
    </p:spTree>
    <p:extLst>
      <p:ext uri="{BB962C8B-B14F-4D97-AF65-F5344CB8AC3E}">
        <p14:creationId xmlns:p14="http://schemas.microsoft.com/office/powerpoint/2010/main" val="1678207735"/>
      </p:ext>
    </p:extLst>
  </p:cSld>
  <p:clrMapOvr>
    <a:masterClrMapping/>
  </p:clrMapOvr>
  <p:transition spd="slow">
    <p:push dir="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B1FB0C-1E72-95B8-47A2-96C2A51BC845}"/>
              </a:ext>
            </a:extLst>
          </p:cNvPr>
          <p:cNvSpPr>
            <a:spLocks noGrp="1"/>
          </p:cNvSpPr>
          <p:nvPr>
            <p:ph type="title"/>
          </p:nvPr>
        </p:nvSpPr>
        <p:spPr/>
        <p:txBody>
          <a:bodyPr/>
          <a:lstStyle/>
          <a:p>
            <a:r>
              <a:rPr lang="en-US" dirty="0"/>
              <a:t>In-depth SWOT Analysis of BYD 2024:</a:t>
            </a:r>
            <a:endParaRPr lang="en-GB" dirty="0"/>
          </a:p>
        </p:txBody>
      </p:sp>
      <p:sp>
        <p:nvSpPr>
          <p:cNvPr id="3" name="Content Placeholder 2">
            <a:extLst>
              <a:ext uri="{FF2B5EF4-FFF2-40B4-BE49-F238E27FC236}">
                <a16:creationId xmlns:a16="http://schemas.microsoft.com/office/drawing/2014/main" id="{55F83C17-F719-6A4E-743A-83F573AC4F00}"/>
              </a:ext>
            </a:extLst>
          </p:cNvPr>
          <p:cNvSpPr>
            <a:spLocks noGrp="1"/>
          </p:cNvSpPr>
          <p:nvPr>
            <p:ph idx="1"/>
          </p:nvPr>
        </p:nvSpPr>
        <p:spPr/>
        <p:txBody>
          <a:bodyPr/>
          <a:lstStyle/>
          <a:p>
            <a:pPr>
              <a:buFont typeface="Wingdings" panose="05000000000000000000" pitchFamily="2" charset="2"/>
              <a:buChar char="q"/>
            </a:pPr>
            <a:r>
              <a:rPr lang="en-US" b="1" dirty="0"/>
              <a:t>BYD’s Opportunities</a:t>
            </a:r>
          </a:p>
          <a:p>
            <a:r>
              <a:rPr lang="en-US" dirty="0"/>
              <a:t>Surging global demand for affordable, long-range electric vehicles</a:t>
            </a:r>
          </a:p>
          <a:p>
            <a:r>
              <a:rPr lang="en-US" dirty="0"/>
              <a:t>Untapped markets for commercial EVs like buses, trucks, materials handling</a:t>
            </a:r>
          </a:p>
          <a:p>
            <a:r>
              <a:rPr lang="en-US" dirty="0"/>
              <a:t>Growing markets for grid energy storage systems and backup power</a:t>
            </a:r>
          </a:p>
          <a:p>
            <a:r>
              <a:rPr lang="en-US" dirty="0"/>
              <a:t>Strategic global partnerships to co-develop EV technology</a:t>
            </a:r>
          </a:p>
          <a:p>
            <a:r>
              <a:rPr lang="en-US" dirty="0"/>
              <a:t>Expansion into developing markets lacking transportation infrastructure</a:t>
            </a:r>
          </a:p>
        </p:txBody>
      </p:sp>
    </p:spTree>
    <p:extLst>
      <p:ext uri="{BB962C8B-B14F-4D97-AF65-F5344CB8AC3E}">
        <p14:creationId xmlns:p14="http://schemas.microsoft.com/office/powerpoint/2010/main" val="4248270022"/>
      </p:ext>
    </p:extLst>
  </p:cSld>
  <p:clrMapOvr>
    <a:masterClrMapping/>
  </p:clrMapOvr>
  <p:transition spd="slow">
    <p:push di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B1FB0C-1E72-95B8-47A2-96C2A51BC845}"/>
              </a:ext>
            </a:extLst>
          </p:cNvPr>
          <p:cNvSpPr>
            <a:spLocks noGrp="1"/>
          </p:cNvSpPr>
          <p:nvPr>
            <p:ph type="title"/>
          </p:nvPr>
        </p:nvSpPr>
        <p:spPr/>
        <p:txBody>
          <a:bodyPr/>
          <a:lstStyle/>
          <a:p>
            <a:r>
              <a:rPr lang="en-US" dirty="0"/>
              <a:t>In-depth SWOT Analysis of BYD 2024:</a:t>
            </a:r>
            <a:endParaRPr lang="en-GB" dirty="0"/>
          </a:p>
        </p:txBody>
      </p:sp>
      <p:sp>
        <p:nvSpPr>
          <p:cNvPr id="3" name="Content Placeholder 2">
            <a:extLst>
              <a:ext uri="{FF2B5EF4-FFF2-40B4-BE49-F238E27FC236}">
                <a16:creationId xmlns:a16="http://schemas.microsoft.com/office/drawing/2014/main" id="{55F83C17-F719-6A4E-743A-83F573AC4F00}"/>
              </a:ext>
            </a:extLst>
          </p:cNvPr>
          <p:cNvSpPr>
            <a:spLocks noGrp="1"/>
          </p:cNvSpPr>
          <p:nvPr>
            <p:ph idx="1"/>
          </p:nvPr>
        </p:nvSpPr>
        <p:spPr/>
        <p:txBody>
          <a:bodyPr/>
          <a:lstStyle/>
          <a:p>
            <a:pPr>
              <a:buFont typeface="Wingdings" panose="05000000000000000000" pitchFamily="2" charset="2"/>
              <a:buChar char="q"/>
            </a:pPr>
            <a:r>
              <a:rPr lang="en-US" b="1" dirty="0"/>
              <a:t>BYD’s Threats</a:t>
            </a:r>
          </a:p>
          <a:p>
            <a:r>
              <a:rPr lang="en-US" dirty="0"/>
              <a:t>Intensifying competition from legacy automakers pivoting to EVs</a:t>
            </a:r>
          </a:p>
          <a:p>
            <a:r>
              <a:rPr lang="en-US" dirty="0"/>
              <a:t>Potential reduction of government subsidies long-term</a:t>
            </a:r>
          </a:p>
          <a:p>
            <a:r>
              <a:rPr lang="en-US" dirty="0"/>
              <a:t>Continued economic slowdown reducing auto sales</a:t>
            </a:r>
          </a:p>
          <a:p>
            <a:r>
              <a:rPr lang="en-US" dirty="0"/>
              <a:t>Trade tensions between regional blocs impacting auto supply chains</a:t>
            </a:r>
          </a:p>
          <a:p>
            <a:r>
              <a:rPr lang="en-US" dirty="0"/>
              <a:t>Cybersecurity threats and disruptions to innovative, connected EVs</a:t>
            </a:r>
          </a:p>
        </p:txBody>
      </p:sp>
    </p:spTree>
    <p:extLst>
      <p:ext uri="{BB962C8B-B14F-4D97-AF65-F5344CB8AC3E}">
        <p14:creationId xmlns:p14="http://schemas.microsoft.com/office/powerpoint/2010/main" val="2820703182"/>
      </p:ext>
    </p:extLst>
  </p:cSld>
  <p:clrMapOvr>
    <a:masterClrMapping/>
  </p:clrMapOvr>
  <p:transition spd="slow">
    <p:push dir="u"/>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B2D61E-0D16-B6A7-3BAF-9AF7A5ACB0BB}"/>
              </a:ext>
            </a:extLst>
          </p:cNvPr>
          <p:cNvSpPr>
            <a:spLocks noGrp="1"/>
          </p:cNvSpPr>
          <p:nvPr>
            <p:ph type="title"/>
          </p:nvPr>
        </p:nvSpPr>
        <p:spPr/>
        <p:txBody>
          <a:bodyPr/>
          <a:lstStyle/>
          <a:p>
            <a:r>
              <a:rPr lang="en-US" dirty="0"/>
              <a:t>Conclusion:</a:t>
            </a:r>
            <a:endParaRPr lang="en-GB" dirty="0"/>
          </a:p>
        </p:txBody>
      </p:sp>
      <p:sp>
        <p:nvSpPr>
          <p:cNvPr id="3" name="Content Placeholder 2">
            <a:extLst>
              <a:ext uri="{FF2B5EF4-FFF2-40B4-BE49-F238E27FC236}">
                <a16:creationId xmlns:a16="http://schemas.microsoft.com/office/drawing/2014/main" id="{2D99887E-FD75-CB65-328B-F4E1410C5981}"/>
              </a:ext>
            </a:extLst>
          </p:cNvPr>
          <p:cNvSpPr>
            <a:spLocks noGrp="1"/>
          </p:cNvSpPr>
          <p:nvPr>
            <p:ph idx="1"/>
          </p:nvPr>
        </p:nvSpPr>
        <p:spPr/>
        <p:txBody>
          <a:bodyPr>
            <a:normAutofit lnSpcReduction="10000"/>
          </a:bodyPr>
          <a:lstStyle/>
          <a:p>
            <a:r>
              <a:rPr lang="en-US" dirty="0"/>
              <a:t>In Conclusion, BYD emerges as a powerhouse in the electric vehicle and clean energy sectors, propelled by its manufacturing prowess, technological innovation, and government support. Despite challenges like stiff competition and subsidy dependency, BYD's resilient growth trajectory and expanding market share underscore its adaptability and market acumen.</a:t>
            </a:r>
          </a:p>
          <a:p>
            <a:pPr marL="0" indent="0">
              <a:buNone/>
            </a:pPr>
            <a:endParaRPr lang="en-US" dirty="0"/>
          </a:p>
          <a:p>
            <a:r>
              <a:rPr lang="en-US" dirty="0"/>
              <a:t>Amidst an era of transformative change in automotive and energy landscapes, BYD remains a beacon of innovation and sustainability, driving the transition towards a greener and more electrified future. With its unwavering commitment to realizing dreams through cutting-edge technology and eco-friendly solutions, BYD is poised to redefine the future of mobility and energy worldwide.</a:t>
            </a:r>
            <a:endParaRPr lang="en-GB" dirty="0"/>
          </a:p>
        </p:txBody>
      </p:sp>
    </p:spTree>
    <p:extLst>
      <p:ext uri="{BB962C8B-B14F-4D97-AF65-F5344CB8AC3E}">
        <p14:creationId xmlns:p14="http://schemas.microsoft.com/office/powerpoint/2010/main" val="3486475118"/>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919D0-F177-4BBA-9A0B-DBA69E2ED764}"/>
              </a:ext>
            </a:extLst>
          </p:cNvPr>
          <p:cNvSpPr>
            <a:spLocks noGrp="1"/>
          </p:cNvSpPr>
          <p:nvPr>
            <p:ph type="title"/>
          </p:nvPr>
        </p:nvSpPr>
        <p:spPr/>
        <p:txBody>
          <a:bodyPr rtlCol="0">
            <a:normAutofit/>
          </a:bodyPr>
          <a:lstStyle/>
          <a:p>
            <a:pPr algn="ctr" rtl="0"/>
            <a:r>
              <a:rPr lang="en-gb" dirty="0"/>
              <a:t>Table of Content</a:t>
            </a:r>
          </a:p>
        </p:txBody>
      </p:sp>
      <p:sp>
        <p:nvSpPr>
          <p:cNvPr id="4" name="Content Placeholder 3">
            <a:extLst>
              <a:ext uri="{FF2B5EF4-FFF2-40B4-BE49-F238E27FC236}">
                <a16:creationId xmlns:a16="http://schemas.microsoft.com/office/drawing/2014/main" id="{174139BA-713B-3080-A170-6132FE9DAA90}"/>
              </a:ext>
            </a:extLst>
          </p:cNvPr>
          <p:cNvSpPr>
            <a:spLocks noGrp="1"/>
          </p:cNvSpPr>
          <p:nvPr>
            <p:ph idx="1"/>
          </p:nvPr>
        </p:nvSpPr>
        <p:spPr/>
        <p:txBody>
          <a:bodyPr>
            <a:normAutofit/>
          </a:bodyPr>
          <a:lstStyle/>
          <a:p>
            <a:pPr>
              <a:buFont typeface="Wingdings" panose="05000000000000000000" pitchFamily="2" charset="2"/>
              <a:buChar char="Ø"/>
            </a:pPr>
            <a:r>
              <a:rPr lang="en-US" dirty="0"/>
              <a:t>Introduction</a:t>
            </a:r>
          </a:p>
          <a:p>
            <a:pPr>
              <a:buFont typeface="Wingdings" panose="05000000000000000000" pitchFamily="2" charset="2"/>
              <a:buChar char="Ø"/>
            </a:pPr>
            <a:r>
              <a:rPr lang="en-US" dirty="0"/>
              <a:t>Introduction to BYD</a:t>
            </a:r>
          </a:p>
          <a:p>
            <a:pPr>
              <a:buFont typeface="Wingdings" panose="05000000000000000000" pitchFamily="2" charset="2"/>
              <a:buChar char="Ø"/>
            </a:pPr>
            <a:r>
              <a:rPr lang="en-US" dirty="0"/>
              <a:t>A Brief Look at the History of BYD</a:t>
            </a:r>
          </a:p>
          <a:p>
            <a:pPr>
              <a:buFont typeface="Wingdings" panose="05000000000000000000" pitchFamily="2" charset="2"/>
              <a:buChar char="Ø"/>
            </a:pPr>
            <a:r>
              <a:rPr lang="en-US" dirty="0"/>
              <a:t>Financials of BYD 2022 (latest FY financials)</a:t>
            </a:r>
          </a:p>
          <a:p>
            <a:pPr>
              <a:buFont typeface="Wingdings" panose="05000000000000000000" pitchFamily="2" charset="2"/>
              <a:buChar char="Ø"/>
            </a:pPr>
            <a:r>
              <a:rPr lang="en-US" dirty="0"/>
              <a:t>BYD Intensifying competition with Tesla</a:t>
            </a:r>
          </a:p>
          <a:p>
            <a:pPr>
              <a:buFont typeface="Wingdings" panose="05000000000000000000" pitchFamily="2" charset="2"/>
              <a:buChar char="Ø"/>
            </a:pPr>
            <a:r>
              <a:rPr lang="en-US" dirty="0"/>
              <a:t>In-depth SWOT Analysis of BYD 2024</a:t>
            </a:r>
          </a:p>
          <a:p>
            <a:pPr>
              <a:buFont typeface="Wingdings" panose="05000000000000000000" pitchFamily="2" charset="2"/>
              <a:buChar char="Ø"/>
            </a:pPr>
            <a:r>
              <a:rPr lang="en-GB" dirty="0"/>
              <a:t>Conclusion</a:t>
            </a:r>
          </a:p>
        </p:txBody>
      </p:sp>
    </p:spTree>
    <p:extLst>
      <p:ext uri="{BB962C8B-B14F-4D97-AF65-F5344CB8AC3E}">
        <p14:creationId xmlns:p14="http://schemas.microsoft.com/office/powerpoint/2010/main" val="183243182"/>
      </p:ext>
    </p:extLst>
  </p:cSld>
  <p:clrMapOvr>
    <a:masterClrMapping/>
  </p:clrMapOvr>
  <p:transition spd="slow">
    <p:push dir="u"/>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4C140CD-9AB9-6285-AB23-4E7926274654}"/>
              </a:ext>
            </a:extLst>
          </p:cNvPr>
          <p:cNvSpPr txBox="1"/>
          <p:nvPr/>
        </p:nvSpPr>
        <p:spPr>
          <a:xfrm>
            <a:off x="437408" y="612844"/>
            <a:ext cx="11317183" cy="5632311"/>
          </a:xfrm>
          <a:prstGeom prst="rect">
            <a:avLst/>
          </a:prstGeom>
          <a:solidFill>
            <a:srgbClr val="FF0000"/>
          </a:solidFill>
        </p:spPr>
        <p:txBody>
          <a:bodyPr wrap="square">
            <a:spAutoFit/>
          </a:bodyPr>
          <a:lstStyle/>
          <a:p>
            <a:pPr algn="ctr"/>
            <a:endParaRPr lang="en-US" sz="7200" b="1" dirty="0"/>
          </a:p>
          <a:p>
            <a:pPr algn="ctr"/>
            <a:endParaRPr lang="en-US" sz="7200" b="1" dirty="0"/>
          </a:p>
          <a:p>
            <a:pPr algn="ctr"/>
            <a:r>
              <a:rPr lang="en-US" sz="7200" b="1" dirty="0">
                <a:solidFill>
                  <a:schemeClr val="bg1"/>
                </a:solidFill>
              </a:rPr>
              <a:t>THANK YOU</a:t>
            </a:r>
          </a:p>
          <a:p>
            <a:pPr algn="ctr"/>
            <a:endParaRPr lang="en-GB" sz="7200" b="1" dirty="0"/>
          </a:p>
          <a:p>
            <a:pPr algn="ctr"/>
            <a:endParaRPr lang="en-GB" sz="7200" b="1" dirty="0"/>
          </a:p>
        </p:txBody>
      </p:sp>
    </p:spTree>
    <p:extLst>
      <p:ext uri="{BB962C8B-B14F-4D97-AF65-F5344CB8AC3E}">
        <p14:creationId xmlns:p14="http://schemas.microsoft.com/office/powerpoint/2010/main" val="4203817636"/>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793503-7A7F-EFDA-DE9F-84950DD41EE1}"/>
              </a:ext>
            </a:extLst>
          </p:cNvPr>
          <p:cNvSpPr>
            <a:spLocks noGrp="1"/>
          </p:cNvSpPr>
          <p:nvPr>
            <p:ph type="title"/>
          </p:nvPr>
        </p:nvSpPr>
        <p:spPr/>
        <p:txBody>
          <a:bodyPr/>
          <a:lstStyle/>
          <a:p>
            <a:r>
              <a:rPr lang="en-US" dirty="0"/>
              <a:t>Introduction:</a:t>
            </a:r>
            <a:endParaRPr lang="en-GB" dirty="0"/>
          </a:p>
        </p:txBody>
      </p:sp>
      <p:sp>
        <p:nvSpPr>
          <p:cNvPr id="3" name="Content Placeholder 2">
            <a:extLst>
              <a:ext uri="{FF2B5EF4-FFF2-40B4-BE49-F238E27FC236}">
                <a16:creationId xmlns:a16="http://schemas.microsoft.com/office/drawing/2014/main" id="{B8E279E1-FDCF-358C-607A-42422F279628}"/>
              </a:ext>
            </a:extLst>
          </p:cNvPr>
          <p:cNvSpPr>
            <a:spLocks noGrp="1"/>
          </p:cNvSpPr>
          <p:nvPr>
            <p:ph idx="1"/>
          </p:nvPr>
        </p:nvSpPr>
        <p:spPr/>
        <p:txBody>
          <a:bodyPr/>
          <a:lstStyle/>
          <a:p>
            <a:r>
              <a:rPr lang="en-GB" dirty="0"/>
              <a:t>BYD (Build Your Dreams) is a Chinese automaker and battery manufacturer that has snowballed over the past two decades to become a significant player in electric vehicles and global clean energy technology.</a:t>
            </a:r>
          </a:p>
          <a:p>
            <a:r>
              <a:rPr lang="en-GB" dirty="0"/>
              <a:t>This SWOT analysis examines BYD's strengths, weaknesses, opportunities, and threats as it competes in the fast-changing automotive and energy storage industries.</a:t>
            </a:r>
          </a:p>
          <a:p>
            <a:endParaRPr lang="en-GB" dirty="0"/>
          </a:p>
        </p:txBody>
      </p:sp>
    </p:spTree>
    <p:extLst>
      <p:ext uri="{BB962C8B-B14F-4D97-AF65-F5344CB8AC3E}">
        <p14:creationId xmlns:p14="http://schemas.microsoft.com/office/powerpoint/2010/main" val="3096211236"/>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58EBC3-67C3-194B-BE22-2D9BAF5AD04B}"/>
              </a:ext>
            </a:extLst>
          </p:cNvPr>
          <p:cNvSpPr>
            <a:spLocks noGrp="1"/>
          </p:cNvSpPr>
          <p:nvPr>
            <p:ph type="title"/>
          </p:nvPr>
        </p:nvSpPr>
        <p:spPr/>
        <p:txBody>
          <a:bodyPr/>
          <a:lstStyle/>
          <a:p>
            <a:r>
              <a:rPr lang="en-GB" dirty="0"/>
              <a:t>Introduction to BYD:</a:t>
            </a:r>
          </a:p>
        </p:txBody>
      </p:sp>
      <p:sp>
        <p:nvSpPr>
          <p:cNvPr id="3" name="Content Placeholder 2">
            <a:extLst>
              <a:ext uri="{FF2B5EF4-FFF2-40B4-BE49-F238E27FC236}">
                <a16:creationId xmlns:a16="http://schemas.microsoft.com/office/drawing/2014/main" id="{16751EC9-9B86-4709-3F29-B6A21D6F2297}"/>
              </a:ext>
            </a:extLst>
          </p:cNvPr>
          <p:cNvSpPr>
            <a:spLocks noGrp="1"/>
          </p:cNvSpPr>
          <p:nvPr>
            <p:ph idx="1"/>
          </p:nvPr>
        </p:nvSpPr>
        <p:spPr/>
        <p:txBody>
          <a:bodyPr/>
          <a:lstStyle/>
          <a:p>
            <a:pPr marR="0">
              <a:spcAft>
                <a:spcPts val="0"/>
              </a:spcAft>
            </a:pPr>
            <a:r>
              <a:rPr lang="en-GB" dirty="0"/>
              <a:t>Founded in 1995 and headquartered in Shenzhen, BYD started as a battery company before expanding into automobiles in the early 2000s.</a:t>
            </a:r>
          </a:p>
          <a:p>
            <a:pPr marR="0">
              <a:spcAft>
                <a:spcPts val="0"/>
              </a:spcAft>
            </a:pPr>
            <a:r>
              <a:rPr lang="en-GB" dirty="0"/>
              <a:t>Initially manufacturing gasoline-powered vehicles, BYD focused on plug-in hybrid and fully electric vehicles, leveraging its expertise in battery technology.</a:t>
            </a:r>
          </a:p>
        </p:txBody>
      </p:sp>
    </p:spTree>
    <p:extLst>
      <p:ext uri="{BB962C8B-B14F-4D97-AF65-F5344CB8AC3E}">
        <p14:creationId xmlns:p14="http://schemas.microsoft.com/office/powerpoint/2010/main" val="1135249393"/>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2FBA1C-EC44-8779-D10F-B87517FD88EA}"/>
              </a:ext>
            </a:extLst>
          </p:cNvPr>
          <p:cNvSpPr>
            <a:spLocks noGrp="1"/>
          </p:cNvSpPr>
          <p:nvPr>
            <p:ph type="title"/>
          </p:nvPr>
        </p:nvSpPr>
        <p:spPr/>
        <p:txBody>
          <a:bodyPr/>
          <a:lstStyle/>
          <a:p>
            <a:r>
              <a:rPr lang="en-US" dirty="0"/>
              <a:t>Introduction to BYD</a:t>
            </a:r>
            <a:endParaRPr lang="en-GB" dirty="0"/>
          </a:p>
        </p:txBody>
      </p:sp>
      <p:sp>
        <p:nvSpPr>
          <p:cNvPr id="3" name="Content Placeholder 2">
            <a:extLst>
              <a:ext uri="{FF2B5EF4-FFF2-40B4-BE49-F238E27FC236}">
                <a16:creationId xmlns:a16="http://schemas.microsoft.com/office/drawing/2014/main" id="{11581B6E-2A20-E108-5517-31BAF52A7179}"/>
              </a:ext>
            </a:extLst>
          </p:cNvPr>
          <p:cNvSpPr>
            <a:spLocks noGrp="1"/>
          </p:cNvSpPr>
          <p:nvPr>
            <p:ph idx="1"/>
          </p:nvPr>
        </p:nvSpPr>
        <p:spPr/>
        <p:txBody>
          <a:bodyPr/>
          <a:lstStyle/>
          <a:p>
            <a:pPr marR="0">
              <a:spcAft>
                <a:spcPts val="0"/>
              </a:spcAft>
            </a:pPr>
            <a:r>
              <a:rPr lang="en-GB" dirty="0"/>
              <a:t>Today, BYD is the world’s largest electric vehicle manufacturer, delivering over 1.2 million electric cars globally. The company also produces electric buses, trucks, forklifts, and rail transit.</a:t>
            </a:r>
          </a:p>
          <a:p>
            <a:r>
              <a:rPr lang="en-GB" dirty="0"/>
              <a:t>On the energy side, BYD is a major supplier of rechargeable batteries for cell phones, laptops, electric vehicles, and energy storage systems.</a:t>
            </a:r>
          </a:p>
        </p:txBody>
      </p:sp>
    </p:spTree>
    <p:extLst>
      <p:ext uri="{BB962C8B-B14F-4D97-AF65-F5344CB8AC3E}">
        <p14:creationId xmlns:p14="http://schemas.microsoft.com/office/powerpoint/2010/main" val="27085088"/>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B082EB-D039-905A-83AD-4F24148113D4}"/>
              </a:ext>
            </a:extLst>
          </p:cNvPr>
          <p:cNvSpPr>
            <a:spLocks noGrp="1"/>
          </p:cNvSpPr>
          <p:nvPr>
            <p:ph type="title"/>
          </p:nvPr>
        </p:nvSpPr>
        <p:spPr/>
        <p:txBody>
          <a:bodyPr/>
          <a:lstStyle/>
          <a:p>
            <a:r>
              <a:rPr lang="en-US" dirty="0"/>
              <a:t>A Brief Look at the History of BYD:</a:t>
            </a:r>
            <a:endParaRPr lang="en-GB" dirty="0"/>
          </a:p>
        </p:txBody>
      </p:sp>
      <p:sp>
        <p:nvSpPr>
          <p:cNvPr id="3" name="Content Placeholder 2">
            <a:extLst>
              <a:ext uri="{FF2B5EF4-FFF2-40B4-BE49-F238E27FC236}">
                <a16:creationId xmlns:a16="http://schemas.microsoft.com/office/drawing/2014/main" id="{AAF34D6B-E90E-9D9B-5066-0C5C218C90BA}"/>
              </a:ext>
            </a:extLst>
          </p:cNvPr>
          <p:cNvSpPr>
            <a:spLocks noGrp="1"/>
          </p:cNvSpPr>
          <p:nvPr>
            <p:ph idx="1"/>
          </p:nvPr>
        </p:nvSpPr>
        <p:spPr/>
        <p:txBody>
          <a:bodyPr/>
          <a:lstStyle/>
          <a:p>
            <a:r>
              <a:rPr lang="en-US" dirty="0"/>
              <a:t>BYD was founded in 1995 by Wang </a:t>
            </a:r>
            <a:r>
              <a:rPr lang="en-US" dirty="0" err="1"/>
              <a:t>Chuanfu</a:t>
            </a:r>
            <a:r>
              <a:rPr lang="en-US" dirty="0"/>
              <a:t>, who started the company to manufacture rechargeable batteries. Within a few years, BYD became one of the largest battery suppliers in the world.</a:t>
            </a:r>
          </a:p>
          <a:p>
            <a:r>
              <a:rPr lang="en-US" dirty="0"/>
              <a:t>2003, BYD entered the automotive business by purchasing a small Chinese state-owned car company. Over the next decade, BYD rapidly expanded its auto manufacturing capabilities and shifted focus to electric vehicles and plug-in hybrids.</a:t>
            </a:r>
          </a:p>
          <a:p>
            <a:endParaRPr lang="en-GB" dirty="0"/>
          </a:p>
        </p:txBody>
      </p:sp>
    </p:spTree>
    <p:extLst>
      <p:ext uri="{BB962C8B-B14F-4D97-AF65-F5344CB8AC3E}">
        <p14:creationId xmlns:p14="http://schemas.microsoft.com/office/powerpoint/2010/main" val="4163271434"/>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770A1-177A-AC15-72C2-482B1947AA67}"/>
              </a:ext>
            </a:extLst>
          </p:cNvPr>
          <p:cNvSpPr>
            <a:spLocks noGrp="1"/>
          </p:cNvSpPr>
          <p:nvPr>
            <p:ph type="title"/>
          </p:nvPr>
        </p:nvSpPr>
        <p:spPr/>
        <p:txBody>
          <a:bodyPr/>
          <a:lstStyle/>
          <a:p>
            <a:r>
              <a:rPr lang="en-US" dirty="0"/>
              <a:t>A Brief Look at the History of BYD:</a:t>
            </a:r>
            <a:endParaRPr lang="en-GB" dirty="0"/>
          </a:p>
        </p:txBody>
      </p:sp>
      <p:sp>
        <p:nvSpPr>
          <p:cNvPr id="3" name="Content Placeholder 2">
            <a:extLst>
              <a:ext uri="{FF2B5EF4-FFF2-40B4-BE49-F238E27FC236}">
                <a16:creationId xmlns:a16="http://schemas.microsoft.com/office/drawing/2014/main" id="{F1C185B8-183B-DC04-CF1C-A0D783184157}"/>
              </a:ext>
            </a:extLst>
          </p:cNvPr>
          <p:cNvSpPr>
            <a:spLocks noGrp="1"/>
          </p:cNvSpPr>
          <p:nvPr>
            <p:ph idx="1"/>
          </p:nvPr>
        </p:nvSpPr>
        <p:spPr/>
        <p:txBody>
          <a:bodyPr/>
          <a:lstStyle/>
          <a:p>
            <a:r>
              <a:rPr lang="en-US" dirty="0"/>
              <a:t>By 2013, BYD was the world’s largest plug-in and electric vehicle manufacturer. The company continued its fast growth, supplying EV technology and batteries to major automakers and expanding e-bus manufacturing globally.</a:t>
            </a:r>
          </a:p>
          <a:p>
            <a:r>
              <a:rPr lang="en-US" dirty="0"/>
              <a:t>Today, BYD is an integrated clean energy company that is leading in batteries, EVs, rail transit, energy storage, and more. With over 30 industrial parks globally, BYD is well-positioned to continue rapid growth.</a:t>
            </a:r>
          </a:p>
        </p:txBody>
      </p:sp>
    </p:spTree>
    <p:extLst>
      <p:ext uri="{BB962C8B-B14F-4D97-AF65-F5344CB8AC3E}">
        <p14:creationId xmlns:p14="http://schemas.microsoft.com/office/powerpoint/2010/main" val="14112008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C79B0B-9CC8-AE95-5137-8B1DC1B23453}"/>
              </a:ext>
            </a:extLst>
          </p:cNvPr>
          <p:cNvSpPr>
            <a:spLocks noGrp="1"/>
          </p:cNvSpPr>
          <p:nvPr>
            <p:ph type="title"/>
          </p:nvPr>
        </p:nvSpPr>
        <p:spPr/>
        <p:txBody>
          <a:bodyPr>
            <a:normAutofit/>
          </a:bodyPr>
          <a:lstStyle/>
          <a:p>
            <a:r>
              <a:rPr lang="en-US" dirty="0"/>
              <a:t>Financials of BYD 2022</a:t>
            </a:r>
            <a:br>
              <a:rPr lang="en-US" dirty="0"/>
            </a:br>
            <a:r>
              <a:rPr lang="en-US" sz="2800" dirty="0"/>
              <a:t>(latest FY financials)</a:t>
            </a:r>
            <a:endParaRPr lang="en-GB" dirty="0"/>
          </a:p>
        </p:txBody>
      </p:sp>
      <p:sp>
        <p:nvSpPr>
          <p:cNvPr id="3" name="Content Placeholder 2">
            <a:extLst>
              <a:ext uri="{FF2B5EF4-FFF2-40B4-BE49-F238E27FC236}">
                <a16:creationId xmlns:a16="http://schemas.microsoft.com/office/drawing/2014/main" id="{69A59512-00BD-0C9B-11EF-C4BC6A2E5B70}"/>
              </a:ext>
            </a:extLst>
          </p:cNvPr>
          <p:cNvSpPr>
            <a:spLocks noGrp="1"/>
          </p:cNvSpPr>
          <p:nvPr>
            <p:ph idx="1"/>
          </p:nvPr>
        </p:nvSpPr>
        <p:spPr/>
        <p:txBody>
          <a:bodyPr/>
          <a:lstStyle/>
          <a:p>
            <a:r>
              <a:rPr lang="en-US" dirty="0"/>
              <a:t>In 2022, BYD increased auto sales by over 150% year-over-year to 1.86 million vehicles. Total company revenues also increased in 2022 to approximately $35 billion.</a:t>
            </a:r>
          </a:p>
          <a:p>
            <a:r>
              <a:rPr lang="en-US" dirty="0"/>
              <a:t>BYD maintained solid net profit margins despite economic headwinds, aided by cost control initiatives and vertical battery integration.</a:t>
            </a:r>
          </a:p>
          <a:p>
            <a:r>
              <a:rPr lang="en-US" dirty="0"/>
              <a:t>BYD has invested heavily in expanding manufacturing capabilities, including building new battery Gigafactories globally. These investments position the company for continued fast growth in the coming years across all business segments.</a:t>
            </a:r>
          </a:p>
        </p:txBody>
      </p:sp>
    </p:spTree>
    <p:extLst>
      <p:ext uri="{BB962C8B-B14F-4D97-AF65-F5344CB8AC3E}">
        <p14:creationId xmlns:p14="http://schemas.microsoft.com/office/powerpoint/2010/main" val="2375907578"/>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28FEC4-A985-4B09-C2F4-A33902AA8969}"/>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C235D1D7-DD41-7672-6593-42FF58844D14}"/>
              </a:ext>
            </a:extLst>
          </p:cNvPr>
          <p:cNvSpPr>
            <a:spLocks noGrp="1"/>
          </p:cNvSpPr>
          <p:nvPr>
            <p:ph idx="1"/>
          </p:nvPr>
        </p:nvSpPr>
        <p:spPr/>
        <p:txBody>
          <a:bodyPr/>
          <a:lstStyle/>
          <a:p>
            <a:endParaRPr lang="en-GB"/>
          </a:p>
        </p:txBody>
      </p:sp>
      <p:sp>
        <p:nvSpPr>
          <p:cNvPr id="4" name="Date Placeholder 3">
            <a:extLst>
              <a:ext uri="{FF2B5EF4-FFF2-40B4-BE49-F238E27FC236}">
                <a16:creationId xmlns:a16="http://schemas.microsoft.com/office/drawing/2014/main" id="{92338F6E-4D69-D1DF-4AA1-DCE29784F2D4}"/>
              </a:ext>
            </a:extLst>
          </p:cNvPr>
          <p:cNvSpPr>
            <a:spLocks noGrp="1"/>
          </p:cNvSpPr>
          <p:nvPr>
            <p:ph type="dt" sz="half" idx="10"/>
          </p:nvPr>
        </p:nvSpPr>
        <p:spPr/>
        <p:txBody>
          <a:bodyPr/>
          <a:lstStyle/>
          <a:p>
            <a:pPr rtl="0"/>
            <a:fld id="{6AF379E8-AC6C-43B9-9222-BDF0AF9336F0}" type="datetime1">
              <a:rPr lang="en-US" smtClean="0"/>
              <a:t>6/1/2024</a:t>
            </a:fld>
            <a:endParaRPr lang="en-US"/>
          </a:p>
        </p:txBody>
      </p:sp>
      <p:pic>
        <p:nvPicPr>
          <p:cNvPr id="6146" name="Picture 2">
            <a:extLst>
              <a:ext uri="{FF2B5EF4-FFF2-40B4-BE49-F238E27FC236}">
                <a16:creationId xmlns:a16="http://schemas.microsoft.com/office/drawing/2014/main" id="{E9E38D4F-5E0F-AB83-7B45-B5EDAA1D14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67650543"/>
      </p:ext>
    </p:extLst>
  </p:cSld>
  <p:clrMapOvr>
    <a:masterClrMapping/>
  </p:clrMapOvr>
  <p:transition spd="slow">
    <p:push dir="u"/>
  </p:transition>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TM04033925[[fn=Droplet]]</Template>
  <TotalTime>104</TotalTime>
  <Words>1089</Words>
  <Application>Microsoft Office PowerPoint</Application>
  <PresentationFormat>Widescreen</PresentationFormat>
  <Paragraphs>72</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Calibri</vt:lpstr>
      <vt:lpstr>Calibri Light</vt:lpstr>
      <vt:lpstr>Rockwell</vt:lpstr>
      <vt:lpstr>Wingdings</vt:lpstr>
      <vt:lpstr>Atlas</vt:lpstr>
      <vt:lpstr>BYD SWOT Analysis and In-Depth Insights 2024  Khan Saqib Nisar Shandong University of Finance and Economics,  Jinan, China</vt:lpstr>
      <vt:lpstr>Table of Content</vt:lpstr>
      <vt:lpstr>Introduction:</vt:lpstr>
      <vt:lpstr>Introduction to BYD:</vt:lpstr>
      <vt:lpstr>Introduction to BYD</vt:lpstr>
      <vt:lpstr>A Brief Look at the History of BYD:</vt:lpstr>
      <vt:lpstr>A Brief Look at the History of BYD:</vt:lpstr>
      <vt:lpstr>Financials of BYD 2022 (latest FY financials)</vt:lpstr>
      <vt:lpstr>PowerPoint Presentation</vt:lpstr>
      <vt:lpstr>BYD Intensifying competition with Tesla:</vt:lpstr>
      <vt:lpstr>BYD Intensifying competition with Tesla:</vt:lpstr>
      <vt:lpstr>PowerPoint Presentation</vt:lpstr>
      <vt:lpstr>BYD's market share compare to other electric car manufacturers:</vt:lpstr>
      <vt:lpstr>PowerPoint Presentation</vt:lpstr>
      <vt:lpstr>In-depth SWOT Analysis of BYD 2024:</vt:lpstr>
      <vt:lpstr>In-depth SWOT Analysis of BYD 2024:</vt:lpstr>
      <vt:lpstr>In-depth SWOT Analysis of BYD 2024:</vt:lpstr>
      <vt:lpstr>In-depth SWOT Analysis of BYD 2024:</vt:lpstr>
      <vt:lpstr>Conclusion: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BYD SWOT Analysis and In-Depth Insights 2024  Khan Saqib Nisar &amp; Rehman Abbas</dc:title>
  <dc:creator>Saqib NKhan</dc:creator>
  <cp:lastModifiedBy>Saqib NKhan</cp:lastModifiedBy>
  <cp:revision>2</cp:revision>
  <dcterms:created xsi:type="dcterms:W3CDTF">2024-04-16T12:58:53Z</dcterms:created>
  <dcterms:modified xsi:type="dcterms:W3CDTF">2024-06-01T14:46:34Z</dcterms:modified>
</cp:coreProperties>
</file>