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3" r:id="rId9"/>
    <p:sldId id="262" r:id="rId10"/>
    <p:sldId id="264"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itle 3"/>
          <p:cNvSpPr>
            <a:spLocks noGrp="1"/>
          </p:cNvSpPr>
          <p:nvPr>
            <p:custDataLst>
              <p:tags r:id="rId1"/>
            </p:custDataLst>
          </p:nvPr>
        </p:nvSpPr>
        <p:spPr>
          <a:xfrm>
            <a:off x="0" y="2514600"/>
            <a:ext cx="12192635" cy="838200"/>
          </a:xfrm>
          <a:prstGeom prst="rect">
            <a:avLst/>
          </a:prstGeom>
          <a:solidFill>
            <a:srgbClr val="7030A0"/>
          </a:solidFill>
          <a:ln w="9525">
            <a:noFill/>
          </a:ln>
        </p:spPr>
        <p:txBody>
          <a:bodyPr rtlCol="0" anchor="t" anchorCtr="0">
            <a:noAutofit/>
          </a:bodyPr>
          <a:lst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a:lstStyle>
          <a:p>
            <a:pPr algn="ctr">
              <a:spcBef>
                <a:spcPts val="0"/>
              </a:spcBef>
            </a:pPr>
            <a:r>
              <a:rPr lang="en-IN" sz="4800" dirty="0" smtClean="0">
                <a:solidFill>
                  <a:schemeClr val="bg1"/>
                </a:solidFill>
                <a:latin typeface="Segoe UI Black" panose="020B0A02040204020203" charset="0"/>
                <a:cs typeface="Segoe UI Black" panose="020B0A02040204020203" charset="0"/>
                <a:sym typeface="+mn-ea"/>
              </a:rPr>
              <a:t>INTRODUCTION TO BOND</a:t>
            </a:r>
            <a:br>
              <a:rPr lang="en-IN" sz="9600" dirty="0" smtClean="0">
                <a:latin typeface="Trebuchet MS" panose="020B0603020202020204" pitchFamily="34" charset="0"/>
              </a:rPr>
            </a:br>
            <a:endParaRPr lang="en-US" sz="2700" b="1" dirty="0">
              <a:solidFill>
                <a:schemeClr val="bg1"/>
              </a:solidFill>
              <a:latin typeface="Times New Roman" panose="02020603050405020304" pitchFamily="18" charset="0"/>
              <a:cs typeface="Times New Roman" panose="02020603050405020304" pitchFamily="18" charset="0"/>
            </a:endParaRPr>
          </a:p>
        </p:txBody>
      </p:sp>
      <p:sp>
        <p:nvSpPr>
          <p:cNvPr id="5" name="Rectangle 11"/>
          <p:cNvSpPr/>
          <p:nvPr>
            <p:custDataLst>
              <p:tags r:id="rId2"/>
            </p:custDataLst>
          </p:nvPr>
        </p:nvSpPr>
        <p:spPr>
          <a:xfrm>
            <a:off x="4534958" y="1905000"/>
            <a:ext cx="309880" cy="1285240"/>
          </a:xfrm>
          <a:prstGeom prst="rect">
            <a:avLst/>
          </a:prstGeom>
          <a:noFill/>
          <a:ln>
            <a:noFill/>
          </a:ln>
        </p:spPr>
        <p:txBody>
          <a:bodyPr wrap="none">
            <a:spAutoFit/>
          </a:bodyPr>
          <a:lstStyle/>
          <a:p>
            <a:pPr algn="ctr" fontAlgn="auto">
              <a:spcBef>
                <a:spcPts val="0"/>
              </a:spcBef>
              <a:spcAft>
                <a:spcPts val="0"/>
              </a:spcAft>
            </a:pPr>
            <a:endParaRPr lang="en-IN" sz="4000" b="1" dirty="0">
              <a:ln w="0" cmpd="sng">
                <a:noFill/>
                <a:prstDash val="solid"/>
              </a:ln>
              <a:solidFill>
                <a:srgbClr val="FF0000"/>
              </a:solidFill>
              <a:effectLst>
                <a:innerShdw dist="76200">
                  <a:schemeClr val="bg1"/>
                </a:innerShdw>
              </a:effectLst>
              <a:latin typeface="+mn-lt"/>
              <a:cs typeface="+mn-cs"/>
            </a:endParaRPr>
          </a:p>
          <a:p>
            <a:pPr algn="ctr" fontAlgn="auto">
              <a:spcBef>
                <a:spcPts val="0"/>
              </a:spcBef>
              <a:spcAft>
                <a:spcPts val="0"/>
              </a:spcAft>
            </a:pPr>
            <a:endParaRPr lang="en-US" sz="40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mn-lt"/>
              <a:cs typeface="+mn-cs"/>
            </a:endParaRPr>
          </a:p>
        </p:txBody>
      </p:sp>
      <p:sp>
        <p:nvSpPr>
          <p:cNvPr id="6" name="Rectangle 4"/>
          <p:cNvSpPr>
            <a:spLocks noChangeArrowheads="1"/>
          </p:cNvSpPr>
          <p:nvPr>
            <p:custDataLst>
              <p:tags r:id="rId3"/>
            </p:custDataLst>
          </p:nvPr>
        </p:nvSpPr>
        <p:spPr bwMode="auto">
          <a:xfrm>
            <a:off x="191770" y="3657600"/>
            <a:ext cx="11892280" cy="2122805"/>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000" b="1" dirty="0">
                <a:solidFill>
                  <a:srgbClr val="C00000"/>
                </a:solidFill>
                <a:latin typeface="Times New Roman" panose="02020603050405020304" pitchFamily="18" charset="0"/>
                <a:cs typeface="Times New Roman" panose="02020603050405020304" pitchFamily="18" charset="0"/>
                <a:sym typeface="+mn-ea"/>
              </a:rPr>
              <a:t>Ramya B</a:t>
            </a:r>
            <a:endParaRPr lang="en-US" altLang="en-US" sz="2000" b="1" dirty="0">
              <a:solidFill>
                <a:srgbClr val="C00000"/>
              </a:solidFill>
              <a:latin typeface="Times New Roman" panose="02020603050405020304" pitchFamily="18" charset="0"/>
              <a:cs typeface="Times New Roman" panose="02020603050405020304" pitchFamily="18" charset="0"/>
              <a:sym typeface="+mn-ea"/>
            </a:endParaRPr>
          </a:p>
          <a:p>
            <a:pPr algn="ctr" eaLnBrk="1" hangingPunct="1"/>
            <a:r>
              <a:rPr lang="en-US" altLang="en-US" sz="2000" b="1" dirty="0">
                <a:solidFill>
                  <a:srgbClr val="C00000"/>
                </a:solidFill>
                <a:latin typeface="Times New Roman" panose="02020603050405020304" pitchFamily="18" charset="0"/>
                <a:cs typeface="Times New Roman" panose="02020603050405020304" pitchFamily="18" charset="0"/>
                <a:sym typeface="+mn-ea"/>
              </a:rPr>
              <a:t>Assistant Professor</a:t>
            </a:r>
            <a:r>
              <a:rPr lang="en-US" altLang="en-US" sz="2000" b="1" dirty="0" smtClean="0">
                <a:solidFill>
                  <a:srgbClr val="C00000"/>
                </a:solidFill>
                <a:latin typeface="Times New Roman" panose="02020603050405020304" pitchFamily="18" charset="0"/>
                <a:cs typeface="Times New Roman" panose="02020603050405020304" pitchFamily="18" charset="0"/>
              </a:rPr>
              <a:t> </a:t>
            </a:r>
            <a:endParaRPr lang="zh-CN" altLang="en-US" dirty="0">
              <a:latin typeface="Times New Roman" panose="02020603050405020304" pitchFamily="18" charset="0"/>
              <a:cs typeface="Times New Roman" panose="02020603050405020304" pitchFamily="18" charset="0"/>
            </a:endParaRPr>
          </a:p>
          <a:p>
            <a:pPr algn="ctr" eaLnBrk="1" hangingPunct="1"/>
            <a:r>
              <a:rPr lang="en-IN" altLang="en-US" sz="2000" b="1" dirty="0" smtClean="0">
                <a:solidFill>
                  <a:srgbClr val="C00000"/>
                </a:solidFill>
                <a:latin typeface="Times New Roman" panose="02020603050405020304" pitchFamily="18" charset="0"/>
                <a:cs typeface="Times New Roman" panose="02020603050405020304" pitchFamily="18" charset="0"/>
              </a:rPr>
              <a:t>B.com(PA)</a:t>
            </a:r>
            <a:br>
              <a:rPr lang="en-US" altLang="en-US" sz="2000" b="1" dirty="0">
                <a:solidFill>
                  <a:srgbClr val="C00000"/>
                </a:solidFill>
                <a:latin typeface="Times New Roman" panose="02020603050405020304" pitchFamily="18" charset="0"/>
                <a:cs typeface="Times New Roman" panose="02020603050405020304" pitchFamily="18" charset="0"/>
              </a:rPr>
            </a:br>
            <a:r>
              <a:rPr lang="en-US" altLang="en-US" sz="2000" b="1" dirty="0">
                <a:solidFill>
                  <a:srgbClr val="C00000"/>
                </a:solidFill>
                <a:latin typeface="Times New Roman" panose="02020603050405020304" pitchFamily="18" charset="0"/>
                <a:cs typeface="Times New Roman" panose="02020603050405020304" pitchFamily="18" charset="0"/>
              </a:rPr>
              <a:t>Sri Ramakrishna College </a:t>
            </a:r>
            <a:r>
              <a:rPr lang="en-US" altLang="zh-CN" sz="2000" b="1" dirty="0">
                <a:solidFill>
                  <a:srgbClr val="C00000"/>
                </a:solidFill>
                <a:latin typeface="Times New Roman" panose="02020603050405020304" pitchFamily="18" charset="0"/>
                <a:cs typeface="Times New Roman" panose="02020603050405020304" pitchFamily="18" charset="0"/>
              </a:rPr>
              <a:t>of </a:t>
            </a:r>
            <a:r>
              <a:rPr lang="en-US" altLang="en-US" sz="2000" b="1" dirty="0">
                <a:solidFill>
                  <a:srgbClr val="C00000"/>
                </a:solidFill>
                <a:latin typeface="Times New Roman" panose="02020603050405020304" pitchFamily="18" charset="0"/>
                <a:cs typeface="Times New Roman" panose="02020603050405020304" pitchFamily="18" charset="0"/>
              </a:rPr>
              <a:t>Arts and Science</a:t>
            </a:r>
            <a:br>
              <a:rPr lang="en-US" altLang="en-US" sz="2000" b="1" dirty="0">
                <a:solidFill>
                  <a:srgbClr val="C00000"/>
                </a:solidFill>
                <a:latin typeface="Times New Roman" panose="02020603050405020304" pitchFamily="18" charset="0"/>
                <a:cs typeface="Times New Roman" panose="02020603050405020304" pitchFamily="18" charset="0"/>
              </a:rPr>
            </a:br>
            <a:r>
              <a:rPr lang="en-US" altLang="en-US" sz="2000" b="1" dirty="0">
                <a:solidFill>
                  <a:srgbClr val="C00000"/>
                </a:solidFill>
                <a:latin typeface="Times New Roman" panose="02020603050405020304" pitchFamily="18" charset="0"/>
                <a:cs typeface="Times New Roman" panose="02020603050405020304" pitchFamily="18" charset="0"/>
              </a:rPr>
              <a:t>Coimbatore - 641 006</a:t>
            </a:r>
            <a:br>
              <a:rPr lang="en-US" altLang="en-US" sz="2000" b="1" dirty="0">
                <a:solidFill>
                  <a:srgbClr val="C00000"/>
                </a:solidFill>
                <a:latin typeface="Times New Roman" panose="02020603050405020304" pitchFamily="18" charset="0"/>
                <a:cs typeface="Times New Roman" panose="02020603050405020304" pitchFamily="18" charset="0"/>
              </a:rPr>
            </a:br>
            <a:r>
              <a:rPr lang="en-US" altLang="en-US" sz="2000" b="1" dirty="0">
                <a:solidFill>
                  <a:srgbClr val="C00000"/>
                </a:solidFill>
                <a:latin typeface="Times New Roman" panose="02020603050405020304" pitchFamily="18" charset="0"/>
                <a:cs typeface="Times New Roman" panose="02020603050405020304" pitchFamily="18" charset="0"/>
              </a:rPr>
              <a:t>Tamil Nadu, India</a:t>
            </a:r>
            <a:br>
              <a:rPr lang="en-US" altLang="en-US" sz="1600" b="1" dirty="0">
                <a:solidFill>
                  <a:srgbClr val="C00000"/>
                </a:solidFill>
                <a:latin typeface="Times New Roman" panose="02020603050405020304" pitchFamily="18" charset="0"/>
                <a:cs typeface="Times New Roman" panose="02020603050405020304" pitchFamily="18" charset="0"/>
              </a:rPr>
            </a:br>
            <a:endParaRPr lang="en-US" altLang="en-US" sz="1200" dirty="0">
              <a:solidFill>
                <a:srgbClr val="C00000"/>
              </a:solidFill>
              <a:latin typeface="Times New Roman" panose="02020603050405020304" pitchFamily="18" charset="0"/>
              <a:cs typeface="Times New Roman" panose="02020603050405020304" pitchFamily="18" charset="0"/>
            </a:endParaRPr>
          </a:p>
        </p:txBody>
      </p:sp>
      <p:sp>
        <p:nvSpPr>
          <p:cNvPr id="7" name="Slide Number Placeholder 1"/>
          <p:cNvSpPr>
            <a:spLocks noGrp="1"/>
          </p:cNvSpPr>
          <p:nvPr>
            <p:ph type="sldNum" sz="quarter" idx="12"/>
            <p:custDataLst>
              <p:tags r:id="rId4"/>
            </p:custDataLst>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fld id="{AFE5DDBA-A8C7-43F9-83A6-4B20A47DA241}" type="slidenum">
              <a:rPr lang="en-US" altLang="en-US">
                <a:solidFill>
                  <a:srgbClr val="898989"/>
                </a:solidFill>
                <a:latin typeface="Calibri" panose="020F0502020204030204" charset="0"/>
              </a:rPr>
            </a:fld>
            <a:endParaRPr lang="en-US" altLang="en-US">
              <a:solidFill>
                <a:srgbClr val="898989"/>
              </a:solidFill>
              <a:latin typeface="Calibri" panose="020F0502020204030204" charset="0"/>
            </a:endParaRPr>
          </a:p>
        </p:txBody>
      </p:sp>
      <p:pic>
        <p:nvPicPr>
          <p:cNvPr id="8" name="Picture 12"/>
          <p:cNvPicPr>
            <a:picLocks noChangeAspect="1"/>
          </p:cNvPicPr>
          <p:nvPr>
            <p:custDataLst>
              <p:tags r:id="rId5"/>
            </p:custDataLst>
          </p:nvPr>
        </p:nvPicPr>
        <p:blipFill>
          <a:blip r:embed="rId6" cstate="print"/>
          <a:stretch>
            <a:fillRect/>
          </a:stretch>
        </p:blipFill>
        <p:spPr>
          <a:xfrm>
            <a:off x="4329774" y="142414"/>
            <a:ext cx="3532027" cy="191076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683260"/>
            <a:ext cx="10705465" cy="5811520"/>
          </a:xfrm>
        </p:spPr>
        <p:txBody>
          <a:bodyPr/>
          <a:p>
            <a:pPr algn="just"/>
            <a:r>
              <a:rPr lang="en-US" b="1"/>
              <a:t>Recession</a:t>
            </a:r>
            <a:r>
              <a:rPr lang="en-US"/>
              <a:t>. Similarly, a recession tends to cause a fall in bond yields. This is because, in times of uncertainty and negative growth, people would rather have the security of government bonds – than more risky company shares.</a:t>
            </a:r>
            <a:endParaRPr lang="en-US"/>
          </a:p>
          <a:p>
            <a:pPr algn="just"/>
            <a:r>
              <a:rPr lang="en-US" b="1"/>
              <a:t>Interest rates.</a:t>
            </a:r>
            <a:r>
              <a:rPr lang="en-US"/>
              <a:t> If Central Banks cuts base interest rates, this will tend to reduce bond yields as well. Lower interest rates on bank deposits make people look for alternatives such as government bonds.</a:t>
            </a:r>
            <a:endParaRPr lang="en-US"/>
          </a:p>
          <a:p>
            <a:pPr algn="just"/>
            <a:r>
              <a:rPr lang="en-US" b="1"/>
              <a:t>Inflation</a:t>
            </a:r>
            <a:r>
              <a:rPr lang="en-US"/>
              <a:t>. If markets fear inflation, then inflation has the capacity to reduce the real value of the bond. If you borrow £1,000 now but have inflation of 20% for the next 10 years, the £1,000 bond will rapidly decrease in value. Therefore, higher inflation will reduce demand for bonds and lead to higher bond yields.</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850265"/>
          </a:xfrm>
        </p:spPr>
        <p:txBody>
          <a:bodyPr/>
          <a:p>
            <a:r>
              <a:rPr lang="en-US"/>
              <a:t>Bond Valuation</a:t>
            </a:r>
            <a:endParaRPr lang="en-US"/>
          </a:p>
        </p:txBody>
      </p:sp>
      <p:sp>
        <p:nvSpPr>
          <p:cNvPr id="3" name="Content Placeholder 2"/>
          <p:cNvSpPr>
            <a:spLocks noGrp="1"/>
          </p:cNvSpPr>
          <p:nvPr>
            <p:ph idx="1"/>
          </p:nvPr>
        </p:nvSpPr>
        <p:spPr>
          <a:xfrm>
            <a:off x="838200" y="1216025"/>
            <a:ext cx="10785475" cy="5326380"/>
          </a:xfrm>
        </p:spPr>
        <p:txBody>
          <a:bodyPr/>
          <a:p>
            <a:pPr algn="just"/>
            <a:r>
              <a:rPr lang="en-US"/>
              <a:t>Bond valuation is a technique for determining the theoretical fair value of a particular bond.</a:t>
            </a:r>
            <a:endParaRPr lang="en-US"/>
          </a:p>
          <a:p>
            <a:pPr algn="just"/>
            <a:r>
              <a:rPr lang="en-US"/>
              <a:t> Bond valuation includes calculating the present value of a bond's future interest payments, also known as its cash flow, and the bond's value upon maturity, also known as its face value or par value. </a:t>
            </a:r>
            <a:endParaRPr lang="en-US"/>
          </a:p>
          <a:p>
            <a:pPr algn="just"/>
            <a:r>
              <a:rPr lang="en-US"/>
              <a:t>Because a bond's par value and interest payments are fixed, an investor uses bond valuation to determine what rate of return is required for a bond investment to be worthwhile.</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IN" altLang="en-US"/>
              <a:t>Meaning &amp; Definition </a:t>
            </a:r>
            <a:endParaRPr lang="en-IN" altLang="en-US"/>
          </a:p>
        </p:txBody>
      </p:sp>
      <p:sp>
        <p:nvSpPr>
          <p:cNvPr id="3" name="Content Placeholder 2"/>
          <p:cNvSpPr>
            <a:spLocks noGrp="1"/>
          </p:cNvSpPr>
          <p:nvPr>
            <p:ph idx="1"/>
          </p:nvPr>
        </p:nvSpPr>
        <p:spPr/>
        <p:txBody>
          <a:bodyPr/>
          <a:p>
            <a:pPr algn="just"/>
            <a:r>
              <a:rPr lang="en-US"/>
              <a:t>Bonds refer to the debt instruments issued by governments or corporations to acquire investors’ funds for a certain period. </a:t>
            </a:r>
            <a:endParaRPr lang="en-US"/>
          </a:p>
          <a:p>
            <a:pPr algn="just"/>
            <a:r>
              <a:rPr lang="en-US"/>
              <a:t>These are fixed-income securities that allow the bondholders to earn periodic interest as coupon payments. </a:t>
            </a:r>
            <a:endParaRPr lang="en-US"/>
          </a:p>
          <a:p>
            <a:pPr algn="just"/>
            <a:r>
              <a:rPr lang="en-US"/>
              <a:t>Thus, the bond issuers are the borrowers, while the bondholders are the lenders or investors.  </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p:cNvPicPr>
            <a:picLocks noChangeAspect="1"/>
          </p:cNvPicPr>
          <p:nvPr>
            <p:ph idx="1"/>
            <p:custDataLst>
              <p:tags r:id="rId1"/>
            </p:custDataLst>
          </p:nvPr>
        </p:nvPicPr>
        <p:blipFill>
          <a:blip r:embed="rId2"/>
          <a:srcRect t="26377" r="31900" b="13978"/>
          <a:stretch>
            <a:fillRect/>
          </a:stretch>
        </p:blipFill>
        <p:spPr>
          <a:xfrm>
            <a:off x="1600200" y="627380"/>
            <a:ext cx="9291955" cy="552386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193040"/>
            <a:ext cx="10515600" cy="1075055"/>
          </a:xfrm>
        </p:spPr>
        <p:txBody>
          <a:bodyPr/>
          <a:p>
            <a:r>
              <a:rPr lang="en-US" b="1">
                <a:solidFill>
                  <a:srgbClr val="7030A0"/>
                </a:solidFill>
                <a:latin typeface="Segoe UI Black" panose="020B0A02040204020203" charset="0"/>
                <a:cs typeface="Segoe UI Black" panose="020B0A02040204020203" charset="0"/>
              </a:rPr>
              <a:t>Characteristics</a:t>
            </a:r>
            <a:endParaRPr lang="en-US" b="1">
              <a:solidFill>
                <a:srgbClr val="7030A0"/>
              </a:solidFill>
              <a:latin typeface="Segoe UI Black" panose="020B0A02040204020203" charset="0"/>
              <a:cs typeface="Segoe UI Black" panose="020B0A02040204020203" charset="0"/>
            </a:endParaRPr>
          </a:p>
        </p:txBody>
      </p:sp>
      <p:sp>
        <p:nvSpPr>
          <p:cNvPr id="3" name="Content Placeholder 2"/>
          <p:cNvSpPr>
            <a:spLocks noGrp="1"/>
          </p:cNvSpPr>
          <p:nvPr>
            <p:ph idx="1"/>
          </p:nvPr>
        </p:nvSpPr>
        <p:spPr>
          <a:xfrm>
            <a:off x="509270" y="1268095"/>
            <a:ext cx="11219180" cy="5300345"/>
          </a:xfrm>
        </p:spPr>
        <p:txBody>
          <a:bodyPr>
            <a:normAutofit lnSpcReduction="10000"/>
          </a:bodyPr>
          <a:p>
            <a:pPr algn="just"/>
            <a:r>
              <a:rPr lang="en-US" b="1"/>
              <a:t>Issuer:</a:t>
            </a:r>
            <a:r>
              <a:rPr lang="en-US"/>
              <a:t> The company or government (city, state, or national authority) issuing debt instruments to borrow money from individuals and corporate investors is termed as an issuer.</a:t>
            </a:r>
            <a:endParaRPr lang="en-US"/>
          </a:p>
          <a:p>
            <a:pPr algn="just"/>
            <a:r>
              <a:rPr lang="en-US" b="1"/>
              <a:t>Par Value:</a:t>
            </a:r>
            <a:r>
              <a:rPr lang="en-US"/>
              <a:t> Every bond has a face value written on it, which is the amount a bondholder is liable to receive on the maturity date.</a:t>
            </a:r>
            <a:endParaRPr lang="en-US"/>
          </a:p>
          <a:p>
            <a:pPr algn="just"/>
            <a:r>
              <a:rPr lang="en-US" b="1"/>
              <a:t>Market Value:</a:t>
            </a:r>
            <a:r>
              <a:rPr lang="en-US"/>
              <a:t> It is the price at which the bonds trade in the secondary market.</a:t>
            </a:r>
            <a:endParaRPr lang="en-US"/>
          </a:p>
          <a:p>
            <a:pPr algn="just"/>
            <a:r>
              <a:rPr lang="en-US" b="1"/>
              <a:t>Coupon:</a:t>
            </a:r>
            <a:r>
              <a:rPr lang="en-US"/>
              <a:t> The rate of interest offered by the issuer on these debt securities is termed the coupon rate</a:t>
            </a:r>
            <a:r>
              <a:rPr lang="en-IN" altLang="en-US"/>
              <a:t> </a:t>
            </a:r>
            <a:r>
              <a:rPr lang="en-US"/>
              <a:t>. Also, the annual interest paid to the investors is the coupon value.</a:t>
            </a:r>
            <a:endParaRPr lang="en-US"/>
          </a:p>
          <a:p>
            <a:pPr algn="just"/>
            <a:r>
              <a:rPr lang="en-US" b="1"/>
              <a:t>Coupon Date:</a:t>
            </a:r>
            <a:r>
              <a:rPr lang="en-US"/>
              <a:t> The date on which the investors receive periodic interest payment is the coupon date.</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673735"/>
            <a:ext cx="10515600" cy="5674995"/>
          </a:xfrm>
        </p:spPr>
        <p:txBody>
          <a:bodyPr/>
          <a:p>
            <a:pPr algn="just"/>
            <a:r>
              <a:rPr lang="en-US" b="1"/>
              <a:t>Maturity Date: </a:t>
            </a:r>
            <a:r>
              <a:rPr lang="en-US"/>
              <a:t>The date the bond can be redeemed is its maturity date. The maturity period of such debt instruments</a:t>
            </a:r>
            <a:r>
              <a:rPr lang="en-IN" altLang="en-US"/>
              <a:t> </a:t>
            </a:r>
            <a:r>
              <a:rPr lang="en-US"/>
              <a:t> can be for short, medium, or long term.</a:t>
            </a:r>
            <a:endParaRPr lang="en-US"/>
          </a:p>
          <a:p>
            <a:pPr algn="just"/>
            <a:r>
              <a:rPr lang="en-US" b="1"/>
              <a:t>Yield:</a:t>
            </a:r>
            <a:r>
              <a:rPr lang="en-US"/>
              <a:t> The percentage return an investor makes by holding a bond to maturity is termed its yield. </a:t>
            </a:r>
            <a:endParaRPr lang="en-US"/>
          </a:p>
          <a:p>
            <a:pPr algn="just"/>
            <a:r>
              <a:rPr lang="en-US" b="1"/>
              <a:t>Credit Rating:</a:t>
            </a:r>
            <a:r>
              <a:rPr lang="en-US"/>
              <a:t> The top rating agencies such as Moody’s, Standard and Poor’s, and Fitch rate different bonds based on their risk level. The ones with high risk are scaled low and known as junk bonds.</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Types of Bonds</a:t>
            </a:r>
            <a:endParaRPr lang="en-US"/>
          </a:p>
        </p:txBody>
      </p:sp>
      <p:pic>
        <p:nvPicPr>
          <p:cNvPr id="4" name="Content Placeholder 3"/>
          <p:cNvPicPr>
            <a:picLocks noChangeAspect="1"/>
          </p:cNvPicPr>
          <p:nvPr>
            <p:ph idx="1"/>
            <p:custDataLst>
              <p:tags r:id="rId1"/>
            </p:custDataLst>
          </p:nvPr>
        </p:nvPicPr>
        <p:blipFill>
          <a:blip r:embed="rId2"/>
          <a:srcRect l="7885" t="56603" r="52781" b="9339"/>
          <a:stretch>
            <a:fillRect/>
          </a:stretch>
        </p:blipFill>
        <p:spPr>
          <a:xfrm>
            <a:off x="2501265" y="1532255"/>
            <a:ext cx="6582410" cy="390334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28930" y="360045"/>
            <a:ext cx="11024870" cy="5817235"/>
          </a:xfrm>
        </p:spPr>
        <p:txBody>
          <a:bodyPr>
            <a:normAutofit fontScale="80000"/>
          </a:bodyPr>
          <a:p>
            <a:pPr algn="just">
              <a:lnSpc>
                <a:spcPct val="150000"/>
              </a:lnSpc>
            </a:pPr>
            <a:r>
              <a:rPr lang="en-US" b="1"/>
              <a:t>Fixed-Rate: </a:t>
            </a:r>
            <a:r>
              <a:rPr lang="en-US"/>
              <a:t>These instruments have coupon rates that remain constant throughout their life.</a:t>
            </a:r>
            <a:endParaRPr lang="en-US"/>
          </a:p>
          <a:p>
            <a:pPr algn="just">
              <a:lnSpc>
                <a:spcPct val="150000"/>
              </a:lnSpc>
            </a:pPr>
            <a:r>
              <a:rPr lang="en-US" b="1"/>
              <a:t>Floating Rate:</a:t>
            </a:r>
            <a:r>
              <a:rPr lang="en-US"/>
              <a:t>  The coupon rates of these securities are linked to a reference interest rate, such as the LIBOR</a:t>
            </a:r>
            <a:r>
              <a:rPr lang="en-IN" altLang="en-US"/>
              <a:t> </a:t>
            </a:r>
            <a:r>
              <a:rPr lang="en-US"/>
              <a:t> (London Interbank Offered Rate) or U.S. Treasury Bill rate. Since these are volatile, they are classified as floating. For example, the interest rate may be defined as U.S. Treasury Bill rate + 0.25%. It gets recomputed on a periodical basis.</a:t>
            </a:r>
            <a:endParaRPr lang="en-US"/>
          </a:p>
          <a:p>
            <a:pPr algn="just">
              <a:lnSpc>
                <a:spcPct val="150000"/>
              </a:lnSpc>
            </a:pPr>
            <a:r>
              <a:rPr lang="en-US" b="1"/>
              <a:t>Corporate:</a:t>
            </a:r>
            <a:r>
              <a:rPr lang="en-US"/>
              <a:t> These are debt securities issued by the companies and sold to various investors. They can be secured or unsecured. The backing for them depends on the payment ability of the company, which in turn is linked to possible future earnings of the company from its operations. These are the aspects looked in by the credit rating agencies before giving in their confirmation.</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31190" y="407035"/>
            <a:ext cx="11104245" cy="6089015"/>
          </a:xfrm>
        </p:spPr>
        <p:txBody>
          <a:bodyPr/>
          <a:p>
            <a:pPr algn="just"/>
            <a:r>
              <a:rPr lang="en-US" b="1"/>
              <a:t>Government:</a:t>
            </a:r>
            <a:r>
              <a:rPr lang="en-US"/>
              <a:t> These are issued by the national government promising to make regular payments and repay the face value on maturity. The terms on which the government can sell such securities depend on its creditworthiness</a:t>
            </a:r>
            <a:r>
              <a:rPr lang="en-IN" altLang="en-US"/>
              <a:t> </a:t>
            </a:r>
            <a:r>
              <a:rPr lang="en-US"/>
              <a:t>in the market.</a:t>
            </a:r>
            <a:endParaRPr lang="en-US"/>
          </a:p>
          <a:p>
            <a:pPr algn="just"/>
            <a:r>
              <a:rPr lang="en-US" b="1"/>
              <a:t>Municipal:</a:t>
            </a:r>
            <a:r>
              <a:rPr lang="en-US"/>
              <a:t> These debt instruments are released by the nation, state, or cities to raise finances for their upcoming or running projects. The income from such securities is exempted from the state and federal tax liabilities.</a:t>
            </a:r>
            <a:endParaRPr lang="en-US"/>
          </a:p>
          <a:p>
            <a:pPr algn="just"/>
            <a:r>
              <a:rPr lang="en-US" b="1"/>
              <a:t>Zero-Coupon:</a:t>
            </a:r>
            <a:r>
              <a:rPr lang="en-US"/>
              <a:t> They do not pay any periodical interest during their life. Instead, they are usually issued at a discount to the par value, making it an attractive investment. </a:t>
            </a:r>
            <a:endParaRPr lang="en-US"/>
          </a:p>
          <a:p>
            <a:pPr algn="just"/>
            <a:r>
              <a:rPr lang="en-US" b="1"/>
              <a:t>Foreign:</a:t>
            </a:r>
            <a:r>
              <a:rPr lang="en-US"/>
              <a:t> These debt securities are issued by a foreign company in the domestic market to raise funds in the domestic currency. </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175260"/>
            <a:ext cx="10515600" cy="976630"/>
          </a:xfrm>
        </p:spPr>
        <p:txBody>
          <a:bodyPr/>
          <a:p>
            <a:r>
              <a:rPr lang="en-US"/>
              <a:t> </a:t>
            </a:r>
            <a:r>
              <a:rPr lang="en-IN" altLang="en-US"/>
              <a:t>F</a:t>
            </a:r>
            <a:r>
              <a:rPr lang="en-US"/>
              <a:t>actors that determine bond</a:t>
            </a:r>
            <a:endParaRPr lang="en-US"/>
          </a:p>
        </p:txBody>
      </p:sp>
      <p:sp>
        <p:nvSpPr>
          <p:cNvPr id="3" name="Content Placeholder 2"/>
          <p:cNvSpPr>
            <a:spLocks noGrp="1"/>
          </p:cNvSpPr>
          <p:nvPr>
            <p:ph idx="1"/>
          </p:nvPr>
        </p:nvSpPr>
        <p:spPr>
          <a:xfrm>
            <a:off x="838200" y="1151255"/>
            <a:ext cx="10515600" cy="5026025"/>
          </a:xfrm>
        </p:spPr>
        <p:txBody>
          <a:bodyPr/>
          <a:p>
            <a:pPr algn="just"/>
            <a:r>
              <a:rPr lang="en-US" b="1"/>
              <a:t>Is default likely?</a:t>
            </a:r>
            <a:r>
              <a:rPr lang="en-US"/>
              <a:t> If markets fear the possibility of government debt default, it is likely they will demand higher bond yields to compensate for the risk. </a:t>
            </a:r>
            <a:endParaRPr lang="en-US"/>
          </a:p>
          <a:p>
            <a:pPr algn="just"/>
            <a:r>
              <a:rPr lang="en-US" b="1"/>
              <a:t>Private sector saving.</a:t>
            </a:r>
            <a:r>
              <a:rPr lang="en-US"/>
              <a:t> If the private sector has high levels of savings, there will tend to be a higher demand for bonds because they are a good way to make use of savings, and yields will be relatively lower. Savings tend to rise during periods of uncertainty and low growth.</a:t>
            </a:r>
            <a:endParaRPr lang="en-US"/>
          </a:p>
          <a:p>
            <a:pPr algn="just"/>
            <a:r>
              <a:rPr lang="en-US" b="1"/>
              <a:t>Prospects for economic growth.</a:t>
            </a:r>
            <a:r>
              <a:rPr lang="en-US"/>
              <a:t> Bonds are an alternative to other forms of investment like shares and private capital. If there is strong economic growth, then the prospect for shares and private investment improves, therefore bonds become relatively less attractive and yields go up.</a:t>
            </a:r>
            <a:endParaRPr lang="en-US"/>
          </a:p>
        </p:txBody>
      </p:sp>
    </p:spTree>
  </p:cSld>
  <p:clrMapOvr>
    <a:masterClrMapping/>
  </p:clrMapOvr>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5181</Words>
  <Application>WPS Presentation</Application>
  <PresentationFormat>Widescreen</PresentationFormat>
  <Paragraphs>55</Paragraphs>
  <Slides>11</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11</vt:i4>
      </vt:variant>
    </vt:vector>
  </HeadingPairs>
  <TitlesOfParts>
    <vt:vector size="22" baseType="lpstr">
      <vt:lpstr>Arial</vt:lpstr>
      <vt:lpstr>SimSun</vt:lpstr>
      <vt:lpstr>Wingdings</vt:lpstr>
      <vt:lpstr>Segoe UI Black</vt:lpstr>
      <vt:lpstr>Trebuchet MS</vt:lpstr>
      <vt:lpstr>Times New Roman</vt:lpstr>
      <vt:lpstr>Calibri</vt:lpstr>
      <vt:lpstr>Microsoft YaHei</vt:lpstr>
      <vt:lpstr>Arial Unicode MS</vt:lpstr>
      <vt:lpstr>Calibri Light</vt:lpstr>
      <vt:lpstr>Office Theme</vt:lpstr>
      <vt:lpstr>PowerPoint 演示文稿</vt:lpstr>
      <vt:lpstr>Meaning &amp; Definition </vt:lpstr>
      <vt:lpstr>PowerPoint 演示文稿</vt:lpstr>
      <vt:lpstr>Characteristics</vt:lpstr>
      <vt:lpstr>PowerPoint 演示文稿</vt:lpstr>
      <vt:lpstr>Types of Bonds</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ELCOT</dc:creator>
  <cp:lastModifiedBy>ELCOT</cp:lastModifiedBy>
  <cp:revision>3</cp:revision>
  <dcterms:created xsi:type="dcterms:W3CDTF">2024-07-23T08:24:00Z</dcterms:created>
  <dcterms:modified xsi:type="dcterms:W3CDTF">2024-07-23T11:06:44Z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42D706CA22684A4E8A4D5D773AEA25D4_11</vt:lpwstr>
  </property>
  <property fmtid="{D5CDD505-2E9C-101B-9397-08002B2CF9AE}" pid="3" name="KSOProductBuildVer">
    <vt:lpwstr>1033-12.2.0.17119</vt:lpwstr>
  </property>
</Properties>
</file>