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76090" y="461594"/>
            <a:ext cx="1591818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13-Apr-23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13-Apr-23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0694" y="1658232"/>
            <a:ext cx="3820795" cy="413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13-Apr-23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13-Apr-23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13-Apr-23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692910"/>
            <a:ext cx="8887460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6489"/>
            <a:ext cx="7642225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13-Apr-23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upload.wikimedia.org/wikipedia/commons/9/96/Wheat_P1210892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77" y="1112596"/>
            <a:ext cx="64046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spc="-40" dirty="0">
                <a:solidFill>
                  <a:srgbClr val="00AFEF"/>
                </a:solidFill>
                <a:latin typeface="Calibri"/>
                <a:cs typeface="Calibri"/>
              </a:rPr>
              <a:t>AGRICULTURAL</a:t>
            </a:r>
            <a:r>
              <a:rPr sz="4400" b="1" i="1" spc="-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400" b="1" i="1" dirty="0">
                <a:solidFill>
                  <a:srgbClr val="00AFEF"/>
                </a:solidFill>
                <a:latin typeface="Calibri"/>
                <a:cs typeface="Calibri"/>
              </a:rPr>
              <a:t>INSURANCE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21891"/>
            <a:ext cx="8965565" cy="46348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i="1" spc="-5" dirty="0">
                <a:latin typeface="Calibri"/>
                <a:cs typeface="Calibri"/>
              </a:rPr>
              <a:t>INTRODUCTION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Agricultural </a:t>
            </a:r>
            <a:r>
              <a:rPr sz="2400" spc="-10" dirty="0">
                <a:latin typeface="Calibri"/>
                <a:cs typeface="Calibri"/>
              </a:rPr>
              <a:t>insurance </a:t>
            </a:r>
            <a:r>
              <a:rPr sz="2400" spc="-15" dirty="0">
                <a:latin typeface="Calibri"/>
                <a:cs typeface="Calibri"/>
              </a:rPr>
              <a:t>protects against </a:t>
            </a:r>
            <a:r>
              <a:rPr sz="2400" spc="-5" dirty="0">
                <a:latin typeface="Calibri"/>
                <a:cs typeface="Calibri"/>
              </a:rPr>
              <a:t>loss of or </a:t>
            </a:r>
            <a:r>
              <a:rPr sz="2400" spc="-10" dirty="0">
                <a:latin typeface="Calibri"/>
                <a:cs typeface="Calibri"/>
              </a:rPr>
              <a:t>damage </a:t>
            </a:r>
            <a:r>
              <a:rPr sz="2400" spc="-15" dirty="0">
                <a:latin typeface="Calibri"/>
                <a:cs typeface="Calibri"/>
              </a:rPr>
              <a:t>to crops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livestock. it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5" dirty="0">
                <a:latin typeface="Calibri"/>
                <a:cs typeface="Calibri"/>
              </a:rPr>
              <a:t>great </a:t>
            </a:r>
            <a:r>
              <a:rPr sz="2400" spc="-10" dirty="0">
                <a:latin typeface="Calibri"/>
                <a:cs typeface="Calibri"/>
              </a:rPr>
              <a:t>potential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provide value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low-income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farmers </a:t>
            </a:r>
            <a:r>
              <a:rPr sz="2400" dirty="0">
                <a:latin typeface="Calibri"/>
                <a:cs typeface="Calibri"/>
              </a:rPr>
              <a:t>and their </a:t>
            </a:r>
            <a:r>
              <a:rPr sz="2400" spc="-5" dirty="0">
                <a:latin typeface="Calibri"/>
                <a:cs typeface="Calibri"/>
              </a:rPr>
              <a:t>communities, </a:t>
            </a:r>
            <a:r>
              <a:rPr sz="2400" spc="-10" dirty="0">
                <a:latin typeface="Calibri"/>
                <a:cs typeface="Calibri"/>
              </a:rPr>
              <a:t>both by protecting </a:t>
            </a:r>
            <a:r>
              <a:rPr sz="2400" spc="-15" dirty="0">
                <a:latin typeface="Calibri"/>
                <a:cs typeface="Calibri"/>
              </a:rPr>
              <a:t>farmers </a:t>
            </a:r>
            <a:r>
              <a:rPr sz="2400" dirty="0">
                <a:latin typeface="Calibri"/>
                <a:cs typeface="Calibri"/>
              </a:rPr>
              <a:t>when  </a:t>
            </a:r>
            <a:r>
              <a:rPr sz="2400" spc="-10" dirty="0">
                <a:latin typeface="Calibri"/>
                <a:cs typeface="Calibri"/>
              </a:rPr>
              <a:t>shocks occur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by encouraging </a:t>
            </a:r>
            <a:r>
              <a:rPr sz="2400" spc="-15" dirty="0">
                <a:latin typeface="Calibri"/>
                <a:cs typeface="Calibri"/>
              </a:rPr>
              <a:t>greater investment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agriculture.  </a:t>
            </a:r>
            <a:r>
              <a:rPr sz="2400" spc="-5" dirty="0">
                <a:latin typeface="Calibri"/>
                <a:cs typeface="Calibri"/>
              </a:rPr>
              <a:t>Agricultural </a:t>
            </a:r>
            <a:r>
              <a:rPr sz="2400" spc="-10" dirty="0">
                <a:latin typeface="Calibri"/>
                <a:cs typeface="Calibri"/>
              </a:rPr>
              <a:t>insurance can </a:t>
            </a:r>
            <a:r>
              <a:rPr sz="2400" dirty="0">
                <a:latin typeface="Calibri"/>
                <a:cs typeface="Calibri"/>
              </a:rPr>
              <a:t>indemnify </a:t>
            </a:r>
            <a:r>
              <a:rPr sz="2400" spc="-10" dirty="0">
                <a:latin typeface="Calibri"/>
                <a:cs typeface="Calibri"/>
              </a:rPr>
              <a:t>policy holders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losses,  though such </a:t>
            </a:r>
            <a:r>
              <a:rPr sz="2400" dirty="0">
                <a:latin typeface="Calibri"/>
                <a:cs typeface="Calibri"/>
              </a:rPr>
              <a:t>indemnity </a:t>
            </a:r>
            <a:r>
              <a:rPr sz="2400" spc="-10" dirty="0">
                <a:latin typeface="Calibri"/>
                <a:cs typeface="Calibri"/>
              </a:rPr>
              <a:t>products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relatively </a:t>
            </a:r>
            <a:r>
              <a:rPr sz="2400" spc="-25" dirty="0">
                <a:latin typeface="Calibri"/>
                <a:cs typeface="Calibri"/>
              </a:rPr>
              <a:t>rare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high </a:t>
            </a:r>
            <a:r>
              <a:rPr sz="2400" spc="-15" dirty="0">
                <a:latin typeface="Calibri"/>
                <a:cs typeface="Calibri"/>
              </a:rPr>
              <a:t>costs 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administration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risk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fraud.</a:t>
            </a:r>
            <a:endParaRPr sz="2400" dirty="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24180" algn="l"/>
              </a:tabLst>
            </a:pPr>
            <a:r>
              <a:rPr sz="2400" i="1" spc="-10" dirty="0">
                <a:latin typeface="Calibri"/>
                <a:cs typeface="Calibri"/>
              </a:rPr>
              <a:t>Ethiopian </a:t>
            </a:r>
            <a:r>
              <a:rPr sz="2400" i="1" spc="-5" dirty="0">
                <a:latin typeface="Calibri"/>
                <a:cs typeface="Calibri"/>
              </a:rPr>
              <a:t>insurance corporation (EIC) </a:t>
            </a:r>
            <a:r>
              <a:rPr sz="2400" i="1" dirty="0">
                <a:latin typeface="Calibri"/>
                <a:cs typeface="Calibri"/>
              </a:rPr>
              <a:t>is </a:t>
            </a:r>
            <a:r>
              <a:rPr sz="2400" i="1" spc="-15" dirty="0">
                <a:latin typeface="Calibri"/>
                <a:cs typeface="Calibri"/>
              </a:rPr>
              <a:t>committed to </a:t>
            </a:r>
            <a:r>
              <a:rPr sz="2400" i="1" spc="-5" dirty="0">
                <a:latin typeface="Calibri"/>
                <a:cs typeface="Calibri"/>
              </a:rPr>
              <a:t>provide  </a:t>
            </a:r>
            <a:r>
              <a:rPr sz="2400" i="1" spc="-10" dirty="0">
                <a:latin typeface="Calibri"/>
                <a:cs typeface="Calibri"/>
              </a:rPr>
              <a:t>adequate </a:t>
            </a:r>
            <a:r>
              <a:rPr sz="2400" i="1" spc="-5" dirty="0">
                <a:latin typeface="Calibri"/>
                <a:cs typeface="Calibri"/>
              </a:rPr>
              <a:t>insurance covers </a:t>
            </a:r>
            <a:r>
              <a:rPr sz="2400" i="1" spc="-10" dirty="0">
                <a:latin typeface="Calibri"/>
                <a:cs typeface="Calibri"/>
              </a:rPr>
              <a:t>for </a:t>
            </a:r>
            <a:r>
              <a:rPr sz="2400" i="1" dirty="0">
                <a:latin typeface="Calibri"/>
                <a:cs typeface="Calibri"/>
              </a:rPr>
              <a:t>all </a:t>
            </a:r>
            <a:r>
              <a:rPr sz="2400" i="1" spc="-5" dirty="0">
                <a:latin typeface="Calibri"/>
                <a:cs typeface="Calibri"/>
              </a:rPr>
              <a:t>agricultural projects </a:t>
            </a:r>
            <a:r>
              <a:rPr sz="2400" i="1" dirty="0">
                <a:latin typeface="Calibri"/>
                <a:cs typeface="Calibri"/>
              </a:rPr>
              <a:t>that </a:t>
            </a:r>
            <a:r>
              <a:rPr sz="2400" i="1" spc="-5" dirty="0">
                <a:latin typeface="Calibri"/>
                <a:cs typeface="Calibri"/>
              </a:rPr>
              <a:t>are  financed </a:t>
            </a:r>
            <a:r>
              <a:rPr sz="2400" i="1" spc="-10" dirty="0">
                <a:latin typeface="Calibri"/>
                <a:cs typeface="Calibri"/>
              </a:rPr>
              <a:t>by </a:t>
            </a:r>
            <a:r>
              <a:rPr sz="2400" i="1" spc="-5" dirty="0">
                <a:latin typeface="Calibri"/>
                <a:cs typeface="Calibri"/>
              </a:rPr>
              <a:t>financial institutions and </a:t>
            </a:r>
            <a:r>
              <a:rPr sz="2400" i="1" dirty="0">
                <a:latin typeface="Calibri"/>
                <a:cs typeface="Calibri"/>
              </a:rPr>
              <a:t>individual </a:t>
            </a:r>
            <a:r>
              <a:rPr sz="2400" i="1" spc="-10" dirty="0">
                <a:latin typeface="Calibri"/>
                <a:cs typeface="Calibri"/>
              </a:rPr>
              <a:t>farmers (commercial  </a:t>
            </a:r>
            <a:r>
              <a:rPr sz="2400" i="1" dirty="0">
                <a:latin typeface="Calibri"/>
                <a:cs typeface="Calibri"/>
              </a:rPr>
              <a:t>&amp; </a:t>
            </a:r>
            <a:r>
              <a:rPr sz="2400" i="1" spc="-5" dirty="0">
                <a:latin typeface="Calibri"/>
                <a:cs typeface="Calibri"/>
              </a:rPr>
              <a:t>small holder</a:t>
            </a:r>
            <a:r>
              <a:rPr sz="2400" i="1" dirty="0">
                <a:latin typeface="Calibri"/>
                <a:cs typeface="Calibri"/>
              </a:rPr>
              <a:t> ).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58038"/>
            <a:ext cx="7947025" cy="571055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505585">
              <a:lnSpc>
                <a:spcPct val="100000"/>
              </a:lnSpc>
              <a:spcBef>
                <a:spcPts val="1980"/>
              </a:spcBef>
            </a:pPr>
            <a:r>
              <a:rPr sz="2800" b="1" i="1" spc="-10" dirty="0">
                <a:solidFill>
                  <a:srgbClr val="00AFEF"/>
                </a:solidFill>
                <a:latin typeface="Calibri"/>
                <a:cs typeface="Calibri"/>
              </a:rPr>
              <a:t>Importance </a:t>
            </a:r>
            <a:r>
              <a:rPr sz="2800" b="1" i="1" spc="-5" dirty="0">
                <a:solidFill>
                  <a:srgbClr val="00AFEF"/>
                </a:solidFill>
                <a:latin typeface="Calibri"/>
                <a:cs typeface="Calibri"/>
              </a:rPr>
              <a:t>of </a:t>
            </a:r>
            <a:r>
              <a:rPr sz="2800" b="1" i="1" spc="-10" dirty="0">
                <a:solidFill>
                  <a:srgbClr val="00AFEF"/>
                </a:solidFill>
                <a:latin typeface="Calibri"/>
                <a:cs typeface="Calibri"/>
              </a:rPr>
              <a:t>pre-risk</a:t>
            </a:r>
            <a:r>
              <a:rPr sz="2800" b="1" i="1" spc="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AFEF"/>
                </a:solidFill>
                <a:latin typeface="Calibri"/>
                <a:cs typeface="Calibri"/>
              </a:rPr>
              <a:t>assessment.</a:t>
            </a:r>
            <a:endParaRPr sz="2800">
              <a:latin typeface="Calibri"/>
              <a:cs typeface="Calibri"/>
            </a:endParaRPr>
          </a:p>
          <a:p>
            <a:pPr marL="12700" marR="370205">
              <a:lnSpc>
                <a:spcPct val="90000"/>
              </a:lnSpc>
              <a:spcBef>
                <a:spcPts val="2215"/>
              </a:spcBef>
            </a:pPr>
            <a:r>
              <a:rPr sz="2800" spc="-15" dirty="0">
                <a:latin typeface="Calibri"/>
                <a:cs typeface="Calibri"/>
              </a:rPr>
              <a:t>Pre-risk </a:t>
            </a:r>
            <a:r>
              <a:rPr sz="2800" spc="-10" dirty="0">
                <a:latin typeface="Calibri"/>
                <a:cs typeface="Calibri"/>
              </a:rPr>
              <a:t>assessment </a:t>
            </a:r>
            <a:r>
              <a:rPr sz="2800" spc="-15" dirty="0">
                <a:latin typeface="Calibri"/>
                <a:cs typeface="Calibri"/>
              </a:rPr>
              <a:t>entails surveys, </a:t>
            </a:r>
            <a:r>
              <a:rPr sz="2800" spc="-20" dirty="0">
                <a:latin typeface="Calibri"/>
                <a:cs typeface="Calibri"/>
              </a:rPr>
              <a:t>physical  </a:t>
            </a:r>
            <a:r>
              <a:rPr sz="2800" spc="-10" dirty="0">
                <a:latin typeface="Calibri"/>
                <a:cs typeface="Calibri"/>
              </a:rPr>
              <a:t>assessment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10" dirty="0">
                <a:latin typeface="Calibri"/>
                <a:cs typeface="Calibri"/>
              </a:rPr>
              <a:t>risk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establish </a:t>
            </a:r>
            <a:r>
              <a:rPr sz="2800" spc="-5" dirty="0">
                <a:latin typeface="Calibri"/>
                <a:cs typeface="Calibri"/>
              </a:rPr>
              <a:t>if the </a:t>
            </a:r>
            <a:r>
              <a:rPr sz="2800" spc="-10" dirty="0">
                <a:latin typeface="Calibri"/>
                <a:cs typeface="Calibri"/>
              </a:rPr>
              <a:t>risk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suitable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admittance by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Insurers:</a:t>
            </a:r>
            <a:endParaRPr sz="2800">
              <a:latin typeface="Calibri"/>
              <a:cs typeface="Calibri"/>
            </a:endParaRPr>
          </a:p>
          <a:p>
            <a:pPr marL="355600" marR="40005" indent="-342900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Crops </a:t>
            </a:r>
            <a:r>
              <a:rPr sz="2800" spc="-10" dirty="0">
                <a:latin typeface="Calibri"/>
                <a:cs typeface="Calibri"/>
              </a:rPr>
              <a:t>and animals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growing risks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5" dirty="0">
                <a:latin typeface="Calibri"/>
                <a:cs typeface="Calibri"/>
              </a:rPr>
              <a:t>nature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risks 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continuously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changing.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Verifies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risks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insurable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stands.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Validates </a:t>
            </a:r>
            <a:r>
              <a:rPr sz="2800" spc="-10" dirty="0">
                <a:latin typeface="Calibri"/>
                <a:cs typeface="Calibri"/>
              </a:rPr>
              <a:t>risk management and husbandry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practices.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Enables determination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terms and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conditions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Acceptance/rejection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9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NB :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Pre-risk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assessment is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very important 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2800" b="1" spc="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agro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190"/>
              </a:lnSpc>
            </a:pP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risks.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408" y="461594"/>
            <a:ext cx="4123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dirty="0">
                <a:solidFill>
                  <a:srgbClr val="00AFEF"/>
                </a:solidFill>
                <a:latin typeface="Calibri"/>
                <a:cs typeface="Calibri"/>
              </a:rPr>
              <a:t>RISK</a:t>
            </a:r>
            <a:r>
              <a:rPr sz="4400" b="1" i="1" spc="-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400" b="1" i="1" spc="-90" dirty="0">
                <a:solidFill>
                  <a:srgbClr val="00AFEF"/>
                </a:solidFill>
                <a:latin typeface="Calibri"/>
                <a:cs typeface="Calibri"/>
              </a:rPr>
              <a:t>EVALUATION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44874"/>
            <a:ext cx="3688715" cy="36982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3200" spc="-30" dirty="0">
                <a:latin typeface="Calibri"/>
                <a:cs typeface="Calibri"/>
              </a:rPr>
              <a:t>Evaluate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;</a:t>
            </a:r>
            <a:endParaRPr sz="3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109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alibri"/>
                <a:cs typeface="Calibri"/>
              </a:rPr>
              <a:t>soil</a:t>
            </a:r>
            <a:endParaRPr sz="2400">
              <a:latin typeface="Calibri"/>
              <a:cs typeface="Calibri"/>
            </a:endParaRPr>
          </a:p>
          <a:p>
            <a:pPr marL="1155700" indent="-22860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1156335" algn="l"/>
              </a:tabLst>
            </a:pPr>
            <a:r>
              <a:rPr sz="2400" spc="-10" dirty="0">
                <a:latin typeface="Calibri"/>
                <a:cs typeface="Calibri"/>
              </a:rPr>
              <a:t>Climate</a:t>
            </a:r>
            <a:endParaRPr sz="2400">
              <a:latin typeface="Calibri"/>
              <a:cs typeface="Calibri"/>
            </a:endParaRPr>
          </a:p>
          <a:p>
            <a:pPr marL="1155700" indent="-228600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Husbandry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practices</a:t>
            </a:r>
            <a:endParaRPr sz="2400">
              <a:latin typeface="Calibri"/>
              <a:cs typeface="Calibri"/>
            </a:endParaRPr>
          </a:p>
          <a:p>
            <a:pPr marL="1155700" indent="-22860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Management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skill</a:t>
            </a:r>
            <a:endParaRPr sz="2400">
              <a:latin typeface="Calibri"/>
              <a:cs typeface="Calibri"/>
            </a:endParaRPr>
          </a:p>
          <a:p>
            <a:pPr marL="1155700" indent="-22860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1156335" algn="l"/>
              </a:tabLst>
            </a:pPr>
            <a:r>
              <a:rPr sz="2400" spc="-20" dirty="0">
                <a:latin typeface="Calibri"/>
                <a:cs typeface="Calibri"/>
              </a:rPr>
              <a:t>Variety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109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alibri"/>
                <a:cs typeface="Calibri"/>
              </a:rPr>
              <a:t>area</a:t>
            </a:r>
            <a:endParaRPr sz="2400">
              <a:latin typeface="Calibri"/>
              <a:cs typeface="Calibri"/>
            </a:endParaRPr>
          </a:p>
          <a:p>
            <a:pPr marL="1155700" indent="-22860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Seed quality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etc…….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26693"/>
            <a:ext cx="5671820" cy="4218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2415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00AFEF"/>
                </a:solidFill>
                <a:latin typeface="Calibri"/>
                <a:cs typeface="Calibri"/>
              </a:rPr>
              <a:t>Perils </a:t>
            </a:r>
            <a:r>
              <a:rPr sz="2800" b="1" i="1" spc="-5" dirty="0">
                <a:solidFill>
                  <a:srgbClr val="00AFEF"/>
                </a:solidFill>
                <a:latin typeface="Calibri"/>
                <a:cs typeface="Calibri"/>
              </a:rPr>
              <a:t>in Crop</a:t>
            </a:r>
            <a:r>
              <a:rPr sz="2800" b="1" i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AFEF"/>
                </a:solidFill>
                <a:latin typeface="Calibri"/>
                <a:cs typeface="Calibri"/>
              </a:rPr>
              <a:t>Production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000" b="1" spc="-10" dirty="0">
                <a:latin typeface="Calibri"/>
                <a:cs typeface="Calibri"/>
              </a:rPr>
              <a:t>ADVERSE </a:t>
            </a:r>
            <a:r>
              <a:rPr sz="2000" b="1" spc="-30" dirty="0">
                <a:solidFill>
                  <a:srgbClr val="00AFEF"/>
                </a:solidFill>
                <a:latin typeface="Calibri"/>
                <a:cs typeface="Calibri"/>
              </a:rPr>
              <a:t>WEATHER</a:t>
            </a:r>
            <a:r>
              <a:rPr sz="20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CONDITIONS:</a:t>
            </a:r>
            <a:endParaRPr sz="2000" dirty="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Hail</a:t>
            </a:r>
            <a:endParaRPr sz="3200" dirty="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10" dirty="0">
                <a:latin typeface="Calibri"/>
                <a:cs typeface="Calibri"/>
              </a:rPr>
              <a:t>Storm, </a:t>
            </a:r>
            <a:r>
              <a:rPr sz="3200" dirty="0">
                <a:latin typeface="Calibri"/>
                <a:cs typeface="Calibri"/>
              </a:rPr>
              <a:t>Wind 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Sandstorm</a:t>
            </a:r>
            <a:endParaRPr sz="3200" dirty="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Floods, </a:t>
            </a:r>
            <a:r>
              <a:rPr sz="3200" spc="-20" dirty="0">
                <a:latin typeface="Calibri"/>
                <a:cs typeface="Calibri"/>
              </a:rPr>
              <a:t>excessive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rainfall</a:t>
            </a:r>
            <a:endParaRPr sz="3200" dirty="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15" dirty="0">
                <a:latin typeface="Calibri"/>
                <a:cs typeface="Calibri"/>
              </a:rPr>
              <a:t>Drought, </a:t>
            </a:r>
            <a:r>
              <a:rPr sz="3200" spc="-10" dirty="0">
                <a:latin typeface="Calibri"/>
                <a:cs typeface="Calibri"/>
              </a:rPr>
              <a:t>heat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wave</a:t>
            </a:r>
            <a:endParaRPr sz="3200" dirty="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15" dirty="0">
                <a:latin typeface="Calibri"/>
                <a:cs typeface="Calibri"/>
              </a:rPr>
              <a:t>Fire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lightning</a:t>
            </a:r>
            <a:endParaRPr sz="3200" dirty="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10" dirty="0">
                <a:latin typeface="Calibri"/>
                <a:cs typeface="Calibri"/>
              </a:rPr>
              <a:t>Uncontrollable </a:t>
            </a:r>
            <a:r>
              <a:rPr sz="3200" spc="-5" dirty="0">
                <a:latin typeface="Calibri"/>
                <a:cs typeface="Calibri"/>
              </a:rPr>
              <a:t>disease and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pets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34128" y="1024127"/>
            <a:ext cx="4309872" cy="395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1219200"/>
            <a:ext cx="4114799" cy="336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1073" y="461594"/>
            <a:ext cx="1104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dirty="0">
                <a:solidFill>
                  <a:srgbClr val="00AFEF"/>
                </a:solidFill>
                <a:latin typeface="Calibri"/>
                <a:cs typeface="Calibri"/>
              </a:rPr>
              <a:t>HAIL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80261"/>
            <a:ext cx="78162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Hail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solid </a:t>
            </a:r>
            <a:r>
              <a:rPr sz="2400" spc="-10" dirty="0">
                <a:latin typeface="Calibri"/>
                <a:cs typeface="Calibri"/>
              </a:rPr>
              <a:t>precipitation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falling </a:t>
            </a:r>
            <a:r>
              <a:rPr sz="2400" dirty="0">
                <a:latin typeface="Calibri"/>
                <a:cs typeface="Calibri"/>
              </a:rPr>
              <a:t>ice </a:t>
            </a:r>
            <a:r>
              <a:rPr sz="2400" spc="-5" dirty="0">
                <a:latin typeface="Calibri"/>
                <a:cs typeface="Calibri"/>
              </a:rPr>
              <a:t>particles 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These often  cause </a:t>
            </a:r>
            <a:r>
              <a:rPr sz="2400" dirty="0">
                <a:latin typeface="Calibri"/>
                <a:cs typeface="Calibri"/>
              </a:rPr>
              <a:t>visible </a:t>
            </a:r>
            <a:r>
              <a:rPr sz="2400" spc="-5" dirty="0">
                <a:latin typeface="Calibri"/>
                <a:cs typeface="Calibri"/>
              </a:rPr>
              <a:t>and quantifiable </a:t>
            </a:r>
            <a:r>
              <a:rPr sz="2400" spc="-10" dirty="0">
                <a:latin typeface="Calibri"/>
                <a:cs typeface="Calibri"/>
              </a:rPr>
              <a:t>damage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0" dirty="0">
                <a:latin typeface="Calibri"/>
                <a:cs typeface="Calibri"/>
              </a:rPr>
              <a:t>plants. </a:t>
            </a:r>
            <a:r>
              <a:rPr sz="2400" spc="-15" dirty="0">
                <a:latin typeface="Calibri"/>
                <a:cs typeface="Calibri"/>
              </a:rPr>
              <a:t>Severety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10" dirty="0">
                <a:latin typeface="Calibri"/>
                <a:cs typeface="Calibri"/>
              </a:rPr>
              <a:t>damage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influenced by </a:t>
            </a:r>
            <a:r>
              <a:rPr sz="2400" spc="-20" dirty="0">
                <a:latin typeface="Calibri"/>
                <a:cs typeface="Calibri"/>
              </a:rPr>
              <a:t>size </a:t>
            </a:r>
            <a:r>
              <a:rPr sz="2400" spc="-5" dirty="0">
                <a:latin typeface="Calibri"/>
                <a:cs typeface="Calibri"/>
              </a:rPr>
              <a:t>of pellet and </a:t>
            </a:r>
            <a:r>
              <a:rPr sz="2400" spc="-10" dirty="0">
                <a:latin typeface="Calibri"/>
                <a:cs typeface="Calibri"/>
              </a:rPr>
              <a:t>intensity </a:t>
            </a:r>
            <a:r>
              <a:rPr sz="2400" dirty="0">
                <a:latin typeface="Calibri"/>
                <a:cs typeface="Calibri"/>
              </a:rPr>
              <a:t>when  </a:t>
            </a:r>
            <a:r>
              <a:rPr sz="2400" spc="-5" dirty="0">
                <a:latin typeface="Calibri"/>
                <a:cs typeface="Calibri"/>
              </a:rPr>
              <a:t>striking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7445" y="2667000"/>
            <a:ext cx="4941315" cy="370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7859" y="2209862"/>
            <a:ext cx="3399154" cy="452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461594"/>
            <a:ext cx="7943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FF0000"/>
                </a:solidFill>
                <a:latin typeface="Calibri"/>
                <a:cs typeface="Calibri"/>
              </a:rPr>
              <a:t>Fire </a:t>
            </a:r>
            <a:r>
              <a:rPr sz="4400" dirty="0"/>
              <a:t>: visible </a:t>
            </a:r>
            <a:r>
              <a:rPr sz="4400" spc="-10" dirty="0"/>
              <a:t>damage caused by</a:t>
            </a:r>
            <a:r>
              <a:rPr sz="4400" spc="15" dirty="0"/>
              <a:t> </a:t>
            </a:r>
            <a:r>
              <a:rPr sz="4400" spc="-20" dirty="0"/>
              <a:t>fire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1197" y="1295400"/>
            <a:ext cx="3275203" cy="2348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1828" y="1298447"/>
            <a:ext cx="2446020" cy="3246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800" y="3352736"/>
            <a:ext cx="3962400" cy="2456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4497" y="461594"/>
            <a:ext cx="1177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spc="-55" dirty="0">
                <a:solidFill>
                  <a:srgbClr val="92D050"/>
                </a:solidFill>
                <a:latin typeface="Calibri"/>
                <a:cs typeface="Calibri"/>
              </a:rPr>
              <a:t>F</a:t>
            </a:r>
            <a:r>
              <a:rPr sz="4400" b="1" i="1" spc="-5" dirty="0">
                <a:solidFill>
                  <a:srgbClr val="92D050"/>
                </a:solidFill>
                <a:latin typeface="Calibri"/>
                <a:cs typeface="Calibri"/>
              </a:rPr>
              <a:t>ro</a:t>
            </a:r>
            <a:r>
              <a:rPr sz="4400" b="1" i="1" spc="-40" dirty="0">
                <a:solidFill>
                  <a:srgbClr val="92D050"/>
                </a:solidFill>
                <a:latin typeface="Calibri"/>
                <a:cs typeface="Calibri"/>
              </a:rPr>
              <a:t>s</a:t>
            </a:r>
            <a:r>
              <a:rPr sz="4400" b="1" i="1" dirty="0">
                <a:solidFill>
                  <a:srgbClr val="92D050"/>
                </a:solidFill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70406"/>
            <a:ext cx="3958590" cy="6242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430"/>
              </a:spcBef>
            </a:pPr>
            <a:r>
              <a:rPr sz="1400" b="1" i="1" spc="-5" dirty="0">
                <a:solidFill>
                  <a:srgbClr val="00AFEF"/>
                </a:solidFill>
                <a:latin typeface="Calibri"/>
                <a:cs typeface="Calibri"/>
              </a:rPr>
              <a:t>Visible quantifiable damage </a:t>
            </a:r>
            <a:r>
              <a:rPr sz="1400" b="1" i="1" spc="-10" dirty="0">
                <a:solidFill>
                  <a:srgbClr val="00AFEF"/>
                </a:solidFill>
                <a:latin typeface="Calibri"/>
                <a:cs typeface="Calibri"/>
              </a:rPr>
              <a:t>caused </a:t>
            </a:r>
            <a:r>
              <a:rPr sz="1400" b="1" i="1" spc="-5" dirty="0">
                <a:solidFill>
                  <a:srgbClr val="00AFEF"/>
                </a:solidFill>
                <a:latin typeface="Calibri"/>
                <a:cs typeface="Calibri"/>
              </a:rPr>
              <a:t>by </a:t>
            </a:r>
            <a:r>
              <a:rPr sz="1400" b="1" i="1" spc="-5" dirty="0">
                <a:solidFill>
                  <a:srgbClr val="00AF50"/>
                </a:solidFill>
                <a:latin typeface="Calibri"/>
                <a:cs typeface="Calibri"/>
              </a:rPr>
              <a:t>freezing </a:t>
            </a:r>
            <a:r>
              <a:rPr sz="1400" b="1" i="1" spc="-10" dirty="0">
                <a:solidFill>
                  <a:srgbClr val="00AFEF"/>
                </a:solidFill>
                <a:latin typeface="Calibri"/>
                <a:cs typeface="Calibri"/>
              </a:rPr>
              <a:t>of  </a:t>
            </a:r>
            <a:r>
              <a:rPr sz="1400" b="1" i="1" dirty="0">
                <a:solidFill>
                  <a:srgbClr val="00AFEF"/>
                </a:solidFill>
                <a:latin typeface="Calibri"/>
                <a:cs typeface="Calibri"/>
              </a:rPr>
              <a:t>the </a:t>
            </a:r>
            <a:r>
              <a:rPr sz="1400" b="1" i="1" spc="-5" dirty="0">
                <a:solidFill>
                  <a:srgbClr val="00AFEF"/>
                </a:solidFill>
                <a:latin typeface="Calibri"/>
                <a:cs typeface="Calibri"/>
              </a:rPr>
              <a:t>plant </a:t>
            </a:r>
            <a:r>
              <a:rPr sz="1400" b="1" i="1" dirty="0">
                <a:solidFill>
                  <a:srgbClr val="00AFEF"/>
                </a:solidFill>
                <a:latin typeface="Calibri"/>
                <a:cs typeface="Calibri"/>
              </a:rPr>
              <a:t>or</a:t>
            </a:r>
            <a:r>
              <a:rPr sz="1400" b="1" i="1" spc="-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AFEF"/>
                </a:solidFill>
                <a:latin typeface="Calibri"/>
                <a:cs typeface="Calibri"/>
              </a:rPr>
              <a:t>parts</a:t>
            </a:r>
            <a:endParaRPr sz="14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00AFEF"/>
                </a:solidFill>
                <a:latin typeface="Calibri"/>
                <a:cs typeface="Calibri"/>
              </a:rPr>
              <a:t>of the</a:t>
            </a:r>
            <a:r>
              <a:rPr sz="14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EF"/>
                </a:solidFill>
                <a:latin typeface="Calibri"/>
                <a:cs typeface="Calibri"/>
              </a:rPr>
              <a:t>plant.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0151" y="1905000"/>
            <a:ext cx="1908048" cy="2542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025" y="1524000"/>
            <a:ext cx="4041775" cy="3032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4495800"/>
            <a:ext cx="7010400" cy="2362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982" y="461594"/>
            <a:ext cx="6791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spc="-5" dirty="0">
                <a:solidFill>
                  <a:srgbClr val="00AFEF"/>
                </a:solidFill>
                <a:latin typeface="Calibri"/>
                <a:cs typeface="Calibri"/>
              </a:rPr>
              <a:t>Drought </a:t>
            </a:r>
            <a:r>
              <a:rPr sz="4400" b="1" i="1" dirty="0">
                <a:solidFill>
                  <a:srgbClr val="00AFEF"/>
                </a:solidFill>
                <a:latin typeface="Calibri"/>
                <a:cs typeface="Calibri"/>
              </a:rPr>
              <a:t>(Irrigation</a:t>
            </a:r>
            <a:r>
              <a:rPr sz="4400" b="1" i="1" spc="-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400" b="1" i="1" spc="-10" dirty="0">
                <a:solidFill>
                  <a:srgbClr val="00AFEF"/>
                </a:solidFill>
                <a:latin typeface="Calibri"/>
                <a:cs typeface="Calibri"/>
              </a:rPr>
              <a:t>Excluded)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785835"/>
            <a:ext cx="4038600" cy="4154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973452"/>
            <a:ext cx="4038600" cy="3779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317" y="461594"/>
            <a:ext cx="4074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spc="-20" dirty="0">
                <a:solidFill>
                  <a:srgbClr val="00AFEF"/>
                </a:solidFill>
                <a:latin typeface="Calibri"/>
                <a:cs typeface="Calibri"/>
              </a:rPr>
              <a:t>Excessive</a:t>
            </a:r>
            <a:r>
              <a:rPr sz="4400" b="1" i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400" b="1" i="1" spc="-5" dirty="0">
                <a:solidFill>
                  <a:srgbClr val="00AFEF"/>
                </a:solidFill>
                <a:latin typeface="Calibri"/>
                <a:cs typeface="Calibri"/>
              </a:rPr>
              <a:t>Rainfall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200" y="1371600"/>
            <a:ext cx="4038600" cy="3644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4287" y="2564732"/>
            <a:ext cx="40005" cy="60960"/>
          </a:xfrm>
          <a:custGeom>
            <a:avLst/>
            <a:gdLst/>
            <a:ahLst/>
            <a:cxnLst/>
            <a:rect l="l" t="t" r="r" b="b"/>
            <a:pathLst>
              <a:path w="40004" h="60960">
                <a:moveTo>
                  <a:pt x="38830" y="0"/>
                </a:moveTo>
                <a:lnTo>
                  <a:pt x="0" y="0"/>
                </a:lnTo>
                <a:lnTo>
                  <a:pt x="0" y="60389"/>
                </a:lnTo>
                <a:lnTo>
                  <a:pt x="39602" y="60389"/>
                </a:lnTo>
                <a:lnTo>
                  <a:pt x="39602" y="51414"/>
                </a:lnTo>
                <a:lnTo>
                  <a:pt x="10899" y="51414"/>
                </a:lnTo>
                <a:lnTo>
                  <a:pt x="10899" y="34833"/>
                </a:lnTo>
                <a:lnTo>
                  <a:pt x="36835" y="34833"/>
                </a:lnTo>
                <a:lnTo>
                  <a:pt x="36835" y="26010"/>
                </a:lnTo>
                <a:lnTo>
                  <a:pt x="10899" y="26010"/>
                </a:lnTo>
                <a:lnTo>
                  <a:pt x="10899" y="8818"/>
                </a:lnTo>
                <a:lnTo>
                  <a:pt x="38830" y="8818"/>
                </a:lnTo>
                <a:lnTo>
                  <a:pt x="38830" y="0"/>
                </a:lnTo>
                <a:close/>
              </a:path>
            </a:pathLst>
          </a:custGeom>
          <a:solidFill>
            <a:srgbClr val="175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0258" y="2564732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60">
                <a:moveTo>
                  <a:pt x="25174" y="0"/>
                </a:moveTo>
                <a:lnTo>
                  <a:pt x="0" y="0"/>
                </a:lnTo>
                <a:lnTo>
                  <a:pt x="0" y="60389"/>
                </a:lnTo>
                <a:lnTo>
                  <a:pt x="10899" y="60389"/>
                </a:lnTo>
                <a:lnTo>
                  <a:pt x="10899" y="36202"/>
                </a:lnTo>
                <a:lnTo>
                  <a:pt x="33330" y="36202"/>
                </a:lnTo>
                <a:lnTo>
                  <a:pt x="32230" y="34072"/>
                </a:lnTo>
                <a:lnTo>
                  <a:pt x="34997" y="33160"/>
                </a:lnTo>
                <a:lnTo>
                  <a:pt x="38063" y="31639"/>
                </a:lnTo>
                <a:lnTo>
                  <a:pt x="40368" y="28900"/>
                </a:lnTo>
                <a:lnTo>
                  <a:pt x="41669" y="27531"/>
                </a:lnTo>
                <a:lnTo>
                  <a:pt x="10899" y="27531"/>
                </a:lnTo>
                <a:lnTo>
                  <a:pt x="10899" y="7754"/>
                </a:lnTo>
                <a:lnTo>
                  <a:pt x="41557" y="7754"/>
                </a:lnTo>
                <a:lnTo>
                  <a:pt x="40216" y="5626"/>
                </a:lnTo>
                <a:lnTo>
                  <a:pt x="29316" y="604"/>
                </a:lnTo>
                <a:lnTo>
                  <a:pt x="25174" y="0"/>
                </a:lnTo>
                <a:close/>
              </a:path>
              <a:path w="46354" h="60960">
                <a:moveTo>
                  <a:pt x="33330" y="36202"/>
                </a:moveTo>
                <a:lnTo>
                  <a:pt x="21793" y="36202"/>
                </a:lnTo>
                <a:lnTo>
                  <a:pt x="27783" y="48371"/>
                </a:lnTo>
                <a:lnTo>
                  <a:pt x="33616" y="60389"/>
                </a:lnTo>
                <a:lnTo>
                  <a:pt x="45739" y="60389"/>
                </a:lnTo>
                <a:lnTo>
                  <a:pt x="38987" y="47155"/>
                </a:lnTo>
                <a:lnTo>
                  <a:pt x="33330" y="36202"/>
                </a:lnTo>
                <a:close/>
              </a:path>
              <a:path w="46354" h="60960">
                <a:moveTo>
                  <a:pt x="41557" y="7754"/>
                </a:moveTo>
                <a:lnTo>
                  <a:pt x="24864" y="7754"/>
                </a:lnTo>
                <a:lnTo>
                  <a:pt x="27626" y="8364"/>
                </a:lnTo>
                <a:lnTo>
                  <a:pt x="29779" y="9733"/>
                </a:lnTo>
                <a:lnTo>
                  <a:pt x="31774" y="11257"/>
                </a:lnTo>
                <a:lnTo>
                  <a:pt x="33068" y="13536"/>
                </a:lnTo>
                <a:lnTo>
                  <a:pt x="33154" y="21294"/>
                </a:lnTo>
                <a:lnTo>
                  <a:pt x="31926" y="23728"/>
                </a:lnTo>
                <a:lnTo>
                  <a:pt x="29931" y="25250"/>
                </a:lnTo>
                <a:lnTo>
                  <a:pt x="27783" y="26923"/>
                </a:lnTo>
                <a:lnTo>
                  <a:pt x="25016" y="27531"/>
                </a:lnTo>
                <a:lnTo>
                  <a:pt x="41669" y="27531"/>
                </a:lnTo>
                <a:lnTo>
                  <a:pt x="42825" y="26315"/>
                </a:lnTo>
                <a:lnTo>
                  <a:pt x="44358" y="22663"/>
                </a:lnTo>
                <a:lnTo>
                  <a:pt x="44358" y="13536"/>
                </a:lnTo>
                <a:lnTo>
                  <a:pt x="43439" y="10492"/>
                </a:lnTo>
                <a:lnTo>
                  <a:pt x="41749" y="8059"/>
                </a:lnTo>
                <a:lnTo>
                  <a:pt x="41557" y="7754"/>
                </a:lnTo>
                <a:close/>
              </a:path>
            </a:pathLst>
          </a:custGeom>
          <a:solidFill>
            <a:srgbClr val="175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4872" y="2562903"/>
            <a:ext cx="38100" cy="62230"/>
          </a:xfrm>
          <a:custGeom>
            <a:avLst/>
            <a:gdLst/>
            <a:ahLst/>
            <a:cxnLst/>
            <a:rect l="l" t="t" r="r" b="b"/>
            <a:pathLst>
              <a:path w="38100" h="62230">
                <a:moveTo>
                  <a:pt x="10589" y="0"/>
                </a:moveTo>
                <a:lnTo>
                  <a:pt x="0" y="0"/>
                </a:lnTo>
                <a:lnTo>
                  <a:pt x="0" y="62218"/>
                </a:lnTo>
                <a:lnTo>
                  <a:pt x="10589" y="62218"/>
                </a:lnTo>
                <a:lnTo>
                  <a:pt x="10634" y="34076"/>
                </a:lnTo>
                <a:lnTo>
                  <a:pt x="11356" y="31642"/>
                </a:lnTo>
                <a:lnTo>
                  <a:pt x="13046" y="29817"/>
                </a:lnTo>
                <a:lnTo>
                  <a:pt x="14579" y="27991"/>
                </a:lnTo>
                <a:lnTo>
                  <a:pt x="17036" y="26926"/>
                </a:lnTo>
                <a:lnTo>
                  <a:pt x="10589" y="26926"/>
                </a:lnTo>
                <a:lnTo>
                  <a:pt x="10589" y="0"/>
                </a:lnTo>
                <a:close/>
              </a:path>
              <a:path w="38100" h="62230">
                <a:moveTo>
                  <a:pt x="28702" y="19320"/>
                </a:moveTo>
                <a:lnTo>
                  <a:pt x="20564" y="19320"/>
                </a:lnTo>
                <a:lnTo>
                  <a:pt x="17651" y="20233"/>
                </a:lnTo>
                <a:lnTo>
                  <a:pt x="15503" y="21602"/>
                </a:lnTo>
                <a:lnTo>
                  <a:pt x="13198" y="23123"/>
                </a:lnTo>
                <a:lnTo>
                  <a:pt x="11665" y="24949"/>
                </a:lnTo>
                <a:lnTo>
                  <a:pt x="10741" y="26926"/>
                </a:lnTo>
                <a:lnTo>
                  <a:pt x="21488" y="26926"/>
                </a:lnTo>
                <a:lnTo>
                  <a:pt x="22717" y="27079"/>
                </a:lnTo>
                <a:lnTo>
                  <a:pt x="23636" y="27535"/>
                </a:lnTo>
                <a:lnTo>
                  <a:pt x="24712" y="27991"/>
                </a:lnTo>
                <a:lnTo>
                  <a:pt x="25479" y="28600"/>
                </a:lnTo>
                <a:lnTo>
                  <a:pt x="26245" y="29513"/>
                </a:lnTo>
                <a:lnTo>
                  <a:pt x="26859" y="30425"/>
                </a:lnTo>
                <a:lnTo>
                  <a:pt x="27164" y="31490"/>
                </a:lnTo>
                <a:lnTo>
                  <a:pt x="27474" y="34076"/>
                </a:lnTo>
                <a:lnTo>
                  <a:pt x="27474" y="62218"/>
                </a:lnTo>
                <a:lnTo>
                  <a:pt x="38063" y="62218"/>
                </a:lnTo>
                <a:lnTo>
                  <a:pt x="37974" y="28600"/>
                </a:lnTo>
                <a:lnTo>
                  <a:pt x="36992" y="25253"/>
                </a:lnTo>
                <a:lnTo>
                  <a:pt x="34687" y="22820"/>
                </a:lnTo>
                <a:lnTo>
                  <a:pt x="32230" y="20386"/>
                </a:lnTo>
                <a:lnTo>
                  <a:pt x="28702" y="19320"/>
                </a:lnTo>
                <a:close/>
              </a:path>
            </a:pathLst>
          </a:custGeom>
          <a:solidFill>
            <a:srgbClr val="175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8057" y="2582072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25788" y="0"/>
                </a:moveTo>
                <a:lnTo>
                  <a:pt x="14275" y="0"/>
                </a:lnTo>
                <a:lnTo>
                  <a:pt x="9056" y="2282"/>
                </a:lnTo>
                <a:lnTo>
                  <a:pt x="1995" y="9887"/>
                </a:lnTo>
                <a:lnTo>
                  <a:pt x="0" y="15516"/>
                </a:lnTo>
                <a:lnTo>
                  <a:pt x="0" y="28902"/>
                </a:lnTo>
                <a:lnTo>
                  <a:pt x="1842" y="34378"/>
                </a:lnTo>
                <a:lnTo>
                  <a:pt x="5370" y="38181"/>
                </a:lnTo>
                <a:lnTo>
                  <a:pt x="8746" y="41984"/>
                </a:lnTo>
                <a:lnTo>
                  <a:pt x="13813" y="44114"/>
                </a:lnTo>
                <a:lnTo>
                  <a:pt x="25631" y="44114"/>
                </a:lnTo>
                <a:lnTo>
                  <a:pt x="30235" y="42745"/>
                </a:lnTo>
                <a:lnTo>
                  <a:pt x="33616" y="40007"/>
                </a:lnTo>
                <a:lnTo>
                  <a:pt x="36992" y="37421"/>
                </a:lnTo>
                <a:lnTo>
                  <a:pt x="37299" y="36812"/>
                </a:lnTo>
                <a:lnTo>
                  <a:pt x="16732" y="36812"/>
                </a:lnTo>
                <a:lnTo>
                  <a:pt x="14275" y="34987"/>
                </a:lnTo>
                <a:lnTo>
                  <a:pt x="12742" y="32401"/>
                </a:lnTo>
                <a:lnTo>
                  <a:pt x="11356" y="29511"/>
                </a:lnTo>
                <a:lnTo>
                  <a:pt x="10899" y="25860"/>
                </a:lnTo>
                <a:lnTo>
                  <a:pt x="10899" y="17797"/>
                </a:lnTo>
                <a:lnTo>
                  <a:pt x="11513" y="13994"/>
                </a:lnTo>
                <a:lnTo>
                  <a:pt x="13046" y="11408"/>
                </a:lnTo>
                <a:lnTo>
                  <a:pt x="14737" y="8670"/>
                </a:lnTo>
                <a:lnTo>
                  <a:pt x="17036" y="6997"/>
                </a:lnTo>
                <a:lnTo>
                  <a:pt x="37319" y="6997"/>
                </a:lnTo>
                <a:lnTo>
                  <a:pt x="36840" y="6085"/>
                </a:lnTo>
                <a:lnTo>
                  <a:pt x="33459" y="3651"/>
                </a:lnTo>
                <a:lnTo>
                  <a:pt x="30235" y="1217"/>
                </a:lnTo>
                <a:lnTo>
                  <a:pt x="25788" y="0"/>
                </a:lnTo>
                <a:close/>
              </a:path>
              <a:path w="40004" h="44450">
                <a:moveTo>
                  <a:pt x="39449" y="28294"/>
                </a:moveTo>
                <a:lnTo>
                  <a:pt x="29164" y="28294"/>
                </a:lnTo>
                <a:lnTo>
                  <a:pt x="29164" y="30119"/>
                </a:lnTo>
                <a:lnTo>
                  <a:pt x="28550" y="32249"/>
                </a:lnTo>
                <a:lnTo>
                  <a:pt x="27169" y="33922"/>
                </a:lnTo>
                <a:lnTo>
                  <a:pt x="25941" y="35596"/>
                </a:lnTo>
                <a:lnTo>
                  <a:pt x="23793" y="36812"/>
                </a:lnTo>
                <a:lnTo>
                  <a:pt x="37299" y="36812"/>
                </a:lnTo>
                <a:lnTo>
                  <a:pt x="38987" y="33465"/>
                </a:lnTo>
                <a:lnTo>
                  <a:pt x="39449" y="28294"/>
                </a:lnTo>
                <a:close/>
              </a:path>
              <a:path w="40004" h="44450">
                <a:moveTo>
                  <a:pt x="37319" y="6997"/>
                </a:moveTo>
                <a:lnTo>
                  <a:pt x="23179" y="6997"/>
                </a:lnTo>
                <a:lnTo>
                  <a:pt x="25174" y="7910"/>
                </a:lnTo>
                <a:lnTo>
                  <a:pt x="26555" y="9431"/>
                </a:lnTo>
                <a:lnTo>
                  <a:pt x="27936" y="10800"/>
                </a:lnTo>
                <a:lnTo>
                  <a:pt x="28550" y="12778"/>
                </a:lnTo>
                <a:lnTo>
                  <a:pt x="28854" y="15059"/>
                </a:lnTo>
                <a:lnTo>
                  <a:pt x="39140" y="15059"/>
                </a:lnTo>
                <a:lnTo>
                  <a:pt x="38835" y="9887"/>
                </a:lnTo>
                <a:lnTo>
                  <a:pt x="37319" y="6997"/>
                </a:lnTo>
                <a:close/>
              </a:path>
            </a:pathLst>
          </a:custGeom>
          <a:solidFill>
            <a:srgbClr val="175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0558" y="2583137"/>
            <a:ext cx="10795" cy="42545"/>
          </a:xfrm>
          <a:custGeom>
            <a:avLst/>
            <a:gdLst/>
            <a:ahLst/>
            <a:cxnLst/>
            <a:rect l="l" t="t" r="r" b="b"/>
            <a:pathLst>
              <a:path w="10795" h="42544">
                <a:moveTo>
                  <a:pt x="0" y="41984"/>
                </a:moveTo>
                <a:lnTo>
                  <a:pt x="10589" y="41984"/>
                </a:lnTo>
                <a:lnTo>
                  <a:pt x="10589" y="0"/>
                </a:lnTo>
                <a:lnTo>
                  <a:pt x="0" y="0"/>
                </a:lnTo>
                <a:lnTo>
                  <a:pt x="0" y="41984"/>
                </a:lnTo>
                <a:close/>
              </a:path>
            </a:pathLst>
          </a:custGeom>
          <a:solidFill>
            <a:srgbClr val="175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2823" y="2582224"/>
            <a:ext cx="38100" cy="43180"/>
          </a:xfrm>
          <a:custGeom>
            <a:avLst/>
            <a:gdLst/>
            <a:ahLst/>
            <a:cxnLst/>
            <a:rect l="l" t="t" r="r" b="b"/>
            <a:pathLst>
              <a:path w="38100" h="43180">
                <a:moveTo>
                  <a:pt x="10132" y="912"/>
                </a:moveTo>
                <a:lnTo>
                  <a:pt x="0" y="912"/>
                </a:lnTo>
                <a:lnTo>
                  <a:pt x="0" y="42897"/>
                </a:lnTo>
                <a:lnTo>
                  <a:pt x="10437" y="42897"/>
                </a:lnTo>
                <a:lnTo>
                  <a:pt x="10482" y="14755"/>
                </a:lnTo>
                <a:lnTo>
                  <a:pt x="11203" y="12321"/>
                </a:lnTo>
                <a:lnTo>
                  <a:pt x="14579" y="8670"/>
                </a:lnTo>
                <a:lnTo>
                  <a:pt x="16225" y="7910"/>
                </a:lnTo>
                <a:lnTo>
                  <a:pt x="10132" y="7910"/>
                </a:lnTo>
                <a:lnTo>
                  <a:pt x="10132" y="912"/>
                </a:lnTo>
                <a:close/>
              </a:path>
              <a:path w="38100" h="43180">
                <a:moveTo>
                  <a:pt x="37401" y="7605"/>
                </a:moveTo>
                <a:lnTo>
                  <a:pt x="21488" y="7605"/>
                </a:lnTo>
                <a:lnTo>
                  <a:pt x="22565" y="7758"/>
                </a:lnTo>
                <a:lnTo>
                  <a:pt x="23636" y="8214"/>
                </a:lnTo>
                <a:lnTo>
                  <a:pt x="27169" y="13538"/>
                </a:lnTo>
                <a:lnTo>
                  <a:pt x="27474" y="14755"/>
                </a:lnTo>
                <a:lnTo>
                  <a:pt x="27474" y="42897"/>
                </a:lnTo>
                <a:lnTo>
                  <a:pt x="38063" y="42897"/>
                </a:lnTo>
                <a:lnTo>
                  <a:pt x="37961" y="9279"/>
                </a:lnTo>
                <a:lnTo>
                  <a:pt x="37401" y="7605"/>
                </a:lnTo>
                <a:close/>
              </a:path>
              <a:path w="38100" h="43180">
                <a:moveTo>
                  <a:pt x="28702" y="0"/>
                </a:moveTo>
                <a:lnTo>
                  <a:pt x="20412" y="0"/>
                </a:lnTo>
                <a:lnTo>
                  <a:pt x="17498" y="912"/>
                </a:lnTo>
                <a:lnTo>
                  <a:pt x="15193" y="2282"/>
                </a:lnTo>
                <a:lnTo>
                  <a:pt x="12894" y="3802"/>
                </a:lnTo>
                <a:lnTo>
                  <a:pt x="11356" y="5780"/>
                </a:lnTo>
                <a:lnTo>
                  <a:pt x="10285" y="7910"/>
                </a:lnTo>
                <a:lnTo>
                  <a:pt x="16225" y="7910"/>
                </a:lnTo>
                <a:lnTo>
                  <a:pt x="16884" y="7605"/>
                </a:lnTo>
                <a:lnTo>
                  <a:pt x="37401" y="7605"/>
                </a:lnTo>
                <a:lnTo>
                  <a:pt x="36840" y="5933"/>
                </a:lnTo>
                <a:lnTo>
                  <a:pt x="32230" y="1065"/>
                </a:lnTo>
                <a:lnTo>
                  <a:pt x="28702" y="0"/>
                </a:lnTo>
                <a:close/>
              </a:path>
            </a:pathLst>
          </a:custGeom>
          <a:solidFill>
            <a:srgbClr val="175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4779" y="2583137"/>
            <a:ext cx="38100" cy="43180"/>
          </a:xfrm>
          <a:custGeom>
            <a:avLst/>
            <a:gdLst/>
            <a:ahLst/>
            <a:cxnLst/>
            <a:rect l="l" t="t" r="r" b="b"/>
            <a:pathLst>
              <a:path w="38100" h="43180">
                <a:moveTo>
                  <a:pt x="10594" y="0"/>
                </a:moveTo>
                <a:lnTo>
                  <a:pt x="0" y="0"/>
                </a:lnTo>
                <a:lnTo>
                  <a:pt x="51" y="33618"/>
                </a:lnTo>
                <a:lnTo>
                  <a:pt x="1228" y="37117"/>
                </a:lnTo>
                <a:lnTo>
                  <a:pt x="3685" y="39399"/>
                </a:lnTo>
                <a:lnTo>
                  <a:pt x="5990" y="41832"/>
                </a:lnTo>
                <a:lnTo>
                  <a:pt x="9518" y="42897"/>
                </a:lnTo>
                <a:lnTo>
                  <a:pt x="17651" y="42897"/>
                </a:lnTo>
                <a:lnTo>
                  <a:pt x="20570" y="41984"/>
                </a:lnTo>
                <a:lnTo>
                  <a:pt x="22717" y="40463"/>
                </a:lnTo>
                <a:lnTo>
                  <a:pt x="24870" y="39094"/>
                </a:lnTo>
                <a:lnTo>
                  <a:pt x="26555" y="37117"/>
                </a:lnTo>
                <a:lnTo>
                  <a:pt x="27347" y="35291"/>
                </a:lnTo>
                <a:lnTo>
                  <a:pt x="16427" y="35291"/>
                </a:lnTo>
                <a:lnTo>
                  <a:pt x="15351" y="34987"/>
                </a:lnTo>
                <a:lnTo>
                  <a:pt x="10594" y="27990"/>
                </a:lnTo>
                <a:lnTo>
                  <a:pt x="10594" y="0"/>
                </a:lnTo>
                <a:close/>
              </a:path>
              <a:path w="38100" h="43180">
                <a:moveTo>
                  <a:pt x="37916" y="34987"/>
                </a:moveTo>
                <a:lnTo>
                  <a:pt x="27631" y="34987"/>
                </a:lnTo>
                <a:lnTo>
                  <a:pt x="27631" y="41984"/>
                </a:lnTo>
                <a:lnTo>
                  <a:pt x="37916" y="41984"/>
                </a:lnTo>
                <a:lnTo>
                  <a:pt x="37916" y="34987"/>
                </a:lnTo>
                <a:close/>
              </a:path>
              <a:path w="38100" h="43180">
                <a:moveTo>
                  <a:pt x="37916" y="0"/>
                </a:moveTo>
                <a:lnTo>
                  <a:pt x="27321" y="0"/>
                </a:lnTo>
                <a:lnTo>
                  <a:pt x="27321" y="26925"/>
                </a:lnTo>
                <a:lnTo>
                  <a:pt x="26555" y="29967"/>
                </a:lnTo>
                <a:lnTo>
                  <a:pt x="24870" y="32097"/>
                </a:lnTo>
                <a:lnTo>
                  <a:pt x="23331" y="34226"/>
                </a:lnTo>
                <a:lnTo>
                  <a:pt x="21032" y="35291"/>
                </a:lnTo>
                <a:lnTo>
                  <a:pt x="27347" y="35291"/>
                </a:lnTo>
                <a:lnTo>
                  <a:pt x="27479" y="34987"/>
                </a:lnTo>
                <a:lnTo>
                  <a:pt x="37916" y="34987"/>
                </a:lnTo>
                <a:lnTo>
                  <a:pt x="37916" y="0"/>
                </a:lnTo>
                <a:close/>
              </a:path>
            </a:pathLst>
          </a:custGeom>
          <a:solidFill>
            <a:srgbClr val="175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3408" y="2563208"/>
            <a:ext cx="61594" cy="62230"/>
          </a:xfrm>
          <a:custGeom>
            <a:avLst/>
            <a:gdLst/>
            <a:ahLst/>
            <a:cxnLst/>
            <a:rect l="l" t="t" r="r" b="b"/>
            <a:pathLst>
              <a:path w="61594" h="62230">
                <a:moveTo>
                  <a:pt x="16576" y="0"/>
                </a:moveTo>
                <a:lnTo>
                  <a:pt x="0" y="0"/>
                </a:lnTo>
                <a:lnTo>
                  <a:pt x="0" y="61913"/>
                </a:lnTo>
                <a:lnTo>
                  <a:pt x="9976" y="61913"/>
                </a:lnTo>
                <a:lnTo>
                  <a:pt x="9976" y="11107"/>
                </a:lnTo>
                <a:lnTo>
                  <a:pt x="20555" y="11107"/>
                </a:lnTo>
                <a:lnTo>
                  <a:pt x="18572" y="5476"/>
                </a:lnTo>
                <a:lnTo>
                  <a:pt x="16576" y="0"/>
                </a:lnTo>
                <a:close/>
              </a:path>
              <a:path w="61594" h="62230">
                <a:moveTo>
                  <a:pt x="61547" y="10952"/>
                </a:moveTo>
                <a:lnTo>
                  <a:pt x="50651" y="10952"/>
                </a:lnTo>
                <a:lnTo>
                  <a:pt x="50651" y="61913"/>
                </a:lnTo>
                <a:lnTo>
                  <a:pt x="61547" y="61913"/>
                </a:lnTo>
                <a:lnTo>
                  <a:pt x="61547" y="10952"/>
                </a:lnTo>
                <a:close/>
              </a:path>
              <a:path w="61594" h="62230">
                <a:moveTo>
                  <a:pt x="20555" y="11107"/>
                </a:moveTo>
                <a:lnTo>
                  <a:pt x="10284" y="11107"/>
                </a:lnTo>
                <a:lnTo>
                  <a:pt x="12739" y="19016"/>
                </a:lnTo>
                <a:lnTo>
                  <a:pt x="19032" y="37270"/>
                </a:lnTo>
                <a:lnTo>
                  <a:pt x="25325" y="55372"/>
                </a:lnTo>
                <a:lnTo>
                  <a:pt x="35302" y="55372"/>
                </a:lnTo>
                <a:lnTo>
                  <a:pt x="40369" y="40769"/>
                </a:lnTo>
                <a:lnTo>
                  <a:pt x="30698" y="40769"/>
                </a:lnTo>
                <a:lnTo>
                  <a:pt x="30544" y="40008"/>
                </a:lnTo>
                <a:lnTo>
                  <a:pt x="29623" y="36966"/>
                </a:lnTo>
                <a:lnTo>
                  <a:pt x="29009" y="34836"/>
                </a:lnTo>
                <a:lnTo>
                  <a:pt x="24251" y="21602"/>
                </a:lnTo>
                <a:lnTo>
                  <a:pt x="20555" y="11107"/>
                </a:lnTo>
                <a:close/>
              </a:path>
              <a:path w="61594" h="62230">
                <a:moveTo>
                  <a:pt x="61547" y="0"/>
                </a:moveTo>
                <a:lnTo>
                  <a:pt x="44972" y="0"/>
                </a:lnTo>
                <a:lnTo>
                  <a:pt x="42977" y="5476"/>
                </a:lnTo>
                <a:lnTo>
                  <a:pt x="40981" y="11107"/>
                </a:lnTo>
                <a:lnTo>
                  <a:pt x="37298" y="21754"/>
                </a:lnTo>
                <a:lnTo>
                  <a:pt x="32693" y="34836"/>
                </a:lnTo>
                <a:lnTo>
                  <a:pt x="31158" y="40008"/>
                </a:lnTo>
                <a:lnTo>
                  <a:pt x="31004" y="40769"/>
                </a:lnTo>
                <a:lnTo>
                  <a:pt x="40369" y="40769"/>
                </a:lnTo>
                <a:lnTo>
                  <a:pt x="48656" y="16886"/>
                </a:lnTo>
                <a:lnTo>
                  <a:pt x="49116" y="15213"/>
                </a:lnTo>
                <a:lnTo>
                  <a:pt x="49577" y="13844"/>
                </a:lnTo>
                <a:lnTo>
                  <a:pt x="50037" y="12321"/>
                </a:lnTo>
                <a:lnTo>
                  <a:pt x="50498" y="10952"/>
                </a:lnTo>
                <a:lnTo>
                  <a:pt x="61547" y="10952"/>
                </a:lnTo>
                <a:lnTo>
                  <a:pt x="61547" y="0"/>
                </a:lnTo>
                <a:close/>
              </a:path>
            </a:pathLst>
          </a:custGeom>
          <a:solidFill>
            <a:srgbClr val="175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9496" y="2499775"/>
            <a:ext cx="126492" cy="125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8258" y="2477460"/>
            <a:ext cx="9207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50" spc="-10" dirty="0">
                <a:solidFill>
                  <a:srgbClr val="4D4E52"/>
                </a:solidFill>
                <a:latin typeface="Arial"/>
                <a:cs typeface="Arial"/>
              </a:rPr>
              <a:t>Excessive</a:t>
            </a:r>
            <a:r>
              <a:rPr sz="950" spc="-50" dirty="0">
                <a:solidFill>
                  <a:srgbClr val="4D4E52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4D4E52"/>
                </a:solidFill>
                <a:latin typeface="Arial"/>
                <a:cs typeface="Arial"/>
              </a:rPr>
              <a:t>rainfall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2869616"/>
            <a:ext cx="3898161" cy="2423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5380" y="1371600"/>
            <a:ext cx="2819019" cy="2103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371600"/>
            <a:ext cx="2819019" cy="2103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</a:t>
            </a:r>
            <a:r>
              <a:rPr spc="-95" dirty="0"/>
              <a:t>L</a:t>
            </a:r>
            <a:r>
              <a:rPr spc="-5" dirty="0"/>
              <a:t>OOD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530" y="1458214"/>
            <a:ext cx="7975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Where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water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river </a:t>
            </a:r>
            <a:r>
              <a:rPr sz="1800" spc="-10" dirty="0">
                <a:latin typeface="Calibri"/>
                <a:cs typeface="Calibri"/>
              </a:rPr>
              <a:t>and/or stream </a:t>
            </a:r>
            <a:r>
              <a:rPr sz="1800" spc="-5" dirty="0">
                <a:latin typeface="Calibri"/>
                <a:cs typeface="Calibri"/>
              </a:rPr>
              <a:t>overflow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river </a:t>
            </a:r>
            <a:r>
              <a:rPr sz="1800" spc="-10" dirty="0">
                <a:latin typeface="Calibri"/>
                <a:cs typeface="Calibri"/>
              </a:rPr>
              <a:t>and/or stream </a:t>
            </a:r>
            <a:r>
              <a:rPr sz="1800" spc="-5" dirty="0">
                <a:latin typeface="Calibri"/>
                <a:cs typeface="Calibri"/>
              </a:rPr>
              <a:t>bank due 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excessive rain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catchment </a:t>
            </a:r>
            <a:r>
              <a:rPr sz="1800" spc="-10" dirty="0">
                <a:latin typeface="Calibri"/>
                <a:cs typeface="Calibri"/>
              </a:rPr>
              <a:t>area </a:t>
            </a:r>
            <a:r>
              <a:rPr sz="1800" dirty="0">
                <a:latin typeface="Calibri"/>
                <a:cs typeface="Calibri"/>
              </a:rPr>
              <a:t>and the </a:t>
            </a:r>
            <a:r>
              <a:rPr sz="1800" spc="-10" dirty="0">
                <a:latin typeface="Calibri"/>
                <a:cs typeface="Calibri"/>
              </a:rPr>
              <a:t>overflow </a:t>
            </a:r>
            <a:r>
              <a:rPr sz="1800" spc="-15" dirty="0">
                <a:latin typeface="Calibri"/>
                <a:cs typeface="Calibri"/>
              </a:rPr>
              <a:t>water </a:t>
            </a:r>
            <a:r>
              <a:rPr sz="1800" spc="-5" dirty="0">
                <a:latin typeface="Calibri"/>
                <a:cs typeface="Calibri"/>
              </a:rPr>
              <a:t>cause damage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insured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crops.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285987"/>
            <a:ext cx="6072124" cy="407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586" y="564007"/>
            <a:ext cx="7778750" cy="3836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05"/>
              </a:spcBef>
            </a:pPr>
            <a:r>
              <a:rPr sz="3200" b="1" i="1" spc="-15" dirty="0">
                <a:solidFill>
                  <a:srgbClr val="00AFEF"/>
                </a:solidFill>
                <a:latin typeface="Calibri"/>
                <a:cs typeface="Calibri"/>
              </a:rPr>
              <a:t>Excessive </a:t>
            </a:r>
            <a:r>
              <a:rPr sz="3200" b="1" i="1" dirty="0">
                <a:solidFill>
                  <a:srgbClr val="00AFEF"/>
                </a:solidFill>
                <a:latin typeface="Calibri"/>
                <a:cs typeface="Calibri"/>
              </a:rPr>
              <a:t>Heat </a:t>
            </a:r>
            <a:r>
              <a:rPr sz="3200" b="1" i="1" spc="-20" dirty="0">
                <a:solidFill>
                  <a:srgbClr val="00AFEF"/>
                </a:solidFill>
                <a:latin typeface="Calibri"/>
                <a:cs typeface="Calibri"/>
              </a:rPr>
              <a:t>Waves </a:t>
            </a:r>
            <a:r>
              <a:rPr sz="3200" b="1" i="1" dirty="0">
                <a:solidFill>
                  <a:srgbClr val="00AFEF"/>
                </a:solidFill>
                <a:latin typeface="Calibri"/>
                <a:cs typeface="Calibri"/>
              </a:rPr>
              <a:t>(Irrigation</a:t>
            </a:r>
            <a:r>
              <a:rPr sz="3200" b="1" i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200" b="1" i="1" spc="-15" dirty="0">
                <a:solidFill>
                  <a:srgbClr val="00AFEF"/>
                </a:solidFill>
                <a:latin typeface="Calibri"/>
                <a:cs typeface="Calibri"/>
              </a:rPr>
              <a:t>excluded)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79375" marR="5080" indent="-6731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An </a:t>
            </a:r>
            <a:r>
              <a:rPr sz="3200" spc="-15" dirty="0">
                <a:latin typeface="Calibri"/>
                <a:cs typeface="Calibri"/>
              </a:rPr>
              <a:t>event </a:t>
            </a:r>
            <a:r>
              <a:rPr sz="3200" spc="-10" dirty="0">
                <a:latin typeface="Calibri"/>
                <a:cs typeface="Calibri"/>
              </a:rPr>
              <a:t>where </a:t>
            </a:r>
            <a:r>
              <a:rPr sz="3200" spc="-15" dirty="0">
                <a:latin typeface="Calibri"/>
                <a:cs typeface="Calibri"/>
              </a:rPr>
              <a:t>irreversible </a:t>
            </a:r>
            <a:r>
              <a:rPr sz="3200" spc="-10" dirty="0">
                <a:latin typeface="Calibri"/>
                <a:cs typeface="Calibri"/>
              </a:rPr>
              <a:t>damage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caused 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growth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developmental process </a:t>
            </a:r>
            <a:r>
              <a:rPr sz="3200" dirty="0">
                <a:latin typeface="Calibri"/>
                <a:cs typeface="Calibri"/>
              </a:rPr>
              <a:t>in the  </a:t>
            </a:r>
            <a:r>
              <a:rPr sz="3200" spc="-15" dirty="0">
                <a:latin typeface="Calibri"/>
                <a:cs typeface="Calibri"/>
              </a:rPr>
              <a:t>crop </a:t>
            </a:r>
            <a:r>
              <a:rPr sz="3200" spc="-10" dirty="0">
                <a:latin typeface="Calibri"/>
                <a:cs typeface="Calibri"/>
              </a:rPr>
              <a:t>resulting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0" dirty="0">
                <a:latin typeface="Calibri"/>
                <a:cs typeface="Calibri"/>
              </a:rPr>
              <a:t>persistent </a:t>
            </a:r>
            <a:r>
              <a:rPr sz="3200" spc="-5" dirty="0">
                <a:latin typeface="Calibri"/>
                <a:cs typeface="Calibri"/>
              </a:rPr>
              <a:t>hot  </a:t>
            </a:r>
            <a:r>
              <a:rPr sz="3200" spc="-15" dirty="0">
                <a:latin typeface="Calibri"/>
                <a:cs typeface="Calibri"/>
              </a:rPr>
              <a:t>temperature </a:t>
            </a:r>
            <a:r>
              <a:rPr sz="3200" spc="-5" dirty="0">
                <a:latin typeface="Calibri"/>
                <a:cs typeface="Calibri"/>
              </a:rPr>
              <a:t>spells </a:t>
            </a:r>
            <a:r>
              <a:rPr sz="3200" spc="-10" dirty="0">
                <a:latin typeface="Calibri"/>
                <a:cs typeface="Calibri"/>
              </a:rPr>
              <a:t>above </a:t>
            </a:r>
            <a:r>
              <a:rPr sz="3200" spc="-5" dirty="0">
                <a:latin typeface="Calibri"/>
                <a:cs typeface="Calibri"/>
              </a:rPr>
              <a:t>the upper lethal  </a:t>
            </a:r>
            <a:r>
              <a:rPr sz="3200" spc="-15" dirty="0">
                <a:latin typeface="Calibri"/>
                <a:cs typeface="Calibri"/>
              </a:rPr>
              <a:t>temperature </a:t>
            </a:r>
            <a:r>
              <a:rPr sz="3200" spc="-5" dirty="0">
                <a:latin typeface="Calibri"/>
                <a:cs typeface="Calibri"/>
              </a:rPr>
              <a:t>threshold </a:t>
            </a:r>
            <a:r>
              <a:rPr sz="3200" spc="-10" dirty="0">
                <a:latin typeface="Calibri"/>
                <a:cs typeface="Calibri"/>
              </a:rPr>
              <a:t>values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crop/crop  </a:t>
            </a:r>
            <a:r>
              <a:rPr sz="3200" spc="-10" dirty="0">
                <a:latin typeface="Calibri"/>
                <a:cs typeface="Calibri"/>
              </a:rPr>
              <a:t>development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stage.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794" y="657504"/>
            <a:ext cx="5689600" cy="56838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i="1" spc="-10" dirty="0">
                <a:solidFill>
                  <a:srgbClr val="00AFEF"/>
                </a:solidFill>
                <a:latin typeface="Calibri"/>
                <a:cs typeface="Calibri"/>
              </a:rPr>
              <a:t>OBJECTIVES;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b="1" i="1" spc="-65" dirty="0">
                <a:latin typeface="Calibri"/>
                <a:cs typeface="Calibri"/>
              </a:rPr>
              <a:t>To </a:t>
            </a:r>
            <a:r>
              <a:rPr sz="1600" b="1" i="1" spc="-10" dirty="0">
                <a:latin typeface="Calibri"/>
                <a:cs typeface="Calibri"/>
              </a:rPr>
              <a:t>create awareness </a:t>
            </a:r>
            <a:r>
              <a:rPr sz="1600" b="1" i="1" spc="-5" dirty="0">
                <a:latin typeface="Calibri"/>
                <a:cs typeface="Calibri"/>
              </a:rPr>
              <a:t>about agricultural</a:t>
            </a:r>
            <a:r>
              <a:rPr sz="1600" b="1" i="1" spc="20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insurance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b="1" i="1" spc="-65" dirty="0">
                <a:latin typeface="Calibri"/>
                <a:cs typeface="Calibri"/>
              </a:rPr>
              <a:t>To </a:t>
            </a:r>
            <a:r>
              <a:rPr sz="1600" b="1" i="1" spc="-5" dirty="0">
                <a:latin typeface="Calibri"/>
                <a:cs typeface="Calibri"/>
              </a:rPr>
              <a:t>manage the </a:t>
            </a:r>
            <a:r>
              <a:rPr sz="1600" b="1" i="1" spc="-10" dirty="0">
                <a:latin typeface="Calibri"/>
                <a:cs typeface="Calibri"/>
              </a:rPr>
              <a:t>risks </a:t>
            </a:r>
            <a:r>
              <a:rPr sz="1600" b="1" i="1" spc="-5" dirty="0">
                <a:latin typeface="Calibri"/>
                <a:cs typeface="Calibri"/>
              </a:rPr>
              <a:t>of the insurance</a:t>
            </a:r>
            <a:r>
              <a:rPr sz="1600" b="1" i="1" spc="17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product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b="1" i="1" spc="-65" dirty="0">
                <a:latin typeface="Calibri"/>
                <a:cs typeface="Calibri"/>
              </a:rPr>
              <a:t>To </a:t>
            </a:r>
            <a:r>
              <a:rPr sz="1600" b="1" i="1" spc="-10" dirty="0">
                <a:latin typeface="Calibri"/>
                <a:cs typeface="Calibri"/>
              </a:rPr>
              <a:t>boost </a:t>
            </a:r>
            <a:r>
              <a:rPr sz="1600" b="1" i="1" spc="0" dirty="0">
                <a:latin typeface="Calibri"/>
                <a:cs typeface="Calibri"/>
              </a:rPr>
              <a:t>EIC’S</a:t>
            </a:r>
            <a:r>
              <a:rPr sz="1600" b="1" i="1" spc="10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production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b="1" i="1" spc="-65" dirty="0">
                <a:latin typeface="Calibri"/>
                <a:cs typeface="Calibri"/>
              </a:rPr>
              <a:t>To </a:t>
            </a:r>
            <a:r>
              <a:rPr sz="1600" b="1" i="1" spc="-5" dirty="0">
                <a:latin typeface="Calibri"/>
                <a:cs typeface="Calibri"/>
              </a:rPr>
              <a:t>increase </a:t>
            </a:r>
            <a:r>
              <a:rPr sz="1600" b="1" i="1" spc="-15" dirty="0">
                <a:latin typeface="Calibri"/>
                <a:cs typeface="Calibri"/>
              </a:rPr>
              <a:t>market</a:t>
            </a:r>
            <a:r>
              <a:rPr sz="1600" b="1" i="1" spc="9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demand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RISK IN</a:t>
            </a:r>
            <a:r>
              <a:rPr sz="2000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AFEF"/>
                </a:solidFill>
                <a:latin typeface="Calibri"/>
                <a:cs typeface="Calibri"/>
              </a:rPr>
              <a:t>AGRICULTURE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409"/>
              </a:spcBef>
            </a:pPr>
            <a:r>
              <a:rPr sz="1600" b="1" spc="-10" dirty="0">
                <a:latin typeface="Calibri"/>
                <a:cs typeface="Calibri"/>
              </a:rPr>
              <a:t>Agriculture </a:t>
            </a:r>
            <a:r>
              <a:rPr sz="1600" b="1" spc="-5" dirty="0">
                <a:latin typeface="Calibri"/>
                <a:cs typeface="Calibri"/>
              </a:rPr>
              <a:t>is </a:t>
            </a:r>
            <a:r>
              <a:rPr sz="1600" b="1" spc="-10" dirty="0">
                <a:latin typeface="Calibri"/>
                <a:cs typeface="Calibri"/>
              </a:rPr>
              <a:t>without doubt </a:t>
            </a:r>
            <a:r>
              <a:rPr sz="1600" b="1" spc="-5" dirty="0">
                <a:latin typeface="Calibri"/>
                <a:cs typeface="Calibri"/>
              </a:rPr>
              <a:t>one of </a:t>
            </a:r>
            <a:r>
              <a:rPr sz="1600" b="1" spc="-10" dirty="0">
                <a:latin typeface="Calibri"/>
                <a:cs typeface="Calibri"/>
              </a:rPr>
              <a:t>the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riskiest </a:t>
            </a:r>
            <a:r>
              <a:rPr sz="1600" b="1" spc="-10" dirty="0">
                <a:latin typeface="Calibri"/>
                <a:cs typeface="Calibri"/>
              </a:rPr>
              <a:t>sectors </a:t>
            </a:r>
            <a:r>
              <a:rPr sz="1600" b="1" spc="-5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economic  </a:t>
            </a:r>
            <a:r>
              <a:rPr sz="1600" b="1" spc="-15" dirty="0">
                <a:latin typeface="Calibri"/>
                <a:cs typeface="Calibri"/>
              </a:rPr>
              <a:t>activity.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b="1" spc="-5" dirty="0">
                <a:solidFill>
                  <a:srgbClr val="00AFEF"/>
                </a:solidFill>
                <a:latin typeface="Calibri"/>
                <a:cs typeface="Calibri"/>
              </a:rPr>
              <a:t>Production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b="1" spc="-15" dirty="0">
                <a:latin typeface="Calibri"/>
                <a:cs typeface="Calibri"/>
              </a:rPr>
              <a:t>Weather </a:t>
            </a:r>
            <a:r>
              <a:rPr sz="1600" b="1" spc="-10" dirty="0">
                <a:latin typeface="Calibri"/>
                <a:cs typeface="Calibri"/>
              </a:rPr>
              <a:t>peril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–drought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b="1" spc="-5" dirty="0">
                <a:latin typeface="Calibri"/>
                <a:cs typeface="Calibri"/>
              </a:rPr>
              <a:t>Disease &amp; insect </a:t>
            </a:r>
            <a:r>
              <a:rPr sz="1600" b="1" spc="-10" dirty="0">
                <a:latin typeface="Calibri"/>
                <a:cs typeface="Calibri"/>
              </a:rPr>
              <a:t>pests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Strategic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b="1" spc="-15" dirty="0">
                <a:latin typeface="Calibri"/>
                <a:cs typeface="Calibri"/>
              </a:rPr>
              <a:t>Enterprise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selection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b="1" spc="-15" dirty="0">
                <a:latin typeface="Calibri"/>
                <a:cs typeface="Calibri"/>
              </a:rPr>
              <a:t>Marketing </a:t>
            </a:r>
            <a:r>
              <a:rPr sz="1600" b="1" spc="-5" dirty="0">
                <a:latin typeface="Calibri"/>
                <a:cs typeface="Calibri"/>
              </a:rPr>
              <a:t>channel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selection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Financial/market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9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b="1" spc="-10" dirty="0">
                <a:latin typeface="Calibri"/>
                <a:cs typeface="Calibri"/>
              </a:rPr>
              <a:t>Commodity </a:t>
            </a:r>
            <a:r>
              <a:rPr sz="1600" b="1" spc="-5" dirty="0">
                <a:latin typeface="Calibri"/>
                <a:cs typeface="Calibri"/>
              </a:rPr>
              <a:t>price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fluctuations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b="1" spc="-10" dirty="0">
                <a:latin typeface="Calibri"/>
                <a:cs typeface="Calibri"/>
              </a:rPr>
              <a:t>Exchange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rate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b="1" spc="-10" dirty="0">
                <a:latin typeface="Calibri"/>
                <a:cs typeface="Calibri"/>
              </a:rPr>
              <a:t>Input cost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fluctuations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8845" y="461594"/>
            <a:ext cx="32277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dirty="0">
                <a:solidFill>
                  <a:srgbClr val="00AFEF"/>
                </a:solidFill>
                <a:latin typeface="Calibri"/>
                <a:cs typeface="Calibri"/>
              </a:rPr>
              <a:t>WIND</a:t>
            </a:r>
            <a:r>
              <a:rPr sz="4400" b="1" i="1" spc="-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400" b="1" i="1" spc="-30" dirty="0">
                <a:solidFill>
                  <a:srgbClr val="00AFEF"/>
                </a:solidFill>
                <a:latin typeface="Calibri"/>
                <a:cs typeface="Calibri"/>
              </a:rPr>
              <a:t>STORM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6750" y="1752600"/>
            <a:ext cx="4667250" cy="342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8694" y="1653413"/>
            <a:ext cx="3730625" cy="3528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10309"/>
            <a:ext cx="3813175" cy="318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0035" indent="-3429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20" dirty="0">
                <a:latin typeface="Calibri"/>
                <a:cs typeface="Calibri"/>
              </a:rPr>
              <a:t>event </a:t>
            </a:r>
            <a:r>
              <a:rPr sz="2800" spc="-10" dirty="0">
                <a:latin typeface="Calibri"/>
                <a:cs typeface="Calibri"/>
              </a:rPr>
              <a:t>where  </a:t>
            </a:r>
            <a:r>
              <a:rPr sz="2800" spc="-5" dirty="0">
                <a:latin typeface="Calibri"/>
                <a:cs typeface="Calibri"/>
              </a:rPr>
              <a:t>mechanical </a:t>
            </a:r>
            <a:r>
              <a:rPr sz="2800" spc="-10" dirty="0">
                <a:latin typeface="Calibri"/>
                <a:cs typeface="Calibri"/>
              </a:rPr>
              <a:t>damage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5" dirty="0">
                <a:latin typeface="Calibri"/>
                <a:cs typeface="Calibri"/>
              </a:rPr>
              <a:t>evident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such an  </a:t>
            </a:r>
            <a:r>
              <a:rPr sz="2800" spc="-20" dirty="0">
                <a:latin typeface="Calibri"/>
                <a:cs typeface="Calibri"/>
              </a:rPr>
              <a:t>extent</a:t>
            </a:r>
            <a:r>
              <a:rPr sz="2800" spc="-10" dirty="0">
                <a:latin typeface="Calibri"/>
                <a:cs typeface="Calibri"/>
              </a:rPr>
              <a:t> that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plant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permanently  damaged </a:t>
            </a:r>
            <a:r>
              <a:rPr sz="2800" spc="-5" dirty="0">
                <a:latin typeface="Calibri"/>
                <a:cs typeface="Calibri"/>
              </a:rPr>
              <a:t>or 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harvest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Calibri"/>
                <a:cs typeface="Calibri"/>
              </a:rPr>
              <a:t>severely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lodged.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941" y="383870"/>
            <a:ext cx="79762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AFEF"/>
                </a:solidFill>
                <a:latin typeface="Calibri"/>
                <a:cs typeface="Calibri"/>
              </a:rPr>
              <a:t>Application of insurance products vary </a:t>
            </a:r>
            <a:r>
              <a:rPr sz="2800" b="1" i="1" spc="-15" dirty="0">
                <a:solidFill>
                  <a:srgbClr val="00AFEF"/>
                </a:solidFill>
                <a:latin typeface="Calibri"/>
                <a:cs typeface="Calibri"/>
              </a:rPr>
              <a:t>for</a:t>
            </a:r>
            <a:r>
              <a:rPr sz="2800" b="1" i="1" spc="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AFEF"/>
                </a:solidFill>
                <a:latin typeface="Calibri"/>
                <a:cs typeface="Calibri"/>
              </a:rPr>
              <a:t>commercial</a:t>
            </a:r>
            <a:endParaRPr sz="2800" dirty="0">
              <a:latin typeface="Calibri"/>
              <a:cs typeface="Calibri"/>
            </a:endParaRPr>
          </a:p>
          <a:p>
            <a:pPr marR="74930" algn="ctr">
              <a:lnSpc>
                <a:spcPct val="100000"/>
              </a:lnSpc>
            </a:pPr>
            <a:r>
              <a:rPr sz="2800" b="1" i="1" spc="-5" dirty="0">
                <a:solidFill>
                  <a:srgbClr val="00AFEF"/>
                </a:solidFill>
                <a:latin typeface="Calibri"/>
                <a:cs typeface="Calibri"/>
              </a:rPr>
              <a:t>and smallholder</a:t>
            </a:r>
            <a:r>
              <a:rPr sz="2800" b="1" i="1" spc="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AFEF"/>
                </a:solidFill>
                <a:latin typeface="Calibri"/>
                <a:cs typeface="Calibri"/>
              </a:rPr>
              <a:t>farming: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08861"/>
            <a:ext cx="3808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Named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Peril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Crop</a:t>
            </a:r>
            <a:r>
              <a:rPr sz="24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Insurance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305813"/>
            <a:ext cx="30702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Weather-/satellite</a:t>
            </a:r>
            <a:endParaRPr sz="2800" dirty="0">
              <a:latin typeface="Calibri"/>
              <a:cs typeface="Calibri"/>
            </a:endParaRPr>
          </a:p>
          <a:p>
            <a:pPr marR="41910" algn="ctr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index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insurance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1996287"/>
            <a:ext cx="2964815" cy="13671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700" b="1" spc="-10" dirty="0">
                <a:latin typeface="Calibri"/>
                <a:cs typeface="Calibri"/>
              </a:rPr>
              <a:t>Product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alternatives:</a:t>
            </a:r>
            <a:endParaRPr sz="1700" dirty="0">
              <a:latin typeface="Calibri"/>
              <a:cs typeface="Calibri"/>
            </a:endParaRPr>
          </a:p>
          <a:p>
            <a:pPr marL="12700" marR="986790">
              <a:lnSpc>
                <a:spcPct val="1294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10" dirty="0">
                <a:latin typeface="Calibri"/>
                <a:cs typeface="Calibri"/>
              </a:rPr>
              <a:t>Fixed </a:t>
            </a:r>
            <a:r>
              <a:rPr sz="1700" b="1" dirty="0">
                <a:latin typeface="Calibri"/>
                <a:cs typeface="Calibri"/>
              </a:rPr>
              <a:t>sum</a:t>
            </a:r>
            <a:r>
              <a:rPr sz="1700" b="1" spc="-9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insured  Application: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dirty="0">
                <a:latin typeface="Calibri"/>
                <a:cs typeface="Calibri"/>
              </a:rPr>
              <a:t>Named </a:t>
            </a:r>
            <a:r>
              <a:rPr sz="1700" b="1" spc="-5" dirty="0">
                <a:latin typeface="Calibri"/>
                <a:cs typeface="Calibri"/>
              </a:rPr>
              <a:t>perils </a:t>
            </a:r>
            <a:r>
              <a:rPr sz="1700" b="1" dirty="0">
                <a:latin typeface="Calibri"/>
                <a:cs typeface="Calibri"/>
              </a:rPr>
              <a:t>(e.g. hail,</a:t>
            </a:r>
            <a:r>
              <a:rPr sz="1700" b="1" spc="-12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frost)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3413252"/>
            <a:ext cx="112585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latin typeface="Calibri"/>
                <a:cs typeface="Calibri"/>
              </a:rPr>
              <a:t>Advantages: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3672941"/>
            <a:ext cx="2875280" cy="18091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dirty="0">
                <a:latin typeface="Calibri"/>
                <a:cs typeface="Calibri"/>
              </a:rPr>
              <a:t>Simple </a:t>
            </a:r>
            <a:r>
              <a:rPr sz="1700" b="1" spc="-10" dirty="0">
                <a:latin typeface="Calibri"/>
                <a:cs typeface="Calibri"/>
              </a:rPr>
              <a:t>product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design</a:t>
            </a:r>
            <a:endParaRPr sz="1700" dirty="0">
              <a:latin typeface="Calibri"/>
              <a:cs typeface="Calibri"/>
            </a:endParaRPr>
          </a:p>
          <a:p>
            <a:pPr marL="355600" marR="16002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dirty="0">
                <a:latin typeface="Calibri"/>
                <a:cs typeface="Calibri"/>
              </a:rPr>
              <a:t>Individual loss</a:t>
            </a:r>
            <a:r>
              <a:rPr sz="1700" b="1" spc="-12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adjustment  </a:t>
            </a:r>
            <a:r>
              <a:rPr sz="1700" b="1" dirty="0">
                <a:latin typeface="Calibri"/>
                <a:cs typeface="Calibri"/>
              </a:rPr>
              <a:t>based on %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loss</a:t>
            </a:r>
            <a:endParaRPr sz="17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5" dirty="0">
                <a:latin typeface="Calibri"/>
                <a:cs typeface="Calibri"/>
              </a:rPr>
              <a:t>Reliable, scientifically</a:t>
            </a:r>
            <a:r>
              <a:rPr sz="1700" b="1" spc="-7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based  loss </a:t>
            </a:r>
            <a:r>
              <a:rPr sz="1700" b="1" spc="-5" dirty="0">
                <a:latin typeface="Calibri"/>
                <a:cs typeface="Calibri"/>
              </a:rPr>
              <a:t>adjustment </a:t>
            </a:r>
            <a:r>
              <a:rPr sz="1700" b="1" spc="-10" dirty="0">
                <a:latin typeface="Calibri"/>
                <a:cs typeface="Calibri"/>
              </a:rPr>
              <a:t>procedure  </a:t>
            </a:r>
            <a:r>
              <a:rPr sz="1700" b="1" dirty="0">
                <a:latin typeface="Calibri"/>
                <a:cs typeface="Calibri"/>
              </a:rPr>
              <a:t>used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14800" y="2133574"/>
            <a:ext cx="5029200" cy="4248150"/>
          </a:xfrm>
          <a:custGeom>
            <a:avLst/>
            <a:gdLst/>
            <a:ahLst/>
            <a:cxnLst/>
            <a:rect l="l" t="t" r="r" b="b"/>
            <a:pathLst>
              <a:path w="5029200" h="4248150">
                <a:moveTo>
                  <a:pt x="0" y="4248023"/>
                </a:moveTo>
                <a:lnTo>
                  <a:pt x="5029199" y="4248023"/>
                </a:lnTo>
                <a:lnTo>
                  <a:pt x="5029199" y="0"/>
                </a:lnTo>
                <a:lnTo>
                  <a:pt x="0" y="0"/>
                </a:lnTo>
                <a:lnTo>
                  <a:pt x="0" y="4248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0558" y="2143760"/>
            <a:ext cx="18942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latin typeface="Calibri"/>
                <a:cs typeface="Calibri"/>
              </a:rPr>
              <a:t>Product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alternatives: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0558" y="2403449"/>
            <a:ext cx="19837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spc="-10" dirty="0">
                <a:latin typeface="Calibri"/>
                <a:cs typeface="Calibri"/>
              </a:rPr>
              <a:t>Fixed </a:t>
            </a:r>
            <a:r>
              <a:rPr sz="1700" b="1" dirty="0">
                <a:latin typeface="Calibri"/>
                <a:cs typeface="Calibri"/>
              </a:rPr>
              <a:t>sum</a:t>
            </a:r>
            <a:r>
              <a:rPr sz="1700" b="1" spc="-9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insured  Application: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0558" y="3146501"/>
            <a:ext cx="4784090" cy="929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spc="-5" dirty="0">
                <a:latin typeface="Calibri"/>
                <a:cs typeface="Calibri"/>
              </a:rPr>
              <a:t>Perils: </a:t>
            </a:r>
            <a:r>
              <a:rPr sz="1700" b="1" spc="-10" dirty="0">
                <a:latin typeface="Calibri"/>
                <a:cs typeface="Calibri"/>
              </a:rPr>
              <a:t>Excessive </a:t>
            </a:r>
            <a:r>
              <a:rPr sz="1700" b="1" spc="-5" dirty="0">
                <a:latin typeface="Calibri"/>
                <a:cs typeface="Calibri"/>
              </a:rPr>
              <a:t>or </a:t>
            </a:r>
            <a:r>
              <a:rPr sz="2000" b="1" spc="-15" dirty="0">
                <a:solidFill>
                  <a:srgbClr val="00AFEF"/>
                </a:solidFill>
                <a:latin typeface="Calibri"/>
                <a:cs typeface="Calibri"/>
              </a:rPr>
              <a:t>rainfall </a:t>
            </a:r>
            <a:r>
              <a:rPr sz="2000" b="1" i="1" dirty="0">
                <a:solidFill>
                  <a:srgbClr val="00AFEF"/>
                </a:solidFill>
                <a:latin typeface="Calibri"/>
                <a:cs typeface="Calibri"/>
              </a:rPr>
              <a:t>deficit</a:t>
            </a:r>
            <a:r>
              <a:rPr sz="1700" b="1" dirty="0">
                <a:latin typeface="Calibri"/>
                <a:cs typeface="Calibri"/>
              </a:rPr>
              <a:t>,</a:t>
            </a:r>
            <a:r>
              <a:rPr sz="1700" b="1" spc="-140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extreme</a:t>
            </a:r>
            <a:endParaRPr sz="17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1700" b="1" spc="-15" dirty="0">
                <a:latin typeface="Calibri"/>
                <a:cs typeface="Calibri"/>
              </a:rPr>
              <a:t>temperatures,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wind</a:t>
            </a:r>
            <a:endParaRPr sz="1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spc="-15" dirty="0">
                <a:latin typeface="Calibri"/>
                <a:cs typeface="Calibri"/>
              </a:rPr>
              <a:t>Payouts </a:t>
            </a:r>
            <a:r>
              <a:rPr sz="1700" b="1" dirty="0">
                <a:latin typeface="Calibri"/>
                <a:cs typeface="Calibri"/>
              </a:rPr>
              <a:t>based on </a:t>
            </a:r>
            <a:r>
              <a:rPr sz="1700" b="1" spc="-10" dirty="0">
                <a:latin typeface="Calibri"/>
                <a:cs typeface="Calibri"/>
              </a:rPr>
              <a:t>weather station</a:t>
            </a:r>
            <a:r>
              <a:rPr sz="1700" b="1" spc="-9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measurements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0558" y="4125214"/>
            <a:ext cx="11258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Calibri"/>
                <a:cs typeface="Calibri"/>
              </a:rPr>
              <a:t>Advantages: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0558" y="4460569"/>
            <a:ext cx="450215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dirty="0">
                <a:latin typeface="Calibri"/>
                <a:cs typeface="Calibri"/>
              </a:rPr>
              <a:t>Low </a:t>
            </a:r>
            <a:r>
              <a:rPr sz="1700" b="1" spc="-10" dirty="0">
                <a:latin typeface="Calibri"/>
                <a:cs typeface="Calibri"/>
              </a:rPr>
              <a:t>administration costs, </a:t>
            </a:r>
            <a:r>
              <a:rPr sz="1700" b="1" dirty="0">
                <a:latin typeface="Calibri"/>
                <a:cs typeface="Calibri"/>
              </a:rPr>
              <a:t>low loss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assessment</a:t>
            </a:r>
            <a:endParaRPr sz="17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700" b="1" spc="-5" dirty="0">
                <a:latin typeface="Calibri"/>
                <a:cs typeface="Calibri"/>
              </a:rPr>
              <a:t>expenses: independently</a:t>
            </a:r>
            <a:r>
              <a:rPr sz="1700" b="1" spc="-6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verifiable</a:t>
            </a:r>
            <a:endParaRPr sz="1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dirty="0">
                <a:latin typeface="Calibri"/>
                <a:cs typeface="Calibri"/>
              </a:rPr>
              <a:t>No </a:t>
            </a:r>
            <a:r>
              <a:rPr sz="1700" b="1" spc="-10" dirty="0">
                <a:latin typeface="Calibri"/>
                <a:cs typeface="Calibri"/>
              </a:rPr>
              <a:t>adverse </a:t>
            </a:r>
            <a:r>
              <a:rPr sz="1700" b="1" spc="-5" dirty="0">
                <a:latin typeface="Calibri"/>
                <a:cs typeface="Calibri"/>
              </a:rPr>
              <a:t>selection </a:t>
            </a:r>
            <a:r>
              <a:rPr sz="1700" b="1" dirty="0">
                <a:latin typeface="Calibri"/>
                <a:cs typeface="Calibri"/>
              </a:rPr>
              <a:t>and </a:t>
            </a:r>
            <a:r>
              <a:rPr sz="1700" b="1" spc="-10" dirty="0">
                <a:latin typeface="Calibri"/>
                <a:cs typeface="Calibri"/>
              </a:rPr>
              <a:t>moral</a:t>
            </a:r>
            <a:r>
              <a:rPr sz="1700" b="1" spc="-6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hazards</a:t>
            </a:r>
            <a:endParaRPr sz="1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spc="-5" dirty="0">
                <a:latin typeface="Calibri"/>
                <a:cs typeface="Calibri"/>
              </a:rPr>
              <a:t>Ideal </a:t>
            </a:r>
            <a:r>
              <a:rPr sz="1700" b="1" spc="-10" dirty="0">
                <a:latin typeface="Calibri"/>
                <a:cs typeface="Calibri"/>
              </a:rPr>
              <a:t>for catastrophic </a:t>
            </a:r>
            <a:r>
              <a:rPr sz="1700" b="1" dirty="0">
                <a:latin typeface="Calibri"/>
                <a:cs typeface="Calibri"/>
              </a:rPr>
              <a:t>losses: </a:t>
            </a:r>
            <a:r>
              <a:rPr sz="1700" b="1" spc="-5" dirty="0">
                <a:latin typeface="Calibri"/>
                <a:cs typeface="Calibri"/>
              </a:rPr>
              <a:t>can </a:t>
            </a:r>
            <a:r>
              <a:rPr sz="1700" b="1" dirty="0">
                <a:latin typeface="Calibri"/>
                <a:cs typeface="Calibri"/>
              </a:rPr>
              <a:t>be</a:t>
            </a:r>
            <a:r>
              <a:rPr sz="1700" b="1" spc="-5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reinsured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8614" y="574293"/>
            <a:ext cx="2369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AF50"/>
                </a:solidFill>
              </a:rPr>
              <a:t>CONTINUED</a:t>
            </a:r>
            <a:r>
              <a:rPr sz="2800" spc="-10" dirty="0">
                <a:solidFill>
                  <a:srgbClr val="404040"/>
                </a:solidFill>
              </a:rPr>
              <a:t>…….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02742" y="1610309"/>
            <a:ext cx="2901315" cy="159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Named </a:t>
            </a:r>
            <a:r>
              <a:rPr sz="2800" spc="-20" dirty="0">
                <a:solidFill>
                  <a:srgbClr val="00AF50"/>
                </a:solidFill>
                <a:latin typeface="Calibri"/>
                <a:cs typeface="Calibri"/>
              </a:rPr>
              <a:t>Peril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AF50"/>
                </a:solidFill>
                <a:latin typeface="Calibri"/>
                <a:cs typeface="Calibri"/>
              </a:rPr>
              <a:t>Crop</a:t>
            </a:r>
            <a:endParaRPr sz="2800" dirty="0">
              <a:latin typeface="Calibri"/>
              <a:cs typeface="Calibri"/>
            </a:endParaRPr>
          </a:p>
          <a:p>
            <a:pPr marL="488315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solidFill>
                  <a:srgbClr val="00AF50"/>
                </a:solidFill>
                <a:latin typeface="Calibri"/>
                <a:cs typeface="Calibri"/>
              </a:rPr>
              <a:t>Insurance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b="1" i="1" spc="-5" dirty="0">
                <a:solidFill>
                  <a:srgbClr val="404040"/>
                </a:solidFill>
                <a:latin typeface="Calibri"/>
                <a:cs typeface="Calibri"/>
              </a:rPr>
              <a:t>Disadvantages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Only applicable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few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risks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3175" y="2139188"/>
            <a:ext cx="13912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su</a:t>
            </a:r>
            <a:r>
              <a:rPr sz="2800" spc="-8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95700" y="2051989"/>
            <a:ext cx="5052695" cy="4370070"/>
          </a:xfrm>
          <a:custGeom>
            <a:avLst/>
            <a:gdLst/>
            <a:ahLst/>
            <a:cxnLst/>
            <a:rect l="l" t="t" r="r" b="b"/>
            <a:pathLst>
              <a:path w="5052695" h="4370070">
                <a:moveTo>
                  <a:pt x="0" y="4370070"/>
                </a:moveTo>
                <a:lnTo>
                  <a:pt x="5052313" y="4370070"/>
                </a:lnTo>
                <a:lnTo>
                  <a:pt x="5052313" y="0"/>
                </a:lnTo>
                <a:lnTo>
                  <a:pt x="0" y="0"/>
                </a:lnTo>
                <a:lnTo>
                  <a:pt x="0" y="4370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91458" y="1573324"/>
            <a:ext cx="4788535" cy="7874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9159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291590" algn="l"/>
                <a:tab pos="1292225" algn="l"/>
              </a:tabLst>
            </a:pPr>
            <a:r>
              <a:rPr sz="2800" spc="-20" dirty="0">
                <a:solidFill>
                  <a:srgbClr val="00AF50"/>
                </a:solidFill>
                <a:latin typeface="Calibri"/>
                <a:cs typeface="Calibri"/>
              </a:rPr>
              <a:t>Weather-/satellite</a:t>
            </a:r>
            <a:r>
              <a:rPr sz="28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AF50"/>
                </a:solidFill>
                <a:latin typeface="Calibri"/>
                <a:cs typeface="Calibri"/>
              </a:rPr>
              <a:t>index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Disadvantages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1458" y="2411095"/>
            <a:ext cx="4850765" cy="307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Considerable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basis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risk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remains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b="1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farmer:</a:t>
            </a:r>
            <a:endParaRPr sz="1800" dirty="0">
              <a:latin typeface="Calibri"/>
              <a:cs typeface="Calibri"/>
            </a:endParaRPr>
          </a:p>
          <a:p>
            <a:pPr marL="279400">
              <a:lnSpc>
                <a:spcPct val="100000"/>
              </a:lnSpc>
            </a:pP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Limited suitability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serve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b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collateral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Development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marketing costs are</a:t>
            </a:r>
            <a:r>
              <a:rPr sz="1800" b="1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high.</a:t>
            </a:r>
            <a:endParaRPr sz="1800" dirty="0">
              <a:latin typeface="Calibri"/>
              <a:cs typeface="Calibri"/>
            </a:endParaRPr>
          </a:p>
          <a:p>
            <a:pPr marL="279400" marR="192405" indent="-2667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Product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based on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meteorological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trigger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or 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vegetation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indices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for farmers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often</a:t>
            </a:r>
            <a:r>
              <a:rPr sz="1800" b="1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difficult 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to understand. 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Therefore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low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acceptance,  especially amongst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smaller and less skilled 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farmers.</a:t>
            </a:r>
            <a:endParaRPr sz="1800" dirty="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Integrity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weather</a:t>
            </a:r>
            <a:r>
              <a:rPr sz="18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stations</a:t>
            </a:r>
            <a:endParaRPr sz="1800" dirty="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Difficult/complex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setting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index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parameters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8552" y="597535"/>
            <a:ext cx="4866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404040"/>
                </a:solidFill>
              </a:rPr>
              <a:t>Yield Guarantee Insurance</a:t>
            </a:r>
            <a:r>
              <a:rPr sz="2800" spc="30" dirty="0">
                <a:solidFill>
                  <a:srgbClr val="404040"/>
                </a:solidFill>
              </a:rPr>
              <a:t> </a:t>
            </a:r>
            <a:r>
              <a:rPr sz="2800" spc="-10" dirty="0">
                <a:solidFill>
                  <a:srgbClr val="404040"/>
                </a:solidFill>
              </a:rPr>
              <a:t>(</a:t>
            </a:r>
            <a:r>
              <a:rPr sz="2800" spc="-10" dirty="0">
                <a:solidFill>
                  <a:srgbClr val="00AF50"/>
                </a:solidFill>
              </a:rPr>
              <a:t>MPCI</a:t>
            </a:r>
            <a:r>
              <a:rPr sz="2800" spc="-10" dirty="0">
                <a:solidFill>
                  <a:srgbClr val="404040"/>
                </a:solidFill>
              </a:rPr>
              <a:t>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27575" y="1077213"/>
            <a:ext cx="3307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Area-yield</a:t>
            </a:r>
            <a:r>
              <a:rPr sz="2800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AFEF"/>
                </a:solidFill>
                <a:latin typeface="Calibri"/>
                <a:cs typeface="Calibri"/>
              </a:rPr>
              <a:t>insurance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039" y="1047020"/>
            <a:ext cx="3825875" cy="48672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5245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551815" algn="l"/>
                <a:tab pos="553085" algn="l"/>
              </a:tabLst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Yield Guarantee Insurance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(MPCI)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00" b="1" spc="-10" dirty="0">
                <a:latin typeface="Calibri"/>
                <a:cs typeface="Calibri"/>
              </a:rPr>
              <a:t>Product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alternatives: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Individual </a:t>
            </a:r>
            <a:r>
              <a:rPr sz="1600" spc="-10" dirty="0">
                <a:latin typeface="Calibri"/>
                <a:cs typeface="Calibri"/>
              </a:rPr>
              <a:t>historic </a:t>
            </a:r>
            <a:r>
              <a:rPr sz="1600" spc="-5" dirty="0">
                <a:latin typeface="Calibri"/>
                <a:cs typeface="Calibri"/>
              </a:rPr>
              <a:t>yield </a:t>
            </a:r>
            <a:r>
              <a:rPr sz="1600" spc="-15" dirty="0">
                <a:latin typeface="Calibri"/>
                <a:cs typeface="Calibri"/>
              </a:rPr>
              <a:t>(farm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level)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b="1" spc="-5" dirty="0">
                <a:latin typeface="Calibri"/>
                <a:cs typeface="Calibri"/>
              </a:rPr>
              <a:t>Application: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Applicable </a:t>
            </a:r>
            <a:r>
              <a:rPr sz="1600" spc="-15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all </a:t>
            </a:r>
            <a:r>
              <a:rPr sz="1600" spc="-10" dirty="0">
                <a:latin typeface="Calibri"/>
                <a:cs typeface="Calibri"/>
              </a:rPr>
              <a:t>climate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risks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b="1" spc="-10" dirty="0">
                <a:latin typeface="Calibri"/>
                <a:cs typeface="Calibri"/>
              </a:rPr>
              <a:t>Advantages: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Comprehensive </a:t>
            </a:r>
            <a:r>
              <a:rPr sz="1600" spc="-35" dirty="0">
                <a:latin typeface="Calibri"/>
                <a:cs typeface="Calibri"/>
              </a:rPr>
              <a:t>cover, </a:t>
            </a:r>
            <a:r>
              <a:rPr sz="1600" spc="-5" dirty="0">
                <a:latin typeface="Calibri"/>
                <a:cs typeface="Calibri"/>
              </a:rPr>
              <a:t>all </a:t>
            </a:r>
            <a:r>
              <a:rPr sz="1600" spc="-10" dirty="0">
                <a:latin typeface="Calibri"/>
                <a:cs typeface="Calibri"/>
              </a:rPr>
              <a:t>climate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risks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Easy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understand</a:t>
            </a:r>
            <a:endParaRPr sz="1600">
              <a:latin typeface="Calibri"/>
              <a:cs typeface="Calibri"/>
            </a:endParaRPr>
          </a:p>
          <a:p>
            <a:pPr marL="355600" marR="110489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25" dirty="0">
                <a:latin typeface="Calibri"/>
                <a:cs typeface="Calibri"/>
              </a:rPr>
              <a:t>Very </a:t>
            </a:r>
            <a:r>
              <a:rPr sz="1600" spc="-10" dirty="0">
                <a:latin typeface="Calibri"/>
                <a:cs typeface="Calibri"/>
              </a:rPr>
              <a:t>good correlation between </a:t>
            </a:r>
            <a:r>
              <a:rPr sz="1600" spc="-5" dirty="0">
                <a:latin typeface="Calibri"/>
                <a:cs typeface="Calibri"/>
              </a:rPr>
              <a:t>yield and  </a:t>
            </a:r>
            <a:r>
              <a:rPr sz="1600" spc="-10" dirty="0">
                <a:latin typeface="Calibri"/>
                <a:cs typeface="Calibri"/>
              </a:rPr>
              <a:t>indemnification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b="1" spc="-10" dirty="0">
                <a:latin typeface="Calibri"/>
                <a:cs typeface="Calibri"/>
              </a:rPr>
              <a:t>Disadvantages:</a:t>
            </a:r>
            <a:endParaRPr sz="1600">
              <a:latin typeface="Calibri"/>
              <a:cs typeface="Calibri"/>
            </a:endParaRPr>
          </a:p>
          <a:p>
            <a:pPr marL="355600" marR="40894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Determination </a:t>
            </a:r>
            <a:r>
              <a:rPr sz="1600" spc="-5" dirty="0">
                <a:latin typeface="Calibri"/>
                <a:cs typeface="Calibri"/>
              </a:rPr>
              <a:t>of yield </a:t>
            </a:r>
            <a:r>
              <a:rPr sz="1600" spc="-10" dirty="0">
                <a:latin typeface="Calibri"/>
                <a:cs typeface="Calibri"/>
              </a:rPr>
              <a:t>guarantee </a:t>
            </a:r>
            <a:r>
              <a:rPr sz="1600" spc="-5" dirty="0">
                <a:latin typeface="Calibri"/>
                <a:cs typeface="Calibri"/>
              </a:rPr>
              <a:t>is a  challenge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All </a:t>
            </a:r>
            <a:r>
              <a:rPr sz="1600" spc="-10" dirty="0">
                <a:latin typeface="Calibri"/>
                <a:cs typeface="Calibri"/>
              </a:rPr>
              <a:t>climate risks </a:t>
            </a:r>
            <a:r>
              <a:rPr sz="1600" spc="-15" dirty="0">
                <a:latin typeface="Calibri"/>
                <a:cs typeface="Calibri"/>
              </a:rPr>
              <a:t>have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be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insured.</a:t>
            </a:r>
            <a:endParaRPr sz="1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Indemnification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non-insured </a:t>
            </a:r>
            <a:r>
              <a:rPr sz="1600" spc="-5" dirty="0">
                <a:latin typeface="Calibri"/>
                <a:cs typeface="Calibri"/>
              </a:rPr>
              <a:t>perils (e.g.  </a:t>
            </a:r>
            <a:r>
              <a:rPr sz="1600" spc="-10" dirty="0">
                <a:latin typeface="Calibri"/>
                <a:cs typeface="Calibri"/>
              </a:rPr>
              <a:t>pest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10" dirty="0">
                <a:latin typeface="Calibri"/>
                <a:cs typeface="Calibri"/>
              </a:rPr>
              <a:t> diseases)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4682" y="1447812"/>
            <a:ext cx="4032250" cy="4784725"/>
          </a:xfrm>
          <a:custGeom>
            <a:avLst/>
            <a:gdLst/>
            <a:ahLst/>
            <a:cxnLst/>
            <a:rect l="l" t="t" r="r" b="b"/>
            <a:pathLst>
              <a:path w="4032250" h="4784725">
                <a:moveTo>
                  <a:pt x="0" y="4784725"/>
                </a:moveTo>
                <a:lnTo>
                  <a:pt x="4031996" y="4784725"/>
                </a:lnTo>
                <a:lnTo>
                  <a:pt x="4031996" y="0"/>
                </a:lnTo>
                <a:lnTo>
                  <a:pt x="0" y="0"/>
                </a:lnTo>
                <a:lnTo>
                  <a:pt x="0" y="4784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90694" y="1415034"/>
            <a:ext cx="1730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Product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alternatives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0694" y="2966719"/>
            <a:ext cx="1003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0" dirty="0">
                <a:latin typeface="Calibri"/>
                <a:cs typeface="Calibri"/>
              </a:rPr>
              <a:t>v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nt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g</a:t>
            </a:r>
            <a:r>
              <a:rPr sz="1600" b="1" spc="-10" dirty="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Regional </a:t>
            </a:r>
            <a:r>
              <a:rPr spc="-20" dirty="0"/>
              <a:t>average</a:t>
            </a:r>
            <a:r>
              <a:rPr spc="5" dirty="0"/>
              <a:t> </a:t>
            </a:r>
            <a:r>
              <a:rPr spc="-5" dirty="0"/>
              <a:t>yield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b="1" spc="-5" dirty="0">
                <a:latin typeface="Calibri"/>
                <a:cs typeface="Calibri"/>
              </a:rPr>
              <a:t>Application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:</a:t>
            </a:r>
          </a:p>
          <a:p>
            <a:pPr marL="355600" marR="1270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5" dirty="0"/>
              <a:t>Farmers are </a:t>
            </a:r>
            <a:r>
              <a:rPr spc="-10" dirty="0"/>
              <a:t>treated </a:t>
            </a:r>
            <a:r>
              <a:rPr spc="-5" dirty="0"/>
              <a:t>in </a:t>
            </a:r>
            <a:r>
              <a:rPr spc="-15" dirty="0"/>
              <a:t>groups </a:t>
            </a:r>
            <a:r>
              <a:rPr spc="-10" dirty="0"/>
              <a:t>over </a:t>
            </a:r>
            <a:r>
              <a:rPr spc="-5" dirty="0"/>
              <a:t>a wide  </a:t>
            </a:r>
            <a:r>
              <a:rPr spc="-10" dirty="0"/>
              <a:t>area, </a:t>
            </a:r>
            <a:r>
              <a:rPr spc="-5" dirty="0"/>
              <a:t>district, </a:t>
            </a:r>
            <a:r>
              <a:rPr spc="-10" dirty="0"/>
              <a:t>province </a:t>
            </a:r>
            <a:r>
              <a:rPr spc="-5" dirty="0"/>
              <a:t>or</a:t>
            </a:r>
            <a:r>
              <a:rPr spc="40" dirty="0"/>
              <a:t> </a:t>
            </a:r>
            <a:r>
              <a:rPr spc="-25" dirty="0"/>
              <a:t>country.</a:t>
            </a: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5" dirty="0"/>
              <a:t>Effective </a:t>
            </a:r>
            <a:r>
              <a:rPr spc="-5" dirty="0"/>
              <a:t>in </a:t>
            </a:r>
            <a:r>
              <a:rPr spc="-10" dirty="0"/>
              <a:t>areas </a:t>
            </a:r>
            <a:r>
              <a:rPr spc="-5" dirty="0"/>
              <a:t>with similar</a:t>
            </a:r>
            <a:r>
              <a:rPr spc="-15" dirty="0"/>
              <a:t> </a:t>
            </a:r>
            <a:r>
              <a:rPr spc="-10" dirty="0"/>
              <a:t>exposures.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Low administration</a:t>
            </a:r>
            <a:r>
              <a:rPr spc="0" dirty="0"/>
              <a:t> </a:t>
            </a:r>
            <a:r>
              <a:rPr spc="-10" dirty="0"/>
              <a:t>costs</a:t>
            </a: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No </a:t>
            </a:r>
            <a:r>
              <a:rPr spc="-10" dirty="0"/>
              <a:t>adverse selection </a:t>
            </a:r>
            <a:r>
              <a:rPr spc="-5" dirty="0"/>
              <a:t>and </a:t>
            </a:r>
            <a:r>
              <a:rPr spc="-15" dirty="0"/>
              <a:t>moral</a:t>
            </a:r>
            <a:r>
              <a:rPr spc="50" dirty="0"/>
              <a:t> </a:t>
            </a:r>
            <a:r>
              <a:rPr spc="-15" dirty="0"/>
              <a:t>hazards</a:t>
            </a: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Ideal </a:t>
            </a:r>
            <a:r>
              <a:rPr spc="-15" dirty="0"/>
              <a:t>for </a:t>
            </a:r>
            <a:r>
              <a:rPr spc="-10" dirty="0"/>
              <a:t>catastrophic</a:t>
            </a:r>
            <a:r>
              <a:rPr spc="-5" dirty="0"/>
              <a:t> losses</a:t>
            </a: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Low </a:t>
            </a:r>
            <a:r>
              <a:rPr spc="-5" dirty="0"/>
              <a:t>loss assessment</a:t>
            </a:r>
            <a:r>
              <a:rPr spc="30" dirty="0"/>
              <a:t> </a:t>
            </a:r>
            <a:r>
              <a:rPr spc="-10" dirty="0"/>
              <a:t>expenses</a:t>
            </a: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Can handle </a:t>
            </a:r>
            <a:r>
              <a:rPr spc="-10" dirty="0"/>
              <a:t>large farmer</a:t>
            </a:r>
            <a:r>
              <a:rPr dirty="0"/>
              <a:t> </a:t>
            </a:r>
            <a:r>
              <a:rPr spc="-15" dirty="0"/>
              <a:t>groups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b="1" spc="-10" dirty="0">
                <a:latin typeface="Calibri"/>
                <a:cs typeface="Calibri"/>
              </a:rPr>
              <a:t>Disadvantages </a:t>
            </a:r>
            <a:r>
              <a:rPr b="1" spc="-5" dirty="0">
                <a:latin typeface="Calibri"/>
                <a:cs typeface="Calibri"/>
              </a:rPr>
              <a:t>:</a:t>
            </a:r>
          </a:p>
          <a:p>
            <a:pPr marL="355600" marR="25971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Lack of reliable local yield </a:t>
            </a:r>
            <a:r>
              <a:rPr spc="-10" dirty="0"/>
              <a:t>information/  </a:t>
            </a:r>
            <a:r>
              <a:rPr spc="-15" dirty="0"/>
              <a:t>stats.</a:t>
            </a: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Basis risks: </a:t>
            </a:r>
            <a:r>
              <a:rPr dirty="0"/>
              <a:t>eg, </a:t>
            </a:r>
            <a:r>
              <a:rPr spc="-10" dirty="0"/>
              <a:t>localized </a:t>
            </a:r>
            <a:r>
              <a:rPr spc="-5" dirty="0"/>
              <a:t>perils </a:t>
            </a:r>
            <a:r>
              <a:rPr spc="-20" dirty="0"/>
              <a:t>like </a:t>
            </a:r>
            <a:r>
              <a:rPr spc="-10" dirty="0"/>
              <a:t>fire/hail  </a:t>
            </a:r>
            <a:r>
              <a:rPr spc="-5" dirty="0"/>
              <a:t>will </a:t>
            </a:r>
            <a:r>
              <a:rPr spc="-10" dirty="0"/>
              <a:t>not result </a:t>
            </a:r>
            <a:r>
              <a:rPr spc="-5" dirty="0"/>
              <a:t>in</a:t>
            </a:r>
            <a:r>
              <a:rPr spc="10" dirty="0"/>
              <a:t> </a:t>
            </a:r>
            <a:r>
              <a:rPr spc="-10" dirty="0"/>
              <a:t>pay-outs.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180" y="461594"/>
            <a:ext cx="5488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BASIS </a:t>
            </a:r>
            <a:r>
              <a:rPr sz="4400" dirty="0"/>
              <a:t>OF</a:t>
            </a:r>
            <a:r>
              <a:rPr sz="4400" spc="-10" dirty="0"/>
              <a:t> </a:t>
            </a:r>
            <a:r>
              <a:rPr sz="4400" spc="-5" dirty="0"/>
              <a:t>SUM-INSURED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6225540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YIELD </a:t>
            </a:r>
            <a:r>
              <a:rPr sz="3200" b="1" i="1" spc="-10" dirty="0">
                <a:latin typeface="Calibri"/>
                <a:cs typeface="Calibri"/>
              </a:rPr>
              <a:t>BASE </a:t>
            </a:r>
            <a:r>
              <a:rPr sz="3200" spc="-15" dirty="0">
                <a:latin typeface="Calibri"/>
                <a:cs typeface="Calibri"/>
              </a:rPr>
              <a:t>;5years </a:t>
            </a:r>
            <a:r>
              <a:rPr sz="3200" spc="-25" dirty="0">
                <a:latin typeface="Calibri"/>
                <a:cs typeface="Calibri"/>
              </a:rPr>
              <a:t>average </a:t>
            </a:r>
            <a:r>
              <a:rPr sz="3200" spc="-5" dirty="0">
                <a:latin typeface="Calibri"/>
                <a:cs typeface="Calibri"/>
              </a:rPr>
              <a:t>yield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</a:p>
          <a:p>
            <a:pPr marL="342900" algn="ctr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price(market </a:t>
            </a:r>
            <a:r>
              <a:rPr sz="3200" spc="-5" dirty="0">
                <a:latin typeface="Calibri"/>
                <a:cs typeface="Calibri"/>
              </a:rPr>
              <a:t>price)x </a:t>
            </a:r>
            <a:r>
              <a:rPr sz="3200" spc="-15" dirty="0">
                <a:latin typeface="Calibri"/>
                <a:cs typeface="Calibri"/>
              </a:rPr>
              <a:t>cultivated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land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latin typeface="Calibri"/>
                <a:cs typeface="Calibri"/>
              </a:rPr>
              <a:t>COST </a:t>
            </a:r>
            <a:r>
              <a:rPr sz="3200" b="1" spc="-10" dirty="0">
                <a:latin typeface="Calibri"/>
                <a:cs typeface="Calibri"/>
              </a:rPr>
              <a:t>BASE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;</a:t>
            </a:r>
          </a:p>
          <a:p>
            <a:pPr marL="1762125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Calibri"/>
                <a:cs typeface="Calibri"/>
              </a:rPr>
              <a:t>-production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cost</a:t>
            </a:r>
            <a:endParaRPr sz="3200" dirty="0">
              <a:latin typeface="Calibri"/>
              <a:cs typeface="Calibri"/>
            </a:endParaRPr>
          </a:p>
          <a:p>
            <a:pPr marL="176212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production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credit</a:t>
            </a:r>
            <a:endParaRPr sz="3200" dirty="0">
              <a:latin typeface="Calibri"/>
              <a:cs typeface="Calibri"/>
            </a:endParaRPr>
          </a:p>
          <a:p>
            <a:pPr marL="1762125">
              <a:lnSpc>
                <a:spcPct val="100000"/>
              </a:lnSpc>
              <a:spcBef>
                <a:spcPts val="770"/>
              </a:spcBef>
            </a:pPr>
            <a:r>
              <a:rPr sz="3200" spc="-20" dirty="0">
                <a:latin typeface="Calibri"/>
                <a:cs typeface="Calibri"/>
              </a:rPr>
              <a:t>-market</a:t>
            </a:r>
            <a:r>
              <a:rPr sz="3200" spc="-15" dirty="0">
                <a:latin typeface="Calibri"/>
                <a:cs typeface="Calibri"/>
              </a:rPr>
              <a:t> value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4836" y="461594"/>
            <a:ext cx="4895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/>
              <a:t>RATING </a:t>
            </a:r>
            <a:r>
              <a:rPr sz="4400" dirty="0"/>
              <a:t>IS </a:t>
            </a:r>
            <a:r>
              <a:rPr sz="4400" spc="-10" dirty="0"/>
              <a:t>BASED</a:t>
            </a:r>
            <a:r>
              <a:rPr sz="4400" spc="15" dirty="0"/>
              <a:t> </a:t>
            </a:r>
            <a:r>
              <a:rPr sz="4400" spc="-5" dirty="0"/>
              <a:t>ON;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3001645" cy="32454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10" dirty="0">
                <a:latin typeface="Calibri"/>
                <a:cs typeface="Calibri"/>
              </a:rPr>
              <a:t>Susceptibility</a:t>
            </a:r>
            <a:endParaRPr sz="32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40" dirty="0">
                <a:latin typeface="Calibri"/>
                <a:cs typeface="Calibri"/>
              </a:rPr>
              <a:t>Type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crop</a:t>
            </a:r>
            <a:endParaRPr sz="32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10" dirty="0">
                <a:latin typeface="Calibri"/>
                <a:cs typeface="Calibri"/>
              </a:rPr>
              <a:t>Location</a:t>
            </a:r>
            <a:endParaRPr sz="32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10" dirty="0">
                <a:latin typeface="Calibri"/>
                <a:cs typeface="Calibri"/>
              </a:rPr>
              <a:t>Growth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cycle</a:t>
            </a:r>
            <a:endParaRPr sz="32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10" dirty="0">
                <a:latin typeface="Calibri"/>
                <a:cs typeface="Calibri"/>
              </a:rPr>
              <a:t>Spread</a:t>
            </a:r>
            <a:endParaRPr sz="32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Loss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experience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2215388"/>
            <a:ext cx="3822700" cy="3300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5"/>
              </a:lnSpc>
            </a:pPr>
            <a:r>
              <a:rPr sz="1500" b="1" i="1" dirty="0">
                <a:latin typeface="Calibri"/>
                <a:cs typeface="Calibri"/>
              </a:rPr>
              <a:t>Loss </a:t>
            </a:r>
            <a:r>
              <a:rPr sz="1500" b="1" i="1" spc="-5" dirty="0">
                <a:latin typeface="Calibri"/>
                <a:cs typeface="Calibri"/>
              </a:rPr>
              <a:t>Cost or “pure</a:t>
            </a:r>
            <a:r>
              <a:rPr sz="1500" b="1" i="1" spc="-55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premium”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342900" marR="436880" indent="-342900" algn="just">
              <a:lnSpc>
                <a:spcPts val="1440"/>
              </a:lnSpc>
            </a:pPr>
            <a:r>
              <a:rPr sz="1500" dirty="0">
                <a:latin typeface="Arial"/>
                <a:cs typeface="Arial"/>
              </a:rPr>
              <a:t>• </a:t>
            </a:r>
            <a:r>
              <a:rPr sz="1500" spc="-5" dirty="0">
                <a:latin typeface="Calibri"/>
                <a:cs typeface="Calibri"/>
              </a:rPr>
              <a:t>Actual or </a:t>
            </a:r>
            <a:r>
              <a:rPr sz="1500" spc="-10" dirty="0">
                <a:latin typeface="Calibri"/>
                <a:cs typeface="Calibri"/>
              </a:rPr>
              <a:t>expected cost to </a:t>
            </a:r>
            <a:r>
              <a:rPr sz="1500" spc="-5" dirty="0">
                <a:latin typeface="Calibri"/>
                <a:cs typeface="Calibri"/>
              </a:rPr>
              <a:t>an insurer of  </a:t>
            </a:r>
            <a:r>
              <a:rPr sz="1500" dirty="0">
                <a:latin typeface="Calibri"/>
                <a:cs typeface="Calibri"/>
              </a:rPr>
              <a:t>indemnity </a:t>
            </a:r>
            <a:r>
              <a:rPr sz="1500" spc="-5" dirty="0">
                <a:latin typeface="Calibri"/>
                <a:cs typeface="Calibri"/>
              </a:rPr>
              <a:t>payments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allocated </a:t>
            </a:r>
            <a:r>
              <a:rPr sz="1500" dirty="0">
                <a:latin typeface="Calibri"/>
                <a:cs typeface="Calibri"/>
              </a:rPr>
              <a:t>loss  </a:t>
            </a:r>
            <a:r>
              <a:rPr sz="1500" spc="-5" dirty="0">
                <a:latin typeface="Calibri"/>
                <a:cs typeface="Calibri"/>
              </a:rPr>
              <a:t>adjustment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expenses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42900" marR="137160" indent="-342900">
              <a:lnSpc>
                <a:spcPts val="1440"/>
              </a:lnSpc>
              <a:tabLst>
                <a:tab pos="342265" algn="l"/>
              </a:tabLst>
            </a:pPr>
            <a:r>
              <a:rPr sz="1500" dirty="0">
                <a:latin typeface="Arial"/>
                <a:cs typeface="Arial"/>
              </a:rPr>
              <a:t>•	</a:t>
            </a:r>
            <a:r>
              <a:rPr sz="1500" spc="-5" dirty="0">
                <a:latin typeface="Calibri"/>
                <a:cs typeface="Calibri"/>
              </a:rPr>
              <a:t>Loss </a:t>
            </a:r>
            <a:r>
              <a:rPr sz="1500" spc="-10" dirty="0">
                <a:latin typeface="Calibri"/>
                <a:cs typeface="Calibri"/>
              </a:rPr>
              <a:t>costs </a:t>
            </a:r>
            <a:r>
              <a:rPr sz="1500" dirty="0">
                <a:latin typeface="Calibri"/>
                <a:cs typeface="Calibri"/>
              </a:rPr>
              <a:t>do </a:t>
            </a:r>
            <a:r>
              <a:rPr sz="1500" spc="-5" dirty="0">
                <a:latin typeface="Calibri"/>
                <a:cs typeface="Calibri"/>
              </a:rPr>
              <a:t>not </a:t>
            </a:r>
            <a:r>
              <a:rPr sz="1500" dirty="0">
                <a:latin typeface="Calibri"/>
                <a:cs typeface="Calibri"/>
              </a:rPr>
              <a:t>include </a:t>
            </a:r>
            <a:r>
              <a:rPr sz="1500" spc="-5" dirty="0">
                <a:latin typeface="Calibri"/>
                <a:cs typeface="Calibri"/>
              </a:rPr>
              <a:t>overhead </a:t>
            </a:r>
            <a:r>
              <a:rPr sz="1500" spc="-10" dirty="0">
                <a:latin typeface="Calibri"/>
                <a:cs typeface="Calibri"/>
              </a:rPr>
              <a:t>costs </a:t>
            </a:r>
            <a:r>
              <a:rPr sz="1500" spc="-5" dirty="0">
                <a:latin typeface="Calibri"/>
                <a:cs typeface="Calibri"/>
              </a:rPr>
              <a:t>or  </a:t>
            </a:r>
            <a:r>
              <a:rPr sz="1500" spc="-10" dirty="0">
                <a:latin typeface="Calibri"/>
                <a:cs typeface="Calibri"/>
              </a:rPr>
              <a:t>profit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loadings.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42900" indent="-342900">
              <a:lnSpc>
                <a:spcPts val="1440"/>
              </a:lnSpc>
              <a:tabLst>
                <a:tab pos="342265" algn="l"/>
              </a:tabLst>
            </a:pPr>
            <a:r>
              <a:rPr sz="1500" dirty="0">
                <a:latin typeface="Arial"/>
                <a:cs typeface="Arial"/>
              </a:rPr>
              <a:t>•	</a:t>
            </a:r>
            <a:r>
              <a:rPr sz="1500" spc="-10" dirty="0">
                <a:latin typeface="Calibri"/>
                <a:cs typeface="Calibri"/>
              </a:rPr>
              <a:t>Historical </a:t>
            </a:r>
            <a:r>
              <a:rPr sz="1500" dirty="0">
                <a:latin typeface="Calibri"/>
                <a:cs typeface="Calibri"/>
              </a:rPr>
              <a:t>loss </a:t>
            </a:r>
            <a:r>
              <a:rPr sz="1500" spc="-10" dirty="0">
                <a:latin typeface="Calibri"/>
                <a:cs typeface="Calibri"/>
              </a:rPr>
              <a:t>costs reflect </a:t>
            </a:r>
            <a:r>
              <a:rPr sz="1500" spc="-5" dirty="0">
                <a:latin typeface="Calibri"/>
                <a:cs typeface="Calibri"/>
              </a:rPr>
              <a:t>only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costs </a:t>
            </a:r>
            <a:r>
              <a:rPr sz="1500" dirty="0">
                <a:latin typeface="Calibri"/>
                <a:cs typeface="Calibri"/>
              </a:rPr>
              <a:t>and  </a:t>
            </a:r>
            <a:r>
              <a:rPr sz="1500" spc="-5" dirty="0">
                <a:latin typeface="Calibri"/>
                <a:cs typeface="Calibri"/>
              </a:rPr>
              <a:t>assessment </a:t>
            </a:r>
            <a:r>
              <a:rPr sz="1500" spc="-10" dirty="0">
                <a:latin typeface="Calibri"/>
                <a:cs typeface="Calibri"/>
              </a:rPr>
              <a:t>costs </a:t>
            </a:r>
            <a:r>
              <a:rPr sz="1500" spc="-5" dirty="0">
                <a:latin typeface="Calibri"/>
                <a:cs typeface="Calibri"/>
              </a:rPr>
              <a:t>associated </a:t>
            </a:r>
            <a:r>
              <a:rPr sz="1500" dirty="0">
                <a:latin typeface="Calibri"/>
                <a:cs typeface="Calibri"/>
              </a:rPr>
              <a:t>with </a:t>
            </a:r>
            <a:r>
              <a:rPr sz="1500" spc="-5" dirty="0">
                <a:latin typeface="Calibri"/>
                <a:cs typeface="Calibri"/>
              </a:rPr>
              <a:t>past  </a:t>
            </a:r>
            <a:r>
              <a:rPr sz="1500" dirty="0">
                <a:latin typeface="Calibri"/>
                <a:cs typeface="Calibri"/>
              </a:rPr>
              <a:t>claims.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342900" indent="-342900" algn="just">
              <a:lnSpc>
                <a:spcPct val="80000"/>
              </a:lnSpc>
            </a:pPr>
            <a:r>
              <a:rPr sz="1500" dirty="0">
                <a:latin typeface="Arial"/>
                <a:cs typeface="Arial"/>
              </a:rPr>
              <a:t>• </a:t>
            </a:r>
            <a:r>
              <a:rPr sz="1500" spc="-5" dirty="0">
                <a:latin typeface="Calibri"/>
                <a:cs typeface="Calibri"/>
              </a:rPr>
              <a:t>Prospective </a:t>
            </a:r>
            <a:r>
              <a:rPr sz="1500" dirty="0">
                <a:latin typeface="Calibri"/>
                <a:cs typeface="Calibri"/>
              </a:rPr>
              <a:t>loss </a:t>
            </a:r>
            <a:r>
              <a:rPr sz="1500" spc="-10" dirty="0">
                <a:latin typeface="Calibri"/>
                <a:cs typeface="Calibri"/>
              </a:rPr>
              <a:t>costs are </a:t>
            </a:r>
            <a:r>
              <a:rPr sz="1500" spc="-5" dirty="0">
                <a:latin typeface="Calibri"/>
                <a:cs typeface="Calibri"/>
              </a:rPr>
              <a:t>estimates of </a:t>
            </a:r>
            <a:r>
              <a:rPr sz="1500" spc="-10" dirty="0">
                <a:latin typeface="Calibri"/>
                <a:cs typeface="Calibri"/>
              </a:rPr>
              <a:t>future  </a:t>
            </a:r>
            <a:r>
              <a:rPr sz="1500" dirty="0">
                <a:latin typeface="Calibri"/>
                <a:cs typeface="Calibri"/>
              </a:rPr>
              <a:t>loss </a:t>
            </a:r>
            <a:r>
              <a:rPr sz="1500" spc="-5" dirty="0">
                <a:latin typeface="Calibri"/>
                <a:cs typeface="Calibri"/>
              </a:rPr>
              <a:t>costs, </a:t>
            </a:r>
            <a:r>
              <a:rPr sz="1500" dirty="0">
                <a:latin typeface="Calibri"/>
                <a:cs typeface="Calibri"/>
              </a:rPr>
              <a:t>which </a:t>
            </a:r>
            <a:r>
              <a:rPr sz="1500" spc="-10" dirty="0">
                <a:latin typeface="Calibri"/>
                <a:cs typeface="Calibri"/>
              </a:rPr>
              <a:t>are </a:t>
            </a:r>
            <a:r>
              <a:rPr sz="1500" spc="-5" dirty="0">
                <a:latin typeface="Calibri"/>
                <a:cs typeface="Calibri"/>
              </a:rPr>
              <a:t>derived by trending </a:t>
            </a:r>
            <a:r>
              <a:rPr sz="1500" dirty="0">
                <a:latin typeface="Calibri"/>
                <a:cs typeface="Calibri"/>
              </a:rPr>
              <a:t>and  </a:t>
            </a:r>
            <a:r>
              <a:rPr sz="1500" spc="-5" dirty="0">
                <a:latin typeface="Calibri"/>
                <a:cs typeface="Calibri"/>
              </a:rPr>
              <a:t>developing </a:t>
            </a:r>
            <a:r>
              <a:rPr sz="1500" spc="-10" dirty="0">
                <a:latin typeface="Calibri"/>
                <a:cs typeface="Calibri"/>
              </a:rPr>
              <a:t>historical </a:t>
            </a:r>
            <a:r>
              <a:rPr sz="1500" dirty="0">
                <a:latin typeface="Calibri"/>
                <a:cs typeface="Calibri"/>
              </a:rPr>
              <a:t>loss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costs.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905063"/>
            <a:ext cx="8229600" cy="4389755"/>
          </a:xfrm>
          <a:custGeom>
            <a:avLst/>
            <a:gdLst/>
            <a:ahLst/>
            <a:cxnLst/>
            <a:rect l="l" t="t" r="r" b="b"/>
            <a:pathLst>
              <a:path w="8229600" h="4389755">
                <a:moveTo>
                  <a:pt x="0" y="4389374"/>
                </a:moveTo>
                <a:lnTo>
                  <a:pt x="8229600" y="4389374"/>
                </a:lnTo>
                <a:lnTo>
                  <a:pt x="8229600" y="0"/>
                </a:lnTo>
                <a:lnTo>
                  <a:pt x="0" y="0"/>
                </a:lnTo>
                <a:lnTo>
                  <a:pt x="0" y="43893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905063"/>
            <a:ext cx="8229600" cy="4389755"/>
          </a:xfrm>
          <a:custGeom>
            <a:avLst/>
            <a:gdLst/>
            <a:ahLst/>
            <a:cxnLst/>
            <a:rect l="l" t="t" r="r" b="b"/>
            <a:pathLst>
              <a:path w="8229600" h="4389755">
                <a:moveTo>
                  <a:pt x="0" y="4389374"/>
                </a:moveTo>
                <a:lnTo>
                  <a:pt x="8229600" y="4389374"/>
                </a:lnTo>
                <a:lnTo>
                  <a:pt x="8229600" y="0"/>
                </a:lnTo>
                <a:lnTo>
                  <a:pt x="0" y="0"/>
                </a:lnTo>
                <a:lnTo>
                  <a:pt x="0" y="43893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845373"/>
            <a:ext cx="7999095" cy="3538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A.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MULTIPERIL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CROP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INSURANCE</a:t>
            </a:r>
            <a:endParaRPr sz="240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alibri"/>
                <a:cs typeface="Calibri"/>
              </a:rPr>
              <a:t>It </a:t>
            </a:r>
            <a:r>
              <a:rPr sz="2400" spc="-20" dirty="0">
                <a:latin typeface="Calibri"/>
                <a:cs typeface="Calibri"/>
              </a:rPr>
              <a:t>covers </a:t>
            </a:r>
            <a:r>
              <a:rPr sz="2400" spc="-10" dirty="0">
                <a:latin typeface="Calibri"/>
                <a:cs typeface="Calibri"/>
              </a:rPr>
              <a:t>crop </a:t>
            </a:r>
            <a:r>
              <a:rPr sz="2400" spc="-5" dirty="0">
                <a:latin typeface="Calibri"/>
                <a:cs typeface="Calibri"/>
              </a:rPr>
              <a:t>loss due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to:-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Fire </a:t>
            </a:r>
            <a:r>
              <a:rPr sz="2400" spc="-5" dirty="0">
                <a:latin typeface="Calibri"/>
                <a:cs typeface="Calibri"/>
              </a:rPr>
              <a:t>and Lightning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Calibri"/>
                <a:cs typeface="Calibri"/>
              </a:rPr>
              <a:t>hail 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Storm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9BBA58"/>
              </a:buClr>
              <a:buFont typeface="Wingdings"/>
              <a:buChar char=""/>
              <a:tabLst>
                <a:tab pos="287020" algn="l"/>
              </a:tabLst>
            </a:pPr>
            <a:r>
              <a:rPr sz="2400" spc="-15" dirty="0">
                <a:latin typeface="Calibri"/>
                <a:cs typeface="Calibri"/>
              </a:rPr>
              <a:t>Excessive rainfall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Font typeface="Wingdings"/>
              <a:buChar char=""/>
              <a:tabLst>
                <a:tab pos="287020" algn="l"/>
              </a:tabLst>
            </a:pPr>
            <a:r>
              <a:rPr sz="2400" spc="-20" dirty="0">
                <a:latin typeface="Calibri"/>
                <a:cs typeface="Calibri"/>
              </a:rPr>
              <a:t>Frost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9BBA58"/>
              </a:buClr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Calibri"/>
                <a:cs typeface="Calibri"/>
              </a:rPr>
              <a:t>flood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Font typeface="Wingdings"/>
              <a:buChar char=""/>
              <a:tabLst>
                <a:tab pos="287020" algn="l"/>
              </a:tabLst>
            </a:pPr>
            <a:r>
              <a:rPr sz="2400" spc="-10" dirty="0">
                <a:latin typeface="Calibri"/>
                <a:cs typeface="Calibri"/>
              </a:rPr>
              <a:t>Uncontrollable </a:t>
            </a:r>
            <a:r>
              <a:rPr sz="2400" spc="-5" dirty="0">
                <a:latin typeface="Calibri"/>
                <a:cs typeface="Calibri"/>
              </a:rPr>
              <a:t>disease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5" dirty="0">
                <a:latin typeface="Calibri"/>
                <a:cs typeface="Calibri"/>
              </a:rPr>
              <a:t>pests(additional </a:t>
            </a:r>
            <a:r>
              <a:rPr sz="2400" spc="-10" dirty="0">
                <a:latin typeface="Calibri"/>
                <a:cs typeface="Calibri"/>
              </a:rPr>
              <a:t>premium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needed)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447800"/>
            <a:ext cx="8229600" cy="457200"/>
          </a:xfrm>
          <a:custGeom>
            <a:avLst/>
            <a:gdLst/>
            <a:ahLst/>
            <a:cxnLst/>
            <a:rect l="l" t="t" r="r" b="b"/>
            <a:pathLst>
              <a:path w="8229600" h="457200">
                <a:moveTo>
                  <a:pt x="0" y="457200"/>
                </a:moveTo>
                <a:lnTo>
                  <a:pt x="8229600" y="457200"/>
                </a:lnTo>
                <a:lnTo>
                  <a:pt x="8229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447800"/>
            <a:ext cx="8229600" cy="457200"/>
          </a:xfrm>
          <a:custGeom>
            <a:avLst/>
            <a:gdLst/>
            <a:ahLst/>
            <a:cxnLst/>
            <a:rect l="l" t="t" r="r" b="b"/>
            <a:pathLst>
              <a:path w="8229600" h="457200">
                <a:moveTo>
                  <a:pt x="0" y="457200"/>
                </a:moveTo>
                <a:lnTo>
                  <a:pt x="8229600" y="457200"/>
                </a:lnTo>
                <a:lnTo>
                  <a:pt x="8229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1327149"/>
            <a:ext cx="2595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07110" algn="l"/>
              </a:tabLst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EIC	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OFFE</a:t>
            </a:r>
            <a:r>
              <a:rPr sz="4000" b="1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613" y="614197"/>
            <a:ext cx="518541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i="1" dirty="0">
                <a:latin typeface="Calibri"/>
                <a:cs typeface="Calibri"/>
                <a:hlinkClick r:id="rId2"/>
              </a:rPr>
              <a:t>GENERAL</a:t>
            </a:r>
            <a:r>
              <a:rPr sz="4400" i="1" spc="-50" dirty="0">
                <a:latin typeface="Calibri"/>
                <a:cs typeface="Calibri"/>
                <a:hlinkClick r:id="rId2"/>
              </a:rPr>
              <a:t> </a:t>
            </a:r>
            <a:r>
              <a:rPr sz="4400" i="1" spc="-30" dirty="0">
                <a:latin typeface="Calibri"/>
                <a:cs typeface="Calibri"/>
                <a:hlinkClick r:id="rId2"/>
              </a:rPr>
              <a:t>EXCLUSIONS;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1371345"/>
            <a:ext cx="4014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GENERAL</a:t>
            </a:r>
            <a:r>
              <a:rPr sz="3200" b="1" spc="-20" dirty="0">
                <a:latin typeface="Calibri"/>
                <a:cs typeface="Calibri"/>
              </a:rPr>
              <a:t> EXCLUSIONS:-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891323"/>
            <a:ext cx="8884920" cy="35052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i="1" spc="-5" dirty="0">
                <a:solidFill>
                  <a:srgbClr val="00AFEF"/>
                </a:solidFill>
                <a:latin typeface="Calibri"/>
                <a:cs typeface="Calibri"/>
              </a:rPr>
              <a:t>The </a:t>
            </a:r>
            <a:r>
              <a:rPr sz="2000" b="1" i="1" dirty="0">
                <a:solidFill>
                  <a:srgbClr val="00AFEF"/>
                </a:solidFill>
                <a:latin typeface="Calibri"/>
                <a:cs typeface="Calibri"/>
              </a:rPr>
              <a:t>Insurance does </a:t>
            </a:r>
            <a:r>
              <a:rPr sz="2000" b="1" i="1" spc="-5" dirty="0">
                <a:solidFill>
                  <a:srgbClr val="00AFEF"/>
                </a:solidFill>
                <a:latin typeface="Calibri"/>
                <a:cs typeface="Calibri"/>
              </a:rPr>
              <a:t>not</a:t>
            </a:r>
            <a:r>
              <a:rPr sz="2000" b="1" i="1" spc="-9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AFEF"/>
                </a:solidFill>
                <a:latin typeface="Calibri"/>
                <a:cs typeface="Calibri"/>
              </a:rPr>
              <a:t>cover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Any crop </a:t>
            </a:r>
            <a:r>
              <a:rPr sz="2000" b="1" spc="-5" dirty="0">
                <a:latin typeface="Calibri"/>
                <a:cs typeface="Calibri"/>
              </a:rPr>
              <a:t>which </a:t>
            </a:r>
            <a:r>
              <a:rPr sz="2000" b="1" dirty="0">
                <a:latin typeface="Calibri"/>
                <a:cs typeface="Calibri"/>
              </a:rPr>
              <a:t>has been </a:t>
            </a:r>
            <a:r>
              <a:rPr sz="2000" b="1" spc="-10" dirty="0">
                <a:latin typeface="Calibri"/>
                <a:cs typeface="Calibri"/>
              </a:rPr>
              <a:t>harvested </a:t>
            </a:r>
            <a:r>
              <a:rPr sz="2000" b="1" dirty="0">
                <a:latin typeface="Calibri"/>
                <a:cs typeface="Calibri"/>
              </a:rPr>
              <a:t>prior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inspection </a:t>
            </a:r>
            <a:r>
              <a:rPr sz="2000" b="1" spc="-5" dirty="0">
                <a:latin typeface="Calibri"/>
                <a:cs typeface="Calibri"/>
              </a:rPr>
              <a:t>by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Assessor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5" dirty="0">
                <a:latin typeface="Calibri"/>
                <a:cs typeface="Calibri"/>
              </a:rPr>
              <a:t>Hay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Straw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Theft </a:t>
            </a:r>
            <a:r>
              <a:rPr sz="2000" b="1" spc="-20" dirty="0">
                <a:latin typeface="Calibri"/>
                <a:cs typeface="Calibri"/>
              </a:rPr>
              <a:t>except </a:t>
            </a:r>
            <a:r>
              <a:rPr sz="2000" b="1" spc="-5" dirty="0">
                <a:latin typeface="Calibri"/>
                <a:cs typeface="Calibri"/>
              </a:rPr>
              <a:t>whilst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5" dirty="0">
                <a:latin typeface="Calibri"/>
                <a:cs typeface="Calibri"/>
              </a:rPr>
              <a:t>direct </a:t>
            </a:r>
            <a:r>
              <a:rPr sz="2000" b="1" spc="-10" dirty="0">
                <a:latin typeface="Calibri"/>
                <a:cs typeface="Calibri"/>
              </a:rPr>
              <a:t>transit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5" dirty="0">
                <a:latin typeface="Calibri"/>
                <a:cs typeface="Calibri"/>
              </a:rPr>
              <a:t>insured’s </a:t>
            </a:r>
            <a:r>
              <a:rPr sz="2000" b="1" spc="-5" dirty="0">
                <a:latin typeface="Calibri"/>
                <a:cs typeface="Calibri"/>
              </a:rPr>
              <a:t>permanent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storage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Loss or </a:t>
            </a:r>
            <a:r>
              <a:rPr sz="2000" b="1" spc="-5" dirty="0">
                <a:latin typeface="Calibri"/>
                <a:cs typeface="Calibri"/>
              </a:rPr>
              <a:t>damage </a:t>
            </a:r>
            <a:r>
              <a:rPr sz="2000" b="1" dirty="0">
                <a:latin typeface="Calibri"/>
                <a:cs typeface="Calibri"/>
              </a:rPr>
              <a:t>occasioned </a:t>
            </a:r>
            <a:r>
              <a:rPr sz="2000" b="1" spc="-5" dirty="0">
                <a:latin typeface="Calibri"/>
                <a:cs typeface="Calibri"/>
              </a:rPr>
              <a:t>by </a:t>
            </a:r>
            <a:r>
              <a:rPr sz="2000" b="1" dirty="0">
                <a:latin typeface="Calibri"/>
                <a:cs typeface="Calibri"/>
              </a:rPr>
              <a:t>or </a:t>
            </a:r>
            <a:r>
              <a:rPr sz="2000" b="1" spc="-5" dirty="0">
                <a:latin typeface="Calibri"/>
                <a:cs typeface="Calibri"/>
              </a:rPr>
              <a:t>through </a:t>
            </a:r>
            <a:r>
              <a:rPr sz="2000" b="1" dirty="0">
                <a:latin typeface="Calibri"/>
                <a:cs typeface="Calibri"/>
              </a:rPr>
              <a:t>or in </a:t>
            </a:r>
            <a:r>
              <a:rPr sz="2000" b="1" spc="-5" dirty="0">
                <a:latin typeface="Calibri"/>
                <a:cs typeface="Calibri"/>
              </a:rPr>
              <a:t>consequence directly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indirectly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5" dirty="0">
                <a:latin typeface="Calibri"/>
                <a:cs typeface="Calibri"/>
              </a:rPr>
              <a:t>any </a:t>
            </a:r>
            <a:r>
              <a:rPr sz="2000" b="1" dirty="0">
                <a:latin typeface="Calibri"/>
                <a:cs typeface="Calibri"/>
              </a:rPr>
              <a:t>of the </a:t>
            </a:r>
            <a:r>
              <a:rPr sz="2000" b="1" spc="-5" dirty="0">
                <a:latin typeface="Calibri"/>
                <a:cs typeface="Calibri"/>
              </a:rPr>
              <a:t>following occurrence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namely: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085"/>
              </a:spcBef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b="1" spc="-50" dirty="0">
                <a:latin typeface="Calibri"/>
                <a:cs typeface="Calibri"/>
              </a:rPr>
              <a:t>War, </a:t>
            </a:r>
            <a:r>
              <a:rPr sz="1800" b="1" spc="-10" dirty="0">
                <a:latin typeface="Calibri"/>
                <a:cs typeface="Calibri"/>
              </a:rPr>
              <a:t>Invasion, </a:t>
            </a:r>
            <a:r>
              <a:rPr sz="1800" b="1" dirty="0">
                <a:latin typeface="Calibri"/>
                <a:cs typeface="Calibri"/>
              </a:rPr>
              <a:t>act of </a:t>
            </a:r>
            <a:r>
              <a:rPr sz="1800" b="1" spc="-10" dirty="0">
                <a:latin typeface="Calibri"/>
                <a:cs typeface="Calibri"/>
              </a:rPr>
              <a:t>foreign </a:t>
            </a:r>
            <a:r>
              <a:rPr sz="1800" b="1" spc="-25" dirty="0">
                <a:latin typeface="Calibri"/>
                <a:cs typeface="Calibri"/>
              </a:rPr>
              <a:t>enemy, </a:t>
            </a:r>
            <a:r>
              <a:rPr sz="1800" b="1" spc="-5" dirty="0">
                <a:latin typeface="Calibri"/>
                <a:cs typeface="Calibri"/>
              </a:rPr>
              <a:t>hostilities </a:t>
            </a:r>
            <a:r>
              <a:rPr sz="1800" b="1" dirty="0">
                <a:latin typeface="Calibri"/>
                <a:cs typeface="Calibri"/>
              </a:rPr>
              <a:t>or </a:t>
            </a:r>
            <a:r>
              <a:rPr sz="1800" b="1" spc="-15" dirty="0">
                <a:latin typeface="Calibri"/>
                <a:cs typeface="Calibri"/>
              </a:rPr>
              <a:t>warlike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operations.</a:t>
            </a:r>
            <a:endParaRPr sz="18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9BBA58"/>
              </a:buClr>
              <a:buSzPct val="94444"/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b="1" spc="-15" dirty="0">
                <a:latin typeface="Calibri"/>
                <a:cs typeface="Calibri"/>
              </a:rPr>
              <a:t>Volcanic </a:t>
            </a:r>
            <a:r>
              <a:rPr sz="1800" b="1" spc="-5" dirty="0">
                <a:latin typeface="Calibri"/>
                <a:cs typeface="Calibri"/>
              </a:rPr>
              <a:t>eruption, subsidence, landslide, erosion, </a:t>
            </a:r>
            <a:r>
              <a:rPr sz="1800" b="1" dirty="0">
                <a:latin typeface="Calibri"/>
                <a:cs typeface="Calibri"/>
              </a:rPr>
              <a:t>or other </a:t>
            </a:r>
            <a:r>
              <a:rPr sz="1800" b="1" spc="-10" dirty="0">
                <a:latin typeface="Calibri"/>
                <a:cs typeface="Calibri"/>
              </a:rPr>
              <a:t>convulsion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nature.</a:t>
            </a:r>
            <a:endParaRPr sz="1800">
              <a:latin typeface="Calibri"/>
              <a:cs typeface="Calibri"/>
            </a:endParaRPr>
          </a:p>
          <a:p>
            <a:pPr marL="287020" marR="247015" indent="-274320">
              <a:lnSpc>
                <a:spcPct val="100000"/>
              </a:lnSpc>
              <a:spcBef>
                <a:spcPts val="430"/>
              </a:spcBef>
              <a:buClr>
                <a:srgbClr val="9BBA58"/>
              </a:buClr>
              <a:buSzPct val="94444"/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b="1" spc="-10" dirty="0">
                <a:latin typeface="Calibri"/>
                <a:cs typeface="Calibri"/>
              </a:rPr>
              <a:t>Infestation,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vermin,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pests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animals,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birds,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insects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natural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enemies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disease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 </a:t>
            </a:r>
            <a:r>
              <a:rPr sz="1800" b="1" spc="-5" dirty="0">
                <a:latin typeface="Calibri"/>
                <a:cs typeface="Calibri"/>
              </a:rPr>
              <a:t>every description whether </a:t>
            </a:r>
            <a:r>
              <a:rPr sz="1800" b="1" spc="-10" dirty="0">
                <a:latin typeface="Calibri"/>
                <a:cs typeface="Calibri"/>
              </a:rPr>
              <a:t>evident </a:t>
            </a:r>
            <a:r>
              <a:rPr sz="1800" b="1" dirty="0">
                <a:latin typeface="Calibri"/>
                <a:cs typeface="Calibri"/>
              </a:rPr>
              <a:t>in the </a:t>
            </a:r>
            <a:r>
              <a:rPr sz="1800" b="1" spc="-10" dirty="0">
                <a:latin typeface="Calibri"/>
                <a:cs typeface="Calibri"/>
              </a:rPr>
              <a:t>crop </a:t>
            </a:r>
            <a:r>
              <a:rPr sz="1800" b="1" spc="-15" dirty="0">
                <a:latin typeface="Calibri"/>
                <a:cs typeface="Calibri"/>
              </a:rPr>
              <a:t>before </a:t>
            </a:r>
            <a:r>
              <a:rPr sz="1800" b="1" dirty="0">
                <a:latin typeface="Calibri"/>
                <a:cs typeface="Calibri"/>
              </a:rPr>
              <a:t>or </a:t>
            </a:r>
            <a:r>
              <a:rPr sz="1800" b="1" spc="-10" dirty="0">
                <a:latin typeface="Calibri"/>
                <a:cs typeface="Calibri"/>
              </a:rPr>
              <a:t>after </a:t>
            </a:r>
            <a:r>
              <a:rPr sz="1800" b="1" dirty="0">
                <a:latin typeface="Calibri"/>
                <a:cs typeface="Calibri"/>
              </a:rPr>
              <a:t>an </a:t>
            </a:r>
            <a:r>
              <a:rPr sz="1800" b="1" spc="-5" dirty="0">
                <a:latin typeface="Calibri"/>
                <a:cs typeface="Calibri"/>
              </a:rPr>
              <a:t>insured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event.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362202"/>
            <a:ext cx="8724900" cy="423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Specific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exclusions:-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Consequential loss 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40" dirty="0">
                <a:latin typeface="Calibri"/>
                <a:cs typeface="Calibri"/>
              </a:rPr>
              <a:t>delay, </a:t>
            </a:r>
            <a:r>
              <a:rPr sz="2400" spc="-10" dirty="0">
                <a:latin typeface="Calibri"/>
                <a:cs typeface="Calibri"/>
              </a:rPr>
              <a:t>detention or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confiscation.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Weight </a:t>
            </a:r>
            <a:r>
              <a:rPr sz="2400" spc="-5" dirty="0">
                <a:latin typeface="Calibri"/>
                <a:cs typeface="Calibri"/>
              </a:rPr>
              <a:t>losses unless 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theft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fortuitous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circumstances.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Theft by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insured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employees.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5" dirty="0">
                <a:latin typeface="Calibri"/>
                <a:cs typeface="Calibri"/>
              </a:rPr>
              <a:t>Transit </a:t>
            </a:r>
            <a:r>
              <a:rPr sz="2400" spc="-10" dirty="0">
                <a:latin typeface="Calibri"/>
                <a:cs typeface="Calibri"/>
              </a:rPr>
              <a:t>risks </a:t>
            </a:r>
            <a:r>
              <a:rPr sz="2400" spc="-5" dirty="0">
                <a:latin typeface="Calibri"/>
                <a:cs typeface="Calibri"/>
              </a:rPr>
              <a:t>outside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borders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Ethiopia</a:t>
            </a:r>
            <a:endParaRPr sz="2400">
              <a:latin typeface="Calibri"/>
              <a:cs typeface="Calibri"/>
            </a:endParaRPr>
          </a:p>
          <a:p>
            <a:pPr marL="355600" marR="196850" indent="-342900">
              <a:lnSpc>
                <a:spcPct val="100000"/>
              </a:lnSpc>
              <a:spcBef>
                <a:spcPts val="1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Theft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crop whilst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road </a:t>
            </a:r>
            <a:r>
              <a:rPr sz="2400" spc="-5" dirty="0">
                <a:latin typeface="Calibri"/>
                <a:cs typeface="Calibri"/>
              </a:rPr>
              <a:t>vehicle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5" dirty="0">
                <a:latin typeface="Calibri"/>
                <a:cs typeface="Calibri"/>
              </a:rPr>
              <a:t>has been </a:t>
            </a:r>
            <a:r>
              <a:rPr sz="2400" spc="-10" dirty="0">
                <a:latin typeface="Calibri"/>
                <a:cs typeface="Calibri"/>
              </a:rPr>
              <a:t>left  unattended.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046605" algn="l"/>
              </a:tabLst>
            </a:pPr>
            <a:r>
              <a:rPr sz="2400" spc="-5" dirty="0">
                <a:latin typeface="Calibri"/>
                <a:cs typeface="Calibri"/>
              </a:rPr>
              <a:t>Unexplained	</a:t>
            </a:r>
            <a:r>
              <a:rPr sz="2400" spc="-10" dirty="0">
                <a:latin typeface="Calibri"/>
                <a:cs typeface="Calibri"/>
              </a:rPr>
              <a:t>disappearance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unaccountable </a:t>
            </a:r>
            <a:r>
              <a:rPr sz="2400" spc="-5" dirty="0">
                <a:latin typeface="Calibri"/>
                <a:cs typeface="Calibri"/>
              </a:rPr>
              <a:t>losses of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5" dirty="0">
                <a:latin typeface="Calibri"/>
                <a:cs typeface="Calibri"/>
              </a:rPr>
              <a:t>form </a:t>
            </a:r>
            <a:r>
              <a:rPr sz="2400" spc="-5" dirty="0">
                <a:latin typeface="Calibri"/>
                <a:cs typeface="Calibri"/>
              </a:rPr>
              <a:t>or  </a:t>
            </a:r>
            <a:r>
              <a:rPr sz="2400" dirty="0">
                <a:latin typeface="Calibri"/>
                <a:cs typeface="Calibri"/>
              </a:rPr>
              <a:t>kind </a:t>
            </a:r>
            <a:r>
              <a:rPr sz="2400" spc="-10" dirty="0">
                <a:latin typeface="Calibri"/>
                <a:cs typeface="Calibri"/>
              </a:rPr>
              <a:t>whatsoever </a:t>
            </a:r>
            <a:r>
              <a:rPr sz="2400" spc="-5" dirty="0">
                <a:latin typeface="Calibri"/>
                <a:cs typeface="Calibri"/>
              </a:rPr>
              <a:t>or normal </a:t>
            </a:r>
            <a:r>
              <a:rPr sz="2400" spc="-10" dirty="0">
                <a:latin typeface="Calibri"/>
                <a:cs typeface="Calibri"/>
              </a:rPr>
              <a:t>shrinkage </a:t>
            </a:r>
            <a:r>
              <a:rPr sz="2400" spc="-5" dirty="0">
                <a:latin typeface="Calibri"/>
                <a:cs typeface="Calibri"/>
              </a:rPr>
              <a:t>or normal loss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weight.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Loss or </a:t>
            </a:r>
            <a:r>
              <a:rPr sz="2400" spc="-10" dirty="0">
                <a:latin typeface="Calibri"/>
                <a:cs typeface="Calibri"/>
              </a:rPr>
              <a:t>damage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bad </a:t>
            </a:r>
            <a:r>
              <a:rPr sz="2400" spc="-25" dirty="0">
                <a:latin typeface="Calibri"/>
                <a:cs typeface="Calibri"/>
              </a:rPr>
              <a:t>state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roads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rail.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0728" y="461594"/>
            <a:ext cx="6625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SUM-INSURED</a:t>
            </a:r>
            <a:r>
              <a:rPr sz="4400" spc="-40" dirty="0"/>
              <a:t> CALCULATION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1465834"/>
            <a:ext cx="715327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0" marR="5080" indent="-12579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EXAMPLE </a:t>
            </a:r>
            <a:r>
              <a:rPr sz="1800" dirty="0">
                <a:latin typeface="Calibri"/>
                <a:cs typeface="Calibri"/>
              </a:rPr>
              <a:t>; </a:t>
            </a:r>
            <a:r>
              <a:rPr sz="1800" spc="-5" dirty="0">
                <a:latin typeface="Calibri"/>
                <a:cs typeface="Calibri"/>
              </a:rPr>
              <a:t>Sidama seed enterprise notify </a:t>
            </a:r>
            <a:r>
              <a:rPr sz="1800" spc="-10" dirty="0">
                <a:latin typeface="Calibri"/>
                <a:cs typeface="Calibri"/>
              </a:rPr>
              <a:t>to insure </a:t>
            </a:r>
            <a:r>
              <a:rPr sz="1800" spc="-5" dirty="0">
                <a:latin typeface="Calibri"/>
                <a:cs typeface="Calibri"/>
              </a:rPr>
              <a:t>its </a:t>
            </a:r>
            <a:r>
              <a:rPr sz="1800" dirty="0">
                <a:latin typeface="Calibri"/>
                <a:cs typeface="Calibri"/>
              </a:rPr>
              <a:t>seed </a:t>
            </a:r>
            <a:r>
              <a:rPr sz="1800" spc="-10" dirty="0">
                <a:latin typeface="Calibri"/>
                <a:cs typeface="Calibri"/>
              </a:rPr>
              <a:t>maize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5" dirty="0">
                <a:latin typeface="Calibri"/>
                <a:cs typeface="Calibri"/>
              </a:rPr>
              <a:t>follows;  </a:t>
            </a:r>
            <a:r>
              <a:rPr sz="1800" spc="-50" dirty="0">
                <a:latin typeface="Calibri"/>
                <a:cs typeface="Calibri"/>
              </a:rPr>
              <a:t>TOTAL </a:t>
            </a:r>
            <a:r>
              <a:rPr sz="1800" spc="-5" dirty="0">
                <a:latin typeface="Calibri"/>
                <a:cs typeface="Calibri"/>
              </a:rPr>
              <a:t>LAND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-500HA</a:t>
            </a:r>
            <a:endParaRPr sz="1800">
              <a:latin typeface="Calibri"/>
              <a:cs typeface="Calibri"/>
            </a:endParaRPr>
          </a:p>
          <a:p>
            <a:pPr marL="1270000" marR="3500754">
              <a:lnSpc>
                <a:spcPct val="100000"/>
              </a:lnSpc>
              <a:tabLst>
                <a:tab pos="1945005" algn="l"/>
              </a:tabLst>
            </a:pPr>
            <a:r>
              <a:rPr sz="1800" spc="-40" dirty="0">
                <a:latin typeface="Calibri"/>
                <a:cs typeface="Calibri"/>
              </a:rPr>
              <a:t>CULTIVATED </a:t>
            </a:r>
            <a:r>
              <a:rPr sz="1800" spc="-5" dirty="0">
                <a:latin typeface="Calibri"/>
                <a:cs typeface="Calibri"/>
              </a:rPr>
              <a:t>LAND-300HA  YIELD	</a:t>
            </a:r>
            <a:r>
              <a:rPr sz="1800" dirty="0">
                <a:latin typeface="Calibri"/>
                <a:cs typeface="Calibri"/>
              </a:rPr>
              <a:t>-30QL/HA  </a:t>
            </a:r>
            <a:r>
              <a:rPr sz="1800" spc="-5" dirty="0">
                <a:latin typeface="Calibri"/>
                <a:cs typeface="Calibri"/>
              </a:rPr>
              <a:t>MARKET PRICE-1800/QL  PREMIUM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RATE-3.2%</a:t>
            </a:r>
            <a:endParaRPr sz="1800">
              <a:latin typeface="Calibri"/>
              <a:cs typeface="Calibri"/>
            </a:endParaRPr>
          </a:p>
          <a:p>
            <a:pPr marL="137541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DEDUCTIBLE-25% OF </a:t>
            </a:r>
            <a:r>
              <a:rPr sz="1800" spc="-15" dirty="0">
                <a:latin typeface="Calibri"/>
                <a:cs typeface="Calibri"/>
              </a:rPr>
              <a:t>EACH </a:t>
            </a:r>
            <a:r>
              <a:rPr sz="1800" spc="-10" dirty="0">
                <a:latin typeface="Calibri"/>
                <a:cs typeface="Calibri"/>
              </a:rPr>
              <a:t>&amp;EVERY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LOSS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1,pre-risk </a:t>
            </a:r>
            <a:r>
              <a:rPr sz="1800" spc="-5" dirty="0">
                <a:latin typeface="Calibri"/>
                <a:cs typeface="Calibri"/>
              </a:rPr>
              <a:t>assessment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decide whether it is </a:t>
            </a:r>
            <a:r>
              <a:rPr sz="1800" spc="-10" dirty="0">
                <a:latin typeface="Calibri"/>
                <a:cs typeface="Calibri"/>
              </a:rPr>
              <a:t>insurable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 </a:t>
            </a:r>
            <a:r>
              <a:rPr sz="1800" spc="-5" dirty="0">
                <a:latin typeface="Calibri"/>
                <a:cs typeface="Calibri"/>
              </a:rPr>
              <a:t>,sum </a:t>
            </a:r>
            <a:r>
              <a:rPr sz="1800" spc="-10" dirty="0">
                <a:latin typeface="Calibri"/>
                <a:cs typeface="Calibri"/>
              </a:rPr>
              <a:t>insured calculation 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35" dirty="0">
                <a:latin typeface="Calibri"/>
                <a:cs typeface="Calibri"/>
              </a:rPr>
              <a:t>SI=CULTIVATED </a:t>
            </a:r>
            <a:r>
              <a:rPr sz="1800" spc="-5" dirty="0">
                <a:latin typeface="Calibri"/>
                <a:cs typeface="Calibri"/>
              </a:rPr>
              <a:t>LAND*YIELD /HA*MARKET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  <a:p>
            <a:pPr marL="334645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=100HA*30QL*1800</a:t>
            </a:r>
            <a:endParaRPr sz="1800">
              <a:latin typeface="Calibri"/>
              <a:cs typeface="Calibri"/>
            </a:endParaRPr>
          </a:p>
          <a:p>
            <a:pPr marL="64135" marR="2467610" indent="2830195">
              <a:lnSpc>
                <a:spcPct val="100000"/>
              </a:lnSpc>
            </a:pPr>
            <a:r>
              <a:rPr sz="1800" spc="0" dirty="0">
                <a:latin typeface="Calibri"/>
                <a:cs typeface="Calibri"/>
              </a:rPr>
              <a:t>=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5,400,000.00BI</a:t>
            </a: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3,PREMIUM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5,400,000.00*3.2%</a:t>
            </a:r>
            <a:endParaRPr sz="1800">
              <a:latin typeface="Calibri"/>
              <a:cs typeface="Calibri"/>
            </a:endParaRPr>
          </a:p>
          <a:p>
            <a:pPr marL="14789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=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172,800.00BIRR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88620"/>
            <a:ext cx="7329805" cy="40068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i="1" dirty="0">
                <a:solidFill>
                  <a:srgbClr val="00AFEF"/>
                </a:solidFill>
                <a:latin typeface="Calibri"/>
                <a:cs typeface="Calibri"/>
              </a:rPr>
              <a:t>Individuals</a:t>
            </a:r>
            <a:r>
              <a:rPr sz="1400" b="1" i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AFEF"/>
                </a:solidFill>
                <a:latin typeface="Calibri"/>
                <a:cs typeface="Calibri"/>
              </a:rPr>
              <a:t>/producers</a:t>
            </a:r>
            <a:endParaRPr sz="140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Illness</a:t>
            </a:r>
            <a:endParaRPr sz="140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Accident</a:t>
            </a:r>
            <a:endParaRPr sz="1400">
              <a:latin typeface="Calibri"/>
              <a:cs typeface="Calibri"/>
            </a:endParaRPr>
          </a:p>
          <a:p>
            <a:pPr marL="170815" marR="6181725" indent="-158115">
              <a:lnSpc>
                <a:spcPct val="12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Death </a:t>
            </a:r>
            <a:r>
              <a:rPr sz="1400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AFEF"/>
                </a:solidFill>
                <a:latin typeface="Calibri"/>
                <a:cs typeface="Calibri"/>
              </a:rPr>
              <a:t>Ma</a:t>
            </a:r>
            <a:r>
              <a:rPr sz="1400" spc="-10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00AFEF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AFE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Skills</a:t>
            </a:r>
            <a:endParaRPr sz="140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Investment </a:t>
            </a:r>
            <a:r>
              <a:rPr sz="1400" spc="-5" dirty="0">
                <a:latin typeface="Calibri"/>
                <a:cs typeface="Calibri"/>
              </a:rPr>
              <a:t>decisions-choice of</a:t>
            </a:r>
            <a:r>
              <a:rPr sz="1400" spc="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enterprise</a:t>
            </a:r>
            <a:endParaRPr sz="140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Cultivation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methods</a:t>
            </a:r>
            <a:endParaRPr sz="140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Risk </a:t>
            </a:r>
            <a:r>
              <a:rPr sz="1400" spc="-5" dirty="0">
                <a:latin typeface="Calibri"/>
                <a:cs typeface="Calibri"/>
              </a:rPr>
              <a:t>management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methods</a:t>
            </a:r>
            <a:endParaRPr sz="1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509"/>
              </a:spcBef>
            </a:pPr>
            <a:r>
              <a:rPr sz="2400" b="1" i="1" spc="-10" dirty="0">
                <a:solidFill>
                  <a:srgbClr val="00AF50"/>
                </a:solidFill>
                <a:latin typeface="Calibri"/>
                <a:cs typeface="Calibri"/>
              </a:rPr>
              <a:t>agriculture </a:t>
            </a:r>
            <a:r>
              <a:rPr sz="2400" b="1" i="1" spc="-5" dirty="0">
                <a:solidFill>
                  <a:srgbClr val="00AF50"/>
                </a:solidFill>
                <a:latin typeface="Calibri"/>
                <a:cs typeface="Calibri"/>
              </a:rPr>
              <a:t>risk</a:t>
            </a:r>
            <a:r>
              <a:rPr sz="2400" b="1" i="1" spc="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AF50"/>
                </a:solidFill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00" b="1" i="1" spc="-5" dirty="0">
                <a:latin typeface="Calibri"/>
                <a:cs typeface="Calibri"/>
              </a:rPr>
              <a:t>Methods of farmer employee </a:t>
            </a:r>
            <a:r>
              <a:rPr sz="1400" b="1" i="1" dirty="0">
                <a:latin typeface="Calibri"/>
                <a:cs typeface="Calibri"/>
              </a:rPr>
              <a:t>in managing </a:t>
            </a:r>
            <a:r>
              <a:rPr sz="1400" b="1" i="1" spc="-5" dirty="0">
                <a:latin typeface="Calibri"/>
                <a:cs typeface="Calibri"/>
              </a:rPr>
              <a:t>risk </a:t>
            </a:r>
            <a:r>
              <a:rPr sz="1400" b="1" i="1" dirty="0">
                <a:latin typeface="Calibri"/>
                <a:cs typeface="Calibri"/>
              </a:rPr>
              <a:t>in the</a:t>
            </a:r>
            <a:r>
              <a:rPr sz="1400" b="1" i="1" spc="-13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farm:</a:t>
            </a:r>
            <a:endParaRPr sz="1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34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400" b="1" i="1" spc="-10" dirty="0">
                <a:latin typeface="Calibri"/>
                <a:cs typeface="Calibri"/>
              </a:rPr>
              <a:t>Avoid </a:t>
            </a:r>
            <a:r>
              <a:rPr sz="1400" b="1" i="1" dirty="0">
                <a:latin typeface="Calibri"/>
                <a:cs typeface="Calibri"/>
              </a:rPr>
              <a:t>the </a:t>
            </a:r>
            <a:r>
              <a:rPr sz="1400" b="1" i="1" spc="-5" dirty="0">
                <a:latin typeface="Calibri"/>
                <a:cs typeface="Calibri"/>
              </a:rPr>
              <a:t>risk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-5" dirty="0">
                <a:latin typeface="Calibri"/>
                <a:cs typeface="Calibri"/>
              </a:rPr>
              <a:t>plant </a:t>
            </a:r>
            <a:r>
              <a:rPr sz="1400" dirty="0">
                <a:latin typeface="Calibri"/>
                <a:cs typeface="Calibri"/>
              </a:rPr>
              <a:t>early </a:t>
            </a:r>
            <a:r>
              <a:rPr sz="1400" spc="-10" dirty="0">
                <a:latin typeface="Calibri"/>
                <a:cs typeface="Calibri"/>
              </a:rPr>
              <a:t>to avoid </a:t>
            </a:r>
            <a:r>
              <a:rPr sz="1400" spc="-5" dirty="0">
                <a:latin typeface="Calibri"/>
                <a:cs typeface="Calibri"/>
              </a:rPr>
              <a:t>pest and </a:t>
            </a:r>
            <a:r>
              <a:rPr sz="1400" dirty="0">
                <a:latin typeface="Calibri"/>
                <a:cs typeface="Calibri"/>
              </a:rPr>
              <a:t>disease </a:t>
            </a:r>
            <a:r>
              <a:rPr sz="1400" spc="-10" dirty="0">
                <a:latin typeface="Calibri"/>
                <a:cs typeface="Calibri"/>
              </a:rPr>
              <a:t>attack </a:t>
            </a: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spc="-10" dirty="0">
                <a:latin typeface="Calibri"/>
                <a:cs typeface="Calibri"/>
              </a:rPr>
              <a:t>rainy </a:t>
            </a:r>
            <a:r>
              <a:rPr sz="1400" spc="-5" dirty="0">
                <a:latin typeface="Calibri"/>
                <a:cs typeface="Calibri"/>
              </a:rPr>
              <a:t>season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harvest during </a:t>
            </a:r>
            <a:r>
              <a:rPr sz="1400" dirty="0">
                <a:latin typeface="Calibri"/>
                <a:cs typeface="Calibri"/>
              </a:rPr>
              <a:t>dry  </a:t>
            </a:r>
            <a:r>
              <a:rPr sz="1400" spc="-5" dirty="0">
                <a:latin typeface="Calibri"/>
                <a:cs typeface="Calibri"/>
              </a:rPr>
              <a:t>season….?(e.g sesame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,tomato….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400" b="1" i="1" dirty="0">
                <a:latin typeface="Calibri"/>
                <a:cs typeface="Calibri"/>
              </a:rPr>
              <a:t>Minimize the </a:t>
            </a:r>
            <a:r>
              <a:rPr sz="1400" b="1" i="1" spc="-5" dirty="0">
                <a:latin typeface="Calibri"/>
                <a:cs typeface="Calibri"/>
              </a:rPr>
              <a:t>risk </a:t>
            </a:r>
            <a:r>
              <a:rPr sz="1400" spc="-5" dirty="0">
                <a:latin typeface="Calibri"/>
                <a:cs typeface="Calibri"/>
              </a:rPr>
              <a:t>,plant </a:t>
            </a:r>
            <a:r>
              <a:rPr sz="1400" spc="-5" dirty="0">
                <a:solidFill>
                  <a:srgbClr val="00AFEF"/>
                </a:solidFill>
                <a:latin typeface="Calibri"/>
                <a:cs typeface="Calibri"/>
              </a:rPr>
              <a:t>windbreak </a:t>
            </a:r>
            <a:r>
              <a:rPr sz="1400" spc="-10" dirty="0">
                <a:latin typeface="Calibri"/>
                <a:cs typeface="Calibri"/>
              </a:rPr>
              <a:t>trees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-10" dirty="0">
                <a:latin typeface="Calibri"/>
                <a:cs typeface="Calibri"/>
              </a:rPr>
              <a:t>firebreak </a:t>
            </a:r>
            <a:r>
              <a:rPr sz="1400" spc="-5" dirty="0">
                <a:latin typeface="Calibri"/>
                <a:cs typeface="Calibri"/>
              </a:rPr>
              <a:t>(within </a:t>
            </a:r>
            <a:r>
              <a:rPr sz="1400" spc="-5" dirty="0">
                <a:solidFill>
                  <a:srgbClr val="00AFEF"/>
                </a:solidFill>
                <a:latin typeface="Calibri"/>
                <a:cs typeface="Calibri"/>
              </a:rPr>
              <a:t>10-15m </a:t>
            </a:r>
            <a:r>
              <a:rPr sz="1400" spc="-5" dirty="0">
                <a:latin typeface="Calibri"/>
                <a:cs typeface="Calibri"/>
              </a:rPr>
              <a:t>gap),soil </a:t>
            </a:r>
            <a:r>
              <a:rPr sz="1400" spc="-15" dirty="0">
                <a:latin typeface="Calibri"/>
                <a:cs typeface="Calibri"/>
              </a:rPr>
              <a:t>dike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etc…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400" b="1" i="1" spc="-10" dirty="0">
                <a:latin typeface="Calibri"/>
                <a:cs typeface="Calibri"/>
              </a:rPr>
              <a:t>Retain </a:t>
            </a:r>
            <a:r>
              <a:rPr sz="1400" b="1" i="1" dirty="0">
                <a:latin typeface="Calibri"/>
                <a:cs typeface="Calibri"/>
              </a:rPr>
              <a:t>the </a:t>
            </a:r>
            <a:r>
              <a:rPr sz="1400" b="1" i="1" spc="-5" dirty="0">
                <a:latin typeface="Calibri"/>
                <a:cs typeface="Calibri"/>
              </a:rPr>
              <a:t>risk </a:t>
            </a:r>
            <a:r>
              <a:rPr sz="1400" spc="-5" dirty="0">
                <a:latin typeface="Calibri"/>
                <a:cs typeface="Calibri"/>
              </a:rPr>
              <a:t>,don’t plant without </a:t>
            </a:r>
            <a:r>
              <a:rPr sz="1400" spc="-15" dirty="0">
                <a:latin typeface="Calibri"/>
                <a:cs typeface="Calibri"/>
              </a:rPr>
              <a:t>regard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weather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information…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653229"/>
            <a:ext cx="69665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SHARE </a:t>
            </a:r>
            <a:r>
              <a:rPr sz="3200" b="1" spc="-30" dirty="0">
                <a:solidFill>
                  <a:srgbClr val="00AF50"/>
                </a:solidFill>
                <a:latin typeface="Calibri"/>
                <a:cs typeface="Calibri"/>
              </a:rPr>
              <a:t>YOUR </a:t>
            </a:r>
            <a:r>
              <a:rPr sz="3200" b="1" spc="-35" dirty="0">
                <a:solidFill>
                  <a:srgbClr val="00AF50"/>
                </a:solidFill>
                <a:latin typeface="Calibri"/>
                <a:cs typeface="Calibri"/>
              </a:rPr>
              <a:t>FARMS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RISK </a:t>
            </a:r>
            <a:r>
              <a:rPr sz="3200" b="1" spc="-45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32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INSURANCE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752" y="5155590"/>
            <a:ext cx="2087245" cy="10502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44780" indent="-132080">
              <a:lnSpc>
                <a:spcPct val="100000"/>
              </a:lnSpc>
              <a:spcBef>
                <a:spcPts val="434"/>
              </a:spcBef>
              <a:buChar char="-"/>
              <a:tabLst>
                <a:tab pos="145415" algn="l"/>
              </a:tabLst>
            </a:pPr>
            <a:r>
              <a:rPr sz="1400" spc="-10" dirty="0">
                <a:latin typeface="Calibri"/>
                <a:cs typeface="Calibri"/>
              </a:rPr>
              <a:t>crop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insurance</a:t>
            </a:r>
            <a:endParaRPr sz="14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spcBef>
                <a:spcPts val="335"/>
              </a:spcBef>
              <a:buChar char="-"/>
              <a:tabLst>
                <a:tab pos="106045" algn="l"/>
              </a:tabLst>
            </a:pPr>
            <a:r>
              <a:rPr sz="1400" spc="-10" dirty="0">
                <a:latin typeface="Calibri"/>
                <a:cs typeface="Calibri"/>
              </a:rPr>
              <a:t>cotton</a:t>
            </a:r>
            <a:r>
              <a:rPr sz="1400" spc="-5" dirty="0">
                <a:latin typeface="Calibri"/>
                <a:cs typeface="Calibri"/>
              </a:rPr>
              <a:t> insurance</a:t>
            </a:r>
            <a:endParaRPr sz="14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spcBef>
                <a:spcPts val="335"/>
              </a:spcBef>
              <a:buChar char="-"/>
              <a:tabLst>
                <a:tab pos="106045" algn="l"/>
              </a:tabLst>
            </a:pPr>
            <a:r>
              <a:rPr sz="1400" spc="-10" dirty="0">
                <a:latin typeface="Calibri"/>
                <a:cs typeface="Calibri"/>
              </a:rPr>
              <a:t>coffee </a:t>
            </a:r>
            <a:r>
              <a:rPr sz="1400" spc="-5" dirty="0">
                <a:latin typeface="Calibri"/>
                <a:cs typeface="Calibri"/>
              </a:rPr>
              <a:t>plantation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insurance</a:t>
            </a:r>
            <a:endParaRPr sz="14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spcBef>
                <a:spcPts val="340"/>
              </a:spcBef>
              <a:buChar char="-"/>
              <a:tabLst>
                <a:tab pos="106045" algn="l"/>
              </a:tabLst>
            </a:pPr>
            <a:r>
              <a:rPr sz="1400" spc="-5" dirty="0">
                <a:latin typeface="Calibri"/>
                <a:cs typeface="Calibri"/>
              </a:rPr>
              <a:t>livestock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insurance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7846" y="5155590"/>
            <a:ext cx="3006090" cy="10502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434"/>
              </a:spcBef>
            </a:pPr>
            <a:r>
              <a:rPr sz="1400" spc="-10" dirty="0">
                <a:latin typeface="Calibri"/>
                <a:cs typeface="Calibri"/>
              </a:rPr>
              <a:t>-horticulturalist’s/green </a:t>
            </a:r>
            <a:r>
              <a:rPr sz="1400" spc="-5" dirty="0">
                <a:latin typeface="Calibri"/>
                <a:cs typeface="Calibri"/>
              </a:rPr>
              <a:t>house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insurance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Calibri"/>
                <a:cs typeface="Calibri"/>
              </a:rPr>
              <a:t>-ornamental plants </a:t>
            </a:r>
            <a:r>
              <a:rPr sz="1400" dirty="0">
                <a:latin typeface="Calibri"/>
                <a:cs typeface="Calibri"/>
              </a:rPr>
              <a:t>&amp; </a:t>
            </a:r>
            <a:r>
              <a:rPr sz="1400" spc="-5" dirty="0">
                <a:latin typeface="Calibri"/>
                <a:cs typeface="Calibri"/>
              </a:rPr>
              <a:t>herbs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,vegetables</a:t>
            </a:r>
            <a:endParaRPr sz="14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Calibri"/>
                <a:cs typeface="Calibri"/>
              </a:rPr>
              <a:t>-poultry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insurance</a:t>
            </a:r>
            <a:endParaRPr sz="14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Calibri"/>
                <a:cs typeface="Calibri"/>
              </a:rPr>
              <a:t>- </a:t>
            </a:r>
            <a:r>
              <a:rPr sz="1400" spc="-10" dirty="0">
                <a:latin typeface="Calibri"/>
                <a:cs typeface="Calibri"/>
              </a:rPr>
              <a:t>tea </a:t>
            </a:r>
            <a:r>
              <a:rPr sz="1400" spc="-5" dirty="0">
                <a:latin typeface="Calibri"/>
                <a:cs typeface="Calibri"/>
              </a:rPr>
              <a:t>plantation</a:t>
            </a:r>
            <a:r>
              <a:rPr sz="1400" spc="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insurance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258316"/>
            <a:ext cx="4948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B. </a:t>
            </a:r>
            <a:r>
              <a:rPr sz="2800" b="1" i="1" spc="-25" dirty="0">
                <a:solidFill>
                  <a:srgbClr val="00AF50"/>
                </a:solidFill>
                <a:latin typeface="Calibri"/>
                <a:cs typeface="Calibri"/>
              </a:rPr>
              <a:t>Weather- </a:t>
            </a:r>
            <a:r>
              <a:rPr sz="2800" b="1" i="1" spc="-15" dirty="0">
                <a:solidFill>
                  <a:srgbClr val="00AF50"/>
                </a:solidFill>
                <a:latin typeface="Calibri"/>
                <a:cs typeface="Calibri"/>
              </a:rPr>
              <a:t>Index </a:t>
            </a: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Crop</a:t>
            </a:r>
            <a:r>
              <a:rPr sz="2800" b="1" i="1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Insurance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613661"/>
            <a:ext cx="8576310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2527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Insurance </a:t>
            </a:r>
            <a:r>
              <a:rPr sz="2400" spc="-5" dirty="0">
                <a:latin typeface="Calibri"/>
                <a:cs typeface="Calibri"/>
              </a:rPr>
              <a:t>policy based on an independent </a:t>
            </a:r>
            <a:r>
              <a:rPr sz="2400" spc="-10" dirty="0">
                <a:latin typeface="Calibri"/>
                <a:cs typeface="Calibri"/>
              </a:rPr>
              <a:t>measure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10" dirty="0">
                <a:latin typeface="Calibri"/>
                <a:cs typeface="Calibri"/>
              </a:rPr>
              <a:t>weather(rainfall)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outcome.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latin typeface="Calibri"/>
                <a:cs typeface="Calibri"/>
              </a:rPr>
              <a:t>-Local weather station: </a:t>
            </a:r>
            <a:r>
              <a:rPr sz="2400" spc="-20" dirty="0">
                <a:latin typeface="Calibri"/>
                <a:cs typeface="Calibri"/>
              </a:rPr>
              <a:t>keeps record </a:t>
            </a:r>
            <a:r>
              <a:rPr sz="2400" spc="-5" dirty="0">
                <a:latin typeface="Calibri"/>
                <a:cs typeface="Calibri"/>
              </a:rPr>
              <a:t>of daily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rainfall</a:t>
            </a:r>
            <a:endParaRPr sz="2400">
              <a:latin typeface="Calibri"/>
              <a:cs typeface="Calibri"/>
            </a:endParaRPr>
          </a:p>
          <a:p>
            <a:pPr marR="3564254" algn="ctr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Calibri"/>
                <a:cs typeface="Calibri"/>
              </a:rPr>
              <a:t>-Index: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function of </a:t>
            </a:r>
            <a:r>
              <a:rPr sz="2400" spc="-15" dirty="0">
                <a:latin typeface="Calibri"/>
                <a:cs typeface="Calibri"/>
              </a:rPr>
              <a:t>rainfall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Eliminates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moral</a:t>
            </a:r>
            <a:r>
              <a:rPr sz="2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hazard</a:t>
            </a:r>
            <a:endParaRPr sz="2800">
              <a:latin typeface="Calibri"/>
              <a:cs typeface="Calibri"/>
            </a:endParaRPr>
          </a:p>
          <a:p>
            <a:pPr marR="1390650" algn="ctr">
              <a:lnSpc>
                <a:spcPct val="100000"/>
              </a:lnSpc>
              <a:spcBef>
                <a:spcPts val="605"/>
              </a:spcBef>
            </a:pPr>
            <a:r>
              <a:rPr sz="2400" spc="-15" dirty="0">
                <a:latin typeface="Calibri"/>
                <a:cs typeface="Calibri"/>
              </a:rPr>
              <a:t>-Farmer’s </a:t>
            </a:r>
            <a:r>
              <a:rPr sz="2400" spc="-10" dirty="0">
                <a:latin typeface="Calibri"/>
                <a:cs typeface="Calibri"/>
              </a:rPr>
              <a:t>behavior </a:t>
            </a:r>
            <a:r>
              <a:rPr sz="2400" spc="-5" dirty="0">
                <a:latin typeface="Calibri"/>
                <a:cs typeface="Calibri"/>
              </a:rPr>
              <a:t>does </a:t>
            </a:r>
            <a:r>
              <a:rPr sz="2400" spc="-10" dirty="0">
                <a:latin typeface="Calibri"/>
                <a:cs typeface="Calibri"/>
              </a:rPr>
              <a:t>not </a:t>
            </a:r>
            <a:r>
              <a:rPr sz="2400" spc="-20" dirty="0">
                <a:latin typeface="Calibri"/>
                <a:cs typeface="Calibri"/>
              </a:rPr>
              <a:t>affect </a:t>
            </a:r>
            <a:r>
              <a:rPr sz="2400" spc="-15" dirty="0">
                <a:latin typeface="Calibri"/>
                <a:cs typeface="Calibri"/>
              </a:rPr>
              <a:t>rainfall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outcome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Adverse </a:t>
            </a:r>
            <a:r>
              <a:rPr sz="2400" spc="-5" dirty="0">
                <a:latin typeface="Calibri"/>
                <a:cs typeface="Calibri"/>
              </a:rPr>
              <a:t>selection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latin typeface="Calibri"/>
                <a:cs typeface="Calibri"/>
              </a:rPr>
              <a:t>-There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 </a:t>
            </a:r>
            <a:r>
              <a:rPr sz="2400" spc="-15" dirty="0">
                <a:latin typeface="Calibri"/>
                <a:cs typeface="Calibri"/>
              </a:rPr>
              <a:t>relevant </a:t>
            </a:r>
            <a:r>
              <a:rPr sz="2400" spc="-5" dirty="0">
                <a:latin typeface="Calibri"/>
                <a:cs typeface="Calibri"/>
              </a:rPr>
              <a:t>asymmetric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dirty="0">
                <a:latin typeface="Calibri"/>
                <a:cs typeface="Calibri"/>
              </a:rPr>
              <a:t>, e.g. type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farmers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Cheaper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575"/>
              </a:spcBef>
            </a:pPr>
            <a:r>
              <a:rPr sz="2400" spc="-15" dirty="0">
                <a:latin typeface="Calibri"/>
                <a:cs typeface="Calibri"/>
              </a:rPr>
              <a:t>-Avoids </a:t>
            </a:r>
            <a:r>
              <a:rPr sz="2400" dirty="0">
                <a:latin typeface="Calibri"/>
                <a:cs typeface="Calibri"/>
              </a:rPr>
              <a:t>individual </a:t>
            </a:r>
            <a:r>
              <a:rPr sz="2400" spc="-10" dirty="0">
                <a:latin typeface="Calibri"/>
                <a:cs typeface="Calibri"/>
              </a:rPr>
              <a:t>costly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verification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02790"/>
            <a:ext cx="350266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i="1" spc="-10" dirty="0">
                <a:solidFill>
                  <a:srgbClr val="00AF50"/>
                </a:solidFill>
                <a:latin typeface="Calibri"/>
                <a:cs typeface="Calibri"/>
              </a:rPr>
              <a:t>Satellite </a:t>
            </a:r>
            <a:r>
              <a:rPr sz="2900" b="1" i="1" spc="-5" dirty="0">
                <a:solidFill>
                  <a:srgbClr val="00AF50"/>
                </a:solidFill>
                <a:latin typeface="Calibri"/>
                <a:cs typeface="Calibri"/>
              </a:rPr>
              <a:t>rainfall</a:t>
            </a:r>
            <a:r>
              <a:rPr sz="2900" b="1" i="1" spc="-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00AF50"/>
                </a:solidFill>
                <a:latin typeface="Calibri"/>
                <a:cs typeface="Calibri"/>
              </a:rPr>
              <a:t>data…</a:t>
            </a:r>
            <a:endParaRPr sz="29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4500" y="1922526"/>
          <a:ext cx="8382000" cy="454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 marR="1365885" indent="-2743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spc="-200" dirty="0">
                          <a:solidFill>
                            <a:srgbClr val="9BBA58"/>
                          </a:solidFill>
                          <a:latin typeface="Wingdings"/>
                          <a:cs typeface="Wingdings"/>
                        </a:rPr>
                        <a:t></a:t>
                      </a:r>
                      <a:r>
                        <a:rPr sz="3600" spc="-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location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area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should </a:t>
                      </a:r>
                      <a:r>
                        <a:rPr sz="3600" spc="-645" dirty="0">
                          <a:latin typeface="Calibri"/>
                          <a:cs typeface="Calibri"/>
                        </a:rPr>
                        <a:t>be  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marked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using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3600" b="1" i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GPS</a:t>
                      </a:r>
                      <a:r>
                        <a:rPr sz="3600" b="1" i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device.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378460" marR="194945" indent="-274320">
                        <a:lnSpc>
                          <a:spcPct val="100000"/>
                        </a:lnSpc>
                        <a:spcBef>
                          <a:spcPts val="865"/>
                        </a:spcBef>
                        <a:buClr>
                          <a:srgbClr val="9BBA58"/>
                        </a:buClr>
                        <a:buFont typeface="Wingdings"/>
                        <a:buChar char=""/>
                        <a:tabLst>
                          <a:tab pos="482600" algn="l"/>
                          <a:tab pos="6071235" algn="l"/>
                        </a:tabLst>
                      </a:pPr>
                      <a:r>
                        <a:rPr sz="36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longitude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latitude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of	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specific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area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has </a:t>
                      </a:r>
                      <a:r>
                        <a:rPr sz="3600" spc="-2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determined </a:t>
                      </a:r>
                      <a:r>
                        <a:rPr sz="3600" spc="-20" dirty="0">
                          <a:latin typeface="Calibri"/>
                          <a:cs typeface="Calibri"/>
                        </a:rPr>
                        <a:t>from 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the GPS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3600" spc="-20" dirty="0">
                          <a:latin typeface="Calibri"/>
                          <a:cs typeface="Calibri"/>
                        </a:rPr>
                        <a:t>entered into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computer</a:t>
                      </a:r>
                      <a:r>
                        <a:rPr sz="36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i  the </a:t>
                      </a:r>
                      <a:r>
                        <a:rPr sz="3600" spc="-20" dirty="0">
                          <a:latin typeface="Calibri"/>
                          <a:cs typeface="Calibri"/>
                        </a:rPr>
                        <a:t>form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3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(23.29N,32.45E)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2087626"/>
            <a:ext cx="8229600" cy="4389755"/>
          </a:xfrm>
          <a:custGeom>
            <a:avLst/>
            <a:gdLst/>
            <a:ahLst/>
            <a:cxnLst/>
            <a:rect l="l" t="t" r="r" b="b"/>
            <a:pathLst>
              <a:path w="8229600" h="4389755">
                <a:moveTo>
                  <a:pt x="0" y="4389374"/>
                </a:moveTo>
                <a:lnTo>
                  <a:pt x="8229600" y="4389374"/>
                </a:lnTo>
                <a:lnTo>
                  <a:pt x="8229600" y="0"/>
                </a:lnTo>
                <a:lnTo>
                  <a:pt x="0" y="0"/>
                </a:lnTo>
                <a:lnTo>
                  <a:pt x="0" y="43893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013940"/>
            <a:ext cx="8192134" cy="3521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maximum </a:t>
            </a:r>
            <a:r>
              <a:rPr sz="2000" spc="-10" dirty="0">
                <a:latin typeface="Calibri"/>
                <a:cs typeface="Calibri"/>
              </a:rPr>
              <a:t>payout point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called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“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exit</a:t>
            </a:r>
            <a:r>
              <a:rPr sz="2000" spc="-65" dirty="0">
                <a:latin typeface="Calibri"/>
                <a:cs typeface="Calibri"/>
              </a:rPr>
              <a:t>”.</a:t>
            </a:r>
            <a:endParaRPr sz="2000">
              <a:latin typeface="Calibri"/>
              <a:cs typeface="Calibri"/>
            </a:endParaRPr>
          </a:p>
          <a:p>
            <a:pPr marL="12700" marR="500126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payout would </a:t>
            </a:r>
            <a:r>
              <a:rPr sz="2000" dirty="0">
                <a:latin typeface="Calibri"/>
                <a:cs typeface="Calibri"/>
              </a:rPr>
              <a:t>be:-  </a:t>
            </a:r>
            <a:r>
              <a:rPr sz="2000" spc="-5" dirty="0">
                <a:latin typeface="Calibri"/>
                <a:cs typeface="Calibri"/>
              </a:rPr>
              <a:t>1.Full </a:t>
            </a:r>
            <a:r>
              <a:rPr sz="2000" spc="-10" dirty="0">
                <a:latin typeface="Calibri"/>
                <a:cs typeface="Calibri"/>
              </a:rPr>
              <a:t>payment,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5" dirty="0">
                <a:latin typeface="Calibri"/>
                <a:cs typeface="Calibri"/>
              </a:rPr>
              <a:t>rainfall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exit</a:t>
            </a:r>
            <a:endParaRPr sz="2000">
              <a:latin typeface="Calibri"/>
              <a:cs typeface="Calibri"/>
            </a:endParaRPr>
          </a:p>
          <a:p>
            <a:pPr marL="206375" indent="-193675">
              <a:lnSpc>
                <a:spcPct val="100000"/>
              </a:lnSpc>
              <a:spcBef>
                <a:spcPts val="480"/>
              </a:spcBef>
              <a:buSzPct val="95000"/>
              <a:buAutoNum type="arabicPeriod" startAt="2"/>
              <a:tabLst>
                <a:tab pos="207010" algn="l"/>
              </a:tabLst>
            </a:pPr>
            <a:r>
              <a:rPr sz="2000" spc="-10" dirty="0">
                <a:latin typeface="Calibri"/>
                <a:cs typeface="Calibri"/>
              </a:rPr>
              <a:t>Partial payment, </a:t>
            </a:r>
            <a:r>
              <a:rPr sz="2000" dirty="0">
                <a:latin typeface="Calibri"/>
                <a:cs typeface="Calibri"/>
              </a:rPr>
              <a:t>if trigger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&gt; </a:t>
            </a:r>
            <a:r>
              <a:rPr sz="2000" spc="-15" dirty="0">
                <a:latin typeface="Calibri"/>
                <a:cs typeface="Calibri"/>
              </a:rPr>
              <a:t>rainfall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exit</a:t>
            </a:r>
            <a:endParaRPr sz="2000">
              <a:latin typeface="Calibri"/>
              <a:cs typeface="Calibri"/>
            </a:endParaRPr>
          </a:p>
          <a:p>
            <a:pPr marL="206375" indent="-193675">
              <a:lnSpc>
                <a:spcPct val="100000"/>
              </a:lnSpc>
              <a:spcBef>
                <a:spcPts val="480"/>
              </a:spcBef>
              <a:buSzPct val="95000"/>
              <a:buAutoNum type="arabicPeriod" startAt="2"/>
              <a:tabLst>
                <a:tab pos="207010" algn="l"/>
              </a:tabLst>
            </a:pPr>
            <a:r>
              <a:rPr sz="2000" dirty="0">
                <a:latin typeface="Calibri"/>
                <a:cs typeface="Calibri"/>
              </a:rPr>
              <a:t>No </a:t>
            </a:r>
            <a:r>
              <a:rPr sz="2000" spc="-10" dirty="0">
                <a:latin typeface="Calibri"/>
                <a:cs typeface="Calibri"/>
              </a:rPr>
              <a:t>payment,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5" dirty="0">
                <a:latin typeface="Calibri"/>
                <a:cs typeface="Calibri"/>
              </a:rPr>
              <a:t>rainfall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&gt; </a:t>
            </a:r>
            <a:r>
              <a:rPr sz="2000" dirty="0">
                <a:latin typeface="Calibri"/>
                <a:cs typeface="Calibri"/>
              </a:rPr>
              <a:t>trigger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Trigger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point</a:t>
            </a:r>
            <a:r>
              <a:rPr sz="2400" spc="-15" dirty="0">
                <a:latin typeface="Calibri"/>
                <a:cs typeface="Calibri"/>
              </a:rPr>
              <a:t>…rainfall at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15" dirty="0">
                <a:latin typeface="Calibri"/>
                <a:cs typeface="Calibri"/>
              </a:rPr>
              <a:t>payout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begins.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Exit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point</a:t>
            </a:r>
            <a:r>
              <a:rPr sz="2400" spc="-10" dirty="0">
                <a:latin typeface="Calibri"/>
                <a:cs typeface="Calibri"/>
              </a:rPr>
              <a:t>… </a:t>
            </a:r>
            <a:r>
              <a:rPr sz="2400" spc="-15" dirty="0">
                <a:latin typeface="Calibri"/>
                <a:cs typeface="Calibri"/>
              </a:rPr>
              <a:t>rainfall at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5" dirty="0">
                <a:latin typeface="Calibri"/>
                <a:cs typeface="Calibri"/>
              </a:rPr>
              <a:t>100% </a:t>
            </a:r>
            <a:r>
              <a:rPr sz="2400" spc="-15" dirty="0">
                <a:latin typeface="Calibri"/>
                <a:cs typeface="Calibri"/>
              </a:rPr>
              <a:t>payout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begins.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Capped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millimeters</a:t>
            </a:r>
            <a:r>
              <a:rPr sz="2400" spc="-10" dirty="0">
                <a:latin typeface="Calibri"/>
                <a:cs typeface="Calibri"/>
              </a:rPr>
              <a:t>…every </a:t>
            </a:r>
            <a:r>
              <a:rPr sz="2400" dirty="0">
                <a:latin typeface="Calibri"/>
                <a:cs typeface="Calibri"/>
              </a:rPr>
              <a:t>10 </a:t>
            </a:r>
            <a:r>
              <a:rPr sz="2400" spc="-20" dirty="0">
                <a:latin typeface="Calibri"/>
                <a:cs typeface="Calibri"/>
              </a:rPr>
              <a:t>day </a:t>
            </a:r>
            <a:r>
              <a:rPr sz="2400" spc="-5" dirty="0">
                <a:latin typeface="Calibri"/>
                <a:cs typeface="Calibri"/>
              </a:rPr>
              <a:t>period,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rainfall </a:t>
            </a:r>
            <a:r>
              <a:rPr sz="2400" spc="-5" dirty="0">
                <a:latin typeface="Calibri"/>
                <a:cs typeface="Calibri"/>
              </a:rPr>
              <a:t>amount </a:t>
            </a:r>
            <a:r>
              <a:rPr sz="2400" dirty="0">
                <a:latin typeface="Calibri"/>
                <a:cs typeface="Calibri"/>
              </a:rPr>
              <a:t>is  </a:t>
            </a:r>
            <a:r>
              <a:rPr sz="2400" spc="-10" dirty="0">
                <a:latin typeface="Calibri"/>
                <a:cs typeface="Calibri"/>
              </a:rPr>
              <a:t>totaled </a:t>
            </a:r>
            <a:r>
              <a:rPr sz="2400" spc="-15" dirty="0">
                <a:latin typeface="Calibri"/>
                <a:cs typeface="Calibri"/>
              </a:rPr>
              <a:t>,any </a:t>
            </a:r>
            <a:r>
              <a:rPr sz="2400" dirty="0">
                <a:latin typeface="Calibri"/>
                <a:cs typeface="Calibri"/>
              </a:rPr>
              <a:t>thing </a:t>
            </a:r>
            <a:r>
              <a:rPr sz="2400" spc="-10" dirty="0">
                <a:latin typeface="Calibri"/>
                <a:cs typeface="Calibri"/>
              </a:rPr>
              <a:t>above agreed </a:t>
            </a:r>
            <a:r>
              <a:rPr sz="2400" spc="-5" dirty="0">
                <a:latin typeface="Calibri"/>
                <a:cs typeface="Calibri"/>
              </a:rPr>
              <a:t>amount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not be</a:t>
            </a:r>
            <a:r>
              <a:rPr sz="2400" spc="-15" dirty="0">
                <a:latin typeface="Calibri"/>
                <a:cs typeface="Calibri"/>
              </a:rPr>
              <a:t> counted.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935226"/>
            <a:ext cx="8229600" cy="4389755"/>
          </a:xfrm>
          <a:custGeom>
            <a:avLst/>
            <a:gdLst/>
            <a:ahLst/>
            <a:cxnLst/>
            <a:rect l="l" t="t" r="r" b="b"/>
            <a:pathLst>
              <a:path w="8229600" h="4389755">
                <a:moveTo>
                  <a:pt x="0" y="4389374"/>
                </a:moveTo>
                <a:lnTo>
                  <a:pt x="8229600" y="4389374"/>
                </a:lnTo>
                <a:lnTo>
                  <a:pt x="8229600" y="0"/>
                </a:lnTo>
                <a:lnTo>
                  <a:pt x="0" y="0"/>
                </a:lnTo>
                <a:lnTo>
                  <a:pt x="0" y="4389374"/>
                </a:lnTo>
                <a:close/>
              </a:path>
            </a:pathLst>
          </a:custGeom>
          <a:ln w="317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51889"/>
            <a:ext cx="7680959" cy="399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28290" marR="5080" indent="-236601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Example </a:t>
            </a:r>
            <a:r>
              <a:rPr sz="2000" dirty="0">
                <a:latin typeface="Calibri"/>
                <a:cs typeface="Calibri"/>
              </a:rPr>
              <a:t>:- </a:t>
            </a:r>
            <a:r>
              <a:rPr sz="2000" spc="-10" dirty="0">
                <a:latin typeface="Calibri"/>
                <a:cs typeface="Calibri"/>
              </a:rPr>
              <a:t>Given </a:t>
            </a:r>
            <a:r>
              <a:rPr sz="2000" spc="-15" dirty="0">
                <a:latin typeface="Calibri"/>
                <a:cs typeface="Calibri"/>
              </a:rPr>
              <a:t>rainfall data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eight dekads </a:t>
            </a:r>
            <a:r>
              <a:rPr sz="2000" dirty="0">
                <a:latin typeface="Calibri"/>
                <a:cs typeface="Calibri"/>
              </a:rPr>
              <a:t>and ,If trigger = 70mm,  Exit=35mm,Cap=15mm</a:t>
            </a:r>
            <a:endParaRPr sz="2000">
              <a:latin typeface="Calibri"/>
              <a:cs typeface="Calibri"/>
            </a:endParaRPr>
          </a:p>
          <a:p>
            <a:pPr marL="411480">
              <a:lnSpc>
                <a:spcPct val="100000"/>
              </a:lnSpc>
              <a:spcBef>
                <a:spcPts val="1500"/>
              </a:spcBef>
              <a:tabLst>
                <a:tab pos="1397635" algn="l"/>
                <a:tab pos="2212975" algn="l"/>
                <a:tab pos="2971165" algn="l"/>
                <a:tab pos="3614420" algn="l"/>
                <a:tab pos="4542155" algn="l"/>
                <a:tab pos="5358130" algn="l"/>
                <a:tab pos="605726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1	</a:t>
            </a:r>
            <a:r>
              <a:rPr sz="2000" dirty="0">
                <a:solidFill>
                  <a:srgbClr val="7E7E7E"/>
                </a:solidFill>
                <a:latin typeface="Calibri"/>
                <a:cs typeface="Calibri"/>
              </a:rPr>
              <a:t>2	</a:t>
            </a:r>
            <a:r>
              <a:rPr sz="2000" dirty="0">
                <a:solidFill>
                  <a:srgbClr val="4F81BC"/>
                </a:solidFill>
                <a:latin typeface="Calibri"/>
                <a:cs typeface="Calibri"/>
              </a:rPr>
              <a:t>3	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4	</a:t>
            </a:r>
            <a:r>
              <a:rPr sz="2000" dirty="0">
                <a:solidFill>
                  <a:srgbClr val="D6E3BC"/>
                </a:solidFill>
                <a:latin typeface="Calibri"/>
                <a:cs typeface="Calibri"/>
              </a:rPr>
              <a:t>5	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6	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7	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000" spc="4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dekads</a:t>
            </a:r>
            <a:endParaRPr sz="2000">
              <a:latin typeface="Calibri"/>
              <a:cs typeface="Calibri"/>
            </a:endParaRPr>
          </a:p>
          <a:p>
            <a:pPr marL="286385" marR="216535" indent="-274320">
              <a:lnSpc>
                <a:spcPct val="100000"/>
              </a:lnSpc>
              <a:spcBef>
                <a:spcPts val="480"/>
              </a:spcBef>
              <a:tabLst>
                <a:tab pos="993775" algn="l"/>
                <a:tab pos="2593340" algn="l"/>
                <a:tab pos="3585210" algn="l"/>
                <a:tab pos="4533265" algn="l"/>
                <a:tab pos="5898515" algn="l"/>
                <a:tab pos="6920230" algn="l"/>
              </a:tabLst>
            </a:pPr>
            <a:r>
              <a:rPr sz="2000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					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spc="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mm	</a:t>
            </a:r>
            <a:r>
              <a:rPr sz="2000" dirty="0">
                <a:solidFill>
                  <a:srgbClr val="7E7E7E"/>
                </a:solidFill>
                <a:latin typeface="Calibri"/>
                <a:cs typeface="Calibri"/>
              </a:rPr>
              <a:t>3mm  </a:t>
            </a:r>
            <a:r>
              <a:rPr sz="2000" dirty="0">
                <a:solidFill>
                  <a:srgbClr val="4F81BC"/>
                </a:solidFill>
                <a:latin typeface="Calibri"/>
                <a:cs typeface="Calibri"/>
              </a:rPr>
              <a:t>0mm	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9mm</a:t>
            </a:r>
            <a:r>
              <a:rPr sz="2000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D6E3BC"/>
                </a:solidFill>
                <a:latin typeface="Calibri"/>
                <a:cs typeface="Calibri"/>
              </a:rPr>
              <a:t>40mm	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5mm	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10mm	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45mm</a:t>
            </a:r>
            <a:r>
              <a:rPr sz="2000" spc="4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RF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Amount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rainfall(ARF)= </a:t>
            </a:r>
            <a:r>
              <a:rPr sz="2000" dirty="0">
                <a:latin typeface="Calibri"/>
                <a:cs typeface="Calibri"/>
              </a:rPr>
              <a:t>15+3+0+9+15+5+10+15=72mm(no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payout)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BBA58"/>
              </a:buClr>
              <a:buFont typeface="Wingdings"/>
              <a:buChar char=""/>
            </a:pPr>
            <a:endParaRPr sz="29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(ARF)=10+3+0+9+10+5+10+10=57mm(partial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payout)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BBA58"/>
              </a:buClr>
              <a:buFont typeface="Wingdings"/>
              <a:buChar char=""/>
            </a:pPr>
            <a:endParaRPr sz="29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(ARF)=5+3+0+5+5+5+5+5=33mm(full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payout)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3499" y="1314270"/>
            <a:ext cx="92710" cy="2746375"/>
          </a:xfrm>
          <a:custGeom>
            <a:avLst/>
            <a:gdLst/>
            <a:ahLst/>
            <a:cxnLst/>
            <a:rect l="l" t="t" r="r" b="b"/>
            <a:pathLst>
              <a:path w="92710" h="2746375">
                <a:moveTo>
                  <a:pt x="46227" y="18914"/>
                </a:moveTo>
                <a:lnTo>
                  <a:pt x="40758" y="27084"/>
                </a:lnTo>
                <a:lnTo>
                  <a:pt x="40743" y="2746157"/>
                </a:lnTo>
                <a:lnTo>
                  <a:pt x="51705" y="2746157"/>
                </a:lnTo>
                <a:lnTo>
                  <a:pt x="51705" y="27084"/>
                </a:lnTo>
                <a:lnTo>
                  <a:pt x="46227" y="18914"/>
                </a:lnTo>
                <a:close/>
              </a:path>
              <a:path w="92710" h="2746375">
                <a:moveTo>
                  <a:pt x="46224" y="0"/>
                </a:moveTo>
                <a:lnTo>
                  <a:pt x="0" y="69052"/>
                </a:lnTo>
                <a:lnTo>
                  <a:pt x="879" y="71938"/>
                </a:lnTo>
                <a:lnTo>
                  <a:pt x="3494" y="73231"/>
                </a:lnTo>
                <a:lnTo>
                  <a:pt x="6109" y="74624"/>
                </a:lnTo>
                <a:lnTo>
                  <a:pt x="9466" y="73828"/>
                </a:lnTo>
                <a:lnTo>
                  <a:pt x="40743" y="27107"/>
                </a:lnTo>
                <a:lnTo>
                  <a:pt x="40743" y="9352"/>
                </a:lnTo>
                <a:lnTo>
                  <a:pt x="52479" y="9352"/>
                </a:lnTo>
                <a:lnTo>
                  <a:pt x="46224" y="0"/>
                </a:lnTo>
                <a:close/>
              </a:path>
              <a:path w="92710" h="2746375">
                <a:moveTo>
                  <a:pt x="52479" y="9352"/>
                </a:moveTo>
                <a:lnTo>
                  <a:pt x="51705" y="9352"/>
                </a:lnTo>
                <a:lnTo>
                  <a:pt x="51720" y="27107"/>
                </a:lnTo>
                <a:lnTo>
                  <a:pt x="81509" y="71540"/>
                </a:lnTo>
                <a:lnTo>
                  <a:pt x="82993" y="73828"/>
                </a:lnTo>
                <a:lnTo>
                  <a:pt x="86305" y="74624"/>
                </a:lnTo>
                <a:lnTo>
                  <a:pt x="88931" y="73231"/>
                </a:lnTo>
                <a:lnTo>
                  <a:pt x="91558" y="71938"/>
                </a:lnTo>
                <a:lnTo>
                  <a:pt x="92471" y="69052"/>
                </a:lnTo>
                <a:lnTo>
                  <a:pt x="90873" y="66764"/>
                </a:lnTo>
                <a:lnTo>
                  <a:pt x="52479" y="9352"/>
                </a:lnTo>
                <a:close/>
              </a:path>
              <a:path w="92710" h="2746375">
                <a:moveTo>
                  <a:pt x="51705" y="9352"/>
                </a:moveTo>
                <a:lnTo>
                  <a:pt x="40743" y="9352"/>
                </a:lnTo>
                <a:lnTo>
                  <a:pt x="40743" y="27107"/>
                </a:lnTo>
                <a:lnTo>
                  <a:pt x="46227" y="18914"/>
                </a:lnTo>
                <a:lnTo>
                  <a:pt x="41485" y="11840"/>
                </a:lnTo>
                <a:lnTo>
                  <a:pt x="51705" y="11840"/>
                </a:lnTo>
                <a:lnTo>
                  <a:pt x="51705" y="9352"/>
                </a:lnTo>
                <a:close/>
              </a:path>
              <a:path w="92710" h="2746375">
                <a:moveTo>
                  <a:pt x="51705" y="11840"/>
                </a:moveTo>
                <a:lnTo>
                  <a:pt x="50963" y="11840"/>
                </a:lnTo>
                <a:lnTo>
                  <a:pt x="46227" y="18914"/>
                </a:lnTo>
                <a:lnTo>
                  <a:pt x="51705" y="27084"/>
                </a:lnTo>
                <a:lnTo>
                  <a:pt x="51705" y="11840"/>
                </a:lnTo>
                <a:close/>
              </a:path>
              <a:path w="92710" h="2746375">
                <a:moveTo>
                  <a:pt x="50963" y="11840"/>
                </a:moveTo>
                <a:lnTo>
                  <a:pt x="41485" y="11840"/>
                </a:lnTo>
                <a:lnTo>
                  <a:pt x="46227" y="18914"/>
                </a:lnTo>
                <a:lnTo>
                  <a:pt x="50963" y="11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0409" y="2031264"/>
            <a:ext cx="1576070" cy="0"/>
          </a:xfrm>
          <a:custGeom>
            <a:avLst/>
            <a:gdLst/>
            <a:ahLst/>
            <a:cxnLst/>
            <a:rect l="l" t="t" r="r" b="b"/>
            <a:pathLst>
              <a:path w="1576070">
                <a:moveTo>
                  <a:pt x="0" y="0"/>
                </a:moveTo>
                <a:lnTo>
                  <a:pt x="1575834" y="0"/>
                </a:lnTo>
              </a:path>
            </a:pathLst>
          </a:custGeom>
          <a:ln w="29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5558" y="2030667"/>
            <a:ext cx="0" cy="2030095"/>
          </a:xfrm>
          <a:custGeom>
            <a:avLst/>
            <a:gdLst/>
            <a:ahLst/>
            <a:cxnLst/>
            <a:rect l="l" t="t" r="r" b="b"/>
            <a:pathLst>
              <a:path h="2030095">
                <a:moveTo>
                  <a:pt x="0" y="0"/>
                </a:moveTo>
                <a:lnTo>
                  <a:pt x="0" y="2029760"/>
                </a:lnTo>
              </a:path>
            </a:pathLst>
          </a:custGeom>
          <a:ln w="8221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5558" y="2030667"/>
            <a:ext cx="3083560" cy="2030095"/>
          </a:xfrm>
          <a:custGeom>
            <a:avLst/>
            <a:gdLst/>
            <a:ahLst/>
            <a:cxnLst/>
            <a:rect l="l" t="t" r="r" b="b"/>
            <a:pathLst>
              <a:path w="3083560" h="2030095">
                <a:moveTo>
                  <a:pt x="0" y="0"/>
                </a:moveTo>
                <a:lnTo>
                  <a:pt x="3083154" y="2029760"/>
                </a:lnTo>
              </a:path>
            </a:pathLst>
          </a:custGeom>
          <a:ln w="9978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6244" y="2031264"/>
            <a:ext cx="2329815" cy="1552575"/>
          </a:xfrm>
          <a:custGeom>
            <a:avLst/>
            <a:gdLst/>
            <a:ahLst/>
            <a:cxnLst/>
            <a:rect l="l" t="t" r="r" b="b"/>
            <a:pathLst>
              <a:path w="2329815" h="1552575">
                <a:moveTo>
                  <a:pt x="0" y="0"/>
                </a:moveTo>
                <a:lnTo>
                  <a:pt x="2329494" y="1552192"/>
                </a:lnTo>
              </a:path>
            </a:pathLst>
          </a:custGeom>
          <a:ln w="31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5738" y="3583457"/>
            <a:ext cx="753745" cy="0"/>
          </a:xfrm>
          <a:custGeom>
            <a:avLst/>
            <a:gdLst/>
            <a:ahLst/>
            <a:cxnLst/>
            <a:rect l="l" t="t" r="r" b="b"/>
            <a:pathLst>
              <a:path w="753745">
                <a:moveTo>
                  <a:pt x="0" y="0"/>
                </a:moveTo>
                <a:lnTo>
                  <a:pt x="753659" y="0"/>
                </a:lnTo>
              </a:path>
            </a:pathLst>
          </a:custGeom>
          <a:ln w="29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9398" y="3583457"/>
            <a:ext cx="0" cy="478155"/>
          </a:xfrm>
          <a:custGeom>
            <a:avLst/>
            <a:gdLst/>
            <a:ahLst/>
            <a:cxnLst/>
            <a:rect l="l" t="t" r="r" b="b"/>
            <a:pathLst>
              <a:path h="478154">
                <a:moveTo>
                  <a:pt x="0" y="0"/>
                </a:moveTo>
                <a:lnTo>
                  <a:pt x="0" y="477567"/>
                </a:lnTo>
              </a:path>
            </a:pathLst>
          </a:custGeom>
          <a:ln w="34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0103" y="4072563"/>
            <a:ext cx="33020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95" dirty="0">
                <a:latin typeface="Calibri"/>
                <a:cs typeface="Calibri"/>
              </a:rPr>
              <a:t>Ex</a:t>
            </a:r>
            <a:r>
              <a:rPr sz="1400" spc="40" dirty="0">
                <a:latin typeface="Calibri"/>
                <a:cs typeface="Calibri"/>
              </a:rPr>
              <a:t>i</a:t>
            </a:r>
            <a:r>
              <a:rPr sz="1400" spc="65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1822" y="4072563"/>
            <a:ext cx="49530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75" dirty="0">
                <a:latin typeface="Calibri"/>
                <a:cs typeface="Calibri"/>
              </a:rPr>
              <a:t>St</a:t>
            </a:r>
            <a:r>
              <a:rPr sz="1400" spc="65" dirty="0">
                <a:latin typeface="Calibri"/>
                <a:cs typeface="Calibri"/>
              </a:rPr>
              <a:t>r</a:t>
            </a:r>
            <a:r>
              <a:rPr sz="1400" spc="45" dirty="0">
                <a:latin typeface="Calibri"/>
                <a:cs typeface="Calibri"/>
              </a:rPr>
              <a:t>i</a:t>
            </a:r>
            <a:r>
              <a:rPr sz="1400" spc="30" dirty="0">
                <a:latin typeface="Calibri"/>
                <a:cs typeface="Calibri"/>
              </a:rPr>
              <a:t>k</a:t>
            </a:r>
            <a:r>
              <a:rPr sz="1400" spc="1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3402" y="3953163"/>
            <a:ext cx="97155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90" dirty="0">
                <a:latin typeface="Calibri"/>
                <a:cs typeface="Calibri"/>
              </a:rPr>
              <a:t>Czndvi_pos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1109" y="1897334"/>
            <a:ext cx="915035" cy="455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25" dirty="0">
                <a:latin typeface="Calibri"/>
                <a:cs typeface="Calibri"/>
              </a:rPr>
              <a:t>Maximum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75" dirty="0">
                <a:latin typeface="Calibri"/>
                <a:cs typeface="Calibri"/>
              </a:rPr>
              <a:t>Payout</a:t>
            </a:r>
            <a:r>
              <a:rPr sz="1400" spc="0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0153" y="3446681"/>
            <a:ext cx="915035" cy="455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400" spc="110" dirty="0">
                <a:latin typeface="Calibri"/>
                <a:cs typeface="Calibri"/>
              </a:rPr>
              <a:t>Minimum  </a:t>
            </a:r>
            <a:r>
              <a:rPr sz="1400" spc="75" dirty="0">
                <a:latin typeface="Calibri"/>
                <a:cs typeface="Calibri"/>
              </a:rPr>
              <a:t>Payout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59724" y="3582860"/>
            <a:ext cx="4658995" cy="0"/>
          </a:xfrm>
          <a:custGeom>
            <a:avLst/>
            <a:gdLst/>
            <a:ahLst/>
            <a:cxnLst/>
            <a:rect l="l" t="t" r="r" b="b"/>
            <a:pathLst>
              <a:path w="4658995">
                <a:moveTo>
                  <a:pt x="0" y="0"/>
                </a:moveTo>
                <a:lnTo>
                  <a:pt x="4658988" y="0"/>
                </a:lnTo>
              </a:path>
            </a:pathLst>
          </a:custGeom>
          <a:ln w="7163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54111" y="597535"/>
            <a:ext cx="7209155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>
              <a:lnSpc>
                <a:spcPts val="3354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Graphical presentation </a:t>
            </a: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of the payout</a:t>
            </a:r>
            <a:r>
              <a:rPr sz="2800" b="1" i="1" spc="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400" spc="90" dirty="0"/>
              <a:t>Seasonal </a:t>
            </a:r>
            <a:r>
              <a:rPr sz="1400" spc="80" dirty="0"/>
              <a:t>Payout </a:t>
            </a:r>
            <a:r>
              <a:rPr sz="1400" spc="100" dirty="0"/>
              <a:t>(% </a:t>
            </a:r>
            <a:r>
              <a:rPr sz="1400" spc="80" dirty="0"/>
              <a:t>insured</a:t>
            </a:r>
            <a:r>
              <a:rPr sz="1400" spc="-80" dirty="0"/>
              <a:t> </a:t>
            </a:r>
            <a:r>
              <a:rPr sz="1400" spc="75" dirty="0"/>
              <a:t>value)</a:t>
            </a:r>
            <a:endParaRPr sz="1400"/>
          </a:p>
        </p:txBody>
      </p:sp>
      <p:sp>
        <p:nvSpPr>
          <p:cNvPr id="16" name="object 16"/>
          <p:cNvSpPr/>
          <p:nvPr/>
        </p:nvSpPr>
        <p:spPr>
          <a:xfrm>
            <a:off x="1759724" y="4020150"/>
            <a:ext cx="5793105" cy="80645"/>
          </a:xfrm>
          <a:custGeom>
            <a:avLst/>
            <a:gdLst/>
            <a:ahLst/>
            <a:cxnLst/>
            <a:rect l="l" t="t" r="r" b="b"/>
            <a:pathLst>
              <a:path w="5793105" h="80645">
                <a:moveTo>
                  <a:pt x="5770972" y="40282"/>
                </a:moveTo>
                <a:lnTo>
                  <a:pt x="5710572" y="70982"/>
                </a:lnTo>
                <a:lnTo>
                  <a:pt x="5708060" y="72306"/>
                </a:lnTo>
                <a:lnTo>
                  <a:pt x="5707146" y="75231"/>
                </a:lnTo>
                <a:lnTo>
                  <a:pt x="5708631" y="77510"/>
                </a:lnTo>
                <a:lnTo>
                  <a:pt x="5710229" y="79788"/>
                </a:lnTo>
                <a:lnTo>
                  <a:pt x="5713541" y="80564"/>
                </a:lnTo>
                <a:lnTo>
                  <a:pt x="5783394" y="45053"/>
                </a:lnTo>
                <a:lnTo>
                  <a:pt x="5782055" y="45053"/>
                </a:lnTo>
                <a:lnTo>
                  <a:pt x="5782055" y="44406"/>
                </a:lnTo>
                <a:lnTo>
                  <a:pt x="5779086" y="44406"/>
                </a:lnTo>
                <a:lnTo>
                  <a:pt x="5770972" y="40282"/>
                </a:lnTo>
                <a:close/>
              </a:path>
              <a:path w="5793105" h="80645">
                <a:moveTo>
                  <a:pt x="0" y="35501"/>
                </a:moveTo>
                <a:lnTo>
                  <a:pt x="0" y="45053"/>
                </a:lnTo>
                <a:lnTo>
                  <a:pt x="5761586" y="45053"/>
                </a:lnTo>
                <a:lnTo>
                  <a:pt x="5770972" y="40282"/>
                </a:lnTo>
                <a:lnTo>
                  <a:pt x="5761586" y="35511"/>
                </a:lnTo>
                <a:lnTo>
                  <a:pt x="0" y="35501"/>
                </a:lnTo>
                <a:close/>
              </a:path>
              <a:path w="5793105" h="80645">
                <a:moveTo>
                  <a:pt x="5713541" y="0"/>
                </a:moveTo>
                <a:lnTo>
                  <a:pt x="5710229" y="776"/>
                </a:lnTo>
                <a:lnTo>
                  <a:pt x="5708631" y="3054"/>
                </a:lnTo>
                <a:lnTo>
                  <a:pt x="5707146" y="5333"/>
                </a:lnTo>
                <a:lnTo>
                  <a:pt x="5708060" y="8258"/>
                </a:lnTo>
                <a:lnTo>
                  <a:pt x="5710572" y="9581"/>
                </a:lnTo>
                <a:lnTo>
                  <a:pt x="5761586" y="35511"/>
                </a:lnTo>
                <a:lnTo>
                  <a:pt x="5782055" y="35511"/>
                </a:lnTo>
                <a:lnTo>
                  <a:pt x="5782055" y="45053"/>
                </a:lnTo>
                <a:lnTo>
                  <a:pt x="5783394" y="45053"/>
                </a:lnTo>
                <a:lnTo>
                  <a:pt x="5792789" y="40277"/>
                </a:lnTo>
                <a:lnTo>
                  <a:pt x="5713541" y="0"/>
                </a:lnTo>
                <a:close/>
              </a:path>
              <a:path w="5793105" h="80645">
                <a:moveTo>
                  <a:pt x="5779086" y="36158"/>
                </a:moveTo>
                <a:lnTo>
                  <a:pt x="5770972" y="40282"/>
                </a:lnTo>
                <a:lnTo>
                  <a:pt x="5779086" y="44406"/>
                </a:lnTo>
                <a:lnTo>
                  <a:pt x="5779086" y="36158"/>
                </a:lnTo>
                <a:close/>
              </a:path>
              <a:path w="5793105" h="80645">
                <a:moveTo>
                  <a:pt x="5782055" y="36158"/>
                </a:moveTo>
                <a:lnTo>
                  <a:pt x="5779086" y="36158"/>
                </a:lnTo>
                <a:lnTo>
                  <a:pt x="5779086" y="44406"/>
                </a:lnTo>
                <a:lnTo>
                  <a:pt x="5782055" y="44406"/>
                </a:lnTo>
                <a:lnTo>
                  <a:pt x="5782055" y="36158"/>
                </a:lnTo>
                <a:close/>
              </a:path>
              <a:path w="5793105" h="80645">
                <a:moveTo>
                  <a:pt x="5761586" y="35511"/>
                </a:moveTo>
                <a:lnTo>
                  <a:pt x="5770982" y="40277"/>
                </a:lnTo>
                <a:lnTo>
                  <a:pt x="5779086" y="36158"/>
                </a:lnTo>
                <a:lnTo>
                  <a:pt x="5782055" y="36158"/>
                </a:lnTo>
                <a:lnTo>
                  <a:pt x="5782055" y="35511"/>
                </a:lnTo>
                <a:lnTo>
                  <a:pt x="5761586" y="35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4471" y="4061025"/>
            <a:ext cx="1081405" cy="635"/>
          </a:xfrm>
          <a:custGeom>
            <a:avLst/>
            <a:gdLst/>
            <a:ahLst/>
            <a:cxnLst/>
            <a:rect l="l" t="t" r="r" b="b"/>
            <a:pathLst>
              <a:path w="1081404" h="635">
                <a:moveTo>
                  <a:pt x="0" y="0"/>
                </a:moveTo>
                <a:lnTo>
                  <a:pt x="1080930" y="9"/>
                </a:lnTo>
              </a:path>
            </a:pathLst>
          </a:custGeom>
          <a:ln w="29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73184" y="4504560"/>
            <a:ext cx="684530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65" dirty="0">
                <a:latin typeface="Calibri"/>
                <a:cs typeface="Calibri"/>
              </a:rPr>
              <a:t>Max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spc="50" dirty="0">
                <a:latin typeface="Calibri"/>
                <a:cs typeface="Calibri"/>
              </a:rPr>
              <a:t>payout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59724" y="4499818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83"/>
                </a:lnTo>
              </a:path>
            </a:pathLst>
          </a:custGeom>
          <a:ln w="8221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1447" y="4512952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83"/>
                </a:lnTo>
              </a:path>
            </a:pathLst>
          </a:custGeom>
          <a:ln w="8221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2693" y="4596531"/>
            <a:ext cx="411480" cy="635"/>
          </a:xfrm>
          <a:custGeom>
            <a:avLst/>
            <a:gdLst/>
            <a:ahLst/>
            <a:cxnLst/>
            <a:rect l="l" t="t" r="r" b="b"/>
            <a:pathLst>
              <a:path w="411479" h="635">
                <a:moveTo>
                  <a:pt x="0" y="9"/>
                </a:moveTo>
                <a:lnTo>
                  <a:pt x="411087" y="0"/>
                </a:lnTo>
              </a:path>
            </a:pathLst>
          </a:custGeom>
          <a:ln w="7163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5613" y="4597725"/>
            <a:ext cx="411480" cy="635"/>
          </a:xfrm>
          <a:custGeom>
            <a:avLst/>
            <a:gdLst/>
            <a:ahLst/>
            <a:cxnLst/>
            <a:rect l="l" t="t" r="r" b="b"/>
            <a:pathLst>
              <a:path w="411480" h="635">
                <a:moveTo>
                  <a:pt x="0" y="9"/>
                </a:moveTo>
                <a:lnTo>
                  <a:pt x="411087" y="0"/>
                </a:lnTo>
              </a:path>
            </a:pathLst>
          </a:custGeom>
          <a:ln w="7163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60942" y="4510564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83"/>
                </a:lnTo>
              </a:path>
            </a:pathLst>
          </a:custGeom>
          <a:ln w="8221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6934" y="4523698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83"/>
                </a:lnTo>
              </a:path>
            </a:pathLst>
          </a:custGeom>
          <a:ln w="8221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44311" y="4608471"/>
            <a:ext cx="606425" cy="635"/>
          </a:xfrm>
          <a:custGeom>
            <a:avLst/>
            <a:gdLst/>
            <a:ahLst/>
            <a:cxnLst/>
            <a:rect l="l" t="t" r="r" b="b"/>
            <a:pathLst>
              <a:path w="606425" h="635">
                <a:moveTo>
                  <a:pt x="0" y="0"/>
                </a:moveTo>
                <a:lnTo>
                  <a:pt x="606353" y="9"/>
                </a:lnTo>
              </a:path>
            </a:pathLst>
          </a:custGeom>
          <a:ln w="7163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6112" y="4597725"/>
            <a:ext cx="744220" cy="11430"/>
          </a:xfrm>
          <a:custGeom>
            <a:avLst/>
            <a:gdLst/>
            <a:ahLst/>
            <a:cxnLst/>
            <a:rect l="l" t="t" r="r" b="b"/>
            <a:pathLst>
              <a:path w="744220" h="11429">
                <a:moveTo>
                  <a:pt x="0" y="0"/>
                </a:moveTo>
                <a:lnTo>
                  <a:pt x="743611" y="10895"/>
                </a:lnTo>
              </a:path>
            </a:pathLst>
          </a:custGeom>
          <a:ln w="7164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88340" y="57867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55547" y="4550664"/>
            <a:ext cx="3589020" cy="1016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34032" y="4872354"/>
            <a:ext cx="16630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Higher –ve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values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00626" y="4572000"/>
            <a:ext cx="4429125" cy="929005"/>
          </a:xfrm>
          <a:custGeom>
            <a:avLst/>
            <a:gdLst/>
            <a:ahLst/>
            <a:cxnLst/>
            <a:rect l="l" t="t" r="r" b="b"/>
            <a:pathLst>
              <a:path w="4429125" h="929004">
                <a:moveTo>
                  <a:pt x="3964685" y="0"/>
                </a:moveTo>
                <a:lnTo>
                  <a:pt x="3964685" y="232156"/>
                </a:lnTo>
                <a:lnTo>
                  <a:pt x="0" y="232156"/>
                </a:lnTo>
                <a:lnTo>
                  <a:pt x="232156" y="464312"/>
                </a:lnTo>
                <a:lnTo>
                  <a:pt x="0" y="696468"/>
                </a:lnTo>
                <a:lnTo>
                  <a:pt x="3964685" y="696468"/>
                </a:lnTo>
                <a:lnTo>
                  <a:pt x="3964685" y="928624"/>
                </a:lnTo>
                <a:lnTo>
                  <a:pt x="4429125" y="464312"/>
                </a:lnTo>
                <a:lnTo>
                  <a:pt x="396468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0626" y="4572000"/>
            <a:ext cx="4429125" cy="929005"/>
          </a:xfrm>
          <a:custGeom>
            <a:avLst/>
            <a:gdLst/>
            <a:ahLst/>
            <a:cxnLst/>
            <a:rect l="l" t="t" r="r" b="b"/>
            <a:pathLst>
              <a:path w="4429125" h="929004">
                <a:moveTo>
                  <a:pt x="0" y="232156"/>
                </a:moveTo>
                <a:lnTo>
                  <a:pt x="3964685" y="232156"/>
                </a:lnTo>
                <a:lnTo>
                  <a:pt x="3964685" y="0"/>
                </a:lnTo>
                <a:lnTo>
                  <a:pt x="4429125" y="464312"/>
                </a:lnTo>
                <a:lnTo>
                  <a:pt x="3964685" y="928624"/>
                </a:lnTo>
                <a:lnTo>
                  <a:pt x="3964685" y="696468"/>
                </a:lnTo>
                <a:lnTo>
                  <a:pt x="0" y="696468"/>
                </a:lnTo>
                <a:lnTo>
                  <a:pt x="232156" y="464312"/>
                </a:lnTo>
                <a:lnTo>
                  <a:pt x="0" y="232156"/>
                </a:lnTo>
                <a:close/>
              </a:path>
            </a:pathLst>
          </a:custGeom>
          <a:ln w="25400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70269" y="4517216"/>
            <a:ext cx="4110990" cy="655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63370" algn="l"/>
                <a:tab pos="2479040" algn="l"/>
              </a:tabLst>
            </a:pPr>
            <a:r>
              <a:rPr sz="950" spc="40" dirty="0">
                <a:latin typeface="Calibri"/>
                <a:cs typeface="Calibri"/>
              </a:rPr>
              <a:t>Partial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50" dirty="0">
                <a:latin typeface="Calibri"/>
                <a:cs typeface="Calibri"/>
              </a:rPr>
              <a:t>payout	</a:t>
            </a:r>
            <a:r>
              <a:rPr sz="950" spc="60" dirty="0">
                <a:latin typeface="Calibri"/>
                <a:cs typeface="Calibri"/>
              </a:rPr>
              <a:t>Min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spc="50" dirty="0">
                <a:latin typeface="Calibri"/>
                <a:cs typeface="Calibri"/>
              </a:rPr>
              <a:t>payout	</a:t>
            </a:r>
            <a:r>
              <a:rPr sz="950" spc="75" dirty="0">
                <a:latin typeface="Calibri"/>
                <a:cs typeface="Calibri"/>
              </a:rPr>
              <a:t>No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spc="50" dirty="0">
                <a:latin typeface="Calibri"/>
                <a:cs typeface="Calibri"/>
              </a:rPr>
              <a:t>payout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989965">
              <a:lnSpc>
                <a:spcPct val="100000"/>
              </a:lnSpc>
              <a:spcBef>
                <a:spcPts val="63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Smaller –ve values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towards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+ve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038" y="627634"/>
            <a:ext cx="2439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28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Assessment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891664"/>
            <a:ext cx="5096510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195580" algn="l"/>
              </a:tabLst>
            </a:pPr>
            <a:r>
              <a:rPr sz="2400" spc="-10" dirty="0">
                <a:latin typeface="Calibri"/>
                <a:cs typeface="Calibri"/>
              </a:rPr>
              <a:t>Best </a:t>
            </a:r>
            <a:r>
              <a:rPr sz="2400" spc="-5" dirty="0">
                <a:latin typeface="Calibri"/>
                <a:cs typeface="Calibri"/>
              </a:rPr>
              <a:t>and scientific </a:t>
            </a:r>
            <a:r>
              <a:rPr sz="2400" spc="-25" dirty="0">
                <a:latin typeface="Calibri"/>
                <a:cs typeface="Calibri"/>
              </a:rPr>
              <a:t>way </a:t>
            </a:r>
            <a:r>
              <a:rPr sz="2400" spc="-5" dirty="0">
                <a:latin typeface="Calibri"/>
                <a:cs typeface="Calibri"/>
              </a:rPr>
              <a:t>of solving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claims</a:t>
            </a:r>
            <a:endParaRPr sz="2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5580" algn="l"/>
              </a:tabLst>
            </a:pPr>
            <a:r>
              <a:rPr sz="2400" spc="-15" dirty="0">
                <a:latin typeface="Calibri"/>
                <a:cs typeface="Calibri"/>
              </a:rPr>
              <a:t>accurate </a:t>
            </a:r>
            <a:r>
              <a:rPr sz="2400" spc="-10" dirty="0">
                <a:latin typeface="Calibri"/>
                <a:cs typeface="Calibri"/>
              </a:rPr>
              <a:t>damage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determination</a:t>
            </a:r>
            <a:endParaRPr sz="2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latin typeface="Calibri"/>
                <a:cs typeface="Calibri"/>
              </a:rPr>
              <a:t>Includes </a:t>
            </a:r>
            <a:r>
              <a:rPr sz="2400" spc="-5" dirty="0">
                <a:latin typeface="Calibri"/>
                <a:cs typeface="Calibri"/>
              </a:rPr>
              <a:t>all </a:t>
            </a:r>
            <a:r>
              <a:rPr sz="2400" spc="-10" dirty="0">
                <a:latin typeface="Calibri"/>
                <a:cs typeface="Calibri"/>
              </a:rPr>
              <a:t>growth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stages</a:t>
            </a:r>
            <a:endParaRPr sz="2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95580" algn="l"/>
              </a:tabLst>
            </a:pPr>
            <a:r>
              <a:rPr sz="2400" spc="-5" dirty="0">
                <a:latin typeface="Calibri"/>
                <a:cs typeface="Calibri"/>
              </a:rPr>
              <a:t>Quantify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damage</a:t>
            </a:r>
            <a:endParaRPr sz="24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63525" algn="l"/>
                <a:tab pos="264160" algn="l"/>
              </a:tabLst>
            </a:pPr>
            <a:r>
              <a:rPr sz="2400" spc="-10" dirty="0">
                <a:latin typeface="Calibri"/>
                <a:cs typeface="Calibri"/>
              </a:rPr>
              <a:t>Objective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measurement</a:t>
            </a:r>
            <a:endParaRPr sz="2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5580" algn="l"/>
              </a:tabLst>
            </a:pPr>
            <a:r>
              <a:rPr sz="2400" spc="-15" dirty="0">
                <a:latin typeface="Calibri"/>
                <a:cs typeface="Calibri"/>
              </a:rPr>
              <a:t>Create </a:t>
            </a:r>
            <a:r>
              <a:rPr sz="2400" spc="-5" dirty="0">
                <a:latin typeface="Calibri"/>
                <a:cs typeface="Calibri"/>
              </a:rPr>
              <a:t>trust</a:t>
            </a:r>
            <a:endParaRPr sz="2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95580" algn="l"/>
              </a:tabLst>
            </a:pPr>
            <a:r>
              <a:rPr sz="2400" spc="-10" dirty="0">
                <a:latin typeface="Calibri"/>
                <a:cs typeface="Calibri"/>
              </a:rPr>
              <a:t>International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procedures</a:t>
            </a:r>
            <a:endParaRPr sz="2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5580" algn="l"/>
              </a:tabLst>
            </a:pPr>
            <a:r>
              <a:rPr sz="2400" spc="-15" dirty="0">
                <a:latin typeface="Calibri"/>
                <a:cs typeface="Calibri"/>
              </a:rPr>
              <a:t>Backed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research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5128" y="1176527"/>
            <a:ext cx="3928872" cy="3113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1371600"/>
            <a:ext cx="3657600" cy="2524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5440" y="3691126"/>
            <a:ext cx="3718560" cy="3166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1528" y="3886200"/>
            <a:ext cx="3446272" cy="2584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4708" y="1737182"/>
            <a:ext cx="3898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15" dirty="0">
                <a:solidFill>
                  <a:srgbClr val="00AFEF"/>
                </a:solidFill>
                <a:latin typeface="Calibri"/>
                <a:cs typeface="Calibri"/>
              </a:rPr>
              <a:t>LIVESTOCK</a:t>
            </a:r>
            <a:r>
              <a:rPr sz="3200" b="1" i="1" spc="-8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AFEF"/>
                </a:solidFill>
                <a:latin typeface="Calibri"/>
                <a:cs typeface="Calibri"/>
              </a:rPr>
              <a:t>INSURANCE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685800"/>
            <a:ext cx="85344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2227529"/>
            <a:ext cx="8783320" cy="3786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.Like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15" dirty="0">
                <a:latin typeface="Calibri"/>
                <a:cs typeface="Calibri"/>
              </a:rPr>
              <a:t>insurance product,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purpose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livestock  insurance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to compensate </a:t>
            </a:r>
            <a:r>
              <a:rPr sz="2800" spc="-10" dirty="0">
                <a:latin typeface="Calibri"/>
                <a:cs typeface="Calibri"/>
              </a:rPr>
              <a:t>clients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death </a:t>
            </a:r>
            <a:r>
              <a:rPr sz="2800" spc="-5" dirty="0">
                <a:latin typeface="Calibri"/>
                <a:cs typeface="Calibri"/>
              </a:rPr>
              <a:t>of animals  </a:t>
            </a: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disease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accident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marR="413384" indent="-342900">
              <a:lnSpc>
                <a:spcPts val="2880"/>
              </a:lnSpc>
              <a:spcBef>
                <a:spcPts val="45"/>
              </a:spcBef>
            </a:pP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15" dirty="0">
                <a:latin typeface="Calibri"/>
                <a:cs typeface="Calibri"/>
              </a:rPr>
              <a:t>general </a:t>
            </a:r>
            <a:r>
              <a:rPr sz="2400" dirty="0">
                <a:latin typeface="Calibri"/>
                <a:cs typeface="Calibri"/>
              </a:rPr>
              <a:t>rule </a:t>
            </a:r>
            <a:r>
              <a:rPr sz="2400" spc="-5" dirty="0">
                <a:latin typeface="Calibri"/>
                <a:cs typeface="Calibri"/>
              </a:rPr>
              <a:t>all </a:t>
            </a:r>
            <a:r>
              <a:rPr sz="2400" dirty="0">
                <a:latin typeface="Calibri"/>
                <a:cs typeface="Calibri"/>
              </a:rPr>
              <a:t>animals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</a:t>
            </a: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farm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 insured </a:t>
            </a:r>
            <a:r>
              <a:rPr sz="2400" spc="-10" dirty="0">
                <a:latin typeface="Calibri"/>
                <a:cs typeface="Calibri"/>
              </a:rPr>
              <a:t>because</a:t>
            </a:r>
            <a:r>
              <a:rPr sz="2400" dirty="0">
                <a:latin typeface="Calibri"/>
                <a:cs typeface="Calibri"/>
              </a:rPr>
              <a:t> :</a:t>
            </a:r>
            <a:endParaRPr sz="2400">
              <a:latin typeface="Calibri"/>
              <a:cs typeface="Calibri"/>
            </a:endParaRPr>
          </a:p>
          <a:p>
            <a:pPr marL="918210" indent="-36639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917575" algn="l"/>
                <a:tab pos="918844" algn="l"/>
              </a:tabLst>
            </a:pPr>
            <a:r>
              <a:rPr sz="2400" spc="-10" dirty="0">
                <a:latin typeface="Calibri"/>
                <a:cs typeface="Calibri"/>
              </a:rPr>
              <a:t>insurers </a:t>
            </a:r>
            <a:r>
              <a:rPr sz="2400" spc="-15" dirty="0">
                <a:latin typeface="Calibri"/>
                <a:cs typeface="Calibri"/>
              </a:rPr>
              <a:t>obtain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better </a:t>
            </a:r>
            <a:r>
              <a:rPr sz="2400" spc="-10" dirty="0">
                <a:latin typeface="Calibri"/>
                <a:cs typeface="Calibri"/>
              </a:rPr>
              <a:t>spread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risk</a:t>
            </a:r>
            <a:endParaRPr sz="2400">
              <a:latin typeface="Calibri"/>
              <a:cs typeface="Calibri"/>
            </a:endParaRPr>
          </a:p>
          <a:p>
            <a:pPr marL="918210" indent="-36639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917575" algn="l"/>
                <a:tab pos="918844" algn="l"/>
              </a:tabLst>
            </a:pPr>
            <a:r>
              <a:rPr sz="2400" spc="-5" dirty="0">
                <a:latin typeface="Calibri"/>
                <a:cs typeface="Calibri"/>
              </a:rPr>
              <a:t>minimization of </a:t>
            </a:r>
            <a:r>
              <a:rPr sz="2400" spc="-15" dirty="0">
                <a:latin typeface="Calibri"/>
                <a:cs typeface="Calibri"/>
              </a:rPr>
              <a:t>moral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risks</a:t>
            </a:r>
            <a:endParaRPr sz="2400">
              <a:latin typeface="Calibri"/>
              <a:cs typeface="Calibri"/>
            </a:endParaRPr>
          </a:p>
          <a:p>
            <a:pPr marL="918210" indent="-3663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917575" algn="l"/>
                <a:tab pos="918844" algn="l"/>
              </a:tabLst>
            </a:pPr>
            <a:r>
              <a:rPr sz="2400" dirty="0">
                <a:latin typeface="Calibri"/>
                <a:cs typeface="Calibri"/>
              </a:rPr>
              <a:t>Animals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uniquely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identified</a:t>
            </a:r>
            <a:endParaRPr sz="2400">
              <a:latin typeface="Calibri"/>
              <a:cs typeface="Calibri"/>
            </a:endParaRPr>
          </a:p>
          <a:p>
            <a:pPr marL="918210" indent="-3663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917575" algn="l"/>
                <a:tab pos="918844" algn="l"/>
                <a:tab pos="2894330" algn="l"/>
              </a:tabLst>
            </a:pPr>
            <a:r>
              <a:rPr sz="2400" spc="-10" dirty="0">
                <a:latin typeface="Calibri"/>
                <a:cs typeface="Calibri"/>
              </a:rPr>
              <a:t>Stock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values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	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homogeneous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1745" y="461594"/>
            <a:ext cx="4083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LIVESTOCK</a:t>
            </a:r>
            <a:r>
              <a:rPr sz="4400" spc="-35" dirty="0"/>
              <a:t> </a:t>
            </a:r>
            <a:r>
              <a:rPr sz="4400" spc="-5" dirty="0"/>
              <a:t>PERILS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400302"/>
            <a:ext cx="228854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Health </a:t>
            </a:r>
            <a:r>
              <a:rPr sz="2400" b="1" i="1" spc="-15" dirty="0">
                <a:latin typeface="Calibri"/>
                <a:cs typeface="Calibri"/>
              </a:rPr>
              <a:t>factors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10" dirty="0">
                <a:latin typeface="Calibri"/>
                <a:cs typeface="Calibri"/>
              </a:rPr>
              <a:t>Mortality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(death)</a:t>
            </a:r>
            <a:endParaRPr sz="24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10" dirty="0">
                <a:latin typeface="Calibri"/>
                <a:cs typeface="Calibri"/>
              </a:rPr>
              <a:t>Low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Climate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15" dirty="0">
                <a:latin typeface="Calibri"/>
                <a:cs typeface="Calibri"/>
              </a:rPr>
              <a:t>Drought</a:t>
            </a:r>
            <a:endParaRPr sz="24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5" dirty="0">
                <a:latin typeface="Calibri"/>
                <a:cs typeface="Calibri"/>
              </a:rPr>
              <a:t>Lightning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Accident</a:t>
            </a:r>
            <a:endParaRPr sz="24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15" dirty="0">
                <a:latin typeface="Calibri"/>
                <a:cs typeface="Calibri"/>
              </a:rPr>
              <a:t>Fire</a:t>
            </a:r>
            <a:endParaRPr sz="24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15" dirty="0">
                <a:latin typeface="Calibri"/>
                <a:cs typeface="Calibri"/>
              </a:rPr>
              <a:t>Poison</a:t>
            </a:r>
            <a:endParaRPr sz="24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10" dirty="0">
                <a:latin typeface="Calibri"/>
                <a:cs typeface="Calibri"/>
              </a:rPr>
              <a:t>swel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5110" y="558749"/>
            <a:ext cx="342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LIVESTOCK</a:t>
            </a:r>
            <a:r>
              <a:rPr sz="28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INSURANCE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04061"/>
            <a:ext cx="4556760" cy="4675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ts val="27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Mortality </a:t>
            </a:r>
            <a:r>
              <a:rPr sz="2400" b="1" dirty="0">
                <a:latin typeface="Calibri"/>
                <a:cs typeface="Calibri"/>
              </a:rPr>
              <a:t>/ </a:t>
            </a:r>
            <a:r>
              <a:rPr sz="2400" b="1" spc="-10" dirty="0">
                <a:latin typeface="Calibri"/>
                <a:cs typeface="Calibri"/>
              </a:rPr>
              <a:t>herd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insurance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1985"/>
              </a:lnSpc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Product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alternatives:</a:t>
            </a:r>
            <a:endParaRPr sz="1800">
              <a:latin typeface="Calibri"/>
              <a:cs typeface="Calibri"/>
            </a:endParaRPr>
          </a:p>
          <a:p>
            <a:pPr marL="12700" marR="2497455">
              <a:lnSpc>
                <a:spcPct val="127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Fixed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sum</a:t>
            </a:r>
            <a:r>
              <a:rPr sz="1800" b="1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insured 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Application:</a:t>
            </a:r>
            <a:endParaRPr sz="18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All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risk of mortality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large and</a:t>
            </a:r>
            <a:r>
              <a:rPr sz="1800" b="1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small</a:t>
            </a:r>
            <a:endParaRPr sz="1800">
              <a:latin typeface="Calibri"/>
              <a:cs typeface="Calibri"/>
            </a:endParaRPr>
          </a:p>
          <a:p>
            <a:pPr marR="3288665" algn="ctr">
              <a:lnSpc>
                <a:spcPct val="100000"/>
              </a:lnSpc>
            </a:pP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stock.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Advantages: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Simple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product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design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Loss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adjustment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only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conducted by</a:t>
            </a:r>
            <a:r>
              <a:rPr sz="1800" b="1" i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qualified</a:t>
            </a:r>
            <a:endParaRPr sz="1800">
              <a:latin typeface="Calibri"/>
              <a:cs typeface="Calibri"/>
            </a:endParaRPr>
          </a:p>
          <a:p>
            <a:pPr marR="3388360" algn="ctr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vets.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Disadvantages</a:t>
            </a:r>
            <a:r>
              <a:rPr sz="1800" b="1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High moral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risk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Expensive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form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800" b="1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insurance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Deductible require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minimum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size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800" b="1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stock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909" y="2191004"/>
            <a:ext cx="986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Application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909" y="3074873"/>
            <a:ext cx="1078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Advantages: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909" y="4599559"/>
            <a:ext cx="1318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Disadvantages: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527" y="792892"/>
            <a:ext cx="4258310" cy="52800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b="1" spc="-10" dirty="0">
                <a:latin typeface="Calibri"/>
                <a:cs typeface="Calibri"/>
              </a:rPr>
              <a:t>Grassland index insurance</a:t>
            </a:r>
            <a:endParaRPr sz="24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459"/>
              </a:spcBef>
            </a:pP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Perils:</a:t>
            </a:r>
            <a:endParaRPr sz="1600">
              <a:latin typeface="Calibri"/>
              <a:cs typeface="Calibri"/>
            </a:endParaRPr>
          </a:p>
          <a:p>
            <a:pPr marL="371475" marR="3365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Loss of grazing as a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result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of drought/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rainfall 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deficit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371475" marR="302895" indent="-3429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Payouts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based on value of grazing loss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per  millimeter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rainfall</a:t>
            </a:r>
            <a:r>
              <a:rPr sz="1600" b="1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deficit.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371475" marR="5080" indent="-342900">
              <a:lnSpc>
                <a:spcPct val="100000"/>
              </a:lnSpc>
              <a:spcBef>
                <a:spcPts val="1280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Low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administration </a:t>
            </a:r>
            <a:r>
              <a:rPr sz="1600" b="1" i="1" spc="-15" dirty="0">
                <a:solidFill>
                  <a:srgbClr val="001F5F"/>
                </a:solidFill>
                <a:latin typeface="Calibri"/>
                <a:cs typeface="Calibri"/>
              </a:rPr>
              <a:t>costs,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low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loss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assessment  </a:t>
            </a:r>
            <a:r>
              <a:rPr sz="1600" b="1" i="1" spc="-15" dirty="0">
                <a:solidFill>
                  <a:srgbClr val="001F5F"/>
                </a:solidFill>
                <a:latin typeface="Calibri"/>
                <a:cs typeface="Calibri"/>
              </a:rPr>
              <a:t>expenses</a:t>
            </a:r>
            <a:endParaRPr sz="1600">
              <a:latin typeface="Calibri"/>
              <a:cs typeface="Calibri"/>
            </a:endParaRPr>
          </a:p>
          <a:p>
            <a:pPr marL="37147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No moral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hazards: independently</a:t>
            </a:r>
            <a:r>
              <a:rPr sz="1600" b="1" i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verifiable</a:t>
            </a:r>
            <a:endParaRPr sz="1600">
              <a:latin typeface="Calibri"/>
              <a:cs typeface="Calibri"/>
            </a:endParaRPr>
          </a:p>
          <a:p>
            <a:pPr marL="37147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Ideal for catastrophic losses, can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1600" b="1" i="1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reinsured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71475" marR="499745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Considerable basis risk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remains with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the  farmer</a:t>
            </a:r>
            <a:endParaRPr sz="1600">
              <a:latin typeface="Calibri"/>
              <a:cs typeface="Calibri"/>
            </a:endParaRPr>
          </a:p>
          <a:p>
            <a:pPr marL="37147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Development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marketing </a:t>
            </a:r>
            <a:r>
              <a:rPr sz="1600" b="1" i="1" spc="-15" dirty="0">
                <a:solidFill>
                  <a:srgbClr val="001F5F"/>
                </a:solidFill>
                <a:latin typeface="Calibri"/>
                <a:cs typeface="Calibri"/>
              </a:rPr>
              <a:t>costs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are</a:t>
            </a:r>
            <a:r>
              <a:rPr sz="1600" b="1" i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high</a:t>
            </a:r>
            <a:endParaRPr sz="1600">
              <a:latin typeface="Calibri"/>
              <a:cs typeface="Calibri"/>
            </a:endParaRPr>
          </a:p>
          <a:p>
            <a:pPr marL="37147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Huge anti-selection</a:t>
            </a:r>
            <a:r>
              <a:rPr sz="1600" b="1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risks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98726"/>
            <a:ext cx="8071484" cy="43243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5080" indent="-342900" algn="just">
              <a:lnSpc>
                <a:spcPts val="3240"/>
              </a:lnSpc>
              <a:spcBef>
                <a:spcPts val="509"/>
              </a:spcBef>
            </a:pPr>
            <a:r>
              <a:rPr sz="3000" b="1" i="1" dirty="0">
                <a:latin typeface="Calibri"/>
                <a:cs typeface="Calibri"/>
              </a:rPr>
              <a:t>The major type of insured </a:t>
            </a:r>
            <a:r>
              <a:rPr sz="3000" b="1" i="1" spc="-5" dirty="0">
                <a:latin typeface="Calibri"/>
                <a:cs typeface="Calibri"/>
              </a:rPr>
              <a:t>objects in </a:t>
            </a:r>
            <a:r>
              <a:rPr sz="3000" b="1" i="1" dirty="0">
                <a:latin typeface="Calibri"/>
                <a:cs typeface="Calibri"/>
              </a:rPr>
              <a:t>the </a:t>
            </a:r>
            <a:r>
              <a:rPr sz="3000" b="1" i="1" spc="-10" dirty="0">
                <a:latin typeface="Calibri"/>
                <a:cs typeface="Calibri"/>
              </a:rPr>
              <a:t>Livestock  </a:t>
            </a:r>
            <a:r>
              <a:rPr sz="3000" b="1" i="1" spc="-5" dirty="0">
                <a:latin typeface="Calibri"/>
                <a:cs typeface="Calibri"/>
              </a:rPr>
              <a:t>Insurance policy </a:t>
            </a:r>
            <a:r>
              <a:rPr sz="3000" b="1" i="1" spc="-10" dirty="0">
                <a:latin typeface="Calibri"/>
                <a:cs typeface="Calibri"/>
              </a:rPr>
              <a:t>is </a:t>
            </a:r>
            <a:r>
              <a:rPr sz="3000" b="1" i="1" dirty="0">
                <a:latin typeface="Calibri"/>
                <a:cs typeface="Calibri"/>
              </a:rPr>
              <a:t>an animal </a:t>
            </a:r>
            <a:r>
              <a:rPr sz="3000" b="1" i="1" spc="-15" dirty="0">
                <a:latin typeface="Calibri"/>
                <a:cs typeface="Calibri"/>
              </a:rPr>
              <a:t>for</a:t>
            </a:r>
            <a:r>
              <a:rPr sz="3000" b="1" i="1" spc="640" dirty="0">
                <a:latin typeface="Calibri"/>
                <a:cs typeface="Calibri"/>
              </a:rPr>
              <a:t> </a:t>
            </a:r>
            <a:r>
              <a:rPr sz="3000" b="1" i="1" spc="-5" dirty="0">
                <a:latin typeface="Calibri"/>
                <a:cs typeface="Calibri"/>
              </a:rPr>
              <a:t>domestic  purposes. </a:t>
            </a:r>
            <a:r>
              <a:rPr sz="3000" b="1" i="1" dirty="0">
                <a:latin typeface="Calibri"/>
                <a:cs typeface="Calibri"/>
              </a:rPr>
              <a:t>The animals type are </a:t>
            </a:r>
            <a:r>
              <a:rPr sz="3000" b="1" i="1" spc="-15" dirty="0">
                <a:latin typeface="Calibri"/>
                <a:cs typeface="Calibri"/>
              </a:rPr>
              <a:t>listed </a:t>
            </a:r>
            <a:r>
              <a:rPr sz="3000" b="1" i="1" spc="-5" dirty="0">
                <a:latin typeface="Calibri"/>
                <a:cs typeface="Calibri"/>
              </a:rPr>
              <a:t>below:</a:t>
            </a:r>
            <a:endParaRPr sz="30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393700" algn="l"/>
              </a:tabLst>
            </a:pPr>
            <a:r>
              <a:rPr sz="3000" b="1" i="1" spc="-10" dirty="0">
                <a:latin typeface="Calibri"/>
                <a:cs typeface="Calibri"/>
              </a:rPr>
              <a:t>Fattening</a:t>
            </a:r>
            <a:r>
              <a:rPr sz="3000" b="1" i="1" spc="-15" dirty="0">
                <a:latin typeface="Calibri"/>
                <a:cs typeface="Calibri"/>
              </a:rPr>
              <a:t> steer</a:t>
            </a:r>
            <a:endParaRPr sz="30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393700" algn="l"/>
              </a:tabLst>
            </a:pPr>
            <a:r>
              <a:rPr sz="3000" b="1" i="1" spc="-5" dirty="0">
                <a:latin typeface="Calibri"/>
                <a:cs typeface="Calibri"/>
              </a:rPr>
              <a:t>Draft</a:t>
            </a:r>
            <a:r>
              <a:rPr sz="3000" b="1" i="1" spc="-10" dirty="0">
                <a:latin typeface="Calibri"/>
                <a:cs typeface="Calibri"/>
              </a:rPr>
              <a:t> </a:t>
            </a:r>
            <a:r>
              <a:rPr sz="3000" b="1" i="1" spc="-60" dirty="0">
                <a:latin typeface="Calibri"/>
                <a:cs typeface="Calibri"/>
              </a:rPr>
              <a:t>ox</a:t>
            </a:r>
            <a:endParaRPr sz="30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393700" algn="l"/>
              </a:tabLst>
            </a:pPr>
            <a:r>
              <a:rPr sz="3000" b="1" i="1" spc="-5" dirty="0">
                <a:latin typeface="Calibri"/>
                <a:cs typeface="Calibri"/>
              </a:rPr>
              <a:t>Dairy</a:t>
            </a:r>
            <a:r>
              <a:rPr sz="3000" b="1" i="1" spc="-10" dirty="0">
                <a:latin typeface="Calibri"/>
                <a:cs typeface="Calibri"/>
              </a:rPr>
              <a:t> </a:t>
            </a:r>
            <a:r>
              <a:rPr sz="3000" b="1" i="1" spc="-15" dirty="0">
                <a:latin typeface="Calibri"/>
                <a:cs typeface="Calibri"/>
              </a:rPr>
              <a:t>cow</a:t>
            </a:r>
            <a:endParaRPr sz="30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393700" algn="l"/>
              </a:tabLst>
            </a:pPr>
            <a:r>
              <a:rPr sz="3000" b="1" i="1" spc="-5" dirty="0">
                <a:latin typeface="Calibri"/>
                <a:cs typeface="Calibri"/>
              </a:rPr>
              <a:t>Bulls/bullock</a:t>
            </a:r>
            <a:endParaRPr sz="30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393700" algn="l"/>
              </a:tabLst>
            </a:pPr>
            <a:r>
              <a:rPr sz="3000" b="1" i="1" spc="-5" dirty="0">
                <a:latin typeface="Calibri"/>
                <a:cs typeface="Calibri"/>
              </a:rPr>
              <a:t>Draft</a:t>
            </a:r>
            <a:r>
              <a:rPr sz="3000" b="1" i="1" spc="-10" dirty="0">
                <a:latin typeface="Calibri"/>
                <a:cs typeface="Calibri"/>
              </a:rPr>
              <a:t> </a:t>
            </a:r>
            <a:r>
              <a:rPr sz="3000" b="1" i="1" spc="-5" dirty="0">
                <a:latin typeface="Calibri"/>
                <a:cs typeface="Calibri"/>
              </a:rPr>
              <a:t>horse</a:t>
            </a:r>
            <a:endParaRPr sz="30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393700" algn="l"/>
              </a:tabLst>
            </a:pPr>
            <a:r>
              <a:rPr sz="3000" b="1" i="1" spc="-5" dirty="0">
                <a:latin typeface="Calibri"/>
                <a:cs typeface="Calibri"/>
              </a:rPr>
              <a:t>Sheep </a:t>
            </a:r>
            <a:r>
              <a:rPr sz="3000" b="1" i="1" dirty="0">
                <a:latin typeface="Calibri"/>
                <a:cs typeface="Calibri"/>
              </a:rPr>
              <a:t>&amp;</a:t>
            </a:r>
            <a:r>
              <a:rPr sz="3000" b="1" i="1" spc="0" dirty="0">
                <a:latin typeface="Calibri"/>
                <a:cs typeface="Calibri"/>
              </a:rPr>
              <a:t> </a:t>
            </a:r>
            <a:r>
              <a:rPr sz="3000" b="1" i="1" spc="-5" dirty="0">
                <a:latin typeface="Calibri"/>
                <a:cs typeface="Calibri"/>
              </a:rPr>
              <a:t>Goats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299717"/>
            <a:ext cx="2921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00AFEF"/>
                </a:solidFill>
              </a:rPr>
              <a:t>Types </a:t>
            </a:r>
            <a:r>
              <a:rPr sz="3600" spc="-5" dirty="0">
                <a:solidFill>
                  <a:srgbClr val="00AFEF"/>
                </a:solidFill>
              </a:rPr>
              <a:t>of</a:t>
            </a:r>
            <a:r>
              <a:rPr sz="3600" spc="-45" dirty="0">
                <a:solidFill>
                  <a:srgbClr val="00AFEF"/>
                </a:solidFill>
              </a:rPr>
              <a:t> </a:t>
            </a:r>
            <a:r>
              <a:rPr sz="3600" spc="-5" dirty="0">
                <a:solidFill>
                  <a:srgbClr val="00AFEF"/>
                </a:solidFill>
              </a:rPr>
              <a:t>animal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426719"/>
            <a:ext cx="701040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31" y="426719"/>
            <a:ext cx="8002524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5447" y="426719"/>
            <a:ext cx="701040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9572" y="530174"/>
            <a:ext cx="7431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00AF50"/>
                </a:solidFill>
                <a:latin typeface="Calibri"/>
                <a:cs typeface="Calibri"/>
              </a:rPr>
              <a:t>key </a:t>
            </a:r>
            <a:r>
              <a:rPr sz="3600" b="1" spc="-10" dirty="0">
                <a:solidFill>
                  <a:srgbClr val="00AF50"/>
                </a:solidFill>
                <a:latin typeface="Calibri"/>
                <a:cs typeface="Calibri"/>
              </a:rPr>
              <a:t>challenges </a:t>
            </a:r>
            <a:r>
              <a:rPr sz="3600" b="1" dirty="0">
                <a:solidFill>
                  <a:srgbClr val="00AF50"/>
                </a:solidFill>
                <a:latin typeface="Calibri"/>
                <a:cs typeface="Calibri"/>
              </a:rPr>
              <a:t>in </a:t>
            </a:r>
            <a:r>
              <a:rPr sz="3600" b="1" spc="-10" dirty="0">
                <a:solidFill>
                  <a:srgbClr val="00AF50"/>
                </a:solidFill>
                <a:latin typeface="Calibri"/>
                <a:cs typeface="Calibri"/>
              </a:rPr>
              <a:t>agricultural</a:t>
            </a:r>
            <a:r>
              <a:rPr sz="3600" b="1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AF50"/>
                </a:solidFill>
                <a:latin typeface="Calibri"/>
                <a:cs typeface="Calibri"/>
              </a:rPr>
              <a:t>insurance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219857"/>
            <a:ext cx="6716395" cy="40379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solidFill>
                  <a:srgbClr val="304179"/>
                </a:solidFill>
                <a:latin typeface="Calibri"/>
                <a:cs typeface="Calibri"/>
              </a:rPr>
              <a:t>Moral </a:t>
            </a:r>
            <a:r>
              <a:rPr sz="2800" b="1" spc="-15" dirty="0">
                <a:solidFill>
                  <a:srgbClr val="304179"/>
                </a:solidFill>
                <a:latin typeface="Calibri"/>
                <a:cs typeface="Calibri"/>
              </a:rPr>
              <a:t>hazard, adverse </a:t>
            </a:r>
            <a:r>
              <a:rPr sz="2800" b="1" spc="-5" dirty="0">
                <a:solidFill>
                  <a:srgbClr val="304179"/>
                </a:solidFill>
                <a:latin typeface="Calibri"/>
                <a:cs typeface="Calibri"/>
              </a:rPr>
              <a:t>selection,</a:t>
            </a:r>
            <a:r>
              <a:rPr sz="2800" b="1" spc="135" dirty="0">
                <a:solidFill>
                  <a:srgbClr val="30417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304179"/>
                </a:solidFill>
                <a:latin typeface="Calibri"/>
                <a:cs typeface="Calibri"/>
              </a:rPr>
              <a:t>fraud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304179"/>
                </a:solidFill>
                <a:latin typeface="Calibri"/>
                <a:cs typeface="Calibri"/>
              </a:rPr>
              <a:t>(insurance)</a:t>
            </a:r>
            <a:r>
              <a:rPr sz="2800" b="1" spc="5" dirty="0">
                <a:solidFill>
                  <a:srgbClr val="30417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304179"/>
                </a:solidFill>
                <a:latin typeface="Calibri"/>
                <a:cs typeface="Calibri"/>
              </a:rPr>
              <a:t>literacy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45" dirty="0">
                <a:solidFill>
                  <a:srgbClr val="304179"/>
                </a:solidFill>
                <a:latin typeface="Calibri"/>
                <a:cs typeface="Calibri"/>
              </a:rPr>
              <a:t>Trust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solidFill>
                  <a:srgbClr val="304179"/>
                </a:solidFill>
                <a:latin typeface="Calibri"/>
                <a:cs typeface="Calibri"/>
              </a:rPr>
              <a:t>Geography: </a:t>
            </a:r>
            <a:r>
              <a:rPr sz="2800" spc="-10" dirty="0">
                <a:solidFill>
                  <a:srgbClr val="304179"/>
                </a:solidFill>
                <a:latin typeface="Calibri"/>
                <a:cs typeface="Calibri"/>
              </a:rPr>
              <a:t>Distribution, after-sales</a:t>
            </a:r>
            <a:r>
              <a:rPr sz="2800" spc="100" dirty="0">
                <a:solidFill>
                  <a:srgbClr val="304179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04179"/>
                </a:solidFill>
                <a:latin typeface="Calibri"/>
                <a:cs typeface="Calibri"/>
              </a:rPr>
              <a:t>service,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solidFill>
                  <a:srgbClr val="304179"/>
                </a:solidFill>
                <a:latin typeface="Calibri"/>
                <a:cs typeface="Calibri"/>
              </a:rPr>
              <a:t>monitoring </a:t>
            </a:r>
            <a:r>
              <a:rPr sz="2800" spc="-5" dirty="0">
                <a:solidFill>
                  <a:srgbClr val="304179"/>
                </a:solidFill>
                <a:latin typeface="Calibri"/>
                <a:cs typeface="Calibri"/>
              </a:rPr>
              <a:t>and claims</a:t>
            </a:r>
            <a:r>
              <a:rPr sz="2800" spc="30" dirty="0">
                <a:solidFill>
                  <a:srgbClr val="30417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04179"/>
                </a:solidFill>
                <a:latin typeface="Calibri"/>
                <a:cs typeface="Calibri"/>
              </a:rPr>
              <a:t>assessment…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solidFill>
                  <a:srgbClr val="304179"/>
                </a:solidFill>
                <a:latin typeface="Calibri"/>
                <a:cs typeface="Calibri"/>
              </a:rPr>
              <a:t>Covariant</a:t>
            </a:r>
            <a:r>
              <a:rPr sz="2800" b="1" spc="25" dirty="0">
                <a:solidFill>
                  <a:srgbClr val="30417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04179"/>
                </a:solidFill>
                <a:latin typeface="Calibri"/>
                <a:cs typeface="Calibri"/>
              </a:rPr>
              <a:t>risks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304179"/>
                </a:solidFill>
                <a:latin typeface="Calibri"/>
                <a:cs typeface="Calibri"/>
              </a:rPr>
              <a:t>Information</a:t>
            </a:r>
            <a:r>
              <a:rPr sz="2800" b="1" spc="5" dirty="0">
                <a:solidFill>
                  <a:srgbClr val="30417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04179"/>
                </a:solidFill>
                <a:latin typeface="Calibri"/>
                <a:cs typeface="Calibri"/>
              </a:rPr>
              <a:t>asymmetry: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304179"/>
                </a:solidFill>
                <a:latin typeface="Calibri"/>
                <a:cs typeface="Calibri"/>
              </a:rPr>
              <a:t>Lack of baseline</a:t>
            </a:r>
            <a:r>
              <a:rPr sz="2800" spc="-5" dirty="0">
                <a:solidFill>
                  <a:srgbClr val="304179"/>
                </a:solidFill>
                <a:latin typeface="Calibri"/>
                <a:cs typeface="Calibri"/>
              </a:rPr>
              <a:t>: </a:t>
            </a:r>
            <a:r>
              <a:rPr sz="2800" spc="-10" dirty="0">
                <a:solidFill>
                  <a:srgbClr val="304179"/>
                </a:solidFill>
                <a:latin typeface="Calibri"/>
                <a:cs typeface="Calibri"/>
              </a:rPr>
              <a:t>often </a:t>
            </a:r>
            <a:r>
              <a:rPr sz="2800" spc="-5" dirty="0">
                <a:solidFill>
                  <a:srgbClr val="304179"/>
                </a:solidFill>
                <a:latin typeface="Calibri"/>
                <a:cs typeface="Calibri"/>
              </a:rPr>
              <a:t>no </a:t>
            </a:r>
            <a:r>
              <a:rPr sz="2800" spc="-15" dirty="0">
                <a:solidFill>
                  <a:srgbClr val="304179"/>
                </a:solidFill>
                <a:latin typeface="Calibri"/>
                <a:cs typeface="Calibri"/>
              </a:rPr>
              <a:t>production</a:t>
            </a:r>
            <a:r>
              <a:rPr sz="2800" spc="105" dirty="0">
                <a:solidFill>
                  <a:srgbClr val="30417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04179"/>
                </a:solidFill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0358" y="397205"/>
            <a:ext cx="6871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Period </a:t>
            </a:r>
            <a:r>
              <a:rPr sz="4000" spc="-5" dirty="0"/>
              <a:t>of </a:t>
            </a:r>
            <a:r>
              <a:rPr sz="4000" spc="-15" dirty="0"/>
              <a:t>insurance </a:t>
            </a:r>
            <a:r>
              <a:rPr sz="4000" spc="-5" dirty="0"/>
              <a:t>and</a:t>
            </a:r>
            <a:r>
              <a:rPr sz="4000" spc="0" dirty="0"/>
              <a:t> </a:t>
            </a:r>
            <a:r>
              <a:rPr sz="4000" spc="-20" dirty="0"/>
              <a:t>renewals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050" y="1136650"/>
          <a:ext cx="6953884" cy="4481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animal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 at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3194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cover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cannot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 less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than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fixed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Draft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ox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dairy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cows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 ½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37020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	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year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Draft</a:t>
                      </a:r>
                      <a:r>
                        <a:rPr sz="1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horses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6-8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1441450"/>
          <a:ext cx="7715250" cy="470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27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animal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 at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3050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cover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(cannot be less  than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fixed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Bulls/bullock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2 up to 3</a:t>
                      </a:r>
                      <a:r>
                        <a:rPr sz="28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years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years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 up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years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from 3 up to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years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 up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year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6 up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year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55650" y="1212850"/>
          <a:ext cx="7715250" cy="482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83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animal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 at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3050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cover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(cannot be less  than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fixed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Draft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horses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6-8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years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years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years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years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years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years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2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years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year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1610360" algn="l"/>
                        </a:tabLst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Fattening	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steer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 ½</a:t>
                      </a:r>
                      <a:r>
                        <a:rPr sz="2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-8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3,6 or</a:t>
                      </a:r>
                      <a:r>
                        <a:rPr sz="2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12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months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55165"/>
            <a:ext cx="7941309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Calibri"/>
                <a:cs typeface="Calibri"/>
              </a:rPr>
              <a:t>Renewals, </a:t>
            </a:r>
            <a:r>
              <a:rPr sz="3200" spc="-20" dirty="0">
                <a:latin typeface="Calibri"/>
                <a:cs typeface="Calibri"/>
              </a:rPr>
              <a:t>therefore, </a:t>
            </a:r>
            <a:r>
              <a:rPr sz="3200" spc="-5" dirty="0">
                <a:latin typeface="Calibri"/>
                <a:cs typeface="Calibri"/>
              </a:rPr>
              <a:t>apply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insurance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issued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respect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;</a:t>
            </a:r>
            <a:endParaRPr sz="3200">
              <a:latin typeface="Calibri"/>
              <a:cs typeface="Calibri"/>
            </a:endParaRPr>
          </a:p>
          <a:p>
            <a:pPr marL="355600" marR="25019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229235" algn="l"/>
              </a:tabLst>
            </a:pPr>
            <a:r>
              <a:rPr sz="3200" spc="-20" dirty="0">
                <a:latin typeface="Calibri"/>
                <a:cs typeface="Calibri"/>
              </a:rPr>
              <a:t>fattening </a:t>
            </a:r>
            <a:r>
              <a:rPr sz="3200" spc="-25" dirty="0">
                <a:latin typeface="Calibri"/>
                <a:cs typeface="Calibri"/>
              </a:rPr>
              <a:t>steers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insured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spc="-5" dirty="0">
                <a:latin typeface="Calibri"/>
                <a:cs typeface="Calibri"/>
              </a:rPr>
              <a:t>further periods </a:t>
            </a:r>
            <a:r>
              <a:rPr sz="3200" dirty="0">
                <a:latin typeface="Calibri"/>
                <a:cs typeface="Calibri"/>
              </a:rPr>
              <a:t>of 3,6 or 12 </a:t>
            </a:r>
            <a:r>
              <a:rPr sz="3200" spc="-5" dirty="0">
                <a:latin typeface="Calibri"/>
                <a:cs typeface="Calibri"/>
              </a:rPr>
              <a:t>months </a:t>
            </a:r>
            <a:r>
              <a:rPr sz="3200" spc="-10" dirty="0">
                <a:latin typeface="Calibri"/>
                <a:cs typeface="Calibri"/>
              </a:rPr>
              <a:t>until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animal </a:t>
            </a:r>
            <a:r>
              <a:rPr sz="3200" spc="-20" dirty="0">
                <a:latin typeface="Calibri"/>
                <a:cs typeface="Calibri"/>
              </a:rPr>
              <a:t>attains </a:t>
            </a:r>
            <a:r>
              <a:rPr sz="3200" spc="-10" dirty="0">
                <a:latin typeface="Calibri"/>
                <a:cs typeface="Calibri"/>
              </a:rPr>
              <a:t>age </a:t>
            </a:r>
            <a:r>
              <a:rPr sz="3200" dirty="0">
                <a:latin typeface="Calibri"/>
                <a:cs typeface="Calibri"/>
              </a:rPr>
              <a:t>9 </a:t>
            </a:r>
            <a:r>
              <a:rPr sz="3200" spc="-20" dirty="0">
                <a:latin typeface="Calibri"/>
                <a:cs typeface="Calibri"/>
              </a:rPr>
              <a:t>years;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229235" algn="l"/>
              </a:tabLst>
            </a:pPr>
            <a:r>
              <a:rPr sz="3200" spc="-20" dirty="0">
                <a:latin typeface="Calibri"/>
                <a:cs typeface="Calibri"/>
              </a:rPr>
              <a:t>Draft </a:t>
            </a:r>
            <a:r>
              <a:rPr sz="3200" spc="-15" dirty="0">
                <a:latin typeface="Calibri"/>
                <a:cs typeface="Calibri"/>
              </a:rPr>
              <a:t>horses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insured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further  periods </a:t>
            </a:r>
            <a:r>
              <a:rPr sz="3200" dirty="0">
                <a:latin typeface="Calibri"/>
                <a:cs typeface="Calibri"/>
              </a:rPr>
              <a:t>of 1 or 2 </a:t>
            </a:r>
            <a:r>
              <a:rPr sz="3200" spc="-20" dirty="0">
                <a:latin typeface="Calibri"/>
                <a:cs typeface="Calibri"/>
              </a:rPr>
              <a:t>years </a:t>
            </a:r>
            <a:r>
              <a:rPr sz="3200" spc="-10" dirty="0">
                <a:latin typeface="Calibri"/>
                <a:cs typeface="Calibri"/>
              </a:rPr>
              <a:t>until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animal </a:t>
            </a:r>
            <a:r>
              <a:rPr sz="3200" spc="-20" dirty="0">
                <a:latin typeface="Calibri"/>
                <a:cs typeface="Calibri"/>
              </a:rPr>
              <a:t>attains  </a:t>
            </a:r>
            <a:r>
              <a:rPr sz="3200" spc="-10" dirty="0">
                <a:latin typeface="Calibri"/>
                <a:cs typeface="Calibri"/>
              </a:rPr>
              <a:t>age </a:t>
            </a:r>
            <a:r>
              <a:rPr sz="3200" dirty="0">
                <a:latin typeface="Calibri"/>
                <a:cs typeface="Calibri"/>
              </a:rPr>
              <a:t>12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years.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700786"/>
            <a:ext cx="2177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>
                <a:solidFill>
                  <a:srgbClr val="00AFEF"/>
                </a:solidFill>
              </a:rPr>
              <a:t>R</a:t>
            </a:r>
            <a:r>
              <a:rPr sz="4400" dirty="0">
                <a:solidFill>
                  <a:srgbClr val="00AFEF"/>
                </a:solidFill>
              </a:rPr>
              <a:t>en</a:t>
            </a:r>
            <a:r>
              <a:rPr sz="4400" spc="-15" dirty="0">
                <a:solidFill>
                  <a:srgbClr val="00AFEF"/>
                </a:solidFill>
              </a:rPr>
              <a:t>e</a:t>
            </a:r>
            <a:r>
              <a:rPr sz="4400" spc="-55" dirty="0">
                <a:solidFill>
                  <a:srgbClr val="00AFEF"/>
                </a:solidFill>
              </a:rPr>
              <a:t>w</a:t>
            </a:r>
            <a:r>
              <a:rPr sz="4400" spc="-5" dirty="0">
                <a:solidFill>
                  <a:srgbClr val="00AFEF"/>
                </a:solidFill>
              </a:rPr>
              <a:t>als</a:t>
            </a:r>
            <a:endParaRPr sz="4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789" y="1770710"/>
            <a:ext cx="3223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Rating</a:t>
            </a:r>
            <a:r>
              <a:rPr sz="2800" b="1" i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considerations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2286203"/>
            <a:ext cx="2566035" cy="30448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25" dirty="0">
                <a:latin typeface="Calibri"/>
                <a:cs typeface="Calibri"/>
              </a:rPr>
              <a:t>Type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animal</a:t>
            </a:r>
            <a:endParaRPr sz="20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5" dirty="0">
                <a:latin typeface="Calibri"/>
                <a:cs typeface="Calibri"/>
              </a:rPr>
              <a:t>Susceptibility</a:t>
            </a:r>
            <a:endParaRPr sz="20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5" dirty="0">
                <a:latin typeface="Calibri"/>
                <a:cs typeface="Calibri"/>
              </a:rPr>
              <a:t>Location</a:t>
            </a:r>
            <a:endParaRPr sz="20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dirty="0">
                <a:latin typeface="Calibri"/>
                <a:cs typeface="Calibri"/>
              </a:rPr>
              <a:t>Age ( </a:t>
            </a:r>
            <a:r>
              <a:rPr sz="2000" spc="-10" dirty="0">
                <a:latin typeface="Calibri"/>
                <a:cs typeface="Calibri"/>
              </a:rPr>
              <a:t>Growth </a:t>
            </a:r>
            <a:r>
              <a:rPr sz="2000" spc="-5" dirty="0">
                <a:latin typeface="Calibri"/>
                <a:cs typeface="Calibri"/>
              </a:rPr>
              <a:t>cycle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15" dirty="0">
                <a:latin typeface="Calibri"/>
                <a:cs typeface="Calibri"/>
              </a:rPr>
              <a:t>Overall </a:t>
            </a:r>
            <a:r>
              <a:rPr sz="2000" spc="-5" dirty="0"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5" dirty="0">
                <a:latin typeface="Calibri"/>
                <a:cs typeface="Calibri"/>
              </a:rPr>
              <a:t>Spread</a:t>
            </a:r>
            <a:endParaRPr sz="20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5" dirty="0">
                <a:latin typeface="Calibri"/>
                <a:cs typeface="Calibri"/>
              </a:rPr>
              <a:t>Loss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Experience</a:t>
            </a:r>
            <a:endParaRPr sz="20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5" dirty="0">
                <a:latin typeface="Calibri"/>
                <a:cs typeface="Calibri"/>
              </a:rPr>
              <a:t>Normal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Mortality</a:t>
            </a:r>
            <a:endParaRPr sz="20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excess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9400" y="0"/>
            <a:ext cx="2514599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8600"/>
            <a:ext cx="41148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7476" y="1371600"/>
            <a:ext cx="1906523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0" y="0"/>
            <a:ext cx="2514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0" y="4876800"/>
            <a:ext cx="1904999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26080" cy="1275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5600" y="0"/>
            <a:ext cx="4709159" cy="130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0"/>
            <a:ext cx="29717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9718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3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667063"/>
            <a:ext cx="9144000" cy="4191000"/>
          </a:xfrm>
          <a:custGeom>
            <a:avLst/>
            <a:gdLst/>
            <a:ahLst/>
            <a:cxnLst/>
            <a:rect l="l" t="t" r="r" b="b"/>
            <a:pathLst>
              <a:path w="9144000" h="4191000">
                <a:moveTo>
                  <a:pt x="9144000" y="4190934"/>
                </a:moveTo>
                <a:lnTo>
                  <a:pt x="9144000" y="0"/>
                </a:lnTo>
                <a:lnTo>
                  <a:pt x="0" y="0"/>
                </a:lnTo>
                <a:lnTo>
                  <a:pt x="0" y="419093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1930645"/>
            <a:ext cx="8682355" cy="319087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3200" b="1" i="1" spc="-25" dirty="0">
                <a:solidFill>
                  <a:srgbClr val="00AF50"/>
                </a:solidFill>
                <a:latin typeface="Calibri"/>
                <a:cs typeface="Calibri"/>
              </a:rPr>
              <a:t>A.MULTIPERIL </a:t>
            </a:r>
            <a:r>
              <a:rPr sz="3200" b="1" i="1" spc="-20" dirty="0">
                <a:solidFill>
                  <a:srgbClr val="00AF50"/>
                </a:solidFill>
                <a:latin typeface="Calibri"/>
                <a:cs typeface="Calibri"/>
              </a:rPr>
              <a:t>LIVESTOCK</a:t>
            </a:r>
            <a:r>
              <a:rPr sz="3200" b="1" i="1" dirty="0">
                <a:solidFill>
                  <a:srgbClr val="00AF50"/>
                </a:solidFill>
                <a:latin typeface="Calibri"/>
                <a:cs typeface="Calibri"/>
              </a:rPr>
              <a:t> INSURANCE</a:t>
            </a:r>
            <a:endParaRPr sz="32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885"/>
              </a:spcBef>
              <a:buClr>
                <a:srgbClr val="9BBA58"/>
              </a:buClr>
              <a:buFont typeface="Wingdings"/>
              <a:buChar char=""/>
              <a:tabLst>
                <a:tab pos="287020" algn="l"/>
              </a:tabLst>
            </a:pPr>
            <a:r>
              <a:rPr sz="2400" spc="-15" dirty="0">
                <a:latin typeface="Calibri"/>
                <a:cs typeface="Calibri"/>
              </a:rPr>
              <a:t>Covers more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peril.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9BBA58"/>
              </a:buClr>
              <a:buFont typeface="Wingdings"/>
              <a:buChar char=""/>
              <a:tabLst>
                <a:tab pos="287020" algn="l"/>
              </a:tabLst>
            </a:pPr>
            <a:r>
              <a:rPr sz="2400" dirty="0">
                <a:latin typeface="Calibri"/>
                <a:cs typeface="Calibri"/>
              </a:rPr>
              <a:t>It </a:t>
            </a:r>
            <a:r>
              <a:rPr sz="2400" spc="-20" dirty="0">
                <a:latin typeface="Calibri"/>
                <a:cs typeface="Calibri"/>
              </a:rPr>
              <a:t>covers </a:t>
            </a:r>
            <a:r>
              <a:rPr sz="2400" spc="-15" dirty="0">
                <a:latin typeface="Calibri"/>
                <a:cs typeface="Calibri"/>
              </a:rPr>
              <a:t>livestock </a:t>
            </a:r>
            <a:r>
              <a:rPr sz="2400" spc="-10" dirty="0">
                <a:latin typeface="Calibri"/>
                <a:cs typeface="Calibri"/>
              </a:rPr>
              <a:t>death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disease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accident.</a:t>
            </a:r>
            <a:endParaRPr sz="2400"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Possibly extension </a:t>
            </a:r>
            <a:r>
              <a:rPr sz="2400" spc="-5" dirty="0">
                <a:latin typeface="Calibri"/>
                <a:cs typeface="Calibri"/>
              </a:rPr>
              <a:t>be made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such risks </a:t>
            </a:r>
            <a:r>
              <a:rPr sz="2400" spc="-10" dirty="0">
                <a:latin typeface="Calibri"/>
                <a:cs typeface="Calibri"/>
              </a:rPr>
              <a:t>of death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surgical 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operations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breeding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parturition </a:t>
            </a:r>
            <a:r>
              <a:rPr sz="2400" spc="-5" dirty="0">
                <a:latin typeface="Calibri"/>
                <a:cs typeface="Calibri"/>
              </a:rPr>
              <a:t>and permanent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total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disability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draught </a:t>
            </a:r>
            <a:r>
              <a:rPr sz="2400" spc="-5" dirty="0">
                <a:latin typeface="Calibri"/>
                <a:cs typeface="Calibri"/>
              </a:rPr>
              <a:t>animals </a:t>
            </a:r>
            <a:r>
              <a:rPr sz="2400" dirty="0">
                <a:latin typeface="Calibri"/>
                <a:cs typeface="Calibri"/>
              </a:rPr>
              <a:t>,Dairy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Breeding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animals.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9BBA58"/>
              </a:buClr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Calibri"/>
                <a:cs typeface="Calibri"/>
              </a:rPr>
              <a:t>This does </a:t>
            </a:r>
            <a:r>
              <a:rPr sz="2400" spc="-10" dirty="0">
                <a:latin typeface="Calibri"/>
                <a:cs typeface="Calibri"/>
              </a:rPr>
              <a:t>not </a:t>
            </a:r>
            <a:r>
              <a:rPr sz="2400" spc="-15" dirty="0">
                <a:latin typeface="Calibri"/>
                <a:cs typeface="Calibri"/>
              </a:rPr>
              <a:t>cover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25" dirty="0">
                <a:latin typeface="Calibri"/>
                <a:cs typeface="Calibri"/>
              </a:rPr>
              <a:t>Injury, </a:t>
            </a:r>
            <a:r>
              <a:rPr sz="2400" spc="-5" dirty="0">
                <a:latin typeface="Calibri"/>
                <a:cs typeface="Calibri"/>
              </a:rPr>
              <a:t>Loss of use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Emergency slaughter</a:t>
            </a:r>
            <a:r>
              <a:rPr sz="2400" dirty="0">
                <a:latin typeface="Calibri"/>
                <a:cs typeface="Calibri"/>
              </a:rPr>
              <a:t> 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0179" y="1299717"/>
            <a:ext cx="2341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8685" algn="l"/>
              </a:tabLst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EIC	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OFFE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1242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5600" y="0"/>
            <a:ext cx="6248399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244667"/>
            <a:ext cx="4857750" cy="473837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25" dirty="0">
                <a:solidFill>
                  <a:srgbClr val="FF0000"/>
                </a:solidFill>
                <a:latin typeface="Calibri"/>
                <a:cs typeface="Calibri"/>
              </a:rPr>
              <a:t>EXCLUSIONS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Moral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hazard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Pre-existing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conditions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Theft </a:t>
            </a:r>
            <a:r>
              <a:rPr sz="2800" spc="-15" dirty="0">
                <a:latin typeface="Calibri"/>
                <a:cs typeface="Calibri"/>
              </a:rPr>
              <a:t>,Disappearance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Sales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Accumulations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:-</a:t>
            </a:r>
            <a:endParaRPr sz="2800">
              <a:latin typeface="Calibri"/>
              <a:cs typeface="Calibri"/>
            </a:endParaRPr>
          </a:p>
          <a:p>
            <a:pPr marL="2955925" lvl="1" indent="-191135">
              <a:lnSpc>
                <a:spcPct val="100000"/>
              </a:lnSpc>
              <a:spcBef>
                <a:spcPts val="675"/>
              </a:spcBef>
              <a:buChar char="-"/>
              <a:tabLst>
                <a:tab pos="2956560" algn="l"/>
              </a:tabLst>
            </a:pPr>
            <a:r>
              <a:rPr sz="2800" spc="-20" dirty="0">
                <a:latin typeface="Calibri"/>
                <a:cs typeface="Calibri"/>
              </a:rPr>
              <a:t>Drought</a:t>
            </a:r>
            <a:endParaRPr sz="2800">
              <a:latin typeface="Calibri"/>
              <a:cs typeface="Calibri"/>
            </a:endParaRPr>
          </a:p>
          <a:p>
            <a:pPr marL="2955925" lvl="1" indent="-191135">
              <a:lnSpc>
                <a:spcPct val="100000"/>
              </a:lnSpc>
              <a:spcBef>
                <a:spcPts val="675"/>
              </a:spcBef>
              <a:buChar char="-"/>
              <a:tabLst>
                <a:tab pos="2956560" algn="l"/>
              </a:tabLst>
            </a:pPr>
            <a:r>
              <a:rPr sz="2800" spc="-20" dirty="0">
                <a:latin typeface="Calibri"/>
                <a:cs typeface="Calibri"/>
              </a:rPr>
              <a:t>Famine</a:t>
            </a:r>
            <a:endParaRPr sz="2800">
              <a:latin typeface="Calibri"/>
              <a:cs typeface="Calibri"/>
            </a:endParaRPr>
          </a:p>
          <a:p>
            <a:pPr marL="2955925" lvl="1" indent="-191135">
              <a:lnSpc>
                <a:spcPct val="100000"/>
              </a:lnSpc>
              <a:spcBef>
                <a:spcPts val="670"/>
              </a:spcBef>
              <a:buChar char="-"/>
              <a:tabLst>
                <a:tab pos="2956560" algn="l"/>
              </a:tabLst>
            </a:pPr>
            <a:r>
              <a:rPr sz="2800" spc="-40" dirty="0">
                <a:latin typeface="Calibri"/>
                <a:cs typeface="Calibri"/>
              </a:rPr>
              <a:t>War </a:t>
            </a:r>
            <a:r>
              <a:rPr sz="2800" spc="-30" dirty="0">
                <a:latin typeface="Calibri"/>
                <a:cs typeface="Calibri"/>
              </a:rPr>
              <a:t>like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014" y="526745"/>
            <a:ext cx="70345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Multi </a:t>
            </a:r>
            <a:r>
              <a:rPr sz="3200" spc="-10" dirty="0"/>
              <a:t>Peril </a:t>
            </a:r>
            <a:r>
              <a:rPr sz="3200" spc="-15" dirty="0"/>
              <a:t>Livestock </a:t>
            </a:r>
            <a:r>
              <a:rPr sz="3200" spc="-10" dirty="0"/>
              <a:t>Insurance </a:t>
            </a:r>
            <a:r>
              <a:rPr sz="3200" spc="-5" dirty="0"/>
              <a:t>-</a:t>
            </a:r>
            <a:r>
              <a:rPr sz="3200" spc="-5" dirty="0">
                <a:solidFill>
                  <a:srgbClr val="FF0000"/>
                </a:solidFill>
              </a:rPr>
              <a:t>Dairy</a:t>
            </a:r>
            <a:r>
              <a:rPr sz="3200" spc="25" dirty="0">
                <a:solidFill>
                  <a:srgbClr val="FF0000"/>
                </a:solidFill>
              </a:rPr>
              <a:t> </a:t>
            </a:r>
            <a:r>
              <a:rPr sz="3200" spc="-15" dirty="0">
                <a:solidFill>
                  <a:srgbClr val="FF0000"/>
                </a:solidFill>
              </a:rPr>
              <a:t>cows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1371598"/>
            <a:ext cx="5120640" cy="5376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0" y="1371600"/>
            <a:ext cx="6675120" cy="5486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2800" y="2438463"/>
            <a:ext cx="1981199" cy="908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1800" y="1371600"/>
            <a:ext cx="2362199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800" y="3352863"/>
            <a:ext cx="1981199" cy="1822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086" y="516077"/>
            <a:ext cx="64928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MULTIPERIL LIVESTOCK </a:t>
            </a:r>
            <a:r>
              <a:rPr sz="2400" spc="-10" dirty="0">
                <a:latin typeface="Calibri"/>
                <a:cs typeface="Calibri"/>
              </a:rPr>
              <a:t>INSURANCE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-Fattening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Steers</a:t>
            </a:r>
            <a:endParaRPr sz="2400">
              <a:latin typeface="Calibri"/>
              <a:cs typeface="Calibri"/>
            </a:endParaRPr>
          </a:p>
          <a:p>
            <a:pPr marL="66040" algn="ctr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Coverage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3,6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12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months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600" y="1371600"/>
            <a:ext cx="4343399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61722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" y="916889"/>
            <a:ext cx="3566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Underwriting </a:t>
            </a:r>
            <a:r>
              <a:rPr sz="2800" spc="-10" dirty="0">
                <a:solidFill>
                  <a:srgbClr val="FF0000"/>
                </a:solidFill>
              </a:rPr>
              <a:t>Conditions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616709"/>
            <a:ext cx="8002905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415" indent="-3429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Selection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basic selection </a:t>
            </a:r>
            <a:r>
              <a:rPr sz="2000" spc="-10" dirty="0">
                <a:latin typeface="Calibri"/>
                <a:cs typeface="Calibri"/>
              </a:rPr>
              <a:t>factor are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age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state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health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animal;  </a:t>
            </a:r>
            <a:r>
              <a:rPr sz="2000" dirty="0">
                <a:latin typeface="Calibri"/>
                <a:cs typeface="Calibri"/>
              </a:rPr>
              <a:t>an animal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considered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cover </a:t>
            </a:r>
            <a:r>
              <a:rPr sz="2000" spc="-5" dirty="0">
                <a:latin typeface="Calibri"/>
                <a:cs typeface="Calibri"/>
              </a:rPr>
              <a:t>should </a:t>
            </a:r>
            <a:r>
              <a:rPr sz="2000" spc="-15" dirty="0">
                <a:latin typeface="Calibri"/>
                <a:cs typeface="Calibri"/>
              </a:rPr>
              <a:t>fall </a:t>
            </a:r>
            <a:r>
              <a:rPr sz="2000" spc="-5" dirty="0">
                <a:latin typeface="Calibri"/>
                <a:cs typeface="Calibri"/>
              </a:rPr>
              <a:t>within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range </a:t>
            </a:r>
            <a:r>
              <a:rPr sz="2000" spc="-5" dirty="0">
                <a:latin typeface="Calibri"/>
                <a:cs typeface="Calibri"/>
              </a:rPr>
              <a:t>specified  above.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</a:pP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Vaccination </a:t>
            </a:r>
            <a:r>
              <a:rPr sz="2000" spc="-10" dirty="0">
                <a:latin typeface="Calibri"/>
                <a:cs typeface="Calibri"/>
              </a:rPr>
              <a:t>:Vaccination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least three communicable diseases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area. </a:t>
            </a:r>
            <a:r>
              <a:rPr sz="2000" dirty="0">
                <a:latin typeface="Calibri"/>
                <a:cs typeface="Calibri"/>
              </a:rPr>
              <a:t>It 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Anthrax, </a:t>
            </a:r>
            <a:r>
              <a:rPr sz="2000" dirty="0">
                <a:latin typeface="Calibri"/>
                <a:cs typeface="Calibri"/>
              </a:rPr>
              <a:t>Black </a:t>
            </a:r>
            <a:r>
              <a:rPr sz="2000" spc="-5" dirty="0">
                <a:latin typeface="Calibri"/>
                <a:cs typeface="Calibri"/>
              </a:rPr>
              <a:t>leg or </a:t>
            </a:r>
            <a:r>
              <a:rPr sz="2000" spc="-10" dirty="0">
                <a:latin typeface="Calibri"/>
                <a:cs typeface="Calibri"/>
              </a:rPr>
              <a:t>pasteurellosis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Ear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–tagging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or deep skin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tag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Distinctive </a:t>
            </a:r>
            <a:r>
              <a:rPr sz="2000" spc="-10" dirty="0">
                <a:latin typeface="Calibri"/>
                <a:cs typeface="Calibri"/>
              </a:rPr>
              <a:t>natural </a:t>
            </a:r>
            <a:r>
              <a:rPr sz="2000" spc="-5" dirty="0">
                <a:latin typeface="Calibri"/>
                <a:cs typeface="Calibri"/>
              </a:rPr>
              <a:t>mark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ear-tag </a:t>
            </a:r>
            <a:r>
              <a:rPr sz="200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need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registered.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Other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Photo </a:t>
            </a:r>
            <a:r>
              <a:rPr sz="2000" spc="-10" dirty="0">
                <a:latin typeface="Calibri"/>
                <a:cs typeface="Calibri"/>
              </a:rPr>
              <a:t>graph </a:t>
            </a:r>
            <a:r>
              <a:rPr sz="2000" spc="-5" dirty="0">
                <a:latin typeface="Calibri"/>
                <a:cs typeface="Calibri"/>
              </a:rPr>
              <a:t>shall be </a:t>
            </a:r>
            <a:r>
              <a:rPr sz="2000" spc="-20" dirty="0">
                <a:latin typeface="Calibri"/>
                <a:cs typeface="Calibri"/>
              </a:rPr>
              <a:t>taken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spc="-10" dirty="0">
                <a:latin typeface="Calibri"/>
                <a:cs typeface="Calibri"/>
              </a:rPr>
              <a:t>value </a:t>
            </a:r>
            <a:r>
              <a:rPr sz="2000" dirty="0">
                <a:latin typeface="Calibri"/>
                <a:cs typeface="Calibri"/>
              </a:rPr>
              <a:t>animals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three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dimensions.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Healthy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free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injury.</a:t>
            </a:r>
            <a:endParaRPr sz="2000">
              <a:latin typeface="Calibri"/>
              <a:cs typeface="Calibri"/>
            </a:endParaRPr>
          </a:p>
          <a:p>
            <a:pPr marL="411480" indent="-3987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Absence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pre existing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diseases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Zero-grazing </a:t>
            </a:r>
            <a:r>
              <a:rPr sz="2000" spc="-5" dirty="0">
                <a:latin typeface="Calibri"/>
                <a:cs typeface="Calibri"/>
              </a:rPr>
              <a:t>in urban and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be field </a:t>
            </a:r>
            <a:r>
              <a:rPr sz="2000" spc="-10" dirty="0">
                <a:latin typeface="Calibri"/>
                <a:cs typeface="Calibri"/>
              </a:rPr>
              <a:t>grazing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rural.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301" y="496646"/>
            <a:ext cx="73152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i="1" spc="-15" dirty="0">
                <a:solidFill>
                  <a:srgbClr val="00AFEF"/>
                </a:solidFill>
                <a:latin typeface="Calibri"/>
                <a:cs typeface="Calibri"/>
              </a:rPr>
              <a:t>Reasons for </a:t>
            </a:r>
            <a:r>
              <a:rPr sz="4000" b="1" i="1" spc="-5" dirty="0">
                <a:solidFill>
                  <a:srgbClr val="00AFEF"/>
                </a:solidFill>
                <a:latin typeface="Calibri"/>
                <a:cs typeface="Calibri"/>
              </a:rPr>
              <a:t>increasing demand</a:t>
            </a:r>
            <a:r>
              <a:rPr sz="4000" b="1" i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b="1" i="1" spc="-15" dirty="0">
                <a:solidFill>
                  <a:srgbClr val="00AFEF"/>
                </a:solidFill>
                <a:latin typeface="Calibri"/>
                <a:cs typeface="Calibri"/>
              </a:rPr>
              <a:t>for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i="1" spc="-5" dirty="0">
                <a:solidFill>
                  <a:srgbClr val="00AFEF"/>
                </a:solidFill>
                <a:latin typeface="Calibri"/>
                <a:cs typeface="Calibri"/>
              </a:rPr>
              <a:t>agricultural</a:t>
            </a:r>
            <a:r>
              <a:rPr sz="4000" b="1" i="1" spc="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00AFEF"/>
                </a:solidFill>
                <a:latin typeface="Calibri"/>
                <a:cs typeface="Calibri"/>
              </a:rPr>
              <a:t>insurance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942" y="1991385"/>
            <a:ext cx="6927850" cy="378142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Increasing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investment </a:t>
            </a: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Agro</a:t>
            </a:r>
            <a:r>
              <a:rPr sz="22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enterprises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Increasing demand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agro-</a:t>
            </a:r>
            <a:r>
              <a:rPr sz="22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products.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Increased movement across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borders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(imports and</a:t>
            </a:r>
            <a:r>
              <a:rPr sz="22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exports)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Increase in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farm</a:t>
            </a:r>
            <a:r>
              <a:rPr sz="22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sizes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Increased disease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exposure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New and aggressive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viral </a:t>
            </a: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bacterial</a:t>
            </a:r>
            <a:r>
              <a:rPr sz="22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strains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Specialized </a:t>
            </a: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intensive farm</a:t>
            </a:r>
            <a:r>
              <a:rPr sz="22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production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Market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fluctuations (input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cost/market</a:t>
            </a:r>
            <a:r>
              <a:rPr sz="22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price)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19456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E</a:t>
            </a:r>
            <a:r>
              <a:rPr sz="4400" spc="-90" dirty="0"/>
              <a:t>x</a:t>
            </a:r>
            <a:r>
              <a:rPr sz="4400" spc="-5" dirty="0"/>
              <a:t>ample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4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829560" algn="l"/>
              </a:tabLst>
            </a:pPr>
            <a:r>
              <a:rPr spc="-10" dirty="0"/>
              <a:t>Let </a:t>
            </a:r>
            <a:r>
              <a:rPr spc="-25" dirty="0"/>
              <a:t>say</a:t>
            </a:r>
            <a:r>
              <a:rPr spc="5" dirty="0"/>
              <a:t> </a:t>
            </a:r>
            <a:r>
              <a:rPr spc="-15" dirty="0"/>
              <a:t>Kebede	</a:t>
            </a:r>
            <a:r>
              <a:rPr spc="-10" dirty="0"/>
              <a:t>insured </a:t>
            </a:r>
            <a:r>
              <a:rPr dirty="0"/>
              <a:t>20 </a:t>
            </a:r>
            <a:r>
              <a:rPr spc="-5" dirty="0"/>
              <a:t>Goats,10 Sheep</a:t>
            </a:r>
            <a:r>
              <a:rPr spc="-75" dirty="0"/>
              <a:t> </a:t>
            </a:r>
            <a:r>
              <a:rPr spc="-5" dirty="0"/>
              <a:t>and</a:t>
            </a:r>
          </a:p>
          <a:p>
            <a:pPr marL="355600">
              <a:lnSpc>
                <a:spcPts val="3240"/>
              </a:lnSpc>
              <a:tabLst>
                <a:tab pos="2280285" algn="l"/>
              </a:tabLst>
            </a:pPr>
            <a:r>
              <a:rPr dirty="0"/>
              <a:t>20 </a:t>
            </a:r>
            <a:r>
              <a:rPr spc="-15" dirty="0"/>
              <a:t>Cattle </a:t>
            </a:r>
            <a:r>
              <a:rPr dirty="0"/>
              <a:t>in	</a:t>
            </a:r>
            <a:r>
              <a:rPr spc="-15" dirty="0"/>
              <a:t>yirgalem.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1cattle </a:t>
            </a:r>
            <a:r>
              <a:rPr dirty="0"/>
              <a:t>=</a:t>
            </a:r>
            <a:r>
              <a:rPr spc="-25" dirty="0"/>
              <a:t> </a:t>
            </a:r>
            <a:r>
              <a:rPr spc="-40" dirty="0"/>
              <a:t>Br.15,000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468120" algn="l"/>
                <a:tab pos="2894330" algn="l"/>
              </a:tabLst>
            </a:pPr>
            <a:r>
              <a:rPr spc="-5" dirty="0"/>
              <a:t>1Goat	</a:t>
            </a:r>
            <a:r>
              <a:rPr dirty="0"/>
              <a:t>=</a:t>
            </a:r>
            <a:r>
              <a:rPr spc="-10" dirty="0"/>
              <a:t> </a:t>
            </a:r>
            <a:r>
              <a:rPr spc="-55" dirty="0"/>
              <a:t>Br.800	</a:t>
            </a:r>
            <a:r>
              <a:rPr spc="-5" dirty="0"/>
              <a:t>and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1sheep= </a:t>
            </a:r>
            <a:r>
              <a:rPr spc="-105" dirty="0"/>
              <a:t>Br.</a:t>
            </a:r>
            <a:r>
              <a:rPr spc="-10" dirty="0"/>
              <a:t> </a:t>
            </a:r>
            <a:r>
              <a:rPr dirty="0"/>
              <a:t>700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3721989"/>
            <a:ext cx="760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TIHV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9550" y="3721989"/>
            <a:ext cx="50050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  <a:tabLst>
                <a:tab pos="422275" algn="l"/>
              </a:tabLst>
            </a:pPr>
            <a:r>
              <a:rPr sz="3000" dirty="0">
                <a:latin typeface="Calibri"/>
                <a:cs typeface="Calibri"/>
              </a:rPr>
              <a:t>=	[800*20+700*10+15,000*20]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74015" algn="l"/>
              </a:tabLst>
            </a:pPr>
            <a:r>
              <a:rPr sz="3000" dirty="0">
                <a:latin typeface="Calibri"/>
                <a:cs typeface="Calibri"/>
              </a:rPr>
              <a:t>=	</a:t>
            </a:r>
            <a:r>
              <a:rPr sz="3000" spc="-5" dirty="0">
                <a:latin typeface="Calibri"/>
                <a:cs typeface="Calibri"/>
              </a:rPr>
              <a:t>[16,000+7,000+300,000.00]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75285" algn="l"/>
              </a:tabLst>
            </a:pPr>
            <a:r>
              <a:rPr sz="3000" dirty="0">
                <a:latin typeface="Calibri"/>
                <a:cs typeface="Calibri"/>
              </a:rPr>
              <a:t>=	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323,000.00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093970"/>
            <a:ext cx="5511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4920" algn="l"/>
              </a:tabLst>
            </a:pPr>
            <a:r>
              <a:rPr sz="3000" spc="-10" dirty="0">
                <a:latin typeface="Calibri"/>
                <a:cs typeface="Calibri"/>
              </a:rPr>
              <a:t>Premium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ETB	</a:t>
            </a:r>
            <a:r>
              <a:rPr sz="3000" dirty="0">
                <a:latin typeface="Calibri"/>
                <a:cs typeface="Calibri"/>
              </a:rPr>
              <a:t>7.54%*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323,000.00</a:t>
            </a:r>
            <a:endParaRPr sz="3000">
              <a:latin typeface="Calibri"/>
              <a:cs typeface="Calibri"/>
            </a:endParaRPr>
          </a:p>
          <a:p>
            <a:pPr marL="1469390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= </a:t>
            </a:r>
            <a:r>
              <a:rPr sz="3000" spc="-5" dirty="0">
                <a:latin typeface="Calibri"/>
                <a:cs typeface="Calibri"/>
              </a:rPr>
              <a:t>ETB </a:t>
            </a:r>
            <a:r>
              <a:rPr sz="3000" b="1" u="dbl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24,354.2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58389"/>
            <a:ext cx="50831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B. </a:t>
            </a:r>
            <a:r>
              <a:rPr sz="2000" b="1" spc="0" dirty="0">
                <a:solidFill>
                  <a:srgbClr val="4F81BC"/>
                </a:solidFill>
                <a:latin typeface="Times New Roman"/>
                <a:cs typeface="Times New Roman"/>
              </a:rPr>
              <a:t>INDEX </a:t>
            </a:r>
            <a:r>
              <a:rPr sz="20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BASED </a:t>
            </a:r>
            <a:r>
              <a:rPr sz="2000" b="1" spc="-65" dirty="0">
                <a:solidFill>
                  <a:srgbClr val="4F81BC"/>
                </a:solidFill>
                <a:latin typeface="Times New Roman"/>
                <a:cs typeface="Times New Roman"/>
              </a:rPr>
              <a:t>LIVESTOCK</a:t>
            </a:r>
            <a:r>
              <a:rPr sz="2000" b="1" spc="-7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4F81BC"/>
                </a:solidFill>
                <a:latin typeface="Times New Roman"/>
                <a:cs typeface="Times New Roman"/>
              </a:rPr>
              <a:t>INSURANCE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14400"/>
            <a:ext cx="2362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914400"/>
            <a:ext cx="2362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914400"/>
            <a:ext cx="4724399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512" y="2816732"/>
            <a:ext cx="87255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is </a:t>
            </a: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used </a:t>
            </a:r>
            <a:r>
              <a:rPr sz="2800" b="1" i="1" spc="-15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protect against shared rather </a:t>
            </a: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than individual </a:t>
            </a: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risk  such </a:t>
            </a: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as the </a:t>
            </a: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risks </a:t>
            </a: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associated </a:t>
            </a: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with weather </a:t>
            </a: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fluctuations,  disease </a:t>
            </a: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out breaks </a:t>
            </a: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or </a:t>
            </a: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price</a:t>
            </a:r>
            <a:r>
              <a:rPr sz="2800" b="1" i="1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loss.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68625"/>
            <a:ext cx="9135110" cy="4389755"/>
          </a:xfrm>
          <a:custGeom>
            <a:avLst/>
            <a:gdLst/>
            <a:ahLst/>
            <a:cxnLst/>
            <a:rect l="l" t="t" r="r" b="b"/>
            <a:pathLst>
              <a:path w="9135110" h="4389755">
                <a:moveTo>
                  <a:pt x="0" y="4389374"/>
                </a:moveTo>
                <a:lnTo>
                  <a:pt x="9134856" y="4389374"/>
                </a:lnTo>
                <a:lnTo>
                  <a:pt x="9134856" y="0"/>
                </a:lnTo>
                <a:lnTo>
                  <a:pt x="0" y="0"/>
                </a:lnTo>
                <a:lnTo>
                  <a:pt x="0" y="43893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409189"/>
            <a:ext cx="8684260" cy="295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11785" indent="-29908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geographical area that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contract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covers.</a:t>
            </a:r>
            <a:endParaRPr sz="2400">
              <a:latin typeface="Calibri"/>
              <a:cs typeface="Calibri"/>
            </a:endParaRPr>
          </a:p>
          <a:p>
            <a:pPr marL="311785" indent="-29908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2420" algn="l"/>
                <a:tab pos="6155690" algn="l"/>
              </a:tabLst>
            </a:pPr>
            <a:r>
              <a:rPr sz="2400" spc="-5" dirty="0">
                <a:latin typeface="Calibri"/>
                <a:cs typeface="Calibri"/>
              </a:rPr>
              <a:t>The “premium” 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price paid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insurance	</a:t>
            </a:r>
            <a:r>
              <a:rPr sz="2400" spc="-20" dirty="0">
                <a:latin typeface="Calibri"/>
                <a:cs typeface="Calibri"/>
              </a:rPr>
              <a:t>coverage.</a:t>
            </a:r>
            <a:endParaRPr sz="2400">
              <a:latin typeface="Calibri"/>
              <a:cs typeface="Calibri"/>
            </a:endParaRPr>
          </a:p>
          <a:p>
            <a:pPr marL="311785" indent="-29908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12420" algn="l"/>
              </a:tabLst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“strike </a:t>
            </a:r>
            <a:r>
              <a:rPr sz="2400" spc="-35" dirty="0">
                <a:latin typeface="Calibri"/>
                <a:cs typeface="Calibri"/>
              </a:rPr>
              <a:t>point,” </a:t>
            </a:r>
            <a:r>
              <a:rPr sz="2400" dirty="0">
                <a:latin typeface="Calibri"/>
                <a:cs typeface="Calibri"/>
              </a:rPr>
              <a:t>meaning the </a:t>
            </a:r>
            <a:r>
              <a:rPr sz="2400" spc="-10" dirty="0">
                <a:latin typeface="Calibri"/>
                <a:cs typeface="Calibri"/>
              </a:rPr>
              <a:t>index level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which the </a:t>
            </a:r>
            <a:r>
              <a:rPr sz="2400" spc="-10" dirty="0">
                <a:latin typeface="Calibri"/>
                <a:cs typeface="Calibri"/>
              </a:rPr>
              <a:t>insurance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activated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payouts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begin.</a:t>
            </a:r>
            <a:endParaRPr sz="2400">
              <a:latin typeface="Calibri"/>
              <a:cs typeface="Calibri"/>
            </a:endParaRPr>
          </a:p>
          <a:p>
            <a:pPr marL="311785" indent="-299085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value that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be paid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livestock </a:t>
            </a:r>
            <a:r>
              <a:rPr sz="2400" spc="-5" dirty="0">
                <a:latin typeface="Calibri"/>
                <a:cs typeface="Calibri"/>
              </a:rPr>
              <a:t>unit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later</a:t>
            </a:r>
            <a:endParaRPr sz="24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estimated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been </a:t>
            </a:r>
            <a:r>
              <a:rPr sz="2400" spc="-10" dirty="0">
                <a:latin typeface="Calibri"/>
                <a:cs typeface="Calibri"/>
              </a:rPr>
              <a:t>lost.</a:t>
            </a:r>
            <a:endParaRPr sz="2400">
              <a:latin typeface="Calibri"/>
              <a:cs typeface="Calibri"/>
            </a:endParaRPr>
          </a:p>
          <a:p>
            <a:pPr marL="311785" indent="-299085">
              <a:lnSpc>
                <a:spcPct val="100000"/>
              </a:lnSpc>
              <a:spcBef>
                <a:spcPts val="580"/>
              </a:spcBef>
              <a:buAutoNum type="arabicPeriod" startAt="5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length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time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5" dirty="0">
                <a:latin typeface="Calibri"/>
                <a:cs typeface="Calibri"/>
              </a:rPr>
              <a:t>paid </a:t>
            </a:r>
            <a:r>
              <a:rPr sz="2400" spc="-20" dirty="0">
                <a:latin typeface="Calibri"/>
                <a:cs typeface="Calibri"/>
              </a:rPr>
              <a:t>coverage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lasts.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2044" y="1156461"/>
            <a:ext cx="6066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AF50"/>
                </a:solidFill>
                <a:latin typeface="Calibri"/>
                <a:cs typeface="Calibri"/>
              </a:rPr>
              <a:t>The IBLI </a:t>
            </a:r>
            <a:r>
              <a:rPr sz="2400" b="1" i="1" spc="-15" dirty="0">
                <a:solidFill>
                  <a:srgbClr val="00AF50"/>
                </a:solidFill>
                <a:latin typeface="Calibri"/>
                <a:cs typeface="Calibri"/>
              </a:rPr>
              <a:t>contract </a:t>
            </a:r>
            <a:r>
              <a:rPr sz="2400" b="1" i="1" spc="-10" dirty="0">
                <a:solidFill>
                  <a:srgbClr val="00AF50"/>
                </a:solidFill>
                <a:latin typeface="Calibri"/>
                <a:cs typeface="Calibri"/>
              </a:rPr>
              <a:t>stipulates </a:t>
            </a:r>
            <a:r>
              <a:rPr sz="2400" b="1" i="1" spc="-5" dirty="0">
                <a:solidFill>
                  <a:srgbClr val="00AF50"/>
                </a:solidFill>
                <a:latin typeface="Calibri"/>
                <a:cs typeface="Calibri"/>
              </a:rPr>
              <a:t>five </a:t>
            </a:r>
            <a:r>
              <a:rPr sz="2400" b="1" i="1" spc="-35" dirty="0">
                <a:solidFill>
                  <a:srgbClr val="00AF50"/>
                </a:solidFill>
                <a:latin typeface="Calibri"/>
                <a:cs typeface="Calibri"/>
              </a:rPr>
              <a:t>key</a:t>
            </a:r>
            <a:r>
              <a:rPr sz="2400" b="1" i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AF50"/>
                </a:solidFill>
                <a:latin typeface="Calibri"/>
                <a:cs typeface="Calibri"/>
              </a:rPr>
              <a:t>parameters: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" y="304800"/>
            <a:ext cx="5504815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3550" y="228600"/>
            <a:ext cx="2761615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6463"/>
            <a:ext cx="9135110" cy="4389755"/>
          </a:xfrm>
          <a:custGeom>
            <a:avLst/>
            <a:gdLst/>
            <a:ahLst/>
            <a:cxnLst/>
            <a:rect l="l" t="t" r="r" b="b"/>
            <a:pathLst>
              <a:path w="9135110" h="4389755">
                <a:moveTo>
                  <a:pt x="0" y="4389374"/>
                </a:moveTo>
                <a:lnTo>
                  <a:pt x="9134856" y="4389374"/>
                </a:lnTo>
                <a:lnTo>
                  <a:pt x="9134856" y="0"/>
                </a:lnTo>
                <a:lnTo>
                  <a:pt x="0" y="0"/>
                </a:lnTo>
                <a:lnTo>
                  <a:pt x="0" y="43893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pc="-10" dirty="0"/>
              <a:t>Unlike </a:t>
            </a:r>
            <a:r>
              <a:rPr spc="-5" dirty="0"/>
              <a:t>traditional insurance </a:t>
            </a:r>
            <a:r>
              <a:rPr dirty="0"/>
              <a:t>which </a:t>
            </a:r>
            <a:r>
              <a:rPr spc="-5" dirty="0"/>
              <a:t>assesses loses on </a:t>
            </a:r>
            <a:r>
              <a:rPr dirty="0"/>
              <a:t>a </a:t>
            </a:r>
            <a:r>
              <a:rPr spc="-5" dirty="0"/>
              <a:t>case by case basis </a:t>
            </a:r>
            <a:r>
              <a:rPr dirty="0"/>
              <a:t>and </a:t>
            </a:r>
            <a:r>
              <a:rPr spc="-15" dirty="0"/>
              <a:t>makes  </a:t>
            </a:r>
            <a:r>
              <a:rPr spc="-10" dirty="0"/>
              <a:t>payouts </a:t>
            </a:r>
            <a:r>
              <a:rPr spc="-5" dirty="0"/>
              <a:t>based on </a:t>
            </a:r>
            <a:r>
              <a:rPr dirty="0"/>
              <a:t>individual </a:t>
            </a:r>
            <a:r>
              <a:rPr spc="-10" dirty="0"/>
              <a:t>client’s </a:t>
            </a:r>
            <a:r>
              <a:rPr spc="-5" dirty="0"/>
              <a:t>loss </a:t>
            </a:r>
            <a:r>
              <a:rPr spc="-10" dirty="0"/>
              <a:t>realizations, </a:t>
            </a:r>
            <a:r>
              <a:rPr dirty="0"/>
              <a:t>IBI </a:t>
            </a:r>
            <a:r>
              <a:rPr spc="-20" dirty="0"/>
              <a:t>offers </a:t>
            </a:r>
            <a:r>
              <a:rPr spc="-5" dirty="0"/>
              <a:t>policy </a:t>
            </a:r>
            <a:r>
              <a:rPr spc="-10" dirty="0"/>
              <a:t>holders </a:t>
            </a:r>
            <a:r>
              <a:rPr dirty="0"/>
              <a:t>a  </a:t>
            </a:r>
            <a:r>
              <a:rPr spc="-10" dirty="0"/>
              <a:t>payout </a:t>
            </a:r>
            <a:r>
              <a:rPr spc="-5" dirty="0"/>
              <a:t>based on </a:t>
            </a:r>
            <a:r>
              <a:rPr dirty="0"/>
              <a:t>the </a:t>
            </a:r>
            <a:r>
              <a:rPr spc="-10" dirty="0"/>
              <a:t>external indicator </a:t>
            </a:r>
            <a:r>
              <a:rPr spc="-5" dirty="0"/>
              <a:t>which triggers </a:t>
            </a:r>
            <a:r>
              <a:rPr dirty="0"/>
              <a:t>a </a:t>
            </a:r>
            <a:r>
              <a:rPr spc="-10" dirty="0"/>
              <a:t>payment </a:t>
            </a:r>
            <a:r>
              <a:rPr spc="-15" dirty="0"/>
              <a:t>to </a:t>
            </a:r>
            <a:r>
              <a:rPr dirty="0"/>
              <a:t>all </a:t>
            </a:r>
            <a:r>
              <a:rPr spc="-5" dirty="0"/>
              <a:t>insured  clients </a:t>
            </a:r>
            <a:r>
              <a:rPr dirty="0"/>
              <a:t>within a </a:t>
            </a:r>
            <a:r>
              <a:rPr spc="-5" dirty="0"/>
              <a:t>geographically defined</a:t>
            </a:r>
            <a:r>
              <a:rPr spc="-25" dirty="0"/>
              <a:t> </a:t>
            </a:r>
            <a:r>
              <a:rPr spc="-5" dirty="0"/>
              <a:t>space.</a:t>
            </a:r>
          </a:p>
        </p:txBody>
      </p:sp>
      <p:sp>
        <p:nvSpPr>
          <p:cNvPr id="4" name="object 4"/>
          <p:cNvSpPr/>
          <p:nvPr/>
        </p:nvSpPr>
        <p:spPr>
          <a:xfrm>
            <a:off x="5029200" y="533400"/>
            <a:ext cx="4114799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533400"/>
            <a:ext cx="41148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33400"/>
            <a:ext cx="20574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971863"/>
            <a:ext cx="9135110" cy="3886200"/>
          </a:xfrm>
          <a:custGeom>
            <a:avLst/>
            <a:gdLst/>
            <a:ahLst/>
            <a:cxnLst/>
            <a:rect l="l" t="t" r="r" b="b"/>
            <a:pathLst>
              <a:path w="9135110" h="3886200">
                <a:moveTo>
                  <a:pt x="9134856" y="3886134"/>
                </a:moveTo>
                <a:lnTo>
                  <a:pt x="9134856" y="0"/>
                </a:lnTo>
                <a:lnTo>
                  <a:pt x="0" y="0"/>
                </a:lnTo>
                <a:lnTo>
                  <a:pt x="0" y="3886134"/>
                </a:lnTo>
                <a:lnTo>
                  <a:pt x="9134856" y="3886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971863"/>
            <a:ext cx="9135110" cy="3886200"/>
          </a:xfrm>
          <a:custGeom>
            <a:avLst/>
            <a:gdLst/>
            <a:ahLst/>
            <a:cxnLst/>
            <a:rect l="l" t="t" r="r" b="b"/>
            <a:pathLst>
              <a:path w="9135110" h="3886200">
                <a:moveTo>
                  <a:pt x="9134856" y="3886134"/>
                </a:moveTo>
                <a:lnTo>
                  <a:pt x="9134856" y="0"/>
                </a:lnTo>
                <a:lnTo>
                  <a:pt x="0" y="0"/>
                </a:lnTo>
                <a:lnTo>
                  <a:pt x="0" y="388613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2935474"/>
            <a:ext cx="8856345" cy="359282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spc="-5" dirty="0">
                <a:latin typeface="Calibri"/>
                <a:cs typeface="Calibri"/>
              </a:rPr>
              <a:t>E.g:-damot </a:t>
            </a:r>
            <a:r>
              <a:rPr sz="1800" spc="-15" dirty="0">
                <a:latin typeface="Calibri"/>
                <a:cs typeface="Calibri"/>
              </a:rPr>
              <a:t>gale </a:t>
            </a:r>
            <a:r>
              <a:rPr sz="1800" spc="-10" dirty="0">
                <a:latin typeface="Calibri"/>
                <a:cs typeface="Calibri"/>
              </a:rPr>
              <a:t>family insures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index </a:t>
            </a:r>
            <a:r>
              <a:rPr sz="1800" spc="-10" dirty="0">
                <a:latin typeface="Calibri"/>
                <a:cs typeface="Calibri"/>
              </a:rPr>
              <a:t>insurance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there </a:t>
            </a:r>
            <a:r>
              <a:rPr sz="1800" spc="-15" dirty="0">
                <a:latin typeface="Calibri"/>
                <a:cs typeface="Calibri"/>
              </a:rPr>
              <a:t>cattle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follows;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spc="-10" dirty="0">
                <a:latin typeface="Calibri"/>
                <a:cs typeface="Calibri"/>
              </a:rPr>
              <a:t>1TLU= </a:t>
            </a:r>
            <a:r>
              <a:rPr sz="1800" spc="-65" dirty="0">
                <a:latin typeface="Calibri"/>
                <a:cs typeface="Calibri"/>
              </a:rPr>
              <a:t>Br. </a:t>
            </a:r>
            <a:r>
              <a:rPr sz="1800" spc="-5" dirty="0">
                <a:latin typeface="Calibri"/>
                <a:cs typeface="Calibri"/>
              </a:rPr>
              <a:t>10,000.00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338455" indent="-325755">
              <a:lnSpc>
                <a:spcPct val="100000"/>
              </a:lnSpc>
              <a:spcBef>
                <a:spcPts val="430"/>
              </a:spcBef>
              <a:buClr>
                <a:srgbClr val="9BBA58"/>
              </a:buClr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1800" spc="-5" dirty="0">
                <a:latin typeface="Calibri"/>
                <a:cs typeface="Calibri"/>
              </a:rPr>
              <a:t>Damot </a:t>
            </a:r>
            <a:r>
              <a:rPr sz="1800" spc="-15" dirty="0">
                <a:latin typeface="Calibri"/>
                <a:cs typeface="Calibri"/>
              </a:rPr>
              <a:t>gale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spc="-15" dirty="0">
                <a:latin typeface="Calibri"/>
                <a:cs typeface="Calibri"/>
              </a:rPr>
              <a:t>10TLU,then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spc="-5" dirty="0">
                <a:latin typeface="Calibri"/>
                <a:cs typeface="Calibri"/>
              </a:rPr>
              <a:t>Sum insured=10*10,000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=Br.100,000.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spc="-5" dirty="0">
                <a:latin typeface="Calibri"/>
                <a:cs typeface="Calibri"/>
              </a:rPr>
              <a:t>Premium=100,000*3.5%(assumed)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65" dirty="0">
                <a:latin typeface="Calibri"/>
                <a:cs typeface="Calibri"/>
              </a:rPr>
              <a:t>Br.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3,500.00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spc="-15" dirty="0">
                <a:latin typeface="Calibri"/>
                <a:cs typeface="Calibri"/>
              </a:rPr>
              <a:t>Strike </a:t>
            </a:r>
            <a:r>
              <a:rPr sz="1800" spc="-10" dirty="0">
                <a:latin typeface="Calibri"/>
                <a:cs typeface="Calibri"/>
              </a:rPr>
              <a:t>point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15%(assumed)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spc="-20" dirty="0">
                <a:solidFill>
                  <a:srgbClr val="00AF50"/>
                </a:solidFill>
                <a:latin typeface="Calibri"/>
                <a:cs typeface="Calibri"/>
              </a:rPr>
              <a:t>First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period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predicted mortality 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rate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r>
              <a:rPr sz="1800" spc="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12%</a:t>
            </a:r>
            <a:endParaRPr sz="1800">
              <a:latin typeface="Calibri"/>
              <a:cs typeface="Calibri"/>
            </a:endParaRPr>
          </a:p>
          <a:p>
            <a:pPr marL="12700" marR="4398645">
              <a:lnSpc>
                <a:spcPct val="120000"/>
              </a:lnSpc>
              <a:buClr>
                <a:srgbClr val="9BBA58"/>
              </a:buClr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Second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period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predicted mortality 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rate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=20%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First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period=nill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Calibri"/>
                <a:cs typeface="Calibri"/>
              </a:rPr>
              <a:t>Second </a:t>
            </a:r>
            <a:r>
              <a:rPr sz="1800" spc="-5" dirty="0">
                <a:latin typeface="Calibri"/>
                <a:cs typeface="Calibri"/>
              </a:rPr>
              <a:t>period=20-15%=5% there </a:t>
            </a:r>
            <a:r>
              <a:rPr sz="1800" spc="-20" dirty="0">
                <a:latin typeface="Calibri"/>
                <a:cs typeface="Calibri"/>
              </a:rPr>
              <a:t>fore </a:t>
            </a:r>
            <a:r>
              <a:rPr sz="1800" spc="-5" dirty="0">
                <a:latin typeface="Calibri"/>
                <a:cs typeface="Calibri"/>
              </a:rPr>
              <a:t>damot </a:t>
            </a:r>
            <a:r>
              <a:rPr sz="1800" spc="-15" dirty="0">
                <a:latin typeface="Calibri"/>
                <a:cs typeface="Calibri"/>
              </a:rPr>
              <a:t>gale </a:t>
            </a:r>
            <a:r>
              <a:rPr sz="1800" spc="-10" dirty="0">
                <a:latin typeface="Calibri"/>
                <a:cs typeface="Calibri"/>
              </a:rPr>
              <a:t>family will receive </a:t>
            </a:r>
            <a:r>
              <a:rPr sz="1800" spc="-5" dirty="0">
                <a:latin typeface="Calibri"/>
                <a:cs typeface="Calibri"/>
              </a:rPr>
              <a:t>5%*100,000.00=5000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birr</a:t>
            </a:r>
            <a:endParaRPr sz="18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each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788" y="814273"/>
            <a:ext cx="3493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AF50"/>
                </a:solidFill>
                <a:latin typeface="Calibri"/>
                <a:cs typeface="Calibri"/>
              </a:rPr>
              <a:t>Claims Loss</a:t>
            </a:r>
            <a:r>
              <a:rPr sz="2800" b="1" i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AF50"/>
                </a:solidFill>
                <a:latin typeface="Calibri"/>
                <a:cs typeface="Calibri"/>
              </a:rPr>
              <a:t>Assessment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0832" y="1340992"/>
            <a:ext cx="6543166" cy="4907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222" y="1331493"/>
            <a:ext cx="7854315" cy="34397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436245" algn="l"/>
                <a:tab pos="436880" algn="l"/>
                <a:tab pos="3692525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Insured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8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report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loss	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immediately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-"/>
              <a:tabLst>
                <a:tab pos="436245" algn="l"/>
                <a:tab pos="436880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Responsible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loss</a:t>
            </a:r>
            <a:r>
              <a:rPr sz="28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prevention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The animal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is the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property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the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insurer following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  loss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Post-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mortem,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be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conducted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by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vet</a:t>
            </a:r>
            <a:r>
              <a:rPr sz="28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determine cause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loss.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Quantum determined, agreed and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claim</a:t>
            </a:r>
            <a:r>
              <a:rPr sz="28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settled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3522"/>
            <a:ext cx="9144000" cy="228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7550"/>
            <a:ext cx="9144000" cy="206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99178"/>
            <a:ext cx="9144000" cy="2259330"/>
          </a:xfrm>
          <a:custGeom>
            <a:avLst/>
            <a:gdLst/>
            <a:ahLst/>
            <a:cxnLst/>
            <a:rect l="l" t="t" r="r" b="b"/>
            <a:pathLst>
              <a:path w="9144000" h="2259329">
                <a:moveTo>
                  <a:pt x="9144000" y="2258818"/>
                </a:moveTo>
                <a:lnTo>
                  <a:pt x="9144000" y="0"/>
                </a:lnTo>
                <a:lnTo>
                  <a:pt x="0" y="0"/>
                </a:lnTo>
                <a:lnTo>
                  <a:pt x="0" y="2258818"/>
                </a:lnTo>
                <a:lnTo>
                  <a:pt x="9144000" y="225881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8863" y="5057038"/>
            <a:ext cx="81864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135" dirty="0">
                <a:solidFill>
                  <a:srgbClr val="FFFFFF"/>
                </a:solidFill>
                <a:latin typeface="Georgia"/>
                <a:cs typeface="Georgia"/>
              </a:rPr>
              <a:t>THANK </a:t>
            </a:r>
            <a:r>
              <a:rPr sz="8000" b="1" spc="-225" dirty="0">
                <a:solidFill>
                  <a:srgbClr val="FFFFFF"/>
                </a:solidFill>
                <a:latin typeface="Georgia"/>
                <a:cs typeface="Georgia"/>
              </a:rPr>
              <a:t>YOU</a:t>
            </a:r>
            <a:r>
              <a:rPr sz="8000" b="1" spc="9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8000" b="1" spc="-5" dirty="0">
                <a:solidFill>
                  <a:srgbClr val="FFFFFF"/>
                </a:solidFill>
                <a:latin typeface="Calibri"/>
                <a:cs typeface="Calibri"/>
              </a:rPr>
              <a:t>!!!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3432" y="1345691"/>
            <a:ext cx="4078224" cy="2980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9467" y="1193291"/>
            <a:ext cx="4014088" cy="3121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4323" y="2702051"/>
            <a:ext cx="2075688" cy="1754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05327" y="2771647"/>
            <a:ext cx="167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framework: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7026" y="4237735"/>
            <a:ext cx="2760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agricultural</a:t>
            </a:r>
            <a:r>
              <a:rPr sz="24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Insurance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4394" y="4287773"/>
            <a:ext cx="161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Government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59529" y="1075690"/>
            <a:ext cx="1046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sz="2400" b="1" spc="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6404" y="1465834"/>
            <a:ext cx="5715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00AFEF"/>
                </a:solidFill>
                <a:latin typeface="Calibri"/>
                <a:cs typeface="Calibri"/>
              </a:rPr>
              <a:t>Role/Benefits </a:t>
            </a:r>
            <a:r>
              <a:rPr sz="2800" b="1" i="1" spc="-5" dirty="0">
                <a:solidFill>
                  <a:srgbClr val="00AFEF"/>
                </a:solidFill>
                <a:latin typeface="Calibri"/>
                <a:cs typeface="Calibri"/>
              </a:rPr>
              <a:t>of agricultural</a:t>
            </a:r>
            <a:r>
              <a:rPr sz="2800" b="1" i="1" spc="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AFEF"/>
                </a:solidFill>
                <a:latin typeface="Calibri"/>
                <a:cs typeface="Calibri"/>
              </a:rPr>
              <a:t>Insurance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227" y="2387345"/>
            <a:ext cx="619188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675"/>
              </a:spcBef>
              <a:buChar char="•"/>
              <a:tabLst>
                <a:tab pos="423545" algn="l"/>
                <a:tab pos="42418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Stabilisation of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farmers’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income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75"/>
              </a:spcBef>
              <a:buChar char="•"/>
              <a:tabLst>
                <a:tab pos="423545" algn="l"/>
                <a:tab pos="42418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Risk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management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tool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financial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institutions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80"/>
              </a:spcBef>
              <a:buChar char="•"/>
              <a:tabLst>
                <a:tab pos="423545" algn="l"/>
                <a:tab pos="424180" algn="l"/>
              </a:tabLst>
            </a:pP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Collateral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75"/>
              </a:spcBef>
              <a:buChar char="•"/>
              <a:tabLst>
                <a:tab pos="423545" algn="l"/>
                <a:tab pos="42418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Adoption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innovative</a:t>
            </a:r>
            <a:r>
              <a:rPr sz="2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technology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75"/>
              </a:spcBef>
              <a:buChar char="•"/>
              <a:tabLst>
                <a:tab pos="423545" algn="l"/>
                <a:tab pos="42418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Loss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prevention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minimisation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817" y="374345"/>
            <a:ext cx="75958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i="1" spc="-45" dirty="0">
                <a:solidFill>
                  <a:srgbClr val="00AFEF"/>
                </a:solidFill>
                <a:latin typeface="Calibri"/>
                <a:cs typeface="Calibri"/>
              </a:rPr>
              <a:t>AGRICULTURE </a:t>
            </a:r>
            <a:r>
              <a:rPr sz="4000" b="1" i="1" spc="-5" dirty="0">
                <a:solidFill>
                  <a:srgbClr val="00AFEF"/>
                </a:solidFill>
                <a:latin typeface="Calibri"/>
                <a:cs typeface="Calibri"/>
              </a:rPr>
              <a:t>INSURANCE CAN</a:t>
            </a:r>
            <a:r>
              <a:rPr sz="4000" b="1" i="1" spc="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b="1" i="1" spc="-30" dirty="0">
                <a:solidFill>
                  <a:srgbClr val="00AFEF"/>
                </a:solidFill>
                <a:latin typeface="Calibri"/>
                <a:cs typeface="Calibri"/>
              </a:rPr>
              <a:t>NOT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i="1" spc="-40" dirty="0">
                <a:solidFill>
                  <a:srgbClr val="00AFEF"/>
                </a:solidFill>
                <a:latin typeface="Calibri"/>
                <a:cs typeface="Calibri"/>
              </a:rPr>
              <a:t>COMPENSATE;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7959090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96666"/>
              <a:buFont typeface="Wingdings"/>
              <a:buChar char=""/>
              <a:tabLst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For </a:t>
            </a:r>
            <a:r>
              <a:rPr sz="3000" b="1" spc="-5" dirty="0">
                <a:latin typeface="Calibri"/>
                <a:cs typeface="Calibri"/>
              </a:rPr>
              <a:t>poor </a:t>
            </a:r>
            <a:r>
              <a:rPr sz="3000" spc="-10" dirty="0">
                <a:latin typeface="Calibri"/>
                <a:cs typeface="Calibri"/>
              </a:rPr>
              <a:t>management </a:t>
            </a:r>
            <a:r>
              <a:rPr sz="3000" dirty="0">
                <a:latin typeface="Calibri"/>
                <a:cs typeface="Calibri"/>
              </a:rPr>
              <a:t>&amp; </a:t>
            </a:r>
            <a:r>
              <a:rPr sz="3000" spc="-10" dirty="0">
                <a:latin typeface="Calibri"/>
                <a:cs typeface="Calibri"/>
              </a:rPr>
              <a:t>cultivation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practices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5"/>
              </a:spcBef>
              <a:buSzPct val="96666"/>
              <a:buFont typeface="Wingdings"/>
              <a:buChar char=""/>
              <a:tabLst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For </a:t>
            </a:r>
            <a:r>
              <a:rPr sz="3000" b="1" spc="-15" dirty="0">
                <a:latin typeface="Calibri"/>
                <a:cs typeface="Calibri"/>
              </a:rPr>
              <a:t>inadequate </a:t>
            </a:r>
            <a:r>
              <a:rPr sz="3000" spc="-10" dirty="0">
                <a:latin typeface="Calibri"/>
                <a:cs typeface="Calibri"/>
              </a:rPr>
              <a:t>agricultural </a:t>
            </a:r>
            <a:r>
              <a:rPr sz="3000" spc="-5" dirty="0">
                <a:latin typeface="Calibri"/>
                <a:cs typeface="Calibri"/>
              </a:rPr>
              <a:t>policy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government  (infrastructure,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subsidies)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240"/>
              </a:lnSpc>
            </a:pPr>
            <a:r>
              <a:rPr sz="3000" b="1" i="1" spc="-30" dirty="0">
                <a:solidFill>
                  <a:srgbClr val="00AFEF"/>
                </a:solidFill>
                <a:latin typeface="Calibri"/>
                <a:cs typeface="Calibri"/>
              </a:rPr>
              <a:t>AGRICULTURAL </a:t>
            </a:r>
            <a:r>
              <a:rPr sz="3000" b="1" i="1" dirty="0">
                <a:solidFill>
                  <a:srgbClr val="00AFEF"/>
                </a:solidFill>
                <a:latin typeface="Calibri"/>
                <a:cs typeface="Calibri"/>
              </a:rPr>
              <a:t>INSURANCE DIFFER </a:t>
            </a:r>
            <a:r>
              <a:rPr sz="3000" b="1" i="1" spc="-10" dirty="0">
                <a:solidFill>
                  <a:srgbClr val="00AFEF"/>
                </a:solidFill>
                <a:latin typeface="Calibri"/>
                <a:cs typeface="Calibri"/>
              </a:rPr>
              <a:t>FROM</a:t>
            </a:r>
            <a:r>
              <a:rPr sz="3000" b="1" i="1" spc="-8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i="1" spc="-20" dirty="0">
                <a:solidFill>
                  <a:srgbClr val="00AFEF"/>
                </a:solidFill>
                <a:latin typeface="Calibri"/>
                <a:cs typeface="Calibri"/>
              </a:rPr>
              <a:t>OTHER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b="1" i="1" spc="-5" dirty="0">
                <a:solidFill>
                  <a:srgbClr val="00AFEF"/>
                </a:solidFill>
                <a:latin typeface="Calibri"/>
                <a:cs typeface="Calibri"/>
              </a:rPr>
              <a:t>INSURANCES;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i="1" dirty="0">
                <a:latin typeface="Calibri"/>
                <a:cs typeface="Calibri"/>
              </a:rPr>
              <a:t>Risk</a:t>
            </a:r>
            <a:r>
              <a:rPr sz="3000" i="1" spc="-30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sensitivity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i="1" spc="-5" dirty="0">
                <a:latin typeface="Calibri"/>
                <a:cs typeface="Calibri"/>
              </a:rPr>
              <a:t>Exposure </a:t>
            </a:r>
            <a:r>
              <a:rPr sz="3000" i="1" spc="-20" dirty="0">
                <a:latin typeface="Calibri"/>
                <a:cs typeface="Calibri"/>
              </a:rPr>
              <a:t>to </a:t>
            </a:r>
            <a:r>
              <a:rPr sz="3000" i="1" spc="-10" dirty="0">
                <a:latin typeface="Calibri"/>
                <a:cs typeface="Calibri"/>
              </a:rPr>
              <a:t>climate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change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24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i="1" spc="-5" dirty="0">
                <a:latin typeface="Calibri"/>
                <a:cs typeface="Calibri"/>
              </a:rPr>
              <a:t>Land as </a:t>
            </a:r>
            <a:r>
              <a:rPr sz="3000" i="1" dirty="0">
                <a:latin typeface="Calibri"/>
                <a:cs typeface="Calibri"/>
              </a:rPr>
              <a:t>a </a:t>
            </a:r>
            <a:r>
              <a:rPr sz="3000" i="1" spc="-5" dirty="0">
                <a:latin typeface="Calibri"/>
                <a:cs typeface="Calibri"/>
              </a:rPr>
              <a:t>production </a:t>
            </a:r>
            <a:r>
              <a:rPr sz="3000" i="1" spc="-10" dirty="0">
                <a:latin typeface="Calibri"/>
                <a:cs typeface="Calibri"/>
              </a:rPr>
              <a:t>asset </a:t>
            </a:r>
            <a:r>
              <a:rPr sz="3000" i="1" dirty="0">
                <a:latin typeface="Calibri"/>
                <a:cs typeface="Calibri"/>
              </a:rPr>
              <a:t>that </a:t>
            </a:r>
            <a:r>
              <a:rPr sz="3000" i="1" spc="-10" dirty="0">
                <a:latin typeface="Calibri"/>
                <a:cs typeface="Calibri"/>
              </a:rPr>
              <a:t>can </a:t>
            </a:r>
            <a:r>
              <a:rPr sz="3000" i="1" spc="-5" dirty="0">
                <a:latin typeface="Calibri"/>
                <a:cs typeface="Calibri"/>
              </a:rPr>
              <a:t>not</a:t>
            </a:r>
            <a:r>
              <a:rPr sz="3000" i="1" spc="-170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be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i="1" spc="-10" dirty="0">
                <a:latin typeface="Calibri"/>
                <a:cs typeface="Calibri"/>
              </a:rPr>
              <a:t>relocated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78387"/>
            <a:ext cx="7030720" cy="3830954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419860">
              <a:lnSpc>
                <a:spcPct val="100000"/>
              </a:lnSpc>
              <a:spcBef>
                <a:spcPts val="2020"/>
              </a:spcBef>
            </a:pPr>
            <a:r>
              <a:rPr sz="3200" b="1" i="1" spc="-5" dirty="0">
                <a:solidFill>
                  <a:srgbClr val="00AFEF"/>
                </a:solidFill>
                <a:latin typeface="Calibri"/>
                <a:cs typeface="Calibri"/>
              </a:rPr>
              <a:t>Requirements </a:t>
            </a:r>
            <a:r>
              <a:rPr sz="3200" b="1" i="1" spc="-15" dirty="0">
                <a:solidFill>
                  <a:srgbClr val="00AFEF"/>
                </a:solidFill>
                <a:latin typeface="Calibri"/>
                <a:cs typeface="Calibri"/>
              </a:rPr>
              <a:t>for </a:t>
            </a:r>
            <a:r>
              <a:rPr sz="3200" b="1" i="1" dirty="0">
                <a:solidFill>
                  <a:srgbClr val="00AFEF"/>
                </a:solidFill>
                <a:latin typeface="Calibri"/>
                <a:cs typeface="Calibri"/>
              </a:rPr>
              <a:t>a crop</a:t>
            </a:r>
            <a:r>
              <a:rPr sz="3200" b="1" i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AFEF"/>
                </a:solidFill>
                <a:latin typeface="Calibri"/>
                <a:cs typeface="Calibri"/>
              </a:rPr>
              <a:t>Insurer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Experience and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Expertise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Infrastructure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Systems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Proven </a:t>
            </a:r>
            <a:r>
              <a:rPr sz="3200" spc="-10" dirty="0">
                <a:latin typeface="Calibri"/>
                <a:cs typeface="Calibri"/>
              </a:rPr>
              <a:t>Assessment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Procedures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Financial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Backing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Adequate </a:t>
            </a:r>
            <a:r>
              <a:rPr sz="3200" spc="-15" dirty="0">
                <a:latin typeface="Calibri"/>
                <a:cs typeface="Calibri"/>
              </a:rPr>
              <a:t>Reinsurance </a:t>
            </a:r>
            <a:r>
              <a:rPr sz="3200" dirty="0">
                <a:latin typeface="Calibri"/>
                <a:cs typeface="Calibri"/>
              </a:rPr>
              <a:t>– Good</a:t>
            </a:r>
            <a:r>
              <a:rPr sz="3200" spc="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securities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564007"/>
            <a:ext cx="7364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5" dirty="0">
                <a:solidFill>
                  <a:srgbClr val="00AFEF"/>
                </a:solidFill>
                <a:latin typeface="Calibri"/>
                <a:cs typeface="Calibri"/>
              </a:rPr>
              <a:t>THERE </a:t>
            </a:r>
            <a:r>
              <a:rPr sz="3200" b="1" i="1" dirty="0">
                <a:solidFill>
                  <a:srgbClr val="00AFEF"/>
                </a:solidFill>
                <a:latin typeface="Calibri"/>
                <a:cs typeface="Calibri"/>
              </a:rPr>
              <a:t>IS AN UNDER </a:t>
            </a:r>
            <a:r>
              <a:rPr sz="3200" b="1" i="1" spc="-50" dirty="0">
                <a:solidFill>
                  <a:srgbClr val="00AFEF"/>
                </a:solidFill>
                <a:latin typeface="Calibri"/>
                <a:cs typeface="Calibri"/>
              </a:rPr>
              <a:t>SUPPLY </a:t>
            </a:r>
            <a:r>
              <a:rPr sz="3200" b="1" i="1" spc="-5" dirty="0">
                <a:solidFill>
                  <a:srgbClr val="00AFEF"/>
                </a:solidFill>
                <a:latin typeface="Calibri"/>
                <a:cs typeface="Calibri"/>
              </a:rPr>
              <a:t>OF</a:t>
            </a:r>
            <a:r>
              <a:rPr sz="3200" b="1" i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AFEF"/>
                </a:solidFill>
                <a:latin typeface="Calibri"/>
                <a:cs typeface="Calibri"/>
              </a:rPr>
              <a:t>INSURANCE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80262"/>
            <a:ext cx="8936990" cy="39281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on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insured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(demand)side:</a:t>
            </a:r>
            <a:endParaRPr sz="24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Lack of skills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inadequate/ inequitable access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support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  <a:p>
            <a:pPr marL="281940" marR="5080" indent="-26924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High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costs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production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/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Cost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price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squeeze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cost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insurance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one 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such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factor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production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affecting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competitiveness)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Premium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rates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too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endParaRPr sz="2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605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on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insurers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(supply)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side: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Asymmetry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/irregularity of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information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brings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adverse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selection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Risks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hard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quantify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as no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sufficient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data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available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Premium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rates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high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2637</Words>
  <Application>Microsoft Office PowerPoint</Application>
  <PresentationFormat>On-screen Show (4:3)</PresentationFormat>
  <Paragraphs>514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Courier New</vt:lpstr>
      <vt:lpstr>Georgia</vt:lpstr>
      <vt:lpstr>Times New Roman</vt:lpstr>
      <vt:lpstr>Wingdings</vt:lpstr>
      <vt:lpstr>Office Theme</vt:lpstr>
      <vt:lpstr>AGRICULTURAL INSURANCE</vt:lpstr>
      <vt:lpstr>PowerPoint Presentation</vt:lpstr>
      <vt:lpstr>PowerPoint Presentation</vt:lpstr>
      <vt:lpstr>key challenges in agricultural insurance</vt:lpstr>
      <vt:lpstr>Reasons for increasing demand for agricultural insurance</vt:lpstr>
      <vt:lpstr>Role/Benefits of agricultural Insurance</vt:lpstr>
      <vt:lpstr>AGRICULTURE INSURANCE CAN NOT COMPENSATE;</vt:lpstr>
      <vt:lpstr>PowerPoint Presentation</vt:lpstr>
      <vt:lpstr>THERE IS AN UNDER SUPPLY OF INSURANCE</vt:lpstr>
      <vt:lpstr>PowerPoint Presentation</vt:lpstr>
      <vt:lpstr>RISK EVALUATION</vt:lpstr>
      <vt:lpstr>PowerPoint Presentation</vt:lpstr>
      <vt:lpstr>PowerPoint Presentation</vt:lpstr>
      <vt:lpstr>Fire : visible damage caused by fire</vt:lpstr>
      <vt:lpstr>Frost</vt:lpstr>
      <vt:lpstr>Drought (Irrigation Excluded)</vt:lpstr>
      <vt:lpstr>Excessive Rainfall</vt:lpstr>
      <vt:lpstr>FLOOD</vt:lpstr>
      <vt:lpstr>PowerPoint Presentation</vt:lpstr>
      <vt:lpstr>WIND STORM</vt:lpstr>
      <vt:lpstr>Application of insurance products vary for commercial and smallholder farming:</vt:lpstr>
      <vt:lpstr>CONTINUED…….</vt:lpstr>
      <vt:lpstr>Yield Guarantee Insurance (MPCI)</vt:lpstr>
      <vt:lpstr>BASIS OF SUM-INSURED</vt:lpstr>
      <vt:lpstr>RATING IS BASED ON;</vt:lpstr>
      <vt:lpstr>EIC OFFERS</vt:lpstr>
      <vt:lpstr>GENERAL EXCLUSIONS:-</vt:lpstr>
      <vt:lpstr>PowerPoint Presentation</vt:lpstr>
      <vt:lpstr>SUM-INSURED CALCULATION</vt:lpstr>
      <vt:lpstr>B. Weather- Index Crop Insurance</vt:lpstr>
      <vt:lpstr>Satellite rainfall data…</vt:lpstr>
      <vt:lpstr>PowerPoint Presentation</vt:lpstr>
      <vt:lpstr>PowerPoint Presentation</vt:lpstr>
      <vt:lpstr>Graphical presentation of the payout function Seasonal Payout (% insured value)</vt:lpstr>
      <vt:lpstr>Loss Assessment</vt:lpstr>
      <vt:lpstr>LIVESTOCK INSURANCE</vt:lpstr>
      <vt:lpstr>LIVESTOCK PERILS</vt:lpstr>
      <vt:lpstr>LIVESTOCK INSURANCE</vt:lpstr>
      <vt:lpstr>Types of animal</vt:lpstr>
      <vt:lpstr>Period of insurance and renewals</vt:lpstr>
      <vt:lpstr>PowerPoint Presentation</vt:lpstr>
      <vt:lpstr>PowerPoint Presentation</vt:lpstr>
      <vt:lpstr>Renewals</vt:lpstr>
      <vt:lpstr>Rating considerations</vt:lpstr>
      <vt:lpstr>EIC OFFERS</vt:lpstr>
      <vt:lpstr>PowerPoint Presentation</vt:lpstr>
      <vt:lpstr>Multi Peril Livestock Insurance -Dairy cows</vt:lpstr>
      <vt:lpstr>PowerPoint Presentation</vt:lpstr>
      <vt:lpstr>Underwriting Conditions</vt:lpstr>
      <vt:lpstr>Example</vt:lpstr>
      <vt:lpstr>PowerPoint Presentation</vt:lpstr>
      <vt:lpstr>The IBLI contract stipulates five key parameters:</vt:lpstr>
      <vt:lpstr>Unlike traditional insurance which assesses loses on a case by case basis and makes  payouts based on individual client’s loss realizations, IBI offers policy holders a  payout based on the external indicator which triggers a payment to all insured  clients within a geographically defined space.</vt:lpstr>
      <vt:lpstr>Claims Loss Assessment</vt:lpstr>
      <vt:lpstr>PowerPoint Presentation</vt:lpstr>
      <vt:lpstr>Farmers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&amp; INSURANCE      in Ethiopia</dc:title>
  <dc:creator>me</dc:creator>
  <cp:lastModifiedBy>User</cp:lastModifiedBy>
  <cp:revision>4</cp:revision>
  <dcterms:created xsi:type="dcterms:W3CDTF">2023-04-12T20:39:28Z</dcterms:created>
  <dcterms:modified xsi:type="dcterms:W3CDTF">2023-04-13T20:12:24Z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2023-04-12T00:00:00Z</vt:filetime>
  </property>
</Properties>
</file>