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99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linkedin.com/in/caniranjanabc?lipi=urn%3Ali%3Apage%3Ad_flagship3_profile_view_base_contact_details%3BbjQr2ypOTW%2BGlTWsVuR3tg%3D%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85932" y="743426"/>
            <a:ext cx="7572137" cy="3143726"/>
          </a:xfrm>
          <a:prstGeom prst="rect">
            <a:avLst/>
          </a:prstGeom>
          <a:noFill/>
          <a:ln/>
        </p:spPr>
        <p:txBody>
          <a:bodyPr wrap="square" rtlCol="0" anchor="t"/>
          <a:lstStyle/>
          <a:p>
            <a:pPr marL="0" indent="0">
              <a:lnSpc>
                <a:spcPts val="6189"/>
              </a:lnSpc>
              <a:buNone/>
            </a:pPr>
            <a:r>
              <a:rPr lang="en-US" sz="4951" dirty="0">
                <a:solidFill>
                  <a:srgbClr val="5955EB"/>
                </a:solidFill>
                <a:latin typeface="Libre Baskerville" pitchFamily="34" charset="0"/>
                <a:ea typeface="Libre Baskerville" pitchFamily="34" charset="-122"/>
                <a:cs typeface="Libre Baskerville" pitchFamily="34" charset="-120"/>
              </a:rPr>
              <a:t>Presenting Additional Evidence to the Income Tax Appeals Commissioner</a:t>
            </a:r>
            <a:endParaRPr lang="en-US" sz="4951" dirty="0"/>
          </a:p>
        </p:txBody>
      </p:sp>
      <p:sp>
        <p:nvSpPr>
          <p:cNvPr id="6" name="Text 3"/>
          <p:cNvSpPr/>
          <p:nvPr/>
        </p:nvSpPr>
        <p:spPr>
          <a:xfrm>
            <a:off x="785932" y="4201478"/>
            <a:ext cx="7572137" cy="2682240"/>
          </a:xfrm>
          <a:prstGeom prst="rect">
            <a:avLst/>
          </a:prstGeom>
          <a:noFill/>
          <a:ln/>
        </p:spPr>
        <p:txBody>
          <a:bodyPr wrap="square" rtlCol="0" anchor="t"/>
          <a:lstStyle/>
          <a:p>
            <a:pPr marL="0" indent="0">
              <a:lnSpc>
                <a:spcPts val="2640"/>
              </a:lnSpc>
              <a:buNone/>
            </a:pPr>
            <a:r>
              <a:rPr lang="en-US" sz="1650" dirty="0">
                <a:solidFill>
                  <a:srgbClr val="49495A"/>
                </a:solidFill>
                <a:latin typeface="Open Sans" pitchFamily="34" charset="0"/>
                <a:ea typeface="Open Sans" pitchFamily="34" charset="-122"/>
                <a:cs typeface="Open Sans" pitchFamily="34" charset="-120"/>
              </a:rPr>
              <a:t>When faced with an unfavorable income tax assessment, taxpayers have the option to appeal the decision before the Commissioner of Income Tax (Appeals), known as the CIT(A). This appellate authority holds significant power, including the ability to consider additional evidence that was not presented during the initial assessment proceedings. Understanding the process and requirements for submitting this supplementary information is crucial for taxpayers seeking to strengthen their case and potentially achieve a more favorable outcome.</a:t>
            </a:r>
            <a:endParaRPr lang="en-US" sz="1650" dirty="0"/>
          </a:p>
        </p:txBody>
      </p:sp>
      <p:sp>
        <p:nvSpPr>
          <p:cNvPr id="7" name="Shape 4"/>
          <p:cNvSpPr/>
          <p:nvPr/>
        </p:nvSpPr>
        <p:spPr>
          <a:xfrm>
            <a:off x="785932" y="7135178"/>
            <a:ext cx="335280" cy="335280"/>
          </a:xfrm>
          <a:prstGeom prst="roundRect">
            <a:avLst>
              <a:gd name="adj" fmla="val 27270000"/>
            </a:avLst>
          </a:prstGeom>
          <a:noFill/>
          <a:ln w="7620">
            <a:solidFill>
              <a:srgbClr val="FFFFFF"/>
            </a:solidFill>
            <a:prstDash val="solid"/>
          </a:ln>
        </p:spPr>
        <p:txBody>
          <a:bodyPr/>
          <a:lstStyle/>
          <a:p>
            <a:endParaRPr lang="en-IN"/>
          </a:p>
        </p:txBody>
      </p:sp>
      <p:pic>
        <p:nvPicPr>
          <p:cNvPr id="8" name="Image 1" descr="preencoded.png"/>
          <p:cNvPicPr>
            <a:picLocks noChangeAspect="1"/>
          </p:cNvPicPr>
          <p:nvPr/>
        </p:nvPicPr>
        <p:blipFill>
          <a:blip r:embed="rId4"/>
          <a:stretch>
            <a:fillRect/>
          </a:stretch>
        </p:blipFill>
        <p:spPr>
          <a:xfrm>
            <a:off x="793552" y="7142798"/>
            <a:ext cx="320040" cy="320040"/>
          </a:xfrm>
          <a:prstGeom prst="rect">
            <a:avLst/>
          </a:prstGeom>
        </p:spPr>
      </p:pic>
      <p:sp>
        <p:nvSpPr>
          <p:cNvPr id="9" name="Text 5"/>
          <p:cNvSpPr/>
          <p:nvPr/>
        </p:nvSpPr>
        <p:spPr>
          <a:xfrm>
            <a:off x="1225987" y="7119461"/>
            <a:ext cx="2172533" cy="366713"/>
          </a:xfrm>
          <a:prstGeom prst="rect">
            <a:avLst/>
          </a:prstGeom>
          <a:noFill/>
          <a:ln/>
        </p:spPr>
        <p:txBody>
          <a:bodyPr wrap="none" rtlCol="0" anchor="t"/>
          <a:lstStyle/>
          <a:p>
            <a:pPr marL="0" indent="0" algn="l">
              <a:lnSpc>
                <a:spcPts val="2888"/>
              </a:lnSpc>
              <a:buNone/>
            </a:pPr>
            <a:r>
              <a:rPr lang="en-US" sz="2063" b="1" dirty="0">
                <a:solidFill>
                  <a:srgbClr val="49495A"/>
                </a:solidFill>
                <a:latin typeface="Open Sans" pitchFamily="34" charset="0"/>
                <a:ea typeface="Open Sans" pitchFamily="34" charset="-122"/>
                <a:cs typeface="Open Sans" pitchFamily="34" charset="-120"/>
              </a:rPr>
              <a:t>CA Niranjana B 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270873" y="770692"/>
            <a:ext cx="8431054" cy="1109186"/>
          </a:xfrm>
          <a:prstGeom prst="rect">
            <a:avLst/>
          </a:prstGeom>
          <a:noFill/>
          <a:ln/>
        </p:spPr>
        <p:txBody>
          <a:bodyPr wrap="square" rtlCol="0" anchor="t"/>
          <a:lstStyle/>
          <a:p>
            <a:pPr marL="0" indent="0">
              <a:lnSpc>
                <a:spcPts val="4368"/>
              </a:lnSpc>
              <a:buNone/>
            </a:pPr>
            <a:r>
              <a:rPr lang="en-US" sz="3494" dirty="0">
                <a:solidFill>
                  <a:srgbClr val="5955EB"/>
                </a:solidFill>
                <a:latin typeface="Libre Baskerville" pitchFamily="34" charset="0"/>
                <a:ea typeface="Libre Baskerville" pitchFamily="34" charset="-122"/>
                <a:cs typeface="Libre Baskerville" pitchFamily="34" charset="-120"/>
              </a:rPr>
              <a:t>The Meaning and Scope of Additional Evidence</a:t>
            </a:r>
            <a:endParaRPr lang="en-US" sz="3494" dirty="0"/>
          </a:p>
        </p:txBody>
      </p:sp>
      <p:sp>
        <p:nvSpPr>
          <p:cNvPr id="6" name="Shape 3"/>
          <p:cNvSpPr/>
          <p:nvPr/>
        </p:nvSpPr>
        <p:spPr>
          <a:xfrm>
            <a:off x="1270873" y="2284809"/>
            <a:ext cx="399336" cy="399336"/>
          </a:xfrm>
          <a:prstGeom prst="roundRect">
            <a:avLst>
              <a:gd name="adj" fmla="val 26669"/>
            </a:avLst>
          </a:prstGeom>
          <a:solidFill>
            <a:srgbClr val="DED6FF"/>
          </a:solidFill>
          <a:ln/>
        </p:spPr>
        <p:txBody>
          <a:bodyPr/>
          <a:lstStyle/>
          <a:p>
            <a:endParaRPr lang="en-IN"/>
          </a:p>
        </p:txBody>
      </p:sp>
      <p:sp>
        <p:nvSpPr>
          <p:cNvPr id="7" name="Text 4"/>
          <p:cNvSpPr/>
          <p:nvPr/>
        </p:nvSpPr>
        <p:spPr>
          <a:xfrm>
            <a:off x="1411129" y="2318028"/>
            <a:ext cx="118824" cy="332780"/>
          </a:xfrm>
          <a:prstGeom prst="rect">
            <a:avLst/>
          </a:prstGeom>
          <a:noFill/>
          <a:ln/>
        </p:spPr>
        <p:txBody>
          <a:bodyPr wrap="none" rtlCol="0" anchor="t"/>
          <a:lstStyle/>
          <a:p>
            <a:pPr marL="0" indent="0" algn="ctr">
              <a:lnSpc>
                <a:spcPts val="2621"/>
              </a:lnSpc>
              <a:buNone/>
            </a:pPr>
            <a:r>
              <a:rPr lang="en-US" sz="2096" dirty="0">
                <a:solidFill>
                  <a:srgbClr val="5955EB"/>
                </a:solidFill>
                <a:latin typeface="Libre Baskerville" pitchFamily="34" charset="0"/>
                <a:ea typeface="Libre Baskerville" pitchFamily="34" charset="-122"/>
                <a:cs typeface="Libre Baskerville" pitchFamily="34" charset="-120"/>
              </a:rPr>
              <a:t>1</a:t>
            </a:r>
            <a:endParaRPr lang="en-US" sz="2096" dirty="0"/>
          </a:p>
        </p:txBody>
      </p:sp>
      <p:sp>
        <p:nvSpPr>
          <p:cNvPr id="8" name="Text 5"/>
          <p:cNvSpPr/>
          <p:nvPr/>
        </p:nvSpPr>
        <p:spPr>
          <a:xfrm>
            <a:off x="1847612" y="2345769"/>
            <a:ext cx="3550087" cy="554355"/>
          </a:xfrm>
          <a:prstGeom prst="rect">
            <a:avLst/>
          </a:prstGeom>
          <a:noFill/>
          <a:ln/>
        </p:spPr>
        <p:txBody>
          <a:bodyPr wrap="square" rtlCol="0" anchor="t"/>
          <a:lstStyle/>
          <a:p>
            <a:pPr marL="0" indent="0">
              <a:lnSpc>
                <a:spcPts val="2184"/>
              </a:lnSpc>
              <a:buNone/>
            </a:pPr>
            <a:r>
              <a:rPr lang="en-US" sz="1747" dirty="0">
                <a:solidFill>
                  <a:srgbClr val="5955EB"/>
                </a:solidFill>
                <a:latin typeface="Libre Baskerville" pitchFamily="34" charset="0"/>
                <a:ea typeface="Libre Baskerville" pitchFamily="34" charset="-122"/>
                <a:cs typeface="Libre Baskerville" pitchFamily="34" charset="-120"/>
              </a:rPr>
              <a:t>Definition of Additional Evidence</a:t>
            </a:r>
            <a:endParaRPr lang="en-US" sz="1747" dirty="0"/>
          </a:p>
        </p:txBody>
      </p:sp>
      <p:sp>
        <p:nvSpPr>
          <p:cNvPr id="9" name="Text 6"/>
          <p:cNvSpPr/>
          <p:nvPr/>
        </p:nvSpPr>
        <p:spPr>
          <a:xfrm>
            <a:off x="1847612" y="3006566"/>
            <a:ext cx="3550087" cy="2555677"/>
          </a:xfrm>
          <a:prstGeom prst="rect">
            <a:avLst/>
          </a:prstGeom>
          <a:noFill/>
          <a:ln/>
        </p:spPr>
        <p:txBody>
          <a:bodyPr wrap="square" rtlCol="0" anchor="t"/>
          <a:lstStyle/>
          <a:p>
            <a:pPr marL="0" indent="0">
              <a:lnSpc>
                <a:spcPts val="2236"/>
              </a:lnSpc>
              <a:buNone/>
            </a:pPr>
            <a:r>
              <a:rPr lang="en-US" sz="1398" dirty="0">
                <a:solidFill>
                  <a:srgbClr val="49495A"/>
                </a:solidFill>
                <a:latin typeface="Open Sans" pitchFamily="34" charset="0"/>
                <a:ea typeface="Open Sans" pitchFamily="34" charset="-122"/>
                <a:cs typeface="Open Sans" pitchFamily="34" charset="-120"/>
              </a:rPr>
              <a:t>Additional evidence refers to any oral or documentary information that was not previously submitted to the assessing officer during the assessment proceedings. This can include bank statements, ledger extracts, witness testimonies, and other relevant materials that the taxpayer believes will support their case.</a:t>
            </a:r>
            <a:endParaRPr lang="en-US" sz="1398" dirty="0"/>
          </a:p>
        </p:txBody>
      </p:sp>
      <p:sp>
        <p:nvSpPr>
          <p:cNvPr id="10" name="Shape 7"/>
          <p:cNvSpPr/>
          <p:nvPr/>
        </p:nvSpPr>
        <p:spPr>
          <a:xfrm>
            <a:off x="5575102" y="2284809"/>
            <a:ext cx="399336" cy="399336"/>
          </a:xfrm>
          <a:prstGeom prst="roundRect">
            <a:avLst>
              <a:gd name="adj" fmla="val 26669"/>
            </a:avLst>
          </a:prstGeom>
          <a:solidFill>
            <a:srgbClr val="DED6FF"/>
          </a:solidFill>
          <a:ln/>
        </p:spPr>
        <p:txBody>
          <a:bodyPr/>
          <a:lstStyle/>
          <a:p>
            <a:endParaRPr lang="en-IN"/>
          </a:p>
        </p:txBody>
      </p:sp>
      <p:sp>
        <p:nvSpPr>
          <p:cNvPr id="11" name="Text 8"/>
          <p:cNvSpPr/>
          <p:nvPr/>
        </p:nvSpPr>
        <p:spPr>
          <a:xfrm>
            <a:off x="5692735" y="2318028"/>
            <a:ext cx="164068" cy="332780"/>
          </a:xfrm>
          <a:prstGeom prst="rect">
            <a:avLst/>
          </a:prstGeom>
          <a:noFill/>
          <a:ln/>
        </p:spPr>
        <p:txBody>
          <a:bodyPr wrap="none" rtlCol="0" anchor="t"/>
          <a:lstStyle/>
          <a:p>
            <a:pPr marL="0" indent="0" algn="ctr">
              <a:lnSpc>
                <a:spcPts val="2621"/>
              </a:lnSpc>
              <a:buNone/>
            </a:pPr>
            <a:r>
              <a:rPr lang="en-US" sz="2096" dirty="0">
                <a:solidFill>
                  <a:srgbClr val="5955EB"/>
                </a:solidFill>
                <a:latin typeface="Libre Baskerville" pitchFamily="34" charset="0"/>
                <a:ea typeface="Libre Baskerville" pitchFamily="34" charset="-122"/>
                <a:cs typeface="Libre Baskerville" pitchFamily="34" charset="-120"/>
              </a:rPr>
              <a:t>2</a:t>
            </a:r>
            <a:endParaRPr lang="en-US" sz="2096" dirty="0"/>
          </a:p>
        </p:txBody>
      </p:sp>
      <p:sp>
        <p:nvSpPr>
          <p:cNvPr id="12" name="Text 9"/>
          <p:cNvSpPr/>
          <p:nvPr/>
        </p:nvSpPr>
        <p:spPr>
          <a:xfrm>
            <a:off x="6151840" y="2345769"/>
            <a:ext cx="2218611" cy="277178"/>
          </a:xfrm>
          <a:prstGeom prst="rect">
            <a:avLst/>
          </a:prstGeom>
          <a:noFill/>
          <a:ln/>
        </p:spPr>
        <p:txBody>
          <a:bodyPr wrap="none" rtlCol="0" anchor="t"/>
          <a:lstStyle/>
          <a:p>
            <a:pPr marL="0" indent="0">
              <a:lnSpc>
                <a:spcPts val="2184"/>
              </a:lnSpc>
              <a:buNone/>
            </a:pPr>
            <a:r>
              <a:rPr lang="en-US" sz="1747" dirty="0">
                <a:solidFill>
                  <a:srgbClr val="5955EB"/>
                </a:solidFill>
                <a:latin typeface="Libre Baskerville" pitchFamily="34" charset="0"/>
                <a:ea typeface="Libre Baskerville" pitchFamily="34" charset="-122"/>
                <a:cs typeface="Libre Baskerville" pitchFamily="34" charset="-120"/>
              </a:rPr>
              <a:t>Legal Basis</a:t>
            </a:r>
            <a:endParaRPr lang="en-US" sz="1747" dirty="0"/>
          </a:p>
        </p:txBody>
      </p:sp>
      <p:sp>
        <p:nvSpPr>
          <p:cNvPr id="13" name="Text 10"/>
          <p:cNvSpPr/>
          <p:nvPr/>
        </p:nvSpPr>
        <p:spPr>
          <a:xfrm>
            <a:off x="6151840" y="2729389"/>
            <a:ext cx="3550087" cy="2271713"/>
          </a:xfrm>
          <a:prstGeom prst="rect">
            <a:avLst/>
          </a:prstGeom>
          <a:noFill/>
          <a:ln/>
        </p:spPr>
        <p:txBody>
          <a:bodyPr wrap="square" rtlCol="0" anchor="t"/>
          <a:lstStyle/>
          <a:p>
            <a:pPr marL="0" indent="0">
              <a:lnSpc>
                <a:spcPts val="2236"/>
              </a:lnSpc>
              <a:buNone/>
            </a:pPr>
            <a:r>
              <a:rPr lang="en-US" sz="1398" dirty="0">
                <a:solidFill>
                  <a:srgbClr val="49495A"/>
                </a:solidFill>
                <a:latin typeface="Open Sans" pitchFamily="34" charset="0"/>
                <a:ea typeface="Open Sans" pitchFamily="34" charset="-122"/>
                <a:cs typeface="Open Sans" pitchFamily="34" charset="-120"/>
              </a:rPr>
              <a:t>The CIT(A)'s authority to consider additional evidence is rooted in Section 250(5) of the Income Tax Act, 1961, as well as Rule 46A of the Income Tax Rules, 1962. These provisions grant the appellate authority discretion to allow the submission of new evidence, provided certain conditions are met.</a:t>
            </a:r>
            <a:endParaRPr lang="en-US" sz="1398" dirty="0"/>
          </a:p>
        </p:txBody>
      </p:sp>
      <p:sp>
        <p:nvSpPr>
          <p:cNvPr id="14" name="Shape 11"/>
          <p:cNvSpPr/>
          <p:nvPr/>
        </p:nvSpPr>
        <p:spPr>
          <a:xfrm>
            <a:off x="1270873" y="5878354"/>
            <a:ext cx="399336" cy="399336"/>
          </a:xfrm>
          <a:prstGeom prst="roundRect">
            <a:avLst>
              <a:gd name="adj" fmla="val 26669"/>
            </a:avLst>
          </a:prstGeom>
          <a:solidFill>
            <a:srgbClr val="DED6FF"/>
          </a:solidFill>
          <a:ln/>
        </p:spPr>
        <p:txBody>
          <a:bodyPr/>
          <a:lstStyle/>
          <a:p>
            <a:endParaRPr lang="en-IN"/>
          </a:p>
        </p:txBody>
      </p:sp>
      <p:sp>
        <p:nvSpPr>
          <p:cNvPr id="15" name="Text 12"/>
          <p:cNvSpPr/>
          <p:nvPr/>
        </p:nvSpPr>
        <p:spPr>
          <a:xfrm>
            <a:off x="1388507" y="5911572"/>
            <a:ext cx="164068" cy="332780"/>
          </a:xfrm>
          <a:prstGeom prst="rect">
            <a:avLst/>
          </a:prstGeom>
          <a:noFill/>
          <a:ln/>
        </p:spPr>
        <p:txBody>
          <a:bodyPr wrap="none" rtlCol="0" anchor="t"/>
          <a:lstStyle/>
          <a:p>
            <a:pPr marL="0" indent="0" algn="ctr">
              <a:lnSpc>
                <a:spcPts val="2621"/>
              </a:lnSpc>
              <a:buNone/>
            </a:pPr>
            <a:r>
              <a:rPr lang="en-US" sz="2096" dirty="0">
                <a:solidFill>
                  <a:srgbClr val="5955EB"/>
                </a:solidFill>
                <a:latin typeface="Libre Baskerville" pitchFamily="34" charset="0"/>
                <a:ea typeface="Libre Baskerville" pitchFamily="34" charset="-122"/>
                <a:cs typeface="Libre Baskerville" pitchFamily="34" charset="-120"/>
              </a:rPr>
              <a:t>3</a:t>
            </a:r>
            <a:endParaRPr lang="en-US" sz="2096" dirty="0"/>
          </a:p>
        </p:txBody>
      </p:sp>
      <p:sp>
        <p:nvSpPr>
          <p:cNvPr id="16" name="Text 13"/>
          <p:cNvSpPr/>
          <p:nvPr/>
        </p:nvSpPr>
        <p:spPr>
          <a:xfrm>
            <a:off x="1847612" y="5939314"/>
            <a:ext cx="3327678" cy="277178"/>
          </a:xfrm>
          <a:prstGeom prst="rect">
            <a:avLst/>
          </a:prstGeom>
          <a:noFill/>
          <a:ln/>
        </p:spPr>
        <p:txBody>
          <a:bodyPr wrap="none" rtlCol="0" anchor="t"/>
          <a:lstStyle/>
          <a:p>
            <a:pPr marL="0" indent="0">
              <a:lnSpc>
                <a:spcPts val="2184"/>
              </a:lnSpc>
              <a:buNone/>
            </a:pPr>
            <a:r>
              <a:rPr lang="en-US" sz="1747" dirty="0">
                <a:solidFill>
                  <a:srgbClr val="5955EB"/>
                </a:solidFill>
                <a:latin typeface="Libre Baskerville" pitchFamily="34" charset="0"/>
                <a:ea typeface="Libre Baskerville" pitchFamily="34" charset="-122"/>
                <a:cs typeface="Libre Baskerville" pitchFamily="34" charset="-120"/>
              </a:rPr>
              <a:t>Circumstances for Admission</a:t>
            </a:r>
            <a:endParaRPr lang="en-US" sz="1747" dirty="0"/>
          </a:p>
        </p:txBody>
      </p:sp>
      <p:sp>
        <p:nvSpPr>
          <p:cNvPr id="17" name="Text 14"/>
          <p:cNvSpPr/>
          <p:nvPr/>
        </p:nvSpPr>
        <p:spPr>
          <a:xfrm>
            <a:off x="1847612" y="6322933"/>
            <a:ext cx="7854315" cy="1135856"/>
          </a:xfrm>
          <a:prstGeom prst="rect">
            <a:avLst/>
          </a:prstGeom>
          <a:noFill/>
          <a:ln/>
        </p:spPr>
        <p:txBody>
          <a:bodyPr wrap="square" rtlCol="0" anchor="t"/>
          <a:lstStyle/>
          <a:p>
            <a:pPr marL="0" indent="0">
              <a:lnSpc>
                <a:spcPts val="2236"/>
              </a:lnSpc>
              <a:buNone/>
            </a:pPr>
            <a:r>
              <a:rPr lang="en-US" sz="1398" dirty="0">
                <a:solidFill>
                  <a:srgbClr val="49495A"/>
                </a:solidFill>
                <a:latin typeface="Open Sans" pitchFamily="34" charset="0"/>
                <a:ea typeface="Open Sans" pitchFamily="34" charset="-122"/>
                <a:cs typeface="Open Sans" pitchFamily="34" charset="-120"/>
              </a:rPr>
              <a:t>According to the Income Tax Rules, additional evidence may be accepted when the assessing officer has refused to admit relevant evidence, when the taxpayer was prevented from producing evidence due to a sufficient cause, or when the assessment order was passed without providing the taxpayer a proper opportunity to be heard.</a:t>
            </a:r>
            <a:endParaRPr lang="en-US" sz="139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685609"/>
          </a:xfrm>
          <a:prstGeom prst="rect">
            <a:avLst/>
          </a:prstGeom>
          <a:solidFill>
            <a:srgbClr val="FBFA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1944172"/>
          </a:xfrm>
          <a:prstGeom prst="rect">
            <a:avLst/>
          </a:prstGeom>
        </p:spPr>
      </p:pic>
      <p:sp>
        <p:nvSpPr>
          <p:cNvPr id="5" name="Text 2"/>
          <p:cNvSpPr/>
          <p:nvPr/>
        </p:nvSpPr>
        <p:spPr>
          <a:xfrm>
            <a:off x="3621167" y="2371844"/>
            <a:ext cx="7388066" cy="972026"/>
          </a:xfrm>
          <a:prstGeom prst="rect">
            <a:avLst/>
          </a:prstGeom>
          <a:noFill/>
          <a:ln/>
        </p:spPr>
        <p:txBody>
          <a:bodyPr wrap="square" rtlCol="0" anchor="t"/>
          <a:lstStyle/>
          <a:p>
            <a:pPr marL="0" indent="0">
              <a:lnSpc>
                <a:spcPts val="3827"/>
              </a:lnSpc>
              <a:buNone/>
            </a:pPr>
            <a:r>
              <a:rPr lang="en-US" sz="3062" dirty="0">
                <a:solidFill>
                  <a:srgbClr val="5955EB"/>
                </a:solidFill>
                <a:latin typeface="Libre Baskerville" pitchFamily="34" charset="0"/>
                <a:ea typeface="Libre Baskerville" pitchFamily="34" charset="-122"/>
                <a:cs typeface="Libre Baskerville" pitchFamily="34" charset="-120"/>
              </a:rPr>
              <a:t>The Procedure for Submitting Additional Evidence</a:t>
            </a:r>
            <a:endParaRPr lang="en-US" sz="3062" dirty="0"/>
          </a:p>
        </p:txBody>
      </p:sp>
      <p:sp>
        <p:nvSpPr>
          <p:cNvPr id="6" name="Shape 3"/>
          <p:cNvSpPr/>
          <p:nvPr/>
        </p:nvSpPr>
        <p:spPr>
          <a:xfrm>
            <a:off x="7299722" y="3577114"/>
            <a:ext cx="31075" cy="4680823"/>
          </a:xfrm>
          <a:prstGeom prst="rect">
            <a:avLst/>
          </a:prstGeom>
          <a:solidFill>
            <a:srgbClr val="B8B7E0"/>
          </a:solidFill>
          <a:ln/>
        </p:spPr>
        <p:txBody>
          <a:bodyPr/>
          <a:lstStyle/>
          <a:p>
            <a:endParaRPr lang="en-IN"/>
          </a:p>
        </p:txBody>
      </p:sp>
      <p:sp>
        <p:nvSpPr>
          <p:cNvPr id="7" name="Shape 4"/>
          <p:cNvSpPr/>
          <p:nvPr/>
        </p:nvSpPr>
        <p:spPr>
          <a:xfrm>
            <a:off x="6595884" y="3857923"/>
            <a:ext cx="544354" cy="31075"/>
          </a:xfrm>
          <a:prstGeom prst="rect">
            <a:avLst/>
          </a:prstGeom>
          <a:solidFill>
            <a:srgbClr val="B8B7E0"/>
          </a:solidFill>
          <a:ln/>
        </p:spPr>
        <p:txBody>
          <a:bodyPr/>
          <a:lstStyle/>
          <a:p>
            <a:endParaRPr lang="en-IN"/>
          </a:p>
        </p:txBody>
      </p:sp>
      <p:sp>
        <p:nvSpPr>
          <p:cNvPr id="8" name="Shape 5"/>
          <p:cNvSpPr/>
          <p:nvPr/>
        </p:nvSpPr>
        <p:spPr>
          <a:xfrm>
            <a:off x="7140238" y="3698557"/>
            <a:ext cx="349925" cy="349925"/>
          </a:xfrm>
          <a:prstGeom prst="roundRect">
            <a:avLst>
              <a:gd name="adj" fmla="val 26670"/>
            </a:avLst>
          </a:prstGeom>
          <a:solidFill>
            <a:srgbClr val="DED6FF"/>
          </a:solidFill>
          <a:ln/>
        </p:spPr>
        <p:txBody>
          <a:bodyPr/>
          <a:lstStyle/>
          <a:p>
            <a:endParaRPr lang="en-IN"/>
          </a:p>
        </p:txBody>
      </p:sp>
      <p:sp>
        <p:nvSpPr>
          <p:cNvPr id="9" name="Text 6"/>
          <p:cNvSpPr/>
          <p:nvPr/>
        </p:nvSpPr>
        <p:spPr>
          <a:xfrm>
            <a:off x="7263110" y="3727609"/>
            <a:ext cx="104061"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1</a:t>
            </a:r>
            <a:endParaRPr lang="en-US" sz="1837" dirty="0"/>
          </a:p>
        </p:txBody>
      </p:sp>
      <p:sp>
        <p:nvSpPr>
          <p:cNvPr id="10" name="Text 7"/>
          <p:cNvSpPr/>
          <p:nvPr/>
        </p:nvSpPr>
        <p:spPr>
          <a:xfrm>
            <a:off x="4087178" y="3732609"/>
            <a:ext cx="2372558" cy="243007"/>
          </a:xfrm>
          <a:prstGeom prst="rect">
            <a:avLst/>
          </a:prstGeom>
          <a:noFill/>
          <a:ln/>
        </p:spPr>
        <p:txBody>
          <a:bodyPr wrap="none" rtlCol="0" anchor="t"/>
          <a:lstStyle/>
          <a:p>
            <a:pPr marL="0" indent="0" algn="r">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Application Submission</a:t>
            </a:r>
            <a:endParaRPr lang="en-US" sz="1531" dirty="0"/>
          </a:p>
        </p:txBody>
      </p:sp>
      <p:sp>
        <p:nvSpPr>
          <p:cNvPr id="11" name="Text 8"/>
          <p:cNvSpPr/>
          <p:nvPr/>
        </p:nvSpPr>
        <p:spPr>
          <a:xfrm>
            <a:off x="3621167" y="4068842"/>
            <a:ext cx="2838569" cy="1243608"/>
          </a:xfrm>
          <a:prstGeom prst="rect">
            <a:avLst/>
          </a:prstGeom>
          <a:noFill/>
          <a:ln/>
        </p:spPr>
        <p:txBody>
          <a:bodyPr wrap="square" rtlCol="0" anchor="t"/>
          <a:lstStyle/>
          <a:p>
            <a:pPr marL="0" indent="0" algn="r">
              <a:lnSpc>
                <a:spcPts val="1960"/>
              </a:lnSpc>
              <a:buNone/>
            </a:pPr>
            <a:r>
              <a:rPr lang="en-US" sz="1225" dirty="0">
                <a:solidFill>
                  <a:srgbClr val="49495A"/>
                </a:solidFill>
                <a:latin typeface="Open Sans" pitchFamily="34" charset="0"/>
                <a:ea typeface="Open Sans" pitchFamily="34" charset="-122"/>
                <a:cs typeface="Open Sans" pitchFamily="34" charset="-120"/>
              </a:rPr>
              <a:t>The taxpayer must file an application before the CIT(A), clearly requesting the admission of additional evidence and providing justification for its relevance to the grounds of appeal.</a:t>
            </a:r>
            <a:endParaRPr lang="en-US" sz="1225" dirty="0"/>
          </a:p>
        </p:txBody>
      </p:sp>
      <p:sp>
        <p:nvSpPr>
          <p:cNvPr id="12" name="Shape 9"/>
          <p:cNvSpPr/>
          <p:nvPr/>
        </p:nvSpPr>
        <p:spPr>
          <a:xfrm>
            <a:off x="7490162" y="4635520"/>
            <a:ext cx="544354" cy="31075"/>
          </a:xfrm>
          <a:prstGeom prst="rect">
            <a:avLst/>
          </a:prstGeom>
          <a:solidFill>
            <a:srgbClr val="B8B7E0"/>
          </a:solidFill>
          <a:ln/>
        </p:spPr>
        <p:txBody>
          <a:bodyPr/>
          <a:lstStyle/>
          <a:p>
            <a:endParaRPr lang="en-IN"/>
          </a:p>
        </p:txBody>
      </p:sp>
      <p:sp>
        <p:nvSpPr>
          <p:cNvPr id="13" name="Shape 10"/>
          <p:cNvSpPr/>
          <p:nvPr/>
        </p:nvSpPr>
        <p:spPr>
          <a:xfrm>
            <a:off x="7140238" y="4476155"/>
            <a:ext cx="349925" cy="349925"/>
          </a:xfrm>
          <a:prstGeom prst="roundRect">
            <a:avLst>
              <a:gd name="adj" fmla="val 26670"/>
            </a:avLst>
          </a:prstGeom>
          <a:solidFill>
            <a:srgbClr val="DED6FF"/>
          </a:solidFill>
          <a:ln/>
        </p:spPr>
        <p:txBody>
          <a:bodyPr/>
          <a:lstStyle/>
          <a:p>
            <a:endParaRPr lang="en-IN"/>
          </a:p>
        </p:txBody>
      </p:sp>
      <p:sp>
        <p:nvSpPr>
          <p:cNvPr id="14" name="Text 11"/>
          <p:cNvSpPr/>
          <p:nvPr/>
        </p:nvSpPr>
        <p:spPr>
          <a:xfrm>
            <a:off x="7243346" y="4505206"/>
            <a:ext cx="143708"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2</a:t>
            </a:r>
            <a:endParaRPr lang="en-US" sz="1837" dirty="0"/>
          </a:p>
        </p:txBody>
      </p:sp>
      <p:sp>
        <p:nvSpPr>
          <p:cNvPr id="15" name="Text 12"/>
          <p:cNvSpPr/>
          <p:nvPr/>
        </p:nvSpPr>
        <p:spPr>
          <a:xfrm>
            <a:off x="8170664" y="4510207"/>
            <a:ext cx="2838569" cy="486013"/>
          </a:xfrm>
          <a:prstGeom prst="rect">
            <a:avLst/>
          </a:prstGeom>
          <a:noFill/>
          <a:ln/>
        </p:spPr>
        <p:txBody>
          <a:bodyPr wrap="squar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Examination by Assessing Officer</a:t>
            </a:r>
            <a:endParaRPr lang="en-US" sz="1531" dirty="0"/>
          </a:p>
        </p:txBody>
      </p:sp>
      <p:sp>
        <p:nvSpPr>
          <p:cNvPr id="16" name="Text 13"/>
          <p:cNvSpPr/>
          <p:nvPr/>
        </p:nvSpPr>
        <p:spPr>
          <a:xfrm>
            <a:off x="8170664" y="5089446"/>
            <a:ext cx="2838569" cy="1741051"/>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Upon receiving the application, the CIT(A) will share a copy with the assessing officer, who then has the opportunity to examine the evidence, cross-examine any witnesses, and submit a report with their observations.</a:t>
            </a:r>
            <a:endParaRPr lang="en-US" sz="1225" dirty="0"/>
          </a:p>
        </p:txBody>
      </p:sp>
      <p:sp>
        <p:nvSpPr>
          <p:cNvPr id="17" name="Shape 14"/>
          <p:cNvSpPr/>
          <p:nvPr/>
        </p:nvSpPr>
        <p:spPr>
          <a:xfrm>
            <a:off x="6595884" y="6028908"/>
            <a:ext cx="544354" cy="31075"/>
          </a:xfrm>
          <a:prstGeom prst="rect">
            <a:avLst/>
          </a:prstGeom>
          <a:solidFill>
            <a:srgbClr val="B8B7E0"/>
          </a:solidFill>
          <a:ln/>
        </p:spPr>
        <p:txBody>
          <a:bodyPr/>
          <a:lstStyle/>
          <a:p>
            <a:endParaRPr lang="en-IN"/>
          </a:p>
        </p:txBody>
      </p:sp>
      <p:sp>
        <p:nvSpPr>
          <p:cNvPr id="18" name="Shape 15"/>
          <p:cNvSpPr/>
          <p:nvPr/>
        </p:nvSpPr>
        <p:spPr>
          <a:xfrm>
            <a:off x="7140238" y="5869543"/>
            <a:ext cx="349925" cy="349925"/>
          </a:xfrm>
          <a:prstGeom prst="roundRect">
            <a:avLst>
              <a:gd name="adj" fmla="val 26670"/>
            </a:avLst>
          </a:prstGeom>
          <a:solidFill>
            <a:srgbClr val="DED6FF"/>
          </a:solidFill>
          <a:ln/>
        </p:spPr>
        <p:txBody>
          <a:bodyPr/>
          <a:lstStyle/>
          <a:p>
            <a:endParaRPr lang="en-IN"/>
          </a:p>
        </p:txBody>
      </p:sp>
      <p:sp>
        <p:nvSpPr>
          <p:cNvPr id="19" name="Text 16"/>
          <p:cNvSpPr/>
          <p:nvPr/>
        </p:nvSpPr>
        <p:spPr>
          <a:xfrm>
            <a:off x="7243346" y="5898594"/>
            <a:ext cx="143708"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3</a:t>
            </a:r>
            <a:endParaRPr lang="en-US" sz="1837" dirty="0"/>
          </a:p>
        </p:txBody>
      </p:sp>
      <p:sp>
        <p:nvSpPr>
          <p:cNvPr id="20" name="Text 17"/>
          <p:cNvSpPr/>
          <p:nvPr/>
        </p:nvSpPr>
        <p:spPr>
          <a:xfrm>
            <a:off x="4515564" y="5903595"/>
            <a:ext cx="1944172" cy="243007"/>
          </a:xfrm>
          <a:prstGeom prst="rect">
            <a:avLst/>
          </a:prstGeom>
          <a:noFill/>
          <a:ln/>
        </p:spPr>
        <p:txBody>
          <a:bodyPr wrap="none" rtlCol="0" anchor="t"/>
          <a:lstStyle/>
          <a:p>
            <a:pPr marL="0" indent="0" algn="r">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CIT(A) Decision</a:t>
            </a:r>
            <a:endParaRPr lang="en-US" sz="1531" dirty="0"/>
          </a:p>
        </p:txBody>
      </p:sp>
      <p:sp>
        <p:nvSpPr>
          <p:cNvPr id="21" name="Text 18"/>
          <p:cNvSpPr/>
          <p:nvPr/>
        </p:nvSpPr>
        <p:spPr>
          <a:xfrm>
            <a:off x="3621167" y="6239827"/>
            <a:ext cx="2838569" cy="1741051"/>
          </a:xfrm>
          <a:prstGeom prst="rect">
            <a:avLst/>
          </a:prstGeom>
          <a:noFill/>
          <a:ln/>
        </p:spPr>
        <p:txBody>
          <a:bodyPr wrap="square" rtlCol="0" anchor="t"/>
          <a:lstStyle/>
          <a:p>
            <a:pPr marL="0" indent="0" algn="r">
              <a:lnSpc>
                <a:spcPts val="1960"/>
              </a:lnSpc>
              <a:buNone/>
            </a:pPr>
            <a:r>
              <a:rPr lang="en-US" sz="1225" dirty="0">
                <a:solidFill>
                  <a:srgbClr val="49495A"/>
                </a:solidFill>
                <a:latin typeface="Open Sans" pitchFamily="34" charset="0"/>
                <a:ea typeface="Open Sans" pitchFamily="34" charset="-122"/>
                <a:cs typeface="Open Sans" pitchFamily="34" charset="-120"/>
              </a:rPr>
              <a:t>After considering the taxpayer's application and the assessing officer's report, the CIT(A) will exercise their discretion to either accept or reject the additional evidence, based on its relevance and the justification provided.</a:t>
            </a:r>
            <a:endParaRPr lang="en-US" sz="12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sp>
        <p:nvSpPr>
          <p:cNvPr id="4" name="Text 2"/>
          <p:cNvSpPr/>
          <p:nvPr/>
        </p:nvSpPr>
        <p:spPr>
          <a:xfrm>
            <a:off x="2037993" y="1162883"/>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Types of Additional Evidence Accepted</a:t>
            </a:r>
            <a:endParaRPr lang="en-US" sz="4374" dirty="0"/>
          </a:p>
        </p:txBody>
      </p:sp>
      <p:sp>
        <p:nvSpPr>
          <p:cNvPr id="5" name="Text 3"/>
          <p:cNvSpPr/>
          <p:nvPr/>
        </p:nvSpPr>
        <p:spPr>
          <a:xfrm>
            <a:off x="2037993" y="3107055"/>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Oral Statements</a:t>
            </a:r>
            <a:endParaRPr lang="en-US" sz="2187" dirty="0"/>
          </a:p>
        </p:txBody>
      </p:sp>
      <p:sp>
        <p:nvSpPr>
          <p:cNvPr id="6" name="Text 4"/>
          <p:cNvSpPr/>
          <p:nvPr/>
        </p:nvSpPr>
        <p:spPr>
          <a:xfrm>
            <a:off x="2037993" y="3676412"/>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Taxpayers may present relevant oral statements or testimony to the CIT(A) to provide context, clarification, or additional details in support of their appeal.</a:t>
            </a:r>
            <a:endParaRPr lang="en-US" sz="1750" dirty="0"/>
          </a:p>
        </p:txBody>
      </p:sp>
      <p:sp>
        <p:nvSpPr>
          <p:cNvPr id="7" name="Text 5"/>
          <p:cNvSpPr/>
          <p:nvPr/>
        </p:nvSpPr>
        <p:spPr>
          <a:xfrm>
            <a:off x="5743932" y="3107055"/>
            <a:ext cx="3156347"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Documentary Evidence</a:t>
            </a:r>
            <a:endParaRPr lang="en-US" sz="2187" dirty="0"/>
          </a:p>
        </p:txBody>
      </p:sp>
      <p:sp>
        <p:nvSpPr>
          <p:cNvPr id="8" name="Text 6"/>
          <p:cNvSpPr/>
          <p:nvPr/>
        </p:nvSpPr>
        <p:spPr>
          <a:xfrm>
            <a:off x="5743932" y="4023598"/>
            <a:ext cx="3156347" cy="284321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 wide range of documentary evidence can be submitted, including bank statements, ledger extracts, balance confirmation letters, and any other records that can strengthen the taxpayer's case.</a:t>
            </a:r>
            <a:endParaRPr lang="en-US" sz="1750" dirty="0"/>
          </a:p>
        </p:txBody>
      </p:sp>
      <p:sp>
        <p:nvSpPr>
          <p:cNvPr id="9" name="Text 7"/>
          <p:cNvSpPr/>
          <p:nvPr/>
        </p:nvSpPr>
        <p:spPr>
          <a:xfrm>
            <a:off x="9449872" y="3107055"/>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Witness Testimony</a:t>
            </a:r>
            <a:endParaRPr lang="en-US" sz="2187" dirty="0"/>
          </a:p>
        </p:txBody>
      </p:sp>
      <p:sp>
        <p:nvSpPr>
          <p:cNvPr id="10" name="Text 8"/>
          <p:cNvSpPr/>
          <p:nvPr/>
        </p:nvSpPr>
        <p:spPr>
          <a:xfrm>
            <a:off x="9449872" y="3676412"/>
            <a:ext cx="3156347" cy="2132409"/>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The CIT(A) may allow the taxpayer to produce relevant witnesses who can provide firsthand accounts or expert opinions to support the grounds of appeal.</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30314"/>
          </a:xfrm>
          <a:prstGeom prst="rect">
            <a:avLst/>
          </a:prstGeom>
          <a:solidFill>
            <a:srgbClr val="FBFAFF"/>
          </a:solidFill>
          <a:ln/>
        </p:spPr>
        <p:txBody>
          <a:bodyPr/>
          <a:lstStyle/>
          <a:p>
            <a:endParaRPr lang="en-IN"/>
          </a:p>
        </p:txBody>
      </p:sp>
      <p:sp>
        <p:nvSpPr>
          <p:cNvPr id="4" name="Text 2"/>
          <p:cNvSpPr/>
          <p:nvPr/>
        </p:nvSpPr>
        <p:spPr>
          <a:xfrm>
            <a:off x="2855595" y="516374"/>
            <a:ext cx="8919210" cy="1173480"/>
          </a:xfrm>
          <a:prstGeom prst="rect">
            <a:avLst/>
          </a:prstGeom>
          <a:noFill/>
          <a:ln/>
        </p:spPr>
        <p:txBody>
          <a:bodyPr wrap="square" rtlCol="0" anchor="t"/>
          <a:lstStyle/>
          <a:p>
            <a:pPr marL="0" indent="0">
              <a:lnSpc>
                <a:spcPts val="4620"/>
              </a:lnSpc>
              <a:buNone/>
            </a:pPr>
            <a:r>
              <a:rPr lang="en-US" sz="3696" dirty="0">
                <a:solidFill>
                  <a:srgbClr val="5955EB"/>
                </a:solidFill>
                <a:latin typeface="Libre Baskerville" pitchFamily="34" charset="0"/>
                <a:ea typeface="Libre Baskerville" pitchFamily="34" charset="-122"/>
                <a:cs typeface="Libre Baskerville" pitchFamily="34" charset="-120"/>
              </a:rPr>
              <a:t>Preparing a Comprehensive Additional Evidence Application</a:t>
            </a:r>
            <a:endParaRPr lang="en-US" sz="3696" dirty="0"/>
          </a:p>
        </p:txBody>
      </p:sp>
      <p:sp>
        <p:nvSpPr>
          <p:cNvPr id="5" name="Shape 3"/>
          <p:cNvSpPr/>
          <p:nvPr/>
        </p:nvSpPr>
        <p:spPr>
          <a:xfrm>
            <a:off x="2855595" y="2065377"/>
            <a:ext cx="4365784" cy="2583775"/>
          </a:xfrm>
          <a:prstGeom prst="roundRect">
            <a:avLst>
              <a:gd name="adj" fmla="val 4360"/>
            </a:avLst>
          </a:prstGeom>
          <a:solidFill>
            <a:srgbClr val="DED6FF"/>
          </a:solidFill>
          <a:ln/>
        </p:spPr>
        <p:txBody>
          <a:bodyPr/>
          <a:lstStyle/>
          <a:p>
            <a:endParaRPr lang="en-IN"/>
          </a:p>
        </p:txBody>
      </p:sp>
      <p:sp>
        <p:nvSpPr>
          <p:cNvPr id="6" name="Text 4"/>
          <p:cNvSpPr/>
          <p:nvPr/>
        </p:nvSpPr>
        <p:spPr>
          <a:xfrm>
            <a:off x="3043357" y="2253139"/>
            <a:ext cx="3193733" cy="293251"/>
          </a:xfrm>
          <a:prstGeom prst="rect">
            <a:avLst/>
          </a:prstGeom>
          <a:noFill/>
          <a:ln/>
        </p:spPr>
        <p:txBody>
          <a:bodyPr wrap="none" rtlCol="0" anchor="t"/>
          <a:lstStyle/>
          <a:p>
            <a:pPr marL="0" indent="0">
              <a:lnSpc>
                <a:spcPts val="2310"/>
              </a:lnSpc>
              <a:buNone/>
            </a:pPr>
            <a:r>
              <a:rPr lang="en-US" sz="1848" dirty="0">
                <a:solidFill>
                  <a:srgbClr val="5955EB"/>
                </a:solidFill>
                <a:latin typeface="Libre Baskerville" pitchFamily="34" charset="0"/>
                <a:ea typeface="Libre Baskerville" pitchFamily="34" charset="-122"/>
                <a:cs typeface="Libre Baskerville" pitchFamily="34" charset="-120"/>
              </a:rPr>
              <a:t>Justification for Admission</a:t>
            </a:r>
            <a:endParaRPr lang="en-US" sz="1848" dirty="0"/>
          </a:p>
        </p:txBody>
      </p:sp>
      <p:sp>
        <p:nvSpPr>
          <p:cNvPr id="7" name="Text 5"/>
          <p:cNvSpPr/>
          <p:nvPr/>
        </p:nvSpPr>
        <p:spPr>
          <a:xfrm>
            <a:off x="3043357" y="2659023"/>
            <a:ext cx="3990261" cy="1802368"/>
          </a:xfrm>
          <a:prstGeom prst="rect">
            <a:avLst/>
          </a:prstGeom>
          <a:noFill/>
          <a:ln/>
        </p:spPr>
        <p:txBody>
          <a:bodyPr wrap="square" rtlCol="0" anchor="t"/>
          <a:lstStyle/>
          <a:p>
            <a:pPr marL="0" indent="0">
              <a:lnSpc>
                <a:spcPts val="2366"/>
              </a:lnSpc>
              <a:buNone/>
            </a:pPr>
            <a:r>
              <a:rPr lang="en-US" sz="1479" dirty="0">
                <a:solidFill>
                  <a:srgbClr val="49495A"/>
                </a:solidFill>
                <a:latin typeface="Open Sans" pitchFamily="34" charset="0"/>
                <a:ea typeface="Open Sans" pitchFamily="34" charset="-122"/>
                <a:cs typeface="Open Sans" pitchFamily="34" charset="-120"/>
              </a:rPr>
              <a:t>The application should clearly explain the reasons why the additional evidence was not presented during the initial assessment proceedings, addressing the specific circumstances outlined in the Income Tax Rules.</a:t>
            </a:r>
            <a:endParaRPr lang="en-US" sz="1479" dirty="0"/>
          </a:p>
        </p:txBody>
      </p:sp>
      <p:sp>
        <p:nvSpPr>
          <p:cNvPr id="8" name="Shape 6"/>
          <p:cNvSpPr/>
          <p:nvPr/>
        </p:nvSpPr>
        <p:spPr>
          <a:xfrm>
            <a:off x="7409140" y="2065377"/>
            <a:ext cx="4365784" cy="2583775"/>
          </a:xfrm>
          <a:prstGeom prst="roundRect">
            <a:avLst>
              <a:gd name="adj" fmla="val 4360"/>
            </a:avLst>
          </a:prstGeom>
          <a:solidFill>
            <a:srgbClr val="DED6FF"/>
          </a:solidFill>
          <a:ln/>
        </p:spPr>
        <p:txBody>
          <a:bodyPr/>
          <a:lstStyle/>
          <a:p>
            <a:endParaRPr lang="en-IN"/>
          </a:p>
        </p:txBody>
      </p:sp>
      <p:sp>
        <p:nvSpPr>
          <p:cNvPr id="9" name="Text 7"/>
          <p:cNvSpPr/>
          <p:nvPr/>
        </p:nvSpPr>
        <p:spPr>
          <a:xfrm>
            <a:off x="7596902" y="2253139"/>
            <a:ext cx="3862030" cy="293251"/>
          </a:xfrm>
          <a:prstGeom prst="rect">
            <a:avLst/>
          </a:prstGeom>
          <a:noFill/>
          <a:ln/>
        </p:spPr>
        <p:txBody>
          <a:bodyPr wrap="none" rtlCol="0" anchor="t"/>
          <a:lstStyle/>
          <a:p>
            <a:pPr marL="0" indent="0">
              <a:lnSpc>
                <a:spcPts val="2310"/>
              </a:lnSpc>
              <a:buNone/>
            </a:pPr>
            <a:r>
              <a:rPr lang="en-US" sz="1848" dirty="0">
                <a:solidFill>
                  <a:srgbClr val="5955EB"/>
                </a:solidFill>
                <a:latin typeface="Libre Baskerville" pitchFamily="34" charset="0"/>
                <a:ea typeface="Libre Baskerville" pitchFamily="34" charset="-122"/>
                <a:cs typeface="Libre Baskerville" pitchFamily="34" charset="-120"/>
              </a:rPr>
              <a:t>Relevance to Grounds of Appeal</a:t>
            </a:r>
            <a:endParaRPr lang="en-US" sz="1848" dirty="0"/>
          </a:p>
        </p:txBody>
      </p:sp>
      <p:sp>
        <p:nvSpPr>
          <p:cNvPr id="10" name="Text 8"/>
          <p:cNvSpPr/>
          <p:nvPr/>
        </p:nvSpPr>
        <p:spPr>
          <a:xfrm>
            <a:off x="7596902" y="2659023"/>
            <a:ext cx="3990261" cy="1201579"/>
          </a:xfrm>
          <a:prstGeom prst="rect">
            <a:avLst/>
          </a:prstGeom>
          <a:noFill/>
          <a:ln/>
        </p:spPr>
        <p:txBody>
          <a:bodyPr wrap="square" rtlCol="0" anchor="t"/>
          <a:lstStyle/>
          <a:p>
            <a:pPr marL="0" indent="0">
              <a:lnSpc>
                <a:spcPts val="2366"/>
              </a:lnSpc>
              <a:buNone/>
            </a:pPr>
            <a:r>
              <a:rPr lang="en-US" sz="1479" dirty="0">
                <a:solidFill>
                  <a:srgbClr val="49495A"/>
                </a:solidFill>
                <a:latin typeface="Open Sans" pitchFamily="34" charset="0"/>
                <a:ea typeface="Open Sans" pitchFamily="34" charset="-122"/>
                <a:cs typeface="Open Sans" pitchFamily="34" charset="-120"/>
              </a:rPr>
              <a:t>The taxpayer must demonstrate how the additional evidence is directly relevant to the grounds of appeal and can potentially strengthen their case before the CIT(A).</a:t>
            </a:r>
            <a:endParaRPr lang="en-US" sz="1479" dirty="0"/>
          </a:p>
        </p:txBody>
      </p:sp>
      <p:sp>
        <p:nvSpPr>
          <p:cNvPr id="11" name="Shape 9"/>
          <p:cNvSpPr/>
          <p:nvPr/>
        </p:nvSpPr>
        <p:spPr>
          <a:xfrm>
            <a:off x="2855595" y="4836914"/>
            <a:ext cx="4365784" cy="2877026"/>
          </a:xfrm>
          <a:prstGeom prst="roundRect">
            <a:avLst>
              <a:gd name="adj" fmla="val 3916"/>
            </a:avLst>
          </a:prstGeom>
          <a:solidFill>
            <a:srgbClr val="DED6FF"/>
          </a:solidFill>
          <a:ln/>
        </p:spPr>
        <p:txBody>
          <a:bodyPr/>
          <a:lstStyle/>
          <a:p>
            <a:endParaRPr lang="en-IN"/>
          </a:p>
        </p:txBody>
      </p:sp>
      <p:sp>
        <p:nvSpPr>
          <p:cNvPr id="12" name="Text 10"/>
          <p:cNvSpPr/>
          <p:nvPr/>
        </p:nvSpPr>
        <p:spPr>
          <a:xfrm>
            <a:off x="3043357" y="5024676"/>
            <a:ext cx="3871674" cy="293251"/>
          </a:xfrm>
          <a:prstGeom prst="rect">
            <a:avLst/>
          </a:prstGeom>
          <a:noFill/>
          <a:ln/>
        </p:spPr>
        <p:txBody>
          <a:bodyPr wrap="none" rtlCol="0" anchor="t"/>
          <a:lstStyle/>
          <a:p>
            <a:pPr marL="0" indent="0">
              <a:lnSpc>
                <a:spcPts val="2310"/>
              </a:lnSpc>
              <a:buNone/>
            </a:pPr>
            <a:r>
              <a:rPr lang="en-US" sz="1848" dirty="0">
                <a:solidFill>
                  <a:srgbClr val="5955EB"/>
                </a:solidFill>
                <a:latin typeface="Libre Baskerville" pitchFamily="34" charset="0"/>
                <a:ea typeface="Libre Baskerville" pitchFamily="34" charset="-122"/>
                <a:cs typeface="Libre Baskerville" pitchFamily="34" charset="-120"/>
              </a:rPr>
              <a:t>Completeness and Organization</a:t>
            </a:r>
            <a:endParaRPr lang="en-US" sz="1848" dirty="0"/>
          </a:p>
        </p:txBody>
      </p:sp>
      <p:sp>
        <p:nvSpPr>
          <p:cNvPr id="13" name="Text 11"/>
          <p:cNvSpPr/>
          <p:nvPr/>
        </p:nvSpPr>
        <p:spPr>
          <a:xfrm>
            <a:off x="3043357" y="5430560"/>
            <a:ext cx="3990261" cy="1501973"/>
          </a:xfrm>
          <a:prstGeom prst="rect">
            <a:avLst/>
          </a:prstGeom>
          <a:noFill/>
          <a:ln/>
        </p:spPr>
        <p:txBody>
          <a:bodyPr wrap="square" rtlCol="0" anchor="t"/>
          <a:lstStyle/>
          <a:p>
            <a:pPr marL="0" indent="0">
              <a:lnSpc>
                <a:spcPts val="2366"/>
              </a:lnSpc>
              <a:buNone/>
            </a:pPr>
            <a:r>
              <a:rPr lang="en-US" sz="1479" dirty="0">
                <a:solidFill>
                  <a:srgbClr val="49495A"/>
                </a:solidFill>
                <a:latin typeface="Open Sans" pitchFamily="34" charset="0"/>
                <a:ea typeface="Open Sans" pitchFamily="34" charset="-122"/>
                <a:cs typeface="Open Sans" pitchFamily="34" charset="-120"/>
              </a:rPr>
              <a:t>The application should be well-structured, with all relevant documents and information provided in a clear and organized manner to facilitate the CIT(A)'s review and decision-making process.</a:t>
            </a:r>
            <a:endParaRPr lang="en-US" sz="1479" dirty="0"/>
          </a:p>
        </p:txBody>
      </p:sp>
      <p:sp>
        <p:nvSpPr>
          <p:cNvPr id="14" name="Shape 12"/>
          <p:cNvSpPr/>
          <p:nvPr/>
        </p:nvSpPr>
        <p:spPr>
          <a:xfrm>
            <a:off x="7409140" y="4836914"/>
            <a:ext cx="4365784" cy="2877026"/>
          </a:xfrm>
          <a:prstGeom prst="roundRect">
            <a:avLst>
              <a:gd name="adj" fmla="val 3916"/>
            </a:avLst>
          </a:prstGeom>
          <a:solidFill>
            <a:srgbClr val="DED6FF"/>
          </a:solidFill>
          <a:ln/>
        </p:spPr>
        <p:txBody>
          <a:bodyPr/>
          <a:lstStyle/>
          <a:p>
            <a:endParaRPr lang="en-IN"/>
          </a:p>
        </p:txBody>
      </p:sp>
      <p:sp>
        <p:nvSpPr>
          <p:cNvPr id="15" name="Text 13"/>
          <p:cNvSpPr/>
          <p:nvPr/>
        </p:nvSpPr>
        <p:spPr>
          <a:xfrm>
            <a:off x="7596902" y="5024676"/>
            <a:ext cx="3990261" cy="586502"/>
          </a:xfrm>
          <a:prstGeom prst="rect">
            <a:avLst/>
          </a:prstGeom>
          <a:noFill/>
          <a:ln/>
        </p:spPr>
        <p:txBody>
          <a:bodyPr wrap="square" rtlCol="0" anchor="t"/>
          <a:lstStyle/>
          <a:p>
            <a:pPr marL="0" indent="0">
              <a:lnSpc>
                <a:spcPts val="2310"/>
              </a:lnSpc>
              <a:buNone/>
            </a:pPr>
            <a:r>
              <a:rPr lang="en-US" sz="1848" dirty="0">
                <a:solidFill>
                  <a:srgbClr val="5955EB"/>
                </a:solidFill>
                <a:latin typeface="Libre Baskerville" pitchFamily="34" charset="0"/>
                <a:ea typeface="Libre Baskerville" pitchFamily="34" charset="-122"/>
                <a:cs typeface="Libre Baskerville" pitchFamily="34" charset="-120"/>
              </a:rPr>
              <a:t>Adherence to Procedural Requirements</a:t>
            </a:r>
            <a:endParaRPr lang="en-US" sz="1848" dirty="0"/>
          </a:p>
        </p:txBody>
      </p:sp>
      <p:sp>
        <p:nvSpPr>
          <p:cNvPr id="16" name="Text 14"/>
          <p:cNvSpPr/>
          <p:nvPr/>
        </p:nvSpPr>
        <p:spPr>
          <a:xfrm>
            <a:off x="7596902" y="5723811"/>
            <a:ext cx="3990261" cy="1802368"/>
          </a:xfrm>
          <a:prstGeom prst="rect">
            <a:avLst/>
          </a:prstGeom>
          <a:noFill/>
          <a:ln/>
        </p:spPr>
        <p:txBody>
          <a:bodyPr wrap="square" rtlCol="0" anchor="t"/>
          <a:lstStyle/>
          <a:p>
            <a:pPr marL="0" indent="0">
              <a:lnSpc>
                <a:spcPts val="2366"/>
              </a:lnSpc>
              <a:buNone/>
            </a:pPr>
            <a:r>
              <a:rPr lang="en-US" sz="1479" dirty="0">
                <a:solidFill>
                  <a:srgbClr val="49495A"/>
                </a:solidFill>
                <a:latin typeface="Open Sans" pitchFamily="34" charset="0"/>
                <a:ea typeface="Open Sans" pitchFamily="34" charset="-122"/>
                <a:cs typeface="Open Sans" pitchFamily="34" charset="-120"/>
              </a:rPr>
              <a:t>Taxpayers should ensure that the application adheres to any specific procedural requirements, such as timely submission and compliance with format guidelines, to avoid any potential issues with the admission of the additional evidence.</a:t>
            </a:r>
            <a:endParaRPr lang="en-US" sz="147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sp>
        <p:nvSpPr>
          <p:cNvPr id="4" name="Text 2"/>
          <p:cNvSpPr/>
          <p:nvPr/>
        </p:nvSpPr>
        <p:spPr>
          <a:xfrm>
            <a:off x="2171343" y="595551"/>
            <a:ext cx="10287714" cy="2030611"/>
          </a:xfrm>
          <a:prstGeom prst="rect">
            <a:avLst/>
          </a:prstGeom>
          <a:noFill/>
          <a:ln/>
        </p:spPr>
        <p:txBody>
          <a:bodyPr wrap="square" rtlCol="0" anchor="t"/>
          <a:lstStyle/>
          <a:p>
            <a:pPr marL="0" indent="0">
              <a:lnSpc>
                <a:spcPts val="5329"/>
              </a:lnSpc>
              <a:buNone/>
            </a:pPr>
            <a:r>
              <a:rPr lang="en-US" sz="4263" dirty="0">
                <a:solidFill>
                  <a:srgbClr val="5955EB"/>
                </a:solidFill>
                <a:latin typeface="Libre Baskerville" pitchFamily="34" charset="0"/>
                <a:ea typeface="Libre Baskerville" pitchFamily="34" charset="-122"/>
                <a:cs typeface="Libre Baskerville" pitchFamily="34" charset="-120"/>
              </a:rPr>
              <a:t>Importance of Effective Representation at the Assessment Stage</a:t>
            </a:r>
            <a:endParaRPr lang="en-US" sz="4263" dirty="0"/>
          </a:p>
        </p:txBody>
      </p:sp>
      <p:pic>
        <p:nvPicPr>
          <p:cNvPr id="5" name="Image 0" descr="preencoded.png"/>
          <p:cNvPicPr>
            <a:picLocks noChangeAspect="1"/>
          </p:cNvPicPr>
          <p:nvPr/>
        </p:nvPicPr>
        <p:blipFill>
          <a:blip r:embed="rId3"/>
          <a:stretch>
            <a:fillRect/>
          </a:stretch>
        </p:blipFill>
        <p:spPr>
          <a:xfrm>
            <a:off x="2171343" y="3059311"/>
            <a:ext cx="433149" cy="433149"/>
          </a:xfrm>
          <a:prstGeom prst="rect">
            <a:avLst/>
          </a:prstGeom>
        </p:spPr>
      </p:pic>
      <p:sp>
        <p:nvSpPr>
          <p:cNvPr id="6" name="Text 3"/>
          <p:cNvSpPr/>
          <p:nvPr/>
        </p:nvSpPr>
        <p:spPr>
          <a:xfrm>
            <a:off x="2171343" y="3709035"/>
            <a:ext cx="3128843" cy="338376"/>
          </a:xfrm>
          <a:prstGeom prst="rect">
            <a:avLst/>
          </a:prstGeom>
          <a:noFill/>
          <a:ln/>
        </p:spPr>
        <p:txBody>
          <a:bodyPr wrap="none" rtlCol="0" anchor="t"/>
          <a:lstStyle/>
          <a:p>
            <a:pPr marL="0" indent="0" algn="l">
              <a:lnSpc>
                <a:spcPts val="2665"/>
              </a:lnSpc>
              <a:buNone/>
            </a:pPr>
            <a:r>
              <a:rPr lang="en-US" sz="2132" dirty="0">
                <a:solidFill>
                  <a:srgbClr val="5955EB"/>
                </a:solidFill>
                <a:latin typeface="Libre Baskerville" pitchFamily="34" charset="0"/>
                <a:ea typeface="Libre Baskerville" pitchFamily="34" charset="-122"/>
                <a:cs typeface="Libre Baskerville" pitchFamily="34" charset="-120"/>
              </a:rPr>
              <a:t>Thorough Preparation</a:t>
            </a:r>
            <a:endParaRPr lang="en-US" sz="2132" dirty="0"/>
          </a:p>
        </p:txBody>
      </p:sp>
      <p:sp>
        <p:nvSpPr>
          <p:cNvPr id="7" name="Text 4"/>
          <p:cNvSpPr/>
          <p:nvPr/>
        </p:nvSpPr>
        <p:spPr>
          <a:xfrm>
            <a:off x="2171343" y="4177308"/>
            <a:ext cx="3212663" cy="2425303"/>
          </a:xfrm>
          <a:prstGeom prst="rect">
            <a:avLst/>
          </a:prstGeom>
          <a:noFill/>
          <a:ln/>
        </p:spPr>
        <p:txBody>
          <a:bodyPr wrap="square" rtlCol="0" anchor="t"/>
          <a:lstStyle/>
          <a:p>
            <a:pPr marL="0" indent="0" algn="l">
              <a:lnSpc>
                <a:spcPts val="2729"/>
              </a:lnSpc>
              <a:buNone/>
            </a:pPr>
            <a:r>
              <a:rPr lang="en-US" sz="1705" dirty="0">
                <a:solidFill>
                  <a:srgbClr val="49495A"/>
                </a:solidFill>
                <a:latin typeface="Open Sans" pitchFamily="34" charset="0"/>
                <a:ea typeface="Open Sans" pitchFamily="34" charset="-122"/>
                <a:cs typeface="Open Sans" pitchFamily="34" charset="-120"/>
              </a:rPr>
              <a:t>Taxpayers should strive to present all relevant evidence and arguments during the initial assessment proceedings, as the CIT(A)'s discretion to accept additional evidence is limited.</a:t>
            </a:r>
            <a:endParaRPr lang="en-US" sz="1705" dirty="0"/>
          </a:p>
        </p:txBody>
      </p:sp>
      <p:pic>
        <p:nvPicPr>
          <p:cNvPr id="8" name="Image 1" descr="preencoded.png"/>
          <p:cNvPicPr>
            <a:picLocks noChangeAspect="1"/>
          </p:cNvPicPr>
          <p:nvPr/>
        </p:nvPicPr>
        <p:blipFill>
          <a:blip r:embed="rId4"/>
          <a:stretch>
            <a:fillRect/>
          </a:stretch>
        </p:blipFill>
        <p:spPr>
          <a:xfrm>
            <a:off x="5708809" y="3059311"/>
            <a:ext cx="433149" cy="433149"/>
          </a:xfrm>
          <a:prstGeom prst="rect">
            <a:avLst/>
          </a:prstGeom>
        </p:spPr>
      </p:pic>
      <p:sp>
        <p:nvSpPr>
          <p:cNvPr id="9" name="Text 5"/>
          <p:cNvSpPr/>
          <p:nvPr/>
        </p:nvSpPr>
        <p:spPr>
          <a:xfrm>
            <a:off x="5708809" y="3709035"/>
            <a:ext cx="3212663" cy="676751"/>
          </a:xfrm>
          <a:prstGeom prst="rect">
            <a:avLst/>
          </a:prstGeom>
          <a:noFill/>
          <a:ln/>
        </p:spPr>
        <p:txBody>
          <a:bodyPr wrap="square" rtlCol="0" anchor="t"/>
          <a:lstStyle/>
          <a:p>
            <a:pPr marL="0" indent="0" algn="l">
              <a:lnSpc>
                <a:spcPts val="2665"/>
              </a:lnSpc>
              <a:buNone/>
            </a:pPr>
            <a:r>
              <a:rPr lang="en-US" sz="2132" dirty="0">
                <a:solidFill>
                  <a:srgbClr val="5955EB"/>
                </a:solidFill>
                <a:latin typeface="Libre Baskerville" pitchFamily="34" charset="0"/>
                <a:ea typeface="Libre Baskerville" pitchFamily="34" charset="-122"/>
                <a:cs typeface="Libre Baskerville" pitchFamily="34" charset="-120"/>
              </a:rPr>
              <a:t>Effective Representation</a:t>
            </a:r>
            <a:endParaRPr lang="en-US" sz="2132" dirty="0"/>
          </a:p>
        </p:txBody>
      </p:sp>
      <p:sp>
        <p:nvSpPr>
          <p:cNvPr id="10" name="Text 6"/>
          <p:cNvSpPr/>
          <p:nvPr/>
        </p:nvSpPr>
        <p:spPr>
          <a:xfrm>
            <a:off x="5708809" y="4515683"/>
            <a:ext cx="3212663" cy="3118247"/>
          </a:xfrm>
          <a:prstGeom prst="rect">
            <a:avLst/>
          </a:prstGeom>
          <a:noFill/>
          <a:ln/>
        </p:spPr>
        <p:txBody>
          <a:bodyPr wrap="square" rtlCol="0" anchor="t"/>
          <a:lstStyle/>
          <a:p>
            <a:pPr marL="0" indent="0" algn="l">
              <a:lnSpc>
                <a:spcPts val="2729"/>
              </a:lnSpc>
              <a:buNone/>
            </a:pPr>
            <a:r>
              <a:rPr lang="en-US" sz="1705" dirty="0">
                <a:solidFill>
                  <a:srgbClr val="49495A"/>
                </a:solidFill>
                <a:latin typeface="Open Sans" pitchFamily="34" charset="0"/>
                <a:ea typeface="Open Sans" pitchFamily="34" charset="-122"/>
                <a:cs typeface="Open Sans" pitchFamily="34" charset="-120"/>
              </a:rPr>
              <a:t>Engaging experienced tax professionals to represent the taxpayer's interests during the assessment stage can help ensure that all relevant information and arguments are properly presented and preserved for the appeals process.</a:t>
            </a:r>
            <a:endParaRPr lang="en-US" sz="1705" dirty="0"/>
          </a:p>
        </p:txBody>
      </p:sp>
      <p:pic>
        <p:nvPicPr>
          <p:cNvPr id="11" name="Image 2" descr="preencoded.png"/>
          <p:cNvPicPr>
            <a:picLocks noChangeAspect="1"/>
          </p:cNvPicPr>
          <p:nvPr/>
        </p:nvPicPr>
        <p:blipFill>
          <a:blip r:embed="rId5"/>
          <a:stretch>
            <a:fillRect/>
          </a:stretch>
        </p:blipFill>
        <p:spPr>
          <a:xfrm>
            <a:off x="9246275" y="3059311"/>
            <a:ext cx="433149" cy="433149"/>
          </a:xfrm>
          <a:prstGeom prst="rect">
            <a:avLst/>
          </a:prstGeom>
        </p:spPr>
      </p:pic>
      <p:sp>
        <p:nvSpPr>
          <p:cNvPr id="12" name="Text 7"/>
          <p:cNvSpPr/>
          <p:nvPr/>
        </p:nvSpPr>
        <p:spPr>
          <a:xfrm>
            <a:off x="9246275" y="3709035"/>
            <a:ext cx="3212783" cy="676751"/>
          </a:xfrm>
          <a:prstGeom prst="rect">
            <a:avLst/>
          </a:prstGeom>
          <a:noFill/>
          <a:ln/>
        </p:spPr>
        <p:txBody>
          <a:bodyPr wrap="square" rtlCol="0" anchor="t"/>
          <a:lstStyle/>
          <a:p>
            <a:pPr marL="0" indent="0" algn="l">
              <a:lnSpc>
                <a:spcPts val="2665"/>
              </a:lnSpc>
              <a:buNone/>
            </a:pPr>
            <a:r>
              <a:rPr lang="en-US" sz="2132" dirty="0">
                <a:solidFill>
                  <a:srgbClr val="5955EB"/>
                </a:solidFill>
                <a:latin typeface="Libre Baskerville" pitchFamily="34" charset="0"/>
                <a:ea typeface="Libre Baskerville" pitchFamily="34" charset="-122"/>
                <a:cs typeface="Libre Baskerville" pitchFamily="34" charset="-120"/>
              </a:rPr>
              <a:t>Comprehensive Documentation</a:t>
            </a:r>
            <a:endParaRPr lang="en-US" sz="2132" dirty="0"/>
          </a:p>
        </p:txBody>
      </p:sp>
      <p:sp>
        <p:nvSpPr>
          <p:cNvPr id="13" name="Text 8"/>
          <p:cNvSpPr/>
          <p:nvPr/>
        </p:nvSpPr>
        <p:spPr>
          <a:xfrm>
            <a:off x="9246275" y="4515683"/>
            <a:ext cx="3212783" cy="2425303"/>
          </a:xfrm>
          <a:prstGeom prst="rect">
            <a:avLst/>
          </a:prstGeom>
          <a:noFill/>
          <a:ln/>
        </p:spPr>
        <p:txBody>
          <a:bodyPr wrap="square" rtlCol="0" anchor="t"/>
          <a:lstStyle/>
          <a:p>
            <a:pPr marL="0" indent="0" algn="l">
              <a:lnSpc>
                <a:spcPts val="2729"/>
              </a:lnSpc>
              <a:buNone/>
            </a:pPr>
            <a:r>
              <a:rPr lang="en-US" sz="1705" dirty="0">
                <a:solidFill>
                  <a:srgbClr val="49495A"/>
                </a:solidFill>
                <a:latin typeface="Open Sans" pitchFamily="34" charset="0"/>
                <a:ea typeface="Open Sans" pitchFamily="34" charset="-122"/>
                <a:cs typeface="Open Sans" pitchFamily="34" charset="-120"/>
              </a:rPr>
              <a:t>Maintaining detailed and well-organized records throughout the assessment process can facilitate the submission of additional evidence, if necessary, during the appeals stage.</a:t>
            </a:r>
            <a:endParaRPr lang="en-US" sz="170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2178368"/>
          </a:xfrm>
          <a:prstGeom prst="rect">
            <a:avLst/>
          </a:prstGeom>
        </p:spPr>
      </p:pic>
      <p:sp>
        <p:nvSpPr>
          <p:cNvPr id="5" name="Text 2"/>
          <p:cNvSpPr/>
          <p:nvPr/>
        </p:nvSpPr>
        <p:spPr>
          <a:xfrm>
            <a:off x="3176230" y="2658785"/>
            <a:ext cx="8277939" cy="1088946"/>
          </a:xfrm>
          <a:prstGeom prst="rect">
            <a:avLst/>
          </a:prstGeom>
          <a:noFill/>
          <a:ln/>
        </p:spPr>
        <p:txBody>
          <a:bodyPr wrap="square" rtlCol="0" anchor="t"/>
          <a:lstStyle/>
          <a:p>
            <a:pPr marL="0" indent="0">
              <a:lnSpc>
                <a:spcPts val="4288"/>
              </a:lnSpc>
              <a:buNone/>
            </a:pPr>
            <a:r>
              <a:rPr lang="en-US" sz="3431" dirty="0">
                <a:solidFill>
                  <a:srgbClr val="5955EB"/>
                </a:solidFill>
                <a:latin typeface="Libre Baskerville" pitchFamily="34" charset="0"/>
                <a:ea typeface="Libre Baskerville" pitchFamily="34" charset="-122"/>
                <a:cs typeface="Libre Baskerville" pitchFamily="34" charset="-120"/>
              </a:rPr>
              <a:t>The Discretionary Nature of Additional Evidence Admission</a:t>
            </a:r>
            <a:endParaRPr lang="en-US" sz="3431" dirty="0"/>
          </a:p>
        </p:txBody>
      </p:sp>
      <p:pic>
        <p:nvPicPr>
          <p:cNvPr id="6" name="Image 1" descr="preencoded.png"/>
          <p:cNvPicPr>
            <a:picLocks noChangeAspect="1"/>
          </p:cNvPicPr>
          <p:nvPr/>
        </p:nvPicPr>
        <p:blipFill>
          <a:blip r:embed="rId4"/>
          <a:stretch>
            <a:fillRect/>
          </a:stretch>
        </p:blipFill>
        <p:spPr>
          <a:xfrm>
            <a:off x="3176230" y="4009073"/>
            <a:ext cx="2759273" cy="696992"/>
          </a:xfrm>
          <a:prstGeom prst="rect">
            <a:avLst/>
          </a:prstGeom>
        </p:spPr>
      </p:pic>
      <p:sp>
        <p:nvSpPr>
          <p:cNvPr id="7" name="Text 3"/>
          <p:cNvSpPr/>
          <p:nvPr/>
        </p:nvSpPr>
        <p:spPr>
          <a:xfrm>
            <a:off x="3350419" y="4967407"/>
            <a:ext cx="2268974" cy="272296"/>
          </a:xfrm>
          <a:prstGeom prst="rect">
            <a:avLst/>
          </a:prstGeom>
          <a:noFill/>
          <a:ln/>
        </p:spPr>
        <p:txBody>
          <a:bodyPr wrap="none" rtlCol="0" anchor="t"/>
          <a:lstStyle/>
          <a:p>
            <a:pPr marL="0" indent="0" algn="l">
              <a:lnSpc>
                <a:spcPts val="2144"/>
              </a:lnSpc>
              <a:buNone/>
            </a:pPr>
            <a:r>
              <a:rPr lang="en-US" sz="1715" dirty="0">
                <a:solidFill>
                  <a:srgbClr val="5955EB"/>
                </a:solidFill>
                <a:latin typeface="Libre Baskerville" pitchFamily="34" charset="0"/>
                <a:ea typeface="Libre Baskerville" pitchFamily="34" charset="-122"/>
                <a:cs typeface="Libre Baskerville" pitchFamily="34" charset="-120"/>
              </a:rPr>
              <a:t>Discretionary Power</a:t>
            </a:r>
            <a:endParaRPr lang="en-US" sz="1715" dirty="0"/>
          </a:p>
        </p:txBody>
      </p:sp>
      <p:sp>
        <p:nvSpPr>
          <p:cNvPr id="8" name="Text 4"/>
          <p:cNvSpPr/>
          <p:nvPr/>
        </p:nvSpPr>
        <p:spPr>
          <a:xfrm>
            <a:off x="3350419" y="5344239"/>
            <a:ext cx="2410897" cy="1951911"/>
          </a:xfrm>
          <a:prstGeom prst="rect">
            <a:avLst/>
          </a:prstGeom>
          <a:noFill/>
          <a:ln/>
        </p:spPr>
        <p:txBody>
          <a:bodyPr wrap="square" rtlCol="0" anchor="t"/>
          <a:lstStyle/>
          <a:p>
            <a:pPr marL="0" indent="0" algn="l">
              <a:lnSpc>
                <a:spcPts val="2196"/>
              </a:lnSpc>
              <a:buNone/>
            </a:pPr>
            <a:r>
              <a:rPr lang="en-US" sz="1372" dirty="0">
                <a:solidFill>
                  <a:srgbClr val="49495A"/>
                </a:solidFill>
                <a:latin typeface="Open Sans" pitchFamily="34" charset="0"/>
                <a:ea typeface="Open Sans" pitchFamily="34" charset="-122"/>
                <a:cs typeface="Open Sans" pitchFamily="34" charset="-120"/>
              </a:rPr>
              <a:t>The CIT(A) has the discretion to either accept or reject the submission of additional evidence, based on their assessment of its relevance and the taxpayer's justification for its admission.</a:t>
            </a:r>
            <a:endParaRPr lang="en-US" sz="1372" dirty="0"/>
          </a:p>
        </p:txBody>
      </p:sp>
      <p:pic>
        <p:nvPicPr>
          <p:cNvPr id="9" name="Image 2" descr="preencoded.png"/>
          <p:cNvPicPr>
            <a:picLocks noChangeAspect="1"/>
          </p:cNvPicPr>
          <p:nvPr/>
        </p:nvPicPr>
        <p:blipFill>
          <a:blip r:embed="rId5"/>
          <a:stretch>
            <a:fillRect/>
          </a:stretch>
        </p:blipFill>
        <p:spPr>
          <a:xfrm>
            <a:off x="5935504" y="4009073"/>
            <a:ext cx="2759273" cy="696992"/>
          </a:xfrm>
          <a:prstGeom prst="rect">
            <a:avLst/>
          </a:prstGeom>
        </p:spPr>
      </p:pic>
      <p:sp>
        <p:nvSpPr>
          <p:cNvPr id="10" name="Text 5"/>
          <p:cNvSpPr/>
          <p:nvPr/>
        </p:nvSpPr>
        <p:spPr>
          <a:xfrm>
            <a:off x="6109692" y="4967407"/>
            <a:ext cx="2178368" cy="272296"/>
          </a:xfrm>
          <a:prstGeom prst="rect">
            <a:avLst/>
          </a:prstGeom>
          <a:noFill/>
          <a:ln/>
        </p:spPr>
        <p:txBody>
          <a:bodyPr wrap="none" rtlCol="0" anchor="t"/>
          <a:lstStyle/>
          <a:p>
            <a:pPr marL="0" indent="0" algn="l">
              <a:lnSpc>
                <a:spcPts val="2144"/>
              </a:lnSpc>
              <a:buNone/>
            </a:pPr>
            <a:r>
              <a:rPr lang="en-US" sz="1715" dirty="0">
                <a:solidFill>
                  <a:srgbClr val="5955EB"/>
                </a:solidFill>
                <a:latin typeface="Libre Baskerville" pitchFamily="34" charset="0"/>
                <a:ea typeface="Libre Baskerville" pitchFamily="34" charset="-122"/>
                <a:cs typeface="Libre Baskerville" pitchFamily="34" charset="-120"/>
              </a:rPr>
              <a:t>Factors Considered</a:t>
            </a:r>
            <a:endParaRPr lang="en-US" sz="1715" dirty="0"/>
          </a:p>
        </p:txBody>
      </p:sp>
      <p:sp>
        <p:nvSpPr>
          <p:cNvPr id="11" name="Text 6"/>
          <p:cNvSpPr/>
          <p:nvPr/>
        </p:nvSpPr>
        <p:spPr>
          <a:xfrm>
            <a:off x="6109692" y="5344239"/>
            <a:ext cx="2410897" cy="2230755"/>
          </a:xfrm>
          <a:prstGeom prst="rect">
            <a:avLst/>
          </a:prstGeom>
          <a:noFill/>
          <a:ln/>
        </p:spPr>
        <p:txBody>
          <a:bodyPr wrap="square" rtlCol="0" anchor="t"/>
          <a:lstStyle/>
          <a:p>
            <a:pPr marL="0" indent="0" algn="l">
              <a:lnSpc>
                <a:spcPts val="2196"/>
              </a:lnSpc>
              <a:buNone/>
            </a:pPr>
            <a:r>
              <a:rPr lang="en-US" sz="1372" dirty="0">
                <a:solidFill>
                  <a:srgbClr val="49495A"/>
                </a:solidFill>
                <a:latin typeface="Open Sans" pitchFamily="34" charset="0"/>
                <a:ea typeface="Open Sans" pitchFamily="34" charset="-122"/>
                <a:cs typeface="Open Sans" pitchFamily="34" charset="-120"/>
              </a:rPr>
              <a:t>In exercising this discretion, the CIT(A) will consider factors such as the reasons for the evidence not being presented earlier, the potential impact on the case, and the overall fairness of the proceedings.</a:t>
            </a:r>
            <a:endParaRPr lang="en-US" sz="1372" dirty="0"/>
          </a:p>
        </p:txBody>
      </p:sp>
      <p:pic>
        <p:nvPicPr>
          <p:cNvPr id="12" name="Image 3" descr="preencoded.png"/>
          <p:cNvPicPr>
            <a:picLocks noChangeAspect="1"/>
          </p:cNvPicPr>
          <p:nvPr/>
        </p:nvPicPr>
        <p:blipFill>
          <a:blip r:embed="rId6"/>
          <a:stretch>
            <a:fillRect/>
          </a:stretch>
        </p:blipFill>
        <p:spPr>
          <a:xfrm>
            <a:off x="8694777" y="4009073"/>
            <a:ext cx="2759393" cy="696992"/>
          </a:xfrm>
          <a:prstGeom prst="rect">
            <a:avLst/>
          </a:prstGeom>
        </p:spPr>
      </p:pic>
      <p:sp>
        <p:nvSpPr>
          <p:cNvPr id="13" name="Text 7"/>
          <p:cNvSpPr/>
          <p:nvPr/>
        </p:nvSpPr>
        <p:spPr>
          <a:xfrm>
            <a:off x="8868966" y="4967407"/>
            <a:ext cx="2178368" cy="272296"/>
          </a:xfrm>
          <a:prstGeom prst="rect">
            <a:avLst/>
          </a:prstGeom>
          <a:noFill/>
          <a:ln/>
        </p:spPr>
        <p:txBody>
          <a:bodyPr wrap="none" rtlCol="0" anchor="t"/>
          <a:lstStyle/>
          <a:p>
            <a:pPr marL="0" indent="0" algn="l">
              <a:lnSpc>
                <a:spcPts val="2144"/>
              </a:lnSpc>
              <a:buNone/>
            </a:pPr>
            <a:r>
              <a:rPr lang="en-US" sz="1715" dirty="0">
                <a:solidFill>
                  <a:srgbClr val="5955EB"/>
                </a:solidFill>
                <a:latin typeface="Libre Baskerville" pitchFamily="34" charset="0"/>
                <a:ea typeface="Libre Baskerville" pitchFamily="34" charset="-122"/>
                <a:cs typeface="Libre Baskerville" pitchFamily="34" charset="-120"/>
              </a:rPr>
              <a:t>Judicial Review</a:t>
            </a:r>
            <a:endParaRPr lang="en-US" sz="1715" dirty="0"/>
          </a:p>
        </p:txBody>
      </p:sp>
      <p:sp>
        <p:nvSpPr>
          <p:cNvPr id="14" name="Text 8"/>
          <p:cNvSpPr/>
          <p:nvPr/>
        </p:nvSpPr>
        <p:spPr>
          <a:xfrm>
            <a:off x="8868966" y="5344239"/>
            <a:ext cx="2411016" cy="2230755"/>
          </a:xfrm>
          <a:prstGeom prst="rect">
            <a:avLst/>
          </a:prstGeom>
          <a:noFill/>
          <a:ln/>
        </p:spPr>
        <p:txBody>
          <a:bodyPr wrap="square" rtlCol="0" anchor="t"/>
          <a:lstStyle/>
          <a:p>
            <a:pPr marL="0" indent="0" algn="l">
              <a:lnSpc>
                <a:spcPts val="2196"/>
              </a:lnSpc>
              <a:buNone/>
            </a:pPr>
            <a:r>
              <a:rPr lang="en-US" sz="1372" dirty="0">
                <a:solidFill>
                  <a:srgbClr val="49495A"/>
                </a:solidFill>
                <a:latin typeface="Open Sans" pitchFamily="34" charset="0"/>
                <a:ea typeface="Open Sans" pitchFamily="34" charset="-122"/>
                <a:cs typeface="Open Sans" pitchFamily="34" charset="-120"/>
              </a:rPr>
              <a:t>The CIT(A)'s decision regarding the admission of additional evidence can be subject to judicial review by higher appellate authorities, such as the Income Tax Appellate Tribunal (ITAT) or the High Court.</a:t>
            </a:r>
            <a:endParaRPr lang="en-US" sz="137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38053"/>
          </a:xfrm>
          <a:prstGeom prst="rect">
            <a:avLst/>
          </a:prstGeom>
          <a:solidFill>
            <a:srgbClr val="FBFAFF"/>
          </a:solidFill>
          <a:ln/>
        </p:spPr>
        <p:txBody>
          <a:bodyPr/>
          <a:lstStyle/>
          <a:p>
            <a:endParaRPr lang="en-IN"/>
          </a:p>
        </p:txBody>
      </p:sp>
      <p:sp>
        <p:nvSpPr>
          <p:cNvPr id="4" name="Text 2"/>
          <p:cNvSpPr/>
          <p:nvPr/>
        </p:nvSpPr>
        <p:spPr>
          <a:xfrm>
            <a:off x="2476976" y="560189"/>
            <a:ext cx="9676328" cy="1273016"/>
          </a:xfrm>
          <a:prstGeom prst="rect">
            <a:avLst/>
          </a:prstGeom>
          <a:noFill/>
          <a:ln/>
        </p:spPr>
        <p:txBody>
          <a:bodyPr wrap="square" rtlCol="0" anchor="t"/>
          <a:lstStyle/>
          <a:p>
            <a:pPr marL="0" indent="0">
              <a:lnSpc>
                <a:spcPts val="5013"/>
              </a:lnSpc>
              <a:buNone/>
            </a:pPr>
            <a:r>
              <a:rPr lang="en-US" sz="4010" dirty="0">
                <a:solidFill>
                  <a:srgbClr val="5955EB"/>
                </a:solidFill>
                <a:latin typeface="Libre Baskerville" pitchFamily="34" charset="0"/>
                <a:ea typeface="Libre Baskerville" pitchFamily="34" charset="-122"/>
                <a:cs typeface="Libre Baskerville" pitchFamily="34" charset="-120"/>
              </a:rPr>
              <a:t>Conclusion: Navigating the Additional Evidence Process</a:t>
            </a:r>
            <a:endParaRPr lang="en-US" sz="4010" dirty="0"/>
          </a:p>
        </p:txBody>
      </p:sp>
      <p:sp>
        <p:nvSpPr>
          <p:cNvPr id="5" name="Shape 3"/>
          <p:cNvSpPr/>
          <p:nvPr/>
        </p:nvSpPr>
        <p:spPr>
          <a:xfrm>
            <a:off x="2476976" y="2240518"/>
            <a:ext cx="9676328" cy="585430"/>
          </a:xfrm>
          <a:prstGeom prst="rect">
            <a:avLst/>
          </a:prstGeom>
          <a:solidFill>
            <a:srgbClr val="DED6FF"/>
          </a:solidFill>
          <a:ln/>
        </p:spPr>
        <p:txBody>
          <a:bodyPr/>
          <a:lstStyle/>
          <a:p>
            <a:endParaRPr lang="en-IN"/>
          </a:p>
        </p:txBody>
      </p:sp>
      <p:sp>
        <p:nvSpPr>
          <p:cNvPr id="6" name="Text 4"/>
          <p:cNvSpPr/>
          <p:nvPr/>
        </p:nvSpPr>
        <p:spPr>
          <a:xfrm>
            <a:off x="2680692" y="2370296"/>
            <a:ext cx="4427101" cy="325874"/>
          </a:xfrm>
          <a:prstGeom prst="rect">
            <a:avLst/>
          </a:prstGeom>
          <a:noFill/>
          <a:ln/>
        </p:spPr>
        <p:txBody>
          <a:bodyPr wrap="non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Key Considerations</a:t>
            </a:r>
            <a:endParaRPr lang="en-US" sz="1604" dirty="0"/>
          </a:p>
        </p:txBody>
      </p:sp>
      <p:sp>
        <p:nvSpPr>
          <p:cNvPr id="7" name="Text 5"/>
          <p:cNvSpPr/>
          <p:nvPr/>
        </p:nvSpPr>
        <p:spPr>
          <a:xfrm>
            <a:off x="7522607" y="2370296"/>
            <a:ext cx="4427101" cy="325874"/>
          </a:xfrm>
          <a:prstGeom prst="rect">
            <a:avLst/>
          </a:prstGeom>
          <a:noFill/>
          <a:ln/>
        </p:spPr>
        <p:txBody>
          <a:bodyPr wrap="non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Importance</a:t>
            </a:r>
            <a:endParaRPr lang="en-US" sz="1604" dirty="0"/>
          </a:p>
        </p:txBody>
      </p:sp>
      <p:sp>
        <p:nvSpPr>
          <p:cNvPr id="8" name="Text 6"/>
          <p:cNvSpPr/>
          <p:nvPr/>
        </p:nvSpPr>
        <p:spPr>
          <a:xfrm>
            <a:off x="2680692" y="2955727"/>
            <a:ext cx="4427101" cy="325874"/>
          </a:xfrm>
          <a:prstGeom prst="rect">
            <a:avLst/>
          </a:prstGeom>
          <a:noFill/>
          <a:ln/>
        </p:spPr>
        <p:txBody>
          <a:bodyPr wrap="non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Thorough Preparation at Assessment Stage</a:t>
            </a:r>
            <a:endParaRPr lang="en-US" sz="1604" dirty="0"/>
          </a:p>
        </p:txBody>
      </p:sp>
      <p:sp>
        <p:nvSpPr>
          <p:cNvPr id="9" name="Text 7"/>
          <p:cNvSpPr/>
          <p:nvPr/>
        </p:nvSpPr>
        <p:spPr>
          <a:xfrm>
            <a:off x="7522607" y="2955727"/>
            <a:ext cx="4427101" cy="651748"/>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Reduces the need for additional evidence and strengthens the initial case</a:t>
            </a:r>
            <a:endParaRPr lang="en-US" sz="1604" dirty="0"/>
          </a:p>
        </p:txBody>
      </p:sp>
      <p:sp>
        <p:nvSpPr>
          <p:cNvPr id="10" name="Shape 8"/>
          <p:cNvSpPr/>
          <p:nvPr/>
        </p:nvSpPr>
        <p:spPr>
          <a:xfrm>
            <a:off x="2476976" y="3737253"/>
            <a:ext cx="9676328" cy="911304"/>
          </a:xfrm>
          <a:prstGeom prst="rect">
            <a:avLst/>
          </a:prstGeom>
          <a:solidFill>
            <a:srgbClr val="DED6FF"/>
          </a:solidFill>
          <a:ln/>
        </p:spPr>
        <p:txBody>
          <a:bodyPr/>
          <a:lstStyle/>
          <a:p>
            <a:endParaRPr lang="en-IN"/>
          </a:p>
        </p:txBody>
      </p:sp>
      <p:sp>
        <p:nvSpPr>
          <p:cNvPr id="11" name="Text 9"/>
          <p:cNvSpPr/>
          <p:nvPr/>
        </p:nvSpPr>
        <p:spPr>
          <a:xfrm>
            <a:off x="2680692" y="3867031"/>
            <a:ext cx="4427101" cy="651748"/>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Justification for Admission of Additional Evidence</a:t>
            </a:r>
            <a:endParaRPr lang="en-US" sz="1604" dirty="0"/>
          </a:p>
        </p:txBody>
      </p:sp>
      <p:sp>
        <p:nvSpPr>
          <p:cNvPr id="12" name="Text 10"/>
          <p:cNvSpPr/>
          <p:nvPr/>
        </p:nvSpPr>
        <p:spPr>
          <a:xfrm>
            <a:off x="7522607" y="3867031"/>
            <a:ext cx="4427101" cy="651748"/>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Crucial for the CIT(A) to exercise their discretion in favor of the taxpayer</a:t>
            </a:r>
            <a:endParaRPr lang="en-US" sz="1604" dirty="0"/>
          </a:p>
        </p:txBody>
      </p:sp>
      <p:sp>
        <p:nvSpPr>
          <p:cNvPr id="13" name="Text 11"/>
          <p:cNvSpPr/>
          <p:nvPr/>
        </p:nvSpPr>
        <p:spPr>
          <a:xfrm>
            <a:off x="2680692" y="4778335"/>
            <a:ext cx="4427101" cy="325874"/>
          </a:xfrm>
          <a:prstGeom prst="rect">
            <a:avLst/>
          </a:prstGeom>
          <a:noFill/>
          <a:ln/>
        </p:spPr>
        <p:txBody>
          <a:bodyPr wrap="non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Compliance with Procedural Requirements</a:t>
            </a:r>
            <a:endParaRPr lang="en-US" sz="1604" dirty="0"/>
          </a:p>
        </p:txBody>
      </p:sp>
      <p:sp>
        <p:nvSpPr>
          <p:cNvPr id="14" name="Text 12"/>
          <p:cNvSpPr/>
          <p:nvPr/>
        </p:nvSpPr>
        <p:spPr>
          <a:xfrm>
            <a:off x="7522607" y="4778335"/>
            <a:ext cx="4427101" cy="651748"/>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Ensures the smooth and timely admission of additional evidence</a:t>
            </a:r>
            <a:endParaRPr lang="en-US" sz="1604" dirty="0"/>
          </a:p>
        </p:txBody>
      </p:sp>
      <p:sp>
        <p:nvSpPr>
          <p:cNvPr id="15" name="Shape 13"/>
          <p:cNvSpPr/>
          <p:nvPr/>
        </p:nvSpPr>
        <p:spPr>
          <a:xfrm>
            <a:off x="2476976" y="5559862"/>
            <a:ext cx="9676328" cy="911304"/>
          </a:xfrm>
          <a:prstGeom prst="rect">
            <a:avLst/>
          </a:prstGeom>
          <a:solidFill>
            <a:srgbClr val="DED6FF"/>
          </a:solidFill>
          <a:ln/>
        </p:spPr>
        <p:txBody>
          <a:bodyPr/>
          <a:lstStyle/>
          <a:p>
            <a:endParaRPr lang="en-IN"/>
          </a:p>
        </p:txBody>
      </p:sp>
      <p:sp>
        <p:nvSpPr>
          <p:cNvPr id="16" name="Text 14"/>
          <p:cNvSpPr/>
          <p:nvPr/>
        </p:nvSpPr>
        <p:spPr>
          <a:xfrm>
            <a:off x="2680692" y="5689640"/>
            <a:ext cx="4427101" cy="325874"/>
          </a:xfrm>
          <a:prstGeom prst="rect">
            <a:avLst/>
          </a:prstGeom>
          <a:noFill/>
          <a:ln/>
        </p:spPr>
        <p:txBody>
          <a:bodyPr wrap="non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Effective Representation by Tax Professionals</a:t>
            </a:r>
            <a:endParaRPr lang="en-US" sz="1604" dirty="0"/>
          </a:p>
        </p:txBody>
      </p:sp>
      <p:sp>
        <p:nvSpPr>
          <p:cNvPr id="17" name="Text 15"/>
          <p:cNvSpPr/>
          <p:nvPr/>
        </p:nvSpPr>
        <p:spPr>
          <a:xfrm>
            <a:off x="7522607" y="5689640"/>
            <a:ext cx="4427101" cy="651748"/>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Enhances the taxpayer's ability to navigate the appeals process successfully</a:t>
            </a:r>
            <a:endParaRPr lang="en-US" sz="1604" dirty="0"/>
          </a:p>
        </p:txBody>
      </p:sp>
      <p:sp>
        <p:nvSpPr>
          <p:cNvPr id="18" name="Text 16"/>
          <p:cNvSpPr/>
          <p:nvPr/>
        </p:nvSpPr>
        <p:spPr>
          <a:xfrm>
            <a:off x="2476976" y="6700242"/>
            <a:ext cx="9676328" cy="977622"/>
          </a:xfrm>
          <a:prstGeom prst="rect">
            <a:avLst/>
          </a:prstGeom>
          <a:noFill/>
          <a:ln/>
        </p:spPr>
        <p:txBody>
          <a:bodyPr wrap="square" rtlCol="0" anchor="t"/>
          <a:lstStyle/>
          <a:p>
            <a:pPr marL="0" indent="0">
              <a:lnSpc>
                <a:spcPts val="2566"/>
              </a:lnSpc>
              <a:buNone/>
            </a:pPr>
            <a:r>
              <a:rPr lang="en-US" sz="1604" dirty="0">
                <a:solidFill>
                  <a:srgbClr val="49495A"/>
                </a:solidFill>
                <a:latin typeface="Open Sans" pitchFamily="34" charset="0"/>
                <a:ea typeface="Open Sans" pitchFamily="34" charset="-122"/>
                <a:cs typeface="Open Sans" pitchFamily="34" charset="-120"/>
              </a:rPr>
              <a:t>By understanding the rules and best practices surrounding the submission of additional evidence, taxpayers can strengthen their case and improve their chances of achieving a favorable outcome in the income tax appeals process.</a:t>
            </a:r>
            <a:endParaRPr lang="en-US" sz="160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IN"/>
          </a:p>
        </p:txBody>
      </p:sp>
      <p:sp>
        <p:nvSpPr>
          <p:cNvPr id="3" name="Shape 1"/>
          <p:cNvSpPr/>
          <p:nvPr/>
        </p:nvSpPr>
        <p:spPr>
          <a:xfrm>
            <a:off x="0" y="0"/>
            <a:ext cx="14630400" cy="8229600"/>
          </a:xfrm>
          <a:prstGeom prst="rect">
            <a:avLst/>
          </a:prstGeom>
          <a:solidFill>
            <a:srgbClr val="FBFA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BFAFF">
              <a:alpha val="85000"/>
            </a:srgbClr>
          </a:solidFill>
          <a:ln/>
        </p:spPr>
        <p:txBody>
          <a:bodyPr/>
          <a:lstStyle/>
          <a:p>
            <a:endParaRPr lang="en-IN"/>
          </a:p>
        </p:txBody>
      </p:sp>
      <p:sp>
        <p:nvSpPr>
          <p:cNvPr id="6" name="Text 3"/>
          <p:cNvSpPr/>
          <p:nvPr/>
        </p:nvSpPr>
        <p:spPr>
          <a:xfrm>
            <a:off x="2037993" y="2890123"/>
            <a:ext cx="805815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Thank You for Your Interest!</a:t>
            </a:r>
            <a:endParaRPr lang="en-US" sz="4374" dirty="0"/>
          </a:p>
        </p:txBody>
      </p:sp>
      <p:sp>
        <p:nvSpPr>
          <p:cNvPr id="7" name="Text 4"/>
          <p:cNvSpPr/>
          <p:nvPr/>
        </p:nvSpPr>
        <p:spPr>
          <a:xfrm>
            <a:off x="2037993" y="3917752"/>
            <a:ext cx="10554414"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Thank you for taking the time to learn about the additional evidence process in income tax appeals. If you have any questions or need expert guidance, feel free to reach out to CA Niranjana B C, a trusted tax advisor. Contact CA Niranjana B C via email at caniranjanabc@gmail.com or connect on LinkedIn at </a:t>
            </a:r>
            <a:r>
              <a:rPr lang="en-US" sz="1750" u="sng" dirty="0">
                <a:solidFill>
                  <a:srgbClr val="5955EB"/>
                </a:solidFill>
                <a:latin typeface="Open Sans" pitchFamily="34" charset="0"/>
                <a:ea typeface="Open Sans" pitchFamily="34" charset="-122"/>
                <a:cs typeface="Open Sans" pitchFamily="34" charset="-120"/>
                <a:hlinkClick r:id="rId4">
                  <a:extLst>
                    <a:ext uri="{A12FA001-AC4F-418D-AE19-62706E023703}">
                      <ahyp:hlinkClr xmlns:ahyp="http://schemas.microsoft.com/office/drawing/2018/hyperlinkcolor" val="tx"/>
                    </a:ext>
                  </a:extLst>
                </a:hlinkClick>
              </a:rPr>
              <a:t>https://www.linkedin.com/in/caniranjanabc</a:t>
            </a:r>
            <a:r>
              <a:rPr lang="en-US" sz="1750" dirty="0">
                <a:solidFill>
                  <a:srgbClr val="49495A"/>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1084</Words>
  <Application>Microsoft Office PowerPoint</Application>
  <PresentationFormat>Custom</PresentationFormat>
  <Paragraphs>76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Libre Baskerville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CHK332</cp:lastModifiedBy>
  <cp:revision>3</cp:revision>
  <dcterms:created xsi:type="dcterms:W3CDTF">2024-04-01T10:35:41Z</dcterms:created>
  <dcterms:modified xsi:type="dcterms:W3CDTF">2024-04-01T10:37:54Z</dcterms:modified>
</cp:coreProperties>
</file>