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4" r:id="rId1"/>
  </p:sldMasterIdLst>
  <p:sldIdLst>
    <p:sldId id="257" r:id="rId2"/>
    <p:sldId id="268" r:id="rId3"/>
    <p:sldId id="269" r:id="rId4"/>
    <p:sldId id="270" r:id="rId5"/>
    <p:sldId id="271" r:id="rId6"/>
    <p:sldId id="272" r:id="rId7"/>
    <p:sldId id="273" r:id="rId8"/>
    <p:sldId id="274" r:id="rId9"/>
    <p:sldId id="276" r:id="rId10"/>
    <p:sldId id="275"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75" d="100"/>
          <a:sy n="75" d="100"/>
        </p:scale>
        <p:origin x="974" y="22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4D63F5E-4596-4030-9AC3-7717518FA964}" type="datetimeFigureOut">
              <a:rPr lang="en-IN" smtClean="0"/>
              <a:t>29-01-24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C27A9B-1849-4FFC-B4EC-731C7428AF85}" type="slidenum">
              <a:rPr lang="en-IN" smtClean="0"/>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9662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D63F5E-4596-4030-9AC3-7717518FA964}" type="datetimeFigureOut">
              <a:rPr lang="en-IN" smtClean="0"/>
              <a:t>29-01-24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C27A9B-1849-4FFC-B4EC-731C7428AF85}" type="slidenum">
              <a:rPr lang="en-IN" smtClean="0"/>
              <a:t>‹#›</a:t>
            </a:fld>
            <a:endParaRPr lang="en-IN"/>
          </a:p>
        </p:txBody>
      </p:sp>
    </p:spTree>
    <p:extLst>
      <p:ext uri="{BB962C8B-B14F-4D97-AF65-F5344CB8AC3E}">
        <p14:creationId xmlns:p14="http://schemas.microsoft.com/office/powerpoint/2010/main" val="1318652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D63F5E-4596-4030-9AC3-7717518FA964}" type="datetimeFigureOut">
              <a:rPr lang="en-IN" smtClean="0"/>
              <a:t>29-01-24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C27A9B-1849-4FFC-B4EC-731C7428AF85}" type="slidenum">
              <a:rPr lang="en-IN" smtClean="0"/>
              <a:t>‹#›</a:t>
            </a:fld>
            <a:endParaRPr lang="en-IN"/>
          </a:p>
        </p:txBody>
      </p:sp>
    </p:spTree>
    <p:extLst>
      <p:ext uri="{BB962C8B-B14F-4D97-AF65-F5344CB8AC3E}">
        <p14:creationId xmlns:p14="http://schemas.microsoft.com/office/powerpoint/2010/main" val="2973032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D63F5E-4596-4030-9AC3-7717518FA964}" type="datetimeFigureOut">
              <a:rPr lang="en-IN" smtClean="0"/>
              <a:t>29-01-24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C27A9B-1849-4FFC-B4EC-731C7428AF85}" type="slidenum">
              <a:rPr lang="en-IN" smtClean="0"/>
              <a:t>‹#›</a:t>
            </a:fld>
            <a:endParaRPr lang="en-IN"/>
          </a:p>
        </p:txBody>
      </p:sp>
    </p:spTree>
    <p:extLst>
      <p:ext uri="{BB962C8B-B14F-4D97-AF65-F5344CB8AC3E}">
        <p14:creationId xmlns:p14="http://schemas.microsoft.com/office/powerpoint/2010/main" val="14317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D63F5E-4596-4030-9AC3-7717518FA964}" type="datetimeFigureOut">
              <a:rPr lang="en-IN" smtClean="0"/>
              <a:t>29-01-24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C27A9B-1849-4FFC-B4EC-731C7428AF85}" type="slidenum">
              <a:rPr lang="en-IN" smtClean="0"/>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5634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D63F5E-4596-4030-9AC3-7717518FA964}" type="datetimeFigureOut">
              <a:rPr lang="en-IN" smtClean="0"/>
              <a:t>29-01-24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0C27A9B-1849-4FFC-B4EC-731C7428AF85}" type="slidenum">
              <a:rPr lang="en-IN" smtClean="0"/>
              <a:t>‹#›</a:t>
            </a:fld>
            <a:endParaRPr lang="en-IN"/>
          </a:p>
        </p:txBody>
      </p:sp>
    </p:spTree>
    <p:extLst>
      <p:ext uri="{BB962C8B-B14F-4D97-AF65-F5344CB8AC3E}">
        <p14:creationId xmlns:p14="http://schemas.microsoft.com/office/powerpoint/2010/main" val="3242174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D63F5E-4596-4030-9AC3-7717518FA964}" type="datetimeFigureOut">
              <a:rPr lang="en-IN" smtClean="0"/>
              <a:t>29-01-24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0C27A9B-1849-4FFC-B4EC-731C7428AF85}" type="slidenum">
              <a:rPr lang="en-IN" smtClean="0"/>
              <a:t>‹#›</a:t>
            </a:fld>
            <a:endParaRPr lang="en-IN"/>
          </a:p>
        </p:txBody>
      </p:sp>
    </p:spTree>
    <p:extLst>
      <p:ext uri="{BB962C8B-B14F-4D97-AF65-F5344CB8AC3E}">
        <p14:creationId xmlns:p14="http://schemas.microsoft.com/office/powerpoint/2010/main" val="3183204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4D63F5E-4596-4030-9AC3-7717518FA964}" type="datetimeFigureOut">
              <a:rPr lang="en-IN" smtClean="0"/>
              <a:t>29-01-24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0C27A9B-1849-4FFC-B4EC-731C7428AF85}" type="slidenum">
              <a:rPr lang="en-IN" smtClean="0"/>
              <a:t>‹#›</a:t>
            </a:fld>
            <a:endParaRPr lang="en-IN"/>
          </a:p>
        </p:txBody>
      </p:sp>
    </p:spTree>
    <p:extLst>
      <p:ext uri="{BB962C8B-B14F-4D97-AF65-F5344CB8AC3E}">
        <p14:creationId xmlns:p14="http://schemas.microsoft.com/office/powerpoint/2010/main" val="3557503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4D63F5E-4596-4030-9AC3-7717518FA964}" type="datetimeFigureOut">
              <a:rPr lang="en-IN" smtClean="0"/>
              <a:t>29-01-24</a:t>
            </a:fld>
            <a:endParaRPr lang="en-IN"/>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IN"/>
          </a:p>
        </p:txBody>
      </p:sp>
      <p:sp>
        <p:nvSpPr>
          <p:cNvPr id="9" name="Slide Number Placeholder 8"/>
          <p:cNvSpPr>
            <a:spLocks noGrp="1"/>
          </p:cNvSpPr>
          <p:nvPr>
            <p:ph type="sldNum" sz="quarter" idx="12"/>
          </p:nvPr>
        </p:nvSpPr>
        <p:spPr/>
        <p:txBody>
          <a:bodyPr/>
          <a:lstStyle/>
          <a:p>
            <a:fld id="{80C27A9B-1849-4FFC-B4EC-731C7428AF85}" type="slidenum">
              <a:rPr lang="en-IN" smtClean="0"/>
              <a:t>‹#›</a:t>
            </a:fld>
            <a:endParaRPr lang="en-IN"/>
          </a:p>
        </p:txBody>
      </p:sp>
    </p:spTree>
    <p:extLst>
      <p:ext uri="{BB962C8B-B14F-4D97-AF65-F5344CB8AC3E}">
        <p14:creationId xmlns:p14="http://schemas.microsoft.com/office/powerpoint/2010/main" val="566340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4D63F5E-4596-4030-9AC3-7717518FA964}" type="datetimeFigureOut">
              <a:rPr lang="en-IN" smtClean="0"/>
              <a:t>29-01-24</a:t>
            </a:fld>
            <a:endParaRPr lang="en-IN"/>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IN"/>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0C27A9B-1849-4FFC-B4EC-731C7428AF85}" type="slidenum">
              <a:rPr lang="en-IN" smtClean="0"/>
              <a:t>‹#›</a:t>
            </a:fld>
            <a:endParaRPr lang="en-IN"/>
          </a:p>
        </p:txBody>
      </p:sp>
    </p:spTree>
    <p:extLst>
      <p:ext uri="{BB962C8B-B14F-4D97-AF65-F5344CB8AC3E}">
        <p14:creationId xmlns:p14="http://schemas.microsoft.com/office/powerpoint/2010/main" val="606931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4D63F5E-4596-4030-9AC3-7717518FA964}" type="datetimeFigureOut">
              <a:rPr lang="en-IN" smtClean="0"/>
              <a:t>29-01-24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0C27A9B-1849-4FFC-B4EC-731C7428AF85}" type="slidenum">
              <a:rPr lang="en-IN" smtClean="0"/>
              <a:t>‹#›</a:t>
            </a:fld>
            <a:endParaRPr lang="en-IN"/>
          </a:p>
        </p:txBody>
      </p:sp>
    </p:spTree>
    <p:extLst>
      <p:ext uri="{BB962C8B-B14F-4D97-AF65-F5344CB8AC3E}">
        <p14:creationId xmlns:p14="http://schemas.microsoft.com/office/powerpoint/2010/main" val="3597821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4D63F5E-4596-4030-9AC3-7717518FA964}" type="datetimeFigureOut">
              <a:rPr lang="en-IN" smtClean="0"/>
              <a:t>29-01-24</a:t>
            </a:fld>
            <a:endParaRPr lang="en-IN"/>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IN"/>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0C27A9B-1849-4FFC-B4EC-731C7428AF85}" type="slidenum">
              <a:rPr lang="en-IN" smtClean="0"/>
              <a:t>‹#›</a:t>
            </a:fld>
            <a:endParaRPr lang="en-IN"/>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0507687"/>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0B1F6-36EF-11E9-5234-8F5B07C3AE9C}"/>
              </a:ext>
            </a:extLst>
          </p:cNvPr>
          <p:cNvSpPr>
            <a:spLocks noGrp="1"/>
          </p:cNvSpPr>
          <p:nvPr>
            <p:ph type="ctrTitle"/>
          </p:nvPr>
        </p:nvSpPr>
        <p:spPr>
          <a:xfrm>
            <a:off x="1507067" y="1966701"/>
            <a:ext cx="10174861" cy="1129714"/>
          </a:xfrm>
        </p:spPr>
        <p:txBody>
          <a:bodyPr>
            <a:normAutofit/>
          </a:bodyPr>
          <a:lstStyle/>
          <a:p>
            <a:r>
              <a:rPr lang="en-US" sz="5100" b="1" dirty="0"/>
              <a:t>Accounting Concepts &amp; Conventions</a:t>
            </a:r>
            <a:endParaRPr lang="en-IN" sz="5100" b="1" dirty="0"/>
          </a:p>
        </p:txBody>
      </p:sp>
      <p:sp>
        <p:nvSpPr>
          <p:cNvPr id="3" name="Subtitle 2">
            <a:extLst>
              <a:ext uri="{FF2B5EF4-FFF2-40B4-BE49-F238E27FC236}">
                <a16:creationId xmlns:a16="http://schemas.microsoft.com/office/drawing/2014/main" id="{E0C49EB0-71E7-E224-A44C-0C221BF826ED}"/>
              </a:ext>
            </a:extLst>
          </p:cNvPr>
          <p:cNvSpPr>
            <a:spLocks noGrp="1"/>
          </p:cNvSpPr>
          <p:nvPr>
            <p:ph type="subTitle" idx="1"/>
          </p:nvPr>
        </p:nvSpPr>
        <p:spPr>
          <a:xfrm>
            <a:off x="1507067" y="3761585"/>
            <a:ext cx="7766936" cy="2396620"/>
          </a:xfrm>
        </p:spPr>
        <p:txBody>
          <a:bodyPr>
            <a:normAutofit fontScale="85000" lnSpcReduction="20000"/>
          </a:bodyPr>
          <a:lstStyle/>
          <a:p>
            <a:r>
              <a:rPr lang="en-IN" b="1" dirty="0">
                <a:solidFill>
                  <a:schemeClr val="tx1"/>
                </a:solidFill>
              </a:rPr>
              <a:t>Name - Aryadip Dey</a:t>
            </a:r>
          </a:p>
          <a:p>
            <a:r>
              <a:rPr lang="en-IN" b="1" dirty="0">
                <a:solidFill>
                  <a:schemeClr val="tx1"/>
                </a:solidFill>
              </a:rPr>
              <a:t>Dept - Textile Technology</a:t>
            </a:r>
          </a:p>
          <a:p>
            <a:r>
              <a:rPr lang="en-IN" b="1" dirty="0">
                <a:solidFill>
                  <a:schemeClr val="tx1"/>
                </a:solidFill>
              </a:rPr>
              <a:t>4th Year, 8th semester</a:t>
            </a:r>
          </a:p>
          <a:p>
            <a:r>
              <a:rPr lang="en-IN" b="1" dirty="0">
                <a:solidFill>
                  <a:schemeClr val="tx1"/>
                </a:solidFill>
              </a:rPr>
              <a:t>Roll no. - 11001420029</a:t>
            </a:r>
          </a:p>
          <a:p>
            <a:r>
              <a:rPr lang="en-IN" b="1" dirty="0">
                <a:solidFill>
                  <a:schemeClr val="tx1"/>
                </a:solidFill>
              </a:rPr>
              <a:t>Subject name - Costing &amp; Accountancy </a:t>
            </a:r>
          </a:p>
          <a:p>
            <a:r>
              <a:rPr lang="en-IN" b="1" dirty="0">
                <a:solidFill>
                  <a:schemeClr val="tx1"/>
                </a:solidFill>
              </a:rPr>
              <a:t>Subject code - OE TT 802A</a:t>
            </a:r>
          </a:p>
        </p:txBody>
      </p:sp>
    </p:spTree>
    <p:extLst>
      <p:ext uri="{BB962C8B-B14F-4D97-AF65-F5344CB8AC3E}">
        <p14:creationId xmlns:p14="http://schemas.microsoft.com/office/powerpoint/2010/main" val="1444268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D72CC-F695-8985-3951-96AEABBC6B43}"/>
              </a:ext>
            </a:extLst>
          </p:cNvPr>
          <p:cNvSpPr>
            <a:spLocks noGrp="1"/>
          </p:cNvSpPr>
          <p:nvPr>
            <p:ph type="title"/>
          </p:nvPr>
        </p:nvSpPr>
        <p:spPr/>
        <p:txBody>
          <a:bodyPr/>
          <a:lstStyle/>
          <a:p>
            <a:r>
              <a:rPr lang="en-US" dirty="0"/>
              <a:t>Conclusion</a:t>
            </a:r>
            <a:endParaRPr lang="en-IN" dirty="0"/>
          </a:p>
        </p:txBody>
      </p:sp>
      <p:sp>
        <p:nvSpPr>
          <p:cNvPr id="3" name="Content Placeholder 2">
            <a:extLst>
              <a:ext uri="{FF2B5EF4-FFF2-40B4-BE49-F238E27FC236}">
                <a16:creationId xmlns:a16="http://schemas.microsoft.com/office/drawing/2014/main" id="{A590034A-6EF3-9CA4-8E1F-0F47EE3B3399}"/>
              </a:ext>
            </a:extLst>
          </p:cNvPr>
          <p:cNvSpPr>
            <a:spLocks noGrp="1"/>
          </p:cNvSpPr>
          <p:nvPr>
            <p:ph idx="1"/>
          </p:nvPr>
        </p:nvSpPr>
        <p:spPr/>
        <p:txBody>
          <a:bodyPr/>
          <a:lstStyle/>
          <a:p>
            <a:pPr algn="just"/>
            <a:r>
              <a:rPr lang="en-US" dirty="0"/>
              <a:t>Analyzing the aspects of accounting concepts and conventions is important for accountants of businesses. Different business, as well as financial decisions, depend on the application of these two aspects. Even though both are different from one another, their implementation in financial statement preparation is necessary for the betterment of the business. </a:t>
            </a:r>
          </a:p>
          <a:p>
            <a:pPr algn="just"/>
            <a:r>
              <a:rPr lang="en-US" dirty="0"/>
              <a:t>Hence, by reading the points, you can get a distinctive idea of what they are and how they can be applied in your business to achieve success.</a:t>
            </a:r>
          </a:p>
          <a:p>
            <a:pPr algn="just"/>
            <a:endParaRPr lang="en-IN" dirty="0"/>
          </a:p>
        </p:txBody>
      </p:sp>
    </p:spTree>
    <p:extLst>
      <p:ext uri="{BB962C8B-B14F-4D97-AF65-F5344CB8AC3E}">
        <p14:creationId xmlns:p14="http://schemas.microsoft.com/office/powerpoint/2010/main" val="595701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436,068 Thank You Images, Stock Photos, 3D objects, &amp; Vectors | Shutterstock">
            <a:extLst>
              <a:ext uri="{FF2B5EF4-FFF2-40B4-BE49-F238E27FC236}">
                <a16:creationId xmlns:a16="http://schemas.microsoft.com/office/drawing/2014/main" id="{5D12D87E-40A1-CB85-2D8D-5CAE4BEF87D9}"/>
              </a:ext>
            </a:extLst>
          </p:cNvPr>
          <p:cNvPicPr>
            <a:picLocks noGrp="1" noChangeAspect="1" noChangeArrowheads="1"/>
          </p:cNvPicPr>
          <p:nvPr>
            <p:ph idx="1"/>
          </p:nvPr>
        </p:nvPicPr>
        <p:blipFill rotWithShape="1">
          <a:blip r:embed="rId2">
            <a:duotone>
              <a:prstClr val="black"/>
              <a:srgbClr val="FFBD47">
                <a:lumMod val="75000"/>
                <a:tint val="45000"/>
                <a:satMod val="400000"/>
              </a:srgbClr>
            </a:duotone>
            <a:extLst>
              <a:ext uri="{BEBA8EAE-BF5A-486C-A8C5-ECC9F3942E4B}">
                <a14:imgProps xmlns:a14="http://schemas.microsoft.com/office/drawing/2010/main">
                  <a14:imgLayer r:embed="rId3">
                    <a14:imgEffect>
                      <a14:backgroundRemoval t="14308" b="73095" l="7733" r="93667">
                        <a14:foregroundMark x1="59267" y1="45101" x2="59267" y2="45101"/>
                        <a14:foregroundMark x1="70467" y1="44790" x2="70467" y2="44790"/>
                        <a14:foregroundMark x1="77467" y1="50389" x2="77467" y2="50389"/>
                        <a14:foregroundMark x1="79067" y1="50700" x2="79067" y2="50700"/>
                        <a14:foregroundMark x1="81000" y1="50233" x2="81000" y2="50233"/>
                        <a14:foregroundMark x1="51867" y1="48056" x2="51867" y2="48056"/>
                        <a14:foregroundMark x1="93667" y1="54277" x2="93667" y2="54277"/>
                        <a14:foregroundMark x1="7733" y1="34370" x2="7733" y2="34370"/>
                        <a14:backgroundMark x1="69400" y1="47745" x2="69400" y2="47745"/>
                      </a14:backgroundRemoval>
                    </a14:imgEffect>
                  </a14:imgLayer>
                </a14:imgProps>
              </a:ext>
              <a:ext uri="{28A0092B-C50C-407E-A947-70E740481C1C}">
                <a14:useLocalDpi xmlns:a14="http://schemas.microsoft.com/office/drawing/2010/main" val="0"/>
              </a:ext>
            </a:extLst>
          </a:blip>
          <a:srcRect l="2172" t="7149" r="2416" b="19516"/>
          <a:stretch/>
        </p:blipFill>
        <p:spPr bwMode="auto">
          <a:xfrm>
            <a:off x="1253412" y="1833465"/>
            <a:ext cx="9685176" cy="31910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9390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89957-C50C-5565-C2C2-6C8C842C8923}"/>
              </a:ext>
            </a:extLst>
          </p:cNvPr>
          <p:cNvSpPr>
            <a:spLocks noGrp="1"/>
          </p:cNvSpPr>
          <p:nvPr>
            <p:ph type="title"/>
          </p:nvPr>
        </p:nvSpPr>
        <p:spPr/>
        <p:txBody>
          <a:bodyPr/>
          <a:lstStyle/>
          <a:p>
            <a:pPr algn="just"/>
            <a:r>
              <a:rPr lang="en-IN" dirty="0"/>
              <a:t>Accounting Concepts</a:t>
            </a:r>
          </a:p>
        </p:txBody>
      </p:sp>
      <p:sp>
        <p:nvSpPr>
          <p:cNvPr id="3" name="Content Placeholder 2">
            <a:extLst>
              <a:ext uri="{FF2B5EF4-FFF2-40B4-BE49-F238E27FC236}">
                <a16:creationId xmlns:a16="http://schemas.microsoft.com/office/drawing/2014/main" id="{7EDD3953-4A46-4A45-80D7-6CCDA40A339A}"/>
              </a:ext>
            </a:extLst>
          </p:cNvPr>
          <p:cNvSpPr>
            <a:spLocks noGrp="1"/>
          </p:cNvSpPr>
          <p:nvPr>
            <p:ph idx="1"/>
          </p:nvPr>
        </p:nvSpPr>
        <p:spPr/>
        <p:txBody>
          <a:bodyPr>
            <a:normAutofit lnSpcReduction="10000"/>
          </a:bodyPr>
          <a:lstStyle/>
          <a:p>
            <a:pPr algn="just"/>
            <a:r>
              <a:rPr lang="en-US" sz="2400" dirty="0"/>
              <a:t>The accounting concept is a process that helps prepare and record the financial transactions in an organization, along with organizing the bookkeeping processes. When you implement accounting concepts effectively, it encourages businesses to integrate and interpret financial transactions into meaningful accounting processes.</a:t>
            </a:r>
          </a:p>
          <a:p>
            <a:pPr algn="just"/>
            <a:r>
              <a:rPr lang="en-US" sz="2400" dirty="0"/>
              <a:t>It is always important for business accountants and owners to clearly understand the basic accounting concepts. Such understanding helps in integrating uniformity and consistency within the business accounting processes. </a:t>
            </a:r>
          </a:p>
          <a:p>
            <a:pPr algn="just"/>
            <a:r>
              <a:rPr lang="en-US" sz="2400" dirty="0"/>
              <a:t>Both accounting concepts and principles are important to implement within the organization as they help analyze different financial rules, theories and situations and make financial decisions based on them.</a:t>
            </a:r>
          </a:p>
        </p:txBody>
      </p:sp>
    </p:spTree>
    <p:extLst>
      <p:ext uri="{BB962C8B-B14F-4D97-AF65-F5344CB8AC3E}">
        <p14:creationId xmlns:p14="http://schemas.microsoft.com/office/powerpoint/2010/main" val="4213428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BFD5A-1D44-F8BE-E02C-A287A391AF9F}"/>
              </a:ext>
            </a:extLst>
          </p:cNvPr>
          <p:cNvSpPr>
            <a:spLocks noGrp="1"/>
          </p:cNvSpPr>
          <p:nvPr>
            <p:ph type="title"/>
          </p:nvPr>
        </p:nvSpPr>
        <p:spPr/>
        <p:txBody>
          <a:bodyPr/>
          <a:lstStyle/>
          <a:p>
            <a:pPr algn="just"/>
            <a:r>
              <a:rPr lang="en-US" dirty="0"/>
              <a:t>Importance of Accounting Concepts</a:t>
            </a:r>
            <a:endParaRPr lang="en-IN" dirty="0"/>
          </a:p>
        </p:txBody>
      </p:sp>
      <p:sp>
        <p:nvSpPr>
          <p:cNvPr id="3" name="Content Placeholder 2">
            <a:extLst>
              <a:ext uri="{FF2B5EF4-FFF2-40B4-BE49-F238E27FC236}">
                <a16:creationId xmlns:a16="http://schemas.microsoft.com/office/drawing/2014/main" id="{2CF2CA3C-B758-05EE-5986-FA49FA7258F5}"/>
              </a:ext>
            </a:extLst>
          </p:cNvPr>
          <p:cNvSpPr>
            <a:spLocks noGrp="1"/>
          </p:cNvSpPr>
          <p:nvPr>
            <p:ph idx="1"/>
          </p:nvPr>
        </p:nvSpPr>
        <p:spPr>
          <a:xfrm>
            <a:off x="838200" y="1825625"/>
            <a:ext cx="10515600" cy="4556514"/>
          </a:xfrm>
        </p:spPr>
        <p:txBody>
          <a:bodyPr>
            <a:normAutofit fontScale="92500" lnSpcReduction="20000"/>
          </a:bodyPr>
          <a:lstStyle/>
          <a:p>
            <a:pPr algn="just"/>
            <a:r>
              <a:rPr lang="en-US" sz="1800" dirty="0"/>
              <a:t>We can understand the aspects of accounting concepts clearly once we understand why knowing and implementing accounting concepts is important for us, which are as follows:</a:t>
            </a:r>
          </a:p>
          <a:p>
            <a:pPr algn="just">
              <a:buFont typeface="Arial" panose="020B0604020202020204" pitchFamily="34" charset="0"/>
              <a:buChar char="•"/>
            </a:pPr>
            <a:r>
              <a:rPr lang="en-US" sz="1800" b="1" u="sng" dirty="0"/>
              <a:t>Consistency and comparability :- </a:t>
            </a:r>
            <a:r>
              <a:rPr lang="en-US" sz="1800" dirty="0"/>
              <a:t>Accounting principles are important because they provide uniformity and comparability in financial reporting. For example, the going concern notion believes that a firm will continue to exist indefinitely. This assumption enables financial statements to be prepared with a long-term perspective, allowing for meaningful comparisons over numerous accounting periods. </a:t>
            </a:r>
          </a:p>
          <a:p>
            <a:pPr algn="just">
              <a:buFont typeface="Arial" panose="020B0604020202020204" pitchFamily="34" charset="0"/>
              <a:buChar char="•"/>
            </a:pPr>
            <a:r>
              <a:rPr lang="en-US" sz="1800" b="1" u="sng" dirty="0"/>
              <a:t>Risk management :- </a:t>
            </a:r>
            <a:r>
              <a:rPr lang="en-US" sz="1800" dirty="0"/>
              <a:t>The prudence concept promotes a cautious approach to financial reporting. This approach aids firms in risk management by recognizing possible losses immediately but only recognizing rewards when they are realized. Setting up provisions for possible bad debts based on past trends, for example, demonstrates a responsible approach to risk management. </a:t>
            </a:r>
          </a:p>
          <a:p>
            <a:pPr algn="just">
              <a:buFont typeface="Arial" panose="020B0604020202020204" pitchFamily="34" charset="0"/>
              <a:buChar char="•"/>
            </a:pPr>
            <a:r>
              <a:rPr lang="en-US" sz="1800" b="1" u="sng" dirty="0"/>
              <a:t>Support in decision-making :- </a:t>
            </a:r>
            <a:r>
              <a:rPr lang="en-US" sz="1800" dirty="0"/>
              <a:t>Accounting principles give organizations a standardized framework for keeping track of financial transactions, allowing them to produce accurate information quickly. A more accurate depiction of a company's financial situation is provided by the accrual concept, which recognizes revenues and costs as they are generated or spent. Because accurate financial reporting gives stakeholders a comprehensive picture of a company's profitability and financial health.</a:t>
            </a:r>
          </a:p>
          <a:p>
            <a:pPr algn="just">
              <a:buFont typeface="Arial" panose="020B0604020202020204" pitchFamily="34" charset="0"/>
              <a:buChar char="•"/>
            </a:pPr>
            <a:r>
              <a:rPr lang="en-US" sz="1800" b="1" u="sng" dirty="0"/>
              <a:t>Credibility :- </a:t>
            </a:r>
            <a:r>
              <a:rPr lang="en-US" sz="1800" dirty="0"/>
              <a:t>Applying accounting principles strengthens financial statements' legitimacy and fosters stakeholder trust. By matching revenues with their associated expenditures, the matching concept keeps profits from being manipulated by ensuring that income aligns with the spending required to produce it. This fosters trust among creditors, investors, and other stakeholders who depend on financial statements to evaluate its health and sustainability.</a:t>
            </a:r>
          </a:p>
          <a:p>
            <a:pPr marL="0" indent="0" algn="just">
              <a:buNone/>
            </a:pPr>
            <a:endParaRPr lang="en-IN" sz="1800" dirty="0"/>
          </a:p>
        </p:txBody>
      </p:sp>
    </p:spTree>
    <p:extLst>
      <p:ext uri="{BB962C8B-B14F-4D97-AF65-F5344CB8AC3E}">
        <p14:creationId xmlns:p14="http://schemas.microsoft.com/office/powerpoint/2010/main" val="4010743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76AF4-F777-084C-07AE-275DDC159CA0}"/>
              </a:ext>
            </a:extLst>
          </p:cNvPr>
          <p:cNvSpPr>
            <a:spLocks noGrp="1"/>
          </p:cNvSpPr>
          <p:nvPr>
            <p:ph type="title"/>
          </p:nvPr>
        </p:nvSpPr>
        <p:spPr/>
        <p:txBody>
          <a:bodyPr/>
          <a:lstStyle/>
          <a:p>
            <a:r>
              <a:rPr lang="en-IN" dirty="0"/>
              <a:t>Types of Accounting Concepts</a:t>
            </a:r>
          </a:p>
        </p:txBody>
      </p:sp>
      <p:sp>
        <p:nvSpPr>
          <p:cNvPr id="3" name="Content Placeholder 2">
            <a:extLst>
              <a:ext uri="{FF2B5EF4-FFF2-40B4-BE49-F238E27FC236}">
                <a16:creationId xmlns:a16="http://schemas.microsoft.com/office/drawing/2014/main" id="{7E3DFE0D-4B05-EB09-7637-838F8782E78E}"/>
              </a:ext>
            </a:extLst>
          </p:cNvPr>
          <p:cNvSpPr>
            <a:spLocks noGrp="1"/>
          </p:cNvSpPr>
          <p:nvPr>
            <p:ph idx="1"/>
          </p:nvPr>
        </p:nvSpPr>
        <p:spPr/>
        <p:txBody>
          <a:bodyPr>
            <a:noAutofit/>
          </a:bodyPr>
          <a:lstStyle/>
          <a:p>
            <a:pPr marL="342900" indent="-342900" algn="just">
              <a:buFont typeface="+mj-lt"/>
              <a:buAutoNum type="arabicPeriod"/>
            </a:pPr>
            <a:r>
              <a:rPr lang="en-US" sz="1800" b="1" u="sng" dirty="0"/>
              <a:t>Going concern concept :- </a:t>
            </a:r>
            <a:r>
              <a:rPr lang="en-US" sz="1800" dirty="0"/>
              <a:t>According to the going concern concept, a firm will continue to operate indefinitely. This assumption has an impact on financial statement preparation, allowing accountants to portray long-term assets at their historical cost and giving stakeholders a more realistic picture of a company's financial health in the long run.</a:t>
            </a:r>
          </a:p>
          <a:p>
            <a:pPr marL="342900" indent="-342900" algn="just">
              <a:buFont typeface="+mj-lt"/>
              <a:buAutoNum type="arabicPeriod"/>
            </a:pPr>
            <a:r>
              <a:rPr lang="en-US" sz="1800" b="1" u="sng" dirty="0"/>
              <a:t>Business entity concept :- </a:t>
            </a:r>
            <a:r>
              <a:rPr lang="en-US" sz="1800" dirty="0"/>
              <a:t>In terms of the business entity concept, a business is a distinct economic entity from its owners. This notion guarantees that personal and corporate money are kept separate, allowing for transparent financial reporting. It facilitates measuring the success of the firm independent of its owners' financial actions, fostering openness and accountability.</a:t>
            </a:r>
          </a:p>
          <a:p>
            <a:pPr marL="342900" indent="-342900" algn="just">
              <a:buFont typeface="+mj-lt"/>
              <a:buAutoNum type="arabicPeriod"/>
            </a:pPr>
            <a:r>
              <a:rPr lang="en-US" sz="1800" b="1" u="sng" dirty="0"/>
              <a:t>Accrual concept :-</a:t>
            </a:r>
            <a:r>
              <a:rPr lang="en-US" sz="1800" dirty="0"/>
              <a:t>The accrual concept mandates that revenues and costs be recognized as they are received or spent, regardless of financial movements. This idea improves financial statement accuracy by matching them with the economic content of transactions and giving stakeholders a more complete knowledge of a company's financial status.</a:t>
            </a:r>
          </a:p>
          <a:p>
            <a:pPr marL="342900" indent="-342900" algn="just">
              <a:buFont typeface="+mj-lt"/>
              <a:buAutoNum type="arabicPeriod"/>
            </a:pPr>
            <a:r>
              <a:rPr lang="en-US" sz="1800" b="1" u="sng" dirty="0"/>
              <a:t>Money measurement concept :- </a:t>
            </a:r>
            <a:r>
              <a:rPr lang="en-US" sz="1800" dirty="0"/>
              <a:t>According to the money measurement concept, only monetary transactions should be documented in accounting. This approach makes quantification and comparison easier, ensuring that financial statements contain relevant and comparable information for decision-making.</a:t>
            </a:r>
          </a:p>
        </p:txBody>
      </p:sp>
    </p:spTree>
    <p:extLst>
      <p:ext uri="{BB962C8B-B14F-4D97-AF65-F5344CB8AC3E}">
        <p14:creationId xmlns:p14="http://schemas.microsoft.com/office/powerpoint/2010/main" val="828412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76AF4-F777-084C-07AE-275DDC159CA0}"/>
              </a:ext>
            </a:extLst>
          </p:cNvPr>
          <p:cNvSpPr>
            <a:spLocks noGrp="1"/>
          </p:cNvSpPr>
          <p:nvPr>
            <p:ph type="title"/>
          </p:nvPr>
        </p:nvSpPr>
        <p:spPr/>
        <p:txBody>
          <a:bodyPr/>
          <a:lstStyle/>
          <a:p>
            <a:r>
              <a:rPr lang="en-IN" dirty="0"/>
              <a:t>Types of Accounting Concepts</a:t>
            </a:r>
          </a:p>
        </p:txBody>
      </p:sp>
      <p:sp>
        <p:nvSpPr>
          <p:cNvPr id="3" name="Content Placeholder 2">
            <a:extLst>
              <a:ext uri="{FF2B5EF4-FFF2-40B4-BE49-F238E27FC236}">
                <a16:creationId xmlns:a16="http://schemas.microsoft.com/office/drawing/2014/main" id="{7E3DFE0D-4B05-EB09-7637-838F8782E78E}"/>
              </a:ext>
            </a:extLst>
          </p:cNvPr>
          <p:cNvSpPr>
            <a:spLocks noGrp="1"/>
          </p:cNvSpPr>
          <p:nvPr>
            <p:ph idx="1"/>
          </p:nvPr>
        </p:nvSpPr>
        <p:spPr/>
        <p:txBody>
          <a:bodyPr>
            <a:noAutofit/>
          </a:bodyPr>
          <a:lstStyle/>
          <a:p>
            <a:pPr marL="342900" indent="-342900" algn="just">
              <a:buFont typeface="+mj-lt"/>
              <a:buAutoNum type="arabicPeriod" startAt="5"/>
            </a:pPr>
            <a:r>
              <a:rPr lang="en-US" sz="1800" b="1" u="sng" dirty="0"/>
              <a:t>Accounting period concept :- </a:t>
            </a:r>
            <a:r>
              <a:rPr lang="en-US" sz="1800" dirty="0"/>
              <a:t>The accounting period concept separates a company's economic existence into discrete periods, often a fiscal year, for financial reporting. This approach enables timely and consistent reporting, assisting stakeholders to evaluate a company's performance and make educated decisions at precise intervals.</a:t>
            </a:r>
          </a:p>
          <a:p>
            <a:pPr marL="342900" indent="-342900" algn="just">
              <a:buFont typeface="+mj-lt"/>
              <a:buAutoNum type="arabicPeriod" startAt="5"/>
            </a:pPr>
            <a:r>
              <a:rPr lang="en-US" sz="1800" b="1" u="sng" dirty="0"/>
              <a:t>Dual aspect concept :-  </a:t>
            </a:r>
            <a:r>
              <a:rPr lang="en-US" sz="1800" dirty="0"/>
              <a:t>According to the dual aspect concept, every financial transaction includes two components: a debit and a credit. This double-entry technique keeps the accounting equation (Assets = Liabilities + Equity) balanced, allowing for a systematic approach to documenting and assessing financial transactions.</a:t>
            </a:r>
          </a:p>
          <a:p>
            <a:pPr marL="342900" indent="-342900" algn="just">
              <a:buFont typeface="+mj-lt"/>
              <a:buAutoNum type="arabicPeriod" startAt="5"/>
            </a:pPr>
            <a:r>
              <a:rPr lang="en-US" sz="1800" b="1" u="sng" dirty="0"/>
              <a:t>Revenue realization concept :- </a:t>
            </a:r>
            <a:r>
              <a:rPr lang="en-US" sz="1800" dirty="0"/>
              <a:t>As to the income realization concept, income should be recognized when it is earned, regardless of when payment is received. This notion prevents revenue from being recognized prematurely, aligning financial statements with the actual delivery of products or services and improving the trustworthiness of reported revenues.</a:t>
            </a:r>
          </a:p>
          <a:p>
            <a:pPr marL="342900" indent="-342900" algn="just">
              <a:buFont typeface="+mj-lt"/>
              <a:buAutoNum type="arabicPeriod" startAt="5"/>
            </a:pPr>
            <a:r>
              <a:rPr lang="en-US" sz="1800" b="1" u="sng" dirty="0"/>
              <a:t>Historical cost concept :- </a:t>
            </a:r>
            <a:r>
              <a:rPr lang="en-US" sz="1800" dirty="0"/>
              <a:t>The historical cost concept assesses assets at their original cost, giving financial reporting a solid and objective foundation. This notion improves dependability by minimizing subjective values and guaranteeing that financial statements accurately represent asset purchase costs.</a:t>
            </a:r>
          </a:p>
          <a:p>
            <a:pPr marL="342900" indent="-342900" algn="just">
              <a:buFont typeface="+mj-lt"/>
              <a:buAutoNum type="arabicPeriod" startAt="5"/>
            </a:pPr>
            <a:endParaRPr lang="en-IN" sz="1800" dirty="0"/>
          </a:p>
        </p:txBody>
      </p:sp>
    </p:spTree>
    <p:extLst>
      <p:ext uri="{BB962C8B-B14F-4D97-AF65-F5344CB8AC3E}">
        <p14:creationId xmlns:p14="http://schemas.microsoft.com/office/powerpoint/2010/main" val="3750788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AE328-80C9-8562-994B-B55988FC8021}"/>
              </a:ext>
            </a:extLst>
          </p:cNvPr>
          <p:cNvSpPr>
            <a:spLocks noGrp="1"/>
          </p:cNvSpPr>
          <p:nvPr>
            <p:ph type="title"/>
          </p:nvPr>
        </p:nvSpPr>
        <p:spPr/>
        <p:txBody>
          <a:bodyPr/>
          <a:lstStyle/>
          <a:p>
            <a:r>
              <a:rPr lang="en-IN" dirty="0"/>
              <a:t>Accounting Conventions</a:t>
            </a:r>
          </a:p>
        </p:txBody>
      </p:sp>
      <p:sp>
        <p:nvSpPr>
          <p:cNvPr id="3" name="Content Placeholder 2">
            <a:extLst>
              <a:ext uri="{FF2B5EF4-FFF2-40B4-BE49-F238E27FC236}">
                <a16:creationId xmlns:a16="http://schemas.microsoft.com/office/drawing/2014/main" id="{69A447AE-975D-D7D7-1FD4-BF2AFAEB2CF4}"/>
              </a:ext>
            </a:extLst>
          </p:cNvPr>
          <p:cNvSpPr>
            <a:spLocks noGrp="1"/>
          </p:cNvSpPr>
          <p:nvPr>
            <p:ph idx="1"/>
          </p:nvPr>
        </p:nvSpPr>
        <p:spPr/>
        <p:txBody>
          <a:bodyPr>
            <a:normAutofit/>
          </a:bodyPr>
          <a:lstStyle/>
          <a:p>
            <a:pPr algn="just"/>
            <a:r>
              <a:rPr lang="en-US" sz="2400" dirty="0"/>
              <a:t>Accounting conventions, also known as doctrine, are known to be principles that act as restrictions regarding organizational transactions that are unclear or complicated. Even though accounting conventions do not act as legally binding, these are considered generally accepted principles helping to maintain consistency within the financial statements of a company. </a:t>
            </a:r>
          </a:p>
          <a:p>
            <a:pPr algn="just"/>
            <a:r>
              <a:rPr lang="en-US" sz="2400" dirty="0"/>
              <a:t>The standard financial reporting system processes the information and uses accounting conventions to compare the different aspects of the transaction, along with analyzing its relevance, application and full disclosure in the financial statements. The accountants in a company adopt the use of these conventions so that they act as a guide while preparing accounting statements and reports.</a:t>
            </a:r>
          </a:p>
          <a:p>
            <a:pPr algn="just"/>
            <a:endParaRPr lang="en-IN" sz="2400" dirty="0"/>
          </a:p>
        </p:txBody>
      </p:sp>
    </p:spTree>
    <p:extLst>
      <p:ext uri="{BB962C8B-B14F-4D97-AF65-F5344CB8AC3E}">
        <p14:creationId xmlns:p14="http://schemas.microsoft.com/office/powerpoint/2010/main" val="2243728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66E40-67C0-E424-766A-5E888B2D444C}"/>
              </a:ext>
            </a:extLst>
          </p:cNvPr>
          <p:cNvSpPr>
            <a:spLocks noGrp="1"/>
          </p:cNvSpPr>
          <p:nvPr>
            <p:ph type="title"/>
          </p:nvPr>
        </p:nvSpPr>
        <p:spPr/>
        <p:txBody>
          <a:bodyPr/>
          <a:lstStyle/>
          <a:p>
            <a:r>
              <a:rPr lang="en-IN" dirty="0"/>
              <a:t>Importance of Accounting Conventions</a:t>
            </a:r>
          </a:p>
        </p:txBody>
      </p:sp>
      <p:sp>
        <p:nvSpPr>
          <p:cNvPr id="3" name="Content Placeholder 2">
            <a:extLst>
              <a:ext uri="{FF2B5EF4-FFF2-40B4-BE49-F238E27FC236}">
                <a16:creationId xmlns:a16="http://schemas.microsoft.com/office/drawing/2014/main" id="{6E8E6261-E336-BA61-ADFC-9E5A4A1C28BD}"/>
              </a:ext>
            </a:extLst>
          </p:cNvPr>
          <p:cNvSpPr>
            <a:spLocks noGrp="1"/>
          </p:cNvSpPr>
          <p:nvPr>
            <p:ph idx="1"/>
          </p:nvPr>
        </p:nvSpPr>
        <p:spPr>
          <a:xfrm>
            <a:off x="1097280" y="1845733"/>
            <a:ext cx="10058400" cy="4480421"/>
          </a:xfrm>
        </p:spPr>
        <p:txBody>
          <a:bodyPr>
            <a:noAutofit/>
          </a:bodyPr>
          <a:lstStyle/>
          <a:p>
            <a:pPr marL="0" indent="0" algn="just">
              <a:buNone/>
            </a:pPr>
            <a:r>
              <a:rPr lang="en-US" sz="1600" b="1" i="0" u="sng" dirty="0">
                <a:effectLst/>
              </a:rPr>
              <a:t>Different entity :- </a:t>
            </a:r>
            <a:r>
              <a:rPr lang="en-US" sz="1600" b="0" i="0" dirty="0">
                <a:effectLst/>
              </a:rPr>
              <a:t>Accounting norms are critical in dealing with various entities in the financial environment. These conventions guarantee that companies, regardless of their type of business, adopt standardized practices for documenting financial transactions by setting consistent criteria. </a:t>
            </a:r>
          </a:p>
          <a:p>
            <a:pPr marL="0" indent="0" algn="just">
              <a:buNone/>
            </a:pPr>
            <a:r>
              <a:rPr lang="en-US" sz="1600" b="1" i="0" u="sng" dirty="0">
                <a:effectLst/>
              </a:rPr>
              <a:t>Understanding</a:t>
            </a:r>
            <a:r>
              <a:rPr lang="en-US" sz="1600" u="sng" dirty="0"/>
              <a:t> :- </a:t>
            </a:r>
            <a:r>
              <a:rPr lang="en-US" sz="1600" b="0" i="0" dirty="0">
                <a:effectLst/>
              </a:rPr>
              <a:t>Accounting conventions provide financial experts and stakeholders with a unified language. They provide a common knowledge of how financial data is recorded and reported, which allows a correct interpretation. This understanding is critical for decision-making because it enables users to analyze financial information.</a:t>
            </a:r>
          </a:p>
          <a:p>
            <a:pPr marL="0" indent="0" algn="just">
              <a:buNone/>
            </a:pPr>
            <a:r>
              <a:rPr lang="en-US" sz="1600" b="1" i="0" u="sng" dirty="0">
                <a:effectLst/>
              </a:rPr>
              <a:t>Impact on money</a:t>
            </a:r>
            <a:r>
              <a:rPr lang="en-US" sz="1600" u="sng" dirty="0"/>
              <a:t> :- </a:t>
            </a:r>
            <a:r>
              <a:rPr lang="en-US" sz="1600" b="0" i="0" dirty="0">
                <a:effectLst/>
              </a:rPr>
              <a:t>One of the paramount aspects of accounting conventions is their direct impact on representing monetary values in financial statements. These conventions provide a controlled method of measuring and documenting financial transactions, assuring the accuracy and precision with which an entity's monetary situation is reflected. </a:t>
            </a:r>
          </a:p>
          <a:p>
            <a:pPr marL="0" indent="0" algn="just">
              <a:buNone/>
            </a:pPr>
            <a:r>
              <a:rPr lang="en-US" sz="1600" b="1" i="0" u="sng" dirty="0">
                <a:effectLst/>
              </a:rPr>
              <a:t>Reliable</a:t>
            </a:r>
            <a:r>
              <a:rPr lang="en-US" sz="1600" u="sng" dirty="0"/>
              <a:t> :- </a:t>
            </a:r>
            <a:r>
              <a:rPr lang="en-US" sz="1600" b="0" i="0" dirty="0">
                <a:effectLst/>
              </a:rPr>
              <a:t>The foundation of financial reporting is reliability, and accounting conventions play a critical role in maintaining this vital quality. Financial statements correctly reflect the financial status and performance of a business when standards are used consistently. To make wise decisions, stakeholders—depend on the accuracy of financial data. </a:t>
            </a:r>
          </a:p>
          <a:p>
            <a:pPr marL="0" indent="0" algn="just">
              <a:buNone/>
            </a:pPr>
            <a:r>
              <a:rPr lang="en-US" sz="1600" b="1" i="0" u="sng" dirty="0">
                <a:effectLst/>
              </a:rPr>
              <a:t>Comparison</a:t>
            </a:r>
            <a:r>
              <a:rPr lang="en-US" sz="1600" u="sng" dirty="0"/>
              <a:t> :- </a:t>
            </a:r>
            <a:r>
              <a:rPr lang="en-US" sz="1600" b="0" i="0" dirty="0">
                <a:effectLst/>
              </a:rPr>
              <a:t>Comparing various entities in a meaningful way is made possible by uniform accounting rules. This comparability is essential for investors, analysts, and other stakeholders looking to assess the financial standing and performance of different companies. It makes benchmarking easier and helps spot market trends, which leads to better decision-making.</a:t>
            </a:r>
          </a:p>
          <a:p>
            <a:pPr marL="0" indent="0" algn="just">
              <a:buNone/>
            </a:pPr>
            <a:endParaRPr lang="en-IN" sz="1600" dirty="0"/>
          </a:p>
        </p:txBody>
      </p:sp>
    </p:spTree>
    <p:extLst>
      <p:ext uri="{BB962C8B-B14F-4D97-AF65-F5344CB8AC3E}">
        <p14:creationId xmlns:p14="http://schemas.microsoft.com/office/powerpoint/2010/main" val="2788309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F63FB-61C2-428D-5F3E-334D15FD5CFF}"/>
              </a:ext>
            </a:extLst>
          </p:cNvPr>
          <p:cNvSpPr>
            <a:spLocks noGrp="1"/>
          </p:cNvSpPr>
          <p:nvPr>
            <p:ph type="title"/>
          </p:nvPr>
        </p:nvSpPr>
        <p:spPr/>
        <p:txBody>
          <a:bodyPr/>
          <a:lstStyle/>
          <a:p>
            <a:r>
              <a:rPr lang="en-IN" dirty="0"/>
              <a:t>Types of Accounting Conventions</a:t>
            </a:r>
          </a:p>
        </p:txBody>
      </p:sp>
      <p:sp>
        <p:nvSpPr>
          <p:cNvPr id="3" name="Content Placeholder 2">
            <a:extLst>
              <a:ext uri="{FF2B5EF4-FFF2-40B4-BE49-F238E27FC236}">
                <a16:creationId xmlns:a16="http://schemas.microsoft.com/office/drawing/2014/main" id="{79357BFD-0CFE-0F50-3627-515C81FBC6F1}"/>
              </a:ext>
            </a:extLst>
          </p:cNvPr>
          <p:cNvSpPr>
            <a:spLocks noGrp="1"/>
          </p:cNvSpPr>
          <p:nvPr>
            <p:ph idx="1"/>
          </p:nvPr>
        </p:nvSpPr>
        <p:spPr/>
        <p:txBody>
          <a:bodyPr>
            <a:normAutofit fontScale="92500" lnSpcReduction="20000"/>
          </a:bodyPr>
          <a:lstStyle/>
          <a:p>
            <a:pPr algn="just"/>
            <a:r>
              <a:rPr lang="en-IN" b="1" u="sng" dirty="0">
                <a:effectLst/>
              </a:rPr>
              <a:t>Convention of conservatism :- </a:t>
            </a:r>
            <a:r>
              <a:rPr lang="en-US" b="0" i="0" dirty="0">
                <a:effectLst/>
              </a:rPr>
              <a:t>One of the most important accounting conventions that accountants apply in the business is the conservatism principle. This principle suggests that if two values are associated with a specific transaction, the lowest must be recorded on the asset or income side of the financial statement. In this case, the possibility of loss is taken care of. </a:t>
            </a:r>
            <a:endParaRPr lang="en-IN" b="1" i="0" dirty="0">
              <a:effectLst/>
            </a:endParaRPr>
          </a:p>
          <a:p>
            <a:pPr algn="just"/>
            <a:r>
              <a:rPr lang="en-IN" b="1" i="0" u="sng" dirty="0">
                <a:effectLst/>
              </a:rPr>
              <a:t>Convention of materiality :- </a:t>
            </a:r>
            <a:r>
              <a:rPr lang="en-US" b="0" i="0" dirty="0">
                <a:effectLst/>
              </a:rPr>
              <a:t>This accounting convention is related to all the relative information available for an item or event of a company's financial transactions. An item is generally considered material with respect to the influence it has on an investor's decisions. The aspect of materiality differs from one organization to another.</a:t>
            </a:r>
            <a:endParaRPr lang="en-IN" b="1" dirty="0"/>
          </a:p>
          <a:p>
            <a:pPr algn="just"/>
            <a:r>
              <a:rPr lang="en-US" b="1" i="0" u="sng" dirty="0">
                <a:effectLst/>
              </a:rPr>
              <a:t>Convention of consistency :- </a:t>
            </a:r>
            <a:r>
              <a:rPr lang="en-US" b="0" i="0" dirty="0">
                <a:effectLst/>
              </a:rPr>
              <a:t>Consistency convention denotes that the same principles of accounting must be implemented to prepare the business financial statements, year after year. From the prepared financial statements, it is important to draw a meaningful conclusion of the same company when a comparison is made of the statements over a period.</a:t>
            </a:r>
          </a:p>
          <a:p>
            <a:pPr algn="just"/>
            <a:r>
              <a:rPr lang="en-US" b="1" i="0" u="sng" dirty="0">
                <a:effectLst/>
              </a:rPr>
              <a:t>Convention of full disclosure :- </a:t>
            </a:r>
            <a:r>
              <a:rPr lang="en-US" b="0" i="0" dirty="0">
                <a:effectLst/>
              </a:rPr>
              <a:t>The principle of full disclosure mandates the comprehensive revelation of all pertinent details in financial statements. This entails a thorough, impartial, and ample disclosure of accounting information. </a:t>
            </a:r>
          </a:p>
          <a:p>
            <a:pPr algn="just"/>
            <a:endParaRPr lang="en-IN" dirty="0"/>
          </a:p>
        </p:txBody>
      </p:sp>
    </p:spTree>
    <p:extLst>
      <p:ext uri="{BB962C8B-B14F-4D97-AF65-F5344CB8AC3E}">
        <p14:creationId xmlns:p14="http://schemas.microsoft.com/office/powerpoint/2010/main" val="3031961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0F431-B177-3E0E-B1E8-3A2E155E33EB}"/>
              </a:ext>
            </a:extLst>
          </p:cNvPr>
          <p:cNvSpPr>
            <a:spLocks noGrp="1"/>
          </p:cNvSpPr>
          <p:nvPr>
            <p:ph type="title"/>
          </p:nvPr>
        </p:nvSpPr>
        <p:spPr/>
        <p:txBody>
          <a:bodyPr>
            <a:normAutofit/>
          </a:bodyPr>
          <a:lstStyle/>
          <a:p>
            <a:r>
              <a:rPr lang="en-US" dirty="0"/>
              <a:t>Differences Between Accounting Concepts And Conventions</a:t>
            </a:r>
            <a:endParaRPr lang="en-IN" dirty="0"/>
          </a:p>
        </p:txBody>
      </p:sp>
      <p:graphicFrame>
        <p:nvGraphicFramePr>
          <p:cNvPr id="4" name="Content Placeholder 3">
            <a:extLst>
              <a:ext uri="{FF2B5EF4-FFF2-40B4-BE49-F238E27FC236}">
                <a16:creationId xmlns:a16="http://schemas.microsoft.com/office/drawing/2014/main" id="{E9769E03-3E4D-14C9-EAEA-5DFE9C10C446}"/>
              </a:ext>
            </a:extLst>
          </p:cNvPr>
          <p:cNvGraphicFramePr>
            <a:graphicFrameLocks noGrp="1"/>
          </p:cNvGraphicFramePr>
          <p:nvPr>
            <p:ph idx="1"/>
            <p:extLst>
              <p:ext uri="{D42A27DB-BD31-4B8C-83A1-F6EECF244321}">
                <p14:modId xmlns:p14="http://schemas.microsoft.com/office/powerpoint/2010/main" val="987159389"/>
              </p:ext>
            </p:extLst>
          </p:nvPr>
        </p:nvGraphicFramePr>
        <p:xfrm>
          <a:off x="2080727" y="1846263"/>
          <a:ext cx="8089641" cy="4457604"/>
        </p:xfrm>
        <a:graphic>
          <a:graphicData uri="http://schemas.openxmlformats.org/drawingml/2006/table">
            <a:tbl>
              <a:tblPr/>
              <a:tblGrid>
                <a:gridCol w="1337222">
                  <a:extLst>
                    <a:ext uri="{9D8B030D-6E8A-4147-A177-3AD203B41FA5}">
                      <a16:colId xmlns:a16="http://schemas.microsoft.com/office/drawing/2014/main" val="3708710762"/>
                    </a:ext>
                  </a:extLst>
                </a:gridCol>
                <a:gridCol w="3392732">
                  <a:extLst>
                    <a:ext uri="{9D8B030D-6E8A-4147-A177-3AD203B41FA5}">
                      <a16:colId xmlns:a16="http://schemas.microsoft.com/office/drawing/2014/main" val="3628025574"/>
                    </a:ext>
                  </a:extLst>
                </a:gridCol>
                <a:gridCol w="3359687">
                  <a:extLst>
                    <a:ext uri="{9D8B030D-6E8A-4147-A177-3AD203B41FA5}">
                      <a16:colId xmlns:a16="http://schemas.microsoft.com/office/drawing/2014/main" val="3670359896"/>
                    </a:ext>
                  </a:extLst>
                </a:gridCol>
              </a:tblGrid>
              <a:tr h="276927">
                <a:tc>
                  <a:txBody>
                    <a:bodyPr/>
                    <a:lstStyle/>
                    <a:p>
                      <a:pPr fontAlgn="t"/>
                      <a:r>
                        <a:rPr lang="en-IN" sz="1600" b="1"/>
                        <a:t>Basis</a:t>
                      </a:r>
                    </a:p>
                  </a:txBody>
                  <a:tcPr marL="26027" marR="26027" marT="26027" marB="2602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IN" sz="1600" b="1"/>
                        <a:t>Accounting Concept</a:t>
                      </a:r>
                    </a:p>
                  </a:txBody>
                  <a:tcPr marL="26027" marR="26027" marT="26027" marB="2602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IN" sz="1600" b="1" dirty="0"/>
                        <a:t>Accounting Conventions</a:t>
                      </a:r>
                    </a:p>
                  </a:txBody>
                  <a:tcPr marL="26027" marR="26027" marT="26027" marB="2602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65712818"/>
                  </a:ext>
                </a:extLst>
              </a:tr>
              <a:tr h="1176418">
                <a:tc>
                  <a:txBody>
                    <a:bodyPr/>
                    <a:lstStyle/>
                    <a:p>
                      <a:pPr fontAlgn="t"/>
                      <a:r>
                        <a:rPr lang="en-IN" sz="1600" b="1"/>
                        <a:t>Meaning </a:t>
                      </a:r>
                    </a:p>
                  </a:txBody>
                  <a:tcPr marL="26027" marR="26027" marT="26027" marB="2602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1600"/>
                        <a:t>The accounting concept is known to be a process that helps prepare and record the financial transactions in an organisation, along with organising the bookkeeping processes. </a:t>
                      </a:r>
                    </a:p>
                  </a:txBody>
                  <a:tcPr marL="26027" marR="26027" marT="26027" marB="2602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1600"/>
                        <a:t>Accounting conventions are known to be such principles that act as restrictions regarding organisational transactions that are unclear or complicated.</a:t>
                      </a:r>
                    </a:p>
                  </a:txBody>
                  <a:tcPr marL="26027" marR="26027" marT="26027" marB="2602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31105629"/>
                  </a:ext>
                </a:extLst>
              </a:tr>
              <a:tr h="501800">
                <a:tc>
                  <a:txBody>
                    <a:bodyPr/>
                    <a:lstStyle/>
                    <a:p>
                      <a:pPr fontAlgn="t"/>
                      <a:r>
                        <a:rPr lang="en-IN" sz="1600" b="1"/>
                        <a:t>Based On</a:t>
                      </a:r>
                    </a:p>
                  </a:txBody>
                  <a:tcPr marL="26027" marR="26027" marT="26027" marB="2602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1600"/>
                        <a:t>It is based on reason, logic and evidence.</a:t>
                      </a:r>
                    </a:p>
                  </a:txBody>
                  <a:tcPr marL="26027" marR="26027" marT="26027" marB="2602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1600"/>
                        <a:t>Conventions are based on custom, tradition and judgement.</a:t>
                      </a:r>
                    </a:p>
                  </a:txBody>
                  <a:tcPr marL="26027" marR="26027" marT="26027" marB="2602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1209397"/>
                  </a:ext>
                </a:extLst>
              </a:tr>
              <a:tr h="726672">
                <a:tc>
                  <a:txBody>
                    <a:bodyPr/>
                    <a:lstStyle/>
                    <a:p>
                      <a:pPr fontAlgn="t"/>
                      <a:r>
                        <a:rPr lang="en-IN" sz="1600" b="1"/>
                        <a:t>Consistency</a:t>
                      </a:r>
                    </a:p>
                  </a:txBody>
                  <a:tcPr marL="26027" marR="26027" marT="26027" marB="2602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1600"/>
                        <a:t>Remains consistent as well as stable over a period of time.</a:t>
                      </a:r>
                    </a:p>
                  </a:txBody>
                  <a:tcPr marL="26027" marR="26027" marT="26027" marB="2602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1600"/>
                        <a:t>May change throughout the period, for instance, if changes in accounting regulations and standards happen.</a:t>
                      </a:r>
                    </a:p>
                  </a:txBody>
                  <a:tcPr marL="26027" marR="26027" marT="26027" marB="2602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58406794"/>
                  </a:ext>
                </a:extLst>
              </a:tr>
              <a:tr h="614236">
                <a:tc>
                  <a:txBody>
                    <a:bodyPr/>
                    <a:lstStyle/>
                    <a:p>
                      <a:pPr fontAlgn="t"/>
                      <a:r>
                        <a:rPr lang="en-IN" sz="1600" b="1"/>
                        <a:t>Applicability</a:t>
                      </a:r>
                    </a:p>
                  </a:txBody>
                  <a:tcPr marL="26027" marR="26027" marT="26027" marB="2602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1600"/>
                        <a:t>The accounting concept applies to all entities.</a:t>
                      </a:r>
                    </a:p>
                  </a:txBody>
                  <a:tcPr marL="26027" marR="26027" marT="26027" marB="2602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1600"/>
                        <a:t>Applicability of accounting conventions may change as a power region or country.</a:t>
                      </a:r>
                    </a:p>
                  </a:txBody>
                  <a:tcPr marL="26027" marR="26027" marT="26027" marB="2602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75735188"/>
                  </a:ext>
                </a:extLst>
              </a:tr>
              <a:tr h="726672">
                <a:tc>
                  <a:txBody>
                    <a:bodyPr/>
                    <a:lstStyle/>
                    <a:p>
                      <a:pPr fontAlgn="t"/>
                      <a:r>
                        <a:rPr lang="en-IN" sz="1600" b="1" dirty="0"/>
                        <a:t>Disclosure </a:t>
                      </a:r>
                    </a:p>
                  </a:txBody>
                  <a:tcPr marL="26027" marR="26027" marT="26027" marB="2602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1600"/>
                        <a:t>Has to be disclosed in the company’s financial statements.</a:t>
                      </a:r>
                    </a:p>
                  </a:txBody>
                  <a:tcPr marL="26027" marR="26027" marT="26027" marB="2602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1600" dirty="0"/>
                        <a:t>It may be disclosed in the financial statements of a firm to make it easy to compare and understand.</a:t>
                      </a:r>
                    </a:p>
                  </a:txBody>
                  <a:tcPr marL="26027" marR="26027" marT="26027" marB="2602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25134327"/>
                  </a:ext>
                </a:extLst>
              </a:tr>
            </a:tbl>
          </a:graphicData>
        </a:graphic>
      </p:graphicFrame>
    </p:spTree>
    <p:extLst>
      <p:ext uri="{BB962C8B-B14F-4D97-AF65-F5344CB8AC3E}">
        <p14:creationId xmlns:p14="http://schemas.microsoft.com/office/powerpoint/2010/main" val="2951092030"/>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69</TotalTime>
  <Words>1696</Words>
  <Application>Microsoft Office PowerPoint</Application>
  <PresentationFormat>Widescreen</PresentationFormat>
  <Paragraphs>63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Retrospect</vt:lpstr>
      <vt:lpstr>Accounting Concepts &amp; Conventions</vt:lpstr>
      <vt:lpstr>Accounting Concepts</vt:lpstr>
      <vt:lpstr>Importance of Accounting Concepts</vt:lpstr>
      <vt:lpstr>Types of Accounting Concepts</vt:lpstr>
      <vt:lpstr>Types of Accounting Concepts</vt:lpstr>
      <vt:lpstr>Accounting Conventions</vt:lpstr>
      <vt:lpstr>Importance of Accounting Conventions</vt:lpstr>
      <vt:lpstr>Types of Accounting Conventions</vt:lpstr>
      <vt:lpstr>Differences Between Accounting Concepts And Conventions</vt:lpstr>
      <vt:lpstr>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Accounting concepts and conventions</dc:title>
  <dc:creator>Aryadip Dey</dc:creator>
  <cp:lastModifiedBy>Aryadip Dey</cp:lastModifiedBy>
  <cp:revision>5</cp:revision>
  <dcterms:created xsi:type="dcterms:W3CDTF">2024-01-29T10:20:38Z</dcterms:created>
  <dcterms:modified xsi:type="dcterms:W3CDTF">2024-01-29T11:30:10Z</dcterms:modified>
</cp:coreProperties>
</file>