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72" r:id="rId12"/>
    <p:sldId id="273" r:id="rId13"/>
    <p:sldId id="274" r:id="rId14"/>
    <p:sldId id="275" r:id="rId15"/>
    <p:sldId id="276" r:id="rId16"/>
    <p:sldId id="265" r:id="rId17"/>
    <p:sldId id="266" r:id="rId18"/>
    <p:sldId id="267" r:id="rId19"/>
    <p:sldId id="268" r:id="rId20"/>
    <p:sldId id="277" r:id="rId21"/>
    <p:sldId id="283" r:id="rId22"/>
    <p:sldId id="270" r:id="rId23"/>
    <p:sldId id="278" r:id="rId24"/>
    <p:sldId id="279" r:id="rId25"/>
    <p:sldId id="301" r:id="rId26"/>
    <p:sldId id="280" r:id="rId27"/>
    <p:sldId id="281" r:id="rId28"/>
    <p:sldId id="282" r:id="rId29"/>
    <p:sldId id="284" r:id="rId30"/>
    <p:sldId id="285" r:id="rId31"/>
    <p:sldId id="286" r:id="rId32"/>
    <p:sldId id="287" r:id="rId33"/>
    <p:sldId id="303" r:id="rId34"/>
    <p:sldId id="289" r:id="rId35"/>
    <p:sldId id="290" r:id="rId36"/>
    <p:sldId id="297" r:id="rId37"/>
    <p:sldId id="298" r:id="rId38"/>
    <p:sldId id="292" r:id="rId39"/>
    <p:sldId id="299" r:id="rId40"/>
    <p:sldId id="293" r:id="rId41"/>
    <p:sldId id="294" r:id="rId42"/>
    <p:sldId id="300" r:id="rId43"/>
    <p:sldId id="295" r:id="rId44"/>
    <p:sldId id="29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E0296B-0D96-4E61-B19A-7ADEF2A94C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BECECDD9-1413-4504-A690-999D7B1F2E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3094738F-B69E-4EF9-A473-B902CEB75459}"/>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4906D066-DAF4-4E31-A940-04CAB0E5871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A3DF76E8-BF32-4113-A697-686643D2EA41}"/>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238622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40B81F-C03E-4787-98B5-F07D9B8E2F8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9798F1E-B1A6-41AB-AE9D-B87D0E1636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2B4B105-AE91-4D09-960C-2913457E6B05}"/>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D11DAF73-B02C-4EB0-B4F4-6452D8F50E1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AE532C-57F9-4F82-9D91-8470F1465A63}"/>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2187593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D7D4433-6917-4FE1-823A-B3CF801FDB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679A3F1-2062-4E4B-AF6E-CE0788D670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189AC04-23A0-4B47-A83B-222B17A26839}"/>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B51CA7F9-B49E-45A9-9BB9-F8870DD6D0A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403C1F0-3278-4BBE-8ADD-9AB00231F241}"/>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3637648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58885C-3420-4CF7-A265-A31E052EE87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2E34EA4-CB23-4D6A-A75F-0AB96983660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3624354-5C8C-4261-A3CE-BAE5B73025E2}"/>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044D534F-AEA2-41E1-828C-CB3BD19BE58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0A82EFC9-11B0-4515-80F5-A55CA3A5B6D5}"/>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70710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F99488-8642-4424-B0EF-841D2389E3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22AF8633-5AEE-4FFF-B101-D8B1BCB991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00D44798-DCF6-45E6-BB1D-05B81ED1265D}"/>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1F8E0C2E-0AAD-46CD-B745-39B4EBE6D0D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DDEF6E6B-FC23-4504-BE88-38869B4D323F}"/>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3617486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7F23F7-38F9-4D95-8D12-762C398EEE8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41B0B15-AF72-4692-BB57-DE749F6C1A0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29C4A613-074E-45F7-B473-FAED194392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FE4FF401-AA15-44FA-9C37-7C805B8D26D4}"/>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6" name="Footer Placeholder 5">
            <a:extLst>
              <a:ext uri="{FF2B5EF4-FFF2-40B4-BE49-F238E27FC236}">
                <a16:creationId xmlns="" xmlns:a16="http://schemas.microsoft.com/office/drawing/2014/main" id="{0D5010BB-840F-4D5E-BFF2-7D2C2660827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EDC14317-8617-40BA-977B-1C7F7F6B316D}"/>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25471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E8D82E-B91E-46CB-88B7-50827661388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CBBA4FAE-42AC-4D10-8066-49E6ED9F8D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39815034-74EB-44FB-8255-10F4C3DE534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89C75409-C6E5-4E94-8EE1-B6D20D1D41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8390B71E-4BEF-47F5-A719-C228B86AD4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3E3B45D5-7508-48D7-B445-1D556EDB3B82}"/>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8" name="Footer Placeholder 7">
            <a:extLst>
              <a:ext uri="{FF2B5EF4-FFF2-40B4-BE49-F238E27FC236}">
                <a16:creationId xmlns="" xmlns:a16="http://schemas.microsoft.com/office/drawing/2014/main" id="{DEA3EA8F-BA6F-4A30-981C-42643A17236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D9A33B3D-F060-4C80-BFCF-F4F42103ED4D}"/>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15912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B28D68-D1E2-43D2-8E92-FBF2082997D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AC1C503B-6777-4326-8545-093E01A024D6}"/>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4" name="Footer Placeholder 3">
            <a:extLst>
              <a:ext uri="{FF2B5EF4-FFF2-40B4-BE49-F238E27FC236}">
                <a16:creationId xmlns="" xmlns:a16="http://schemas.microsoft.com/office/drawing/2014/main" id="{68AB817F-1C74-4826-A92D-DE8CEB1A699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017D3986-FCDD-495F-8C5D-3C704EE40BF4}"/>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290713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A6D333E-4F1F-43F7-9A90-D2A58F1236F8}"/>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3" name="Footer Placeholder 2">
            <a:extLst>
              <a:ext uri="{FF2B5EF4-FFF2-40B4-BE49-F238E27FC236}">
                <a16:creationId xmlns="" xmlns:a16="http://schemas.microsoft.com/office/drawing/2014/main" id="{E43467D3-88DF-41BB-83DF-0E264835FAE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9CE00904-0F02-4EA6-92E7-D7DAEDEBB3D5}"/>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221547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45C3E3-4ACD-4B95-B826-F3CFB7E29A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C38FBD16-6D33-4D4A-9A19-6F4868C763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32FDE8A9-7A0F-4D78-A6F6-A80E0D0B6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65D1824C-E2A4-4F4E-864C-FCF7AF04A842}"/>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6" name="Footer Placeholder 5">
            <a:extLst>
              <a:ext uri="{FF2B5EF4-FFF2-40B4-BE49-F238E27FC236}">
                <a16:creationId xmlns="" xmlns:a16="http://schemas.microsoft.com/office/drawing/2014/main" id="{CA6725ED-5252-490D-B11F-1874CC59E0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AEF3781-8408-4BE0-B1B5-D115F65B2EAF}"/>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34557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3647A1-838F-43AD-811D-3453D12B9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DE069108-4CAA-448F-98B2-48AB2F383D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9472AABE-3AD4-4F91-A122-0511FEB24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4E10138-34D2-464C-AFD8-72057E408F40}"/>
              </a:ext>
            </a:extLst>
          </p:cNvPr>
          <p:cNvSpPr>
            <a:spLocks noGrp="1"/>
          </p:cNvSpPr>
          <p:nvPr>
            <p:ph type="dt" sz="half" idx="10"/>
          </p:nvPr>
        </p:nvSpPr>
        <p:spPr/>
        <p:txBody>
          <a:bodyPr/>
          <a:lstStyle/>
          <a:p>
            <a:fld id="{BC3F3C9D-0B5C-4914-BFF7-BF23CF3A013F}" type="datetimeFigureOut">
              <a:rPr lang="en-IN" smtClean="0"/>
              <a:pPr/>
              <a:t>02-06-2023</a:t>
            </a:fld>
            <a:endParaRPr lang="en-IN"/>
          </a:p>
        </p:txBody>
      </p:sp>
      <p:sp>
        <p:nvSpPr>
          <p:cNvPr id="6" name="Footer Placeholder 5">
            <a:extLst>
              <a:ext uri="{FF2B5EF4-FFF2-40B4-BE49-F238E27FC236}">
                <a16:creationId xmlns="" xmlns:a16="http://schemas.microsoft.com/office/drawing/2014/main" id="{D669DC9E-0816-4BD8-AF07-780DEA795D7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57825D60-72A7-462B-BAA6-7B6B11464781}"/>
              </a:ext>
            </a:extLst>
          </p:cNvPr>
          <p:cNvSpPr>
            <a:spLocks noGrp="1"/>
          </p:cNvSpPr>
          <p:nvPr>
            <p:ph type="sldNum" sz="quarter" idx="12"/>
          </p:nvPr>
        </p:nvSpPr>
        <p:spPr/>
        <p:txBody>
          <a:body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112643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26EB325-655F-4094-9DE8-5613D121B2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0C3D063-E307-411B-B5A6-25093B3AD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EA9C8968-C546-46AA-A876-2DD62DF2B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F3C9D-0B5C-4914-BFF7-BF23CF3A013F}" type="datetimeFigureOut">
              <a:rPr lang="en-IN" smtClean="0"/>
              <a:pPr/>
              <a:t>02-06-2023</a:t>
            </a:fld>
            <a:endParaRPr lang="en-IN"/>
          </a:p>
        </p:txBody>
      </p:sp>
      <p:sp>
        <p:nvSpPr>
          <p:cNvPr id="5" name="Footer Placeholder 4">
            <a:extLst>
              <a:ext uri="{FF2B5EF4-FFF2-40B4-BE49-F238E27FC236}">
                <a16:creationId xmlns="" xmlns:a16="http://schemas.microsoft.com/office/drawing/2014/main" id="{2F634AF2-6BA1-473A-94FB-6BCFF3537D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1F186A40-DCB6-4C06-8C27-4B14449D67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8244C-6254-4AD3-99BC-211B133EC7B3}" type="slidenum">
              <a:rPr lang="en-IN" smtClean="0"/>
              <a:pPr/>
              <a:t>‹#›</a:t>
            </a:fld>
            <a:endParaRPr lang="en-IN"/>
          </a:p>
        </p:txBody>
      </p:sp>
    </p:spTree>
    <p:extLst>
      <p:ext uri="{BB962C8B-B14F-4D97-AF65-F5344CB8AC3E}">
        <p14:creationId xmlns="" xmlns:p14="http://schemas.microsoft.com/office/powerpoint/2010/main" val="3787622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cleartax.in/s/itr1"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cleartax.in/s/house-property" TargetMode="External"/><Relationship Id="rId4" Type="http://schemas.openxmlformats.org/officeDocument/2006/relationships/hyperlink" Target="https://cleartax.in/s/pension-plans"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cleartax.in/s/itr2"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cleartax.in/s/itr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leartax.in/s/what-is-it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cleartax.in/s/itr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cleartax.in/s/itr5"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cleartax.in/s/itr6"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cleartax.in/s/itr7"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30481"/>
            <a:ext cx="1544320" cy="79248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995680" y="1916479"/>
            <a:ext cx="9814560" cy="3046988"/>
          </a:xfrm>
          <a:prstGeom prst="rect">
            <a:avLst/>
          </a:prstGeom>
          <a:noFill/>
        </p:spPr>
        <p:txBody>
          <a:bodyPr wrap="square" rtlCol="0">
            <a:spAutoFit/>
          </a:bodyPr>
          <a:lstStyle/>
          <a:p>
            <a:pPr algn="ctr"/>
            <a:r>
              <a:rPr lang="en-US" sz="4800" b="1" dirty="0">
                <a:solidFill>
                  <a:srgbClr val="7030A0"/>
                </a:solidFill>
                <a:latin typeface="Times New Roman" pitchFamily="18" charset="0"/>
                <a:cs typeface="Times New Roman" pitchFamily="18" charset="0"/>
              </a:rPr>
              <a:t>Which ITR Should I File? </a:t>
            </a:r>
          </a:p>
          <a:p>
            <a:pPr algn="ctr"/>
            <a:r>
              <a:rPr lang="en-US" sz="4800" b="1" dirty="0">
                <a:solidFill>
                  <a:srgbClr val="7030A0"/>
                </a:solidFill>
                <a:highlight>
                  <a:srgbClr val="FFFF00"/>
                </a:highlight>
                <a:latin typeface="Times New Roman" pitchFamily="18" charset="0"/>
                <a:cs typeface="Times New Roman" pitchFamily="18" charset="0"/>
              </a:rPr>
              <a:t>Types of ITR Forms for </a:t>
            </a:r>
          </a:p>
          <a:p>
            <a:pPr algn="ctr"/>
            <a:r>
              <a:rPr lang="en-US" sz="4800" b="1" dirty="0">
                <a:solidFill>
                  <a:srgbClr val="7030A0"/>
                </a:solidFill>
                <a:highlight>
                  <a:srgbClr val="FFFF00"/>
                </a:highlight>
                <a:latin typeface="Times New Roman" pitchFamily="18" charset="0"/>
                <a:cs typeface="Times New Roman" pitchFamily="18" charset="0"/>
              </a:rPr>
              <a:t>FY 2022-23, AY 2023-24 </a:t>
            </a:r>
          </a:p>
          <a:p>
            <a:pPr algn="ctr"/>
            <a:r>
              <a:rPr lang="en-US" sz="4800" b="1" dirty="0">
                <a:solidFill>
                  <a:srgbClr val="7030A0"/>
                </a:solidFill>
                <a:latin typeface="Times New Roman" pitchFamily="18" charset="0"/>
                <a:cs typeface="Times New Roman" pitchFamily="18" charset="0"/>
              </a:rPr>
              <a:t>- New ITR Forms</a:t>
            </a:r>
          </a:p>
        </p:txBody>
      </p:sp>
    </p:spTree>
    <p:extLst>
      <p:ext uri="{BB962C8B-B14F-4D97-AF65-F5344CB8AC3E}">
        <p14:creationId xmlns="" xmlns:p14="http://schemas.microsoft.com/office/powerpoint/2010/main" val="314416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72160" y="1290320"/>
            <a:ext cx="10289540" cy="3785652"/>
          </a:xfrm>
          <a:prstGeom prst="rect">
            <a:avLst/>
          </a:prstGeom>
          <a:noFill/>
        </p:spPr>
        <p:txBody>
          <a:bodyPr wrap="square" rtlCol="0">
            <a:spAutoFit/>
          </a:bodyPr>
          <a:lstStyle/>
          <a:p>
            <a:pPr marL="457200" indent="-457200" algn="ctr">
              <a:buFont typeface="Wingdings" pitchFamily="2" charset="2"/>
              <a:buChar char="q"/>
            </a:pPr>
            <a:r>
              <a:rPr lang="en-US" sz="3200" b="1" dirty="0">
                <a:solidFill>
                  <a:srgbClr val="C00000"/>
                </a:solidFill>
                <a:latin typeface="Times New Roman" pitchFamily="18" charset="0"/>
                <a:cs typeface="Times New Roman" pitchFamily="18" charset="0"/>
              </a:rPr>
              <a:t>Deposited more than </a:t>
            </a:r>
            <a:r>
              <a:rPr lang="en-US" sz="3200" b="1" dirty="0" err="1">
                <a:solidFill>
                  <a:srgbClr val="C00000"/>
                </a:solidFill>
                <a:latin typeface="Times New Roman" pitchFamily="18" charset="0"/>
                <a:cs typeface="Times New Roman" pitchFamily="18" charset="0"/>
              </a:rPr>
              <a:t>Rs</a:t>
            </a:r>
            <a:r>
              <a:rPr lang="en-US" sz="3200" b="1" dirty="0">
                <a:solidFill>
                  <a:srgbClr val="C00000"/>
                </a:solidFill>
                <a:latin typeface="Times New Roman" pitchFamily="18" charset="0"/>
                <a:cs typeface="Times New Roman" pitchFamily="18" charset="0"/>
              </a:rPr>
              <a:t>. 50 lakh in 'savings' bank account: </a:t>
            </a:r>
          </a:p>
          <a:p>
            <a:pPr algn="just"/>
            <a:endParaRPr lang="en-US" sz="3200" b="1" dirty="0">
              <a:solidFill>
                <a:srgbClr val="FF0000"/>
              </a:solidFill>
              <a:latin typeface="Times New Roman" pitchFamily="18" charset="0"/>
              <a:cs typeface="Times New Roman" pitchFamily="18" charset="0"/>
            </a:endParaRPr>
          </a:p>
          <a:p>
            <a:pPr algn="just">
              <a:lnSpc>
                <a:spcPct val="150000"/>
              </a:lnSpc>
            </a:pPr>
            <a:r>
              <a:rPr lang="en-US" sz="3200" b="1" dirty="0">
                <a:latin typeface="Times New Roman" pitchFamily="18" charset="0"/>
                <a:cs typeface="Times New Roman" pitchFamily="18" charset="0"/>
              </a:rPr>
              <a:t>You have to mandatorily file a tax return if you have </a:t>
            </a:r>
            <a:r>
              <a:rPr lang="en-US" sz="3200" b="1" dirty="0">
                <a:solidFill>
                  <a:srgbClr val="C00000"/>
                </a:solidFill>
                <a:latin typeface="Times New Roman" pitchFamily="18" charset="0"/>
                <a:cs typeface="Times New Roman" pitchFamily="18" charset="0"/>
              </a:rPr>
              <a:t>deposited a total amount </a:t>
            </a:r>
            <a:r>
              <a:rPr lang="en-US" sz="3200" b="1" dirty="0">
                <a:latin typeface="Times New Roman" pitchFamily="18" charset="0"/>
                <a:cs typeface="Times New Roman" pitchFamily="18" charset="0"/>
              </a:rPr>
              <a:t>of </a:t>
            </a:r>
            <a:r>
              <a:rPr lang="en-US" sz="3200" b="1" dirty="0" err="1">
                <a:solidFill>
                  <a:srgbClr val="C00000"/>
                </a:solidFill>
                <a:latin typeface="Times New Roman" pitchFamily="18" charset="0"/>
                <a:cs typeface="Times New Roman" pitchFamily="18" charset="0"/>
              </a:rPr>
              <a:t>Rs</a:t>
            </a:r>
            <a:r>
              <a:rPr lang="en-US" sz="3200" b="1" dirty="0">
                <a:solidFill>
                  <a:srgbClr val="C00000"/>
                </a:solidFill>
                <a:latin typeface="Times New Roman" pitchFamily="18" charset="0"/>
                <a:cs typeface="Times New Roman" pitchFamily="18" charset="0"/>
              </a:rPr>
              <a:t>. 50 lakh or more </a:t>
            </a:r>
            <a:r>
              <a:rPr lang="en-US" sz="3200" b="1" dirty="0">
                <a:latin typeface="Times New Roman" pitchFamily="18" charset="0"/>
                <a:cs typeface="Times New Roman" pitchFamily="18" charset="0"/>
              </a:rPr>
              <a:t>in </a:t>
            </a:r>
            <a:r>
              <a:rPr lang="en-US" sz="3200" b="1" dirty="0">
                <a:solidFill>
                  <a:srgbClr val="C00000"/>
                </a:solidFill>
                <a:latin typeface="Times New Roman" pitchFamily="18" charset="0"/>
                <a:cs typeface="Times New Roman" pitchFamily="18" charset="0"/>
              </a:rPr>
              <a:t>one or more of your savings bank account.</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214146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483360" cy="65024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41680" y="1668780"/>
            <a:ext cx="10414000" cy="4524315"/>
          </a:xfrm>
          <a:prstGeom prst="rect">
            <a:avLst/>
          </a:prstGeom>
          <a:noFill/>
        </p:spPr>
        <p:txBody>
          <a:bodyPr wrap="square" rtlCol="0">
            <a:spAutoFit/>
          </a:bodyPr>
          <a:lstStyle/>
          <a:p>
            <a:pPr marL="457200" lvl="0" indent="-457200" algn="ctr">
              <a:lnSpc>
                <a:spcPct val="150000"/>
              </a:lnSpc>
              <a:buFont typeface="Wingdings" pitchFamily="2" charset="2"/>
              <a:buChar char="q"/>
            </a:pPr>
            <a:r>
              <a:rPr lang="en-US" sz="3200" b="1" dirty="0">
                <a:solidFill>
                  <a:srgbClr val="C00000"/>
                </a:solidFill>
                <a:latin typeface="Times New Roman" pitchFamily="18" charset="0"/>
                <a:cs typeface="Times New Roman" pitchFamily="18" charset="0"/>
              </a:rPr>
              <a:t>Spent more than </a:t>
            </a:r>
            <a:r>
              <a:rPr lang="en-US" sz="3200" b="1" dirty="0" err="1">
                <a:solidFill>
                  <a:srgbClr val="C00000"/>
                </a:solidFill>
                <a:latin typeface="Times New Roman" pitchFamily="18" charset="0"/>
                <a:cs typeface="Times New Roman" pitchFamily="18" charset="0"/>
              </a:rPr>
              <a:t>Rs</a:t>
            </a:r>
            <a:r>
              <a:rPr lang="en-US" sz="3200" b="1" dirty="0">
                <a:solidFill>
                  <a:srgbClr val="C00000"/>
                </a:solidFill>
                <a:latin typeface="Times New Roman" pitchFamily="18" charset="0"/>
                <a:cs typeface="Times New Roman" pitchFamily="18" charset="0"/>
              </a:rPr>
              <a:t>. 2 lakh on foreign travel:</a:t>
            </a:r>
          </a:p>
          <a:p>
            <a:pPr marL="457200" lvl="0" indent="-457200" algn="ctr">
              <a:lnSpc>
                <a:spcPct val="150000"/>
              </a:lnSpc>
              <a:buFont typeface="Wingdings" pitchFamily="2" charset="2"/>
              <a:buChar char="q"/>
            </a:pPr>
            <a:endParaRPr lang="en-US" sz="3200" b="1" dirty="0">
              <a:latin typeface="Times New Roman" pitchFamily="18" charset="0"/>
              <a:cs typeface="Times New Roman" pitchFamily="18" charset="0"/>
            </a:endParaRPr>
          </a:p>
          <a:p>
            <a:pPr lvl="0" algn="just">
              <a:lnSpc>
                <a:spcPct val="150000"/>
              </a:lnSpc>
            </a:pPr>
            <a:r>
              <a:rPr lang="en-US" sz="3200" b="1" dirty="0">
                <a:latin typeface="Times New Roman" pitchFamily="18" charset="0"/>
                <a:cs typeface="Times New Roman" pitchFamily="18" charset="0"/>
              </a:rPr>
              <a:t>You have to mandatorily file a tax return if you have incurred a </a:t>
            </a:r>
            <a:r>
              <a:rPr lang="en-US" sz="3200" b="1" dirty="0">
                <a:solidFill>
                  <a:srgbClr val="C00000"/>
                </a:solidFill>
                <a:latin typeface="Times New Roman" pitchFamily="18" charset="0"/>
                <a:cs typeface="Times New Roman" pitchFamily="18" charset="0"/>
              </a:rPr>
              <a:t>total expenditure of more than </a:t>
            </a:r>
            <a:r>
              <a:rPr lang="en-US" sz="3200" b="1" dirty="0" err="1">
                <a:solidFill>
                  <a:srgbClr val="C00000"/>
                </a:solidFill>
                <a:latin typeface="Times New Roman" pitchFamily="18" charset="0"/>
                <a:cs typeface="Times New Roman" pitchFamily="18" charset="0"/>
              </a:rPr>
              <a:t>Rs</a:t>
            </a:r>
            <a:r>
              <a:rPr lang="en-US" sz="3200" b="1" dirty="0">
                <a:solidFill>
                  <a:srgbClr val="C00000"/>
                </a:solidFill>
                <a:latin typeface="Times New Roman" pitchFamily="18" charset="0"/>
                <a:cs typeface="Times New Roman" pitchFamily="18" charset="0"/>
              </a:rPr>
              <a:t>. 2 lakh on foreign travel </a:t>
            </a:r>
            <a:r>
              <a:rPr lang="en-US" sz="3200" b="1" dirty="0">
                <a:latin typeface="Times New Roman" pitchFamily="18" charset="0"/>
                <a:cs typeface="Times New Roman" pitchFamily="18" charset="0"/>
              </a:rPr>
              <a:t>whether </a:t>
            </a:r>
            <a:r>
              <a:rPr lang="en-US" sz="3200" b="1" dirty="0">
                <a:solidFill>
                  <a:srgbClr val="C00000"/>
                </a:solidFill>
                <a:latin typeface="Times New Roman" pitchFamily="18" charset="0"/>
                <a:cs typeface="Times New Roman" pitchFamily="18" charset="0"/>
              </a:rPr>
              <a:t>for yourself or any other person</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or</a:t>
            </a:r>
          </a:p>
          <a:p>
            <a:pPr lvl="0" algn="just">
              <a:lnSpc>
                <a:spcPct val="150000"/>
              </a:lnSpc>
            </a:pPr>
            <a:r>
              <a:rPr lang="en-US" sz="3200" b="1" dirty="0" smtClean="0">
                <a:latin typeface="Times New Roman" pitchFamily="18" charset="0"/>
                <a:cs typeface="Times New Roman" pitchFamily="18" charset="0"/>
              </a:rPr>
              <a:t>(who spent money is important)</a:t>
            </a:r>
            <a:endParaRPr lang="en-US" sz="3200" b="1" dirty="0">
              <a:latin typeface="Times New Roman" pitchFamily="18" charset="0"/>
              <a:cs typeface="Times New Roman" pitchFamily="18" charset="0"/>
            </a:endParaRP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313428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0161"/>
            <a:ext cx="1473200" cy="79248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904240" y="1475740"/>
            <a:ext cx="10170160" cy="4301627"/>
          </a:xfrm>
          <a:prstGeom prst="rect">
            <a:avLst/>
          </a:prstGeom>
          <a:noFill/>
        </p:spPr>
        <p:txBody>
          <a:bodyPr wrap="square" rtlCol="0">
            <a:spAutoFit/>
          </a:bodyPr>
          <a:lstStyle/>
          <a:p>
            <a:pPr marL="457200" indent="-457200" algn="ctr">
              <a:buFont typeface="Wingdings" pitchFamily="2" charset="2"/>
              <a:buChar char="q"/>
            </a:pPr>
            <a:r>
              <a:rPr lang="en-US" sz="3200" b="1" dirty="0">
                <a:solidFill>
                  <a:srgbClr val="FF0000"/>
                </a:solidFill>
                <a:latin typeface="Times New Roman" pitchFamily="18" charset="0"/>
                <a:cs typeface="Times New Roman" pitchFamily="18" charset="0"/>
              </a:rPr>
              <a:t>Electricity expenditure is more than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1 lakh:</a:t>
            </a:r>
          </a:p>
          <a:p>
            <a:pPr algn="just"/>
            <a:endParaRPr lang="en-US" sz="3200" b="1" dirty="0">
              <a:latin typeface="Times New Roman" pitchFamily="18" charset="0"/>
              <a:cs typeface="Times New Roman" pitchFamily="18" charset="0"/>
            </a:endParaRPr>
          </a:p>
          <a:p>
            <a:pPr algn="just">
              <a:lnSpc>
                <a:spcPct val="150000"/>
              </a:lnSpc>
            </a:pPr>
            <a:r>
              <a:rPr lang="en-US" sz="3600" b="1" dirty="0">
                <a:latin typeface="Times New Roman" pitchFamily="18" charset="0"/>
                <a:cs typeface="Times New Roman" pitchFamily="18" charset="0"/>
              </a:rPr>
              <a:t>You have to mandatorily file a tax return if you have incurred more than </a:t>
            </a:r>
            <a:r>
              <a:rPr lang="en-US" sz="3600" b="1" dirty="0">
                <a:solidFill>
                  <a:srgbClr val="FF0000"/>
                </a:solidFill>
                <a:latin typeface="Times New Roman" pitchFamily="18" charset="0"/>
                <a:cs typeface="Times New Roman" pitchFamily="18" charset="0"/>
              </a:rPr>
              <a:t>Rs.1 lakh </a:t>
            </a:r>
            <a:r>
              <a:rPr lang="en-US" sz="3600" b="1" dirty="0">
                <a:latin typeface="Times New Roman" pitchFamily="18" charset="0"/>
                <a:cs typeface="Times New Roman" pitchFamily="18" charset="0"/>
              </a:rPr>
              <a:t>towards electricity consumption during the previous year; or</a:t>
            </a:r>
          </a:p>
        </p:txBody>
      </p:sp>
      <p:sp>
        <p:nvSpPr>
          <p:cNvPr id="4" name="TextBox 3"/>
          <p:cNvSpPr txBox="1"/>
          <p:nvPr/>
        </p:nvSpPr>
        <p:spPr>
          <a:xfrm>
            <a:off x="10594340" y="6396335"/>
            <a:ext cx="1778000"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CONT….</a:t>
            </a:r>
            <a:endParaRPr lang="hi-IN" sz="2400" b="1" dirty="0">
              <a:solidFill>
                <a:srgbClr val="FF0000"/>
              </a:solidFill>
              <a:latin typeface="Times New Roman" pitchFamily="18" charset="0"/>
            </a:endParaRPr>
          </a:p>
        </p:txBody>
      </p:sp>
    </p:spTree>
    <p:extLst>
      <p:ext uri="{BB962C8B-B14F-4D97-AF65-F5344CB8AC3E}">
        <p14:creationId xmlns="" xmlns:p14="http://schemas.microsoft.com/office/powerpoint/2010/main" val="121013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46760" y="1983740"/>
            <a:ext cx="10698480" cy="3204723"/>
          </a:xfrm>
          <a:prstGeom prst="rect">
            <a:avLst/>
          </a:prstGeom>
          <a:noFill/>
        </p:spPr>
        <p:txBody>
          <a:bodyPr wrap="square" rtlCol="0">
            <a:spAutoFit/>
          </a:bodyPr>
          <a:lstStyle/>
          <a:p>
            <a:pPr marL="457200" lvl="0" indent="-457200" algn="ctr">
              <a:buFont typeface="Wingdings" pitchFamily="2" charset="2"/>
              <a:buChar char="q"/>
            </a:pPr>
            <a:r>
              <a:rPr lang="en-US" sz="3200" b="1" dirty="0">
                <a:solidFill>
                  <a:srgbClr val="FF0000"/>
                </a:solidFill>
                <a:latin typeface="Times New Roman" pitchFamily="18" charset="0"/>
                <a:cs typeface="Times New Roman" pitchFamily="18" charset="0"/>
              </a:rPr>
              <a:t>TDS or TCS is more than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25,000:</a:t>
            </a:r>
          </a:p>
          <a:p>
            <a:pPr lvl="0" algn="just"/>
            <a:endParaRPr lang="en-US" sz="3200" b="1" dirty="0">
              <a:latin typeface="Times New Roman" pitchFamily="18" charset="0"/>
              <a:cs typeface="Times New Roman" pitchFamily="18" charset="0"/>
            </a:endParaRPr>
          </a:p>
          <a:p>
            <a:pPr lvl="0" algn="just">
              <a:lnSpc>
                <a:spcPct val="150000"/>
              </a:lnSpc>
            </a:pPr>
            <a:r>
              <a:rPr lang="en-US" sz="3200" b="1" dirty="0">
                <a:latin typeface="Times New Roman" pitchFamily="18" charset="0"/>
                <a:cs typeface="Times New Roman" pitchFamily="18" charset="0"/>
              </a:rPr>
              <a:t>If the tax deducted at source (TDS)/ tax collected at source (TCS) </a:t>
            </a:r>
            <a:r>
              <a:rPr lang="en-US" sz="3200" b="1" dirty="0">
                <a:solidFill>
                  <a:srgbClr val="FF0000"/>
                </a:solidFill>
                <a:latin typeface="Times New Roman" pitchFamily="18" charset="0"/>
                <a:cs typeface="Times New Roman" pitchFamily="18" charset="0"/>
              </a:rPr>
              <a:t>exceeds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25,000 in the previous year. In the case of a senior citizen (above 60 years), this limit is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50,000.</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a:t>
            </a:r>
            <a:endParaRPr lang="hi-IN" sz="2400" b="1" dirty="0">
              <a:latin typeface="Times New Roman" pitchFamily="18" charset="0"/>
            </a:endParaRPr>
          </a:p>
        </p:txBody>
      </p:sp>
    </p:spTree>
    <p:extLst>
      <p:ext uri="{BB962C8B-B14F-4D97-AF65-F5344CB8AC3E}">
        <p14:creationId xmlns="" xmlns:p14="http://schemas.microsoft.com/office/powerpoint/2010/main" val="138875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56260" y="1658620"/>
            <a:ext cx="10607040" cy="3943387"/>
          </a:xfrm>
          <a:prstGeom prst="rect">
            <a:avLst/>
          </a:prstGeom>
          <a:noFill/>
        </p:spPr>
        <p:txBody>
          <a:bodyPr wrap="square" rtlCol="0">
            <a:spAutoFit/>
          </a:bodyPr>
          <a:lstStyle/>
          <a:p>
            <a:pPr marL="457200" indent="-457200" algn="ctr">
              <a:buFont typeface="Wingdings" pitchFamily="2" charset="2"/>
              <a:buChar char="q"/>
            </a:pPr>
            <a:r>
              <a:rPr lang="en-US" sz="3200" b="1" dirty="0">
                <a:solidFill>
                  <a:srgbClr val="FF0000"/>
                </a:solidFill>
                <a:latin typeface="Times New Roman" pitchFamily="18" charset="0"/>
                <a:cs typeface="Times New Roman" pitchFamily="18" charset="0"/>
              </a:rPr>
              <a:t>Business turnover is more than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60 lakh: </a:t>
            </a:r>
          </a:p>
          <a:p>
            <a:pPr marL="457200" indent="-457200" algn="just">
              <a:buFont typeface="Wingdings" pitchFamily="2" charset="2"/>
              <a:buChar char="q"/>
            </a:pPr>
            <a:endParaRPr lang="en-US" sz="3200" b="1" dirty="0">
              <a:latin typeface="Times New Roman" pitchFamily="18" charset="0"/>
              <a:cs typeface="Times New Roman" pitchFamily="18" charset="0"/>
            </a:endParaRPr>
          </a:p>
          <a:p>
            <a:pPr algn="just">
              <a:lnSpc>
                <a:spcPct val="150000"/>
              </a:lnSpc>
            </a:pPr>
            <a:r>
              <a:rPr lang="en-US" sz="3200" b="1" dirty="0">
                <a:latin typeface="Times New Roman" pitchFamily="18" charset="0"/>
                <a:cs typeface="Times New Roman" pitchFamily="18" charset="0"/>
              </a:rPr>
              <a:t>In case you are a businessman and your total sales, turnover, or gross receipt is more than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60 lakh </a:t>
            </a:r>
            <a:r>
              <a:rPr lang="en-US" sz="3200" b="1" dirty="0">
                <a:latin typeface="Times New Roman" pitchFamily="18" charset="0"/>
                <a:cs typeface="Times New Roman" pitchFamily="18" charset="0"/>
              </a:rPr>
              <a:t>during the previous year, then you have to mandatorily file a tax return</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66343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767840" cy="711200"/>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07060" y="1185962"/>
            <a:ext cx="10556240" cy="2958502"/>
          </a:xfrm>
          <a:prstGeom prst="rect">
            <a:avLst/>
          </a:prstGeom>
          <a:noFill/>
        </p:spPr>
        <p:txBody>
          <a:bodyPr wrap="square" rtlCol="0">
            <a:spAutoFit/>
          </a:bodyPr>
          <a:lstStyle/>
          <a:p>
            <a:pPr marL="457200" lvl="0" indent="-457200" algn="ctr">
              <a:lnSpc>
                <a:spcPct val="150000"/>
              </a:lnSpc>
              <a:buFont typeface="Wingdings" pitchFamily="2" charset="2"/>
              <a:buChar char="q"/>
            </a:pPr>
            <a:r>
              <a:rPr lang="en-US" sz="3200" b="1" dirty="0">
                <a:solidFill>
                  <a:srgbClr val="FF0000"/>
                </a:solidFill>
                <a:latin typeface="Times New Roman" pitchFamily="18" charset="0"/>
                <a:cs typeface="Times New Roman" pitchFamily="18" charset="0"/>
              </a:rPr>
              <a:t>Professional income is more than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10 lakh:</a:t>
            </a:r>
            <a:r>
              <a:rPr lang="en-US" sz="3200" dirty="0">
                <a:solidFill>
                  <a:srgbClr val="FF0000"/>
                </a:solidFill>
                <a:latin typeface="Times New Roman" pitchFamily="18" charset="0"/>
                <a:cs typeface="Times New Roman" pitchFamily="18" charset="0"/>
              </a:rPr>
              <a:t> </a:t>
            </a:r>
            <a:endParaRPr lang="en-US" sz="3200" dirty="0">
              <a:latin typeface="Times New Roman" pitchFamily="18" charset="0"/>
              <a:cs typeface="Times New Roman" pitchFamily="18" charset="0"/>
            </a:endParaRPr>
          </a:p>
          <a:p>
            <a:pPr lvl="0" algn="just">
              <a:lnSpc>
                <a:spcPct val="150000"/>
              </a:lnSpc>
            </a:pPr>
            <a:r>
              <a:rPr lang="en-US" sz="3200" dirty="0">
                <a:latin typeface="Times New Roman" pitchFamily="18" charset="0"/>
                <a:cs typeface="Times New Roman" pitchFamily="18" charset="0"/>
              </a:rPr>
              <a:t>You have to mandatorily file a tax return if you are engaged in a profession and your gross receipts are more than </a:t>
            </a:r>
            <a:r>
              <a:rPr lang="en-US" sz="3200" dirty="0" err="1">
                <a:solidFill>
                  <a:srgbClr val="FF0000"/>
                </a:solidFill>
                <a:latin typeface="Times New Roman" pitchFamily="18" charset="0"/>
                <a:cs typeface="Times New Roman" pitchFamily="18" charset="0"/>
              </a:rPr>
              <a:t>Rs</a:t>
            </a:r>
            <a:r>
              <a:rPr lang="en-US" sz="3200" dirty="0">
                <a:solidFill>
                  <a:srgbClr val="FF0000"/>
                </a:solidFill>
                <a:latin typeface="Times New Roman" pitchFamily="18" charset="0"/>
                <a:cs typeface="Times New Roman" pitchFamily="18" charset="0"/>
              </a:rPr>
              <a:t>. 10 lakh during the previous year</a:t>
            </a:r>
            <a:r>
              <a:rPr lang="en-US" sz="3200" dirty="0">
                <a:latin typeface="Times New Roman" pitchFamily="18" charset="0"/>
                <a:cs typeface="Times New Roman" pitchFamily="18" charset="0"/>
              </a:rPr>
              <a:t>.</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264847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822960" y="2004437"/>
            <a:ext cx="10698480" cy="1877437"/>
          </a:xfrm>
          <a:prstGeom prst="rect">
            <a:avLst/>
          </a:prstGeom>
          <a:noFill/>
        </p:spPr>
        <p:txBody>
          <a:bodyPr wrap="square" rtlCol="0">
            <a:spAutoFit/>
          </a:bodyPr>
          <a:lstStyle/>
          <a:p>
            <a:pPr algn="ctr"/>
            <a:r>
              <a:rPr lang="en-US" sz="3200" b="1" u="sng" dirty="0">
                <a:solidFill>
                  <a:srgbClr val="FF0000"/>
                </a:solidFill>
                <a:latin typeface="Times New Roman" pitchFamily="18" charset="0"/>
                <a:cs typeface="Times New Roman" pitchFamily="18" charset="0"/>
              </a:rPr>
              <a:t>Which ITR to file?</a:t>
            </a:r>
          </a:p>
          <a:p>
            <a:pPr algn="just"/>
            <a:endParaRPr lang="en-US" sz="2800" b="1" dirty="0">
              <a:solidFill>
                <a:srgbClr val="7030A0"/>
              </a:solidFill>
              <a:latin typeface="Times New Roman" pitchFamily="18" charset="0"/>
              <a:cs typeface="Times New Roman" pitchFamily="18" charset="0"/>
            </a:endParaRPr>
          </a:p>
          <a:p>
            <a:pPr algn="just"/>
            <a:r>
              <a:rPr lang="en-US" sz="2800" b="1" dirty="0">
                <a:solidFill>
                  <a:srgbClr val="7030A0"/>
                </a:solidFill>
                <a:latin typeface="Times New Roman" pitchFamily="18" charset="0"/>
                <a:cs typeface="Times New Roman" pitchFamily="18" charset="0"/>
              </a:rPr>
              <a:t>The following Details will help you find out which type of </a:t>
            </a:r>
            <a:r>
              <a:rPr lang="en-US" sz="2800" b="1" u="sng" dirty="0">
                <a:solidFill>
                  <a:srgbClr val="7030A0"/>
                </a:solidFill>
                <a:highlight>
                  <a:srgbClr val="FFFF00"/>
                </a:highlight>
                <a:latin typeface="Times New Roman" pitchFamily="18" charset="0"/>
                <a:cs typeface="Times New Roman" pitchFamily="18" charset="0"/>
              </a:rPr>
              <a:t>INCOME TAX</a:t>
            </a:r>
            <a:r>
              <a:rPr lang="en-US" sz="2800" b="1" dirty="0">
                <a:solidFill>
                  <a:srgbClr val="7030A0"/>
                </a:solidFill>
                <a:highlight>
                  <a:srgbClr val="FFFF00"/>
                </a:highlight>
                <a:latin typeface="Times New Roman" pitchFamily="18" charset="0"/>
                <a:cs typeface="Times New Roman" pitchFamily="18" charset="0"/>
              </a:rPr>
              <a:t> </a:t>
            </a:r>
            <a:r>
              <a:rPr lang="en-US" sz="2800" b="1" dirty="0">
                <a:solidFill>
                  <a:srgbClr val="7030A0"/>
                </a:solidFill>
                <a:latin typeface="Times New Roman" pitchFamily="18" charset="0"/>
                <a:cs typeface="Times New Roman" pitchFamily="18" charset="0"/>
              </a:rPr>
              <a:t>return is applicable to you for FY 2022-23.</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345920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3860800" y="1325552"/>
            <a:ext cx="4203700" cy="584775"/>
          </a:xfrm>
          <a:prstGeom prst="rect">
            <a:avLst/>
          </a:prstGeom>
          <a:noFill/>
        </p:spPr>
        <p:txBody>
          <a:bodyPr wrap="square" rtlCol="0">
            <a:spAutoFit/>
          </a:bodyPr>
          <a:lstStyle/>
          <a:p>
            <a:pPr algn="ctr"/>
            <a:r>
              <a:rPr lang="en-US" sz="3200" b="1" u="sng" dirty="0">
                <a:solidFill>
                  <a:srgbClr val="0070C0"/>
                </a:solidFill>
                <a:latin typeface="Times New Roman" pitchFamily="18" charset="0"/>
                <a:cs typeface="Times New Roman" pitchFamily="18" charset="0"/>
                <a:hlinkClick r:id="rId3"/>
              </a:rPr>
              <a:t>ITR-1 OR SAHAJ</a:t>
            </a:r>
            <a:r>
              <a:rPr lang="en-US" sz="3200" b="1" u="sng" dirty="0">
                <a:solidFill>
                  <a:srgbClr val="0070C0"/>
                </a:solidFill>
                <a:latin typeface="Times New Roman" pitchFamily="18" charset="0"/>
                <a:cs typeface="Times New Roman" pitchFamily="18" charset="0"/>
              </a:rPr>
              <a:t>.</a:t>
            </a:r>
            <a:endParaRPr lang="en-US" sz="3200" b="1" dirty="0">
              <a:solidFill>
                <a:srgbClr val="0070C0"/>
              </a:solidFill>
              <a:latin typeface="Times New Roman" pitchFamily="18" charset="0"/>
              <a:cs typeface="Times New Roman" pitchFamily="18" charset="0"/>
            </a:endParaRPr>
          </a:p>
        </p:txBody>
      </p:sp>
      <p:sp>
        <p:nvSpPr>
          <p:cNvPr id="3" name="TextBox 2"/>
          <p:cNvSpPr txBox="1"/>
          <p:nvPr/>
        </p:nvSpPr>
        <p:spPr>
          <a:xfrm>
            <a:off x="406400" y="2413000"/>
            <a:ext cx="11430000" cy="3108543"/>
          </a:xfrm>
          <a:prstGeom prst="rect">
            <a:avLst/>
          </a:prstGeom>
          <a:noFill/>
        </p:spPr>
        <p:txBody>
          <a:bodyPr wrap="square" rtlCol="0">
            <a:spAutoFit/>
          </a:bodyPr>
          <a:lstStyle/>
          <a:p>
            <a:pPr algn="just"/>
            <a:r>
              <a:rPr lang="en-US" sz="2800" dirty="0">
                <a:latin typeface="Times New Roman" pitchFamily="18" charset="0"/>
                <a:cs typeface="Times New Roman" pitchFamily="18" charset="0"/>
              </a:rPr>
              <a:t>This Return Form is for a</a:t>
            </a:r>
            <a:r>
              <a:rPr lang="en-US" sz="2800" dirty="0">
                <a:solidFill>
                  <a:srgbClr val="C00000"/>
                </a:solidFill>
                <a:latin typeface="Times New Roman" pitchFamily="18" charset="0"/>
                <a:cs typeface="Times New Roman" pitchFamily="18" charset="0"/>
              </a:rPr>
              <a:t> </a:t>
            </a:r>
            <a:r>
              <a:rPr lang="en-US" sz="2800" b="1" dirty="0">
                <a:solidFill>
                  <a:srgbClr val="C00000"/>
                </a:solidFill>
                <a:latin typeface="Times New Roman" pitchFamily="18" charset="0"/>
                <a:cs typeface="Times New Roman" pitchFamily="18" charset="0"/>
              </a:rPr>
              <a:t>resident individual</a:t>
            </a:r>
            <a:r>
              <a:rPr lang="en-US" sz="2800" dirty="0">
                <a:latin typeface="Times New Roman" pitchFamily="18" charset="0"/>
                <a:cs typeface="Times New Roman" pitchFamily="18" charset="0"/>
              </a:rPr>
              <a:t> whose total income for the AY 2023-24 includes:</a:t>
            </a:r>
          </a:p>
          <a:p>
            <a:pPr algn="just"/>
            <a:endParaRPr lang="en-US" sz="2800" dirty="0">
              <a:latin typeface="Times New Roman" pitchFamily="18" charset="0"/>
              <a:cs typeface="Times New Roman" pitchFamily="18" charset="0"/>
            </a:endParaRPr>
          </a:p>
          <a:p>
            <a:pPr marL="457200" lvl="0" indent="-457200" algn="just">
              <a:buFont typeface="Wingdings" pitchFamily="2" charset="2"/>
              <a:buChar char="Ø"/>
            </a:pPr>
            <a:r>
              <a:rPr lang="en-US" sz="2800" b="1" dirty="0">
                <a:latin typeface="Times New Roman" pitchFamily="18" charset="0"/>
                <a:cs typeface="Times New Roman" pitchFamily="18" charset="0"/>
              </a:rPr>
              <a:t>Income from Salary/ </a:t>
            </a:r>
            <a:r>
              <a:rPr lang="en-US" sz="2800" b="1" u="sng" dirty="0">
                <a:latin typeface="Times New Roman" pitchFamily="18" charset="0"/>
                <a:cs typeface="Times New Roman" pitchFamily="18" charset="0"/>
                <a:hlinkClick r:id="rId4"/>
              </a:rPr>
              <a:t>Pension</a:t>
            </a:r>
            <a:r>
              <a:rPr lang="en-US" sz="2800" b="1" dirty="0">
                <a:latin typeface="Times New Roman" pitchFamily="18" charset="0"/>
                <a:cs typeface="Times New Roman" pitchFamily="18" charset="0"/>
              </a:rPr>
              <a:t>; or</a:t>
            </a:r>
          </a:p>
          <a:p>
            <a:pPr lvl="0" algn="just"/>
            <a:endParaRPr lang="en-US" sz="2800" b="1" dirty="0">
              <a:latin typeface="Times New Roman" pitchFamily="18" charset="0"/>
              <a:cs typeface="Times New Roman" pitchFamily="18" charset="0"/>
            </a:endParaRPr>
          </a:p>
          <a:p>
            <a:pPr marL="457200" lvl="0" indent="-457200" algn="just">
              <a:buFont typeface="Wingdings" pitchFamily="2" charset="2"/>
              <a:buChar char="Ø"/>
            </a:pPr>
            <a:r>
              <a:rPr lang="en-US" sz="2800" b="1" dirty="0">
                <a:latin typeface="Times New Roman" pitchFamily="18" charset="0"/>
                <a:cs typeface="Times New Roman" pitchFamily="18" charset="0"/>
              </a:rPr>
              <a:t>Income from One </a:t>
            </a:r>
            <a:r>
              <a:rPr lang="en-US" sz="2800" b="1" u="sng" dirty="0">
                <a:latin typeface="Times New Roman" pitchFamily="18" charset="0"/>
                <a:cs typeface="Times New Roman" pitchFamily="18" charset="0"/>
                <a:hlinkClick r:id="rId5"/>
              </a:rPr>
              <a:t>House Property</a:t>
            </a:r>
            <a:r>
              <a:rPr lang="en-US" sz="2800" b="1" dirty="0">
                <a:latin typeface="Times New Roman" pitchFamily="18" charset="0"/>
                <a:cs typeface="Times New Roman" pitchFamily="18" charset="0"/>
              </a:rPr>
              <a:t> (excluding cases where loss is brought forward from previous years); or</a:t>
            </a:r>
          </a:p>
        </p:txBody>
      </p:sp>
      <p:sp>
        <p:nvSpPr>
          <p:cNvPr id="5" name="TextBox 4"/>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100224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84200" y="2387382"/>
            <a:ext cx="11277600" cy="2308324"/>
          </a:xfrm>
          <a:prstGeom prst="rect">
            <a:avLst/>
          </a:prstGeom>
          <a:noFill/>
        </p:spPr>
        <p:txBody>
          <a:bodyPr wrap="square" rtlCol="0">
            <a:spAutoFit/>
          </a:bodyPr>
          <a:lstStyle/>
          <a:p>
            <a:pPr marL="457200" lvl="0" indent="-457200" algn="just">
              <a:buFont typeface="Wingdings" pitchFamily="2" charset="2"/>
              <a:buChar char="Ø"/>
            </a:pPr>
            <a:r>
              <a:rPr lang="en-US" sz="3600" b="1" dirty="0">
                <a:latin typeface="Times New Roman" pitchFamily="18" charset="0"/>
                <a:cs typeface="Times New Roman" pitchFamily="18" charset="0"/>
              </a:rPr>
              <a:t>Income from Other Sources </a:t>
            </a:r>
            <a:r>
              <a:rPr lang="en-US" sz="3600" b="1" dirty="0">
                <a:solidFill>
                  <a:srgbClr val="C00000"/>
                </a:solidFill>
                <a:latin typeface="Times New Roman" pitchFamily="18" charset="0"/>
                <a:cs typeface="Times New Roman" pitchFamily="18" charset="0"/>
              </a:rPr>
              <a:t>(excluding Winning from Lottery and Income from Race Horses)</a:t>
            </a:r>
          </a:p>
          <a:p>
            <a:pPr lvl="0" algn="just"/>
            <a:endParaRPr lang="en-US" sz="3600" b="1" dirty="0">
              <a:latin typeface="Times New Roman" pitchFamily="18" charset="0"/>
              <a:cs typeface="Times New Roman" pitchFamily="18" charset="0"/>
            </a:endParaRPr>
          </a:p>
          <a:p>
            <a:pPr marL="457200" lvl="0" indent="-457200" algn="just">
              <a:buFont typeface="Wingdings" pitchFamily="2" charset="2"/>
              <a:buChar char="Ø"/>
            </a:pPr>
            <a:r>
              <a:rPr lang="en-US" sz="3600" b="1" dirty="0">
                <a:latin typeface="Times New Roman" pitchFamily="18" charset="0"/>
                <a:cs typeface="Times New Roman" pitchFamily="18" charset="0"/>
              </a:rPr>
              <a:t>Agricultural income up to </a:t>
            </a:r>
            <a:r>
              <a:rPr lang="en-US" sz="3600" b="1" dirty="0" err="1">
                <a:solidFill>
                  <a:srgbClr val="C00000"/>
                </a:solidFill>
                <a:latin typeface="Times New Roman" pitchFamily="18" charset="0"/>
                <a:cs typeface="Times New Roman" pitchFamily="18" charset="0"/>
              </a:rPr>
              <a:t>Rs</a:t>
            </a:r>
            <a:r>
              <a:rPr lang="en-US" sz="3600" b="1" dirty="0">
                <a:solidFill>
                  <a:srgbClr val="C00000"/>
                </a:solidFill>
                <a:latin typeface="Times New Roman" pitchFamily="18" charset="0"/>
                <a:cs typeface="Times New Roman" pitchFamily="18" charset="0"/>
              </a:rPr>
              <a:t> 5000.</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a:t>
            </a:r>
            <a:endParaRPr lang="hi-IN" sz="2400" b="1" dirty="0">
              <a:latin typeface="Times New Roman" pitchFamily="18" charset="0"/>
            </a:endParaRPr>
          </a:p>
        </p:txBody>
      </p:sp>
    </p:spTree>
    <p:extLst>
      <p:ext uri="{BB962C8B-B14F-4D97-AF65-F5344CB8AC3E}">
        <p14:creationId xmlns="" xmlns:p14="http://schemas.microsoft.com/office/powerpoint/2010/main" val="52260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457200" y="1173480"/>
            <a:ext cx="11569700" cy="4585871"/>
          </a:xfrm>
          <a:prstGeom prst="rect">
            <a:avLst/>
          </a:prstGeom>
          <a:noFill/>
        </p:spPr>
        <p:txBody>
          <a:bodyPr wrap="square" rtlCol="0">
            <a:spAutoFit/>
          </a:bodyPr>
          <a:lstStyle/>
          <a:p>
            <a:pPr algn="ctr"/>
            <a:r>
              <a:rPr lang="en-US" sz="3600" b="1" u="sng" dirty="0">
                <a:solidFill>
                  <a:srgbClr val="002060"/>
                </a:solidFill>
                <a:latin typeface="Times New Roman" pitchFamily="18" charset="0"/>
                <a:cs typeface="Times New Roman" pitchFamily="18" charset="0"/>
              </a:rPr>
              <a:t>Who cannot use ITR-1 Form?</a:t>
            </a:r>
          </a:p>
          <a:p>
            <a:pPr algn="just"/>
            <a:endParaRPr lang="en-US" sz="3200"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3200" b="1" dirty="0">
                <a:solidFill>
                  <a:srgbClr val="7030A0"/>
                </a:solidFill>
                <a:latin typeface="Times New Roman" pitchFamily="18" charset="0"/>
                <a:cs typeface="Times New Roman" pitchFamily="18" charset="0"/>
              </a:rPr>
              <a:t>Total income exceeding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50 lakh</a:t>
            </a:r>
          </a:p>
          <a:p>
            <a:pPr lvl="0" algn="just"/>
            <a:endParaRPr lang="en-US" sz="3200" b="1" dirty="0">
              <a:solidFill>
                <a:srgbClr val="7030A0"/>
              </a:solidFill>
              <a:latin typeface="Times New Roman" pitchFamily="18" charset="0"/>
              <a:cs typeface="Times New Roman" pitchFamily="18" charset="0"/>
            </a:endParaRPr>
          </a:p>
          <a:p>
            <a:pPr marL="457200" indent="-457200" algn="just">
              <a:buFont typeface="Arial" pitchFamily="34" charset="0"/>
              <a:buChar char="•"/>
            </a:pPr>
            <a:r>
              <a:rPr lang="en-US" sz="3200" b="1" dirty="0">
                <a:solidFill>
                  <a:srgbClr val="7030A0"/>
                </a:solidFill>
                <a:latin typeface="Times New Roman" pitchFamily="18" charset="0"/>
                <a:cs typeface="Times New Roman" pitchFamily="18" charset="0"/>
              </a:rPr>
              <a:t>Agricultural income exceeding </a:t>
            </a:r>
            <a:r>
              <a:rPr lang="en-US" sz="3200" b="1" dirty="0" err="1">
                <a:solidFill>
                  <a:srgbClr val="FF0000"/>
                </a:solidFill>
                <a:latin typeface="Times New Roman" pitchFamily="18" charset="0"/>
                <a:cs typeface="Times New Roman" pitchFamily="18" charset="0"/>
              </a:rPr>
              <a:t>Rs</a:t>
            </a:r>
            <a:r>
              <a:rPr lang="en-US" sz="3200" b="1" dirty="0">
                <a:solidFill>
                  <a:srgbClr val="FF0000"/>
                </a:solidFill>
                <a:latin typeface="Times New Roman" pitchFamily="18" charset="0"/>
                <a:cs typeface="Times New Roman" pitchFamily="18" charset="0"/>
              </a:rPr>
              <a:t> 5000</a:t>
            </a:r>
          </a:p>
          <a:p>
            <a:pPr lvl="0" algn="just"/>
            <a:endParaRPr lang="en-US" sz="32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3200" b="1" dirty="0">
                <a:solidFill>
                  <a:srgbClr val="7030A0"/>
                </a:solidFill>
                <a:latin typeface="Times New Roman" pitchFamily="18" charset="0"/>
                <a:cs typeface="Times New Roman" pitchFamily="18" charset="0"/>
              </a:rPr>
              <a:t>If you have </a:t>
            </a:r>
            <a:r>
              <a:rPr lang="en-US" sz="3200" b="1" dirty="0">
                <a:solidFill>
                  <a:srgbClr val="C00000"/>
                </a:solidFill>
                <a:latin typeface="Times New Roman" pitchFamily="18" charset="0"/>
                <a:cs typeface="Times New Roman" pitchFamily="18" charset="0"/>
              </a:rPr>
              <a:t>taxable capital gains</a:t>
            </a:r>
          </a:p>
          <a:p>
            <a:pPr lvl="0" algn="just"/>
            <a:endParaRPr lang="en-US" sz="32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3200" b="1" dirty="0">
                <a:solidFill>
                  <a:srgbClr val="7030A0"/>
                </a:solidFill>
                <a:latin typeface="Times New Roman" pitchFamily="18" charset="0"/>
                <a:cs typeface="Times New Roman" pitchFamily="18" charset="0"/>
              </a:rPr>
              <a:t>If you have income from </a:t>
            </a:r>
            <a:r>
              <a:rPr lang="en-US" sz="3200" b="1" dirty="0">
                <a:solidFill>
                  <a:srgbClr val="FF0000"/>
                </a:solidFill>
                <a:latin typeface="Times New Roman" pitchFamily="18" charset="0"/>
                <a:cs typeface="Times New Roman" pitchFamily="18" charset="0"/>
              </a:rPr>
              <a:t>business or profession</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90810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1000"/>
                                        <p:tgtEl>
                                          <p:spTgt spid="2">
                                            <p:txEl>
                                              <p:pRg st="6" end="6"/>
                                            </p:txEl>
                                          </p:spTgt>
                                        </p:tgtEl>
                                      </p:cBhvr>
                                    </p:animEffect>
                                    <p:anim calcmode="lin" valueType="num">
                                      <p:cBhvr>
                                        <p:cTn id="2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wipe(down)">
                                      <p:cBhvr>
                                        <p:cTn id="3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0161"/>
            <a:ext cx="1554480" cy="83312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99440" y="1814255"/>
            <a:ext cx="10586720" cy="2958502"/>
          </a:xfrm>
          <a:prstGeom prst="rect">
            <a:avLst/>
          </a:prstGeom>
          <a:noFill/>
        </p:spPr>
        <p:txBody>
          <a:bodyPr wrap="square" rtlCol="0">
            <a:spAutoFit/>
          </a:bodyPr>
          <a:lstStyle/>
          <a:p>
            <a:pPr algn="just">
              <a:lnSpc>
                <a:spcPct val="150000"/>
              </a:lnSpc>
            </a:pPr>
            <a:r>
              <a:rPr lang="en-US" sz="3200" b="1" dirty="0">
                <a:latin typeface="Times New Roman" pitchFamily="18" charset="0"/>
                <a:cs typeface="Times New Roman" pitchFamily="18" charset="0"/>
              </a:rPr>
              <a:t>ITR stands for Income Tax Return. </a:t>
            </a:r>
            <a:r>
              <a:rPr lang="en-US" sz="3200" b="1" dirty="0">
                <a:solidFill>
                  <a:srgbClr val="FF0000"/>
                </a:solidFill>
                <a:latin typeface="Times New Roman" pitchFamily="18" charset="0"/>
                <a:cs typeface="Times New Roman" pitchFamily="18" charset="0"/>
              </a:rPr>
              <a:t>The Income Tax Act, 1961 </a:t>
            </a:r>
            <a:r>
              <a:rPr lang="en-US" sz="3200" b="1" dirty="0">
                <a:latin typeface="Times New Roman" pitchFamily="18" charset="0"/>
                <a:cs typeface="Times New Roman" pitchFamily="18" charset="0"/>
              </a:rPr>
              <a:t>releases all the ITR forms and specifies the procedures to be followed. This article gives an in-depth understanding of the ITR definition and types of ITR forms.</a:t>
            </a:r>
          </a:p>
        </p:txBody>
      </p:sp>
    </p:spTree>
    <p:extLst>
      <p:ext uri="{BB962C8B-B14F-4D97-AF65-F5344CB8AC3E}">
        <p14:creationId xmlns="" xmlns:p14="http://schemas.microsoft.com/office/powerpoint/2010/main" val="192086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330200" y="2002496"/>
            <a:ext cx="11684000" cy="3416320"/>
          </a:xfrm>
          <a:prstGeom prst="rect">
            <a:avLst/>
          </a:prstGeom>
          <a:noFill/>
        </p:spPr>
        <p:txBody>
          <a:bodyPr wrap="square" rtlCol="0">
            <a:spAutoFit/>
          </a:bodyPr>
          <a:lstStyle/>
          <a:p>
            <a:pPr marL="457200" lvl="0" indent="-457200" algn="just">
              <a:buFont typeface="Arial" pitchFamily="34" charset="0"/>
              <a:buChar char="•"/>
            </a:pPr>
            <a:r>
              <a:rPr lang="en-US" sz="3600" b="1" dirty="0">
                <a:solidFill>
                  <a:srgbClr val="7030A0"/>
                </a:solidFill>
                <a:latin typeface="Times New Roman" pitchFamily="18" charset="0"/>
                <a:cs typeface="Times New Roman" pitchFamily="18" charset="0"/>
              </a:rPr>
              <a:t>Having income from more than one house property</a:t>
            </a:r>
          </a:p>
          <a:p>
            <a:pPr lvl="0" algn="just"/>
            <a:endParaRPr lang="en-US" sz="36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3600" b="1" dirty="0">
                <a:solidFill>
                  <a:schemeClr val="accent1">
                    <a:lumMod val="50000"/>
                  </a:schemeClr>
                </a:solidFill>
                <a:latin typeface="Times New Roman" pitchFamily="18" charset="0"/>
                <a:cs typeface="Times New Roman" pitchFamily="18" charset="0"/>
              </a:rPr>
              <a:t>If you are a Director in a company</a:t>
            </a:r>
          </a:p>
          <a:p>
            <a:pPr lvl="0" algn="just"/>
            <a:endParaRPr lang="en-US" sz="36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3600" b="1" dirty="0">
                <a:solidFill>
                  <a:srgbClr val="7030A0"/>
                </a:solidFill>
                <a:latin typeface="Times New Roman" pitchFamily="18" charset="0"/>
                <a:cs typeface="Times New Roman" pitchFamily="18" charset="0"/>
              </a:rPr>
              <a:t>If you have had investments in unlisted equity shares at any time during the financial year</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66245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812800" y="1826168"/>
            <a:ext cx="11099800" cy="4031873"/>
          </a:xfrm>
          <a:prstGeom prst="rect">
            <a:avLst/>
          </a:prstGeom>
          <a:noFill/>
        </p:spPr>
        <p:txBody>
          <a:bodyPr wrap="square" rtlCol="0">
            <a:spAutoFit/>
          </a:bodyPr>
          <a:lstStyle/>
          <a:p>
            <a:pPr marL="457200" lvl="0" indent="-457200" algn="just">
              <a:buFont typeface="Arial" pitchFamily="34" charset="0"/>
              <a:buChar char="•"/>
            </a:pPr>
            <a:r>
              <a:rPr lang="en-US" sz="3200" b="1" dirty="0">
                <a:solidFill>
                  <a:srgbClr val="C00000"/>
                </a:solidFill>
                <a:latin typeface="Times New Roman" pitchFamily="18" charset="0"/>
                <a:cs typeface="Times New Roman" pitchFamily="18" charset="0"/>
              </a:rPr>
              <a:t>Owning assets </a:t>
            </a:r>
            <a:r>
              <a:rPr lang="en-US" sz="3200" b="1" dirty="0">
                <a:solidFill>
                  <a:srgbClr val="FF0000"/>
                </a:solidFill>
                <a:latin typeface="Times New Roman" pitchFamily="18" charset="0"/>
                <a:cs typeface="Times New Roman" pitchFamily="18" charset="0"/>
              </a:rPr>
              <a:t>(including financial interest in any entity) </a:t>
            </a:r>
            <a:r>
              <a:rPr lang="en-US" sz="3200" b="1" dirty="0">
                <a:solidFill>
                  <a:srgbClr val="C00000"/>
                </a:solidFill>
                <a:latin typeface="Times New Roman" pitchFamily="18" charset="0"/>
                <a:cs typeface="Times New Roman" pitchFamily="18" charset="0"/>
              </a:rPr>
              <a:t>outside India</a:t>
            </a:r>
            <a:r>
              <a:rPr lang="en-US" sz="3200" b="1" dirty="0">
                <a:solidFill>
                  <a:srgbClr val="FF0000"/>
                </a:solidFill>
                <a:latin typeface="Times New Roman" pitchFamily="18" charset="0"/>
                <a:cs typeface="Times New Roman" pitchFamily="18" charset="0"/>
              </a:rPr>
              <a:t>, </a:t>
            </a:r>
            <a:r>
              <a:rPr lang="en-US" sz="3200" b="1" dirty="0">
                <a:solidFill>
                  <a:srgbClr val="C00000"/>
                </a:solidFill>
                <a:latin typeface="Times New Roman" pitchFamily="18" charset="0"/>
                <a:cs typeface="Times New Roman" pitchFamily="18" charset="0"/>
              </a:rPr>
              <a:t>including signing authority in any account located outside India</a:t>
            </a:r>
          </a:p>
          <a:p>
            <a:pPr lvl="0" algn="just"/>
            <a:endParaRPr lang="en-US" sz="3200" b="1" dirty="0">
              <a:solidFill>
                <a:srgbClr val="FF0000"/>
              </a:solidFill>
              <a:latin typeface="Times New Roman" pitchFamily="18" charset="0"/>
              <a:cs typeface="Times New Roman" pitchFamily="18" charset="0"/>
            </a:endParaRPr>
          </a:p>
          <a:p>
            <a:pPr marL="457200" lvl="0" indent="-457200" algn="just">
              <a:buFont typeface="Arial" pitchFamily="34" charset="0"/>
              <a:buChar char="•"/>
            </a:pPr>
            <a:r>
              <a:rPr lang="en-US" sz="3200" b="1" dirty="0">
                <a:solidFill>
                  <a:schemeClr val="accent1">
                    <a:lumMod val="50000"/>
                  </a:schemeClr>
                </a:solidFill>
                <a:latin typeface="Times New Roman" pitchFamily="18" charset="0"/>
                <a:cs typeface="Times New Roman" pitchFamily="18" charset="0"/>
              </a:rPr>
              <a:t>If you are a resident not ordinarily resident (RNOR) and non-resident</a:t>
            </a:r>
          </a:p>
          <a:p>
            <a:pPr lvl="0" algn="just"/>
            <a:endParaRPr lang="en-US" sz="3200" b="1" dirty="0">
              <a:solidFill>
                <a:srgbClr val="FF0000"/>
              </a:solidFill>
              <a:latin typeface="Times New Roman" pitchFamily="18" charset="0"/>
              <a:cs typeface="Times New Roman" pitchFamily="18" charset="0"/>
            </a:endParaRPr>
          </a:p>
          <a:p>
            <a:pPr marL="457200" lvl="0" indent="-457200" algn="just">
              <a:buFont typeface="Arial" pitchFamily="34" charset="0"/>
              <a:buChar char="•"/>
            </a:pPr>
            <a:r>
              <a:rPr lang="en-US" sz="3200" b="1" dirty="0">
                <a:solidFill>
                  <a:srgbClr val="FF0000"/>
                </a:solidFill>
                <a:latin typeface="Times New Roman" pitchFamily="18" charset="0"/>
                <a:cs typeface="Times New Roman" pitchFamily="18" charset="0"/>
              </a:rPr>
              <a:t>Having any </a:t>
            </a:r>
            <a:r>
              <a:rPr lang="en-US" sz="3200" b="1" dirty="0">
                <a:solidFill>
                  <a:srgbClr val="C00000"/>
                </a:solidFill>
                <a:latin typeface="Times New Roman" pitchFamily="18" charset="0"/>
                <a:cs typeface="Times New Roman" pitchFamily="18" charset="0"/>
              </a:rPr>
              <a:t>foreign income</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270577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28072" y="877455"/>
            <a:ext cx="11221027" cy="5262979"/>
          </a:xfrm>
          <a:prstGeom prst="rect">
            <a:avLst/>
          </a:prstGeom>
          <a:noFill/>
        </p:spPr>
        <p:txBody>
          <a:bodyPr wrap="square" rtlCol="0">
            <a:spAutoFit/>
          </a:bodyPr>
          <a:lstStyle/>
          <a:p>
            <a:pPr marL="457200" lvl="0" indent="-457200" algn="just">
              <a:buFont typeface="Arial" pitchFamily="34" charset="0"/>
              <a:buChar char="•"/>
            </a:pPr>
            <a:r>
              <a:rPr lang="en-US" sz="2800" b="1" dirty="0">
                <a:solidFill>
                  <a:srgbClr val="7030A0"/>
                </a:solidFill>
                <a:latin typeface="Times New Roman" pitchFamily="18" charset="0"/>
                <a:cs typeface="Times New Roman" pitchFamily="18" charset="0"/>
              </a:rPr>
              <a:t>If you are assessable in respect of income of another person in respect of which </a:t>
            </a:r>
            <a:r>
              <a:rPr lang="en-US" sz="2800" b="1" dirty="0">
                <a:solidFill>
                  <a:schemeClr val="accent1">
                    <a:lumMod val="50000"/>
                  </a:schemeClr>
                </a:solidFill>
                <a:latin typeface="Times New Roman" pitchFamily="18" charset="0"/>
                <a:cs typeface="Times New Roman" pitchFamily="18" charset="0"/>
              </a:rPr>
              <a:t>tax is deducted in the hands of the other person</a:t>
            </a:r>
            <a:r>
              <a:rPr lang="en-US" sz="2800" b="1" dirty="0">
                <a:solidFill>
                  <a:srgbClr val="7030A0"/>
                </a:solidFill>
                <a:latin typeface="Times New Roman" pitchFamily="18" charset="0"/>
                <a:cs typeface="Times New Roman" pitchFamily="18" charset="0"/>
              </a:rPr>
              <a:t>.</a:t>
            </a:r>
          </a:p>
          <a:p>
            <a:pPr marL="457200" lvl="0" indent="-457200" algn="just">
              <a:buFont typeface="Arial" pitchFamily="34" charset="0"/>
              <a:buChar char="•"/>
            </a:pPr>
            <a:endParaRPr lang="en-US" sz="28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2800" b="1" dirty="0">
                <a:solidFill>
                  <a:srgbClr val="7030A0"/>
                </a:solidFill>
                <a:latin typeface="Times New Roman" pitchFamily="18" charset="0"/>
                <a:cs typeface="Times New Roman" pitchFamily="18" charset="0"/>
              </a:rPr>
              <a:t>If tax has been deducted under Section </a:t>
            </a:r>
            <a:r>
              <a:rPr lang="en-US" sz="2800" b="1" dirty="0" smtClean="0">
                <a:solidFill>
                  <a:srgbClr val="7030A0"/>
                </a:solidFill>
                <a:latin typeface="Times New Roman" pitchFamily="18" charset="0"/>
                <a:cs typeface="Times New Roman" pitchFamily="18" charset="0"/>
              </a:rPr>
              <a:t>194N</a:t>
            </a:r>
            <a:r>
              <a:rPr lang="en-US" sz="2800" b="1" dirty="0" smtClean="0">
                <a:solidFill>
                  <a:schemeClr val="accent1">
                    <a:lumMod val="50000"/>
                  </a:schemeClr>
                </a:solidFill>
                <a:latin typeface="Times New Roman" pitchFamily="18" charset="0"/>
                <a:cs typeface="Times New Roman" pitchFamily="18" charset="0"/>
              </a:rPr>
              <a:t>(cash </a:t>
            </a:r>
            <a:r>
              <a:rPr lang="en-US" sz="2800" b="1" dirty="0" err="1" smtClean="0">
                <a:solidFill>
                  <a:schemeClr val="accent1">
                    <a:lumMod val="50000"/>
                  </a:schemeClr>
                </a:solidFill>
                <a:latin typeface="Times New Roman" pitchFamily="18" charset="0"/>
                <a:cs typeface="Times New Roman" pitchFamily="18" charset="0"/>
              </a:rPr>
              <a:t>withdrawl</a:t>
            </a:r>
            <a:r>
              <a:rPr lang="en-US" sz="2800" b="1" dirty="0" smtClean="0">
                <a:solidFill>
                  <a:schemeClr val="accent1">
                    <a:lumMod val="50000"/>
                  </a:schemeClr>
                </a:solidFill>
                <a:latin typeface="Times New Roman" pitchFamily="18" charset="0"/>
                <a:cs typeface="Times New Roman" pitchFamily="18" charset="0"/>
              </a:rPr>
              <a:t> exceeds 20Lacs with NO ITR in last 3 years or 1 </a:t>
            </a:r>
            <a:r>
              <a:rPr lang="en-US" sz="2800" b="1" dirty="0" err="1" smtClean="0">
                <a:solidFill>
                  <a:schemeClr val="accent1">
                    <a:lumMod val="50000"/>
                  </a:schemeClr>
                </a:solidFill>
                <a:latin typeface="Times New Roman" pitchFamily="18" charset="0"/>
                <a:cs typeface="Times New Roman" pitchFamily="18" charset="0"/>
              </a:rPr>
              <a:t>Crore</a:t>
            </a:r>
            <a:r>
              <a:rPr lang="en-US" sz="2800" b="1" dirty="0" smtClean="0">
                <a:solidFill>
                  <a:schemeClr val="accent1">
                    <a:lumMod val="50000"/>
                  </a:schemeClr>
                </a:solidFill>
                <a:latin typeface="Times New Roman" pitchFamily="18" charset="0"/>
                <a:cs typeface="Times New Roman" pitchFamily="18" charset="0"/>
              </a:rPr>
              <a:t> if ITR files in any of previous 3 years)</a:t>
            </a:r>
            <a:endParaRPr lang="en-US" sz="2800" b="1" dirty="0">
              <a:solidFill>
                <a:schemeClr val="accent1">
                  <a:lumMod val="50000"/>
                </a:schemeClr>
              </a:solidFill>
              <a:latin typeface="Times New Roman" pitchFamily="18" charset="0"/>
              <a:cs typeface="Times New Roman" pitchFamily="18" charset="0"/>
            </a:endParaRPr>
          </a:p>
          <a:p>
            <a:pPr marL="457200" lvl="0" indent="-457200" algn="just">
              <a:buFont typeface="Arial" pitchFamily="34" charset="0"/>
              <a:buChar char="•"/>
            </a:pPr>
            <a:endParaRPr lang="en-US" sz="28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2800" b="1" dirty="0" smtClean="0">
                <a:solidFill>
                  <a:srgbClr val="7030A0"/>
                </a:solidFill>
                <a:latin typeface="Times New Roman" pitchFamily="18" charset="0"/>
                <a:cs typeface="Times New Roman" pitchFamily="18" charset="0"/>
              </a:rPr>
              <a:t>If </a:t>
            </a:r>
            <a:r>
              <a:rPr lang="en-US" sz="2800" b="1" dirty="0">
                <a:solidFill>
                  <a:srgbClr val="7030A0"/>
                </a:solidFill>
                <a:latin typeface="Times New Roman" pitchFamily="18" charset="0"/>
                <a:cs typeface="Times New Roman" pitchFamily="18" charset="0"/>
              </a:rPr>
              <a:t>in case payment or deduction of tax has been deferred on </a:t>
            </a:r>
            <a:r>
              <a:rPr lang="en-US" sz="2800" b="1" dirty="0" smtClean="0">
                <a:solidFill>
                  <a:srgbClr val="7030A0"/>
                </a:solidFill>
                <a:latin typeface="Times New Roman" pitchFamily="18" charset="0"/>
                <a:cs typeface="Times New Roman" pitchFamily="18" charset="0"/>
              </a:rPr>
              <a:t>ESOP(Employee Stock Option Plan)</a:t>
            </a:r>
            <a:endParaRPr lang="en-US" sz="2800" b="1" dirty="0">
              <a:solidFill>
                <a:srgbClr val="7030A0"/>
              </a:solidFill>
              <a:latin typeface="Times New Roman" pitchFamily="18" charset="0"/>
              <a:cs typeface="Times New Roman" pitchFamily="18" charset="0"/>
            </a:endParaRPr>
          </a:p>
          <a:p>
            <a:pPr marL="457200" lvl="0" indent="-457200" algn="just"/>
            <a:endParaRPr lang="en-US" sz="2800" b="1" dirty="0">
              <a:solidFill>
                <a:srgbClr val="7030A0"/>
              </a:solidFill>
              <a:latin typeface="Times New Roman" pitchFamily="18" charset="0"/>
              <a:cs typeface="Times New Roman" pitchFamily="18" charset="0"/>
            </a:endParaRPr>
          </a:p>
          <a:p>
            <a:pPr marL="457200" lvl="0" indent="-457200" algn="just">
              <a:buFont typeface="Arial" pitchFamily="34" charset="0"/>
              <a:buChar char="•"/>
            </a:pPr>
            <a:r>
              <a:rPr lang="en-US" sz="2800" b="1" dirty="0">
                <a:solidFill>
                  <a:srgbClr val="7030A0"/>
                </a:solidFill>
                <a:latin typeface="Times New Roman" pitchFamily="18" charset="0"/>
                <a:cs typeface="Times New Roman" pitchFamily="18" charset="0"/>
              </a:rPr>
              <a:t>If you have any </a:t>
            </a:r>
            <a:r>
              <a:rPr lang="en-US" sz="2800" b="1" dirty="0">
                <a:solidFill>
                  <a:schemeClr val="accent1">
                    <a:lumMod val="50000"/>
                  </a:schemeClr>
                </a:solidFill>
                <a:latin typeface="Times New Roman" pitchFamily="18" charset="0"/>
                <a:cs typeface="Times New Roman" pitchFamily="18" charset="0"/>
              </a:rPr>
              <a:t>brought forward loss or loss needs to be carried forward under any income head</a:t>
            </a:r>
          </a:p>
        </p:txBody>
      </p:sp>
    </p:spTree>
    <p:extLst>
      <p:ext uri="{BB962C8B-B14F-4D97-AF65-F5344CB8AC3E}">
        <p14:creationId xmlns="" xmlns:p14="http://schemas.microsoft.com/office/powerpoint/2010/main" val="31521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wipe(down)">
                                      <p:cBhvr>
                                        <p:cTn id="2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3" name="TextBox 2"/>
          <p:cNvSpPr txBox="1"/>
          <p:nvPr/>
        </p:nvSpPr>
        <p:spPr>
          <a:xfrm>
            <a:off x="266700" y="1282700"/>
            <a:ext cx="11734800" cy="3662541"/>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ITR-2</a:t>
            </a:r>
            <a:endParaRPr lang="en-US" sz="3200" b="1" u="sng" dirty="0">
              <a:latin typeface="Times New Roman" pitchFamily="18" charset="0"/>
              <a:cs typeface="Times New Roman" pitchFamily="18" charset="0"/>
            </a:endParaRPr>
          </a:p>
          <a:p>
            <a:pPr algn="ctr"/>
            <a:endParaRPr lang="en-US" sz="3200" b="1" dirty="0">
              <a:latin typeface="Times New Roman" pitchFamily="18" charset="0"/>
              <a:cs typeface="Times New Roman" pitchFamily="18" charset="0"/>
            </a:endParaRPr>
          </a:p>
          <a:p>
            <a:pPr algn="just"/>
            <a:r>
              <a:rPr lang="en-US" sz="2800" b="1" dirty="0">
                <a:solidFill>
                  <a:schemeClr val="accent6">
                    <a:lumMod val="90000"/>
                    <a:lumOff val="10000"/>
                  </a:schemeClr>
                </a:solidFill>
                <a:latin typeface="Times New Roman" pitchFamily="18" charset="0"/>
                <a:cs typeface="Times New Roman" pitchFamily="18" charset="0"/>
              </a:rPr>
              <a:t>ITR-2 is for the use of an individual or a Hindu Undivided Family (HUF) whose total income for the AY 2023-24 includes:</a:t>
            </a:r>
          </a:p>
          <a:p>
            <a:pPr algn="just"/>
            <a:endParaRPr lang="en-US" sz="2800" b="1" dirty="0">
              <a:latin typeface="Times New Roman" pitchFamily="18" charset="0"/>
              <a:cs typeface="Times New Roman" pitchFamily="18" charset="0"/>
            </a:endParaRPr>
          </a:p>
          <a:p>
            <a:pPr marL="457200" lvl="0" indent="-457200" algn="just">
              <a:buFont typeface="Courier New" pitchFamily="49" charset="0"/>
              <a:buChar char="o"/>
            </a:pPr>
            <a:r>
              <a:rPr lang="en-US" sz="2800" b="1" dirty="0">
                <a:solidFill>
                  <a:schemeClr val="accent1">
                    <a:lumMod val="50000"/>
                  </a:schemeClr>
                </a:solidFill>
                <a:latin typeface="Times New Roman" pitchFamily="18" charset="0"/>
                <a:cs typeface="Times New Roman" pitchFamily="18" charset="0"/>
              </a:rPr>
              <a:t>Income from Salary/Pension</a:t>
            </a:r>
          </a:p>
          <a:p>
            <a:pPr lvl="0" algn="just"/>
            <a:endParaRPr lang="en-US" sz="2800" b="1" dirty="0">
              <a:solidFill>
                <a:srgbClr val="002060"/>
              </a:solidFill>
              <a:latin typeface="Times New Roman" pitchFamily="18" charset="0"/>
              <a:cs typeface="Times New Roman" pitchFamily="18" charset="0"/>
            </a:endParaRPr>
          </a:p>
          <a:p>
            <a:pPr marL="457200" lvl="0" indent="-457200" algn="just">
              <a:buFont typeface="Courier New" pitchFamily="49" charset="0"/>
              <a:buChar char="o"/>
            </a:pPr>
            <a:r>
              <a:rPr lang="en-US" sz="2800" b="1" dirty="0">
                <a:solidFill>
                  <a:srgbClr val="002060"/>
                </a:solidFill>
                <a:latin typeface="Times New Roman" pitchFamily="18" charset="0"/>
                <a:cs typeface="Times New Roman" pitchFamily="18" charset="0"/>
              </a:rPr>
              <a:t>Income from House Property</a:t>
            </a:r>
          </a:p>
        </p:txBody>
      </p:sp>
      <p:sp>
        <p:nvSpPr>
          <p:cNvPr id="5" name="TextBox 4"/>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162926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190500" y="2168743"/>
            <a:ext cx="11747500" cy="3108543"/>
          </a:xfrm>
          <a:prstGeom prst="rect">
            <a:avLst/>
          </a:prstGeom>
          <a:noFill/>
        </p:spPr>
        <p:txBody>
          <a:bodyPr wrap="square" rtlCol="0">
            <a:spAutoFit/>
          </a:bodyPr>
          <a:lstStyle/>
          <a:p>
            <a:pPr marL="28575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Income from Other Sources (including </a:t>
            </a:r>
            <a:r>
              <a:rPr lang="en-US" sz="2800" b="1" dirty="0">
                <a:solidFill>
                  <a:schemeClr val="accent1">
                    <a:lumMod val="50000"/>
                  </a:schemeClr>
                </a:solidFill>
                <a:latin typeface="Times New Roman" pitchFamily="18" charset="0"/>
                <a:cs typeface="Times New Roman" pitchFamily="18" charset="0"/>
              </a:rPr>
              <a:t>Winnings from Lottery and Income from Race Horses</a:t>
            </a:r>
            <a:r>
              <a:rPr lang="en-US" sz="2800" b="1" dirty="0">
                <a:solidFill>
                  <a:srgbClr val="002060"/>
                </a:solidFill>
                <a:latin typeface="Times New Roman" pitchFamily="18" charset="0"/>
                <a:cs typeface="Times New Roman" pitchFamily="18" charset="0"/>
              </a:rPr>
              <a:t>)</a:t>
            </a:r>
          </a:p>
          <a:p>
            <a:pPr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chemeClr val="accent1">
                    <a:lumMod val="50000"/>
                  </a:schemeClr>
                </a:solidFill>
                <a:latin typeface="Times New Roman" pitchFamily="18" charset="0"/>
                <a:cs typeface="Times New Roman" pitchFamily="18" charset="0"/>
              </a:rPr>
              <a:t>If you are an Individual Director in a company</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If you have had i</a:t>
            </a:r>
            <a:r>
              <a:rPr lang="en-US" sz="2800" b="1" dirty="0">
                <a:solidFill>
                  <a:schemeClr val="accent1">
                    <a:lumMod val="50000"/>
                  </a:schemeClr>
                </a:solidFill>
                <a:latin typeface="Times New Roman" pitchFamily="18" charset="0"/>
                <a:cs typeface="Times New Roman" pitchFamily="18" charset="0"/>
              </a:rPr>
              <a:t>nvestments</a:t>
            </a:r>
            <a:r>
              <a:rPr lang="en-US" sz="2800" b="1" dirty="0">
                <a:solidFill>
                  <a:srgbClr val="002060"/>
                </a:solidFill>
                <a:latin typeface="Times New Roman" pitchFamily="18" charset="0"/>
                <a:cs typeface="Times New Roman" pitchFamily="18" charset="0"/>
              </a:rPr>
              <a:t> in </a:t>
            </a:r>
            <a:r>
              <a:rPr lang="en-US" sz="2800" b="1" dirty="0">
                <a:solidFill>
                  <a:schemeClr val="accent1">
                    <a:lumMod val="50000"/>
                  </a:schemeClr>
                </a:solidFill>
                <a:latin typeface="Times New Roman" pitchFamily="18" charset="0"/>
                <a:cs typeface="Times New Roman" pitchFamily="18" charset="0"/>
              </a:rPr>
              <a:t>unlisted equity shares </a:t>
            </a:r>
            <a:r>
              <a:rPr lang="en-US" sz="2800" b="1" dirty="0">
                <a:solidFill>
                  <a:srgbClr val="002060"/>
                </a:solidFill>
                <a:latin typeface="Times New Roman" pitchFamily="18" charset="0"/>
                <a:cs typeface="Times New Roman" pitchFamily="18" charset="0"/>
              </a:rPr>
              <a:t>at any time during the financial year</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123528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50240" y="2311400"/>
            <a:ext cx="11287760" cy="2677656"/>
          </a:xfrm>
          <a:prstGeom prst="rect">
            <a:avLst/>
          </a:prstGeom>
          <a:noFill/>
        </p:spPr>
        <p:txBody>
          <a:bodyPr wrap="square" rtlCol="0">
            <a:spAutoFit/>
          </a:bodyPr>
          <a:lstStyle/>
          <a:p>
            <a:pPr marL="285750" lvl="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Being a </a:t>
            </a:r>
            <a:r>
              <a:rPr lang="en-US" sz="2800" b="1" dirty="0" smtClean="0">
                <a:solidFill>
                  <a:srgbClr val="002060"/>
                </a:solidFill>
                <a:latin typeface="Times New Roman" pitchFamily="18" charset="0"/>
                <a:cs typeface="Times New Roman" pitchFamily="18" charset="0"/>
              </a:rPr>
              <a:t>Resident but Not </a:t>
            </a:r>
            <a:r>
              <a:rPr lang="en-US" sz="2800" b="1" dirty="0">
                <a:solidFill>
                  <a:srgbClr val="002060"/>
                </a:solidFill>
                <a:latin typeface="Times New Roman" pitchFamily="18" charset="0"/>
                <a:cs typeface="Times New Roman" pitchFamily="18" charset="0"/>
              </a:rPr>
              <a:t>O</a:t>
            </a:r>
            <a:r>
              <a:rPr lang="en-US" sz="2800" b="1" dirty="0" smtClean="0">
                <a:solidFill>
                  <a:srgbClr val="002060"/>
                </a:solidFill>
                <a:latin typeface="Times New Roman" pitchFamily="18" charset="0"/>
                <a:cs typeface="Times New Roman" pitchFamily="18" charset="0"/>
              </a:rPr>
              <a:t>rdinarily </a:t>
            </a:r>
            <a:r>
              <a:rPr lang="en-US" sz="2800" b="1" dirty="0">
                <a:solidFill>
                  <a:srgbClr val="002060"/>
                </a:solidFill>
                <a:latin typeface="Times New Roman" pitchFamily="18" charset="0"/>
                <a:cs typeface="Times New Roman" pitchFamily="18" charset="0"/>
              </a:rPr>
              <a:t>R</a:t>
            </a:r>
            <a:r>
              <a:rPr lang="en-US" sz="2800" b="1" dirty="0" smtClean="0">
                <a:solidFill>
                  <a:srgbClr val="002060"/>
                </a:solidFill>
                <a:latin typeface="Times New Roman" pitchFamily="18" charset="0"/>
                <a:cs typeface="Times New Roman" pitchFamily="18" charset="0"/>
              </a:rPr>
              <a:t>esident </a:t>
            </a:r>
            <a:r>
              <a:rPr lang="en-US" sz="2800" b="1" dirty="0">
                <a:solidFill>
                  <a:srgbClr val="002060"/>
                </a:solidFill>
                <a:latin typeface="Times New Roman" pitchFamily="18" charset="0"/>
                <a:cs typeface="Times New Roman" pitchFamily="18" charset="0"/>
              </a:rPr>
              <a:t>(RNOR) and </a:t>
            </a:r>
            <a:r>
              <a:rPr lang="en-US" sz="2800" b="1" dirty="0" smtClean="0">
                <a:solidFill>
                  <a:srgbClr val="002060"/>
                </a:solidFill>
                <a:latin typeface="Times New Roman" pitchFamily="18" charset="0"/>
                <a:cs typeface="Times New Roman" pitchFamily="18" charset="0"/>
              </a:rPr>
              <a:t>Non-Resident</a:t>
            </a:r>
            <a:endParaRPr lang="en-US" sz="2800" b="1" dirty="0">
              <a:solidFill>
                <a:srgbClr val="002060"/>
              </a:solidFill>
              <a:latin typeface="Times New Roman" pitchFamily="18" charset="0"/>
              <a:cs typeface="Times New Roman" pitchFamily="18" charset="0"/>
            </a:endParaRP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chemeClr val="accent1">
                    <a:lumMod val="50000"/>
                  </a:schemeClr>
                </a:solidFill>
                <a:latin typeface="Times New Roman" pitchFamily="18" charset="0"/>
                <a:cs typeface="Times New Roman" pitchFamily="18" charset="0"/>
              </a:rPr>
              <a:t>Income from Capital Gains</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Having any foreign income</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168792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60400" y="1833453"/>
            <a:ext cx="10845800" cy="3970318"/>
          </a:xfrm>
          <a:prstGeom prst="rect">
            <a:avLst/>
          </a:prstGeom>
          <a:noFill/>
        </p:spPr>
        <p:txBody>
          <a:bodyPr wrap="square" rtlCol="0">
            <a:spAutoFit/>
          </a:bodyPr>
          <a:lstStyle/>
          <a:p>
            <a:pPr marL="285750" lvl="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Agricultural income more than </a:t>
            </a:r>
            <a:r>
              <a:rPr lang="en-US" sz="2800" b="1" dirty="0" err="1">
                <a:solidFill>
                  <a:srgbClr val="002060"/>
                </a:solidFill>
                <a:latin typeface="Times New Roman" pitchFamily="18" charset="0"/>
                <a:cs typeface="Times New Roman" pitchFamily="18" charset="0"/>
              </a:rPr>
              <a:t>Rs</a:t>
            </a:r>
            <a:r>
              <a:rPr lang="en-US" sz="2800" b="1" dirty="0">
                <a:solidFill>
                  <a:srgbClr val="002060"/>
                </a:solidFill>
                <a:latin typeface="Times New Roman" pitchFamily="18" charset="0"/>
                <a:cs typeface="Times New Roman" pitchFamily="18" charset="0"/>
              </a:rPr>
              <a:t> 5,000</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chemeClr val="accent1">
                    <a:lumMod val="50000"/>
                  </a:schemeClr>
                </a:solidFill>
                <a:latin typeface="Times New Roman" pitchFamily="18" charset="0"/>
                <a:cs typeface="Times New Roman" pitchFamily="18" charset="0"/>
              </a:rPr>
              <a:t>Owning assets (including financial interest in any entity) outside India, including signing authority in any account located outside India</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rgbClr val="002060"/>
                </a:solidFill>
                <a:latin typeface="Times New Roman" pitchFamily="18" charset="0"/>
                <a:cs typeface="Times New Roman" pitchFamily="18" charset="0"/>
              </a:rPr>
              <a:t>If tax has been deducted under Section 194N</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Courier New" pitchFamily="49" charset="0"/>
              <a:buChar char="o"/>
            </a:pPr>
            <a:r>
              <a:rPr lang="en-US" sz="2800" b="1" dirty="0">
                <a:solidFill>
                  <a:schemeClr val="accent1">
                    <a:lumMod val="50000"/>
                  </a:schemeClr>
                </a:solidFill>
                <a:latin typeface="Times New Roman" pitchFamily="18" charset="0"/>
                <a:cs typeface="Times New Roman" pitchFamily="18" charset="0"/>
              </a:rPr>
              <a:t>If in case payment or deduction of tax has been deferred on ESOP</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a:t>
            </a:r>
            <a:endParaRPr lang="hi-IN" sz="2400" b="1" dirty="0">
              <a:latin typeface="Times New Roman" pitchFamily="18" charset="0"/>
            </a:endParaRPr>
          </a:p>
        </p:txBody>
      </p:sp>
    </p:spTree>
    <p:extLst>
      <p:ext uri="{BB962C8B-B14F-4D97-AF65-F5344CB8AC3E}">
        <p14:creationId xmlns="" xmlns:p14="http://schemas.microsoft.com/office/powerpoint/2010/main" val="224736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1000"/>
                                        <p:tgtEl>
                                          <p:spTgt spid="2">
                                            <p:txEl>
                                              <p:pRg st="6" end="6"/>
                                            </p:txEl>
                                          </p:spTgt>
                                        </p:tgtEl>
                                      </p:cBhvr>
                                    </p:animEffect>
                                    <p:anim calcmode="lin" valueType="num">
                                      <p:cBhvr>
                                        <p:cTn id="2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99440" y="1841500"/>
            <a:ext cx="11249660" cy="3539430"/>
          </a:xfrm>
          <a:prstGeom prst="rect">
            <a:avLst/>
          </a:prstGeom>
          <a:noFill/>
        </p:spPr>
        <p:txBody>
          <a:bodyPr wrap="square" rtlCol="0">
            <a:spAutoFit/>
          </a:bodyPr>
          <a:lstStyle/>
          <a:p>
            <a:pPr marL="457200" lvl="0" indent="-457200" algn="just">
              <a:buFont typeface="Courier New" pitchFamily="49" charset="0"/>
              <a:buChar char="o"/>
            </a:pPr>
            <a:r>
              <a:rPr lang="en-US" sz="2800" b="1" dirty="0">
                <a:solidFill>
                  <a:srgbClr val="002060"/>
                </a:solidFill>
                <a:latin typeface="Times New Roman" pitchFamily="18" charset="0"/>
                <a:cs typeface="Times New Roman" pitchFamily="18" charset="0"/>
              </a:rPr>
              <a:t>If you have any brought forward loss or loss needs to be carried forward under any income head</a:t>
            </a:r>
          </a:p>
          <a:p>
            <a:pPr lvl="0" algn="just"/>
            <a:endParaRPr lang="en-US" sz="2800" b="1" dirty="0">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Further, in a case where the income of another person like one’s spouse, child etc. is to be clubbed with the income of the </a:t>
            </a:r>
            <a:r>
              <a:rPr lang="en-US" sz="2800" b="1" dirty="0" err="1">
                <a:latin typeface="Times New Roman" pitchFamily="18" charset="0"/>
                <a:cs typeface="Times New Roman" pitchFamily="18" charset="0"/>
              </a:rPr>
              <a:t>assessee</a:t>
            </a:r>
            <a:r>
              <a:rPr lang="en-US" sz="2800" b="1" dirty="0">
                <a:latin typeface="Times New Roman" pitchFamily="18" charset="0"/>
                <a:cs typeface="Times New Roman" pitchFamily="18" charset="0"/>
              </a:rPr>
              <a:t>, this Return Form can be used where such income falls in any of the above categories.</a:t>
            </a:r>
          </a:p>
          <a:p>
            <a:pPr algn="just"/>
            <a:endParaRPr lang="en-US" sz="2800" b="1" dirty="0">
              <a:latin typeface="Times New Roman" pitchFamily="18" charset="0"/>
              <a:cs typeface="Times New Roman" pitchFamily="18" charset="0"/>
            </a:endParaRPr>
          </a:p>
          <a:p>
            <a:pPr algn="just"/>
            <a:r>
              <a:rPr lang="en-US" sz="2800" b="1" dirty="0">
                <a:solidFill>
                  <a:srgbClr val="7030A0"/>
                </a:solidFill>
                <a:latin typeface="Times New Roman" pitchFamily="18" charset="0"/>
                <a:cs typeface="Times New Roman" pitchFamily="18" charset="0"/>
              </a:rPr>
              <a:t>The total income can be more than </a:t>
            </a:r>
            <a:r>
              <a:rPr lang="en-US" sz="2800" b="1" dirty="0" err="1">
                <a:solidFill>
                  <a:srgbClr val="FF0000"/>
                </a:solidFill>
                <a:latin typeface="Times New Roman" pitchFamily="18" charset="0"/>
                <a:cs typeface="Times New Roman" pitchFamily="18" charset="0"/>
              </a:rPr>
              <a:t>Rs</a:t>
            </a:r>
            <a:r>
              <a:rPr lang="en-US" sz="2800" b="1" dirty="0">
                <a:solidFill>
                  <a:srgbClr val="FF0000"/>
                </a:solidFill>
                <a:latin typeface="Times New Roman" pitchFamily="18" charset="0"/>
                <a:cs typeface="Times New Roman" pitchFamily="18" charset="0"/>
              </a:rPr>
              <a:t> 50 Lakhs.</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12874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985520" y="1577340"/>
            <a:ext cx="10220960" cy="4093428"/>
          </a:xfrm>
          <a:prstGeom prst="rect">
            <a:avLst/>
          </a:prstGeom>
          <a:noFill/>
        </p:spPr>
        <p:txBody>
          <a:bodyPr wrap="square" rtlCol="0">
            <a:spAutoFit/>
          </a:bodyPr>
          <a:lstStyle/>
          <a:p>
            <a:pPr algn="ctr"/>
            <a:r>
              <a:rPr lang="en-US" sz="3200" b="1" u="sng" dirty="0">
                <a:solidFill>
                  <a:srgbClr val="FF0000"/>
                </a:solidFill>
                <a:latin typeface="Times New Roman" pitchFamily="18" charset="0"/>
                <a:cs typeface="Times New Roman" pitchFamily="18" charset="0"/>
              </a:rPr>
              <a:t>Who cannot use this Return Form</a:t>
            </a:r>
          </a:p>
          <a:p>
            <a:pPr algn="ctr"/>
            <a:endParaRPr lang="en-US" sz="3200" b="1" u="sng" dirty="0">
              <a:solidFill>
                <a:srgbClr val="FF0000"/>
              </a:solidFill>
              <a:latin typeface="Times New Roman" pitchFamily="18" charset="0"/>
              <a:cs typeface="Times New Roman" pitchFamily="18" charset="0"/>
            </a:endParaRPr>
          </a:p>
          <a:p>
            <a:pPr algn="just"/>
            <a:endParaRPr lang="en-US" sz="2800" b="1" dirty="0">
              <a:latin typeface="Times New Roman" pitchFamily="18" charset="0"/>
              <a:cs typeface="Times New Roman" pitchFamily="18" charset="0"/>
            </a:endParaRPr>
          </a:p>
          <a:p>
            <a:pPr algn="just">
              <a:lnSpc>
                <a:spcPct val="150000"/>
              </a:lnSpc>
            </a:pPr>
            <a:r>
              <a:rPr lang="en-US" sz="2800" b="1" dirty="0">
                <a:latin typeface="Times New Roman" pitchFamily="18" charset="0"/>
                <a:cs typeface="Times New Roman" pitchFamily="18" charset="0"/>
              </a:rPr>
              <a:t>This Return Form should not be used by an individual whose </a:t>
            </a:r>
            <a:r>
              <a:rPr lang="en-US" sz="2800" b="1" dirty="0">
                <a:solidFill>
                  <a:schemeClr val="accent1">
                    <a:lumMod val="50000"/>
                  </a:schemeClr>
                </a:solidFill>
                <a:latin typeface="Times New Roman" pitchFamily="18" charset="0"/>
                <a:cs typeface="Times New Roman" pitchFamily="18" charset="0"/>
              </a:rPr>
              <a:t>total income for the AY 2023-24 includes Income from Business or Profession</a:t>
            </a:r>
            <a:r>
              <a:rPr lang="en-US" sz="2800" b="1" dirty="0">
                <a:latin typeface="Times New Roman" pitchFamily="18" charset="0"/>
                <a:cs typeface="Times New Roman" pitchFamily="18" charset="0"/>
              </a:rPr>
              <a:t>. For declaring these types of Income, you may have to use </a:t>
            </a:r>
            <a:r>
              <a:rPr lang="en-US" sz="2800" b="1" dirty="0">
                <a:solidFill>
                  <a:srgbClr val="FF0000"/>
                </a:solidFill>
                <a:latin typeface="Times New Roman" pitchFamily="18" charset="0"/>
                <a:cs typeface="Times New Roman" pitchFamily="18" charset="0"/>
              </a:rPr>
              <a:t>ITR-3 or ITR-4. </a:t>
            </a:r>
          </a:p>
        </p:txBody>
      </p:sp>
    </p:spTree>
    <p:extLst>
      <p:ext uri="{BB962C8B-B14F-4D97-AF65-F5344CB8AC3E}">
        <p14:creationId xmlns="" xmlns:p14="http://schemas.microsoft.com/office/powerpoint/2010/main" val="16193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90880" y="1515953"/>
            <a:ext cx="10495280" cy="3600986"/>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ITR-3</a:t>
            </a:r>
            <a:endParaRPr lang="en-US" sz="3200" b="1" u="sng" dirty="0">
              <a:latin typeface="Times New Roman" pitchFamily="18" charset="0"/>
              <a:cs typeface="Times New Roman" pitchFamily="18" charset="0"/>
            </a:endParaRPr>
          </a:p>
          <a:p>
            <a:pPr algn="just"/>
            <a:endParaRPr lang="en-US" sz="2800" b="1" dirty="0">
              <a:latin typeface="Times New Roman" pitchFamily="18" charset="0"/>
              <a:cs typeface="Times New Roman" pitchFamily="18" charset="0"/>
            </a:endParaRPr>
          </a:p>
          <a:p>
            <a:pPr algn="just">
              <a:lnSpc>
                <a:spcPct val="150000"/>
              </a:lnSpc>
            </a:pPr>
            <a:r>
              <a:rPr lang="en-US" sz="2800" b="1" dirty="0">
                <a:latin typeface="Times New Roman" pitchFamily="18" charset="0"/>
                <a:cs typeface="Times New Roman" pitchFamily="18" charset="0"/>
              </a:rPr>
              <a:t>The current ITR-3 Form is to be used by an individual or a Hindu Undivided Family </a:t>
            </a:r>
            <a:r>
              <a:rPr lang="en-US" sz="2800" b="1" dirty="0">
                <a:solidFill>
                  <a:schemeClr val="accent1">
                    <a:lumMod val="50000"/>
                  </a:schemeClr>
                </a:solidFill>
                <a:latin typeface="Times New Roman" pitchFamily="18" charset="0"/>
                <a:cs typeface="Times New Roman" pitchFamily="18" charset="0"/>
              </a:rPr>
              <a:t>who have income from a proprietary business or is carrying on a profession</a:t>
            </a:r>
            <a:r>
              <a:rPr lang="en-US" sz="2800" b="1" dirty="0">
                <a:latin typeface="Times New Roman" pitchFamily="18" charset="0"/>
                <a:cs typeface="Times New Roman" pitchFamily="18" charset="0"/>
              </a:rPr>
              <a:t>. </a:t>
            </a:r>
            <a:r>
              <a:rPr lang="en-US" sz="2800" b="1" u="sng" dirty="0">
                <a:latin typeface="Times New Roman" pitchFamily="18" charset="0"/>
                <a:cs typeface="Times New Roman" pitchFamily="18" charset="0"/>
              </a:rPr>
              <a:t>The persons having income from the following sources are eligible to file ITR-3</a:t>
            </a:r>
            <a:r>
              <a:rPr lang="en-US" sz="2800" u="sng" dirty="0" smtClean="0">
                <a:latin typeface="Times New Roman" pitchFamily="18" charset="0"/>
                <a:cs typeface="Times New Roman" pitchFamily="18" charset="0"/>
              </a:rPr>
              <a:t>:-</a:t>
            </a:r>
            <a:endParaRPr lang="en-US" sz="2800" u="sng" dirty="0">
              <a:latin typeface="Times New Roman" pitchFamily="18" charset="0"/>
              <a:cs typeface="Times New Roman" pitchFamily="18" charset="0"/>
            </a:endParaRPr>
          </a:p>
        </p:txBody>
      </p:sp>
    </p:spTree>
    <p:extLst>
      <p:ext uri="{BB962C8B-B14F-4D97-AF65-F5344CB8AC3E}">
        <p14:creationId xmlns="" xmlns:p14="http://schemas.microsoft.com/office/powerpoint/2010/main" val="264214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574800" cy="73152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3190240" y="2122050"/>
            <a:ext cx="7294880" cy="1323439"/>
          </a:xfrm>
          <a:prstGeom prst="rect">
            <a:avLst/>
          </a:prstGeom>
          <a:solidFill>
            <a:schemeClr val="bg1"/>
          </a:solidFill>
        </p:spPr>
        <p:txBody>
          <a:bodyPr wrap="square" rtlCol="0">
            <a:spAutoFit/>
          </a:bodyPr>
          <a:lstStyle/>
          <a:p>
            <a:pPr algn="ctr"/>
            <a:r>
              <a:rPr lang="en-US" sz="8000" b="1" u="sng" dirty="0">
                <a:solidFill>
                  <a:srgbClr val="FF0000"/>
                </a:solidFill>
                <a:latin typeface="Swis721 Hv BT" panose="020B0804020202020204" pitchFamily="34" charset="0"/>
                <a:cs typeface="Times New Roman" pitchFamily="18" charset="0"/>
                <a:hlinkClick r:id="rId3"/>
              </a:rPr>
              <a:t>What is ITR?</a:t>
            </a:r>
            <a:endParaRPr lang="en-US" sz="8000" b="1" dirty="0">
              <a:solidFill>
                <a:srgbClr val="FF0000"/>
              </a:solidFill>
              <a:latin typeface="Swis721 Hv BT" panose="020B0804020202020204" pitchFamily="34" charset="0"/>
              <a:cs typeface="Times New Roman" pitchFamily="18" charset="0"/>
            </a:endParaRPr>
          </a:p>
        </p:txBody>
      </p:sp>
    </p:spTree>
    <p:extLst>
      <p:ext uri="{BB962C8B-B14F-4D97-AF65-F5344CB8AC3E}">
        <p14:creationId xmlns="" xmlns:p14="http://schemas.microsoft.com/office/powerpoint/2010/main" val="3496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995680" y="1451828"/>
            <a:ext cx="10485120" cy="5262979"/>
          </a:xfrm>
          <a:prstGeom prst="rect">
            <a:avLst/>
          </a:prstGeom>
          <a:noFill/>
        </p:spPr>
        <p:txBody>
          <a:bodyPr wrap="square" rtlCol="0">
            <a:spAutoFit/>
          </a:bodyPr>
          <a:lstStyle/>
          <a:p>
            <a:pPr marL="457200" lvl="0" indent="-457200" algn="just">
              <a:lnSpc>
                <a:spcPct val="150000"/>
              </a:lnSpc>
              <a:buFont typeface="Wingdings" pitchFamily="2" charset="2"/>
              <a:buChar char="§"/>
            </a:pPr>
            <a:r>
              <a:rPr lang="en-US" sz="2800" b="1" dirty="0">
                <a:solidFill>
                  <a:schemeClr val="accent4">
                    <a:lumMod val="50000"/>
                  </a:schemeClr>
                </a:solidFill>
                <a:latin typeface="Times New Roman" pitchFamily="18" charset="0"/>
                <a:cs typeface="Times New Roman" pitchFamily="18" charset="0"/>
              </a:rPr>
              <a:t>Carrying on a business or profession</a:t>
            </a:r>
          </a:p>
          <a:p>
            <a:pPr marL="457200" lvl="0" indent="-457200" algn="just">
              <a:lnSpc>
                <a:spcPct val="150000"/>
              </a:lnSpc>
              <a:buFont typeface="Wingdings" pitchFamily="2" charset="2"/>
              <a:buChar char="§"/>
            </a:pPr>
            <a:r>
              <a:rPr lang="en-US" sz="2800" b="1" dirty="0">
                <a:solidFill>
                  <a:schemeClr val="accent1">
                    <a:lumMod val="50000"/>
                  </a:schemeClr>
                </a:solidFill>
                <a:latin typeface="Times New Roman" pitchFamily="18" charset="0"/>
                <a:cs typeface="Times New Roman" pitchFamily="18" charset="0"/>
              </a:rPr>
              <a:t>If you are an Individual Director in a company</a:t>
            </a:r>
          </a:p>
          <a:p>
            <a:pPr marL="457200" lvl="0" indent="-457200" algn="just">
              <a:lnSpc>
                <a:spcPct val="150000"/>
              </a:lnSpc>
              <a:buFont typeface="Wingdings" pitchFamily="2" charset="2"/>
              <a:buChar char="§"/>
            </a:pPr>
            <a:r>
              <a:rPr lang="en-US" sz="2800" b="1" dirty="0">
                <a:solidFill>
                  <a:schemeClr val="accent4">
                    <a:lumMod val="50000"/>
                  </a:schemeClr>
                </a:solidFill>
                <a:latin typeface="Times New Roman" pitchFamily="18" charset="0"/>
                <a:cs typeface="Times New Roman" pitchFamily="18" charset="0"/>
              </a:rPr>
              <a:t>If you have had investments in unlisted equity shares at any time during the financial year</a:t>
            </a:r>
          </a:p>
          <a:p>
            <a:pPr marL="457200" lvl="0" indent="-457200" algn="just">
              <a:lnSpc>
                <a:spcPct val="150000"/>
              </a:lnSpc>
              <a:buFont typeface="Wingdings" pitchFamily="2" charset="2"/>
              <a:buChar char="§"/>
            </a:pPr>
            <a:r>
              <a:rPr lang="en-US" sz="2800" b="1" dirty="0">
                <a:solidFill>
                  <a:schemeClr val="accent1">
                    <a:lumMod val="50000"/>
                  </a:schemeClr>
                </a:solidFill>
                <a:latin typeface="Times New Roman" pitchFamily="18" charset="0"/>
                <a:cs typeface="Times New Roman" pitchFamily="18" charset="0"/>
              </a:rPr>
              <a:t>The return may include income from House property, Salary/Pension and Income from other sources</a:t>
            </a:r>
          </a:p>
          <a:p>
            <a:pPr marL="457200" lvl="0" indent="-457200" algn="just">
              <a:lnSpc>
                <a:spcPct val="150000"/>
              </a:lnSpc>
              <a:buFont typeface="Wingdings" pitchFamily="2" charset="2"/>
              <a:buChar char="§"/>
            </a:pPr>
            <a:r>
              <a:rPr lang="en-US" sz="2800" b="1" dirty="0">
                <a:solidFill>
                  <a:schemeClr val="accent4">
                    <a:lumMod val="50000"/>
                  </a:schemeClr>
                </a:solidFill>
                <a:latin typeface="Times New Roman" pitchFamily="18" charset="0"/>
                <a:cs typeface="Times New Roman" pitchFamily="18" charset="0"/>
              </a:rPr>
              <a:t>Income of a person as a partner in the firm</a:t>
            </a:r>
          </a:p>
          <a:p>
            <a:pPr marL="457200" lvl="0" indent="-457200" algn="just">
              <a:lnSpc>
                <a:spcPct val="150000"/>
              </a:lnSpc>
              <a:buFont typeface="Wingdings" pitchFamily="2" charset="2"/>
              <a:buChar char="§"/>
            </a:pPr>
            <a:endParaRPr lang="en-US" sz="2800" b="1" dirty="0">
              <a:solidFill>
                <a:schemeClr val="accent4">
                  <a:lumMod val="50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54263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50801"/>
            <a:ext cx="1767840" cy="81280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40080" y="2062480"/>
            <a:ext cx="10556240" cy="1654748"/>
          </a:xfrm>
          <a:prstGeom prst="rect">
            <a:avLst/>
          </a:prstGeom>
          <a:noFill/>
        </p:spPr>
        <p:txBody>
          <a:bodyPr wrap="square" rtlCol="0">
            <a:spAutoFit/>
          </a:bodyPr>
          <a:lstStyle/>
          <a:p>
            <a:pPr algn="just">
              <a:lnSpc>
                <a:spcPct val="150000"/>
              </a:lnSpc>
            </a:pPr>
            <a:r>
              <a:rPr lang="en-US" sz="3600" b="1" dirty="0">
                <a:solidFill>
                  <a:srgbClr val="C00000"/>
                </a:solidFill>
                <a:latin typeface="Times New Roman" pitchFamily="18" charset="0"/>
                <a:cs typeface="Times New Roman" pitchFamily="18" charset="0"/>
              </a:rPr>
              <a:t>In short, individuals or HUFs who are not eligible to file ITR-1, ITR-2, and ITR-4, should file ITR-3</a:t>
            </a:r>
            <a:endParaRPr lang="en-US" sz="36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6167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48144" y="0"/>
            <a:ext cx="10509135" cy="6617196"/>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 4 or </a:t>
            </a:r>
            <a:r>
              <a:rPr lang="en-US" sz="3200" b="1" u="sng" dirty="0" err="1">
                <a:latin typeface="Times New Roman" pitchFamily="18" charset="0"/>
                <a:cs typeface="Times New Roman" pitchFamily="18" charset="0"/>
                <a:hlinkClick r:id="rId3"/>
              </a:rPr>
              <a:t>Sugam</a:t>
            </a:r>
            <a:endParaRPr lang="en-US" sz="3200" b="1" u="sng" dirty="0">
              <a:latin typeface="Times New Roman" pitchFamily="18" charset="0"/>
              <a:cs typeface="Times New Roman" pitchFamily="18" charset="0"/>
            </a:endParaRPr>
          </a:p>
          <a:p>
            <a:pPr algn="just"/>
            <a:endParaRPr lang="en-US" sz="2800" b="1" dirty="0">
              <a:latin typeface="Times New Roman" pitchFamily="18" charset="0"/>
              <a:cs typeface="Times New Roman" pitchFamily="18" charset="0"/>
            </a:endParaRPr>
          </a:p>
          <a:p>
            <a:pPr algn="just">
              <a:lnSpc>
                <a:spcPct val="150000"/>
              </a:lnSpc>
            </a:pPr>
            <a:r>
              <a:rPr lang="en-US" sz="2800" b="1" dirty="0">
                <a:solidFill>
                  <a:srgbClr val="FF0000"/>
                </a:solidFill>
                <a:latin typeface="Times New Roman" pitchFamily="18" charset="0"/>
                <a:cs typeface="Times New Roman" pitchFamily="18" charset="0"/>
              </a:rPr>
              <a:t>The current ITR-4 applies to individuals and HUFs, Partnership firms (other than LLPs), which are residents and whose </a:t>
            </a:r>
            <a:r>
              <a:rPr lang="en-US" sz="2800" b="1" dirty="0">
                <a:solidFill>
                  <a:srgbClr val="C00000"/>
                </a:solidFill>
                <a:latin typeface="Times New Roman" pitchFamily="18" charset="0"/>
                <a:cs typeface="Times New Roman" pitchFamily="18" charset="0"/>
              </a:rPr>
              <a:t>total income includes</a:t>
            </a:r>
            <a:r>
              <a:rPr lang="en-US" sz="2800" b="1" dirty="0" smtClean="0">
                <a:solidFill>
                  <a:srgbClr val="C00000"/>
                </a:solidFill>
                <a:latin typeface="Times New Roman" pitchFamily="18" charset="0"/>
                <a:cs typeface="Times New Roman" pitchFamily="18" charset="0"/>
              </a:rPr>
              <a:t>:-</a:t>
            </a:r>
            <a:endParaRPr lang="en-US" sz="2800" b="1" dirty="0">
              <a:solidFill>
                <a:srgbClr val="C00000"/>
              </a:solidFill>
              <a:latin typeface="Times New Roman" pitchFamily="18" charset="0"/>
              <a:cs typeface="Times New Roman" pitchFamily="18" charset="0"/>
            </a:endParaRPr>
          </a:p>
          <a:p>
            <a:pPr marL="457200" lvl="0" indent="-457200" algn="just">
              <a:lnSpc>
                <a:spcPct val="150000"/>
              </a:lnSpc>
              <a:buFont typeface="Wingdings" pitchFamily="2" charset="2"/>
              <a:buChar char="Ø"/>
            </a:pPr>
            <a:r>
              <a:rPr lang="en-US" sz="2800" b="1" dirty="0">
                <a:latin typeface="Times New Roman" pitchFamily="18" charset="0"/>
                <a:cs typeface="Times New Roman" pitchFamily="18" charset="0"/>
              </a:rPr>
              <a:t>Business income according to the presumptive income scheme under section 44AD or 44AE</a:t>
            </a:r>
          </a:p>
          <a:p>
            <a:pPr marL="457200" indent="-457200" algn="just">
              <a:lnSpc>
                <a:spcPct val="150000"/>
              </a:lnSpc>
              <a:buFont typeface="Wingdings" pitchFamily="2" charset="2"/>
              <a:buChar char="Ø"/>
            </a:pPr>
            <a:r>
              <a:rPr lang="en-US" sz="2800" b="1" dirty="0">
                <a:solidFill>
                  <a:srgbClr val="C00000"/>
                </a:solidFill>
                <a:latin typeface="Times New Roman" pitchFamily="18" charset="0"/>
                <a:cs typeface="Times New Roman" pitchFamily="18" charset="0"/>
              </a:rPr>
              <a:t>Professional income according to presumptive income scheme under section 44ADA</a:t>
            </a:r>
          </a:p>
          <a:p>
            <a:pPr marL="457200" lvl="0" indent="-457200" algn="just">
              <a:lnSpc>
                <a:spcPct val="150000"/>
              </a:lnSpc>
              <a:buFont typeface="Wingdings" pitchFamily="2" charset="2"/>
              <a:buChar char="Ø"/>
            </a:pPr>
            <a:r>
              <a:rPr lang="en-US" sz="2800" b="1" dirty="0">
                <a:latin typeface="Times New Roman" pitchFamily="18" charset="0"/>
                <a:cs typeface="Times New Roman" pitchFamily="18" charset="0"/>
              </a:rPr>
              <a:t>Income from salary or pension </a:t>
            </a:r>
            <a:r>
              <a:rPr lang="en-US" sz="2800" b="1" u="sng" dirty="0">
                <a:latin typeface="Times New Roman" pitchFamily="18" charset="0"/>
                <a:cs typeface="Times New Roman" pitchFamily="18" charset="0"/>
              </a:rPr>
              <a:t>up to Rs 50 lakh</a:t>
            </a:r>
          </a:p>
          <a:p>
            <a:pPr marL="457200" lvl="0" indent="-457200" algn="just">
              <a:buFont typeface="Wingdings" pitchFamily="2" charset="2"/>
              <a:buChar char="Ø"/>
            </a:pPr>
            <a:endParaRPr lang="en-US" sz="2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8243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wipe(down)">
                                      <p:cBhvr>
                                        <p:cTn id="24" dur="500"/>
                                        <p:tgtEl>
                                          <p:spTgt spid="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wipe(down)">
                                      <p:cBhvr>
                                        <p:cTn id="2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11200" y="1117601"/>
            <a:ext cx="10698480" cy="3970318"/>
          </a:xfrm>
          <a:prstGeom prst="rect">
            <a:avLst/>
          </a:prstGeom>
          <a:noFill/>
        </p:spPr>
        <p:txBody>
          <a:bodyPr wrap="square" rtlCol="0">
            <a:spAutoFit/>
          </a:bodyPr>
          <a:lstStyle/>
          <a:p>
            <a:pPr marL="457200" lvl="0" indent="-457200" algn="just">
              <a:lnSpc>
                <a:spcPct val="150000"/>
              </a:lnSpc>
              <a:buFont typeface="Wingdings" pitchFamily="2" charset="2"/>
              <a:buChar char="Ø"/>
            </a:pPr>
            <a:r>
              <a:rPr lang="en-US" sz="2800" b="1" dirty="0">
                <a:latin typeface="Times New Roman" pitchFamily="18" charset="0"/>
                <a:cs typeface="Times New Roman" pitchFamily="18" charset="0"/>
              </a:rPr>
              <a:t>Income from one house property, not more than </a:t>
            </a:r>
            <a:r>
              <a:rPr lang="en-US" sz="2800" b="1" dirty="0" err="1">
                <a:latin typeface="Times New Roman" pitchFamily="18" charset="0"/>
                <a:cs typeface="Times New Roman" pitchFamily="18" charset="0"/>
              </a:rPr>
              <a:t>Rs</a:t>
            </a:r>
            <a:r>
              <a:rPr lang="en-US" sz="2800" b="1" dirty="0">
                <a:latin typeface="Times New Roman" pitchFamily="18" charset="0"/>
                <a:cs typeface="Times New Roman" pitchFamily="18" charset="0"/>
              </a:rPr>
              <a:t> 50 lakh (excluding the amount of brought forward loss or loss to be carried forward)</a:t>
            </a:r>
          </a:p>
          <a:p>
            <a:pPr lvl="0" algn="just">
              <a:lnSpc>
                <a:spcPct val="150000"/>
              </a:lnSpc>
            </a:pPr>
            <a:endParaRPr lang="en-US" sz="2800" b="1" dirty="0">
              <a:latin typeface="Times New Roman" pitchFamily="18" charset="0"/>
              <a:cs typeface="Times New Roman" pitchFamily="18" charset="0"/>
            </a:endParaRPr>
          </a:p>
          <a:p>
            <a:pPr marL="457200" lvl="0" indent="-457200" algn="just">
              <a:lnSpc>
                <a:spcPct val="150000"/>
              </a:lnSpc>
              <a:buFont typeface="Wingdings" pitchFamily="2" charset="2"/>
              <a:buChar char="Ø"/>
            </a:pPr>
            <a:r>
              <a:rPr lang="en-US" sz="2800" b="1" dirty="0">
                <a:solidFill>
                  <a:srgbClr val="C00000"/>
                </a:solidFill>
                <a:latin typeface="Times New Roman" pitchFamily="18" charset="0"/>
                <a:cs typeface="Times New Roman" pitchFamily="18" charset="0"/>
              </a:rPr>
              <a:t>Income from other sources having income not more than </a:t>
            </a:r>
            <a:r>
              <a:rPr lang="en-US" sz="2800" b="1" dirty="0" err="1">
                <a:solidFill>
                  <a:srgbClr val="C00000"/>
                </a:solidFill>
                <a:latin typeface="Times New Roman" pitchFamily="18" charset="0"/>
                <a:cs typeface="Times New Roman" pitchFamily="18" charset="0"/>
              </a:rPr>
              <a:t>Rs</a:t>
            </a:r>
            <a:r>
              <a:rPr lang="en-US" sz="2800" b="1" dirty="0">
                <a:solidFill>
                  <a:srgbClr val="C00000"/>
                </a:solidFill>
                <a:latin typeface="Times New Roman" pitchFamily="18" charset="0"/>
                <a:cs typeface="Times New Roman" pitchFamily="18" charset="0"/>
              </a:rPr>
              <a:t> 50 Lakh (excluding income from lottery and race-horses )</a:t>
            </a:r>
          </a:p>
        </p:txBody>
      </p:sp>
      <p:sp>
        <p:nvSpPr>
          <p:cNvPr id="4" name="TextBox 3"/>
          <p:cNvSpPr txBox="1"/>
          <p:nvPr/>
        </p:nvSpPr>
        <p:spPr>
          <a:xfrm>
            <a:off x="10756900" y="6396335"/>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328579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wipe(down)">
                                      <p:cBhvr>
                                        <p:cTn id="14"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01040" y="1574800"/>
            <a:ext cx="11003280" cy="4401205"/>
          </a:xfrm>
          <a:prstGeom prst="rect">
            <a:avLst/>
          </a:prstGeom>
          <a:noFill/>
        </p:spPr>
        <p:txBody>
          <a:bodyPr wrap="square" rtlCol="0">
            <a:spAutoFit/>
          </a:bodyPr>
          <a:lstStyle/>
          <a:p>
            <a:pPr algn="just"/>
            <a:r>
              <a:rPr lang="en-US" sz="2800" b="1" dirty="0">
                <a:solidFill>
                  <a:srgbClr val="C00000"/>
                </a:solidFill>
                <a:latin typeface="Times New Roman" pitchFamily="18" charset="0"/>
                <a:cs typeface="Times New Roman" pitchFamily="18" charset="0"/>
              </a:rPr>
              <a:t>Please note that any individual earning income from the above-mentioned sources as a freelancer can also opt for a presumptive scheme if their gross receipts are not more than </a:t>
            </a:r>
            <a:r>
              <a:rPr lang="en-US" sz="2800" b="1" dirty="0" err="1">
                <a:solidFill>
                  <a:srgbClr val="C00000"/>
                </a:solidFill>
                <a:latin typeface="Times New Roman" pitchFamily="18" charset="0"/>
                <a:cs typeface="Times New Roman" pitchFamily="18" charset="0"/>
              </a:rPr>
              <a:t>Rs</a:t>
            </a:r>
            <a:r>
              <a:rPr lang="en-US" sz="2800" b="1" dirty="0">
                <a:solidFill>
                  <a:srgbClr val="C00000"/>
                </a:solidFill>
                <a:latin typeface="Times New Roman" pitchFamily="18" charset="0"/>
                <a:cs typeface="Times New Roman" pitchFamily="18" charset="0"/>
              </a:rPr>
              <a:t> 50 lakhs.</a:t>
            </a:r>
          </a:p>
          <a:p>
            <a:pPr algn="just"/>
            <a:endParaRPr lang="en-US" sz="2800" dirty="0">
              <a:latin typeface="Times New Roman" pitchFamily="18" charset="0"/>
              <a:cs typeface="Times New Roman" pitchFamily="18" charset="0"/>
            </a:endParaRPr>
          </a:p>
          <a:p>
            <a:pPr algn="just"/>
            <a:r>
              <a:rPr lang="en-US" sz="2800" b="1" dirty="0">
                <a:solidFill>
                  <a:srgbClr val="7030A0"/>
                </a:solidFill>
                <a:latin typeface="Times New Roman" pitchFamily="18" charset="0"/>
                <a:cs typeface="Times New Roman" pitchFamily="18" charset="0"/>
              </a:rPr>
              <a:t>A presumptive income scheme </a:t>
            </a:r>
            <a:r>
              <a:rPr lang="en-US" sz="2800" b="1" dirty="0">
                <a:solidFill>
                  <a:srgbClr val="C00000"/>
                </a:solidFill>
                <a:latin typeface="Times New Roman" pitchFamily="18" charset="0"/>
                <a:cs typeface="Times New Roman" pitchFamily="18" charset="0"/>
              </a:rPr>
              <a:t>under sections 44AD, 44AE and 44ADA </a:t>
            </a:r>
            <a:r>
              <a:rPr lang="en-US" sz="2800" b="1" dirty="0">
                <a:solidFill>
                  <a:srgbClr val="7030A0"/>
                </a:solidFill>
                <a:latin typeface="Times New Roman" pitchFamily="18" charset="0"/>
                <a:cs typeface="Times New Roman" pitchFamily="18" charset="0"/>
              </a:rPr>
              <a:t>is when an individual or an entity opts to derive its income on a presumptive basis, i.e. when the income is presumed at a minimum rate based on a percentage of gross receipts / gross turnover or based on ownership of commercial vehicles. However, </a:t>
            </a:r>
            <a:r>
              <a:rPr lang="en-US" sz="2800" b="1" dirty="0">
                <a:solidFill>
                  <a:srgbClr val="C00000"/>
                </a:solidFill>
                <a:latin typeface="Times New Roman" pitchFamily="18" charset="0"/>
                <a:cs typeface="Times New Roman" pitchFamily="18" charset="0"/>
              </a:rPr>
              <a:t>if the business turnover exceeds </a:t>
            </a:r>
            <a:r>
              <a:rPr lang="en-US" sz="2800" b="1" dirty="0" err="1">
                <a:solidFill>
                  <a:srgbClr val="C00000"/>
                </a:solidFill>
                <a:latin typeface="Times New Roman" pitchFamily="18" charset="0"/>
                <a:cs typeface="Times New Roman" pitchFamily="18" charset="0"/>
              </a:rPr>
              <a:t>Rs</a:t>
            </a:r>
            <a:r>
              <a:rPr lang="en-US" sz="2800" b="1" dirty="0">
                <a:solidFill>
                  <a:srgbClr val="C00000"/>
                </a:solidFill>
                <a:latin typeface="Times New Roman" pitchFamily="18" charset="0"/>
                <a:cs typeface="Times New Roman" pitchFamily="18" charset="0"/>
              </a:rPr>
              <a:t> 2 </a:t>
            </a:r>
            <a:r>
              <a:rPr lang="en-US" sz="2800" b="1" dirty="0" err="1">
                <a:solidFill>
                  <a:srgbClr val="C00000"/>
                </a:solidFill>
                <a:latin typeface="Times New Roman" pitchFamily="18" charset="0"/>
                <a:cs typeface="Times New Roman" pitchFamily="18" charset="0"/>
              </a:rPr>
              <a:t>crore</a:t>
            </a:r>
            <a:r>
              <a:rPr lang="en-US" sz="2800" b="1" dirty="0">
                <a:solidFill>
                  <a:srgbClr val="C00000"/>
                </a:solidFill>
                <a:latin typeface="Times New Roman" pitchFamily="18" charset="0"/>
                <a:cs typeface="Times New Roman" pitchFamily="18" charset="0"/>
              </a:rPr>
              <a:t>, the taxpayer will have to file ITR-3</a:t>
            </a:r>
            <a:r>
              <a:rPr lang="en-US" sz="2800" b="1" dirty="0">
                <a:solidFill>
                  <a:srgbClr val="FF0000"/>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145499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853440" y="1689100"/>
            <a:ext cx="10576560" cy="4031873"/>
          </a:xfrm>
          <a:prstGeom prst="rect">
            <a:avLst/>
          </a:prstGeom>
          <a:noFill/>
        </p:spPr>
        <p:txBody>
          <a:bodyPr wrap="square" rtlCol="0">
            <a:spAutoFit/>
          </a:bodyPr>
          <a:lstStyle/>
          <a:p>
            <a:pPr algn="ctr"/>
            <a:r>
              <a:rPr lang="en-US" sz="3200" b="1" u="sng" dirty="0">
                <a:solidFill>
                  <a:srgbClr val="FF0000"/>
                </a:solidFill>
                <a:latin typeface="Times New Roman" pitchFamily="18" charset="0"/>
                <a:cs typeface="Times New Roman" pitchFamily="18" charset="0"/>
              </a:rPr>
              <a:t>Who cannot use ITR-4 Form?</a:t>
            </a:r>
          </a:p>
          <a:p>
            <a:pPr algn="just"/>
            <a:endParaRPr lang="en-US" sz="2800" b="1" dirty="0">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If your total income exceeds </a:t>
            </a:r>
            <a:r>
              <a:rPr lang="en-US" sz="2800" b="1" dirty="0" err="1">
                <a:solidFill>
                  <a:srgbClr val="002060"/>
                </a:solidFill>
                <a:latin typeface="Times New Roman" pitchFamily="18" charset="0"/>
                <a:cs typeface="Times New Roman" pitchFamily="18" charset="0"/>
              </a:rPr>
              <a:t>Rs</a:t>
            </a:r>
            <a:r>
              <a:rPr lang="en-US" sz="2800" b="1" dirty="0">
                <a:solidFill>
                  <a:srgbClr val="002060"/>
                </a:solidFill>
                <a:latin typeface="Times New Roman" pitchFamily="18" charset="0"/>
                <a:cs typeface="Times New Roman" pitchFamily="18" charset="0"/>
              </a:rPr>
              <a:t> 50 lakh</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C00000"/>
                </a:solidFill>
                <a:latin typeface="Times New Roman" pitchFamily="18" charset="0"/>
                <a:cs typeface="Times New Roman" pitchFamily="18" charset="0"/>
              </a:rPr>
              <a:t>Having income from more than one house property</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Owning any foreign asset</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C00000"/>
                </a:solidFill>
                <a:latin typeface="Times New Roman" pitchFamily="18" charset="0"/>
                <a:cs typeface="Times New Roman" pitchFamily="18" charset="0"/>
              </a:rPr>
              <a:t>If you have signing authority in any account located outside India</a:t>
            </a:r>
          </a:p>
        </p:txBody>
      </p:sp>
      <p:sp>
        <p:nvSpPr>
          <p:cNvPr id="5" name="TextBox 4"/>
          <p:cNvSpPr txBox="1"/>
          <p:nvPr/>
        </p:nvSpPr>
        <p:spPr>
          <a:xfrm>
            <a:off x="10817860" y="6396335"/>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237986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5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wipe(down)">
                                      <p:cBhvr>
                                        <p:cTn id="29"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914400" y="1592580"/>
            <a:ext cx="10891520" cy="5262979"/>
          </a:xfrm>
          <a:prstGeom prst="rect">
            <a:avLst/>
          </a:prstGeom>
          <a:noFill/>
        </p:spPr>
        <p:txBody>
          <a:bodyPr wrap="square" rtlCol="0">
            <a:spAutoFit/>
          </a:bodyPr>
          <a:lstStyle/>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Having income from any source outside India</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C00000"/>
                </a:solidFill>
                <a:latin typeface="Times New Roman" pitchFamily="18" charset="0"/>
                <a:cs typeface="Times New Roman" pitchFamily="18" charset="0"/>
              </a:rPr>
              <a:t>If you are a Director in a company</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If you have had investments in unlisted equity shares at any time during the financial </a:t>
            </a:r>
            <a:r>
              <a:rPr lang="en-US" sz="2800" b="1" dirty="0" smtClean="0">
                <a:solidFill>
                  <a:srgbClr val="002060"/>
                </a:solidFill>
                <a:latin typeface="Times New Roman" pitchFamily="18" charset="0"/>
                <a:cs typeface="Times New Roman" pitchFamily="18" charset="0"/>
              </a:rPr>
              <a:t>year</a:t>
            </a:r>
          </a:p>
          <a:p>
            <a:pPr marL="285750" lvl="0" indent="-28575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C00000"/>
                </a:solidFill>
                <a:latin typeface="Times New Roman" pitchFamily="18" charset="0"/>
                <a:cs typeface="Times New Roman" pitchFamily="18" charset="0"/>
              </a:rPr>
              <a:t>Being a resident not ordinarily resident (RNOR) and non-resident</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Having foreign income</a:t>
            </a:r>
          </a:p>
          <a:p>
            <a:pPr lvl="0" algn="just"/>
            <a:endParaRPr lang="en-US" sz="2800" b="1" dirty="0">
              <a:solidFill>
                <a:srgbClr val="002060"/>
              </a:solidFill>
              <a:latin typeface="Times New Roman" pitchFamily="18" charset="0"/>
              <a:cs typeface="Times New Roman" pitchFamily="18" charset="0"/>
            </a:endParaRPr>
          </a:p>
          <a:p>
            <a:pPr marL="285750" lvl="0" indent="-285750" algn="just"/>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67249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fade">
                                      <p:cBhvr>
                                        <p:cTn id="26" dur="1000"/>
                                        <p:tgtEl>
                                          <p:spTgt spid="2">
                                            <p:txEl>
                                              <p:pRg st="6" end="6"/>
                                            </p:txEl>
                                          </p:spTgt>
                                        </p:tgtEl>
                                      </p:cBhvr>
                                    </p:animEffect>
                                    <p:anim calcmode="lin" valueType="num">
                                      <p:cBhvr>
                                        <p:cTn id="2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fade">
                                      <p:cBhvr>
                                        <p:cTn id="33" dur="1000"/>
                                        <p:tgtEl>
                                          <p:spTgt spid="2">
                                            <p:txEl>
                                              <p:pRg st="8" end="8"/>
                                            </p:txEl>
                                          </p:spTgt>
                                        </p:tgtEl>
                                      </p:cBhvr>
                                    </p:animEffect>
                                    <p:anim calcmode="lin" valueType="num">
                                      <p:cBhvr>
                                        <p:cTn id="3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60400" y="1874728"/>
            <a:ext cx="10708640" cy="3108543"/>
          </a:xfrm>
          <a:prstGeom prst="rect">
            <a:avLst/>
          </a:prstGeom>
          <a:noFill/>
        </p:spPr>
        <p:txBody>
          <a:bodyPr wrap="square" rtlCol="0">
            <a:spAutoFit/>
          </a:bodyPr>
          <a:lstStyle/>
          <a:p>
            <a:pPr marL="285750" indent="-285750" algn="just">
              <a:buFont typeface="Wingdings" pitchFamily="2" charset="2"/>
              <a:buChar char="Ø"/>
            </a:pPr>
            <a:r>
              <a:rPr lang="en-US" sz="2800" b="1" dirty="0">
                <a:solidFill>
                  <a:srgbClr val="002060"/>
                </a:solidFill>
                <a:latin typeface="Times New Roman" pitchFamily="18" charset="0"/>
                <a:cs typeface="Times New Roman" pitchFamily="18" charset="0"/>
              </a:rPr>
              <a:t>If you are assessable in respect of the income of another person in respect of which tax is deducted in the hands of the other person.</a:t>
            </a:r>
          </a:p>
          <a:p>
            <a:pPr marL="285750" lvl="0" indent="-285750" algn="just">
              <a:buFont typeface="Wingdings" pitchFamily="2" charset="2"/>
              <a:buChar char="Ø"/>
            </a:pPr>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C00000"/>
                </a:solidFill>
                <a:latin typeface="Times New Roman" pitchFamily="18" charset="0"/>
                <a:cs typeface="Times New Roman" pitchFamily="18" charset="0"/>
              </a:rPr>
              <a:t>If in case payment or deduction of tax has been deferred on ESOP</a:t>
            </a:r>
          </a:p>
          <a:p>
            <a:pPr lvl="0" algn="just"/>
            <a:endParaRPr lang="en-US" sz="2800" b="1" dirty="0">
              <a:solidFill>
                <a:srgbClr val="002060"/>
              </a:solidFill>
              <a:latin typeface="Times New Roman" pitchFamily="18" charset="0"/>
              <a:cs typeface="Times New Roman" pitchFamily="18" charset="0"/>
            </a:endParaRPr>
          </a:p>
          <a:p>
            <a:pPr marL="285750" lvl="0" indent="-285750" algn="just">
              <a:buFont typeface="Wingdings" pitchFamily="2" charset="2"/>
              <a:buChar char="Ø"/>
            </a:pPr>
            <a:r>
              <a:rPr lang="en-US" sz="2800" b="1" dirty="0">
                <a:solidFill>
                  <a:srgbClr val="002060"/>
                </a:solidFill>
                <a:latin typeface="Times New Roman" pitchFamily="18" charset="0"/>
                <a:cs typeface="Times New Roman" pitchFamily="18" charset="0"/>
              </a:rPr>
              <a:t>If you have any brought forward loss or loss needs to be carried forward under any income head</a:t>
            </a:r>
          </a:p>
        </p:txBody>
      </p:sp>
    </p:spTree>
    <p:extLst>
      <p:ext uri="{BB962C8B-B14F-4D97-AF65-F5344CB8AC3E}">
        <p14:creationId xmlns="" xmlns:p14="http://schemas.microsoft.com/office/powerpoint/2010/main" val="250685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23900" y="1803400"/>
            <a:ext cx="11049000" cy="2739211"/>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ITR-5</a:t>
            </a:r>
            <a:endParaRPr lang="en-US" sz="3200" b="1" u="sng" dirty="0">
              <a:latin typeface="Times New Roman" pitchFamily="18" charset="0"/>
              <a:cs typeface="Times New Roman" pitchFamily="18" charset="0"/>
            </a:endParaRPr>
          </a:p>
          <a:p>
            <a:pPr algn="just"/>
            <a:endParaRPr lang="en-US" sz="2800" b="1" dirty="0">
              <a:latin typeface="Times New Roman" pitchFamily="18" charset="0"/>
              <a:cs typeface="Times New Roman" pitchFamily="18" charset="0"/>
            </a:endParaRPr>
          </a:p>
          <a:p>
            <a:pPr algn="just"/>
            <a:r>
              <a:rPr lang="en-US" sz="2800" b="1" dirty="0">
                <a:solidFill>
                  <a:srgbClr val="C00000"/>
                </a:solidFill>
                <a:latin typeface="Times New Roman" pitchFamily="18" charset="0"/>
                <a:cs typeface="Times New Roman" pitchFamily="18" charset="0"/>
              </a:rPr>
              <a:t>ITR-5 </a:t>
            </a:r>
            <a:r>
              <a:rPr lang="en-US" sz="2800" b="1" dirty="0">
                <a:solidFill>
                  <a:schemeClr val="accent5">
                    <a:lumMod val="50000"/>
                  </a:schemeClr>
                </a:solidFill>
                <a:latin typeface="Times New Roman" pitchFamily="18" charset="0"/>
                <a:cs typeface="Times New Roman" pitchFamily="18" charset="0"/>
              </a:rPr>
              <a:t>is for firms, </a:t>
            </a:r>
            <a:r>
              <a:rPr lang="en-US" sz="2800" b="1" dirty="0">
                <a:solidFill>
                  <a:srgbClr val="C00000"/>
                </a:solidFill>
                <a:latin typeface="Times New Roman" pitchFamily="18" charset="0"/>
                <a:cs typeface="Times New Roman" pitchFamily="18" charset="0"/>
              </a:rPr>
              <a:t>LLPs </a:t>
            </a:r>
            <a:r>
              <a:rPr lang="en-US" sz="2800" b="1" dirty="0">
                <a:solidFill>
                  <a:schemeClr val="accent5">
                    <a:lumMod val="50000"/>
                  </a:schemeClr>
                </a:solidFill>
                <a:latin typeface="Times New Roman" pitchFamily="18" charset="0"/>
                <a:cs typeface="Times New Roman" pitchFamily="18" charset="0"/>
              </a:rPr>
              <a:t>(Limited Liability Partnership), </a:t>
            </a:r>
            <a:r>
              <a:rPr lang="en-US" sz="2800" b="1" dirty="0">
                <a:solidFill>
                  <a:srgbClr val="C00000"/>
                </a:solidFill>
                <a:latin typeface="Times New Roman" pitchFamily="18" charset="0"/>
                <a:cs typeface="Times New Roman" pitchFamily="18" charset="0"/>
              </a:rPr>
              <a:t>AOPs</a:t>
            </a:r>
            <a:r>
              <a:rPr lang="en-US" sz="2800" b="1" dirty="0">
                <a:solidFill>
                  <a:schemeClr val="accent5">
                    <a:lumMod val="50000"/>
                  </a:schemeClr>
                </a:solidFill>
                <a:latin typeface="Times New Roman" pitchFamily="18" charset="0"/>
                <a:cs typeface="Times New Roman" pitchFamily="18" charset="0"/>
              </a:rPr>
              <a:t> (Association of Persons), </a:t>
            </a:r>
            <a:r>
              <a:rPr lang="en-US" sz="2800" b="1" dirty="0">
                <a:solidFill>
                  <a:srgbClr val="C00000"/>
                </a:solidFill>
                <a:latin typeface="Times New Roman" pitchFamily="18" charset="0"/>
                <a:cs typeface="Times New Roman" pitchFamily="18" charset="0"/>
              </a:rPr>
              <a:t>BOIs</a:t>
            </a:r>
            <a:r>
              <a:rPr lang="en-US" sz="2800" b="1" dirty="0">
                <a:solidFill>
                  <a:schemeClr val="accent5">
                    <a:lumMod val="50000"/>
                  </a:schemeClr>
                </a:solidFill>
                <a:latin typeface="Times New Roman" pitchFamily="18" charset="0"/>
                <a:cs typeface="Times New Roman" pitchFamily="18" charset="0"/>
              </a:rPr>
              <a:t> (Body of Individuals), Artificial Juridical Person (</a:t>
            </a:r>
            <a:r>
              <a:rPr lang="en-US" sz="2800" b="1" dirty="0">
                <a:solidFill>
                  <a:srgbClr val="C00000"/>
                </a:solidFill>
                <a:latin typeface="Times New Roman" pitchFamily="18" charset="0"/>
                <a:cs typeface="Times New Roman" pitchFamily="18" charset="0"/>
              </a:rPr>
              <a:t>AJP</a:t>
            </a:r>
            <a:r>
              <a:rPr lang="en-US" sz="2800" b="1" dirty="0">
                <a:solidFill>
                  <a:schemeClr val="accent5">
                    <a:lumMod val="50000"/>
                  </a:schemeClr>
                </a:solidFill>
                <a:latin typeface="Times New Roman" pitchFamily="18" charset="0"/>
                <a:cs typeface="Times New Roman" pitchFamily="18" charset="0"/>
              </a:rPr>
              <a:t>), </a:t>
            </a:r>
            <a:r>
              <a:rPr lang="en-US" sz="2800" b="1" dirty="0">
                <a:solidFill>
                  <a:srgbClr val="C00000"/>
                </a:solidFill>
                <a:latin typeface="Times New Roman" pitchFamily="18" charset="0"/>
                <a:cs typeface="Times New Roman" pitchFamily="18" charset="0"/>
              </a:rPr>
              <a:t>Estate of deceased, Estate of insolvent, Business trust and investment fund.</a:t>
            </a:r>
          </a:p>
        </p:txBody>
      </p:sp>
    </p:spTree>
    <p:extLst>
      <p:ext uri="{BB962C8B-B14F-4D97-AF65-F5344CB8AC3E}">
        <p14:creationId xmlns="" xmlns:p14="http://schemas.microsoft.com/office/powerpoint/2010/main" val="19727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723900" y="1943100"/>
            <a:ext cx="11049000" cy="2308324"/>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ITR-6</a:t>
            </a:r>
            <a:endParaRPr lang="en-US" sz="3200" b="1" u="sng" dirty="0">
              <a:latin typeface="Times New Roman" pitchFamily="18" charset="0"/>
              <a:cs typeface="Times New Roman" pitchFamily="18" charset="0"/>
            </a:endParaRPr>
          </a:p>
          <a:p>
            <a:pPr algn="just"/>
            <a:endParaRPr lang="en-US" sz="2800" b="1" dirty="0">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For Companies other than companies claiming exemption under </a:t>
            </a:r>
            <a:r>
              <a:rPr lang="en-US" sz="2800" b="1" dirty="0">
                <a:solidFill>
                  <a:srgbClr val="C00000"/>
                </a:solidFill>
                <a:latin typeface="Times New Roman" pitchFamily="18" charset="0"/>
                <a:cs typeface="Times New Roman" pitchFamily="18" charset="0"/>
              </a:rPr>
              <a:t>section 11 </a:t>
            </a:r>
            <a:r>
              <a:rPr lang="en-US" sz="2800" b="1" dirty="0">
                <a:solidFill>
                  <a:srgbClr val="FF0000"/>
                </a:solidFill>
                <a:latin typeface="Times New Roman" pitchFamily="18" charset="0"/>
                <a:cs typeface="Times New Roman" pitchFamily="18" charset="0"/>
              </a:rPr>
              <a:t>(Income from property held for charitable or religious </a:t>
            </a:r>
            <a:r>
              <a:rPr lang="en-US" sz="2800" b="1" dirty="0" smtClean="0">
                <a:solidFill>
                  <a:srgbClr val="FF0000"/>
                </a:solidFill>
                <a:latin typeface="Times New Roman" pitchFamily="18" charset="0"/>
                <a:cs typeface="Times New Roman" pitchFamily="18" charset="0"/>
              </a:rPr>
              <a:t>purposes by TRUST), </a:t>
            </a:r>
            <a:r>
              <a:rPr lang="en-US" sz="2800" b="1" dirty="0">
                <a:latin typeface="Times New Roman" pitchFamily="18" charset="0"/>
                <a:cs typeface="Times New Roman" pitchFamily="18" charset="0"/>
              </a:rPr>
              <a:t>this return has to be filed electronically only.</a:t>
            </a:r>
          </a:p>
        </p:txBody>
      </p:sp>
    </p:spTree>
    <p:extLst>
      <p:ext uri="{BB962C8B-B14F-4D97-AF65-F5344CB8AC3E}">
        <p14:creationId xmlns="" xmlns:p14="http://schemas.microsoft.com/office/powerpoint/2010/main" val="200794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615440" cy="73152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822036" y="803564"/>
            <a:ext cx="10541924" cy="5447645"/>
          </a:xfrm>
          <a:prstGeom prst="rect">
            <a:avLst/>
          </a:prstGeom>
          <a:noFill/>
        </p:spPr>
        <p:txBody>
          <a:bodyPr wrap="square" rtlCol="0">
            <a:spAutoFit/>
          </a:bodyPr>
          <a:lstStyle/>
          <a:p>
            <a:pPr algn="just"/>
            <a:r>
              <a:rPr lang="en-US" sz="3200" b="1" dirty="0">
                <a:highlight>
                  <a:srgbClr val="FFFF00"/>
                </a:highlight>
                <a:latin typeface="Times New Roman" pitchFamily="18" charset="0"/>
                <a:cs typeface="Times New Roman" pitchFamily="18" charset="0"/>
              </a:rPr>
              <a:t>Income Tax Return (ITR) is a form in which the taxpayers file information about their income earned and tax applicable, to the income tax department.</a:t>
            </a:r>
          </a:p>
          <a:p>
            <a:pPr algn="just"/>
            <a:endParaRPr lang="en-US" sz="2800" dirty="0">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The department has notified </a:t>
            </a:r>
            <a:r>
              <a:rPr lang="en-US" sz="2800" b="1" dirty="0">
                <a:solidFill>
                  <a:srgbClr val="FF0000"/>
                </a:solidFill>
                <a:latin typeface="Times New Roman" pitchFamily="18" charset="0"/>
                <a:cs typeface="Times New Roman" pitchFamily="18" charset="0"/>
              </a:rPr>
              <a:t>7 various forms i.e. ITR-1, ITR-2, ITR-3, ITR-4, ITR-5, ITR-6 &amp; ITR-7 </a:t>
            </a:r>
            <a:r>
              <a:rPr lang="en-US" sz="2800" b="1" dirty="0">
                <a:latin typeface="Times New Roman" pitchFamily="18" charset="0"/>
                <a:cs typeface="Times New Roman" pitchFamily="18" charset="0"/>
              </a:rPr>
              <a:t>to date. </a:t>
            </a:r>
          </a:p>
          <a:p>
            <a:pPr algn="just"/>
            <a:endParaRPr lang="en-US" sz="2800" dirty="0">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Every taxpayer should file his ITR on or before the specified due date. The applicability of ITR forms varies depending on the sources of income of the taxpayer, the amount of the income earned and the category of the taxpayer like individuals, HUF, company, etc.</a:t>
            </a:r>
          </a:p>
        </p:txBody>
      </p:sp>
    </p:spTree>
    <p:extLst>
      <p:ext uri="{BB962C8B-B14F-4D97-AF65-F5344CB8AC3E}">
        <p14:creationId xmlns="" xmlns:p14="http://schemas.microsoft.com/office/powerpoint/2010/main" val="21553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166255" y="932874"/>
            <a:ext cx="11860645" cy="4524315"/>
          </a:xfrm>
          <a:prstGeom prst="rect">
            <a:avLst/>
          </a:prstGeom>
          <a:noFill/>
        </p:spPr>
        <p:txBody>
          <a:bodyPr wrap="square" rtlCol="0">
            <a:spAutoFit/>
          </a:bodyPr>
          <a:lstStyle/>
          <a:p>
            <a:pPr algn="ctr"/>
            <a:r>
              <a:rPr lang="en-US" sz="3200" b="1" u="sng" dirty="0">
                <a:latin typeface="Times New Roman" pitchFamily="18" charset="0"/>
                <a:cs typeface="Times New Roman" pitchFamily="18" charset="0"/>
                <a:hlinkClick r:id="rId3"/>
              </a:rPr>
              <a:t>ITR-7</a:t>
            </a:r>
            <a:endParaRPr lang="en-US" sz="3200" b="1" u="sng" dirty="0">
              <a:latin typeface="Times New Roman" pitchFamily="18" charset="0"/>
              <a:cs typeface="Times New Roman" pitchFamily="18" charset="0"/>
            </a:endParaRPr>
          </a:p>
          <a:p>
            <a:pPr algn="ctr"/>
            <a:endParaRPr lang="en-US" sz="3200" b="1" dirty="0">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For persons including companies required to furnish returns </a:t>
            </a:r>
            <a:r>
              <a:rPr lang="en-US" sz="2800" b="1" dirty="0">
                <a:solidFill>
                  <a:srgbClr val="C00000"/>
                </a:solidFill>
                <a:latin typeface="Times New Roman" pitchFamily="18" charset="0"/>
                <a:cs typeface="Times New Roman" pitchFamily="18" charset="0"/>
              </a:rPr>
              <a:t>under section 139(4A) or section 139(4B) or section 139(4C) or section 139(4D) or section 139(4E) or section 139(4F).</a:t>
            </a:r>
          </a:p>
          <a:p>
            <a:pPr algn="just"/>
            <a:endParaRPr lang="en-US" sz="2800" b="1" dirty="0">
              <a:latin typeface="Times New Roman" pitchFamily="18" charset="0"/>
              <a:cs typeface="Times New Roman" pitchFamily="18" charset="0"/>
            </a:endParaRPr>
          </a:p>
          <a:p>
            <a:pPr lvl="0" algn="just"/>
            <a:r>
              <a:rPr lang="en-US" sz="2800" b="1" dirty="0">
                <a:latin typeface="Times New Roman" pitchFamily="18" charset="0"/>
                <a:cs typeface="Times New Roman" pitchFamily="18" charset="0"/>
              </a:rPr>
              <a:t>Return under section </a:t>
            </a:r>
            <a:r>
              <a:rPr lang="en-US" sz="2800" b="1" dirty="0">
                <a:solidFill>
                  <a:srgbClr val="C00000"/>
                </a:solidFill>
                <a:latin typeface="Times New Roman" pitchFamily="18" charset="0"/>
                <a:cs typeface="Times New Roman" pitchFamily="18" charset="0"/>
              </a:rPr>
              <a:t>139(4A)</a:t>
            </a:r>
            <a:r>
              <a:rPr lang="en-US" sz="2800" b="1" dirty="0">
                <a:latin typeface="Times New Roman" pitchFamily="18" charset="0"/>
                <a:cs typeface="Times New Roman" pitchFamily="18" charset="0"/>
              </a:rPr>
              <a:t> is required to be filed by every person in </a:t>
            </a:r>
            <a:r>
              <a:rPr lang="en-US" sz="2800" b="1" dirty="0">
                <a:solidFill>
                  <a:srgbClr val="C00000"/>
                </a:solidFill>
                <a:latin typeface="Times New Roman" pitchFamily="18" charset="0"/>
                <a:cs typeface="Times New Roman" pitchFamily="18" charset="0"/>
              </a:rPr>
              <a:t>receipt of income derived from property held under trust or other legal obligation wholly for charitable or religious purposes or in part only for such purposes.</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30630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3" name="TextBox 2"/>
          <p:cNvSpPr txBox="1"/>
          <p:nvPr/>
        </p:nvSpPr>
        <p:spPr>
          <a:xfrm>
            <a:off x="228600" y="1587500"/>
            <a:ext cx="11684000" cy="3970318"/>
          </a:xfrm>
          <a:prstGeom prst="rect">
            <a:avLst/>
          </a:prstGeom>
          <a:noFill/>
        </p:spPr>
        <p:txBody>
          <a:bodyPr wrap="square" rtlCol="0">
            <a:spAutoFit/>
          </a:bodyPr>
          <a:lstStyle/>
          <a:p>
            <a:pPr lvl="0" algn="just"/>
            <a:r>
              <a:rPr lang="en-US" sz="2800" b="1" u="sng" dirty="0">
                <a:solidFill>
                  <a:srgbClr val="FF0000"/>
                </a:solidFill>
                <a:latin typeface="Times New Roman" pitchFamily="18" charset="0"/>
                <a:cs typeface="Times New Roman" pitchFamily="18" charset="0"/>
              </a:rPr>
              <a:t>Return under section 139(4C)</a:t>
            </a:r>
            <a:r>
              <a:rPr lang="en-US" sz="2800" b="1" u="sng" dirty="0">
                <a:latin typeface="Times New Roman" pitchFamily="18" charset="0"/>
                <a:cs typeface="Times New Roman" pitchFamily="18" charset="0"/>
              </a:rPr>
              <a:t> is required to be filed by every </a:t>
            </a:r>
            <a:r>
              <a:rPr lang="en-US" sz="2800" dirty="0">
                <a:latin typeface="Times New Roman" pitchFamily="18" charset="0"/>
                <a:cs typeface="Times New Roman" pitchFamily="18" charset="0"/>
              </a:rPr>
              <a:t>–</a:t>
            </a:r>
          </a:p>
          <a:p>
            <a:pPr lvl="0" algn="just"/>
            <a:endParaRPr lang="en-US" sz="2800" dirty="0">
              <a:latin typeface="Times New Roman" pitchFamily="18" charset="0"/>
              <a:cs typeface="Times New Roman" pitchFamily="18" charset="0"/>
            </a:endParaRPr>
          </a:p>
          <a:p>
            <a:pPr marL="914400" lvl="1" indent="-457200" algn="just">
              <a:buFont typeface="Arial" pitchFamily="34" charset="0"/>
              <a:buChar char="•"/>
            </a:pPr>
            <a:r>
              <a:rPr lang="en-US" sz="2800" b="1" dirty="0">
                <a:latin typeface="Times New Roman" pitchFamily="18" charset="0"/>
                <a:cs typeface="Times New Roman" pitchFamily="18" charset="0"/>
              </a:rPr>
              <a:t>Scientific research association;</a:t>
            </a:r>
          </a:p>
          <a:p>
            <a:pPr marL="914400" lvl="1" indent="-457200" algn="just">
              <a:buFont typeface="Arial" pitchFamily="34" charset="0"/>
              <a:buChar char="•"/>
            </a:pPr>
            <a:endParaRPr lang="en-US" sz="2800" b="1" dirty="0">
              <a:latin typeface="Times New Roman" pitchFamily="18" charset="0"/>
              <a:cs typeface="Times New Roman" pitchFamily="18" charset="0"/>
            </a:endParaRPr>
          </a:p>
          <a:p>
            <a:pPr marL="914400" lvl="1" indent="-457200" algn="just">
              <a:buFont typeface="Arial" pitchFamily="34" charset="0"/>
              <a:buChar char="•"/>
            </a:pPr>
            <a:r>
              <a:rPr lang="en-US" sz="2800" b="1" dirty="0">
                <a:solidFill>
                  <a:srgbClr val="C00000"/>
                </a:solidFill>
                <a:latin typeface="Times New Roman" pitchFamily="18" charset="0"/>
                <a:cs typeface="Times New Roman" pitchFamily="18" charset="0"/>
              </a:rPr>
              <a:t>News agency;</a:t>
            </a:r>
          </a:p>
          <a:p>
            <a:pPr lvl="1" algn="just"/>
            <a:endParaRPr lang="en-US" sz="2800" b="1" dirty="0">
              <a:latin typeface="Times New Roman" pitchFamily="18" charset="0"/>
              <a:cs typeface="Times New Roman" pitchFamily="18" charset="0"/>
            </a:endParaRPr>
          </a:p>
          <a:p>
            <a:pPr marL="914400" lvl="1" indent="-457200" algn="just">
              <a:buFont typeface="Arial" pitchFamily="34" charset="0"/>
              <a:buChar char="•"/>
            </a:pPr>
            <a:r>
              <a:rPr lang="en-US" sz="2800" b="1" dirty="0">
                <a:latin typeface="Times New Roman" pitchFamily="18" charset="0"/>
                <a:cs typeface="Times New Roman" pitchFamily="18" charset="0"/>
              </a:rPr>
              <a:t>Association or institution referred to in </a:t>
            </a:r>
            <a:r>
              <a:rPr lang="en-US" sz="2800" b="1" dirty="0">
                <a:solidFill>
                  <a:srgbClr val="FF0000"/>
                </a:solidFill>
                <a:latin typeface="Times New Roman" pitchFamily="18" charset="0"/>
                <a:cs typeface="Times New Roman" pitchFamily="18" charset="0"/>
              </a:rPr>
              <a:t>section 10(23A);</a:t>
            </a:r>
          </a:p>
          <a:p>
            <a:pPr lvl="1" algn="just"/>
            <a:endParaRPr lang="en-US" sz="2800" b="1" dirty="0">
              <a:latin typeface="Times New Roman" pitchFamily="18" charset="0"/>
              <a:cs typeface="Times New Roman" pitchFamily="18" charset="0"/>
            </a:endParaRPr>
          </a:p>
          <a:p>
            <a:pPr marL="914400" lvl="1" indent="-457200" algn="just">
              <a:buFont typeface="Arial" pitchFamily="34" charset="0"/>
              <a:buChar char="•"/>
            </a:pPr>
            <a:r>
              <a:rPr lang="en-US" sz="2800" b="1" dirty="0">
                <a:solidFill>
                  <a:srgbClr val="C00000"/>
                </a:solidFill>
                <a:latin typeface="Times New Roman" pitchFamily="18" charset="0"/>
                <a:cs typeface="Times New Roman" pitchFamily="18" charset="0"/>
              </a:rPr>
              <a:t>Institution referred to in </a:t>
            </a:r>
            <a:r>
              <a:rPr lang="en-US" sz="2800" b="1" dirty="0">
                <a:solidFill>
                  <a:srgbClr val="FF0000"/>
                </a:solidFill>
                <a:latin typeface="Times New Roman" pitchFamily="18" charset="0"/>
                <a:cs typeface="Times New Roman" pitchFamily="18" charset="0"/>
              </a:rPr>
              <a:t>section 10(23B);</a:t>
            </a:r>
          </a:p>
        </p:txBody>
      </p:sp>
      <p:sp>
        <p:nvSpPr>
          <p:cNvPr id="5" name="TextBox 4"/>
          <p:cNvSpPr txBox="1"/>
          <p:nvPr/>
        </p:nvSpPr>
        <p:spPr>
          <a:xfrm>
            <a:off x="9385300" y="6070600"/>
            <a:ext cx="1778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CONTD….</a:t>
            </a:r>
            <a:endParaRPr lang="hi-IN" sz="2400" b="1" dirty="0">
              <a:latin typeface="Times New Roman" pitchFamily="18" charset="0"/>
            </a:endParaRPr>
          </a:p>
        </p:txBody>
      </p:sp>
    </p:spTree>
    <p:extLst>
      <p:ext uri="{BB962C8B-B14F-4D97-AF65-F5344CB8AC3E}">
        <p14:creationId xmlns="" xmlns:p14="http://schemas.microsoft.com/office/powerpoint/2010/main" val="100479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anim calcmode="lin" valueType="num">
                                      <p:cBhvr>
                                        <p:cTn id="3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3" name="TextBox 2"/>
          <p:cNvSpPr txBox="1"/>
          <p:nvPr/>
        </p:nvSpPr>
        <p:spPr>
          <a:xfrm>
            <a:off x="203200" y="2120900"/>
            <a:ext cx="11684000" cy="2677656"/>
          </a:xfrm>
          <a:prstGeom prst="rect">
            <a:avLst/>
          </a:prstGeom>
          <a:noFill/>
        </p:spPr>
        <p:txBody>
          <a:bodyPr wrap="square" rtlCol="0">
            <a:spAutoFit/>
          </a:bodyPr>
          <a:lstStyle/>
          <a:p>
            <a:pPr marL="457200" lvl="0" indent="-457200" algn="just">
              <a:buFont typeface="Arial" pitchFamily="34" charset="0"/>
              <a:buChar char="•"/>
            </a:pPr>
            <a:r>
              <a:rPr lang="en-US" sz="2800" b="1" dirty="0">
                <a:solidFill>
                  <a:srgbClr val="C00000"/>
                </a:solidFill>
                <a:latin typeface="Times New Roman" pitchFamily="18" charset="0"/>
                <a:cs typeface="Times New Roman" pitchFamily="18" charset="0"/>
              </a:rPr>
              <a:t>Fund or institution or university or other Educational institution or any hospital or other medical institution.</a:t>
            </a:r>
          </a:p>
          <a:p>
            <a:pPr marL="457200" lvl="0" indent="-457200" algn="just">
              <a:buFont typeface="Arial" pitchFamily="34" charset="0"/>
              <a:buChar char="•"/>
            </a:pPr>
            <a:endParaRPr lang="en-US" sz="2800" b="1" dirty="0">
              <a:latin typeface="Times New Roman" pitchFamily="18" charset="0"/>
              <a:cs typeface="Times New Roman" pitchFamily="18" charset="0"/>
            </a:endParaRPr>
          </a:p>
          <a:p>
            <a:pPr marL="457200" lvl="0" indent="-457200">
              <a:buFont typeface="Arial" pitchFamily="34" charset="0"/>
              <a:buChar char="•"/>
            </a:pPr>
            <a:r>
              <a:rPr lang="en-US" sz="2800" b="1" dirty="0">
                <a:latin typeface="Times New Roman" pitchFamily="18" charset="0"/>
                <a:cs typeface="Times New Roman" pitchFamily="18" charset="0"/>
              </a:rPr>
              <a:t>Return under </a:t>
            </a:r>
            <a:r>
              <a:rPr lang="en-US" sz="2800" b="1" dirty="0">
                <a:solidFill>
                  <a:srgbClr val="FF0000"/>
                </a:solidFill>
                <a:latin typeface="Times New Roman" pitchFamily="18" charset="0"/>
                <a:cs typeface="Times New Roman" pitchFamily="18" charset="0"/>
              </a:rPr>
              <a:t>section 139(4D) </a:t>
            </a:r>
            <a:r>
              <a:rPr lang="en-US" sz="2800" b="1" dirty="0">
                <a:latin typeface="Times New Roman" pitchFamily="18" charset="0"/>
                <a:cs typeface="Times New Roman" pitchFamily="18" charset="0"/>
              </a:rPr>
              <a:t>is required to be filed by every university, college or other institution, </a:t>
            </a:r>
            <a:r>
              <a:rPr lang="en-US" sz="2800" b="1" dirty="0">
                <a:solidFill>
                  <a:srgbClr val="C00000"/>
                </a:solidFill>
                <a:latin typeface="Times New Roman" pitchFamily="18" charset="0"/>
                <a:cs typeface="Times New Roman" pitchFamily="18" charset="0"/>
              </a:rPr>
              <a:t>which is not required to furnish a return of income or loss under any other provision of this section</a:t>
            </a:r>
            <a:r>
              <a:rPr lang="en-US" sz="2800" b="1" dirty="0">
                <a:latin typeface="Times New Roman" pitchFamily="18" charset="0"/>
                <a:cs typeface="Times New Roman" pitchFamily="18" charset="0"/>
              </a:rPr>
              <a:t>.</a:t>
            </a:r>
          </a:p>
        </p:txBody>
      </p:sp>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a:t>
            </a:r>
            <a:endParaRPr lang="hi-IN" sz="2400" b="1" dirty="0">
              <a:latin typeface="Times New Roman" pitchFamily="18" charset="0"/>
            </a:endParaRPr>
          </a:p>
        </p:txBody>
      </p:sp>
    </p:spTree>
    <p:extLst>
      <p:ext uri="{BB962C8B-B14F-4D97-AF65-F5344CB8AC3E}">
        <p14:creationId xmlns="" xmlns:p14="http://schemas.microsoft.com/office/powerpoint/2010/main" val="6929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arn(inVertical)">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369455" y="1339274"/>
            <a:ext cx="11581245" cy="3108543"/>
          </a:xfrm>
          <a:prstGeom prst="rect">
            <a:avLst/>
          </a:prstGeom>
          <a:noFill/>
        </p:spPr>
        <p:txBody>
          <a:bodyPr wrap="square" rtlCol="0">
            <a:spAutoFit/>
          </a:bodyPr>
          <a:lstStyle/>
          <a:p>
            <a:pPr marL="457200" lvl="0" indent="-457200" algn="just">
              <a:buFont typeface="Arial" pitchFamily="34" charset="0"/>
              <a:buChar char="•"/>
            </a:pPr>
            <a:r>
              <a:rPr lang="en-US" sz="2800" b="1" dirty="0">
                <a:latin typeface="Times New Roman" pitchFamily="18" charset="0"/>
                <a:cs typeface="Times New Roman" pitchFamily="18" charset="0"/>
              </a:rPr>
              <a:t>Return under </a:t>
            </a:r>
            <a:r>
              <a:rPr lang="en-US" sz="2800" b="1" dirty="0">
                <a:solidFill>
                  <a:srgbClr val="FF0000"/>
                </a:solidFill>
                <a:latin typeface="Times New Roman" pitchFamily="18" charset="0"/>
                <a:cs typeface="Times New Roman" pitchFamily="18" charset="0"/>
              </a:rPr>
              <a:t>section 139(4E) </a:t>
            </a:r>
            <a:r>
              <a:rPr lang="en-US" sz="2800" b="1" dirty="0">
                <a:latin typeface="Times New Roman" pitchFamily="18" charset="0"/>
                <a:cs typeface="Times New Roman" pitchFamily="18" charset="0"/>
              </a:rPr>
              <a:t>must be filed by every business trust which is not required to furnish a return of income or loss under any other provisions of this section.</a:t>
            </a:r>
          </a:p>
          <a:p>
            <a:pPr lvl="0" algn="just"/>
            <a:endParaRPr lang="en-US" sz="2800" dirty="0">
              <a:latin typeface="Times New Roman" pitchFamily="18" charset="0"/>
              <a:cs typeface="Times New Roman" pitchFamily="18" charset="0"/>
            </a:endParaRPr>
          </a:p>
          <a:p>
            <a:pPr marL="457200" lvl="0" indent="-457200" algn="just">
              <a:buFont typeface="Arial" pitchFamily="34" charset="0"/>
              <a:buChar char="•"/>
            </a:pPr>
            <a:r>
              <a:rPr lang="en-US" sz="2800" b="1" dirty="0">
                <a:latin typeface="Times New Roman" pitchFamily="18" charset="0"/>
                <a:cs typeface="Times New Roman" pitchFamily="18" charset="0"/>
              </a:rPr>
              <a:t>Return under </a:t>
            </a:r>
            <a:r>
              <a:rPr lang="en-US" sz="2800" b="1" dirty="0">
                <a:solidFill>
                  <a:srgbClr val="FF0000"/>
                </a:solidFill>
                <a:latin typeface="Times New Roman" pitchFamily="18" charset="0"/>
                <a:cs typeface="Times New Roman" pitchFamily="18" charset="0"/>
              </a:rPr>
              <a:t>section 139(4F) </a:t>
            </a:r>
            <a:r>
              <a:rPr lang="en-US" sz="2800" b="1" dirty="0">
                <a:latin typeface="Times New Roman" pitchFamily="18" charset="0"/>
                <a:cs typeface="Times New Roman" pitchFamily="18" charset="0"/>
              </a:rPr>
              <a:t>must be filed by any investment fund referred to in </a:t>
            </a:r>
            <a:r>
              <a:rPr lang="en-US" sz="2800" b="1" dirty="0">
                <a:solidFill>
                  <a:srgbClr val="FF0000"/>
                </a:solidFill>
                <a:latin typeface="Times New Roman" pitchFamily="18" charset="0"/>
                <a:cs typeface="Times New Roman" pitchFamily="18" charset="0"/>
              </a:rPr>
              <a:t>section 115UB. </a:t>
            </a:r>
            <a:r>
              <a:rPr lang="en-US" sz="2800" b="1" dirty="0">
                <a:latin typeface="Times New Roman" pitchFamily="18" charset="0"/>
                <a:cs typeface="Times New Roman" pitchFamily="18" charset="0"/>
              </a:rPr>
              <a:t>It is not required to furnish a return of income or loss under any other provisions of this section.</a:t>
            </a:r>
          </a:p>
        </p:txBody>
      </p:sp>
    </p:spTree>
    <p:extLst>
      <p:ext uri="{BB962C8B-B14F-4D97-AF65-F5344CB8AC3E}">
        <p14:creationId xmlns="" xmlns:p14="http://schemas.microsoft.com/office/powerpoint/2010/main" val="403350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3777673" y="1265383"/>
            <a:ext cx="4572000" cy="2800767"/>
          </a:xfrm>
          <a:prstGeom prst="rect">
            <a:avLst/>
          </a:prstGeom>
          <a:noFill/>
        </p:spPr>
        <p:txBody>
          <a:bodyPr wrap="square" rtlCol="0">
            <a:spAutoFit/>
          </a:bodyPr>
          <a:lstStyle/>
          <a:p>
            <a:pPr algn="ctr"/>
            <a:r>
              <a:rPr lang="en-US" sz="8800" b="1" dirty="0">
                <a:solidFill>
                  <a:srgbClr val="0070C0"/>
                </a:solidFill>
                <a:latin typeface="Arial Rounded MT Bold" panose="020F0704030504030204" pitchFamily="34" charset="0"/>
                <a:cs typeface="Times New Roman" pitchFamily="18" charset="0"/>
              </a:rPr>
              <a:t>THANK YOU</a:t>
            </a:r>
            <a:endParaRPr lang="hi-IN" sz="8800" b="1" dirty="0">
              <a:solidFill>
                <a:srgbClr val="0070C0"/>
              </a:solidFill>
              <a:latin typeface="Arial Rounded MT Bold" panose="020F0704030504030204" pitchFamily="34" charset="0"/>
            </a:endParaRPr>
          </a:p>
        </p:txBody>
      </p:sp>
    </p:spTree>
    <p:extLst>
      <p:ext uri="{BB962C8B-B14F-4D97-AF65-F5344CB8AC3E}">
        <p14:creationId xmlns="" xmlns:p14="http://schemas.microsoft.com/office/powerpoint/2010/main" val="289234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0159"/>
            <a:ext cx="1625600" cy="83312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08000" y="1305739"/>
            <a:ext cx="10904220" cy="4093428"/>
          </a:xfrm>
          <a:prstGeom prst="rect">
            <a:avLst/>
          </a:prstGeom>
          <a:noFill/>
        </p:spPr>
        <p:txBody>
          <a:bodyPr wrap="square" rtlCol="0">
            <a:spAutoFit/>
          </a:bodyPr>
          <a:lstStyle/>
          <a:p>
            <a:pPr algn="ctr"/>
            <a:r>
              <a:rPr lang="en-US" sz="3600" b="1" u="sng" dirty="0">
                <a:solidFill>
                  <a:srgbClr val="002060"/>
                </a:solidFill>
                <a:latin typeface="Times New Roman" pitchFamily="18" charset="0"/>
                <a:cs typeface="Times New Roman" pitchFamily="18" charset="0"/>
              </a:rPr>
              <a:t>Why should you file ITR?</a:t>
            </a:r>
          </a:p>
          <a:p>
            <a:pPr algn="just"/>
            <a:endParaRPr lang="en-US" sz="3200" b="1" dirty="0">
              <a:latin typeface="Times New Roman" pitchFamily="18" charset="0"/>
              <a:cs typeface="Times New Roman" pitchFamily="18" charset="0"/>
            </a:endParaRPr>
          </a:p>
          <a:p>
            <a:pPr algn="just"/>
            <a:r>
              <a:rPr lang="en-US" sz="3200" b="1" dirty="0" smtClean="0">
                <a:solidFill>
                  <a:srgbClr val="FF0000"/>
                </a:solidFill>
                <a:latin typeface="Times New Roman" pitchFamily="18" charset="0"/>
                <a:cs typeface="Times New Roman" pitchFamily="18" charset="0"/>
              </a:rPr>
              <a:t>MANDATORY FILING : </a:t>
            </a:r>
          </a:p>
          <a:p>
            <a:pPr algn="just"/>
            <a:r>
              <a:rPr lang="en-US" sz="3200" b="1" dirty="0" smtClean="0">
                <a:latin typeface="Times New Roman" pitchFamily="18" charset="0"/>
                <a:cs typeface="Times New Roman" pitchFamily="18" charset="0"/>
              </a:rPr>
              <a:t>It </a:t>
            </a:r>
            <a:r>
              <a:rPr lang="en-US" sz="3200" b="1" dirty="0">
                <a:latin typeface="Times New Roman" pitchFamily="18" charset="0"/>
                <a:cs typeface="Times New Roman" pitchFamily="18" charset="0"/>
              </a:rPr>
              <a:t>is mandatory to file income tax returns (ITR) in India if any of the conditions mentioned below are applicable to you:</a:t>
            </a:r>
          </a:p>
          <a:p>
            <a:pPr algn="just"/>
            <a:endParaRPr lang="en-US" sz="3200" dirty="0">
              <a:latin typeface="Times New Roman" pitchFamily="18" charset="0"/>
              <a:cs typeface="Times New Roman" pitchFamily="18" charset="0"/>
            </a:endParaRPr>
          </a:p>
          <a:p>
            <a:pPr marL="514350" indent="-514350" algn="just">
              <a:buClr>
                <a:srgbClr val="002060"/>
              </a:buClr>
              <a:buFont typeface="+mj-lt"/>
              <a:buAutoNum type="arabicPeriod"/>
            </a:pPr>
            <a:r>
              <a:rPr lang="en-US" sz="3200" dirty="0">
                <a:latin typeface="Times New Roman" pitchFamily="18" charset="0"/>
                <a:cs typeface="Times New Roman" pitchFamily="18" charset="0"/>
              </a:rPr>
              <a:t> </a:t>
            </a:r>
            <a:r>
              <a:rPr lang="en-US" sz="3200" dirty="0">
                <a:solidFill>
                  <a:srgbClr val="002060"/>
                </a:solidFill>
                <a:latin typeface="Times New Roman" pitchFamily="18" charset="0"/>
                <a:cs typeface="Times New Roman" pitchFamily="18" charset="0"/>
              </a:rPr>
              <a:t>If your </a:t>
            </a:r>
            <a:r>
              <a:rPr lang="en-US" sz="3200" b="1" dirty="0">
                <a:solidFill>
                  <a:srgbClr val="002060"/>
                </a:solidFill>
                <a:latin typeface="Times New Roman" pitchFamily="18" charset="0"/>
                <a:cs typeface="Times New Roman" pitchFamily="18" charset="0"/>
              </a:rPr>
              <a:t>gross annual income</a:t>
            </a:r>
            <a:r>
              <a:rPr lang="en-US" sz="3200" dirty="0">
                <a:solidFill>
                  <a:srgbClr val="002060"/>
                </a:solidFill>
                <a:latin typeface="Times New Roman" pitchFamily="18" charset="0"/>
                <a:cs typeface="Times New Roman" pitchFamily="18" charset="0"/>
              </a:rPr>
              <a:t> is </a:t>
            </a:r>
            <a:r>
              <a:rPr lang="en-US" sz="3200" b="1" dirty="0">
                <a:solidFill>
                  <a:srgbClr val="002060"/>
                </a:solidFill>
                <a:latin typeface="Times New Roman" pitchFamily="18" charset="0"/>
                <a:cs typeface="Times New Roman" pitchFamily="18" charset="0"/>
              </a:rPr>
              <a:t>more than the basic exemption limit </a:t>
            </a:r>
            <a:r>
              <a:rPr lang="en-US" sz="3200" dirty="0">
                <a:solidFill>
                  <a:srgbClr val="002060"/>
                </a:solidFill>
                <a:latin typeface="Times New Roman" pitchFamily="18" charset="0"/>
                <a:cs typeface="Times New Roman" pitchFamily="18" charset="0"/>
              </a:rPr>
              <a:t>as specified below-</a:t>
            </a:r>
          </a:p>
        </p:txBody>
      </p:sp>
      <p:sp>
        <p:nvSpPr>
          <p:cNvPr id="4" name="TextBox 3"/>
          <p:cNvSpPr txBox="1"/>
          <p:nvPr/>
        </p:nvSpPr>
        <p:spPr>
          <a:xfrm>
            <a:off x="10414000" y="6396335"/>
            <a:ext cx="1778000"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CONT….</a:t>
            </a:r>
            <a:endParaRPr lang="hi-IN" sz="2400" b="1" dirty="0">
              <a:solidFill>
                <a:srgbClr val="FF0000"/>
              </a:solidFill>
              <a:latin typeface="Times New Roman" pitchFamily="18" charset="0"/>
            </a:endParaRPr>
          </a:p>
        </p:txBody>
      </p:sp>
    </p:spTree>
    <p:extLst>
      <p:ext uri="{BB962C8B-B14F-4D97-AF65-F5344CB8AC3E}">
        <p14:creationId xmlns="" xmlns:p14="http://schemas.microsoft.com/office/powerpoint/2010/main" val="223927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wipe(down)">
                                      <p:cBhvr>
                                        <p:cTn id="14" dur="500"/>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barn(inVertical)">
                                      <p:cBhvr>
                                        <p:cTn id="24"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0159"/>
            <a:ext cx="1503680" cy="843281"/>
          </a:xfrm>
          <a:prstGeom prst="rect">
            <a:avLst/>
          </a:prstGeom>
          <a:noFill/>
          <a:ln>
            <a:noFill/>
          </a:ln>
          <a:extLst>
            <a:ext uri="{53640926-AAD7-44D8-BBD7-CCE9431645EC}">
              <a14:shadowObscured xmlns="" xmlns:a14="http://schemas.microsoft.com/office/drawing/2010/main"/>
            </a:ext>
          </a:extLst>
        </p:spPr>
      </p:pic>
      <p:graphicFrame>
        <p:nvGraphicFramePr>
          <p:cNvPr id="2" name="Table 1"/>
          <p:cNvGraphicFramePr>
            <a:graphicFrameLocks noGrp="1"/>
          </p:cNvGraphicFramePr>
          <p:nvPr>
            <p:extLst>
              <p:ext uri="{D42A27DB-BD31-4B8C-83A1-F6EECF244321}">
                <p14:modId xmlns="" xmlns:p14="http://schemas.microsoft.com/office/powerpoint/2010/main" val="2222878918"/>
              </p:ext>
            </p:extLst>
          </p:nvPr>
        </p:nvGraphicFramePr>
        <p:xfrm>
          <a:off x="914400" y="1595966"/>
          <a:ext cx="10007600" cy="4211320"/>
        </p:xfrm>
        <a:graphic>
          <a:graphicData uri="http://schemas.openxmlformats.org/drawingml/2006/table">
            <a:tbl>
              <a:tblPr firstRow="1" bandRow="1">
                <a:tableStyleId>{D27102A9-8310-4765-A935-A1911B00CA55}</a:tableStyleId>
              </a:tblPr>
              <a:tblGrid>
                <a:gridCol w="5410200">
                  <a:extLst>
                    <a:ext uri="{9D8B030D-6E8A-4147-A177-3AD203B41FA5}">
                      <a16:colId xmlns="" xmlns:a16="http://schemas.microsoft.com/office/drawing/2014/main" val="20000"/>
                    </a:ext>
                  </a:extLst>
                </a:gridCol>
                <a:gridCol w="4597400">
                  <a:extLst>
                    <a:ext uri="{9D8B030D-6E8A-4147-A177-3AD203B41FA5}">
                      <a16:colId xmlns="" xmlns:a16="http://schemas.microsoft.com/office/drawing/2014/main" val="20001"/>
                    </a:ext>
                  </a:extLst>
                </a:gridCol>
              </a:tblGrid>
              <a:tr h="370840">
                <a:tc>
                  <a:txBody>
                    <a:bodyPr/>
                    <a:lstStyle/>
                    <a:p>
                      <a:pPr algn="ctr"/>
                      <a:r>
                        <a:rPr lang="en-US" sz="3600" kern="1200" dirty="0">
                          <a:effectLst/>
                          <a:latin typeface="Times New Roman" panose="02020603050405020304" pitchFamily="18" charset="0"/>
                          <a:cs typeface="Times New Roman" panose="02020603050405020304" pitchFamily="18" charset="0"/>
                        </a:rPr>
                        <a:t>Particulars</a:t>
                      </a:r>
                      <a:endParaRPr lang="hi-IN" sz="3600" dirty="0">
                        <a:latin typeface="Times New Roman" pitchFamily="18" charset="0"/>
                      </a:endParaRPr>
                    </a:p>
                  </a:txBody>
                  <a:tcPr/>
                </a:tc>
                <a:tc>
                  <a:txBody>
                    <a:bodyPr/>
                    <a:lstStyle/>
                    <a:p>
                      <a:pPr algn="ctr"/>
                      <a:r>
                        <a:rPr lang="en-US" sz="3600" kern="1200" dirty="0">
                          <a:effectLst/>
                          <a:latin typeface="Times New Roman" panose="02020603050405020304" pitchFamily="18" charset="0"/>
                          <a:cs typeface="Times New Roman" panose="02020603050405020304" pitchFamily="18" charset="0"/>
                        </a:rPr>
                        <a:t>Amount</a:t>
                      </a:r>
                      <a:endParaRPr lang="hi-IN" sz="3600" dirty="0">
                        <a:latin typeface="Times New Roman" pitchFamily="18" charset="0"/>
                      </a:endParaRPr>
                    </a:p>
                  </a:txBody>
                  <a:tcPr/>
                </a:tc>
                <a:extLst>
                  <a:ext uri="{0D108BD9-81ED-4DB2-BD59-A6C34878D82A}">
                    <a16:rowId xmlns="" xmlns:a16="http://schemas.microsoft.com/office/drawing/2014/main" val="10000"/>
                  </a:ext>
                </a:extLst>
              </a:tr>
              <a:tr h="819574">
                <a:tc>
                  <a:txBody>
                    <a:bodyPr/>
                    <a:lstStyle/>
                    <a:p>
                      <a:pPr algn="ctr"/>
                      <a:r>
                        <a:rPr lang="en-US" sz="3600" kern="1200" dirty="0">
                          <a:effectLst/>
                          <a:latin typeface="Times New Roman" panose="02020603050405020304" pitchFamily="18" charset="0"/>
                          <a:cs typeface="Times New Roman" panose="02020603050405020304" pitchFamily="18" charset="0"/>
                        </a:rPr>
                        <a:t>For individuals below 60 years</a:t>
                      </a:r>
                      <a:endParaRPr lang="hi-IN" sz="3600" dirty="0">
                        <a:latin typeface="Times New Roman" pitchFamily="18" charset="0"/>
                      </a:endParaRPr>
                    </a:p>
                  </a:txBody>
                  <a:tcPr/>
                </a:tc>
                <a:tc>
                  <a:txBody>
                    <a:bodyPr/>
                    <a:lstStyle/>
                    <a:p>
                      <a:pPr algn="ctr"/>
                      <a:r>
                        <a:rPr lang="en-US" sz="3600" kern="1200" dirty="0" err="1">
                          <a:effectLst/>
                          <a:latin typeface="Times New Roman" panose="02020603050405020304" pitchFamily="18" charset="0"/>
                          <a:cs typeface="Times New Roman" panose="02020603050405020304" pitchFamily="18" charset="0"/>
                        </a:rPr>
                        <a:t>Rs</a:t>
                      </a:r>
                      <a:r>
                        <a:rPr lang="en-US" sz="3600" kern="1200" dirty="0">
                          <a:effectLst/>
                          <a:latin typeface="Times New Roman" panose="02020603050405020304" pitchFamily="18" charset="0"/>
                          <a:cs typeface="Times New Roman" panose="02020603050405020304" pitchFamily="18" charset="0"/>
                        </a:rPr>
                        <a:t> 2.5 lakh</a:t>
                      </a:r>
                      <a:endParaRPr lang="hi-IN" sz="3600" dirty="0">
                        <a:latin typeface="Times New Roman" pitchFamily="18" charset="0"/>
                      </a:endParaRPr>
                    </a:p>
                  </a:txBody>
                  <a:tcPr/>
                </a:tc>
                <a:extLst>
                  <a:ext uri="{0D108BD9-81ED-4DB2-BD59-A6C34878D82A}">
                    <a16:rowId xmlns="" xmlns:a16="http://schemas.microsoft.com/office/drawing/2014/main" val="10001"/>
                  </a:ext>
                </a:extLst>
              </a:tr>
              <a:tr h="1193800">
                <a:tc>
                  <a:txBody>
                    <a:bodyPr/>
                    <a:lstStyle/>
                    <a:p>
                      <a:pPr algn="ctr"/>
                      <a:r>
                        <a:rPr lang="en-US" sz="3600" b="1" kern="1200" dirty="0">
                          <a:solidFill>
                            <a:srgbClr val="C00000"/>
                          </a:solidFill>
                          <a:effectLst/>
                          <a:latin typeface="Times New Roman" panose="02020603050405020304" pitchFamily="18" charset="0"/>
                          <a:cs typeface="Times New Roman" panose="02020603050405020304" pitchFamily="18" charset="0"/>
                        </a:rPr>
                        <a:t>For individuals above 60 years but below 80 years</a:t>
                      </a:r>
                      <a:endParaRPr lang="hi-IN" sz="3600" b="1" dirty="0">
                        <a:solidFill>
                          <a:srgbClr val="C00000"/>
                        </a:solidFill>
                        <a:latin typeface="Times New Roman" pitchFamily="18" charset="0"/>
                      </a:endParaRPr>
                    </a:p>
                  </a:txBody>
                  <a:tcPr/>
                </a:tc>
                <a:tc>
                  <a:txBody>
                    <a:bodyPr/>
                    <a:lstStyle/>
                    <a:p>
                      <a:pPr algn="ctr"/>
                      <a:r>
                        <a:rPr lang="en-US" sz="3600" b="1" kern="1200" dirty="0" err="1">
                          <a:solidFill>
                            <a:srgbClr val="C00000"/>
                          </a:solidFill>
                          <a:effectLst/>
                          <a:latin typeface="Times New Roman" panose="02020603050405020304" pitchFamily="18" charset="0"/>
                          <a:cs typeface="Times New Roman" panose="02020603050405020304" pitchFamily="18" charset="0"/>
                        </a:rPr>
                        <a:t>Rs</a:t>
                      </a:r>
                      <a:r>
                        <a:rPr lang="en-US" sz="3600" b="1" kern="1200" dirty="0">
                          <a:solidFill>
                            <a:srgbClr val="C00000"/>
                          </a:solidFill>
                          <a:effectLst/>
                          <a:latin typeface="Times New Roman" panose="02020603050405020304" pitchFamily="18" charset="0"/>
                          <a:cs typeface="Times New Roman" panose="02020603050405020304" pitchFamily="18" charset="0"/>
                        </a:rPr>
                        <a:t> 3.0 lakh</a:t>
                      </a:r>
                      <a:endParaRPr lang="hi-IN" sz="3600" b="1" dirty="0">
                        <a:solidFill>
                          <a:srgbClr val="C00000"/>
                        </a:solidFill>
                        <a:latin typeface="Times New Roman" pitchFamily="18" charset="0"/>
                      </a:endParaRPr>
                    </a:p>
                  </a:txBody>
                  <a:tcPr/>
                </a:tc>
                <a:extLst>
                  <a:ext uri="{0D108BD9-81ED-4DB2-BD59-A6C34878D82A}">
                    <a16:rowId xmlns="" xmlns:a16="http://schemas.microsoft.com/office/drawing/2014/main" val="10002"/>
                  </a:ext>
                </a:extLst>
              </a:tr>
              <a:tr h="736600">
                <a:tc>
                  <a:txBody>
                    <a:bodyPr/>
                    <a:lstStyle/>
                    <a:p>
                      <a:pPr algn="ctr"/>
                      <a:r>
                        <a:rPr lang="en-US" sz="3600" kern="1200" dirty="0">
                          <a:effectLst/>
                          <a:latin typeface="Times New Roman" panose="02020603050405020304" pitchFamily="18" charset="0"/>
                          <a:cs typeface="Times New Roman" panose="02020603050405020304" pitchFamily="18" charset="0"/>
                        </a:rPr>
                        <a:t>For individuals above 80 years</a:t>
                      </a:r>
                      <a:endParaRPr lang="hi-IN" sz="3600" dirty="0">
                        <a:latin typeface="Times New Roman" pitchFamily="18" charset="0"/>
                      </a:endParaRPr>
                    </a:p>
                  </a:txBody>
                  <a:tcPr/>
                </a:tc>
                <a:tc>
                  <a:txBody>
                    <a:bodyPr/>
                    <a:lstStyle/>
                    <a:p>
                      <a:pPr algn="ctr"/>
                      <a:r>
                        <a:rPr lang="en-US" sz="3600" kern="1200" dirty="0" err="1">
                          <a:effectLst/>
                          <a:latin typeface="Times New Roman" panose="02020603050405020304" pitchFamily="18" charset="0"/>
                          <a:cs typeface="Times New Roman" panose="02020603050405020304" pitchFamily="18" charset="0"/>
                        </a:rPr>
                        <a:t>Rs</a:t>
                      </a:r>
                      <a:r>
                        <a:rPr lang="en-US" sz="3600" kern="1200" dirty="0">
                          <a:effectLst/>
                          <a:latin typeface="Times New Roman" panose="02020603050405020304" pitchFamily="18" charset="0"/>
                          <a:cs typeface="Times New Roman" panose="02020603050405020304" pitchFamily="18" charset="0"/>
                        </a:rPr>
                        <a:t> 5.0 lakh</a:t>
                      </a:r>
                      <a:endParaRPr lang="hi-IN" sz="3600" dirty="0">
                        <a:latin typeface="Times New Roman" pitchFamily="18" charset="0"/>
                      </a:endParaRPr>
                    </a:p>
                  </a:txBody>
                  <a:tcPr/>
                </a:tc>
                <a:extLst>
                  <a:ext uri="{0D108BD9-81ED-4DB2-BD59-A6C34878D82A}">
                    <a16:rowId xmlns="" xmlns:a16="http://schemas.microsoft.com/office/drawing/2014/main" val="10003"/>
                  </a:ext>
                </a:extLst>
              </a:tr>
            </a:tbl>
          </a:graphicData>
        </a:graphic>
      </p:graphicFrame>
      <p:sp>
        <p:nvSpPr>
          <p:cNvPr id="4" name="TextBox 3"/>
          <p:cNvSpPr txBox="1"/>
          <p:nvPr/>
        </p:nvSpPr>
        <p:spPr>
          <a:xfrm>
            <a:off x="9385300" y="607060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298663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81279"/>
            <a:ext cx="1635760" cy="762001"/>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584200" y="1392129"/>
            <a:ext cx="10876280" cy="5016758"/>
          </a:xfrm>
          <a:prstGeom prst="rect">
            <a:avLst/>
          </a:prstGeom>
          <a:noFill/>
        </p:spPr>
        <p:txBody>
          <a:bodyPr wrap="square" rtlCol="0">
            <a:spAutoFit/>
          </a:bodyPr>
          <a:lstStyle/>
          <a:p>
            <a:pPr marL="514350" indent="-514350" algn="just">
              <a:buFont typeface="+mj-lt"/>
              <a:buAutoNum type="arabicPeriod" startAt="2"/>
            </a:pPr>
            <a:r>
              <a:rPr lang="en-US" sz="3200" dirty="0">
                <a:solidFill>
                  <a:srgbClr val="002060"/>
                </a:solidFill>
                <a:latin typeface="Times New Roman" pitchFamily="18" charset="0"/>
                <a:cs typeface="Times New Roman" pitchFamily="18" charset="0"/>
              </a:rPr>
              <a:t>If you want to </a:t>
            </a:r>
            <a:r>
              <a:rPr lang="en-US" sz="3200" b="1" dirty="0">
                <a:solidFill>
                  <a:srgbClr val="002060"/>
                </a:solidFill>
                <a:latin typeface="Times New Roman" pitchFamily="18" charset="0"/>
                <a:cs typeface="Times New Roman" pitchFamily="18" charset="0"/>
              </a:rPr>
              <a:t>claim an income tax refund </a:t>
            </a:r>
            <a:r>
              <a:rPr lang="en-US" sz="3200" dirty="0">
                <a:solidFill>
                  <a:srgbClr val="002060"/>
                </a:solidFill>
                <a:latin typeface="Times New Roman" pitchFamily="18" charset="0"/>
                <a:cs typeface="Times New Roman" pitchFamily="18" charset="0"/>
              </a:rPr>
              <a:t>from the department.</a:t>
            </a:r>
          </a:p>
          <a:p>
            <a:pPr marL="514350" indent="-514350" algn="just">
              <a:buFont typeface="+mj-lt"/>
              <a:buAutoNum type="arabicPeriod" startAt="2"/>
            </a:pPr>
            <a:endParaRPr lang="en-US" sz="3200" dirty="0">
              <a:solidFill>
                <a:srgbClr val="002060"/>
              </a:solidFill>
              <a:latin typeface="Times New Roman" pitchFamily="18" charset="0"/>
              <a:cs typeface="Times New Roman" pitchFamily="18" charset="0"/>
            </a:endParaRPr>
          </a:p>
          <a:p>
            <a:pPr marL="514350" indent="-514350" algn="just">
              <a:buFont typeface="+mj-lt"/>
              <a:buAutoNum type="arabicPeriod" startAt="2"/>
            </a:pPr>
            <a:r>
              <a:rPr lang="en-US" sz="3200" dirty="0">
                <a:solidFill>
                  <a:srgbClr val="002060"/>
                </a:solidFill>
                <a:latin typeface="Times New Roman" pitchFamily="18" charset="0"/>
                <a:cs typeface="Times New Roman" pitchFamily="18" charset="0"/>
              </a:rPr>
              <a:t>If you have </a:t>
            </a:r>
            <a:r>
              <a:rPr lang="en-US" sz="3200" b="1" dirty="0">
                <a:solidFill>
                  <a:srgbClr val="C00000"/>
                </a:solidFill>
                <a:latin typeface="Times New Roman" pitchFamily="18" charset="0"/>
                <a:cs typeface="Times New Roman" pitchFamily="18" charset="0"/>
              </a:rPr>
              <a:t>earned from or have invested in foreign assets during the FY.</a:t>
            </a:r>
          </a:p>
          <a:p>
            <a:pPr algn="just"/>
            <a:endParaRPr lang="en-US" sz="3200" dirty="0">
              <a:solidFill>
                <a:srgbClr val="002060"/>
              </a:solidFill>
              <a:latin typeface="Times New Roman" pitchFamily="18" charset="0"/>
              <a:cs typeface="Times New Roman" pitchFamily="18" charset="0"/>
            </a:endParaRPr>
          </a:p>
          <a:p>
            <a:pPr marL="514350" indent="-514350" algn="just">
              <a:buFont typeface="+mj-lt"/>
              <a:buAutoNum type="arabicPeriod" startAt="4"/>
            </a:pPr>
            <a:r>
              <a:rPr lang="en-US" sz="3200" dirty="0">
                <a:solidFill>
                  <a:srgbClr val="002060"/>
                </a:solidFill>
                <a:latin typeface="Times New Roman" pitchFamily="18" charset="0"/>
                <a:cs typeface="Times New Roman" pitchFamily="18" charset="0"/>
              </a:rPr>
              <a:t>If you </a:t>
            </a:r>
            <a:r>
              <a:rPr lang="en-US" sz="3200" b="1" dirty="0">
                <a:solidFill>
                  <a:srgbClr val="002060"/>
                </a:solidFill>
                <a:latin typeface="Times New Roman" pitchFamily="18" charset="0"/>
                <a:cs typeface="Times New Roman" pitchFamily="18" charset="0"/>
              </a:rPr>
              <a:t>wish to apply for a visa or a loan</a:t>
            </a:r>
          </a:p>
          <a:p>
            <a:pPr algn="just"/>
            <a:endParaRPr lang="en-US" sz="3200" dirty="0">
              <a:solidFill>
                <a:srgbClr val="002060"/>
              </a:solidFill>
              <a:latin typeface="Times New Roman" pitchFamily="18" charset="0"/>
              <a:cs typeface="Times New Roman" pitchFamily="18" charset="0"/>
            </a:endParaRPr>
          </a:p>
          <a:p>
            <a:pPr marL="514350" indent="-514350" algn="just">
              <a:buFont typeface="+mj-lt"/>
              <a:buAutoNum type="arabicPeriod" startAt="5"/>
            </a:pPr>
            <a:r>
              <a:rPr lang="en-US" sz="3200" dirty="0">
                <a:solidFill>
                  <a:srgbClr val="002060"/>
                </a:solidFill>
                <a:latin typeface="Times New Roman" pitchFamily="18" charset="0"/>
                <a:cs typeface="Times New Roman" pitchFamily="18" charset="0"/>
              </a:rPr>
              <a:t> If the </a:t>
            </a:r>
            <a:r>
              <a:rPr lang="en-US" sz="3200" b="1" dirty="0">
                <a:solidFill>
                  <a:srgbClr val="C00000"/>
                </a:solidFill>
                <a:latin typeface="Times New Roman" pitchFamily="18" charset="0"/>
                <a:cs typeface="Times New Roman" pitchFamily="18" charset="0"/>
              </a:rPr>
              <a:t>taxpayer is a company or a firm, irrespective of profit or loss.</a:t>
            </a:r>
          </a:p>
        </p:txBody>
      </p:sp>
      <p:sp>
        <p:nvSpPr>
          <p:cNvPr id="4" name="TextBox 3"/>
          <p:cNvSpPr txBox="1"/>
          <p:nvPr/>
        </p:nvSpPr>
        <p:spPr>
          <a:xfrm>
            <a:off x="10718800" y="6396335"/>
            <a:ext cx="1778000"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CONT….</a:t>
            </a:r>
            <a:endParaRPr lang="hi-IN" sz="2400" b="1" dirty="0">
              <a:solidFill>
                <a:srgbClr val="FF0000"/>
              </a:solidFill>
              <a:latin typeface="Times New Roman" pitchFamily="18" charset="0"/>
            </a:endParaRPr>
          </a:p>
        </p:txBody>
      </p:sp>
    </p:spTree>
    <p:extLst>
      <p:ext uri="{BB962C8B-B14F-4D97-AF65-F5344CB8AC3E}">
        <p14:creationId xmlns="" xmlns:p14="http://schemas.microsoft.com/office/powerpoint/2010/main" val="245514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0159"/>
            <a:ext cx="1706880" cy="84885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853440" y="1567180"/>
            <a:ext cx="10441940" cy="4031873"/>
          </a:xfrm>
          <a:prstGeom prst="rect">
            <a:avLst/>
          </a:prstGeom>
          <a:noFill/>
        </p:spPr>
        <p:txBody>
          <a:bodyPr wrap="square" rtlCol="0">
            <a:spAutoFit/>
          </a:bodyPr>
          <a:lstStyle/>
          <a:p>
            <a:pPr marL="514350" indent="-514350" algn="just">
              <a:buFont typeface="+mj-lt"/>
              <a:buAutoNum type="arabicPeriod" startAt="6"/>
            </a:pPr>
            <a:r>
              <a:rPr lang="en-US" sz="3200" dirty="0">
                <a:solidFill>
                  <a:srgbClr val="002060"/>
                </a:solidFill>
                <a:latin typeface="Times New Roman" pitchFamily="18" charset="0"/>
                <a:cs typeface="Times New Roman" pitchFamily="18" charset="0"/>
              </a:rPr>
              <a:t>If you have </a:t>
            </a:r>
            <a:r>
              <a:rPr lang="en-US" sz="3200" b="1" dirty="0">
                <a:solidFill>
                  <a:srgbClr val="002060"/>
                </a:solidFill>
                <a:latin typeface="Times New Roman" pitchFamily="18" charset="0"/>
                <a:cs typeface="Times New Roman" pitchFamily="18" charset="0"/>
              </a:rPr>
              <a:t>loss from business/profession or under capital gains head, you will not be allowed to carry them forward </a:t>
            </a:r>
            <a:r>
              <a:rPr lang="en-US" sz="3200" dirty="0">
                <a:solidFill>
                  <a:srgbClr val="002060"/>
                </a:solidFill>
                <a:latin typeface="Times New Roman" pitchFamily="18" charset="0"/>
                <a:cs typeface="Times New Roman" pitchFamily="18" charset="0"/>
              </a:rPr>
              <a:t>to the next years unless you file the return before the due date.</a:t>
            </a:r>
          </a:p>
          <a:p>
            <a:pPr algn="just"/>
            <a:endParaRPr lang="en-US" sz="3200" dirty="0">
              <a:latin typeface="Times New Roman" pitchFamily="18" charset="0"/>
              <a:cs typeface="Times New Roman" pitchFamily="18" charset="0"/>
            </a:endParaRPr>
          </a:p>
          <a:p>
            <a:pPr algn="just"/>
            <a:r>
              <a:rPr lang="en-US" sz="3200" dirty="0">
                <a:solidFill>
                  <a:srgbClr val="7030A0"/>
                </a:solidFill>
                <a:latin typeface="Times New Roman" pitchFamily="18" charset="0"/>
                <a:cs typeface="Times New Roman" pitchFamily="18" charset="0"/>
              </a:rPr>
              <a:t>Also, you are </a:t>
            </a:r>
            <a:r>
              <a:rPr lang="en-US" sz="3200" b="1" dirty="0">
                <a:solidFill>
                  <a:srgbClr val="C00000"/>
                </a:solidFill>
                <a:latin typeface="Times New Roman" pitchFamily="18" charset="0"/>
                <a:cs typeface="Times New Roman" pitchFamily="18" charset="0"/>
              </a:rPr>
              <a:t>mandatorily required </a:t>
            </a:r>
            <a:r>
              <a:rPr lang="en-US" sz="3200" b="1" dirty="0">
                <a:solidFill>
                  <a:srgbClr val="7030A0"/>
                </a:solidFill>
                <a:latin typeface="Times New Roman" pitchFamily="18" charset="0"/>
                <a:cs typeface="Times New Roman" pitchFamily="18" charset="0"/>
              </a:rPr>
              <a:t>to file ITR </a:t>
            </a:r>
            <a:r>
              <a:rPr lang="en-US" sz="3200" b="1" dirty="0">
                <a:solidFill>
                  <a:srgbClr val="C00000"/>
                </a:solidFill>
                <a:latin typeface="Times New Roman" pitchFamily="18" charset="0"/>
                <a:cs typeface="Times New Roman" pitchFamily="18" charset="0"/>
              </a:rPr>
              <a:t>even if your income is below the basic exemption limit </a:t>
            </a:r>
            <a:r>
              <a:rPr lang="en-US" sz="3200" b="1" dirty="0">
                <a:solidFill>
                  <a:srgbClr val="7030A0"/>
                </a:solidFill>
                <a:latin typeface="Times New Roman" pitchFamily="18" charset="0"/>
                <a:cs typeface="Times New Roman" pitchFamily="18" charset="0"/>
              </a:rPr>
              <a:t>but you meet one of these </a:t>
            </a:r>
            <a:r>
              <a:rPr lang="en-US" sz="3200" b="1" dirty="0">
                <a:solidFill>
                  <a:srgbClr val="C00000"/>
                </a:solidFill>
                <a:latin typeface="Times New Roman" pitchFamily="18" charset="0"/>
                <a:cs typeface="Times New Roman" pitchFamily="18" charset="0"/>
              </a:rPr>
              <a:t>conditions:  </a:t>
            </a:r>
            <a:r>
              <a:rPr lang="en-US" sz="3200" b="1" dirty="0" smtClean="0">
                <a:solidFill>
                  <a:srgbClr val="C00000"/>
                </a:solidFill>
                <a:latin typeface="Times New Roman" pitchFamily="18" charset="0"/>
                <a:cs typeface="Times New Roman" pitchFamily="18" charset="0"/>
              </a:rPr>
              <a:t>-</a:t>
            </a:r>
            <a:endParaRPr lang="en-US" sz="3200" b="1" dirty="0">
              <a:solidFill>
                <a:srgbClr val="C00000"/>
              </a:solidFill>
              <a:latin typeface="Times New Roman" pitchFamily="18" charset="0"/>
              <a:cs typeface="Times New Roman" pitchFamily="18" charset="0"/>
            </a:endParaRPr>
          </a:p>
        </p:txBody>
      </p:sp>
      <p:sp>
        <p:nvSpPr>
          <p:cNvPr id="3" name="TextBox 2"/>
          <p:cNvSpPr txBox="1"/>
          <p:nvPr/>
        </p:nvSpPr>
        <p:spPr>
          <a:xfrm>
            <a:off x="10441940" y="6253480"/>
            <a:ext cx="17780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CONT….</a:t>
            </a:r>
            <a:endParaRPr lang="hi-IN" sz="2400" b="1" dirty="0">
              <a:latin typeface="Times New Roman" pitchFamily="18" charset="0"/>
            </a:endParaRPr>
          </a:p>
        </p:txBody>
      </p:sp>
    </p:spTree>
    <p:extLst>
      <p:ext uri="{BB962C8B-B14F-4D97-AF65-F5344CB8AC3E}">
        <p14:creationId xmlns="" xmlns:p14="http://schemas.microsoft.com/office/powerpoint/2010/main" val="382538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146"/>
          <p:cNvPicPr/>
          <p:nvPr/>
        </p:nvPicPr>
        <p:blipFill rotWithShape="1">
          <a:blip r:embed="rId2">
            <a:extLst>
              <a:ext uri="{28A0092B-C50C-407E-A947-70E740481C1C}">
                <a14:useLocalDpi xmlns="" xmlns:a14="http://schemas.microsoft.com/office/drawing/2010/main" val="0"/>
              </a:ext>
            </a:extLst>
          </a:blip>
          <a:srcRect l="7595" t="32912" r="4430" b="32279"/>
          <a:stretch/>
        </p:blipFill>
        <p:spPr bwMode="auto">
          <a:xfrm>
            <a:off x="0" y="-1"/>
            <a:ext cx="1828800" cy="872197"/>
          </a:xfrm>
          <a:prstGeom prst="rect">
            <a:avLst/>
          </a:prstGeom>
          <a:noFill/>
          <a:ln>
            <a:noFill/>
          </a:ln>
          <a:extLst>
            <a:ext uri="{53640926-AAD7-44D8-BBD7-CCE9431645EC}">
              <a14:shadowObscured xmlns="" xmlns:a14="http://schemas.microsoft.com/office/drawing/2010/main"/>
            </a:ext>
          </a:extLst>
        </p:spPr>
      </p:pic>
      <p:sp>
        <p:nvSpPr>
          <p:cNvPr id="2" name="TextBox 1"/>
          <p:cNvSpPr txBox="1"/>
          <p:nvPr/>
        </p:nvSpPr>
        <p:spPr>
          <a:xfrm>
            <a:off x="660400" y="1421014"/>
            <a:ext cx="10515600" cy="4093428"/>
          </a:xfrm>
          <a:prstGeom prst="rect">
            <a:avLst/>
          </a:prstGeom>
          <a:noFill/>
        </p:spPr>
        <p:txBody>
          <a:bodyPr wrap="square" rtlCol="0">
            <a:spAutoFit/>
          </a:bodyPr>
          <a:lstStyle/>
          <a:p>
            <a:pPr marL="457200" lvl="0" indent="-457200" algn="ctr">
              <a:buFont typeface="Wingdings" pitchFamily="2" charset="2"/>
              <a:buChar char="q"/>
            </a:pPr>
            <a:r>
              <a:rPr lang="en-US" sz="3200" b="1" dirty="0">
                <a:solidFill>
                  <a:srgbClr val="C00000"/>
                </a:solidFill>
                <a:latin typeface="Times New Roman" pitchFamily="18" charset="0"/>
                <a:cs typeface="Times New Roman" pitchFamily="18" charset="0"/>
              </a:rPr>
              <a:t>Deposited more than </a:t>
            </a:r>
            <a:r>
              <a:rPr lang="en-US" sz="3200" b="1" dirty="0" err="1">
                <a:solidFill>
                  <a:srgbClr val="C00000"/>
                </a:solidFill>
                <a:latin typeface="Times New Roman" pitchFamily="18" charset="0"/>
                <a:cs typeface="Times New Roman" pitchFamily="18" charset="0"/>
              </a:rPr>
              <a:t>Rs</a:t>
            </a:r>
            <a:r>
              <a:rPr lang="en-US" sz="3200" b="1" dirty="0">
                <a:solidFill>
                  <a:srgbClr val="C00000"/>
                </a:solidFill>
                <a:latin typeface="Times New Roman" pitchFamily="18" charset="0"/>
                <a:cs typeface="Times New Roman" pitchFamily="18" charset="0"/>
              </a:rPr>
              <a:t>. 1 </a:t>
            </a:r>
            <a:r>
              <a:rPr lang="en-US" sz="3200" b="1" dirty="0" err="1">
                <a:solidFill>
                  <a:srgbClr val="C00000"/>
                </a:solidFill>
                <a:latin typeface="Times New Roman" pitchFamily="18" charset="0"/>
                <a:cs typeface="Times New Roman" pitchFamily="18" charset="0"/>
              </a:rPr>
              <a:t>crore</a:t>
            </a:r>
            <a:r>
              <a:rPr lang="en-US" sz="3200" b="1" dirty="0">
                <a:solidFill>
                  <a:srgbClr val="C00000"/>
                </a:solidFill>
                <a:latin typeface="Times New Roman" pitchFamily="18" charset="0"/>
                <a:cs typeface="Times New Roman" pitchFamily="18" charset="0"/>
              </a:rPr>
              <a:t> in 'current' bank account</a:t>
            </a:r>
            <a:r>
              <a:rPr lang="en-US" sz="3200" b="1" dirty="0">
                <a:solidFill>
                  <a:srgbClr val="FF0000"/>
                </a:solidFill>
                <a:latin typeface="Times New Roman" pitchFamily="18" charset="0"/>
                <a:cs typeface="Times New Roman" pitchFamily="18" charset="0"/>
              </a:rPr>
              <a:t>: </a:t>
            </a:r>
          </a:p>
          <a:p>
            <a:pPr lvl="0" algn="just"/>
            <a:endParaRPr lang="en-US" sz="2800" b="1" dirty="0">
              <a:latin typeface="Times New Roman" pitchFamily="18" charset="0"/>
              <a:cs typeface="Times New Roman" pitchFamily="18" charset="0"/>
            </a:endParaRPr>
          </a:p>
          <a:p>
            <a:pPr lvl="0" algn="just">
              <a:lnSpc>
                <a:spcPct val="150000"/>
              </a:lnSpc>
            </a:pPr>
            <a:r>
              <a:rPr lang="en-US" sz="2800" b="1" dirty="0">
                <a:latin typeface="Times New Roman" pitchFamily="18" charset="0"/>
                <a:cs typeface="Times New Roman" pitchFamily="18" charset="0"/>
              </a:rPr>
              <a:t>You have to mandatorily file a tax return if you have deposited a total of </a:t>
            </a:r>
            <a:r>
              <a:rPr lang="en-US" sz="2800" b="1" dirty="0" err="1">
                <a:solidFill>
                  <a:srgbClr val="FF0000"/>
                </a:solidFill>
                <a:latin typeface="Times New Roman" pitchFamily="18" charset="0"/>
                <a:cs typeface="Times New Roman" pitchFamily="18" charset="0"/>
              </a:rPr>
              <a:t>Rs</a:t>
            </a:r>
            <a:r>
              <a:rPr lang="en-US" sz="2800" b="1" dirty="0">
                <a:solidFill>
                  <a:srgbClr val="FF0000"/>
                </a:solidFill>
                <a:latin typeface="Times New Roman" pitchFamily="18" charset="0"/>
                <a:cs typeface="Times New Roman" pitchFamily="18" charset="0"/>
              </a:rPr>
              <a:t>. 1 </a:t>
            </a:r>
            <a:r>
              <a:rPr lang="en-US" sz="2800" b="1" dirty="0" err="1">
                <a:solidFill>
                  <a:srgbClr val="FF0000"/>
                </a:solidFill>
                <a:latin typeface="Times New Roman" pitchFamily="18" charset="0"/>
                <a:cs typeface="Times New Roman" pitchFamily="18" charset="0"/>
              </a:rPr>
              <a:t>crore</a:t>
            </a:r>
            <a:r>
              <a:rPr lang="en-US" sz="2800" b="1" dirty="0">
                <a:solidFill>
                  <a:srgbClr val="FF0000"/>
                </a:solidFill>
                <a:latin typeface="Times New Roman" pitchFamily="18" charset="0"/>
                <a:cs typeface="Times New Roman" pitchFamily="18" charset="0"/>
              </a:rPr>
              <a:t> or more </a:t>
            </a:r>
            <a:r>
              <a:rPr lang="en-US" sz="2800" b="1" dirty="0">
                <a:latin typeface="Times New Roman" pitchFamily="18" charset="0"/>
                <a:cs typeface="Times New Roman" pitchFamily="18" charset="0"/>
              </a:rPr>
              <a:t>in </a:t>
            </a:r>
            <a:r>
              <a:rPr lang="en-US" sz="2800" b="1" dirty="0">
                <a:solidFill>
                  <a:srgbClr val="C00000"/>
                </a:solidFill>
                <a:latin typeface="Times New Roman" pitchFamily="18" charset="0"/>
                <a:cs typeface="Times New Roman" pitchFamily="18" charset="0"/>
              </a:rPr>
              <a:t>one or more current accounts with a bank. </a:t>
            </a:r>
            <a:r>
              <a:rPr lang="en-US" sz="2800" b="1" dirty="0">
                <a:latin typeface="Times New Roman" pitchFamily="18" charset="0"/>
                <a:cs typeface="Times New Roman" pitchFamily="18" charset="0"/>
              </a:rPr>
              <a:t>However, </a:t>
            </a:r>
            <a:r>
              <a:rPr lang="en-US" sz="2800" b="1" dirty="0">
                <a:solidFill>
                  <a:srgbClr val="C00000"/>
                </a:solidFill>
                <a:latin typeface="Times New Roman" pitchFamily="18" charset="0"/>
                <a:cs typeface="Times New Roman" pitchFamily="18" charset="0"/>
              </a:rPr>
              <a:t>no such requirement </a:t>
            </a:r>
            <a:r>
              <a:rPr lang="en-US" sz="2800" b="1" dirty="0">
                <a:solidFill>
                  <a:srgbClr val="FF0000"/>
                </a:solidFill>
                <a:latin typeface="Times New Roman" pitchFamily="18" charset="0"/>
                <a:cs typeface="Times New Roman" pitchFamily="18" charset="0"/>
              </a:rPr>
              <a:t>has been specified for deposits made in with </a:t>
            </a:r>
            <a:r>
              <a:rPr lang="en-US" sz="2800" b="1" dirty="0">
                <a:solidFill>
                  <a:srgbClr val="C00000"/>
                </a:solidFill>
                <a:latin typeface="Times New Roman" pitchFamily="18" charset="0"/>
                <a:cs typeface="Times New Roman" pitchFamily="18" charset="0"/>
              </a:rPr>
              <a:t>post office current accounts</a:t>
            </a:r>
            <a:r>
              <a:rPr lang="en-US" sz="2800" b="1" dirty="0">
                <a:latin typeface="Times New Roman" pitchFamily="18" charset="0"/>
                <a:cs typeface="Times New Roman" pitchFamily="18" charset="0"/>
              </a:rPr>
              <a:t>; or</a:t>
            </a:r>
          </a:p>
        </p:txBody>
      </p:sp>
      <p:sp>
        <p:nvSpPr>
          <p:cNvPr id="4" name="TextBox 3"/>
          <p:cNvSpPr txBox="1"/>
          <p:nvPr/>
        </p:nvSpPr>
        <p:spPr>
          <a:xfrm>
            <a:off x="10878820" y="6396335"/>
            <a:ext cx="1778000"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CON….</a:t>
            </a:r>
            <a:endParaRPr lang="hi-IN" sz="2400" b="1" dirty="0">
              <a:solidFill>
                <a:srgbClr val="FF0000"/>
              </a:solidFill>
              <a:latin typeface="Times New Roman" pitchFamily="18" charset="0"/>
            </a:endParaRPr>
          </a:p>
        </p:txBody>
      </p:sp>
    </p:spTree>
    <p:extLst>
      <p:ext uri="{BB962C8B-B14F-4D97-AF65-F5344CB8AC3E}">
        <p14:creationId xmlns="" xmlns:p14="http://schemas.microsoft.com/office/powerpoint/2010/main" val="336719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ine 1">
      <a:dk1>
        <a:sysClr val="windowText" lastClr="000000"/>
      </a:dk1>
      <a:lt1>
        <a:sysClr val="window" lastClr="FFFFFF"/>
      </a:lt1>
      <a:dk2>
        <a:srgbClr val="44546A"/>
      </a:dk2>
      <a:lt2>
        <a:srgbClr val="E7E6E6"/>
      </a:lt2>
      <a:accent1>
        <a:srgbClr val="FF0000"/>
      </a:accent1>
      <a:accent2>
        <a:srgbClr val="FFFF00"/>
      </a:accent2>
      <a:accent3>
        <a:srgbClr val="92D050"/>
      </a:accent3>
      <a:accent4>
        <a:srgbClr val="0070C0"/>
      </a:accent4>
      <a:accent5>
        <a:srgbClr val="7030A0"/>
      </a:accent5>
      <a:accent6>
        <a:srgbClr val="0C0C0C"/>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1761</Words>
  <Application>Microsoft Office PowerPoint</Application>
  <PresentationFormat>Custom</PresentationFormat>
  <Paragraphs>225</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 Savari</dc:creator>
  <cp:lastModifiedBy>DEEPANKAR</cp:lastModifiedBy>
  <cp:revision>134</cp:revision>
  <dcterms:created xsi:type="dcterms:W3CDTF">2019-01-22T11:33:00Z</dcterms:created>
  <dcterms:modified xsi:type="dcterms:W3CDTF">2023-06-02T14:33:15Z</dcterms:modified>
</cp:coreProperties>
</file>