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handoutMasterIdLst>
    <p:handoutMasterId r:id="rId50"/>
  </p:handoutMasterIdLst>
  <p:sldIdLst>
    <p:sldId id="733" r:id="rId5"/>
    <p:sldId id="263" r:id="rId6"/>
    <p:sldId id="745" r:id="rId7"/>
    <p:sldId id="262" r:id="rId8"/>
    <p:sldId id="740" r:id="rId9"/>
    <p:sldId id="723" r:id="rId10"/>
    <p:sldId id="618" r:id="rId11"/>
    <p:sldId id="641" r:id="rId12"/>
    <p:sldId id="692" r:id="rId13"/>
    <p:sldId id="675" r:id="rId14"/>
    <p:sldId id="721" r:id="rId15"/>
    <p:sldId id="638" r:id="rId16"/>
    <p:sldId id="724" r:id="rId17"/>
    <p:sldId id="746" r:id="rId18"/>
    <p:sldId id="670" r:id="rId19"/>
    <p:sldId id="664" r:id="rId20"/>
    <p:sldId id="665" r:id="rId21"/>
    <p:sldId id="646" r:id="rId22"/>
    <p:sldId id="725" r:id="rId23"/>
    <p:sldId id="693" r:id="rId24"/>
    <p:sldId id="636" r:id="rId25"/>
    <p:sldId id="582" r:id="rId26"/>
    <p:sldId id="730" r:id="rId27"/>
    <p:sldId id="668" r:id="rId28"/>
    <p:sldId id="742" r:id="rId29"/>
    <p:sldId id="743" r:id="rId30"/>
    <p:sldId id="741" r:id="rId31"/>
    <p:sldId id="652" r:id="rId32"/>
    <p:sldId id="635" r:id="rId33"/>
    <p:sldId id="681" r:id="rId34"/>
    <p:sldId id="683" r:id="rId35"/>
    <p:sldId id="703" r:id="rId36"/>
    <p:sldId id="653" r:id="rId37"/>
    <p:sldId id="672" r:id="rId38"/>
    <p:sldId id="619" r:id="rId39"/>
    <p:sldId id="621" r:id="rId40"/>
    <p:sldId id="744" r:id="rId41"/>
    <p:sldId id="572" r:id="rId42"/>
    <p:sldId id="682" r:id="rId43"/>
    <p:sldId id="654" r:id="rId44"/>
    <p:sldId id="696" r:id="rId45"/>
    <p:sldId id="661" r:id="rId46"/>
    <p:sldId id="697" r:id="rId47"/>
    <p:sldId id="642" r:id="rId48"/>
  </p:sldIdLst>
  <p:sldSz cx="12192000" cy="6858000"/>
  <p:notesSz cx="7023100" cy="93091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616D"/>
    <a:srgbClr val="97A4B8"/>
    <a:srgbClr val="BF951B"/>
    <a:srgbClr val="E8F2E2"/>
    <a:srgbClr val="A56327"/>
    <a:srgbClr val="4F575D"/>
    <a:srgbClr val="87A077"/>
    <a:srgbClr val="DAA840"/>
    <a:srgbClr val="FFFB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98" y="30"/>
      </p:cViewPr>
      <p:guideLst/>
    </p:cSldViewPr>
  </p:slideViewPr>
  <p:notesTextViewPr>
    <p:cViewPr>
      <p:scale>
        <a:sx n="1" d="1"/>
        <a:sy n="1" d="1"/>
      </p:scale>
      <p:origin x="0" y="0"/>
    </p:cViewPr>
  </p:notesTextViewPr>
  <p:sorterViewPr>
    <p:cViewPr>
      <p:scale>
        <a:sx n="100" d="100"/>
        <a:sy n="100" d="100"/>
      </p:scale>
      <p:origin x="0" y="-139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Magee" userId="6331588c-ed34-46e9-9b80-3cd4df78b252" providerId="ADAL" clId="{7C79A623-FCB2-4C9F-B962-FC4806BCE702}"/>
    <pc:docChg chg="undo redo custSel addSld delSld modSld">
      <pc:chgData name="Cameron Magee" userId="6331588c-ed34-46e9-9b80-3cd4df78b252" providerId="ADAL" clId="{7C79A623-FCB2-4C9F-B962-FC4806BCE702}" dt="2024-09-08T21:27:33.193" v="1326" actId="20577"/>
      <pc:docMkLst>
        <pc:docMk/>
      </pc:docMkLst>
      <pc:sldChg chg="modSp mod">
        <pc:chgData name="Cameron Magee" userId="6331588c-ed34-46e9-9b80-3cd4df78b252" providerId="ADAL" clId="{7C79A623-FCB2-4C9F-B962-FC4806BCE702}" dt="2024-09-05T15:44:50.931" v="1035" actId="20577"/>
        <pc:sldMkLst>
          <pc:docMk/>
          <pc:sldMk cId="3179343261" sldId="262"/>
        </pc:sldMkLst>
        <pc:spChg chg="mod">
          <ac:chgData name="Cameron Magee" userId="6331588c-ed34-46e9-9b80-3cd4df78b252" providerId="ADAL" clId="{7C79A623-FCB2-4C9F-B962-FC4806BCE702}" dt="2024-09-05T15:44:50.931" v="1035" actId="20577"/>
          <ac:spMkLst>
            <pc:docMk/>
            <pc:sldMk cId="3179343261" sldId="262"/>
            <ac:spMk id="22" creationId="{E78FE408-0A81-5045-93E6-E30EA7014CF9}"/>
          </ac:spMkLst>
        </pc:spChg>
      </pc:sldChg>
      <pc:sldChg chg="modSp mod">
        <pc:chgData name="Cameron Magee" userId="6331588c-ed34-46e9-9b80-3cd4df78b252" providerId="ADAL" clId="{7C79A623-FCB2-4C9F-B962-FC4806BCE702}" dt="2024-09-08T21:26:31.575" v="1303" actId="2"/>
        <pc:sldMkLst>
          <pc:docMk/>
          <pc:sldMk cId="3111434940" sldId="263"/>
        </pc:sldMkLst>
        <pc:spChg chg="mod">
          <ac:chgData name="Cameron Magee" userId="6331588c-ed34-46e9-9b80-3cd4df78b252" providerId="ADAL" clId="{7C79A623-FCB2-4C9F-B962-FC4806BCE702}" dt="2024-09-08T21:26:31.575" v="1303" actId="2"/>
          <ac:spMkLst>
            <pc:docMk/>
            <pc:sldMk cId="3111434940" sldId="263"/>
            <ac:spMk id="3" creationId="{433869E4-D126-1245-8866-D0F14A03EC77}"/>
          </ac:spMkLst>
        </pc:spChg>
      </pc:sldChg>
      <pc:sldChg chg="modSp mod">
        <pc:chgData name="Cameron Magee" userId="6331588c-ed34-46e9-9b80-3cd4df78b252" providerId="ADAL" clId="{7C79A623-FCB2-4C9F-B962-FC4806BCE702}" dt="2024-09-08T21:26:47.799" v="1311" actId="2"/>
        <pc:sldMkLst>
          <pc:docMk/>
          <pc:sldMk cId="209458521" sldId="618"/>
        </pc:sldMkLst>
        <pc:spChg chg="mod">
          <ac:chgData name="Cameron Magee" userId="6331588c-ed34-46e9-9b80-3cd4df78b252" providerId="ADAL" clId="{7C79A623-FCB2-4C9F-B962-FC4806BCE702}" dt="2024-09-08T21:26:47.799" v="1311" actId="2"/>
          <ac:spMkLst>
            <pc:docMk/>
            <pc:sldMk cId="209458521" sldId="618"/>
            <ac:spMk id="3" creationId="{A935BCCA-E204-8F43-903A-037FAA01CF71}"/>
          </ac:spMkLst>
        </pc:spChg>
      </pc:sldChg>
      <pc:sldChg chg="modSp mod">
        <pc:chgData name="Cameron Magee" userId="6331588c-ed34-46e9-9b80-3cd4df78b252" providerId="ADAL" clId="{7C79A623-FCB2-4C9F-B962-FC4806BCE702}" dt="2024-09-08T21:26:56.848" v="1320" actId="2"/>
        <pc:sldMkLst>
          <pc:docMk/>
          <pc:sldMk cId="757462630" sldId="675"/>
        </pc:sldMkLst>
        <pc:spChg chg="mod">
          <ac:chgData name="Cameron Magee" userId="6331588c-ed34-46e9-9b80-3cd4df78b252" providerId="ADAL" clId="{7C79A623-FCB2-4C9F-B962-FC4806BCE702}" dt="2024-09-07T15:40:08.369" v="1287" actId="20577"/>
          <ac:spMkLst>
            <pc:docMk/>
            <pc:sldMk cId="757462630" sldId="675"/>
            <ac:spMk id="6" creationId="{91D8188D-4C68-AA41-A468-6EA788BF559B}"/>
          </ac:spMkLst>
        </pc:spChg>
        <pc:spChg chg="mod">
          <ac:chgData name="Cameron Magee" userId="6331588c-ed34-46e9-9b80-3cd4df78b252" providerId="ADAL" clId="{7C79A623-FCB2-4C9F-B962-FC4806BCE702}" dt="2024-09-08T21:26:54.340" v="1317" actId="2"/>
          <ac:spMkLst>
            <pc:docMk/>
            <pc:sldMk cId="757462630" sldId="675"/>
            <ac:spMk id="16" creationId="{5ED451D6-5F0A-4858-A473-60DF71091195}"/>
          </ac:spMkLst>
        </pc:spChg>
        <pc:spChg chg="mod">
          <ac:chgData name="Cameron Magee" userId="6331588c-ed34-46e9-9b80-3cd4df78b252" providerId="ADAL" clId="{7C79A623-FCB2-4C9F-B962-FC4806BCE702}" dt="2024-09-08T21:26:54.954" v="1318" actId="2"/>
          <ac:spMkLst>
            <pc:docMk/>
            <pc:sldMk cId="757462630" sldId="675"/>
            <ac:spMk id="17" creationId="{A48E85B0-AA07-4A7D-BCD9-08113EA441B7}"/>
          </ac:spMkLst>
        </pc:spChg>
        <pc:spChg chg="mod">
          <ac:chgData name="Cameron Magee" userId="6331588c-ed34-46e9-9b80-3cd4df78b252" providerId="ADAL" clId="{7C79A623-FCB2-4C9F-B962-FC4806BCE702}" dt="2024-09-08T21:26:55.967" v="1319" actId="2"/>
          <ac:spMkLst>
            <pc:docMk/>
            <pc:sldMk cId="757462630" sldId="675"/>
            <ac:spMk id="20" creationId="{F761B732-BAE0-4301-89E5-BB699704CA74}"/>
          </ac:spMkLst>
        </pc:spChg>
        <pc:graphicFrameChg chg="modGraphic">
          <ac:chgData name="Cameron Magee" userId="6331588c-ed34-46e9-9b80-3cd4df78b252" providerId="ADAL" clId="{7C79A623-FCB2-4C9F-B962-FC4806BCE702}" dt="2024-09-08T21:26:56.848" v="1320" actId="2"/>
          <ac:graphicFrameMkLst>
            <pc:docMk/>
            <pc:sldMk cId="757462630" sldId="675"/>
            <ac:graphicFrameMk id="8" creationId="{E5F8881D-2588-BC5D-E7B9-709F6F6D0F32}"/>
          </ac:graphicFrameMkLst>
        </pc:graphicFrameChg>
      </pc:sldChg>
      <pc:sldChg chg="modSp mod">
        <pc:chgData name="Cameron Magee" userId="6331588c-ed34-46e9-9b80-3cd4df78b252" providerId="ADAL" clId="{7C79A623-FCB2-4C9F-B962-FC4806BCE702}" dt="2024-09-08T21:26:52.434" v="1316" actId="2"/>
        <pc:sldMkLst>
          <pc:docMk/>
          <pc:sldMk cId="2485921637" sldId="692"/>
        </pc:sldMkLst>
        <pc:spChg chg="mod">
          <ac:chgData name="Cameron Magee" userId="6331588c-ed34-46e9-9b80-3cd4df78b252" providerId="ADAL" clId="{7C79A623-FCB2-4C9F-B962-FC4806BCE702}" dt="2024-09-08T21:26:49.937" v="1313" actId="2"/>
          <ac:spMkLst>
            <pc:docMk/>
            <pc:sldMk cId="2485921637" sldId="692"/>
            <ac:spMk id="41" creationId="{9EE0754D-F5B0-434B-A6CA-936B9E9E7F26}"/>
          </ac:spMkLst>
        </pc:spChg>
        <pc:spChg chg="mod">
          <ac:chgData name="Cameron Magee" userId="6331588c-ed34-46e9-9b80-3cd4df78b252" providerId="ADAL" clId="{7C79A623-FCB2-4C9F-B962-FC4806BCE702}" dt="2024-09-08T21:26:50.987" v="1314" actId="2"/>
          <ac:spMkLst>
            <pc:docMk/>
            <pc:sldMk cId="2485921637" sldId="692"/>
            <ac:spMk id="47" creationId="{8354DFD7-835D-9544-BC64-5DC1DFF603A6}"/>
          </ac:spMkLst>
        </pc:spChg>
        <pc:spChg chg="mod">
          <ac:chgData name="Cameron Magee" userId="6331588c-ed34-46e9-9b80-3cd4df78b252" providerId="ADAL" clId="{7C79A623-FCB2-4C9F-B962-FC4806BCE702}" dt="2024-09-08T21:26:52.434" v="1316" actId="2"/>
          <ac:spMkLst>
            <pc:docMk/>
            <pc:sldMk cId="2485921637" sldId="692"/>
            <ac:spMk id="57" creationId="{62BB718A-9B1F-FF44-B259-52E3608BD03B}"/>
          </ac:spMkLst>
        </pc:spChg>
        <pc:grpChg chg="mod">
          <ac:chgData name="Cameron Magee" userId="6331588c-ed34-46e9-9b80-3cd4df78b252" providerId="ADAL" clId="{7C79A623-FCB2-4C9F-B962-FC4806BCE702}" dt="2024-09-05T13:42:50.344" v="779" actId="12789"/>
          <ac:grpSpMkLst>
            <pc:docMk/>
            <pc:sldMk cId="2485921637" sldId="692"/>
            <ac:grpSpMk id="4" creationId="{0B9F37B6-C660-A6F2-6A6A-4D86DBA166BD}"/>
          </ac:grpSpMkLst>
        </pc:grpChg>
      </pc:sldChg>
      <pc:sldChg chg="modSp mod">
        <pc:chgData name="Cameron Magee" userId="6331588c-ed34-46e9-9b80-3cd4df78b252" providerId="ADAL" clId="{7C79A623-FCB2-4C9F-B962-FC4806BCE702}" dt="2024-09-05T13:42:48.007" v="777" actId="1038"/>
        <pc:sldMkLst>
          <pc:docMk/>
          <pc:sldMk cId="1227955023" sldId="693"/>
        </pc:sldMkLst>
        <pc:picChg chg="mod">
          <ac:chgData name="Cameron Magee" userId="6331588c-ed34-46e9-9b80-3cd4df78b252" providerId="ADAL" clId="{7C79A623-FCB2-4C9F-B962-FC4806BCE702}" dt="2024-09-05T13:42:48.007" v="777" actId="1038"/>
          <ac:picMkLst>
            <pc:docMk/>
            <pc:sldMk cId="1227955023" sldId="693"/>
            <ac:picMk id="23" creationId="{EC39448A-A5E0-B147-E3DF-0F240D9DDC89}"/>
          </ac:picMkLst>
        </pc:picChg>
      </pc:sldChg>
      <pc:sldChg chg="modSp mod">
        <pc:chgData name="Cameron Magee" userId="6331588c-ed34-46e9-9b80-3cd4df78b252" providerId="ADAL" clId="{7C79A623-FCB2-4C9F-B962-FC4806BCE702}" dt="2024-09-08T21:27:01.034" v="1323" actId="2"/>
        <pc:sldMkLst>
          <pc:docMk/>
          <pc:sldMk cId="763285829" sldId="721"/>
        </pc:sldMkLst>
        <pc:spChg chg="mod">
          <ac:chgData name="Cameron Magee" userId="6331588c-ed34-46e9-9b80-3cd4df78b252" providerId="ADAL" clId="{7C79A623-FCB2-4C9F-B962-FC4806BCE702}" dt="2024-09-08T21:27:01.034" v="1323" actId="2"/>
          <ac:spMkLst>
            <pc:docMk/>
            <pc:sldMk cId="763285829" sldId="721"/>
            <ac:spMk id="3" creationId="{FF0F66A5-3A9E-CD49-9366-3F709037A5FF}"/>
          </ac:spMkLst>
        </pc:spChg>
      </pc:sldChg>
      <pc:sldChg chg="modSp mod">
        <pc:chgData name="Cameron Magee" userId="6331588c-ed34-46e9-9b80-3cd4df78b252" providerId="ADAL" clId="{7C79A623-FCB2-4C9F-B962-FC4806BCE702}" dt="2024-09-08T21:26:43.636" v="1309" actId="2"/>
        <pc:sldMkLst>
          <pc:docMk/>
          <pc:sldMk cId="3886218941" sldId="723"/>
        </pc:sldMkLst>
        <pc:spChg chg="mod">
          <ac:chgData name="Cameron Magee" userId="6331588c-ed34-46e9-9b80-3cd4df78b252" providerId="ADAL" clId="{7C79A623-FCB2-4C9F-B962-FC4806BCE702}" dt="2024-09-08T21:26:43.636" v="1309" actId="2"/>
          <ac:spMkLst>
            <pc:docMk/>
            <pc:sldMk cId="3886218941" sldId="723"/>
            <ac:spMk id="25" creationId="{5F33EC13-3046-401E-9EF6-F15480EA3F70}"/>
          </ac:spMkLst>
        </pc:spChg>
        <pc:spChg chg="mod">
          <ac:chgData name="Cameron Magee" userId="6331588c-ed34-46e9-9b80-3cd4df78b252" providerId="ADAL" clId="{7C79A623-FCB2-4C9F-B962-FC4806BCE702}" dt="2024-09-08T21:26:40.651" v="1307" actId="2"/>
          <ac:spMkLst>
            <pc:docMk/>
            <pc:sldMk cId="3886218941" sldId="723"/>
            <ac:spMk id="34" creationId="{D2E3BF16-B1F6-4E4D-9824-6C9DFAFC05E1}"/>
          </ac:spMkLst>
        </pc:spChg>
      </pc:sldChg>
      <pc:sldChg chg="modSp mod">
        <pc:chgData name="Cameron Magee" userId="6331588c-ed34-46e9-9b80-3cd4df78b252" providerId="ADAL" clId="{7C79A623-FCB2-4C9F-B962-FC4806BCE702}" dt="2024-09-08T21:27:02.514" v="1324" actId="2"/>
        <pc:sldMkLst>
          <pc:docMk/>
          <pc:sldMk cId="2174911988" sldId="724"/>
        </pc:sldMkLst>
        <pc:graphicFrameChg chg="modGraphic">
          <ac:chgData name="Cameron Magee" userId="6331588c-ed34-46e9-9b80-3cd4df78b252" providerId="ADAL" clId="{7C79A623-FCB2-4C9F-B962-FC4806BCE702}" dt="2024-09-08T21:27:02.514" v="1324" actId="2"/>
          <ac:graphicFrameMkLst>
            <pc:docMk/>
            <pc:sldMk cId="2174911988" sldId="724"/>
            <ac:graphicFrameMk id="6" creationId="{DEB00D68-9DC8-965B-A317-F9FEE630469B}"/>
          </ac:graphicFrameMkLst>
        </pc:graphicFrameChg>
      </pc:sldChg>
      <pc:sldChg chg="modSp mod">
        <pc:chgData name="Cameron Magee" userId="6331588c-ed34-46e9-9b80-3cd4df78b252" providerId="ADAL" clId="{7C79A623-FCB2-4C9F-B962-FC4806BCE702}" dt="2024-09-03T18:52:23.931" v="307" actId="1076"/>
        <pc:sldMkLst>
          <pc:docMk/>
          <pc:sldMk cId="2134945960" sldId="725"/>
        </pc:sldMkLst>
        <pc:picChg chg="mod">
          <ac:chgData name="Cameron Magee" userId="6331588c-ed34-46e9-9b80-3cd4df78b252" providerId="ADAL" clId="{7C79A623-FCB2-4C9F-B962-FC4806BCE702}" dt="2024-09-03T18:52:23.931" v="307" actId="1076"/>
          <ac:picMkLst>
            <pc:docMk/>
            <pc:sldMk cId="2134945960" sldId="725"/>
            <ac:picMk id="12" creationId="{5A0F731E-913F-4503-8E5C-777F224BB5C8}"/>
          </ac:picMkLst>
        </pc:picChg>
      </pc:sldChg>
      <pc:sldChg chg="modSp mod">
        <pc:chgData name="Cameron Magee" userId="6331588c-ed34-46e9-9b80-3cd4df78b252" providerId="ADAL" clId="{7C79A623-FCB2-4C9F-B962-FC4806BCE702}" dt="2024-09-08T21:26:20.593" v="1302" actId="20577"/>
        <pc:sldMkLst>
          <pc:docMk/>
          <pc:sldMk cId="57852325" sldId="733"/>
        </pc:sldMkLst>
        <pc:spChg chg="mod">
          <ac:chgData name="Cameron Magee" userId="6331588c-ed34-46e9-9b80-3cd4df78b252" providerId="ADAL" clId="{7C79A623-FCB2-4C9F-B962-FC4806BCE702}" dt="2024-09-08T21:26:20.593" v="1302" actId="20577"/>
          <ac:spMkLst>
            <pc:docMk/>
            <pc:sldMk cId="57852325" sldId="733"/>
            <ac:spMk id="7" creationId="{611BD683-84E4-5241-96C3-73AE36E3F589}"/>
          </ac:spMkLst>
        </pc:spChg>
      </pc:sldChg>
      <pc:sldChg chg="addSp delSp modSp del mod">
        <pc:chgData name="Cameron Magee" userId="6331588c-ed34-46e9-9b80-3cd4df78b252" providerId="ADAL" clId="{7C79A623-FCB2-4C9F-B962-FC4806BCE702}" dt="2024-09-04T19:27:53.414" v="384" actId="47"/>
        <pc:sldMkLst>
          <pc:docMk/>
          <pc:sldMk cId="2226935038" sldId="739"/>
        </pc:sldMkLst>
        <pc:graphicFrameChg chg="add mod">
          <ac:chgData name="Cameron Magee" userId="6331588c-ed34-46e9-9b80-3cd4df78b252" providerId="ADAL" clId="{7C79A623-FCB2-4C9F-B962-FC4806BCE702}" dt="2024-09-04T18:46:25.117" v="324"/>
          <ac:graphicFrameMkLst>
            <pc:docMk/>
            <pc:sldMk cId="2226935038" sldId="739"/>
            <ac:graphicFrameMk id="5" creationId="{DCF3464E-228C-FF2F-85A8-55A535F27DC1}"/>
          </ac:graphicFrameMkLst>
        </pc:graphicFrameChg>
        <pc:graphicFrameChg chg="add mod">
          <ac:chgData name="Cameron Magee" userId="6331588c-ed34-46e9-9b80-3cd4df78b252" providerId="ADAL" clId="{7C79A623-FCB2-4C9F-B962-FC4806BCE702}" dt="2024-09-04T18:47:06.836" v="327"/>
          <ac:graphicFrameMkLst>
            <pc:docMk/>
            <pc:sldMk cId="2226935038" sldId="739"/>
            <ac:graphicFrameMk id="6" creationId="{82227342-6609-5FF9-0B0A-E1A956088C88}"/>
          </ac:graphicFrameMkLst>
        </pc:graphicFrameChg>
        <pc:graphicFrameChg chg="del mod modGraphic">
          <ac:chgData name="Cameron Magee" userId="6331588c-ed34-46e9-9b80-3cd4df78b252" providerId="ADAL" clId="{7C79A623-FCB2-4C9F-B962-FC4806BCE702}" dt="2024-09-04T18:47:05.836" v="326" actId="478"/>
          <ac:graphicFrameMkLst>
            <pc:docMk/>
            <pc:sldMk cId="2226935038" sldId="739"/>
            <ac:graphicFrameMk id="30" creationId="{8C092AAC-1C0F-F77C-848B-BAF670F9E19E}"/>
          </ac:graphicFrameMkLst>
        </pc:graphicFrameChg>
        <pc:picChg chg="mod">
          <ac:chgData name="Cameron Magee" userId="6331588c-ed34-46e9-9b80-3cd4df78b252" providerId="ADAL" clId="{7C79A623-FCB2-4C9F-B962-FC4806BCE702}" dt="2024-09-04T18:47:31.592" v="333" actId="1076"/>
          <ac:picMkLst>
            <pc:docMk/>
            <pc:sldMk cId="2226935038" sldId="739"/>
            <ac:picMk id="7" creationId="{68C34663-13B1-B9D6-1AFC-E6C8D16AB3F4}"/>
          </ac:picMkLst>
        </pc:picChg>
        <pc:picChg chg="mod">
          <ac:chgData name="Cameron Magee" userId="6331588c-ed34-46e9-9b80-3cd4df78b252" providerId="ADAL" clId="{7C79A623-FCB2-4C9F-B962-FC4806BCE702}" dt="2024-09-04T19:21:19.203" v="343" actId="1076"/>
          <ac:picMkLst>
            <pc:docMk/>
            <pc:sldMk cId="2226935038" sldId="739"/>
            <ac:picMk id="8" creationId="{5AB1964D-CD7C-329A-FBC6-D81B6DB7E1B5}"/>
          </ac:picMkLst>
        </pc:picChg>
      </pc:sldChg>
      <pc:sldChg chg="modSp mod">
        <pc:chgData name="Cameron Magee" userId="6331588c-ed34-46e9-9b80-3cd4df78b252" providerId="ADAL" clId="{7C79A623-FCB2-4C9F-B962-FC4806BCE702}" dt="2024-09-04T20:07:40.137" v="534" actId="20577"/>
        <pc:sldMkLst>
          <pc:docMk/>
          <pc:sldMk cId="4279527733" sldId="740"/>
        </pc:sldMkLst>
        <pc:spChg chg="mod">
          <ac:chgData name="Cameron Magee" userId="6331588c-ed34-46e9-9b80-3cd4df78b252" providerId="ADAL" clId="{7C79A623-FCB2-4C9F-B962-FC4806BCE702}" dt="2024-09-04T20:07:40.137" v="534" actId="20577"/>
          <ac:spMkLst>
            <pc:docMk/>
            <pc:sldMk cId="4279527733" sldId="740"/>
            <ac:spMk id="2" creationId="{16E4D823-3E45-7738-4DC7-43FB6802AE5B}"/>
          </ac:spMkLst>
        </pc:spChg>
        <pc:spChg chg="mod">
          <ac:chgData name="Cameron Magee" userId="6331588c-ed34-46e9-9b80-3cd4df78b252" providerId="ADAL" clId="{7C79A623-FCB2-4C9F-B962-FC4806BCE702}" dt="2024-09-04T20:07:39.821" v="533" actId="20577"/>
          <ac:spMkLst>
            <pc:docMk/>
            <pc:sldMk cId="4279527733" sldId="740"/>
            <ac:spMk id="5" creationId="{250F5DC6-5D80-950B-30B1-51C0D7E22F71}"/>
          </ac:spMkLst>
        </pc:spChg>
        <pc:spChg chg="mod">
          <ac:chgData name="Cameron Magee" userId="6331588c-ed34-46e9-9b80-3cd4df78b252" providerId="ADAL" clId="{7C79A623-FCB2-4C9F-B962-FC4806BCE702}" dt="2024-09-04T20:07:39.480" v="532" actId="20577"/>
          <ac:spMkLst>
            <pc:docMk/>
            <pc:sldMk cId="4279527733" sldId="740"/>
            <ac:spMk id="7" creationId="{1B542930-AC3D-D40E-5EA8-57834F71A281}"/>
          </ac:spMkLst>
        </pc:spChg>
        <pc:spChg chg="mod">
          <ac:chgData name="Cameron Magee" userId="6331588c-ed34-46e9-9b80-3cd4df78b252" providerId="ADAL" clId="{7C79A623-FCB2-4C9F-B962-FC4806BCE702}" dt="2024-09-04T20:07:39.147" v="531" actId="20577"/>
          <ac:spMkLst>
            <pc:docMk/>
            <pc:sldMk cId="4279527733" sldId="740"/>
            <ac:spMk id="13" creationId="{AA4FF006-F2BE-8C47-0307-66198BE4D34D}"/>
          </ac:spMkLst>
        </pc:spChg>
        <pc:spChg chg="mod">
          <ac:chgData name="Cameron Magee" userId="6331588c-ed34-46e9-9b80-3cd4df78b252" providerId="ADAL" clId="{7C79A623-FCB2-4C9F-B962-FC4806BCE702}" dt="2024-09-04T20:07:38.291" v="529" actId="20577"/>
          <ac:spMkLst>
            <pc:docMk/>
            <pc:sldMk cId="4279527733" sldId="740"/>
            <ac:spMk id="14" creationId="{F201E41C-6DDF-D7E9-FB2C-23BBB7BD6039}"/>
          </ac:spMkLst>
        </pc:spChg>
        <pc:spChg chg="mod">
          <ac:chgData name="Cameron Magee" userId="6331588c-ed34-46e9-9b80-3cd4df78b252" providerId="ADAL" clId="{7C79A623-FCB2-4C9F-B962-FC4806BCE702}" dt="2024-09-04T20:07:38.664" v="530" actId="20577"/>
          <ac:spMkLst>
            <pc:docMk/>
            <pc:sldMk cId="4279527733" sldId="740"/>
            <ac:spMk id="17" creationId="{2ACF8B9C-AF0A-231F-3057-19504E6A342F}"/>
          </ac:spMkLst>
        </pc:spChg>
      </pc:sldChg>
      <pc:sldChg chg="addSp delSp modSp mod">
        <pc:chgData name="Cameron Magee" userId="6331588c-ed34-46e9-9b80-3cd4df78b252" providerId="ADAL" clId="{7C79A623-FCB2-4C9F-B962-FC4806BCE702}" dt="2024-09-08T21:26:36.687" v="1306" actId="2"/>
        <pc:sldMkLst>
          <pc:docMk/>
          <pc:sldMk cId="1841602478" sldId="745"/>
        </pc:sldMkLst>
        <pc:spChg chg="mod">
          <ac:chgData name="Cameron Magee" userId="6331588c-ed34-46e9-9b80-3cd4df78b252" providerId="ADAL" clId="{7C79A623-FCB2-4C9F-B962-FC4806BCE702}" dt="2024-09-03T14:04:17.465" v="176" actId="1076"/>
          <ac:spMkLst>
            <pc:docMk/>
            <pc:sldMk cId="1841602478" sldId="745"/>
            <ac:spMk id="4" creationId="{096C7B55-82AD-B042-AA27-B15E431A1BDD}"/>
          </ac:spMkLst>
        </pc:spChg>
        <pc:spChg chg="del">
          <ac:chgData name="Cameron Magee" userId="6331588c-ed34-46e9-9b80-3cd4df78b252" providerId="ADAL" clId="{7C79A623-FCB2-4C9F-B962-FC4806BCE702}" dt="2024-09-03T13:59:40.206" v="146" actId="478"/>
          <ac:spMkLst>
            <pc:docMk/>
            <pc:sldMk cId="1841602478" sldId="745"/>
            <ac:spMk id="7" creationId="{EE281430-DB88-CBD7-A79C-5A1225D5BB2D}"/>
          </ac:spMkLst>
        </pc:spChg>
        <pc:spChg chg="del mod">
          <ac:chgData name="Cameron Magee" userId="6331588c-ed34-46e9-9b80-3cd4df78b252" providerId="ADAL" clId="{7C79A623-FCB2-4C9F-B962-FC4806BCE702}" dt="2024-09-04T20:05:51.483" v="493" actId="478"/>
          <ac:spMkLst>
            <pc:docMk/>
            <pc:sldMk cId="1841602478" sldId="745"/>
            <ac:spMk id="13" creationId="{D061E0EE-FFD4-0C42-825B-0EE7EAA2D20B}"/>
          </ac:spMkLst>
        </pc:spChg>
        <pc:graphicFrameChg chg="add mod">
          <ac:chgData name="Cameron Magee" userId="6331588c-ed34-46e9-9b80-3cd4df78b252" providerId="ADAL" clId="{7C79A623-FCB2-4C9F-B962-FC4806BCE702}" dt="2024-09-03T14:03:41.971" v="170"/>
          <ac:graphicFrameMkLst>
            <pc:docMk/>
            <pc:sldMk cId="1841602478" sldId="745"/>
            <ac:graphicFrameMk id="3" creationId="{C2FA17BF-0AB4-0FDB-1139-8242E52D8EA4}"/>
          </ac:graphicFrameMkLst>
        </pc:graphicFrameChg>
        <pc:graphicFrameChg chg="mod modGraphic">
          <ac:chgData name="Cameron Magee" userId="6331588c-ed34-46e9-9b80-3cd4df78b252" providerId="ADAL" clId="{7C79A623-FCB2-4C9F-B962-FC4806BCE702}" dt="2024-09-08T21:26:36.687" v="1306" actId="2"/>
          <ac:graphicFrameMkLst>
            <pc:docMk/>
            <pc:sldMk cId="1841602478" sldId="745"/>
            <ac:graphicFrameMk id="8" creationId="{ABEEB8B4-E2F4-DAAA-EC81-E5AB351680D3}"/>
          </ac:graphicFrameMkLst>
        </pc:graphicFrameChg>
        <pc:graphicFrameChg chg="mod modGraphic">
          <ac:chgData name="Cameron Magee" userId="6331588c-ed34-46e9-9b80-3cd4df78b252" providerId="ADAL" clId="{7C79A623-FCB2-4C9F-B962-FC4806BCE702}" dt="2024-09-08T21:26:35.036" v="1305" actId="2"/>
          <ac:graphicFrameMkLst>
            <pc:docMk/>
            <pc:sldMk cId="1841602478" sldId="745"/>
            <ac:graphicFrameMk id="20" creationId="{7C26C342-EA9C-D14A-B623-FB7BACFA6CAB}"/>
          </ac:graphicFrameMkLst>
        </pc:graphicFrameChg>
      </pc:sldChg>
      <pc:sldChg chg="addSp delSp modSp add mod">
        <pc:chgData name="Cameron Magee" userId="6331588c-ed34-46e9-9b80-3cd4df78b252" providerId="ADAL" clId="{7C79A623-FCB2-4C9F-B962-FC4806BCE702}" dt="2024-09-08T21:27:33.193" v="1326" actId="20577"/>
        <pc:sldMkLst>
          <pc:docMk/>
          <pc:sldMk cId="2456427059" sldId="746"/>
        </pc:sldMkLst>
        <pc:spChg chg="add mod">
          <ac:chgData name="Cameron Magee" userId="6331588c-ed34-46e9-9b80-3cd4df78b252" providerId="ADAL" clId="{7C79A623-FCB2-4C9F-B962-FC4806BCE702}" dt="2024-09-08T21:27:33.193" v="1326" actId="20577"/>
          <ac:spMkLst>
            <pc:docMk/>
            <pc:sldMk cId="2456427059" sldId="746"/>
            <ac:spMk id="9" creationId="{69C25650-1750-FE99-2CE6-744DD9D0372B}"/>
          </ac:spMkLst>
        </pc:spChg>
        <pc:spChg chg="add del mod">
          <ac:chgData name="Cameron Magee" userId="6331588c-ed34-46e9-9b80-3cd4df78b252" providerId="ADAL" clId="{7C79A623-FCB2-4C9F-B962-FC4806BCE702}" dt="2024-09-05T15:32:40.095" v="951"/>
          <ac:spMkLst>
            <pc:docMk/>
            <pc:sldMk cId="2456427059" sldId="746"/>
            <ac:spMk id="10" creationId="{6355A056-6220-368D-8187-31580B622CF8}"/>
          </ac:spMkLst>
        </pc:spChg>
        <pc:spChg chg="add mod">
          <ac:chgData name="Cameron Magee" userId="6331588c-ed34-46e9-9b80-3cd4df78b252" providerId="ADAL" clId="{7C79A623-FCB2-4C9F-B962-FC4806BCE702}" dt="2024-09-05T15:50:30.402" v="1170" actId="164"/>
          <ac:spMkLst>
            <pc:docMk/>
            <pc:sldMk cId="2456427059" sldId="746"/>
            <ac:spMk id="11" creationId="{893B9A39-1694-E617-179F-5F6AF3C9B851}"/>
          </ac:spMkLst>
        </pc:spChg>
        <pc:spChg chg="add mod">
          <ac:chgData name="Cameron Magee" userId="6331588c-ed34-46e9-9b80-3cd4df78b252" providerId="ADAL" clId="{7C79A623-FCB2-4C9F-B962-FC4806BCE702}" dt="2024-09-05T15:50:30.402" v="1170" actId="164"/>
          <ac:spMkLst>
            <pc:docMk/>
            <pc:sldMk cId="2456427059" sldId="746"/>
            <ac:spMk id="14" creationId="{0BE71856-CD4A-8498-6856-6C90096DD2BA}"/>
          </ac:spMkLst>
        </pc:spChg>
        <pc:spChg chg="mod">
          <ac:chgData name="Cameron Magee" userId="6331588c-ed34-46e9-9b80-3cd4df78b252" providerId="ADAL" clId="{7C79A623-FCB2-4C9F-B962-FC4806BCE702}" dt="2024-09-05T15:50:30.402" v="1170" actId="164"/>
          <ac:spMkLst>
            <pc:docMk/>
            <pc:sldMk cId="2456427059" sldId="746"/>
            <ac:spMk id="16" creationId="{924D74B1-5DD7-BA6B-ACB8-370EB693271E}"/>
          </ac:spMkLst>
        </pc:spChg>
        <pc:grpChg chg="add mod">
          <ac:chgData name="Cameron Magee" userId="6331588c-ed34-46e9-9b80-3cd4df78b252" providerId="ADAL" clId="{7C79A623-FCB2-4C9F-B962-FC4806BCE702}" dt="2024-09-05T15:55:41.513" v="1187" actId="465"/>
          <ac:grpSpMkLst>
            <pc:docMk/>
            <pc:sldMk cId="2456427059" sldId="746"/>
            <ac:grpSpMk id="17" creationId="{342B4040-589E-5E3A-5EC3-89E88387DD89}"/>
          </ac:grpSpMkLst>
        </pc:grpChg>
        <pc:graphicFrameChg chg="add mod">
          <ac:chgData name="Cameron Magee" userId="6331588c-ed34-46e9-9b80-3cd4df78b252" providerId="ADAL" clId="{7C79A623-FCB2-4C9F-B962-FC4806BCE702}" dt="2024-09-04T18:47:36.425" v="334"/>
          <ac:graphicFrameMkLst>
            <pc:docMk/>
            <pc:sldMk cId="2456427059" sldId="746"/>
            <ac:graphicFrameMk id="5" creationId="{F24E7C2B-DDAB-624D-62D5-B40D04B82C4A}"/>
          </ac:graphicFrameMkLst>
        </pc:graphicFrameChg>
        <pc:graphicFrameChg chg="del">
          <ac:chgData name="Cameron Magee" userId="6331588c-ed34-46e9-9b80-3cd4df78b252" providerId="ADAL" clId="{7C79A623-FCB2-4C9F-B962-FC4806BCE702}" dt="2024-09-04T19:21:31.033" v="344" actId="478"/>
          <ac:graphicFrameMkLst>
            <pc:docMk/>
            <pc:sldMk cId="2456427059" sldId="746"/>
            <ac:graphicFrameMk id="30" creationId="{8C092AAC-1C0F-F77C-848B-BAF670F9E19E}"/>
          </ac:graphicFrameMkLst>
        </pc:graphicFrameChg>
        <pc:picChg chg="add del mod">
          <ac:chgData name="Cameron Magee" userId="6331588c-ed34-46e9-9b80-3cd4df78b252" providerId="ADAL" clId="{7C79A623-FCB2-4C9F-B962-FC4806BCE702}" dt="2024-09-05T14:57:12.434" v="850" actId="478"/>
          <ac:picMkLst>
            <pc:docMk/>
            <pc:sldMk cId="2456427059" sldId="746"/>
            <ac:picMk id="6" creationId="{DB938E1E-DF3D-3C26-3AAB-7C9E196D2AAF}"/>
          </ac:picMkLst>
        </pc:picChg>
        <pc:picChg chg="add del mod">
          <ac:chgData name="Cameron Magee" userId="6331588c-ed34-46e9-9b80-3cd4df78b252" providerId="ADAL" clId="{7C79A623-FCB2-4C9F-B962-FC4806BCE702}" dt="2024-09-04T18:51:51.509" v="338" actId="478"/>
          <ac:picMkLst>
            <pc:docMk/>
            <pc:sldMk cId="2456427059" sldId="746"/>
            <ac:picMk id="7" creationId="{CC5DAE71-4E48-B6B6-2740-4B8B6C631A7B}"/>
          </ac:picMkLst>
        </pc:picChg>
        <pc:picChg chg="add del mod">
          <ac:chgData name="Cameron Magee" userId="6331588c-ed34-46e9-9b80-3cd4df78b252" providerId="ADAL" clId="{7C79A623-FCB2-4C9F-B962-FC4806BCE702}" dt="2024-09-05T17:50:01.002" v="1190" actId="478"/>
          <ac:picMkLst>
            <pc:docMk/>
            <pc:sldMk cId="2456427059" sldId="746"/>
            <ac:picMk id="8" creationId="{4E5B8B1A-345B-BB94-399C-9D162DC361AF}"/>
          </ac:picMkLst>
        </pc:picChg>
        <pc:picChg chg="del mod">
          <ac:chgData name="Cameron Magee" userId="6331588c-ed34-46e9-9b80-3cd4df78b252" providerId="ADAL" clId="{7C79A623-FCB2-4C9F-B962-FC4806BCE702}" dt="2024-09-04T18:52:39.281" v="342" actId="478"/>
          <ac:picMkLst>
            <pc:docMk/>
            <pc:sldMk cId="2456427059" sldId="746"/>
            <ac:picMk id="8" creationId="{B558C09D-E994-9939-9BC2-59E1CA472A2D}"/>
          </ac:picMkLst>
        </pc:picChg>
        <pc:picChg chg="add del mod">
          <ac:chgData name="Cameron Magee" userId="6331588c-ed34-46e9-9b80-3cd4df78b252" providerId="ADAL" clId="{7C79A623-FCB2-4C9F-B962-FC4806BCE702}" dt="2024-09-04T19:26:26.985" v="375" actId="478"/>
          <ac:picMkLst>
            <pc:docMk/>
            <pc:sldMk cId="2456427059" sldId="746"/>
            <ac:picMk id="10" creationId="{C4C51307-D25A-0C9C-8BDD-EDFF460F8C93}"/>
          </ac:picMkLst>
        </pc:picChg>
        <pc:picChg chg="add del mod">
          <ac:chgData name="Cameron Magee" userId="6331588c-ed34-46e9-9b80-3cd4df78b252" providerId="ADAL" clId="{7C79A623-FCB2-4C9F-B962-FC4806BCE702}" dt="2024-09-05T14:56:41.059" v="780" actId="478"/>
          <ac:picMkLst>
            <pc:docMk/>
            <pc:sldMk cId="2456427059" sldId="746"/>
            <ac:picMk id="13" creationId="{8CDC972A-FB6E-3134-94A3-24FA3A8ED7E1}"/>
          </ac:picMkLst>
        </pc:picChg>
        <pc:picChg chg="add mod">
          <ac:chgData name="Cameron Magee" userId="6331588c-ed34-46e9-9b80-3cd4df78b252" providerId="ADAL" clId="{7C79A623-FCB2-4C9F-B962-FC4806BCE702}" dt="2024-09-05T17:50:24.016" v="1218" actId="1037"/>
          <ac:picMkLst>
            <pc:docMk/>
            <pc:sldMk cId="2456427059" sldId="746"/>
            <ac:picMk id="22" creationId="{3BE76D94-FFF5-2C3C-6D84-FB16B49972EA}"/>
          </ac:picMkLst>
        </pc:picChg>
        <pc:cxnChg chg="add del mod">
          <ac:chgData name="Cameron Magee" userId="6331588c-ed34-46e9-9b80-3cd4df78b252" providerId="ADAL" clId="{7C79A623-FCB2-4C9F-B962-FC4806BCE702}" dt="2024-09-04T19:29:22.302" v="436" actId="478"/>
          <ac:cxnSpMkLst>
            <pc:docMk/>
            <pc:sldMk cId="2456427059" sldId="746"/>
            <ac:cxnSpMk id="18" creationId="{4B32DCBB-191E-8CB4-5174-C529588449C4}"/>
          </ac:cxnSpMkLst>
        </pc:cxnChg>
        <pc:cxnChg chg="add del mod">
          <ac:chgData name="Cameron Magee" userId="6331588c-ed34-46e9-9b80-3cd4df78b252" providerId="ADAL" clId="{7C79A623-FCB2-4C9F-B962-FC4806BCE702}" dt="2024-09-04T19:29:24.296" v="437" actId="478"/>
          <ac:cxnSpMkLst>
            <pc:docMk/>
            <pc:sldMk cId="2456427059" sldId="746"/>
            <ac:cxnSpMk id="19" creationId="{90603AA8-4429-2D7B-0A6C-CD18C83ABD47}"/>
          </ac:cxnSpMkLst>
        </pc:cxnChg>
        <pc:cxnChg chg="add del mod">
          <ac:chgData name="Cameron Magee" userId="6331588c-ed34-46e9-9b80-3cd4df78b252" providerId="ADAL" clId="{7C79A623-FCB2-4C9F-B962-FC4806BCE702}" dt="2024-09-05T15:55:45.535" v="1188" actId="478"/>
          <ac:cxnSpMkLst>
            <pc:docMk/>
            <pc:sldMk cId="2456427059" sldId="746"/>
            <ac:cxnSpMk id="19" creationId="{E11A8767-CB17-1913-46C5-D260133A5136}"/>
          </ac:cxnSpMkLst>
        </pc:cxnChg>
        <pc:cxnChg chg="add del mod">
          <ac:chgData name="Cameron Magee" userId="6331588c-ed34-46e9-9b80-3cd4df78b252" providerId="ADAL" clId="{7C79A623-FCB2-4C9F-B962-FC4806BCE702}" dt="2024-09-05T15:55:47.965" v="1189" actId="478"/>
          <ac:cxnSpMkLst>
            <pc:docMk/>
            <pc:sldMk cId="2456427059" sldId="746"/>
            <ac:cxnSpMk id="20" creationId="{F6769D1C-729B-437F-C8D3-FF88D14DD512}"/>
          </ac:cxnSpMkLst>
        </pc:cxnChg>
        <pc:cxnChg chg="add del">
          <ac:chgData name="Cameron Magee" userId="6331588c-ed34-46e9-9b80-3cd4df78b252" providerId="ADAL" clId="{7C79A623-FCB2-4C9F-B962-FC4806BCE702}" dt="2024-09-04T19:30:59.283" v="458" actId="478"/>
          <ac:cxnSpMkLst>
            <pc:docMk/>
            <pc:sldMk cId="2456427059" sldId="746"/>
            <ac:cxnSpMk id="21" creationId="{67AD7A0A-897C-E906-A72E-F7D9068D750A}"/>
          </ac:cxnSpMkLst>
        </pc:cxnChg>
        <pc:cxnChg chg="add del mod">
          <ac:chgData name="Cameron Magee" userId="6331588c-ed34-46e9-9b80-3cd4df78b252" providerId="ADAL" clId="{7C79A623-FCB2-4C9F-B962-FC4806BCE702}" dt="2024-09-04T19:30:57.074" v="457" actId="478"/>
          <ac:cxnSpMkLst>
            <pc:docMk/>
            <pc:sldMk cId="2456427059" sldId="746"/>
            <ac:cxnSpMk id="22" creationId="{C0DE095E-99B7-AB08-BA86-B8F61B0C478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westerncopperandgold.sharepoint.com/Shared%20Documents/IR/Presentation/WCC%20Properties%20Comparables_12-JAN-2023.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aulWest-Sells\AppData\Local\Microsoft\Windows\INetCache\Content.Outlook\9HNQOL8Q\Copper-Gold%20Project%20Output%20(December%202021).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88943927632723"/>
          <c:y val="0"/>
          <c:w val="0.69973365018812594"/>
          <c:h val="0.77579177824103551"/>
        </c:manualLayout>
      </c:layout>
      <c:barChart>
        <c:barDir val="bar"/>
        <c:grouping val="clustered"/>
        <c:varyColors val="0"/>
        <c:ser>
          <c:idx val="0"/>
          <c:order val="0"/>
          <c:spPr>
            <a:solidFill>
              <a:srgbClr val="A6610D"/>
            </a:solidFill>
            <a:ln>
              <a:noFill/>
            </a:ln>
            <a:effectLst/>
          </c:spPr>
          <c:invertIfNegative val="0"/>
          <c:cat>
            <c:strRef>
              <c:f>Sheet1!$G$8:$G$13</c:f>
              <c:strCache>
                <c:ptCount val="6"/>
                <c:pt idx="0">
                  <c:v>Conventional Car</c:v>
                </c:pt>
                <c:pt idx="1">
                  <c:v>Hybrid Car</c:v>
                </c:pt>
                <c:pt idx="2">
                  <c:v>Plug-in Hybrid Car</c:v>
                </c:pt>
                <c:pt idx="3">
                  <c:v>Electric Car</c:v>
                </c:pt>
                <c:pt idx="4">
                  <c:v>Hybrid Bus</c:v>
                </c:pt>
                <c:pt idx="5">
                  <c:v>Electric Bus</c:v>
                </c:pt>
              </c:strCache>
            </c:strRef>
          </c:cat>
          <c:val>
            <c:numRef>
              <c:f>Sheet1!$H$8:$H$13</c:f>
              <c:numCache>
                <c:formatCode>General</c:formatCode>
                <c:ptCount val="6"/>
                <c:pt idx="0">
                  <c:v>23</c:v>
                </c:pt>
                <c:pt idx="1">
                  <c:v>40</c:v>
                </c:pt>
                <c:pt idx="2">
                  <c:v>60</c:v>
                </c:pt>
                <c:pt idx="3">
                  <c:v>83</c:v>
                </c:pt>
                <c:pt idx="4">
                  <c:v>89</c:v>
                </c:pt>
                <c:pt idx="5" formatCode="0">
                  <c:v>296.5</c:v>
                </c:pt>
              </c:numCache>
            </c:numRef>
          </c:val>
          <c:extLst>
            <c:ext xmlns:c16="http://schemas.microsoft.com/office/drawing/2014/chart" uri="{C3380CC4-5D6E-409C-BE32-E72D297353CC}">
              <c16:uniqueId val="{00000000-3AAC-9B41-934A-A31C0462B661}"/>
            </c:ext>
          </c:extLst>
        </c:ser>
        <c:dLbls>
          <c:showLegendKey val="0"/>
          <c:showVal val="0"/>
          <c:showCatName val="0"/>
          <c:showSerName val="0"/>
          <c:showPercent val="0"/>
          <c:showBubbleSize val="0"/>
        </c:dLbls>
        <c:gapWidth val="135"/>
        <c:overlap val="36"/>
        <c:axId val="1280358431"/>
        <c:axId val="1280363423"/>
      </c:barChart>
      <c:catAx>
        <c:axId val="1280358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1280363423"/>
        <c:crosses val="autoZero"/>
        <c:auto val="1"/>
        <c:lblAlgn val="ctr"/>
        <c:lblOffset val="100"/>
        <c:noMultiLvlLbl val="0"/>
      </c:catAx>
      <c:valAx>
        <c:axId val="12803634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r>
                  <a:rPr lang="en-US" b="1" dirty="0">
                    <a:solidFill>
                      <a:schemeClr val="bg1"/>
                    </a:solidFill>
                  </a:rPr>
                  <a:t>Contained Copper (kg)</a:t>
                </a:r>
              </a:p>
            </c:rich>
          </c:tx>
          <c:layout>
            <c:manualLayout>
              <c:xMode val="edge"/>
              <c:yMode val="edge"/>
              <c:x val="0.46950552144600383"/>
              <c:y val="0.8643562413320888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1280358431"/>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0"/>
      </a:schemeClr>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752544410068336"/>
          <c:y val="9.2705172058017163E-2"/>
          <c:w val="0.69855987400972919"/>
          <c:h val="0.71276648636855766"/>
        </c:manualLayout>
      </c:layout>
      <c:barChart>
        <c:barDir val="bar"/>
        <c:grouping val="stacked"/>
        <c:varyColors val="0"/>
        <c:ser>
          <c:idx val="0"/>
          <c:order val="0"/>
          <c:spPr>
            <a:solidFill>
              <a:srgbClr val="A65B0D"/>
            </a:solidFill>
            <a:ln w="12700">
              <a:noFill/>
              <a:prstDash val="solid"/>
            </a:ln>
          </c:spPr>
          <c:invertIfNegative val="0"/>
          <c:dPt>
            <c:idx val="2"/>
            <c:invertIfNegative val="0"/>
            <c:bubble3D val="0"/>
            <c:spPr>
              <a:solidFill>
                <a:srgbClr val="D0CECE"/>
              </a:solidFill>
              <a:ln w="12700">
                <a:noFill/>
                <a:prstDash val="solid"/>
              </a:ln>
            </c:spPr>
            <c:extLst>
              <c:ext xmlns:c16="http://schemas.microsoft.com/office/drawing/2014/chart" uri="{C3380CC4-5D6E-409C-BE32-E72D297353CC}">
                <c16:uniqueId val="{00000001-9711-49B5-97FF-64889B20F238}"/>
              </c:ext>
            </c:extLst>
          </c:dPt>
          <c:dPt>
            <c:idx val="3"/>
            <c:invertIfNegative val="0"/>
            <c:bubble3D val="0"/>
            <c:extLst>
              <c:ext xmlns:c16="http://schemas.microsoft.com/office/drawing/2014/chart" uri="{C3380CC4-5D6E-409C-BE32-E72D297353CC}">
                <c16:uniqueId val="{00000002-9711-49B5-97FF-64889B20F238}"/>
              </c:ext>
            </c:extLst>
          </c:dPt>
          <c:dPt>
            <c:idx val="6"/>
            <c:invertIfNegative val="0"/>
            <c:bubble3D val="0"/>
            <c:spPr>
              <a:solidFill>
                <a:srgbClr val="D0CECE"/>
              </a:solidFill>
              <a:ln w="12700">
                <a:noFill/>
                <a:prstDash val="solid"/>
              </a:ln>
            </c:spPr>
            <c:extLst>
              <c:ext xmlns:c16="http://schemas.microsoft.com/office/drawing/2014/chart" uri="{C3380CC4-5D6E-409C-BE32-E72D297353CC}">
                <c16:uniqueId val="{00000004-9711-49B5-97FF-64889B20F238}"/>
              </c:ext>
            </c:extLst>
          </c:dPt>
          <c:dPt>
            <c:idx val="7"/>
            <c:invertIfNegative val="0"/>
            <c:bubble3D val="0"/>
            <c:extLst>
              <c:ext xmlns:c16="http://schemas.microsoft.com/office/drawing/2014/chart" uri="{C3380CC4-5D6E-409C-BE32-E72D297353CC}">
                <c16:uniqueId val="{00000005-9711-49B5-97FF-64889B20F238}"/>
              </c:ext>
            </c:extLst>
          </c:dPt>
          <c:cat>
            <c:strRef>
              <c:f>'Grade Comparison'!$A$5:$A$13</c:f>
              <c:strCache>
                <c:ptCount val="9"/>
                <c:pt idx="0">
                  <c:v>Red Chris - NEM (240 Mt)</c:v>
                </c:pt>
                <c:pt idx="1">
                  <c:v>Mt. Milligan - CG (150 Mt)</c:v>
                </c:pt>
                <c:pt idx="2">
                  <c:v>Developing Mine Average</c:v>
                </c:pt>
                <c:pt idx="3">
                  <c:v>Highland Valley - TCK (1.21 Bt)</c:v>
                </c:pt>
                <c:pt idx="4">
                  <c:v>Gibraltar - TKO (706 Mt)</c:v>
                </c:pt>
                <c:pt idx="5">
                  <c:v>Copper Mountain - HBM (702 Mt)</c:v>
                </c:pt>
                <c:pt idx="6">
                  <c:v>Operating Mine Average</c:v>
                </c:pt>
                <c:pt idx="7">
                  <c:v>Casino Mill LOM (1.22 Bt)</c:v>
                </c:pt>
                <c:pt idx="8">
                  <c:v>Casino Mill Yr 1-4 (174 Mt)</c:v>
                </c:pt>
              </c:strCache>
            </c:strRef>
          </c:cat>
          <c:val>
            <c:numRef>
              <c:f>'Grade Comparison'!$F$5:$F$13</c:f>
              <c:numCache>
                <c:formatCode>0.00</c:formatCode>
                <c:ptCount val="9"/>
                <c:pt idx="0" formatCode="General">
                  <c:v>0.36</c:v>
                </c:pt>
                <c:pt idx="1">
                  <c:v>0.18</c:v>
                </c:pt>
                <c:pt idx="2">
                  <c:v>0.39</c:v>
                </c:pt>
                <c:pt idx="3">
                  <c:v>0.28000000000000003</c:v>
                </c:pt>
                <c:pt idx="4" formatCode="General">
                  <c:v>0.26</c:v>
                </c:pt>
                <c:pt idx="5">
                  <c:v>0.24</c:v>
                </c:pt>
                <c:pt idx="6">
                  <c:v>0.53</c:v>
                </c:pt>
                <c:pt idx="7" formatCode="0.000">
                  <c:v>0.19</c:v>
                </c:pt>
                <c:pt idx="8" formatCode="0.000">
                  <c:v>0.30199999999999999</c:v>
                </c:pt>
              </c:numCache>
            </c:numRef>
          </c:val>
          <c:extLst>
            <c:ext xmlns:c16="http://schemas.microsoft.com/office/drawing/2014/chart" uri="{C3380CC4-5D6E-409C-BE32-E72D297353CC}">
              <c16:uniqueId val="{00000006-9711-49B5-97FF-64889B20F238}"/>
            </c:ext>
          </c:extLst>
        </c:ser>
        <c:ser>
          <c:idx val="1"/>
          <c:order val="1"/>
          <c:spPr>
            <a:solidFill>
              <a:srgbClr val="6489B5"/>
            </a:solidFill>
            <a:ln w="12700">
              <a:noFill/>
              <a:prstDash val="solid"/>
            </a:ln>
          </c:spPr>
          <c:invertIfNegative val="0"/>
          <c:cat>
            <c:strRef>
              <c:f>'Grade Comparison'!$A$5:$A$13</c:f>
              <c:strCache>
                <c:ptCount val="9"/>
                <c:pt idx="0">
                  <c:v>Red Chris - NEM (240 Mt)</c:v>
                </c:pt>
                <c:pt idx="1">
                  <c:v>Mt. Milligan - CG (150 Mt)</c:v>
                </c:pt>
                <c:pt idx="2">
                  <c:v>Developing Mine Average</c:v>
                </c:pt>
                <c:pt idx="3">
                  <c:v>Highland Valley - TCK (1.21 Bt)</c:v>
                </c:pt>
                <c:pt idx="4">
                  <c:v>Gibraltar - TKO (706 Mt)</c:v>
                </c:pt>
                <c:pt idx="5">
                  <c:v>Copper Mountain - HBM (702 Mt)</c:v>
                </c:pt>
                <c:pt idx="6">
                  <c:v>Operating Mine Average</c:v>
                </c:pt>
                <c:pt idx="7">
                  <c:v>Casino Mill LOM (1.22 Bt)</c:v>
                </c:pt>
                <c:pt idx="8">
                  <c:v>Casino Mill Yr 1-4 (174 Mt)</c:v>
                </c:pt>
              </c:strCache>
            </c:strRef>
          </c:cat>
          <c:val>
            <c:numRef>
              <c:f>'Grade Comparison'!$G$5:$G$13</c:f>
              <c:numCache>
                <c:formatCode>General</c:formatCode>
                <c:ptCount val="9"/>
                <c:pt idx="3" formatCode="0.00">
                  <c:v>3.111111111111111E-2</c:v>
                </c:pt>
                <c:pt idx="4" formatCode="0.00">
                  <c:v>3.111111111111111E-2</c:v>
                </c:pt>
                <c:pt idx="7" formatCode="0.000">
                  <c:v>8.1666666666666679E-2</c:v>
                </c:pt>
                <c:pt idx="8" formatCode="0.000">
                  <c:v>9.7222222222222224E-2</c:v>
                </c:pt>
              </c:numCache>
            </c:numRef>
          </c:val>
          <c:extLst>
            <c:ext xmlns:c16="http://schemas.microsoft.com/office/drawing/2014/chart" uri="{C3380CC4-5D6E-409C-BE32-E72D297353CC}">
              <c16:uniqueId val="{00000007-9711-49B5-97FF-64889B20F238}"/>
            </c:ext>
          </c:extLst>
        </c:ser>
        <c:ser>
          <c:idx val="2"/>
          <c:order val="2"/>
          <c:spPr>
            <a:solidFill>
              <a:srgbClr val="DAA840"/>
            </a:solidFill>
            <a:ln w="12700">
              <a:noFill/>
              <a:prstDash val="solid"/>
            </a:ln>
          </c:spPr>
          <c:invertIfNegative val="0"/>
          <c:cat>
            <c:strRef>
              <c:f>'Grade Comparison'!$A$5:$A$13</c:f>
              <c:strCache>
                <c:ptCount val="9"/>
                <c:pt idx="0">
                  <c:v>Red Chris - NEM (240 Mt)</c:v>
                </c:pt>
                <c:pt idx="1">
                  <c:v>Mt. Milligan - CG (150 Mt)</c:v>
                </c:pt>
                <c:pt idx="2">
                  <c:v>Developing Mine Average</c:v>
                </c:pt>
                <c:pt idx="3">
                  <c:v>Highland Valley - TCK (1.21 Bt)</c:v>
                </c:pt>
                <c:pt idx="4">
                  <c:v>Gibraltar - TKO (706 Mt)</c:v>
                </c:pt>
                <c:pt idx="5">
                  <c:v>Copper Mountain - HBM (702 Mt)</c:v>
                </c:pt>
                <c:pt idx="6">
                  <c:v>Operating Mine Average</c:v>
                </c:pt>
                <c:pt idx="7">
                  <c:v>Casino Mill LOM (1.22 Bt)</c:v>
                </c:pt>
                <c:pt idx="8">
                  <c:v>Casino Mill Yr 1-4 (174 Mt)</c:v>
                </c:pt>
              </c:strCache>
            </c:strRef>
          </c:cat>
          <c:val>
            <c:numRef>
              <c:f>'Grade Comparison'!$H$5:$H$13</c:f>
              <c:numCache>
                <c:formatCode>0.000</c:formatCode>
                <c:ptCount val="9"/>
                <c:pt idx="0">
                  <c:v>0.2066555851734255</c:v>
                </c:pt>
                <c:pt idx="1">
                  <c:v>0.25487522171389143</c:v>
                </c:pt>
                <c:pt idx="7">
                  <c:v>0.15016972522602248</c:v>
                </c:pt>
                <c:pt idx="8">
                  <c:v>0.24523129440579822</c:v>
                </c:pt>
              </c:numCache>
            </c:numRef>
          </c:val>
          <c:extLst>
            <c:ext xmlns:c16="http://schemas.microsoft.com/office/drawing/2014/chart" uri="{C3380CC4-5D6E-409C-BE32-E72D297353CC}">
              <c16:uniqueId val="{00000008-9711-49B5-97FF-64889B20F238}"/>
            </c:ext>
          </c:extLst>
        </c:ser>
        <c:ser>
          <c:idx val="3"/>
          <c:order val="3"/>
          <c:spPr>
            <a:solidFill>
              <a:srgbClr val="A5A5A5"/>
            </a:solidFill>
            <a:ln w="12700">
              <a:noFill/>
              <a:prstDash val="solid"/>
            </a:ln>
          </c:spPr>
          <c:invertIfNegative val="0"/>
          <c:cat>
            <c:strRef>
              <c:f>'Grade Comparison'!$A$5:$A$13</c:f>
              <c:strCache>
                <c:ptCount val="9"/>
                <c:pt idx="0">
                  <c:v>Red Chris - NEM (240 Mt)</c:v>
                </c:pt>
                <c:pt idx="1">
                  <c:v>Mt. Milligan - CG (150 Mt)</c:v>
                </c:pt>
                <c:pt idx="2">
                  <c:v>Developing Mine Average</c:v>
                </c:pt>
                <c:pt idx="3">
                  <c:v>Highland Valley - TCK (1.21 Bt)</c:v>
                </c:pt>
                <c:pt idx="4">
                  <c:v>Gibraltar - TKO (706 Mt)</c:v>
                </c:pt>
                <c:pt idx="5">
                  <c:v>Copper Mountain - HBM (702 Mt)</c:v>
                </c:pt>
                <c:pt idx="6">
                  <c:v>Operating Mine Average</c:v>
                </c:pt>
                <c:pt idx="7">
                  <c:v>Casino Mill LOM (1.22 Bt)</c:v>
                </c:pt>
                <c:pt idx="8">
                  <c:v>Casino Mill Yr 1-4 (174 Mt)</c:v>
                </c:pt>
              </c:strCache>
            </c:strRef>
          </c:cat>
          <c:val>
            <c:numRef>
              <c:f>'Grade Comparison'!$I$5:$I$13</c:f>
              <c:numCache>
                <c:formatCode>General</c:formatCode>
                <c:ptCount val="9"/>
                <c:pt idx="0">
                  <c:v>0</c:v>
                </c:pt>
                <c:pt idx="1">
                  <c:v>0</c:v>
                </c:pt>
                <c:pt idx="3">
                  <c:v>0</c:v>
                </c:pt>
                <c:pt idx="4">
                  <c:v>0</c:v>
                </c:pt>
                <c:pt idx="5" formatCode="0.000">
                  <c:v>6.3293338047233456E-3</c:v>
                </c:pt>
                <c:pt idx="7" formatCode="0.000">
                  <c:v>1.4815989835845349E-2</c:v>
                </c:pt>
                <c:pt idx="8" formatCode="0.000">
                  <c:v>1.8542273681443039E-2</c:v>
                </c:pt>
              </c:numCache>
            </c:numRef>
          </c:val>
          <c:extLst>
            <c:ext xmlns:c16="http://schemas.microsoft.com/office/drawing/2014/chart" uri="{C3380CC4-5D6E-409C-BE32-E72D297353CC}">
              <c16:uniqueId val="{00000009-9711-49B5-97FF-64889B20F238}"/>
            </c:ext>
          </c:extLst>
        </c:ser>
        <c:dLbls>
          <c:showLegendKey val="0"/>
          <c:showVal val="0"/>
          <c:showCatName val="0"/>
          <c:showSerName val="0"/>
          <c:showPercent val="0"/>
          <c:showBubbleSize val="0"/>
        </c:dLbls>
        <c:gapWidth val="80"/>
        <c:overlap val="100"/>
        <c:axId val="330288664"/>
        <c:axId val="330291408"/>
      </c:barChart>
      <c:catAx>
        <c:axId val="33028866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5E5F64"/>
                </a:solidFill>
                <a:latin typeface="Arial" panose="020B0604020202020204" pitchFamily="34" charset="0"/>
                <a:ea typeface="Tahoma" panose="020B0604030504040204" pitchFamily="34" charset="0"/>
                <a:cs typeface="Arial" panose="020B0604020202020204" pitchFamily="34" charset="0"/>
              </a:defRPr>
            </a:pPr>
            <a:endParaRPr lang="en-US"/>
          </a:p>
        </c:txPr>
        <c:crossAx val="330291408"/>
        <c:crosses val="autoZero"/>
        <c:auto val="1"/>
        <c:lblAlgn val="ctr"/>
        <c:lblOffset val="100"/>
        <c:tickLblSkip val="1"/>
        <c:tickMarkSkip val="1"/>
        <c:noMultiLvlLbl val="0"/>
      </c:catAx>
      <c:valAx>
        <c:axId val="330291408"/>
        <c:scaling>
          <c:orientation val="minMax"/>
        </c:scaling>
        <c:delete val="0"/>
        <c:axPos val="b"/>
        <c:majorGridlines>
          <c:spPr>
            <a:ln w="3175">
              <a:solidFill>
                <a:srgbClr val="C0C0C0"/>
              </a:solidFill>
              <a:prstDash val="sysDash"/>
            </a:ln>
          </c:spPr>
        </c:majorGridlines>
        <c:numFmt formatCode="0.00" sourceLinked="0"/>
        <c:majorTickMark val="out"/>
        <c:minorTickMark val="none"/>
        <c:tickLblPos val="nextTo"/>
        <c:spPr>
          <a:ln w="3175">
            <a:solidFill>
              <a:srgbClr val="000000"/>
            </a:solidFill>
            <a:prstDash val="solid"/>
          </a:ln>
        </c:spPr>
        <c:txPr>
          <a:bodyPr rot="0" vert="horz"/>
          <a:lstStyle/>
          <a:p>
            <a:pPr>
              <a:defRPr sz="1100" b="0" i="0" u="none" strike="noStrike" baseline="0">
                <a:solidFill>
                  <a:srgbClr val="5E5F64"/>
                </a:solidFill>
                <a:latin typeface="Tahoma" panose="020B0604030504040204" pitchFamily="34" charset="0"/>
                <a:ea typeface="Tahoma" panose="020B0604030504040204" pitchFamily="34" charset="0"/>
                <a:cs typeface="Tahoma" panose="020B0604030504040204" pitchFamily="34" charset="0"/>
              </a:defRPr>
            </a:pPr>
            <a:endParaRPr lang="en-US"/>
          </a:p>
        </c:txPr>
        <c:crossAx val="330288664"/>
        <c:crosses val="autoZero"/>
        <c:crossBetween val="between"/>
      </c:valAx>
      <c:spPr>
        <a:noFill/>
        <a:ln w="25400">
          <a:noFill/>
        </a:ln>
      </c:spPr>
    </c:plotArea>
    <c:plotVisOnly val="1"/>
    <c:dispBlanksAs val="gap"/>
    <c:showDLblsOverMax val="0"/>
  </c:chart>
  <c:spPr>
    <a:noFill/>
    <a:ln w="9525">
      <a:noFill/>
    </a:ln>
  </c:spPr>
  <c:txPr>
    <a:bodyPr/>
    <a:lstStyle/>
    <a:p>
      <a:pPr>
        <a:defRPr sz="1450" b="0" i="0" u="none" strike="noStrike" baseline="0">
          <a:solidFill>
            <a:srgbClr val="000000"/>
          </a:solidFill>
          <a:latin typeface="Tahoma"/>
          <a:ea typeface="Tahoma"/>
          <a:cs typeface="Tahoma"/>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37000483544805E-2"/>
          <c:y val="5.2607946724525817E-2"/>
          <c:w val="0.92468231020074487"/>
          <c:h val="0.71160051842534189"/>
        </c:manualLayout>
      </c:layout>
      <c:barChart>
        <c:barDir val="col"/>
        <c:grouping val="stacked"/>
        <c:varyColors val="0"/>
        <c:ser>
          <c:idx val="0"/>
          <c:order val="0"/>
          <c:spPr>
            <a:solidFill>
              <a:srgbClr val="A5A5A5"/>
            </a:solidFill>
            <a:ln w="3175">
              <a:noFill/>
            </a:ln>
          </c:spPr>
          <c:invertIfNegative val="0"/>
          <c:dPt>
            <c:idx val="0"/>
            <c:invertIfNegative val="0"/>
            <c:bubble3D val="0"/>
            <c:spPr>
              <a:solidFill>
                <a:srgbClr val="A6610D"/>
              </a:solidFill>
              <a:ln w="3175">
                <a:noFill/>
              </a:ln>
            </c:spPr>
            <c:extLst>
              <c:ext xmlns:c16="http://schemas.microsoft.com/office/drawing/2014/chart" uri="{C3380CC4-5D6E-409C-BE32-E72D297353CC}">
                <c16:uniqueId val="{00000001-FEB1-C544-8653-BE6C684143B3}"/>
              </c:ext>
            </c:extLst>
          </c:dPt>
          <c:dPt>
            <c:idx val="1"/>
            <c:invertIfNegative val="0"/>
            <c:bubble3D val="0"/>
            <c:spPr>
              <a:solidFill>
                <a:srgbClr val="A6610D"/>
              </a:solidFill>
              <a:ln w="3175">
                <a:noFill/>
              </a:ln>
            </c:spPr>
            <c:extLst>
              <c:ext xmlns:c16="http://schemas.microsoft.com/office/drawing/2014/chart" uri="{C3380CC4-5D6E-409C-BE32-E72D297353CC}">
                <c16:uniqueId val="{00000003-FEB1-C544-8653-BE6C684143B3}"/>
              </c:ext>
            </c:extLst>
          </c:dPt>
          <c:dPt>
            <c:idx val="4"/>
            <c:invertIfNegative val="0"/>
            <c:bubble3D val="0"/>
            <c:extLst>
              <c:ext xmlns:c16="http://schemas.microsoft.com/office/drawing/2014/chart" uri="{C3380CC4-5D6E-409C-BE32-E72D297353CC}">
                <c16:uniqueId val="{00000005-FEB1-C544-8653-BE6C684143B3}"/>
              </c:ext>
            </c:extLst>
          </c:dPt>
          <c:dPt>
            <c:idx val="7"/>
            <c:invertIfNegative val="0"/>
            <c:bubble3D val="0"/>
            <c:spPr>
              <a:solidFill>
                <a:srgbClr val="A6610D"/>
              </a:solidFill>
              <a:ln w="3175">
                <a:noFill/>
              </a:ln>
            </c:spPr>
            <c:extLst>
              <c:ext xmlns:c16="http://schemas.microsoft.com/office/drawing/2014/chart" uri="{C3380CC4-5D6E-409C-BE32-E72D297353CC}">
                <c16:uniqueId val="{00000007-FEB1-C544-8653-BE6C684143B3}"/>
              </c:ext>
            </c:extLst>
          </c:dPt>
          <c:dPt>
            <c:idx val="8"/>
            <c:invertIfNegative val="0"/>
            <c:bubble3D val="0"/>
            <c:spPr>
              <a:solidFill>
                <a:srgbClr val="A6610C"/>
              </a:solidFill>
              <a:ln w="3175">
                <a:noFill/>
              </a:ln>
            </c:spPr>
            <c:extLst>
              <c:ext xmlns:c16="http://schemas.microsoft.com/office/drawing/2014/chart" uri="{C3380CC4-5D6E-409C-BE32-E72D297353CC}">
                <c16:uniqueId val="{00000009-FEB1-C544-8653-BE6C684143B3}"/>
              </c:ext>
            </c:extLst>
          </c:dPt>
          <c:dPt>
            <c:idx val="13"/>
            <c:invertIfNegative val="0"/>
            <c:bubble3D val="0"/>
            <c:spPr>
              <a:solidFill>
                <a:srgbClr val="81A173"/>
              </a:solidFill>
              <a:ln w="3175">
                <a:noFill/>
              </a:ln>
            </c:spPr>
            <c:extLst>
              <c:ext xmlns:c16="http://schemas.microsoft.com/office/drawing/2014/chart" uri="{C3380CC4-5D6E-409C-BE32-E72D297353CC}">
                <c16:uniqueId val="{0000000B-FEB1-C544-8653-BE6C684143B3}"/>
              </c:ext>
            </c:extLst>
          </c:dPt>
          <c:dPt>
            <c:idx val="16"/>
            <c:invertIfNegative val="0"/>
            <c:bubble3D val="0"/>
            <c:spPr>
              <a:solidFill>
                <a:srgbClr val="A6610D"/>
              </a:solidFill>
              <a:ln w="3175">
                <a:noFill/>
              </a:ln>
            </c:spPr>
            <c:extLst>
              <c:ext xmlns:c16="http://schemas.microsoft.com/office/drawing/2014/chart" uri="{C3380CC4-5D6E-409C-BE32-E72D297353CC}">
                <c16:uniqueId val="{0000000D-FEB1-C544-8653-BE6C684143B3}"/>
              </c:ext>
            </c:extLst>
          </c:dPt>
          <c:dPt>
            <c:idx val="17"/>
            <c:invertIfNegative val="0"/>
            <c:bubble3D val="0"/>
            <c:spPr>
              <a:solidFill>
                <a:srgbClr val="A6610D"/>
              </a:solidFill>
              <a:ln w="3175">
                <a:noFill/>
              </a:ln>
            </c:spPr>
            <c:extLst>
              <c:ext xmlns:c16="http://schemas.microsoft.com/office/drawing/2014/chart" uri="{C3380CC4-5D6E-409C-BE32-E72D297353CC}">
                <c16:uniqueId val="{0000000F-FEB1-C544-8653-BE6C684143B3}"/>
              </c:ext>
            </c:extLst>
          </c:dPt>
          <c:dPt>
            <c:idx val="19"/>
            <c:invertIfNegative val="0"/>
            <c:bubble3D val="0"/>
            <c:spPr>
              <a:solidFill>
                <a:srgbClr val="A6610D"/>
              </a:solidFill>
              <a:ln w="3175">
                <a:noFill/>
              </a:ln>
            </c:spPr>
            <c:extLst>
              <c:ext xmlns:c16="http://schemas.microsoft.com/office/drawing/2014/chart" uri="{C3380CC4-5D6E-409C-BE32-E72D297353CC}">
                <c16:uniqueId val="{00000011-FEB1-C544-8653-BE6C684143B3}"/>
              </c:ext>
            </c:extLst>
          </c:dPt>
          <c:dPt>
            <c:idx val="27"/>
            <c:invertIfNegative val="0"/>
            <c:bubble3D val="0"/>
            <c:spPr>
              <a:solidFill>
                <a:srgbClr val="A6610D"/>
              </a:solidFill>
              <a:ln w="3175">
                <a:noFill/>
              </a:ln>
            </c:spPr>
            <c:extLst>
              <c:ext xmlns:c16="http://schemas.microsoft.com/office/drawing/2014/chart" uri="{C3380CC4-5D6E-409C-BE32-E72D297353CC}">
                <c16:uniqueId val="{00000013-FEB1-C544-8653-BE6C684143B3}"/>
              </c:ext>
            </c:extLst>
          </c:dPt>
          <c:dPt>
            <c:idx val="29"/>
            <c:invertIfNegative val="0"/>
            <c:bubble3D val="0"/>
            <c:spPr>
              <a:solidFill>
                <a:srgbClr val="A6610D"/>
              </a:solidFill>
              <a:ln w="3175">
                <a:noFill/>
              </a:ln>
            </c:spPr>
            <c:extLst>
              <c:ext xmlns:c16="http://schemas.microsoft.com/office/drawing/2014/chart" uri="{C3380CC4-5D6E-409C-BE32-E72D297353CC}">
                <c16:uniqueId val="{00000015-FEB1-C544-8653-BE6C684143B3}"/>
              </c:ext>
            </c:extLst>
          </c:dPt>
          <c:dPt>
            <c:idx val="32"/>
            <c:invertIfNegative val="0"/>
            <c:bubble3D val="0"/>
            <c:spPr>
              <a:solidFill>
                <a:srgbClr val="A6610D"/>
              </a:solidFill>
              <a:ln w="3175">
                <a:noFill/>
              </a:ln>
            </c:spPr>
            <c:extLst>
              <c:ext xmlns:c16="http://schemas.microsoft.com/office/drawing/2014/chart" uri="{C3380CC4-5D6E-409C-BE32-E72D297353CC}">
                <c16:uniqueId val="{00000017-FEB1-C544-8653-BE6C684143B3}"/>
              </c:ext>
            </c:extLst>
          </c:dPt>
          <c:dPt>
            <c:idx val="33"/>
            <c:invertIfNegative val="0"/>
            <c:bubble3D val="0"/>
            <c:spPr>
              <a:solidFill>
                <a:srgbClr val="A6610D"/>
              </a:solidFill>
              <a:ln w="3175">
                <a:noFill/>
              </a:ln>
            </c:spPr>
            <c:extLst>
              <c:ext xmlns:c16="http://schemas.microsoft.com/office/drawing/2014/chart" uri="{C3380CC4-5D6E-409C-BE32-E72D297353CC}">
                <c16:uniqueId val="{00000019-FEB1-C544-8653-BE6C684143B3}"/>
              </c:ext>
            </c:extLst>
          </c:dPt>
          <c:dPt>
            <c:idx val="34"/>
            <c:invertIfNegative val="0"/>
            <c:bubble3D val="0"/>
            <c:spPr>
              <a:solidFill>
                <a:srgbClr val="A6610C"/>
              </a:solidFill>
              <a:ln w="3175">
                <a:noFill/>
              </a:ln>
            </c:spPr>
            <c:extLst>
              <c:ext xmlns:c16="http://schemas.microsoft.com/office/drawing/2014/chart" uri="{C3380CC4-5D6E-409C-BE32-E72D297353CC}">
                <c16:uniqueId val="{0000001B-FEB1-C544-8653-BE6C684143B3}"/>
              </c:ext>
            </c:extLst>
          </c:dPt>
          <c:dPt>
            <c:idx val="35"/>
            <c:invertIfNegative val="0"/>
            <c:bubble3D val="0"/>
            <c:spPr>
              <a:solidFill>
                <a:srgbClr val="A6610D"/>
              </a:solidFill>
              <a:ln w="3175">
                <a:noFill/>
              </a:ln>
            </c:spPr>
            <c:extLst>
              <c:ext xmlns:c16="http://schemas.microsoft.com/office/drawing/2014/chart" uri="{C3380CC4-5D6E-409C-BE32-E72D297353CC}">
                <c16:uniqueId val="{0000001D-FEB1-C544-8653-BE6C684143B3}"/>
              </c:ext>
            </c:extLst>
          </c:dPt>
          <c:dPt>
            <c:idx val="37"/>
            <c:invertIfNegative val="0"/>
            <c:bubble3D val="0"/>
            <c:spPr>
              <a:solidFill>
                <a:srgbClr val="A6610D"/>
              </a:solidFill>
              <a:ln w="3175">
                <a:noFill/>
              </a:ln>
            </c:spPr>
            <c:extLst>
              <c:ext xmlns:c16="http://schemas.microsoft.com/office/drawing/2014/chart" uri="{C3380CC4-5D6E-409C-BE32-E72D297353CC}">
                <c16:uniqueId val="{0000001F-FEB1-C544-8653-BE6C684143B3}"/>
              </c:ext>
            </c:extLst>
          </c:dPt>
          <c:dPt>
            <c:idx val="40"/>
            <c:invertIfNegative val="0"/>
            <c:bubble3D val="0"/>
            <c:spPr>
              <a:solidFill>
                <a:srgbClr val="A6610D"/>
              </a:solidFill>
              <a:ln w="3175">
                <a:noFill/>
              </a:ln>
            </c:spPr>
            <c:extLst>
              <c:ext xmlns:c16="http://schemas.microsoft.com/office/drawing/2014/chart" uri="{C3380CC4-5D6E-409C-BE32-E72D297353CC}">
                <c16:uniqueId val="{00000021-FEB1-C544-8653-BE6C684143B3}"/>
              </c:ext>
            </c:extLst>
          </c:dPt>
          <c:dPt>
            <c:idx val="42"/>
            <c:invertIfNegative val="0"/>
            <c:bubble3D val="0"/>
            <c:spPr>
              <a:solidFill>
                <a:srgbClr val="A6610D"/>
              </a:solidFill>
              <a:ln w="3175">
                <a:noFill/>
              </a:ln>
            </c:spPr>
            <c:extLst>
              <c:ext xmlns:c16="http://schemas.microsoft.com/office/drawing/2014/chart" uri="{C3380CC4-5D6E-409C-BE32-E72D297353CC}">
                <c16:uniqueId val="{00000023-FEB1-C544-8653-BE6C684143B3}"/>
              </c:ext>
            </c:extLst>
          </c:dPt>
          <c:dPt>
            <c:idx val="43"/>
            <c:invertIfNegative val="0"/>
            <c:bubble3D val="0"/>
            <c:spPr>
              <a:solidFill>
                <a:srgbClr val="A6610D"/>
              </a:solidFill>
              <a:ln w="3175">
                <a:noFill/>
              </a:ln>
            </c:spPr>
            <c:extLst>
              <c:ext xmlns:c16="http://schemas.microsoft.com/office/drawing/2014/chart" uri="{C3380CC4-5D6E-409C-BE32-E72D297353CC}">
                <c16:uniqueId val="{00000025-FEB1-C544-8653-BE6C684143B3}"/>
              </c:ext>
            </c:extLst>
          </c:dPt>
          <c:dPt>
            <c:idx val="44"/>
            <c:invertIfNegative val="0"/>
            <c:bubble3D val="0"/>
            <c:spPr>
              <a:solidFill>
                <a:srgbClr val="A6610D"/>
              </a:solidFill>
              <a:ln w="3175">
                <a:noFill/>
              </a:ln>
            </c:spPr>
            <c:extLst>
              <c:ext xmlns:c16="http://schemas.microsoft.com/office/drawing/2014/chart" uri="{C3380CC4-5D6E-409C-BE32-E72D297353CC}">
                <c16:uniqueId val="{00000027-FEB1-C544-8653-BE6C684143B3}"/>
              </c:ext>
            </c:extLst>
          </c:dPt>
          <c:cat>
            <c:strRef>
              <c:f>'Project List'!$C$9:$C$53</c:f>
              <c:strCache>
                <c:ptCount val="45"/>
                <c:pt idx="0">
                  <c:v>Pebble</c:v>
                </c:pt>
                <c:pt idx="1">
                  <c:v>KSM</c:v>
                </c:pt>
                <c:pt idx="2">
                  <c:v>Resolution</c:v>
                </c:pt>
                <c:pt idx="3">
                  <c:v>La Granja</c:v>
                </c:pt>
                <c:pt idx="4">
                  <c:v>NuevaUnion</c:v>
                </c:pt>
                <c:pt idx="5">
                  <c:v>Norte Abierto</c:v>
                </c:pt>
                <c:pt idx="6">
                  <c:v>El Pachon</c:v>
                </c:pt>
                <c:pt idx="7">
                  <c:v>Cascabel</c:v>
                </c:pt>
                <c:pt idx="8">
                  <c:v>Los Azules</c:v>
                </c:pt>
                <c:pt idx="9">
                  <c:v>Taca Taca</c:v>
                </c:pt>
                <c:pt idx="10">
                  <c:v>MARA</c:v>
                </c:pt>
                <c:pt idx="11">
                  <c:v>El Arco</c:v>
                </c:pt>
                <c:pt idx="12">
                  <c:v>Los Volcanes</c:v>
                </c:pt>
                <c:pt idx="13">
                  <c:v>Casino</c:v>
                </c:pt>
                <c:pt idx="14">
                  <c:v>West Wall</c:v>
                </c:pt>
                <c:pt idx="15">
                  <c:v>Snowfield</c:v>
                </c:pt>
                <c:pt idx="16">
                  <c:v>Vizcachitas</c:v>
                </c:pt>
                <c:pt idx="17">
                  <c:v>Ann Mason</c:v>
                </c:pt>
                <c:pt idx="18">
                  <c:v>Michiquillay</c:v>
                </c:pt>
                <c:pt idx="19">
                  <c:v>NorthMet</c:v>
                </c:pt>
                <c:pt idx="20">
                  <c:v>Altar</c:v>
                </c:pt>
                <c:pt idx="21">
                  <c:v>Josemaria</c:v>
                </c:pt>
                <c:pt idx="22">
                  <c:v>Schaft Creek</c:v>
                </c:pt>
                <c:pt idx="23">
                  <c:v>Quebradona</c:v>
                </c:pt>
                <c:pt idx="24">
                  <c:v>Haquira</c:v>
                </c:pt>
                <c:pt idx="25">
                  <c:v>Galeno</c:v>
                </c:pt>
                <c:pt idx="26">
                  <c:v>Rosemont</c:v>
                </c:pt>
                <c:pt idx="27">
                  <c:v>Canariaco Norte</c:v>
                </c:pt>
                <c:pt idx="28">
                  <c:v>Los Chancas</c:v>
                </c:pt>
                <c:pt idx="29">
                  <c:v>Cangrejos</c:v>
                </c:pt>
                <c:pt idx="30">
                  <c:v>Tatogga</c:v>
                </c:pt>
                <c:pt idx="31">
                  <c:v>Bahuerachi</c:v>
                </c:pt>
                <c:pt idx="32">
                  <c:v>Costa Fuego</c:v>
                </c:pt>
                <c:pt idx="33">
                  <c:v>Filo del Sol</c:v>
                </c:pt>
                <c:pt idx="34">
                  <c:v>AntaKori</c:v>
                </c:pt>
                <c:pt idx="35">
                  <c:v>Cotabambas</c:v>
                </c:pt>
                <c:pt idx="36">
                  <c:v>Trapiche</c:v>
                </c:pt>
                <c:pt idx="37">
                  <c:v>North Island</c:v>
                </c:pt>
                <c:pt idx="38">
                  <c:v>Los Calatos</c:v>
                </c:pt>
                <c:pt idx="39">
                  <c:v>Mocoa</c:v>
                </c:pt>
                <c:pt idx="40">
                  <c:v>Pumpkin Hollow (OP)</c:v>
                </c:pt>
                <c:pt idx="41">
                  <c:v>Llurimagua</c:v>
                </c:pt>
                <c:pt idx="42">
                  <c:v>Haib</c:v>
                </c:pt>
                <c:pt idx="43">
                  <c:v>Tomichi</c:v>
                </c:pt>
                <c:pt idx="44">
                  <c:v>Berg</c:v>
                </c:pt>
              </c:strCache>
            </c:strRef>
          </c:cat>
          <c:val>
            <c:numRef>
              <c:f>'Project List'!$N$9:$N$53</c:f>
              <c:numCache>
                <c:formatCode>#,##0_);\(#,##0\);"-"_);@_)</c:formatCode>
                <c:ptCount val="45"/>
                <c:pt idx="0">
                  <c:v>70</c:v>
                </c:pt>
                <c:pt idx="1">
                  <c:v>70</c:v>
                </c:pt>
                <c:pt idx="2">
                  <c:v>63.650213911428565</c:v>
                </c:pt>
                <c:pt idx="3">
                  <c:v>48.622894099999996</c:v>
                </c:pt>
                <c:pt idx="4">
                  <c:v>47.829867714285712</c:v>
                </c:pt>
                <c:pt idx="5">
                  <c:v>38.445365171428563</c:v>
                </c:pt>
                <c:pt idx="6">
                  <c:v>36.085197280000003</c:v>
                </c:pt>
                <c:pt idx="7">
                  <c:v>35.356743999999999</c:v>
                </c:pt>
                <c:pt idx="8">
                  <c:v>32.880892857142861</c:v>
                </c:pt>
                <c:pt idx="9">
                  <c:v>30.564408218657142</c:v>
                </c:pt>
                <c:pt idx="10">
                  <c:v>27.3687873015873</c:v>
                </c:pt>
                <c:pt idx="11">
                  <c:v>24.815202719999998</c:v>
                </c:pt>
                <c:pt idx="12">
                  <c:v>23.755221962857139</c:v>
                </c:pt>
                <c:pt idx="13">
                  <c:v>23.559978571428577</c:v>
                </c:pt>
                <c:pt idx="14">
                  <c:v>21.661781688571427</c:v>
                </c:pt>
                <c:pt idx="15">
                  <c:v>20.673241759382854</c:v>
                </c:pt>
                <c:pt idx="16">
                  <c:v>18.923107142857145</c:v>
                </c:pt>
                <c:pt idx="17">
                  <c:v>17.712940205714286</c:v>
                </c:pt>
                <c:pt idx="18">
                  <c:v>15.972471900000002</c:v>
                </c:pt>
                <c:pt idx="19">
                  <c:v>15.70304703375497</c:v>
                </c:pt>
                <c:pt idx="20">
                  <c:v>15.235510043325712</c:v>
                </c:pt>
                <c:pt idx="21">
                  <c:v>15.091864159331427</c:v>
                </c:pt>
                <c:pt idx="22">
                  <c:v>14.372722857142858</c:v>
                </c:pt>
                <c:pt idx="23">
                  <c:v>13.691517857142857</c:v>
                </c:pt>
                <c:pt idx="24">
                  <c:v>12.692022657142857</c:v>
                </c:pt>
                <c:pt idx="25">
                  <c:v>12.38414478</c:v>
                </c:pt>
                <c:pt idx="26">
                  <c:v>10.435978188497144</c:v>
                </c:pt>
                <c:pt idx="27">
                  <c:v>10.103459091434287</c:v>
                </c:pt>
                <c:pt idx="28">
                  <c:v>9.9735740182571426</c:v>
                </c:pt>
                <c:pt idx="29">
                  <c:v>9.7969202250283356</c:v>
                </c:pt>
                <c:pt idx="30">
                  <c:v>8.719361223151429</c:v>
                </c:pt>
                <c:pt idx="31">
                  <c:v>8.2433406519999988</c:v>
                </c:pt>
                <c:pt idx="32">
                  <c:v>7.9049233109957475</c:v>
                </c:pt>
                <c:pt idx="33">
                  <c:v>7.8207177552342859</c:v>
                </c:pt>
                <c:pt idx="34">
                  <c:v>7.6960895528296334</c:v>
                </c:pt>
                <c:pt idx="35">
                  <c:v>7.3793280015543177</c:v>
                </c:pt>
                <c:pt idx="36">
                  <c:v>6.8651866799999999</c:v>
                </c:pt>
                <c:pt idx="37">
                  <c:v>6.8528553457142865</c:v>
                </c:pt>
                <c:pt idx="38">
                  <c:v>6.4992326727742844</c:v>
                </c:pt>
                <c:pt idx="39">
                  <c:v>5.8529329192331527</c:v>
                </c:pt>
                <c:pt idx="40">
                  <c:v>5.8515749999999995</c:v>
                </c:pt>
                <c:pt idx="41">
                  <c:v>5.3518725228571418</c:v>
                </c:pt>
                <c:pt idx="42">
                  <c:v>5.3099904118800003</c:v>
                </c:pt>
                <c:pt idx="43">
                  <c:v>5.2549452584967717</c:v>
                </c:pt>
                <c:pt idx="44">
                  <c:v>5.1112462712316979</c:v>
                </c:pt>
              </c:numCache>
            </c:numRef>
          </c:val>
          <c:extLst>
            <c:ext xmlns:c16="http://schemas.microsoft.com/office/drawing/2014/chart" uri="{C3380CC4-5D6E-409C-BE32-E72D297353CC}">
              <c16:uniqueId val="{00000028-FEB1-C544-8653-BE6C684143B3}"/>
            </c:ext>
          </c:extLst>
        </c:ser>
        <c:dLbls>
          <c:showLegendKey val="0"/>
          <c:showVal val="0"/>
          <c:showCatName val="0"/>
          <c:showSerName val="0"/>
          <c:showPercent val="0"/>
          <c:showBubbleSize val="0"/>
        </c:dLbls>
        <c:gapWidth val="51"/>
        <c:overlap val="100"/>
        <c:axId val="156878256"/>
        <c:axId val="156875512"/>
      </c:barChart>
      <c:catAx>
        <c:axId val="156878256"/>
        <c:scaling>
          <c:orientation val="minMax"/>
        </c:scaling>
        <c:delete val="0"/>
        <c:axPos val="b"/>
        <c:numFmt formatCode="General" sourceLinked="1"/>
        <c:majorTickMark val="out"/>
        <c:minorTickMark val="none"/>
        <c:tickLblPos val="nextTo"/>
        <c:spPr>
          <a:ln w="3175">
            <a:solidFill>
              <a:srgbClr val="000000"/>
            </a:solidFill>
            <a:prstDash val="solid"/>
          </a:ln>
        </c:spPr>
        <c:txPr>
          <a:bodyPr rot="-3240000" vert="horz" anchor="t" anchorCtr="0"/>
          <a:lstStyle/>
          <a:p>
            <a:pPr>
              <a:defRPr sz="1000" b="0" i="0" u="none" strike="noStrike" baseline="0">
                <a:solidFill>
                  <a:srgbClr val="4F575D"/>
                </a:solidFill>
                <a:latin typeface="+mn-lt"/>
                <a:ea typeface="Tahoma"/>
                <a:cs typeface="Arial" pitchFamily="34" charset="0"/>
              </a:defRPr>
            </a:pPr>
            <a:endParaRPr lang="en-US"/>
          </a:p>
        </c:txPr>
        <c:crossAx val="156875512"/>
        <c:crosses val="autoZero"/>
        <c:auto val="0"/>
        <c:lblAlgn val="ctr"/>
        <c:lblOffset val="100"/>
        <c:tickLblSkip val="1"/>
        <c:tickMarkSkip val="1"/>
        <c:noMultiLvlLbl val="0"/>
      </c:catAx>
      <c:valAx>
        <c:axId val="156875512"/>
        <c:scaling>
          <c:orientation val="minMax"/>
          <c:max val="80"/>
        </c:scaling>
        <c:delete val="0"/>
        <c:axPos val="l"/>
        <c:majorGridlines>
          <c:spPr>
            <a:ln w="3175">
              <a:solidFill>
                <a:srgbClr val="C0C0C0"/>
              </a:solidFill>
              <a:prstDash val="sysDash"/>
            </a:ln>
          </c:spPr>
        </c:majorGridlines>
        <c:title>
          <c:tx>
            <c:rich>
              <a:bodyPr rot="-5400000" vert="horz"/>
              <a:lstStyle/>
              <a:p>
                <a:pPr>
                  <a:defRPr sz="1400">
                    <a:solidFill>
                      <a:srgbClr val="A6610D"/>
                    </a:solidFill>
                    <a:latin typeface="+mn-lt"/>
                  </a:defRPr>
                </a:pPr>
                <a:r>
                  <a:rPr lang="en-US" sz="1400" b="1">
                    <a:solidFill>
                      <a:srgbClr val="A6610D"/>
                    </a:solidFill>
                    <a:latin typeface="+mn-lt"/>
                  </a:rPr>
                  <a:t>COPPER EQUIVALENT (B LBS)</a:t>
                </a:r>
              </a:p>
            </c:rich>
          </c:tx>
          <c:layout>
            <c:manualLayout>
              <c:xMode val="edge"/>
              <c:yMode val="edge"/>
              <c:x val="7.8568041735012969E-3"/>
              <c:y val="0.16826884484483823"/>
            </c:manualLayout>
          </c:layout>
          <c:overlay val="0"/>
        </c:title>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n-lt"/>
                <a:ea typeface="Tahoma"/>
                <a:cs typeface="Tahoma"/>
              </a:defRPr>
            </a:pPr>
            <a:endParaRPr lang="en-US"/>
          </a:p>
        </c:txPr>
        <c:crossAx val="156878256"/>
        <c:crossesAt val="1"/>
        <c:crossBetween val="between"/>
      </c:valAx>
      <c:spPr>
        <a:noFill/>
        <a:ln w="25400">
          <a:noFill/>
        </a:ln>
      </c:spPr>
    </c:plotArea>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A6610D"/>
            </a:solidFill>
            <a:ln>
              <a:noFill/>
            </a:ln>
            <a:effectLst/>
          </c:spPr>
          <c:invertIfNegative val="0"/>
          <c:dPt>
            <c:idx val="7"/>
            <c:invertIfNegative val="0"/>
            <c:bubble3D val="0"/>
            <c:spPr>
              <a:solidFill>
                <a:srgbClr val="81A173"/>
              </a:solidFill>
              <a:ln>
                <a:noFill/>
              </a:ln>
              <a:effectLst/>
            </c:spPr>
            <c:extLst>
              <c:ext xmlns:c16="http://schemas.microsoft.com/office/drawing/2014/chart" uri="{C3380CC4-5D6E-409C-BE32-E72D297353CC}">
                <c16:uniqueId val="{00000003-928F-43D9-B592-0697B3CB12AA}"/>
              </c:ext>
            </c:extLst>
          </c:dPt>
          <c:dPt>
            <c:idx val="12"/>
            <c:invertIfNegative val="0"/>
            <c:bubble3D val="0"/>
            <c:extLst>
              <c:ext xmlns:c16="http://schemas.microsoft.com/office/drawing/2014/chart" uri="{C3380CC4-5D6E-409C-BE32-E72D297353CC}">
                <c16:uniqueId val="{00000004-8C8E-453B-B5B9-960370BC1BBB}"/>
              </c:ext>
            </c:extLst>
          </c:dPt>
          <c:cat>
            <c:strRef>
              <c:f>Sheet1!$A$2:$A$50</c:f>
              <c:strCache>
                <c:ptCount val="49"/>
                <c:pt idx="0">
                  <c:v>KSM</c:v>
                </c:pt>
                <c:pt idx="1">
                  <c:v>Pebble</c:v>
                </c:pt>
                <c:pt idx="2">
                  <c:v>Donlin</c:v>
                </c:pt>
                <c:pt idx="3">
                  <c:v>ERPM</c:v>
                </c:pt>
                <c:pt idx="4">
                  <c:v>Snowfield</c:v>
                </c:pt>
                <c:pt idx="5">
                  <c:v>Cascabel</c:v>
                </c:pt>
                <c:pt idx="6">
                  <c:v>Treaty Creek</c:v>
                </c:pt>
                <c:pt idx="7">
                  <c:v>Casino</c:v>
                </c:pt>
                <c:pt idx="8">
                  <c:v>Metates</c:v>
                </c:pt>
                <c:pt idx="9">
                  <c:v>Cangrejos</c:v>
                </c:pt>
                <c:pt idx="10">
                  <c:v>Jeanette</c:v>
                </c:pt>
                <c:pt idx="11">
                  <c:v>Livengood</c:v>
                </c:pt>
                <c:pt idx="12">
                  <c:v>Silangan</c:v>
                </c:pt>
                <c:pt idx="13">
                  <c:v>Los Helados</c:v>
                </c:pt>
                <c:pt idx="14">
                  <c:v>Kingking</c:v>
                </c:pt>
                <c:pt idx="15">
                  <c:v>Blackwater</c:v>
                </c:pt>
                <c:pt idx="16">
                  <c:v>Courageous</c:v>
                </c:pt>
                <c:pt idx="17">
                  <c:v>Josemaria</c:v>
                </c:pt>
                <c:pt idx="18">
                  <c:v>Toroparu</c:v>
                </c:pt>
                <c:pt idx="19">
                  <c:v>Volcan</c:v>
                </c:pt>
                <c:pt idx="20">
                  <c:v>Mt Todd</c:v>
                </c:pt>
                <c:pt idx="21">
                  <c:v>Back River</c:v>
                </c:pt>
                <c:pt idx="22">
                  <c:v>Titiribi</c:v>
                </c:pt>
                <c:pt idx="23">
                  <c:v>Chaarat</c:v>
                </c:pt>
                <c:pt idx="24">
                  <c:v>Indee</c:v>
                </c:pt>
                <c:pt idx="25">
                  <c:v>Kharmagtai</c:v>
                </c:pt>
                <c:pt idx="26">
                  <c:v>Stibnite</c:v>
                </c:pt>
                <c:pt idx="27">
                  <c:v>Evander</c:v>
                </c:pt>
                <c:pt idx="28">
                  <c:v>Rovina Valley</c:v>
                </c:pt>
                <c:pt idx="29">
                  <c:v>Troilus</c:v>
                </c:pt>
                <c:pt idx="30">
                  <c:v>Windfall Lake</c:v>
                </c:pt>
                <c:pt idx="31">
                  <c:v>Kiaka</c:v>
                </c:pt>
                <c:pt idx="32">
                  <c:v>Kangqiao</c:v>
                </c:pt>
                <c:pt idx="33">
                  <c:v>North Island</c:v>
                </c:pt>
                <c:pt idx="34">
                  <c:v>Fenix</c:v>
                </c:pt>
                <c:pt idx="35">
                  <c:v>Bombore</c:v>
                </c:pt>
                <c:pt idx="36">
                  <c:v>Horne 5</c:v>
                </c:pt>
                <c:pt idx="37">
                  <c:v>Paterson</c:v>
                </c:pt>
                <c:pt idx="38">
                  <c:v>Spanish Mt</c:v>
                </c:pt>
                <c:pt idx="39">
                  <c:v>Springpole</c:v>
                </c:pt>
                <c:pt idx="40">
                  <c:v>Valentine</c:v>
                </c:pt>
                <c:pt idx="41">
                  <c:v>Sleeper</c:v>
                </c:pt>
                <c:pt idx="42">
                  <c:v>Kone</c:v>
                </c:pt>
                <c:pt idx="43">
                  <c:v>Magino</c:v>
                </c:pt>
                <c:pt idx="44">
                  <c:v>Altar</c:v>
                </c:pt>
                <c:pt idx="45">
                  <c:v>Eskay Creek</c:v>
                </c:pt>
                <c:pt idx="46">
                  <c:v>Block 14</c:v>
                </c:pt>
                <c:pt idx="47">
                  <c:v>Dugbe 1</c:v>
                </c:pt>
                <c:pt idx="48">
                  <c:v>Cerro Blanco</c:v>
                </c:pt>
              </c:strCache>
            </c:strRef>
          </c:cat>
          <c:val>
            <c:numRef>
              <c:f>Sheet1!$B$2:$B$50</c:f>
              <c:numCache>
                <c:formatCode>0</c:formatCode>
                <c:ptCount val="49"/>
                <c:pt idx="0">
                  <c:v>61</c:v>
                </c:pt>
                <c:pt idx="1">
                  <c:v>60</c:v>
                </c:pt>
                <c:pt idx="2">
                  <c:v>45</c:v>
                </c:pt>
                <c:pt idx="3">
                  <c:v>39.112206999999998</c:v>
                </c:pt>
                <c:pt idx="4">
                  <c:v>34.945999999999998</c:v>
                </c:pt>
                <c:pt idx="5">
                  <c:v>26.04</c:v>
                </c:pt>
                <c:pt idx="6">
                  <c:v>24.55</c:v>
                </c:pt>
                <c:pt idx="7">
                  <c:v>21.07</c:v>
                </c:pt>
                <c:pt idx="8">
                  <c:v>20.440000000000001</c:v>
                </c:pt>
                <c:pt idx="9">
                  <c:v>17</c:v>
                </c:pt>
                <c:pt idx="10">
                  <c:v>15.250999999999999</c:v>
                </c:pt>
                <c:pt idx="11">
                  <c:v>13.83108</c:v>
                </c:pt>
                <c:pt idx="12">
                  <c:v>13.05</c:v>
                </c:pt>
                <c:pt idx="13">
                  <c:v>12.8</c:v>
                </c:pt>
                <c:pt idx="14">
                  <c:v>12.010999999999999</c:v>
                </c:pt>
                <c:pt idx="15">
                  <c:v>11.917999999999999</c:v>
                </c:pt>
                <c:pt idx="16">
                  <c:v>11.888</c:v>
                </c:pt>
                <c:pt idx="17">
                  <c:v>10.51</c:v>
                </c:pt>
                <c:pt idx="18">
                  <c:v>9.6503560000000004</c:v>
                </c:pt>
                <c:pt idx="19">
                  <c:v>9.5518000000000001</c:v>
                </c:pt>
                <c:pt idx="20">
                  <c:v>9.4819999999999993</c:v>
                </c:pt>
                <c:pt idx="21">
                  <c:v>9.1769999999999996</c:v>
                </c:pt>
                <c:pt idx="22">
                  <c:v>8.7100000000000009</c:v>
                </c:pt>
                <c:pt idx="23">
                  <c:v>8.6167999999999996</c:v>
                </c:pt>
                <c:pt idx="24">
                  <c:v>8.4303000000000008</c:v>
                </c:pt>
                <c:pt idx="25">
                  <c:v>8</c:v>
                </c:pt>
                <c:pt idx="26">
                  <c:v>7.931</c:v>
                </c:pt>
                <c:pt idx="27">
                  <c:v>7.5910000000000002</c:v>
                </c:pt>
                <c:pt idx="28">
                  <c:v>7.28</c:v>
                </c:pt>
                <c:pt idx="29">
                  <c:v>7.06</c:v>
                </c:pt>
                <c:pt idx="30">
                  <c:v>6.7889999999999997</c:v>
                </c:pt>
                <c:pt idx="31">
                  <c:v>6.7750000000000004</c:v>
                </c:pt>
                <c:pt idx="32">
                  <c:v>6.6755240000000002</c:v>
                </c:pt>
                <c:pt idx="33">
                  <c:v>6.48</c:v>
                </c:pt>
                <c:pt idx="34">
                  <c:v>6.3730000000000002</c:v>
                </c:pt>
                <c:pt idx="35">
                  <c:v>6.1619999999999999</c:v>
                </c:pt>
                <c:pt idx="36">
                  <c:v>5.944</c:v>
                </c:pt>
                <c:pt idx="37">
                  <c:v>5.5</c:v>
                </c:pt>
                <c:pt idx="38">
                  <c:v>5.0789999999999997</c:v>
                </c:pt>
                <c:pt idx="39">
                  <c:v>4.9000000000000004</c:v>
                </c:pt>
                <c:pt idx="40">
                  <c:v>4.7771999999999997</c:v>
                </c:pt>
                <c:pt idx="41">
                  <c:v>4.6310000000000002</c:v>
                </c:pt>
                <c:pt idx="42">
                  <c:v>4.59</c:v>
                </c:pt>
                <c:pt idx="43">
                  <c:v>4.5449999999999999</c:v>
                </c:pt>
                <c:pt idx="44">
                  <c:v>4.33</c:v>
                </c:pt>
                <c:pt idx="45">
                  <c:v>4.1289999999999996</c:v>
                </c:pt>
                <c:pt idx="46">
                  <c:v>4.0529999999999999</c:v>
                </c:pt>
                <c:pt idx="47">
                  <c:v>4.0140000000000002</c:v>
                </c:pt>
                <c:pt idx="48">
                  <c:v>3.16</c:v>
                </c:pt>
              </c:numCache>
            </c:numRef>
          </c:val>
          <c:extLst>
            <c:ext xmlns:c16="http://schemas.microsoft.com/office/drawing/2014/chart" uri="{C3380CC4-5D6E-409C-BE32-E72D297353CC}">
              <c16:uniqueId val="{00000000-8C8E-453B-B5B9-960370BC1BBB}"/>
            </c:ext>
          </c:extLst>
        </c:ser>
        <c:dLbls>
          <c:showLegendKey val="0"/>
          <c:showVal val="0"/>
          <c:showCatName val="0"/>
          <c:showSerName val="0"/>
          <c:showPercent val="0"/>
          <c:showBubbleSize val="0"/>
        </c:dLbls>
        <c:gapWidth val="50"/>
        <c:overlap val="-7"/>
        <c:axId val="1533553407"/>
        <c:axId val="1533555487"/>
      </c:barChart>
      <c:catAx>
        <c:axId val="1533553407"/>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306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33555487"/>
        <c:crosses val="autoZero"/>
        <c:auto val="1"/>
        <c:lblAlgn val="ctr"/>
        <c:lblOffset val="100"/>
        <c:noMultiLvlLbl val="0"/>
      </c:catAx>
      <c:valAx>
        <c:axId val="1533555487"/>
        <c:scaling>
          <c:orientation val="minMax"/>
        </c:scaling>
        <c:delete val="0"/>
        <c:axPos val="l"/>
        <c:majorGridlines>
          <c:spPr>
            <a:ln w="3175" cap="flat" cmpd="sng" algn="ctr">
              <a:solidFill>
                <a:srgbClr val="C0C0C0"/>
              </a:solidFill>
              <a:round/>
            </a:ln>
            <a:effectLst/>
          </c:spPr>
        </c:majorGridlines>
        <c:numFmt formatCode="0"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533553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0.32854</cdr:x>
      <cdr:y>0.36733</cdr:y>
    </cdr:from>
    <cdr:to>
      <cdr:x>0.34936</cdr:x>
      <cdr:y>0.78379</cdr:y>
    </cdr:to>
    <cdr:sp macro="" textlink="">
      <cdr:nvSpPr>
        <cdr:cNvPr id="2" name="Rectangle 1">
          <a:extLst xmlns:a="http://schemas.openxmlformats.org/drawingml/2006/main">
            <a:ext uri="{FF2B5EF4-FFF2-40B4-BE49-F238E27FC236}">
              <a16:creationId xmlns:a16="http://schemas.microsoft.com/office/drawing/2014/main" id="{2956F846-890B-6A43-8054-C47B1A8B1B5F}"/>
            </a:ext>
          </a:extLst>
        </cdr:cNvPr>
        <cdr:cNvSpPr/>
      </cdr:nvSpPr>
      <cdr:spPr>
        <a:xfrm xmlns:a="http://schemas.openxmlformats.org/drawingml/2006/main">
          <a:off x="3407318" y="1750457"/>
          <a:ext cx="216000" cy="1984606"/>
        </a:xfrm>
        <a:prstGeom xmlns:a="http://schemas.openxmlformats.org/drawingml/2006/main" prst="rect">
          <a:avLst/>
        </a:prstGeom>
        <a:solidFill xmlns:a="http://schemas.openxmlformats.org/drawingml/2006/main">
          <a:srgbClr val="84B49A">
            <a:alpha val="20000"/>
          </a:srgbClr>
        </a:solidFill>
        <a:ln xmlns:a="http://schemas.openxmlformats.org/drawingml/2006/main">
          <a:solidFill>
            <a:srgbClr val="81A17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075DBC-8071-AF41-9D25-3C357EC6B54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066826C8-D947-AD41-B8F1-6DF49CE76C6B}"/>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782FE03-C462-C046-BAC0-9567E8946E09}" type="datetimeFigureOut">
              <a:rPr lang="en-US" smtClean="0"/>
              <a:t>9/8/2024</a:t>
            </a:fld>
            <a:endParaRPr lang="en-US"/>
          </a:p>
        </p:txBody>
      </p:sp>
      <p:sp>
        <p:nvSpPr>
          <p:cNvPr id="4" name="Footer Placeholder 3">
            <a:extLst>
              <a:ext uri="{FF2B5EF4-FFF2-40B4-BE49-F238E27FC236}">
                <a16:creationId xmlns:a16="http://schemas.microsoft.com/office/drawing/2014/main" id="{589465CC-CBEE-4146-9CE9-4E32CF4891CB}"/>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2B4830-D75B-934C-B915-5344C2022E91}"/>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BAACFC9-B133-E743-85AF-BC9A55481E11}" type="slidenum">
              <a:rPr lang="en-US" smtClean="0"/>
              <a:t>‹#›</a:t>
            </a:fld>
            <a:endParaRPr lang="en-US"/>
          </a:p>
        </p:txBody>
      </p:sp>
    </p:spTree>
    <p:extLst>
      <p:ext uri="{BB962C8B-B14F-4D97-AF65-F5344CB8AC3E}">
        <p14:creationId xmlns:p14="http://schemas.microsoft.com/office/powerpoint/2010/main" val="2385014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E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B9351A0-7626-0E49-97E9-D4B255D5B74E}" type="datetimeFigureOut">
              <a:rPr lang="en-ES" smtClean="0"/>
              <a:t>09/08/2024</a:t>
            </a:fld>
            <a:endParaRPr lang="en-E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E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E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611E8F5-6A80-7247-A0F0-6ED01E1EFEC9}" type="slidenum">
              <a:rPr lang="en-ES" smtClean="0"/>
              <a:t>‹#›</a:t>
            </a:fld>
            <a:endParaRPr lang="en-ES"/>
          </a:p>
        </p:txBody>
      </p:sp>
    </p:spTree>
    <p:extLst>
      <p:ext uri="{BB962C8B-B14F-4D97-AF65-F5344CB8AC3E}">
        <p14:creationId xmlns:p14="http://schemas.microsoft.com/office/powerpoint/2010/main" val="203263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4</a:t>
            </a:fld>
            <a:endParaRPr lang="en-ES"/>
          </a:p>
        </p:txBody>
      </p:sp>
    </p:spTree>
    <p:extLst>
      <p:ext uri="{BB962C8B-B14F-4D97-AF65-F5344CB8AC3E}">
        <p14:creationId xmlns:p14="http://schemas.microsoft.com/office/powerpoint/2010/main" val="102291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1E8F5-6A80-7247-A0F0-6ED01E1EFEC9}" type="slidenum">
              <a:rPr lang="en-ES" smtClean="0"/>
              <a:t>25</a:t>
            </a:fld>
            <a:endParaRPr lang="en-ES"/>
          </a:p>
        </p:txBody>
      </p:sp>
    </p:spTree>
    <p:extLst>
      <p:ext uri="{BB962C8B-B14F-4D97-AF65-F5344CB8AC3E}">
        <p14:creationId xmlns:p14="http://schemas.microsoft.com/office/powerpoint/2010/main" val="242773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34</a:t>
            </a:fld>
            <a:endParaRPr lang="en-ES"/>
          </a:p>
        </p:txBody>
      </p:sp>
    </p:spTree>
    <p:extLst>
      <p:ext uri="{BB962C8B-B14F-4D97-AF65-F5344CB8AC3E}">
        <p14:creationId xmlns:p14="http://schemas.microsoft.com/office/powerpoint/2010/main" val="1606545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35</a:t>
            </a:fld>
            <a:endParaRPr lang="en-ES"/>
          </a:p>
        </p:txBody>
      </p:sp>
    </p:spTree>
    <p:extLst>
      <p:ext uri="{BB962C8B-B14F-4D97-AF65-F5344CB8AC3E}">
        <p14:creationId xmlns:p14="http://schemas.microsoft.com/office/powerpoint/2010/main" val="50920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36</a:t>
            </a:fld>
            <a:endParaRPr lang="en-ES"/>
          </a:p>
        </p:txBody>
      </p:sp>
    </p:spTree>
    <p:extLst>
      <p:ext uri="{BB962C8B-B14F-4D97-AF65-F5344CB8AC3E}">
        <p14:creationId xmlns:p14="http://schemas.microsoft.com/office/powerpoint/2010/main" val="148922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44</a:t>
            </a:fld>
            <a:endParaRPr lang="en-ES"/>
          </a:p>
        </p:txBody>
      </p:sp>
    </p:spTree>
    <p:extLst>
      <p:ext uri="{BB962C8B-B14F-4D97-AF65-F5344CB8AC3E}">
        <p14:creationId xmlns:p14="http://schemas.microsoft.com/office/powerpoint/2010/main" val="169015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5</a:t>
            </a:fld>
            <a:endParaRPr lang="en-ES"/>
          </a:p>
        </p:txBody>
      </p:sp>
    </p:spTree>
    <p:extLst>
      <p:ext uri="{BB962C8B-B14F-4D97-AF65-F5344CB8AC3E}">
        <p14:creationId xmlns:p14="http://schemas.microsoft.com/office/powerpoint/2010/main" val="3819126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6</a:t>
            </a:fld>
            <a:endParaRPr lang="en-ES"/>
          </a:p>
        </p:txBody>
      </p:sp>
    </p:spTree>
    <p:extLst>
      <p:ext uri="{BB962C8B-B14F-4D97-AF65-F5344CB8AC3E}">
        <p14:creationId xmlns:p14="http://schemas.microsoft.com/office/powerpoint/2010/main" val="369641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7</a:t>
            </a:fld>
            <a:endParaRPr lang="en-ES"/>
          </a:p>
        </p:txBody>
      </p:sp>
    </p:spTree>
    <p:extLst>
      <p:ext uri="{BB962C8B-B14F-4D97-AF65-F5344CB8AC3E}">
        <p14:creationId xmlns:p14="http://schemas.microsoft.com/office/powerpoint/2010/main" val="396578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9</a:t>
            </a:fld>
            <a:endParaRPr lang="en-ES"/>
          </a:p>
        </p:txBody>
      </p:sp>
    </p:spTree>
    <p:extLst>
      <p:ext uri="{BB962C8B-B14F-4D97-AF65-F5344CB8AC3E}">
        <p14:creationId xmlns:p14="http://schemas.microsoft.com/office/powerpoint/2010/main" val="338752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11</a:t>
            </a:fld>
            <a:endParaRPr lang="en-ES"/>
          </a:p>
        </p:txBody>
      </p:sp>
    </p:spTree>
    <p:extLst>
      <p:ext uri="{BB962C8B-B14F-4D97-AF65-F5344CB8AC3E}">
        <p14:creationId xmlns:p14="http://schemas.microsoft.com/office/powerpoint/2010/main" val="339430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11E8F5-6A80-7247-A0F0-6ED01E1EFEC9}" type="slidenum">
              <a:rPr lang="en-ES" smtClean="0"/>
              <a:t>17</a:t>
            </a:fld>
            <a:endParaRPr lang="en-ES"/>
          </a:p>
        </p:txBody>
      </p:sp>
    </p:spTree>
    <p:extLst>
      <p:ext uri="{BB962C8B-B14F-4D97-AF65-F5344CB8AC3E}">
        <p14:creationId xmlns:p14="http://schemas.microsoft.com/office/powerpoint/2010/main" val="92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18</a:t>
            </a:fld>
            <a:endParaRPr lang="en-ES"/>
          </a:p>
        </p:txBody>
      </p:sp>
    </p:spTree>
    <p:extLst>
      <p:ext uri="{BB962C8B-B14F-4D97-AF65-F5344CB8AC3E}">
        <p14:creationId xmlns:p14="http://schemas.microsoft.com/office/powerpoint/2010/main" val="320429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9611E8F5-6A80-7247-A0F0-6ED01E1EFEC9}" type="slidenum">
              <a:rPr lang="en-ES" smtClean="0"/>
              <a:t>22</a:t>
            </a:fld>
            <a:endParaRPr lang="en-ES"/>
          </a:p>
        </p:txBody>
      </p:sp>
    </p:spTree>
    <p:extLst>
      <p:ext uri="{BB962C8B-B14F-4D97-AF65-F5344CB8AC3E}">
        <p14:creationId xmlns:p14="http://schemas.microsoft.com/office/powerpoint/2010/main" val="1012238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picture containing grass, outdoor, sky, mountain&#10;&#10;Description automatically generated">
            <a:extLst>
              <a:ext uri="{FF2B5EF4-FFF2-40B4-BE49-F238E27FC236}">
                <a16:creationId xmlns:a16="http://schemas.microsoft.com/office/drawing/2014/main" id="{F88A13B7-7799-5645-AD2D-891380087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208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0991-13C8-9D48-9050-7694AB4E0F36}"/>
              </a:ext>
            </a:extLst>
          </p:cNvPr>
          <p:cNvSpPr>
            <a:spLocks noGrp="1"/>
          </p:cNvSpPr>
          <p:nvPr>
            <p:ph type="title" hasCustomPrompt="1"/>
          </p:nvPr>
        </p:nvSpPr>
        <p:spPr>
          <a:xfrm>
            <a:off x="237344" y="381162"/>
            <a:ext cx="9451010" cy="424732"/>
          </a:xfrm>
        </p:spPr>
        <p:txBody>
          <a:bodyPr>
            <a:sp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sp>
        <p:nvSpPr>
          <p:cNvPr id="3" name="Content Placeholder 2">
            <a:extLst>
              <a:ext uri="{FF2B5EF4-FFF2-40B4-BE49-F238E27FC236}">
                <a16:creationId xmlns:a16="http://schemas.microsoft.com/office/drawing/2014/main" id="{14E7DCF0-7570-2B4A-86F5-E9B11CF8F564}"/>
              </a:ext>
            </a:extLst>
          </p:cNvPr>
          <p:cNvSpPr>
            <a:spLocks noGrp="1"/>
          </p:cNvSpPr>
          <p:nvPr>
            <p:ph idx="1"/>
          </p:nvPr>
        </p:nvSpPr>
        <p:spPr>
          <a:xfrm>
            <a:off x="237343" y="1134139"/>
            <a:ext cx="10515600" cy="1011624"/>
          </a:xfrm>
        </p:spPr>
        <p:txBody>
          <a:bodyPr>
            <a:spAutoFit/>
          </a:bodyPr>
          <a:lstStyle>
            <a:lvl1pPr marL="228600" indent="-228600">
              <a:lnSpc>
                <a:spcPts val="2200"/>
              </a:lnSpc>
              <a:buSzPct val="80000"/>
              <a:buFontTx/>
              <a:buBlip>
                <a:blip r:embed="rId2"/>
              </a:buBlip>
              <a:defRPr sz="1800" b="0" i="0">
                <a:solidFill>
                  <a:schemeClr val="tx1">
                    <a:lumMod val="85000"/>
                    <a:lumOff val="15000"/>
                  </a:schemeClr>
                </a:solidFill>
                <a:latin typeface="Arial" panose="020B0604020202020204" pitchFamily="34" charset="0"/>
                <a:cs typeface="Arial" panose="020B0604020202020204" pitchFamily="34" charset="0"/>
              </a:defRPr>
            </a:lvl1pPr>
            <a:lvl2pPr marL="432000" indent="-180000">
              <a:lnSpc>
                <a:spcPts val="2000"/>
              </a:lnSpc>
              <a:spcAft>
                <a:spcPts val="300"/>
              </a:spcAft>
              <a:buClr>
                <a:srgbClr val="A6610D"/>
              </a:buClr>
              <a:buSzPct val="120000"/>
              <a:buFont typeface="Arial" panose="020B060402020202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2pPr>
            <a:lvl3pPr marL="612000" indent="-144000">
              <a:lnSpc>
                <a:spcPts val="1800"/>
              </a:lnSpc>
              <a:buClr>
                <a:srgbClr val="A6610D"/>
              </a:buClr>
              <a:buSzPct val="100000"/>
              <a:buFont typeface="System Font Regular"/>
              <a:buChar char="-"/>
              <a:defRPr sz="14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SzPct val="80000"/>
              <a:buFontTx/>
              <a:buBlip>
                <a:blip r:embed="rId2"/>
              </a:buBlip>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SzPct val="80000"/>
              <a:buFontTx/>
              <a:buBlip>
                <a:blip r:embed="rId2"/>
              </a:buBlip>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p:txBody>
      </p:sp>
      <p:pic>
        <p:nvPicPr>
          <p:cNvPr id="12" name="Picture 11" descr="A black and white image of a person's face&#10;&#10;Description automatically generated with low confidence">
            <a:extLst>
              <a:ext uri="{FF2B5EF4-FFF2-40B4-BE49-F238E27FC236}">
                <a16:creationId xmlns:a16="http://schemas.microsoft.com/office/drawing/2014/main" id="{1DA45717-4D13-C547-96A6-29569B14E5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1802" y="6420825"/>
            <a:ext cx="322874" cy="322874"/>
          </a:xfrm>
          <a:prstGeom prst="rect">
            <a:avLst/>
          </a:prstGeom>
        </p:spPr>
      </p:pic>
      <p:pic>
        <p:nvPicPr>
          <p:cNvPr id="16" name="Picture 15">
            <a:extLst>
              <a:ext uri="{FF2B5EF4-FFF2-40B4-BE49-F238E27FC236}">
                <a16:creationId xmlns:a16="http://schemas.microsoft.com/office/drawing/2014/main" id="{001BF059-2864-B044-AA6F-B251364606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18" name="Picture 17">
            <a:extLst>
              <a:ext uri="{FF2B5EF4-FFF2-40B4-BE49-F238E27FC236}">
                <a16:creationId xmlns:a16="http://schemas.microsoft.com/office/drawing/2014/main" id="{ECE3EFEA-235D-3748-A2FA-BA41212977E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47157" y="313370"/>
            <a:ext cx="1907500" cy="398743"/>
          </a:xfrm>
          <a:prstGeom prst="rect">
            <a:avLst/>
          </a:prstGeom>
        </p:spPr>
      </p:pic>
      <p:sp>
        <p:nvSpPr>
          <p:cNvPr id="19" name="Rectangle 18">
            <a:extLst>
              <a:ext uri="{FF2B5EF4-FFF2-40B4-BE49-F238E27FC236}">
                <a16:creationId xmlns:a16="http://schemas.microsoft.com/office/drawing/2014/main" id="{DB3CB928-1D98-7C48-B23F-6CBEBB288859}"/>
              </a:ext>
            </a:extLst>
          </p:cNvPr>
          <p:cNvSpPr/>
          <p:nvPr userDrawn="1"/>
        </p:nvSpPr>
        <p:spPr>
          <a:xfrm>
            <a:off x="9895073" y="6478387"/>
            <a:ext cx="1556836" cy="207749"/>
          </a:xfrm>
          <a:prstGeom prst="rect">
            <a:avLst/>
          </a:prstGeom>
        </p:spPr>
        <p:txBody>
          <a:bodyPr wrap="none">
            <a:spAutoFit/>
          </a:bodyPr>
          <a:lstStyle/>
          <a:p>
            <a:r>
              <a:rPr lang="en-GB" sz="750">
                <a:solidFill>
                  <a:srgbClr val="47606D"/>
                </a:solidFill>
                <a:effectLst/>
                <a:latin typeface="Arial" panose="020B0604020202020204" pitchFamily="34" charset="0"/>
              </a:rPr>
              <a:t>TSX</a:t>
            </a:r>
            <a:r>
              <a:rPr lang="en-GB" sz="750">
                <a:solidFill>
                  <a:srgbClr val="BF941B"/>
                </a:solidFill>
                <a:effectLst/>
                <a:latin typeface="Arial" panose="020B0604020202020204" pitchFamily="34" charset="0"/>
              </a:rPr>
              <a:t> | </a:t>
            </a:r>
            <a:r>
              <a:rPr lang="en-GB" sz="750">
                <a:solidFill>
                  <a:srgbClr val="47606D"/>
                </a:solidFill>
                <a:effectLst/>
                <a:latin typeface="Arial" panose="020B0604020202020204" pitchFamily="34" charset="0"/>
              </a:rPr>
              <a:t>NYSE AMERICAN</a:t>
            </a:r>
            <a:r>
              <a:rPr lang="en-GB" sz="750">
                <a:solidFill>
                  <a:srgbClr val="BF941B"/>
                </a:solidFill>
                <a:effectLst/>
                <a:latin typeface="Arial" panose="020B0604020202020204" pitchFamily="34" charset="0"/>
              </a:rPr>
              <a:t> | </a:t>
            </a:r>
            <a:r>
              <a:rPr lang="en-GB" sz="750" b="1">
                <a:solidFill>
                  <a:srgbClr val="A6610D"/>
                </a:solidFill>
                <a:effectLst/>
                <a:latin typeface="Arial" panose="020B0604020202020204" pitchFamily="34" charset="0"/>
              </a:rPr>
              <a:t>WRN</a:t>
            </a:r>
            <a:endParaRPr lang="en-GB" sz="750">
              <a:solidFill>
                <a:srgbClr val="47606D"/>
              </a:solidFill>
              <a:effectLst/>
              <a:latin typeface="Arial" panose="020B0604020202020204" pitchFamily="34" charset="0"/>
            </a:endParaRPr>
          </a:p>
        </p:txBody>
      </p:sp>
      <p:sp>
        <p:nvSpPr>
          <p:cNvPr id="11" name="Slide Number Placeholder 37">
            <a:extLst>
              <a:ext uri="{FF2B5EF4-FFF2-40B4-BE49-F238E27FC236}">
                <a16:creationId xmlns:a16="http://schemas.microsoft.com/office/drawing/2014/main" id="{6D6E797E-AD25-BA4E-A1BE-F74583086AF1}"/>
              </a:ext>
            </a:extLst>
          </p:cNvPr>
          <p:cNvSpPr>
            <a:spLocks noGrp="1"/>
          </p:cNvSpPr>
          <p:nvPr>
            <p:ph type="sldNum" sz="quarter" idx="12"/>
          </p:nvPr>
        </p:nvSpPr>
        <p:spPr>
          <a:xfrm>
            <a:off x="11252419" y="6376027"/>
            <a:ext cx="398979" cy="365125"/>
          </a:xfrm>
        </p:spPr>
        <p:txBody>
          <a:bodyPr/>
          <a:lstStyle>
            <a:lvl1pPr>
              <a:defRPr sz="1400">
                <a:solidFill>
                  <a:schemeClr val="tx1"/>
                </a:solidFill>
              </a:defRPr>
            </a:lvl1pPr>
          </a:lstStyle>
          <a:p>
            <a:fld id="{994B6BF7-2D39-B347-90E1-8D5E032AA1EA}" type="slidenum">
              <a:rPr lang="en-ES" smtClean="0"/>
              <a:pPr/>
              <a:t>‹#›</a:t>
            </a:fld>
            <a:endParaRPr lang="en-ES"/>
          </a:p>
        </p:txBody>
      </p:sp>
      <p:sp>
        <p:nvSpPr>
          <p:cNvPr id="14" name="Footer Placeholder 4">
            <a:extLst>
              <a:ext uri="{FF2B5EF4-FFF2-40B4-BE49-F238E27FC236}">
                <a16:creationId xmlns:a16="http://schemas.microsoft.com/office/drawing/2014/main" id="{AC58DA18-7E3D-D74F-9012-FDFA15B2076A}"/>
              </a:ext>
            </a:extLst>
          </p:cNvPr>
          <p:cNvSpPr>
            <a:spLocks noGrp="1"/>
          </p:cNvSpPr>
          <p:nvPr>
            <p:ph type="ftr" sz="quarter" idx="11"/>
          </p:nvPr>
        </p:nvSpPr>
        <p:spPr>
          <a:xfrm>
            <a:off x="281218" y="6458243"/>
            <a:ext cx="9613855" cy="223138"/>
          </a:xfrm>
        </p:spPr>
        <p:txBody>
          <a:bodyPr wrap="square">
            <a:spAutoFit/>
          </a:bodyPr>
          <a:lstStyle>
            <a:lvl1pPr marL="0" indent="0" algn="l">
              <a:buFontTx/>
              <a:buNone/>
              <a:defRPr lang="en-CA" sz="850" kern="1200">
                <a:solidFill>
                  <a:srgbClr val="47606D"/>
                </a:solidFill>
                <a:effectLst/>
                <a:latin typeface="Arial" panose="020B0604020202020204" pitchFamily="34" charset="0"/>
                <a:ea typeface="+mn-ea"/>
                <a:cs typeface="+mn-cs"/>
              </a:defRPr>
            </a:lvl1pPr>
          </a:lstStyle>
          <a:p>
            <a:endParaRPr lang="en-US"/>
          </a:p>
        </p:txBody>
      </p:sp>
      <p:pic>
        <p:nvPicPr>
          <p:cNvPr id="13" name="Picture 12" descr="A yellow circle with a black background&#10;&#10;Description automatically generated with low confidence">
            <a:extLst>
              <a:ext uri="{FF2B5EF4-FFF2-40B4-BE49-F238E27FC236}">
                <a16:creationId xmlns:a16="http://schemas.microsoft.com/office/drawing/2014/main" id="{1E059B9F-B4E6-F941-8B0E-4952079C4EA9}"/>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spTree>
    <p:extLst>
      <p:ext uri="{BB962C8B-B14F-4D97-AF65-F5344CB8AC3E}">
        <p14:creationId xmlns:p14="http://schemas.microsoft.com/office/powerpoint/2010/main" val="347420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25D9A7-688D-6B44-A19D-9FFFEE443BF7}"/>
              </a:ext>
            </a:extLst>
          </p:cNvPr>
          <p:cNvSpPr>
            <a:spLocks noGrp="1"/>
          </p:cNvSpPr>
          <p:nvPr>
            <p:ph type="title" hasCustomPrompt="1"/>
          </p:nvPr>
        </p:nvSpPr>
        <p:spPr>
          <a:xfrm>
            <a:off x="237343" y="299612"/>
            <a:ext cx="9451010" cy="587832"/>
          </a:xfrm>
        </p:spPr>
        <p:txBody>
          <a:bodyPr>
            <a:norm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pic>
        <p:nvPicPr>
          <p:cNvPr id="8" name="Picture 7" descr="A yellow circle with a black background&#10;&#10;Description automatically generated with low confidence">
            <a:extLst>
              <a:ext uri="{FF2B5EF4-FFF2-40B4-BE49-F238E27FC236}">
                <a16:creationId xmlns:a16="http://schemas.microsoft.com/office/drawing/2014/main" id="{09C20319-CEF8-C340-8EE6-2965C2D7E8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pic>
        <p:nvPicPr>
          <p:cNvPr id="9" name="Picture 8" descr="A black and white image of a person's face&#10;&#10;Description automatically generated with low confidence">
            <a:extLst>
              <a:ext uri="{FF2B5EF4-FFF2-40B4-BE49-F238E27FC236}">
                <a16:creationId xmlns:a16="http://schemas.microsoft.com/office/drawing/2014/main" id="{B7761B78-5C67-564D-8C9E-CB52FCBAA0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81802" y="6420825"/>
            <a:ext cx="322874" cy="322874"/>
          </a:xfrm>
          <a:prstGeom prst="rect">
            <a:avLst/>
          </a:prstGeom>
        </p:spPr>
      </p:pic>
      <p:pic>
        <p:nvPicPr>
          <p:cNvPr id="10" name="Picture 9">
            <a:extLst>
              <a:ext uri="{FF2B5EF4-FFF2-40B4-BE49-F238E27FC236}">
                <a16:creationId xmlns:a16="http://schemas.microsoft.com/office/drawing/2014/main" id="{2C1765DB-14EB-E844-AF1B-6E87A28BAB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11" name="Picture 10">
            <a:extLst>
              <a:ext uri="{FF2B5EF4-FFF2-40B4-BE49-F238E27FC236}">
                <a16:creationId xmlns:a16="http://schemas.microsoft.com/office/drawing/2014/main" id="{8F4E0566-3104-DB43-A5C0-C0F4457C366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47157" y="313370"/>
            <a:ext cx="1907500" cy="398743"/>
          </a:xfrm>
          <a:prstGeom prst="rect">
            <a:avLst/>
          </a:prstGeom>
        </p:spPr>
      </p:pic>
      <p:sp>
        <p:nvSpPr>
          <p:cNvPr id="12" name="Rectangle 11">
            <a:extLst>
              <a:ext uri="{FF2B5EF4-FFF2-40B4-BE49-F238E27FC236}">
                <a16:creationId xmlns:a16="http://schemas.microsoft.com/office/drawing/2014/main" id="{D239BF26-B05E-1C42-BA93-08A5F6A13418}"/>
              </a:ext>
            </a:extLst>
          </p:cNvPr>
          <p:cNvSpPr/>
          <p:nvPr userDrawn="1"/>
        </p:nvSpPr>
        <p:spPr>
          <a:xfrm>
            <a:off x="9895073" y="6478387"/>
            <a:ext cx="1556836" cy="207749"/>
          </a:xfrm>
          <a:prstGeom prst="rect">
            <a:avLst/>
          </a:prstGeom>
        </p:spPr>
        <p:txBody>
          <a:bodyPr wrap="none">
            <a:spAutoFit/>
          </a:bodyPr>
          <a:lstStyle/>
          <a:p>
            <a:r>
              <a:rPr lang="en-GB" sz="750">
                <a:solidFill>
                  <a:srgbClr val="47606D"/>
                </a:solidFill>
                <a:effectLst/>
                <a:latin typeface="Arial" panose="020B0604020202020204" pitchFamily="34" charset="0"/>
              </a:rPr>
              <a:t>TSX</a:t>
            </a:r>
            <a:r>
              <a:rPr lang="en-GB" sz="750">
                <a:solidFill>
                  <a:srgbClr val="BF941B"/>
                </a:solidFill>
                <a:effectLst/>
                <a:latin typeface="Arial" panose="020B0604020202020204" pitchFamily="34" charset="0"/>
              </a:rPr>
              <a:t> | </a:t>
            </a:r>
            <a:r>
              <a:rPr lang="en-GB" sz="750">
                <a:solidFill>
                  <a:srgbClr val="47606D"/>
                </a:solidFill>
                <a:effectLst/>
                <a:latin typeface="Arial" panose="020B0604020202020204" pitchFamily="34" charset="0"/>
              </a:rPr>
              <a:t>NYSE AMERICAN</a:t>
            </a:r>
            <a:r>
              <a:rPr lang="en-GB" sz="750">
                <a:solidFill>
                  <a:srgbClr val="BF941B"/>
                </a:solidFill>
                <a:effectLst/>
                <a:latin typeface="Arial" panose="020B0604020202020204" pitchFamily="34" charset="0"/>
              </a:rPr>
              <a:t> | </a:t>
            </a:r>
            <a:r>
              <a:rPr lang="en-GB" sz="750" b="1">
                <a:solidFill>
                  <a:srgbClr val="A6610D"/>
                </a:solidFill>
                <a:effectLst/>
                <a:latin typeface="Arial" panose="020B0604020202020204" pitchFamily="34" charset="0"/>
              </a:rPr>
              <a:t>WRN</a:t>
            </a:r>
            <a:endParaRPr lang="en-GB" sz="750">
              <a:solidFill>
                <a:srgbClr val="47606D"/>
              </a:solidFill>
              <a:effectLst/>
              <a:latin typeface="Arial" panose="020B0604020202020204" pitchFamily="34" charset="0"/>
            </a:endParaRPr>
          </a:p>
        </p:txBody>
      </p:sp>
      <p:sp>
        <p:nvSpPr>
          <p:cNvPr id="13" name="Slide Number Placeholder 37">
            <a:extLst>
              <a:ext uri="{FF2B5EF4-FFF2-40B4-BE49-F238E27FC236}">
                <a16:creationId xmlns:a16="http://schemas.microsoft.com/office/drawing/2014/main" id="{58057474-8B49-BC44-9754-6B23FA0D2A55}"/>
              </a:ext>
            </a:extLst>
          </p:cNvPr>
          <p:cNvSpPr>
            <a:spLocks noGrp="1"/>
          </p:cNvSpPr>
          <p:nvPr>
            <p:ph type="sldNum" sz="quarter" idx="12"/>
          </p:nvPr>
        </p:nvSpPr>
        <p:spPr>
          <a:xfrm>
            <a:off x="11252419" y="6376027"/>
            <a:ext cx="398979" cy="365125"/>
          </a:xfrm>
        </p:spPr>
        <p:txBody>
          <a:bodyPr/>
          <a:lstStyle>
            <a:lvl1pPr>
              <a:defRPr sz="1400">
                <a:solidFill>
                  <a:schemeClr val="tx1"/>
                </a:solidFill>
              </a:defRPr>
            </a:lvl1pPr>
          </a:lstStyle>
          <a:p>
            <a:fld id="{994B6BF7-2D39-B347-90E1-8D5E032AA1EA}" type="slidenum">
              <a:rPr lang="en-ES" smtClean="0"/>
              <a:pPr/>
              <a:t>‹#›</a:t>
            </a:fld>
            <a:endParaRPr lang="en-ES"/>
          </a:p>
        </p:txBody>
      </p:sp>
      <p:sp>
        <p:nvSpPr>
          <p:cNvPr id="14" name="Footer Placeholder 4">
            <a:extLst>
              <a:ext uri="{FF2B5EF4-FFF2-40B4-BE49-F238E27FC236}">
                <a16:creationId xmlns:a16="http://schemas.microsoft.com/office/drawing/2014/main" id="{D1568BA2-C3CA-2345-B8B9-4A3473D7D23B}"/>
              </a:ext>
            </a:extLst>
          </p:cNvPr>
          <p:cNvSpPr>
            <a:spLocks noGrp="1"/>
          </p:cNvSpPr>
          <p:nvPr>
            <p:ph type="ftr" sz="quarter" idx="11"/>
          </p:nvPr>
        </p:nvSpPr>
        <p:spPr>
          <a:xfrm>
            <a:off x="281218" y="6458243"/>
            <a:ext cx="9613855" cy="223138"/>
          </a:xfrm>
        </p:spPr>
        <p:txBody>
          <a:bodyPr wrap="square">
            <a:spAutoFit/>
          </a:bodyPr>
          <a:lstStyle>
            <a:lvl1pPr marL="0" indent="0" algn="l">
              <a:buFontTx/>
              <a:buNone/>
              <a:defRPr lang="en-CA" sz="850" kern="1200">
                <a:solidFill>
                  <a:srgbClr val="47606D"/>
                </a:solidFill>
                <a:effectLst/>
                <a:latin typeface="Arial" panose="020B0604020202020204" pitchFamily="34" charset="0"/>
                <a:ea typeface="+mn-ea"/>
                <a:cs typeface="+mn-cs"/>
              </a:defRPr>
            </a:lvl1pPr>
          </a:lstStyle>
          <a:p>
            <a:endParaRPr lang="en-US"/>
          </a:p>
        </p:txBody>
      </p:sp>
    </p:spTree>
    <p:extLst>
      <p:ext uri="{BB962C8B-B14F-4D97-AF65-F5344CB8AC3E}">
        <p14:creationId xmlns:p14="http://schemas.microsoft.com/office/powerpoint/2010/main" val="312602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25D9A7-688D-6B44-A19D-9FFFEE443BF7}"/>
              </a:ext>
            </a:extLst>
          </p:cNvPr>
          <p:cNvSpPr>
            <a:spLocks noGrp="1"/>
          </p:cNvSpPr>
          <p:nvPr>
            <p:ph type="title" hasCustomPrompt="1"/>
          </p:nvPr>
        </p:nvSpPr>
        <p:spPr>
          <a:xfrm>
            <a:off x="237343" y="299612"/>
            <a:ext cx="9451010" cy="587832"/>
          </a:xfrm>
        </p:spPr>
        <p:txBody>
          <a:bodyPr>
            <a:normAutofit/>
          </a:bodyPr>
          <a:lstStyle>
            <a:lvl1pPr>
              <a:defRPr sz="2300" b="0" i="0">
                <a:solidFill>
                  <a:srgbClr val="A6610D"/>
                </a:solidFill>
                <a:latin typeface="Arial" panose="020B0604020202020204" pitchFamily="34" charset="0"/>
                <a:cs typeface="Arial" panose="020B0604020202020204" pitchFamily="34" charset="0"/>
              </a:defRPr>
            </a:lvl1pPr>
          </a:lstStyle>
          <a:p>
            <a:r>
              <a:rPr lang="en-GB"/>
              <a:t>CLICK TO EDIT MASTER TITLE STYLE</a:t>
            </a:r>
            <a:endParaRPr lang="en-ES"/>
          </a:p>
        </p:txBody>
      </p:sp>
      <p:pic>
        <p:nvPicPr>
          <p:cNvPr id="10" name="Picture 9">
            <a:extLst>
              <a:ext uri="{FF2B5EF4-FFF2-40B4-BE49-F238E27FC236}">
                <a16:creationId xmlns:a16="http://schemas.microsoft.com/office/drawing/2014/main" id="{2C1765DB-14EB-E844-AF1B-6E87A28BAB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2917"/>
          </a:xfrm>
          <a:prstGeom prst="rect">
            <a:avLst/>
          </a:prstGeom>
        </p:spPr>
      </p:pic>
      <p:pic>
        <p:nvPicPr>
          <p:cNvPr id="5" name="Picture 4" descr="A yellow circle with a black background&#10;&#10;Description automatically generated with low confidence">
            <a:extLst>
              <a:ext uri="{FF2B5EF4-FFF2-40B4-BE49-F238E27FC236}">
                <a16:creationId xmlns:a16="http://schemas.microsoft.com/office/drawing/2014/main" id="{EE52A3D8-984B-2142-B622-5543F24AE5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41325"/>
            <a:ext cx="92075" cy="266700"/>
          </a:xfrm>
          <a:prstGeom prst="rect">
            <a:avLst/>
          </a:prstGeom>
        </p:spPr>
      </p:pic>
    </p:spTree>
    <p:extLst>
      <p:ext uri="{BB962C8B-B14F-4D97-AF65-F5344CB8AC3E}">
        <p14:creationId xmlns:p14="http://schemas.microsoft.com/office/powerpoint/2010/main" val="38086421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6CD69-BDA2-4641-9980-0D4E1C944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BB2FADE3-08E3-8E44-8596-62B02D375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4" name="Date Placeholder 3">
            <a:extLst>
              <a:ext uri="{FF2B5EF4-FFF2-40B4-BE49-F238E27FC236}">
                <a16:creationId xmlns:a16="http://schemas.microsoft.com/office/drawing/2014/main" id="{CAA1817A-06AD-7642-BDCC-05A5A8F07C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1FA05-0C51-1448-B48C-58A6DBA1CF4B}" type="datetime1">
              <a:rPr lang="es-ES_tradnl" smtClean="0"/>
              <a:t>08/09/2024</a:t>
            </a:fld>
            <a:endParaRPr lang="en-ES"/>
          </a:p>
        </p:txBody>
      </p:sp>
      <p:sp>
        <p:nvSpPr>
          <p:cNvPr id="5" name="Footer Placeholder 4">
            <a:extLst>
              <a:ext uri="{FF2B5EF4-FFF2-40B4-BE49-F238E27FC236}">
                <a16:creationId xmlns:a16="http://schemas.microsoft.com/office/drawing/2014/main" id="{6511B7EC-773E-5C4B-9CBD-D0C43F3435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S"/>
          </a:p>
        </p:txBody>
      </p:sp>
      <p:sp>
        <p:nvSpPr>
          <p:cNvPr id="6" name="Slide Number Placeholder 5">
            <a:extLst>
              <a:ext uri="{FF2B5EF4-FFF2-40B4-BE49-F238E27FC236}">
                <a16:creationId xmlns:a16="http://schemas.microsoft.com/office/drawing/2014/main" id="{7683E3DD-9269-1D46-86AC-92C21765D2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AB40D-D829-324C-A30F-7734C439DCDA}" type="slidenum">
              <a:rPr lang="en-ES" smtClean="0"/>
              <a:t>‹#›</a:t>
            </a:fld>
            <a:endParaRPr lang="en-ES"/>
          </a:p>
        </p:txBody>
      </p:sp>
    </p:spTree>
    <p:extLst>
      <p:ext uri="{BB962C8B-B14F-4D97-AF65-F5344CB8AC3E}">
        <p14:creationId xmlns:p14="http://schemas.microsoft.com/office/powerpoint/2010/main" val="1002940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4.png"/><Relationship Id="rId7"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6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4.png"/><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hart" Target="../charts/chart3.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hart" Target="../charts/chart4.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10.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156D42-6E82-4049-947A-1EA6797D855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4" t="81859" r="35745" b="4155"/>
          <a:stretch/>
        </p:blipFill>
        <p:spPr>
          <a:xfrm>
            <a:off x="245326" y="5655528"/>
            <a:ext cx="8028879" cy="433038"/>
          </a:xfrm>
          <a:prstGeom prst="rect">
            <a:avLst/>
          </a:prstGeom>
        </p:spPr>
      </p:pic>
      <p:pic>
        <p:nvPicPr>
          <p:cNvPr id="4" name="Picture 3">
            <a:extLst>
              <a:ext uri="{FF2B5EF4-FFF2-40B4-BE49-F238E27FC236}">
                <a16:creationId xmlns:a16="http://schemas.microsoft.com/office/drawing/2014/main" id="{F3281111-09FE-564D-9B1F-83C095DF94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5411" y="555278"/>
            <a:ext cx="3478210" cy="867384"/>
          </a:xfrm>
          <a:prstGeom prst="rect">
            <a:avLst/>
          </a:prstGeom>
        </p:spPr>
      </p:pic>
      <p:sp>
        <p:nvSpPr>
          <p:cNvPr id="5" name="Rectangle 4">
            <a:extLst>
              <a:ext uri="{FF2B5EF4-FFF2-40B4-BE49-F238E27FC236}">
                <a16:creationId xmlns:a16="http://schemas.microsoft.com/office/drawing/2014/main" id="{EE428D54-A0DD-7444-B93E-876361483B93}"/>
              </a:ext>
            </a:extLst>
          </p:cNvPr>
          <p:cNvSpPr/>
          <p:nvPr/>
        </p:nvSpPr>
        <p:spPr>
          <a:xfrm>
            <a:off x="1226516" y="2531521"/>
            <a:ext cx="6096000" cy="1815882"/>
          </a:xfrm>
          <a:prstGeom prst="rect">
            <a:avLst/>
          </a:prstGeom>
        </p:spPr>
        <p:txBody>
          <a:bodyPr>
            <a:spAutoFit/>
          </a:bodyPr>
          <a:lstStyle/>
          <a:p>
            <a:pPr algn="ctr"/>
            <a:r>
              <a:rPr lang="en-CA" sz="2800" dirty="0">
                <a:solidFill>
                  <a:schemeClr val="bg1"/>
                </a:solidFill>
              </a:rPr>
              <a:t>DEVELOPING </a:t>
            </a:r>
            <a:br>
              <a:rPr lang="en-CA" sz="2800" dirty="0">
                <a:solidFill>
                  <a:schemeClr val="bg1"/>
                </a:solidFill>
              </a:rPr>
            </a:br>
            <a:r>
              <a:rPr lang="en-CA" sz="2800" b="1" dirty="0">
                <a:solidFill>
                  <a:schemeClr val="bg1"/>
                </a:solidFill>
              </a:rPr>
              <a:t>CANADA’S LARGEST </a:t>
            </a:r>
            <a:br>
              <a:rPr lang="en-CA" sz="2800" b="1" dirty="0">
                <a:solidFill>
                  <a:schemeClr val="bg1"/>
                </a:solidFill>
              </a:rPr>
            </a:br>
            <a:r>
              <a:rPr lang="en-CA" sz="2800" b="1" dirty="0">
                <a:solidFill>
                  <a:schemeClr val="bg1"/>
                </a:solidFill>
                <a:latin typeface="Arial Black" panose="020B0604020202020204" pitchFamily="34" charset="0"/>
                <a:cs typeface="Arial Black" panose="020B0604020202020204" pitchFamily="34" charset="0"/>
              </a:rPr>
              <a:t>CRITICAL MINERALS</a:t>
            </a:r>
          </a:p>
          <a:p>
            <a:pPr algn="ctr"/>
            <a:r>
              <a:rPr lang="en-CA" sz="2800" b="1" dirty="0">
                <a:solidFill>
                  <a:schemeClr val="bg1"/>
                </a:solidFill>
                <a:latin typeface="Arial Black" panose="020B0604020202020204" pitchFamily="34" charset="0"/>
                <a:cs typeface="Arial Black" panose="020B0604020202020204" pitchFamily="34" charset="0"/>
              </a:rPr>
              <a:t>PROJECT</a:t>
            </a:r>
          </a:p>
        </p:txBody>
      </p:sp>
      <p:sp>
        <p:nvSpPr>
          <p:cNvPr id="6" name="Rectangle 5">
            <a:extLst>
              <a:ext uri="{FF2B5EF4-FFF2-40B4-BE49-F238E27FC236}">
                <a16:creationId xmlns:a16="http://schemas.microsoft.com/office/drawing/2014/main" id="{72442FB6-B3BB-EB42-9B0F-C077B57D7838}"/>
              </a:ext>
            </a:extLst>
          </p:cNvPr>
          <p:cNvSpPr/>
          <p:nvPr/>
        </p:nvSpPr>
        <p:spPr>
          <a:xfrm>
            <a:off x="5685693" y="555278"/>
            <a:ext cx="6096000" cy="523220"/>
          </a:xfrm>
          <a:prstGeom prst="rect">
            <a:avLst/>
          </a:prstGeom>
        </p:spPr>
        <p:txBody>
          <a:bodyPr>
            <a:spAutoFit/>
          </a:bodyPr>
          <a:lstStyle/>
          <a:p>
            <a:pPr algn="r"/>
            <a:r>
              <a:rPr lang="en-GB" sz="1400" dirty="0">
                <a:solidFill>
                  <a:schemeClr val="bg1"/>
                </a:solidFill>
                <a:effectLst/>
              </a:rPr>
              <a:t>TSX </a:t>
            </a:r>
            <a:r>
              <a:rPr lang="en-GB" sz="1400" dirty="0">
                <a:solidFill>
                  <a:schemeClr val="bg1"/>
                </a:solidFill>
                <a:effectLst/>
                <a:latin typeface="Arial Black" panose="020B0604020202020204" pitchFamily="34" charset="0"/>
                <a:cs typeface="Arial Black" panose="020B0604020202020204" pitchFamily="34" charset="0"/>
              </a:rPr>
              <a:t>WRN</a:t>
            </a:r>
          </a:p>
          <a:p>
            <a:pPr algn="r"/>
            <a:r>
              <a:rPr lang="en-GB" sz="1400" dirty="0">
                <a:solidFill>
                  <a:schemeClr val="bg1"/>
                </a:solidFill>
                <a:effectLst/>
              </a:rPr>
              <a:t>NYSE AMERICAN </a:t>
            </a:r>
            <a:r>
              <a:rPr lang="en-GB" sz="1400" dirty="0">
                <a:solidFill>
                  <a:schemeClr val="bg1"/>
                </a:solidFill>
                <a:latin typeface="Arial Black" panose="020B0604020202020204" pitchFamily="34" charset="0"/>
                <a:cs typeface="Arial Black" panose="020B0604020202020204" pitchFamily="34" charset="0"/>
              </a:rPr>
              <a:t>WRN</a:t>
            </a:r>
            <a:endParaRPr lang="en-GB" sz="1400" b="1" dirty="0">
              <a:solidFill>
                <a:schemeClr val="bg1"/>
              </a:solidFill>
              <a:effectLst/>
            </a:endParaRPr>
          </a:p>
        </p:txBody>
      </p:sp>
      <p:sp>
        <p:nvSpPr>
          <p:cNvPr id="7" name="Rectangle 6">
            <a:extLst>
              <a:ext uri="{FF2B5EF4-FFF2-40B4-BE49-F238E27FC236}">
                <a16:creationId xmlns:a16="http://schemas.microsoft.com/office/drawing/2014/main" id="{611BD683-84E4-5241-96C3-73AE36E3F589}"/>
              </a:ext>
            </a:extLst>
          </p:cNvPr>
          <p:cNvSpPr/>
          <p:nvPr/>
        </p:nvSpPr>
        <p:spPr>
          <a:xfrm>
            <a:off x="245325" y="5687381"/>
            <a:ext cx="8028880" cy="369332"/>
          </a:xfrm>
          <a:prstGeom prst="rect">
            <a:avLst/>
          </a:prstGeom>
          <a:effectLst>
            <a:outerShdw blurRad="50800" dist="38100" dir="2700000" algn="tl" rotWithShape="0">
              <a:prstClr val="black">
                <a:alpha val="40000"/>
              </a:prstClr>
            </a:outerShdw>
          </a:effectLst>
        </p:spPr>
        <p:txBody>
          <a:bodyPr wrap="square" lIns="91440" tIns="45720" rIns="91440" bIns="45720" anchor="t">
            <a:spAutoFit/>
          </a:bodyPr>
          <a:lstStyle/>
          <a:p>
            <a:pPr algn="ctr"/>
            <a:r>
              <a:rPr lang="en-GB" b="1" dirty="0">
                <a:solidFill>
                  <a:schemeClr val="bg1"/>
                </a:solidFill>
                <a:latin typeface="Arial"/>
                <a:cs typeface="Arial"/>
              </a:rPr>
              <a:t>Corporate</a:t>
            </a:r>
            <a:r>
              <a:rPr lang="en-GB" b="1" dirty="0">
                <a:solidFill>
                  <a:schemeClr val="bg1"/>
                </a:solidFill>
                <a:effectLst/>
                <a:latin typeface="Arial"/>
                <a:cs typeface="Arial"/>
              </a:rPr>
              <a:t> Presentation | September</a:t>
            </a:r>
            <a:r>
              <a:rPr lang="en-GB" b="1" dirty="0">
                <a:solidFill>
                  <a:schemeClr val="bg1"/>
                </a:solidFill>
                <a:latin typeface="Arial"/>
                <a:cs typeface="Arial"/>
              </a:rPr>
              <a:t> 2024</a:t>
            </a:r>
            <a:endParaRPr lang="en-GB" b="1" dirty="0">
              <a:solidFill>
                <a:schemeClr val="bg1"/>
              </a:solidFill>
              <a:effectLst/>
              <a:latin typeface="Arial"/>
              <a:cs typeface="Arial"/>
            </a:endParaRPr>
          </a:p>
        </p:txBody>
      </p:sp>
      <p:cxnSp>
        <p:nvCxnSpPr>
          <p:cNvPr id="8" name="Straight Connector 7">
            <a:extLst>
              <a:ext uri="{FF2B5EF4-FFF2-40B4-BE49-F238E27FC236}">
                <a16:creationId xmlns:a16="http://schemas.microsoft.com/office/drawing/2014/main" id="{A151F477-A008-0447-92BB-BB355D013C32}"/>
              </a:ext>
            </a:extLst>
          </p:cNvPr>
          <p:cNvCxnSpPr>
            <a:cxnSpLocks/>
          </p:cNvCxnSpPr>
          <p:nvPr/>
        </p:nvCxnSpPr>
        <p:spPr>
          <a:xfrm>
            <a:off x="1928191" y="2087911"/>
            <a:ext cx="4791321" cy="0"/>
          </a:xfrm>
          <a:prstGeom prst="line">
            <a:avLst/>
          </a:prstGeom>
          <a:ln w="12700">
            <a:solidFill>
              <a:srgbClr val="BF95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5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6926-14E3-42B5-8E65-FEC5E6B082B2}"/>
              </a:ext>
            </a:extLst>
          </p:cNvPr>
          <p:cNvSpPr>
            <a:spLocks noGrp="1"/>
          </p:cNvSpPr>
          <p:nvPr>
            <p:ph type="title"/>
          </p:nvPr>
        </p:nvSpPr>
        <p:spPr>
          <a:xfrm>
            <a:off x="237343" y="381162"/>
            <a:ext cx="9451010" cy="424732"/>
          </a:xfrm>
        </p:spPr>
        <p:txBody>
          <a:bodyPr>
            <a:normAutofit/>
          </a:bodyPr>
          <a:lstStyle/>
          <a:p>
            <a:r>
              <a:rPr lang="en-CA" dirty="0"/>
              <a:t>CORE ZONE GRADES </a:t>
            </a:r>
            <a:r>
              <a:rPr lang="en-CA" b="1" dirty="0">
                <a:solidFill>
                  <a:srgbClr val="46616D"/>
                </a:solidFill>
                <a:latin typeface="Arial Black" panose="020B0604020202020204" pitchFamily="34" charset="0"/>
                <a:cs typeface="Arial Black" panose="020B0604020202020204" pitchFamily="34" charset="0"/>
              </a:rPr>
              <a:t>CONFIRMED BY DRILLING </a:t>
            </a:r>
          </a:p>
        </p:txBody>
      </p:sp>
      <p:sp>
        <p:nvSpPr>
          <p:cNvPr id="6" name="Content Placeholder 5">
            <a:extLst>
              <a:ext uri="{FF2B5EF4-FFF2-40B4-BE49-F238E27FC236}">
                <a16:creationId xmlns:a16="http://schemas.microsoft.com/office/drawing/2014/main" id="{91D8188D-4C68-AA41-A468-6EA788BF559B}"/>
              </a:ext>
            </a:extLst>
          </p:cNvPr>
          <p:cNvSpPr>
            <a:spLocks noGrp="1"/>
          </p:cNvSpPr>
          <p:nvPr>
            <p:ph idx="1"/>
          </p:nvPr>
        </p:nvSpPr>
        <p:spPr>
          <a:xfrm>
            <a:off x="319422" y="1380058"/>
            <a:ext cx="4352940" cy="1862048"/>
          </a:xfrm>
        </p:spPr>
        <p:txBody>
          <a:bodyPr/>
          <a:lstStyle/>
          <a:p>
            <a:pPr marL="0" indent="0">
              <a:lnSpc>
                <a:spcPts val="1800"/>
              </a:lnSpc>
              <a:buNone/>
            </a:pPr>
            <a:r>
              <a:rPr lang="en-GB" b="1" dirty="0">
                <a:solidFill>
                  <a:srgbClr val="A6610D"/>
                </a:solidFill>
                <a:latin typeface="+mn-lt"/>
                <a:cs typeface="+mn-cs"/>
              </a:rPr>
              <a:t>Casino Copper-Gold Core Zone</a:t>
            </a:r>
          </a:p>
          <a:p>
            <a:pPr>
              <a:lnSpc>
                <a:spcPts val="1800"/>
              </a:lnSpc>
            </a:pPr>
            <a:r>
              <a:rPr lang="en-GB" sz="1600" dirty="0">
                <a:solidFill>
                  <a:srgbClr val="4F575D"/>
                </a:solidFill>
              </a:rPr>
              <a:t>800 m x 500 m zone in the centre of the deposit</a:t>
            </a:r>
          </a:p>
          <a:p>
            <a:pPr>
              <a:lnSpc>
                <a:spcPts val="1800"/>
              </a:lnSpc>
            </a:pPr>
            <a:r>
              <a:rPr lang="en-GB" sz="1600" dirty="0">
                <a:solidFill>
                  <a:srgbClr val="4F575D"/>
                </a:solidFill>
              </a:rPr>
              <a:t>Primarily breccia geology</a:t>
            </a:r>
          </a:p>
          <a:p>
            <a:pPr>
              <a:lnSpc>
                <a:spcPts val="1800"/>
              </a:lnSpc>
            </a:pPr>
            <a:r>
              <a:rPr lang="en-GB" sz="1600" dirty="0">
                <a:solidFill>
                  <a:srgbClr val="4F575D"/>
                </a:solidFill>
              </a:rPr>
              <a:t>Grades significantly higher in this zone as</a:t>
            </a:r>
            <a:br>
              <a:rPr lang="en-GB" sz="1600" dirty="0">
                <a:solidFill>
                  <a:srgbClr val="4F575D"/>
                </a:solidFill>
              </a:rPr>
            </a:br>
            <a:r>
              <a:rPr lang="en-GB" sz="1600" dirty="0">
                <a:solidFill>
                  <a:srgbClr val="4F575D"/>
                </a:solidFill>
              </a:rPr>
              <a:t>compared to the overall resource grade</a:t>
            </a:r>
          </a:p>
        </p:txBody>
      </p:sp>
      <p:sp>
        <p:nvSpPr>
          <p:cNvPr id="5" name="Slide Number Placeholder 4">
            <a:extLst>
              <a:ext uri="{FF2B5EF4-FFF2-40B4-BE49-F238E27FC236}">
                <a16:creationId xmlns:a16="http://schemas.microsoft.com/office/drawing/2014/main" id="{DAC4776D-303C-4DD3-8347-2FC79CBAD468}"/>
              </a:ext>
            </a:extLst>
          </p:cNvPr>
          <p:cNvSpPr>
            <a:spLocks noGrp="1"/>
          </p:cNvSpPr>
          <p:nvPr>
            <p:ph type="sldNum" sz="quarter" idx="12"/>
          </p:nvPr>
        </p:nvSpPr>
        <p:spPr/>
        <p:txBody>
          <a:bodyPr/>
          <a:lstStyle/>
          <a:p>
            <a:fld id="{B4BF503D-18A3-9041-84E8-1916E563D54F}" type="slidenum">
              <a:rPr lang="en-US" smtClean="0"/>
              <a:pPr/>
              <a:t>10</a:t>
            </a:fld>
            <a:endParaRPr lang="en-US" dirty="0"/>
          </a:p>
        </p:txBody>
      </p:sp>
      <p:sp>
        <p:nvSpPr>
          <p:cNvPr id="3" name="Footer Placeholder 2">
            <a:extLst>
              <a:ext uri="{FF2B5EF4-FFF2-40B4-BE49-F238E27FC236}">
                <a16:creationId xmlns:a16="http://schemas.microsoft.com/office/drawing/2014/main" id="{23CE005B-D549-6044-A657-47A3ECE8888F}"/>
              </a:ext>
            </a:extLst>
          </p:cNvPr>
          <p:cNvSpPr>
            <a:spLocks noGrp="1"/>
          </p:cNvSpPr>
          <p:nvPr>
            <p:ph type="ftr" sz="quarter" idx="11"/>
          </p:nvPr>
        </p:nvSpPr>
        <p:spPr/>
        <p:txBody>
          <a:bodyPr/>
          <a:lstStyle/>
          <a:p>
            <a:r>
              <a:rPr lang="en-US" dirty="0"/>
              <a:t>Note: See News Release dated November 29, 2021.  Resource from Casino Copper-Gold 2022 Feasibility Study.  See “Notes” in Appendix.  </a:t>
            </a:r>
          </a:p>
        </p:txBody>
      </p:sp>
      <p:pic>
        <p:nvPicPr>
          <p:cNvPr id="4" name="Picture 3">
            <a:extLst>
              <a:ext uri="{FF2B5EF4-FFF2-40B4-BE49-F238E27FC236}">
                <a16:creationId xmlns:a16="http://schemas.microsoft.com/office/drawing/2014/main" id="{C7D7EB85-C74C-4762-B277-1675D376FE8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36757" y="2330854"/>
            <a:ext cx="6156960" cy="3710940"/>
          </a:xfrm>
          <a:prstGeom prst="rect">
            <a:avLst/>
          </a:prstGeom>
        </p:spPr>
      </p:pic>
      <p:sp>
        <p:nvSpPr>
          <p:cNvPr id="16" name="Rectangle 15">
            <a:extLst>
              <a:ext uri="{FF2B5EF4-FFF2-40B4-BE49-F238E27FC236}">
                <a16:creationId xmlns:a16="http://schemas.microsoft.com/office/drawing/2014/main" id="{5ED451D6-5F0A-4858-A473-60DF71091195}"/>
              </a:ext>
            </a:extLst>
          </p:cNvPr>
          <p:cNvSpPr/>
          <p:nvPr/>
        </p:nvSpPr>
        <p:spPr>
          <a:xfrm>
            <a:off x="8442034" y="2352879"/>
            <a:ext cx="1852673" cy="738664"/>
          </a:xfrm>
          <a:prstGeom prst="rect">
            <a:avLst/>
          </a:prstGeom>
        </p:spPr>
        <p:txBody>
          <a:bodyPr wrap="square" lIns="91440" tIns="45720" rIns="91440" bIns="45720" anchor="t">
            <a:spAutoFit/>
          </a:bodyPr>
          <a:lstStyle/>
          <a:p>
            <a:pPr marL="0" lvl="1">
              <a:buClr>
                <a:srgbClr val="A6610C"/>
              </a:buClr>
            </a:pPr>
            <a:r>
              <a:rPr lang="en-US" sz="1400" b="1" dirty="0">
                <a:solidFill>
                  <a:srgbClr val="A6610D"/>
                </a:solidFill>
              </a:rPr>
              <a:t>DDH21-09</a:t>
            </a:r>
          </a:p>
          <a:p>
            <a:pPr marL="0" lvl="1">
              <a:buClr>
                <a:srgbClr val="A6610C"/>
              </a:buClr>
            </a:pPr>
            <a:r>
              <a:rPr lang="en-US" sz="1400" b="1" dirty="0">
                <a:solidFill>
                  <a:srgbClr val="4F575D"/>
                </a:solidFill>
              </a:rPr>
              <a:t>65.8 m 2.53% CuEq </a:t>
            </a:r>
          </a:p>
          <a:p>
            <a:pPr marL="0" lvl="1">
              <a:buClr>
                <a:srgbClr val="A6610C"/>
              </a:buClr>
            </a:pPr>
            <a:r>
              <a:rPr lang="en-US" sz="1400" b="1" dirty="0">
                <a:solidFill>
                  <a:srgbClr val="4F575D"/>
                </a:solidFill>
              </a:rPr>
              <a:t>from 10.6 m </a:t>
            </a:r>
          </a:p>
        </p:txBody>
      </p:sp>
      <p:sp>
        <p:nvSpPr>
          <p:cNvPr id="17" name="Rectangle 16">
            <a:extLst>
              <a:ext uri="{FF2B5EF4-FFF2-40B4-BE49-F238E27FC236}">
                <a16:creationId xmlns:a16="http://schemas.microsoft.com/office/drawing/2014/main" id="{A48E85B0-AA07-4A7D-BCD9-08113EA441B7}"/>
              </a:ext>
            </a:extLst>
          </p:cNvPr>
          <p:cNvSpPr/>
          <p:nvPr/>
        </p:nvSpPr>
        <p:spPr>
          <a:xfrm>
            <a:off x="6277540" y="2227389"/>
            <a:ext cx="2019395" cy="738664"/>
          </a:xfrm>
          <a:prstGeom prst="rect">
            <a:avLst/>
          </a:prstGeom>
        </p:spPr>
        <p:txBody>
          <a:bodyPr wrap="square" lIns="91440" tIns="45720" rIns="91440" bIns="45720" anchor="t">
            <a:spAutoFit/>
          </a:bodyPr>
          <a:lstStyle/>
          <a:p>
            <a:pPr marL="0" lvl="1" algn="r">
              <a:buClr>
                <a:srgbClr val="A6610C"/>
              </a:buClr>
            </a:pPr>
            <a:r>
              <a:rPr lang="en-US" sz="1400" b="1" dirty="0">
                <a:solidFill>
                  <a:srgbClr val="A6610D"/>
                </a:solidFill>
              </a:rPr>
              <a:t>DDH21-07</a:t>
            </a:r>
          </a:p>
          <a:p>
            <a:pPr marL="0" lvl="1" algn="r">
              <a:buClr>
                <a:srgbClr val="A6610C"/>
              </a:buClr>
            </a:pPr>
            <a:r>
              <a:rPr lang="en-US" sz="1400" b="1" dirty="0">
                <a:solidFill>
                  <a:srgbClr val="4F575D"/>
                </a:solidFill>
              </a:rPr>
              <a:t>289.6 m 1.01% CuEq </a:t>
            </a:r>
          </a:p>
          <a:p>
            <a:pPr marL="0" lvl="1" algn="r">
              <a:buClr>
                <a:srgbClr val="A6610C"/>
              </a:buClr>
            </a:pPr>
            <a:r>
              <a:rPr lang="en-US" sz="1400" b="1" dirty="0">
                <a:solidFill>
                  <a:srgbClr val="4F575D"/>
                </a:solidFill>
              </a:rPr>
              <a:t>from 36.6 m</a:t>
            </a:r>
          </a:p>
        </p:txBody>
      </p:sp>
      <p:grpSp>
        <p:nvGrpSpPr>
          <p:cNvPr id="18" name="Group 17">
            <a:extLst>
              <a:ext uri="{FF2B5EF4-FFF2-40B4-BE49-F238E27FC236}">
                <a16:creationId xmlns:a16="http://schemas.microsoft.com/office/drawing/2014/main" id="{CDCBFCBF-2843-42F2-8FCA-6A04BBFA534E}"/>
              </a:ext>
            </a:extLst>
          </p:cNvPr>
          <p:cNvGrpSpPr/>
          <p:nvPr/>
        </p:nvGrpSpPr>
        <p:grpSpPr>
          <a:xfrm>
            <a:off x="11244455" y="3749563"/>
            <a:ext cx="650026" cy="2292231"/>
            <a:chOff x="11003205" y="3185790"/>
            <a:chExt cx="804277" cy="2836187"/>
          </a:xfrm>
        </p:grpSpPr>
        <p:pic>
          <p:nvPicPr>
            <p:cNvPr id="19" name="Picture 18">
              <a:extLst>
                <a:ext uri="{FF2B5EF4-FFF2-40B4-BE49-F238E27FC236}">
                  <a16:creationId xmlns:a16="http://schemas.microsoft.com/office/drawing/2014/main" id="{4D1CFBE6-5FE8-411F-A8C3-DF8C232E5AC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33151" y="3546025"/>
              <a:ext cx="266254" cy="2475952"/>
            </a:xfrm>
            <a:prstGeom prst="rect">
              <a:avLst/>
            </a:prstGeom>
          </p:spPr>
        </p:pic>
        <p:sp>
          <p:nvSpPr>
            <p:cNvPr id="20" name="TextBox 19">
              <a:extLst>
                <a:ext uri="{FF2B5EF4-FFF2-40B4-BE49-F238E27FC236}">
                  <a16:creationId xmlns:a16="http://schemas.microsoft.com/office/drawing/2014/main" id="{F761B732-BAE0-4301-89E5-BB699704CA74}"/>
                </a:ext>
              </a:extLst>
            </p:cNvPr>
            <p:cNvSpPr txBox="1"/>
            <p:nvPr/>
          </p:nvSpPr>
          <p:spPr>
            <a:xfrm>
              <a:off x="11003205" y="3185790"/>
              <a:ext cx="804277" cy="342732"/>
            </a:xfrm>
            <a:prstGeom prst="rect">
              <a:avLst/>
            </a:prstGeom>
            <a:noFill/>
          </p:spPr>
          <p:txBody>
            <a:bodyPr wrap="square" rtlCol="0">
              <a:spAutoFit/>
            </a:bodyPr>
            <a:lstStyle/>
            <a:p>
              <a:pPr algn="ctr"/>
              <a:r>
                <a:rPr lang="en-US" sz="1200" b="1" dirty="0">
                  <a:solidFill>
                    <a:srgbClr val="A56227"/>
                  </a:solidFill>
                  <a:latin typeface="Arial" panose="020B0604020202020204" pitchFamily="34" charset="0"/>
                  <a:cs typeface="Arial" panose="020B0604020202020204" pitchFamily="34" charset="0"/>
                </a:rPr>
                <a:t>CuEq</a:t>
              </a:r>
              <a:endParaRPr lang="en-US" sz="1400" b="1" dirty="0">
                <a:solidFill>
                  <a:srgbClr val="A56227"/>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CFF89C9-823C-4734-BB73-178DB24306F9}"/>
                </a:ext>
              </a:extLst>
            </p:cNvPr>
            <p:cNvSpPr txBox="1"/>
            <p:nvPr/>
          </p:nvSpPr>
          <p:spPr>
            <a:xfrm>
              <a:off x="11296643" y="3674142"/>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1.0</a:t>
              </a:r>
            </a:p>
          </p:txBody>
        </p:sp>
        <p:sp>
          <p:nvSpPr>
            <p:cNvPr id="22" name="TextBox 21">
              <a:extLst>
                <a:ext uri="{FF2B5EF4-FFF2-40B4-BE49-F238E27FC236}">
                  <a16:creationId xmlns:a16="http://schemas.microsoft.com/office/drawing/2014/main" id="{9E0F1F01-F544-4330-9BA5-3250B3590067}"/>
                </a:ext>
              </a:extLst>
            </p:cNvPr>
            <p:cNvSpPr txBox="1"/>
            <p:nvPr/>
          </p:nvSpPr>
          <p:spPr>
            <a:xfrm>
              <a:off x="11296643" y="3970559"/>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0.8</a:t>
              </a:r>
            </a:p>
          </p:txBody>
        </p:sp>
        <p:sp>
          <p:nvSpPr>
            <p:cNvPr id="23" name="TextBox 22">
              <a:extLst>
                <a:ext uri="{FF2B5EF4-FFF2-40B4-BE49-F238E27FC236}">
                  <a16:creationId xmlns:a16="http://schemas.microsoft.com/office/drawing/2014/main" id="{02D2E011-6A7E-4CA9-890C-BB473DB673B1}"/>
                </a:ext>
              </a:extLst>
            </p:cNvPr>
            <p:cNvSpPr txBox="1"/>
            <p:nvPr/>
          </p:nvSpPr>
          <p:spPr>
            <a:xfrm>
              <a:off x="11296643" y="4276050"/>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0.6</a:t>
              </a:r>
            </a:p>
          </p:txBody>
        </p:sp>
        <p:sp>
          <p:nvSpPr>
            <p:cNvPr id="24" name="TextBox 23">
              <a:extLst>
                <a:ext uri="{FF2B5EF4-FFF2-40B4-BE49-F238E27FC236}">
                  <a16:creationId xmlns:a16="http://schemas.microsoft.com/office/drawing/2014/main" id="{2A38563E-80D2-4E8A-855A-220ABDC61181}"/>
                </a:ext>
              </a:extLst>
            </p:cNvPr>
            <p:cNvSpPr txBox="1"/>
            <p:nvPr/>
          </p:nvSpPr>
          <p:spPr>
            <a:xfrm>
              <a:off x="11296643" y="4583267"/>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0.4</a:t>
              </a:r>
            </a:p>
          </p:txBody>
        </p:sp>
        <p:sp>
          <p:nvSpPr>
            <p:cNvPr id="25" name="TextBox 24">
              <a:extLst>
                <a:ext uri="{FF2B5EF4-FFF2-40B4-BE49-F238E27FC236}">
                  <a16:creationId xmlns:a16="http://schemas.microsoft.com/office/drawing/2014/main" id="{30733A04-E0DF-4F63-9F7D-5AC3E3B11F42}"/>
                </a:ext>
              </a:extLst>
            </p:cNvPr>
            <p:cNvSpPr txBox="1"/>
            <p:nvPr/>
          </p:nvSpPr>
          <p:spPr>
            <a:xfrm>
              <a:off x="11296643" y="4896635"/>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0.3</a:t>
              </a:r>
            </a:p>
          </p:txBody>
        </p:sp>
        <p:sp>
          <p:nvSpPr>
            <p:cNvPr id="26" name="TextBox 25">
              <a:extLst>
                <a:ext uri="{FF2B5EF4-FFF2-40B4-BE49-F238E27FC236}">
                  <a16:creationId xmlns:a16="http://schemas.microsoft.com/office/drawing/2014/main" id="{63EC582A-11D3-44C8-B952-99CEBDDA7DE8}"/>
                </a:ext>
              </a:extLst>
            </p:cNvPr>
            <p:cNvSpPr txBox="1"/>
            <p:nvPr/>
          </p:nvSpPr>
          <p:spPr>
            <a:xfrm>
              <a:off x="11296643" y="5185175"/>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0.2</a:t>
              </a:r>
            </a:p>
          </p:txBody>
        </p:sp>
        <p:sp>
          <p:nvSpPr>
            <p:cNvPr id="27" name="TextBox 26">
              <a:extLst>
                <a:ext uri="{FF2B5EF4-FFF2-40B4-BE49-F238E27FC236}">
                  <a16:creationId xmlns:a16="http://schemas.microsoft.com/office/drawing/2014/main" id="{6FCA3445-10D5-41DC-B414-37547E4BC67C}"/>
                </a:ext>
              </a:extLst>
            </p:cNvPr>
            <p:cNvSpPr txBox="1"/>
            <p:nvPr/>
          </p:nvSpPr>
          <p:spPr>
            <a:xfrm>
              <a:off x="11296643" y="5496320"/>
              <a:ext cx="446661" cy="304650"/>
            </a:xfrm>
            <a:prstGeom prst="rect">
              <a:avLst/>
            </a:prstGeom>
            <a:noFill/>
          </p:spPr>
          <p:txBody>
            <a:bodyPr wrap="none" rtlCol="0">
              <a:spAutoFit/>
            </a:bodyPr>
            <a:lstStyle/>
            <a:p>
              <a:r>
                <a:rPr lang="en-US" sz="1000" dirty="0">
                  <a:solidFill>
                    <a:schemeClr val="bg2">
                      <a:lumMod val="25000"/>
                    </a:schemeClr>
                  </a:solidFill>
                  <a:latin typeface="Arial" panose="020B0604020202020204" pitchFamily="34" charset="0"/>
                  <a:cs typeface="Arial" panose="020B0604020202020204" pitchFamily="34" charset="0"/>
                </a:rPr>
                <a:t>0.1</a:t>
              </a:r>
            </a:p>
          </p:txBody>
        </p:sp>
      </p:grpSp>
      <p:sp>
        <p:nvSpPr>
          <p:cNvPr id="34" name="Rectangle 33">
            <a:extLst>
              <a:ext uri="{FF2B5EF4-FFF2-40B4-BE49-F238E27FC236}">
                <a16:creationId xmlns:a16="http://schemas.microsoft.com/office/drawing/2014/main" id="{399D8275-27D2-2840-9BD2-B207111C02CA}"/>
              </a:ext>
            </a:extLst>
          </p:cNvPr>
          <p:cNvSpPr/>
          <p:nvPr/>
        </p:nvSpPr>
        <p:spPr>
          <a:xfrm>
            <a:off x="237343" y="935240"/>
            <a:ext cx="7908057" cy="369332"/>
          </a:xfrm>
          <a:prstGeom prst="rect">
            <a:avLst/>
          </a:prstGeom>
        </p:spPr>
        <p:txBody>
          <a:bodyPr wrap="square" lIns="91440" tIns="45720" rIns="91440" bIns="45720" anchor="t">
            <a:spAutoFit/>
          </a:bodyPr>
          <a:lstStyle/>
          <a:p>
            <a:pPr marL="0" lvl="1">
              <a:buClr>
                <a:srgbClr val="A6610C"/>
              </a:buClr>
            </a:pPr>
            <a:r>
              <a:rPr lang="en-US" b="1" dirty="0">
                <a:solidFill>
                  <a:srgbClr val="A6610D"/>
                </a:solidFill>
              </a:rPr>
              <a:t>Results confirmed or, in some cases, improved upon historical drilling</a:t>
            </a:r>
          </a:p>
        </p:txBody>
      </p:sp>
      <p:sp>
        <p:nvSpPr>
          <p:cNvPr id="7" name="Rectangle 6">
            <a:extLst>
              <a:ext uri="{FF2B5EF4-FFF2-40B4-BE49-F238E27FC236}">
                <a16:creationId xmlns:a16="http://schemas.microsoft.com/office/drawing/2014/main" id="{20C2C7C9-E6E4-535E-B8A2-8626DC59CF77}"/>
              </a:ext>
            </a:extLst>
          </p:cNvPr>
          <p:cNvSpPr/>
          <p:nvPr/>
        </p:nvSpPr>
        <p:spPr>
          <a:xfrm>
            <a:off x="237343" y="3312178"/>
            <a:ext cx="6531756" cy="3016646"/>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7">
            <a:extLst>
              <a:ext uri="{FF2B5EF4-FFF2-40B4-BE49-F238E27FC236}">
                <a16:creationId xmlns:a16="http://schemas.microsoft.com/office/drawing/2014/main" id="{E5F8881D-2588-BC5D-E7B9-709F6F6D0F32}"/>
              </a:ext>
            </a:extLst>
          </p:cNvPr>
          <p:cNvGraphicFramePr>
            <a:graphicFrameLocks noGrp="1"/>
          </p:cNvGraphicFramePr>
          <p:nvPr>
            <p:extLst>
              <p:ext uri="{D42A27DB-BD31-4B8C-83A1-F6EECF244321}">
                <p14:modId xmlns:p14="http://schemas.microsoft.com/office/powerpoint/2010/main" val="3788261733"/>
              </p:ext>
            </p:extLst>
          </p:nvPr>
        </p:nvGraphicFramePr>
        <p:xfrm>
          <a:off x="353221" y="3410349"/>
          <a:ext cx="6300000" cy="2820305"/>
        </p:xfrm>
        <a:graphic>
          <a:graphicData uri="http://schemas.openxmlformats.org/drawingml/2006/table">
            <a:tbl>
              <a:tblPr firstRow="1" lastRow="1" bandRow="1" bandCol="1">
                <a:tableStyleId>{C083E6E3-FA7D-4D7B-A595-EF9225AFEA82}</a:tableStyleId>
              </a:tblPr>
              <a:tblGrid>
                <a:gridCol w="756000">
                  <a:extLst>
                    <a:ext uri="{9D8B030D-6E8A-4147-A177-3AD203B41FA5}">
                      <a16:colId xmlns:a16="http://schemas.microsoft.com/office/drawing/2014/main" val="3715503016"/>
                    </a:ext>
                  </a:extLst>
                </a:gridCol>
                <a:gridCol w="972000">
                  <a:extLst>
                    <a:ext uri="{9D8B030D-6E8A-4147-A177-3AD203B41FA5}">
                      <a16:colId xmlns:a16="http://schemas.microsoft.com/office/drawing/2014/main" val="3594396252"/>
                    </a:ext>
                  </a:extLst>
                </a:gridCol>
                <a:gridCol w="792000">
                  <a:extLst>
                    <a:ext uri="{9D8B030D-6E8A-4147-A177-3AD203B41FA5}">
                      <a16:colId xmlns:a16="http://schemas.microsoft.com/office/drawing/2014/main" val="20001"/>
                    </a:ext>
                  </a:extLst>
                </a:gridCol>
                <a:gridCol w="756000">
                  <a:extLst>
                    <a:ext uri="{9D8B030D-6E8A-4147-A177-3AD203B41FA5}">
                      <a16:colId xmlns:a16="http://schemas.microsoft.com/office/drawing/2014/main" val="20002"/>
                    </a:ext>
                  </a:extLst>
                </a:gridCol>
                <a:gridCol w="756000">
                  <a:extLst>
                    <a:ext uri="{9D8B030D-6E8A-4147-A177-3AD203B41FA5}">
                      <a16:colId xmlns:a16="http://schemas.microsoft.com/office/drawing/2014/main" val="1849608014"/>
                    </a:ext>
                  </a:extLst>
                </a:gridCol>
                <a:gridCol w="756000">
                  <a:extLst>
                    <a:ext uri="{9D8B030D-6E8A-4147-A177-3AD203B41FA5}">
                      <a16:colId xmlns:a16="http://schemas.microsoft.com/office/drawing/2014/main" val="1807281299"/>
                    </a:ext>
                  </a:extLst>
                </a:gridCol>
                <a:gridCol w="756000">
                  <a:extLst>
                    <a:ext uri="{9D8B030D-6E8A-4147-A177-3AD203B41FA5}">
                      <a16:colId xmlns:a16="http://schemas.microsoft.com/office/drawing/2014/main" val="2339498174"/>
                    </a:ext>
                  </a:extLst>
                </a:gridCol>
                <a:gridCol w="756000">
                  <a:extLst>
                    <a:ext uri="{9D8B030D-6E8A-4147-A177-3AD203B41FA5}">
                      <a16:colId xmlns:a16="http://schemas.microsoft.com/office/drawing/2014/main" val="2987213237"/>
                    </a:ext>
                  </a:extLst>
                </a:gridCol>
              </a:tblGrid>
              <a:tr h="386245">
                <a:tc gridSpan="8">
                  <a:txBody>
                    <a:bodyPr/>
                    <a:lstStyle/>
                    <a:p>
                      <a:pPr marL="0" algn="ctr" defTabSz="914400" rtl="0" eaLnBrk="1" latinLnBrk="0" hangingPunct="1"/>
                      <a:r>
                        <a:rPr lang="en-US" sz="1400" b="1" i="0" kern="1200" dirty="0">
                          <a:solidFill>
                            <a:schemeClr val="bg1"/>
                          </a:solidFill>
                          <a:latin typeface="Arial" panose="020B0604020202020204" pitchFamily="34" charset="0"/>
                          <a:ea typeface="+mn-ea"/>
                          <a:cs typeface="Arial" panose="020B0604020202020204" pitchFamily="34" charset="0"/>
                        </a:rPr>
                        <a:t>MINERAL RESOURCE - MILL MATERIAL BY NSR CUTOFF (C$)</a:t>
                      </a:r>
                    </a:p>
                  </a:txBody>
                  <a:tcPr marL="0" marR="84300" marT="42150" marB="4215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6472">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NSR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Cog ($/t)</a:t>
                      </a:r>
                    </a:p>
                  </a:txBody>
                  <a:tcPr marL="0" marR="12300" marT="42150" marB="4215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Copper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Gold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Moly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algn="ctr" defTabSz="914400" rtl="0" eaLnBrk="1" latinLnBrk="0" hangingPunct="1"/>
                      <a:r>
                        <a:rPr lang="en-US" sz="1200" b="1" i="0" kern="1200" dirty="0">
                          <a:solidFill>
                            <a:schemeClr val="bg1"/>
                          </a:solidFill>
                          <a:latin typeface="Arial" panose="020B0604020202020204" pitchFamily="34" charset="0"/>
                          <a:ea typeface="+mn-ea"/>
                          <a:cs typeface="Arial" panose="020B0604020202020204" pitchFamily="34" charset="0"/>
                        </a:rPr>
                        <a:t>Silver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bg1"/>
                          </a:solidFill>
                          <a:latin typeface="Arial" panose="020B0604020202020204" pitchFamily="34" charset="0"/>
                          <a:ea typeface="+mn-ea"/>
                          <a:cs typeface="Arial" panose="020B0604020202020204" pitchFamily="34" charset="0"/>
                        </a:rPr>
                        <a:t>CuEq </a:t>
                      </a:r>
                      <a:br>
                        <a:rPr lang="en-US" sz="1200" b="1" i="0" kern="1200" dirty="0">
                          <a:solidFill>
                            <a:schemeClr val="bg1"/>
                          </a:solidFill>
                          <a:latin typeface="Arial" panose="020B0604020202020204" pitchFamily="34" charset="0"/>
                          <a:ea typeface="+mn-ea"/>
                          <a:cs typeface="Arial" panose="020B0604020202020204" pitchFamily="34" charset="0"/>
                        </a:rPr>
                      </a:br>
                      <a:r>
                        <a:rPr lang="en-US" sz="1200" b="1" i="0" kern="1200" dirty="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97A3B8"/>
                    </a:solidFill>
                  </a:tcPr>
                </a:tc>
                <a:extLst>
                  <a:ext uri="{0D108BD9-81ED-4DB2-BD59-A6C34878D82A}">
                    <a16:rowId xmlns:a16="http://schemas.microsoft.com/office/drawing/2014/main" val="10000"/>
                  </a:ext>
                </a:extLst>
              </a:tr>
              <a:tr h="329598">
                <a:tc rowSpan="3">
                  <a:txBody>
                    <a:bodyPr/>
                    <a:lstStyle/>
                    <a:p>
                      <a:pPr marL="0" marR="0" algn="r" defTabSz="914400" rtl="0" eaLnBrk="1" latinLnBrk="0" hangingPunct="1">
                        <a:lnSpc>
                          <a:spcPts val="16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6.11</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Measured</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144.9</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0.30</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0.38</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0.024</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2.1</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kern="1200" dirty="0">
                          <a:solidFill>
                            <a:srgbClr val="4F575D"/>
                          </a:solidFill>
                          <a:effectLst/>
                          <a:latin typeface="Arial" panose="020B0604020202020204" pitchFamily="34" charset="0"/>
                          <a:ea typeface="+mn-ea"/>
                          <a:cs typeface="Times New Roman" panose="02020603050405020304" pitchFamily="18" charset="0"/>
                        </a:rPr>
                        <a:t>0.64</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9598">
                <a:tc vMerge="1">
                  <a:txBody>
                    <a:bodyPr/>
                    <a:lstStyle/>
                    <a:p>
                      <a:pPr marL="0" marR="0" algn="r" defTabSz="914400" rtl="0" eaLnBrk="1" latinLnBrk="0" hangingPunct="1">
                        <a:lnSpc>
                          <a:spcPts val="1640"/>
                        </a:lnSpc>
                        <a:spcBef>
                          <a:spcPts val="0"/>
                        </a:spcBef>
                        <a:spcAft>
                          <a:spcPts val="0"/>
                        </a:spcAft>
                      </a:pPr>
                      <a:r>
                        <a:rPr lang="en-CA" sz="1200" kern="1200">
                          <a:solidFill>
                            <a:srgbClr val="4F575D"/>
                          </a:solidFill>
                          <a:effectLst/>
                          <a:latin typeface="Arial" panose="020B0604020202020204" pitchFamily="34" charset="0"/>
                          <a:ea typeface="+mn-ea"/>
                          <a:cs typeface="Times New Roman" panose="02020603050405020304" pitchFamily="18" charset="0"/>
                        </a:rPr>
                        <a:t>11.6%</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6350" cap="flat" cmpd="sng" algn="ctr">
                      <a:solidFill>
                        <a:srgbClr val="B8BCB4"/>
                      </a:solidFill>
                      <a:prstDash val="solid"/>
                      <a:round/>
                      <a:headEnd type="none" w="med" len="med"/>
                      <a:tailEnd type="none" w="med" len="med"/>
                    </a:lnB>
                    <a:no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Indicated</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2,114.2</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0.14</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0.16</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0.015</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1.4</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0.29</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9598">
                <a:tc vMerge="1">
                  <a:txBody>
                    <a:bodyPr/>
                    <a:lstStyle/>
                    <a:p>
                      <a:pPr marL="0" marR="0" algn="r" defTabSz="914400" rtl="0" eaLnBrk="1" latinLnBrk="0" hangingPunct="1">
                        <a:lnSpc>
                          <a:spcPts val="1640"/>
                        </a:lnSpc>
                        <a:spcBef>
                          <a:spcPts val="0"/>
                        </a:spcBef>
                        <a:spcAft>
                          <a:spcPts val="0"/>
                        </a:spcAft>
                      </a:pPr>
                      <a:r>
                        <a:rPr lang="en-CA" sz="1200" kern="1200">
                          <a:solidFill>
                            <a:srgbClr val="4F575D"/>
                          </a:solidFill>
                          <a:effectLst/>
                          <a:latin typeface="Arial" panose="020B0604020202020204" pitchFamily="34" charset="0"/>
                          <a:ea typeface="+mn-ea"/>
                          <a:cs typeface="Times New Roman" panose="02020603050405020304" pitchFamily="18" charset="0"/>
                        </a:rPr>
                        <a:t>4.8</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A6610D"/>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M+I</a:t>
                      </a:r>
                      <a:endPar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84300" marR="168601" marT="36000" marB="36000" anchor="ctr">
                    <a:lnL w="6350" cap="flat" cmpd="sng" algn="ctr">
                      <a:solidFill>
                        <a:srgbClr val="B9BCB5"/>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2,259.0</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0.15</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0.18</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0.016</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54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1.4</a:t>
                      </a: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0.31</a:t>
                      </a:r>
                      <a:endParaRPr lang="en-CA" sz="1200" b="1" kern="1200" dirty="0">
                        <a:solidFill>
                          <a:srgbClr val="4F575D"/>
                        </a:solidFill>
                        <a:effectLst/>
                        <a:latin typeface="Arial" panose="020B0604020202020204" pitchFamily="34" charset="0"/>
                        <a:ea typeface="+mn-ea"/>
                        <a:cs typeface="Times New Roman" panose="02020603050405020304" pitchFamily="18" charset="0"/>
                      </a:endParaRPr>
                    </a:p>
                  </a:txBody>
                  <a:tcPr marL="84300" marR="133200" marT="36000" marB="36000" anchor="ctr">
                    <a:lnL w="6350" cap="flat" cmpd="sng" algn="ctr">
                      <a:solidFill>
                        <a:srgbClr val="B8BCB4"/>
                      </a:solidFill>
                      <a:prstDash val="solid"/>
                      <a:round/>
                      <a:headEnd type="none" w="med" len="med"/>
                      <a:tailEnd type="none" w="med" len="med"/>
                    </a:lnL>
                    <a:lnR w="6350" cap="flat" cmpd="sng" algn="ctr">
                      <a:solidFill>
                        <a:srgbClr val="B9BCB5"/>
                      </a:solidFill>
                      <a:prstDash val="solid"/>
                      <a:round/>
                      <a:headEnd type="none" w="med" len="med"/>
                      <a:tailEnd type="none" w="med" len="med"/>
                    </a:lnR>
                    <a:lnT w="12700" cap="flat" cmpd="sng" algn="ctr">
                      <a:solidFill>
                        <a:srgbClr val="BF951B"/>
                      </a:solidFill>
                      <a:prstDash val="solid"/>
                      <a:round/>
                      <a:headEnd type="none" w="med" len="med"/>
                      <a:tailEnd type="none" w="med" len="med"/>
                    </a:lnT>
                    <a:lnB w="1905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29598">
                <a:tc rowSpan="3">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rPr>
                        <a:t>30</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Measured</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102.3</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0.35</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0.46</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0.029</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2.3</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0.77</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905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2445095749"/>
                  </a:ext>
                </a:extLst>
              </a:tr>
              <a:tr h="329598">
                <a:tc vMerge="1">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200" b="0"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13.6%</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Indicated</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328.2</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0.26</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0.29</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0.030</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2.2</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0.52</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730803450"/>
                  </a:ext>
                </a:extLst>
              </a:tr>
              <a:tr h="329598">
                <a:tc vMerge="1">
                  <a:txBody>
                    <a:bodyPr/>
                    <a:lstStyle/>
                    <a:p>
                      <a:pPr marL="0" marR="0" lvl="0" indent="0" algn="r" defTabSz="914400" rtl="0" eaLnBrk="1" fontAlgn="auto" latinLnBrk="0" hangingPunct="1">
                        <a:lnSpc>
                          <a:spcPts val="1640"/>
                        </a:lnSpc>
                        <a:spcBef>
                          <a:spcPts val="0"/>
                        </a:spcBef>
                        <a:spcAft>
                          <a:spcPts val="0"/>
                        </a:spcAft>
                        <a:buClrTx/>
                        <a:buSzTx/>
                        <a:buFontTx/>
                        <a:buNone/>
                        <a:tabLst/>
                        <a:defRPr/>
                      </a:pPr>
                      <a:r>
                        <a:rPr kumimoji="0" lang="en-CA" sz="1200" b="0"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4.1</a:t>
                      </a:r>
                    </a:p>
                  </a:txBody>
                  <a:tcPr marL="84300" marR="168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A6610D"/>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CA" sz="1200" b="1" kern="1200" dirty="0">
                          <a:solidFill>
                            <a:srgbClr val="4F575D"/>
                          </a:solidFill>
                          <a:effectLst/>
                          <a:latin typeface="Arial" panose="020B0604020202020204" pitchFamily="34" charset="0"/>
                          <a:ea typeface="+mn-ea"/>
                          <a:cs typeface="Times New Roman" panose="02020603050405020304" pitchFamily="18" charset="0"/>
                        </a:rPr>
                        <a:t>M+I</a:t>
                      </a:r>
                      <a:endParaRPr kumimoji="0" lang="en-CA" sz="1200" b="1" i="0" u="none" strike="noStrike" kern="1200" cap="none" spc="0" normalizeH="0" baseline="0" noProof="0" dirty="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84300" marR="168601" marT="36000" marB="36000" anchor="ctr">
                    <a:lnL w="6350" cap="flat" cmpd="sng" algn="ctr">
                      <a:solidFill>
                        <a:srgbClr val="B9BCB5"/>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430.5</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0.28</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0.33</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0.029</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2.2</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540"/>
                        </a:lnSpc>
                        <a:spcBef>
                          <a:spcPts val="0"/>
                        </a:spcBef>
                        <a:spcAft>
                          <a:spcPts val="0"/>
                        </a:spcAft>
                      </a:pPr>
                      <a:r>
                        <a:rPr lang="en-US" sz="1200" kern="1200" dirty="0">
                          <a:solidFill>
                            <a:srgbClr val="4F575D"/>
                          </a:solidFill>
                          <a:effectLst/>
                          <a:latin typeface="Arial" panose="020B0604020202020204" pitchFamily="34" charset="0"/>
                          <a:ea typeface="+mn-ea"/>
                          <a:cs typeface="Times New Roman" panose="02020603050405020304" pitchFamily="18" charset="0"/>
                        </a:rPr>
                        <a:t>0.58</a:t>
                      </a:r>
                      <a:endParaRPr lang="en-CA" sz="1200" kern="1200" dirty="0">
                        <a:solidFill>
                          <a:srgbClr val="4F575D"/>
                        </a:solidFill>
                        <a:effectLst/>
                        <a:latin typeface="Arial" panose="020B0604020202020204" pitchFamily="34" charset="0"/>
                        <a:ea typeface="+mn-ea"/>
                        <a:cs typeface="Times New Roman" panose="02020603050405020304" pitchFamily="18" charset="0"/>
                      </a:endParaRPr>
                    </a:p>
                  </a:txBody>
                  <a:tcPr marL="82800" marR="133200" marT="36000" marB="36000" anchor="ctr">
                    <a:lnL w="6350" cap="flat" cmpd="sng" algn="ctr">
                      <a:solidFill>
                        <a:srgbClr val="B8BCB4"/>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3003707422"/>
                  </a:ext>
                </a:extLst>
              </a:tr>
            </a:tbl>
          </a:graphicData>
        </a:graphic>
      </p:graphicFrame>
      <p:sp>
        <p:nvSpPr>
          <p:cNvPr id="10" name="Rectangle 9">
            <a:extLst>
              <a:ext uri="{FF2B5EF4-FFF2-40B4-BE49-F238E27FC236}">
                <a16:creationId xmlns:a16="http://schemas.microsoft.com/office/drawing/2014/main" id="{C132B00F-1523-F5F8-074E-A5E18A24F118}"/>
              </a:ext>
            </a:extLst>
          </p:cNvPr>
          <p:cNvSpPr/>
          <p:nvPr/>
        </p:nvSpPr>
        <p:spPr>
          <a:xfrm>
            <a:off x="6095999" y="5910674"/>
            <a:ext cx="509983" cy="288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7462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9335275-A4DC-974A-AD2B-94B0D3E7DE16}"/>
              </a:ext>
            </a:extLst>
          </p:cNvPr>
          <p:cNvGrpSpPr/>
          <p:nvPr/>
        </p:nvGrpSpPr>
        <p:grpSpPr>
          <a:xfrm>
            <a:off x="-1" y="981610"/>
            <a:ext cx="6729574" cy="1676290"/>
            <a:chOff x="-1" y="981610"/>
            <a:chExt cx="6729574" cy="1676290"/>
          </a:xfrm>
        </p:grpSpPr>
        <p:pic>
          <p:nvPicPr>
            <p:cNvPr id="27" name="Picture 26">
              <a:extLst>
                <a:ext uri="{FF2B5EF4-FFF2-40B4-BE49-F238E27FC236}">
                  <a16:creationId xmlns:a16="http://schemas.microsoft.com/office/drawing/2014/main" id="{0B4EF8E9-AB00-7642-AB0E-315BCF6BC9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1610"/>
              <a:ext cx="6729573" cy="1676290"/>
            </a:xfrm>
            <a:prstGeom prst="rect">
              <a:avLst/>
            </a:prstGeom>
          </p:spPr>
        </p:pic>
        <p:pic>
          <p:nvPicPr>
            <p:cNvPr id="28" name="Picture 27">
              <a:extLst>
                <a:ext uri="{FF2B5EF4-FFF2-40B4-BE49-F238E27FC236}">
                  <a16:creationId xmlns:a16="http://schemas.microsoft.com/office/drawing/2014/main" id="{D65347F3-84DB-0D42-BCD8-90524678D62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20858"/>
              <a:ext cx="828325" cy="1039458"/>
            </a:xfrm>
            <a:prstGeom prst="rect">
              <a:avLst/>
            </a:prstGeom>
          </p:spPr>
        </p:pic>
      </p:grpSp>
      <p:sp>
        <p:nvSpPr>
          <p:cNvPr id="33" name="Rectangle 32">
            <a:extLst>
              <a:ext uri="{FF2B5EF4-FFF2-40B4-BE49-F238E27FC236}">
                <a16:creationId xmlns:a16="http://schemas.microsoft.com/office/drawing/2014/main" id="{9E7B196D-519E-EC4D-B772-A014591DA4B9}"/>
              </a:ext>
            </a:extLst>
          </p:cNvPr>
          <p:cNvSpPr/>
          <p:nvPr/>
        </p:nvSpPr>
        <p:spPr>
          <a:xfrm>
            <a:off x="1061148" y="1274214"/>
            <a:ext cx="9568752" cy="4602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a:t> </a:t>
            </a:r>
          </a:p>
        </p:txBody>
      </p:sp>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51024" y="374072"/>
            <a:ext cx="9451010" cy="462571"/>
          </a:xfrm>
        </p:spPr>
        <p:txBody>
          <a:bodyPr>
            <a:normAutofit/>
          </a:bodyPr>
          <a:lstStyle/>
          <a:p>
            <a:r>
              <a:rPr lang="en-GB" b="1" dirty="0">
                <a:solidFill>
                  <a:srgbClr val="46616D"/>
                </a:solidFill>
                <a:latin typeface="Arial Black" panose="020B0604020202020204" pitchFamily="34" charset="0"/>
                <a:cs typeface="Arial Black" panose="020B0604020202020204" pitchFamily="34" charset="0"/>
              </a:rPr>
              <a:t>GRADES IN LINE WITH PEERS</a:t>
            </a:r>
            <a:endParaRPr lang="en-ES" sz="2400" b="1">
              <a:solidFill>
                <a:srgbClr val="46616D"/>
              </a:solidFill>
              <a:latin typeface="Arial Black" panose="020B0604020202020204" pitchFamily="34" charset="0"/>
              <a:cs typeface="Arial Black" panose="020B0604020202020204" pitchFamily="34" charset="0"/>
            </a:endParaRPr>
          </a:p>
        </p:txBody>
      </p:sp>
      <p:sp>
        <p:nvSpPr>
          <p:cNvPr id="6" name="Rectangle 5">
            <a:extLst>
              <a:ext uri="{FF2B5EF4-FFF2-40B4-BE49-F238E27FC236}">
                <a16:creationId xmlns:a16="http://schemas.microsoft.com/office/drawing/2014/main" id="{39A4396D-CEF7-894D-ABBF-50E071745FB0}"/>
              </a:ext>
            </a:extLst>
          </p:cNvPr>
          <p:cNvSpPr/>
          <p:nvPr/>
        </p:nvSpPr>
        <p:spPr>
          <a:xfrm>
            <a:off x="251024" y="127865"/>
            <a:ext cx="2943434" cy="292388"/>
          </a:xfrm>
          <a:prstGeom prst="rect">
            <a:avLst/>
          </a:prstGeom>
        </p:spPr>
        <p:txBody>
          <a:bodyPr wrap="none">
            <a:spAutoFit/>
          </a:bodyPr>
          <a:lstStyle/>
          <a:p>
            <a:r>
              <a:rPr lang="en-GB" sz="1300" b="1" dirty="0">
                <a:solidFill>
                  <a:srgbClr val="A6610D"/>
                </a:solidFill>
                <a:latin typeface="Arial" panose="020B0604020202020204" pitchFamily="34" charset="0"/>
              </a:rPr>
              <a:t>CASINO COPPER-GOLD PROJECT</a:t>
            </a:r>
            <a:endParaRPr lang="en-GB" sz="1300" dirty="0">
              <a:solidFill>
                <a:srgbClr val="A6610D"/>
              </a:solidFill>
              <a:effectLst/>
              <a:latin typeface="Arial" panose="020B0604020202020204" pitchFamily="34" charset="0"/>
            </a:endParaRPr>
          </a:p>
        </p:txBody>
      </p:sp>
      <p:sp>
        <p:nvSpPr>
          <p:cNvPr id="10" name="Slide Number Placeholder 9">
            <a:extLst>
              <a:ext uri="{FF2B5EF4-FFF2-40B4-BE49-F238E27FC236}">
                <a16:creationId xmlns:a16="http://schemas.microsoft.com/office/drawing/2014/main" id="{8237B17D-A424-AC41-8708-1E6610F003CC}"/>
              </a:ext>
            </a:extLst>
          </p:cNvPr>
          <p:cNvSpPr>
            <a:spLocks noGrp="1"/>
          </p:cNvSpPr>
          <p:nvPr>
            <p:ph type="sldNum" sz="quarter" idx="12"/>
          </p:nvPr>
        </p:nvSpPr>
        <p:spPr>
          <a:xfrm>
            <a:off x="11252419" y="6376027"/>
            <a:ext cx="398979" cy="365125"/>
          </a:xfrm>
        </p:spPr>
        <p:txBody>
          <a:bodyPr/>
          <a:lstStyle/>
          <a:p>
            <a:fld id="{E2DA6F54-B160-2F4B-A909-3B5C72133014}" type="slidenum">
              <a:rPr lang="en-ES" smtClean="0"/>
              <a:t>11</a:t>
            </a:fld>
            <a:endParaRPr lang="en-ES"/>
          </a:p>
        </p:txBody>
      </p:sp>
      <p:sp>
        <p:nvSpPr>
          <p:cNvPr id="38" name="Rectangle 37">
            <a:extLst>
              <a:ext uri="{FF2B5EF4-FFF2-40B4-BE49-F238E27FC236}">
                <a16:creationId xmlns:a16="http://schemas.microsoft.com/office/drawing/2014/main" id="{36489485-4324-0442-A0B1-70FC6FDF106E}"/>
              </a:ext>
            </a:extLst>
          </p:cNvPr>
          <p:cNvSpPr/>
          <p:nvPr/>
        </p:nvSpPr>
        <p:spPr>
          <a:xfrm>
            <a:off x="10173477" y="1467831"/>
            <a:ext cx="1967205" cy="923330"/>
          </a:xfrm>
          <a:prstGeom prst="rect">
            <a:avLst/>
          </a:prstGeom>
        </p:spPr>
        <p:txBody>
          <a:bodyPr wrap="none">
            <a:spAutoFit/>
          </a:bodyPr>
          <a:lstStyle/>
          <a:p>
            <a:r>
              <a:rPr lang="en-GB" b="1" dirty="0">
                <a:solidFill>
                  <a:srgbClr val="A6610D"/>
                </a:solidFill>
                <a:effectLst/>
                <a:latin typeface="Arial" panose="020B0604020202020204" pitchFamily="34" charset="0"/>
              </a:rPr>
              <a:t>CASINO </a:t>
            </a:r>
            <a:br>
              <a:rPr lang="en-GB" b="1" dirty="0">
                <a:solidFill>
                  <a:srgbClr val="A6610D"/>
                </a:solidFill>
                <a:effectLst/>
                <a:latin typeface="Arial" panose="020B0604020202020204" pitchFamily="34" charset="0"/>
              </a:rPr>
            </a:br>
            <a:r>
              <a:rPr lang="en-GB" b="1" dirty="0">
                <a:solidFill>
                  <a:srgbClr val="A6610D"/>
                </a:solidFill>
                <a:effectLst/>
                <a:latin typeface="Arial" panose="020B0604020202020204" pitchFamily="34" charset="0"/>
              </a:rPr>
              <a:t>COPPER-GOLD </a:t>
            </a:r>
            <a:br>
              <a:rPr lang="en-GB" b="1" dirty="0">
                <a:solidFill>
                  <a:srgbClr val="A6610D"/>
                </a:solidFill>
                <a:effectLst/>
                <a:latin typeface="Arial" panose="020B0604020202020204" pitchFamily="34" charset="0"/>
              </a:rPr>
            </a:br>
            <a:r>
              <a:rPr lang="en-GB" b="1" dirty="0">
                <a:solidFill>
                  <a:srgbClr val="A6610D"/>
                </a:solidFill>
                <a:effectLst/>
                <a:latin typeface="Arial" panose="020B0604020202020204" pitchFamily="34" charset="0"/>
              </a:rPr>
              <a:t>PROJECT</a:t>
            </a:r>
            <a:endParaRPr lang="en-GB" dirty="0">
              <a:solidFill>
                <a:srgbClr val="A6610D"/>
              </a:solidFill>
              <a:effectLst/>
              <a:latin typeface="Arial" panose="020B0604020202020204" pitchFamily="34" charset="0"/>
            </a:endParaRPr>
          </a:p>
        </p:txBody>
      </p:sp>
      <p:sp>
        <p:nvSpPr>
          <p:cNvPr id="39" name="Rectangle 38">
            <a:extLst>
              <a:ext uri="{FF2B5EF4-FFF2-40B4-BE49-F238E27FC236}">
                <a16:creationId xmlns:a16="http://schemas.microsoft.com/office/drawing/2014/main" id="{4A30B385-D395-CF42-8195-542240040075}"/>
              </a:ext>
            </a:extLst>
          </p:cNvPr>
          <p:cNvSpPr/>
          <p:nvPr/>
        </p:nvSpPr>
        <p:spPr>
          <a:xfrm>
            <a:off x="10173477" y="3835936"/>
            <a:ext cx="966931" cy="369332"/>
          </a:xfrm>
          <a:prstGeom prst="rect">
            <a:avLst/>
          </a:prstGeom>
        </p:spPr>
        <p:txBody>
          <a:bodyPr wrap="none">
            <a:spAutoFit/>
          </a:bodyPr>
          <a:lstStyle/>
          <a:p>
            <a:r>
              <a:rPr lang="en-GB" b="1" dirty="0">
                <a:solidFill>
                  <a:srgbClr val="47606D"/>
                </a:solidFill>
                <a:effectLst/>
                <a:latin typeface="Arial" panose="020B0604020202020204" pitchFamily="34" charset="0"/>
              </a:rPr>
              <a:t>PEERS</a:t>
            </a:r>
            <a:endParaRPr lang="en-GB" dirty="0">
              <a:solidFill>
                <a:srgbClr val="47606D"/>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372BD042-F23E-554B-AC51-9836EFADC001}"/>
              </a:ext>
            </a:extLst>
          </p:cNvPr>
          <p:cNvSpPr/>
          <p:nvPr/>
        </p:nvSpPr>
        <p:spPr>
          <a:xfrm>
            <a:off x="4068144" y="5910853"/>
            <a:ext cx="686406" cy="276999"/>
          </a:xfrm>
          <a:prstGeom prst="rect">
            <a:avLst/>
          </a:prstGeom>
        </p:spPr>
        <p:txBody>
          <a:bodyPr wrap="none">
            <a:spAutoFit/>
          </a:bodyPr>
          <a:lstStyle/>
          <a:p>
            <a:r>
              <a:rPr lang="en-GB" sz="1200" dirty="0">
                <a:solidFill>
                  <a:srgbClr val="4F575C"/>
                </a:solidFill>
                <a:effectLst/>
                <a:latin typeface="Arial" panose="020B0604020202020204" pitchFamily="34" charset="0"/>
              </a:rPr>
              <a:t>Copper</a:t>
            </a:r>
          </a:p>
        </p:txBody>
      </p:sp>
      <p:sp>
        <p:nvSpPr>
          <p:cNvPr id="48" name="Rectangle 47">
            <a:extLst>
              <a:ext uri="{FF2B5EF4-FFF2-40B4-BE49-F238E27FC236}">
                <a16:creationId xmlns:a16="http://schemas.microsoft.com/office/drawing/2014/main" id="{B9A7E1E2-64FD-F043-B3FB-DB7DAA8C599D}"/>
              </a:ext>
            </a:extLst>
          </p:cNvPr>
          <p:cNvSpPr/>
          <p:nvPr/>
        </p:nvSpPr>
        <p:spPr>
          <a:xfrm>
            <a:off x="4988994" y="5910853"/>
            <a:ext cx="1061509" cy="276999"/>
          </a:xfrm>
          <a:prstGeom prst="rect">
            <a:avLst/>
          </a:prstGeom>
        </p:spPr>
        <p:txBody>
          <a:bodyPr wrap="none">
            <a:spAutoFit/>
          </a:bodyPr>
          <a:lstStyle/>
          <a:p>
            <a:r>
              <a:rPr lang="en-GB" sz="1200" dirty="0">
                <a:solidFill>
                  <a:srgbClr val="4F575C"/>
                </a:solidFill>
                <a:effectLst/>
                <a:latin typeface="Arial" panose="020B0604020202020204" pitchFamily="34" charset="0"/>
              </a:rPr>
              <a:t>Molybdenum</a:t>
            </a:r>
          </a:p>
        </p:txBody>
      </p:sp>
      <p:sp>
        <p:nvSpPr>
          <p:cNvPr id="50" name="Rectangle 49">
            <a:extLst>
              <a:ext uri="{FF2B5EF4-FFF2-40B4-BE49-F238E27FC236}">
                <a16:creationId xmlns:a16="http://schemas.microsoft.com/office/drawing/2014/main" id="{97080F0E-4767-6A40-B1D2-CBD8FAFD10D9}"/>
              </a:ext>
            </a:extLst>
          </p:cNvPr>
          <p:cNvSpPr/>
          <p:nvPr/>
        </p:nvSpPr>
        <p:spPr>
          <a:xfrm>
            <a:off x="6290610" y="5910853"/>
            <a:ext cx="508473" cy="276999"/>
          </a:xfrm>
          <a:prstGeom prst="rect">
            <a:avLst/>
          </a:prstGeom>
        </p:spPr>
        <p:txBody>
          <a:bodyPr wrap="none">
            <a:spAutoFit/>
          </a:bodyPr>
          <a:lstStyle/>
          <a:p>
            <a:r>
              <a:rPr lang="en-GB" sz="1200" dirty="0">
                <a:solidFill>
                  <a:srgbClr val="4F575C"/>
                </a:solidFill>
                <a:effectLst/>
                <a:latin typeface="Arial" panose="020B0604020202020204" pitchFamily="34" charset="0"/>
              </a:rPr>
              <a:t>Gold</a:t>
            </a:r>
          </a:p>
        </p:txBody>
      </p:sp>
      <p:sp>
        <p:nvSpPr>
          <p:cNvPr id="51" name="Rectangle 50">
            <a:extLst>
              <a:ext uri="{FF2B5EF4-FFF2-40B4-BE49-F238E27FC236}">
                <a16:creationId xmlns:a16="http://schemas.microsoft.com/office/drawing/2014/main" id="{02D74931-DBB3-9B44-90C8-D49B82730A5E}"/>
              </a:ext>
            </a:extLst>
          </p:cNvPr>
          <p:cNvSpPr/>
          <p:nvPr/>
        </p:nvSpPr>
        <p:spPr>
          <a:xfrm>
            <a:off x="7028852" y="5910853"/>
            <a:ext cx="567784" cy="276999"/>
          </a:xfrm>
          <a:prstGeom prst="rect">
            <a:avLst/>
          </a:prstGeom>
        </p:spPr>
        <p:txBody>
          <a:bodyPr wrap="none">
            <a:spAutoFit/>
          </a:bodyPr>
          <a:lstStyle/>
          <a:p>
            <a:r>
              <a:rPr lang="en-GB" sz="1200" dirty="0">
                <a:solidFill>
                  <a:srgbClr val="4F575C"/>
                </a:solidFill>
                <a:effectLst/>
                <a:latin typeface="Arial" panose="020B0604020202020204" pitchFamily="34" charset="0"/>
              </a:rPr>
              <a:t>Silver</a:t>
            </a:r>
          </a:p>
        </p:txBody>
      </p:sp>
      <p:sp>
        <p:nvSpPr>
          <p:cNvPr id="52" name="Rectangle 51">
            <a:extLst>
              <a:ext uri="{FF2B5EF4-FFF2-40B4-BE49-F238E27FC236}">
                <a16:creationId xmlns:a16="http://schemas.microsoft.com/office/drawing/2014/main" id="{2675D150-7B29-994F-AD31-0CEE403465BC}"/>
              </a:ext>
            </a:extLst>
          </p:cNvPr>
          <p:cNvSpPr/>
          <p:nvPr/>
        </p:nvSpPr>
        <p:spPr>
          <a:xfrm>
            <a:off x="3877055" y="5943564"/>
            <a:ext cx="209169" cy="219798"/>
          </a:xfrm>
          <a:prstGeom prst="rect">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3" name="Rectangle 52">
            <a:extLst>
              <a:ext uri="{FF2B5EF4-FFF2-40B4-BE49-F238E27FC236}">
                <a16:creationId xmlns:a16="http://schemas.microsoft.com/office/drawing/2014/main" id="{EE1155A2-8058-D943-9D86-D6232F578F7C}"/>
              </a:ext>
            </a:extLst>
          </p:cNvPr>
          <p:cNvSpPr/>
          <p:nvPr/>
        </p:nvSpPr>
        <p:spPr>
          <a:xfrm>
            <a:off x="4823605" y="5943564"/>
            <a:ext cx="209169" cy="219798"/>
          </a:xfrm>
          <a:prstGeom prst="rect">
            <a:avLst/>
          </a:prstGeom>
          <a:solidFill>
            <a:srgbClr val="648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4" name="Rectangle 53">
            <a:extLst>
              <a:ext uri="{FF2B5EF4-FFF2-40B4-BE49-F238E27FC236}">
                <a16:creationId xmlns:a16="http://schemas.microsoft.com/office/drawing/2014/main" id="{B3EE80BD-0044-A944-95F3-4250735A84DD}"/>
              </a:ext>
            </a:extLst>
          </p:cNvPr>
          <p:cNvSpPr/>
          <p:nvPr/>
        </p:nvSpPr>
        <p:spPr>
          <a:xfrm>
            <a:off x="6123340" y="5943564"/>
            <a:ext cx="209169" cy="219798"/>
          </a:xfrm>
          <a:prstGeom prst="rect">
            <a:avLst/>
          </a:prstGeom>
          <a:solidFill>
            <a:srgbClr val="DAA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5" name="Rectangle 54">
            <a:extLst>
              <a:ext uri="{FF2B5EF4-FFF2-40B4-BE49-F238E27FC236}">
                <a16:creationId xmlns:a16="http://schemas.microsoft.com/office/drawing/2014/main" id="{125C6A72-926B-C042-982E-579619A50120}"/>
              </a:ext>
            </a:extLst>
          </p:cNvPr>
          <p:cNvSpPr/>
          <p:nvPr/>
        </p:nvSpPr>
        <p:spPr>
          <a:xfrm>
            <a:off x="6869941" y="5943564"/>
            <a:ext cx="209169" cy="21979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Footer Placeholder 2">
            <a:extLst>
              <a:ext uri="{FF2B5EF4-FFF2-40B4-BE49-F238E27FC236}">
                <a16:creationId xmlns:a16="http://schemas.microsoft.com/office/drawing/2014/main" id="{FF0F66A5-3A9E-CD49-9366-3F709037A5FF}"/>
              </a:ext>
            </a:extLst>
          </p:cNvPr>
          <p:cNvSpPr>
            <a:spLocks noGrp="1"/>
          </p:cNvSpPr>
          <p:nvPr>
            <p:ph type="ftr" sz="quarter" idx="11"/>
          </p:nvPr>
        </p:nvSpPr>
        <p:spPr>
          <a:xfrm>
            <a:off x="281218" y="6392840"/>
            <a:ext cx="9704394" cy="353943"/>
          </a:xfrm>
        </p:spPr>
        <p:txBody>
          <a:bodyPr/>
          <a:lstStyle/>
          <a:p>
            <a:r>
              <a:rPr lang="en-US" dirty="0"/>
              <a:t>Note: See “Notes” in Appendix. Peer data based on mineral reserve estimates disclosed in such company’s respective corporate websites or technical reports. All CuEq calculations based on US$3.60/lb copper, US$1,700/oz gold, US$22/oz silver, and US$14/lb moly with no consideration for metallurgical recovery. Mine averages, Mining Intelligence, May 2018</a:t>
            </a:r>
          </a:p>
        </p:txBody>
      </p:sp>
      <p:sp>
        <p:nvSpPr>
          <p:cNvPr id="23" name="Rectangle 22">
            <a:extLst>
              <a:ext uri="{FF2B5EF4-FFF2-40B4-BE49-F238E27FC236}">
                <a16:creationId xmlns:a16="http://schemas.microsoft.com/office/drawing/2014/main" id="{8F6B1DC3-AF98-3C41-8A77-60536466971F}"/>
              </a:ext>
            </a:extLst>
          </p:cNvPr>
          <p:cNvSpPr/>
          <p:nvPr/>
        </p:nvSpPr>
        <p:spPr>
          <a:xfrm>
            <a:off x="1222604" y="1480510"/>
            <a:ext cx="10934700" cy="923331"/>
          </a:xfrm>
          <a:prstGeom prst="rect">
            <a:avLst/>
          </a:prstGeom>
          <a:solidFill>
            <a:srgbClr val="A6610D">
              <a:alpha val="126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Rectangle 28">
            <a:extLst>
              <a:ext uri="{FF2B5EF4-FFF2-40B4-BE49-F238E27FC236}">
                <a16:creationId xmlns:a16="http://schemas.microsoft.com/office/drawing/2014/main" id="{6CE23B27-4816-B34F-96FC-529AAF0E2B5B}"/>
              </a:ext>
            </a:extLst>
          </p:cNvPr>
          <p:cNvSpPr/>
          <p:nvPr/>
        </p:nvSpPr>
        <p:spPr>
          <a:xfrm>
            <a:off x="7826405" y="5910853"/>
            <a:ext cx="752578" cy="276999"/>
          </a:xfrm>
          <a:prstGeom prst="rect">
            <a:avLst/>
          </a:prstGeom>
        </p:spPr>
        <p:txBody>
          <a:bodyPr wrap="none">
            <a:spAutoFit/>
          </a:bodyPr>
          <a:lstStyle/>
          <a:p>
            <a:r>
              <a:rPr lang="en-GB" sz="1200" dirty="0">
                <a:solidFill>
                  <a:srgbClr val="4F575C"/>
                </a:solidFill>
                <a:effectLst/>
                <a:latin typeface="Arial" panose="020B0604020202020204" pitchFamily="34" charset="0"/>
              </a:rPr>
              <a:t>Average</a:t>
            </a:r>
          </a:p>
        </p:txBody>
      </p:sp>
      <p:sp>
        <p:nvSpPr>
          <p:cNvPr id="30" name="Rectangle 29">
            <a:extLst>
              <a:ext uri="{FF2B5EF4-FFF2-40B4-BE49-F238E27FC236}">
                <a16:creationId xmlns:a16="http://schemas.microsoft.com/office/drawing/2014/main" id="{194B735E-BFF7-C745-95F9-CF6B4B6E3D5F}"/>
              </a:ext>
            </a:extLst>
          </p:cNvPr>
          <p:cNvSpPr/>
          <p:nvPr/>
        </p:nvSpPr>
        <p:spPr>
          <a:xfrm>
            <a:off x="7667494" y="5943564"/>
            <a:ext cx="209169" cy="21979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5" name="Chart 4">
            <a:extLst>
              <a:ext uri="{FF2B5EF4-FFF2-40B4-BE49-F238E27FC236}">
                <a16:creationId xmlns:a16="http://schemas.microsoft.com/office/drawing/2014/main" id="{00000000-0008-0000-0200-000011480000}"/>
              </a:ext>
            </a:extLst>
          </p:cNvPr>
          <p:cNvGraphicFramePr>
            <a:graphicFrameLocks/>
          </p:cNvGraphicFramePr>
          <p:nvPr>
            <p:extLst>
              <p:ext uri="{D42A27DB-BD31-4B8C-83A1-F6EECF244321}">
                <p14:modId xmlns:p14="http://schemas.microsoft.com/office/powerpoint/2010/main" val="3517795483"/>
              </p:ext>
            </p:extLst>
          </p:nvPr>
        </p:nvGraphicFramePr>
        <p:xfrm>
          <a:off x="842564" y="1066156"/>
          <a:ext cx="9971615" cy="51494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6328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51024" y="374072"/>
            <a:ext cx="9451010" cy="462571"/>
          </a:xfrm>
        </p:spPr>
        <p:txBody>
          <a:bodyPr>
            <a:normAutofit/>
          </a:bodyPr>
          <a:lstStyle/>
          <a:p>
            <a:r>
              <a:rPr lang="en-GB" b="1" dirty="0">
                <a:solidFill>
                  <a:srgbClr val="46616D"/>
                </a:solidFill>
                <a:latin typeface="Arial Black" panose="020B0604020202020204" pitchFamily="34" charset="0"/>
                <a:cs typeface="Arial Black" panose="020B0604020202020204" pitchFamily="34" charset="0"/>
              </a:rPr>
              <a:t>FEASIBILITY STUDY SUMMARY</a:t>
            </a:r>
            <a:endParaRPr lang="en-ES" b="1">
              <a:solidFill>
                <a:srgbClr val="46616D"/>
              </a:solidFill>
              <a:latin typeface="Arial Black" panose="020B0604020202020204" pitchFamily="34" charset="0"/>
              <a:cs typeface="Arial Black" panose="020B0604020202020204" pitchFamily="34" charset="0"/>
            </a:endParaRPr>
          </a:p>
        </p:txBody>
      </p:sp>
      <p:sp>
        <p:nvSpPr>
          <p:cNvPr id="6" name="Rectangle 5">
            <a:extLst>
              <a:ext uri="{FF2B5EF4-FFF2-40B4-BE49-F238E27FC236}">
                <a16:creationId xmlns:a16="http://schemas.microsoft.com/office/drawing/2014/main" id="{39A4396D-CEF7-894D-ABBF-50E071745FB0}"/>
              </a:ext>
            </a:extLst>
          </p:cNvPr>
          <p:cNvSpPr/>
          <p:nvPr/>
        </p:nvSpPr>
        <p:spPr>
          <a:xfrm>
            <a:off x="251024" y="127865"/>
            <a:ext cx="2943434" cy="292388"/>
          </a:xfrm>
          <a:prstGeom prst="rect">
            <a:avLst/>
          </a:prstGeom>
        </p:spPr>
        <p:txBody>
          <a:bodyPr wrap="none">
            <a:spAutoFit/>
          </a:bodyPr>
          <a:lstStyle/>
          <a:p>
            <a:r>
              <a:rPr lang="en-GB" sz="1300" b="1" dirty="0">
                <a:solidFill>
                  <a:srgbClr val="A6610D"/>
                </a:solidFill>
                <a:effectLst/>
                <a:latin typeface="Arial" panose="020B0604020202020204" pitchFamily="34" charset="0"/>
              </a:rPr>
              <a:t>CASINO COPPER-GOLD PROJECT</a:t>
            </a:r>
            <a:endParaRPr lang="en-GB" sz="1300" dirty="0">
              <a:solidFill>
                <a:srgbClr val="A6610D"/>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48BE3EEA-978D-ED01-F77D-6B2A5D530DBB}"/>
              </a:ext>
            </a:extLst>
          </p:cNvPr>
          <p:cNvGrpSpPr/>
          <p:nvPr/>
        </p:nvGrpSpPr>
        <p:grpSpPr>
          <a:xfrm>
            <a:off x="0" y="1468100"/>
            <a:ext cx="12205252" cy="4717474"/>
            <a:chOff x="0" y="1468100"/>
            <a:chExt cx="12205252" cy="4717474"/>
          </a:xfrm>
        </p:grpSpPr>
        <p:pic>
          <p:nvPicPr>
            <p:cNvPr id="9" name="Picture 8">
              <a:extLst>
                <a:ext uri="{FF2B5EF4-FFF2-40B4-BE49-F238E27FC236}">
                  <a16:creationId xmlns:a16="http://schemas.microsoft.com/office/drawing/2014/main" id="{D32FCA5A-9665-694E-977E-8BD3D96BF2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68100"/>
              <a:ext cx="12205252" cy="1682750"/>
            </a:xfrm>
            <a:prstGeom prst="rect">
              <a:avLst/>
            </a:prstGeom>
          </p:spPr>
        </p:pic>
        <p:pic>
          <p:nvPicPr>
            <p:cNvPr id="11" name="Picture 10">
              <a:extLst>
                <a:ext uri="{FF2B5EF4-FFF2-40B4-BE49-F238E27FC236}">
                  <a16:creationId xmlns:a16="http://schemas.microsoft.com/office/drawing/2014/main" id="{1DAA25B5-16C2-1541-A0CB-6E77A627A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95478"/>
              <a:ext cx="12192000" cy="1681291"/>
            </a:xfrm>
            <a:prstGeom prst="rect">
              <a:avLst/>
            </a:prstGeom>
          </p:spPr>
        </p:pic>
        <p:sp>
          <p:nvSpPr>
            <p:cNvPr id="12" name="Rectangle 11">
              <a:extLst>
                <a:ext uri="{FF2B5EF4-FFF2-40B4-BE49-F238E27FC236}">
                  <a16:creationId xmlns:a16="http://schemas.microsoft.com/office/drawing/2014/main" id="{F933336B-2FA4-1A4B-B55A-420D89BB8D1F}"/>
                </a:ext>
              </a:extLst>
            </p:cNvPr>
            <p:cNvSpPr/>
            <p:nvPr/>
          </p:nvSpPr>
          <p:spPr>
            <a:xfrm>
              <a:off x="444064" y="1707236"/>
              <a:ext cx="2574744" cy="584775"/>
            </a:xfrm>
            <a:prstGeom prst="rect">
              <a:avLst/>
            </a:prstGeom>
          </p:spPr>
          <p:txBody>
            <a:bodyPr wrap="none">
              <a:spAutoFit/>
            </a:bodyPr>
            <a:lstStyle/>
            <a:p>
              <a:r>
                <a:rPr lang="en-GB" sz="3200" b="1" dirty="0">
                  <a:solidFill>
                    <a:schemeClr val="bg1"/>
                  </a:solidFill>
                  <a:effectLst/>
                  <a:latin typeface="Arial" panose="020B0604020202020204" pitchFamily="34" charset="0"/>
                </a:rPr>
                <a:t>$2.33 Billion</a:t>
              </a:r>
              <a:endParaRPr lang="en-GB" sz="3200" dirty="0">
                <a:solidFill>
                  <a:schemeClr val="bg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76947387-D4D4-014D-9C04-1D0879F73826}"/>
                </a:ext>
              </a:extLst>
            </p:cNvPr>
            <p:cNvSpPr/>
            <p:nvPr/>
          </p:nvSpPr>
          <p:spPr>
            <a:xfrm>
              <a:off x="434828" y="2294236"/>
              <a:ext cx="2058990" cy="477054"/>
            </a:xfrm>
            <a:prstGeom prst="rect">
              <a:avLst/>
            </a:prstGeom>
          </p:spPr>
          <p:txBody>
            <a:bodyPr wrap="square">
              <a:spAutoFit/>
            </a:bodyPr>
            <a:lstStyle/>
            <a:p>
              <a:pPr>
                <a:lnSpc>
                  <a:spcPts val="1480"/>
                </a:lnSpc>
              </a:pPr>
              <a:r>
                <a:rPr lang="en-GB" sz="1400" b="1" dirty="0">
                  <a:solidFill>
                    <a:schemeClr val="bg1"/>
                  </a:solidFill>
                  <a:effectLst/>
                  <a:latin typeface="Arial" panose="020B0604020202020204" pitchFamily="34" charset="0"/>
                </a:rPr>
                <a:t>NPV</a:t>
              </a:r>
              <a:endParaRPr lang="en-GB" sz="1400" dirty="0">
                <a:solidFill>
                  <a:schemeClr val="bg1"/>
                </a:solidFill>
                <a:latin typeface="Arial" panose="020B0604020202020204" pitchFamily="34" charset="0"/>
              </a:endParaRPr>
            </a:p>
            <a:p>
              <a:pPr>
                <a:lnSpc>
                  <a:spcPts val="1480"/>
                </a:lnSpc>
              </a:pPr>
              <a:r>
                <a:rPr lang="en-GB" sz="1400" b="1" dirty="0">
                  <a:solidFill>
                    <a:schemeClr val="bg1"/>
                  </a:solidFill>
                  <a:effectLst/>
                  <a:latin typeface="Arial" panose="020B0604020202020204" pitchFamily="34" charset="0"/>
                </a:rPr>
                <a:t>AFTER-TAX (8%)</a:t>
              </a:r>
              <a:endParaRPr lang="en-GB" sz="1400" dirty="0">
                <a:solidFill>
                  <a:schemeClr val="bg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C20FE2E5-3E69-0F48-B1AA-A5ABBD897EC1}"/>
                </a:ext>
              </a:extLst>
            </p:cNvPr>
            <p:cNvSpPr/>
            <p:nvPr/>
          </p:nvSpPr>
          <p:spPr>
            <a:xfrm>
              <a:off x="3865388" y="1707236"/>
              <a:ext cx="1345240" cy="584775"/>
            </a:xfrm>
            <a:prstGeom prst="rect">
              <a:avLst/>
            </a:prstGeom>
          </p:spPr>
          <p:txBody>
            <a:bodyPr wrap="square">
              <a:spAutoFit/>
            </a:bodyPr>
            <a:lstStyle/>
            <a:p>
              <a:r>
                <a:rPr lang="en-ES" sz="3200" b="1">
                  <a:solidFill>
                    <a:schemeClr val="bg1"/>
                  </a:solidFill>
                  <a:latin typeface="Arial" panose="020B0604020202020204" pitchFamily="34" charset="0"/>
                </a:rPr>
                <a:t>1</a:t>
              </a:r>
              <a:r>
                <a:rPr lang="en-CA" sz="3200" b="1" dirty="0">
                  <a:solidFill>
                    <a:schemeClr val="bg1"/>
                  </a:solidFill>
                  <a:latin typeface="Arial" panose="020B0604020202020204" pitchFamily="34" charset="0"/>
                </a:rPr>
                <a:t>8</a:t>
              </a:r>
              <a:r>
                <a:rPr lang="en-ES" sz="3200" b="1">
                  <a:solidFill>
                    <a:schemeClr val="bg1"/>
                  </a:solidFill>
                  <a:latin typeface="Arial" panose="020B0604020202020204" pitchFamily="34" charset="0"/>
                </a:rPr>
                <a:t>.</a:t>
              </a:r>
              <a:r>
                <a:rPr lang="en-CA" sz="3200" b="1" dirty="0">
                  <a:solidFill>
                    <a:schemeClr val="bg1"/>
                  </a:solidFill>
                  <a:latin typeface="Arial" panose="020B0604020202020204" pitchFamily="34" charset="0"/>
                </a:rPr>
                <a:t>1</a:t>
              </a:r>
              <a:r>
                <a:rPr lang="en-ES" sz="3200" b="1">
                  <a:solidFill>
                    <a:schemeClr val="bg1"/>
                  </a:solidFill>
                  <a:latin typeface="Arial" panose="020B0604020202020204" pitchFamily="34" charset="0"/>
                </a:rPr>
                <a:t>%</a:t>
              </a:r>
            </a:p>
          </p:txBody>
        </p:sp>
        <p:sp>
          <p:nvSpPr>
            <p:cNvPr id="15" name="Rectangle 14">
              <a:extLst>
                <a:ext uri="{FF2B5EF4-FFF2-40B4-BE49-F238E27FC236}">
                  <a16:creationId xmlns:a16="http://schemas.microsoft.com/office/drawing/2014/main" id="{64D3316F-8C54-5246-9884-48C2A1369D6B}"/>
                </a:ext>
              </a:extLst>
            </p:cNvPr>
            <p:cNvSpPr/>
            <p:nvPr/>
          </p:nvSpPr>
          <p:spPr>
            <a:xfrm>
              <a:off x="3855822" y="2294236"/>
              <a:ext cx="1440873" cy="481542"/>
            </a:xfrm>
            <a:prstGeom prst="rect">
              <a:avLst/>
            </a:prstGeom>
          </p:spPr>
          <p:txBody>
            <a:bodyPr wrap="square">
              <a:spAutoFit/>
            </a:bodyPr>
            <a:lstStyle/>
            <a:p>
              <a:pPr>
                <a:lnSpc>
                  <a:spcPts val="1480"/>
                </a:lnSpc>
              </a:pPr>
              <a:r>
                <a:rPr lang="en-GB" sz="1400" b="1" dirty="0">
                  <a:solidFill>
                    <a:schemeClr val="bg1"/>
                  </a:solidFill>
                  <a:latin typeface="Arial" panose="020B0604020202020204" pitchFamily="34" charset="0"/>
                </a:rPr>
                <a:t>IRR</a:t>
              </a:r>
            </a:p>
            <a:p>
              <a:pPr>
                <a:lnSpc>
                  <a:spcPts val="1480"/>
                </a:lnSpc>
              </a:pPr>
              <a:r>
                <a:rPr lang="en-GB" sz="1400" b="1" dirty="0">
                  <a:solidFill>
                    <a:schemeClr val="bg1"/>
                  </a:solidFill>
                  <a:latin typeface="Arial" panose="020B0604020202020204" pitchFamily="34" charset="0"/>
                </a:rPr>
                <a:t>AFTER-TAX</a:t>
              </a:r>
            </a:p>
          </p:txBody>
        </p:sp>
        <p:sp>
          <p:nvSpPr>
            <p:cNvPr id="16" name="Rectangle 15">
              <a:extLst>
                <a:ext uri="{FF2B5EF4-FFF2-40B4-BE49-F238E27FC236}">
                  <a16:creationId xmlns:a16="http://schemas.microsoft.com/office/drawing/2014/main" id="{CD5F6F1B-5F04-AD43-9B30-47E8A39F218E}"/>
                </a:ext>
              </a:extLst>
            </p:cNvPr>
            <p:cNvSpPr/>
            <p:nvPr/>
          </p:nvSpPr>
          <p:spPr>
            <a:xfrm>
              <a:off x="6109252" y="2294236"/>
              <a:ext cx="1736436" cy="481542"/>
            </a:xfrm>
            <a:prstGeom prst="rect">
              <a:avLst/>
            </a:prstGeom>
          </p:spPr>
          <p:txBody>
            <a:bodyPr wrap="square">
              <a:spAutoFit/>
            </a:bodyPr>
            <a:lstStyle/>
            <a:p>
              <a:pPr>
                <a:lnSpc>
                  <a:spcPts val="1480"/>
                </a:lnSpc>
              </a:pPr>
              <a:r>
                <a:rPr lang="en-GB" sz="1400" b="1" dirty="0">
                  <a:solidFill>
                    <a:schemeClr val="bg1"/>
                  </a:solidFill>
                  <a:latin typeface="Arial" panose="020B0604020202020204" pitchFamily="34" charset="0"/>
                </a:rPr>
                <a:t>STRIP RATIO</a:t>
              </a:r>
            </a:p>
            <a:p>
              <a:pPr>
                <a:lnSpc>
                  <a:spcPts val="1480"/>
                </a:lnSpc>
              </a:pPr>
              <a:r>
                <a:rPr lang="en-GB" sz="1400" b="1" dirty="0">
                  <a:solidFill>
                    <a:schemeClr val="bg1"/>
                  </a:solidFill>
                  <a:latin typeface="Arial" panose="020B0604020202020204" pitchFamily="34" charset="0"/>
                </a:rPr>
                <a:t>LOM</a:t>
              </a:r>
            </a:p>
          </p:txBody>
        </p:sp>
        <p:sp>
          <p:nvSpPr>
            <p:cNvPr id="17" name="Rectangle 16">
              <a:extLst>
                <a:ext uri="{FF2B5EF4-FFF2-40B4-BE49-F238E27FC236}">
                  <a16:creationId xmlns:a16="http://schemas.microsoft.com/office/drawing/2014/main" id="{8A0CDC77-55E6-CE40-A66A-21FD86AA75E5}"/>
                </a:ext>
              </a:extLst>
            </p:cNvPr>
            <p:cNvSpPr/>
            <p:nvPr/>
          </p:nvSpPr>
          <p:spPr>
            <a:xfrm>
              <a:off x="6133709" y="1707236"/>
              <a:ext cx="1345240" cy="584775"/>
            </a:xfrm>
            <a:prstGeom prst="rect">
              <a:avLst/>
            </a:prstGeom>
          </p:spPr>
          <p:txBody>
            <a:bodyPr wrap="none">
              <a:spAutoFit/>
            </a:bodyPr>
            <a:lstStyle/>
            <a:p>
              <a:r>
                <a:rPr lang="en-ES" sz="3200" b="1">
                  <a:solidFill>
                    <a:schemeClr val="bg1"/>
                  </a:solidFill>
                  <a:latin typeface="Arial" panose="020B0604020202020204" pitchFamily="34" charset="0"/>
                </a:rPr>
                <a:t>0.</a:t>
              </a:r>
              <a:r>
                <a:rPr lang="en-CA" sz="3200" b="1" dirty="0">
                  <a:solidFill>
                    <a:schemeClr val="bg1"/>
                  </a:solidFill>
                  <a:latin typeface="Arial" panose="020B0604020202020204" pitchFamily="34" charset="0"/>
                </a:rPr>
                <a:t>43</a:t>
              </a:r>
              <a:r>
                <a:rPr lang="en-ES" sz="3200" b="1">
                  <a:solidFill>
                    <a:schemeClr val="bg1"/>
                  </a:solidFill>
                  <a:latin typeface="Arial" panose="020B0604020202020204" pitchFamily="34" charset="0"/>
                </a:rPr>
                <a:t>:1</a:t>
              </a:r>
            </a:p>
          </p:txBody>
        </p:sp>
        <p:sp>
          <p:nvSpPr>
            <p:cNvPr id="18" name="Rectangle 17">
              <a:extLst>
                <a:ext uri="{FF2B5EF4-FFF2-40B4-BE49-F238E27FC236}">
                  <a16:creationId xmlns:a16="http://schemas.microsoft.com/office/drawing/2014/main" id="{A6C7C0E7-B9A6-6A41-81D4-B6B55F032229}"/>
                </a:ext>
              </a:extLst>
            </p:cNvPr>
            <p:cNvSpPr/>
            <p:nvPr/>
          </p:nvSpPr>
          <p:spPr>
            <a:xfrm>
              <a:off x="8225310" y="1707236"/>
              <a:ext cx="1596912" cy="584775"/>
            </a:xfrm>
            <a:prstGeom prst="rect">
              <a:avLst/>
            </a:prstGeom>
          </p:spPr>
          <p:txBody>
            <a:bodyPr wrap="none">
              <a:spAutoFit/>
            </a:bodyPr>
            <a:lstStyle/>
            <a:p>
              <a:r>
                <a:rPr lang="en-GB" sz="3200" b="1" dirty="0">
                  <a:solidFill>
                    <a:schemeClr val="bg1"/>
                  </a:solidFill>
                  <a:latin typeface="Arial" panose="020B0604020202020204" pitchFamily="34" charset="0"/>
                </a:rPr>
                <a:t>3 years</a:t>
              </a:r>
            </a:p>
          </p:txBody>
        </p:sp>
        <p:sp>
          <p:nvSpPr>
            <p:cNvPr id="19" name="Rectangle 18">
              <a:extLst>
                <a:ext uri="{FF2B5EF4-FFF2-40B4-BE49-F238E27FC236}">
                  <a16:creationId xmlns:a16="http://schemas.microsoft.com/office/drawing/2014/main" id="{59E22D8A-324A-F647-BF22-AE1954629DBA}"/>
                </a:ext>
              </a:extLst>
            </p:cNvPr>
            <p:cNvSpPr/>
            <p:nvPr/>
          </p:nvSpPr>
          <p:spPr>
            <a:xfrm>
              <a:off x="8195172" y="2294236"/>
              <a:ext cx="1044517" cy="307777"/>
            </a:xfrm>
            <a:prstGeom prst="rect">
              <a:avLst/>
            </a:prstGeom>
          </p:spPr>
          <p:txBody>
            <a:bodyPr wrap="none">
              <a:spAutoFit/>
            </a:bodyPr>
            <a:lstStyle/>
            <a:p>
              <a:r>
                <a:rPr lang="en-GB" sz="1400" b="1" dirty="0">
                  <a:solidFill>
                    <a:schemeClr val="bg1"/>
                  </a:solidFill>
                  <a:latin typeface="Arial" panose="020B0604020202020204" pitchFamily="34" charset="0"/>
                </a:rPr>
                <a:t>PAYBACK</a:t>
              </a:r>
            </a:p>
          </p:txBody>
        </p:sp>
        <p:sp>
          <p:nvSpPr>
            <p:cNvPr id="21" name="Rectangle 20">
              <a:extLst>
                <a:ext uri="{FF2B5EF4-FFF2-40B4-BE49-F238E27FC236}">
                  <a16:creationId xmlns:a16="http://schemas.microsoft.com/office/drawing/2014/main" id="{F0A14257-E844-D947-B0CC-024726897195}"/>
                </a:ext>
              </a:extLst>
            </p:cNvPr>
            <p:cNvSpPr/>
            <p:nvPr/>
          </p:nvSpPr>
          <p:spPr>
            <a:xfrm>
              <a:off x="445675" y="4351345"/>
              <a:ext cx="1774845" cy="584775"/>
            </a:xfrm>
            <a:prstGeom prst="rect">
              <a:avLst/>
            </a:prstGeom>
          </p:spPr>
          <p:txBody>
            <a:bodyPr wrap="none">
              <a:spAutoFit/>
            </a:bodyPr>
            <a:lstStyle/>
            <a:p>
              <a:r>
                <a:rPr lang="en-GB" sz="3200" b="1" dirty="0">
                  <a:solidFill>
                    <a:schemeClr val="bg1"/>
                  </a:solidFill>
                  <a:latin typeface="Arial" panose="020B0604020202020204" pitchFamily="34" charset="0"/>
                </a:rPr>
                <a:t>27</a:t>
              </a:r>
              <a:r>
                <a:rPr lang="en-GB" b="1" dirty="0">
                  <a:effectLst/>
                  <a:latin typeface="Arial" panose="020B0604020202020204" pitchFamily="34" charset="0"/>
                </a:rPr>
                <a:t> </a:t>
              </a:r>
              <a:r>
                <a:rPr lang="en-GB" sz="3200" b="1" dirty="0">
                  <a:solidFill>
                    <a:schemeClr val="bg1"/>
                  </a:solidFill>
                  <a:latin typeface="Arial" panose="020B0604020202020204" pitchFamily="34" charset="0"/>
                </a:rPr>
                <a:t>years</a:t>
              </a:r>
            </a:p>
          </p:txBody>
        </p:sp>
        <p:sp>
          <p:nvSpPr>
            <p:cNvPr id="22" name="Rectangle 21">
              <a:extLst>
                <a:ext uri="{FF2B5EF4-FFF2-40B4-BE49-F238E27FC236}">
                  <a16:creationId xmlns:a16="http://schemas.microsoft.com/office/drawing/2014/main" id="{FFEFBFDF-B2DA-A34F-9811-5E860107E753}"/>
                </a:ext>
              </a:extLst>
            </p:cNvPr>
            <p:cNvSpPr/>
            <p:nvPr/>
          </p:nvSpPr>
          <p:spPr>
            <a:xfrm>
              <a:off x="434828" y="4881130"/>
              <a:ext cx="2432076" cy="307777"/>
            </a:xfrm>
            <a:prstGeom prst="rect">
              <a:avLst/>
            </a:prstGeom>
          </p:spPr>
          <p:txBody>
            <a:bodyPr wrap="none">
              <a:spAutoFit/>
            </a:bodyPr>
            <a:lstStyle/>
            <a:p>
              <a:r>
                <a:rPr lang="en-GB" sz="1400" b="1" dirty="0">
                  <a:solidFill>
                    <a:schemeClr val="bg1"/>
                  </a:solidFill>
                  <a:latin typeface="Arial" panose="020B0604020202020204" pitchFamily="34" charset="0"/>
                </a:rPr>
                <a:t>MINE LIFE – Mill operation</a:t>
              </a:r>
            </a:p>
          </p:txBody>
        </p:sp>
        <p:sp>
          <p:nvSpPr>
            <p:cNvPr id="23" name="Rectangle 22">
              <a:extLst>
                <a:ext uri="{FF2B5EF4-FFF2-40B4-BE49-F238E27FC236}">
                  <a16:creationId xmlns:a16="http://schemas.microsoft.com/office/drawing/2014/main" id="{EBCE8846-E73B-754A-ACC9-95A8BED42AB9}"/>
                </a:ext>
              </a:extLst>
            </p:cNvPr>
            <p:cNvSpPr/>
            <p:nvPr/>
          </p:nvSpPr>
          <p:spPr>
            <a:xfrm>
              <a:off x="3855822" y="4351347"/>
              <a:ext cx="2233304" cy="584775"/>
            </a:xfrm>
            <a:prstGeom prst="rect">
              <a:avLst/>
            </a:prstGeom>
          </p:spPr>
          <p:txBody>
            <a:bodyPr wrap="none">
              <a:spAutoFit/>
            </a:bodyPr>
            <a:lstStyle/>
            <a:p>
              <a:r>
                <a:rPr lang="en-GB" sz="3200" b="1" dirty="0">
                  <a:solidFill>
                    <a:schemeClr val="bg1"/>
                  </a:solidFill>
                  <a:latin typeface="Arial" panose="020B0604020202020204" pitchFamily="34" charset="0"/>
                </a:rPr>
                <a:t>$10 Billion</a:t>
              </a:r>
            </a:p>
          </p:txBody>
        </p:sp>
        <p:sp>
          <p:nvSpPr>
            <p:cNvPr id="24" name="Rectangle 23">
              <a:extLst>
                <a:ext uri="{FF2B5EF4-FFF2-40B4-BE49-F238E27FC236}">
                  <a16:creationId xmlns:a16="http://schemas.microsoft.com/office/drawing/2014/main" id="{6FDC459C-3AC2-FA4C-A948-84B6FEAEDE63}"/>
                </a:ext>
              </a:extLst>
            </p:cNvPr>
            <p:cNvSpPr/>
            <p:nvPr/>
          </p:nvSpPr>
          <p:spPr>
            <a:xfrm>
              <a:off x="3855822" y="4881132"/>
              <a:ext cx="2124362" cy="523220"/>
            </a:xfrm>
            <a:prstGeom prst="rect">
              <a:avLst/>
            </a:prstGeom>
          </p:spPr>
          <p:txBody>
            <a:bodyPr wrap="square">
              <a:spAutoFit/>
            </a:bodyPr>
            <a:lstStyle/>
            <a:p>
              <a:r>
                <a:rPr lang="en-GB" sz="1400" b="1" dirty="0">
                  <a:solidFill>
                    <a:schemeClr val="bg1"/>
                  </a:solidFill>
                  <a:latin typeface="Arial" panose="020B0604020202020204" pitchFamily="34" charset="0"/>
                </a:rPr>
                <a:t>LOM CASH FLOW</a:t>
              </a:r>
            </a:p>
            <a:p>
              <a:r>
                <a:rPr lang="en-GB" sz="1400" b="1" dirty="0">
                  <a:solidFill>
                    <a:schemeClr val="bg1"/>
                  </a:solidFill>
                  <a:latin typeface="Arial" panose="020B0604020202020204" pitchFamily="34" charset="0"/>
                </a:rPr>
                <a:t>AFTER-TAX</a:t>
              </a:r>
            </a:p>
          </p:txBody>
        </p:sp>
        <p:sp>
          <p:nvSpPr>
            <p:cNvPr id="25" name="Rectangle 24">
              <a:extLst>
                <a:ext uri="{FF2B5EF4-FFF2-40B4-BE49-F238E27FC236}">
                  <a16:creationId xmlns:a16="http://schemas.microsoft.com/office/drawing/2014/main" id="{7DD736F1-13CD-C643-96D6-9D13F05087C6}"/>
                </a:ext>
              </a:extLst>
            </p:cNvPr>
            <p:cNvSpPr/>
            <p:nvPr/>
          </p:nvSpPr>
          <p:spPr>
            <a:xfrm>
              <a:off x="444064" y="5877797"/>
              <a:ext cx="6038833" cy="307777"/>
            </a:xfrm>
            <a:prstGeom prst="rect">
              <a:avLst/>
            </a:prstGeom>
          </p:spPr>
          <p:txBody>
            <a:bodyPr wrap="none">
              <a:spAutoFit/>
            </a:bodyPr>
            <a:lstStyle/>
            <a:p>
              <a:r>
                <a:rPr lang="en-GB" sz="1400" dirty="0">
                  <a:solidFill>
                    <a:srgbClr val="4F575C"/>
                  </a:solidFill>
                  <a:effectLst/>
                  <a:latin typeface="Arial" panose="020B0604020202020204" pitchFamily="34" charset="0"/>
                </a:rPr>
                <a:t>Metal Prices </a:t>
              </a:r>
              <a:r>
                <a:rPr lang="en-GB" sz="1400" b="1" dirty="0">
                  <a:solidFill>
                    <a:srgbClr val="A6610D"/>
                  </a:solidFill>
                  <a:effectLst/>
                  <a:latin typeface="Arial" panose="020B0604020202020204" pitchFamily="34" charset="0"/>
                </a:rPr>
                <a:t>Cu</a:t>
              </a:r>
              <a:r>
                <a:rPr lang="en-GB" sz="1400" dirty="0">
                  <a:solidFill>
                    <a:srgbClr val="4F575C"/>
                  </a:solidFill>
                  <a:effectLst/>
                  <a:latin typeface="Arial" panose="020B0604020202020204" pitchFamily="34" charset="0"/>
                </a:rPr>
                <a:t> US$3.60/lb </a:t>
              </a:r>
              <a:r>
                <a:rPr lang="en-GB" sz="1400" b="1" dirty="0">
                  <a:solidFill>
                    <a:srgbClr val="BF941B"/>
                  </a:solidFill>
                  <a:effectLst/>
                  <a:latin typeface="Arial" panose="020B0604020202020204" pitchFamily="34" charset="0"/>
                </a:rPr>
                <a:t>Au</a:t>
              </a:r>
              <a:r>
                <a:rPr lang="en-GB" sz="1400" dirty="0">
                  <a:solidFill>
                    <a:srgbClr val="4F575C"/>
                  </a:solidFill>
                  <a:effectLst/>
                  <a:latin typeface="Arial" panose="020B0604020202020204" pitchFamily="34" charset="0"/>
                </a:rPr>
                <a:t> US$1,700/oz </a:t>
              </a:r>
              <a:r>
                <a:rPr lang="en-GB" sz="1400" b="1" dirty="0">
                  <a:solidFill>
                    <a:schemeClr val="bg1">
                      <a:lumMod val="65000"/>
                    </a:schemeClr>
                  </a:solidFill>
                  <a:effectLst/>
                  <a:latin typeface="Arial" panose="020B0604020202020204" pitchFamily="34" charset="0"/>
                </a:rPr>
                <a:t>Ag</a:t>
              </a:r>
              <a:r>
                <a:rPr lang="en-GB" sz="1400" dirty="0">
                  <a:solidFill>
                    <a:srgbClr val="4F575C"/>
                  </a:solidFill>
                  <a:effectLst/>
                  <a:latin typeface="Arial" panose="020B0604020202020204" pitchFamily="34" charset="0"/>
                </a:rPr>
                <a:t> US$22/oz </a:t>
              </a:r>
              <a:r>
                <a:rPr lang="en-GB" sz="1400" b="1" dirty="0">
                  <a:solidFill>
                    <a:schemeClr val="tx1">
                      <a:lumMod val="50000"/>
                      <a:lumOff val="50000"/>
                    </a:schemeClr>
                  </a:solidFill>
                  <a:latin typeface="Arial" panose="020B0604020202020204" pitchFamily="34" charset="0"/>
                </a:rPr>
                <a:t>Mo</a:t>
              </a:r>
              <a:r>
                <a:rPr lang="en-GB" sz="1400" dirty="0">
                  <a:solidFill>
                    <a:srgbClr val="4F575C"/>
                  </a:solidFill>
                  <a:effectLst/>
                  <a:latin typeface="Arial" panose="020B0604020202020204" pitchFamily="34" charset="0"/>
                </a:rPr>
                <a:t> US$14/lb </a:t>
              </a:r>
            </a:p>
          </p:txBody>
        </p:sp>
        <p:cxnSp>
          <p:nvCxnSpPr>
            <p:cNvPr id="29" name="Straight Connector 28">
              <a:extLst>
                <a:ext uri="{FF2B5EF4-FFF2-40B4-BE49-F238E27FC236}">
                  <a16:creationId xmlns:a16="http://schemas.microsoft.com/office/drawing/2014/main" id="{D200E445-9049-E742-86B3-D678AC8E8AA1}"/>
                </a:ext>
              </a:extLst>
            </p:cNvPr>
            <p:cNvCxnSpPr>
              <a:cxnSpLocks/>
            </p:cNvCxnSpPr>
            <p:nvPr/>
          </p:nvCxnSpPr>
          <p:spPr>
            <a:xfrm>
              <a:off x="3551276" y="1753418"/>
              <a:ext cx="0" cy="1064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B9A573-D57D-4E41-A701-1C270D675957}"/>
                </a:ext>
              </a:extLst>
            </p:cNvPr>
            <p:cNvCxnSpPr>
              <a:cxnSpLocks/>
            </p:cNvCxnSpPr>
            <p:nvPr/>
          </p:nvCxnSpPr>
          <p:spPr>
            <a:xfrm>
              <a:off x="5818908" y="1753418"/>
              <a:ext cx="0" cy="1064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5FEDC6-D26C-0343-9EDA-8B8971861862}"/>
                </a:ext>
              </a:extLst>
            </p:cNvPr>
            <p:cNvCxnSpPr>
              <a:cxnSpLocks/>
            </p:cNvCxnSpPr>
            <p:nvPr/>
          </p:nvCxnSpPr>
          <p:spPr>
            <a:xfrm>
              <a:off x="7996716" y="1753418"/>
              <a:ext cx="0" cy="1064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87C6B9-C188-8044-83AB-873043E6AEF9}"/>
                </a:ext>
              </a:extLst>
            </p:cNvPr>
            <p:cNvCxnSpPr>
              <a:cxnSpLocks/>
            </p:cNvCxnSpPr>
            <p:nvPr/>
          </p:nvCxnSpPr>
          <p:spPr>
            <a:xfrm>
              <a:off x="3551276" y="4370976"/>
              <a:ext cx="0" cy="1064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72B92922-062B-BE4E-93F3-0AA208F9D18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1506" y="4107046"/>
              <a:ext cx="4640493" cy="1654346"/>
            </a:xfrm>
            <a:prstGeom prst="rect">
              <a:avLst/>
            </a:prstGeom>
          </p:spPr>
        </p:pic>
        <p:pic>
          <p:nvPicPr>
            <p:cNvPr id="36" name="Picture 35" descr="A picture containing yellow&#10;&#10;Description automatically generated">
              <a:extLst>
                <a:ext uri="{FF2B5EF4-FFF2-40B4-BE49-F238E27FC236}">
                  <a16:creationId xmlns:a16="http://schemas.microsoft.com/office/drawing/2014/main" id="{118084DC-CD68-A84B-B549-940C7E3F13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4524" y="1479668"/>
              <a:ext cx="2030728" cy="1672983"/>
            </a:xfrm>
            <a:prstGeom prst="rect">
              <a:avLst/>
            </a:prstGeom>
          </p:spPr>
        </p:pic>
      </p:gr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fld id="{DA9E4BAC-55B2-F44F-9957-0074160C827B}" type="slidenum">
              <a:rPr lang="en-ES" smtClean="0"/>
              <a:t>12</a:t>
            </a:fld>
            <a:endParaRPr lang="en-ES"/>
          </a:p>
        </p:txBody>
      </p:sp>
      <p:sp>
        <p:nvSpPr>
          <p:cNvPr id="3" name="Footer Placeholder 2">
            <a:extLst>
              <a:ext uri="{FF2B5EF4-FFF2-40B4-BE49-F238E27FC236}">
                <a16:creationId xmlns:a16="http://schemas.microsoft.com/office/drawing/2014/main" id="{F214521C-E6BF-2B41-B585-9CD93045FC0F}"/>
              </a:ext>
            </a:extLst>
          </p:cNvPr>
          <p:cNvSpPr>
            <a:spLocks noGrp="1"/>
          </p:cNvSpPr>
          <p:nvPr>
            <p:ph type="ftr" sz="quarter" idx="11"/>
          </p:nvPr>
        </p:nvSpPr>
        <p:spPr/>
        <p:txBody>
          <a:bodyPr/>
          <a:lstStyle/>
          <a:p>
            <a:r>
              <a:rPr lang="en-US" dirty="0"/>
              <a:t>Note: Based on Casino Copper-Gold 2022 Feasibility Study at base case metal prices. See “Notes” in Appendix.</a:t>
            </a:r>
          </a:p>
        </p:txBody>
      </p:sp>
    </p:spTree>
    <p:extLst>
      <p:ext uri="{BB962C8B-B14F-4D97-AF65-F5344CB8AC3E}">
        <p14:creationId xmlns:p14="http://schemas.microsoft.com/office/powerpoint/2010/main" val="3502322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68ACC27-EC57-D84F-9608-F86BD662A072}"/>
              </a:ext>
            </a:extLst>
          </p:cNvPr>
          <p:cNvGrpSpPr/>
          <p:nvPr/>
        </p:nvGrpSpPr>
        <p:grpSpPr>
          <a:xfrm>
            <a:off x="0" y="1269104"/>
            <a:ext cx="12192000" cy="1682791"/>
            <a:chOff x="-1" y="1078360"/>
            <a:chExt cx="12084892" cy="1579540"/>
          </a:xfrm>
        </p:grpSpPr>
        <p:pic>
          <p:nvPicPr>
            <p:cNvPr id="28" name="Picture 27">
              <a:extLst>
                <a:ext uri="{FF2B5EF4-FFF2-40B4-BE49-F238E27FC236}">
                  <a16:creationId xmlns:a16="http://schemas.microsoft.com/office/drawing/2014/main" id="{32D5169D-C4E2-9646-B7A2-02F698C48E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3E0C4CCF-28A0-3D44-A610-3AEA8242830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 name="Title 1">
            <a:extLst>
              <a:ext uri="{FF2B5EF4-FFF2-40B4-BE49-F238E27FC236}">
                <a16:creationId xmlns:a16="http://schemas.microsoft.com/office/drawing/2014/main" id="{924A6752-159E-714F-9556-70F9A8459CAC}"/>
              </a:ext>
            </a:extLst>
          </p:cNvPr>
          <p:cNvSpPr>
            <a:spLocks noGrp="1"/>
          </p:cNvSpPr>
          <p:nvPr>
            <p:ph type="title"/>
          </p:nvPr>
        </p:nvSpPr>
        <p:spPr/>
        <p:txBody>
          <a:bodyPr>
            <a:normAutofit/>
          </a:bodyPr>
          <a:lstStyle/>
          <a:p>
            <a:r>
              <a:rPr lang="en-US" b="1" dirty="0">
                <a:solidFill>
                  <a:srgbClr val="46616D"/>
                </a:solidFill>
                <a:latin typeface="Arial Black" panose="020B0A04020102020204" pitchFamily="34" charset="0"/>
                <a:cs typeface="Arial Black" panose="020B0604020202020204" pitchFamily="34" charset="0"/>
              </a:rPr>
              <a:t>GREAT ECONOMICS AT CONSERVATIVE PRICES</a:t>
            </a:r>
            <a:endParaRPr lang="en-US" b="1" dirty="0">
              <a:solidFill>
                <a:srgbClr val="46616D"/>
              </a:solidFill>
              <a:latin typeface="Arial Black" panose="020B0604020202020204" pitchFamily="34" charset="0"/>
              <a:cs typeface="Arial Black" panose="020B0604020202020204" pitchFamily="34" charset="0"/>
            </a:endParaRPr>
          </a:p>
        </p:txBody>
      </p:sp>
      <p:sp>
        <p:nvSpPr>
          <p:cNvPr id="15" name="Slide Number Placeholder 4">
            <a:extLst>
              <a:ext uri="{FF2B5EF4-FFF2-40B4-BE49-F238E27FC236}">
                <a16:creationId xmlns:a16="http://schemas.microsoft.com/office/drawing/2014/main" id="{9F9CF7AB-7817-6B47-B873-83EDAF09A9A9}"/>
              </a:ext>
            </a:extLst>
          </p:cNvPr>
          <p:cNvSpPr>
            <a:spLocks noGrp="1"/>
          </p:cNvSpPr>
          <p:nvPr>
            <p:ph type="sldNum" sz="quarter" idx="12"/>
          </p:nvPr>
        </p:nvSpPr>
        <p:spPr>
          <a:xfrm>
            <a:off x="11252419" y="6367711"/>
            <a:ext cx="398979" cy="373441"/>
          </a:xfrm>
        </p:spPr>
        <p:txBody>
          <a:bodyPr/>
          <a:lstStyle/>
          <a:p>
            <a:fld id="{B4BF503D-18A3-9041-84E8-1916E563D54F}" type="slidenum">
              <a:rPr lang="en-US" smtClean="0"/>
              <a:pPr/>
              <a:t>13</a:t>
            </a:fld>
            <a:endParaRPr lang="en-US" dirty="0"/>
          </a:p>
        </p:txBody>
      </p:sp>
      <p:sp>
        <p:nvSpPr>
          <p:cNvPr id="3" name="Footer Placeholder 2">
            <a:extLst>
              <a:ext uri="{FF2B5EF4-FFF2-40B4-BE49-F238E27FC236}">
                <a16:creationId xmlns:a16="http://schemas.microsoft.com/office/drawing/2014/main" id="{5DF41FB4-6E29-D346-8FCB-0EB6E6AE5270}"/>
              </a:ext>
            </a:extLst>
          </p:cNvPr>
          <p:cNvSpPr>
            <a:spLocks noGrp="1"/>
          </p:cNvSpPr>
          <p:nvPr>
            <p:ph type="ftr" sz="quarter" idx="11"/>
          </p:nvPr>
        </p:nvSpPr>
        <p:spPr>
          <a:xfrm>
            <a:off x="281218" y="6458242"/>
            <a:ext cx="9613855" cy="223138"/>
          </a:xfrm>
        </p:spPr>
        <p:txBody>
          <a:bodyPr/>
          <a:lstStyle/>
          <a:p>
            <a:r>
              <a:rPr lang="en-US" dirty="0"/>
              <a:t>Note: Based on Casino Copper-Gold 2022 Feasibility Study.  See “Notes” in Appendix.  </a:t>
            </a:r>
          </a:p>
        </p:txBody>
      </p:sp>
      <p:sp>
        <p:nvSpPr>
          <p:cNvPr id="12" name="Rectangle 11">
            <a:extLst>
              <a:ext uri="{FF2B5EF4-FFF2-40B4-BE49-F238E27FC236}">
                <a16:creationId xmlns:a16="http://schemas.microsoft.com/office/drawing/2014/main" id="{59A6998A-DB3C-4C4E-9260-51BB7E3F99E2}"/>
              </a:ext>
            </a:extLst>
          </p:cNvPr>
          <p:cNvSpPr/>
          <p:nvPr/>
        </p:nvSpPr>
        <p:spPr>
          <a:xfrm>
            <a:off x="251024" y="127865"/>
            <a:ext cx="2943434" cy="292388"/>
          </a:xfrm>
          <a:prstGeom prst="rect">
            <a:avLst/>
          </a:prstGeom>
        </p:spPr>
        <p:txBody>
          <a:bodyPr wrap="none">
            <a:spAutoFit/>
          </a:bodyPr>
          <a:lstStyle/>
          <a:p>
            <a:r>
              <a:rPr lang="en-GB" sz="1300" b="1" dirty="0">
                <a:solidFill>
                  <a:srgbClr val="A6610D"/>
                </a:solidFill>
                <a:effectLst/>
                <a:latin typeface="Arial" panose="020B0604020202020204" pitchFamily="34" charset="0"/>
              </a:rPr>
              <a:t>CASINO COPPER-GOLD PROJECT</a:t>
            </a:r>
            <a:endParaRPr lang="en-GB" sz="1300" dirty="0">
              <a:solidFill>
                <a:srgbClr val="A6610D"/>
              </a:solidFill>
              <a:effectLst/>
              <a:latin typeface="Arial" panose="020B0604020202020204" pitchFamily="34" charset="0"/>
            </a:endParaRPr>
          </a:p>
        </p:txBody>
      </p:sp>
      <p:sp>
        <p:nvSpPr>
          <p:cNvPr id="5" name="Rectangle 4">
            <a:extLst>
              <a:ext uri="{FF2B5EF4-FFF2-40B4-BE49-F238E27FC236}">
                <a16:creationId xmlns:a16="http://schemas.microsoft.com/office/drawing/2014/main" id="{92E9A5A6-8BA8-AEB9-1BD2-61CE4D0B9BE5}"/>
              </a:ext>
            </a:extLst>
          </p:cNvPr>
          <p:cNvSpPr/>
          <p:nvPr/>
        </p:nvSpPr>
        <p:spPr>
          <a:xfrm>
            <a:off x="1136823" y="1449859"/>
            <a:ext cx="7152935" cy="4860325"/>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3">
            <a:extLst>
              <a:ext uri="{FF2B5EF4-FFF2-40B4-BE49-F238E27FC236}">
                <a16:creationId xmlns:a16="http://schemas.microsoft.com/office/drawing/2014/main" id="{DEB00D68-9DC8-965B-A317-F9FEE630469B}"/>
              </a:ext>
            </a:extLst>
          </p:cNvPr>
          <p:cNvGraphicFramePr>
            <a:graphicFrameLocks noGrp="1"/>
          </p:cNvGraphicFramePr>
          <p:nvPr>
            <p:extLst>
              <p:ext uri="{D42A27DB-BD31-4B8C-83A1-F6EECF244321}">
                <p14:modId xmlns:p14="http://schemas.microsoft.com/office/powerpoint/2010/main" val="4050143369"/>
              </p:ext>
            </p:extLst>
          </p:nvPr>
        </p:nvGraphicFramePr>
        <p:xfrm>
          <a:off x="1252833" y="1576021"/>
          <a:ext cx="6907842" cy="4607999"/>
        </p:xfrm>
        <a:graphic>
          <a:graphicData uri="http://schemas.openxmlformats.org/drawingml/2006/table">
            <a:tbl>
              <a:tblPr firstRow="1" bandRow="1">
                <a:tableStyleId>{5C22544A-7EE6-4342-B048-85BDC9FD1C3A}</a:tableStyleId>
              </a:tblPr>
              <a:tblGrid>
                <a:gridCol w="4817129">
                  <a:extLst>
                    <a:ext uri="{9D8B030D-6E8A-4147-A177-3AD203B41FA5}">
                      <a16:colId xmlns:a16="http://schemas.microsoft.com/office/drawing/2014/main" val="104159446"/>
                    </a:ext>
                  </a:extLst>
                </a:gridCol>
                <a:gridCol w="941970">
                  <a:extLst>
                    <a:ext uri="{9D8B030D-6E8A-4147-A177-3AD203B41FA5}">
                      <a16:colId xmlns:a16="http://schemas.microsoft.com/office/drawing/2014/main" val="4129927029"/>
                    </a:ext>
                  </a:extLst>
                </a:gridCol>
                <a:gridCol w="1148743">
                  <a:extLst>
                    <a:ext uri="{9D8B030D-6E8A-4147-A177-3AD203B41FA5}">
                      <a16:colId xmlns:a16="http://schemas.microsoft.com/office/drawing/2014/main" val="2326068260"/>
                    </a:ext>
                  </a:extLst>
                </a:gridCol>
              </a:tblGrid>
              <a:tr h="418909">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cap="all" dirty="0">
                          <a:solidFill>
                            <a:srgbClr val="A6610C"/>
                          </a:solidFill>
                        </a:rPr>
                        <a:t>ECONOMICS</a:t>
                      </a:r>
                      <a:endParaRPr lang="en-US" sz="1400" dirty="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300" b="1" kern="1200" dirty="0">
                        <a:solidFill>
                          <a:srgbClr val="47616D"/>
                        </a:solidFill>
                        <a:latin typeface="+mn-lt"/>
                        <a:ea typeface="+mn-ea"/>
                        <a:cs typeface="+mn-cs"/>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47616D"/>
                          </a:solidFill>
                          <a:latin typeface="+mn-lt"/>
                          <a:ea typeface="+mn-ea"/>
                          <a:cs typeface="+mn-cs"/>
                        </a:rPr>
                        <a:t>BASE CASE</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418909">
                <a:tc>
                  <a:txBody>
                    <a:bodyPr/>
                    <a:lstStyle/>
                    <a:p>
                      <a:pPr>
                        <a:lnSpc>
                          <a:spcPts val="1680"/>
                        </a:lnSpc>
                      </a:pPr>
                      <a:r>
                        <a:rPr lang="en-US" sz="1300" b="0" dirty="0">
                          <a:solidFill>
                            <a:srgbClr val="4D4D4D"/>
                          </a:solidFill>
                          <a:latin typeface="+mn-lt"/>
                        </a:rPr>
                        <a:t>Copper</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200" b="0" dirty="0">
                          <a:solidFill>
                            <a:srgbClr val="4D4D4D"/>
                          </a:solidFill>
                          <a:latin typeface="+mn-lt"/>
                        </a:rPr>
                        <a:t>(US$/lb)</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200" b="0" dirty="0">
                          <a:solidFill>
                            <a:srgbClr val="4D4D4D"/>
                          </a:solidFill>
                          <a:latin typeface="+mn-lt"/>
                        </a:rPr>
                        <a:t>3.60</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3739678771"/>
                  </a:ext>
                </a:extLst>
              </a:tr>
              <a:tr h="418909">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Gold </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200" b="0" dirty="0">
                          <a:solidFill>
                            <a:srgbClr val="4D4D4D"/>
                          </a:solidFill>
                          <a:latin typeface="+mn-lt"/>
                        </a:rPr>
                        <a:t>(US$/oz)</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tc>
                  <a:txBody>
                    <a:bodyPr/>
                    <a:lstStyle/>
                    <a:p>
                      <a:pPr marL="0" algn="r" defTabSz="914400" rtl="0" eaLnBrk="1" latinLnBrk="0" hangingPunct="1">
                        <a:lnSpc>
                          <a:spcPts val="1680"/>
                        </a:lnSpc>
                      </a:pPr>
                      <a:r>
                        <a:rPr lang="en-US" sz="1300" b="0" kern="1200" dirty="0">
                          <a:solidFill>
                            <a:srgbClr val="4D4D4D"/>
                          </a:solidFill>
                          <a:latin typeface="+mn-lt"/>
                          <a:ea typeface="+mn-ea"/>
                          <a:cs typeface="+mn-cs"/>
                        </a:rPr>
                        <a:t>1,700</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extLst>
                  <a:ext uri="{0D108BD9-81ED-4DB2-BD59-A6C34878D82A}">
                    <a16:rowId xmlns:a16="http://schemas.microsoft.com/office/drawing/2014/main" val="2263624856"/>
                  </a:ext>
                </a:extLst>
              </a:tr>
              <a:tr h="418909">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Molybdenum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200" b="0" dirty="0">
                          <a:solidFill>
                            <a:srgbClr val="4D4D4D"/>
                          </a:solidFill>
                          <a:latin typeface="+mn-lt"/>
                        </a:rPr>
                        <a:t>(US$/</a:t>
                      </a:r>
                      <a:r>
                        <a:rPr lang="en-US" sz="1200" b="0" dirty="0" err="1">
                          <a:solidFill>
                            <a:srgbClr val="4D4D4D"/>
                          </a:solidFill>
                          <a:latin typeface="+mn-lt"/>
                        </a:rPr>
                        <a:t>lb</a:t>
                      </a:r>
                      <a:r>
                        <a:rPr lang="en-US" sz="1200" b="0" dirty="0">
                          <a:solidFill>
                            <a:srgbClr val="4D4D4D"/>
                          </a:solidFill>
                          <a:latin typeface="+mn-lt"/>
                        </a:rPr>
                        <a: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algn="r" defTabSz="914400" rtl="0" eaLnBrk="1" latinLnBrk="0" hangingPunct="1">
                        <a:lnSpc>
                          <a:spcPts val="1680"/>
                        </a:lnSpc>
                      </a:pPr>
                      <a:r>
                        <a:rPr lang="en-US" sz="1300" b="0" kern="1200">
                          <a:solidFill>
                            <a:srgbClr val="4D4D4D"/>
                          </a:solidFill>
                          <a:latin typeface="+mn-lt"/>
                          <a:ea typeface="+mn-ea"/>
                          <a:cs typeface="+mn-cs"/>
                        </a:rPr>
                        <a:t>14.00</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Silver</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a:solidFill>
                            <a:srgbClr val="4D4D4D"/>
                          </a:solidFill>
                          <a:latin typeface="+mn-lt"/>
                        </a:rPr>
                        <a:t>(US$/oz)</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22.00</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5319076"/>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Foreign Exchange</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(US$:C$)</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0.80</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extLst>
                  <a:ext uri="{0D108BD9-81ED-4DB2-BD59-A6C34878D82A}">
                    <a16:rowId xmlns:a16="http://schemas.microsoft.com/office/drawing/2014/main" val="1507099102"/>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NPV @ 8% (after-tax)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(C$ 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2,334</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IRR (100% equity) (after-tax)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18.1</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3680548458"/>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Cash Flow (Y1-Y4) (after-tax)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(C$ M/y)</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951</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5568202"/>
                  </a:ext>
                </a:extLst>
              </a:tr>
              <a:tr h="418909">
                <a:tc>
                  <a:txBody>
                    <a:bodyPr/>
                    <a:lstStyle/>
                    <a:p>
                      <a:pPr marL="0" algn="l" defTabSz="914400" rtl="0" eaLnBrk="1" latinLnBrk="0" hangingPunct="1">
                        <a:lnSpc>
                          <a:spcPts val="1680"/>
                        </a:lnSpc>
                      </a:pPr>
                      <a:r>
                        <a:rPr lang="en-US" sz="1300" b="0" kern="1200">
                          <a:solidFill>
                            <a:srgbClr val="4D4D4D"/>
                          </a:solidFill>
                          <a:latin typeface="+mn-lt"/>
                          <a:ea typeface="+mn-ea"/>
                          <a:cs typeface="+mn-cs"/>
                        </a:rPr>
                        <a:t>Cash Flow (LOM) (after-tax)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(C$ M/y)</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a:solidFill>
                            <a:srgbClr val="4D4D4D"/>
                          </a:solidFill>
                          <a:latin typeface="+mn-lt"/>
                          <a:ea typeface="+mn-ea"/>
                          <a:cs typeface="+mn-cs"/>
                        </a:rPr>
                        <a:t>517</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E5C676"/>
                      </a:solidFill>
                      <a:prstDash val="solid"/>
                      <a:round/>
                      <a:headEnd type="none" w="med" len="med"/>
                      <a:tailEnd type="none" w="med" len="med"/>
                    </a:lnB>
                    <a:solidFill>
                      <a:srgbClr val="FFFBF4"/>
                    </a:solidFill>
                  </a:tcPr>
                </a:tc>
                <a:extLst>
                  <a:ext uri="{0D108BD9-81ED-4DB2-BD59-A6C34878D82A}">
                    <a16:rowId xmlns:a16="http://schemas.microsoft.com/office/drawing/2014/main" val="3482437554"/>
                  </a:ext>
                </a:extLst>
              </a:tr>
              <a:tr h="418909">
                <a:tc>
                  <a:txBody>
                    <a:bodyPr/>
                    <a:lstStyle/>
                    <a:p>
                      <a:pPr marL="0" algn="l" defTabSz="914400" rtl="0" eaLnBrk="1" latinLnBrk="0" hangingPunct="1">
                        <a:lnSpc>
                          <a:spcPts val="1680"/>
                        </a:lnSpc>
                      </a:pPr>
                      <a:r>
                        <a:rPr lang="en-US" sz="1300" b="1" kern="1200">
                          <a:solidFill>
                            <a:srgbClr val="A6610C"/>
                          </a:solidFill>
                          <a:latin typeface="+mn-lt"/>
                          <a:ea typeface="+mn-ea"/>
                          <a:cs typeface="+mn-cs"/>
                        </a:rPr>
                        <a:t>PAYBACK </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(years)</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a:solidFill>
                            <a:srgbClr val="4D4D4D"/>
                          </a:solidFill>
                          <a:latin typeface="+mn-lt"/>
                          <a:ea typeface="+mn-ea"/>
                          <a:cs typeface="+mn-cs"/>
                        </a:rPr>
                        <a:t>3.3</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28575" cap="flat" cmpd="sng" algn="ctr">
                      <a:solidFill>
                        <a:srgbClr val="E5C676"/>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660050041"/>
                  </a:ext>
                </a:extLst>
              </a:tr>
            </a:tbl>
          </a:graphicData>
        </a:graphic>
      </p:graphicFrame>
      <p:pic>
        <p:nvPicPr>
          <p:cNvPr id="11" name="Picture 10">
            <a:extLst>
              <a:ext uri="{FF2B5EF4-FFF2-40B4-BE49-F238E27FC236}">
                <a16:creationId xmlns:a16="http://schemas.microsoft.com/office/drawing/2014/main" id="{9CF2B546-41C1-0462-BF84-91B5C0657C44}"/>
              </a:ext>
            </a:extLst>
          </p:cNvPr>
          <p:cNvPicPr>
            <a:picLocks noChangeAspect="1"/>
          </p:cNvPicPr>
          <p:nvPr/>
        </p:nvPicPr>
        <p:blipFill rotWithShape="1">
          <a:blip r:embed="rId4"/>
          <a:srcRect t="-1371" b="2167"/>
          <a:stretch/>
        </p:blipFill>
        <p:spPr>
          <a:xfrm>
            <a:off x="8765861" y="1381707"/>
            <a:ext cx="2686047" cy="4928477"/>
          </a:xfrm>
          <a:prstGeom prst="rect">
            <a:avLst/>
          </a:prstGeom>
        </p:spPr>
      </p:pic>
    </p:spTree>
    <p:extLst>
      <p:ext uri="{BB962C8B-B14F-4D97-AF65-F5344CB8AC3E}">
        <p14:creationId xmlns:p14="http://schemas.microsoft.com/office/powerpoint/2010/main" val="217491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A4DBA-0C7F-AE44-A4B7-75538B28B394}"/>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77C4F37F-7682-845B-F55B-C0B61C628076}"/>
              </a:ext>
            </a:extLst>
          </p:cNvPr>
          <p:cNvGrpSpPr/>
          <p:nvPr/>
        </p:nvGrpSpPr>
        <p:grpSpPr>
          <a:xfrm>
            <a:off x="0" y="1269104"/>
            <a:ext cx="12192000" cy="1682791"/>
            <a:chOff x="-1" y="1078360"/>
            <a:chExt cx="12084892" cy="1579540"/>
          </a:xfrm>
        </p:grpSpPr>
        <p:pic>
          <p:nvPicPr>
            <p:cNvPr id="28" name="Picture 27">
              <a:extLst>
                <a:ext uri="{FF2B5EF4-FFF2-40B4-BE49-F238E27FC236}">
                  <a16:creationId xmlns:a16="http://schemas.microsoft.com/office/drawing/2014/main" id="{21441C0E-BD08-D1AE-F2C6-DD77B4ED73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8D9E0A7D-727C-ABE0-6FA4-86190FF6D5C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 name="Title 1">
            <a:extLst>
              <a:ext uri="{FF2B5EF4-FFF2-40B4-BE49-F238E27FC236}">
                <a16:creationId xmlns:a16="http://schemas.microsoft.com/office/drawing/2014/main" id="{CA1322F4-9D20-9ED1-E532-8861E47EA030}"/>
              </a:ext>
            </a:extLst>
          </p:cNvPr>
          <p:cNvSpPr>
            <a:spLocks noGrp="1"/>
          </p:cNvSpPr>
          <p:nvPr>
            <p:ph type="title"/>
          </p:nvPr>
        </p:nvSpPr>
        <p:spPr/>
        <p:txBody>
          <a:bodyPr/>
          <a:lstStyle/>
          <a:p>
            <a:r>
              <a:rPr lang="en-US" b="1">
                <a:solidFill>
                  <a:srgbClr val="46616D"/>
                </a:solidFill>
                <a:latin typeface="Arial Black" panose="020B0A04020102020204" pitchFamily="34" charset="0"/>
              </a:rPr>
              <a:t>ECONOMIC THROUGHOUT </a:t>
            </a:r>
            <a:r>
              <a:rPr lang="en-US" b="1">
                <a:solidFill>
                  <a:srgbClr val="46616D"/>
                </a:solidFill>
                <a:latin typeface="Arial Black" panose="020B0A04020102020204" pitchFamily="34" charset="0"/>
                <a:cs typeface="Arial Black" panose="020B0604020202020204" pitchFamily="34" charset="0"/>
              </a:rPr>
              <a:t>THE COMMODITY </a:t>
            </a:r>
            <a:r>
              <a:rPr lang="en-US" b="1">
                <a:solidFill>
                  <a:srgbClr val="46616D"/>
                </a:solidFill>
                <a:latin typeface="Arial Black" panose="020B0604020202020204" pitchFamily="34" charset="0"/>
                <a:cs typeface="Arial Black" panose="020B0604020202020204" pitchFamily="34" charset="0"/>
              </a:rPr>
              <a:t>CYCLE</a:t>
            </a:r>
          </a:p>
        </p:txBody>
      </p:sp>
      <p:sp>
        <p:nvSpPr>
          <p:cNvPr id="15" name="Slide Number Placeholder 4">
            <a:extLst>
              <a:ext uri="{FF2B5EF4-FFF2-40B4-BE49-F238E27FC236}">
                <a16:creationId xmlns:a16="http://schemas.microsoft.com/office/drawing/2014/main" id="{85E7077A-B965-C681-5254-E1462350B9CF}"/>
              </a:ext>
            </a:extLst>
          </p:cNvPr>
          <p:cNvSpPr>
            <a:spLocks noGrp="1"/>
          </p:cNvSpPr>
          <p:nvPr>
            <p:ph type="sldNum" sz="quarter" idx="12"/>
          </p:nvPr>
        </p:nvSpPr>
        <p:spPr>
          <a:xfrm>
            <a:off x="11252419" y="6367711"/>
            <a:ext cx="398979" cy="373441"/>
          </a:xfrm>
        </p:spPr>
        <p:txBody>
          <a:bodyPr/>
          <a:lstStyle/>
          <a:p>
            <a:fld id="{B4BF503D-18A3-9041-84E8-1916E563D54F}" type="slidenum">
              <a:rPr lang="en-US" smtClean="0"/>
              <a:pPr/>
              <a:t>14</a:t>
            </a:fld>
            <a:endParaRPr lang="en-US"/>
          </a:p>
        </p:txBody>
      </p:sp>
      <p:sp>
        <p:nvSpPr>
          <p:cNvPr id="4" name="Rectangle 3">
            <a:extLst>
              <a:ext uri="{FF2B5EF4-FFF2-40B4-BE49-F238E27FC236}">
                <a16:creationId xmlns:a16="http://schemas.microsoft.com/office/drawing/2014/main" id="{E29914CC-07CA-69D2-2FF2-D03310F59887}"/>
              </a:ext>
            </a:extLst>
          </p:cNvPr>
          <p:cNvSpPr/>
          <p:nvPr/>
        </p:nvSpPr>
        <p:spPr>
          <a:xfrm>
            <a:off x="1064358" y="1650364"/>
            <a:ext cx="8986492" cy="4658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Footer Placeholder 2">
            <a:extLst>
              <a:ext uri="{FF2B5EF4-FFF2-40B4-BE49-F238E27FC236}">
                <a16:creationId xmlns:a16="http://schemas.microsoft.com/office/drawing/2014/main" id="{3FBAB225-8586-F70E-4ED6-BBCC7606674A}"/>
              </a:ext>
            </a:extLst>
          </p:cNvPr>
          <p:cNvSpPr>
            <a:spLocks noGrp="1"/>
          </p:cNvSpPr>
          <p:nvPr>
            <p:ph type="ftr" sz="quarter" idx="11"/>
          </p:nvPr>
        </p:nvSpPr>
        <p:spPr>
          <a:xfrm>
            <a:off x="281218" y="6458242"/>
            <a:ext cx="9613855" cy="223138"/>
          </a:xfrm>
        </p:spPr>
        <p:txBody>
          <a:bodyPr/>
          <a:lstStyle/>
          <a:p>
            <a:r>
              <a:rPr lang="en-US" dirty="0"/>
              <a:t>Note: Based on Casino Copper-Gold 2022 Feasibility Study.  See “Notes” in Appendix.  Base case metal prices used for commodities not listed. Exchange Rate 0.80$US.  NPV and IRR after tax.</a:t>
            </a:r>
          </a:p>
        </p:txBody>
      </p:sp>
      <p:sp>
        <p:nvSpPr>
          <p:cNvPr id="12" name="Rectangle 11">
            <a:extLst>
              <a:ext uri="{FF2B5EF4-FFF2-40B4-BE49-F238E27FC236}">
                <a16:creationId xmlns:a16="http://schemas.microsoft.com/office/drawing/2014/main" id="{43F898E7-10D0-1BD5-03B9-44193BA30C9F}"/>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grpSp>
        <p:nvGrpSpPr>
          <p:cNvPr id="17" name="Group 16">
            <a:extLst>
              <a:ext uri="{FF2B5EF4-FFF2-40B4-BE49-F238E27FC236}">
                <a16:creationId xmlns:a16="http://schemas.microsoft.com/office/drawing/2014/main" id="{342B4040-589E-5E3A-5EC3-89E88387DD89}"/>
              </a:ext>
            </a:extLst>
          </p:cNvPr>
          <p:cNvGrpSpPr/>
          <p:nvPr/>
        </p:nvGrpSpPr>
        <p:grpSpPr>
          <a:xfrm>
            <a:off x="10295303" y="3135750"/>
            <a:ext cx="1889154" cy="2556000"/>
            <a:chOff x="10295303" y="3076640"/>
            <a:chExt cx="1889154" cy="2556000"/>
          </a:xfrm>
        </p:grpSpPr>
        <p:sp>
          <p:nvSpPr>
            <p:cNvPr id="16" name="Rectangle 15">
              <a:extLst>
                <a:ext uri="{FF2B5EF4-FFF2-40B4-BE49-F238E27FC236}">
                  <a16:creationId xmlns:a16="http://schemas.microsoft.com/office/drawing/2014/main" id="{924D74B1-5DD7-BA6B-ACB8-370EB693271E}"/>
                </a:ext>
              </a:extLst>
            </p:cNvPr>
            <p:cNvSpPr/>
            <p:nvPr/>
          </p:nvSpPr>
          <p:spPr>
            <a:xfrm>
              <a:off x="10517477" y="4149753"/>
              <a:ext cx="1444807" cy="528350"/>
            </a:xfrm>
            <a:prstGeom prst="rect">
              <a:avLst/>
            </a:prstGeom>
            <a:solidFill>
              <a:srgbClr val="97A4B8">
                <a:alpha val="20000"/>
              </a:srgbClr>
            </a:solidFill>
            <a:ln w="12700">
              <a:solidFill>
                <a:srgbClr val="46616D"/>
              </a:solidFill>
            </a:ln>
          </p:spPr>
          <p:txBody>
            <a:bodyPr wrap="square">
              <a:spAutoFit/>
            </a:bodyPr>
            <a:lstStyle/>
            <a:p>
              <a:pPr algn="ctr">
                <a:lnSpc>
                  <a:spcPts val="1700"/>
                </a:lnSpc>
              </a:pPr>
              <a:r>
                <a:rPr lang="en-GB" sz="1600" b="1" dirty="0">
                  <a:solidFill>
                    <a:srgbClr val="4F575D"/>
                  </a:solidFill>
                  <a:effectLst/>
                  <a:latin typeface="Arial" panose="020B0604020202020204" pitchFamily="34" charset="0"/>
                </a:rPr>
                <a:t>BASE CASE </a:t>
              </a:r>
              <a:br>
                <a:rPr lang="en-GB" sz="1600" b="1" dirty="0">
                  <a:solidFill>
                    <a:srgbClr val="4F575D"/>
                  </a:solidFill>
                  <a:effectLst/>
                  <a:latin typeface="Arial" panose="020B0604020202020204" pitchFamily="34" charset="0"/>
                </a:rPr>
              </a:br>
              <a:r>
                <a:rPr lang="en-GB" sz="1600" b="1" dirty="0">
                  <a:solidFill>
                    <a:srgbClr val="4F575D"/>
                  </a:solidFill>
                  <a:effectLst/>
                  <a:latin typeface="Arial" panose="020B0604020202020204" pitchFamily="34" charset="0"/>
                </a:rPr>
                <a:t>PRICES</a:t>
              </a:r>
              <a:endParaRPr lang="en-GB" sz="1600" dirty="0">
                <a:solidFill>
                  <a:srgbClr val="4F575D"/>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0BE71856-CD4A-8498-6856-6C90096DD2BA}"/>
                </a:ext>
              </a:extLst>
            </p:cNvPr>
            <p:cNvSpPr/>
            <p:nvPr/>
          </p:nvSpPr>
          <p:spPr>
            <a:xfrm>
              <a:off x="10517477" y="4980792"/>
              <a:ext cx="1444807" cy="528350"/>
            </a:xfrm>
            <a:prstGeom prst="rect">
              <a:avLst/>
            </a:prstGeom>
            <a:solidFill>
              <a:srgbClr val="E8F2E2"/>
            </a:solidFill>
            <a:ln w="12700">
              <a:solidFill>
                <a:srgbClr val="46616D"/>
              </a:solidFill>
            </a:ln>
          </p:spPr>
          <p:txBody>
            <a:bodyPr wrap="square">
              <a:spAutoFit/>
            </a:bodyPr>
            <a:lstStyle/>
            <a:p>
              <a:pPr algn="ctr">
                <a:lnSpc>
                  <a:spcPts val="1700"/>
                </a:lnSpc>
              </a:pPr>
              <a:r>
                <a:rPr lang="en-GB" sz="1600" b="1" dirty="0">
                  <a:solidFill>
                    <a:srgbClr val="4F575D"/>
                  </a:solidFill>
                  <a:effectLst/>
                  <a:latin typeface="Arial" panose="020B0604020202020204" pitchFamily="34" charset="0"/>
                </a:rPr>
                <a:t>CURRENT</a:t>
              </a:r>
              <a:br>
                <a:rPr lang="en-GB" sz="1600" b="1" dirty="0">
                  <a:solidFill>
                    <a:srgbClr val="4F575D"/>
                  </a:solidFill>
                  <a:effectLst/>
                  <a:latin typeface="Arial" panose="020B0604020202020204" pitchFamily="34" charset="0"/>
                </a:rPr>
              </a:br>
              <a:r>
                <a:rPr lang="en-GB" sz="1600" b="1" dirty="0">
                  <a:solidFill>
                    <a:srgbClr val="4F575D"/>
                  </a:solidFill>
                  <a:effectLst/>
                  <a:latin typeface="Arial" panose="020B0604020202020204" pitchFamily="34" charset="0"/>
                </a:rPr>
                <a:t>PRICES</a:t>
              </a:r>
              <a:endParaRPr lang="en-GB" sz="1600" dirty="0">
                <a:solidFill>
                  <a:srgbClr val="4F575D"/>
                </a:solidFill>
                <a:effectLst/>
                <a:latin typeface="Arial" panose="020B0604020202020204" pitchFamily="34" charset="0"/>
              </a:endParaRPr>
            </a:p>
          </p:txBody>
        </p:sp>
        <p:sp>
          <p:nvSpPr>
            <p:cNvPr id="9" name="Rectangle 8">
              <a:extLst>
                <a:ext uri="{FF2B5EF4-FFF2-40B4-BE49-F238E27FC236}">
                  <a16:creationId xmlns:a16="http://schemas.microsoft.com/office/drawing/2014/main" id="{69C25650-1750-FE99-2CE6-744DD9D0372B}"/>
                </a:ext>
              </a:extLst>
            </p:cNvPr>
            <p:cNvSpPr/>
            <p:nvPr/>
          </p:nvSpPr>
          <p:spPr>
            <a:xfrm>
              <a:off x="10295303" y="3196965"/>
              <a:ext cx="1889154" cy="746358"/>
            </a:xfrm>
            <a:prstGeom prst="rect">
              <a:avLst/>
            </a:prstGeom>
            <a:noFill/>
            <a:ln w="12700">
              <a:noFill/>
            </a:ln>
          </p:spPr>
          <p:txBody>
            <a:bodyPr wrap="square">
              <a:spAutoFit/>
            </a:bodyPr>
            <a:lstStyle/>
            <a:p>
              <a:pPr algn="ctr">
                <a:lnSpc>
                  <a:spcPts val="1700"/>
                </a:lnSpc>
              </a:pPr>
              <a:r>
                <a:rPr lang="en-GB" sz="1600" b="1" dirty="0">
                  <a:solidFill>
                    <a:srgbClr val="4F575D"/>
                  </a:solidFill>
                  <a:latin typeface="Arial" panose="020B0604020202020204" pitchFamily="34" charset="0"/>
                </a:rPr>
                <a:t>BASE CASE CAD:USD FX OF US$0.80</a:t>
              </a:r>
              <a:endParaRPr lang="en-GB" sz="1600" dirty="0">
                <a:solidFill>
                  <a:srgbClr val="4F575D"/>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893B9A39-1694-E617-179F-5F6AF3C9B851}"/>
                </a:ext>
              </a:extLst>
            </p:cNvPr>
            <p:cNvSpPr/>
            <p:nvPr/>
          </p:nvSpPr>
          <p:spPr>
            <a:xfrm>
              <a:off x="10404889" y="3076640"/>
              <a:ext cx="1669983" cy="2556000"/>
            </a:xfrm>
            <a:prstGeom prst="rect">
              <a:avLst/>
            </a:prstGeom>
            <a:noFill/>
            <a:ln w="12700">
              <a:solidFill>
                <a:srgbClr val="4661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3BE76D94-FFF5-2C3C-6D84-FB16B49972EA}"/>
              </a:ext>
            </a:extLst>
          </p:cNvPr>
          <p:cNvPicPr>
            <a:picLocks noChangeAspect="1"/>
          </p:cNvPicPr>
          <p:nvPr/>
        </p:nvPicPr>
        <p:blipFill>
          <a:blip r:embed="rId4"/>
          <a:stretch>
            <a:fillRect/>
          </a:stretch>
        </p:blipFill>
        <p:spPr>
          <a:xfrm>
            <a:off x="1045106" y="1044752"/>
            <a:ext cx="9238488" cy="5340096"/>
          </a:xfrm>
          <a:prstGeom prst="rect">
            <a:avLst/>
          </a:prstGeom>
        </p:spPr>
      </p:pic>
    </p:spTree>
    <p:extLst>
      <p:ext uri="{BB962C8B-B14F-4D97-AF65-F5344CB8AC3E}">
        <p14:creationId xmlns:p14="http://schemas.microsoft.com/office/powerpoint/2010/main" val="2456427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24FC9F2-844C-A84A-BAB2-0568F1A6647C}"/>
              </a:ext>
            </a:extLst>
          </p:cNvPr>
          <p:cNvGrpSpPr/>
          <p:nvPr/>
        </p:nvGrpSpPr>
        <p:grpSpPr>
          <a:xfrm>
            <a:off x="-2" y="1351723"/>
            <a:ext cx="6016490" cy="1682791"/>
            <a:chOff x="-1" y="1078360"/>
            <a:chExt cx="5963634" cy="1579540"/>
          </a:xfrm>
        </p:grpSpPr>
        <p:pic>
          <p:nvPicPr>
            <p:cNvPr id="17" name="Picture 16">
              <a:extLst>
                <a:ext uri="{FF2B5EF4-FFF2-40B4-BE49-F238E27FC236}">
                  <a16:creationId xmlns:a16="http://schemas.microsoft.com/office/drawing/2014/main" id="{7E90EA84-2AC0-6148-BBE0-BACA340642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78360"/>
              <a:ext cx="5963632" cy="1579540"/>
            </a:xfrm>
            <a:prstGeom prst="rect">
              <a:avLst/>
            </a:prstGeom>
          </p:spPr>
        </p:pic>
        <p:pic>
          <p:nvPicPr>
            <p:cNvPr id="18" name="Picture 17">
              <a:extLst>
                <a:ext uri="{FF2B5EF4-FFF2-40B4-BE49-F238E27FC236}">
                  <a16:creationId xmlns:a16="http://schemas.microsoft.com/office/drawing/2014/main" id="{3E82BFF0-BA21-B84F-9497-21C493D11D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12" name="Rectangle 11">
            <a:extLst>
              <a:ext uri="{FF2B5EF4-FFF2-40B4-BE49-F238E27FC236}">
                <a16:creationId xmlns:a16="http://schemas.microsoft.com/office/drawing/2014/main" id="{1BF69CB4-B4BB-2B4C-A421-0FE0D9308020}"/>
              </a:ext>
            </a:extLst>
          </p:cNvPr>
          <p:cNvSpPr/>
          <p:nvPr/>
        </p:nvSpPr>
        <p:spPr>
          <a:xfrm>
            <a:off x="1162723" y="1451866"/>
            <a:ext cx="7674847" cy="475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51024" y="412302"/>
            <a:ext cx="13792317" cy="412934"/>
          </a:xfrm>
        </p:spPr>
        <p:txBody>
          <a:bodyPr wrap="square" anchor="t" anchorCtr="0">
            <a:spAutoFit/>
          </a:bodyPr>
          <a:lstStyle/>
          <a:p>
            <a:pPr>
              <a:lnSpc>
                <a:spcPts val="2500"/>
              </a:lnSpc>
            </a:pPr>
            <a:r>
              <a:rPr lang="en-US" b="1">
                <a:solidFill>
                  <a:srgbClr val="46616D"/>
                </a:solidFill>
                <a:latin typeface="Arial Black" panose="020B0604020202020204" pitchFamily="34" charset="0"/>
                <a:cs typeface="Arial Black" panose="020B0604020202020204" pitchFamily="34" charset="0"/>
              </a:rPr>
              <a:t>SIGNIFICANT CONTRIBUTION FROM EARLY YEARS</a:t>
            </a:r>
            <a:endParaRPr lang="en-ES" sz="2400" b="1">
              <a:solidFill>
                <a:srgbClr val="46616D"/>
              </a:solidFill>
              <a:latin typeface="Arial Black" panose="020B0604020202020204" pitchFamily="34" charset="0"/>
              <a:cs typeface="Arial Black" panose="020B0604020202020204" pitchFamily="34" charset="0"/>
            </a:endParaRPr>
          </a:p>
        </p:txBody>
      </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fld id="{DA9E4BAC-55B2-F44F-9957-0074160C827B}" type="slidenum">
              <a:rPr lang="en-ES" smtClean="0"/>
              <a:t>15</a:t>
            </a:fld>
            <a:endParaRPr lang="en-ES"/>
          </a:p>
        </p:txBody>
      </p:sp>
      <p:sp>
        <p:nvSpPr>
          <p:cNvPr id="3" name="Footer Placeholder 2">
            <a:extLst>
              <a:ext uri="{FF2B5EF4-FFF2-40B4-BE49-F238E27FC236}">
                <a16:creationId xmlns:a16="http://schemas.microsoft.com/office/drawing/2014/main" id="{A1D517ED-F3AA-4C43-9143-F13EED1F805D}"/>
              </a:ext>
            </a:extLst>
          </p:cNvPr>
          <p:cNvSpPr>
            <a:spLocks noGrp="1"/>
          </p:cNvSpPr>
          <p:nvPr>
            <p:ph type="ftr" sz="quarter" idx="11"/>
          </p:nvPr>
        </p:nvSpPr>
        <p:spPr>
          <a:xfrm>
            <a:off x="281218" y="6458243"/>
            <a:ext cx="9613855" cy="223138"/>
          </a:xfrm>
        </p:spPr>
        <p:txBody>
          <a:bodyPr/>
          <a:lstStyle/>
          <a:p>
            <a:r>
              <a:rPr lang="en-US"/>
              <a:t>Note: Based on Casino Copper-Gold 2022 Feasibility Study at base case metal prices. See “Notes” in Appendix.</a:t>
            </a:r>
          </a:p>
        </p:txBody>
      </p:sp>
      <p:pic>
        <p:nvPicPr>
          <p:cNvPr id="5" name="Picture 4">
            <a:extLst>
              <a:ext uri="{FF2B5EF4-FFF2-40B4-BE49-F238E27FC236}">
                <a16:creationId xmlns:a16="http://schemas.microsoft.com/office/drawing/2014/main" id="{96679D27-E5C0-1A44-9718-F5232DC1FEA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66200" y="1451207"/>
            <a:ext cx="2957169" cy="4654954"/>
          </a:xfrm>
          <a:prstGeom prst="rect">
            <a:avLst/>
          </a:prstGeom>
          <a:ln>
            <a:solidFill>
              <a:srgbClr val="A6610D"/>
            </a:solidFill>
          </a:ln>
        </p:spPr>
      </p:pic>
      <p:sp>
        <p:nvSpPr>
          <p:cNvPr id="13" name="Rectangle 12">
            <a:extLst>
              <a:ext uri="{FF2B5EF4-FFF2-40B4-BE49-F238E27FC236}">
                <a16:creationId xmlns:a16="http://schemas.microsoft.com/office/drawing/2014/main" id="{61BF8707-A0FE-7248-8BE7-CCC745ACE462}"/>
              </a:ext>
            </a:extLst>
          </p:cNvPr>
          <p:cNvSpPr/>
          <p:nvPr/>
        </p:nvSpPr>
        <p:spPr>
          <a:xfrm>
            <a:off x="1136823" y="1449859"/>
            <a:ext cx="7700747" cy="4656301"/>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3">
            <a:extLst>
              <a:ext uri="{FF2B5EF4-FFF2-40B4-BE49-F238E27FC236}">
                <a16:creationId xmlns:a16="http://schemas.microsoft.com/office/drawing/2014/main" id="{1DBB80F1-EA97-1041-AE1A-C6E65B9B519D}"/>
              </a:ext>
            </a:extLst>
          </p:cNvPr>
          <p:cNvGraphicFramePr>
            <a:graphicFrameLocks noGrp="1"/>
          </p:cNvGraphicFramePr>
          <p:nvPr>
            <p:extLst>
              <p:ext uri="{D42A27DB-BD31-4B8C-83A1-F6EECF244321}">
                <p14:modId xmlns:p14="http://schemas.microsoft.com/office/powerpoint/2010/main" val="3598008939"/>
              </p:ext>
            </p:extLst>
          </p:nvPr>
        </p:nvGraphicFramePr>
        <p:xfrm>
          <a:off x="1261196" y="1561151"/>
          <a:ext cx="7452000" cy="4381838"/>
        </p:xfrm>
        <a:graphic>
          <a:graphicData uri="http://schemas.openxmlformats.org/drawingml/2006/table">
            <a:tbl>
              <a:tblPr firstRow="1" bandRow="1">
                <a:tableStyleId>{5C22544A-7EE6-4342-B048-85BDC9FD1C3A}</a:tableStyleId>
              </a:tblPr>
              <a:tblGrid>
                <a:gridCol w="1656000">
                  <a:extLst>
                    <a:ext uri="{9D8B030D-6E8A-4147-A177-3AD203B41FA5}">
                      <a16:colId xmlns:a16="http://schemas.microsoft.com/office/drawing/2014/main" val="3940325558"/>
                    </a:ext>
                  </a:extLst>
                </a:gridCol>
                <a:gridCol w="2412000">
                  <a:extLst>
                    <a:ext uri="{9D8B030D-6E8A-4147-A177-3AD203B41FA5}">
                      <a16:colId xmlns:a16="http://schemas.microsoft.com/office/drawing/2014/main" val="104159446"/>
                    </a:ext>
                  </a:extLst>
                </a:gridCol>
                <a:gridCol w="1224000">
                  <a:extLst>
                    <a:ext uri="{9D8B030D-6E8A-4147-A177-3AD203B41FA5}">
                      <a16:colId xmlns:a16="http://schemas.microsoft.com/office/drawing/2014/main" val="2447171165"/>
                    </a:ext>
                  </a:extLst>
                </a:gridCol>
                <a:gridCol w="1080000">
                  <a:extLst>
                    <a:ext uri="{9D8B030D-6E8A-4147-A177-3AD203B41FA5}">
                      <a16:colId xmlns:a16="http://schemas.microsoft.com/office/drawing/2014/main" val="1781350733"/>
                    </a:ext>
                  </a:extLst>
                </a:gridCol>
                <a:gridCol w="1080000">
                  <a:extLst>
                    <a:ext uri="{9D8B030D-6E8A-4147-A177-3AD203B41FA5}">
                      <a16:colId xmlns:a16="http://schemas.microsoft.com/office/drawing/2014/main" val="3517292253"/>
                    </a:ext>
                  </a:extLst>
                </a:gridCol>
              </a:tblGrid>
              <a:tr h="574762">
                <a:tc gridSpan="3">
                  <a:txBody>
                    <a:bodyPr/>
                    <a:lstStyle/>
                    <a:p>
                      <a:pPr marL="0" indent="0">
                        <a:lnSpc>
                          <a:spcPct val="100000"/>
                        </a:lnSpc>
                        <a:spcBef>
                          <a:spcPts val="0"/>
                        </a:spcBef>
                        <a:buNone/>
                      </a:pPr>
                      <a:endParaRPr lang="en-US" sz="1400" b="1" cap="all">
                        <a:solidFill>
                          <a:srgbClr val="A6610D"/>
                        </a:solidFill>
                      </a:endParaRPr>
                    </a:p>
                  </a:txBody>
                  <a:tcPr marL="144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nSpc>
                          <a:spcPts val="1680"/>
                        </a:lnSpc>
                      </a:pPr>
                      <a:endParaRPr lang="en-US" sz="1300" b="0">
                        <a:solidFill>
                          <a:srgbClr val="47616D"/>
                        </a:solidFill>
                        <a:latin typeface="+mn-lt"/>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gn="r"/>
                      <a:endParaRPr lang="en-US" sz="1200" b="1" i="0" kern="1200">
                        <a:solidFill>
                          <a:srgbClr val="A6610D"/>
                        </a:solidFill>
                        <a:latin typeface="Arial Black" panose="020B0604020202020204" pitchFamily="34" charset="0"/>
                        <a:ea typeface="+mn-ea"/>
                        <a:cs typeface="Arial Black" panose="020B0604020202020204" pitchFamily="34" charset="0"/>
                      </a:endParaRPr>
                    </a:p>
                  </a:txBody>
                  <a:tcPr marL="36000" marR="36000" anchor="ctr">
                    <a:lnL w="6350" cap="flat" cmpd="sng" algn="ctr">
                      <a:solidFill>
                        <a:srgbClr val="AFABA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ctr"/>
                      <a:r>
                        <a:rPr lang="en-US" sz="1200" b="1" i="0" kern="1200">
                          <a:solidFill>
                            <a:srgbClr val="A6610D"/>
                          </a:solidFill>
                          <a:latin typeface="Arial Black" panose="020B0604020202020204" pitchFamily="34" charset="0"/>
                          <a:ea typeface="+mn-ea"/>
                          <a:cs typeface="Arial Black" panose="020B0604020202020204" pitchFamily="34" charset="0"/>
                        </a:rPr>
                        <a:t>YEARS 1-4</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ctr"/>
                      <a:r>
                        <a:rPr lang="en-US" sz="1200" b="1" i="0" kern="1200">
                          <a:solidFill>
                            <a:srgbClr val="A6610D"/>
                          </a:solidFill>
                          <a:latin typeface="Arial Black" panose="020B0604020202020204" pitchFamily="34" charset="0"/>
                          <a:ea typeface="+mn-ea"/>
                          <a:cs typeface="Arial Black" panose="020B0604020202020204" pitchFamily="34" charset="0"/>
                        </a:rPr>
                        <a:t>LIFE OF MINE</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383175">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Average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Annual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Cash flow &amp;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Costs</a:t>
                      </a:r>
                      <a:endParaRPr lang="en-US" sz="1200"/>
                    </a:p>
                  </a:txBody>
                  <a:tcPr marL="144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nSpc>
                          <a:spcPts val="1680"/>
                        </a:lnSpc>
                      </a:pPr>
                      <a:r>
                        <a:rPr lang="en-US" sz="1300" b="1" kern="1200">
                          <a:solidFill>
                            <a:srgbClr val="A6610D"/>
                          </a:solidFill>
                          <a:latin typeface="+mn-lt"/>
                          <a:ea typeface="+mn-ea"/>
                          <a:cs typeface="+mn-cs"/>
                        </a:rPr>
                        <a:t>Cash Flow (Pre-tax)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algn="r"/>
                      <a:r>
                        <a:rPr lang="en-US" sz="1300" b="1" kern="1200">
                          <a:solidFill>
                            <a:srgbClr val="A6610D"/>
                          </a:solidFill>
                          <a:latin typeface="+mn-lt"/>
                          <a:ea typeface="+mn-ea"/>
                          <a:cs typeface="+mn-cs"/>
                        </a:rPr>
                        <a:t>(C$ M)</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algn="r"/>
                      <a:r>
                        <a:rPr lang="en-US" sz="1300" b="1" kern="1200">
                          <a:solidFill>
                            <a:srgbClr val="A6610D"/>
                          </a:solidFill>
                          <a:latin typeface="+mn-lt"/>
                          <a:ea typeface="+mn-ea"/>
                          <a:cs typeface="+mn-cs"/>
                        </a:rPr>
                        <a:t>1,033</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algn="r"/>
                      <a:r>
                        <a:rPr lang="en-US" sz="1300" b="1" kern="1200">
                          <a:solidFill>
                            <a:srgbClr val="A6610D"/>
                          </a:solidFill>
                          <a:latin typeface="+mn-lt"/>
                          <a:ea typeface="+mn-ea"/>
                          <a:cs typeface="+mn-cs"/>
                        </a:rPr>
                        <a:t>662</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extLst>
                  <a:ext uri="{0D108BD9-81ED-4DB2-BD59-A6C34878D82A}">
                    <a16:rowId xmlns:a16="http://schemas.microsoft.com/office/drawing/2014/main" val="1641754989"/>
                  </a:ext>
                </a:extLst>
              </a:tr>
              <a:tr h="358501">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1" kern="1200">
                          <a:solidFill>
                            <a:srgbClr val="A6610D"/>
                          </a:solidFill>
                          <a:latin typeface="+mn-lt"/>
                          <a:ea typeface="+mn-ea"/>
                          <a:cs typeface="+mn-cs"/>
                        </a:rPr>
                        <a:t>Cash Flow (After-tax)</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noProof="0">
                          <a:solidFill>
                            <a:srgbClr val="A6610D"/>
                          </a:solidFill>
                          <a:latin typeface="+mn-lt"/>
                          <a:ea typeface="+mn-ea"/>
                          <a:cs typeface="+mn-cs"/>
                        </a:rPr>
                        <a:t>(C$ M)</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gn="r"/>
                      <a:r>
                        <a:rPr lang="en-US" sz="1300" b="1" kern="1200">
                          <a:solidFill>
                            <a:srgbClr val="A6610D"/>
                          </a:solidFill>
                          <a:latin typeface="+mn-lt"/>
                          <a:ea typeface="+mn-ea"/>
                          <a:cs typeface="+mn-cs"/>
                        </a:rPr>
                        <a:t>951</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gn="r"/>
                      <a:r>
                        <a:rPr lang="en-US" sz="1300" b="1" kern="1200">
                          <a:solidFill>
                            <a:srgbClr val="A6610D"/>
                          </a:solidFill>
                          <a:latin typeface="+mn-lt"/>
                          <a:ea typeface="+mn-ea"/>
                          <a:cs typeface="+mn-cs"/>
                        </a:rPr>
                        <a:t>517</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601096"/>
                  </a:ext>
                </a:extLst>
              </a:tr>
              <a:tr h="383175">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a:solidFill>
                            <a:srgbClr val="47616D"/>
                          </a:solidFill>
                          <a:latin typeface="+mn-lt"/>
                        </a:rPr>
                        <a:t>Net Smelter Return</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($/t ore milled)</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43.15</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29.08</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5"/>
                    </a:solidFill>
                  </a:tcPr>
                </a:tc>
                <a:extLst>
                  <a:ext uri="{0D108BD9-81ED-4DB2-BD59-A6C34878D82A}">
                    <a16:rowId xmlns:a16="http://schemas.microsoft.com/office/drawing/2014/main" val="3890654462"/>
                  </a:ext>
                </a:extLst>
              </a:tr>
              <a:tr h="383175">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a:solidFill>
                            <a:srgbClr val="47616D"/>
                          </a:solidFill>
                          <a:latin typeface="+mn-lt"/>
                        </a:rPr>
                        <a:t>Operating Cost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($/t ore milled)</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gridSpan="2">
                  <a:txBody>
                    <a:bodyPr/>
                    <a:lstStyle/>
                    <a:p>
                      <a:pPr algn="ctr"/>
                      <a:r>
                        <a:rPr lang="en-US" sz="1300" b="0">
                          <a:solidFill>
                            <a:srgbClr val="47616D"/>
                          </a:solidFill>
                          <a:latin typeface="+mn-lt"/>
                        </a:rPr>
                        <a:t>11.16</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gn="r"/>
                      <a:r>
                        <a:rPr lang="en-US" sz="1300" b="0">
                          <a:solidFill>
                            <a:srgbClr val="47616D"/>
                          </a:solidFill>
                          <a:latin typeface="+mn-lt"/>
                        </a:rPr>
                        <a:t>11.16</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981281665"/>
                  </a:ext>
                </a:extLst>
              </a:tr>
              <a:tr h="383175">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Average Annual Metal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cap="all">
                        <a:solidFill>
                          <a:srgbClr val="A6610D"/>
                        </a:solidFill>
                      </a:endParaRPr>
                    </a:p>
                  </a:txBody>
                  <a:tcPr marL="144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baseline="0">
                          <a:solidFill>
                            <a:srgbClr val="47616D"/>
                          </a:solidFill>
                          <a:latin typeface="+mn-lt"/>
                        </a:rPr>
                        <a:t>Copper</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a:t>
                      </a:r>
                      <a:r>
                        <a:rPr kumimoji="0" lang="en-US" sz="1300" b="0" i="0" u="none" strike="noStrike" kern="1200" cap="none" spc="0" normalizeH="0" baseline="0" noProof="0" err="1">
                          <a:ln>
                            <a:noFill/>
                          </a:ln>
                          <a:solidFill>
                            <a:srgbClr val="47616D"/>
                          </a:solidFill>
                          <a:effectLst/>
                          <a:uLnTx/>
                          <a:uFillTx/>
                          <a:latin typeface="+mn-lt"/>
                          <a:ea typeface="+mn-ea"/>
                          <a:cs typeface="+mn-cs"/>
                        </a:rPr>
                        <a:t>Mlbs</a:t>
                      </a:r>
                      <a:r>
                        <a:rPr kumimoji="0" lang="en-US" sz="1300" b="0" i="0" u="none" strike="noStrike" kern="1200" cap="none" spc="0" normalizeH="0" baseline="0" noProof="0">
                          <a:ln>
                            <a:noFill/>
                          </a:ln>
                          <a:solidFill>
                            <a:srgbClr val="47616D"/>
                          </a:solidFill>
                          <a:effectLst/>
                          <a:uLnTx/>
                          <a:uFillTx/>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241</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163</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76967245"/>
                  </a:ext>
                </a:extLst>
              </a:tr>
              <a:tr h="383175">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baseline="0">
                          <a:solidFill>
                            <a:srgbClr val="47616D"/>
                          </a:solidFill>
                          <a:latin typeface="+mn-lt"/>
                        </a:rPr>
                        <a:t>Gold</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a:t>
                      </a:r>
                      <a:r>
                        <a:rPr kumimoji="0" lang="en-US" sz="1300" b="0" i="0" u="none" strike="noStrike" kern="1200" cap="none" spc="0" normalizeH="0" baseline="0" noProof="0" err="1">
                          <a:ln>
                            <a:noFill/>
                          </a:ln>
                          <a:solidFill>
                            <a:srgbClr val="47616D"/>
                          </a:solidFill>
                          <a:effectLst/>
                          <a:uLnTx/>
                          <a:uFillTx/>
                          <a:latin typeface="+mn-lt"/>
                          <a:ea typeface="+mn-ea"/>
                          <a:cs typeface="+mn-cs"/>
                        </a:rPr>
                        <a:t>kozs</a:t>
                      </a:r>
                      <a:r>
                        <a:rPr kumimoji="0" lang="en-US" sz="1300" b="0" i="0" u="none" strike="noStrike" kern="1200" cap="none" spc="0" normalizeH="0" baseline="0" noProof="0">
                          <a:ln>
                            <a:noFill/>
                          </a:ln>
                          <a:solidFill>
                            <a:srgbClr val="47616D"/>
                          </a:solidFill>
                          <a:effectLst/>
                          <a:uLnTx/>
                          <a:uFillTx/>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300" b="0">
                          <a:solidFill>
                            <a:srgbClr val="47616D"/>
                          </a:solidFill>
                          <a:latin typeface="+mn-lt"/>
                        </a:rPr>
                        <a:t>333</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300" b="0">
                          <a:solidFill>
                            <a:srgbClr val="47616D"/>
                          </a:solidFill>
                          <a:latin typeface="+mn-lt"/>
                        </a:rPr>
                        <a:t>211</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053651466"/>
                  </a:ext>
                </a:extLst>
              </a:tr>
              <a:tr h="383175">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baseline="0">
                          <a:solidFill>
                            <a:srgbClr val="47616D"/>
                          </a:solidFill>
                          <a:latin typeface="+mn-lt"/>
                        </a:rPr>
                        <a:t>Silver</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a:t>
                      </a:r>
                      <a:r>
                        <a:rPr kumimoji="0" lang="en-US" sz="1300" b="0" i="0" u="none" strike="noStrike" kern="1200" cap="none" spc="0" normalizeH="0" baseline="0" noProof="0" err="1">
                          <a:ln>
                            <a:noFill/>
                          </a:ln>
                          <a:solidFill>
                            <a:srgbClr val="47616D"/>
                          </a:solidFill>
                          <a:effectLst/>
                          <a:uLnTx/>
                          <a:uFillTx/>
                          <a:latin typeface="+mn-lt"/>
                          <a:ea typeface="+mn-ea"/>
                          <a:cs typeface="+mn-cs"/>
                        </a:rPr>
                        <a:t>kozs</a:t>
                      </a:r>
                      <a:r>
                        <a:rPr kumimoji="0" lang="en-US" sz="1300" b="0" i="0" u="none" strike="noStrike" kern="1200" cap="none" spc="0" normalizeH="0" baseline="0" noProof="0">
                          <a:ln>
                            <a:noFill/>
                          </a:ln>
                          <a:solidFill>
                            <a:srgbClr val="47616D"/>
                          </a:solidFill>
                          <a:effectLst/>
                          <a:uLnTx/>
                          <a:uFillTx/>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1,596</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300" b="0">
                          <a:solidFill>
                            <a:srgbClr val="47616D"/>
                          </a:solidFill>
                          <a:latin typeface="+mn-lt"/>
                        </a:rPr>
                        <a:t>1,277</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1450125656"/>
                  </a:ext>
                </a:extLst>
              </a:tr>
              <a:tr h="383175">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baseline="0">
                          <a:solidFill>
                            <a:srgbClr val="47616D"/>
                          </a:solidFill>
                          <a:latin typeface="+mn-lt"/>
                        </a:rPr>
                        <a:t>Molybdenum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47616D"/>
                          </a:solidFill>
                          <a:effectLst/>
                          <a:uLnTx/>
                          <a:uFillTx/>
                          <a:latin typeface="+mn-lt"/>
                          <a:ea typeface="+mn-ea"/>
                          <a:cs typeface="+mn-cs"/>
                        </a:rPr>
                        <a:t>(</a:t>
                      </a:r>
                      <a:r>
                        <a:rPr kumimoji="0" lang="en-US" sz="1300" b="0" i="0" u="none" strike="noStrike" kern="1200" cap="none" spc="0" normalizeH="0" baseline="0" noProof="0" err="1">
                          <a:ln>
                            <a:noFill/>
                          </a:ln>
                          <a:solidFill>
                            <a:srgbClr val="47616D"/>
                          </a:solidFill>
                          <a:effectLst/>
                          <a:uLnTx/>
                          <a:uFillTx/>
                          <a:latin typeface="+mn-lt"/>
                          <a:ea typeface="+mn-ea"/>
                          <a:cs typeface="+mn-cs"/>
                        </a:rPr>
                        <a:t>Mlbs</a:t>
                      </a:r>
                      <a:r>
                        <a:rPr kumimoji="0" lang="en-US" sz="1300" b="0" i="0" u="none" strike="noStrike" kern="1200" cap="none" spc="0" normalizeH="0" baseline="0" noProof="0">
                          <a:ln>
                            <a:noFill/>
                          </a:ln>
                          <a:solidFill>
                            <a:srgbClr val="47616D"/>
                          </a:solidFill>
                          <a:effectLst/>
                          <a:uLnTx/>
                          <a:uFillTx/>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300" b="0">
                          <a:solidFill>
                            <a:srgbClr val="47616D"/>
                          </a:solidFill>
                          <a:latin typeface="+mn-lt"/>
                        </a:rPr>
                        <a:t>15.5</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300" b="0">
                          <a:solidFill>
                            <a:srgbClr val="47616D"/>
                          </a:solidFill>
                          <a:latin typeface="+mn-lt"/>
                        </a:rPr>
                        <a:t>15.1</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1266021444"/>
                  </a:ext>
                </a:extLst>
              </a:tr>
              <a:tr h="383175">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a:solidFill>
                            <a:srgbClr val="A6610D"/>
                          </a:solidFill>
                          <a:latin typeface="+mn-lt"/>
                          <a:ea typeface="+mn-ea"/>
                          <a:cs typeface="+mn-cs"/>
                        </a:rPr>
                        <a:t>Copper Equivalent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noProof="0">
                          <a:solidFill>
                            <a:srgbClr val="A6610D"/>
                          </a:solidFill>
                          <a:latin typeface="+mn-lt"/>
                          <a:ea typeface="+mn-ea"/>
                          <a:cs typeface="+mn-cs"/>
                        </a:rPr>
                        <a:t>(</a:t>
                      </a:r>
                      <a:r>
                        <a:rPr lang="en-US" sz="1300" b="1" kern="1200" noProof="0" err="1">
                          <a:solidFill>
                            <a:srgbClr val="A6610D"/>
                          </a:solidFill>
                          <a:latin typeface="+mn-lt"/>
                          <a:ea typeface="+mn-ea"/>
                          <a:cs typeface="+mn-cs"/>
                        </a:rPr>
                        <a:t>Mlbs</a:t>
                      </a:r>
                      <a:r>
                        <a:rPr lang="en-US" sz="1300" b="1" kern="1200" noProof="0">
                          <a:solidFill>
                            <a:srgbClr val="A6610D"/>
                          </a:solidFill>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marL="0" algn="r" defTabSz="914400" rtl="0" eaLnBrk="1" latinLnBrk="0" hangingPunct="1"/>
                      <a:r>
                        <a:rPr lang="en-US" sz="1300" b="0" kern="1200">
                          <a:solidFill>
                            <a:srgbClr val="47616D"/>
                          </a:solidFill>
                          <a:latin typeface="+mn-lt"/>
                          <a:ea typeface="+mn-ea"/>
                          <a:cs typeface="+mn-cs"/>
                        </a:rPr>
                        <a:t>468</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marL="0" algn="r" defTabSz="914400" rtl="0" eaLnBrk="1" latinLnBrk="0" hangingPunct="1"/>
                      <a:r>
                        <a:rPr lang="en-US" sz="1300" b="0" kern="1200">
                          <a:solidFill>
                            <a:srgbClr val="47616D"/>
                          </a:solidFill>
                          <a:latin typeface="+mn-lt"/>
                          <a:ea typeface="+mn-ea"/>
                          <a:cs typeface="+mn-cs"/>
                        </a:rPr>
                        <a:t>329</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3413880604"/>
                  </a:ext>
                </a:extLst>
              </a:tr>
              <a:tr h="383175">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1" kern="1200">
                          <a:solidFill>
                            <a:srgbClr val="A6610D"/>
                          </a:solidFill>
                          <a:latin typeface="+mn-lt"/>
                          <a:ea typeface="+mn-ea"/>
                          <a:cs typeface="+mn-cs"/>
                        </a:rPr>
                        <a:t>Gold Equivalent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noProof="0">
                          <a:solidFill>
                            <a:srgbClr val="A6610D"/>
                          </a:solidFill>
                          <a:latin typeface="+mn-lt"/>
                          <a:ea typeface="+mn-ea"/>
                          <a:cs typeface="+mn-cs"/>
                        </a:rPr>
                        <a:t>(</a:t>
                      </a:r>
                      <a:r>
                        <a:rPr lang="en-US" sz="1300" b="1" kern="1200" noProof="0" err="1">
                          <a:solidFill>
                            <a:srgbClr val="A6610D"/>
                          </a:solidFill>
                          <a:latin typeface="+mn-lt"/>
                          <a:ea typeface="+mn-ea"/>
                          <a:cs typeface="+mn-cs"/>
                        </a:rPr>
                        <a:t>kozs</a:t>
                      </a:r>
                      <a:r>
                        <a:rPr lang="en-US" sz="1300" b="1" kern="1200" noProof="0">
                          <a:solidFill>
                            <a:srgbClr val="A6610D"/>
                          </a:solidFill>
                          <a:latin typeface="+mn-lt"/>
                          <a:ea typeface="+mn-ea"/>
                          <a:cs typeface="+mn-cs"/>
                        </a:rPr>
                        <a:t>)</a:t>
                      </a:r>
                    </a:p>
                  </a:txBody>
                  <a:tcPr marL="36000" marR="82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300" b="0" kern="1200">
                          <a:solidFill>
                            <a:srgbClr val="47616D"/>
                          </a:solidFill>
                          <a:latin typeface="+mn-lt"/>
                          <a:ea typeface="+mn-ea"/>
                          <a:cs typeface="+mn-cs"/>
                        </a:rPr>
                        <a:t>992</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300" b="0" kern="1200">
                          <a:solidFill>
                            <a:srgbClr val="47616D"/>
                          </a:solidFill>
                          <a:latin typeface="+mn-lt"/>
                          <a:ea typeface="+mn-ea"/>
                          <a:cs typeface="+mn-cs"/>
                        </a:rPr>
                        <a:t>697</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031548403"/>
                  </a:ext>
                </a:extLst>
              </a:tr>
            </a:tbl>
          </a:graphicData>
        </a:graphic>
      </p:graphicFrame>
      <p:sp>
        <p:nvSpPr>
          <p:cNvPr id="15" name="Rectangle 14">
            <a:extLst>
              <a:ext uri="{FF2B5EF4-FFF2-40B4-BE49-F238E27FC236}">
                <a16:creationId xmlns:a16="http://schemas.microsoft.com/office/drawing/2014/main" id="{C09C4AE0-0602-4277-BB92-6DAD54C5E2E6}"/>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2718F2F4-8878-4B7C-8A3B-096CDDFB3485}"/>
              </a:ext>
            </a:extLst>
          </p:cNvPr>
          <p:cNvSpPr/>
          <p:nvPr/>
        </p:nvSpPr>
        <p:spPr>
          <a:xfrm>
            <a:off x="6960585" y="2539022"/>
            <a:ext cx="612000" cy="288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6DD263-5C7C-4DEB-94A4-9996556E1AE3}"/>
              </a:ext>
            </a:extLst>
          </p:cNvPr>
          <p:cNvSpPr/>
          <p:nvPr/>
        </p:nvSpPr>
        <p:spPr>
          <a:xfrm>
            <a:off x="6960585" y="5603208"/>
            <a:ext cx="612000" cy="288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077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1534676-64A5-734F-BE5B-A0D7E93A68D8}"/>
              </a:ext>
            </a:extLst>
          </p:cNvPr>
          <p:cNvGrpSpPr/>
          <p:nvPr/>
        </p:nvGrpSpPr>
        <p:grpSpPr>
          <a:xfrm>
            <a:off x="0" y="1279264"/>
            <a:ext cx="4852086" cy="1682791"/>
            <a:chOff x="-1" y="1078360"/>
            <a:chExt cx="4809460" cy="1579540"/>
          </a:xfrm>
        </p:grpSpPr>
        <p:pic>
          <p:nvPicPr>
            <p:cNvPr id="22" name="Picture 21">
              <a:extLst>
                <a:ext uri="{FF2B5EF4-FFF2-40B4-BE49-F238E27FC236}">
                  <a16:creationId xmlns:a16="http://schemas.microsoft.com/office/drawing/2014/main" id="{E6F2A9BE-A103-3A4C-8603-25AFA857D4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78360"/>
              <a:ext cx="4809458" cy="1579540"/>
            </a:xfrm>
            <a:prstGeom prst="rect">
              <a:avLst/>
            </a:prstGeom>
          </p:spPr>
        </p:pic>
        <p:pic>
          <p:nvPicPr>
            <p:cNvPr id="23" name="Picture 22">
              <a:extLst>
                <a:ext uri="{FF2B5EF4-FFF2-40B4-BE49-F238E27FC236}">
                  <a16:creationId xmlns:a16="http://schemas.microsoft.com/office/drawing/2014/main" id="{0376154C-11A1-144E-B55C-B9C84F88EBA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8" name="Rectangle 27">
            <a:extLst>
              <a:ext uri="{FF2B5EF4-FFF2-40B4-BE49-F238E27FC236}">
                <a16:creationId xmlns:a16="http://schemas.microsoft.com/office/drawing/2014/main" id="{5E8D9106-193B-B348-A436-05D362A7EF7C}"/>
              </a:ext>
            </a:extLst>
          </p:cNvPr>
          <p:cNvSpPr/>
          <p:nvPr/>
        </p:nvSpPr>
        <p:spPr>
          <a:xfrm>
            <a:off x="1136824" y="1449859"/>
            <a:ext cx="5256832" cy="2706505"/>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able 3">
            <a:extLst>
              <a:ext uri="{FF2B5EF4-FFF2-40B4-BE49-F238E27FC236}">
                <a16:creationId xmlns:a16="http://schemas.microsoft.com/office/drawing/2014/main" id="{9DDEC1DC-49A5-E24D-AC36-12B320ED71A3}"/>
              </a:ext>
            </a:extLst>
          </p:cNvPr>
          <p:cNvGraphicFramePr>
            <a:graphicFrameLocks noGrp="1"/>
          </p:cNvGraphicFramePr>
          <p:nvPr>
            <p:extLst>
              <p:ext uri="{D42A27DB-BD31-4B8C-83A1-F6EECF244321}">
                <p14:modId xmlns:p14="http://schemas.microsoft.com/office/powerpoint/2010/main" val="4007558745"/>
              </p:ext>
            </p:extLst>
          </p:nvPr>
        </p:nvGraphicFramePr>
        <p:xfrm>
          <a:off x="1262261" y="1560734"/>
          <a:ext cx="5024239" cy="2449800"/>
        </p:xfrm>
        <a:graphic>
          <a:graphicData uri="http://schemas.openxmlformats.org/drawingml/2006/table">
            <a:tbl>
              <a:tblPr firstRow="1" bandRow="1">
                <a:tableStyleId>{5C22544A-7EE6-4342-B048-85BDC9FD1C3A}</a:tableStyleId>
              </a:tblPr>
              <a:tblGrid>
                <a:gridCol w="1243433">
                  <a:extLst>
                    <a:ext uri="{9D8B030D-6E8A-4147-A177-3AD203B41FA5}">
                      <a16:colId xmlns:a16="http://schemas.microsoft.com/office/drawing/2014/main" val="3940325558"/>
                    </a:ext>
                  </a:extLst>
                </a:gridCol>
                <a:gridCol w="2470067">
                  <a:extLst>
                    <a:ext uri="{9D8B030D-6E8A-4147-A177-3AD203B41FA5}">
                      <a16:colId xmlns:a16="http://schemas.microsoft.com/office/drawing/2014/main" val="104159446"/>
                    </a:ext>
                  </a:extLst>
                </a:gridCol>
                <a:gridCol w="1310739">
                  <a:extLst>
                    <a:ext uri="{9D8B030D-6E8A-4147-A177-3AD203B41FA5}">
                      <a16:colId xmlns:a16="http://schemas.microsoft.com/office/drawing/2014/main" val="2447171165"/>
                    </a:ext>
                  </a:extLst>
                </a:gridCol>
              </a:tblGrid>
              <a:tr h="558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cap="all">
                        <a:solidFill>
                          <a:srgbClr val="A6610D"/>
                        </a:solidFill>
                      </a:endParaRPr>
                    </a:p>
                  </a:txBody>
                  <a:tcPr marL="144000" marT="108000" anchor="ctr">
                    <a:lnL w="6350" cap="flat" cmpd="sng" algn="ctr">
                      <a:solidFill>
                        <a:schemeClr val="bg2">
                          <a:lumMod val="75000"/>
                        </a:schemeClr>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nSpc>
                          <a:spcPts val="1680"/>
                        </a:lnSpc>
                      </a:pPr>
                      <a:endParaRPr lang="en-US" sz="1300" b="0">
                        <a:solidFill>
                          <a:srgbClr val="47616D"/>
                        </a:solidFill>
                        <a:latin typeface="+mn-lt"/>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ctr"/>
                      <a:r>
                        <a:rPr lang="en-US" sz="1200" b="1" i="0" kern="1200">
                          <a:solidFill>
                            <a:srgbClr val="A6610D"/>
                          </a:solidFill>
                          <a:latin typeface="Arial Black" panose="020B0604020202020204" pitchFamily="34" charset="0"/>
                          <a:ea typeface="+mn-ea"/>
                          <a:cs typeface="Arial Black" panose="020B0604020202020204" pitchFamily="34" charset="0"/>
                        </a:rPr>
                        <a:t>BASE CASE</a:t>
                      </a:r>
                    </a:p>
                  </a:txBody>
                  <a:tcPr marL="36000" marR="36000" anchor="ctr">
                    <a:lnL w="6350" cap="flat" cmpd="sng" algn="ctr">
                      <a:solidFill>
                        <a:srgbClr val="AFABA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55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By-product </a:t>
                      </a:r>
                      <a:br>
                        <a:rPr lang="en-US" sz="1400" b="1" cap="all">
                          <a:solidFill>
                            <a:srgbClr val="A6610D"/>
                          </a:solidFill>
                        </a:rPr>
                      </a:br>
                      <a:r>
                        <a:rPr lang="en-US" sz="1400" b="1" cap="all">
                          <a:solidFill>
                            <a:srgbClr val="A6610D"/>
                          </a:solidFill>
                        </a:rPr>
                        <a:t>COSTS</a:t>
                      </a:r>
                    </a:p>
                  </a:txBody>
                  <a:tcPr marL="144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nSpc>
                          <a:spcPts val="1880"/>
                        </a:lnSpc>
                      </a:pPr>
                      <a:r>
                        <a:rPr lang="en-US" sz="1400" b="0" kern="1200">
                          <a:solidFill>
                            <a:srgbClr val="47616D"/>
                          </a:solidFill>
                          <a:latin typeface="+mn-lt"/>
                          <a:ea typeface="+mn-ea"/>
                          <a:cs typeface="+mn-cs"/>
                        </a:rPr>
                        <a:t>Copper Cash Cost </a:t>
                      </a:r>
                    </a:p>
                    <a:p>
                      <a:pPr>
                        <a:lnSpc>
                          <a:spcPts val="1880"/>
                        </a:lnSpc>
                      </a:pPr>
                      <a:r>
                        <a:rPr lang="en-US" sz="1400" b="0" kern="1200">
                          <a:solidFill>
                            <a:srgbClr val="47616D"/>
                          </a:solidFill>
                          <a:latin typeface="+mn-lt"/>
                          <a:ea typeface="+mn-ea"/>
                          <a:cs typeface="+mn-cs"/>
                        </a:rPr>
                        <a:t>Net of By-Products (US$/</a:t>
                      </a:r>
                      <a:r>
                        <a:rPr lang="en-US" sz="1400" b="0" kern="1200" err="1">
                          <a:solidFill>
                            <a:srgbClr val="47616D"/>
                          </a:solidFill>
                          <a:latin typeface="+mn-lt"/>
                          <a:ea typeface="+mn-ea"/>
                          <a:cs typeface="+mn-cs"/>
                        </a:rPr>
                        <a:t>lb</a:t>
                      </a:r>
                      <a:r>
                        <a:rPr lang="en-US" sz="1400" b="0" kern="1200">
                          <a:solidFill>
                            <a:srgbClr val="47616D"/>
                          </a:solidFill>
                          <a:latin typeface="+mn-lt"/>
                          <a:ea typeface="+mn-ea"/>
                          <a:cs typeface="+mn-cs"/>
                        </a:rPr>
                        <a: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41B"/>
                      </a:solidFill>
                      <a:prstDash val="solid"/>
                      <a:round/>
                      <a:headEnd type="none" w="med" len="med"/>
                      <a:tailEnd type="none" w="med" len="med"/>
                    </a:lnB>
                    <a:solidFill>
                      <a:schemeClr val="bg1"/>
                    </a:solidFill>
                  </a:tcPr>
                </a:tc>
                <a:tc>
                  <a:txBody>
                    <a:bodyPr/>
                    <a:lstStyle/>
                    <a:p>
                      <a:pPr algn="r"/>
                      <a:r>
                        <a:rPr lang="en-US" sz="1400" b="0" kern="1200">
                          <a:solidFill>
                            <a:srgbClr val="C00000"/>
                          </a:solidFill>
                          <a:latin typeface="+mn-lt"/>
                          <a:ea typeface="+mn-ea"/>
                          <a:cs typeface="+mn-cs"/>
                        </a:rPr>
                        <a:t>(0.80)</a:t>
                      </a:r>
                    </a:p>
                  </a:txBody>
                  <a:tcPr marL="36000" marR="432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41B"/>
                      </a:solidFill>
                      <a:prstDash val="solid"/>
                      <a:round/>
                      <a:headEnd type="none" w="med" len="med"/>
                      <a:tailEnd type="none" w="med" len="med"/>
                    </a:lnB>
                    <a:solidFill>
                      <a:schemeClr val="bg1"/>
                    </a:solidFill>
                  </a:tcPr>
                </a:tc>
                <a:extLst>
                  <a:ext uri="{0D108BD9-81ED-4DB2-BD59-A6C34878D82A}">
                    <a16:rowId xmlns:a16="http://schemas.microsoft.com/office/drawing/2014/main" val="1641754989"/>
                  </a:ext>
                </a:extLst>
              </a:tr>
              <a:tr h="55800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Co-Product</a:t>
                      </a:r>
                      <a:br>
                        <a:rPr lang="en-US" sz="1400" b="1" cap="all">
                          <a:solidFill>
                            <a:srgbClr val="A6610D"/>
                          </a:solidFill>
                        </a:rPr>
                      </a:br>
                      <a:r>
                        <a:rPr lang="en-US" sz="1400" b="1" cap="all">
                          <a:solidFill>
                            <a:srgbClr val="A6610D"/>
                          </a:solidFill>
                        </a:rPr>
                        <a:t>COSTS</a:t>
                      </a:r>
                    </a:p>
                  </a:txBody>
                  <a:tcPr marL="144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en-US" sz="1400" b="0" baseline="0">
                          <a:solidFill>
                            <a:srgbClr val="47616D"/>
                          </a:solidFill>
                          <a:latin typeface="+mn-lt"/>
                        </a:rPr>
                        <a:t>Copper Cash Cost </a:t>
                      </a:r>
                    </a:p>
                    <a:p>
                      <a:pPr marL="0" marR="0" lvl="0" indent="0" algn="l" defTabSz="914400" rtl="0" eaLnBrk="1" fontAlgn="auto" latinLnBrk="0" hangingPunct="1">
                        <a:lnSpc>
                          <a:spcPts val="1880"/>
                        </a:lnSpc>
                        <a:spcBef>
                          <a:spcPts val="0"/>
                        </a:spcBef>
                        <a:spcAft>
                          <a:spcPts val="0"/>
                        </a:spcAft>
                        <a:buClrTx/>
                        <a:buSzTx/>
                        <a:buFontTx/>
                        <a:buNone/>
                        <a:tabLst/>
                        <a:defRPr/>
                      </a:pPr>
                      <a:r>
                        <a:rPr lang="en-US" sz="1400" b="0" baseline="0">
                          <a:solidFill>
                            <a:srgbClr val="47616D"/>
                          </a:solidFill>
                          <a:latin typeface="+mn-lt"/>
                        </a:rPr>
                        <a:t>Co-Product (US$/</a:t>
                      </a:r>
                      <a:r>
                        <a:rPr lang="en-US" sz="1400" b="0" baseline="0" err="1">
                          <a:solidFill>
                            <a:srgbClr val="47616D"/>
                          </a:solidFill>
                          <a:latin typeface="+mn-lt"/>
                        </a:rPr>
                        <a:t>lb</a:t>
                      </a:r>
                      <a:r>
                        <a:rPr lang="en-US" sz="1400" b="0" baseline="0">
                          <a:solidFill>
                            <a:srgbClr val="47616D"/>
                          </a:solidFill>
                          <a:latin typeface="+mn-lt"/>
                        </a:rPr>
                        <a: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4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400" b="0" kern="1200">
                          <a:solidFill>
                            <a:srgbClr val="4F575D"/>
                          </a:solidFill>
                          <a:latin typeface="+mn-lt"/>
                          <a:ea typeface="+mn-ea"/>
                          <a:cs typeface="+mn-cs"/>
                        </a:rPr>
                        <a:t>1.54</a:t>
                      </a:r>
                    </a:p>
                  </a:txBody>
                  <a:tcPr marR="432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4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76967245"/>
                  </a:ext>
                </a:extLst>
              </a:tr>
              <a:tr h="558000">
                <a:tc vMerge="1">
                  <a:txBody>
                    <a:bodyPr/>
                    <a:lstStyle/>
                    <a:p>
                      <a:endParaRPr lang="en-ES"/>
                    </a:p>
                  </a:txBody>
                  <a:tcPr/>
                </a:tc>
                <a:tc>
                  <a: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en-US" sz="1400" b="0" baseline="0">
                          <a:solidFill>
                            <a:srgbClr val="47616D"/>
                          </a:solidFill>
                          <a:latin typeface="+mn-lt"/>
                        </a:rPr>
                        <a:t>Gold Cash Cost </a:t>
                      </a:r>
                    </a:p>
                    <a:p>
                      <a:pPr marL="0" marR="0" lvl="0" indent="0" algn="l" defTabSz="914400" rtl="0" eaLnBrk="1" fontAlgn="auto" latinLnBrk="0" hangingPunct="1">
                        <a:lnSpc>
                          <a:spcPts val="1880"/>
                        </a:lnSpc>
                        <a:spcBef>
                          <a:spcPts val="0"/>
                        </a:spcBef>
                        <a:spcAft>
                          <a:spcPts val="0"/>
                        </a:spcAft>
                        <a:buClrTx/>
                        <a:buSzTx/>
                        <a:buFontTx/>
                        <a:buNone/>
                        <a:tabLst/>
                        <a:defRPr/>
                      </a:pPr>
                      <a:r>
                        <a:rPr lang="en-US" sz="1400" b="0" baseline="0">
                          <a:solidFill>
                            <a:srgbClr val="47616D"/>
                          </a:solidFill>
                          <a:latin typeface="+mn-lt"/>
                        </a:rPr>
                        <a:t>Co-Product (US$/oz)</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algn="r"/>
                      <a:r>
                        <a:rPr lang="en-US" sz="1400" b="0" kern="1200">
                          <a:solidFill>
                            <a:srgbClr val="4F575D"/>
                          </a:solidFill>
                          <a:latin typeface="+mn-lt"/>
                          <a:ea typeface="+mn-ea"/>
                          <a:cs typeface="+mn-cs"/>
                        </a:rPr>
                        <a:t>799</a:t>
                      </a:r>
                    </a:p>
                  </a:txBody>
                  <a:tcPr marR="432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053651466"/>
                  </a:ext>
                </a:extLst>
              </a:tr>
            </a:tbl>
          </a:graphicData>
        </a:graphic>
      </p:graphicFrame>
      <p:sp>
        <p:nvSpPr>
          <p:cNvPr id="4" name="Title 3">
            <a:extLst>
              <a:ext uri="{FF2B5EF4-FFF2-40B4-BE49-F238E27FC236}">
                <a16:creationId xmlns:a16="http://schemas.microsoft.com/office/drawing/2014/main" id="{2FDD58FB-D96E-4946-B0C5-168FF0882150}"/>
              </a:ext>
            </a:extLst>
          </p:cNvPr>
          <p:cNvSpPr>
            <a:spLocks noGrp="1"/>
          </p:cNvSpPr>
          <p:nvPr>
            <p:ph type="title"/>
          </p:nvPr>
        </p:nvSpPr>
        <p:spPr/>
        <p:txBody>
          <a:bodyPr/>
          <a:lstStyle/>
          <a:p>
            <a:r>
              <a:rPr lang="en-US" b="1">
                <a:solidFill>
                  <a:srgbClr val="46616D"/>
                </a:solidFill>
                <a:latin typeface="Arial Black" panose="020B0A04020102020204" pitchFamily="34" charset="0"/>
              </a:rPr>
              <a:t>FEASIBILITY STUDY OPERATING </a:t>
            </a:r>
            <a:r>
              <a:rPr lang="en-US" b="1">
                <a:solidFill>
                  <a:srgbClr val="46616D"/>
                </a:solidFill>
                <a:latin typeface="Arial Black" panose="020B0604020202020204" pitchFamily="34" charset="0"/>
                <a:cs typeface="Arial Black" panose="020B0604020202020204" pitchFamily="34" charset="0"/>
              </a:rPr>
              <a:t>CASH COSTS</a:t>
            </a:r>
            <a:endParaRPr lang="en-CA" b="1">
              <a:solidFill>
                <a:srgbClr val="46616D"/>
              </a:solidFill>
              <a:latin typeface="Arial Black" panose="020B0604020202020204" pitchFamily="34" charset="0"/>
              <a:cs typeface="Arial Black" panose="020B0604020202020204" pitchFamily="34" charset="0"/>
            </a:endParaRPr>
          </a:p>
        </p:txBody>
      </p:sp>
      <p:sp>
        <p:nvSpPr>
          <p:cNvPr id="15" name="Slide Number Placeholder 4">
            <a:extLst>
              <a:ext uri="{FF2B5EF4-FFF2-40B4-BE49-F238E27FC236}">
                <a16:creationId xmlns:a16="http://schemas.microsoft.com/office/drawing/2014/main" id="{E0AB2C64-7445-4146-931D-9A725C955FE5}"/>
              </a:ext>
            </a:extLst>
          </p:cNvPr>
          <p:cNvSpPr>
            <a:spLocks noGrp="1"/>
          </p:cNvSpPr>
          <p:nvPr>
            <p:ph type="sldNum" sz="quarter" idx="12"/>
          </p:nvPr>
        </p:nvSpPr>
        <p:spPr/>
        <p:txBody>
          <a:bodyPr/>
          <a:lstStyle/>
          <a:p>
            <a:fld id="{B4BF503D-18A3-9041-84E8-1916E563D54F}" type="slidenum">
              <a:rPr lang="en-US" smtClean="0"/>
              <a:pPr/>
              <a:t>16</a:t>
            </a:fld>
            <a:endParaRPr lang="en-US"/>
          </a:p>
        </p:txBody>
      </p:sp>
      <p:sp>
        <p:nvSpPr>
          <p:cNvPr id="2" name="Footer Placeholder 1">
            <a:extLst>
              <a:ext uri="{FF2B5EF4-FFF2-40B4-BE49-F238E27FC236}">
                <a16:creationId xmlns:a16="http://schemas.microsoft.com/office/drawing/2014/main" id="{E5E5F1C4-AD5B-184E-8057-87391B8E6313}"/>
              </a:ext>
            </a:extLst>
          </p:cNvPr>
          <p:cNvSpPr>
            <a:spLocks noGrp="1"/>
          </p:cNvSpPr>
          <p:nvPr>
            <p:ph type="ftr" sz="quarter" idx="11"/>
          </p:nvPr>
        </p:nvSpPr>
        <p:spPr>
          <a:xfrm>
            <a:off x="281218" y="6458242"/>
            <a:ext cx="9613855" cy="223138"/>
          </a:xfrm>
        </p:spPr>
        <p:txBody>
          <a:bodyPr/>
          <a:lstStyle/>
          <a:p>
            <a:r>
              <a:rPr lang="en-US"/>
              <a:t>Note: Based on Casino Copper-Gold 2022 Feasibility Study at base case metal prices. See “Notes” in Appendix.</a:t>
            </a:r>
          </a:p>
        </p:txBody>
      </p:sp>
      <p:pic>
        <p:nvPicPr>
          <p:cNvPr id="5" name="Picture 4">
            <a:extLst>
              <a:ext uri="{FF2B5EF4-FFF2-40B4-BE49-F238E27FC236}">
                <a16:creationId xmlns:a16="http://schemas.microsoft.com/office/drawing/2014/main" id="{721F017D-0491-1C4E-9A27-91F845164E3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0736" y="1015844"/>
            <a:ext cx="5329239" cy="5149569"/>
          </a:xfrm>
          <a:prstGeom prst="rect">
            <a:avLst/>
          </a:prstGeom>
          <a:ln w="12700">
            <a:solidFill>
              <a:schemeClr val="bg2">
                <a:lumMod val="90000"/>
              </a:schemeClr>
            </a:solidFill>
          </a:ln>
        </p:spPr>
      </p:pic>
      <p:sp>
        <p:nvSpPr>
          <p:cNvPr id="11" name="Rectangle 10">
            <a:extLst>
              <a:ext uri="{FF2B5EF4-FFF2-40B4-BE49-F238E27FC236}">
                <a16:creationId xmlns:a16="http://schemas.microsoft.com/office/drawing/2014/main" id="{7A695A1E-28E3-4732-96F7-DEF15C01AADC}"/>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Tree>
    <p:extLst>
      <p:ext uri="{BB962C8B-B14F-4D97-AF65-F5344CB8AC3E}">
        <p14:creationId xmlns:p14="http://schemas.microsoft.com/office/powerpoint/2010/main" val="185423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1534676-64A5-734F-BE5B-A0D7E93A68D8}"/>
              </a:ext>
            </a:extLst>
          </p:cNvPr>
          <p:cNvGrpSpPr/>
          <p:nvPr/>
        </p:nvGrpSpPr>
        <p:grpSpPr>
          <a:xfrm>
            <a:off x="0" y="1279264"/>
            <a:ext cx="4852086" cy="1682791"/>
            <a:chOff x="-1" y="1078360"/>
            <a:chExt cx="4809460" cy="1579540"/>
          </a:xfrm>
        </p:grpSpPr>
        <p:pic>
          <p:nvPicPr>
            <p:cNvPr id="22" name="Picture 21">
              <a:extLst>
                <a:ext uri="{FF2B5EF4-FFF2-40B4-BE49-F238E27FC236}">
                  <a16:creationId xmlns:a16="http://schemas.microsoft.com/office/drawing/2014/main" id="{E6F2A9BE-A103-3A4C-8603-25AFA857D4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8360"/>
              <a:ext cx="4809458" cy="1579540"/>
            </a:xfrm>
            <a:prstGeom prst="rect">
              <a:avLst/>
            </a:prstGeom>
          </p:spPr>
        </p:pic>
        <p:pic>
          <p:nvPicPr>
            <p:cNvPr id="23" name="Picture 22">
              <a:extLst>
                <a:ext uri="{FF2B5EF4-FFF2-40B4-BE49-F238E27FC236}">
                  <a16:creationId xmlns:a16="http://schemas.microsoft.com/office/drawing/2014/main" id="{0376154C-11A1-144E-B55C-B9C84F88EBA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15" name="Slide Number Placeholder 4">
            <a:extLst>
              <a:ext uri="{FF2B5EF4-FFF2-40B4-BE49-F238E27FC236}">
                <a16:creationId xmlns:a16="http://schemas.microsoft.com/office/drawing/2014/main" id="{E0AB2C64-7445-4146-931D-9A725C955FE5}"/>
              </a:ext>
            </a:extLst>
          </p:cNvPr>
          <p:cNvSpPr>
            <a:spLocks noGrp="1"/>
          </p:cNvSpPr>
          <p:nvPr>
            <p:ph type="sldNum" sz="quarter" idx="12"/>
          </p:nvPr>
        </p:nvSpPr>
        <p:spPr/>
        <p:txBody>
          <a:bodyPr/>
          <a:lstStyle/>
          <a:p>
            <a:fld id="{B4BF503D-18A3-9041-84E8-1916E563D54F}" type="slidenum">
              <a:rPr lang="en-US" smtClean="0"/>
              <a:pPr/>
              <a:t>17</a:t>
            </a:fld>
            <a:endParaRPr lang="en-US"/>
          </a:p>
        </p:txBody>
      </p:sp>
      <p:sp>
        <p:nvSpPr>
          <p:cNvPr id="2" name="Footer Placeholder 1">
            <a:extLst>
              <a:ext uri="{FF2B5EF4-FFF2-40B4-BE49-F238E27FC236}">
                <a16:creationId xmlns:a16="http://schemas.microsoft.com/office/drawing/2014/main" id="{E5E5F1C4-AD5B-184E-8057-87391B8E6313}"/>
              </a:ext>
            </a:extLst>
          </p:cNvPr>
          <p:cNvSpPr>
            <a:spLocks noGrp="1"/>
          </p:cNvSpPr>
          <p:nvPr>
            <p:ph type="ftr" sz="quarter" idx="11"/>
          </p:nvPr>
        </p:nvSpPr>
        <p:spPr>
          <a:xfrm>
            <a:off x="281218" y="6458242"/>
            <a:ext cx="9613855" cy="223138"/>
          </a:xfrm>
        </p:spPr>
        <p:txBody>
          <a:bodyPr/>
          <a:lstStyle/>
          <a:p>
            <a:r>
              <a:rPr lang="en-US"/>
              <a:t>Note: Based on Casino Copper-Gold 2022 Feasibility Study at base case metal prices. See “Notes” in Appendix.</a:t>
            </a:r>
          </a:p>
        </p:txBody>
      </p:sp>
      <p:sp>
        <p:nvSpPr>
          <p:cNvPr id="13" name="Rectangle 12">
            <a:extLst>
              <a:ext uri="{FF2B5EF4-FFF2-40B4-BE49-F238E27FC236}">
                <a16:creationId xmlns:a16="http://schemas.microsoft.com/office/drawing/2014/main" id="{19704F92-6C6D-B540-A0D2-8BCB8C5AA6EC}"/>
              </a:ext>
            </a:extLst>
          </p:cNvPr>
          <p:cNvSpPr/>
          <p:nvPr/>
        </p:nvSpPr>
        <p:spPr>
          <a:xfrm>
            <a:off x="1136824" y="1449859"/>
            <a:ext cx="6470608" cy="4856673"/>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3">
            <a:extLst>
              <a:ext uri="{FF2B5EF4-FFF2-40B4-BE49-F238E27FC236}">
                <a16:creationId xmlns:a16="http://schemas.microsoft.com/office/drawing/2014/main" id="{EA0B7EBA-F2BB-E24C-A37B-E3293858605F}"/>
              </a:ext>
            </a:extLst>
          </p:cNvPr>
          <p:cNvGraphicFramePr>
            <a:graphicFrameLocks noGrp="1"/>
          </p:cNvGraphicFramePr>
          <p:nvPr>
            <p:extLst>
              <p:ext uri="{D42A27DB-BD31-4B8C-83A1-F6EECF244321}">
                <p14:modId xmlns:p14="http://schemas.microsoft.com/office/powerpoint/2010/main" val="1738204679"/>
              </p:ext>
            </p:extLst>
          </p:nvPr>
        </p:nvGraphicFramePr>
        <p:xfrm>
          <a:off x="1248971" y="1572216"/>
          <a:ext cx="6245338" cy="4615875"/>
        </p:xfrm>
        <a:graphic>
          <a:graphicData uri="http://schemas.openxmlformats.org/drawingml/2006/table">
            <a:tbl>
              <a:tblPr firstRow="1" bandRow="1">
                <a:tableStyleId>{5C22544A-7EE6-4342-B048-85BDC9FD1C3A}</a:tableStyleId>
              </a:tblPr>
              <a:tblGrid>
                <a:gridCol w="2016000">
                  <a:extLst>
                    <a:ext uri="{9D8B030D-6E8A-4147-A177-3AD203B41FA5}">
                      <a16:colId xmlns:a16="http://schemas.microsoft.com/office/drawing/2014/main" val="3940325558"/>
                    </a:ext>
                  </a:extLst>
                </a:gridCol>
                <a:gridCol w="2761075">
                  <a:extLst>
                    <a:ext uri="{9D8B030D-6E8A-4147-A177-3AD203B41FA5}">
                      <a16:colId xmlns:a16="http://schemas.microsoft.com/office/drawing/2014/main" val="104159446"/>
                    </a:ext>
                  </a:extLst>
                </a:gridCol>
                <a:gridCol w="1468263">
                  <a:extLst>
                    <a:ext uri="{9D8B030D-6E8A-4147-A177-3AD203B41FA5}">
                      <a16:colId xmlns:a16="http://schemas.microsoft.com/office/drawing/2014/main" val="2447171165"/>
                    </a:ext>
                  </a:extLst>
                </a:gridCol>
              </a:tblGrid>
              <a:tr h="50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cap="all">
                        <a:solidFill>
                          <a:srgbClr val="A6610D"/>
                        </a:solidFill>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cap="all">
                          <a:solidFill>
                            <a:srgbClr val="A6610D"/>
                          </a:solidFill>
                          <a:latin typeface="Arial Black" panose="020B0A04020102020204" pitchFamily="34" charset="0"/>
                          <a:ea typeface="+mn-ea"/>
                          <a:cs typeface="+mn-cs"/>
                        </a:rPr>
                        <a:t>  Projected capital costs </a:t>
                      </a:r>
                    </a:p>
                  </a:txBody>
                  <a:tcPr marL="0" marR="0" marT="0" marB="0">
                    <a:lnL w="6350" cap="flat" cmpd="sng" algn="ctr">
                      <a:solidFill>
                        <a:schemeClr val="bg2">
                          <a:lumMod val="75000"/>
                        </a:schemeClr>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gn="ctr">
                        <a:lnSpc>
                          <a:spcPts val="1680"/>
                        </a:lnSpc>
                      </a:pPr>
                      <a:endParaRPr lang="en-US" sz="1300" b="0">
                        <a:solidFill>
                          <a:srgbClr val="47616D"/>
                        </a:solidFill>
                        <a:latin typeface="+mn-lt"/>
                      </a:endParaRPr>
                    </a:p>
                  </a:txBody>
                  <a:tcPr marL="0" marR="0"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ctr"/>
                      <a:r>
                        <a:rPr lang="en-US" sz="1200" b="1" i="0" kern="1200">
                          <a:solidFill>
                            <a:srgbClr val="A6610D"/>
                          </a:solidFill>
                          <a:latin typeface="Arial Black" panose="020B0604020202020204" pitchFamily="34" charset="0"/>
                          <a:ea typeface="+mn-ea"/>
                          <a:cs typeface="Arial Black" panose="020B0604020202020204" pitchFamily="34" charset="0"/>
                        </a:rPr>
                        <a:t>C$ Millions</a:t>
                      </a:r>
                    </a:p>
                  </a:txBody>
                  <a:tcPr marL="0" marR="0" anchor="ctr">
                    <a:lnL w="6350" cap="flat" cmpd="sng" algn="ctr">
                      <a:solidFill>
                        <a:srgbClr val="AFABA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36000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cap="all">
                          <a:solidFill>
                            <a:srgbClr val="A6610D"/>
                          </a:solidFill>
                          <a:latin typeface="+mn-lt"/>
                          <a:ea typeface="+mn-ea"/>
                          <a:cs typeface="+mn-cs"/>
                        </a:rPr>
                        <a:t>PROCESS PLANT &amp; INFRASTRUCTURE</a:t>
                      </a:r>
                    </a:p>
                  </a:txBody>
                  <a:tcPr marL="108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nSpc>
                          <a:spcPts val="1680"/>
                        </a:lnSpc>
                      </a:pPr>
                      <a:r>
                        <a:rPr lang="en-US" sz="1400" b="0" kern="1200">
                          <a:solidFill>
                            <a:srgbClr val="47616D"/>
                          </a:solidFill>
                          <a:latin typeface="+mn-lt"/>
                          <a:ea typeface="+mn-ea"/>
                          <a:cs typeface="+mn-cs"/>
                        </a:rPr>
                        <a:t>Project Directs (including freight)</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6"/>
                    </a:solidFill>
                  </a:tcPr>
                </a:tc>
                <a:tc>
                  <a:txBody>
                    <a:bodyPr/>
                    <a:lstStyle/>
                    <a:p>
                      <a:pPr algn="r"/>
                      <a:r>
                        <a:rPr lang="en-US" sz="1400" b="0" kern="1200">
                          <a:solidFill>
                            <a:srgbClr val="47616D"/>
                          </a:solidFill>
                          <a:latin typeface="+mn-lt"/>
                          <a:ea typeface="+mn-ea"/>
                          <a:cs typeface="+mn-cs"/>
                        </a:rPr>
                        <a:t>$2,116</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6"/>
                    </a:solidFill>
                  </a:tcPr>
                </a:tc>
                <a:extLst>
                  <a:ext uri="{0D108BD9-81ED-4DB2-BD59-A6C34878D82A}">
                    <a16:rowId xmlns:a16="http://schemas.microsoft.com/office/drawing/2014/main" val="3183065708"/>
                  </a:ext>
                </a:extLst>
              </a:tr>
              <a:tr h="360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0" kern="1200">
                          <a:solidFill>
                            <a:srgbClr val="47616D"/>
                          </a:solidFill>
                          <a:latin typeface="+mn-lt"/>
                          <a:ea typeface="+mn-ea"/>
                          <a:cs typeface="+mn-cs"/>
                        </a:rPr>
                        <a:t>Project </a:t>
                      </a:r>
                      <a:r>
                        <a:rPr lang="en-US" sz="1400" b="0" kern="1200" err="1">
                          <a:solidFill>
                            <a:srgbClr val="47616D"/>
                          </a:solidFill>
                          <a:latin typeface="+mn-lt"/>
                          <a:ea typeface="+mn-ea"/>
                          <a:cs typeface="+mn-cs"/>
                        </a:rPr>
                        <a:t>Indirects</a:t>
                      </a:r>
                      <a:endParaRPr lang="en-US" sz="1400" b="0" kern="1200">
                        <a:solidFill>
                          <a:srgbClr val="47616D"/>
                        </a:solidFill>
                        <a:latin typeface="+mn-lt"/>
                        <a:ea typeface="+mn-ea"/>
                        <a:cs typeface="+mn-cs"/>
                      </a:endParaRP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tc>
                  <a:txBody>
                    <a:bodyPr/>
                    <a:lstStyle/>
                    <a:p>
                      <a:pPr algn="r"/>
                      <a:r>
                        <a:rPr lang="en-US" sz="1400" b="0" kern="1200">
                          <a:solidFill>
                            <a:srgbClr val="47616D"/>
                          </a:solidFill>
                          <a:latin typeface="+mn-lt"/>
                          <a:ea typeface="+mn-ea"/>
                          <a:cs typeface="+mn-cs"/>
                        </a:rPr>
                        <a:t>$431</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extLst>
                  <a:ext uri="{0D108BD9-81ED-4DB2-BD59-A6C34878D82A}">
                    <a16:rowId xmlns:a16="http://schemas.microsoft.com/office/drawing/2014/main" val="3891601096"/>
                  </a:ext>
                </a:extLst>
              </a:tr>
              <a:tr h="360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0">
                          <a:solidFill>
                            <a:srgbClr val="47616D"/>
                          </a:solidFill>
                          <a:latin typeface="+mn-lt"/>
                        </a:rPr>
                        <a:t>Contingency</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5"/>
                    </a:solidFill>
                  </a:tcPr>
                </a:tc>
                <a:tc>
                  <a:txBody>
                    <a:bodyPr/>
                    <a:lstStyle/>
                    <a:p>
                      <a:pPr algn="r"/>
                      <a:r>
                        <a:rPr lang="en-US" sz="1400" b="0" u="none">
                          <a:solidFill>
                            <a:srgbClr val="47616D"/>
                          </a:solidFill>
                          <a:latin typeface="+mn-lt"/>
                        </a:rPr>
                        <a:t>$369</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5"/>
                    </a:solidFill>
                  </a:tcPr>
                </a:tc>
                <a:extLst>
                  <a:ext uri="{0D108BD9-81ED-4DB2-BD59-A6C34878D82A}">
                    <a16:rowId xmlns:a16="http://schemas.microsoft.com/office/drawing/2014/main" val="3890654462"/>
                  </a:ext>
                </a:extLst>
              </a:tr>
              <a:tr h="360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kern="1200">
                          <a:solidFill>
                            <a:srgbClr val="47616D"/>
                          </a:solidFill>
                          <a:latin typeface="+mn-lt"/>
                          <a:ea typeface="+mn-ea"/>
                          <a:cs typeface="+mn-cs"/>
                        </a:rPr>
                        <a:t>Subtotal Process Plant </a:t>
                      </a:r>
                      <a:br>
                        <a:rPr lang="en-US" sz="1400" b="1" kern="1200">
                          <a:solidFill>
                            <a:srgbClr val="47616D"/>
                          </a:solidFill>
                          <a:latin typeface="+mn-lt"/>
                          <a:ea typeface="+mn-ea"/>
                          <a:cs typeface="+mn-cs"/>
                        </a:rPr>
                      </a:br>
                      <a:r>
                        <a:rPr lang="en-US" sz="1400" b="1" kern="1200">
                          <a:solidFill>
                            <a:srgbClr val="47616D"/>
                          </a:solidFill>
                          <a:latin typeface="+mn-lt"/>
                          <a:ea typeface="+mn-ea"/>
                          <a:cs typeface="+mn-cs"/>
                        </a:rPr>
                        <a:t>and Infrastructure</a:t>
                      </a:r>
                    </a:p>
                  </a:txBody>
                  <a:tcPr marT="72000" marB="72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r"/>
                      <a:r>
                        <a:rPr lang="en-US" sz="1400" b="1" kern="1200">
                          <a:solidFill>
                            <a:srgbClr val="47616D"/>
                          </a:solidFill>
                          <a:latin typeface="+mn-lt"/>
                          <a:ea typeface="+mn-ea"/>
                          <a:cs typeface="+mn-cs"/>
                        </a:rPr>
                        <a:t>$2,916</a:t>
                      </a:r>
                    </a:p>
                  </a:txBody>
                  <a:tcPr marR="324000" marT="72000" marB="72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981281665"/>
                  </a:ext>
                </a:extLst>
              </a:tr>
              <a:tr h="35280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MINE COSTS</a:t>
                      </a:r>
                    </a:p>
                  </a:txBody>
                  <a:tcPr marL="108000" marT="90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baseline="0">
                          <a:solidFill>
                            <a:srgbClr val="47616D"/>
                          </a:solidFill>
                          <a:latin typeface="+mn-lt"/>
                        </a:rPr>
                        <a:t>Mine Equipment</a:t>
                      </a:r>
                      <a:endParaRPr lang="en-US" sz="1400" b="0">
                        <a:solidFill>
                          <a:srgbClr val="47616D"/>
                        </a:solidFill>
                        <a:latin typeface="+mn-lt"/>
                      </a:endParaRP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400" b="0">
                          <a:solidFill>
                            <a:srgbClr val="47616D"/>
                          </a:solidFill>
                          <a:latin typeface="+mn-lt"/>
                        </a:rPr>
                        <a:t> $433</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76967245"/>
                  </a:ext>
                </a:extLst>
              </a:tr>
              <a:tr h="3528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a:solidFill>
                            <a:srgbClr val="47616D"/>
                          </a:solidFill>
                          <a:latin typeface="+mn-lt"/>
                        </a:rPr>
                        <a:t>Mine Preproduction</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400" b="0">
                          <a:solidFill>
                            <a:srgbClr val="47616D"/>
                          </a:solidFill>
                          <a:latin typeface="+mn-lt"/>
                        </a:rPr>
                        <a:t> $228</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053651466"/>
                  </a:ext>
                </a:extLst>
              </a:tr>
              <a:tr h="3528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kern="1200">
                          <a:solidFill>
                            <a:srgbClr val="47616D"/>
                          </a:solidFill>
                          <a:latin typeface="+mn-lt"/>
                          <a:ea typeface="+mn-ea"/>
                          <a:cs typeface="+mn-cs"/>
                        </a:rPr>
                        <a:t>Subtotal Mine Costs</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400" b="1" kern="1200">
                          <a:solidFill>
                            <a:srgbClr val="47616D"/>
                          </a:solidFill>
                          <a:latin typeface="+mn-lt"/>
                          <a:ea typeface="+mn-ea"/>
                          <a:cs typeface="+mn-cs"/>
                        </a:rPr>
                        <a:t>$661</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1266021444"/>
                  </a:ext>
                </a:extLst>
              </a:tr>
              <a:tr h="3528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a:solidFill>
                            <a:srgbClr val="47616D"/>
                          </a:solidFill>
                          <a:latin typeface="+mn-lt"/>
                        </a:rPr>
                        <a:t>Owners Costs</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r"/>
                      <a:r>
                        <a:rPr lang="en-US" sz="1400" b="1">
                          <a:solidFill>
                            <a:srgbClr val="47616D"/>
                          </a:solidFill>
                          <a:latin typeface="+mn-lt"/>
                        </a:rPr>
                        <a:t>$41</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031548403"/>
                  </a:ext>
                </a:extLst>
              </a:tr>
              <a:tr h="3528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cap="all">
                        <a:solidFill>
                          <a:srgbClr val="A6610D"/>
                        </a:solidFill>
                      </a:endParaRPr>
                    </a:p>
                  </a:txBody>
                  <a:tcPr marL="108000" marT="90000">
                    <a:lnL w="6350" cap="flat" cmpd="sng" algn="ctr">
                      <a:solidFill>
                        <a:schemeClr val="bg2">
                          <a:lumMod val="75000"/>
                        </a:schemeClr>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kern="1200">
                          <a:solidFill>
                            <a:srgbClr val="A6610D"/>
                          </a:solidFill>
                          <a:latin typeface="+mn-lt"/>
                          <a:ea typeface="+mn-ea"/>
                          <a:cs typeface="+mn-cs"/>
                        </a:rPr>
                        <a:t>Total</a:t>
                      </a:r>
                    </a:p>
                  </a:txBody>
                  <a:tcPr marT="36000" marB="3600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400" b="1" kern="1200">
                          <a:solidFill>
                            <a:srgbClr val="A6610D"/>
                          </a:solidFill>
                          <a:latin typeface="+mn-lt"/>
                          <a:ea typeface="+mn-ea"/>
                          <a:cs typeface="+mn-cs"/>
                        </a:rPr>
                        <a:t>C$3,618</a:t>
                      </a:r>
                    </a:p>
                  </a:txBody>
                  <a:tcPr marR="324000" marT="36000" marB="36000" anchor="ctr">
                    <a:lnL w="6350" cap="flat" cmpd="sng" algn="ctr">
                      <a:solidFill>
                        <a:srgbClr val="AFABA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754548105"/>
                  </a:ext>
                </a:extLst>
              </a:tr>
              <a:tr h="3528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a:solidFill>
                            <a:srgbClr val="47616D"/>
                          </a:solidFill>
                          <a:latin typeface="+mn-lt"/>
                        </a:rPr>
                        <a:t>Sustaining Capital</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400" b="0">
                          <a:solidFill>
                            <a:srgbClr val="47616D"/>
                          </a:solidFill>
                          <a:latin typeface="+mn-lt"/>
                        </a:rPr>
                        <a:t>$751</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1744940604"/>
                  </a:ext>
                </a:extLst>
              </a:tr>
              <a:tr h="3528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cap="all">
                        <a:solidFill>
                          <a:srgbClr val="A6610D"/>
                        </a:solidFill>
                      </a:endParaRPr>
                    </a:p>
                  </a:txBody>
                  <a:tcPr marL="144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kern="1200">
                          <a:solidFill>
                            <a:srgbClr val="47616D"/>
                          </a:solidFill>
                          <a:latin typeface="+mn-lt"/>
                          <a:ea typeface="+mn-ea"/>
                          <a:cs typeface="+mn-cs"/>
                        </a:rPr>
                        <a:t>Total Life of Mine Capital Costs</a:t>
                      </a:r>
                    </a:p>
                  </a:txBody>
                  <a:tcPr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marL="0" marR="0" lvl="0" indent="0" algn="r" defTabSz="914400" rtl="0" eaLnBrk="1" fontAlgn="auto" latinLnBrk="0" hangingPunct="1">
                        <a:lnSpc>
                          <a:spcPts val="1680"/>
                        </a:lnSpc>
                        <a:spcBef>
                          <a:spcPts val="0"/>
                        </a:spcBef>
                        <a:spcAft>
                          <a:spcPts val="0"/>
                        </a:spcAft>
                        <a:buClrTx/>
                        <a:buSzTx/>
                        <a:buFontTx/>
                        <a:buNone/>
                        <a:tabLst/>
                        <a:defRPr/>
                      </a:pPr>
                      <a:r>
                        <a:rPr lang="en-US" sz="1400" b="0" kern="1200">
                          <a:solidFill>
                            <a:srgbClr val="47616D"/>
                          </a:solidFill>
                          <a:latin typeface="+mn-lt"/>
                          <a:ea typeface="+mn-ea"/>
                          <a:cs typeface="+mn-cs"/>
                        </a:rPr>
                        <a:t>$4,369</a:t>
                      </a:r>
                    </a:p>
                  </a:txBody>
                  <a:tcPr marR="324000" marT="36000" marB="3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1077629109"/>
                  </a:ext>
                </a:extLst>
              </a:tr>
            </a:tbl>
          </a:graphicData>
        </a:graphic>
      </p:graphicFrame>
      <p:sp>
        <p:nvSpPr>
          <p:cNvPr id="5" name="Title 4">
            <a:extLst>
              <a:ext uri="{FF2B5EF4-FFF2-40B4-BE49-F238E27FC236}">
                <a16:creationId xmlns:a16="http://schemas.microsoft.com/office/drawing/2014/main" id="{21031169-7D8D-2740-AFC9-3F2D11434CB5}"/>
              </a:ext>
            </a:extLst>
          </p:cNvPr>
          <p:cNvSpPr>
            <a:spLocks noGrp="1"/>
          </p:cNvSpPr>
          <p:nvPr>
            <p:ph type="title"/>
          </p:nvPr>
        </p:nvSpPr>
        <p:spPr/>
        <p:txBody>
          <a:bodyPr/>
          <a:lstStyle/>
          <a:p>
            <a:r>
              <a:rPr lang="en-GB" b="1">
                <a:solidFill>
                  <a:srgbClr val="46616D"/>
                </a:solidFill>
                <a:latin typeface="Arial Black" panose="020B0A04020102020204" pitchFamily="34" charset="0"/>
              </a:rPr>
              <a:t>FEASIBILITY STUDY CAPITAL COSTS</a:t>
            </a:r>
            <a:endParaRPr lang="en-ES" b="1">
              <a:solidFill>
                <a:srgbClr val="46616D"/>
              </a:solidFill>
              <a:latin typeface="Arial Black" panose="020B0A04020102020204" pitchFamily="34" charset="0"/>
            </a:endParaRPr>
          </a:p>
        </p:txBody>
      </p:sp>
      <p:pic>
        <p:nvPicPr>
          <p:cNvPr id="4" name="Picture 3">
            <a:extLst>
              <a:ext uri="{FF2B5EF4-FFF2-40B4-BE49-F238E27FC236}">
                <a16:creationId xmlns:a16="http://schemas.microsoft.com/office/drawing/2014/main" id="{C5F8F9E4-453D-F149-A760-E7724A91552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19579" y="1449859"/>
            <a:ext cx="4186604" cy="4856673"/>
          </a:xfrm>
          <a:prstGeom prst="rect">
            <a:avLst/>
          </a:prstGeom>
          <a:ln w="12700">
            <a:solidFill>
              <a:schemeClr val="bg2">
                <a:lumMod val="90000"/>
              </a:schemeClr>
            </a:solidFill>
          </a:ln>
        </p:spPr>
      </p:pic>
      <p:sp>
        <p:nvSpPr>
          <p:cNvPr id="11" name="Rectangle 10">
            <a:extLst>
              <a:ext uri="{FF2B5EF4-FFF2-40B4-BE49-F238E27FC236}">
                <a16:creationId xmlns:a16="http://schemas.microsoft.com/office/drawing/2014/main" id="{354A2D6F-DBAA-46C5-8353-0A0F706D7B27}"/>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CECEDBB9-84CC-4DAA-AFBF-11DD01CB6570}"/>
              </a:ext>
            </a:extLst>
          </p:cNvPr>
          <p:cNvSpPr/>
          <p:nvPr/>
        </p:nvSpPr>
        <p:spPr>
          <a:xfrm>
            <a:off x="6386427" y="5152417"/>
            <a:ext cx="900000" cy="288000"/>
          </a:xfrm>
          <a:prstGeom prst="rect">
            <a:avLst/>
          </a:prstGeom>
          <a:solidFill>
            <a:srgbClr val="81A173">
              <a:alpha val="19846"/>
            </a:srgbClr>
          </a:solidFill>
          <a:ln w="28575">
            <a:solidFill>
              <a:srgbClr val="81A17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019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01EEC96-39E9-034A-BCBD-ED51837151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8" y="4379875"/>
            <a:ext cx="12199617" cy="640080"/>
          </a:xfrm>
          <a:prstGeom prst="rect">
            <a:avLst/>
          </a:prstGeom>
        </p:spPr>
      </p:pic>
      <p:sp>
        <p:nvSpPr>
          <p:cNvPr id="3" name="Oval 2">
            <a:extLst>
              <a:ext uri="{FF2B5EF4-FFF2-40B4-BE49-F238E27FC236}">
                <a16:creationId xmlns:a16="http://schemas.microsoft.com/office/drawing/2014/main" id="{8C3D9DA1-60B2-D641-9047-541729849183}"/>
              </a:ext>
            </a:extLst>
          </p:cNvPr>
          <p:cNvSpPr/>
          <p:nvPr/>
        </p:nvSpPr>
        <p:spPr>
          <a:xfrm>
            <a:off x="10189880" y="4667250"/>
            <a:ext cx="1511583" cy="15115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819A5F9-1FCE-AA45-A0C8-BF8EA2F8E111}"/>
              </a:ext>
            </a:extLst>
          </p:cNvPr>
          <p:cNvSpPr>
            <a:spLocks noGrp="1"/>
          </p:cNvSpPr>
          <p:nvPr>
            <p:ph type="title"/>
          </p:nvPr>
        </p:nvSpPr>
        <p:spPr/>
        <p:txBody>
          <a:bodyPr/>
          <a:lstStyle/>
          <a:p>
            <a:r>
              <a:rPr lang="en-US"/>
              <a:t>ESG </a:t>
            </a:r>
            <a:r>
              <a:rPr lang="en-US" b="1">
                <a:solidFill>
                  <a:srgbClr val="46616D"/>
                </a:solidFill>
                <a:latin typeface="Arial Black" panose="020B0A04020102020204" pitchFamily="34" charset="0"/>
              </a:rPr>
              <a:t>COMMITMENT</a:t>
            </a:r>
            <a:r>
              <a:rPr lang="en-US"/>
              <a:t> </a:t>
            </a:r>
          </a:p>
        </p:txBody>
      </p:sp>
      <p:sp>
        <p:nvSpPr>
          <p:cNvPr id="12" name="Slide Number Placeholder 4">
            <a:extLst>
              <a:ext uri="{FF2B5EF4-FFF2-40B4-BE49-F238E27FC236}">
                <a16:creationId xmlns:a16="http://schemas.microsoft.com/office/drawing/2014/main" id="{626A251E-60DB-044F-A1B9-F0CCA9065F7D}"/>
              </a:ext>
            </a:extLst>
          </p:cNvPr>
          <p:cNvSpPr>
            <a:spLocks noGrp="1"/>
          </p:cNvSpPr>
          <p:nvPr>
            <p:ph type="sldNum" sz="quarter" idx="12"/>
          </p:nvPr>
        </p:nvSpPr>
        <p:spPr/>
        <p:txBody>
          <a:bodyPr/>
          <a:lstStyle/>
          <a:p>
            <a:fld id="{B4BF503D-18A3-9041-84E8-1916E563D54F}" type="slidenum">
              <a:rPr lang="en-US" smtClean="0"/>
              <a:pPr/>
              <a:t>18</a:t>
            </a:fld>
            <a:endParaRPr lang="en-US"/>
          </a:p>
        </p:txBody>
      </p:sp>
      <p:sp>
        <p:nvSpPr>
          <p:cNvPr id="7" name="Rectangle 6">
            <a:extLst>
              <a:ext uri="{FF2B5EF4-FFF2-40B4-BE49-F238E27FC236}">
                <a16:creationId xmlns:a16="http://schemas.microsoft.com/office/drawing/2014/main" id="{90755BD1-536E-4847-BEC8-FDCAC78B5303}"/>
              </a:ext>
            </a:extLst>
          </p:cNvPr>
          <p:cNvSpPr/>
          <p:nvPr/>
        </p:nvSpPr>
        <p:spPr>
          <a:xfrm>
            <a:off x="6384956" y="1263417"/>
            <a:ext cx="2574924" cy="894669"/>
          </a:xfrm>
          <a:prstGeom prst="rect">
            <a:avLst/>
          </a:prstGeom>
        </p:spPr>
        <p:txBody>
          <a:bodyPr wrap="square" anchor="t">
            <a:noAutofit/>
          </a:bodyPr>
          <a:lstStyle/>
          <a:p>
            <a:pPr>
              <a:lnSpc>
                <a:spcPct val="110000"/>
              </a:lnSpc>
              <a:buClr>
                <a:srgbClr val="4D4D4D"/>
              </a:buClr>
            </a:pPr>
            <a:endParaRPr lang="en-CA" sz="1200">
              <a:solidFill>
                <a:srgbClr val="4D4D4D"/>
              </a:solidFill>
            </a:endParaRPr>
          </a:p>
        </p:txBody>
      </p:sp>
      <p:sp>
        <p:nvSpPr>
          <p:cNvPr id="13" name="Content Placeholder 12">
            <a:extLst>
              <a:ext uri="{FF2B5EF4-FFF2-40B4-BE49-F238E27FC236}">
                <a16:creationId xmlns:a16="http://schemas.microsoft.com/office/drawing/2014/main" id="{98A3FA7D-1847-F443-83E0-AC7BDE02CC8D}"/>
              </a:ext>
            </a:extLst>
          </p:cNvPr>
          <p:cNvSpPr>
            <a:spLocks noGrp="1"/>
          </p:cNvSpPr>
          <p:nvPr>
            <p:ph idx="1"/>
          </p:nvPr>
        </p:nvSpPr>
        <p:spPr>
          <a:xfrm>
            <a:off x="237343" y="1688487"/>
            <a:ext cx="3849748" cy="2669962"/>
          </a:xfrm>
        </p:spPr>
        <p:txBody>
          <a:bodyPr/>
          <a:lstStyle/>
          <a:p>
            <a:pPr marL="0" lvl="2" indent="0">
              <a:lnSpc>
                <a:spcPts val="2100"/>
              </a:lnSpc>
              <a:spcBef>
                <a:spcPts val="0"/>
              </a:spcBef>
              <a:spcAft>
                <a:spcPts val="500"/>
              </a:spcAft>
              <a:buClr>
                <a:srgbClr val="BF951B"/>
              </a:buClr>
              <a:buSzPct val="80000"/>
              <a:buNone/>
            </a:pPr>
            <a:r>
              <a:rPr lang="en-GB" sz="1800" b="1">
                <a:solidFill>
                  <a:srgbClr val="4F575D"/>
                </a:solidFill>
              </a:rPr>
              <a:t>Committed to health and safety and committed to the protection of cultural values</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Ongoing Engagement with Local Communities and First Nations</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16+ Years of Operating Responsibly in the Yukon</a:t>
            </a:r>
          </a:p>
          <a:p>
            <a:pPr marL="273050" lvl="2" indent="-254000">
              <a:lnSpc>
                <a:spcPts val="19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Co-operation Agreements Signed with Key First Nations </a:t>
            </a:r>
          </a:p>
        </p:txBody>
      </p:sp>
      <p:pic>
        <p:nvPicPr>
          <p:cNvPr id="26" name="Picture 25">
            <a:extLst>
              <a:ext uri="{FF2B5EF4-FFF2-40B4-BE49-F238E27FC236}">
                <a16:creationId xmlns:a16="http://schemas.microsoft.com/office/drawing/2014/main" id="{6B9B14C0-7A31-BD4C-87CC-837406711C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18" y="989144"/>
            <a:ext cx="12199617" cy="640080"/>
          </a:xfrm>
          <a:prstGeom prst="rect">
            <a:avLst/>
          </a:prstGeom>
        </p:spPr>
      </p:pic>
      <p:sp>
        <p:nvSpPr>
          <p:cNvPr id="27" name="Rectangle 26">
            <a:extLst>
              <a:ext uri="{FF2B5EF4-FFF2-40B4-BE49-F238E27FC236}">
                <a16:creationId xmlns:a16="http://schemas.microsoft.com/office/drawing/2014/main" id="{EEA875A2-B416-494E-A39E-650760F5BAD2}"/>
              </a:ext>
            </a:extLst>
          </p:cNvPr>
          <p:cNvSpPr/>
          <p:nvPr/>
        </p:nvSpPr>
        <p:spPr>
          <a:xfrm>
            <a:off x="237343" y="1151306"/>
            <a:ext cx="2923110" cy="369332"/>
          </a:xfrm>
          <a:prstGeom prst="rect">
            <a:avLst/>
          </a:prstGeom>
        </p:spPr>
        <p:txBody>
          <a:bodyPr wrap="square">
            <a:spAutoFit/>
          </a:bodyPr>
          <a:lstStyle/>
          <a:p>
            <a:pPr marL="9525" lvl="2">
              <a:spcAft>
                <a:spcPts val="600"/>
              </a:spcAft>
              <a:buClr>
                <a:srgbClr val="A6610C"/>
              </a:buClr>
            </a:pPr>
            <a:r>
              <a:rPr lang="en-US" b="1">
                <a:solidFill>
                  <a:schemeClr val="bg1"/>
                </a:solidFill>
                <a:latin typeface="Arial Black" panose="020B0604020202020204" pitchFamily="34" charset="0"/>
                <a:cs typeface="Arial Black" panose="020B0604020202020204" pitchFamily="34" charset="0"/>
              </a:rPr>
              <a:t>SOCIAL</a:t>
            </a:r>
          </a:p>
        </p:txBody>
      </p:sp>
      <p:sp>
        <p:nvSpPr>
          <p:cNvPr id="29" name="Rectangle 28">
            <a:extLst>
              <a:ext uri="{FF2B5EF4-FFF2-40B4-BE49-F238E27FC236}">
                <a16:creationId xmlns:a16="http://schemas.microsoft.com/office/drawing/2014/main" id="{675F801D-D267-6449-98E8-5608666C9A7B}"/>
              </a:ext>
            </a:extLst>
          </p:cNvPr>
          <p:cNvSpPr/>
          <p:nvPr/>
        </p:nvSpPr>
        <p:spPr>
          <a:xfrm>
            <a:off x="4213598" y="1151306"/>
            <a:ext cx="2521459" cy="369332"/>
          </a:xfrm>
          <a:prstGeom prst="rect">
            <a:avLst/>
          </a:prstGeom>
        </p:spPr>
        <p:txBody>
          <a:bodyPr wrap="none">
            <a:spAutoFit/>
          </a:bodyPr>
          <a:lstStyle/>
          <a:p>
            <a:pPr marL="9525" lvl="2">
              <a:spcAft>
                <a:spcPts val="600"/>
              </a:spcAft>
              <a:buClr>
                <a:srgbClr val="A6610C"/>
              </a:buClr>
            </a:pPr>
            <a:r>
              <a:rPr lang="en-US" b="1">
                <a:solidFill>
                  <a:schemeClr val="bg1"/>
                </a:solidFill>
                <a:latin typeface="Arial Black" panose="020B0604020202020204" pitchFamily="34" charset="0"/>
                <a:cs typeface="Arial Black" panose="020B0604020202020204" pitchFamily="34" charset="0"/>
              </a:rPr>
              <a:t>ENVIRONMENTAL </a:t>
            </a:r>
          </a:p>
        </p:txBody>
      </p:sp>
      <p:sp>
        <p:nvSpPr>
          <p:cNvPr id="31" name="Content Placeholder 12">
            <a:extLst>
              <a:ext uri="{FF2B5EF4-FFF2-40B4-BE49-F238E27FC236}">
                <a16:creationId xmlns:a16="http://schemas.microsoft.com/office/drawing/2014/main" id="{31A96781-11C6-C441-B73B-366211D36BBA}"/>
              </a:ext>
            </a:extLst>
          </p:cNvPr>
          <p:cNvSpPr txBox="1">
            <a:spLocks/>
          </p:cNvSpPr>
          <p:nvPr/>
        </p:nvSpPr>
        <p:spPr>
          <a:xfrm>
            <a:off x="4171126" y="1857529"/>
            <a:ext cx="3849748" cy="3068182"/>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ES"/>
          </a:p>
        </p:txBody>
      </p:sp>
      <p:sp>
        <p:nvSpPr>
          <p:cNvPr id="34" name="Content Placeholder 12">
            <a:extLst>
              <a:ext uri="{FF2B5EF4-FFF2-40B4-BE49-F238E27FC236}">
                <a16:creationId xmlns:a16="http://schemas.microsoft.com/office/drawing/2014/main" id="{949308A6-FFED-9346-961C-2FF9FE9EA319}"/>
              </a:ext>
            </a:extLst>
          </p:cNvPr>
          <p:cNvSpPr txBox="1">
            <a:spLocks/>
          </p:cNvSpPr>
          <p:nvPr/>
        </p:nvSpPr>
        <p:spPr>
          <a:xfrm>
            <a:off x="4213598" y="1688487"/>
            <a:ext cx="3849748" cy="2344744"/>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ts val="2100"/>
              </a:lnSpc>
              <a:spcBef>
                <a:spcPts val="0"/>
              </a:spcBef>
              <a:spcAft>
                <a:spcPts val="500"/>
              </a:spcAft>
              <a:buClr>
                <a:srgbClr val="BF951B"/>
              </a:buClr>
              <a:buSzPct val="80000"/>
              <a:buNone/>
            </a:pPr>
            <a:r>
              <a:rPr lang="en-GB" sz="1800" b="1">
                <a:solidFill>
                  <a:srgbClr val="4F575D"/>
                </a:solidFill>
              </a:rPr>
              <a:t>Committed to exceeding best practices in protecting the environment</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Accepted the Robert E Leckie Award for outstanding Environmental stewardship</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Committed to MAC’s Towards Sustainable Mining (TSM) initiative </a:t>
            </a:r>
          </a:p>
        </p:txBody>
      </p:sp>
      <p:sp>
        <p:nvSpPr>
          <p:cNvPr id="35" name="Content Placeholder 12">
            <a:extLst>
              <a:ext uri="{FF2B5EF4-FFF2-40B4-BE49-F238E27FC236}">
                <a16:creationId xmlns:a16="http://schemas.microsoft.com/office/drawing/2014/main" id="{E68891DC-AD15-5F44-A1CD-17041022ACD7}"/>
              </a:ext>
            </a:extLst>
          </p:cNvPr>
          <p:cNvSpPr txBox="1">
            <a:spLocks/>
          </p:cNvSpPr>
          <p:nvPr/>
        </p:nvSpPr>
        <p:spPr>
          <a:xfrm>
            <a:off x="8189852" y="1688487"/>
            <a:ext cx="4002147" cy="2242152"/>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00"/>
              </a:lnSpc>
              <a:spcBef>
                <a:spcPts val="0"/>
              </a:spcBef>
              <a:spcAft>
                <a:spcPts val="500"/>
              </a:spcAft>
              <a:buNone/>
            </a:pPr>
            <a:r>
              <a:rPr lang="en-GB" b="1">
                <a:solidFill>
                  <a:srgbClr val="4F575D"/>
                </a:solidFill>
              </a:rPr>
              <a:t>Committed to high ethical standards and building </a:t>
            </a:r>
            <a:br>
              <a:rPr lang="en-GB" b="1">
                <a:solidFill>
                  <a:srgbClr val="4F575D"/>
                </a:solidFill>
              </a:rPr>
            </a:br>
            <a:r>
              <a:rPr lang="en-GB" b="1">
                <a:solidFill>
                  <a:srgbClr val="4F575D"/>
                </a:solidFill>
              </a:rPr>
              <a:t>long term value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Corporate Disclosure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Safety, Health &amp; Environmental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err="1">
                <a:solidFill>
                  <a:srgbClr val="4F575D"/>
                </a:solidFill>
                <a:latin typeface="+mn-lt"/>
                <a:cs typeface="+mn-cs"/>
              </a:rPr>
              <a:t>Whistleblower</a:t>
            </a:r>
            <a:r>
              <a:rPr lang="en-GB" sz="1600">
                <a:solidFill>
                  <a:srgbClr val="4F575D"/>
                </a:solidFill>
                <a:latin typeface="+mn-lt"/>
                <a:cs typeface="+mn-cs"/>
              </a:rPr>
              <a:t> Policy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GB" sz="1600">
                <a:solidFill>
                  <a:srgbClr val="4F575D"/>
                </a:solidFill>
                <a:latin typeface="+mn-lt"/>
                <a:cs typeface="+mn-cs"/>
              </a:rPr>
              <a:t>Insider Trading Policy</a:t>
            </a:r>
          </a:p>
        </p:txBody>
      </p:sp>
      <p:sp>
        <p:nvSpPr>
          <p:cNvPr id="36" name="Rectangle 35">
            <a:extLst>
              <a:ext uri="{FF2B5EF4-FFF2-40B4-BE49-F238E27FC236}">
                <a16:creationId xmlns:a16="http://schemas.microsoft.com/office/drawing/2014/main" id="{57105552-6004-E848-94F8-B19B28A13FD1}"/>
              </a:ext>
            </a:extLst>
          </p:cNvPr>
          <p:cNvSpPr/>
          <p:nvPr/>
        </p:nvSpPr>
        <p:spPr>
          <a:xfrm>
            <a:off x="8189853" y="1151306"/>
            <a:ext cx="2003112" cy="369332"/>
          </a:xfrm>
          <a:prstGeom prst="rect">
            <a:avLst/>
          </a:prstGeom>
        </p:spPr>
        <p:txBody>
          <a:bodyPr wrap="none">
            <a:spAutoFit/>
          </a:bodyPr>
          <a:lstStyle/>
          <a:p>
            <a:pPr marL="9525" lvl="2">
              <a:spcAft>
                <a:spcPts val="600"/>
              </a:spcAft>
              <a:buClr>
                <a:srgbClr val="A6610C"/>
              </a:buClr>
            </a:pPr>
            <a:r>
              <a:rPr lang="en-US" b="1">
                <a:solidFill>
                  <a:schemeClr val="bg1"/>
                </a:solidFill>
                <a:latin typeface="Arial Black" panose="020B0604020202020204" pitchFamily="34" charset="0"/>
                <a:cs typeface="Arial Black" panose="020B0604020202020204" pitchFamily="34" charset="0"/>
              </a:rPr>
              <a:t>GOVERNANCE</a:t>
            </a:r>
          </a:p>
        </p:txBody>
      </p:sp>
      <p:pic>
        <p:nvPicPr>
          <p:cNvPr id="37" name="Picture 2" descr="Casino Cares">
            <a:extLst>
              <a:ext uri="{FF2B5EF4-FFF2-40B4-BE49-F238E27FC236}">
                <a16:creationId xmlns:a16="http://schemas.microsoft.com/office/drawing/2014/main" id="{47CD8EF6-1D35-DC47-BCE0-0492099CCEB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26033" y="4659819"/>
            <a:ext cx="1522186" cy="1522186"/>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78E52FBC-CF95-1941-96AA-1CC8E8A55DF4}"/>
              </a:ext>
            </a:extLst>
          </p:cNvPr>
          <p:cNvSpPr/>
          <p:nvPr/>
        </p:nvSpPr>
        <p:spPr>
          <a:xfrm>
            <a:off x="-300152" y="4527491"/>
            <a:ext cx="2929925" cy="2929925"/>
          </a:xfrm>
          <a:prstGeom prst="ellipse">
            <a:avLst/>
          </a:prstGeom>
          <a:solidFill>
            <a:srgbClr val="E0C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42" name="Picture 41">
            <a:extLst>
              <a:ext uri="{FF2B5EF4-FFF2-40B4-BE49-F238E27FC236}">
                <a16:creationId xmlns:a16="http://schemas.microsoft.com/office/drawing/2014/main" id="{60805279-45F8-774E-AFC4-44BBDD9E604B}"/>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3371" y="4615171"/>
            <a:ext cx="2756364" cy="2754565"/>
          </a:xfrm>
          <a:prstGeom prst="ellipse">
            <a:avLst/>
          </a:prstGeom>
        </p:spPr>
      </p:pic>
      <p:sp>
        <p:nvSpPr>
          <p:cNvPr id="21" name="Rectangle 20">
            <a:extLst>
              <a:ext uri="{FF2B5EF4-FFF2-40B4-BE49-F238E27FC236}">
                <a16:creationId xmlns:a16="http://schemas.microsoft.com/office/drawing/2014/main" id="{67937233-D55B-4841-8C17-23AACED2EDB5}"/>
              </a:ext>
            </a:extLst>
          </p:cNvPr>
          <p:cNvSpPr/>
          <p:nvPr/>
        </p:nvSpPr>
        <p:spPr>
          <a:xfrm>
            <a:off x="2975674" y="4527491"/>
            <a:ext cx="2923110" cy="369332"/>
          </a:xfrm>
          <a:prstGeom prst="rect">
            <a:avLst/>
          </a:prstGeom>
        </p:spPr>
        <p:txBody>
          <a:bodyPr wrap="square">
            <a:spAutoFit/>
          </a:bodyPr>
          <a:lstStyle/>
          <a:p>
            <a:pPr marL="9525" lvl="2">
              <a:spcAft>
                <a:spcPts val="600"/>
              </a:spcAft>
              <a:buClr>
                <a:srgbClr val="A6610C"/>
              </a:buClr>
            </a:pPr>
            <a:r>
              <a:rPr lang="en-US" b="1">
                <a:solidFill>
                  <a:schemeClr val="bg1"/>
                </a:solidFill>
                <a:latin typeface="Arial Black" panose="020B0604020202020204" pitchFamily="34" charset="0"/>
                <a:cs typeface="Arial Black" panose="020B0604020202020204" pitchFamily="34" charset="0"/>
              </a:rPr>
              <a:t>SUPPORTING</a:t>
            </a:r>
          </a:p>
        </p:txBody>
      </p:sp>
      <p:sp>
        <p:nvSpPr>
          <p:cNvPr id="5" name="Content Placeholder 12">
            <a:extLst>
              <a:ext uri="{FF2B5EF4-FFF2-40B4-BE49-F238E27FC236}">
                <a16:creationId xmlns:a16="http://schemas.microsoft.com/office/drawing/2014/main" id="{21DDC91F-26E3-2F7E-9601-F2751BF91301}"/>
              </a:ext>
            </a:extLst>
          </p:cNvPr>
          <p:cNvSpPr txBox="1">
            <a:spLocks/>
          </p:cNvSpPr>
          <p:nvPr/>
        </p:nvSpPr>
        <p:spPr>
          <a:xfrm>
            <a:off x="6820782" y="5050461"/>
            <a:ext cx="7059478" cy="1720984"/>
          </a:xfrm>
          <a:prstGeom prst="rect">
            <a:avLst/>
          </a:prstGeom>
        </p:spPr>
        <p:txBody>
          <a:bodyPr vert="horz" wrap="square" lIns="91440" tIns="45720" rIns="91440" bIns="45720" numCol="2"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a:solidFill>
                  <a:srgbClr val="4F575D"/>
                </a:solidFill>
                <a:latin typeface="+mn-lt"/>
                <a:cs typeface="+mn-cs"/>
              </a:rPr>
              <a:t>Yukon community food security</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a:solidFill>
                  <a:srgbClr val="4F575D"/>
                </a:solidFill>
                <a:latin typeface="+mn-lt"/>
                <a:cs typeface="+mn-cs"/>
              </a:rPr>
              <a:t>Yukon-wide sport and culture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a:solidFill>
                  <a:srgbClr val="4F575D"/>
                </a:solidFill>
                <a:latin typeface="+mn-lt"/>
                <a:cs typeface="+mn-cs"/>
              </a:rPr>
              <a:t>Yukon-wide mental health support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r>
              <a:rPr lang="en-US" sz="1600">
                <a:solidFill>
                  <a:srgbClr val="4F575D"/>
                </a:solidFill>
                <a:latin typeface="+mn-lt"/>
                <a:cs typeface="+mn-cs"/>
              </a:rPr>
              <a:t>Industry association support </a:t>
            </a:r>
          </a:p>
          <a:p>
            <a:pPr marL="273050" lvl="2" indent="-254000">
              <a:lnSpc>
                <a:spcPts val="2000"/>
              </a:lnSpc>
              <a:spcBef>
                <a:spcPts val="300"/>
              </a:spcBef>
              <a:spcAft>
                <a:spcPts val="300"/>
              </a:spcAft>
              <a:buClr>
                <a:srgbClr val="BF951B"/>
              </a:buClr>
              <a:buSzPct val="140000"/>
              <a:buFont typeface="Arial" panose="020B0604020202020204" pitchFamily="34" charset="0"/>
              <a:buChar char="•"/>
            </a:pPr>
            <a:endParaRPr lang="en-GB" sz="1600">
              <a:solidFill>
                <a:srgbClr val="4F575D"/>
              </a:solidFill>
              <a:latin typeface="+mn-lt"/>
              <a:cs typeface="+mn-cs"/>
            </a:endParaRPr>
          </a:p>
        </p:txBody>
      </p:sp>
      <p:sp>
        <p:nvSpPr>
          <p:cNvPr id="6" name="TextBox 5">
            <a:extLst>
              <a:ext uri="{FF2B5EF4-FFF2-40B4-BE49-F238E27FC236}">
                <a16:creationId xmlns:a16="http://schemas.microsoft.com/office/drawing/2014/main" id="{B1A7792E-E543-57A8-93DE-BDA18F499EF0}"/>
              </a:ext>
            </a:extLst>
          </p:cNvPr>
          <p:cNvSpPr txBox="1"/>
          <p:nvPr/>
        </p:nvSpPr>
        <p:spPr>
          <a:xfrm>
            <a:off x="2975674" y="5049909"/>
            <a:ext cx="4171461" cy="1633781"/>
          </a:xfrm>
          <a:prstGeom prst="rect">
            <a:avLst/>
          </a:prstGeom>
          <a:noFill/>
        </p:spPr>
        <p:txBody>
          <a:bodyPr wrap="square" rtlCol="0">
            <a:spAutoFit/>
          </a:bodyPr>
          <a:lstStyle/>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a:solidFill>
                  <a:srgbClr val="4F575D"/>
                </a:solidFill>
              </a:rPr>
              <a:t>Reconciliation </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a:solidFill>
                  <a:srgbClr val="4F575D"/>
                </a:solidFill>
              </a:rPr>
              <a:t>Yukon First Nations cultural awareness</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a:solidFill>
                  <a:srgbClr val="4F575D"/>
                </a:solidFill>
              </a:rPr>
              <a:t>Yukon-wide health care</a:t>
            </a:r>
          </a:p>
          <a:p>
            <a:pPr marL="273600" indent="-255600">
              <a:lnSpc>
                <a:spcPts val="2000"/>
              </a:lnSpc>
              <a:spcBef>
                <a:spcPts val="300"/>
              </a:spcBef>
              <a:spcAft>
                <a:spcPts val="300"/>
              </a:spcAft>
              <a:buClr>
                <a:srgbClr val="BF951B"/>
              </a:buClr>
              <a:buSzPct val="140000"/>
              <a:buFont typeface="Arial" panose="020B0604020202020204" pitchFamily="34" charset="0"/>
              <a:buChar char="•"/>
            </a:pPr>
            <a:r>
              <a:rPr lang="en-CA" sz="1600">
                <a:solidFill>
                  <a:srgbClr val="4F575D"/>
                </a:solidFill>
              </a:rPr>
              <a:t>Yukon education and family literacy</a:t>
            </a:r>
          </a:p>
          <a:p>
            <a:pPr marL="285750" indent="-285750">
              <a:buClr>
                <a:srgbClr val="BF951B"/>
              </a:buClr>
              <a:buSzPct val="140000"/>
              <a:buFont typeface="Arial" panose="020B0604020202020204" pitchFamily="34" charset="0"/>
              <a:buChar char="•"/>
            </a:pPr>
            <a:endParaRPr lang="en-CA" sz="1600">
              <a:solidFill>
                <a:srgbClr val="4F575D"/>
              </a:solidFill>
            </a:endParaRPr>
          </a:p>
        </p:txBody>
      </p:sp>
    </p:spTree>
    <p:extLst>
      <p:ext uri="{BB962C8B-B14F-4D97-AF65-F5344CB8AC3E}">
        <p14:creationId xmlns:p14="http://schemas.microsoft.com/office/powerpoint/2010/main" val="380621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0F731E-913F-4503-8E5C-777F224BB5C8}"/>
              </a:ext>
              <a:ext uri="{C183D7F6-B498-43B3-948B-1728B52AA6E4}">
                <adec:decorative xmlns:adec="http://schemas.microsoft.com/office/drawing/2017/decorative" val="1"/>
              </a:ext>
            </a:extLst>
          </p:cNvPr>
          <p:cNvPicPr>
            <a:picLocks noChangeAspect="1"/>
          </p:cNvPicPr>
          <p:nvPr/>
        </p:nvPicPr>
        <p:blipFill rotWithShape="1">
          <a:blip r:embed="rId2"/>
          <a:srcRect l="1423" b="1474"/>
          <a:stretch/>
        </p:blipFill>
        <p:spPr>
          <a:xfrm>
            <a:off x="4188111" y="2734637"/>
            <a:ext cx="7897906" cy="3456029"/>
          </a:xfrm>
          <a:prstGeom prst="rect">
            <a:avLst/>
          </a:prstGeom>
        </p:spPr>
      </p:pic>
      <p:sp>
        <p:nvSpPr>
          <p:cNvPr id="2" name="Title 1">
            <a:extLst>
              <a:ext uri="{FF2B5EF4-FFF2-40B4-BE49-F238E27FC236}">
                <a16:creationId xmlns:a16="http://schemas.microsoft.com/office/drawing/2014/main" id="{3CDCD0BE-A67E-7849-88B7-9D433D68B577}"/>
              </a:ext>
            </a:extLst>
          </p:cNvPr>
          <p:cNvSpPr>
            <a:spLocks noGrp="1"/>
          </p:cNvSpPr>
          <p:nvPr>
            <p:ph type="title"/>
          </p:nvPr>
        </p:nvSpPr>
        <p:spPr/>
        <p:txBody>
          <a:bodyPr/>
          <a:lstStyle/>
          <a:p>
            <a:r>
              <a:rPr lang="en-US"/>
              <a:t>WORKING WITH </a:t>
            </a:r>
            <a:r>
              <a:rPr lang="en-US" b="1">
                <a:solidFill>
                  <a:srgbClr val="46616D"/>
                </a:solidFill>
                <a:latin typeface="Arial Black" panose="020B0604020202020204" pitchFamily="34" charset="0"/>
                <a:cs typeface="Arial Black" panose="020B0604020202020204" pitchFamily="34" charset="0"/>
              </a:rPr>
              <a:t>THE COMMUNITY</a:t>
            </a:r>
            <a:endParaRPr lang="en-ES">
              <a:solidFill>
                <a:srgbClr val="46616D"/>
              </a:solidFill>
            </a:endParaRPr>
          </a:p>
        </p:txBody>
      </p:sp>
      <p:sp>
        <p:nvSpPr>
          <p:cNvPr id="3" name="Content Placeholder 2">
            <a:extLst>
              <a:ext uri="{FF2B5EF4-FFF2-40B4-BE49-F238E27FC236}">
                <a16:creationId xmlns:a16="http://schemas.microsoft.com/office/drawing/2014/main" id="{FCE0E8EF-14D2-EA49-B2F6-CD4FBD0BA33E}"/>
              </a:ext>
            </a:extLst>
          </p:cNvPr>
          <p:cNvSpPr>
            <a:spLocks noGrp="1"/>
          </p:cNvSpPr>
          <p:nvPr>
            <p:ph idx="1"/>
          </p:nvPr>
        </p:nvSpPr>
        <p:spPr>
          <a:xfrm>
            <a:off x="5886207" y="958319"/>
            <a:ext cx="4501715" cy="1251496"/>
          </a:xfrm>
        </p:spPr>
        <p:txBody>
          <a:bodyPr numCol="1"/>
          <a:lstStyle/>
          <a:p>
            <a:pPr marL="182563" lvl="1" indent="-176213">
              <a:lnSpc>
                <a:spcPts val="2100"/>
              </a:lnSpc>
              <a:buClr>
                <a:srgbClr val="BF951B"/>
              </a:buClr>
              <a:buSzPct val="130000"/>
            </a:pPr>
            <a:r>
              <a:rPr lang="en-GB">
                <a:solidFill>
                  <a:srgbClr val="4F575D"/>
                </a:solidFill>
              </a:rPr>
              <a:t>Closure by rock/sand cover limiting </a:t>
            </a:r>
            <a:br>
              <a:rPr lang="en-GB">
                <a:solidFill>
                  <a:srgbClr val="4F575D"/>
                </a:solidFill>
              </a:rPr>
            </a:br>
            <a:r>
              <a:rPr lang="en-GB">
                <a:solidFill>
                  <a:srgbClr val="4F575D"/>
                </a:solidFill>
              </a:rPr>
              <a:t>the need for tailings “pond”</a:t>
            </a:r>
          </a:p>
          <a:p>
            <a:pPr marL="182563" lvl="1" indent="-176213">
              <a:lnSpc>
                <a:spcPts val="2100"/>
              </a:lnSpc>
              <a:buClr>
                <a:srgbClr val="BF951B"/>
              </a:buClr>
              <a:buSzPct val="130000"/>
            </a:pPr>
            <a:r>
              <a:rPr lang="en-GB">
                <a:solidFill>
                  <a:srgbClr val="4F575D"/>
                </a:solidFill>
              </a:rPr>
              <a:t>Several other changes to the design </a:t>
            </a:r>
            <a:br>
              <a:rPr lang="en-GB">
                <a:solidFill>
                  <a:srgbClr val="4F575D"/>
                </a:solidFill>
              </a:rPr>
            </a:br>
            <a:r>
              <a:rPr lang="en-GB">
                <a:solidFill>
                  <a:srgbClr val="4F575D"/>
                </a:solidFill>
              </a:rPr>
              <a:t>to reduce construction risk</a:t>
            </a:r>
          </a:p>
        </p:txBody>
      </p:sp>
      <p:pic>
        <p:nvPicPr>
          <p:cNvPr id="13" name="Picture 12">
            <a:extLst>
              <a:ext uri="{FF2B5EF4-FFF2-40B4-BE49-F238E27FC236}">
                <a16:creationId xmlns:a16="http://schemas.microsoft.com/office/drawing/2014/main" id="{77876111-6DB1-FD47-92BA-BB274278B1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81610"/>
            <a:ext cx="5232826" cy="1676290"/>
          </a:xfrm>
          <a:prstGeom prst="rect">
            <a:avLst/>
          </a:prstGeom>
        </p:spPr>
      </p:pic>
      <p:pic>
        <p:nvPicPr>
          <p:cNvPr id="14" name="Picture 13">
            <a:extLst>
              <a:ext uri="{FF2B5EF4-FFF2-40B4-BE49-F238E27FC236}">
                <a16:creationId xmlns:a16="http://schemas.microsoft.com/office/drawing/2014/main" id="{8AD07382-67DB-6A4E-B5A7-7A6436D4198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20858"/>
            <a:ext cx="828325" cy="1039458"/>
          </a:xfrm>
          <a:prstGeom prst="rect">
            <a:avLst/>
          </a:prstGeom>
        </p:spPr>
      </p:pic>
      <p:sp>
        <p:nvSpPr>
          <p:cNvPr id="15" name="Rectangle 14">
            <a:extLst>
              <a:ext uri="{FF2B5EF4-FFF2-40B4-BE49-F238E27FC236}">
                <a16:creationId xmlns:a16="http://schemas.microsoft.com/office/drawing/2014/main" id="{81E91C96-7A7D-3845-B294-0608418BC4EC}"/>
              </a:ext>
            </a:extLst>
          </p:cNvPr>
          <p:cNvSpPr/>
          <p:nvPr/>
        </p:nvSpPr>
        <p:spPr>
          <a:xfrm>
            <a:off x="950192" y="1149100"/>
            <a:ext cx="3867698" cy="1323439"/>
          </a:xfrm>
          <a:prstGeom prst="rect">
            <a:avLst/>
          </a:prstGeom>
        </p:spPr>
        <p:txBody>
          <a:bodyPr wrap="square">
            <a:spAutoFit/>
          </a:bodyPr>
          <a:lstStyle/>
          <a:p>
            <a:r>
              <a:rPr lang="en-CA" sz="2000" b="1">
                <a:solidFill>
                  <a:schemeClr val="bg1"/>
                </a:solidFill>
                <a:latin typeface="Arial Black" panose="020B0604020202020204" pitchFamily="34" charset="0"/>
                <a:cs typeface="Arial Black" panose="020B0604020202020204" pitchFamily="34" charset="0"/>
              </a:rPr>
              <a:t>Tailings Facility Redesign </a:t>
            </a:r>
            <a:r>
              <a:rPr lang="en-CA" sz="2000">
                <a:solidFill>
                  <a:schemeClr val="bg1"/>
                </a:solidFill>
                <a:latin typeface="Arial" panose="020B0604020202020204" pitchFamily="34" charset="0"/>
                <a:cs typeface="Arial" panose="020B0604020202020204" pitchFamily="34" charset="0"/>
              </a:rPr>
              <a:t>Reduced Risk, Reduced Environmental Impact and Improved Safety</a:t>
            </a:r>
          </a:p>
        </p:txBody>
      </p:sp>
      <p:sp>
        <p:nvSpPr>
          <p:cNvPr id="16" name="Content Placeholder 2">
            <a:extLst>
              <a:ext uri="{FF2B5EF4-FFF2-40B4-BE49-F238E27FC236}">
                <a16:creationId xmlns:a16="http://schemas.microsoft.com/office/drawing/2014/main" id="{3EC83735-C82E-DF43-920F-200A33859FB2}"/>
              </a:ext>
            </a:extLst>
          </p:cNvPr>
          <p:cNvSpPr txBox="1">
            <a:spLocks/>
          </p:cNvSpPr>
          <p:nvPr/>
        </p:nvSpPr>
        <p:spPr>
          <a:xfrm>
            <a:off x="733970" y="3063444"/>
            <a:ext cx="4432247" cy="2431307"/>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5"/>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1" indent="-176213">
              <a:lnSpc>
                <a:spcPts val="2100"/>
              </a:lnSpc>
              <a:buClr>
                <a:srgbClr val="BF951B"/>
              </a:buClr>
              <a:buSzPct val="130000"/>
            </a:pPr>
            <a:r>
              <a:rPr lang="en-GB">
                <a:solidFill>
                  <a:srgbClr val="4F575D"/>
                </a:solidFill>
              </a:rPr>
              <a:t>Redesign incorporates the outcomes of the BATT study – a collaboration with First Nations, YESAB and Yukon government</a:t>
            </a:r>
          </a:p>
          <a:p>
            <a:pPr marL="182563" lvl="1" indent="-176213">
              <a:lnSpc>
                <a:spcPts val="2100"/>
              </a:lnSpc>
              <a:buClr>
                <a:srgbClr val="BF951B"/>
              </a:buClr>
              <a:buSzPct val="130000"/>
            </a:pPr>
            <a:r>
              <a:rPr lang="en-GB">
                <a:solidFill>
                  <a:srgbClr val="4F575D"/>
                </a:solidFill>
              </a:rPr>
              <a:t>Substantial reduction in the quantity of free-standing water impounded during operations</a:t>
            </a:r>
          </a:p>
          <a:p>
            <a:pPr marL="182563" lvl="1" indent="-176213">
              <a:lnSpc>
                <a:spcPts val="2100"/>
              </a:lnSpc>
              <a:buClr>
                <a:srgbClr val="BF951B"/>
              </a:buClr>
              <a:buSzPct val="130000"/>
            </a:pPr>
            <a:r>
              <a:rPr lang="en-GB">
                <a:solidFill>
                  <a:srgbClr val="4F575D"/>
                </a:solidFill>
              </a:rPr>
              <a:t>PAG tailings moved to the back of the </a:t>
            </a:r>
            <a:br>
              <a:rPr lang="en-GB">
                <a:solidFill>
                  <a:srgbClr val="4F575D"/>
                </a:solidFill>
              </a:rPr>
            </a:br>
            <a:r>
              <a:rPr lang="en-GB">
                <a:solidFill>
                  <a:srgbClr val="4F575D"/>
                </a:solidFill>
              </a:rPr>
              <a:t>facility protected by Waste Rock and </a:t>
            </a:r>
            <a:br>
              <a:rPr lang="en-GB">
                <a:solidFill>
                  <a:srgbClr val="4F575D"/>
                </a:solidFill>
              </a:rPr>
            </a:br>
            <a:r>
              <a:rPr lang="en-GB">
                <a:solidFill>
                  <a:srgbClr val="4F575D"/>
                </a:solidFill>
              </a:rPr>
              <a:t>Main Embankment</a:t>
            </a:r>
          </a:p>
        </p:txBody>
      </p:sp>
      <p:sp>
        <p:nvSpPr>
          <p:cNvPr id="11" name="Slide Number Placeholder 4">
            <a:extLst>
              <a:ext uri="{FF2B5EF4-FFF2-40B4-BE49-F238E27FC236}">
                <a16:creationId xmlns:a16="http://schemas.microsoft.com/office/drawing/2014/main" id="{C1E3C912-03CB-1140-A156-5259A4339D7A}"/>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19</a:t>
            </a:fld>
            <a:endParaRPr lang="en-US"/>
          </a:p>
        </p:txBody>
      </p:sp>
      <p:sp>
        <p:nvSpPr>
          <p:cNvPr id="10" name="Footer Placeholder 2">
            <a:extLst>
              <a:ext uri="{FF2B5EF4-FFF2-40B4-BE49-F238E27FC236}">
                <a16:creationId xmlns:a16="http://schemas.microsoft.com/office/drawing/2014/main" id="{CFA506BB-C4CF-6143-96AA-0A507BEA8FE4}"/>
              </a:ext>
            </a:extLst>
          </p:cNvPr>
          <p:cNvSpPr>
            <a:spLocks noGrp="1"/>
          </p:cNvSpPr>
          <p:nvPr>
            <p:ph type="ftr" sz="quarter" idx="11"/>
          </p:nvPr>
        </p:nvSpPr>
        <p:spPr>
          <a:xfrm>
            <a:off x="281218" y="6458242"/>
            <a:ext cx="9613855" cy="223138"/>
          </a:xfrm>
        </p:spPr>
        <p:txBody>
          <a:bodyPr/>
          <a:lstStyle/>
          <a:p>
            <a:r>
              <a:rPr lang="en-US"/>
              <a:t>Note: Based on Casino Copper-Gold 2022 Feasibility Study.  See “Notes” in Appendix. </a:t>
            </a:r>
          </a:p>
        </p:txBody>
      </p:sp>
    </p:spTree>
    <p:extLst>
      <p:ext uri="{BB962C8B-B14F-4D97-AF65-F5344CB8AC3E}">
        <p14:creationId xmlns:p14="http://schemas.microsoft.com/office/powerpoint/2010/main" val="2134945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9D11-1450-7842-BCA7-8ED7BDC45896}"/>
              </a:ext>
            </a:extLst>
          </p:cNvPr>
          <p:cNvSpPr>
            <a:spLocks noGrp="1"/>
          </p:cNvSpPr>
          <p:nvPr>
            <p:ph type="title"/>
          </p:nvPr>
        </p:nvSpPr>
        <p:spPr/>
        <p:txBody>
          <a:bodyPr spcCol="108000"/>
          <a:lstStyle/>
          <a:p>
            <a:r>
              <a:rPr lang="en-GB" dirty="0"/>
              <a:t>FORWARD LOOKING STATEMENTS</a:t>
            </a:r>
            <a:endParaRPr lang="en-ES"/>
          </a:p>
        </p:txBody>
      </p:sp>
      <p:sp>
        <p:nvSpPr>
          <p:cNvPr id="3" name="Content Placeholder 2">
            <a:extLst>
              <a:ext uri="{FF2B5EF4-FFF2-40B4-BE49-F238E27FC236}">
                <a16:creationId xmlns:a16="http://schemas.microsoft.com/office/drawing/2014/main" id="{433869E4-D126-1245-8866-D0F14A03EC77}"/>
              </a:ext>
            </a:extLst>
          </p:cNvPr>
          <p:cNvSpPr>
            <a:spLocks noGrp="1"/>
          </p:cNvSpPr>
          <p:nvPr>
            <p:ph idx="1"/>
          </p:nvPr>
        </p:nvSpPr>
        <p:spPr>
          <a:xfrm>
            <a:off x="265920" y="1134139"/>
            <a:ext cx="11414053" cy="5118380"/>
          </a:xfrm>
        </p:spPr>
        <p:txBody>
          <a:bodyPr numCol="2" spcCol="324000">
            <a:noAutofit/>
          </a:bodyPr>
          <a:lstStyle/>
          <a:p>
            <a:pPr marL="0" indent="0" algn="just">
              <a:lnSpc>
                <a:spcPts val="1500"/>
              </a:lnSpc>
              <a:buNone/>
            </a:pPr>
            <a:r>
              <a:rPr lang="en-GB" sz="1000" dirty="0">
                <a:solidFill>
                  <a:srgbClr val="4F575D"/>
                </a:solidFill>
              </a:rPr>
              <a:t>The information provided in this presentation is not intended to be a comprehensive review of all matters and developments concerning Western Copper and Gold Corporation and its subsidiaries (collectively, the “Company”). This document should be read in conjunction with all other disclosure documents of the Company. No securities commission or regulatory authority has reviewed the accuracy or adequacy of the information presented herein.</a:t>
            </a:r>
          </a:p>
          <a:p>
            <a:pPr marL="0" indent="0" algn="just">
              <a:lnSpc>
                <a:spcPts val="1500"/>
              </a:lnSpc>
              <a:buNone/>
            </a:pPr>
            <a:r>
              <a:rPr lang="en-GB" sz="1000" dirty="0">
                <a:solidFill>
                  <a:srgbClr val="4F575D"/>
                </a:solidFill>
              </a:rPr>
              <a:t>Statements contained in this presentation that are not historical fact are “forward-looking statements” as that term is defined in the United States Private Securities Litigation Reform Act of 1995 and “forward-looking information” as that term is defined in National Instrument 51-102 of the Canadian Securities Administrators (collectively, “forward-looking statements”). Forward-looking statements in this presentation include, without limitation, statements regarding mineral reserve and resource estimates, planned exploration and development activities, corporate objectives, the economic prospects of the Company’s projects, the Company’s future plans or future revenues, and timing of development, or potential expansion or improvements. Such forward-looking statements are based on certain assumptions that the Company believes are reasonable, including, without limitation, with respect to any mineral reserve or resource estimate, the key assumptions and parameters on which such estimates are based, prevailing and projected market prices and foreign exchange rates, projected capital and operating costs, continued availability of capital and financing, availability of equipment and personnel required for construction and operations, the Company not experiencing unforeseen delays, unexpected geological or other effects, equipment failures, permitting delays, and general economic, market or business conditions. Forward-looking statements are subject to known and unknown risks and uncertainties which could cause actual results to differ materially from estimated results. Such risks and uncertainties include, but are not limited to, the Company’s ability to raise sufficient capital to fund development; changes in general economic conditions or financial markets, changes in prices for the Company’s mineral products or increases in input costs; uncertainties relating to interpretation of drill results and the geological continuity and grade of mineral deposits; that mineral resources and reserves are not as estimated; risks related to cooperation of government agencies and First Nations in the exploration and development of the property; litigation; legislative, environmental and other judicial, regulatory, political and competitive developments in Canada; technological and operational difficulties or inability to obtain permits encountered in connection with exploration and development activities; labor relations matters, and changing foreign exchange rates, all of which are described more fully in the Company’s filings with the applicable regulatory agencies. The Company expressly disclaims any intention or obligation to update or revise any forward-looking statements whether as a result of new information, future events or otherwise, except as required by applicable securities legislation.</a:t>
            </a:r>
          </a:p>
          <a:p>
            <a:pPr marL="0" indent="0" algn="just">
              <a:lnSpc>
                <a:spcPts val="1500"/>
              </a:lnSpc>
              <a:buNone/>
            </a:pPr>
            <a:r>
              <a:rPr lang="en-GB" sz="1000" u="sng" dirty="0">
                <a:solidFill>
                  <a:srgbClr val="4F575D"/>
                </a:solidFill>
              </a:rPr>
              <a:t>Cautionary Note to U.S. Readers/Investors:</a:t>
            </a:r>
            <a:r>
              <a:rPr lang="en-GB" sz="1000" dirty="0">
                <a:solidFill>
                  <a:srgbClr val="4F575D"/>
                </a:solidFill>
              </a:rPr>
              <a:t> The United States Securities and Exchange Commission (the “SEC”) permits U.S. mining companies, in their filings with the SEC, to disclose only those mineral deposits that a company can economically and legally extract or produce. </a:t>
            </a:r>
          </a:p>
          <a:p>
            <a:pPr marL="0" indent="0" algn="just">
              <a:lnSpc>
                <a:spcPts val="1500"/>
              </a:lnSpc>
              <a:buNone/>
            </a:pPr>
            <a:r>
              <a:rPr lang="en-GB" sz="1000" dirty="0">
                <a:solidFill>
                  <a:srgbClr val="4F575D"/>
                </a:solidFill>
              </a:rPr>
              <a:t>We use certain terms in this presentation, such as “measured”, “indicated”, and “inferred” “resources”, that the SEC guidelines strictly prohibit U.S. registered companies from including in their filings with the SEC. “Inferred mineral resources” have a great amount of uncertainty as to their existence, and their economic and legal feasibility. It cannot be assumed that all or part of an inferred mineral resource will ever be upgraded to a higher category. Readers are cautioned not to assume that all or any part of an inferred mineral resource exists or is economically or legally mineable. U.S. investors are urged to consider closely the disclosure in the Company’s Form </a:t>
            </a:r>
            <a:br>
              <a:rPr lang="en-GB" sz="1000" dirty="0">
                <a:solidFill>
                  <a:srgbClr val="4F575D"/>
                </a:solidFill>
              </a:rPr>
            </a:br>
            <a:r>
              <a:rPr lang="en-GB" sz="1000" dirty="0">
                <a:solidFill>
                  <a:srgbClr val="4F575D"/>
                </a:solidFill>
              </a:rPr>
              <a:t>40-F, which may be obtained from the Company or from the SEC’s website at www.sec.gov/edgar.shtml.</a:t>
            </a:r>
          </a:p>
        </p:txBody>
      </p:sp>
      <p:sp>
        <p:nvSpPr>
          <p:cNvPr id="5" name="Slide Number Placeholder 37">
            <a:extLst>
              <a:ext uri="{FF2B5EF4-FFF2-40B4-BE49-F238E27FC236}">
                <a16:creationId xmlns:a16="http://schemas.microsoft.com/office/drawing/2014/main" id="{B81133E3-2C21-8443-92FA-4855ABDD5840}"/>
              </a:ext>
            </a:extLst>
          </p:cNvPr>
          <p:cNvSpPr>
            <a:spLocks noGrp="1"/>
          </p:cNvSpPr>
          <p:nvPr>
            <p:ph type="sldNum" sz="quarter" idx="12"/>
          </p:nvPr>
        </p:nvSpPr>
        <p:spPr>
          <a:xfrm>
            <a:off x="11252419" y="6376027"/>
            <a:ext cx="398979" cy="365125"/>
          </a:xfrm>
        </p:spPr>
        <p:txBody>
          <a:bodyPr/>
          <a:lstStyle/>
          <a:p>
            <a:fld id="{994B6BF7-2D39-B347-90E1-8D5E032AA1EA}" type="slidenum">
              <a:rPr lang="en-ES" smtClean="0"/>
              <a:t>2</a:t>
            </a:fld>
            <a:endParaRPr lang="en-ES"/>
          </a:p>
        </p:txBody>
      </p:sp>
    </p:spTree>
    <p:extLst>
      <p:ext uri="{BB962C8B-B14F-4D97-AF65-F5344CB8AC3E}">
        <p14:creationId xmlns:p14="http://schemas.microsoft.com/office/powerpoint/2010/main" val="311143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59EF66A-1298-404B-8D68-22351FE1D02C}"/>
              </a:ext>
            </a:extLst>
          </p:cNvPr>
          <p:cNvSpPr>
            <a:spLocks noGrp="1"/>
          </p:cNvSpPr>
          <p:nvPr>
            <p:ph type="title"/>
          </p:nvPr>
        </p:nvSpPr>
        <p:spPr>
          <a:xfrm>
            <a:off x="251024" y="374072"/>
            <a:ext cx="9451010" cy="462571"/>
          </a:xfrm>
        </p:spPr>
        <p:txBody>
          <a:bodyPr>
            <a:normAutofit/>
          </a:bodyPr>
          <a:lstStyle/>
          <a:p>
            <a:r>
              <a:rPr lang="en-GB" b="1">
                <a:solidFill>
                  <a:srgbClr val="46616D"/>
                </a:solidFill>
                <a:latin typeface="Arial Black" panose="020B0604020202020204" pitchFamily="34" charset="0"/>
                <a:cs typeface="Arial Black" panose="020B0604020202020204" pitchFamily="34" charset="0"/>
              </a:rPr>
              <a:t>ACCESS ROAD FUNDING SECURED</a:t>
            </a:r>
          </a:p>
        </p:txBody>
      </p:sp>
      <p:sp>
        <p:nvSpPr>
          <p:cNvPr id="21" name="Rectangle 20">
            <a:extLst>
              <a:ext uri="{FF2B5EF4-FFF2-40B4-BE49-F238E27FC236}">
                <a16:creationId xmlns:a16="http://schemas.microsoft.com/office/drawing/2014/main" id="{BA644599-CF50-084A-930B-44F619A58DC2}"/>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pic>
        <p:nvPicPr>
          <p:cNvPr id="9" name="Picture 8">
            <a:extLst>
              <a:ext uri="{FF2B5EF4-FFF2-40B4-BE49-F238E27FC236}">
                <a16:creationId xmlns:a16="http://schemas.microsoft.com/office/drawing/2014/main" id="{4A959101-6402-B940-8758-5F22EE9959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1610"/>
            <a:ext cx="6729573" cy="1676290"/>
          </a:xfrm>
          <a:prstGeom prst="rect">
            <a:avLst/>
          </a:prstGeom>
        </p:spPr>
      </p:pic>
      <p:pic>
        <p:nvPicPr>
          <p:cNvPr id="11" name="Picture 10">
            <a:extLst>
              <a:ext uri="{FF2B5EF4-FFF2-40B4-BE49-F238E27FC236}">
                <a16:creationId xmlns:a16="http://schemas.microsoft.com/office/drawing/2014/main" id="{9F021711-619C-D349-8B4E-141FF3E737D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99" y="2493832"/>
            <a:ext cx="3269970" cy="3269970"/>
          </a:xfrm>
          <a:prstGeom prst="rect">
            <a:avLst/>
          </a:prstGeom>
        </p:spPr>
      </p:pic>
      <p:sp>
        <p:nvSpPr>
          <p:cNvPr id="12" name="Rectangle 11">
            <a:extLst>
              <a:ext uri="{FF2B5EF4-FFF2-40B4-BE49-F238E27FC236}">
                <a16:creationId xmlns:a16="http://schemas.microsoft.com/office/drawing/2014/main" id="{AD117752-CC20-EC42-9D88-1D25AECDF55F}"/>
              </a:ext>
            </a:extLst>
          </p:cNvPr>
          <p:cNvSpPr/>
          <p:nvPr/>
        </p:nvSpPr>
        <p:spPr>
          <a:xfrm>
            <a:off x="957207" y="1415160"/>
            <a:ext cx="2486743" cy="784830"/>
          </a:xfrm>
          <a:prstGeom prst="rect">
            <a:avLst/>
          </a:prstGeom>
        </p:spPr>
        <p:txBody>
          <a:bodyPr wrap="square">
            <a:spAutoFit/>
          </a:bodyPr>
          <a:lstStyle/>
          <a:p>
            <a:pPr>
              <a:lnSpc>
                <a:spcPts val="2680"/>
              </a:lnSpc>
            </a:pPr>
            <a:r>
              <a:rPr lang="en-GB" sz="2400" b="1">
                <a:solidFill>
                  <a:schemeClr val="bg1"/>
                </a:solidFill>
                <a:effectLst/>
                <a:latin typeface="Arial Black" panose="020B0604020202020204" pitchFamily="34" charset="0"/>
                <a:cs typeface="Arial Black" panose="020B0604020202020204" pitchFamily="34" charset="0"/>
              </a:rPr>
              <a:t>C$130 Million </a:t>
            </a:r>
            <a:br>
              <a:rPr lang="en-GB" sz="2400" b="1">
                <a:solidFill>
                  <a:schemeClr val="bg1"/>
                </a:solidFill>
                <a:effectLst/>
                <a:latin typeface="Arial Black" panose="020B0604020202020204" pitchFamily="34" charset="0"/>
                <a:cs typeface="Arial Black" panose="020B0604020202020204" pitchFamily="34" charset="0"/>
              </a:rPr>
            </a:br>
            <a:r>
              <a:rPr lang="en-GB" sz="2400" b="1">
                <a:solidFill>
                  <a:schemeClr val="bg1"/>
                </a:solidFill>
                <a:effectLst/>
                <a:latin typeface="Arial Black" panose="020B0604020202020204" pitchFamily="34" charset="0"/>
                <a:cs typeface="Arial Black" panose="020B0604020202020204" pitchFamily="34" charset="0"/>
              </a:rPr>
              <a:t>Funding</a:t>
            </a:r>
          </a:p>
        </p:txBody>
      </p:sp>
      <p:sp>
        <p:nvSpPr>
          <p:cNvPr id="13" name="Rectangle 12">
            <a:extLst>
              <a:ext uri="{FF2B5EF4-FFF2-40B4-BE49-F238E27FC236}">
                <a16:creationId xmlns:a16="http://schemas.microsoft.com/office/drawing/2014/main" id="{C826EEFD-4BA2-7C4F-A72B-5617880CCABE}"/>
              </a:ext>
            </a:extLst>
          </p:cNvPr>
          <p:cNvSpPr/>
          <p:nvPr/>
        </p:nvSpPr>
        <p:spPr>
          <a:xfrm>
            <a:off x="3526451" y="1336986"/>
            <a:ext cx="3075249" cy="923330"/>
          </a:xfrm>
          <a:prstGeom prst="rect">
            <a:avLst/>
          </a:prstGeom>
        </p:spPr>
        <p:txBody>
          <a:bodyPr wrap="square">
            <a:spAutoFit/>
          </a:bodyPr>
          <a:lstStyle/>
          <a:p>
            <a:r>
              <a:rPr lang="en-GB">
                <a:solidFill>
                  <a:schemeClr val="bg1"/>
                </a:solidFill>
                <a:effectLst/>
                <a:latin typeface="Arial" panose="020B0604020202020204" pitchFamily="34" charset="0"/>
              </a:rPr>
              <a:t>Committed from Governments for the Casino Copper-Gold Access Road</a:t>
            </a:r>
          </a:p>
        </p:txBody>
      </p:sp>
      <p:pic>
        <p:nvPicPr>
          <p:cNvPr id="15" name="Picture 14">
            <a:extLst>
              <a:ext uri="{FF2B5EF4-FFF2-40B4-BE49-F238E27FC236}">
                <a16:creationId xmlns:a16="http://schemas.microsoft.com/office/drawing/2014/main" id="{374EB86D-F998-C542-9F93-54D01992227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220858"/>
            <a:ext cx="828325" cy="1039458"/>
          </a:xfrm>
          <a:prstGeom prst="rect">
            <a:avLst/>
          </a:prstGeom>
        </p:spPr>
      </p:pic>
      <p:cxnSp>
        <p:nvCxnSpPr>
          <p:cNvPr id="16" name="Straight Connector 15">
            <a:extLst>
              <a:ext uri="{FF2B5EF4-FFF2-40B4-BE49-F238E27FC236}">
                <a16:creationId xmlns:a16="http://schemas.microsoft.com/office/drawing/2014/main" id="{BBFF6E3F-E315-B444-8DAC-CA44680C5DA9}"/>
              </a:ext>
            </a:extLst>
          </p:cNvPr>
          <p:cNvCxnSpPr>
            <a:cxnSpLocks/>
          </p:cNvCxnSpPr>
          <p:nvPr/>
        </p:nvCxnSpPr>
        <p:spPr>
          <a:xfrm>
            <a:off x="3461199" y="1275548"/>
            <a:ext cx="0" cy="1064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894B0FB-88F9-364B-A945-DBAE20B555BB}"/>
              </a:ext>
            </a:extLst>
          </p:cNvPr>
          <p:cNvSpPr/>
          <p:nvPr/>
        </p:nvSpPr>
        <p:spPr>
          <a:xfrm>
            <a:off x="3638669" y="2760645"/>
            <a:ext cx="3090904" cy="1767150"/>
          </a:xfrm>
          <a:prstGeom prst="rect">
            <a:avLst/>
          </a:prstGeom>
        </p:spPr>
        <p:txBody>
          <a:bodyPr wrap="square">
            <a:spAutoFit/>
          </a:bodyPr>
          <a:lstStyle/>
          <a:p>
            <a:pPr marL="228600" indent="-228600">
              <a:lnSpc>
                <a:spcPts val="2200"/>
              </a:lnSpc>
              <a:buSzPct val="80000"/>
              <a:buBlip>
                <a:blip r:embed="rId5"/>
              </a:buBlip>
            </a:pPr>
            <a:r>
              <a:rPr lang="en-GB">
                <a:solidFill>
                  <a:srgbClr val="4F575D"/>
                </a:solidFill>
                <a:latin typeface="Arial" panose="020B0604020202020204" pitchFamily="34" charset="0"/>
                <a:cs typeface="Arial" panose="020B0604020202020204" pitchFamily="34" charset="0"/>
              </a:rPr>
              <a:t>Construction started</a:t>
            </a:r>
            <a:br>
              <a:rPr lang="en-GB">
                <a:solidFill>
                  <a:srgbClr val="4F575D"/>
                </a:solidFill>
                <a:latin typeface="Arial" panose="020B0604020202020204" pitchFamily="34" charset="0"/>
                <a:cs typeface="Arial" panose="020B0604020202020204" pitchFamily="34" charset="0"/>
              </a:rPr>
            </a:br>
            <a:r>
              <a:rPr lang="en-GB">
                <a:solidFill>
                  <a:srgbClr val="4F575D"/>
                </a:solidFill>
                <a:latin typeface="Arial" panose="020B0604020202020204" pitchFamily="34" charset="0"/>
                <a:cs typeface="Arial" panose="020B0604020202020204" pitchFamily="34" charset="0"/>
              </a:rPr>
              <a:t>early 2022, </a:t>
            </a:r>
            <a:r>
              <a:rPr lang="en-GB" b="1">
                <a:solidFill>
                  <a:srgbClr val="4F575D"/>
                </a:solidFill>
                <a:latin typeface="Arial" panose="020B0604020202020204" pitchFamily="34" charset="0"/>
                <a:cs typeface="Arial" panose="020B0604020202020204" pitchFamily="34" charset="0"/>
              </a:rPr>
              <a:t>first 5 km completed late 2023</a:t>
            </a:r>
          </a:p>
          <a:p>
            <a:pPr marL="228600" indent="-228600">
              <a:lnSpc>
                <a:spcPts val="2200"/>
              </a:lnSpc>
              <a:buSzPct val="80000"/>
              <a:buBlip>
                <a:blip r:embed="rId5"/>
              </a:buBlip>
            </a:pPr>
            <a:r>
              <a:rPr lang="en-GB" b="1">
                <a:solidFill>
                  <a:srgbClr val="4F575D"/>
                </a:solidFill>
                <a:latin typeface="Arial" panose="020B0604020202020204" pitchFamily="34" charset="0"/>
                <a:cs typeface="Arial" panose="020B0604020202020204" pitchFamily="34" charset="0"/>
              </a:rPr>
              <a:t>Agreements reached with First Nations</a:t>
            </a:r>
            <a:r>
              <a:rPr lang="en-GB">
                <a:solidFill>
                  <a:srgbClr val="4F575D"/>
                </a:solidFill>
                <a:latin typeface="Arial" panose="020B0604020202020204" pitchFamily="34" charset="0"/>
                <a:cs typeface="Arial" panose="020B0604020202020204" pitchFamily="34" charset="0"/>
              </a:rPr>
              <a:t> on key aspects of remaining road</a:t>
            </a:r>
          </a:p>
        </p:txBody>
      </p:sp>
      <p:sp>
        <p:nvSpPr>
          <p:cNvPr id="19" name="Slide Number Placeholder 18">
            <a:extLst>
              <a:ext uri="{FF2B5EF4-FFF2-40B4-BE49-F238E27FC236}">
                <a16:creationId xmlns:a16="http://schemas.microsoft.com/office/drawing/2014/main" id="{A6183A2C-35C0-E94B-BED7-8362B80C64F6}"/>
              </a:ext>
            </a:extLst>
          </p:cNvPr>
          <p:cNvSpPr>
            <a:spLocks noGrp="1"/>
          </p:cNvSpPr>
          <p:nvPr>
            <p:ph type="sldNum" sz="quarter" idx="12"/>
          </p:nvPr>
        </p:nvSpPr>
        <p:spPr>
          <a:xfrm>
            <a:off x="11252419" y="6376027"/>
            <a:ext cx="398979" cy="365125"/>
          </a:xfrm>
        </p:spPr>
        <p:txBody>
          <a:bodyPr/>
          <a:lstStyle/>
          <a:p>
            <a:fld id="{FCC215A9-8BFC-1341-8EEB-CB1B01BB74DE}" type="slidenum">
              <a:rPr lang="en-ES" smtClean="0"/>
              <a:t>20</a:t>
            </a:fld>
            <a:endParaRPr lang="en-ES"/>
          </a:p>
        </p:txBody>
      </p:sp>
      <p:sp>
        <p:nvSpPr>
          <p:cNvPr id="14" name="Title 1">
            <a:extLst>
              <a:ext uri="{FF2B5EF4-FFF2-40B4-BE49-F238E27FC236}">
                <a16:creationId xmlns:a16="http://schemas.microsoft.com/office/drawing/2014/main" id="{7867A2A9-9DDA-8D44-9669-8C02829D5191}"/>
              </a:ext>
            </a:extLst>
          </p:cNvPr>
          <p:cNvSpPr txBox="1">
            <a:spLocks/>
          </p:cNvSpPr>
          <p:nvPr/>
        </p:nvSpPr>
        <p:spPr>
          <a:xfrm>
            <a:off x="251024" y="374072"/>
            <a:ext cx="9451010" cy="462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rgbClr val="A6610D"/>
                </a:solidFill>
                <a:latin typeface="Arial" panose="020B0604020202020204" pitchFamily="34" charset="0"/>
                <a:ea typeface="+mj-ea"/>
                <a:cs typeface="Arial" panose="020B0604020202020204" pitchFamily="34" charset="0"/>
              </a:defRPr>
            </a:lvl1pPr>
          </a:lstStyle>
          <a:p>
            <a:endParaRPr lang="en-ES" sz="2300" b="1">
              <a:solidFill>
                <a:srgbClr val="46616D"/>
              </a:solidFill>
              <a:latin typeface="Arial Black" panose="020B0604020202020204" pitchFamily="34" charset="0"/>
              <a:cs typeface="Arial Black" panose="020B0604020202020204" pitchFamily="34" charset="0"/>
            </a:endParaRPr>
          </a:p>
        </p:txBody>
      </p:sp>
      <p:sp>
        <p:nvSpPr>
          <p:cNvPr id="18" name="Footer Placeholder 2">
            <a:extLst>
              <a:ext uri="{FF2B5EF4-FFF2-40B4-BE49-F238E27FC236}">
                <a16:creationId xmlns:a16="http://schemas.microsoft.com/office/drawing/2014/main" id="{A1019B75-D7BF-43AC-B6C3-9E36434A0D84}"/>
              </a:ext>
            </a:extLst>
          </p:cNvPr>
          <p:cNvSpPr>
            <a:spLocks noGrp="1"/>
          </p:cNvSpPr>
          <p:nvPr>
            <p:ph type="ftr" sz="quarter" idx="11"/>
          </p:nvPr>
        </p:nvSpPr>
        <p:spPr>
          <a:xfrm>
            <a:off x="518836" y="5820347"/>
            <a:ext cx="2675622" cy="353943"/>
          </a:xfrm>
        </p:spPr>
        <p:txBody>
          <a:bodyPr/>
          <a:lstStyle/>
          <a:p>
            <a:pPr algn="ctr"/>
            <a:r>
              <a:rPr lang="en-US"/>
              <a:t>Canadian Prime Minister Justin Trudeau and </a:t>
            </a:r>
          </a:p>
          <a:p>
            <a:pPr algn="ctr"/>
            <a:r>
              <a:rPr lang="en-US"/>
              <a:t>Former Yukon Premier Sandy Silver </a:t>
            </a:r>
          </a:p>
        </p:txBody>
      </p:sp>
      <p:pic>
        <p:nvPicPr>
          <p:cNvPr id="26" name="Picture 25">
            <a:extLst>
              <a:ext uri="{FF2B5EF4-FFF2-40B4-BE49-F238E27FC236}">
                <a16:creationId xmlns:a16="http://schemas.microsoft.com/office/drawing/2014/main" id="{3C4E4890-1F46-484A-81A0-6DF8C59E514F}"/>
              </a:ext>
            </a:extLst>
          </p:cNvPr>
          <p:cNvPicPr>
            <a:picLocks noChangeAspect="1"/>
          </p:cNvPicPr>
          <p:nvPr/>
        </p:nvPicPr>
        <p:blipFill>
          <a:blip r:embed="rId6"/>
          <a:srcRect l="5429" r="5429"/>
          <a:stretch/>
        </p:blipFill>
        <p:spPr>
          <a:xfrm>
            <a:off x="3951397" y="4594824"/>
            <a:ext cx="2520000" cy="2120202"/>
          </a:xfrm>
          <a:prstGeom prst="ellipse">
            <a:avLst/>
          </a:prstGeom>
          <a:ln w="69850">
            <a:solidFill>
              <a:srgbClr val="E0C892"/>
            </a:solidFill>
          </a:ln>
        </p:spPr>
      </p:pic>
      <p:pic>
        <p:nvPicPr>
          <p:cNvPr id="23" name="Picture 22">
            <a:extLst>
              <a:ext uri="{FF2B5EF4-FFF2-40B4-BE49-F238E27FC236}">
                <a16:creationId xmlns:a16="http://schemas.microsoft.com/office/drawing/2014/main" id="{EC39448A-A5E0-B147-E3DF-0F240D9DDC8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90" y="898765"/>
            <a:ext cx="4567620" cy="5450932"/>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647EDA8E-4753-C890-84D0-EE3AE5DC5E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40757" y="1063552"/>
            <a:ext cx="369136" cy="546868"/>
          </a:xfrm>
          <a:prstGeom prst="rect">
            <a:avLst/>
          </a:prstGeom>
          <a:effectLst>
            <a:outerShdw blurRad="50800" dist="38100" dir="2700000" algn="tl" rotWithShape="0">
              <a:prstClr val="black">
                <a:alpha val="40000"/>
              </a:prstClr>
            </a:outerShdw>
          </a:effectLst>
        </p:spPr>
      </p:pic>
      <p:pic>
        <p:nvPicPr>
          <p:cNvPr id="25" name="Picture 24" descr="Graphical user interface, text, application&#10;&#10;Description automatically generated">
            <a:extLst>
              <a:ext uri="{FF2B5EF4-FFF2-40B4-BE49-F238E27FC236}">
                <a16:creationId xmlns:a16="http://schemas.microsoft.com/office/drawing/2014/main" id="{A04D6E29-EFC5-8ADC-036C-42B403C158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3926" y="4660281"/>
            <a:ext cx="2010111" cy="1164950"/>
          </a:xfrm>
          <a:prstGeom prst="rect">
            <a:avLst/>
          </a:prstGeom>
        </p:spPr>
      </p:pic>
      <p:sp>
        <p:nvSpPr>
          <p:cNvPr id="3" name="Footer Placeholder 2">
            <a:extLst>
              <a:ext uri="{FF2B5EF4-FFF2-40B4-BE49-F238E27FC236}">
                <a16:creationId xmlns:a16="http://schemas.microsoft.com/office/drawing/2014/main" id="{88261A83-2800-03FF-38AC-157FB61EE5A6}"/>
              </a:ext>
            </a:extLst>
          </p:cNvPr>
          <p:cNvSpPr txBox="1">
            <a:spLocks/>
          </p:cNvSpPr>
          <p:nvPr/>
        </p:nvSpPr>
        <p:spPr>
          <a:xfrm>
            <a:off x="6096000" y="6494664"/>
            <a:ext cx="1439631" cy="223138"/>
          </a:xfrm>
          <a:prstGeom prst="rect">
            <a:avLst/>
          </a:prstGeom>
        </p:spPr>
        <p:txBody>
          <a:bodyPr vert="horz" wrap="square" lIns="91440" tIns="45720" rIns="9144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Photo: Pelly Construction </a:t>
            </a:r>
          </a:p>
        </p:txBody>
      </p:sp>
    </p:spTree>
    <p:extLst>
      <p:ext uri="{BB962C8B-B14F-4D97-AF65-F5344CB8AC3E}">
        <p14:creationId xmlns:p14="http://schemas.microsoft.com/office/powerpoint/2010/main" val="122795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D0BE-A67E-7849-88B7-9D433D68B577}"/>
              </a:ext>
            </a:extLst>
          </p:cNvPr>
          <p:cNvSpPr>
            <a:spLocks noGrp="1"/>
          </p:cNvSpPr>
          <p:nvPr>
            <p:ph type="title"/>
          </p:nvPr>
        </p:nvSpPr>
        <p:spPr/>
        <p:txBody>
          <a:bodyPr/>
          <a:lstStyle/>
          <a:p>
            <a:r>
              <a:rPr lang="en-US"/>
              <a:t>DEVELOPMENTS ON </a:t>
            </a:r>
            <a:r>
              <a:rPr lang="en-US" b="1">
                <a:solidFill>
                  <a:srgbClr val="46616D"/>
                </a:solidFill>
                <a:latin typeface="Arial Black" panose="020B0604020202020204" pitchFamily="34" charset="0"/>
              </a:rPr>
              <a:t>POWER</a:t>
            </a:r>
            <a:endParaRPr lang="en-ES">
              <a:solidFill>
                <a:srgbClr val="46616D"/>
              </a:solidFill>
            </a:endParaRPr>
          </a:p>
        </p:txBody>
      </p:sp>
      <p:pic>
        <p:nvPicPr>
          <p:cNvPr id="13" name="Picture 12">
            <a:extLst>
              <a:ext uri="{FF2B5EF4-FFF2-40B4-BE49-F238E27FC236}">
                <a16:creationId xmlns:a16="http://schemas.microsoft.com/office/drawing/2014/main" id="{77876111-6DB1-FD47-92BA-BB274278B1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053"/>
          <a:stretch/>
        </p:blipFill>
        <p:spPr>
          <a:xfrm>
            <a:off x="1" y="981610"/>
            <a:ext cx="5652000" cy="1664771"/>
          </a:xfrm>
          <a:prstGeom prst="rect">
            <a:avLst/>
          </a:prstGeom>
        </p:spPr>
      </p:pic>
      <p:pic>
        <p:nvPicPr>
          <p:cNvPr id="14" name="Picture 13">
            <a:extLst>
              <a:ext uri="{FF2B5EF4-FFF2-40B4-BE49-F238E27FC236}">
                <a16:creationId xmlns:a16="http://schemas.microsoft.com/office/drawing/2014/main" id="{8AD07382-67DB-6A4E-B5A7-7A6436D419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20858"/>
            <a:ext cx="828325" cy="1039458"/>
          </a:xfrm>
          <a:prstGeom prst="rect">
            <a:avLst/>
          </a:prstGeom>
        </p:spPr>
      </p:pic>
      <p:sp>
        <p:nvSpPr>
          <p:cNvPr id="16" name="Content Placeholder 2">
            <a:extLst>
              <a:ext uri="{FF2B5EF4-FFF2-40B4-BE49-F238E27FC236}">
                <a16:creationId xmlns:a16="http://schemas.microsoft.com/office/drawing/2014/main" id="{3EC83735-C82E-DF43-920F-200A33859FB2}"/>
              </a:ext>
            </a:extLst>
          </p:cNvPr>
          <p:cNvSpPr txBox="1">
            <a:spLocks/>
          </p:cNvSpPr>
          <p:nvPr/>
        </p:nvSpPr>
        <p:spPr>
          <a:xfrm>
            <a:off x="414160" y="2704836"/>
            <a:ext cx="8011701" cy="4290790"/>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lvl="1" indent="-176213">
              <a:lnSpc>
                <a:spcPts val="2100"/>
              </a:lnSpc>
              <a:buClr>
                <a:srgbClr val="BF951B"/>
              </a:buClr>
              <a:buSzPct val="130000"/>
            </a:pPr>
            <a:r>
              <a:rPr lang="en-GB">
                <a:solidFill>
                  <a:srgbClr val="4F575D"/>
                </a:solidFill>
              </a:rPr>
              <a:t>Casino Base Case is to use an LNG power plant</a:t>
            </a:r>
          </a:p>
          <a:p>
            <a:pPr marL="182563" lvl="1" indent="-176213">
              <a:lnSpc>
                <a:spcPts val="2100"/>
              </a:lnSpc>
              <a:buClr>
                <a:srgbClr val="BF951B"/>
              </a:buClr>
              <a:buSzPct val="130000"/>
            </a:pPr>
            <a:r>
              <a:rPr lang="en-GB">
                <a:solidFill>
                  <a:srgbClr val="4F575D"/>
                </a:solidFill>
              </a:rPr>
              <a:t>Discussions initiated in January with Yukon, BC and Federal governments to connect the BC and Yukon power grids</a:t>
            </a:r>
          </a:p>
          <a:p>
            <a:pPr marL="182563" lvl="1" indent="-176213">
              <a:lnSpc>
                <a:spcPts val="2100"/>
              </a:lnSpc>
              <a:buClr>
                <a:srgbClr val="BF951B"/>
              </a:buClr>
              <a:buSzPct val="130000"/>
            </a:pPr>
            <a:r>
              <a:rPr lang="en-US">
                <a:solidFill>
                  <a:srgbClr val="4F575D"/>
                </a:solidFill>
              </a:rPr>
              <a:t>Included in Yukon Minister </a:t>
            </a:r>
            <a:r>
              <a:rPr lang="en-US" err="1">
                <a:solidFill>
                  <a:srgbClr val="4F575D"/>
                </a:solidFill>
              </a:rPr>
              <a:t>Streicker’s</a:t>
            </a:r>
            <a:r>
              <a:rPr lang="en-US">
                <a:solidFill>
                  <a:srgbClr val="4F575D"/>
                </a:solidFill>
              </a:rPr>
              <a:t> mandate letter, Federal government’s recent budget included money to supply green energy from</a:t>
            </a:r>
            <a:br>
              <a:rPr lang="en-US">
                <a:solidFill>
                  <a:srgbClr val="4F575D"/>
                </a:solidFill>
              </a:rPr>
            </a:br>
            <a:r>
              <a:rPr lang="en-US">
                <a:solidFill>
                  <a:srgbClr val="4F575D"/>
                </a:solidFill>
              </a:rPr>
              <a:t>“coast to coast to coast”</a:t>
            </a:r>
          </a:p>
          <a:p>
            <a:pPr marL="182563" lvl="1" indent="-176213">
              <a:lnSpc>
                <a:spcPts val="2100"/>
              </a:lnSpc>
              <a:buClr>
                <a:srgbClr val="BF951B"/>
              </a:buClr>
              <a:buSzPct val="130000"/>
            </a:pPr>
            <a:r>
              <a:rPr lang="en-GB">
                <a:solidFill>
                  <a:srgbClr val="4F575D"/>
                </a:solidFill>
              </a:rPr>
              <a:t>Interconnection would include 763 km of new line</a:t>
            </a:r>
          </a:p>
          <a:p>
            <a:pPr marL="182563" lvl="1" indent="-176213">
              <a:lnSpc>
                <a:spcPts val="2100"/>
              </a:lnSpc>
              <a:buClr>
                <a:srgbClr val="BF951B"/>
              </a:buClr>
              <a:buSzPct val="130000"/>
            </a:pPr>
            <a:r>
              <a:rPr lang="en-GB">
                <a:solidFill>
                  <a:srgbClr val="4F575D"/>
                </a:solidFill>
              </a:rPr>
              <a:t>Yukon grid is beyond capacity, 22 rental diesel generators </a:t>
            </a:r>
            <a:br>
              <a:rPr lang="en-GB">
                <a:solidFill>
                  <a:srgbClr val="4F575D"/>
                </a:solidFill>
              </a:rPr>
            </a:br>
            <a:r>
              <a:rPr lang="en-GB">
                <a:solidFill>
                  <a:srgbClr val="4F575D"/>
                </a:solidFill>
              </a:rPr>
              <a:t>addressing shortfall</a:t>
            </a:r>
          </a:p>
          <a:p>
            <a:pPr marL="182563" lvl="1" indent="-176213">
              <a:lnSpc>
                <a:spcPts val="2100"/>
              </a:lnSpc>
              <a:buClr>
                <a:srgbClr val="BF951B"/>
              </a:buClr>
              <a:buSzPct val="130000"/>
            </a:pPr>
            <a:r>
              <a:rPr lang="en-GB">
                <a:solidFill>
                  <a:srgbClr val="4F575D"/>
                </a:solidFill>
              </a:rPr>
              <a:t>Addition of the Casino Project would add 130 MW of </a:t>
            </a:r>
            <a:br>
              <a:rPr lang="en-GB">
                <a:solidFill>
                  <a:srgbClr val="4F575D"/>
                </a:solidFill>
              </a:rPr>
            </a:br>
            <a:r>
              <a:rPr lang="en-GB">
                <a:solidFill>
                  <a:srgbClr val="4F575D"/>
                </a:solidFill>
              </a:rPr>
              <a:t>load and help justify the connection</a:t>
            </a:r>
          </a:p>
          <a:p>
            <a:pPr marL="182563" lvl="1" indent="-176213">
              <a:lnSpc>
                <a:spcPts val="2100"/>
              </a:lnSpc>
              <a:buClr>
                <a:srgbClr val="BF951B"/>
              </a:buClr>
              <a:buSzPct val="130000"/>
            </a:pPr>
            <a:r>
              <a:rPr lang="en-GB" b="1">
                <a:solidFill>
                  <a:srgbClr val="4F575D"/>
                </a:solidFill>
              </a:rPr>
              <a:t>Grid connection would be transformative for the Casino Project</a:t>
            </a:r>
          </a:p>
          <a:p>
            <a:pPr marL="182563" lvl="1" indent="-176213">
              <a:lnSpc>
                <a:spcPts val="2100"/>
              </a:lnSpc>
              <a:buClr>
                <a:srgbClr val="BF951B"/>
              </a:buClr>
              <a:buSzPct val="130000"/>
            </a:pPr>
            <a:endParaRPr lang="en-GB">
              <a:solidFill>
                <a:srgbClr val="4F575D"/>
              </a:solidFill>
            </a:endParaRPr>
          </a:p>
        </p:txBody>
      </p:sp>
      <p:sp>
        <p:nvSpPr>
          <p:cNvPr id="11" name="Slide Number Placeholder 4">
            <a:extLst>
              <a:ext uri="{FF2B5EF4-FFF2-40B4-BE49-F238E27FC236}">
                <a16:creationId xmlns:a16="http://schemas.microsoft.com/office/drawing/2014/main" id="{C1E3C912-03CB-1140-A156-5259A4339D7A}"/>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21</a:t>
            </a:fld>
            <a:endParaRPr lang="en-US"/>
          </a:p>
        </p:txBody>
      </p:sp>
      <p:sp>
        <p:nvSpPr>
          <p:cNvPr id="8" name="Rectangle 7">
            <a:extLst>
              <a:ext uri="{FF2B5EF4-FFF2-40B4-BE49-F238E27FC236}">
                <a16:creationId xmlns:a16="http://schemas.microsoft.com/office/drawing/2014/main" id="{C7CBDB77-F14B-1635-B755-883804D86895}"/>
              </a:ext>
            </a:extLst>
          </p:cNvPr>
          <p:cNvSpPr/>
          <p:nvPr/>
        </p:nvSpPr>
        <p:spPr>
          <a:xfrm>
            <a:off x="950191" y="1149100"/>
            <a:ext cx="4216025" cy="1015663"/>
          </a:xfrm>
          <a:prstGeom prst="rect">
            <a:avLst/>
          </a:prstGeom>
        </p:spPr>
        <p:txBody>
          <a:bodyPr wrap="square">
            <a:spAutoFit/>
          </a:bodyPr>
          <a:lstStyle/>
          <a:p>
            <a:r>
              <a:rPr lang="en-CA" sz="2000" b="1">
                <a:solidFill>
                  <a:schemeClr val="bg1"/>
                </a:solidFill>
                <a:latin typeface="Arial" panose="020B0604020202020204" pitchFamily="34" charset="0"/>
                <a:cs typeface="Arial" panose="020B0604020202020204" pitchFamily="34" charset="0"/>
              </a:rPr>
              <a:t>Connecting </a:t>
            </a:r>
            <a:r>
              <a:rPr lang="en-CA" sz="2000">
                <a:solidFill>
                  <a:schemeClr val="bg1"/>
                </a:solidFill>
                <a:latin typeface="Arial" panose="020B0604020202020204" pitchFamily="34" charset="0"/>
                <a:cs typeface="Arial" panose="020B0604020202020204" pitchFamily="34" charset="0"/>
              </a:rPr>
              <a:t>Yukon’s </a:t>
            </a:r>
            <a:r>
              <a:rPr lang="en-CA" sz="2000" b="1">
                <a:solidFill>
                  <a:schemeClr val="bg1"/>
                </a:solidFill>
                <a:latin typeface="Arial" panose="020B0604020202020204" pitchFamily="34" charset="0"/>
                <a:cs typeface="Arial" panose="020B0604020202020204" pitchFamily="34" charset="0"/>
              </a:rPr>
              <a:t>Power Grid</a:t>
            </a:r>
          </a:p>
          <a:p>
            <a:r>
              <a:rPr lang="en-CA" sz="2000">
                <a:solidFill>
                  <a:schemeClr val="bg1"/>
                </a:solidFill>
                <a:latin typeface="Arial" panose="020B0604020202020204" pitchFamily="34" charset="0"/>
                <a:cs typeface="Arial" panose="020B0604020202020204" pitchFamily="34" charset="0"/>
              </a:rPr>
              <a:t>Supporting Canada’s future </a:t>
            </a:r>
            <a:r>
              <a:rPr lang="en-CA" sz="2000" b="1">
                <a:solidFill>
                  <a:schemeClr val="bg1"/>
                </a:solidFill>
                <a:latin typeface="Arial" panose="020B0604020202020204" pitchFamily="34" charset="0"/>
                <a:cs typeface="Arial" panose="020B0604020202020204" pitchFamily="34" charset="0"/>
              </a:rPr>
              <a:t>Green Economy </a:t>
            </a:r>
          </a:p>
        </p:txBody>
      </p:sp>
      <p:pic>
        <p:nvPicPr>
          <p:cNvPr id="6" name="Picture 5">
            <a:extLst>
              <a:ext uri="{FF2B5EF4-FFF2-40B4-BE49-F238E27FC236}">
                <a16:creationId xmlns:a16="http://schemas.microsoft.com/office/drawing/2014/main" id="{79B2EED2-A3B0-9751-312C-A3BFCB64B06C}"/>
              </a:ext>
            </a:extLst>
          </p:cNvPr>
          <p:cNvPicPr>
            <a:picLocks noChangeAspect="1"/>
          </p:cNvPicPr>
          <p:nvPr/>
        </p:nvPicPr>
        <p:blipFill>
          <a:blip r:embed="rId5"/>
          <a:stretch>
            <a:fillRect/>
          </a:stretch>
        </p:blipFill>
        <p:spPr>
          <a:xfrm>
            <a:off x="8289442" y="1535774"/>
            <a:ext cx="3402151" cy="4811025"/>
          </a:xfrm>
          <a:prstGeom prst="rect">
            <a:avLst/>
          </a:prstGeom>
        </p:spPr>
      </p:pic>
      <p:grpSp>
        <p:nvGrpSpPr>
          <p:cNvPr id="12" name="Group 11">
            <a:extLst>
              <a:ext uri="{FF2B5EF4-FFF2-40B4-BE49-F238E27FC236}">
                <a16:creationId xmlns:a16="http://schemas.microsoft.com/office/drawing/2014/main" id="{528958B2-309F-C373-10B2-2543C2AA99CD}"/>
              </a:ext>
            </a:extLst>
          </p:cNvPr>
          <p:cNvGrpSpPr/>
          <p:nvPr/>
        </p:nvGrpSpPr>
        <p:grpSpPr>
          <a:xfrm>
            <a:off x="5773868" y="981610"/>
            <a:ext cx="4180840" cy="852566"/>
            <a:chOff x="5773868" y="981610"/>
            <a:chExt cx="4180840" cy="852566"/>
          </a:xfrm>
        </p:grpSpPr>
        <p:pic>
          <p:nvPicPr>
            <p:cNvPr id="7" name="Picture 6">
              <a:extLst>
                <a:ext uri="{FF2B5EF4-FFF2-40B4-BE49-F238E27FC236}">
                  <a16:creationId xmlns:a16="http://schemas.microsoft.com/office/drawing/2014/main" id="{3737E417-0118-CCCB-7232-3461E883DB45}"/>
                </a:ext>
                <a:ext uri="{C183D7F6-B498-43B3-948B-1728B52AA6E4}">
                  <adec:decorative xmlns:adec="http://schemas.microsoft.com/office/drawing/2017/decorative" val="1"/>
                </a:ext>
              </a:extLst>
            </p:cNvPr>
            <p:cNvPicPr>
              <a:picLocks noChangeAspect="1"/>
            </p:cNvPicPr>
            <p:nvPr/>
          </p:nvPicPr>
          <p:blipFill rotWithShape="1">
            <a:blip r:embed="rId6"/>
            <a:srcRect b="16917"/>
            <a:stretch/>
          </p:blipFill>
          <p:spPr>
            <a:xfrm>
              <a:off x="5773868" y="981610"/>
              <a:ext cx="4180840" cy="852566"/>
            </a:xfrm>
            <a:prstGeom prst="rect">
              <a:avLst/>
            </a:prstGeom>
          </p:spPr>
        </p:pic>
        <p:sp>
          <p:nvSpPr>
            <p:cNvPr id="3" name="Rectangle 2">
              <a:extLst>
                <a:ext uri="{FF2B5EF4-FFF2-40B4-BE49-F238E27FC236}">
                  <a16:creationId xmlns:a16="http://schemas.microsoft.com/office/drawing/2014/main" id="{8E1C3DD6-5BFD-0A99-B350-6085C5EFA570}"/>
                </a:ext>
              </a:extLst>
            </p:cNvPr>
            <p:cNvSpPr/>
            <p:nvPr/>
          </p:nvSpPr>
          <p:spPr>
            <a:xfrm>
              <a:off x="6517214" y="1513546"/>
              <a:ext cx="3437493" cy="320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3AE68953-C4C8-EE11-3C45-6F19D0E0ECC3}"/>
                </a:ext>
              </a:extLst>
            </p:cNvPr>
            <p:cNvSpPr/>
            <p:nvPr/>
          </p:nvSpPr>
          <p:spPr>
            <a:xfrm>
              <a:off x="5791729" y="1694875"/>
              <a:ext cx="3437493" cy="139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32DA591C-03D6-F449-C361-17307FA479B6}"/>
                </a:ext>
              </a:extLst>
            </p:cNvPr>
            <p:cNvSpPr txBox="1"/>
            <p:nvPr/>
          </p:nvSpPr>
          <p:spPr>
            <a:xfrm>
              <a:off x="6368059" y="1450386"/>
              <a:ext cx="470413" cy="253916"/>
            </a:xfrm>
            <a:prstGeom prst="rect">
              <a:avLst/>
            </a:prstGeom>
            <a:noFill/>
          </p:spPr>
          <p:txBody>
            <a:bodyPr wrap="square" rtlCol="0">
              <a:spAutoFit/>
            </a:bodyPr>
            <a:lstStyle/>
            <a:p>
              <a:r>
                <a:rPr lang="en-CA" sz="1050">
                  <a:solidFill>
                    <a:schemeClr val="bg2">
                      <a:lumMod val="50000"/>
                    </a:schemeClr>
                  </a:solidFill>
                </a:rPr>
                <a:t> ..</a:t>
              </a:r>
            </a:p>
          </p:txBody>
        </p:sp>
      </p:grpSp>
      <p:pic>
        <p:nvPicPr>
          <p:cNvPr id="17" name="Picture 16">
            <a:extLst>
              <a:ext uri="{FF2B5EF4-FFF2-40B4-BE49-F238E27FC236}">
                <a16:creationId xmlns:a16="http://schemas.microsoft.com/office/drawing/2014/main" id="{AF49ED11-6014-5DEC-3FA8-0348A8B3C92F}"/>
              </a:ext>
            </a:extLst>
          </p:cNvPr>
          <p:cNvPicPr>
            <a:picLocks noChangeAspect="1"/>
          </p:cNvPicPr>
          <p:nvPr/>
        </p:nvPicPr>
        <p:blipFill>
          <a:blip r:embed="rId7"/>
          <a:stretch>
            <a:fillRect/>
          </a:stretch>
        </p:blipFill>
        <p:spPr>
          <a:xfrm>
            <a:off x="10680192" y="1464721"/>
            <a:ext cx="1259586" cy="890397"/>
          </a:xfrm>
          <a:prstGeom prst="rect">
            <a:avLst/>
          </a:prstGeom>
        </p:spPr>
      </p:pic>
      <p:sp>
        <p:nvSpPr>
          <p:cNvPr id="18" name="Rectangle 17">
            <a:extLst>
              <a:ext uri="{FF2B5EF4-FFF2-40B4-BE49-F238E27FC236}">
                <a16:creationId xmlns:a16="http://schemas.microsoft.com/office/drawing/2014/main" id="{5A9B8E39-C95F-6E80-6D3F-3A75C6D0D073}"/>
              </a:ext>
            </a:extLst>
          </p:cNvPr>
          <p:cNvSpPr/>
          <p:nvPr/>
        </p:nvSpPr>
        <p:spPr>
          <a:xfrm>
            <a:off x="8253632" y="5163125"/>
            <a:ext cx="1701075" cy="1212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051B4D2A-C4D9-C6D8-697B-8410C44D2313}"/>
              </a:ext>
            </a:extLst>
          </p:cNvPr>
          <p:cNvPicPr>
            <a:picLocks noChangeAspect="1"/>
          </p:cNvPicPr>
          <p:nvPr/>
        </p:nvPicPr>
        <p:blipFill rotWithShape="1">
          <a:blip r:embed="rId8"/>
          <a:srcRect t="12289" b="17478"/>
          <a:stretch/>
        </p:blipFill>
        <p:spPr>
          <a:xfrm>
            <a:off x="6000171" y="4403943"/>
            <a:ext cx="3251200" cy="1523466"/>
          </a:xfrm>
          <a:prstGeom prst="rect">
            <a:avLst/>
          </a:prstGeom>
        </p:spPr>
      </p:pic>
    </p:spTree>
    <p:extLst>
      <p:ext uri="{BB962C8B-B14F-4D97-AF65-F5344CB8AC3E}">
        <p14:creationId xmlns:p14="http://schemas.microsoft.com/office/powerpoint/2010/main" val="87313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7854-8CEF-9E4C-8DAE-A3EBFD361327}"/>
              </a:ext>
            </a:extLst>
          </p:cNvPr>
          <p:cNvSpPr>
            <a:spLocks noGrp="1"/>
          </p:cNvSpPr>
          <p:nvPr>
            <p:ph type="title"/>
          </p:nvPr>
        </p:nvSpPr>
        <p:spPr>
          <a:xfrm>
            <a:off x="237343" y="349264"/>
            <a:ext cx="9451010" cy="424732"/>
          </a:xfrm>
        </p:spPr>
        <p:txBody>
          <a:bodyPr/>
          <a:lstStyle/>
          <a:p>
            <a:r>
              <a:rPr lang="en-US" b="1">
                <a:solidFill>
                  <a:srgbClr val="46616D"/>
                </a:solidFill>
                <a:latin typeface="Arial Black" panose="020B0604020202020204" pitchFamily="34" charset="0"/>
                <a:cs typeface="Arial Black" panose="020B0604020202020204" pitchFamily="34" charset="0"/>
              </a:rPr>
              <a:t>INFRASTRUCTURE PORT</a:t>
            </a:r>
            <a:r>
              <a:rPr lang="en-US" b="1">
                <a:solidFill>
                  <a:srgbClr val="47616D"/>
                </a:solidFill>
                <a:latin typeface="Arial Black" panose="020B0604020202020204" pitchFamily="34" charset="0"/>
                <a:cs typeface="Arial Black" panose="020B0604020202020204" pitchFamily="34" charset="0"/>
              </a:rPr>
              <a:t> </a:t>
            </a:r>
          </a:p>
        </p:txBody>
      </p:sp>
      <p:sp>
        <p:nvSpPr>
          <p:cNvPr id="5" name="Slide Number Placeholder 4">
            <a:extLst>
              <a:ext uri="{FF2B5EF4-FFF2-40B4-BE49-F238E27FC236}">
                <a16:creationId xmlns:a16="http://schemas.microsoft.com/office/drawing/2014/main" id="{EB1F1092-6FF7-E244-8DC1-35F94AAA216A}"/>
              </a:ext>
            </a:extLst>
          </p:cNvPr>
          <p:cNvSpPr>
            <a:spLocks noGrp="1"/>
          </p:cNvSpPr>
          <p:nvPr>
            <p:ph type="sldNum" sz="quarter" idx="12"/>
          </p:nvPr>
        </p:nvSpPr>
        <p:spPr/>
        <p:txBody>
          <a:bodyPr/>
          <a:lstStyle/>
          <a:p>
            <a:fld id="{B4BF503D-18A3-9041-84E8-1916E563D54F}" type="slidenum">
              <a:rPr lang="en-US" smtClean="0"/>
              <a:pPr/>
              <a:t>22</a:t>
            </a:fld>
            <a:endParaRPr lang="en-US"/>
          </a:p>
        </p:txBody>
      </p:sp>
      <p:sp>
        <p:nvSpPr>
          <p:cNvPr id="4" name="Footer Placeholder 3">
            <a:extLst>
              <a:ext uri="{FF2B5EF4-FFF2-40B4-BE49-F238E27FC236}">
                <a16:creationId xmlns:a16="http://schemas.microsoft.com/office/drawing/2014/main" id="{1225B7C7-8DAF-EE49-98CA-801D61DB8E34}"/>
              </a:ext>
            </a:extLst>
          </p:cNvPr>
          <p:cNvSpPr>
            <a:spLocks noGrp="1"/>
          </p:cNvSpPr>
          <p:nvPr>
            <p:ph type="ftr" sz="quarter" idx="11"/>
          </p:nvPr>
        </p:nvSpPr>
        <p:spPr>
          <a:xfrm>
            <a:off x="281218" y="6458242"/>
            <a:ext cx="9613855" cy="223138"/>
          </a:xfrm>
        </p:spPr>
        <p:txBody>
          <a:bodyPr/>
          <a:lstStyle/>
          <a:p>
            <a:r>
              <a:rPr lang="en-US"/>
              <a:t>Note: Based on Casino Copper-Gold 2022 FS. See “Notes” in Appendix.</a:t>
            </a:r>
          </a:p>
        </p:txBody>
      </p:sp>
      <p:sp>
        <p:nvSpPr>
          <p:cNvPr id="16" name="Content Placeholder 2">
            <a:extLst>
              <a:ext uri="{FF2B5EF4-FFF2-40B4-BE49-F238E27FC236}">
                <a16:creationId xmlns:a16="http://schemas.microsoft.com/office/drawing/2014/main" id="{4DDB427A-2BC3-7645-A6E1-98C57ED9E592}"/>
              </a:ext>
            </a:extLst>
          </p:cNvPr>
          <p:cNvSpPr txBox="1">
            <a:spLocks/>
          </p:cNvSpPr>
          <p:nvPr/>
        </p:nvSpPr>
        <p:spPr>
          <a:xfrm>
            <a:off x="237343" y="991884"/>
            <a:ext cx="6176157" cy="3755387"/>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3"/>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GB" b="1">
                <a:solidFill>
                  <a:srgbClr val="4F575D"/>
                </a:solidFill>
              </a:rPr>
              <a:t>Port of Skagway</a:t>
            </a:r>
          </a:p>
          <a:p>
            <a:pPr lvl="1"/>
            <a:r>
              <a:rPr lang="en-GB">
                <a:solidFill>
                  <a:srgbClr val="4F575D"/>
                </a:solidFill>
              </a:rPr>
              <a:t>Yukon Government signed MOU with Municipality of Skagway securing port space in March 2023</a:t>
            </a:r>
          </a:p>
          <a:p>
            <a:pPr lvl="1"/>
            <a:r>
              <a:rPr lang="en-GB">
                <a:solidFill>
                  <a:srgbClr val="4F575D"/>
                </a:solidFill>
              </a:rPr>
              <a:t>Term sheet outlining an export cooperation agreement signed in September 2023</a:t>
            </a:r>
          </a:p>
          <a:p>
            <a:pPr lvl="1"/>
            <a:r>
              <a:rPr lang="en-GB">
                <a:solidFill>
                  <a:srgbClr val="4F575D"/>
                </a:solidFill>
              </a:rPr>
              <a:t>C$21M investment from the Yukon Government for the marine services platform at the Port secured in November 2023</a:t>
            </a:r>
          </a:p>
          <a:p>
            <a:pPr lvl="1"/>
            <a:r>
              <a:rPr lang="en-GB">
                <a:solidFill>
                  <a:srgbClr val="4F575D"/>
                </a:solidFill>
              </a:rPr>
              <a:t>Facility recently shipped Minto mine’s copper concentrate</a:t>
            </a:r>
          </a:p>
          <a:p>
            <a:pPr lvl="1"/>
            <a:r>
              <a:rPr lang="en-GB">
                <a:solidFill>
                  <a:srgbClr val="4F575D"/>
                </a:solidFill>
              </a:rPr>
              <a:t>Port in the past has shipped ore in greater amounts than planned for Casino Copper-Gold</a:t>
            </a:r>
          </a:p>
          <a:p>
            <a:pPr lvl="1"/>
            <a:r>
              <a:rPr lang="en-GB">
                <a:solidFill>
                  <a:srgbClr val="4F575D"/>
                </a:solidFill>
              </a:rPr>
              <a:t>Port is 560 km from Casino Copper-Gold</a:t>
            </a:r>
          </a:p>
        </p:txBody>
      </p:sp>
      <p:sp>
        <p:nvSpPr>
          <p:cNvPr id="9" name="Rectangle 8">
            <a:extLst>
              <a:ext uri="{FF2B5EF4-FFF2-40B4-BE49-F238E27FC236}">
                <a16:creationId xmlns:a16="http://schemas.microsoft.com/office/drawing/2014/main" id="{0A3F6154-192A-4C62-9DBD-EF78BBCA7D7C}"/>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pic>
        <p:nvPicPr>
          <p:cNvPr id="6" name="Picture 5">
            <a:extLst>
              <a:ext uri="{FF2B5EF4-FFF2-40B4-BE49-F238E27FC236}">
                <a16:creationId xmlns:a16="http://schemas.microsoft.com/office/drawing/2014/main" id="{D34A0BD6-40FA-4E87-8675-1D5929409A29}"/>
              </a:ext>
            </a:extLst>
          </p:cNvPr>
          <p:cNvPicPr>
            <a:picLocks noChangeAspect="1"/>
          </p:cNvPicPr>
          <p:nvPr/>
        </p:nvPicPr>
        <p:blipFill rotWithShape="1">
          <a:blip r:embed="rId4"/>
          <a:srcRect l="9066" t="-559" r="40716" b="13339"/>
          <a:stretch/>
        </p:blipFill>
        <p:spPr>
          <a:xfrm>
            <a:off x="6413500" y="1773237"/>
            <a:ext cx="4853679" cy="4223640"/>
          </a:xfrm>
          <a:prstGeom prst="rect">
            <a:avLst/>
          </a:prstGeom>
        </p:spPr>
      </p:pic>
    </p:spTree>
    <p:extLst>
      <p:ext uri="{BB962C8B-B14F-4D97-AF65-F5344CB8AC3E}">
        <p14:creationId xmlns:p14="http://schemas.microsoft.com/office/powerpoint/2010/main" val="3767309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8F7756F-A9FE-774B-AE90-141AC2794E4D}"/>
              </a:ext>
            </a:extLst>
          </p:cNvPr>
          <p:cNvGrpSpPr/>
          <p:nvPr/>
        </p:nvGrpSpPr>
        <p:grpSpPr>
          <a:xfrm>
            <a:off x="0" y="1269104"/>
            <a:ext cx="12192000" cy="1682791"/>
            <a:chOff x="-1" y="1078360"/>
            <a:chExt cx="12084892" cy="1579540"/>
          </a:xfrm>
        </p:grpSpPr>
        <p:pic>
          <p:nvPicPr>
            <p:cNvPr id="12" name="Picture 11">
              <a:extLst>
                <a:ext uri="{FF2B5EF4-FFF2-40B4-BE49-F238E27FC236}">
                  <a16:creationId xmlns:a16="http://schemas.microsoft.com/office/drawing/2014/main" id="{E19B25DA-1E3C-FD40-AA30-48AF9B5C9DD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14" name="Picture 13">
              <a:extLst>
                <a:ext uri="{FF2B5EF4-FFF2-40B4-BE49-F238E27FC236}">
                  <a16:creationId xmlns:a16="http://schemas.microsoft.com/office/drawing/2014/main" id="{AC23E30A-AAD9-2E46-A883-6BD685B8D6F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4" name="Rectangle 3">
            <a:extLst>
              <a:ext uri="{FF2B5EF4-FFF2-40B4-BE49-F238E27FC236}">
                <a16:creationId xmlns:a16="http://schemas.microsoft.com/office/drawing/2014/main" id="{096C7B55-82AD-B042-AA27-B15E431A1BDD}"/>
              </a:ext>
            </a:extLst>
          </p:cNvPr>
          <p:cNvSpPr/>
          <p:nvPr/>
        </p:nvSpPr>
        <p:spPr>
          <a:xfrm>
            <a:off x="1136821" y="1449859"/>
            <a:ext cx="10548000" cy="5004000"/>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3037F-F73E-A642-9C63-23967F19A802}"/>
              </a:ext>
            </a:extLst>
          </p:cNvPr>
          <p:cNvSpPr>
            <a:spLocks noGrp="1"/>
          </p:cNvSpPr>
          <p:nvPr>
            <p:ph type="title"/>
          </p:nvPr>
        </p:nvSpPr>
        <p:spPr/>
        <p:txBody>
          <a:bodyPr/>
          <a:lstStyle/>
          <a:p>
            <a:r>
              <a:rPr lang="en-GB" b="1">
                <a:solidFill>
                  <a:srgbClr val="46616D"/>
                </a:solidFill>
                <a:latin typeface="Arial Black" panose="020B0604020202020204" pitchFamily="34" charset="0"/>
                <a:cs typeface="Arial Black" panose="020B0604020202020204" pitchFamily="34" charset="0"/>
              </a:rPr>
              <a:t>CASINO PERMITTING TIMELINE</a:t>
            </a:r>
            <a:endParaRPr lang="en-ES" b="1">
              <a:solidFill>
                <a:srgbClr val="47616D"/>
              </a:solidFill>
              <a:latin typeface="Arial Black" panose="020B0604020202020204" pitchFamily="34" charset="0"/>
              <a:cs typeface="Arial Black" panose="020B0604020202020204" pitchFamily="34" charset="0"/>
            </a:endParaRPr>
          </a:p>
        </p:txBody>
      </p:sp>
      <p:sp>
        <p:nvSpPr>
          <p:cNvPr id="5" name="Slide Number Placeholder 37">
            <a:extLst>
              <a:ext uri="{FF2B5EF4-FFF2-40B4-BE49-F238E27FC236}">
                <a16:creationId xmlns:a16="http://schemas.microsoft.com/office/drawing/2014/main" id="{B787734F-5547-B548-8AA7-4E63DA302784}"/>
              </a:ext>
            </a:extLst>
          </p:cNvPr>
          <p:cNvSpPr>
            <a:spLocks noGrp="1"/>
          </p:cNvSpPr>
          <p:nvPr>
            <p:ph type="sldNum" sz="quarter" idx="12"/>
          </p:nvPr>
        </p:nvSpPr>
        <p:spPr/>
        <p:txBody>
          <a:bodyPr/>
          <a:lstStyle/>
          <a:p>
            <a:fld id="{994B6BF7-2D39-B347-90E1-8D5E032AA1EA}" type="slidenum">
              <a:rPr lang="en-ES" smtClean="0"/>
              <a:t>23</a:t>
            </a:fld>
            <a:endParaRPr lang="en-ES"/>
          </a:p>
        </p:txBody>
      </p:sp>
      <p:sp>
        <p:nvSpPr>
          <p:cNvPr id="13" name="Footer Placeholder 19">
            <a:extLst>
              <a:ext uri="{FF2B5EF4-FFF2-40B4-BE49-F238E27FC236}">
                <a16:creationId xmlns:a16="http://schemas.microsoft.com/office/drawing/2014/main" id="{D061E0EE-FFD4-0C42-825B-0EE7EAA2D20B}"/>
              </a:ext>
            </a:extLst>
          </p:cNvPr>
          <p:cNvSpPr txBox="1">
            <a:spLocks/>
          </p:cNvSpPr>
          <p:nvPr/>
        </p:nvSpPr>
        <p:spPr>
          <a:xfrm>
            <a:off x="281219" y="6420825"/>
            <a:ext cx="8372587" cy="253126"/>
          </a:xfrm>
          <a:prstGeom prst="rect">
            <a:avLst/>
          </a:prstGeom>
        </p:spPr>
        <p:txBody>
          <a:bodyPr numCol="2"/>
          <a:ls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l" defTabSz="914400" rtl="0" eaLnBrk="1" latinLnBrk="0" hangingPunct="1"/>
            <a:endParaRPr lang="en-CA" sz="750" kern="1200">
              <a:solidFill>
                <a:srgbClr val="47606D"/>
              </a:solidFill>
              <a:effectLst/>
              <a:latin typeface="Arial" panose="020B0604020202020204" pitchFamily="34" charset="0"/>
              <a:ea typeface="+mn-ea"/>
              <a:cs typeface="+mn-cs"/>
            </a:endParaRPr>
          </a:p>
        </p:txBody>
      </p:sp>
      <p:graphicFrame>
        <p:nvGraphicFramePr>
          <p:cNvPr id="9" name="Table 9">
            <a:extLst>
              <a:ext uri="{FF2B5EF4-FFF2-40B4-BE49-F238E27FC236}">
                <a16:creationId xmlns:a16="http://schemas.microsoft.com/office/drawing/2014/main" id="{23772543-4E32-89ED-2223-C827FEFE0DC2}"/>
              </a:ext>
            </a:extLst>
          </p:cNvPr>
          <p:cNvGraphicFramePr>
            <a:graphicFrameLocks noGrp="1"/>
          </p:cNvGraphicFramePr>
          <p:nvPr/>
        </p:nvGraphicFramePr>
        <p:xfrm>
          <a:off x="1269426" y="1527241"/>
          <a:ext cx="10315097" cy="4856464"/>
        </p:xfrm>
        <a:graphic>
          <a:graphicData uri="http://schemas.openxmlformats.org/drawingml/2006/table">
            <a:tbl>
              <a:tblPr firstRow="1">
                <a:tableStyleId>{5C22544A-7EE6-4342-B048-85BDC9FD1C3A}</a:tableStyleId>
              </a:tblPr>
              <a:tblGrid>
                <a:gridCol w="947188">
                  <a:extLst>
                    <a:ext uri="{9D8B030D-6E8A-4147-A177-3AD203B41FA5}">
                      <a16:colId xmlns:a16="http://schemas.microsoft.com/office/drawing/2014/main" val="3305548291"/>
                    </a:ext>
                  </a:extLst>
                </a:gridCol>
                <a:gridCol w="1640277">
                  <a:extLst>
                    <a:ext uri="{9D8B030D-6E8A-4147-A177-3AD203B41FA5}">
                      <a16:colId xmlns:a16="http://schemas.microsoft.com/office/drawing/2014/main" val="3909912534"/>
                    </a:ext>
                  </a:extLst>
                </a:gridCol>
                <a:gridCol w="1931908">
                  <a:extLst>
                    <a:ext uri="{9D8B030D-6E8A-4147-A177-3AD203B41FA5}">
                      <a16:colId xmlns:a16="http://schemas.microsoft.com/office/drawing/2014/main" val="2600895907"/>
                    </a:ext>
                  </a:extLst>
                </a:gridCol>
                <a:gridCol w="1931908">
                  <a:extLst>
                    <a:ext uri="{9D8B030D-6E8A-4147-A177-3AD203B41FA5}">
                      <a16:colId xmlns:a16="http://schemas.microsoft.com/office/drawing/2014/main" val="506618316"/>
                    </a:ext>
                  </a:extLst>
                </a:gridCol>
                <a:gridCol w="1931908">
                  <a:extLst>
                    <a:ext uri="{9D8B030D-6E8A-4147-A177-3AD203B41FA5}">
                      <a16:colId xmlns:a16="http://schemas.microsoft.com/office/drawing/2014/main" val="2332458992"/>
                    </a:ext>
                  </a:extLst>
                </a:gridCol>
                <a:gridCol w="1931908">
                  <a:extLst>
                    <a:ext uri="{9D8B030D-6E8A-4147-A177-3AD203B41FA5}">
                      <a16:colId xmlns:a16="http://schemas.microsoft.com/office/drawing/2014/main" val="379481928"/>
                    </a:ext>
                  </a:extLst>
                </a:gridCol>
              </a:tblGrid>
              <a:tr h="281884">
                <a:tc gridSpan="2">
                  <a:txBody>
                    <a:bodyPr/>
                    <a:lstStyle/>
                    <a:p>
                      <a:pPr algn="ctr"/>
                      <a:r>
                        <a:rPr lang="en-CA" sz="900"/>
                        <a:t>TASK</a:t>
                      </a:r>
                    </a:p>
                  </a:txBody>
                  <a:tcPr marL="36000" marR="36000" marT="36000" marB="36000" anchor="ctr">
                    <a:lnL w="12700" cap="flat" cmpd="sng" algn="ctr">
                      <a:no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56327"/>
                    </a:solidFill>
                  </a:tcPr>
                </a:tc>
                <a:tc hMerge="1">
                  <a:txBody>
                    <a:bodyPr/>
                    <a:lstStyle/>
                    <a:p>
                      <a:r>
                        <a:rPr lang="en-CA" sz="900"/>
                        <a:t>TASK</a:t>
                      </a:r>
                    </a:p>
                  </a:txBody>
                  <a:tcPr marL="36000" marR="36000" marT="36000" marB="36000"/>
                </a:tc>
                <a:tc>
                  <a:txBody>
                    <a:bodyPr/>
                    <a:lstStyle/>
                    <a:p>
                      <a:pPr algn="ctr"/>
                      <a:r>
                        <a:rPr lang="en-CA" sz="900"/>
                        <a:t>YEAR 1</a:t>
                      </a:r>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6327"/>
                    </a:solidFill>
                  </a:tcPr>
                </a:tc>
                <a:tc>
                  <a:txBody>
                    <a:bodyPr/>
                    <a:lstStyle/>
                    <a:p>
                      <a:pPr algn="ctr"/>
                      <a:r>
                        <a:rPr lang="en-CA" sz="900"/>
                        <a:t>YEAR 2</a:t>
                      </a:r>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6327"/>
                    </a:solidFill>
                  </a:tcPr>
                </a:tc>
                <a:tc>
                  <a:txBody>
                    <a:bodyPr/>
                    <a:lstStyle/>
                    <a:p>
                      <a:pPr algn="ctr"/>
                      <a:r>
                        <a:rPr lang="en-CA" sz="900"/>
                        <a:t>YEAR 3</a:t>
                      </a:r>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6327"/>
                    </a:solidFill>
                  </a:tcPr>
                </a:tc>
                <a:tc>
                  <a:txBody>
                    <a:bodyPr/>
                    <a:lstStyle/>
                    <a:p>
                      <a:pPr algn="ctr"/>
                      <a:r>
                        <a:rPr lang="en-CA" sz="900"/>
                        <a:t>YEAR 4</a:t>
                      </a:r>
                    </a:p>
                  </a:txBody>
                  <a:tcPr marL="36000" marR="36000" marT="36000" marB="36000" anchor="ctr">
                    <a:lnL w="3175" cap="flat" cmpd="sng" algn="ctr">
                      <a:solidFill>
                        <a:srgbClr val="4D4D4D"/>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6327"/>
                    </a:solidFill>
                  </a:tcPr>
                </a:tc>
                <a:extLst>
                  <a:ext uri="{0D108BD9-81ED-4DB2-BD59-A6C34878D82A}">
                    <a16:rowId xmlns:a16="http://schemas.microsoft.com/office/drawing/2014/main" val="660086705"/>
                  </a:ext>
                </a:extLst>
              </a:tr>
              <a:tr h="281884">
                <a:tc rowSpan="5">
                  <a:txBody>
                    <a:bodyPr/>
                    <a:lstStyle/>
                    <a:p>
                      <a:r>
                        <a:rPr lang="en-CA" sz="900" b="1">
                          <a:solidFill>
                            <a:srgbClr val="4D4D4D"/>
                          </a:solidFill>
                        </a:rPr>
                        <a:t>YESAB Process</a:t>
                      </a:r>
                    </a:p>
                  </a:txBody>
                  <a:tcPr marL="36000" marR="36000" marT="36000" marB="36000">
                    <a:lnL w="12700" cmpd="sng">
                      <a:noFill/>
                    </a:lnL>
                    <a:lnR w="12700" cmpd="sng">
                      <a:noFill/>
                    </a:lnR>
                    <a:lnT w="12700" cap="flat" cmpd="sng" algn="ctr">
                      <a:no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900">
                          <a:solidFill>
                            <a:srgbClr val="4D4D4D"/>
                          </a:solidFill>
                        </a:rPr>
                        <a:t>Establish Panel</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990012"/>
                  </a:ext>
                </a:extLst>
              </a:tr>
              <a:tr h="281884">
                <a:tc vMerge="1">
                  <a:txBody>
                    <a:bodyPr/>
                    <a:lstStyle/>
                    <a:p>
                      <a:endParaRPr lang="en-CA" sz="900"/>
                    </a:p>
                  </a:txBody>
                  <a:tcPr marL="36000" marR="36000" marT="36000" marB="36000"/>
                </a:tc>
                <a:tc>
                  <a:txBody>
                    <a:bodyPr/>
                    <a:lstStyle/>
                    <a:p>
                      <a:r>
                        <a:rPr lang="en-CA" sz="900">
                          <a:solidFill>
                            <a:srgbClr val="4D4D4D"/>
                          </a:solidFill>
                        </a:rPr>
                        <a:t>Technical Analysis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4332057"/>
                  </a:ext>
                </a:extLst>
              </a:tr>
              <a:tr h="281884">
                <a:tc vMerge="1">
                  <a:txBody>
                    <a:bodyPr/>
                    <a:lstStyle/>
                    <a:p>
                      <a:endParaRPr lang="en-CA" sz="900"/>
                    </a:p>
                  </a:txBody>
                  <a:tcPr marL="36000" marR="36000" marT="36000" marB="36000"/>
                </a:tc>
                <a:tc>
                  <a:txBody>
                    <a:bodyPr/>
                    <a:lstStyle/>
                    <a:p>
                      <a:r>
                        <a:rPr lang="en-CA" sz="900">
                          <a:solidFill>
                            <a:srgbClr val="4D4D4D"/>
                          </a:solidFill>
                        </a:rPr>
                        <a:t>Public Hearings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9114281"/>
                  </a:ext>
                </a:extLst>
              </a:tr>
              <a:tr h="281884">
                <a:tc vMerge="1">
                  <a:txBody>
                    <a:bodyPr/>
                    <a:lstStyle/>
                    <a:p>
                      <a:endParaRPr lang="en-CA" sz="900"/>
                    </a:p>
                  </a:txBody>
                  <a:tcPr marL="36000" marR="36000" marT="36000" marB="36000"/>
                </a:tc>
                <a:tc>
                  <a:txBody>
                    <a:bodyPr/>
                    <a:lstStyle/>
                    <a:p>
                      <a:r>
                        <a:rPr lang="en-CA" sz="900">
                          <a:solidFill>
                            <a:srgbClr val="4D4D4D"/>
                          </a:solidFill>
                        </a:rPr>
                        <a:t>Panel Report </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2047246"/>
                  </a:ext>
                </a:extLst>
              </a:tr>
              <a:tr h="281884">
                <a:tc vMerge="1">
                  <a:txBody>
                    <a:bodyPr/>
                    <a:lstStyle/>
                    <a:p>
                      <a:endParaRPr lang="en-CA" sz="900"/>
                    </a:p>
                  </a:txBody>
                  <a:tcPr marL="36000" marR="36000" marT="36000" marB="36000"/>
                </a:tc>
                <a:tc>
                  <a:txBody>
                    <a:bodyPr/>
                    <a:lstStyle/>
                    <a:p>
                      <a:r>
                        <a:rPr lang="en-CA" sz="900">
                          <a:solidFill>
                            <a:srgbClr val="4D4D4D"/>
                          </a:solidFill>
                        </a:rPr>
                        <a:t>Decision</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896857"/>
                  </a:ext>
                </a:extLst>
              </a:tr>
              <a:tr h="281884">
                <a:tc rowSpan="2">
                  <a:txBody>
                    <a:bodyPr/>
                    <a:lstStyle/>
                    <a:p>
                      <a:r>
                        <a:rPr lang="en-CA" sz="900" b="1">
                          <a:solidFill>
                            <a:srgbClr val="4D4D4D"/>
                          </a:solidFill>
                        </a:rPr>
                        <a:t>Land use Permit for Casino Road</a:t>
                      </a:r>
                    </a:p>
                  </a:txBody>
                  <a:tcPr marL="36000" marR="36000" marT="36000" marB="36000">
                    <a:lnL w="12700" cmpd="sng">
                      <a:noFill/>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900">
                          <a:solidFill>
                            <a:srgbClr val="4D4D4D"/>
                          </a:solidFill>
                        </a:rPr>
                        <a:t>Preparation</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2162512"/>
                  </a:ext>
                </a:extLst>
              </a:tr>
              <a:tr h="281884">
                <a:tc vMerge="1">
                  <a:txBody>
                    <a:bodyPr/>
                    <a:lstStyle/>
                    <a:p>
                      <a:endParaRPr lang="en-CA" sz="900"/>
                    </a:p>
                  </a:txBody>
                  <a:tcPr marL="36000" marR="36000" marT="36000" marB="36000"/>
                </a:tc>
                <a:tc>
                  <a:txBody>
                    <a:bodyPr/>
                    <a:lstStyle/>
                    <a:p>
                      <a:r>
                        <a:rPr lang="en-CA" sz="900">
                          <a:solidFill>
                            <a:srgbClr val="4D4D4D"/>
                          </a:solidFill>
                        </a:rPr>
                        <a:t>Obtain Permits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838620"/>
                  </a:ext>
                </a:extLst>
              </a:tr>
              <a:tr h="281884">
                <a:tc rowSpan="2">
                  <a:txBody>
                    <a:bodyPr/>
                    <a:lstStyle/>
                    <a:p>
                      <a:r>
                        <a:rPr lang="en-CA" sz="900" b="1">
                          <a:solidFill>
                            <a:srgbClr val="4D4D4D"/>
                          </a:solidFill>
                        </a:rPr>
                        <a:t>Type A Water Use License</a:t>
                      </a:r>
                    </a:p>
                  </a:txBody>
                  <a:tcPr marL="36000" marR="36000" marT="36000" marB="36000">
                    <a:lnL w="12700" cmpd="sng">
                      <a:noFill/>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900">
                          <a:solidFill>
                            <a:srgbClr val="4D4D4D"/>
                          </a:solidFill>
                        </a:rPr>
                        <a:t>Preparation</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5939116"/>
                  </a:ext>
                </a:extLst>
              </a:tr>
              <a:tr h="281884">
                <a:tc vMerge="1">
                  <a:txBody>
                    <a:bodyPr/>
                    <a:lstStyle/>
                    <a:p>
                      <a:endParaRPr lang="en-CA" sz="900"/>
                    </a:p>
                  </a:txBody>
                  <a:tcPr marL="36000" marR="36000" marT="36000" marB="36000"/>
                </a:tc>
                <a:tc>
                  <a:txBody>
                    <a:bodyPr/>
                    <a:lstStyle/>
                    <a:p>
                      <a:r>
                        <a:rPr lang="en-CA" sz="900">
                          <a:solidFill>
                            <a:srgbClr val="4D4D4D"/>
                          </a:solidFill>
                        </a:rPr>
                        <a:t>Water Board Process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1603138"/>
                  </a:ext>
                </a:extLst>
              </a:tr>
              <a:tr h="281884">
                <a:tc rowSpan="3">
                  <a:txBody>
                    <a:bodyPr/>
                    <a:lstStyle/>
                    <a:p>
                      <a:r>
                        <a:rPr lang="en-CA" sz="900" b="1">
                          <a:solidFill>
                            <a:srgbClr val="4D4D4D"/>
                          </a:solidFill>
                        </a:rPr>
                        <a:t>Quartz Mining License</a:t>
                      </a:r>
                    </a:p>
                  </a:txBody>
                  <a:tcPr marL="36000" marR="36000" marT="36000" marB="36000">
                    <a:lnL w="12700" cmpd="sng">
                      <a:noFill/>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900">
                          <a:solidFill>
                            <a:srgbClr val="4D4D4D"/>
                          </a:solidFill>
                        </a:rPr>
                        <a:t>Preparation </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0359747"/>
                  </a:ext>
                </a:extLst>
              </a:tr>
              <a:tr h="281884">
                <a:tc vMerge="1">
                  <a:txBody>
                    <a:bodyPr/>
                    <a:lstStyle/>
                    <a:p>
                      <a:endParaRPr lang="en-CA" sz="900"/>
                    </a:p>
                  </a:txBody>
                  <a:tcPr marL="36000" marR="36000" marT="36000" marB="36000"/>
                </a:tc>
                <a:tc>
                  <a:txBody>
                    <a:bodyPr/>
                    <a:lstStyle/>
                    <a:p>
                      <a:r>
                        <a:rPr lang="en-CA" sz="900">
                          <a:solidFill>
                            <a:srgbClr val="4D4D4D"/>
                          </a:solidFill>
                        </a:rPr>
                        <a:t>QML to Initiate Construction </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4559191"/>
                  </a:ext>
                </a:extLst>
              </a:tr>
              <a:tr h="281884">
                <a:tc vMerge="1">
                  <a:txBody>
                    <a:bodyPr/>
                    <a:lstStyle/>
                    <a:p>
                      <a:endParaRPr lang="en-CA" sz="900"/>
                    </a:p>
                  </a:txBody>
                  <a:tcPr marL="36000" marR="36000" marT="36000" marB="36000"/>
                </a:tc>
                <a:tc>
                  <a:txBody>
                    <a:bodyPr/>
                    <a:lstStyle/>
                    <a:p>
                      <a:r>
                        <a:rPr lang="en-CA" sz="900">
                          <a:solidFill>
                            <a:srgbClr val="4D4D4D"/>
                          </a:solidFill>
                        </a:rPr>
                        <a:t>QML Amendment for Operations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889752"/>
                  </a:ext>
                </a:extLst>
              </a:tr>
              <a:tr h="281884">
                <a:tc rowSpan="2">
                  <a:txBody>
                    <a:bodyPr/>
                    <a:lstStyle/>
                    <a:p>
                      <a:r>
                        <a:rPr lang="en-CA" sz="900" b="1">
                          <a:solidFill>
                            <a:srgbClr val="4D4D4D"/>
                          </a:solidFill>
                        </a:rPr>
                        <a:t>Schedule 2 Amendment</a:t>
                      </a:r>
                    </a:p>
                  </a:txBody>
                  <a:tcPr marL="36000" marR="36000" marT="36000" marB="36000">
                    <a:lnL w="12700" cmpd="sng">
                      <a:noFill/>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900">
                          <a:solidFill>
                            <a:srgbClr val="4D4D4D"/>
                          </a:solidFill>
                        </a:rPr>
                        <a:t>Preparation</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solidFill>
                        <a:srgbClr val="A56327"/>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592771"/>
                  </a:ext>
                </a:extLst>
              </a:tr>
              <a:tr h="281884">
                <a:tc vMerge="1">
                  <a:txBody>
                    <a:bodyPr/>
                    <a:lstStyle/>
                    <a:p>
                      <a:endParaRPr lang="en-CA" sz="900"/>
                    </a:p>
                  </a:txBody>
                  <a:tcPr marL="36000" marR="36000" marT="36000" marB="36000"/>
                </a:tc>
                <a:tc>
                  <a:txBody>
                    <a:bodyPr/>
                    <a:lstStyle/>
                    <a:p>
                      <a:r>
                        <a:rPr lang="en-CA" sz="900">
                          <a:solidFill>
                            <a:srgbClr val="4D4D4D"/>
                          </a:solidFill>
                        </a:rPr>
                        <a:t>ECCC Process </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ap="flat" cmpd="sng" algn="ctr">
                      <a:solidFill>
                        <a:srgbClr val="A5632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0718573"/>
                  </a:ext>
                </a:extLst>
              </a:tr>
              <a:tr h="281884">
                <a:tc rowSpan="2">
                  <a:txBody>
                    <a:bodyPr/>
                    <a:lstStyle/>
                    <a:p>
                      <a:r>
                        <a:rPr lang="en-CA" sz="900" b="1">
                          <a:solidFill>
                            <a:srgbClr val="4D4D4D"/>
                          </a:solidFill>
                        </a:rPr>
                        <a:t>Fisheries Act Authorization </a:t>
                      </a:r>
                    </a:p>
                  </a:txBody>
                  <a:tcPr marL="36000" marR="36000" marT="36000" marB="36000">
                    <a:lnL w="12700" cmpd="sng">
                      <a:noFill/>
                    </a:lnL>
                    <a:lnR w="12700" cmpd="sng">
                      <a:noFill/>
                    </a:lnR>
                    <a:lnT w="12700" cap="flat" cmpd="sng" algn="ctr">
                      <a:solidFill>
                        <a:srgbClr val="A5632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CA" sz="900">
                          <a:solidFill>
                            <a:srgbClr val="4D4D4D"/>
                          </a:solidFill>
                        </a:rPr>
                        <a:t>Preparation</a:t>
                      </a:r>
                    </a:p>
                  </a:txBody>
                  <a:tcPr marL="36000" marR="36000" marT="36000" marB="36000" anchor="ctr">
                    <a:lnL w="12700" cmpd="sng">
                      <a:noFill/>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3175" cap="flat" cmpd="sng" algn="ctr">
                      <a:solidFill>
                        <a:srgbClr val="4D4D4D"/>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3175" cap="flat" cmpd="sng" algn="ctr">
                      <a:solidFill>
                        <a:srgbClr val="4D4D4D"/>
                      </a:solidFill>
                      <a:prstDash val="solid"/>
                      <a:round/>
                      <a:headEnd type="none" w="med" len="med"/>
                      <a:tailEnd type="none" w="med" len="med"/>
                    </a:lnR>
                    <a:lnT w="12700" cap="flat" cmpd="sng" algn="ctr">
                      <a:solidFill>
                        <a:srgbClr val="A56327"/>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2">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12700" cap="flat" cmpd="sng" algn="ctr">
                      <a:solidFill>
                        <a:srgbClr val="A56327"/>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1569665"/>
                  </a:ext>
                </a:extLst>
              </a:tr>
              <a:tr h="281884">
                <a:tc vMerge="1">
                  <a:txBody>
                    <a:bodyPr/>
                    <a:lstStyle/>
                    <a:p>
                      <a:endParaRPr lang="en-CA" sz="900"/>
                    </a:p>
                  </a:txBody>
                  <a:tcPr marL="36000" marR="36000" marT="36000" marB="36000"/>
                </a:tc>
                <a:tc>
                  <a:txBody>
                    <a:bodyPr/>
                    <a:lstStyle/>
                    <a:p>
                      <a:r>
                        <a:rPr lang="en-CA" sz="900">
                          <a:solidFill>
                            <a:srgbClr val="4D4D4D"/>
                          </a:solidFill>
                        </a:rPr>
                        <a:t>DFO Process</a:t>
                      </a:r>
                    </a:p>
                  </a:txBody>
                  <a:tcPr marL="36000" marR="36000" marT="36000" marB="36000" anchor="ctr">
                    <a:lnL w="12700" cmpd="sng">
                      <a:noFill/>
                    </a:lnL>
                    <a:lnR w="3175" cap="flat" cmpd="sng" algn="ctr">
                      <a:solidFill>
                        <a:srgbClr val="4D4D4D"/>
                      </a:solidFill>
                      <a:prstDash val="solid"/>
                      <a:round/>
                      <a:headEnd type="none" w="med" len="med"/>
                      <a:tailEnd type="none" w="med" len="med"/>
                    </a:lnR>
                    <a:lnT w="3175" cap="flat" cmpd="sng" algn="ctr">
                      <a:solidFill>
                        <a:srgbClr val="4D4D4D"/>
                      </a:solid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3175" cap="flat" cmpd="sng" algn="ctr">
                      <a:solidFill>
                        <a:srgbClr val="4D4D4D"/>
                      </a:solidFill>
                      <a:prstDash val="solid"/>
                      <a:round/>
                      <a:headEnd type="none" w="med" len="med"/>
                      <a:tailEnd type="none" w="med" len="med"/>
                    </a:lnL>
                    <a:lnR w="12700" cmpd="sng">
                      <a:noFill/>
                    </a:lnR>
                    <a:lnT w="3175" cap="flat" cmpd="sng" algn="ctr">
                      <a:solidFill>
                        <a:srgbClr val="4D4D4D"/>
                      </a:solid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en-CA" sz="900"/>
                    </a:p>
                  </a:txBody>
                  <a:tcPr marL="36000" marR="36000" marT="36000" marB="36000" anchor="ctr">
                    <a:lnL w="12700" cmpd="sng">
                      <a:noFill/>
                    </a:lnL>
                    <a:lnR w="12700" cmpd="sng">
                      <a:noFill/>
                    </a:lnR>
                    <a:lnT w="3175" cap="flat" cmpd="sng" algn="ctr">
                      <a:solidFill>
                        <a:srgbClr val="4D4D4D"/>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800533"/>
                  </a:ext>
                </a:extLst>
              </a:tr>
            </a:tbl>
          </a:graphicData>
        </a:graphic>
      </p:graphicFrame>
      <p:sp>
        <p:nvSpPr>
          <p:cNvPr id="16" name="Rectangle: Rounded Corners 15">
            <a:extLst>
              <a:ext uri="{FF2B5EF4-FFF2-40B4-BE49-F238E27FC236}">
                <a16:creationId xmlns:a16="http://schemas.microsoft.com/office/drawing/2014/main" id="{5C7C6BE3-BD12-4AB2-3D3C-0822CBA047DC}"/>
              </a:ext>
            </a:extLst>
          </p:cNvPr>
          <p:cNvSpPr/>
          <p:nvPr/>
        </p:nvSpPr>
        <p:spPr>
          <a:xfrm>
            <a:off x="3896774" y="1862725"/>
            <a:ext cx="1872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Rounded Corners 16">
            <a:extLst>
              <a:ext uri="{FF2B5EF4-FFF2-40B4-BE49-F238E27FC236}">
                <a16:creationId xmlns:a16="http://schemas.microsoft.com/office/drawing/2014/main" id="{13B9F04C-732C-AC25-BEC9-0735F80DC483}"/>
              </a:ext>
            </a:extLst>
          </p:cNvPr>
          <p:cNvSpPr/>
          <p:nvPr/>
        </p:nvSpPr>
        <p:spPr>
          <a:xfrm>
            <a:off x="5359500" y="2142907"/>
            <a:ext cx="1368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2E52FBCA-1461-7397-FB90-F9E09A590079}"/>
              </a:ext>
            </a:extLst>
          </p:cNvPr>
          <p:cNvSpPr/>
          <p:nvPr/>
        </p:nvSpPr>
        <p:spPr>
          <a:xfrm>
            <a:off x="6806835" y="2421133"/>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C92872C0-CFD7-9837-0531-CCFB0E069F4B}"/>
              </a:ext>
            </a:extLst>
          </p:cNvPr>
          <p:cNvSpPr/>
          <p:nvPr/>
        </p:nvSpPr>
        <p:spPr>
          <a:xfrm>
            <a:off x="6808403" y="2696083"/>
            <a:ext cx="900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E4A7BA6A-49BB-7586-EA56-08C3D77C619A}"/>
              </a:ext>
            </a:extLst>
          </p:cNvPr>
          <p:cNvSpPr/>
          <p:nvPr/>
        </p:nvSpPr>
        <p:spPr>
          <a:xfrm>
            <a:off x="7771511" y="2980461"/>
            <a:ext cx="900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B84A8035-5AC8-6C85-2914-F935505CB629}"/>
              </a:ext>
            </a:extLst>
          </p:cNvPr>
          <p:cNvSpPr/>
          <p:nvPr/>
        </p:nvSpPr>
        <p:spPr>
          <a:xfrm>
            <a:off x="7763655" y="3837798"/>
            <a:ext cx="900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Rounded Corners 22">
            <a:extLst>
              <a:ext uri="{FF2B5EF4-FFF2-40B4-BE49-F238E27FC236}">
                <a16:creationId xmlns:a16="http://schemas.microsoft.com/office/drawing/2014/main" id="{00091BD4-BF2A-8495-8042-A04BC5044295}"/>
              </a:ext>
            </a:extLst>
          </p:cNvPr>
          <p:cNvSpPr/>
          <p:nvPr/>
        </p:nvSpPr>
        <p:spPr>
          <a:xfrm>
            <a:off x="8729738" y="4105800"/>
            <a:ext cx="1872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F1F020FC-C8CA-7795-5F38-1624760890E9}"/>
              </a:ext>
            </a:extLst>
          </p:cNvPr>
          <p:cNvSpPr/>
          <p:nvPr/>
        </p:nvSpPr>
        <p:spPr>
          <a:xfrm>
            <a:off x="7780543" y="3280493"/>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Rounded Corners 24">
            <a:extLst>
              <a:ext uri="{FF2B5EF4-FFF2-40B4-BE49-F238E27FC236}">
                <a16:creationId xmlns:a16="http://schemas.microsoft.com/office/drawing/2014/main" id="{34C230E3-9937-8020-15D3-6ACEA9713A13}"/>
              </a:ext>
            </a:extLst>
          </p:cNvPr>
          <p:cNvSpPr/>
          <p:nvPr/>
        </p:nvSpPr>
        <p:spPr>
          <a:xfrm>
            <a:off x="7771116" y="3546935"/>
            <a:ext cx="1368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Rounded Corners 25">
            <a:extLst>
              <a:ext uri="{FF2B5EF4-FFF2-40B4-BE49-F238E27FC236}">
                <a16:creationId xmlns:a16="http://schemas.microsoft.com/office/drawing/2014/main" id="{13275B37-F2C3-2ADF-8BED-D693300475F6}"/>
              </a:ext>
            </a:extLst>
          </p:cNvPr>
          <p:cNvSpPr/>
          <p:nvPr/>
        </p:nvSpPr>
        <p:spPr>
          <a:xfrm>
            <a:off x="7780543" y="4420483"/>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Rounded Corners 26">
            <a:extLst>
              <a:ext uri="{FF2B5EF4-FFF2-40B4-BE49-F238E27FC236}">
                <a16:creationId xmlns:a16="http://schemas.microsoft.com/office/drawing/2014/main" id="{4E265267-2786-C68A-8EE1-9684EA119D3A}"/>
              </a:ext>
            </a:extLst>
          </p:cNvPr>
          <p:cNvSpPr/>
          <p:nvPr/>
        </p:nvSpPr>
        <p:spPr>
          <a:xfrm>
            <a:off x="8246873" y="4671549"/>
            <a:ext cx="900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Rounded Corners 27">
            <a:extLst>
              <a:ext uri="{FF2B5EF4-FFF2-40B4-BE49-F238E27FC236}">
                <a16:creationId xmlns:a16="http://schemas.microsoft.com/office/drawing/2014/main" id="{8B2097AE-CFB7-802F-AEC5-26FD470B8364}"/>
              </a:ext>
            </a:extLst>
          </p:cNvPr>
          <p:cNvSpPr/>
          <p:nvPr/>
        </p:nvSpPr>
        <p:spPr>
          <a:xfrm>
            <a:off x="10194623" y="4978674"/>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Rounded Corners 28">
            <a:extLst>
              <a:ext uri="{FF2B5EF4-FFF2-40B4-BE49-F238E27FC236}">
                <a16:creationId xmlns:a16="http://schemas.microsoft.com/office/drawing/2014/main" id="{D664901C-6C6A-2152-4BB3-051AB7410B40}"/>
              </a:ext>
            </a:extLst>
          </p:cNvPr>
          <p:cNvSpPr/>
          <p:nvPr/>
        </p:nvSpPr>
        <p:spPr>
          <a:xfrm>
            <a:off x="7780543" y="5312094"/>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109F3282-CBCD-DE28-4384-A7ABDEECD8ED}"/>
              </a:ext>
            </a:extLst>
          </p:cNvPr>
          <p:cNvSpPr/>
          <p:nvPr/>
        </p:nvSpPr>
        <p:spPr>
          <a:xfrm>
            <a:off x="7780937" y="5847899"/>
            <a:ext cx="396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8787A8AF-20FB-2292-B7FB-66E36B20A445}"/>
              </a:ext>
            </a:extLst>
          </p:cNvPr>
          <p:cNvSpPr/>
          <p:nvPr/>
        </p:nvSpPr>
        <p:spPr>
          <a:xfrm>
            <a:off x="8251122" y="5580313"/>
            <a:ext cx="1872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9F1CF769-4254-9F0D-566D-3C455D3383A2}"/>
              </a:ext>
            </a:extLst>
          </p:cNvPr>
          <p:cNvSpPr/>
          <p:nvPr/>
        </p:nvSpPr>
        <p:spPr>
          <a:xfrm>
            <a:off x="8251122" y="6167550"/>
            <a:ext cx="1872000" cy="180000"/>
          </a:xfrm>
          <a:prstGeom prst="roundRect">
            <a:avLst/>
          </a:prstGeom>
          <a:solidFill>
            <a:srgbClr val="87A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tar: 5 Points 2">
            <a:extLst>
              <a:ext uri="{FF2B5EF4-FFF2-40B4-BE49-F238E27FC236}">
                <a16:creationId xmlns:a16="http://schemas.microsoft.com/office/drawing/2014/main" id="{C9ECAE56-9BB5-1F0F-7837-68346DF8B78E}"/>
              </a:ext>
            </a:extLst>
          </p:cNvPr>
          <p:cNvSpPr>
            <a:spLocks noChangeAspect="1"/>
          </p:cNvSpPr>
          <p:nvPr/>
        </p:nvSpPr>
        <p:spPr>
          <a:xfrm>
            <a:off x="9283726" y="3520258"/>
            <a:ext cx="230301" cy="225843"/>
          </a:xfrm>
          <a:prstGeom prst="star5">
            <a:avLst/>
          </a:prstGeom>
          <a:solidFill>
            <a:srgbClr val="87A077"/>
          </a:solidFill>
          <a:ln w="1905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Rounded Corners 6">
            <a:extLst>
              <a:ext uri="{FF2B5EF4-FFF2-40B4-BE49-F238E27FC236}">
                <a16:creationId xmlns:a16="http://schemas.microsoft.com/office/drawing/2014/main" id="{CD9F6BF0-CDAD-B7C6-8A9D-74D54FC9773C}"/>
              </a:ext>
            </a:extLst>
          </p:cNvPr>
          <p:cNvSpPr/>
          <p:nvPr/>
        </p:nvSpPr>
        <p:spPr>
          <a:xfrm>
            <a:off x="9692894" y="2232907"/>
            <a:ext cx="1653714" cy="538827"/>
          </a:xfrm>
          <a:prstGeom prst="roundRect">
            <a:avLst/>
          </a:prstGeom>
          <a:solidFill>
            <a:srgbClr val="87A077"/>
          </a:solidFill>
          <a:ln w="1905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t>Potential Construction Start</a:t>
            </a:r>
          </a:p>
        </p:txBody>
      </p:sp>
      <p:cxnSp>
        <p:nvCxnSpPr>
          <p:cNvPr id="10" name="Connector: Curved 9">
            <a:extLst>
              <a:ext uri="{FF2B5EF4-FFF2-40B4-BE49-F238E27FC236}">
                <a16:creationId xmlns:a16="http://schemas.microsoft.com/office/drawing/2014/main" id="{20DE6E70-9739-7CDC-6C73-B1C5E6285020}"/>
              </a:ext>
            </a:extLst>
          </p:cNvPr>
          <p:cNvCxnSpPr>
            <a:cxnSpLocks/>
            <a:stCxn id="7" idx="2"/>
            <a:endCxn id="3" idx="4"/>
          </p:cNvCxnSpPr>
          <p:nvPr/>
        </p:nvCxnSpPr>
        <p:spPr>
          <a:xfrm rot="5400000">
            <a:off x="9599495" y="2686266"/>
            <a:ext cx="834788" cy="1005724"/>
          </a:xfrm>
          <a:prstGeom prst="curvedConnector2">
            <a:avLst/>
          </a:prstGeom>
          <a:ln w="12700">
            <a:solidFill>
              <a:srgbClr val="4D4D4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942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EB30F-887B-6A46-AA1F-1ACE952E8BED}"/>
              </a:ext>
            </a:extLst>
          </p:cNvPr>
          <p:cNvSpPr>
            <a:spLocks noGrp="1"/>
          </p:cNvSpPr>
          <p:nvPr>
            <p:ph type="sldNum" sz="quarter" idx="12"/>
          </p:nvPr>
        </p:nvSpPr>
        <p:spPr/>
        <p:txBody>
          <a:bodyPr/>
          <a:lstStyle/>
          <a:p>
            <a:fld id="{994B6BF7-2D39-B347-90E1-8D5E032AA1EA}" type="slidenum">
              <a:rPr lang="en-ES" smtClean="0"/>
              <a:t>24</a:t>
            </a:fld>
            <a:endParaRPr lang="en-ES"/>
          </a:p>
        </p:txBody>
      </p:sp>
      <p:sp>
        <p:nvSpPr>
          <p:cNvPr id="9" name="Title 1">
            <a:extLst>
              <a:ext uri="{FF2B5EF4-FFF2-40B4-BE49-F238E27FC236}">
                <a16:creationId xmlns:a16="http://schemas.microsoft.com/office/drawing/2014/main" id="{AEC9BD02-985E-4D46-A7AA-FD1CC40C01F1}"/>
              </a:ext>
            </a:extLst>
          </p:cNvPr>
          <p:cNvSpPr txBox="1">
            <a:spLocks/>
          </p:cNvSpPr>
          <p:nvPr/>
        </p:nvSpPr>
        <p:spPr>
          <a:xfrm>
            <a:off x="237344" y="381162"/>
            <a:ext cx="9451010" cy="4247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300" b="0" i="0" kern="1200">
                <a:solidFill>
                  <a:srgbClr val="A6610D"/>
                </a:solidFill>
                <a:latin typeface="Arial" panose="020B0604020202020204" pitchFamily="34" charset="0"/>
                <a:ea typeface="+mj-ea"/>
                <a:cs typeface="Arial" panose="020B0604020202020204" pitchFamily="34" charset="0"/>
              </a:defRPr>
            </a:lvl1pPr>
          </a:lstStyle>
          <a:p>
            <a:r>
              <a:rPr lang="en-US"/>
              <a:t>KEY ASSET IN AN </a:t>
            </a:r>
            <a:r>
              <a:rPr lang="en-US" b="1">
                <a:solidFill>
                  <a:srgbClr val="46616D"/>
                </a:solidFill>
                <a:latin typeface="Arial Black" panose="020B0604020202020204" pitchFamily="34" charset="0"/>
                <a:cs typeface="Arial Black" panose="020B0604020202020204" pitchFamily="34" charset="0"/>
              </a:rPr>
              <a:t>EMERGING NEW DISTRICT</a:t>
            </a:r>
            <a:endParaRPr lang="en-ES" b="1">
              <a:solidFill>
                <a:srgbClr val="46616D"/>
              </a:solidFill>
              <a:latin typeface="Arial Black" panose="020B0604020202020204" pitchFamily="34" charset="0"/>
              <a:cs typeface="Arial Black" panose="020B0604020202020204" pitchFamily="34" charset="0"/>
            </a:endParaRPr>
          </a:p>
        </p:txBody>
      </p:sp>
      <p:sp>
        <p:nvSpPr>
          <p:cNvPr id="11" name="Footer Placeholder 2">
            <a:extLst>
              <a:ext uri="{FF2B5EF4-FFF2-40B4-BE49-F238E27FC236}">
                <a16:creationId xmlns:a16="http://schemas.microsoft.com/office/drawing/2014/main" id="{B09098B6-A1F0-B44B-88F5-0636DD64D27F}"/>
              </a:ext>
            </a:extLst>
          </p:cNvPr>
          <p:cNvSpPr>
            <a:spLocks noGrp="1"/>
          </p:cNvSpPr>
          <p:nvPr>
            <p:ph type="ftr" sz="quarter" idx="11"/>
          </p:nvPr>
        </p:nvSpPr>
        <p:spPr>
          <a:xfrm>
            <a:off x="281218" y="6458242"/>
            <a:ext cx="9613855" cy="223138"/>
          </a:xfrm>
        </p:spPr>
        <p:txBody>
          <a:bodyPr/>
          <a:lstStyle/>
          <a:p>
            <a:r>
              <a:rPr lang="en-US"/>
              <a:t>*Based on Company records. </a:t>
            </a:r>
          </a:p>
        </p:txBody>
      </p:sp>
      <p:grpSp>
        <p:nvGrpSpPr>
          <p:cNvPr id="2" name="Group 1">
            <a:extLst>
              <a:ext uri="{FF2B5EF4-FFF2-40B4-BE49-F238E27FC236}">
                <a16:creationId xmlns:a16="http://schemas.microsoft.com/office/drawing/2014/main" id="{0E9B8FFC-0B05-434E-A543-01E6ED25BEF0}"/>
              </a:ext>
            </a:extLst>
          </p:cNvPr>
          <p:cNvGrpSpPr/>
          <p:nvPr/>
        </p:nvGrpSpPr>
        <p:grpSpPr>
          <a:xfrm>
            <a:off x="281219" y="1133650"/>
            <a:ext cx="5901315" cy="5200169"/>
            <a:chOff x="281219" y="1133650"/>
            <a:chExt cx="5901315" cy="5200169"/>
          </a:xfrm>
        </p:grpSpPr>
        <p:pic>
          <p:nvPicPr>
            <p:cNvPr id="10" name="Picture 9">
              <a:extLst>
                <a:ext uri="{FF2B5EF4-FFF2-40B4-BE49-F238E27FC236}">
                  <a16:creationId xmlns:a16="http://schemas.microsoft.com/office/drawing/2014/main" id="{70038CF7-5F00-FF47-A931-5341234B9C7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1219" y="1133650"/>
              <a:ext cx="5901315" cy="5200169"/>
            </a:xfrm>
            <a:prstGeom prst="rect">
              <a:avLst/>
            </a:prstGeom>
          </p:spPr>
        </p:pic>
        <p:pic>
          <p:nvPicPr>
            <p:cNvPr id="8" name="Picture 7">
              <a:extLst>
                <a:ext uri="{FF2B5EF4-FFF2-40B4-BE49-F238E27FC236}">
                  <a16:creationId xmlns:a16="http://schemas.microsoft.com/office/drawing/2014/main" id="{00255301-BAF5-904F-ABD3-4A1022201BC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188" y="1408810"/>
              <a:ext cx="342900" cy="508000"/>
            </a:xfrm>
            <a:prstGeom prst="rect">
              <a:avLst/>
            </a:prstGeom>
            <a:effectLst>
              <a:outerShdw blurRad="50800" dist="38100" dir="2700000" algn="tl" rotWithShape="0">
                <a:prstClr val="black">
                  <a:alpha val="40000"/>
                </a:prstClr>
              </a:outerShdw>
            </a:effectLst>
          </p:spPr>
        </p:pic>
      </p:grpSp>
      <p:sp>
        <p:nvSpPr>
          <p:cNvPr id="12" name="Content Placeholder 2">
            <a:extLst>
              <a:ext uri="{FF2B5EF4-FFF2-40B4-BE49-F238E27FC236}">
                <a16:creationId xmlns:a16="http://schemas.microsoft.com/office/drawing/2014/main" id="{D2302779-86F2-994B-A271-C23872F07608}"/>
              </a:ext>
            </a:extLst>
          </p:cNvPr>
          <p:cNvSpPr txBox="1">
            <a:spLocks/>
          </p:cNvSpPr>
          <p:nvPr/>
        </p:nvSpPr>
        <p:spPr>
          <a:xfrm>
            <a:off x="6608619" y="1134139"/>
            <a:ext cx="5341644" cy="3479158"/>
          </a:xfrm>
          <a:prstGeom prst="rect">
            <a:avLst/>
          </a:prstGeom>
        </p:spPr>
        <p:txBody>
          <a:bodyPr vert="horz"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750" indent="-249750">
              <a:lnSpc>
                <a:spcPts val="2400"/>
              </a:lnSpc>
            </a:pPr>
            <a:r>
              <a:rPr lang="en-GB" b="1">
                <a:solidFill>
                  <a:srgbClr val="4F575D"/>
                </a:solidFill>
              </a:rPr>
              <a:t>Major miners </a:t>
            </a:r>
            <a:r>
              <a:rPr lang="en-GB">
                <a:solidFill>
                  <a:srgbClr val="4F575C"/>
                </a:solidFill>
                <a:cs typeface="+mn-cs"/>
              </a:rPr>
              <a:t>in area – Rio Tinto, Newmont, Agnico-Eagle, Kinross, and others</a:t>
            </a:r>
          </a:p>
          <a:p>
            <a:pPr marL="249750" indent="-249750">
              <a:lnSpc>
                <a:spcPts val="2400"/>
              </a:lnSpc>
            </a:pPr>
            <a:r>
              <a:rPr lang="en-GB">
                <a:solidFill>
                  <a:srgbClr val="4F575C"/>
                </a:solidFill>
                <a:cs typeface="+mn-cs"/>
              </a:rPr>
              <a:t> </a:t>
            </a:r>
            <a:r>
              <a:rPr lang="en-GB" b="1">
                <a:solidFill>
                  <a:srgbClr val="4F575D"/>
                </a:solidFill>
              </a:rPr>
              <a:t>~ 30 million ounces of gold</a:t>
            </a:r>
            <a:r>
              <a:rPr lang="en-GB">
                <a:solidFill>
                  <a:srgbClr val="4F575C"/>
                </a:solidFill>
                <a:cs typeface="+mn-cs"/>
              </a:rPr>
              <a:t> in district*</a:t>
            </a:r>
          </a:p>
          <a:p>
            <a:pPr marL="249750" indent="-249750">
              <a:lnSpc>
                <a:spcPts val="2400"/>
              </a:lnSpc>
            </a:pPr>
            <a:r>
              <a:rPr lang="en-GB">
                <a:solidFill>
                  <a:srgbClr val="4F575C"/>
                </a:solidFill>
                <a:cs typeface="+mn-cs"/>
              </a:rPr>
              <a:t>Significant </a:t>
            </a:r>
            <a:r>
              <a:rPr lang="en-GB" b="1">
                <a:solidFill>
                  <a:srgbClr val="4F575D"/>
                </a:solidFill>
              </a:rPr>
              <a:t>exploration upside</a:t>
            </a:r>
          </a:p>
          <a:p>
            <a:pPr marL="249750" indent="-249750">
              <a:lnSpc>
                <a:spcPts val="2400"/>
              </a:lnSpc>
            </a:pPr>
            <a:r>
              <a:rPr lang="en-GB">
                <a:solidFill>
                  <a:srgbClr val="4F575C"/>
                </a:solidFill>
                <a:cs typeface="+mn-cs"/>
              </a:rPr>
              <a:t>Government commitment to </a:t>
            </a:r>
            <a:r>
              <a:rPr lang="en-GB" b="1">
                <a:solidFill>
                  <a:srgbClr val="4F575D"/>
                </a:solidFill>
              </a:rPr>
              <a:t>fund </a:t>
            </a:r>
            <a:br>
              <a:rPr lang="en-GB" b="1">
                <a:solidFill>
                  <a:srgbClr val="4F575D"/>
                </a:solidFill>
              </a:rPr>
            </a:br>
            <a:r>
              <a:rPr lang="en-GB" b="1">
                <a:solidFill>
                  <a:srgbClr val="4F575D"/>
                </a:solidFill>
              </a:rPr>
              <a:t>access</a:t>
            </a:r>
            <a:r>
              <a:rPr lang="en-GB">
                <a:solidFill>
                  <a:srgbClr val="4F575C"/>
                </a:solidFill>
                <a:cs typeface="+mn-cs"/>
              </a:rPr>
              <a:t> to area</a:t>
            </a:r>
          </a:p>
          <a:p>
            <a:pPr marL="248400" indent="-248400">
              <a:lnSpc>
                <a:spcPts val="2400"/>
              </a:lnSpc>
            </a:pPr>
            <a:r>
              <a:rPr lang="en-GB">
                <a:solidFill>
                  <a:srgbClr val="4F575D"/>
                </a:solidFill>
              </a:rPr>
              <a:t>Coffee project </a:t>
            </a:r>
            <a:r>
              <a:rPr lang="en-GB" b="1">
                <a:solidFill>
                  <a:srgbClr val="4F575D"/>
                </a:solidFill>
              </a:rPr>
              <a:t>recently completed </a:t>
            </a:r>
            <a:r>
              <a:rPr lang="en-GB">
                <a:solidFill>
                  <a:srgbClr val="4F575D"/>
                </a:solidFill>
              </a:rPr>
              <a:t>Environmental Assessment </a:t>
            </a:r>
          </a:p>
          <a:p>
            <a:pPr marL="248400" indent="-248400">
              <a:lnSpc>
                <a:spcPts val="2400"/>
              </a:lnSpc>
            </a:pPr>
            <a:r>
              <a:rPr lang="en-GB" b="1">
                <a:solidFill>
                  <a:srgbClr val="4F575D"/>
                </a:solidFill>
              </a:rPr>
              <a:t>Community and First Nation support</a:t>
            </a:r>
          </a:p>
        </p:txBody>
      </p:sp>
      <p:grpSp>
        <p:nvGrpSpPr>
          <p:cNvPr id="21" name="Group 20">
            <a:extLst>
              <a:ext uri="{FF2B5EF4-FFF2-40B4-BE49-F238E27FC236}">
                <a16:creationId xmlns:a16="http://schemas.microsoft.com/office/drawing/2014/main" id="{E1808ADE-D9F1-A976-2694-998AC6177C33}"/>
              </a:ext>
            </a:extLst>
          </p:cNvPr>
          <p:cNvGrpSpPr/>
          <p:nvPr/>
        </p:nvGrpSpPr>
        <p:grpSpPr>
          <a:xfrm>
            <a:off x="1336150" y="5392445"/>
            <a:ext cx="1634400" cy="792000"/>
            <a:chOff x="7013050" y="5116220"/>
            <a:chExt cx="1634400" cy="792000"/>
          </a:xfrm>
        </p:grpSpPr>
        <p:sp>
          <p:nvSpPr>
            <p:cNvPr id="6" name="Rectangle 5">
              <a:extLst>
                <a:ext uri="{FF2B5EF4-FFF2-40B4-BE49-F238E27FC236}">
                  <a16:creationId xmlns:a16="http://schemas.microsoft.com/office/drawing/2014/main" id="{B70267BA-B1B2-EC16-E66B-CB10D3B4E4CF}"/>
                </a:ext>
              </a:extLst>
            </p:cNvPr>
            <p:cNvSpPr/>
            <p:nvPr/>
          </p:nvSpPr>
          <p:spPr>
            <a:xfrm>
              <a:off x="7013050" y="5116220"/>
              <a:ext cx="1634400" cy="792000"/>
            </a:xfrm>
            <a:prstGeom prst="rect">
              <a:avLst/>
            </a:prstGeom>
            <a:solidFill>
              <a:srgbClr val="A56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18C53ACA-E67E-EE49-BD07-920AB6939CD5}"/>
                </a:ext>
              </a:extLst>
            </p:cNvPr>
            <p:cNvSpPr/>
            <p:nvPr/>
          </p:nvSpPr>
          <p:spPr>
            <a:xfrm>
              <a:off x="7034999" y="5137476"/>
              <a:ext cx="1592007"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88F40C3-3554-2D26-4A8A-8D10E1B21437}"/>
                </a:ext>
              </a:extLst>
            </p:cNvPr>
            <p:cNvPicPr>
              <a:picLocks noChangeAspect="1"/>
            </p:cNvPicPr>
            <p:nvPr/>
          </p:nvPicPr>
          <p:blipFill rotWithShape="1">
            <a:blip r:embed="rId5"/>
            <a:srcRect l="8456" t="27502" r="7322" b="20234"/>
            <a:stretch/>
          </p:blipFill>
          <p:spPr>
            <a:xfrm>
              <a:off x="7819606" y="5530481"/>
              <a:ext cx="720436" cy="207818"/>
            </a:xfrm>
            <a:prstGeom prst="rect">
              <a:avLst/>
            </a:prstGeom>
          </p:spPr>
        </p:pic>
        <p:pic>
          <p:nvPicPr>
            <p:cNvPr id="17" name="Picture 16">
              <a:extLst>
                <a:ext uri="{FF2B5EF4-FFF2-40B4-BE49-F238E27FC236}">
                  <a16:creationId xmlns:a16="http://schemas.microsoft.com/office/drawing/2014/main" id="{B4B11EB7-EB44-7AF8-0590-579FFFD26D5F}"/>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655" t="8966" r="4375" b="11019"/>
            <a:stretch/>
          </p:blipFill>
          <p:spPr>
            <a:xfrm>
              <a:off x="7118195" y="5504471"/>
              <a:ext cx="667125" cy="267786"/>
            </a:xfrm>
            <a:prstGeom prst="rect">
              <a:avLst/>
            </a:prstGeom>
          </p:spPr>
        </p:pic>
        <p:pic>
          <p:nvPicPr>
            <p:cNvPr id="19" name="Picture 18">
              <a:extLst>
                <a:ext uri="{FF2B5EF4-FFF2-40B4-BE49-F238E27FC236}">
                  <a16:creationId xmlns:a16="http://schemas.microsoft.com/office/drawing/2014/main" id="{2CE65740-A869-2AEE-2E55-70BC06B67FE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3258" y="5205631"/>
              <a:ext cx="917877" cy="230429"/>
            </a:xfrm>
            <a:prstGeom prst="rect">
              <a:avLst/>
            </a:prstGeom>
            <a:ln>
              <a:noFill/>
            </a:ln>
          </p:spPr>
        </p:pic>
        <p:sp>
          <p:nvSpPr>
            <p:cNvPr id="20" name="Rectangle 19">
              <a:extLst>
                <a:ext uri="{FF2B5EF4-FFF2-40B4-BE49-F238E27FC236}">
                  <a16:creationId xmlns:a16="http://schemas.microsoft.com/office/drawing/2014/main" id="{DF32793A-5B1F-2936-594E-26FDF14A4310}"/>
                </a:ext>
              </a:extLst>
            </p:cNvPr>
            <p:cNvSpPr/>
            <p:nvPr/>
          </p:nvSpPr>
          <p:spPr>
            <a:xfrm>
              <a:off x="7355258" y="5173678"/>
              <a:ext cx="985839" cy="294591"/>
            </a:xfrm>
            <a:prstGeom prst="rect">
              <a:avLst/>
            </a:prstGeom>
            <a:noFill/>
            <a:ln>
              <a:solidFill>
                <a:srgbClr val="A56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147736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7C527B-BEED-AAF8-DE9B-97BB57B24D96}"/>
              </a:ext>
            </a:extLst>
          </p:cNvPr>
          <p:cNvPicPr>
            <a:picLocks noChangeAspect="1"/>
          </p:cNvPicPr>
          <p:nvPr>
            <p:custDataLst>
              <p:tags r:id="rId1"/>
            </p:custDataLst>
          </p:nvPr>
        </p:nvPicPr>
        <p:blipFill>
          <a:blip r:embed="rId4"/>
          <a:stretch>
            <a:fillRect/>
          </a:stretch>
        </p:blipFill>
        <p:spPr>
          <a:xfrm>
            <a:off x="290045" y="2052538"/>
            <a:ext cx="11633507" cy="3418004"/>
          </a:xfrm>
          <a:prstGeom prst="rect">
            <a:avLst/>
          </a:prstGeom>
        </p:spPr>
      </p:pic>
      <p:sp>
        <p:nvSpPr>
          <p:cNvPr id="46" name="Rectangle 45">
            <a:extLst>
              <a:ext uri="{FF2B5EF4-FFF2-40B4-BE49-F238E27FC236}">
                <a16:creationId xmlns:a16="http://schemas.microsoft.com/office/drawing/2014/main" id="{A08E4F69-63C5-F040-AF52-63EDC80CB237}"/>
              </a:ext>
            </a:extLst>
          </p:cNvPr>
          <p:cNvSpPr/>
          <p:nvPr/>
        </p:nvSpPr>
        <p:spPr>
          <a:xfrm>
            <a:off x="0" y="1126683"/>
            <a:ext cx="12192000" cy="4604634"/>
          </a:xfrm>
          <a:prstGeom prst="rect">
            <a:avLst/>
          </a:prstGeom>
          <a:solidFill>
            <a:srgbClr val="47616D">
              <a:alpha val="268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a:xfrm>
            <a:off x="237344" y="226761"/>
            <a:ext cx="9451010" cy="733534"/>
          </a:xfrm>
        </p:spPr>
        <p:txBody>
          <a:bodyPr/>
          <a:lstStyle/>
          <a:p>
            <a:pPr>
              <a:lnSpc>
                <a:spcPts val="2500"/>
              </a:lnSpc>
            </a:pPr>
            <a:r>
              <a:rPr lang="en-US"/>
              <a:t>ENTERPRISE VALUE/PROJECT NPV (STUDY) </a:t>
            </a:r>
            <a:br>
              <a:rPr lang="en-US"/>
            </a:br>
            <a:r>
              <a:rPr lang="en-US" b="1">
                <a:solidFill>
                  <a:srgbClr val="46616D"/>
                </a:solidFill>
                <a:latin typeface="Arial Black" panose="020B0604020202020204" pitchFamily="34" charset="0"/>
                <a:cs typeface="Arial Black" panose="020B0604020202020204" pitchFamily="34" charset="0"/>
              </a:rPr>
              <a:t>BENCHMARKING (x) </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25</a:t>
            </a:fld>
            <a:endParaRPr lang="en-US"/>
          </a:p>
        </p:txBody>
      </p:sp>
      <p:sp>
        <p:nvSpPr>
          <p:cNvPr id="50" name="Rectangle 49">
            <a:extLst>
              <a:ext uri="{FF2B5EF4-FFF2-40B4-BE49-F238E27FC236}">
                <a16:creationId xmlns:a16="http://schemas.microsoft.com/office/drawing/2014/main" id="{8148BF7F-657C-C948-8F69-98D912E61CF0}"/>
              </a:ext>
            </a:extLst>
          </p:cNvPr>
          <p:cNvSpPr/>
          <p:nvPr/>
        </p:nvSpPr>
        <p:spPr>
          <a:xfrm>
            <a:off x="4068143" y="5928020"/>
            <a:ext cx="561757" cy="276999"/>
          </a:xfrm>
          <a:prstGeom prst="rect">
            <a:avLst/>
          </a:prstGeom>
        </p:spPr>
        <p:txBody>
          <a:bodyPr wrap="square">
            <a:spAutoFit/>
          </a:bodyPr>
          <a:lstStyle/>
          <a:p>
            <a:r>
              <a:rPr lang="en-GB" sz="1200">
                <a:solidFill>
                  <a:srgbClr val="4F575C"/>
                </a:solidFill>
                <a:latin typeface="Arial" panose="020B0604020202020204" pitchFamily="34" charset="0"/>
              </a:rPr>
              <a:t>WRN</a:t>
            </a:r>
            <a:endParaRPr lang="en-GB" sz="1200">
              <a:solidFill>
                <a:srgbClr val="4F575C"/>
              </a:solidFill>
              <a:effectLst/>
              <a:latin typeface="Arial" panose="020B0604020202020204" pitchFamily="34" charset="0"/>
            </a:endParaRPr>
          </a:p>
        </p:txBody>
      </p:sp>
      <p:sp>
        <p:nvSpPr>
          <p:cNvPr id="51" name="Rectangle 50">
            <a:extLst>
              <a:ext uri="{FF2B5EF4-FFF2-40B4-BE49-F238E27FC236}">
                <a16:creationId xmlns:a16="http://schemas.microsoft.com/office/drawing/2014/main" id="{8E2C2D11-6BD4-E140-BFE5-A62064B6EFC5}"/>
              </a:ext>
            </a:extLst>
          </p:cNvPr>
          <p:cNvSpPr/>
          <p:nvPr/>
        </p:nvSpPr>
        <p:spPr>
          <a:xfrm>
            <a:off x="4880386" y="5928020"/>
            <a:ext cx="865943" cy="276999"/>
          </a:xfrm>
          <a:prstGeom prst="rect">
            <a:avLst/>
          </a:prstGeom>
        </p:spPr>
        <p:txBody>
          <a:bodyPr wrap="none">
            <a:spAutoFit/>
          </a:bodyPr>
          <a:lstStyle/>
          <a:p>
            <a:r>
              <a:rPr lang="en-GB" sz="1200">
                <a:solidFill>
                  <a:srgbClr val="4F575C"/>
                </a:solidFill>
                <a:latin typeface="Arial" panose="020B0604020202020204" pitchFamily="34" charset="0"/>
              </a:rPr>
              <a:t>Feasibility</a:t>
            </a:r>
            <a:endParaRPr lang="en-GB" sz="1200">
              <a:solidFill>
                <a:srgbClr val="4F575C"/>
              </a:solidFill>
              <a:effectLst/>
              <a:latin typeface="Arial" panose="020B0604020202020204" pitchFamily="34" charset="0"/>
            </a:endParaRPr>
          </a:p>
        </p:txBody>
      </p:sp>
      <p:sp>
        <p:nvSpPr>
          <p:cNvPr id="52" name="Rectangle 51">
            <a:extLst>
              <a:ext uri="{FF2B5EF4-FFF2-40B4-BE49-F238E27FC236}">
                <a16:creationId xmlns:a16="http://schemas.microsoft.com/office/drawing/2014/main" id="{3D21AA66-3074-7447-A0E2-76F9D21DF5FB}"/>
              </a:ext>
            </a:extLst>
          </p:cNvPr>
          <p:cNvSpPr/>
          <p:nvPr/>
        </p:nvSpPr>
        <p:spPr>
          <a:xfrm>
            <a:off x="5996815" y="5928020"/>
            <a:ext cx="1156086" cy="276999"/>
          </a:xfrm>
          <a:prstGeom prst="rect">
            <a:avLst/>
          </a:prstGeom>
        </p:spPr>
        <p:txBody>
          <a:bodyPr wrap="none">
            <a:spAutoFit/>
          </a:bodyPr>
          <a:lstStyle/>
          <a:p>
            <a:r>
              <a:rPr lang="en-CA" sz="1200">
                <a:solidFill>
                  <a:srgbClr val="4F575C"/>
                </a:solidFill>
                <a:latin typeface="Arial" panose="020B0604020202020204" pitchFamily="34" charset="0"/>
              </a:rPr>
              <a:t>Pre-Feasibility</a:t>
            </a:r>
            <a:endParaRPr lang="en-GB" sz="1200">
              <a:solidFill>
                <a:srgbClr val="4F575C"/>
              </a:solidFill>
              <a:latin typeface="Arial" panose="020B0604020202020204" pitchFamily="34" charset="0"/>
            </a:endParaRPr>
          </a:p>
        </p:txBody>
      </p:sp>
      <p:sp>
        <p:nvSpPr>
          <p:cNvPr id="53" name="Rectangle 52">
            <a:extLst>
              <a:ext uri="{FF2B5EF4-FFF2-40B4-BE49-F238E27FC236}">
                <a16:creationId xmlns:a16="http://schemas.microsoft.com/office/drawing/2014/main" id="{8FA5F4CC-9DE3-3A41-8A3C-C49B9B92B338}"/>
              </a:ext>
            </a:extLst>
          </p:cNvPr>
          <p:cNvSpPr/>
          <p:nvPr/>
        </p:nvSpPr>
        <p:spPr>
          <a:xfrm>
            <a:off x="7392307" y="5928020"/>
            <a:ext cx="492443" cy="276999"/>
          </a:xfrm>
          <a:prstGeom prst="rect">
            <a:avLst/>
          </a:prstGeom>
        </p:spPr>
        <p:txBody>
          <a:bodyPr wrap="none">
            <a:spAutoFit/>
          </a:bodyPr>
          <a:lstStyle/>
          <a:p>
            <a:r>
              <a:rPr lang="en-GB" sz="1200">
                <a:solidFill>
                  <a:srgbClr val="4F575C"/>
                </a:solidFill>
                <a:latin typeface="Arial" panose="020B0604020202020204" pitchFamily="34" charset="0"/>
              </a:rPr>
              <a:t>PEA</a:t>
            </a:r>
            <a:endParaRPr lang="en-GB" sz="1200">
              <a:solidFill>
                <a:srgbClr val="4F575C"/>
              </a:solidFill>
              <a:effectLst/>
              <a:latin typeface="Arial" panose="020B0604020202020204" pitchFamily="34" charset="0"/>
            </a:endParaRPr>
          </a:p>
        </p:txBody>
      </p:sp>
      <p:sp>
        <p:nvSpPr>
          <p:cNvPr id="54" name="Rectangle 53">
            <a:extLst>
              <a:ext uri="{FF2B5EF4-FFF2-40B4-BE49-F238E27FC236}">
                <a16:creationId xmlns:a16="http://schemas.microsoft.com/office/drawing/2014/main" id="{35E938D7-52E9-E74A-AE87-2802BEB1A0F4}"/>
              </a:ext>
            </a:extLst>
          </p:cNvPr>
          <p:cNvSpPr/>
          <p:nvPr/>
        </p:nvSpPr>
        <p:spPr>
          <a:xfrm>
            <a:off x="3877055" y="5960731"/>
            <a:ext cx="209169" cy="219798"/>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5" name="Rectangle 54">
            <a:extLst>
              <a:ext uri="{FF2B5EF4-FFF2-40B4-BE49-F238E27FC236}">
                <a16:creationId xmlns:a16="http://schemas.microsoft.com/office/drawing/2014/main" id="{E048FCA3-2C24-5247-BEA6-F8BC9D6C10B9}"/>
              </a:ext>
            </a:extLst>
          </p:cNvPr>
          <p:cNvSpPr/>
          <p:nvPr/>
        </p:nvSpPr>
        <p:spPr>
          <a:xfrm>
            <a:off x="4714997" y="5960731"/>
            <a:ext cx="209169" cy="219798"/>
          </a:xfrm>
          <a:prstGeom prst="rect">
            <a:avLst/>
          </a:prstGeom>
          <a:solidFill>
            <a:srgbClr val="476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6" name="Rectangle 55">
            <a:extLst>
              <a:ext uri="{FF2B5EF4-FFF2-40B4-BE49-F238E27FC236}">
                <a16:creationId xmlns:a16="http://schemas.microsoft.com/office/drawing/2014/main" id="{4E216742-8D5E-C146-B740-9A2016ED8923}"/>
              </a:ext>
            </a:extLst>
          </p:cNvPr>
          <p:cNvSpPr/>
          <p:nvPr/>
        </p:nvSpPr>
        <p:spPr>
          <a:xfrm>
            <a:off x="5829545" y="5960731"/>
            <a:ext cx="209169" cy="219798"/>
          </a:xfrm>
          <a:prstGeom prst="rect">
            <a:avLst/>
          </a:prstGeom>
          <a:solidFill>
            <a:srgbClr val="DAA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7" name="Rectangle 56">
            <a:extLst>
              <a:ext uri="{FF2B5EF4-FFF2-40B4-BE49-F238E27FC236}">
                <a16:creationId xmlns:a16="http://schemas.microsoft.com/office/drawing/2014/main" id="{5F3A6026-29D4-3348-BEC8-19D9EE2EA06D}"/>
              </a:ext>
            </a:extLst>
          </p:cNvPr>
          <p:cNvSpPr/>
          <p:nvPr/>
        </p:nvSpPr>
        <p:spPr>
          <a:xfrm>
            <a:off x="7233396" y="5960731"/>
            <a:ext cx="209169" cy="21979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Footer Placeholder 2">
            <a:extLst>
              <a:ext uri="{FF2B5EF4-FFF2-40B4-BE49-F238E27FC236}">
                <a16:creationId xmlns:a16="http://schemas.microsoft.com/office/drawing/2014/main" id="{13BEC740-AF60-5C46-9B47-573FC6F6BDD9}"/>
              </a:ext>
            </a:extLst>
          </p:cNvPr>
          <p:cNvSpPr>
            <a:spLocks noGrp="1"/>
          </p:cNvSpPr>
          <p:nvPr>
            <p:ph type="ftr" sz="quarter" idx="11"/>
          </p:nvPr>
        </p:nvSpPr>
        <p:spPr>
          <a:xfrm>
            <a:off x="281218" y="6458242"/>
            <a:ext cx="9613855" cy="223138"/>
          </a:xfrm>
        </p:spPr>
        <p:txBody>
          <a:bodyPr/>
          <a:lstStyle/>
          <a:p>
            <a:r>
              <a:rPr lang="en-US"/>
              <a:t>Source: RBC, Bloomberg, S&amp;P Capital IQ and company disclosure as of April 30, 2024.</a:t>
            </a:r>
          </a:p>
        </p:txBody>
      </p:sp>
      <p:sp>
        <p:nvSpPr>
          <p:cNvPr id="6" name="Content Placeholder 3">
            <a:extLst>
              <a:ext uri="{FF2B5EF4-FFF2-40B4-BE49-F238E27FC236}">
                <a16:creationId xmlns:a16="http://schemas.microsoft.com/office/drawing/2014/main" id="{26E2D382-4654-DB33-82F4-A05E94013672}"/>
              </a:ext>
            </a:extLst>
          </p:cNvPr>
          <p:cNvSpPr>
            <a:spLocks noGrp="1"/>
          </p:cNvSpPr>
          <p:nvPr>
            <p:ph idx="1"/>
          </p:nvPr>
        </p:nvSpPr>
        <p:spPr>
          <a:xfrm>
            <a:off x="5597018" y="1397285"/>
            <a:ext cx="5485849" cy="638636"/>
          </a:xfrm>
        </p:spPr>
        <p:txBody>
          <a:bodyPr/>
          <a:lstStyle/>
          <a:p>
            <a:r>
              <a:rPr lang="en-GB">
                <a:solidFill>
                  <a:srgbClr val="4F575D"/>
                </a:solidFill>
              </a:rPr>
              <a:t>WRN trades at 0.13x NPV, a discount to its peers</a:t>
            </a:r>
          </a:p>
        </p:txBody>
      </p:sp>
      <p:sp>
        <p:nvSpPr>
          <p:cNvPr id="23" name="TextBox 22">
            <a:extLst>
              <a:ext uri="{FF2B5EF4-FFF2-40B4-BE49-F238E27FC236}">
                <a16:creationId xmlns:a16="http://schemas.microsoft.com/office/drawing/2014/main" id="{7F189551-1A76-4C60-849E-D2BB419C518C}"/>
              </a:ext>
            </a:extLst>
          </p:cNvPr>
          <p:cNvSpPr txBox="1"/>
          <p:nvPr/>
        </p:nvSpPr>
        <p:spPr>
          <a:xfrm>
            <a:off x="3817683" y="2218460"/>
            <a:ext cx="1476686" cy="461665"/>
          </a:xfrm>
          <a:prstGeom prst="rect">
            <a:avLst/>
          </a:prstGeom>
          <a:solidFill>
            <a:srgbClr val="81A173"/>
          </a:solidFill>
          <a:ln>
            <a:solidFill>
              <a:srgbClr val="81A173"/>
            </a:solidFill>
          </a:ln>
        </p:spPr>
        <p:txBody>
          <a:bodyPr wrap="none" rtlCol="0">
            <a:spAutoFit/>
          </a:bodyPr>
          <a:lstStyle/>
          <a:p>
            <a:pPr algn="ctr"/>
            <a:r>
              <a:rPr lang="en-US" sz="1200" b="1">
                <a:solidFill>
                  <a:schemeClr val="bg1"/>
                </a:solidFill>
              </a:rPr>
              <a:t>WESTERN </a:t>
            </a:r>
            <a:endParaRPr lang="en-US" sz="1200">
              <a:solidFill>
                <a:schemeClr val="bg1"/>
              </a:solidFill>
            </a:endParaRPr>
          </a:p>
          <a:p>
            <a:pPr algn="ctr"/>
            <a:r>
              <a:rPr lang="en-US" sz="1200" b="1">
                <a:solidFill>
                  <a:schemeClr val="bg1"/>
                </a:solidFill>
              </a:rPr>
              <a:t>COPPER &amp; GOLD</a:t>
            </a:r>
          </a:p>
        </p:txBody>
      </p:sp>
      <p:sp>
        <p:nvSpPr>
          <p:cNvPr id="24" name="Rectangle 23">
            <a:extLst>
              <a:ext uri="{FF2B5EF4-FFF2-40B4-BE49-F238E27FC236}">
                <a16:creationId xmlns:a16="http://schemas.microsoft.com/office/drawing/2014/main" id="{83AC4DB4-2878-44F7-9EF8-5A163B7E43C7}"/>
              </a:ext>
            </a:extLst>
          </p:cNvPr>
          <p:cNvSpPr/>
          <p:nvPr/>
        </p:nvSpPr>
        <p:spPr>
          <a:xfrm>
            <a:off x="4248543" y="3121819"/>
            <a:ext cx="614966" cy="1112644"/>
          </a:xfrm>
          <a:prstGeom prst="rect">
            <a:avLst/>
          </a:prstGeom>
          <a:solidFill>
            <a:srgbClr val="81A173">
              <a:alpha val="2019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defTabSz="914400" rtl="0" eaLnBrk="1" latinLnBrk="0" hangingPunct="1"/>
            <a:endParaRPr lang="en-US" sz="1100" kern="1200">
              <a:solidFill>
                <a:schemeClr val="lt1"/>
              </a:solidFill>
              <a:latin typeface="+mn-lt"/>
              <a:ea typeface="+mn-ea"/>
              <a:cs typeface="+mn-cs"/>
            </a:endParaRPr>
          </a:p>
        </p:txBody>
      </p:sp>
      <p:pic>
        <p:nvPicPr>
          <p:cNvPr id="25" name="Picture 24">
            <a:extLst>
              <a:ext uri="{FF2B5EF4-FFF2-40B4-BE49-F238E27FC236}">
                <a16:creationId xmlns:a16="http://schemas.microsoft.com/office/drawing/2014/main" id="{EB25716C-D0A9-4111-83D9-03972322488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2026" y="2798103"/>
            <a:ext cx="648000" cy="648000"/>
          </a:xfrm>
          <a:prstGeom prst="rect">
            <a:avLst/>
          </a:prstGeom>
        </p:spPr>
      </p:pic>
      <p:sp>
        <p:nvSpPr>
          <p:cNvPr id="7" name="Isosceles Triangle 6">
            <a:extLst>
              <a:ext uri="{FF2B5EF4-FFF2-40B4-BE49-F238E27FC236}">
                <a16:creationId xmlns:a16="http://schemas.microsoft.com/office/drawing/2014/main" id="{4F0E61DC-CBB7-8351-C850-439F70225276}"/>
              </a:ext>
            </a:extLst>
          </p:cNvPr>
          <p:cNvSpPr/>
          <p:nvPr/>
        </p:nvSpPr>
        <p:spPr>
          <a:xfrm>
            <a:off x="424692" y="2574221"/>
            <a:ext cx="511934" cy="108000"/>
          </a:xfrm>
          <a:prstGeom prst="triangle">
            <a:avLst/>
          </a:prstGeom>
          <a:solidFill>
            <a:srgbClr val="476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Isosceles Triangle 8">
            <a:extLst>
              <a:ext uri="{FF2B5EF4-FFF2-40B4-BE49-F238E27FC236}">
                <a16:creationId xmlns:a16="http://schemas.microsoft.com/office/drawing/2014/main" id="{850B06DC-23A7-A791-875C-FAEF51DC3B99}"/>
              </a:ext>
            </a:extLst>
          </p:cNvPr>
          <p:cNvSpPr/>
          <p:nvPr/>
        </p:nvSpPr>
        <p:spPr>
          <a:xfrm>
            <a:off x="1205405" y="2574221"/>
            <a:ext cx="511200" cy="108000"/>
          </a:xfrm>
          <a:prstGeom prst="triangle">
            <a:avLst/>
          </a:prstGeom>
          <a:solidFill>
            <a:srgbClr val="D6A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109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0EA9C-7565-1844-BA83-1189433082AE}"/>
              </a:ext>
            </a:extLst>
          </p:cNvPr>
          <p:cNvPicPr>
            <a:picLocks noChangeAspect="1"/>
          </p:cNvPicPr>
          <p:nvPr>
            <p:custDataLst>
              <p:tags r:id="rId1"/>
            </p:custDataLst>
          </p:nvPr>
        </p:nvPicPr>
        <p:blipFill>
          <a:blip r:embed="rId3"/>
          <a:stretch>
            <a:fillRect/>
          </a:stretch>
        </p:blipFill>
        <p:spPr>
          <a:xfrm>
            <a:off x="291570" y="2052538"/>
            <a:ext cx="11633507" cy="3418004"/>
          </a:xfrm>
          <a:prstGeom prst="rect">
            <a:avLst/>
          </a:prstGeom>
        </p:spPr>
      </p:pic>
      <p:sp>
        <p:nvSpPr>
          <p:cNvPr id="20" name="Rectangle 19">
            <a:extLst>
              <a:ext uri="{FF2B5EF4-FFF2-40B4-BE49-F238E27FC236}">
                <a16:creationId xmlns:a16="http://schemas.microsoft.com/office/drawing/2014/main" id="{398DF863-543A-DB4F-9214-8BB3A14AD594}"/>
              </a:ext>
            </a:extLst>
          </p:cNvPr>
          <p:cNvSpPr/>
          <p:nvPr/>
        </p:nvSpPr>
        <p:spPr>
          <a:xfrm>
            <a:off x="0" y="1143786"/>
            <a:ext cx="12192000" cy="4604634"/>
          </a:xfrm>
          <a:prstGeom prst="rect">
            <a:avLst/>
          </a:prstGeom>
          <a:solidFill>
            <a:srgbClr val="47616D">
              <a:alpha val="268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a:xfrm>
            <a:off x="237344" y="226761"/>
            <a:ext cx="9451010" cy="733534"/>
          </a:xfrm>
        </p:spPr>
        <p:txBody>
          <a:bodyPr/>
          <a:lstStyle/>
          <a:p>
            <a:pPr>
              <a:lnSpc>
                <a:spcPts val="2500"/>
              </a:lnSpc>
            </a:pPr>
            <a:r>
              <a:rPr lang="en-US"/>
              <a:t>ENTERPRISE VALUE/COPPER EQUIVALENT RESOURCE </a:t>
            </a:r>
            <a:r>
              <a:rPr lang="en-US" b="1">
                <a:solidFill>
                  <a:srgbClr val="46616D"/>
                </a:solidFill>
                <a:latin typeface="Arial Black" panose="020B0604020202020204" pitchFamily="34" charset="0"/>
                <a:cs typeface="Arial Black" panose="020B0604020202020204" pitchFamily="34" charset="0"/>
              </a:rPr>
              <a:t>BENCHMARKING (US¢/lb CuEq)</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26</a:t>
            </a:fld>
            <a:endParaRPr lang="en-US"/>
          </a:p>
        </p:txBody>
      </p:sp>
      <p:sp>
        <p:nvSpPr>
          <p:cNvPr id="23" name="Rectangle 22">
            <a:extLst>
              <a:ext uri="{FF2B5EF4-FFF2-40B4-BE49-F238E27FC236}">
                <a16:creationId xmlns:a16="http://schemas.microsoft.com/office/drawing/2014/main" id="{95CE0498-190C-B346-8284-E6F37017D41C}"/>
              </a:ext>
            </a:extLst>
          </p:cNvPr>
          <p:cNvSpPr/>
          <p:nvPr/>
        </p:nvSpPr>
        <p:spPr>
          <a:xfrm>
            <a:off x="4068143" y="5928020"/>
            <a:ext cx="561757" cy="276999"/>
          </a:xfrm>
          <a:prstGeom prst="rect">
            <a:avLst/>
          </a:prstGeom>
        </p:spPr>
        <p:txBody>
          <a:bodyPr wrap="square">
            <a:spAutoFit/>
          </a:bodyPr>
          <a:lstStyle/>
          <a:p>
            <a:r>
              <a:rPr lang="en-GB" sz="1200">
                <a:solidFill>
                  <a:srgbClr val="4F575C"/>
                </a:solidFill>
                <a:latin typeface="Arial" panose="020B0604020202020204" pitchFamily="34" charset="0"/>
              </a:rPr>
              <a:t>WRN</a:t>
            </a:r>
            <a:endParaRPr lang="en-GB" sz="1200">
              <a:solidFill>
                <a:srgbClr val="4F575C"/>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6D161CBB-E39A-8F46-9171-32330EE9A7F7}"/>
              </a:ext>
            </a:extLst>
          </p:cNvPr>
          <p:cNvSpPr/>
          <p:nvPr/>
        </p:nvSpPr>
        <p:spPr>
          <a:xfrm>
            <a:off x="4880386" y="5928020"/>
            <a:ext cx="865943" cy="276999"/>
          </a:xfrm>
          <a:prstGeom prst="rect">
            <a:avLst/>
          </a:prstGeom>
        </p:spPr>
        <p:txBody>
          <a:bodyPr wrap="none">
            <a:spAutoFit/>
          </a:bodyPr>
          <a:lstStyle/>
          <a:p>
            <a:r>
              <a:rPr lang="en-GB" sz="1200">
                <a:solidFill>
                  <a:srgbClr val="4F575C"/>
                </a:solidFill>
                <a:latin typeface="Arial" panose="020B0604020202020204" pitchFamily="34" charset="0"/>
              </a:rPr>
              <a:t>Feasibility</a:t>
            </a:r>
            <a:endParaRPr lang="en-GB" sz="1200">
              <a:solidFill>
                <a:srgbClr val="4F575C"/>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601E8BDC-AFF1-FF4E-BBCF-C1079A560CED}"/>
              </a:ext>
            </a:extLst>
          </p:cNvPr>
          <p:cNvSpPr/>
          <p:nvPr/>
        </p:nvSpPr>
        <p:spPr>
          <a:xfrm>
            <a:off x="5996815" y="5928020"/>
            <a:ext cx="1156086" cy="276999"/>
          </a:xfrm>
          <a:prstGeom prst="rect">
            <a:avLst/>
          </a:prstGeom>
        </p:spPr>
        <p:txBody>
          <a:bodyPr wrap="none">
            <a:spAutoFit/>
          </a:bodyPr>
          <a:lstStyle/>
          <a:p>
            <a:r>
              <a:rPr lang="en-CA" sz="1200">
                <a:solidFill>
                  <a:srgbClr val="4F575C"/>
                </a:solidFill>
                <a:latin typeface="Arial" panose="020B0604020202020204" pitchFamily="34" charset="0"/>
              </a:rPr>
              <a:t>Pre-Feasibility</a:t>
            </a:r>
            <a:endParaRPr lang="en-GB" sz="1200">
              <a:solidFill>
                <a:srgbClr val="4F575C"/>
              </a:solidFill>
              <a:latin typeface="Arial" panose="020B0604020202020204" pitchFamily="34" charset="0"/>
            </a:endParaRPr>
          </a:p>
        </p:txBody>
      </p:sp>
      <p:sp>
        <p:nvSpPr>
          <p:cNvPr id="28" name="Rectangle 27">
            <a:extLst>
              <a:ext uri="{FF2B5EF4-FFF2-40B4-BE49-F238E27FC236}">
                <a16:creationId xmlns:a16="http://schemas.microsoft.com/office/drawing/2014/main" id="{9BB32718-5669-4245-86BA-3690EC8570FB}"/>
              </a:ext>
            </a:extLst>
          </p:cNvPr>
          <p:cNvSpPr/>
          <p:nvPr/>
        </p:nvSpPr>
        <p:spPr>
          <a:xfrm>
            <a:off x="7392307" y="5928020"/>
            <a:ext cx="492443" cy="276999"/>
          </a:xfrm>
          <a:prstGeom prst="rect">
            <a:avLst/>
          </a:prstGeom>
        </p:spPr>
        <p:txBody>
          <a:bodyPr wrap="none">
            <a:spAutoFit/>
          </a:bodyPr>
          <a:lstStyle/>
          <a:p>
            <a:r>
              <a:rPr lang="en-GB" sz="1200">
                <a:solidFill>
                  <a:srgbClr val="4F575C"/>
                </a:solidFill>
                <a:latin typeface="Arial" panose="020B0604020202020204" pitchFamily="34" charset="0"/>
              </a:rPr>
              <a:t>PEA</a:t>
            </a:r>
            <a:endParaRPr lang="en-GB" sz="1200">
              <a:solidFill>
                <a:srgbClr val="4F575C"/>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D34C2B4B-FDD2-8547-A9C0-E2467238259A}"/>
              </a:ext>
            </a:extLst>
          </p:cNvPr>
          <p:cNvSpPr/>
          <p:nvPr/>
        </p:nvSpPr>
        <p:spPr>
          <a:xfrm>
            <a:off x="3877055" y="5960731"/>
            <a:ext cx="209169" cy="219798"/>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3" name="Rectangle 32">
            <a:extLst>
              <a:ext uri="{FF2B5EF4-FFF2-40B4-BE49-F238E27FC236}">
                <a16:creationId xmlns:a16="http://schemas.microsoft.com/office/drawing/2014/main" id="{798BF11A-B520-0F49-80BE-E726C9B66AF8}"/>
              </a:ext>
            </a:extLst>
          </p:cNvPr>
          <p:cNvSpPr/>
          <p:nvPr/>
        </p:nvSpPr>
        <p:spPr>
          <a:xfrm>
            <a:off x="4714997" y="5960731"/>
            <a:ext cx="209169" cy="219798"/>
          </a:xfrm>
          <a:prstGeom prst="rect">
            <a:avLst/>
          </a:prstGeom>
          <a:solidFill>
            <a:srgbClr val="476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4" name="Rectangle 33">
            <a:extLst>
              <a:ext uri="{FF2B5EF4-FFF2-40B4-BE49-F238E27FC236}">
                <a16:creationId xmlns:a16="http://schemas.microsoft.com/office/drawing/2014/main" id="{EF4FF21B-4E5C-0A44-A7B7-B7C7E98ABC58}"/>
              </a:ext>
            </a:extLst>
          </p:cNvPr>
          <p:cNvSpPr/>
          <p:nvPr/>
        </p:nvSpPr>
        <p:spPr>
          <a:xfrm>
            <a:off x="5829545" y="5960731"/>
            <a:ext cx="209169" cy="219798"/>
          </a:xfrm>
          <a:prstGeom prst="rect">
            <a:avLst/>
          </a:prstGeom>
          <a:solidFill>
            <a:srgbClr val="DAA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5" name="Rectangle 34">
            <a:extLst>
              <a:ext uri="{FF2B5EF4-FFF2-40B4-BE49-F238E27FC236}">
                <a16:creationId xmlns:a16="http://schemas.microsoft.com/office/drawing/2014/main" id="{EBCC3CA0-AD21-9247-BC34-B9A3F35B1E23}"/>
              </a:ext>
            </a:extLst>
          </p:cNvPr>
          <p:cNvSpPr/>
          <p:nvPr/>
        </p:nvSpPr>
        <p:spPr>
          <a:xfrm>
            <a:off x="7233396" y="5960731"/>
            <a:ext cx="209169" cy="219798"/>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6" name="Footer Placeholder 2">
            <a:extLst>
              <a:ext uri="{FF2B5EF4-FFF2-40B4-BE49-F238E27FC236}">
                <a16:creationId xmlns:a16="http://schemas.microsoft.com/office/drawing/2014/main" id="{38EA0A12-77E1-9842-AC21-9A589D864D61}"/>
              </a:ext>
            </a:extLst>
          </p:cNvPr>
          <p:cNvSpPr>
            <a:spLocks noGrp="1"/>
          </p:cNvSpPr>
          <p:nvPr>
            <p:ph type="ftr" sz="quarter" idx="11"/>
          </p:nvPr>
        </p:nvSpPr>
        <p:spPr>
          <a:xfrm>
            <a:off x="281218" y="6392840"/>
            <a:ext cx="9613855" cy="353943"/>
          </a:xfrm>
        </p:spPr>
        <p:txBody>
          <a:bodyPr/>
          <a:lstStyle/>
          <a:p>
            <a:r>
              <a:rPr lang="en-US"/>
              <a:t>Source: RBC, Bloomberg, S&amp;P Capital IQ and company disclosure as of April 30, 2024. Note: Copper equivalent resource calculated using $4.00/</a:t>
            </a:r>
            <a:r>
              <a:rPr lang="en-US" err="1"/>
              <a:t>lb</a:t>
            </a:r>
            <a:r>
              <a:rPr lang="en-US"/>
              <a:t> Cu, $12.00/</a:t>
            </a:r>
            <a:r>
              <a:rPr lang="en-US" err="1"/>
              <a:t>lb</a:t>
            </a:r>
            <a:r>
              <a:rPr lang="en-US"/>
              <a:t> Mo, $0.85/</a:t>
            </a:r>
            <a:r>
              <a:rPr lang="en-US" err="1"/>
              <a:t>lb</a:t>
            </a:r>
            <a:r>
              <a:rPr lang="en-US"/>
              <a:t> Pb, $1.10/</a:t>
            </a:r>
            <a:r>
              <a:rPr lang="en-US" err="1"/>
              <a:t>lb</a:t>
            </a:r>
            <a:r>
              <a:rPr lang="en-US"/>
              <a:t> Zn, $8.00/</a:t>
            </a:r>
            <a:r>
              <a:rPr lang="en-US" err="1"/>
              <a:t>lb</a:t>
            </a:r>
            <a:r>
              <a:rPr lang="en-US"/>
              <a:t> Ni, $25.00/</a:t>
            </a:r>
            <a:r>
              <a:rPr lang="en-US" err="1"/>
              <a:t>lb</a:t>
            </a:r>
            <a:r>
              <a:rPr lang="en-US"/>
              <a:t> Co, $1,700/oz Au, $22.50/oz Ag, $800/oz Pd, and $1,400/oz Pt.</a:t>
            </a:r>
          </a:p>
        </p:txBody>
      </p:sp>
      <p:sp>
        <p:nvSpPr>
          <p:cNvPr id="47" name="Content Placeholder 3">
            <a:extLst>
              <a:ext uri="{FF2B5EF4-FFF2-40B4-BE49-F238E27FC236}">
                <a16:creationId xmlns:a16="http://schemas.microsoft.com/office/drawing/2014/main" id="{BEA5B1F4-86B9-044B-8F65-B4983CCEA5A7}"/>
              </a:ext>
            </a:extLst>
          </p:cNvPr>
          <p:cNvSpPr>
            <a:spLocks noGrp="1"/>
          </p:cNvSpPr>
          <p:nvPr>
            <p:ph idx="1"/>
          </p:nvPr>
        </p:nvSpPr>
        <p:spPr>
          <a:xfrm>
            <a:off x="6447870" y="1397285"/>
            <a:ext cx="5088551" cy="595312"/>
          </a:xfrm>
        </p:spPr>
        <p:txBody>
          <a:bodyPr/>
          <a:lstStyle/>
          <a:p>
            <a:r>
              <a:rPr lang="en-GB">
                <a:solidFill>
                  <a:srgbClr val="4F575D"/>
                </a:solidFill>
              </a:rPr>
              <a:t>WRN is undervalued with greater growth opportunity compared to its peers </a:t>
            </a:r>
          </a:p>
        </p:txBody>
      </p:sp>
      <p:sp>
        <p:nvSpPr>
          <p:cNvPr id="26" name="TextBox 25">
            <a:extLst>
              <a:ext uri="{FF2B5EF4-FFF2-40B4-BE49-F238E27FC236}">
                <a16:creationId xmlns:a16="http://schemas.microsoft.com/office/drawing/2014/main" id="{466D7DE2-3675-D54D-BD40-A18B92D6284D}"/>
              </a:ext>
            </a:extLst>
          </p:cNvPr>
          <p:cNvSpPr txBox="1"/>
          <p:nvPr/>
        </p:nvSpPr>
        <p:spPr>
          <a:xfrm>
            <a:off x="3031985" y="2218460"/>
            <a:ext cx="1476686" cy="461665"/>
          </a:xfrm>
          <a:prstGeom prst="rect">
            <a:avLst/>
          </a:prstGeom>
          <a:solidFill>
            <a:srgbClr val="81A173"/>
          </a:solidFill>
          <a:ln>
            <a:solidFill>
              <a:srgbClr val="81A173"/>
            </a:solidFill>
          </a:ln>
        </p:spPr>
        <p:txBody>
          <a:bodyPr wrap="none" rtlCol="0">
            <a:spAutoFit/>
          </a:bodyPr>
          <a:lstStyle/>
          <a:p>
            <a:pPr algn="ctr"/>
            <a:r>
              <a:rPr lang="en-US" sz="1200" b="1">
                <a:solidFill>
                  <a:schemeClr val="bg1"/>
                </a:solidFill>
              </a:rPr>
              <a:t>WESTERN </a:t>
            </a:r>
            <a:endParaRPr lang="en-US" sz="1200">
              <a:solidFill>
                <a:schemeClr val="bg1"/>
              </a:solidFill>
            </a:endParaRPr>
          </a:p>
          <a:p>
            <a:pPr algn="ctr"/>
            <a:r>
              <a:rPr lang="en-US" sz="1200" b="1">
                <a:solidFill>
                  <a:schemeClr val="bg1"/>
                </a:solidFill>
              </a:rPr>
              <a:t>COPPER &amp; GOLD</a:t>
            </a:r>
          </a:p>
        </p:txBody>
      </p:sp>
      <p:sp>
        <p:nvSpPr>
          <p:cNvPr id="7" name="Isosceles Triangle 6">
            <a:extLst>
              <a:ext uri="{FF2B5EF4-FFF2-40B4-BE49-F238E27FC236}">
                <a16:creationId xmlns:a16="http://schemas.microsoft.com/office/drawing/2014/main" id="{48171B35-971B-AFEE-D3A2-79CD2515B910}"/>
              </a:ext>
            </a:extLst>
          </p:cNvPr>
          <p:cNvSpPr/>
          <p:nvPr/>
        </p:nvSpPr>
        <p:spPr>
          <a:xfrm>
            <a:off x="424692" y="2945061"/>
            <a:ext cx="511934" cy="108000"/>
          </a:xfrm>
          <a:prstGeom prst="triangle">
            <a:avLst/>
          </a:prstGeom>
          <a:solidFill>
            <a:srgbClr val="476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Isosceles Triangle 9">
            <a:extLst>
              <a:ext uri="{FF2B5EF4-FFF2-40B4-BE49-F238E27FC236}">
                <a16:creationId xmlns:a16="http://schemas.microsoft.com/office/drawing/2014/main" id="{D9BB7053-BDA4-49FA-E9AD-C7A13470D5E9}"/>
              </a:ext>
            </a:extLst>
          </p:cNvPr>
          <p:cNvSpPr/>
          <p:nvPr/>
        </p:nvSpPr>
        <p:spPr>
          <a:xfrm>
            <a:off x="1205405" y="2945061"/>
            <a:ext cx="511200" cy="108000"/>
          </a:xfrm>
          <a:prstGeom prst="triangle">
            <a:avLst/>
          </a:prstGeom>
          <a:solidFill>
            <a:srgbClr val="D6A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Isosceles Triangle 28">
            <a:extLst>
              <a:ext uri="{FF2B5EF4-FFF2-40B4-BE49-F238E27FC236}">
                <a16:creationId xmlns:a16="http://schemas.microsoft.com/office/drawing/2014/main" id="{66061162-2F41-484E-B654-5AC066D99D45}"/>
              </a:ext>
            </a:extLst>
          </p:cNvPr>
          <p:cNvSpPr/>
          <p:nvPr/>
        </p:nvSpPr>
        <p:spPr>
          <a:xfrm>
            <a:off x="1972527" y="2945061"/>
            <a:ext cx="511200" cy="108000"/>
          </a:xfrm>
          <a:prstGeom prst="triangle">
            <a:avLst/>
          </a:prstGeom>
          <a:solidFill>
            <a:srgbClr val="A2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85443446-CB88-4C42-A7FE-CA80F13686EE}"/>
              </a:ext>
            </a:extLst>
          </p:cNvPr>
          <p:cNvSpPr/>
          <p:nvPr/>
        </p:nvSpPr>
        <p:spPr>
          <a:xfrm>
            <a:off x="3462845" y="3121819"/>
            <a:ext cx="614966" cy="1112644"/>
          </a:xfrm>
          <a:prstGeom prst="rect">
            <a:avLst/>
          </a:prstGeom>
          <a:solidFill>
            <a:srgbClr val="81A173">
              <a:alpha val="2019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defTabSz="914400" rtl="0" eaLnBrk="1" latinLnBrk="0" hangingPunct="1"/>
            <a:endParaRPr lang="en-US" sz="1100" kern="1200">
              <a:solidFill>
                <a:schemeClr val="lt1"/>
              </a:solidFill>
              <a:latin typeface="+mn-lt"/>
              <a:ea typeface="+mn-ea"/>
              <a:cs typeface="+mn-cs"/>
            </a:endParaRPr>
          </a:p>
        </p:txBody>
      </p:sp>
      <p:pic>
        <p:nvPicPr>
          <p:cNvPr id="39" name="Picture 38">
            <a:extLst>
              <a:ext uri="{FF2B5EF4-FFF2-40B4-BE49-F238E27FC236}">
                <a16:creationId xmlns:a16="http://schemas.microsoft.com/office/drawing/2014/main" id="{4290C45F-D332-D74C-92D1-1FDFF5FA29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328" y="2798103"/>
            <a:ext cx="648000" cy="648000"/>
          </a:xfrm>
          <a:prstGeom prst="rect">
            <a:avLst/>
          </a:prstGeom>
        </p:spPr>
      </p:pic>
    </p:spTree>
    <p:extLst>
      <p:ext uri="{BB962C8B-B14F-4D97-AF65-F5344CB8AC3E}">
        <p14:creationId xmlns:p14="http://schemas.microsoft.com/office/powerpoint/2010/main" val="856339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EB30F-887B-6A46-AA1F-1ACE952E8BED}"/>
              </a:ext>
            </a:extLst>
          </p:cNvPr>
          <p:cNvSpPr>
            <a:spLocks noGrp="1"/>
          </p:cNvSpPr>
          <p:nvPr>
            <p:ph type="sldNum" sz="quarter" idx="12"/>
          </p:nvPr>
        </p:nvSpPr>
        <p:spPr/>
        <p:txBody>
          <a:bodyPr/>
          <a:lstStyle/>
          <a:p>
            <a:fld id="{994B6BF7-2D39-B347-90E1-8D5E032AA1EA}" type="slidenum">
              <a:rPr lang="en-ES" smtClean="0"/>
              <a:t>27</a:t>
            </a:fld>
            <a:endParaRPr lang="en-ES"/>
          </a:p>
        </p:txBody>
      </p:sp>
      <p:sp>
        <p:nvSpPr>
          <p:cNvPr id="9" name="Title 1">
            <a:extLst>
              <a:ext uri="{FF2B5EF4-FFF2-40B4-BE49-F238E27FC236}">
                <a16:creationId xmlns:a16="http://schemas.microsoft.com/office/drawing/2014/main" id="{AEC9BD02-985E-4D46-A7AA-FD1CC40C01F1}"/>
              </a:ext>
            </a:extLst>
          </p:cNvPr>
          <p:cNvSpPr txBox="1">
            <a:spLocks/>
          </p:cNvSpPr>
          <p:nvPr/>
        </p:nvSpPr>
        <p:spPr>
          <a:xfrm>
            <a:off x="237344" y="381162"/>
            <a:ext cx="9451010" cy="42473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300" b="0" i="0" kern="1200">
                <a:solidFill>
                  <a:srgbClr val="A6610D"/>
                </a:solidFill>
                <a:latin typeface="Arial" panose="020B0604020202020204" pitchFamily="34" charset="0"/>
                <a:ea typeface="+mj-ea"/>
                <a:cs typeface="Arial" panose="020B0604020202020204" pitchFamily="34" charset="0"/>
              </a:defRPr>
            </a:lvl1pPr>
          </a:lstStyle>
          <a:p>
            <a:r>
              <a:rPr lang="en-US"/>
              <a:t>INVESTMENT </a:t>
            </a:r>
            <a:r>
              <a:rPr lang="en-US" b="1">
                <a:solidFill>
                  <a:srgbClr val="46616D"/>
                </a:solidFill>
                <a:latin typeface="Arial Black" panose="020B0604020202020204" pitchFamily="34" charset="0"/>
                <a:cs typeface="Arial Black" panose="020B0604020202020204" pitchFamily="34" charset="0"/>
              </a:rPr>
              <a:t>HIGHLIGHTS</a:t>
            </a:r>
            <a:endParaRPr lang="en-ES" b="1">
              <a:solidFill>
                <a:srgbClr val="46616D"/>
              </a:solidFill>
              <a:latin typeface="Arial Black" panose="020B0604020202020204" pitchFamily="34" charset="0"/>
              <a:cs typeface="Arial Black" panose="020B0604020202020204" pitchFamily="34" charset="0"/>
            </a:endParaRPr>
          </a:p>
        </p:txBody>
      </p:sp>
      <p:sp>
        <p:nvSpPr>
          <p:cNvPr id="12" name="Content Placeholder 2">
            <a:extLst>
              <a:ext uri="{FF2B5EF4-FFF2-40B4-BE49-F238E27FC236}">
                <a16:creationId xmlns:a16="http://schemas.microsoft.com/office/drawing/2014/main" id="{D2302779-86F2-994B-A271-C23872F07608}"/>
              </a:ext>
            </a:extLst>
          </p:cNvPr>
          <p:cNvSpPr txBox="1">
            <a:spLocks/>
          </p:cNvSpPr>
          <p:nvPr/>
        </p:nvSpPr>
        <p:spPr>
          <a:xfrm>
            <a:off x="754356" y="1335306"/>
            <a:ext cx="10300740" cy="4708981"/>
          </a:xfrm>
          <a:prstGeom prst="rect">
            <a:avLst/>
          </a:prstGeom>
        </p:spPr>
        <p:txBody>
          <a:bodyPr vert="horz" wrap="square" lIns="91440" tIns="45720" rIns="91440" bIns="45720" rtlCol="0">
            <a:spAutoFit/>
          </a:bodyPr>
          <a:lstStyle>
            <a:lvl1pPr marL="228600" indent="-228600" algn="l" defTabSz="914400" rtl="0" eaLnBrk="1" latinLnBrk="0" hangingPunct="1">
              <a:lnSpc>
                <a:spcPts val="2200"/>
              </a:lnSpc>
              <a:spcBef>
                <a:spcPts val="10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9750" indent="-249750">
              <a:lnSpc>
                <a:spcPts val="2400"/>
              </a:lnSpc>
              <a:spcBef>
                <a:spcPts val="1200"/>
              </a:spcBef>
              <a:spcAft>
                <a:spcPts val="1200"/>
              </a:spcAft>
            </a:pPr>
            <a:r>
              <a:rPr lang="en-GB" sz="2200" b="1">
                <a:solidFill>
                  <a:srgbClr val="4F575D"/>
                </a:solidFill>
              </a:rPr>
              <a:t>Multi-decade </a:t>
            </a:r>
            <a:r>
              <a:rPr lang="en-GB" sz="2200">
                <a:solidFill>
                  <a:srgbClr val="4F575D"/>
                </a:solidFill>
              </a:rPr>
              <a:t>copper and gold resource </a:t>
            </a:r>
          </a:p>
          <a:p>
            <a:pPr marL="249750" indent="-249750">
              <a:lnSpc>
                <a:spcPts val="2400"/>
              </a:lnSpc>
              <a:spcBef>
                <a:spcPts val="1200"/>
              </a:spcBef>
              <a:spcAft>
                <a:spcPts val="1200"/>
              </a:spcAft>
            </a:pPr>
            <a:r>
              <a:rPr lang="en-GB" sz="2200" b="1">
                <a:solidFill>
                  <a:srgbClr val="4F575C"/>
                </a:solidFill>
                <a:cs typeface="+mn-cs"/>
              </a:rPr>
              <a:t>High grade core </a:t>
            </a:r>
            <a:r>
              <a:rPr lang="en-GB" sz="2200">
                <a:solidFill>
                  <a:srgbClr val="4F575C"/>
                </a:solidFill>
                <a:cs typeface="+mn-cs"/>
              </a:rPr>
              <a:t>leads to quick payback</a:t>
            </a:r>
          </a:p>
          <a:p>
            <a:pPr marL="249750" indent="-249750">
              <a:lnSpc>
                <a:spcPts val="2400"/>
              </a:lnSpc>
              <a:spcBef>
                <a:spcPts val="1200"/>
              </a:spcBef>
              <a:spcAft>
                <a:spcPts val="1200"/>
              </a:spcAft>
            </a:pPr>
            <a:r>
              <a:rPr lang="en-GB" sz="2200" b="1">
                <a:solidFill>
                  <a:srgbClr val="4F575D"/>
                </a:solidFill>
              </a:rPr>
              <a:t>Significant leverage </a:t>
            </a:r>
            <a:r>
              <a:rPr lang="en-GB" sz="2200">
                <a:solidFill>
                  <a:srgbClr val="4F575D"/>
                </a:solidFill>
              </a:rPr>
              <a:t>to rising prices</a:t>
            </a:r>
          </a:p>
          <a:p>
            <a:pPr marL="249750" indent="-249750">
              <a:lnSpc>
                <a:spcPts val="2400"/>
              </a:lnSpc>
              <a:spcBef>
                <a:spcPts val="1200"/>
              </a:spcBef>
              <a:spcAft>
                <a:spcPts val="1200"/>
              </a:spcAft>
            </a:pPr>
            <a:r>
              <a:rPr lang="en-GB" sz="2200" b="1">
                <a:solidFill>
                  <a:srgbClr val="4F575C"/>
                </a:solidFill>
                <a:cs typeface="+mn-cs"/>
              </a:rPr>
              <a:t>Yukon is stable</a:t>
            </a:r>
            <a:r>
              <a:rPr lang="en-GB" sz="2200">
                <a:solidFill>
                  <a:srgbClr val="4F575C"/>
                </a:solidFill>
                <a:cs typeface="+mn-cs"/>
              </a:rPr>
              <a:t>, an emerging mining district</a:t>
            </a:r>
          </a:p>
          <a:p>
            <a:pPr marL="249750" indent="-249750">
              <a:lnSpc>
                <a:spcPts val="2400"/>
              </a:lnSpc>
              <a:spcBef>
                <a:spcPts val="1200"/>
              </a:spcBef>
              <a:spcAft>
                <a:spcPts val="1200"/>
              </a:spcAft>
            </a:pPr>
            <a:r>
              <a:rPr lang="en-GB" sz="2200" b="1">
                <a:solidFill>
                  <a:srgbClr val="4F575C"/>
                </a:solidFill>
                <a:cs typeface="+mn-cs"/>
              </a:rPr>
              <a:t>De-risking </a:t>
            </a:r>
            <a:r>
              <a:rPr lang="en-GB" sz="2200">
                <a:solidFill>
                  <a:srgbClr val="4F575C"/>
                </a:solidFill>
                <a:cs typeface="+mn-cs"/>
              </a:rPr>
              <a:t>through permitting</a:t>
            </a:r>
            <a:endParaRPr lang="en-GB" sz="2200">
              <a:solidFill>
                <a:srgbClr val="4F575D"/>
              </a:solidFill>
            </a:endParaRPr>
          </a:p>
          <a:p>
            <a:pPr marL="249750" indent="-249750">
              <a:lnSpc>
                <a:spcPts val="2400"/>
              </a:lnSpc>
              <a:spcBef>
                <a:spcPts val="1200"/>
              </a:spcBef>
              <a:spcAft>
                <a:spcPts val="1200"/>
              </a:spcAft>
            </a:pPr>
            <a:r>
              <a:rPr lang="en-GB" sz="2200" b="1">
                <a:solidFill>
                  <a:srgbClr val="4F575C"/>
                </a:solidFill>
                <a:cs typeface="+mn-cs"/>
              </a:rPr>
              <a:t>Improving infrastructure </a:t>
            </a:r>
            <a:r>
              <a:rPr lang="en-GB" sz="2200">
                <a:solidFill>
                  <a:srgbClr val="4F575C"/>
                </a:solidFill>
                <a:cs typeface="+mn-cs"/>
              </a:rPr>
              <a:t>backdrop through government initiatives</a:t>
            </a:r>
          </a:p>
          <a:p>
            <a:pPr marL="248400" indent="-248400">
              <a:lnSpc>
                <a:spcPts val="2400"/>
              </a:lnSpc>
              <a:spcBef>
                <a:spcPts val="1200"/>
              </a:spcBef>
              <a:spcAft>
                <a:spcPts val="1200"/>
              </a:spcAft>
            </a:pPr>
            <a:r>
              <a:rPr lang="en-GB" sz="2200" b="1">
                <a:solidFill>
                  <a:srgbClr val="4F575D"/>
                </a:solidFill>
              </a:rPr>
              <a:t>Major endorsements </a:t>
            </a:r>
            <a:r>
              <a:rPr lang="en-GB" sz="2200">
                <a:solidFill>
                  <a:srgbClr val="4F575D"/>
                </a:solidFill>
              </a:rPr>
              <a:t>and partnerships</a:t>
            </a:r>
          </a:p>
          <a:p>
            <a:pPr marL="248400" indent="-248400">
              <a:lnSpc>
                <a:spcPts val="2400"/>
              </a:lnSpc>
              <a:spcBef>
                <a:spcPts val="1200"/>
              </a:spcBef>
              <a:spcAft>
                <a:spcPts val="1200"/>
              </a:spcAft>
            </a:pPr>
            <a:r>
              <a:rPr lang="en-GB" sz="2200" b="1">
                <a:solidFill>
                  <a:srgbClr val="4F575D"/>
                </a:solidFill>
              </a:rPr>
              <a:t>Strong copper and gold </a:t>
            </a:r>
            <a:r>
              <a:rPr lang="en-GB" sz="2200">
                <a:solidFill>
                  <a:srgbClr val="4F575D"/>
                </a:solidFill>
              </a:rPr>
              <a:t>fundamentals</a:t>
            </a:r>
          </a:p>
        </p:txBody>
      </p:sp>
    </p:spTree>
    <p:extLst>
      <p:ext uri="{BB962C8B-B14F-4D97-AF65-F5344CB8AC3E}">
        <p14:creationId xmlns:p14="http://schemas.microsoft.com/office/powerpoint/2010/main" val="4136542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628C4-7CE6-BC40-8F0F-423DE04B366B}"/>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57665"/>
            <a:ext cx="12192000" cy="6805178"/>
          </a:xfrm>
          <a:prstGeom prst="rect">
            <a:avLst/>
          </a:prstGeom>
        </p:spPr>
      </p:pic>
      <p:grpSp>
        <p:nvGrpSpPr>
          <p:cNvPr id="5" name="Group 4">
            <a:extLst>
              <a:ext uri="{FF2B5EF4-FFF2-40B4-BE49-F238E27FC236}">
                <a16:creationId xmlns:a16="http://schemas.microsoft.com/office/drawing/2014/main" id="{CA3A6A62-A1B2-DF4D-9A0C-B01240885421}"/>
              </a:ext>
            </a:extLst>
          </p:cNvPr>
          <p:cNvGrpSpPr/>
          <p:nvPr/>
        </p:nvGrpSpPr>
        <p:grpSpPr>
          <a:xfrm>
            <a:off x="4392269" y="2265405"/>
            <a:ext cx="3407462" cy="1449861"/>
            <a:chOff x="-1" y="1179795"/>
            <a:chExt cx="3377527" cy="1360902"/>
          </a:xfrm>
        </p:grpSpPr>
        <p:pic>
          <p:nvPicPr>
            <p:cNvPr id="6" name="Picture 5">
              <a:extLst>
                <a:ext uri="{FF2B5EF4-FFF2-40B4-BE49-F238E27FC236}">
                  <a16:creationId xmlns:a16="http://schemas.microsoft.com/office/drawing/2014/main" id="{BD6DE51F-7F46-924A-B661-6143A8E024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79795"/>
              <a:ext cx="3377525" cy="1360902"/>
            </a:xfrm>
            <a:prstGeom prst="rect">
              <a:avLst/>
            </a:prstGeom>
          </p:spPr>
        </p:pic>
        <p:pic>
          <p:nvPicPr>
            <p:cNvPr id="7" name="Picture 6">
              <a:extLst>
                <a:ext uri="{FF2B5EF4-FFF2-40B4-BE49-F238E27FC236}">
                  <a16:creationId xmlns:a16="http://schemas.microsoft.com/office/drawing/2014/main" id="{6180EFD6-7EED-0B47-A418-60EB0B96578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17469"/>
              <a:ext cx="828325" cy="10394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F76437F4-FC68-4921-B621-F8D784CB8CEA}"/>
              </a:ext>
            </a:extLst>
          </p:cNvPr>
          <p:cNvSpPr>
            <a:spLocks noGrp="1"/>
          </p:cNvSpPr>
          <p:nvPr>
            <p:ph type="title"/>
          </p:nvPr>
        </p:nvSpPr>
        <p:spPr>
          <a:xfrm>
            <a:off x="271849" y="2689493"/>
            <a:ext cx="12192000" cy="587832"/>
          </a:xfrm>
        </p:spPr>
        <p:txBody>
          <a:bodyPr>
            <a:normAutofit/>
          </a:bodyPr>
          <a:lstStyle/>
          <a:p>
            <a:pPr algn="ctr"/>
            <a:r>
              <a:rPr lang="en-US" sz="2200" b="1" cap="all">
                <a:solidFill>
                  <a:schemeClr val="bg1"/>
                </a:solidFill>
                <a:latin typeface="Arial Black" panose="020B0604020202020204" pitchFamily="34" charset="0"/>
                <a:cs typeface="Arial Black" panose="020B0604020202020204" pitchFamily="34" charset="0"/>
              </a:rPr>
              <a:t>Appendix</a:t>
            </a:r>
            <a:endParaRPr lang="en-CA" sz="2200" b="1" cap="all">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A5997EC7-CF02-D342-AD77-5C6D1AD608C6}"/>
              </a:ext>
            </a:extLst>
          </p:cNvPr>
          <p:cNvSpPr/>
          <p:nvPr/>
        </p:nvSpPr>
        <p:spPr>
          <a:xfrm>
            <a:off x="4267200" y="2166552"/>
            <a:ext cx="3641124" cy="1631092"/>
          </a:xfrm>
          <a:prstGeom prst="rect">
            <a:avLst/>
          </a:prstGeom>
          <a:noFill/>
          <a:ln w="28575">
            <a:solidFill>
              <a:srgbClr val="A8B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1C910C4-E03B-DB46-8C7E-1E9D9F985D72}"/>
              </a:ext>
            </a:extLst>
          </p:cNvPr>
          <p:cNvCxnSpPr>
            <a:cxnSpLocks/>
            <a:stCxn id="8" idx="3"/>
          </p:cNvCxnSpPr>
          <p:nvPr/>
        </p:nvCxnSpPr>
        <p:spPr>
          <a:xfrm flipV="1">
            <a:off x="7908324" y="2957384"/>
            <a:ext cx="4283676"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3EE08-2BA0-5149-B711-9601AAE463F9}"/>
              </a:ext>
            </a:extLst>
          </p:cNvPr>
          <p:cNvCxnSpPr>
            <a:cxnSpLocks/>
            <a:endCxn id="8" idx="1"/>
          </p:cNvCxnSpPr>
          <p:nvPr/>
        </p:nvCxnSpPr>
        <p:spPr>
          <a:xfrm>
            <a:off x="0" y="2957384"/>
            <a:ext cx="4267200"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37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D0BE-A67E-7849-88B7-9D433D68B577}"/>
              </a:ext>
            </a:extLst>
          </p:cNvPr>
          <p:cNvSpPr>
            <a:spLocks noGrp="1"/>
          </p:cNvSpPr>
          <p:nvPr>
            <p:ph type="title"/>
          </p:nvPr>
        </p:nvSpPr>
        <p:spPr/>
        <p:txBody>
          <a:bodyPr/>
          <a:lstStyle/>
          <a:p>
            <a:r>
              <a:rPr lang="en-US"/>
              <a:t>SIGNIFICANT POSITIVE ECONOMIC IMPACT ON </a:t>
            </a:r>
            <a:r>
              <a:rPr lang="en-US" b="1">
                <a:solidFill>
                  <a:srgbClr val="46616D"/>
                </a:solidFill>
                <a:latin typeface="Arial Black" panose="020B0604020202020204" pitchFamily="34" charset="0"/>
                <a:cs typeface="Arial Black" panose="020B0604020202020204" pitchFamily="34" charset="0"/>
              </a:rPr>
              <a:t>THE YUKON</a:t>
            </a:r>
            <a:endParaRPr lang="en-ES">
              <a:solidFill>
                <a:srgbClr val="46616D"/>
              </a:solidFill>
            </a:endParaRPr>
          </a:p>
        </p:txBody>
      </p:sp>
      <p:pic>
        <p:nvPicPr>
          <p:cNvPr id="13" name="Picture 12">
            <a:extLst>
              <a:ext uri="{FF2B5EF4-FFF2-40B4-BE49-F238E27FC236}">
                <a16:creationId xmlns:a16="http://schemas.microsoft.com/office/drawing/2014/main" id="{77876111-6DB1-FD47-92BA-BB274278B1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981610"/>
            <a:ext cx="5232826" cy="1676290"/>
          </a:xfrm>
          <a:prstGeom prst="rect">
            <a:avLst/>
          </a:prstGeom>
        </p:spPr>
      </p:pic>
      <p:pic>
        <p:nvPicPr>
          <p:cNvPr id="14" name="Picture 13">
            <a:extLst>
              <a:ext uri="{FF2B5EF4-FFF2-40B4-BE49-F238E27FC236}">
                <a16:creationId xmlns:a16="http://schemas.microsoft.com/office/drawing/2014/main" id="{8AD07382-67DB-6A4E-B5A7-7A6436D419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20858"/>
            <a:ext cx="828325" cy="1039458"/>
          </a:xfrm>
          <a:prstGeom prst="rect">
            <a:avLst/>
          </a:prstGeom>
        </p:spPr>
      </p:pic>
      <p:sp>
        <p:nvSpPr>
          <p:cNvPr id="15" name="Rectangle 14">
            <a:extLst>
              <a:ext uri="{FF2B5EF4-FFF2-40B4-BE49-F238E27FC236}">
                <a16:creationId xmlns:a16="http://schemas.microsoft.com/office/drawing/2014/main" id="{81E91C96-7A7D-3845-B294-0608418BC4EC}"/>
              </a:ext>
            </a:extLst>
          </p:cNvPr>
          <p:cNvSpPr/>
          <p:nvPr/>
        </p:nvSpPr>
        <p:spPr>
          <a:xfrm>
            <a:off x="950192" y="1149100"/>
            <a:ext cx="3867698" cy="1015663"/>
          </a:xfrm>
          <a:prstGeom prst="rect">
            <a:avLst/>
          </a:prstGeom>
        </p:spPr>
        <p:txBody>
          <a:bodyPr wrap="square">
            <a:spAutoFit/>
          </a:bodyPr>
          <a:lstStyle/>
          <a:p>
            <a:r>
              <a:rPr lang="en-CA" sz="2000" b="1">
                <a:solidFill>
                  <a:schemeClr val="bg1"/>
                </a:solidFill>
                <a:latin typeface="Arial Black" panose="020B0604020202020204" pitchFamily="34" charset="0"/>
                <a:cs typeface="Arial Black" panose="020B0604020202020204" pitchFamily="34" charset="0"/>
              </a:rPr>
              <a:t>Economic Impact</a:t>
            </a:r>
            <a:r>
              <a:rPr lang="en-CA" sz="2000">
                <a:solidFill>
                  <a:schemeClr val="bg1"/>
                </a:solidFill>
                <a:latin typeface="Arial" panose="020B0604020202020204" pitchFamily="34" charset="0"/>
                <a:cs typeface="Arial" panose="020B0604020202020204" pitchFamily="34" charset="0"/>
              </a:rPr>
              <a:t> of the development of Casino Copper-Gold on the Yukon and Canada</a:t>
            </a:r>
          </a:p>
        </p:txBody>
      </p:sp>
      <p:sp>
        <p:nvSpPr>
          <p:cNvPr id="16" name="Content Placeholder 2">
            <a:extLst>
              <a:ext uri="{FF2B5EF4-FFF2-40B4-BE49-F238E27FC236}">
                <a16:creationId xmlns:a16="http://schemas.microsoft.com/office/drawing/2014/main" id="{3EC83735-C82E-DF43-920F-200A33859FB2}"/>
              </a:ext>
            </a:extLst>
          </p:cNvPr>
          <p:cNvSpPr txBox="1">
            <a:spLocks/>
          </p:cNvSpPr>
          <p:nvPr/>
        </p:nvSpPr>
        <p:spPr>
          <a:xfrm>
            <a:off x="395768" y="3063444"/>
            <a:ext cx="5691096" cy="2097882"/>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indent="0">
              <a:lnSpc>
                <a:spcPts val="2100"/>
              </a:lnSpc>
              <a:buClr>
                <a:srgbClr val="BF951B"/>
              </a:buClr>
              <a:buSzPct val="130000"/>
              <a:buNone/>
            </a:pPr>
            <a:r>
              <a:rPr lang="en-CA" sz="1800" b="1">
                <a:solidFill>
                  <a:srgbClr val="4F575D"/>
                </a:solidFill>
              </a:rPr>
              <a:t>Over the Life of the Project, Casino is estimated to</a:t>
            </a:r>
          </a:p>
          <a:p>
            <a:pPr marL="182563" lvl="1" indent="-176213">
              <a:lnSpc>
                <a:spcPts val="2100"/>
              </a:lnSpc>
              <a:buClr>
                <a:srgbClr val="BF951B"/>
              </a:buClr>
              <a:buSzPct val="130000"/>
            </a:pPr>
            <a:r>
              <a:rPr lang="en-US">
                <a:solidFill>
                  <a:srgbClr val="4F575D"/>
                </a:solidFill>
              </a:rPr>
              <a:t>Contribute $44.3 billion to Canada’s GDP</a:t>
            </a:r>
          </a:p>
          <a:p>
            <a:pPr marL="182563" lvl="1" indent="-176213">
              <a:lnSpc>
                <a:spcPts val="2100"/>
              </a:lnSpc>
              <a:buClr>
                <a:srgbClr val="BF951B"/>
              </a:buClr>
              <a:buSzPct val="130000"/>
            </a:pPr>
            <a:r>
              <a:rPr lang="en-US">
                <a:solidFill>
                  <a:srgbClr val="4F575D"/>
                </a:solidFill>
              </a:rPr>
              <a:t>Create 132,280 full-time equivalent positions </a:t>
            </a:r>
          </a:p>
          <a:p>
            <a:pPr marL="182563" lvl="1" indent="-176213">
              <a:lnSpc>
                <a:spcPts val="2100"/>
              </a:lnSpc>
              <a:buClr>
                <a:srgbClr val="BF951B"/>
              </a:buClr>
              <a:buSzPct val="130000"/>
            </a:pPr>
            <a:r>
              <a:rPr lang="en-US">
                <a:solidFill>
                  <a:srgbClr val="4F575D"/>
                </a:solidFill>
              </a:rPr>
              <a:t>Generate $12.8 billion in wages and salaries </a:t>
            </a:r>
          </a:p>
          <a:p>
            <a:pPr marL="182563" lvl="1" indent="-176213">
              <a:lnSpc>
                <a:spcPts val="2100"/>
              </a:lnSpc>
              <a:buClr>
                <a:srgbClr val="BF951B"/>
              </a:buClr>
              <a:buSzPct val="130000"/>
            </a:pPr>
            <a:r>
              <a:rPr lang="en-US">
                <a:solidFill>
                  <a:srgbClr val="4F575D"/>
                </a:solidFill>
              </a:rPr>
              <a:t>Generate $11.2 billion in taxes and royalties to various governments</a:t>
            </a:r>
          </a:p>
        </p:txBody>
      </p:sp>
      <p:sp>
        <p:nvSpPr>
          <p:cNvPr id="11" name="Slide Number Placeholder 4">
            <a:extLst>
              <a:ext uri="{FF2B5EF4-FFF2-40B4-BE49-F238E27FC236}">
                <a16:creationId xmlns:a16="http://schemas.microsoft.com/office/drawing/2014/main" id="{C1E3C912-03CB-1140-A156-5259A4339D7A}"/>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29</a:t>
            </a:fld>
            <a:endParaRPr lang="en-US"/>
          </a:p>
        </p:txBody>
      </p:sp>
      <p:sp>
        <p:nvSpPr>
          <p:cNvPr id="10" name="Footer Placeholder 2">
            <a:extLst>
              <a:ext uri="{FF2B5EF4-FFF2-40B4-BE49-F238E27FC236}">
                <a16:creationId xmlns:a16="http://schemas.microsoft.com/office/drawing/2014/main" id="{CFA506BB-C4CF-6143-96AA-0A507BEA8FE4}"/>
              </a:ext>
            </a:extLst>
          </p:cNvPr>
          <p:cNvSpPr>
            <a:spLocks noGrp="1"/>
          </p:cNvSpPr>
          <p:nvPr>
            <p:ph type="ftr" sz="quarter" idx="11"/>
          </p:nvPr>
        </p:nvSpPr>
        <p:spPr>
          <a:xfrm>
            <a:off x="281218" y="6458242"/>
            <a:ext cx="9613855" cy="223138"/>
          </a:xfrm>
        </p:spPr>
        <p:txBody>
          <a:bodyPr/>
          <a:lstStyle/>
          <a:p>
            <a:r>
              <a:rPr lang="en-US"/>
              <a:t>Note: See News Release February 2, 2023</a:t>
            </a:r>
          </a:p>
        </p:txBody>
      </p:sp>
      <p:sp>
        <p:nvSpPr>
          <p:cNvPr id="4" name="Content Placeholder 2">
            <a:extLst>
              <a:ext uri="{FF2B5EF4-FFF2-40B4-BE49-F238E27FC236}">
                <a16:creationId xmlns:a16="http://schemas.microsoft.com/office/drawing/2014/main" id="{F8659658-C404-56E9-2580-0B4026411A87}"/>
              </a:ext>
            </a:extLst>
          </p:cNvPr>
          <p:cNvSpPr txBox="1">
            <a:spLocks/>
          </p:cNvSpPr>
          <p:nvPr/>
        </p:nvSpPr>
        <p:spPr>
          <a:xfrm>
            <a:off x="6187072" y="3063444"/>
            <a:ext cx="5709368" cy="2367186"/>
          </a:xfrm>
          <a:prstGeom prst="rect">
            <a:avLst/>
          </a:prstGeom>
        </p:spPr>
        <p:txBody>
          <a:bodyPr vert="horz" wrap="square" lIns="91440" tIns="45720" rIns="91440" bIns="45720" numCol="1" rtlCol="0">
            <a:spAutoFit/>
          </a:bodyPr>
          <a:lstStyle>
            <a:lvl1pPr marL="228600" indent="-228600" algn="l" defTabSz="914400" rtl="0" eaLnBrk="1" latinLnBrk="0" hangingPunct="1">
              <a:lnSpc>
                <a:spcPts val="2200"/>
              </a:lnSpc>
              <a:spcBef>
                <a:spcPts val="10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4"/>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lvl="1" indent="0">
              <a:lnSpc>
                <a:spcPts val="2100"/>
              </a:lnSpc>
              <a:buClr>
                <a:srgbClr val="BF951B"/>
              </a:buClr>
              <a:buSzPct val="130000"/>
              <a:buNone/>
            </a:pPr>
            <a:r>
              <a:rPr lang="en-CA" sz="1800" b="1">
                <a:solidFill>
                  <a:srgbClr val="4F575D"/>
                </a:solidFill>
              </a:rPr>
              <a:t>Each year Casino is estimated to</a:t>
            </a:r>
          </a:p>
          <a:p>
            <a:pPr marL="182563" lvl="1" indent="-176213">
              <a:lnSpc>
                <a:spcPts val="2100"/>
              </a:lnSpc>
              <a:buClr>
                <a:srgbClr val="BF951B"/>
              </a:buClr>
              <a:buSzPct val="130000"/>
            </a:pPr>
            <a:r>
              <a:rPr lang="en-US">
                <a:solidFill>
                  <a:srgbClr val="4F575D"/>
                </a:solidFill>
              </a:rPr>
              <a:t>Contribute $1.3 billion to Yukon’s economy</a:t>
            </a:r>
          </a:p>
          <a:p>
            <a:pPr marL="182563" lvl="1" indent="-176213">
              <a:lnSpc>
                <a:spcPts val="2100"/>
              </a:lnSpc>
              <a:buClr>
                <a:srgbClr val="BF951B"/>
              </a:buClr>
              <a:buSzPct val="130000"/>
            </a:pPr>
            <a:r>
              <a:rPr lang="en-US">
                <a:solidFill>
                  <a:srgbClr val="4F575D"/>
                </a:solidFill>
              </a:rPr>
              <a:t>Contribute $1.5 billion to Canada’s GDP through operation of the mine</a:t>
            </a:r>
          </a:p>
          <a:p>
            <a:pPr marL="182563" lvl="1" indent="-176213">
              <a:lnSpc>
                <a:spcPts val="2100"/>
              </a:lnSpc>
              <a:buClr>
                <a:srgbClr val="BF951B"/>
              </a:buClr>
              <a:buSzPct val="130000"/>
            </a:pPr>
            <a:r>
              <a:rPr lang="en-US">
                <a:solidFill>
                  <a:srgbClr val="4F575D"/>
                </a:solidFill>
              </a:rPr>
              <a:t>Creating 3,880 full-time equivalent positions </a:t>
            </a:r>
          </a:p>
          <a:p>
            <a:pPr marL="182563" lvl="1" indent="-176213">
              <a:lnSpc>
                <a:spcPts val="2100"/>
              </a:lnSpc>
              <a:buClr>
                <a:srgbClr val="BF951B"/>
              </a:buClr>
              <a:buSzPct val="130000"/>
            </a:pPr>
            <a:r>
              <a:rPr lang="en-US">
                <a:solidFill>
                  <a:srgbClr val="4F575D"/>
                </a:solidFill>
              </a:rPr>
              <a:t>Generate $391 million in wages and salaries across Canada</a:t>
            </a:r>
          </a:p>
        </p:txBody>
      </p:sp>
    </p:spTree>
    <p:extLst>
      <p:ext uri="{BB962C8B-B14F-4D97-AF65-F5344CB8AC3E}">
        <p14:creationId xmlns:p14="http://schemas.microsoft.com/office/powerpoint/2010/main" val="2507177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8F7756F-A9FE-774B-AE90-141AC2794E4D}"/>
              </a:ext>
            </a:extLst>
          </p:cNvPr>
          <p:cNvGrpSpPr/>
          <p:nvPr/>
        </p:nvGrpSpPr>
        <p:grpSpPr>
          <a:xfrm>
            <a:off x="0" y="1269104"/>
            <a:ext cx="12192000" cy="1682791"/>
            <a:chOff x="-1" y="1078360"/>
            <a:chExt cx="12084892" cy="1579540"/>
          </a:xfrm>
        </p:grpSpPr>
        <p:pic>
          <p:nvPicPr>
            <p:cNvPr id="12" name="Picture 11">
              <a:extLst>
                <a:ext uri="{FF2B5EF4-FFF2-40B4-BE49-F238E27FC236}">
                  <a16:creationId xmlns:a16="http://schemas.microsoft.com/office/drawing/2014/main" id="{E19B25DA-1E3C-FD40-AA30-48AF9B5C9DD2}"/>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14" name="Picture 13">
              <a:extLst>
                <a:ext uri="{FF2B5EF4-FFF2-40B4-BE49-F238E27FC236}">
                  <a16:creationId xmlns:a16="http://schemas.microsoft.com/office/drawing/2014/main" id="{AC23E30A-AAD9-2E46-A883-6BD685B8D6F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4" name="Rectangle 3">
            <a:extLst>
              <a:ext uri="{FF2B5EF4-FFF2-40B4-BE49-F238E27FC236}">
                <a16:creationId xmlns:a16="http://schemas.microsoft.com/office/drawing/2014/main" id="{096C7B55-82AD-B042-AA27-B15E431A1BDD}"/>
              </a:ext>
            </a:extLst>
          </p:cNvPr>
          <p:cNvSpPr/>
          <p:nvPr/>
        </p:nvSpPr>
        <p:spPr>
          <a:xfrm>
            <a:off x="1136821" y="1449859"/>
            <a:ext cx="10548000" cy="5004000"/>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13037F-F73E-A642-9C63-23967F19A802}"/>
              </a:ext>
            </a:extLst>
          </p:cNvPr>
          <p:cNvSpPr>
            <a:spLocks noGrp="1"/>
          </p:cNvSpPr>
          <p:nvPr>
            <p:ph type="title"/>
          </p:nvPr>
        </p:nvSpPr>
        <p:spPr/>
        <p:txBody>
          <a:bodyPr/>
          <a:lstStyle/>
          <a:p>
            <a:r>
              <a:rPr lang="en-GB" b="1" dirty="0">
                <a:solidFill>
                  <a:srgbClr val="46616D"/>
                </a:solidFill>
                <a:latin typeface="Arial Black" panose="020B0604020202020204" pitchFamily="34" charset="0"/>
                <a:cs typeface="Arial Black" panose="020B0604020202020204" pitchFamily="34" charset="0"/>
              </a:rPr>
              <a:t>CORPORATE OVERVIEW</a:t>
            </a:r>
            <a:endParaRPr lang="en-ES" b="1">
              <a:solidFill>
                <a:srgbClr val="47616D"/>
              </a:solidFill>
              <a:latin typeface="Arial Black" panose="020B0604020202020204" pitchFamily="34" charset="0"/>
              <a:cs typeface="Arial Black" panose="020B0604020202020204" pitchFamily="34" charset="0"/>
            </a:endParaRPr>
          </a:p>
        </p:txBody>
      </p:sp>
      <p:sp>
        <p:nvSpPr>
          <p:cNvPr id="5" name="Slide Number Placeholder 37">
            <a:extLst>
              <a:ext uri="{FF2B5EF4-FFF2-40B4-BE49-F238E27FC236}">
                <a16:creationId xmlns:a16="http://schemas.microsoft.com/office/drawing/2014/main" id="{B787734F-5547-B548-8AA7-4E63DA302784}"/>
              </a:ext>
            </a:extLst>
          </p:cNvPr>
          <p:cNvSpPr>
            <a:spLocks noGrp="1"/>
          </p:cNvSpPr>
          <p:nvPr>
            <p:ph type="sldNum" sz="quarter" idx="12"/>
          </p:nvPr>
        </p:nvSpPr>
        <p:spPr/>
        <p:txBody>
          <a:bodyPr/>
          <a:lstStyle/>
          <a:p>
            <a:fld id="{994B6BF7-2D39-B347-90E1-8D5E032AA1EA}" type="slidenum">
              <a:rPr lang="en-ES" smtClean="0"/>
              <a:t>3</a:t>
            </a:fld>
            <a:endParaRPr lang="en-ES"/>
          </a:p>
        </p:txBody>
      </p:sp>
      <p:graphicFrame>
        <p:nvGraphicFramePr>
          <p:cNvPr id="20" name="Table 3">
            <a:extLst>
              <a:ext uri="{FF2B5EF4-FFF2-40B4-BE49-F238E27FC236}">
                <a16:creationId xmlns:a16="http://schemas.microsoft.com/office/drawing/2014/main" id="{7C26C342-EA9C-D14A-B623-FB7BACFA6CAB}"/>
              </a:ext>
            </a:extLst>
          </p:cNvPr>
          <p:cNvGraphicFramePr>
            <a:graphicFrameLocks noGrp="1"/>
          </p:cNvGraphicFramePr>
          <p:nvPr>
            <p:extLst>
              <p:ext uri="{D42A27DB-BD31-4B8C-83A1-F6EECF244321}">
                <p14:modId xmlns:p14="http://schemas.microsoft.com/office/powerpoint/2010/main" val="2530681839"/>
              </p:ext>
            </p:extLst>
          </p:nvPr>
        </p:nvGraphicFramePr>
        <p:xfrm>
          <a:off x="6220252" y="1550766"/>
          <a:ext cx="5341272" cy="4754754"/>
        </p:xfrm>
        <a:graphic>
          <a:graphicData uri="http://schemas.openxmlformats.org/drawingml/2006/table">
            <a:tbl>
              <a:tblPr firstRow="1" bandRow="1">
                <a:tableStyleId>{5C22544A-7EE6-4342-B048-85BDC9FD1C3A}</a:tableStyleId>
              </a:tblPr>
              <a:tblGrid>
                <a:gridCol w="1843310">
                  <a:extLst>
                    <a:ext uri="{9D8B030D-6E8A-4147-A177-3AD203B41FA5}">
                      <a16:colId xmlns:a16="http://schemas.microsoft.com/office/drawing/2014/main" val="3940325558"/>
                    </a:ext>
                  </a:extLst>
                </a:gridCol>
                <a:gridCol w="2575236">
                  <a:extLst>
                    <a:ext uri="{9D8B030D-6E8A-4147-A177-3AD203B41FA5}">
                      <a16:colId xmlns:a16="http://schemas.microsoft.com/office/drawing/2014/main" val="104159446"/>
                    </a:ext>
                  </a:extLst>
                </a:gridCol>
                <a:gridCol w="922726">
                  <a:extLst>
                    <a:ext uri="{9D8B030D-6E8A-4147-A177-3AD203B41FA5}">
                      <a16:colId xmlns:a16="http://schemas.microsoft.com/office/drawing/2014/main" val="2447171165"/>
                    </a:ext>
                  </a:extLst>
                </a:gridCol>
              </a:tblGrid>
              <a:tr h="528306">
                <a:tc rowSpan="9">
                  <a:txBody>
                    <a:bodyPr/>
                    <a:lstStyle/>
                    <a:p>
                      <a:pPr marL="0" indent="0">
                        <a:lnSpc>
                          <a:spcPct val="100000"/>
                        </a:lnSpc>
                        <a:spcBef>
                          <a:spcPts val="0"/>
                        </a:spcBef>
                        <a:buNone/>
                      </a:pPr>
                      <a:r>
                        <a:rPr lang="en-US" sz="1400" b="1" cap="all" dirty="0">
                          <a:solidFill>
                            <a:srgbClr val="A6610D"/>
                          </a:solidFill>
                        </a:rPr>
                        <a:t>TOP SHAREHOLDERS</a:t>
                      </a:r>
                    </a:p>
                    <a:p>
                      <a:pPr marL="0" indent="0">
                        <a:lnSpc>
                          <a:spcPct val="100000"/>
                        </a:lnSpc>
                        <a:spcBef>
                          <a:spcPts val="0"/>
                        </a:spcBef>
                        <a:buNone/>
                      </a:pPr>
                      <a:r>
                        <a:rPr lang="en-US" sz="1100" b="0" dirty="0">
                          <a:solidFill>
                            <a:srgbClr val="47616D"/>
                          </a:solidFill>
                        </a:rPr>
                        <a:t>September 6, 2024</a:t>
                      </a:r>
                    </a:p>
                  </a:txBody>
                  <a:tcPr marL="144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a:lnSpc>
                          <a:spcPts val="1680"/>
                        </a:lnSpc>
                      </a:pPr>
                      <a:r>
                        <a:rPr lang="en-US" sz="1300" b="0" dirty="0">
                          <a:solidFill>
                            <a:srgbClr val="47616D"/>
                          </a:solidFill>
                          <a:latin typeface="+mn-lt"/>
                        </a:rPr>
                        <a:t>Rio Tinto Canada</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gn="r"/>
                      <a:r>
                        <a:rPr lang="en-US" sz="1300" b="0" dirty="0">
                          <a:solidFill>
                            <a:srgbClr val="47616D"/>
                          </a:solidFill>
                          <a:latin typeface="+mn-lt"/>
                        </a:rPr>
                        <a:t>9.7%</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528306">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1" dirty="0">
                          <a:solidFill>
                            <a:srgbClr val="47616D"/>
                          </a:solidFill>
                          <a:latin typeface="+mn-lt"/>
                        </a:rPr>
                        <a:t>Management &amp; Board</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300" b="1" dirty="0">
                          <a:solidFill>
                            <a:srgbClr val="47616D"/>
                          </a:solidFill>
                          <a:latin typeface="+mn-lt"/>
                        </a:rPr>
                        <a:t>4.8%</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1949977322"/>
                  </a:ext>
                </a:extLst>
              </a:tr>
              <a:tr h="528306">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dirty="0">
                          <a:solidFill>
                            <a:srgbClr val="47616D"/>
                          </a:solidFill>
                          <a:latin typeface="+mn-lt"/>
                        </a:rPr>
                        <a:t>Fidelity</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gn="r"/>
                      <a:r>
                        <a:rPr lang="en-US" sz="1300" b="0" dirty="0">
                          <a:solidFill>
                            <a:srgbClr val="47616D"/>
                          </a:solidFill>
                          <a:latin typeface="+mn-lt"/>
                        </a:rPr>
                        <a:t>4.5%</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41754989"/>
                  </a:ext>
                </a:extLst>
              </a:tr>
              <a:tr h="528306">
                <a:tc vMerge="1">
                  <a:txBody>
                    <a:bodyPr/>
                    <a:lstStyle/>
                    <a:p>
                      <a:endParaRPr lang="en-CA"/>
                    </a:p>
                  </a:txBody>
                  <a:tcPr/>
                </a:tc>
                <a:tc>
                  <a:txBody>
                    <a:bodyPr/>
                    <a:lstStyle/>
                    <a:p>
                      <a:pPr>
                        <a:lnSpc>
                          <a:spcPts val="1680"/>
                        </a:lnSpc>
                      </a:pPr>
                      <a:r>
                        <a:rPr lang="en-US" sz="1300" b="1" dirty="0">
                          <a:solidFill>
                            <a:srgbClr val="47616D"/>
                          </a:solidFill>
                          <a:latin typeface="+mn-lt"/>
                        </a:rPr>
                        <a:t> </a:t>
                      </a:r>
                      <a:r>
                        <a:rPr lang="en-US" sz="1300" b="0" dirty="0">
                          <a:solidFill>
                            <a:srgbClr val="47616D"/>
                          </a:solidFill>
                          <a:latin typeface="+mn-lt"/>
                        </a:rPr>
                        <a:t>Mitsubishi Materials </a:t>
                      </a:r>
                      <a:endParaRPr lang="en-US" sz="1300" b="1" dirty="0">
                        <a:solidFill>
                          <a:srgbClr val="47616D"/>
                        </a:solidFill>
                        <a:latin typeface="+mn-lt"/>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300" b="0" dirty="0">
                          <a:solidFill>
                            <a:srgbClr val="47616D"/>
                          </a:solidFill>
                          <a:latin typeface="+mn-lt"/>
                        </a:rPr>
                        <a:t>4.1%</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3324228269"/>
                  </a:ext>
                </a:extLst>
              </a:tr>
              <a:tr h="528306">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dirty="0">
                          <a:solidFill>
                            <a:srgbClr val="47616D"/>
                          </a:solidFill>
                          <a:latin typeface="+mn-lt"/>
                        </a:rPr>
                        <a:t>Kopernik Global Investors</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FFF"/>
                    </a:solidFill>
                  </a:tcPr>
                </a:tc>
                <a:tc>
                  <a:txBody>
                    <a:bodyPr/>
                    <a:lstStyle/>
                    <a:p>
                      <a:pPr algn="r"/>
                      <a:r>
                        <a:rPr lang="en-US" sz="1300" b="0" u="none" dirty="0">
                          <a:solidFill>
                            <a:srgbClr val="47616D"/>
                          </a:solidFill>
                          <a:latin typeface="+mn-lt"/>
                        </a:rPr>
                        <a:t>2.8%</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91601096"/>
                  </a:ext>
                </a:extLst>
              </a:tr>
              <a:tr h="528306">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dirty="0">
                          <a:solidFill>
                            <a:srgbClr val="47616D"/>
                          </a:solidFill>
                          <a:latin typeface="+mn-lt"/>
                        </a:rPr>
                        <a:t>Franklin Resources</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300" b="0" u="none" dirty="0">
                          <a:solidFill>
                            <a:srgbClr val="47616D"/>
                          </a:solidFill>
                          <a:latin typeface="+mn-lt"/>
                        </a:rPr>
                        <a:t>2.4%</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3890654462"/>
                  </a:ext>
                </a:extLst>
              </a:tr>
              <a:tr h="528306">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dirty="0">
                          <a:solidFill>
                            <a:srgbClr val="47616D"/>
                          </a:solidFill>
                          <a:latin typeface="+mn-lt"/>
                        </a:rPr>
                        <a:t>Konwave AG</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FFF"/>
                    </a:solidFill>
                  </a:tcPr>
                </a:tc>
                <a:tc>
                  <a:txBody>
                    <a:bodyPr/>
                    <a:lstStyle/>
                    <a:p>
                      <a:pPr algn="r"/>
                      <a:r>
                        <a:rPr lang="en-US" sz="1300" b="0" u="none" dirty="0">
                          <a:solidFill>
                            <a:srgbClr val="47616D"/>
                          </a:solidFill>
                          <a:latin typeface="+mn-lt"/>
                        </a:rPr>
                        <a:t>2.2%</a:t>
                      </a:r>
                    </a:p>
                  </a:txBody>
                  <a:tcPr marR="21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extLst>
                  <a:ext uri="{0D108BD9-81ED-4DB2-BD59-A6C34878D82A}">
                    <a16:rowId xmlns:a16="http://schemas.microsoft.com/office/drawing/2014/main" val="3981281665"/>
                  </a:ext>
                </a:extLst>
              </a:tr>
              <a:tr h="528306">
                <a:tc vMerge="1">
                  <a:txBody>
                    <a:bodyPr/>
                    <a:lstStyle/>
                    <a:p>
                      <a:endParaRPr lang="en-US" sz="1200">
                        <a:solidFill>
                          <a:srgbClr val="47616D"/>
                        </a:solidFill>
                      </a:endParaRPr>
                    </a:p>
                  </a:txBody>
                  <a:tcPr marL="144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7616D"/>
                          </a:solidFill>
                          <a:latin typeface="+mn-lt"/>
                          <a:ea typeface="+mn-ea"/>
                          <a:cs typeface="+mn-cs"/>
                        </a:rPr>
                        <a:t>Claret Asset Management</a:t>
                      </a:r>
                    </a:p>
                  </a:txBody>
                  <a:tcPr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BF4"/>
                    </a:solidFill>
                  </a:tcPr>
                </a:tc>
                <a:tc>
                  <a:txBody>
                    <a:bodyPr/>
                    <a:lstStyle/>
                    <a:p>
                      <a:pPr marL="0" algn="r" defTabSz="914400" rtl="0" eaLnBrk="1" latinLnBrk="0" hangingPunct="1">
                        <a:lnSpc>
                          <a:spcPts val="1680"/>
                        </a:lnSpc>
                      </a:pPr>
                      <a:r>
                        <a:rPr lang="en-US" sz="1300" b="0" u="none" kern="1200" dirty="0">
                          <a:solidFill>
                            <a:srgbClr val="47616D"/>
                          </a:solidFill>
                          <a:latin typeface="+mn-lt"/>
                          <a:ea typeface="+mn-ea"/>
                          <a:cs typeface="+mn-cs"/>
                        </a:rPr>
                        <a:t>1.9%</a:t>
                      </a:r>
                    </a:p>
                  </a:txBody>
                  <a:tcPr marR="216000" anchor="ctr">
                    <a:lnL w="635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BF4"/>
                    </a:solidFill>
                  </a:tcPr>
                </a:tc>
                <a:extLst>
                  <a:ext uri="{0D108BD9-81ED-4DB2-BD59-A6C34878D82A}">
                    <a16:rowId xmlns:a16="http://schemas.microsoft.com/office/drawing/2014/main" val="76967245"/>
                  </a:ext>
                </a:extLst>
              </a:tr>
              <a:tr h="528306">
                <a:tc vMerge="1">
                  <a:txBody>
                    <a:bodyPr/>
                    <a:lstStyle/>
                    <a:p>
                      <a:endParaRPr lang="en-CA"/>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kern="1200" dirty="0">
                          <a:solidFill>
                            <a:srgbClr val="4D4D4D"/>
                          </a:solidFill>
                          <a:latin typeface="+mn-lt"/>
                          <a:ea typeface="+mn-ea"/>
                          <a:cs typeface="+mn-cs"/>
                        </a:rPr>
                        <a:t>Herr Investment Group</a:t>
                      </a:r>
                    </a:p>
                  </a:txBody>
                  <a:tcPr anchor="ctr">
                    <a:lnL w="6350" cap="flat" cmpd="sng" algn="ctr">
                      <a:solidFill>
                        <a:srgbClr val="A5A5A5"/>
                      </a:solidFill>
                      <a:prstDash val="solid"/>
                      <a:round/>
                      <a:headEnd type="none" w="med" len="med"/>
                      <a:tailEnd type="none" w="med" len="med"/>
                    </a:lnL>
                    <a:lnR w="6350" cap="flat" cmpd="sng" algn="ctr">
                      <a:solidFill>
                        <a:srgbClr val="A5A5A5"/>
                      </a:solidFill>
                      <a:prstDash val="solid"/>
                      <a:round/>
                      <a:headEnd type="none" w="med" len="med"/>
                      <a:tailEnd type="none" w="med" len="med"/>
                    </a:lnR>
                    <a:lnT w="6350" cap="flat" cmpd="sng" algn="ctr">
                      <a:solidFill>
                        <a:srgbClr val="A5A5A5"/>
                      </a:solid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lnSpc>
                          <a:spcPts val="1680"/>
                        </a:lnSpc>
                      </a:pPr>
                      <a:r>
                        <a:rPr lang="en-US" sz="1300" b="0" u="none" kern="1200" dirty="0">
                          <a:solidFill>
                            <a:srgbClr val="47616D"/>
                          </a:solidFill>
                          <a:latin typeface="+mn-lt"/>
                          <a:ea typeface="+mn-ea"/>
                          <a:cs typeface="+mn-cs"/>
                        </a:rPr>
                        <a:t>0.8%</a:t>
                      </a:r>
                    </a:p>
                  </a:txBody>
                  <a:tcPr marR="216000" anchor="ctr">
                    <a:lnL w="6350" cap="flat" cmpd="sng" algn="ctr">
                      <a:solidFill>
                        <a:srgbClr val="A5A5A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A5A5A5"/>
                      </a:solid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9888249"/>
                  </a:ext>
                </a:extLst>
              </a:tr>
            </a:tbl>
          </a:graphicData>
        </a:graphic>
      </p:graphicFrame>
      <p:graphicFrame>
        <p:nvGraphicFramePr>
          <p:cNvPr id="8" name="Table 3">
            <a:extLst>
              <a:ext uri="{FF2B5EF4-FFF2-40B4-BE49-F238E27FC236}">
                <a16:creationId xmlns:a16="http://schemas.microsoft.com/office/drawing/2014/main" id="{ABEEB8B4-E2F4-DAAA-EC81-E5AB351680D3}"/>
              </a:ext>
            </a:extLst>
          </p:cNvPr>
          <p:cNvGraphicFramePr>
            <a:graphicFrameLocks noGrp="1"/>
          </p:cNvGraphicFramePr>
          <p:nvPr>
            <p:extLst>
              <p:ext uri="{D42A27DB-BD31-4B8C-83A1-F6EECF244321}">
                <p14:modId xmlns:p14="http://schemas.microsoft.com/office/powerpoint/2010/main" val="2514473622"/>
              </p:ext>
            </p:extLst>
          </p:nvPr>
        </p:nvGraphicFramePr>
        <p:xfrm>
          <a:off x="1252835" y="1554069"/>
          <a:ext cx="4846514" cy="4751456"/>
        </p:xfrm>
        <a:graphic>
          <a:graphicData uri="http://schemas.openxmlformats.org/drawingml/2006/table">
            <a:tbl>
              <a:tblPr firstRow="1" bandRow="1">
                <a:tableStyleId>{5C22544A-7EE6-4342-B048-85BDC9FD1C3A}</a:tableStyleId>
              </a:tblPr>
              <a:tblGrid>
                <a:gridCol w="1540699">
                  <a:extLst>
                    <a:ext uri="{9D8B030D-6E8A-4147-A177-3AD203B41FA5}">
                      <a16:colId xmlns:a16="http://schemas.microsoft.com/office/drawing/2014/main" val="3940325558"/>
                    </a:ext>
                  </a:extLst>
                </a:gridCol>
                <a:gridCol w="2369815">
                  <a:extLst>
                    <a:ext uri="{9D8B030D-6E8A-4147-A177-3AD203B41FA5}">
                      <a16:colId xmlns:a16="http://schemas.microsoft.com/office/drawing/2014/main" val="104159446"/>
                    </a:ext>
                  </a:extLst>
                </a:gridCol>
                <a:gridCol w="936000">
                  <a:extLst>
                    <a:ext uri="{9D8B030D-6E8A-4147-A177-3AD203B41FA5}">
                      <a16:colId xmlns:a16="http://schemas.microsoft.com/office/drawing/2014/main" val="2447171165"/>
                    </a:ext>
                  </a:extLst>
                </a:gridCol>
              </a:tblGrid>
              <a:tr h="593932">
                <a:tc>
                  <a:txBody>
                    <a:bodyPr/>
                    <a:lstStyle/>
                    <a:p>
                      <a:r>
                        <a:rPr lang="en-US" sz="1400" b="1" cap="all" dirty="0">
                          <a:solidFill>
                            <a:srgbClr val="A6610C"/>
                          </a:solidFill>
                        </a:rPr>
                        <a:t>Trading</a:t>
                      </a:r>
                      <a:endParaRPr lang="en-US" sz="1400" dirty="0"/>
                    </a:p>
                  </a:txBody>
                  <a:tcPr marL="180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300" b="0" dirty="0">
                          <a:solidFill>
                            <a:srgbClr val="4D4D4D"/>
                          </a:solidFill>
                          <a:latin typeface="+mn-lt"/>
                        </a:rPr>
                        <a:t>Toronto Stock Exchange, NYSE American</a:t>
                      </a:r>
                      <a:endParaRPr lang="en-US" sz="1300" dirty="0"/>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kern="1200" dirty="0">
                          <a:solidFill>
                            <a:srgbClr val="47616D"/>
                          </a:solidFill>
                          <a:latin typeface="+mn-lt"/>
                          <a:ea typeface="+mn-ea"/>
                          <a:cs typeface="+mn-cs"/>
                        </a:rPr>
                        <a:t>WRN</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593932">
                <a:tc rowSpan="2">
                  <a:txBody>
                    <a:bodyPr/>
                    <a:lstStyle/>
                    <a:p>
                      <a:pPr marL="0" indent="0">
                        <a:buNone/>
                      </a:pPr>
                      <a:r>
                        <a:rPr lang="en-US" sz="1400" b="1" cap="all" dirty="0">
                          <a:solidFill>
                            <a:srgbClr val="A6610C"/>
                          </a:solidFill>
                        </a:rPr>
                        <a:t>Cash </a:t>
                      </a:r>
                      <a:br>
                        <a:rPr lang="en-US" sz="1400" b="1" cap="all" dirty="0">
                          <a:solidFill>
                            <a:srgbClr val="A6610C"/>
                          </a:solidFill>
                        </a:rPr>
                      </a:br>
                      <a:r>
                        <a:rPr lang="en-US" sz="1400" b="1" cap="all" dirty="0">
                          <a:solidFill>
                            <a:srgbClr val="A6610C"/>
                          </a:solidFill>
                        </a:rPr>
                        <a:t>Position</a:t>
                      </a:r>
                    </a:p>
                    <a:p>
                      <a:pPr marL="0" indent="0">
                        <a:lnSpc>
                          <a:spcPct val="100000"/>
                        </a:lnSpc>
                        <a:spcBef>
                          <a:spcPts val="0"/>
                        </a:spcBef>
                        <a:buNone/>
                      </a:pPr>
                      <a:r>
                        <a:rPr lang="en-US" sz="1100" dirty="0">
                          <a:solidFill>
                            <a:srgbClr val="4D4D4D"/>
                          </a:solidFill>
                        </a:rPr>
                        <a:t>June 30, 2024</a:t>
                      </a:r>
                    </a:p>
                  </a:txBody>
                  <a:tcPr marL="180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nSpc>
                          <a:spcPts val="1680"/>
                        </a:lnSpc>
                      </a:pPr>
                      <a:r>
                        <a:rPr lang="en-US" sz="1300" b="0" dirty="0">
                          <a:solidFill>
                            <a:srgbClr val="4D4D4D"/>
                          </a:solidFill>
                          <a:latin typeface="+mn-lt"/>
                        </a:rPr>
                        <a:t>Cash &amp; Short-Term Investments </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algn="r"/>
                      <a:r>
                        <a:rPr lang="en-US" sz="1200" b="0" kern="1200" dirty="0">
                          <a:solidFill>
                            <a:srgbClr val="4D4D4D"/>
                          </a:solidFill>
                          <a:latin typeface="+mn-lt"/>
                          <a:ea typeface="+mn-ea"/>
                          <a:cs typeface="+mn-cs"/>
                        </a:rPr>
                        <a:t>C$77.2M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3739678771"/>
                  </a:ext>
                </a:extLst>
              </a:tr>
              <a:tr h="59393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300" b="0" dirty="0">
                          <a:solidFill>
                            <a:srgbClr val="4D4D4D"/>
                          </a:solidFill>
                          <a:latin typeface="+mn-lt"/>
                        </a:rPr>
                        <a:t>Short/Long-Term Debt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r"/>
                      <a:r>
                        <a:rPr lang="en-US" sz="1200" b="0" dirty="0">
                          <a:solidFill>
                            <a:srgbClr val="4D4D4D"/>
                          </a:solidFill>
                          <a:latin typeface="+mn-lt"/>
                        </a:rPr>
                        <a:t>C$Nil</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263624856"/>
                  </a:ext>
                </a:extLst>
              </a:tr>
              <a:tr h="593932">
                <a:tc rowSpan="5">
                  <a:txBody>
                    <a:bodyPr/>
                    <a:lstStyle/>
                    <a:p>
                      <a:pPr marL="0" indent="0">
                        <a:lnSpc>
                          <a:spcPct val="100000"/>
                        </a:lnSpc>
                        <a:spcBef>
                          <a:spcPts val="0"/>
                        </a:spcBef>
                        <a:buNone/>
                      </a:pPr>
                      <a:r>
                        <a:rPr lang="en-US" sz="1400" b="1" cap="all" dirty="0">
                          <a:solidFill>
                            <a:srgbClr val="A6610C"/>
                          </a:solidFill>
                        </a:rPr>
                        <a:t>Share Structure</a:t>
                      </a:r>
                    </a:p>
                    <a:p>
                      <a:pPr marL="0" indent="0">
                        <a:lnSpc>
                          <a:spcPct val="100000"/>
                        </a:lnSpc>
                        <a:spcBef>
                          <a:spcPts val="0"/>
                        </a:spcBef>
                        <a:buNone/>
                      </a:pPr>
                      <a:r>
                        <a:rPr lang="en-US" sz="1100" dirty="0">
                          <a:solidFill>
                            <a:srgbClr val="4D4D4D"/>
                          </a:solidFill>
                        </a:rPr>
                        <a:t>September 6, 2024</a:t>
                      </a:r>
                    </a:p>
                    <a:p>
                      <a:pPr marL="0" indent="0">
                        <a:lnSpc>
                          <a:spcPct val="100000"/>
                        </a:lnSpc>
                        <a:spcBef>
                          <a:spcPts val="0"/>
                        </a:spcBef>
                        <a:buNone/>
                      </a:pPr>
                      <a:endParaRPr lang="en-US" sz="1100" dirty="0">
                        <a:solidFill>
                          <a:srgbClr val="4D4D4D"/>
                        </a:solidFill>
                        <a:cs typeface="Calibri"/>
                      </a:endParaRPr>
                    </a:p>
                  </a:txBody>
                  <a:tcPr marL="180000" marT="1080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Share Price</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dirty="0">
                          <a:solidFill>
                            <a:srgbClr val="4D4D4D"/>
                          </a:solidFill>
                          <a:latin typeface="+mn-lt"/>
                          <a:ea typeface="+mn-ea"/>
                          <a:cs typeface="+mn-cs"/>
                        </a:rPr>
                        <a:t>C$1.55</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59393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Market Cap</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dirty="0">
                          <a:solidFill>
                            <a:srgbClr val="4D4D4D"/>
                          </a:solidFill>
                          <a:latin typeface="+mn-lt"/>
                          <a:ea typeface="+mn-ea"/>
                          <a:cs typeface="+mn-cs"/>
                        </a:rPr>
                        <a:t>C$307.2M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5319076"/>
                  </a:ext>
                </a:extLst>
              </a:tr>
              <a:tr h="59393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Shares Outstanding</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dirty="0">
                          <a:solidFill>
                            <a:srgbClr val="4D4D4D"/>
                          </a:solidFill>
                          <a:latin typeface="+mn-lt"/>
                          <a:ea typeface="+mn-ea"/>
                          <a:cs typeface="+mn-cs"/>
                        </a:rPr>
                        <a:t>198.2M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rgbClr val="FFFBF4"/>
                    </a:solidFill>
                  </a:tcPr>
                </a:tc>
                <a:extLst>
                  <a:ext uri="{0D108BD9-81ED-4DB2-BD59-A6C34878D82A}">
                    <a16:rowId xmlns:a16="http://schemas.microsoft.com/office/drawing/2014/main" val="1507099102"/>
                  </a:ext>
                </a:extLst>
              </a:tr>
              <a:tr h="59393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Options, Warrants, RSU/DSU</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marL="0" algn="r" defTabSz="914400" rtl="0" eaLnBrk="1" latinLnBrk="0" hangingPunct="1"/>
                      <a:r>
                        <a:rPr lang="en-US" sz="1200" b="0" kern="1200" dirty="0">
                          <a:solidFill>
                            <a:srgbClr val="4D4D4D"/>
                          </a:solidFill>
                          <a:latin typeface="+mn-lt"/>
                          <a:ea typeface="+mn-ea"/>
                          <a:cs typeface="+mn-cs"/>
                        </a:rPr>
                        <a:t>11.3M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r h="593932">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ts val="1680"/>
                        </a:lnSpc>
                      </a:pPr>
                      <a:r>
                        <a:rPr lang="en-US" sz="1300" b="0" kern="1200" dirty="0">
                          <a:solidFill>
                            <a:srgbClr val="4D4D4D"/>
                          </a:solidFill>
                          <a:latin typeface="+mn-lt"/>
                          <a:ea typeface="+mn-ea"/>
                          <a:cs typeface="+mn-cs"/>
                        </a:rPr>
                        <a:t>Fully Diluted Shares Outstanding</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200" b="0" kern="1200" dirty="0">
                          <a:solidFill>
                            <a:srgbClr val="4D4D4D"/>
                          </a:solidFill>
                          <a:latin typeface="+mn-lt"/>
                          <a:ea typeface="+mn-ea"/>
                          <a:cs typeface="+mn-cs"/>
                        </a:rPr>
                        <a:t>209.5M</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extLst>
                  <a:ext uri="{0D108BD9-81ED-4DB2-BD59-A6C34878D82A}">
                    <a16:rowId xmlns:a16="http://schemas.microsoft.com/office/drawing/2014/main" val="3680548458"/>
                  </a:ext>
                </a:extLst>
              </a:tr>
            </a:tbl>
          </a:graphicData>
        </a:graphic>
      </p:graphicFrame>
    </p:spTree>
    <p:extLst>
      <p:ext uri="{BB962C8B-B14F-4D97-AF65-F5344CB8AC3E}">
        <p14:creationId xmlns:p14="http://schemas.microsoft.com/office/powerpoint/2010/main" val="1841602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B529-A00B-4685-9367-19CA59927EC8}"/>
              </a:ext>
            </a:extLst>
          </p:cNvPr>
          <p:cNvSpPr>
            <a:spLocks noGrp="1"/>
          </p:cNvSpPr>
          <p:nvPr>
            <p:ph type="title"/>
          </p:nvPr>
        </p:nvSpPr>
        <p:spPr/>
        <p:txBody>
          <a:bodyPr>
            <a:normAutofit/>
          </a:bodyPr>
          <a:lstStyle/>
          <a:p>
            <a:r>
              <a:rPr lang="en-CA" b="1">
                <a:solidFill>
                  <a:srgbClr val="46616D"/>
                </a:solidFill>
                <a:latin typeface="Arial Black" panose="020B0A04020102020204" pitchFamily="34" charset="0"/>
              </a:rPr>
              <a:t>PROPERTY GEOLOGY</a:t>
            </a:r>
          </a:p>
        </p:txBody>
      </p:sp>
      <p:sp>
        <p:nvSpPr>
          <p:cNvPr id="3" name="Slide Number Placeholder 2">
            <a:extLst>
              <a:ext uri="{FF2B5EF4-FFF2-40B4-BE49-F238E27FC236}">
                <a16:creationId xmlns:a16="http://schemas.microsoft.com/office/drawing/2014/main" id="{39337E79-2B62-4812-AF83-01E361D98DA0}"/>
              </a:ext>
            </a:extLst>
          </p:cNvPr>
          <p:cNvSpPr>
            <a:spLocks noGrp="1"/>
          </p:cNvSpPr>
          <p:nvPr>
            <p:ph type="sldNum" sz="quarter" idx="12"/>
          </p:nvPr>
        </p:nvSpPr>
        <p:spPr/>
        <p:txBody>
          <a:bodyPr/>
          <a:lstStyle/>
          <a:p>
            <a:fld id="{994B6BF7-2D39-B347-90E1-8D5E032AA1EA}" type="slidenum">
              <a:rPr lang="en-ES" smtClean="0"/>
              <a:t>30</a:t>
            </a:fld>
            <a:endParaRPr lang="en-ES"/>
          </a:p>
        </p:txBody>
      </p:sp>
      <p:sp>
        <p:nvSpPr>
          <p:cNvPr id="4" name="Rectangle 3">
            <a:extLst>
              <a:ext uri="{FF2B5EF4-FFF2-40B4-BE49-F238E27FC236}">
                <a16:creationId xmlns:a16="http://schemas.microsoft.com/office/drawing/2014/main" id="{78977B19-3787-42C4-8F3F-AA1B9BA9AC17}"/>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pic>
        <p:nvPicPr>
          <p:cNvPr id="5" name="Picture 14" descr="Section 6958400 N.png">
            <a:extLst>
              <a:ext uri="{FF2B5EF4-FFF2-40B4-BE49-F238E27FC236}">
                <a16:creationId xmlns:a16="http://schemas.microsoft.com/office/drawing/2014/main" id="{16611E04-779B-4326-AE7E-145A2CDA7B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1" t="8159"/>
          <a:stretch/>
        </p:blipFill>
        <p:spPr bwMode="auto">
          <a:xfrm>
            <a:off x="1067119" y="946423"/>
            <a:ext cx="9829162" cy="4965153"/>
          </a:xfrm>
          <a:prstGeom prst="rect">
            <a:avLst/>
          </a:prstGeom>
          <a:noFill/>
          <a:ln w="9525">
            <a:solidFill>
              <a:srgbClr val="A6610D"/>
            </a:solidFill>
            <a:miter lim="800000"/>
            <a:headEnd/>
            <a:tailEnd/>
          </a:ln>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A5834654-2EA7-4ED4-AE9B-72CF04301465}"/>
              </a:ext>
            </a:extLst>
          </p:cNvPr>
          <p:cNvSpPr>
            <a:spLocks noGrp="1"/>
          </p:cNvSpPr>
          <p:nvPr>
            <p:ph type="ftr" sz="quarter" idx="11"/>
          </p:nvPr>
        </p:nvSpPr>
        <p:spPr>
          <a:xfrm>
            <a:off x="281218" y="6458242"/>
            <a:ext cx="9613855" cy="223138"/>
          </a:xfrm>
        </p:spPr>
        <p:txBody>
          <a:bodyPr/>
          <a:lstStyle/>
          <a:p>
            <a:r>
              <a:rPr lang="en-US"/>
              <a:t>Note:  High grade zone dips off section. East-west longitudinal section 6958400 N.  Based on Casino Copper-Gold 2022 FS.  See “Notes” in Appendix.</a:t>
            </a:r>
          </a:p>
        </p:txBody>
      </p:sp>
    </p:spTree>
    <p:extLst>
      <p:ext uri="{BB962C8B-B14F-4D97-AF65-F5344CB8AC3E}">
        <p14:creationId xmlns:p14="http://schemas.microsoft.com/office/powerpoint/2010/main" val="1612798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C323-5A52-47C6-A752-3215548155DC}"/>
              </a:ext>
            </a:extLst>
          </p:cNvPr>
          <p:cNvSpPr>
            <a:spLocks noGrp="1"/>
          </p:cNvSpPr>
          <p:nvPr>
            <p:ph type="title"/>
          </p:nvPr>
        </p:nvSpPr>
        <p:spPr/>
        <p:txBody>
          <a:bodyPr/>
          <a:lstStyle/>
          <a:p>
            <a:r>
              <a:rPr lang="en-CA" b="1">
                <a:solidFill>
                  <a:srgbClr val="46616D"/>
                </a:solidFill>
                <a:latin typeface="Arial Black" panose="020B0A04020102020204" pitchFamily="34" charset="0"/>
              </a:rPr>
              <a:t>MINING</a:t>
            </a:r>
          </a:p>
        </p:txBody>
      </p:sp>
      <p:sp>
        <p:nvSpPr>
          <p:cNvPr id="6" name="Content Placeholder 5">
            <a:extLst>
              <a:ext uri="{FF2B5EF4-FFF2-40B4-BE49-F238E27FC236}">
                <a16:creationId xmlns:a16="http://schemas.microsoft.com/office/drawing/2014/main" id="{F50F38F1-6E13-47BD-857D-52E0C039CE25}"/>
              </a:ext>
            </a:extLst>
          </p:cNvPr>
          <p:cNvSpPr>
            <a:spLocks noGrp="1"/>
          </p:cNvSpPr>
          <p:nvPr>
            <p:ph idx="1"/>
          </p:nvPr>
        </p:nvSpPr>
        <p:spPr>
          <a:xfrm>
            <a:off x="237343" y="1134139"/>
            <a:ext cx="6091342" cy="4511491"/>
          </a:xfrm>
        </p:spPr>
        <p:txBody>
          <a:bodyPr/>
          <a:lstStyle/>
          <a:p>
            <a:r>
              <a:rPr lang="en-US">
                <a:solidFill>
                  <a:srgbClr val="4F575D"/>
                </a:solidFill>
              </a:rPr>
              <a:t>Pit designs for five mining phases were developed to produce 45.4 M tonnes per year of mill feed ore</a:t>
            </a:r>
          </a:p>
          <a:p>
            <a:r>
              <a:rPr lang="en-US">
                <a:solidFill>
                  <a:srgbClr val="4F575D"/>
                </a:solidFill>
              </a:rPr>
              <a:t>Mill material is limited to approximately 1.2 billion tonnes due to TMF capacity</a:t>
            </a:r>
          </a:p>
          <a:p>
            <a:r>
              <a:rPr lang="en-US">
                <a:solidFill>
                  <a:srgbClr val="4F575D"/>
                </a:solidFill>
              </a:rPr>
              <a:t>The pits were designed with 40 m wide ramps, 20 m benches.  45 degree overall pit slope angles  for most of the pit with some areas at 42 degrees. </a:t>
            </a:r>
          </a:p>
          <a:p>
            <a:r>
              <a:rPr lang="en-US">
                <a:solidFill>
                  <a:srgbClr val="4F575D"/>
                </a:solidFill>
              </a:rPr>
              <a:t>Komatsu 980E or similar haul trucks (370 tonne class)</a:t>
            </a:r>
          </a:p>
          <a:p>
            <a:r>
              <a:rPr lang="en-US">
                <a:solidFill>
                  <a:srgbClr val="4F575D"/>
                </a:solidFill>
              </a:rPr>
              <a:t>Floating cone based on US$1.75/</a:t>
            </a:r>
            <a:r>
              <a:rPr lang="en-US" err="1">
                <a:solidFill>
                  <a:srgbClr val="4F575D"/>
                </a:solidFill>
              </a:rPr>
              <a:t>lb</a:t>
            </a:r>
            <a:r>
              <a:rPr lang="en-US">
                <a:solidFill>
                  <a:srgbClr val="4F575D"/>
                </a:solidFill>
              </a:rPr>
              <a:t> copper, US$835/oz gold – very low prices as pit is constrained by TMF capacity.</a:t>
            </a:r>
          </a:p>
          <a:p>
            <a:r>
              <a:rPr lang="en-US">
                <a:solidFill>
                  <a:srgbClr val="4F575D"/>
                </a:solidFill>
              </a:rPr>
              <a:t>Pit is electrified to power shovels and drills</a:t>
            </a:r>
          </a:p>
          <a:p>
            <a:r>
              <a:rPr lang="en-US">
                <a:solidFill>
                  <a:srgbClr val="4F575D"/>
                </a:solidFill>
              </a:rPr>
              <a:t>Strip ratio:  0.43:1 LOM</a:t>
            </a:r>
          </a:p>
        </p:txBody>
      </p:sp>
      <p:sp>
        <p:nvSpPr>
          <p:cNvPr id="3" name="Slide Number Placeholder 2">
            <a:extLst>
              <a:ext uri="{FF2B5EF4-FFF2-40B4-BE49-F238E27FC236}">
                <a16:creationId xmlns:a16="http://schemas.microsoft.com/office/drawing/2014/main" id="{48A82768-1B5B-4A17-A20F-E95D450C9E21}"/>
              </a:ext>
            </a:extLst>
          </p:cNvPr>
          <p:cNvSpPr>
            <a:spLocks noGrp="1"/>
          </p:cNvSpPr>
          <p:nvPr>
            <p:ph type="sldNum" sz="quarter" idx="12"/>
          </p:nvPr>
        </p:nvSpPr>
        <p:spPr/>
        <p:txBody>
          <a:bodyPr/>
          <a:lstStyle/>
          <a:p>
            <a:fld id="{994B6BF7-2D39-B347-90E1-8D5E032AA1EA}" type="slidenum">
              <a:rPr lang="en-ES" smtClean="0"/>
              <a:t>31</a:t>
            </a:fld>
            <a:endParaRPr lang="en-ES"/>
          </a:p>
        </p:txBody>
      </p:sp>
      <p:sp>
        <p:nvSpPr>
          <p:cNvPr id="4" name="Rectangle 3">
            <a:extLst>
              <a:ext uri="{FF2B5EF4-FFF2-40B4-BE49-F238E27FC236}">
                <a16:creationId xmlns:a16="http://schemas.microsoft.com/office/drawing/2014/main" id="{4791DEDF-C73F-4E32-A825-6F262F2E8823}"/>
              </a:ext>
            </a:extLst>
          </p:cNvPr>
          <p:cNvSpPr/>
          <p:nvPr/>
        </p:nvSpPr>
        <p:spPr>
          <a:xfrm>
            <a:off x="251024" y="127865"/>
            <a:ext cx="2943434" cy="292388"/>
          </a:xfrm>
          <a:prstGeom prst="rect">
            <a:avLst/>
          </a:prstGeom>
        </p:spPr>
        <p:txBody>
          <a:bodyPr wrap="none">
            <a:spAutoFit/>
          </a:bodyPr>
          <a:lstStyle/>
          <a:p>
            <a:r>
              <a:rPr lang="en-GB" sz="1300" b="1">
                <a:solidFill>
                  <a:srgbClr val="A6610D"/>
                </a:solidFill>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pic>
        <p:nvPicPr>
          <p:cNvPr id="5" name="Picture 4">
            <a:extLst>
              <a:ext uri="{FF2B5EF4-FFF2-40B4-BE49-F238E27FC236}">
                <a16:creationId xmlns:a16="http://schemas.microsoft.com/office/drawing/2014/main" id="{F097AB85-6F69-4175-A72C-630F46835D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28685" y="1228709"/>
            <a:ext cx="5595978" cy="4400582"/>
          </a:xfrm>
          <a:prstGeom prst="rect">
            <a:avLst/>
          </a:prstGeom>
        </p:spPr>
      </p:pic>
      <p:sp>
        <p:nvSpPr>
          <p:cNvPr id="7" name="Footer Placeholder 2">
            <a:extLst>
              <a:ext uri="{FF2B5EF4-FFF2-40B4-BE49-F238E27FC236}">
                <a16:creationId xmlns:a16="http://schemas.microsoft.com/office/drawing/2014/main" id="{DA8DF149-BE0E-4B32-95E0-5A539B93F384}"/>
              </a:ext>
            </a:extLst>
          </p:cNvPr>
          <p:cNvSpPr>
            <a:spLocks noGrp="1"/>
          </p:cNvSpPr>
          <p:nvPr>
            <p:ph type="ftr" sz="quarter" idx="11"/>
          </p:nvPr>
        </p:nvSpPr>
        <p:spPr>
          <a:xfrm>
            <a:off x="281218" y="6458243"/>
            <a:ext cx="9613855" cy="223138"/>
          </a:xfrm>
        </p:spPr>
        <p:txBody>
          <a:bodyPr/>
          <a:lstStyle/>
          <a:p>
            <a:r>
              <a:rPr lang="en-US"/>
              <a:t>Note: Based on Casino Copper-Gold 2022 FS at base case metal prices. See “Notes” in Appendix.</a:t>
            </a:r>
          </a:p>
        </p:txBody>
      </p:sp>
    </p:spTree>
    <p:extLst>
      <p:ext uri="{BB962C8B-B14F-4D97-AF65-F5344CB8AC3E}">
        <p14:creationId xmlns:p14="http://schemas.microsoft.com/office/powerpoint/2010/main" val="1863191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C323-5A52-47C6-A752-3215548155DC}"/>
              </a:ext>
            </a:extLst>
          </p:cNvPr>
          <p:cNvSpPr>
            <a:spLocks noGrp="1"/>
          </p:cNvSpPr>
          <p:nvPr>
            <p:ph type="title"/>
          </p:nvPr>
        </p:nvSpPr>
        <p:spPr/>
        <p:txBody>
          <a:bodyPr/>
          <a:lstStyle/>
          <a:p>
            <a:r>
              <a:rPr lang="en-CA" b="1">
                <a:solidFill>
                  <a:srgbClr val="46616D"/>
                </a:solidFill>
                <a:latin typeface="Arial Black" panose="020B0A04020102020204" pitchFamily="34" charset="0"/>
              </a:rPr>
              <a:t>PROCESSING</a:t>
            </a:r>
          </a:p>
        </p:txBody>
      </p:sp>
      <p:sp>
        <p:nvSpPr>
          <p:cNvPr id="5" name="Content Placeholder 4">
            <a:extLst>
              <a:ext uri="{FF2B5EF4-FFF2-40B4-BE49-F238E27FC236}">
                <a16:creationId xmlns:a16="http://schemas.microsoft.com/office/drawing/2014/main" id="{9CDD1D31-7F12-4F56-84B3-DF4AAD4883F1}"/>
              </a:ext>
            </a:extLst>
          </p:cNvPr>
          <p:cNvSpPr>
            <a:spLocks noGrp="1"/>
          </p:cNvSpPr>
          <p:nvPr>
            <p:ph idx="1"/>
          </p:nvPr>
        </p:nvSpPr>
        <p:spPr>
          <a:xfrm>
            <a:off x="237344" y="1134139"/>
            <a:ext cx="6392056" cy="5691302"/>
          </a:xfrm>
        </p:spPr>
        <p:txBody>
          <a:bodyPr/>
          <a:lstStyle/>
          <a:p>
            <a:r>
              <a:rPr lang="en-CA" b="1">
                <a:solidFill>
                  <a:srgbClr val="4F575D"/>
                </a:solidFill>
              </a:rPr>
              <a:t>Milling </a:t>
            </a:r>
          </a:p>
          <a:p>
            <a:pPr lvl="1"/>
            <a:r>
              <a:rPr lang="en-CA">
                <a:solidFill>
                  <a:srgbClr val="4F575D"/>
                </a:solidFill>
              </a:rPr>
              <a:t>Throughput:  average LOM 120,000 tonnes per day</a:t>
            </a:r>
          </a:p>
          <a:p>
            <a:pPr lvl="1"/>
            <a:r>
              <a:rPr lang="en-CA">
                <a:solidFill>
                  <a:srgbClr val="4F575D"/>
                </a:solidFill>
              </a:rPr>
              <a:t>Grinding Circuit:  40 ft SAG Mill (29 MW) + 2 x 28 ft Ball Mills (22 MW each)</a:t>
            </a:r>
          </a:p>
          <a:p>
            <a:pPr lvl="1"/>
            <a:r>
              <a:rPr lang="en-CA">
                <a:solidFill>
                  <a:srgbClr val="4F575D"/>
                </a:solidFill>
              </a:rPr>
              <a:t>Medium – soft ore:  </a:t>
            </a:r>
            <a:r>
              <a:rPr lang="en-CA" err="1">
                <a:solidFill>
                  <a:srgbClr val="4F575D"/>
                </a:solidFill>
              </a:rPr>
              <a:t>BWi</a:t>
            </a:r>
            <a:r>
              <a:rPr lang="en-CA">
                <a:solidFill>
                  <a:srgbClr val="4F575D"/>
                </a:solidFill>
              </a:rPr>
              <a:t> – 14.5 kWh/t, 200 µm primary grind</a:t>
            </a:r>
          </a:p>
          <a:p>
            <a:r>
              <a:rPr lang="en-CA" b="1">
                <a:solidFill>
                  <a:srgbClr val="4F575D"/>
                </a:solidFill>
              </a:rPr>
              <a:t>Flotation</a:t>
            </a:r>
          </a:p>
          <a:p>
            <a:pPr lvl="1"/>
            <a:r>
              <a:rPr lang="en-CA">
                <a:solidFill>
                  <a:srgbClr val="4F575D"/>
                </a:solidFill>
              </a:rPr>
              <a:t>Conventional copper/moly circuit</a:t>
            </a:r>
          </a:p>
          <a:p>
            <a:pPr lvl="1"/>
            <a:r>
              <a:rPr lang="en-CA">
                <a:solidFill>
                  <a:srgbClr val="4F575D"/>
                </a:solidFill>
              </a:rPr>
              <a:t>Recoveries:  Copper 86%, Gold 67%, Moly 71%, Silver 53%</a:t>
            </a:r>
          </a:p>
          <a:p>
            <a:pPr lvl="1"/>
            <a:r>
              <a:rPr lang="en-CA">
                <a:solidFill>
                  <a:srgbClr val="4F575D"/>
                </a:solidFill>
              </a:rPr>
              <a:t>Sulfide removal circuit to produce suitable tailings for dam construction</a:t>
            </a:r>
          </a:p>
          <a:p>
            <a:r>
              <a:rPr lang="en-CA" b="1">
                <a:solidFill>
                  <a:srgbClr val="4F575D"/>
                </a:solidFill>
              </a:rPr>
              <a:t>Heap Leach</a:t>
            </a:r>
          </a:p>
          <a:p>
            <a:pPr lvl="1"/>
            <a:r>
              <a:rPr lang="en-CA">
                <a:solidFill>
                  <a:srgbClr val="4F575D"/>
                </a:solidFill>
              </a:rPr>
              <a:t>Conventional crush/conveyer stack valley fill heap leach</a:t>
            </a:r>
          </a:p>
          <a:p>
            <a:pPr lvl="1"/>
            <a:r>
              <a:rPr lang="en-CA">
                <a:solidFill>
                  <a:srgbClr val="4F575D"/>
                </a:solidFill>
              </a:rPr>
              <a:t>25,000 tonnes per day</a:t>
            </a:r>
          </a:p>
          <a:p>
            <a:pPr lvl="1"/>
            <a:r>
              <a:rPr lang="en-CA">
                <a:solidFill>
                  <a:srgbClr val="4F575D"/>
                </a:solidFill>
              </a:rPr>
              <a:t>SART to remove copper from solution</a:t>
            </a:r>
          </a:p>
          <a:p>
            <a:pPr lvl="1"/>
            <a:r>
              <a:rPr lang="en-CA">
                <a:solidFill>
                  <a:srgbClr val="4F575D"/>
                </a:solidFill>
              </a:rPr>
              <a:t>Recoveries:  Gold 80%, Silver 26%, Copper 18%</a:t>
            </a:r>
          </a:p>
          <a:p>
            <a:endParaRPr lang="en-CA"/>
          </a:p>
        </p:txBody>
      </p:sp>
      <p:sp>
        <p:nvSpPr>
          <p:cNvPr id="3" name="Slide Number Placeholder 2">
            <a:extLst>
              <a:ext uri="{FF2B5EF4-FFF2-40B4-BE49-F238E27FC236}">
                <a16:creationId xmlns:a16="http://schemas.microsoft.com/office/drawing/2014/main" id="{48A82768-1B5B-4A17-A20F-E95D450C9E21}"/>
              </a:ext>
            </a:extLst>
          </p:cNvPr>
          <p:cNvSpPr>
            <a:spLocks noGrp="1"/>
          </p:cNvSpPr>
          <p:nvPr>
            <p:ph type="sldNum" sz="quarter" idx="12"/>
          </p:nvPr>
        </p:nvSpPr>
        <p:spPr/>
        <p:txBody>
          <a:bodyPr/>
          <a:lstStyle/>
          <a:p>
            <a:fld id="{994B6BF7-2D39-B347-90E1-8D5E032AA1EA}" type="slidenum">
              <a:rPr lang="en-ES" smtClean="0"/>
              <a:t>32</a:t>
            </a:fld>
            <a:endParaRPr lang="en-ES"/>
          </a:p>
        </p:txBody>
      </p:sp>
      <p:sp>
        <p:nvSpPr>
          <p:cNvPr id="4" name="Rectangle 3">
            <a:extLst>
              <a:ext uri="{FF2B5EF4-FFF2-40B4-BE49-F238E27FC236}">
                <a16:creationId xmlns:a16="http://schemas.microsoft.com/office/drawing/2014/main" id="{7A65921D-00B0-4688-B3CB-87A2215489A7}"/>
              </a:ext>
            </a:extLst>
          </p:cNvPr>
          <p:cNvSpPr/>
          <p:nvPr/>
        </p:nvSpPr>
        <p:spPr>
          <a:xfrm>
            <a:off x="251024" y="127865"/>
            <a:ext cx="2943434" cy="292388"/>
          </a:xfrm>
          <a:prstGeom prst="rect">
            <a:avLst/>
          </a:prstGeom>
        </p:spPr>
        <p:txBody>
          <a:bodyPr wrap="none">
            <a:spAutoFit/>
          </a:bodyPr>
          <a:lstStyle/>
          <a:p>
            <a:r>
              <a:rPr lang="en-GB" sz="1300" b="1">
                <a:solidFill>
                  <a:srgbClr val="A6610D"/>
                </a:solidFill>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
        <p:nvSpPr>
          <p:cNvPr id="6" name="Footer Placeholder 2">
            <a:extLst>
              <a:ext uri="{FF2B5EF4-FFF2-40B4-BE49-F238E27FC236}">
                <a16:creationId xmlns:a16="http://schemas.microsoft.com/office/drawing/2014/main" id="{5F0FC394-B0FF-49D2-B648-427E389B2B05}"/>
              </a:ext>
            </a:extLst>
          </p:cNvPr>
          <p:cNvSpPr>
            <a:spLocks noGrp="1"/>
          </p:cNvSpPr>
          <p:nvPr>
            <p:ph type="ftr" sz="quarter" idx="11"/>
          </p:nvPr>
        </p:nvSpPr>
        <p:spPr>
          <a:xfrm>
            <a:off x="281218" y="6458243"/>
            <a:ext cx="9613855" cy="223138"/>
          </a:xfrm>
        </p:spPr>
        <p:txBody>
          <a:bodyPr/>
          <a:lstStyle/>
          <a:p>
            <a:r>
              <a:rPr lang="en-US"/>
              <a:t>Note: Based on Casino Copper-Gold 2022 FS at base case metal prices. See “Notes” in Appendix.</a:t>
            </a:r>
          </a:p>
        </p:txBody>
      </p:sp>
      <p:pic>
        <p:nvPicPr>
          <p:cNvPr id="7" name="Picture 2">
            <a:extLst>
              <a:ext uri="{FF2B5EF4-FFF2-40B4-BE49-F238E27FC236}">
                <a16:creationId xmlns:a16="http://schemas.microsoft.com/office/drawing/2014/main" id="{B97CA030-0F12-4F61-A7C8-AECB8DD28F9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693" y="902585"/>
            <a:ext cx="5187123" cy="5153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345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639DA22-739B-A941-AA00-6F3FD8C7900C}"/>
              </a:ext>
            </a:extLst>
          </p:cNvPr>
          <p:cNvGrpSpPr/>
          <p:nvPr/>
        </p:nvGrpSpPr>
        <p:grpSpPr>
          <a:xfrm>
            <a:off x="0" y="1269104"/>
            <a:ext cx="12192000" cy="1682791"/>
            <a:chOff x="-1" y="1078360"/>
            <a:chExt cx="12084892" cy="1579540"/>
          </a:xfrm>
        </p:grpSpPr>
        <p:pic>
          <p:nvPicPr>
            <p:cNvPr id="17" name="Picture 16">
              <a:extLst>
                <a:ext uri="{FF2B5EF4-FFF2-40B4-BE49-F238E27FC236}">
                  <a16:creationId xmlns:a16="http://schemas.microsoft.com/office/drawing/2014/main" id="{A07EAA08-1FCF-D144-838C-11AEACF88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18" name="Picture 17">
              <a:extLst>
                <a:ext uri="{FF2B5EF4-FFF2-40B4-BE49-F238E27FC236}">
                  <a16:creationId xmlns:a16="http://schemas.microsoft.com/office/drawing/2014/main" id="{9691AA9D-91FD-6C47-BDAE-587FD6454F7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0" name="Rectangle 19">
            <a:extLst>
              <a:ext uri="{FF2B5EF4-FFF2-40B4-BE49-F238E27FC236}">
                <a16:creationId xmlns:a16="http://schemas.microsoft.com/office/drawing/2014/main" id="{7E30C598-3D40-A44D-BA82-465BE44AC486}"/>
              </a:ext>
            </a:extLst>
          </p:cNvPr>
          <p:cNvSpPr/>
          <p:nvPr/>
        </p:nvSpPr>
        <p:spPr>
          <a:xfrm>
            <a:off x="1145876" y="1449859"/>
            <a:ext cx="10035154" cy="4860325"/>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2EE2F-817E-4D4B-A39D-222EFF39690D}"/>
              </a:ext>
            </a:extLst>
          </p:cNvPr>
          <p:cNvSpPr>
            <a:spLocks noGrp="1"/>
          </p:cNvSpPr>
          <p:nvPr>
            <p:ph type="title"/>
          </p:nvPr>
        </p:nvSpPr>
        <p:spPr/>
        <p:txBody>
          <a:bodyPr/>
          <a:lstStyle/>
          <a:p>
            <a:r>
              <a:rPr lang="en-US" b="1">
                <a:solidFill>
                  <a:srgbClr val="46616D"/>
                </a:solidFill>
                <a:latin typeface="Arial Black" panose="020B0A04020102020204" pitchFamily="34" charset="0"/>
              </a:rPr>
              <a:t>EXCELLENT </a:t>
            </a:r>
            <a:r>
              <a:rPr lang="en-US" b="1">
                <a:solidFill>
                  <a:srgbClr val="46616D"/>
                </a:solidFill>
                <a:latin typeface="Arial Black" panose="020B0604020202020204" pitchFamily="34" charset="0"/>
                <a:cs typeface="Arial Black" panose="020B0604020202020204" pitchFamily="34" charset="0"/>
              </a:rPr>
              <a:t>CONCENTRATE QUALITY</a:t>
            </a:r>
          </a:p>
        </p:txBody>
      </p:sp>
      <p:sp>
        <p:nvSpPr>
          <p:cNvPr id="5" name="Slide Number Placeholder 4">
            <a:extLst>
              <a:ext uri="{FF2B5EF4-FFF2-40B4-BE49-F238E27FC236}">
                <a16:creationId xmlns:a16="http://schemas.microsoft.com/office/drawing/2014/main" id="{12D4C693-B1DD-974D-8FC4-BC4324B48E85}"/>
              </a:ext>
            </a:extLst>
          </p:cNvPr>
          <p:cNvSpPr>
            <a:spLocks noGrp="1"/>
          </p:cNvSpPr>
          <p:nvPr>
            <p:ph type="sldNum" sz="quarter" idx="12"/>
          </p:nvPr>
        </p:nvSpPr>
        <p:spPr/>
        <p:txBody>
          <a:bodyPr/>
          <a:lstStyle/>
          <a:p>
            <a:fld id="{B4BF503D-18A3-9041-84E8-1916E563D54F}" type="slidenum">
              <a:rPr lang="en-US" smtClean="0"/>
              <a:pPr/>
              <a:t>33</a:t>
            </a:fld>
            <a:endParaRPr lang="en-US"/>
          </a:p>
        </p:txBody>
      </p:sp>
      <p:sp>
        <p:nvSpPr>
          <p:cNvPr id="3" name="Footer Placeholder 2">
            <a:extLst>
              <a:ext uri="{FF2B5EF4-FFF2-40B4-BE49-F238E27FC236}">
                <a16:creationId xmlns:a16="http://schemas.microsoft.com/office/drawing/2014/main" id="{5C7DD9C9-95A2-EB46-BEC5-2BAFAFFB99B6}"/>
              </a:ext>
            </a:extLst>
          </p:cNvPr>
          <p:cNvSpPr>
            <a:spLocks noGrp="1"/>
          </p:cNvSpPr>
          <p:nvPr>
            <p:ph type="ftr" sz="quarter" idx="11"/>
          </p:nvPr>
        </p:nvSpPr>
        <p:spPr>
          <a:xfrm>
            <a:off x="281218" y="6458242"/>
            <a:ext cx="9613855" cy="223138"/>
          </a:xfrm>
        </p:spPr>
        <p:txBody>
          <a:bodyPr/>
          <a:lstStyle/>
          <a:p>
            <a:r>
              <a:rPr lang="en-US"/>
              <a:t>Note: based on Casino Copper-Gold 2022 FS, see “Notes” in Appendix. </a:t>
            </a:r>
          </a:p>
        </p:txBody>
      </p:sp>
      <p:graphicFrame>
        <p:nvGraphicFramePr>
          <p:cNvPr id="23" name="Table 3">
            <a:extLst>
              <a:ext uri="{FF2B5EF4-FFF2-40B4-BE49-F238E27FC236}">
                <a16:creationId xmlns:a16="http://schemas.microsoft.com/office/drawing/2014/main" id="{28F2E8FE-6C27-354D-86C2-903EF0CA7128}"/>
              </a:ext>
            </a:extLst>
          </p:cNvPr>
          <p:cNvGraphicFramePr>
            <a:graphicFrameLocks noGrp="1"/>
          </p:cNvGraphicFramePr>
          <p:nvPr/>
        </p:nvGraphicFramePr>
        <p:xfrm>
          <a:off x="1252834" y="1564682"/>
          <a:ext cx="4843166" cy="4617570"/>
        </p:xfrm>
        <a:graphic>
          <a:graphicData uri="http://schemas.openxmlformats.org/drawingml/2006/table">
            <a:tbl>
              <a:tblPr firstRow="1" bandRow="1">
                <a:tableStyleId>{5C22544A-7EE6-4342-B048-85BDC9FD1C3A}</a:tableStyleId>
              </a:tblPr>
              <a:tblGrid>
                <a:gridCol w="439934">
                  <a:extLst>
                    <a:ext uri="{9D8B030D-6E8A-4147-A177-3AD203B41FA5}">
                      <a16:colId xmlns:a16="http://schemas.microsoft.com/office/drawing/2014/main" val="1042331037"/>
                    </a:ext>
                  </a:extLst>
                </a:gridCol>
                <a:gridCol w="1467744">
                  <a:extLst>
                    <a:ext uri="{9D8B030D-6E8A-4147-A177-3AD203B41FA5}">
                      <a16:colId xmlns:a16="http://schemas.microsoft.com/office/drawing/2014/main" val="3940325558"/>
                    </a:ext>
                  </a:extLst>
                </a:gridCol>
                <a:gridCol w="1467744">
                  <a:extLst>
                    <a:ext uri="{9D8B030D-6E8A-4147-A177-3AD203B41FA5}">
                      <a16:colId xmlns:a16="http://schemas.microsoft.com/office/drawing/2014/main" val="104159446"/>
                    </a:ext>
                  </a:extLst>
                </a:gridCol>
                <a:gridCol w="1467744">
                  <a:extLst>
                    <a:ext uri="{9D8B030D-6E8A-4147-A177-3AD203B41FA5}">
                      <a16:colId xmlns:a16="http://schemas.microsoft.com/office/drawing/2014/main" val="2447171165"/>
                    </a:ext>
                  </a:extLst>
                </a:gridCol>
              </a:tblGrid>
              <a:tr h="396979">
                <a:tc rowSpan="1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kern="1200" cap="all">
                          <a:solidFill>
                            <a:srgbClr val="A6610C"/>
                          </a:solidFill>
                          <a:latin typeface="+mn-lt"/>
                          <a:ea typeface="+mn-ea"/>
                          <a:cs typeface="+mn-cs"/>
                        </a:rPr>
                        <a:t>Copper Concentrate</a:t>
                      </a:r>
                    </a:p>
                  </a:txBody>
                  <a:tcPr marL="0" marR="0" marT="50612" marB="0" vert="vert270" anchor="ctr">
                    <a:lnL w="6350" cap="flat" cmpd="sng" algn="ctr">
                      <a:noFill/>
                      <a:prstDash val="solid"/>
                      <a:round/>
                      <a:headEnd type="none" w="med" len="med"/>
                      <a:tailEnd type="none" w="med" len="med"/>
                    </a:lnL>
                    <a:lnR w="12700" cap="flat" cmpd="sng" algn="ctr">
                      <a:solidFill>
                        <a:srgbClr val="BF951B"/>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cap="all">
                          <a:solidFill>
                            <a:srgbClr val="A6610C"/>
                          </a:solidFill>
                        </a:rPr>
                        <a:t>Element</a:t>
                      </a:r>
                      <a:endParaRPr lang="en-US" sz="1500"/>
                    </a:p>
                  </a:txBody>
                  <a:tcPr marL="0" marR="0" marT="46800" marB="46800" anchor="ctr">
                    <a:lnL w="12700" cap="flat" cmpd="sng" algn="ctr">
                      <a:solidFill>
                        <a:srgbClr val="BF951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en-US" sz="1500" b="1" kern="1200" cap="all">
                          <a:solidFill>
                            <a:srgbClr val="A6610C"/>
                          </a:solidFill>
                          <a:latin typeface="+mn-lt"/>
                          <a:ea typeface="+mn-ea"/>
                          <a:cs typeface="+mn-cs"/>
                        </a:rPr>
                        <a:t>Avg Value</a:t>
                      </a:r>
                    </a:p>
                  </a:txBody>
                  <a:tcPr marL="0" marR="0" marT="46800" marB="46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en-US" sz="1500" b="1" kern="1200" cap="all">
                          <a:solidFill>
                            <a:srgbClr val="A6610C"/>
                          </a:solidFill>
                          <a:latin typeface="+mn-lt"/>
                          <a:ea typeface="+mn-ea"/>
                          <a:cs typeface="+mn-cs"/>
                        </a:rPr>
                        <a:t>Unit</a:t>
                      </a:r>
                    </a:p>
                  </a:txBody>
                  <a:tcPr marL="0" marR="0" marT="46800" marB="46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15969080"/>
                  </a:ext>
                </a:extLst>
              </a:tr>
              <a:tr h="350978">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Copper</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28</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739678771"/>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Gold</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25</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2263624856"/>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Silver</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120</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450869377"/>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Molybdenum</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0.05</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2185319076"/>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Iron</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26</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1507099102"/>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Sulphur</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36</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260791395"/>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Arsenic</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200</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680548458"/>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Antimony</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250</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2418681245"/>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Mercury</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473877738"/>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Cadmium</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40</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92214344"/>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Fluorine</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100</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1923304207"/>
                  </a:ext>
                </a:extLst>
              </a:tr>
              <a:tr h="35178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chemeClr val="bg2">
                          <a:lumMod val="75000"/>
                        </a:schemeClr>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Silica</a:t>
                      </a:r>
                    </a:p>
                  </a:txBody>
                  <a:tcPr marL="180000" marR="0" marT="5061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2</a:t>
                      </a:r>
                    </a:p>
                  </a:txBody>
                  <a:tcPr marL="0" marR="558000" marT="36000"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61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532658075"/>
                  </a:ext>
                </a:extLst>
              </a:tr>
            </a:tbl>
          </a:graphicData>
        </a:graphic>
      </p:graphicFrame>
      <p:graphicFrame>
        <p:nvGraphicFramePr>
          <p:cNvPr id="24" name="Table 3">
            <a:extLst>
              <a:ext uri="{FF2B5EF4-FFF2-40B4-BE49-F238E27FC236}">
                <a16:creationId xmlns:a16="http://schemas.microsoft.com/office/drawing/2014/main" id="{69840FA6-040C-DA4B-BD36-21A346886B3B}"/>
              </a:ext>
            </a:extLst>
          </p:cNvPr>
          <p:cNvGraphicFramePr>
            <a:graphicFrameLocks noGrp="1"/>
          </p:cNvGraphicFramePr>
          <p:nvPr/>
        </p:nvGraphicFramePr>
        <p:xfrm>
          <a:off x="6212012" y="1562906"/>
          <a:ext cx="4834593" cy="4621123"/>
        </p:xfrm>
        <a:graphic>
          <a:graphicData uri="http://schemas.openxmlformats.org/drawingml/2006/table">
            <a:tbl>
              <a:tblPr firstRow="1" bandRow="1">
                <a:tableStyleId>{5C22544A-7EE6-4342-B048-85BDC9FD1C3A}</a:tableStyleId>
              </a:tblPr>
              <a:tblGrid>
                <a:gridCol w="439155">
                  <a:extLst>
                    <a:ext uri="{9D8B030D-6E8A-4147-A177-3AD203B41FA5}">
                      <a16:colId xmlns:a16="http://schemas.microsoft.com/office/drawing/2014/main" val="3056895035"/>
                    </a:ext>
                  </a:extLst>
                </a:gridCol>
                <a:gridCol w="1465146">
                  <a:extLst>
                    <a:ext uri="{9D8B030D-6E8A-4147-A177-3AD203B41FA5}">
                      <a16:colId xmlns:a16="http://schemas.microsoft.com/office/drawing/2014/main" val="3940325558"/>
                    </a:ext>
                  </a:extLst>
                </a:gridCol>
                <a:gridCol w="1465146">
                  <a:extLst>
                    <a:ext uri="{9D8B030D-6E8A-4147-A177-3AD203B41FA5}">
                      <a16:colId xmlns:a16="http://schemas.microsoft.com/office/drawing/2014/main" val="104159446"/>
                    </a:ext>
                  </a:extLst>
                </a:gridCol>
                <a:gridCol w="1465146">
                  <a:extLst>
                    <a:ext uri="{9D8B030D-6E8A-4147-A177-3AD203B41FA5}">
                      <a16:colId xmlns:a16="http://schemas.microsoft.com/office/drawing/2014/main" val="2447171165"/>
                    </a:ext>
                  </a:extLst>
                </a:gridCol>
              </a:tblGrid>
              <a:tr h="430860">
                <a:tc row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kern="1200" cap="all">
                          <a:solidFill>
                            <a:srgbClr val="A6610C"/>
                          </a:solidFill>
                          <a:latin typeface="+mn-lt"/>
                          <a:ea typeface="+mn-ea"/>
                          <a:cs typeface="+mn-cs"/>
                        </a:rPr>
                        <a:t>Molybdenum Concentrate</a:t>
                      </a:r>
                    </a:p>
                  </a:txBody>
                  <a:tcPr marL="0" marR="0" marT="50522" marB="0" vert="vert270" anchor="ctr">
                    <a:lnL w="6350" cap="flat" cmpd="sng" algn="ctr">
                      <a:noFill/>
                      <a:prstDash val="solid"/>
                      <a:round/>
                      <a:headEnd type="none" w="med" len="med"/>
                      <a:tailEnd type="none" w="med" len="med"/>
                    </a:lnL>
                    <a:lnR w="12700" cap="flat" cmpd="sng" algn="ctr">
                      <a:solidFill>
                        <a:srgbClr val="BF951B"/>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BF951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500" b="1" cap="all">
                          <a:solidFill>
                            <a:srgbClr val="A6610C"/>
                          </a:solidFill>
                        </a:rPr>
                        <a:t>Element</a:t>
                      </a:r>
                      <a:endParaRPr lang="en-US" sz="1500"/>
                    </a:p>
                  </a:txBody>
                  <a:tcPr marL="0" marR="0" marT="46800" marB="46800" anchor="ctr">
                    <a:lnL w="12700" cap="flat" cmpd="sng" algn="ctr">
                      <a:solidFill>
                        <a:srgbClr val="BF951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en-US" sz="1500" b="1" kern="1200" cap="all">
                          <a:solidFill>
                            <a:srgbClr val="A6610C"/>
                          </a:solidFill>
                          <a:latin typeface="+mn-lt"/>
                          <a:ea typeface="+mn-ea"/>
                          <a:cs typeface="+mn-cs"/>
                        </a:rPr>
                        <a:t>Avg Value</a:t>
                      </a:r>
                    </a:p>
                  </a:txBody>
                  <a:tcPr marL="0" marR="0" marT="46800" marB="46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en-US" sz="1500" b="1" kern="1200" cap="all">
                          <a:solidFill>
                            <a:srgbClr val="A6610C"/>
                          </a:solidFill>
                          <a:latin typeface="+mn-lt"/>
                          <a:ea typeface="+mn-ea"/>
                          <a:cs typeface="+mn-cs"/>
                        </a:rPr>
                        <a:t>Unit</a:t>
                      </a:r>
                    </a:p>
                  </a:txBody>
                  <a:tcPr marL="0" marR="0" marT="46800" marB="468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Molybdenum</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57.4</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1949977322"/>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Copper</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0.39</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1641754989"/>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Rhenium</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133.5</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891601096"/>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Iron</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0.8</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1556315090"/>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Sulphur</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37.9</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660058730"/>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Arsenic</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1,659</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944976612"/>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Antimony</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100</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2716507983"/>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Mercury</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&lt;1</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3890654462"/>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Cadmium</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3</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rgbClr val="FFFBF4"/>
                    </a:solidFill>
                  </a:tcPr>
                </a:tc>
                <a:extLst>
                  <a:ext uri="{0D108BD9-81ED-4DB2-BD59-A6C34878D82A}">
                    <a16:rowId xmlns:a16="http://schemas.microsoft.com/office/drawing/2014/main" val="3981281665"/>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Fluorine</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algn="r" defTabSz="914400" rtl="0" eaLnBrk="1" latinLnBrk="0" hangingPunct="1"/>
                      <a:r>
                        <a:rPr lang="en-US" sz="1400" b="0" kern="1200">
                          <a:solidFill>
                            <a:srgbClr val="47616D"/>
                          </a:solidFill>
                          <a:latin typeface="+mn-lt"/>
                          <a:ea typeface="+mn-ea"/>
                          <a:cs typeface="+mn-cs"/>
                        </a:rPr>
                        <a:t>ND</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kern="1200">
                          <a:solidFill>
                            <a:srgbClr val="47616D"/>
                          </a:solidFill>
                          <a:latin typeface="+mn-lt"/>
                          <a:ea typeface="+mn-ea"/>
                          <a:cs typeface="+mn-cs"/>
                        </a:rPr>
                        <a:t>g/t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6350" cap="flat" cmpd="sng" algn="ctr">
                      <a:solidFill>
                        <a:srgbClr val="A8B1B3"/>
                      </a:solidFill>
                      <a:prstDash val="solid"/>
                      <a:round/>
                      <a:headEnd type="none" w="med" len="med"/>
                      <a:tailEnd type="none" w="med" len="med"/>
                    </a:lnB>
                    <a:solidFill>
                      <a:schemeClr val="bg1"/>
                    </a:solidFill>
                  </a:tcPr>
                </a:tc>
                <a:extLst>
                  <a:ext uri="{0D108BD9-81ED-4DB2-BD59-A6C34878D82A}">
                    <a16:rowId xmlns:a16="http://schemas.microsoft.com/office/drawing/2014/main" val="76967245"/>
                  </a:ext>
                </a:extLst>
              </a:tr>
              <a:tr h="380933">
                <a:tc vMerge="1">
                  <a:txBody>
                    <a:bodyPr/>
                    <a:lstStyle/>
                    <a:p>
                      <a:pPr marL="0" algn="l" defTabSz="914400" rtl="0" eaLnBrk="1" latinLnBrk="0" hangingPunct="1">
                        <a:lnSpc>
                          <a:spcPts val="1680"/>
                        </a:lnSpc>
                      </a:pPr>
                      <a:endParaRPr lang="en-US" sz="1300" b="0" kern="1200">
                        <a:solidFill>
                          <a:srgbClr val="47616D"/>
                        </a:solidFill>
                        <a:latin typeface="+mn-lt"/>
                        <a:ea typeface="+mn-ea"/>
                        <a:cs typeface="+mn-cs"/>
                      </a:endParaRPr>
                    </a:p>
                  </a:txBody>
                  <a:tcPr marL="0" marR="0" marT="46800" marB="0" anchor="ctr" anchorCtr="1">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tc>
                  <a:txBody>
                    <a:bodyPr/>
                    <a:lstStyle/>
                    <a:p>
                      <a:pPr marL="0" algn="l" defTabSz="914400" rtl="0" eaLnBrk="1" latinLnBrk="0" hangingPunct="1">
                        <a:lnSpc>
                          <a:spcPts val="1680"/>
                        </a:lnSpc>
                      </a:pPr>
                      <a:r>
                        <a:rPr lang="en-US" sz="1400" b="0" kern="1200">
                          <a:solidFill>
                            <a:srgbClr val="47616D"/>
                          </a:solidFill>
                          <a:latin typeface="+mn-lt"/>
                          <a:ea typeface="+mn-ea"/>
                          <a:cs typeface="+mn-cs"/>
                        </a:rPr>
                        <a:t>Silica</a:t>
                      </a:r>
                    </a:p>
                  </a:txBody>
                  <a:tcPr marL="180000" marR="0" marT="50522" marB="0" anchor="ctr">
                    <a:lnL w="12700" cap="flat" cmpd="sng" algn="ctr">
                      <a:solidFill>
                        <a:srgbClr val="BF951B"/>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1.74</a:t>
                      </a:r>
                    </a:p>
                  </a:txBody>
                  <a:tcPr marL="0" marR="540000" marT="50522" marB="0" anchor="ctr">
                    <a:lnL w="6350" cap="flat" cmpd="sng" algn="ctr">
                      <a:solidFill>
                        <a:srgbClr val="A8B1B3"/>
                      </a:solidFill>
                      <a:prstDash val="solid"/>
                      <a:round/>
                      <a:headEnd type="none" w="med" len="med"/>
                      <a:tailEnd type="none" w="med" len="med"/>
                    </a:lnL>
                    <a:lnR w="6350" cap="flat" cmpd="sng" algn="ctr">
                      <a:solidFill>
                        <a:srgbClr val="A8B1B3"/>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tc>
                  <a:txBody>
                    <a:bodyPr/>
                    <a:lstStyle/>
                    <a:p>
                      <a:pPr marL="0" algn="r" defTabSz="914400" rtl="0" eaLnBrk="1" latinLnBrk="0" hangingPunct="1"/>
                      <a:r>
                        <a:rPr lang="en-US" sz="1400" b="0" kern="1200">
                          <a:solidFill>
                            <a:srgbClr val="47616D"/>
                          </a:solidFill>
                          <a:latin typeface="+mn-lt"/>
                          <a:ea typeface="+mn-ea"/>
                          <a:cs typeface="+mn-cs"/>
                        </a:rPr>
                        <a:t>%</a:t>
                      </a:r>
                    </a:p>
                  </a:txBody>
                  <a:tcPr marL="0" marR="630000" marT="50522" marB="0" anchor="ctr">
                    <a:lnL w="6350" cap="flat" cmpd="sng" algn="ctr">
                      <a:solidFill>
                        <a:srgbClr val="A8B1B3"/>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8B1B3"/>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4"/>
                    </a:solidFill>
                  </a:tcPr>
                </a:tc>
                <a:extLst>
                  <a:ext uri="{0D108BD9-81ED-4DB2-BD59-A6C34878D82A}">
                    <a16:rowId xmlns:a16="http://schemas.microsoft.com/office/drawing/2014/main" val="1210869036"/>
                  </a:ext>
                </a:extLst>
              </a:tr>
            </a:tbl>
          </a:graphicData>
        </a:graphic>
      </p:graphicFrame>
      <p:sp>
        <p:nvSpPr>
          <p:cNvPr id="11" name="Rectangle 10">
            <a:extLst>
              <a:ext uri="{FF2B5EF4-FFF2-40B4-BE49-F238E27FC236}">
                <a16:creationId xmlns:a16="http://schemas.microsoft.com/office/drawing/2014/main" id="{E9BC1358-EAAE-4748-A34D-A87B10A7287F}"/>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Tree>
    <p:extLst>
      <p:ext uri="{BB962C8B-B14F-4D97-AF65-F5344CB8AC3E}">
        <p14:creationId xmlns:p14="http://schemas.microsoft.com/office/powerpoint/2010/main" val="893881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110A4A2-FE54-654D-9E1D-C0589945D127}"/>
              </a:ext>
            </a:extLst>
          </p:cNvPr>
          <p:cNvGrpSpPr/>
          <p:nvPr/>
        </p:nvGrpSpPr>
        <p:grpSpPr>
          <a:xfrm>
            <a:off x="-2" y="1351723"/>
            <a:ext cx="6016490" cy="1682791"/>
            <a:chOff x="-1" y="1078360"/>
            <a:chExt cx="5963634" cy="1579540"/>
          </a:xfrm>
        </p:grpSpPr>
        <p:pic>
          <p:nvPicPr>
            <p:cNvPr id="33" name="Picture 32">
              <a:extLst>
                <a:ext uri="{FF2B5EF4-FFF2-40B4-BE49-F238E27FC236}">
                  <a16:creationId xmlns:a16="http://schemas.microsoft.com/office/drawing/2014/main" id="{1DE1AAD8-9B7B-A745-853B-4BE44E14E1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8360"/>
              <a:ext cx="5963632" cy="1579540"/>
            </a:xfrm>
            <a:prstGeom prst="rect">
              <a:avLst/>
            </a:prstGeom>
          </p:spPr>
        </p:pic>
        <p:pic>
          <p:nvPicPr>
            <p:cNvPr id="34" name="Picture 33">
              <a:extLst>
                <a:ext uri="{FF2B5EF4-FFF2-40B4-BE49-F238E27FC236}">
                  <a16:creationId xmlns:a16="http://schemas.microsoft.com/office/drawing/2014/main" id="{8ED82A4D-9F50-DB40-9424-AEC53C2B3A3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p:txBody>
          <a:bodyPr/>
          <a:lstStyle/>
          <a:p>
            <a:r>
              <a:rPr lang="en-US" b="1">
                <a:solidFill>
                  <a:srgbClr val="46616D"/>
                </a:solidFill>
                <a:latin typeface="Arial Black" panose="020B0A04020102020204" pitchFamily="34" charset="0"/>
              </a:rPr>
              <a:t>FEASIBILITY STUDY OPERATING </a:t>
            </a:r>
            <a:r>
              <a:rPr lang="en-US" b="1">
                <a:solidFill>
                  <a:srgbClr val="46616D"/>
                </a:solidFill>
                <a:latin typeface="Arial Black" panose="020B0604020202020204" pitchFamily="34" charset="0"/>
                <a:cs typeface="Arial Black" panose="020B0604020202020204" pitchFamily="34" charset="0"/>
              </a:rPr>
              <a:t>COST</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34</a:t>
            </a:fld>
            <a:endParaRPr lang="en-US"/>
          </a:p>
        </p:txBody>
      </p:sp>
      <p:sp>
        <p:nvSpPr>
          <p:cNvPr id="3" name="Footer Placeholder 2">
            <a:extLst>
              <a:ext uri="{FF2B5EF4-FFF2-40B4-BE49-F238E27FC236}">
                <a16:creationId xmlns:a16="http://schemas.microsoft.com/office/drawing/2014/main" id="{8840F260-CCAF-1E41-8FCA-885B159C80E8}"/>
              </a:ext>
            </a:extLst>
          </p:cNvPr>
          <p:cNvSpPr>
            <a:spLocks noGrp="1"/>
          </p:cNvSpPr>
          <p:nvPr>
            <p:ph type="ftr" sz="quarter" idx="11"/>
          </p:nvPr>
        </p:nvSpPr>
        <p:spPr>
          <a:xfrm>
            <a:off x="281218" y="6458242"/>
            <a:ext cx="9613855" cy="223138"/>
          </a:xfrm>
        </p:spPr>
        <p:txBody>
          <a:bodyPr/>
          <a:lstStyle/>
          <a:p>
            <a:r>
              <a:rPr lang="en-US"/>
              <a:t>Note: Based on Casino Copper-Gold 2022 FS at base case metal prices. See “Notes” in Appendix.</a:t>
            </a:r>
          </a:p>
        </p:txBody>
      </p:sp>
      <p:sp>
        <p:nvSpPr>
          <p:cNvPr id="22" name="Rectangle 21">
            <a:extLst>
              <a:ext uri="{FF2B5EF4-FFF2-40B4-BE49-F238E27FC236}">
                <a16:creationId xmlns:a16="http://schemas.microsoft.com/office/drawing/2014/main" id="{CB92E50F-4D97-4743-B911-8AB0E81B84F2}"/>
              </a:ext>
            </a:extLst>
          </p:cNvPr>
          <p:cNvSpPr/>
          <p:nvPr/>
        </p:nvSpPr>
        <p:spPr>
          <a:xfrm>
            <a:off x="1136823" y="1449859"/>
            <a:ext cx="5271726" cy="4689104"/>
          </a:xfrm>
          <a:prstGeom prst="rect">
            <a:avLst/>
          </a:prstGeom>
          <a:solidFill>
            <a:srgbClr val="A8B1B3"/>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3">
            <a:extLst>
              <a:ext uri="{FF2B5EF4-FFF2-40B4-BE49-F238E27FC236}">
                <a16:creationId xmlns:a16="http://schemas.microsoft.com/office/drawing/2014/main" id="{9FB6619B-D9C5-4B4F-848D-1FC0A5E53C75}"/>
              </a:ext>
            </a:extLst>
          </p:cNvPr>
          <p:cNvGraphicFramePr>
            <a:graphicFrameLocks noGrp="1"/>
          </p:cNvGraphicFramePr>
          <p:nvPr/>
        </p:nvGraphicFramePr>
        <p:xfrm>
          <a:off x="1262823" y="1562411"/>
          <a:ext cx="5013991" cy="4419727"/>
        </p:xfrm>
        <a:graphic>
          <a:graphicData uri="http://schemas.openxmlformats.org/drawingml/2006/table">
            <a:tbl>
              <a:tblPr firstRow="1" bandRow="1">
                <a:tableStyleId>{5C22544A-7EE6-4342-B048-85BDC9FD1C3A}</a:tableStyleId>
              </a:tblPr>
              <a:tblGrid>
                <a:gridCol w="1495875">
                  <a:extLst>
                    <a:ext uri="{9D8B030D-6E8A-4147-A177-3AD203B41FA5}">
                      <a16:colId xmlns:a16="http://schemas.microsoft.com/office/drawing/2014/main" val="3940325558"/>
                    </a:ext>
                  </a:extLst>
                </a:gridCol>
                <a:gridCol w="2270502">
                  <a:extLst>
                    <a:ext uri="{9D8B030D-6E8A-4147-A177-3AD203B41FA5}">
                      <a16:colId xmlns:a16="http://schemas.microsoft.com/office/drawing/2014/main" val="104159446"/>
                    </a:ext>
                  </a:extLst>
                </a:gridCol>
                <a:gridCol w="1247614">
                  <a:extLst>
                    <a:ext uri="{9D8B030D-6E8A-4147-A177-3AD203B41FA5}">
                      <a16:colId xmlns:a16="http://schemas.microsoft.com/office/drawing/2014/main" val="2447171165"/>
                    </a:ext>
                  </a:extLst>
                </a:gridCol>
              </a:tblGrid>
              <a:tr h="513727">
                <a:tc gridSpan="2">
                  <a:txBody>
                    <a:bodyPr/>
                    <a:lstStyle/>
                    <a:p>
                      <a:pPr marL="0" indent="0">
                        <a:lnSpc>
                          <a:spcPct val="100000"/>
                        </a:lnSpc>
                        <a:spcBef>
                          <a:spcPts val="0"/>
                        </a:spcBef>
                        <a:buNone/>
                      </a:pPr>
                      <a:endParaRPr lang="en-US" sz="1400" b="1" cap="all">
                        <a:solidFill>
                          <a:srgbClr val="A6610D"/>
                        </a:solidFill>
                      </a:endParaRPr>
                    </a:p>
                  </a:txBody>
                  <a:tcPr marL="144000" marT="0" marB="0">
                    <a:lnL w="6350" cap="flat" cmpd="sng" algn="ctr">
                      <a:solidFill>
                        <a:schemeClr val="bg2">
                          <a:lumMod val="75000"/>
                        </a:schemeClr>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hMerge="1">
                  <a:txBody>
                    <a:bodyPr/>
                    <a:lstStyle/>
                    <a:p>
                      <a:pPr>
                        <a:lnSpc>
                          <a:spcPts val="1680"/>
                        </a:lnSpc>
                      </a:pPr>
                      <a:endParaRPr lang="en-US" sz="1300" b="0">
                        <a:solidFill>
                          <a:srgbClr val="47616D"/>
                        </a:solidFill>
                        <a:latin typeface="+mn-lt"/>
                      </a:endParaRPr>
                    </a:p>
                  </a:txBody>
                  <a:tcPr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algn="ctr"/>
                      <a:r>
                        <a:rPr lang="en-US" sz="1200" b="1" i="0" kern="1200">
                          <a:solidFill>
                            <a:srgbClr val="A6610D"/>
                          </a:solidFill>
                          <a:latin typeface="Arial Black" panose="020B0604020202020204" pitchFamily="34" charset="0"/>
                          <a:ea typeface="+mn-ea"/>
                          <a:cs typeface="Arial Black" panose="020B0604020202020204" pitchFamily="34" charset="0"/>
                        </a:rPr>
                        <a:t>LOM</a:t>
                      </a:r>
                    </a:p>
                    <a:p>
                      <a:pPr algn="r"/>
                      <a:r>
                        <a:rPr lang="en-US" sz="1200" b="1" i="0" kern="1200">
                          <a:solidFill>
                            <a:srgbClr val="A6610D"/>
                          </a:solidFill>
                          <a:latin typeface="Arial Black" panose="020B0604020202020204" pitchFamily="34" charset="0"/>
                          <a:ea typeface="+mn-ea"/>
                          <a:cs typeface="Arial Black" panose="020B0604020202020204" pitchFamily="34" charset="0"/>
                        </a:rPr>
                        <a:t>(C$/TONNE)</a:t>
                      </a:r>
                    </a:p>
                  </a:txBody>
                  <a:tcPr marL="36000" marR="162000" marT="0" marB="0" anchor="ctr">
                    <a:lnL w="6350" cap="flat" cmpd="sng" algn="ctr">
                      <a:solidFill>
                        <a:srgbClr val="AFABAB"/>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1470305063"/>
                  </a:ext>
                </a:extLst>
              </a:tr>
              <a:tr h="558000">
                <a:tc rowSpan="4">
                  <a:txBody>
                    <a:bodyPr/>
                    <a:lstStyle/>
                    <a:p>
                      <a:r>
                        <a:rPr lang="en-US" sz="1400" b="1" kern="1200" cap="all">
                          <a:solidFill>
                            <a:srgbClr val="A6610D"/>
                          </a:solidFill>
                          <a:latin typeface="+mn-lt"/>
                          <a:ea typeface="+mn-ea"/>
                          <a:cs typeface="+mn-cs"/>
                        </a:rPr>
                        <a:t>MILLING </a:t>
                      </a:r>
                      <a:br>
                        <a:rPr lang="en-US" sz="1400" b="1" kern="1200" cap="all">
                          <a:solidFill>
                            <a:srgbClr val="A6610D"/>
                          </a:solidFill>
                          <a:latin typeface="+mn-lt"/>
                          <a:ea typeface="+mn-ea"/>
                          <a:cs typeface="+mn-cs"/>
                        </a:rPr>
                      </a:br>
                      <a:r>
                        <a:rPr lang="en-US" sz="1400" b="1" kern="1200" cap="all">
                          <a:solidFill>
                            <a:srgbClr val="A6610D"/>
                          </a:solidFill>
                          <a:latin typeface="+mn-lt"/>
                          <a:ea typeface="+mn-ea"/>
                          <a:cs typeface="+mn-cs"/>
                        </a:rPr>
                        <a:t>OPERATION</a:t>
                      </a:r>
                    </a:p>
                  </a:txBody>
                  <a:tcPr marL="108000" marT="1188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solidFill>
                  </a:tcPr>
                </a:tc>
                <a:tc>
                  <a:txBody>
                    <a:bodyPr/>
                    <a:lstStyle/>
                    <a:p>
                      <a:pPr>
                        <a:lnSpc>
                          <a:spcPts val="1680"/>
                        </a:lnSpc>
                      </a:pPr>
                      <a:r>
                        <a:rPr lang="en-US" sz="1400" b="0" kern="1200">
                          <a:solidFill>
                            <a:srgbClr val="47616D"/>
                          </a:solidFill>
                          <a:latin typeface="+mn-lt"/>
                          <a:ea typeface="+mn-ea"/>
                          <a:cs typeface="+mn-cs"/>
                        </a:rPr>
                        <a:t>Milling</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6"/>
                    </a:solidFill>
                  </a:tcPr>
                </a:tc>
                <a:tc>
                  <a:txBody>
                    <a:bodyPr/>
                    <a:lstStyle/>
                    <a:p>
                      <a:pPr algn="r"/>
                      <a:r>
                        <a:rPr lang="en-US" sz="1400" b="0" kern="1200">
                          <a:solidFill>
                            <a:srgbClr val="47616D"/>
                          </a:solidFill>
                          <a:latin typeface="+mn-lt"/>
                          <a:ea typeface="+mn-ea"/>
                          <a:cs typeface="+mn-cs"/>
                        </a:rPr>
                        <a:t>$6.42</a:t>
                      </a:r>
                    </a:p>
                  </a:txBody>
                  <a:tcPr marL="36000"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6"/>
                    </a:solidFill>
                  </a:tcPr>
                </a:tc>
                <a:extLst>
                  <a:ext uri="{0D108BD9-81ED-4DB2-BD59-A6C34878D82A}">
                    <a16:rowId xmlns:a16="http://schemas.microsoft.com/office/drawing/2014/main" val="1181204957"/>
                  </a:ext>
                </a:extLst>
              </a:tr>
              <a:tr h="558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0" kern="1200">
                          <a:solidFill>
                            <a:srgbClr val="47616D"/>
                          </a:solidFill>
                          <a:latin typeface="+mn-lt"/>
                          <a:ea typeface="+mn-ea"/>
                          <a:cs typeface="+mn-cs"/>
                        </a:rPr>
                        <a:t>Mining</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tc>
                  <a:txBody>
                    <a:bodyPr/>
                    <a:lstStyle/>
                    <a:p>
                      <a:pPr algn="r"/>
                      <a:r>
                        <a:rPr lang="en-US" sz="1400" b="0" kern="1200">
                          <a:solidFill>
                            <a:srgbClr val="47616D"/>
                          </a:solidFill>
                          <a:latin typeface="+mn-lt"/>
                          <a:ea typeface="+mn-ea"/>
                          <a:cs typeface="+mn-cs"/>
                        </a:rPr>
                        <a:t>$4.28</a:t>
                      </a:r>
                    </a:p>
                  </a:txBody>
                  <a:tcPr marL="36000"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chemeClr val="bg1"/>
                    </a:solidFill>
                  </a:tcPr>
                </a:tc>
                <a:extLst>
                  <a:ext uri="{0D108BD9-81ED-4DB2-BD59-A6C34878D82A}">
                    <a16:rowId xmlns:a16="http://schemas.microsoft.com/office/drawing/2014/main" val="3891601096"/>
                  </a:ext>
                </a:extLst>
              </a:tr>
              <a:tr h="558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0" kern="1200">
                          <a:solidFill>
                            <a:srgbClr val="47616D"/>
                          </a:solidFill>
                          <a:latin typeface="+mn-lt"/>
                          <a:ea typeface="+mn-ea"/>
                          <a:cs typeface="+mn-cs"/>
                        </a:rPr>
                        <a:t>General &amp; Administrative</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5"/>
                    </a:solidFill>
                  </a:tcPr>
                </a:tc>
                <a:tc>
                  <a:txBody>
                    <a:bodyPr/>
                    <a:lstStyle/>
                    <a:p>
                      <a:pPr algn="r"/>
                      <a:r>
                        <a:rPr lang="en-US" sz="1400" b="0" kern="1200">
                          <a:solidFill>
                            <a:srgbClr val="47616D"/>
                          </a:solidFill>
                          <a:latin typeface="+mn-lt"/>
                          <a:ea typeface="+mn-ea"/>
                          <a:cs typeface="+mn-cs"/>
                        </a:rPr>
                        <a:t>$0.46</a:t>
                      </a:r>
                    </a:p>
                  </a:txBody>
                  <a:tcPr marL="36000"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6350" cap="flat" cmpd="sng" algn="ctr">
                      <a:solidFill>
                        <a:srgbClr val="A5A5A5"/>
                      </a:solidFill>
                      <a:prstDash val="solid"/>
                      <a:round/>
                      <a:headEnd type="none" w="med" len="med"/>
                      <a:tailEnd type="none" w="med" len="med"/>
                    </a:lnB>
                    <a:solidFill>
                      <a:srgbClr val="FFFBF5"/>
                    </a:solidFill>
                  </a:tcPr>
                </a:tc>
                <a:extLst>
                  <a:ext uri="{0D108BD9-81ED-4DB2-BD59-A6C34878D82A}">
                    <a16:rowId xmlns:a16="http://schemas.microsoft.com/office/drawing/2014/main" val="3890654462"/>
                  </a:ext>
                </a:extLst>
              </a:tr>
              <a:tr h="558000">
                <a:tc vMerge="1">
                  <a:txBody>
                    <a:bodyPr/>
                    <a:lstStyle/>
                    <a:p>
                      <a:endParaRPr lang="en-US" sz="1200"/>
                    </a:p>
                  </a:txBody>
                  <a:tcP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a:lnSpc>
                          <a:spcPts val="1680"/>
                        </a:lnSpc>
                      </a:pPr>
                      <a:r>
                        <a:rPr lang="en-US" sz="1400" b="1" kern="1200">
                          <a:solidFill>
                            <a:srgbClr val="47616D"/>
                          </a:solidFill>
                          <a:latin typeface="+mn-lt"/>
                          <a:ea typeface="+mn-ea"/>
                          <a:cs typeface="+mn-cs"/>
                        </a:rPr>
                        <a:t>Total</a:t>
                      </a:r>
                      <a:endParaRPr lang="en-US" sz="1400" b="1">
                        <a:solidFill>
                          <a:srgbClr val="47616D"/>
                        </a:solidFill>
                        <a:latin typeface="+mn-lt"/>
                      </a:endParaRP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kern="1200">
                          <a:solidFill>
                            <a:srgbClr val="47616D"/>
                          </a:solidFill>
                          <a:latin typeface="+mn-lt"/>
                          <a:ea typeface="+mn-ea"/>
                          <a:cs typeface="+mn-cs"/>
                        </a:rPr>
                        <a:t>$11.16</a:t>
                      </a:r>
                      <a:endParaRPr kumimoji="0" lang="en-US" sz="1400" b="1" i="0" u="none" strike="noStrike" kern="1200" cap="none" spc="0" normalizeH="0" baseline="0" noProof="0">
                        <a:ln>
                          <a:noFill/>
                        </a:ln>
                        <a:solidFill>
                          <a:srgbClr val="47616D"/>
                        </a:solidFill>
                        <a:effectLst/>
                        <a:uLnTx/>
                        <a:uFillTx/>
                        <a:latin typeface="+mn-lt"/>
                        <a:ea typeface="+mn-ea"/>
                        <a:cs typeface="+mn-cs"/>
                      </a:endParaRPr>
                    </a:p>
                  </a:txBody>
                  <a:tcPr marL="36000"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5A5A5"/>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3981281665"/>
                  </a:ext>
                </a:extLst>
              </a:tr>
              <a:tr h="5580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all">
                          <a:solidFill>
                            <a:srgbClr val="A6610D"/>
                          </a:solidFill>
                        </a:rPr>
                        <a:t>HEAP LEACH OPERATION</a:t>
                      </a:r>
                    </a:p>
                  </a:txBody>
                  <a:tcPr marL="108000" marT="118800">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baseline="0">
                          <a:solidFill>
                            <a:srgbClr val="47616D"/>
                          </a:solidFill>
                          <a:latin typeface="+mn-lt"/>
                        </a:rPr>
                        <a:t>Heap Leach Operation</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tc>
                  <a:txBody>
                    <a:bodyPr/>
                    <a:lstStyle/>
                    <a:p>
                      <a:pPr algn="r"/>
                      <a:r>
                        <a:rPr lang="en-US" sz="1400" b="0" kern="1200">
                          <a:solidFill>
                            <a:srgbClr val="47616D"/>
                          </a:solidFill>
                          <a:latin typeface="+mn-lt"/>
                          <a:ea typeface="+mn-ea"/>
                          <a:cs typeface="+mn-cs"/>
                        </a:rPr>
                        <a:t>$1.93</a:t>
                      </a:r>
                    </a:p>
                  </a:txBody>
                  <a:tcPr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FFFBF5"/>
                    </a:solidFill>
                  </a:tcPr>
                </a:tc>
                <a:extLst>
                  <a:ext uri="{0D108BD9-81ED-4DB2-BD59-A6C34878D82A}">
                    <a16:rowId xmlns:a16="http://schemas.microsoft.com/office/drawing/2014/main" val="76967245"/>
                  </a:ext>
                </a:extLst>
              </a:tr>
              <a:tr h="5580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0" baseline="0">
                          <a:solidFill>
                            <a:srgbClr val="47616D"/>
                          </a:solidFill>
                          <a:latin typeface="+mn-lt"/>
                        </a:rPr>
                        <a:t>ADR/SART</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tc>
                  <a:txBody>
                    <a:bodyPr/>
                    <a:lstStyle/>
                    <a:p>
                      <a:pPr algn="r"/>
                      <a:r>
                        <a:rPr lang="en-US" sz="1400" b="0" kern="1200">
                          <a:solidFill>
                            <a:srgbClr val="47616D"/>
                          </a:solidFill>
                          <a:latin typeface="+mn-lt"/>
                          <a:ea typeface="+mn-ea"/>
                          <a:cs typeface="+mn-cs"/>
                        </a:rPr>
                        <a:t>$4.80</a:t>
                      </a:r>
                    </a:p>
                  </a:txBody>
                  <a:tcPr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chemeClr val="bg1"/>
                    </a:solidFill>
                  </a:tcPr>
                </a:tc>
                <a:extLst>
                  <a:ext uri="{0D108BD9-81ED-4DB2-BD59-A6C34878D82A}">
                    <a16:rowId xmlns:a16="http://schemas.microsoft.com/office/drawing/2014/main" val="2053651466"/>
                  </a:ext>
                </a:extLst>
              </a:tr>
              <a:tr h="558000">
                <a:tc vMerge="1">
                  <a:txBody>
                    <a:bodyPr/>
                    <a:lstStyle/>
                    <a:p>
                      <a:endParaRPr lang="en-ES"/>
                    </a:p>
                  </a:txBody>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baseline="0">
                          <a:solidFill>
                            <a:srgbClr val="47616D"/>
                          </a:solidFill>
                          <a:latin typeface="+mn-lt"/>
                        </a:rPr>
                        <a:t>Total</a:t>
                      </a:r>
                    </a:p>
                  </a:txBody>
                  <a:tcPr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tc>
                  <a:txBody>
                    <a:bodyPr/>
                    <a:lstStyle/>
                    <a:p>
                      <a:pPr algn="r"/>
                      <a:r>
                        <a:rPr lang="en-US" sz="1400" b="1" kern="1200">
                          <a:solidFill>
                            <a:srgbClr val="47616D"/>
                          </a:solidFill>
                          <a:latin typeface="+mn-lt"/>
                          <a:ea typeface="+mn-ea"/>
                          <a:cs typeface="+mn-cs"/>
                        </a:rPr>
                        <a:t>$6.73</a:t>
                      </a:r>
                    </a:p>
                  </a:txBody>
                  <a:tcPr marR="396000" anchor="ctr">
                    <a:lnL w="6350" cap="flat" cmpd="sng" algn="ctr">
                      <a:solidFill>
                        <a:schemeClr val="bg2">
                          <a:lumMod val="75000"/>
                        </a:schemeClr>
                      </a:solidFill>
                      <a:prstDash val="solid"/>
                      <a:round/>
                      <a:headEnd type="none" w="med" len="med"/>
                      <a:tailEnd type="none" w="med" len="med"/>
                    </a:lnL>
                    <a:lnR w="6350" cap="flat" cmpd="sng" algn="ctr">
                      <a:solidFill>
                        <a:schemeClr val="bg2">
                          <a:lumMod val="75000"/>
                        </a:schemeClr>
                      </a:solidFill>
                      <a:prstDash val="solid"/>
                      <a:round/>
                      <a:headEnd type="none" w="med" len="med"/>
                      <a:tailEnd type="none" w="med" len="med"/>
                    </a:lnR>
                    <a:lnT w="6350" cap="flat" cmpd="sng" algn="ctr">
                      <a:solidFill>
                        <a:srgbClr val="AFABA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1450125656"/>
                  </a:ext>
                </a:extLst>
              </a:tr>
            </a:tbl>
          </a:graphicData>
        </a:graphic>
      </p:graphicFrame>
      <p:pic>
        <p:nvPicPr>
          <p:cNvPr id="5" name="Picture 4">
            <a:extLst>
              <a:ext uri="{FF2B5EF4-FFF2-40B4-BE49-F238E27FC236}">
                <a16:creationId xmlns:a16="http://schemas.microsoft.com/office/drawing/2014/main" id="{34853B1F-8962-B642-B032-DDC424A04DD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34549" y="1449859"/>
            <a:ext cx="5420108" cy="4689104"/>
          </a:xfrm>
          <a:prstGeom prst="rect">
            <a:avLst/>
          </a:prstGeom>
          <a:ln w="12700">
            <a:solidFill>
              <a:srgbClr val="97A4B8"/>
            </a:solidFill>
          </a:ln>
        </p:spPr>
      </p:pic>
      <p:sp>
        <p:nvSpPr>
          <p:cNvPr id="11" name="Rectangle 10">
            <a:extLst>
              <a:ext uri="{FF2B5EF4-FFF2-40B4-BE49-F238E27FC236}">
                <a16:creationId xmlns:a16="http://schemas.microsoft.com/office/drawing/2014/main" id="{61C833C6-73B7-4ECB-8E7C-4913CC268044}"/>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Tree>
    <p:extLst>
      <p:ext uri="{BB962C8B-B14F-4D97-AF65-F5344CB8AC3E}">
        <p14:creationId xmlns:p14="http://schemas.microsoft.com/office/powerpoint/2010/main" val="3722836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61B059F-88B1-7E4F-81F6-B99D637C209E}"/>
              </a:ext>
            </a:extLst>
          </p:cNvPr>
          <p:cNvGrpSpPr/>
          <p:nvPr/>
        </p:nvGrpSpPr>
        <p:grpSpPr>
          <a:xfrm>
            <a:off x="0" y="1205844"/>
            <a:ext cx="6016490" cy="1682791"/>
            <a:chOff x="-1" y="1078360"/>
            <a:chExt cx="5963634" cy="1579540"/>
          </a:xfrm>
        </p:grpSpPr>
        <p:pic>
          <p:nvPicPr>
            <p:cNvPr id="35" name="Picture 34">
              <a:extLst>
                <a:ext uri="{FF2B5EF4-FFF2-40B4-BE49-F238E27FC236}">
                  <a16:creationId xmlns:a16="http://schemas.microsoft.com/office/drawing/2014/main" id="{DB0A232B-701F-CB4C-ADCB-187C8853C6B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8360"/>
              <a:ext cx="5963632" cy="1579540"/>
            </a:xfrm>
            <a:prstGeom prst="rect">
              <a:avLst/>
            </a:prstGeom>
          </p:spPr>
        </p:pic>
        <p:pic>
          <p:nvPicPr>
            <p:cNvPr id="37" name="Picture 36">
              <a:extLst>
                <a:ext uri="{FF2B5EF4-FFF2-40B4-BE49-F238E27FC236}">
                  <a16:creationId xmlns:a16="http://schemas.microsoft.com/office/drawing/2014/main" id="{DF4178B1-63E8-F84D-BF00-6C35CE5DFD7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3" name="Rectangle 2">
            <a:extLst>
              <a:ext uri="{FF2B5EF4-FFF2-40B4-BE49-F238E27FC236}">
                <a16:creationId xmlns:a16="http://schemas.microsoft.com/office/drawing/2014/main" id="{1A60A64A-5C4D-944B-9B30-254CDADAD846}"/>
              </a:ext>
            </a:extLst>
          </p:cNvPr>
          <p:cNvSpPr/>
          <p:nvPr/>
        </p:nvSpPr>
        <p:spPr>
          <a:xfrm>
            <a:off x="1113183" y="1332042"/>
            <a:ext cx="10654748" cy="5082910"/>
          </a:xfrm>
          <a:prstGeom prst="rect">
            <a:avLst/>
          </a:prstGeom>
          <a:solidFill>
            <a:srgbClr val="F8FB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x</a:t>
            </a:r>
          </a:p>
        </p:txBody>
      </p:sp>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37344" y="228929"/>
            <a:ext cx="10176039" cy="810286"/>
          </a:xfrm>
        </p:spPr>
        <p:txBody>
          <a:bodyPr wrap="square" anchor="t" anchorCtr="0">
            <a:spAutoFit/>
          </a:bodyPr>
          <a:lstStyle/>
          <a:p>
            <a:pPr>
              <a:lnSpc>
                <a:spcPts val="2800"/>
              </a:lnSpc>
            </a:pPr>
            <a:r>
              <a:rPr lang="en-US"/>
              <a:t>5</a:t>
            </a:r>
            <a:r>
              <a:rPr lang="en-US" baseline="30000"/>
              <a:t>th</a:t>
            </a:r>
            <a:r>
              <a:rPr lang="en-US"/>
              <a:t> LARGEST UNDEVELOPED COPPER-GOLD PROJECT</a:t>
            </a:r>
            <a:br>
              <a:rPr lang="en-US" b="1">
                <a:solidFill>
                  <a:srgbClr val="4F575D"/>
                </a:solidFill>
                <a:latin typeface="Arial Black" panose="020B0604020202020204" pitchFamily="34" charset="0"/>
                <a:cs typeface="Arial Black" panose="020B0604020202020204" pitchFamily="34" charset="0"/>
              </a:rPr>
            </a:br>
            <a:r>
              <a:rPr lang="en-US" b="1">
                <a:solidFill>
                  <a:srgbClr val="46616D"/>
                </a:solidFill>
                <a:latin typeface="Arial Black" panose="020B0A04020102020204" pitchFamily="34" charset="0"/>
              </a:rPr>
              <a:t>CONTROLLED BY A JUNIOR</a:t>
            </a:r>
            <a:endParaRPr lang="en-ES" sz="2400" b="1">
              <a:solidFill>
                <a:srgbClr val="46616D"/>
              </a:solidFill>
              <a:latin typeface="Arial Black" panose="020B0A04020102020204" pitchFamily="34" charset="0"/>
            </a:endParaRPr>
          </a:p>
        </p:txBody>
      </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fld id="{DA9E4BAC-55B2-F44F-9957-0074160C827B}" type="slidenum">
              <a:rPr lang="en-ES" smtClean="0"/>
              <a:t>35</a:t>
            </a:fld>
            <a:endParaRPr lang="en-ES"/>
          </a:p>
        </p:txBody>
      </p:sp>
      <p:graphicFrame>
        <p:nvGraphicFramePr>
          <p:cNvPr id="9" name="Chart 8">
            <a:extLst>
              <a:ext uri="{FF2B5EF4-FFF2-40B4-BE49-F238E27FC236}">
                <a16:creationId xmlns:a16="http://schemas.microsoft.com/office/drawing/2014/main" id="{E90EA2C1-3881-BB40-839D-B31CC4C27BDA}"/>
              </a:ext>
            </a:extLst>
          </p:cNvPr>
          <p:cNvGraphicFramePr>
            <a:graphicFrameLocks/>
          </p:cNvGraphicFramePr>
          <p:nvPr>
            <p:extLst>
              <p:ext uri="{D42A27DB-BD31-4B8C-83A1-F6EECF244321}">
                <p14:modId xmlns:p14="http://schemas.microsoft.com/office/powerpoint/2010/main" val="2753465449"/>
              </p:ext>
            </p:extLst>
          </p:nvPr>
        </p:nvGraphicFramePr>
        <p:xfrm>
          <a:off x="1280160" y="1490810"/>
          <a:ext cx="10371238" cy="4924142"/>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a:extLst>
              <a:ext uri="{FF2B5EF4-FFF2-40B4-BE49-F238E27FC236}">
                <a16:creationId xmlns:a16="http://schemas.microsoft.com/office/drawing/2014/main" id="{5804AEE3-6A50-6740-BB1E-C4081FB9BEE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7925" y="3201085"/>
            <a:ext cx="501373" cy="501373"/>
          </a:xfrm>
          <a:prstGeom prst="rect">
            <a:avLst/>
          </a:prstGeom>
        </p:spPr>
      </p:pic>
      <p:sp>
        <p:nvSpPr>
          <p:cNvPr id="7" name="TextBox 6">
            <a:extLst>
              <a:ext uri="{FF2B5EF4-FFF2-40B4-BE49-F238E27FC236}">
                <a16:creationId xmlns:a16="http://schemas.microsoft.com/office/drawing/2014/main" id="{E9AD6DBB-3C87-A741-931E-8AB19D266C2C}"/>
              </a:ext>
            </a:extLst>
          </p:cNvPr>
          <p:cNvSpPr txBox="1"/>
          <p:nvPr/>
        </p:nvSpPr>
        <p:spPr>
          <a:xfrm>
            <a:off x="3746676" y="2668545"/>
            <a:ext cx="2100255" cy="461665"/>
          </a:xfrm>
          <a:prstGeom prst="rect">
            <a:avLst/>
          </a:prstGeom>
          <a:solidFill>
            <a:srgbClr val="81A173"/>
          </a:solidFill>
          <a:ln>
            <a:solidFill>
              <a:srgbClr val="81A173"/>
            </a:solidFill>
          </a:ln>
        </p:spPr>
        <p:txBody>
          <a:bodyPr wrap="none" rtlCol="0">
            <a:spAutoFit/>
          </a:bodyPr>
          <a:lstStyle/>
          <a:p>
            <a:pPr algn="ctr"/>
            <a:r>
              <a:rPr lang="en-US" sz="1200" b="1">
                <a:solidFill>
                  <a:schemeClr val="bg1"/>
                </a:solidFill>
              </a:rPr>
              <a:t>CASINO</a:t>
            </a:r>
            <a:r>
              <a:rPr lang="en-US" sz="1200">
                <a:solidFill>
                  <a:schemeClr val="bg1"/>
                </a:solidFill>
              </a:rPr>
              <a:t> </a:t>
            </a:r>
          </a:p>
          <a:p>
            <a:pPr algn="ctr"/>
            <a:r>
              <a:rPr lang="en-US" sz="1200" b="1">
                <a:solidFill>
                  <a:schemeClr val="bg1"/>
                </a:solidFill>
              </a:rPr>
              <a:t>COPPER-GOLD PROJECT</a:t>
            </a:r>
          </a:p>
        </p:txBody>
      </p:sp>
      <p:grpSp>
        <p:nvGrpSpPr>
          <p:cNvPr id="19" name="Group 18">
            <a:extLst>
              <a:ext uri="{FF2B5EF4-FFF2-40B4-BE49-F238E27FC236}">
                <a16:creationId xmlns:a16="http://schemas.microsoft.com/office/drawing/2014/main" id="{95BBF03C-D536-AB43-B6D0-993C6192E33E}"/>
              </a:ext>
            </a:extLst>
          </p:cNvPr>
          <p:cNvGrpSpPr/>
          <p:nvPr/>
        </p:nvGrpSpPr>
        <p:grpSpPr>
          <a:xfrm>
            <a:off x="8411986" y="1490810"/>
            <a:ext cx="3039922" cy="1260621"/>
            <a:chOff x="5647807" y="3925528"/>
            <a:chExt cx="3039922" cy="1260621"/>
          </a:xfrm>
        </p:grpSpPr>
        <p:sp>
          <p:nvSpPr>
            <p:cNvPr id="20" name="Rectangle 19">
              <a:extLst>
                <a:ext uri="{FF2B5EF4-FFF2-40B4-BE49-F238E27FC236}">
                  <a16:creationId xmlns:a16="http://schemas.microsoft.com/office/drawing/2014/main" id="{B7DD9237-1820-F14C-BBFA-D79806EB3843}"/>
                </a:ext>
              </a:extLst>
            </p:cNvPr>
            <p:cNvSpPr/>
            <p:nvPr/>
          </p:nvSpPr>
          <p:spPr>
            <a:xfrm>
              <a:off x="5647807" y="3925528"/>
              <a:ext cx="3039921" cy="1260621"/>
            </a:xfrm>
            <a:prstGeom prst="rect">
              <a:avLst/>
            </a:prstGeom>
            <a:solidFill>
              <a:schemeClr val="bg1"/>
            </a:solidFill>
            <a:ln>
              <a:solidFill>
                <a:srgbClr val="BF9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AFC070B-8407-0542-A1ED-1A44F6002E0F}"/>
                </a:ext>
              </a:extLst>
            </p:cNvPr>
            <p:cNvSpPr/>
            <p:nvPr/>
          </p:nvSpPr>
          <p:spPr>
            <a:xfrm>
              <a:off x="5888055" y="4089893"/>
              <a:ext cx="108000" cy="108000"/>
            </a:xfrm>
            <a:prstGeom prst="rect">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6E09DCEB-9697-2E45-AA22-9790AFA1F922}"/>
                </a:ext>
              </a:extLst>
            </p:cNvPr>
            <p:cNvSpPr txBox="1"/>
            <p:nvPr/>
          </p:nvSpPr>
          <p:spPr>
            <a:xfrm>
              <a:off x="6041671" y="4012621"/>
              <a:ext cx="2392645" cy="276999"/>
            </a:xfrm>
            <a:prstGeom prst="rect">
              <a:avLst/>
            </a:prstGeom>
            <a:noFill/>
          </p:spPr>
          <p:txBody>
            <a:bodyPr wrap="square" rtlCol="0">
              <a:spAutoFit/>
            </a:bodyPr>
            <a:lstStyle/>
            <a:p>
              <a:r>
                <a:rPr lang="en-CA" sz="1200">
                  <a:solidFill>
                    <a:srgbClr val="4F575D"/>
                  </a:solidFill>
                </a:rPr>
                <a:t>Junior controlled copper project</a:t>
              </a:r>
            </a:p>
          </p:txBody>
        </p:sp>
        <p:sp>
          <p:nvSpPr>
            <p:cNvPr id="23" name="TextBox 22">
              <a:extLst>
                <a:ext uri="{FF2B5EF4-FFF2-40B4-BE49-F238E27FC236}">
                  <a16:creationId xmlns:a16="http://schemas.microsoft.com/office/drawing/2014/main" id="{E0A09CFD-D878-3D4F-8D35-EC1B6362994A}"/>
                </a:ext>
              </a:extLst>
            </p:cNvPr>
            <p:cNvSpPr txBox="1"/>
            <p:nvPr/>
          </p:nvSpPr>
          <p:spPr>
            <a:xfrm>
              <a:off x="6041671" y="4380766"/>
              <a:ext cx="2392645" cy="276999"/>
            </a:xfrm>
            <a:prstGeom prst="rect">
              <a:avLst/>
            </a:prstGeom>
            <a:noFill/>
          </p:spPr>
          <p:txBody>
            <a:bodyPr wrap="square" rtlCol="0">
              <a:spAutoFit/>
            </a:bodyPr>
            <a:lstStyle/>
            <a:p>
              <a:r>
                <a:rPr lang="en-CA" sz="1200">
                  <a:solidFill>
                    <a:srgbClr val="4F575D"/>
                  </a:solidFill>
                </a:rPr>
                <a:t>Major controlled copper project</a:t>
              </a:r>
            </a:p>
          </p:txBody>
        </p:sp>
        <p:sp>
          <p:nvSpPr>
            <p:cNvPr id="24" name="TextBox 23">
              <a:extLst>
                <a:ext uri="{FF2B5EF4-FFF2-40B4-BE49-F238E27FC236}">
                  <a16:creationId xmlns:a16="http://schemas.microsoft.com/office/drawing/2014/main" id="{E3D1B22F-466A-E84D-9169-36564B598BD8}"/>
                </a:ext>
              </a:extLst>
            </p:cNvPr>
            <p:cNvSpPr txBox="1"/>
            <p:nvPr/>
          </p:nvSpPr>
          <p:spPr>
            <a:xfrm>
              <a:off x="6041669" y="4748910"/>
              <a:ext cx="2646060" cy="276999"/>
            </a:xfrm>
            <a:prstGeom prst="rect">
              <a:avLst/>
            </a:prstGeom>
            <a:noFill/>
          </p:spPr>
          <p:txBody>
            <a:bodyPr wrap="square" rtlCol="0">
              <a:spAutoFit/>
            </a:bodyPr>
            <a:lstStyle/>
            <a:p>
              <a:r>
                <a:rPr lang="en-CA" sz="1200">
                  <a:solidFill>
                    <a:srgbClr val="4F575D"/>
                  </a:solidFill>
                </a:rPr>
                <a:t>WRN’s Casino Copper-Gold project</a:t>
              </a:r>
            </a:p>
          </p:txBody>
        </p:sp>
        <p:sp>
          <p:nvSpPr>
            <p:cNvPr id="25" name="Rectangle 24">
              <a:extLst>
                <a:ext uri="{FF2B5EF4-FFF2-40B4-BE49-F238E27FC236}">
                  <a16:creationId xmlns:a16="http://schemas.microsoft.com/office/drawing/2014/main" id="{E1A945A2-3782-1742-8D64-A0D1B9C4E7DA}"/>
                </a:ext>
              </a:extLst>
            </p:cNvPr>
            <p:cNvSpPr/>
            <p:nvPr/>
          </p:nvSpPr>
          <p:spPr>
            <a:xfrm>
              <a:off x="5832142" y="4766871"/>
              <a:ext cx="216000" cy="216000"/>
            </a:xfrm>
            <a:prstGeom prst="rect">
              <a:avLst/>
            </a:prstGeom>
            <a:solidFill>
              <a:srgbClr val="81A173">
                <a:alpha val="19846"/>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5082E08-20AA-1444-9535-DA1015590261}"/>
                </a:ext>
              </a:extLst>
            </p:cNvPr>
            <p:cNvSpPr/>
            <p:nvPr/>
          </p:nvSpPr>
          <p:spPr>
            <a:xfrm>
              <a:off x="5888055" y="4472030"/>
              <a:ext cx="108000" cy="108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4C5DAFAF-2072-894E-BA8D-377B0ED5504E}"/>
                </a:ext>
              </a:extLst>
            </p:cNvPr>
            <p:cNvSpPr/>
            <p:nvPr/>
          </p:nvSpPr>
          <p:spPr>
            <a:xfrm>
              <a:off x="5886142" y="4820871"/>
              <a:ext cx="108000" cy="108000"/>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TextBox 4">
            <a:extLst>
              <a:ext uri="{FF2B5EF4-FFF2-40B4-BE49-F238E27FC236}">
                <a16:creationId xmlns:a16="http://schemas.microsoft.com/office/drawing/2014/main" id="{8D38BD7D-F3FC-724F-9DFC-30A400377917}"/>
              </a:ext>
            </a:extLst>
          </p:cNvPr>
          <p:cNvSpPr txBox="1"/>
          <p:nvPr/>
        </p:nvSpPr>
        <p:spPr>
          <a:xfrm rot="16200000">
            <a:off x="1801702" y="1504343"/>
            <a:ext cx="448841" cy="138499"/>
          </a:xfrm>
          <a:prstGeom prst="rect">
            <a:avLst/>
          </a:prstGeom>
          <a:noFill/>
        </p:spPr>
        <p:txBody>
          <a:bodyPr wrap="square" lIns="0" tIns="0" rIns="0" bIns="0" rtlCol="0">
            <a:spAutoFit/>
          </a:bodyPr>
          <a:lstStyle/>
          <a:p>
            <a:r>
              <a:rPr lang="en-US" sz="900">
                <a:solidFill>
                  <a:srgbClr val="4F575D"/>
                </a:solidFill>
              </a:rPr>
              <a:t>Alaska</a:t>
            </a:r>
          </a:p>
        </p:txBody>
      </p:sp>
      <p:sp>
        <p:nvSpPr>
          <p:cNvPr id="29" name="TextBox 28">
            <a:extLst>
              <a:ext uri="{FF2B5EF4-FFF2-40B4-BE49-F238E27FC236}">
                <a16:creationId xmlns:a16="http://schemas.microsoft.com/office/drawing/2014/main" id="{10CB3E3B-F4F9-1C4B-BA3C-15A8AD3F1A0E}"/>
              </a:ext>
            </a:extLst>
          </p:cNvPr>
          <p:cNvSpPr txBox="1"/>
          <p:nvPr/>
        </p:nvSpPr>
        <p:spPr>
          <a:xfrm rot="16200000">
            <a:off x="3040593" y="3098012"/>
            <a:ext cx="934542" cy="138499"/>
          </a:xfrm>
          <a:prstGeom prst="rect">
            <a:avLst/>
          </a:prstGeom>
          <a:noFill/>
        </p:spPr>
        <p:txBody>
          <a:bodyPr wrap="square" lIns="0" tIns="0" rIns="0" bIns="0" rtlCol="0">
            <a:spAutoFit/>
          </a:bodyPr>
          <a:lstStyle/>
          <a:p>
            <a:r>
              <a:rPr lang="en-US" sz="900">
                <a:solidFill>
                  <a:srgbClr val="4F575D"/>
                </a:solidFill>
              </a:rPr>
              <a:t>Ecuador</a:t>
            </a:r>
          </a:p>
        </p:txBody>
      </p:sp>
      <p:sp>
        <p:nvSpPr>
          <p:cNvPr id="30" name="TextBox 29">
            <a:extLst>
              <a:ext uri="{FF2B5EF4-FFF2-40B4-BE49-F238E27FC236}">
                <a16:creationId xmlns:a16="http://schemas.microsoft.com/office/drawing/2014/main" id="{B0775506-CA31-ED4D-B17B-BFAE4E787DB1}"/>
              </a:ext>
            </a:extLst>
          </p:cNvPr>
          <p:cNvSpPr txBox="1"/>
          <p:nvPr/>
        </p:nvSpPr>
        <p:spPr>
          <a:xfrm rot="16200000">
            <a:off x="3256635" y="3206191"/>
            <a:ext cx="934542" cy="138499"/>
          </a:xfrm>
          <a:prstGeom prst="rect">
            <a:avLst/>
          </a:prstGeom>
          <a:noFill/>
        </p:spPr>
        <p:txBody>
          <a:bodyPr wrap="square" lIns="0" tIns="0" rIns="0" bIns="0" rtlCol="0">
            <a:spAutoFit/>
          </a:bodyPr>
          <a:lstStyle/>
          <a:p>
            <a:r>
              <a:rPr lang="en-US" sz="900">
                <a:solidFill>
                  <a:srgbClr val="4F575D"/>
                </a:solidFill>
              </a:rPr>
              <a:t>Argentina</a:t>
            </a:r>
          </a:p>
        </p:txBody>
      </p:sp>
      <p:sp>
        <p:nvSpPr>
          <p:cNvPr id="31" name="TextBox 30">
            <a:extLst>
              <a:ext uri="{FF2B5EF4-FFF2-40B4-BE49-F238E27FC236}">
                <a16:creationId xmlns:a16="http://schemas.microsoft.com/office/drawing/2014/main" id="{DECC069D-C7D7-8345-BA7F-F72099D56B44}"/>
              </a:ext>
            </a:extLst>
          </p:cNvPr>
          <p:cNvSpPr txBox="1"/>
          <p:nvPr/>
        </p:nvSpPr>
        <p:spPr>
          <a:xfrm rot="16200000">
            <a:off x="4956927" y="3829190"/>
            <a:ext cx="934542" cy="138499"/>
          </a:xfrm>
          <a:prstGeom prst="rect">
            <a:avLst/>
          </a:prstGeom>
          <a:noFill/>
        </p:spPr>
        <p:txBody>
          <a:bodyPr wrap="square" lIns="0" tIns="0" rIns="0" bIns="0" rtlCol="0">
            <a:spAutoFit/>
          </a:bodyPr>
          <a:lstStyle/>
          <a:p>
            <a:r>
              <a:rPr lang="en-US" sz="900">
                <a:solidFill>
                  <a:srgbClr val="4F575D"/>
                </a:solidFill>
              </a:rPr>
              <a:t>Chile</a:t>
            </a:r>
          </a:p>
        </p:txBody>
      </p:sp>
      <p:sp>
        <p:nvSpPr>
          <p:cNvPr id="32" name="TextBox 31">
            <a:extLst>
              <a:ext uri="{FF2B5EF4-FFF2-40B4-BE49-F238E27FC236}">
                <a16:creationId xmlns:a16="http://schemas.microsoft.com/office/drawing/2014/main" id="{B5572C84-20CD-8441-A8AD-6EB78BE4B2B7}"/>
              </a:ext>
            </a:extLst>
          </p:cNvPr>
          <p:cNvSpPr txBox="1"/>
          <p:nvPr/>
        </p:nvSpPr>
        <p:spPr>
          <a:xfrm rot="16200000">
            <a:off x="5177992" y="3894502"/>
            <a:ext cx="934542" cy="138499"/>
          </a:xfrm>
          <a:prstGeom prst="rect">
            <a:avLst/>
          </a:prstGeom>
          <a:noFill/>
        </p:spPr>
        <p:txBody>
          <a:bodyPr wrap="square" lIns="0" tIns="0" rIns="0" bIns="0" rtlCol="0">
            <a:spAutoFit/>
          </a:bodyPr>
          <a:lstStyle/>
          <a:p>
            <a:r>
              <a:rPr lang="en-US" sz="900">
                <a:solidFill>
                  <a:srgbClr val="4F575D"/>
                </a:solidFill>
              </a:rPr>
              <a:t>Nevada</a:t>
            </a:r>
          </a:p>
        </p:txBody>
      </p:sp>
      <p:sp>
        <p:nvSpPr>
          <p:cNvPr id="34" name="TextBox 33">
            <a:extLst>
              <a:ext uri="{FF2B5EF4-FFF2-40B4-BE49-F238E27FC236}">
                <a16:creationId xmlns:a16="http://schemas.microsoft.com/office/drawing/2014/main" id="{12B7749F-0462-0E4D-B0D2-8C9B11FC9885}"/>
              </a:ext>
            </a:extLst>
          </p:cNvPr>
          <p:cNvSpPr txBox="1"/>
          <p:nvPr/>
        </p:nvSpPr>
        <p:spPr>
          <a:xfrm rot="16200000">
            <a:off x="5600025" y="3979913"/>
            <a:ext cx="934542" cy="138499"/>
          </a:xfrm>
          <a:prstGeom prst="rect">
            <a:avLst/>
          </a:prstGeom>
          <a:noFill/>
        </p:spPr>
        <p:txBody>
          <a:bodyPr wrap="square" lIns="0" tIns="0" rIns="0" bIns="0" rtlCol="0">
            <a:spAutoFit/>
          </a:bodyPr>
          <a:lstStyle/>
          <a:p>
            <a:r>
              <a:rPr lang="en-US" sz="900">
                <a:solidFill>
                  <a:srgbClr val="4F575D"/>
                </a:solidFill>
              </a:rPr>
              <a:t>Minnesota</a:t>
            </a:r>
          </a:p>
        </p:txBody>
      </p:sp>
      <p:sp>
        <p:nvSpPr>
          <p:cNvPr id="36" name="TextBox 35">
            <a:extLst>
              <a:ext uri="{FF2B5EF4-FFF2-40B4-BE49-F238E27FC236}">
                <a16:creationId xmlns:a16="http://schemas.microsoft.com/office/drawing/2014/main" id="{52146B20-550F-2741-B7FF-B57E0FD14C7C}"/>
              </a:ext>
            </a:extLst>
          </p:cNvPr>
          <p:cNvSpPr txBox="1"/>
          <p:nvPr/>
        </p:nvSpPr>
        <p:spPr>
          <a:xfrm rot="16200000">
            <a:off x="7308247" y="4223036"/>
            <a:ext cx="934542" cy="138499"/>
          </a:xfrm>
          <a:prstGeom prst="rect">
            <a:avLst/>
          </a:prstGeom>
          <a:noFill/>
        </p:spPr>
        <p:txBody>
          <a:bodyPr wrap="square" lIns="0" tIns="0" rIns="0" bIns="0" rtlCol="0">
            <a:spAutoFit/>
          </a:bodyPr>
          <a:lstStyle/>
          <a:p>
            <a:r>
              <a:rPr lang="en-US" sz="900">
                <a:solidFill>
                  <a:srgbClr val="4F575D"/>
                </a:solidFill>
              </a:rPr>
              <a:t>Peru</a:t>
            </a:r>
          </a:p>
        </p:txBody>
      </p:sp>
      <p:sp>
        <p:nvSpPr>
          <p:cNvPr id="39" name="TextBox 38">
            <a:extLst>
              <a:ext uri="{FF2B5EF4-FFF2-40B4-BE49-F238E27FC236}">
                <a16:creationId xmlns:a16="http://schemas.microsoft.com/office/drawing/2014/main" id="{F476E6AE-E108-EF46-8AE6-CB2993E28167}"/>
              </a:ext>
            </a:extLst>
          </p:cNvPr>
          <p:cNvSpPr txBox="1"/>
          <p:nvPr/>
        </p:nvSpPr>
        <p:spPr>
          <a:xfrm rot="16200000">
            <a:off x="7745351" y="4223036"/>
            <a:ext cx="934542" cy="138499"/>
          </a:xfrm>
          <a:prstGeom prst="rect">
            <a:avLst/>
          </a:prstGeom>
          <a:noFill/>
        </p:spPr>
        <p:txBody>
          <a:bodyPr wrap="square" lIns="0" tIns="0" rIns="0" bIns="0" rtlCol="0">
            <a:spAutoFit/>
          </a:bodyPr>
          <a:lstStyle/>
          <a:p>
            <a:r>
              <a:rPr lang="en-US" sz="900">
                <a:solidFill>
                  <a:srgbClr val="4F575D"/>
                </a:solidFill>
              </a:rPr>
              <a:t>Ecuador</a:t>
            </a:r>
          </a:p>
        </p:txBody>
      </p:sp>
      <p:sp>
        <p:nvSpPr>
          <p:cNvPr id="40" name="TextBox 39">
            <a:extLst>
              <a:ext uri="{FF2B5EF4-FFF2-40B4-BE49-F238E27FC236}">
                <a16:creationId xmlns:a16="http://schemas.microsoft.com/office/drawing/2014/main" id="{619435A6-6D99-CD41-BAA8-7A6D98C96754}"/>
              </a:ext>
            </a:extLst>
          </p:cNvPr>
          <p:cNvSpPr txBox="1"/>
          <p:nvPr/>
        </p:nvSpPr>
        <p:spPr>
          <a:xfrm rot="16200000">
            <a:off x="8373375" y="4296461"/>
            <a:ext cx="934542" cy="138499"/>
          </a:xfrm>
          <a:prstGeom prst="rect">
            <a:avLst/>
          </a:prstGeom>
          <a:noFill/>
        </p:spPr>
        <p:txBody>
          <a:bodyPr wrap="square" lIns="0" tIns="0" rIns="0" bIns="0" rtlCol="0">
            <a:spAutoFit/>
          </a:bodyPr>
          <a:lstStyle/>
          <a:p>
            <a:r>
              <a:rPr lang="en-US" sz="900">
                <a:solidFill>
                  <a:srgbClr val="4F575D"/>
                </a:solidFill>
              </a:rPr>
              <a:t>Chile</a:t>
            </a:r>
          </a:p>
        </p:txBody>
      </p:sp>
      <p:sp>
        <p:nvSpPr>
          <p:cNvPr id="41" name="TextBox 40">
            <a:extLst>
              <a:ext uri="{FF2B5EF4-FFF2-40B4-BE49-F238E27FC236}">
                <a16:creationId xmlns:a16="http://schemas.microsoft.com/office/drawing/2014/main" id="{1B023979-B734-B84C-B477-59686F1DCDC8}"/>
              </a:ext>
            </a:extLst>
          </p:cNvPr>
          <p:cNvSpPr txBox="1"/>
          <p:nvPr/>
        </p:nvSpPr>
        <p:spPr>
          <a:xfrm rot="16200000">
            <a:off x="8589415" y="4296461"/>
            <a:ext cx="934542" cy="138499"/>
          </a:xfrm>
          <a:prstGeom prst="rect">
            <a:avLst/>
          </a:prstGeom>
          <a:noFill/>
        </p:spPr>
        <p:txBody>
          <a:bodyPr wrap="square" lIns="0" tIns="0" rIns="0" bIns="0" rtlCol="0">
            <a:spAutoFit/>
          </a:bodyPr>
          <a:lstStyle/>
          <a:p>
            <a:r>
              <a:rPr lang="en-US" sz="900">
                <a:solidFill>
                  <a:srgbClr val="4F575D"/>
                </a:solidFill>
              </a:rPr>
              <a:t>Argentina/Chile</a:t>
            </a:r>
          </a:p>
        </p:txBody>
      </p:sp>
      <p:sp>
        <p:nvSpPr>
          <p:cNvPr id="42" name="TextBox 41">
            <a:extLst>
              <a:ext uri="{FF2B5EF4-FFF2-40B4-BE49-F238E27FC236}">
                <a16:creationId xmlns:a16="http://schemas.microsoft.com/office/drawing/2014/main" id="{BAA5CE0F-C1D9-9046-8CD2-B9DE31C3A734}"/>
              </a:ext>
            </a:extLst>
          </p:cNvPr>
          <p:cNvSpPr txBox="1"/>
          <p:nvPr/>
        </p:nvSpPr>
        <p:spPr>
          <a:xfrm rot="16200000">
            <a:off x="8800432" y="4316557"/>
            <a:ext cx="934542" cy="138499"/>
          </a:xfrm>
          <a:prstGeom prst="rect">
            <a:avLst/>
          </a:prstGeom>
          <a:noFill/>
        </p:spPr>
        <p:txBody>
          <a:bodyPr wrap="square" lIns="0" tIns="0" rIns="0" bIns="0" rtlCol="0">
            <a:spAutoFit/>
          </a:bodyPr>
          <a:lstStyle/>
          <a:p>
            <a:r>
              <a:rPr lang="en-US" sz="900">
                <a:solidFill>
                  <a:srgbClr val="4F575D"/>
                </a:solidFill>
              </a:rPr>
              <a:t>Peru</a:t>
            </a:r>
          </a:p>
        </p:txBody>
      </p:sp>
      <p:sp>
        <p:nvSpPr>
          <p:cNvPr id="43" name="TextBox 42">
            <a:extLst>
              <a:ext uri="{FF2B5EF4-FFF2-40B4-BE49-F238E27FC236}">
                <a16:creationId xmlns:a16="http://schemas.microsoft.com/office/drawing/2014/main" id="{CE6D2DFF-65DB-FE43-8101-BEE5A19FE469}"/>
              </a:ext>
            </a:extLst>
          </p:cNvPr>
          <p:cNvSpPr txBox="1"/>
          <p:nvPr/>
        </p:nvSpPr>
        <p:spPr>
          <a:xfrm rot="16200000">
            <a:off x="9004261" y="4326605"/>
            <a:ext cx="934542" cy="138499"/>
          </a:xfrm>
          <a:prstGeom prst="rect">
            <a:avLst/>
          </a:prstGeom>
          <a:noFill/>
        </p:spPr>
        <p:txBody>
          <a:bodyPr wrap="square" lIns="0" tIns="0" rIns="0" bIns="0" rtlCol="0">
            <a:spAutoFit/>
          </a:bodyPr>
          <a:lstStyle/>
          <a:p>
            <a:r>
              <a:rPr lang="en-US" sz="900">
                <a:solidFill>
                  <a:srgbClr val="4F575D"/>
                </a:solidFill>
              </a:rPr>
              <a:t>Peru</a:t>
            </a:r>
          </a:p>
        </p:txBody>
      </p:sp>
      <p:sp>
        <p:nvSpPr>
          <p:cNvPr id="44" name="TextBox 43">
            <a:extLst>
              <a:ext uri="{FF2B5EF4-FFF2-40B4-BE49-F238E27FC236}">
                <a16:creationId xmlns:a16="http://schemas.microsoft.com/office/drawing/2014/main" id="{7CE2D870-0CA2-E34F-AF6B-20583C879867}"/>
              </a:ext>
            </a:extLst>
          </p:cNvPr>
          <p:cNvSpPr txBox="1"/>
          <p:nvPr/>
        </p:nvSpPr>
        <p:spPr>
          <a:xfrm rot="16200000">
            <a:off x="9428683" y="4361773"/>
            <a:ext cx="934542" cy="138499"/>
          </a:xfrm>
          <a:prstGeom prst="rect">
            <a:avLst/>
          </a:prstGeom>
          <a:noFill/>
        </p:spPr>
        <p:txBody>
          <a:bodyPr wrap="square" lIns="0" tIns="0" rIns="0" bIns="0" rtlCol="0">
            <a:spAutoFit/>
          </a:bodyPr>
          <a:lstStyle/>
          <a:p>
            <a:r>
              <a:rPr lang="en-US" sz="900">
                <a:solidFill>
                  <a:srgbClr val="4F575D"/>
                </a:solidFill>
              </a:rPr>
              <a:t>BC</a:t>
            </a:r>
          </a:p>
        </p:txBody>
      </p:sp>
      <p:sp>
        <p:nvSpPr>
          <p:cNvPr id="45" name="TextBox 44">
            <a:extLst>
              <a:ext uri="{FF2B5EF4-FFF2-40B4-BE49-F238E27FC236}">
                <a16:creationId xmlns:a16="http://schemas.microsoft.com/office/drawing/2014/main" id="{9219FD39-D92E-E443-92DB-4D64984CD2FE}"/>
              </a:ext>
            </a:extLst>
          </p:cNvPr>
          <p:cNvSpPr txBox="1"/>
          <p:nvPr/>
        </p:nvSpPr>
        <p:spPr>
          <a:xfrm rot="16200000">
            <a:off x="10084689" y="4422091"/>
            <a:ext cx="934542" cy="138499"/>
          </a:xfrm>
          <a:prstGeom prst="rect">
            <a:avLst/>
          </a:prstGeom>
          <a:noFill/>
        </p:spPr>
        <p:txBody>
          <a:bodyPr wrap="square" lIns="0" tIns="0" rIns="0" bIns="0" rtlCol="0">
            <a:spAutoFit/>
          </a:bodyPr>
          <a:lstStyle/>
          <a:p>
            <a:r>
              <a:rPr lang="en-US" sz="900">
                <a:solidFill>
                  <a:srgbClr val="4F575D"/>
                </a:solidFill>
              </a:rPr>
              <a:t>Nevada</a:t>
            </a:r>
          </a:p>
        </p:txBody>
      </p:sp>
      <p:sp>
        <p:nvSpPr>
          <p:cNvPr id="46" name="TextBox 45">
            <a:extLst>
              <a:ext uri="{FF2B5EF4-FFF2-40B4-BE49-F238E27FC236}">
                <a16:creationId xmlns:a16="http://schemas.microsoft.com/office/drawing/2014/main" id="{BCAD81A0-0AB1-F64F-BF12-2E60EEBB6265}"/>
              </a:ext>
            </a:extLst>
          </p:cNvPr>
          <p:cNvSpPr txBox="1"/>
          <p:nvPr/>
        </p:nvSpPr>
        <p:spPr>
          <a:xfrm rot="16200000">
            <a:off x="10496672" y="4437163"/>
            <a:ext cx="934542" cy="138499"/>
          </a:xfrm>
          <a:prstGeom prst="rect">
            <a:avLst/>
          </a:prstGeom>
          <a:noFill/>
        </p:spPr>
        <p:txBody>
          <a:bodyPr wrap="square" lIns="0" tIns="0" rIns="0" bIns="0" rtlCol="0">
            <a:spAutoFit/>
          </a:bodyPr>
          <a:lstStyle/>
          <a:p>
            <a:r>
              <a:rPr lang="en-US" sz="900">
                <a:solidFill>
                  <a:srgbClr val="4F575D"/>
                </a:solidFill>
              </a:rPr>
              <a:t>Namibia</a:t>
            </a:r>
          </a:p>
        </p:txBody>
      </p:sp>
      <p:sp>
        <p:nvSpPr>
          <p:cNvPr id="47" name="TextBox 46">
            <a:extLst>
              <a:ext uri="{FF2B5EF4-FFF2-40B4-BE49-F238E27FC236}">
                <a16:creationId xmlns:a16="http://schemas.microsoft.com/office/drawing/2014/main" id="{D7A134DB-52DD-224E-AADB-E45C1AF6E194}"/>
              </a:ext>
            </a:extLst>
          </p:cNvPr>
          <p:cNvSpPr txBox="1"/>
          <p:nvPr/>
        </p:nvSpPr>
        <p:spPr>
          <a:xfrm rot="16200000">
            <a:off x="10707688" y="4437163"/>
            <a:ext cx="934542" cy="138499"/>
          </a:xfrm>
          <a:prstGeom prst="rect">
            <a:avLst/>
          </a:prstGeom>
          <a:noFill/>
        </p:spPr>
        <p:txBody>
          <a:bodyPr wrap="square" lIns="0" tIns="0" rIns="0" bIns="0" rtlCol="0">
            <a:spAutoFit/>
          </a:bodyPr>
          <a:lstStyle/>
          <a:p>
            <a:r>
              <a:rPr lang="en-US" sz="900">
                <a:solidFill>
                  <a:srgbClr val="4F575D"/>
                </a:solidFill>
              </a:rPr>
              <a:t>Colorado</a:t>
            </a:r>
          </a:p>
        </p:txBody>
      </p:sp>
      <p:sp>
        <p:nvSpPr>
          <p:cNvPr id="48" name="TextBox 47">
            <a:extLst>
              <a:ext uri="{FF2B5EF4-FFF2-40B4-BE49-F238E27FC236}">
                <a16:creationId xmlns:a16="http://schemas.microsoft.com/office/drawing/2014/main" id="{5105A29B-E77F-8049-AEA3-D453B8AB5B92}"/>
              </a:ext>
            </a:extLst>
          </p:cNvPr>
          <p:cNvSpPr txBox="1"/>
          <p:nvPr/>
        </p:nvSpPr>
        <p:spPr>
          <a:xfrm rot="16200000">
            <a:off x="10928753" y="4437163"/>
            <a:ext cx="934542" cy="138499"/>
          </a:xfrm>
          <a:prstGeom prst="rect">
            <a:avLst/>
          </a:prstGeom>
          <a:noFill/>
        </p:spPr>
        <p:txBody>
          <a:bodyPr wrap="square" lIns="0" tIns="0" rIns="0" bIns="0" rtlCol="0">
            <a:spAutoFit/>
          </a:bodyPr>
          <a:lstStyle/>
          <a:p>
            <a:r>
              <a:rPr lang="en-US" sz="900">
                <a:solidFill>
                  <a:srgbClr val="4F575D"/>
                </a:solidFill>
              </a:rPr>
              <a:t>BC</a:t>
            </a:r>
          </a:p>
        </p:txBody>
      </p:sp>
      <p:sp>
        <p:nvSpPr>
          <p:cNvPr id="49" name="TextBox 48">
            <a:extLst>
              <a:ext uri="{FF2B5EF4-FFF2-40B4-BE49-F238E27FC236}">
                <a16:creationId xmlns:a16="http://schemas.microsoft.com/office/drawing/2014/main" id="{C3FD0C0E-2F08-3D4A-BE16-7BEB66A95C66}"/>
              </a:ext>
            </a:extLst>
          </p:cNvPr>
          <p:cNvSpPr txBox="1"/>
          <p:nvPr/>
        </p:nvSpPr>
        <p:spPr>
          <a:xfrm rot="16200000">
            <a:off x="2002669" y="1630686"/>
            <a:ext cx="448841" cy="138499"/>
          </a:xfrm>
          <a:prstGeom prst="rect">
            <a:avLst/>
          </a:prstGeom>
          <a:noFill/>
        </p:spPr>
        <p:txBody>
          <a:bodyPr wrap="square" lIns="0" tIns="0" rIns="0" bIns="0" rtlCol="0">
            <a:spAutoFit/>
          </a:bodyPr>
          <a:lstStyle/>
          <a:p>
            <a:r>
              <a:rPr lang="en-US" sz="900">
                <a:solidFill>
                  <a:srgbClr val="4F575D"/>
                </a:solidFill>
              </a:rPr>
              <a:t>BC</a:t>
            </a:r>
          </a:p>
        </p:txBody>
      </p:sp>
      <p:sp>
        <p:nvSpPr>
          <p:cNvPr id="14" name="Triangle 13">
            <a:extLst>
              <a:ext uri="{FF2B5EF4-FFF2-40B4-BE49-F238E27FC236}">
                <a16:creationId xmlns:a16="http://schemas.microsoft.com/office/drawing/2014/main" id="{C5BB9D70-E0BD-F041-BAB8-6AD2D9402A12}"/>
              </a:ext>
            </a:extLst>
          </p:cNvPr>
          <p:cNvSpPr/>
          <p:nvPr/>
        </p:nvSpPr>
        <p:spPr>
          <a:xfrm>
            <a:off x="1954468" y="1979327"/>
            <a:ext cx="141210" cy="84288"/>
          </a:xfrm>
          <a:prstGeom prst="triangle">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94D55F0-C92C-6F4A-B6FE-9BE368C90CD6}"/>
              </a:ext>
            </a:extLst>
          </p:cNvPr>
          <p:cNvSpPr txBox="1"/>
          <p:nvPr/>
        </p:nvSpPr>
        <p:spPr>
          <a:xfrm>
            <a:off x="1922291" y="1822933"/>
            <a:ext cx="207664" cy="138499"/>
          </a:xfrm>
          <a:prstGeom prst="rect">
            <a:avLst/>
          </a:prstGeom>
          <a:noFill/>
        </p:spPr>
        <p:txBody>
          <a:bodyPr wrap="square" lIns="0" tIns="0" rIns="0" bIns="0" rtlCol="0">
            <a:spAutoFit/>
          </a:bodyPr>
          <a:lstStyle/>
          <a:p>
            <a:pPr algn="ctr"/>
            <a:r>
              <a:rPr lang="en-US" sz="900" b="1">
                <a:solidFill>
                  <a:srgbClr val="A6610D"/>
                </a:solidFill>
              </a:rPr>
              <a:t>150</a:t>
            </a:r>
          </a:p>
        </p:txBody>
      </p:sp>
      <p:sp>
        <p:nvSpPr>
          <p:cNvPr id="56" name="Triangle 55">
            <a:extLst>
              <a:ext uri="{FF2B5EF4-FFF2-40B4-BE49-F238E27FC236}">
                <a16:creationId xmlns:a16="http://schemas.microsoft.com/office/drawing/2014/main" id="{2252B360-12D6-EC47-8F0D-8C628E31EC97}"/>
              </a:ext>
            </a:extLst>
          </p:cNvPr>
          <p:cNvSpPr/>
          <p:nvPr/>
        </p:nvSpPr>
        <p:spPr>
          <a:xfrm>
            <a:off x="2161278" y="2081545"/>
            <a:ext cx="141210" cy="84288"/>
          </a:xfrm>
          <a:prstGeom prst="triangle">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23699DA-BFCB-EF4D-BA74-F0096EBAAB1D}"/>
              </a:ext>
            </a:extLst>
          </p:cNvPr>
          <p:cNvSpPr txBox="1"/>
          <p:nvPr/>
        </p:nvSpPr>
        <p:spPr>
          <a:xfrm>
            <a:off x="2125869" y="1945871"/>
            <a:ext cx="207664" cy="138499"/>
          </a:xfrm>
          <a:prstGeom prst="rect">
            <a:avLst/>
          </a:prstGeom>
          <a:noFill/>
        </p:spPr>
        <p:txBody>
          <a:bodyPr wrap="square" lIns="0" tIns="0" rIns="0" bIns="0" rtlCol="0">
            <a:spAutoFit/>
          </a:bodyPr>
          <a:lstStyle/>
          <a:p>
            <a:pPr algn="ctr"/>
            <a:r>
              <a:rPr lang="en-US" sz="900" b="1">
                <a:solidFill>
                  <a:srgbClr val="A6610D"/>
                </a:solidFill>
              </a:rPr>
              <a:t>97</a:t>
            </a:r>
          </a:p>
        </p:txBody>
      </p:sp>
      <p:sp>
        <p:nvSpPr>
          <p:cNvPr id="61" name="TextBox 60">
            <a:extLst>
              <a:ext uri="{FF2B5EF4-FFF2-40B4-BE49-F238E27FC236}">
                <a16:creationId xmlns:a16="http://schemas.microsoft.com/office/drawing/2014/main" id="{6800273E-6DB7-B541-BC71-57E98CE96999}"/>
              </a:ext>
            </a:extLst>
          </p:cNvPr>
          <p:cNvSpPr txBox="1"/>
          <p:nvPr/>
        </p:nvSpPr>
        <p:spPr>
          <a:xfrm rot="16200000">
            <a:off x="4570254" y="3853386"/>
            <a:ext cx="440354" cy="138499"/>
          </a:xfrm>
          <a:prstGeom prst="rect">
            <a:avLst/>
          </a:prstGeom>
          <a:noFill/>
        </p:spPr>
        <p:txBody>
          <a:bodyPr wrap="square" lIns="0" tIns="0" rIns="0" bIns="0" rtlCol="0">
            <a:spAutoFit/>
          </a:bodyPr>
          <a:lstStyle/>
          <a:p>
            <a:r>
              <a:rPr lang="en-US" sz="900">
                <a:solidFill>
                  <a:srgbClr val="4F575D"/>
                </a:solidFill>
              </a:rPr>
              <a:t>Yukon</a:t>
            </a:r>
          </a:p>
        </p:txBody>
      </p:sp>
      <p:cxnSp>
        <p:nvCxnSpPr>
          <p:cNvPr id="74" name="Straight Connector 73">
            <a:extLst>
              <a:ext uri="{FF2B5EF4-FFF2-40B4-BE49-F238E27FC236}">
                <a16:creationId xmlns:a16="http://schemas.microsoft.com/office/drawing/2014/main" id="{85E172E1-A03D-284C-A0C8-53CE9122D459}"/>
              </a:ext>
            </a:extLst>
          </p:cNvPr>
          <p:cNvCxnSpPr>
            <a:cxnSpLocks/>
          </p:cNvCxnSpPr>
          <p:nvPr/>
        </p:nvCxnSpPr>
        <p:spPr>
          <a:xfrm flipH="1">
            <a:off x="2147715" y="2182755"/>
            <a:ext cx="91623" cy="718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BC2E97F-A035-074A-B7FB-588CEA77B91F}"/>
              </a:ext>
            </a:extLst>
          </p:cNvPr>
          <p:cNvCxnSpPr>
            <a:cxnSpLocks/>
          </p:cNvCxnSpPr>
          <p:nvPr/>
        </p:nvCxnSpPr>
        <p:spPr>
          <a:xfrm flipH="1">
            <a:off x="2147716" y="2182755"/>
            <a:ext cx="137238" cy="114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F24D23-F4D9-D94C-9E09-09484541DF92}"/>
              </a:ext>
            </a:extLst>
          </p:cNvPr>
          <p:cNvSpPr/>
          <p:nvPr/>
        </p:nvSpPr>
        <p:spPr>
          <a:xfrm>
            <a:off x="1955486" y="2081545"/>
            <a:ext cx="137238" cy="209887"/>
          </a:xfrm>
          <a:prstGeom prst="rect">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C403AF06-EE0A-5F4F-9DF2-105901F7B396}"/>
              </a:ext>
            </a:extLst>
          </p:cNvPr>
          <p:cNvCxnSpPr>
            <a:cxnSpLocks/>
          </p:cNvCxnSpPr>
          <p:nvPr/>
        </p:nvCxnSpPr>
        <p:spPr>
          <a:xfrm flipH="1">
            <a:off x="1928640" y="2077980"/>
            <a:ext cx="91623" cy="718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F1E60BD-2162-9746-9193-29F3846F52C5}"/>
              </a:ext>
            </a:extLst>
          </p:cNvPr>
          <p:cNvCxnSpPr>
            <a:cxnSpLocks/>
          </p:cNvCxnSpPr>
          <p:nvPr/>
        </p:nvCxnSpPr>
        <p:spPr>
          <a:xfrm flipH="1">
            <a:off x="1928641" y="2077980"/>
            <a:ext cx="137238" cy="114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Footer Placeholder 1">
            <a:extLst>
              <a:ext uri="{FF2B5EF4-FFF2-40B4-BE49-F238E27FC236}">
                <a16:creationId xmlns:a16="http://schemas.microsoft.com/office/drawing/2014/main" id="{BFC0D2C5-C1C2-47AB-9986-E5099F0621BC}"/>
              </a:ext>
            </a:extLst>
          </p:cNvPr>
          <p:cNvSpPr>
            <a:spLocks noGrp="1"/>
          </p:cNvSpPr>
          <p:nvPr>
            <p:ph type="ftr" sz="quarter" idx="11"/>
          </p:nvPr>
        </p:nvSpPr>
        <p:spPr>
          <a:xfrm>
            <a:off x="281218" y="6458242"/>
            <a:ext cx="9613855" cy="223138"/>
          </a:xfrm>
        </p:spPr>
        <p:txBody>
          <a:bodyPr/>
          <a:lstStyle/>
          <a:p>
            <a:r>
              <a:rPr lang="en-US"/>
              <a:t>Source: S&amp;P</a:t>
            </a:r>
          </a:p>
        </p:txBody>
      </p:sp>
    </p:spTree>
    <p:extLst>
      <p:ext uri="{BB962C8B-B14F-4D97-AF65-F5344CB8AC3E}">
        <p14:creationId xmlns:p14="http://schemas.microsoft.com/office/powerpoint/2010/main" val="1300405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61B059F-88B1-7E4F-81F6-B99D637C209E}"/>
              </a:ext>
            </a:extLst>
          </p:cNvPr>
          <p:cNvGrpSpPr/>
          <p:nvPr/>
        </p:nvGrpSpPr>
        <p:grpSpPr>
          <a:xfrm>
            <a:off x="0" y="1205844"/>
            <a:ext cx="6016490" cy="1682791"/>
            <a:chOff x="-1" y="1078360"/>
            <a:chExt cx="5963634" cy="1579540"/>
          </a:xfrm>
        </p:grpSpPr>
        <p:pic>
          <p:nvPicPr>
            <p:cNvPr id="35" name="Picture 34">
              <a:extLst>
                <a:ext uri="{FF2B5EF4-FFF2-40B4-BE49-F238E27FC236}">
                  <a16:creationId xmlns:a16="http://schemas.microsoft.com/office/drawing/2014/main" id="{DB0A232B-701F-CB4C-ADCB-187C8853C6B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8360"/>
              <a:ext cx="5963632" cy="1579540"/>
            </a:xfrm>
            <a:prstGeom prst="rect">
              <a:avLst/>
            </a:prstGeom>
          </p:spPr>
        </p:pic>
        <p:pic>
          <p:nvPicPr>
            <p:cNvPr id="37" name="Picture 36">
              <a:extLst>
                <a:ext uri="{FF2B5EF4-FFF2-40B4-BE49-F238E27FC236}">
                  <a16:creationId xmlns:a16="http://schemas.microsoft.com/office/drawing/2014/main" id="{DF4178B1-63E8-F84D-BF00-6C35CE5DFD7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3" name="Rectangle 2">
            <a:extLst>
              <a:ext uri="{FF2B5EF4-FFF2-40B4-BE49-F238E27FC236}">
                <a16:creationId xmlns:a16="http://schemas.microsoft.com/office/drawing/2014/main" id="{1A60A64A-5C4D-944B-9B30-254CDADAD846}"/>
              </a:ext>
            </a:extLst>
          </p:cNvPr>
          <p:cNvSpPr/>
          <p:nvPr/>
        </p:nvSpPr>
        <p:spPr>
          <a:xfrm>
            <a:off x="1113183" y="1332042"/>
            <a:ext cx="10654748" cy="5082910"/>
          </a:xfrm>
          <a:prstGeom prst="rect">
            <a:avLst/>
          </a:prstGeom>
          <a:solidFill>
            <a:srgbClr val="F8FB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x</a:t>
            </a:r>
          </a:p>
        </p:txBody>
      </p:sp>
      <p:sp>
        <p:nvSpPr>
          <p:cNvPr id="2" name="Title 1">
            <a:extLst>
              <a:ext uri="{FF2B5EF4-FFF2-40B4-BE49-F238E27FC236}">
                <a16:creationId xmlns:a16="http://schemas.microsoft.com/office/drawing/2014/main" id="{8E99D47E-F43F-0E45-84BA-998A874AABA5}"/>
              </a:ext>
            </a:extLst>
          </p:cNvPr>
          <p:cNvSpPr>
            <a:spLocks noGrp="1"/>
          </p:cNvSpPr>
          <p:nvPr>
            <p:ph type="title"/>
          </p:nvPr>
        </p:nvSpPr>
        <p:spPr>
          <a:xfrm>
            <a:off x="237344" y="228929"/>
            <a:ext cx="10176039" cy="798424"/>
          </a:xfrm>
        </p:spPr>
        <p:txBody>
          <a:bodyPr wrap="square" anchor="t" anchorCtr="0">
            <a:spAutoFit/>
          </a:bodyPr>
          <a:lstStyle/>
          <a:p>
            <a:pPr>
              <a:lnSpc>
                <a:spcPts val="2800"/>
              </a:lnSpc>
            </a:pPr>
            <a:r>
              <a:rPr lang="en-US"/>
              <a:t>8</a:t>
            </a:r>
            <a:r>
              <a:rPr lang="en-US" baseline="30000"/>
              <a:t>th</a:t>
            </a:r>
            <a:r>
              <a:rPr lang="en-US"/>
              <a:t> LARGEST GOLD PROJECT</a:t>
            </a:r>
            <a:br>
              <a:rPr lang="en-US" b="1">
                <a:solidFill>
                  <a:srgbClr val="4F575D"/>
                </a:solidFill>
                <a:latin typeface="Arial Black" panose="020B0604020202020204" pitchFamily="34" charset="0"/>
                <a:cs typeface="Arial Black" panose="020B0604020202020204" pitchFamily="34" charset="0"/>
              </a:rPr>
            </a:br>
            <a:r>
              <a:rPr lang="en-US" b="1">
                <a:solidFill>
                  <a:srgbClr val="46616D"/>
                </a:solidFill>
                <a:latin typeface="Arial Black" panose="020B0A04020102020204" pitchFamily="34" charset="0"/>
              </a:rPr>
              <a:t>CONTROLLED BY A JUNIOR</a:t>
            </a:r>
            <a:endParaRPr lang="en-ES" sz="2400" b="1">
              <a:solidFill>
                <a:srgbClr val="46616D"/>
              </a:solidFill>
              <a:latin typeface="Arial Black" panose="020B0A04020102020204" pitchFamily="34" charset="0"/>
            </a:endParaRPr>
          </a:p>
        </p:txBody>
      </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fld id="{DA9E4BAC-55B2-F44F-9957-0074160C827B}" type="slidenum">
              <a:rPr lang="en-ES" smtClean="0"/>
              <a:t>36</a:t>
            </a:fld>
            <a:endParaRPr lang="en-ES"/>
          </a:p>
        </p:txBody>
      </p:sp>
      <p:sp>
        <p:nvSpPr>
          <p:cNvPr id="50" name="Footer Placeholder 1">
            <a:extLst>
              <a:ext uri="{FF2B5EF4-FFF2-40B4-BE49-F238E27FC236}">
                <a16:creationId xmlns:a16="http://schemas.microsoft.com/office/drawing/2014/main" id="{BFC0D2C5-C1C2-47AB-9986-E5099F0621BC}"/>
              </a:ext>
            </a:extLst>
          </p:cNvPr>
          <p:cNvSpPr>
            <a:spLocks noGrp="1"/>
          </p:cNvSpPr>
          <p:nvPr>
            <p:ph type="ftr" sz="quarter" idx="11"/>
          </p:nvPr>
        </p:nvSpPr>
        <p:spPr>
          <a:xfrm>
            <a:off x="281218" y="6458242"/>
            <a:ext cx="9613855" cy="223138"/>
          </a:xfrm>
        </p:spPr>
        <p:txBody>
          <a:bodyPr/>
          <a:lstStyle/>
          <a:p>
            <a:r>
              <a:rPr lang="en-US"/>
              <a:t>Source: S&amp;P</a:t>
            </a:r>
          </a:p>
        </p:txBody>
      </p:sp>
      <p:graphicFrame>
        <p:nvGraphicFramePr>
          <p:cNvPr id="11" name="Chart 10">
            <a:extLst>
              <a:ext uri="{FF2B5EF4-FFF2-40B4-BE49-F238E27FC236}">
                <a16:creationId xmlns:a16="http://schemas.microsoft.com/office/drawing/2014/main" id="{A3571E69-3871-40B3-A88F-3201120CE48E}"/>
              </a:ext>
            </a:extLst>
          </p:cNvPr>
          <p:cNvGraphicFramePr/>
          <p:nvPr/>
        </p:nvGraphicFramePr>
        <p:xfrm>
          <a:off x="1577657" y="1335378"/>
          <a:ext cx="10238085" cy="5079062"/>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a:extLst>
              <a:ext uri="{FF2B5EF4-FFF2-40B4-BE49-F238E27FC236}">
                <a16:creationId xmlns:a16="http://schemas.microsoft.com/office/drawing/2014/main" id="{58037656-F17F-446F-9D4B-6DA863D95236}"/>
              </a:ext>
            </a:extLst>
          </p:cNvPr>
          <p:cNvSpPr txBox="1"/>
          <p:nvPr/>
        </p:nvSpPr>
        <p:spPr>
          <a:xfrm>
            <a:off x="2365910" y="2352951"/>
            <a:ext cx="2100255" cy="461665"/>
          </a:xfrm>
          <a:prstGeom prst="rect">
            <a:avLst/>
          </a:prstGeom>
          <a:solidFill>
            <a:srgbClr val="81A173"/>
          </a:solidFill>
          <a:ln>
            <a:solidFill>
              <a:srgbClr val="81A173"/>
            </a:solidFill>
          </a:ln>
        </p:spPr>
        <p:txBody>
          <a:bodyPr wrap="none" rtlCol="0">
            <a:spAutoFit/>
          </a:bodyPr>
          <a:lstStyle/>
          <a:p>
            <a:pPr algn="ctr"/>
            <a:r>
              <a:rPr lang="en-US" sz="1200" b="1">
                <a:solidFill>
                  <a:schemeClr val="bg1"/>
                </a:solidFill>
              </a:rPr>
              <a:t>CASINO</a:t>
            </a:r>
            <a:r>
              <a:rPr lang="en-US" sz="1200">
                <a:solidFill>
                  <a:schemeClr val="bg1"/>
                </a:solidFill>
              </a:rPr>
              <a:t> </a:t>
            </a:r>
          </a:p>
          <a:p>
            <a:pPr algn="ctr"/>
            <a:r>
              <a:rPr lang="en-US" sz="1200" b="1">
                <a:solidFill>
                  <a:schemeClr val="bg1"/>
                </a:solidFill>
              </a:rPr>
              <a:t>COPPER-GOLD PROJECT</a:t>
            </a:r>
          </a:p>
        </p:txBody>
      </p:sp>
      <p:sp>
        <p:nvSpPr>
          <p:cNvPr id="30" name="Rectangle 29">
            <a:extLst>
              <a:ext uri="{FF2B5EF4-FFF2-40B4-BE49-F238E27FC236}">
                <a16:creationId xmlns:a16="http://schemas.microsoft.com/office/drawing/2014/main" id="{C7B62E05-237C-4AF4-9F89-1C9D376E2A48}"/>
              </a:ext>
            </a:extLst>
          </p:cNvPr>
          <p:cNvSpPr/>
          <p:nvPr/>
        </p:nvSpPr>
        <p:spPr>
          <a:xfrm>
            <a:off x="3297153" y="3386120"/>
            <a:ext cx="215929" cy="2196000"/>
          </a:xfrm>
          <a:prstGeom prst="rect">
            <a:avLst/>
          </a:prstGeom>
          <a:solidFill>
            <a:srgbClr val="84B49A">
              <a:alpha val="2000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pic>
        <p:nvPicPr>
          <p:cNvPr id="28" name="Picture 27">
            <a:extLst>
              <a:ext uri="{FF2B5EF4-FFF2-40B4-BE49-F238E27FC236}">
                <a16:creationId xmlns:a16="http://schemas.microsoft.com/office/drawing/2014/main" id="{BD40B074-83C9-45F3-ABA5-36694C085FE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6240" y="2953027"/>
            <a:ext cx="501373" cy="501373"/>
          </a:xfrm>
          <a:prstGeom prst="rect">
            <a:avLst/>
          </a:prstGeom>
        </p:spPr>
      </p:pic>
      <p:sp>
        <p:nvSpPr>
          <p:cNvPr id="12" name="TextBox 11">
            <a:extLst>
              <a:ext uri="{FF2B5EF4-FFF2-40B4-BE49-F238E27FC236}">
                <a16:creationId xmlns:a16="http://schemas.microsoft.com/office/drawing/2014/main" id="{B3437024-EFC2-4346-8966-D4F964C08649}"/>
              </a:ext>
            </a:extLst>
          </p:cNvPr>
          <p:cNvSpPr txBox="1"/>
          <p:nvPr/>
        </p:nvSpPr>
        <p:spPr>
          <a:xfrm rot="16200000">
            <a:off x="164164" y="3424880"/>
            <a:ext cx="2465210" cy="307777"/>
          </a:xfrm>
          <a:prstGeom prst="rect">
            <a:avLst/>
          </a:prstGeom>
          <a:noFill/>
        </p:spPr>
        <p:txBody>
          <a:bodyPr wrap="square" rtlCol="0">
            <a:spAutoFit/>
          </a:bodyPr>
          <a:lstStyle/>
          <a:p>
            <a:pPr algn="ctr"/>
            <a:r>
              <a:rPr lang="en-CA" sz="1400" b="1">
                <a:solidFill>
                  <a:srgbClr val="A6610D"/>
                </a:solidFill>
              </a:rPr>
              <a:t>CONTAINED GOLD (M oz)</a:t>
            </a:r>
          </a:p>
        </p:txBody>
      </p:sp>
      <p:grpSp>
        <p:nvGrpSpPr>
          <p:cNvPr id="31" name="Group 30">
            <a:extLst>
              <a:ext uri="{FF2B5EF4-FFF2-40B4-BE49-F238E27FC236}">
                <a16:creationId xmlns:a16="http://schemas.microsoft.com/office/drawing/2014/main" id="{F76215E7-ACD4-4CE1-8AE3-F0B8B044A14F}"/>
              </a:ext>
            </a:extLst>
          </p:cNvPr>
          <p:cNvGrpSpPr/>
          <p:nvPr/>
        </p:nvGrpSpPr>
        <p:grpSpPr>
          <a:xfrm>
            <a:off x="8411986" y="1495435"/>
            <a:ext cx="3039922" cy="913006"/>
            <a:chOff x="5647807" y="4273143"/>
            <a:chExt cx="3039922" cy="913006"/>
          </a:xfrm>
        </p:grpSpPr>
        <p:sp>
          <p:nvSpPr>
            <p:cNvPr id="32" name="Rectangle 31">
              <a:extLst>
                <a:ext uri="{FF2B5EF4-FFF2-40B4-BE49-F238E27FC236}">
                  <a16:creationId xmlns:a16="http://schemas.microsoft.com/office/drawing/2014/main" id="{1DFC77EC-2EA0-4F34-B3E6-148242864BA4}"/>
                </a:ext>
              </a:extLst>
            </p:cNvPr>
            <p:cNvSpPr/>
            <p:nvPr/>
          </p:nvSpPr>
          <p:spPr>
            <a:xfrm>
              <a:off x="5647807" y="4273143"/>
              <a:ext cx="3039921" cy="913006"/>
            </a:xfrm>
            <a:prstGeom prst="rect">
              <a:avLst/>
            </a:prstGeom>
            <a:solidFill>
              <a:schemeClr val="bg1"/>
            </a:solidFill>
            <a:ln>
              <a:solidFill>
                <a:srgbClr val="BF9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D608C49-28AC-4361-84FA-B6571817F30A}"/>
                </a:ext>
              </a:extLst>
            </p:cNvPr>
            <p:cNvSpPr txBox="1"/>
            <p:nvPr/>
          </p:nvSpPr>
          <p:spPr>
            <a:xfrm>
              <a:off x="6041671" y="4380766"/>
              <a:ext cx="2392645" cy="276999"/>
            </a:xfrm>
            <a:prstGeom prst="rect">
              <a:avLst/>
            </a:prstGeom>
            <a:noFill/>
          </p:spPr>
          <p:txBody>
            <a:bodyPr wrap="square" rtlCol="0">
              <a:spAutoFit/>
            </a:bodyPr>
            <a:lstStyle/>
            <a:p>
              <a:r>
                <a:rPr lang="en-CA" sz="1200">
                  <a:solidFill>
                    <a:srgbClr val="4F575D"/>
                  </a:solidFill>
                </a:rPr>
                <a:t>Junior controlled project</a:t>
              </a:r>
            </a:p>
          </p:txBody>
        </p:sp>
        <p:sp>
          <p:nvSpPr>
            <p:cNvPr id="40" name="TextBox 39">
              <a:extLst>
                <a:ext uri="{FF2B5EF4-FFF2-40B4-BE49-F238E27FC236}">
                  <a16:creationId xmlns:a16="http://schemas.microsoft.com/office/drawing/2014/main" id="{289179B2-9299-4FEF-91EF-7AD72E869A69}"/>
                </a:ext>
              </a:extLst>
            </p:cNvPr>
            <p:cNvSpPr txBox="1"/>
            <p:nvPr/>
          </p:nvSpPr>
          <p:spPr>
            <a:xfrm>
              <a:off x="6041669" y="4748910"/>
              <a:ext cx="2646060" cy="276999"/>
            </a:xfrm>
            <a:prstGeom prst="rect">
              <a:avLst/>
            </a:prstGeom>
            <a:noFill/>
          </p:spPr>
          <p:txBody>
            <a:bodyPr wrap="square" rtlCol="0">
              <a:spAutoFit/>
            </a:bodyPr>
            <a:lstStyle/>
            <a:p>
              <a:r>
                <a:rPr lang="en-CA" sz="1200">
                  <a:solidFill>
                    <a:srgbClr val="4F575D"/>
                  </a:solidFill>
                </a:rPr>
                <a:t>WRN’s Casino Copper-Gold project</a:t>
              </a:r>
            </a:p>
          </p:txBody>
        </p:sp>
        <p:sp>
          <p:nvSpPr>
            <p:cNvPr id="41" name="Rectangle 40">
              <a:extLst>
                <a:ext uri="{FF2B5EF4-FFF2-40B4-BE49-F238E27FC236}">
                  <a16:creationId xmlns:a16="http://schemas.microsoft.com/office/drawing/2014/main" id="{6285614B-6A4D-4A59-89F7-F733A06466B7}"/>
                </a:ext>
              </a:extLst>
            </p:cNvPr>
            <p:cNvSpPr/>
            <p:nvPr/>
          </p:nvSpPr>
          <p:spPr>
            <a:xfrm>
              <a:off x="5832142" y="4766871"/>
              <a:ext cx="216000" cy="216000"/>
            </a:xfrm>
            <a:prstGeom prst="rect">
              <a:avLst/>
            </a:prstGeom>
            <a:solidFill>
              <a:srgbClr val="81A173">
                <a:alpha val="19846"/>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11DE05E-FC0F-4164-8FE2-096C416068E1}"/>
                </a:ext>
              </a:extLst>
            </p:cNvPr>
            <p:cNvSpPr/>
            <p:nvPr/>
          </p:nvSpPr>
          <p:spPr>
            <a:xfrm>
              <a:off x="5888055" y="4472030"/>
              <a:ext cx="108000" cy="108000"/>
            </a:xfrm>
            <a:prstGeom prst="rect">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a:extLst>
                <a:ext uri="{FF2B5EF4-FFF2-40B4-BE49-F238E27FC236}">
                  <a16:creationId xmlns:a16="http://schemas.microsoft.com/office/drawing/2014/main" id="{DF09CA5E-A95C-456A-B852-10E255EB985F}"/>
                </a:ext>
              </a:extLst>
            </p:cNvPr>
            <p:cNvSpPr/>
            <p:nvPr/>
          </p:nvSpPr>
          <p:spPr>
            <a:xfrm>
              <a:off x="5886142" y="4820871"/>
              <a:ext cx="108000" cy="108000"/>
            </a:xfrm>
            <a:prstGeom prst="rect">
              <a:avLst/>
            </a:prstGeom>
            <a:solidFill>
              <a:srgbClr val="81A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 name="Group 3">
            <a:extLst>
              <a:ext uri="{FF2B5EF4-FFF2-40B4-BE49-F238E27FC236}">
                <a16:creationId xmlns:a16="http://schemas.microsoft.com/office/drawing/2014/main" id="{3377EB2D-1854-48AE-930B-7C88AB66F49C}"/>
              </a:ext>
            </a:extLst>
          </p:cNvPr>
          <p:cNvGrpSpPr/>
          <p:nvPr/>
        </p:nvGrpSpPr>
        <p:grpSpPr>
          <a:xfrm>
            <a:off x="1918912" y="2000156"/>
            <a:ext cx="137239" cy="114254"/>
            <a:chOff x="1928640" y="2077980"/>
            <a:chExt cx="137239" cy="114254"/>
          </a:xfrm>
        </p:grpSpPr>
        <p:cxnSp>
          <p:nvCxnSpPr>
            <p:cNvPr id="24" name="Straight Connector 23">
              <a:extLst>
                <a:ext uri="{FF2B5EF4-FFF2-40B4-BE49-F238E27FC236}">
                  <a16:creationId xmlns:a16="http://schemas.microsoft.com/office/drawing/2014/main" id="{958EFA2D-7A92-4DBF-B54F-8BFD4806C35C}"/>
                </a:ext>
              </a:extLst>
            </p:cNvPr>
            <p:cNvCxnSpPr>
              <a:cxnSpLocks/>
            </p:cNvCxnSpPr>
            <p:nvPr/>
          </p:nvCxnSpPr>
          <p:spPr>
            <a:xfrm flipH="1">
              <a:off x="1928640" y="2077980"/>
              <a:ext cx="91623" cy="718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A0F8214-0CBB-4AFC-940F-B3B366F84D42}"/>
                </a:ext>
              </a:extLst>
            </p:cNvPr>
            <p:cNvCxnSpPr>
              <a:cxnSpLocks/>
            </p:cNvCxnSpPr>
            <p:nvPr/>
          </p:nvCxnSpPr>
          <p:spPr>
            <a:xfrm flipH="1">
              <a:off x="1928641" y="2077980"/>
              <a:ext cx="137238" cy="114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6BBC7EA3-C097-40FD-A72E-E1D4CFB9CDBE}"/>
              </a:ext>
            </a:extLst>
          </p:cNvPr>
          <p:cNvGrpSpPr/>
          <p:nvPr/>
        </p:nvGrpSpPr>
        <p:grpSpPr>
          <a:xfrm>
            <a:off x="2119952" y="2065005"/>
            <a:ext cx="137239" cy="114254"/>
            <a:chOff x="1928640" y="2077980"/>
            <a:chExt cx="137239" cy="114254"/>
          </a:xfrm>
        </p:grpSpPr>
        <p:cxnSp>
          <p:nvCxnSpPr>
            <p:cNvPr id="45" name="Straight Connector 44">
              <a:extLst>
                <a:ext uri="{FF2B5EF4-FFF2-40B4-BE49-F238E27FC236}">
                  <a16:creationId xmlns:a16="http://schemas.microsoft.com/office/drawing/2014/main" id="{AFBBCB16-24D5-47CD-BA57-2DDE62614083}"/>
                </a:ext>
              </a:extLst>
            </p:cNvPr>
            <p:cNvCxnSpPr>
              <a:cxnSpLocks/>
            </p:cNvCxnSpPr>
            <p:nvPr/>
          </p:nvCxnSpPr>
          <p:spPr>
            <a:xfrm flipH="1">
              <a:off x="1928640" y="2077980"/>
              <a:ext cx="91623" cy="718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04011A-F39B-4FF7-9808-9BED0EED21F2}"/>
                </a:ext>
              </a:extLst>
            </p:cNvPr>
            <p:cNvCxnSpPr>
              <a:cxnSpLocks/>
            </p:cNvCxnSpPr>
            <p:nvPr/>
          </p:nvCxnSpPr>
          <p:spPr>
            <a:xfrm flipH="1">
              <a:off x="1928641" y="2077980"/>
              <a:ext cx="137238" cy="114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Triangle 13">
            <a:extLst>
              <a:ext uri="{FF2B5EF4-FFF2-40B4-BE49-F238E27FC236}">
                <a16:creationId xmlns:a16="http://schemas.microsoft.com/office/drawing/2014/main" id="{1D9686A4-B60F-47BA-85C0-F5878E94EB48}"/>
              </a:ext>
            </a:extLst>
          </p:cNvPr>
          <p:cNvSpPr/>
          <p:nvPr/>
        </p:nvSpPr>
        <p:spPr>
          <a:xfrm>
            <a:off x="1935012" y="1891564"/>
            <a:ext cx="141210" cy="84288"/>
          </a:xfrm>
          <a:prstGeom prst="triangle">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13">
            <a:extLst>
              <a:ext uri="{FF2B5EF4-FFF2-40B4-BE49-F238E27FC236}">
                <a16:creationId xmlns:a16="http://schemas.microsoft.com/office/drawing/2014/main" id="{6EC27848-A829-42EF-9E6F-57B938D814B3}"/>
              </a:ext>
            </a:extLst>
          </p:cNvPr>
          <p:cNvSpPr/>
          <p:nvPr/>
        </p:nvSpPr>
        <p:spPr>
          <a:xfrm>
            <a:off x="2137107" y="1954513"/>
            <a:ext cx="141210" cy="84288"/>
          </a:xfrm>
          <a:prstGeom prst="triangle">
            <a:avLst/>
          </a:prstGeom>
          <a:solidFill>
            <a:srgbClr val="A6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2CB53F1-0CA7-4B94-9772-32944AF3963A}"/>
              </a:ext>
            </a:extLst>
          </p:cNvPr>
          <p:cNvSpPr txBox="1"/>
          <p:nvPr/>
        </p:nvSpPr>
        <p:spPr>
          <a:xfrm>
            <a:off x="1902835" y="1735381"/>
            <a:ext cx="207664" cy="138499"/>
          </a:xfrm>
          <a:prstGeom prst="rect">
            <a:avLst/>
          </a:prstGeom>
          <a:noFill/>
        </p:spPr>
        <p:txBody>
          <a:bodyPr wrap="square" lIns="0" tIns="0" rIns="0" bIns="0" rtlCol="0">
            <a:spAutoFit/>
          </a:bodyPr>
          <a:lstStyle/>
          <a:p>
            <a:pPr algn="ctr"/>
            <a:r>
              <a:rPr lang="en-US" sz="900" b="1">
                <a:solidFill>
                  <a:srgbClr val="A6610D"/>
                </a:solidFill>
              </a:rPr>
              <a:t>107</a:t>
            </a:r>
          </a:p>
        </p:txBody>
      </p:sp>
      <p:sp>
        <p:nvSpPr>
          <p:cNvPr id="52" name="TextBox 51">
            <a:extLst>
              <a:ext uri="{FF2B5EF4-FFF2-40B4-BE49-F238E27FC236}">
                <a16:creationId xmlns:a16="http://schemas.microsoft.com/office/drawing/2014/main" id="{7F5363E3-C07D-4D70-A077-C62569F8C119}"/>
              </a:ext>
            </a:extLst>
          </p:cNvPr>
          <p:cNvSpPr txBox="1"/>
          <p:nvPr/>
        </p:nvSpPr>
        <p:spPr>
          <a:xfrm>
            <a:off x="2099685" y="1786181"/>
            <a:ext cx="207664" cy="138499"/>
          </a:xfrm>
          <a:prstGeom prst="rect">
            <a:avLst/>
          </a:prstGeom>
          <a:noFill/>
        </p:spPr>
        <p:txBody>
          <a:bodyPr wrap="square" lIns="0" tIns="0" rIns="0" bIns="0" rtlCol="0">
            <a:spAutoFit/>
          </a:bodyPr>
          <a:lstStyle/>
          <a:p>
            <a:pPr algn="ctr"/>
            <a:r>
              <a:rPr lang="en-US" sz="900" b="1">
                <a:solidFill>
                  <a:srgbClr val="A6610D"/>
                </a:solidFill>
              </a:rPr>
              <a:t>106</a:t>
            </a:r>
          </a:p>
        </p:txBody>
      </p:sp>
    </p:spTree>
    <p:extLst>
      <p:ext uri="{BB962C8B-B14F-4D97-AF65-F5344CB8AC3E}">
        <p14:creationId xmlns:p14="http://schemas.microsoft.com/office/powerpoint/2010/main" val="979448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B2583-8197-7BA2-5AC1-63FFFDA19249}"/>
              </a:ext>
            </a:extLst>
          </p:cNvPr>
          <p:cNvPicPr>
            <a:picLocks noChangeAspect="1"/>
          </p:cNvPicPr>
          <p:nvPr>
            <p:custDataLst>
              <p:tags r:id="rId1"/>
            </p:custDataLst>
          </p:nvPr>
        </p:nvPicPr>
        <p:blipFill>
          <a:blip r:embed="rId3"/>
          <a:stretch>
            <a:fillRect/>
          </a:stretch>
        </p:blipFill>
        <p:spPr>
          <a:xfrm>
            <a:off x="302880" y="1324567"/>
            <a:ext cx="11586241" cy="4784597"/>
          </a:xfrm>
          <a:prstGeom prst="rect">
            <a:avLst/>
          </a:prstGeom>
        </p:spPr>
      </p:pic>
      <p:sp>
        <p:nvSpPr>
          <p:cNvPr id="2" name="Title 1">
            <a:extLst>
              <a:ext uri="{FF2B5EF4-FFF2-40B4-BE49-F238E27FC236}">
                <a16:creationId xmlns:a16="http://schemas.microsoft.com/office/drawing/2014/main" id="{DE4D2ABA-D952-CA4F-B46F-E2FB9318D99F}"/>
              </a:ext>
            </a:extLst>
          </p:cNvPr>
          <p:cNvSpPr>
            <a:spLocks noGrp="1"/>
          </p:cNvSpPr>
          <p:nvPr>
            <p:ph type="title"/>
          </p:nvPr>
        </p:nvSpPr>
        <p:spPr>
          <a:xfrm>
            <a:off x="237343" y="66461"/>
            <a:ext cx="9917310" cy="1054135"/>
          </a:xfrm>
        </p:spPr>
        <p:txBody>
          <a:bodyPr/>
          <a:lstStyle/>
          <a:p>
            <a:pPr>
              <a:lnSpc>
                <a:spcPts val="2500"/>
              </a:lnSpc>
            </a:pPr>
            <a:r>
              <a:rPr lang="en-US"/>
              <a:t>CASINO COPPER-GOLD PROJECT</a:t>
            </a:r>
            <a:br>
              <a:rPr lang="en-US"/>
            </a:br>
            <a:r>
              <a:rPr lang="en-US" b="1">
                <a:solidFill>
                  <a:srgbClr val="46616D"/>
                </a:solidFill>
                <a:latin typeface="Arial Black" panose="020B0604020202020204" pitchFamily="34" charset="0"/>
                <a:cs typeface="Arial Black" panose="020B0604020202020204" pitchFamily="34" charset="0"/>
              </a:rPr>
              <a:t>CAPITAL INTENSITY OF COPPER DEVELOPMENT PROJECTS</a:t>
            </a:r>
          </a:p>
        </p:txBody>
      </p:sp>
      <p:sp>
        <p:nvSpPr>
          <p:cNvPr id="8" name="Slide Number Placeholder 4">
            <a:extLst>
              <a:ext uri="{FF2B5EF4-FFF2-40B4-BE49-F238E27FC236}">
                <a16:creationId xmlns:a16="http://schemas.microsoft.com/office/drawing/2014/main" id="{DA79452F-8E34-0246-B10F-F2A07C734E78}"/>
              </a:ext>
            </a:extLst>
          </p:cNvPr>
          <p:cNvSpPr>
            <a:spLocks noGrp="1"/>
          </p:cNvSpPr>
          <p:nvPr>
            <p:ph type="sldNum" sz="quarter" idx="12"/>
          </p:nvPr>
        </p:nvSpPr>
        <p:spPr/>
        <p:txBody>
          <a:bodyPr/>
          <a:lstStyle/>
          <a:p>
            <a:fld id="{B4BF503D-18A3-9041-84E8-1916E563D54F}" type="slidenum">
              <a:rPr lang="en-US" smtClean="0"/>
              <a:pPr/>
              <a:t>37</a:t>
            </a:fld>
            <a:endParaRPr lang="en-US"/>
          </a:p>
        </p:txBody>
      </p:sp>
      <p:sp>
        <p:nvSpPr>
          <p:cNvPr id="36" name="Footer Placeholder 2">
            <a:extLst>
              <a:ext uri="{FF2B5EF4-FFF2-40B4-BE49-F238E27FC236}">
                <a16:creationId xmlns:a16="http://schemas.microsoft.com/office/drawing/2014/main" id="{38EA0A12-77E1-9842-AC21-9A589D864D61}"/>
              </a:ext>
            </a:extLst>
          </p:cNvPr>
          <p:cNvSpPr>
            <a:spLocks noGrp="1"/>
          </p:cNvSpPr>
          <p:nvPr>
            <p:ph type="ftr" sz="quarter" idx="11"/>
          </p:nvPr>
        </p:nvSpPr>
        <p:spPr>
          <a:xfrm>
            <a:off x="281218" y="6392840"/>
            <a:ext cx="9613855" cy="353943"/>
          </a:xfrm>
        </p:spPr>
        <p:txBody>
          <a:bodyPr/>
          <a:lstStyle/>
          <a:p>
            <a:r>
              <a:rPr lang="en-US"/>
              <a:t>Source: RBC</a:t>
            </a:r>
          </a:p>
          <a:p>
            <a:r>
              <a:rPr lang="en-US"/>
              <a:t>Note: Includes greenfield projects in North and South America</a:t>
            </a:r>
          </a:p>
        </p:txBody>
      </p:sp>
      <p:sp>
        <p:nvSpPr>
          <p:cNvPr id="16" name="TextBox 15">
            <a:extLst>
              <a:ext uri="{FF2B5EF4-FFF2-40B4-BE49-F238E27FC236}">
                <a16:creationId xmlns:a16="http://schemas.microsoft.com/office/drawing/2014/main" id="{BB99D663-FD95-73B8-AA1D-C638FAD3415F}"/>
              </a:ext>
            </a:extLst>
          </p:cNvPr>
          <p:cNvSpPr txBox="1"/>
          <p:nvPr/>
        </p:nvSpPr>
        <p:spPr>
          <a:xfrm>
            <a:off x="7875435" y="1927176"/>
            <a:ext cx="2100255" cy="461665"/>
          </a:xfrm>
          <a:prstGeom prst="rect">
            <a:avLst/>
          </a:prstGeom>
          <a:solidFill>
            <a:srgbClr val="81A173"/>
          </a:solidFill>
          <a:ln>
            <a:solidFill>
              <a:srgbClr val="81A173"/>
            </a:solidFill>
          </a:ln>
        </p:spPr>
        <p:txBody>
          <a:bodyPr wrap="none" rtlCol="0">
            <a:spAutoFit/>
          </a:bodyPr>
          <a:lstStyle/>
          <a:p>
            <a:pPr algn="ctr"/>
            <a:r>
              <a:rPr lang="en-US" sz="1200" b="1">
                <a:solidFill>
                  <a:schemeClr val="bg1"/>
                </a:solidFill>
              </a:rPr>
              <a:t>CASINO</a:t>
            </a:r>
            <a:endParaRPr lang="en-US" sz="1200">
              <a:solidFill>
                <a:schemeClr val="bg1"/>
              </a:solidFill>
            </a:endParaRPr>
          </a:p>
          <a:p>
            <a:pPr algn="ctr"/>
            <a:r>
              <a:rPr lang="en-US" sz="1200" b="1">
                <a:solidFill>
                  <a:schemeClr val="bg1"/>
                </a:solidFill>
              </a:rPr>
              <a:t>COPPER-GOLD PROJECT</a:t>
            </a:r>
          </a:p>
        </p:txBody>
      </p:sp>
      <p:sp>
        <p:nvSpPr>
          <p:cNvPr id="17" name="Rectangle 16">
            <a:extLst>
              <a:ext uri="{FF2B5EF4-FFF2-40B4-BE49-F238E27FC236}">
                <a16:creationId xmlns:a16="http://schemas.microsoft.com/office/drawing/2014/main" id="{B6C2F31D-0E3C-BC28-8A15-E3D3F73794A4}"/>
              </a:ext>
            </a:extLst>
          </p:cNvPr>
          <p:cNvSpPr/>
          <p:nvPr/>
        </p:nvSpPr>
        <p:spPr>
          <a:xfrm>
            <a:off x="8834757" y="2863851"/>
            <a:ext cx="181610" cy="2446339"/>
          </a:xfrm>
          <a:prstGeom prst="rect">
            <a:avLst/>
          </a:prstGeom>
          <a:solidFill>
            <a:srgbClr val="81A173">
              <a:alpha val="20190"/>
            </a:srgbClr>
          </a:solidFill>
          <a:ln>
            <a:solidFill>
              <a:srgbClr val="81A1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defTabSz="914400" rtl="0" eaLnBrk="1" latinLnBrk="0" hangingPunct="1"/>
            <a:endParaRPr lang="en-US" sz="1100" kern="1200">
              <a:solidFill>
                <a:schemeClr val="lt1"/>
              </a:solidFill>
              <a:latin typeface="+mn-lt"/>
              <a:ea typeface="+mn-ea"/>
              <a:cs typeface="+mn-cs"/>
            </a:endParaRPr>
          </a:p>
        </p:txBody>
      </p:sp>
      <p:pic>
        <p:nvPicPr>
          <p:cNvPr id="30" name="Picture 29">
            <a:extLst>
              <a:ext uri="{FF2B5EF4-FFF2-40B4-BE49-F238E27FC236}">
                <a16:creationId xmlns:a16="http://schemas.microsoft.com/office/drawing/2014/main" id="{AA6C1D48-31F6-BAFF-F5C7-63854FDFDBE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2136" y="2493039"/>
            <a:ext cx="486852" cy="486852"/>
          </a:xfrm>
          <a:prstGeom prst="rect">
            <a:avLst/>
          </a:prstGeom>
        </p:spPr>
      </p:pic>
    </p:spTree>
    <p:extLst>
      <p:ext uri="{BB962C8B-B14F-4D97-AF65-F5344CB8AC3E}">
        <p14:creationId xmlns:p14="http://schemas.microsoft.com/office/powerpoint/2010/main" val="249967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DC2AD8-0792-4530-8D6A-8C0829286984}"/>
              </a:ext>
              <a:ext uri="{C183D7F6-B498-43B3-948B-1728B52AA6E4}">
                <adec:decorative xmlns:adec="http://schemas.microsoft.com/office/drawing/2017/decorative" val="1"/>
              </a:ext>
            </a:extLst>
          </p:cNvPr>
          <p:cNvPicPr>
            <a:picLocks noChangeAspect="1"/>
          </p:cNvPicPr>
          <p:nvPr/>
        </p:nvPicPr>
        <p:blipFill rotWithShape="1">
          <a:blip r:embed="rId2"/>
          <a:srcRect l="4924" t="4602" r="3676" b="5324"/>
          <a:stretch/>
        </p:blipFill>
        <p:spPr>
          <a:xfrm>
            <a:off x="362960" y="857501"/>
            <a:ext cx="7354717" cy="5600741"/>
          </a:xfrm>
          <a:prstGeom prst="rect">
            <a:avLst/>
          </a:prstGeom>
          <a:ln w="12700">
            <a:solidFill>
              <a:srgbClr val="A6610D"/>
            </a:solidFill>
          </a:ln>
        </p:spPr>
      </p:pic>
      <p:sp>
        <p:nvSpPr>
          <p:cNvPr id="2" name="Title 1">
            <a:extLst>
              <a:ext uri="{FF2B5EF4-FFF2-40B4-BE49-F238E27FC236}">
                <a16:creationId xmlns:a16="http://schemas.microsoft.com/office/drawing/2014/main" id="{6C34ABCE-65CA-FD49-A51C-659BDA0A4DD0}"/>
              </a:ext>
            </a:extLst>
          </p:cNvPr>
          <p:cNvSpPr>
            <a:spLocks noGrp="1"/>
          </p:cNvSpPr>
          <p:nvPr>
            <p:ph type="title"/>
          </p:nvPr>
        </p:nvSpPr>
        <p:spPr/>
        <p:txBody>
          <a:bodyPr/>
          <a:lstStyle/>
          <a:p>
            <a:r>
              <a:rPr lang="en-US" b="1">
                <a:solidFill>
                  <a:srgbClr val="46616D"/>
                </a:solidFill>
                <a:latin typeface="Arial Black" panose="020B0A04020102020204" pitchFamily="34" charset="0"/>
              </a:rPr>
              <a:t>ANA AND </a:t>
            </a:r>
            <a:r>
              <a:rPr lang="en-US" b="1">
                <a:solidFill>
                  <a:srgbClr val="46616D"/>
                </a:solidFill>
                <a:latin typeface="Arial Black" panose="020B0604020202020204" pitchFamily="34" charset="0"/>
                <a:cs typeface="Arial Black" panose="020B0604020202020204" pitchFamily="34" charset="0"/>
              </a:rPr>
              <a:t>CASINO B</a:t>
            </a:r>
          </a:p>
        </p:txBody>
      </p:sp>
      <p:sp>
        <p:nvSpPr>
          <p:cNvPr id="7" name="Slide Number Placeholder 4">
            <a:extLst>
              <a:ext uri="{FF2B5EF4-FFF2-40B4-BE49-F238E27FC236}">
                <a16:creationId xmlns:a16="http://schemas.microsoft.com/office/drawing/2014/main" id="{3F5B9D4C-9632-1749-A8C6-03908CBE614D}"/>
              </a:ext>
            </a:extLst>
          </p:cNvPr>
          <p:cNvSpPr>
            <a:spLocks noGrp="1"/>
          </p:cNvSpPr>
          <p:nvPr>
            <p:ph type="sldNum" sz="quarter" idx="12"/>
          </p:nvPr>
        </p:nvSpPr>
        <p:spPr/>
        <p:txBody>
          <a:bodyPr/>
          <a:lstStyle/>
          <a:p>
            <a:fld id="{B4BF503D-18A3-9041-84E8-1916E563D54F}" type="slidenum">
              <a:rPr lang="en-US" smtClean="0"/>
              <a:pPr/>
              <a:t>38</a:t>
            </a:fld>
            <a:endParaRPr lang="en-US"/>
          </a:p>
        </p:txBody>
      </p:sp>
      <p:sp>
        <p:nvSpPr>
          <p:cNvPr id="3" name="Footer Placeholder 2">
            <a:extLst>
              <a:ext uri="{FF2B5EF4-FFF2-40B4-BE49-F238E27FC236}">
                <a16:creationId xmlns:a16="http://schemas.microsoft.com/office/drawing/2014/main" id="{6B320684-0537-ED4B-9E45-88FD5848E34A}"/>
              </a:ext>
            </a:extLst>
          </p:cNvPr>
          <p:cNvSpPr>
            <a:spLocks noGrp="1"/>
          </p:cNvSpPr>
          <p:nvPr>
            <p:ph type="ftr" sz="quarter" idx="11"/>
          </p:nvPr>
        </p:nvSpPr>
        <p:spPr>
          <a:xfrm>
            <a:off x="281218" y="6458242"/>
            <a:ext cx="9613855" cy="223138"/>
          </a:xfrm>
        </p:spPr>
        <p:txBody>
          <a:bodyPr/>
          <a:lstStyle/>
          <a:p>
            <a:r>
              <a:rPr lang="en-US"/>
              <a:t>Note: See “Notes” in Appendix</a:t>
            </a:r>
          </a:p>
        </p:txBody>
      </p:sp>
      <p:sp>
        <p:nvSpPr>
          <p:cNvPr id="6" name="Rectangle 5">
            <a:extLst>
              <a:ext uri="{FF2B5EF4-FFF2-40B4-BE49-F238E27FC236}">
                <a16:creationId xmlns:a16="http://schemas.microsoft.com/office/drawing/2014/main" id="{A43AF7C8-9725-4454-8543-19EA50A42E37}"/>
              </a:ext>
            </a:extLst>
          </p:cNvPr>
          <p:cNvSpPr/>
          <p:nvPr/>
        </p:nvSpPr>
        <p:spPr>
          <a:xfrm>
            <a:off x="251024" y="127865"/>
            <a:ext cx="2943434" cy="292388"/>
          </a:xfrm>
          <a:prstGeom prst="rect">
            <a:avLst/>
          </a:prstGeom>
        </p:spPr>
        <p:txBody>
          <a:bodyPr wrap="none">
            <a:spAutoFit/>
          </a:bodyPr>
          <a:lstStyle/>
          <a:p>
            <a:r>
              <a:rPr lang="en-GB" sz="1300" b="1">
                <a:solidFill>
                  <a:srgbClr val="A6610D"/>
                </a:solidFill>
                <a:effectLst/>
                <a:latin typeface="Arial" panose="020B0604020202020204" pitchFamily="34" charset="0"/>
              </a:rPr>
              <a:t>CASINO COPPER-GOLD PROJECT</a:t>
            </a:r>
            <a:endParaRPr lang="en-GB" sz="1300">
              <a:solidFill>
                <a:srgbClr val="A6610D"/>
              </a:solidFill>
              <a:effectLst/>
              <a:latin typeface="Arial" panose="020B0604020202020204" pitchFamily="34" charset="0"/>
            </a:endParaRPr>
          </a:p>
        </p:txBody>
      </p:sp>
      <p:sp>
        <p:nvSpPr>
          <p:cNvPr id="10" name="Content Placeholder 4">
            <a:extLst>
              <a:ext uri="{FF2B5EF4-FFF2-40B4-BE49-F238E27FC236}">
                <a16:creationId xmlns:a16="http://schemas.microsoft.com/office/drawing/2014/main" id="{E6919AC8-AC2E-B81A-7944-F61898CA619B}"/>
              </a:ext>
            </a:extLst>
          </p:cNvPr>
          <p:cNvSpPr txBox="1">
            <a:spLocks/>
          </p:cNvSpPr>
          <p:nvPr/>
        </p:nvSpPr>
        <p:spPr>
          <a:xfrm>
            <a:off x="7975776" y="1766923"/>
            <a:ext cx="3853264" cy="2007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a:solidFill>
                  <a:srgbClr val="4F575D"/>
                </a:solidFill>
              </a:rPr>
              <a:t>Significant exploration potential to the west of the pit</a:t>
            </a:r>
          </a:p>
          <a:p>
            <a:r>
              <a:rPr lang="en-CA" sz="2000">
                <a:solidFill>
                  <a:srgbClr val="4F575D"/>
                </a:solidFill>
              </a:rPr>
              <a:t>Both copper targets similar to Casino and gold targets similar to the Coffee deposit to the north</a:t>
            </a:r>
          </a:p>
          <a:p>
            <a:endParaRPr lang="en-CA" sz="2000">
              <a:solidFill>
                <a:srgbClr val="4F575D"/>
              </a:solidFill>
            </a:endParaRPr>
          </a:p>
          <a:p>
            <a:endParaRPr lang="en-CA"/>
          </a:p>
        </p:txBody>
      </p:sp>
    </p:spTree>
    <p:extLst>
      <p:ext uri="{BB962C8B-B14F-4D97-AF65-F5344CB8AC3E}">
        <p14:creationId xmlns:p14="http://schemas.microsoft.com/office/powerpoint/2010/main" val="1036006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2797B38-37A1-C64C-AAE7-6CE9D0450C4C}"/>
              </a:ext>
            </a:extLst>
          </p:cNvPr>
          <p:cNvGrpSpPr/>
          <p:nvPr/>
        </p:nvGrpSpPr>
        <p:grpSpPr>
          <a:xfrm>
            <a:off x="0" y="1269104"/>
            <a:ext cx="12192000" cy="1682791"/>
            <a:chOff x="-1" y="1078360"/>
            <a:chExt cx="12084892" cy="1579540"/>
          </a:xfrm>
        </p:grpSpPr>
        <p:pic>
          <p:nvPicPr>
            <p:cNvPr id="23" name="Picture 22">
              <a:extLst>
                <a:ext uri="{FF2B5EF4-FFF2-40B4-BE49-F238E27FC236}">
                  <a16:creationId xmlns:a16="http://schemas.microsoft.com/office/drawing/2014/main" id="{34C73184-0587-1742-9092-DE32883ABB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BF35298F-7724-7F46-9EA1-884433D5844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30" name="Rectangle 29">
            <a:extLst>
              <a:ext uri="{FF2B5EF4-FFF2-40B4-BE49-F238E27FC236}">
                <a16:creationId xmlns:a16="http://schemas.microsoft.com/office/drawing/2014/main" id="{89FDE15A-2568-904F-98FF-4CD847BE6636}"/>
              </a:ext>
            </a:extLst>
          </p:cNvPr>
          <p:cNvSpPr/>
          <p:nvPr/>
        </p:nvSpPr>
        <p:spPr>
          <a:xfrm>
            <a:off x="1145875" y="1449860"/>
            <a:ext cx="10260061" cy="478731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DC82C-F292-4A43-B7D3-D5F806955DE4}"/>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RESOURCE</a:t>
            </a:r>
            <a:r>
              <a:rPr lang="en-CA"/>
              <a:t> </a:t>
            </a:r>
            <a:endParaRPr lang="en-US"/>
          </a:p>
        </p:txBody>
      </p:sp>
      <p:sp>
        <p:nvSpPr>
          <p:cNvPr id="3" name="Footer Placeholder 2">
            <a:extLst>
              <a:ext uri="{FF2B5EF4-FFF2-40B4-BE49-F238E27FC236}">
                <a16:creationId xmlns:a16="http://schemas.microsoft.com/office/drawing/2014/main" id="{86539EA6-5332-1241-941A-0090590FE60E}"/>
              </a:ext>
            </a:extLst>
          </p:cNvPr>
          <p:cNvSpPr>
            <a:spLocks noGrp="1"/>
          </p:cNvSpPr>
          <p:nvPr>
            <p:ph type="ftr" sz="quarter" idx="11"/>
          </p:nvPr>
        </p:nvSpPr>
        <p:spPr/>
        <p:txBody>
          <a:bodyPr/>
          <a:lstStyle/>
          <a:p>
            <a:r>
              <a:rPr lang="en-US"/>
              <a:t>Source: Casino Copper-Gold 2022 FS. See “Notes” in Appendix.</a:t>
            </a:r>
          </a:p>
        </p:txBody>
      </p:sp>
      <p:sp>
        <p:nvSpPr>
          <p:cNvPr id="28" name="Slide Number Placeholder 4">
            <a:extLst>
              <a:ext uri="{FF2B5EF4-FFF2-40B4-BE49-F238E27FC236}">
                <a16:creationId xmlns:a16="http://schemas.microsoft.com/office/drawing/2014/main" id="{D4896297-5D3E-5B42-AFDC-ABA66EDA2098}"/>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39</a:t>
            </a:fld>
            <a:endParaRPr lang="en-US"/>
          </a:p>
        </p:txBody>
      </p:sp>
      <p:graphicFrame>
        <p:nvGraphicFramePr>
          <p:cNvPr id="31" name="Table 30">
            <a:extLst>
              <a:ext uri="{FF2B5EF4-FFF2-40B4-BE49-F238E27FC236}">
                <a16:creationId xmlns:a16="http://schemas.microsoft.com/office/drawing/2014/main" id="{D0215E10-6A03-DB43-BBCA-1D6FA01416CE}"/>
              </a:ext>
            </a:extLst>
          </p:cNvPr>
          <p:cNvGraphicFramePr>
            <a:graphicFrameLocks noGrp="1"/>
          </p:cNvGraphicFramePr>
          <p:nvPr>
            <p:extLst>
              <p:ext uri="{D42A27DB-BD31-4B8C-83A1-F6EECF244321}">
                <p14:modId xmlns:p14="http://schemas.microsoft.com/office/powerpoint/2010/main" val="790407195"/>
              </p:ext>
            </p:extLst>
          </p:nvPr>
        </p:nvGraphicFramePr>
        <p:xfrm>
          <a:off x="1289905" y="1566796"/>
          <a:ext cx="9972003" cy="2214060"/>
        </p:xfrm>
        <a:graphic>
          <a:graphicData uri="http://schemas.openxmlformats.org/drawingml/2006/table">
            <a:tbl>
              <a:tblPr firstRow="1" lastRow="1" bandRow="1" bandCol="1">
                <a:tableStyleId>{C083E6E3-FA7D-4D7B-A595-EF9225AFEA82}</a:tableStyleId>
              </a:tblPr>
              <a:tblGrid>
                <a:gridCol w="1081820">
                  <a:extLst>
                    <a:ext uri="{9D8B030D-6E8A-4147-A177-3AD203B41FA5}">
                      <a16:colId xmlns:a16="http://schemas.microsoft.com/office/drawing/2014/main" val="3594396252"/>
                    </a:ext>
                  </a:extLst>
                </a:gridCol>
                <a:gridCol w="933450">
                  <a:extLst>
                    <a:ext uri="{9D8B030D-6E8A-4147-A177-3AD203B41FA5}">
                      <a16:colId xmlns:a16="http://schemas.microsoft.com/office/drawing/2014/main" val="20001"/>
                    </a:ext>
                  </a:extLst>
                </a:gridCol>
                <a:gridCol w="819150">
                  <a:extLst>
                    <a:ext uri="{9D8B030D-6E8A-4147-A177-3AD203B41FA5}">
                      <a16:colId xmlns:a16="http://schemas.microsoft.com/office/drawing/2014/main" val="3637680769"/>
                    </a:ext>
                  </a:extLst>
                </a:gridCol>
                <a:gridCol w="742950">
                  <a:extLst>
                    <a:ext uri="{9D8B030D-6E8A-4147-A177-3AD203B41FA5}">
                      <a16:colId xmlns:a16="http://schemas.microsoft.com/office/drawing/2014/main" val="20002"/>
                    </a:ext>
                  </a:extLst>
                </a:gridCol>
                <a:gridCol w="616154">
                  <a:extLst>
                    <a:ext uri="{9D8B030D-6E8A-4147-A177-3AD203B41FA5}">
                      <a16:colId xmlns:a16="http://schemas.microsoft.com/office/drawing/2014/main" val="1849608014"/>
                    </a:ext>
                  </a:extLst>
                </a:gridCol>
                <a:gridCol w="825497">
                  <a:extLst>
                    <a:ext uri="{9D8B030D-6E8A-4147-A177-3AD203B41FA5}">
                      <a16:colId xmlns:a16="http://schemas.microsoft.com/office/drawing/2014/main" val="1807281299"/>
                    </a:ext>
                  </a:extLst>
                </a:gridCol>
                <a:gridCol w="825497">
                  <a:extLst>
                    <a:ext uri="{9D8B030D-6E8A-4147-A177-3AD203B41FA5}">
                      <a16:colId xmlns:a16="http://schemas.microsoft.com/office/drawing/2014/main" val="2339498174"/>
                    </a:ext>
                  </a:extLst>
                </a:gridCol>
                <a:gridCol w="825497">
                  <a:extLst>
                    <a:ext uri="{9D8B030D-6E8A-4147-A177-3AD203B41FA5}">
                      <a16:colId xmlns:a16="http://schemas.microsoft.com/office/drawing/2014/main" val="2987213237"/>
                    </a:ext>
                  </a:extLst>
                </a:gridCol>
                <a:gridCol w="825497">
                  <a:extLst>
                    <a:ext uri="{9D8B030D-6E8A-4147-A177-3AD203B41FA5}">
                      <a16:colId xmlns:a16="http://schemas.microsoft.com/office/drawing/2014/main" val="1853750871"/>
                    </a:ext>
                  </a:extLst>
                </a:gridCol>
                <a:gridCol w="825497">
                  <a:extLst>
                    <a:ext uri="{9D8B030D-6E8A-4147-A177-3AD203B41FA5}">
                      <a16:colId xmlns:a16="http://schemas.microsoft.com/office/drawing/2014/main" val="3401879024"/>
                    </a:ext>
                  </a:extLst>
                </a:gridCol>
                <a:gridCol w="825497">
                  <a:extLst>
                    <a:ext uri="{9D8B030D-6E8A-4147-A177-3AD203B41FA5}">
                      <a16:colId xmlns:a16="http://schemas.microsoft.com/office/drawing/2014/main" val="3919094611"/>
                    </a:ext>
                  </a:extLst>
                </a:gridCol>
                <a:gridCol w="825497">
                  <a:extLst>
                    <a:ext uri="{9D8B030D-6E8A-4147-A177-3AD203B41FA5}">
                      <a16:colId xmlns:a16="http://schemas.microsoft.com/office/drawing/2014/main" val="2424965857"/>
                    </a:ext>
                  </a:extLst>
                </a:gridCol>
              </a:tblGrid>
              <a:tr h="468000">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MILL RESOURCE ($6.11/t NSR CUTOFF)</a:t>
                      </a:r>
                    </a:p>
                  </a:txBody>
                  <a:tcPr marL="0" marR="84300" marT="42150" marB="42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0000">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NSR </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err="1">
                          <a:solidFill>
                            <a:schemeClr val="bg1"/>
                          </a:solidFill>
                          <a:latin typeface="Arial" panose="020B0604020202020204" pitchFamily="34" charset="0"/>
                          <a:ea typeface="+mn-ea"/>
                          <a:cs typeface="Arial" panose="020B0604020202020204" pitchFamily="34" charset="0"/>
                        </a:rPr>
                        <a:t>CuEq</a:t>
                      </a:r>
                      <a:r>
                        <a:rPr lang="en-US" sz="1200" b="1" i="0" kern="1200">
                          <a:solidFill>
                            <a:schemeClr val="bg1"/>
                          </a:solidFill>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144.9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40.09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0.30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0.38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0.024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0.64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953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75.2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9.6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2,114.2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20.34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0.16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0.015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0.29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6,493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11.1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716.0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93.5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M+I</a:t>
                      </a:r>
                      <a:endParaRPr kumimoji="0" lang="en-CA" sz="12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2,259.0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21.60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0.15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0.016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7,446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12.9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791.2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103.1</a:t>
                      </a:r>
                    </a:p>
                  </a:txBody>
                  <a:tcPr marL="82800" marR="169200" marT="36000" marB="36000" anchor="ctr">
                    <a:lnL w="6350" cap="flat" cmpd="sng" algn="ctr">
                      <a:solidFill>
                        <a:srgbClr val="B8BCB4"/>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Inferred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1,371.5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15.41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0.009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3,029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6.1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286.0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50.5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445095749"/>
                  </a:ext>
                </a:extLst>
              </a:tr>
            </a:tbl>
          </a:graphicData>
        </a:graphic>
      </p:graphicFrame>
      <p:graphicFrame>
        <p:nvGraphicFramePr>
          <p:cNvPr id="11" name="Table 10">
            <a:extLst>
              <a:ext uri="{FF2B5EF4-FFF2-40B4-BE49-F238E27FC236}">
                <a16:creationId xmlns:a16="http://schemas.microsoft.com/office/drawing/2014/main" id="{EB5D8D49-26FE-E5AA-12AF-F8E8735282F3}"/>
              </a:ext>
            </a:extLst>
          </p:cNvPr>
          <p:cNvGraphicFramePr>
            <a:graphicFrameLocks noGrp="1"/>
          </p:cNvGraphicFramePr>
          <p:nvPr>
            <p:extLst>
              <p:ext uri="{D42A27DB-BD31-4B8C-83A1-F6EECF244321}">
                <p14:modId xmlns:p14="http://schemas.microsoft.com/office/powerpoint/2010/main" val="2403834171"/>
              </p:ext>
            </p:extLst>
          </p:nvPr>
        </p:nvGraphicFramePr>
        <p:xfrm>
          <a:off x="1289909" y="3899946"/>
          <a:ext cx="9971993" cy="2212583"/>
        </p:xfrm>
        <a:graphic>
          <a:graphicData uri="http://schemas.openxmlformats.org/drawingml/2006/table">
            <a:tbl>
              <a:tblPr firstRow="1" lastRow="1" bandRow="1" bandCol="1">
                <a:tableStyleId>{C083E6E3-FA7D-4D7B-A595-EF9225AFEA82}</a:tableStyleId>
              </a:tblPr>
              <a:tblGrid>
                <a:gridCol w="1068428">
                  <a:extLst>
                    <a:ext uri="{9D8B030D-6E8A-4147-A177-3AD203B41FA5}">
                      <a16:colId xmlns:a16="http://schemas.microsoft.com/office/drawing/2014/main" val="3594396252"/>
                    </a:ext>
                  </a:extLst>
                </a:gridCol>
                <a:gridCol w="989285">
                  <a:extLst>
                    <a:ext uri="{9D8B030D-6E8A-4147-A177-3AD203B41FA5}">
                      <a16:colId xmlns:a16="http://schemas.microsoft.com/office/drawing/2014/main" val="20001"/>
                    </a:ext>
                  </a:extLst>
                </a:gridCol>
                <a:gridCol w="989285">
                  <a:extLst>
                    <a:ext uri="{9D8B030D-6E8A-4147-A177-3AD203B41FA5}">
                      <a16:colId xmlns:a16="http://schemas.microsoft.com/office/drawing/2014/main" val="2295321586"/>
                    </a:ext>
                  </a:extLst>
                </a:gridCol>
                <a:gridCol w="989285">
                  <a:extLst>
                    <a:ext uri="{9D8B030D-6E8A-4147-A177-3AD203B41FA5}">
                      <a16:colId xmlns:a16="http://schemas.microsoft.com/office/drawing/2014/main" val="20002"/>
                    </a:ext>
                  </a:extLst>
                </a:gridCol>
                <a:gridCol w="989285">
                  <a:extLst>
                    <a:ext uri="{9D8B030D-6E8A-4147-A177-3AD203B41FA5}">
                      <a16:colId xmlns:a16="http://schemas.microsoft.com/office/drawing/2014/main" val="1849608014"/>
                    </a:ext>
                  </a:extLst>
                </a:gridCol>
                <a:gridCol w="989285">
                  <a:extLst>
                    <a:ext uri="{9D8B030D-6E8A-4147-A177-3AD203B41FA5}">
                      <a16:colId xmlns:a16="http://schemas.microsoft.com/office/drawing/2014/main" val="2339498174"/>
                    </a:ext>
                  </a:extLst>
                </a:gridCol>
                <a:gridCol w="989285">
                  <a:extLst>
                    <a:ext uri="{9D8B030D-6E8A-4147-A177-3AD203B41FA5}">
                      <a16:colId xmlns:a16="http://schemas.microsoft.com/office/drawing/2014/main" val="2987213237"/>
                    </a:ext>
                  </a:extLst>
                </a:gridCol>
                <a:gridCol w="989285">
                  <a:extLst>
                    <a:ext uri="{9D8B030D-6E8A-4147-A177-3AD203B41FA5}">
                      <a16:colId xmlns:a16="http://schemas.microsoft.com/office/drawing/2014/main" val="1853750871"/>
                    </a:ext>
                  </a:extLst>
                </a:gridCol>
                <a:gridCol w="989285">
                  <a:extLst>
                    <a:ext uri="{9D8B030D-6E8A-4147-A177-3AD203B41FA5}">
                      <a16:colId xmlns:a16="http://schemas.microsoft.com/office/drawing/2014/main" val="3401879024"/>
                    </a:ext>
                  </a:extLst>
                </a:gridCol>
                <a:gridCol w="989285">
                  <a:extLst>
                    <a:ext uri="{9D8B030D-6E8A-4147-A177-3AD203B41FA5}">
                      <a16:colId xmlns:a16="http://schemas.microsoft.com/office/drawing/2014/main" val="2424965857"/>
                    </a:ext>
                  </a:extLst>
                </a:gridCol>
              </a:tblGrid>
              <a:tr h="468000">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HEAP LEACH RESOURCE ($6.61/t NSR CUT-OFF)</a:t>
                      </a:r>
                    </a:p>
                  </a:txBody>
                  <a:tcPr marL="0" marR="84300" marT="42150" marB="42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0000">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NSR</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err="1">
                          <a:solidFill>
                            <a:schemeClr val="bg1"/>
                          </a:solidFill>
                          <a:latin typeface="Arial" panose="020B0604020202020204" pitchFamily="34" charset="0"/>
                          <a:ea typeface="+mn-ea"/>
                          <a:cs typeface="Arial" panose="020B0604020202020204" pitchFamily="34" charset="0"/>
                        </a:rPr>
                        <a:t>AuEq</a:t>
                      </a:r>
                      <a:endParaRPr lang="en-US" sz="1200" b="1" i="0" kern="1200">
                        <a:solidFill>
                          <a:schemeClr val="bg1"/>
                        </a:solidFill>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22523">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43.3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23.79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0.44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51.5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0.62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3.7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188.4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145.4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10.4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M+I</a:t>
                      </a:r>
                      <a:endParaRPr kumimoji="0" lang="en-CA" sz="12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231.7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13.77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0.04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0.25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196.9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1.88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14.1</a:t>
                      </a:r>
                    </a:p>
                  </a:txBody>
                  <a:tcPr marL="82800" marR="169200" marT="36000" marB="36000" anchor="ctr">
                    <a:lnL w="6350" cap="flat" cmpd="sng" algn="ctr">
                      <a:solidFill>
                        <a:srgbClr val="B8BCB4"/>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Inferred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40.9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11.33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46.9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445095749"/>
                  </a:ext>
                </a:extLst>
              </a:tr>
            </a:tbl>
          </a:graphicData>
        </a:graphic>
      </p:graphicFrame>
    </p:spTree>
    <p:extLst>
      <p:ext uri="{BB962C8B-B14F-4D97-AF65-F5344CB8AC3E}">
        <p14:creationId xmlns:p14="http://schemas.microsoft.com/office/powerpoint/2010/main" val="1565522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E9A1F-73D0-A041-BA84-92932756EB59}"/>
              </a:ext>
            </a:extLst>
          </p:cNvPr>
          <p:cNvSpPr>
            <a:spLocks noGrp="1"/>
          </p:cNvSpPr>
          <p:nvPr>
            <p:ph type="title"/>
          </p:nvPr>
        </p:nvSpPr>
        <p:spPr/>
        <p:txBody>
          <a:bodyPr>
            <a:normAutofit/>
          </a:bodyPr>
          <a:lstStyle/>
          <a:p>
            <a:r>
              <a:rPr lang="en-GB" dirty="0"/>
              <a:t>WRN &amp; CASINO COPPER-GOLD </a:t>
            </a:r>
            <a:r>
              <a:rPr lang="en-GB" b="1" dirty="0">
                <a:solidFill>
                  <a:srgbClr val="46616D"/>
                </a:solidFill>
                <a:latin typeface="Arial Black" panose="020B0A04020102020204" pitchFamily="34" charset="0"/>
              </a:rPr>
              <a:t>PROJECT</a:t>
            </a:r>
            <a:endParaRPr lang="en-ES" b="1">
              <a:solidFill>
                <a:srgbClr val="46616D"/>
              </a:solidFill>
              <a:latin typeface="Arial Black" panose="020B0A04020102020204" pitchFamily="34" charset="0"/>
            </a:endParaRPr>
          </a:p>
        </p:txBody>
      </p:sp>
      <p:grpSp>
        <p:nvGrpSpPr>
          <p:cNvPr id="3" name="Group 2">
            <a:extLst>
              <a:ext uri="{FF2B5EF4-FFF2-40B4-BE49-F238E27FC236}">
                <a16:creationId xmlns:a16="http://schemas.microsoft.com/office/drawing/2014/main" id="{EFCFAA00-D31B-D572-B442-2BD15669116C}"/>
              </a:ext>
            </a:extLst>
          </p:cNvPr>
          <p:cNvGrpSpPr/>
          <p:nvPr/>
        </p:nvGrpSpPr>
        <p:grpSpPr>
          <a:xfrm>
            <a:off x="0" y="943158"/>
            <a:ext cx="12189819" cy="5916083"/>
            <a:chOff x="0" y="943158"/>
            <a:chExt cx="12189819" cy="5916083"/>
          </a:xfrm>
        </p:grpSpPr>
        <p:pic>
          <p:nvPicPr>
            <p:cNvPr id="17" name="Picture 16">
              <a:extLst>
                <a:ext uri="{FF2B5EF4-FFF2-40B4-BE49-F238E27FC236}">
                  <a16:creationId xmlns:a16="http://schemas.microsoft.com/office/drawing/2014/main" id="{6BDE5F1D-D309-E94B-B795-537D1872B1D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81" y="943158"/>
              <a:ext cx="12187638" cy="5916083"/>
            </a:xfrm>
            <a:prstGeom prst="rect">
              <a:avLst/>
            </a:prstGeom>
          </p:spPr>
        </p:pic>
        <p:pic>
          <p:nvPicPr>
            <p:cNvPr id="15" name="Picture 14">
              <a:extLst>
                <a:ext uri="{FF2B5EF4-FFF2-40B4-BE49-F238E27FC236}">
                  <a16:creationId xmlns:a16="http://schemas.microsoft.com/office/drawing/2014/main" id="{85109A00-B0FF-8845-8142-EA3AF5C982FF}"/>
                </a:ext>
                <a:ext uri="{C183D7F6-B498-43B3-948B-1728B52AA6E4}">
                  <adec:decorative xmlns:adec="http://schemas.microsoft.com/office/drawing/2017/decorative" val="1"/>
                </a:ext>
              </a:extLst>
            </p:cNvPr>
            <p:cNvPicPr>
              <a:picLocks noChangeAspect="1"/>
            </p:cNvPicPr>
            <p:nvPr/>
          </p:nvPicPr>
          <p:blipFill rotWithShape="1">
            <a:blip r:embed="rId4"/>
            <a:srcRect b="11319"/>
            <a:stretch/>
          </p:blipFill>
          <p:spPr>
            <a:xfrm>
              <a:off x="6053179" y="946397"/>
              <a:ext cx="6106660" cy="5911603"/>
            </a:xfrm>
            <a:prstGeom prst="rect">
              <a:avLst/>
            </a:prstGeom>
          </p:spPr>
        </p:pic>
        <p:grpSp>
          <p:nvGrpSpPr>
            <p:cNvPr id="34" name="Group 33">
              <a:extLst>
                <a:ext uri="{FF2B5EF4-FFF2-40B4-BE49-F238E27FC236}">
                  <a16:creationId xmlns:a16="http://schemas.microsoft.com/office/drawing/2014/main" id="{1C63313D-7AEF-B84D-B259-E90DC89AB4B7}"/>
                </a:ext>
                <a:ext uri="{C183D7F6-B498-43B3-948B-1728B52AA6E4}">
                  <adec:decorative xmlns:adec="http://schemas.microsoft.com/office/drawing/2017/decorative" val="1"/>
                </a:ext>
              </a:extLst>
            </p:cNvPr>
            <p:cNvGrpSpPr/>
            <p:nvPr/>
          </p:nvGrpSpPr>
          <p:grpSpPr>
            <a:xfrm>
              <a:off x="0" y="1712612"/>
              <a:ext cx="6311590" cy="2201466"/>
              <a:chOff x="-1" y="1342755"/>
              <a:chExt cx="6256142" cy="2066391"/>
            </a:xfrm>
          </p:grpSpPr>
          <p:pic>
            <p:nvPicPr>
              <p:cNvPr id="36" name="Picture 35">
                <a:extLst>
                  <a:ext uri="{FF2B5EF4-FFF2-40B4-BE49-F238E27FC236}">
                    <a16:creationId xmlns:a16="http://schemas.microsoft.com/office/drawing/2014/main" id="{EDD9C005-4E48-8F47-8703-A3B316BA80DA}"/>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b="13224"/>
              <a:stretch/>
            </p:blipFill>
            <p:spPr>
              <a:xfrm>
                <a:off x="0" y="1342755"/>
                <a:ext cx="6256141" cy="2066391"/>
              </a:xfrm>
              <a:prstGeom prst="rect">
                <a:avLst/>
              </a:prstGeom>
            </p:spPr>
          </p:pic>
          <p:pic>
            <p:nvPicPr>
              <p:cNvPr id="38" name="Picture 37">
                <a:extLst>
                  <a:ext uri="{FF2B5EF4-FFF2-40B4-BE49-F238E27FC236}">
                    <a16:creationId xmlns:a16="http://schemas.microsoft.com/office/drawing/2014/main" id="{09A840D5-0E8D-AB4E-B866-D5569FAB8FBC}"/>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496021"/>
                <a:ext cx="686040" cy="860906"/>
              </a:xfrm>
              <a:prstGeom prst="rect">
                <a:avLst/>
              </a:prstGeom>
            </p:spPr>
          </p:pic>
        </p:grpSp>
        <p:sp>
          <p:nvSpPr>
            <p:cNvPr id="33" name="Rectangle 32">
              <a:extLst>
                <a:ext uri="{FF2B5EF4-FFF2-40B4-BE49-F238E27FC236}">
                  <a16:creationId xmlns:a16="http://schemas.microsoft.com/office/drawing/2014/main" id="{5EAAEAF8-4FDF-1942-BECA-B724B8B20147}"/>
                </a:ext>
              </a:extLst>
            </p:cNvPr>
            <p:cNvSpPr/>
            <p:nvPr/>
          </p:nvSpPr>
          <p:spPr>
            <a:xfrm>
              <a:off x="1" y="4096954"/>
              <a:ext cx="6311588" cy="2303845"/>
            </a:xfrm>
            <a:prstGeom prst="rect">
              <a:avLst/>
            </a:prstGeom>
            <a:solidFill>
              <a:srgbClr val="282C2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78FE408-0A81-5045-93E6-E30EA7014CF9}"/>
                </a:ext>
              </a:extLst>
            </p:cNvPr>
            <p:cNvSpPr/>
            <p:nvPr/>
          </p:nvSpPr>
          <p:spPr>
            <a:xfrm>
              <a:off x="692120" y="1862462"/>
              <a:ext cx="5719831" cy="2385781"/>
            </a:xfrm>
            <a:prstGeom prst="rect">
              <a:avLst/>
            </a:prstGeom>
          </p:spPr>
          <p:txBody>
            <a:bodyPr wrap="square">
              <a:spAutoFit/>
            </a:bodyPr>
            <a:lstStyle/>
            <a:p>
              <a:pPr>
                <a:lnSpc>
                  <a:spcPct val="110000"/>
                </a:lnSpc>
                <a:spcAft>
                  <a:spcPts val="600"/>
                </a:spcAft>
                <a:buClr>
                  <a:srgbClr val="A6610C"/>
                </a:buClr>
              </a:pPr>
              <a:r>
                <a:rPr lang="en-CA" b="1" dirty="0">
                  <a:solidFill>
                    <a:schemeClr val="bg1"/>
                  </a:solidFill>
                  <a:latin typeface="Arial Black" panose="020B0604020202020204" pitchFamily="34" charset="0"/>
                  <a:cs typeface="Arial Black" panose="020B0604020202020204" pitchFamily="34" charset="0"/>
                </a:rPr>
                <a:t>CLEAR INVESTMENT THESIS</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One of the largest copper-gold projects in Canada</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Located in the Yukon – emerging mining district</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Recent Feasibility Study shows robust economics and long mine life  </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Strong copper market</a:t>
              </a:r>
            </a:p>
            <a:p>
              <a:pPr marL="285750" indent="-196850">
                <a:lnSpc>
                  <a:spcPct val="110000"/>
                </a:lnSpc>
                <a:spcAft>
                  <a:spcPts val="600"/>
                </a:spcAft>
                <a:buClr>
                  <a:srgbClr val="DEAE05"/>
                </a:buClr>
                <a:buSzPct val="140000"/>
                <a:buFont typeface="Arial" panose="020B0604020202020204" pitchFamily="34" charset="0"/>
                <a:buChar char="•"/>
              </a:pPr>
              <a:endParaRPr lang="en-CA" sz="1600" dirty="0">
                <a:solidFill>
                  <a:schemeClr val="bg1"/>
                </a:solidFill>
              </a:endParaRPr>
            </a:p>
          </p:txBody>
        </p:sp>
        <p:sp>
          <p:nvSpPr>
            <p:cNvPr id="32" name="Rectangle 31">
              <a:extLst>
                <a:ext uri="{FF2B5EF4-FFF2-40B4-BE49-F238E27FC236}">
                  <a16:creationId xmlns:a16="http://schemas.microsoft.com/office/drawing/2014/main" id="{D161AEDD-6C27-4840-A513-FD0ED6222FD3}"/>
                </a:ext>
              </a:extLst>
            </p:cNvPr>
            <p:cNvSpPr/>
            <p:nvPr/>
          </p:nvSpPr>
          <p:spPr>
            <a:xfrm>
              <a:off x="692120" y="4207166"/>
              <a:ext cx="5305025" cy="2114938"/>
            </a:xfrm>
            <a:prstGeom prst="rect">
              <a:avLst/>
            </a:prstGeom>
          </p:spPr>
          <p:txBody>
            <a:bodyPr wrap="square">
              <a:spAutoFit/>
            </a:bodyPr>
            <a:lstStyle/>
            <a:p>
              <a:pPr>
                <a:lnSpc>
                  <a:spcPct val="110000"/>
                </a:lnSpc>
                <a:spcAft>
                  <a:spcPts val="600"/>
                </a:spcAft>
                <a:buClr>
                  <a:srgbClr val="A6610C"/>
                </a:buClr>
              </a:pPr>
              <a:r>
                <a:rPr lang="en-CA" b="1" dirty="0">
                  <a:solidFill>
                    <a:schemeClr val="bg1"/>
                  </a:solidFill>
                  <a:latin typeface="Arial Black" panose="020B0604020202020204" pitchFamily="34" charset="0"/>
                  <a:cs typeface="Arial Black" panose="020B0604020202020204" pitchFamily="34" charset="0"/>
                </a:rPr>
                <a:t>CONTINUING TO ADD VALUE</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Significant resource expansion in 2020</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PEA released in 2021</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Feasibility Study released in 2022</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Strategic investments from Rio Tinto and Mitsubishi </a:t>
              </a:r>
            </a:p>
            <a:p>
              <a:pPr marL="285750" indent="-196850">
                <a:lnSpc>
                  <a:spcPct val="110000"/>
                </a:lnSpc>
                <a:spcAft>
                  <a:spcPts val="600"/>
                </a:spcAft>
                <a:buClr>
                  <a:srgbClr val="DEAE05"/>
                </a:buClr>
                <a:buSzPct val="140000"/>
                <a:buFont typeface="Arial" panose="020B0604020202020204" pitchFamily="34" charset="0"/>
                <a:buChar char="•"/>
              </a:pPr>
              <a:r>
                <a:rPr lang="en-CA" sz="1600" dirty="0">
                  <a:solidFill>
                    <a:schemeClr val="bg1"/>
                  </a:solidFill>
                </a:rPr>
                <a:t>Permitting work progressing</a:t>
              </a:r>
            </a:p>
          </p:txBody>
        </p:sp>
      </p:grpSp>
      <p:sp>
        <p:nvSpPr>
          <p:cNvPr id="13" name="Rectangle 12">
            <a:extLst>
              <a:ext uri="{FF2B5EF4-FFF2-40B4-BE49-F238E27FC236}">
                <a16:creationId xmlns:a16="http://schemas.microsoft.com/office/drawing/2014/main" id="{D4B209E2-5C14-8D4F-B7A9-26EBFC115B74}"/>
              </a:ext>
            </a:extLst>
          </p:cNvPr>
          <p:cNvSpPr/>
          <p:nvPr/>
        </p:nvSpPr>
        <p:spPr>
          <a:xfrm>
            <a:off x="9895073" y="6478387"/>
            <a:ext cx="1556836" cy="207749"/>
          </a:xfrm>
          <a:prstGeom prst="rect">
            <a:avLst/>
          </a:prstGeom>
        </p:spPr>
        <p:txBody>
          <a:bodyPr wrap="none">
            <a:spAutoFit/>
          </a:bodyPr>
          <a:lstStyle/>
          <a:p>
            <a:r>
              <a:rPr lang="en-GB" sz="750" b="1" dirty="0">
                <a:solidFill>
                  <a:schemeClr val="bg1"/>
                </a:solidFill>
                <a:effectLst/>
                <a:latin typeface="Arial" panose="020B0604020202020204" pitchFamily="34" charset="0"/>
              </a:rPr>
              <a:t>TSX | NYSE AMERICAN | WRN</a:t>
            </a:r>
          </a:p>
        </p:txBody>
      </p:sp>
      <p:sp>
        <p:nvSpPr>
          <p:cNvPr id="35" name="Slide Number Placeholder 34">
            <a:extLst>
              <a:ext uri="{FF2B5EF4-FFF2-40B4-BE49-F238E27FC236}">
                <a16:creationId xmlns:a16="http://schemas.microsoft.com/office/drawing/2014/main" id="{FE5FA544-FF11-2348-9966-2A0FB75D8F19}"/>
              </a:ext>
            </a:extLst>
          </p:cNvPr>
          <p:cNvSpPr>
            <a:spLocks noGrp="1"/>
          </p:cNvSpPr>
          <p:nvPr>
            <p:ph type="sldNum" sz="quarter" idx="12"/>
          </p:nvPr>
        </p:nvSpPr>
        <p:spPr>
          <a:xfrm>
            <a:off x="11252419" y="6376027"/>
            <a:ext cx="398979" cy="365125"/>
          </a:xfrm>
        </p:spPr>
        <p:txBody>
          <a:bodyPr/>
          <a:lstStyle/>
          <a:p>
            <a:fld id="{26B9BA3A-B21A-9D44-AB73-57CC2211C2D6}" type="slidenum">
              <a:rPr lang="en-ES" smtClean="0">
                <a:solidFill>
                  <a:schemeClr val="bg1"/>
                </a:solidFill>
              </a:rPr>
              <a:t>4</a:t>
            </a:fld>
            <a:endParaRPr lang="en-ES">
              <a:solidFill>
                <a:schemeClr val="bg1"/>
              </a:solidFill>
            </a:endParaRPr>
          </a:p>
        </p:txBody>
      </p:sp>
      <p:pic>
        <p:nvPicPr>
          <p:cNvPr id="37" name="Picture 36">
            <a:extLst>
              <a:ext uri="{FF2B5EF4-FFF2-40B4-BE49-F238E27FC236}">
                <a16:creationId xmlns:a16="http://schemas.microsoft.com/office/drawing/2014/main" id="{D5230ED0-CDCD-1F44-9EB3-CA1D6CEB007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84950" y="6421427"/>
            <a:ext cx="319725" cy="319725"/>
          </a:xfrm>
          <a:prstGeom prst="rect">
            <a:avLst/>
          </a:prstGeom>
        </p:spPr>
      </p:pic>
    </p:spTree>
    <p:extLst>
      <p:ext uri="{BB962C8B-B14F-4D97-AF65-F5344CB8AC3E}">
        <p14:creationId xmlns:p14="http://schemas.microsoft.com/office/powerpoint/2010/main" val="3179343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2797B38-37A1-C64C-AAE7-6CE9D0450C4C}"/>
              </a:ext>
            </a:extLst>
          </p:cNvPr>
          <p:cNvGrpSpPr/>
          <p:nvPr/>
        </p:nvGrpSpPr>
        <p:grpSpPr>
          <a:xfrm>
            <a:off x="0" y="1269104"/>
            <a:ext cx="12192000" cy="1682791"/>
            <a:chOff x="-1" y="1078360"/>
            <a:chExt cx="12084892" cy="1579540"/>
          </a:xfrm>
        </p:grpSpPr>
        <p:pic>
          <p:nvPicPr>
            <p:cNvPr id="23" name="Picture 22">
              <a:extLst>
                <a:ext uri="{FF2B5EF4-FFF2-40B4-BE49-F238E27FC236}">
                  <a16:creationId xmlns:a16="http://schemas.microsoft.com/office/drawing/2014/main" id="{34C73184-0587-1742-9092-DE32883ABB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BF35298F-7724-7F46-9EA1-884433D5844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30" name="Rectangle 29">
            <a:extLst>
              <a:ext uri="{FF2B5EF4-FFF2-40B4-BE49-F238E27FC236}">
                <a16:creationId xmlns:a16="http://schemas.microsoft.com/office/drawing/2014/main" id="{89FDE15A-2568-904F-98FF-4CD847BE6636}"/>
              </a:ext>
            </a:extLst>
          </p:cNvPr>
          <p:cNvSpPr/>
          <p:nvPr/>
        </p:nvSpPr>
        <p:spPr>
          <a:xfrm>
            <a:off x="1145875" y="1449860"/>
            <a:ext cx="10260061" cy="245624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DC82C-F292-4A43-B7D3-D5F806955DE4}"/>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RESOURCE</a:t>
            </a:r>
            <a:r>
              <a:rPr lang="en-CA"/>
              <a:t> </a:t>
            </a:r>
            <a:endParaRPr lang="en-US"/>
          </a:p>
        </p:txBody>
      </p:sp>
      <p:sp>
        <p:nvSpPr>
          <p:cNvPr id="3" name="Footer Placeholder 2">
            <a:extLst>
              <a:ext uri="{FF2B5EF4-FFF2-40B4-BE49-F238E27FC236}">
                <a16:creationId xmlns:a16="http://schemas.microsoft.com/office/drawing/2014/main" id="{86539EA6-5332-1241-941A-0090590FE60E}"/>
              </a:ext>
            </a:extLst>
          </p:cNvPr>
          <p:cNvSpPr>
            <a:spLocks noGrp="1"/>
          </p:cNvSpPr>
          <p:nvPr>
            <p:ph type="ftr" sz="quarter" idx="11"/>
          </p:nvPr>
        </p:nvSpPr>
        <p:spPr/>
        <p:txBody>
          <a:bodyPr/>
          <a:lstStyle/>
          <a:p>
            <a:r>
              <a:rPr lang="en-US"/>
              <a:t>Source: Casino Copper-Gold 2022 FS. See “Notes” in Appendix.</a:t>
            </a:r>
          </a:p>
        </p:txBody>
      </p:sp>
      <p:sp>
        <p:nvSpPr>
          <p:cNvPr id="28" name="Slide Number Placeholder 4">
            <a:extLst>
              <a:ext uri="{FF2B5EF4-FFF2-40B4-BE49-F238E27FC236}">
                <a16:creationId xmlns:a16="http://schemas.microsoft.com/office/drawing/2014/main" id="{D4896297-5D3E-5B42-AFDC-ABA66EDA2098}"/>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40</a:t>
            </a:fld>
            <a:endParaRPr lang="en-US"/>
          </a:p>
        </p:txBody>
      </p:sp>
      <p:graphicFrame>
        <p:nvGraphicFramePr>
          <p:cNvPr id="11" name="Table 10">
            <a:extLst>
              <a:ext uri="{FF2B5EF4-FFF2-40B4-BE49-F238E27FC236}">
                <a16:creationId xmlns:a16="http://schemas.microsoft.com/office/drawing/2014/main" id="{F846FEF7-6FDB-4135-853D-3880F1DE3A6B}"/>
              </a:ext>
            </a:extLst>
          </p:cNvPr>
          <p:cNvGraphicFramePr>
            <a:graphicFrameLocks noGrp="1"/>
          </p:cNvGraphicFramePr>
          <p:nvPr>
            <p:extLst>
              <p:ext uri="{D42A27DB-BD31-4B8C-83A1-F6EECF244321}">
                <p14:modId xmlns:p14="http://schemas.microsoft.com/office/powerpoint/2010/main" val="228820296"/>
              </p:ext>
            </p:extLst>
          </p:nvPr>
        </p:nvGraphicFramePr>
        <p:xfrm>
          <a:off x="1280422" y="1556692"/>
          <a:ext cx="9972001" cy="2212583"/>
        </p:xfrm>
        <a:graphic>
          <a:graphicData uri="http://schemas.openxmlformats.org/drawingml/2006/table">
            <a:tbl>
              <a:tblPr firstRow="1" lastRow="1" bandRow="1" bandCol="1">
                <a:tableStyleId>{C083E6E3-FA7D-4D7B-A595-EF9225AFEA82}</a:tableStyleId>
              </a:tblPr>
              <a:tblGrid>
                <a:gridCol w="1186097">
                  <a:extLst>
                    <a:ext uri="{9D8B030D-6E8A-4147-A177-3AD203B41FA5}">
                      <a16:colId xmlns:a16="http://schemas.microsoft.com/office/drawing/2014/main" val="3594396252"/>
                    </a:ext>
                  </a:extLst>
                </a:gridCol>
                <a:gridCol w="1098238">
                  <a:extLst>
                    <a:ext uri="{9D8B030D-6E8A-4147-A177-3AD203B41FA5}">
                      <a16:colId xmlns:a16="http://schemas.microsoft.com/office/drawing/2014/main" val="20001"/>
                    </a:ext>
                  </a:extLst>
                </a:gridCol>
                <a:gridCol w="1098238">
                  <a:extLst>
                    <a:ext uri="{9D8B030D-6E8A-4147-A177-3AD203B41FA5}">
                      <a16:colId xmlns:a16="http://schemas.microsoft.com/office/drawing/2014/main" val="761724352"/>
                    </a:ext>
                  </a:extLst>
                </a:gridCol>
                <a:gridCol w="1098238">
                  <a:extLst>
                    <a:ext uri="{9D8B030D-6E8A-4147-A177-3AD203B41FA5}">
                      <a16:colId xmlns:a16="http://schemas.microsoft.com/office/drawing/2014/main" val="20002"/>
                    </a:ext>
                  </a:extLst>
                </a:gridCol>
                <a:gridCol w="1098238">
                  <a:extLst>
                    <a:ext uri="{9D8B030D-6E8A-4147-A177-3AD203B41FA5}">
                      <a16:colId xmlns:a16="http://schemas.microsoft.com/office/drawing/2014/main" val="1849608014"/>
                    </a:ext>
                  </a:extLst>
                </a:gridCol>
                <a:gridCol w="1098238">
                  <a:extLst>
                    <a:ext uri="{9D8B030D-6E8A-4147-A177-3AD203B41FA5}">
                      <a16:colId xmlns:a16="http://schemas.microsoft.com/office/drawing/2014/main" val="2339498174"/>
                    </a:ext>
                  </a:extLst>
                </a:gridCol>
                <a:gridCol w="1098238">
                  <a:extLst>
                    <a:ext uri="{9D8B030D-6E8A-4147-A177-3AD203B41FA5}">
                      <a16:colId xmlns:a16="http://schemas.microsoft.com/office/drawing/2014/main" val="1853750871"/>
                    </a:ext>
                  </a:extLst>
                </a:gridCol>
                <a:gridCol w="1098238">
                  <a:extLst>
                    <a:ext uri="{9D8B030D-6E8A-4147-A177-3AD203B41FA5}">
                      <a16:colId xmlns:a16="http://schemas.microsoft.com/office/drawing/2014/main" val="3401879024"/>
                    </a:ext>
                  </a:extLst>
                </a:gridCol>
                <a:gridCol w="1098238">
                  <a:extLst>
                    <a:ext uri="{9D8B030D-6E8A-4147-A177-3AD203B41FA5}">
                      <a16:colId xmlns:a16="http://schemas.microsoft.com/office/drawing/2014/main" val="2424965857"/>
                    </a:ext>
                  </a:extLst>
                </a:gridCol>
              </a:tblGrid>
              <a:tr h="468000">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TOTAL RESOURCE (MILL + HEAP LEACH)</a:t>
                      </a:r>
                    </a:p>
                  </a:txBody>
                  <a:tcPr marL="0" marR="84300" marT="42150" marB="42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0000">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NSR</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 (M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22523">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Measured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188.2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36.34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0.40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1,005.0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13.3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Indicated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2,302.6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19.61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6,638.1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103.9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M+I</a:t>
                      </a:r>
                      <a:endParaRPr kumimoji="0" lang="en-CA" sz="12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2,490.7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20.88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7,643.1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14.8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117.2</a:t>
                      </a:r>
                    </a:p>
                  </a:txBody>
                  <a:tcPr marL="82800" marR="169200" marT="36000" marB="36000" anchor="ctr">
                    <a:lnL w="6350" cap="flat" cmpd="sng" algn="ctr">
                      <a:solidFill>
                        <a:srgbClr val="B8BCB4"/>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Inferred</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1,412.5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15.30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3,075.5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6.3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52.3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28575"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445095749"/>
                  </a:ext>
                </a:extLst>
              </a:tr>
            </a:tbl>
          </a:graphicData>
        </a:graphic>
      </p:graphicFrame>
    </p:spTree>
    <p:extLst>
      <p:ext uri="{BB962C8B-B14F-4D97-AF65-F5344CB8AC3E}">
        <p14:creationId xmlns:p14="http://schemas.microsoft.com/office/powerpoint/2010/main" val="18422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2797B38-37A1-C64C-AAE7-6CE9D0450C4C}"/>
              </a:ext>
            </a:extLst>
          </p:cNvPr>
          <p:cNvGrpSpPr/>
          <p:nvPr/>
        </p:nvGrpSpPr>
        <p:grpSpPr>
          <a:xfrm>
            <a:off x="0" y="1269104"/>
            <a:ext cx="12192000" cy="1682791"/>
            <a:chOff x="-1" y="1078360"/>
            <a:chExt cx="12084892" cy="1579540"/>
          </a:xfrm>
        </p:grpSpPr>
        <p:pic>
          <p:nvPicPr>
            <p:cNvPr id="23" name="Picture 22">
              <a:extLst>
                <a:ext uri="{FF2B5EF4-FFF2-40B4-BE49-F238E27FC236}">
                  <a16:creationId xmlns:a16="http://schemas.microsoft.com/office/drawing/2014/main" id="{34C73184-0587-1742-9092-DE32883ABB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1" y="1078360"/>
              <a:ext cx="12084890" cy="1579540"/>
            </a:xfrm>
            <a:prstGeom prst="rect">
              <a:avLst/>
            </a:prstGeom>
          </p:spPr>
        </p:pic>
        <p:pic>
          <p:nvPicPr>
            <p:cNvPr id="29" name="Picture 28">
              <a:extLst>
                <a:ext uri="{FF2B5EF4-FFF2-40B4-BE49-F238E27FC236}">
                  <a16:creationId xmlns:a16="http://schemas.microsoft.com/office/drawing/2014/main" id="{BF35298F-7724-7F46-9EA1-884433D5844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348400"/>
              <a:ext cx="828325" cy="1039458"/>
            </a:xfrm>
            <a:prstGeom prst="rect">
              <a:avLst/>
            </a:prstGeom>
          </p:spPr>
        </p:pic>
      </p:grpSp>
      <p:sp>
        <p:nvSpPr>
          <p:cNvPr id="30" name="Rectangle 29">
            <a:extLst>
              <a:ext uri="{FF2B5EF4-FFF2-40B4-BE49-F238E27FC236}">
                <a16:creationId xmlns:a16="http://schemas.microsoft.com/office/drawing/2014/main" id="{89FDE15A-2568-904F-98FF-4CD847BE6636}"/>
              </a:ext>
            </a:extLst>
          </p:cNvPr>
          <p:cNvSpPr/>
          <p:nvPr/>
        </p:nvSpPr>
        <p:spPr>
          <a:xfrm>
            <a:off x="1145875" y="1449860"/>
            <a:ext cx="10260061" cy="4217515"/>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DC82C-F292-4A43-B7D3-D5F806955DE4}"/>
              </a:ext>
            </a:extLst>
          </p:cNvPr>
          <p:cNvSpPr>
            <a:spLocks noGrp="1"/>
          </p:cNvSpPr>
          <p:nvPr>
            <p:ph type="title"/>
          </p:nvPr>
        </p:nvSpPr>
        <p:spPr/>
        <p:txBody>
          <a:bodyPr/>
          <a:lstStyle/>
          <a:p>
            <a:r>
              <a:rPr lang="en-CA"/>
              <a:t>2022 CASINO COPPER-GOLD </a:t>
            </a:r>
            <a:r>
              <a:rPr lang="en-CA" b="1">
                <a:solidFill>
                  <a:srgbClr val="46616D"/>
                </a:solidFill>
                <a:latin typeface="Arial Black" panose="020B0604020202020204" pitchFamily="34" charset="0"/>
                <a:cs typeface="Arial Black" panose="020B0604020202020204" pitchFamily="34" charset="0"/>
              </a:rPr>
              <a:t>RESERVE</a:t>
            </a:r>
            <a:r>
              <a:rPr lang="en-CA"/>
              <a:t> </a:t>
            </a:r>
            <a:endParaRPr lang="en-US"/>
          </a:p>
        </p:txBody>
      </p:sp>
      <p:sp>
        <p:nvSpPr>
          <p:cNvPr id="3" name="Footer Placeholder 2">
            <a:extLst>
              <a:ext uri="{FF2B5EF4-FFF2-40B4-BE49-F238E27FC236}">
                <a16:creationId xmlns:a16="http://schemas.microsoft.com/office/drawing/2014/main" id="{86539EA6-5332-1241-941A-0090590FE60E}"/>
              </a:ext>
            </a:extLst>
          </p:cNvPr>
          <p:cNvSpPr>
            <a:spLocks noGrp="1"/>
          </p:cNvSpPr>
          <p:nvPr>
            <p:ph type="ftr" sz="quarter" idx="11"/>
          </p:nvPr>
        </p:nvSpPr>
        <p:spPr/>
        <p:txBody>
          <a:bodyPr/>
          <a:lstStyle/>
          <a:p>
            <a:r>
              <a:rPr lang="en-US"/>
              <a:t>Source: Casino Copper-Gold 2022 FS. See “Notes” in Appendix.</a:t>
            </a:r>
          </a:p>
        </p:txBody>
      </p:sp>
      <p:sp>
        <p:nvSpPr>
          <p:cNvPr id="28" name="Slide Number Placeholder 4">
            <a:extLst>
              <a:ext uri="{FF2B5EF4-FFF2-40B4-BE49-F238E27FC236}">
                <a16:creationId xmlns:a16="http://schemas.microsoft.com/office/drawing/2014/main" id="{D4896297-5D3E-5B42-AFDC-ABA66EDA2098}"/>
              </a:ext>
            </a:extLst>
          </p:cNvPr>
          <p:cNvSpPr>
            <a:spLocks noGrp="1"/>
          </p:cNvSpPr>
          <p:nvPr>
            <p:ph type="sldNum" sz="quarter" idx="12"/>
          </p:nvPr>
        </p:nvSpPr>
        <p:spPr>
          <a:xfrm>
            <a:off x="11252419" y="6376027"/>
            <a:ext cx="398979" cy="365125"/>
          </a:xfrm>
        </p:spPr>
        <p:txBody>
          <a:bodyPr/>
          <a:lstStyle/>
          <a:p>
            <a:fld id="{B4BF503D-18A3-9041-84E8-1916E563D54F}" type="slidenum">
              <a:rPr lang="en-US" smtClean="0"/>
              <a:pPr/>
              <a:t>41</a:t>
            </a:fld>
            <a:endParaRPr lang="en-US"/>
          </a:p>
        </p:txBody>
      </p:sp>
      <p:graphicFrame>
        <p:nvGraphicFramePr>
          <p:cNvPr id="31" name="Table 30">
            <a:extLst>
              <a:ext uri="{FF2B5EF4-FFF2-40B4-BE49-F238E27FC236}">
                <a16:creationId xmlns:a16="http://schemas.microsoft.com/office/drawing/2014/main" id="{D0215E10-6A03-DB43-BBCA-1D6FA01416CE}"/>
              </a:ext>
            </a:extLst>
          </p:cNvPr>
          <p:cNvGraphicFramePr>
            <a:graphicFrameLocks noGrp="1"/>
          </p:cNvGraphicFramePr>
          <p:nvPr>
            <p:extLst>
              <p:ext uri="{D42A27DB-BD31-4B8C-83A1-F6EECF244321}">
                <p14:modId xmlns:p14="http://schemas.microsoft.com/office/powerpoint/2010/main" val="1686976625"/>
              </p:ext>
            </p:extLst>
          </p:nvPr>
        </p:nvGraphicFramePr>
        <p:xfrm>
          <a:off x="1289905" y="1566796"/>
          <a:ext cx="9972003" cy="1890060"/>
        </p:xfrm>
        <a:graphic>
          <a:graphicData uri="http://schemas.openxmlformats.org/drawingml/2006/table">
            <a:tbl>
              <a:tblPr firstRow="1" lastRow="1" bandRow="1" bandCol="1">
                <a:tableStyleId>{C083E6E3-FA7D-4D7B-A595-EF9225AFEA82}</a:tableStyleId>
              </a:tblPr>
              <a:tblGrid>
                <a:gridCol w="1081820">
                  <a:extLst>
                    <a:ext uri="{9D8B030D-6E8A-4147-A177-3AD203B41FA5}">
                      <a16:colId xmlns:a16="http://schemas.microsoft.com/office/drawing/2014/main" val="3594396252"/>
                    </a:ext>
                  </a:extLst>
                </a:gridCol>
                <a:gridCol w="933450">
                  <a:extLst>
                    <a:ext uri="{9D8B030D-6E8A-4147-A177-3AD203B41FA5}">
                      <a16:colId xmlns:a16="http://schemas.microsoft.com/office/drawing/2014/main" val="20001"/>
                    </a:ext>
                  </a:extLst>
                </a:gridCol>
                <a:gridCol w="819150">
                  <a:extLst>
                    <a:ext uri="{9D8B030D-6E8A-4147-A177-3AD203B41FA5}">
                      <a16:colId xmlns:a16="http://schemas.microsoft.com/office/drawing/2014/main" val="3637680769"/>
                    </a:ext>
                  </a:extLst>
                </a:gridCol>
                <a:gridCol w="742950">
                  <a:extLst>
                    <a:ext uri="{9D8B030D-6E8A-4147-A177-3AD203B41FA5}">
                      <a16:colId xmlns:a16="http://schemas.microsoft.com/office/drawing/2014/main" val="20002"/>
                    </a:ext>
                  </a:extLst>
                </a:gridCol>
                <a:gridCol w="616154">
                  <a:extLst>
                    <a:ext uri="{9D8B030D-6E8A-4147-A177-3AD203B41FA5}">
                      <a16:colId xmlns:a16="http://schemas.microsoft.com/office/drawing/2014/main" val="1849608014"/>
                    </a:ext>
                  </a:extLst>
                </a:gridCol>
                <a:gridCol w="825497">
                  <a:extLst>
                    <a:ext uri="{9D8B030D-6E8A-4147-A177-3AD203B41FA5}">
                      <a16:colId xmlns:a16="http://schemas.microsoft.com/office/drawing/2014/main" val="1807281299"/>
                    </a:ext>
                  </a:extLst>
                </a:gridCol>
                <a:gridCol w="825497">
                  <a:extLst>
                    <a:ext uri="{9D8B030D-6E8A-4147-A177-3AD203B41FA5}">
                      <a16:colId xmlns:a16="http://schemas.microsoft.com/office/drawing/2014/main" val="2339498174"/>
                    </a:ext>
                  </a:extLst>
                </a:gridCol>
                <a:gridCol w="825497">
                  <a:extLst>
                    <a:ext uri="{9D8B030D-6E8A-4147-A177-3AD203B41FA5}">
                      <a16:colId xmlns:a16="http://schemas.microsoft.com/office/drawing/2014/main" val="2987213237"/>
                    </a:ext>
                  </a:extLst>
                </a:gridCol>
                <a:gridCol w="825497">
                  <a:extLst>
                    <a:ext uri="{9D8B030D-6E8A-4147-A177-3AD203B41FA5}">
                      <a16:colId xmlns:a16="http://schemas.microsoft.com/office/drawing/2014/main" val="1853750871"/>
                    </a:ext>
                  </a:extLst>
                </a:gridCol>
                <a:gridCol w="825497">
                  <a:extLst>
                    <a:ext uri="{9D8B030D-6E8A-4147-A177-3AD203B41FA5}">
                      <a16:colId xmlns:a16="http://schemas.microsoft.com/office/drawing/2014/main" val="3401879024"/>
                    </a:ext>
                  </a:extLst>
                </a:gridCol>
                <a:gridCol w="825497">
                  <a:extLst>
                    <a:ext uri="{9D8B030D-6E8A-4147-A177-3AD203B41FA5}">
                      <a16:colId xmlns:a16="http://schemas.microsoft.com/office/drawing/2014/main" val="3919094611"/>
                    </a:ext>
                  </a:extLst>
                </a:gridCol>
                <a:gridCol w="825497">
                  <a:extLst>
                    <a:ext uri="{9D8B030D-6E8A-4147-A177-3AD203B41FA5}">
                      <a16:colId xmlns:a16="http://schemas.microsoft.com/office/drawing/2014/main" val="2424965857"/>
                    </a:ext>
                  </a:extLst>
                </a:gridCol>
              </a:tblGrid>
              <a:tr h="468000">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MILL RESERVE</a:t>
                      </a:r>
                    </a:p>
                  </a:txBody>
                  <a:tcPr marL="0" marR="84300" marT="42150" marB="42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0000">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NSR </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Copper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Gold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err="1">
                          <a:solidFill>
                            <a:schemeClr val="bg1"/>
                          </a:solidFill>
                          <a:latin typeface="Arial" panose="020B0604020202020204" pitchFamily="34" charset="0"/>
                          <a:ea typeface="+mn-ea"/>
                          <a:cs typeface="Arial" panose="020B0604020202020204" pitchFamily="34" charset="0"/>
                        </a:rPr>
                        <a:t>CuEq</a:t>
                      </a:r>
                      <a:r>
                        <a:rPr lang="en-US" sz="1200" b="1" i="0" kern="1200">
                          <a:solidFill>
                            <a:schemeClr val="bg1"/>
                          </a:solidFill>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Proven</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140.1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38.50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0.39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0.024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0.67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944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74.9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9.4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Probable</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1,076.9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23.68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1.6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0.36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4,135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6.7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497.1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kern="1200">
                          <a:solidFill>
                            <a:srgbClr val="4F575D"/>
                          </a:solidFill>
                          <a:effectLst/>
                          <a:latin typeface="Arial" panose="020B0604020202020204" pitchFamily="34" charset="0"/>
                          <a:ea typeface="+mn-ea"/>
                          <a:cs typeface="Times New Roman" panose="02020603050405020304" pitchFamily="18" charset="0"/>
                        </a:rPr>
                        <a:t>55.5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4000">
                <a:tc>
                  <a:txBody>
                    <a:bodyPr/>
                    <a:lstStyle/>
                    <a:p>
                      <a:pPr marL="0" marR="0" algn="l" defTabSz="914400" rtl="0" eaLnBrk="1" latinLnBrk="0" hangingPunct="1">
                        <a:lnSpc>
                          <a:spcPts val="1640"/>
                        </a:lnSpc>
                        <a:spcBef>
                          <a:spcPts val="0"/>
                        </a:spcBef>
                        <a:spcAft>
                          <a:spcPts val="0"/>
                        </a:spcAft>
                      </a:pPr>
                      <a:r>
                        <a:rPr kumimoji="0" lang="en-CA" sz="12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rPr>
                        <a:t>P+P</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1,217.1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25.38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0.021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0.40</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5,079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8.5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571.9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dirty="0">
                          <a:solidFill>
                            <a:srgbClr val="4F575D"/>
                          </a:solidFill>
                          <a:effectLst/>
                          <a:latin typeface="Arial" panose="020B0604020202020204" pitchFamily="34" charset="0"/>
                          <a:ea typeface="+mn-ea"/>
                          <a:cs typeface="Times New Roman" panose="02020603050405020304" pitchFamily="18" charset="0"/>
                        </a:rPr>
                        <a:t>64.9</a:t>
                      </a:r>
                    </a:p>
                  </a:txBody>
                  <a:tcPr marL="82800" marR="169200" marT="36000" marB="36000" anchor="ctr">
                    <a:lnL w="6350" cap="flat" cmpd="sng" algn="ctr">
                      <a:solidFill>
                        <a:srgbClr val="B8BCB4"/>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bl>
          </a:graphicData>
        </a:graphic>
      </p:graphicFrame>
      <p:graphicFrame>
        <p:nvGraphicFramePr>
          <p:cNvPr id="11" name="Table 10">
            <a:extLst>
              <a:ext uri="{FF2B5EF4-FFF2-40B4-BE49-F238E27FC236}">
                <a16:creationId xmlns:a16="http://schemas.microsoft.com/office/drawing/2014/main" id="{EB5D8D49-26FE-E5AA-12AF-F8E8735282F3}"/>
              </a:ext>
            </a:extLst>
          </p:cNvPr>
          <p:cNvGraphicFramePr>
            <a:graphicFrameLocks noGrp="1"/>
          </p:cNvGraphicFramePr>
          <p:nvPr>
            <p:extLst>
              <p:ext uri="{D42A27DB-BD31-4B8C-83A1-F6EECF244321}">
                <p14:modId xmlns:p14="http://schemas.microsoft.com/office/powerpoint/2010/main" val="2022731911"/>
              </p:ext>
            </p:extLst>
          </p:nvPr>
        </p:nvGraphicFramePr>
        <p:xfrm>
          <a:off x="1289909" y="3614196"/>
          <a:ext cx="9971992" cy="1888583"/>
        </p:xfrm>
        <a:graphic>
          <a:graphicData uri="http://schemas.openxmlformats.org/drawingml/2006/table">
            <a:tbl>
              <a:tblPr firstRow="1" lastRow="1" bandRow="1" bandCol="1">
                <a:tableStyleId>{C083E6E3-FA7D-4D7B-A595-EF9225AFEA82}</a:tableStyleId>
              </a:tblPr>
              <a:tblGrid>
                <a:gridCol w="1104499">
                  <a:extLst>
                    <a:ext uri="{9D8B030D-6E8A-4147-A177-3AD203B41FA5}">
                      <a16:colId xmlns:a16="http://schemas.microsoft.com/office/drawing/2014/main" val="3594396252"/>
                    </a:ext>
                  </a:extLst>
                </a:gridCol>
                <a:gridCol w="810705">
                  <a:extLst>
                    <a:ext uri="{9D8B030D-6E8A-4147-A177-3AD203B41FA5}">
                      <a16:colId xmlns:a16="http://schemas.microsoft.com/office/drawing/2014/main" val="20001"/>
                    </a:ext>
                  </a:extLst>
                </a:gridCol>
                <a:gridCol w="848413">
                  <a:extLst>
                    <a:ext uri="{9D8B030D-6E8A-4147-A177-3AD203B41FA5}">
                      <a16:colId xmlns:a16="http://schemas.microsoft.com/office/drawing/2014/main" val="2295321586"/>
                    </a:ext>
                  </a:extLst>
                </a:gridCol>
                <a:gridCol w="604407">
                  <a:extLst>
                    <a:ext uri="{9D8B030D-6E8A-4147-A177-3AD203B41FA5}">
                      <a16:colId xmlns:a16="http://schemas.microsoft.com/office/drawing/2014/main" val="1271223471"/>
                    </a:ext>
                  </a:extLst>
                </a:gridCol>
                <a:gridCol w="825496">
                  <a:extLst>
                    <a:ext uri="{9D8B030D-6E8A-4147-A177-3AD203B41FA5}">
                      <a16:colId xmlns:a16="http://schemas.microsoft.com/office/drawing/2014/main" val="3191702509"/>
                    </a:ext>
                  </a:extLst>
                </a:gridCol>
                <a:gridCol w="825496">
                  <a:extLst>
                    <a:ext uri="{9D8B030D-6E8A-4147-A177-3AD203B41FA5}">
                      <a16:colId xmlns:a16="http://schemas.microsoft.com/office/drawing/2014/main" val="20002"/>
                    </a:ext>
                  </a:extLst>
                </a:gridCol>
                <a:gridCol w="825496">
                  <a:extLst>
                    <a:ext uri="{9D8B030D-6E8A-4147-A177-3AD203B41FA5}">
                      <a16:colId xmlns:a16="http://schemas.microsoft.com/office/drawing/2014/main" val="1849608014"/>
                    </a:ext>
                  </a:extLst>
                </a:gridCol>
                <a:gridCol w="825496">
                  <a:extLst>
                    <a:ext uri="{9D8B030D-6E8A-4147-A177-3AD203B41FA5}">
                      <a16:colId xmlns:a16="http://schemas.microsoft.com/office/drawing/2014/main" val="2339498174"/>
                    </a:ext>
                  </a:extLst>
                </a:gridCol>
                <a:gridCol w="825496">
                  <a:extLst>
                    <a:ext uri="{9D8B030D-6E8A-4147-A177-3AD203B41FA5}">
                      <a16:colId xmlns:a16="http://schemas.microsoft.com/office/drawing/2014/main" val="2987213237"/>
                    </a:ext>
                  </a:extLst>
                </a:gridCol>
                <a:gridCol w="825496">
                  <a:extLst>
                    <a:ext uri="{9D8B030D-6E8A-4147-A177-3AD203B41FA5}">
                      <a16:colId xmlns:a16="http://schemas.microsoft.com/office/drawing/2014/main" val="1853750871"/>
                    </a:ext>
                  </a:extLst>
                </a:gridCol>
                <a:gridCol w="825496">
                  <a:extLst>
                    <a:ext uri="{9D8B030D-6E8A-4147-A177-3AD203B41FA5}">
                      <a16:colId xmlns:a16="http://schemas.microsoft.com/office/drawing/2014/main" val="3401879024"/>
                    </a:ext>
                  </a:extLst>
                </a:gridCol>
                <a:gridCol w="825496">
                  <a:extLst>
                    <a:ext uri="{9D8B030D-6E8A-4147-A177-3AD203B41FA5}">
                      <a16:colId xmlns:a16="http://schemas.microsoft.com/office/drawing/2014/main" val="2424965857"/>
                    </a:ext>
                  </a:extLst>
                </a:gridCol>
              </a:tblGrid>
              <a:tr h="468000">
                <a:tc gridSpan="1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HEAP LEACH RESERVE</a:t>
                      </a:r>
                    </a:p>
                  </a:txBody>
                  <a:tcPr marL="0" marR="84300" marT="42150" marB="42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590A9"/>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algn="ctr" defTabSz="914400" rtl="0" eaLnBrk="1" latinLnBrk="0" hangingPunct="1"/>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A6610D"/>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bg1"/>
                        </a:solidFill>
                        <a:latin typeface="Arial" panose="020B0604020202020204" pitchFamily="34" charset="0"/>
                        <a:ea typeface="+mn-ea"/>
                        <a:cs typeface="Arial" panose="020B0604020202020204" pitchFamily="34" charset="0"/>
                      </a:endParaRP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7A3B8"/>
                    </a:solidFill>
                  </a:tcPr>
                </a:tc>
                <a:extLst>
                  <a:ext uri="{0D108BD9-81ED-4DB2-BD59-A6C34878D82A}">
                    <a16:rowId xmlns:a16="http://schemas.microsoft.com/office/drawing/2014/main" val="3713207677"/>
                  </a:ext>
                </a:extLst>
              </a:tr>
              <a:tr h="450000">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Class</a:t>
                      </a:r>
                    </a:p>
                  </a:txBody>
                  <a:tcPr marL="0" marR="84300" marT="42150" marB="42150" anchor="ctr">
                    <a:lnL w="190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NSR</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(C$/t)</a:t>
                      </a:r>
                    </a:p>
                  </a:txBody>
                  <a:tcPr marL="0" marR="8430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Gold</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Copper</a:t>
                      </a:r>
                      <a:br>
                        <a:rPr lang="en-US" sz="1200" b="1" i="0" kern="1200">
                          <a:solidFill>
                            <a:schemeClr val="bg1"/>
                          </a:solidFill>
                          <a:latin typeface="Arial" panose="020B0604020202020204" pitchFamily="34" charset="0"/>
                          <a:ea typeface="+mn-ea"/>
                          <a:cs typeface="Arial" panose="020B0604020202020204" pitchFamily="34" charset="0"/>
                        </a:rPr>
                      </a:br>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Moly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Silver </a:t>
                      </a: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algn="ctr" defTabSz="914400" rtl="0" eaLnBrk="1" latinLnBrk="0" hangingPunct="1"/>
                      <a:r>
                        <a:rPr lang="en-US" sz="1200" b="1" i="0" kern="1200" err="1">
                          <a:solidFill>
                            <a:schemeClr val="bg1"/>
                          </a:solidFill>
                          <a:latin typeface="Arial" panose="020B0604020202020204" pitchFamily="34" charset="0"/>
                          <a:ea typeface="+mn-ea"/>
                          <a:cs typeface="Arial" panose="020B0604020202020204" pitchFamily="34" charset="0"/>
                        </a:rPr>
                        <a:t>AuEq</a:t>
                      </a:r>
                      <a:endParaRPr lang="en-US" sz="1200" b="1" i="0" kern="1200">
                        <a:solidFill>
                          <a:schemeClr val="bg1"/>
                        </a:solidFill>
                        <a:latin typeface="Arial" panose="020B0604020202020204" pitchFamily="34" charset="0"/>
                        <a:ea typeface="+mn-ea"/>
                        <a:cs typeface="Arial" panose="020B0604020202020204" pitchFamily="34" charset="0"/>
                      </a:endParaRPr>
                    </a:p>
                    <a:p>
                      <a:pPr marL="0" algn="ctr" defTabSz="914400" rtl="0" eaLnBrk="1" latinLnBrk="0" hangingPunct="1"/>
                      <a:r>
                        <a:rPr lang="en-US" sz="1200" b="1" i="0" kern="1200">
                          <a:solidFill>
                            <a:schemeClr val="bg1"/>
                          </a:solidFill>
                          <a:latin typeface="Arial" panose="020B0604020202020204" pitchFamily="34" charset="0"/>
                          <a:ea typeface="+mn-ea"/>
                          <a:cs typeface="Arial" panose="020B0604020202020204" pitchFamily="34" charset="0"/>
                        </a:rPr>
                        <a:t>(g/t)</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Gold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0" marR="0" marT="42150" marB="4215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Copper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Moly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a:t>
                      </a:r>
                      <a:r>
                        <a:rPr lang="en-US" sz="1200" b="1" i="0" kern="1200" err="1">
                          <a:solidFill>
                            <a:schemeClr val="bg1"/>
                          </a:solidFill>
                          <a:latin typeface="Arial" panose="020B0604020202020204" pitchFamily="34" charset="0"/>
                          <a:ea typeface="+mn-ea"/>
                          <a:cs typeface="Arial" panose="020B0604020202020204" pitchFamily="34" charset="0"/>
                        </a:rPr>
                        <a:t>lb</a:t>
                      </a:r>
                      <a:r>
                        <a:rPr lang="en-US" sz="1200" b="1" i="0" kern="1200">
                          <a:solidFill>
                            <a:schemeClr val="bg1"/>
                          </a:solidFill>
                          <a:latin typeface="Arial" panose="020B0604020202020204" pitchFamily="34" charset="0"/>
                          <a:ea typeface="+mn-ea"/>
                          <a:cs typeface="Arial" panose="020B0604020202020204" pitchFamily="34" charset="0"/>
                        </a:rPr>
                        <a:t>)</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Silver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chemeClr val="bg1"/>
                          </a:solidFill>
                          <a:latin typeface="Arial" panose="020B0604020202020204" pitchFamily="34" charset="0"/>
                          <a:ea typeface="+mn-ea"/>
                          <a:cs typeface="Arial" panose="020B0604020202020204" pitchFamily="34" charset="0"/>
                        </a:rPr>
                        <a:t>(M oz)</a:t>
                      </a:r>
                    </a:p>
                  </a:txBody>
                  <a:tcPr marL="68580" marR="68580" marT="0" marB="0" anchor="ctr">
                    <a:lnL w="63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7590A9"/>
                    </a:solidFill>
                  </a:tcPr>
                </a:tc>
                <a:extLst>
                  <a:ext uri="{0D108BD9-81ED-4DB2-BD59-A6C34878D82A}">
                    <a16:rowId xmlns:a16="http://schemas.microsoft.com/office/drawing/2014/main" val="10000"/>
                  </a:ext>
                </a:extLst>
              </a:tr>
              <a:tr h="322523">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Proven</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42.9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22.52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0.45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0.055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2.7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0.62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51.8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3.7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6350" cap="flat" cmpd="sng" algn="ctr">
                      <a:solidFill>
                        <a:srgbClr val="B8BCB4"/>
                      </a:solidFill>
                      <a:prstDash val="solid"/>
                      <a:round/>
                      <a:headEnd type="none" w="med" len="med"/>
                      <a:tailEnd type="none" w="med" len="med"/>
                    </a:lnB>
                    <a:solidFill>
                      <a:schemeClr val="bg1"/>
                    </a:solidFill>
                  </a:tcPr>
                </a:tc>
                <a:extLst>
                  <a:ext uri="{0D108BD9-81ED-4DB2-BD59-A6C34878D82A}">
                    <a16:rowId xmlns:a16="http://schemas.microsoft.com/office/drawing/2014/main" val="3689492976"/>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Probable</a:t>
                      </a: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166.8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11.14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0.22</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0.031</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0.23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113.5</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tc>
                  <a:txBody>
                    <a:bodyPr/>
                    <a:lstStyle/>
                    <a:p>
                      <a:pPr marL="0" marR="0" algn="r" defTabSz="914400" rtl="0" eaLnBrk="1" latinLnBrk="0" hangingPunct="1">
                        <a:lnSpc>
                          <a:spcPts val="1640"/>
                        </a:lnSpc>
                        <a:spcBef>
                          <a:spcPts val="0"/>
                        </a:spcBef>
                        <a:spcAft>
                          <a:spcPts val="0"/>
                        </a:spcAft>
                      </a:pPr>
                      <a:r>
                        <a:rPr lang="en-US" sz="1200" b="0" kern="1200">
                          <a:solidFill>
                            <a:srgbClr val="4F575D"/>
                          </a:solidFill>
                          <a:effectLst/>
                          <a:latin typeface="Arial" panose="020B0604020202020204" pitchFamily="34" charset="0"/>
                          <a:ea typeface="+mn-ea"/>
                          <a:cs typeface="Times New Roman" panose="02020603050405020304" pitchFamily="18" charset="0"/>
                        </a:rPr>
                        <a:t>9.4</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6350" cap="flat" cmpd="sng" algn="ctr">
                      <a:solidFill>
                        <a:srgbClr val="B8BCB4"/>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chemeClr val="bg1"/>
                    </a:solidFill>
                  </a:tcPr>
                </a:tc>
                <a:extLst>
                  <a:ext uri="{0D108BD9-81ED-4DB2-BD59-A6C34878D82A}">
                    <a16:rowId xmlns:a16="http://schemas.microsoft.com/office/drawing/2014/main" val="2874854473"/>
                  </a:ext>
                </a:extLst>
              </a:tr>
              <a:tr h="324000">
                <a:tc>
                  <a:txBody>
                    <a:bodyPr/>
                    <a:lstStyle/>
                    <a:p>
                      <a:pPr marL="0" marR="0" algn="l" defTabSz="914400" rtl="0" eaLnBrk="1" latinLnBrk="0" hangingPunct="1">
                        <a:lnSpc>
                          <a:spcPts val="1640"/>
                        </a:lnSpc>
                        <a:spcBef>
                          <a:spcPts val="0"/>
                        </a:spcBef>
                        <a:spcAft>
                          <a:spcPts val="0"/>
                        </a:spcAft>
                      </a:pPr>
                      <a:r>
                        <a:rPr lang="en-CA" sz="1200" b="1" kern="1200">
                          <a:solidFill>
                            <a:srgbClr val="4F575D"/>
                          </a:solidFill>
                          <a:effectLst/>
                          <a:latin typeface="Arial" panose="020B0604020202020204" pitchFamily="34" charset="0"/>
                          <a:ea typeface="+mn-ea"/>
                          <a:cs typeface="Times New Roman" panose="02020603050405020304" pitchFamily="18" charset="0"/>
                        </a:rPr>
                        <a:t>P+P</a:t>
                      </a:r>
                      <a:endParaRPr kumimoji="0" lang="en-CA" sz="1200" b="1" i="0" u="none" strike="noStrike" kern="1200" cap="none" spc="0" normalizeH="0" baseline="0" noProof="0">
                        <a:ln>
                          <a:noFill/>
                        </a:ln>
                        <a:solidFill>
                          <a:srgbClr val="4F575D"/>
                        </a:solidFill>
                        <a:effectLst/>
                        <a:uLnTx/>
                        <a:uFillTx/>
                        <a:latin typeface="Arial" panose="020B0604020202020204" pitchFamily="34" charset="0"/>
                        <a:ea typeface="+mn-ea"/>
                        <a:cs typeface="Times New Roman" panose="02020603050405020304" pitchFamily="18" charset="0"/>
                      </a:endParaRPr>
                    </a:p>
                  </a:txBody>
                  <a:tcPr marL="156300" marR="96601"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209.6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13.47</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0.26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0.036</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1.9</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0.28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1.78</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165.3</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N/A</a:t>
                      </a:r>
                    </a:p>
                  </a:txBody>
                  <a:tcPr marL="82800" marR="169200" marT="36000" marB="36000" anchor="ctr">
                    <a:lnL w="6350" cap="flat" cmpd="sng" algn="ctr">
                      <a:solidFill>
                        <a:srgbClr val="B8BCB4"/>
                      </a:solidFill>
                      <a:prstDash val="solid"/>
                      <a:round/>
                      <a:headEnd type="none" w="med" len="med"/>
                      <a:tailEnd type="none" w="med" len="med"/>
                    </a:lnL>
                    <a:lnR w="6350" cap="flat" cmpd="sng" algn="ctr">
                      <a:solidFill>
                        <a:srgbClr val="B8BCB4"/>
                      </a:solid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tc>
                  <a:txBody>
                    <a:bodyPr/>
                    <a:lstStyle/>
                    <a:p>
                      <a:pPr marL="0" marR="0" algn="r" defTabSz="914400" rtl="0" eaLnBrk="1" latinLnBrk="0" hangingPunct="1">
                        <a:lnSpc>
                          <a:spcPts val="1640"/>
                        </a:lnSpc>
                        <a:spcBef>
                          <a:spcPts val="0"/>
                        </a:spcBef>
                        <a:spcAft>
                          <a:spcPts val="0"/>
                        </a:spcAft>
                      </a:pPr>
                      <a:r>
                        <a:rPr lang="en-US" sz="1200" b="1" kern="1200">
                          <a:solidFill>
                            <a:srgbClr val="4F575D"/>
                          </a:solidFill>
                          <a:effectLst/>
                          <a:latin typeface="Arial" panose="020B0604020202020204" pitchFamily="34" charset="0"/>
                          <a:ea typeface="+mn-ea"/>
                          <a:cs typeface="Times New Roman" panose="02020603050405020304" pitchFamily="18" charset="0"/>
                        </a:rPr>
                        <a:t>13.1</a:t>
                      </a:r>
                    </a:p>
                  </a:txBody>
                  <a:tcPr marL="82800" marR="169200" marT="36000" marB="36000" anchor="ctr">
                    <a:lnL w="6350" cap="flat" cmpd="sng" algn="ctr">
                      <a:solidFill>
                        <a:srgbClr val="B8BCB4"/>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rgbClr val="BF951B"/>
                      </a:solidFill>
                      <a:prstDash val="solid"/>
                      <a:round/>
                      <a:headEnd type="none" w="med" len="med"/>
                      <a:tailEnd type="none" w="med" len="med"/>
                    </a:lnT>
                    <a:lnB w="12700" cap="flat" cmpd="sng" algn="ctr">
                      <a:solidFill>
                        <a:srgbClr val="BF951B"/>
                      </a:solidFill>
                      <a:prstDash val="solid"/>
                      <a:round/>
                      <a:headEnd type="none" w="med" len="med"/>
                      <a:tailEnd type="none" w="med" len="med"/>
                    </a:lnB>
                    <a:solidFill>
                      <a:srgbClr val="FFFBF5"/>
                    </a:solidFill>
                  </a:tcPr>
                </a:tc>
                <a:extLst>
                  <a:ext uri="{0D108BD9-81ED-4DB2-BD59-A6C34878D82A}">
                    <a16:rowId xmlns:a16="http://schemas.microsoft.com/office/drawing/2014/main" val="4236845494"/>
                  </a:ext>
                </a:extLst>
              </a:tr>
            </a:tbl>
          </a:graphicData>
        </a:graphic>
      </p:graphicFrame>
    </p:spTree>
    <p:extLst>
      <p:ext uri="{BB962C8B-B14F-4D97-AF65-F5344CB8AC3E}">
        <p14:creationId xmlns:p14="http://schemas.microsoft.com/office/powerpoint/2010/main" val="1428166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971C-61CF-8940-866F-3D74AD2C1EEA}"/>
              </a:ext>
            </a:extLst>
          </p:cNvPr>
          <p:cNvSpPr>
            <a:spLocks noGrp="1"/>
          </p:cNvSpPr>
          <p:nvPr>
            <p:ph type="title"/>
          </p:nvPr>
        </p:nvSpPr>
        <p:spPr/>
        <p:txBody>
          <a:bodyPr/>
          <a:lstStyle/>
          <a:p>
            <a:r>
              <a:rPr lang="en-GB"/>
              <a:t>NOTES</a:t>
            </a:r>
            <a:endParaRPr lang="en-ES"/>
          </a:p>
        </p:txBody>
      </p:sp>
      <p:sp>
        <p:nvSpPr>
          <p:cNvPr id="3" name="Content Placeholder 2">
            <a:extLst>
              <a:ext uri="{FF2B5EF4-FFF2-40B4-BE49-F238E27FC236}">
                <a16:creationId xmlns:a16="http://schemas.microsoft.com/office/drawing/2014/main" id="{E19775CE-8948-D742-A1DD-FD7194B49FE9}"/>
              </a:ext>
            </a:extLst>
          </p:cNvPr>
          <p:cNvSpPr>
            <a:spLocks noGrp="1"/>
          </p:cNvSpPr>
          <p:nvPr>
            <p:ph idx="1"/>
          </p:nvPr>
        </p:nvSpPr>
        <p:spPr>
          <a:xfrm>
            <a:off x="269892" y="1389915"/>
            <a:ext cx="5826108" cy="5028171"/>
          </a:xfrm>
        </p:spPr>
        <p:txBody>
          <a:bodyPr numCol="1" spcCol="108000"/>
          <a:lstStyle/>
          <a:p>
            <a:pPr>
              <a:lnSpc>
                <a:spcPts val="1440"/>
              </a:lnSpc>
              <a:spcBef>
                <a:spcPts val="300"/>
              </a:spcBef>
              <a:spcAft>
                <a:spcPts val="200"/>
              </a:spcAft>
            </a:pPr>
            <a:r>
              <a:rPr lang="en-GB" sz="1200">
                <a:solidFill>
                  <a:srgbClr val="4F575D"/>
                </a:solidFill>
              </a:rPr>
              <a:t>Technical report entitled “Casino Copper-Gold Project, Form 43-101 F1 Technical Report Feasibility Study” dated June 13, 2022, a copy of which is available on the Company's website at www.westerncopperandgold.com. </a:t>
            </a:r>
          </a:p>
          <a:p>
            <a:pPr>
              <a:lnSpc>
                <a:spcPts val="1440"/>
              </a:lnSpc>
              <a:spcBef>
                <a:spcPts val="300"/>
              </a:spcBef>
              <a:spcAft>
                <a:spcPts val="200"/>
              </a:spcAft>
            </a:pPr>
            <a:r>
              <a:rPr lang="en-GB" sz="1200">
                <a:solidFill>
                  <a:srgbClr val="4F575D"/>
                </a:solidFill>
              </a:rPr>
              <a:t>Prepared by: Daniel Roth, P.Eng.; Laurie </a:t>
            </a:r>
            <a:r>
              <a:rPr lang="en-GB" sz="1200" err="1">
                <a:solidFill>
                  <a:srgbClr val="4F575D"/>
                </a:solidFill>
              </a:rPr>
              <a:t>Tahija</a:t>
            </a:r>
            <a:r>
              <a:rPr lang="en-GB" sz="1200">
                <a:solidFill>
                  <a:srgbClr val="4F575D"/>
                </a:solidFill>
              </a:rPr>
              <a:t>, MMSA-QP; Patrick Dugan, P.E.; Mike Hester, F </a:t>
            </a:r>
            <a:r>
              <a:rPr lang="en-GB" sz="1200" err="1">
                <a:solidFill>
                  <a:srgbClr val="4F575D"/>
                </a:solidFill>
              </a:rPr>
              <a:t>Aus</a:t>
            </a:r>
            <a:r>
              <a:rPr lang="en-GB" sz="1200">
                <a:solidFill>
                  <a:srgbClr val="4F575D"/>
                </a:solidFill>
              </a:rPr>
              <a:t> IMM; John M. Marek, P.Eng.; Carl Schulze, </a:t>
            </a:r>
            <a:r>
              <a:rPr lang="en-GB" sz="1200" err="1">
                <a:solidFill>
                  <a:srgbClr val="4F575D"/>
                </a:solidFill>
              </a:rPr>
              <a:t>P.Geo</a:t>
            </a:r>
            <a:r>
              <a:rPr lang="en-GB" sz="1200">
                <a:solidFill>
                  <a:srgbClr val="4F575D"/>
                </a:solidFill>
              </a:rPr>
              <a:t>.; Daniel Friedman, </a:t>
            </a:r>
            <a:r>
              <a:rPr lang="en-GB" sz="1200" err="1">
                <a:solidFill>
                  <a:srgbClr val="4F575D"/>
                </a:solidFill>
              </a:rPr>
              <a:t>P.Eng</a:t>
            </a:r>
            <a:r>
              <a:rPr lang="en-GB" sz="1200">
                <a:solidFill>
                  <a:srgbClr val="4F575D"/>
                </a:solidFill>
              </a:rPr>
              <a:t>; Scott Weston, </a:t>
            </a:r>
            <a:r>
              <a:rPr lang="en-GB" sz="1200" err="1">
                <a:solidFill>
                  <a:srgbClr val="4F575D"/>
                </a:solidFill>
              </a:rPr>
              <a:t>P.Geo</a:t>
            </a:r>
            <a:r>
              <a:rPr lang="en-GB" sz="1200">
                <a:solidFill>
                  <a:srgbClr val="4F575D"/>
                </a:solidFill>
              </a:rPr>
              <a:t>;  each of whom is a qualified person pursuant to National Instrument 43-101 ("Qualified Person")</a:t>
            </a:r>
          </a:p>
          <a:p>
            <a:pPr>
              <a:lnSpc>
                <a:spcPts val="1440"/>
              </a:lnSpc>
              <a:spcBef>
                <a:spcPts val="300"/>
              </a:spcBef>
              <a:spcAft>
                <a:spcPts val="200"/>
              </a:spcAft>
            </a:pPr>
            <a:r>
              <a:rPr lang="en-GB" sz="1200">
                <a:solidFill>
                  <a:srgbClr val="4F575D"/>
                </a:solidFill>
              </a:rPr>
              <a:t>Mineral Resources</a:t>
            </a:r>
          </a:p>
          <a:p>
            <a:pPr lvl="1">
              <a:lnSpc>
                <a:spcPts val="1440"/>
              </a:lnSpc>
              <a:spcBef>
                <a:spcPts val="300"/>
              </a:spcBef>
              <a:spcAft>
                <a:spcPts val="200"/>
              </a:spcAft>
            </a:pPr>
            <a:r>
              <a:rPr lang="en-GB" sz="1200">
                <a:solidFill>
                  <a:srgbClr val="4F575D"/>
                </a:solidFill>
              </a:rPr>
              <a:t>The Mineral Resources have an effective date of 29 April 2022 and </a:t>
            </a:r>
            <a:br>
              <a:rPr lang="en-GB" sz="1200">
                <a:solidFill>
                  <a:srgbClr val="4F575D"/>
                </a:solidFill>
              </a:rPr>
            </a:br>
            <a:r>
              <a:rPr lang="en-GB" sz="1200">
                <a:solidFill>
                  <a:srgbClr val="4F575D"/>
                </a:solidFill>
              </a:rPr>
              <a:t>the estimate was prepared using the definitions in CIM Definition Standards (10 May 2014).</a:t>
            </a:r>
          </a:p>
          <a:p>
            <a:pPr lvl="1">
              <a:lnSpc>
                <a:spcPts val="1440"/>
              </a:lnSpc>
              <a:spcBef>
                <a:spcPts val="300"/>
              </a:spcBef>
              <a:spcAft>
                <a:spcPts val="200"/>
              </a:spcAft>
            </a:pPr>
            <a:r>
              <a:rPr lang="en-GB" sz="1200">
                <a:solidFill>
                  <a:srgbClr val="4F575D"/>
                </a:solidFill>
              </a:rPr>
              <a:t>All figures are rounded to reflect the relative accuracy of the estimate and therefore numbers may not appear to add precisely.</a:t>
            </a:r>
          </a:p>
          <a:p>
            <a:pPr lvl="1">
              <a:lnSpc>
                <a:spcPts val="1440"/>
              </a:lnSpc>
              <a:spcBef>
                <a:spcPts val="300"/>
              </a:spcBef>
              <a:spcAft>
                <a:spcPts val="200"/>
              </a:spcAft>
            </a:pPr>
            <a:r>
              <a:rPr lang="en-GB" sz="1200">
                <a:solidFill>
                  <a:srgbClr val="4F575D"/>
                </a:solidFill>
              </a:rPr>
              <a:t>Mineral Resources that are not Mineral Reserves do not have demonstrated economic viability.</a:t>
            </a:r>
          </a:p>
          <a:p>
            <a:pPr lvl="1">
              <a:lnSpc>
                <a:spcPts val="1440"/>
              </a:lnSpc>
              <a:spcBef>
                <a:spcPts val="300"/>
              </a:spcBef>
              <a:spcAft>
                <a:spcPts val="200"/>
              </a:spcAft>
            </a:pPr>
            <a:r>
              <a:rPr lang="en-GB" sz="1200">
                <a:solidFill>
                  <a:srgbClr val="4F575D"/>
                </a:solidFill>
              </a:rPr>
              <a:t>Mineral Resources for leach material are based on prices of US$3.50/lb copper, US$1,650/oz gold and US$22/oz silver</a:t>
            </a:r>
          </a:p>
          <a:p>
            <a:pPr lvl="1">
              <a:lnSpc>
                <a:spcPts val="1440"/>
              </a:lnSpc>
              <a:spcBef>
                <a:spcPts val="300"/>
              </a:spcBef>
              <a:spcAft>
                <a:spcPts val="200"/>
              </a:spcAft>
            </a:pPr>
            <a:r>
              <a:rPr lang="en-GB" sz="1200">
                <a:solidFill>
                  <a:srgbClr val="4F575D"/>
                </a:solidFill>
              </a:rPr>
              <a:t>Mineral Resources for mill material are based on prices of US$3.50/lb copper, US$1,650/oz gold, US$22/oz silver, and US$12.00/lb moly.</a:t>
            </a:r>
          </a:p>
          <a:p>
            <a:pPr lvl="1">
              <a:lnSpc>
                <a:spcPts val="1440"/>
              </a:lnSpc>
              <a:spcBef>
                <a:spcPts val="300"/>
              </a:spcBef>
              <a:spcAft>
                <a:spcPts val="200"/>
              </a:spcAft>
            </a:pPr>
            <a:r>
              <a:rPr lang="en-GB" sz="1200">
                <a:solidFill>
                  <a:srgbClr val="4F575D"/>
                </a:solidFill>
              </a:rPr>
              <a:t>Mineral Resources are based on NSR cut-off of C$6.61/t for leach material and C$6.11/t for mill material.</a:t>
            </a:r>
          </a:p>
          <a:p>
            <a:pPr lvl="1">
              <a:lnSpc>
                <a:spcPts val="1440"/>
              </a:lnSpc>
              <a:spcBef>
                <a:spcPts val="300"/>
              </a:spcBef>
              <a:spcAft>
                <a:spcPts val="200"/>
              </a:spcAft>
            </a:pPr>
            <a:r>
              <a:rPr lang="en-GB" sz="1200">
                <a:solidFill>
                  <a:srgbClr val="4F575D"/>
                </a:solidFill>
              </a:rPr>
              <a:t>NSR value for leach material is as follows: </a:t>
            </a:r>
          </a:p>
          <a:p>
            <a:pPr lvl="2">
              <a:lnSpc>
                <a:spcPts val="1440"/>
              </a:lnSpc>
              <a:spcBef>
                <a:spcPts val="300"/>
              </a:spcBef>
              <a:spcAft>
                <a:spcPts val="200"/>
              </a:spcAft>
              <a:buSzPct val="120000"/>
            </a:pPr>
            <a:r>
              <a:rPr lang="en-GB" sz="1050">
                <a:solidFill>
                  <a:srgbClr val="4F575D"/>
                </a:solidFill>
              </a:rPr>
              <a:t>NSR (C$/t) = $15.21 x copper (%) + $50.51 x gold (g/t) + $0.210 x silver (g/t), based on copper recovery of 18%, gold recovery of 80% and silver recovery of 26%.</a:t>
            </a:r>
          </a:p>
        </p:txBody>
      </p:sp>
      <p:sp>
        <p:nvSpPr>
          <p:cNvPr id="4" name="Slide Number Placeholder 3">
            <a:extLst>
              <a:ext uri="{FF2B5EF4-FFF2-40B4-BE49-F238E27FC236}">
                <a16:creationId xmlns:a16="http://schemas.microsoft.com/office/drawing/2014/main" id="{01A714C3-B389-574D-8CF5-1E66FA9D4EA0}"/>
              </a:ext>
            </a:extLst>
          </p:cNvPr>
          <p:cNvSpPr>
            <a:spLocks noGrp="1"/>
          </p:cNvSpPr>
          <p:nvPr>
            <p:ph type="sldNum" sz="quarter" idx="12"/>
          </p:nvPr>
        </p:nvSpPr>
        <p:spPr/>
        <p:txBody>
          <a:bodyPr/>
          <a:lstStyle/>
          <a:p>
            <a:fld id="{994B6BF7-2D39-B347-90E1-8D5E032AA1EA}" type="slidenum">
              <a:rPr lang="en-ES" smtClean="0"/>
              <a:t>42</a:t>
            </a:fld>
            <a:endParaRPr lang="en-ES"/>
          </a:p>
        </p:txBody>
      </p:sp>
      <p:sp>
        <p:nvSpPr>
          <p:cNvPr id="5" name="Rectangle 4">
            <a:extLst>
              <a:ext uri="{FF2B5EF4-FFF2-40B4-BE49-F238E27FC236}">
                <a16:creationId xmlns:a16="http://schemas.microsoft.com/office/drawing/2014/main" id="{CF103894-5C3F-E546-B0A9-ED838E6D5122}"/>
              </a:ext>
            </a:extLst>
          </p:cNvPr>
          <p:cNvSpPr/>
          <p:nvPr/>
        </p:nvSpPr>
        <p:spPr>
          <a:xfrm>
            <a:off x="123254" y="935297"/>
            <a:ext cx="9826607" cy="369332"/>
          </a:xfrm>
          <a:prstGeom prst="rect">
            <a:avLst/>
          </a:prstGeom>
        </p:spPr>
        <p:txBody>
          <a:bodyPr wrap="square" lIns="91440" tIns="45720" rIns="91440" bIns="45720" anchor="t">
            <a:spAutoFit/>
          </a:bodyPr>
          <a:lstStyle/>
          <a:p>
            <a:pPr marL="0" lvl="1">
              <a:buClr>
                <a:srgbClr val="A6610C"/>
              </a:buClr>
            </a:pPr>
            <a:r>
              <a:rPr lang="en-US" b="1">
                <a:solidFill>
                  <a:srgbClr val="A6610D"/>
                </a:solidFill>
              </a:rPr>
              <a:t>“Casino Copper-Gold Feasibility Study”</a:t>
            </a:r>
          </a:p>
        </p:txBody>
      </p:sp>
      <p:sp>
        <p:nvSpPr>
          <p:cNvPr id="7" name="Content Placeholder 2">
            <a:extLst>
              <a:ext uri="{FF2B5EF4-FFF2-40B4-BE49-F238E27FC236}">
                <a16:creationId xmlns:a16="http://schemas.microsoft.com/office/drawing/2014/main" id="{CAEE58EF-DE5A-5049-B300-55598426714C}"/>
              </a:ext>
            </a:extLst>
          </p:cNvPr>
          <p:cNvSpPr txBox="1">
            <a:spLocks/>
          </p:cNvSpPr>
          <p:nvPr/>
        </p:nvSpPr>
        <p:spPr>
          <a:xfrm>
            <a:off x="6370864" y="1124133"/>
            <a:ext cx="5551244" cy="3708708"/>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440"/>
              </a:lnSpc>
              <a:spcBef>
                <a:spcPts val="300"/>
              </a:spcBef>
              <a:spcAft>
                <a:spcPts val="200"/>
              </a:spcAft>
            </a:pPr>
            <a:r>
              <a:rPr lang="en-GB" sz="1200">
                <a:solidFill>
                  <a:srgbClr val="4F575D"/>
                </a:solidFill>
              </a:rPr>
              <a:t>NSR value for hypogene sulphide mill material is:</a:t>
            </a:r>
          </a:p>
          <a:p>
            <a:pPr lvl="2">
              <a:lnSpc>
                <a:spcPts val="1440"/>
              </a:lnSpc>
              <a:spcBef>
                <a:spcPts val="300"/>
              </a:spcBef>
              <a:spcAft>
                <a:spcPts val="200"/>
              </a:spcAft>
              <a:buSzPct val="120000"/>
            </a:pPr>
            <a:r>
              <a:rPr lang="en-GB" sz="1050">
                <a:solidFill>
                  <a:srgbClr val="4F575D"/>
                </a:solidFill>
              </a:rPr>
              <a:t>NSR (C$/t) = $73.81 x copper (%) + $41.16 x gold (g/t) + $213.78 x moly (%) + 0.386 x silver (g/t), based on recoveries of 92.2% copper, 66% gold, 50% silver and 78.6% moly.</a:t>
            </a:r>
          </a:p>
          <a:p>
            <a:pPr lvl="1">
              <a:lnSpc>
                <a:spcPts val="1440"/>
              </a:lnSpc>
              <a:spcBef>
                <a:spcPts val="300"/>
              </a:spcBef>
              <a:spcAft>
                <a:spcPts val="200"/>
              </a:spcAft>
            </a:pPr>
            <a:r>
              <a:rPr lang="en-GB" sz="1200">
                <a:solidFill>
                  <a:srgbClr val="4F575D"/>
                </a:solidFill>
              </a:rPr>
              <a:t>NSR value for supergene mill material is:</a:t>
            </a:r>
          </a:p>
          <a:p>
            <a:pPr lvl="2">
              <a:lnSpc>
                <a:spcPts val="1440"/>
              </a:lnSpc>
              <a:spcBef>
                <a:spcPts val="300"/>
              </a:spcBef>
              <a:spcAft>
                <a:spcPts val="200"/>
              </a:spcAft>
              <a:buSzPct val="120000"/>
            </a:pPr>
            <a:r>
              <a:rPr lang="en-GB" sz="1050">
                <a:solidFill>
                  <a:srgbClr val="4F575D"/>
                </a:solidFill>
              </a:rPr>
              <a:t>NSR (C$/t) = $80.06 x recoverable copper (%) + $43.03 x gold (g/t) + $142.11 x moly (%) + 0.464 x silver (g/t), based on recoveries of 69% gold, 60% silver and 52.3% moly. Recoverable copper = 0.94 x (total copper – soluble copper).</a:t>
            </a:r>
          </a:p>
          <a:p>
            <a:pPr lvl="1">
              <a:lnSpc>
                <a:spcPts val="1440"/>
              </a:lnSpc>
              <a:spcBef>
                <a:spcPts val="300"/>
              </a:spcBef>
              <a:spcAft>
                <a:spcPts val="200"/>
              </a:spcAft>
            </a:pPr>
            <a:r>
              <a:rPr lang="en-GB" sz="1200">
                <a:solidFill>
                  <a:srgbClr val="4F575D"/>
                </a:solidFill>
              </a:rPr>
              <a:t>Mineral Resources are reported in relation to a conceptual constraining pit shell in order to demonstrate reasonable prospects for eventual economic extraction, as required by the definition of Mineral Resource in NI 43-101; mineralization lying outside of the pit shell is excluded from the Mineral Resource.</a:t>
            </a:r>
          </a:p>
          <a:p>
            <a:pPr lvl="1">
              <a:lnSpc>
                <a:spcPts val="1440"/>
              </a:lnSpc>
              <a:spcBef>
                <a:spcPts val="300"/>
              </a:spcBef>
              <a:spcAft>
                <a:spcPts val="200"/>
              </a:spcAft>
            </a:pPr>
            <a:r>
              <a:rPr lang="en-GB" sz="1200" err="1">
                <a:solidFill>
                  <a:srgbClr val="4F575D"/>
                </a:solidFill>
              </a:rPr>
              <a:t>AuEq</a:t>
            </a:r>
            <a:r>
              <a:rPr lang="en-GB" sz="1200">
                <a:solidFill>
                  <a:srgbClr val="4F575D"/>
                </a:solidFill>
              </a:rPr>
              <a:t> and </a:t>
            </a:r>
            <a:r>
              <a:rPr lang="en-GB" sz="1200" err="1">
                <a:solidFill>
                  <a:srgbClr val="4F575D"/>
                </a:solidFill>
              </a:rPr>
              <a:t>CuEq</a:t>
            </a:r>
            <a:r>
              <a:rPr lang="en-GB" sz="1200">
                <a:solidFill>
                  <a:srgbClr val="4F575D"/>
                </a:solidFill>
              </a:rPr>
              <a:t> values are based on prices of US$3.50/lb copper, US$1,650/oz gold, US$22/oz silver, and US$12.00/lb moly, and account for all metal recoveries and smelting/refining charges.</a:t>
            </a:r>
          </a:p>
          <a:p>
            <a:pPr lvl="1">
              <a:lnSpc>
                <a:spcPts val="1440"/>
              </a:lnSpc>
              <a:spcBef>
                <a:spcPts val="300"/>
              </a:spcBef>
              <a:spcAft>
                <a:spcPts val="200"/>
              </a:spcAft>
            </a:pPr>
            <a:r>
              <a:rPr lang="en-GB" sz="1200">
                <a:solidFill>
                  <a:srgbClr val="4F575D"/>
                </a:solidFill>
              </a:rPr>
              <a:t>The NSR calculations also account for smelting and refining charges and payables.</a:t>
            </a:r>
          </a:p>
        </p:txBody>
      </p:sp>
    </p:spTree>
    <p:extLst>
      <p:ext uri="{BB962C8B-B14F-4D97-AF65-F5344CB8AC3E}">
        <p14:creationId xmlns:p14="http://schemas.microsoft.com/office/powerpoint/2010/main" val="655893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971C-61CF-8940-866F-3D74AD2C1EEA}"/>
              </a:ext>
            </a:extLst>
          </p:cNvPr>
          <p:cNvSpPr>
            <a:spLocks noGrp="1"/>
          </p:cNvSpPr>
          <p:nvPr>
            <p:ph type="title"/>
          </p:nvPr>
        </p:nvSpPr>
        <p:spPr/>
        <p:txBody>
          <a:bodyPr/>
          <a:lstStyle/>
          <a:p>
            <a:r>
              <a:rPr lang="en-GB"/>
              <a:t>NOTES</a:t>
            </a:r>
            <a:endParaRPr lang="en-ES"/>
          </a:p>
        </p:txBody>
      </p:sp>
      <p:sp>
        <p:nvSpPr>
          <p:cNvPr id="3" name="Content Placeholder 2">
            <a:extLst>
              <a:ext uri="{FF2B5EF4-FFF2-40B4-BE49-F238E27FC236}">
                <a16:creationId xmlns:a16="http://schemas.microsoft.com/office/drawing/2014/main" id="{E19775CE-8948-D742-A1DD-FD7194B49FE9}"/>
              </a:ext>
            </a:extLst>
          </p:cNvPr>
          <p:cNvSpPr>
            <a:spLocks noGrp="1"/>
          </p:cNvSpPr>
          <p:nvPr>
            <p:ph idx="1"/>
          </p:nvPr>
        </p:nvSpPr>
        <p:spPr>
          <a:xfrm>
            <a:off x="269892" y="1389915"/>
            <a:ext cx="5826108" cy="4080604"/>
          </a:xfrm>
        </p:spPr>
        <p:txBody>
          <a:bodyPr numCol="1" spcCol="108000"/>
          <a:lstStyle/>
          <a:p>
            <a:pPr>
              <a:lnSpc>
                <a:spcPts val="1440"/>
              </a:lnSpc>
              <a:spcBef>
                <a:spcPts val="300"/>
              </a:spcBef>
              <a:spcAft>
                <a:spcPts val="200"/>
              </a:spcAft>
            </a:pPr>
            <a:r>
              <a:rPr lang="en-GB" sz="1200">
                <a:solidFill>
                  <a:srgbClr val="4F575D"/>
                </a:solidFill>
              </a:rPr>
              <a:t>Mineral Reserve</a:t>
            </a:r>
          </a:p>
          <a:p>
            <a:pPr lvl="1">
              <a:lnSpc>
                <a:spcPts val="1440"/>
              </a:lnSpc>
              <a:spcBef>
                <a:spcPts val="300"/>
              </a:spcBef>
              <a:spcAft>
                <a:spcPts val="200"/>
              </a:spcAft>
            </a:pPr>
            <a:r>
              <a:rPr lang="en-US" sz="1200">
                <a:solidFill>
                  <a:srgbClr val="4F575D"/>
                </a:solidFill>
              </a:rPr>
              <a:t>The Mineral Reserve estimate has an effective date of June 13, 2022 and was prepared using the CIM Definition Standards (10 May 2014).</a:t>
            </a:r>
          </a:p>
          <a:p>
            <a:pPr lvl="1">
              <a:lnSpc>
                <a:spcPts val="1440"/>
              </a:lnSpc>
              <a:spcBef>
                <a:spcPts val="300"/>
              </a:spcBef>
              <a:spcAft>
                <a:spcPts val="200"/>
              </a:spcAft>
            </a:pPr>
            <a:r>
              <a:rPr lang="en-US" sz="1200">
                <a:solidFill>
                  <a:srgbClr val="4F575D"/>
                </a:solidFill>
              </a:rPr>
              <a:t>Columns may not sum exactly due to rounding.</a:t>
            </a:r>
          </a:p>
          <a:p>
            <a:pPr lvl="1">
              <a:lnSpc>
                <a:spcPts val="1440"/>
              </a:lnSpc>
              <a:spcBef>
                <a:spcPts val="300"/>
              </a:spcBef>
              <a:spcAft>
                <a:spcPts val="200"/>
              </a:spcAft>
            </a:pPr>
            <a:r>
              <a:rPr lang="en-US" sz="1200">
                <a:solidFill>
                  <a:srgbClr val="4F575D"/>
                </a:solidFill>
              </a:rPr>
              <a:t>Mineral Reserves are based on commodity prices of US$3.25/</a:t>
            </a:r>
            <a:r>
              <a:rPr lang="en-US" sz="1200" err="1">
                <a:solidFill>
                  <a:srgbClr val="4F575D"/>
                </a:solidFill>
              </a:rPr>
              <a:t>lb</a:t>
            </a:r>
            <a:r>
              <a:rPr lang="en-US" sz="1200">
                <a:solidFill>
                  <a:srgbClr val="4F575D"/>
                </a:solidFill>
              </a:rPr>
              <a:t> Cu, US$1,550/oz Au, US$12.00/</a:t>
            </a:r>
            <a:r>
              <a:rPr lang="en-US" sz="1200" err="1">
                <a:solidFill>
                  <a:srgbClr val="4F575D"/>
                </a:solidFill>
              </a:rPr>
              <a:t>lb</a:t>
            </a:r>
            <a:r>
              <a:rPr lang="en-US" sz="1200">
                <a:solidFill>
                  <a:srgbClr val="4F575D"/>
                </a:solidFill>
              </a:rPr>
              <a:t> Mo, and US$22.00/oz Ag.</a:t>
            </a:r>
          </a:p>
          <a:p>
            <a:pPr lvl="1">
              <a:lnSpc>
                <a:spcPts val="1440"/>
              </a:lnSpc>
              <a:spcBef>
                <a:spcPts val="300"/>
              </a:spcBef>
              <a:spcAft>
                <a:spcPts val="200"/>
              </a:spcAft>
            </a:pPr>
            <a:r>
              <a:rPr lang="en-US" sz="1200">
                <a:solidFill>
                  <a:srgbClr val="4F575D"/>
                </a:solidFill>
              </a:rPr>
              <a:t>Mineral Reserves amenable to milling are based on NSR cutoffs that vary by time period to balance mine and plant production capacities. They range from a low of $6.11/t to a high of $25.00/t.</a:t>
            </a:r>
          </a:p>
          <a:p>
            <a:pPr lvl="1">
              <a:lnSpc>
                <a:spcPts val="1440"/>
              </a:lnSpc>
              <a:spcBef>
                <a:spcPts val="300"/>
              </a:spcBef>
              <a:spcAft>
                <a:spcPts val="200"/>
              </a:spcAft>
            </a:pPr>
            <a:r>
              <a:rPr lang="en-US" sz="1200">
                <a:solidFill>
                  <a:srgbClr val="4F575D"/>
                </a:solidFill>
              </a:rPr>
              <a:t>NSR value for supergene (SOX and SUS) mill material is </a:t>
            </a:r>
          </a:p>
          <a:p>
            <a:pPr lvl="2">
              <a:lnSpc>
                <a:spcPts val="1440"/>
              </a:lnSpc>
              <a:spcBef>
                <a:spcPts val="300"/>
              </a:spcBef>
              <a:spcAft>
                <a:spcPts val="200"/>
              </a:spcAft>
            </a:pPr>
            <a:r>
              <a:rPr lang="en-US" sz="1000">
                <a:solidFill>
                  <a:srgbClr val="4F575D"/>
                </a:solidFill>
              </a:rPr>
              <a:t>NSR (C$/t) = $73.63 x recoverable copper (%) + $40.41 x gold (g/t) + $142.11 x moly (%) + 0.464 x silver (g/t), based on recoveries of 69% gold, 52.3% molybdenum and 60% silver. Recoverable copper = 0.94 x (total copper – soluble copper).</a:t>
            </a:r>
          </a:p>
          <a:p>
            <a:pPr lvl="1">
              <a:lnSpc>
                <a:spcPts val="1440"/>
              </a:lnSpc>
              <a:spcBef>
                <a:spcPts val="300"/>
              </a:spcBef>
              <a:spcAft>
                <a:spcPts val="200"/>
              </a:spcAft>
            </a:pPr>
            <a:r>
              <a:rPr lang="en-US" sz="1200">
                <a:solidFill>
                  <a:srgbClr val="4F575D"/>
                </a:solidFill>
              </a:rPr>
              <a:t>NSR value for hypogene (HYP) mill material is </a:t>
            </a:r>
          </a:p>
          <a:p>
            <a:pPr lvl="2">
              <a:lnSpc>
                <a:spcPts val="1440"/>
              </a:lnSpc>
              <a:spcBef>
                <a:spcPts val="300"/>
              </a:spcBef>
              <a:spcAft>
                <a:spcPts val="200"/>
              </a:spcAft>
            </a:pPr>
            <a:r>
              <a:rPr lang="en-US" sz="1000">
                <a:solidFill>
                  <a:srgbClr val="4F575D"/>
                </a:solidFill>
              </a:rPr>
              <a:t>NSR (C$/t) = $67.88 x copper (%) + $38.66 x gold (g/t) + $213.78 x moly (%) + $0.386 x silver (g/t), based on recoveries of 92.2% copper, 66% gold, 78.6% molybdenum and 50% silver.</a:t>
            </a:r>
          </a:p>
          <a:p>
            <a:pPr lvl="1">
              <a:lnSpc>
                <a:spcPts val="1440"/>
              </a:lnSpc>
              <a:spcBef>
                <a:spcPts val="300"/>
              </a:spcBef>
              <a:spcAft>
                <a:spcPts val="200"/>
              </a:spcAft>
            </a:pPr>
            <a:r>
              <a:rPr lang="en-US" sz="1200">
                <a:solidFill>
                  <a:srgbClr val="4F575D"/>
                </a:solidFill>
              </a:rPr>
              <a:t>Mineral Reserves amenable to heap leaching are based on an NSR cutoff of $6.61/t.</a:t>
            </a:r>
          </a:p>
        </p:txBody>
      </p:sp>
      <p:sp>
        <p:nvSpPr>
          <p:cNvPr id="4" name="Slide Number Placeholder 3">
            <a:extLst>
              <a:ext uri="{FF2B5EF4-FFF2-40B4-BE49-F238E27FC236}">
                <a16:creationId xmlns:a16="http://schemas.microsoft.com/office/drawing/2014/main" id="{01A714C3-B389-574D-8CF5-1E66FA9D4EA0}"/>
              </a:ext>
            </a:extLst>
          </p:cNvPr>
          <p:cNvSpPr>
            <a:spLocks noGrp="1"/>
          </p:cNvSpPr>
          <p:nvPr>
            <p:ph type="sldNum" sz="quarter" idx="12"/>
          </p:nvPr>
        </p:nvSpPr>
        <p:spPr/>
        <p:txBody>
          <a:bodyPr/>
          <a:lstStyle/>
          <a:p>
            <a:fld id="{994B6BF7-2D39-B347-90E1-8D5E032AA1EA}" type="slidenum">
              <a:rPr lang="en-ES" smtClean="0"/>
              <a:t>43</a:t>
            </a:fld>
            <a:endParaRPr lang="en-ES"/>
          </a:p>
        </p:txBody>
      </p:sp>
      <p:sp>
        <p:nvSpPr>
          <p:cNvPr id="5" name="Rectangle 4">
            <a:extLst>
              <a:ext uri="{FF2B5EF4-FFF2-40B4-BE49-F238E27FC236}">
                <a16:creationId xmlns:a16="http://schemas.microsoft.com/office/drawing/2014/main" id="{CF103894-5C3F-E546-B0A9-ED838E6D5122}"/>
              </a:ext>
            </a:extLst>
          </p:cNvPr>
          <p:cNvSpPr/>
          <p:nvPr/>
        </p:nvSpPr>
        <p:spPr>
          <a:xfrm>
            <a:off x="123254" y="935297"/>
            <a:ext cx="9826607" cy="369332"/>
          </a:xfrm>
          <a:prstGeom prst="rect">
            <a:avLst/>
          </a:prstGeom>
        </p:spPr>
        <p:txBody>
          <a:bodyPr wrap="square" lIns="91440" tIns="45720" rIns="91440" bIns="45720" anchor="t">
            <a:spAutoFit/>
          </a:bodyPr>
          <a:lstStyle/>
          <a:p>
            <a:pPr marL="0" lvl="1">
              <a:buClr>
                <a:srgbClr val="A6610C"/>
              </a:buClr>
            </a:pPr>
            <a:r>
              <a:rPr lang="en-US" b="1">
                <a:solidFill>
                  <a:srgbClr val="A6610D"/>
                </a:solidFill>
              </a:rPr>
              <a:t>“Casino Copper-Gold Feasibility Study”</a:t>
            </a:r>
          </a:p>
        </p:txBody>
      </p:sp>
      <p:sp>
        <p:nvSpPr>
          <p:cNvPr id="6" name="Rectangle 5">
            <a:extLst>
              <a:ext uri="{FF2B5EF4-FFF2-40B4-BE49-F238E27FC236}">
                <a16:creationId xmlns:a16="http://schemas.microsoft.com/office/drawing/2014/main" id="{146C8E40-5C25-034E-877C-2FA6FB08008C}"/>
              </a:ext>
            </a:extLst>
          </p:cNvPr>
          <p:cNvSpPr/>
          <p:nvPr/>
        </p:nvSpPr>
        <p:spPr>
          <a:xfrm>
            <a:off x="6468701" y="3012327"/>
            <a:ext cx="9826607" cy="369332"/>
          </a:xfrm>
          <a:prstGeom prst="rect">
            <a:avLst/>
          </a:prstGeom>
        </p:spPr>
        <p:txBody>
          <a:bodyPr wrap="square" lIns="91440" tIns="45720" rIns="91440" bIns="45720" anchor="t">
            <a:spAutoFit/>
          </a:bodyPr>
          <a:lstStyle/>
          <a:p>
            <a:pPr marL="0" lvl="1">
              <a:buClr>
                <a:srgbClr val="A6610C"/>
              </a:buClr>
            </a:pPr>
            <a:r>
              <a:rPr lang="en-US" b="1">
                <a:solidFill>
                  <a:srgbClr val="A6610D"/>
                </a:solidFill>
              </a:rPr>
              <a:t>Other technical information in this presentation:</a:t>
            </a:r>
          </a:p>
        </p:txBody>
      </p:sp>
      <p:sp>
        <p:nvSpPr>
          <p:cNvPr id="7" name="Content Placeholder 2">
            <a:extLst>
              <a:ext uri="{FF2B5EF4-FFF2-40B4-BE49-F238E27FC236}">
                <a16:creationId xmlns:a16="http://schemas.microsoft.com/office/drawing/2014/main" id="{CAEE58EF-DE5A-5049-B300-55598426714C}"/>
              </a:ext>
            </a:extLst>
          </p:cNvPr>
          <p:cNvSpPr txBox="1">
            <a:spLocks/>
          </p:cNvSpPr>
          <p:nvPr/>
        </p:nvSpPr>
        <p:spPr>
          <a:xfrm>
            <a:off x="6370864" y="1124133"/>
            <a:ext cx="5551244" cy="1964640"/>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1440"/>
              </a:lnSpc>
              <a:spcBef>
                <a:spcPts val="300"/>
              </a:spcBef>
              <a:spcAft>
                <a:spcPts val="200"/>
              </a:spcAft>
            </a:pPr>
            <a:r>
              <a:rPr lang="en-US" sz="1200">
                <a:solidFill>
                  <a:srgbClr val="4F575D"/>
                </a:solidFill>
              </a:rPr>
              <a:t>NSR value for leach material is </a:t>
            </a:r>
          </a:p>
          <a:p>
            <a:pPr lvl="2">
              <a:lnSpc>
                <a:spcPts val="1440"/>
              </a:lnSpc>
              <a:spcBef>
                <a:spcPts val="300"/>
              </a:spcBef>
              <a:spcAft>
                <a:spcPts val="200"/>
              </a:spcAft>
            </a:pPr>
            <a:r>
              <a:rPr lang="en-US" sz="1000">
                <a:solidFill>
                  <a:srgbClr val="4F575D"/>
                </a:solidFill>
              </a:rPr>
              <a:t>NSR (C$/t) = $14.05 x copper (%) + $47.44 x gold (g/t) + $0.210 x silver (g/t), based on recoveries of 18% copper, 80% gold and 26% silver.</a:t>
            </a:r>
          </a:p>
          <a:p>
            <a:pPr lvl="1">
              <a:lnSpc>
                <a:spcPts val="1440"/>
              </a:lnSpc>
              <a:spcBef>
                <a:spcPts val="300"/>
              </a:spcBef>
              <a:spcAft>
                <a:spcPts val="200"/>
              </a:spcAft>
            </a:pPr>
            <a:r>
              <a:rPr lang="en-US" sz="1200" err="1">
                <a:solidFill>
                  <a:srgbClr val="4F575D"/>
                </a:solidFill>
              </a:rPr>
              <a:t>AuEq</a:t>
            </a:r>
            <a:r>
              <a:rPr lang="en-US" sz="1200">
                <a:solidFill>
                  <a:srgbClr val="4F575D"/>
                </a:solidFill>
              </a:rPr>
              <a:t> and </a:t>
            </a:r>
            <a:r>
              <a:rPr lang="en-US" sz="1200" err="1">
                <a:solidFill>
                  <a:srgbClr val="4F575D"/>
                </a:solidFill>
              </a:rPr>
              <a:t>CuEq</a:t>
            </a:r>
            <a:r>
              <a:rPr lang="en-US" sz="1200">
                <a:solidFill>
                  <a:srgbClr val="4F575D"/>
                </a:solidFill>
              </a:rPr>
              <a:t> values are based on prices of US$ 3.25/</a:t>
            </a:r>
            <a:r>
              <a:rPr lang="en-US" sz="1200" err="1">
                <a:solidFill>
                  <a:srgbClr val="4F575D"/>
                </a:solidFill>
              </a:rPr>
              <a:t>lb</a:t>
            </a:r>
            <a:r>
              <a:rPr lang="en-US" sz="1200">
                <a:solidFill>
                  <a:srgbClr val="4F575D"/>
                </a:solidFill>
              </a:rPr>
              <a:t> Cu, US$1,550/oz Au, US$12.00/</a:t>
            </a:r>
            <a:r>
              <a:rPr lang="en-US" sz="1200" err="1">
                <a:solidFill>
                  <a:srgbClr val="4F575D"/>
                </a:solidFill>
              </a:rPr>
              <a:t>lb</a:t>
            </a:r>
            <a:r>
              <a:rPr lang="en-US" sz="1200">
                <a:solidFill>
                  <a:srgbClr val="4F575D"/>
                </a:solidFill>
              </a:rPr>
              <a:t> Mo, and US$22.00/oz Ag, and account for all metal recoveries and smelting/refining charges.</a:t>
            </a:r>
          </a:p>
          <a:p>
            <a:pPr lvl="1">
              <a:lnSpc>
                <a:spcPts val="1440"/>
              </a:lnSpc>
              <a:spcBef>
                <a:spcPts val="300"/>
              </a:spcBef>
              <a:spcAft>
                <a:spcPts val="200"/>
              </a:spcAft>
            </a:pPr>
            <a:r>
              <a:rPr lang="en-US" sz="1200">
                <a:solidFill>
                  <a:srgbClr val="4F575D"/>
                </a:solidFill>
              </a:rPr>
              <a:t>The NSR calculations also account for smelter/refinery treatment charges and payables.</a:t>
            </a:r>
            <a:endParaRPr lang="en-GB" sz="1200">
              <a:solidFill>
                <a:srgbClr val="4F575D"/>
              </a:solidFill>
            </a:endParaRPr>
          </a:p>
          <a:p>
            <a:pPr lvl="1">
              <a:lnSpc>
                <a:spcPts val="1440"/>
              </a:lnSpc>
              <a:spcBef>
                <a:spcPts val="300"/>
              </a:spcBef>
              <a:spcAft>
                <a:spcPts val="200"/>
              </a:spcAft>
            </a:pPr>
            <a:endParaRPr lang="en-GB" sz="1200">
              <a:solidFill>
                <a:srgbClr val="4F575D"/>
              </a:solidFill>
            </a:endParaRPr>
          </a:p>
        </p:txBody>
      </p:sp>
      <p:sp>
        <p:nvSpPr>
          <p:cNvPr id="8" name="Content Placeholder 2">
            <a:extLst>
              <a:ext uri="{FF2B5EF4-FFF2-40B4-BE49-F238E27FC236}">
                <a16:creationId xmlns:a16="http://schemas.microsoft.com/office/drawing/2014/main" id="{8E11C3E4-FDA7-5C4F-B5B5-5F97FF0D4D95}"/>
              </a:ext>
            </a:extLst>
          </p:cNvPr>
          <p:cNvSpPr txBox="1">
            <a:spLocks/>
          </p:cNvSpPr>
          <p:nvPr/>
        </p:nvSpPr>
        <p:spPr>
          <a:xfrm>
            <a:off x="6535756" y="3422589"/>
            <a:ext cx="5551244" cy="1413207"/>
          </a:xfrm>
          <a:prstGeom prst="rect">
            <a:avLst/>
          </a:prstGeom>
        </p:spPr>
        <p:txBody>
          <a:bodyPr vert="horz" lIns="91440" tIns="45720" rIns="91440" bIns="45720" numCol="1" spcCol="108000" rtlCol="0">
            <a:spAutoFit/>
          </a:bodyPr>
          <a:lstStyle>
            <a:lvl1pPr marL="228600" indent="-228600" algn="l" defTabSz="914400" rtl="0" eaLnBrk="1" latinLnBrk="0" hangingPunct="1">
              <a:lnSpc>
                <a:spcPts val="2200"/>
              </a:lnSpc>
              <a:spcBef>
                <a:spcPts val="10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432000" indent="-180000" algn="l" defTabSz="914400" rtl="0" eaLnBrk="1" latinLnBrk="0" hangingPunct="1">
              <a:lnSpc>
                <a:spcPts val="2000"/>
              </a:lnSpc>
              <a:spcBef>
                <a:spcPts val="500"/>
              </a:spcBef>
              <a:spcAft>
                <a:spcPts val="300"/>
              </a:spcAft>
              <a:buClr>
                <a:srgbClr val="A6610D"/>
              </a:buClr>
              <a:buSzPct val="120000"/>
              <a:buFont typeface="Arial" panose="020B0604020202020204" pitchFamily="34" charset="0"/>
              <a:buChar char="•"/>
              <a:defRPr sz="16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612000" indent="-144000" algn="l" defTabSz="914400" rtl="0" eaLnBrk="1" latinLnBrk="0" hangingPunct="1">
              <a:lnSpc>
                <a:spcPts val="1800"/>
              </a:lnSpc>
              <a:spcBef>
                <a:spcPts val="500"/>
              </a:spcBef>
              <a:buClr>
                <a:srgbClr val="A6610D"/>
              </a:buClr>
              <a:buSzPct val="100000"/>
              <a:buFont typeface="System Font Regular"/>
              <a:buChar char="-"/>
              <a:defRPr sz="14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SzPct val="80000"/>
              <a:buFontTx/>
              <a:buBlip>
                <a:blip r:embed="rId2"/>
              </a:buBlip>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228600">
              <a:lnSpc>
                <a:spcPts val="1440"/>
              </a:lnSpc>
              <a:spcBef>
                <a:spcPts val="300"/>
              </a:spcBef>
              <a:spcAft>
                <a:spcPts val="200"/>
              </a:spcAft>
              <a:buSzPct val="80000"/>
              <a:buBlip>
                <a:blip r:embed="rId2"/>
              </a:buBlip>
            </a:pPr>
            <a:r>
              <a:rPr lang="en-GB" sz="1200">
                <a:solidFill>
                  <a:srgbClr val="4F575D"/>
                </a:solidFill>
              </a:rPr>
              <a:t>Technical information regarding the Casino Copper-Gold Project contained in this presentation is based on the Casino Copper-Gold 2022 FS prepared by or under the supervision of the Qualified Persons noted previously.</a:t>
            </a:r>
          </a:p>
          <a:p>
            <a:pPr marL="228600" lvl="1" indent="-228600">
              <a:lnSpc>
                <a:spcPts val="1440"/>
              </a:lnSpc>
              <a:spcBef>
                <a:spcPts val="300"/>
              </a:spcBef>
              <a:spcAft>
                <a:spcPts val="200"/>
              </a:spcAft>
              <a:buSzPct val="80000"/>
              <a:buBlip>
                <a:blip r:embed="rId2"/>
              </a:buBlip>
            </a:pPr>
            <a:r>
              <a:rPr lang="en-GB" sz="1200">
                <a:solidFill>
                  <a:srgbClr val="4F575D"/>
                </a:solidFill>
              </a:rPr>
              <a:t>Copper equivalent calculations in this presentation, not associated with the Casino mineral resource or reserve, are based on: US$3.60/lb copper; US$1,700/oz gold; US$14/lb molybdenum; and US$22/oz silver with no accounting for metallurgical recovery.</a:t>
            </a:r>
          </a:p>
        </p:txBody>
      </p:sp>
    </p:spTree>
    <p:extLst>
      <p:ext uri="{BB962C8B-B14F-4D97-AF65-F5344CB8AC3E}">
        <p14:creationId xmlns:p14="http://schemas.microsoft.com/office/powerpoint/2010/main" val="2916466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628C4-7CE6-BC40-8F0F-423DE04B366B}"/>
              </a:ext>
              <a:ext uri="{C183D7F6-B498-43B3-948B-1728B52AA6E4}">
                <adec:decorative xmlns:adec="http://schemas.microsoft.com/office/drawing/2017/decorative" val="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57665"/>
            <a:ext cx="12192000" cy="6805178"/>
          </a:xfrm>
          <a:prstGeom prst="rect">
            <a:avLst/>
          </a:prstGeom>
        </p:spPr>
      </p:pic>
      <p:grpSp>
        <p:nvGrpSpPr>
          <p:cNvPr id="5" name="Group 4">
            <a:extLst>
              <a:ext uri="{FF2B5EF4-FFF2-40B4-BE49-F238E27FC236}">
                <a16:creationId xmlns:a16="http://schemas.microsoft.com/office/drawing/2014/main" id="{CA3A6A62-A1B2-DF4D-9A0C-B01240885421}"/>
              </a:ext>
            </a:extLst>
          </p:cNvPr>
          <p:cNvGrpSpPr/>
          <p:nvPr/>
        </p:nvGrpSpPr>
        <p:grpSpPr>
          <a:xfrm>
            <a:off x="3260847" y="4896683"/>
            <a:ext cx="5672394" cy="1449861"/>
            <a:chOff x="-1" y="1179795"/>
            <a:chExt cx="5622561" cy="1360902"/>
          </a:xfrm>
        </p:grpSpPr>
        <p:pic>
          <p:nvPicPr>
            <p:cNvPr id="6" name="Picture 5">
              <a:extLst>
                <a:ext uri="{FF2B5EF4-FFF2-40B4-BE49-F238E27FC236}">
                  <a16:creationId xmlns:a16="http://schemas.microsoft.com/office/drawing/2014/main" id="{BD6DE51F-7F46-924A-B661-6143A8E024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179795"/>
              <a:ext cx="5622559" cy="1360902"/>
            </a:xfrm>
            <a:prstGeom prst="rect">
              <a:avLst/>
            </a:prstGeom>
          </p:spPr>
        </p:pic>
        <p:pic>
          <p:nvPicPr>
            <p:cNvPr id="7" name="Picture 6">
              <a:extLst>
                <a:ext uri="{FF2B5EF4-FFF2-40B4-BE49-F238E27FC236}">
                  <a16:creationId xmlns:a16="http://schemas.microsoft.com/office/drawing/2014/main" id="{6180EFD6-7EED-0B47-A418-60EB0B96578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317469"/>
              <a:ext cx="828325" cy="1039458"/>
            </a:xfrm>
            <a:prstGeom prst="rect">
              <a:avLst/>
            </a:prstGeom>
            <a:effectLst>
              <a:outerShdw blurRad="50800" dist="38100" dir="2700000" algn="tl" rotWithShape="0">
                <a:prstClr val="black">
                  <a:alpha val="40000"/>
                </a:prstClr>
              </a:outerShdw>
            </a:effectLst>
          </p:spPr>
        </p:pic>
      </p:grpSp>
      <p:sp>
        <p:nvSpPr>
          <p:cNvPr id="8" name="Rectangle 7">
            <a:extLst>
              <a:ext uri="{FF2B5EF4-FFF2-40B4-BE49-F238E27FC236}">
                <a16:creationId xmlns:a16="http://schemas.microsoft.com/office/drawing/2014/main" id="{A5997EC7-CF02-D342-AD77-5C6D1AD608C6}"/>
              </a:ext>
            </a:extLst>
          </p:cNvPr>
          <p:cNvSpPr/>
          <p:nvPr/>
        </p:nvSpPr>
        <p:spPr>
          <a:xfrm>
            <a:off x="3150296" y="4797830"/>
            <a:ext cx="5893496" cy="1631092"/>
          </a:xfrm>
          <a:prstGeom prst="rect">
            <a:avLst/>
          </a:prstGeom>
          <a:noFill/>
          <a:ln w="28575">
            <a:solidFill>
              <a:srgbClr val="A8B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1C910C4-E03B-DB46-8C7E-1E9D9F985D72}"/>
              </a:ext>
            </a:extLst>
          </p:cNvPr>
          <p:cNvCxnSpPr>
            <a:cxnSpLocks/>
            <a:stCxn id="8" idx="3"/>
          </p:cNvCxnSpPr>
          <p:nvPr/>
        </p:nvCxnSpPr>
        <p:spPr>
          <a:xfrm flipV="1">
            <a:off x="9043792" y="5588662"/>
            <a:ext cx="3148208"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3EE08-2BA0-5149-B711-9601AAE463F9}"/>
              </a:ext>
            </a:extLst>
          </p:cNvPr>
          <p:cNvCxnSpPr>
            <a:cxnSpLocks/>
            <a:endCxn id="8" idx="1"/>
          </p:cNvCxnSpPr>
          <p:nvPr/>
        </p:nvCxnSpPr>
        <p:spPr>
          <a:xfrm>
            <a:off x="0" y="5588662"/>
            <a:ext cx="3150296" cy="24714"/>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EECF345-2443-7546-91F9-2FF3CB5F1302}"/>
              </a:ext>
            </a:extLst>
          </p:cNvPr>
          <p:cNvSpPr/>
          <p:nvPr/>
        </p:nvSpPr>
        <p:spPr>
          <a:xfrm>
            <a:off x="3048000" y="5043356"/>
            <a:ext cx="6096000" cy="1148904"/>
          </a:xfrm>
          <a:prstGeom prst="rect">
            <a:avLst/>
          </a:prstGeom>
        </p:spPr>
        <p:txBody>
          <a:bodyPr>
            <a:spAutoFit/>
          </a:bodyPr>
          <a:lstStyle/>
          <a:p>
            <a:pPr algn="ctr">
              <a:lnSpc>
                <a:spcPts val="2520"/>
              </a:lnSpc>
            </a:pPr>
            <a:r>
              <a:rPr lang="en-US" sz="1600" err="1">
                <a:solidFill>
                  <a:schemeClr val="bg1"/>
                </a:solidFill>
              </a:rPr>
              <a:t>info@westerncopperandgold.com</a:t>
            </a:r>
            <a:endParaRPr lang="en-CA" sz="1600">
              <a:solidFill>
                <a:schemeClr val="bg1"/>
              </a:solidFill>
            </a:endParaRPr>
          </a:p>
          <a:p>
            <a:pPr algn="ctr">
              <a:lnSpc>
                <a:spcPts val="2520"/>
              </a:lnSpc>
            </a:pPr>
            <a:r>
              <a:rPr lang="en-US" sz="1600">
                <a:solidFill>
                  <a:schemeClr val="bg1"/>
                </a:solidFill>
              </a:rPr>
              <a:t>604 684 9497</a:t>
            </a:r>
          </a:p>
          <a:p>
            <a:pPr algn="ctr">
              <a:lnSpc>
                <a:spcPts val="2520"/>
              </a:lnSpc>
              <a:spcBef>
                <a:spcPts val="1000"/>
              </a:spcBef>
            </a:pPr>
            <a:r>
              <a:rPr lang="en-US" sz="1600" b="1" err="1">
                <a:solidFill>
                  <a:schemeClr val="bg1"/>
                </a:solidFill>
              </a:rPr>
              <a:t>www.westerncopperandgold.com</a:t>
            </a:r>
            <a:endParaRPr lang="en-CA" sz="1600" b="1">
              <a:solidFill>
                <a:schemeClr val="bg1"/>
              </a:solidFill>
            </a:endParaRPr>
          </a:p>
        </p:txBody>
      </p:sp>
      <p:pic>
        <p:nvPicPr>
          <p:cNvPr id="12" name="Picture 11">
            <a:extLst>
              <a:ext uri="{FF2B5EF4-FFF2-40B4-BE49-F238E27FC236}">
                <a16:creationId xmlns:a16="http://schemas.microsoft.com/office/drawing/2014/main" id="{60E641DB-230C-AB45-9360-50DCEF203D9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56895" y="2085504"/>
            <a:ext cx="3478209" cy="86738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67724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Placeholder 1">
            <a:extLst>
              <a:ext uri="{FF2B5EF4-FFF2-40B4-BE49-F238E27FC236}">
                <a16:creationId xmlns:a16="http://schemas.microsoft.com/office/drawing/2014/main" id="{796B2098-F764-A573-4A37-3A2603E19B6E}"/>
              </a:ext>
            </a:extLst>
          </p:cNvPr>
          <p:cNvSpPr txBox="1">
            <a:spLocks/>
          </p:cNvSpPr>
          <p:nvPr/>
        </p:nvSpPr>
        <p:spPr>
          <a:xfrm>
            <a:off x="144379" y="6557246"/>
            <a:ext cx="5965595" cy="223138"/>
          </a:xfrm>
          <a:prstGeom prst="rect">
            <a:avLst/>
          </a:prstGeom>
        </p:spPr>
        <p:txBody>
          <a:bodyPr vert="horz" wrap="square" lIns="91440" tIns="45720" rIns="91440" bIns="45720" rtlCol="0" anchor="ctr">
            <a:spAutoFit/>
          </a:bodyPr>
          <a:lstStyle>
            <a:defPPr>
              <a:defRPr lang="en-ES"/>
            </a:defPPr>
            <a:lvl1pPr marL="0" indent="0" algn="l" defTabSz="914400" rtl="0" eaLnBrk="1" latinLnBrk="0" hangingPunct="1">
              <a:buFontTx/>
              <a:buNone/>
              <a:defRPr lang="en-CA" sz="850" kern="1200">
                <a:solidFill>
                  <a:srgbClr val="47606D"/>
                </a:solidFill>
                <a:effectLst/>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*Note: Rights expiry also subject to strategic investors maintaining ownership thresholds. </a:t>
            </a:r>
          </a:p>
        </p:txBody>
      </p:sp>
      <p:pic>
        <p:nvPicPr>
          <p:cNvPr id="11" name="Picture 10">
            <a:extLst>
              <a:ext uri="{FF2B5EF4-FFF2-40B4-BE49-F238E27FC236}">
                <a16:creationId xmlns:a16="http://schemas.microsoft.com/office/drawing/2014/main" id="{249019A5-C001-D844-A583-1C5713F122F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0448"/>
          <a:stretch/>
        </p:blipFill>
        <p:spPr>
          <a:xfrm>
            <a:off x="-13974" y="1176172"/>
            <a:ext cx="12191998" cy="2332142"/>
          </a:xfrm>
          <a:prstGeom prst="rect">
            <a:avLst/>
          </a:prstGeom>
        </p:spPr>
      </p:pic>
      <p:sp>
        <p:nvSpPr>
          <p:cNvPr id="4" name="Title 3">
            <a:extLst>
              <a:ext uri="{FF2B5EF4-FFF2-40B4-BE49-F238E27FC236}">
                <a16:creationId xmlns:a16="http://schemas.microsoft.com/office/drawing/2014/main" id="{6D61B4D0-D35A-B041-BF86-DC7D6FFAB9EE}"/>
              </a:ext>
            </a:extLst>
          </p:cNvPr>
          <p:cNvSpPr>
            <a:spLocks noGrp="1"/>
          </p:cNvSpPr>
          <p:nvPr>
            <p:ph type="title"/>
          </p:nvPr>
        </p:nvSpPr>
        <p:spPr/>
        <p:txBody>
          <a:bodyPr>
            <a:normAutofit/>
          </a:bodyPr>
          <a:lstStyle/>
          <a:p>
            <a:r>
              <a:rPr lang="en-GB" dirty="0"/>
              <a:t>STRATEGIC </a:t>
            </a:r>
            <a:r>
              <a:rPr lang="en-GB" b="1" dirty="0">
                <a:solidFill>
                  <a:srgbClr val="46616D"/>
                </a:solidFill>
                <a:latin typeface="Arial Black" panose="020B0604020202020204" pitchFamily="34" charset="0"/>
                <a:cs typeface="Arial Black" panose="020B0604020202020204" pitchFamily="34" charset="0"/>
              </a:rPr>
              <a:t>INVESTMENTS</a:t>
            </a:r>
            <a:endParaRPr lang="en-ES" b="1">
              <a:solidFill>
                <a:srgbClr val="46616D"/>
              </a:solidFill>
              <a:latin typeface="Arial Black" panose="020B0604020202020204" pitchFamily="34" charset="0"/>
              <a:cs typeface="Arial Black" panose="020B0604020202020204" pitchFamily="34" charset="0"/>
            </a:endParaRPr>
          </a:p>
        </p:txBody>
      </p:sp>
      <p:sp>
        <p:nvSpPr>
          <p:cNvPr id="38" name="Slide Number Placeholder 37">
            <a:extLst>
              <a:ext uri="{FF2B5EF4-FFF2-40B4-BE49-F238E27FC236}">
                <a16:creationId xmlns:a16="http://schemas.microsoft.com/office/drawing/2014/main" id="{92645AF4-05FA-3947-8A27-0DDFF0AD6643}"/>
              </a:ext>
            </a:extLst>
          </p:cNvPr>
          <p:cNvSpPr>
            <a:spLocks noGrp="1"/>
          </p:cNvSpPr>
          <p:nvPr>
            <p:ph type="sldNum" sz="quarter" idx="12"/>
          </p:nvPr>
        </p:nvSpPr>
        <p:spPr/>
        <p:txBody>
          <a:bodyPr/>
          <a:lstStyle/>
          <a:p>
            <a:fld id="{994B6BF7-2D39-B347-90E1-8D5E032AA1EA}" type="slidenum">
              <a:rPr lang="en-ES" smtClean="0"/>
              <a:t>5</a:t>
            </a:fld>
            <a:endParaRPr lang="en-ES"/>
          </a:p>
        </p:txBody>
      </p:sp>
      <p:pic>
        <p:nvPicPr>
          <p:cNvPr id="20" name="Picture 19">
            <a:extLst>
              <a:ext uri="{FF2B5EF4-FFF2-40B4-BE49-F238E27FC236}">
                <a16:creationId xmlns:a16="http://schemas.microsoft.com/office/drawing/2014/main" id="{77E4DF49-86B1-4B48-9FDE-B4061F45DF0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22" y="1635815"/>
            <a:ext cx="2443652" cy="1117396"/>
          </a:xfrm>
          <a:prstGeom prst="rect">
            <a:avLst/>
          </a:prstGeom>
        </p:spPr>
      </p:pic>
      <p:sp>
        <p:nvSpPr>
          <p:cNvPr id="25" name="Rectangle 24">
            <a:extLst>
              <a:ext uri="{FF2B5EF4-FFF2-40B4-BE49-F238E27FC236}">
                <a16:creationId xmlns:a16="http://schemas.microsoft.com/office/drawing/2014/main" id="{F6884B6D-E0F1-E447-99EF-B8A268F49AAD}"/>
              </a:ext>
            </a:extLst>
          </p:cNvPr>
          <p:cNvSpPr/>
          <p:nvPr/>
        </p:nvSpPr>
        <p:spPr>
          <a:xfrm>
            <a:off x="501495" y="3611166"/>
            <a:ext cx="2971967" cy="369332"/>
          </a:xfrm>
          <a:prstGeom prst="rect">
            <a:avLst/>
          </a:prstGeom>
        </p:spPr>
        <p:txBody>
          <a:bodyPr wrap="none">
            <a:spAutoFit/>
          </a:bodyPr>
          <a:lstStyle/>
          <a:p>
            <a:pPr algn="ctr"/>
            <a:r>
              <a:rPr lang="en-GB" b="1" dirty="0">
                <a:solidFill>
                  <a:srgbClr val="47606D"/>
                </a:solidFill>
                <a:effectLst/>
                <a:latin typeface="Arial" panose="020B0604020202020204" pitchFamily="34" charset="0"/>
              </a:rPr>
              <a:t>RIO TINTO KEY RIGHTS*</a:t>
            </a:r>
            <a:endParaRPr lang="en-GB" dirty="0">
              <a:solidFill>
                <a:srgbClr val="47606D"/>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17318BE0-035B-1944-B5C8-5673BF66AF3F}"/>
              </a:ext>
            </a:extLst>
          </p:cNvPr>
          <p:cNvSpPr/>
          <p:nvPr/>
        </p:nvSpPr>
        <p:spPr>
          <a:xfrm>
            <a:off x="658478" y="4056754"/>
            <a:ext cx="5016072" cy="2435090"/>
          </a:xfrm>
          <a:prstGeom prst="rect">
            <a:avLst/>
          </a:prstGeom>
        </p:spPr>
        <p:txBody>
          <a:bodyPr wrap="square" numCol="1">
            <a:spAutoFit/>
          </a:bodyPr>
          <a:lstStyle/>
          <a:p>
            <a:pPr marL="249750" indent="-249750">
              <a:lnSpc>
                <a:spcPts val="1980"/>
              </a:lnSpc>
              <a:spcAft>
                <a:spcPts val="800"/>
              </a:spcAft>
              <a:buBlip>
                <a:blip r:embed="rId5"/>
              </a:buBlip>
            </a:pPr>
            <a:r>
              <a:rPr lang="en-GB" sz="1600" dirty="0">
                <a:solidFill>
                  <a:srgbClr val="4F575D"/>
                </a:solidFill>
              </a:rPr>
              <a:t>Rio has the right to appoint:</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A member to Casino Copper-Gold Technical Committee</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A non-voting observer to attend all meetings of the board</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One director of the Company, if Rio Tinto’s ownership increases to at least 12.5%</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Three secondees to the Casino Copper-Gold Project</a:t>
            </a:r>
            <a:br>
              <a:rPr lang="en-GB" sz="1400" dirty="0">
                <a:solidFill>
                  <a:srgbClr val="4F575D"/>
                </a:solidFill>
                <a:latin typeface="Arial" panose="020B0604020202020204" pitchFamily="34" charset="0"/>
                <a:cs typeface="Arial" panose="020B0604020202020204" pitchFamily="34" charset="0"/>
              </a:rPr>
            </a:br>
            <a:endParaRPr lang="en-GB" sz="1400" dirty="0">
              <a:solidFill>
                <a:srgbClr val="4F575D"/>
              </a:solidFill>
              <a:latin typeface="Arial" panose="020B0604020202020204" pitchFamily="34" charset="0"/>
              <a:cs typeface="Arial" panose="020B0604020202020204" pitchFamily="34" charset="0"/>
            </a:endParaRPr>
          </a:p>
          <a:p>
            <a:pPr marL="252000" lvl="1">
              <a:lnSpc>
                <a:spcPts val="1800"/>
              </a:lnSpc>
              <a:spcAft>
                <a:spcPts val="300"/>
              </a:spcAft>
              <a:buClr>
                <a:srgbClr val="BF951B"/>
              </a:buClr>
              <a:buSzPct val="120000"/>
            </a:pPr>
            <a:r>
              <a:rPr lang="en-GB" sz="1400" b="1" dirty="0">
                <a:solidFill>
                  <a:srgbClr val="4F575D"/>
                </a:solidFill>
                <a:latin typeface="Arial" panose="020B0604020202020204" pitchFamily="34" charset="0"/>
                <a:cs typeface="Arial" panose="020B0604020202020204" pitchFamily="34" charset="0"/>
              </a:rPr>
              <a:t>Key Rights expire May 2025*</a:t>
            </a:r>
          </a:p>
        </p:txBody>
      </p:sp>
      <p:sp>
        <p:nvSpPr>
          <p:cNvPr id="27" name="Rectangle 26">
            <a:extLst>
              <a:ext uri="{FF2B5EF4-FFF2-40B4-BE49-F238E27FC236}">
                <a16:creationId xmlns:a16="http://schemas.microsoft.com/office/drawing/2014/main" id="{39444191-6C0A-0F44-8A92-82A0F5FC3667}"/>
              </a:ext>
            </a:extLst>
          </p:cNvPr>
          <p:cNvSpPr/>
          <p:nvPr/>
        </p:nvSpPr>
        <p:spPr>
          <a:xfrm>
            <a:off x="6831287" y="4559246"/>
            <a:ext cx="6096000" cy="369332"/>
          </a:xfrm>
          <a:prstGeom prst="rect">
            <a:avLst/>
          </a:prstGeom>
        </p:spPr>
        <p:txBody>
          <a:bodyPr>
            <a:spAutoFit/>
          </a:bodyPr>
          <a:lstStyle/>
          <a:p>
            <a:endParaRPr lang="en-GB" dirty="0">
              <a:solidFill>
                <a:srgbClr val="4F575C"/>
              </a:solidFill>
              <a:effectLst/>
              <a:latin typeface="Arial" panose="020B0604020202020204" pitchFamily="34" charset="0"/>
            </a:endParaRPr>
          </a:p>
        </p:txBody>
      </p:sp>
      <p:cxnSp>
        <p:nvCxnSpPr>
          <p:cNvPr id="34" name="Straight Connector 33">
            <a:extLst>
              <a:ext uri="{FF2B5EF4-FFF2-40B4-BE49-F238E27FC236}">
                <a16:creationId xmlns:a16="http://schemas.microsoft.com/office/drawing/2014/main" id="{A30AD608-134C-E34E-A629-183772934919}"/>
              </a:ext>
            </a:extLst>
          </p:cNvPr>
          <p:cNvCxnSpPr>
            <a:cxnSpLocks/>
          </p:cNvCxnSpPr>
          <p:nvPr/>
        </p:nvCxnSpPr>
        <p:spPr>
          <a:xfrm flipV="1">
            <a:off x="501495" y="4001443"/>
            <a:ext cx="11388880" cy="27863"/>
          </a:xfrm>
          <a:prstGeom prst="line">
            <a:avLst/>
          </a:prstGeom>
          <a:ln w="12700">
            <a:solidFill>
              <a:srgbClr val="BF951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544876-70CE-4C1A-ED91-85F4C068E5A0}"/>
              </a:ext>
            </a:extLst>
          </p:cNvPr>
          <p:cNvCxnSpPr/>
          <p:nvPr/>
        </p:nvCxnSpPr>
        <p:spPr>
          <a:xfrm>
            <a:off x="-308" y="3508314"/>
            <a:ext cx="12191999" cy="0"/>
          </a:xfrm>
          <a:prstGeom prst="line">
            <a:avLst/>
          </a:prstGeom>
          <a:ln w="57150">
            <a:solidFill>
              <a:srgbClr val="DAA84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7072AD1-BB15-C7FF-A9FA-C439802447FE}"/>
              </a:ext>
            </a:extLst>
          </p:cNvPr>
          <p:cNvCxnSpPr>
            <a:cxnSpLocks/>
          </p:cNvCxnSpPr>
          <p:nvPr/>
        </p:nvCxnSpPr>
        <p:spPr>
          <a:xfrm flipV="1">
            <a:off x="6109976" y="4010806"/>
            <a:ext cx="0" cy="2250206"/>
          </a:xfrm>
          <a:prstGeom prst="line">
            <a:avLst/>
          </a:prstGeom>
          <a:ln w="12700">
            <a:solidFill>
              <a:srgbClr val="BF951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DCC1D4C-BF49-FE46-34F6-B8553912C5A3}"/>
              </a:ext>
            </a:extLst>
          </p:cNvPr>
          <p:cNvSpPr/>
          <p:nvPr/>
        </p:nvSpPr>
        <p:spPr>
          <a:xfrm>
            <a:off x="6195935" y="4053650"/>
            <a:ext cx="5386690" cy="2473562"/>
          </a:xfrm>
          <a:prstGeom prst="rect">
            <a:avLst/>
          </a:prstGeom>
        </p:spPr>
        <p:txBody>
          <a:bodyPr wrap="square" lIns="91440" tIns="45720" rIns="91440" bIns="45720" anchor="t">
            <a:spAutoFit/>
          </a:bodyPr>
          <a:lstStyle/>
          <a:p>
            <a:pPr marL="249750" indent="-249750">
              <a:lnSpc>
                <a:spcPts val="1980"/>
              </a:lnSpc>
              <a:spcAft>
                <a:spcPts val="800"/>
              </a:spcAft>
              <a:buBlip>
                <a:blip r:embed="rId5"/>
              </a:buBlip>
            </a:pPr>
            <a:r>
              <a:rPr lang="en-GB" sz="1600" dirty="0">
                <a:solidFill>
                  <a:srgbClr val="4F575D"/>
                </a:solidFill>
              </a:rPr>
              <a:t>Mitsubishi has the right to appoint:</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A member to Casino Copper-Gold Technical and Sustainability Committee</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One director of the Company, if Mitsubishi’s ownership increases to at least 12.5%</a:t>
            </a:r>
          </a:p>
          <a:p>
            <a:pPr marL="432000" lvl="1" indent="-180000">
              <a:lnSpc>
                <a:spcPts val="1800"/>
              </a:lnSpc>
              <a:spcAft>
                <a:spcPts val="300"/>
              </a:spcAft>
              <a:buClr>
                <a:srgbClr val="BF951B"/>
              </a:buClr>
              <a:buSzPct val="120000"/>
              <a:buFont typeface="Arial" panose="020B0604020202020204" pitchFamily="34" charset="0"/>
              <a:buChar char="•"/>
            </a:pPr>
            <a:r>
              <a:rPr lang="en-GB" sz="1400" dirty="0">
                <a:solidFill>
                  <a:srgbClr val="4F575D"/>
                </a:solidFill>
                <a:latin typeface="Arial" panose="020B0604020202020204" pitchFamily="34" charset="0"/>
                <a:cs typeface="Arial" panose="020B0604020202020204" pitchFamily="34" charset="0"/>
              </a:rPr>
              <a:t>Right of first negotiation to offtake </a:t>
            </a:r>
          </a:p>
          <a:p>
            <a:pPr marL="432000" lvl="1" indent="-180000">
              <a:lnSpc>
                <a:spcPts val="1800"/>
              </a:lnSpc>
              <a:spcAft>
                <a:spcPts val="300"/>
              </a:spcAft>
              <a:buClr>
                <a:srgbClr val="BF951B"/>
              </a:buClr>
              <a:buSzPct val="120000"/>
              <a:buFont typeface="Arial" panose="020B0604020202020204" pitchFamily="34" charset="0"/>
              <a:buChar char="•"/>
            </a:pPr>
            <a:endParaRPr lang="en-GB" sz="1400" dirty="0">
              <a:solidFill>
                <a:srgbClr val="4F575D"/>
              </a:solidFill>
              <a:latin typeface="Arial" panose="020B0604020202020204" pitchFamily="34" charset="0"/>
              <a:cs typeface="Arial" panose="020B0604020202020204" pitchFamily="34" charset="0"/>
            </a:endParaRPr>
          </a:p>
          <a:p>
            <a:pPr marL="252000" lvl="1">
              <a:lnSpc>
                <a:spcPts val="1800"/>
              </a:lnSpc>
              <a:spcAft>
                <a:spcPts val="300"/>
              </a:spcAft>
              <a:buClr>
                <a:srgbClr val="BF951B"/>
              </a:buClr>
              <a:buSzPct val="120000"/>
            </a:pPr>
            <a:r>
              <a:rPr lang="en-GB" sz="1400" b="1" dirty="0">
                <a:solidFill>
                  <a:srgbClr val="4F575D"/>
                </a:solidFill>
                <a:latin typeface="Arial" panose="020B0604020202020204" pitchFamily="34" charset="0"/>
                <a:cs typeface="Arial" panose="020B0604020202020204" pitchFamily="34" charset="0"/>
              </a:rPr>
              <a:t>Key Rights expire March 2025*</a:t>
            </a:r>
          </a:p>
          <a:p>
            <a:pPr marL="432000" lvl="3" indent="-180000">
              <a:lnSpc>
                <a:spcPts val="1800"/>
              </a:lnSpc>
              <a:spcAft>
                <a:spcPts val="300"/>
              </a:spcAft>
              <a:buClr>
                <a:srgbClr val="BF951B"/>
              </a:buClr>
              <a:buSzPct val="140000"/>
              <a:buFont typeface="Arial" panose="020B0604020202020204" pitchFamily="34" charset="0"/>
              <a:buChar char="•"/>
            </a:pPr>
            <a:endParaRPr lang="en-US" sz="1400" dirty="0">
              <a:solidFill>
                <a:srgbClr val="4F575D"/>
              </a:solidFill>
            </a:endParaRPr>
          </a:p>
        </p:txBody>
      </p:sp>
      <p:sp>
        <p:nvSpPr>
          <p:cNvPr id="6" name="Rectangle 5">
            <a:extLst>
              <a:ext uri="{FF2B5EF4-FFF2-40B4-BE49-F238E27FC236}">
                <a16:creationId xmlns:a16="http://schemas.microsoft.com/office/drawing/2014/main" id="{E0D4063D-0AA7-A4DD-EEFC-C01D3DDBBC3F}"/>
              </a:ext>
            </a:extLst>
          </p:cNvPr>
          <p:cNvSpPr/>
          <p:nvPr/>
        </p:nvSpPr>
        <p:spPr>
          <a:xfrm>
            <a:off x="6274386" y="3637224"/>
            <a:ext cx="3078727" cy="369332"/>
          </a:xfrm>
          <a:prstGeom prst="rect">
            <a:avLst/>
          </a:prstGeom>
        </p:spPr>
        <p:txBody>
          <a:bodyPr wrap="none">
            <a:spAutoFit/>
          </a:bodyPr>
          <a:lstStyle/>
          <a:p>
            <a:pPr algn="ctr"/>
            <a:r>
              <a:rPr lang="en-GB" b="1" dirty="0">
                <a:solidFill>
                  <a:srgbClr val="47606D"/>
                </a:solidFill>
                <a:effectLst/>
                <a:latin typeface="Arial" panose="020B0604020202020204" pitchFamily="34" charset="0"/>
              </a:rPr>
              <a:t>MITSUBISHI KEY RIGHTS*</a:t>
            </a:r>
            <a:endParaRPr lang="en-GB" dirty="0">
              <a:solidFill>
                <a:srgbClr val="47606D"/>
              </a:solidFill>
              <a:effectLst/>
              <a:latin typeface="Arial" panose="020B0604020202020204" pitchFamily="34" charset="0"/>
            </a:endParaRPr>
          </a:p>
        </p:txBody>
      </p:sp>
      <p:sp>
        <p:nvSpPr>
          <p:cNvPr id="2" name="Rectangle 1">
            <a:extLst>
              <a:ext uri="{FF2B5EF4-FFF2-40B4-BE49-F238E27FC236}">
                <a16:creationId xmlns:a16="http://schemas.microsoft.com/office/drawing/2014/main" id="{16E4D823-3E45-7738-4DC7-43FB6802AE5B}"/>
              </a:ext>
            </a:extLst>
          </p:cNvPr>
          <p:cNvSpPr/>
          <p:nvPr/>
        </p:nvSpPr>
        <p:spPr>
          <a:xfrm>
            <a:off x="2659605" y="1470926"/>
            <a:ext cx="2108105" cy="369332"/>
          </a:xfrm>
          <a:prstGeom prst="rect">
            <a:avLst/>
          </a:prstGeom>
        </p:spPr>
        <p:txBody>
          <a:bodyPr wrap="square">
            <a:spAutoFit/>
          </a:bodyPr>
          <a:lstStyle/>
          <a:p>
            <a:pPr algn="r"/>
            <a:r>
              <a:rPr lang="en-GB" dirty="0">
                <a:solidFill>
                  <a:schemeClr val="bg1"/>
                </a:solidFill>
                <a:effectLst/>
                <a:latin typeface="Arial Black" panose="020B0604020202020204" pitchFamily="34" charset="0"/>
                <a:cs typeface="Arial Black" panose="020B0604020202020204" pitchFamily="34" charset="0"/>
              </a:rPr>
              <a:t> C$25.6M</a:t>
            </a:r>
          </a:p>
        </p:txBody>
      </p:sp>
      <p:sp>
        <p:nvSpPr>
          <p:cNvPr id="5" name="Rectangle 4">
            <a:extLst>
              <a:ext uri="{FF2B5EF4-FFF2-40B4-BE49-F238E27FC236}">
                <a16:creationId xmlns:a16="http://schemas.microsoft.com/office/drawing/2014/main" id="{250F5DC6-5D80-950B-30B1-51C0D7E22F71}"/>
              </a:ext>
            </a:extLst>
          </p:cNvPr>
          <p:cNvSpPr/>
          <p:nvPr/>
        </p:nvSpPr>
        <p:spPr>
          <a:xfrm>
            <a:off x="2504672" y="1808517"/>
            <a:ext cx="2108105" cy="369332"/>
          </a:xfrm>
          <a:prstGeom prst="rect">
            <a:avLst/>
          </a:prstGeom>
        </p:spPr>
        <p:txBody>
          <a:bodyPr wrap="square">
            <a:spAutoFit/>
          </a:bodyPr>
          <a:lstStyle/>
          <a:p>
            <a:pPr algn="r"/>
            <a:r>
              <a:rPr lang="en-GB" dirty="0">
                <a:solidFill>
                  <a:schemeClr val="bg1"/>
                </a:solidFill>
                <a:effectLst/>
                <a:latin typeface="Arial Black" panose="020B0604020202020204" pitchFamily="34" charset="0"/>
                <a:cs typeface="Arial Black" panose="020B0604020202020204" pitchFamily="34" charset="0"/>
              </a:rPr>
              <a:t>C$2.3M</a:t>
            </a:r>
          </a:p>
        </p:txBody>
      </p:sp>
      <p:sp>
        <p:nvSpPr>
          <p:cNvPr id="7" name="Rectangle 6">
            <a:extLst>
              <a:ext uri="{FF2B5EF4-FFF2-40B4-BE49-F238E27FC236}">
                <a16:creationId xmlns:a16="http://schemas.microsoft.com/office/drawing/2014/main" id="{1B542930-AC3D-D40E-5EA8-57834F71A281}"/>
              </a:ext>
            </a:extLst>
          </p:cNvPr>
          <p:cNvSpPr/>
          <p:nvPr/>
        </p:nvSpPr>
        <p:spPr>
          <a:xfrm>
            <a:off x="2504672" y="2173689"/>
            <a:ext cx="2108105" cy="369332"/>
          </a:xfrm>
          <a:prstGeom prst="rect">
            <a:avLst/>
          </a:prstGeom>
        </p:spPr>
        <p:txBody>
          <a:bodyPr wrap="square">
            <a:spAutoFit/>
          </a:bodyPr>
          <a:lstStyle/>
          <a:p>
            <a:pPr algn="r"/>
            <a:r>
              <a:rPr lang="en-GB" dirty="0">
                <a:solidFill>
                  <a:schemeClr val="bg1"/>
                </a:solidFill>
                <a:effectLst/>
                <a:latin typeface="Arial Black" panose="020B0604020202020204" pitchFamily="34" charset="0"/>
                <a:cs typeface="Arial Black" panose="020B0604020202020204" pitchFamily="34" charset="0"/>
              </a:rPr>
              <a:t>C$</a:t>
            </a:r>
            <a:r>
              <a:rPr lang="en-GB" dirty="0">
                <a:solidFill>
                  <a:schemeClr val="bg1"/>
                </a:solidFill>
                <a:latin typeface="Arial Black" panose="020B0604020202020204" pitchFamily="34" charset="0"/>
                <a:cs typeface="Arial Black" panose="020B0604020202020204" pitchFamily="34" charset="0"/>
              </a:rPr>
              <a:t>6.0</a:t>
            </a:r>
            <a:r>
              <a:rPr lang="en-GB" dirty="0">
                <a:solidFill>
                  <a:schemeClr val="bg1"/>
                </a:solidFill>
                <a:effectLst/>
                <a:latin typeface="Arial Black" panose="020B0604020202020204" pitchFamily="34" charset="0"/>
                <a:cs typeface="Arial Black" panose="020B0604020202020204" pitchFamily="34" charset="0"/>
              </a:rPr>
              <a:t>M</a:t>
            </a:r>
          </a:p>
        </p:txBody>
      </p:sp>
      <p:sp>
        <p:nvSpPr>
          <p:cNvPr id="8" name="Rectangle 7">
            <a:extLst>
              <a:ext uri="{FF2B5EF4-FFF2-40B4-BE49-F238E27FC236}">
                <a16:creationId xmlns:a16="http://schemas.microsoft.com/office/drawing/2014/main" id="{3E1548FB-E70B-1EC8-9248-1DECD1844F50}"/>
              </a:ext>
            </a:extLst>
          </p:cNvPr>
          <p:cNvSpPr/>
          <p:nvPr/>
        </p:nvSpPr>
        <p:spPr>
          <a:xfrm>
            <a:off x="4663407" y="1528807"/>
            <a:ext cx="785793" cy="253916"/>
          </a:xfrm>
          <a:prstGeom prst="rect">
            <a:avLst/>
          </a:prstGeom>
        </p:spPr>
        <p:txBody>
          <a:bodyPr wrap="none">
            <a:spAutoFit/>
          </a:bodyPr>
          <a:lstStyle/>
          <a:p>
            <a:r>
              <a:rPr lang="en-GB" sz="1050" b="1" dirty="0">
                <a:solidFill>
                  <a:schemeClr val="bg1"/>
                </a:solidFill>
                <a:effectLst/>
                <a:latin typeface="Arial" panose="020B0604020202020204" pitchFamily="34" charset="0"/>
              </a:rPr>
              <a:t>May 2021</a:t>
            </a:r>
            <a:endParaRPr lang="en-GB" sz="1050" dirty="0">
              <a:solidFill>
                <a:schemeClr val="bg1"/>
              </a:solidFill>
              <a:effectLst/>
              <a:latin typeface="Arial" panose="020B0604020202020204" pitchFamily="34" charset="0"/>
            </a:endParaRPr>
          </a:p>
        </p:txBody>
      </p:sp>
      <p:sp>
        <p:nvSpPr>
          <p:cNvPr id="9" name="Rectangle 8">
            <a:extLst>
              <a:ext uri="{FF2B5EF4-FFF2-40B4-BE49-F238E27FC236}">
                <a16:creationId xmlns:a16="http://schemas.microsoft.com/office/drawing/2014/main" id="{57A73573-D0DA-E023-F36F-F83DB129D0BF}"/>
              </a:ext>
            </a:extLst>
          </p:cNvPr>
          <p:cNvSpPr/>
          <p:nvPr/>
        </p:nvSpPr>
        <p:spPr>
          <a:xfrm>
            <a:off x="4509741" y="1856998"/>
            <a:ext cx="1311578" cy="253916"/>
          </a:xfrm>
          <a:prstGeom prst="rect">
            <a:avLst/>
          </a:prstGeom>
        </p:spPr>
        <p:txBody>
          <a:bodyPr wrap="none">
            <a:spAutoFit/>
          </a:bodyPr>
          <a:lstStyle/>
          <a:p>
            <a:r>
              <a:rPr lang="en-GB" sz="1050" b="1" dirty="0">
                <a:solidFill>
                  <a:schemeClr val="bg1"/>
                </a:solidFill>
                <a:effectLst/>
                <a:latin typeface="Arial" panose="020B0604020202020204" pitchFamily="34" charset="0"/>
              </a:rPr>
              <a:t>Top-up April 2023</a:t>
            </a:r>
            <a:endParaRPr lang="en-GB" sz="1050" dirty="0">
              <a:solidFill>
                <a:schemeClr val="bg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D39DE1F6-6864-CECD-696B-83BBF7D14FF7}"/>
              </a:ext>
            </a:extLst>
          </p:cNvPr>
          <p:cNvSpPr/>
          <p:nvPr/>
        </p:nvSpPr>
        <p:spPr>
          <a:xfrm>
            <a:off x="4509741" y="2222267"/>
            <a:ext cx="2089090" cy="253916"/>
          </a:xfrm>
          <a:prstGeom prst="rect">
            <a:avLst/>
          </a:prstGeom>
        </p:spPr>
        <p:txBody>
          <a:bodyPr wrap="square">
            <a:spAutoFit/>
          </a:bodyPr>
          <a:lstStyle/>
          <a:p>
            <a:r>
              <a:rPr lang="en-GB" sz="1050" b="1" dirty="0">
                <a:solidFill>
                  <a:schemeClr val="bg1"/>
                </a:solidFill>
                <a:latin typeface="Arial" panose="020B0604020202020204" pitchFamily="34" charset="0"/>
              </a:rPr>
              <a:t>New</a:t>
            </a:r>
            <a:r>
              <a:rPr lang="en-GB" sz="1050" b="1" dirty="0">
                <a:solidFill>
                  <a:schemeClr val="bg1"/>
                </a:solidFill>
                <a:effectLst/>
                <a:latin typeface="Arial" panose="020B0604020202020204" pitchFamily="34" charset="0"/>
              </a:rPr>
              <a:t> rights Nov 2023</a:t>
            </a:r>
            <a:endParaRPr lang="en-GB" sz="1050" dirty="0">
              <a:solidFill>
                <a:schemeClr val="bg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D05CBE8A-C1C8-3E53-9BAB-79E11A43BA6A}"/>
              </a:ext>
            </a:extLst>
          </p:cNvPr>
          <p:cNvSpPr/>
          <p:nvPr/>
        </p:nvSpPr>
        <p:spPr>
          <a:xfrm>
            <a:off x="495695" y="2766370"/>
            <a:ext cx="2443651" cy="276999"/>
          </a:xfrm>
          <a:prstGeom prst="rect">
            <a:avLst/>
          </a:prstGeom>
        </p:spPr>
        <p:txBody>
          <a:bodyPr wrap="square">
            <a:spAutoFit/>
          </a:bodyPr>
          <a:lstStyle/>
          <a:p>
            <a:pPr algn="ctr"/>
            <a:r>
              <a:rPr lang="en-GB" sz="1200" dirty="0">
                <a:solidFill>
                  <a:schemeClr val="bg1"/>
                </a:solidFill>
                <a:latin typeface="Arial" panose="020B0604020202020204" pitchFamily="34" charset="0"/>
              </a:rPr>
              <a:t>Initial Investment May 2021 </a:t>
            </a:r>
          </a:p>
        </p:txBody>
      </p:sp>
      <p:sp>
        <p:nvSpPr>
          <p:cNvPr id="13" name="Rectangle 12">
            <a:extLst>
              <a:ext uri="{FF2B5EF4-FFF2-40B4-BE49-F238E27FC236}">
                <a16:creationId xmlns:a16="http://schemas.microsoft.com/office/drawing/2014/main" id="{AA4FF006-F2BE-8C47-0307-66198BE4D34D}"/>
              </a:ext>
            </a:extLst>
          </p:cNvPr>
          <p:cNvSpPr/>
          <p:nvPr/>
        </p:nvSpPr>
        <p:spPr>
          <a:xfrm>
            <a:off x="2504672" y="2538861"/>
            <a:ext cx="2108105" cy="369332"/>
          </a:xfrm>
          <a:prstGeom prst="rect">
            <a:avLst/>
          </a:prstGeom>
        </p:spPr>
        <p:txBody>
          <a:bodyPr wrap="square">
            <a:spAutoFit/>
          </a:bodyPr>
          <a:lstStyle/>
          <a:p>
            <a:pPr algn="r"/>
            <a:r>
              <a:rPr lang="en-GB" dirty="0">
                <a:solidFill>
                  <a:schemeClr val="bg1"/>
                </a:solidFill>
                <a:effectLst/>
                <a:latin typeface="Arial Black" panose="020B0604020202020204" pitchFamily="34" charset="0"/>
                <a:cs typeface="Arial Black" panose="020B0604020202020204" pitchFamily="34" charset="0"/>
              </a:rPr>
              <a:t>C$0</a:t>
            </a:r>
            <a:r>
              <a:rPr lang="en-GB" dirty="0">
                <a:solidFill>
                  <a:schemeClr val="bg1"/>
                </a:solidFill>
                <a:latin typeface="Arial Black" panose="020B0604020202020204" pitchFamily="34" charset="0"/>
                <a:cs typeface="Arial Black" panose="020B0604020202020204" pitchFamily="34" charset="0"/>
              </a:rPr>
              <a:t>.3</a:t>
            </a:r>
            <a:r>
              <a:rPr lang="en-GB" dirty="0">
                <a:solidFill>
                  <a:schemeClr val="bg1"/>
                </a:solidFill>
                <a:effectLst/>
                <a:latin typeface="Arial Black" panose="020B0604020202020204" pitchFamily="34" charset="0"/>
                <a:cs typeface="Arial Black" panose="020B0604020202020204" pitchFamily="34" charset="0"/>
              </a:rPr>
              <a:t>M</a:t>
            </a:r>
          </a:p>
        </p:txBody>
      </p:sp>
      <p:sp>
        <p:nvSpPr>
          <p:cNvPr id="16" name="Rectangle 15">
            <a:extLst>
              <a:ext uri="{FF2B5EF4-FFF2-40B4-BE49-F238E27FC236}">
                <a16:creationId xmlns:a16="http://schemas.microsoft.com/office/drawing/2014/main" id="{FCA11C84-1A2D-312E-2BE6-FCCD76C2117A}"/>
              </a:ext>
            </a:extLst>
          </p:cNvPr>
          <p:cNvSpPr/>
          <p:nvPr/>
        </p:nvSpPr>
        <p:spPr>
          <a:xfrm>
            <a:off x="4509741" y="2587536"/>
            <a:ext cx="2089090" cy="253916"/>
          </a:xfrm>
          <a:prstGeom prst="rect">
            <a:avLst/>
          </a:prstGeom>
        </p:spPr>
        <p:txBody>
          <a:bodyPr wrap="square">
            <a:spAutoFit/>
          </a:bodyPr>
          <a:lstStyle/>
          <a:p>
            <a:r>
              <a:rPr lang="en-GB" sz="1050" b="1" dirty="0">
                <a:solidFill>
                  <a:schemeClr val="bg1"/>
                </a:solidFill>
                <a:effectLst/>
                <a:latin typeface="Arial" panose="020B0604020202020204" pitchFamily="34" charset="0"/>
              </a:rPr>
              <a:t>Top-up March 2024</a:t>
            </a:r>
            <a:endParaRPr lang="en-GB" sz="1050" dirty="0">
              <a:solidFill>
                <a:schemeClr val="bg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2ACF8B9C-AF0A-231F-3057-19504E6A342F}"/>
              </a:ext>
            </a:extLst>
          </p:cNvPr>
          <p:cNvSpPr/>
          <p:nvPr/>
        </p:nvSpPr>
        <p:spPr>
          <a:xfrm>
            <a:off x="2504672" y="2904035"/>
            <a:ext cx="2108105" cy="369332"/>
          </a:xfrm>
          <a:prstGeom prst="rect">
            <a:avLst/>
          </a:prstGeom>
        </p:spPr>
        <p:txBody>
          <a:bodyPr wrap="square">
            <a:spAutoFit/>
          </a:bodyPr>
          <a:lstStyle/>
          <a:p>
            <a:pPr algn="r"/>
            <a:r>
              <a:rPr lang="en-GB" dirty="0">
                <a:solidFill>
                  <a:schemeClr val="bg1"/>
                </a:solidFill>
                <a:effectLst/>
                <a:latin typeface="Arial Black" panose="020B0604020202020204" pitchFamily="34" charset="0"/>
                <a:cs typeface="Arial Black" panose="020B0604020202020204" pitchFamily="34" charset="0"/>
              </a:rPr>
              <a:t>C$5</a:t>
            </a:r>
            <a:r>
              <a:rPr lang="en-GB" dirty="0">
                <a:solidFill>
                  <a:schemeClr val="bg1"/>
                </a:solidFill>
                <a:latin typeface="Arial Black" panose="020B0604020202020204" pitchFamily="34" charset="0"/>
                <a:cs typeface="Arial Black" panose="020B0604020202020204" pitchFamily="34" charset="0"/>
              </a:rPr>
              <a:t>.0</a:t>
            </a:r>
            <a:r>
              <a:rPr lang="en-GB" dirty="0">
                <a:solidFill>
                  <a:schemeClr val="bg1"/>
                </a:solidFill>
                <a:effectLst/>
                <a:latin typeface="Arial Black" panose="020B0604020202020204" pitchFamily="34" charset="0"/>
                <a:cs typeface="Arial Black" panose="020B0604020202020204" pitchFamily="34" charset="0"/>
              </a:rPr>
              <a:t>M</a:t>
            </a:r>
          </a:p>
        </p:txBody>
      </p:sp>
      <p:sp>
        <p:nvSpPr>
          <p:cNvPr id="18" name="Rectangle 17">
            <a:extLst>
              <a:ext uri="{FF2B5EF4-FFF2-40B4-BE49-F238E27FC236}">
                <a16:creationId xmlns:a16="http://schemas.microsoft.com/office/drawing/2014/main" id="{B860415E-38C8-5BB4-DA23-83EA34A5A751}"/>
              </a:ext>
            </a:extLst>
          </p:cNvPr>
          <p:cNvSpPr/>
          <p:nvPr/>
        </p:nvSpPr>
        <p:spPr>
          <a:xfrm>
            <a:off x="4509741" y="2952805"/>
            <a:ext cx="2089090" cy="253916"/>
          </a:xfrm>
          <a:prstGeom prst="rect">
            <a:avLst/>
          </a:prstGeom>
        </p:spPr>
        <p:txBody>
          <a:bodyPr wrap="square">
            <a:spAutoFit/>
          </a:bodyPr>
          <a:lstStyle/>
          <a:p>
            <a:r>
              <a:rPr lang="en-GB" sz="1050" b="1" dirty="0">
                <a:solidFill>
                  <a:schemeClr val="bg1"/>
                </a:solidFill>
                <a:latin typeface="Arial" panose="020B0604020202020204" pitchFamily="34" charset="0"/>
              </a:rPr>
              <a:t>Top-up April 2024</a:t>
            </a:r>
            <a:endParaRPr lang="en-GB" sz="1050" dirty="0">
              <a:solidFill>
                <a:schemeClr val="bg1"/>
              </a:solidFill>
              <a:effectLst/>
              <a:latin typeface="Arial" panose="020B0604020202020204" pitchFamily="34" charset="0"/>
            </a:endParaRPr>
          </a:p>
        </p:txBody>
      </p:sp>
      <p:grpSp>
        <p:nvGrpSpPr>
          <p:cNvPr id="12" name="Group 11">
            <a:extLst>
              <a:ext uri="{FF2B5EF4-FFF2-40B4-BE49-F238E27FC236}">
                <a16:creationId xmlns:a16="http://schemas.microsoft.com/office/drawing/2014/main" id="{14935B83-3511-2772-F7DD-21665B455F94}"/>
              </a:ext>
            </a:extLst>
          </p:cNvPr>
          <p:cNvGrpSpPr/>
          <p:nvPr/>
        </p:nvGrpSpPr>
        <p:grpSpPr>
          <a:xfrm>
            <a:off x="9305987" y="1936192"/>
            <a:ext cx="2754444" cy="946113"/>
            <a:chOff x="778328" y="2003997"/>
            <a:chExt cx="2754444" cy="946113"/>
          </a:xfrm>
        </p:grpSpPr>
        <p:sp>
          <p:nvSpPr>
            <p:cNvPr id="14" name="Rectangle 13">
              <a:extLst>
                <a:ext uri="{FF2B5EF4-FFF2-40B4-BE49-F238E27FC236}">
                  <a16:creationId xmlns:a16="http://schemas.microsoft.com/office/drawing/2014/main" id="{F201E41C-6DDF-D7E9-FB2C-23BBB7BD6039}"/>
                </a:ext>
              </a:extLst>
            </p:cNvPr>
            <p:cNvSpPr/>
            <p:nvPr/>
          </p:nvSpPr>
          <p:spPr>
            <a:xfrm>
              <a:off x="1424667" y="2186227"/>
              <a:ext cx="2108105" cy="369332"/>
            </a:xfrm>
            <a:prstGeom prst="rect">
              <a:avLst/>
            </a:prstGeom>
          </p:spPr>
          <p:txBody>
            <a:bodyPr wrap="square">
              <a:spAutoFit/>
            </a:bodyPr>
            <a:lstStyle/>
            <a:p>
              <a:r>
                <a:rPr lang="en-GB" dirty="0">
                  <a:solidFill>
                    <a:schemeClr val="bg1"/>
                  </a:solidFill>
                  <a:effectLst/>
                  <a:latin typeface="Arial Black" panose="020B0604020202020204" pitchFamily="34" charset="0"/>
                  <a:cs typeface="Arial Black" panose="020B0604020202020204" pitchFamily="34" charset="0"/>
                </a:rPr>
                <a:t>C$21.3M</a:t>
              </a:r>
            </a:p>
          </p:txBody>
        </p:sp>
        <p:sp>
          <p:nvSpPr>
            <p:cNvPr id="21" name="Rectangle 20">
              <a:extLst>
                <a:ext uri="{FF2B5EF4-FFF2-40B4-BE49-F238E27FC236}">
                  <a16:creationId xmlns:a16="http://schemas.microsoft.com/office/drawing/2014/main" id="{094F8BF9-39BF-4358-3A33-8E405C7F8858}"/>
                </a:ext>
              </a:extLst>
            </p:cNvPr>
            <p:cNvSpPr/>
            <p:nvPr/>
          </p:nvSpPr>
          <p:spPr>
            <a:xfrm>
              <a:off x="778328" y="2174983"/>
              <a:ext cx="184731" cy="584775"/>
            </a:xfrm>
            <a:prstGeom prst="rect">
              <a:avLst/>
            </a:prstGeom>
          </p:spPr>
          <p:txBody>
            <a:bodyPr wrap="none">
              <a:spAutoFit/>
            </a:bodyPr>
            <a:lstStyle/>
            <a:p>
              <a:endParaRPr lang="en-ES" sz="3200">
                <a:solidFill>
                  <a:schemeClr val="bg1"/>
                </a:solidFill>
                <a:effectLst/>
                <a:latin typeface="Arial Black" panose="020B0604020202020204" pitchFamily="34" charset="0"/>
              </a:endParaRPr>
            </a:p>
          </p:txBody>
        </p:sp>
        <p:sp>
          <p:nvSpPr>
            <p:cNvPr id="30" name="Rectangle 29">
              <a:extLst>
                <a:ext uri="{FF2B5EF4-FFF2-40B4-BE49-F238E27FC236}">
                  <a16:creationId xmlns:a16="http://schemas.microsoft.com/office/drawing/2014/main" id="{7DB1B004-3073-64E8-07F9-CDDE8E1C7D89}"/>
                </a:ext>
              </a:extLst>
            </p:cNvPr>
            <p:cNvSpPr/>
            <p:nvPr/>
          </p:nvSpPr>
          <p:spPr>
            <a:xfrm>
              <a:off x="800100" y="2678433"/>
              <a:ext cx="2732092" cy="271677"/>
            </a:xfrm>
            <a:prstGeom prst="rect">
              <a:avLst/>
            </a:prstGeom>
          </p:spPr>
          <p:txBody>
            <a:bodyPr wrap="square">
              <a:spAutoFit/>
            </a:bodyPr>
            <a:lstStyle/>
            <a:p>
              <a:pPr>
                <a:lnSpc>
                  <a:spcPts val="1540"/>
                </a:lnSpc>
              </a:pPr>
              <a:endParaRPr lang="en-GB" sz="1200" dirty="0">
                <a:solidFill>
                  <a:schemeClr val="bg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40FEAB2A-D245-D949-D392-A56569FCFF61}"/>
                </a:ext>
              </a:extLst>
            </p:cNvPr>
            <p:cNvSpPr/>
            <p:nvPr/>
          </p:nvSpPr>
          <p:spPr>
            <a:xfrm>
              <a:off x="789214" y="2003997"/>
              <a:ext cx="184731" cy="276999"/>
            </a:xfrm>
            <a:prstGeom prst="rect">
              <a:avLst/>
            </a:prstGeom>
          </p:spPr>
          <p:txBody>
            <a:bodyPr wrap="none">
              <a:spAutoFit/>
            </a:bodyPr>
            <a:lstStyle/>
            <a:p>
              <a:endParaRPr lang="en-GB" sz="1200" dirty="0">
                <a:solidFill>
                  <a:schemeClr val="bg1"/>
                </a:solidFill>
                <a:effectLst/>
                <a:latin typeface="Arial" panose="020B0604020202020204" pitchFamily="34" charset="0"/>
              </a:endParaRPr>
            </a:p>
          </p:txBody>
        </p:sp>
      </p:grpSp>
      <p:sp>
        <p:nvSpPr>
          <p:cNvPr id="32" name="Rectangle 31">
            <a:extLst>
              <a:ext uri="{FF2B5EF4-FFF2-40B4-BE49-F238E27FC236}">
                <a16:creationId xmlns:a16="http://schemas.microsoft.com/office/drawing/2014/main" id="{B3788B3B-528A-2539-CB3F-AF994792B818}"/>
              </a:ext>
            </a:extLst>
          </p:cNvPr>
          <p:cNvSpPr/>
          <p:nvPr/>
        </p:nvSpPr>
        <p:spPr>
          <a:xfrm>
            <a:off x="7056604" y="2811836"/>
            <a:ext cx="2443651" cy="276999"/>
          </a:xfrm>
          <a:prstGeom prst="rect">
            <a:avLst/>
          </a:prstGeom>
        </p:spPr>
        <p:txBody>
          <a:bodyPr wrap="square">
            <a:spAutoFit/>
          </a:bodyPr>
          <a:lstStyle/>
          <a:p>
            <a:pPr algn="ctr"/>
            <a:r>
              <a:rPr lang="en-GB" sz="1200" dirty="0">
                <a:solidFill>
                  <a:schemeClr val="bg1"/>
                </a:solidFill>
                <a:latin typeface="Arial" panose="020B0604020202020204" pitchFamily="34" charset="0"/>
              </a:rPr>
              <a:t>Initial Investment March 2023</a:t>
            </a:r>
          </a:p>
        </p:txBody>
      </p:sp>
      <p:grpSp>
        <p:nvGrpSpPr>
          <p:cNvPr id="33" name="Group 32">
            <a:extLst>
              <a:ext uri="{FF2B5EF4-FFF2-40B4-BE49-F238E27FC236}">
                <a16:creationId xmlns:a16="http://schemas.microsoft.com/office/drawing/2014/main" id="{D72B8485-6CE3-4DF3-7F6D-733173470F75}"/>
              </a:ext>
            </a:extLst>
          </p:cNvPr>
          <p:cNvGrpSpPr/>
          <p:nvPr/>
        </p:nvGrpSpPr>
        <p:grpSpPr>
          <a:xfrm>
            <a:off x="7056604" y="1450600"/>
            <a:ext cx="2443652" cy="1135684"/>
            <a:chOff x="3937624" y="2816754"/>
            <a:chExt cx="2443652" cy="1135684"/>
          </a:xfrm>
        </p:grpSpPr>
        <p:sp>
          <p:nvSpPr>
            <p:cNvPr id="35" name="Rectangle 34">
              <a:extLst>
                <a:ext uri="{FF2B5EF4-FFF2-40B4-BE49-F238E27FC236}">
                  <a16:creationId xmlns:a16="http://schemas.microsoft.com/office/drawing/2014/main" id="{EA4A8710-1BC1-B067-F04F-1BDF32D71D2A}"/>
                </a:ext>
              </a:extLst>
            </p:cNvPr>
            <p:cNvSpPr/>
            <p:nvPr/>
          </p:nvSpPr>
          <p:spPr>
            <a:xfrm>
              <a:off x="3937624" y="2816754"/>
              <a:ext cx="2443652" cy="1135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7" name="Picture 36">
              <a:extLst>
                <a:ext uri="{FF2B5EF4-FFF2-40B4-BE49-F238E27FC236}">
                  <a16:creationId xmlns:a16="http://schemas.microsoft.com/office/drawing/2014/main" id="{77CCF302-22EA-82A9-3DDA-979039B93F7E}"/>
                </a:ext>
              </a:extLst>
            </p:cNvPr>
            <p:cNvPicPr>
              <a:picLocks noChangeAspect="1"/>
            </p:cNvPicPr>
            <p:nvPr/>
          </p:nvPicPr>
          <p:blipFill>
            <a:blip r:embed="rId6"/>
            <a:stretch>
              <a:fillRect/>
            </a:stretch>
          </p:blipFill>
          <p:spPr>
            <a:xfrm>
              <a:off x="4116986" y="3064257"/>
              <a:ext cx="2084927" cy="651891"/>
            </a:xfrm>
            <a:prstGeom prst="rect">
              <a:avLst/>
            </a:prstGeom>
          </p:spPr>
        </p:pic>
      </p:grpSp>
    </p:spTree>
    <p:extLst>
      <p:ext uri="{BB962C8B-B14F-4D97-AF65-F5344CB8AC3E}">
        <p14:creationId xmlns:p14="http://schemas.microsoft.com/office/powerpoint/2010/main" val="4279527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61B059F-88B1-7E4F-81F6-B99D637C209E}"/>
              </a:ext>
            </a:extLst>
          </p:cNvPr>
          <p:cNvGrpSpPr/>
          <p:nvPr/>
        </p:nvGrpSpPr>
        <p:grpSpPr>
          <a:xfrm>
            <a:off x="0" y="1054580"/>
            <a:ext cx="3981061" cy="1652138"/>
            <a:chOff x="-1" y="1078360"/>
            <a:chExt cx="3946087" cy="1550768"/>
          </a:xfrm>
        </p:grpSpPr>
        <p:pic>
          <p:nvPicPr>
            <p:cNvPr id="35" name="Picture 34">
              <a:extLst>
                <a:ext uri="{FF2B5EF4-FFF2-40B4-BE49-F238E27FC236}">
                  <a16:creationId xmlns:a16="http://schemas.microsoft.com/office/drawing/2014/main" id="{DB0A232B-701F-CB4C-ADCB-187C8853C6B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78360"/>
              <a:ext cx="3946085" cy="1550768"/>
            </a:xfrm>
            <a:prstGeom prst="rect">
              <a:avLst/>
            </a:prstGeom>
          </p:spPr>
        </p:pic>
        <p:pic>
          <p:nvPicPr>
            <p:cNvPr id="37" name="Picture 36">
              <a:extLst>
                <a:ext uri="{FF2B5EF4-FFF2-40B4-BE49-F238E27FC236}">
                  <a16:creationId xmlns:a16="http://schemas.microsoft.com/office/drawing/2014/main" id="{DF4178B1-63E8-F84D-BF00-6C35CE5DFD7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17469"/>
              <a:ext cx="828325" cy="1039458"/>
            </a:xfrm>
            <a:prstGeom prst="rect">
              <a:avLst/>
            </a:prstGeom>
          </p:spPr>
        </p:pic>
      </p:grpSp>
      <p:sp>
        <p:nvSpPr>
          <p:cNvPr id="38" name="Slide Number Placeholder 37">
            <a:extLst>
              <a:ext uri="{FF2B5EF4-FFF2-40B4-BE49-F238E27FC236}">
                <a16:creationId xmlns:a16="http://schemas.microsoft.com/office/drawing/2014/main" id="{1508F9D6-2BED-A84E-8067-09F444C8B20D}"/>
              </a:ext>
            </a:extLst>
          </p:cNvPr>
          <p:cNvSpPr>
            <a:spLocks noGrp="1"/>
          </p:cNvSpPr>
          <p:nvPr>
            <p:ph type="sldNum" sz="quarter" idx="12"/>
          </p:nvPr>
        </p:nvSpPr>
        <p:spPr>
          <a:xfrm>
            <a:off x="11252419" y="6376027"/>
            <a:ext cx="398979" cy="365125"/>
          </a:xfrm>
        </p:spPr>
        <p:txBody>
          <a:bodyPr/>
          <a:lstStyle/>
          <a:p>
            <a:fld id="{DA9E4BAC-55B2-F44F-9957-0074160C827B}" type="slidenum">
              <a:rPr lang="en-ES" smtClean="0"/>
              <a:t>6</a:t>
            </a:fld>
            <a:endParaRPr lang="en-ES"/>
          </a:p>
        </p:txBody>
      </p:sp>
      <p:sp>
        <p:nvSpPr>
          <p:cNvPr id="28" name="Rectangle 27">
            <a:extLst>
              <a:ext uri="{FF2B5EF4-FFF2-40B4-BE49-F238E27FC236}">
                <a16:creationId xmlns:a16="http://schemas.microsoft.com/office/drawing/2014/main" id="{0C431EB5-0E44-6448-8A84-37FEE7BA110A}"/>
              </a:ext>
            </a:extLst>
          </p:cNvPr>
          <p:cNvSpPr/>
          <p:nvPr/>
        </p:nvSpPr>
        <p:spPr>
          <a:xfrm>
            <a:off x="957208" y="1294191"/>
            <a:ext cx="3627492" cy="1200329"/>
          </a:xfrm>
          <a:prstGeom prst="rect">
            <a:avLst/>
          </a:prstGeom>
        </p:spPr>
        <p:txBody>
          <a:bodyPr wrap="square">
            <a:spAutoFit/>
          </a:bodyPr>
          <a:lstStyle/>
          <a:p>
            <a:r>
              <a:rPr lang="en-CA" sz="2400" b="1" dirty="0">
                <a:solidFill>
                  <a:schemeClr val="bg1"/>
                </a:solidFill>
                <a:latin typeface="Arial Black" panose="020B0604020202020204" pitchFamily="34" charset="0"/>
                <a:cs typeface="Arial Black" panose="020B0604020202020204" pitchFamily="34" charset="0"/>
              </a:rPr>
              <a:t>COPPER</a:t>
            </a:r>
            <a:br>
              <a:rPr lang="en-CA" sz="2400" dirty="0">
                <a:solidFill>
                  <a:schemeClr val="bg1"/>
                </a:solidFill>
              </a:rPr>
            </a:br>
            <a:r>
              <a:rPr lang="en-CA" sz="2400" dirty="0">
                <a:solidFill>
                  <a:schemeClr val="bg1"/>
                </a:solidFill>
              </a:rPr>
              <a:t>KEY TO LIMITING CLIMATE CHANGE</a:t>
            </a:r>
          </a:p>
        </p:txBody>
      </p:sp>
      <p:sp>
        <p:nvSpPr>
          <p:cNvPr id="5" name="Rectangle 4">
            <a:extLst>
              <a:ext uri="{FF2B5EF4-FFF2-40B4-BE49-F238E27FC236}">
                <a16:creationId xmlns:a16="http://schemas.microsoft.com/office/drawing/2014/main" id="{CBC2830C-3F00-C047-B6D6-D8C4799D7E4A}"/>
              </a:ext>
            </a:extLst>
          </p:cNvPr>
          <p:cNvSpPr/>
          <p:nvPr/>
        </p:nvSpPr>
        <p:spPr>
          <a:xfrm>
            <a:off x="4033034" y="1048095"/>
            <a:ext cx="5706888" cy="1572097"/>
          </a:xfrm>
          <a:prstGeom prst="rect">
            <a:avLst/>
          </a:prstGeom>
        </p:spPr>
        <p:txBody>
          <a:bodyPr wrap="square">
            <a:spAutoFit/>
          </a:bodyPr>
          <a:lstStyle/>
          <a:p>
            <a:pPr marL="287338" indent="-198438">
              <a:lnSpc>
                <a:spcPts val="2060"/>
              </a:lnSpc>
              <a:spcAft>
                <a:spcPts val="600"/>
              </a:spcAft>
              <a:buClr>
                <a:srgbClr val="BF951B"/>
              </a:buClr>
              <a:buSzPct val="160000"/>
              <a:buFont typeface="Arial" panose="020B0604020202020204" pitchFamily="34" charset="0"/>
              <a:buChar char="•"/>
            </a:pPr>
            <a:r>
              <a:rPr lang="en-US" sz="1600" dirty="0">
                <a:solidFill>
                  <a:srgbClr val="4F575D"/>
                </a:solidFill>
              </a:rPr>
              <a:t>To keep global warming under 1.5 degrees, </a:t>
            </a:r>
            <a:r>
              <a:rPr lang="en-US" sz="1600" b="1" dirty="0">
                <a:solidFill>
                  <a:srgbClr val="4F575D"/>
                </a:solidFill>
              </a:rPr>
              <a:t>annual copper supply needs to grow by more than 12 Mt in the next 10 years</a:t>
            </a:r>
            <a:r>
              <a:rPr lang="en-US" sz="1600" dirty="0">
                <a:solidFill>
                  <a:srgbClr val="4F575D"/>
                </a:solidFill>
              </a:rPr>
              <a:t> – growth only 7 Mt in the past 20 years</a:t>
            </a:r>
          </a:p>
          <a:p>
            <a:pPr marL="287338" indent="-198438">
              <a:lnSpc>
                <a:spcPts val="2060"/>
              </a:lnSpc>
              <a:spcAft>
                <a:spcPts val="600"/>
              </a:spcAft>
              <a:buClr>
                <a:srgbClr val="BF951B"/>
              </a:buClr>
              <a:buSzPct val="160000"/>
              <a:buFont typeface="Arial" panose="020B0604020202020204" pitchFamily="34" charset="0"/>
              <a:buChar char="•"/>
            </a:pPr>
            <a:r>
              <a:rPr lang="en-US" sz="1600" dirty="0">
                <a:solidFill>
                  <a:srgbClr val="4F575D"/>
                </a:solidFill>
              </a:rPr>
              <a:t>There are </a:t>
            </a:r>
            <a:r>
              <a:rPr lang="en-US" sz="1600" b="1" dirty="0">
                <a:solidFill>
                  <a:srgbClr val="4F575D"/>
                </a:solidFill>
              </a:rPr>
              <a:t>limited copper projects </a:t>
            </a:r>
            <a:r>
              <a:rPr lang="en-US" sz="1600" dirty="0">
                <a:solidFill>
                  <a:srgbClr val="4F575D"/>
                </a:solidFill>
              </a:rPr>
              <a:t>under development</a:t>
            </a:r>
          </a:p>
          <a:p>
            <a:pPr marL="287338" indent="-198438">
              <a:lnSpc>
                <a:spcPts val="2060"/>
              </a:lnSpc>
              <a:spcAft>
                <a:spcPts val="600"/>
              </a:spcAft>
              <a:buClr>
                <a:srgbClr val="BF951B"/>
              </a:buClr>
              <a:buSzPct val="160000"/>
              <a:buFont typeface="Arial" panose="020B0604020202020204" pitchFamily="34" charset="0"/>
              <a:buChar char="•"/>
            </a:pPr>
            <a:r>
              <a:rPr lang="en-US" sz="1600" dirty="0">
                <a:solidFill>
                  <a:srgbClr val="4F575D"/>
                </a:solidFill>
              </a:rPr>
              <a:t>Copper inventories are at </a:t>
            </a:r>
            <a:r>
              <a:rPr lang="en-US" sz="1600" b="1" dirty="0">
                <a:solidFill>
                  <a:srgbClr val="4F575D"/>
                </a:solidFill>
              </a:rPr>
              <a:t>lowest levels in a decade</a:t>
            </a:r>
          </a:p>
        </p:txBody>
      </p:sp>
      <p:pic>
        <p:nvPicPr>
          <p:cNvPr id="10" name="Picture 9">
            <a:extLst>
              <a:ext uri="{FF2B5EF4-FFF2-40B4-BE49-F238E27FC236}">
                <a16:creationId xmlns:a16="http://schemas.microsoft.com/office/drawing/2014/main" id="{6DCD0E95-2FC3-374C-B2DB-4934113818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17642"/>
            <a:ext cx="12192000" cy="3064108"/>
          </a:xfrm>
          <a:prstGeom prst="rect">
            <a:avLst/>
          </a:prstGeom>
        </p:spPr>
      </p:pic>
      <p:pic>
        <p:nvPicPr>
          <p:cNvPr id="12" name="Picture 11">
            <a:extLst>
              <a:ext uri="{FF2B5EF4-FFF2-40B4-BE49-F238E27FC236}">
                <a16:creationId xmlns:a16="http://schemas.microsoft.com/office/drawing/2014/main" id="{66AE5FCC-9867-4240-B9CD-0192B1AF6F4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654" y="2908158"/>
            <a:ext cx="1422953" cy="409483"/>
          </a:xfrm>
          <a:prstGeom prst="rect">
            <a:avLst/>
          </a:prstGeom>
        </p:spPr>
      </p:pic>
      <p:pic>
        <p:nvPicPr>
          <p:cNvPr id="14" name="Picture 13">
            <a:extLst>
              <a:ext uri="{FF2B5EF4-FFF2-40B4-BE49-F238E27FC236}">
                <a16:creationId xmlns:a16="http://schemas.microsoft.com/office/drawing/2014/main" id="{FA5D5C54-90FD-ED4A-9289-703B9A0D3C6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73793" y="2846736"/>
            <a:ext cx="1525323" cy="470905"/>
          </a:xfrm>
          <a:prstGeom prst="rect">
            <a:avLst/>
          </a:prstGeom>
        </p:spPr>
      </p:pic>
      <p:sp>
        <p:nvSpPr>
          <p:cNvPr id="29" name="Rectangle 28">
            <a:extLst>
              <a:ext uri="{FF2B5EF4-FFF2-40B4-BE49-F238E27FC236}">
                <a16:creationId xmlns:a16="http://schemas.microsoft.com/office/drawing/2014/main" id="{CCA7AC34-76C8-2944-B8F4-99AB45F6677E}"/>
              </a:ext>
            </a:extLst>
          </p:cNvPr>
          <p:cNvSpPr/>
          <p:nvPr/>
        </p:nvSpPr>
        <p:spPr>
          <a:xfrm>
            <a:off x="1530127" y="2896362"/>
            <a:ext cx="2924006" cy="338554"/>
          </a:xfrm>
          <a:prstGeom prst="rect">
            <a:avLst/>
          </a:prstGeom>
        </p:spPr>
        <p:txBody>
          <a:bodyPr wrap="square">
            <a:spAutoFit/>
          </a:bodyPr>
          <a:lstStyle/>
          <a:p>
            <a:r>
              <a:rPr lang="en-CA" sz="1600" b="1" dirty="0">
                <a:solidFill>
                  <a:srgbClr val="A6610D"/>
                </a:solidFill>
                <a:latin typeface="Arial Black" panose="020B0604020202020204" pitchFamily="34" charset="0"/>
                <a:cs typeface="Arial Black" panose="020B0604020202020204" pitchFamily="34" charset="0"/>
              </a:rPr>
              <a:t>supply</a:t>
            </a:r>
            <a:endParaRPr lang="en-CA" sz="1600" dirty="0">
              <a:solidFill>
                <a:srgbClr val="A6610D"/>
              </a:solidFill>
            </a:endParaRPr>
          </a:p>
        </p:txBody>
      </p:sp>
      <p:sp>
        <p:nvSpPr>
          <p:cNvPr id="30" name="Rectangle 29">
            <a:extLst>
              <a:ext uri="{FF2B5EF4-FFF2-40B4-BE49-F238E27FC236}">
                <a16:creationId xmlns:a16="http://schemas.microsoft.com/office/drawing/2014/main" id="{A32E3515-C5C2-9F4B-B917-239F37416A47}"/>
              </a:ext>
            </a:extLst>
          </p:cNvPr>
          <p:cNvSpPr/>
          <p:nvPr/>
        </p:nvSpPr>
        <p:spPr>
          <a:xfrm>
            <a:off x="6851694" y="2910112"/>
            <a:ext cx="2924006" cy="338554"/>
          </a:xfrm>
          <a:prstGeom prst="rect">
            <a:avLst/>
          </a:prstGeom>
        </p:spPr>
        <p:txBody>
          <a:bodyPr wrap="square">
            <a:spAutoFit/>
          </a:bodyPr>
          <a:lstStyle/>
          <a:p>
            <a:r>
              <a:rPr lang="en-CA" sz="1600" b="1" dirty="0">
                <a:solidFill>
                  <a:srgbClr val="A6610D"/>
                </a:solidFill>
                <a:latin typeface="Arial Black" panose="020B0604020202020204" pitchFamily="34" charset="0"/>
                <a:cs typeface="Arial Black" panose="020B0604020202020204" pitchFamily="34" charset="0"/>
              </a:rPr>
              <a:t>demand</a:t>
            </a:r>
            <a:endParaRPr lang="en-CA" sz="1600" dirty="0">
              <a:solidFill>
                <a:srgbClr val="A6610D"/>
              </a:solidFill>
            </a:endParaRPr>
          </a:p>
        </p:txBody>
      </p:sp>
      <p:sp>
        <p:nvSpPr>
          <p:cNvPr id="34" name="Rectangle 33">
            <a:extLst>
              <a:ext uri="{FF2B5EF4-FFF2-40B4-BE49-F238E27FC236}">
                <a16:creationId xmlns:a16="http://schemas.microsoft.com/office/drawing/2014/main" id="{D2E3BF16-B1F6-4E4D-9824-6C9DFAFC05E1}"/>
              </a:ext>
            </a:extLst>
          </p:cNvPr>
          <p:cNvSpPr/>
          <p:nvPr/>
        </p:nvSpPr>
        <p:spPr>
          <a:xfrm rot="16200000">
            <a:off x="289308" y="4797641"/>
            <a:ext cx="1194319" cy="352341"/>
          </a:xfrm>
          <a:prstGeom prst="rect">
            <a:avLst/>
          </a:prstGeom>
        </p:spPr>
        <p:txBody>
          <a:bodyPr wrap="square">
            <a:spAutoFit/>
          </a:bodyPr>
          <a:lstStyle/>
          <a:p>
            <a:pPr>
              <a:lnSpc>
                <a:spcPts val="2360"/>
              </a:lnSpc>
              <a:spcAft>
                <a:spcPts val="600"/>
              </a:spcAft>
              <a:buClr>
                <a:srgbClr val="BF951B"/>
              </a:buClr>
              <a:buSzPct val="160000"/>
            </a:pPr>
            <a:r>
              <a:rPr lang="en-US" sz="1000" b="1" dirty="0">
                <a:solidFill>
                  <a:schemeClr val="bg1"/>
                </a:solidFill>
              </a:rPr>
              <a:t>Tonnes Copper</a:t>
            </a:r>
          </a:p>
        </p:txBody>
      </p:sp>
      <p:sp>
        <p:nvSpPr>
          <p:cNvPr id="36" name="Rectangle 35">
            <a:extLst>
              <a:ext uri="{FF2B5EF4-FFF2-40B4-BE49-F238E27FC236}">
                <a16:creationId xmlns:a16="http://schemas.microsoft.com/office/drawing/2014/main" id="{38425BAC-89DE-564A-B951-90835F272CA6}"/>
              </a:ext>
            </a:extLst>
          </p:cNvPr>
          <p:cNvSpPr/>
          <p:nvPr/>
        </p:nvSpPr>
        <p:spPr>
          <a:xfrm>
            <a:off x="907158" y="3414806"/>
            <a:ext cx="4838576" cy="307777"/>
          </a:xfrm>
          <a:prstGeom prst="rect">
            <a:avLst/>
          </a:prstGeom>
        </p:spPr>
        <p:txBody>
          <a:bodyPr wrap="square">
            <a:spAutoFit/>
          </a:bodyPr>
          <a:lstStyle/>
          <a:p>
            <a:r>
              <a:rPr lang="en-CA" sz="1400" b="1" dirty="0">
                <a:solidFill>
                  <a:schemeClr val="bg1"/>
                </a:solidFill>
                <a:latin typeface="Arial Black" panose="020B0604020202020204" pitchFamily="34" charset="0"/>
                <a:cs typeface="Arial Black" panose="020B0604020202020204" pitchFamily="34" charset="0"/>
              </a:rPr>
              <a:t>5 Year LME Copper Warehouse Stocks Level</a:t>
            </a:r>
            <a:endParaRPr lang="en-CA" sz="1400" dirty="0">
              <a:solidFill>
                <a:schemeClr val="bg1"/>
              </a:solidFill>
            </a:endParaRPr>
          </a:p>
        </p:txBody>
      </p:sp>
      <p:sp>
        <p:nvSpPr>
          <p:cNvPr id="39" name="Rectangle 38">
            <a:extLst>
              <a:ext uri="{FF2B5EF4-FFF2-40B4-BE49-F238E27FC236}">
                <a16:creationId xmlns:a16="http://schemas.microsoft.com/office/drawing/2014/main" id="{9F5E1CEE-66F3-1545-9D53-EB28D5546014}"/>
              </a:ext>
            </a:extLst>
          </p:cNvPr>
          <p:cNvSpPr/>
          <p:nvPr/>
        </p:nvSpPr>
        <p:spPr>
          <a:xfrm>
            <a:off x="6338060" y="3414806"/>
            <a:ext cx="4838576" cy="307777"/>
          </a:xfrm>
          <a:prstGeom prst="rect">
            <a:avLst/>
          </a:prstGeom>
        </p:spPr>
        <p:txBody>
          <a:bodyPr wrap="square">
            <a:spAutoFit/>
          </a:bodyPr>
          <a:lstStyle/>
          <a:p>
            <a:r>
              <a:rPr lang="en-CA" sz="1400" b="1" dirty="0">
                <a:solidFill>
                  <a:schemeClr val="bg1"/>
                </a:solidFill>
                <a:latin typeface="Arial Black" panose="020B0604020202020204" pitchFamily="34" charset="0"/>
                <a:cs typeface="Arial Black" panose="020B0604020202020204" pitchFamily="34" charset="0"/>
              </a:rPr>
              <a:t>Copper Needed in the Transportation Industry</a:t>
            </a:r>
            <a:endParaRPr lang="en-CA" sz="1400" dirty="0">
              <a:solidFill>
                <a:schemeClr val="bg1"/>
              </a:solidFill>
            </a:endParaRPr>
          </a:p>
        </p:txBody>
      </p:sp>
      <p:graphicFrame>
        <p:nvGraphicFramePr>
          <p:cNvPr id="40" name="Chart 39">
            <a:extLst>
              <a:ext uri="{FF2B5EF4-FFF2-40B4-BE49-F238E27FC236}">
                <a16:creationId xmlns:a16="http://schemas.microsoft.com/office/drawing/2014/main" id="{2665E4EB-911C-5D4C-85B0-6E44C7A3366B}"/>
              </a:ext>
            </a:extLst>
          </p:cNvPr>
          <p:cNvGraphicFramePr>
            <a:graphicFrameLocks/>
          </p:cNvGraphicFramePr>
          <p:nvPr/>
        </p:nvGraphicFramePr>
        <p:xfrm>
          <a:off x="6141970" y="3832852"/>
          <a:ext cx="5889700" cy="2646062"/>
        </p:xfrm>
        <a:graphic>
          <a:graphicData uri="http://schemas.openxmlformats.org/drawingml/2006/chart">
            <c:chart xmlns:c="http://schemas.openxmlformats.org/drawingml/2006/chart" xmlns:r="http://schemas.openxmlformats.org/officeDocument/2006/relationships" r:id="rId8"/>
          </a:graphicData>
        </a:graphic>
      </p:graphicFrame>
      <p:grpSp>
        <p:nvGrpSpPr>
          <p:cNvPr id="41" name="Group 40">
            <a:extLst>
              <a:ext uri="{FF2B5EF4-FFF2-40B4-BE49-F238E27FC236}">
                <a16:creationId xmlns:a16="http://schemas.microsoft.com/office/drawing/2014/main" id="{888BA025-97BD-E247-B5D8-83A51251255F}"/>
              </a:ext>
            </a:extLst>
          </p:cNvPr>
          <p:cNvGrpSpPr/>
          <p:nvPr/>
        </p:nvGrpSpPr>
        <p:grpSpPr>
          <a:xfrm>
            <a:off x="9144314" y="4237793"/>
            <a:ext cx="2313396" cy="770066"/>
            <a:chOff x="7045970" y="4750711"/>
            <a:chExt cx="1781771" cy="770066"/>
          </a:xfrm>
        </p:grpSpPr>
        <p:sp>
          <p:nvSpPr>
            <p:cNvPr id="42" name="Rectangle 41">
              <a:extLst>
                <a:ext uri="{FF2B5EF4-FFF2-40B4-BE49-F238E27FC236}">
                  <a16:creationId xmlns:a16="http://schemas.microsoft.com/office/drawing/2014/main" id="{3F5C9BE3-FE8C-BC41-9E89-1617C72B7A1F}"/>
                </a:ext>
              </a:extLst>
            </p:cNvPr>
            <p:cNvSpPr/>
            <p:nvPr/>
          </p:nvSpPr>
          <p:spPr>
            <a:xfrm>
              <a:off x="7045970" y="4750711"/>
              <a:ext cx="1781771" cy="770066"/>
            </a:xfrm>
            <a:prstGeom prst="rect">
              <a:avLst/>
            </a:prstGeom>
            <a:solidFill>
              <a:srgbClr val="F8FBFD"/>
            </a:solidFill>
            <a:ln>
              <a:solidFill>
                <a:srgbClr val="BF9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C57020C-76FD-E94A-B1E2-5D00DF06DE2F}"/>
                </a:ext>
              </a:extLst>
            </p:cNvPr>
            <p:cNvSpPr/>
            <p:nvPr/>
          </p:nvSpPr>
          <p:spPr>
            <a:xfrm>
              <a:off x="7045970" y="4805553"/>
              <a:ext cx="1781771" cy="686022"/>
            </a:xfrm>
            <a:prstGeom prst="rect">
              <a:avLst/>
            </a:prstGeom>
          </p:spPr>
          <p:txBody>
            <a:bodyPr wrap="square">
              <a:spAutoFit/>
            </a:bodyPr>
            <a:lstStyle/>
            <a:p>
              <a:pPr marL="49213" lvl="0">
                <a:lnSpc>
                  <a:spcPct val="110000"/>
                </a:lnSpc>
                <a:buClr>
                  <a:srgbClr val="A6610C"/>
                </a:buClr>
                <a:defRPr/>
              </a:pPr>
              <a:r>
                <a:rPr lang="en-US" sz="1200" b="1" dirty="0">
                  <a:solidFill>
                    <a:srgbClr val="4D4D4D"/>
                  </a:solidFill>
                </a:rPr>
                <a:t>China adds a London-sized electric bus fleet every </a:t>
              </a:r>
              <a:br>
                <a:rPr lang="en-US" sz="1200" b="1" dirty="0">
                  <a:solidFill>
                    <a:srgbClr val="4D4D4D"/>
                  </a:solidFill>
                </a:rPr>
              </a:br>
              <a:r>
                <a:rPr lang="en-US" sz="1200" b="1" dirty="0">
                  <a:solidFill>
                    <a:srgbClr val="4D4D4D"/>
                  </a:solidFill>
                </a:rPr>
                <a:t>five weeks!</a:t>
              </a:r>
              <a:endParaRPr lang="en-CA" sz="1200" b="1" dirty="0">
                <a:solidFill>
                  <a:srgbClr val="A6610C"/>
                </a:solidFill>
              </a:endParaRPr>
            </a:p>
          </p:txBody>
        </p:sp>
      </p:grpSp>
      <p:cxnSp>
        <p:nvCxnSpPr>
          <p:cNvPr id="4" name="Straight Connector 3">
            <a:extLst>
              <a:ext uri="{FF2B5EF4-FFF2-40B4-BE49-F238E27FC236}">
                <a16:creationId xmlns:a16="http://schemas.microsoft.com/office/drawing/2014/main" id="{A2B08EB3-DA51-CD4F-950C-439A30CF1EBC}"/>
              </a:ext>
            </a:extLst>
          </p:cNvPr>
          <p:cNvCxnSpPr/>
          <p:nvPr/>
        </p:nvCxnSpPr>
        <p:spPr>
          <a:xfrm>
            <a:off x="7633251" y="5879019"/>
            <a:ext cx="4133088" cy="0"/>
          </a:xfrm>
          <a:prstGeom prst="line">
            <a:avLst/>
          </a:prstGeom>
          <a:ln w="38100">
            <a:solidFill>
              <a:srgbClr val="C2D0D6"/>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B115C3F6-FCDC-6545-A9A3-93BA7DEE2B14}"/>
              </a:ext>
            </a:extLst>
          </p:cNvPr>
          <p:cNvSpPr txBox="1">
            <a:spLocks/>
          </p:cNvSpPr>
          <p:nvPr/>
        </p:nvSpPr>
        <p:spPr>
          <a:xfrm>
            <a:off x="237343" y="388087"/>
            <a:ext cx="9451010" cy="410882"/>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300" b="0" i="0" kern="1200">
                <a:solidFill>
                  <a:srgbClr val="A6610D"/>
                </a:solidFill>
                <a:latin typeface="Arial" panose="020B0604020202020204" pitchFamily="34" charset="0"/>
                <a:ea typeface="+mj-ea"/>
                <a:cs typeface="Arial" panose="020B0604020202020204" pitchFamily="34" charset="0"/>
              </a:defRPr>
            </a:lvl1pPr>
          </a:lstStyle>
          <a:p>
            <a:r>
              <a:rPr lang="en-CA" dirty="0"/>
              <a:t>THE WORLD NEEDS </a:t>
            </a:r>
            <a:r>
              <a:rPr lang="en-CA" b="1" dirty="0">
                <a:solidFill>
                  <a:srgbClr val="46616D"/>
                </a:solidFill>
                <a:latin typeface="Arial Black" panose="020B0604020202020204" pitchFamily="34" charset="0"/>
                <a:cs typeface="Arial Black" panose="020B0604020202020204" pitchFamily="34" charset="0"/>
              </a:rPr>
              <a:t>A LOT MORE COPPER</a:t>
            </a:r>
          </a:p>
        </p:txBody>
      </p:sp>
      <p:sp>
        <p:nvSpPr>
          <p:cNvPr id="24" name="Rectangle 23">
            <a:extLst>
              <a:ext uri="{FF2B5EF4-FFF2-40B4-BE49-F238E27FC236}">
                <a16:creationId xmlns:a16="http://schemas.microsoft.com/office/drawing/2014/main" id="{DE0E5D0C-4AAB-BE41-96E3-87830DC64B3B}"/>
              </a:ext>
            </a:extLst>
          </p:cNvPr>
          <p:cNvSpPr/>
          <p:nvPr/>
        </p:nvSpPr>
        <p:spPr>
          <a:xfrm>
            <a:off x="9902888" y="1105088"/>
            <a:ext cx="2079017" cy="1515104"/>
          </a:xfrm>
          <a:prstGeom prst="rect">
            <a:avLst/>
          </a:prstGeom>
          <a:solidFill>
            <a:schemeClr val="bg1">
              <a:lumMod val="95000"/>
            </a:schemeClr>
          </a:solidFill>
          <a:ln>
            <a:noFill/>
          </a:ln>
        </p:spPr>
        <p:txBody>
          <a:bodyPr wrap="square" lIns="180000" tIns="180000" rIns="180000" bIns="180000" anchor="ctr" anchorCtr="0">
            <a:noAutofit/>
          </a:bodyPr>
          <a:lstStyle/>
          <a:p>
            <a:pPr marL="49213" marR="0" lvl="0" indent="0" algn="ctr" defTabSz="914400" rtl="0" eaLnBrk="1" fontAlgn="auto" latinLnBrk="0" hangingPunct="1">
              <a:lnSpc>
                <a:spcPct val="110000"/>
              </a:lnSpc>
              <a:spcBef>
                <a:spcPts val="0"/>
              </a:spcBef>
              <a:spcAft>
                <a:spcPts val="0"/>
              </a:spcAft>
              <a:buClr>
                <a:srgbClr val="A6610C"/>
              </a:buClr>
              <a:buSzTx/>
              <a:buFontTx/>
              <a:buNone/>
              <a:tabLst/>
              <a:defRPr/>
            </a:pPr>
            <a:r>
              <a:rPr lang="en-CA" sz="1600" b="1" dirty="0">
                <a:solidFill>
                  <a:srgbClr val="4D4D4D"/>
                </a:solidFill>
                <a:latin typeface="Arial" panose="020B0604020202020204" pitchFamily="34" charset="0"/>
                <a:cs typeface="Arial" panose="020B0604020202020204" pitchFamily="34" charset="0"/>
              </a:rPr>
              <a:t>12 million tonnes copper equal to</a:t>
            </a:r>
          </a:p>
          <a:p>
            <a:pPr marL="49213" marR="0" lvl="0" indent="0" algn="ctr" defTabSz="914400" rtl="0" eaLnBrk="1" fontAlgn="auto" latinLnBrk="0" hangingPunct="1">
              <a:lnSpc>
                <a:spcPct val="110000"/>
              </a:lnSpc>
              <a:spcBef>
                <a:spcPts val="0"/>
              </a:spcBef>
              <a:spcAft>
                <a:spcPts val="0"/>
              </a:spcAft>
              <a:buClr>
                <a:srgbClr val="A6610C"/>
              </a:buClr>
              <a:buSzTx/>
              <a:buFontTx/>
              <a:buNone/>
              <a:tabLst/>
              <a:defRPr/>
            </a:pPr>
            <a:r>
              <a:rPr lang="en-CA" sz="1600" b="1" dirty="0">
                <a:solidFill>
                  <a:srgbClr val="A6610C"/>
                </a:solidFill>
                <a:latin typeface="Arial" panose="020B0604020202020204" pitchFamily="34" charset="0"/>
                <a:cs typeface="Arial" panose="020B0604020202020204" pitchFamily="34" charset="0"/>
              </a:rPr>
              <a:t>over 150 new Casino mines!</a:t>
            </a:r>
          </a:p>
        </p:txBody>
      </p:sp>
      <p:sp>
        <p:nvSpPr>
          <p:cNvPr id="25" name="Footer Placeholder 1">
            <a:extLst>
              <a:ext uri="{FF2B5EF4-FFF2-40B4-BE49-F238E27FC236}">
                <a16:creationId xmlns:a16="http://schemas.microsoft.com/office/drawing/2014/main" id="{5F33EC13-3046-401E-9EF6-F15480EA3F70}"/>
              </a:ext>
            </a:extLst>
          </p:cNvPr>
          <p:cNvSpPr>
            <a:spLocks noGrp="1"/>
          </p:cNvSpPr>
          <p:nvPr>
            <p:ph type="ftr" sz="quarter" idx="11"/>
          </p:nvPr>
        </p:nvSpPr>
        <p:spPr>
          <a:xfrm>
            <a:off x="281218" y="6458242"/>
            <a:ext cx="9613855" cy="223138"/>
          </a:xfrm>
        </p:spPr>
        <p:txBody>
          <a:bodyPr/>
          <a:lstStyle/>
          <a:p>
            <a:r>
              <a:rPr lang="en-US" dirty="0"/>
              <a:t>Source: CRU, Kitco, VanEck, Bloomberg. </a:t>
            </a:r>
          </a:p>
        </p:txBody>
      </p:sp>
      <p:sp>
        <p:nvSpPr>
          <p:cNvPr id="8" name="Rectangle 7">
            <a:extLst>
              <a:ext uri="{FF2B5EF4-FFF2-40B4-BE49-F238E27FC236}">
                <a16:creationId xmlns:a16="http://schemas.microsoft.com/office/drawing/2014/main" id="{AB3E4AF1-0536-7210-B299-93DB78860F54}"/>
              </a:ext>
            </a:extLst>
          </p:cNvPr>
          <p:cNvSpPr/>
          <p:nvPr/>
        </p:nvSpPr>
        <p:spPr>
          <a:xfrm>
            <a:off x="1454751" y="3794735"/>
            <a:ext cx="3817338" cy="2358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D076DAA9-6E7C-1E6B-84F8-0EF173C68A84}"/>
              </a:ext>
            </a:extLst>
          </p:cNvPr>
          <p:cNvPicPr>
            <a:picLocks noChangeAspect="1"/>
          </p:cNvPicPr>
          <p:nvPr/>
        </p:nvPicPr>
        <p:blipFill>
          <a:blip r:embed="rId9"/>
          <a:stretch>
            <a:fillRect/>
          </a:stretch>
        </p:blipFill>
        <p:spPr>
          <a:xfrm>
            <a:off x="1166019" y="3762649"/>
            <a:ext cx="4130590" cy="2607486"/>
          </a:xfrm>
          <a:prstGeom prst="rect">
            <a:avLst/>
          </a:prstGeom>
        </p:spPr>
      </p:pic>
    </p:spTree>
    <p:extLst>
      <p:ext uri="{BB962C8B-B14F-4D97-AF65-F5344CB8AC3E}">
        <p14:creationId xmlns:p14="http://schemas.microsoft.com/office/powerpoint/2010/main" val="388621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1C3A6E-095E-9743-A42A-054A42D315C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4107"/>
            <a:ext cx="12192000" cy="4191000"/>
          </a:xfrm>
          <a:prstGeom prst="rect">
            <a:avLst/>
          </a:prstGeom>
        </p:spPr>
      </p:pic>
      <p:sp>
        <p:nvSpPr>
          <p:cNvPr id="9" name="Oval 8">
            <a:extLst>
              <a:ext uri="{FF2B5EF4-FFF2-40B4-BE49-F238E27FC236}">
                <a16:creationId xmlns:a16="http://schemas.microsoft.com/office/drawing/2014/main" id="{964D7654-7E6B-2443-A03C-42B6CCB74626}"/>
              </a:ext>
            </a:extLst>
          </p:cNvPr>
          <p:cNvSpPr/>
          <p:nvPr/>
        </p:nvSpPr>
        <p:spPr>
          <a:xfrm>
            <a:off x="7597448" y="1308289"/>
            <a:ext cx="3731173" cy="3731173"/>
          </a:xfrm>
          <a:prstGeom prst="ellipse">
            <a:avLst/>
          </a:prstGeom>
          <a:solidFill>
            <a:schemeClr val="bg1"/>
          </a:solidFill>
          <a:ln>
            <a:noFill/>
          </a:ln>
          <a:effectLst>
            <a:outerShdw blurRad="305275" dist="38100" dir="2700000" algn="tl" rotWithShape="0">
              <a:schemeClr val="tx1">
                <a:lumMod val="85000"/>
                <a:lumOff val="1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D673DB03-DCE8-D843-AB2A-1C3D3C6A70A7}"/>
              </a:ext>
            </a:extLst>
          </p:cNvPr>
          <p:cNvSpPr>
            <a:spLocks noGrp="1"/>
          </p:cNvSpPr>
          <p:nvPr>
            <p:ph type="title"/>
          </p:nvPr>
        </p:nvSpPr>
        <p:spPr>
          <a:xfrm>
            <a:off x="237343" y="299612"/>
            <a:ext cx="9759074" cy="587832"/>
          </a:xfrm>
        </p:spPr>
        <p:txBody>
          <a:bodyPr>
            <a:noAutofit/>
          </a:bodyPr>
          <a:lstStyle/>
          <a:p>
            <a:r>
              <a:rPr lang="en-GB" dirty="0"/>
              <a:t>CASINO COPPER-GOLD </a:t>
            </a:r>
            <a:r>
              <a:rPr lang="en-GB" b="1" dirty="0">
                <a:solidFill>
                  <a:srgbClr val="46616D"/>
                </a:solidFill>
                <a:latin typeface="Arial Black" panose="020B0604020202020204" pitchFamily="34" charset="0"/>
                <a:cs typeface="Arial Black" panose="020B0604020202020204" pitchFamily="34" charset="0"/>
              </a:rPr>
              <a:t>AN ATTRACTIVE COPPER/GOLD MINE</a:t>
            </a:r>
            <a:endParaRPr lang="en-ES" b="1">
              <a:solidFill>
                <a:srgbClr val="46616D"/>
              </a:solidFill>
              <a:latin typeface="Arial Black" panose="020B0604020202020204" pitchFamily="34" charset="0"/>
              <a:cs typeface="Arial Black" panose="020B0604020202020204" pitchFamily="34" charset="0"/>
            </a:endParaRPr>
          </a:p>
        </p:txBody>
      </p:sp>
      <p:sp>
        <p:nvSpPr>
          <p:cNvPr id="4" name="Slide Number Placeholder 3">
            <a:extLst>
              <a:ext uri="{FF2B5EF4-FFF2-40B4-BE49-F238E27FC236}">
                <a16:creationId xmlns:a16="http://schemas.microsoft.com/office/drawing/2014/main" id="{40069827-C985-514A-BFB0-8977F10F9445}"/>
              </a:ext>
            </a:extLst>
          </p:cNvPr>
          <p:cNvSpPr>
            <a:spLocks noGrp="1"/>
          </p:cNvSpPr>
          <p:nvPr>
            <p:ph type="sldNum" sz="quarter" idx="12"/>
          </p:nvPr>
        </p:nvSpPr>
        <p:spPr/>
        <p:txBody>
          <a:bodyPr/>
          <a:lstStyle/>
          <a:p>
            <a:fld id="{994B6BF7-2D39-B347-90E1-8D5E032AA1EA}" type="slidenum">
              <a:rPr lang="en-ES" smtClean="0"/>
              <a:t>7</a:t>
            </a:fld>
            <a:endParaRPr lang="en-ES"/>
          </a:p>
        </p:txBody>
      </p:sp>
      <p:pic>
        <p:nvPicPr>
          <p:cNvPr id="6" name="Picture 5">
            <a:extLst>
              <a:ext uri="{FF2B5EF4-FFF2-40B4-BE49-F238E27FC236}">
                <a16:creationId xmlns:a16="http://schemas.microsoft.com/office/drawing/2014/main" id="{041B1F30-CDA8-BD44-A94B-F95B2A1DDED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5" y="964586"/>
            <a:ext cx="12192000" cy="1709521"/>
          </a:xfrm>
          <a:prstGeom prst="rect">
            <a:avLst/>
          </a:prstGeom>
        </p:spPr>
      </p:pic>
      <p:pic>
        <p:nvPicPr>
          <p:cNvPr id="11" name="Picture 10">
            <a:extLst>
              <a:ext uri="{FF2B5EF4-FFF2-40B4-BE49-F238E27FC236}">
                <a16:creationId xmlns:a16="http://schemas.microsoft.com/office/drawing/2014/main" id="{A0D48B2D-F2E7-B24E-98BD-759F52E1A133}"/>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7770412" y="1482027"/>
            <a:ext cx="3482007" cy="3492622"/>
          </a:xfrm>
          <a:prstGeom prst="rect">
            <a:avLst/>
          </a:prstGeom>
          <a:effectLst>
            <a:outerShdw blurRad="113905" dist="38100" dir="2700000" algn="tl" rotWithShape="0">
              <a:schemeClr val="tx1">
                <a:lumMod val="85000"/>
                <a:lumOff val="15000"/>
                <a:alpha val="13000"/>
              </a:schemeClr>
            </a:outerShdw>
          </a:effectLst>
        </p:spPr>
      </p:pic>
      <p:pic>
        <p:nvPicPr>
          <p:cNvPr id="17" name="Picture 16">
            <a:extLst>
              <a:ext uri="{FF2B5EF4-FFF2-40B4-BE49-F238E27FC236}">
                <a16:creationId xmlns:a16="http://schemas.microsoft.com/office/drawing/2014/main" id="{B84CBCED-8198-E14A-A5D2-613F04D15A42}"/>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309319"/>
            <a:ext cx="835666" cy="1107405"/>
          </a:xfrm>
          <a:prstGeom prst="rect">
            <a:avLst/>
          </a:prstGeom>
        </p:spPr>
      </p:pic>
      <p:sp>
        <p:nvSpPr>
          <p:cNvPr id="18" name="Rectangle 17">
            <a:extLst>
              <a:ext uri="{FF2B5EF4-FFF2-40B4-BE49-F238E27FC236}">
                <a16:creationId xmlns:a16="http://schemas.microsoft.com/office/drawing/2014/main" id="{CC7E4851-8F78-A649-A559-567BFD2204A1}"/>
              </a:ext>
            </a:extLst>
          </p:cNvPr>
          <p:cNvSpPr/>
          <p:nvPr/>
        </p:nvSpPr>
        <p:spPr>
          <a:xfrm>
            <a:off x="957207" y="1294191"/>
            <a:ext cx="4517617" cy="1200329"/>
          </a:xfrm>
          <a:prstGeom prst="rect">
            <a:avLst/>
          </a:prstGeom>
        </p:spPr>
        <p:txBody>
          <a:bodyPr wrap="square">
            <a:spAutoFit/>
          </a:bodyPr>
          <a:lstStyle/>
          <a:p>
            <a:r>
              <a:rPr lang="en-CA" sz="2400" dirty="0">
                <a:solidFill>
                  <a:schemeClr val="bg1"/>
                </a:solidFill>
              </a:rPr>
              <a:t>Contained</a:t>
            </a:r>
          </a:p>
          <a:p>
            <a:r>
              <a:rPr lang="en-CA" sz="2400" b="1" dirty="0">
                <a:solidFill>
                  <a:schemeClr val="bg1"/>
                </a:solidFill>
                <a:latin typeface="Arial Black" panose="020B0604020202020204" pitchFamily="34" charset="0"/>
                <a:cs typeface="Arial Black" panose="020B0604020202020204" pitchFamily="34" charset="0"/>
              </a:rPr>
              <a:t>Metal Value Distribution</a:t>
            </a:r>
          </a:p>
          <a:p>
            <a:r>
              <a:rPr lang="en-CA" sz="2400" dirty="0">
                <a:solidFill>
                  <a:schemeClr val="bg1"/>
                </a:solidFill>
              </a:rPr>
              <a:t>in the M&amp;I Mill Resource</a:t>
            </a:r>
          </a:p>
        </p:txBody>
      </p:sp>
      <p:sp>
        <p:nvSpPr>
          <p:cNvPr id="19" name="Rectangle 18">
            <a:extLst>
              <a:ext uri="{FF2B5EF4-FFF2-40B4-BE49-F238E27FC236}">
                <a16:creationId xmlns:a16="http://schemas.microsoft.com/office/drawing/2014/main" id="{B1C2A821-E22F-1B43-8FBF-88D55733D2E7}"/>
              </a:ext>
            </a:extLst>
          </p:cNvPr>
          <p:cNvSpPr/>
          <p:nvPr/>
        </p:nvSpPr>
        <p:spPr>
          <a:xfrm>
            <a:off x="6561954" y="1287899"/>
            <a:ext cx="1599313" cy="784830"/>
          </a:xfrm>
          <a:prstGeom prst="rect">
            <a:avLst/>
          </a:prstGeom>
        </p:spPr>
        <p:txBody>
          <a:bodyPr wrap="square">
            <a:spAutoFit/>
          </a:bodyPr>
          <a:lstStyle/>
          <a:p>
            <a:pPr algn="r"/>
            <a:r>
              <a:rPr lang="en-GB" sz="2500" dirty="0">
                <a:solidFill>
                  <a:schemeClr val="bg1"/>
                </a:solidFill>
                <a:effectLst/>
                <a:latin typeface="Arial Black" panose="020B0604020202020204" pitchFamily="34" charset="0"/>
                <a:cs typeface="Arial Black" panose="020B0604020202020204" pitchFamily="34" charset="0"/>
              </a:rPr>
              <a:t>46% </a:t>
            </a:r>
          </a:p>
          <a:p>
            <a:pPr algn="r"/>
            <a:r>
              <a:rPr lang="en-GB" sz="2000" dirty="0">
                <a:solidFill>
                  <a:schemeClr val="bg1"/>
                </a:solidFill>
                <a:latin typeface="Arial Black" panose="020B0604020202020204" pitchFamily="34" charset="0"/>
                <a:cs typeface="Arial Black" panose="020B0604020202020204" pitchFamily="34" charset="0"/>
              </a:rPr>
              <a:t>COPPER</a:t>
            </a:r>
            <a:endParaRPr lang="en-GB" sz="2000" dirty="0">
              <a:solidFill>
                <a:schemeClr val="bg1"/>
              </a:solidFill>
              <a:effectLst/>
              <a:latin typeface="Arial Black" panose="020B0604020202020204" pitchFamily="34" charset="0"/>
              <a:cs typeface="Arial Black" panose="020B0604020202020204" pitchFamily="34" charset="0"/>
            </a:endParaRPr>
          </a:p>
        </p:txBody>
      </p:sp>
      <p:sp>
        <p:nvSpPr>
          <p:cNvPr id="20" name="Rectangle 19">
            <a:extLst>
              <a:ext uri="{FF2B5EF4-FFF2-40B4-BE49-F238E27FC236}">
                <a16:creationId xmlns:a16="http://schemas.microsoft.com/office/drawing/2014/main" id="{8E084520-8134-EE43-8C52-8CCAF6EE1866}"/>
              </a:ext>
            </a:extLst>
          </p:cNvPr>
          <p:cNvSpPr/>
          <p:nvPr/>
        </p:nvSpPr>
        <p:spPr>
          <a:xfrm>
            <a:off x="10847711" y="1287899"/>
            <a:ext cx="1247833" cy="784830"/>
          </a:xfrm>
          <a:prstGeom prst="rect">
            <a:avLst/>
          </a:prstGeom>
        </p:spPr>
        <p:txBody>
          <a:bodyPr wrap="square">
            <a:spAutoFit/>
          </a:bodyPr>
          <a:lstStyle/>
          <a:p>
            <a:r>
              <a:rPr lang="en-GB" sz="2500" dirty="0">
                <a:solidFill>
                  <a:schemeClr val="bg1"/>
                </a:solidFill>
                <a:latin typeface="Arial Black" panose="020B0604020202020204" pitchFamily="34" charset="0"/>
                <a:cs typeface="Arial Black" panose="020B0604020202020204" pitchFamily="34" charset="0"/>
              </a:rPr>
              <a:t>34% </a:t>
            </a:r>
          </a:p>
          <a:p>
            <a:r>
              <a:rPr lang="en-GB" sz="2000" dirty="0">
                <a:solidFill>
                  <a:schemeClr val="bg1"/>
                </a:solidFill>
                <a:latin typeface="Arial Black" panose="020B0604020202020204" pitchFamily="34" charset="0"/>
                <a:cs typeface="Arial Black" panose="020B0604020202020204" pitchFamily="34" charset="0"/>
              </a:rPr>
              <a:t>GOLD</a:t>
            </a:r>
            <a:endParaRPr lang="en-GB" sz="2000" dirty="0">
              <a:solidFill>
                <a:schemeClr val="bg1"/>
              </a:solidFill>
              <a:effectLst/>
              <a:latin typeface="Arial Black" panose="020B0604020202020204" pitchFamily="34" charset="0"/>
              <a:cs typeface="Arial Black" panose="020B0604020202020204" pitchFamily="34" charset="0"/>
            </a:endParaRPr>
          </a:p>
        </p:txBody>
      </p:sp>
      <p:sp>
        <p:nvSpPr>
          <p:cNvPr id="21" name="Rectangle 20">
            <a:extLst>
              <a:ext uri="{FF2B5EF4-FFF2-40B4-BE49-F238E27FC236}">
                <a16:creationId xmlns:a16="http://schemas.microsoft.com/office/drawing/2014/main" id="{066C79C9-7A73-C443-848D-0AC4DB13FB1A}"/>
              </a:ext>
            </a:extLst>
          </p:cNvPr>
          <p:cNvSpPr/>
          <p:nvPr/>
        </p:nvSpPr>
        <p:spPr>
          <a:xfrm>
            <a:off x="7361610" y="4978989"/>
            <a:ext cx="1599313" cy="784830"/>
          </a:xfrm>
          <a:prstGeom prst="rect">
            <a:avLst/>
          </a:prstGeom>
        </p:spPr>
        <p:txBody>
          <a:bodyPr wrap="square">
            <a:spAutoFit/>
          </a:bodyPr>
          <a:lstStyle/>
          <a:p>
            <a:pPr algn="r"/>
            <a:r>
              <a:rPr lang="en-GB" sz="2500" dirty="0">
                <a:solidFill>
                  <a:srgbClr val="4F575D"/>
                </a:solidFill>
                <a:effectLst/>
                <a:latin typeface="Arial Black" panose="020B0604020202020204" pitchFamily="34" charset="0"/>
                <a:cs typeface="Arial Black" panose="020B0604020202020204" pitchFamily="34" charset="0"/>
              </a:rPr>
              <a:t>4% </a:t>
            </a:r>
          </a:p>
          <a:p>
            <a:pPr algn="r"/>
            <a:r>
              <a:rPr lang="en-GB" sz="2000" dirty="0">
                <a:solidFill>
                  <a:srgbClr val="4F575D"/>
                </a:solidFill>
                <a:latin typeface="Arial Black" panose="020B0604020202020204" pitchFamily="34" charset="0"/>
                <a:cs typeface="Arial Black" panose="020B0604020202020204" pitchFamily="34" charset="0"/>
              </a:rPr>
              <a:t>SILVER</a:t>
            </a:r>
            <a:endParaRPr lang="en-GB" sz="2000" dirty="0">
              <a:solidFill>
                <a:srgbClr val="4F575D"/>
              </a:solidFill>
              <a:effectLst/>
              <a:latin typeface="Arial Black" panose="020B0604020202020204" pitchFamily="34" charset="0"/>
              <a:cs typeface="Arial Black" panose="020B0604020202020204" pitchFamily="34" charset="0"/>
            </a:endParaRPr>
          </a:p>
        </p:txBody>
      </p:sp>
      <p:sp>
        <p:nvSpPr>
          <p:cNvPr id="23" name="Rectangle 22">
            <a:extLst>
              <a:ext uri="{FF2B5EF4-FFF2-40B4-BE49-F238E27FC236}">
                <a16:creationId xmlns:a16="http://schemas.microsoft.com/office/drawing/2014/main" id="{C9166839-4451-C24F-9F50-EE801C8247ED}"/>
              </a:ext>
            </a:extLst>
          </p:cNvPr>
          <p:cNvSpPr/>
          <p:nvPr/>
        </p:nvSpPr>
        <p:spPr>
          <a:xfrm>
            <a:off x="9796040" y="5059343"/>
            <a:ext cx="2299504" cy="784830"/>
          </a:xfrm>
          <a:prstGeom prst="rect">
            <a:avLst/>
          </a:prstGeom>
        </p:spPr>
        <p:txBody>
          <a:bodyPr wrap="square">
            <a:spAutoFit/>
          </a:bodyPr>
          <a:lstStyle/>
          <a:p>
            <a:r>
              <a:rPr lang="en-GB" sz="2500" dirty="0">
                <a:solidFill>
                  <a:srgbClr val="4F575D"/>
                </a:solidFill>
                <a:latin typeface="Arial Black" panose="020B0604020202020204" pitchFamily="34" charset="0"/>
                <a:cs typeface="Arial Black" panose="020B0604020202020204" pitchFamily="34" charset="0"/>
              </a:rPr>
              <a:t>17% </a:t>
            </a:r>
          </a:p>
          <a:p>
            <a:r>
              <a:rPr lang="en-GB" sz="2000" dirty="0">
                <a:solidFill>
                  <a:srgbClr val="4F575D"/>
                </a:solidFill>
                <a:latin typeface="Arial Black" panose="020B0604020202020204" pitchFamily="34" charset="0"/>
                <a:cs typeface="Arial Black" panose="020B0604020202020204" pitchFamily="34" charset="0"/>
              </a:rPr>
              <a:t>MOLYBDENUM</a:t>
            </a:r>
            <a:endParaRPr lang="en-GB" sz="2000" dirty="0">
              <a:solidFill>
                <a:srgbClr val="4F575D"/>
              </a:solidFill>
              <a:effectLst/>
              <a:latin typeface="Arial Black" panose="020B0604020202020204" pitchFamily="34" charset="0"/>
              <a:cs typeface="Arial Black" panose="020B0604020202020204" pitchFamily="34" charset="0"/>
            </a:endParaRPr>
          </a:p>
        </p:txBody>
      </p:sp>
      <p:sp>
        <p:nvSpPr>
          <p:cNvPr id="16" name="Rectangle 15">
            <a:extLst>
              <a:ext uri="{FF2B5EF4-FFF2-40B4-BE49-F238E27FC236}">
                <a16:creationId xmlns:a16="http://schemas.microsoft.com/office/drawing/2014/main" id="{BC4194A5-B92E-BB48-988B-7F96425C0896}"/>
              </a:ext>
            </a:extLst>
          </p:cNvPr>
          <p:cNvSpPr/>
          <p:nvPr/>
        </p:nvSpPr>
        <p:spPr>
          <a:xfrm>
            <a:off x="929387" y="2946204"/>
            <a:ext cx="1670246" cy="461665"/>
          </a:xfrm>
          <a:prstGeom prst="rect">
            <a:avLst/>
          </a:prstGeom>
        </p:spPr>
        <p:txBody>
          <a:bodyPr wrap="square">
            <a:spAutoFit/>
          </a:bodyPr>
          <a:lstStyle/>
          <a:p>
            <a:r>
              <a:rPr lang="en-GB" sz="2400" dirty="0">
                <a:solidFill>
                  <a:srgbClr val="A6610D"/>
                </a:solidFill>
                <a:latin typeface="Arial Black" panose="020B0604020202020204" pitchFamily="34" charset="0"/>
              </a:rPr>
              <a:t>COPPER</a:t>
            </a:r>
            <a:endParaRPr lang="en-GB" sz="2400" dirty="0">
              <a:solidFill>
                <a:srgbClr val="A6610D"/>
              </a:solidFill>
              <a:effectLst/>
              <a:latin typeface="Arial Black" panose="020B0604020202020204" pitchFamily="34" charset="0"/>
            </a:endParaRPr>
          </a:p>
        </p:txBody>
      </p:sp>
      <p:sp>
        <p:nvSpPr>
          <p:cNvPr id="24" name="Rectangle 23">
            <a:extLst>
              <a:ext uri="{FF2B5EF4-FFF2-40B4-BE49-F238E27FC236}">
                <a16:creationId xmlns:a16="http://schemas.microsoft.com/office/drawing/2014/main" id="{AEC15D3F-D50F-C741-AEEE-640EC22D9F13}"/>
              </a:ext>
            </a:extLst>
          </p:cNvPr>
          <p:cNvSpPr/>
          <p:nvPr/>
        </p:nvSpPr>
        <p:spPr>
          <a:xfrm>
            <a:off x="4339842" y="2933278"/>
            <a:ext cx="1141659" cy="461665"/>
          </a:xfrm>
          <a:prstGeom prst="rect">
            <a:avLst/>
          </a:prstGeom>
        </p:spPr>
        <p:txBody>
          <a:bodyPr wrap="none">
            <a:spAutoFit/>
          </a:bodyPr>
          <a:lstStyle/>
          <a:p>
            <a:r>
              <a:rPr lang="en-GB" sz="2400" dirty="0">
                <a:solidFill>
                  <a:srgbClr val="BF941B"/>
                </a:solidFill>
                <a:latin typeface="Arial Black" panose="020B0604020202020204" pitchFamily="34" charset="0"/>
              </a:rPr>
              <a:t>G</a:t>
            </a:r>
            <a:r>
              <a:rPr lang="en-GB" sz="2400" dirty="0">
                <a:solidFill>
                  <a:srgbClr val="BF951B"/>
                </a:solidFill>
                <a:latin typeface="Arial Black" panose="020B0604020202020204" pitchFamily="34" charset="0"/>
              </a:rPr>
              <a:t>OL</a:t>
            </a:r>
            <a:r>
              <a:rPr lang="en-GB" sz="2400" dirty="0">
                <a:solidFill>
                  <a:srgbClr val="BF941B"/>
                </a:solidFill>
                <a:latin typeface="Arial Black" panose="020B0604020202020204" pitchFamily="34" charset="0"/>
              </a:rPr>
              <a:t>D</a:t>
            </a:r>
            <a:endParaRPr lang="en-GB" sz="2400" dirty="0">
              <a:solidFill>
                <a:srgbClr val="BF941B"/>
              </a:solidFill>
              <a:effectLst/>
              <a:latin typeface="Arial Black" panose="020B0604020202020204" pitchFamily="34" charset="0"/>
            </a:endParaRPr>
          </a:p>
        </p:txBody>
      </p:sp>
      <p:sp>
        <p:nvSpPr>
          <p:cNvPr id="25" name="Rectangle 24">
            <a:extLst>
              <a:ext uri="{FF2B5EF4-FFF2-40B4-BE49-F238E27FC236}">
                <a16:creationId xmlns:a16="http://schemas.microsoft.com/office/drawing/2014/main" id="{1862422F-5758-084B-90B8-AA80FC6E9253}"/>
              </a:ext>
            </a:extLst>
          </p:cNvPr>
          <p:cNvSpPr/>
          <p:nvPr/>
        </p:nvSpPr>
        <p:spPr>
          <a:xfrm>
            <a:off x="1037729" y="3572164"/>
            <a:ext cx="2553994"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7.6 Billion lbs</a:t>
            </a:r>
          </a:p>
          <a:p>
            <a:r>
              <a:rPr lang="en-GB" sz="2400" dirty="0">
                <a:solidFill>
                  <a:schemeClr val="tx1">
                    <a:lumMod val="85000"/>
                    <a:lumOff val="15000"/>
                  </a:schemeClr>
                </a:solidFill>
                <a:latin typeface="Arial" panose="020B0604020202020204" pitchFamily="34" charset="0"/>
              </a:rPr>
              <a:t>M+I Resources</a:t>
            </a:r>
            <a:endParaRPr lang="en-GB" sz="2400" dirty="0">
              <a:solidFill>
                <a:schemeClr val="tx1">
                  <a:lumMod val="85000"/>
                  <a:lumOff val="15000"/>
                </a:schemeClr>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3703A995-02E3-E14D-8EC5-EE251E57F091}"/>
              </a:ext>
            </a:extLst>
          </p:cNvPr>
          <p:cNvSpPr/>
          <p:nvPr/>
        </p:nvSpPr>
        <p:spPr>
          <a:xfrm>
            <a:off x="843725" y="4403161"/>
            <a:ext cx="3159432"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+3.1 Billion lbs</a:t>
            </a:r>
          </a:p>
          <a:p>
            <a:pPr marL="180000"/>
            <a:r>
              <a:rPr lang="en-GB" sz="2400" dirty="0">
                <a:solidFill>
                  <a:schemeClr val="tx1">
                    <a:lumMod val="85000"/>
                    <a:lumOff val="15000"/>
                  </a:schemeClr>
                </a:solidFill>
                <a:latin typeface="Arial" panose="020B0604020202020204" pitchFamily="34" charset="0"/>
              </a:rPr>
              <a:t>Inferred Resources</a:t>
            </a:r>
            <a:endParaRPr lang="en-GB" sz="2400" dirty="0">
              <a:solidFill>
                <a:schemeClr val="tx1">
                  <a:lumMod val="85000"/>
                  <a:lumOff val="15000"/>
                </a:schemeClr>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B3DC5F78-5206-6A40-A26B-48121910F9DC}"/>
              </a:ext>
            </a:extLst>
          </p:cNvPr>
          <p:cNvSpPr/>
          <p:nvPr/>
        </p:nvSpPr>
        <p:spPr>
          <a:xfrm>
            <a:off x="4334095" y="3572164"/>
            <a:ext cx="2760503" cy="830997"/>
          </a:xfrm>
          <a:prstGeom prst="rect">
            <a:avLst/>
          </a:prstGeom>
        </p:spPr>
        <p:txBody>
          <a:bodyPr wrap="square">
            <a:spAutoFit/>
          </a:bodyPr>
          <a:lstStyle/>
          <a:p>
            <a:r>
              <a:rPr lang="en-GB" sz="2400" dirty="0">
                <a:solidFill>
                  <a:schemeClr val="tx1">
                    <a:lumMod val="85000"/>
                    <a:lumOff val="15000"/>
                  </a:schemeClr>
                </a:solidFill>
                <a:latin typeface="Arial Black" panose="020B0604020202020204" pitchFamily="34" charset="0"/>
              </a:rPr>
              <a:t>14.8 Million oz</a:t>
            </a:r>
          </a:p>
          <a:p>
            <a:r>
              <a:rPr lang="en-GB" sz="2400" dirty="0">
                <a:solidFill>
                  <a:schemeClr val="tx1">
                    <a:lumMod val="85000"/>
                    <a:lumOff val="15000"/>
                  </a:schemeClr>
                </a:solidFill>
                <a:latin typeface="Arial" panose="020B0604020202020204" pitchFamily="34" charset="0"/>
              </a:rPr>
              <a:t>M+I Resources</a:t>
            </a:r>
            <a:endParaRPr lang="en-GB" sz="2400" dirty="0">
              <a:solidFill>
                <a:schemeClr val="tx1">
                  <a:lumMod val="85000"/>
                  <a:lumOff val="15000"/>
                </a:schemeClr>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11780C56-1A5D-0D43-8617-FDD618BDA9F6}"/>
              </a:ext>
            </a:extLst>
          </p:cNvPr>
          <p:cNvSpPr/>
          <p:nvPr/>
        </p:nvSpPr>
        <p:spPr>
          <a:xfrm>
            <a:off x="4334095" y="4392185"/>
            <a:ext cx="3159432" cy="830997"/>
          </a:xfrm>
          <a:prstGeom prst="rect">
            <a:avLst/>
          </a:prstGeom>
        </p:spPr>
        <p:txBody>
          <a:bodyPr wrap="square" lIns="90000">
            <a:spAutoFit/>
          </a:bodyPr>
          <a:lstStyle/>
          <a:p>
            <a:r>
              <a:rPr lang="en-GB" sz="2400" dirty="0">
                <a:solidFill>
                  <a:schemeClr val="tx1">
                    <a:lumMod val="85000"/>
                    <a:lumOff val="15000"/>
                  </a:schemeClr>
                </a:solidFill>
                <a:latin typeface="Arial Black" panose="020B0604020202020204" pitchFamily="34" charset="0"/>
              </a:rPr>
              <a:t>+6.3 Million oz</a:t>
            </a:r>
          </a:p>
          <a:p>
            <a:pPr marL="0" lvl="1"/>
            <a:r>
              <a:rPr lang="en-GB" sz="2400" dirty="0">
                <a:solidFill>
                  <a:schemeClr val="tx1">
                    <a:lumMod val="85000"/>
                    <a:lumOff val="15000"/>
                  </a:schemeClr>
                </a:solidFill>
                <a:latin typeface="Arial" panose="020B0604020202020204" pitchFamily="34" charset="0"/>
              </a:rPr>
              <a:t>Inferred Resources</a:t>
            </a:r>
            <a:endParaRPr lang="en-GB" sz="2400" dirty="0">
              <a:solidFill>
                <a:schemeClr val="tx1">
                  <a:lumMod val="85000"/>
                  <a:lumOff val="15000"/>
                </a:schemeClr>
              </a:solidFill>
              <a:effectLst/>
              <a:latin typeface="Arial" panose="020B0604020202020204" pitchFamily="34" charset="0"/>
            </a:endParaRPr>
          </a:p>
        </p:txBody>
      </p:sp>
      <p:cxnSp>
        <p:nvCxnSpPr>
          <p:cNvPr id="30" name="Straight Connector 29">
            <a:extLst>
              <a:ext uri="{FF2B5EF4-FFF2-40B4-BE49-F238E27FC236}">
                <a16:creationId xmlns:a16="http://schemas.microsoft.com/office/drawing/2014/main" id="{C38D2FCC-EE39-F24A-B02A-0D41279FCCED}"/>
              </a:ext>
            </a:extLst>
          </p:cNvPr>
          <p:cNvCxnSpPr>
            <a:cxnSpLocks/>
          </p:cNvCxnSpPr>
          <p:nvPr/>
        </p:nvCxnSpPr>
        <p:spPr>
          <a:xfrm>
            <a:off x="3987026" y="2865596"/>
            <a:ext cx="0" cy="224413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B8B123-9379-184D-92F3-FB8FCC737F81}"/>
              </a:ext>
            </a:extLst>
          </p:cNvPr>
          <p:cNvCxnSpPr>
            <a:cxnSpLocks/>
          </p:cNvCxnSpPr>
          <p:nvPr/>
        </p:nvCxnSpPr>
        <p:spPr>
          <a:xfrm flipH="1">
            <a:off x="929387" y="3495461"/>
            <a:ext cx="615596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descr="A black and white image of a person's face&#10;&#10;Description automatically generated with low confidence">
            <a:extLst>
              <a:ext uri="{FF2B5EF4-FFF2-40B4-BE49-F238E27FC236}">
                <a16:creationId xmlns:a16="http://schemas.microsoft.com/office/drawing/2014/main" id="{0B2DE4A6-A67E-2C4D-B267-53B990096B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676937" y="6418127"/>
            <a:ext cx="329376" cy="329376"/>
          </a:xfrm>
          <a:prstGeom prst="rect">
            <a:avLst/>
          </a:prstGeom>
        </p:spPr>
      </p:pic>
      <p:sp>
        <p:nvSpPr>
          <p:cNvPr id="3" name="Footer Placeholder 2">
            <a:extLst>
              <a:ext uri="{FF2B5EF4-FFF2-40B4-BE49-F238E27FC236}">
                <a16:creationId xmlns:a16="http://schemas.microsoft.com/office/drawing/2014/main" id="{A935BCCA-E204-8F43-903A-037FAA01CF71}"/>
              </a:ext>
            </a:extLst>
          </p:cNvPr>
          <p:cNvSpPr>
            <a:spLocks noGrp="1"/>
          </p:cNvSpPr>
          <p:nvPr>
            <p:ph type="ftr" sz="quarter" idx="11"/>
          </p:nvPr>
        </p:nvSpPr>
        <p:spPr>
          <a:xfrm>
            <a:off x="281218" y="6392839"/>
            <a:ext cx="9613855" cy="353943"/>
          </a:xfrm>
        </p:spPr>
        <p:txBody>
          <a:bodyPr/>
          <a:lstStyle/>
          <a:p>
            <a:r>
              <a:rPr lang="en-US" dirty="0">
                <a:solidFill>
                  <a:schemeClr val="tx1">
                    <a:lumMod val="85000"/>
                    <a:lumOff val="15000"/>
                  </a:schemeClr>
                </a:solidFill>
              </a:rPr>
              <a:t>Source: Casino Copper-Gold 2022 Feasibility Study. US$3.60/lb copper, US$1,700/oz gold, US$22/oz silver, and US$14/lb moly.</a:t>
            </a:r>
          </a:p>
          <a:p>
            <a:r>
              <a:rPr lang="en-US" dirty="0">
                <a:solidFill>
                  <a:schemeClr val="tx1">
                    <a:lumMod val="85000"/>
                    <a:lumOff val="15000"/>
                  </a:schemeClr>
                </a:solidFill>
              </a:rPr>
              <a:t>See “Notes” in Appendix.</a:t>
            </a:r>
          </a:p>
        </p:txBody>
      </p:sp>
    </p:spTree>
    <p:extLst>
      <p:ext uri="{BB962C8B-B14F-4D97-AF65-F5344CB8AC3E}">
        <p14:creationId xmlns:p14="http://schemas.microsoft.com/office/powerpoint/2010/main" val="20945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B0061E-5BFB-26B3-AEB9-0E2DE57DABB3}"/>
              </a:ext>
            </a:extLst>
          </p:cNvPr>
          <p:cNvPicPr>
            <a:picLocks noChangeAspect="1"/>
          </p:cNvPicPr>
          <p:nvPr/>
        </p:nvPicPr>
        <p:blipFill rotWithShape="1">
          <a:blip r:embed="rId2"/>
          <a:srcRect l="-109" t="16282" r="1103" b="-16282"/>
          <a:stretch/>
        </p:blipFill>
        <p:spPr>
          <a:xfrm>
            <a:off x="-9215" y="30935"/>
            <a:ext cx="12201215" cy="8200339"/>
          </a:xfrm>
          <a:prstGeom prst="rect">
            <a:avLst/>
          </a:prstGeom>
        </p:spPr>
      </p:pic>
      <p:grpSp>
        <p:nvGrpSpPr>
          <p:cNvPr id="5" name="Group 4">
            <a:extLst>
              <a:ext uri="{FF2B5EF4-FFF2-40B4-BE49-F238E27FC236}">
                <a16:creationId xmlns:a16="http://schemas.microsoft.com/office/drawing/2014/main" id="{CA3A6A62-A1B2-DF4D-9A0C-B01240885421}"/>
              </a:ext>
            </a:extLst>
          </p:cNvPr>
          <p:cNvGrpSpPr/>
          <p:nvPr/>
        </p:nvGrpSpPr>
        <p:grpSpPr>
          <a:xfrm>
            <a:off x="3413468" y="2265405"/>
            <a:ext cx="5365064" cy="1449861"/>
            <a:chOff x="-1" y="1179795"/>
            <a:chExt cx="5317931" cy="1360902"/>
          </a:xfrm>
        </p:grpSpPr>
        <p:pic>
          <p:nvPicPr>
            <p:cNvPr id="6" name="Picture 5">
              <a:extLst>
                <a:ext uri="{FF2B5EF4-FFF2-40B4-BE49-F238E27FC236}">
                  <a16:creationId xmlns:a16="http://schemas.microsoft.com/office/drawing/2014/main" id="{BD6DE51F-7F46-924A-B661-6143A8E0247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79795"/>
              <a:ext cx="5317929" cy="1360902"/>
            </a:xfrm>
            <a:prstGeom prst="rect">
              <a:avLst/>
            </a:prstGeom>
          </p:spPr>
        </p:pic>
        <p:pic>
          <p:nvPicPr>
            <p:cNvPr id="7" name="Picture 6">
              <a:extLst>
                <a:ext uri="{FF2B5EF4-FFF2-40B4-BE49-F238E27FC236}">
                  <a16:creationId xmlns:a16="http://schemas.microsoft.com/office/drawing/2014/main" id="{6180EFD6-7EED-0B47-A418-60EB0B96578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317469"/>
              <a:ext cx="828325" cy="1039458"/>
            </a:xfrm>
            <a:prstGeom prst="rect">
              <a:avLst/>
            </a:prstGeom>
            <a:effectLst>
              <a:outerShdw blurRad="50800" dist="38100" dir="2700000" algn="tl" rotWithShape="0">
                <a:prstClr val="black">
                  <a:alpha val="40000"/>
                </a:prstClr>
              </a:outerShdw>
            </a:effectLst>
          </p:spPr>
        </p:pic>
      </p:grpSp>
      <p:sp>
        <p:nvSpPr>
          <p:cNvPr id="3" name="Title 1">
            <a:extLst>
              <a:ext uri="{FF2B5EF4-FFF2-40B4-BE49-F238E27FC236}">
                <a16:creationId xmlns:a16="http://schemas.microsoft.com/office/drawing/2014/main" id="{F76437F4-FC68-4921-B621-F8D784CB8CEA}"/>
              </a:ext>
            </a:extLst>
          </p:cNvPr>
          <p:cNvSpPr>
            <a:spLocks noGrp="1"/>
          </p:cNvSpPr>
          <p:nvPr>
            <p:ph type="title"/>
          </p:nvPr>
        </p:nvSpPr>
        <p:spPr>
          <a:xfrm>
            <a:off x="271849" y="2689493"/>
            <a:ext cx="12192000" cy="587832"/>
          </a:xfrm>
        </p:spPr>
        <p:txBody>
          <a:bodyPr>
            <a:noAutofit/>
          </a:bodyPr>
          <a:lstStyle/>
          <a:p>
            <a:pPr algn="ctr"/>
            <a:r>
              <a:rPr lang="en-US" sz="2200" b="1" cap="all" dirty="0">
                <a:solidFill>
                  <a:schemeClr val="bg1"/>
                </a:solidFill>
                <a:latin typeface="Arial Black" panose="020B0604020202020204" pitchFamily="34" charset="0"/>
                <a:cs typeface="Arial Black" panose="020B0604020202020204" pitchFamily="34" charset="0"/>
              </a:rPr>
              <a:t>Casino </a:t>
            </a:r>
            <a:br>
              <a:rPr lang="en-US" sz="2200" b="1" cap="all" dirty="0">
                <a:solidFill>
                  <a:schemeClr val="bg1"/>
                </a:solidFill>
                <a:latin typeface="Arial Black" panose="020B0604020202020204" pitchFamily="34" charset="0"/>
                <a:cs typeface="Arial Black" panose="020B0604020202020204" pitchFamily="34" charset="0"/>
              </a:rPr>
            </a:br>
            <a:r>
              <a:rPr lang="en-US" sz="2200" b="1" cap="all" dirty="0">
                <a:solidFill>
                  <a:schemeClr val="bg1"/>
                </a:solidFill>
                <a:latin typeface="Arial Black" panose="020B0604020202020204" pitchFamily="34" charset="0"/>
                <a:cs typeface="Arial Black" panose="020B0604020202020204" pitchFamily="34" charset="0"/>
              </a:rPr>
              <a:t>Copper-Gold Project</a:t>
            </a:r>
            <a:endParaRPr lang="en-CA" sz="2200" b="1" cap="all" dirty="0">
              <a:solidFill>
                <a:schemeClr val="bg1"/>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A5997EC7-CF02-D342-AD77-5C6D1AD608C6}"/>
              </a:ext>
            </a:extLst>
          </p:cNvPr>
          <p:cNvSpPr/>
          <p:nvPr/>
        </p:nvSpPr>
        <p:spPr>
          <a:xfrm>
            <a:off x="3319849" y="2166552"/>
            <a:ext cx="5535827" cy="1631092"/>
          </a:xfrm>
          <a:prstGeom prst="rect">
            <a:avLst/>
          </a:prstGeom>
          <a:noFill/>
          <a:ln w="28575">
            <a:solidFill>
              <a:srgbClr val="A8B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1C910C4-E03B-DB46-8C7E-1E9D9F985D72}"/>
              </a:ext>
            </a:extLst>
          </p:cNvPr>
          <p:cNvCxnSpPr/>
          <p:nvPr/>
        </p:nvCxnSpPr>
        <p:spPr>
          <a:xfrm>
            <a:off x="8855676" y="2957384"/>
            <a:ext cx="3336324" cy="0"/>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03EE08-2BA0-5149-B711-9601AAE463F9}"/>
              </a:ext>
            </a:extLst>
          </p:cNvPr>
          <p:cNvCxnSpPr>
            <a:cxnSpLocks/>
          </p:cNvCxnSpPr>
          <p:nvPr/>
        </p:nvCxnSpPr>
        <p:spPr>
          <a:xfrm>
            <a:off x="0" y="2957384"/>
            <a:ext cx="3319272" cy="0"/>
          </a:xfrm>
          <a:prstGeom prst="line">
            <a:avLst/>
          </a:prstGeom>
          <a:ln w="28575">
            <a:solidFill>
              <a:srgbClr val="A8B1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3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FA7C-89FB-0D4D-A60D-9548938952CC}"/>
              </a:ext>
            </a:extLst>
          </p:cNvPr>
          <p:cNvSpPr>
            <a:spLocks noGrp="1"/>
          </p:cNvSpPr>
          <p:nvPr>
            <p:ph type="title"/>
          </p:nvPr>
        </p:nvSpPr>
        <p:spPr/>
        <p:txBody>
          <a:bodyPr>
            <a:normAutofit/>
          </a:bodyPr>
          <a:lstStyle/>
          <a:p>
            <a:r>
              <a:rPr lang="en-CA" dirty="0"/>
              <a:t>CASINO COPPER-GOLD </a:t>
            </a:r>
            <a:r>
              <a:rPr lang="en-CA" b="1" dirty="0">
                <a:solidFill>
                  <a:srgbClr val="46616D"/>
                </a:solidFill>
                <a:latin typeface="Arial Black" panose="020B0604020202020204" pitchFamily="34" charset="0"/>
                <a:cs typeface="Arial Black" panose="020B0604020202020204" pitchFamily="34" charset="0"/>
              </a:rPr>
              <a:t>DEPOSIT</a:t>
            </a:r>
            <a:endParaRPr lang="en-US" b="1" dirty="0">
              <a:solidFill>
                <a:srgbClr val="46616D"/>
              </a:solidFill>
              <a:latin typeface="Arial Black" panose="020B0604020202020204" pitchFamily="34" charset="0"/>
              <a:cs typeface="Arial Black" panose="020B0604020202020204" pitchFamily="34" charset="0"/>
            </a:endParaRPr>
          </a:p>
        </p:txBody>
      </p:sp>
      <p:sp>
        <p:nvSpPr>
          <p:cNvPr id="7" name="Slide Number Placeholder 4">
            <a:extLst>
              <a:ext uri="{FF2B5EF4-FFF2-40B4-BE49-F238E27FC236}">
                <a16:creationId xmlns:a16="http://schemas.microsoft.com/office/drawing/2014/main" id="{83DAC13E-3FF0-8946-8DE9-19D66C0987E5}"/>
              </a:ext>
            </a:extLst>
          </p:cNvPr>
          <p:cNvSpPr>
            <a:spLocks noGrp="1"/>
          </p:cNvSpPr>
          <p:nvPr>
            <p:ph type="sldNum" sz="quarter" idx="12"/>
          </p:nvPr>
        </p:nvSpPr>
        <p:spPr/>
        <p:txBody>
          <a:bodyPr/>
          <a:lstStyle/>
          <a:p>
            <a:fld id="{B4BF503D-18A3-9041-84E8-1916E563D54F}" type="slidenum">
              <a:rPr lang="en-US" smtClean="0"/>
              <a:pPr/>
              <a:t>9</a:t>
            </a:fld>
            <a:endParaRPr lang="en-US" dirty="0"/>
          </a:p>
        </p:txBody>
      </p:sp>
      <p:sp>
        <p:nvSpPr>
          <p:cNvPr id="3" name="Footer Placeholder 2">
            <a:extLst>
              <a:ext uri="{FF2B5EF4-FFF2-40B4-BE49-F238E27FC236}">
                <a16:creationId xmlns:a16="http://schemas.microsoft.com/office/drawing/2014/main" id="{BAA875B4-DDCC-1542-B251-F216C7A14A83}"/>
              </a:ext>
            </a:extLst>
          </p:cNvPr>
          <p:cNvSpPr>
            <a:spLocks noGrp="1"/>
          </p:cNvSpPr>
          <p:nvPr>
            <p:ph type="ftr" sz="quarter" idx="11"/>
          </p:nvPr>
        </p:nvSpPr>
        <p:spPr>
          <a:xfrm>
            <a:off x="281218" y="6458242"/>
            <a:ext cx="9613855" cy="223138"/>
          </a:xfrm>
        </p:spPr>
        <p:txBody>
          <a:bodyPr/>
          <a:lstStyle/>
          <a:p>
            <a:r>
              <a:rPr lang="en-US" dirty="0"/>
              <a:t>Notes: Looking North, North longitudinal section +6958634.51. Based on Casino Copper-Gold 2022 Feasibility Study. See “Notes” in Appendix.</a:t>
            </a:r>
          </a:p>
        </p:txBody>
      </p:sp>
      <p:grpSp>
        <p:nvGrpSpPr>
          <p:cNvPr id="4" name="Group 3">
            <a:extLst>
              <a:ext uri="{FF2B5EF4-FFF2-40B4-BE49-F238E27FC236}">
                <a16:creationId xmlns:a16="http://schemas.microsoft.com/office/drawing/2014/main" id="{0B9F37B6-C660-A6F2-6A6A-4D86DBA166BD}"/>
              </a:ext>
            </a:extLst>
          </p:cNvPr>
          <p:cNvGrpSpPr/>
          <p:nvPr/>
        </p:nvGrpSpPr>
        <p:grpSpPr>
          <a:xfrm>
            <a:off x="128378" y="977965"/>
            <a:ext cx="11935244" cy="4902070"/>
            <a:chOff x="-1" y="1035630"/>
            <a:chExt cx="11935244" cy="4902070"/>
          </a:xfrm>
        </p:grpSpPr>
        <p:pic>
          <p:nvPicPr>
            <p:cNvPr id="6" name="Picture 5">
              <a:extLst>
                <a:ext uri="{FF2B5EF4-FFF2-40B4-BE49-F238E27FC236}">
                  <a16:creationId xmlns:a16="http://schemas.microsoft.com/office/drawing/2014/main" id="{03399350-6F41-72AA-08C0-D784BC57090B}"/>
                </a:ext>
              </a:extLst>
            </p:cNvPr>
            <p:cNvPicPr>
              <a:picLocks noChangeAspect="1"/>
            </p:cNvPicPr>
            <p:nvPr/>
          </p:nvPicPr>
          <p:blipFill rotWithShape="1">
            <a:blip r:embed="rId3"/>
            <a:srcRect l="3675" r="9568" b="15954"/>
            <a:stretch/>
          </p:blipFill>
          <p:spPr>
            <a:xfrm>
              <a:off x="-1" y="1035630"/>
              <a:ext cx="10577439" cy="4616164"/>
            </a:xfrm>
            <a:prstGeom prst="rect">
              <a:avLst/>
            </a:prstGeom>
          </p:spPr>
        </p:pic>
        <p:sp>
          <p:nvSpPr>
            <p:cNvPr id="41" name="Rectangle 40">
              <a:extLst>
                <a:ext uri="{FF2B5EF4-FFF2-40B4-BE49-F238E27FC236}">
                  <a16:creationId xmlns:a16="http://schemas.microsoft.com/office/drawing/2014/main" id="{9EE0754D-F5B0-434B-A6CA-936B9E9E7F26}"/>
                </a:ext>
              </a:extLst>
            </p:cNvPr>
            <p:cNvSpPr/>
            <p:nvPr/>
          </p:nvSpPr>
          <p:spPr>
            <a:xfrm>
              <a:off x="338490" y="1121804"/>
              <a:ext cx="4284310" cy="1091519"/>
            </a:xfrm>
            <a:prstGeom prst="rect">
              <a:avLst/>
            </a:prstGeom>
            <a:solidFill>
              <a:srgbClr val="8B9BAA">
                <a:alpha val="9387"/>
              </a:srgbClr>
            </a:solidFill>
            <a:ln w="6350">
              <a:solidFill>
                <a:srgbClr val="8B9BAA"/>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rtlCol="0" anchor="ctr"/>
            <a:lstStyle/>
            <a:p>
              <a:pPr algn="ctr">
                <a:spcAft>
                  <a:spcPts val="300"/>
                </a:spcAft>
              </a:pPr>
              <a:r>
                <a:rPr lang="en-US" b="1" dirty="0">
                  <a:solidFill>
                    <a:srgbClr val="A56227"/>
                  </a:solidFill>
                  <a:latin typeface="Arial" panose="020B0604020202020204" pitchFamily="34" charset="0"/>
                  <a:cs typeface="Arial" panose="020B0604020202020204" pitchFamily="34" charset="0"/>
                </a:rPr>
                <a:t>HEAP LEACH RESERVE</a:t>
              </a:r>
            </a:p>
            <a:p>
              <a:pPr>
                <a:spcAft>
                  <a:spcPts val="300"/>
                </a:spcAft>
              </a:pPr>
              <a:r>
                <a:rPr lang="en-US" sz="1600" dirty="0">
                  <a:solidFill>
                    <a:srgbClr val="5E5F64"/>
                  </a:solidFill>
                  <a:latin typeface="Arial" panose="020B0604020202020204" pitchFamily="34" charset="0"/>
                  <a:cs typeface="Arial" panose="020B0604020202020204" pitchFamily="34" charset="0"/>
                </a:rPr>
                <a:t>209.6 Million Tonnes @ 0.28 g/t AuEq (P&amp;P)</a:t>
              </a:r>
            </a:p>
          </p:txBody>
        </p:sp>
        <p:sp>
          <p:nvSpPr>
            <p:cNvPr id="42" name="Rectangle 41">
              <a:extLst>
                <a:ext uri="{FF2B5EF4-FFF2-40B4-BE49-F238E27FC236}">
                  <a16:creationId xmlns:a16="http://schemas.microsoft.com/office/drawing/2014/main" id="{32CF40F2-4301-5445-B042-3C3BBC30D65F}"/>
                </a:ext>
              </a:extLst>
            </p:cNvPr>
            <p:cNvSpPr/>
            <p:nvPr/>
          </p:nvSpPr>
          <p:spPr>
            <a:xfrm>
              <a:off x="9301836" y="2402156"/>
              <a:ext cx="1041898" cy="523220"/>
            </a:xfrm>
            <a:prstGeom prst="rect">
              <a:avLst/>
            </a:prstGeom>
          </p:spPr>
          <p:txBody>
            <a:bodyPr wrap="square" anchor="ctr">
              <a:spAutoFit/>
            </a:bodyPr>
            <a:lstStyle/>
            <a:p>
              <a:pPr algn="ctr"/>
              <a:r>
                <a:rPr lang="en-US" sz="1400" dirty="0">
                  <a:solidFill>
                    <a:srgbClr val="5E5F64"/>
                  </a:solidFill>
                  <a:latin typeface="Arial" panose="020B0604020202020204" pitchFamily="34" charset="0"/>
                  <a:cs typeface="Arial" panose="020B0604020202020204" pitchFamily="34" charset="0"/>
                </a:rPr>
                <a:t>Final Pit Outline</a:t>
              </a:r>
            </a:p>
          </p:txBody>
        </p:sp>
        <p:grpSp>
          <p:nvGrpSpPr>
            <p:cNvPr id="44" name="Group 43">
              <a:extLst>
                <a:ext uri="{FF2B5EF4-FFF2-40B4-BE49-F238E27FC236}">
                  <a16:creationId xmlns:a16="http://schemas.microsoft.com/office/drawing/2014/main" id="{E0C65423-AD1B-904B-8BD4-27DCA536E8B5}"/>
                </a:ext>
              </a:extLst>
            </p:cNvPr>
            <p:cNvGrpSpPr/>
            <p:nvPr/>
          </p:nvGrpSpPr>
          <p:grpSpPr>
            <a:xfrm>
              <a:off x="10892822" y="2037910"/>
              <a:ext cx="1042421" cy="3060668"/>
              <a:chOff x="11025975" y="2235232"/>
              <a:chExt cx="1042421" cy="3060668"/>
            </a:xfrm>
          </p:grpSpPr>
          <p:sp>
            <p:nvSpPr>
              <p:cNvPr id="45" name="Rectangle 44">
                <a:extLst>
                  <a:ext uri="{FF2B5EF4-FFF2-40B4-BE49-F238E27FC236}">
                    <a16:creationId xmlns:a16="http://schemas.microsoft.com/office/drawing/2014/main" id="{AAFF909A-DACD-3546-9BB7-9686F34E2EFF}"/>
                  </a:ext>
                </a:extLst>
              </p:cNvPr>
              <p:cNvSpPr/>
              <p:nvPr/>
            </p:nvSpPr>
            <p:spPr>
              <a:xfrm>
                <a:off x="11025976" y="2235232"/>
                <a:ext cx="1042420" cy="3060668"/>
              </a:xfrm>
              <a:prstGeom prst="rect">
                <a:avLst/>
              </a:prstGeom>
              <a:solidFill>
                <a:schemeClr val="bg1"/>
              </a:solidFill>
              <a:ln w="6350">
                <a:solidFill>
                  <a:srgbClr val="8B9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descr="A picture containing map&#10;&#10;Description automatically generated">
                <a:extLst>
                  <a:ext uri="{FF2B5EF4-FFF2-40B4-BE49-F238E27FC236}">
                    <a16:creationId xmlns:a16="http://schemas.microsoft.com/office/drawing/2014/main" id="{C74CD5BE-AD13-0F4D-8FE1-A5DD9DFE3C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56367" y="2670339"/>
                <a:ext cx="266254" cy="2475952"/>
              </a:xfrm>
              <a:prstGeom prst="rect">
                <a:avLst/>
              </a:prstGeom>
            </p:spPr>
          </p:pic>
          <p:sp>
            <p:nvSpPr>
              <p:cNvPr id="47" name="TextBox 46">
                <a:extLst>
                  <a:ext uri="{FF2B5EF4-FFF2-40B4-BE49-F238E27FC236}">
                    <a16:creationId xmlns:a16="http://schemas.microsoft.com/office/drawing/2014/main" id="{8354DFD7-835D-9544-BC64-5DC1DFF603A6}"/>
                  </a:ext>
                </a:extLst>
              </p:cNvPr>
              <p:cNvSpPr txBox="1"/>
              <p:nvPr/>
            </p:nvSpPr>
            <p:spPr>
              <a:xfrm>
                <a:off x="11025975" y="2324386"/>
                <a:ext cx="935632" cy="307777"/>
              </a:xfrm>
              <a:prstGeom prst="rect">
                <a:avLst/>
              </a:prstGeom>
              <a:noFill/>
            </p:spPr>
            <p:txBody>
              <a:bodyPr wrap="square" rtlCol="0">
                <a:spAutoFit/>
              </a:bodyPr>
              <a:lstStyle/>
              <a:p>
                <a:pPr algn="ctr"/>
                <a:r>
                  <a:rPr lang="en-US" sz="1400" b="1" dirty="0">
                    <a:solidFill>
                      <a:srgbClr val="A56227"/>
                    </a:solidFill>
                    <a:latin typeface="Arial" panose="020B0604020202020204" pitchFamily="34" charset="0"/>
                    <a:cs typeface="Arial" panose="020B0604020202020204" pitchFamily="34" charset="0"/>
                  </a:rPr>
                  <a:t>CuEq</a:t>
                </a:r>
              </a:p>
            </p:txBody>
          </p:sp>
          <p:sp>
            <p:nvSpPr>
              <p:cNvPr id="48" name="TextBox 47">
                <a:extLst>
                  <a:ext uri="{FF2B5EF4-FFF2-40B4-BE49-F238E27FC236}">
                    <a16:creationId xmlns:a16="http://schemas.microsoft.com/office/drawing/2014/main" id="{CC3A0E2A-7825-FB40-B4AC-DB3EFE68AEDB}"/>
                  </a:ext>
                </a:extLst>
              </p:cNvPr>
              <p:cNvSpPr txBox="1"/>
              <p:nvPr/>
            </p:nvSpPr>
            <p:spPr>
              <a:xfrm>
                <a:off x="11493791" y="2811192"/>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1.0</a:t>
                </a:r>
              </a:p>
            </p:txBody>
          </p:sp>
          <p:sp>
            <p:nvSpPr>
              <p:cNvPr id="49" name="TextBox 48">
                <a:extLst>
                  <a:ext uri="{FF2B5EF4-FFF2-40B4-BE49-F238E27FC236}">
                    <a16:creationId xmlns:a16="http://schemas.microsoft.com/office/drawing/2014/main" id="{D8A68C7A-01BD-AD47-8365-D4D04D4A4AC9}"/>
                  </a:ext>
                </a:extLst>
              </p:cNvPr>
              <p:cNvSpPr txBox="1"/>
              <p:nvPr/>
            </p:nvSpPr>
            <p:spPr>
              <a:xfrm>
                <a:off x="11493791" y="3122698"/>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0.8</a:t>
                </a:r>
              </a:p>
            </p:txBody>
          </p:sp>
          <p:sp>
            <p:nvSpPr>
              <p:cNvPr id="50" name="TextBox 49">
                <a:extLst>
                  <a:ext uri="{FF2B5EF4-FFF2-40B4-BE49-F238E27FC236}">
                    <a16:creationId xmlns:a16="http://schemas.microsoft.com/office/drawing/2014/main" id="{2050E538-45C0-2C46-95E7-20CA835B37CB}"/>
                  </a:ext>
                </a:extLst>
              </p:cNvPr>
              <p:cNvSpPr txBox="1"/>
              <p:nvPr/>
            </p:nvSpPr>
            <p:spPr>
              <a:xfrm>
                <a:off x="11493791" y="3416273"/>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0.6</a:t>
                </a:r>
              </a:p>
            </p:txBody>
          </p:sp>
          <p:sp>
            <p:nvSpPr>
              <p:cNvPr id="51" name="TextBox 50">
                <a:extLst>
                  <a:ext uri="{FF2B5EF4-FFF2-40B4-BE49-F238E27FC236}">
                    <a16:creationId xmlns:a16="http://schemas.microsoft.com/office/drawing/2014/main" id="{C7BBA220-E7BA-ED4C-A6F4-2BAC435CC7A0}"/>
                  </a:ext>
                </a:extLst>
              </p:cNvPr>
              <p:cNvSpPr txBox="1"/>
              <p:nvPr/>
            </p:nvSpPr>
            <p:spPr>
              <a:xfrm>
                <a:off x="11493791" y="3700882"/>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0.4</a:t>
                </a:r>
              </a:p>
            </p:txBody>
          </p:sp>
          <p:sp>
            <p:nvSpPr>
              <p:cNvPr id="52" name="TextBox 51">
                <a:extLst>
                  <a:ext uri="{FF2B5EF4-FFF2-40B4-BE49-F238E27FC236}">
                    <a16:creationId xmlns:a16="http://schemas.microsoft.com/office/drawing/2014/main" id="{EED6B360-94D0-DD41-8EC2-071B89A0C6DE}"/>
                  </a:ext>
                </a:extLst>
              </p:cNvPr>
              <p:cNvSpPr txBox="1"/>
              <p:nvPr/>
            </p:nvSpPr>
            <p:spPr>
              <a:xfrm>
                <a:off x="11493791" y="4021351"/>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0.3</a:t>
                </a:r>
              </a:p>
            </p:txBody>
          </p:sp>
          <p:sp>
            <p:nvSpPr>
              <p:cNvPr id="53" name="TextBox 52">
                <a:extLst>
                  <a:ext uri="{FF2B5EF4-FFF2-40B4-BE49-F238E27FC236}">
                    <a16:creationId xmlns:a16="http://schemas.microsoft.com/office/drawing/2014/main" id="{132ADAFD-EDB4-1F42-8135-0E8468CA175C}"/>
                  </a:ext>
                </a:extLst>
              </p:cNvPr>
              <p:cNvSpPr txBox="1"/>
              <p:nvPr/>
            </p:nvSpPr>
            <p:spPr>
              <a:xfrm>
                <a:off x="11493791" y="4314928"/>
                <a:ext cx="433132" cy="276999"/>
              </a:xfrm>
              <a:prstGeom prst="rect">
                <a:avLst/>
              </a:prstGeom>
              <a:noFill/>
            </p:spPr>
            <p:txBody>
              <a:bodyPr wrap="squar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0.2</a:t>
                </a:r>
              </a:p>
            </p:txBody>
          </p:sp>
          <p:sp>
            <p:nvSpPr>
              <p:cNvPr id="54" name="TextBox 53">
                <a:extLst>
                  <a:ext uri="{FF2B5EF4-FFF2-40B4-BE49-F238E27FC236}">
                    <a16:creationId xmlns:a16="http://schemas.microsoft.com/office/drawing/2014/main" id="{44608220-4C16-D84B-898E-FB3A083B19FA}"/>
                  </a:ext>
                </a:extLst>
              </p:cNvPr>
              <p:cNvSpPr txBox="1"/>
              <p:nvPr/>
            </p:nvSpPr>
            <p:spPr>
              <a:xfrm>
                <a:off x="11498273" y="4630913"/>
                <a:ext cx="397866" cy="276999"/>
              </a:xfrm>
              <a:prstGeom prst="rect">
                <a:avLst/>
              </a:prstGeom>
              <a:noFill/>
            </p:spPr>
            <p:txBody>
              <a:bodyPr wrap="none" rtlCol="0">
                <a:spAutoFit/>
              </a:bodyPr>
              <a:lstStyle/>
              <a:p>
                <a:r>
                  <a:rPr lang="en-US" sz="1200" dirty="0">
                    <a:solidFill>
                      <a:schemeClr val="bg2">
                        <a:lumMod val="25000"/>
                      </a:schemeClr>
                    </a:solidFill>
                    <a:latin typeface="Arial" panose="020B0604020202020204" pitchFamily="34" charset="0"/>
                    <a:cs typeface="Arial" panose="020B0604020202020204" pitchFamily="34" charset="0"/>
                  </a:rPr>
                  <a:t>0.1</a:t>
                </a:r>
              </a:p>
            </p:txBody>
          </p:sp>
        </p:grpSp>
        <p:cxnSp>
          <p:nvCxnSpPr>
            <p:cNvPr id="55" name="Straight Connector 54">
              <a:extLst>
                <a:ext uri="{FF2B5EF4-FFF2-40B4-BE49-F238E27FC236}">
                  <a16:creationId xmlns:a16="http://schemas.microsoft.com/office/drawing/2014/main" id="{248B8487-0BE8-E84A-92EC-22E632A7A02E}"/>
                </a:ext>
              </a:extLst>
            </p:cNvPr>
            <p:cNvCxnSpPr>
              <a:cxnSpLocks/>
            </p:cNvCxnSpPr>
            <p:nvPr/>
          </p:nvCxnSpPr>
          <p:spPr>
            <a:xfrm>
              <a:off x="5732162" y="1480233"/>
              <a:ext cx="0" cy="4032084"/>
            </a:xfrm>
            <a:prstGeom prst="line">
              <a:avLst/>
            </a:prstGeom>
            <a:ln w="28575">
              <a:solidFill>
                <a:srgbClr val="A5A5A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B98FF84-4710-1D43-AF72-3BC0EC402C0C}"/>
                </a:ext>
              </a:extLst>
            </p:cNvPr>
            <p:cNvCxnSpPr>
              <a:cxnSpLocks/>
            </p:cNvCxnSpPr>
            <p:nvPr/>
          </p:nvCxnSpPr>
          <p:spPr>
            <a:xfrm>
              <a:off x="8750338" y="1472284"/>
              <a:ext cx="0" cy="4032084"/>
            </a:xfrm>
            <a:prstGeom prst="line">
              <a:avLst/>
            </a:prstGeom>
            <a:ln w="28575">
              <a:solidFill>
                <a:srgbClr val="A5A5A5"/>
              </a:solidFill>
              <a:prstDash val="sysDash"/>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B2642FAD-8A18-F746-8024-5498B2CC0609}"/>
                </a:ext>
              </a:extLst>
            </p:cNvPr>
            <p:cNvSpPr/>
            <p:nvPr/>
          </p:nvSpPr>
          <p:spPr>
            <a:xfrm>
              <a:off x="5758387" y="1487518"/>
              <a:ext cx="2997674" cy="4032084"/>
            </a:xfrm>
            <a:prstGeom prst="rect">
              <a:avLst/>
            </a:prstGeom>
            <a:solidFill>
              <a:srgbClr val="A56227">
                <a:alpha val="88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3B0FA6D-89F0-8842-B4B2-E3E83295867E}"/>
                </a:ext>
              </a:extLst>
            </p:cNvPr>
            <p:cNvSpPr/>
            <p:nvPr/>
          </p:nvSpPr>
          <p:spPr>
            <a:xfrm>
              <a:off x="5733785" y="1563341"/>
              <a:ext cx="2990324" cy="400110"/>
            </a:xfrm>
            <a:prstGeom prst="rect">
              <a:avLst/>
            </a:prstGeom>
          </p:spPr>
          <p:txBody>
            <a:bodyPr wrap="square" anchor="ctr">
              <a:spAutoFit/>
            </a:bodyPr>
            <a:lstStyle/>
            <a:p>
              <a:pPr algn="ctr"/>
              <a:r>
                <a:rPr lang="en-US" sz="2000" b="1" dirty="0">
                  <a:solidFill>
                    <a:srgbClr val="A56227"/>
                  </a:solidFill>
                  <a:latin typeface="Arial" panose="020B0604020202020204" pitchFamily="34" charset="0"/>
                  <a:cs typeface="Arial" panose="020B0604020202020204" pitchFamily="34" charset="0"/>
                </a:rPr>
                <a:t>Core Zone</a:t>
              </a:r>
            </a:p>
          </p:txBody>
        </p:sp>
        <p:cxnSp>
          <p:nvCxnSpPr>
            <p:cNvPr id="60" name="Straight Arrow Connector 59">
              <a:extLst>
                <a:ext uri="{FF2B5EF4-FFF2-40B4-BE49-F238E27FC236}">
                  <a16:creationId xmlns:a16="http://schemas.microsoft.com/office/drawing/2014/main" id="{0004ACFD-0A91-4A42-97E6-0BD81F4D463F}"/>
                </a:ext>
              </a:extLst>
            </p:cNvPr>
            <p:cNvCxnSpPr>
              <a:cxnSpLocks/>
            </p:cNvCxnSpPr>
            <p:nvPr/>
          </p:nvCxnSpPr>
          <p:spPr>
            <a:xfrm flipV="1">
              <a:off x="2843561" y="3108367"/>
              <a:ext cx="1209692" cy="1718402"/>
            </a:xfrm>
            <a:prstGeom prst="straightConnector1">
              <a:avLst/>
            </a:prstGeom>
            <a:ln w="19050">
              <a:solidFill>
                <a:srgbClr val="A8B1B3"/>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F771A4FD-C1DC-403C-A4E6-FCD020F06ECC}"/>
                </a:ext>
              </a:extLst>
            </p:cNvPr>
            <p:cNvPicPr>
              <a:picLocks noChangeAspect="1"/>
            </p:cNvPicPr>
            <p:nvPr/>
          </p:nvPicPr>
          <p:blipFill>
            <a:blip r:embed="rId5"/>
            <a:stretch>
              <a:fillRect/>
            </a:stretch>
          </p:blipFill>
          <p:spPr>
            <a:xfrm>
              <a:off x="6427695" y="5651793"/>
              <a:ext cx="1671528" cy="191815"/>
            </a:xfrm>
            <a:prstGeom prst="rect">
              <a:avLst/>
            </a:prstGeom>
          </p:spPr>
        </p:pic>
        <p:cxnSp>
          <p:nvCxnSpPr>
            <p:cNvPr id="10" name="Straight Arrow Connector 9">
              <a:extLst>
                <a:ext uri="{FF2B5EF4-FFF2-40B4-BE49-F238E27FC236}">
                  <a16:creationId xmlns:a16="http://schemas.microsoft.com/office/drawing/2014/main" id="{9523C352-C429-0342-B038-215383BA4AD6}"/>
                </a:ext>
              </a:extLst>
            </p:cNvPr>
            <p:cNvCxnSpPr>
              <a:cxnSpLocks/>
            </p:cNvCxnSpPr>
            <p:nvPr/>
          </p:nvCxnSpPr>
          <p:spPr>
            <a:xfrm>
              <a:off x="3499338" y="2213323"/>
              <a:ext cx="553914" cy="400547"/>
            </a:xfrm>
            <a:prstGeom prst="straightConnector1">
              <a:avLst/>
            </a:prstGeom>
            <a:ln w="19050">
              <a:solidFill>
                <a:srgbClr val="A8B1B3"/>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62BB718A-9B1F-FF44-B259-52E3608BD03B}"/>
                </a:ext>
              </a:extLst>
            </p:cNvPr>
            <p:cNvSpPr/>
            <p:nvPr/>
          </p:nvSpPr>
          <p:spPr>
            <a:xfrm>
              <a:off x="318517" y="4826769"/>
              <a:ext cx="4330924" cy="1110931"/>
            </a:xfrm>
            <a:prstGeom prst="rect">
              <a:avLst/>
            </a:prstGeom>
            <a:solidFill>
              <a:srgbClr val="8B9BAA">
                <a:alpha val="9387"/>
              </a:srgbClr>
            </a:solidFill>
            <a:ln w="6350">
              <a:solidFill>
                <a:srgbClr val="8B9BAA"/>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08000" rtlCol="0" anchor="ctr"/>
            <a:lstStyle/>
            <a:p>
              <a:pPr algn="ctr">
                <a:spcAft>
                  <a:spcPts val="300"/>
                </a:spcAft>
              </a:pPr>
              <a:r>
                <a:rPr lang="en-US" b="1" dirty="0">
                  <a:solidFill>
                    <a:srgbClr val="A56227"/>
                  </a:solidFill>
                  <a:latin typeface="Arial" panose="020B0604020202020204" pitchFamily="34" charset="0"/>
                  <a:cs typeface="Arial" panose="020B0604020202020204" pitchFamily="34" charset="0"/>
                </a:rPr>
                <a:t>MILL RESERVE</a:t>
              </a:r>
            </a:p>
            <a:p>
              <a:pPr>
                <a:spcAft>
                  <a:spcPts val="300"/>
                </a:spcAft>
              </a:pPr>
              <a:r>
                <a:rPr lang="en-US" sz="1600" dirty="0">
                  <a:solidFill>
                    <a:srgbClr val="5E5F64"/>
                  </a:solidFill>
                  <a:latin typeface="Arial" panose="020B0604020202020204" pitchFamily="34" charset="0"/>
                  <a:cs typeface="Arial" panose="020B0604020202020204" pitchFamily="34" charset="0"/>
                </a:rPr>
                <a:t>1.22 Billion Tonnes @ 0.40% CuEq (P&amp;P)</a:t>
              </a:r>
            </a:p>
          </p:txBody>
        </p:sp>
      </p:grpSp>
    </p:spTree>
    <p:extLst>
      <p:ext uri="{BB962C8B-B14F-4D97-AF65-F5344CB8AC3E}">
        <p14:creationId xmlns:p14="http://schemas.microsoft.com/office/powerpoint/2010/main" val="2485921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IQLI" val="&lt;CIQLI Version=&quot;1.5&quot; Path=&quot;X:\W\Clients\Western Copper and Gold\2021\01 Strategic Advisory\Presentation\2024.04.30 IR Deck Charts\Analysis&quot; FileName=&quot;2024.04 Copper Project Benchmarking.xlsx&quot; Address=&quot;'Comps - Multiples'!$P$28:$P$42;'Comps - Multiples'!$Q$28:$Q$42;'Comps - Multiples'!$R$28:$R$42;'Comps - Multiples'!$S$28:$S$42;'Comps - Multiples'!$N$28:$N$42;&quot; SourceObjectGuid=&quot;e45ddff5-fad1-4c41-aa1f-c07f7a01f547&quot; Sheet=&quot;Comps - Multiples&quot; Name=&quot;Chart 7_Range: R26C21_Range: R48C38_xlColumnStacked&quot; SourceType=&quot;2&quot; LastUpdate=&quot;5/1/2024 10:32:18 AM&quot; LinkedText=&quot;&quot; Position=&quot;-1&quot; SourceHeight=&quot;268.8945&quot; SourceWidth=&quot;916.6245&quot; LinkId=&quot;638501563386754835&quot; /&gt;"/>
  <p:tag name="CIQSHAPENAMETAG" val="3cf32f0a-5bec-4596-9929-b574d3480ae8"/>
  <p:tag name="CIQID" val="12"/>
</p:tagLst>
</file>

<file path=ppt/tags/tag2.xml><?xml version="1.0" encoding="utf-8"?>
<p:tagLst xmlns:a="http://schemas.openxmlformats.org/drawingml/2006/main" xmlns:r="http://schemas.openxmlformats.org/officeDocument/2006/relationships" xmlns:p="http://schemas.openxmlformats.org/presentationml/2006/main">
  <p:tag name="CIQLI" val="&lt;CIQLI Version=&quot;1.5&quot; Path=&quot;U:\W\Clients\Western Copper and Gold\2021\01 Strategic Advisory\Presentation\2024.04.30 IR Deck Charts\Analysis&quot; FileName=&quot;2024.04 Copper Project Benchmarking.xlsx&quot; Address=&quot;'Comps - Multiples'!$P$8:$P$22;'Comps - Multiples'!$Q$8:$Q$22;'Comps - Multiples'!$R$8:$R$22;'Comps - Multiples'!$S$8:$S$22;'Comps - Multiples'!$N$8:$N$22;&quot; SourceObjectGuid=&quot;53d22f1c-e539-4a0a-bdf1-b4e58a1ecbca&quot; Sheet=&quot;Comps - Multiples&quot; Name=&quot;Chart 6_Range: R2C21_Range: R23C38_xlColumnStacked&quot; SourceType=&quot;2&quot; LastUpdate=&quot;5/2/2024 12:43:58 PM&quot; LinkedText=&quot;&quot; Position=&quot;-1&quot; SourceHeight=&quot;268.8945&quot; SourceWidth=&quot;916.6245&quot; LinkId=&quot;638502506389550814&quot; /&gt;"/>
  <p:tag name="CIQSHAPENAMETAG" val="30d98a35-40a3-4bf9-b337-e4e783f12a77"/>
  <p:tag name="CIQID" val="18"/>
</p:tagLst>
</file>

<file path=ppt/tags/tag3.xml><?xml version="1.0" encoding="utf-8"?>
<p:tagLst xmlns:a="http://schemas.openxmlformats.org/drawingml/2006/main" xmlns:r="http://schemas.openxmlformats.org/officeDocument/2006/relationships" xmlns:p="http://schemas.openxmlformats.org/presentationml/2006/main">
  <p:tag name="CIQLI" val="&lt;CIQLI Version=&quot;1.5&quot; Path=&quot;U:\W\Clients\Western Copper and Gold\2021\01 Strategic Advisory\Presentation\2024.04.30 IR Deck Charts\Analysis&quot; FileName=&quot;Comparable Capex.xlsx&quot; Address=&quot;'Comparable Capex'!$I$9:$I$74;&quot; SourceObjectGuid=&quot;ebe25df6-702b-4b97-b99d-225cf59a4f1e&quot; Sheet=&quot;Comparable Capex&quot; Name=&quot;Chart 1_Range: R42C30_Range: R72C49_xlColumnClustered&quot; SourceType=&quot;2&quot; LastUpdate=&quot;5/2/2024 12:39:48 PM&quot; LinkedText=&quot;&quot; Position=&quot;-1&quot; SourceHeight=&quot;376.2606&quot; SourceWidth=&quot;912.9028&quot; LinkId=&quot;638502503881462009&quot; /&gt;"/>
  <p:tag name="CIQSHAPENAMETAG" val="287317e5-a6e8-4936-b789-441bb2c01748"/>
  <p:tag name="CIQID"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b52f78-8bb1-4e99-b72e-83fe88132437" xsi:nil="true"/>
    <lcf76f155ced4ddcb4097134ff3c332f xmlns="38c8ba1a-b302-4e42-b899-60a933272e0d">
      <Terms xmlns="http://schemas.microsoft.com/office/infopath/2007/PartnerControls"/>
    </lcf76f155ced4ddcb4097134ff3c332f>
    <SharedWithUsers xmlns="bfb52f78-8bb1-4e99-b72e-83fe88132437">
      <UserInfo>
        <DisplayName>Shena Shaw</DisplayName>
        <AccountId>122</AccountId>
        <AccountType/>
      </UserInfo>
      <UserInfo>
        <DisplayName>Varun Prasad</DisplayName>
        <AccountId>18</AccountId>
        <AccountType/>
      </UserInfo>
      <UserInfo>
        <DisplayName>ARCHIVE Sandy Noyes</DisplayName>
        <AccountId>99</AccountId>
        <AccountType/>
      </UserInfo>
      <UserInfo>
        <DisplayName>Sandeep Singh</DisplayName>
        <AccountId>569</AccountId>
        <AccountType/>
      </UserInfo>
    </SharedWithUsers>
    <_Flow_SignoffStatus xmlns="38c8ba1a-b302-4e42-b899-60a933272e0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DC02FD86F9EC4285C91DEF371070AF" ma:contentTypeVersion="19" ma:contentTypeDescription="Create a new document." ma:contentTypeScope="" ma:versionID="c9dac46b7cd3a9810d2b35aaec07e818">
  <xsd:schema xmlns:xsd="http://www.w3.org/2001/XMLSchema" xmlns:xs="http://www.w3.org/2001/XMLSchema" xmlns:p="http://schemas.microsoft.com/office/2006/metadata/properties" xmlns:ns2="bfb52f78-8bb1-4e99-b72e-83fe88132437" xmlns:ns3="38c8ba1a-b302-4e42-b899-60a933272e0d" targetNamespace="http://schemas.microsoft.com/office/2006/metadata/properties" ma:root="true" ma:fieldsID="1e2b8151746dfae593650c3cd63406e8" ns2:_="" ns3:_="">
    <xsd:import namespace="bfb52f78-8bb1-4e99-b72e-83fe88132437"/>
    <xsd:import namespace="38c8ba1a-b302-4e42-b899-60a933272e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_Flow_SignoffStatu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b52f78-8bb1-4e99-b72e-83fe8813243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83e24ba4-35d0-4791-843f-6931b0234a37}" ma:internalName="TaxCatchAll" ma:showField="CatchAllData" ma:web="bfb52f78-8bb1-4e99-b72e-83fe881324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c8ba1a-b302-4e42-b899-60a933272e0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688297-6a27-4de7-acca-6b348f113142"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C8871B-44E5-4C2A-B6EF-38B801613FB9}">
  <ds:schemaRefs>
    <ds:schemaRef ds:uri="http://purl.org/dc/elements/1.1/"/>
    <ds:schemaRef ds:uri="38c8ba1a-b302-4e42-b899-60a933272e0d"/>
    <ds:schemaRef ds:uri="http://purl.org/dc/terms/"/>
    <ds:schemaRef ds:uri="http://schemas.microsoft.com/office/infopath/2007/PartnerControls"/>
    <ds:schemaRef ds:uri="bfb52f78-8bb1-4e99-b72e-83fe88132437"/>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5492CA7-4CCC-495E-A91D-2707E3285F37}">
  <ds:schemaRefs>
    <ds:schemaRef ds:uri="38c8ba1a-b302-4e42-b899-60a933272e0d"/>
    <ds:schemaRef ds:uri="bfb52f78-8bb1-4e99-b72e-83fe881324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1F8CC1-9769-494F-A51D-C26038C258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3759</TotalTime>
  <Words>5572</Words>
  <Application>Microsoft Office PowerPoint</Application>
  <PresentationFormat>Widescreen</PresentationFormat>
  <Paragraphs>1108</Paragraphs>
  <Slides>44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Black</vt:lpstr>
      <vt:lpstr>Calibri</vt:lpstr>
      <vt:lpstr>System Font Regular</vt:lpstr>
      <vt:lpstr>Office Theme</vt:lpstr>
      <vt:lpstr>PowerPoint Presentation</vt:lpstr>
      <vt:lpstr>FORWARD LOOKING STATEMENTS</vt:lpstr>
      <vt:lpstr>CORPORATE OVERVIEW</vt:lpstr>
      <vt:lpstr>WRN &amp; CASINO COPPER-GOLD PROJECT</vt:lpstr>
      <vt:lpstr>STRATEGIC INVESTMENTS</vt:lpstr>
      <vt:lpstr>PowerPoint Presentation</vt:lpstr>
      <vt:lpstr>CASINO COPPER-GOLD AN ATTRACTIVE COPPER/GOLD MINE</vt:lpstr>
      <vt:lpstr>Casino  Copper-Gold Project</vt:lpstr>
      <vt:lpstr>CASINO COPPER-GOLD DEPOSIT</vt:lpstr>
      <vt:lpstr>CORE ZONE GRADES CONFIRMED BY DRILLING </vt:lpstr>
      <vt:lpstr>GRADES IN LINE WITH PEERS</vt:lpstr>
      <vt:lpstr>FEASIBILITY STUDY SUMMARY</vt:lpstr>
      <vt:lpstr>GREAT ECONOMICS AT CONSERVATIVE PRICES</vt:lpstr>
      <vt:lpstr>ECONOMIC THROUGHOUT THE COMMODITY CYCLE</vt:lpstr>
      <vt:lpstr>SIGNIFICANT CONTRIBUTION FROM EARLY YEARS</vt:lpstr>
      <vt:lpstr>FEASIBILITY STUDY OPERATING CASH COSTS</vt:lpstr>
      <vt:lpstr>FEASIBILITY STUDY CAPITAL COSTS</vt:lpstr>
      <vt:lpstr>ESG COMMITMENT </vt:lpstr>
      <vt:lpstr>WORKING WITH THE COMMUNITY</vt:lpstr>
      <vt:lpstr>ACCESS ROAD FUNDING SECURED</vt:lpstr>
      <vt:lpstr>DEVELOPMENTS ON POWER</vt:lpstr>
      <vt:lpstr>INFRASTRUCTURE PORT </vt:lpstr>
      <vt:lpstr>CASINO PERMITTING TIMELINE</vt:lpstr>
      <vt:lpstr>PowerPoint Presentation</vt:lpstr>
      <vt:lpstr>ENTERPRISE VALUE/PROJECT NPV (STUDY)  BENCHMARKING (x) </vt:lpstr>
      <vt:lpstr>ENTERPRISE VALUE/COPPER EQUIVALENT RESOURCE BENCHMARKING (US¢/lb CuEq)</vt:lpstr>
      <vt:lpstr>PowerPoint Presentation</vt:lpstr>
      <vt:lpstr>Appendix</vt:lpstr>
      <vt:lpstr>SIGNIFICANT POSITIVE ECONOMIC IMPACT ON THE YUKON</vt:lpstr>
      <vt:lpstr>PROPERTY GEOLOGY</vt:lpstr>
      <vt:lpstr>MINING</vt:lpstr>
      <vt:lpstr>PROCESSING</vt:lpstr>
      <vt:lpstr>EXCELLENT CONCENTRATE QUALITY</vt:lpstr>
      <vt:lpstr>FEASIBILITY STUDY OPERATING COST</vt:lpstr>
      <vt:lpstr>5th LARGEST UNDEVELOPED COPPER-GOLD PROJECT CONTROLLED BY A JUNIOR</vt:lpstr>
      <vt:lpstr>8th LARGEST GOLD PROJECT CONTROLLED BY A JUNIOR</vt:lpstr>
      <vt:lpstr>CASINO COPPER-GOLD PROJECT CAPITAL INTENSITY OF COPPER DEVELOPMENT PROJECTS</vt:lpstr>
      <vt:lpstr>ANA AND CASINO B</vt:lpstr>
      <vt:lpstr>2022 CASINO COPPER-GOLD RESOURCE </vt:lpstr>
      <vt:lpstr>2022 CASINO COPPER-GOLD RESOURCE </vt:lpstr>
      <vt:lpstr>2022 CASINO COPPER-GOLD RESERVE </vt:lpstr>
      <vt:lpstr>NOTES</vt:lpstr>
      <vt:lpstr>NOTES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Rinfreschi</dc:creator>
  <cp:lastModifiedBy>Cameron Magee</cp:lastModifiedBy>
  <cp:revision>3</cp:revision>
  <cp:lastPrinted>2022-02-17T17:37:08Z</cp:lastPrinted>
  <dcterms:created xsi:type="dcterms:W3CDTF">2022-01-24T10:14:13Z</dcterms:created>
  <dcterms:modified xsi:type="dcterms:W3CDTF">2024-09-08T21:28:10Z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0x010100E2DC02FD86F9EC4285C91DEF371070AF</vt:lpwstr>
  </property>
  <property fmtid="{D5CDD505-2E9C-101B-9397-08002B2CF9AE}" pid="3" name="MediaServiceImageTags">
    <vt:lpwstr/>
  </property>
</Properties>
</file>