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itchFamily="34" charset="0"/>
      <p:regular r:id="rId11"/>
      <p:bold r:id="rId12"/>
      <p:italic r:id="rId13"/>
      <p:boldItalic r:id="rId14"/>
    </p:embeddedFont>
    <p:embeddedFont>
      <p:font typeface="Montserrat Bold" charset="0"/>
      <p:regular r:id="rId15"/>
    </p:embeddedFont>
    <p:embeddedFont>
      <p:font typeface="Canva Sans" charset="0"/>
      <p:regular r:id="rId16"/>
    </p:embeddedFont>
    <p:embeddedFont>
      <p:font typeface="Montserrat"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ai-nudes.app"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ai-nudes.app/blog/what-is-undress-ai" TargetMode="External"/><Relationship Id="rId3" Type="http://schemas.openxmlformats.org/officeDocument/2006/relationships/image" Target="../media/image15.png"/><Relationship Id="rId7"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5.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1827"/>
        </a:solidFill>
        <a:effectLst/>
      </p:bgPr>
    </p:bg>
    <p:spTree>
      <p:nvGrpSpPr>
        <p:cNvPr id="1" name=""/>
        <p:cNvGrpSpPr/>
        <p:nvPr/>
      </p:nvGrpSpPr>
      <p:grpSpPr>
        <a:xfrm>
          <a:off x="0" y="0"/>
          <a:ext cx="0" cy="0"/>
          <a:chOff x="0" y="0"/>
          <a:chExt cx="0" cy="0"/>
        </a:xfrm>
      </p:grpSpPr>
      <p:grpSp>
        <p:nvGrpSpPr>
          <p:cNvPr id="2" name="Group 2"/>
          <p:cNvGrpSpPr/>
          <p:nvPr/>
        </p:nvGrpSpPr>
        <p:grpSpPr>
          <a:xfrm>
            <a:off x="14173200" y="0"/>
            <a:ext cx="4114800" cy="10287000"/>
            <a:chOff x="0" y="0"/>
            <a:chExt cx="1083733" cy="2709333"/>
          </a:xfrm>
        </p:grpSpPr>
        <p:sp>
          <p:nvSpPr>
            <p:cNvPr id="3" name="Freeform 3"/>
            <p:cNvSpPr/>
            <p:nvPr/>
          </p:nvSpPr>
          <p:spPr>
            <a:xfrm>
              <a:off x="0" y="0"/>
              <a:ext cx="1083733" cy="2709333"/>
            </a:xfrm>
            <a:custGeom>
              <a:avLst/>
              <a:gdLst/>
              <a:ahLst/>
              <a:cxnLst/>
              <a:rect l="l" t="t" r="r" b="b"/>
              <a:pathLst>
                <a:path w="1083733" h="2709333">
                  <a:moveTo>
                    <a:pt x="0" y="0"/>
                  </a:moveTo>
                  <a:lnTo>
                    <a:pt x="1083733" y="0"/>
                  </a:lnTo>
                  <a:lnTo>
                    <a:pt x="1083733" y="2709333"/>
                  </a:lnTo>
                  <a:lnTo>
                    <a:pt x="0" y="2709333"/>
                  </a:lnTo>
                  <a:close/>
                </a:path>
              </a:pathLst>
            </a:custGeom>
            <a:solidFill>
              <a:srgbClr val="FB8B4B"/>
            </a:solidFill>
          </p:spPr>
        </p:sp>
        <p:sp>
          <p:nvSpPr>
            <p:cNvPr id="4" name="TextBox 4"/>
            <p:cNvSpPr txBox="1"/>
            <p:nvPr/>
          </p:nvSpPr>
          <p:spPr>
            <a:xfrm>
              <a:off x="0" y="-38100"/>
              <a:ext cx="1083733"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559597" y="1246562"/>
            <a:ext cx="5934144" cy="7817252"/>
            <a:chOff x="0" y="0"/>
            <a:chExt cx="660400" cy="869968"/>
          </a:xfrm>
        </p:grpSpPr>
        <p:sp>
          <p:nvSpPr>
            <p:cNvPr id="6" name="Freeform 6"/>
            <p:cNvSpPr/>
            <p:nvPr/>
          </p:nvSpPr>
          <p:spPr>
            <a:xfrm>
              <a:off x="0" y="0"/>
              <a:ext cx="660400" cy="869968"/>
            </a:xfrm>
            <a:custGeom>
              <a:avLst/>
              <a:gdLst/>
              <a:ahLst/>
              <a:cxnLst/>
              <a:rect l="l" t="t" r="r" b="b"/>
              <a:pathLst>
                <a:path w="660400" h="86996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9772"/>
                  </a:cubicBezTo>
                  <a:lnTo>
                    <a:pt x="660400" y="869968"/>
                  </a:lnTo>
                  <a:lnTo>
                    <a:pt x="0" y="869968"/>
                  </a:lnTo>
                  <a:lnTo>
                    <a:pt x="0" y="330173"/>
                  </a:lnTo>
                  <a:cubicBezTo>
                    <a:pt x="1782" y="185660"/>
                    <a:pt x="93019" y="64045"/>
                    <a:pt x="220252" y="19070"/>
                  </a:cubicBezTo>
                  <a:close/>
                </a:path>
              </a:pathLst>
            </a:custGeom>
            <a:blipFill>
              <a:blip r:embed="rId2"/>
              <a:stretch>
                <a:fillRect t="-4076" b="-4076"/>
              </a:stretch>
            </a:blipFill>
            <a:ln w="66675" cap="sq">
              <a:solidFill>
                <a:srgbClr val="FB8B4B"/>
              </a:solidFill>
              <a:prstDash val="solid"/>
              <a:miter/>
            </a:ln>
          </p:spPr>
        </p:sp>
      </p:grpSp>
      <p:sp>
        <p:nvSpPr>
          <p:cNvPr id="7" name="Freeform 7"/>
          <p:cNvSpPr/>
          <p:nvPr/>
        </p:nvSpPr>
        <p:spPr>
          <a:xfrm>
            <a:off x="1028700" y="1028700"/>
            <a:ext cx="1536761" cy="1536761"/>
          </a:xfrm>
          <a:custGeom>
            <a:avLst/>
            <a:gdLst/>
            <a:ahLst/>
            <a:cxnLst/>
            <a:rect l="l" t="t" r="r" b="b"/>
            <a:pathLst>
              <a:path w="1536761" h="1536761">
                <a:moveTo>
                  <a:pt x="0" y="0"/>
                </a:moveTo>
                <a:lnTo>
                  <a:pt x="1536761" y="0"/>
                </a:lnTo>
                <a:lnTo>
                  <a:pt x="1536761" y="1536761"/>
                </a:lnTo>
                <a:lnTo>
                  <a:pt x="0" y="1536761"/>
                </a:lnTo>
                <a:lnTo>
                  <a:pt x="0" y="0"/>
                </a:lnTo>
                <a:close/>
              </a:path>
            </a:pathLst>
          </a:custGeom>
          <a:blipFill>
            <a:blip r:embed="rId3"/>
            <a:stretch>
              <a:fillRect/>
            </a:stretch>
          </a:blipFill>
        </p:spPr>
      </p:sp>
      <p:sp>
        <p:nvSpPr>
          <p:cNvPr id="8" name="Freeform 8"/>
          <p:cNvSpPr/>
          <p:nvPr/>
        </p:nvSpPr>
        <p:spPr>
          <a:xfrm>
            <a:off x="1028700" y="8738315"/>
            <a:ext cx="519985" cy="519985"/>
          </a:xfrm>
          <a:custGeom>
            <a:avLst/>
            <a:gdLst/>
            <a:ahLst/>
            <a:cxnLst/>
            <a:rect l="l" t="t" r="r" b="b"/>
            <a:pathLst>
              <a:path w="519985" h="519985">
                <a:moveTo>
                  <a:pt x="0" y="0"/>
                </a:moveTo>
                <a:lnTo>
                  <a:pt x="519985" y="0"/>
                </a:lnTo>
                <a:lnTo>
                  <a:pt x="519985" y="519985"/>
                </a:lnTo>
                <a:lnTo>
                  <a:pt x="0" y="519985"/>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1028700" y="3469640"/>
            <a:ext cx="7361175" cy="3185794"/>
          </a:xfrm>
          <a:prstGeom prst="rect">
            <a:avLst/>
          </a:prstGeom>
        </p:spPr>
        <p:txBody>
          <a:bodyPr lIns="0" tIns="0" rIns="0" bIns="0" rtlCol="0" anchor="t">
            <a:spAutoFit/>
          </a:bodyPr>
          <a:lstStyle/>
          <a:p>
            <a:pPr algn="l">
              <a:lnSpc>
                <a:spcPts val="12880"/>
              </a:lnSpc>
            </a:pPr>
            <a:r>
              <a:rPr lang="en-US" sz="9200">
                <a:solidFill>
                  <a:srgbClr val="FB923C"/>
                </a:solidFill>
                <a:latin typeface="Montserrat Bold"/>
              </a:rPr>
              <a:t>What is Undress AI?</a:t>
            </a:r>
          </a:p>
        </p:txBody>
      </p:sp>
      <p:sp>
        <p:nvSpPr>
          <p:cNvPr id="10" name="TextBox 10"/>
          <p:cNvSpPr txBox="1"/>
          <p:nvPr/>
        </p:nvSpPr>
        <p:spPr>
          <a:xfrm>
            <a:off x="1845394" y="8671640"/>
            <a:ext cx="3831878" cy="580390"/>
          </a:xfrm>
          <a:prstGeom prst="rect">
            <a:avLst/>
          </a:prstGeom>
        </p:spPr>
        <p:txBody>
          <a:bodyPr lIns="0" tIns="0" rIns="0" bIns="0" rtlCol="0" anchor="t">
            <a:spAutoFit/>
          </a:bodyPr>
          <a:lstStyle/>
          <a:p>
            <a:pPr algn="ctr">
              <a:lnSpc>
                <a:spcPts val="4759"/>
              </a:lnSpc>
            </a:pPr>
            <a:r>
              <a:rPr lang="en-US" sz="3399">
                <a:solidFill>
                  <a:srgbClr val="FB923C"/>
                </a:solidFill>
                <a:latin typeface="Canva Sans"/>
              </a:rPr>
              <a:t>www.ai-nudes.app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1827"/>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1999"/>
            </a:blip>
            <a:stretch>
              <a:fillRect l="-34791" r="-34791"/>
            </a:stretch>
          </a:blipFill>
        </p:spPr>
      </p:sp>
      <p:sp>
        <p:nvSpPr>
          <p:cNvPr id="3" name="TextBox 3"/>
          <p:cNvSpPr txBox="1"/>
          <p:nvPr/>
        </p:nvSpPr>
        <p:spPr>
          <a:xfrm>
            <a:off x="4046190" y="2388591"/>
            <a:ext cx="10100370" cy="1295389"/>
          </a:xfrm>
          <a:prstGeom prst="rect">
            <a:avLst/>
          </a:prstGeom>
        </p:spPr>
        <p:txBody>
          <a:bodyPr lIns="0" tIns="0" rIns="0" bIns="0" rtlCol="0" anchor="t">
            <a:spAutoFit/>
          </a:bodyPr>
          <a:lstStyle/>
          <a:p>
            <a:pPr algn="ctr">
              <a:lnSpc>
                <a:spcPts val="10500"/>
              </a:lnSpc>
            </a:pPr>
            <a:r>
              <a:rPr lang="en-US" sz="7500">
                <a:solidFill>
                  <a:srgbClr val="FB923C"/>
                </a:solidFill>
                <a:latin typeface="Montserrat Bold"/>
              </a:rPr>
              <a:t>About AI-Nudes.app</a:t>
            </a:r>
          </a:p>
        </p:txBody>
      </p:sp>
      <p:sp>
        <p:nvSpPr>
          <p:cNvPr id="4" name="TextBox 4"/>
          <p:cNvSpPr txBox="1"/>
          <p:nvPr/>
        </p:nvSpPr>
        <p:spPr>
          <a:xfrm>
            <a:off x="1028700" y="5605500"/>
            <a:ext cx="16230600" cy="3702050"/>
          </a:xfrm>
          <a:prstGeom prst="rect">
            <a:avLst/>
          </a:prstGeom>
        </p:spPr>
        <p:txBody>
          <a:bodyPr lIns="0" tIns="0" rIns="0" bIns="0" rtlCol="0" anchor="t">
            <a:spAutoFit/>
          </a:bodyPr>
          <a:lstStyle/>
          <a:p>
            <a:pPr algn="just">
              <a:lnSpc>
                <a:spcPts val="4900"/>
              </a:lnSpc>
            </a:pPr>
            <a:r>
              <a:rPr lang="en-US" sz="3500" u="sng">
                <a:solidFill>
                  <a:srgbClr val="FFFFFF"/>
                </a:solidFill>
                <a:latin typeface="Montserrat"/>
                <a:hlinkClick r:id="rId3" tooltip="https://www.ai-nudes.app"/>
              </a:rPr>
              <a:t>AI-Nudes.app</a:t>
            </a:r>
            <a:r>
              <a:rPr lang="en-US" sz="3500">
                <a:solidFill>
                  <a:srgbClr val="FFFFFF"/>
                </a:solidFill>
                <a:latin typeface="Montserrat"/>
              </a:rPr>
              <a:t> is an exceptional image manipulation tool in a very competitive market. While there are other options like BasedLabs, undress.app and so on which have similar features, these are not as true to life as AI-Nudes.app because it uses more advanced technology for analyzing images and making them look real again after they’ve been changed.</a:t>
            </a:r>
          </a:p>
        </p:txBody>
      </p:sp>
      <p:sp>
        <p:nvSpPr>
          <p:cNvPr id="5" name="Freeform 5"/>
          <p:cNvSpPr/>
          <p:nvPr/>
        </p:nvSpPr>
        <p:spPr>
          <a:xfrm>
            <a:off x="669585" y="573065"/>
            <a:ext cx="1536761" cy="1536761"/>
          </a:xfrm>
          <a:custGeom>
            <a:avLst/>
            <a:gdLst/>
            <a:ahLst/>
            <a:cxnLst/>
            <a:rect l="l" t="t" r="r" b="b"/>
            <a:pathLst>
              <a:path w="1536761" h="1536761">
                <a:moveTo>
                  <a:pt x="0" y="0"/>
                </a:moveTo>
                <a:lnTo>
                  <a:pt x="1536760" y="0"/>
                </a:lnTo>
                <a:lnTo>
                  <a:pt x="1536760" y="1536760"/>
                </a:lnTo>
                <a:lnTo>
                  <a:pt x="0" y="1536760"/>
                </a:lnTo>
                <a:lnTo>
                  <a:pt x="0" y="0"/>
                </a:lnTo>
                <a:close/>
              </a:path>
            </a:pathLst>
          </a:custGeom>
          <a:blipFill>
            <a:blip r:embed="rId4"/>
            <a:stretch>
              <a:fillRect/>
            </a:stretch>
          </a:blipFill>
        </p:spPr>
      </p:sp>
      <p:sp>
        <p:nvSpPr>
          <p:cNvPr id="6" name="Freeform 6"/>
          <p:cNvSpPr/>
          <p:nvPr/>
        </p:nvSpPr>
        <p:spPr>
          <a:xfrm>
            <a:off x="6924489" y="9507575"/>
            <a:ext cx="513715" cy="513715"/>
          </a:xfrm>
          <a:custGeom>
            <a:avLst/>
            <a:gdLst/>
            <a:ahLst/>
            <a:cxnLst/>
            <a:rect l="l" t="t" r="r" b="b"/>
            <a:pathLst>
              <a:path w="513715" h="513715">
                <a:moveTo>
                  <a:pt x="0" y="0"/>
                </a:moveTo>
                <a:lnTo>
                  <a:pt x="513715" y="0"/>
                </a:lnTo>
                <a:lnTo>
                  <a:pt x="513715" y="513715"/>
                </a:lnTo>
                <a:lnTo>
                  <a:pt x="0" y="513715"/>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7" name="TextBox 7"/>
          <p:cNvSpPr txBox="1"/>
          <p:nvPr/>
        </p:nvSpPr>
        <p:spPr>
          <a:xfrm>
            <a:off x="7531633" y="9440900"/>
            <a:ext cx="3831878" cy="580390"/>
          </a:xfrm>
          <a:prstGeom prst="rect">
            <a:avLst/>
          </a:prstGeom>
        </p:spPr>
        <p:txBody>
          <a:bodyPr lIns="0" tIns="0" rIns="0" bIns="0" rtlCol="0" anchor="t">
            <a:spAutoFit/>
          </a:bodyPr>
          <a:lstStyle/>
          <a:p>
            <a:pPr algn="ctr">
              <a:lnSpc>
                <a:spcPts val="4759"/>
              </a:lnSpc>
            </a:pPr>
            <a:r>
              <a:rPr lang="en-US" sz="3399">
                <a:solidFill>
                  <a:srgbClr val="FB923C"/>
                </a:solidFill>
                <a:latin typeface="Canva Sans"/>
              </a:rPr>
              <a:t>www.ai-nudes.app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1827"/>
        </a:solidFill>
        <a:effectLst/>
      </p:bgPr>
    </p:bg>
    <p:spTree>
      <p:nvGrpSpPr>
        <p:cNvPr id="1" name=""/>
        <p:cNvGrpSpPr/>
        <p:nvPr/>
      </p:nvGrpSpPr>
      <p:grpSpPr>
        <a:xfrm>
          <a:off x="0" y="0"/>
          <a:ext cx="0" cy="0"/>
          <a:chOff x="0" y="0"/>
          <a:chExt cx="0" cy="0"/>
        </a:xfrm>
      </p:grpSpPr>
      <p:grpSp>
        <p:nvGrpSpPr>
          <p:cNvPr id="2" name="Group 2"/>
          <p:cNvGrpSpPr/>
          <p:nvPr/>
        </p:nvGrpSpPr>
        <p:grpSpPr>
          <a:xfrm>
            <a:off x="11283802" y="2194186"/>
            <a:ext cx="6155493" cy="615549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923C"/>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353488" y="2263872"/>
            <a:ext cx="6016122" cy="60161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140" r="-140"/>
              </a:stretch>
            </a:blipFill>
          </p:spPr>
        </p:sp>
      </p:grpSp>
      <p:sp>
        <p:nvSpPr>
          <p:cNvPr id="7" name="TextBox 7"/>
          <p:cNvSpPr txBox="1"/>
          <p:nvPr/>
        </p:nvSpPr>
        <p:spPr>
          <a:xfrm>
            <a:off x="1028700" y="2540097"/>
            <a:ext cx="9411994" cy="2122380"/>
          </a:xfrm>
          <a:prstGeom prst="rect">
            <a:avLst/>
          </a:prstGeom>
        </p:spPr>
        <p:txBody>
          <a:bodyPr lIns="0" tIns="0" rIns="0" bIns="0" rtlCol="0" anchor="t">
            <a:spAutoFit/>
          </a:bodyPr>
          <a:lstStyle/>
          <a:p>
            <a:pPr algn="l">
              <a:lnSpc>
                <a:spcPts val="8183"/>
              </a:lnSpc>
            </a:pPr>
            <a:r>
              <a:rPr lang="en-US" sz="8183">
                <a:solidFill>
                  <a:srgbClr val="FB923C"/>
                </a:solidFill>
                <a:latin typeface="Montserrat Bold"/>
              </a:rPr>
              <a:t>HOW UNDRESS AI WORKS?</a:t>
            </a:r>
          </a:p>
        </p:txBody>
      </p:sp>
      <p:sp>
        <p:nvSpPr>
          <p:cNvPr id="8" name="TextBox 8"/>
          <p:cNvSpPr txBox="1"/>
          <p:nvPr/>
        </p:nvSpPr>
        <p:spPr>
          <a:xfrm>
            <a:off x="1028700" y="5935512"/>
            <a:ext cx="8896089" cy="2452268"/>
          </a:xfrm>
          <a:prstGeom prst="rect">
            <a:avLst/>
          </a:prstGeom>
        </p:spPr>
        <p:txBody>
          <a:bodyPr lIns="0" tIns="0" rIns="0" bIns="0" rtlCol="0" anchor="t">
            <a:spAutoFit/>
          </a:bodyPr>
          <a:lstStyle/>
          <a:p>
            <a:pPr algn="just">
              <a:lnSpc>
                <a:spcPts val="3960"/>
              </a:lnSpc>
              <a:spcBef>
                <a:spcPct val="0"/>
              </a:spcBef>
            </a:pPr>
            <a:r>
              <a:rPr lang="en-US" sz="2829">
                <a:solidFill>
                  <a:srgbClr val="FFFFFF"/>
                </a:solidFill>
                <a:latin typeface="Montserrat"/>
              </a:rPr>
              <a:t>The first thing it does is look at the image. Undress AI uses sophisticated algorithms to study the picture in depth, finding textures, shapes and patterns. This initial step is crucial because it helps set up for everything else.</a:t>
            </a:r>
          </a:p>
        </p:txBody>
      </p:sp>
      <p:sp>
        <p:nvSpPr>
          <p:cNvPr id="9" name="Freeform 9"/>
          <p:cNvSpPr/>
          <p:nvPr/>
        </p:nvSpPr>
        <p:spPr>
          <a:xfrm rot="5400000">
            <a:off x="17255116" y="924078"/>
            <a:ext cx="367523" cy="359156"/>
          </a:xfrm>
          <a:custGeom>
            <a:avLst/>
            <a:gdLst/>
            <a:ahLst/>
            <a:cxnLst/>
            <a:rect l="l" t="t" r="r" b="b"/>
            <a:pathLst>
              <a:path w="367523" h="359156">
                <a:moveTo>
                  <a:pt x="0" y="0"/>
                </a:moveTo>
                <a:lnTo>
                  <a:pt x="367524" y="0"/>
                </a:lnTo>
                <a:lnTo>
                  <a:pt x="367524" y="359156"/>
                </a:lnTo>
                <a:lnTo>
                  <a:pt x="0" y="359156"/>
                </a:lnTo>
                <a:lnTo>
                  <a:pt x="0" y="0"/>
                </a:lnTo>
                <a:close/>
              </a:path>
            </a:pathLst>
          </a:custGeom>
          <a:blipFill>
            <a:blip r:embed="rId3" cstate="print">
              <a:extLst>
                <a:ext uri="{96DAC541-7B7A-43D3-8B79-37D633B846F1}">
                  <asvg:svgBlip xmlns:asvg="http://schemas.microsoft.com/office/drawing/2016/SVG/main" xmlns="" r:embed="rId4"/>
                </a:ext>
              </a:extLst>
            </a:blip>
            <a:stretch>
              <a:fillRect l="-166882" t="-206854"/>
            </a:stretch>
          </a:blipFill>
          <a:ln cap="sq">
            <a:noFill/>
            <a:prstDash val="solid"/>
            <a:miter/>
          </a:ln>
        </p:spPr>
      </p:sp>
      <p:sp>
        <p:nvSpPr>
          <p:cNvPr id="10" name="Freeform 10"/>
          <p:cNvSpPr/>
          <p:nvPr/>
        </p:nvSpPr>
        <p:spPr>
          <a:xfrm rot="5400000">
            <a:off x="17255116" y="434780"/>
            <a:ext cx="367523" cy="359156"/>
          </a:xfrm>
          <a:custGeom>
            <a:avLst/>
            <a:gdLst/>
            <a:ahLst/>
            <a:cxnLst/>
            <a:rect l="l" t="t" r="r" b="b"/>
            <a:pathLst>
              <a:path w="367523" h="359156">
                <a:moveTo>
                  <a:pt x="0" y="0"/>
                </a:moveTo>
                <a:lnTo>
                  <a:pt x="367524" y="0"/>
                </a:lnTo>
                <a:lnTo>
                  <a:pt x="367524" y="359156"/>
                </a:lnTo>
                <a:lnTo>
                  <a:pt x="0" y="359156"/>
                </a:lnTo>
                <a:lnTo>
                  <a:pt x="0" y="0"/>
                </a:lnTo>
                <a:close/>
              </a:path>
            </a:pathLst>
          </a:custGeom>
          <a:blipFill>
            <a:blip r:embed="rId3" cstate="print">
              <a:extLst>
                <a:ext uri="{96DAC541-7B7A-43D3-8B79-37D633B846F1}">
                  <asvg:svgBlip xmlns:asvg="http://schemas.microsoft.com/office/drawing/2016/SVG/main" xmlns="" r:embed="rId4"/>
                </a:ext>
              </a:extLst>
            </a:blip>
            <a:stretch>
              <a:fillRect l="-166882" t="-206854"/>
            </a:stretch>
          </a:blipFill>
          <a:ln cap="sq">
            <a:noFill/>
            <a:prstDash val="solid"/>
            <a:miter/>
          </a:ln>
        </p:spPr>
      </p:sp>
      <p:sp>
        <p:nvSpPr>
          <p:cNvPr id="11" name="Freeform 11"/>
          <p:cNvSpPr/>
          <p:nvPr/>
        </p:nvSpPr>
        <p:spPr>
          <a:xfrm rot="5400000">
            <a:off x="17258302" y="1412968"/>
            <a:ext cx="367523" cy="359156"/>
          </a:xfrm>
          <a:custGeom>
            <a:avLst/>
            <a:gdLst/>
            <a:ahLst/>
            <a:cxnLst/>
            <a:rect l="l" t="t" r="r" b="b"/>
            <a:pathLst>
              <a:path w="367523" h="359156">
                <a:moveTo>
                  <a:pt x="0" y="0"/>
                </a:moveTo>
                <a:lnTo>
                  <a:pt x="367524" y="0"/>
                </a:lnTo>
                <a:lnTo>
                  <a:pt x="367524" y="359156"/>
                </a:lnTo>
                <a:lnTo>
                  <a:pt x="0" y="359156"/>
                </a:lnTo>
                <a:lnTo>
                  <a:pt x="0" y="0"/>
                </a:lnTo>
                <a:close/>
              </a:path>
            </a:pathLst>
          </a:custGeom>
          <a:blipFill>
            <a:blip r:embed="rId3" cstate="print">
              <a:extLst>
                <a:ext uri="{96DAC541-7B7A-43D3-8B79-37D633B846F1}">
                  <asvg:svgBlip xmlns:asvg="http://schemas.microsoft.com/office/drawing/2016/SVG/main" xmlns="" r:embed="rId4"/>
                </a:ext>
              </a:extLst>
            </a:blip>
            <a:stretch>
              <a:fillRect l="-166882" t="-206854"/>
            </a:stretch>
          </a:blipFill>
          <a:ln cap="sq">
            <a:noFill/>
            <a:prstDash val="solid"/>
            <a:miter/>
          </a:ln>
        </p:spPr>
      </p:sp>
      <p:sp>
        <p:nvSpPr>
          <p:cNvPr id="12" name="Freeform 12"/>
          <p:cNvSpPr/>
          <p:nvPr/>
        </p:nvSpPr>
        <p:spPr>
          <a:xfrm rot="5400000">
            <a:off x="17258302" y="1900533"/>
            <a:ext cx="367523" cy="359156"/>
          </a:xfrm>
          <a:custGeom>
            <a:avLst/>
            <a:gdLst/>
            <a:ahLst/>
            <a:cxnLst/>
            <a:rect l="l" t="t" r="r" b="b"/>
            <a:pathLst>
              <a:path w="367523" h="359156">
                <a:moveTo>
                  <a:pt x="0" y="0"/>
                </a:moveTo>
                <a:lnTo>
                  <a:pt x="367524" y="0"/>
                </a:lnTo>
                <a:lnTo>
                  <a:pt x="367524" y="359155"/>
                </a:lnTo>
                <a:lnTo>
                  <a:pt x="0" y="359155"/>
                </a:lnTo>
                <a:lnTo>
                  <a:pt x="0" y="0"/>
                </a:lnTo>
                <a:close/>
              </a:path>
            </a:pathLst>
          </a:custGeom>
          <a:blipFill>
            <a:blip r:embed="rId3" cstate="print">
              <a:extLst>
                <a:ext uri="{96DAC541-7B7A-43D3-8B79-37D633B846F1}">
                  <asvg:svgBlip xmlns:asvg="http://schemas.microsoft.com/office/drawing/2016/SVG/main" xmlns="" r:embed="rId4"/>
                </a:ext>
              </a:extLst>
            </a:blip>
            <a:stretch>
              <a:fillRect l="-166882" t="-206854"/>
            </a:stretch>
          </a:blipFill>
          <a:ln cap="sq">
            <a:noFill/>
            <a:prstDash val="solid"/>
            <a:miter/>
          </a:ln>
        </p:spPr>
      </p:sp>
      <p:sp>
        <p:nvSpPr>
          <p:cNvPr id="13" name="Freeform 13"/>
          <p:cNvSpPr/>
          <p:nvPr/>
        </p:nvSpPr>
        <p:spPr>
          <a:xfrm>
            <a:off x="1517998" y="9213861"/>
            <a:ext cx="367523" cy="359156"/>
          </a:xfrm>
          <a:custGeom>
            <a:avLst/>
            <a:gdLst/>
            <a:ahLst/>
            <a:cxnLst/>
            <a:rect l="l" t="t" r="r" b="b"/>
            <a:pathLst>
              <a:path w="367523" h="359156">
                <a:moveTo>
                  <a:pt x="0" y="0"/>
                </a:moveTo>
                <a:lnTo>
                  <a:pt x="367524" y="0"/>
                </a:lnTo>
                <a:lnTo>
                  <a:pt x="367524" y="359156"/>
                </a:lnTo>
                <a:lnTo>
                  <a:pt x="0" y="359156"/>
                </a:lnTo>
                <a:lnTo>
                  <a:pt x="0" y="0"/>
                </a:lnTo>
                <a:close/>
              </a:path>
            </a:pathLst>
          </a:custGeom>
          <a:blipFill>
            <a:blip r:embed="rId5" cstate="print">
              <a:extLst>
                <a:ext uri="{96DAC541-7B7A-43D3-8B79-37D633B846F1}">
                  <asvg:svgBlip xmlns:asvg="http://schemas.microsoft.com/office/drawing/2016/SVG/main" xmlns="" r:embed="rId6"/>
                </a:ext>
              </a:extLst>
            </a:blip>
            <a:stretch>
              <a:fillRect l="-166882" t="-206854"/>
            </a:stretch>
          </a:blipFill>
          <a:ln cap="sq">
            <a:noFill/>
            <a:prstDash val="solid"/>
            <a:miter/>
          </a:ln>
        </p:spPr>
      </p:sp>
      <p:sp>
        <p:nvSpPr>
          <p:cNvPr id="14" name="Freeform 14"/>
          <p:cNvSpPr/>
          <p:nvPr/>
        </p:nvSpPr>
        <p:spPr>
          <a:xfrm>
            <a:off x="1028700" y="9213861"/>
            <a:ext cx="367523" cy="359156"/>
          </a:xfrm>
          <a:custGeom>
            <a:avLst/>
            <a:gdLst/>
            <a:ahLst/>
            <a:cxnLst/>
            <a:rect l="l" t="t" r="r" b="b"/>
            <a:pathLst>
              <a:path w="367523" h="359156">
                <a:moveTo>
                  <a:pt x="0" y="0"/>
                </a:moveTo>
                <a:lnTo>
                  <a:pt x="367523" y="0"/>
                </a:lnTo>
                <a:lnTo>
                  <a:pt x="367523" y="359156"/>
                </a:lnTo>
                <a:lnTo>
                  <a:pt x="0" y="359156"/>
                </a:lnTo>
                <a:lnTo>
                  <a:pt x="0" y="0"/>
                </a:lnTo>
                <a:close/>
              </a:path>
            </a:pathLst>
          </a:custGeom>
          <a:blipFill>
            <a:blip r:embed="rId5" cstate="print">
              <a:extLst>
                <a:ext uri="{96DAC541-7B7A-43D3-8B79-37D633B846F1}">
                  <asvg:svgBlip xmlns:asvg="http://schemas.microsoft.com/office/drawing/2016/SVG/main" xmlns="" r:embed="rId6"/>
                </a:ext>
              </a:extLst>
            </a:blip>
            <a:stretch>
              <a:fillRect l="-166882" t="-206854"/>
            </a:stretch>
          </a:blipFill>
          <a:ln cap="sq">
            <a:noFill/>
            <a:prstDash val="solid"/>
            <a:miter/>
          </a:ln>
        </p:spPr>
      </p:sp>
      <p:sp>
        <p:nvSpPr>
          <p:cNvPr id="15" name="Freeform 15"/>
          <p:cNvSpPr/>
          <p:nvPr/>
        </p:nvSpPr>
        <p:spPr>
          <a:xfrm>
            <a:off x="2006888" y="9210675"/>
            <a:ext cx="367523" cy="359156"/>
          </a:xfrm>
          <a:custGeom>
            <a:avLst/>
            <a:gdLst/>
            <a:ahLst/>
            <a:cxnLst/>
            <a:rect l="l" t="t" r="r" b="b"/>
            <a:pathLst>
              <a:path w="367523" h="359156">
                <a:moveTo>
                  <a:pt x="0" y="0"/>
                </a:moveTo>
                <a:lnTo>
                  <a:pt x="367523" y="0"/>
                </a:lnTo>
                <a:lnTo>
                  <a:pt x="367523" y="359156"/>
                </a:lnTo>
                <a:lnTo>
                  <a:pt x="0" y="359156"/>
                </a:lnTo>
                <a:lnTo>
                  <a:pt x="0" y="0"/>
                </a:lnTo>
                <a:close/>
              </a:path>
            </a:pathLst>
          </a:custGeom>
          <a:blipFill>
            <a:blip r:embed="rId5" cstate="print">
              <a:extLst>
                <a:ext uri="{96DAC541-7B7A-43D3-8B79-37D633B846F1}">
                  <asvg:svgBlip xmlns:asvg="http://schemas.microsoft.com/office/drawing/2016/SVG/main" xmlns="" r:embed="rId6"/>
                </a:ext>
              </a:extLst>
            </a:blip>
            <a:stretch>
              <a:fillRect l="-166882" t="-206854"/>
            </a:stretch>
          </a:blipFill>
          <a:ln cap="sq">
            <a:noFill/>
            <a:prstDash val="solid"/>
            <a:miter/>
          </a:ln>
        </p:spPr>
      </p:sp>
      <p:sp>
        <p:nvSpPr>
          <p:cNvPr id="16" name="Freeform 16"/>
          <p:cNvSpPr/>
          <p:nvPr/>
        </p:nvSpPr>
        <p:spPr>
          <a:xfrm>
            <a:off x="2494452" y="9210675"/>
            <a:ext cx="367523" cy="359156"/>
          </a:xfrm>
          <a:custGeom>
            <a:avLst/>
            <a:gdLst/>
            <a:ahLst/>
            <a:cxnLst/>
            <a:rect l="l" t="t" r="r" b="b"/>
            <a:pathLst>
              <a:path w="367523" h="359156">
                <a:moveTo>
                  <a:pt x="0" y="0"/>
                </a:moveTo>
                <a:lnTo>
                  <a:pt x="367524" y="0"/>
                </a:lnTo>
                <a:lnTo>
                  <a:pt x="367524" y="359156"/>
                </a:lnTo>
                <a:lnTo>
                  <a:pt x="0" y="359156"/>
                </a:lnTo>
                <a:lnTo>
                  <a:pt x="0" y="0"/>
                </a:lnTo>
                <a:close/>
              </a:path>
            </a:pathLst>
          </a:custGeom>
          <a:blipFill>
            <a:blip r:embed="rId5" cstate="print">
              <a:extLst>
                <a:ext uri="{96DAC541-7B7A-43D3-8B79-37D633B846F1}">
                  <asvg:svgBlip xmlns:asvg="http://schemas.microsoft.com/office/drawing/2016/SVG/main" xmlns="" r:embed="rId6"/>
                </a:ext>
              </a:extLst>
            </a:blip>
            <a:stretch>
              <a:fillRect l="-166882" t="-206854"/>
            </a:stretch>
          </a:blipFill>
          <a:ln cap="sq">
            <a:noFill/>
            <a:prstDash val="solid"/>
            <a:miter/>
          </a:ln>
        </p:spPr>
      </p:sp>
      <p:sp>
        <p:nvSpPr>
          <p:cNvPr id="17" name="AutoShape 17"/>
          <p:cNvSpPr/>
          <p:nvPr/>
        </p:nvSpPr>
        <p:spPr>
          <a:xfrm>
            <a:off x="3284059" y="9410896"/>
            <a:ext cx="16476572" cy="0"/>
          </a:xfrm>
          <a:prstGeom prst="line">
            <a:avLst/>
          </a:prstGeom>
          <a:ln w="38100" cap="flat">
            <a:solidFill>
              <a:srgbClr val="FB8B4B"/>
            </a:solidFill>
            <a:prstDash val="solid"/>
            <a:headEnd type="none" w="sm" len="sm"/>
            <a:tailEnd type="none" w="sm" len="sm"/>
          </a:ln>
        </p:spPr>
      </p:sp>
      <p:sp>
        <p:nvSpPr>
          <p:cNvPr id="18" name="TextBox 18"/>
          <p:cNvSpPr txBox="1"/>
          <p:nvPr/>
        </p:nvSpPr>
        <p:spPr>
          <a:xfrm>
            <a:off x="1028700" y="4723130"/>
            <a:ext cx="5246043" cy="877570"/>
          </a:xfrm>
          <a:prstGeom prst="rect">
            <a:avLst/>
          </a:prstGeom>
        </p:spPr>
        <p:txBody>
          <a:bodyPr lIns="0" tIns="0" rIns="0" bIns="0" rtlCol="0" anchor="t">
            <a:spAutoFit/>
          </a:bodyPr>
          <a:lstStyle/>
          <a:p>
            <a:pPr algn="ctr">
              <a:lnSpc>
                <a:spcPts val="7279"/>
              </a:lnSpc>
            </a:pPr>
            <a:r>
              <a:rPr lang="en-US" sz="5199">
                <a:solidFill>
                  <a:srgbClr val="FFFFFF"/>
                </a:solidFill>
                <a:latin typeface="Montserrat Bold"/>
              </a:rPr>
              <a:t>Image Analysis</a:t>
            </a:r>
          </a:p>
        </p:txBody>
      </p:sp>
      <p:sp>
        <p:nvSpPr>
          <p:cNvPr id="19" name="Freeform 19"/>
          <p:cNvSpPr/>
          <p:nvPr/>
        </p:nvSpPr>
        <p:spPr>
          <a:xfrm>
            <a:off x="669585" y="573065"/>
            <a:ext cx="1536761" cy="1536761"/>
          </a:xfrm>
          <a:custGeom>
            <a:avLst/>
            <a:gdLst/>
            <a:ahLst/>
            <a:cxnLst/>
            <a:rect l="l" t="t" r="r" b="b"/>
            <a:pathLst>
              <a:path w="1536761" h="1536761">
                <a:moveTo>
                  <a:pt x="0" y="0"/>
                </a:moveTo>
                <a:lnTo>
                  <a:pt x="1536760" y="0"/>
                </a:lnTo>
                <a:lnTo>
                  <a:pt x="1536760" y="1536760"/>
                </a:lnTo>
                <a:lnTo>
                  <a:pt x="0" y="1536760"/>
                </a:lnTo>
                <a:lnTo>
                  <a:pt x="0" y="0"/>
                </a:lnTo>
                <a:close/>
              </a:path>
            </a:pathLst>
          </a:custGeom>
          <a:blipFill>
            <a:blip r:embed="rId7"/>
            <a:stretch>
              <a:fillRect/>
            </a:stretch>
          </a:blipFill>
        </p:spPr>
      </p:sp>
      <p:sp>
        <p:nvSpPr>
          <p:cNvPr id="20" name="Freeform 20"/>
          <p:cNvSpPr/>
          <p:nvPr/>
        </p:nvSpPr>
        <p:spPr>
          <a:xfrm>
            <a:off x="6819714" y="9569831"/>
            <a:ext cx="519985" cy="519985"/>
          </a:xfrm>
          <a:custGeom>
            <a:avLst/>
            <a:gdLst/>
            <a:ahLst/>
            <a:cxnLst/>
            <a:rect l="l" t="t" r="r" b="b"/>
            <a:pathLst>
              <a:path w="519985" h="519985">
                <a:moveTo>
                  <a:pt x="0" y="0"/>
                </a:moveTo>
                <a:lnTo>
                  <a:pt x="519985" y="0"/>
                </a:lnTo>
                <a:lnTo>
                  <a:pt x="519985" y="519985"/>
                </a:lnTo>
                <a:lnTo>
                  <a:pt x="0" y="519985"/>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21" name="TextBox 21"/>
          <p:cNvSpPr txBox="1"/>
          <p:nvPr/>
        </p:nvSpPr>
        <p:spPr>
          <a:xfrm>
            <a:off x="7636408" y="9503156"/>
            <a:ext cx="3831878" cy="580390"/>
          </a:xfrm>
          <a:prstGeom prst="rect">
            <a:avLst/>
          </a:prstGeom>
        </p:spPr>
        <p:txBody>
          <a:bodyPr lIns="0" tIns="0" rIns="0" bIns="0" rtlCol="0" anchor="t">
            <a:spAutoFit/>
          </a:bodyPr>
          <a:lstStyle/>
          <a:p>
            <a:pPr algn="ctr">
              <a:lnSpc>
                <a:spcPts val="4759"/>
              </a:lnSpc>
            </a:pPr>
            <a:r>
              <a:rPr lang="en-US" sz="3399">
                <a:solidFill>
                  <a:srgbClr val="FB923C"/>
                </a:solidFill>
                <a:latin typeface="Canva Sans"/>
              </a:rPr>
              <a:t>www.ai-nudes.app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1827"/>
        </a:solidFill>
        <a:effectLst/>
      </p:bgPr>
    </p:bg>
    <p:spTree>
      <p:nvGrpSpPr>
        <p:cNvPr id="1" name=""/>
        <p:cNvGrpSpPr/>
        <p:nvPr/>
      </p:nvGrpSpPr>
      <p:grpSpPr>
        <a:xfrm>
          <a:off x="0" y="0"/>
          <a:ext cx="0" cy="0"/>
          <a:chOff x="0" y="0"/>
          <a:chExt cx="0" cy="0"/>
        </a:xfrm>
      </p:grpSpPr>
      <p:sp>
        <p:nvSpPr>
          <p:cNvPr id="2" name="Freeform 2"/>
          <p:cNvSpPr/>
          <p:nvPr/>
        </p:nvSpPr>
        <p:spPr>
          <a:xfrm>
            <a:off x="15708897" y="7531393"/>
            <a:ext cx="367523" cy="359156"/>
          </a:xfrm>
          <a:custGeom>
            <a:avLst/>
            <a:gdLst/>
            <a:ahLst/>
            <a:cxnLst/>
            <a:rect l="l" t="t" r="r" b="b"/>
            <a:pathLst>
              <a:path w="367523" h="359156">
                <a:moveTo>
                  <a:pt x="0" y="0"/>
                </a:moveTo>
                <a:lnTo>
                  <a:pt x="367524" y="0"/>
                </a:lnTo>
                <a:lnTo>
                  <a:pt x="367524" y="359156"/>
                </a:lnTo>
                <a:lnTo>
                  <a:pt x="0" y="359156"/>
                </a:lnTo>
                <a:lnTo>
                  <a:pt x="0" y="0"/>
                </a:lnTo>
                <a:close/>
              </a:path>
            </a:pathLst>
          </a:custGeom>
          <a:blipFill>
            <a:blip r:embed="rId2" cstate="print">
              <a:extLst>
                <a:ext uri="{96DAC541-7B7A-43D3-8B79-37D633B846F1}">
                  <asvg:svgBlip xmlns:asvg="http://schemas.microsoft.com/office/drawing/2016/SVG/main" xmlns="" r:embed="rId3"/>
                </a:ext>
              </a:extLst>
            </a:blip>
            <a:stretch>
              <a:fillRect l="-166882" t="-206854"/>
            </a:stretch>
          </a:blipFill>
        </p:spPr>
      </p:sp>
      <p:sp>
        <p:nvSpPr>
          <p:cNvPr id="3" name="Freeform 3"/>
          <p:cNvSpPr/>
          <p:nvPr/>
        </p:nvSpPr>
        <p:spPr>
          <a:xfrm>
            <a:off x="15219599" y="7531393"/>
            <a:ext cx="367523" cy="359156"/>
          </a:xfrm>
          <a:custGeom>
            <a:avLst/>
            <a:gdLst/>
            <a:ahLst/>
            <a:cxnLst/>
            <a:rect l="l" t="t" r="r" b="b"/>
            <a:pathLst>
              <a:path w="367523" h="359156">
                <a:moveTo>
                  <a:pt x="0" y="0"/>
                </a:moveTo>
                <a:lnTo>
                  <a:pt x="367523" y="0"/>
                </a:lnTo>
                <a:lnTo>
                  <a:pt x="367523" y="359156"/>
                </a:lnTo>
                <a:lnTo>
                  <a:pt x="0" y="359156"/>
                </a:lnTo>
                <a:lnTo>
                  <a:pt x="0" y="0"/>
                </a:lnTo>
                <a:close/>
              </a:path>
            </a:pathLst>
          </a:custGeom>
          <a:blipFill>
            <a:blip r:embed="rId2" cstate="print">
              <a:extLst>
                <a:ext uri="{96DAC541-7B7A-43D3-8B79-37D633B846F1}">
                  <asvg:svgBlip xmlns:asvg="http://schemas.microsoft.com/office/drawing/2016/SVG/main" xmlns="" r:embed="rId3"/>
                </a:ext>
              </a:extLst>
            </a:blip>
            <a:stretch>
              <a:fillRect l="-166882" t="-206854"/>
            </a:stretch>
          </a:blipFill>
        </p:spPr>
      </p:sp>
      <p:sp>
        <p:nvSpPr>
          <p:cNvPr id="4" name="Freeform 4"/>
          <p:cNvSpPr/>
          <p:nvPr/>
        </p:nvSpPr>
        <p:spPr>
          <a:xfrm>
            <a:off x="16197787" y="7528207"/>
            <a:ext cx="367523" cy="359156"/>
          </a:xfrm>
          <a:custGeom>
            <a:avLst/>
            <a:gdLst/>
            <a:ahLst/>
            <a:cxnLst/>
            <a:rect l="l" t="t" r="r" b="b"/>
            <a:pathLst>
              <a:path w="367523" h="359156">
                <a:moveTo>
                  <a:pt x="0" y="0"/>
                </a:moveTo>
                <a:lnTo>
                  <a:pt x="367523" y="0"/>
                </a:lnTo>
                <a:lnTo>
                  <a:pt x="367523" y="359156"/>
                </a:lnTo>
                <a:lnTo>
                  <a:pt x="0" y="359156"/>
                </a:lnTo>
                <a:lnTo>
                  <a:pt x="0" y="0"/>
                </a:lnTo>
                <a:close/>
              </a:path>
            </a:pathLst>
          </a:custGeom>
          <a:blipFill>
            <a:blip r:embed="rId2" cstate="print">
              <a:extLst>
                <a:ext uri="{96DAC541-7B7A-43D3-8B79-37D633B846F1}">
                  <asvg:svgBlip xmlns:asvg="http://schemas.microsoft.com/office/drawing/2016/SVG/main" xmlns="" r:embed="rId3"/>
                </a:ext>
              </a:extLst>
            </a:blip>
            <a:stretch>
              <a:fillRect l="-166882" t="-206854"/>
            </a:stretch>
          </a:blipFill>
        </p:spPr>
      </p:sp>
      <p:sp>
        <p:nvSpPr>
          <p:cNvPr id="5" name="Freeform 5"/>
          <p:cNvSpPr/>
          <p:nvPr/>
        </p:nvSpPr>
        <p:spPr>
          <a:xfrm>
            <a:off x="11087340" y="1031886"/>
            <a:ext cx="367523" cy="359156"/>
          </a:xfrm>
          <a:custGeom>
            <a:avLst/>
            <a:gdLst/>
            <a:ahLst/>
            <a:cxnLst/>
            <a:rect l="l" t="t" r="r" b="b"/>
            <a:pathLst>
              <a:path w="367523" h="359156">
                <a:moveTo>
                  <a:pt x="0" y="0"/>
                </a:moveTo>
                <a:lnTo>
                  <a:pt x="367523" y="0"/>
                </a:lnTo>
                <a:lnTo>
                  <a:pt x="367523" y="359156"/>
                </a:lnTo>
                <a:lnTo>
                  <a:pt x="0" y="359156"/>
                </a:lnTo>
                <a:lnTo>
                  <a:pt x="0" y="0"/>
                </a:lnTo>
                <a:close/>
              </a:path>
            </a:pathLst>
          </a:custGeom>
          <a:blipFill>
            <a:blip r:embed="rId2" cstate="print">
              <a:extLst>
                <a:ext uri="{96DAC541-7B7A-43D3-8B79-37D633B846F1}">
                  <asvg:svgBlip xmlns:asvg="http://schemas.microsoft.com/office/drawing/2016/SVG/main" xmlns="" r:embed="rId3"/>
                </a:ext>
              </a:extLst>
            </a:blip>
            <a:stretch>
              <a:fillRect l="-166882" t="-206854"/>
            </a:stretch>
          </a:blipFill>
        </p:spPr>
      </p:sp>
      <p:sp>
        <p:nvSpPr>
          <p:cNvPr id="6" name="Freeform 6"/>
          <p:cNvSpPr/>
          <p:nvPr/>
        </p:nvSpPr>
        <p:spPr>
          <a:xfrm>
            <a:off x="10598042" y="1031886"/>
            <a:ext cx="367523" cy="359156"/>
          </a:xfrm>
          <a:custGeom>
            <a:avLst/>
            <a:gdLst/>
            <a:ahLst/>
            <a:cxnLst/>
            <a:rect l="l" t="t" r="r" b="b"/>
            <a:pathLst>
              <a:path w="367523" h="359156">
                <a:moveTo>
                  <a:pt x="0" y="0"/>
                </a:moveTo>
                <a:lnTo>
                  <a:pt x="367523" y="0"/>
                </a:lnTo>
                <a:lnTo>
                  <a:pt x="367523" y="359156"/>
                </a:lnTo>
                <a:lnTo>
                  <a:pt x="0" y="359156"/>
                </a:lnTo>
                <a:lnTo>
                  <a:pt x="0" y="0"/>
                </a:lnTo>
                <a:close/>
              </a:path>
            </a:pathLst>
          </a:custGeom>
          <a:blipFill>
            <a:blip r:embed="rId2" cstate="print">
              <a:extLst>
                <a:ext uri="{96DAC541-7B7A-43D3-8B79-37D633B846F1}">
                  <asvg:svgBlip xmlns:asvg="http://schemas.microsoft.com/office/drawing/2016/SVG/main" xmlns="" r:embed="rId3"/>
                </a:ext>
              </a:extLst>
            </a:blip>
            <a:stretch>
              <a:fillRect l="-166882" t="-206854"/>
            </a:stretch>
          </a:blipFill>
        </p:spPr>
      </p:sp>
      <p:sp>
        <p:nvSpPr>
          <p:cNvPr id="7" name="Freeform 7"/>
          <p:cNvSpPr/>
          <p:nvPr/>
        </p:nvSpPr>
        <p:spPr>
          <a:xfrm>
            <a:off x="11576230" y="1028700"/>
            <a:ext cx="367523" cy="359156"/>
          </a:xfrm>
          <a:custGeom>
            <a:avLst/>
            <a:gdLst/>
            <a:ahLst/>
            <a:cxnLst/>
            <a:rect l="l" t="t" r="r" b="b"/>
            <a:pathLst>
              <a:path w="367523" h="359156">
                <a:moveTo>
                  <a:pt x="0" y="0"/>
                </a:moveTo>
                <a:lnTo>
                  <a:pt x="367523" y="0"/>
                </a:lnTo>
                <a:lnTo>
                  <a:pt x="367523" y="359156"/>
                </a:lnTo>
                <a:lnTo>
                  <a:pt x="0" y="359156"/>
                </a:lnTo>
                <a:lnTo>
                  <a:pt x="0" y="0"/>
                </a:lnTo>
                <a:close/>
              </a:path>
            </a:pathLst>
          </a:custGeom>
          <a:blipFill>
            <a:blip r:embed="rId2" cstate="print">
              <a:extLst>
                <a:ext uri="{96DAC541-7B7A-43D3-8B79-37D633B846F1}">
                  <asvg:svgBlip xmlns:asvg="http://schemas.microsoft.com/office/drawing/2016/SVG/main" xmlns="" r:embed="rId3"/>
                </a:ext>
              </a:extLst>
            </a:blip>
            <a:stretch>
              <a:fillRect l="-166882" t="-206854"/>
            </a:stretch>
          </a:blipFill>
        </p:spPr>
      </p:sp>
      <p:grpSp>
        <p:nvGrpSpPr>
          <p:cNvPr id="8" name="Group 8"/>
          <p:cNvGrpSpPr/>
          <p:nvPr/>
        </p:nvGrpSpPr>
        <p:grpSpPr>
          <a:xfrm>
            <a:off x="9384986" y="2358411"/>
            <a:ext cx="4684534" cy="6506033"/>
            <a:chOff x="0" y="0"/>
            <a:chExt cx="725757" cy="1007955"/>
          </a:xfrm>
        </p:grpSpPr>
        <p:sp>
          <p:nvSpPr>
            <p:cNvPr id="9" name="Freeform 9"/>
            <p:cNvSpPr/>
            <p:nvPr/>
          </p:nvSpPr>
          <p:spPr>
            <a:xfrm>
              <a:off x="0" y="0"/>
              <a:ext cx="725757" cy="1007955"/>
            </a:xfrm>
            <a:custGeom>
              <a:avLst/>
              <a:gdLst/>
              <a:ahLst/>
              <a:cxnLst/>
              <a:rect l="l" t="t" r="r" b="b"/>
              <a:pathLst>
                <a:path w="725757" h="1007955">
                  <a:moveTo>
                    <a:pt x="9916" y="0"/>
                  </a:moveTo>
                  <a:lnTo>
                    <a:pt x="715841" y="0"/>
                  </a:lnTo>
                  <a:cubicBezTo>
                    <a:pt x="718471" y="0"/>
                    <a:pt x="720993" y="1045"/>
                    <a:pt x="722853" y="2904"/>
                  </a:cubicBezTo>
                  <a:cubicBezTo>
                    <a:pt x="724712" y="4764"/>
                    <a:pt x="725757" y="7286"/>
                    <a:pt x="725757" y="9916"/>
                  </a:cubicBezTo>
                  <a:lnTo>
                    <a:pt x="725757" y="998039"/>
                  </a:lnTo>
                  <a:cubicBezTo>
                    <a:pt x="725757" y="1003515"/>
                    <a:pt x="721317" y="1007955"/>
                    <a:pt x="715841" y="1007955"/>
                  </a:cubicBezTo>
                  <a:lnTo>
                    <a:pt x="9916" y="1007955"/>
                  </a:lnTo>
                  <a:cubicBezTo>
                    <a:pt x="4440" y="1007955"/>
                    <a:pt x="0" y="1003515"/>
                    <a:pt x="0" y="998039"/>
                  </a:cubicBezTo>
                  <a:lnTo>
                    <a:pt x="0" y="9916"/>
                  </a:lnTo>
                  <a:cubicBezTo>
                    <a:pt x="0" y="4440"/>
                    <a:pt x="4440" y="0"/>
                    <a:pt x="9916" y="0"/>
                  </a:cubicBezTo>
                  <a:close/>
                </a:path>
              </a:pathLst>
            </a:custGeom>
            <a:blipFill>
              <a:blip r:embed="rId4"/>
              <a:stretch>
                <a:fillRect l="-19832" r="-19832"/>
              </a:stretch>
            </a:blipFill>
            <a:ln w="171450" cap="sq">
              <a:solidFill>
                <a:srgbClr val="FB8B4B"/>
              </a:solidFill>
              <a:prstDash val="solid"/>
              <a:miter/>
            </a:ln>
          </p:spPr>
        </p:sp>
      </p:grpSp>
      <p:grpSp>
        <p:nvGrpSpPr>
          <p:cNvPr id="10" name="Group 10"/>
          <p:cNvGrpSpPr/>
          <p:nvPr/>
        </p:nvGrpSpPr>
        <p:grpSpPr>
          <a:xfrm>
            <a:off x="13278579" y="1633461"/>
            <a:ext cx="4249564" cy="5246370"/>
            <a:chOff x="0" y="0"/>
            <a:chExt cx="658369" cy="812800"/>
          </a:xfrm>
        </p:grpSpPr>
        <p:sp>
          <p:nvSpPr>
            <p:cNvPr id="11" name="Freeform 11"/>
            <p:cNvSpPr/>
            <p:nvPr/>
          </p:nvSpPr>
          <p:spPr>
            <a:xfrm>
              <a:off x="0" y="0"/>
              <a:ext cx="658369" cy="812800"/>
            </a:xfrm>
            <a:custGeom>
              <a:avLst/>
              <a:gdLst/>
              <a:ahLst/>
              <a:cxnLst/>
              <a:rect l="l" t="t" r="r" b="b"/>
              <a:pathLst>
                <a:path w="658369" h="812800">
                  <a:moveTo>
                    <a:pt x="10931" y="0"/>
                  </a:moveTo>
                  <a:lnTo>
                    <a:pt x="647438" y="0"/>
                  </a:lnTo>
                  <a:cubicBezTo>
                    <a:pt x="650337" y="0"/>
                    <a:pt x="653117" y="1152"/>
                    <a:pt x="655167" y="3202"/>
                  </a:cubicBezTo>
                  <a:cubicBezTo>
                    <a:pt x="657217" y="5252"/>
                    <a:pt x="658369" y="8032"/>
                    <a:pt x="658369" y="10931"/>
                  </a:cubicBezTo>
                  <a:lnTo>
                    <a:pt x="658369" y="801869"/>
                  </a:lnTo>
                  <a:cubicBezTo>
                    <a:pt x="658369" y="804768"/>
                    <a:pt x="657217" y="807548"/>
                    <a:pt x="655167" y="809598"/>
                  </a:cubicBezTo>
                  <a:cubicBezTo>
                    <a:pt x="653117" y="811648"/>
                    <a:pt x="650337" y="812800"/>
                    <a:pt x="647438" y="812800"/>
                  </a:cubicBezTo>
                  <a:lnTo>
                    <a:pt x="10931" y="812800"/>
                  </a:lnTo>
                  <a:cubicBezTo>
                    <a:pt x="8032" y="812800"/>
                    <a:pt x="5252" y="811648"/>
                    <a:pt x="3202" y="809598"/>
                  </a:cubicBezTo>
                  <a:cubicBezTo>
                    <a:pt x="1152" y="807548"/>
                    <a:pt x="0" y="804768"/>
                    <a:pt x="0" y="801869"/>
                  </a:cubicBezTo>
                  <a:lnTo>
                    <a:pt x="0" y="10931"/>
                  </a:lnTo>
                  <a:cubicBezTo>
                    <a:pt x="0" y="8032"/>
                    <a:pt x="1152" y="5252"/>
                    <a:pt x="3202" y="3202"/>
                  </a:cubicBezTo>
                  <a:cubicBezTo>
                    <a:pt x="5252" y="1152"/>
                    <a:pt x="8032" y="0"/>
                    <a:pt x="10931" y="0"/>
                  </a:cubicBezTo>
                  <a:close/>
                </a:path>
              </a:pathLst>
            </a:custGeom>
            <a:blipFill>
              <a:blip r:embed="rId5"/>
              <a:stretch>
                <a:fillRect l="-13139" r="-13139"/>
              </a:stretch>
            </a:blipFill>
            <a:ln w="171450" cap="sq">
              <a:solidFill>
                <a:srgbClr val="FB8B4B"/>
              </a:solidFill>
              <a:prstDash val="solid"/>
              <a:miter/>
            </a:ln>
          </p:spPr>
        </p:sp>
      </p:grpSp>
      <p:grpSp>
        <p:nvGrpSpPr>
          <p:cNvPr id="12" name="Group 12"/>
          <p:cNvGrpSpPr/>
          <p:nvPr/>
        </p:nvGrpSpPr>
        <p:grpSpPr>
          <a:xfrm>
            <a:off x="-405964" y="-520762"/>
            <a:ext cx="19099929" cy="855803"/>
            <a:chOff x="0" y="0"/>
            <a:chExt cx="5030434" cy="225397"/>
          </a:xfrm>
        </p:grpSpPr>
        <p:sp>
          <p:nvSpPr>
            <p:cNvPr id="13" name="Freeform 13"/>
            <p:cNvSpPr/>
            <p:nvPr/>
          </p:nvSpPr>
          <p:spPr>
            <a:xfrm>
              <a:off x="0" y="0"/>
              <a:ext cx="5030434" cy="225397"/>
            </a:xfrm>
            <a:custGeom>
              <a:avLst/>
              <a:gdLst/>
              <a:ahLst/>
              <a:cxnLst/>
              <a:rect l="l" t="t" r="r" b="b"/>
              <a:pathLst>
                <a:path w="5030434" h="225397">
                  <a:moveTo>
                    <a:pt x="0" y="0"/>
                  </a:moveTo>
                  <a:lnTo>
                    <a:pt x="5030434" y="0"/>
                  </a:lnTo>
                  <a:lnTo>
                    <a:pt x="5030434" y="225397"/>
                  </a:lnTo>
                  <a:lnTo>
                    <a:pt x="0" y="225397"/>
                  </a:lnTo>
                  <a:close/>
                </a:path>
              </a:pathLst>
            </a:custGeom>
            <a:solidFill>
              <a:srgbClr val="FB8B4B"/>
            </a:solidFill>
          </p:spPr>
        </p:sp>
        <p:sp>
          <p:nvSpPr>
            <p:cNvPr id="14" name="TextBox 14"/>
            <p:cNvSpPr txBox="1"/>
            <p:nvPr/>
          </p:nvSpPr>
          <p:spPr>
            <a:xfrm>
              <a:off x="0" y="-38100"/>
              <a:ext cx="5030434" cy="263497"/>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405964" y="9951959"/>
            <a:ext cx="19099929" cy="855803"/>
            <a:chOff x="0" y="0"/>
            <a:chExt cx="5030434" cy="225397"/>
          </a:xfrm>
        </p:grpSpPr>
        <p:sp>
          <p:nvSpPr>
            <p:cNvPr id="16" name="Freeform 16"/>
            <p:cNvSpPr/>
            <p:nvPr/>
          </p:nvSpPr>
          <p:spPr>
            <a:xfrm>
              <a:off x="0" y="0"/>
              <a:ext cx="5030434" cy="225397"/>
            </a:xfrm>
            <a:custGeom>
              <a:avLst/>
              <a:gdLst/>
              <a:ahLst/>
              <a:cxnLst/>
              <a:rect l="l" t="t" r="r" b="b"/>
              <a:pathLst>
                <a:path w="5030434" h="225397">
                  <a:moveTo>
                    <a:pt x="0" y="0"/>
                  </a:moveTo>
                  <a:lnTo>
                    <a:pt x="5030434" y="0"/>
                  </a:lnTo>
                  <a:lnTo>
                    <a:pt x="5030434" y="225397"/>
                  </a:lnTo>
                  <a:lnTo>
                    <a:pt x="0" y="225397"/>
                  </a:lnTo>
                  <a:close/>
                </a:path>
              </a:pathLst>
            </a:custGeom>
            <a:solidFill>
              <a:srgbClr val="FB8B4B"/>
            </a:solidFill>
          </p:spPr>
        </p:sp>
        <p:sp>
          <p:nvSpPr>
            <p:cNvPr id="17" name="TextBox 17"/>
            <p:cNvSpPr txBox="1"/>
            <p:nvPr/>
          </p:nvSpPr>
          <p:spPr>
            <a:xfrm>
              <a:off x="0" y="-38100"/>
              <a:ext cx="5030434" cy="263497"/>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204461" y="2924428"/>
            <a:ext cx="7763778" cy="2081740"/>
          </a:xfrm>
          <a:prstGeom prst="rect">
            <a:avLst/>
          </a:prstGeom>
        </p:spPr>
        <p:txBody>
          <a:bodyPr lIns="0" tIns="0" rIns="0" bIns="0" rtlCol="0" anchor="t">
            <a:spAutoFit/>
          </a:bodyPr>
          <a:lstStyle/>
          <a:p>
            <a:pPr algn="l">
              <a:lnSpc>
                <a:spcPts val="8083"/>
              </a:lnSpc>
            </a:pPr>
            <a:r>
              <a:rPr lang="en-US" sz="8083">
                <a:solidFill>
                  <a:srgbClr val="FB923C"/>
                </a:solidFill>
                <a:latin typeface="Montserrat Bold"/>
              </a:rPr>
              <a:t>CLOTHING RECOGNITION</a:t>
            </a:r>
          </a:p>
        </p:txBody>
      </p:sp>
      <p:sp>
        <p:nvSpPr>
          <p:cNvPr id="19" name="TextBox 19"/>
          <p:cNvSpPr txBox="1"/>
          <p:nvPr/>
        </p:nvSpPr>
        <p:spPr>
          <a:xfrm>
            <a:off x="1028700" y="5340350"/>
            <a:ext cx="8115300" cy="3917950"/>
          </a:xfrm>
          <a:prstGeom prst="rect">
            <a:avLst/>
          </a:prstGeom>
        </p:spPr>
        <p:txBody>
          <a:bodyPr lIns="0" tIns="0" rIns="0" bIns="0" rtlCol="0" anchor="t">
            <a:spAutoFit/>
          </a:bodyPr>
          <a:lstStyle/>
          <a:p>
            <a:pPr algn="just">
              <a:lnSpc>
                <a:spcPts val="3499"/>
              </a:lnSpc>
              <a:spcBef>
                <a:spcPct val="0"/>
              </a:spcBef>
            </a:pPr>
            <a:r>
              <a:rPr lang="en-US" sz="2499">
                <a:solidFill>
                  <a:srgbClr val="FFFFFF"/>
                </a:solidFill>
                <a:latin typeface="Montserrat"/>
              </a:rPr>
              <a:t>After the analysis is complete, the program identifies clothing. This goes beyond just knowing that there is a shirt or pair of pants; rather, it involves understanding how these items fit together where they begin and end on the body and what happens between them. The software does this by using machine learning models trained on millions of images which can accurately identify edges as well as folds in fabric.</a:t>
            </a:r>
          </a:p>
        </p:txBody>
      </p:sp>
      <p:sp>
        <p:nvSpPr>
          <p:cNvPr id="20" name="Freeform 20"/>
          <p:cNvSpPr/>
          <p:nvPr/>
        </p:nvSpPr>
        <p:spPr>
          <a:xfrm>
            <a:off x="669585" y="573065"/>
            <a:ext cx="1536761" cy="1536761"/>
          </a:xfrm>
          <a:custGeom>
            <a:avLst/>
            <a:gdLst/>
            <a:ahLst/>
            <a:cxnLst/>
            <a:rect l="l" t="t" r="r" b="b"/>
            <a:pathLst>
              <a:path w="1536761" h="1536761">
                <a:moveTo>
                  <a:pt x="0" y="0"/>
                </a:moveTo>
                <a:lnTo>
                  <a:pt x="1536760" y="0"/>
                </a:lnTo>
                <a:lnTo>
                  <a:pt x="1536760" y="1536760"/>
                </a:lnTo>
                <a:lnTo>
                  <a:pt x="0" y="1536760"/>
                </a:lnTo>
                <a:lnTo>
                  <a:pt x="0" y="0"/>
                </a:lnTo>
                <a:close/>
              </a:path>
            </a:pathLst>
          </a:custGeom>
          <a:blipFill>
            <a:blip r:embed="rId6"/>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1827"/>
        </a:solidFill>
        <a:effectLst/>
      </p:bgPr>
    </p:bg>
    <p:spTree>
      <p:nvGrpSpPr>
        <p:cNvPr id="1" name=""/>
        <p:cNvGrpSpPr/>
        <p:nvPr/>
      </p:nvGrpSpPr>
      <p:grpSpPr>
        <a:xfrm>
          <a:off x="0" y="0"/>
          <a:ext cx="0" cy="0"/>
          <a:chOff x="0" y="0"/>
          <a:chExt cx="0" cy="0"/>
        </a:xfrm>
      </p:grpSpPr>
      <p:grpSp>
        <p:nvGrpSpPr>
          <p:cNvPr id="2" name="Group 2"/>
          <p:cNvGrpSpPr/>
          <p:nvPr/>
        </p:nvGrpSpPr>
        <p:grpSpPr>
          <a:xfrm>
            <a:off x="12845963" y="773222"/>
            <a:ext cx="4728581" cy="472858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8B4B"/>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899495" y="826754"/>
            <a:ext cx="4621517" cy="462151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t="-1584" b="-1584"/>
              </a:stretch>
            </a:blipFill>
          </p:spPr>
        </p:sp>
      </p:grpSp>
      <p:grpSp>
        <p:nvGrpSpPr>
          <p:cNvPr id="7" name="Group 7"/>
          <p:cNvGrpSpPr/>
          <p:nvPr/>
        </p:nvGrpSpPr>
        <p:grpSpPr>
          <a:xfrm>
            <a:off x="12845963" y="4529719"/>
            <a:ext cx="4728581" cy="472858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8B4B"/>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899495" y="4583251"/>
            <a:ext cx="4621517" cy="462151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23" r="-423"/>
              </a:stretch>
            </a:blipFill>
          </p:spPr>
        </p:sp>
      </p:grpSp>
      <p:sp>
        <p:nvSpPr>
          <p:cNvPr id="12" name="TextBox 12"/>
          <p:cNvSpPr txBox="1"/>
          <p:nvPr/>
        </p:nvSpPr>
        <p:spPr>
          <a:xfrm>
            <a:off x="1204461" y="2924428"/>
            <a:ext cx="7763778" cy="2122380"/>
          </a:xfrm>
          <a:prstGeom prst="rect">
            <a:avLst/>
          </a:prstGeom>
        </p:spPr>
        <p:txBody>
          <a:bodyPr lIns="0" tIns="0" rIns="0" bIns="0" rtlCol="0" anchor="t">
            <a:spAutoFit/>
          </a:bodyPr>
          <a:lstStyle/>
          <a:p>
            <a:pPr algn="l">
              <a:lnSpc>
                <a:spcPts val="8183"/>
              </a:lnSpc>
            </a:pPr>
            <a:r>
              <a:rPr lang="en-US" sz="8183">
                <a:solidFill>
                  <a:srgbClr val="FB923C"/>
                </a:solidFill>
                <a:latin typeface="Montserrat Bold"/>
              </a:rPr>
              <a:t>IMAGE REBUILDING</a:t>
            </a:r>
          </a:p>
        </p:txBody>
      </p:sp>
      <p:sp>
        <p:nvSpPr>
          <p:cNvPr id="13" name="TextBox 13"/>
          <p:cNvSpPr txBox="1"/>
          <p:nvPr/>
        </p:nvSpPr>
        <p:spPr>
          <a:xfrm>
            <a:off x="1028700" y="5340350"/>
            <a:ext cx="8115300" cy="3041650"/>
          </a:xfrm>
          <a:prstGeom prst="rect">
            <a:avLst/>
          </a:prstGeom>
        </p:spPr>
        <p:txBody>
          <a:bodyPr lIns="0" tIns="0" rIns="0" bIns="0" rtlCol="0" anchor="t">
            <a:spAutoFit/>
          </a:bodyPr>
          <a:lstStyle/>
          <a:p>
            <a:pPr algn="just">
              <a:lnSpc>
                <a:spcPts val="3499"/>
              </a:lnSpc>
              <a:spcBef>
                <a:spcPct val="0"/>
              </a:spcBef>
            </a:pPr>
            <a:r>
              <a:rPr lang="en-US" sz="2499">
                <a:solidFill>
                  <a:srgbClr val="FFFFFF"/>
                </a:solidFill>
                <a:latin typeface="Montserrat"/>
              </a:rPr>
              <a:t>Finally, the picture is rebuilt after removing the identified clothes and simulating what might lie beneath them. This stage requires both artificial intelligence and imagination as the program must create body parts that match the rest of the scene. The end result is a new image showing the person naked.</a:t>
            </a:r>
          </a:p>
        </p:txBody>
      </p:sp>
      <p:sp>
        <p:nvSpPr>
          <p:cNvPr id="14" name="Freeform 14"/>
          <p:cNvSpPr/>
          <p:nvPr/>
        </p:nvSpPr>
        <p:spPr>
          <a:xfrm>
            <a:off x="669585" y="573065"/>
            <a:ext cx="1536761" cy="1536761"/>
          </a:xfrm>
          <a:custGeom>
            <a:avLst/>
            <a:gdLst/>
            <a:ahLst/>
            <a:cxnLst/>
            <a:rect l="l" t="t" r="r" b="b"/>
            <a:pathLst>
              <a:path w="1536761" h="1536761">
                <a:moveTo>
                  <a:pt x="0" y="0"/>
                </a:moveTo>
                <a:lnTo>
                  <a:pt x="1536760" y="0"/>
                </a:lnTo>
                <a:lnTo>
                  <a:pt x="1536760" y="1536760"/>
                </a:lnTo>
                <a:lnTo>
                  <a:pt x="0" y="1536760"/>
                </a:lnTo>
                <a:lnTo>
                  <a:pt x="0" y="0"/>
                </a:lnTo>
                <a:close/>
              </a:path>
            </a:pathLst>
          </a:custGeom>
          <a:blipFill>
            <a:blip r:embed="rId4"/>
            <a:stretch>
              <a:fillRect/>
            </a:stretch>
          </a:blipFill>
        </p:spPr>
      </p:sp>
      <p:grpSp>
        <p:nvGrpSpPr>
          <p:cNvPr id="15" name="Group 15"/>
          <p:cNvGrpSpPr/>
          <p:nvPr/>
        </p:nvGrpSpPr>
        <p:grpSpPr>
          <a:xfrm>
            <a:off x="-405964" y="-520762"/>
            <a:ext cx="19099929" cy="855803"/>
            <a:chOff x="0" y="0"/>
            <a:chExt cx="5030434" cy="225397"/>
          </a:xfrm>
        </p:grpSpPr>
        <p:sp>
          <p:nvSpPr>
            <p:cNvPr id="16" name="Freeform 16"/>
            <p:cNvSpPr/>
            <p:nvPr/>
          </p:nvSpPr>
          <p:spPr>
            <a:xfrm>
              <a:off x="0" y="0"/>
              <a:ext cx="5030434" cy="225397"/>
            </a:xfrm>
            <a:custGeom>
              <a:avLst/>
              <a:gdLst/>
              <a:ahLst/>
              <a:cxnLst/>
              <a:rect l="l" t="t" r="r" b="b"/>
              <a:pathLst>
                <a:path w="5030434" h="225397">
                  <a:moveTo>
                    <a:pt x="0" y="0"/>
                  </a:moveTo>
                  <a:lnTo>
                    <a:pt x="5030434" y="0"/>
                  </a:lnTo>
                  <a:lnTo>
                    <a:pt x="5030434" y="225397"/>
                  </a:lnTo>
                  <a:lnTo>
                    <a:pt x="0" y="225397"/>
                  </a:lnTo>
                  <a:close/>
                </a:path>
              </a:pathLst>
            </a:custGeom>
            <a:solidFill>
              <a:srgbClr val="FB8B4B"/>
            </a:solidFill>
          </p:spPr>
        </p:sp>
        <p:sp>
          <p:nvSpPr>
            <p:cNvPr id="17" name="TextBox 17"/>
            <p:cNvSpPr txBox="1"/>
            <p:nvPr/>
          </p:nvSpPr>
          <p:spPr>
            <a:xfrm>
              <a:off x="0" y="-38100"/>
              <a:ext cx="5030434" cy="263497"/>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405964" y="9951959"/>
            <a:ext cx="19099929" cy="855803"/>
            <a:chOff x="0" y="0"/>
            <a:chExt cx="5030434" cy="225397"/>
          </a:xfrm>
        </p:grpSpPr>
        <p:sp>
          <p:nvSpPr>
            <p:cNvPr id="19" name="Freeform 19"/>
            <p:cNvSpPr/>
            <p:nvPr/>
          </p:nvSpPr>
          <p:spPr>
            <a:xfrm>
              <a:off x="0" y="0"/>
              <a:ext cx="5030434" cy="225397"/>
            </a:xfrm>
            <a:custGeom>
              <a:avLst/>
              <a:gdLst/>
              <a:ahLst/>
              <a:cxnLst/>
              <a:rect l="l" t="t" r="r" b="b"/>
              <a:pathLst>
                <a:path w="5030434" h="225397">
                  <a:moveTo>
                    <a:pt x="0" y="0"/>
                  </a:moveTo>
                  <a:lnTo>
                    <a:pt x="5030434" y="0"/>
                  </a:lnTo>
                  <a:lnTo>
                    <a:pt x="5030434" y="225397"/>
                  </a:lnTo>
                  <a:lnTo>
                    <a:pt x="0" y="225397"/>
                  </a:lnTo>
                  <a:close/>
                </a:path>
              </a:pathLst>
            </a:custGeom>
            <a:solidFill>
              <a:srgbClr val="FB8B4B"/>
            </a:solidFill>
          </p:spPr>
        </p:sp>
        <p:sp>
          <p:nvSpPr>
            <p:cNvPr id="20" name="TextBox 20"/>
            <p:cNvSpPr txBox="1"/>
            <p:nvPr/>
          </p:nvSpPr>
          <p:spPr>
            <a:xfrm>
              <a:off x="0" y="-38100"/>
              <a:ext cx="5030434" cy="263497"/>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1028700" y="8738315"/>
            <a:ext cx="519985" cy="519985"/>
          </a:xfrm>
          <a:custGeom>
            <a:avLst/>
            <a:gdLst/>
            <a:ahLst/>
            <a:cxnLst/>
            <a:rect l="l" t="t" r="r" b="b"/>
            <a:pathLst>
              <a:path w="519985" h="519985">
                <a:moveTo>
                  <a:pt x="0" y="0"/>
                </a:moveTo>
                <a:lnTo>
                  <a:pt x="519985" y="0"/>
                </a:lnTo>
                <a:lnTo>
                  <a:pt x="519985" y="519985"/>
                </a:lnTo>
                <a:lnTo>
                  <a:pt x="0" y="519985"/>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22" name="TextBox 22"/>
          <p:cNvSpPr txBox="1"/>
          <p:nvPr/>
        </p:nvSpPr>
        <p:spPr>
          <a:xfrm>
            <a:off x="1845394" y="8671640"/>
            <a:ext cx="3831878" cy="580390"/>
          </a:xfrm>
          <a:prstGeom prst="rect">
            <a:avLst/>
          </a:prstGeom>
        </p:spPr>
        <p:txBody>
          <a:bodyPr lIns="0" tIns="0" rIns="0" bIns="0" rtlCol="0" anchor="t">
            <a:spAutoFit/>
          </a:bodyPr>
          <a:lstStyle/>
          <a:p>
            <a:pPr algn="ctr">
              <a:lnSpc>
                <a:spcPts val="4759"/>
              </a:lnSpc>
            </a:pPr>
            <a:r>
              <a:rPr lang="en-US" sz="3399">
                <a:solidFill>
                  <a:srgbClr val="FB923C"/>
                </a:solidFill>
                <a:latin typeface="Canva Sans"/>
              </a:rPr>
              <a:t>www.ai-nudes.app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1827"/>
        </a:solidFill>
        <a:effectLst/>
      </p:bgPr>
    </p:bg>
    <p:spTree>
      <p:nvGrpSpPr>
        <p:cNvPr id="1" name=""/>
        <p:cNvGrpSpPr/>
        <p:nvPr/>
      </p:nvGrpSpPr>
      <p:grpSpPr>
        <a:xfrm>
          <a:off x="0" y="0"/>
          <a:ext cx="0" cy="0"/>
          <a:chOff x="0" y="0"/>
          <a:chExt cx="0" cy="0"/>
        </a:xfrm>
      </p:grpSpPr>
      <p:grpSp>
        <p:nvGrpSpPr>
          <p:cNvPr id="2" name="Group 2"/>
          <p:cNvGrpSpPr/>
          <p:nvPr/>
        </p:nvGrpSpPr>
        <p:grpSpPr>
          <a:xfrm>
            <a:off x="14173200" y="0"/>
            <a:ext cx="4114800" cy="10287000"/>
            <a:chOff x="0" y="0"/>
            <a:chExt cx="1083733" cy="2709333"/>
          </a:xfrm>
        </p:grpSpPr>
        <p:sp>
          <p:nvSpPr>
            <p:cNvPr id="3" name="Freeform 3"/>
            <p:cNvSpPr/>
            <p:nvPr/>
          </p:nvSpPr>
          <p:spPr>
            <a:xfrm>
              <a:off x="0" y="0"/>
              <a:ext cx="1083733" cy="2709333"/>
            </a:xfrm>
            <a:custGeom>
              <a:avLst/>
              <a:gdLst/>
              <a:ahLst/>
              <a:cxnLst/>
              <a:rect l="l" t="t" r="r" b="b"/>
              <a:pathLst>
                <a:path w="1083733" h="2709333">
                  <a:moveTo>
                    <a:pt x="0" y="0"/>
                  </a:moveTo>
                  <a:lnTo>
                    <a:pt x="1083733" y="0"/>
                  </a:lnTo>
                  <a:lnTo>
                    <a:pt x="1083733" y="2709333"/>
                  </a:lnTo>
                  <a:lnTo>
                    <a:pt x="0" y="2709333"/>
                  </a:lnTo>
                  <a:close/>
                </a:path>
              </a:pathLst>
            </a:custGeom>
            <a:solidFill>
              <a:srgbClr val="886D62"/>
            </a:solidFill>
          </p:spPr>
        </p:sp>
        <p:sp>
          <p:nvSpPr>
            <p:cNvPr id="4" name="TextBox 4"/>
            <p:cNvSpPr txBox="1"/>
            <p:nvPr/>
          </p:nvSpPr>
          <p:spPr>
            <a:xfrm>
              <a:off x="0" y="-38100"/>
              <a:ext cx="1083733"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948731" y="757030"/>
            <a:ext cx="6310569" cy="8772940"/>
            <a:chOff x="0" y="0"/>
            <a:chExt cx="600904" cy="835375"/>
          </a:xfrm>
        </p:grpSpPr>
        <p:sp>
          <p:nvSpPr>
            <p:cNvPr id="6" name="Freeform 6"/>
            <p:cNvSpPr/>
            <p:nvPr/>
          </p:nvSpPr>
          <p:spPr>
            <a:xfrm>
              <a:off x="0" y="0"/>
              <a:ext cx="600904" cy="835375"/>
            </a:xfrm>
            <a:custGeom>
              <a:avLst/>
              <a:gdLst/>
              <a:ahLst/>
              <a:cxnLst/>
              <a:rect l="l" t="t" r="r" b="b"/>
              <a:pathLst>
                <a:path w="600904" h="835375">
                  <a:moveTo>
                    <a:pt x="0" y="0"/>
                  </a:moveTo>
                  <a:lnTo>
                    <a:pt x="600904" y="0"/>
                  </a:lnTo>
                  <a:lnTo>
                    <a:pt x="600904" y="835375"/>
                  </a:lnTo>
                  <a:lnTo>
                    <a:pt x="0" y="835375"/>
                  </a:lnTo>
                  <a:close/>
                </a:path>
              </a:pathLst>
            </a:custGeom>
            <a:blipFill>
              <a:blip r:embed="rId2"/>
              <a:stretch>
                <a:fillRect l="-21098" r="-21098"/>
              </a:stretch>
            </a:blipFill>
            <a:ln w="104775" cap="sq">
              <a:solidFill>
                <a:srgbClr val="6B4938"/>
              </a:solidFill>
              <a:prstDash val="solid"/>
              <a:miter/>
            </a:ln>
          </p:spPr>
        </p:sp>
      </p:grpSp>
      <p:sp>
        <p:nvSpPr>
          <p:cNvPr id="7" name="Freeform 7"/>
          <p:cNvSpPr/>
          <p:nvPr/>
        </p:nvSpPr>
        <p:spPr>
          <a:xfrm>
            <a:off x="573440" y="288742"/>
            <a:ext cx="1568633" cy="1568633"/>
          </a:xfrm>
          <a:custGeom>
            <a:avLst/>
            <a:gdLst/>
            <a:ahLst/>
            <a:cxnLst/>
            <a:rect l="l" t="t" r="r" b="b"/>
            <a:pathLst>
              <a:path w="1568633" h="1568633">
                <a:moveTo>
                  <a:pt x="0" y="0"/>
                </a:moveTo>
                <a:lnTo>
                  <a:pt x="1568633" y="0"/>
                </a:lnTo>
                <a:lnTo>
                  <a:pt x="1568633" y="1568633"/>
                </a:lnTo>
                <a:lnTo>
                  <a:pt x="0" y="1568633"/>
                </a:lnTo>
                <a:lnTo>
                  <a:pt x="0" y="0"/>
                </a:lnTo>
                <a:close/>
              </a:path>
            </a:pathLst>
          </a:custGeom>
          <a:blipFill>
            <a:blip r:embed="rId3"/>
            <a:stretch>
              <a:fillRect/>
            </a:stretch>
          </a:blipFill>
        </p:spPr>
      </p:sp>
      <p:sp>
        <p:nvSpPr>
          <p:cNvPr id="8" name="TextBox 8"/>
          <p:cNvSpPr txBox="1"/>
          <p:nvPr/>
        </p:nvSpPr>
        <p:spPr>
          <a:xfrm>
            <a:off x="1028700" y="2523574"/>
            <a:ext cx="7749613" cy="2273300"/>
          </a:xfrm>
          <a:prstGeom prst="rect">
            <a:avLst/>
          </a:prstGeom>
        </p:spPr>
        <p:txBody>
          <a:bodyPr lIns="0" tIns="0" rIns="0" bIns="0" rtlCol="0" anchor="t">
            <a:spAutoFit/>
          </a:bodyPr>
          <a:lstStyle/>
          <a:p>
            <a:pPr algn="l">
              <a:lnSpc>
                <a:spcPts val="9100"/>
              </a:lnSpc>
            </a:pPr>
            <a:r>
              <a:rPr lang="en-US" sz="6500">
                <a:solidFill>
                  <a:srgbClr val="FB923C"/>
                </a:solidFill>
                <a:latin typeface="Montserrat Bold"/>
              </a:rPr>
              <a:t>Who is the Target Audience?</a:t>
            </a:r>
          </a:p>
        </p:txBody>
      </p:sp>
      <p:sp>
        <p:nvSpPr>
          <p:cNvPr id="9" name="TextBox 9"/>
          <p:cNvSpPr txBox="1"/>
          <p:nvPr/>
        </p:nvSpPr>
        <p:spPr>
          <a:xfrm>
            <a:off x="1028700" y="5163736"/>
            <a:ext cx="8398706" cy="2980690"/>
          </a:xfrm>
          <a:prstGeom prst="rect">
            <a:avLst/>
          </a:prstGeom>
        </p:spPr>
        <p:txBody>
          <a:bodyPr lIns="0" tIns="0" rIns="0" bIns="0" rtlCol="0" anchor="t">
            <a:spAutoFit/>
          </a:bodyPr>
          <a:lstStyle/>
          <a:p>
            <a:pPr algn="just">
              <a:lnSpc>
                <a:spcPts val="4759"/>
              </a:lnSpc>
            </a:pPr>
            <a:r>
              <a:rPr lang="en-US" sz="3399">
                <a:solidFill>
                  <a:srgbClr val="FFFFFF"/>
                </a:solidFill>
                <a:latin typeface="Montserrat"/>
              </a:rPr>
              <a:t>The target audience for this tool is adults who wish to make AI-generated nude photos or use deepnude services. It could also benefit artists, designers, and photographers.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182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1444978" cy="812800"/>
          </a:xfrm>
        </p:grpSpPr>
        <p:sp>
          <p:nvSpPr>
            <p:cNvPr id="3" name="Freeform 3"/>
            <p:cNvSpPr/>
            <p:nvPr/>
          </p:nvSpPr>
          <p:spPr>
            <a:xfrm>
              <a:off x="0" y="0"/>
              <a:ext cx="1444978" cy="812800"/>
            </a:xfrm>
            <a:custGeom>
              <a:avLst/>
              <a:gdLst/>
              <a:ahLst/>
              <a:cxnLst/>
              <a:rect l="l" t="t" r="r" b="b"/>
              <a:pathLst>
                <a:path w="1444978" h="812800">
                  <a:moveTo>
                    <a:pt x="0" y="0"/>
                  </a:moveTo>
                  <a:lnTo>
                    <a:pt x="1444978" y="0"/>
                  </a:lnTo>
                  <a:lnTo>
                    <a:pt x="1444978" y="812800"/>
                  </a:lnTo>
                  <a:lnTo>
                    <a:pt x="0" y="812800"/>
                  </a:lnTo>
                  <a:close/>
                </a:path>
              </a:pathLst>
            </a:custGeom>
            <a:blipFill>
              <a:blip r:embed="rId2">
                <a:alphaModFix amt="40000"/>
              </a:blip>
              <a:stretch>
                <a:fillRect l="-13657" r="-13657"/>
              </a:stretch>
            </a:blipFill>
          </p:spPr>
        </p:sp>
      </p:grpSp>
      <p:grpSp>
        <p:nvGrpSpPr>
          <p:cNvPr id="4" name="Group 4"/>
          <p:cNvGrpSpPr/>
          <p:nvPr/>
        </p:nvGrpSpPr>
        <p:grpSpPr>
          <a:xfrm>
            <a:off x="-1171280" y="1585327"/>
            <a:ext cx="11611974" cy="8030747"/>
            <a:chOff x="0" y="0"/>
            <a:chExt cx="3058298" cy="2115094"/>
          </a:xfrm>
        </p:grpSpPr>
        <p:sp>
          <p:nvSpPr>
            <p:cNvPr id="5" name="Freeform 5"/>
            <p:cNvSpPr/>
            <p:nvPr/>
          </p:nvSpPr>
          <p:spPr>
            <a:xfrm>
              <a:off x="0" y="0"/>
              <a:ext cx="3058298" cy="2115094"/>
            </a:xfrm>
            <a:custGeom>
              <a:avLst/>
              <a:gdLst/>
              <a:ahLst/>
              <a:cxnLst/>
              <a:rect l="l" t="t" r="r" b="b"/>
              <a:pathLst>
                <a:path w="3058298" h="2115094">
                  <a:moveTo>
                    <a:pt x="0" y="0"/>
                  </a:moveTo>
                  <a:lnTo>
                    <a:pt x="3058298" y="0"/>
                  </a:lnTo>
                  <a:lnTo>
                    <a:pt x="3058298" y="2115094"/>
                  </a:lnTo>
                  <a:lnTo>
                    <a:pt x="0" y="2115094"/>
                  </a:lnTo>
                  <a:close/>
                </a:path>
              </a:pathLst>
            </a:custGeom>
            <a:solidFill>
              <a:srgbClr val="111827"/>
            </a:solidFill>
          </p:spPr>
        </p:sp>
        <p:sp>
          <p:nvSpPr>
            <p:cNvPr id="6" name="TextBox 6"/>
            <p:cNvSpPr txBox="1"/>
            <p:nvPr/>
          </p:nvSpPr>
          <p:spPr>
            <a:xfrm>
              <a:off x="0" y="-38100"/>
              <a:ext cx="3058298" cy="2153194"/>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028700" y="2540097"/>
            <a:ext cx="9411994" cy="2122380"/>
          </a:xfrm>
          <a:prstGeom prst="rect">
            <a:avLst/>
          </a:prstGeom>
        </p:spPr>
        <p:txBody>
          <a:bodyPr lIns="0" tIns="0" rIns="0" bIns="0" rtlCol="0" anchor="t">
            <a:spAutoFit/>
          </a:bodyPr>
          <a:lstStyle/>
          <a:p>
            <a:pPr algn="l">
              <a:lnSpc>
                <a:spcPts val="8183"/>
              </a:lnSpc>
            </a:pPr>
            <a:r>
              <a:rPr lang="en-US" sz="8183">
                <a:solidFill>
                  <a:srgbClr val="FB923C"/>
                </a:solidFill>
                <a:latin typeface="Montserrat Bold"/>
              </a:rPr>
              <a:t>ETHICAL IMPLICATIONS</a:t>
            </a:r>
          </a:p>
        </p:txBody>
      </p:sp>
      <p:sp>
        <p:nvSpPr>
          <p:cNvPr id="8" name="TextBox 8"/>
          <p:cNvSpPr txBox="1"/>
          <p:nvPr/>
        </p:nvSpPr>
        <p:spPr>
          <a:xfrm>
            <a:off x="1028700" y="5935512"/>
            <a:ext cx="8896089" cy="2452268"/>
          </a:xfrm>
          <a:prstGeom prst="rect">
            <a:avLst/>
          </a:prstGeom>
        </p:spPr>
        <p:txBody>
          <a:bodyPr lIns="0" tIns="0" rIns="0" bIns="0" rtlCol="0" anchor="t">
            <a:spAutoFit/>
          </a:bodyPr>
          <a:lstStyle/>
          <a:p>
            <a:pPr algn="just">
              <a:lnSpc>
                <a:spcPts val="3960"/>
              </a:lnSpc>
              <a:spcBef>
                <a:spcPct val="0"/>
              </a:spcBef>
            </a:pPr>
            <a:r>
              <a:rPr lang="en-US" sz="2829">
                <a:solidFill>
                  <a:srgbClr val="FFFFFF"/>
                </a:solidFill>
                <a:latin typeface="Montserrat"/>
              </a:rPr>
              <a:t>What if someone’s photo is used for this without permission? It’s a real worry and underlines the importance of strong rules and safety measures. Therefore, use this tool wisely and use it without violating any rules. </a:t>
            </a:r>
          </a:p>
        </p:txBody>
      </p:sp>
      <p:sp>
        <p:nvSpPr>
          <p:cNvPr id="9" name="TextBox 9"/>
          <p:cNvSpPr txBox="1"/>
          <p:nvPr/>
        </p:nvSpPr>
        <p:spPr>
          <a:xfrm>
            <a:off x="1016868" y="4723130"/>
            <a:ext cx="6012656" cy="877570"/>
          </a:xfrm>
          <a:prstGeom prst="rect">
            <a:avLst/>
          </a:prstGeom>
        </p:spPr>
        <p:txBody>
          <a:bodyPr lIns="0" tIns="0" rIns="0" bIns="0" rtlCol="0" anchor="t">
            <a:spAutoFit/>
          </a:bodyPr>
          <a:lstStyle/>
          <a:p>
            <a:pPr algn="ctr">
              <a:lnSpc>
                <a:spcPts val="7279"/>
              </a:lnSpc>
            </a:pPr>
            <a:r>
              <a:rPr lang="en-US" sz="5199">
                <a:solidFill>
                  <a:srgbClr val="FFFFFF"/>
                </a:solidFill>
                <a:latin typeface="Montserrat Bold"/>
              </a:rPr>
              <a:t>Privacy Concerns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1827"/>
        </a:solidFill>
        <a:effectLst/>
      </p:bgPr>
    </p:bg>
    <p:spTree>
      <p:nvGrpSpPr>
        <p:cNvPr id="1" name=""/>
        <p:cNvGrpSpPr/>
        <p:nvPr/>
      </p:nvGrpSpPr>
      <p:grpSpPr>
        <a:xfrm>
          <a:off x="0" y="0"/>
          <a:ext cx="0" cy="0"/>
          <a:chOff x="0" y="0"/>
          <a:chExt cx="0" cy="0"/>
        </a:xfrm>
      </p:grpSpPr>
      <p:grpSp>
        <p:nvGrpSpPr>
          <p:cNvPr id="2" name="Group 2"/>
          <p:cNvGrpSpPr/>
          <p:nvPr/>
        </p:nvGrpSpPr>
        <p:grpSpPr>
          <a:xfrm>
            <a:off x="9072210" y="-5786841"/>
            <a:ext cx="8905392" cy="89053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8B4B"/>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072210" y="7168449"/>
            <a:ext cx="8905392" cy="890539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8B4B"/>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3648973" y="1006504"/>
            <a:ext cx="3983749" cy="398374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8B4B"/>
            </a:solidFill>
          </p:spPr>
        </p:sp>
        <p:sp>
          <p:nvSpPr>
            <p:cNvPr id="10" name="TextBox 10"/>
            <p:cNvSpPr txBox="1"/>
            <p:nvPr/>
          </p:nvSpPr>
          <p:spPr>
            <a:xfrm>
              <a:off x="76200" y="38100"/>
              <a:ext cx="660400" cy="698500"/>
            </a:xfrm>
            <a:prstGeom prst="rect">
              <a:avLst/>
            </a:prstGeom>
          </p:spPr>
          <p:txBody>
            <a:bodyPr lIns="35147" tIns="35147" rIns="35147" bIns="35147" rtlCol="0" anchor="ctr"/>
            <a:lstStyle/>
            <a:p>
              <a:pPr algn="ctr">
                <a:lnSpc>
                  <a:spcPts val="2659"/>
                </a:lnSpc>
              </a:pPr>
              <a:endParaRPr/>
            </a:p>
          </p:txBody>
        </p:sp>
      </p:grpSp>
      <p:grpSp>
        <p:nvGrpSpPr>
          <p:cNvPr id="11" name="Group 11"/>
          <p:cNvGrpSpPr/>
          <p:nvPr/>
        </p:nvGrpSpPr>
        <p:grpSpPr>
          <a:xfrm>
            <a:off x="13772708" y="1130239"/>
            <a:ext cx="3736279" cy="373627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80" r="-280"/>
              </a:stretch>
            </a:blipFill>
          </p:spPr>
        </p:sp>
      </p:grpSp>
      <p:grpSp>
        <p:nvGrpSpPr>
          <p:cNvPr id="13" name="Group 13"/>
          <p:cNvGrpSpPr/>
          <p:nvPr/>
        </p:nvGrpSpPr>
        <p:grpSpPr>
          <a:xfrm>
            <a:off x="9417090" y="1006504"/>
            <a:ext cx="3983749" cy="398374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8B4B"/>
            </a:solidFill>
          </p:spPr>
        </p:sp>
        <p:sp>
          <p:nvSpPr>
            <p:cNvPr id="15" name="TextBox 15"/>
            <p:cNvSpPr txBox="1"/>
            <p:nvPr/>
          </p:nvSpPr>
          <p:spPr>
            <a:xfrm>
              <a:off x="76200" y="38100"/>
              <a:ext cx="660400" cy="698500"/>
            </a:xfrm>
            <a:prstGeom prst="rect">
              <a:avLst/>
            </a:prstGeom>
          </p:spPr>
          <p:txBody>
            <a:bodyPr lIns="35147" tIns="35147" rIns="35147" bIns="35147" rtlCol="0" anchor="ctr"/>
            <a:lstStyle/>
            <a:p>
              <a:pPr algn="ctr">
                <a:lnSpc>
                  <a:spcPts val="2659"/>
                </a:lnSpc>
              </a:pPr>
              <a:endParaRPr/>
            </a:p>
          </p:txBody>
        </p:sp>
      </p:grpSp>
      <p:grpSp>
        <p:nvGrpSpPr>
          <p:cNvPr id="16" name="Group 16"/>
          <p:cNvGrpSpPr/>
          <p:nvPr/>
        </p:nvGrpSpPr>
        <p:grpSpPr>
          <a:xfrm>
            <a:off x="9540824" y="1130239"/>
            <a:ext cx="3736279" cy="373627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t="-1884" b="-1884"/>
              </a:stretch>
            </a:blipFill>
          </p:spPr>
        </p:sp>
      </p:grpSp>
      <p:grpSp>
        <p:nvGrpSpPr>
          <p:cNvPr id="18" name="Group 18"/>
          <p:cNvGrpSpPr/>
          <p:nvPr/>
        </p:nvGrpSpPr>
        <p:grpSpPr>
          <a:xfrm>
            <a:off x="13648973" y="5274551"/>
            <a:ext cx="3983749" cy="3983749"/>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8B4B"/>
            </a:solidFill>
          </p:spPr>
        </p:sp>
        <p:sp>
          <p:nvSpPr>
            <p:cNvPr id="20" name="TextBox 20"/>
            <p:cNvSpPr txBox="1"/>
            <p:nvPr/>
          </p:nvSpPr>
          <p:spPr>
            <a:xfrm>
              <a:off x="76200" y="38100"/>
              <a:ext cx="660400" cy="698500"/>
            </a:xfrm>
            <a:prstGeom prst="rect">
              <a:avLst/>
            </a:prstGeom>
          </p:spPr>
          <p:txBody>
            <a:bodyPr lIns="35147" tIns="35147" rIns="35147" bIns="35147" rtlCol="0" anchor="ctr"/>
            <a:lstStyle/>
            <a:p>
              <a:pPr algn="ctr">
                <a:lnSpc>
                  <a:spcPts val="2659"/>
                </a:lnSpc>
              </a:pPr>
              <a:endParaRPr/>
            </a:p>
          </p:txBody>
        </p:sp>
      </p:grpSp>
      <p:grpSp>
        <p:nvGrpSpPr>
          <p:cNvPr id="21" name="Group 21"/>
          <p:cNvGrpSpPr/>
          <p:nvPr/>
        </p:nvGrpSpPr>
        <p:grpSpPr>
          <a:xfrm>
            <a:off x="13772708" y="5398286"/>
            <a:ext cx="3736279" cy="373627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sp>
      </p:grpSp>
      <p:grpSp>
        <p:nvGrpSpPr>
          <p:cNvPr id="23" name="Group 23"/>
          <p:cNvGrpSpPr/>
          <p:nvPr/>
        </p:nvGrpSpPr>
        <p:grpSpPr>
          <a:xfrm>
            <a:off x="9417090" y="5274551"/>
            <a:ext cx="3983749" cy="3983749"/>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8B4B"/>
            </a:solidFill>
          </p:spPr>
        </p:sp>
        <p:sp>
          <p:nvSpPr>
            <p:cNvPr id="25" name="TextBox 25"/>
            <p:cNvSpPr txBox="1"/>
            <p:nvPr/>
          </p:nvSpPr>
          <p:spPr>
            <a:xfrm>
              <a:off x="76200" y="38100"/>
              <a:ext cx="660400" cy="698500"/>
            </a:xfrm>
            <a:prstGeom prst="rect">
              <a:avLst/>
            </a:prstGeom>
          </p:spPr>
          <p:txBody>
            <a:bodyPr lIns="35147" tIns="35147" rIns="35147" bIns="35147" rtlCol="0" anchor="ctr"/>
            <a:lstStyle/>
            <a:p>
              <a:pPr algn="ctr">
                <a:lnSpc>
                  <a:spcPts val="2659"/>
                </a:lnSpc>
              </a:pPr>
              <a:endParaRPr/>
            </a:p>
          </p:txBody>
        </p:sp>
      </p:grpSp>
      <p:grpSp>
        <p:nvGrpSpPr>
          <p:cNvPr id="26" name="Group 26"/>
          <p:cNvGrpSpPr/>
          <p:nvPr/>
        </p:nvGrpSpPr>
        <p:grpSpPr>
          <a:xfrm>
            <a:off x="9540824" y="5398286"/>
            <a:ext cx="3736279" cy="373627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79" r="-279"/>
              </a:stretch>
            </a:blipFill>
          </p:spPr>
        </p:sp>
      </p:grpSp>
      <p:sp>
        <p:nvSpPr>
          <p:cNvPr id="28" name="Freeform 28"/>
          <p:cNvSpPr/>
          <p:nvPr/>
        </p:nvSpPr>
        <p:spPr>
          <a:xfrm>
            <a:off x="12868853" y="4541451"/>
            <a:ext cx="1312107" cy="1282233"/>
          </a:xfrm>
          <a:custGeom>
            <a:avLst/>
            <a:gdLst/>
            <a:ahLst/>
            <a:cxnLst/>
            <a:rect l="l" t="t" r="r" b="b"/>
            <a:pathLst>
              <a:path w="1312107" h="1282233">
                <a:moveTo>
                  <a:pt x="0" y="0"/>
                </a:moveTo>
                <a:lnTo>
                  <a:pt x="1312106" y="0"/>
                </a:lnTo>
                <a:lnTo>
                  <a:pt x="1312106" y="1282232"/>
                </a:lnTo>
                <a:lnTo>
                  <a:pt x="0" y="1282232"/>
                </a:lnTo>
                <a:lnTo>
                  <a:pt x="0" y="0"/>
                </a:lnTo>
                <a:close/>
              </a:path>
            </a:pathLst>
          </a:custGeom>
          <a:blipFill>
            <a:blip r:embed="rId6" cstate="print">
              <a:extLst>
                <a:ext uri="{96DAC541-7B7A-43D3-8B79-37D633B846F1}">
                  <asvg:svgBlip xmlns:asvg="http://schemas.microsoft.com/office/drawing/2016/SVG/main" xmlns="" r:embed="rId7"/>
                </a:ext>
              </a:extLst>
            </a:blip>
            <a:stretch>
              <a:fillRect l="-166882" t="-206854"/>
            </a:stretch>
          </a:blipFill>
        </p:spPr>
      </p:sp>
      <p:sp>
        <p:nvSpPr>
          <p:cNvPr id="29" name="TextBox 29"/>
          <p:cNvSpPr txBox="1"/>
          <p:nvPr/>
        </p:nvSpPr>
        <p:spPr>
          <a:xfrm>
            <a:off x="1028700" y="4265987"/>
            <a:ext cx="7055111" cy="1956968"/>
          </a:xfrm>
          <a:prstGeom prst="rect">
            <a:avLst/>
          </a:prstGeom>
        </p:spPr>
        <p:txBody>
          <a:bodyPr lIns="0" tIns="0" rIns="0" bIns="0" rtlCol="0" anchor="t">
            <a:spAutoFit/>
          </a:bodyPr>
          <a:lstStyle/>
          <a:p>
            <a:pPr algn="just">
              <a:lnSpc>
                <a:spcPts val="3960"/>
              </a:lnSpc>
              <a:spcBef>
                <a:spcPct val="0"/>
              </a:spcBef>
            </a:pPr>
            <a:r>
              <a:rPr lang="en-US" sz="2829">
                <a:solidFill>
                  <a:srgbClr val="FFFFFF"/>
                </a:solidFill>
                <a:latin typeface="Montserrat"/>
              </a:rPr>
              <a:t>Always ensure that you have explicit permission from the person in the picture when using </a:t>
            </a:r>
            <a:r>
              <a:rPr lang="en-US" sz="2829" u="sng">
                <a:solidFill>
                  <a:srgbClr val="FFFFFF"/>
                </a:solidFill>
                <a:latin typeface="Montserrat"/>
                <a:hlinkClick r:id="rId8" tooltip="https://www.ai-nudes.app/blog/what-is-undress-ai"/>
              </a:rPr>
              <a:t>Undress AI</a:t>
            </a:r>
            <a:r>
              <a:rPr lang="en-US" sz="2829">
                <a:solidFill>
                  <a:srgbClr val="FFFFFF"/>
                </a:solidFill>
                <a:latin typeface="Montserrat"/>
              </a:rPr>
              <a:t> respectfully. </a:t>
            </a:r>
          </a:p>
        </p:txBody>
      </p:sp>
      <p:sp>
        <p:nvSpPr>
          <p:cNvPr id="30" name="TextBox 30"/>
          <p:cNvSpPr txBox="1"/>
          <p:nvPr/>
        </p:nvSpPr>
        <p:spPr>
          <a:xfrm>
            <a:off x="1028700" y="2690850"/>
            <a:ext cx="5113954" cy="1384300"/>
          </a:xfrm>
          <a:prstGeom prst="rect">
            <a:avLst/>
          </a:prstGeom>
        </p:spPr>
        <p:txBody>
          <a:bodyPr lIns="0" tIns="0" rIns="0" bIns="0" rtlCol="0" anchor="t">
            <a:spAutoFit/>
          </a:bodyPr>
          <a:lstStyle/>
          <a:p>
            <a:pPr algn="just">
              <a:lnSpc>
                <a:spcPts val="5600"/>
              </a:lnSpc>
              <a:spcBef>
                <a:spcPct val="0"/>
              </a:spcBef>
            </a:pPr>
            <a:r>
              <a:rPr lang="en-US" sz="4000">
                <a:solidFill>
                  <a:srgbClr val="FB923C"/>
                </a:solidFill>
                <a:latin typeface="Montserrat Bold"/>
              </a:rPr>
              <a:t>IMPORTANCE OF CONSENT</a:t>
            </a:r>
          </a:p>
        </p:txBody>
      </p:sp>
      <p:sp>
        <p:nvSpPr>
          <p:cNvPr id="31" name="TextBox 31"/>
          <p:cNvSpPr txBox="1"/>
          <p:nvPr/>
        </p:nvSpPr>
        <p:spPr>
          <a:xfrm>
            <a:off x="1028700" y="8055558"/>
            <a:ext cx="7055111" cy="1956968"/>
          </a:xfrm>
          <a:prstGeom prst="rect">
            <a:avLst/>
          </a:prstGeom>
        </p:spPr>
        <p:txBody>
          <a:bodyPr lIns="0" tIns="0" rIns="0" bIns="0" rtlCol="0" anchor="t">
            <a:spAutoFit/>
          </a:bodyPr>
          <a:lstStyle/>
          <a:p>
            <a:pPr algn="just">
              <a:lnSpc>
                <a:spcPts val="3960"/>
              </a:lnSpc>
              <a:spcBef>
                <a:spcPct val="0"/>
              </a:spcBef>
            </a:pPr>
            <a:r>
              <a:rPr lang="en-US" sz="2829">
                <a:solidFill>
                  <a:srgbClr val="FFFFFF"/>
                </a:solidFill>
                <a:latin typeface="Montserrat"/>
              </a:rPr>
              <a:t>If not properly checked, this software could be utilized in ways that are harmful like for instance; bullying or even sexual abuse. </a:t>
            </a:r>
          </a:p>
        </p:txBody>
      </p:sp>
      <p:sp>
        <p:nvSpPr>
          <p:cNvPr id="32" name="TextBox 32"/>
          <p:cNvSpPr txBox="1"/>
          <p:nvPr/>
        </p:nvSpPr>
        <p:spPr>
          <a:xfrm>
            <a:off x="1028700" y="6480758"/>
            <a:ext cx="5113954" cy="1384300"/>
          </a:xfrm>
          <a:prstGeom prst="rect">
            <a:avLst/>
          </a:prstGeom>
        </p:spPr>
        <p:txBody>
          <a:bodyPr lIns="0" tIns="0" rIns="0" bIns="0" rtlCol="0" anchor="t">
            <a:spAutoFit/>
          </a:bodyPr>
          <a:lstStyle/>
          <a:p>
            <a:pPr algn="just">
              <a:lnSpc>
                <a:spcPts val="5600"/>
              </a:lnSpc>
              <a:spcBef>
                <a:spcPct val="0"/>
              </a:spcBef>
            </a:pPr>
            <a:r>
              <a:rPr lang="en-US" sz="4000">
                <a:solidFill>
                  <a:srgbClr val="FB923C"/>
                </a:solidFill>
                <a:latin typeface="Montserrat Bold"/>
              </a:rPr>
              <a:t>POTENTIAL RISKS AND MISUSE</a:t>
            </a:r>
          </a:p>
        </p:txBody>
      </p:sp>
      <p:sp>
        <p:nvSpPr>
          <p:cNvPr id="33" name="Freeform 33"/>
          <p:cNvSpPr/>
          <p:nvPr/>
        </p:nvSpPr>
        <p:spPr>
          <a:xfrm>
            <a:off x="669585" y="573065"/>
            <a:ext cx="1536761" cy="1536761"/>
          </a:xfrm>
          <a:custGeom>
            <a:avLst/>
            <a:gdLst/>
            <a:ahLst/>
            <a:cxnLst/>
            <a:rect l="l" t="t" r="r" b="b"/>
            <a:pathLst>
              <a:path w="1536761" h="1536761">
                <a:moveTo>
                  <a:pt x="0" y="0"/>
                </a:moveTo>
                <a:lnTo>
                  <a:pt x="1536760" y="0"/>
                </a:lnTo>
                <a:lnTo>
                  <a:pt x="1536760" y="1536760"/>
                </a:lnTo>
                <a:lnTo>
                  <a:pt x="0" y="1536760"/>
                </a:lnTo>
                <a:lnTo>
                  <a:pt x="0" y="0"/>
                </a:lnTo>
                <a:close/>
              </a:path>
            </a:pathLst>
          </a:custGeom>
          <a:blipFill>
            <a:blip r:embed="rId9"/>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5376" y="486051"/>
            <a:ext cx="17397247" cy="9314897"/>
            <a:chOff x="0" y="0"/>
            <a:chExt cx="4581991" cy="2453306"/>
          </a:xfrm>
        </p:grpSpPr>
        <p:sp>
          <p:nvSpPr>
            <p:cNvPr id="3" name="Freeform 3"/>
            <p:cNvSpPr/>
            <p:nvPr/>
          </p:nvSpPr>
          <p:spPr>
            <a:xfrm>
              <a:off x="0" y="0"/>
              <a:ext cx="4581991" cy="2453306"/>
            </a:xfrm>
            <a:custGeom>
              <a:avLst/>
              <a:gdLst/>
              <a:ahLst/>
              <a:cxnLst/>
              <a:rect l="l" t="t" r="r" b="b"/>
              <a:pathLst>
                <a:path w="4581991" h="2453306">
                  <a:moveTo>
                    <a:pt x="2670" y="0"/>
                  </a:moveTo>
                  <a:lnTo>
                    <a:pt x="4579321" y="0"/>
                  </a:lnTo>
                  <a:cubicBezTo>
                    <a:pt x="4580796" y="0"/>
                    <a:pt x="4581991" y="1195"/>
                    <a:pt x="4581991" y="2670"/>
                  </a:cubicBezTo>
                  <a:lnTo>
                    <a:pt x="4581991" y="2450636"/>
                  </a:lnTo>
                  <a:cubicBezTo>
                    <a:pt x="4581991" y="2452111"/>
                    <a:pt x="4580796" y="2453306"/>
                    <a:pt x="4579321" y="2453306"/>
                  </a:cubicBezTo>
                  <a:lnTo>
                    <a:pt x="2670" y="2453306"/>
                  </a:lnTo>
                  <a:cubicBezTo>
                    <a:pt x="1195" y="2453306"/>
                    <a:pt x="0" y="2452111"/>
                    <a:pt x="0" y="2450636"/>
                  </a:cubicBezTo>
                  <a:lnTo>
                    <a:pt x="0" y="2670"/>
                  </a:lnTo>
                  <a:cubicBezTo>
                    <a:pt x="0" y="1195"/>
                    <a:pt x="1195" y="0"/>
                    <a:pt x="2670" y="0"/>
                  </a:cubicBezTo>
                  <a:close/>
                </a:path>
              </a:pathLst>
            </a:custGeom>
            <a:solidFill>
              <a:srgbClr val="000000">
                <a:alpha val="0"/>
              </a:srgbClr>
            </a:solidFill>
            <a:ln w="28575" cap="sq">
              <a:solidFill>
                <a:srgbClr val="FB8B4B"/>
              </a:solidFill>
              <a:prstDash val="solid"/>
              <a:miter/>
            </a:ln>
          </p:spPr>
        </p:sp>
        <p:sp>
          <p:nvSpPr>
            <p:cNvPr id="4" name="TextBox 4"/>
            <p:cNvSpPr txBox="1"/>
            <p:nvPr/>
          </p:nvSpPr>
          <p:spPr>
            <a:xfrm>
              <a:off x="0" y="-38100"/>
              <a:ext cx="4581991" cy="249140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9516078" cy="8229600"/>
            <a:chOff x="0" y="0"/>
            <a:chExt cx="2506292" cy="2167467"/>
          </a:xfrm>
        </p:grpSpPr>
        <p:sp>
          <p:nvSpPr>
            <p:cNvPr id="6" name="Freeform 6"/>
            <p:cNvSpPr/>
            <p:nvPr/>
          </p:nvSpPr>
          <p:spPr>
            <a:xfrm>
              <a:off x="0" y="0"/>
              <a:ext cx="2506292" cy="2167467"/>
            </a:xfrm>
            <a:custGeom>
              <a:avLst/>
              <a:gdLst/>
              <a:ahLst/>
              <a:cxnLst/>
              <a:rect l="l" t="t" r="r" b="b"/>
              <a:pathLst>
                <a:path w="2506292" h="2167467">
                  <a:moveTo>
                    <a:pt x="4881" y="0"/>
                  </a:moveTo>
                  <a:lnTo>
                    <a:pt x="2501411" y="0"/>
                  </a:lnTo>
                  <a:cubicBezTo>
                    <a:pt x="2504107" y="0"/>
                    <a:pt x="2506292" y="2185"/>
                    <a:pt x="2506292" y="4881"/>
                  </a:cubicBezTo>
                  <a:lnTo>
                    <a:pt x="2506292" y="2162585"/>
                  </a:lnTo>
                  <a:cubicBezTo>
                    <a:pt x="2506292" y="2163880"/>
                    <a:pt x="2505778" y="2165122"/>
                    <a:pt x="2504862" y="2166037"/>
                  </a:cubicBezTo>
                  <a:cubicBezTo>
                    <a:pt x="2503947" y="2166952"/>
                    <a:pt x="2502705" y="2167467"/>
                    <a:pt x="2501411" y="2167467"/>
                  </a:cubicBezTo>
                  <a:lnTo>
                    <a:pt x="4881" y="2167467"/>
                  </a:lnTo>
                  <a:cubicBezTo>
                    <a:pt x="3587" y="2167467"/>
                    <a:pt x="2345" y="2166952"/>
                    <a:pt x="1430" y="2166037"/>
                  </a:cubicBezTo>
                  <a:cubicBezTo>
                    <a:pt x="514" y="2165122"/>
                    <a:pt x="0" y="2163880"/>
                    <a:pt x="0" y="2162585"/>
                  </a:cubicBezTo>
                  <a:lnTo>
                    <a:pt x="0" y="4881"/>
                  </a:lnTo>
                  <a:cubicBezTo>
                    <a:pt x="0" y="3587"/>
                    <a:pt x="514" y="2345"/>
                    <a:pt x="1430" y="1430"/>
                  </a:cubicBezTo>
                  <a:cubicBezTo>
                    <a:pt x="2345" y="514"/>
                    <a:pt x="3587" y="0"/>
                    <a:pt x="4881" y="0"/>
                  </a:cubicBezTo>
                  <a:close/>
                </a:path>
              </a:pathLst>
            </a:custGeom>
            <a:solidFill>
              <a:srgbClr val="111827"/>
            </a:solidFill>
          </p:spPr>
        </p:sp>
        <p:sp>
          <p:nvSpPr>
            <p:cNvPr id="7" name="TextBox 7"/>
            <p:cNvSpPr txBox="1"/>
            <p:nvPr/>
          </p:nvSpPr>
          <p:spPr>
            <a:xfrm>
              <a:off x="0" y="-38100"/>
              <a:ext cx="2506292" cy="22055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835284" y="1028700"/>
            <a:ext cx="6424016" cy="8229600"/>
            <a:chOff x="0" y="0"/>
            <a:chExt cx="1691922" cy="2167467"/>
          </a:xfrm>
        </p:grpSpPr>
        <p:sp>
          <p:nvSpPr>
            <p:cNvPr id="9" name="Freeform 9"/>
            <p:cNvSpPr/>
            <p:nvPr/>
          </p:nvSpPr>
          <p:spPr>
            <a:xfrm>
              <a:off x="0" y="0"/>
              <a:ext cx="1691922" cy="2167467"/>
            </a:xfrm>
            <a:custGeom>
              <a:avLst/>
              <a:gdLst/>
              <a:ahLst/>
              <a:cxnLst/>
              <a:rect l="l" t="t" r="r" b="b"/>
              <a:pathLst>
                <a:path w="1691922" h="2167467">
                  <a:moveTo>
                    <a:pt x="7231" y="0"/>
                  </a:moveTo>
                  <a:lnTo>
                    <a:pt x="1684691" y="0"/>
                  </a:lnTo>
                  <a:cubicBezTo>
                    <a:pt x="1686609" y="0"/>
                    <a:pt x="1688448" y="762"/>
                    <a:pt x="1689804" y="2118"/>
                  </a:cubicBezTo>
                  <a:cubicBezTo>
                    <a:pt x="1691160" y="3474"/>
                    <a:pt x="1691922" y="5313"/>
                    <a:pt x="1691922" y="7231"/>
                  </a:cubicBezTo>
                  <a:lnTo>
                    <a:pt x="1691922" y="2160236"/>
                  </a:lnTo>
                  <a:cubicBezTo>
                    <a:pt x="1691922" y="2164229"/>
                    <a:pt x="1688685" y="2167467"/>
                    <a:pt x="1684691" y="2167467"/>
                  </a:cubicBezTo>
                  <a:lnTo>
                    <a:pt x="7231" y="2167467"/>
                  </a:lnTo>
                  <a:cubicBezTo>
                    <a:pt x="5313" y="2167467"/>
                    <a:pt x="3474" y="2166705"/>
                    <a:pt x="2118" y="2165349"/>
                  </a:cubicBezTo>
                  <a:cubicBezTo>
                    <a:pt x="762" y="2163993"/>
                    <a:pt x="0" y="2162153"/>
                    <a:pt x="0" y="2160236"/>
                  </a:cubicBezTo>
                  <a:lnTo>
                    <a:pt x="0" y="7231"/>
                  </a:lnTo>
                  <a:cubicBezTo>
                    <a:pt x="0" y="3237"/>
                    <a:pt x="3237" y="0"/>
                    <a:pt x="7231" y="0"/>
                  </a:cubicBezTo>
                  <a:close/>
                </a:path>
              </a:pathLst>
            </a:custGeom>
            <a:solidFill>
              <a:srgbClr val="FB8B4B"/>
            </a:solidFill>
          </p:spPr>
        </p:sp>
        <p:sp>
          <p:nvSpPr>
            <p:cNvPr id="10" name="TextBox 10"/>
            <p:cNvSpPr txBox="1"/>
            <p:nvPr/>
          </p:nvSpPr>
          <p:spPr>
            <a:xfrm>
              <a:off x="0" y="-38100"/>
              <a:ext cx="1691922" cy="2205567"/>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582054" y="7511095"/>
            <a:ext cx="478138" cy="478138"/>
          </a:xfrm>
          <a:custGeom>
            <a:avLst/>
            <a:gdLst/>
            <a:ahLst/>
            <a:cxnLst/>
            <a:rect l="l" t="t" r="r" b="b"/>
            <a:pathLst>
              <a:path w="478138" h="478138">
                <a:moveTo>
                  <a:pt x="0" y="0"/>
                </a:moveTo>
                <a:lnTo>
                  <a:pt x="478138" y="0"/>
                </a:lnTo>
                <a:lnTo>
                  <a:pt x="478138" y="478138"/>
                </a:lnTo>
                <a:lnTo>
                  <a:pt x="0" y="478138"/>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582054" y="6891992"/>
            <a:ext cx="478138" cy="478138"/>
          </a:xfrm>
          <a:custGeom>
            <a:avLst/>
            <a:gdLst/>
            <a:ahLst/>
            <a:cxnLst/>
            <a:rect l="l" t="t" r="r" b="b"/>
            <a:pathLst>
              <a:path w="478138" h="478138">
                <a:moveTo>
                  <a:pt x="0" y="0"/>
                </a:moveTo>
                <a:lnTo>
                  <a:pt x="478138" y="0"/>
                </a:lnTo>
                <a:lnTo>
                  <a:pt x="478138" y="478138"/>
                </a:lnTo>
                <a:lnTo>
                  <a:pt x="0" y="47813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591611" y="8130198"/>
            <a:ext cx="478138" cy="478138"/>
          </a:xfrm>
          <a:custGeom>
            <a:avLst/>
            <a:gdLst/>
            <a:ahLst/>
            <a:cxnLst/>
            <a:rect l="l" t="t" r="r" b="b"/>
            <a:pathLst>
              <a:path w="478138" h="478138">
                <a:moveTo>
                  <a:pt x="0" y="0"/>
                </a:moveTo>
                <a:lnTo>
                  <a:pt x="478138" y="0"/>
                </a:lnTo>
                <a:lnTo>
                  <a:pt x="478138" y="478138"/>
                </a:lnTo>
                <a:lnTo>
                  <a:pt x="0" y="478138"/>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grpSp>
        <p:nvGrpSpPr>
          <p:cNvPr id="14" name="Group 14"/>
          <p:cNvGrpSpPr/>
          <p:nvPr/>
        </p:nvGrpSpPr>
        <p:grpSpPr>
          <a:xfrm>
            <a:off x="11100813" y="1270245"/>
            <a:ext cx="5892958" cy="7746510"/>
            <a:chOff x="0" y="0"/>
            <a:chExt cx="912973" cy="1200137"/>
          </a:xfrm>
        </p:grpSpPr>
        <p:sp>
          <p:nvSpPr>
            <p:cNvPr id="15" name="Freeform 15"/>
            <p:cNvSpPr/>
            <p:nvPr/>
          </p:nvSpPr>
          <p:spPr>
            <a:xfrm>
              <a:off x="0" y="0"/>
              <a:ext cx="912973" cy="1200137"/>
            </a:xfrm>
            <a:custGeom>
              <a:avLst/>
              <a:gdLst/>
              <a:ahLst/>
              <a:cxnLst/>
              <a:rect l="l" t="t" r="r" b="b"/>
              <a:pathLst>
                <a:path w="912973" h="1200137">
                  <a:moveTo>
                    <a:pt x="7883" y="0"/>
                  </a:moveTo>
                  <a:lnTo>
                    <a:pt x="905091" y="0"/>
                  </a:lnTo>
                  <a:cubicBezTo>
                    <a:pt x="909444" y="0"/>
                    <a:pt x="912973" y="3529"/>
                    <a:pt x="912973" y="7883"/>
                  </a:cubicBezTo>
                  <a:lnTo>
                    <a:pt x="912973" y="1192255"/>
                  </a:lnTo>
                  <a:cubicBezTo>
                    <a:pt x="912973" y="1196608"/>
                    <a:pt x="909444" y="1200137"/>
                    <a:pt x="905091" y="1200137"/>
                  </a:cubicBezTo>
                  <a:lnTo>
                    <a:pt x="7883" y="1200137"/>
                  </a:lnTo>
                  <a:cubicBezTo>
                    <a:pt x="3529" y="1200137"/>
                    <a:pt x="0" y="1196608"/>
                    <a:pt x="0" y="1192255"/>
                  </a:cubicBezTo>
                  <a:lnTo>
                    <a:pt x="0" y="7883"/>
                  </a:lnTo>
                  <a:cubicBezTo>
                    <a:pt x="0" y="3529"/>
                    <a:pt x="3529" y="0"/>
                    <a:pt x="7883" y="0"/>
                  </a:cubicBezTo>
                  <a:close/>
                </a:path>
              </a:pathLst>
            </a:custGeom>
            <a:blipFill>
              <a:blip r:embed="rId8"/>
              <a:stretch>
                <a:fillRect l="-16473" r="-16473"/>
              </a:stretch>
            </a:blipFill>
          </p:spPr>
        </p:sp>
      </p:grpSp>
      <p:sp>
        <p:nvSpPr>
          <p:cNvPr id="16" name="TextBox 16"/>
          <p:cNvSpPr txBox="1"/>
          <p:nvPr/>
        </p:nvSpPr>
        <p:spPr>
          <a:xfrm>
            <a:off x="1582054" y="2628353"/>
            <a:ext cx="6717007" cy="3536988"/>
          </a:xfrm>
          <a:prstGeom prst="rect">
            <a:avLst/>
          </a:prstGeom>
        </p:spPr>
        <p:txBody>
          <a:bodyPr lIns="0" tIns="0" rIns="0" bIns="0" rtlCol="0" anchor="t">
            <a:spAutoFit/>
          </a:bodyPr>
          <a:lstStyle/>
          <a:p>
            <a:pPr algn="l">
              <a:lnSpc>
                <a:spcPts val="13689"/>
              </a:lnSpc>
            </a:pPr>
            <a:r>
              <a:rPr lang="en-US" sz="13554">
                <a:solidFill>
                  <a:srgbClr val="FB923C"/>
                </a:solidFill>
                <a:latin typeface="Montserrat Bold"/>
              </a:rPr>
              <a:t>THANK YOU</a:t>
            </a:r>
          </a:p>
        </p:txBody>
      </p:sp>
      <p:sp>
        <p:nvSpPr>
          <p:cNvPr id="17" name="TextBox 17"/>
          <p:cNvSpPr txBox="1"/>
          <p:nvPr/>
        </p:nvSpPr>
        <p:spPr>
          <a:xfrm>
            <a:off x="2279014" y="6866174"/>
            <a:ext cx="4988722" cy="488319"/>
          </a:xfrm>
          <a:prstGeom prst="rect">
            <a:avLst/>
          </a:prstGeom>
        </p:spPr>
        <p:txBody>
          <a:bodyPr lIns="0" tIns="0" rIns="0" bIns="0" rtlCol="0" anchor="t">
            <a:spAutoFit/>
          </a:bodyPr>
          <a:lstStyle/>
          <a:p>
            <a:pPr algn="l">
              <a:lnSpc>
                <a:spcPts val="4059"/>
              </a:lnSpc>
              <a:spcBef>
                <a:spcPct val="0"/>
              </a:spcBef>
            </a:pPr>
            <a:r>
              <a:rPr lang="en-US" sz="2899">
                <a:solidFill>
                  <a:srgbClr val="FFFFFF"/>
                </a:solidFill>
                <a:latin typeface="Montserrat"/>
              </a:rPr>
              <a:t>+32468799972</a:t>
            </a:r>
          </a:p>
        </p:txBody>
      </p:sp>
      <p:sp>
        <p:nvSpPr>
          <p:cNvPr id="18" name="TextBox 18"/>
          <p:cNvSpPr txBox="1"/>
          <p:nvPr/>
        </p:nvSpPr>
        <p:spPr>
          <a:xfrm>
            <a:off x="2288571" y="8104380"/>
            <a:ext cx="4979165" cy="488319"/>
          </a:xfrm>
          <a:prstGeom prst="rect">
            <a:avLst/>
          </a:prstGeom>
        </p:spPr>
        <p:txBody>
          <a:bodyPr lIns="0" tIns="0" rIns="0" bIns="0" rtlCol="0" anchor="t">
            <a:spAutoFit/>
          </a:bodyPr>
          <a:lstStyle/>
          <a:p>
            <a:pPr algn="l">
              <a:lnSpc>
                <a:spcPts val="4059"/>
              </a:lnSpc>
              <a:spcBef>
                <a:spcPct val="0"/>
              </a:spcBef>
            </a:pPr>
            <a:r>
              <a:rPr lang="en-US" sz="2899">
                <a:solidFill>
                  <a:srgbClr val="FFFFFF"/>
                </a:solidFill>
                <a:latin typeface="Montserrat"/>
              </a:rPr>
              <a:t>info@ai-nudes.app</a:t>
            </a:r>
          </a:p>
        </p:txBody>
      </p:sp>
      <p:sp>
        <p:nvSpPr>
          <p:cNvPr id="19" name="TextBox 19"/>
          <p:cNvSpPr txBox="1"/>
          <p:nvPr/>
        </p:nvSpPr>
        <p:spPr>
          <a:xfrm>
            <a:off x="2279014" y="7485277"/>
            <a:ext cx="4787577" cy="488253"/>
          </a:xfrm>
          <a:prstGeom prst="rect">
            <a:avLst/>
          </a:prstGeom>
        </p:spPr>
        <p:txBody>
          <a:bodyPr lIns="0" tIns="0" rIns="0" bIns="0" rtlCol="0" anchor="t">
            <a:spAutoFit/>
          </a:bodyPr>
          <a:lstStyle/>
          <a:p>
            <a:pPr algn="l">
              <a:lnSpc>
                <a:spcPts val="4059"/>
              </a:lnSpc>
              <a:spcBef>
                <a:spcPct val="0"/>
              </a:spcBef>
            </a:pPr>
            <a:r>
              <a:rPr lang="en-US" sz="2899">
                <a:solidFill>
                  <a:srgbClr val="FFFFFF"/>
                </a:solidFill>
                <a:latin typeface="Montserrat"/>
              </a:rPr>
              <a:t>www.ai-nudes.app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393</Words>
  <Application>Microsoft Office PowerPoint</Application>
  <PresentationFormat>Custom</PresentationFormat>
  <Paragraphs>27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Montserrat Bold</vt:lpstr>
      <vt:lpstr>Canva Sans</vt:lpstr>
      <vt:lpstr>Montserrat</vt: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heading</dc:title>
  <dc:creator>WEBBERS LIVE 13</dc:creator>
  <cp:lastModifiedBy>WEBBERS LIVE 13</cp:lastModifiedBy>
  <cp:revision>1</cp:revision>
  <dcterms:created xsi:type="dcterms:W3CDTF">2006-08-16T00:00:00Z</dcterms:created>
  <dcterms:modified xsi:type="dcterms:W3CDTF">2024-06-27T11:23:48Z</dcterms:modified>
  <dc:identifier>DAGIkTaFIcI</dc:identifier>
</cp:coreProperties>
</file>