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9" r:id="rId2"/>
    <p:sldId id="260" r:id="rId3"/>
    <p:sldId id="261" r:id="rId4"/>
    <p:sldId id="262" r:id="rId5"/>
    <p:sldId id="283" r:id="rId6"/>
    <p:sldId id="299" r:id="rId7"/>
    <p:sldId id="284" r:id="rId8"/>
    <p:sldId id="305" r:id="rId9"/>
    <p:sldId id="306" r:id="rId10"/>
    <p:sldId id="307" r:id="rId11"/>
    <p:sldId id="308" r:id="rId12"/>
    <p:sldId id="309" r:id="rId13"/>
    <p:sldId id="276" r:id="rId14"/>
    <p:sldId id="277" r:id="rId15"/>
    <p:sldId id="278" r:id="rId16"/>
    <p:sldId id="279" r:id="rId17"/>
    <p:sldId id="280" r:id="rId18"/>
    <p:sldId id="256" r:id="rId19"/>
    <p:sldId id="288" r:id="rId20"/>
    <p:sldId id="289" r:id="rId21"/>
    <p:sldId id="314" r:id="rId22"/>
    <p:sldId id="315" r:id="rId23"/>
    <p:sldId id="316" r:id="rId24"/>
    <p:sldId id="317" r:id="rId25"/>
    <p:sldId id="296" r:id="rId26"/>
    <p:sldId id="297" r:id="rId27"/>
    <p:sldId id="324" r:id="rId28"/>
    <p:sldId id="292" r:id="rId29"/>
    <p:sldId id="293" r:id="rId30"/>
    <p:sldId id="302" r:id="rId31"/>
    <p:sldId id="273" r:id="rId32"/>
    <p:sldId id="301" r:id="rId33"/>
    <p:sldId id="257" r:id="rId34"/>
    <p:sldId id="263" r:id="rId35"/>
    <p:sldId id="258" r:id="rId36"/>
    <p:sldId id="265" r:id="rId37"/>
    <p:sldId id="267" r:id="rId38"/>
    <p:sldId id="269" r:id="rId39"/>
    <p:sldId id="268" r:id="rId40"/>
    <p:sldId id="325" r:id="rId41"/>
    <p:sldId id="326" r:id="rId42"/>
    <p:sldId id="327" r:id="rId43"/>
    <p:sldId id="32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53"/>
    <p:restoredTop sz="96296"/>
  </p:normalViewPr>
  <p:slideViewPr>
    <p:cSldViewPr snapToGrid="0">
      <p:cViewPr varScale="1">
        <p:scale>
          <a:sx n="110" d="100"/>
          <a:sy n="110" d="100"/>
        </p:scale>
        <p:origin x="1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4.png"/><Relationship Id="rId7" Type="http://schemas.openxmlformats.org/officeDocument/2006/relationships/image" Target="../media/image58.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15.svg"/><Relationship Id="rId9" Type="http://schemas.openxmlformats.org/officeDocument/2006/relationships/image" Target="../media/image60.png"/></Relationships>
</file>

<file path=ppt/diagrams/_rels/data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7.png"/><Relationship Id="rId7" Type="http://schemas.openxmlformats.org/officeDocument/2006/relationships/image" Target="../media/image20.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0.png"/><Relationship Id="rId7" Type="http://schemas.openxmlformats.org/officeDocument/2006/relationships/image" Target="../media/image75.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4.png"/><Relationship Id="rId7" Type="http://schemas.openxmlformats.org/officeDocument/2006/relationships/image" Target="../media/image58.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15.svg"/><Relationship Id="rId9" Type="http://schemas.openxmlformats.org/officeDocument/2006/relationships/image" Target="../media/image60.png"/></Relationships>
</file>

<file path=ppt/diagrams/_rels/drawing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7.png"/><Relationship Id="rId7" Type="http://schemas.openxmlformats.org/officeDocument/2006/relationships/image" Target="../media/image20.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0.png"/><Relationship Id="rId7" Type="http://schemas.openxmlformats.org/officeDocument/2006/relationships/image" Target="../media/image75.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EFD5D-C7AA-4025-9E47-9C9C205332D4}"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33BBBDB2-FD67-4348-916E-C7E5C2A72EC4}">
      <dgm:prSet/>
      <dgm:spPr/>
      <dgm:t>
        <a:bodyPr/>
        <a:lstStyle/>
        <a:p>
          <a:pPr>
            <a:defRPr b="1"/>
          </a:pPr>
          <a:r>
            <a:rPr lang="en-IN"/>
            <a:t>Vision</a:t>
          </a:r>
          <a:endParaRPr lang="en-US"/>
        </a:p>
      </dgm:t>
    </dgm:pt>
    <dgm:pt modelId="{DC983516-5D73-49AF-974A-F9399035612D}" type="parTrans" cxnId="{E546BED1-8CBA-433D-9714-476FD51731FA}">
      <dgm:prSet/>
      <dgm:spPr/>
      <dgm:t>
        <a:bodyPr/>
        <a:lstStyle/>
        <a:p>
          <a:endParaRPr lang="en-US"/>
        </a:p>
      </dgm:t>
    </dgm:pt>
    <dgm:pt modelId="{D222B389-524A-46F1-827A-284E4AF62748}" type="sibTrans" cxnId="{E546BED1-8CBA-433D-9714-476FD51731FA}">
      <dgm:prSet/>
      <dgm:spPr/>
      <dgm:t>
        <a:bodyPr/>
        <a:lstStyle/>
        <a:p>
          <a:endParaRPr lang="en-US"/>
        </a:p>
      </dgm:t>
    </dgm:pt>
    <dgm:pt modelId="{0C23057B-0B7A-4AE2-8C0F-C36EA03C1C77}">
      <dgm:prSet/>
      <dgm:spPr/>
      <dgm:t>
        <a:bodyPr/>
        <a:lstStyle/>
        <a:p>
          <a:r>
            <a:rPr lang="en-IN" dirty="0"/>
            <a:t>To be the world's leading provider of innovative computing technologies, driving advancements in AI, graphics, and parallel processing to transform industries and enrich human experiences.</a:t>
          </a:r>
          <a:endParaRPr lang="en-US" dirty="0"/>
        </a:p>
      </dgm:t>
    </dgm:pt>
    <dgm:pt modelId="{3584D823-E6C8-4BA8-A321-62949A1E2631}" type="parTrans" cxnId="{116BED1E-C584-4B96-B8B1-9D9D3D16CFF9}">
      <dgm:prSet/>
      <dgm:spPr/>
      <dgm:t>
        <a:bodyPr/>
        <a:lstStyle/>
        <a:p>
          <a:endParaRPr lang="en-US"/>
        </a:p>
      </dgm:t>
    </dgm:pt>
    <dgm:pt modelId="{991C8E84-BAD1-4758-BE79-9A28828A0800}" type="sibTrans" cxnId="{116BED1E-C584-4B96-B8B1-9D9D3D16CFF9}">
      <dgm:prSet/>
      <dgm:spPr/>
      <dgm:t>
        <a:bodyPr/>
        <a:lstStyle/>
        <a:p>
          <a:endParaRPr lang="en-US"/>
        </a:p>
      </dgm:t>
    </dgm:pt>
    <dgm:pt modelId="{98525CBE-0DE5-42D0-8935-23738F2FB922}">
      <dgm:prSet/>
      <dgm:spPr/>
      <dgm:t>
        <a:bodyPr/>
        <a:lstStyle/>
        <a:p>
          <a:pPr>
            <a:defRPr b="1"/>
          </a:pPr>
          <a:r>
            <a:rPr lang="en-IN"/>
            <a:t>Mission</a:t>
          </a:r>
          <a:endParaRPr lang="en-US"/>
        </a:p>
      </dgm:t>
    </dgm:pt>
    <dgm:pt modelId="{AFF4A86B-D449-4B24-A12F-3F6559933299}" type="parTrans" cxnId="{B91E41D9-300F-4AC6-BD49-21899EB94FDD}">
      <dgm:prSet/>
      <dgm:spPr/>
      <dgm:t>
        <a:bodyPr/>
        <a:lstStyle/>
        <a:p>
          <a:endParaRPr lang="en-US"/>
        </a:p>
      </dgm:t>
    </dgm:pt>
    <dgm:pt modelId="{3363DD0E-BA6B-4D46-843B-840C84F38E9A}" type="sibTrans" cxnId="{B91E41D9-300F-4AC6-BD49-21899EB94FDD}">
      <dgm:prSet/>
      <dgm:spPr/>
      <dgm:t>
        <a:bodyPr/>
        <a:lstStyle/>
        <a:p>
          <a:endParaRPr lang="en-US"/>
        </a:p>
      </dgm:t>
    </dgm:pt>
    <dgm:pt modelId="{A70B6ACA-5471-4858-9249-B7B201D2071A}">
      <dgm:prSet/>
      <dgm:spPr/>
      <dgm:t>
        <a:bodyPr/>
        <a:lstStyle/>
        <a:p>
          <a:r>
            <a:rPr lang="en-IN" dirty="0"/>
            <a:t>Empower innovation, Democratize AI,  Transform industries</a:t>
          </a:r>
          <a:endParaRPr lang="en-US" dirty="0"/>
        </a:p>
      </dgm:t>
    </dgm:pt>
    <dgm:pt modelId="{4CC16202-DBD6-4A94-9F6A-BC05442C9B96}" type="parTrans" cxnId="{8DBE5766-B483-4731-9F8A-532379D70AE5}">
      <dgm:prSet/>
      <dgm:spPr/>
      <dgm:t>
        <a:bodyPr/>
        <a:lstStyle/>
        <a:p>
          <a:endParaRPr lang="en-US"/>
        </a:p>
      </dgm:t>
    </dgm:pt>
    <dgm:pt modelId="{40D4BA6A-EDC8-42E0-9AE8-484623231D66}" type="sibTrans" cxnId="{8DBE5766-B483-4731-9F8A-532379D70AE5}">
      <dgm:prSet/>
      <dgm:spPr/>
      <dgm:t>
        <a:bodyPr/>
        <a:lstStyle/>
        <a:p>
          <a:endParaRPr lang="en-US"/>
        </a:p>
      </dgm:t>
    </dgm:pt>
    <dgm:pt modelId="{CCB9A16D-E4C5-4004-8229-CA80DEC9E2F0}">
      <dgm:prSet/>
      <dgm:spPr/>
      <dgm:t>
        <a:bodyPr/>
        <a:lstStyle/>
        <a:p>
          <a:pPr>
            <a:defRPr b="1"/>
          </a:pPr>
          <a:r>
            <a:rPr lang="en-IN"/>
            <a:t>Values</a:t>
          </a:r>
          <a:endParaRPr lang="en-US"/>
        </a:p>
      </dgm:t>
    </dgm:pt>
    <dgm:pt modelId="{119356E0-8110-401F-9D8A-F26797BC406E}" type="parTrans" cxnId="{1F2A662E-5DC7-4201-B7AF-DCE7E6F55461}">
      <dgm:prSet/>
      <dgm:spPr/>
      <dgm:t>
        <a:bodyPr/>
        <a:lstStyle/>
        <a:p>
          <a:endParaRPr lang="en-US"/>
        </a:p>
      </dgm:t>
    </dgm:pt>
    <dgm:pt modelId="{64AC4A23-8955-47CE-9B4B-432EE2246B1C}" type="sibTrans" cxnId="{1F2A662E-5DC7-4201-B7AF-DCE7E6F55461}">
      <dgm:prSet/>
      <dgm:spPr/>
      <dgm:t>
        <a:bodyPr/>
        <a:lstStyle/>
        <a:p>
          <a:endParaRPr lang="en-US"/>
        </a:p>
      </dgm:t>
    </dgm:pt>
    <dgm:pt modelId="{1D461128-B5B1-4B26-8D02-91D5EB7501FC}">
      <dgm:prSet/>
      <dgm:spPr/>
      <dgm:t>
        <a:bodyPr/>
        <a:lstStyle/>
        <a:p>
          <a:r>
            <a:rPr lang="en-IN" dirty="0"/>
            <a:t>Innovation, excellence, collaboration</a:t>
          </a:r>
          <a:endParaRPr lang="en-US" dirty="0"/>
        </a:p>
      </dgm:t>
    </dgm:pt>
    <dgm:pt modelId="{791908E3-C7D5-47CD-9F6C-11280EE390C5}" type="parTrans" cxnId="{019C0F29-9C3F-4F5D-88CB-0D93E93CC18B}">
      <dgm:prSet/>
      <dgm:spPr/>
      <dgm:t>
        <a:bodyPr/>
        <a:lstStyle/>
        <a:p>
          <a:endParaRPr lang="en-US"/>
        </a:p>
      </dgm:t>
    </dgm:pt>
    <dgm:pt modelId="{EA665AEB-0A3B-475F-97D0-ED77CA5A2E02}" type="sibTrans" cxnId="{019C0F29-9C3F-4F5D-88CB-0D93E93CC18B}">
      <dgm:prSet/>
      <dgm:spPr/>
      <dgm:t>
        <a:bodyPr/>
        <a:lstStyle/>
        <a:p>
          <a:endParaRPr lang="en-US"/>
        </a:p>
      </dgm:t>
    </dgm:pt>
    <dgm:pt modelId="{C6653166-299A-8B4A-A511-E1148BEBF20E}" type="pres">
      <dgm:prSet presAssocID="{501EFD5D-C7AA-4025-9E47-9C9C205332D4}" presName="linearFlow" presStyleCnt="0">
        <dgm:presLayoutVars>
          <dgm:dir/>
          <dgm:animLvl val="lvl"/>
          <dgm:resizeHandles val="exact"/>
        </dgm:presLayoutVars>
      </dgm:prSet>
      <dgm:spPr/>
    </dgm:pt>
    <dgm:pt modelId="{D14BFB85-5AC4-6D42-A2F0-7192EDA6BF2C}" type="pres">
      <dgm:prSet presAssocID="{33BBBDB2-FD67-4348-916E-C7E5C2A72EC4}" presName="composite" presStyleCnt="0"/>
      <dgm:spPr/>
    </dgm:pt>
    <dgm:pt modelId="{B5597C64-45F2-5347-90E5-3314744FF41B}" type="pres">
      <dgm:prSet presAssocID="{33BBBDB2-FD67-4348-916E-C7E5C2A72EC4}" presName="parentText" presStyleLbl="alignNode1" presStyleIdx="0" presStyleCnt="3">
        <dgm:presLayoutVars>
          <dgm:chMax val="1"/>
          <dgm:bulletEnabled val="1"/>
        </dgm:presLayoutVars>
      </dgm:prSet>
      <dgm:spPr/>
    </dgm:pt>
    <dgm:pt modelId="{DCC95031-173E-5546-B354-28A41961C1C6}" type="pres">
      <dgm:prSet presAssocID="{33BBBDB2-FD67-4348-916E-C7E5C2A72EC4}" presName="descendantText" presStyleLbl="alignAcc1" presStyleIdx="0" presStyleCnt="3">
        <dgm:presLayoutVars>
          <dgm:bulletEnabled val="1"/>
        </dgm:presLayoutVars>
      </dgm:prSet>
      <dgm:spPr/>
    </dgm:pt>
    <dgm:pt modelId="{FE9B3A4F-A978-0A45-888F-7BA54E8C5FD1}" type="pres">
      <dgm:prSet presAssocID="{D222B389-524A-46F1-827A-284E4AF62748}" presName="sp" presStyleCnt="0"/>
      <dgm:spPr/>
    </dgm:pt>
    <dgm:pt modelId="{94C329B9-311E-D54C-8E63-16736EF4580B}" type="pres">
      <dgm:prSet presAssocID="{98525CBE-0DE5-42D0-8935-23738F2FB922}" presName="composite" presStyleCnt="0"/>
      <dgm:spPr/>
    </dgm:pt>
    <dgm:pt modelId="{F4B1058A-EDE9-DD43-A6B5-BD44A970173B}" type="pres">
      <dgm:prSet presAssocID="{98525CBE-0DE5-42D0-8935-23738F2FB922}" presName="parentText" presStyleLbl="alignNode1" presStyleIdx="1" presStyleCnt="3">
        <dgm:presLayoutVars>
          <dgm:chMax val="1"/>
          <dgm:bulletEnabled val="1"/>
        </dgm:presLayoutVars>
      </dgm:prSet>
      <dgm:spPr/>
    </dgm:pt>
    <dgm:pt modelId="{B993ADDA-7E08-7943-A96C-F8487D9D2933}" type="pres">
      <dgm:prSet presAssocID="{98525CBE-0DE5-42D0-8935-23738F2FB922}" presName="descendantText" presStyleLbl="alignAcc1" presStyleIdx="1" presStyleCnt="3">
        <dgm:presLayoutVars>
          <dgm:bulletEnabled val="1"/>
        </dgm:presLayoutVars>
      </dgm:prSet>
      <dgm:spPr/>
    </dgm:pt>
    <dgm:pt modelId="{5D8757B5-4A04-F143-A714-A766CAC524A4}" type="pres">
      <dgm:prSet presAssocID="{3363DD0E-BA6B-4D46-843B-840C84F38E9A}" presName="sp" presStyleCnt="0"/>
      <dgm:spPr/>
    </dgm:pt>
    <dgm:pt modelId="{C2521E19-8A7E-B342-B7EF-39B9E68A392E}" type="pres">
      <dgm:prSet presAssocID="{CCB9A16D-E4C5-4004-8229-CA80DEC9E2F0}" presName="composite" presStyleCnt="0"/>
      <dgm:spPr/>
    </dgm:pt>
    <dgm:pt modelId="{7667FFB6-22AA-C446-B27C-BAC62418CDC7}" type="pres">
      <dgm:prSet presAssocID="{CCB9A16D-E4C5-4004-8229-CA80DEC9E2F0}" presName="parentText" presStyleLbl="alignNode1" presStyleIdx="2" presStyleCnt="3">
        <dgm:presLayoutVars>
          <dgm:chMax val="1"/>
          <dgm:bulletEnabled val="1"/>
        </dgm:presLayoutVars>
      </dgm:prSet>
      <dgm:spPr/>
    </dgm:pt>
    <dgm:pt modelId="{0037D6BD-E430-C44B-835B-BC7750001C2C}" type="pres">
      <dgm:prSet presAssocID="{CCB9A16D-E4C5-4004-8229-CA80DEC9E2F0}" presName="descendantText" presStyleLbl="alignAcc1" presStyleIdx="2" presStyleCnt="3">
        <dgm:presLayoutVars>
          <dgm:bulletEnabled val="1"/>
        </dgm:presLayoutVars>
      </dgm:prSet>
      <dgm:spPr/>
    </dgm:pt>
  </dgm:ptLst>
  <dgm:cxnLst>
    <dgm:cxn modelId="{116BED1E-C584-4B96-B8B1-9D9D3D16CFF9}" srcId="{33BBBDB2-FD67-4348-916E-C7E5C2A72EC4}" destId="{0C23057B-0B7A-4AE2-8C0F-C36EA03C1C77}" srcOrd="0" destOrd="0" parTransId="{3584D823-E6C8-4BA8-A321-62949A1E2631}" sibTransId="{991C8E84-BAD1-4758-BE79-9A28828A0800}"/>
    <dgm:cxn modelId="{019C0F29-9C3F-4F5D-88CB-0D93E93CC18B}" srcId="{CCB9A16D-E4C5-4004-8229-CA80DEC9E2F0}" destId="{1D461128-B5B1-4B26-8D02-91D5EB7501FC}" srcOrd="0" destOrd="0" parTransId="{791908E3-C7D5-47CD-9F6C-11280EE390C5}" sibTransId="{EA665AEB-0A3B-475F-97D0-ED77CA5A2E02}"/>
    <dgm:cxn modelId="{1F2A662E-5DC7-4201-B7AF-DCE7E6F55461}" srcId="{501EFD5D-C7AA-4025-9E47-9C9C205332D4}" destId="{CCB9A16D-E4C5-4004-8229-CA80DEC9E2F0}" srcOrd="2" destOrd="0" parTransId="{119356E0-8110-401F-9D8A-F26797BC406E}" sibTransId="{64AC4A23-8955-47CE-9B4B-432EE2246B1C}"/>
    <dgm:cxn modelId="{784A5537-5516-234E-8DD0-3C72C3F63EDF}" type="presOf" srcId="{0C23057B-0B7A-4AE2-8C0F-C36EA03C1C77}" destId="{DCC95031-173E-5546-B354-28A41961C1C6}" srcOrd="0" destOrd="0" presId="urn:microsoft.com/office/officeart/2005/8/layout/chevron2"/>
    <dgm:cxn modelId="{E1016E46-5DF8-2548-8610-FB6F65044B7A}" type="presOf" srcId="{33BBBDB2-FD67-4348-916E-C7E5C2A72EC4}" destId="{B5597C64-45F2-5347-90E5-3314744FF41B}" srcOrd="0" destOrd="0" presId="urn:microsoft.com/office/officeart/2005/8/layout/chevron2"/>
    <dgm:cxn modelId="{F316014A-2861-4440-A26B-D98A7B237EAE}" type="presOf" srcId="{98525CBE-0DE5-42D0-8935-23738F2FB922}" destId="{F4B1058A-EDE9-DD43-A6B5-BD44A970173B}" srcOrd="0" destOrd="0" presId="urn:microsoft.com/office/officeart/2005/8/layout/chevron2"/>
    <dgm:cxn modelId="{8DBE5766-B483-4731-9F8A-532379D70AE5}" srcId="{98525CBE-0DE5-42D0-8935-23738F2FB922}" destId="{A70B6ACA-5471-4858-9249-B7B201D2071A}" srcOrd="0" destOrd="0" parTransId="{4CC16202-DBD6-4A94-9F6A-BC05442C9B96}" sibTransId="{40D4BA6A-EDC8-42E0-9AE8-484623231D66}"/>
    <dgm:cxn modelId="{1A858866-20BD-C843-A768-C12E40CCFF6D}" type="presOf" srcId="{CCB9A16D-E4C5-4004-8229-CA80DEC9E2F0}" destId="{7667FFB6-22AA-C446-B27C-BAC62418CDC7}" srcOrd="0" destOrd="0" presId="urn:microsoft.com/office/officeart/2005/8/layout/chevron2"/>
    <dgm:cxn modelId="{5B59457C-6B93-C944-BCE4-D2BEAA3DAB6A}" type="presOf" srcId="{501EFD5D-C7AA-4025-9E47-9C9C205332D4}" destId="{C6653166-299A-8B4A-A511-E1148BEBF20E}" srcOrd="0" destOrd="0" presId="urn:microsoft.com/office/officeart/2005/8/layout/chevron2"/>
    <dgm:cxn modelId="{863E4CBF-9F2E-4947-ACB0-DCCA151AF74E}" type="presOf" srcId="{A70B6ACA-5471-4858-9249-B7B201D2071A}" destId="{B993ADDA-7E08-7943-A96C-F8487D9D2933}" srcOrd="0" destOrd="0" presId="urn:microsoft.com/office/officeart/2005/8/layout/chevron2"/>
    <dgm:cxn modelId="{E546BED1-8CBA-433D-9714-476FD51731FA}" srcId="{501EFD5D-C7AA-4025-9E47-9C9C205332D4}" destId="{33BBBDB2-FD67-4348-916E-C7E5C2A72EC4}" srcOrd="0" destOrd="0" parTransId="{DC983516-5D73-49AF-974A-F9399035612D}" sibTransId="{D222B389-524A-46F1-827A-284E4AF62748}"/>
    <dgm:cxn modelId="{B91E41D9-300F-4AC6-BD49-21899EB94FDD}" srcId="{501EFD5D-C7AA-4025-9E47-9C9C205332D4}" destId="{98525CBE-0DE5-42D0-8935-23738F2FB922}" srcOrd="1" destOrd="0" parTransId="{AFF4A86B-D449-4B24-A12F-3F6559933299}" sibTransId="{3363DD0E-BA6B-4D46-843B-840C84F38E9A}"/>
    <dgm:cxn modelId="{EC1B3CFE-9D6E-D04A-9D67-0E62D7068B9B}" type="presOf" srcId="{1D461128-B5B1-4B26-8D02-91D5EB7501FC}" destId="{0037D6BD-E430-C44B-835B-BC7750001C2C}" srcOrd="0" destOrd="0" presId="urn:microsoft.com/office/officeart/2005/8/layout/chevron2"/>
    <dgm:cxn modelId="{75A38AA0-6DC5-B74D-A43B-CE909DC48F42}" type="presParOf" srcId="{C6653166-299A-8B4A-A511-E1148BEBF20E}" destId="{D14BFB85-5AC4-6D42-A2F0-7192EDA6BF2C}" srcOrd="0" destOrd="0" presId="urn:microsoft.com/office/officeart/2005/8/layout/chevron2"/>
    <dgm:cxn modelId="{1447637E-33D8-E046-B737-C2AC3FA4B7CC}" type="presParOf" srcId="{D14BFB85-5AC4-6D42-A2F0-7192EDA6BF2C}" destId="{B5597C64-45F2-5347-90E5-3314744FF41B}" srcOrd="0" destOrd="0" presId="urn:microsoft.com/office/officeart/2005/8/layout/chevron2"/>
    <dgm:cxn modelId="{F8397B26-EA27-9C46-8997-36B9BA93CE0C}" type="presParOf" srcId="{D14BFB85-5AC4-6D42-A2F0-7192EDA6BF2C}" destId="{DCC95031-173E-5546-B354-28A41961C1C6}" srcOrd="1" destOrd="0" presId="urn:microsoft.com/office/officeart/2005/8/layout/chevron2"/>
    <dgm:cxn modelId="{2DEC7302-A13D-274C-B8C7-2A8A0356E6E5}" type="presParOf" srcId="{C6653166-299A-8B4A-A511-E1148BEBF20E}" destId="{FE9B3A4F-A978-0A45-888F-7BA54E8C5FD1}" srcOrd="1" destOrd="0" presId="urn:microsoft.com/office/officeart/2005/8/layout/chevron2"/>
    <dgm:cxn modelId="{C650713D-96E0-C34E-9377-D31E666046F2}" type="presParOf" srcId="{C6653166-299A-8B4A-A511-E1148BEBF20E}" destId="{94C329B9-311E-D54C-8E63-16736EF4580B}" srcOrd="2" destOrd="0" presId="urn:microsoft.com/office/officeart/2005/8/layout/chevron2"/>
    <dgm:cxn modelId="{BA055C83-B30F-EF43-9F81-745D6DCCCF3B}" type="presParOf" srcId="{94C329B9-311E-D54C-8E63-16736EF4580B}" destId="{F4B1058A-EDE9-DD43-A6B5-BD44A970173B}" srcOrd="0" destOrd="0" presId="urn:microsoft.com/office/officeart/2005/8/layout/chevron2"/>
    <dgm:cxn modelId="{7B5E51AC-C15E-4446-A23A-28E645172F91}" type="presParOf" srcId="{94C329B9-311E-D54C-8E63-16736EF4580B}" destId="{B993ADDA-7E08-7943-A96C-F8487D9D2933}" srcOrd="1" destOrd="0" presId="urn:microsoft.com/office/officeart/2005/8/layout/chevron2"/>
    <dgm:cxn modelId="{4243406E-0DBD-B640-A196-A1479429D264}" type="presParOf" srcId="{C6653166-299A-8B4A-A511-E1148BEBF20E}" destId="{5D8757B5-4A04-F143-A714-A766CAC524A4}" srcOrd="3" destOrd="0" presId="urn:microsoft.com/office/officeart/2005/8/layout/chevron2"/>
    <dgm:cxn modelId="{3F806640-8B63-5742-82EF-FBCA537DC0EA}" type="presParOf" srcId="{C6653166-299A-8B4A-A511-E1148BEBF20E}" destId="{C2521E19-8A7E-B342-B7EF-39B9E68A392E}" srcOrd="4" destOrd="0" presId="urn:microsoft.com/office/officeart/2005/8/layout/chevron2"/>
    <dgm:cxn modelId="{3101FA3D-89B6-2D45-A77E-90066C92A025}" type="presParOf" srcId="{C2521E19-8A7E-B342-B7EF-39B9E68A392E}" destId="{7667FFB6-22AA-C446-B27C-BAC62418CDC7}" srcOrd="0" destOrd="0" presId="urn:microsoft.com/office/officeart/2005/8/layout/chevron2"/>
    <dgm:cxn modelId="{8C6AF8CD-9CA5-3A4E-B050-41C2FA812DBA}" type="presParOf" srcId="{C2521E19-8A7E-B342-B7EF-39B9E68A392E}" destId="{0037D6BD-E430-C44B-835B-BC7750001C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6835A-E333-4F25-987C-177EB6E32BC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BFA600E-EC42-4EC1-8636-E163A4D84B65}">
      <dgm:prSet custT="1"/>
      <dgm:spPr/>
      <dgm:t>
        <a:bodyPr/>
        <a:lstStyle/>
        <a:p>
          <a:pPr>
            <a:lnSpc>
              <a:spcPct val="100000"/>
            </a:lnSpc>
          </a:pPr>
          <a:r>
            <a:rPr lang="en-IN" sz="1200" b="1" dirty="0"/>
            <a:t>NVIDIA's Audience</a:t>
          </a:r>
          <a:endParaRPr lang="en-US" sz="1200" dirty="0"/>
        </a:p>
      </dgm:t>
    </dgm:pt>
    <dgm:pt modelId="{C8CE3FC1-92E8-4D07-BB82-DBC434BAC617}" type="parTrans" cxnId="{6A9AC38B-459B-4EC9-89B8-6A823AD57E81}">
      <dgm:prSet/>
      <dgm:spPr/>
      <dgm:t>
        <a:bodyPr/>
        <a:lstStyle/>
        <a:p>
          <a:endParaRPr lang="en-US"/>
        </a:p>
      </dgm:t>
    </dgm:pt>
    <dgm:pt modelId="{9F83BBA5-E850-4790-B724-C73BF626E358}" type="sibTrans" cxnId="{6A9AC38B-459B-4EC9-89B8-6A823AD57E81}">
      <dgm:prSet/>
      <dgm:spPr/>
      <dgm:t>
        <a:bodyPr/>
        <a:lstStyle/>
        <a:p>
          <a:endParaRPr lang="en-US"/>
        </a:p>
      </dgm:t>
    </dgm:pt>
    <dgm:pt modelId="{8C17718F-6D36-4850-B891-7D407C6B1F3E}">
      <dgm:prSet custT="1"/>
      <dgm:spPr/>
      <dgm:t>
        <a:bodyPr/>
        <a:lstStyle/>
        <a:p>
          <a:pPr>
            <a:lnSpc>
              <a:spcPct val="100000"/>
            </a:lnSpc>
          </a:pPr>
          <a:r>
            <a:rPr lang="en-IN" sz="1200" dirty="0"/>
            <a:t>NVIDIA targets gamers, professional designers, and data scientists, offering tailored solutions for each segment's specific requirements.</a:t>
          </a:r>
          <a:endParaRPr lang="en-US" sz="1200" dirty="0"/>
        </a:p>
      </dgm:t>
    </dgm:pt>
    <dgm:pt modelId="{4096D603-99C2-44D0-BDDE-C40C2E168943}" type="parTrans" cxnId="{39940F9F-B03C-4BB1-9D5C-61E832C8CB9E}">
      <dgm:prSet/>
      <dgm:spPr/>
      <dgm:t>
        <a:bodyPr/>
        <a:lstStyle/>
        <a:p>
          <a:endParaRPr lang="en-US"/>
        </a:p>
      </dgm:t>
    </dgm:pt>
    <dgm:pt modelId="{B66C8B7F-2962-4303-AA4D-2A5877C8E101}" type="sibTrans" cxnId="{39940F9F-B03C-4BB1-9D5C-61E832C8CB9E}">
      <dgm:prSet/>
      <dgm:spPr/>
      <dgm:t>
        <a:bodyPr/>
        <a:lstStyle/>
        <a:p>
          <a:endParaRPr lang="en-US"/>
        </a:p>
      </dgm:t>
    </dgm:pt>
    <dgm:pt modelId="{049C3DCD-9BC7-4B36-BF39-1EA968981119}">
      <dgm:prSet custT="1"/>
      <dgm:spPr/>
      <dgm:t>
        <a:bodyPr/>
        <a:lstStyle/>
        <a:p>
          <a:pPr>
            <a:lnSpc>
              <a:spcPct val="100000"/>
            </a:lnSpc>
          </a:pPr>
          <a:r>
            <a:rPr lang="en-IN" sz="1200" b="0" dirty="0"/>
            <a:t>Intel's Reach</a:t>
          </a:r>
          <a:endParaRPr lang="en-US" sz="1200" b="0" dirty="0"/>
        </a:p>
      </dgm:t>
    </dgm:pt>
    <dgm:pt modelId="{B3D0E078-B5F9-4A28-8BA4-C8983A7AF930}" type="parTrans" cxnId="{3D9347A1-06C7-4A97-9857-546200CF4902}">
      <dgm:prSet/>
      <dgm:spPr/>
      <dgm:t>
        <a:bodyPr/>
        <a:lstStyle/>
        <a:p>
          <a:endParaRPr lang="en-US"/>
        </a:p>
      </dgm:t>
    </dgm:pt>
    <dgm:pt modelId="{3710DEFF-7D49-4C87-97CE-CEC3556529BF}" type="sibTrans" cxnId="{3D9347A1-06C7-4A97-9857-546200CF4902}">
      <dgm:prSet/>
      <dgm:spPr/>
      <dgm:t>
        <a:bodyPr/>
        <a:lstStyle/>
        <a:p>
          <a:endParaRPr lang="en-US"/>
        </a:p>
      </dgm:t>
    </dgm:pt>
    <dgm:pt modelId="{44FE5B87-A8EC-457C-87DE-55F5010D6E0A}">
      <dgm:prSet custT="1"/>
      <dgm:spPr/>
      <dgm:t>
        <a:bodyPr/>
        <a:lstStyle/>
        <a:p>
          <a:pPr>
            <a:lnSpc>
              <a:spcPct val="100000"/>
            </a:lnSpc>
          </a:pPr>
          <a:r>
            <a:rPr lang="en-IN" sz="1200" dirty="0"/>
            <a:t>Intel caters to a wide range of consumers, from casual users to enterprise customers, with products designed for diverse computing needs.</a:t>
          </a:r>
          <a:endParaRPr lang="en-US" sz="1200" dirty="0"/>
        </a:p>
      </dgm:t>
    </dgm:pt>
    <dgm:pt modelId="{67754810-9907-4E9A-B2AB-4E4AE0CE0BD4}" type="parTrans" cxnId="{D24EC5E2-7C0B-414E-A8B0-AA1E250C8CDC}">
      <dgm:prSet/>
      <dgm:spPr/>
      <dgm:t>
        <a:bodyPr/>
        <a:lstStyle/>
        <a:p>
          <a:endParaRPr lang="en-US"/>
        </a:p>
      </dgm:t>
    </dgm:pt>
    <dgm:pt modelId="{D55565DA-1D4C-4FF5-8D72-0057C03382E5}" type="sibTrans" cxnId="{D24EC5E2-7C0B-414E-A8B0-AA1E250C8CDC}">
      <dgm:prSet/>
      <dgm:spPr/>
      <dgm:t>
        <a:bodyPr/>
        <a:lstStyle/>
        <a:p>
          <a:endParaRPr lang="en-US"/>
        </a:p>
      </dgm:t>
    </dgm:pt>
    <dgm:pt modelId="{15E7BAF9-1B0E-4543-AA54-8CB45AFE860A}">
      <dgm:prSet custT="1"/>
      <dgm:spPr/>
      <dgm:t>
        <a:bodyPr/>
        <a:lstStyle/>
        <a:p>
          <a:pPr>
            <a:lnSpc>
              <a:spcPct val="100000"/>
            </a:lnSpc>
          </a:pPr>
          <a:r>
            <a:rPr lang="en-IN" sz="1200" b="0" dirty="0"/>
            <a:t>AMD's Expansion</a:t>
          </a:r>
          <a:endParaRPr lang="en-US" sz="1200" b="0" dirty="0"/>
        </a:p>
      </dgm:t>
    </dgm:pt>
    <dgm:pt modelId="{03E9596F-2276-4BAF-A22B-088194F0CCA9}" type="parTrans" cxnId="{C52134CA-8B74-4817-B368-43C274FAC2D1}">
      <dgm:prSet/>
      <dgm:spPr/>
      <dgm:t>
        <a:bodyPr/>
        <a:lstStyle/>
        <a:p>
          <a:endParaRPr lang="en-US"/>
        </a:p>
      </dgm:t>
    </dgm:pt>
    <dgm:pt modelId="{C9ED8BC9-77A1-4659-8F48-64A902BC469F}" type="sibTrans" cxnId="{C52134CA-8B74-4817-B368-43C274FAC2D1}">
      <dgm:prSet/>
      <dgm:spPr/>
      <dgm:t>
        <a:bodyPr/>
        <a:lstStyle/>
        <a:p>
          <a:endParaRPr lang="en-US"/>
        </a:p>
      </dgm:t>
    </dgm:pt>
    <dgm:pt modelId="{56D0ED34-089F-4A70-BFF4-CAAF2D8D9F84}">
      <dgm:prSet custT="1"/>
      <dgm:spPr/>
      <dgm:t>
        <a:bodyPr/>
        <a:lstStyle/>
        <a:p>
          <a:pPr>
            <a:lnSpc>
              <a:spcPct val="100000"/>
            </a:lnSpc>
          </a:pPr>
          <a:r>
            <a:rPr lang="en-IN" sz="1200" dirty="0"/>
            <a:t>AMD aims to expand its customer base, targeting gaming enthusiasts, content creators, and enterprise clients seeking performance and versatility.</a:t>
          </a:r>
          <a:endParaRPr lang="en-US" sz="1200" dirty="0"/>
        </a:p>
      </dgm:t>
    </dgm:pt>
    <dgm:pt modelId="{963546DF-05D2-4558-8864-E03C1524642E}" type="parTrans" cxnId="{3D7EA1F8-79A5-402D-9467-6C871DE0AB2B}">
      <dgm:prSet/>
      <dgm:spPr/>
      <dgm:t>
        <a:bodyPr/>
        <a:lstStyle/>
        <a:p>
          <a:endParaRPr lang="en-US"/>
        </a:p>
      </dgm:t>
    </dgm:pt>
    <dgm:pt modelId="{4BFA46AE-76BE-4CBA-84E8-97F759B6510F}" type="sibTrans" cxnId="{3D7EA1F8-79A5-402D-9467-6C871DE0AB2B}">
      <dgm:prSet/>
      <dgm:spPr/>
      <dgm:t>
        <a:bodyPr/>
        <a:lstStyle/>
        <a:p>
          <a:endParaRPr lang="en-US"/>
        </a:p>
      </dgm:t>
    </dgm:pt>
    <dgm:pt modelId="{520FD683-63BC-4F1B-A2DE-DF29EDF151DA}" type="pres">
      <dgm:prSet presAssocID="{11C6835A-E333-4F25-987C-177EB6E32BCF}" presName="root" presStyleCnt="0">
        <dgm:presLayoutVars>
          <dgm:dir/>
          <dgm:resizeHandles val="exact"/>
        </dgm:presLayoutVars>
      </dgm:prSet>
      <dgm:spPr/>
    </dgm:pt>
    <dgm:pt modelId="{B0FE94E0-72A0-4D43-80D5-E0E19525CACF}" type="pres">
      <dgm:prSet presAssocID="{FBFA600E-EC42-4EC1-8636-E163A4D84B65}" presName="compNode" presStyleCnt="0"/>
      <dgm:spPr/>
    </dgm:pt>
    <dgm:pt modelId="{B7231695-F2C8-449C-8BFB-5D8E08F80637}" type="pres">
      <dgm:prSet presAssocID="{FBFA600E-EC42-4EC1-8636-E163A4D84B6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3dGlasses"/>
        </a:ext>
      </dgm:extLst>
    </dgm:pt>
    <dgm:pt modelId="{25AD358A-A3A9-461F-96C1-5562BEBCEF7D}" type="pres">
      <dgm:prSet presAssocID="{FBFA600E-EC42-4EC1-8636-E163A4D84B65}" presName="spaceRect" presStyleCnt="0"/>
      <dgm:spPr/>
    </dgm:pt>
    <dgm:pt modelId="{2932D983-299F-42EC-AFC3-EB750488B5B3}" type="pres">
      <dgm:prSet presAssocID="{FBFA600E-EC42-4EC1-8636-E163A4D84B65}" presName="textRect" presStyleLbl="revTx" presStyleIdx="0" presStyleCnt="6">
        <dgm:presLayoutVars>
          <dgm:chMax val="1"/>
          <dgm:chPref val="1"/>
        </dgm:presLayoutVars>
      </dgm:prSet>
      <dgm:spPr/>
    </dgm:pt>
    <dgm:pt modelId="{9C3F9A96-DA99-439A-8931-AEF0847F9744}" type="pres">
      <dgm:prSet presAssocID="{9F83BBA5-E850-4790-B724-C73BF626E358}" presName="sibTrans" presStyleCnt="0"/>
      <dgm:spPr/>
    </dgm:pt>
    <dgm:pt modelId="{4D7EBE8B-14CB-4513-A0E7-9CE258311DF5}" type="pres">
      <dgm:prSet presAssocID="{8C17718F-6D36-4850-B891-7D407C6B1F3E}" presName="compNode" presStyleCnt="0"/>
      <dgm:spPr/>
    </dgm:pt>
    <dgm:pt modelId="{3754D4CF-D0BC-4106-94C3-201004602CA9}" type="pres">
      <dgm:prSet presAssocID="{8C17718F-6D36-4850-B891-7D407C6B1F3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015A51D3-AD28-447F-AA0E-8293AE36F6B7}" type="pres">
      <dgm:prSet presAssocID="{8C17718F-6D36-4850-B891-7D407C6B1F3E}" presName="spaceRect" presStyleCnt="0"/>
      <dgm:spPr/>
    </dgm:pt>
    <dgm:pt modelId="{DBBEE21B-5912-4B2A-8F1A-4EDCE7417871}" type="pres">
      <dgm:prSet presAssocID="{8C17718F-6D36-4850-B891-7D407C6B1F3E}" presName="textRect" presStyleLbl="revTx" presStyleIdx="1" presStyleCnt="6">
        <dgm:presLayoutVars>
          <dgm:chMax val="1"/>
          <dgm:chPref val="1"/>
        </dgm:presLayoutVars>
      </dgm:prSet>
      <dgm:spPr/>
    </dgm:pt>
    <dgm:pt modelId="{390E6A05-9AA4-4956-A780-326C7B8BD942}" type="pres">
      <dgm:prSet presAssocID="{B66C8B7F-2962-4303-AA4D-2A5877C8E101}" presName="sibTrans" presStyleCnt="0"/>
      <dgm:spPr/>
    </dgm:pt>
    <dgm:pt modelId="{6C9C123F-6F55-47FD-B11E-57DB68C0710D}" type="pres">
      <dgm:prSet presAssocID="{049C3DCD-9BC7-4B36-BF39-1EA968981119}" presName="compNode" presStyleCnt="0"/>
      <dgm:spPr/>
    </dgm:pt>
    <dgm:pt modelId="{6F21A8C9-DBB4-49F3-90C6-D0339BEACC64}" type="pres">
      <dgm:prSet presAssocID="{049C3DCD-9BC7-4B36-BF39-1EA96898111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ED39B672-E6EB-49AE-BDE4-18A0D7A44C9A}" type="pres">
      <dgm:prSet presAssocID="{049C3DCD-9BC7-4B36-BF39-1EA968981119}" presName="spaceRect" presStyleCnt="0"/>
      <dgm:spPr/>
    </dgm:pt>
    <dgm:pt modelId="{83F837F7-B672-412A-8C76-23A976CC8AD6}" type="pres">
      <dgm:prSet presAssocID="{049C3DCD-9BC7-4B36-BF39-1EA968981119}" presName="textRect" presStyleLbl="revTx" presStyleIdx="2" presStyleCnt="6">
        <dgm:presLayoutVars>
          <dgm:chMax val="1"/>
          <dgm:chPref val="1"/>
        </dgm:presLayoutVars>
      </dgm:prSet>
      <dgm:spPr/>
    </dgm:pt>
    <dgm:pt modelId="{7B874CCC-1DEC-4E4D-BC6B-78CD15E819BE}" type="pres">
      <dgm:prSet presAssocID="{3710DEFF-7D49-4C87-97CE-CEC3556529BF}" presName="sibTrans" presStyleCnt="0"/>
      <dgm:spPr/>
    </dgm:pt>
    <dgm:pt modelId="{246BA113-B33D-4C0A-9770-CC5AA0C2F6AD}" type="pres">
      <dgm:prSet presAssocID="{44FE5B87-A8EC-457C-87DE-55F5010D6E0A}" presName="compNode" presStyleCnt="0"/>
      <dgm:spPr/>
    </dgm:pt>
    <dgm:pt modelId="{38B02861-A51B-43B5-A1CC-35B45B63695D}" type="pres">
      <dgm:prSet presAssocID="{44FE5B87-A8EC-457C-87DE-55F5010D6E0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commerce"/>
        </a:ext>
      </dgm:extLst>
    </dgm:pt>
    <dgm:pt modelId="{92B793D8-12A5-4322-8CA5-B39FF1A52210}" type="pres">
      <dgm:prSet presAssocID="{44FE5B87-A8EC-457C-87DE-55F5010D6E0A}" presName="spaceRect" presStyleCnt="0"/>
      <dgm:spPr/>
    </dgm:pt>
    <dgm:pt modelId="{5F5F2F5E-CC8F-4498-98DE-0E8A098D045D}" type="pres">
      <dgm:prSet presAssocID="{44FE5B87-A8EC-457C-87DE-55F5010D6E0A}" presName="textRect" presStyleLbl="revTx" presStyleIdx="3" presStyleCnt="6">
        <dgm:presLayoutVars>
          <dgm:chMax val="1"/>
          <dgm:chPref val="1"/>
        </dgm:presLayoutVars>
      </dgm:prSet>
      <dgm:spPr/>
    </dgm:pt>
    <dgm:pt modelId="{B29361AE-602B-4623-9381-E82C8D50E3FB}" type="pres">
      <dgm:prSet presAssocID="{D55565DA-1D4C-4FF5-8D72-0057C03382E5}" presName="sibTrans" presStyleCnt="0"/>
      <dgm:spPr/>
    </dgm:pt>
    <dgm:pt modelId="{31672488-A247-44C6-ACF8-F694325461F9}" type="pres">
      <dgm:prSet presAssocID="{15E7BAF9-1B0E-4543-AA54-8CB45AFE860A}" presName="compNode" presStyleCnt="0"/>
      <dgm:spPr/>
    </dgm:pt>
    <dgm:pt modelId="{7417414C-80B1-4A87-BCEF-4E31EA92F0CC}" type="pres">
      <dgm:prSet presAssocID="{15E7BAF9-1B0E-4543-AA54-8CB45AFE860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560356CF-F0D3-4CB2-B52E-AB94CA8D0A8B}" type="pres">
      <dgm:prSet presAssocID="{15E7BAF9-1B0E-4543-AA54-8CB45AFE860A}" presName="spaceRect" presStyleCnt="0"/>
      <dgm:spPr/>
    </dgm:pt>
    <dgm:pt modelId="{3398CBE8-EFA3-4A46-913D-BC6543271FA1}" type="pres">
      <dgm:prSet presAssocID="{15E7BAF9-1B0E-4543-AA54-8CB45AFE860A}" presName="textRect" presStyleLbl="revTx" presStyleIdx="4" presStyleCnt="6">
        <dgm:presLayoutVars>
          <dgm:chMax val="1"/>
          <dgm:chPref val="1"/>
        </dgm:presLayoutVars>
      </dgm:prSet>
      <dgm:spPr/>
    </dgm:pt>
    <dgm:pt modelId="{261DAE39-BD0D-4305-BE44-18F172465F5F}" type="pres">
      <dgm:prSet presAssocID="{C9ED8BC9-77A1-4659-8F48-64A902BC469F}" presName="sibTrans" presStyleCnt="0"/>
      <dgm:spPr/>
    </dgm:pt>
    <dgm:pt modelId="{44175C54-2875-4E3F-B20F-37826ADEEB60}" type="pres">
      <dgm:prSet presAssocID="{56D0ED34-089F-4A70-BFF4-CAAF2D8D9F84}" presName="compNode" presStyleCnt="0"/>
      <dgm:spPr/>
    </dgm:pt>
    <dgm:pt modelId="{EBBC6C9D-A273-4E0D-B6E5-EEEAC09E2AB0}" type="pres">
      <dgm:prSet presAssocID="{56D0ED34-089F-4A70-BFF4-CAAF2D8D9F8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tical disc"/>
        </a:ext>
      </dgm:extLst>
    </dgm:pt>
    <dgm:pt modelId="{3FC01469-64F7-4DB0-BADE-DEC0C60A8679}" type="pres">
      <dgm:prSet presAssocID="{56D0ED34-089F-4A70-BFF4-CAAF2D8D9F84}" presName="spaceRect" presStyleCnt="0"/>
      <dgm:spPr/>
    </dgm:pt>
    <dgm:pt modelId="{D599C28F-F404-4AD1-A2F1-3898E1BBCDCE}" type="pres">
      <dgm:prSet presAssocID="{56D0ED34-089F-4A70-BFF4-CAAF2D8D9F84}" presName="textRect" presStyleLbl="revTx" presStyleIdx="5" presStyleCnt="6">
        <dgm:presLayoutVars>
          <dgm:chMax val="1"/>
          <dgm:chPref val="1"/>
        </dgm:presLayoutVars>
      </dgm:prSet>
      <dgm:spPr/>
    </dgm:pt>
  </dgm:ptLst>
  <dgm:cxnLst>
    <dgm:cxn modelId="{C48C780D-F54E-4141-A20F-C5BC57C1B215}" type="presOf" srcId="{56D0ED34-089F-4A70-BFF4-CAAF2D8D9F84}" destId="{D599C28F-F404-4AD1-A2F1-3898E1BBCDCE}" srcOrd="0" destOrd="0" presId="urn:microsoft.com/office/officeart/2018/2/layout/IconLabelList"/>
    <dgm:cxn modelId="{CAEC4646-3F0F-4858-83F0-A6E15E9CB8CE}" type="presOf" srcId="{FBFA600E-EC42-4EC1-8636-E163A4D84B65}" destId="{2932D983-299F-42EC-AFC3-EB750488B5B3}" srcOrd="0" destOrd="0" presId="urn:microsoft.com/office/officeart/2018/2/layout/IconLabelList"/>
    <dgm:cxn modelId="{1B871C49-FABC-439C-A6FE-CDB1684ECD20}" type="presOf" srcId="{15E7BAF9-1B0E-4543-AA54-8CB45AFE860A}" destId="{3398CBE8-EFA3-4A46-913D-BC6543271FA1}" srcOrd="0" destOrd="0" presId="urn:microsoft.com/office/officeart/2018/2/layout/IconLabelList"/>
    <dgm:cxn modelId="{754E5F69-751D-4DF8-8537-6C024321F4FC}" type="presOf" srcId="{44FE5B87-A8EC-457C-87DE-55F5010D6E0A}" destId="{5F5F2F5E-CC8F-4498-98DE-0E8A098D045D}" srcOrd="0" destOrd="0" presId="urn:microsoft.com/office/officeart/2018/2/layout/IconLabelList"/>
    <dgm:cxn modelId="{6A9AC38B-459B-4EC9-89B8-6A823AD57E81}" srcId="{11C6835A-E333-4F25-987C-177EB6E32BCF}" destId="{FBFA600E-EC42-4EC1-8636-E163A4D84B65}" srcOrd="0" destOrd="0" parTransId="{C8CE3FC1-92E8-4D07-BB82-DBC434BAC617}" sibTransId="{9F83BBA5-E850-4790-B724-C73BF626E358}"/>
    <dgm:cxn modelId="{643CD98D-A94D-4DB5-BC46-EAE2CC5F23AF}" type="presOf" srcId="{11C6835A-E333-4F25-987C-177EB6E32BCF}" destId="{520FD683-63BC-4F1B-A2DE-DF29EDF151DA}" srcOrd="0" destOrd="0" presId="urn:microsoft.com/office/officeart/2018/2/layout/IconLabelList"/>
    <dgm:cxn modelId="{DA6CC597-6A5B-4666-ACDE-677CAA2AFE0D}" type="presOf" srcId="{049C3DCD-9BC7-4B36-BF39-1EA968981119}" destId="{83F837F7-B672-412A-8C76-23A976CC8AD6}" srcOrd="0" destOrd="0" presId="urn:microsoft.com/office/officeart/2018/2/layout/IconLabelList"/>
    <dgm:cxn modelId="{39940F9F-B03C-4BB1-9D5C-61E832C8CB9E}" srcId="{11C6835A-E333-4F25-987C-177EB6E32BCF}" destId="{8C17718F-6D36-4850-B891-7D407C6B1F3E}" srcOrd="1" destOrd="0" parTransId="{4096D603-99C2-44D0-BDDE-C40C2E168943}" sibTransId="{B66C8B7F-2962-4303-AA4D-2A5877C8E101}"/>
    <dgm:cxn modelId="{3D9347A1-06C7-4A97-9857-546200CF4902}" srcId="{11C6835A-E333-4F25-987C-177EB6E32BCF}" destId="{049C3DCD-9BC7-4B36-BF39-1EA968981119}" srcOrd="2" destOrd="0" parTransId="{B3D0E078-B5F9-4A28-8BA4-C8983A7AF930}" sibTransId="{3710DEFF-7D49-4C87-97CE-CEC3556529BF}"/>
    <dgm:cxn modelId="{5908C7A5-CE28-4616-87FD-F1FF71C66F25}" type="presOf" srcId="{8C17718F-6D36-4850-B891-7D407C6B1F3E}" destId="{DBBEE21B-5912-4B2A-8F1A-4EDCE7417871}" srcOrd="0" destOrd="0" presId="urn:microsoft.com/office/officeart/2018/2/layout/IconLabelList"/>
    <dgm:cxn modelId="{C52134CA-8B74-4817-B368-43C274FAC2D1}" srcId="{11C6835A-E333-4F25-987C-177EB6E32BCF}" destId="{15E7BAF9-1B0E-4543-AA54-8CB45AFE860A}" srcOrd="4" destOrd="0" parTransId="{03E9596F-2276-4BAF-A22B-088194F0CCA9}" sibTransId="{C9ED8BC9-77A1-4659-8F48-64A902BC469F}"/>
    <dgm:cxn modelId="{D24EC5E2-7C0B-414E-A8B0-AA1E250C8CDC}" srcId="{11C6835A-E333-4F25-987C-177EB6E32BCF}" destId="{44FE5B87-A8EC-457C-87DE-55F5010D6E0A}" srcOrd="3" destOrd="0" parTransId="{67754810-9907-4E9A-B2AB-4E4AE0CE0BD4}" sibTransId="{D55565DA-1D4C-4FF5-8D72-0057C03382E5}"/>
    <dgm:cxn modelId="{3D7EA1F8-79A5-402D-9467-6C871DE0AB2B}" srcId="{11C6835A-E333-4F25-987C-177EB6E32BCF}" destId="{56D0ED34-089F-4A70-BFF4-CAAF2D8D9F84}" srcOrd="5" destOrd="0" parTransId="{963546DF-05D2-4558-8864-E03C1524642E}" sibTransId="{4BFA46AE-76BE-4CBA-84E8-97F759B6510F}"/>
    <dgm:cxn modelId="{1F322FF0-6B81-4DCD-A03D-0AD592495356}" type="presParOf" srcId="{520FD683-63BC-4F1B-A2DE-DF29EDF151DA}" destId="{B0FE94E0-72A0-4D43-80D5-E0E19525CACF}" srcOrd="0" destOrd="0" presId="urn:microsoft.com/office/officeart/2018/2/layout/IconLabelList"/>
    <dgm:cxn modelId="{7F801C52-0625-42C1-ABB8-6095934BE76B}" type="presParOf" srcId="{B0FE94E0-72A0-4D43-80D5-E0E19525CACF}" destId="{B7231695-F2C8-449C-8BFB-5D8E08F80637}" srcOrd="0" destOrd="0" presId="urn:microsoft.com/office/officeart/2018/2/layout/IconLabelList"/>
    <dgm:cxn modelId="{62190176-5C72-45BF-BEBE-14C9862D50BB}" type="presParOf" srcId="{B0FE94E0-72A0-4D43-80D5-E0E19525CACF}" destId="{25AD358A-A3A9-461F-96C1-5562BEBCEF7D}" srcOrd="1" destOrd="0" presId="urn:microsoft.com/office/officeart/2018/2/layout/IconLabelList"/>
    <dgm:cxn modelId="{18BFFEF5-16F4-49E9-90D2-C6D1B22A0877}" type="presParOf" srcId="{B0FE94E0-72A0-4D43-80D5-E0E19525CACF}" destId="{2932D983-299F-42EC-AFC3-EB750488B5B3}" srcOrd="2" destOrd="0" presId="urn:microsoft.com/office/officeart/2018/2/layout/IconLabelList"/>
    <dgm:cxn modelId="{CE7938BA-7986-43EF-AA6A-C7D9C21D096D}" type="presParOf" srcId="{520FD683-63BC-4F1B-A2DE-DF29EDF151DA}" destId="{9C3F9A96-DA99-439A-8931-AEF0847F9744}" srcOrd="1" destOrd="0" presId="urn:microsoft.com/office/officeart/2018/2/layout/IconLabelList"/>
    <dgm:cxn modelId="{31F8EE4C-B668-416C-BDC4-9B7DCC088C51}" type="presParOf" srcId="{520FD683-63BC-4F1B-A2DE-DF29EDF151DA}" destId="{4D7EBE8B-14CB-4513-A0E7-9CE258311DF5}" srcOrd="2" destOrd="0" presId="urn:microsoft.com/office/officeart/2018/2/layout/IconLabelList"/>
    <dgm:cxn modelId="{C4E1276F-A72A-4DF4-9CAC-C1A531D28C69}" type="presParOf" srcId="{4D7EBE8B-14CB-4513-A0E7-9CE258311DF5}" destId="{3754D4CF-D0BC-4106-94C3-201004602CA9}" srcOrd="0" destOrd="0" presId="urn:microsoft.com/office/officeart/2018/2/layout/IconLabelList"/>
    <dgm:cxn modelId="{1A52D9CC-532E-46AF-96A6-332B323376D2}" type="presParOf" srcId="{4D7EBE8B-14CB-4513-A0E7-9CE258311DF5}" destId="{015A51D3-AD28-447F-AA0E-8293AE36F6B7}" srcOrd="1" destOrd="0" presId="urn:microsoft.com/office/officeart/2018/2/layout/IconLabelList"/>
    <dgm:cxn modelId="{81804416-5D1F-4EEB-B085-5C40DC59D4A3}" type="presParOf" srcId="{4D7EBE8B-14CB-4513-A0E7-9CE258311DF5}" destId="{DBBEE21B-5912-4B2A-8F1A-4EDCE7417871}" srcOrd="2" destOrd="0" presId="urn:microsoft.com/office/officeart/2018/2/layout/IconLabelList"/>
    <dgm:cxn modelId="{03505100-C72D-4B9B-B5AF-F596528BAFDC}" type="presParOf" srcId="{520FD683-63BC-4F1B-A2DE-DF29EDF151DA}" destId="{390E6A05-9AA4-4956-A780-326C7B8BD942}" srcOrd="3" destOrd="0" presId="urn:microsoft.com/office/officeart/2018/2/layout/IconLabelList"/>
    <dgm:cxn modelId="{F5803DCE-CE0D-431D-AD67-BF3788851076}" type="presParOf" srcId="{520FD683-63BC-4F1B-A2DE-DF29EDF151DA}" destId="{6C9C123F-6F55-47FD-B11E-57DB68C0710D}" srcOrd="4" destOrd="0" presId="urn:microsoft.com/office/officeart/2018/2/layout/IconLabelList"/>
    <dgm:cxn modelId="{F361437C-4915-49C0-8AE4-4632A78A3ADD}" type="presParOf" srcId="{6C9C123F-6F55-47FD-B11E-57DB68C0710D}" destId="{6F21A8C9-DBB4-49F3-90C6-D0339BEACC64}" srcOrd="0" destOrd="0" presId="urn:microsoft.com/office/officeart/2018/2/layout/IconLabelList"/>
    <dgm:cxn modelId="{E0966B17-8F75-4662-B45F-F736FCE8FF8A}" type="presParOf" srcId="{6C9C123F-6F55-47FD-B11E-57DB68C0710D}" destId="{ED39B672-E6EB-49AE-BDE4-18A0D7A44C9A}" srcOrd="1" destOrd="0" presId="urn:microsoft.com/office/officeart/2018/2/layout/IconLabelList"/>
    <dgm:cxn modelId="{BFB888E0-6D94-4500-8EC8-7BEDD31DD76B}" type="presParOf" srcId="{6C9C123F-6F55-47FD-B11E-57DB68C0710D}" destId="{83F837F7-B672-412A-8C76-23A976CC8AD6}" srcOrd="2" destOrd="0" presId="urn:microsoft.com/office/officeart/2018/2/layout/IconLabelList"/>
    <dgm:cxn modelId="{F64C7B41-0B52-487B-A2BE-1426ADAB8FDA}" type="presParOf" srcId="{520FD683-63BC-4F1B-A2DE-DF29EDF151DA}" destId="{7B874CCC-1DEC-4E4D-BC6B-78CD15E819BE}" srcOrd="5" destOrd="0" presId="urn:microsoft.com/office/officeart/2018/2/layout/IconLabelList"/>
    <dgm:cxn modelId="{BBF6BA95-7654-4804-B7B6-FEE53A51B700}" type="presParOf" srcId="{520FD683-63BC-4F1B-A2DE-DF29EDF151DA}" destId="{246BA113-B33D-4C0A-9770-CC5AA0C2F6AD}" srcOrd="6" destOrd="0" presId="urn:microsoft.com/office/officeart/2018/2/layout/IconLabelList"/>
    <dgm:cxn modelId="{C050E2A6-B265-4840-AFE7-93F85644AD15}" type="presParOf" srcId="{246BA113-B33D-4C0A-9770-CC5AA0C2F6AD}" destId="{38B02861-A51B-43B5-A1CC-35B45B63695D}" srcOrd="0" destOrd="0" presId="urn:microsoft.com/office/officeart/2018/2/layout/IconLabelList"/>
    <dgm:cxn modelId="{E1ADBC4D-50CE-47BE-AEF1-D13B5CE3860E}" type="presParOf" srcId="{246BA113-B33D-4C0A-9770-CC5AA0C2F6AD}" destId="{92B793D8-12A5-4322-8CA5-B39FF1A52210}" srcOrd="1" destOrd="0" presId="urn:microsoft.com/office/officeart/2018/2/layout/IconLabelList"/>
    <dgm:cxn modelId="{39D347F4-E3D4-4E90-B5F7-622F66D6496A}" type="presParOf" srcId="{246BA113-B33D-4C0A-9770-CC5AA0C2F6AD}" destId="{5F5F2F5E-CC8F-4498-98DE-0E8A098D045D}" srcOrd="2" destOrd="0" presId="urn:microsoft.com/office/officeart/2018/2/layout/IconLabelList"/>
    <dgm:cxn modelId="{E0198149-3341-48F4-B652-971C4F54DFE2}" type="presParOf" srcId="{520FD683-63BC-4F1B-A2DE-DF29EDF151DA}" destId="{B29361AE-602B-4623-9381-E82C8D50E3FB}" srcOrd="7" destOrd="0" presId="urn:microsoft.com/office/officeart/2018/2/layout/IconLabelList"/>
    <dgm:cxn modelId="{9EE8298F-EF27-465C-BB43-6070C9019D76}" type="presParOf" srcId="{520FD683-63BC-4F1B-A2DE-DF29EDF151DA}" destId="{31672488-A247-44C6-ACF8-F694325461F9}" srcOrd="8" destOrd="0" presId="urn:microsoft.com/office/officeart/2018/2/layout/IconLabelList"/>
    <dgm:cxn modelId="{D268DB96-E62F-4A76-BDF9-523BFF6E3F92}" type="presParOf" srcId="{31672488-A247-44C6-ACF8-F694325461F9}" destId="{7417414C-80B1-4A87-BCEF-4E31EA92F0CC}" srcOrd="0" destOrd="0" presId="urn:microsoft.com/office/officeart/2018/2/layout/IconLabelList"/>
    <dgm:cxn modelId="{EE7FA5EF-9B56-4900-852B-305F9E046F03}" type="presParOf" srcId="{31672488-A247-44C6-ACF8-F694325461F9}" destId="{560356CF-F0D3-4CB2-B52E-AB94CA8D0A8B}" srcOrd="1" destOrd="0" presId="urn:microsoft.com/office/officeart/2018/2/layout/IconLabelList"/>
    <dgm:cxn modelId="{A0797732-73A1-431A-9253-19DF10E9D93A}" type="presParOf" srcId="{31672488-A247-44C6-ACF8-F694325461F9}" destId="{3398CBE8-EFA3-4A46-913D-BC6543271FA1}" srcOrd="2" destOrd="0" presId="urn:microsoft.com/office/officeart/2018/2/layout/IconLabelList"/>
    <dgm:cxn modelId="{325FB17C-01A1-4198-B384-0A2F79D8D2A4}" type="presParOf" srcId="{520FD683-63BC-4F1B-A2DE-DF29EDF151DA}" destId="{261DAE39-BD0D-4305-BE44-18F172465F5F}" srcOrd="9" destOrd="0" presId="urn:microsoft.com/office/officeart/2018/2/layout/IconLabelList"/>
    <dgm:cxn modelId="{613B4649-6D68-4036-83DB-DD6C62E3AA28}" type="presParOf" srcId="{520FD683-63BC-4F1B-A2DE-DF29EDF151DA}" destId="{44175C54-2875-4E3F-B20F-37826ADEEB60}" srcOrd="10" destOrd="0" presId="urn:microsoft.com/office/officeart/2018/2/layout/IconLabelList"/>
    <dgm:cxn modelId="{D8CF4E62-4D6C-48E4-970F-234F9572E1AC}" type="presParOf" srcId="{44175C54-2875-4E3F-B20F-37826ADEEB60}" destId="{EBBC6C9D-A273-4E0D-B6E5-EEEAC09E2AB0}" srcOrd="0" destOrd="0" presId="urn:microsoft.com/office/officeart/2018/2/layout/IconLabelList"/>
    <dgm:cxn modelId="{647DDE1D-4364-4B8C-B31A-436A0ABF1015}" type="presParOf" srcId="{44175C54-2875-4E3F-B20F-37826ADEEB60}" destId="{3FC01469-64F7-4DB0-BADE-DEC0C60A8679}" srcOrd="1" destOrd="0" presId="urn:microsoft.com/office/officeart/2018/2/layout/IconLabelList"/>
    <dgm:cxn modelId="{EE62D7CA-F8DA-4F87-B015-D7E35B3C55C7}" type="presParOf" srcId="{44175C54-2875-4E3F-B20F-37826ADEEB60}" destId="{D599C28F-F404-4AD1-A2F1-3898E1BBCDC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F3A2A5-B265-41C5-A568-6543B271DCCC}"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A4801C86-AB8A-4DE9-96BF-AB0FF6753D6A}">
      <dgm:prSet/>
      <dgm:spPr/>
      <dgm:t>
        <a:bodyPr/>
        <a:lstStyle/>
        <a:p>
          <a:r>
            <a:rPr lang="en-US" b="0" i="0"/>
            <a:t>Political: Political stability fosters higher sales for NVIDIA, while trade restrictions and tax rates can hinder revenue generation.</a:t>
          </a:r>
          <a:endParaRPr lang="en-US"/>
        </a:p>
      </dgm:t>
    </dgm:pt>
    <dgm:pt modelId="{37CAF3C7-9505-44D6-A7A6-1AF8469F5D7F}" type="parTrans" cxnId="{0608EF8F-DF5D-4BD8-B420-002B53B42651}">
      <dgm:prSet/>
      <dgm:spPr/>
      <dgm:t>
        <a:bodyPr/>
        <a:lstStyle/>
        <a:p>
          <a:endParaRPr lang="en-US"/>
        </a:p>
      </dgm:t>
    </dgm:pt>
    <dgm:pt modelId="{583B2432-355C-4EAE-932E-24A9863EEF7A}" type="sibTrans" cxnId="{0608EF8F-DF5D-4BD8-B420-002B53B42651}">
      <dgm:prSet/>
      <dgm:spPr/>
      <dgm:t>
        <a:bodyPr/>
        <a:lstStyle/>
        <a:p>
          <a:endParaRPr lang="en-US"/>
        </a:p>
      </dgm:t>
    </dgm:pt>
    <dgm:pt modelId="{A38FC1B0-629F-4EC2-BDB6-D3047DB79BC0}">
      <dgm:prSet/>
      <dgm:spPr/>
      <dgm:t>
        <a:bodyPr/>
        <a:lstStyle/>
        <a:p>
          <a:r>
            <a:rPr lang="en-US" b="0" i="0"/>
            <a:t>Economic: Economic conditions such as booms or recessions influence consumer spending on NVIDIA's products. Macroeconomic variables like interest rates and inflation rates also affect borrowing costs, consumer behavior, and operational costs.</a:t>
          </a:r>
          <a:endParaRPr lang="en-US"/>
        </a:p>
      </dgm:t>
    </dgm:pt>
    <dgm:pt modelId="{A462F5A6-D89C-49FA-9ED7-C67F3DFE7780}" type="parTrans" cxnId="{AC1E2FBB-F2C2-4F1A-B970-E91FC036D462}">
      <dgm:prSet/>
      <dgm:spPr/>
      <dgm:t>
        <a:bodyPr/>
        <a:lstStyle/>
        <a:p>
          <a:endParaRPr lang="en-US"/>
        </a:p>
      </dgm:t>
    </dgm:pt>
    <dgm:pt modelId="{EFA8755B-8F7B-4A9B-BEA3-E0ED5206A4D7}" type="sibTrans" cxnId="{AC1E2FBB-F2C2-4F1A-B970-E91FC036D462}">
      <dgm:prSet/>
      <dgm:spPr/>
      <dgm:t>
        <a:bodyPr/>
        <a:lstStyle/>
        <a:p>
          <a:endParaRPr lang="en-US"/>
        </a:p>
      </dgm:t>
    </dgm:pt>
    <dgm:pt modelId="{2CD9C291-0CD8-4A40-9FC9-13674C164D0C}">
      <dgm:prSet/>
      <dgm:spPr/>
      <dgm:t>
        <a:bodyPr/>
        <a:lstStyle/>
        <a:p>
          <a:r>
            <a:rPr lang="en-US" b="0" i="0"/>
            <a:t>Social: Societal trends, gaming culture, technological adoption, and demographics influence the demand for NVIDIA's products in different regions.</a:t>
          </a:r>
          <a:endParaRPr lang="en-US"/>
        </a:p>
      </dgm:t>
    </dgm:pt>
    <dgm:pt modelId="{E67EE62C-D9C1-442E-BF0B-D81C800B80DB}" type="parTrans" cxnId="{17853E8A-8B19-4249-840E-0A0755270464}">
      <dgm:prSet/>
      <dgm:spPr/>
      <dgm:t>
        <a:bodyPr/>
        <a:lstStyle/>
        <a:p>
          <a:endParaRPr lang="en-US"/>
        </a:p>
      </dgm:t>
    </dgm:pt>
    <dgm:pt modelId="{F89BD477-4309-4CC0-B45D-038143A9C831}" type="sibTrans" cxnId="{17853E8A-8B19-4249-840E-0A0755270464}">
      <dgm:prSet/>
      <dgm:spPr/>
      <dgm:t>
        <a:bodyPr/>
        <a:lstStyle/>
        <a:p>
          <a:endParaRPr lang="en-US"/>
        </a:p>
      </dgm:t>
    </dgm:pt>
    <dgm:pt modelId="{77277E51-7801-4575-BDFC-A9C498881CC2}">
      <dgm:prSet/>
      <dgm:spPr/>
      <dgm:t>
        <a:bodyPr/>
        <a:lstStyle/>
        <a:p>
          <a:r>
            <a:rPr lang="en-US" b="0" i="0"/>
            <a:t>Technological: Technological advancements drive NVIDIA's product innovation and market competitiveness. The company utilizes technologies such as GPUs, business analytics, and AI to stay ahead in the industry.</a:t>
          </a:r>
          <a:endParaRPr lang="en-US"/>
        </a:p>
      </dgm:t>
    </dgm:pt>
    <dgm:pt modelId="{43232708-2392-49CA-BBFA-BF66455E4138}" type="parTrans" cxnId="{45B3723E-FC19-4B7F-9ADB-9C2814668501}">
      <dgm:prSet/>
      <dgm:spPr/>
      <dgm:t>
        <a:bodyPr/>
        <a:lstStyle/>
        <a:p>
          <a:endParaRPr lang="en-US"/>
        </a:p>
      </dgm:t>
    </dgm:pt>
    <dgm:pt modelId="{F3AB5A0C-420D-4AF0-B2F9-A408099DFA2E}" type="sibTrans" cxnId="{45B3723E-FC19-4B7F-9ADB-9C2814668501}">
      <dgm:prSet/>
      <dgm:spPr/>
      <dgm:t>
        <a:bodyPr/>
        <a:lstStyle/>
        <a:p>
          <a:endParaRPr lang="en-US"/>
        </a:p>
      </dgm:t>
    </dgm:pt>
    <dgm:pt modelId="{7E2CDAC5-2BE2-4BC3-BED5-9A3C4A9773F9}">
      <dgm:prSet/>
      <dgm:spPr/>
      <dgm:t>
        <a:bodyPr/>
        <a:lstStyle/>
        <a:p>
          <a:r>
            <a:rPr lang="en-US" b="0" i="0"/>
            <a:t>Legal: Intellectual property laws, labor regulations, data privacy laws, and cybersecurity regulations impact NVIDIA's operations, requiring compliance and risk management efforts.</a:t>
          </a:r>
          <a:endParaRPr lang="en-US"/>
        </a:p>
      </dgm:t>
    </dgm:pt>
    <dgm:pt modelId="{060FA469-3ADE-4882-A3F6-E41A9C29C0D9}" type="parTrans" cxnId="{6A775F88-8827-481D-B897-D060FDB8F695}">
      <dgm:prSet/>
      <dgm:spPr/>
      <dgm:t>
        <a:bodyPr/>
        <a:lstStyle/>
        <a:p>
          <a:endParaRPr lang="en-US"/>
        </a:p>
      </dgm:t>
    </dgm:pt>
    <dgm:pt modelId="{51B431A8-069D-482A-832C-69793898EAFB}" type="sibTrans" cxnId="{6A775F88-8827-481D-B897-D060FDB8F695}">
      <dgm:prSet/>
      <dgm:spPr/>
      <dgm:t>
        <a:bodyPr/>
        <a:lstStyle/>
        <a:p>
          <a:endParaRPr lang="en-US"/>
        </a:p>
      </dgm:t>
    </dgm:pt>
    <dgm:pt modelId="{0678A285-7484-4584-8FDD-A05B2CBFE18F}">
      <dgm:prSet/>
      <dgm:spPr/>
      <dgm:t>
        <a:bodyPr/>
        <a:lstStyle/>
        <a:p>
          <a:r>
            <a:rPr lang="en-US" b="0" i="0"/>
            <a:t>Environmental: Environmental concerns related to energy consumption, greenhouse gas emissions, and water usage pose challenges for NVIDIA's manufacturing processes, necessitating eco-friendly measures and sustainability initiatives.</a:t>
          </a:r>
          <a:endParaRPr lang="en-US"/>
        </a:p>
      </dgm:t>
    </dgm:pt>
    <dgm:pt modelId="{6833837F-8E7B-452A-9E04-34744C5FC424}" type="parTrans" cxnId="{A6E6471B-429A-4C65-A9DC-94CEF07A5C10}">
      <dgm:prSet/>
      <dgm:spPr/>
      <dgm:t>
        <a:bodyPr/>
        <a:lstStyle/>
        <a:p>
          <a:endParaRPr lang="en-US"/>
        </a:p>
      </dgm:t>
    </dgm:pt>
    <dgm:pt modelId="{66F53333-D309-4562-8796-9A2D526E75A0}" type="sibTrans" cxnId="{A6E6471B-429A-4C65-A9DC-94CEF07A5C10}">
      <dgm:prSet/>
      <dgm:spPr/>
      <dgm:t>
        <a:bodyPr/>
        <a:lstStyle/>
        <a:p>
          <a:endParaRPr lang="en-US"/>
        </a:p>
      </dgm:t>
    </dgm:pt>
    <dgm:pt modelId="{8051AADC-B8EE-49CD-9EA3-03A3B7E00229}" type="pres">
      <dgm:prSet presAssocID="{80F3A2A5-B265-41C5-A568-6543B271DCCC}" presName="root" presStyleCnt="0">
        <dgm:presLayoutVars>
          <dgm:dir/>
          <dgm:resizeHandles val="exact"/>
        </dgm:presLayoutVars>
      </dgm:prSet>
      <dgm:spPr/>
    </dgm:pt>
    <dgm:pt modelId="{31F95DBD-AE15-4B5E-AE55-0DA31D19EAF3}" type="pres">
      <dgm:prSet presAssocID="{A4801C86-AB8A-4DE9-96BF-AB0FF6753D6A}" presName="compNode" presStyleCnt="0"/>
      <dgm:spPr/>
    </dgm:pt>
    <dgm:pt modelId="{8D194E90-BBA7-45AD-8309-3FDE63794747}" type="pres">
      <dgm:prSet presAssocID="{A4801C86-AB8A-4DE9-96BF-AB0FF6753D6A}" presName="bgRect" presStyleLbl="bgShp" presStyleIdx="0" presStyleCnt="6"/>
      <dgm:spPr/>
    </dgm:pt>
    <dgm:pt modelId="{A8065CDD-B43B-4F68-8FA8-F9866D36E226}" type="pres">
      <dgm:prSet presAssocID="{A4801C86-AB8A-4DE9-96BF-AB0FF6753D6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DA8FFA20-27C6-4301-A1D4-B58A62EA2AE3}" type="pres">
      <dgm:prSet presAssocID="{A4801C86-AB8A-4DE9-96BF-AB0FF6753D6A}" presName="spaceRect" presStyleCnt="0"/>
      <dgm:spPr/>
    </dgm:pt>
    <dgm:pt modelId="{DDDFDADB-206C-4210-8335-5A79C288FF50}" type="pres">
      <dgm:prSet presAssocID="{A4801C86-AB8A-4DE9-96BF-AB0FF6753D6A}" presName="parTx" presStyleLbl="revTx" presStyleIdx="0" presStyleCnt="6">
        <dgm:presLayoutVars>
          <dgm:chMax val="0"/>
          <dgm:chPref val="0"/>
        </dgm:presLayoutVars>
      </dgm:prSet>
      <dgm:spPr/>
    </dgm:pt>
    <dgm:pt modelId="{379C8D17-1A88-4E1B-ABDF-FAD048371FD6}" type="pres">
      <dgm:prSet presAssocID="{583B2432-355C-4EAE-932E-24A9863EEF7A}" presName="sibTrans" presStyleCnt="0"/>
      <dgm:spPr/>
    </dgm:pt>
    <dgm:pt modelId="{0429FDAE-D357-43C1-A069-D105FA00CC72}" type="pres">
      <dgm:prSet presAssocID="{A38FC1B0-629F-4EC2-BDB6-D3047DB79BC0}" presName="compNode" presStyleCnt="0"/>
      <dgm:spPr/>
    </dgm:pt>
    <dgm:pt modelId="{8C65D979-450B-475F-9C22-010AE3284A47}" type="pres">
      <dgm:prSet presAssocID="{A38FC1B0-629F-4EC2-BDB6-D3047DB79BC0}" presName="bgRect" presStyleLbl="bgShp" presStyleIdx="1" presStyleCnt="6"/>
      <dgm:spPr/>
    </dgm:pt>
    <dgm:pt modelId="{E705F58D-D2B7-48E6-9D82-BAE5D656B8C8}" type="pres">
      <dgm:prSet presAssocID="{A38FC1B0-629F-4EC2-BDB6-D3047DB79B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Upward Trend"/>
        </a:ext>
      </dgm:extLst>
    </dgm:pt>
    <dgm:pt modelId="{9C94BD75-3C52-4375-B4DC-19059BEEB763}" type="pres">
      <dgm:prSet presAssocID="{A38FC1B0-629F-4EC2-BDB6-D3047DB79BC0}" presName="spaceRect" presStyleCnt="0"/>
      <dgm:spPr/>
    </dgm:pt>
    <dgm:pt modelId="{FC7AB36D-F13F-4C79-A440-EDA073686DFE}" type="pres">
      <dgm:prSet presAssocID="{A38FC1B0-629F-4EC2-BDB6-D3047DB79BC0}" presName="parTx" presStyleLbl="revTx" presStyleIdx="1" presStyleCnt="6">
        <dgm:presLayoutVars>
          <dgm:chMax val="0"/>
          <dgm:chPref val="0"/>
        </dgm:presLayoutVars>
      </dgm:prSet>
      <dgm:spPr/>
    </dgm:pt>
    <dgm:pt modelId="{65F77DC4-6514-4DA3-8E2A-6201120CC840}" type="pres">
      <dgm:prSet presAssocID="{EFA8755B-8F7B-4A9B-BEA3-E0ED5206A4D7}" presName="sibTrans" presStyleCnt="0"/>
      <dgm:spPr/>
    </dgm:pt>
    <dgm:pt modelId="{3C2D0CA4-D869-4F0A-AD5A-46E60CB5979C}" type="pres">
      <dgm:prSet presAssocID="{2CD9C291-0CD8-4A40-9FC9-13674C164D0C}" presName="compNode" presStyleCnt="0"/>
      <dgm:spPr/>
    </dgm:pt>
    <dgm:pt modelId="{7D7325CB-C3C5-4AED-BA66-E40076416EA3}" type="pres">
      <dgm:prSet presAssocID="{2CD9C291-0CD8-4A40-9FC9-13674C164D0C}" presName="bgRect" presStyleLbl="bgShp" presStyleIdx="2" presStyleCnt="6"/>
      <dgm:spPr/>
    </dgm:pt>
    <dgm:pt modelId="{83615B94-CA9A-4334-ACD7-8F1F80A00B98}" type="pres">
      <dgm:prSet presAssocID="{2CD9C291-0CD8-4A40-9FC9-13674C164D0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483C7A4D-A401-4FC8-8425-10E9E5E1C09F}" type="pres">
      <dgm:prSet presAssocID="{2CD9C291-0CD8-4A40-9FC9-13674C164D0C}" presName="spaceRect" presStyleCnt="0"/>
      <dgm:spPr/>
    </dgm:pt>
    <dgm:pt modelId="{6A7636D7-EE06-4660-A7E5-9D14E4A1544A}" type="pres">
      <dgm:prSet presAssocID="{2CD9C291-0CD8-4A40-9FC9-13674C164D0C}" presName="parTx" presStyleLbl="revTx" presStyleIdx="2" presStyleCnt="6">
        <dgm:presLayoutVars>
          <dgm:chMax val="0"/>
          <dgm:chPref val="0"/>
        </dgm:presLayoutVars>
      </dgm:prSet>
      <dgm:spPr/>
    </dgm:pt>
    <dgm:pt modelId="{2CFCF60D-BF46-490E-ADDD-E432B7D7F597}" type="pres">
      <dgm:prSet presAssocID="{F89BD477-4309-4CC0-B45D-038143A9C831}" presName="sibTrans" presStyleCnt="0"/>
      <dgm:spPr/>
    </dgm:pt>
    <dgm:pt modelId="{12CCF927-FE80-41FC-9C1D-21E1B505FB89}" type="pres">
      <dgm:prSet presAssocID="{77277E51-7801-4575-BDFC-A9C498881CC2}" presName="compNode" presStyleCnt="0"/>
      <dgm:spPr/>
    </dgm:pt>
    <dgm:pt modelId="{4262BBA0-CF2C-4E4D-872E-2B4121FB3EBE}" type="pres">
      <dgm:prSet presAssocID="{77277E51-7801-4575-BDFC-A9C498881CC2}" presName="bgRect" presStyleLbl="bgShp" presStyleIdx="3" presStyleCnt="6"/>
      <dgm:spPr/>
    </dgm:pt>
    <dgm:pt modelId="{2676091C-6541-4DC5-B978-5AAF3E4BFAB7}" type="pres">
      <dgm:prSet presAssocID="{77277E51-7801-4575-BDFC-A9C498881CC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puter"/>
        </a:ext>
      </dgm:extLst>
    </dgm:pt>
    <dgm:pt modelId="{E56F3CFC-9743-41BE-8CBD-7ED8F0BD97BF}" type="pres">
      <dgm:prSet presAssocID="{77277E51-7801-4575-BDFC-A9C498881CC2}" presName="spaceRect" presStyleCnt="0"/>
      <dgm:spPr/>
    </dgm:pt>
    <dgm:pt modelId="{A209D3CF-6A14-4AF3-9B5E-F3D470EB0EDD}" type="pres">
      <dgm:prSet presAssocID="{77277E51-7801-4575-BDFC-A9C498881CC2}" presName="parTx" presStyleLbl="revTx" presStyleIdx="3" presStyleCnt="6">
        <dgm:presLayoutVars>
          <dgm:chMax val="0"/>
          <dgm:chPref val="0"/>
        </dgm:presLayoutVars>
      </dgm:prSet>
      <dgm:spPr/>
    </dgm:pt>
    <dgm:pt modelId="{F58B22CB-E23A-4D50-A63C-8F287736AD1D}" type="pres">
      <dgm:prSet presAssocID="{F3AB5A0C-420D-4AF0-B2F9-A408099DFA2E}" presName="sibTrans" presStyleCnt="0"/>
      <dgm:spPr/>
    </dgm:pt>
    <dgm:pt modelId="{6DE4CD7D-DA38-4B6B-B4F7-D9F83D82C1C3}" type="pres">
      <dgm:prSet presAssocID="{7E2CDAC5-2BE2-4BC3-BED5-9A3C4A9773F9}" presName="compNode" presStyleCnt="0"/>
      <dgm:spPr/>
    </dgm:pt>
    <dgm:pt modelId="{6AB03F7E-71AB-47A9-8487-4A7889B7386D}" type="pres">
      <dgm:prSet presAssocID="{7E2CDAC5-2BE2-4BC3-BED5-9A3C4A9773F9}" presName="bgRect" presStyleLbl="bgShp" presStyleIdx="4" presStyleCnt="6"/>
      <dgm:spPr/>
    </dgm:pt>
    <dgm:pt modelId="{3E48D9AF-802D-49E2-A164-645BA46CE625}" type="pres">
      <dgm:prSet presAssocID="{7E2CDAC5-2BE2-4BC3-BED5-9A3C4A9773F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EF23E3BA-7E94-4EBE-A624-479C9894CAE1}" type="pres">
      <dgm:prSet presAssocID="{7E2CDAC5-2BE2-4BC3-BED5-9A3C4A9773F9}" presName="spaceRect" presStyleCnt="0"/>
      <dgm:spPr/>
    </dgm:pt>
    <dgm:pt modelId="{DDC53FBF-B753-497C-90E2-3099416D98DB}" type="pres">
      <dgm:prSet presAssocID="{7E2CDAC5-2BE2-4BC3-BED5-9A3C4A9773F9}" presName="parTx" presStyleLbl="revTx" presStyleIdx="4" presStyleCnt="6">
        <dgm:presLayoutVars>
          <dgm:chMax val="0"/>
          <dgm:chPref val="0"/>
        </dgm:presLayoutVars>
      </dgm:prSet>
      <dgm:spPr/>
    </dgm:pt>
    <dgm:pt modelId="{59917819-B4CD-482F-9002-E25801363824}" type="pres">
      <dgm:prSet presAssocID="{51B431A8-069D-482A-832C-69793898EAFB}" presName="sibTrans" presStyleCnt="0"/>
      <dgm:spPr/>
    </dgm:pt>
    <dgm:pt modelId="{FA725C27-35D5-4B54-B1CE-95210CBF59DC}" type="pres">
      <dgm:prSet presAssocID="{0678A285-7484-4584-8FDD-A05B2CBFE18F}" presName="compNode" presStyleCnt="0"/>
      <dgm:spPr/>
    </dgm:pt>
    <dgm:pt modelId="{73503649-E0FA-4549-844B-3D4D6916C000}" type="pres">
      <dgm:prSet presAssocID="{0678A285-7484-4584-8FDD-A05B2CBFE18F}" presName="bgRect" presStyleLbl="bgShp" presStyleIdx="5" presStyleCnt="6"/>
      <dgm:spPr/>
    </dgm:pt>
    <dgm:pt modelId="{A0789A22-78F9-4FA9-A469-259B9B338F5E}" type="pres">
      <dgm:prSet presAssocID="{0678A285-7484-4584-8FDD-A05B2CBFE18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indmill"/>
        </a:ext>
      </dgm:extLst>
    </dgm:pt>
    <dgm:pt modelId="{37EA3C62-EC9B-4823-98C3-91C81A15976F}" type="pres">
      <dgm:prSet presAssocID="{0678A285-7484-4584-8FDD-A05B2CBFE18F}" presName="spaceRect" presStyleCnt="0"/>
      <dgm:spPr/>
    </dgm:pt>
    <dgm:pt modelId="{79ACD724-BF43-4FB7-B83F-7BBAB4FACB9E}" type="pres">
      <dgm:prSet presAssocID="{0678A285-7484-4584-8FDD-A05B2CBFE18F}" presName="parTx" presStyleLbl="revTx" presStyleIdx="5" presStyleCnt="6">
        <dgm:presLayoutVars>
          <dgm:chMax val="0"/>
          <dgm:chPref val="0"/>
        </dgm:presLayoutVars>
      </dgm:prSet>
      <dgm:spPr/>
    </dgm:pt>
  </dgm:ptLst>
  <dgm:cxnLst>
    <dgm:cxn modelId="{F3A01809-FF4B-4802-88C3-B2AA0E214EE1}" type="presOf" srcId="{A38FC1B0-629F-4EC2-BDB6-D3047DB79BC0}" destId="{FC7AB36D-F13F-4C79-A440-EDA073686DFE}" srcOrd="0" destOrd="0" presId="urn:microsoft.com/office/officeart/2018/2/layout/IconVerticalSolidList"/>
    <dgm:cxn modelId="{B740EC0B-EC86-48B4-9BC5-849E53D4CF29}" type="presOf" srcId="{0678A285-7484-4584-8FDD-A05B2CBFE18F}" destId="{79ACD724-BF43-4FB7-B83F-7BBAB4FACB9E}" srcOrd="0" destOrd="0" presId="urn:microsoft.com/office/officeart/2018/2/layout/IconVerticalSolidList"/>
    <dgm:cxn modelId="{7BBFC114-8560-47C4-BB53-75A024D97D1A}" type="presOf" srcId="{77277E51-7801-4575-BDFC-A9C498881CC2}" destId="{A209D3CF-6A14-4AF3-9B5E-F3D470EB0EDD}" srcOrd="0" destOrd="0" presId="urn:microsoft.com/office/officeart/2018/2/layout/IconVerticalSolidList"/>
    <dgm:cxn modelId="{A6E6471B-429A-4C65-A9DC-94CEF07A5C10}" srcId="{80F3A2A5-B265-41C5-A568-6543B271DCCC}" destId="{0678A285-7484-4584-8FDD-A05B2CBFE18F}" srcOrd="5" destOrd="0" parTransId="{6833837F-8E7B-452A-9E04-34744C5FC424}" sibTransId="{66F53333-D309-4562-8796-9A2D526E75A0}"/>
    <dgm:cxn modelId="{45B3723E-FC19-4B7F-9ADB-9C2814668501}" srcId="{80F3A2A5-B265-41C5-A568-6543B271DCCC}" destId="{77277E51-7801-4575-BDFC-A9C498881CC2}" srcOrd="3" destOrd="0" parTransId="{43232708-2392-49CA-BBFA-BF66455E4138}" sibTransId="{F3AB5A0C-420D-4AF0-B2F9-A408099DFA2E}"/>
    <dgm:cxn modelId="{6A775F88-8827-481D-B897-D060FDB8F695}" srcId="{80F3A2A5-B265-41C5-A568-6543B271DCCC}" destId="{7E2CDAC5-2BE2-4BC3-BED5-9A3C4A9773F9}" srcOrd="4" destOrd="0" parTransId="{060FA469-3ADE-4882-A3F6-E41A9C29C0D9}" sibTransId="{51B431A8-069D-482A-832C-69793898EAFB}"/>
    <dgm:cxn modelId="{17853E8A-8B19-4249-840E-0A0755270464}" srcId="{80F3A2A5-B265-41C5-A568-6543B271DCCC}" destId="{2CD9C291-0CD8-4A40-9FC9-13674C164D0C}" srcOrd="2" destOrd="0" parTransId="{E67EE62C-D9C1-442E-BF0B-D81C800B80DB}" sibTransId="{F89BD477-4309-4CC0-B45D-038143A9C831}"/>
    <dgm:cxn modelId="{0608EF8F-DF5D-4BD8-B420-002B53B42651}" srcId="{80F3A2A5-B265-41C5-A568-6543B271DCCC}" destId="{A4801C86-AB8A-4DE9-96BF-AB0FF6753D6A}" srcOrd="0" destOrd="0" parTransId="{37CAF3C7-9505-44D6-A7A6-1AF8469F5D7F}" sibTransId="{583B2432-355C-4EAE-932E-24A9863EEF7A}"/>
    <dgm:cxn modelId="{34AF3AAD-359F-43E3-97DA-3C7E126384F6}" type="presOf" srcId="{80F3A2A5-B265-41C5-A568-6543B271DCCC}" destId="{8051AADC-B8EE-49CD-9EA3-03A3B7E00229}" srcOrd="0" destOrd="0" presId="urn:microsoft.com/office/officeart/2018/2/layout/IconVerticalSolidList"/>
    <dgm:cxn modelId="{0558F8AF-8D81-49CB-8C61-C12898DEC8AB}" type="presOf" srcId="{7E2CDAC5-2BE2-4BC3-BED5-9A3C4A9773F9}" destId="{DDC53FBF-B753-497C-90E2-3099416D98DB}" srcOrd="0" destOrd="0" presId="urn:microsoft.com/office/officeart/2018/2/layout/IconVerticalSolidList"/>
    <dgm:cxn modelId="{AC1E2FBB-F2C2-4F1A-B970-E91FC036D462}" srcId="{80F3A2A5-B265-41C5-A568-6543B271DCCC}" destId="{A38FC1B0-629F-4EC2-BDB6-D3047DB79BC0}" srcOrd="1" destOrd="0" parTransId="{A462F5A6-D89C-49FA-9ED7-C67F3DFE7780}" sibTransId="{EFA8755B-8F7B-4A9B-BEA3-E0ED5206A4D7}"/>
    <dgm:cxn modelId="{B99C00D5-D2F7-466A-BEFE-7E31BC7F7B39}" type="presOf" srcId="{2CD9C291-0CD8-4A40-9FC9-13674C164D0C}" destId="{6A7636D7-EE06-4660-A7E5-9D14E4A1544A}" srcOrd="0" destOrd="0" presId="urn:microsoft.com/office/officeart/2018/2/layout/IconVerticalSolidList"/>
    <dgm:cxn modelId="{8B4CD0F5-6767-4B6D-9B1B-FB8E3ABC6C5B}" type="presOf" srcId="{A4801C86-AB8A-4DE9-96BF-AB0FF6753D6A}" destId="{DDDFDADB-206C-4210-8335-5A79C288FF50}" srcOrd="0" destOrd="0" presId="urn:microsoft.com/office/officeart/2018/2/layout/IconVerticalSolidList"/>
    <dgm:cxn modelId="{7B2FC3DF-1FB4-429F-8EC8-203EF56F7F0B}" type="presParOf" srcId="{8051AADC-B8EE-49CD-9EA3-03A3B7E00229}" destId="{31F95DBD-AE15-4B5E-AE55-0DA31D19EAF3}" srcOrd="0" destOrd="0" presId="urn:microsoft.com/office/officeart/2018/2/layout/IconVerticalSolidList"/>
    <dgm:cxn modelId="{BAF89603-BC41-4A09-91FB-FDE6D011A585}" type="presParOf" srcId="{31F95DBD-AE15-4B5E-AE55-0DA31D19EAF3}" destId="{8D194E90-BBA7-45AD-8309-3FDE63794747}" srcOrd="0" destOrd="0" presId="urn:microsoft.com/office/officeart/2018/2/layout/IconVerticalSolidList"/>
    <dgm:cxn modelId="{9F96EF8B-649D-4C1E-9788-E88D3607D6D4}" type="presParOf" srcId="{31F95DBD-AE15-4B5E-AE55-0DA31D19EAF3}" destId="{A8065CDD-B43B-4F68-8FA8-F9866D36E226}" srcOrd="1" destOrd="0" presId="urn:microsoft.com/office/officeart/2018/2/layout/IconVerticalSolidList"/>
    <dgm:cxn modelId="{1AD53B93-FD5A-4785-8A95-CCABFB0E8620}" type="presParOf" srcId="{31F95DBD-AE15-4B5E-AE55-0DA31D19EAF3}" destId="{DA8FFA20-27C6-4301-A1D4-B58A62EA2AE3}" srcOrd="2" destOrd="0" presId="urn:microsoft.com/office/officeart/2018/2/layout/IconVerticalSolidList"/>
    <dgm:cxn modelId="{6319221C-EA33-4094-893C-49C4F6514193}" type="presParOf" srcId="{31F95DBD-AE15-4B5E-AE55-0DA31D19EAF3}" destId="{DDDFDADB-206C-4210-8335-5A79C288FF50}" srcOrd="3" destOrd="0" presId="urn:microsoft.com/office/officeart/2018/2/layout/IconVerticalSolidList"/>
    <dgm:cxn modelId="{528D8A9F-981D-485D-985F-315239B005E7}" type="presParOf" srcId="{8051AADC-B8EE-49CD-9EA3-03A3B7E00229}" destId="{379C8D17-1A88-4E1B-ABDF-FAD048371FD6}" srcOrd="1" destOrd="0" presId="urn:microsoft.com/office/officeart/2018/2/layout/IconVerticalSolidList"/>
    <dgm:cxn modelId="{F0EC9E46-072C-4C2F-AA2B-791EDE0EF658}" type="presParOf" srcId="{8051AADC-B8EE-49CD-9EA3-03A3B7E00229}" destId="{0429FDAE-D357-43C1-A069-D105FA00CC72}" srcOrd="2" destOrd="0" presId="urn:microsoft.com/office/officeart/2018/2/layout/IconVerticalSolidList"/>
    <dgm:cxn modelId="{EA53239D-0DC3-4CEC-B2E5-584527AA1F20}" type="presParOf" srcId="{0429FDAE-D357-43C1-A069-D105FA00CC72}" destId="{8C65D979-450B-475F-9C22-010AE3284A47}" srcOrd="0" destOrd="0" presId="urn:microsoft.com/office/officeart/2018/2/layout/IconVerticalSolidList"/>
    <dgm:cxn modelId="{7A0FA7D7-E830-49F0-BBE1-DDF38B8147B0}" type="presParOf" srcId="{0429FDAE-D357-43C1-A069-D105FA00CC72}" destId="{E705F58D-D2B7-48E6-9D82-BAE5D656B8C8}" srcOrd="1" destOrd="0" presId="urn:microsoft.com/office/officeart/2018/2/layout/IconVerticalSolidList"/>
    <dgm:cxn modelId="{9A9443BE-98A7-4891-9C8A-D9D5DBCE1926}" type="presParOf" srcId="{0429FDAE-D357-43C1-A069-D105FA00CC72}" destId="{9C94BD75-3C52-4375-B4DC-19059BEEB763}" srcOrd="2" destOrd="0" presId="urn:microsoft.com/office/officeart/2018/2/layout/IconVerticalSolidList"/>
    <dgm:cxn modelId="{A200C8B6-3BC8-4446-BA3F-D81BE096B3EB}" type="presParOf" srcId="{0429FDAE-D357-43C1-A069-D105FA00CC72}" destId="{FC7AB36D-F13F-4C79-A440-EDA073686DFE}" srcOrd="3" destOrd="0" presId="urn:microsoft.com/office/officeart/2018/2/layout/IconVerticalSolidList"/>
    <dgm:cxn modelId="{19DA7BF6-197F-43F7-ADBE-6D20753ED0E6}" type="presParOf" srcId="{8051AADC-B8EE-49CD-9EA3-03A3B7E00229}" destId="{65F77DC4-6514-4DA3-8E2A-6201120CC840}" srcOrd="3" destOrd="0" presId="urn:microsoft.com/office/officeart/2018/2/layout/IconVerticalSolidList"/>
    <dgm:cxn modelId="{5BD51734-58A3-486C-94B5-1C3A57E44B8C}" type="presParOf" srcId="{8051AADC-B8EE-49CD-9EA3-03A3B7E00229}" destId="{3C2D0CA4-D869-4F0A-AD5A-46E60CB5979C}" srcOrd="4" destOrd="0" presId="urn:microsoft.com/office/officeart/2018/2/layout/IconVerticalSolidList"/>
    <dgm:cxn modelId="{21824BEE-0227-409B-9B29-1A47A2B89A75}" type="presParOf" srcId="{3C2D0CA4-D869-4F0A-AD5A-46E60CB5979C}" destId="{7D7325CB-C3C5-4AED-BA66-E40076416EA3}" srcOrd="0" destOrd="0" presId="urn:microsoft.com/office/officeart/2018/2/layout/IconVerticalSolidList"/>
    <dgm:cxn modelId="{3A4121D8-31DA-4957-82C0-E2617B936645}" type="presParOf" srcId="{3C2D0CA4-D869-4F0A-AD5A-46E60CB5979C}" destId="{83615B94-CA9A-4334-ACD7-8F1F80A00B98}" srcOrd="1" destOrd="0" presId="urn:microsoft.com/office/officeart/2018/2/layout/IconVerticalSolidList"/>
    <dgm:cxn modelId="{274B8460-3F42-4100-B27E-B6B384704DDD}" type="presParOf" srcId="{3C2D0CA4-D869-4F0A-AD5A-46E60CB5979C}" destId="{483C7A4D-A401-4FC8-8425-10E9E5E1C09F}" srcOrd="2" destOrd="0" presId="urn:microsoft.com/office/officeart/2018/2/layout/IconVerticalSolidList"/>
    <dgm:cxn modelId="{5CC6DA39-82F9-47FF-82B7-323168A47CFE}" type="presParOf" srcId="{3C2D0CA4-D869-4F0A-AD5A-46E60CB5979C}" destId="{6A7636D7-EE06-4660-A7E5-9D14E4A1544A}" srcOrd="3" destOrd="0" presId="urn:microsoft.com/office/officeart/2018/2/layout/IconVerticalSolidList"/>
    <dgm:cxn modelId="{01AEAB59-F323-4AE9-A49E-DB3A87D2AE84}" type="presParOf" srcId="{8051AADC-B8EE-49CD-9EA3-03A3B7E00229}" destId="{2CFCF60D-BF46-490E-ADDD-E432B7D7F597}" srcOrd="5" destOrd="0" presId="urn:microsoft.com/office/officeart/2018/2/layout/IconVerticalSolidList"/>
    <dgm:cxn modelId="{D3AFC7DB-E037-458A-BCF9-6429C82E4641}" type="presParOf" srcId="{8051AADC-B8EE-49CD-9EA3-03A3B7E00229}" destId="{12CCF927-FE80-41FC-9C1D-21E1B505FB89}" srcOrd="6" destOrd="0" presId="urn:microsoft.com/office/officeart/2018/2/layout/IconVerticalSolidList"/>
    <dgm:cxn modelId="{215FEF0A-4C35-4EAE-9C1B-50D55036DCD3}" type="presParOf" srcId="{12CCF927-FE80-41FC-9C1D-21E1B505FB89}" destId="{4262BBA0-CF2C-4E4D-872E-2B4121FB3EBE}" srcOrd="0" destOrd="0" presId="urn:microsoft.com/office/officeart/2018/2/layout/IconVerticalSolidList"/>
    <dgm:cxn modelId="{DBBD1E9D-A11C-475F-839F-30D527F390E0}" type="presParOf" srcId="{12CCF927-FE80-41FC-9C1D-21E1B505FB89}" destId="{2676091C-6541-4DC5-B978-5AAF3E4BFAB7}" srcOrd="1" destOrd="0" presId="urn:microsoft.com/office/officeart/2018/2/layout/IconVerticalSolidList"/>
    <dgm:cxn modelId="{00BAD342-BCA6-47EB-9079-F9BC57AE9597}" type="presParOf" srcId="{12CCF927-FE80-41FC-9C1D-21E1B505FB89}" destId="{E56F3CFC-9743-41BE-8CBD-7ED8F0BD97BF}" srcOrd="2" destOrd="0" presId="urn:microsoft.com/office/officeart/2018/2/layout/IconVerticalSolidList"/>
    <dgm:cxn modelId="{0A51A9BB-3B0A-4691-97DB-8CE837ED8635}" type="presParOf" srcId="{12CCF927-FE80-41FC-9C1D-21E1B505FB89}" destId="{A209D3CF-6A14-4AF3-9B5E-F3D470EB0EDD}" srcOrd="3" destOrd="0" presId="urn:microsoft.com/office/officeart/2018/2/layout/IconVerticalSolidList"/>
    <dgm:cxn modelId="{0DBB58C0-F061-4BC9-A085-0478FC7A1F67}" type="presParOf" srcId="{8051AADC-B8EE-49CD-9EA3-03A3B7E00229}" destId="{F58B22CB-E23A-4D50-A63C-8F287736AD1D}" srcOrd="7" destOrd="0" presId="urn:microsoft.com/office/officeart/2018/2/layout/IconVerticalSolidList"/>
    <dgm:cxn modelId="{63108430-CBB0-4EE8-BC12-5F3A1C7B7E8C}" type="presParOf" srcId="{8051AADC-B8EE-49CD-9EA3-03A3B7E00229}" destId="{6DE4CD7D-DA38-4B6B-B4F7-D9F83D82C1C3}" srcOrd="8" destOrd="0" presId="urn:microsoft.com/office/officeart/2018/2/layout/IconVerticalSolidList"/>
    <dgm:cxn modelId="{5A076FCD-4842-438E-87C5-ADC36FDEDFBF}" type="presParOf" srcId="{6DE4CD7D-DA38-4B6B-B4F7-D9F83D82C1C3}" destId="{6AB03F7E-71AB-47A9-8487-4A7889B7386D}" srcOrd="0" destOrd="0" presId="urn:microsoft.com/office/officeart/2018/2/layout/IconVerticalSolidList"/>
    <dgm:cxn modelId="{3365DB65-A12B-4D81-B4C3-AA4A92E1832F}" type="presParOf" srcId="{6DE4CD7D-DA38-4B6B-B4F7-D9F83D82C1C3}" destId="{3E48D9AF-802D-49E2-A164-645BA46CE625}" srcOrd="1" destOrd="0" presId="urn:microsoft.com/office/officeart/2018/2/layout/IconVerticalSolidList"/>
    <dgm:cxn modelId="{F4CF15FB-5D9C-4FB7-9125-F03542A147A6}" type="presParOf" srcId="{6DE4CD7D-DA38-4B6B-B4F7-D9F83D82C1C3}" destId="{EF23E3BA-7E94-4EBE-A624-479C9894CAE1}" srcOrd="2" destOrd="0" presId="urn:microsoft.com/office/officeart/2018/2/layout/IconVerticalSolidList"/>
    <dgm:cxn modelId="{0EF7FE2D-2F01-4294-A8F8-99A773387E11}" type="presParOf" srcId="{6DE4CD7D-DA38-4B6B-B4F7-D9F83D82C1C3}" destId="{DDC53FBF-B753-497C-90E2-3099416D98DB}" srcOrd="3" destOrd="0" presId="urn:microsoft.com/office/officeart/2018/2/layout/IconVerticalSolidList"/>
    <dgm:cxn modelId="{A8612C39-2369-4C91-BD87-919CC92BCDEF}" type="presParOf" srcId="{8051AADC-B8EE-49CD-9EA3-03A3B7E00229}" destId="{59917819-B4CD-482F-9002-E25801363824}" srcOrd="9" destOrd="0" presId="urn:microsoft.com/office/officeart/2018/2/layout/IconVerticalSolidList"/>
    <dgm:cxn modelId="{757C23D8-0F7B-41D8-BFA1-B8EA0477A75C}" type="presParOf" srcId="{8051AADC-B8EE-49CD-9EA3-03A3B7E00229}" destId="{FA725C27-35D5-4B54-B1CE-95210CBF59DC}" srcOrd="10" destOrd="0" presId="urn:microsoft.com/office/officeart/2018/2/layout/IconVerticalSolidList"/>
    <dgm:cxn modelId="{B06D741D-7F02-452D-ABC8-4D0F0F4051E4}" type="presParOf" srcId="{FA725C27-35D5-4B54-B1CE-95210CBF59DC}" destId="{73503649-E0FA-4549-844B-3D4D6916C000}" srcOrd="0" destOrd="0" presId="urn:microsoft.com/office/officeart/2018/2/layout/IconVerticalSolidList"/>
    <dgm:cxn modelId="{37839199-7472-473B-A56A-C0B4F2C9A9FB}" type="presParOf" srcId="{FA725C27-35D5-4B54-B1CE-95210CBF59DC}" destId="{A0789A22-78F9-4FA9-A469-259B9B338F5E}" srcOrd="1" destOrd="0" presId="urn:microsoft.com/office/officeart/2018/2/layout/IconVerticalSolidList"/>
    <dgm:cxn modelId="{7FE331EB-E70F-43B3-8168-15C419B4463D}" type="presParOf" srcId="{FA725C27-35D5-4B54-B1CE-95210CBF59DC}" destId="{37EA3C62-EC9B-4823-98C3-91C81A15976F}" srcOrd="2" destOrd="0" presId="urn:microsoft.com/office/officeart/2018/2/layout/IconVerticalSolidList"/>
    <dgm:cxn modelId="{E72051B8-D024-4848-B6F2-9F89B99D1708}" type="presParOf" srcId="{FA725C27-35D5-4B54-B1CE-95210CBF59DC}" destId="{79ACD724-BF43-4FB7-B83F-7BBAB4FACB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71E2E-4E1B-4D2D-AF7B-C2EEDB351BD8}" type="doc">
      <dgm:prSet loTypeId="urn:microsoft.com/office/officeart/2005/8/layout/arrow5" loCatId="relationship" qsTypeId="urn:microsoft.com/office/officeart/2005/8/quickstyle/simple1" qsCatId="simple" csTypeId="urn:microsoft.com/office/officeart/2005/8/colors/accent0_3" csCatId="mainScheme" phldr="1"/>
      <dgm:spPr/>
      <dgm:t>
        <a:bodyPr/>
        <a:lstStyle/>
        <a:p>
          <a:endParaRPr lang="en-US"/>
        </a:p>
      </dgm:t>
    </dgm:pt>
    <dgm:pt modelId="{A3B6756E-2B7C-4952-82AF-73FF3CCFCC43}">
      <dgm:prSet/>
      <dgm:spPr/>
      <dgm:t>
        <a:bodyPr/>
        <a:lstStyle/>
        <a:p>
          <a:r>
            <a:rPr lang="en-IN"/>
            <a:t>Market Penetration</a:t>
          </a:r>
          <a:endParaRPr lang="en-US"/>
        </a:p>
      </dgm:t>
    </dgm:pt>
    <dgm:pt modelId="{0654D60B-C013-4575-B27F-E572DD19295D}" type="parTrans" cxnId="{70200D19-6405-48E0-85AA-884D9BAE74FB}">
      <dgm:prSet/>
      <dgm:spPr/>
      <dgm:t>
        <a:bodyPr/>
        <a:lstStyle/>
        <a:p>
          <a:endParaRPr lang="en-US"/>
        </a:p>
      </dgm:t>
    </dgm:pt>
    <dgm:pt modelId="{37877D4C-2997-4B94-8172-8F0EE8897C30}" type="sibTrans" cxnId="{70200D19-6405-48E0-85AA-884D9BAE74FB}">
      <dgm:prSet/>
      <dgm:spPr/>
      <dgm:t>
        <a:bodyPr/>
        <a:lstStyle/>
        <a:p>
          <a:endParaRPr lang="en-US"/>
        </a:p>
      </dgm:t>
    </dgm:pt>
    <dgm:pt modelId="{0D924CDB-1703-4A3E-9EAB-372FB0E76CF9}">
      <dgm:prSet/>
      <dgm:spPr/>
      <dgm:t>
        <a:bodyPr/>
        <a:lstStyle/>
        <a:p>
          <a:r>
            <a:rPr lang="en-IN"/>
            <a:t>Market Development</a:t>
          </a:r>
          <a:endParaRPr lang="en-US"/>
        </a:p>
      </dgm:t>
    </dgm:pt>
    <dgm:pt modelId="{D56A10E0-5AAE-4DA8-BAA2-A066963F0BDD}" type="parTrans" cxnId="{9D9B7D38-BC77-40C4-86A6-54AA97987548}">
      <dgm:prSet/>
      <dgm:spPr/>
      <dgm:t>
        <a:bodyPr/>
        <a:lstStyle/>
        <a:p>
          <a:endParaRPr lang="en-US"/>
        </a:p>
      </dgm:t>
    </dgm:pt>
    <dgm:pt modelId="{394B7011-3BCF-4A8A-97C7-ABF428345E00}" type="sibTrans" cxnId="{9D9B7D38-BC77-40C4-86A6-54AA97987548}">
      <dgm:prSet/>
      <dgm:spPr/>
      <dgm:t>
        <a:bodyPr/>
        <a:lstStyle/>
        <a:p>
          <a:endParaRPr lang="en-US"/>
        </a:p>
      </dgm:t>
    </dgm:pt>
    <dgm:pt modelId="{2D8C1879-C059-41BF-A3BE-C73A50DD0AD3}">
      <dgm:prSet/>
      <dgm:spPr/>
      <dgm:t>
        <a:bodyPr/>
        <a:lstStyle/>
        <a:p>
          <a:r>
            <a:rPr lang="en-IN"/>
            <a:t>Product Development</a:t>
          </a:r>
          <a:endParaRPr lang="en-US"/>
        </a:p>
      </dgm:t>
    </dgm:pt>
    <dgm:pt modelId="{4C3F0562-5A11-41FC-906D-99F032895D92}" type="parTrans" cxnId="{83F7C0FD-ADCF-40E3-BF8A-E14596F5009B}">
      <dgm:prSet/>
      <dgm:spPr/>
      <dgm:t>
        <a:bodyPr/>
        <a:lstStyle/>
        <a:p>
          <a:endParaRPr lang="en-US"/>
        </a:p>
      </dgm:t>
    </dgm:pt>
    <dgm:pt modelId="{58197F07-E4C3-470E-AB42-AC994D69A504}" type="sibTrans" cxnId="{83F7C0FD-ADCF-40E3-BF8A-E14596F5009B}">
      <dgm:prSet/>
      <dgm:spPr/>
      <dgm:t>
        <a:bodyPr/>
        <a:lstStyle/>
        <a:p>
          <a:endParaRPr lang="en-US"/>
        </a:p>
      </dgm:t>
    </dgm:pt>
    <dgm:pt modelId="{1F6507FF-3BF5-4984-A5BD-507194A3D883}">
      <dgm:prSet/>
      <dgm:spPr/>
      <dgm:t>
        <a:bodyPr/>
        <a:lstStyle/>
        <a:p>
          <a:r>
            <a:rPr lang="en-IN"/>
            <a:t>Diversification</a:t>
          </a:r>
          <a:endParaRPr lang="en-US"/>
        </a:p>
      </dgm:t>
    </dgm:pt>
    <dgm:pt modelId="{2DFD0AEB-5752-4704-BE67-E811C06E7485}" type="parTrans" cxnId="{A44B18AD-56A6-4433-BEB8-A4CF4322FD93}">
      <dgm:prSet/>
      <dgm:spPr/>
      <dgm:t>
        <a:bodyPr/>
        <a:lstStyle/>
        <a:p>
          <a:endParaRPr lang="en-US"/>
        </a:p>
      </dgm:t>
    </dgm:pt>
    <dgm:pt modelId="{C3A73099-5090-4B2D-8347-3A2FE41BC413}" type="sibTrans" cxnId="{A44B18AD-56A6-4433-BEB8-A4CF4322FD93}">
      <dgm:prSet/>
      <dgm:spPr/>
      <dgm:t>
        <a:bodyPr/>
        <a:lstStyle/>
        <a:p>
          <a:endParaRPr lang="en-US"/>
        </a:p>
      </dgm:t>
    </dgm:pt>
    <dgm:pt modelId="{46A0BFF3-DD5A-47A2-B897-D4BEF3B0DC6E}" type="pres">
      <dgm:prSet presAssocID="{0A071E2E-4E1B-4D2D-AF7B-C2EEDB351BD8}" presName="diagram" presStyleCnt="0">
        <dgm:presLayoutVars>
          <dgm:dir/>
          <dgm:resizeHandles val="exact"/>
        </dgm:presLayoutVars>
      </dgm:prSet>
      <dgm:spPr/>
    </dgm:pt>
    <dgm:pt modelId="{8DCF76C1-AE38-42F6-8243-150DFEA80362}" type="pres">
      <dgm:prSet presAssocID="{A3B6756E-2B7C-4952-82AF-73FF3CCFCC43}" presName="arrow" presStyleLbl="node1" presStyleIdx="0" presStyleCnt="4">
        <dgm:presLayoutVars>
          <dgm:bulletEnabled val="1"/>
        </dgm:presLayoutVars>
      </dgm:prSet>
      <dgm:spPr/>
    </dgm:pt>
    <dgm:pt modelId="{D5E22357-8F95-4622-A668-911A130B14B5}" type="pres">
      <dgm:prSet presAssocID="{0D924CDB-1703-4A3E-9EAB-372FB0E76CF9}" presName="arrow" presStyleLbl="node1" presStyleIdx="1" presStyleCnt="4">
        <dgm:presLayoutVars>
          <dgm:bulletEnabled val="1"/>
        </dgm:presLayoutVars>
      </dgm:prSet>
      <dgm:spPr/>
    </dgm:pt>
    <dgm:pt modelId="{697D008D-1FFE-4585-8A54-627A123D6E90}" type="pres">
      <dgm:prSet presAssocID="{2D8C1879-C059-41BF-A3BE-C73A50DD0AD3}" presName="arrow" presStyleLbl="node1" presStyleIdx="2" presStyleCnt="4">
        <dgm:presLayoutVars>
          <dgm:bulletEnabled val="1"/>
        </dgm:presLayoutVars>
      </dgm:prSet>
      <dgm:spPr/>
    </dgm:pt>
    <dgm:pt modelId="{CE37F73F-E0E6-4BFE-A3C6-C6AB503AD011}" type="pres">
      <dgm:prSet presAssocID="{1F6507FF-3BF5-4984-A5BD-507194A3D883}" presName="arrow" presStyleLbl="node1" presStyleIdx="3" presStyleCnt="4">
        <dgm:presLayoutVars>
          <dgm:bulletEnabled val="1"/>
        </dgm:presLayoutVars>
      </dgm:prSet>
      <dgm:spPr/>
    </dgm:pt>
  </dgm:ptLst>
  <dgm:cxnLst>
    <dgm:cxn modelId="{0C856B13-E6E0-4009-95E9-2335D140E46C}" type="presOf" srcId="{A3B6756E-2B7C-4952-82AF-73FF3CCFCC43}" destId="{8DCF76C1-AE38-42F6-8243-150DFEA80362}" srcOrd="0" destOrd="0" presId="urn:microsoft.com/office/officeart/2005/8/layout/arrow5"/>
    <dgm:cxn modelId="{02F1A313-DD5C-468F-A8B7-F2394479F312}" type="presOf" srcId="{0D924CDB-1703-4A3E-9EAB-372FB0E76CF9}" destId="{D5E22357-8F95-4622-A668-911A130B14B5}" srcOrd="0" destOrd="0" presId="urn:microsoft.com/office/officeart/2005/8/layout/arrow5"/>
    <dgm:cxn modelId="{200B1318-0A39-4E5F-A6D7-9639ECDF7878}" type="presOf" srcId="{1F6507FF-3BF5-4984-A5BD-507194A3D883}" destId="{CE37F73F-E0E6-4BFE-A3C6-C6AB503AD011}" srcOrd="0" destOrd="0" presId="urn:microsoft.com/office/officeart/2005/8/layout/arrow5"/>
    <dgm:cxn modelId="{70200D19-6405-48E0-85AA-884D9BAE74FB}" srcId="{0A071E2E-4E1B-4D2D-AF7B-C2EEDB351BD8}" destId="{A3B6756E-2B7C-4952-82AF-73FF3CCFCC43}" srcOrd="0" destOrd="0" parTransId="{0654D60B-C013-4575-B27F-E572DD19295D}" sibTransId="{37877D4C-2997-4B94-8172-8F0EE8897C30}"/>
    <dgm:cxn modelId="{9D9B7D38-BC77-40C4-86A6-54AA97987548}" srcId="{0A071E2E-4E1B-4D2D-AF7B-C2EEDB351BD8}" destId="{0D924CDB-1703-4A3E-9EAB-372FB0E76CF9}" srcOrd="1" destOrd="0" parTransId="{D56A10E0-5AAE-4DA8-BAA2-A066963F0BDD}" sibTransId="{394B7011-3BCF-4A8A-97C7-ABF428345E00}"/>
    <dgm:cxn modelId="{A44B18AD-56A6-4433-BEB8-A4CF4322FD93}" srcId="{0A071E2E-4E1B-4D2D-AF7B-C2EEDB351BD8}" destId="{1F6507FF-3BF5-4984-A5BD-507194A3D883}" srcOrd="3" destOrd="0" parTransId="{2DFD0AEB-5752-4704-BE67-E811C06E7485}" sibTransId="{C3A73099-5090-4B2D-8347-3A2FE41BC413}"/>
    <dgm:cxn modelId="{191CECF1-343C-45A1-B925-FDAEB45D829B}" type="presOf" srcId="{2D8C1879-C059-41BF-A3BE-C73A50DD0AD3}" destId="{697D008D-1FFE-4585-8A54-627A123D6E90}" srcOrd="0" destOrd="0" presId="urn:microsoft.com/office/officeart/2005/8/layout/arrow5"/>
    <dgm:cxn modelId="{89BD27FC-F587-4120-9168-8B39C4E0E630}" type="presOf" srcId="{0A071E2E-4E1B-4D2D-AF7B-C2EEDB351BD8}" destId="{46A0BFF3-DD5A-47A2-B897-D4BEF3B0DC6E}" srcOrd="0" destOrd="0" presId="urn:microsoft.com/office/officeart/2005/8/layout/arrow5"/>
    <dgm:cxn modelId="{83F7C0FD-ADCF-40E3-BF8A-E14596F5009B}" srcId="{0A071E2E-4E1B-4D2D-AF7B-C2EEDB351BD8}" destId="{2D8C1879-C059-41BF-A3BE-C73A50DD0AD3}" srcOrd="2" destOrd="0" parTransId="{4C3F0562-5A11-41FC-906D-99F032895D92}" sibTransId="{58197F07-E4C3-470E-AB42-AC994D69A504}"/>
    <dgm:cxn modelId="{0FCE8878-5EEB-47D2-A0C5-4744CE3EC063}" type="presParOf" srcId="{46A0BFF3-DD5A-47A2-B897-D4BEF3B0DC6E}" destId="{8DCF76C1-AE38-42F6-8243-150DFEA80362}" srcOrd="0" destOrd="0" presId="urn:microsoft.com/office/officeart/2005/8/layout/arrow5"/>
    <dgm:cxn modelId="{930C4775-A612-4455-8AC5-5AF7C1957F9F}" type="presParOf" srcId="{46A0BFF3-DD5A-47A2-B897-D4BEF3B0DC6E}" destId="{D5E22357-8F95-4622-A668-911A130B14B5}" srcOrd="1" destOrd="0" presId="urn:microsoft.com/office/officeart/2005/8/layout/arrow5"/>
    <dgm:cxn modelId="{5B25E0D1-7676-4339-9942-1668577AE064}" type="presParOf" srcId="{46A0BFF3-DD5A-47A2-B897-D4BEF3B0DC6E}" destId="{697D008D-1FFE-4585-8A54-627A123D6E90}" srcOrd="2" destOrd="0" presId="urn:microsoft.com/office/officeart/2005/8/layout/arrow5"/>
    <dgm:cxn modelId="{47421038-789F-4DD8-8BA8-BAC4B688476E}" type="presParOf" srcId="{46A0BFF3-DD5A-47A2-B897-D4BEF3B0DC6E}" destId="{CE37F73F-E0E6-4BFE-A3C6-C6AB503AD011}" srcOrd="3"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91DC74-2069-4FFF-B24C-8C9BC57215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96199E-6ED4-437C-B83C-3B75ADF9BA91}">
      <dgm:prSet/>
      <dgm:spPr/>
      <dgm:t>
        <a:bodyPr/>
        <a:lstStyle/>
        <a:p>
          <a:r>
            <a:rPr lang="en-US" b="1" dirty="0"/>
            <a:t>AI &amp; Machine Learning </a:t>
          </a:r>
          <a:endParaRPr lang="en-US" dirty="0"/>
        </a:p>
      </dgm:t>
    </dgm:pt>
    <dgm:pt modelId="{DA0858D0-E5D5-4738-84B3-8BA77E5C84BD}" type="parTrans" cxnId="{72A50E44-97A2-4524-B691-4DF102145113}">
      <dgm:prSet/>
      <dgm:spPr/>
      <dgm:t>
        <a:bodyPr/>
        <a:lstStyle/>
        <a:p>
          <a:endParaRPr lang="en-US"/>
        </a:p>
      </dgm:t>
    </dgm:pt>
    <dgm:pt modelId="{2692F828-C8A1-4B25-AC85-7E7BD2763502}" type="sibTrans" cxnId="{72A50E44-97A2-4524-B691-4DF102145113}">
      <dgm:prSet/>
      <dgm:spPr/>
      <dgm:t>
        <a:bodyPr/>
        <a:lstStyle/>
        <a:p>
          <a:endParaRPr lang="en-US"/>
        </a:p>
      </dgm:t>
    </dgm:pt>
    <dgm:pt modelId="{CE5E11BE-5657-4C2B-87A2-A657BBDB85F7}">
      <dgm:prSet/>
      <dgm:spPr/>
      <dgm:t>
        <a:bodyPr/>
        <a:lstStyle/>
        <a:p>
          <a:r>
            <a:rPr lang="en-US" b="1"/>
            <a:t>Video editing</a:t>
          </a:r>
          <a:endParaRPr lang="en-US"/>
        </a:p>
      </dgm:t>
    </dgm:pt>
    <dgm:pt modelId="{303CEF90-FEC9-4A82-AB49-AB25BFA61633}" type="parTrans" cxnId="{2203C975-57B4-48D6-8C9B-1D252D644805}">
      <dgm:prSet/>
      <dgm:spPr/>
      <dgm:t>
        <a:bodyPr/>
        <a:lstStyle/>
        <a:p>
          <a:endParaRPr lang="en-US"/>
        </a:p>
      </dgm:t>
    </dgm:pt>
    <dgm:pt modelId="{536CEAC8-D99B-48EE-AA2A-AB2EB605960A}" type="sibTrans" cxnId="{2203C975-57B4-48D6-8C9B-1D252D644805}">
      <dgm:prSet/>
      <dgm:spPr/>
      <dgm:t>
        <a:bodyPr/>
        <a:lstStyle/>
        <a:p>
          <a:endParaRPr lang="en-US"/>
        </a:p>
      </dgm:t>
    </dgm:pt>
    <dgm:pt modelId="{3FC9A876-1618-48C5-BD3C-25F3211857E9}">
      <dgm:prSet/>
      <dgm:spPr/>
      <dgm:t>
        <a:bodyPr/>
        <a:lstStyle/>
        <a:p>
          <a:r>
            <a:rPr lang="en-US" b="1"/>
            <a:t>Gaming</a:t>
          </a:r>
          <a:endParaRPr lang="en-US"/>
        </a:p>
      </dgm:t>
    </dgm:pt>
    <dgm:pt modelId="{43E3CA87-98D8-432F-A9AD-DA285D297AF5}" type="parTrans" cxnId="{0A4C288E-6997-456B-82F0-B198AA99968E}">
      <dgm:prSet/>
      <dgm:spPr/>
      <dgm:t>
        <a:bodyPr/>
        <a:lstStyle/>
        <a:p>
          <a:endParaRPr lang="en-US"/>
        </a:p>
      </dgm:t>
    </dgm:pt>
    <dgm:pt modelId="{E7669DFD-8EF5-4946-93A0-C5CB055CA308}" type="sibTrans" cxnId="{0A4C288E-6997-456B-82F0-B198AA99968E}">
      <dgm:prSet/>
      <dgm:spPr/>
      <dgm:t>
        <a:bodyPr/>
        <a:lstStyle/>
        <a:p>
          <a:endParaRPr lang="en-US"/>
        </a:p>
      </dgm:t>
    </dgm:pt>
    <dgm:pt modelId="{E3EF2DB5-6CD4-410D-8DAC-2ECC034771AB}">
      <dgm:prSet/>
      <dgm:spPr/>
      <dgm:t>
        <a:bodyPr/>
        <a:lstStyle/>
        <a:p>
          <a:r>
            <a:rPr lang="en-US" b="1"/>
            <a:t>3-D graphics</a:t>
          </a:r>
          <a:endParaRPr lang="en-US"/>
        </a:p>
      </dgm:t>
    </dgm:pt>
    <dgm:pt modelId="{ACC02475-AAC2-4354-BCC4-5FA84436766F}" type="parTrans" cxnId="{707A7079-D1B7-44F6-B138-71A551A8A27F}">
      <dgm:prSet/>
      <dgm:spPr/>
      <dgm:t>
        <a:bodyPr/>
        <a:lstStyle/>
        <a:p>
          <a:endParaRPr lang="en-US"/>
        </a:p>
      </dgm:t>
    </dgm:pt>
    <dgm:pt modelId="{198FE059-A215-420A-8411-591422B8649A}" type="sibTrans" cxnId="{707A7079-D1B7-44F6-B138-71A551A8A27F}">
      <dgm:prSet/>
      <dgm:spPr/>
      <dgm:t>
        <a:bodyPr/>
        <a:lstStyle/>
        <a:p>
          <a:endParaRPr lang="en-US"/>
        </a:p>
      </dgm:t>
    </dgm:pt>
    <dgm:pt modelId="{A44E596D-B428-4B3A-94BB-5BDD7A3B684D}">
      <dgm:prSet/>
      <dgm:spPr/>
      <dgm:t>
        <a:bodyPr/>
        <a:lstStyle/>
        <a:p>
          <a:r>
            <a:rPr lang="en-IN" b="1"/>
            <a:t>Autonomous Vehicles</a:t>
          </a:r>
          <a:endParaRPr lang="en-US"/>
        </a:p>
      </dgm:t>
    </dgm:pt>
    <dgm:pt modelId="{33A8F692-7BD5-4434-9CFB-A36312F539BB}" type="parTrans" cxnId="{881252CC-4067-4BBF-9A7C-AF6EAC6F8A1D}">
      <dgm:prSet/>
      <dgm:spPr/>
      <dgm:t>
        <a:bodyPr/>
        <a:lstStyle/>
        <a:p>
          <a:endParaRPr lang="en-US"/>
        </a:p>
      </dgm:t>
    </dgm:pt>
    <dgm:pt modelId="{F04A38CC-F9E9-4F58-A0FF-9A863FF369FC}" type="sibTrans" cxnId="{881252CC-4067-4BBF-9A7C-AF6EAC6F8A1D}">
      <dgm:prSet/>
      <dgm:spPr/>
      <dgm:t>
        <a:bodyPr/>
        <a:lstStyle/>
        <a:p>
          <a:endParaRPr lang="en-US"/>
        </a:p>
      </dgm:t>
    </dgm:pt>
    <dgm:pt modelId="{06A3136B-7D22-4F5D-9E38-EB52EB050994}">
      <dgm:prSet/>
      <dgm:spPr/>
      <dgm:t>
        <a:bodyPr/>
        <a:lstStyle/>
        <a:p>
          <a:r>
            <a:rPr lang="en-US" b="1"/>
            <a:t>ROBOTICS</a:t>
          </a:r>
          <a:endParaRPr lang="en-US"/>
        </a:p>
      </dgm:t>
    </dgm:pt>
    <dgm:pt modelId="{2314182B-DC37-45C1-80DC-C757DE518D5A}" type="parTrans" cxnId="{5FC90C78-8110-4C8D-9DAC-2A1171CC76E9}">
      <dgm:prSet/>
      <dgm:spPr/>
      <dgm:t>
        <a:bodyPr/>
        <a:lstStyle/>
        <a:p>
          <a:endParaRPr lang="en-US"/>
        </a:p>
      </dgm:t>
    </dgm:pt>
    <dgm:pt modelId="{A6FF34C5-648C-4A3B-BBFE-A8C5EDE6DEF2}" type="sibTrans" cxnId="{5FC90C78-8110-4C8D-9DAC-2A1171CC76E9}">
      <dgm:prSet/>
      <dgm:spPr/>
      <dgm:t>
        <a:bodyPr/>
        <a:lstStyle/>
        <a:p>
          <a:endParaRPr lang="en-US"/>
        </a:p>
      </dgm:t>
    </dgm:pt>
    <dgm:pt modelId="{EB507248-6122-4FEB-B3FE-9FFADA34E088}" type="pres">
      <dgm:prSet presAssocID="{C191DC74-2069-4FFF-B24C-8C9BC57215F6}" presName="linear" presStyleCnt="0">
        <dgm:presLayoutVars>
          <dgm:animLvl val="lvl"/>
          <dgm:resizeHandles val="exact"/>
        </dgm:presLayoutVars>
      </dgm:prSet>
      <dgm:spPr/>
    </dgm:pt>
    <dgm:pt modelId="{2A440436-AF8D-40FB-B9F7-13209495D4D5}" type="pres">
      <dgm:prSet presAssocID="{C196199E-6ED4-437C-B83C-3B75ADF9BA91}" presName="parentText" presStyleLbl="node1" presStyleIdx="0" presStyleCnt="6" custLinFactNeighborY="3716">
        <dgm:presLayoutVars>
          <dgm:chMax val="0"/>
          <dgm:bulletEnabled val="1"/>
        </dgm:presLayoutVars>
      </dgm:prSet>
      <dgm:spPr/>
    </dgm:pt>
    <dgm:pt modelId="{38C10DB1-DB2B-4493-8A0B-9226DEA0B867}" type="pres">
      <dgm:prSet presAssocID="{2692F828-C8A1-4B25-AC85-7E7BD2763502}" presName="spacer" presStyleCnt="0"/>
      <dgm:spPr/>
    </dgm:pt>
    <dgm:pt modelId="{5B0E0830-13A9-44E3-A2FD-57A74E0AE42E}" type="pres">
      <dgm:prSet presAssocID="{CE5E11BE-5657-4C2B-87A2-A657BBDB85F7}" presName="parentText" presStyleLbl="node1" presStyleIdx="1" presStyleCnt="6">
        <dgm:presLayoutVars>
          <dgm:chMax val="0"/>
          <dgm:bulletEnabled val="1"/>
        </dgm:presLayoutVars>
      </dgm:prSet>
      <dgm:spPr/>
    </dgm:pt>
    <dgm:pt modelId="{80716731-AAFE-4446-A0DC-FBD2F6FB114C}" type="pres">
      <dgm:prSet presAssocID="{536CEAC8-D99B-48EE-AA2A-AB2EB605960A}" presName="spacer" presStyleCnt="0"/>
      <dgm:spPr/>
    </dgm:pt>
    <dgm:pt modelId="{BD749E2C-26F1-4B39-835C-3838E9C60C64}" type="pres">
      <dgm:prSet presAssocID="{3FC9A876-1618-48C5-BD3C-25F3211857E9}" presName="parentText" presStyleLbl="node1" presStyleIdx="2" presStyleCnt="6">
        <dgm:presLayoutVars>
          <dgm:chMax val="0"/>
          <dgm:bulletEnabled val="1"/>
        </dgm:presLayoutVars>
      </dgm:prSet>
      <dgm:spPr/>
    </dgm:pt>
    <dgm:pt modelId="{342AB2B6-8463-40AD-899C-BFB87A7CF733}" type="pres">
      <dgm:prSet presAssocID="{E7669DFD-8EF5-4946-93A0-C5CB055CA308}" presName="spacer" presStyleCnt="0"/>
      <dgm:spPr/>
    </dgm:pt>
    <dgm:pt modelId="{B0AC9691-65E4-4E47-816F-E3C15548D253}" type="pres">
      <dgm:prSet presAssocID="{E3EF2DB5-6CD4-410D-8DAC-2ECC034771AB}" presName="parentText" presStyleLbl="node1" presStyleIdx="3" presStyleCnt="6">
        <dgm:presLayoutVars>
          <dgm:chMax val="0"/>
          <dgm:bulletEnabled val="1"/>
        </dgm:presLayoutVars>
      </dgm:prSet>
      <dgm:spPr/>
    </dgm:pt>
    <dgm:pt modelId="{8BCC6A49-CA4B-4C99-9E1C-7928567E879A}" type="pres">
      <dgm:prSet presAssocID="{198FE059-A215-420A-8411-591422B8649A}" presName="spacer" presStyleCnt="0"/>
      <dgm:spPr/>
    </dgm:pt>
    <dgm:pt modelId="{C79303CE-D8F7-4B7E-9E6C-254668A619B1}" type="pres">
      <dgm:prSet presAssocID="{A44E596D-B428-4B3A-94BB-5BDD7A3B684D}" presName="parentText" presStyleLbl="node1" presStyleIdx="4" presStyleCnt="6">
        <dgm:presLayoutVars>
          <dgm:chMax val="0"/>
          <dgm:bulletEnabled val="1"/>
        </dgm:presLayoutVars>
      </dgm:prSet>
      <dgm:spPr/>
    </dgm:pt>
    <dgm:pt modelId="{72713228-186B-46B9-BA92-9E34A3D1737A}" type="pres">
      <dgm:prSet presAssocID="{F04A38CC-F9E9-4F58-A0FF-9A863FF369FC}" presName="spacer" presStyleCnt="0"/>
      <dgm:spPr/>
    </dgm:pt>
    <dgm:pt modelId="{DE5A85DD-1D52-409E-94AB-B55F88216497}" type="pres">
      <dgm:prSet presAssocID="{06A3136B-7D22-4F5D-9E38-EB52EB050994}" presName="parentText" presStyleLbl="node1" presStyleIdx="5" presStyleCnt="6">
        <dgm:presLayoutVars>
          <dgm:chMax val="0"/>
          <dgm:bulletEnabled val="1"/>
        </dgm:presLayoutVars>
      </dgm:prSet>
      <dgm:spPr/>
    </dgm:pt>
  </dgm:ptLst>
  <dgm:cxnLst>
    <dgm:cxn modelId="{DF04EB40-F92D-45AF-8405-B71C3E57F2E1}" type="presOf" srcId="{06A3136B-7D22-4F5D-9E38-EB52EB050994}" destId="{DE5A85DD-1D52-409E-94AB-B55F88216497}" srcOrd="0" destOrd="0" presId="urn:microsoft.com/office/officeart/2005/8/layout/vList2"/>
    <dgm:cxn modelId="{72A50E44-97A2-4524-B691-4DF102145113}" srcId="{C191DC74-2069-4FFF-B24C-8C9BC57215F6}" destId="{C196199E-6ED4-437C-B83C-3B75ADF9BA91}" srcOrd="0" destOrd="0" parTransId="{DA0858D0-E5D5-4738-84B3-8BA77E5C84BD}" sibTransId="{2692F828-C8A1-4B25-AC85-7E7BD2763502}"/>
    <dgm:cxn modelId="{DD0A5A53-3C69-4259-A18E-121FCF04F479}" type="presOf" srcId="{E3EF2DB5-6CD4-410D-8DAC-2ECC034771AB}" destId="{B0AC9691-65E4-4E47-816F-E3C15548D253}" srcOrd="0" destOrd="0" presId="urn:microsoft.com/office/officeart/2005/8/layout/vList2"/>
    <dgm:cxn modelId="{AC67C05F-463F-4259-A873-0463C43A8ED5}" type="presOf" srcId="{C196199E-6ED4-437C-B83C-3B75ADF9BA91}" destId="{2A440436-AF8D-40FB-B9F7-13209495D4D5}" srcOrd="0" destOrd="0" presId="urn:microsoft.com/office/officeart/2005/8/layout/vList2"/>
    <dgm:cxn modelId="{378AAC62-A926-4288-8E16-1AF1FD1EEE82}" type="presOf" srcId="{3FC9A876-1618-48C5-BD3C-25F3211857E9}" destId="{BD749E2C-26F1-4B39-835C-3838E9C60C64}" srcOrd="0" destOrd="0" presId="urn:microsoft.com/office/officeart/2005/8/layout/vList2"/>
    <dgm:cxn modelId="{7E171974-D21F-4448-B7B4-38DC3F151CA8}" type="presOf" srcId="{C191DC74-2069-4FFF-B24C-8C9BC57215F6}" destId="{EB507248-6122-4FEB-B3FE-9FFADA34E088}" srcOrd="0" destOrd="0" presId="urn:microsoft.com/office/officeart/2005/8/layout/vList2"/>
    <dgm:cxn modelId="{2203C975-57B4-48D6-8C9B-1D252D644805}" srcId="{C191DC74-2069-4FFF-B24C-8C9BC57215F6}" destId="{CE5E11BE-5657-4C2B-87A2-A657BBDB85F7}" srcOrd="1" destOrd="0" parTransId="{303CEF90-FEC9-4A82-AB49-AB25BFA61633}" sibTransId="{536CEAC8-D99B-48EE-AA2A-AB2EB605960A}"/>
    <dgm:cxn modelId="{5FC90C78-8110-4C8D-9DAC-2A1171CC76E9}" srcId="{C191DC74-2069-4FFF-B24C-8C9BC57215F6}" destId="{06A3136B-7D22-4F5D-9E38-EB52EB050994}" srcOrd="5" destOrd="0" parTransId="{2314182B-DC37-45C1-80DC-C757DE518D5A}" sibTransId="{A6FF34C5-648C-4A3B-BBFE-A8C5EDE6DEF2}"/>
    <dgm:cxn modelId="{707A7079-D1B7-44F6-B138-71A551A8A27F}" srcId="{C191DC74-2069-4FFF-B24C-8C9BC57215F6}" destId="{E3EF2DB5-6CD4-410D-8DAC-2ECC034771AB}" srcOrd="3" destOrd="0" parTransId="{ACC02475-AAC2-4354-BCC4-5FA84436766F}" sibTransId="{198FE059-A215-420A-8411-591422B8649A}"/>
    <dgm:cxn modelId="{0A4C288E-6997-456B-82F0-B198AA99968E}" srcId="{C191DC74-2069-4FFF-B24C-8C9BC57215F6}" destId="{3FC9A876-1618-48C5-BD3C-25F3211857E9}" srcOrd="2" destOrd="0" parTransId="{43E3CA87-98D8-432F-A9AD-DA285D297AF5}" sibTransId="{E7669DFD-8EF5-4946-93A0-C5CB055CA308}"/>
    <dgm:cxn modelId="{881252CC-4067-4BBF-9A7C-AF6EAC6F8A1D}" srcId="{C191DC74-2069-4FFF-B24C-8C9BC57215F6}" destId="{A44E596D-B428-4B3A-94BB-5BDD7A3B684D}" srcOrd="4" destOrd="0" parTransId="{33A8F692-7BD5-4434-9CFB-A36312F539BB}" sibTransId="{F04A38CC-F9E9-4F58-A0FF-9A863FF369FC}"/>
    <dgm:cxn modelId="{161005CF-51D2-40DE-BC8C-0C3D6BF5DED8}" type="presOf" srcId="{A44E596D-B428-4B3A-94BB-5BDD7A3B684D}" destId="{C79303CE-D8F7-4B7E-9E6C-254668A619B1}" srcOrd="0" destOrd="0" presId="urn:microsoft.com/office/officeart/2005/8/layout/vList2"/>
    <dgm:cxn modelId="{B395C0E4-8161-4CB7-95B2-33D083850007}" type="presOf" srcId="{CE5E11BE-5657-4C2B-87A2-A657BBDB85F7}" destId="{5B0E0830-13A9-44E3-A2FD-57A74E0AE42E}" srcOrd="0" destOrd="0" presId="urn:microsoft.com/office/officeart/2005/8/layout/vList2"/>
    <dgm:cxn modelId="{48B2AAFF-FBF3-427B-9409-948571CE6821}" type="presParOf" srcId="{EB507248-6122-4FEB-B3FE-9FFADA34E088}" destId="{2A440436-AF8D-40FB-B9F7-13209495D4D5}" srcOrd="0" destOrd="0" presId="urn:microsoft.com/office/officeart/2005/8/layout/vList2"/>
    <dgm:cxn modelId="{7D498800-22F9-418C-A495-5C6BA27214D9}" type="presParOf" srcId="{EB507248-6122-4FEB-B3FE-9FFADA34E088}" destId="{38C10DB1-DB2B-4493-8A0B-9226DEA0B867}" srcOrd="1" destOrd="0" presId="urn:microsoft.com/office/officeart/2005/8/layout/vList2"/>
    <dgm:cxn modelId="{AE448D12-C944-43CE-B142-48017E575793}" type="presParOf" srcId="{EB507248-6122-4FEB-B3FE-9FFADA34E088}" destId="{5B0E0830-13A9-44E3-A2FD-57A74E0AE42E}" srcOrd="2" destOrd="0" presId="urn:microsoft.com/office/officeart/2005/8/layout/vList2"/>
    <dgm:cxn modelId="{5EF76B96-47E3-49F0-88FD-BE56A57C8EDB}" type="presParOf" srcId="{EB507248-6122-4FEB-B3FE-9FFADA34E088}" destId="{80716731-AAFE-4446-A0DC-FBD2F6FB114C}" srcOrd="3" destOrd="0" presId="urn:microsoft.com/office/officeart/2005/8/layout/vList2"/>
    <dgm:cxn modelId="{B3BAD559-9632-461F-A21B-B4188B4FA477}" type="presParOf" srcId="{EB507248-6122-4FEB-B3FE-9FFADA34E088}" destId="{BD749E2C-26F1-4B39-835C-3838E9C60C64}" srcOrd="4" destOrd="0" presId="urn:microsoft.com/office/officeart/2005/8/layout/vList2"/>
    <dgm:cxn modelId="{B57B0EC5-F027-4F74-A8EB-6640F76C91A7}" type="presParOf" srcId="{EB507248-6122-4FEB-B3FE-9FFADA34E088}" destId="{342AB2B6-8463-40AD-899C-BFB87A7CF733}" srcOrd="5" destOrd="0" presId="urn:microsoft.com/office/officeart/2005/8/layout/vList2"/>
    <dgm:cxn modelId="{31030AD8-63C4-4C61-9AD7-D704EA47F6B0}" type="presParOf" srcId="{EB507248-6122-4FEB-B3FE-9FFADA34E088}" destId="{B0AC9691-65E4-4E47-816F-E3C15548D253}" srcOrd="6" destOrd="0" presId="urn:microsoft.com/office/officeart/2005/8/layout/vList2"/>
    <dgm:cxn modelId="{FADCF775-0A27-4E1B-9F4D-B4B2DA5E58AF}" type="presParOf" srcId="{EB507248-6122-4FEB-B3FE-9FFADA34E088}" destId="{8BCC6A49-CA4B-4C99-9E1C-7928567E879A}" srcOrd="7" destOrd="0" presId="urn:microsoft.com/office/officeart/2005/8/layout/vList2"/>
    <dgm:cxn modelId="{9A38D603-D572-4F37-8ADC-C6D112440161}" type="presParOf" srcId="{EB507248-6122-4FEB-B3FE-9FFADA34E088}" destId="{C79303CE-D8F7-4B7E-9E6C-254668A619B1}" srcOrd="8" destOrd="0" presId="urn:microsoft.com/office/officeart/2005/8/layout/vList2"/>
    <dgm:cxn modelId="{2264B3EB-FEFB-4469-A38B-59D58C14173A}" type="presParOf" srcId="{EB507248-6122-4FEB-B3FE-9FFADA34E088}" destId="{72713228-186B-46B9-BA92-9E34A3D1737A}" srcOrd="9" destOrd="0" presId="urn:microsoft.com/office/officeart/2005/8/layout/vList2"/>
    <dgm:cxn modelId="{D926FB6C-7C97-4497-BD9F-22A2CCBE3516}" type="presParOf" srcId="{EB507248-6122-4FEB-B3FE-9FFADA34E088}" destId="{DE5A85DD-1D52-409E-94AB-B55F88216497}"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C73EB5-07EC-42C1-B6C9-2A88D0EAEF2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D425C1E-71A3-49D1-84A5-847BA517200C}">
      <dgm:prSet/>
      <dgm:spPr/>
      <dgm:t>
        <a:bodyPr/>
        <a:lstStyle/>
        <a:p>
          <a:pPr>
            <a:lnSpc>
              <a:spcPct val="100000"/>
            </a:lnSpc>
          </a:pPr>
          <a:r>
            <a:rPr lang="en-IN" b="1" dirty="0"/>
            <a:t>GeForce GTX and RTX series – (Gaming)</a:t>
          </a:r>
          <a:endParaRPr lang="en-US" dirty="0"/>
        </a:p>
      </dgm:t>
    </dgm:pt>
    <dgm:pt modelId="{B97EFBB1-044F-4E20-9B06-E65B935823EB}" type="parTrans" cxnId="{3092884B-7211-49A9-9CD7-F993EAA47584}">
      <dgm:prSet/>
      <dgm:spPr/>
      <dgm:t>
        <a:bodyPr/>
        <a:lstStyle/>
        <a:p>
          <a:endParaRPr lang="en-US"/>
        </a:p>
      </dgm:t>
    </dgm:pt>
    <dgm:pt modelId="{F62BC2AB-338D-40D6-A4A7-DA323E0DAA49}" type="sibTrans" cxnId="{3092884B-7211-49A9-9CD7-F993EAA47584}">
      <dgm:prSet/>
      <dgm:spPr/>
      <dgm:t>
        <a:bodyPr/>
        <a:lstStyle/>
        <a:p>
          <a:endParaRPr lang="en-US"/>
        </a:p>
      </dgm:t>
    </dgm:pt>
    <dgm:pt modelId="{3470B2C1-E616-485C-8233-2B5273714040}">
      <dgm:prSet/>
      <dgm:spPr/>
      <dgm:t>
        <a:bodyPr/>
        <a:lstStyle/>
        <a:p>
          <a:pPr>
            <a:lnSpc>
              <a:spcPct val="100000"/>
            </a:lnSpc>
          </a:pPr>
          <a:r>
            <a:rPr lang="en-IN" b="1" dirty="0"/>
            <a:t>NVIDIA A and H series and DGX systems.-( AI &amp; Data centre)</a:t>
          </a:r>
          <a:endParaRPr lang="en-US" dirty="0"/>
        </a:p>
      </dgm:t>
    </dgm:pt>
    <dgm:pt modelId="{FDFDB8BD-4B3E-40C5-A69C-E2339FB2F38B}" type="parTrans" cxnId="{3D3FC3B1-31E8-4AF3-8204-9FD0B0F1CF07}">
      <dgm:prSet/>
      <dgm:spPr/>
      <dgm:t>
        <a:bodyPr/>
        <a:lstStyle/>
        <a:p>
          <a:endParaRPr lang="en-US"/>
        </a:p>
      </dgm:t>
    </dgm:pt>
    <dgm:pt modelId="{43485138-C874-4E43-A60B-09B3F00FE145}" type="sibTrans" cxnId="{3D3FC3B1-31E8-4AF3-8204-9FD0B0F1CF07}">
      <dgm:prSet/>
      <dgm:spPr/>
      <dgm:t>
        <a:bodyPr/>
        <a:lstStyle/>
        <a:p>
          <a:endParaRPr lang="en-US"/>
        </a:p>
      </dgm:t>
    </dgm:pt>
    <dgm:pt modelId="{D41D3617-EAC4-42C4-931F-4BF4B4259432}">
      <dgm:prSet/>
      <dgm:spPr/>
      <dgm:t>
        <a:bodyPr/>
        <a:lstStyle/>
        <a:p>
          <a:pPr>
            <a:lnSpc>
              <a:spcPct val="100000"/>
            </a:lnSpc>
          </a:pPr>
          <a:r>
            <a:rPr lang="en-IN" b="1" dirty="0"/>
            <a:t>NVIDIA Tegra series – ( smart Phones, car parts)</a:t>
          </a:r>
          <a:endParaRPr lang="en-US" dirty="0"/>
        </a:p>
      </dgm:t>
    </dgm:pt>
    <dgm:pt modelId="{0763EA33-000D-47A4-BE56-3C1699AF4704}" type="parTrans" cxnId="{E95ACD37-5A70-4ED7-BE47-B564AC4FB373}">
      <dgm:prSet/>
      <dgm:spPr/>
      <dgm:t>
        <a:bodyPr/>
        <a:lstStyle/>
        <a:p>
          <a:endParaRPr lang="en-US"/>
        </a:p>
      </dgm:t>
    </dgm:pt>
    <dgm:pt modelId="{AA43C7AA-27A9-4B1A-A869-A16E96D7DB50}" type="sibTrans" cxnId="{E95ACD37-5A70-4ED7-BE47-B564AC4FB373}">
      <dgm:prSet/>
      <dgm:spPr/>
      <dgm:t>
        <a:bodyPr/>
        <a:lstStyle/>
        <a:p>
          <a:endParaRPr lang="en-US"/>
        </a:p>
      </dgm:t>
    </dgm:pt>
    <dgm:pt modelId="{BB7D6C59-B24F-4FEF-B940-1C9ABF3ABB09}">
      <dgm:prSet/>
      <dgm:spPr/>
      <dgm:t>
        <a:bodyPr/>
        <a:lstStyle/>
        <a:p>
          <a:pPr>
            <a:lnSpc>
              <a:spcPct val="100000"/>
            </a:lnSpc>
          </a:pPr>
          <a:r>
            <a:rPr lang="en-IN" b="1" dirty="0"/>
            <a:t>NVIDIA Mellanox and Quantum InfiniBand –( Data storage)</a:t>
          </a:r>
          <a:endParaRPr lang="en-US" dirty="0"/>
        </a:p>
      </dgm:t>
    </dgm:pt>
    <dgm:pt modelId="{16E19559-1E86-4AC6-9174-786574C91FF3}" type="parTrans" cxnId="{2619F20B-683B-4748-89AB-4A383AB880F7}">
      <dgm:prSet/>
      <dgm:spPr/>
      <dgm:t>
        <a:bodyPr/>
        <a:lstStyle/>
        <a:p>
          <a:endParaRPr lang="en-US"/>
        </a:p>
      </dgm:t>
    </dgm:pt>
    <dgm:pt modelId="{DB2018C2-4C6A-4305-93DF-92A25C4F1AFF}" type="sibTrans" cxnId="{2619F20B-683B-4748-89AB-4A383AB880F7}">
      <dgm:prSet/>
      <dgm:spPr/>
      <dgm:t>
        <a:bodyPr/>
        <a:lstStyle/>
        <a:p>
          <a:endParaRPr lang="en-US"/>
        </a:p>
      </dgm:t>
    </dgm:pt>
    <dgm:pt modelId="{D1A17CD3-A886-4E18-8749-EAE4EA6C34DD}">
      <dgm:prSet/>
      <dgm:spPr/>
      <dgm:t>
        <a:bodyPr/>
        <a:lstStyle/>
        <a:p>
          <a:pPr>
            <a:lnSpc>
              <a:spcPct val="100000"/>
            </a:lnSpc>
          </a:pPr>
          <a:r>
            <a:rPr lang="en-IN" b="1" dirty="0"/>
            <a:t>CUDA, AI Enterprise- ( GPU made for software developer) </a:t>
          </a:r>
          <a:endParaRPr lang="en-US" dirty="0"/>
        </a:p>
      </dgm:t>
    </dgm:pt>
    <dgm:pt modelId="{B8F7B08D-4371-47D1-ABB3-F15A4C4A50F0}" type="parTrans" cxnId="{12655573-FE0F-48C7-8DBC-CFE2CF3A2203}">
      <dgm:prSet/>
      <dgm:spPr/>
      <dgm:t>
        <a:bodyPr/>
        <a:lstStyle/>
        <a:p>
          <a:endParaRPr lang="en-US"/>
        </a:p>
      </dgm:t>
    </dgm:pt>
    <dgm:pt modelId="{27BA80CC-352E-4F62-9369-BACC8A3A17E8}" type="sibTrans" cxnId="{12655573-FE0F-48C7-8DBC-CFE2CF3A2203}">
      <dgm:prSet/>
      <dgm:spPr/>
      <dgm:t>
        <a:bodyPr/>
        <a:lstStyle/>
        <a:p>
          <a:endParaRPr lang="en-US"/>
        </a:p>
      </dgm:t>
    </dgm:pt>
    <dgm:pt modelId="{670E94CB-D032-4FE2-928A-CBA4269473F6}" type="pres">
      <dgm:prSet presAssocID="{33C73EB5-07EC-42C1-B6C9-2A88D0EAEF20}" presName="root" presStyleCnt="0">
        <dgm:presLayoutVars>
          <dgm:dir/>
          <dgm:resizeHandles val="exact"/>
        </dgm:presLayoutVars>
      </dgm:prSet>
      <dgm:spPr/>
    </dgm:pt>
    <dgm:pt modelId="{10CBFD04-3E37-40CB-A731-42F1F20BA9E1}" type="pres">
      <dgm:prSet presAssocID="{ED425C1E-71A3-49D1-84A5-847BA517200C}" presName="compNode" presStyleCnt="0"/>
      <dgm:spPr/>
    </dgm:pt>
    <dgm:pt modelId="{7ACB4388-6C6F-4845-A759-9FB7469D83FA}" type="pres">
      <dgm:prSet presAssocID="{ED425C1E-71A3-49D1-84A5-847BA517200C}" presName="bgRect" presStyleLbl="bgShp" presStyleIdx="0" presStyleCnt="5"/>
      <dgm:spPr/>
    </dgm:pt>
    <dgm:pt modelId="{4B9076B2-F3C6-4A8F-920E-3A8103A20D6A}" type="pres">
      <dgm:prSet presAssocID="{ED425C1E-71A3-49D1-84A5-847BA517200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7486154A-066B-4D3D-BD4B-8B9EEC50ECC8}" type="pres">
      <dgm:prSet presAssocID="{ED425C1E-71A3-49D1-84A5-847BA517200C}" presName="spaceRect" presStyleCnt="0"/>
      <dgm:spPr/>
    </dgm:pt>
    <dgm:pt modelId="{DDFADDC6-B560-4610-B172-F16576D9D2F4}" type="pres">
      <dgm:prSet presAssocID="{ED425C1E-71A3-49D1-84A5-847BA517200C}" presName="parTx" presStyleLbl="revTx" presStyleIdx="0" presStyleCnt="5">
        <dgm:presLayoutVars>
          <dgm:chMax val="0"/>
          <dgm:chPref val="0"/>
        </dgm:presLayoutVars>
      </dgm:prSet>
      <dgm:spPr/>
    </dgm:pt>
    <dgm:pt modelId="{D0C3B81C-D868-4138-AC9A-0CB3C06B977B}" type="pres">
      <dgm:prSet presAssocID="{F62BC2AB-338D-40D6-A4A7-DA323E0DAA49}" presName="sibTrans" presStyleCnt="0"/>
      <dgm:spPr/>
    </dgm:pt>
    <dgm:pt modelId="{E0D071FD-070C-4489-ACBE-8B3B027F435A}" type="pres">
      <dgm:prSet presAssocID="{3470B2C1-E616-485C-8233-2B5273714040}" presName="compNode" presStyleCnt="0"/>
      <dgm:spPr/>
    </dgm:pt>
    <dgm:pt modelId="{97BB5FAA-CF12-41F4-AD6F-2D7B1B6AB61E}" type="pres">
      <dgm:prSet presAssocID="{3470B2C1-E616-485C-8233-2B5273714040}" presName="bgRect" presStyleLbl="bgShp" presStyleIdx="1" presStyleCnt="5"/>
      <dgm:spPr/>
    </dgm:pt>
    <dgm:pt modelId="{E994B79C-1AB6-497E-8E67-F8F3D199C577}" type="pres">
      <dgm:prSet presAssocID="{3470B2C1-E616-485C-8233-2B527371404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F7163560-80E9-4136-B439-FEB05E28496F}" type="pres">
      <dgm:prSet presAssocID="{3470B2C1-E616-485C-8233-2B5273714040}" presName="spaceRect" presStyleCnt="0"/>
      <dgm:spPr/>
    </dgm:pt>
    <dgm:pt modelId="{43E3DF39-CB70-485F-B211-6947798E8344}" type="pres">
      <dgm:prSet presAssocID="{3470B2C1-E616-485C-8233-2B5273714040}" presName="parTx" presStyleLbl="revTx" presStyleIdx="1" presStyleCnt="5">
        <dgm:presLayoutVars>
          <dgm:chMax val="0"/>
          <dgm:chPref val="0"/>
        </dgm:presLayoutVars>
      </dgm:prSet>
      <dgm:spPr/>
    </dgm:pt>
    <dgm:pt modelId="{CB13B575-DE6E-413E-BC58-80A39B39E69F}" type="pres">
      <dgm:prSet presAssocID="{43485138-C874-4E43-A60B-09B3F00FE145}" presName="sibTrans" presStyleCnt="0"/>
      <dgm:spPr/>
    </dgm:pt>
    <dgm:pt modelId="{9B000E4D-A23C-4238-B7AE-E43AC5D83251}" type="pres">
      <dgm:prSet presAssocID="{D41D3617-EAC4-42C4-931F-4BF4B4259432}" presName="compNode" presStyleCnt="0"/>
      <dgm:spPr/>
    </dgm:pt>
    <dgm:pt modelId="{AB74B229-EF0A-46FA-BFA9-36D4BEA496EE}" type="pres">
      <dgm:prSet presAssocID="{D41D3617-EAC4-42C4-931F-4BF4B4259432}" presName="bgRect" presStyleLbl="bgShp" presStyleIdx="2" presStyleCnt="5"/>
      <dgm:spPr/>
    </dgm:pt>
    <dgm:pt modelId="{503175F8-4DCF-4FE1-B5A0-68E3EFB3A12D}" type="pres">
      <dgm:prSet presAssocID="{D41D3617-EAC4-42C4-931F-4BF4B425943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B84511C4-58C2-4C3F-9685-C9BC6331E641}" type="pres">
      <dgm:prSet presAssocID="{D41D3617-EAC4-42C4-931F-4BF4B4259432}" presName="spaceRect" presStyleCnt="0"/>
      <dgm:spPr/>
    </dgm:pt>
    <dgm:pt modelId="{7E294D42-3A29-421F-9AF6-94FA1310986D}" type="pres">
      <dgm:prSet presAssocID="{D41D3617-EAC4-42C4-931F-4BF4B4259432}" presName="parTx" presStyleLbl="revTx" presStyleIdx="2" presStyleCnt="5">
        <dgm:presLayoutVars>
          <dgm:chMax val="0"/>
          <dgm:chPref val="0"/>
        </dgm:presLayoutVars>
      </dgm:prSet>
      <dgm:spPr/>
    </dgm:pt>
    <dgm:pt modelId="{0F999953-EFB8-4C27-9009-E52F0CFF11E2}" type="pres">
      <dgm:prSet presAssocID="{AA43C7AA-27A9-4B1A-A869-A16E96D7DB50}" presName="sibTrans" presStyleCnt="0"/>
      <dgm:spPr/>
    </dgm:pt>
    <dgm:pt modelId="{68BBD02D-CB62-4AA3-96DC-DE9472443D15}" type="pres">
      <dgm:prSet presAssocID="{BB7D6C59-B24F-4FEF-B940-1C9ABF3ABB09}" presName="compNode" presStyleCnt="0"/>
      <dgm:spPr/>
    </dgm:pt>
    <dgm:pt modelId="{CDD0B7DA-4E70-4308-ADEF-23275674D680}" type="pres">
      <dgm:prSet presAssocID="{BB7D6C59-B24F-4FEF-B940-1C9ABF3ABB09}" presName="bgRect" presStyleLbl="bgShp" presStyleIdx="3" presStyleCnt="5"/>
      <dgm:spPr/>
    </dgm:pt>
    <dgm:pt modelId="{0B8DB512-0A58-4D2A-8CE0-BCCD627616AE}" type="pres">
      <dgm:prSet presAssocID="{BB7D6C59-B24F-4FEF-B940-1C9ABF3ABB0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tom"/>
        </a:ext>
      </dgm:extLst>
    </dgm:pt>
    <dgm:pt modelId="{FD3B3FB1-886A-4B95-A843-EB25D63CC2EE}" type="pres">
      <dgm:prSet presAssocID="{BB7D6C59-B24F-4FEF-B940-1C9ABF3ABB09}" presName="spaceRect" presStyleCnt="0"/>
      <dgm:spPr/>
    </dgm:pt>
    <dgm:pt modelId="{0E8E2D23-579C-41AB-95CA-ECB0D8697116}" type="pres">
      <dgm:prSet presAssocID="{BB7D6C59-B24F-4FEF-B940-1C9ABF3ABB09}" presName="parTx" presStyleLbl="revTx" presStyleIdx="3" presStyleCnt="5">
        <dgm:presLayoutVars>
          <dgm:chMax val="0"/>
          <dgm:chPref val="0"/>
        </dgm:presLayoutVars>
      </dgm:prSet>
      <dgm:spPr/>
    </dgm:pt>
    <dgm:pt modelId="{1505565D-C63E-4D80-AF47-70A27714DC8A}" type="pres">
      <dgm:prSet presAssocID="{DB2018C2-4C6A-4305-93DF-92A25C4F1AFF}" presName="sibTrans" presStyleCnt="0"/>
      <dgm:spPr/>
    </dgm:pt>
    <dgm:pt modelId="{D95206C8-E33A-4A5A-A4D2-5D167FCF18DE}" type="pres">
      <dgm:prSet presAssocID="{D1A17CD3-A886-4E18-8749-EAE4EA6C34DD}" presName="compNode" presStyleCnt="0"/>
      <dgm:spPr/>
    </dgm:pt>
    <dgm:pt modelId="{37E200EA-E08A-4FEE-B3A6-EA689A5A3EB8}" type="pres">
      <dgm:prSet presAssocID="{D1A17CD3-A886-4E18-8749-EAE4EA6C34DD}" presName="bgRect" presStyleLbl="bgShp" presStyleIdx="4" presStyleCnt="5"/>
      <dgm:spPr/>
    </dgm:pt>
    <dgm:pt modelId="{3F6FB2D7-3525-4B18-B481-84C39D5C28B6}" type="pres">
      <dgm:prSet presAssocID="{D1A17CD3-A886-4E18-8749-EAE4EA6C34D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14704EBE-41D1-4734-BC36-679454628D1D}" type="pres">
      <dgm:prSet presAssocID="{D1A17CD3-A886-4E18-8749-EAE4EA6C34DD}" presName="spaceRect" presStyleCnt="0"/>
      <dgm:spPr/>
    </dgm:pt>
    <dgm:pt modelId="{12690209-0867-45D7-954B-2E85918D4199}" type="pres">
      <dgm:prSet presAssocID="{D1A17CD3-A886-4E18-8749-EAE4EA6C34DD}" presName="parTx" presStyleLbl="revTx" presStyleIdx="4" presStyleCnt="5">
        <dgm:presLayoutVars>
          <dgm:chMax val="0"/>
          <dgm:chPref val="0"/>
        </dgm:presLayoutVars>
      </dgm:prSet>
      <dgm:spPr/>
    </dgm:pt>
  </dgm:ptLst>
  <dgm:cxnLst>
    <dgm:cxn modelId="{2619F20B-683B-4748-89AB-4A383AB880F7}" srcId="{33C73EB5-07EC-42C1-B6C9-2A88D0EAEF20}" destId="{BB7D6C59-B24F-4FEF-B940-1C9ABF3ABB09}" srcOrd="3" destOrd="0" parTransId="{16E19559-1E86-4AC6-9174-786574C91FF3}" sibTransId="{DB2018C2-4C6A-4305-93DF-92A25C4F1AFF}"/>
    <dgm:cxn modelId="{6D5B320E-6747-4311-BEF1-5A4C995ED542}" type="presOf" srcId="{3470B2C1-E616-485C-8233-2B5273714040}" destId="{43E3DF39-CB70-485F-B211-6947798E8344}" srcOrd="0" destOrd="0" presId="urn:microsoft.com/office/officeart/2018/2/layout/IconVerticalSolidList"/>
    <dgm:cxn modelId="{827F5A22-FEB5-4648-88E9-58B838526855}" type="presOf" srcId="{D41D3617-EAC4-42C4-931F-4BF4B4259432}" destId="{7E294D42-3A29-421F-9AF6-94FA1310986D}" srcOrd="0" destOrd="0" presId="urn:microsoft.com/office/officeart/2018/2/layout/IconVerticalSolidList"/>
    <dgm:cxn modelId="{E95ACD37-5A70-4ED7-BE47-B564AC4FB373}" srcId="{33C73EB5-07EC-42C1-B6C9-2A88D0EAEF20}" destId="{D41D3617-EAC4-42C4-931F-4BF4B4259432}" srcOrd="2" destOrd="0" parTransId="{0763EA33-000D-47A4-BE56-3C1699AF4704}" sibTransId="{AA43C7AA-27A9-4B1A-A869-A16E96D7DB50}"/>
    <dgm:cxn modelId="{7F77D440-F0CA-4997-9DB0-BF6EE54548CD}" type="presOf" srcId="{D1A17CD3-A886-4E18-8749-EAE4EA6C34DD}" destId="{12690209-0867-45D7-954B-2E85918D4199}" srcOrd="0" destOrd="0" presId="urn:microsoft.com/office/officeart/2018/2/layout/IconVerticalSolidList"/>
    <dgm:cxn modelId="{3092884B-7211-49A9-9CD7-F993EAA47584}" srcId="{33C73EB5-07EC-42C1-B6C9-2A88D0EAEF20}" destId="{ED425C1E-71A3-49D1-84A5-847BA517200C}" srcOrd="0" destOrd="0" parTransId="{B97EFBB1-044F-4E20-9B06-E65B935823EB}" sibTransId="{F62BC2AB-338D-40D6-A4A7-DA323E0DAA49}"/>
    <dgm:cxn modelId="{E48DF066-18C9-444B-BAD3-88955EF48EBC}" type="presOf" srcId="{33C73EB5-07EC-42C1-B6C9-2A88D0EAEF20}" destId="{670E94CB-D032-4FE2-928A-CBA4269473F6}" srcOrd="0" destOrd="0" presId="urn:microsoft.com/office/officeart/2018/2/layout/IconVerticalSolidList"/>
    <dgm:cxn modelId="{12655573-FE0F-48C7-8DBC-CFE2CF3A2203}" srcId="{33C73EB5-07EC-42C1-B6C9-2A88D0EAEF20}" destId="{D1A17CD3-A886-4E18-8749-EAE4EA6C34DD}" srcOrd="4" destOrd="0" parTransId="{B8F7B08D-4371-47D1-ABB3-F15A4C4A50F0}" sibTransId="{27BA80CC-352E-4F62-9369-BACC8A3A17E8}"/>
    <dgm:cxn modelId="{9B0A2596-AA88-4763-8975-5B30E9C15C0F}" type="presOf" srcId="{BB7D6C59-B24F-4FEF-B940-1C9ABF3ABB09}" destId="{0E8E2D23-579C-41AB-95CA-ECB0D8697116}" srcOrd="0" destOrd="0" presId="urn:microsoft.com/office/officeart/2018/2/layout/IconVerticalSolidList"/>
    <dgm:cxn modelId="{3D3FC3B1-31E8-4AF3-8204-9FD0B0F1CF07}" srcId="{33C73EB5-07EC-42C1-B6C9-2A88D0EAEF20}" destId="{3470B2C1-E616-485C-8233-2B5273714040}" srcOrd="1" destOrd="0" parTransId="{FDFDB8BD-4B3E-40C5-A69C-E2339FB2F38B}" sibTransId="{43485138-C874-4E43-A60B-09B3F00FE145}"/>
    <dgm:cxn modelId="{6F31E6B7-9D10-450C-808B-141F237A03D9}" type="presOf" srcId="{ED425C1E-71A3-49D1-84A5-847BA517200C}" destId="{DDFADDC6-B560-4610-B172-F16576D9D2F4}" srcOrd="0" destOrd="0" presId="urn:microsoft.com/office/officeart/2018/2/layout/IconVerticalSolidList"/>
    <dgm:cxn modelId="{82EA7DAB-4B33-4E98-9DC6-B9B64483C95C}" type="presParOf" srcId="{670E94CB-D032-4FE2-928A-CBA4269473F6}" destId="{10CBFD04-3E37-40CB-A731-42F1F20BA9E1}" srcOrd="0" destOrd="0" presId="urn:microsoft.com/office/officeart/2018/2/layout/IconVerticalSolidList"/>
    <dgm:cxn modelId="{16094213-2FF9-479A-BBC4-2C2460219AB6}" type="presParOf" srcId="{10CBFD04-3E37-40CB-A731-42F1F20BA9E1}" destId="{7ACB4388-6C6F-4845-A759-9FB7469D83FA}" srcOrd="0" destOrd="0" presId="urn:microsoft.com/office/officeart/2018/2/layout/IconVerticalSolidList"/>
    <dgm:cxn modelId="{BB768AFA-8ED9-4EF8-B527-7C4EE0FB9D51}" type="presParOf" srcId="{10CBFD04-3E37-40CB-A731-42F1F20BA9E1}" destId="{4B9076B2-F3C6-4A8F-920E-3A8103A20D6A}" srcOrd="1" destOrd="0" presId="urn:microsoft.com/office/officeart/2018/2/layout/IconVerticalSolidList"/>
    <dgm:cxn modelId="{CA27AC4D-D74E-416F-927A-D4398B2CA95B}" type="presParOf" srcId="{10CBFD04-3E37-40CB-A731-42F1F20BA9E1}" destId="{7486154A-066B-4D3D-BD4B-8B9EEC50ECC8}" srcOrd="2" destOrd="0" presId="urn:microsoft.com/office/officeart/2018/2/layout/IconVerticalSolidList"/>
    <dgm:cxn modelId="{04B297C8-A288-4DEC-B4EA-98696A62E186}" type="presParOf" srcId="{10CBFD04-3E37-40CB-A731-42F1F20BA9E1}" destId="{DDFADDC6-B560-4610-B172-F16576D9D2F4}" srcOrd="3" destOrd="0" presId="urn:microsoft.com/office/officeart/2018/2/layout/IconVerticalSolidList"/>
    <dgm:cxn modelId="{2B05404C-6F0C-43BB-B4E0-3BF3399FE5C1}" type="presParOf" srcId="{670E94CB-D032-4FE2-928A-CBA4269473F6}" destId="{D0C3B81C-D868-4138-AC9A-0CB3C06B977B}" srcOrd="1" destOrd="0" presId="urn:microsoft.com/office/officeart/2018/2/layout/IconVerticalSolidList"/>
    <dgm:cxn modelId="{FD42F713-0465-40F4-9385-BFDD4D3B48D3}" type="presParOf" srcId="{670E94CB-D032-4FE2-928A-CBA4269473F6}" destId="{E0D071FD-070C-4489-ACBE-8B3B027F435A}" srcOrd="2" destOrd="0" presId="urn:microsoft.com/office/officeart/2018/2/layout/IconVerticalSolidList"/>
    <dgm:cxn modelId="{B4D09395-380A-482E-95BC-DC048B29B42F}" type="presParOf" srcId="{E0D071FD-070C-4489-ACBE-8B3B027F435A}" destId="{97BB5FAA-CF12-41F4-AD6F-2D7B1B6AB61E}" srcOrd="0" destOrd="0" presId="urn:microsoft.com/office/officeart/2018/2/layout/IconVerticalSolidList"/>
    <dgm:cxn modelId="{288B097F-7A46-42AC-929C-7E7021523DE2}" type="presParOf" srcId="{E0D071FD-070C-4489-ACBE-8B3B027F435A}" destId="{E994B79C-1AB6-497E-8E67-F8F3D199C577}" srcOrd="1" destOrd="0" presId="urn:microsoft.com/office/officeart/2018/2/layout/IconVerticalSolidList"/>
    <dgm:cxn modelId="{300F7027-799C-401C-9140-A95E5F54FDF9}" type="presParOf" srcId="{E0D071FD-070C-4489-ACBE-8B3B027F435A}" destId="{F7163560-80E9-4136-B439-FEB05E28496F}" srcOrd="2" destOrd="0" presId="urn:microsoft.com/office/officeart/2018/2/layout/IconVerticalSolidList"/>
    <dgm:cxn modelId="{0C064661-3480-45FB-A144-F27C6112C460}" type="presParOf" srcId="{E0D071FD-070C-4489-ACBE-8B3B027F435A}" destId="{43E3DF39-CB70-485F-B211-6947798E8344}" srcOrd="3" destOrd="0" presId="urn:microsoft.com/office/officeart/2018/2/layout/IconVerticalSolidList"/>
    <dgm:cxn modelId="{C11385E2-F7C4-440F-B78D-67C1C2A270DD}" type="presParOf" srcId="{670E94CB-D032-4FE2-928A-CBA4269473F6}" destId="{CB13B575-DE6E-413E-BC58-80A39B39E69F}" srcOrd="3" destOrd="0" presId="urn:microsoft.com/office/officeart/2018/2/layout/IconVerticalSolidList"/>
    <dgm:cxn modelId="{C9F9451D-EED5-495B-8962-522B87F98241}" type="presParOf" srcId="{670E94CB-D032-4FE2-928A-CBA4269473F6}" destId="{9B000E4D-A23C-4238-B7AE-E43AC5D83251}" srcOrd="4" destOrd="0" presId="urn:microsoft.com/office/officeart/2018/2/layout/IconVerticalSolidList"/>
    <dgm:cxn modelId="{51B19F3A-2D0F-4453-B35F-7AAAA0EE7CA1}" type="presParOf" srcId="{9B000E4D-A23C-4238-B7AE-E43AC5D83251}" destId="{AB74B229-EF0A-46FA-BFA9-36D4BEA496EE}" srcOrd="0" destOrd="0" presId="urn:microsoft.com/office/officeart/2018/2/layout/IconVerticalSolidList"/>
    <dgm:cxn modelId="{BE9B58AB-1AA4-4C14-8C6C-EC4B489470BA}" type="presParOf" srcId="{9B000E4D-A23C-4238-B7AE-E43AC5D83251}" destId="{503175F8-4DCF-4FE1-B5A0-68E3EFB3A12D}" srcOrd="1" destOrd="0" presId="urn:microsoft.com/office/officeart/2018/2/layout/IconVerticalSolidList"/>
    <dgm:cxn modelId="{A5824BDA-26A9-4AC8-9E6C-C80A70F16CD3}" type="presParOf" srcId="{9B000E4D-A23C-4238-B7AE-E43AC5D83251}" destId="{B84511C4-58C2-4C3F-9685-C9BC6331E641}" srcOrd="2" destOrd="0" presId="urn:microsoft.com/office/officeart/2018/2/layout/IconVerticalSolidList"/>
    <dgm:cxn modelId="{9311400F-834A-447F-85F7-574E3EDE3710}" type="presParOf" srcId="{9B000E4D-A23C-4238-B7AE-E43AC5D83251}" destId="{7E294D42-3A29-421F-9AF6-94FA1310986D}" srcOrd="3" destOrd="0" presId="urn:microsoft.com/office/officeart/2018/2/layout/IconVerticalSolidList"/>
    <dgm:cxn modelId="{47AD5886-D1F9-4570-903E-FECD0FAF7858}" type="presParOf" srcId="{670E94CB-D032-4FE2-928A-CBA4269473F6}" destId="{0F999953-EFB8-4C27-9009-E52F0CFF11E2}" srcOrd="5" destOrd="0" presId="urn:microsoft.com/office/officeart/2018/2/layout/IconVerticalSolidList"/>
    <dgm:cxn modelId="{E5237A4E-6939-4411-BB5C-0F4CF8D7D7E5}" type="presParOf" srcId="{670E94CB-D032-4FE2-928A-CBA4269473F6}" destId="{68BBD02D-CB62-4AA3-96DC-DE9472443D15}" srcOrd="6" destOrd="0" presId="urn:microsoft.com/office/officeart/2018/2/layout/IconVerticalSolidList"/>
    <dgm:cxn modelId="{A6ABC05D-6A65-448C-9D20-5691E3D7D883}" type="presParOf" srcId="{68BBD02D-CB62-4AA3-96DC-DE9472443D15}" destId="{CDD0B7DA-4E70-4308-ADEF-23275674D680}" srcOrd="0" destOrd="0" presId="urn:microsoft.com/office/officeart/2018/2/layout/IconVerticalSolidList"/>
    <dgm:cxn modelId="{1F537B14-E18D-490D-82C1-AF64D9D215FE}" type="presParOf" srcId="{68BBD02D-CB62-4AA3-96DC-DE9472443D15}" destId="{0B8DB512-0A58-4D2A-8CE0-BCCD627616AE}" srcOrd="1" destOrd="0" presId="urn:microsoft.com/office/officeart/2018/2/layout/IconVerticalSolidList"/>
    <dgm:cxn modelId="{91E3CFFD-EB45-4B5F-A633-0B79F1146DF5}" type="presParOf" srcId="{68BBD02D-CB62-4AA3-96DC-DE9472443D15}" destId="{FD3B3FB1-886A-4B95-A843-EB25D63CC2EE}" srcOrd="2" destOrd="0" presId="urn:microsoft.com/office/officeart/2018/2/layout/IconVerticalSolidList"/>
    <dgm:cxn modelId="{ABB8BBD6-DD52-426A-9DC3-849C44A8B917}" type="presParOf" srcId="{68BBD02D-CB62-4AA3-96DC-DE9472443D15}" destId="{0E8E2D23-579C-41AB-95CA-ECB0D8697116}" srcOrd="3" destOrd="0" presId="urn:microsoft.com/office/officeart/2018/2/layout/IconVerticalSolidList"/>
    <dgm:cxn modelId="{D39519C3-AA41-49F6-840D-5FA8A5565507}" type="presParOf" srcId="{670E94CB-D032-4FE2-928A-CBA4269473F6}" destId="{1505565D-C63E-4D80-AF47-70A27714DC8A}" srcOrd="7" destOrd="0" presId="urn:microsoft.com/office/officeart/2018/2/layout/IconVerticalSolidList"/>
    <dgm:cxn modelId="{FD4D795C-3ACC-4EDC-ADB5-BFC27583CE14}" type="presParOf" srcId="{670E94CB-D032-4FE2-928A-CBA4269473F6}" destId="{D95206C8-E33A-4A5A-A4D2-5D167FCF18DE}" srcOrd="8" destOrd="0" presId="urn:microsoft.com/office/officeart/2018/2/layout/IconVerticalSolidList"/>
    <dgm:cxn modelId="{DAF822F3-81F0-4983-A044-E54D872BFA79}" type="presParOf" srcId="{D95206C8-E33A-4A5A-A4D2-5D167FCF18DE}" destId="{37E200EA-E08A-4FEE-B3A6-EA689A5A3EB8}" srcOrd="0" destOrd="0" presId="urn:microsoft.com/office/officeart/2018/2/layout/IconVerticalSolidList"/>
    <dgm:cxn modelId="{ACD4F642-5C7A-44C4-9BC9-D4390D5C16B5}" type="presParOf" srcId="{D95206C8-E33A-4A5A-A4D2-5D167FCF18DE}" destId="{3F6FB2D7-3525-4B18-B481-84C39D5C28B6}" srcOrd="1" destOrd="0" presId="urn:microsoft.com/office/officeart/2018/2/layout/IconVerticalSolidList"/>
    <dgm:cxn modelId="{4ACEF35B-6E54-43C9-B767-39275A4BE74F}" type="presParOf" srcId="{D95206C8-E33A-4A5A-A4D2-5D167FCF18DE}" destId="{14704EBE-41D1-4734-BC36-679454628D1D}" srcOrd="2" destOrd="0" presId="urn:microsoft.com/office/officeart/2018/2/layout/IconVerticalSolidList"/>
    <dgm:cxn modelId="{B8E2534E-B678-4A7D-8D4C-FB48F8D7EC4B}" type="presParOf" srcId="{D95206C8-E33A-4A5A-A4D2-5D167FCF18DE}" destId="{12690209-0867-45D7-954B-2E85918D41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65BDA4-9D6E-2747-BF9F-A52F657D492B}" type="doc">
      <dgm:prSet loTypeId="urn:microsoft.com/office/officeart/2005/8/layout/cycle4" loCatId="" qsTypeId="urn:microsoft.com/office/officeart/2005/8/quickstyle/simple2" qsCatId="simple" csTypeId="urn:microsoft.com/office/officeart/2005/8/colors/accent0_3" csCatId="mainScheme" phldr="1"/>
      <dgm:spPr/>
      <dgm:t>
        <a:bodyPr/>
        <a:lstStyle/>
        <a:p>
          <a:endParaRPr lang="en-GB"/>
        </a:p>
      </dgm:t>
    </dgm:pt>
    <dgm:pt modelId="{E8FAC47A-6BA1-A945-8D5D-6316F39D27D1}">
      <dgm:prSet phldrT="[Text]"/>
      <dgm:spPr/>
      <dgm:t>
        <a:bodyPr/>
        <a:lstStyle/>
        <a:p>
          <a:r>
            <a:rPr lang="en-GB" dirty="0"/>
            <a:t>Leverage Items</a:t>
          </a:r>
        </a:p>
      </dgm:t>
    </dgm:pt>
    <dgm:pt modelId="{A3E54CF2-2BB2-8D4E-ACBD-A66B466971E0}" type="parTrans" cxnId="{2D3893EE-AF9C-CD4B-9E40-0D6F6A4F5CA0}">
      <dgm:prSet/>
      <dgm:spPr/>
      <dgm:t>
        <a:bodyPr/>
        <a:lstStyle/>
        <a:p>
          <a:endParaRPr lang="en-GB"/>
        </a:p>
      </dgm:t>
    </dgm:pt>
    <dgm:pt modelId="{27AD5ABA-9681-5D42-9498-A1465C60E866}" type="sibTrans" cxnId="{2D3893EE-AF9C-CD4B-9E40-0D6F6A4F5CA0}">
      <dgm:prSet/>
      <dgm:spPr/>
      <dgm:t>
        <a:bodyPr/>
        <a:lstStyle/>
        <a:p>
          <a:endParaRPr lang="en-GB"/>
        </a:p>
      </dgm:t>
    </dgm:pt>
    <dgm:pt modelId="{3AB218C1-82D3-EB48-B2CA-6D1066DB4291}">
      <dgm:prSet phldrT="[Text]"/>
      <dgm:spPr/>
      <dgm:t>
        <a:bodyPr/>
        <a:lstStyle/>
        <a:p>
          <a:r>
            <a:rPr lang="en-GB"/>
            <a:t>Strategic Items</a:t>
          </a:r>
        </a:p>
      </dgm:t>
    </dgm:pt>
    <dgm:pt modelId="{8CFC595F-5A3E-7547-BAE5-950C43CA35B1}" type="parTrans" cxnId="{A78D0ACF-EC8F-6E44-A2C8-0CE3D3924A39}">
      <dgm:prSet/>
      <dgm:spPr/>
      <dgm:t>
        <a:bodyPr/>
        <a:lstStyle/>
        <a:p>
          <a:endParaRPr lang="en-GB"/>
        </a:p>
      </dgm:t>
    </dgm:pt>
    <dgm:pt modelId="{2E995890-2618-EB4C-8960-AB324D9E0D6C}" type="sibTrans" cxnId="{A78D0ACF-EC8F-6E44-A2C8-0CE3D3924A39}">
      <dgm:prSet/>
      <dgm:spPr/>
      <dgm:t>
        <a:bodyPr/>
        <a:lstStyle/>
        <a:p>
          <a:endParaRPr lang="en-GB"/>
        </a:p>
      </dgm:t>
    </dgm:pt>
    <dgm:pt modelId="{047FCEF4-4A5B-9541-9D7E-A3581A058B65}">
      <dgm:prSet phldrT="[Text]" custT="1"/>
      <dgm:spPr/>
      <dgm:t>
        <a:bodyPr/>
        <a:lstStyle/>
        <a:p>
          <a:r>
            <a:rPr lang="en-IN" sz="1200" b="1" i="0" dirty="0"/>
            <a:t>Leading-edge GPUs</a:t>
          </a:r>
          <a:endParaRPr lang="en-GB" sz="1200" b="1" dirty="0"/>
        </a:p>
      </dgm:t>
    </dgm:pt>
    <dgm:pt modelId="{5931B115-F1E8-344D-9FD2-FA08ED79D4AE}" type="parTrans" cxnId="{34D04B02-3449-9943-A4C6-D623EE503C7D}">
      <dgm:prSet/>
      <dgm:spPr/>
      <dgm:t>
        <a:bodyPr/>
        <a:lstStyle/>
        <a:p>
          <a:endParaRPr lang="en-GB"/>
        </a:p>
      </dgm:t>
    </dgm:pt>
    <dgm:pt modelId="{3F648E93-0492-8A47-AE6C-1A379B7E41EA}" type="sibTrans" cxnId="{34D04B02-3449-9943-A4C6-D623EE503C7D}">
      <dgm:prSet/>
      <dgm:spPr/>
      <dgm:t>
        <a:bodyPr/>
        <a:lstStyle/>
        <a:p>
          <a:endParaRPr lang="en-GB"/>
        </a:p>
      </dgm:t>
    </dgm:pt>
    <dgm:pt modelId="{C38556BA-D35E-AC4B-8810-DACD26206099}">
      <dgm:prSet phldrT="[Text]"/>
      <dgm:spPr/>
      <dgm:t>
        <a:bodyPr/>
        <a:lstStyle/>
        <a:p>
          <a:r>
            <a:rPr lang="en-GB" dirty="0"/>
            <a:t>Bottleneck Items</a:t>
          </a:r>
        </a:p>
      </dgm:t>
    </dgm:pt>
    <dgm:pt modelId="{E6807CE1-3EF7-4440-B8BF-A0951855717B}" type="parTrans" cxnId="{F358825B-348E-6E4D-86E5-3D3CC2B8B67D}">
      <dgm:prSet/>
      <dgm:spPr/>
      <dgm:t>
        <a:bodyPr/>
        <a:lstStyle/>
        <a:p>
          <a:endParaRPr lang="en-GB"/>
        </a:p>
      </dgm:t>
    </dgm:pt>
    <dgm:pt modelId="{755A3519-ACA4-5A4D-BECE-EB265C3901E6}" type="sibTrans" cxnId="{F358825B-348E-6E4D-86E5-3D3CC2B8B67D}">
      <dgm:prSet/>
      <dgm:spPr/>
      <dgm:t>
        <a:bodyPr/>
        <a:lstStyle/>
        <a:p>
          <a:endParaRPr lang="en-GB"/>
        </a:p>
      </dgm:t>
    </dgm:pt>
    <dgm:pt modelId="{DCA449F6-BAC0-5F41-8FAC-A74F6CE07366}">
      <dgm:prSet phldrT="[Text]" custT="1"/>
      <dgm:spPr/>
      <dgm:t>
        <a:bodyPr/>
        <a:lstStyle/>
        <a:p>
          <a:r>
            <a:rPr lang="en-IN" sz="1200" b="1" i="0" dirty="0"/>
            <a:t>       Specific Manufacturing Equipment</a:t>
          </a:r>
          <a:endParaRPr lang="en-GB" sz="1200" b="1" dirty="0"/>
        </a:p>
      </dgm:t>
    </dgm:pt>
    <dgm:pt modelId="{9CA8C197-58FD-CF4F-9453-BAEB795E43FE}" type="parTrans" cxnId="{70A31B0F-AA2C-F24A-BA10-48891CBE91E1}">
      <dgm:prSet/>
      <dgm:spPr/>
      <dgm:t>
        <a:bodyPr/>
        <a:lstStyle/>
        <a:p>
          <a:endParaRPr lang="en-GB"/>
        </a:p>
      </dgm:t>
    </dgm:pt>
    <dgm:pt modelId="{20D8EE3F-7834-C54F-B596-926253B5182F}" type="sibTrans" cxnId="{70A31B0F-AA2C-F24A-BA10-48891CBE91E1}">
      <dgm:prSet/>
      <dgm:spPr/>
      <dgm:t>
        <a:bodyPr/>
        <a:lstStyle/>
        <a:p>
          <a:endParaRPr lang="en-GB"/>
        </a:p>
      </dgm:t>
    </dgm:pt>
    <dgm:pt modelId="{68112FE5-CB38-AE42-9EA6-EB656AF841BE}">
      <dgm:prSet phldrT="[Text]"/>
      <dgm:spPr/>
      <dgm:t>
        <a:bodyPr/>
        <a:lstStyle/>
        <a:p>
          <a:r>
            <a:rPr lang="en-GB" dirty="0"/>
            <a:t>Non-Critical Items</a:t>
          </a:r>
        </a:p>
      </dgm:t>
    </dgm:pt>
    <dgm:pt modelId="{07AEFA3F-4D0E-554B-A22C-DB9E523B9191}" type="parTrans" cxnId="{BE27AE58-68CD-8247-ADCF-69DE6851F03C}">
      <dgm:prSet/>
      <dgm:spPr/>
      <dgm:t>
        <a:bodyPr/>
        <a:lstStyle/>
        <a:p>
          <a:endParaRPr lang="en-GB"/>
        </a:p>
      </dgm:t>
    </dgm:pt>
    <dgm:pt modelId="{AF886BD6-7C9C-764C-B024-8FE34587D77F}" type="sibTrans" cxnId="{BE27AE58-68CD-8247-ADCF-69DE6851F03C}">
      <dgm:prSet/>
      <dgm:spPr/>
      <dgm:t>
        <a:bodyPr/>
        <a:lstStyle/>
        <a:p>
          <a:endParaRPr lang="en-GB"/>
        </a:p>
      </dgm:t>
    </dgm:pt>
    <dgm:pt modelId="{334BDDFC-4D6A-2344-B376-622681437B8A}">
      <dgm:prSet phldrT="[Text]" custT="1"/>
      <dgm:spPr/>
      <dgm:t>
        <a:bodyPr/>
        <a:lstStyle/>
        <a:p>
          <a:r>
            <a:rPr lang="en-IN" sz="1200" b="1" i="0" dirty="0"/>
            <a:t>Standard Screws </a:t>
          </a:r>
          <a:r>
            <a:rPr lang="en-IN" sz="1200" b="1" i="0"/>
            <a:t>and Fasteners</a:t>
          </a:r>
          <a:endParaRPr lang="en-GB" sz="1200" b="1" dirty="0"/>
        </a:p>
      </dgm:t>
    </dgm:pt>
    <dgm:pt modelId="{8916890E-A024-EB4D-A152-BAA6338D29FF}" type="parTrans" cxnId="{F14E8724-4919-BE41-A5FC-9A9BA2E43108}">
      <dgm:prSet/>
      <dgm:spPr/>
      <dgm:t>
        <a:bodyPr/>
        <a:lstStyle/>
        <a:p>
          <a:endParaRPr lang="en-GB"/>
        </a:p>
      </dgm:t>
    </dgm:pt>
    <dgm:pt modelId="{11E6E98C-60F3-AA45-833B-9427A8AEED3C}" type="sibTrans" cxnId="{F14E8724-4919-BE41-A5FC-9A9BA2E43108}">
      <dgm:prSet/>
      <dgm:spPr/>
      <dgm:t>
        <a:bodyPr/>
        <a:lstStyle/>
        <a:p>
          <a:endParaRPr lang="en-GB"/>
        </a:p>
      </dgm:t>
    </dgm:pt>
    <dgm:pt modelId="{0637FBBC-3382-F442-BF58-456FBFB55FB2}">
      <dgm:prSet custT="1"/>
      <dgm:spPr/>
      <dgm:t>
        <a:bodyPr/>
        <a:lstStyle/>
        <a:p>
          <a:r>
            <a:rPr lang="en-IN" sz="1200" b="1" i="0" dirty="0"/>
            <a:t>High-performance memory (GDDR6X)</a:t>
          </a:r>
          <a:endParaRPr lang="en-GB" sz="1200" b="1" dirty="0"/>
        </a:p>
      </dgm:t>
    </dgm:pt>
    <dgm:pt modelId="{E43B7C45-5A1A-A24D-921E-9A8D48B87661}" type="parTrans" cxnId="{4A08CB38-B056-9B4D-AEB1-EF9E0E7FC417}">
      <dgm:prSet/>
      <dgm:spPr/>
      <dgm:t>
        <a:bodyPr/>
        <a:lstStyle/>
        <a:p>
          <a:endParaRPr lang="en-GB"/>
        </a:p>
      </dgm:t>
    </dgm:pt>
    <dgm:pt modelId="{4117E8D7-D9B4-5F4D-95FD-D1261ECC9D13}" type="sibTrans" cxnId="{4A08CB38-B056-9B4D-AEB1-EF9E0E7FC417}">
      <dgm:prSet/>
      <dgm:spPr/>
      <dgm:t>
        <a:bodyPr/>
        <a:lstStyle/>
        <a:p>
          <a:endParaRPr lang="en-GB"/>
        </a:p>
      </dgm:t>
    </dgm:pt>
    <dgm:pt modelId="{A74BAB88-5FC6-4043-BA13-AA622C690D80}">
      <dgm:prSet custT="1"/>
      <dgm:spPr/>
      <dgm:t>
        <a:bodyPr/>
        <a:lstStyle/>
        <a:p>
          <a:endParaRPr lang="en-IN" sz="1200" b="1" dirty="0"/>
        </a:p>
      </dgm:t>
    </dgm:pt>
    <dgm:pt modelId="{D6763AD2-1C61-4940-989A-3BDB98651B2B}" type="parTrans" cxnId="{8F664429-A938-EC43-B584-409B709CA9FD}">
      <dgm:prSet/>
      <dgm:spPr/>
      <dgm:t>
        <a:bodyPr/>
        <a:lstStyle/>
        <a:p>
          <a:endParaRPr lang="en-GB"/>
        </a:p>
      </dgm:t>
    </dgm:pt>
    <dgm:pt modelId="{012C2C8C-FAA9-174B-806B-40409340D966}" type="sibTrans" cxnId="{8F664429-A938-EC43-B584-409B709CA9FD}">
      <dgm:prSet/>
      <dgm:spPr/>
      <dgm:t>
        <a:bodyPr/>
        <a:lstStyle/>
        <a:p>
          <a:endParaRPr lang="en-GB"/>
        </a:p>
      </dgm:t>
    </dgm:pt>
    <dgm:pt modelId="{FDF50993-DFE1-FC40-BA47-B3B5462D49EF}">
      <dgm:prSet phldrT="[Text]" custT="1"/>
      <dgm:spPr/>
      <dgm:t>
        <a:bodyPr/>
        <a:lstStyle/>
        <a:p>
          <a:r>
            <a:rPr lang="en-IN" sz="1200" b="1" i="0" dirty="0"/>
            <a:t>Proprietary Software Licenses</a:t>
          </a:r>
          <a:endParaRPr lang="en-GB" sz="1200" b="1" dirty="0"/>
        </a:p>
      </dgm:t>
    </dgm:pt>
    <dgm:pt modelId="{6662EE1D-3F2E-C34C-9233-74D0AB505D4E}" type="parTrans" cxnId="{BDE5D599-8CA3-7D4B-9773-F13C8661678A}">
      <dgm:prSet/>
      <dgm:spPr/>
      <dgm:t>
        <a:bodyPr/>
        <a:lstStyle/>
        <a:p>
          <a:endParaRPr lang="en-GB"/>
        </a:p>
      </dgm:t>
    </dgm:pt>
    <dgm:pt modelId="{F0370262-B00B-4E43-94D6-591AB012435A}" type="sibTrans" cxnId="{BDE5D599-8CA3-7D4B-9773-F13C8661678A}">
      <dgm:prSet/>
      <dgm:spPr/>
      <dgm:t>
        <a:bodyPr/>
        <a:lstStyle/>
        <a:p>
          <a:endParaRPr lang="en-GB"/>
        </a:p>
      </dgm:t>
    </dgm:pt>
    <dgm:pt modelId="{D4ADC667-AFEE-2E49-8EC3-38DC91A80C9C}">
      <dgm:prSet phldrT="[Text]" custT="1"/>
      <dgm:spPr/>
      <dgm:t>
        <a:bodyPr/>
        <a:lstStyle/>
        <a:p>
          <a:pPr>
            <a:buFont typeface="Arial" panose="020B0604020202020204" pitchFamily="34" charset="0"/>
            <a:buChar char="•"/>
          </a:pPr>
          <a:r>
            <a:rPr lang="en-IN" sz="1200" b="1" i="0" dirty="0"/>
            <a:t>Standard resistors and capacitors</a:t>
          </a:r>
          <a:endParaRPr lang="en-GB" sz="1200" b="1" dirty="0"/>
        </a:p>
      </dgm:t>
    </dgm:pt>
    <dgm:pt modelId="{D65370B4-DB3A-2D4D-81CC-B2B59FB4C976}" type="sibTrans" cxnId="{7ACB19EC-B9DF-E249-9B3F-C9ABBBC32241}">
      <dgm:prSet/>
      <dgm:spPr/>
      <dgm:t>
        <a:bodyPr/>
        <a:lstStyle/>
        <a:p>
          <a:endParaRPr lang="en-GB"/>
        </a:p>
      </dgm:t>
    </dgm:pt>
    <dgm:pt modelId="{3928A5D7-5515-6E46-B8C3-3171467EB4F9}" type="parTrans" cxnId="{7ACB19EC-B9DF-E249-9B3F-C9ABBBC32241}">
      <dgm:prSet/>
      <dgm:spPr/>
      <dgm:t>
        <a:bodyPr/>
        <a:lstStyle/>
        <a:p>
          <a:endParaRPr lang="en-GB"/>
        </a:p>
      </dgm:t>
    </dgm:pt>
    <dgm:pt modelId="{F7700B0F-9A98-AF4C-B5F9-D3C770E631EC}">
      <dgm:prSet custT="1"/>
      <dgm:spPr/>
      <dgm:t>
        <a:bodyPr/>
        <a:lstStyle/>
        <a:p>
          <a:r>
            <a:rPr lang="en-IN" sz="1200" b="1" i="0" dirty="0"/>
            <a:t>Fans and heatsinks</a:t>
          </a:r>
          <a:endParaRPr lang="en-GB" sz="1200" b="1" dirty="0"/>
        </a:p>
      </dgm:t>
    </dgm:pt>
    <dgm:pt modelId="{656926C5-B114-894E-84F8-65BDB05E5F69}" type="sibTrans" cxnId="{F5028177-4D55-8F40-84B2-FD3CFBB0C52C}">
      <dgm:prSet/>
      <dgm:spPr/>
      <dgm:t>
        <a:bodyPr/>
        <a:lstStyle/>
        <a:p>
          <a:endParaRPr lang="en-GB"/>
        </a:p>
      </dgm:t>
    </dgm:pt>
    <dgm:pt modelId="{A8A82209-6DF7-9A44-BEBD-1CF4210092A9}" type="parTrans" cxnId="{F5028177-4D55-8F40-84B2-FD3CFBB0C52C}">
      <dgm:prSet/>
      <dgm:spPr/>
      <dgm:t>
        <a:bodyPr/>
        <a:lstStyle/>
        <a:p>
          <a:endParaRPr lang="en-GB"/>
        </a:p>
      </dgm:t>
    </dgm:pt>
    <dgm:pt modelId="{7B357E8D-7DA2-CF4C-925F-E21686F8460C}">
      <dgm:prSet custT="1"/>
      <dgm:spPr/>
      <dgm:t>
        <a:bodyPr/>
        <a:lstStyle/>
        <a:p>
          <a:pPr>
            <a:buFont typeface="Arial" panose="020B0604020202020204" pitchFamily="34" charset="0"/>
            <a:buChar char="•"/>
          </a:pPr>
          <a:r>
            <a:rPr lang="en-IN" sz="1200" b="1" i="0"/>
            <a:t>Off-the-Shelf </a:t>
          </a:r>
          <a:r>
            <a:rPr lang="en-IN" sz="1200" b="1" i="0" dirty="0"/>
            <a:t>Packaging Materials</a:t>
          </a:r>
          <a:endParaRPr lang="en-IN" sz="1200" b="1" dirty="0"/>
        </a:p>
      </dgm:t>
    </dgm:pt>
    <dgm:pt modelId="{F3D9E560-95C0-4840-8A62-239A0D5A3EA1}" type="sibTrans" cxnId="{4B9E9A00-1826-DC4D-A444-D2D0DBDBB65B}">
      <dgm:prSet/>
      <dgm:spPr/>
      <dgm:t>
        <a:bodyPr/>
        <a:lstStyle/>
        <a:p>
          <a:endParaRPr lang="en-GB"/>
        </a:p>
      </dgm:t>
    </dgm:pt>
    <dgm:pt modelId="{9A4A19FF-1097-2849-8B3C-F6CBC98809F5}" type="parTrans" cxnId="{4B9E9A00-1826-DC4D-A444-D2D0DBDBB65B}">
      <dgm:prSet/>
      <dgm:spPr/>
      <dgm:t>
        <a:bodyPr/>
        <a:lstStyle/>
        <a:p>
          <a:endParaRPr lang="en-GB"/>
        </a:p>
      </dgm:t>
    </dgm:pt>
    <dgm:pt modelId="{A0E1EC3C-8E5D-484D-A287-7965FE798E75}" type="pres">
      <dgm:prSet presAssocID="{D865BDA4-9D6E-2747-BF9F-A52F657D492B}" presName="cycleMatrixDiagram" presStyleCnt="0">
        <dgm:presLayoutVars>
          <dgm:chMax val="1"/>
          <dgm:dir/>
          <dgm:animLvl val="lvl"/>
          <dgm:resizeHandles val="exact"/>
        </dgm:presLayoutVars>
      </dgm:prSet>
      <dgm:spPr/>
    </dgm:pt>
    <dgm:pt modelId="{8970D9DA-53C6-024B-8D64-43A173279B9E}" type="pres">
      <dgm:prSet presAssocID="{D865BDA4-9D6E-2747-BF9F-A52F657D492B}" presName="children" presStyleCnt="0"/>
      <dgm:spPr/>
    </dgm:pt>
    <dgm:pt modelId="{7D1F2276-477E-144B-A4DC-72D30DE0764A}" type="pres">
      <dgm:prSet presAssocID="{D865BDA4-9D6E-2747-BF9F-A52F657D492B}" presName="child1group" presStyleCnt="0"/>
      <dgm:spPr/>
    </dgm:pt>
    <dgm:pt modelId="{390AB91F-E7CC-9C49-B12A-ABE9DED4ED9A}" type="pres">
      <dgm:prSet presAssocID="{D865BDA4-9D6E-2747-BF9F-A52F657D492B}" presName="child1" presStyleLbl="bgAcc1" presStyleIdx="0" presStyleCnt="4" custScaleX="135933"/>
      <dgm:spPr/>
    </dgm:pt>
    <dgm:pt modelId="{E5C5163D-F0CD-094C-8978-86359007D503}" type="pres">
      <dgm:prSet presAssocID="{D865BDA4-9D6E-2747-BF9F-A52F657D492B}" presName="child1Text" presStyleLbl="bgAcc1" presStyleIdx="0" presStyleCnt="4">
        <dgm:presLayoutVars>
          <dgm:bulletEnabled val="1"/>
        </dgm:presLayoutVars>
      </dgm:prSet>
      <dgm:spPr/>
    </dgm:pt>
    <dgm:pt modelId="{DA8835E6-7E1E-4843-A085-EAEA326315CB}" type="pres">
      <dgm:prSet presAssocID="{D865BDA4-9D6E-2747-BF9F-A52F657D492B}" presName="child2group" presStyleCnt="0"/>
      <dgm:spPr/>
    </dgm:pt>
    <dgm:pt modelId="{68844479-DBF1-8A46-A12E-0BBAD772C5CB}" type="pres">
      <dgm:prSet presAssocID="{D865BDA4-9D6E-2747-BF9F-A52F657D492B}" presName="child2" presStyleLbl="bgAcc1" presStyleIdx="1" presStyleCnt="4" custScaleX="135933"/>
      <dgm:spPr/>
    </dgm:pt>
    <dgm:pt modelId="{257A2DA2-25DD-9F44-81FF-ACD7FD3E7234}" type="pres">
      <dgm:prSet presAssocID="{D865BDA4-9D6E-2747-BF9F-A52F657D492B}" presName="child2Text" presStyleLbl="bgAcc1" presStyleIdx="1" presStyleCnt="4">
        <dgm:presLayoutVars>
          <dgm:bulletEnabled val="1"/>
        </dgm:presLayoutVars>
      </dgm:prSet>
      <dgm:spPr/>
    </dgm:pt>
    <dgm:pt modelId="{C6A69764-E60B-8041-8738-0046E7CCF435}" type="pres">
      <dgm:prSet presAssocID="{D865BDA4-9D6E-2747-BF9F-A52F657D492B}" presName="child3group" presStyleCnt="0"/>
      <dgm:spPr/>
    </dgm:pt>
    <dgm:pt modelId="{C9F2CF39-C39B-6244-8D74-308C1ACC33BB}" type="pres">
      <dgm:prSet presAssocID="{D865BDA4-9D6E-2747-BF9F-A52F657D492B}" presName="child3" presStyleLbl="bgAcc1" presStyleIdx="2" presStyleCnt="4" custScaleX="135933"/>
      <dgm:spPr/>
    </dgm:pt>
    <dgm:pt modelId="{6B96668C-3845-3A43-A487-0A175CE106AA}" type="pres">
      <dgm:prSet presAssocID="{D865BDA4-9D6E-2747-BF9F-A52F657D492B}" presName="child3Text" presStyleLbl="bgAcc1" presStyleIdx="2" presStyleCnt="4">
        <dgm:presLayoutVars>
          <dgm:bulletEnabled val="1"/>
        </dgm:presLayoutVars>
      </dgm:prSet>
      <dgm:spPr/>
    </dgm:pt>
    <dgm:pt modelId="{BE2C33EC-1F4B-BB44-A3C5-3E32740F4072}" type="pres">
      <dgm:prSet presAssocID="{D865BDA4-9D6E-2747-BF9F-A52F657D492B}" presName="child4group" presStyleCnt="0"/>
      <dgm:spPr/>
    </dgm:pt>
    <dgm:pt modelId="{B8C57CAD-1700-F141-9B9D-18F9037FFDB7}" type="pres">
      <dgm:prSet presAssocID="{D865BDA4-9D6E-2747-BF9F-A52F657D492B}" presName="child4" presStyleLbl="bgAcc1" presStyleIdx="3" presStyleCnt="4" custScaleX="135933"/>
      <dgm:spPr/>
    </dgm:pt>
    <dgm:pt modelId="{F04C8FA3-3054-B34F-BBD8-AFE2605E036B}" type="pres">
      <dgm:prSet presAssocID="{D865BDA4-9D6E-2747-BF9F-A52F657D492B}" presName="child4Text" presStyleLbl="bgAcc1" presStyleIdx="3" presStyleCnt="4">
        <dgm:presLayoutVars>
          <dgm:bulletEnabled val="1"/>
        </dgm:presLayoutVars>
      </dgm:prSet>
      <dgm:spPr/>
    </dgm:pt>
    <dgm:pt modelId="{4DD70532-AE51-F849-8572-327F04BB4E3B}" type="pres">
      <dgm:prSet presAssocID="{D865BDA4-9D6E-2747-BF9F-A52F657D492B}" presName="childPlaceholder" presStyleCnt="0"/>
      <dgm:spPr/>
    </dgm:pt>
    <dgm:pt modelId="{7FDBC104-8FC0-3C4D-A922-7AB381E5C742}" type="pres">
      <dgm:prSet presAssocID="{D865BDA4-9D6E-2747-BF9F-A52F657D492B}" presName="circle" presStyleCnt="0"/>
      <dgm:spPr/>
    </dgm:pt>
    <dgm:pt modelId="{0E929B86-86FE-7B43-AE71-B9F20BB2AB13}" type="pres">
      <dgm:prSet presAssocID="{D865BDA4-9D6E-2747-BF9F-A52F657D492B}" presName="quadrant1" presStyleLbl="node1" presStyleIdx="0" presStyleCnt="4">
        <dgm:presLayoutVars>
          <dgm:chMax val="1"/>
          <dgm:bulletEnabled val="1"/>
        </dgm:presLayoutVars>
      </dgm:prSet>
      <dgm:spPr/>
    </dgm:pt>
    <dgm:pt modelId="{9FA48EDD-DE52-354E-A924-F21EEE0548D1}" type="pres">
      <dgm:prSet presAssocID="{D865BDA4-9D6E-2747-BF9F-A52F657D492B}" presName="quadrant2" presStyleLbl="node1" presStyleIdx="1" presStyleCnt="4">
        <dgm:presLayoutVars>
          <dgm:chMax val="1"/>
          <dgm:bulletEnabled val="1"/>
        </dgm:presLayoutVars>
      </dgm:prSet>
      <dgm:spPr/>
    </dgm:pt>
    <dgm:pt modelId="{01FA6507-8BF2-5B4D-BDDE-77CA4DC37ACA}" type="pres">
      <dgm:prSet presAssocID="{D865BDA4-9D6E-2747-BF9F-A52F657D492B}" presName="quadrant3" presStyleLbl="node1" presStyleIdx="2" presStyleCnt="4">
        <dgm:presLayoutVars>
          <dgm:chMax val="1"/>
          <dgm:bulletEnabled val="1"/>
        </dgm:presLayoutVars>
      </dgm:prSet>
      <dgm:spPr/>
    </dgm:pt>
    <dgm:pt modelId="{093FC70B-C51D-F54B-8764-EBF107A7B21F}" type="pres">
      <dgm:prSet presAssocID="{D865BDA4-9D6E-2747-BF9F-A52F657D492B}" presName="quadrant4" presStyleLbl="node1" presStyleIdx="3" presStyleCnt="4">
        <dgm:presLayoutVars>
          <dgm:chMax val="1"/>
          <dgm:bulletEnabled val="1"/>
        </dgm:presLayoutVars>
      </dgm:prSet>
      <dgm:spPr/>
    </dgm:pt>
    <dgm:pt modelId="{4C22ADE9-4A7D-0647-A003-0F2985273019}" type="pres">
      <dgm:prSet presAssocID="{D865BDA4-9D6E-2747-BF9F-A52F657D492B}" presName="quadrantPlaceholder" presStyleCnt="0"/>
      <dgm:spPr/>
    </dgm:pt>
    <dgm:pt modelId="{6CD86279-550F-424A-8EE2-E3CDF63DC5A0}" type="pres">
      <dgm:prSet presAssocID="{D865BDA4-9D6E-2747-BF9F-A52F657D492B}" presName="center1" presStyleLbl="fgShp" presStyleIdx="0" presStyleCnt="2"/>
      <dgm:spPr/>
    </dgm:pt>
    <dgm:pt modelId="{7B79C705-0499-274A-8A21-8409DA2D6F3A}" type="pres">
      <dgm:prSet presAssocID="{D865BDA4-9D6E-2747-BF9F-A52F657D492B}" presName="center2" presStyleLbl="fgShp" presStyleIdx="1" presStyleCnt="2"/>
      <dgm:spPr/>
    </dgm:pt>
  </dgm:ptLst>
  <dgm:cxnLst>
    <dgm:cxn modelId="{4B9E9A00-1826-DC4D-A444-D2D0DBDBB65B}" srcId="{68112FE5-CB38-AE42-9EA6-EB656AF841BE}" destId="{7B357E8D-7DA2-CF4C-925F-E21686F8460C}" srcOrd="1" destOrd="0" parTransId="{9A4A19FF-1097-2849-8B3C-F6CBC98809F5}" sibTransId="{F3D9E560-95C0-4840-8A62-239A0D5A3EA1}"/>
    <dgm:cxn modelId="{9D181B02-37B2-0E4B-AB49-CB9881EFE487}" type="presOf" srcId="{D4ADC667-AFEE-2E49-8EC3-38DC91A80C9C}" destId="{390AB91F-E7CC-9C49-B12A-ABE9DED4ED9A}" srcOrd="0" destOrd="0" presId="urn:microsoft.com/office/officeart/2005/8/layout/cycle4"/>
    <dgm:cxn modelId="{34D04B02-3449-9943-A4C6-D623EE503C7D}" srcId="{3AB218C1-82D3-EB48-B2CA-6D1066DB4291}" destId="{047FCEF4-4A5B-9541-9D7E-A3581A058B65}" srcOrd="0" destOrd="0" parTransId="{5931B115-F1E8-344D-9FD2-FA08ED79D4AE}" sibTransId="{3F648E93-0492-8A47-AE6C-1A379B7E41EA}"/>
    <dgm:cxn modelId="{C41CA606-8C1C-F546-9185-449F0D1F1EBE}" type="presOf" srcId="{334BDDFC-4D6A-2344-B376-622681437B8A}" destId="{B8C57CAD-1700-F141-9B9D-18F9037FFDB7}" srcOrd="0" destOrd="0" presId="urn:microsoft.com/office/officeart/2005/8/layout/cycle4"/>
    <dgm:cxn modelId="{9131A906-540A-2A46-B0D5-0F46BB68EED5}" type="presOf" srcId="{3AB218C1-82D3-EB48-B2CA-6D1066DB4291}" destId="{9FA48EDD-DE52-354E-A924-F21EEE0548D1}" srcOrd="0" destOrd="0" presId="urn:microsoft.com/office/officeart/2005/8/layout/cycle4"/>
    <dgm:cxn modelId="{9C84940C-0BAF-B140-BF25-1F2D473B62DA}" type="presOf" srcId="{DCA449F6-BAC0-5F41-8FAC-A74F6CE07366}" destId="{6B96668C-3845-3A43-A487-0A175CE106AA}" srcOrd="1" destOrd="0" presId="urn:microsoft.com/office/officeart/2005/8/layout/cycle4"/>
    <dgm:cxn modelId="{70A31B0F-AA2C-F24A-BA10-48891CBE91E1}" srcId="{C38556BA-D35E-AC4B-8810-DACD26206099}" destId="{DCA449F6-BAC0-5F41-8FAC-A74F6CE07366}" srcOrd="0" destOrd="0" parTransId="{9CA8C197-58FD-CF4F-9453-BAEB795E43FE}" sibTransId="{20D8EE3F-7834-C54F-B596-926253B5182F}"/>
    <dgm:cxn modelId="{7711781F-6D26-1D4D-997F-C8A6D93B7476}" type="presOf" srcId="{E8FAC47A-6BA1-A945-8D5D-6316F39D27D1}" destId="{0E929B86-86FE-7B43-AE71-B9F20BB2AB13}" srcOrd="0" destOrd="0" presId="urn:microsoft.com/office/officeart/2005/8/layout/cycle4"/>
    <dgm:cxn modelId="{F14E8724-4919-BE41-A5FC-9A9BA2E43108}" srcId="{68112FE5-CB38-AE42-9EA6-EB656AF841BE}" destId="{334BDDFC-4D6A-2344-B376-622681437B8A}" srcOrd="0" destOrd="0" parTransId="{8916890E-A024-EB4D-A152-BAA6338D29FF}" sibTransId="{11E6E98C-60F3-AA45-833B-9427A8AEED3C}"/>
    <dgm:cxn modelId="{8F664429-A938-EC43-B584-409B709CA9FD}" srcId="{68112FE5-CB38-AE42-9EA6-EB656AF841BE}" destId="{A74BAB88-5FC6-4043-BA13-AA622C690D80}" srcOrd="2" destOrd="0" parTransId="{D6763AD2-1C61-4940-989A-3BDB98651B2B}" sibTransId="{012C2C8C-FAA9-174B-806B-40409340D966}"/>
    <dgm:cxn modelId="{4A08CB38-B056-9B4D-AEB1-EF9E0E7FC417}" srcId="{3AB218C1-82D3-EB48-B2CA-6D1066DB4291}" destId="{0637FBBC-3382-F442-BF58-456FBFB55FB2}" srcOrd="1" destOrd="0" parTransId="{E43B7C45-5A1A-A24D-921E-9A8D48B87661}" sibTransId="{4117E8D7-D9B4-5F4D-95FD-D1261ECC9D13}"/>
    <dgm:cxn modelId="{84A8C93E-AB6E-ED46-BD65-8C37A9774344}" type="presOf" srcId="{A74BAB88-5FC6-4043-BA13-AA622C690D80}" destId="{F04C8FA3-3054-B34F-BBD8-AFE2605E036B}" srcOrd="1" destOrd="2" presId="urn:microsoft.com/office/officeart/2005/8/layout/cycle4"/>
    <dgm:cxn modelId="{BE27AE58-68CD-8247-ADCF-69DE6851F03C}" srcId="{D865BDA4-9D6E-2747-BF9F-A52F657D492B}" destId="{68112FE5-CB38-AE42-9EA6-EB656AF841BE}" srcOrd="3" destOrd="0" parTransId="{07AEFA3F-4D0E-554B-A22C-DB9E523B9191}" sibTransId="{AF886BD6-7C9C-764C-B024-8FE34587D77F}"/>
    <dgm:cxn modelId="{F358825B-348E-6E4D-86E5-3D3CC2B8B67D}" srcId="{D865BDA4-9D6E-2747-BF9F-A52F657D492B}" destId="{C38556BA-D35E-AC4B-8810-DACD26206099}" srcOrd="2" destOrd="0" parTransId="{E6807CE1-3EF7-4440-B8BF-A0951855717B}" sibTransId="{755A3519-ACA4-5A4D-BECE-EB265C3901E6}"/>
    <dgm:cxn modelId="{08A67761-4FC1-F240-B5E4-3B4707449A07}" type="presOf" srcId="{334BDDFC-4D6A-2344-B376-622681437B8A}" destId="{F04C8FA3-3054-B34F-BBD8-AFE2605E036B}" srcOrd="1" destOrd="0" presId="urn:microsoft.com/office/officeart/2005/8/layout/cycle4"/>
    <dgm:cxn modelId="{53D1DB6B-54F8-5B4C-BC80-4B09BB8EA550}" type="presOf" srcId="{F7700B0F-9A98-AF4C-B5F9-D3C770E631EC}" destId="{390AB91F-E7CC-9C49-B12A-ABE9DED4ED9A}" srcOrd="0" destOrd="1" presId="urn:microsoft.com/office/officeart/2005/8/layout/cycle4"/>
    <dgm:cxn modelId="{C9BC9E74-EFE8-3446-9C1B-15B17B893007}" type="presOf" srcId="{DCA449F6-BAC0-5F41-8FAC-A74F6CE07366}" destId="{C9F2CF39-C39B-6244-8D74-308C1ACC33BB}" srcOrd="0" destOrd="0" presId="urn:microsoft.com/office/officeart/2005/8/layout/cycle4"/>
    <dgm:cxn modelId="{F5028177-4D55-8F40-84B2-FD3CFBB0C52C}" srcId="{E8FAC47A-6BA1-A945-8D5D-6316F39D27D1}" destId="{F7700B0F-9A98-AF4C-B5F9-D3C770E631EC}" srcOrd="1" destOrd="0" parTransId="{A8A82209-6DF7-9A44-BEBD-1CF4210092A9}" sibTransId="{656926C5-B114-894E-84F8-65BDB05E5F69}"/>
    <dgm:cxn modelId="{17157185-224B-0248-84D5-748B1A95E851}" type="presOf" srcId="{D4ADC667-AFEE-2E49-8EC3-38DC91A80C9C}" destId="{E5C5163D-F0CD-094C-8978-86359007D503}" srcOrd="1" destOrd="0" presId="urn:microsoft.com/office/officeart/2005/8/layout/cycle4"/>
    <dgm:cxn modelId="{CB45278E-24F2-5B4A-A819-D3CDEF326526}" type="presOf" srcId="{C38556BA-D35E-AC4B-8810-DACD26206099}" destId="{01FA6507-8BF2-5B4D-BDDE-77CA4DC37ACA}" srcOrd="0" destOrd="0" presId="urn:microsoft.com/office/officeart/2005/8/layout/cycle4"/>
    <dgm:cxn modelId="{6CFA4795-E443-7D49-ADC0-48A7CF2358BD}" type="presOf" srcId="{7B357E8D-7DA2-CF4C-925F-E21686F8460C}" destId="{B8C57CAD-1700-F141-9B9D-18F9037FFDB7}" srcOrd="0" destOrd="1" presId="urn:microsoft.com/office/officeart/2005/8/layout/cycle4"/>
    <dgm:cxn modelId="{8B99A599-6BB0-D74C-A186-B15D676DD5F0}" type="presOf" srcId="{68112FE5-CB38-AE42-9EA6-EB656AF841BE}" destId="{093FC70B-C51D-F54B-8764-EBF107A7B21F}" srcOrd="0" destOrd="0" presId="urn:microsoft.com/office/officeart/2005/8/layout/cycle4"/>
    <dgm:cxn modelId="{BDE5D599-8CA3-7D4B-9773-F13C8661678A}" srcId="{C38556BA-D35E-AC4B-8810-DACD26206099}" destId="{FDF50993-DFE1-FC40-BA47-B3B5462D49EF}" srcOrd="1" destOrd="0" parTransId="{6662EE1D-3F2E-C34C-9233-74D0AB505D4E}" sibTransId="{F0370262-B00B-4E43-94D6-591AB012435A}"/>
    <dgm:cxn modelId="{00FB1E9C-77FE-E049-8998-78A78500DE57}" type="presOf" srcId="{A74BAB88-5FC6-4043-BA13-AA622C690D80}" destId="{B8C57CAD-1700-F141-9B9D-18F9037FFDB7}" srcOrd="0" destOrd="2" presId="urn:microsoft.com/office/officeart/2005/8/layout/cycle4"/>
    <dgm:cxn modelId="{4203CBB4-3639-8D49-B01C-E4C07B04CB2A}" type="presOf" srcId="{FDF50993-DFE1-FC40-BA47-B3B5462D49EF}" destId="{6B96668C-3845-3A43-A487-0A175CE106AA}" srcOrd="1" destOrd="1" presId="urn:microsoft.com/office/officeart/2005/8/layout/cycle4"/>
    <dgm:cxn modelId="{86209EB6-9D65-614E-B2F3-A4CAC0C4DE2D}" type="presOf" srcId="{047FCEF4-4A5B-9541-9D7E-A3581A058B65}" destId="{68844479-DBF1-8A46-A12E-0BBAD772C5CB}" srcOrd="0" destOrd="0" presId="urn:microsoft.com/office/officeart/2005/8/layout/cycle4"/>
    <dgm:cxn modelId="{2881A5B6-1A0A-B840-8FAB-609DC6DE408A}" type="presOf" srcId="{0637FBBC-3382-F442-BF58-456FBFB55FB2}" destId="{257A2DA2-25DD-9F44-81FF-ACD7FD3E7234}" srcOrd="1" destOrd="1" presId="urn:microsoft.com/office/officeart/2005/8/layout/cycle4"/>
    <dgm:cxn modelId="{388A68BB-69CD-0C47-92C1-87A53297B0B6}" type="presOf" srcId="{FDF50993-DFE1-FC40-BA47-B3B5462D49EF}" destId="{C9F2CF39-C39B-6244-8D74-308C1ACC33BB}" srcOrd="0" destOrd="1" presId="urn:microsoft.com/office/officeart/2005/8/layout/cycle4"/>
    <dgm:cxn modelId="{EE32F2C0-1139-F047-AEA9-C585848BBE3D}" type="presOf" srcId="{F7700B0F-9A98-AF4C-B5F9-D3C770E631EC}" destId="{E5C5163D-F0CD-094C-8978-86359007D503}" srcOrd="1" destOrd="1" presId="urn:microsoft.com/office/officeart/2005/8/layout/cycle4"/>
    <dgm:cxn modelId="{684934CE-5F74-FD46-869A-F4C6BFA852C7}" type="presOf" srcId="{0637FBBC-3382-F442-BF58-456FBFB55FB2}" destId="{68844479-DBF1-8A46-A12E-0BBAD772C5CB}" srcOrd="0" destOrd="1" presId="urn:microsoft.com/office/officeart/2005/8/layout/cycle4"/>
    <dgm:cxn modelId="{A78D0ACF-EC8F-6E44-A2C8-0CE3D3924A39}" srcId="{D865BDA4-9D6E-2747-BF9F-A52F657D492B}" destId="{3AB218C1-82D3-EB48-B2CA-6D1066DB4291}" srcOrd="1" destOrd="0" parTransId="{8CFC595F-5A3E-7547-BAE5-950C43CA35B1}" sibTransId="{2E995890-2618-EB4C-8960-AB324D9E0D6C}"/>
    <dgm:cxn modelId="{52CD39DF-2AA9-4E48-A6B2-AE8C3DD3280E}" type="presOf" srcId="{D865BDA4-9D6E-2747-BF9F-A52F657D492B}" destId="{A0E1EC3C-8E5D-484D-A287-7965FE798E75}" srcOrd="0" destOrd="0" presId="urn:microsoft.com/office/officeart/2005/8/layout/cycle4"/>
    <dgm:cxn modelId="{CE960CE8-F22A-7D49-8040-E4664C7D4CD8}" type="presOf" srcId="{7B357E8D-7DA2-CF4C-925F-E21686F8460C}" destId="{F04C8FA3-3054-B34F-BBD8-AFE2605E036B}" srcOrd="1" destOrd="1" presId="urn:microsoft.com/office/officeart/2005/8/layout/cycle4"/>
    <dgm:cxn modelId="{7ACB19EC-B9DF-E249-9B3F-C9ABBBC32241}" srcId="{E8FAC47A-6BA1-A945-8D5D-6316F39D27D1}" destId="{D4ADC667-AFEE-2E49-8EC3-38DC91A80C9C}" srcOrd="0" destOrd="0" parTransId="{3928A5D7-5515-6E46-B8C3-3171467EB4F9}" sibTransId="{D65370B4-DB3A-2D4D-81CC-B2B59FB4C976}"/>
    <dgm:cxn modelId="{2D3893EE-AF9C-CD4B-9E40-0D6F6A4F5CA0}" srcId="{D865BDA4-9D6E-2747-BF9F-A52F657D492B}" destId="{E8FAC47A-6BA1-A945-8D5D-6316F39D27D1}" srcOrd="0" destOrd="0" parTransId="{A3E54CF2-2BB2-8D4E-ACBD-A66B466971E0}" sibTransId="{27AD5ABA-9681-5D42-9498-A1465C60E866}"/>
    <dgm:cxn modelId="{57D787F8-80B5-B344-9010-0F1FA6BF9B65}" type="presOf" srcId="{047FCEF4-4A5B-9541-9D7E-A3581A058B65}" destId="{257A2DA2-25DD-9F44-81FF-ACD7FD3E7234}" srcOrd="1" destOrd="0" presId="urn:microsoft.com/office/officeart/2005/8/layout/cycle4"/>
    <dgm:cxn modelId="{66653ECB-BA00-EC42-9380-D558D777A926}" type="presParOf" srcId="{A0E1EC3C-8E5D-484D-A287-7965FE798E75}" destId="{8970D9DA-53C6-024B-8D64-43A173279B9E}" srcOrd="0" destOrd="0" presId="urn:microsoft.com/office/officeart/2005/8/layout/cycle4"/>
    <dgm:cxn modelId="{207B8142-1BB1-3246-AFE8-9CC661AE23E3}" type="presParOf" srcId="{8970D9DA-53C6-024B-8D64-43A173279B9E}" destId="{7D1F2276-477E-144B-A4DC-72D30DE0764A}" srcOrd="0" destOrd="0" presId="urn:microsoft.com/office/officeart/2005/8/layout/cycle4"/>
    <dgm:cxn modelId="{2E316301-E955-D947-BE63-7E0542634BA0}" type="presParOf" srcId="{7D1F2276-477E-144B-A4DC-72D30DE0764A}" destId="{390AB91F-E7CC-9C49-B12A-ABE9DED4ED9A}" srcOrd="0" destOrd="0" presId="urn:microsoft.com/office/officeart/2005/8/layout/cycle4"/>
    <dgm:cxn modelId="{662F882C-D396-EF46-8BCD-6E2EA3864E0D}" type="presParOf" srcId="{7D1F2276-477E-144B-A4DC-72D30DE0764A}" destId="{E5C5163D-F0CD-094C-8978-86359007D503}" srcOrd="1" destOrd="0" presId="urn:microsoft.com/office/officeart/2005/8/layout/cycle4"/>
    <dgm:cxn modelId="{C9A01E59-EBB6-784A-B46D-5799692C37F2}" type="presParOf" srcId="{8970D9DA-53C6-024B-8D64-43A173279B9E}" destId="{DA8835E6-7E1E-4843-A085-EAEA326315CB}" srcOrd="1" destOrd="0" presId="urn:microsoft.com/office/officeart/2005/8/layout/cycle4"/>
    <dgm:cxn modelId="{D6D7985E-F314-E64F-9005-D52A85CC98D9}" type="presParOf" srcId="{DA8835E6-7E1E-4843-A085-EAEA326315CB}" destId="{68844479-DBF1-8A46-A12E-0BBAD772C5CB}" srcOrd="0" destOrd="0" presId="urn:microsoft.com/office/officeart/2005/8/layout/cycle4"/>
    <dgm:cxn modelId="{688A8411-C09B-FD4E-A25D-9977E1FA8601}" type="presParOf" srcId="{DA8835E6-7E1E-4843-A085-EAEA326315CB}" destId="{257A2DA2-25DD-9F44-81FF-ACD7FD3E7234}" srcOrd="1" destOrd="0" presId="urn:microsoft.com/office/officeart/2005/8/layout/cycle4"/>
    <dgm:cxn modelId="{E340BE0E-F870-2046-8A98-8458C847AEC1}" type="presParOf" srcId="{8970D9DA-53C6-024B-8D64-43A173279B9E}" destId="{C6A69764-E60B-8041-8738-0046E7CCF435}" srcOrd="2" destOrd="0" presId="urn:microsoft.com/office/officeart/2005/8/layout/cycle4"/>
    <dgm:cxn modelId="{1F4C5FBA-77A8-704E-A858-76C1B9240100}" type="presParOf" srcId="{C6A69764-E60B-8041-8738-0046E7CCF435}" destId="{C9F2CF39-C39B-6244-8D74-308C1ACC33BB}" srcOrd="0" destOrd="0" presId="urn:microsoft.com/office/officeart/2005/8/layout/cycle4"/>
    <dgm:cxn modelId="{49652148-95C3-EF45-A121-453E98F7D569}" type="presParOf" srcId="{C6A69764-E60B-8041-8738-0046E7CCF435}" destId="{6B96668C-3845-3A43-A487-0A175CE106AA}" srcOrd="1" destOrd="0" presId="urn:microsoft.com/office/officeart/2005/8/layout/cycle4"/>
    <dgm:cxn modelId="{8476937E-5111-9F46-B67B-EFCF9EEB00A1}" type="presParOf" srcId="{8970D9DA-53C6-024B-8D64-43A173279B9E}" destId="{BE2C33EC-1F4B-BB44-A3C5-3E32740F4072}" srcOrd="3" destOrd="0" presId="urn:microsoft.com/office/officeart/2005/8/layout/cycle4"/>
    <dgm:cxn modelId="{292E8EFA-AD8C-EE44-A753-5318830B6E21}" type="presParOf" srcId="{BE2C33EC-1F4B-BB44-A3C5-3E32740F4072}" destId="{B8C57CAD-1700-F141-9B9D-18F9037FFDB7}" srcOrd="0" destOrd="0" presId="urn:microsoft.com/office/officeart/2005/8/layout/cycle4"/>
    <dgm:cxn modelId="{6E1E3D9A-F079-FC42-BAB8-05B753799A04}" type="presParOf" srcId="{BE2C33EC-1F4B-BB44-A3C5-3E32740F4072}" destId="{F04C8FA3-3054-B34F-BBD8-AFE2605E036B}" srcOrd="1" destOrd="0" presId="urn:microsoft.com/office/officeart/2005/8/layout/cycle4"/>
    <dgm:cxn modelId="{F9B6D5F0-D4F3-C54C-BD53-DD12D4FC469A}" type="presParOf" srcId="{8970D9DA-53C6-024B-8D64-43A173279B9E}" destId="{4DD70532-AE51-F849-8572-327F04BB4E3B}" srcOrd="4" destOrd="0" presId="urn:microsoft.com/office/officeart/2005/8/layout/cycle4"/>
    <dgm:cxn modelId="{326D727C-484D-3C47-996A-3CBC040FD0DF}" type="presParOf" srcId="{A0E1EC3C-8E5D-484D-A287-7965FE798E75}" destId="{7FDBC104-8FC0-3C4D-A922-7AB381E5C742}" srcOrd="1" destOrd="0" presId="urn:microsoft.com/office/officeart/2005/8/layout/cycle4"/>
    <dgm:cxn modelId="{AB1DAE5B-1D94-6B4C-9584-6D222907F23E}" type="presParOf" srcId="{7FDBC104-8FC0-3C4D-A922-7AB381E5C742}" destId="{0E929B86-86FE-7B43-AE71-B9F20BB2AB13}" srcOrd="0" destOrd="0" presId="urn:microsoft.com/office/officeart/2005/8/layout/cycle4"/>
    <dgm:cxn modelId="{FC2B4C95-416F-C24A-9488-D57F4DF441EC}" type="presParOf" srcId="{7FDBC104-8FC0-3C4D-A922-7AB381E5C742}" destId="{9FA48EDD-DE52-354E-A924-F21EEE0548D1}" srcOrd="1" destOrd="0" presId="urn:microsoft.com/office/officeart/2005/8/layout/cycle4"/>
    <dgm:cxn modelId="{2BBB0BB7-4C33-3B49-A3AA-2B60EC132FF7}" type="presParOf" srcId="{7FDBC104-8FC0-3C4D-A922-7AB381E5C742}" destId="{01FA6507-8BF2-5B4D-BDDE-77CA4DC37ACA}" srcOrd="2" destOrd="0" presId="urn:microsoft.com/office/officeart/2005/8/layout/cycle4"/>
    <dgm:cxn modelId="{76A5FCE6-FF1C-B743-B815-61565C82FA05}" type="presParOf" srcId="{7FDBC104-8FC0-3C4D-A922-7AB381E5C742}" destId="{093FC70B-C51D-F54B-8764-EBF107A7B21F}" srcOrd="3" destOrd="0" presId="urn:microsoft.com/office/officeart/2005/8/layout/cycle4"/>
    <dgm:cxn modelId="{FEDD3F1A-2A3B-F14E-B51F-E7F001B5823A}" type="presParOf" srcId="{7FDBC104-8FC0-3C4D-A922-7AB381E5C742}" destId="{4C22ADE9-4A7D-0647-A003-0F2985273019}" srcOrd="4" destOrd="0" presId="urn:microsoft.com/office/officeart/2005/8/layout/cycle4"/>
    <dgm:cxn modelId="{60E8B26F-2BFB-474C-8F2F-DC03949408FB}" type="presParOf" srcId="{A0E1EC3C-8E5D-484D-A287-7965FE798E75}" destId="{6CD86279-550F-424A-8EE2-E3CDF63DC5A0}" srcOrd="2" destOrd="0" presId="urn:microsoft.com/office/officeart/2005/8/layout/cycle4"/>
    <dgm:cxn modelId="{BC5BA28A-3CD3-2B48-A2D3-BE0B6146A9F8}" type="presParOf" srcId="{A0E1EC3C-8E5D-484D-A287-7965FE798E75}" destId="{7B79C705-0499-274A-8A21-8409DA2D6F3A}"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DBFA56-D1C5-4DDA-9507-79DD936CBB03}"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B78BE481-6868-4B5B-9FD1-38CCF967F9FF}">
      <dgm:prSet/>
      <dgm:spPr/>
      <dgm:t>
        <a:bodyPr/>
        <a:lstStyle/>
        <a:p>
          <a:pPr>
            <a:lnSpc>
              <a:spcPct val="100000"/>
            </a:lnSpc>
            <a:defRPr b="1"/>
          </a:pPr>
          <a:r>
            <a:rPr lang="en-IN" b="1" i="0" dirty="0"/>
            <a:t>Non-Critical Items</a:t>
          </a:r>
          <a:endParaRPr lang="en-US" dirty="0"/>
        </a:p>
      </dgm:t>
    </dgm:pt>
    <dgm:pt modelId="{0E04A134-6176-4FFE-A29D-15E5F3726C4D}" type="parTrans" cxnId="{5E3DD14A-ADD2-472E-91B6-0C77C3FAAF8E}">
      <dgm:prSet/>
      <dgm:spPr/>
      <dgm:t>
        <a:bodyPr/>
        <a:lstStyle/>
        <a:p>
          <a:endParaRPr lang="en-US"/>
        </a:p>
      </dgm:t>
    </dgm:pt>
    <dgm:pt modelId="{E62050E3-9DFD-4B00-896A-185416656164}" type="sibTrans" cxnId="{5E3DD14A-ADD2-472E-91B6-0C77C3FAAF8E}">
      <dgm:prSet/>
      <dgm:spPr/>
      <dgm:t>
        <a:bodyPr/>
        <a:lstStyle/>
        <a:p>
          <a:endParaRPr lang="en-US"/>
        </a:p>
      </dgm:t>
    </dgm:pt>
    <dgm:pt modelId="{5C67AADA-F15B-450A-8E96-075D8DA9D8CD}">
      <dgm:prSet/>
      <dgm:spPr/>
      <dgm:t>
        <a:bodyPr/>
        <a:lstStyle/>
        <a:p>
          <a:pPr algn="ctr">
            <a:lnSpc>
              <a:spcPct val="100000"/>
            </a:lnSpc>
          </a:pPr>
          <a:r>
            <a:rPr lang="en-IN" b="0" i="0" dirty="0"/>
            <a:t>Cost optimization</a:t>
          </a:r>
          <a:endParaRPr lang="en-US" dirty="0"/>
        </a:p>
      </dgm:t>
    </dgm:pt>
    <dgm:pt modelId="{C597F734-DB94-4354-9745-CF21B7C1365A}" type="parTrans" cxnId="{F4927E49-EBC7-4D5E-9680-22259675A1AB}">
      <dgm:prSet/>
      <dgm:spPr/>
      <dgm:t>
        <a:bodyPr/>
        <a:lstStyle/>
        <a:p>
          <a:endParaRPr lang="en-US"/>
        </a:p>
      </dgm:t>
    </dgm:pt>
    <dgm:pt modelId="{F4F9D4A7-6068-4B66-BCED-BBCC56A750A4}" type="sibTrans" cxnId="{F4927E49-EBC7-4D5E-9680-22259675A1AB}">
      <dgm:prSet/>
      <dgm:spPr/>
      <dgm:t>
        <a:bodyPr/>
        <a:lstStyle/>
        <a:p>
          <a:endParaRPr lang="en-US"/>
        </a:p>
      </dgm:t>
    </dgm:pt>
    <dgm:pt modelId="{094BFED0-FBF7-4B7E-8465-F88156AA9C8C}">
      <dgm:prSet/>
      <dgm:spPr/>
      <dgm:t>
        <a:bodyPr/>
        <a:lstStyle/>
        <a:p>
          <a:pPr>
            <a:lnSpc>
              <a:spcPct val="100000"/>
            </a:lnSpc>
            <a:defRPr b="1"/>
          </a:pPr>
          <a:r>
            <a:rPr lang="en-IN" b="1" i="0" dirty="0"/>
            <a:t>Leverage Items</a:t>
          </a:r>
          <a:endParaRPr lang="en-US" dirty="0"/>
        </a:p>
      </dgm:t>
    </dgm:pt>
    <dgm:pt modelId="{C2E99975-2059-4964-938C-8EBFEE6D072A}" type="parTrans" cxnId="{15063A4F-E261-4085-AD90-4A2BF856E285}">
      <dgm:prSet/>
      <dgm:spPr/>
      <dgm:t>
        <a:bodyPr/>
        <a:lstStyle/>
        <a:p>
          <a:endParaRPr lang="en-US"/>
        </a:p>
      </dgm:t>
    </dgm:pt>
    <dgm:pt modelId="{63B0A9EF-278E-4C56-AF27-92A41854B478}" type="sibTrans" cxnId="{15063A4F-E261-4085-AD90-4A2BF856E285}">
      <dgm:prSet/>
      <dgm:spPr/>
      <dgm:t>
        <a:bodyPr/>
        <a:lstStyle/>
        <a:p>
          <a:endParaRPr lang="en-US"/>
        </a:p>
      </dgm:t>
    </dgm:pt>
    <dgm:pt modelId="{EFAAD496-84F5-4425-874E-E69B4C5C08B1}">
      <dgm:prSet/>
      <dgm:spPr/>
      <dgm:t>
        <a:bodyPr/>
        <a:lstStyle/>
        <a:p>
          <a:pPr algn="ctr">
            <a:lnSpc>
              <a:spcPct val="100000"/>
            </a:lnSpc>
          </a:pPr>
          <a:r>
            <a:rPr lang="en-IN" b="0" i="0" dirty="0"/>
            <a:t>Cost control and supplier competition</a:t>
          </a:r>
          <a:endParaRPr lang="en-US" dirty="0"/>
        </a:p>
      </dgm:t>
    </dgm:pt>
    <dgm:pt modelId="{3B132E30-8B28-4E18-8FBF-9497C3AF8DE8}" type="parTrans" cxnId="{24A199C2-BD48-4DC4-9234-04A63D13D7F6}">
      <dgm:prSet/>
      <dgm:spPr/>
      <dgm:t>
        <a:bodyPr/>
        <a:lstStyle/>
        <a:p>
          <a:endParaRPr lang="en-US"/>
        </a:p>
      </dgm:t>
    </dgm:pt>
    <dgm:pt modelId="{E362F662-7C7C-4BC5-A43F-BA3DB240910E}" type="sibTrans" cxnId="{24A199C2-BD48-4DC4-9234-04A63D13D7F6}">
      <dgm:prSet/>
      <dgm:spPr/>
      <dgm:t>
        <a:bodyPr/>
        <a:lstStyle/>
        <a:p>
          <a:endParaRPr lang="en-US"/>
        </a:p>
      </dgm:t>
    </dgm:pt>
    <dgm:pt modelId="{D512742E-9AC3-46C0-ABE3-1D8BC4BA2F37}">
      <dgm:prSet/>
      <dgm:spPr/>
      <dgm:t>
        <a:bodyPr/>
        <a:lstStyle/>
        <a:p>
          <a:pPr>
            <a:lnSpc>
              <a:spcPct val="100000"/>
            </a:lnSpc>
            <a:defRPr b="1"/>
          </a:pPr>
          <a:r>
            <a:rPr lang="en-IN" b="1" i="0" dirty="0"/>
            <a:t>Bottleneck Items</a:t>
          </a:r>
          <a:endParaRPr lang="en-US" dirty="0"/>
        </a:p>
      </dgm:t>
    </dgm:pt>
    <dgm:pt modelId="{6A3D6F27-16D1-48F5-A757-B50DFD1BA808}" type="parTrans" cxnId="{275648D7-0F7A-4302-BE1E-2CEB11AD47CD}">
      <dgm:prSet/>
      <dgm:spPr/>
      <dgm:t>
        <a:bodyPr/>
        <a:lstStyle/>
        <a:p>
          <a:endParaRPr lang="en-US"/>
        </a:p>
      </dgm:t>
    </dgm:pt>
    <dgm:pt modelId="{6383EFC8-AE4D-4BD4-A4EE-FFBEF91DDA3B}" type="sibTrans" cxnId="{275648D7-0F7A-4302-BE1E-2CEB11AD47CD}">
      <dgm:prSet/>
      <dgm:spPr/>
      <dgm:t>
        <a:bodyPr/>
        <a:lstStyle/>
        <a:p>
          <a:endParaRPr lang="en-US"/>
        </a:p>
      </dgm:t>
    </dgm:pt>
    <dgm:pt modelId="{88953326-B543-44D6-A930-0150439F48D7}">
      <dgm:prSet/>
      <dgm:spPr/>
      <dgm:t>
        <a:bodyPr/>
        <a:lstStyle/>
        <a:p>
          <a:pPr algn="ctr">
            <a:lnSpc>
              <a:spcPct val="100000"/>
            </a:lnSpc>
          </a:pPr>
          <a:r>
            <a:rPr lang="en-IN" b="0" i="0" dirty="0"/>
            <a:t>Mitigating supply disruption risks</a:t>
          </a:r>
          <a:endParaRPr lang="en-US" dirty="0"/>
        </a:p>
      </dgm:t>
    </dgm:pt>
    <dgm:pt modelId="{C6723BF9-9058-49C9-A617-59F69C92BED6}" type="parTrans" cxnId="{0DAB6E86-1CE7-41EC-B9C1-D5F9034F53E0}">
      <dgm:prSet/>
      <dgm:spPr/>
      <dgm:t>
        <a:bodyPr/>
        <a:lstStyle/>
        <a:p>
          <a:endParaRPr lang="en-US"/>
        </a:p>
      </dgm:t>
    </dgm:pt>
    <dgm:pt modelId="{38E55215-12E7-48AF-A397-61B38AC572C6}" type="sibTrans" cxnId="{0DAB6E86-1CE7-41EC-B9C1-D5F9034F53E0}">
      <dgm:prSet/>
      <dgm:spPr/>
      <dgm:t>
        <a:bodyPr/>
        <a:lstStyle/>
        <a:p>
          <a:endParaRPr lang="en-US"/>
        </a:p>
      </dgm:t>
    </dgm:pt>
    <dgm:pt modelId="{EA046076-A300-4E79-8523-A63D0E6EB6D0}">
      <dgm:prSet/>
      <dgm:spPr/>
      <dgm:t>
        <a:bodyPr/>
        <a:lstStyle/>
        <a:p>
          <a:pPr>
            <a:lnSpc>
              <a:spcPct val="100000"/>
            </a:lnSpc>
            <a:defRPr b="1"/>
          </a:pPr>
          <a:r>
            <a:rPr lang="en-IN" b="1" i="0" dirty="0"/>
            <a:t>Strategic Items</a:t>
          </a:r>
          <a:endParaRPr lang="en-US" dirty="0"/>
        </a:p>
      </dgm:t>
    </dgm:pt>
    <dgm:pt modelId="{D7C2205A-AEE1-473F-A0AA-7CED536C2651}" type="parTrans" cxnId="{1AE13C86-4295-4007-92E9-686F98B56E3A}">
      <dgm:prSet/>
      <dgm:spPr/>
      <dgm:t>
        <a:bodyPr/>
        <a:lstStyle/>
        <a:p>
          <a:endParaRPr lang="en-US"/>
        </a:p>
      </dgm:t>
    </dgm:pt>
    <dgm:pt modelId="{FE07F2D6-70B9-4F7D-969E-EF34BA3E559C}" type="sibTrans" cxnId="{1AE13C86-4295-4007-92E9-686F98B56E3A}">
      <dgm:prSet/>
      <dgm:spPr/>
      <dgm:t>
        <a:bodyPr/>
        <a:lstStyle/>
        <a:p>
          <a:endParaRPr lang="en-US"/>
        </a:p>
      </dgm:t>
    </dgm:pt>
    <dgm:pt modelId="{F1C42EE4-5EFF-4610-8600-E93C8BE20030}">
      <dgm:prSet/>
      <dgm:spPr/>
      <dgm:t>
        <a:bodyPr/>
        <a:lstStyle/>
        <a:p>
          <a:pPr algn="ctr">
            <a:lnSpc>
              <a:spcPct val="100000"/>
            </a:lnSpc>
          </a:pPr>
          <a:r>
            <a:rPr lang="en-IN" b="0" i="0" dirty="0"/>
            <a:t>Securing supply, innovation, and long-term partnerships</a:t>
          </a:r>
          <a:endParaRPr lang="en-US" dirty="0"/>
        </a:p>
      </dgm:t>
    </dgm:pt>
    <dgm:pt modelId="{8E5E3411-85BD-4722-A4E8-84F4C980C7F7}" type="parTrans" cxnId="{B1F3A7C3-8F42-4C87-8130-57EF59C72CED}">
      <dgm:prSet/>
      <dgm:spPr/>
      <dgm:t>
        <a:bodyPr/>
        <a:lstStyle/>
        <a:p>
          <a:endParaRPr lang="en-US"/>
        </a:p>
      </dgm:t>
    </dgm:pt>
    <dgm:pt modelId="{40AD9367-258C-444E-A1F2-1C2A19440B5E}" type="sibTrans" cxnId="{B1F3A7C3-8F42-4C87-8130-57EF59C72CED}">
      <dgm:prSet/>
      <dgm:spPr/>
      <dgm:t>
        <a:bodyPr/>
        <a:lstStyle/>
        <a:p>
          <a:endParaRPr lang="en-US"/>
        </a:p>
      </dgm:t>
    </dgm:pt>
    <dgm:pt modelId="{6F3859AD-E967-427F-9CE2-A1E3107C3D08}" type="pres">
      <dgm:prSet presAssocID="{27DBFA56-D1C5-4DDA-9507-79DD936CBB03}" presName="root" presStyleCnt="0">
        <dgm:presLayoutVars>
          <dgm:dir/>
          <dgm:resizeHandles val="exact"/>
        </dgm:presLayoutVars>
      </dgm:prSet>
      <dgm:spPr/>
    </dgm:pt>
    <dgm:pt modelId="{AE0C042E-AEE3-4FDE-B554-FB2654D9A732}" type="pres">
      <dgm:prSet presAssocID="{B78BE481-6868-4B5B-9FD1-38CCF967F9FF}" presName="compNode" presStyleCnt="0"/>
      <dgm:spPr/>
    </dgm:pt>
    <dgm:pt modelId="{3850B8BC-965C-4AFE-A39B-CEB31735623D}" type="pres">
      <dgm:prSet presAssocID="{B78BE481-6868-4B5B-9FD1-38CCF967F9FF}" presName="iconRect" presStyleLbl="node1" presStyleIdx="0" presStyleCnt="4" custLinFactNeighborX="85706" custLinFactNeighborY="573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enn Diagram"/>
        </a:ext>
      </dgm:extLst>
    </dgm:pt>
    <dgm:pt modelId="{118F85ED-820D-4FA3-8336-FED74D1BD722}" type="pres">
      <dgm:prSet presAssocID="{B78BE481-6868-4B5B-9FD1-38CCF967F9FF}" presName="iconSpace" presStyleCnt="0"/>
      <dgm:spPr/>
    </dgm:pt>
    <dgm:pt modelId="{AE514D77-243D-46C3-95BF-E8064CD5902C}" type="pres">
      <dgm:prSet presAssocID="{B78BE481-6868-4B5B-9FD1-38CCF967F9FF}" presName="parTx" presStyleLbl="revTx" presStyleIdx="0" presStyleCnt="8">
        <dgm:presLayoutVars>
          <dgm:chMax val="0"/>
          <dgm:chPref val="0"/>
        </dgm:presLayoutVars>
      </dgm:prSet>
      <dgm:spPr/>
    </dgm:pt>
    <dgm:pt modelId="{4B5710F6-4610-4308-B680-818FE18E6D41}" type="pres">
      <dgm:prSet presAssocID="{B78BE481-6868-4B5B-9FD1-38CCF967F9FF}" presName="txSpace" presStyleCnt="0"/>
      <dgm:spPr/>
    </dgm:pt>
    <dgm:pt modelId="{340437B1-E390-4E7B-B796-4F98C607D588}" type="pres">
      <dgm:prSet presAssocID="{B78BE481-6868-4B5B-9FD1-38CCF967F9FF}" presName="desTx" presStyleLbl="revTx" presStyleIdx="1" presStyleCnt="8">
        <dgm:presLayoutVars/>
      </dgm:prSet>
      <dgm:spPr/>
    </dgm:pt>
    <dgm:pt modelId="{CF5882A5-2566-44F6-8706-0B36AE29E891}" type="pres">
      <dgm:prSet presAssocID="{E62050E3-9DFD-4B00-896A-185416656164}" presName="sibTrans" presStyleCnt="0"/>
      <dgm:spPr/>
    </dgm:pt>
    <dgm:pt modelId="{9F871011-34FF-45DA-9558-A4FD8EB60D62}" type="pres">
      <dgm:prSet presAssocID="{094BFED0-FBF7-4B7E-8465-F88156AA9C8C}" presName="compNode" presStyleCnt="0"/>
      <dgm:spPr/>
    </dgm:pt>
    <dgm:pt modelId="{C43D0F68-C60E-4653-9F30-E969BC8877BA}" type="pres">
      <dgm:prSet presAssocID="{094BFED0-FBF7-4B7E-8465-F88156AA9C8C}" presName="iconRect" presStyleLbl="node1" presStyleIdx="1" presStyleCnt="4" custLinFactNeighborX="62180" custLinFactNeighborY="573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873D44B6-28AD-4AC9-A182-1F8C810B52E4}" type="pres">
      <dgm:prSet presAssocID="{094BFED0-FBF7-4B7E-8465-F88156AA9C8C}" presName="iconSpace" presStyleCnt="0"/>
      <dgm:spPr/>
    </dgm:pt>
    <dgm:pt modelId="{2418D9D8-D707-4254-9F00-B26E737C817A}" type="pres">
      <dgm:prSet presAssocID="{094BFED0-FBF7-4B7E-8465-F88156AA9C8C}" presName="parTx" presStyleLbl="revTx" presStyleIdx="2" presStyleCnt="8" custLinFactNeighborX="8750">
        <dgm:presLayoutVars>
          <dgm:chMax val="0"/>
          <dgm:chPref val="0"/>
        </dgm:presLayoutVars>
      </dgm:prSet>
      <dgm:spPr/>
    </dgm:pt>
    <dgm:pt modelId="{B0E1F045-9B90-4E6B-A76C-0BCE328E510F}" type="pres">
      <dgm:prSet presAssocID="{094BFED0-FBF7-4B7E-8465-F88156AA9C8C}" presName="txSpace" presStyleCnt="0"/>
      <dgm:spPr/>
    </dgm:pt>
    <dgm:pt modelId="{B2C58930-9E39-4DA6-AED0-E3B91C7FA32C}" type="pres">
      <dgm:prSet presAssocID="{094BFED0-FBF7-4B7E-8465-F88156AA9C8C}" presName="desTx" presStyleLbl="revTx" presStyleIdx="3" presStyleCnt="8">
        <dgm:presLayoutVars/>
      </dgm:prSet>
      <dgm:spPr/>
    </dgm:pt>
    <dgm:pt modelId="{108A6CBF-2AB9-4BA1-B41D-546F043E953A}" type="pres">
      <dgm:prSet presAssocID="{63B0A9EF-278E-4C56-AF27-92A41854B478}" presName="sibTrans" presStyleCnt="0"/>
      <dgm:spPr/>
    </dgm:pt>
    <dgm:pt modelId="{07D534B5-3CAA-4C71-90AD-AC064C08081E}" type="pres">
      <dgm:prSet presAssocID="{D512742E-9AC3-46C0-ABE3-1D8BC4BA2F37}" presName="compNode" presStyleCnt="0"/>
      <dgm:spPr/>
    </dgm:pt>
    <dgm:pt modelId="{BE668964-F2A2-41F1-A3EB-1D513624EE92}" type="pres">
      <dgm:prSet presAssocID="{D512742E-9AC3-46C0-ABE3-1D8BC4BA2F37}" presName="iconRect" presStyleLbl="node1" presStyleIdx="2" presStyleCnt="4" custLinFactNeighborX="78985" custLinFactNeighborY="573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9D0C5C6C-2F0D-484F-9FF4-AE83D5123102}" type="pres">
      <dgm:prSet presAssocID="{D512742E-9AC3-46C0-ABE3-1D8BC4BA2F37}" presName="iconSpace" presStyleCnt="0"/>
      <dgm:spPr/>
    </dgm:pt>
    <dgm:pt modelId="{168D3D00-A58E-4EE5-A797-39E921717121}" type="pres">
      <dgm:prSet presAssocID="{D512742E-9AC3-46C0-ABE3-1D8BC4BA2F37}" presName="parTx" presStyleLbl="revTx" presStyleIdx="4" presStyleCnt="8">
        <dgm:presLayoutVars>
          <dgm:chMax val="0"/>
          <dgm:chPref val="0"/>
        </dgm:presLayoutVars>
      </dgm:prSet>
      <dgm:spPr/>
    </dgm:pt>
    <dgm:pt modelId="{E008D06A-7054-4904-8D86-5DC40D6B691B}" type="pres">
      <dgm:prSet presAssocID="{D512742E-9AC3-46C0-ABE3-1D8BC4BA2F37}" presName="txSpace" presStyleCnt="0"/>
      <dgm:spPr/>
    </dgm:pt>
    <dgm:pt modelId="{38B06384-3E81-45F1-9AB4-BA56B2CCCF51}" type="pres">
      <dgm:prSet presAssocID="{D512742E-9AC3-46C0-ABE3-1D8BC4BA2F37}" presName="desTx" presStyleLbl="revTx" presStyleIdx="5" presStyleCnt="8">
        <dgm:presLayoutVars/>
      </dgm:prSet>
      <dgm:spPr/>
    </dgm:pt>
    <dgm:pt modelId="{60EDED03-6730-4F09-81CB-4C5895CBB9A0}" type="pres">
      <dgm:prSet presAssocID="{6383EFC8-AE4D-4BD4-A4EE-FFBEF91DDA3B}" presName="sibTrans" presStyleCnt="0"/>
      <dgm:spPr/>
    </dgm:pt>
    <dgm:pt modelId="{516D533C-83FD-4735-AD9D-83FDA9015DB4}" type="pres">
      <dgm:prSet presAssocID="{EA046076-A300-4E79-8523-A63D0E6EB6D0}" presName="compNode" presStyleCnt="0"/>
      <dgm:spPr/>
    </dgm:pt>
    <dgm:pt modelId="{AD813B0C-6E30-4C94-992D-0AF8D2C57A58}" type="pres">
      <dgm:prSet presAssocID="{EA046076-A300-4E79-8523-A63D0E6EB6D0}" presName="iconRect" presStyleLbl="node1" presStyleIdx="3" presStyleCnt="4" custLinFactNeighborX="65541" custLinFactNeighborY="573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96E660BC-0EFF-4C33-A7B2-7F106FFB4BBA}" type="pres">
      <dgm:prSet presAssocID="{EA046076-A300-4E79-8523-A63D0E6EB6D0}" presName="iconSpace" presStyleCnt="0"/>
      <dgm:spPr/>
    </dgm:pt>
    <dgm:pt modelId="{F6E52A35-B301-4EF6-B844-F38D1D2898AA}" type="pres">
      <dgm:prSet presAssocID="{EA046076-A300-4E79-8523-A63D0E6EB6D0}" presName="parTx" presStyleLbl="revTx" presStyleIdx="6" presStyleCnt="8">
        <dgm:presLayoutVars>
          <dgm:chMax val="0"/>
          <dgm:chPref val="0"/>
        </dgm:presLayoutVars>
      </dgm:prSet>
      <dgm:spPr/>
    </dgm:pt>
    <dgm:pt modelId="{92743EA4-E800-4073-9726-A81DEBC6D528}" type="pres">
      <dgm:prSet presAssocID="{EA046076-A300-4E79-8523-A63D0E6EB6D0}" presName="txSpace" presStyleCnt="0"/>
      <dgm:spPr/>
    </dgm:pt>
    <dgm:pt modelId="{58DD0270-5479-4362-8104-53509C66DDA1}" type="pres">
      <dgm:prSet presAssocID="{EA046076-A300-4E79-8523-A63D0E6EB6D0}" presName="desTx" presStyleLbl="revTx" presStyleIdx="7" presStyleCnt="8" custLinFactNeighborX="-8235" custLinFactNeighborY="3589">
        <dgm:presLayoutVars/>
      </dgm:prSet>
      <dgm:spPr/>
    </dgm:pt>
  </dgm:ptLst>
  <dgm:cxnLst>
    <dgm:cxn modelId="{5345F03E-9FE0-46A0-9300-1FDE3B05266E}" type="presOf" srcId="{F1C42EE4-5EFF-4610-8600-E93C8BE20030}" destId="{58DD0270-5479-4362-8104-53509C66DDA1}" srcOrd="0" destOrd="0" presId="urn:microsoft.com/office/officeart/2018/2/layout/IconLabelDescriptionList"/>
    <dgm:cxn modelId="{F4927E49-EBC7-4D5E-9680-22259675A1AB}" srcId="{B78BE481-6868-4B5B-9FD1-38CCF967F9FF}" destId="{5C67AADA-F15B-450A-8E96-075D8DA9D8CD}" srcOrd="0" destOrd="0" parTransId="{C597F734-DB94-4354-9745-CF21B7C1365A}" sibTransId="{F4F9D4A7-6068-4B66-BCED-BBCC56A750A4}"/>
    <dgm:cxn modelId="{5E3DD14A-ADD2-472E-91B6-0C77C3FAAF8E}" srcId="{27DBFA56-D1C5-4DDA-9507-79DD936CBB03}" destId="{B78BE481-6868-4B5B-9FD1-38CCF967F9FF}" srcOrd="0" destOrd="0" parTransId="{0E04A134-6176-4FFE-A29D-15E5F3726C4D}" sibTransId="{E62050E3-9DFD-4B00-896A-185416656164}"/>
    <dgm:cxn modelId="{15063A4F-E261-4085-AD90-4A2BF856E285}" srcId="{27DBFA56-D1C5-4DDA-9507-79DD936CBB03}" destId="{094BFED0-FBF7-4B7E-8465-F88156AA9C8C}" srcOrd="1" destOrd="0" parTransId="{C2E99975-2059-4964-938C-8EBFEE6D072A}" sibTransId="{63B0A9EF-278E-4C56-AF27-92A41854B478}"/>
    <dgm:cxn modelId="{C14DE65A-F701-4E40-B5BF-8BFBA7FA77DE}" type="presOf" srcId="{EA046076-A300-4E79-8523-A63D0E6EB6D0}" destId="{F6E52A35-B301-4EF6-B844-F38D1D2898AA}" srcOrd="0" destOrd="0" presId="urn:microsoft.com/office/officeart/2018/2/layout/IconLabelDescriptionList"/>
    <dgm:cxn modelId="{A8675F66-F20F-48B7-9500-8D15C4725626}" type="presOf" srcId="{094BFED0-FBF7-4B7E-8465-F88156AA9C8C}" destId="{2418D9D8-D707-4254-9F00-B26E737C817A}" srcOrd="0" destOrd="0" presId="urn:microsoft.com/office/officeart/2018/2/layout/IconLabelDescriptionList"/>
    <dgm:cxn modelId="{1AE13C86-4295-4007-92E9-686F98B56E3A}" srcId="{27DBFA56-D1C5-4DDA-9507-79DD936CBB03}" destId="{EA046076-A300-4E79-8523-A63D0E6EB6D0}" srcOrd="3" destOrd="0" parTransId="{D7C2205A-AEE1-473F-A0AA-7CED536C2651}" sibTransId="{FE07F2D6-70B9-4F7D-969E-EF34BA3E559C}"/>
    <dgm:cxn modelId="{0DAB6E86-1CE7-41EC-B9C1-D5F9034F53E0}" srcId="{D512742E-9AC3-46C0-ABE3-1D8BC4BA2F37}" destId="{88953326-B543-44D6-A930-0150439F48D7}" srcOrd="0" destOrd="0" parTransId="{C6723BF9-9058-49C9-A617-59F69C92BED6}" sibTransId="{38E55215-12E7-48AF-A397-61B38AC572C6}"/>
    <dgm:cxn modelId="{24A199C2-BD48-4DC4-9234-04A63D13D7F6}" srcId="{094BFED0-FBF7-4B7E-8465-F88156AA9C8C}" destId="{EFAAD496-84F5-4425-874E-E69B4C5C08B1}" srcOrd="0" destOrd="0" parTransId="{3B132E30-8B28-4E18-8FBF-9497C3AF8DE8}" sibTransId="{E362F662-7C7C-4BC5-A43F-BA3DB240910E}"/>
    <dgm:cxn modelId="{B1F3A7C3-8F42-4C87-8130-57EF59C72CED}" srcId="{EA046076-A300-4E79-8523-A63D0E6EB6D0}" destId="{F1C42EE4-5EFF-4610-8600-E93C8BE20030}" srcOrd="0" destOrd="0" parTransId="{8E5E3411-85BD-4722-A4E8-84F4C980C7F7}" sibTransId="{40AD9367-258C-444E-A1F2-1C2A19440B5E}"/>
    <dgm:cxn modelId="{C696B3C9-3126-4614-A8D2-757663E08C00}" type="presOf" srcId="{D512742E-9AC3-46C0-ABE3-1D8BC4BA2F37}" destId="{168D3D00-A58E-4EE5-A797-39E921717121}" srcOrd="0" destOrd="0" presId="urn:microsoft.com/office/officeart/2018/2/layout/IconLabelDescriptionList"/>
    <dgm:cxn modelId="{028D04D0-63F8-46D4-8DB8-7F608EB82382}" type="presOf" srcId="{5C67AADA-F15B-450A-8E96-075D8DA9D8CD}" destId="{340437B1-E390-4E7B-B796-4F98C607D588}" srcOrd="0" destOrd="0" presId="urn:microsoft.com/office/officeart/2018/2/layout/IconLabelDescriptionList"/>
    <dgm:cxn modelId="{CF6683D3-D0FB-4A99-8F2A-8E52654E29D9}" type="presOf" srcId="{88953326-B543-44D6-A930-0150439F48D7}" destId="{38B06384-3E81-45F1-9AB4-BA56B2CCCF51}" srcOrd="0" destOrd="0" presId="urn:microsoft.com/office/officeart/2018/2/layout/IconLabelDescriptionList"/>
    <dgm:cxn modelId="{275648D7-0F7A-4302-BE1E-2CEB11AD47CD}" srcId="{27DBFA56-D1C5-4DDA-9507-79DD936CBB03}" destId="{D512742E-9AC3-46C0-ABE3-1D8BC4BA2F37}" srcOrd="2" destOrd="0" parTransId="{6A3D6F27-16D1-48F5-A757-B50DFD1BA808}" sibTransId="{6383EFC8-AE4D-4BD4-A4EE-FFBEF91DDA3B}"/>
    <dgm:cxn modelId="{11EF13DA-B371-4EEE-8036-4A1544437AEB}" type="presOf" srcId="{B78BE481-6868-4B5B-9FD1-38CCF967F9FF}" destId="{AE514D77-243D-46C3-95BF-E8064CD5902C}" srcOrd="0" destOrd="0" presId="urn:microsoft.com/office/officeart/2018/2/layout/IconLabelDescriptionList"/>
    <dgm:cxn modelId="{F57B1CF6-A21A-4C02-BB7B-D8741953425C}" type="presOf" srcId="{EFAAD496-84F5-4425-874E-E69B4C5C08B1}" destId="{B2C58930-9E39-4DA6-AED0-E3B91C7FA32C}" srcOrd="0" destOrd="0" presId="urn:microsoft.com/office/officeart/2018/2/layout/IconLabelDescriptionList"/>
    <dgm:cxn modelId="{C6334DFE-56F1-4BBE-8319-23CC9DD3BCBB}" type="presOf" srcId="{27DBFA56-D1C5-4DDA-9507-79DD936CBB03}" destId="{6F3859AD-E967-427F-9CE2-A1E3107C3D08}" srcOrd="0" destOrd="0" presId="urn:microsoft.com/office/officeart/2018/2/layout/IconLabelDescriptionList"/>
    <dgm:cxn modelId="{C7FE22D3-C3B3-4289-9DDF-F719B231104B}" type="presParOf" srcId="{6F3859AD-E967-427F-9CE2-A1E3107C3D08}" destId="{AE0C042E-AEE3-4FDE-B554-FB2654D9A732}" srcOrd="0" destOrd="0" presId="urn:microsoft.com/office/officeart/2018/2/layout/IconLabelDescriptionList"/>
    <dgm:cxn modelId="{D9BDAB4A-0005-439F-BA84-1F4F44D72183}" type="presParOf" srcId="{AE0C042E-AEE3-4FDE-B554-FB2654D9A732}" destId="{3850B8BC-965C-4AFE-A39B-CEB31735623D}" srcOrd="0" destOrd="0" presId="urn:microsoft.com/office/officeart/2018/2/layout/IconLabelDescriptionList"/>
    <dgm:cxn modelId="{8CCFF2D9-23DC-49BD-BD8D-88D8721B68FE}" type="presParOf" srcId="{AE0C042E-AEE3-4FDE-B554-FB2654D9A732}" destId="{118F85ED-820D-4FA3-8336-FED74D1BD722}" srcOrd="1" destOrd="0" presId="urn:microsoft.com/office/officeart/2018/2/layout/IconLabelDescriptionList"/>
    <dgm:cxn modelId="{1E06627B-BFEA-42EC-8D47-BB4AAFFD9DDF}" type="presParOf" srcId="{AE0C042E-AEE3-4FDE-B554-FB2654D9A732}" destId="{AE514D77-243D-46C3-95BF-E8064CD5902C}" srcOrd="2" destOrd="0" presId="urn:microsoft.com/office/officeart/2018/2/layout/IconLabelDescriptionList"/>
    <dgm:cxn modelId="{C0C93063-164A-422D-84AD-59F230446FC5}" type="presParOf" srcId="{AE0C042E-AEE3-4FDE-B554-FB2654D9A732}" destId="{4B5710F6-4610-4308-B680-818FE18E6D41}" srcOrd="3" destOrd="0" presId="urn:microsoft.com/office/officeart/2018/2/layout/IconLabelDescriptionList"/>
    <dgm:cxn modelId="{20B3EB03-029E-4382-B44A-C8CFA886CF11}" type="presParOf" srcId="{AE0C042E-AEE3-4FDE-B554-FB2654D9A732}" destId="{340437B1-E390-4E7B-B796-4F98C607D588}" srcOrd="4" destOrd="0" presId="urn:microsoft.com/office/officeart/2018/2/layout/IconLabelDescriptionList"/>
    <dgm:cxn modelId="{39BEB718-ACF0-4B17-9654-9A5B4AC100D0}" type="presParOf" srcId="{6F3859AD-E967-427F-9CE2-A1E3107C3D08}" destId="{CF5882A5-2566-44F6-8706-0B36AE29E891}" srcOrd="1" destOrd="0" presId="urn:microsoft.com/office/officeart/2018/2/layout/IconLabelDescriptionList"/>
    <dgm:cxn modelId="{06E99C53-C4D7-41B8-B74B-95D6FAFD9FBA}" type="presParOf" srcId="{6F3859AD-E967-427F-9CE2-A1E3107C3D08}" destId="{9F871011-34FF-45DA-9558-A4FD8EB60D62}" srcOrd="2" destOrd="0" presId="urn:microsoft.com/office/officeart/2018/2/layout/IconLabelDescriptionList"/>
    <dgm:cxn modelId="{8E2BCF80-0B75-40F3-BBA4-7A928C6CDE66}" type="presParOf" srcId="{9F871011-34FF-45DA-9558-A4FD8EB60D62}" destId="{C43D0F68-C60E-4653-9F30-E969BC8877BA}" srcOrd="0" destOrd="0" presId="urn:microsoft.com/office/officeart/2018/2/layout/IconLabelDescriptionList"/>
    <dgm:cxn modelId="{E1E869C0-464A-4458-AED4-D34B274624C6}" type="presParOf" srcId="{9F871011-34FF-45DA-9558-A4FD8EB60D62}" destId="{873D44B6-28AD-4AC9-A182-1F8C810B52E4}" srcOrd="1" destOrd="0" presId="urn:microsoft.com/office/officeart/2018/2/layout/IconLabelDescriptionList"/>
    <dgm:cxn modelId="{429EBCFB-A307-4AA3-8F4E-F83D0CD49D75}" type="presParOf" srcId="{9F871011-34FF-45DA-9558-A4FD8EB60D62}" destId="{2418D9D8-D707-4254-9F00-B26E737C817A}" srcOrd="2" destOrd="0" presId="urn:microsoft.com/office/officeart/2018/2/layout/IconLabelDescriptionList"/>
    <dgm:cxn modelId="{EB92A440-F1EA-4EB0-8CF7-B16B171F1A88}" type="presParOf" srcId="{9F871011-34FF-45DA-9558-A4FD8EB60D62}" destId="{B0E1F045-9B90-4E6B-A76C-0BCE328E510F}" srcOrd="3" destOrd="0" presId="urn:microsoft.com/office/officeart/2018/2/layout/IconLabelDescriptionList"/>
    <dgm:cxn modelId="{2EBBD803-8C83-4819-90F8-FCA31D00092A}" type="presParOf" srcId="{9F871011-34FF-45DA-9558-A4FD8EB60D62}" destId="{B2C58930-9E39-4DA6-AED0-E3B91C7FA32C}" srcOrd="4" destOrd="0" presId="urn:microsoft.com/office/officeart/2018/2/layout/IconLabelDescriptionList"/>
    <dgm:cxn modelId="{2FD51B24-96DC-42B3-9020-E392B88B1AC2}" type="presParOf" srcId="{6F3859AD-E967-427F-9CE2-A1E3107C3D08}" destId="{108A6CBF-2AB9-4BA1-B41D-546F043E953A}" srcOrd="3" destOrd="0" presId="urn:microsoft.com/office/officeart/2018/2/layout/IconLabelDescriptionList"/>
    <dgm:cxn modelId="{D6D4D434-C164-4A2E-8E0F-9E4D022456A3}" type="presParOf" srcId="{6F3859AD-E967-427F-9CE2-A1E3107C3D08}" destId="{07D534B5-3CAA-4C71-90AD-AC064C08081E}" srcOrd="4" destOrd="0" presId="urn:microsoft.com/office/officeart/2018/2/layout/IconLabelDescriptionList"/>
    <dgm:cxn modelId="{48392428-FFC4-4A22-BA69-E2657F221099}" type="presParOf" srcId="{07D534B5-3CAA-4C71-90AD-AC064C08081E}" destId="{BE668964-F2A2-41F1-A3EB-1D513624EE92}" srcOrd="0" destOrd="0" presId="urn:microsoft.com/office/officeart/2018/2/layout/IconLabelDescriptionList"/>
    <dgm:cxn modelId="{D4DC8589-9B43-4B81-802D-2F596CF08A52}" type="presParOf" srcId="{07D534B5-3CAA-4C71-90AD-AC064C08081E}" destId="{9D0C5C6C-2F0D-484F-9FF4-AE83D5123102}" srcOrd="1" destOrd="0" presId="urn:microsoft.com/office/officeart/2018/2/layout/IconLabelDescriptionList"/>
    <dgm:cxn modelId="{9E7E135E-FFD2-42C1-AEC8-844F025A4B2F}" type="presParOf" srcId="{07D534B5-3CAA-4C71-90AD-AC064C08081E}" destId="{168D3D00-A58E-4EE5-A797-39E921717121}" srcOrd="2" destOrd="0" presId="urn:microsoft.com/office/officeart/2018/2/layout/IconLabelDescriptionList"/>
    <dgm:cxn modelId="{4B9C1B05-4307-4A0C-B551-5C9929D558C7}" type="presParOf" srcId="{07D534B5-3CAA-4C71-90AD-AC064C08081E}" destId="{E008D06A-7054-4904-8D86-5DC40D6B691B}" srcOrd="3" destOrd="0" presId="urn:microsoft.com/office/officeart/2018/2/layout/IconLabelDescriptionList"/>
    <dgm:cxn modelId="{ED212F27-4459-4DBE-9A70-F9E8F78FFE9B}" type="presParOf" srcId="{07D534B5-3CAA-4C71-90AD-AC064C08081E}" destId="{38B06384-3E81-45F1-9AB4-BA56B2CCCF51}" srcOrd="4" destOrd="0" presId="urn:microsoft.com/office/officeart/2018/2/layout/IconLabelDescriptionList"/>
    <dgm:cxn modelId="{26B1D7B4-13C1-46A0-8628-31AD38FEF686}" type="presParOf" srcId="{6F3859AD-E967-427F-9CE2-A1E3107C3D08}" destId="{60EDED03-6730-4F09-81CB-4C5895CBB9A0}" srcOrd="5" destOrd="0" presId="urn:microsoft.com/office/officeart/2018/2/layout/IconLabelDescriptionList"/>
    <dgm:cxn modelId="{81A55F1D-A654-4CB2-93DA-5362ACE9D1BC}" type="presParOf" srcId="{6F3859AD-E967-427F-9CE2-A1E3107C3D08}" destId="{516D533C-83FD-4735-AD9D-83FDA9015DB4}" srcOrd="6" destOrd="0" presId="urn:microsoft.com/office/officeart/2018/2/layout/IconLabelDescriptionList"/>
    <dgm:cxn modelId="{92E27F2A-2BCD-4762-AA56-FA3B0953FEE8}" type="presParOf" srcId="{516D533C-83FD-4735-AD9D-83FDA9015DB4}" destId="{AD813B0C-6E30-4C94-992D-0AF8D2C57A58}" srcOrd="0" destOrd="0" presId="urn:microsoft.com/office/officeart/2018/2/layout/IconLabelDescriptionList"/>
    <dgm:cxn modelId="{7604DAE3-F914-4893-847D-FCACC088489A}" type="presParOf" srcId="{516D533C-83FD-4735-AD9D-83FDA9015DB4}" destId="{96E660BC-0EFF-4C33-A7B2-7F106FFB4BBA}" srcOrd="1" destOrd="0" presId="urn:microsoft.com/office/officeart/2018/2/layout/IconLabelDescriptionList"/>
    <dgm:cxn modelId="{8B3C4EF1-9D36-4798-9B90-DC0BE2FD318B}" type="presParOf" srcId="{516D533C-83FD-4735-AD9D-83FDA9015DB4}" destId="{F6E52A35-B301-4EF6-B844-F38D1D2898AA}" srcOrd="2" destOrd="0" presId="urn:microsoft.com/office/officeart/2018/2/layout/IconLabelDescriptionList"/>
    <dgm:cxn modelId="{F9AA0EFF-CB5E-494C-9B26-BC54F0C28A5A}" type="presParOf" srcId="{516D533C-83FD-4735-AD9D-83FDA9015DB4}" destId="{92743EA4-E800-4073-9726-A81DEBC6D528}" srcOrd="3" destOrd="0" presId="urn:microsoft.com/office/officeart/2018/2/layout/IconLabelDescriptionList"/>
    <dgm:cxn modelId="{11A93B11-6687-45E2-9C7F-92738E41E877}" type="presParOf" srcId="{516D533C-83FD-4735-AD9D-83FDA9015DB4}" destId="{58DD0270-5479-4362-8104-53509C66DDA1}"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2073DB-F15B-48D7-9334-A1234995CE5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11ACF85-4BBA-4BCF-8871-F761FEDEE946}">
      <dgm:prSet custT="1"/>
      <dgm:spPr/>
      <dgm:t>
        <a:bodyPr/>
        <a:lstStyle/>
        <a:p>
          <a:pPr>
            <a:lnSpc>
              <a:spcPct val="100000"/>
            </a:lnSpc>
          </a:pPr>
          <a:r>
            <a:rPr lang="en-IN" sz="2000" b="0" i="0" dirty="0"/>
            <a:t>Communication and Collaboration</a:t>
          </a:r>
          <a:endParaRPr lang="en-US" sz="2000" b="0" dirty="0"/>
        </a:p>
      </dgm:t>
    </dgm:pt>
    <dgm:pt modelId="{7C34CEEA-6074-4B47-A558-22465F268184}" type="parTrans" cxnId="{2C2AC093-85BC-42B0-8885-1383EC6514F7}">
      <dgm:prSet/>
      <dgm:spPr/>
      <dgm:t>
        <a:bodyPr/>
        <a:lstStyle/>
        <a:p>
          <a:endParaRPr lang="en-US"/>
        </a:p>
      </dgm:t>
    </dgm:pt>
    <dgm:pt modelId="{4C61754A-2EFA-41D8-ACD3-9D16AA2CF9F5}" type="sibTrans" cxnId="{2C2AC093-85BC-42B0-8885-1383EC6514F7}">
      <dgm:prSet/>
      <dgm:spPr/>
      <dgm:t>
        <a:bodyPr/>
        <a:lstStyle/>
        <a:p>
          <a:endParaRPr lang="en-US"/>
        </a:p>
      </dgm:t>
    </dgm:pt>
    <dgm:pt modelId="{0BFB3190-F7DC-40D0-818C-0EC10BBBBEC1}">
      <dgm:prSet custT="1"/>
      <dgm:spPr/>
      <dgm:t>
        <a:bodyPr/>
        <a:lstStyle/>
        <a:p>
          <a:pPr>
            <a:lnSpc>
              <a:spcPct val="100000"/>
            </a:lnSpc>
          </a:pPr>
          <a:r>
            <a:rPr lang="en-IN" sz="2000" b="0" i="0" dirty="0"/>
            <a:t>Innovation and Technology Partnerships </a:t>
          </a:r>
          <a:endParaRPr lang="en-US" sz="2000" b="0" dirty="0"/>
        </a:p>
      </dgm:t>
    </dgm:pt>
    <dgm:pt modelId="{E73BA25D-70A0-496C-ABF7-E485043BA384}" type="parTrans" cxnId="{92B77146-E19A-44D2-814D-004268C86A94}">
      <dgm:prSet/>
      <dgm:spPr/>
      <dgm:t>
        <a:bodyPr/>
        <a:lstStyle/>
        <a:p>
          <a:endParaRPr lang="en-US"/>
        </a:p>
      </dgm:t>
    </dgm:pt>
    <dgm:pt modelId="{6E1CC8F4-8374-44EC-B819-0D7909543B9C}" type="sibTrans" cxnId="{92B77146-E19A-44D2-814D-004268C86A94}">
      <dgm:prSet/>
      <dgm:spPr/>
      <dgm:t>
        <a:bodyPr/>
        <a:lstStyle/>
        <a:p>
          <a:endParaRPr lang="en-US"/>
        </a:p>
      </dgm:t>
    </dgm:pt>
    <dgm:pt modelId="{2452A1CE-D914-491E-A074-9FEDBAC38C4D}">
      <dgm:prSet custT="1"/>
      <dgm:spPr/>
      <dgm:t>
        <a:bodyPr/>
        <a:lstStyle/>
        <a:p>
          <a:pPr>
            <a:lnSpc>
              <a:spcPct val="100000"/>
            </a:lnSpc>
          </a:pPr>
          <a:r>
            <a:rPr lang="en-IN" sz="2000" b="0" i="0" dirty="0"/>
            <a:t>Long-term contracts</a:t>
          </a:r>
          <a:endParaRPr lang="en-US" sz="2000" b="0" dirty="0"/>
        </a:p>
      </dgm:t>
    </dgm:pt>
    <dgm:pt modelId="{A565E647-E8E5-4472-8A7A-B37527E79B67}" type="parTrans" cxnId="{2310ABE5-0590-4C04-95F6-B93DDDB22EB1}">
      <dgm:prSet/>
      <dgm:spPr/>
      <dgm:t>
        <a:bodyPr/>
        <a:lstStyle/>
        <a:p>
          <a:endParaRPr lang="en-US"/>
        </a:p>
      </dgm:t>
    </dgm:pt>
    <dgm:pt modelId="{72EC6A00-C0E0-4083-A747-2F53C07EA178}" type="sibTrans" cxnId="{2310ABE5-0590-4C04-95F6-B93DDDB22EB1}">
      <dgm:prSet/>
      <dgm:spPr/>
      <dgm:t>
        <a:bodyPr/>
        <a:lstStyle/>
        <a:p>
          <a:endParaRPr lang="en-US"/>
        </a:p>
      </dgm:t>
    </dgm:pt>
    <dgm:pt modelId="{7AE8DD73-BEA1-47EB-A4A1-04B78721EC7E}">
      <dgm:prSet custT="1"/>
      <dgm:spPr/>
      <dgm:t>
        <a:bodyPr/>
        <a:lstStyle/>
        <a:p>
          <a:pPr>
            <a:lnSpc>
              <a:spcPct val="100000"/>
            </a:lnSpc>
          </a:pPr>
          <a:r>
            <a:rPr lang="en-IN" sz="2000" b="0" i="0" dirty="0"/>
            <a:t>Supplier development programs</a:t>
          </a:r>
          <a:endParaRPr lang="en-US" sz="2000" b="0" dirty="0"/>
        </a:p>
      </dgm:t>
    </dgm:pt>
    <dgm:pt modelId="{F23E49AA-61F1-42AF-9239-AFBAD8D6A0BA}" type="parTrans" cxnId="{A4E9C72E-DF0A-48E4-90D3-DA263EEF2897}">
      <dgm:prSet/>
      <dgm:spPr/>
      <dgm:t>
        <a:bodyPr/>
        <a:lstStyle/>
        <a:p>
          <a:endParaRPr lang="en-US"/>
        </a:p>
      </dgm:t>
    </dgm:pt>
    <dgm:pt modelId="{981187CE-D6F6-4B33-B94D-0AE9BADE950F}" type="sibTrans" cxnId="{A4E9C72E-DF0A-48E4-90D3-DA263EEF2897}">
      <dgm:prSet/>
      <dgm:spPr/>
      <dgm:t>
        <a:bodyPr/>
        <a:lstStyle/>
        <a:p>
          <a:endParaRPr lang="en-US"/>
        </a:p>
      </dgm:t>
    </dgm:pt>
    <dgm:pt modelId="{D5E84B02-C9C4-4B56-A76E-93F17D840C13}" type="pres">
      <dgm:prSet presAssocID="{0F2073DB-F15B-48D7-9334-A1234995CE56}" presName="root" presStyleCnt="0">
        <dgm:presLayoutVars>
          <dgm:dir/>
          <dgm:resizeHandles val="exact"/>
        </dgm:presLayoutVars>
      </dgm:prSet>
      <dgm:spPr/>
    </dgm:pt>
    <dgm:pt modelId="{B9CE1FCC-79C6-45A6-86DD-2D96BA021A05}" type="pres">
      <dgm:prSet presAssocID="{B11ACF85-4BBA-4BCF-8871-F761FEDEE946}" presName="compNode" presStyleCnt="0"/>
      <dgm:spPr/>
    </dgm:pt>
    <dgm:pt modelId="{72401EEC-8E70-49BF-BDD8-C8BC74E9441B}" type="pres">
      <dgm:prSet presAssocID="{B11ACF85-4BBA-4BCF-8871-F761FEDEE946}" presName="bgRect" presStyleLbl="bgShp" presStyleIdx="0" presStyleCnt="4"/>
      <dgm:spPr/>
    </dgm:pt>
    <dgm:pt modelId="{3F38F906-1C6C-4E49-B988-6CD08816CC4B}" type="pres">
      <dgm:prSet presAssocID="{B11ACF85-4BBA-4BCF-8871-F761FEDEE94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54ABDD28-6D2E-4350-A1F4-2F97738482D2}" type="pres">
      <dgm:prSet presAssocID="{B11ACF85-4BBA-4BCF-8871-F761FEDEE946}" presName="spaceRect" presStyleCnt="0"/>
      <dgm:spPr/>
    </dgm:pt>
    <dgm:pt modelId="{213E3F45-BBFA-43AE-9E62-01EF879E0EEF}" type="pres">
      <dgm:prSet presAssocID="{B11ACF85-4BBA-4BCF-8871-F761FEDEE946}" presName="parTx" presStyleLbl="revTx" presStyleIdx="0" presStyleCnt="4">
        <dgm:presLayoutVars>
          <dgm:chMax val="0"/>
          <dgm:chPref val="0"/>
        </dgm:presLayoutVars>
      </dgm:prSet>
      <dgm:spPr/>
    </dgm:pt>
    <dgm:pt modelId="{74BD623F-C4A0-4DF3-AA86-771D415AD805}" type="pres">
      <dgm:prSet presAssocID="{4C61754A-2EFA-41D8-ACD3-9D16AA2CF9F5}" presName="sibTrans" presStyleCnt="0"/>
      <dgm:spPr/>
    </dgm:pt>
    <dgm:pt modelId="{3E9BCBA7-638F-44A6-88EE-2EDC24727B09}" type="pres">
      <dgm:prSet presAssocID="{0BFB3190-F7DC-40D0-818C-0EC10BBBBEC1}" presName="compNode" presStyleCnt="0"/>
      <dgm:spPr/>
    </dgm:pt>
    <dgm:pt modelId="{C8A6DF23-2ABC-4910-BE2D-00DB5B2E016A}" type="pres">
      <dgm:prSet presAssocID="{0BFB3190-F7DC-40D0-818C-0EC10BBBBEC1}" presName="bgRect" presStyleLbl="bgShp" presStyleIdx="1" presStyleCnt="4"/>
      <dgm:spPr/>
    </dgm:pt>
    <dgm:pt modelId="{20B5F5E7-BCAD-42E5-B612-A2E5A2ADBB31}" type="pres">
      <dgm:prSet presAssocID="{0BFB3190-F7DC-40D0-818C-0EC10BBBBE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F679CF58-D676-4B74-8F99-3DF6BDE86BA7}" type="pres">
      <dgm:prSet presAssocID="{0BFB3190-F7DC-40D0-818C-0EC10BBBBEC1}" presName="spaceRect" presStyleCnt="0"/>
      <dgm:spPr/>
    </dgm:pt>
    <dgm:pt modelId="{A29B83C0-CEF4-498B-B82B-EDE89ED196CF}" type="pres">
      <dgm:prSet presAssocID="{0BFB3190-F7DC-40D0-818C-0EC10BBBBEC1}" presName="parTx" presStyleLbl="revTx" presStyleIdx="1" presStyleCnt="4">
        <dgm:presLayoutVars>
          <dgm:chMax val="0"/>
          <dgm:chPref val="0"/>
        </dgm:presLayoutVars>
      </dgm:prSet>
      <dgm:spPr/>
    </dgm:pt>
    <dgm:pt modelId="{9E42D75D-9217-43F2-8128-60A29D7A0004}" type="pres">
      <dgm:prSet presAssocID="{6E1CC8F4-8374-44EC-B819-0D7909543B9C}" presName="sibTrans" presStyleCnt="0"/>
      <dgm:spPr/>
    </dgm:pt>
    <dgm:pt modelId="{AF624151-76DC-43F4-838C-B3EAEF9A2B15}" type="pres">
      <dgm:prSet presAssocID="{2452A1CE-D914-491E-A074-9FEDBAC38C4D}" presName="compNode" presStyleCnt="0"/>
      <dgm:spPr/>
    </dgm:pt>
    <dgm:pt modelId="{5F933DFA-3348-47E9-B118-B254A068157D}" type="pres">
      <dgm:prSet presAssocID="{2452A1CE-D914-491E-A074-9FEDBAC38C4D}" presName="bgRect" presStyleLbl="bgShp" presStyleIdx="2" presStyleCnt="4"/>
      <dgm:spPr/>
    </dgm:pt>
    <dgm:pt modelId="{343C6469-F193-4EF9-B59A-DC7811A836C1}" type="pres">
      <dgm:prSet presAssocID="{2452A1CE-D914-491E-A074-9FEDBAC38C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tract"/>
        </a:ext>
      </dgm:extLst>
    </dgm:pt>
    <dgm:pt modelId="{819CC53C-198C-4856-8705-A84BFA6AB8DC}" type="pres">
      <dgm:prSet presAssocID="{2452A1CE-D914-491E-A074-9FEDBAC38C4D}" presName="spaceRect" presStyleCnt="0"/>
      <dgm:spPr/>
    </dgm:pt>
    <dgm:pt modelId="{FF063583-1703-44AA-85A3-CFF970C0DA82}" type="pres">
      <dgm:prSet presAssocID="{2452A1CE-D914-491E-A074-9FEDBAC38C4D}" presName="parTx" presStyleLbl="revTx" presStyleIdx="2" presStyleCnt="4">
        <dgm:presLayoutVars>
          <dgm:chMax val="0"/>
          <dgm:chPref val="0"/>
        </dgm:presLayoutVars>
      </dgm:prSet>
      <dgm:spPr/>
    </dgm:pt>
    <dgm:pt modelId="{34122D82-5946-4D7F-A5FB-C7B48E0A2D05}" type="pres">
      <dgm:prSet presAssocID="{72EC6A00-C0E0-4083-A747-2F53C07EA178}" presName="sibTrans" presStyleCnt="0"/>
      <dgm:spPr/>
    </dgm:pt>
    <dgm:pt modelId="{1A877FB6-19F2-4B8E-BCBD-D26D09A4F12B}" type="pres">
      <dgm:prSet presAssocID="{7AE8DD73-BEA1-47EB-A4A1-04B78721EC7E}" presName="compNode" presStyleCnt="0"/>
      <dgm:spPr/>
    </dgm:pt>
    <dgm:pt modelId="{108C7450-0DE6-4249-9C9D-2892D105290F}" type="pres">
      <dgm:prSet presAssocID="{7AE8DD73-BEA1-47EB-A4A1-04B78721EC7E}" presName="bgRect" presStyleLbl="bgShp" presStyleIdx="3" presStyleCnt="4"/>
      <dgm:spPr/>
    </dgm:pt>
    <dgm:pt modelId="{BC929890-746A-49D3-BD42-69EBBB0DF841}" type="pres">
      <dgm:prSet presAssocID="{7AE8DD73-BEA1-47EB-A4A1-04B78721EC7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ick"/>
        </a:ext>
      </dgm:extLst>
    </dgm:pt>
    <dgm:pt modelId="{48A85968-CA77-4EB3-B0E2-471FB3E1A490}" type="pres">
      <dgm:prSet presAssocID="{7AE8DD73-BEA1-47EB-A4A1-04B78721EC7E}" presName="spaceRect" presStyleCnt="0"/>
      <dgm:spPr/>
    </dgm:pt>
    <dgm:pt modelId="{04AE050C-DB44-4EAA-8332-36FF0E9052B2}" type="pres">
      <dgm:prSet presAssocID="{7AE8DD73-BEA1-47EB-A4A1-04B78721EC7E}" presName="parTx" presStyleLbl="revTx" presStyleIdx="3" presStyleCnt="4">
        <dgm:presLayoutVars>
          <dgm:chMax val="0"/>
          <dgm:chPref val="0"/>
        </dgm:presLayoutVars>
      </dgm:prSet>
      <dgm:spPr/>
    </dgm:pt>
  </dgm:ptLst>
  <dgm:cxnLst>
    <dgm:cxn modelId="{E2CAC021-71EE-4324-9242-96FE60598A4E}" type="presOf" srcId="{0BFB3190-F7DC-40D0-818C-0EC10BBBBEC1}" destId="{A29B83C0-CEF4-498B-B82B-EDE89ED196CF}" srcOrd="0" destOrd="0" presId="urn:microsoft.com/office/officeart/2018/2/layout/IconVerticalSolidList"/>
    <dgm:cxn modelId="{D50ED128-C74F-459D-8CF1-1C8522AA2E7E}" type="presOf" srcId="{7AE8DD73-BEA1-47EB-A4A1-04B78721EC7E}" destId="{04AE050C-DB44-4EAA-8332-36FF0E9052B2}" srcOrd="0" destOrd="0" presId="urn:microsoft.com/office/officeart/2018/2/layout/IconVerticalSolidList"/>
    <dgm:cxn modelId="{A4E9C72E-DF0A-48E4-90D3-DA263EEF2897}" srcId="{0F2073DB-F15B-48D7-9334-A1234995CE56}" destId="{7AE8DD73-BEA1-47EB-A4A1-04B78721EC7E}" srcOrd="3" destOrd="0" parTransId="{F23E49AA-61F1-42AF-9239-AFBAD8D6A0BA}" sibTransId="{981187CE-D6F6-4B33-B94D-0AE9BADE950F}"/>
    <dgm:cxn modelId="{92B77146-E19A-44D2-814D-004268C86A94}" srcId="{0F2073DB-F15B-48D7-9334-A1234995CE56}" destId="{0BFB3190-F7DC-40D0-818C-0EC10BBBBEC1}" srcOrd="1" destOrd="0" parTransId="{E73BA25D-70A0-496C-ABF7-E485043BA384}" sibTransId="{6E1CC8F4-8374-44EC-B819-0D7909543B9C}"/>
    <dgm:cxn modelId="{95B56F76-4FB2-4885-A896-5939C4CF8030}" type="presOf" srcId="{B11ACF85-4BBA-4BCF-8871-F761FEDEE946}" destId="{213E3F45-BBFA-43AE-9E62-01EF879E0EEF}" srcOrd="0" destOrd="0" presId="urn:microsoft.com/office/officeart/2018/2/layout/IconVerticalSolidList"/>
    <dgm:cxn modelId="{21045A7C-CCF0-4E38-B440-72303DBBF552}" type="presOf" srcId="{2452A1CE-D914-491E-A074-9FEDBAC38C4D}" destId="{FF063583-1703-44AA-85A3-CFF970C0DA82}" srcOrd="0" destOrd="0" presId="urn:microsoft.com/office/officeart/2018/2/layout/IconVerticalSolidList"/>
    <dgm:cxn modelId="{2C2AC093-85BC-42B0-8885-1383EC6514F7}" srcId="{0F2073DB-F15B-48D7-9334-A1234995CE56}" destId="{B11ACF85-4BBA-4BCF-8871-F761FEDEE946}" srcOrd="0" destOrd="0" parTransId="{7C34CEEA-6074-4B47-A558-22465F268184}" sibTransId="{4C61754A-2EFA-41D8-ACD3-9D16AA2CF9F5}"/>
    <dgm:cxn modelId="{553F97BE-6E91-4248-9428-65C3ED43CC31}" type="presOf" srcId="{0F2073DB-F15B-48D7-9334-A1234995CE56}" destId="{D5E84B02-C9C4-4B56-A76E-93F17D840C13}" srcOrd="0" destOrd="0" presId="urn:microsoft.com/office/officeart/2018/2/layout/IconVerticalSolidList"/>
    <dgm:cxn modelId="{2310ABE5-0590-4C04-95F6-B93DDDB22EB1}" srcId="{0F2073DB-F15B-48D7-9334-A1234995CE56}" destId="{2452A1CE-D914-491E-A074-9FEDBAC38C4D}" srcOrd="2" destOrd="0" parTransId="{A565E647-E8E5-4472-8A7A-B37527E79B67}" sibTransId="{72EC6A00-C0E0-4083-A747-2F53C07EA178}"/>
    <dgm:cxn modelId="{D1223987-25EF-4F41-95FF-DEA73A435C62}" type="presParOf" srcId="{D5E84B02-C9C4-4B56-A76E-93F17D840C13}" destId="{B9CE1FCC-79C6-45A6-86DD-2D96BA021A05}" srcOrd="0" destOrd="0" presId="urn:microsoft.com/office/officeart/2018/2/layout/IconVerticalSolidList"/>
    <dgm:cxn modelId="{1D33DB67-DC47-4D37-B2B3-6DD99548F6DB}" type="presParOf" srcId="{B9CE1FCC-79C6-45A6-86DD-2D96BA021A05}" destId="{72401EEC-8E70-49BF-BDD8-C8BC74E9441B}" srcOrd="0" destOrd="0" presId="urn:microsoft.com/office/officeart/2018/2/layout/IconVerticalSolidList"/>
    <dgm:cxn modelId="{BCBAFE69-DBCF-4D1D-A250-F9DA13DAFEF8}" type="presParOf" srcId="{B9CE1FCC-79C6-45A6-86DD-2D96BA021A05}" destId="{3F38F906-1C6C-4E49-B988-6CD08816CC4B}" srcOrd="1" destOrd="0" presId="urn:microsoft.com/office/officeart/2018/2/layout/IconVerticalSolidList"/>
    <dgm:cxn modelId="{F6E35A33-7294-4780-8C33-C40427DD148E}" type="presParOf" srcId="{B9CE1FCC-79C6-45A6-86DD-2D96BA021A05}" destId="{54ABDD28-6D2E-4350-A1F4-2F97738482D2}" srcOrd="2" destOrd="0" presId="urn:microsoft.com/office/officeart/2018/2/layout/IconVerticalSolidList"/>
    <dgm:cxn modelId="{9C18A5BA-4EEE-428B-B19C-E16147CFF0B5}" type="presParOf" srcId="{B9CE1FCC-79C6-45A6-86DD-2D96BA021A05}" destId="{213E3F45-BBFA-43AE-9E62-01EF879E0EEF}" srcOrd="3" destOrd="0" presId="urn:microsoft.com/office/officeart/2018/2/layout/IconVerticalSolidList"/>
    <dgm:cxn modelId="{5FD83011-C9DB-474B-8DA3-E9F2FC2A4327}" type="presParOf" srcId="{D5E84B02-C9C4-4B56-A76E-93F17D840C13}" destId="{74BD623F-C4A0-4DF3-AA86-771D415AD805}" srcOrd="1" destOrd="0" presId="urn:microsoft.com/office/officeart/2018/2/layout/IconVerticalSolidList"/>
    <dgm:cxn modelId="{0C6BFA85-81DE-44A4-B0B6-8BF1B48FDFF2}" type="presParOf" srcId="{D5E84B02-C9C4-4B56-A76E-93F17D840C13}" destId="{3E9BCBA7-638F-44A6-88EE-2EDC24727B09}" srcOrd="2" destOrd="0" presId="urn:microsoft.com/office/officeart/2018/2/layout/IconVerticalSolidList"/>
    <dgm:cxn modelId="{58CFD1E2-0E99-49D2-B1C5-14050CB2DD61}" type="presParOf" srcId="{3E9BCBA7-638F-44A6-88EE-2EDC24727B09}" destId="{C8A6DF23-2ABC-4910-BE2D-00DB5B2E016A}" srcOrd="0" destOrd="0" presId="urn:microsoft.com/office/officeart/2018/2/layout/IconVerticalSolidList"/>
    <dgm:cxn modelId="{D9E1D7E8-29DC-4C07-B50C-429B625A8305}" type="presParOf" srcId="{3E9BCBA7-638F-44A6-88EE-2EDC24727B09}" destId="{20B5F5E7-BCAD-42E5-B612-A2E5A2ADBB31}" srcOrd="1" destOrd="0" presId="urn:microsoft.com/office/officeart/2018/2/layout/IconVerticalSolidList"/>
    <dgm:cxn modelId="{BE99FC04-4477-4C43-8FA6-0FCFB36EA294}" type="presParOf" srcId="{3E9BCBA7-638F-44A6-88EE-2EDC24727B09}" destId="{F679CF58-D676-4B74-8F99-3DF6BDE86BA7}" srcOrd="2" destOrd="0" presId="urn:microsoft.com/office/officeart/2018/2/layout/IconVerticalSolidList"/>
    <dgm:cxn modelId="{2B95FD2A-0E68-43CC-A4AC-522933A064B6}" type="presParOf" srcId="{3E9BCBA7-638F-44A6-88EE-2EDC24727B09}" destId="{A29B83C0-CEF4-498B-B82B-EDE89ED196CF}" srcOrd="3" destOrd="0" presId="urn:microsoft.com/office/officeart/2018/2/layout/IconVerticalSolidList"/>
    <dgm:cxn modelId="{D9714BC7-00FC-4513-876B-56E204759261}" type="presParOf" srcId="{D5E84B02-C9C4-4B56-A76E-93F17D840C13}" destId="{9E42D75D-9217-43F2-8128-60A29D7A0004}" srcOrd="3" destOrd="0" presId="urn:microsoft.com/office/officeart/2018/2/layout/IconVerticalSolidList"/>
    <dgm:cxn modelId="{68A80A1C-8344-42C4-9808-39A1C360479F}" type="presParOf" srcId="{D5E84B02-C9C4-4B56-A76E-93F17D840C13}" destId="{AF624151-76DC-43F4-838C-B3EAEF9A2B15}" srcOrd="4" destOrd="0" presId="urn:microsoft.com/office/officeart/2018/2/layout/IconVerticalSolidList"/>
    <dgm:cxn modelId="{25E33D17-D5BB-4AE3-90F4-611AF0CBA60B}" type="presParOf" srcId="{AF624151-76DC-43F4-838C-B3EAEF9A2B15}" destId="{5F933DFA-3348-47E9-B118-B254A068157D}" srcOrd="0" destOrd="0" presId="urn:microsoft.com/office/officeart/2018/2/layout/IconVerticalSolidList"/>
    <dgm:cxn modelId="{18AA2D72-28B8-4787-87A7-C7D9AF3DA40B}" type="presParOf" srcId="{AF624151-76DC-43F4-838C-B3EAEF9A2B15}" destId="{343C6469-F193-4EF9-B59A-DC7811A836C1}" srcOrd="1" destOrd="0" presId="urn:microsoft.com/office/officeart/2018/2/layout/IconVerticalSolidList"/>
    <dgm:cxn modelId="{6649D593-D5B5-445F-986C-B70906B25382}" type="presParOf" srcId="{AF624151-76DC-43F4-838C-B3EAEF9A2B15}" destId="{819CC53C-198C-4856-8705-A84BFA6AB8DC}" srcOrd="2" destOrd="0" presId="urn:microsoft.com/office/officeart/2018/2/layout/IconVerticalSolidList"/>
    <dgm:cxn modelId="{2A9FA5DB-3C07-4DC4-B2C2-C16E986FB91F}" type="presParOf" srcId="{AF624151-76DC-43F4-838C-B3EAEF9A2B15}" destId="{FF063583-1703-44AA-85A3-CFF970C0DA82}" srcOrd="3" destOrd="0" presId="urn:microsoft.com/office/officeart/2018/2/layout/IconVerticalSolidList"/>
    <dgm:cxn modelId="{5CB212A2-B761-47D9-A096-9C6AF9616890}" type="presParOf" srcId="{D5E84B02-C9C4-4B56-A76E-93F17D840C13}" destId="{34122D82-5946-4D7F-A5FB-C7B48E0A2D05}" srcOrd="5" destOrd="0" presId="urn:microsoft.com/office/officeart/2018/2/layout/IconVerticalSolidList"/>
    <dgm:cxn modelId="{F573190E-FEEF-4F9F-9CA1-3807F3D8E667}" type="presParOf" srcId="{D5E84B02-C9C4-4B56-A76E-93F17D840C13}" destId="{1A877FB6-19F2-4B8E-BCBD-D26D09A4F12B}" srcOrd="6" destOrd="0" presId="urn:microsoft.com/office/officeart/2018/2/layout/IconVerticalSolidList"/>
    <dgm:cxn modelId="{BE049A26-A5C5-42EE-9CF4-F75AF1E4BD7A}" type="presParOf" srcId="{1A877FB6-19F2-4B8E-BCBD-D26D09A4F12B}" destId="{108C7450-0DE6-4249-9C9D-2892D105290F}" srcOrd="0" destOrd="0" presId="urn:microsoft.com/office/officeart/2018/2/layout/IconVerticalSolidList"/>
    <dgm:cxn modelId="{81E73F83-EF8B-4ACB-82D4-31FA3B727528}" type="presParOf" srcId="{1A877FB6-19F2-4B8E-BCBD-D26D09A4F12B}" destId="{BC929890-746A-49D3-BD42-69EBBB0DF841}" srcOrd="1" destOrd="0" presId="urn:microsoft.com/office/officeart/2018/2/layout/IconVerticalSolidList"/>
    <dgm:cxn modelId="{497D7DF4-90C9-4AD9-9E93-ED9309607025}" type="presParOf" srcId="{1A877FB6-19F2-4B8E-BCBD-D26D09A4F12B}" destId="{48A85968-CA77-4EB3-B0E2-471FB3E1A490}" srcOrd="2" destOrd="0" presId="urn:microsoft.com/office/officeart/2018/2/layout/IconVerticalSolidList"/>
    <dgm:cxn modelId="{3179CA0E-9F64-4B12-B2ED-02DF49889819}" type="presParOf" srcId="{1A877FB6-19F2-4B8E-BCBD-D26D09A4F12B}" destId="{04AE050C-DB44-4EAA-8332-36FF0E9052B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97C64-45F2-5347-90E5-3314744FF41B}">
      <dsp:nvSpPr>
        <dsp:cNvPr id="0" name=""/>
        <dsp:cNvSpPr/>
      </dsp:nvSpPr>
      <dsp:spPr>
        <a:xfrm rot="5400000">
          <a:off x="-206692" y="208366"/>
          <a:ext cx="1377950" cy="964565"/>
        </a:xfrm>
        <a:prstGeom prst="chevron">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defRPr b="1"/>
          </a:pPr>
          <a:r>
            <a:rPr lang="en-IN" sz="2000" kern="1200"/>
            <a:t>Vision</a:t>
          </a:r>
          <a:endParaRPr lang="en-US" sz="2000" kern="1200"/>
        </a:p>
      </dsp:txBody>
      <dsp:txXfrm rot="-5400000">
        <a:off x="1" y="483957"/>
        <a:ext cx="964565" cy="413385"/>
      </dsp:txXfrm>
    </dsp:sp>
    <dsp:sp modelId="{DCC95031-173E-5546-B354-28A41961C1C6}">
      <dsp:nvSpPr>
        <dsp:cNvPr id="0" name=""/>
        <dsp:cNvSpPr/>
      </dsp:nvSpPr>
      <dsp:spPr>
        <a:xfrm rot="5400000">
          <a:off x="2668466" y="-1702228"/>
          <a:ext cx="895667" cy="4303470"/>
        </a:xfrm>
        <a:prstGeom prst="round2Same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IN" sz="1400" kern="1200" dirty="0"/>
            <a:t>To be the world's leading provider of innovative computing technologies, driving advancements in AI, graphics, and parallel processing to transform industries and enrich human experiences.</a:t>
          </a:r>
          <a:endParaRPr lang="en-US" sz="1400" kern="1200" dirty="0"/>
        </a:p>
      </dsp:txBody>
      <dsp:txXfrm rot="-5400000">
        <a:off x="964565" y="45396"/>
        <a:ext cx="4259747" cy="808221"/>
      </dsp:txXfrm>
    </dsp:sp>
    <dsp:sp modelId="{F4B1058A-EDE9-DD43-A6B5-BD44A970173B}">
      <dsp:nvSpPr>
        <dsp:cNvPr id="0" name=""/>
        <dsp:cNvSpPr/>
      </dsp:nvSpPr>
      <dsp:spPr>
        <a:xfrm rot="5400000">
          <a:off x="-206692" y="1389098"/>
          <a:ext cx="1377950" cy="964565"/>
        </a:xfrm>
        <a:prstGeom prst="chevron">
          <a:avLst/>
        </a:prstGeom>
        <a:solidFill>
          <a:schemeClr val="accent2">
            <a:hueOff val="3221806"/>
            <a:satOff val="-9246"/>
            <a:lumOff val="-14805"/>
            <a:alphaOff val="0"/>
          </a:schemeClr>
        </a:solidFill>
        <a:ln w="19050" cap="flat" cmpd="sng" algn="ctr">
          <a:solidFill>
            <a:schemeClr val="accent2">
              <a:hueOff val="3221806"/>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defRPr b="1"/>
          </a:pPr>
          <a:r>
            <a:rPr lang="en-IN" sz="2000" kern="1200"/>
            <a:t>Mission</a:t>
          </a:r>
          <a:endParaRPr lang="en-US" sz="2000" kern="1200"/>
        </a:p>
      </dsp:txBody>
      <dsp:txXfrm rot="-5400000">
        <a:off x="1" y="1664689"/>
        <a:ext cx="964565" cy="413385"/>
      </dsp:txXfrm>
    </dsp:sp>
    <dsp:sp modelId="{B993ADDA-7E08-7943-A96C-F8487D9D2933}">
      <dsp:nvSpPr>
        <dsp:cNvPr id="0" name=""/>
        <dsp:cNvSpPr/>
      </dsp:nvSpPr>
      <dsp:spPr>
        <a:xfrm rot="5400000">
          <a:off x="2668466" y="-521495"/>
          <a:ext cx="895667" cy="4303470"/>
        </a:xfrm>
        <a:prstGeom prst="round2SameRect">
          <a:avLst/>
        </a:prstGeom>
        <a:solidFill>
          <a:schemeClr val="lt1">
            <a:alpha val="90000"/>
            <a:hueOff val="0"/>
            <a:satOff val="0"/>
            <a:lumOff val="0"/>
            <a:alphaOff val="0"/>
          </a:schemeClr>
        </a:solidFill>
        <a:ln w="19050" cap="flat" cmpd="sng" algn="ctr">
          <a:solidFill>
            <a:schemeClr val="accent2">
              <a:hueOff val="3221806"/>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IN" sz="1400" kern="1200" dirty="0"/>
            <a:t>Empower innovation, Democratize AI,  Transform industries</a:t>
          </a:r>
          <a:endParaRPr lang="en-US" sz="1400" kern="1200" dirty="0"/>
        </a:p>
      </dsp:txBody>
      <dsp:txXfrm rot="-5400000">
        <a:off x="964565" y="1226129"/>
        <a:ext cx="4259747" cy="808221"/>
      </dsp:txXfrm>
    </dsp:sp>
    <dsp:sp modelId="{7667FFB6-22AA-C446-B27C-BAC62418CDC7}">
      <dsp:nvSpPr>
        <dsp:cNvPr id="0" name=""/>
        <dsp:cNvSpPr/>
      </dsp:nvSpPr>
      <dsp:spPr>
        <a:xfrm rot="5400000">
          <a:off x="-206692" y="2569830"/>
          <a:ext cx="1377950" cy="964565"/>
        </a:xfrm>
        <a:prstGeom prst="chevron">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defRPr b="1"/>
          </a:pPr>
          <a:r>
            <a:rPr lang="en-IN" sz="2000" kern="1200"/>
            <a:t>Values</a:t>
          </a:r>
          <a:endParaRPr lang="en-US" sz="2000" kern="1200"/>
        </a:p>
      </dsp:txBody>
      <dsp:txXfrm rot="-5400000">
        <a:off x="1" y="2845421"/>
        <a:ext cx="964565" cy="413385"/>
      </dsp:txXfrm>
    </dsp:sp>
    <dsp:sp modelId="{0037D6BD-E430-C44B-835B-BC7750001C2C}">
      <dsp:nvSpPr>
        <dsp:cNvPr id="0" name=""/>
        <dsp:cNvSpPr/>
      </dsp:nvSpPr>
      <dsp:spPr>
        <a:xfrm rot="5400000">
          <a:off x="2668466" y="659236"/>
          <a:ext cx="895667" cy="4303470"/>
        </a:xfrm>
        <a:prstGeom prst="round2SameRect">
          <a:avLst/>
        </a:prstGeom>
        <a:solidFill>
          <a:schemeClr val="lt1">
            <a:alpha val="90000"/>
            <a:hueOff val="0"/>
            <a:satOff val="0"/>
            <a:lumOff val="0"/>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IN" sz="1400" kern="1200" dirty="0"/>
            <a:t>Innovation, excellence, collaboration</a:t>
          </a:r>
          <a:endParaRPr lang="en-US" sz="1400" kern="1200" dirty="0"/>
        </a:p>
      </dsp:txBody>
      <dsp:txXfrm rot="-5400000">
        <a:off x="964565" y="2406861"/>
        <a:ext cx="4259747" cy="808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31695-F2C8-449C-8BFB-5D8E08F80637}">
      <dsp:nvSpPr>
        <dsp:cNvPr id="0" name=""/>
        <dsp:cNvSpPr/>
      </dsp:nvSpPr>
      <dsp:spPr>
        <a:xfrm>
          <a:off x="421398" y="1103184"/>
          <a:ext cx="688183" cy="688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32D983-299F-42EC-AFC3-EB750488B5B3}">
      <dsp:nvSpPr>
        <dsp:cNvPr id="0" name=""/>
        <dsp:cNvSpPr/>
      </dsp:nvSpPr>
      <dsp:spPr>
        <a:xfrm>
          <a:off x="841" y="2113128"/>
          <a:ext cx="1529296" cy="113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IN" sz="1200" b="1" kern="1200" dirty="0"/>
            <a:t>NVIDIA's Audience</a:t>
          </a:r>
          <a:endParaRPr lang="en-US" sz="1200" kern="1200" dirty="0"/>
        </a:p>
      </dsp:txBody>
      <dsp:txXfrm>
        <a:off x="841" y="2113128"/>
        <a:ext cx="1529296" cy="1135025"/>
      </dsp:txXfrm>
    </dsp:sp>
    <dsp:sp modelId="{3754D4CF-D0BC-4106-94C3-201004602CA9}">
      <dsp:nvSpPr>
        <dsp:cNvPr id="0" name=""/>
        <dsp:cNvSpPr/>
      </dsp:nvSpPr>
      <dsp:spPr>
        <a:xfrm>
          <a:off x="2218322" y="1103184"/>
          <a:ext cx="688183" cy="688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EE21B-5912-4B2A-8F1A-4EDCE7417871}">
      <dsp:nvSpPr>
        <dsp:cNvPr id="0" name=""/>
        <dsp:cNvSpPr/>
      </dsp:nvSpPr>
      <dsp:spPr>
        <a:xfrm>
          <a:off x="1797765" y="2113128"/>
          <a:ext cx="1529296" cy="113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IN" sz="1200" kern="1200" dirty="0"/>
            <a:t>NVIDIA targets gamers, professional designers, and data scientists, offering tailored solutions for each segment's specific requirements.</a:t>
          </a:r>
          <a:endParaRPr lang="en-US" sz="1200" kern="1200" dirty="0"/>
        </a:p>
      </dsp:txBody>
      <dsp:txXfrm>
        <a:off x="1797765" y="2113128"/>
        <a:ext cx="1529296" cy="1135025"/>
      </dsp:txXfrm>
    </dsp:sp>
    <dsp:sp modelId="{6F21A8C9-DBB4-49F3-90C6-D0339BEACC64}">
      <dsp:nvSpPr>
        <dsp:cNvPr id="0" name=""/>
        <dsp:cNvSpPr/>
      </dsp:nvSpPr>
      <dsp:spPr>
        <a:xfrm>
          <a:off x="4015246" y="1103184"/>
          <a:ext cx="688183" cy="688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837F7-B672-412A-8C76-23A976CC8AD6}">
      <dsp:nvSpPr>
        <dsp:cNvPr id="0" name=""/>
        <dsp:cNvSpPr/>
      </dsp:nvSpPr>
      <dsp:spPr>
        <a:xfrm>
          <a:off x="3594689" y="2113128"/>
          <a:ext cx="1529296" cy="113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IN" sz="1200" b="0" kern="1200" dirty="0"/>
            <a:t>Intel's Reach</a:t>
          </a:r>
          <a:endParaRPr lang="en-US" sz="1200" b="0" kern="1200" dirty="0"/>
        </a:p>
      </dsp:txBody>
      <dsp:txXfrm>
        <a:off x="3594689" y="2113128"/>
        <a:ext cx="1529296" cy="1135025"/>
      </dsp:txXfrm>
    </dsp:sp>
    <dsp:sp modelId="{38B02861-A51B-43B5-A1CC-35B45B63695D}">
      <dsp:nvSpPr>
        <dsp:cNvPr id="0" name=""/>
        <dsp:cNvSpPr/>
      </dsp:nvSpPr>
      <dsp:spPr>
        <a:xfrm>
          <a:off x="5812170" y="1103184"/>
          <a:ext cx="688183" cy="688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F2F5E-CC8F-4498-98DE-0E8A098D045D}">
      <dsp:nvSpPr>
        <dsp:cNvPr id="0" name=""/>
        <dsp:cNvSpPr/>
      </dsp:nvSpPr>
      <dsp:spPr>
        <a:xfrm>
          <a:off x="5391613" y="2113128"/>
          <a:ext cx="1529296" cy="113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IN" sz="1200" kern="1200" dirty="0"/>
            <a:t>Intel caters to a wide range of consumers, from casual users to enterprise customers, with products designed for diverse computing needs.</a:t>
          </a:r>
          <a:endParaRPr lang="en-US" sz="1200" kern="1200" dirty="0"/>
        </a:p>
      </dsp:txBody>
      <dsp:txXfrm>
        <a:off x="5391613" y="2113128"/>
        <a:ext cx="1529296" cy="1135025"/>
      </dsp:txXfrm>
    </dsp:sp>
    <dsp:sp modelId="{7417414C-80B1-4A87-BCEF-4E31EA92F0CC}">
      <dsp:nvSpPr>
        <dsp:cNvPr id="0" name=""/>
        <dsp:cNvSpPr/>
      </dsp:nvSpPr>
      <dsp:spPr>
        <a:xfrm>
          <a:off x="7609093" y="1103184"/>
          <a:ext cx="688183" cy="688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8CBE8-EFA3-4A46-913D-BC6543271FA1}">
      <dsp:nvSpPr>
        <dsp:cNvPr id="0" name=""/>
        <dsp:cNvSpPr/>
      </dsp:nvSpPr>
      <dsp:spPr>
        <a:xfrm>
          <a:off x="7188537" y="2113128"/>
          <a:ext cx="1529296" cy="113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IN" sz="1200" b="0" kern="1200" dirty="0"/>
            <a:t>AMD's Expansion</a:t>
          </a:r>
          <a:endParaRPr lang="en-US" sz="1200" b="0" kern="1200" dirty="0"/>
        </a:p>
      </dsp:txBody>
      <dsp:txXfrm>
        <a:off x="7188537" y="2113128"/>
        <a:ext cx="1529296" cy="1135025"/>
      </dsp:txXfrm>
    </dsp:sp>
    <dsp:sp modelId="{EBBC6C9D-A273-4E0D-B6E5-EEEAC09E2AB0}">
      <dsp:nvSpPr>
        <dsp:cNvPr id="0" name=""/>
        <dsp:cNvSpPr/>
      </dsp:nvSpPr>
      <dsp:spPr>
        <a:xfrm>
          <a:off x="9406017" y="1103184"/>
          <a:ext cx="688183" cy="6881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99C28F-F404-4AD1-A2F1-3898E1BBCDCE}">
      <dsp:nvSpPr>
        <dsp:cNvPr id="0" name=""/>
        <dsp:cNvSpPr/>
      </dsp:nvSpPr>
      <dsp:spPr>
        <a:xfrm>
          <a:off x="8985461" y="2113128"/>
          <a:ext cx="1529296" cy="113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IN" sz="1200" kern="1200" dirty="0"/>
            <a:t>AMD aims to expand its customer base, targeting gaming enthusiasts, content creators, and enterprise clients seeking performance and versatility.</a:t>
          </a:r>
          <a:endParaRPr lang="en-US" sz="1200" kern="1200" dirty="0"/>
        </a:p>
      </dsp:txBody>
      <dsp:txXfrm>
        <a:off x="8985461" y="2113128"/>
        <a:ext cx="1529296" cy="11350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94E90-BBA7-45AD-8309-3FDE63794747}">
      <dsp:nvSpPr>
        <dsp:cNvPr id="0" name=""/>
        <dsp:cNvSpPr/>
      </dsp:nvSpPr>
      <dsp:spPr>
        <a:xfrm>
          <a:off x="0" y="3531"/>
          <a:ext cx="10515600" cy="479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065CDD-B43B-4F68-8FA8-F9866D36E226}">
      <dsp:nvSpPr>
        <dsp:cNvPr id="0" name=""/>
        <dsp:cNvSpPr/>
      </dsp:nvSpPr>
      <dsp:spPr>
        <a:xfrm>
          <a:off x="145049" y="111419"/>
          <a:ext cx="263983" cy="2637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DFDADB-206C-4210-8335-5A79C288FF50}">
      <dsp:nvSpPr>
        <dsp:cNvPr id="0" name=""/>
        <dsp:cNvSpPr/>
      </dsp:nvSpPr>
      <dsp:spPr>
        <a:xfrm>
          <a:off x="554081" y="3531"/>
          <a:ext cx="9895238"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22300">
            <a:lnSpc>
              <a:spcPct val="90000"/>
            </a:lnSpc>
            <a:spcBef>
              <a:spcPct val="0"/>
            </a:spcBef>
            <a:spcAft>
              <a:spcPct val="35000"/>
            </a:spcAft>
            <a:buNone/>
          </a:pPr>
          <a:r>
            <a:rPr lang="en-US" sz="1400" b="0" i="0" kern="1200"/>
            <a:t>Political: Political stability fosters higher sales for NVIDIA, while trade restrictions and tax rates can hinder revenue generation.</a:t>
          </a:r>
          <a:endParaRPr lang="en-US" sz="1400" kern="1200"/>
        </a:p>
      </dsp:txBody>
      <dsp:txXfrm>
        <a:off x="554081" y="3531"/>
        <a:ext cx="9895238" cy="599376"/>
      </dsp:txXfrm>
    </dsp:sp>
    <dsp:sp modelId="{8C65D979-450B-475F-9C22-010AE3284A47}">
      <dsp:nvSpPr>
        <dsp:cNvPr id="0" name=""/>
        <dsp:cNvSpPr/>
      </dsp:nvSpPr>
      <dsp:spPr>
        <a:xfrm>
          <a:off x="0" y="752752"/>
          <a:ext cx="10515600" cy="479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05F58D-D2B7-48E6-9D82-BAE5D656B8C8}">
      <dsp:nvSpPr>
        <dsp:cNvPr id="0" name=""/>
        <dsp:cNvSpPr/>
      </dsp:nvSpPr>
      <dsp:spPr>
        <a:xfrm>
          <a:off x="145049" y="860640"/>
          <a:ext cx="263983" cy="2637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7AB36D-F13F-4C79-A440-EDA073686DFE}">
      <dsp:nvSpPr>
        <dsp:cNvPr id="0" name=""/>
        <dsp:cNvSpPr/>
      </dsp:nvSpPr>
      <dsp:spPr>
        <a:xfrm>
          <a:off x="554081" y="752752"/>
          <a:ext cx="9895238"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22300">
            <a:lnSpc>
              <a:spcPct val="90000"/>
            </a:lnSpc>
            <a:spcBef>
              <a:spcPct val="0"/>
            </a:spcBef>
            <a:spcAft>
              <a:spcPct val="35000"/>
            </a:spcAft>
            <a:buNone/>
          </a:pPr>
          <a:r>
            <a:rPr lang="en-US" sz="1400" b="0" i="0" kern="1200"/>
            <a:t>Economic: Economic conditions such as booms or recessions influence consumer spending on NVIDIA's products. Macroeconomic variables like interest rates and inflation rates also affect borrowing costs, consumer behavior, and operational costs.</a:t>
          </a:r>
          <a:endParaRPr lang="en-US" sz="1400" kern="1200"/>
        </a:p>
      </dsp:txBody>
      <dsp:txXfrm>
        <a:off x="554081" y="752752"/>
        <a:ext cx="9895238" cy="599376"/>
      </dsp:txXfrm>
    </dsp:sp>
    <dsp:sp modelId="{7D7325CB-C3C5-4AED-BA66-E40076416EA3}">
      <dsp:nvSpPr>
        <dsp:cNvPr id="0" name=""/>
        <dsp:cNvSpPr/>
      </dsp:nvSpPr>
      <dsp:spPr>
        <a:xfrm>
          <a:off x="0" y="1501973"/>
          <a:ext cx="10515600" cy="479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615B94-CA9A-4334-ACD7-8F1F80A00B98}">
      <dsp:nvSpPr>
        <dsp:cNvPr id="0" name=""/>
        <dsp:cNvSpPr/>
      </dsp:nvSpPr>
      <dsp:spPr>
        <a:xfrm>
          <a:off x="145049" y="1609861"/>
          <a:ext cx="263983" cy="2637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7636D7-EE06-4660-A7E5-9D14E4A1544A}">
      <dsp:nvSpPr>
        <dsp:cNvPr id="0" name=""/>
        <dsp:cNvSpPr/>
      </dsp:nvSpPr>
      <dsp:spPr>
        <a:xfrm>
          <a:off x="554081" y="1501973"/>
          <a:ext cx="9895238"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22300">
            <a:lnSpc>
              <a:spcPct val="90000"/>
            </a:lnSpc>
            <a:spcBef>
              <a:spcPct val="0"/>
            </a:spcBef>
            <a:spcAft>
              <a:spcPct val="35000"/>
            </a:spcAft>
            <a:buNone/>
          </a:pPr>
          <a:r>
            <a:rPr lang="en-US" sz="1400" b="0" i="0" kern="1200"/>
            <a:t>Social: Societal trends, gaming culture, technological adoption, and demographics influence the demand for NVIDIA's products in different regions.</a:t>
          </a:r>
          <a:endParaRPr lang="en-US" sz="1400" kern="1200"/>
        </a:p>
      </dsp:txBody>
      <dsp:txXfrm>
        <a:off x="554081" y="1501973"/>
        <a:ext cx="9895238" cy="599376"/>
      </dsp:txXfrm>
    </dsp:sp>
    <dsp:sp modelId="{4262BBA0-CF2C-4E4D-872E-2B4121FB3EBE}">
      <dsp:nvSpPr>
        <dsp:cNvPr id="0" name=""/>
        <dsp:cNvSpPr/>
      </dsp:nvSpPr>
      <dsp:spPr>
        <a:xfrm>
          <a:off x="0" y="2251194"/>
          <a:ext cx="10515600" cy="479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76091C-6541-4DC5-B978-5AAF3E4BFAB7}">
      <dsp:nvSpPr>
        <dsp:cNvPr id="0" name=""/>
        <dsp:cNvSpPr/>
      </dsp:nvSpPr>
      <dsp:spPr>
        <a:xfrm>
          <a:off x="145049" y="2359081"/>
          <a:ext cx="263983" cy="2637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09D3CF-6A14-4AF3-9B5E-F3D470EB0EDD}">
      <dsp:nvSpPr>
        <dsp:cNvPr id="0" name=""/>
        <dsp:cNvSpPr/>
      </dsp:nvSpPr>
      <dsp:spPr>
        <a:xfrm>
          <a:off x="554081" y="2251194"/>
          <a:ext cx="9895238"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22300">
            <a:lnSpc>
              <a:spcPct val="90000"/>
            </a:lnSpc>
            <a:spcBef>
              <a:spcPct val="0"/>
            </a:spcBef>
            <a:spcAft>
              <a:spcPct val="35000"/>
            </a:spcAft>
            <a:buNone/>
          </a:pPr>
          <a:r>
            <a:rPr lang="en-US" sz="1400" b="0" i="0" kern="1200"/>
            <a:t>Technological: Technological advancements drive NVIDIA's product innovation and market competitiveness. The company utilizes technologies such as GPUs, business analytics, and AI to stay ahead in the industry.</a:t>
          </a:r>
          <a:endParaRPr lang="en-US" sz="1400" kern="1200"/>
        </a:p>
      </dsp:txBody>
      <dsp:txXfrm>
        <a:off x="554081" y="2251194"/>
        <a:ext cx="9895238" cy="599376"/>
      </dsp:txXfrm>
    </dsp:sp>
    <dsp:sp modelId="{6AB03F7E-71AB-47A9-8487-4A7889B7386D}">
      <dsp:nvSpPr>
        <dsp:cNvPr id="0" name=""/>
        <dsp:cNvSpPr/>
      </dsp:nvSpPr>
      <dsp:spPr>
        <a:xfrm>
          <a:off x="0" y="3000414"/>
          <a:ext cx="10515600" cy="479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8D9AF-802D-49E2-A164-645BA46CE625}">
      <dsp:nvSpPr>
        <dsp:cNvPr id="0" name=""/>
        <dsp:cNvSpPr/>
      </dsp:nvSpPr>
      <dsp:spPr>
        <a:xfrm>
          <a:off x="145049" y="3108302"/>
          <a:ext cx="263983" cy="2637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53FBF-B753-497C-90E2-3099416D98DB}">
      <dsp:nvSpPr>
        <dsp:cNvPr id="0" name=""/>
        <dsp:cNvSpPr/>
      </dsp:nvSpPr>
      <dsp:spPr>
        <a:xfrm>
          <a:off x="554081" y="3000414"/>
          <a:ext cx="9895238"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22300">
            <a:lnSpc>
              <a:spcPct val="90000"/>
            </a:lnSpc>
            <a:spcBef>
              <a:spcPct val="0"/>
            </a:spcBef>
            <a:spcAft>
              <a:spcPct val="35000"/>
            </a:spcAft>
            <a:buNone/>
          </a:pPr>
          <a:r>
            <a:rPr lang="en-US" sz="1400" b="0" i="0" kern="1200"/>
            <a:t>Legal: Intellectual property laws, labor regulations, data privacy laws, and cybersecurity regulations impact NVIDIA's operations, requiring compliance and risk management efforts.</a:t>
          </a:r>
          <a:endParaRPr lang="en-US" sz="1400" kern="1200"/>
        </a:p>
      </dsp:txBody>
      <dsp:txXfrm>
        <a:off x="554081" y="3000414"/>
        <a:ext cx="9895238" cy="599376"/>
      </dsp:txXfrm>
    </dsp:sp>
    <dsp:sp modelId="{73503649-E0FA-4549-844B-3D4D6916C000}">
      <dsp:nvSpPr>
        <dsp:cNvPr id="0" name=""/>
        <dsp:cNvSpPr/>
      </dsp:nvSpPr>
      <dsp:spPr>
        <a:xfrm>
          <a:off x="0" y="3749635"/>
          <a:ext cx="10515600" cy="479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789A22-78F9-4FA9-A469-259B9B338F5E}">
      <dsp:nvSpPr>
        <dsp:cNvPr id="0" name=""/>
        <dsp:cNvSpPr/>
      </dsp:nvSpPr>
      <dsp:spPr>
        <a:xfrm>
          <a:off x="145049" y="3857523"/>
          <a:ext cx="263983" cy="2637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ACD724-BF43-4FB7-B83F-7BBAB4FACB9E}">
      <dsp:nvSpPr>
        <dsp:cNvPr id="0" name=""/>
        <dsp:cNvSpPr/>
      </dsp:nvSpPr>
      <dsp:spPr>
        <a:xfrm>
          <a:off x="554081" y="3749635"/>
          <a:ext cx="9895238"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22300">
            <a:lnSpc>
              <a:spcPct val="90000"/>
            </a:lnSpc>
            <a:spcBef>
              <a:spcPct val="0"/>
            </a:spcBef>
            <a:spcAft>
              <a:spcPct val="35000"/>
            </a:spcAft>
            <a:buNone/>
          </a:pPr>
          <a:r>
            <a:rPr lang="en-US" sz="1400" b="0" i="0" kern="1200"/>
            <a:t>Environmental: Environmental concerns related to energy consumption, greenhouse gas emissions, and water usage pose challenges for NVIDIA's manufacturing processes, necessitating eco-friendly measures and sustainability initiatives.</a:t>
          </a:r>
          <a:endParaRPr lang="en-US" sz="1400" kern="1200"/>
        </a:p>
      </dsp:txBody>
      <dsp:txXfrm>
        <a:off x="554081" y="3749635"/>
        <a:ext cx="9895238" cy="5993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F76C1-AE38-42F6-8243-150DFEA80362}">
      <dsp:nvSpPr>
        <dsp:cNvPr id="0" name=""/>
        <dsp:cNvSpPr/>
      </dsp:nvSpPr>
      <dsp:spPr>
        <a:xfrm>
          <a:off x="2545248" y="1696"/>
          <a:ext cx="2736332" cy="2736332"/>
        </a:xfrm>
        <a:prstGeom prst="downArrow">
          <a:avLst>
            <a:gd name="adj1" fmla="val 50000"/>
            <a:gd name="adj2" fmla="val 35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N" sz="1500" kern="1200"/>
            <a:t>Market Penetration</a:t>
          </a:r>
          <a:endParaRPr lang="en-US" sz="1500" kern="1200"/>
        </a:p>
      </dsp:txBody>
      <dsp:txXfrm>
        <a:off x="3229331" y="1696"/>
        <a:ext cx="1368166" cy="2257474"/>
      </dsp:txXfrm>
    </dsp:sp>
    <dsp:sp modelId="{D5E22357-8F95-4622-A668-911A130B14B5}">
      <dsp:nvSpPr>
        <dsp:cNvPr id="0" name=""/>
        <dsp:cNvSpPr/>
      </dsp:nvSpPr>
      <dsp:spPr>
        <a:xfrm rot="5400000">
          <a:off x="4604385" y="2060833"/>
          <a:ext cx="2736332" cy="2736332"/>
        </a:xfrm>
        <a:prstGeom prst="downArrow">
          <a:avLst>
            <a:gd name="adj1" fmla="val 50000"/>
            <a:gd name="adj2" fmla="val 35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N" sz="1500" kern="1200"/>
            <a:t>Market Development</a:t>
          </a:r>
          <a:endParaRPr lang="en-US" sz="1500" kern="1200"/>
        </a:p>
      </dsp:txBody>
      <dsp:txXfrm rot="-5400000">
        <a:off x="5083243" y="2744916"/>
        <a:ext cx="2257474" cy="1368166"/>
      </dsp:txXfrm>
    </dsp:sp>
    <dsp:sp modelId="{697D008D-1FFE-4585-8A54-627A123D6E90}">
      <dsp:nvSpPr>
        <dsp:cNvPr id="0" name=""/>
        <dsp:cNvSpPr/>
      </dsp:nvSpPr>
      <dsp:spPr>
        <a:xfrm rot="10800000">
          <a:off x="2545248" y="4119970"/>
          <a:ext cx="2736332" cy="2736332"/>
        </a:xfrm>
        <a:prstGeom prst="downArrow">
          <a:avLst>
            <a:gd name="adj1" fmla="val 50000"/>
            <a:gd name="adj2" fmla="val 35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N" sz="1500" kern="1200"/>
            <a:t>Product Development</a:t>
          </a:r>
          <a:endParaRPr lang="en-US" sz="1500" kern="1200"/>
        </a:p>
      </dsp:txBody>
      <dsp:txXfrm rot="10800000">
        <a:off x="3229331" y="4598828"/>
        <a:ext cx="1368166" cy="2257474"/>
      </dsp:txXfrm>
    </dsp:sp>
    <dsp:sp modelId="{CE37F73F-E0E6-4BFE-A3C6-C6AB503AD011}">
      <dsp:nvSpPr>
        <dsp:cNvPr id="0" name=""/>
        <dsp:cNvSpPr/>
      </dsp:nvSpPr>
      <dsp:spPr>
        <a:xfrm rot="16200000">
          <a:off x="486111" y="2060833"/>
          <a:ext cx="2736332" cy="2736332"/>
        </a:xfrm>
        <a:prstGeom prst="downArrow">
          <a:avLst>
            <a:gd name="adj1" fmla="val 50000"/>
            <a:gd name="adj2" fmla="val 35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N" sz="1500" kern="1200"/>
            <a:t>Diversification</a:t>
          </a:r>
          <a:endParaRPr lang="en-US" sz="1500" kern="1200"/>
        </a:p>
      </dsp:txBody>
      <dsp:txXfrm rot="5400000">
        <a:off x="486111" y="2744916"/>
        <a:ext cx="2257474" cy="13681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40436-AF8D-40FB-B9F7-13209495D4D5}">
      <dsp:nvSpPr>
        <dsp:cNvPr id="0" name=""/>
        <dsp:cNvSpPr/>
      </dsp:nvSpPr>
      <dsp:spPr>
        <a:xfrm>
          <a:off x="0" y="73808"/>
          <a:ext cx="6251110"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AI &amp; Machine Learning </a:t>
          </a:r>
          <a:endParaRPr lang="en-US" sz="2700" kern="1200" dirty="0"/>
        </a:p>
      </dsp:txBody>
      <dsp:txXfrm>
        <a:off x="32384" y="106192"/>
        <a:ext cx="6186342" cy="598621"/>
      </dsp:txXfrm>
    </dsp:sp>
    <dsp:sp modelId="{5B0E0830-13A9-44E3-A2FD-57A74E0AE42E}">
      <dsp:nvSpPr>
        <dsp:cNvPr id="0" name=""/>
        <dsp:cNvSpPr/>
      </dsp:nvSpPr>
      <dsp:spPr>
        <a:xfrm>
          <a:off x="0" y="812069"/>
          <a:ext cx="6251110"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Video editing</a:t>
          </a:r>
          <a:endParaRPr lang="en-US" sz="2700" kern="1200"/>
        </a:p>
      </dsp:txBody>
      <dsp:txXfrm>
        <a:off x="32384" y="844453"/>
        <a:ext cx="6186342" cy="598621"/>
      </dsp:txXfrm>
    </dsp:sp>
    <dsp:sp modelId="{BD749E2C-26F1-4B39-835C-3838E9C60C64}">
      <dsp:nvSpPr>
        <dsp:cNvPr id="0" name=""/>
        <dsp:cNvSpPr/>
      </dsp:nvSpPr>
      <dsp:spPr>
        <a:xfrm>
          <a:off x="0" y="1553219"/>
          <a:ext cx="6251110"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Gaming</a:t>
          </a:r>
          <a:endParaRPr lang="en-US" sz="2700" kern="1200"/>
        </a:p>
      </dsp:txBody>
      <dsp:txXfrm>
        <a:off x="32384" y="1585603"/>
        <a:ext cx="6186342" cy="598621"/>
      </dsp:txXfrm>
    </dsp:sp>
    <dsp:sp modelId="{B0AC9691-65E4-4E47-816F-E3C15548D253}">
      <dsp:nvSpPr>
        <dsp:cNvPr id="0" name=""/>
        <dsp:cNvSpPr/>
      </dsp:nvSpPr>
      <dsp:spPr>
        <a:xfrm>
          <a:off x="0" y="2294369"/>
          <a:ext cx="6251110"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3-D graphics</a:t>
          </a:r>
          <a:endParaRPr lang="en-US" sz="2700" kern="1200"/>
        </a:p>
      </dsp:txBody>
      <dsp:txXfrm>
        <a:off x="32384" y="2326753"/>
        <a:ext cx="6186342" cy="598621"/>
      </dsp:txXfrm>
    </dsp:sp>
    <dsp:sp modelId="{C79303CE-D8F7-4B7E-9E6C-254668A619B1}">
      <dsp:nvSpPr>
        <dsp:cNvPr id="0" name=""/>
        <dsp:cNvSpPr/>
      </dsp:nvSpPr>
      <dsp:spPr>
        <a:xfrm>
          <a:off x="0" y="3035519"/>
          <a:ext cx="6251110"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IN" sz="2700" b="1" kern="1200"/>
            <a:t>Autonomous Vehicles</a:t>
          </a:r>
          <a:endParaRPr lang="en-US" sz="2700" kern="1200"/>
        </a:p>
      </dsp:txBody>
      <dsp:txXfrm>
        <a:off x="32384" y="3067903"/>
        <a:ext cx="6186342" cy="598621"/>
      </dsp:txXfrm>
    </dsp:sp>
    <dsp:sp modelId="{DE5A85DD-1D52-409E-94AB-B55F88216497}">
      <dsp:nvSpPr>
        <dsp:cNvPr id="0" name=""/>
        <dsp:cNvSpPr/>
      </dsp:nvSpPr>
      <dsp:spPr>
        <a:xfrm>
          <a:off x="0" y="3776668"/>
          <a:ext cx="6251110"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ROBOTICS</a:t>
          </a:r>
          <a:endParaRPr lang="en-US" sz="2700" kern="1200"/>
        </a:p>
      </dsp:txBody>
      <dsp:txXfrm>
        <a:off x="32384" y="3809052"/>
        <a:ext cx="6186342" cy="598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B4388-6C6F-4845-A759-9FB7469D83FA}">
      <dsp:nvSpPr>
        <dsp:cNvPr id="0" name=""/>
        <dsp:cNvSpPr/>
      </dsp:nvSpPr>
      <dsp:spPr>
        <a:xfrm>
          <a:off x="0" y="3047"/>
          <a:ext cx="6781800" cy="6491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076B2-F3C6-4A8F-920E-3A8103A20D6A}">
      <dsp:nvSpPr>
        <dsp:cNvPr id="0" name=""/>
        <dsp:cNvSpPr/>
      </dsp:nvSpPr>
      <dsp:spPr>
        <a:xfrm>
          <a:off x="196354" y="149096"/>
          <a:ext cx="357008" cy="3570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ADDC6-B560-4610-B172-F16576D9D2F4}">
      <dsp:nvSpPr>
        <dsp:cNvPr id="0" name=""/>
        <dsp:cNvSpPr/>
      </dsp:nvSpPr>
      <dsp:spPr>
        <a:xfrm>
          <a:off x="749717" y="3047"/>
          <a:ext cx="6032082" cy="64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7" tIns="68697" rIns="68697" bIns="68697" numCol="1" spcCol="1270" anchor="ctr" anchorCtr="0">
          <a:noAutofit/>
        </a:bodyPr>
        <a:lstStyle/>
        <a:p>
          <a:pPr marL="0" lvl="0" indent="0" algn="l" defTabSz="755650">
            <a:lnSpc>
              <a:spcPct val="100000"/>
            </a:lnSpc>
            <a:spcBef>
              <a:spcPct val="0"/>
            </a:spcBef>
            <a:spcAft>
              <a:spcPct val="35000"/>
            </a:spcAft>
            <a:buNone/>
          </a:pPr>
          <a:r>
            <a:rPr lang="en-IN" sz="1700" b="1" kern="1200" dirty="0"/>
            <a:t>GeForce GTX and RTX series – (Gaming)</a:t>
          </a:r>
          <a:endParaRPr lang="en-US" sz="1700" kern="1200" dirty="0"/>
        </a:p>
      </dsp:txBody>
      <dsp:txXfrm>
        <a:off x="749717" y="3047"/>
        <a:ext cx="6032082" cy="649105"/>
      </dsp:txXfrm>
    </dsp:sp>
    <dsp:sp modelId="{97BB5FAA-CF12-41F4-AD6F-2D7B1B6AB61E}">
      <dsp:nvSpPr>
        <dsp:cNvPr id="0" name=""/>
        <dsp:cNvSpPr/>
      </dsp:nvSpPr>
      <dsp:spPr>
        <a:xfrm>
          <a:off x="0" y="814429"/>
          <a:ext cx="6781800" cy="6491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94B79C-1AB6-497E-8E67-F8F3D199C577}">
      <dsp:nvSpPr>
        <dsp:cNvPr id="0" name=""/>
        <dsp:cNvSpPr/>
      </dsp:nvSpPr>
      <dsp:spPr>
        <a:xfrm>
          <a:off x="196354" y="960478"/>
          <a:ext cx="357008" cy="3570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3DF39-CB70-485F-B211-6947798E8344}">
      <dsp:nvSpPr>
        <dsp:cNvPr id="0" name=""/>
        <dsp:cNvSpPr/>
      </dsp:nvSpPr>
      <dsp:spPr>
        <a:xfrm>
          <a:off x="749717" y="814429"/>
          <a:ext cx="6032082" cy="64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7" tIns="68697" rIns="68697" bIns="68697" numCol="1" spcCol="1270" anchor="ctr" anchorCtr="0">
          <a:noAutofit/>
        </a:bodyPr>
        <a:lstStyle/>
        <a:p>
          <a:pPr marL="0" lvl="0" indent="0" algn="l" defTabSz="755650">
            <a:lnSpc>
              <a:spcPct val="100000"/>
            </a:lnSpc>
            <a:spcBef>
              <a:spcPct val="0"/>
            </a:spcBef>
            <a:spcAft>
              <a:spcPct val="35000"/>
            </a:spcAft>
            <a:buNone/>
          </a:pPr>
          <a:r>
            <a:rPr lang="en-IN" sz="1700" b="1" kern="1200" dirty="0"/>
            <a:t>NVIDIA A and H series and DGX systems.-( AI &amp; Data centre)</a:t>
          </a:r>
          <a:endParaRPr lang="en-US" sz="1700" kern="1200" dirty="0"/>
        </a:p>
      </dsp:txBody>
      <dsp:txXfrm>
        <a:off x="749717" y="814429"/>
        <a:ext cx="6032082" cy="649105"/>
      </dsp:txXfrm>
    </dsp:sp>
    <dsp:sp modelId="{AB74B229-EF0A-46FA-BFA9-36D4BEA496EE}">
      <dsp:nvSpPr>
        <dsp:cNvPr id="0" name=""/>
        <dsp:cNvSpPr/>
      </dsp:nvSpPr>
      <dsp:spPr>
        <a:xfrm>
          <a:off x="0" y="1625812"/>
          <a:ext cx="6781800" cy="6491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3175F8-4DCF-4FE1-B5A0-68E3EFB3A12D}">
      <dsp:nvSpPr>
        <dsp:cNvPr id="0" name=""/>
        <dsp:cNvSpPr/>
      </dsp:nvSpPr>
      <dsp:spPr>
        <a:xfrm>
          <a:off x="196354" y="1771860"/>
          <a:ext cx="357008" cy="3570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94D42-3A29-421F-9AF6-94FA1310986D}">
      <dsp:nvSpPr>
        <dsp:cNvPr id="0" name=""/>
        <dsp:cNvSpPr/>
      </dsp:nvSpPr>
      <dsp:spPr>
        <a:xfrm>
          <a:off x="749717" y="1625812"/>
          <a:ext cx="6032082" cy="64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7" tIns="68697" rIns="68697" bIns="68697" numCol="1" spcCol="1270" anchor="ctr" anchorCtr="0">
          <a:noAutofit/>
        </a:bodyPr>
        <a:lstStyle/>
        <a:p>
          <a:pPr marL="0" lvl="0" indent="0" algn="l" defTabSz="755650">
            <a:lnSpc>
              <a:spcPct val="100000"/>
            </a:lnSpc>
            <a:spcBef>
              <a:spcPct val="0"/>
            </a:spcBef>
            <a:spcAft>
              <a:spcPct val="35000"/>
            </a:spcAft>
            <a:buNone/>
          </a:pPr>
          <a:r>
            <a:rPr lang="en-IN" sz="1700" b="1" kern="1200" dirty="0"/>
            <a:t>NVIDIA Tegra series – ( smart Phones, car parts)</a:t>
          </a:r>
          <a:endParaRPr lang="en-US" sz="1700" kern="1200" dirty="0"/>
        </a:p>
      </dsp:txBody>
      <dsp:txXfrm>
        <a:off x="749717" y="1625812"/>
        <a:ext cx="6032082" cy="649105"/>
      </dsp:txXfrm>
    </dsp:sp>
    <dsp:sp modelId="{CDD0B7DA-4E70-4308-ADEF-23275674D680}">
      <dsp:nvSpPr>
        <dsp:cNvPr id="0" name=""/>
        <dsp:cNvSpPr/>
      </dsp:nvSpPr>
      <dsp:spPr>
        <a:xfrm>
          <a:off x="0" y="2437194"/>
          <a:ext cx="6781800" cy="6491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DB512-0A58-4D2A-8CE0-BCCD627616AE}">
      <dsp:nvSpPr>
        <dsp:cNvPr id="0" name=""/>
        <dsp:cNvSpPr/>
      </dsp:nvSpPr>
      <dsp:spPr>
        <a:xfrm>
          <a:off x="196354" y="2583243"/>
          <a:ext cx="357008" cy="3570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E2D23-579C-41AB-95CA-ECB0D8697116}">
      <dsp:nvSpPr>
        <dsp:cNvPr id="0" name=""/>
        <dsp:cNvSpPr/>
      </dsp:nvSpPr>
      <dsp:spPr>
        <a:xfrm>
          <a:off x="749717" y="2437194"/>
          <a:ext cx="6032082" cy="64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7" tIns="68697" rIns="68697" bIns="68697" numCol="1" spcCol="1270" anchor="ctr" anchorCtr="0">
          <a:noAutofit/>
        </a:bodyPr>
        <a:lstStyle/>
        <a:p>
          <a:pPr marL="0" lvl="0" indent="0" algn="l" defTabSz="755650">
            <a:lnSpc>
              <a:spcPct val="100000"/>
            </a:lnSpc>
            <a:spcBef>
              <a:spcPct val="0"/>
            </a:spcBef>
            <a:spcAft>
              <a:spcPct val="35000"/>
            </a:spcAft>
            <a:buNone/>
          </a:pPr>
          <a:r>
            <a:rPr lang="en-IN" sz="1700" b="1" kern="1200" dirty="0"/>
            <a:t>NVIDIA Mellanox and Quantum InfiniBand –( Data storage)</a:t>
          </a:r>
          <a:endParaRPr lang="en-US" sz="1700" kern="1200" dirty="0"/>
        </a:p>
      </dsp:txBody>
      <dsp:txXfrm>
        <a:off x="749717" y="2437194"/>
        <a:ext cx="6032082" cy="649105"/>
      </dsp:txXfrm>
    </dsp:sp>
    <dsp:sp modelId="{37E200EA-E08A-4FEE-B3A6-EA689A5A3EB8}">
      <dsp:nvSpPr>
        <dsp:cNvPr id="0" name=""/>
        <dsp:cNvSpPr/>
      </dsp:nvSpPr>
      <dsp:spPr>
        <a:xfrm>
          <a:off x="0" y="3248576"/>
          <a:ext cx="6781800" cy="6491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6FB2D7-3525-4B18-B481-84C39D5C28B6}">
      <dsp:nvSpPr>
        <dsp:cNvPr id="0" name=""/>
        <dsp:cNvSpPr/>
      </dsp:nvSpPr>
      <dsp:spPr>
        <a:xfrm>
          <a:off x="196354" y="3394625"/>
          <a:ext cx="357008" cy="3570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90209-0867-45D7-954B-2E85918D4199}">
      <dsp:nvSpPr>
        <dsp:cNvPr id="0" name=""/>
        <dsp:cNvSpPr/>
      </dsp:nvSpPr>
      <dsp:spPr>
        <a:xfrm>
          <a:off x="749717" y="3248576"/>
          <a:ext cx="6032082" cy="64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97" tIns="68697" rIns="68697" bIns="68697" numCol="1" spcCol="1270" anchor="ctr" anchorCtr="0">
          <a:noAutofit/>
        </a:bodyPr>
        <a:lstStyle/>
        <a:p>
          <a:pPr marL="0" lvl="0" indent="0" algn="l" defTabSz="755650">
            <a:lnSpc>
              <a:spcPct val="100000"/>
            </a:lnSpc>
            <a:spcBef>
              <a:spcPct val="0"/>
            </a:spcBef>
            <a:spcAft>
              <a:spcPct val="35000"/>
            </a:spcAft>
            <a:buNone/>
          </a:pPr>
          <a:r>
            <a:rPr lang="en-IN" sz="1700" b="1" kern="1200" dirty="0"/>
            <a:t>CUDA, AI Enterprise- ( GPU made for software developer) </a:t>
          </a:r>
          <a:endParaRPr lang="en-US" sz="1700" kern="1200" dirty="0"/>
        </a:p>
      </dsp:txBody>
      <dsp:txXfrm>
        <a:off x="749717" y="3248576"/>
        <a:ext cx="6032082" cy="6491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2CF39-C39B-6244-8D74-308C1ACC33BB}">
      <dsp:nvSpPr>
        <dsp:cNvPr id="0" name=""/>
        <dsp:cNvSpPr/>
      </dsp:nvSpPr>
      <dsp:spPr>
        <a:xfrm>
          <a:off x="3197486" y="2925518"/>
          <a:ext cx="2888988" cy="137671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IN" sz="1200" b="1" i="0" kern="1200" dirty="0"/>
            <a:t>       Specific Manufacturing Equipment</a:t>
          </a:r>
          <a:endParaRPr lang="en-GB" sz="1200" b="1" kern="1200" dirty="0"/>
        </a:p>
        <a:p>
          <a:pPr marL="114300" lvl="1" indent="-114300" algn="l" defTabSz="533400">
            <a:lnSpc>
              <a:spcPct val="90000"/>
            </a:lnSpc>
            <a:spcBef>
              <a:spcPct val="0"/>
            </a:spcBef>
            <a:spcAft>
              <a:spcPct val="15000"/>
            </a:spcAft>
            <a:buChar char="•"/>
          </a:pPr>
          <a:r>
            <a:rPr lang="en-IN" sz="1200" b="1" i="0" kern="1200" dirty="0"/>
            <a:t>Proprietary Software Licenses</a:t>
          </a:r>
          <a:endParaRPr lang="en-GB" sz="1200" b="1" kern="1200" dirty="0"/>
        </a:p>
      </dsp:txBody>
      <dsp:txXfrm>
        <a:off x="4094425" y="3299939"/>
        <a:ext cx="1961807" cy="972051"/>
      </dsp:txXfrm>
    </dsp:sp>
    <dsp:sp modelId="{B8C57CAD-1700-F141-9B9D-18F9037FFDB7}">
      <dsp:nvSpPr>
        <dsp:cNvPr id="0" name=""/>
        <dsp:cNvSpPr/>
      </dsp:nvSpPr>
      <dsp:spPr>
        <a:xfrm>
          <a:off x="-270113" y="2925518"/>
          <a:ext cx="2888988" cy="137671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IN" sz="1200" b="1" i="0" kern="1200" dirty="0"/>
            <a:t>Standard Screws </a:t>
          </a:r>
          <a:r>
            <a:rPr lang="en-IN" sz="1200" b="1" i="0" kern="1200"/>
            <a:t>and Fasteners</a:t>
          </a:r>
          <a:endParaRPr lang="en-GB" sz="1200" b="1" kern="1200" dirty="0"/>
        </a:p>
        <a:p>
          <a:pPr marL="114300" lvl="1" indent="-114300" algn="l" defTabSz="533400">
            <a:lnSpc>
              <a:spcPct val="90000"/>
            </a:lnSpc>
            <a:spcBef>
              <a:spcPct val="0"/>
            </a:spcBef>
            <a:spcAft>
              <a:spcPct val="15000"/>
            </a:spcAft>
            <a:buFont typeface="Arial" panose="020B0604020202020204" pitchFamily="34" charset="0"/>
            <a:buChar char="•"/>
          </a:pPr>
          <a:r>
            <a:rPr lang="en-IN" sz="1200" b="1" i="0" kern="1200"/>
            <a:t>Off-the-Shelf </a:t>
          </a:r>
          <a:r>
            <a:rPr lang="en-IN" sz="1200" b="1" i="0" kern="1200" dirty="0"/>
            <a:t>Packaging Materials</a:t>
          </a:r>
          <a:endParaRPr lang="en-IN" sz="1200" b="1" kern="1200" dirty="0"/>
        </a:p>
        <a:p>
          <a:pPr marL="114300" lvl="1" indent="-114300" algn="l" defTabSz="533400">
            <a:lnSpc>
              <a:spcPct val="90000"/>
            </a:lnSpc>
            <a:spcBef>
              <a:spcPct val="0"/>
            </a:spcBef>
            <a:spcAft>
              <a:spcPct val="15000"/>
            </a:spcAft>
            <a:buChar char="•"/>
          </a:pPr>
          <a:endParaRPr lang="en-IN" sz="1200" b="1" kern="1200" dirty="0"/>
        </a:p>
      </dsp:txBody>
      <dsp:txXfrm>
        <a:off x="-239871" y="3299939"/>
        <a:ext cx="1961807" cy="972051"/>
      </dsp:txXfrm>
    </dsp:sp>
    <dsp:sp modelId="{68844479-DBF1-8A46-A12E-0BBAD772C5CB}">
      <dsp:nvSpPr>
        <dsp:cNvPr id="0" name=""/>
        <dsp:cNvSpPr/>
      </dsp:nvSpPr>
      <dsp:spPr>
        <a:xfrm>
          <a:off x="3197486" y="0"/>
          <a:ext cx="2888988" cy="137671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IN" sz="1200" b="1" i="0" kern="1200" dirty="0"/>
            <a:t>Leading-edge GPUs</a:t>
          </a:r>
          <a:endParaRPr lang="en-GB" sz="1200" b="1" kern="1200" dirty="0"/>
        </a:p>
        <a:p>
          <a:pPr marL="114300" lvl="1" indent="-114300" algn="l" defTabSz="533400">
            <a:lnSpc>
              <a:spcPct val="90000"/>
            </a:lnSpc>
            <a:spcBef>
              <a:spcPct val="0"/>
            </a:spcBef>
            <a:spcAft>
              <a:spcPct val="15000"/>
            </a:spcAft>
            <a:buChar char="•"/>
          </a:pPr>
          <a:r>
            <a:rPr lang="en-IN" sz="1200" b="1" i="0" kern="1200" dirty="0"/>
            <a:t>High-performance memory (GDDR6X)</a:t>
          </a:r>
          <a:endParaRPr lang="en-GB" sz="1200" b="1" kern="1200" dirty="0"/>
        </a:p>
      </dsp:txBody>
      <dsp:txXfrm>
        <a:off x="4094425" y="30242"/>
        <a:ext cx="1961807" cy="972051"/>
      </dsp:txXfrm>
    </dsp:sp>
    <dsp:sp modelId="{390AB91F-E7CC-9C49-B12A-ABE9DED4ED9A}">
      <dsp:nvSpPr>
        <dsp:cNvPr id="0" name=""/>
        <dsp:cNvSpPr/>
      </dsp:nvSpPr>
      <dsp:spPr>
        <a:xfrm>
          <a:off x="-270113" y="0"/>
          <a:ext cx="2888988" cy="137671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IN" sz="1200" b="1" i="0" kern="1200" dirty="0"/>
            <a:t>Standard resistors and capacitors</a:t>
          </a:r>
          <a:endParaRPr lang="en-GB" sz="1200" b="1" kern="1200" dirty="0"/>
        </a:p>
        <a:p>
          <a:pPr marL="114300" lvl="1" indent="-114300" algn="l" defTabSz="533400">
            <a:lnSpc>
              <a:spcPct val="90000"/>
            </a:lnSpc>
            <a:spcBef>
              <a:spcPct val="0"/>
            </a:spcBef>
            <a:spcAft>
              <a:spcPct val="15000"/>
            </a:spcAft>
            <a:buChar char="•"/>
          </a:pPr>
          <a:r>
            <a:rPr lang="en-IN" sz="1200" b="1" i="0" kern="1200" dirty="0"/>
            <a:t>Fans and heatsinks</a:t>
          </a:r>
          <a:endParaRPr lang="en-GB" sz="1200" b="1" kern="1200" dirty="0"/>
        </a:p>
      </dsp:txBody>
      <dsp:txXfrm>
        <a:off x="-239871" y="30242"/>
        <a:ext cx="1961807" cy="972051"/>
      </dsp:txXfrm>
    </dsp:sp>
    <dsp:sp modelId="{0E929B86-86FE-7B43-AE71-B9F20BB2AB13}">
      <dsp:nvSpPr>
        <dsp:cNvPr id="0" name=""/>
        <dsp:cNvSpPr/>
      </dsp:nvSpPr>
      <dsp:spPr>
        <a:xfrm>
          <a:off x="1002291" y="245227"/>
          <a:ext cx="1862866" cy="1862866"/>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Leverage Items</a:t>
          </a:r>
        </a:p>
      </dsp:txBody>
      <dsp:txXfrm>
        <a:off x="1547912" y="790848"/>
        <a:ext cx="1317245" cy="1317245"/>
      </dsp:txXfrm>
    </dsp:sp>
    <dsp:sp modelId="{9FA48EDD-DE52-354E-A924-F21EEE0548D1}">
      <dsp:nvSpPr>
        <dsp:cNvPr id="0" name=""/>
        <dsp:cNvSpPr/>
      </dsp:nvSpPr>
      <dsp:spPr>
        <a:xfrm rot="5400000">
          <a:off x="2951203" y="245227"/>
          <a:ext cx="1862866" cy="1862866"/>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Strategic Items</a:t>
          </a:r>
        </a:p>
      </dsp:txBody>
      <dsp:txXfrm rot="-5400000">
        <a:off x="2951203" y="790848"/>
        <a:ext cx="1317245" cy="1317245"/>
      </dsp:txXfrm>
    </dsp:sp>
    <dsp:sp modelId="{01FA6507-8BF2-5B4D-BDDE-77CA4DC37ACA}">
      <dsp:nvSpPr>
        <dsp:cNvPr id="0" name=""/>
        <dsp:cNvSpPr/>
      </dsp:nvSpPr>
      <dsp:spPr>
        <a:xfrm rot="10800000">
          <a:off x="2951203" y="2194138"/>
          <a:ext cx="1862866" cy="1862866"/>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Bottleneck Items</a:t>
          </a:r>
        </a:p>
      </dsp:txBody>
      <dsp:txXfrm rot="10800000">
        <a:off x="2951203" y="2194138"/>
        <a:ext cx="1317245" cy="1317245"/>
      </dsp:txXfrm>
    </dsp:sp>
    <dsp:sp modelId="{093FC70B-C51D-F54B-8764-EBF107A7B21F}">
      <dsp:nvSpPr>
        <dsp:cNvPr id="0" name=""/>
        <dsp:cNvSpPr/>
      </dsp:nvSpPr>
      <dsp:spPr>
        <a:xfrm rot="16200000">
          <a:off x="1002291" y="2194138"/>
          <a:ext cx="1862866" cy="1862866"/>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Non-Critical Items</a:t>
          </a:r>
        </a:p>
      </dsp:txBody>
      <dsp:txXfrm rot="5400000">
        <a:off x="1547912" y="2194138"/>
        <a:ext cx="1317245" cy="1317245"/>
      </dsp:txXfrm>
    </dsp:sp>
    <dsp:sp modelId="{6CD86279-550F-424A-8EE2-E3CDF63DC5A0}">
      <dsp:nvSpPr>
        <dsp:cNvPr id="0" name=""/>
        <dsp:cNvSpPr/>
      </dsp:nvSpPr>
      <dsp:spPr>
        <a:xfrm>
          <a:off x="2586589" y="1763915"/>
          <a:ext cx="643183" cy="559290"/>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B79C705-0499-274A-8A21-8409DA2D6F3A}">
      <dsp:nvSpPr>
        <dsp:cNvPr id="0" name=""/>
        <dsp:cNvSpPr/>
      </dsp:nvSpPr>
      <dsp:spPr>
        <a:xfrm rot="10800000">
          <a:off x="2586589" y="1979027"/>
          <a:ext cx="643183" cy="559290"/>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0B8BC-965C-4AFE-A39B-CEB31735623D}">
      <dsp:nvSpPr>
        <dsp:cNvPr id="0" name=""/>
        <dsp:cNvSpPr/>
      </dsp:nvSpPr>
      <dsp:spPr>
        <a:xfrm>
          <a:off x="704119" y="1197323"/>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514D77-243D-46C3-95BF-E8064CD5902C}">
      <dsp:nvSpPr>
        <dsp:cNvPr id="0" name=""/>
        <dsp:cNvSpPr/>
      </dsp:nvSpPr>
      <dsp:spPr>
        <a:xfrm>
          <a:off x="8092" y="205097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IN" sz="2100" b="1" i="0" kern="1200" dirty="0"/>
            <a:t>Non-Critical Items</a:t>
          </a:r>
          <a:endParaRPr lang="en-US" sz="2100" kern="1200" dirty="0"/>
        </a:p>
      </dsp:txBody>
      <dsp:txXfrm>
        <a:off x="8092" y="2050979"/>
        <a:ext cx="2320312" cy="348046"/>
      </dsp:txXfrm>
    </dsp:sp>
    <dsp:sp modelId="{340437B1-E390-4E7B-B796-4F98C607D588}">
      <dsp:nvSpPr>
        <dsp:cNvPr id="0" name=""/>
        <dsp:cNvSpPr/>
      </dsp:nvSpPr>
      <dsp:spPr>
        <a:xfrm>
          <a:off x="8092" y="2440024"/>
          <a:ext cx="2320312" cy="76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IN" sz="1600" b="0" i="0" kern="1200" dirty="0"/>
            <a:t>Cost optimization</a:t>
          </a:r>
          <a:endParaRPr lang="en-US" sz="1600" kern="1200" dirty="0"/>
        </a:p>
      </dsp:txBody>
      <dsp:txXfrm>
        <a:off x="8092" y="2440024"/>
        <a:ext cx="2320312" cy="760588"/>
      </dsp:txXfrm>
    </dsp:sp>
    <dsp:sp modelId="{C43D0F68-C60E-4653-9F30-E969BC8877BA}">
      <dsp:nvSpPr>
        <dsp:cNvPr id="0" name=""/>
        <dsp:cNvSpPr/>
      </dsp:nvSpPr>
      <dsp:spPr>
        <a:xfrm>
          <a:off x="3239429" y="1197323"/>
          <a:ext cx="812109" cy="8121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8D9D8-D707-4254-9F00-B26E737C817A}">
      <dsp:nvSpPr>
        <dsp:cNvPr id="0" name=""/>
        <dsp:cNvSpPr/>
      </dsp:nvSpPr>
      <dsp:spPr>
        <a:xfrm>
          <a:off x="2937487" y="205097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IN" sz="2100" b="1" i="0" kern="1200" dirty="0"/>
            <a:t>Leverage Items</a:t>
          </a:r>
          <a:endParaRPr lang="en-US" sz="2100" kern="1200" dirty="0"/>
        </a:p>
      </dsp:txBody>
      <dsp:txXfrm>
        <a:off x="2937487" y="2050979"/>
        <a:ext cx="2320312" cy="348046"/>
      </dsp:txXfrm>
    </dsp:sp>
    <dsp:sp modelId="{B2C58930-9E39-4DA6-AED0-E3B91C7FA32C}">
      <dsp:nvSpPr>
        <dsp:cNvPr id="0" name=""/>
        <dsp:cNvSpPr/>
      </dsp:nvSpPr>
      <dsp:spPr>
        <a:xfrm>
          <a:off x="2734460" y="2440024"/>
          <a:ext cx="2320312" cy="76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IN" sz="1600" b="0" i="0" kern="1200" dirty="0"/>
            <a:t>Cost control and supplier competition</a:t>
          </a:r>
          <a:endParaRPr lang="en-US" sz="1600" kern="1200" dirty="0"/>
        </a:p>
      </dsp:txBody>
      <dsp:txXfrm>
        <a:off x="2734460" y="2440024"/>
        <a:ext cx="2320312" cy="760588"/>
      </dsp:txXfrm>
    </dsp:sp>
    <dsp:sp modelId="{BE668964-F2A2-41F1-A3EB-1D513624EE92}">
      <dsp:nvSpPr>
        <dsp:cNvPr id="0" name=""/>
        <dsp:cNvSpPr/>
      </dsp:nvSpPr>
      <dsp:spPr>
        <a:xfrm>
          <a:off x="6102271" y="1197323"/>
          <a:ext cx="812109" cy="812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D3D00-A58E-4EE5-A797-39E921717121}">
      <dsp:nvSpPr>
        <dsp:cNvPr id="0" name=""/>
        <dsp:cNvSpPr/>
      </dsp:nvSpPr>
      <dsp:spPr>
        <a:xfrm>
          <a:off x="5460827" y="205097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IN" sz="2100" b="1" i="0" kern="1200" dirty="0"/>
            <a:t>Bottleneck Items</a:t>
          </a:r>
          <a:endParaRPr lang="en-US" sz="2100" kern="1200" dirty="0"/>
        </a:p>
      </dsp:txBody>
      <dsp:txXfrm>
        <a:off x="5460827" y="2050979"/>
        <a:ext cx="2320312" cy="348046"/>
      </dsp:txXfrm>
    </dsp:sp>
    <dsp:sp modelId="{38B06384-3E81-45F1-9AB4-BA56B2CCCF51}">
      <dsp:nvSpPr>
        <dsp:cNvPr id="0" name=""/>
        <dsp:cNvSpPr/>
      </dsp:nvSpPr>
      <dsp:spPr>
        <a:xfrm>
          <a:off x="5460827" y="2440024"/>
          <a:ext cx="2320312" cy="76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IN" sz="1600" b="0" i="0" kern="1200" dirty="0"/>
            <a:t>Mitigating supply disruption risks</a:t>
          </a:r>
          <a:endParaRPr lang="en-US" sz="1600" kern="1200" dirty="0"/>
        </a:p>
      </dsp:txBody>
      <dsp:txXfrm>
        <a:off x="5460827" y="2440024"/>
        <a:ext cx="2320312" cy="760588"/>
      </dsp:txXfrm>
    </dsp:sp>
    <dsp:sp modelId="{AD813B0C-6E30-4C94-992D-0AF8D2C57A58}">
      <dsp:nvSpPr>
        <dsp:cNvPr id="0" name=""/>
        <dsp:cNvSpPr/>
      </dsp:nvSpPr>
      <dsp:spPr>
        <a:xfrm>
          <a:off x="8719459" y="1197323"/>
          <a:ext cx="812109" cy="8121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E52A35-B301-4EF6-B844-F38D1D2898AA}">
      <dsp:nvSpPr>
        <dsp:cNvPr id="0" name=""/>
        <dsp:cNvSpPr/>
      </dsp:nvSpPr>
      <dsp:spPr>
        <a:xfrm>
          <a:off x="8187194" y="205097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IN" sz="2100" b="1" i="0" kern="1200" dirty="0"/>
            <a:t>Strategic Items</a:t>
          </a:r>
          <a:endParaRPr lang="en-US" sz="2100" kern="1200" dirty="0"/>
        </a:p>
      </dsp:txBody>
      <dsp:txXfrm>
        <a:off x="8187194" y="2050979"/>
        <a:ext cx="2320312" cy="348046"/>
      </dsp:txXfrm>
    </dsp:sp>
    <dsp:sp modelId="{58DD0270-5479-4362-8104-53509C66DDA1}">
      <dsp:nvSpPr>
        <dsp:cNvPr id="0" name=""/>
        <dsp:cNvSpPr/>
      </dsp:nvSpPr>
      <dsp:spPr>
        <a:xfrm>
          <a:off x="7996116" y="2467321"/>
          <a:ext cx="2320312" cy="76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IN" sz="1600" b="0" i="0" kern="1200" dirty="0"/>
            <a:t>Securing supply, innovation, and long-term partnerships</a:t>
          </a:r>
          <a:endParaRPr lang="en-US" sz="1600" kern="1200" dirty="0"/>
        </a:p>
      </dsp:txBody>
      <dsp:txXfrm>
        <a:off x="7996116" y="2467321"/>
        <a:ext cx="2320312" cy="7605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01EEC-8E70-49BF-BDD8-C8BC74E9441B}">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8F906-1C6C-4E49-B988-6CD08816CC4B}">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E3F45-BBFA-43AE-9E62-01EF879E0EEF}">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IN" sz="2000" b="0" i="0" kern="1200" dirty="0"/>
            <a:t>Communication and Collaboration</a:t>
          </a:r>
          <a:endParaRPr lang="en-US" sz="2000" b="0" kern="1200" dirty="0"/>
        </a:p>
      </dsp:txBody>
      <dsp:txXfrm>
        <a:off x="1057183" y="1805"/>
        <a:ext cx="9458416" cy="915310"/>
      </dsp:txXfrm>
    </dsp:sp>
    <dsp:sp modelId="{C8A6DF23-2ABC-4910-BE2D-00DB5B2E016A}">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5F5E7-BCAD-42E5-B612-A2E5A2ADBB31}">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B83C0-CEF4-498B-B82B-EDE89ED196CF}">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IN" sz="2000" b="0" i="0" kern="1200" dirty="0"/>
            <a:t>Innovation and Technology Partnerships </a:t>
          </a:r>
          <a:endParaRPr lang="en-US" sz="2000" b="0" kern="1200" dirty="0"/>
        </a:p>
      </dsp:txBody>
      <dsp:txXfrm>
        <a:off x="1057183" y="1145944"/>
        <a:ext cx="9458416" cy="915310"/>
      </dsp:txXfrm>
    </dsp:sp>
    <dsp:sp modelId="{5F933DFA-3348-47E9-B118-B254A068157D}">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C6469-F193-4EF9-B59A-DC7811A836C1}">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63583-1703-44AA-85A3-CFF970C0DA82}">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IN" sz="2000" b="0" i="0" kern="1200" dirty="0"/>
            <a:t>Long-term contracts</a:t>
          </a:r>
          <a:endParaRPr lang="en-US" sz="2000" b="0" kern="1200" dirty="0"/>
        </a:p>
      </dsp:txBody>
      <dsp:txXfrm>
        <a:off x="1057183" y="2290082"/>
        <a:ext cx="9458416" cy="915310"/>
      </dsp:txXfrm>
    </dsp:sp>
    <dsp:sp modelId="{108C7450-0DE6-4249-9C9D-2892D105290F}">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29890-746A-49D3-BD42-69EBBB0DF841}">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E050C-DB44-4EAA-8332-36FF0E9052B2}">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en-IN" sz="2000" b="0" i="0" kern="1200" dirty="0"/>
            <a:t>Supplier development programs</a:t>
          </a:r>
          <a:endParaRPr lang="en-US" sz="2000" b="0" kern="1200" dirty="0"/>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F0EE8F-F13D-ED2D-0FF8-DDDB445858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01-nvidia-logo-vert-500x200-2c50-d@2x.png</a:t>
            </a:r>
          </a:p>
        </p:txBody>
      </p:sp>
      <p:sp>
        <p:nvSpPr>
          <p:cNvPr id="3" name="Date Placeholder 2">
            <a:extLst>
              <a:ext uri="{FF2B5EF4-FFF2-40B4-BE49-F238E27FC236}">
                <a16:creationId xmlns:a16="http://schemas.microsoft.com/office/drawing/2014/main" id="{31C070B5-2F2B-29B8-B6CC-6681E4B86C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895CA-3828-D842-878F-15788604CA2E}" type="datetime1">
              <a:rPr lang="en-IN" smtClean="0"/>
              <a:t>12/03/24</a:t>
            </a:fld>
            <a:endParaRPr lang="en-US"/>
          </a:p>
        </p:txBody>
      </p:sp>
      <p:sp>
        <p:nvSpPr>
          <p:cNvPr id="4" name="Footer Placeholder 3">
            <a:extLst>
              <a:ext uri="{FF2B5EF4-FFF2-40B4-BE49-F238E27FC236}">
                <a16:creationId xmlns:a16="http://schemas.microsoft.com/office/drawing/2014/main" id="{8999F67F-CDCC-BE4D-D584-8D2834F7A2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06DDF8-EDE5-5190-EB8E-994CE3F084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B97866-BDF5-704A-AE61-1E516084B096}" type="slidenum">
              <a:rPr lang="en-US" smtClean="0"/>
              <a:t>‹#›</a:t>
            </a:fld>
            <a:endParaRPr lang="en-US"/>
          </a:p>
        </p:txBody>
      </p:sp>
    </p:spTree>
    <p:extLst>
      <p:ext uri="{BB962C8B-B14F-4D97-AF65-F5344CB8AC3E}">
        <p14:creationId xmlns:p14="http://schemas.microsoft.com/office/powerpoint/2010/main" val="40207889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01-nvidia-logo-vert-500x200-2c50-d@2x.png</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F731F-ED29-194D-A569-460FE5082B6E}" type="datetime1">
              <a:rPr lang="en-IN" smtClean="0"/>
              <a:t>12/03/24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79A5F-EF77-CB43-B41A-AC5D955A32D4}" type="slidenum">
              <a:rPr lang="en-US" smtClean="0"/>
              <a:t>‹#›</a:t>
            </a:fld>
            <a:endParaRPr lang="en-US"/>
          </a:p>
        </p:txBody>
      </p:sp>
    </p:spTree>
    <p:extLst>
      <p:ext uri="{BB962C8B-B14F-4D97-AF65-F5344CB8AC3E}">
        <p14:creationId xmlns:p14="http://schemas.microsoft.com/office/powerpoint/2010/main" val="401086973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https://www.hivelr.com/2023/02/nvidia-nvda-porters-five-forces-industry-and-competition-analysis/</a:t>
            </a:r>
          </a:p>
          <a:p>
            <a:endParaRPr lang="en-US" dirty="0"/>
          </a:p>
        </p:txBody>
      </p:sp>
      <p:sp>
        <p:nvSpPr>
          <p:cNvPr id="4" name="Slide Number Placeholder 3"/>
          <p:cNvSpPr>
            <a:spLocks noGrp="1"/>
          </p:cNvSpPr>
          <p:nvPr>
            <p:ph type="sldNum" sz="quarter" idx="5"/>
          </p:nvPr>
        </p:nvSpPr>
        <p:spPr/>
        <p:txBody>
          <a:bodyPr/>
          <a:lstStyle/>
          <a:p>
            <a:fld id="{4EE3D954-FF2B-4C72-BDAF-768B82946E08}" type="slidenum">
              <a:rPr lang="en-US" smtClean="0"/>
              <a:t>14</a:t>
            </a:fld>
            <a:endParaRPr lang="en-US"/>
          </a:p>
        </p:txBody>
      </p:sp>
    </p:spTree>
    <p:extLst>
      <p:ext uri="{BB962C8B-B14F-4D97-AF65-F5344CB8AC3E}">
        <p14:creationId xmlns:p14="http://schemas.microsoft.com/office/powerpoint/2010/main" val="188224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0EF5682-D532-441A-810D-6EA4A2A11DF1}" type="slidenum">
              <a:rPr lang="en-IN" smtClean="0"/>
              <a:t>42</a:t>
            </a:fld>
            <a:endParaRPr lang="en-IN"/>
          </a:p>
        </p:txBody>
      </p:sp>
    </p:spTree>
    <p:extLst>
      <p:ext uri="{BB962C8B-B14F-4D97-AF65-F5344CB8AC3E}">
        <p14:creationId xmlns:p14="http://schemas.microsoft.com/office/powerpoint/2010/main" val="229779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C082-1D40-7CB8-02E4-E65EAA07E27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2748ECC-BDCF-31B6-81F4-ADAF79C14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7EE648-54DE-4C96-B2C6-15B7C284E446}"/>
              </a:ext>
            </a:extLst>
          </p:cNvPr>
          <p:cNvSpPr>
            <a:spLocks noGrp="1"/>
          </p:cNvSpPr>
          <p:nvPr>
            <p:ph type="dt" sz="half" idx="10"/>
          </p:nvPr>
        </p:nvSpPr>
        <p:spPr/>
        <p:txBody>
          <a:bodyPr/>
          <a:lstStyle/>
          <a:p>
            <a:fld id="{C97B3672-77C4-F84B-9B1B-56E9A4203846}" type="datetime1">
              <a:rPr lang="en-IN" smtClean="0"/>
              <a:t>12/03/24</a:t>
            </a:fld>
            <a:endParaRPr lang="en-US"/>
          </a:p>
        </p:txBody>
      </p:sp>
      <p:sp>
        <p:nvSpPr>
          <p:cNvPr id="5" name="Footer Placeholder 4">
            <a:extLst>
              <a:ext uri="{FF2B5EF4-FFF2-40B4-BE49-F238E27FC236}">
                <a16:creationId xmlns:a16="http://schemas.microsoft.com/office/drawing/2014/main" id="{83CC15B5-EC18-8491-EBBA-51E096629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2ABC9-5359-23D4-C4EC-CAC983E61F5F}"/>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2401355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8645-C648-8F27-3C2B-9911B575927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1B5875D-2C22-8951-7FDF-F617B56D4A9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5957A1-1074-84F2-FC14-DC0576BC4BF6}"/>
              </a:ext>
            </a:extLst>
          </p:cNvPr>
          <p:cNvSpPr>
            <a:spLocks noGrp="1"/>
          </p:cNvSpPr>
          <p:nvPr>
            <p:ph type="dt" sz="half" idx="10"/>
          </p:nvPr>
        </p:nvSpPr>
        <p:spPr/>
        <p:txBody>
          <a:bodyPr/>
          <a:lstStyle/>
          <a:p>
            <a:fld id="{562DC1BA-DE84-5343-A9DC-45DC8EF2485C}" type="datetime1">
              <a:rPr lang="en-IN" smtClean="0"/>
              <a:t>12/03/24</a:t>
            </a:fld>
            <a:endParaRPr lang="en-US"/>
          </a:p>
        </p:txBody>
      </p:sp>
      <p:sp>
        <p:nvSpPr>
          <p:cNvPr id="5" name="Footer Placeholder 4">
            <a:extLst>
              <a:ext uri="{FF2B5EF4-FFF2-40B4-BE49-F238E27FC236}">
                <a16:creationId xmlns:a16="http://schemas.microsoft.com/office/drawing/2014/main" id="{FF90FAD3-EA0E-97BC-AD81-C12E9D0EE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65B8E-F12F-9348-50CB-95F7B21A94E5}"/>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27549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EF5D1-6CC5-F31A-B5AE-68F3DC22BA3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3BC9418-EA71-2078-65BE-501313FC941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C0E2B9-6B94-162A-5B04-0F285558D543}"/>
              </a:ext>
            </a:extLst>
          </p:cNvPr>
          <p:cNvSpPr>
            <a:spLocks noGrp="1"/>
          </p:cNvSpPr>
          <p:nvPr>
            <p:ph type="dt" sz="half" idx="10"/>
          </p:nvPr>
        </p:nvSpPr>
        <p:spPr/>
        <p:txBody>
          <a:bodyPr/>
          <a:lstStyle/>
          <a:p>
            <a:fld id="{01FB3BFD-CC3B-5748-90C7-D9A06344058C}" type="datetime1">
              <a:rPr lang="en-IN" smtClean="0"/>
              <a:t>12/03/24</a:t>
            </a:fld>
            <a:endParaRPr lang="en-US"/>
          </a:p>
        </p:txBody>
      </p:sp>
      <p:sp>
        <p:nvSpPr>
          <p:cNvPr id="5" name="Footer Placeholder 4">
            <a:extLst>
              <a:ext uri="{FF2B5EF4-FFF2-40B4-BE49-F238E27FC236}">
                <a16:creationId xmlns:a16="http://schemas.microsoft.com/office/drawing/2014/main" id="{163D1FE1-E369-D274-2178-A5134E81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217CF-2A0E-E7C6-3E2C-77B8517E7B92}"/>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271811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3E58-3820-ACA1-5419-23A43DC097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9200B-B419-2762-E48C-9DB7BFE0E74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9DFA4A-7622-4E99-BDBA-FE1AB650442A}"/>
              </a:ext>
            </a:extLst>
          </p:cNvPr>
          <p:cNvSpPr>
            <a:spLocks noGrp="1"/>
          </p:cNvSpPr>
          <p:nvPr>
            <p:ph type="dt" sz="half" idx="10"/>
          </p:nvPr>
        </p:nvSpPr>
        <p:spPr/>
        <p:txBody>
          <a:bodyPr/>
          <a:lstStyle/>
          <a:p>
            <a:fld id="{025AB513-6B5B-F842-8C77-38D74FD1575E}" type="datetime1">
              <a:rPr lang="en-IN" smtClean="0"/>
              <a:t>12/03/24</a:t>
            </a:fld>
            <a:endParaRPr lang="en-US"/>
          </a:p>
        </p:txBody>
      </p:sp>
      <p:sp>
        <p:nvSpPr>
          <p:cNvPr id="5" name="Footer Placeholder 4">
            <a:extLst>
              <a:ext uri="{FF2B5EF4-FFF2-40B4-BE49-F238E27FC236}">
                <a16:creationId xmlns:a16="http://schemas.microsoft.com/office/drawing/2014/main" id="{6ED771CD-FA79-2A1E-0C92-65125BC2E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81D68-2C18-1ED0-8F86-A1A9973881A8}"/>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61692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D15D-3684-07E8-BF74-DDC936E1E8B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565F377-A497-8919-CBB3-DDC6B24191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610E07-2A13-B811-ED27-582C5A297412}"/>
              </a:ext>
            </a:extLst>
          </p:cNvPr>
          <p:cNvSpPr>
            <a:spLocks noGrp="1"/>
          </p:cNvSpPr>
          <p:nvPr>
            <p:ph type="dt" sz="half" idx="10"/>
          </p:nvPr>
        </p:nvSpPr>
        <p:spPr/>
        <p:txBody>
          <a:bodyPr/>
          <a:lstStyle/>
          <a:p>
            <a:fld id="{C9E0A664-8036-6343-AC82-6FD91FA8AC09}" type="datetime1">
              <a:rPr lang="en-IN" smtClean="0"/>
              <a:t>12/03/24</a:t>
            </a:fld>
            <a:endParaRPr lang="en-US"/>
          </a:p>
        </p:txBody>
      </p:sp>
      <p:sp>
        <p:nvSpPr>
          <p:cNvPr id="5" name="Footer Placeholder 4">
            <a:extLst>
              <a:ext uri="{FF2B5EF4-FFF2-40B4-BE49-F238E27FC236}">
                <a16:creationId xmlns:a16="http://schemas.microsoft.com/office/drawing/2014/main" id="{B7B764C8-CAD8-F95A-2313-3605C9123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78F71-3FA9-0375-C4FE-C0D0022EB245}"/>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134574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4B44-6D65-3A98-1A66-C8E38BA2F2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C1BB8E-C43F-CEFF-5CF3-039EBDA317E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7086E6-41F0-3EF7-230A-0F98CB5550B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152976-7476-FC02-B6A1-B0E3127BD205}"/>
              </a:ext>
            </a:extLst>
          </p:cNvPr>
          <p:cNvSpPr>
            <a:spLocks noGrp="1"/>
          </p:cNvSpPr>
          <p:nvPr>
            <p:ph type="dt" sz="half" idx="10"/>
          </p:nvPr>
        </p:nvSpPr>
        <p:spPr/>
        <p:txBody>
          <a:bodyPr/>
          <a:lstStyle/>
          <a:p>
            <a:fld id="{9F1400A9-740A-1042-B48C-573BA8638493}" type="datetime1">
              <a:rPr lang="en-IN" smtClean="0"/>
              <a:t>12/03/24</a:t>
            </a:fld>
            <a:endParaRPr lang="en-US"/>
          </a:p>
        </p:txBody>
      </p:sp>
      <p:sp>
        <p:nvSpPr>
          <p:cNvPr id="6" name="Footer Placeholder 5">
            <a:extLst>
              <a:ext uri="{FF2B5EF4-FFF2-40B4-BE49-F238E27FC236}">
                <a16:creationId xmlns:a16="http://schemas.microsoft.com/office/drawing/2014/main" id="{482E9AF6-B1E6-DB0E-FC00-0089207734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1B18E4-F00D-5E16-8948-E8831EB2A0FC}"/>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74903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1C0A-FACA-5575-C10F-F9FB4396918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600EB8-F4BF-BD88-3A33-BFD8518B0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937B28-E497-B032-309F-897D5901591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D035A00-FBA7-778A-7092-1B776ADF6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3F3FD2-51DA-EF77-821F-BA3ECE8FD0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7BA8713-F7B9-EBEB-FC1E-F34C5B067BC5}"/>
              </a:ext>
            </a:extLst>
          </p:cNvPr>
          <p:cNvSpPr>
            <a:spLocks noGrp="1"/>
          </p:cNvSpPr>
          <p:nvPr>
            <p:ph type="dt" sz="half" idx="10"/>
          </p:nvPr>
        </p:nvSpPr>
        <p:spPr/>
        <p:txBody>
          <a:bodyPr/>
          <a:lstStyle/>
          <a:p>
            <a:fld id="{8135A50A-1925-5A49-B6D4-71F8535893DE}" type="datetime1">
              <a:rPr lang="en-IN" smtClean="0"/>
              <a:t>12/03/24</a:t>
            </a:fld>
            <a:endParaRPr lang="en-US"/>
          </a:p>
        </p:txBody>
      </p:sp>
      <p:sp>
        <p:nvSpPr>
          <p:cNvPr id="8" name="Footer Placeholder 7">
            <a:extLst>
              <a:ext uri="{FF2B5EF4-FFF2-40B4-BE49-F238E27FC236}">
                <a16:creationId xmlns:a16="http://schemas.microsoft.com/office/drawing/2014/main" id="{A5762BB9-CFF4-959C-4DBA-4E3C7EC72B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C965DA-2136-1C92-3B8D-7D7415FD1261}"/>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338427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B070-B509-FF21-855B-A16747CA94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925BFF1-CFF8-82FB-74A8-CA96C2895AF2}"/>
              </a:ext>
            </a:extLst>
          </p:cNvPr>
          <p:cNvSpPr>
            <a:spLocks noGrp="1"/>
          </p:cNvSpPr>
          <p:nvPr>
            <p:ph type="dt" sz="half" idx="10"/>
          </p:nvPr>
        </p:nvSpPr>
        <p:spPr/>
        <p:txBody>
          <a:bodyPr/>
          <a:lstStyle/>
          <a:p>
            <a:fld id="{0B8AAC3A-F0B9-2644-A504-2677781A4A84}" type="datetime1">
              <a:rPr lang="en-IN" smtClean="0"/>
              <a:t>12/03/24</a:t>
            </a:fld>
            <a:endParaRPr lang="en-US"/>
          </a:p>
        </p:txBody>
      </p:sp>
      <p:sp>
        <p:nvSpPr>
          <p:cNvPr id="4" name="Footer Placeholder 3">
            <a:extLst>
              <a:ext uri="{FF2B5EF4-FFF2-40B4-BE49-F238E27FC236}">
                <a16:creationId xmlns:a16="http://schemas.microsoft.com/office/drawing/2014/main" id="{D64E5676-C428-5140-3739-B4FAFBA3F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C8071D-E1E2-2899-5AC8-ABC254B8E6AB}"/>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103215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7AD998-CC42-C58D-B332-20E33F319904}"/>
              </a:ext>
            </a:extLst>
          </p:cNvPr>
          <p:cNvSpPr>
            <a:spLocks noGrp="1"/>
          </p:cNvSpPr>
          <p:nvPr>
            <p:ph type="dt" sz="half" idx="10"/>
          </p:nvPr>
        </p:nvSpPr>
        <p:spPr/>
        <p:txBody>
          <a:bodyPr/>
          <a:lstStyle/>
          <a:p>
            <a:fld id="{1563504B-02C8-E842-A6E8-FCCCE4DA01ED}" type="datetime1">
              <a:rPr lang="en-IN" smtClean="0"/>
              <a:t>12/03/24</a:t>
            </a:fld>
            <a:endParaRPr lang="en-US"/>
          </a:p>
        </p:txBody>
      </p:sp>
      <p:sp>
        <p:nvSpPr>
          <p:cNvPr id="3" name="Footer Placeholder 2">
            <a:extLst>
              <a:ext uri="{FF2B5EF4-FFF2-40B4-BE49-F238E27FC236}">
                <a16:creationId xmlns:a16="http://schemas.microsoft.com/office/drawing/2014/main" id="{9D2D5D5F-6E33-11A5-41F1-27C732D03C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E1269C-DE1E-6FF3-B3CB-5B72F3477097}"/>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3351770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0314-4D95-538C-2CA6-4C2E4F45925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241E1F0-FB69-600E-465E-467A75E27E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7D12D0-9586-25D7-5CAC-7ADF6C661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DE4002-4A1B-7566-30C2-5E7414FB676C}"/>
              </a:ext>
            </a:extLst>
          </p:cNvPr>
          <p:cNvSpPr>
            <a:spLocks noGrp="1"/>
          </p:cNvSpPr>
          <p:nvPr>
            <p:ph type="dt" sz="half" idx="10"/>
          </p:nvPr>
        </p:nvSpPr>
        <p:spPr/>
        <p:txBody>
          <a:bodyPr/>
          <a:lstStyle/>
          <a:p>
            <a:fld id="{A768FBB0-B5FC-5B42-8180-AC34E23CB75C}" type="datetime1">
              <a:rPr lang="en-IN" smtClean="0"/>
              <a:t>12/03/24</a:t>
            </a:fld>
            <a:endParaRPr lang="en-US"/>
          </a:p>
        </p:txBody>
      </p:sp>
      <p:sp>
        <p:nvSpPr>
          <p:cNvPr id="6" name="Footer Placeholder 5">
            <a:extLst>
              <a:ext uri="{FF2B5EF4-FFF2-40B4-BE49-F238E27FC236}">
                <a16:creationId xmlns:a16="http://schemas.microsoft.com/office/drawing/2014/main" id="{57D6FFFE-7FAA-771B-549A-6F9BBFF6C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FA3C82-4A28-74A1-C8CC-8ECF23572A0E}"/>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320976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5460-EF71-78FD-35AE-DD1B44871B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F28D6EB-6BE2-306B-B9AA-FAEB06E7C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2E2D4-4EE1-4AB1-1DCD-434705147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6B7B72-6CE8-E6AE-1B1F-EA9AE2C0F8C6}"/>
              </a:ext>
            </a:extLst>
          </p:cNvPr>
          <p:cNvSpPr>
            <a:spLocks noGrp="1"/>
          </p:cNvSpPr>
          <p:nvPr>
            <p:ph type="dt" sz="half" idx="10"/>
          </p:nvPr>
        </p:nvSpPr>
        <p:spPr/>
        <p:txBody>
          <a:bodyPr/>
          <a:lstStyle/>
          <a:p>
            <a:fld id="{0BD32D17-7068-A347-B635-D59B44C29C22}" type="datetime1">
              <a:rPr lang="en-IN" smtClean="0"/>
              <a:t>12/03/24</a:t>
            </a:fld>
            <a:endParaRPr lang="en-US"/>
          </a:p>
        </p:txBody>
      </p:sp>
      <p:sp>
        <p:nvSpPr>
          <p:cNvPr id="6" name="Footer Placeholder 5">
            <a:extLst>
              <a:ext uri="{FF2B5EF4-FFF2-40B4-BE49-F238E27FC236}">
                <a16:creationId xmlns:a16="http://schemas.microsoft.com/office/drawing/2014/main" id="{8FE56793-4A53-14B3-6CD5-35D8E39E0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D422F9-B238-824C-F045-1AEC294D35AC}"/>
              </a:ext>
            </a:extLst>
          </p:cNvPr>
          <p:cNvSpPr>
            <a:spLocks noGrp="1"/>
          </p:cNvSpPr>
          <p:nvPr>
            <p:ph type="sldNum" sz="quarter" idx="12"/>
          </p:nvPr>
        </p:nvSpPr>
        <p:spPr/>
        <p:txBody>
          <a:bodyPr/>
          <a:lstStyle/>
          <a:p>
            <a:fld id="{60C6988C-121E-BD4C-B27A-AA2B95DAA808}" type="slidenum">
              <a:rPr lang="en-US" smtClean="0"/>
              <a:t>‹#›</a:t>
            </a:fld>
            <a:endParaRPr lang="en-US"/>
          </a:p>
        </p:txBody>
      </p:sp>
    </p:spTree>
    <p:extLst>
      <p:ext uri="{BB962C8B-B14F-4D97-AF65-F5344CB8AC3E}">
        <p14:creationId xmlns:p14="http://schemas.microsoft.com/office/powerpoint/2010/main" val="4104689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609573-DA66-3408-EF0F-1BF2218D5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C7A153-0814-5279-E3C1-235835CB14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59E9AF-84E8-223D-BBED-9DC8CA8DC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00CCCC-D82D-584B-B8D7-FEBE0A3F78B6}" type="datetime1">
              <a:rPr lang="en-IN" smtClean="0"/>
              <a:t>12/03/24</a:t>
            </a:fld>
            <a:endParaRPr lang="en-US"/>
          </a:p>
        </p:txBody>
      </p:sp>
      <p:sp>
        <p:nvSpPr>
          <p:cNvPr id="5" name="Footer Placeholder 4">
            <a:extLst>
              <a:ext uri="{FF2B5EF4-FFF2-40B4-BE49-F238E27FC236}">
                <a16:creationId xmlns:a16="http://schemas.microsoft.com/office/drawing/2014/main" id="{E1465BF9-8973-D698-B83B-0D5E6D60E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A28CE5-ABC8-D1F3-3D81-9BE64E6682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C6988C-121E-BD4C-B27A-AA2B95DAA808}" type="slidenum">
              <a:rPr lang="en-US" smtClean="0"/>
              <a:t>‹#›</a:t>
            </a:fld>
            <a:endParaRPr lang="en-US"/>
          </a:p>
        </p:txBody>
      </p:sp>
    </p:spTree>
    <p:extLst>
      <p:ext uri="{BB962C8B-B14F-4D97-AF65-F5344CB8AC3E}">
        <p14:creationId xmlns:p14="http://schemas.microsoft.com/office/powerpoint/2010/main" val="107119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sergiocaredda.eu/organisation/organisation-design/strategy-frameworks-the-theory-and-the-practice/?shared=email&amp;msg=fail"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3.png"/><Relationship Id="rId4" Type="http://schemas.openxmlformats.org/officeDocument/2006/relationships/image" Target="../media/image45.png"/><Relationship Id="rId9"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1.jpeg"/><Relationship Id="rId7" Type="http://schemas.openxmlformats.org/officeDocument/2006/relationships/diagramColors" Target="../diagrams/colors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logo of a computer company&#10;&#10;Description automatically generated">
            <a:extLst>
              <a:ext uri="{FF2B5EF4-FFF2-40B4-BE49-F238E27FC236}">
                <a16:creationId xmlns:a16="http://schemas.microsoft.com/office/drawing/2014/main" id="{E44A0E6D-EC11-33EB-414A-44A0174468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64A126B8-DD8D-CFE8-83D7-42C41FDEA57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0C6988C-121E-BD4C-B27A-AA2B95DAA808}" type="slidenum">
              <a:rPr lang="en-US">
                <a:solidFill>
                  <a:srgbClr val="FFFFFF"/>
                </a:solidFill>
              </a:rPr>
              <a:pPr>
                <a:spcAft>
                  <a:spcPts val="600"/>
                </a:spcAft>
              </a:pPr>
              <a:t>1</a:t>
            </a:fld>
            <a:endParaRPr lang="en-US">
              <a:solidFill>
                <a:srgbClr val="FFFFFF"/>
              </a:solidFill>
            </a:endParaRPr>
          </a:p>
        </p:txBody>
      </p:sp>
    </p:spTree>
    <p:extLst>
      <p:ext uri="{BB962C8B-B14F-4D97-AF65-F5344CB8AC3E}">
        <p14:creationId xmlns:p14="http://schemas.microsoft.com/office/powerpoint/2010/main" val="337214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B5AE-DC4D-ADE8-E645-709E3D26008B}"/>
              </a:ext>
            </a:extLst>
          </p:cNvPr>
          <p:cNvSpPr>
            <a:spLocks noGrp="1"/>
          </p:cNvSpPr>
          <p:nvPr>
            <p:ph type="title"/>
          </p:nvPr>
        </p:nvSpPr>
        <p:spPr>
          <a:xfrm>
            <a:off x="640080" y="1243013"/>
            <a:ext cx="3855720" cy="4371974"/>
          </a:xfrm>
        </p:spPr>
        <p:txBody>
          <a:bodyPr>
            <a:normAutofit/>
          </a:bodyPr>
          <a:lstStyle/>
          <a:p>
            <a:r>
              <a:rPr lang="en-IN" sz="4000" b="1" kern="1800" dirty="0">
                <a:solidFill>
                  <a:schemeClr val="tx2"/>
                </a:solidFill>
                <a:effectLst/>
                <a:ea typeface="Times New Roman" panose="02020603050405020304" pitchFamily="18" charset="0"/>
                <a:cs typeface="Times New Roman" panose="02020603050405020304" pitchFamily="18" charset="0"/>
              </a:rPr>
              <a:t>PRODUCT LINEUP COMPARISON</a:t>
            </a:r>
            <a:br>
              <a:rPr lang="en-IN" sz="4000" b="1" kern="100" dirty="0">
                <a:solidFill>
                  <a:schemeClr val="tx2"/>
                </a:solidFill>
                <a:effectLst/>
                <a:ea typeface="Calibri" panose="020F0502020204030204" pitchFamily="34" charset="0"/>
                <a:cs typeface="Times New Roman" panose="02020603050405020304" pitchFamily="18" charset="0"/>
              </a:rPr>
            </a:br>
            <a:endParaRPr lang="en-IN" sz="4000" b="1" dirty="0">
              <a:solidFill>
                <a:schemeClr val="tx2"/>
              </a:solidFill>
            </a:endParaRPr>
          </a:p>
        </p:txBody>
      </p:sp>
      <p:sp>
        <p:nvSpPr>
          <p:cNvPr id="47" name="Content Placeholder 2">
            <a:extLst>
              <a:ext uri="{FF2B5EF4-FFF2-40B4-BE49-F238E27FC236}">
                <a16:creationId xmlns:a16="http://schemas.microsoft.com/office/drawing/2014/main" id="{4D3E1DA4-DB26-FA29-2540-4BB47FE90BA6}"/>
              </a:ext>
            </a:extLst>
          </p:cNvPr>
          <p:cNvSpPr>
            <a:spLocks noGrp="1"/>
          </p:cNvSpPr>
          <p:nvPr>
            <p:ph idx="1"/>
          </p:nvPr>
        </p:nvSpPr>
        <p:spPr>
          <a:xfrm>
            <a:off x="6096000" y="1117188"/>
            <a:ext cx="5221224" cy="5230368"/>
          </a:xfrm>
        </p:spPr>
        <p:txBody>
          <a:bodyPr anchor="ctr">
            <a:noAutofit/>
          </a:bodyPr>
          <a:lstStyle/>
          <a:p>
            <a:pPr>
              <a:spcAft>
                <a:spcPts val="1000"/>
              </a:spcAft>
            </a:pPr>
            <a:r>
              <a:rPr lang="en-IN" sz="2000" kern="0" dirty="0">
                <a:solidFill>
                  <a:schemeClr val="tx2"/>
                </a:solidFill>
                <a:effectLst/>
                <a:ea typeface="Times New Roman" panose="02020603050405020304" pitchFamily="18" charset="0"/>
                <a:cs typeface="Times New Roman" panose="02020603050405020304" pitchFamily="18" charset="0"/>
              </a:rPr>
              <a:t>NVIDIA's Range</a:t>
            </a:r>
            <a:endParaRPr lang="en-IN" sz="20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000" kern="0" dirty="0">
                <a:solidFill>
                  <a:schemeClr val="tx2"/>
                </a:solidFill>
                <a:effectLst/>
                <a:ea typeface="Times New Roman" panose="02020603050405020304" pitchFamily="18" charset="0"/>
                <a:cs typeface="Times New Roman" panose="02020603050405020304" pitchFamily="18" charset="0"/>
              </a:rPr>
              <a:t>NVIDIA offers a diverse range of GPUs catering to gaming, data </a:t>
            </a:r>
            <a:r>
              <a:rPr lang="en-IN" sz="2000" kern="0" dirty="0" err="1">
                <a:solidFill>
                  <a:schemeClr val="tx2"/>
                </a:solidFill>
                <a:effectLst/>
                <a:ea typeface="Times New Roman" panose="02020603050405020304" pitchFamily="18" charset="0"/>
                <a:cs typeface="Times New Roman" panose="02020603050405020304" pitchFamily="18" charset="0"/>
              </a:rPr>
              <a:t>centers</a:t>
            </a:r>
            <a:r>
              <a:rPr lang="en-IN" sz="2000" kern="0" dirty="0">
                <a:solidFill>
                  <a:schemeClr val="tx2"/>
                </a:solidFill>
                <a:effectLst/>
                <a:ea typeface="Times New Roman" panose="02020603050405020304" pitchFamily="18" charset="0"/>
                <a:cs typeface="Times New Roman" panose="02020603050405020304" pitchFamily="18" charset="0"/>
              </a:rPr>
              <a:t>, and professional visualization, each tailored to specific performance and efficiency needs.</a:t>
            </a:r>
            <a:endParaRPr lang="en-IN" sz="20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000" kern="0" dirty="0">
                <a:solidFill>
                  <a:schemeClr val="tx2"/>
                </a:solidFill>
                <a:effectLst/>
                <a:ea typeface="Times New Roman" panose="02020603050405020304" pitchFamily="18" charset="0"/>
                <a:cs typeface="Times New Roman" panose="02020603050405020304" pitchFamily="18" charset="0"/>
              </a:rPr>
              <a:t>Intel's Offerings</a:t>
            </a:r>
            <a:endParaRPr lang="en-IN" sz="20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000" kern="0" dirty="0">
                <a:solidFill>
                  <a:schemeClr val="tx2"/>
                </a:solidFill>
                <a:effectLst/>
                <a:ea typeface="Times New Roman" panose="02020603050405020304" pitchFamily="18" charset="0"/>
                <a:cs typeface="Times New Roman" panose="02020603050405020304" pitchFamily="18" charset="0"/>
              </a:rPr>
              <a:t>Intel provides a wide array of CPUs designed for desktops, laptops, and servers, focusing on power efficiency, processing speed, and scalability.</a:t>
            </a:r>
            <a:endParaRPr lang="en-IN" sz="20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000" kern="0" dirty="0">
                <a:solidFill>
                  <a:schemeClr val="tx2"/>
                </a:solidFill>
                <a:effectLst/>
                <a:ea typeface="Times New Roman" panose="02020603050405020304" pitchFamily="18" charset="0"/>
                <a:cs typeface="Times New Roman" panose="02020603050405020304" pitchFamily="18" charset="0"/>
              </a:rPr>
              <a:t>AMD's Portfolio</a:t>
            </a:r>
            <a:endParaRPr lang="en-IN" sz="20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000" kern="0" dirty="0">
                <a:solidFill>
                  <a:schemeClr val="tx2"/>
                </a:solidFill>
                <a:effectLst/>
                <a:ea typeface="Times New Roman" panose="02020603050405020304" pitchFamily="18" charset="0"/>
                <a:cs typeface="Times New Roman" panose="02020603050405020304" pitchFamily="18" charset="0"/>
              </a:rPr>
              <a:t>AMD's </a:t>
            </a:r>
            <a:r>
              <a:rPr lang="en-IN" sz="2000" kern="0" dirty="0" err="1">
                <a:solidFill>
                  <a:schemeClr val="tx2"/>
                </a:solidFill>
                <a:effectLst/>
                <a:ea typeface="Times New Roman" panose="02020603050405020304" pitchFamily="18" charset="0"/>
                <a:cs typeface="Times New Roman" panose="02020603050405020304" pitchFamily="18" charset="0"/>
              </a:rPr>
              <a:t>lineup</a:t>
            </a:r>
            <a:r>
              <a:rPr lang="en-IN" sz="2000" kern="0" dirty="0">
                <a:solidFill>
                  <a:schemeClr val="tx2"/>
                </a:solidFill>
                <a:effectLst/>
                <a:ea typeface="Times New Roman" panose="02020603050405020304" pitchFamily="18" charset="0"/>
                <a:cs typeface="Times New Roman" panose="02020603050405020304" pitchFamily="18" charset="0"/>
              </a:rPr>
              <a:t> includes CPUs and GPUs for various computing needs, emphasizing high performance, multi-threading, and advanced graphics capabilities.</a:t>
            </a:r>
            <a:endParaRPr lang="en-IN" sz="2000" kern="100" dirty="0">
              <a:solidFill>
                <a:schemeClr val="tx2"/>
              </a:solidFill>
              <a:effectLst/>
              <a:ea typeface="Calibri" panose="020F0502020204030204" pitchFamily="34" charset="0"/>
              <a:cs typeface="Times New Roman" panose="02020603050405020304" pitchFamily="18" charset="0"/>
            </a:endParaRPr>
          </a:p>
          <a:p>
            <a:endParaRPr lang="en-IN" sz="2000" dirty="0">
              <a:solidFill>
                <a:schemeClr val="tx2"/>
              </a:solidFill>
            </a:endParaRPr>
          </a:p>
        </p:txBody>
      </p:sp>
      <p:pic>
        <p:nvPicPr>
          <p:cNvPr id="4" name="Content Placeholder 5" descr="A logo with black text&#10;&#10;Description automatically generated">
            <a:extLst>
              <a:ext uri="{FF2B5EF4-FFF2-40B4-BE49-F238E27FC236}">
                <a16:creationId xmlns:a16="http://schemas.microsoft.com/office/drawing/2014/main" id="{3E15E7A7-8DE6-BF61-E4B7-8BE5C0A20684}"/>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247408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6297-E292-B0CA-4417-6092E4BD2AFA}"/>
              </a:ext>
            </a:extLst>
          </p:cNvPr>
          <p:cNvSpPr>
            <a:spLocks noGrp="1"/>
          </p:cNvSpPr>
          <p:nvPr>
            <p:ph type="title"/>
          </p:nvPr>
        </p:nvSpPr>
        <p:spPr>
          <a:xfrm>
            <a:off x="640080" y="1243013"/>
            <a:ext cx="3855720" cy="4371974"/>
          </a:xfrm>
        </p:spPr>
        <p:txBody>
          <a:bodyPr>
            <a:normAutofit/>
          </a:bodyPr>
          <a:lstStyle/>
          <a:p>
            <a:r>
              <a:rPr lang="en-IN" sz="4000" b="1" kern="1800" dirty="0">
                <a:solidFill>
                  <a:schemeClr val="tx2"/>
                </a:solidFill>
                <a:effectLst/>
                <a:ea typeface="Times New Roman" panose="02020603050405020304" pitchFamily="18" charset="0"/>
                <a:cs typeface="Times New Roman" panose="02020603050405020304" pitchFamily="18" charset="0"/>
              </a:rPr>
              <a:t>FUTURE OUTLOOK AND PREDICTIONS</a:t>
            </a:r>
            <a:br>
              <a:rPr lang="en-IN" sz="4000" b="1" kern="100" dirty="0">
                <a:solidFill>
                  <a:schemeClr val="tx2"/>
                </a:solidFill>
                <a:effectLst/>
                <a:ea typeface="Calibri" panose="020F0502020204030204" pitchFamily="34" charset="0"/>
                <a:cs typeface="Times New Roman" panose="02020603050405020304" pitchFamily="18" charset="0"/>
              </a:rPr>
            </a:br>
            <a:endParaRPr lang="en-IN" sz="4000" b="1" dirty="0">
              <a:solidFill>
                <a:schemeClr val="tx2"/>
              </a:solidFill>
            </a:endParaRPr>
          </a:p>
        </p:txBody>
      </p:sp>
      <p:sp>
        <p:nvSpPr>
          <p:cNvPr id="22" name="Content Placeholder 2">
            <a:extLst>
              <a:ext uri="{FF2B5EF4-FFF2-40B4-BE49-F238E27FC236}">
                <a16:creationId xmlns:a16="http://schemas.microsoft.com/office/drawing/2014/main" id="{C2A449A9-C8EA-0119-F70E-D47D505FFFDB}"/>
              </a:ext>
            </a:extLst>
          </p:cNvPr>
          <p:cNvSpPr>
            <a:spLocks noGrp="1"/>
          </p:cNvSpPr>
          <p:nvPr>
            <p:ph idx="1"/>
          </p:nvPr>
        </p:nvSpPr>
        <p:spPr>
          <a:xfrm>
            <a:off x="6096000" y="1499153"/>
            <a:ext cx="5221224" cy="5230368"/>
          </a:xfrm>
        </p:spPr>
        <p:txBody>
          <a:bodyPr anchor="ctr">
            <a:normAutofit fontScale="92500" lnSpcReduction="10000"/>
          </a:bodyPr>
          <a:lstStyle/>
          <a:p>
            <a:pPr>
              <a:spcAft>
                <a:spcPts val="1000"/>
              </a:spcAft>
            </a:pPr>
            <a:r>
              <a:rPr lang="en-IN" sz="2200" b="1" kern="0" dirty="0">
                <a:solidFill>
                  <a:schemeClr val="tx2"/>
                </a:solidFill>
                <a:effectLst/>
                <a:ea typeface="Times New Roman" panose="02020603050405020304" pitchFamily="18" charset="0"/>
                <a:cs typeface="Times New Roman" panose="02020603050405020304" pitchFamily="18" charset="0"/>
              </a:rPr>
              <a:t>NVIDIA's Growth Trajectory</a:t>
            </a:r>
            <a:endParaRPr lang="en-IN" sz="22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200" kern="0" dirty="0">
                <a:solidFill>
                  <a:schemeClr val="tx2"/>
                </a:solidFill>
                <a:effectLst/>
                <a:ea typeface="Times New Roman" panose="02020603050405020304" pitchFamily="18" charset="0"/>
                <a:cs typeface="Times New Roman" panose="02020603050405020304" pitchFamily="18" charset="0"/>
              </a:rPr>
              <a:t>NVIDIA's focus on AI, autonomous driving, and edge computing positions it for continued growth and influence in evolving tech landscapes.</a:t>
            </a:r>
            <a:endParaRPr lang="en-IN" sz="22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200" b="1" kern="0" dirty="0">
                <a:solidFill>
                  <a:schemeClr val="tx2"/>
                </a:solidFill>
                <a:effectLst/>
                <a:ea typeface="Times New Roman" panose="02020603050405020304" pitchFamily="18" charset="0"/>
                <a:cs typeface="Times New Roman" panose="02020603050405020304" pitchFamily="18" charset="0"/>
              </a:rPr>
              <a:t>Intel's Adaptation Strategy</a:t>
            </a:r>
            <a:endParaRPr lang="en-IN" sz="22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200" kern="0" dirty="0">
                <a:solidFill>
                  <a:schemeClr val="tx2"/>
                </a:solidFill>
                <a:effectLst/>
                <a:ea typeface="Times New Roman" panose="02020603050405020304" pitchFamily="18" charset="0"/>
                <a:cs typeface="Times New Roman" panose="02020603050405020304" pitchFamily="18" charset="0"/>
              </a:rPr>
              <a:t>Intel's emphasis on innovation, chip manufacturing, and diversification is vital for adapting to dynamic market demands and sustaining leadership.</a:t>
            </a:r>
            <a:endParaRPr lang="en-IN" sz="22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200" b="1" kern="0" dirty="0">
                <a:solidFill>
                  <a:schemeClr val="tx2"/>
                </a:solidFill>
                <a:effectLst/>
                <a:ea typeface="Times New Roman" panose="02020603050405020304" pitchFamily="18" charset="0"/>
                <a:cs typeface="Times New Roman" panose="02020603050405020304" pitchFamily="18" charset="0"/>
              </a:rPr>
              <a:t>AMD's Expansion Prospects</a:t>
            </a:r>
            <a:endParaRPr lang="en-IN" sz="2200" kern="100" dirty="0">
              <a:solidFill>
                <a:schemeClr val="tx2"/>
              </a:solidFill>
              <a:effectLst/>
              <a:ea typeface="Calibri" panose="020F0502020204030204" pitchFamily="34" charset="0"/>
              <a:cs typeface="Times New Roman" panose="02020603050405020304" pitchFamily="18" charset="0"/>
            </a:endParaRPr>
          </a:p>
          <a:p>
            <a:pPr>
              <a:spcAft>
                <a:spcPts val="1000"/>
              </a:spcAft>
            </a:pPr>
            <a:r>
              <a:rPr lang="en-IN" sz="2200" kern="0" dirty="0">
                <a:solidFill>
                  <a:schemeClr val="tx2"/>
                </a:solidFill>
                <a:effectLst/>
                <a:ea typeface="Times New Roman" panose="02020603050405020304" pitchFamily="18" charset="0"/>
                <a:cs typeface="Times New Roman" panose="02020603050405020304" pitchFamily="18" charset="0"/>
              </a:rPr>
              <a:t>AMD's aggressive technological roadmap and strategic partnerships project substantial expansion and competitiveness in the global semiconductor arena.</a:t>
            </a:r>
            <a:endParaRPr lang="en-IN" sz="2200" kern="100" dirty="0">
              <a:solidFill>
                <a:schemeClr val="tx2"/>
              </a:solidFill>
              <a:effectLst/>
              <a:ea typeface="Calibri" panose="020F0502020204030204" pitchFamily="34" charset="0"/>
              <a:cs typeface="Times New Roman" panose="02020603050405020304" pitchFamily="18" charset="0"/>
            </a:endParaRPr>
          </a:p>
          <a:p>
            <a:pPr>
              <a:spcAft>
                <a:spcPts val="1000"/>
              </a:spcAft>
            </a:pPr>
            <a:endParaRPr lang="en-IN" sz="2200" kern="100" dirty="0">
              <a:solidFill>
                <a:schemeClr val="tx2"/>
              </a:solidFill>
              <a:effectLst/>
              <a:ea typeface="Calibri" panose="020F0502020204030204" pitchFamily="34" charset="0"/>
              <a:cs typeface="Times New Roman" panose="02020603050405020304" pitchFamily="18" charset="0"/>
            </a:endParaRPr>
          </a:p>
          <a:p>
            <a:endParaRPr lang="en-IN" sz="1800" dirty="0">
              <a:solidFill>
                <a:schemeClr val="tx2"/>
              </a:solidFill>
            </a:endParaRPr>
          </a:p>
        </p:txBody>
      </p:sp>
      <p:pic>
        <p:nvPicPr>
          <p:cNvPr id="4" name="Content Placeholder 5" descr="A logo with black text&#10;&#10;Description automatically generated">
            <a:extLst>
              <a:ext uri="{FF2B5EF4-FFF2-40B4-BE49-F238E27FC236}">
                <a16:creationId xmlns:a16="http://schemas.microsoft.com/office/drawing/2014/main" id="{DBD2A439-795D-DEF4-7D86-62024550C504}"/>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210641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9455-9C19-1BD6-72FD-368C726EC32F}"/>
              </a:ext>
            </a:extLst>
          </p:cNvPr>
          <p:cNvSpPr>
            <a:spLocks noGrp="1"/>
          </p:cNvSpPr>
          <p:nvPr>
            <p:ph type="title"/>
          </p:nvPr>
        </p:nvSpPr>
        <p:spPr/>
        <p:txBody>
          <a:bodyPr>
            <a:normAutofit/>
          </a:bodyPr>
          <a:lstStyle/>
          <a:p>
            <a:r>
              <a:rPr lang="en-IN" sz="4000" b="1" kern="1800" dirty="0">
                <a:effectLst/>
                <a:ea typeface="Times New Roman" panose="02020603050405020304" pitchFamily="18" charset="0"/>
                <a:cs typeface="Times New Roman" panose="02020603050405020304" pitchFamily="18" charset="0"/>
              </a:rPr>
              <a:t>CUSTOMER BASE AND TARGET MARKETS</a:t>
            </a:r>
            <a:br>
              <a:rPr lang="en-IN" sz="4000" b="1" kern="100" dirty="0">
                <a:effectLst/>
                <a:ea typeface="Calibri" panose="020F0502020204030204" pitchFamily="34" charset="0"/>
                <a:cs typeface="Times New Roman" panose="02020603050405020304" pitchFamily="18" charset="0"/>
              </a:rPr>
            </a:br>
            <a:endParaRPr lang="en-IN" sz="4000" b="1" dirty="0"/>
          </a:p>
        </p:txBody>
      </p:sp>
      <p:graphicFrame>
        <p:nvGraphicFramePr>
          <p:cNvPr id="5" name="Content Placeholder 2">
            <a:extLst>
              <a:ext uri="{FF2B5EF4-FFF2-40B4-BE49-F238E27FC236}">
                <a16:creationId xmlns:a16="http://schemas.microsoft.com/office/drawing/2014/main" id="{D5BDC603-2739-B6EF-77FE-A5886E852222}"/>
              </a:ext>
            </a:extLst>
          </p:cNvPr>
          <p:cNvGraphicFramePr>
            <a:graphicFrameLocks noGrp="1"/>
          </p:cNvGraphicFramePr>
          <p:nvPr>
            <p:ph idx="1"/>
            <p:extLst>
              <p:ext uri="{D42A27DB-BD31-4B8C-83A1-F6EECF244321}">
                <p14:modId xmlns:p14="http://schemas.microsoft.com/office/powerpoint/2010/main" val="26087805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5" descr="A logo with black text&#10;&#10;Description automatically generated">
            <a:extLst>
              <a:ext uri="{FF2B5EF4-FFF2-40B4-BE49-F238E27FC236}">
                <a16:creationId xmlns:a16="http://schemas.microsoft.com/office/drawing/2014/main" id="{CC645A18-046A-860A-10EF-157ECFD464CC}"/>
              </a:ext>
            </a:extLst>
          </p:cNvPr>
          <p:cNvPicPr>
            <a:picLocks noChangeAspect="1"/>
          </p:cNvPicPr>
          <p:nvPr/>
        </p:nvPicPr>
        <p:blipFill>
          <a:blip r:embed="rId7"/>
          <a:stretch>
            <a:fillRect/>
          </a:stretch>
        </p:blipFill>
        <p:spPr>
          <a:xfrm>
            <a:off x="10658900" y="1"/>
            <a:ext cx="1533099" cy="861456"/>
          </a:xfrm>
          <a:prstGeom prst="rect">
            <a:avLst/>
          </a:prstGeom>
        </p:spPr>
      </p:pic>
    </p:spTree>
    <p:extLst>
      <p:ext uri="{BB962C8B-B14F-4D97-AF65-F5344CB8AC3E}">
        <p14:creationId xmlns:p14="http://schemas.microsoft.com/office/powerpoint/2010/main" val="7421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A logo with black text&#10;&#10;Description automatically generated">
            <a:extLst>
              <a:ext uri="{FF2B5EF4-FFF2-40B4-BE49-F238E27FC236}">
                <a16:creationId xmlns:a16="http://schemas.microsoft.com/office/drawing/2014/main" id="{CFB20894-B9DA-B4B4-25BF-1B46667D2C69}"/>
              </a:ext>
            </a:extLst>
          </p:cNvPr>
          <p:cNvPicPr>
            <a:picLocks noChangeAspect="1"/>
          </p:cNvPicPr>
          <p:nvPr/>
        </p:nvPicPr>
        <p:blipFill>
          <a:blip r:embed="rId2"/>
          <a:stretch>
            <a:fillRect/>
          </a:stretch>
        </p:blipFill>
        <p:spPr>
          <a:xfrm>
            <a:off x="10658900" y="1"/>
            <a:ext cx="1533099" cy="861456"/>
          </a:xfrm>
          <a:prstGeom prst="rect">
            <a:avLst/>
          </a:prstGeom>
        </p:spPr>
      </p:pic>
      <p:pic>
        <p:nvPicPr>
          <p:cNvPr id="1026" name="Picture 2">
            <a:extLst>
              <a:ext uri="{FF2B5EF4-FFF2-40B4-BE49-F238E27FC236}">
                <a16:creationId xmlns:a16="http://schemas.microsoft.com/office/drawing/2014/main" id="{11F585A4-7492-578D-BD7D-3E8A2CD58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90563"/>
            <a:ext cx="97536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4DF9-3431-4FFD-3AB2-082D26BE7675}"/>
              </a:ext>
            </a:extLst>
          </p:cNvPr>
          <p:cNvSpPr>
            <a:spLocks noGrp="1"/>
          </p:cNvSpPr>
          <p:nvPr>
            <p:ph type="title"/>
          </p:nvPr>
        </p:nvSpPr>
        <p:spPr/>
        <p:txBody>
          <a:bodyPr>
            <a:normAutofit/>
          </a:bodyPr>
          <a:lstStyle/>
          <a:p>
            <a:r>
              <a:rPr lang="en-US" sz="4000" b="1" dirty="0"/>
              <a:t>PORTER 5 FORCES MODEL	</a:t>
            </a:r>
          </a:p>
        </p:txBody>
      </p:sp>
      <p:sp>
        <p:nvSpPr>
          <p:cNvPr id="3" name="Content Placeholder 2">
            <a:extLst>
              <a:ext uri="{FF2B5EF4-FFF2-40B4-BE49-F238E27FC236}">
                <a16:creationId xmlns:a16="http://schemas.microsoft.com/office/drawing/2014/main" id="{4104D3D6-AC1C-FA37-A2C5-ED2EBD0026FC}"/>
              </a:ext>
            </a:extLst>
          </p:cNvPr>
          <p:cNvSpPr>
            <a:spLocks noGrp="1"/>
          </p:cNvSpPr>
          <p:nvPr>
            <p:ph idx="1"/>
          </p:nvPr>
        </p:nvSpPr>
        <p:spPr/>
        <p:txBody>
          <a:bodyPr>
            <a:normAutofit/>
          </a:bodyPr>
          <a:lstStyle/>
          <a:p>
            <a:r>
              <a:rPr lang="en-US" sz="1600" b="0" i="0" dirty="0">
                <a:effectLst/>
                <a:latin typeface="Inter"/>
              </a:rPr>
              <a:t>The threat of new entrants is </a:t>
            </a:r>
            <a:r>
              <a:rPr lang="en-US" sz="1600" b="1" i="0" dirty="0">
                <a:effectLst/>
                <a:latin typeface="Inter"/>
              </a:rPr>
              <a:t>LOW</a:t>
            </a:r>
            <a:r>
              <a:rPr lang="en-US" sz="1600" b="0" i="0" dirty="0">
                <a:effectLst/>
                <a:latin typeface="Inter"/>
              </a:rPr>
              <a:t> for Nvidia due to several factors. First, the capital investment required to enter the market and develop new products is very high. This is because the design and manufacture of advanced microprocessors and graphics cards require significant research and development, as well as sophisticated manufacturing processes.</a:t>
            </a:r>
          </a:p>
          <a:p>
            <a:r>
              <a:rPr lang="en-US" sz="1600" dirty="0"/>
              <a:t>The bargaining power of suppliers for Nvidia is </a:t>
            </a:r>
            <a:r>
              <a:rPr lang="en-US" sz="1600" b="1" dirty="0"/>
              <a:t>LOW</a:t>
            </a:r>
            <a:r>
              <a:rPr lang="en-US" sz="1600" dirty="0"/>
              <a:t>. This is because Nvidia sources components from many suppliers, and it has established long-term relationships with many of them.</a:t>
            </a:r>
          </a:p>
          <a:p>
            <a:r>
              <a:rPr lang="en-US" sz="1600" dirty="0"/>
              <a:t>The level of bargaining power among buyers for Nvidia is </a:t>
            </a:r>
            <a:r>
              <a:rPr lang="en-US" sz="1600" b="1" dirty="0"/>
              <a:t>LOW</a:t>
            </a:r>
            <a:r>
              <a:rPr lang="en-US" sz="1600" dirty="0"/>
              <a:t>. This is because the company’s products are highly differentiated and in demand, and it has a strong reputation for innovation and quality. Additionally, many of its customers are large companies that require large volumes of chips, giving them less bargaining power individually.</a:t>
            </a:r>
          </a:p>
          <a:p>
            <a:r>
              <a:rPr lang="en-US" sz="1600" dirty="0"/>
              <a:t>The threat of substitutes for Nvidia is </a:t>
            </a:r>
            <a:r>
              <a:rPr lang="en-US" sz="1600" b="1" dirty="0"/>
              <a:t>HIGH</a:t>
            </a:r>
            <a:r>
              <a:rPr lang="en-US" sz="1600" dirty="0"/>
              <a:t>. The primary substitute threat comes from other semiconductor and chip manufacturers that offer similar products and services.</a:t>
            </a:r>
          </a:p>
          <a:p>
            <a:r>
              <a:rPr lang="en-US" sz="1600" dirty="0"/>
              <a:t>The industry rivalry among competitors is </a:t>
            </a:r>
            <a:r>
              <a:rPr lang="en-US" sz="1600" b="1" dirty="0"/>
              <a:t>INTENSE</a:t>
            </a:r>
            <a:r>
              <a:rPr lang="en-US" sz="1600" dirty="0"/>
              <a:t>. Nvidia faces strong competition from other players in the semiconductor and graphics processing industries, including Intel, AMD, Qualcomm, and others.</a:t>
            </a:r>
          </a:p>
        </p:txBody>
      </p:sp>
      <p:pic>
        <p:nvPicPr>
          <p:cNvPr id="4" name="Content Placeholder 5" descr="A logo with black text&#10;&#10;Description automatically generated">
            <a:extLst>
              <a:ext uri="{FF2B5EF4-FFF2-40B4-BE49-F238E27FC236}">
                <a16:creationId xmlns:a16="http://schemas.microsoft.com/office/drawing/2014/main" id="{7FD2493B-CE05-CFA4-91A9-B965BD51C281}"/>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2769773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AD2398-FBBF-8912-CF53-5455B80358AD}"/>
              </a:ext>
            </a:extLst>
          </p:cNvPr>
          <p:cNvSpPr>
            <a:spLocks noGrp="1"/>
          </p:cNvSpPr>
          <p:nvPr>
            <p:ph idx="1"/>
          </p:nvPr>
        </p:nvSpPr>
        <p:spPr>
          <a:xfrm>
            <a:off x="111760" y="189864"/>
            <a:ext cx="11734800" cy="6444616"/>
          </a:xfrm>
        </p:spPr>
        <p:txBody>
          <a:bodyPr>
            <a:normAutofit fontScale="92500" lnSpcReduction="10000"/>
          </a:bodyPr>
          <a:lstStyle/>
          <a:p>
            <a:pPr>
              <a:buFont typeface="Wingdings" panose="05000000000000000000" pitchFamily="2" charset="2"/>
              <a:buChar char="v"/>
            </a:pPr>
            <a:r>
              <a:rPr lang="en-US" sz="2000" dirty="0"/>
              <a:t>Threat of new entry-</a:t>
            </a:r>
          </a:p>
          <a:p>
            <a:r>
              <a:rPr lang="en-US" sz="2000" b="0" i="0" dirty="0">
                <a:effectLst/>
                <a:latin typeface="Inter"/>
              </a:rPr>
              <a:t>The threat of new entrants is </a:t>
            </a:r>
            <a:r>
              <a:rPr lang="en-US" sz="2000" b="1" i="0" dirty="0">
                <a:effectLst/>
                <a:latin typeface="Inter"/>
              </a:rPr>
              <a:t>LOW</a:t>
            </a:r>
            <a:r>
              <a:rPr lang="en-US" sz="2000" b="0" i="0" dirty="0">
                <a:effectLst/>
                <a:latin typeface="Inter"/>
              </a:rPr>
              <a:t> </a:t>
            </a:r>
          </a:p>
          <a:p>
            <a:r>
              <a:rPr lang="en-US" sz="2000" b="0" i="0" dirty="0">
                <a:effectLst/>
                <a:latin typeface="Inter"/>
              </a:rPr>
              <a:t>the capital investment required to enter the market and develop new products is very high</a:t>
            </a:r>
          </a:p>
          <a:p>
            <a:pPr>
              <a:buFont typeface="Wingdings" panose="05000000000000000000" pitchFamily="2" charset="2"/>
              <a:buChar char="v"/>
            </a:pPr>
            <a:r>
              <a:rPr lang="en-US" sz="2000" dirty="0"/>
              <a:t>The bargaining power of suppliers –</a:t>
            </a:r>
          </a:p>
          <a:p>
            <a:r>
              <a:rPr lang="en-US" sz="2000" dirty="0"/>
              <a:t>The bargaining power of suppliers for Nvidia is </a:t>
            </a:r>
            <a:r>
              <a:rPr lang="en-US" sz="2000" b="1" dirty="0"/>
              <a:t>LOW</a:t>
            </a:r>
          </a:p>
          <a:p>
            <a:r>
              <a:rPr lang="en-US" sz="2000" dirty="0"/>
              <a:t>sources components from many suppliers, and it has established long-term relationships with many of them</a:t>
            </a:r>
          </a:p>
          <a:p>
            <a:pPr>
              <a:buFont typeface="Wingdings" panose="05000000000000000000" pitchFamily="2" charset="2"/>
              <a:buChar char="v"/>
            </a:pPr>
            <a:r>
              <a:rPr lang="en-US" sz="2000" dirty="0"/>
              <a:t>The bargaining power of buyers-</a:t>
            </a:r>
          </a:p>
          <a:p>
            <a:r>
              <a:rPr lang="en-US" sz="2000" dirty="0"/>
              <a:t>The level of bargaining power among buyers for Nvidia is </a:t>
            </a:r>
            <a:r>
              <a:rPr lang="en-US" sz="2000" b="1" dirty="0"/>
              <a:t>LOW</a:t>
            </a:r>
          </a:p>
          <a:p>
            <a:r>
              <a:rPr lang="en-US" sz="2000" dirty="0"/>
              <a:t>This is because the company’s products are highly differentiated and in demand, and it has a strong reputation for innovation and quality. And various institutional buyers are also relying on Nvidia long term </a:t>
            </a:r>
            <a:r>
              <a:rPr lang="en-US" sz="2000" dirty="0" err="1"/>
              <a:t>succcess</a:t>
            </a:r>
            <a:endParaRPr lang="en-US" sz="2000" dirty="0"/>
          </a:p>
          <a:p>
            <a:pPr>
              <a:buFont typeface="Wingdings" panose="05000000000000000000" pitchFamily="2" charset="2"/>
              <a:buChar char="v"/>
            </a:pPr>
            <a:r>
              <a:rPr lang="en-US" sz="2000" dirty="0"/>
              <a:t>Threat of substitution-</a:t>
            </a:r>
          </a:p>
          <a:p>
            <a:r>
              <a:rPr lang="en-US" sz="2000" dirty="0"/>
              <a:t>The threat of substitutes for Nvidia is </a:t>
            </a:r>
            <a:r>
              <a:rPr lang="en-US" sz="2000" b="1" dirty="0"/>
              <a:t>HIGH</a:t>
            </a:r>
          </a:p>
          <a:p>
            <a:r>
              <a:rPr lang="en-US" sz="2000" dirty="0"/>
              <a:t>The primary substitute threat comes from other semiconductor and chip manufacturers that offer similar products and services</a:t>
            </a:r>
          </a:p>
          <a:p>
            <a:pPr>
              <a:buFont typeface="Wingdings" panose="05000000000000000000" pitchFamily="2" charset="2"/>
              <a:buChar char="v"/>
            </a:pPr>
            <a:r>
              <a:rPr lang="en-US" sz="2000" dirty="0"/>
              <a:t>Rivalry among the competitors-</a:t>
            </a:r>
          </a:p>
          <a:p>
            <a:r>
              <a:rPr lang="en-US" sz="2000" dirty="0"/>
              <a:t>The industry rivalry among competitors is </a:t>
            </a:r>
            <a:r>
              <a:rPr lang="en-US" sz="2000" b="1" dirty="0"/>
              <a:t>INTENSE</a:t>
            </a:r>
          </a:p>
          <a:p>
            <a:r>
              <a:rPr lang="en-US" sz="2000" dirty="0"/>
              <a:t>Nvidia faces strong competition from other players in the semiconductor and graphics processing industries, including Intel, AMD, Qualcomm, and others</a:t>
            </a:r>
          </a:p>
          <a:p>
            <a:pPr marL="0" indent="0">
              <a:buNone/>
            </a:pPr>
            <a:endParaRPr lang="en-US" sz="2000" dirty="0"/>
          </a:p>
        </p:txBody>
      </p:sp>
      <p:pic>
        <p:nvPicPr>
          <p:cNvPr id="2" name="Content Placeholder 5" descr="A logo with black text&#10;&#10;Description automatically generated">
            <a:extLst>
              <a:ext uri="{FF2B5EF4-FFF2-40B4-BE49-F238E27FC236}">
                <a16:creationId xmlns:a16="http://schemas.microsoft.com/office/drawing/2014/main" id="{4E46E83A-D77E-DFCE-1560-D5017B68A633}"/>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392604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vidia Organizational Structure">
            <a:extLst>
              <a:ext uri="{FF2B5EF4-FFF2-40B4-BE49-F238E27FC236}">
                <a16:creationId xmlns:a16="http://schemas.microsoft.com/office/drawing/2014/main" id="{4D261505-4834-4E85-5545-A0EF180E37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diagram of a company">
            <a:extLst>
              <a:ext uri="{FF2B5EF4-FFF2-40B4-BE49-F238E27FC236}">
                <a16:creationId xmlns:a16="http://schemas.microsoft.com/office/drawing/2014/main" id="{269BE53B-01E9-8326-16A4-7A5743F22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789" y="0"/>
            <a:ext cx="9165663" cy="6858000"/>
          </a:xfrm>
          <a:prstGeom prst="rect">
            <a:avLst/>
          </a:prstGeom>
        </p:spPr>
      </p:pic>
      <p:pic>
        <p:nvPicPr>
          <p:cNvPr id="3" name="Content Placeholder 5" descr="A logo with black text&#10;&#10;Description automatically generated">
            <a:extLst>
              <a:ext uri="{FF2B5EF4-FFF2-40B4-BE49-F238E27FC236}">
                <a16:creationId xmlns:a16="http://schemas.microsoft.com/office/drawing/2014/main" id="{A490E03F-5EBF-97A2-D140-CB779F73B9D1}"/>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3065873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F076-4182-1910-BB5A-5A47115354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2DA664-1335-E12D-BE61-E2D167B0E0D2}"/>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696EE088-B7D4-AF8F-C2BC-A915CAE85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descr="A logo with black text&#10;&#10;Description automatically generated">
            <a:extLst>
              <a:ext uri="{FF2B5EF4-FFF2-40B4-BE49-F238E27FC236}">
                <a16:creationId xmlns:a16="http://schemas.microsoft.com/office/drawing/2014/main" id="{48971D4D-2FED-57AB-A76A-10D1A5264015}"/>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1033056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82E2-02CB-8872-6831-22009C91C6F1}"/>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en-US" sz="4000" kern="1200" dirty="0">
                <a:solidFill>
                  <a:schemeClr val="tx1"/>
                </a:solidFill>
                <a:latin typeface="+mj-lt"/>
                <a:ea typeface="+mj-ea"/>
                <a:cs typeface="+mj-cs"/>
              </a:rPr>
              <a:t>SWOT ANALYSIS: NVIDIA</a:t>
            </a:r>
          </a:p>
        </p:txBody>
      </p:sp>
      <p:sp>
        <p:nvSpPr>
          <p:cNvPr id="3" name="Subtitle 2">
            <a:extLst>
              <a:ext uri="{FF2B5EF4-FFF2-40B4-BE49-F238E27FC236}">
                <a16:creationId xmlns:a16="http://schemas.microsoft.com/office/drawing/2014/main" id="{BEB40B3C-30E7-0264-B235-8F5D05FCCA0C}"/>
              </a:ext>
            </a:extLst>
          </p:cNvPr>
          <p:cNvSpPr>
            <a:spLocks noGrp="1"/>
          </p:cNvSpPr>
          <p:nvPr>
            <p:ph type="subTitle" idx="1"/>
          </p:nvPr>
        </p:nvSpPr>
        <p:spPr>
          <a:xfrm>
            <a:off x="85725" y="1929383"/>
            <a:ext cx="11268075" cy="4823841"/>
          </a:xfrm>
        </p:spPr>
        <p:txBody>
          <a:bodyPr vert="horz" lIns="91440" tIns="45720" rIns="91440" bIns="45720" rtlCol="0">
            <a:normAutofit/>
          </a:bodyPr>
          <a:lstStyle/>
          <a:p>
            <a:pPr algn="l"/>
            <a:endParaRPr lang="en-US" sz="1400" b="1" dirty="0"/>
          </a:p>
          <a:p>
            <a:pPr marL="285750" indent="-285750" algn="l">
              <a:buFont typeface="Arial" panose="020B0604020202020204" pitchFamily="34" charset="0"/>
              <a:buChar char="•"/>
            </a:pPr>
            <a:r>
              <a:rPr lang="en-US" sz="1400" b="1" dirty="0"/>
              <a:t>STRENGTHS</a:t>
            </a:r>
          </a:p>
          <a:p>
            <a:pPr indent="-228600" algn="l">
              <a:buFont typeface="Arial" panose="020B0604020202020204" pitchFamily="34" charset="0"/>
              <a:buChar char="•"/>
            </a:pPr>
            <a:endParaRPr lang="en-US" sz="1400" dirty="0"/>
          </a:p>
          <a:p>
            <a:pPr algn="l"/>
            <a:r>
              <a:rPr lang="en-US" sz="1400" b="1" u="sng" dirty="0"/>
              <a:t>Market Leadership in Data Center and AI: </a:t>
            </a:r>
            <a:r>
              <a:rPr lang="en-US" sz="1400" dirty="0"/>
              <a:t>NVIDIA's revenue from this segment surged by 217% in FY 2024, reaching $47.5 billion. They dominate with their GPUs and networking solutions, powering over 75% of the world's supercomputers.</a:t>
            </a:r>
          </a:p>
          <a:p>
            <a:pPr indent="-228600" algn="l">
              <a:buFont typeface="Arial" panose="020B0604020202020204" pitchFamily="34" charset="0"/>
              <a:buChar char="•"/>
            </a:pPr>
            <a:endParaRPr lang="en-US" sz="1400" dirty="0"/>
          </a:p>
          <a:p>
            <a:pPr algn="l"/>
            <a:r>
              <a:rPr lang="en-US" sz="1400" b="1" u="sng" dirty="0"/>
              <a:t>Financial Robustness</a:t>
            </a:r>
            <a:r>
              <a:rPr lang="en-US" sz="1400" dirty="0"/>
              <a:t>: In FY 2024, NVIDIA achieved revenue of $60.9 billion and a gross profit of $44.3 billion, reflecting strong scalability and profitability. Their net income stood at $29.76 billion, demonstrating financial stability and the ability to invest in R&amp;D and strategic acquisitions.</a:t>
            </a:r>
          </a:p>
          <a:p>
            <a:pPr indent="-22860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b="1" dirty="0"/>
              <a:t>WEAKNESSES</a:t>
            </a:r>
          </a:p>
          <a:p>
            <a:pPr algn="l"/>
            <a:endParaRPr lang="en-US" sz="1400" dirty="0"/>
          </a:p>
          <a:p>
            <a:pPr algn="l"/>
            <a:r>
              <a:rPr lang="en-US" sz="1400" b="1" u="sng" dirty="0"/>
              <a:t>Supply Chain Concentration</a:t>
            </a:r>
            <a:r>
              <a:rPr lang="en-US" sz="1400" dirty="0"/>
              <a:t>: NVIDIA faces risks due to its manufacturing operations being heavily concentrated in the Asia-Pacific region, relying on foundries like TSMC and Samsung. This exposes them to geopolitical risks and supply chain disruptions.</a:t>
            </a:r>
          </a:p>
          <a:p>
            <a:pPr indent="-228600" algn="l">
              <a:buFont typeface="Arial" panose="020B0604020202020204" pitchFamily="34" charset="0"/>
              <a:buChar char="•"/>
            </a:pPr>
            <a:endParaRPr lang="en-US" sz="1400" dirty="0"/>
          </a:p>
          <a:p>
            <a:pPr algn="l"/>
            <a:r>
              <a:rPr lang="en-US" sz="1400" b="1" u="sng" dirty="0"/>
              <a:t>Dependence on Third-Party Suppliers</a:t>
            </a:r>
          </a:p>
          <a:p>
            <a:pPr indent="-228600" algn="l">
              <a:buFont typeface="Arial" panose="020B0604020202020204" pitchFamily="34" charset="0"/>
              <a:buChar char="•"/>
            </a:pPr>
            <a:endParaRPr lang="en-US" sz="1400" dirty="0"/>
          </a:p>
        </p:txBody>
      </p:sp>
      <p:pic>
        <p:nvPicPr>
          <p:cNvPr id="4" name="Content Placeholder 5" descr="A logo with black text&#10;&#10;Description automatically generated">
            <a:extLst>
              <a:ext uri="{FF2B5EF4-FFF2-40B4-BE49-F238E27FC236}">
                <a16:creationId xmlns:a16="http://schemas.microsoft.com/office/drawing/2014/main" id="{358E2C15-DA37-4CD6-D2C3-5D68EA327F28}"/>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10731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342AA-C48C-58DF-F909-A45E9F4F3B87}"/>
              </a:ext>
            </a:extLst>
          </p:cNvPr>
          <p:cNvSpPr>
            <a:spLocks noGrp="1"/>
          </p:cNvSpPr>
          <p:nvPr>
            <p:ph idx="1"/>
          </p:nvPr>
        </p:nvSpPr>
        <p:spPr>
          <a:xfrm>
            <a:off x="114300" y="1967484"/>
            <a:ext cx="10953750" cy="4767452"/>
          </a:xfrm>
        </p:spPr>
        <p:txBody>
          <a:bodyPr>
            <a:normAutofit/>
          </a:bodyPr>
          <a:lstStyle/>
          <a:p>
            <a:r>
              <a:rPr lang="en-US" sz="1400" b="1" dirty="0"/>
              <a:t>OPPURTUNITIES</a:t>
            </a:r>
          </a:p>
          <a:p>
            <a:pPr marL="0" indent="0">
              <a:buNone/>
            </a:pPr>
            <a:endParaRPr lang="en-US" sz="1400" dirty="0"/>
          </a:p>
          <a:p>
            <a:pPr marL="0" indent="0">
              <a:buNone/>
            </a:pPr>
            <a:r>
              <a:rPr lang="en-US" sz="1400" b="1" u="sng" dirty="0"/>
              <a:t>Expansion into New Markets: </a:t>
            </a:r>
            <a:r>
              <a:rPr lang="en-US" sz="1400" dirty="0"/>
              <a:t>NVIDIA can utilize its AI and GPU technologies to enter new markets such as healthcare, automotive, and financial services, tapping into new revenue streams and diversifying its customer base.</a:t>
            </a:r>
          </a:p>
          <a:p>
            <a:pPr marL="0" indent="0">
              <a:buNone/>
            </a:pPr>
            <a:endParaRPr lang="en-US" sz="1400" dirty="0"/>
          </a:p>
          <a:p>
            <a:pPr marL="0" indent="0">
              <a:buNone/>
            </a:pPr>
            <a:r>
              <a:rPr lang="en-US" sz="1400" b="1" u="sng" dirty="0"/>
              <a:t>Generative AI and Large Language Models: </a:t>
            </a:r>
            <a:r>
              <a:rPr lang="en-US" sz="1400" dirty="0"/>
              <a:t>The rise of generative AI and large language models presents a significant opportunity for NVIDIA to capitalize on with their AI inference platforms and NVIDIA DGX Cloud services.</a:t>
            </a:r>
          </a:p>
          <a:p>
            <a:endParaRPr lang="en-US" sz="1400" dirty="0"/>
          </a:p>
          <a:p>
            <a:r>
              <a:rPr lang="en-US" sz="1400" b="1" dirty="0"/>
              <a:t>THREAT</a:t>
            </a:r>
          </a:p>
          <a:p>
            <a:pPr marL="0" indent="0">
              <a:buNone/>
            </a:pPr>
            <a:endParaRPr lang="en-US" sz="1400" b="1" dirty="0"/>
          </a:p>
          <a:p>
            <a:pPr marL="0" indent="0">
              <a:buNone/>
            </a:pPr>
            <a:r>
              <a:rPr lang="en-US" sz="1400" b="1" u="sng" dirty="0"/>
              <a:t>Intensifying Competition: </a:t>
            </a:r>
            <a:r>
              <a:rPr lang="en-US" sz="1400" dirty="0"/>
              <a:t>NVIDIA faces competition from various companies providing GPUs, CPUs, DPUs, and other accelerated computing processor products. Staying ahead through innovation and strategic partnerships is crucial.</a:t>
            </a:r>
          </a:p>
          <a:p>
            <a:endParaRPr lang="en-US" sz="1400" dirty="0"/>
          </a:p>
          <a:p>
            <a:pPr marL="0" indent="0">
              <a:buNone/>
            </a:pPr>
            <a:r>
              <a:rPr lang="en-US" sz="1400" b="1" u="sng" dirty="0"/>
              <a:t>Regulatory and Geopolitical Risks</a:t>
            </a:r>
            <a:r>
              <a:rPr lang="en-US" sz="1400" dirty="0"/>
              <a:t>: NVIDIA's operations are subject to complex regulations and geopolitical tensions, which could limit their ability to sell products in key markets and disrupt the supply chain. </a:t>
            </a:r>
            <a:endParaRPr lang="en-IN" sz="1400" dirty="0"/>
          </a:p>
          <a:p>
            <a:endParaRPr lang="en-IN" sz="1400" dirty="0"/>
          </a:p>
        </p:txBody>
      </p:sp>
      <p:sp>
        <p:nvSpPr>
          <p:cNvPr id="5" name="TextBox 4">
            <a:extLst>
              <a:ext uri="{FF2B5EF4-FFF2-40B4-BE49-F238E27FC236}">
                <a16:creationId xmlns:a16="http://schemas.microsoft.com/office/drawing/2014/main" id="{7783DE63-BB48-B244-72C2-8BB3BD2C26F6}"/>
              </a:ext>
            </a:extLst>
          </p:cNvPr>
          <p:cNvSpPr txBox="1"/>
          <p:nvPr/>
        </p:nvSpPr>
        <p:spPr>
          <a:xfrm>
            <a:off x="669036" y="638556"/>
            <a:ext cx="6097554" cy="769441"/>
          </a:xfrm>
          <a:prstGeom prst="rect">
            <a:avLst/>
          </a:prstGeom>
          <a:noFill/>
        </p:spPr>
        <p:txBody>
          <a:bodyPr wrap="square">
            <a:spAutoFit/>
          </a:bodyPr>
          <a:lstStyle/>
          <a:p>
            <a:r>
              <a:rPr lang="en-US" sz="4400" kern="1200">
                <a:solidFill>
                  <a:schemeClr val="tx1"/>
                </a:solidFill>
                <a:latin typeface="+mj-lt"/>
                <a:ea typeface="+mj-ea"/>
                <a:cs typeface="+mj-cs"/>
              </a:rPr>
              <a:t>SWOT ANALYSIS: NVIDIA</a:t>
            </a:r>
            <a:endParaRPr lang="en-IN" sz="4400" dirty="0"/>
          </a:p>
        </p:txBody>
      </p:sp>
      <p:pic>
        <p:nvPicPr>
          <p:cNvPr id="2" name="Content Placeholder 5" descr="A logo with black text&#10;&#10;Description automatically generated">
            <a:extLst>
              <a:ext uri="{FF2B5EF4-FFF2-40B4-BE49-F238E27FC236}">
                <a16:creationId xmlns:a16="http://schemas.microsoft.com/office/drawing/2014/main" id="{696A1327-5680-FC25-FC32-D9A9836320E1}"/>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334313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lectronic circuit board">
            <a:extLst>
              <a:ext uri="{FF2B5EF4-FFF2-40B4-BE49-F238E27FC236}">
                <a16:creationId xmlns:a16="http://schemas.microsoft.com/office/drawing/2014/main" id="{1682359A-7E6B-9584-F08D-98F9223BF07E}"/>
              </a:ext>
            </a:extLst>
          </p:cNvPr>
          <p:cNvPicPr>
            <a:picLocks noChangeAspect="1"/>
          </p:cNvPicPr>
          <p:nvPr/>
        </p:nvPicPr>
        <p:blipFill rotWithShape="1">
          <a:blip r:embed="rId2"/>
          <a:srcRect l="5884" r="-1" b="-1"/>
          <a:stretch/>
        </p:blipFill>
        <p:spPr>
          <a:xfrm>
            <a:off x="109183"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C7695B-8035-DBA2-4A7D-6CAEB8E68C93}"/>
              </a:ext>
            </a:extLst>
          </p:cNvPr>
          <p:cNvSpPr>
            <a:spLocks noGrp="1"/>
          </p:cNvSpPr>
          <p:nvPr>
            <p:ph type="title"/>
          </p:nvPr>
        </p:nvSpPr>
        <p:spPr>
          <a:xfrm>
            <a:off x="7531610" y="365125"/>
            <a:ext cx="3822189" cy="1899912"/>
          </a:xfrm>
        </p:spPr>
        <p:txBody>
          <a:bodyPr>
            <a:normAutofit/>
          </a:bodyPr>
          <a:lstStyle/>
          <a:p>
            <a:r>
              <a:rPr lang="en-US" sz="4000" b="1" dirty="0"/>
              <a:t>INTRODUCTION</a:t>
            </a:r>
          </a:p>
        </p:txBody>
      </p:sp>
      <p:sp>
        <p:nvSpPr>
          <p:cNvPr id="3" name="Content Placeholder 2">
            <a:extLst>
              <a:ext uri="{FF2B5EF4-FFF2-40B4-BE49-F238E27FC236}">
                <a16:creationId xmlns:a16="http://schemas.microsoft.com/office/drawing/2014/main" id="{49E57009-341C-F0E5-51D0-3BFCEF432FBE}"/>
              </a:ext>
            </a:extLst>
          </p:cNvPr>
          <p:cNvSpPr>
            <a:spLocks noGrp="1"/>
          </p:cNvSpPr>
          <p:nvPr>
            <p:ph idx="1"/>
          </p:nvPr>
        </p:nvSpPr>
        <p:spPr>
          <a:xfrm>
            <a:off x="7192370" y="2434201"/>
            <a:ext cx="4708478" cy="3742762"/>
          </a:xfrm>
        </p:spPr>
        <p:txBody>
          <a:bodyPr>
            <a:normAutofit/>
          </a:bodyPr>
          <a:lstStyle/>
          <a:p>
            <a:r>
              <a:rPr lang="en-IN" sz="2000" dirty="0">
                <a:effectLst/>
              </a:rPr>
              <a:t>Pioneering Graphics Processing Units (GPUs)</a:t>
            </a:r>
          </a:p>
          <a:p>
            <a:r>
              <a:rPr lang="en-IN" sz="2000" dirty="0">
                <a:effectLst/>
              </a:rPr>
              <a:t>AI and Data Centre Solutions</a:t>
            </a:r>
          </a:p>
          <a:p>
            <a:r>
              <a:rPr lang="en-IN" sz="2000" dirty="0">
                <a:effectLst/>
              </a:rPr>
              <a:t>Diversified Portfolio and Industry Leadership</a:t>
            </a:r>
          </a:p>
          <a:p>
            <a:endParaRPr lang="en-US" sz="2000" dirty="0"/>
          </a:p>
        </p:txBody>
      </p:sp>
      <p:pic>
        <p:nvPicPr>
          <p:cNvPr id="5" name="Content Placeholder 5" descr="A logo with black text&#10;&#10;Description automatically generated">
            <a:extLst>
              <a:ext uri="{FF2B5EF4-FFF2-40B4-BE49-F238E27FC236}">
                <a16:creationId xmlns:a16="http://schemas.microsoft.com/office/drawing/2014/main" id="{EF871E7D-907E-7BDD-4A9D-AADE1C630EFC}"/>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2858553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6B4E0-634C-DAD7-BD1E-5496A8E3BF64}"/>
              </a:ext>
            </a:extLst>
          </p:cNvPr>
          <p:cNvSpPr>
            <a:spLocks noGrp="1"/>
          </p:cNvSpPr>
          <p:nvPr>
            <p:ph type="title"/>
          </p:nvPr>
        </p:nvSpPr>
        <p:spPr>
          <a:xfrm>
            <a:off x="838200" y="557188"/>
            <a:ext cx="10515600" cy="1133499"/>
          </a:xfrm>
        </p:spPr>
        <p:txBody>
          <a:bodyPr>
            <a:normAutofit/>
          </a:bodyPr>
          <a:lstStyle/>
          <a:p>
            <a:pPr algn="ctr"/>
            <a:r>
              <a:rPr lang="en-US" sz="4000" b="1" dirty="0"/>
              <a:t>PESTEL ANALYSIS</a:t>
            </a:r>
            <a:endParaRPr lang="en-IN" sz="4000" b="1" dirty="0"/>
          </a:p>
        </p:txBody>
      </p:sp>
      <p:pic>
        <p:nvPicPr>
          <p:cNvPr id="3" name="Content Placeholder 5" descr="A logo with black text&#10;&#10;Description automatically generated">
            <a:extLst>
              <a:ext uri="{FF2B5EF4-FFF2-40B4-BE49-F238E27FC236}">
                <a16:creationId xmlns:a16="http://schemas.microsoft.com/office/drawing/2014/main" id="{B717CF86-D235-A4AB-884C-75EA920D8FF4}"/>
              </a:ext>
            </a:extLst>
          </p:cNvPr>
          <p:cNvPicPr>
            <a:picLocks noChangeAspect="1"/>
          </p:cNvPicPr>
          <p:nvPr/>
        </p:nvPicPr>
        <p:blipFill>
          <a:blip r:embed="rId2"/>
          <a:stretch>
            <a:fillRect/>
          </a:stretch>
        </p:blipFill>
        <p:spPr>
          <a:xfrm>
            <a:off x="10658900" y="1"/>
            <a:ext cx="1533099" cy="861456"/>
          </a:xfrm>
          <a:prstGeom prst="rect">
            <a:avLst/>
          </a:prstGeom>
        </p:spPr>
      </p:pic>
      <p:graphicFrame>
        <p:nvGraphicFramePr>
          <p:cNvPr id="7" name="Content Placeholder 2">
            <a:extLst>
              <a:ext uri="{FF2B5EF4-FFF2-40B4-BE49-F238E27FC236}">
                <a16:creationId xmlns:a16="http://schemas.microsoft.com/office/drawing/2014/main" id="{BE2749C5-DB9B-C487-D357-66C13C96AF53}"/>
              </a:ext>
            </a:extLst>
          </p:cNvPr>
          <p:cNvGraphicFramePr>
            <a:graphicFrameLocks noGrp="1"/>
          </p:cNvGraphicFramePr>
          <p:nvPr>
            <p:ph idx="1"/>
            <p:extLst>
              <p:ext uri="{D42A27DB-BD31-4B8C-83A1-F6EECF244321}">
                <p14:modId xmlns:p14="http://schemas.microsoft.com/office/powerpoint/2010/main" val="44766415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079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D691E-2099-6F38-8DC3-59F55B68C868}"/>
              </a:ext>
            </a:extLst>
          </p:cNvPr>
          <p:cNvSpPr>
            <a:spLocks noGrp="1"/>
          </p:cNvSpPr>
          <p:nvPr>
            <p:ph type="title"/>
          </p:nvPr>
        </p:nvSpPr>
        <p:spPr/>
        <p:txBody>
          <a:bodyPr>
            <a:normAutofit/>
          </a:bodyPr>
          <a:lstStyle/>
          <a:p>
            <a:r>
              <a:rPr lang="en-IN" sz="4000" b="1" dirty="0"/>
              <a:t>BCG MATRIX</a:t>
            </a:r>
          </a:p>
        </p:txBody>
      </p:sp>
      <p:pic>
        <p:nvPicPr>
          <p:cNvPr id="5" name="Content Placeholder 4" descr="A green and yellow squares with a star and a cow">
            <a:extLst>
              <a:ext uri="{FF2B5EF4-FFF2-40B4-BE49-F238E27FC236}">
                <a16:creationId xmlns:a16="http://schemas.microsoft.com/office/drawing/2014/main" id="{770020E3-7E31-DA04-2BD8-DE646C1DAA3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89471" y="1343608"/>
            <a:ext cx="9539925" cy="5245728"/>
          </a:xfrm>
        </p:spPr>
      </p:pic>
      <p:pic>
        <p:nvPicPr>
          <p:cNvPr id="3" name="Content Placeholder 5" descr="A logo with black text&#10;&#10;Description automatically generated">
            <a:extLst>
              <a:ext uri="{FF2B5EF4-FFF2-40B4-BE49-F238E27FC236}">
                <a16:creationId xmlns:a16="http://schemas.microsoft.com/office/drawing/2014/main" id="{03587F29-D1A3-19FA-5F57-0FADC5B431EF}"/>
              </a:ext>
            </a:extLst>
          </p:cNvPr>
          <p:cNvPicPr>
            <a:picLocks noChangeAspect="1"/>
          </p:cNvPicPr>
          <p:nvPr/>
        </p:nvPicPr>
        <p:blipFill>
          <a:blip r:embed="rId4"/>
          <a:stretch>
            <a:fillRect/>
          </a:stretch>
        </p:blipFill>
        <p:spPr>
          <a:xfrm>
            <a:off x="10658900" y="1"/>
            <a:ext cx="1533099" cy="861456"/>
          </a:xfrm>
          <a:prstGeom prst="rect">
            <a:avLst/>
          </a:prstGeom>
        </p:spPr>
      </p:pic>
    </p:spTree>
    <p:extLst>
      <p:ext uri="{BB962C8B-B14F-4D97-AF65-F5344CB8AC3E}">
        <p14:creationId xmlns:p14="http://schemas.microsoft.com/office/powerpoint/2010/main" val="422040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BA07-5E78-3D07-D0BA-76ED10005AF6}"/>
              </a:ext>
            </a:extLst>
          </p:cNvPr>
          <p:cNvSpPr>
            <a:spLocks noGrp="1"/>
          </p:cNvSpPr>
          <p:nvPr>
            <p:ph type="title"/>
          </p:nvPr>
        </p:nvSpPr>
        <p:spPr/>
        <p:txBody>
          <a:bodyPr>
            <a:normAutofit/>
          </a:bodyPr>
          <a:lstStyle/>
          <a:p>
            <a:r>
              <a:rPr lang="en-IN" sz="4000" b="1" dirty="0"/>
              <a:t>COMPETITOR ANALYSIS (STAR QUADRANT)</a:t>
            </a:r>
          </a:p>
        </p:txBody>
      </p:sp>
      <p:sp>
        <p:nvSpPr>
          <p:cNvPr id="3" name="Content Placeholder 2">
            <a:extLst>
              <a:ext uri="{FF2B5EF4-FFF2-40B4-BE49-F238E27FC236}">
                <a16:creationId xmlns:a16="http://schemas.microsoft.com/office/drawing/2014/main" id="{A56161D6-9CAA-47B1-AE15-B8FADCDA7B0B}"/>
              </a:ext>
            </a:extLst>
          </p:cNvPr>
          <p:cNvSpPr>
            <a:spLocks noGrp="1"/>
          </p:cNvSpPr>
          <p:nvPr>
            <p:ph idx="1"/>
          </p:nvPr>
        </p:nvSpPr>
        <p:spPr/>
        <p:txBody>
          <a:bodyPr>
            <a:normAutofit fontScale="92500" lnSpcReduction="20000"/>
          </a:bodyPr>
          <a:lstStyle/>
          <a:p>
            <a:r>
              <a:rPr lang="en-IN" b="1" dirty="0">
                <a:effectLst/>
                <a:latin typeface="Aptos" panose="020B0004020202020204" pitchFamily="34" charset="0"/>
                <a:ea typeface="Aptos" panose="020B0004020202020204" pitchFamily="34" charset="0"/>
                <a:cs typeface="Times New Roman" panose="02020603050405020304" pitchFamily="18" charset="0"/>
              </a:rPr>
              <a:t>Nvidia Corporation</a:t>
            </a:r>
          </a:p>
          <a:p>
            <a:pPr marL="0" indent="0">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High Market Share</a:t>
            </a:r>
          </a:p>
          <a:p>
            <a:pPr marL="0" indent="0">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High Market Growth Rate</a:t>
            </a:r>
            <a:endParaRPr lang="en-IN" dirty="0"/>
          </a:p>
          <a:p>
            <a:r>
              <a:rPr lang="en-IN" b="1" dirty="0">
                <a:latin typeface="Aptos" panose="020B0004020202020204" pitchFamily="34" charset="0"/>
                <a:cs typeface="Times New Roman" panose="02020603050405020304" pitchFamily="18" charset="0"/>
              </a:rPr>
              <a:t>Advanced Micro Devices (AMD) </a:t>
            </a:r>
          </a:p>
          <a:p>
            <a:pPr marL="0" indent="0">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High Market Share</a:t>
            </a:r>
          </a:p>
          <a:p>
            <a:pPr marL="0" indent="0">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High Market Growth Rate</a:t>
            </a:r>
          </a:p>
          <a:p>
            <a:pPr marL="0" indent="0">
              <a:lnSpc>
                <a:spcPct val="115000"/>
              </a:lnSpc>
              <a:spcAft>
                <a:spcPts val="800"/>
              </a:spcAft>
              <a:buNone/>
            </a:pPr>
            <a:r>
              <a:rPr lang="en-IN" sz="1800" b="1" kern="100" dirty="0">
                <a:latin typeface="Aptos" panose="020B0004020202020204" pitchFamily="34" charset="0"/>
                <a:ea typeface="Aptos" panose="020B0004020202020204" pitchFamily="34" charset="0"/>
                <a:cs typeface="Times New Roman" panose="02020603050405020304" pitchFamily="18" charset="0"/>
              </a:rPr>
              <a:t>Strategy-</a:t>
            </a:r>
          </a:p>
          <a:p>
            <a:r>
              <a:rPr lang="en-IN" sz="1800" kern="100" dirty="0">
                <a:effectLst/>
                <a:latin typeface="Aptos" panose="020B0004020202020204" pitchFamily="34" charset="0"/>
                <a:ea typeface="Aptos" panose="020B0004020202020204" pitchFamily="34" charset="0"/>
                <a:cs typeface="Times New Roman" panose="02020603050405020304" pitchFamily="18" charset="0"/>
              </a:rPr>
              <a:t>Invest for growth</a:t>
            </a:r>
          </a:p>
          <a:p>
            <a:r>
              <a:rPr lang="en-IN" sz="1800" kern="100" dirty="0">
                <a:effectLst/>
                <a:latin typeface="Aptos" panose="020B0004020202020204" pitchFamily="34" charset="0"/>
                <a:ea typeface="Aptos" panose="020B0004020202020204" pitchFamily="34" charset="0"/>
                <a:cs typeface="Times New Roman" panose="02020603050405020304" pitchFamily="18" charset="0"/>
              </a:rPr>
              <a:t>Expand market share</a:t>
            </a:r>
          </a:p>
          <a:p>
            <a:r>
              <a:rPr lang="en-IN" sz="1800" kern="100" dirty="0">
                <a:effectLst/>
                <a:latin typeface="Aptos" panose="020B0004020202020204" pitchFamily="34" charset="0"/>
                <a:ea typeface="Aptos" panose="020B0004020202020204" pitchFamily="34" charset="0"/>
                <a:cs typeface="Times New Roman" panose="02020603050405020304" pitchFamily="18" charset="0"/>
              </a:rPr>
              <a:t>Innovate</a:t>
            </a:r>
          </a:p>
          <a:p>
            <a:endParaRPr lang="en-IN" b="1" dirty="0">
              <a:latin typeface="Aptos" panose="020B0004020202020204" pitchFamily="34" charset="0"/>
              <a:cs typeface="Times New Roman" panose="02020603050405020304" pitchFamily="18" charset="0"/>
            </a:endParaRPr>
          </a:p>
          <a:p>
            <a:pPr marL="0" indent="0">
              <a:buNone/>
            </a:pPr>
            <a:endParaRPr lang="en-IN" dirty="0"/>
          </a:p>
        </p:txBody>
      </p:sp>
      <p:pic>
        <p:nvPicPr>
          <p:cNvPr id="4" name="Content Placeholder 5" descr="A logo with black text&#10;&#10;Description automatically generated">
            <a:extLst>
              <a:ext uri="{FF2B5EF4-FFF2-40B4-BE49-F238E27FC236}">
                <a16:creationId xmlns:a16="http://schemas.microsoft.com/office/drawing/2014/main" id="{B346B97B-DB3F-6C3C-3E97-A7F11312624D}"/>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2085180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F9AD19-1BD5-7098-34B1-0551A5D89AC6}"/>
              </a:ext>
            </a:extLst>
          </p:cNvPr>
          <p:cNvSpPr>
            <a:spLocks noGrp="1"/>
          </p:cNvSpPr>
          <p:nvPr>
            <p:ph idx="1"/>
          </p:nvPr>
        </p:nvSpPr>
        <p:spPr>
          <a:xfrm>
            <a:off x="558281" y="2180188"/>
            <a:ext cx="10515600" cy="4239272"/>
          </a:xfrm>
        </p:spPr>
        <p:txBody>
          <a:bodyPr/>
          <a:lstStyle/>
          <a:p>
            <a:r>
              <a:rPr lang="en-IN" dirty="0"/>
              <a:t>Intel Corporation  (Cash Cow)</a:t>
            </a:r>
          </a:p>
          <a:p>
            <a:pPr marL="0" indent="0">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High Market Share</a:t>
            </a:r>
          </a:p>
          <a:p>
            <a:pPr marL="0" indent="0">
              <a:lnSpc>
                <a:spcPct val="115000"/>
              </a:lnSpc>
              <a:spcAft>
                <a:spcPts val="800"/>
              </a:spcAft>
              <a:buNone/>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Low to Moderate Market Growth Rate</a:t>
            </a:r>
          </a:p>
          <a:p>
            <a:r>
              <a:rPr lang="en-IN" dirty="0"/>
              <a:t>Strategy-</a:t>
            </a:r>
          </a:p>
          <a:p>
            <a:pPr>
              <a:lnSpc>
                <a:spcPct val="115000"/>
              </a:lnSpc>
              <a:spcAft>
                <a:spcPts val="800"/>
              </a:spcAft>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Harvest profits</a:t>
            </a:r>
          </a:p>
          <a:p>
            <a:pPr>
              <a:lnSpc>
                <a:spcPct val="115000"/>
              </a:lnSpc>
              <a:spcAft>
                <a:spcPts val="800"/>
              </a:spcAft>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Cost optimization</a:t>
            </a:r>
          </a:p>
          <a:p>
            <a:pPr>
              <a:lnSpc>
                <a:spcPct val="115000"/>
              </a:lnSpc>
              <a:spcAft>
                <a:spcPts val="800"/>
              </a:spcAft>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Diversify or innovate</a:t>
            </a:r>
          </a:p>
          <a:p>
            <a:endParaRPr lang="en-IN" dirty="0"/>
          </a:p>
        </p:txBody>
      </p:sp>
      <p:sp>
        <p:nvSpPr>
          <p:cNvPr id="6" name="Title 1">
            <a:extLst>
              <a:ext uri="{FF2B5EF4-FFF2-40B4-BE49-F238E27FC236}">
                <a16:creationId xmlns:a16="http://schemas.microsoft.com/office/drawing/2014/main" id="{AA0058DF-56F5-6570-D613-62335D80EF9E}"/>
              </a:ext>
            </a:extLst>
          </p:cNvPr>
          <p:cNvSpPr>
            <a:spLocks noGrp="1"/>
          </p:cNvSpPr>
          <p:nvPr>
            <p:ph type="title"/>
          </p:nvPr>
        </p:nvSpPr>
        <p:spPr>
          <a:xfrm>
            <a:off x="838200" y="365125"/>
            <a:ext cx="10515600" cy="1325563"/>
          </a:xfrm>
        </p:spPr>
        <p:txBody>
          <a:bodyPr>
            <a:normAutofit/>
          </a:bodyPr>
          <a:lstStyle/>
          <a:p>
            <a:r>
              <a:rPr lang="en-IN" sz="4000" b="1" dirty="0"/>
              <a:t>COMPETITOR ANALYSIS (CASH COW QUADRANT)</a:t>
            </a:r>
          </a:p>
        </p:txBody>
      </p:sp>
      <p:pic>
        <p:nvPicPr>
          <p:cNvPr id="2" name="Content Placeholder 5" descr="A logo with black text&#10;&#10;Description automatically generated">
            <a:extLst>
              <a:ext uri="{FF2B5EF4-FFF2-40B4-BE49-F238E27FC236}">
                <a16:creationId xmlns:a16="http://schemas.microsoft.com/office/drawing/2014/main" id="{DADB6083-99CC-C11E-4C2B-95FFE8BE8790}"/>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1330242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1A4F-C9EC-446F-F738-12DC23CF8660}"/>
              </a:ext>
            </a:extLst>
          </p:cNvPr>
          <p:cNvSpPr>
            <a:spLocks noGrp="1"/>
          </p:cNvSpPr>
          <p:nvPr>
            <p:ph type="title"/>
          </p:nvPr>
        </p:nvSpPr>
        <p:spPr/>
        <p:txBody>
          <a:bodyPr>
            <a:normAutofit/>
          </a:bodyPr>
          <a:lstStyle/>
          <a:p>
            <a:r>
              <a:rPr lang="en-IN" sz="4000" b="1" dirty="0"/>
              <a:t>NVIDIA PRODUCT PORTFOLIO (BCG MATRIX)</a:t>
            </a:r>
          </a:p>
        </p:txBody>
      </p:sp>
      <p:pic>
        <p:nvPicPr>
          <p:cNvPr id="5" name="Content Placeholder 4" descr="A diagram of a question and answer&#10;&#10;Description automatically generated">
            <a:extLst>
              <a:ext uri="{FF2B5EF4-FFF2-40B4-BE49-F238E27FC236}">
                <a16:creationId xmlns:a16="http://schemas.microsoft.com/office/drawing/2014/main" id="{D2DFF161-7E6F-5AE1-DED6-0734E9A968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0215" y="1862903"/>
            <a:ext cx="9579170" cy="4313294"/>
          </a:xfrm>
        </p:spPr>
      </p:pic>
      <p:pic>
        <p:nvPicPr>
          <p:cNvPr id="3" name="Content Placeholder 5" descr="A logo with black text&#10;&#10;Description automatically generated">
            <a:extLst>
              <a:ext uri="{FF2B5EF4-FFF2-40B4-BE49-F238E27FC236}">
                <a16:creationId xmlns:a16="http://schemas.microsoft.com/office/drawing/2014/main" id="{D90A30FA-1DF3-963C-5D59-91D83C8030D4}"/>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383470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B3F1D-74EB-75E1-B742-1543E1A9738E}"/>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What if the firm needs to determine with Diversification ?</a:t>
            </a:r>
          </a:p>
        </p:txBody>
      </p:sp>
      <p:pic>
        <p:nvPicPr>
          <p:cNvPr id="3" name="Picture 2" descr="A picture of an electromagnetic radiation">
            <a:extLst>
              <a:ext uri="{FF2B5EF4-FFF2-40B4-BE49-F238E27FC236}">
                <a16:creationId xmlns:a16="http://schemas.microsoft.com/office/drawing/2014/main" id="{78B853EA-639E-1661-2E32-A1C19223B6AC}"/>
              </a:ext>
            </a:extLst>
          </p:cNvPr>
          <p:cNvPicPr>
            <a:picLocks noChangeAspect="1"/>
          </p:cNvPicPr>
          <p:nvPr/>
        </p:nvPicPr>
        <p:blipFill rotWithShape="1">
          <a:blip r:embed="rId2"/>
          <a:srcRect l="28250" r="26250"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A logo with black text&#10;&#10;Description automatically generated">
            <a:extLst>
              <a:ext uri="{FF2B5EF4-FFF2-40B4-BE49-F238E27FC236}">
                <a16:creationId xmlns:a16="http://schemas.microsoft.com/office/drawing/2014/main" id="{DD7DBEB2-8B8C-47CA-3719-DA585F4D3ECB}"/>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25540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9D15-2A6F-509F-3814-6317CD0F9E15}"/>
              </a:ext>
            </a:extLst>
          </p:cNvPr>
          <p:cNvSpPr>
            <a:spLocks noGrp="1"/>
          </p:cNvSpPr>
          <p:nvPr>
            <p:ph type="title"/>
          </p:nvPr>
        </p:nvSpPr>
        <p:spPr>
          <a:xfrm>
            <a:off x="6806644" y="821519"/>
            <a:ext cx="4734105" cy="4750860"/>
          </a:xfrm>
        </p:spPr>
        <p:txBody>
          <a:bodyPr anchor="b">
            <a:normAutofit/>
          </a:bodyPr>
          <a:lstStyle/>
          <a:p>
            <a:pPr algn="r"/>
            <a:r>
              <a:rPr lang="en-IN" dirty="0"/>
              <a:t>Ansoff Model</a:t>
            </a:r>
            <a:endParaRPr lang="en-IN"/>
          </a:p>
        </p:txBody>
      </p:sp>
      <p:graphicFrame>
        <p:nvGraphicFramePr>
          <p:cNvPr id="22" name="Content Placeholder 2">
            <a:extLst>
              <a:ext uri="{FF2B5EF4-FFF2-40B4-BE49-F238E27FC236}">
                <a16:creationId xmlns:a16="http://schemas.microsoft.com/office/drawing/2014/main" id="{C85C5F72-61D8-1153-A031-E490CC5BA48B}"/>
              </a:ext>
            </a:extLst>
          </p:cNvPr>
          <p:cNvGraphicFramePr>
            <a:graphicFrameLocks noGrp="1"/>
          </p:cNvGraphicFramePr>
          <p:nvPr>
            <p:ph idx="1"/>
          </p:nvPr>
        </p:nvGraphicFramePr>
        <p:xfrm>
          <a:off x="97970" y="0"/>
          <a:ext cx="782682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Content Placeholder 5" descr="A logo with black text&#10;&#10;Description automatically generated">
            <a:extLst>
              <a:ext uri="{FF2B5EF4-FFF2-40B4-BE49-F238E27FC236}">
                <a16:creationId xmlns:a16="http://schemas.microsoft.com/office/drawing/2014/main" id="{E747ABD9-D5F5-2374-F43F-85D29DC718F4}"/>
              </a:ext>
            </a:extLst>
          </p:cNvPr>
          <p:cNvPicPr>
            <a:picLocks noChangeAspect="1"/>
          </p:cNvPicPr>
          <p:nvPr/>
        </p:nvPicPr>
        <p:blipFill>
          <a:blip r:embed="rId7"/>
          <a:stretch>
            <a:fillRect/>
          </a:stretch>
        </p:blipFill>
        <p:spPr>
          <a:xfrm>
            <a:off x="10658900" y="1"/>
            <a:ext cx="1533099" cy="861456"/>
          </a:xfrm>
          <a:prstGeom prst="rect">
            <a:avLst/>
          </a:prstGeom>
        </p:spPr>
      </p:pic>
    </p:spTree>
    <p:extLst>
      <p:ext uri="{BB962C8B-B14F-4D97-AF65-F5344CB8AC3E}">
        <p14:creationId xmlns:p14="http://schemas.microsoft.com/office/powerpoint/2010/main" val="1504088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82F8B8-A092-C1E6-D0AF-60955E5F4F2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C8124-9865-4D32-5A3B-01FEF45B0E88}"/>
              </a:ext>
            </a:extLst>
          </p:cNvPr>
          <p:cNvSpPr>
            <a:spLocks noGrp="1"/>
          </p:cNvSpPr>
          <p:nvPr>
            <p:ph type="title"/>
          </p:nvPr>
        </p:nvSpPr>
        <p:spPr>
          <a:xfrm>
            <a:off x="841248" y="256032"/>
            <a:ext cx="10506456" cy="1014984"/>
          </a:xfrm>
        </p:spPr>
        <p:txBody>
          <a:bodyPr anchor="b">
            <a:normAutofit/>
          </a:bodyPr>
          <a:lstStyle/>
          <a:p>
            <a:r>
              <a:rPr lang="en-US" sz="4000" b="1" dirty="0"/>
              <a:t>STRATEGIES TO ADOPT</a:t>
            </a:r>
          </a:p>
        </p:txBody>
      </p:sp>
      <p:sp>
        <p:nvSpPr>
          <p:cNvPr id="15" name="Rectangle 1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B903625-0612-986E-9D99-FD211B1C6255}"/>
              </a:ext>
            </a:extLst>
          </p:cNvPr>
          <p:cNvSpPr>
            <a:spLocks/>
          </p:cNvSpPr>
          <p:nvPr/>
        </p:nvSpPr>
        <p:spPr>
          <a:xfrm>
            <a:off x="841248" y="2284185"/>
            <a:ext cx="11115400" cy="1288357"/>
          </a:xfrm>
          <a:prstGeom prst="rect">
            <a:avLst/>
          </a:prstGeom>
        </p:spPr>
        <p:txBody>
          <a:bodyPr anchor="ctr">
            <a:normAutofit/>
          </a:bodyPr>
          <a:lstStyle/>
          <a:p>
            <a:pPr algn="ctr" defTabSz="585216">
              <a:spcAft>
                <a:spcPts val="600"/>
              </a:spcAft>
            </a:pPr>
            <a:r>
              <a:rPr lang="en-US" sz="2000" kern="1200" dirty="0">
                <a:solidFill>
                  <a:schemeClr val="tx1"/>
                </a:solidFill>
                <a:latin typeface="+mn-lt"/>
                <a:ea typeface="+mn-ea"/>
                <a:cs typeface="+mn-cs"/>
              </a:rPr>
              <a:t>Cost </a:t>
            </a:r>
            <a:r>
              <a:rPr lang="en-US" sz="2000" dirty="0"/>
              <a:t>Leadership            VS            </a:t>
            </a:r>
            <a:r>
              <a:rPr lang="en-US" sz="2000" kern="1200" dirty="0">
                <a:solidFill>
                  <a:schemeClr val="tx1"/>
                </a:solidFill>
                <a:latin typeface="+mn-lt"/>
                <a:ea typeface="+mn-ea"/>
                <a:cs typeface="+mn-cs"/>
              </a:rPr>
              <a:t>Product Differentiation</a:t>
            </a:r>
            <a:endParaRPr lang="en-US" sz="2000" dirty="0"/>
          </a:p>
        </p:txBody>
      </p:sp>
      <p:sp>
        <p:nvSpPr>
          <p:cNvPr id="4" name="Slide Number Placeholder 3">
            <a:extLst>
              <a:ext uri="{FF2B5EF4-FFF2-40B4-BE49-F238E27FC236}">
                <a16:creationId xmlns:a16="http://schemas.microsoft.com/office/drawing/2014/main" id="{67C1A601-A954-43BD-42E3-C03EE7531570}"/>
              </a:ext>
            </a:extLst>
          </p:cNvPr>
          <p:cNvSpPr>
            <a:spLocks/>
          </p:cNvSpPr>
          <p:nvPr/>
        </p:nvSpPr>
        <p:spPr>
          <a:xfrm>
            <a:off x="6474819" y="6047080"/>
            <a:ext cx="1778414" cy="236710"/>
          </a:xfrm>
          <a:prstGeom prst="rect">
            <a:avLst/>
          </a:prstGeom>
        </p:spPr>
        <p:txBody>
          <a:bodyPr>
            <a:normAutofit fontScale="77500" lnSpcReduction="20000"/>
          </a:bodyPr>
          <a:lstStyle/>
          <a:p>
            <a:pPr defTabSz="585216">
              <a:lnSpc>
                <a:spcPct val="90000"/>
              </a:lnSpc>
              <a:spcAft>
                <a:spcPts val="384"/>
              </a:spcAft>
            </a:pPr>
            <a:fld id="{60C6988C-121E-BD4C-B27A-AA2B95DAA808}" type="slidenum">
              <a:rPr lang="en-US" sz="1500" kern="1200">
                <a:solidFill>
                  <a:schemeClr val="tx1"/>
                </a:solidFill>
                <a:latin typeface="+mn-lt"/>
                <a:ea typeface="+mn-ea"/>
                <a:cs typeface="+mn-cs"/>
              </a:rPr>
              <a:pPr defTabSz="585216">
                <a:lnSpc>
                  <a:spcPct val="90000"/>
                </a:lnSpc>
                <a:spcAft>
                  <a:spcPts val="384"/>
                </a:spcAft>
              </a:pPr>
              <a:t>27</a:t>
            </a:fld>
            <a:endParaRPr lang="en-US" sz="1500"/>
          </a:p>
        </p:txBody>
      </p:sp>
      <p:sp>
        <p:nvSpPr>
          <p:cNvPr id="6" name="TextBox 5">
            <a:extLst>
              <a:ext uri="{FF2B5EF4-FFF2-40B4-BE49-F238E27FC236}">
                <a16:creationId xmlns:a16="http://schemas.microsoft.com/office/drawing/2014/main" id="{A56A16D4-1DBF-F6A3-4385-A2E85E3F002F}"/>
              </a:ext>
            </a:extLst>
          </p:cNvPr>
          <p:cNvSpPr txBox="1"/>
          <p:nvPr/>
        </p:nvSpPr>
        <p:spPr>
          <a:xfrm>
            <a:off x="2862927" y="3348236"/>
            <a:ext cx="3421001" cy="1184940"/>
          </a:xfrm>
          <a:prstGeom prst="rect">
            <a:avLst/>
          </a:prstGeom>
          <a:noFill/>
        </p:spPr>
        <p:txBody>
          <a:bodyPr wrap="none" rtlCol="0">
            <a:spAutoFit/>
          </a:bodyPr>
          <a:lstStyle/>
          <a:p>
            <a:pPr defTabSz="585216">
              <a:spcAft>
                <a:spcPts val="600"/>
              </a:spcAft>
            </a:pPr>
            <a:r>
              <a:rPr lang="en-US" sz="1400" kern="1200" dirty="0">
                <a:solidFill>
                  <a:schemeClr val="tx1"/>
                </a:solidFill>
                <a:latin typeface="+mn-lt"/>
                <a:ea typeface="+mn-ea"/>
                <a:cs typeface="+mn-cs"/>
              </a:rPr>
              <a:t>Cost leadership allows business to </a:t>
            </a:r>
          </a:p>
          <a:p>
            <a:pPr defTabSz="585216">
              <a:spcAft>
                <a:spcPts val="600"/>
              </a:spcAft>
            </a:pPr>
            <a:r>
              <a:rPr lang="en-US" sz="1400" kern="1200" dirty="0">
                <a:solidFill>
                  <a:schemeClr val="tx1"/>
                </a:solidFill>
                <a:latin typeface="+mn-lt"/>
                <a:ea typeface="+mn-ea"/>
                <a:cs typeface="+mn-cs"/>
              </a:rPr>
              <a:t>again a competitive edge through lower </a:t>
            </a:r>
          </a:p>
          <a:p>
            <a:pPr defTabSz="585216">
              <a:spcAft>
                <a:spcPts val="600"/>
              </a:spcAft>
            </a:pPr>
            <a:r>
              <a:rPr lang="en-US" sz="1400" kern="1200" dirty="0">
                <a:solidFill>
                  <a:schemeClr val="tx1"/>
                </a:solidFill>
                <a:latin typeface="+mn-lt"/>
                <a:ea typeface="+mn-ea"/>
                <a:cs typeface="+mn-cs"/>
              </a:rPr>
              <a:t>price, attracting price sensitive customers</a:t>
            </a:r>
          </a:p>
          <a:p>
            <a:pPr defTabSz="585216">
              <a:spcAft>
                <a:spcPts val="600"/>
              </a:spcAft>
            </a:pPr>
            <a:r>
              <a:rPr lang="en-US" sz="1400" kern="1200" dirty="0">
                <a:solidFill>
                  <a:schemeClr val="tx1"/>
                </a:solidFill>
                <a:latin typeface="+mn-lt"/>
                <a:ea typeface="+mn-ea"/>
                <a:cs typeface="+mn-cs"/>
              </a:rPr>
              <a:t>And achieving economies of scale.</a:t>
            </a:r>
            <a:endParaRPr lang="en-US" sz="1400" dirty="0"/>
          </a:p>
        </p:txBody>
      </p:sp>
      <p:sp>
        <p:nvSpPr>
          <p:cNvPr id="7" name="TextBox 6">
            <a:extLst>
              <a:ext uri="{FF2B5EF4-FFF2-40B4-BE49-F238E27FC236}">
                <a16:creationId xmlns:a16="http://schemas.microsoft.com/office/drawing/2014/main" id="{2898FD1F-9EB3-C913-86FC-5F92EA18B47F}"/>
              </a:ext>
            </a:extLst>
          </p:cNvPr>
          <p:cNvSpPr txBox="1"/>
          <p:nvPr/>
        </p:nvSpPr>
        <p:spPr>
          <a:xfrm>
            <a:off x="6726725" y="3348236"/>
            <a:ext cx="3053015" cy="1184940"/>
          </a:xfrm>
          <a:prstGeom prst="rect">
            <a:avLst/>
          </a:prstGeom>
          <a:noFill/>
        </p:spPr>
        <p:txBody>
          <a:bodyPr wrap="none" rtlCol="0">
            <a:spAutoFit/>
          </a:bodyPr>
          <a:lstStyle/>
          <a:p>
            <a:pPr defTabSz="585216">
              <a:spcAft>
                <a:spcPts val="600"/>
              </a:spcAft>
            </a:pPr>
            <a:r>
              <a:rPr lang="en-US" sz="1400" kern="1200" dirty="0">
                <a:solidFill>
                  <a:schemeClr val="tx1"/>
                </a:solidFill>
                <a:latin typeface="+mn-lt"/>
                <a:ea typeface="+mn-ea"/>
                <a:cs typeface="+mn-cs"/>
              </a:rPr>
              <a:t>It enables businesses to build brand </a:t>
            </a:r>
          </a:p>
          <a:p>
            <a:pPr defTabSz="585216">
              <a:spcAft>
                <a:spcPts val="600"/>
              </a:spcAft>
            </a:pPr>
            <a:r>
              <a:rPr lang="en-US" sz="1400" kern="1200" dirty="0" err="1">
                <a:solidFill>
                  <a:schemeClr val="tx1"/>
                </a:solidFill>
                <a:latin typeface="+mn-lt"/>
                <a:ea typeface="+mn-ea"/>
                <a:cs typeface="+mn-cs"/>
              </a:rPr>
              <a:t>Loyality</a:t>
            </a:r>
            <a:r>
              <a:rPr lang="en-US" sz="1400" kern="1200" dirty="0">
                <a:solidFill>
                  <a:schemeClr val="tx1"/>
                </a:solidFill>
                <a:latin typeface="+mn-lt"/>
                <a:ea typeface="+mn-ea"/>
                <a:cs typeface="+mn-cs"/>
              </a:rPr>
              <a:t> and command premium </a:t>
            </a:r>
          </a:p>
          <a:p>
            <a:pPr defTabSz="585216">
              <a:spcAft>
                <a:spcPts val="600"/>
              </a:spcAft>
            </a:pPr>
            <a:r>
              <a:rPr lang="en-US" sz="1400" kern="1200" dirty="0">
                <a:solidFill>
                  <a:schemeClr val="tx1"/>
                </a:solidFill>
                <a:latin typeface="+mn-lt"/>
                <a:ea typeface="+mn-ea"/>
                <a:cs typeface="+mn-cs"/>
              </a:rPr>
              <a:t>Prices, leading to higher profit margin</a:t>
            </a:r>
          </a:p>
          <a:p>
            <a:pPr defTabSz="585216">
              <a:spcAft>
                <a:spcPts val="600"/>
              </a:spcAft>
            </a:pPr>
            <a:r>
              <a:rPr lang="en-US" sz="1400" kern="1200" dirty="0">
                <a:solidFill>
                  <a:schemeClr val="tx1"/>
                </a:solidFill>
                <a:latin typeface="+mn-lt"/>
                <a:ea typeface="+mn-ea"/>
                <a:cs typeface="+mn-cs"/>
              </a:rPr>
              <a:t>And reduce price sensitivity.</a:t>
            </a:r>
            <a:endParaRPr lang="en-US" sz="1400" dirty="0"/>
          </a:p>
        </p:txBody>
      </p:sp>
      <p:pic>
        <p:nvPicPr>
          <p:cNvPr id="8" name="Content Placeholder 5" descr="A logo with black text&#10;&#10;Description automatically generated">
            <a:extLst>
              <a:ext uri="{FF2B5EF4-FFF2-40B4-BE49-F238E27FC236}">
                <a16:creationId xmlns:a16="http://schemas.microsoft.com/office/drawing/2014/main" id="{0902840E-964B-35BC-581A-05233E034CFA}"/>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385220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white background">
            <a:extLst>
              <a:ext uri="{FF2B5EF4-FFF2-40B4-BE49-F238E27FC236}">
                <a16:creationId xmlns:a16="http://schemas.microsoft.com/office/drawing/2014/main" id="{10BC1941-CF58-22A7-FFEF-1E6DE72215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937408"/>
            <a:ext cx="10905066" cy="3353307"/>
          </a:xfrm>
          <a:prstGeom prst="rect">
            <a:avLst/>
          </a:prstGeom>
          <a:ln>
            <a:noFill/>
          </a:ln>
        </p:spPr>
      </p:pic>
      <p:pic>
        <p:nvPicPr>
          <p:cNvPr id="2" name="Content Placeholder 5" descr="A logo with black text&#10;&#10;Description automatically generated">
            <a:extLst>
              <a:ext uri="{FF2B5EF4-FFF2-40B4-BE49-F238E27FC236}">
                <a16:creationId xmlns:a16="http://schemas.microsoft.com/office/drawing/2014/main" id="{F6624054-2B78-E274-2111-692C908351F8}"/>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69189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07189B-B484-5E87-C699-A9FE43260F06}"/>
              </a:ext>
            </a:extLst>
          </p:cNvPr>
          <p:cNvSpPr>
            <a:spLocks noGrp="1"/>
          </p:cNvSpPr>
          <p:nvPr>
            <p:ph idx="1"/>
          </p:nvPr>
        </p:nvSpPr>
        <p:spPr>
          <a:xfrm>
            <a:off x="0" y="249295"/>
            <a:ext cx="10787605" cy="6608704"/>
          </a:xfrm>
        </p:spPr>
        <p:txBody>
          <a:bodyPr>
            <a:normAutofit lnSpcReduction="10000"/>
          </a:bodyPr>
          <a:lstStyle/>
          <a:p>
            <a:r>
              <a:rPr lang="en-US" b="0" i="0" dirty="0">
                <a:solidFill>
                  <a:srgbClr val="0D0D0D"/>
                </a:solidFill>
                <a:effectLst/>
                <a:latin typeface="Söhne"/>
              </a:rPr>
              <a:t>Nvidia has been involved in various digital tools and technologies across several domains, particularly in artificial intelligence, graphics processing, and data center solutions.</a:t>
            </a:r>
          </a:p>
          <a:p>
            <a:pPr marL="0" indent="0">
              <a:buNone/>
            </a:pPr>
            <a:r>
              <a:rPr lang="en-US" b="0" i="0" dirty="0">
                <a:solidFill>
                  <a:srgbClr val="0D0D0D"/>
                </a:solidFill>
                <a:effectLst/>
                <a:latin typeface="Söhne"/>
              </a:rPr>
              <a:t>                                                       </a:t>
            </a:r>
          </a:p>
          <a:p>
            <a:pPr marL="0" indent="0">
              <a:buNone/>
            </a:pPr>
            <a:r>
              <a:rPr lang="en-US" b="0" i="0" dirty="0">
                <a:solidFill>
                  <a:srgbClr val="0D0D0D"/>
                </a:solidFill>
                <a:effectLst/>
                <a:latin typeface="Söhne"/>
              </a:rPr>
              <a:t>                                                       /          \</a:t>
            </a:r>
          </a:p>
          <a:p>
            <a:pPr marL="0" indent="0">
              <a:buNone/>
            </a:pPr>
            <a:r>
              <a:rPr lang="en-US" b="0" i="0" dirty="0">
                <a:solidFill>
                  <a:srgbClr val="0D0D0D"/>
                </a:solidFill>
                <a:effectLst/>
                <a:latin typeface="Söhne"/>
              </a:rPr>
              <a:t>                                            Graphics       AI &amp; HPC</a:t>
            </a:r>
          </a:p>
          <a:p>
            <a:pPr marL="0" indent="0">
              <a:buNone/>
            </a:pPr>
            <a:r>
              <a:rPr lang="en-US" b="0" i="0" dirty="0">
                <a:solidFill>
                  <a:srgbClr val="0D0D0D"/>
                </a:solidFill>
                <a:effectLst/>
                <a:latin typeface="Söhne"/>
              </a:rPr>
              <a:t>                                                  /                    \</a:t>
            </a:r>
          </a:p>
          <a:p>
            <a:pPr marL="0" indent="0">
              <a:buNone/>
            </a:pPr>
            <a:r>
              <a:rPr lang="en-US" b="0" i="0" dirty="0">
                <a:solidFill>
                  <a:srgbClr val="0D0D0D"/>
                </a:solidFill>
                <a:effectLst/>
                <a:latin typeface="Söhne"/>
              </a:rPr>
              <a:t>                                 Omniverse       A100 Tensor Core GPU</a:t>
            </a:r>
          </a:p>
          <a:p>
            <a:pPr marL="0" indent="0">
              <a:buNone/>
            </a:pPr>
            <a:r>
              <a:rPr lang="en-US" b="0" i="0" dirty="0">
                <a:solidFill>
                  <a:srgbClr val="0D0D0D"/>
                </a:solidFill>
                <a:effectLst/>
                <a:latin typeface="Söhne"/>
              </a:rPr>
              <a:t>                                                 \                    /</a:t>
            </a:r>
          </a:p>
          <a:p>
            <a:pPr marL="0" indent="0">
              <a:buNone/>
            </a:pPr>
            <a:r>
              <a:rPr lang="en-US" b="0" i="0" dirty="0">
                <a:solidFill>
                  <a:srgbClr val="0D0D0D"/>
                </a:solidFill>
                <a:effectLst/>
                <a:latin typeface="Söhne"/>
              </a:rPr>
              <a:t>                                              Clara         DGX Systems</a:t>
            </a:r>
          </a:p>
          <a:p>
            <a:pPr marL="0" indent="0">
              <a:buNone/>
            </a:pPr>
            <a:r>
              <a:rPr lang="en-US" b="0" i="0" dirty="0">
                <a:solidFill>
                  <a:srgbClr val="0D0D0D"/>
                </a:solidFill>
                <a:effectLst/>
                <a:latin typeface="Söhne"/>
              </a:rPr>
              <a:t>                                                      \           /</a:t>
            </a:r>
          </a:p>
          <a:p>
            <a:pPr marL="0" indent="0">
              <a:buNone/>
            </a:pPr>
            <a:r>
              <a:rPr lang="en-US" b="0" i="0" dirty="0">
                <a:solidFill>
                  <a:srgbClr val="0D0D0D"/>
                </a:solidFill>
                <a:effectLst/>
                <a:latin typeface="Söhne"/>
              </a:rPr>
              <a:t>                                                        Rapids</a:t>
            </a:r>
          </a:p>
          <a:p>
            <a:pPr marL="0" indent="0">
              <a:buNone/>
            </a:pPr>
            <a:r>
              <a:rPr lang="en-US" b="0" i="0" dirty="0">
                <a:solidFill>
                  <a:srgbClr val="0D0D0D"/>
                </a:solidFill>
                <a:effectLst/>
                <a:latin typeface="Söhne"/>
              </a:rPr>
              <a:t>                                                      /           \</a:t>
            </a:r>
          </a:p>
          <a:p>
            <a:pPr marL="0" indent="0">
              <a:buNone/>
            </a:pPr>
            <a:r>
              <a:rPr lang="en-US" b="0" i="0" dirty="0">
                <a:solidFill>
                  <a:srgbClr val="0D0D0D"/>
                </a:solidFill>
                <a:effectLst/>
                <a:latin typeface="Söhne"/>
              </a:rPr>
              <a:t>                                          Maxine      DRIVE Platform</a:t>
            </a:r>
          </a:p>
        </p:txBody>
      </p:sp>
      <p:pic>
        <p:nvPicPr>
          <p:cNvPr id="5" name="Picture 4" descr="A green and black logo&#10;&#10;Description automatically generated">
            <a:extLst>
              <a:ext uri="{FF2B5EF4-FFF2-40B4-BE49-F238E27FC236}">
                <a16:creationId xmlns:a16="http://schemas.microsoft.com/office/drawing/2014/main" id="{75B998CB-AE6A-1D5C-1A38-A2D2CD26A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694" y="1303782"/>
            <a:ext cx="1262743" cy="631372"/>
          </a:xfrm>
          <a:prstGeom prst="rect">
            <a:avLst/>
          </a:prstGeom>
        </p:spPr>
      </p:pic>
      <p:pic>
        <p:nvPicPr>
          <p:cNvPr id="7" name="Picture 6" descr="A green and black rectangular sign&#10;&#10;Description automatically generated">
            <a:extLst>
              <a:ext uri="{FF2B5EF4-FFF2-40B4-BE49-F238E27FC236}">
                <a16:creationId xmlns:a16="http://schemas.microsoft.com/office/drawing/2014/main" id="{4240CB63-406F-8A70-8026-2B1BB9114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517" y="1770874"/>
            <a:ext cx="2063115" cy="1155344"/>
          </a:xfrm>
          <a:prstGeom prst="rect">
            <a:avLst/>
          </a:prstGeom>
        </p:spPr>
      </p:pic>
      <p:pic>
        <p:nvPicPr>
          <p:cNvPr id="9" name="Picture 8" descr="A green and black logo&#10;&#10;Description automatically generated">
            <a:extLst>
              <a:ext uri="{FF2B5EF4-FFF2-40B4-BE49-F238E27FC236}">
                <a16:creationId xmlns:a16="http://schemas.microsoft.com/office/drawing/2014/main" id="{69954CA2-4FD0-F6E6-F3F1-35DFA4EF1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462" y="2926218"/>
            <a:ext cx="2063115" cy="800100"/>
          </a:xfrm>
          <a:prstGeom prst="rect">
            <a:avLst/>
          </a:prstGeom>
        </p:spPr>
      </p:pic>
      <p:pic>
        <p:nvPicPr>
          <p:cNvPr id="11" name="Picture 10" descr="A green and black logo&#10;&#10;Description automatically generated">
            <a:extLst>
              <a:ext uri="{FF2B5EF4-FFF2-40B4-BE49-F238E27FC236}">
                <a16:creationId xmlns:a16="http://schemas.microsoft.com/office/drawing/2014/main" id="{C0484844-C6E5-35E1-9F70-2BC636BBA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40" y="3535087"/>
            <a:ext cx="2804431" cy="1578791"/>
          </a:xfrm>
          <a:prstGeom prst="rect">
            <a:avLst/>
          </a:prstGeom>
        </p:spPr>
      </p:pic>
      <p:pic>
        <p:nvPicPr>
          <p:cNvPr id="1026" name="Picture 2">
            <a:extLst>
              <a:ext uri="{FF2B5EF4-FFF2-40B4-BE49-F238E27FC236}">
                <a16:creationId xmlns:a16="http://schemas.microsoft.com/office/drawing/2014/main" id="{BACFFFA2-002F-B2A8-BF53-076CF07BCC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7927" y="2721079"/>
            <a:ext cx="1911804" cy="10052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ctangular object with text on it&#10;&#10;Description automatically generated">
            <a:extLst>
              <a:ext uri="{FF2B5EF4-FFF2-40B4-BE49-F238E27FC236}">
                <a16:creationId xmlns:a16="http://schemas.microsoft.com/office/drawing/2014/main" id="{16D1BBFA-067F-F6B6-4CD5-59FB022BCF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5978" y="3913254"/>
            <a:ext cx="2397578" cy="1016676"/>
          </a:xfrm>
          <a:prstGeom prst="rect">
            <a:avLst/>
          </a:prstGeom>
        </p:spPr>
      </p:pic>
      <p:pic>
        <p:nvPicPr>
          <p:cNvPr id="1028" name="Picture 4" descr="GPU Accelerated Data Science with RAPIDS | NVIDIA">
            <a:extLst>
              <a:ext uri="{FF2B5EF4-FFF2-40B4-BE49-F238E27FC236}">
                <a16:creationId xmlns:a16="http://schemas.microsoft.com/office/drawing/2014/main" id="{D2AA03F8-4557-7CEC-4191-8503C071CA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343" y="4779131"/>
            <a:ext cx="2118184" cy="1186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vidia Maxine: AI-powered Real-Time Video Call Translation">
            <a:extLst>
              <a:ext uri="{FF2B5EF4-FFF2-40B4-BE49-F238E27FC236}">
                <a16:creationId xmlns:a16="http://schemas.microsoft.com/office/drawing/2014/main" id="{C63D0187-CE86-7E3F-E608-0CDDB95AD0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0031" y="5823977"/>
            <a:ext cx="1177092" cy="784728"/>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5" descr="A logo with black text&#10;&#10;Description automatically generated">
            <a:extLst>
              <a:ext uri="{FF2B5EF4-FFF2-40B4-BE49-F238E27FC236}">
                <a16:creationId xmlns:a16="http://schemas.microsoft.com/office/drawing/2014/main" id="{632858BE-FC69-F199-393D-806A66ADE7B5}"/>
              </a:ext>
            </a:extLst>
          </p:cNvPr>
          <p:cNvPicPr>
            <a:picLocks noChangeAspect="1"/>
          </p:cNvPicPr>
          <p:nvPr/>
        </p:nvPicPr>
        <p:blipFill>
          <a:blip r:embed="rId10"/>
          <a:stretch>
            <a:fillRect/>
          </a:stretch>
        </p:blipFill>
        <p:spPr>
          <a:xfrm>
            <a:off x="10658900" y="1"/>
            <a:ext cx="1533099" cy="861456"/>
          </a:xfrm>
          <a:prstGeom prst="rect">
            <a:avLst/>
          </a:prstGeom>
        </p:spPr>
      </p:pic>
    </p:spTree>
    <p:extLst>
      <p:ext uri="{BB962C8B-B14F-4D97-AF65-F5344CB8AC3E}">
        <p14:creationId xmlns:p14="http://schemas.microsoft.com/office/powerpoint/2010/main" val="645703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5B97B9-F2FD-CFDC-B12E-D13D8453311E}"/>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lectronic circuit board">
            <a:extLst>
              <a:ext uri="{FF2B5EF4-FFF2-40B4-BE49-F238E27FC236}">
                <a16:creationId xmlns:a16="http://schemas.microsoft.com/office/drawing/2014/main" id="{3A4A4AB7-46F0-71AD-3F09-07E9126F7DD0}"/>
              </a:ext>
            </a:extLst>
          </p:cNvPr>
          <p:cNvPicPr>
            <a:picLocks noChangeAspect="1"/>
          </p:cNvPicPr>
          <p:nvPr/>
        </p:nvPicPr>
        <p:blipFill rotWithShape="1">
          <a:blip r:embed="rId2"/>
          <a:srcRect l="5884" r="-1" b="-1"/>
          <a:stretch/>
        </p:blipFill>
        <p:spPr>
          <a:xfrm>
            <a:off x="0"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3F02A8-A292-4E3A-3E0E-57EA904C0080}"/>
              </a:ext>
            </a:extLst>
          </p:cNvPr>
          <p:cNvSpPr>
            <a:spLocks noGrp="1"/>
          </p:cNvSpPr>
          <p:nvPr>
            <p:ph type="title"/>
          </p:nvPr>
        </p:nvSpPr>
        <p:spPr>
          <a:xfrm>
            <a:off x="7531610" y="365125"/>
            <a:ext cx="3822189" cy="1899912"/>
          </a:xfrm>
        </p:spPr>
        <p:txBody>
          <a:bodyPr>
            <a:normAutofit/>
          </a:bodyPr>
          <a:lstStyle/>
          <a:p>
            <a:r>
              <a:rPr lang="en-US" sz="4000" b="1" dirty="0"/>
              <a:t>HISTORY</a:t>
            </a:r>
          </a:p>
        </p:txBody>
      </p:sp>
      <p:sp>
        <p:nvSpPr>
          <p:cNvPr id="3" name="Content Placeholder 2">
            <a:extLst>
              <a:ext uri="{FF2B5EF4-FFF2-40B4-BE49-F238E27FC236}">
                <a16:creationId xmlns:a16="http://schemas.microsoft.com/office/drawing/2014/main" id="{5886B97E-AE43-2228-EF36-BFA4AFDD1E04}"/>
              </a:ext>
            </a:extLst>
          </p:cNvPr>
          <p:cNvSpPr>
            <a:spLocks noGrp="1"/>
          </p:cNvSpPr>
          <p:nvPr>
            <p:ph idx="1"/>
          </p:nvPr>
        </p:nvSpPr>
        <p:spPr>
          <a:xfrm>
            <a:off x="7096836" y="2434201"/>
            <a:ext cx="4749421" cy="3742762"/>
          </a:xfrm>
        </p:spPr>
        <p:txBody>
          <a:bodyPr>
            <a:normAutofit/>
          </a:bodyPr>
          <a:lstStyle/>
          <a:p>
            <a:r>
              <a:rPr lang="en-IN" sz="2000" dirty="0">
                <a:effectLst/>
              </a:rPr>
              <a:t>Revolutionizing Graphics Processing</a:t>
            </a:r>
          </a:p>
          <a:p>
            <a:r>
              <a:rPr lang="en-IN" sz="2000" dirty="0">
                <a:effectLst/>
              </a:rPr>
              <a:t>Advancements in Parallel Processing and CUDA</a:t>
            </a:r>
          </a:p>
          <a:p>
            <a:r>
              <a:rPr lang="en-IN" sz="2000" dirty="0">
                <a:effectLst/>
              </a:rPr>
              <a:t>Driving AI Innovation with Deep Learning and Autonomous Vehicles</a:t>
            </a:r>
          </a:p>
          <a:p>
            <a:endParaRPr lang="en-US" sz="2000" dirty="0"/>
          </a:p>
        </p:txBody>
      </p:sp>
      <p:pic>
        <p:nvPicPr>
          <p:cNvPr id="5" name="Content Placeholder 5" descr="A logo with black text&#10;&#10;Description automatically generated">
            <a:extLst>
              <a:ext uri="{FF2B5EF4-FFF2-40B4-BE49-F238E27FC236}">
                <a16:creationId xmlns:a16="http://schemas.microsoft.com/office/drawing/2014/main" id="{E90DC7F1-79EF-F58E-3988-9293102B173D}"/>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1207518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A logo with black text&#10;&#10;Description automatically generated">
            <a:extLst>
              <a:ext uri="{FF2B5EF4-FFF2-40B4-BE49-F238E27FC236}">
                <a16:creationId xmlns:a16="http://schemas.microsoft.com/office/drawing/2014/main" id="{76711E17-A23B-57C6-48E0-F615C037F7AF}"/>
              </a:ext>
            </a:extLst>
          </p:cNvPr>
          <p:cNvPicPr>
            <a:picLocks noChangeAspect="1"/>
          </p:cNvPicPr>
          <p:nvPr/>
        </p:nvPicPr>
        <p:blipFill>
          <a:blip r:embed="rId2"/>
          <a:stretch>
            <a:fillRect/>
          </a:stretch>
        </p:blipFill>
        <p:spPr>
          <a:xfrm>
            <a:off x="10658900" y="1"/>
            <a:ext cx="1533099" cy="861456"/>
          </a:xfrm>
          <a:prstGeom prst="rect">
            <a:avLst/>
          </a:prstGeom>
        </p:spPr>
      </p:pic>
      <p:sp>
        <p:nvSpPr>
          <p:cNvPr id="2" name="Title 1">
            <a:extLst>
              <a:ext uri="{FF2B5EF4-FFF2-40B4-BE49-F238E27FC236}">
                <a16:creationId xmlns:a16="http://schemas.microsoft.com/office/drawing/2014/main" id="{DB72D2C4-7A47-BEBD-95A8-59C63B2BFB66}"/>
              </a:ext>
            </a:extLst>
          </p:cNvPr>
          <p:cNvSpPr>
            <a:spLocks noGrp="1"/>
          </p:cNvSpPr>
          <p:nvPr>
            <p:ph type="title"/>
          </p:nvPr>
        </p:nvSpPr>
        <p:spPr>
          <a:xfrm>
            <a:off x="5297762" y="-85095"/>
            <a:ext cx="6251110" cy="1339503"/>
          </a:xfrm>
        </p:spPr>
        <p:txBody>
          <a:bodyPr anchor="b">
            <a:normAutofit/>
          </a:bodyPr>
          <a:lstStyle/>
          <a:p>
            <a:pPr algn="just"/>
            <a:r>
              <a:rPr lang="en-US" sz="4000" b="1" dirty="0">
                <a:solidFill>
                  <a:schemeClr val="tx1">
                    <a:lumMod val="95000"/>
                    <a:lumOff val="5000"/>
                  </a:schemeClr>
                </a:solidFill>
                <a:effectLst>
                  <a:outerShdw blurRad="38100" dist="38100" dir="2700000" algn="tl">
                    <a:srgbClr val="000000">
                      <a:alpha val="43137"/>
                    </a:srgbClr>
                  </a:outerShdw>
                </a:effectLst>
              </a:rPr>
              <a:t>FUTURE OUTLOOK: NVIDIA</a:t>
            </a:r>
            <a:endParaRPr lang="en-IN" sz="4000" b="1" dirty="0">
              <a:solidFill>
                <a:schemeClr val="tx1">
                  <a:lumMod val="95000"/>
                  <a:lumOff val="5000"/>
                </a:schemeClr>
              </a:solidFill>
              <a:effectLst>
                <a:outerShdw blurRad="38100" dist="38100" dir="2700000" algn="tl">
                  <a:srgbClr val="000000">
                    <a:alpha val="43137"/>
                  </a:srgbClr>
                </a:outerShdw>
              </a:effectLst>
            </a:endParaRPr>
          </a:p>
        </p:txBody>
      </p:sp>
      <p:pic>
        <p:nvPicPr>
          <p:cNvPr id="27" name="Picture 4" descr="Robot operating a machine">
            <a:extLst>
              <a:ext uri="{FF2B5EF4-FFF2-40B4-BE49-F238E27FC236}">
                <a16:creationId xmlns:a16="http://schemas.microsoft.com/office/drawing/2014/main" id="{0EDA4E7D-BB8E-08BD-FBE7-EB1E98CC5B1A}"/>
              </a:ext>
            </a:extLst>
          </p:cNvPr>
          <p:cNvPicPr>
            <a:picLocks noChangeAspect="1"/>
          </p:cNvPicPr>
          <p:nvPr/>
        </p:nvPicPr>
        <p:blipFill rotWithShape="1">
          <a:blip r:embed="rId3"/>
          <a:srcRect l="24899" r="22980" b="1"/>
          <a:stretch/>
        </p:blipFill>
        <p:spPr>
          <a:xfrm>
            <a:off x="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30" name="Content Placeholder 2">
            <a:extLst>
              <a:ext uri="{FF2B5EF4-FFF2-40B4-BE49-F238E27FC236}">
                <a16:creationId xmlns:a16="http://schemas.microsoft.com/office/drawing/2014/main" id="{8EA78846-ACAB-E4F7-35B2-E79CC24127D8}"/>
              </a:ext>
            </a:extLst>
          </p:cNvPr>
          <p:cNvGraphicFramePr>
            <a:graphicFrameLocks noGrp="1"/>
          </p:cNvGraphicFramePr>
          <p:nvPr>
            <p:ph idx="1"/>
          </p:nvPr>
        </p:nvGraphicFramePr>
        <p:xfrm>
          <a:off x="5297762" y="1679510"/>
          <a:ext cx="6251110" cy="45109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128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F28AF5-3D4F-428C-B8FB-52B78968355A}"/>
              </a:ext>
            </a:extLst>
          </p:cNvPr>
          <p:cNvSpPr txBox="1"/>
          <p:nvPr/>
        </p:nvSpPr>
        <p:spPr>
          <a:xfrm>
            <a:off x="0" y="0"/>
            <a:ext cx="10658899" cy="1200329"/>
          </a:xfrm>
          <a:prstGeom prst="rect">
            <a:avLst/>
          </a:prstGeom>
          <a:gradFill flip="none" rotWithShape="1">
            <a:gsLst>
              <a:gs pos="50000">
                <a:schemeClr val="bg1">
                  <a:lumMod val="85000"/>
                  <a:shade val="67500"/>
                  <a:satMod val="115000"/>
                </a:schemeClr>
              </a:gs>
              <a:gs pos="100000">
                <a:schemeClr val="bg1">
                  <a:lumMod val="85000"/>
                  <a:shade val="100000"/>
                  <a:satMod val="115000"/>
                </a:schemeClr>
              </a:gs>
            </a:gsLst>
            <a:path path="circle">
              <a:fillToRect l="100000" b="100000"/>
            </a:path>
            <a:tileRect t="-100000" r="-100000"/>
          </a:gradFill>
        </p:spPr>
        <p:txBody>
          <a:bodyPr wrap="square" rtlCol="0">
            <a:spAutoFit/>
          </a:bodyPr>
          <a:lstStyle/>
          <a:p>
            <a:endParaRPr lang="en-US" dirty="0"/>
          </a:p>
          <a:p>
            <a:endParaRPr lang="en-US" dirty="0"/>
          </a:p>
          <a:p>
            <a:endParaRPr lang="en-US" dirty="0"/>
          </a:p>
          <a:p>
            <a:endParaRPr lang="en-US" dirty="0"/>
          </a:p>
        </p:txBody>
      </p:sp>
      <p:pic>
        <p:nvPicPr>
          <p:cNvPr id="7" name="Content Placeholder 6" descr="A group of images of different types of electronics&#10;&#10;Description automatically generated">
            <a:extLst>
              <a:ext uri="{FF2B5EF4-FFF2-40B4-BE49-F238E27FC236}">
                <a16:creationId xmlns:a16="http://schemas.microsoft.com/office/drawing/2014/main" id="{FBDF913B-F936-CE3E-3852-A1922B99C2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861457"/>
            <a:ext cx="12191979" cy="5996541"/>
          </a:xfrm>
          <a:prstGeom prst="rect">
            <a:avLst/>
          </a:prstGeom>
          <a:effectLst>
            <a:outerShdw blurRad="596900" dist="330200" dir="8820000" sx="87000" sy="87000" algn="ctr" rotWithShape="0">
              <a:srgbClr val="000000">
                <a:alpha val="29000"/>
              </a:srgbClr>
            </a:outerShdw>
          </a:effectLst>
        </p:spPr>
      </p:pic>
      <p:pic>
        <p:nvPicPr>
          <p:cNvPr id="4" name="Content Placeholder 5" descr="A logo with black text&#10;&#10;Description automatically generated">
            <a:extLst>
              <a:ext uri="{FF2B5EF4-FFF2-40B4-BE49-F238E27FC236}">
                <a16:creationId xmlns:a16="http://schemas.microsoft.com/office/drawing/2014/main" id="{6C7A5923-AA5F-2FC3-C163-C49A4AC86618}"/>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207763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81BC-DD4E-6265-B12A-9AEA02278874}"/>
              </a:ext>
            </a:extLst>
          </p:cNvPr>
          <p:cNvSpPr>
            <a:spLocks noGrp="1"/>
          </p:cNvSpPr>
          <p:nvPr>
            <p:ph type="title"/>
          </p:nvPr>
        </p:nvSpPr>
        <p:spPr>
          <a:xfrm>
            <a:off x="4572001" y="601744"/>
            <a:ext cx="6781800" cy="1338696"/>
          </a:xfrm>
        </p:spPr>
        <p:txBody>
          <a:bodyPr>
            <a:normAutofit/>
          </a:bodyPr>
          <a:lstStyle/>
          <a:p>
            <a:r>
              <a:rPr lang="en-US" sz="4000" b="1" dirty="0">
                <a:solidFill>
                  <a:schemeClr val="tx1">
                    <a:lumMod val="95000"/>
                    <a:lumOff val="5000"/>
                  </a:schemeClr>
                </a:solidFill>
                <a:effectLst>
                  <a:outerShdw blurRad="38100" dist="38100" dir="2700000" algn="tl">
                    <a:srgbClr val="000000">
                      <a:alpha val="43137"/>
                    </a:srgbClr>
                  </a:outerShdw>
                </a:effectLst>
              </a:rPr>
              <a:t>NVIDIA TECHNOLOGIES</a:t>
            </a:r>
            <a:endParaRPr lang="en-IN" sz="4000" b="1" dirty="0">
              <a:solidFill>
                <a:schemeClr val="tx1">
                  <a:lumMod val="95000"/>
                  <a:lumOff val="5000"/>
                </a:schemeClr>
              </a:solidFill>
              <a:effectLst>
                <a:outerShdw blurRad="38100" dist="38100" dir="2700000" algn="tl">
                  <a:srgbClr val="000000">
                    <a:alpha val="43137"/>
                  </a:srgbClr>
                </a:outerShdw>
              </a:effectLst>
            </a:endParaRPr>
          </a:p>
        </p:txBody>
      </p:sp>
      <p:pic>
        <p:nvPicPr>
          <p:cNvPr id="5" name="Picture 4" descr="A blue background with many squares&#10;&#10;Description automatically generated">
            <a:extLst>
              <a:ext uri="{FF2B5EF4-FFF2-40B4-BE49-F238E27FC236}">
                <a16:creationId xmlns:a16="http://schemas.microsoft.com/office/drawing/2014/main" id="{1A22FED1-38FC-F71D-092C-DCEE0817E538}"/>
              </a:ext>
            </a:extLst>
          </p:cNvPr>
          <p:cNvPicPr>
            <a:picLocks noChangeAspect="1"/>
          </p:cNvPicPr>
          <p:nvPr/>
        </p:nvPicPr>
        <p:blipFill rotWithShape="1">
          <a:blip r:embed="rId2"/>
          <a:srcRect l="18037" r="51167"/>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graphicFrame>
        <p:nvGraphicFramePr>
          <p:cNvPr id="32" name="Content Placeholder 2">
            <a:extLst>
              <a:ext uri="{FF2B5EF4-FFF2-40B4-BE49-F238E27FC236}">
                <a16:creationId xmlns:a16="http://schemas.microsoft.com/office/drawing/2014/main" id="{1AE08AEA-4B6F-9E82-A62E-6DAD69B27DEC}"/>
              </a:ext>
            </a:extLst>
          </p:cNvPr>
          <p:cNvGraphicFramePr>
            <a:graphicFrameLocks noGrp="1"/>
          </p:cNvGraphicFramePr>
          <p:nvPr>
            <p:ph idx="1"/>
          </p:nvPr>
        </p:nvGraphicFramePr>
        <p:xfrm>
          <a:off x="4572001" y="2201958"/>
          <a:ext cx="6781800" cy="390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5" descr="A logo with black text&#10;&#10;Description automatically generated">
            <a:extLst>
              <a:ext uri="{FF2B5EF4-FFF2-40B4-BE49-F238E27FC236}">
                <a16:creationId xmlns:a16="http://schemas.microsoft.com/office/drawing/2014/main" id="{43B6809A-A72E-0495-32A1-820F11F8BB4B}"/>
              </a:ext>
            </a:extLst>
          </p:cNvPr>
          <p:cNvPicPr>
            <a:picLocks noChangeAspect="1"/>
          </p:cNvPicPr>
          <p:nvPr/>
        </p:nvPicPr>
        <p:blipFill>
          <a:blip r:embed="rId8"/>
          <a:stretch>
            <a:fillRect/>
          </a:stretch>
        </p:blipFill>
        <p:spPr>
          <a:xfrm>
            <a:off x="10658900" y="1"/>
            <a:ext cx="1533099" cy="861456"/>
          </a:xfrm>
          <a:prstGeom prst="rect">
            <a:avLst/>
          </a:prstGeom>
        </p:spPr>
      </p:pic>
    </p:spTree>
    <p:extLst>
      <p:ext uri="{BB962C8B-B14F-4D97-AF65-F5344CB8AC3E}">
        <p14:creationId xmlns:p14="http://schemas.microsoft.com/office/powerpoint/2010/main" val="366220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7530-8AA3-FCFD-A7A4-222B38D2122A}"/>
              </a:ext>
            </a:extLst>
          </p:cNvPr>
          <p:cNvSpPr>
            <a:spLocks noGrp="1"/>
          </p:cNvSpPr>
          <p:nvPr>
            <p:ph type="title"/>
          </p:nvPr>
        </p:nvSpPr>
        <p:spPr>
          <a:xfrm>
            <a:off x="429768" y="411480"/>
            <a:ext cx="11201400" cy="1106424"/>
          </a:xfrm>
        </p:spPr>
        <p:txBody>
          <a:bodyPr>
            <a:normAutofit fontScale="90000"/>
          </a:bodyPr>
          <a:lstStyle/>
          <a:p>
            <a:r>
              <a:rPr lang="en-US" sz="4000" b="1" dirty="0"/>
              <a:t>SPENDING ON OPERATIONS : OPERATING EXPENSES</a:t>
            </a:r>
          </a:p>
        </p:txBody>
      </p:sp>
      <p:pic>
        <p:nvPicPr>
          <p:cNvPr id="5" name="Content Placeholder 4" descr="A graph with a line going up&#10;&#10;Description automatically generated">
            <a:extLst>
              <a:ext uri="{FF2B5EF4-FFF2-40B4-BE49-F238E27FC236}">
                <a16:creationId xmlns:a16="http://schemas.microsoft.com/office/drawing/2014/main" id="{6C05BF10-6A0A-0289-1F01-2FB162744B5C}"/>
              </a:ext>
            </a:extLst>
          </p:cNvPr>
          <p:cNvPicPr>
            <a:picLocks noChangeAspect="1"/>
          </p:cNvPicPr>
          <p:nvPr/>
        </p:nvPicPr>
        <p:blipFill>
          <a:blip r:embed="rId2"/>
          <a:stretch>
            <a:fillRect/>
          </a:stretch>
        </p:blipFill>
        <p:spPr>
          <a:xfrm>
            <a:off x="429768" y="2410919"/>
            <a:ext cx="6702552" cy="3133442"/>
          </a:xfrm>
          <a:prstGeom prst="rect">
            <a:avLst/>
          </a:prstGeom>
        </p:spPr>
      </p:pic>
      <p:sp>
        <p:nvSpPr>
          <p:cNvPr id="9" name="Content Placeholder 8">
            <a:extLst>
              <a:ext uri="{FF2B5EF4-FFF2-40B4-BE49-F238E27FC236}">
                <a16:creationId xmlns:a16="http://schemas.microsoft.com/office/drawing/2014/main" id="{D4279578-F00F-8EFB-93B5-5A5CF491F73B}"/>
              </a:ext>
            </a:extLst>
          </p:cNvPr>
          <p:cNvSpPr>
            <a:spLocks noGrp="1"/>
          </p:cNvSpPr>
          <p:nvPr>
            <p:ph idx="1"/>
          </p:nvPr>
        </p:nvSpPr>
        <p:spPr>
          <a:xfrm>
            <a:off x="7938752" y="2020824"/>
            <a:ext cx="3455097" cy="3959352"/>
          </a:xfrm>
        </p:spPr>
        <p:txBody>
          <a:bodyPr anchor="ctr">
            <a:normAutofit/>
          </a:bodyPr>
          <a:lstStyle/>
          <a:p>
            <a:r>
              <a:rPr lang="en-US" sz="2000" dirty="0"/>
              <a:t>Costs and Expenses</a:t>
            </a:r>
          </a:p>
          <a:p>
            <a:pPr lvl="1"/>
            <a:r>
              <a:rPr lang="en-US" sz="2000" dirty="0"/>
              <a:t>Approx. $11.13B </a:t>
            </a:r>
          </a:p>
          <a:p>
            <a:pPr marL="457200" lvl="1" indent="0">
              <a:buNone/>
            </a:pPr>
            <a:r>
              <a:rPr lang="en-US" sz="2000" dirty="0"/>
              <a:t>       (Fiscal Year 2023)</a:t>
            </a:r>
          </a:p>
        </p:txBody>
      </p:sp>
      <p:pic>
        <p:nvPicPr>
          <p:cNvPr id="3" name="Content Placeholder 5" descr="A logo with black text&#10;&#10;Description automatically generated">
            <a:extLst>
              <a:ext uri="{FF2B5EF4-FFF2-40B4-BE49-F238E27FC236}">
                <a16:creationId xmlns:a16="http://schemas.microsoft.com/office/drawing/2014/main" id="{BA1858ED-6A43-EE66-75AD-9684C7EC04C5}"/>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3241683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8F84-D25C-E34F-4A40-F5F236A3A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78FE4-1BDF-5039-97DA-497C79BE185B}"/>
              </a:ext>
            </a:extLst>
          </p:cNvPr>
          <p:cNvSpPr>
            <a:spLocks noGrp="1"/>
          </p:cNvSpPr>
          <p:nvPr>
            <p:ph type="title"/>
          </p:nvPr>
        </p:nvSpPr>
        <p:spPr>
          <a:xfrm>
            <a:off x="429768" y="411480"/>
            <a:ext cx="11201400" cy="1106424"/>
          </a:xfrm>
        </p:spPr>
        <p:txBody>
          <a:bodyPr>
            <a:normAutofit/>
          </a:bodyPr>
          <a:lstStyle/>
          <a:p>
            <a:r>
              <a:rPr lang="en-US" sz="4000" b="1" dirty="0"/>
              <a:t>SPENDING ON OPERATIONS : R&amp;D </a:t>
            </a:r>
          </a:p>
        </p:txBody>
      </p:sp>
      <p:pic>
        <p:nvPicPr>
          <p:cNvPr id="4" name="Picture 3" descr="A graph showing the growth of a company&#10;&#10;Description automatically generated">
            <a:extLst>
              <a:ext uri="{FF2B5EF4-FFF2-40B4-BE49-F238E27FC236}">
                <a16:creationId xmlns:a16="http://schemas.microsoft.com/office/drawing/2014/main" id="{A79BFF93-7280-230F-DB8F-029A8F54348F}"/>
              </a:ext>
            </a:extLst>
          </p:cNvPr>
          <p:cNvPicPr>
            <a:picLocks noChangeAspect="1"/>
          </p:cNvPicPr>
          <p:nvPr/>
        </p:nvPicPr>
        <p:blipFill>
          <a:blip r:embed="rId2"/>
          <a:stretch>
            <a:fillRect/>
          </a:stretch>
        </p:blipFill>
        <p:spPr>
          <a:xfrm>
            <a:off x="429768" y="2410919"/>
            <a:ext cx="6702552" cy="3133442"/>
          </a:xfrm>
          <a:prstGeom prst="rect">
            <a:avLst/>
          </a:prstGeom>
        </p:spPr>
      </p:pic>
      <p:sp>
        <p:nvSpPr>
          <p:cNvPr id="9" name="Content Placeholder 8">
            <a:extLst>
              <a:ext uri="{FF2B5EF4-FFF2-40B4-BE49-F238E27FC236}">
                <a16:creationId xmlns:a16="http://schemas.microsoft.com/office/drawing/2014/main" id="{51B56BA1-2013-6860-CFA8-D4775704FD87}"/>
              </a:ext>
            </a:extLst>
          </p:cNvPr>
          <p:cNvSpPr>
            <a:spLocks noGrp="1"/>
          </p:cNvSpPr>
          <p:nvPr>
            <p:ph idx="1"/>
          </p:nvPr>
        </p:nvSpPr>
        <p:spPr>
          <a:xfrm>
            <a:off x="7938752" y="2020824"/>
            <a:ext cx="3455097" cy="3959352"/>
          </a:xfrm>
        </p:spPr>
        <p:txBody>
          <a:bodyPr anchor="ctr">
            <a:normAutofit/>
          </a:bodyPr>
          <a:lstStyle/>
          <a:p>
            <a:r>
              <a:rPr lang="en-US" sz="2000" dirty="0"/>
              <a:t>R&amp;D Spend</a:t>
            </a:r>
          </a:p>
          <a:p>
            <a:pPr lvl="1"/>
            <a:r>
              <a:rPr lang="en-US" sz="2000" dirty="0"/>
              <a:t>Approx. $7.34 billion in Fiscal Year 2023</a:t>
            </a:r>
          </a:p>
        </p:txBody>
      </p:sp>
      <p:pic>
        <p:nvPicPr>
          <p:cNvPr id="3" name="Content Placeholder 5" descr="A logo with black text&#10;&#10;Description automatically generated">
            <a:extLst>
              <a:ext uri="{FF2B5EF4-FFF2-40B4-BE49-F238E27FC236}">
                <a16:creationId xmlns:a16="http://schemas.microsoft.com/office/drawing/2014/main" id="{16BA44D7-9545-42B1-EFBF-7B20F36EEA97}"/>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2815631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8" name="Rectangle 17">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5" descr="A logo with black text&#10;&#10;Description automatically generated">
            <a:extLst>
              <a:ext uri="{FF2B5EF4-FFF2-40B4-BE49-F238E27FC236}">
                <a16:creationId xmlns:a16="http://schemas.microsoft.com/office/drawing/2014/main" id="{1F011622-C21B-4A07-5E3D-9A33E603A69A}"/>
              </a:ext>
            </a:extLst>
          </p:cNvPr>
          <p:cNvPicPr>
            <a:picLocks noChangeAspect="1"/>
          </p:cNvPicPr>
          <p:nvPr/>
        </p:nvPicPr>
        <p:blipFill>
          <a:blip r:embed="rId2"/>
          <a:stretch>
            <a:fillRect/>
          </a:stretch>
        </p:blipFill>
        <p:spPr>
          <a:xfrm>
            <a:off x="10658900" y="1"/>
            <a:ext cx="1533099" cy="861456"/>
          </a:xfrm>
          <a:prstGeom prst="rect">
            <a:avLst/>
          </a:prstGeom>
        </p:spPr>
      </p:pic>
      <p:pic>
        <p:nvPicPr>
          <p:cNvPr id="12" name="Picture 11" descr="Electronic circuit board">
            <a:extLst>
              <a:ext uri="{FF2B5EF4-FFF2-40B4-BE49-F238E27FC236}">
                <a16:creationId xmlns:a16="http://schemas.microsoft.com/office/drawing/2014/main" id="{1682359A-7E6B-9584-F08D-98F9223BF07E}"/>
              </a:ext>
            </a:extLst>
          </p:cNvPr>
          <p:cNvPicPr>
            <a:picLocks noChangeAspect="1"/>
          </p:cNvPicPr>
          <p:nvPr/>
        </p:nvPicPr>
        <p:blipFill rotWithShape="1">
          <a:blip r:embed="rId3"/>
          <a:srcRect l="32664" r="832" b="-1"/>
          <a:stretch/>
        </p:blipFill>
        <p:spPr>
          <a:xfrm>
            <a:off x="5500030" y="741391"/>
            <a:ext cx="5364630" cy="5384528"/>
          </a:xfrm>
          <a:prstGeom prst="rect">
            <a:avLst/>
          </a:prstGeom>
        </p:spPr>
      </p:pic>
      <p:sp>
        <p:nvSpPr>
          <p:cNvPr id="2" name="Title 1">
            <a:extLst>
              <a:ext uri="{FF2B5EF4-FFF2-40B4-BE49-F238E27FC236}">
                <a16:creationId xmlns:a16="http://schemas.microsoft.com/office/drawing/2014/main" id="{82C7695B-8035-DBA2-4A7D-6CAEB8E68C93}"/>
              </a:ext>
            </a:extLst>
          </p:cNvPr>
          <p:cNvSpPr>
            <a:spLocks noGrp="1"/>
          </p:cNvSpPr>
          <p:nvPr>
            <p:ph type="title"/>
          </p:nvPr>
        </p:nvSpPr>
        <p:spPr>
          <a:xfrm>
            <a:off x="876693" y="741391"/>
            <a:ext cx="3455821" cy="1616203"/>
          </a:xfrm>
        </p:spPr>
        <p:txBody>
          <a:bodyPr anchor="b">
            <a:normAutofit/>
          </a:bodyPr>
          <a:lstStyle/>
          <a:p>
            <a:r>
              <a:rPr lang="en-US" sz="4000" b="1" dirty="0"/>
              <a:t>PRODUCTS</a:t>
            </a:r>
          </a:p>
        </p:txBody>
      </p:sp>
      <p:sp>
        <p:nvSpPr>
          <p:cNvPr id="3" name="Content Placeholder 2">
            <a:extLst>
              <a:ext uri="{FF2B5EF4-FFF2-40B4-BE49-F238E27FC236}">
                <a16:creationId xmlns:a16="http://schemas.microsoft.com/office/drawing/2014/main" id="{49E57009-341C-F0E5-51D0-3BFCEF432FBE}"/>
              </a:ext>
            </a:extLst>
          </p:cNvPr>
          <p:cNvSpPr>
            <a:spLocks noGrp="1"/>
          </p:cNvSpPr>
          <p:nvPr>
            <p:ph idx="1"/>
          </p:nvPr>
        </p:nvSpPr>
        <p:spPr>
          <a:xfrm>
            <a:off x="876693" y="2533476"/>
            <a:ext cx="3455821" cy="3447832"/>
          </a:xfrm>
        </p:spPr>
        <p:txBody>
          <a:bodyPr anchor="t">
            <a:normAutofit/>
          </a:bodyPr>
          <a:lstStyle/>
          <a:p>
            <a:r>
              <a:rPr lang="en-IN" sz="2000" b="0" i="0" dirty="0">
                <a:effectLst/>
              </a:rPr>
              <a:t>GeForce</a:t>
            </a:r>
          </a:p>
          <a:p>
            <a:r>
              <a:rPr lang="en-IN" sz="2000" b="0" i="0" dirty="0">
                <a:effectLst/>
              </a:rPr>
              <a:t>Nvidia RTX</a:t>
            </a:r>
          </a:p>
          <a:p>
            <a:r>
              <a:rPr lang="en-IN" sz="2000" b="0" i="0" dirty="0">
                <a:effectLst/>
              </a:rPr>
              <a:t>Deep Learning Super Sampling (DLSS)</a:t>
            </a:r>
          </a:p>
          <a:p>
            <a:r>
              <a:rPr lang="en-IN" sz="2000" dirty="0"/>
              <a:t>NVIDIA DGX Systems</a:t>
            </a:r>
          </a:p>
          <a:p>
            <a:r>
              <a:rPr lang="en-IN" sz="2000" dirty="0"/>
              <a:t>NVIDIA HGX</a:t>
            </a:r>
            <a:endParaRPr lang="en-US" sz="2000" dirty="0"/>
          </a:p>
        </p:txBody>
      </p:sp>
    </p:spTree>
    <p:extLst>
      <p:ext uri="{BB962C8B-B14F-4D97-AF65-F5344CB8AC3E}">
        <p14:creationId xmlns:p14="http://schemas.microsoft.com/office/powerpoint/2010/main" val="2538093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1C57B-1BE3-F0EE-F3CD-052A6364C3E6}"/>
              </a:ext>
            </a:extLst>
          </p:cNvPr>
          <p:cNvSpPr>
            <a:spLocks noGrp="1"/>
          </p:cNvSpPr>
          <p:nvPr>
            <p:ph type="title"/>
          </p:nvPr>
        </p:nvSpPr>
        <p:spPr>
          <a:xfrm>
            <a:off x="1028235" y="1522395"/>
            <a:ext cx="3141430" cy="1049596"/>
          </a:xfrm>
        </p:spPr>
        <p:txBody>
          <a:bodyPr>
            <a:normAutofit/>
          </a:bodyPr>
          <a:lstStyle/>
          <a:p>
            <a:pPr algn="r"/>
            <a:r>
              <a:rPr lang="en-US" sz="4000" b="1" dirty="0"/>
              <a:t>SUPPLIERS</a:t>
            </a:r>
            <a:r>
              <a:rPr lang="en-US" sz="3100" dirty="0"/>
              <a:t> </a:t>
            </a: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0D34A3-E177-E482-1267-F6417FFB0372}"/>
              </a:ext>
            </a:extLst>
          </p:cNvPr>
          <p:cNvSpPr>
            <a:spLocks noGrp="1"/>
          </p:cNvSpPr>
          <p:nvPr>
            <p:ph idx="1"/>
          </p:nvPr>
        </p:nvSpPr>
        <p:spPr>
          <a:xfrm>
            <a:off x="5117010" y="1772754"/>
            <a:ext cx="4795584" cy="1928899"/>
          </a:xfrm>
        </p:spPr>
        <p:txBody>
          <a:bodyPr anchor="ctr">
            <a:noAutofit/>
          </a:bodyPr>
          <a:lstStyle/>
          <a:p>
            <a:r>
              <a:rPr lang="en-US" sz="2000" dirty="0"/>
              <a:t>TSMC </a:t>
            </a:r>
          </a:p>
          <a:p>
            <a:r>
              <a:rPr lang="en-US" sz="2000" dirty="0"/>
              <a:t>Samsung Electronics </a:t>
            </a:r>
          </a:p>
          <a:p>
            <a:r>
              <a:rPr lang="en-US" sz="2000" dirty="0"/>
              <a:t>Micron Technology </a:t>
            </a:r>
          </a:p>
          <a:p>
            <a:r>
              <a:rPr lang="en-US" sz="2000" dirty="0"/>
              <a:t>Foxconn </a:t>
            </a:r>
          </a:p>
          <a:p>
            <a:r>
              <a:rPr lang="en-US" sz="2000" dirty="0"/>
              <a:t>Applied Materials</a:t>
            </a:r>
          </a:p>
          <a:p>
            <a:r>
              <a:rPr lang="en-US" sz="2000" dirty="0"/>
              <a:t>JSI Logistics</a:t>
            </a:r>
          </a:p>
        </p:txBody>
      </p:sp>
      <p:pic>
        <p:nvPicPr>
          <p:cNvPr id="4" name="Content Placeholder 5" descr="A logo with black text&#10;&#10;Description automatically generated">
            <a:extLst>
              <a:ext uri="{FF2B5EF4-FFF2-40B4-BE49-F238E27FC236}">
                <a16:creationId xmlns:a16="http://schemas.microsoft.com/office/drawing/2014/main" id="{ED8B4100-F16B-2644-285B-9B06B28E73C7}"/>
              </a:ext>
            </a:extLst>
          </p:cNvPr>
          <p:cNvPicPr>
            <a:picLocks noChangeAspect="1"/>
          </p:cNvPicPr>
          <p:nvPr/>
        </p:nvPicPr>
        <p:blipFill>
          <a:blip r:embed="rId2"/>
          <a:stretch>
            <a:fillRect/>
          </a:stretch>
        </p:blipFill>
        <p:spPr>
          <a:xfrm>
            <a:off x="10658900" y="1"/>
            <a:ext cx="1533099" cy="861456"/>
          </a:xfrm>
          <a:prstGeom prst="rect">
            <a:avLst/>
          </a:prstGeom>
        </p:spPr>
      </p:pic>
      <p:sp>
        <p:nvSpPr>
          <p:cNvPr id="5" name="Content Placeholder 2">
            <a:extLst>
              <a:ext uri="{FF2B5EF4-FFF2-40B4-BE49-F238E27FC236}">
                <a16:creationId xmlns:a16="http://schemas.microsoft.com/office/drawing/2014/main" id="{39BD43F4-1A42-776C-9811-678097FDB37F}"/>
              </a:ext>
            </a:extLst>
          </p:cNvPr>
          <p:cNvSpPr txBox="1">
            <a:spLocks/>
          </p:cNvSpPr>
          <p:nvPr/>
        </p:nvSpPr>
        <p:spPr>
          <a:xfrm>
            <a:off x="5138928" y="3850725"/>
            <a:ext cx="4795584" cy="208231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000" dirty="0"/>
              <a:t>AsusTek Computer INC.</a:t>
            </a:r>
          </a:p>
          <a:p>
            <a:pPr>
              <a:lnSpc>
                <a:spcPct val="100000"/>
              </a:lnSpc>
            </a:pPr>
            <a:r>
              <a:rPr lang="en-US" sz="2000" dirty="0"/>
              <a:t>Gigabyte Technology Co.Ltd </a:t>
            </a:r>
          </a:p>
          <a:p>
            <a:pPr lvl="0">
              <a:lnSpc>
                <a:spcPct val="100000"/>
              </a:lnSpc>
            </a:pPr>
            <a:endParaRPr lang="en-US" sz="2000" dirty="0"/>
          </a:p>
        </p:txBody>
      </p:sp>
      <p:sp>
        <p:nvSpPr>
          <p:cNvPr id="7" name="Title 1">
            <a:extLst>
              <a:ext uri="{FF2B5EF4-FFF2-40B4-BE49-F238E27FC236}">
                <a16:creationId xmlns:a16="http://schemas.microsoft.com/office/drawing/2014/main" id="{B772716D-2D78-7720-0DB8-33238586E696}"/>
              </a:ext>
            </a:extLst>
          </p:cNvPr>
          <p:cNvSpPr txBox="1">
            <a:spLocks/>
          </p:cNvSpPr>
          <p:nvPr/>
        </p:nvSpPr>
        <p:spPr>
          <a:xfrm>
            <a:off x="1122370" y="3471110"/>
            <a:ext cx="3141430" cy="1154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t> </a:t>
            </a:r>
            <a:br>
              <a:rPr lang="en-US" sz="4000" b="1" dirty="0"/>
            </a:br>
            <a:br>
              <a:rPr lang="en-US" sz="4000" b="1" dirty="0"/>
            </a:br>
            <a:r>
              <a:rPr lang="en-US" sz="4000" b="1" dirty="0">
                <a:solidFill>
                  <a:schemeClr val="tx2"/>
                </a:solidFill>
              </a:rPr>
              <a:t>OEM PARTNERS</a:t>
            </a:r>
            <a:endParaRPr lang="en-US" sz="4000" b="1" dirty="0"/>
          </a:p>
        </p:txBody>
      </p:sp>
    </p:spTree>
    <p:extLst>
      <p:ext uri="{BB962C8B-B14F-4D97-AF65-F5344CB8AC3E}">
        <p14:creationId xmlns:p14="http://schemas.microsoft.com/office/powerpoint/2010/main" val="2465454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5DDAC4-3459-CB5B-11AC-2E59FCC8F07D}"/>
              </a:ext>
            </a:extLst>
          </p:cNvPr>
          <p:cNvSpPr>
            <a:spLocks noGrp="1"/>
          </p:cNvSpPr>
          <p:nvPr>
            <p:ph type="title"/>
          </p:nvPr>
        </p:nvSpPr>
        <p:spPr>
          <a:xfrm>
            <a:off x="5381625" y="609600"/>
            <a:ext cx="5816361" cy="1330839"/>
          </a:xfrm>
        </p:spPr>
        <p:txBody>
          <a:bodyPr>
            <a:normAutofit/>
          </a:bodyPr>
          <a:lstStyle/>
          <a:p>
            <a:r>
              <a:rPr lang="en-US" b="1" dirty="0" err="1">
                <a:ln w="22225">
                  <a:solidFill>
                    <a:schemeClr val="bg2"/>
                  </a:solidFill>
                </a:ln>
                <a:solidFill>
                  <a:schemeClr val="tx1">
                    <a:lumMod val="95000"/>
                    <a:lumOff val="5000"/>
                  </a:schemeClr>
                </a:solidFill>
                <a:effectLst>
                  <a:outerShdw blurRad="60007" dist="310007" dir="7680000" sy="30000" kx="1300200" algn="ctr" rotWithShape="0">
                    <a:prstClr val="black">
                      <a:alpha val="32000"/>
                    </a:prstClr>
                  </a:outerShdw>
                </a:effectLst>
              </a:rPr>
              <a:t>Kraljic</a:t>
            </a:r>
            <a:r>
              <a:rPr lang="en-US" b="1" dirty="0">
                <a:ln w="22225">
                  <a:solidFill>
                    <a:schemeClr val="bg2"/>
                  </a:solidFill>
                </a:ln>
                <a:solidFill>
                  <a:schemeClr val="tx1">
                    <a:lumMod val="95000"/>
                    <a:lumOff val="5000"/>
                  </a:schemeClr>
                </a:solidFill>
                <a:effectLst>
                  <a:outerShdw blurRad="60007" dist="310007" dir="7680000" sy="30000" kx="1300200" algn="ctr" rotWithShape="0">
                    <a:prstClr val="black">
                      <a:alpha val="32000"/>
                    </a:prstClr>
                  </a:outerShdw>
                </a:effectLst>
              </a:rPr>
              <a:t> Matrix</a:t>
            </a:r>
          </a:p>
        </p:txBody>
      </p:sp>
      <p:sp>
        <p:nvSpPr>
          <p:cNvPr id="28" name="Freeform: Shape 24">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 up of a solar panel">
            <a:extLst>
              <a:ext uri="{FF2B5EF4-FFF2-40B4-BE49-F238E27FC236}">
                <a16:creationId xmlns:a16="http://schemas.microsoft.com/office/drawing/2014/main" id="{06964854-8A7F-89BC-D90B-65588417493F}"/>
              </a:ext>
            </a:extLst>
          </p:cNvPr>
          <p:cNvPicPr>
            <a:picLocks noChangeAspect="1"/>
          </p:cNvPicPr>
          <p:nvPr/>
        </p:nvPicPr>
        <p:blipFill rotWithShape="1">
          <a:blip r:embed="rId2"/>
          <a:srcRect l="20136" r="20330" b="-1"/>
          <a:stretch/>
        </p:blipFill>
        <p:spPr>
          <a:xfrm>
            <a:off x="723899" y="1382871"/>
            <a:ext cx="4029075" cy="4517474"/>
          </a:xfrm>
          <a:prstGeom prst="rect">
            <a:avLst/>
          </a:prstGeom>
        </p:spPr>
      </p:pic>
      <p:pic>
        <p:nvPicPr>
          <p:cNvPr id="3" name="Content Placeholder 5" descr="A logo with black text&#10;&#10;Description automatically generated">
            <a:extLst>
              <a:ext uri="{FF2B5EF4-FFF2-40B4-BE49-F238E27FC236}">
                <a16:creationId xmlns:a16="http://schemas.microsoft.com/office/drawing/2014/main" id="{C7BBE596-E7CD-AAD1-5D19-11E0EBAE8105}"/>
              </a:ext>
            </a:extLst>
          </p:cNvPr>
          <p:cNvPicPr>
            <a:picLocks noChangeAspect="1"/>
          </p:cNvPicPr>
          <p:nvPr/>
        </p:nvPicPr>
        <p:blipFill>
          <a:blip r:embed="rId3"/>
          <a:stretch>
            <a:fillRect/>
          </a:stretch>
        </p:blipFill>
        <p:spPr>
          <a:xfrm>
            <a:off x="10658900" y="1"/>
            <a:ext cx="1533099" cy="861456"/>
          </a:xfrm>
          <a:prstGeom prst="rect">
            <a:avLst/>
          </a:prstGeom>
        </p:spPr>
      </p:pic>
      <p:graphicFrame>
        <p:nvGraphicFramePr>
          <p:cNvPr id="6" name="Diagram 5">
            <a:extLst>
              <a:ext uri="{FF2B5EF4-FFF2-40B4-BE49-F238E27FC236}">
                <a16:creationId xmlns:a16="http://schemas.microsoft.com/office/drawing/2014/main" id="{E9C73039-9FB2-CDE0-2501-0283FEC4FBA7}"/>
              </a:ext>
            </a:extLst>
          </p:cNvPr>
          <p:cNvGraphicFramePr/>
          <p:nvPr>
            <p:extLst>
              <p:ext uri="{D42A27DB-BD31-4B8C-83A1-F6EECF244321}">
                <p14:modId xmlns:p14="http://schemas.microsoft.com/office/powerpoint/2010/main" val="1654652019"/>
              </p:ext>
            </p:extLst>
          </p:nvPr>
        </p:nvGraphicFramePr>
        <p:xfrm>
          <a:off x="5381625" y="2194101"/>
          <a:ext cx="5816362" cy="4302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5590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D2917-5896-D755-105E-A82EB985876C}"/>
              </a:ext>
            </a:extLst>
          </p:cNvPr>
          <p:cNvSpPr>
            <a:spLocks noGrp="1"/>
          </p:cNvSpPr>
          <p:nvPr>
            <p:ph type="title"/>
          </p:nvPr>
        </p:nvSpPr>
        <p:spPr/>
        <p:txBody>
          <a:bodyPr>
            <a:normAutofit/>
          </a:bodyPr>
          <a:lstStyle/>
          <a:p>
            <a:r>
              <a:rPr lang="en-US" sz="4000" b="1" dirty="0"/>
              <a:t>STRATEGIC SOURCING BASED ON CATEGORIES</a:t>
            </a:r>
          </a:p>
        </p:txBody>
      </p:sp>
      <p:graphicFrame>
        <p:nvGraphicFramePr>
          <p:cNvPr id="14" name="Content Placeholder 2">
            <a:extLst>
              <a:ext uri="{FF2B5EF4-FFF2-40B4-BE49-F238E27FC236}">
                <a16:creationId xmlns:a16="http://schemas.microsoft.com/office/drawing/2014/main" id="{32DD0EFA-AE13-F7FB-A593-F78299DCEC15}"/>
              </a:ext>
            </a:extLst>
          </p:cNvPr>
          <p:cNvGraphicFramePr>
            <a:graphicFrameLocks noGrp="1"/>
          </p:cNvGraphicFramePr>
          <p:nvPr>
            <p:ph idx="1"/>
            <p:extLst>
              <p:ext uri="{D42A27DB-BD31-4B8C-83A1-F6EECF244321}">
                <p14:modId xmlns:p14="http://schemas.microsoft.com/office/powerpoint/2010/main" val="21903065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5" descr="A logo with black text&#10;&#10;Description automatically generated">
            <a:extLst>
              <a:ext uri="{FF2B5EF4-FFF2-40B4-BE49-F238E27FC236}">
                <a16:creationId xmlns:a16="http://schemas.microsoft.com/office/drawing/2014/main" id="{AF88798B-D581-1CC4-6189-B599F1CA1D0C}"/>
              </a:ext>
            </a:extLst>
          </p:cNvPr>
          <p:cNvPicPr>
            <a:picLocks noChangeAspect="1"/>
          </p:cNvPicPr>
          <p:nvPr/>
        </p:nvPicPr>
        <p:blipFill>
          <a:blip r:embed="rId7"/>
          <a:stretch>
            <a:fillRect/>
          </a:stretch>
        </p:blipFill>
        <p:spPr>
          <a:xfrm>
            <a:off x="10658901" y="0"/>
            <a:ext cx="1533099" cy="861456"/>
          </a:xfrm>
          <a:prstGeom prst="rect">
            <a:avLst/>
          </a:prstGeom>
        </p:spPr>
      </p:pic>
    </p:spTree>
    <p:extLst>
      <p:ext uri="{BB962C8B-B14F-4D97-AF65-F5344CB8AC3E}">
        <p14:creationId xmlns:p14="http://schemas.microsoft.com/office/powerpoint/2010/main" val="2626195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FB14-E13E-E07E-A180-2256DA4F5B58}"/>
              </a:ext>
            </a:extLst>
          </p:cNvPr>
          <p:cNvSpPr>
            <a:spLocks noGrp="1"/>
          </p:cNvSpPr>
          <p:nvPr>
            <p:ph type="title"/>
          </p:nvPr>
        </p:nvSpPr>
        <p:spPr/>
        <p:txBody>
          <a:bodyPr>
            <a:normAutofit/>
          </a:bodyPr>
          <a:lstStyle/>
          <a:p>
            <a:r>
              <a:rPr lang="en-US" sz="4000" b="1" dirty="0"/>
              <a:t>SUPPLIER RELATIONSHIP</a:t>
            </a:r>
          </a:p>
        </p:txBody>
      </p:sp>
      <p:graphicFrame>
        <p:nvGraphicFramePr>
          <p:cNvPr id="8" name="Content Placeholder 2">
            <a:extLst>
              <a:ext uri="{FF2B5EF4-FFF2-40B4-BE49-F238E27FC236}">
                <a16:creationId xmlns:a16="http://schemas.microsoft.com/office/drawing/2014/main" id="{BB55E661-F6A5-55ED-8BCA-A69EC8935568}"/>
              </a:ext>
            </a:extLst>
          </p:cNvPr>
          <p:cNvGraphicFramePr>
            <a:graphicFrameLocks noGrp="1"/>
          </p:cNvGraphicFramePr>
          <p:nvPr>
            <p:ph idx="1"/>
            <p:extLst>
              <p:ext uri="{D42A27DB-BD31-4B8C-83A1-F6EECF244321}">
                <p14:modId xmlns:p14="http://schemas.microsoft.com/office/powerpoint/2010/main" val="37049721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5" descr="A logo with black text&#10;&#10;Description automatically generated">
            <a:extLst>
              <a:ext uri="{FF2B5EF4-FFF2-40B4-BE49-F238E27FC236}">
                <a16:creationId xmlns:a16="http://schemas.microsoft.com/office/drawing/2014/main" id="{3132CAAA-DA75-33CB-4094-1F11C7E7210A}"/>
              </a:ext>
            </a:extLst>
          </p:cNvPr>
          <p:cNvPicPr>
            <a:picLocks noChangeAspect="1"/>
          </p:cNvPicPr>
          <p:nvPr/>
        </p:nvPicPr>
        <p:blipFill>
          <a:blip r:embed="rId7"/>
          <a:stretch>
            <a:fillRect/>
          </a:stretch>
        </p:blipFill>
        <p:spPr>
          <a:xfrm>
            <a:off x="10658901" y="0"/>
            <a:ext cx="1533099" cy="861456"/>
          </a:xfrm>
          <a:prstGeom prst="rect">
            <a:avLst/>
          </a:prstGeom>
        </p:spPr>
      </p:pic>
    </p:spTree>
    <p:extLst>
      <p:ext uri="{BB962C8B-B14F-4D97-AF65-F5344CB8AC3E}">
        <p14:creationId xmlns:p14="http://schemas.microsoft.com/office/powerpoint/2010/main" val="141066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406CB5-62A5-4741-19E2-9FCAAAABDFC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lectronic circuit board">
            <a:extLst>
              <a:ext uri="{FF2B5EF4-FFF2-40B4-BE49-F238E27FC236}">
                <a16:creationId xmlns:a16="http://schemas.microsoft.com/office/drawing/2014/main" id="{80D868E0-08FE-0017-7098-CFC1128E47A6}"/>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C20AF8-E944-BEE5-3128-96E99E2A928A}"/>
              </a:ext>
            </a:extLst>
          </p:cNvPr>
          <p:cNvSpPr>
            <a:spLocks noGrp="1"/>
          </p:cNvSpPr>
          <p:nvPr>
            <p:ph type="title"/>
          </p:nvPr>
        </p:nvSpPr>
        <p:spPr>
          <a:xfrm>
            <a:off x="7531610" y="365125"/>
            <a:ext cx="3822189" cy="1899912"/>
          </a:xfrm>
        </p:spPr>
        <p:txBody>
          <a:bodyPr>
            <a:normAutofit/>
          </a:bodyPr>
          <a:lstStyle/>
          <a:p>
            <a:r>
              <a:rPr lang="en-IN" sz="4000" b="1" dirty="0">
                <a:effectLst/>
              </a:rPr>
              <a:t>VISION &amp; MISSION</a:t>
            </a:r>
          </a:p>
        </p:txBody>
      </p:sp>
      <p:graphicFrame>
        <p:nvGraphicFramePr>
          <p:cNvPr id="14" name="Content Placeholder 2">
            <a:extLst>
              <a:ext uri="{FF2B5EF4-FFF2-40B4-BE49-F238E27FC236}">
                <a16:creationId xmlns:a16="http://schemas.microsoft.com/office/drawing/2014/main" id="{A62E0D82-6A9F-E86C-CB18-6DA3F5610E95}"/>
              </a:ext>
            </a:extLst>
          </p:cNvPr>
          <p:cNvGraphicFramePr>
            <a:graphicFrameLocks noGrp="1"/>
          </p:cNvGraphicFramePr>
          <p:nvPr>
            <p:ph idx="1"/>
            <p:extLst>
              <p:ext uri="{D42A27DB-BD31-4B8C-83A1-F6EECF244321}">
                <p14:modId xmlns:p14="http://schemas.microsoft.com/office/powerpoint/2010/main" val="3492559407"/>
              </p:ext>
            </p:extLst>
          </p:nvPr>
        </p:nvGraphicFramePr>
        <p:xfrm>
          <a:off x="6455391" y="2434201"/>
          <a:ext cx="5268036" cy="374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5" descr="A logo with black text&#10;&#10;Description automatically generated">
            <a:extLst>
              <a:ext uri="{FF2B5EF4-FFF2-40B4-BE49-F238E27FC236}">
                <a16:creationId xmlns:a16="http://schemas.microsoft.com/office/drawing/2014/main" id="{C35E0B28-3B40-E975-E2FC-CB7C60B87324}"/>
              </a:ext>
            </a:extLst>
          </p:cNvPr>
          <p:cNvPicPr>
            <a:picLocks noChangeAspect="1"/>
          </p:cNvPicPr>
          <p:nvPr/>
        </p:nvPicPr>
        <p:blipFill>
          <a:blip r:embed="rId8"/>
          <a:stretch>
            <a:fillRect/>
          </a:stretch>
        </p:blipFill>
        <p:spPr>
          <a:xfrm>
            <a:off x="10658900" y="1"/>
            <a:ext cx="1533099" cy="861456"/>
          </a:xfrm>
          <a:prstGeom prst="rect">
            <a:avLst/>
          </a:prstGeom>
        </p:spPr>
      </p:pic>
    </p:spTree>
    <p:extLst>
      <p:ext uri="{BB962C8B-B14F-4D97-AF65-F5344CB8AC3E}">
        <p14:creationId xmlns:p14="http://schemas.microsoft.com/office/powerpoint/2010/main" val="248257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1A24-A084-35A4-761E-73E55446E675}"/>
              </a:ext>
            </a:extLst>
          </p:cNvPr>
          <p:cNvSpPr>
            <a:spLocks noGrp="1"/>
          </p:cNvSpPr>
          <p:nvPr>
            <p:ph type="ctrTitle"/>
          </p:nvPr>
        </p:nvSpPr>
        <p:spPr>
          <a:xfrm>
            <a:off x="358509" y="150472"/>
            <a:ext cx="9688316" cy="1880630"/>
          </a:xfrm>
        </p:spPr>
        <p:txBody>
          <a:bodyPr vert="horz" lIns="91440" tIns="45720" rIns="91440" bIns="45720" rtlCol="0" anchor="b">
            <a:noAutofit/>
          </a:bodyPr>
          <a:lstStyle/>
          <a:p>
            <a:pPr algn="l"/>
            <a:r>
              <a:rPr lang="en-US" sz="4000" b="1" i="0" kern="1200" dirty="0">
                <a:solidFill>
                  <a:schemeClr val="tx1"/>
                </a:solidFill>
                <a:effectLst/>
                <a:latin typeface="+mj-lt"/>
                <a:ea typeface="+mj-ea"/>
                <a:cs typeface="+mj-cs"/>
              </a:rPr>
              <a:t>WHAT ARE SOME POTENTIAL RISK FACTORS THAT COULD HINDER NVIDIA'S GROWTH AND SUCCESS IN THE FUTURE?</a:t>
            </a:r>
            <a:endParaRPr lang="en-US" sz="40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2E15A573-12C2-18ED-1403-FE037733B58F}"/>
              </a:ext>
            </a:extLst>
          </p:cNvPr>
          <p:cNvSpPr>
            <a:spLocks noGrp="1"/>
          </p:cNvSpPr>
          <p:nvPr>
            <p:ph type="subTitle" idx="1"/>
          </p:nvPr>
        </p:nvSpPr>
        <p:spPr>
          <a:xfrm>
            <a:off x="645066" y="2031101"/>
            <a:ext cx="4282984" cy="3511943"/>
          </a:xfrm>
        </p:spPr>
        <p:txBody>
          <a:bodyPr vert="horz" lIns="91440" tIns="45720" rIns="91440" bIns="45720" rtlCol="0" anchor="ctr">
            <a:normAutofit/>
          </a:bodyPr>
          <a:lstStyle/>
          <a:p>
            <a:pPr marL="342900" indent="-228600" algn="l">
              <a:buFont typeface="Arial" panose="020B0604020202020204" pitchFamily="34" charset="0"/>
              <a:buChar char="•"/>
            </a:pPr>
            <a:r>
              <a:rPr lang="en-US" sz="2000" i="0" dirty="0">
                <a:effectLst/>
              </a:rPr>
              <a:t>Competition</a:t>
            </a:r>
          </a:p>
          <a:p>
            <a:pPr marL="342900" indent="-228600" algn="l">
              <a:buFont typeface="Arial" panose="020B0604020202020204" pitchFamily="34" charset="0"/>
              <a:buChar char="•"/>
            </a:pPr>
            <a:r>
              <a:rPr lang="en-US" sz="2000" i="0" dirty="0">
                <a:effectLst/>
              </a:rPr>
              <a:t>Price pressure</a:t>
            </a:r>
            <a:endParaRPr lang="en-US" sz="2000" dirty="0"/>
          </a:p>
          <a:p>
            <a:pPr marL="342900" indent="-228600" algn="l">
              <a:buFont typeface="Arial" panose="020B0604020202020204" pitchFamily="34" charset="0"/>
              <a:buChar char="•"/>
            </a:pPr>
            <a:r>
              <a:rPr lang="en-US" sz="2000" i="0" dirty="0">
                <a:effectLst/>
              </a:rPr>
              <a:t>Technology changes</a:t>
            </a:r>
          </a:p>
          <a:p>
            <a:pPr marL="342900" indent="-228600" algn="l">
              <a:buFont typeface="Arial" panose="020B0604020202020204" pitchFamily="34" charset="0"/>
              <a:buChar char="•"/>
            </a:pPr>
            <a:r>
              <a:rPr lang="en-US" sz="2000" i="0" dirty="0">
                <a:effectLst/>
              </a:rPr>
              <a:t>Regulation</a:t>
            </a:r>
            <a:endParaRPr lang="en-US" sz="2000" dirty="0"/>
          </a:p>
        </p:txBody>
      </p:sp>
      <p:pic>
        <p:nvPicPr>
          <p:cNvPr id="1026" name="Picture 2" descr="The Secret Life Of 10-K Risk Factors Workiva">
            <a:extLst>
              <a:ext uri="{FF2B5EF4-FFF2-40B4-BE49-F238E27FC236}">
                <a16:creationId xmlns:a16="http://schemas.microsoft.com/office/drawing/2014/main" id="{F7F63440-0B9B-8313-300C-3A4136A6C7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51757" y="2716028"/>
            <a:ext cx="5628018" cy="322204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descr="A logo with black text&#10;&#10;Description automatically generated">
            <a:extLst>
              <a:ext uri="{FF2B5EF4-FFF2-40B4-BE49-F238E27FC236}">
                <a16:creationId xmlns:a16="http://schemas.microsoft.com/office/drawing/2014/main" id="{11581515-D3BD-D1CE-E84A-AB86D4DD8BE9}"/>
              </a:ext>
            </a:extLst>
          </p:cNvPr>
          <p:cNvPicPr>
            <a:picLocks noChangeAspect="1"/>
          </p:cNvPicPr>
          <p:nvPr/>
        </p:nvPicPr>
        <p:blipFill>
          <a:blip r:embed="rId3"/>
          <a:stretch>
            <a:fillRect/>
          </a:stretch>
        </p:blipFill>
        <p:spPr>
          <a:xfrm>
            <a:off x="10658901" y="0"/>
            <a:ext cx="1533099" cy="861456"/>
          </a:xfrm>
          <a:prstGeom prst="rect">
            <a:avLst/>
          </a:prstGeom>
        </p:spPr>
      </p:pic>
    </p:spTree>
    <p:extLst>
      <p:ext uri="{BB962C8B-B14F-4D97-AF65-F5344CB8AC3E}">
        <p14:creationId xmlns:p14="http://schemas.microsoft.com/office/powerpoint/2010/main" val="2842965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words&#10;&#10;Description automatically generated">
            <a:extLst>
              <a:ext uri="{FF2B5EF4-FFF2-40B4-BE49-F238E27FC236}">
                <a16:creationId xmlns:a16="http://schemas.microsoft.com/office/drawing/2014/main" id="{DE0A9745-B649-3BA3-7D08-E6B015E2D26C}"/>
              </a:ext>
            </a:extLst>
          </p:cNvPr>
          <p:cNvPicPr>
            <a:picLocks noChangeAspect="1"/>
          </p:cNvPicPr>
          <p:nvPr/>
        </p:nvPicPr>
        <p:blipFill>
          <a:blip r:embed="rId2"/>
          <a:stretch>
            <a:fillRect/>
          </a:stretch>
        </p:blipFill>
        <p:spPr>
          <a:xfrm>
            <a:off x="643467" y="1377387"/>
            <a:ext cx="10905066" cy="3646026"/>
          </a:xfrm>
          <a:prstGeom prst="rect">
            <a:avLst/>
          </a:prstGeom>
          <a:ln>
            <a:noFill/>
          </a:ln>
        </p:spPr>
      </p:pic>
      <p:pic>
        <p:nvPicPr>
          <p:cNvPr id="2" name="Content Placeholder 5" descr="A logo with black text&#10;&#10;Description automatically generated">
            <a:extLst>
              <a:ext uri="{FF2B5EF4-FFF2-40B4-BE49-F238E27FC236}">
                <a16:creationId xmlns:a16="http://schemas.microsoft.com/office/drawing/2014/main" id="{304C4135-5F9A-5077-48AE-30F55BA3451A}"/>
              </a:ext>
            </a:extLst>
          </p:cNvPr>
          <p:cNvPicPr>
            <a:picLocks noChangeAspect="1"/>
          </p:cNvPicPr>
          <p:nvPr/>
        </p:nvPicPr>
        <p:blipFill>
          <a:blip r:embed="rId3"/>
          <a:stretch>
            <a:fillRect/>
          </a:stretch>
        </p:blipFill>
        <p:spPr>
          <a:xfrm>
            <a:off x="10658901" y="0"/>
            <a:ext cx="1533099" cy="861456"/>
          </a:xfrm>
          <a:prstGeom prst="rect">
            <a:avLst/>
          </a:prstGeom>
        </p:spPr>
      </p:pic>
    </p:spTree>
    <p:extLst>
      <p:ext uri="{BB962C8B-B14F-4D97-AF65-F5344CB8AC3E}">
        <p14:creationId xmlns:p14="http://schemas.microsoft.com/office/powerpoint/2010/main" val="953866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EE3674-DE92-2824-ADF7-E3D783C50147}"/>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kern="1200">
                <a:solidFill>
                  <a:srgbClr val="FFFFFF"/>
                </a:solidFill>
                <a:latin typeface="+mj-lt"/>
                <a:ea typeface="+mj-ea"/>
                <a:cs typeface="+mj-cs"/>
              </a:rPr>
              <a:t>What would be the risk mitigation efforts of NVIDIA</a:t>
            </a:r>
          </a:p>
        </p:txBody>
      </p:sp>
      <p:pic>
        <p:nvPicPr>
          <p:cNvPr id="3" name="Picture 2">
            <a:extLst>
              <a:ext uri="{FF2B5EF4-FFF2-40B4-BE49-F238E27FC236}">
                <a16:creationId xmlns:a16="http://schemas.microsoft.com/office/drawing/2014/main" id="{2F3D9D2A-5788-9E9E-297F-1D430CEEB1CA}"/>
              </a:ext>
            </a:extLst>
          </p:cNvPr>
          <p:cNvPicPr>
            <a:picLocks noChangeAspect="1"/>
          </p:cNvPicPr>
          <p:nvPr/>
        </p:nvPicPr>
        <p:blipFill>
          <a:blip r:embed="rId3"/>
          <a:stretch>
            <a:fillRect/>
          </a:stretch>
        </p:blipFill>
        <p:spPr>
          <a:xfrm>
            <a:off x="1007815" y="1407238"/>
            <a:ext cx="10176368" cy="5011215"/>
          </a:xfrm>
          <a:prstGeom prst="rect">
            <a:avLst/>
          </a:prstGeom>
        </p:spPr>
      </p:pic>
      <p:pic>
        <p:nvPicPr>
          <p:cNvPr id="2" name="Content Placeholder 5" descr="A logo with black text&#10;&#10;Description automatically generated">
            <a:extLst>
              <a:ext uri="{FF2B5EF4-FFF2-40B4-BE49-F238E27FC236}">
                <a16:creationId xmlns:a16="http://schemas.microsoft.com/office/drawing/2014/main" id="{9E7FFA2F-540A-0917-E452-4B85282E5D8D}"/>
              </a:ext>
            </a:extLst>
          </p:cNvPr>
          <p:cNvPicPr>
            <a:picLocks noChangeAspect="1"/>
          </p:cNvPicPr>
          <p:nvPr/>
        </p:nvPicPr>
        <p:blipFill>
          <a:blip r:embed="rId4"/>
          <a:stretch>
            <a:fillRect/>
          </a:stretch>
        </p:blipFill>
        <p:spPr>
          <a:xfrm>
            <a:off x="10658901" y="0"/>
            <a:ext cx="1533099" cy="861456"/>
          </a:xfrm>
          <a:prstGeom prst="rect">
            <a:avLst/>
          </a:prstGeom>
        </p:spPr>
      </p:pic>
    </p:spTree>
    <p:extLst>
      <p:ext uri="{BB962C8B-B14F-4D97-AF65-F5344CB8AC3E}">
        <p14:creationId xmlns:p14="http://schemas.microsoft.com/office/powerpoint/2010/main" val="2864055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DC9113-5C8C-B52A-81AC-0FE5A3BC8048}"/>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78C309-DE8C-E691-53B6-B56D4A67B658}"/>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kern="1200">
                <a:solidFill>
                  <a:schemeClr val="tx1"/>
                </a:solidFill>
                <a:latin typeface="+mj-lt"/>
                <a:ea typeface="+mj-ea"/>
                <a:cs typeface="+mj-cs"/>
              </a:rPr>
              <a:t>Conclusion</a:t>
            </a:r>
          </a:p>
        </p:txBody>
      </p:sp>
      <p:sp>
        <p:nvSpPr>
          <p:cNvPr id="18" name="Rectangle 17">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39BE09D-77A7-8B74-DDC4-279F2A3E7859}"/>
              </a:ext>
            </a:extLst>
          </p:cNvPr>
          <p:cNvSpPr>
            <a:spLocks noGrp="1"/>
          </p:cNvSpPr>
          <p:nvPr>
            <p:ph type="sldNum" sz="quarter" idx="12"/>
          </p:nvPr>
        </p:nvSpPr>
        <p:spPr>
          <a:xfrm>
            <a:off x="5885412" y="6492240"/>
            <a:ext cx="1188720" cy="365125"/>
          </a:xfrm>
        </p:spPr>
        <p:txBody>
          <a:bodyPr vert="horz" lIns="91440" tIns="45720" rIns="91440" bIns="45720" rtlCol="0" anchor="ctr">
            <a:normAutofit/>
          </a:bodyPr>
          <a:lstStyle/>
          <a:p>
            <a:pPr>
              <a:spcAft>
                <a:spcPts val="600"/>
              </a:spcAft>
            </a:pPr>
            <a:fld id="{60C6988C-121E-BD4C-B27A-AA2B95DAA808}" type="slidenum">
              <a:rPr lang="en-US" smtClean="0">
                <a:solidFill>
                  <a:schemeClr val="tx1">
                    <a:tint val="75000"/>
                  </a:schemeClr>
                </a:solidFill>
              </a:rPr>
              <a:pPr>
                <a:spcAft>
                  <a:spcPts val="600"/>
                </a:spcAft>
              </a:pPr>
              <a:t>43</a:t>
            </a:fld>
            <a:endParaRPr lang="en-US">
              <a:solidFill>
                <a:schemeClr val="tx1">
                  <a:tint val="75000"/>
                </a:schemeClr>
              </a:solidFill>
            </a:endParaRPr>
          </a:p>
        </p:txBody>
      </p:sp>
      <p:pic>
        <p:nvPicPr>
          <p:cNvPr id="5" name="Content Placeholder 5" descr="A logo with black text&#10;&#10;Description automatically generated">
            <a:extLst>
              <a:ext uri="{FF2B5EF4-FFF2-40B4-BE49-F238E27FC236}">
                <a16:creationId xmlns:a16="http://schemas.microsoft.com/office/drawing/2014/main" id="{A28781D9-C266-B472-1970-ACB6FFFA9621}"/>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68202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0B47DA-2988-B5A7-3B7D-BE332112938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3" name="Rectangle 12">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D1899-164B-FBA6-D12B-5978553263B9}"/>
              </a:ext>
            </a:extLst>
          </p:cNvPr>
          <p:cNvSpPr>
            <a:spLocks noGrp="1"/>
          </p:cNvSpPr>
          <p:nvPr>
            <p:ph type="title"/>
          </p:nvPr>
        </p:nvSpPr>
        <p:spPr>
          <a:xfrm>
            <a:off x="1153618" y="1239927"/>
            <a:ext cx="4008586" cy="4680583"/>
          </a:xfrm>
        </p:spPr>
        <p:txBody>
          <a:bodyPr anchor="ctr">
            <a:normAutofit/>
          </a:bodyPr>
          <a:lstStyle/>
          <a:p>
            <a:r>
              <a:rPr lang="en-US" sz="4000" b="1" dirty="0"/>
              <a:t>PRODUCTS AND SERVICES</a:t>
            </a:r>
          </a:p>
        </p:txBody>
      </p:sp>
      <p:sp>
        <p:nvSpPr>
          <p:cNvPr id="3" name="Content Placeholder 2">
            <a:extLst>
              <a:ext uri="{FF2B5EF4-FFF2-40B4-BE49-F238E27FC236}">
                <a16:creationId xmlns:a16="http://schemas.microsoft.com/office/drawing/2014/main" id="{3972D033-6642-00CF-EB04-D3A2DE61A092}"/>
              </a:ext>
            </a:extLst>
          </p:cNvPr>
          <p:cNvSpPr>
            <a:spLocks noGrp="1"/>
          </p:cNvSpPr>
          <p:nvPr>
            <p:ph idx="1"/>
          </p:nvPr>
        </p:nvSpPr>
        <p:spPr>
          <a:xfrm>
            <a:off x="6291923" y="1239927"/>
            <a:ext cx="4971824" cy="4680583"/>
          </a:xfrm>
        </p:spPr>
        <p:txBody>
          <a:bodyPr anchor="ctr">
            <a:normAutofit/>
          </a:bodyPr>
          <a:lstStyle/>
          <a:p>
            <a:r>
              <a:rPr lang="en-US" sz="2000" dirty="0"/>
              <a:t>GPU</a:t>
            </a:r>
          </a:p>
          <a:p>
            <a:pPr lvl="1"/>
            <a:r>
              <a:rPr lang="en-US" sz="2000" dirty="0"/>
              <a:t>GeForce</a:t>
            </a:r>
          </a:p>
          <a:p>
            <a:pPr lvl="1"/>
            <a:r>
              <a:rPr lang="en-US" sz="2000" dirty="0"/>
              <a:t>GTX</a:t>
            </a:r>
          </a:p>
          <a:p>
            <a:pPr lvl="1"/>
            <a:r>
              <a:rPr lang="en-US" sz="2000" dirty="0"/>
              <a:t>RTX</a:t>
            </a:r>
          </a:p>
          <a:p>
            <a:r>
              <a:rPr lang="en-US" sz="2000" dirty="0"/>
              <a:t>GPU with Integrated AI</a:t>
            </a:r>
          </a:p>
          <a:p>
            <a:pPr lvl="1"/>
            <a:r>
              <a:rPr lang="en-US" sz="2000" dirty="0"/>
              <a:t>DGX</a:t>
            </a:r>
          </a:p>
          <a:p>
            <a:pPr lvl="1"/>
            <a:r>
              <a:rPr lang="en-US" sz="2000" dirty="0"/>
              <a:t>AGX</a:t>
            </a:r>
          </a:p>
          <a:p>
            <a:r>
              <a:rPr lang="en-US" sz="2000" dirty="0"/>
              <a:t>NVIDIA G-SYNC</a:t>
            </a:r>
          </a:p>
          <a:p>
            <a:r>
              <a:rPr lang="en-US" sz="2000" dirty="0"/>
              <a:t>Virtual GPU – As a </a:t>
            </a:r>
            <a:r>
              <a:rPr lang="en-US" sz="2000" dirty="0" err="1"/>
              <a:t>Iaas</a:t>
            </a:r>
            <a:r>
              <a:rPr lang="en-US" sz="2000" dirty="0"/>
              <a:t> </a:t>
            </a:r>
          </a:p>
        </p:txBody>
      </p:sp>
      <p:sp>
        <p:nvSpPr>
          <p:cNvPr id="4" name="Slide Number Placeholder 3">
            <a:extLst>
              <a:ext uri="{FF2B5EF4-FFF2-40B4-BE49-F238E27FC236}">
                <a16:creationId xmlns:a16="http://schemas.microsoft.com/office/drawing/2014/main" id="{8D705A5D-0158-822A-36F1-3994A5E539C7}"/>
              </a:ext>
            </a:extLst>
          </p:cNvPr>
          <p:cNvSpPr>
            <a:spLocks noGrp="1"/>
          </p:cNvSpPr>
          <p:nvPr>
            <p:ph type="sldNum" sz="quarter" idx="12"/>
          </p:nvPr>
        </p:nvSpPr>
        <p:spPr>
          <a:xfrm>
            <a:off x="8610600" y="6492240"/>
            <a:ext cx="1871749" cy="365125"/>
          </a:xfrm>
        </p:spPr>
        <p:txBody>
          <a:bodyPr>
            <a:normAutofit/>
          </a:bodyPr>
          <a:lstStyle/>
          <a:p>
            <a:pPr>
              <a:spcAft>
                <a:spcPts val="600"/>
              </a:spcAft>
            </a:pPr>
            <a:fld id="{60C6988C-121E-BD4C-B27A-AA2B95DAA808}" type="slidenum">
              <a:rPr lang="en-US" smtClean="0"/>
              <a:pPr>
                <a:spcAft>
                  <a:spcPts val="600"/>
                </a:spcAft>
              </a:pPr>
              <a:t>5</a:t>
            </a:fld>
            <a:endParaRPr lang="en-US"/>
          </a:p>
        </p:txBody>
      </p:sp>
      <p:pic>
        <p:nvPicPr>
          <p:cNvPr id="6" name="Content Placeholder 5" descr="A logo with black text&#10;&#10;Description automatically generated">
            <a:extLst>
              <a:ext uri="{FF2B5EF4-FFF2-40B4-BE49-F238E27FC236}">
                <a16:creationId xmlns:a16="http://schemas.microsoft.com/office/drawing/2014/main" id="{F1124A9E-410A-E93B-24F0-A231D9067C07}"/>
              </a:ext>
            </a:extLst>
          </p:cNvPr>
          <p:cNvPicPr>
            <a:picLocks noChangeAspect="1"/>
          </p:cNvPicPr>
          <p:nvPr/>
        </p:nvPicPr>
        <p:blipFill>
          <a:blip r:embed="rId2"/>
          <a:stretch>
            <a:fillRect/>
          </a:stretch>
        </p:blipFill>
        <p:spPr>
          <a:xfrm>
            <a:off x="10658900" y="1"/>
            <a:ext cx="1533099" cy="861456"/>
          </a:xfrm>
          <a:prstGeom prst="rect">
            <a:avLst/>
          </a:prstGeom>
        </p:spPr>
      </p:pic>
    </p:spTree>
    <p:extLst>
      <p:ext uri="{BB962C8B-B14F-4D97-AF65-F5344CB8AC3E}">
        <p14:creationId xmlns:p14="http://schemas.microsoft.com/office/powerpoint/2010/main" val="4126710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6FBA-68F6-AB8F-CFCA-B7B912463DDE}"/>
              </a:ext>
            </a:extLst>
          </p:cNvPr>
          <p:cNvSpPr>
            <a:spLocks noGrp="1"/>
          </p:cNvSpPr>
          <p:nvPr>
            <p:ph type="title"/>
          </p:nvPr>
        </p:nvSpPr>
        <p:spPr/>
        <p:txBody>
          <a:bodyPr>
            <a:normAutofit/>
          </a:bodyPr>
          <a:lstStyle/>
          <a:p>
            <a:r>
              <a:rPr lang="en-US" sz="4000" b="1" dirty="0"/>
              <a:t>NVIDIA MARKET CAPITALIZATION</a:t>
            </a:r>
          </a:p>
        </p:txBody>
      </p:sp>
      <p:sp>
        <p:nvSpPr>
          <p:cNvPr id="4" name="Slide Number Placeholder 3">
            <a:extLst>
              <a:ext uri="{FF2B5EF4-FFF2-40B4-BE49-F238E27FC236}">
                <a16:creationId xmlns:a16="http://schemas.microsoft.com/office/drawing/2014/main" id="{10892310-6996-4D3C-869A-28FA2A3543A2}"/>
              </a:ext>
            </a:extLst>
          </p:cNvPr>
          <p:cNvSpPr>
            <a:spLocks noGrp="1"/>
          </p:cNvSpPr>
          <p:nvPr>
            <p:ph type="sldNum" sz="quarter" idx="12"/>
          </p:nvPr>
        </p:nvSpPr>
        <p:spPr/>
        <p:txBody>
          <a:bodyPr/>
          <a:lstStyle/>
          <a:p>
            <a:fld id="{60C6988C-121E-BD4C-B27A-AA2B95DAA808}" type="slidenum">
              <a:rPr lang="en-US" smtClean="0"/>
              <a:t>6</a:t>
            </a:fld>
            <a:endParaRPr lang="en-US"/>
          </a:p>
        </p:txBody>
      </p:sp>
      <p:pic>
        <p:nvPicPr>
          <p:cNvPr id="5" name="Content Placeholder 4" descr="A graph with numbers and a line&#10;&#10;Description automatically generated">
            <a:extLst>
              <a:ext uri="{FF2B5EF4-FFF2-40B4-BE49-F238E27FC236}">
                <a16:creationId xmlns:a16="http://schemas.microsoft.com/office/drawing/2014/main" id="{68642931-52C6-977C-5A41-38426BAF3B91}"/>
              </a:ext>
            </a:extLst>
          </p:cNvPr>
          <p:cNvPicPr>
            <a:picLocks noGrp="1" noChangeAspect="1"/>
          </p:cNvPicPr>
          <p:nvPr>
            <p:ph idx="1"/>
          </p:nvPr>
        </p:nvPicPr>
        <p:blipFill>
          <a:blip r:embed="rId2"/>
          <a:stretch>
            <a:fillRect/>
          </a:stretch>
        </p:blipFill>
        <p:spPr>
          <a:xfrm>
            <a:off x="1968500" y="2242344"/>
            <a:ext cx="8255000" cy="3517900"/>
          </a:xfrm>
          <a:prstGeom prst="rect">
            <a:avLst/>
          </a:prstGeom>
        </p:spPr>
      </p:pic>
      <p:pic>
        <p:nvPicPr>
          <p:cNvPr id="6" name="Content Placeholder 5" descr="A logo with black text&#10;&#10;Description automatically generated">
            <a:extLst>
              <a:ext uri="{FF2B5EF4-FFF2-40B4-BE49-F238E27FC236}">
                <a16:creationId xmlns:a16="http://schemas.microsoft.com/office/drawing/2014/main" id="{515900CB-5DE3-9718-165A-E091D54160FA}"/>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154904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1F3BE2-D8AC-11C2-24FB-3F878142F1C9}"/>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screenshot of a spreadsheet&#10;&#10;Description automatically generated">
            <a:extLst>
              <a:ext uri="{FF2B5EF4-FFF2-40B4-BE49-F238E27FC236}">
                <a16:creationId xmlns:a16="http://schemas.microsoft.com/office/drawing/2014/main" id="{81688643-A9C5-F1E0-6812-AEBEC244FD08}"/>
              </a:ext>
            </a:extLst>
          </p:cNvPr>
          <p:cNvPicPr>
            <a:picLocks noGrp="1" noChangeAspect="1"/>
          </p:cNvPicPr>
          <p:nvPr>
            <p:ph idx="1"/>
          </p:nvPr>
        </p:nvPicPr>
        <p:blipFill>
          <a:blip r:embed="rId2"/>
          <a:stretch>
            <a:fillRect/>
          </a:stretch>
        </p:blipFill>
        <p:spPr>
          <a:xfrm>
            <a:off x="593799" y="1727822"/>
            <a:ext cx="5884863" cy="3409950"/>
          </a:xfrm>
          <a:prstGeom prst="rect">
            <a:avLst/>
          </a:prstGeom>
        </p:spPr>
      </p:pic>
      <p:pic>
        <p:nvPicPr>
          <p:cNvPr id="10" name="Content Placeholder 6" descr="A screenshot of a computer screen&#10;&#10;Description automatically generated">
            <a:extLst>
              <a:ext uri="{FF2B5EF4-FFF2-40B4-BE49-F238E27FC236}">
                <a16:creationId xmlns:a16="http://schemas.microsoft.com/office/drawing/2014/main" id="{61D724E3-620D-9D1B-9A20-3F111B52D89A}"/>
              </a:ext>
            </a:extLst>
          </p:cNvPr>
          <p:cNvPicPr>
            <a:picLocks noChangeAspect="1"/>
          </p:cNvPicPr>
          <p:nvPr/>
        </p:nvPicPr>
        <p:blipFill>
          <a:blip r:embed="rId3"/>
          <a:stretch>
            <a:fillRect/>
          </a:stretch>
        </p:blipFill>
        <p:spPr>
          <a:xfrm>
            <a:off x="6553274" y="1727822"/>
            <a:ext cx="4945063" cy="2395538"/>
          </a:xfrm>
          <a:prstGeom prst="rect">
            <a:avLst/>
          </a:prstGeom>
        </p:spPr>
      </p:pic>
      <p:pic>
        <p:nvPicPr>
          <p:cNvPr id="9" name="Picture 8" descr="A close-up of a report&#10;&#10;Description automatically generated">
            <a:extLst>
              <a:ext uri="{FF2B5EF4-FFF2-40B4-BE49-F238E27FC236}">
                <a16:creationId xmlns:a16="http://schemas.microsoft.com/office/drawing/2014/main" id="{C5215835-D61B-3AC5-3716-D253A6A1E749}"/>
              </a:ext>
            </a:extLst>
          </p:cNvPr>
          <p:cNvPicPr>
            <a:picLocks noChangeAspect="1"/>
          </p:cNvPicPr>
          <p:nvPr/>
        </p:nvPicPr>
        <p:blipFill>
          <a:blip r:embed="rId4"/>
          <a:stretch>
            <a:fillRect/>
          </a:stretch>
        </p:blipFill>
        <p:spPr>
          <a:xfrm>
            <a:off x="6553274" y="4197972"/>
            <a:ext cx="4994202" cy="1493216"/>
          </a:xfrm>
          <a:prstGeom prst="rect">
            <a:avLst/>
          </a:prstGeom>
        </p:spPr>
      </p:pic>
      <p:sp>
        <p:nvSpPr>
          <p:cNvPr id="2" name="Title 1">
            <a:extLst>
              <a:ext uri="{FF2B5EF4-FFF2-40B4-BE49-F238E27FC236}">
                <a16:creationId xmlns:a16="http://schemas.microsoft.com/office/drawing/2014/main" id="{FA809794-E56C-7669-8385-6DDE88146DB3}"/>
              </a:ext>
            </a:extLst>
          </p:cNvPr>
          <p:cNvSpPr>
            <a:spLocks noGrp="1"/>
          </p:cNvSpPr>
          <p:nvPr>
            <p:ph type="title"/>
          </p:nvPr>
        </p:nvSpPr>
        <p:spPr>
          <a:xfrm>
            <a:off x="1031876" y="185255"/>
            <a:ext cx="10515600" cy="942664"/>
          </a:xfrm>
        </p:spPr>
        <p:txBody>
          <a:bodyPr vert="horz" lIns="91440" tIns="45720" rIns="91440" bIns="45720" rtlCol="0" anchor="ctr">
            <a:normAutofit/>
          </a:bodyPr>
          <a:lstStyle/>
          <a:p>
            <a:r>
              <a:rPr lang="en-US" sz="4000" b="1" kern="1200" dirty="0">
                <a:solidFill>
                  <a:schemeClr val="tx1"/>
                </a:solidFill>
                <a:latin typeface="+mj-lt"/>
                <a:ea typeface="+mj-ea"/>
                <a:cs typeface="+mj-cs"/>
              </a:rPr>
              <a:t>NVIDIA FINANCIALS</a:t>
            </a:r>
          </a:p>
        </p:txBody>
      </p:sp>
      <p:sp>
        <p:nvSpPr>
          <p:cNvPr id="4" name="Slide Number Placeholder 3">
            <a:extLst>
              <a:ext uri="{FF2B5EF4-FFF2-40B4-BE49-F238E27FC236}">
                <a16:creationId xmlns:a16="http://schemas.microsoft.com/office/drawing/2014/main" id="{84CC5984-4757-0955-3F2D-9E3FC0E9059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0C6988C-121E-BD4C-B27A-AA2B95DAA808}" type="slidenum">
              <a:rPr lang="en-US">
                <a:solidFill>
                  <a:schemeClr val="tx1">
                    <a:tint val="75000"/>
                  </a:schemeClr>
                </a:solidFill>
              </a:rPr>
              <a:pPr>
                <a:spcAft>
                  <a:spcPts val="600"/>
                </a:spcAft>
              </a:pPr>
              <a:t>7</a:t>
            </a:fld>
            <a:endParaRPr lang="en-US">
              <a:solidFill>
                <a:schemeClr val="tx1">
                  <a:tint val="75000"/>
                </a:schemeClr>
              </a:solidFill>
            </a:endParaRPr>
          </a:p>
        </p:txBody>
      </p:sp>
      <p:pic>
        <p:nvPicPr>
          <p:cNvPr id="11" name="Content Placeholder 5" descr="A logo with black text&#10;&#10;Description automatically generated">
            <a:extLst>
              <a:ext uri="{FF2B5EF4-FFF2-40B4-BE49-F238E27FC236}">
                <a16:creationId xmlns:a16="http://schemas.microsoft.com/office/drawing/2014/main" id="{823CF864-64EB-129E-3CC1-0DDABC1A49AA}"/>
              </a:ext>
            </a:extLst>
          </p:cNvPr>
          <p:cNvPicPr>
            <a:picLocks noChangeAspect="1"/>
          </p:cNvPicPr>
          <p:nvPr/>
        </p:nvPicPr>
        <p:blipFill>
          <a:blip r:embed="rId5"/>
          <a:stretch>
            <a:fillRect/>
          </a:stretch>
        </p:blipFill>
        <p:spPr>
          <a:xfrm>
            <a:off x="10658900" y="1"/>
            <a:ext cx="1533099" cy="861456"/>
          </a:xfrm>
          <a:prstGeom prst="rect">
            <a:avLst/>
          </a:prstGeom>
        </p:spPr>
      </p:pic>
    </p:spTree>
    <p:extLst>
      <p:ext uri="{BB962C8B-B14F-4D97-AF65-F5344CB8AC3E}">
        <p14:creationId xmlns:p14="http://schemas.microsoft.com/office/powerpoint/2010/main" val="197175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C0829-7057-EA9B-A304-4BCBA90AE5B6}"/>
              </a:ext>
            </a:extLst>
          </p:cNvPr>
          <p:cNvSpPr>
            <a:spLocks noGrp="1"/>
          </p:cNvSpPr>
          <p:nvPr>
            <p:ph type="title"/>
          </p:nvPr>
        </p:nvSpPr>
        <p:spPr>
          <a:xfrm>
            <a:off x="6631690" y="713527"/>
            <a:ext cx="4333814" cy="1454051"/>
          </a:xfrm>
        </p:spPr>
        <p:txBody>
          <a:bodyPr anchor="b">
            <a:normAutofit/>
          </a:bodyPr>
          <a:lstStyle/>
          <a:p>
            <a:r>
              <a:rPr lang="en-US" sz="4000" b="1" dirty="0">
                <a:solidFill>
                  <a:schemeClr val="tx2"/>
                </a:solidFill>
              </a:rPr>
              <a:t>COMPETITION ANALYSIS</a:t>
            </a:r>
            <a:endParaRPr lang="en-IN" sz="4000" b="1" dirty="0">
              <a:solidFill>
                <a:schemeClr val="tx2"/>
              </a:solidFill>
            </a:endParaRPr>
          </a:p>
        </p:txBody>
      </p:sp>
      <p:pic>
        <p:nvPicPr>
          <p:cNvPr id="5" name="Content Placeholder 4" descr="A close up of a computer chip&#10;&#10;Description automatically generated">
            <a:extLst>
              <a:ext uri="{FF2B5EF4-FFF2-40B4-BE49-F238E27FC236}">
                <a16:creationId xmlns:a16="http://schemas.microsoft.com/office/drawing/2014/main" id="{EE91CC10-B550-B48A-5CA5-8DBD20D3368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614" r="10090" b="-2"/>
          <a:stretch/>
        </p:blipFill>
        <p:spPr>
          <a:xfrm>
            <a:off x="23670" y="-811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9" name="Picture 8" descr="A close-up of a computer chip&#10;&#10;Description automatically generated">
            <a:extLst>
              <a:ext uri="{FF2B5EF4-FFF2-40B4-BE49-F238E27FC236}">
                <a16:creationId xmlns:a16="http://schemas.microsoft.com/office/drawing/2014/main" id="{CD2728A8-0CA6-2E06-7FFC-B4A8BFEE9B2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0737" r="1415" b="-4"/>
          <a:stretch/>
        </p:blipFill>
        <p:spPr>
          <a:xfrm>
            <a:off x="74687" y="3907795"/>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7" name="Picture 6" descr="A computer chip on a motherboard&#10;&#10;Description automatically generated">
            <a:extLst>
              <a:ext uri="{FF2B5EF4-FFF2-40B4-BE49-F238E27FC236}">
                <a16:creationId xmlns:a16="http://schemas.microsoft.com/office/drawing/2014/main" id="{E4E4AA66-C03F-D847-BCAE-869CE2A98BB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6665" r="7473" b="2"/>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28" name="Content Placeholder 12">
            <a:extLst>
              <a:ext uri="{FF2B5EF4-FFF2-40B4-BE49-F238E27FC236}">
                <a16:creationId xmlns:a16="http://schemas.microsoft.com/office/drawing/2014/main" id="{A2DE0B48-AE10-426F-8765-9F1B180BAA9B}"/>
              </a:ext>
            </a:extLst>
          </p:cNvPr>
          <p:cNvSpPr>
            <a:spLocks noGrp="1"/>
          </p:cNvSpPr>
          <p:nvPr>
            <p:ph idx="1"/>
          </p:nvPr>
        </p:nvSpPr>
        <p:spPr>
          <a:xfrm>
            <a:off x="6734684" y="2437029"/>
            <a:ext cx="4333468" cy="3639289"/>
          </a:xfrm>
        </p:spPr>
        <p:txBody>
          <a:bodyPr anchor="ctr">
            <a:normAutofit/>
          </a:bodyPr>
          <a:lstStyle/>
          <a:p>
            <a:r>
              <a:rPr lang="en-US" sz="2000" dirty="0">
                <a:solidFill>
                  <a:schemeClr val="tx2"/>
                </a:solidFill>
              </a:rPr>
              <a:t>Market Share</a:t>
            </a:r>
          </a:p>
          <a:p>
            <a:r>
              <a:rPr lang="en-US" sz="2000" dirty="0">
                <a:solidFill>
                  <a:schemeClr val="tx2"/>
                </a:solidFill>
              </a:rPr>
              <a:t>Product line-up comparison</a:t>
            </a:r>
          </a:p>
          <a:p>
            <a:r>
              <a:rPr lang="en-US" sz="2000" dirty="0">
                <a:solidFill>
                  <a:schemeClr val="tx2"/>
                </a:solidFill>
              </a:rPr>
              <a:t>Future outlook and predictions</a:t>
            </a:r>
          </a:p>
        </p:txBody>
      </p:sp>
      <p:pic>
        <p:nvPicPr>
          <p:cNvPr id="4" name="Content Placeholder 5" descr="A logo with black text&#10;&#10;Description automatically generated">
            <a:extLst>
              <a:ext uri="{FF2B5EF4-FFF2-40B4-BE49-F238E27FC236}">
                <a16:creationId xmlns:a16="http://schemas.microsoft.com/office/drawing/2014/main" id="{FB30C879-DACB-79F4-FC4F-5F2E1650C37E}"/>
              </a:ext>
            </a:extLst>
          </p:cNvPr>
          <p:cNvPicPr>
            <a:picLocks noChangeAspect="1"/>
          </p:cNvPicPr>
          <p:nvPr/>
        </p:nvPicPr>
        <p:blipFill>
          <a:blip r:embed="rId5"/>
          <a:stretch>
            <a:fillRect/>
          </a:stretch>
        </p:blipFill>
        <p:spPr>
          <a:xfrm>
            <a:off x="10658900" y="1"/>
            <a:ext cx="1533099" cy="861456"/>
          </a:xfrm>
          <a:prstGeom prst="rect">
            <a:avLst/>
          </a:prstGeom>
        </p:spPr>
      </p:pic>
    </p:spTree>
    <p:extLst>
      <p:ext uri="{BB962C8B-B14F-4D97-AF65-F5344CB8AC3E}">
        <p14:creationId xmlns:p14="http://schemas.microsoft.com/office/powerpoint/2010/main" val="3610969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AA40-4F4B-30FD-724C-5FA63A0FA237}"/>
              </a:ext>
            </a:extLst>
          </p:cNvPr>
          <p:cNvSpPr>
            <a:spLocks noGrp="1"/>
          </p:cNvSpPr>
          <p:nvPr>
            <p:ph type="title"/>
          </p:nvPr>
        </p:nvSpPr>
        <p:spPr>
          <a:xfrm>
            <a:off x="705303" y="519342"/>
            <a:ext cx="7015499" cy="852260"/>
          </a:xfrm>
        </p:spPr>
        <p:txBody>
          <a:bodyPr vert="horz" lIns="91440" tIns="45720" rIns="91440" bIns="45720" rtlCol="0" anchor="ctr">
            <a:normAutofit/>
          </a:bodyPr>
          <a:lstStyle/>
          <a:p>
            <a:r>
              <a:rPr lang="en-US" sz="4000" b="1" dirty="0"/>
              <a:t>MARKET SHARE</a:t>
            </a:r>
          </a:p>
        </p:txBody>
      </p:sp>
      <p:pic>
        <p:nvPicPr>
          <p:cNvPr id="11" name="Content Placeholder 10">
            <a:extLst>
              <a:ext uri="{FF2B5EF4-FFF2-40B4-BE49-F238E27FC236}">
                <a16:creationId xmlns:a16="http://schemas.microsoft.com/office/drawing/2014/main" id="{5F0133FE-60E5-A57E-9185-82B13B9C77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131" y="1992348"/>
            <a:ext cx="10735056" cy="4351338"/>
          </a:xfrm>
        </p:spPr>
      </p:pic>
      <p:pic>
        <p:nvPicPr>
          <p:cNvPr id="4" name="Content Placeholder 5" descr="A logo with black text&#10;&#10;Description automatically generated">
            <a:extLst>
              <a:ext uri="{FF2B5EF4-FFF2-40B4-BE49-F238E27FC236}">
                <a16:creationId xmlns:a16="http://schemas.microsoft.com/office/drawing/2014/main" id="{C8DE0C81-4379-5AFD-EF47-B5E4FBC689C4}"/>
              </a:ext>
            </a:extLst>
          </p:cNvPr>
          <p:cNvPicPr>
            <a:picLocks noChangeAspect="1"/>
          </p:cNvPicPr>
          <p:nvPr/>
        </p:nvPicPr>
        <p:blipFill>
          <a:blip r:embed="rId3"/>
          <a:stretch>
            <a:fillRect/>
          </a:stretch>
        </p:blipFill>
        <p:spPr>
          <a:xfrm>
            <a:off x="10658900" y="1"/>
            <a:ext cx="1533099" cy="861456"/>
          </a:xfrm>
          <a:prstGeom prst="rect">
            <a:avLst/>
          </a:prstGeom>
        </p:spPr>
      </p:pic>
    </p:spTree>
    <p:extLst>
      <p:ext uri="{BB962C8B-B14F-4D97-AF65-F5344CB8AC3E}">
        <p14:creationId xmlns:p14="http://schemas.microsoft.com/office/powerpoint/2010/main" val="1153970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283</TotalTime>
  <Words>1715</Words>
  <Application>Microsoft Macintosh PowerPoint</Application>
  <PresentationFormat>Widescreen</PresentationFormat>
  <Paragraphs>236</Paragraphs>
  <Slides>43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Aptos</vt:lpstr>
      <vt:lpstr>Aptos Display</vt:lpstr>
      <vt:lpstr>Arial</vt:lpstr>
      <vt:lpstr>Calibri</vt:lpstr>
      <vt:lpstr>Inter</vt:lpstr>
      <vt:lpstr>Söhne</vt:lpstr>
      <vt:lpstr>Times New Roman</vt:lpstr>
      <vt:lpstr>Wingdings</vt:lpstr>
      <vt:lpstr>Office Theme</vt:lpstr>
      <vt:lpstr>PowerPoint Presentation</vt:lpstr>
      <vt:lpstr>INTRODUCTION</vt:lpstr>
      <vt:lpstr>HISTORY</vt:lpstr>
      <vt:lpstr>VISION &amp; MISSION</vt:lpstr>
      <vt:lpstr>PRODUCTS AND SERVICES</vt:lpstr>
      <vt:lpstr>NVIDIA MARKET CAPITALIZATION</vt:lpstr>
      <vt:lpstr>NVIDIA FINANCIALS</vt:lpstr>
      <vt:lpstr>COMPETITION ANALYSIS</vt:lpstr>
      <vt:lpstr>MARKET SHARE</vt:lpstr>
      <vt:lpstr>PRODUCT LINEUP COMPARISON </vt:lpstr>
      <vt:lpstr>FUTURE OUTLOOK AND PREDICTIONS </vt:lpstr>
      <vt:lpstr>CUSTOMER BASE AND TARGET MARKETS </vt:lpstr>
      <vt:lpstr>PowerPoint Presentation</vt:lpstr>
      <vt:lpstr>PORTER 5 FORCES MODEL </vt:lpstr>
      <vt:lpstr>PowerPoint Presentation</vt:lpstr>
      <vt:lpstr>PowerPoint Presentation</vt:lpstr>
      <vt:lpstr>PowerPoint Presentation</vt:lpstr>
      <vt:lpstr>SWOT ANALYSIS: NVIDIA</vt:lpstr>
      <vt:lpstr>PowerPoint Presentation</vt:lpstr>
      <vt:lpstr>PESTEL ANALYSIS</vt:lpstr>
      <vt:lpstr>BCG MATRIX</vt:lpstr>
      <vt:lpstr>COMPETITOR ANALYSIS (STAR QUADRANT)</vt:lpstr>
      <vt:lpstr>COMPETITOR ANALYSIS (CASH COW QUADRANT)</vt:lpstr>
      <vt:lpstr>NVIDIA PRODUCT PORTFOLIO (BCG MATRIX)</vt:lpstr>
      <vt:lpstr>What if the firm needs to determine with Diversification ?</vt:lpstr>
      <vt:lpstr>Ansoff Model</vt:lpstr>
      <vt:lpstr>STRATEGIES TO ADOPT</vt:lpstr>
      <vt:lpstr>PowerPoint Presentation</vt:lpstr>
      <vt:lpstr>PowerPoint Presentation</vt:lpstr>
      <vt:lpstr>FUTURE OUTLOOK: NVIDIA</vt:lpstr>
      <vt:lpstr>PowerPoint Presentation</vt:lpstr>
      <vt:lpstr>NVIDIA TECHNOLOGIES</vt:lpstr>
      <vt:lpstr>SPENDING ON OPERATIONS : OPERATING EXPENSES</vt:lpstr>
      <vt:lpstr>SPENDING ON OPERATIONS : R&amp;D </vt:lpstr>
      <vt:lpstr>PRODUCTS</vt:lpstr>
      <vt:lpstr>SUPPLIERS </vt:lpstr>
      <vt:lpstr>Kraljic Matrix</vt:lpstr>
      <vt:lpstr>STRATEGIC SOURCING BASED ON CATEGORIES</vt:lpstr>
      <vt:lpstr>SUPPLIER RELATIONSHIP</vt:lpstr>
      <vt:lpstr>WHAT ARE SOME POTENTIAL RISK FACTORS THAT COULD HINDER NVIDIA'S GROWTH AND SUCCESS IN THE FUTURE?</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PRATIK</dc:creator>
  <cp:lastModifiedBy>PRATIK</cp:lastModifiedBy>
  <cp:revision>102</cp:revision>
  <dcterms:created xsi:type="dcterms:W3CDTF">2024-03-12T10:13:54Z</dcterms:created>
  <dcterms:modified xsi:type="dcterms:W3CDTF">2024-03-12T18:02:13Z</dcterms:modified>
</cp:coreProperties>
</file>