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70" r:id="rId15"/>
    <p:sldId id="269" r:id="rId16"/>
    <p:sldId id="271" r:id="rId17"/>
    <p:sldId id="273" r:id="rId18"/>
    <p:sldId id="274" r:id="rId19"/>
    <p:sldId id="275" r:id="rId20"/>
    <p:sldId id="276" r:id="rId21"/>
    <p:sldId id="277" r:id="rId22"/>
    <p:sldId id="278" r:id="rId23"/>
    <p:sldId id="279" r:id="rId24"/>
    <p:sldId id="280" r:id="rId25"/>
    <p:sldId id="282" r:id="rId26"/>
    <p:sldId id="281" r:id="rId27"/>
    <p:sldId id="284" r:id="rId28"/>
    <p:sldId id="283" r:id="rId29"/>
    <p:sldId id="285" r:id="rId30"/>
    <p:sldId id="286" r:id="rId31"/>
    <p:sldId id="287" r:id="rId32"/>
    <p:sldId id="288" r:id="rId33"/>
    <p:sldId id="289" r:id="rId34"/>
    <p:sldId id="290" r:id="rId35"/>
    <p:sldId id="291" r:id="rId36"/>
    <p:sldId id="292" r:id="rId37"/>
    <p:sldId id="293" r:id="rId38"/>
  </p:sldIdLst>
  <p:sldSz cx="12192000" cy="6858000"/>
  <p:notesSz cx="6888163" cy="100203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00" autoAdjust="0"/>
  </p:normalViewPr>
  <p:slideViewPr>
    <p:cSldViewPr snapToGrid="0">
      <p:cViewPr>
        <p:scale>
          <a:sx n="66" d="100"/>
          <a:sy n="66"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9" y="0"/>
            <a:ext cx="2984871" cy="502755"/>
          </a:xfrm>
          <a:prstGeom prst="rect">
            <a:avLst/>
          </a:prstGeom>
        </p:spPr>
        <p:txBody>
          <a:bodyPr vert="horz" lIns="96616" tIns="48308" rIns="96616" bIns="48308" rtlCol="0"/>
          <a:lstStyle>
            <a:lvl1pPr algn="r">
              <a:defRPr sz="1300"/>
            </a:lvl1pPr>
          </a:lstStyle>
          <a:p>
            <a:fld id="{30B147F5-66AC-4F69-909F-5D5BEE9387D7}" type="datetimeFigureOut">
              <a:rPr lang="en-US" smtClean="0"/>
              <a:t>11/28/2022</a:t>
            </a:fld>
            <a:endParaRPr lang="en-US"/>
          </a:p>
        </p:txBody>
      </p:sp>
      <p:sp>
        <p:nvSpPr>
          <p:cNvPr id="4" name="Footer Placeholder 3"/>
          <p:cNvSpPr>
            <a:spLocks noGrp="1"/>
          </p:cNvSpPr>
          <p:nvPr>
            <p:ph type="ftr" sz="quarter" idx="2"/>
          </p:nvPr>
        </p:nvSpPr>
        <p:spPr>
          <a:xfrm>
            <a:off x="1" y="9517547"/>
            <a:ext cx="2984871" cy="50275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9" y="9517547"/>
            <a:ext cx="2984871" cy="502755"/>
          </a:xfrm>
          <a:prstGeom prst="rect">
            <a:avLst/>
          </a:prstGeom>
        </p:spPr>
        <p:txBody>
          <a:bodyPr vert="horz" lIns="96616" tIns="48308" rIns="96616" bIns="48308" rtlCol="0" anchor="b"/>
          <a:lstStyle>
            <a:lvl1pPr algn="r">
              <a:defRPr sz="1300"/>
            </a:lvl1pPr>
          </a:lstStyle>
          <a:p>
            <a:fld id="{006C7A29-EDEC-46CC-820F-1E3F053C0BB1}" type="slidenum">
              <a:rPr lang="en-US" smtClean="0"/>
              <a:t>‹#›</a:t>
            </a:fld>
            <a:endParaRPr lang="en-US"/>
          </a:p>
        </p:txBody>
      </p:sp>
    </p:spTree>
    <p:extLst>
      <p:ext uri="{BB962C8B-B14F-4D97-AF65-F5344CB8AC3E}">
        <p14:creationId xmlns:p14="http://schemas.microsoft.com/office/powerpoint/2010/main" val="2167926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9" y="0"/>
            <a:ext cx="2984871" cy="502755"/>
          </a:xfrm>
          <a:prstGeom prst="rect">
            <a:avLst/>
          </a:prstGeom>
        </p:spPr>
        <p:txBody>
          <a:bodyPr vert="horz" lIns="96616" tIns="48308" rIns="96616" bIns="48308" rtlCol="0"/>
          <a:lstStyle>
            <a:lvl1pPr algn="r">
              <a:defRPr sz="1300"/>
            </a:lvl1pPr>
          </a:lstStyle>
          <a:p>
            <a:fld id="{2C62E3C0-AB53-416C-BDA1-F120CE37AE92}" type="datetimeFigureOut">
              <a:rPr lang="en-US" smtClean="0"/>
              <a:t>11/26/2022</a:t>
            </a:fld>
            <a:endParaRPr lang="en-US"/>
          </a:p>
        </p:txBody>
      </p:sp>
      <p:sp>
        <p:nvSpPr>
          <p:cNvPr id="4" name="Slide Image Placeholder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6616" tIns="48308" rIns="96616" bIns="483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517547"/>
            <a:ext cx="2984871" cy="50275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9" y="9517547"/>
            <a:ext cx="2984871" cy="502755"/>
          </a:xfrm>
          <a:prstGeom prst="rect">
            <a:avLst/>
          </a:prstGeom>
        </p:spPr>
        <p:txBody>
          <a:bodyPr vert="horz" lIns="96616" tIns="48308" rIns="96616" bIns="48308" rtlCol="0" anchor="b"/>
          <a:lstStyle>
            <a:lvl1pPr algn="r">
              <a:defRPr sz="1300"/>
            </a:lvl1pPr>
          </a:lstStyle>
          <a:p>
            <a:fld id="{E0CFFC62-06CF-46C9-8582-60EEACB5DE12}" type="slidenum">
              <a:rPr lang="en-US" smtClean="0"/>
              <a:t>‹#›</a:t>
            </a:fld>
            <a:endParaRPr lang="en-US"/>
          </a:p>
        </p:txBody>
      </p:sp>
    </p:spTree>
    <p:extLst>
      <p:ext uri="{BB962C8B-B14F-4D97-AF65-F5344CB8AC3E}">
        <p14:creationId xmlns:p14="http://schemas.microsoft.com/office/powerpoint/2010/main" val="316048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a:t>
            </a:fld>
            <a:endParaRPr lang="en-US"/>
          </a:p>
        </p:txBody>
      </p:sp>
    </p:spTree>
    <p:extLst>
      <p:ext uri="{BB962C8B-B14F-4D97-AF65-F5344CB8AC3E}">
        <p14:creationId xmlns:p14="http://schemas.microsoft.com/office/powerpoint/2010/main" val="148358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Example, the Department of Public Works and Highways (DPWH) and the Department of Trade and Industry (DTI) jointly agreed on the funding of the roads and bridges which will lead in boosting 162 </a:t>
            </a:r>
          </a:p>
          <a:p>
            <a:endParaRPr lang="en-US" sz="1300" dirty="0"/>
          </a:p>
          <a:p>
            <a:r>
              <a:rPr lang="en-US" sz="1300" dirty="0"/>
              <a:t>the businesses and trade areas. “This is to support the Industry and Trade Development Program of the government. This decision or program of the government will elevate the trading and business even in the remote areas in the country and to ensure the equitable opportunities to contribute and equally benefited from socio-economic growth.”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10</a:t>
            </a:fld>
            <a:endParaRPr lang="en-US"/>
          </a:p>
        </p:txBody>
      </p:sp>
    </p:spTree>
    <p:extLst>
      <p:ext uri="{BB962C8B-B14F-4D97-AF65-F5344CB8AC3E}">
        <p14:creationId xmlns:p14="http://schemas.microsoft.com/office/powerpoint/2010/main" val="24794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11</a:t>
            </a:fld>
            <a:endParaRPr lang="en-US"/>
          </a:p>
        </p:txBody>
      </p:sp>
    </p:spTree>
    <p:extLst>
      <p:ext uri="{BB962C8B-B14F-4D97-AF65-F5344CB8AC3E}">
        <p14:creationId xmlns:p14="http://schemas.microsoft.com/office/powerpoint/2010/main" val="219791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12</a:t>
            </a:fld>
            <a:endParaRPr lang="en-US"/>
          </a:p>
        </p:txBody>
      </p:sp>
    </p:spTree>
    <p:extLst>
      <p:ext uri="{BB962C8B-B14F-4D97-AF65-F5344CB8AC3E}">
        <p14:creationId xmlns:p14="http://schemas.microsoft.com/office/powerpoint/2010/main" val="407061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Illustration 2.1 shows the total population, number of households, and average number of households. This represents the average number of persons per family, why is it important to recognize the average number of members per household? This is because you can establish the demand for your product per household. The greater the average number of members per household the greater the demand for the product and services.</a:t>
            </a:r>
          </a:p>
          <a:p>
            <a:endParaRPr lang="en-US" sz="1300" dirty="0"/>
          </a:p>
          <a:p>
            <a:r>
              <a:rPr lang="en-US" sz="1300" dirty="0"/>
              <a:t>However, another thing that is needed to establish is the average income of each families. This determines the purchasing power of each household; this refers to the level of goods and services that their income can buy.</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13</a:t>
            </a:fld>
            <a:endParaRPr lang="en-US"/>
          </a:p>
        </p:txBody>
      </p:sp>
    </p:spTree>
    <p:extLst>
      <p:ext uri="{BB962C8B-B14F-4D97-AF65-F5344CB8AC3E}">
        <p14:creationId xmlns:p14="http://schemas.microsoft.com/office/powerpoint/2010/main" val="334527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14</a:t>
            </a:fld>
            <a:endParaRPr lang="en-US"/>
          </a:p>
        </p:txBody>
      </p:sp>
    </p:spTree>
    <p:extLst>
      <p:ext uri="{BB962C8B-B14F-4D97-AF65-F5344CB8AC3E}">
        <p14:creationId xmlns:p14="http://schemas.microsoft.com/office/powerpoint/2010/main" val="426229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15</a:t>
            </a:fld>
            <a:endParaRPr lang="en-US"/>
          </a:p>
        </p:txBody>
      </p:sp>
    </p:spTree>
    <p:extLst>
      <p:ext uri="{BB962C8B-B14F-4D97-AF65-F5344CB8AC3E}">
        <p14:creationId xmlns:p14="http://schemas.microsoft.com/office/powerpoint/2010/main" val="278274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16</a:t>
            </a:fld>
            <a:endParaRPr lang="en-US"/>
          </a:p>
        </p:txBody>
      </p:sp>
    </p:spTree>
    <p:extLst>
      <p:ext uri="{BB962C8B-B14F-4D97-AF65-F5344CB8AC3E}">
        <p14:creationId xmlns:p14="http://schemas.microsoft.com/office/powerpoint/2010/main" val="196370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17</a:t>
            </a:fld>
            <a:endParaRPr lang="en-US"/>
          </a:p>
        </p:txBody>
      </p:sp>
    </p:spTree>
    <p:extLst>
      <p:ext uri="{BB962C8B-B14F-4D97-AF65-F5344CB8AC3E}">
        <p14:creationId xmlns:p14="http://schemas.microsoft.com/office/powerpoint/2010/main" val="3078435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Philippine economy has slowly switching from agrarian to industrial oriented type of economy. As shown in the illustration the country imports more electronic and equipment products as investment as capital goods for the development of production process in different sector of economy. The advancement of technology can eventually lead us fully to have industrialized type of economy.”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18</a:t>
            </a:fld>
            <a:endParaRPr lang="en-US"/>
          </a:p>
        </p:txBody>
      </p:sp>
    </p:spTree>
    <p:extLst>
      <p:ext uri="{BB962C8B-B14F-4D97-AF65-F5344CB8AC3E}">
        <p14:creationId xmlns:p14="http://schemas.microsoft.com/office/powerpoint/2010/main" val="259268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CFFC62-06CF-46C9-8582-60EEACB5DE12}" type="slidenum">
              <a:rPr lang="en-US" smtClean="0"/>
              <a:t>19</a:t>
            </a:fld>
            <a:endParaRPr lang="en-US"/>
          </a:p>
        </p:txBody>
      </p:sp>
    </p:spTree>
    <p:extLst>
      <p:ext uri="{BB962C8B-B14F-4D97-AF65-F5344CB8AC3E}">
        <p14:creationId xmlns:p14="http://schemas.microsoft.com/office/powerpoint/2010/main" val="27019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Explain the given quote based on your own understanding. Relate its concepts in doing business in the Philippines.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a:t>
            </a:fld>
            <a:endParaRPr lang="en-US"/>
          </a:p>
        </p:txBody>
      </p:sp>
    </p:spTree>
    <p:extLst>
      <p:ext uri="{BB962C8B-B14F-4D97-AF65-F5344CB8AC3E}">
        <p14:creationId xmlns:p14="http://schemas.microsoft.com/office/powerpoint/2010/main" val="33357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20</a:t>
            </a:fld>
            <a:endParaRPr lang="en-US"/>
          </a:p>
        </p:txBody>
      </p:sp>
    </p:spTree>
    <p:extLst>
      <p:ext uri="{BB962C8B-B14F-4D97-AF65-F5344CB8AC3E}">
        <p14:creationId xmlns:p14="http://schemas.microsoft.com/office/powerpoint/2010/main" val="332459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 one can do everything by themselves, no one is self-sufficient. We always rely on others in some point of our lives. Nowadays, we are affected by so many forces. There are several factors to consider when we are making a decision because it will not just affect us also the people around us. For example, you’re about to make a decision in establishing a business, you will first consider your capital, target market, location, competition, technology and so many others. Say, you have established your business and you are making profit out of it, others will also benefit from it. The employees you hired, the supplier you acquired your raw materials from, even the whole economy will be affected by your business however small or big it is.”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21</a:t>
            </a:fld>
            <a:endParaRPr lang="en-US"/>
          </a:p>
        </p:txBody>
      </p:sp>
    </p:spTree>
    <p:extLst>
      <p:ext uri="{BB962C8B-B14F-4D97-AF65-F5344CB8AC3E}">
        <p14:creationId xmlns:p14="http://schemas.microsoft.com/office/powerpoint/2010/main" val="294574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22</a:t>
            </a:fld>
            <a:endParaRPr lang="en-US"/>
          </a:p>
        </p:txBody>
      </p:sp>
    </p:spTree>
    <p:extLst>
      <p:ext uri="{BB962C8B-B14F-4D97-AF65-F5344CB8AC3E}">
        <p14:creationId xmlns:p14="http://schemas.microsoft.com/office/powerpoint/2010/main" val="319066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“Consumers play a vital role;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23</a:t>
            </a:fld>
            <a:endParaRPr lang="en-US"/>
          </a:p>
        </p:txBody>
      </p:sp>
    </p:spTree>
    <p:extLst>
      <p:ext uri="{BB962C8B-B14F-4D97-AF65-F5344CB8AC3E}">
        <p14:creationId xmlns:p14="http://schemas.microsoft.com/office/powerpoint/2010/main" val="290279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“Consumers play a vital role;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24</a:t>
            </a:fld>
            <a:endParaRPr lang="en-US"/>
          </a:p>
        </p:txBody>
      </p:sp>
    </p:spTree>
    <p:extLst>
      <p:ext uri="{BB962C8B-B14F-4D97-AF65-F5344CB8AC3E}">
        <p14:creationId xmlns:p14="http://schemas.microsoft.com/office/powerpoint/2010/main" val="1497973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25</a:t>
            </a:fld>
            <a:endParaRPr lang="en-US"/>
          </a:p>
        </p:txBody>
      </p:sp>
    </p:spTree>
    <p:extLst>
      <p:ext uri="{BB962C8B-B14F-4D97-AF65-F5344CB8AC3E}">
        <p14:creationId xmlns:p14="http://schemas.microsoft.com/office/powerpoint/2010/main" val="114429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26</a:t>
            </a:fld>
            <a:endParaRPr lang="en-US"/>
          </a:p>
        </p:txBody>
      </p:sp>
    </p:spTree>
    <p:extLst>
      <p:ext uri="{BB962C8B-B14F-4D97-AF65-F5344CB8AC3E}">
        <p14:creationId xmlns:p14="http://schemas.microsoft.com/office/powerpoint/2010/main" val="220896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27</a:t>
            </a:fld>
            <a:endParaRPr lang="en-US"/>
          </a:p>
        </p:txBody>
      </p:sp>
    </p:spTree>
    <p:extLst>
      <p:ext uri="{BB962C8B-B14F-4D97-AF65-F5344CB8AC3E}">
        <p14:creationId xmlns:p14="http://schemas.microsoft.com/office/powerpoint/2010/main" val="2432273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28</a:t>
            </a:fld>
            <a:endParaRPr lang="en-US"/>
          </a:p>
        </p:txBody>
      </p:sp>
    </p:spTree>
    <p:extLst>
      <p:ext uri="{BB962C8B-B14F-4D97-AF65-F5344CB8AC3E}">
        <p14:creationId xmlns:p14="http://schemas.microsoft.com/office/powerpoint/2010/main" val="69501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All governing body requires certain amount to pay as revenue for the licenses and permits. This money collected will add up to the local budget to provide public safety, salaries for social and health workers, and subsidize public schools.”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29</a:t>
            </a:fld>
            <a:endParaRPr lang="en-US"/>
          </a:p>
        </p:txBody>
      </p:sp>
    </p:spTree>
    <p:extLst>
      <p:ext uri="{BB962C8B-B14F-4D97-AF65-F5344CB8AC3E}">
        <p14:creationId xmlns:p14="http://schemas.microsoft.com/office/powerpoint/2010/main" val="271272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a:t>
            </a:fld>
            <a:endParaRPr lang="en-US"/>
          </a:p>
        </p:txBody>
      </p:sp>
    </p:spTree>
    <p:extLst>
      <p:ext uri="{BB962C8B-B14F-4D97-AF65-F5344CB8AC3E}">
        <p14:creationId xmlns:p14="http://schemas.microsoft.com/office/powerpoint/2010/main" val="328324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taxes are considered as revenue of the government to defray the expenses of the government. These are to be allocated and budgeted to finance its projects, to pay government officials, to build public schools and infrastructure like bridges, roads and highways, to promote peace and order all over the country.”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30</a:t>
            </a:fld>
            <a:endParaRPr lang="en-US"/>
          </a:p>
        </p:txBody>
      </p:sp>
    </p:spTree>
    <p:extLst>
      <p:ext uri="{BB962C8B-B14F-4D97-AF65-F5344CB8AC3E}">
        <p14:creationId xmlns:p14="http://schemas.microsoft.com/office/powerpoint/2010/main" val="3758000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31</a:t>
            </a:fld>
            <a:endParaRPr lang="en-US"/>
          </a:p>
        </p:txBody>
      </p:sp>
    </p:spTree>
    <p:extLst>
      <p:ext uri="{BB962C8B-B14F-4D97-AF65-F5344CB8AC3E}">
        <p14:creationId xmlns:p14="http://schemas.microsoft.com/office/powerpoint/2010/main" val="3095187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32</a:t>
            </a:fld>
            <a:endParaRPr lang="en-US"/>
          </a:p>
        </p:txBody>
      </p:sp>
    </p:spTree>
    <p:extLst>
      <p:ext uri="{BB962C8B-B14F-4D97-AF65-F5344CB8AC3E}">
        <p14:creationId xmlns:p14="http://schemas.microsoft.com/office/powerpoint/2010/main" val="8793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33</a:t>
            </a:fld>
            <a:endParaRPr lang="en-US"/>
          </a:p>
        </p:txBody>
      </p:sp>
    </p:spTree>
    <p:extLst>
      <p:ext uri="{BB962C8B-B14F-4D97-AF65-F5344CB8AC3E}">
        <p14:creationId xmlns:p14="http://schemas.microsoft.com/office/powerpoint/2010/main" val="3052087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different aspects the CSR touches, like education, health and livelihood. To cite an example, SM provides scholarships for financially challenged students in college for them to pursue their formal education. Also, SM conducting medical and dental missions around the country. They have mobile clinics equipped with X-ray and ECG machines, with health professional volunteers for underprivileged patients. Lastly, SM has given farmers technical skills and know-how training, with free seeds to start them off.</a:t>
            </a:r>
          </a:p>
          <a:p>
            <a:endParaRPr lang="en-US" sz="1300" dirty="0"/>
          </a:p>
          <a:p>
            <a:r>
              <a:rPr lang="en-US" sz="1300" dirty="0"/>
              <a:t>To ensure the environmental responsibility businesses are finding a way to adopt processes, solutions and instruments for their production to be environment-friendly. This is to reduce the effect of fast-evolving of climate change. </a:t>
            </a:r>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34</a:t>
            </a:fld>
            <a:endParaRPr lang="en-US"/>
          </a:p>
        </p:txBody>
      </p:sp>
    </p:spTree>
    <p:extLst>
      <p:ext uri="{BB962C8B-B14F-4D97-AF65-F5344CB8AC3E}">
        <p14:creationId xmlns:p14="http://schemas.microsoft.com/office/powerpoint/2010/main" val="1252942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35</a:t>
            </a:fld>
            <a:endParaRPr lang="en-US"/>
          </a:p>
        </p:txBody>
      </p:sp>
    </p:spTree>
    <p:extLst>
      <p:ext uri="{BB962C8B-B14F-4D97-AF65-F5344CB8AC3E}">
        <p14:creationId xmlns:p14="http://schemas.microsoft.com/office/powerpoint/2010/main" val="105292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36</a:t>
            </a:fld>
            <a:endParaRPr lang="en-US"/>
          </a:p>
        </p:txBody>
      </p:sp>
    </p:spTree>
    <p:extLst>
      <p:ext uri="{BB962C8B-B14F-4D97-AF65-F5344CB8AC3E}">
        <p14:creationId xmlns:p14="http://schemas.microsoft.com/office/powerpoint/2010/main" val="269954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37</a:t>
            </a:fld>
            <a:endParaRPr lang="en-US"/>
          </a:p>
        </p:txBody>
      </p:sp>
    </p:spTree>
    <p:extLst>
      <p:ext uri="{BB962C8B-B14F-4D97-AF65-F5344CB8AC3E}">
        <p14:creationId xmlns:p14="http://schemas.microsoft.com/office/powerpoint/2010/main" val="397555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4</a:t>
            </a:fld>
            <a:endParaRPr lang="en-US"/>
          </a:p>
        </p:txBody>
      </p:sp>
    </p:spTree>
    <p:extLst>
      <p:ext uri="{BB962C8B-B14F-4D97-AF65-F5344CB8AC3E}">
        <p14:creationId xmlns:p14="http://schemas.microsoft.com/office/powerpoint/2010/main" val="269195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5</a:t>
            </a:fld>
            <a:endParaRPr lang="en-US"/>
          </a:p>
        </p:txBody>
      </p:sp>
    </p:spTree>
    <p:extLst>
      <p:ext uri="{BB962C8B-B14F-4D97-AF65-F5344CB8AC3E}">
        <p14:creationId xmlns:p14="http://schemas.microsoft.com/office/powerpoint/2010/main" val="27544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6</a:t>
            </a:fld>
            <a:endParaRPr lang="en-US"/>
          </a:p>
        </p:txBody>
      </p:sp>
    </p:spTree>
    <p:extLst>
      <p:ext uri="{BB962C8B-B14F-4D97-AF65-F5344CB8AC3E}">
        <p14:creationId xmlns:p14="http://schemas.microsoft.com/office/powerpoint/2010/main" val="270278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7</a:t>
            </a:fld>
            <a:endParaRPr lang="en-US"/>
          </a:p>
        </p:txBody>
      </p:sp>
    </p:spTree>
    <p:extLst>
      <p:ext uri="{BB962C8B-B14F-4D97-AF65-F5344CB8AC3E}">
        <p14:creationId xmlns:p14="http://schemas.microsoft.com/office/powerpoint/2010/main" val="156216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8</a:t>
            </a:fld>
            <a:endParaRPr lang="en-US"/>
          </a:p>
        </p:txBody>
      </p:sp>
    </p:spTree>
    <p:extLst>
      <p:ext uri="{BB962C8B-B14F-4D97-AF65-F5344CB8AC3E}">
        <p14:creationId xmlns:p14="http://schemas.microsoft.com/office/powerpoint/2010/main" val="400009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FFC62-06CF-46C9-8582-60EEACB5DE12}" type="slidenum">
              <a:rPr lang="en-US" smtClean="0"/>
              <a:t>9</a:t>
            </a:fld>
            <a:endParaRPr lang="en-US"/>
          </a:p>
        </p:txBody>
      </p:sp>
    </p:spTree>
    <p:extLst>
      <p:ext uri="{BB962C8B-B14F-4D97-AF65-F5344CB8AC3E}">
        <p14:creationId xmlns:p14="http://schemas.microsoft.com/office/powerpoint/2010/main" val="414046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045029"/>
            <a:ext cx="8689976" cy="4175757"/>
          </a:xfrm>
        </p:spPr>
        <p:txBody>
          <a:bodyPr>
            <a:noAutofit/>
          </a:bodyPr>
          <a:lstStyle/>
          <a:p>
            <a:r>
              <a:rPr lang="en-US" sz="6000" b="1" dirty="0">
                <a:latin typeface="Times New Roman" panose="02020603050405020304" pitchFamily="18" charset="0"/>
                <a:cs typeface="Times New Roman" panose="02020603050405020304" pitchFamily="18" charset="0"/>
              </a:rPr>
              <a:t>Effects of the Various Socio-Economic Factors Affecting Business and </a:t>
            </a:r>
            <a:r>
              <a:rPr lang="en-US" sz="6000" b="1" dirty="0" smtClean="0">
                <a:latin typeface="Times New Roman" panose="02020603050405020304" pitchFamily="18" charset="0"/>
                <a:cs typeface="Times New Roman" panose="02020603050405020304" pitchFamily="18" charset="0"/>
              </a:rPr>
              <a:t>Industry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91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p>
        </p:txBody>
      </p:sp>
      <p:sp>
        <p:nvSpPr>
          <p:cNvPr id="3" name="Content Placeholder 2"/>
          <p:cNvSpPr>
            <a:spLocks noGrp="1"/>
          </p:cNvSpPr>
          <p:nvPr>
            <p:ph sz="quarter" idx="13"/>
          </p:nvPr>
        </p:nvSpPr>
        <p:spPr>
          <a:xfrm>
            <a:off x="913775" y="1892300"/>
            <a:ext cx="10363826" cy="3911600"/>
          </a:xfrm>
        </p:spPr>
        <p:txBody>
          <a:bodyPr>
            <a:noAutofit/>
          </a:bodyPr>
          <a:lstStyle/>
          <a:p>
            <a:pPr marL="0" indent="0" algn="just">
              <a:buNone/>
            </a:pPr>
            <a:r>
              <a:rPr lang="en-US" sz="4000" b="1" cap="none" dirty="0" smtClean="0">
                <a:latin typeface="Times New Roman" panose="02020603050405020304" pitchFamily="18" charset="0"/>
                <a:cs typeface="Times New Roman" panose="02020603050405020304" pitchFamily="18" charset="0"/>
              </a:rPr>
              <a:t>Key point:</a:t>
            </a:r>
          </a:p>
          <a:p>
            <a:pPr marL="0" indent="0" algn="just">
              <a:buNone/>
            </a:pPr>
            <a:r>
              <a:rPr lang="en-US" sz="4000" cap="none" dirty="0" smtClean="0">
                <a:latin typeface="Times New Roman" panose="02020603050405020304" pitchFamily="18" charset="0"/>
                <a:cs typeface="Times New Roman" panose="02020603050405020304" pitchFamily="18" charset="0"/>
              </a:rPr>
              <a:t>	Government influences the business by maintaining and improving the status of the country’s economy.</a:t>
            </a:r>
            <a:endParaRPr lang="en-US" sz="6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5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Socio-Economic Factors Affecting Business and Industry</a:t>
            </a:r>
            <a:endParaRPr lang="en-US" dirty="0"/>
          </a:p>
        </p:txBody>
      </p:sp>
      <p:sp>
        <p:nvSpPr>
          <p:cNvPr id="3" name="Content Placeholder 2"/>
          <p:cNvSpPr>
            <a:spLocks noGrp="1"/>
          </p:cNvSpPr>
          <p:nvPr>
            <p:ph sz="quarter" idx="13"/>
          </p:nvPr>
        </p:nvSpPr>
        <p:spPr>
          <a:xfrm>
            <a:off x="913775" y="2665185"/>
            <a:ext cx="10363826" cy="2805247"/>
          </a:xfrm>
        </p:spPr>
        <p:txBody>
          <a:bodyPr>
            <a:normAutofit/>
          </a:bodyPr>
          <a:lstStyle/>
          <a:p>
            <a:pPr marL="0" indent="0" algn="ctr">
              <a:buNone/>
            </a:pPr>
            <a:r>
              <a:rPr lang="en-US" sz="8000" b="1" dirty="0" smtClean="0">
                <a:latin typeface="Times New Roman" panose="02020603050405020304" pitchFamily="18" charset="0"/>
                <a:cs typeface="Times New Roman" panose="02020603050405020304" pitchFamily="18" charset="0"/>
              </a:rPr>
              <a:t>HOUSEHOLD</a:t>
            </a:r>
            <a:endParaRPr lang="en-US" sz="239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7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HOUSEHOLD </a:t>
            </a:r>
            <a:r>
              <a:rPr lang="en-US" b="1" dirty="0">
                <a:latin typeface="Times New Roman" panose="02020603050405020304" pitchFamily="18" charset="0"/>
                <a:cs typeface="Times New Roman" panose="02020603050405020304" pitchFamily="18" charset="0"/>
              </a:rPr>
              <a:t>IMPACT ON BUSINESS </a:t>
            </a:r>
          </a:p>
        </p:txBody>
      </p:sp>
      <p:sp>
        <p:nvSpPr>
          <p:cNvPr id="3" name="Content Placeholder 2"/>
          <p:cNvSpPr>
            <a:spLocks noGrp="1"/>
          </p:cNvSpPr>
          <p:nvPr>
            <p:ph sz="quarter" idx="13"/>
          </p:nvPr>
        </p:nvSpPr>
        <p:spPr>
          <a:xfrm>
            <a:off x="914400" y="2336800"/>
            <a:ext cx="10363826" cy="3859348"/>
          </a:xfrm>
        </p:spPr>
        <p:txBody>
          <a:bodyPr>
            <a:normAutofit/>
          </a:bodyPr>
          <a:lstStyle/>
          <a:p>
            <a:pPr marL="0" indent="0">
              <a:buNone/>
            </a:pPr>
            <a:r>
              <a:rPr lang="en-US" sz="4000" b="1" cap="none" dirty="0" smtClean="0">
                <a:latin typeface="Times New Roman" panose="02020603050405020304" pitchFamily="18" charset="0"/>
                <a:cs typeface="Times New Roman" panose="02020603050405020304" pitchFamily="18" charset="0"/>
              </a:rPr>
              <a:t>Households</a:t>
            </a:r>
            <a:endParaRPr lang="en-US" sz="4000" cap="none" dirty="0">
              <a:latin typeface="Times New Roman" panose="02020603050405020304" pitchFamily="18" charset="0"/>
              <a:cs typeface="Times New Roman" panose="02020603050405020304" pitchFamily="18" charset="0"/>
            </a:endParaRPr>
          </a:p>
          <a:p>
            <a:r>
              <a:rPr lang="en-US" sz="4000" cap="none" dirty="0" smtClean="0">
                <a:latin typeface="Times New Roman" panose="02020603050405020304" pitchFamily="18" charset="0"/>
                <a:cs typeface="Times New Roman" panose="02020603050405020304" pitchFamily="18" charset="0"/>
              </a:rPr>
              <a:t>final consumers of products and services</a:t>
            </a:r>
          </a:p>
          <a:p>
            <a:r>
              <a:rPr lang="en-US" sz="4000" cap="none" dirty="0" smtClean="0">
                <a:latin typeface="Times New Roman" panose="02020603050405020304" pitchFamily="18" charset="0"/>
                <a:cs typeface="Times New Roman" panose="02020603050405020304" pitchFamily="18" charset="0"/>
              </a:rPr>
              <a:t>make demands in the market </a:t>
            </a:r>
            <a:endParaRPr lang="en-US" sz="5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172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96784"/>
            <a:ext cx="10364451" cy="617616"/>
          </a:xfrm>
        </p:spPr>
        <p:txBody>
          <a:bodyPr/>
          <a:lstStyle/>
          <a:p>
            <a:r>
              <a:rPr lang="en-US" b="1" dirty="0">
                <a:latin typeface="Times New Roman" panose="02020603050405020304" pitchFamily="18" charset="0"/>
                <a:cs typeface="Times New Roman" panose="02020603050405020304" pitchFamily="18" charset="0"/>
              </a:rPr>
              <a:t>HOUSEHOLD </a:t>
            </a:r>
            <a:r>
              <a:rPr lang="en-US" b="1" dirty="0">
                <a:latin typeface="Times New Roman" panose="02020603050405020304" pitchFamily="18" charset="0"/>
                <a:cs typeface="Times New Roman" panose="02020603050405020304" pitchFamily="18" charset="0"/>
              </a:rPr>
              <a:t>IMPACT ON BUSINESS </a:t>
            </a:r>
          </a:p>
        </p:txBody>
      </p:sp>
      <p:pic>
        <p:nvPicPr>
          <p:cNvPr id="5" name="Picture 4"/>
          <p:cNvPicPr>
            <a:picLocks noChangeAspect="1"/>
          </p:cNvPicPr>
          <p:nvPr/>
        </p:nvPicPr>
        <p:blipFill>
          <a:blip r:embed="rId3"/>
          <a:stretch>
            <a:fillRect/>
          </a:stretch>
        </p:blipFill>
        <p:spPr>
          <a:xfrm>
            <a:off x="211509" y="914400"/>
            <a:ext cx="6426358" cy="5768103"/>
          </a:xfrm>
          <a:prstGeom prst="rect">
            <a:avLst/>
          </a:prstGeom>
        </p:spPr>
      </p:pic>
      <p:pic>
        <p:nvPicPr>
          <p:cNvPr id="6" name="Picture 5"/>
          <p:cNvPicPr>
            <a:picLocks noChangeAspect="1"/>
          </p:cNvPicPr>
          <p:nvPr/>
        </p:nvPicPr>
        <p:blipFill>
          <a:blip r:embed="rId4"/>
          <a:stretch>
            <a:fillRect/>
          </a:stretch>
        </p:blipFill>
        <p:spPr>
          <a:xfrm>
            <a:off x="6656917" y="914400"/>
            <a:ext cx="5361269" cy="2213625"/>
          </a:xfrm>
          <a:prstGeom prst="rect">
            <a:avLst/>
          </a:prstGeom>
        </p:spPr>
      </p:pic>
      <p:sp>
        <p:nvSpPr>
          <p:cNvPr id="7" name="Rectangle 6"/>
          <p:cNvSpPr/>
          <p:nvPr/>
        </p:nvSpPr>
        <p:spPr>
          <a:xfrm>
            <a:off x="6656917" y="3283976"/>
            <a:ext cx="5361269" cy="923330"/>
          </a:xfrm>
          <a:prstGeom prst="rect">
            <a:avLst/>
          </a:prstGeom>
        </p:spPr>
        <p:txBody>
          <a:bodyPr wrap="square">
            <a:spAutoFit/>
          </a:bodyPr>
          <a:lstStyle/>
          <a:p>
            <a:pPr algn="ctr"/>
            <a:r>
              <a:rPr lang="en-US" b="1" dirty="0">
                <a:solidFill>
                  <a:srgbClr val="000000"/>
                </a:solidFill>
                <a:latin typeface="Times New Roman" panose="02020603050405020304" pitchFamily="18" charset="0"/>
                <a:cs typeface="Times New Roman" panose="02020603050405020304" pitchFamily="18" charset="0"/>
              </a:rPr>
              <a:t>Illustration 2.1: Household Population, Number of Households and Average Household Size </a:t>
            </a:r>
          </a:p>
          <a:p>
            <a:pPr algn="ctr"/>
            <a:r>
              <a:rPr lang="en-US" dirty="0">
                <a:solidFill>
                  <a:srgbClr val="000000"/>
                </a:solidFill>
                <a:latin typeface="Times New Roman" panose="02020603050405020304" pitchFamily="18" charset="0"/>
                <a:cs typeface="Times New Roman" panose="02020603050405020304" pitchFamily="18" charset="0"/>
              </a:rPr>
              <a:t>Source: Philippine Statistics Authority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282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Socio-Economic Factors Affecting Business and Industry</a:t>
            </a:r>
            <a:endParaRPr lang="en-US" dirty="0"/>
          </a:p>
        </p:txBody>
      </p:sp>
      <p:sp>
        <p:nvSpPr>
          <p:cNvPr id="3" name="Content Placeholder 2"/>
          <p:cNvSpPr>
            <a:spLocks noGrp="1"/>
          </p:cNvSpPr>
          <p:nvPr>
            <p:ph sz="quarter" idx="13"/>
          </p:nvPr>
        </p:nvSpPr>
        <p:spPr>
          <a:xfrm>
            <a:off x="914400" y="2214694"/>
            <a:ext cx="10363826" cy="2805247"/>
          </a:xfrm>
        </p:spPr>
        <p:txBody>
          <a:bodyPr>
            <a:noAutofit/>
          </a:bodyPr>
          <a:lstStyle/>
          <a:p>
            <a:pPr marL="0" indent="0" algn="ctr">
              <a:buNone/>
            </a:pPr>
            <a:r>
              <a:rPr lang="en-US" sz="8000" b="1" dirty="0">
                <a:latin typeface="Times New Roman" panose="02020603050405020304" pitchFamily="18" charset="0"/>
                <a:cs typeface="Times New Roman" panose="02020603050405020304" pitchFamily="18" charset="0"/>
              </a:rPr>
              <a:t>TRADE AND CAPITAL FLOWS </a:t>
            </a:r>
            <a:endParaRPr lang="en-US" sz="8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280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29013"/>
            <a:ext cx="10364451" cy="61761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TRADE AND CAPITAL FLOWS  </a:t>
            </a:r>
            <a:r>
              <a:rPr lang="en-US" b="1" dirty="0">
                <a:latin typeface="Times New Roman" panose="02020603050405020304" pitchFamily="18" charset="0"/>
                <a:cs typeface="Times New Roman" panose="02020603050405020304" pitchFamily="18" charset="0"/>
              </a:rPr>
              <a:t>IMPACT ON BUSINESS </a:t>
            </a:r>
          </a:p>
        </p:txBody>
      </p:sp>
      <p:sp>
        <p:nvSpPr>
          <p:cNvPr id="10" name="Rectangle 9"/>
          <p:cNvSpPr/>
          <p:nvPr/>
        </p:nvSpPr>
        <p:spPr>
          <a:xfrm>
            <a:off x="616543" y="1444562"/>
            <a:ext cx="10958912" cy="5016758"/>
          </a:xfrm>
          <a:prstGeom prst="rect">
            <a:avLst/>
          </a:prstGeom>
        </p:spPr>
        <p:txBody>
          <a:bodyPr wrap="square">
            <a:spAutoFit/>
          </a:bodyPr>
          <a:lstStyle/>
          <a:p>
            <a:pPr algn="just"/>
            <a:r>
              <a:rPr lang="en-US" sz="3200" b="1" dirty="0" smtClean="0">
                <a:solidFill>
                  <a:srgbClr val="000000"/>
                </a:solidFill>
                <a:latin typeface="Times New Roman" panose="02020603050405020304" pitchFamily="18" charset="0"/>
                <a:cs typeface="Times New Roman" panose="02020603050405020304" pitchFamily="18" charset="0"/>
              </a:rPr>
              <a:t>Trading</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includes </a:t>
            </a:r>
            <a:r>
              <a:rPr lang="en-US" sz="3200" u="sng" dirty="0">
                <a:latin typeface="Times New Roman" panose="02020603050405020304" pitchFamily="18" charset="0"/>
                <a:cs typeface="Times New Roman" panose="02020603050405020304" pitchFamily="18" charset="0"/>
              </a:rPr>
              <a:t>remittance from overseas contract workers and profit remittances of foreign </a:t>
            </a:r>
            <a:r>
              <a:rPr lang="en-US" sz="3200" u="sng" dirty="0" smtClean="0">
                <a:latin typeface="Times New Roman" panose="02020603050405020304" pitchFamily="18" charset="0"/>
                <a:cs typeface="Times New Roman" panose="02020603050405020304" pitchFamily="18" charset="0"/>
              </a:rPr>
              <a:t>companies </a:t>
            </a:r>
            <a:r>
              <a:rPr lang="en-US" sz="3200" u="sng" dirty="0">
                <a:latin typeface="Times New Roman" panose="02020603050405020304" pitchFamily="18" charset="0"/>
                <a:cs typeface="Times New Roman" panose="02020603050405020304" pitchFamily="18" charset="0"/>
              </a:rPr>
              <a:t>to their domestic </a:t>
            </a:r>
            <a:r>
              <a:rPr lang="en-US" sz="3200" u="sng" dirty="0" smtClean="0">
                <a:latin typeface="Times New Roman" panose="02020603050405020304" pitchFamily="18" charset="0"/>
                <a:cs typeface="Times New Roman" panose="02020603050405020304" pitchFamily="18" charset="0"/>
              </a:rPr>
              <a:t>countries</a:t>
            </a:r>
            <a:r>
              <a:rPr lang="en-US" sz="3200" dirty="0" smtClean="0">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Capital </a:t>
            </a:r>
            <a:r>
              <a:rPr lang="en-US" sz="3200" b="1" dirty="0">
                <a:latin typeface="Times New Roman" panose="02020603050405020304" pitchFamily="18" charset="0"/>
                <a:cs typeface="Times New Roman" panose="02020603050405020304" pitchFamily="18" charset="0"/>
              </a:rPr>
              <a:t>movements</a:t>
            </a:r>
            <a:r>
              <a:rPr lang="en-US" sz="3200" dirty="0">
                <a:latin typeface="Times New Roman" panose="02020603050405020304" pitchFamily="18" charset="0"/>
                <a:cs typeface="Times New Roman" panose="02020603050405020304" pitchFamily="18" charset="0"/>
              </a:rPr>
              <a:t> include </a:t>
            </a:r>
            <a:r>
              <a:rPr lang="en-US" sz="3200" u="sng" dirty="0">
                <a:latin typeface="Times New Roman" panose="02020603050405020304" pitchFamily="18" charset="0"/>
                <a:cs typeface="Times New Roman" panose="02020603050405020304" pitchFamily="18" charset="0"/>
              </a:rPr>
              <a:t>both short and long-term foreign investments in the country and investments abroad of resident citizens of the Philippines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Financial flows</a:t>
            </a:r>
            <a:r>
              <a:rPr lang="en-US" sz="3200" dirty="0">
                <a:latin typeface="Times New Roman" panose="02020603050405020304" pitchFamily="18" charset="0"/>
                <a:cs typeface="Times New Roman" panose="02020603050405020304" pitchFamily="18" charset="0"/>
              </a:rPr>
              <a:t> involve </a:t>
            </a:r>
            <a:r>
              <a:rPr lang="en-US" sz="3200" u="sng" dirty="0">
                <a:latin typeface="Times New Roman" panose="02020603050405020304" pitchFamily="18" charset="0"/>
                <a:cs typeface="Times New Roman" panose="02020603050405020304" pitchFamily="18" charset="0"/>
              </a:rPr>
              <a:t>international borrowings and loans and their repayments</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218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29013"/>
            <a:ext cx="10364451" cy="61761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TRADE AND CAPITAL FLOWS  </a:t>
            </a:r>
            <a:r>
              <a:rPr lang="en-US" b="1" dirty="0">
                <a:latin typeface="Times New Roman" panose="02020603050405020304" pitchFamily="18" charset="0"/>
                <a:cs typeface="Times New Roman" panose="02020603050405020304" pitchFamily="18" charset="0"/>
              </a:rPr>
              <a:t>IMPACT ON BUSINESS </a:t>
            </a:r>
          </a:p>
        </p:txBody>
      </p:sp>
      <p:sp>
        <p:nvSpPr>
          <p:cNvPr id="10" name="Rectangle 9"/>
          <p:cNvSpPr/>
          <p:nvPr/>
        </p:nvSpPr>
        <p:spPr>
          <a:xfrm>
            <a:off x="616543" y="1348800"/>
            <a:ext cx="10958912" cy="5201424"/>
          </a:xfrm>
          <a:prstGeom prst="rect">
            <a:avLst/>
          </a:prstGeom>
        </p:spPr>
        <p:txBody>
          <a:bodyPr wrap="square">
            <a:spAutoFit/>
          </a:bodyPr>
          <a:lstStyle/>
          <a:p>
            <a:pPr algn="just"/>
            <a:r>
              <a:rPr lang="en-US" sz="3200" b="1" u="sng" dirty="0" smtClean="0">
                <a:latin typeface="Times New Roman" panose="02020603050405020304" pitchFamily="18" charset="0"/>
                <a:cs typeface="Times New Roman" panose="02020603050405020304" pitchFamily="18" charset="0"/>
              </a:rPr>
              <a:t>Balance </a:t>
            </a:r>
            <a:r>
              <a:rPr lang="en-US" sz="3200" b="1" u="sng" dirty="0">
                <a:latin typeface="Times New Roman" panose="02020603050405020304" pitchFamily="18" charset="0"/>
                <a:cs typeface="Times New Roman" panose="02020603050405020304" pitchFamily="18" charset="0"/>
              </a:rPr>
              <a:t>of </a:t>
            </a:r>
            <a:r>
              <a:rPr lang="en-US" sz="3200" b="1" u="sng" dirty="0" smtClean="0">
                <a:latin typeface="Times New Roman" panose="02020603050405020304" pitchFamily="18" charset="0"/>
                <a:cs typeface="Times New Roman" panose="02020603050405020304" pitchFamily="18" charset="0"/>
              </a:rPr>
              <a:t>Payments </a:t>
            </a:r>
            <a:r>
              <a:rPr lang="en-US" sz="3200" b="1" u="sng" dirty="0">
                <a:latin typeface="Times New Roman" panose="02020603050405020304" pitchFamily="18" charset="0"/>
                <a:cs typeface="Times New Roman" panose="02020603050405020304" pitchFamily="18" charset="0"/>
              </a:rPr>
              <a:t>(</a:t>
            </a:r>
            <a:r>
              <a:rPr lang="en-US" sz="3200" b="1" u="sng" dirty="0" smtClean="0">
                <a:latin typeface="Times New Roman" panose="02020603050405020304" pitchFamily="18" charset="0"/>
                <a:cs typeface="Times New Roman" panose="02020603050405020304" pitchFamily="18" charset="0"/>
              </a:rPr>
              <a:t>BOP)</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record of all economic transactions between a country and the rest of the world </a:t>
            </a:r>
            <a:endParaRPr lang="en-US" sz="30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smtClean="0">
                <a:latin typeface="Times New Roman" panose="02020603050405020304" pitchFamily="18" charset="0"/>
                <a:cs typeface="Times New Roman" panose="02020603050405020304" pitchFamily="18" charset="0"/>
              </a:rPr>
              <a:t>a </a:t>
            </a:r>
            <a:r>
              <a:rPr lang="en-US" sz="3000" dirty="0">
                <a:latin typeface="Times New Roman" panose="02020603050405020304" pitchFamily="18" charset="0"/>
                <a:cs typeface="Times New Roman" panose="02020603050405020304" pitchFamily="18" charset="0"/>
              </a:rPr>
              <a:t>foreign currency (usually in dollars) inflows less outflows </a:t>
            </a:r>
            <a:r>
              <a:rPr lang="en-US" sz="3000" dirty="0" smtClean="0">
                <a:latin typeface="Times New Roman" panose="02020603050405020304" pitchFamily="18" charset="0"/>
                <a:cs typeface="Times New Roman" panose="02020603050405020304" pitchFamily="18" charset="0"/>
              </a:rPr>
              <a:t>payments</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aggregate receipt that shares all the money transfers coming in and out of the country in different areas of the economy within a certain time </a:t>
            </a:r>
            <a:r>
              <a:rPr lang="en-US" sz="3000" dirty="0" smtClean="0">
                <a:latin typeface="Times New Roman" panose="02020603050405020304" pitchFamily="18" charset="0"/>
                <a:cs typeface="Times New Roman" panose="02020603050405020304" pitchFamily="18" charset="0"/>
              </a:rPr>
              <a:t>period</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 very important indicator of the country’s external stability and shed some light into that country’s relationship with the global economy around the globe </a:t>
            </a:r>
          </a:p>
        </p:txBody>
      </p:sp>
    </p:spTree>
    <p:extLst>
      <p:ext uri="{BB962C8B-B14F-4D97-AF65-F5344CB8AC3E}">
        <p14:creationId xmlns:p14="http://schemas.microsoft.com/office/powerpoint/2010/main" val="42536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29013"/>
            <a:ext cx="10364451" cy="61761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TRADE AND CAPITAL FLOWS  </a:t>
            </a:r>
            <a:r>
              <a:rPr lang="en-US" b="1" dirty="0">
                <a:latin typeface="Times New Roman" panose="02020603050405020304" pitchFamily="18" charset="0"/>
                <a:cs typeface="Times New Roman" panose="02020603050405020304" pitchFamily="18" charset="0"/>
              </a:rPr>
              <a:t>IMPACT ON BUSINESS </a:t>
            </a:r>
          </a:p>
        </p:txBody>
      </p:sp>
      <p:sp>
        <p:nvSpPr>
          <p:cNvPr id="10" name="Rectangle 9"/>
          <p:cNvSpPr/>
          <p:nvPr/>
        </p:nvSpPr>
        <p:spPr>
          <a:xfrm>
            <a:off x="616543" y="1618733"/>
            <a:ext cx="10958912" cy="4247317"/>
          </a:xfrm>
          <a:prstGeom prst="rect">
            <a:avLst/>
          </a:prstGeom>
        </p:spPr>
        <p:txBody>
          <a:bodyPr wrap="square">
            <a:spAutoFit/>
          </a:bodyPr>
          <a:lstStyle/>
          <a:p>
            <a:pPr algn="just"/>
            <a:r>
              <a:rPr lang="en-US" sz="3600" b="1" u="sng" dirty="0" smtClean="0">
                <a:latin typeface="Times New Roman" panose="02020603050405020304" pitchFamily="18" charset="0"/>
                <a:cs typeface="Times New Roman" panose="02020603050405020304" pitchFamily="18" charset="0"/>
              </a:rPr>
              <a:t>Balance </a:t>
            </a:r>
            <a:r>
              <a:rPr lang="en-US" sz="3600" b="1" u="sng" dirty="0">
                <a:latin typeface="Times New Roman" panose="02020603050405020304" pitchFamily="18" charset="0"/>
                <a:cs typeface="Times New Roman" panose="02020603050405020304" pitchFamily="18" charset="0"/>
              </a:rPr>
              <a:t>of </a:t>
            </a:r>
            <a:r>
              <a:rPr lang="en-US" sz="3600" b="1" u="sng" dirty="0" smtClean="0">
                <a:latin typeface="Times New Roman" panose="02020603050405020304" pitchFamily="18" charset="0"/>
                <a:cs typeface="Times New Roman" panose="02020603050405020304" pitchFamily="18" charset="0"/>
              </a:rPr>
              <a:t>Payments </a:t>
            </a:r>
            <a:r>
              <a:rPr lang="en-US" sz="3600" b="1" u="sng" dirty="0">
                <a:latin typeface="Times New Roman" panose="02020603050405020304" pitchFamily="18" charset="0"/>
                <a:cs typeface="Times New Roman" panose="02020603050405020304" pitchFamily="18" charset="0"/>
              </a:rPr>
              <a:t>(</a:t>
            </a:r>
            <a:r>
              <a:rPr lang="en-US" sz="3600" b="1" u="sng" dirty="0" smtClean="0">
                <a:latin typeface="Times New Roman" panose="02020603050405020304" pitchFamily="18" charset="0"/>
                <a:cs typeface="Times New Roman" panose="02020603050405020304" pitchFamily="18" charset="0"/>
              </a:rPr>
              <a:t>BOP)</a:t>
            </a:r>
            <a:endParaRPr lang="en-US" sz="3600" dirty="0"/>
          </a:p>
          <a:p>
            <a:pPr algn="just"/>
            <a:endParaRPr lang="en-US" dirty="0"/>
          </a:p>
          <a:p>
            <a:pPr algn="just"/>
            <a:r>
              <a:rPr lang="en-US" sz="3600" dirty="0" smtClean="0">
                <a:latin typeface="Times New Roman" panose="02020603050405020304" pitchFamily="18" charset="0"/>
                <a:cs typeface="Times New Roman" panose="02020603050405020304" pitchFamily="18" charset="0"/>
              </a:rPr>
              <a:t>If </a:t>
            </a:r>
            <a:r>
              <a:rPr lang="en-US" sz="3600" dirty="0">
                <a:latin typeface="Times New Roman" panose="02020603050405020304" pitchFamily="18" charset="0"/>
                <a:cs typeface="Times New Roman" panose="02020603050405020304" pitchFamily="18" charset="0"/>
              </a:rPr>
              <a:t>a BOP is on a surplus, this means that exports exceeded imports or that more foreign currencies are being sold for pesos than those being bought with pesos. In contrast, a BOP deficit means imports exceeded exports or less foreign currencies are being sold for pesos than those being bought with pesos</a:t>
            </a:r>
            <a:r>
              <a:rPr lang="en-US" sz="3600" dirty="0" smtClean="0">
                <a:latin typeface="Times New Roman" panose="02020603050405020304" pitchFamily="18" charset="0"/>
                <a:cs typeface="Times New Roman" panose="02020603050405020304" pitchFamily="18" charset="0"/>
              </a:rPr>
              <a:t>.</a:t>
            </a:r>
            <a:endParaRPr lang="en-US" sz="5400" b="1" u="sng"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832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17" y="253241"/>
            <a:ext cx="10958912" cy="61761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TRADE AND CAPITAL FLOWS  </a:t>
            </a:r>
            <a:r>
              <a:rPr lang="en-US" b="1" dirty="0">
                <a:latin typeface="Times New Roman" panose="02020603050405020304" pitchFamily="18" charset="0"/>
                <a:cs typeface="Times New Roman" panose="02020603050405020304" pitchFamily="18" charset="0"/>
              </a:rPr>
              <a:t>IMPACT ON BUSINESS </a:t>
            </a:r>
          </a:p>
        </p:txBody>
      </p:sp>
      <p:pic>
        <p:nvPicPr>
          <p:cNvPr id="3" name="Picture 2"/>
          <p:cNvPicPr>
            <a:picLocks noChangeAspect="1"/>
          </p:cNvPicPr>
          <p:nvPr/>
        </p:nvPicPr>
        <p:blipFill>
          <a:blip r:embed="rId3"/>
          <a:stretch>
            <a:fillRect/>
          </a:stretch>
        </p:blipFill>
        <p:spPr>
          <a:xfrm>
            <a:off x="2582917" y="870857"/>
            <a:ext cx="7098111" cy="5904841"/>
          </a:xfrm>
          <a:prstGeom prst="rect">
            <a:avLst/>
          </a:prstGeom>
        </p:spPr>
      </p:pic>
    </p:spTree>
    <p:extLst>
      <p:ext uri="{BB962C8B-B14F-4D97-AF65-F5344CB8AC3E}">
        <p14:creationId xmlns:p14="http://schemas.microsoft.com/office/powerpoint/2010/main" val="307502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497" y="1422400"/>
            <a:ext cx="8689976" cy="2942043"/>
          </a:xfrm>
        </p:spPr>
        <p:txBody>
          <a:bodyPr>
            <a:noAutofit/>
          </a:bodyPr>
          <a:lstStyle/>
          <a:p>
            <a:r>
              <a:rPr lang="en-US" sz="6000" b="1" dirty="0" smtClean="0">
                <a:latin typeface="Times New Roman" panose="02020603050405020304" pitchFamily="18" charset="0"/>
                <a:cs typeface="Times New Roman" panose="02020603050405020304" pitchFamily="18" charset="0"/>
              </a:rPr>
              <a:t>Socio-Economic IMPACT OF Business IN THE COMMUNITY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05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Socio-Economic Factors Affecting Business and Industry</a:t>
            </a:r>
            <a:endParaRPr lang="en-US" dirty="0"/>
          </a:p>
        </p:txBody>
      </p:sp>
      <p:sp>
        <p:nvSpPr>
          <p:cNvPr id="3" name="Content Placeholder 2"/>
          <p:cNvSpPr>
            <a:spLocks noGrp="1"/>
          </p:cNvSpPr>
          <p:nvPr>
            <p:ph sz="quarter" idx="13"/>
          </p:nvPr>
        </p:nvSpPr>
        <p:spPr>
          <a:xfrm>
            <a:off x="914400" y="2772040"/>
            <a:ext cx="10363826" cy="3424107"/>
          </a:xfrm>
        </p:spPr>
        <p:txBody>
          <a:bodyPr>
            <a:normAutofit/>
          </a:bodyPr>
          <a:lstStyle/>
          <a:p>
            <a:pPr marL="0" indent="0" algn="ctr">
              <a:buNone/>
            </a:pPr>
            <a:r>
              <a:rPr lang="en-US" sz="6000" b="1" i="1" cap="none" dirty="0" smtClean="0">
                <a:latin typeface="Times New Roman" panose="02020603050405020304" pitchFamily="18" charset="0"/>
                <a:cs typeface="Times New Roman" panose="02020603050405020304" pitchFamily="18" charset="0"/>
              </a:rPr>
              <a:t>“Obstacles do not block the path, they are the path.”</a:t>
            </a:r>
            <a:endParaRPr lang="en-US" sz="6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870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fontScale="90000"/>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493483" y="1735722"/>
            <a:ext cx="11205029" cy="4824735"/>
          </a:xfrm>
        </p:spPr>
        <p:txBody>
          <a:bodyPr>
            <a:noAutofit/>
          </a:bodyPr>
          <a:lstStyle/>
          <a:p>
            <a:pPr marL="0" indent="0" algn="just">
              <a:buNone/>
            </a:pPr>
            <a:r>
              <a:rPr lang="en-US" sz="2800" cap="none" dirty="0" smtClean="0">
                <a:latin typeface="Times New Roman" panose="02020603050405020304" pitchFamily="18" charset="0"/>
                <a:cs typeface="Times New Roman" panose="02020603050405020304" pitchFamily="18" charset="0"/>
              </a:rPr>
              <a:t>	On the world’s situation today caused by this pandemic, our economy suffers more than what we think. Most businesses are about to cease the operation, even large or small businesses, some of the government infrastructures have been paused due to risk, cost of living greatly increase, and the value of currency also fluctuates. Poor economy leads to lesser quality of life and worsen conditions throughout the country. When our economy recovers, every citizens of every societies will enjoy the prosperity. As a student, how do you think are you affected by the present economic status of the country?</a:t>
            </a:r>
            <a:endParaRPr lang="en-US" sz="72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944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127608"/>
            <a:ext cx="10515600" cy="3424107"/>
          </a:xfrm>
        </p:spPr>
        <p:txBody>
          <a:bodyPr>
            <a:noAutofit/>
          </a:bodyPr>
          <a:lstStyle/>
          <a:p>
            <a:pPr marL="0" indent="0" algn="ctr">
              <a:buNone/>
            </a:pPr>
            <a:r>
              <a:rPr lang="en-US" sz="5400" b="1" i="1" cap="none" dirty="0" smtClean="0">
                <a:latin typeface="Times New Roman" panose="02020603050405020304" pitchFamily="18" charset="0"/>
                <a:cs typeface="Times New Roman" panose="02020603050405020304" pitchFamily="18" charset="0"/>
              </a:rPr>
              <a:t>“No man is an island, entire of itself; every man is a piece of the continent, a part of a main.”</a:t>
            </a:r>
          </a:p>
          <a:p>
            <a:pPr marL="0" indent="0" algn="ctr">
              <a:buNone/>
            </a:pPr>
            <a:r>
              <a:rPr lang="en-US" sz="5400" b="1" i="1" cap="none" dirty="0" smtClean="0">
                <a:latin typeface="Times New Roman" panose="02020603050405020304" pitchFamily="18" charset="0"/>
                <a:cs typeface="Times New Roman" panose="02020603050405020304" pitchFamily="18" charset="0"/>
              </a:rPr>
              <a:t>-John Donne</a:t>
            </a:r>
            <a:endParaRPr lang="en-US" sz="166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37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786743"/>
            <a:ext cx="10515600" cy="2764972"/>
          </a:xfrm>
        </p:spPr>
        <p:txBody>
          <a:bodyPr>
            <a:noAutofit/>
          </a:bodyPr>
          <a:lstStyle/>
          <a:p>
            <a:pPr marL="0" indent="0" algn="ctr">
              <a:buNone/>
            </a:pPr>
            <a:r>
              <a:rPr lang="en-US" sz="6000" b="1" dirty="0">
                <a:latin typeface="Times New Roman" panose="02020603050405020304" pitchFamily="18" charset="0"/>
                <a:cs typeface="Times New Roman" panose="02020603050405020304" pitchFamily="18" charset="0"/>
              </a:rPr>
              <a:t>IMPACT ON THE CONSUMER </a:t>
            </a:r>
            <a:endParaRPr lang="en-US" sz="857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14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ON THE CONSUMER </a:t>
            </a:r>
            <a:endParaRPr lang="en-US" sz="514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248225" y="1619607"/>
            <a:ext cx="9695546" cy="4824735"/>
          </a:xfrm>
        </p:spPr>
        <p:txBody>
          <a:bodyPr>
            <a:noAutofit/>
          </a:bodyPr>
          <a:lstStyle/>
          <a:p>
            <a:pPr marL="0" indent="0" algn="just">
              <a:buNone/>
            </a:pPr>
            <a:r>
              <a:rPr lang="en-US" sz="3600" b="1" u="sng" cap="none" dirty="0" smtClean="0">
                <a:latin typeface="Times New Roman" panose="02020603050405020304" pitchFamily="18" charset="0"/>
                <a:cs typeface="Times New Roman" panose="02020603050405020304" pitchFamily="18" charset="0"/>
              </a:rPr>
              <a:t>CONSUMERS</a:t>
            </a:r>
          </a:p>
          <a:p>
            <a:pPr algn="just"/>
            <a:r>
              <a:rPr lang="en-US" sz="3200" cap="none" dirty="0" smtClean="0">
                <a:latin typeface="Times New Roman" panose="02020603050405020304" pitchFamily="18" charset="0"/>
                <a:cs typeface="Times New Roman" panose="02020603050405020304" pitchFamily="18" charset="0"/>
              </a:rPr>
              <a:t>pay for the goods and services produced</a:t>
            </a:r>
          </a:p>
          <a:p>
            <a:pPr algn="just"/>
            <a:r>
              <a:rPr lang="en-US" sz="3200" cap="none" dirty="0" smtClean="0">
                <a:latin typeface="Times New Roman" panose="02020603050405020304" pitchFamily="18" charset="0"/>
                <a:cs typeface="Times New Roman" panose="02020603050405020304" pitchFamily="18" charset="0"/>
              </a:rPr>
              <a:t>ultimate goal of every business </a:t>
            </a:r>
          </a:p>
          <a:p>
            <a:r>
              <a:rPr lang="en-US" sz="3200" cap="none" dirty="0" smtClean="0">
                <a:latin typeface="Times New Roman" panose="02020603050405020304" pitchFamily="18" charset="0"/>
                <a:cs typeface="Times New Roman" panose="02020603050405020304" pitchFamily="18" charset="0"/>
              </a:rPr>
              <a:t>new products and services are most welcomed by the consumers </a:t>
            </a:r>
            <a:endParaRPr lang="en-US"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385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ON THE CONSUMER </a:t>
            </a:r>
            <a:endParaRPr lang="en-US" sz="514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248225" y="1619607"/>
            <a:ext cx="9695546" cy="4824735"/>
          </a:xfrm>
        </p:spPr>
        <p:txBody>
          <a:bodyPr>
            <a:noAutofit/>
          </a:bodyPr>
          <a:lstStyle/>
          <a:p>
            <a:pPr marL="0" indent="0" algn="just">
              <a:buNone/>
            </a:pPr>
            <a:r>
              <a:rPr lang="en-US" sz="3600" b="1" u="sng" cap="none" dirty="0" smtClean="0">
                <a:latin typeface="Times New Roman" panose="02020603050405020304" pitchFamily="18" charset="0"/>
                <a:cs typeface="Times New Roman" panose="02020603050405020304" pitchFamily="18" charset="0"/>
              </a:rPr>
              <a:t>CONSUMERS</a:t>
            </a:r>
          </a:p>
          <a:p>
            <a:pPr algn="just"/>
            <a:r>
              <a:rPr lang="en-US" sz="3200" cap="none" dirty="0" smtClean="0">
                <a:latin typeface="Times New Roman" panose="02020603050405020304" pitchFamily="18" charset="0"/>
                <a:cs typeface="Times New Roman" panose="02020603050405020304" pitchFamily="18" charset="0"/>
              </a:rPr>
              <a:t>pay for the goods and services produced</a:t>
            </a:r>
          </a:p>
          <a:p>
            <a:pPr algn="just"/>
            <a:r>
              <a:rPr lang="en-US" sz="3200" cap="none" dirty="0" smtClean="0">
                <a:latin typeface="Times New Roman" panose="02020603050405020304" pitchFamily="18" charset="0"/>
                <a:cs typeface="Times New Roman" panose="02020603050405020304" pitchFamily="18" charset="0"/>
              </a:rPr>
              <a:t>ultimate goal of every business </a:t>
            </a:r>
          </a:p>
          <a:p>
            <a:r>
              <a:rPr lang="en-US" sz="3200" cap="none" dirty="0" smtClean="0">
                <a:latin typeface="Times New Roman" panose="02020603050405020304" pitchFamily="18" charset="0"/>
                <a:cs typeface="Times New Roman" panose="02020603050405020304" pitchFamily="18" charset="0"/>
              </a:rPr>
              <a:t>new products and services are most welcomed by the consumers </a:t>
            </a:r>
            <a:endParaRPr lang="en-US"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945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786743"/>
            <a:ext cx="10515600" cy="2764972"/>
          </a:xfrm>
        </p:spPr>
        <p:txBody>
          <a:bodyPr>
            <a:noAutofit/>
          </a:bodyPr>
          <a:lstStyle/>
          <a:p>
            <a:pPr marL="0" indent="0" algn="ctr">
              <a:buNone/>
            </a:pPr>
            <a:r>
              <a:rPr lang="en-US" sz="6000" b="1" dirty="0">
                <a:latin typeface="Times New Roman" panose="02020603050405020304" pitchFamily="18" charset="0"/>
                <a:cs typeface="Times New Roman" panose="02020603050405020304" pitchFamily="18" charset="0"/>
              </a:rPr>
              <a:t>IMPACT ON SUPPLIERS AND INVESTORS </a:t>
            </a:r>
            <a:endParaRPr lang="en-US" sz="857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245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ON SUPPLIERS AND INVESTORS </a:t>
            </a:r>
            <a:endParaRPr lang="en-US" sz="514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590578"/>
            <a:ext cx="10232571" cy="4824735"/>
          </a:xfrm>
        </p:spPr>
        <p:txBody>
          <a:bodyPr>
            <a:noAutofit/>
          </a:bodyPr>
          <a:lstStyle/>
          <a:p>
            <a:pPr algn="just"/>
            <a:r>
              <a:rPr lang="en-US" sz="2800" cap="none" dirty="0" smtClean="0">
                <a:latin typeface="Times New Roman" panose="02020603050405020304" pitchFamily="18" charset="0"/>
                <a:cs typeface="Times New Roman" panose="02020603050405020304" pitchFamily="18" charset="0"/>
              </a:rPr>
              <a:t>New competitor in the market provides opportunities for suppliers and investors.</a:t>
            </a:r>
          </a:p>
          <a:p>
            <a:pPr algn="just"/>
            <a:r>
              <a:rPr lang="en-US" sz="2800" cap="none" dirty="0" smtClean="0">
                <a:latin typeface="Times New Roman" panose="02020603050405020304" pitchFamily="18" charset="0"/>
                <a:cs typeface="Times New Roman" panose="02020603050405020304" pitchFamily="18" charset="0"/>
              </a:rPr>
              <a:t>Many suppliers of different materials needed for production will have the opportunity to offer their products and earn an income out of it. </a:t>
            </a:r>
          </a:p>
          <a:p>
            <a:pPr algn="just"/>
            <a:r>
              <a:rPr lang="en-US" sz="2800" cap="none" dirty="0" smtClean="0">
                <a:latin typeface="Times New Roman" panose="02020603050405020304" pitchFamily="18" charset="0"/>
                <a:cs typeface="Times New Roman" panose="02020603050405020304" pitchFamily="18" charset="0"/>
              </a:rPr>
              <a:t>Demand for goods and services provided by the suppliers will surge. </a:t>
            </a:r>
          </a:p>
          <a:p>
            <a:pPr algn="just"/>
            <a:r>
              <a:rPr lang="en-US" sz="2800" cap="none" dirty="0" smtClean="0">
                <a:latin typeface="Times New Roman" panose="02020603050405020304" pitchFamily="18" charset="0"/>
                <a:cs typeface="Times New Roman" panose="02020603050405020304" pitchFamily="18" charset="0"/>
              </a:rPr>
              <a:t>Suppliers will require labor or manpower to convert raw materials into finished products to meet the demands for the products. </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200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786743"/>
            <a:ext cx="10515600" cy="2764972"/>
          </a:xfrm>
        </p:spPr>
        <p:txBody>
          <a:bodyPr>
            <a:noAutofit/>
          </a:bodyPr>
          <a:lstStyle/>
          <a:p>
            <a:pPr marL="0" indent="0" algn="ctr">
              <a:buNone/>
            </a:pPr>
            <a:r>
              <a:rPr lang="en-US" sz="6000" b="1" dirty="0">
                <a:latin typeface="Times New Roman" panose="02020603050405020304" pitchFamily="18" charset="0"/>
                <a:cs typeface="Times New Roman" panose="02020603050405020304" pitchFamily="18" charset="0"/>
              </a:rPr>
              <a:t>IMPACT TO THE GOVERNMENT </a:t>
            </a:r>
            <a:endParaRPr lang="en-US" sz="400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189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TO THE GOVERNMENT </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590578"/>
            <a:ext cx="10232571" cy="4824735"/>
          </a:xfrm>
        </p:spPr>
        <p:txBody>
          <a:bodyPr>
            <a:noAutofit/>
          </a:bodyPr>
          <a:lstStyle/>
          <a:p>
            <a:pPr marL="0" indent="0" algn="just">
              <a:buNone/>
            </a:pPr>
            <a:r>
              <a:rPr lang="en-US" sz="3600" b="1" u="sng" dirty="0" smtClean="0">
                <a:latin typeface="Times New Roman" panose="02020603050405020304" pitchFamily="18" charset="0"/>
                <a:cs typeface="Times New Roman" panose="02020603050405020304" pitchFamily="18" charset="0"/>
              </a:rPr>
              <a:t>TAX</a:t>
            </a:r>
          </a:p>
          <a:p>
            <a:pPr algn="just"/>
            <a:r>
              <a:rPr lang="en-US" sz="3600" b="1" cap="none" dirty="0" smtClean="0">
                <a:latin typeface="Times New Roman" panose="02020603050405020304" pitchFamily="18" charset="0"/>
                <a:cs typeface="Times New Roman" panose="02020603050405020304" pitchFamily="18" charset="0"/>
              </a:rPr>
              <a:t>Theory of Taxation </a:t>
            </a:r>
          </a:p>
          <a:p>
            <a:pPr marL="0" indent="0" algn="just">
              <a:buNone/>
            </a:pPr>
            <a:r>
              <a:rPr lang="en-US" sz="3600" cap="none" dirty="0" smtClean="0">
                <a:latin typeface="Times New Roman" panose="02020603050405020304" pitchFamily="18" charset="0"/>
                <a:cs typeface="Times New Roman" panose="02020603050405020304" pitchFamily="18" charset="0"/>
              </a:rPr>
              <a:t>- The government cannot continue without the means to defray the necessary expenses of the government.</a:t>
            </a:r>
          </a:p>
          <a:p>
            <a:pPr marL="0" indent="0" algn="just">
              <a:buNone/>
            </a:pPr>
            <a:r>
              <a:rPr lang="en-US" sz="3600" dirty="0" smtClean="0"/>
              <a:t>- </a:t>
            </a:r>
            <a:r>
              <a:rPr lang="en-US" sz="3600" cap="none" dirty="0" smtClean="0">
                <a:latin typeface="Times New Roman" panose="02020603050405020304" pitchFamily="18" charset="0"/>
                <a:cs typeface="Times New Roman" panose="02020603050405020304" pitchFamily="18" charset="0"/>
              </a:rPr>
              <a:t>Without taxes, the government ceases to exist.</a:t>
            </a:r>
            <a:endParaRPr lang="en-US"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02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TO THE GOVERNMENT </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590578"/>
            <a:ext cx="10232571" cy="4824735"/>
          </a:xfrm>
        </p:spPr>
        <p:txBody>
          <a:bodyPr>
            <a:noAutofit/>
          </a:bodyPr>
          <a:lstStyle/>
          <a:p>
            <a:pPr marL="0" indent="0" algn="just">
              <a:buNone/>
            </a:pPr>
            <a:r>
              <a:rPr lang="en-US" sz="2800" cap="none" dirty="0" smtClean="0">
                <a:latin typeface="Times New Roman" panose="02020603050405020304" pitchFamily="18" charset="0"/>
                <a:cs typeface="Times New Roman" panose="02020603050405020304" pitchFamily="18" charset="0"/>
              </a:rPr>
              <a:t>Before the commencement of the business operation, it has to meet all the requirements enforced by the governing body:</a:t>
            </a:r>
          </a:p>
          <a:p>
            <a:pPr marL="0" indent="0" algn="just">
              <a:buNone/>
            </a:pPr>
            <a:r>
              <a:rPr lang="en-US" sz="2800" b="1" cap="none" dirty="0" smtClean="0">
                <a:latin typeface="Times New Roman" panose="02020603050405020304" pitchFamily="18" charset="0"/>
                <a:cs typeface="Times New Roman" panose="02020603050405020304" pitchFamily="18" charset="0"/>
              </a:rPr>
              <a:t>1. </a:t>
            </a:r>
            <a:r>
              <a:rPr lang="en-US" sz="2800" cap="none" dirty="0" smtClean="0">
                <a:latin typeface="Times New Roman" panose="02020603050405020304" pitchFamily="18" charset="0"/>
                <a:cs typeface="Times New Roman" panose="02020603050405020304" pitchFamily="18" charset="0"/>
              </a:rPr>
              <a:t>Business should apply for its trade name either in the </a:t>
            </a:r>
            <a:r>
              <a:rPr lang="en-US" sz="2800" b="1" cap="none" dirty="0" smtClean="0">
                <a:latin typeface="Times New Roman" panose="02020603050405020304" pitchFamily="18" charset="0"/>
                <a:cs typeface="Times New Roman" panose="02020603050405020304" pitchFamily="18" charset="0"/>
              </a:rPr>
              <a:t>Securities and Exchange Commission (SEC) </a:t>
            </a:r>
            <a:r>
              <a:rPr lang="en-US" sz="2800" i="1" cap="none" dirty="0" smtClean="0">
                <a:latin typeface="Times New Roman" panose="02020603050405020304" pitchFamily="18" charset="0"/>
                <a:cs typeface="Times New Roman" panose="02020603050405020304" pitchFamily="18" charset="0"/>
              </a:rPr>
              <a:t>(if partnership and corporation) </a:t>
            </a:r>
            <a:r>
              <a:rPr lang="en-US" sz="2800" cap="none" dirty="0" smtClean="0">
                <a:latin typeface="Times New Roman" panose="02020603050405020304" pitchFamily="18" charset="0"/>
                <a:cs typeface="Times New Roman" panose="02020603050405020304" pitchFamily="18" charset="0"/>
              </a:rPr>
              <a:t>and </a:t>
            </a:r>
            <a:r>
              <a:rPr lang="en-US" sz="2800" b="1" cap="none" dirty="0" smtClean="0">
                <a:latin typeface="Times New Roman" panose="02020603050405020304" pitchFamily="18" charset="0"/>
                <a:cs typeface="Times New Roman" panose="02020603050405020304" pitchFamily="18" charset="0"/>
              </a:rPr>
              <a:t>Department of Trade and Industry (DTI) </a:t>
            </a:r>
            <a:r>
              <a:rPr lang="en-US" sz="2800" i="1" cap="none" dirty="0" smtClean="0">
                <a:latin typeface="Times New Roman" panose="02020603050405020304" pitchFamily="18" charset="0"/>
                <a:cs typeface="Times New Roman" panose="02020603050405020304" pitchFamily="18" charset="0"/>
              </a:rPr>
              <a:t>(if sole proprietor )</a:t>
            </a:r>
          </a:p>
          <a:p>
            <a:pPr marL="0" indent="0" algn="just">
              <a:buNone/>
            </a:pPr>
            <a:r>
              <a:rPr lang="en-US" sz="2800" cap="none" dirty="0" smtClean="0">
                <a:latin typeface="Times New Roman" panose="02020603050405020304" pitchFamily="18" charset="0"/>
                <a:cs typeface="Times New Roman" panose="02020603050405020304" pitchFamily="18" charset="0"/>
              </a:rPr>
              <a:t>2. Permits must be obtained from the barangay, city or municipality and to the </a:t>
            </a:r>
            <a:r>
              <a:rPr lang="en-US" sz="2800" b="1" cap="none" dirty="0" smtClean="0">
                <a:latin typeface="Times New Roman" panose="02020603050405020304" pitchFamily="18" charset="0"/>
                <a:cs typeface="Times New Roman" panose="02020603050405020304" pitchFamily="18" charset="0"/>
              </a:rPr>
              <a:t>Bureau of Internal </a:t>
            </a:r>
            <a:r>
              <a:rPr lang="en-US" sz="2800" b="1" cap="none" dirty="0">
                <a:latin typeface="Times New Roman" panose="02020603050405020304" pitchFamily="18" charset="0"/>
                <a:cs typeface="Times New Roman" panose="02020603050405020304" pitchFamily="18" charset="0"/>
              </a:rPr>
              <a:t>R</a:t>
            </a:r>
            <a:r>
              <a:rPr lang="en-US" sz="2800" b="1" cap="none" dirty="0" smtClean="0">
                <a:latin typeface="Times New Roman" panose="02020603050405020304" pitchFamily="18" charset="0"/>
                <a:cs typeface="Times New Roman" panose="02020603050405020304" pitchFamily="18" charset="0"/>
              </a:rPr>
              <a:t>evenue (BIR) </a:t>
            </a:r>
            <a:r>
              <a:rPr lang="en-US" sz="2800" cap="none" dirty="0" smtClean="0">
                <a:latin typeface="Times New Roman" panose="02020603050405020304" pitchFamily="18" charset="0"/>
                <a:cs typeface="Times New Roman" panose="02020603050405020304" pitchFamily="18" charset="0"/>
              </a:rPr>
              <a:t>on the national level </a:t>
            </a:r>
          </a:p>
          <a:p>
            <a:pPr marL="0" indent="0" algn="just">
              <a:buNone/>
            </a:pPr>
            <a:endParaRPr lang="en-US" sz="4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600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Socio-Economic Factors Affecting Business and Industry</a:t>
            </a:r>
            <a:endParaRPr lang="en-US" dirty="0"/>
          </a:p>
        </p:txBody>
      </p:sp>
      <p:sp>
        <p:nvSpPr>
          <p:cNvPr id="3" name="Content Placeholder 2"/>
          <p:cNvSpPr>
            <a:spLocks noGrp="1"/>
          </p:cNvSpPr>
          <p:nvPr>
            <p:ph sz="quarter" idx="13"/>
          </p:nvPr>
        </p:nvSpPr>
        <p:spPr>
          <a:xfrm>
            <a:off x="914400" y="2772040"/>
            <a:ext cx="10363826" cy="3424107"/>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PESTLE</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t>
            </a:r>
            <a:r>
              <a:rPr lang="en-US" sz="4400" cap="none" dirty="0" smtClean="0">
                <a:latin typeface="Times New Roman" panose="02020603050405020304" pitchFamily="18" charset="0"/>
                <a:cs typeface="Times New Roman" panose="02020603050405020304" pitchFamily="18" charset="0"/>
              </a:rPr>
              <a:t>Political, Economic, Social, Technology, Legal And Environmental</a:t>
            </a:r>
            <a:r>
              <a:rPr lang="en-US" sz="4400" dirty="0" smtClean="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analysis</a:t>
            </a:r>
            <a:endParaRPr lang="en-US" sz="88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564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TO THE GOVERNMENT </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590578"/>
            <a:ext cx="10232571" cy="4824735"/>
          </a:xfrm>
        </p:spPr>
        <p:txBody>
          <a:bodyPr>
            <a:noAutofit/>
          </a:bodyPr>
          <a:lstStyle/>
          <a:p>
            <a:pPr marL="0" indent="0" algn="just">
              <a:buNone/>
            </a:pPr>
            <a:r>
              <a:rPr lang="en-US" sz="3600" b="1" cap="none" dirty="0" smtClean="0">
                <a:latin typeface="Times New Roman" panose="02020603050405020304" pitchFamily="18" charset="0"/>
                <a:cs typeface="Times New Roman" panose="02020603050405020304" pitchFamily="18" charset="0"/>
              </a:rPr>
              <a:t>Two types of taxes:</a:t>
            </a:r>
          </a:p>
          <a:p>
            <a:pPr marL="514350" indent="-514350" algn="just">
              <a:buAutoNum type="arabicPeriod"/>
            </a:pPr>
            <a:r>
              <a:rPr lang="en-US" sz="3200" b="1" u="sng" cap="none" dirty="0" smtClean="0">
                <a:latin typeface="Times New Roman" panose="02020603050405020304" pitchFamily="18" charset="0"/>
                <a:cs typeface="Times New Roman" panose="02020603050405020304" pitchFamily="18" charset="0"/>
              </a:rPr>
              <a:t>Direct taxes</a:t>
            </a:r>
            <a:r>
              <a:rPr lang="en-US" sz="3200" b="1" cap="none" dirty="0" smtClean="0">
                <a:latin typeface="Times New Roman" panose="02020603050405020304" pitchFamily="18" charset="0"/>
                <a:cs typeface="Times New Roman" panose="02020603050405020304" pitchFamily="18" charset="0"/>
              </a:rPr>
              <a:t> </a:t>
            </a:r>
            <a:r>
              <a:rPr lang="en-US" sz="3200" cap="none" dirty="0" smtClean="0">
                <a:latin typeface="Times New Roman" panose="02020603050405020304" pitchFamily="18" charset="0"/>
                <a:cs typeface="Times New Roman" panose="02020603050405020304" pitchFamily="18" charset="0"/>
              </a:rPr>
              <a:t>- taxes an individual pays directly to the imposing entity e.g. Income </a:t>
            </a:r>
            <a:r>
              <a:rPr lang="en-US" sz="3200" cap="none" dirty="0">
                <a:latin typeface="Times New Roman" panose="02020603050405020304" pitchFamily="18" charset="0"/>
                <a:cs typeface="Times New Roman" panose="02020603050405020304" pitchFamily="18" charset="0"/>
              </a:rPr>
              <a:t>T</a:t>
            </a:r>
            <a:r>
              <a:rPr lang="en-US" sz="3200" cap="none" dirty="0" smtClean="0">
                <a:latin typeface="Times New Roman" panose="02020603050405020304" pitchFamily="18" charset="0"/>
                <a:cs typeface="Times New Roman" panose="02020603050405020304" pitchFamily="18" charset="0"/>
              </a:rPr>
              <a:t>ax, Estate </a:t>
            </a:r>
            <a:r>
              <a:rPr lang="en-US" sz="3200" cap="none" dirty="0">
                <a:latin typeface="Times New Roman" panose="02020603050405020304" pitchFamily="18" charset="0"/>
                <a:cs typeface="Times New Roman" panose="02020603050405020304" pitchFamily="18" charset="0"/>
              </a:rPr>
              <a:t>T</a:t>
            </a:r>
            <a:r>
              <a:rPr lang="en-US" sz="3200" cap="none" dirty="0" smtClean="0">
                <a:latin typeface="Times New Roman" panose="02020603050405020304" pitchFamily="18" charset="0"/>
                <a:cs typeface="Times New Roman" panose="02020603050405020304" pitchFamily="18" charset="0"/>
              </a:rPr>
              <a:t>ax and Donor’s Tax</a:t>
            </a:r>
          </a:p>
          <a:p>
            <a:pPr marL="457200" indent="-457200" algn="just">
              <a:buAutoNum type="arabicPeriod"/>
            </a:pPr>
            <a:r>
              <a:rPr lang="en-US" sz="3200" b="1" u="sng" cap="none" dirty="0" smtClean="0">
                <a:latin typeface="Times New Roman" panose="02020603050405020304" pitchFamily="18" charset="0"/>
                <a:cs typeface="Times New Roman" panose="02020603050405020304" pitchFamily="18" charset="0"/>
              </a:rPr>
              <a:t>Indirect taxes</a:t>
            </a:r>
            <a:r>
              <a:rPr lang="en-US" sz="3200" b="1" cap="none" dirty="0" smtClean="0">
                <a:latin typeface="Times New Roman" panose="02020603050405020304" pitchFamily="18" charset="0"/>
                <a:cs typeface="Times New Roman" panose="02020603050405020304" pitchFamily="18" charset="0"/>
              </a:rPr>
              <a:t> </a:t>
            </a:r>
            <a:r>
              <a:rPr lang="en-US" sz="3200" cap="none" dirty="0" smtClean="0">
                <a:latin typeface="Times New Roman" panose="02020603050405020304" pitchFamily="18" charset="0"/>
                <a:cs typeface="Times New Roman" panose="02020603050405020304" pitchFamily="18" charset="0"/>
              </a:rPr>
              <a:t>- tax that can be passed on individuals or entity  e.g. Value-Added </a:t>
            </a:r>
            <a:r>
              <a:rPr lang="en-US" sz="3200" cap="none" dirty="0">
                <a:latin typeface="Times New Roman" panose="02020603050405020304" pitchFamily="18" charset="0"/>
                <a:cs typeface="Times New Roman" panose="02020603050405020304" pitchFamily="18" charset="0"/>
              </a:rPr>
              <a:t>T</a:t>
            </a:r>
            <a:r>
              <a:rPr lang="en-US" sz="3200" cap="none" dirty="0" smtClean="0">
                <a:latin typeface="Times New Roman" panose="02020603050405020304" pitchFamily="18" charset="0"/>
                <a:cs typeface="Times New Roman" panose="02020603050405020304" pitchFamily="18" charset="0"/>
              </a:rPr>
              <a:t>ax (VAT), Excise </a:t>
            </a:r>
            <a:r>
              <a:rPr lang="en-US" sz="3200" cap="none" dirty="0">
                <a:latin typeface="Times New Roman" panose="02020603050405020304" pitchFamily="18" charset="0"/>
                <a:cs typeface="Times New Roman" panose="02020603050405020304" pitchFamily="18" charset="0"/>
              </a:rPr>
              <a:t>T</a:t>
            </a:r>
            <a:r>
              <a:rPr lang="en-US" sz="3200" cap="none" dirty="0" smtClean="0">
                <a:latin typeface="Times New Roman" panose="02020603050405020304" pitchFamily="18" charset="0"/>
                <a:cs typeface="Times New Roman" panose="02020603050405020304" pitchFamily="18" charset="0"/>
              </a:rPr>
              <a:t>ax and Sales Tax</a:t>
            </a:r>
          </a:p>
          <a:p>
            <a:pPr marL="0" indent="0" algn="just">
              <a:buNone/>
            </a:pPr>
            <a:endParaRPr lang="en-US" sz="4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51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786743"/>
            <a:ext cx="10515600" cy="2764972"/>
          </a:xfrm>
        </p:spPr>
        <p:txBody>
          <a:bodyPr>
            <a:noAutofit/>
          </a:bodyPr>
          <a:lstStyle/>
          <a:p>
            <a:pPr marL="0" indent="0" algn="ctr">
              <a:buNone/>
            </a:pPr>
            <a:r>
              <a:rPr lang="en-US" sz="6600" b="1" dirty="0">
                <a:latin typeface="Times New Roman" panose="02020603050405020304" pitchFamily="18" charset="0"/>
                <a:cs typeface="Times New Roman" panose="02020603050405020304" pitchFamily="18" charset="0"/>
              </a:rPr>
              <a:t>IMPACT </a:t>
            </a:r>
            <a:r>
              <a:rPr lang="en-US" sz="6600" b="1" dirty="0" smtClean="0">
                <a:latin typeface="Times New Roman" panose="02020603050405020304" pitchFamily="18" charset="0"/>
                <a:cs typeface="Times New Roman" panose="02020603050405020304" pitchFamily="18" charset="0"/>
              </a:rPr>
              <a:t>ON HOUSEHOLDS</a:t>
            </a:r>
            <a:endParaRPr lang="en-US" sz="400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757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a:t>
            </a:r>
            <a:r>
              <a:rPr lang="en-US" b="1" dirty="0" smtClean="0">
                <a:latin typeface="Times New Roman" panose="02020603050405020304" pitchFamily="18" charset="0"/>
                <a:cs typeface="Times New Roman" panose="02020603050405020304" pitchFamily="18" charset="0"/>
              </a:rPr>
              <a:t>ON HOUSEHOLDS</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814286"/>
            <a:ext cx="10232571" cy="4601027"/>
          </a:xfrm>
        </p:spPr>
        <p:txBody>
          <a:bodyPr>
            <a:noAutofit/>
          </a:bodyPr>
          <a:lstStyle/>
          <a:p>
            <a:pPr algn="just"/>
            <a:r>
              <a:rPr lang="en-US" sz="2800" cap="none" dirty="0" smtClean="0">
                <a:latin typeface="Times New Roman" panose="02020603050405020304" pitchFamily="18" charset="0"/>
                <a:cs typeface="Times New Roman" panose="02020603050405020304" pitchFamily="18" charset="0"/>
              </a:rPr>
              <a:t>As opportunities increases in the community the household income also increases. </a:t>
            </a:r>
          </a:p>
          <a:p>
            <a:pPr algn="just"/>
            <a:r>
              <a:rPr lang="en-US" sz="2800" cap="none" dirty="0" smtClean="0">
                <a:latin typeface="Times New Roman" panose="02020603050405020304" pitchFamily="18" charset="0"/>
                <a:cs typeface="Times New Roman" panose="02020603050405020304" pitchFamily="18" charset="0"/>
              </a:rPr>
              <a:t>Household income is the aggregate gross income of all the members of the household. It is also a determinant of the economic health of a certain area or in comparison of living conditions among regions. </a:t>
            </a:r>
          </a:p>
          <a:p>
            <a:pPr algn="just"/>
            <a:r>
              <a:rPr lang="en-US" sz="2800" cap="none" dirty="0" smtClean="0">
                <a:latin typeface="Times New Roman" panose="02020603050405020304" pitchFamily="18" charset="0"/>
                <a:cs typeface="Times New Roman" panose="02020603050405020304" pitchFamily="18" charset="0"/>
              </a:rPr>
              <a:t>The more businesses established in the community, the more impact it has on every household within the community.</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597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5317"/>
            <a:ext cx="10364451" cy="1596177"/>
          </a:xfrm>
        </p:spPr>
        <p:txBody>
          <a:bodyPr/>
          <a:lstStyle/>
          <a:p>
            <a:r>
              <a:rPr lang="en-US" b="1" dirty="0">
                <a:latin typeface="Times New Roman" panose="02020603050405020304" pitchFamily="18" charset="0"/>
                <a:cs typeface="Times New Roman" panose="02020603050405020304" pitchFamily="18" charset="0"/>
              </a:rPr>
              <a:t>Socio-Economic IMPACT OF Business IN THE COMMUNITY</a:t>
            </a:r>
            <a:endParaRPr lang="en-US" dirty="0"/>
          </a:p>
        </p:txBody>
      </p:sp>
      <p:sp>
        <p:nvSpPr>
          <p:cNvPr id="3" name="Content Placeholder 2"/>
          <p:cNvSpPr>
            <a:spLocks noGrp="1"/>
          </p:cNvSpPr>
          <p:nvPr>
            <p:ph sz="quarter" idx="13"/>
          </p:nvPr>
        </p:nvSpPr>
        <p:spPr>
          <a:xfrm>
            <a:off x="838199" y="2786743"/>
            <a:ext cx="10515600" cy="2764972"/>
          </a:xfrm>
        </p:spPr>
        <p:txBody>
          <a:bodyPr>
            <a:noAutofit/>
          </a:bodyPr>
          <a:lstStyle/>
          <a:p>
            <a:pPr marL="0" indent="0" algn="ctr">
              <a:buNone/>
            </a:pPr>
            <a:r>
              <a:rPr lang="en-US" sz="6600" b="1" dirty="0">
                <a:latin typeface="Times New Roman" panose="02020603050405020304" pitchFamily="18" charset="0"/>
                <a:cs typeface="Times New Roman" panose="02020603050405020304" pitchFamily="18" charset="0"/>
              </a:rPr>
              <a:t>IMPACT </a:t>
            </a:r>
            <a:r>
              <a:rPr lang="en-US" sz="6600" b="1" dirty="0" smtClean="0">
                <a:latin typeface="Times New Roman" panose="02020603050405020304" pitchFamily="18" charset="0"/>
                <a:cs typeface="Times New Roman" panose="02020603050405020304" pitchFamily="18" charset="0"/>
              </a:rPr>
              <a:t>ON THE COMMUNITY</a:t>
            </a:r>
            <a:endParaRPr lang="en-US" sz="4000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806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00803"/>
            <a:ext cx="10364451" cy="1050626"/>
          </a:xfrm>
        </p:spPr>
        <p:txBody>
          <a:bodyPr>
            <a:normAutofit/>
          </a:bodyPr>
          <a:lstStyle/>
          <a:p>
            <a:r>
              <a:rPr lang="en-US" b="1" dirty="0">
                <a:latin typeface="Times New Roman" panose="02020603050405020304" pitchFamily="18" charset="0"/>
                <a:cs typeface="Times New Roman" panose="02020603050405020304" pitchFamily="18" charset="0"/>
              </a:rPr>
              <a:t>IMPACT </a:t>
            </a:r>
            <a:r>
              <a:rPr lang="en-US" b="1" dirty="0" smtClean="0">
                <a:latin typeface="Times New Roman" panose="02020603050405020304" pitchFamily="18" charset="0"/>
                <a:cs typeface="Times New Roman" panose="02020603050405020304" pitchFamily="18" charset="0"/>
              </a:rPr>
              <a:t>ON THE COMMUNITY</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2" y="1654629"/>
            <a:ext cx="10232571" cy="4601027"/>
          </a:xfrm>
        </p:spPr>
        <p:txBody>
          <a:bodyPr>
            <a:noAutofit/>
          </a:bodyPr>
          <a:lstStyle/>
          <a:p>
            <a:pPr marL="0" indent="0" algn="just">
              <a:buNone/>
            </a:pPr>
            <a:r>
              <a:rPr lang="en-US" sz="3200" b="1" u="sng" cap="none" dirty="0" smtClean="0">
                <a:latin typeface="Times New Roman" panose="02020603050405020304" pitchFamily="18" charset="0"/>
                <a:cs typeface="Times New Roman" panose="02020603050405020304" pitchFamily="18" charset="0"/>
              </a:rPr>
              <a:t>CORPORATE SOCIAL RESPONSIBILITY (CSR) </a:t>
            </a:r>
          </a:p>
          <a:p>
            <a:pPr algn="just"/>
            <a:r>
              <a:rPr lang="en-US" sz="2600" cap="none" dirty="0" smtClean="0">
                <a:latin typeface="Times New Roman" panose="02020603050405020304" pitchFamily="18" charset="0"/>
                <a:cs typeface="Times New Roman" panose="02020603050405020304" pitchFamily="18" charset="0"/>
              </a:rPr>
              <a:t>a way through large businesses returns the favor the community has given to them, supporting their innovations and patronizing their products and services </a:t>
            </a:r>
          </a:p>
          <a:p>
            <a:pPr algn="just"/>
            <a:r>
              <a:rPr lang="en-US" sz="2600" cap="none" dirty="0" smtClean="0">
                <a:latin typeface="Times New Roman" panose="02020603050405020304" pitchFamily="18" charset="0"/>
                <a:cs typeface="Times New Roman" panose="02020603050405020304" pitchFamily="18" charset="0"/>
              </a:rPr>
              <a:t>can bring along a variety of competitive advantages such as enhanced access to markets, increased in sales and profits, to sustain the customer loyalty, and to improve the image and reputation of the company </a:t>
            </a:r>
          </a:p>
          <a:p>
            <a:pPr algn="just"/>
            <a:r>
              <a:rPr lang="en-US" sz="2600" cap="none" dirty="0" smtClean="0">
                <a:latin typeface="Times New Roman" panose="02020603050405020304" pitchFamily="18" charset="0"/>
                <a:cs typeface="Times New Roman" panose="02020603050405020304" pitchFamily="18" charset="0"/>
              </a:rPr>
              <a:t>also provides safeguard for the environment </a:t>
            </a:r>
            <a:endParaRPr lang="en-US" sz="2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241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1" y="328231"/>
            <a:ext cx="10364451" cy="55714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EXERCISE:</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0" y="1118521"/>
            <a:ext cx="10232571" cy="5254172"/>
          </a:xfrm>
        </p:spPr>
        <p:txBody>
          <a:bodyPr>
            <a:noAutofit/>
          </a:bodyPr>
          <a:lstStyle/>
          <a:p>
            <a:pPr marL="0" indent="0" algn="just">
              <a:lnSpc>
                <a:spcPct val="100000"/>
              </a:lnSpc>
              <a:buNone/>
            </a:pPr>
            <a:r>
              <a:rPr lang="en-US" sz="2600" b="1" cap="none" dirty="0" smtClean="0">
                <a:latin typeface="Times New Roman" panose="02020603050405020304" pitchFamily="18" charset="0"/>
                <a:cs typeface="Times New Roman" panose="02020603050405020304" pitchFamily="18" charset="0"/>
              </a:rPr>
              <a:t>DIRECTIONS: Indicate whether statements are TRUE or FALSE. Write TRUE if the statements are correct and FALSE if statements are incorrect. </a:t>
            </a:r>
          </a:p>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__________1. Employees are affected by the decisions of the management.</a:t>
            </a:r>
          </a:p>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__________2. Competitive market refers to a place where there are numerous producers compete with one another to provide goods and services to consumers.</a:t>
            </a:r>
          </a:p>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__________3. Newly established businesses have an impact also to the government due to the fees on the permits or licenses to operate and taxes imposed on the incomes of the businesses.</a:t>
            </a:r>
          </a:p>
          <a:p>
            <a:pPr marL="0" indent="0" algn="just">
              <a:lnSpc>
                <a:spcPct val="100000"/>
              </a:lnSpc>
              <a:buNone/>
            </a:pPr>
            <a:r>
              <a:rPr lang="en-US" sz="2600" cap="none" dirty="0">
                <a:latin typeface="Times New Roman" panose="02020603050405020304" pitchFamily="18" charset="0"/>
                <a:cs typeface="Times New Roman" panose="02020603050405020304" pitchFamily="18" charset="0"/>
              </a:rPr>
              <a:t>__________4. Even without the taxes and collected fees from the general public, the government can continue to exist.</a:t>
            </a:r>
          </a:p>
          <a:p>
            <a:pPr marL="0" indent="0" algn="just">
              <a:lnSpc>
                <a:spcPct val="100000"/>
              </a:lnSpc>
              <a:buNone/>
            </a:pPr>
            <a:endParaRPr lang="en-US" sz="2600" cap="none"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916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1" y="328231"/>
            <a:ext cx="10364451" cy="55714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EXERCISE:</a:t>
            </a:r>
            <a:endParaRPr lang="en-US" sz="240000" b="1" i="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79710" y="1118521"/>
            <a:ext cx="10232571" cy="5254172"/>
          </a:xfrm>
        </p:spPr>
        <p:txBody>
          <a:bodyPr>
            <a:noAutofit/>
          </a:bodyPr>
          <a:lstStyle/>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__________5. Taxes are the government’s main instrument to promote its objective in different aspects such as socio-economic objectives, promote welfare of the public, and others.</a:t>
            </a:r>
          </a:p>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__________6. A record of all economic transactions between a country and the rest of the world refers to balance of payments.</a:t>
            </a:r>
          </a:p>
          <a:p>
            <a:pPr marL="0" indent="0" algn="just">
              <a:lnSpc>
                <a:spcPct val="100000"/>
              </a:lnSpc>
              <a:buNone/>
            </a:pPr>
            <a:r>
              <a:rPr lang="en-US" sz="2600" cap="none" dirty="0" smtClean="0">
                <a:latin typeface="Times New Roman" panose="02020603050405020304" pitchFamily="18" charset="0"/>
                <a:cs typeface="Times New Roman" panose="02020603050405020304" pitchFamily="18" charset="0"/>
              </a:rPr>
              <a:t>__________7. The greater the average number of members per household, the greater the demand for the product and services.</a:t>
            </a:r>
          </a:p>
          <a:p>
            <a:pPr marL="0" indent="0" algn="just">
              <a:lnSpc>
                <a:spcPct val="100000"/>
              </a:lnSpc>
              <a:buNone/>
            </a:pPr>
            <a:r>
              <a:rPr lang="en-US" sz="2600" cap="none" dirty="0">
                <a:latin typeface="Times New Roman" panose="02020603050405020304" pitchFamily="18" charset="0"/>
                <a:cs typeface="Times New Roman" panose="02020603050405020304" pitchFamily="18" charset="0"/>
              </a:rPr>
              <a:t>__________8. Producers are the one who make demands in the market.</a:t>
            </a:r>
          </a:p>
          <a:p>
            <a:pPr marL="0" indent="0" algn="just">
              <a:lnSpc>
                <a:spcPct val="100000"/>
              </a:lnSpc>
              <a:buNone/>
            </a:pPr>
            <a:r>
              <a:rPr lang="en-US" sz="2600" cap="none" dirty="0">
                <a:latin typeface="Times New Roman" panose="02020603050405020304" pitchFamily="18" charset="0"/>
                <a:cs typeface="Times New Roman" panose="02020603050405020304" pitchFamily="18" charset="0"/>
              </a:rPr>
              <a:t>__________9. BOP is on a surplus if imports exceeded exports.</a:t>
            </a:r>
          </a:p>
          <a:p>
            <a:pPr marL="0" indent="0" algn="just">
              <a:lnSpc>
                <a:spcPct val="100000"/>
              </a:lnSpc>
              <a:buNone/>
            </a:pPr>
            <a:r>
              <a:rPr lang="en-US" sz="2600" cap="none" dirty="0">
                <a:latin typeface="Times New Roman" panose="02020603050405020304" pitchFamily="18" charset="0"/>
                <a:cs typeface="Times New Roman" panose="02020603050405020304" pitchFamily="18" charset="0"/>
              </a:rPr>
              <a:t>__________10. It is best for the country to import more than export.</a:t>
            </a:r>
          </a:p>
          <a:p>
            <a:pPr marL="0" indent="0" algn="just">
              <a:lnSpc>
                <a:spcPct val="100000"/>
              </a:lnSpc>
              <a:buNone/>
            </a:pPr>
            <a:endParaRPr lang="en-US" sz="2800" cap="none"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600" cap="none"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79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1" y="328231"/>
            <a:ext cx="10364451" cy="55714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REFLECTION: (GROUP ACTIVITY)</a:t>
            </a:r>
            <a:endParaRPr lang="en-US" sz="240000" b="1" i="1"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3"/>
          <a:stretch>
            <a:fillRect/>
          </a:stretch>
        </p:blipFill>
        <p:spPr>
          <a:xfrm>
            <a:off x="2736777" y="1759539"/>
            <a:ext cx="6718433" cy="4868831"/>
          </a:xfrm>
          <a:prstGeom prst="rect">
            <a:avLst/>
          </a:prstGeom>
          <a:effectLst>
            <a:outerShdw blurRad="63500" sx="102000" sy="102000" algn="ctr" rotWithShape="0">
              <a:prstClr val="black">
                <a:alpha val="40000"/>
              </a:prstClr>
            </a:outerShdw>
          </a:effectLst>
        </p:spPr>
      </p:pic>
      <p:sp>
        <p:nvSpPr>
          <p:cNvPr id="6" name="Rectangle 5"/>
          <p:cNvSpPr/>
          <p:nvPr/>
        </p:nvSpPr>
        <p:spPr>
          <a:xfrm>
            <a:off x="727599" y="1060845"/>
            <a:ext cx="10736790" cy="523220"/>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Discuss the positive impacts of SM to the community and to the country.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8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Socio-Economic Factors Affecting Business and Industry</a:t>
            </a:r>
            <a:endParaRPr lang="en-US" dirty="0"/>
          </a:p>
        </p:txBody>
      </p:sp>
      <p:sp>
        <p:nvSpPr>
          <p:cNvPr id="3" name="Content Placeholder 2"/>
          <p:cNvSpPr>
            <a:spLocks noGrp="1"/>
          </p:cNvSpPr>
          <p:nvPr>
            <p:ph sz="quarter" idx="13"/>
          </p:nvPr>
        </p:nvSpPr>
        <p:spPr>
          <a:xfrm>
            <a:off x="914400" y="3390900"/>
            <a:ext cx="10363826" cy="2805247"/>
          </a:xfrm>
        </p:spPr>
        <p:txBody>
          <a:bodyPr>
            <a:normAutofit/>
          </a:bodyPr>
          <a:lstStyle/>
          <a:p>
            <a:pPr marL="0" indent="0" algn="ctr">
              <a:buNone/>
            </a:pPr>
            <a:r>
              <a:rPr lang="en-US" sz="8000" b="1" dirty="0" smtClean="0">
                <a:latin typeface="Times New Roman" panose="02020603050405020304" pitchFamily="18" charset="0"/>
                <a:cs typeface="Times New Roman" panose="02020603050405020304" pitchFamily="18" charset="0"/>
              </a:rPr>
              <a:t>GOVERNMENT</a:t>
            </a:r>
            <a:endParaRPr lang="en-US" sz="239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54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83035"/>
            <a:ext cx="10364451" cy="742202"/>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lum contrast="20000"/>
          </a:blip>
          <a:stretch>
            <a:fillRect/>
          </a:stretch>
        </p:blipFill>
        <p:spPr>
          <a:xfrm>
            <a:off x="1238742" y="1025237"/>
            <a:ext cx="9714514" cy="4821382"/>
          </a:xfrm>
          <a:prstGeom prst="rect">
            <a:avLst/>
          </a:prstGeom>
          <a:effectLst>
            <a:outerShdw blurRad="63500" sx="102000" sy="102000" algn="ctr" rotWithShape="0">
              <a:prstClr val="black">
                <a:alpha val="40000"/>
              </a:prstClr>
            </a:outerShdw>
          </a:effectLst>
        </p:spPr>
      </p:pic>
      <p:sp>
        <p:nvSpPr>
          <p:cNvPr id="6" name="Rectangle 5"/>
          <p:cNvSpPr/>
          <p:nvPr/>
        </p:nvSpPr>
        <p:spPr>
          <a:xfrm>
            <a:off x="3047999" y="5942490"/>
            <a:ext cx="5514110" cy="707886"/>
          </a:xfrm>
          <a:prstGeom prst="rect">
            <a:avLst/>
          </a:prstGeom>
        </p:spPr>
        <p:txBody>
          <a:bodyPr wrap="square">
            <a:spAutoFit/>
          </a:bodyPr>
          <a:lstStyle/>
          <a:p>
            <a:pPr algn="ctr"/>
            <a:r>
              <a:rPr lang="en-US" sz="2000" dirty="0">
                <a:solidFill>
                  <a:srgbClr val="000000"/>
                </a:solidFill>
                <a:latin typeface="Times New Roman" panose="02020603050405020304" pitchFamily="18" charset="0"/>
                <a:cs typeface="Times New Roman" panose="02020603050405020304" pitchFamily="18" charset="0"/>
              </a:rPr>
              <a:t>Illustration 1.1 </a:t>
            </a:r>
            <a:r>
              <a:rPr lang="en-US" sz="2000" b="1" dirty="0">
                <a:solidFill>
                  <a:srgbClr val="000000"/>
                </a:solidFill>
                <a:latin typeface="Times New Roman" panose="02020603050405020304" pitchFamily="18" charset="0"/>
                <a:cs typeface="Times New Roman" panose="02020603050405020304" pitchFamily="18" charset="0"/>
              </a:rPr>
              <a:t>Proposed 2019 Budget, By Sector </a:t>
            </a:r>
            <a:endParaRPr lang="en-US" sz="2000" dirty="0">
              <a:solidFill>
                <a:srgbClr val="000000"/>
              </a:solidFill>
              <a:latin typeface="Times New Roman" panose="02020603050405020304" pitchFamily="18" charset="0"/>
              <a:cs typeface="Times New Roman" panose="02020603050405020304" pitchFamily="18" charset="0"/>
            </a:endParaRPr>
          </a:p>
          <a:p>
            <a:pPr algn="ctr"/>
            <a:r>
              <a:rPr lang="en-US" sz="2000" dirty="0">
                <a:solidFill>
                  <a:srgbClr val="000000"/>
                </a:solidFill>
                <a:latin typeface="Times New Roman" panose="02020603050405020304" pitchFamily="18" charset="0"/>
                <a:cs typeface="Times New Roman" panose="02020603050405020304" pitchFamily="18" charset="0"/>
              </a:rPr>
              <a:t>Source: Department of Budget and Management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47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p>
        </p:txBody>
      </p:sp>
      <p:sp>
        <p:nvSpPr>
          <p:cNvPr id="3" name="Content Placeholder 2"/>
          <p:cNvSpPr>
            <a:spLocks noGrp="1"/>
          </p:cNvSpPr>
          <p:nvPr>
            <p:ph sz="quarter" idx="13"/>
          </p:nvPr>
        </p:nvSpPr>
        <p:spPr>
          <a:xfrm>
            <a:off x="913775" y="1995055"/>
            <a:ext cx="10363826" cy="3449781"/>
          </a:xfrm>
        </p:spPr>
        <p:txBody>
          <a:bodyPr>
            <a:noAutofit/>
          </a:bodyPr>
          <a:lstStyle/>
          <a:p>
            <a:pPr marL="0" indent="0" algn="just">
              <a:buNone/>
            </a:pPr>
            <a:r>
              <a:rPr lang="en-US" sz="3600" cap="none" dirty="0">
                <a:latin typeface="Times New Roman" panose="02020603050405020304" pitchFamily="18" charset="0"/>
                <a:cs typeface="Times New Roman" panose="02020603050405020304" pitchFamily="18" charset="0"/>
              </a:rPr>
              <a:t>	</a:t>
            </a:r>
            <a:r>
              <a:rPr lang="en-US" sz="4000" cap="none" dirty="0" smtClean="0">
                <a:latin typeface="Times New Roman" panose="02020603050405020304" pitchFamily="18" charset="0"/>
                <a:cs typeface="Times New Roman" panose="02020603050405020304" pitchFamily="18" charset="0"/>
              </a:rPr>
              <a:t>A government budget is a </a:t>
            </a:r>
            <a:r>
              <a:rPr lang="en-US" sz="4000" b="1" cap="none" dirty="0" smtClean="0">
                <a:latin typeface="Times New Roman" panose="02020603050405020304" pitchFamily="18" charset="0"/>
                <a:cs typeface="Times New Roman" panose="02020603050405020304" pitchFamily="18" charset="0"/>
              </a:rPr>
              <a:t>financial plan </a:t>
            </a:r>
            <a:r>
              <a:rPr lang="en-US" sz="4000" cap="none" dirty="0" smtClean="0">
                <a:latin typeface="Times New Roman" panose="02020603050405020304" pitchFamily="18" charset="0"/>
                <a:cs typeface="Times New Roman" panose="02020603050405020304" pitchFamily="18" charset="0"/>
              </a:rPr>
              <a:t>of a government for a specified period of time, most of the time in a fiscal year, which </a:t>
            </a:r>
            <a:r>
              <a:rPr lang="en-US" sz="4000" b="1" cap="none" dirty="0" smtClean="0">
                <a:latin typeface="Times New Roman" panose="02020603050405020304" pitchFamily="18" charset="0"/>
                <a:cs typeface="Times New Roman" panose="02020603050405020304" pitchFamily="18" charset="0"/>
              </a:rPr>
              <a:t>exhibit the resources available and how will it be collected and spend over the year</a:t>
            </a:r>
            <a:r>
              <a:rPr lang="en-US" sz="4000" cap="none" dirty="0" smtClean="0">
                <a:latin typeface="Times New Roman" panose="02020603050405020304" pitchFamily="18" charset="0"/>
                <a:cs typeface="Times New Roman" panose="02020603050405020304" pitchFamily="18" charset="0"/>
              </a:rPr>
              <a:t>.</a:t>
            </a:r>
            <a:endParaRPr lang="en-US" sz="199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30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p>
        </p:txBody>
      </p:sp>
      <p:sp>
        <p:nvSpPr>
          <p:cNvPr id="3" name="Content Placeholder 2"/>
          <p:cNvSpPr>
            <a:spLocks noGrp="1"/>
          </p:cNvSpPr>
          <p:nvPr>
            <p:ph sz="quarter" idx="13"/>
          </p:nvPr>
        </p:nvSpPr>
        <p:spPr>
          <a:xfrm>
            <a:off x="914400" y="2216728"/>
            <a:ext cx="10363826" cy="3075710"/>
          </a:xfrm>
        </p:spPr>
        <p:txBody>
          <a:bodyPr>
            <a:noAutofit/>
          </a:bodyPr>
          <a:lstStyle/>
          <a:p>
            <a:pPr marL="0" indent="0" algn="just">
              <a:buNone/>
            </a:pPr>
            <a:r>
              <a:rPr lang="en-US" sz="4000" cap="none" dirty="0">
                <a:latin typeface="Times New Roman" panose="02020603050405020304" pitchFamily="18" charset="0"/>
                <a:cs typeface="Times New Roman" panose="02020603050405020304" pitchFamily="18" charset="0"/>
              </a:rPr>
              <a:t>	</a:t>
            </a:r>
            <a:r>
              <a:rPr lang="en-US" sz="4000" cap="none" dirty="0" smtClean="0">
                <a:latin typeface="Times New Roman" panose="02020603050405020304" pitchFamily="18" charset="0"/>
                <a:cs typeface="Times New Roman" panose="02020603050405020304" pitchFamily="18" charset="0"/>
              </a:rPr>
              <a:t>The </a:t>
            </a:r>
            <a:r>
              <a:rPr lang="en-US" sz="4000" b="1" cap="none" dirty="0" smtClean="0">
                <a:latin typeface="Times New Roman" panose="02020603050405020304" pitchFamily="18" charset="0"/>
                <a:cs typeface="Times New Roman" panose="02020603050405020304" pitchFamily="18" charset="0"/>
              </a:rPr>
              <a:t>budget</a:t>
            </a:r>
            <a:r>
              <a:rPr lang="en-US" sz="4000" cap="none" dirty="0" smtClean="0">
                <a:latin typeface="Times New Roman" panose="02020603050405020304" pitchFamily="18" charset="0"/>
                <a:cs typeface="Times New Roman" panose="02020603050405020304" pitchFamily="18" charset="0"/>
              </a:rPr>
              <a:t> is the </a:t>
            </a:r>
            <a:r>
              <a:rPr lang="en-US" sz="4000" b="1" cap="none" dirty="0" smtClean="0">
                <a:latin typeface="Times New Roman" panose="02020603050405020304" pitchFamily="18" charset="0"/>
                <a:cs typeface="Times New Roman" panose="02020603050405020304" pitchFamily="18" charset="0"/>
              </a:rPr>
              <a:t>government’s main instrument</a:t>
            </a:r>
            <a:r>
              <a:rPr lang="en-US" sz="4000" cap="none" dirty="0" smtClean="0">
                <a:latin typeface="Times New Roman" panose="02020603050405020304" pitchFamily="18" charset="0"/>
                <a:cs typeface="Times New Roman" panose="02020603050405020304" pitchFamily="18" charset="0"/>
              </a:rPr>
              <a:t> to promote its objective in different aspects such as socio-economic objectives, promote welfare of the public, and others.</a:t>
            </a:r>
            <a:endParaRPr lang="en-US" sz="199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90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83035"/>
            <a:ext cx="10364451" cy="742202"/>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762248" y="6055634"/>
            <a:ext cx="6667502"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Illustration 1.2 </a:t>
            </a:r>
            <a:r>
              <a:rPr lang="en-US" b="1" dirty="0">
                <a:latin typeface="Times New Roman" panose="02020603050405020304" pitchFamily="18" charset="0"/>
                <a:cs typeface="Times New Roman" panose="02020603050405020304" pitchFamily="18" charset="0"/>
              </a:rPr>
              <a:t>Proposed 2019 Budget, By Major Expense Items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Source: Department of Budget and Management </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lum contrast="20000"/>
          </a:blip>
          <a:stretch>
            <a:fillRect/>
          </a:stretch>
        </p:blipFill>
        <p:spPr>
          <a:xfrm>
            <a:off x="1640302" y="982781"/>
            <a:ext cx="8911393" cy="50728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685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lstStyle/>
          <a:p>
            <a:r>
              <a:rPr lang="en-US" b="1" dirty="0">
                <a:latin typeface="Times New Roman" panose="02020603050405020304" pitchFamily="18" charset="0"/>
                <a:cs typeface="Times New Roman" panose="02020603050405020304" pitchFamily="18" charset="0"/>
              </a:rPr>
              <a:t>GOVERNMENT IMPACT ON BUSINESS</a:t>
            </a:r>
            <a:endParaRPr lang="en-US" dirty="0"/>
          </a:p>
        </p:txBody>
      </p:sp>
      <p:sp>
        <p:nvSpPr>
          <p:cNvPr id="3" name="Content Placeholder 2"/>
          <p:cNvSpPr>
            <a:spLocks noGrp="1"/>
          </p:cNvSpPr>
          <p:nvPr>
            <p:ph sz="quarter" idx="13"/>
          </p:nvPr>
        </p:nvSpPr>
        <p:spPr>
          <a:xfrm>
            <a:off x="913775" y="1454728"/>
            <a:ext cx="10363826" cy="4742872"/>
          </a:xfrm>
        </p:spPr>
        <p:txBody>
          <a:bodyPr>
            <a:noAutofit/>
          </a:bodyPr>
          <a:lstStyle/>
          <a:p>
            <a:pPr marL="0" indent="0" algn="just">
              <a:buNone/>
            </a:pPr>
            <a:r>
              <a:rPr lang="en-US" sz="3600" cap="none" dirty="0" smtClean="0">
                <a:latin typeface="Times New Roman" panose="02020603050405020304" pitchFamily="18" charset="0"/>
                <a:cs typeface="Times New Roman" panose="02020603050405020304" pitchFamily="18" charset="0"/>
              </a:rPr>
              <a:t>Top priority is personnel services expense which represents the fund for the payment of the following: </a:t>
            </a:r>
          </a:p>
          <a:p>
            <a:pPr marL="0" indent="0" algn="just">
              <a:buNone/>
            </a:pPr>
            <a:r>
              <a:rPr lang="en-US" sz="3600" cap="none" dirty="0" smtClean="0">
                <a:latin typeface="Times New Roman" panose="02020603050405020304" pitchFamily="18" charset="0"/>
                <a:cs typeface="Times New Roman" panose="02020603050405020304" pitchFamily="18" charset="0"/>
              </a:rPr>
              <a:t>1. Salaries, wages and other kinds of compensation of all the government employees regardless of status </a:t>
            </a:r>
          </a:p>
          <a:p>
            <a:pPr marL="0" indent="0" algn="just">
              <a:buNone/>
            </a:pPr>
            <a:r>
              <a:rPr lang="en-US" sz="3600" cap="none" dirty="0" smtClean="0">
                <a:latin typeface="Times New Roman" panose="02020603050405020304" pitchFamily="18" charset="0"/>
                <a:cs typeface="Times New Roman" panose="02020603050405020304" pitchFamily="18" charset="0"/>
              </a:rPr>
              <a:t>2. Hiring of additional teachers, police officers, and jail guards </a:t>
            </a:r>
          </a:p>
          <a:p>
            <a:pPr marL="0" indent="0" algn="just">
              <a:buNone/>
            </a:pPr>
            <a:r>
              <a:rPr lang="en-US" sz="3600" cap="none" dirty="0" smtClean="0">
                <a:latin typeface="Times New Roman" panose="02020603050405020304" pitchFamily="18" charset="0"/>
                <a:cs typeface="Times New Roman" panose="02020603050405020304" pitchFamily="18" charset="0"/>
              </a:rPr>
              <a:t>3. Pensions of military/uniformed personnel </a:t>
            </a:r>
            <a:endParaRPr lang="en-US" sz="36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565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16892319"/>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7240</TotalTime>
  <Words>1990</Words>
  <Application>Microsoft Office PowerPoint</Application>
  <PresentationFormat>Widescreen</PresentationFormat>
  <Paragraphs>175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Tw Cen MT</vt:lpstr>
      <vt:lpstr>Droplet</vt:lpstr>
      <vt:lpstr>Effects of the Various Socio-Economic Factors Affecting Business and Industry </vt:lpstr>
      <vt:lpstr>Socio-Economic Factors Affecting Business and Industry</vt:lpstr>
      <vt:lpstr>Socio-Economic Factors Affecting Business and Industry</vt:lpstr>
      <vt:lpstr>Socio-Economic Factors Affecting Business and Industry</vt:lpstr>
      <vt:lpstr>GOVERNMENT IMPACT ON BUSINESS</vt:lpstr>
      <vt:lpstr>GOVERNMENT IMPACT ON BUSINESS</vt:lpstr>
      <vt:lpstr>GOVERNMENT IMPACT ON BUSINESS</vt:lpstr>
      <vt:lpstr>GOVERNMENT IMPACT ON BUSINESS</vt:lpstr>
      <vt:lpstr>GOVERNMENT IMPACT ON BUSINESS</vt:lpstr>
      <vt:lpstr>GOVERNMENT IMPACT ON BUSINESS</vt:lpstr>
      <vt:lpstr>Socio-Economic Factors Affecting Business and Industry</vt:lpstr>
      <vt:lpstr>HOUSEHOLD IMPACT ON BUSINESS </vt:lpstr>
      <vt:lpstr>HOUSEHOLD IMPACT ON BUSINESS </vt:lpstr>
      <vt:lpstr>Socio-Economic Factors Affecting Business and Industry</vt:lpstr>
      <vt:lpstr>TRADE AND CAPITAL FLOWS  IMPACT ON BUSINESS </vt:lpstr>
      <vt:lpstr>TRADE AND CAPITAL FLOWS  IMPACT ON BUSINESS </vt:lpstr>
      <vt:lpstr>TRADE AND CAPITAL FLOWS  IMPACT ON BUSINESS </vt:lpstr>
      <vt:lpstr>TRADE AND CAPITAL FLOWS  IMPACT ON BUSINESS </vt:lpstr>
      <vt:lpstr>Socio-Economic IMPACT OF Business IN THE COMMUNITY</vt:lpstr>
      <vt:lpstr>Socio-Economic IMPACT OF Business IN THE COMMUNITY</vt:lpstr>
      <vt:lpstr>Socio-Economic IMPACT OF Business IN THE COMMUNITY</vt:lpstr>
      <vt:lpstr>Socio-Economic IMPACT OF Business IN THE COMMUNITY</vt:lpstr>
      <vt:lpstr>IMPACT ON THE CONSUMER </vt:lpstr>
      <vt:lpstr>IMPACT ON THE CONSUMER </vt:lpstr>
      <vt:lpstr>Socio-Economic IMPACT OF Business IN THE COMMUNITY</vt:lpstr>
      <vt:lpstr>IMPACT ON SUPPLIERS AND INVESTORS </vt:lpstr>
      <vt:lpstr>Socio-Economic IMPACT OF Business IN THE COMMUNITY</vt:lpstr>
      <vt:lpstr>IMPACT TO THE GOVERNMENT </vt:lpstr>
      <vt:lpstr>IMPACT TO THE GOVERNMENT </vt:lpstr>
      <vt:lpstr>IMPACT TO THE GOVERNMENT </vt:lpstr>
      <vt:lpstr>Socio-Economic IMPACT OF Business IN THE COMMUNITY</vt:lpstr>
      <vt:lpstr>IMPACT ON HOUSEHOLDS</vt:lpstr>
      <vt:lpstr>Socio-Economic IMPACT OF Business IN THE COMMUNITY</vt:lpstr>
      <vt:lpstr>IMPACT ON THE COMMUNITY</vt:lpstr>
      <vt:lpstr>EXERCISE:</vt:lpstr>
      <vt:lpstr>EXERCISE:</vt:lpstr>
      <vt:lpstr>REFLECTION: (GROUP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Factors Affecting Business and Industry</dc:title>
  <dc:creator>KHRISELLE MAE ASUNCION BETING</dc:creator>
  <cp:lastModifiedBy>KHRISELLE MAE ASUNCION BETING</cp:lastModifiedBy>
  <cp:revision>24</cp:revision>
  <cp:lastPrinted>2022-11-28T08:01:56Z</cp:lastPrinted>
  <dcterms:created xsi:type="dcterms:W3CDTF">2022-11-24T08:10:27Z</dcterms:created>
  <dcterms:modified xsi:type="dcterms:W3CDTF">2022-11-29T08:51:27Z</dcterms:modified>
</cp:coreProperties>
</file>