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Arial Black"/>
      <p:regular r:id="rId25"/>
    </p:embeddedFont>
    <p:embeddedFont>
      <p:font typeface="Century Gothic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regular.fntdata"/><Relationship Id="rId25" Type="http://schemas.openxmlformats.org/officeDocument/2006/relationships/font" Target="fonts/ArialBlack-regular.fntdata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enturyGothic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1615440" y="297729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6600"/>
              <a:buFont typeface="Arial Black"/>
              <a:buNone/>
            </a:pPr>
            <a:r>
              <a:rPr b="1" lang="en-PH" sz="6600">
                <a:solidFill>
                  <a:srgbClr val="003300"/>
                </a:solidFill>
                <a:latin typeface="Arial Black"/>
                <a:ea typeface="Arial Black"/>
                <a:cs typeface="Arial Black"/>
                <a:sym typeface="Arial Black"/>
              </a:rPr>
              <a:t>Contemporary Economic Issues Facing the Filipino Entrepreneur</a:t>
            </a:r>
            <a:endParaRPr b="1" sz="6600">
              <a:solidFill>
                <a:srgbClr val="0033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Current Problems of Filipino Entrepreneurs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420187" y="2086882"/>
            <a:ext cx="1063098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Inadequate access to technology,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Financing capital, 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Marketing advice and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Logistical problems in setting up and maintaining their competitiveness in their community.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Taxes in the Philippines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 rotWithShape="1">
          <a:blip r:embed="rId4">
            <a:alphaModFix/>
          </a:blip>
          <a:srcRect b="25334" l="10762" r="0" t="27998"/>
          <a:stretch/>
        </p:blipFill>
        <p:spPr>
          <a:xfrm>
            <a:off x="218803" y="2181497"/>
            <a:ext cx="10824397" cy="424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Types of Business Taxes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 rotWithShape="1">
          <a:blip r:embed="rId4">
            <a:alphaModFix/>
          </a:blip>
          <a:srcRect b="12381" l="3620" r="3522" t="32381"/>
          <a:stretch/>
        </p:blipFill>
        <p:spPr>
          <a:xfrm>
            <a:off x="235132" y="1894113"/>
            <a:ext cx="10803887" cy="4820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Types of Business Taxes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 rotWithShape="1">
          <a:blip r:embed="rId4">
            <a:alphaModFix/>
          </a:blip>
          <a:srcRect b="15386" l="16904" r="8380" t="30970"/>
          <a:stretch/>
        </p:blipFill>
        <p:spPr>
          <a:xfrm>
            <a:off x="1097279" y="1998617"/>
            <a:ext cx="9326881" cy="472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Types of Business Taxes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 rotWithShape="1">
          <a:blip r:embed="rId4">
            <a:alphaModFix/>
          </a:blip>
          <a:srcRect b="27618" l="18905" r="0" t="28381"/>
          <a:stretch/>
        </p:blipFill>
        <p:spPr>
          <a:xfrm>
            <a:off x="457198" y="2181498"/>
            <a:ext cx="10529150" cy="428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Types of Business Taxes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 b="10285" l="15191" r="2524" t="29905"/>
          <a:stretch/>
        </p:blipFill>
        <p:spPr>
          <a:xfrm>
            <a:off x="1556658" y="1920241"/>
            <a:ext cx="8763000" cy="477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Effects of High Taxes on Business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 rotWithShape="1">
          <a:blip r:embed="rId4">
            <a:alphaModFix/>
          </a:blip>
          <a:srcRect b="24380" l="23619" r="0" t="27809"/>
          <a:stretch/>
        </p:blipFill>
        <p:spPr>
          <a:xfrm>
            <a:off x="888272" y="2024743"/>
            <a:ext cx="973902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Effects of High Taxes on Business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80" name="Google Shape;180;p29"/>
          <p:cNvPicPr preferRelativeResize="0"/>
          <p:nvPr/>
        </p:nvPicPr>
        <p:blipFill rotWithShape="1">
          <a:blip r:embed="rId4">
            <a:alphaModFix/>
          </a:blip>
          <a:srcRect b="12189" l="19333" r="1665" t="30857"/>
          <a:stretch/>
        </p:blipFill>
        <p:spPr>
          <a:xfrm>
            <a:off x="1371599" y="1867987"/>
            <a:ext cx="8974183" cy="485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Effects of High Taxes on Business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4">
            <a:alphaModFix/>
          </a:blip>
          <a:srcRect b="1713" l="7475" r="3381" t="54285"/>
          <a:stretch/>
        </p:blipFill>
        <p:spPr>
          <a:xfrm>
            <a:off x="587826" y="2351313"/>
            <a:ext cx="10409575" cy="385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Effects of High Taxes on Business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92" name="Google Shape;192;p31"/>
          <p:cNvPicPr preferRelativeResize="0"/>
          <p:nvPr/>
        </p:nvPicPr>
        <p:blipFill rotWithShape="1">
          <a:blip r:embed="rId4">
            <a:alphaModFix/>
          </a:blip>
          <a:srcRect b="14879" l="11762" r="0" t="38293"/>
          <a:stretch/>
        </p:blipFill>
        <p:spPr>
          <a:xfrm>
            <a:off x="326570" y="2220685"/>
            <a:ext cx="10666814" cy="407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838200" y="7831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4400"/>
              <a:buFont typeface="Arial Black"/>
              <a:buNone/>
            </a:pPr>
            <a:r>
              <a:rPr lang="en-PH">
                <a:solidFill>
                  <a:srgbClr val="003300"/>
                </a:solidFill>
                <a:latin typeface="Arial Black"/>
                <a:ea typeface="Arial Black"/>
                <a:cs typeface="Arial Black"/>
                <a:sym typeface="Arial Black"/>
              </a:rPr>
              <a:t>Objectives:</a:t>
            </a:r>
            <a:endParaRPr>
              <a:solidFill>
                <a:srgbClr val="0033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838200" y="22958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Analyze the effects of contemporary issues affecting business;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Identify the different challenges faced by Filipino entrepreneurs; and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Discuss the different determinants of investments.</a:t>
            </a:r>
            <a:endParaRPr b="1"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ctrTitle"/>
          </p:nvPr>
        </p:nvSpPr>
        <p:spPr>
          <a:xfrm>
            <a:off x="1576251" y="227189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6600"/>
              <a:buFont typeface="Arial Black"/>
              <a:buNone/>
            </a:pPr>
            <a:r>
              <a:rPr b="1" lang="en-PH" sz="6600">
                <a:solidFill>
                  <a:srgbClr val="003300"/>
                </a:solidFill>
                <a:latin typeface="Arial Black"/>
                <a:ea typeface="Arial Black"/>
                <a:cs typeface="Arial Black"/>
                <a:sym typeface="Arial Black"/>
              </a:rPr>
              <a:t>Thank you for listening!</a:t>
            </a:r>
            <a:endParaRPr b="1" sz="6600">
              <a:solidFill>
                <a:srgbClr val="0033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785949" y="169182"/>
            <a:ext cx="814904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Entrepreneurship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838200" y="22958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n-PH" sz="4400">
                <a:latin typeface="Century Gothic"/>
                <a:ea typeface="Century Gothic"/>
                <a:cs typeface="Century Gothic"/>
                <a:sym typeface="Century Gothic"/>
              </a:rPr>
              <a:t>It is a way of giving individuals access to better lives not only for themselves but for their family as a whole.</a:t>
            </a:r>
            <a:endParaRPr b="1"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785949" y="169182"/>
            <a:ext cx="814904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Investment and Interest Rates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4">
            <a:alphaModFix/>
          </a:blip>
          <a:srcRect b="1934" l="25746" r="32857" t="2064"/>
          <a:stretch/>
        </p:blipFill>
        <p:spPr>
          <a:xfrm rot="-5400000">
            <a:off x="4297573" y="-1343189"/>
            <a:ext cx="3357154" cy="1038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The Determinants of Investment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4">
            <a:alphaModFix/>
          </a:blip>
          <a:srcRect b="4411" l="29048" r="21174" t="13492"/>
          <a:stretch/>
        </p:blipFill>
        <p:spPr>
          <a:xfrm rot="-5400000">
            <a:off x="3806891" y="-593429"/>
            <a:ext cx="4389121" cy="965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The Determinants of Investment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4">
            <a:alphaModFix/>
          </a:blip>
          <a:srcRect b="5363" l="0" r="44032" t="14636"/>
          <a:stretch/>
        </p:blipFill>
        <p:spPr>
          <a:xfrm rot="-5400000">
            <a:off x="3710130" y="-93030"/>
            <a:ext cx="4586376" cy="8740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The Determinants of Investment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 rotWithShape="1">
          <a:blip r:embed="rId4">
            <a:alphaModFix/>
          </a:blip>
          <a:srcRect b="4031" l="7918" r="35701" t="8350"/>
          <a:stretch/>
        </p:blipFill>
        <p:spPr>
          <a:xfrm rot="-5400000">
            <a:off x="3578599" y="-456577"/>
            <a:ext cx="4677750" cy="969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The Determinants of Investment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/>
          </a:blip>
          <a:srcRect b="0" l="27131" r="30522" t="15777"/>
          <a:stretch/>
        </p:blipFill>
        <p:spPr>
          <a:xfrm rot="-5400000">
            <a:off x="3680413" y="-1107031"/>
            <a:ext cx="4023361" cy="10652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785949" y="169182"/>
            <a:ext cx="843642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Three Challenges for the Filipino</a:t>
            </a:r>
            <a:b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PH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Entrepreneurs</a:t>
            </a:r>
            <a:endParaRPr sz="3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2" name="Google Shape;132;p21"/>
          <p:cNvSpPr txBox="1"/>
          <p:nvPr>
            <p:ph idx="1" type="body"/>
          </p:nvPr>
        </p:nvSpPr>
        <p:spPr>
          <a:xfrm>
            <a:off x="420187" y="2086882"/>
            <a:ext cx="1063098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Government Licensing and Permits. </a:t>
            </a:r>
            <a:r>
              <a:rPr lang="en-PH" sz="3200">
                <a:latin typeface="Century Gothic"/>
                <a:ea typeface="Century Gothic"/>
                <a:cs typeface="Century Gothic"/>
                <a:sym typeface="Century Gothic"/>
              </a:rPr>
              <a:t>Entrepreneurs complain on how difficult to apply or renew with certain local government units.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Prohibitive Rental Rates and others Clauses in Malls. </a:t>
            </a:r>
            <a:r>
              <a:rPr lang="en-PH" sz="3200">
                <a:latin typeface="Century Gothic"/>
                <a:ea typeface="Century Gothic"/>
                <a:cs typeface="Century Gothic"/>
                <a:sym typeface="Century Gothic"/>
              </a:rPr>
              <a:t>There is no doubt that doing business in shopping malls has advantages.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b="1" lang="en-PH" sz="3200">
                <a:latin typeface="Century Gothic"/>
                <a:ea typeface="Century Gothic"/>
                <a:cs typeface="Century Gothic"/>
                <a:sym typeface="Century Gothic"/>
              </a:rPr>
              <a:t>There are many Who Have No Jobs. </a:t>
            </a:r>
            <a:r>
              <a:rPr lang="en-PH" sz="3200">
                <a:latin typeface="Century Gothic"/>
                <a:ea typeface="Century Gothic"/>
                <a:cs typeface="Century Gothic"/>
                <a:sym typeface="Century Gothic"/>
              </a:rPr>
              <a:t>Unemployment is high in the country. Every time there is a job fair, thousands queu under the heat if the sun or in mall corridors. </a:t>
            </a:r>
            <a:endParaRPr sz="3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