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9" r:id="rId7"/>
    <p:sldId id="262" r:id="rId8"/>
    <p:sldId id="263" r:id="rId9"/>
    <p:sldId id="266" r:id="rId10"/>
    <p:sldId id="267" r:id="rId11"/>
    <p:sldId id="26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International Business and Trade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Chapter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106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0370"/>
          </a:xfrm>
        </p:spPr>
        <p:txBody>
          <a:bodyPr/>
          <a:lstStyle/>
          <a:p>
            <a:r>
              <a:rPr lang="en-US" dirty="0" smtClean="0"/>
              <a:t>Problems of International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/>
              <a:t>Political and Legal Differences – </a:t>
            </a:r>
            <a:r>
              <a:rPr lang="en-US" sz="2400" dirty="0" smtClean="0"/>
              <a:t>The complexity generally increases as the number of countries in which a company does business increases.</a:t>
            </a:r>
          </a:p>
          <a:p>
            <a:pPr algn="just"/>
            <a:r>
              <a:rPr lang="en-US" sz="2400" b="1" dirty="0" smtClean="0"/>
              <a:t>Economic Differences- </a:t>
            </a:r>
            <a:r>
              <a:rPr lang="en-US" sz="2400" dirty="0" smtClean="0"/>
              <a:t>The Economic Environment may vary from country to country.</a:t>
            </a:r>
          </a:p>
          <a:p>
            <a:pPr algn="just"/>
            <a:r>
              <a:rPr lang="en-US" sz="2400" b="1" dirty="0" smtClean="0"/>
              <a:t>Differences in the Currency Unit- </a:t>
            </a:r>
            <a:r>
              <a:rPr lang="en-US" sz="2400" dirty="0" smtClean="0"/>
              <a:t>This may sometimes cause problems of currency convertibility, besides the problems of exchange rate fluctuations.</a:t>
            </a:r>
          </a:p>
          <a:p>
            <a:pPr algn="just"/>
            <a:r>
              <a:rPr lang="en-US" sz="2400" b="1" dirty="0"/>
              <a:t>Differences in the Language- </a:t>
            </a:r>
            <a:r>
              <a:rPr lang="en-US" sz="2400" dirty="0"/>
              <a:t>Even when the same language is used in different countries, the same words or terms may have different meanings.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7776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20140"/>
            <a:ext cx="8915400" cy="534924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/>
              <a:t>Differences in the Marketing Infrastructure- </a:t>
            </a:r>
            <a:r>
              <a:rPr lang="en-US" sz="2400" dirty="0" smtClean="0"/>
              <a:t>The Availability and Nature of the Marketing facilities available in different countries may vary widely. </a:t>
            </a:r>
          </a:p>
          <a:p>
            <a:pPr algn="just"/>
            <a:r>
              <a:rPr lang="en-US" sz="2400" b="1" dirty="0" smtClean="0"/>
              <a:t>Trade Restrictions- </a:t>
            </a:r>
            <a:r>
              <a:rPr lang="en-US" sz="2400" dirty="0" smtClean="0"/>
              <a:t>Particularly import controls, is a very important problem, which an international marketer faces.</a:t>
            </a:r>
          </a:p>
          <a:p>
            <a:pPr algn="just"/>
            <a:r>
              <a:rPr lang="en-US" sz="2400" b="1" dirty="0" smtClean="0"/>
              <a:t>High Cost of Distance- </a:t>
            </a:r>
            <a:r>
              <a:rPr lang="en-US" sz="2400" dirty="0" smtClean="0"/>
              <a:t>When the markets are far removed by distance, the transport cost become high and the time required for affecting the delivery tends to become longer. </a:t>
            </a:r>
          </a:p>
          <a:p>
            <a:pPr algn="just"/>
            <a:r>
              <a:rPr lang="en-US" sz="2400" b="1" dirty="0"/>
              <a:t>Differences in Trade Practices- </a:t>
            </a:r>
            <a:r>
              <a:rPr lang="en-US" sz="2400" dirty="0"/>
              <a:t>Trade Practices and customs may differ between two countries.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04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International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comprises a large growing portion of the world’s total business;</a:t>
            </a:r>
          </a:p>
          <a:p>
            <a:r>
              <a:rPr lang="en-US" sz="2400" dirty="0" smtClean="0"/>
              <a:t>All companies are affected by global events and competition.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445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930" y="805815"/>
            <a:ext cx="2095500" cy="1543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7350" y="2900362"/>
            <a:ext cx="1257300" cy="10572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7930" y="4919662"/>
            <a:ext cx="1457325" cy="1133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0437" y="805815"/>
            <a:ext cx="3829050" cy="1543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0437" y="4433886"/>
            <a:ext cx="3143250" cy="185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1600"/>
            <a:ext cx="8915400" cy="4539622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Refers to the operations of companies that conduct economic activities across national borders. It involves the production, purchase, and sale of goods and services in multiple countries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All commercial transactions private and government between two or more countries.</a:t>
            </a:r>
          </a:p>
          <a:p>
            <a:endParaRPr 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US" sz="39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International </a:t>
            </a:r>
            <a:r>
              <a:rPr lang="en-US" sz="39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Trade</a:t>
            </a:r>
            <a:endParaRPr lang="en-US" sz="3600" b="1" dirty="0"/>
          </a:p>
          <a:p>
            <a:pPr algn="just"/>
            <a:r>
              <a:rPr lang="en-US" sz="2400" dirty="0"/>
              <a:t>Involves the exchange of goods and services between countries, typically through imports and exports</a:t>
            </a:r>
          </a:p>
        </p:txBody>
      </p:sp>
    </p:spTree>
    <p:extLst>
      <p:ext uri="{BB962C8B-B14F-4D97-AF65-F5344CB8AC3E}">
        <p14:creationId xmlns:p14="http://schemas.microsoft.com/office/powerpoint/2010/main" val="231569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Globalization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Shift towards a more integrated and interdependent world economy</a:t>
            </a:r>
          </a:p>
          <a:p>
            <a:r>
              <a:rPr lang="en-US" sz="2400" dirty="0" smtClean="0"/>
              <a:t>Two components:</a:t>
            </a:r>
            <a:r>
              <a:rPr lang="en-US" dirty="0" smtClean="0"/>
              <a:t>	</a:t>
            </a:r>
          </a:p>
          <a:p>
            <a:pPr marL="457200" lvl="3" indent="0">
              <a:buNone/>
            </a:pPr>
            <a:r>
              <a:rPr lang="en-US" sz="2200" dirty="0" smtClean="0"/>
              <a:t>	The </a:t>
            </a:r>
            <a:r>
              <a:rPr lang="en-US" sz="2200" dirty="0"/>
              <a:t>Globalization of Markets</a:t>
            </a:r>
          </a:p>
          <a:p>
            <a:pPr marL="457200" lvl="3" indent="0">
              <a:buNone/>
            </a:pPr>
            <a:r>
              <a:rPr lang="en-US" sz="2200" dirty="0" smtClean="0"/>
              <a:t>	The </a:t>
            </a:r>
            <a:r>
              <a:rPr lang="en-US" sz="2200" dirty="0"/>
              <a:t>Globalization of P</a:t>
            </a:r>
            <a:r>
              <a:rPr lang="en-US" sz="2200" dirty="0" smtClean="0"/>
              <a:t>roductions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0267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Globalization of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1866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The Merging of distinctly separate national markets into a global marketplace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Tastes and preferences converge onto a global norm.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Firms </a:t>
            </a:r>
            <a:r>
              <a:rPr lang="en-US" sz="2000" dirty="0"/>
              <a:t>offer standardized products worldwide creating a   world </a:t>
            </a:r>
            <a:r>
              <a:rPr lang="en-US" sz="2000" dirty="0" smtClean="0"/>
              <a:t>market.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Significant differences still exist between national markets on many relevant dimensions.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These differences require that marketing and operating strategies and product features be customized to best match conditions in a country.</a:t>
            </a:r>
          </a:p>
          <a:p>
            <a:pPr marL="1371600" lvl="3" indent="0" algn="just">
              <a:buNone/>
            </a:pPr>
            <a:r>
              <a:rPr lang="en-US" sz="1800" dirty="0" smtClean="0"/>
              <a:t>“</a:t>
            </a:r>
            <a:r>
              <a:rPr lang="en-US" sz="1800" b="1" dirty="0" smtClean="0"/>
              <a:t>Localization” </a:t>
            </a:r>
            <a:r>
              <a:rPr lang="en-US" sz="1800" dirty="0" smtClean="0"/>
              <a:t>changing the product to fit the market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333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88820"/>
            <a:ext cx="8915400" cy="39224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Countries are different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Range of Problems are wider and more complex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Government intervention in trade and investment creates problems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International Investments is impacted by different currencies.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3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Globalization of </a:t>
            </a:r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Refers to sourcing of goods and services from locations around the world to take advantage of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Differences in cost or quality of the factors of production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Labor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Land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Capital</a:t>
            </a:r>
          </a:p>
        </p:txBody>
      </p:sp>
    </p:spTree>
    <p:extLst>
      <p:ext uri="{BB962C8B-B14F-4D97-AF65-F5344CB8AC3E}">
        <p14:creationId xmlns:p14="http://schemas.microsoft.com/office/powerpoint/2010/main" val="348294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624110"/>
            <a:ext cx="8539895" cy="566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85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Influences and Goals of International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29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smtClean="0"/>
              <a:t>Companies engage in international business to:</a:t>
            </a:r>
          </a:p>
          <a:p>
            <a:pPr algn="just"/>
            <a:r>
              <a:rPr lang="en-US" sz="2600" b="1" dirty="0" smtClean="0"/>
              <a:t>Expand Sales- </a:t>
            </a:r>
            <a:r>
              <a:rPr lang="en-US" sz="2600" dirty="0" smtClean="0"/>
              <a:t>compared to one country, the number of people and the level of their purchasing powers are higher for the international level.</a:t>
            </a:r>
          </a:p>
          <a:p>
            <a:pPr algn="just"/>
            <a:r>
              <a:rPr lang="en-US" sz="2600" b="1" dirty="0" smtClean="0"/>
              <a:t>Acquire resources- </a:t>
            </a:r>
            <a:r>
              <a:rPr lang="en-US" sz="2600" dirty="0" smtClean="0"/>
              <a:t>businesses look for foreign resources such as capital, technologies and information because those are either not available in their country or those can reduce the costs of the company.</a:t>
            </a:r>
          </a:p>
          <a:p>
            <a:pPr algn="just"/>
            <a:r>
              <a:rPr lang="en-US" sz="2600" b="1" dirty="0"/>
              <a:t>Minimize Risk- </a:t>
            </a:r>
            <a:r>
              <a:rPr lang="en-US" sz="2600" dirty="0"/>
              <a:t>Companies who seek out foreign markets minimize swings in sales and profits arising out of business cycles recessions and expansions which occur differently in different countries.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6274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204</TotalTime>
  <Words>514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Wisp</vt:lpstr>
      <vt:lpstr>Introduction to International Business and Trade</vt:lpstr>
      <vt:lpstr>PowerPoint Presentation</vt:lpstr>
      <vt:lpstr>International Business</vt:lpstr>
      <vt:lpstr>Globalization</vt:lpstr>
      <vt:lpstr>Globalization of Markets</vt:lpstr>
      <vt:lpstr>PowerPoint Presentation</vt:lpstr>
      <vt:lpstr>Globalization of Production</vt:lpstr>
      <vt:lpstr>PowerPoint Presentation</vt:lpstr>
      <vt:lpstr>Influences and Goals of International Business</vt:lpstr>
      <vt:lpstr>Problems of International Business</vt:lpstr>
      <vt:lpstr>PowerPoint Presentation</vt:lpstr>
      <vt:lpstr>Why Study International Business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International Business and Trade</dc:title>
  <dc:creator>Windows User</dc:creator>
  <cp:lastModifiedBy>Windows User</cp:lastModifiedBy>
  <cp:revision>64</cp:revision>
  <dcterms:created xsi:type="dcterms:W3CDTF">2024-01-28T05:52:09Z</dcterms:created>
  <dcterms:modified xsi:type="dcterms:W3CDTF">2024-01-30T23:28:26Z</dcterms:modified>
</cp:coreProperties>
</file>